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17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Lst>
  <p:sldSz cx="12192000" cy="6858000"/>
  <p:notesSz cx="6858000" cy="9144000"/>
  <p:embeddedFontLst>
    <p:embeddedFont>
      <p:font typeface="Calibri" pitchFamily="34" charset="0"/>
      <p:regular r:id="rId177"/>
      <p:bold r:id="rId178"/>
      <p:italic r:id="rId179"/>
      <p:boldItalic r:id="rId180"/>
    </p:embeddedFont>
    <p:embeddedFont>
      <p:font typeface="Questrial" charset="0"/>
      <p:regular r:id="rId181"/>
    </p:embeddedFont>
    <p:embeddedFont>
      <p:font typeface="Verdana" pitchFamily="34" charset="0"/>
      <p:regular r:id="rId182"/>
      <p:bold r:id="rId183"/>
      <p:italic r:id="rId184"/>
      <p:boldItalic r:id="rId185"/>
    </p:embeddedFont>
    <p:embeddedFont>
      <p:font typeface="Cambria" pitchFamily="18" charset="0"/>
      <p:regular r:id="rId186"/>
      <p:bold r:id="rId187"/>
      <p:italic r:id="rId188"/>
      <p:boldItalic r:id="rId189"/>
    </p:embeddedFont>
    <p:embeddedFont>
      <p:font typeface="Cabin" charset="0"/>
      <p:regular r:id="rId190"/>
      <p:bold r:id="rId191"/>
      <p:italic r:id="rId192"/>
      <p:boldItalic r:id="rId1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80" y="-84"/>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font" Target="fonts/font15.fntdata"/><Relationship Id="rId196"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font" Target="fonts/font5.fntdata"/><Relationship Id="rId186" Type="http://schemas.openxmlformats.org/officeDocument/2006/relationships/font" Target="fonts/font10.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notesMaster" Target="notesMasters/notesMaster1.xml"/><Relationship Id="rId192" Type="http://schemas.openxmlformats.org/officeDocument/2006/relationships/font" Target="fonts/font16.fntdata"/><Relationship Id="rId197"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font" Target="fonts/font6.fntdata"/><Relationship Id="rId187"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font" Target="fonts/font1.fntdata"/><Relationship Id="rId172" Type="http://schemas.openxmlformats.org/officeDocument/2006/relationships/slide" Target="slides/slide170.xml"/><Relationship Id="rId193" Type="http://schemas.openxmlformats.org/officeDocument/2006/relationships/font" Target="fonts/font17.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font" Target="fonts/font1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font" Target="fonts/font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font" Target="fonts/font2.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8.fntdata"/><Relationship Id="rId189" Type="http://schemas.openxmlformats.org/officeDocument/2006/relationships/font" Target="fonts/font13.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font" Target="fonts/font3.fntdata"/><Relationship Id="rId195" Type="http://schemas.openxmlformats.org/officeDocument/2006/relationships/viewProps" Target="viewProps.xml"/><Relationship Id="rId190" Type="http://schemas.openxmlformats.org/officeDocument/2006/relationships/font" Target="fonts/font14.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font" Target="fonts/font4.fntdata"/><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7" name="Shape 16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13" name="Shape 31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Shape 97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76" name="Shape 97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83" name="Shape 98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Shape 9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88" name="Shape 98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Shape 9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5" name="Shape 99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As at December 31, 2016, the percentage of gross revenue derived from the six major markets increased to 75.5% compared to</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74.8% at December 31, 2015. The increase during 2016 is in line with management's strategy to acquire and develop properties</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located in our six major markets and dispose of non-core lower growth assets.</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As at December 31, 2016, the committed occupancy for our six major markets is 96.5% compared to 95.1% at December 31,</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2015.</a:t>
            </a:r>
          </a:p>
          <a:p>
            <a:pPr marL="0" marR="0" lvl="0" indent="0" algn="l" rtl="0">
              <a:spcBef>
                <a:spcPts val="0"/>
              </a:spcBef>
              <a:buNone/>
            </a:pPr>
            <a:endParaRPr sz="1100" b="0" i="0" u="none" strike="noStrike" cap="none">
              <a:solidFill>
                <a:schemeClr val="dk1"/>
              </a:solidFill>
              <a:latin typeface="Arial"/>
              <a:ea typeface="Arial"/>
              <a:cs typeface="Arial"/>
              <a:sym typeface="Arial"/>
            </a:endParaRPr>
          </a:p>
        </p:txBody>
      </p:sp>
      <p:sp>
        <p:nvSpPr>
          <p:cNvPr id="996" name="Shape 996"/>
          <p:cNvSpPr txBox="1">
            <a:spLocks noGrp="1"/>
          </p:cNvSpPr>
          <p:nvPr>
            <p:ph type="sldNum" idx="12"/>
          </p:nvPr>
        </p:nvSpPr>
        <p:spPr>
          <a:xfrm>
            <a:off x="0" y="0"/>
            <a:ext cx="3000000" cy="3000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103</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Shape 10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02" name="Shape 100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Shape 10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11" name="Shape 101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Shape 101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018" name="Shape 101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Shape 102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24" name="Shape 102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35" name="Shape 103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1100" b="0" i="0" u="none" strike="noStrike" cap="none">
                <a:solidFill>
                  <a:schemeClr val="dk1"/>
                </a:solidFill>
                <a:latin typeface="Arial"/>
                <a:ea typeface="Arial"/>
                <a:cs typeface="Arial"/>
                <a:sym typeface="Arial"/>
              </a:rPr>
              <a:t>RioCan Real Estate Investment Trust is an unincorporated "closed-end" trust governed by the laws of the Province of Ontario and constituted pursuant to a Declaration of Trust. RioCan is publicly traded and is listed on the Toronto Stock Exchange under the symbol REI.UN.</a:t>
            </a:r>
          </a:p>
          <a:p>
            <a:pPr marL="0" marR="0" lvl="0" indent="0" algn="l" rtl="0">
              <a:spcBef>
                <a:spcPts val="0"/>
              </a:spcBef>
              <a:spcAft>
                <a:spcPts val="0"/>
              </a:spcAft>
              <a:buSzPct val="25000"/>
              <a:buNone/>
            </a:pPr>
            <a:r>
              <a:rPr lang="en-US" sz="1100" b="0" i="0" u="none" strike="noStrike" cap="none">
                <a:solidFill>
                  <a:schemeClr val="dk1"/>
                </a:solidFill>
                <a:latin typeface="Arial"/>
                <a:ea typeface="Arial"/>
                <a:cs typeface="Arial"/>
                <a:sym typeface="Arial"/>
              </a:rPr>
              <a:t>RioCan is Canada's largest real estate investment trust with a total enterprise value of approximately $16 billion as at March 31, 2015. It owns and manages Canada's largest portfolio of shopping centres with ownership interests in a portfolio of 353 retail properties, including 15 under development, containing more than 79 million square feet including 48 grocery anchored and new format retail centres containing 13 million square feet in the United States at March 31, 2015.</a:t>
            </a:r>
          </a:p>
          <a:p>
            <a:pPr marL="0" marR="0" lvl="0" indent="0" algn="l" rtl="0">
              <a:spcBef>
                <a:spcPts val="0"/>
              </a:spcBef>
              <a:spcAft>
                <a:spcPts val="0"/>
              </a:spcAft>
              <a:buSzPct val="25000"/>
              <a:buNone/>
            </a:pPr>
            <a:r>
              <a:rPr lang="en-US" sz="1100" b="0" i="0" u="none" strike="noStrike" cap="none">
                <a:solidFill>
                  <a:schemeClr val="dk1"/>
                </a:solidFill>
                <a:latin typeface="Arial"/>
                <a:ea typeface="Arial"/>
                <a:cs typeface="Arial"/>
                <a:sym typeface="Arial"/>
              </a:rPr>
              <a:t>RioCan's purpose is to deliver to its unitholders stable and reliable cash distributions that will increase over the long term. It seeks to do so by following a strategy of owning, developing, managing and operating Canadian retail real estate. RioCan's management, in measuring the Trust's performance, does not distinguish or group its operations on a geographical or any other basis. Accordingly, the Trust has a single reportable segment for disclosure purposes in accordance with Canadian generally accepted accounting principles.</a:t>
            </a:r>
          </a:p>
          <a:p>
            <a:pPr marL="0" marR="0" lvl="0" indent="0" algn="l" rtl="0">
              <a:spcBef>
                <a:spcPts val="0"/>
              </a:spcBef>
              <a:buNone/>
            </a:pPr>
            <a:endParaRPr sz="1100" b="0" i="0" u="none" strike="noStrike" cap="none">
              <a:solidFill>
                <a:schemeClr val="dk1"/>
              </a:solidFill>
              <a:latin typeface="Arial"/>
              <a:ea typeface="Arial"/>
              <a:cs typeface="Arial"/>
              <a:sym typeface="Arial"/>
            </a:endParaRPr>
          </a:p>
        </p:txBody>
      </p:sp>
      <p:sp>
        <p:nvSpPr>
          <p:cNvPr id="1036" name="Shape 1036"/>
          <p:cNvSpPr txBox="1">
            <a:spLocks noGrp="1"/>
          </p:cNvSpPr>
          <p:nvPr>
            <p:ph type="sldNum" idx="12"/>
          </p:nvPr>
        </p:nvSpPr>
        <p:spPr>
          <a:xfrm>
            <a:off x="0" y="0"/>
            <a:ext cx="3000000" cy="3000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chemeClr val="dk1"/>
                </a:solidFill>
                <a:latin typeface="Calibri"/>
                <a:ea typeface="Calibri"/>
                <a:cs typeface="Calibri"/>
                <a:sym typeface="Calibri"/>
              </a:rPr>
              <a:pPr marL="0" marR="0" lvl="0" indent="0" algn="l" rtl="0">
                <a:lnSpc>
                  <a:spcPct val="100000"/>
                </a:lnSpc>
                <a:spcBef>
                  <a:spcPts val="0"/>
                </a:spcBef>
                <a:spcAft>
                  <a:spcPts val="0"/>
                </a:spcAft>
                <a:buClr>
                  <a:schemeClr val="dk1"/>
                </a:buClr>
                <a:buSzPct val="25000"/>
                <a:buFont typeface="Calibri"/>
                <a:buNone/>
              </a:pPr>
              <a:t>108</a:t>
            </a:fld>
            <a:endParaRPr lang="en-US"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Shape 10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42" name="Shape 104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As at December 31, 2016, RioCan's ratio of floating rate debt to total debt remained relatively flat at 13.8% (14.0% as at</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December 31, 2015), as a result of the Trust repaying a portion of floating rate debt with the net sales proceeds generated from</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the U.S. asset sale, largely offset by higher operating credit facility draws associated with property acquisitions and development</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costs. Also in connection with the Trust repaying debt during 2016, our overall debt leverage has been reduced from 46.3% as at</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December 31, 2015 to 40.0% as at December 31, 2016, as determined on a RioCan proportionate share basis.</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We expect our total debt to total asset ratio to fluctuate going forward between 38% to approximately 42%. Over the next 12 to 18</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months, we expect this ratio to rise toward the higher end of the range, primarily as a result of funding of our development</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program.</a:t>
            </a:r>
          </a:p>
          <a:p>
            <a:pPr marL="0" marR="0" lvl="0" indent="0" algn="l" rtl="0">
              <a:spcBef>
                <a:spcPts val="0"/>
              </a:spcBef>
              <a:spcAft>
                <a:spcPts val="0"/>
              </a:spcAft>
              <a:buSzPct val="25000"/>
              <a:buNone/>
            </a:pPr>
            <a:r>
              <a:rPr lang="en-US" sz="1200" b="0" i="0" u="none" strike="noStrike" cap="none">
                <a:solidFill>
                  <a:schemeClr val="dk1"/>
                </a:solidFill>
                <a:latin typeface="Arial"/>
                <a:ea typeface="Arial"/>
                <a:cs typeface="Arial"/>
                <a:sym typeface="Arial"/>
              </a:rPr>
              <a:t>RioCan continues to utilize floating interest rate debt for the purpose of interest rate risk management and for the flexibility it</a:t>
            </a:r>
          </a:p>
          <a:p>
            <a:pPr marL="0" marR="0" lvl="0" indent="0" algn="l" rtl="0">
              <a:spcBef>
                <a:spcPts val="0"/>
              </a:spcBef>
              <a:buSzPct val="25000"/>
              <a:buNone/>
            </a:pPr>
            <a:r>
              <a:rPr lang="en-US" sz="1200" b="0" i="0" u="none" strike="noStrike" cap="none">
                <a:solidFill>
                  <a:schemeClr val="dk1"/>
                </a:solidFill>
                <a:latin typeface="Arial"/>
                <a:ea typeface="Arial"/>
                <a:cs typeface="Arial"/>
                <a:sym typeface="Arial"/>
              </a:rPr>
              <a:t>offers in the execution of investment transactions.</a:t>
            </a:r>
          </a:p>
        </p:txBody>
      </p:sp>
      <p:sp>
        <p:nvSpPr>
          <p:cNvPr id="1043" name="Shape 1043"/>
          <p:cNvSpPr txBox="1">
            <a:spLocks noGrp="1"/>
          </p:cNvSpPr>
          <p:nvPr>
            <p:ph type="sldNum" idx="12"/>
          </p:nvPr>
        </p:nvSpPr>
        <p:spPr>
          <a:xfrm>
            <a:off x="0" y="0"/>
            <a:ext cx="3000000" cy="3000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109</a:t>
            </a:fld>
            <a:endParaRPr lang="en-US"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37" name="Shape 33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Shape 104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49" name="Shape 104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Shape 10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56" name="Shape 105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None/>
            </a:pPr>
            <a:endParaRPr sz="1100" b="0" i="0" u="none" strike="noStrike" cap="none">
              <a:solidFill>
                <a:schemeClr val="dk1"/>
              </a:solidFill>
              <a:latin typeface="Arial"/>
              <a:ea typeface="Arial"/>
              <a:cs typeface="Arial"/>
              <a:sym typeface="Arial"/>
            </a:endParaRPr>
          </a:p>
        </p:txBody>
      </p:sp>
      <p:sp>
        <p:nvSpPr>
          <p:cNvPr id="1057" name="Shape 1057"/>
          <p:cNvSpPr txBox="1">
            <a:spLocks noGrp="1"/>
          </p:cNvSpPr>
          <p:nvPr>
            <p:ph type="sldNum" idx="12"/>
          </p:nvPr>
        </p:nvSpPr>
        <p:spPr>
          <a:xfrm>
            <a:off x="0" y="0"/>
            <a:ext cx="3000000" cy="3000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US" sz="1400" b="0" i="0" u="none" strike="noStrike" cap="none">
                <a:solidFill>
                  <a:schemeClr val="dk1"/>
                </a:solidFill>
                <a:latin typeface="Calibri"/>
                <a:ea typeface="Calibri"/>
                <a:cs typeface="Calibri"/>
                <a:sym typeface="Calibri"/>
              </a:rPr>
              <a:pPr marL="0" marR="0" lvl="0" indent="0" algn="l" rtl="0">
                <a:lnSpc>
                  <a:spcPct val="100000"/>
                </a:lnSpc>
                <a:spcBef>
                  <a:spcPts val="0"/>
                </a:spcBef>
                <a:spcAft>
                  <a:spcPts val="0"/>
                </a:spcAft>
                <a:buClr>
                  <a:schemeClr val="dk1"/>
                </a:buClr>
                <a:buSzPct val="25000"/>
                <a:buFont typeface="Calibri"/>
                <a:buNone/>
              </a:pPr>
              <a:t>111</a:t>
            </a:fld>
            <a:endParaRPr lang="en-US" sz="14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Shape 106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63" name="Shape 106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Shape 107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71" name="Shape 107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Shape 10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78" name="Shape 107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Shape 108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85" name="Shape 108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Shape 10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92" name="Shape 109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Shape 109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098" name="Shape 109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Shape 110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103" name="Shape 110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Shape 110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108" name="Shape 110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8" name="Shape 36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Shape 111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13" name="Shape 111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Shape 111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19" name="Shape 111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Shape 112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25" name="Shape 112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Shape 113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31" name="Shape 113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37" name="Shape 113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Shape 114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43" name="Shape 114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Shape 114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49" name="Shape 114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Shape 115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55" name="Shape 115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Shape 116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61" name="Shape 116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Shape 116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67" name="Shape 116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74" name="Shape 37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Shape 117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73" name="Shape 117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Shape 117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79" name="Shape 117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Shape 118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85" name="Shape 118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Shape 1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91" name="Shape 11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100" b="0" i="0" u="none" strike="noStrike" cap="none">
              <a:solidFill>
                <a:srgbClr val="000000"/>
              </a:solidFill>
              <a:latin typeface="Arial"/>
              <a:ea typeface="Arial"/>
              <a:cs typeface="Arial"/>
              <a:sym typeface="Arial"/>
            </a:endParaRPr>
          </a:p>
        </p:txBody>
      </p:sp>
      <p:sp>
        <p:nvSpPr>
          <p:cNvPr id="1192" name="Shape 1192"/>
          <p:cNvSpPr txBox="1">
            <a:spLocks noGrp="1"/>
          </p:cNvSpPr>
          <p:nvPr>
            <p:ph type="sldNum" idx="12"/>
          </p:nvPr>
        </p:nvSpPr>
        <p:spPr>
          <a:xfrm>
            <a:off x="0" y="0"/>
            <a:ext cx="3000000" cy="3000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pPr marL="0" marR="0" lvl="0" indent="0" algn="l" rtl="0">
                <a:lnSpc>
                  <a:spcPct val="100000"/>
                </a:lnSpc>
                <a:spcBef>
                  <a:spcPts val="0"/>
                </a:spcBef>
                <a:spcAft>
                  <a:spcPts val="0"/>
                </a:spcAft>
                <a:buClr>
                  <a:srgbClr val="000000"/>
                </a:buClr>
                <a:buSzPct val="25000"/>
                <a:buFont typeface="Calibri"/>
                <a:buNone/>
              </a:pPr>
              <a:t>133</a:t>
            </a:fld>
            <a:endParaRPr lang="en-US"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Shape 11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98" name="Shape 119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Shape 12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04" name="Shape 120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Shape 120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10" name="Shape 121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Shape 12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16" name="Shape 121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Shape 12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22" name="Shape 122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Shape 122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a:solidFill>
                <a:schemeClr val="dk1"/>
              </a:solidFill>
              <a:latin typeface="Arial"/>
              <a:ea typeface="Arial"/>
              <a:cs typeface="Arial"/>
              <a:sym typeface="Arial"/>
            </a:endParaRPr>
          </a:p>
        </p:txBody>
      </p:sp>
      <p:sp>
        <p:nvSpPr>
          <p:cNvPr id="1229" name="Shape 1229"/>
          <p:cNvSpPr>
            <a:spLocks noGrp="1" noRot="1" noChangeAspect="1"/>
          </p:cNvSpPr>
          <p:nvPr>
            <p:ph type="sldImg" idx="2"/>
          </p:nvPr>
        </p:nvSpPr>
        <p:spPr>
          <a:xfrm>
            <a:off x="685800" y="1143000"/>
            <a:ext cx="5486399" cy="308609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0" name="Shape 38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Shape 123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35" name="Shape 123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42" name="Shape 124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Shape 124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48" name="Shape 1248"/>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Shape 125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254" name="Shape 1254"/>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Shape 125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60" name="Shape 1260"/>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Shape 126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66" name="Shape 126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a:solidFill>
                <a:srgbClr val="000000"/>
              </a:solidFill>
              <a:latin typeface="Calibri"/>
              <a:ea typeface="Calibri"/>
              <a:cs typeface="Calibri"/>
              <a:sym typeface="Calibri"/>
            </a:endParaRPr>
          </a:p>
        </p:txBody>
      </p:sp>
      <p:sp>
        <p:nvSpPr>
          <p:cNvPr id="1267" name="Shape 126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spcBef>
                  <a:spcPts val="0"/>
                </a:spcBef>
                <a:buSzPct val="25000"/>
                <a:buNone/>
              </a:pPr>
              <a:t>145</a:t>
            </a:fld>
            <a:endParaRPr lang="en-US"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Shape 127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3" name="Shape 12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74" name="Shape 12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146</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Shape 127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80" name="Shape 1280"/>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Shape 128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86" name="Shape 12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87" name="Shape 128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Clr>
                  <a:srgbClr val="000000"/>
                </a:buClr>
                <a:buSzPct val="25000"/>
                <a:buFont typeface="Arial"/>
                <a:buNone/>
              </a:pPr>
              <a:t>148</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Shape 1294"/>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5" name="Shape 129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96" name="Shape 12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Clr>
                <a:srgbClr val="000000"/>
              </a:buClr>
              <a:buSzPct val="250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Clr>
                  <a:srgbClr val="000000"/>
                </a:buClr>
                <a:buSzPct val="25000"/>
                <a:buFont typeface="Arial"/>
                <a:buNone/>
              </a:pPr>
              <a:t>149</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2" name="Shape 40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Shape 130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304" name="Shape 1304"/>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Shape 130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0" name="Shape 1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Shape 1315"/>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16" name="Shape 131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Shape 132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22" name="Shape 132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Shape 1327"/>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28" name="Shape 1328"/>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Shape 133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35" name="Shape 133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Shape 134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41" name="Shape 1341"/>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Shape 134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47" name="Shape 1347"/>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Shape 135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53" name="Shape 1353"/>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Shape 135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59" name="Shape 1359"/>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8" name="Shape 40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65" name="Shape 136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Shape 137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71" name="Shape 1371"/>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Shape 137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7" name="Shape 1377"/>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78" name="Shape 1378"/>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buSzPct val="25000"/>
                <a:buNone/>
              </a:pPr>
              <a:t>162</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Shape 1383"/>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84" name="Shape 1384"/>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Shape 139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91" name="Shape 1391"/>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Shape 1397"/>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398" name="Shape 1398"/>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Shape 140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405" name="Shape 140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Shape 141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13" name="Shape 1413"/>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a:solidFill>
                <a:srgbClr val="000000"/>
              </a:solidFill>
              <a:latin typeface="Calibri"/>
              <a:ea typeface="Calibri"/>
              <a:cs typeface="Calibri"/>
              <a:sym typeface="Calibri"/>
            </a:endParaRPr>
          </a:p>
        </p:txBody>
      </p:sp>
      <p:sp>
        <p:nvSpPr>
          <p:cNvPr id="1414" name="Shape 1414"/>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Calibri"/>
                <a:ea typeface="Calibri"/>
                <a:cs typeface="Calibri"/>
                <a:sym typeface="Calibri"/>
              </a:rPr>
              <a:pPr marL="0" marR="0" lvl="0" indent="0" algn="r" rtl="0">
                <a:spcBef>
                  <a:spcPts val="0"/>
                </a:spcBef>
                <a:buSzPct val="25000"/>
                <a:buNone/>
              </a:pPr>
              <a:t>167</a:t>
            </a:fld>
            <a:endParaRPr lang="en-US" sz="1200">
              <a:solidFill>
                <a:srgbClr val="000000"/>
              </a:solidFill>
              <a:latin typeface="Calibri"/>
              <a:ea typeface="Calibri"/>
              <a:cs typeface="Calibri"/>
              <a:sym typeface="Calibri"/>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Shape 141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420" name="Shape 1420"/>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Shape 1426"/>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427" name="Shape 1427"/>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15" name="Shape 41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Shape 1432"/>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433" name="Shape 1433"/>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Shape 1439"/>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440" name="Shape 1440"/>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Shape 144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446" name="Shape 1446"/>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Shape 145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452" name="Shape 1452"/>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22" name="Shape 42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28" name="Shape 42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73" name="Shape 17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34" name="Shape 43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40" name="Shape 44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46" name="Shape 44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58" name="Shape 45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66" name="Shape 46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73" name="Shape 47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82" name="Shape 48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91" name="Shape 49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9" name="Shape 4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05" name="Shape 50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2" name="Shape 19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a:t>3 main classification of REITs: equity, mortgage, hybrid that are publicly or privately traded.</a:t>
            </a:r>
          </a:p>
          <a:p>
            <a:pPr lvl="0">
              <a:spcBef>
                <a:spcPts val="0"/>
              </a:spcBef>
              <a:buNone/>
            </a:pPr>
            <a:r>
              <a:rPr lang="en-US"/>
              <a:t>equity are pooled capital from investors to purchase/manage income property</a:t>
            </a:r>
          </a:p>
        </p:txBody>
      </p:sp>
      <p:sp>
        <p:nvSpPr>
          <p:cNvPr id="511" name="Shape 51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a:t>7 market segments</a:t>
            </a:r>
          </a:p>
          <a:p>
            <a:pPr lvl="0">
              <a:spcBef>
                <a:spcPts val="0"/>
              </a:spcBef>
              <a:buNone/>
            </a:pPr>
            <a:r>
              <a:rPr lang="en-US"/>
              <a:t>Reits investment in a variety of property types: shopping malls, apartment, warehours, office building, storage facilities, hotel etc. </a:t>
            </a:r>
          </a:p>
          <a:p>
            <a:pPr lvl="0">
              <a:spcBef>
                <a:spcPts val="0"/>
              </a:spcBef>
              <a:buNone/>
            </a:pPr>
            <a:r>
              <a:rPr lang="en-US"/>
              <a:t>specialized property include infrastructure and timberlands, industrial  </a:t>
            </a:r>
          </a:p>
          <a:p>
            <a:pPr lvl="0">
              <a:spcBef>
                <a:spcPts val="0"/>
              </a:spcBef>
              <a:buNone/>
            </a:pPr>
            <a:r>
              <a:rPr lang="en-US"/>
              <a:t>retail property: shopping centers, malls, freestanding retail developments</a:t>
            </a:r>
          </a:p>
        </p:txBody>
      </p:sp>
      <p:sp>
        <p:nvSpPr>
          <p:cNvPr id="517" name="Shape 51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Shape 52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24" name="Shape 52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0" name="Shape 5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a:t>similar to US product and service segmentation </a:t>
            </a:r>
          </a:p>
        </p:txBody>
      </p:sp>
      <p:sp>
        <p:nvSpPr>
          <p:cNvPr id="542" name="Shape 54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a:t>67% industrial, office, retail and residential in the same subsector</a:t>
            </a:r>
          </a:p>
          <a:p>
            <a:pPr lvl="0">
              <a:spcBef>
                <a:spcPts val="0"/>
              </a:spcBef>
              <a:buNone/>
            </a:pPr>
            <a:r>
              <a:rPr lang="en-US"/>
              <a:t>32%</a:t>
            </a:r>
          </a:p>
          <a:p>
            <a:pPr lvl="0">
              <a:spcBef>
                <a:spcPts val="0"/>
              </a:spcBef>
              <a:buNone/>
            </a:pPr>
            <a:r>
              <a:rPr lang="en-US"/>
              <a:t>1% - specialized</a:t>
            </a:r>
          </a:p>
          <a:p>
            <a:pPr lvl="0">
              <a:spcBef>
                <a:spcPts val="0"/>
              </a:spcBef>
              <a:buNone/>
            </a:pPr>
            <a:r>
              <a:rPr lang="en-US"/>
              <a:t>0</a:t>
            </a:r>
          </a:p>
          <a:p>
            <a:pPr lvl="0">
              <a:spcBef>
                <a:spcPts val="0"/>
              </a:spcBef>
              <a:buNone/>
            </a:pPr>
            <a:r>
              <a:rPr lang="en-US"/>
              <a:t>0</a:t>
            </a:r>
          </a:p>
          <a:p>
            <a:pPr lvl="0">
              <a:spcBef>
                <a:spcPts val="0"/>
              </a:spcBef>
              <a:buNone/>
            </a:pPr>
            <a:endParaRPr/>
          </a:p>
        </p:txBody>
      </p:sp>
      <p:sp>
        <p:nvSpPr>
          <p:cNvPr id="548" name="Shape 54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54" name="Shape 55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60" name="Shape 56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66" name="Shape 56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a:solidFill>
                  <a:schemeClr val="dk1"/>
                </a:solidFill>
              </a:rPr>
              <a:t>Total Number of Reits in 2015 =41</a:t>
            </a:r>
          </a:p>
          <a:p>
            <a:pPr lvl="0">
              <a:spcBef>
                <a:spcPts val="0"/>
              </a:spcBef>
              <a:buNone/>
            </a:pPr>
            <a:r>
              <a:rPr lang="en-US"/>
              <a:t>current 94b and  67 companies listed on tsx </a:t>
            </a:r>
          </a:p>
        </p:txBody>
      </p:sp>
      <p:sp>
        <p:nvSpPr>
          <p:cNvPr id="572" name="Shape 57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8" name="Shape 19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3" name="Shape 5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a:t>sub index of </a:t>
            </a:r>
            <a:r>
              <a:rPr lang="en-US" sz="1200">
                <a:solidFill>
                  <a:srgbClr val="222222"/>
                </a:solidFill>
                <a:highlight>
                  <a:srgbClr val="FFFFFF"/>
                </a:highlight>
              </a:rPr>
              <a:t>S&amp;P/TSX Income Trust Index.</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95" name="Shape 59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01" name="Shape 60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06" name="Shape 60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Shape 611"/>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2" name="Shape 6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Shape 62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3" name="Shape 6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a:t>similar to eps </a:t>
            </a:r>
          </a:p>
          <a:p>
            <a:pPr lvl="0">
              <a:spcBef>
                <a:spcPts val="0"/>
              </a:spcBef>
              <a:buNone/>
            </a:pPr>
            <a:r>
              <a:rPr lang="en-US"/>
              <a:t>guage profitability per unit of shareholder ownership</a:t>
            </a:r>
          </a:p>
          <a:p>
            <a:pPr lvl="0">
              <a:spcBef>
                <a:spcPts val="0"/>
              </a:spcBef>
              <a:buNone/>
            </a:pPr>
            <a:endParaRPr/>
          </a:p>
        </p:txBody>
      </p:sp>
      <p:sp>
        <p:nvSpPr>
          <p:cNvPr id="629" name="Shape 62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US"/>
              <a:t>ffo overstate profitability </a:t>
            </a:r>
          </a:p>
        </p:txBody>
      </p:sp>
      <p:sp>
        <p:nvSpPr>
          <p:cNvPr id="635" name="Shape 63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41" name="Shape 64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6" name="Shape 21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7" name="Shape 6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59" name="Shape 65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Shape 66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5" name="Shape 6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76" name="Shape 67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82" name="Shape 68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Shape 68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90" name="Shape 69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96" name="Shape 69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02" name="Shape 70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Shape 70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08" name="Shape 70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4" name="Shape 23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Shape 71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14" name="Shape 71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Shape 719"/>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20" name="Shape 720"/>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Shape 725"/>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26" name="Shape 726"/>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Shape 73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32" name="Shape 73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Shape 73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39" name="Shape 73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Shape 74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45" name="Shape 74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Shape 75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51" name="Shape 75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Shape 75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57" name="Shape 75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63" name="Shape 76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69" name="Shape 76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56" name="Shape 25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75" name="Shape 77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Shape 78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81" name="Shape 78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Shape 78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87" name="Shape 78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Shape 79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94" name="Shape 79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99" name="Shape 79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04" name="Shape 80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11" name="Shape 81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Shape 81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18" name="Shape 81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4" name="Shape 82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Shape 83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31" name="Shape 83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77" name="Shape 27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Shape 83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38" name="Shape 83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Shape 843"/>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44" name="Shape 844"/>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51" name="Shape 85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58" name="Shape 858"/>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Shape 86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65" name="Shape 86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Shape 871"/>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72" name="Shape 872"/>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79" name="Shape 87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Shape 88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5" name="Shape 88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Shape 89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91" name="Shape 89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97" name="Shape 897"/>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95" name="Shape 29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03" name="Shape 903"/>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Shape 908"/>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09" name="Shape 909"/>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Shape 914"/>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15" name="Shape 915"/>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Shape 920"/>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21" name="Shape 921"/>
          <p:cNvSpPr>
            <a:spLocks noGrp="1" noRot="1" noChangeAspect="1"/>
          </p:cNvSpPr>
          <p:nvPr>
            <p:ph type="sldImg" idx="2"/>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Shape 92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27" name="Shape 92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33" name="Shape 93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48" name="Shape 94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Shape 95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55" name="Shape 95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Shape 96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62" name="Shape 96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969" name="Shape 96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6" name="Shape 16"/>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17" name="Shape 17"/>
          <p:cNvSpPr txBox="1">
            <a:spLocks noGrp="1"/>
          </p:cNvSpPr>
          <p:nvPr>
            <p:ph type="ctrTitle"/>
          </p:nvPr>
        </p:nvSpPr>
        <p:spPr>
          <a:xfrm>
            <a:off x="1097279" y="758952"/>
            <a:ext cx="10058399" cy="356615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262626"/>
              </a:buClr>
              <a:buFont typeface="Calibri"/>
              <a:buNone/>
              <a:defRPr sz="8000" b="0" i="0" u="none" strike="noStrike" cap="none">
                <a:solidFill>
                  <a:srgbClr val="26262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subTitle" idx="1"/>
          </p:nvPr>
        </p:nvSpPr>
        <p:spPr>
          <a:xfrm>
            <a:off x="1100050" y="4455619"/>
            <a:ext cx="10058399" cy="1143000"/>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2400" b="0" i="0" u="none" strike="noStrike" cap="none">
                <a:solidFill>
                  <a:schemeClr val="dk2"/>
                </a:solidFill>
                <a:latin typeface="Calibri"/>
                <a:ea typeface="Calibri"/>
                <a:cs typeface="Calibri"/>
                <a:sym typeface="Calibri"/>
              </a:defRPr>
            </a:lvl1pPr>
            <a:lvl2pPr marL="457200" marR="0" lvl="1" indent="0" algn="ctr"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2pPr>
            <a:lvl3pPr marL="914400" marR="0" lvl="2" indent="0" algn="ctr"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3pPr>
            <a:lvl4pPr marL="1371600" marR="0" lvl="3"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4pPr>
            <a:lvl5pPr marL="1828800" marR="0" lvl="4"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5pPr>
            <a:lvl6pPr marL="2286000" marR="0" lvl="5"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6pPr>
            <a:lvl7pPr marL="2743200" marR="0" lvl="6"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7pPr>
            <a:lvl8pPr marL="3200400" marR="0" lvl="7"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8pPr>
            <a:lvl9pPr marL="3657600" marR="0" lvl="8" indent="0" algn="ctr"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spcBef>
                  <a:spcPts val="0"/>
                </a:spcBef>
                <a:buSzPct val="25000"/>
                <a:buNone/>
              </a:pPr>
              <a:t>‹#›</a:t>
            </a:fld>
            <a:endParaRPr lang="en-US" sz="1050" b="0" i="0" u="none" strike="noStrike" cap="none">
              <a:solidFill>
                <a:srgbClr val="FFFFFF"/>
              </a:solidFill>
              <a:latin typeface="Calibri"/>
              <a:ea typeface="Calibri"/>
              <a:cs typeface="Calibri"/>
              <a:sym typeface="Calibri"/>
            </a:endParaRPr>
          </a:p>
        </p:txBody>
      </p:sp>
      <p:cxnSp>
        <p:nvCxnSpPr>
          <p:cNvPr id="22" name="Shape 22"/>
          <p:cNvCxnSpPr/>
          <p:nvPr/>
        </p:nvCxnSpPr>
        <p:spPr>
          <a:xfrm>
            <a:off x="1207658" y="4343400"/>
            <a:ext cx="9875520"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5" name="Shape 85"/>
          <p:cNvSpPr txBox="1">
            <a:spLocks noGrp="1"/>
          </p:cNvSpPr>
          <p:nvPr>
            <p:ph type="body" idx="1"/>
          </p:nvPr>
        </p:nvSpPr>
        <p:spPr>
          <a:xfrm rot="5400000">
            <a:off x="4114799" y="-1171785"/>
            <a:ext cx="4023360" cy="100583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86" name="Shape 86"/>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pPr marL="0" marR="0" lvl="0" indent="0" algn="r" rtl="0">
                <a:spcBef>
                  <a:spcPts val="0"/>
                </a:spcBef>
                <a:buSzPct val="25000"/>
                <a:buNone/>
              </a:p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9"/>
        <p:cNvGrpSpPr/>
        <p:nvPr/>
      </p:nvGrpSpPr>
      <p:grpSpPr>
        <a:xfrm>
          <a:off x="0" y="0"/>
          <a:ext cx="0" cy="0"/>
          <a:chOff x="0" y="0"/>
          <a:chExt cx="0" cy="0"/>
        </a:xfrm>
      </p:grpSpPr>
      <p:sp>
        <p:nvSpPr>
          <p:cNvPr id="90" name="Shape 90"/>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91" name="Shape 91"/>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92" name="Shape 92"/>
          <p:cNvSpPr txBox="1">
            <a:spLocks noGrp="1"/>
          </p:cNvSpPr>
          <p:nvPr>
            <p:ph type="title"/>
          </p:nvPr>
        </p:nvSpPr>
        <p:spPr>
          <a:xfrm rot="5400000">
            <a:off x="7160639" y="1979038"/>
            <a:ext cx="5757421" cy="262889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3" name="Shape 93"/>
          <p:cNvSpPr txBox="1">
            <a:spLocks noGrp="1"/>
          </p:cNvSpPr>
          <p:nvPr>
            <p:ph type="body" idx="1"/>
          </p:nvPr>
        </p:nvSpPr>
        <p:spPr>
          <a:xfrm rot="5400000">
            <a:off x="1826639" y="-573660"/>
            <a:ext cx="5757422" cy="77342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94" name="Shape 94"/>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pPr marL="0" marR="0" lvl="0" indent="0" algn="r" rtl="0">
                <a:spcBef>
                  <a:spcPts val="0"/>
                </a:spcBef>
                <a:buSzPct val="25000"/>
                <a:buNone/>
              </a:p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1097279" y="286603"/>
            <a:ext cx="10058398" cy="1450755"/>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8" name="Shape 108"/>
          <p:cNvSpPr txBox="1">
            <a:spLocks noGrp="1"/>
          </p:cNvSpPr>
          <p:nvPr>
            <p:ph type="body" idx="1"/>
          </p:nvPr>
        </p:nvSpPr>
        <p:spPr>
          <a:xfrm>
            <a:off x="1097279" y="1845733"/>
            <a:ext cx="10058398" cy="4023360"/>
          </a:xfrm>
          <a:prstGeom prst="rect">
            <a:avLst/>
          </a:prstGeom>
          <a:noFill/>
          <a:ln>
            <a:noFill/>
          </a:ln>
        </p:spPr>
        <p:txBody>
          <a:bodyPr lIns="91425" tIns="91425" rIns="91425" bIns="91425" anchor="t" anchorCtr="0"/>
          <a:lstStyle>
            <a:lvl1pPr marL="91440" marR="0" lvl="0" indent="162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35052"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81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32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55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586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554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522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6169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a:t>
            </a:fld>
            <a:endParaRPr lang="en-US" sz="10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1097279" y="286603"/>
            <a:ext cx="10058398" cy="1450755"/>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14" name="Shape 114"/>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a:t>
            </a:fld>
            <a:endParaRPr lang="en-US" sz="10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lt1"/>
        </a:solidFill>
        <a:effectLst/>
      </p:bgPr>
    </p:bg>
    <p:spTree>
      <p:nvGrpSpPr>
        <p:cNvPr id="1" name="Shape 117"/>
        <p:cNvGrpSpPr/>
        <p:nvPr/>
      </p:nvGrpSpPr>
      <p:grpSpPr>
        <a:xfrm>
          <a:off x="0" y="0"/>
          <a:ext cx="0" cy="0"/>
          <a:chOff x="0" y="0"/>
          <a:chExt cx="0" cy="0"/>
        </a:xfrm>
      </p:grpSpPr>
      <p:sp>
        <p:nvSpPr>
          <p:cNvPr id="118" name="Shape 118"/>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9" name="Shape 119"/>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20" name="Shape 120"/>
          <p:cNvSpPr txBox="1">
            <a:spLocks noGrp="1"/>
          </p:cNvSpPr>
          <p:nvPr>
            <p:ph type="title"/>
          </p:nvPr>
        </p:nvSpPr>
        <p:spPr>
          <a:xfrm>
            <a:off x="1097279" y="758952"/>
            <a:ext cx="10058398" cy="3566158"/>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Clr>
                <a:srgbClr val="262626"/>
              </a:buClr>
              <a:buFont typeface="Calibri"/>
              <a:buNone/>
              <a:defRPr sz="8000" b="0" i="0" u="none" strike="noStrike" cap="none">
                <a:solidFill>
                  <a:srgbClr val="262626"/>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21" name="Shape 121"/>
          <p:cNvSpPr txBox="1">
            <a:spLocks noGrp="1"/>
          </p:cNvSpPr>
          <p:nvPr>
            <p:ph type="body" idx="1"/>
          </p:nvPr>
        </p:nvSpPr>
        <p:spPr>
          <a:xfrm>
            <a:off x="1097279" y="4453128"/>
            <a:ext cx="10058398" cy="1143000"/>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24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8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6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a:t>
            </a:fld>
            <a:endParaRPr lang="en-US" sz="1050" b="0" i="0" u="none" strike="noStrike" cap="none">
              <a:solidFill>
                <a:srgbClr val="FFFFFF"/>
              </a:solidFill>
              <a:latin typeface="Calibri"/>
              <a:ea typeface="Calibri"/>
              <a:cs typeface="Calibri"/>
              <a:sym typeface="Calibri"/>
            </a:endParaRPr>
          </a:p>
        </p:txBody>
      </p:sp>
      <p:cxnSp>
        <p:nvCxnSpPr>
          <p:cNvPr id="125" name="Shape 125"/>
          <p:cNvCxnSpPr/>
          <p:nvPr/>
        </p:nvCxnSpPr>
        <p:spPr>
          <a:xfrm>
            <a:off x="1207658" y="4343400"/>
            <a:ext cx="9875520"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1097279" y="286603"/>
            <a:ext cx="10058398" cy="1450755"/>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28" name="Shape 128"/>
          <p:cNvSpPr txBox="1">
            <a:spLocks noGrp="1"/>
          </p:cNvSpPr>
          <p:nvPr>
            <p:ph type="body" idx="1"/>
          </p:nvPr>
        </p:nvSpPr>
        <p:spPr>
          <a:xfrm>
            <a:off x="1097279" y="1845733"/>
            <a:ext cx="4937760" cy="4023360"/>
          </a:xfrm>
          <a:prstGeom prst="rect">
            <a:avLst/>
          </a:prstGeom>
          <a:noFill/>
          <a:ln>
            <a:noFill/>
          </a:ln>
        </p:spPr>
        <p:txBody>
          <a:bodyPr lIns="91425" tIns="91425" rIns="91425" bIns="91425" anchor="t" anchorCtr="0"/>
          <a:lstStyle>
            <a:lvl1pPr marL="91440" marR="0" lvl="0" indent="162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35052"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81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32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55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586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554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522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6169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29" name="Shape 129"/>
          <p:cNvSpPr txBox="1">
            <a:spLocks noGrp="1"/>
          </p:cNvSpPr>
          <p:nvPr>
            <p:ph type="body" idx="2"/>
          </p:nvPr>
        </p:nvSpPr>
        <p:spPr>
          <a:xfrm>
            <a:off x="6217919" y="1845733"/>
            <a:ext cx="4937760" cy="4023360"/>
          </a:xfrm>
          <a:prstGeom prst="rect">
            <a:avLst/>
          </a:prstGeom>
          <a:noFill/>
          <a:ln>
            <a:noFill/>
          </a:ln>
        </p:spPr>
        <p:txBody>
          <a:bodyPr lIns="91425" tIns="91425" rIns="91425" bIns="91425" anchor="t" anchorCtr="0"/>
          <a:lstStyle>
            <a:lvl1pPr marL="91440" marR="0" lvl="0" indent="162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35052"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81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32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55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586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554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522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6169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30" name="Shape 130"/>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a:t>
            </a:fld>
            <a:endParaRPr lang="en-US" sz="10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1097279" y="286603"/>
            <a:ext cx="10058398" cy="1450755"/>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5" name="Shape 135"/>
          <p:cNvSpPr txBox="1">
            <a:spLocks noGrp="1"/>
          </p:cNvSpPr>
          <p:nvPr>
            <p:ph type="body" idx="1"/>
          </p:nvPr>
        </p:nvSpPr>
        <p:spPr>
          <a:xfrm>
            <a:off x="1097279" y="1846050"/>
            <a:ext cx="4937760" cy="736282"/>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200"/>
              </a:spcAft>
              <a:buClr>
                <a:schemeClr val="accent1"/>
              </a:buClr>
              <a:buFont typeface="Calibri"/>
              <a:buNone/>
              <a:defRPr sz="20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000" b="1"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800" b="1"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136" name="Shape 136"/>
          <p:cNvSpPr txBox="1">
            <a:spLocks noGrp="1"/>
          </p:cNvSpPr>
          <p:nvPr>
            <p:ph type="body" idx="2"/>
          </p:nvPr>
        </p:nvSpPr>
        <p:spPr>
          <a:xfrm>
            <a:off x="1097279" y="2582333"/>
            <a:ext cx="4937760" cy="3378200"/>
          </a:xfrm>
          <a:prstGeom prst="rect">
            <a:avLst/>
          </a:prstGeom>
          <a:noFill/>
          <a:ln>
            <a:noFill/>
          </a:ln>
        </p:spPr>
        <p:txBody>
          <a:bodyPr lIns="91425" tIns="91425" rIns="91425" bIns="91425" anchor="t" anchorCtr="0"/>
          <a:lstStyle>
            <a:lvl1pPr marL="91440" marR="0" lvl="0" indent="162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35052"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81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32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55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586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554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522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6169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37" name="Shape 137"/>
          <p:cNvSpPr txBox="1">
            <a:spLocks noGrp="1"/>
          </p:cNvSpPr>
          <p:nvPr>
            <p:ph type="body" idx="3"/>
          </p:nvPr>
        </p:nvSpPr>
        <p:spPr>
          <a:xfrm>
            <a:off x="6217919" y="1846050"/>
            <a:ext cx="4937760" cy="736282"/>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200"/>
              </a:spcAft>
              <a:buClr>
                <a:schemeClr val="accent1"/>
              </a:buClr>
              <a:buFont typeface="Calibri"/>
              <a:buNone/>
              <a:defRPr sz="20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000" b="1"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800" b="1"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138" name="Shape 138"/>
          <p:cNvSpPr txBox="1">
            <a:spLocks noGrp="1"/>
          </p:cNvSpPr>
          <p:nvPr>
            <p:ph type="body" idx="4"/>
          </p:nvPr>
        </p:nvSpPr>
        <p:spPr>
          <a:xfrm>
            <a:off x="6217919" y="2582333"/>
            <a:ext cx="4937760" cy="3378200"/>
          </a:xfrm>
          <a:prstGeom prst="rect">
            <a:avLst/>
          </a:prstGeom>
          <a:noFill/>
          <a:ln>
            <a:noFill/>
          </a:ln>
        </p:spPr>
        <p:txBody>
          <a:bodyPr lIns="91425" tIns="91425" rIns="91425" bIns="91425" anchor="t" anchorCtr="0"/>
          <a:lstStyle>
            <a:lvl1pPr marL="91440" marR="0" lvl="0" indent="162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35052"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81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32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55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586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554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522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6169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39" name="Shape 139"/>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a:t>
            </a:fld>
            <a:endParaRPr lang="en-US" sz="10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2"/>
        <p:cNvGrpSpPr/>
        <p:nvPr/>
      </p:nvGrpSpPr>
      <p:grpSpPr>
        <a:xfrm>
          <a:off x="0" y="0"/>
          <a:ext cx="0" cy="0"/>
          <a:chOff x="0" y="0"/>
          <a:chExt cx="0" cy="0"/>
        </a:xfrm>
      </p:grpSpPr>
      <p:sp>
        <p:nvSpPr>
          <p:cNvPr id="143" name="Shape 143"/>
          <p:cNvSpPr/>
          <p:nvPr/>
        </p:nvSpPr>
        <p:spPr>
          <a:xfrm>
            <a:off x="0" y="4953000"/>
            <a:ext cx="12188824" cy="1904999"/>
          </a:xfrm>
          <a:prstGeom prst="rect">
            <a:avLst/>
          </a:prstGeom>
          <a:solidFill>
            <a:schemeClr val="accent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4" name="Shape 144"/>
          <p:cNvSpPr/>
          <p:nvPr/>
        </p:nvSpPr>
        <p:spPr>
          <a:xfrm>
            <a:off x="15" y="4915076"/>
            <a:ext cx="12188824" cy="64008"/>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45" name="Shape 145"/>
          <p:cNvSpPr txBox="1">
            <a:spLocks noGrp="1"/>
          </p:cNvSpPr>
          <p:nvPr>
            <p:ph type="title"/>
          </p:nvPr>
        </p:nvSpPr>
        <p:spPr>
          <a:xfrm>
            <a:off x="1097279" y="5074919"/>
            <a:ext cx="10113264" cy="822960"/>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46" name="Shape 146"/>
          <p:cNvSpPr>
            <a:spLocks noGrp="1"/>
          </p:cNvSpPr>
          <p:nvPr>
            <p:ph type="pic" idx="2"/>
          </p:nvPr>
        </p:nvSpPr>
        <p:spPr>
          <a:xfrm>
            <a:off x="15" y="0"/>
            <a:ext cx="12191984" cy="4915076"/>
          </a:xfrm>
          <a:prstGeom prst="rect">
            <a:avLst/>
          </a:prstGeom>
          <a:blipFill rotWithShape="1">
            <a:blip r:embed="rId2">
              <a:alphaModFix/>
            </a:blip>
            <a:stretch>
              <a:fillRect/>
            </a:stretch>
          </a:blip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3200" b="0" i="0" u="none" strike="noStrike" cap="none">
                <a:solidFill>
                  <a:schemeClr val="lt1"/>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8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147" name="Shape 147"/>
          <p:cNvSpPr txBox="1">
            <a:spLocks noGrp="1"/>
          </p:cNvSpPr>
          <p:nvPr>
            <p:ph type="body" idx="1"/>
          </p:nvPr>
        </p:nvSpPr>
        <p:spPr>
          <a:xfrm>
            <a:off x="1097279" y="5907023"/>
            <a:ext cx="10113264" cy="59435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600"/>
              </a:spcAft>
              <a:buClr>
                <a:schemeClr val="accent1"/>
              </a:buClr>
              <a:buFont typeface="Calibri"/>
              <a:buNone/>
              <a:defRPr sz="1500" b="0" i="0" u="none" strike="noStrike" cap="none">
                <a:solidFill>
                  <a:srgbClr val="FFFFFF"/>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2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0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148" name="Shape 148"/>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a:t>
            </a:fld>
            <a:endParaRPr lang="en-US" sz="10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097279" y="286603"/>
            <a:ext cx="10058398" cy="1450755"/>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53" name="Shape 153"/>
          <p:cNvSpPr txBox="1">
            <a:spLocks noGrp="1"/>
          </p:cNvSpPr>
          <p:nvPr>
            <p:ph type="body" idx="1"/>
          </p:nvPr>
        </p:nvSpPr>
        <p:spPr>
          <a:xfrm rot="5400000">
            <a:off x="4114798" y="-1171784"/>
            <a:ext cx="4023360" cy="10058398"/>
          </a:xfrm>
          <a:prstGeom prst="rect">
            <a:avLst/>
          </a:prstGeom>
          <a:noFill/>
          <a:ln>
            <a:noFill/>
          </a:ln>
        </p:spPr>
        <p:txBody>
          <a:bodyPr lIns="91425" tIns="91425" rIns="91425" bIns="91425" anchor="t" anchorCtr="0"/>
          <a:lstStyle>
            <a:lvl1pPr marL="91440" marR="0" lvl="0" indent="162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35052"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81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32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55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586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554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522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6169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54" name="Shape 154"/>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a:t>
            </a:fld>
            <a:endParaRPr lang="en-US" sz="10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7"/>
        <p:cNvGrpSpPr/>
        <p:nvPr/>
      </p:nvGrpSpPr>
      <p:grpSpPr>
        <a:xfrm>
          <a:off x="0" y="0"/>
          <a:ext cx="0" cy="0"/>
          <a:chOff x="0" y="0"/>
          <a:chExt cx="0" cy="0"/>
        </a:xfrm>
      </p:grpSpPr>
      <p:sp>
        <p:nvSpPr>
          <p:cNvPr id="158" name="Shape 158"/>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9" name="Shape 159"/>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0" name="Shape 160"/>
          <p:cNvSpPr txBox="1">
            <a:spLocks noGrp="1"/>
          </p:cNvSpPr>
          <p:nvPr>
            <p:ph type="title"/>
          </p:nvPr>
        </p:nvSpPr>
        <p:spPr>
          <a:xfrm rot="5400000">
            <a:off x="7160639" y="1979037"/>
            <a:ext cx="5757421" cy="2628899"/>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61" name="Shape 161"/>
          <p:cNvSpPr txBox="1">
            <a:spLocks noGrp="1"/>
          </p:cNvSpPr>
          <p:nvPr>
            <p:ph type="body" idx="1"/>
          </p:nvPr>
        </p:nvSpPr>
        <p:spPr>
          <a:xfrm rot="5400000">
            <a:off x="1826638" y="-573660"/>
            <a:ext cx="5757422" cy="7734299"/>
          </a:xfrm>
          <a:prstGeom prst="rect">
            <a:avLst/>
          </a:prstGeom>
          <a:noFill/>
          <a:ln>
            <a:noFill/>
          </a:ln>
        </p:spPr>
        <p:txBody>
          <a:bodyPr lIns="91425" tIns="91425" rIns="91425" bIns="91425" anchor="t" anchorCtr="0"/>
          <a:lstStyle>
            <a:lvl1pPr marL="91440" marR="0" lvl="0" indent="162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35052"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81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32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55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586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554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522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6169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62" name="Shape 162"/>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a:t>
            </a:fld>
            <a:endParaRPr lang="en-US" sz="10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1097279" y="1845733"/>
            <a:ext cx="10058399"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spcBef>
                  <a:spcPts val="0"/>
                </a:spcBef>
                <a:buSzPct val="25000"/>
                <a:buNone/>
              </a:pPr>
              <a:t>‹#›</a:t>
            </a:fld>
            <a:endParaRPr lang="en-US" sz="1050" b="0" i="0" u="none" strike="noStrike" cap="none">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lt1"/>
        </a:solidFill>
        <a:effectLst/>
      </p:bgPr>
    </p:bg>
    <p:spTree>
      <p:nvGrpSpPr>
        <p:cNvPr id="1" name="Shape 29"/>
        <p:cNvGrpSpPr/>
        <p:nvPr/>
      </p:nvGrpSpPr>
      <p:grpSpPr>
        <a:xfrm>
          <a:off x="0" y="0"/>
          <a:ext cx="0" cy="0"/>
          <a:chOff x="0" y="0"/>
          <a:chExt cx="0" cy="0"/>
        </a:xfrm>
      </p:grpSpPr>
      <p:sp>
        <p:nvSpPr>
          <p:cNvPr id="30" name="Shape 30"/>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31" name="Shape 31"/>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32" name="Shape 32"/>
          <p:cNvSpPr txBox="1">
            <a:spLocks noGrp="1"/>
          </p:cNvSpPr>
          <p:nvPr>
            <p:ph type="title"/>
          </p:nvPr>
        </p:nvSpPr>
        <p:spPr>
          <a:xfrm>
            <a:off x="1097279" y="758952"/>
            <a:ext cx="10058399" cy="3566159"/>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262626"/>
              </a:buClr>
              <a:buFont typeface="Calibri"/>
              <a:buNone/>
              <a:defRPr sz="8000" b="0" i="0" u="none" strike="noStrike" cap="none">
                <a:solidFill>
                  <a:srgbClr val="26262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1097279" y="4453128"/>
            <a:ext cx="10058399" cy="1143000"/>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24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8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6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pPr marL="0" marR="0" lvl="0" indent="0" algn="r" rtl="0">
                <a:spcBef>
                  <a:spcPts val="0"/>
                </a:spcBef>
                <a:buSzPct val="25000"/>
                <a:buNone/>
              </a:pPr>
              <a:t>‹#›</a:t>
            </a:fld>
            <a:endParaRPr lang="en-US" sz="1050">
              <a:solidFill>
                <a:srgbClr val="FFFFFF"/>
              </a:solidFill>
              <a:latin typeface="Calibri"/>
              <a:ea typeface="Calibri"/>
              <a:cs typeface="Calibri"/>
              <a:sym typeface="Calibri"/>
            </a:endParaRPr>
          </a:p>
        </p:txBody>
      </p:sp>
      <p:cxnSp>
        <p:nvCxnSpPr>
          <p:cNvPr id="37" name="Shape 37"/>
          <p:cNvCxnSpPr/>
          <p:nvPr/>
        </p:nvCxnSpPr>
        <p:spPr>
          <a:xfrm>
            <a:off x="1207658" y="4343400"/>
            <a:ext cx="9875520" cy="0"/>
          </a:xfrm>
          <a:prstGeom prst="straightConnector1">
            <a:avLst/>
          </a:prstGeom>
          <a:noFill/>
          <a:ln w="9525" cap="flat" cmpd="sng">
            <a:solidFill>
              <a:srgbClr val="7F7F7F"/>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 name="Shape 40"/>
          <p:cNvSpPr txBox="1">
            <a:spLocks noGrp="1"/>
          </p:cNvSpPr>
          <p:nvPr>
            <p:ph type="body" idx="1"/>
          </p:nvPr>
        </p:nvSpPr>
        <p:spPr>
          <a:xfrm>
            <a:off x="1097279" y="1845733"/>
            <a:ext cx="4937760"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41" name="Shape 41"/>
          <p:cNvSpPr txBox="1">
            <a:spLocks noGrp="1"/>
          </p:cNvSpPr>
          <p:nvPr>
            <p:ph type="body" idx="2"/>
          </p:nvPr>
        </p:nvSpPr>
        <p:spPr>
          <a:xfrm>
            <a:off x="6217919" y="1845734"/>
            <a:ext cx="4937760"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pPr marL="0" marR="0" lvl="0" indent="0" algn="r" rtl="0">
                <a:spcBef>
                  <a:spcPts val="0"/>
                </a:spcBef>
                <a:buSzPct val="25000"/>
                <a:buNone/>
              </a:p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body" idx="1"/>
          </p:nvPr>
        </p:nvSpPr>
        <p:spPr>
          <a:xfrm>
            <a:off x="1097279" y="1846051"/>
            <a:ext cx="4937760" cy="736282"/>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200"/>
              </a:spcAft>
              <a:buClr>
                <a:schemeClr val="accent1"/>
              </a:buClr>
              <a:buFont typeface="Calibri"/>
              <a:buNone/>
              <a:defRPr sz="20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000" b="1"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800" b="1"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48" name="Shape 48"/>
          <p:cNvSpPr txBox="1">
            <a:spLocks noGrp="1"/>
          </p:cNvSpPr>
          <p:nvPr>
            <p:ph type="body" idx="2"/>
          </p:nvPr>
        </p:nvSpPr>
        <p:spPr>
          <a:xfrm>
            <a:off x="1097279" y="2582333"/>
            <a:ext cx="4937760" cy="337820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49" name="Shape 49"/>
          <p:cNvSpPr txBox="1">
            <a:spLocks noGrp="1"/>
          </p:cNvSpPr>
          <p:nvPr>
            <p:ph type="body" idx="3"/>
          </p:nvPr>
        </p:nvSpPr>
        <p:spPr>
          <a:xfrm>
            <a:off x="6217919" y="1846051"/>
            <a:ext cx="4937760" cy="736282"/>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200"/>
              </a:spcAft>
              <a:buClr>
                <a:schemeClr val="accent1"/>
              </a:buClr>
              <a:buFont typeface="Calibri"/>
              <a:buNone/>
              <a:defRPr sz="2000" b="0" i="0" u="none" strike="noStrike" cap="none">
                <a:solidFill>
                  <a:schemeClr val="dk2"/>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000" b="1"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800" b="1"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1600" b="1" i="0" u="none" strike="noStrike" cap="none">
                <a:solidFill>
                  <a:srgbClr val="3F3F3F"/>
                </a:solidFill>
                <a:latin typeface="Calibri"/>
                <a:ea typeface="Calibri"/>
                <a:cs typeface="Calibri"/>
                <a:sym typeface="Calibri"/>
              </a:defRPr>
            </a:lvl9pPr>
          </a:lstStyle>
          <a:p>
            <a:endParaRPr/>
          </a:p>
        </p:txBody>
      </p:sp>
      <p:sp>
        <p:nvSpPr>
          <p:cNvPr id="50" name="Shape 50"/>
          <p:cNvSpPr txBox="1">
            <a:spLocks noGrp="1"/>
          </p:cNvSpPr>
          <p:nvPr>
            <p:ph type="body" idx="4"/>
          </p:nvPr>
        </p:nvSpPr>
        <p:spPr>
          <a:xfrm>
            <a:off x="6217919" y="2582333"/>
            <a:ext cx="4937760" cy="337820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51" name="Shape 51"/>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pPr marL="0" marR="0" lvl="0" indent="0" algn="r" rtl="0">
                <a:spcBef>
                  <a:spcPts val="0"/>
                </a:spcBef>
                <a:buSzPct val="25000"/>
                <a:buNone/>
              </a:p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pPr marL="0" marR="0" lvl="0" indent="0" algn="r" rtl="0">
                <a:spcBef>
                  <a:spcPts val="0"/>
                </a:spcBef>
                <a:buSzPct val="25000"/>
                <a:buNone/>
              </a:p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9"/>
        <p:cNvGrpSpPr/>
        <p:nvPr/>
      </p:nvGrpSpPr>
      <p:grpSpPr>
        <a:xfrm>
          <a:off x="0" y="0"/>
          <a:ext cx="0" cy="0"/>
          <a:chOff x="0" y="0"/>
          <a:chExt cx="0" cy="0"/>
        </a:xfrm>
      </p:grpSpPr>
      <p:sp>
        <p:nvSpPr>
          <p:cNvPr id="60" name="Shape 60"/>
          <p:cNvSpPr/>
          <p:nvPr/>
        </p:nvSpPr>
        <p:spPr>
          <a:xfrm>
            <a:off x="3175" y="6400800"/>
            <a:ext cx="12188824"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61" name="Shape 61"/>
          <p:cNvSpPr/>
          <p:nvPr/>
        </p:nvSpPr>
        <p:spPr>
          <a:xfrm>
            <a:off x="15" y="633431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62" name="Shape 62"/>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pPr marL="0" marR="0" lvl="0" indent="0" algn="r" rtl="0">
                <a:spcBef>
                  <a:spcPts val="0"/>
                </a:spcBef>
                <a:buSzPct val="25000"/>
                <a:buNone/>
              </a:p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5"/>
        <p:cNvGrpSpPr/>
        <p:nvPr/>
      </p:nvGrpSpPr>
      <p:grpSpPr>
        <a:xfrm>
          <a:off x="0" y="0"/>
          <a:ext cx="0" cy="0"/>
          <a:chOff x="0" y="0"/>
          <a:chExt cx="0" cy="0"/>
        </a:xfrm>
      </p:grpSpPr>
      <p:sp>
        <p:nvSpPr>
          <p:cNvPr id="66" name="Shape 66"/>
          <p:cNvSpPr/>
          <p:nvPr/>
        </p:nvSpPr>
        <p:spPr>
          <a:xfrm>
            <a:off x="15" y="0"/>
            <a:ext cx="4050791" cy="68580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67" name="Shape 67"/>
          <p:cNvSpPr/>
          <p:nvPr/>
        </p:nvSpPr>
        <p:spPr>
          <a:xfrm>
            <a:off x="4040071" y="0"/>
            <a:ext cx="64008" cy="6858000"/>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68" name="Shape 68"/>
          <p:cNvSpPr txBox="1">
            <a:spLocks noGrp="1"/>
          </p:cNvSpPr>
          <p:nvPr>
            <p:ph type="title"/>
          </p:nvPr>
        </p:nvSpPr>
        <p:spPr>
          <a:xfrm>
            <a:off x="457200" y="594358"/>
            <a:ext cx="3200399" cy="2286000"/>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a:off x="4800600" y="731520"/>
            <a:ext cx="6492239" cy="5257799"/>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70" name="Shape 70"/>
          <p:cNvSpPr txBox="1">
            <a:spLocks noGrp="1"/>
          </p:cNvSpPr>
          <p:nvPr>
            <p:ph type="body" idx="2"/>
          </p:nvPr>
        </p:nvSpPr>
        <p:spPr>
          <a:xfrm>
            <a:off x="457200" y="2926080"/>
            <a:ext cx="3200399" cy="3379124"/>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1500" b="0" i="0" u="none" strike="noStrike" cap="none">
                <a:solidFill>
                  <a:srgbClr val="FFFFFF"/>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2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0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65512" y="6459785"/>
            <a:ext cx="2618509"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800600" y="6459785"/>
            <a:ext cx="4648199" cy="365125"/>
          </a:xfrm>
          <a:prstGeom prst="rect">
            <a:avLst/>
          </a:prstGeom>
          <a:noFill/>
          <a:ln>
            <a:noFill/>
          </a:ln>
        </p:spPr>
        <p:txBody>
          <a:bodyPr lIns="91425" tIns="91425" rIns="91425" bIns="91425" anchor="ctr" anchorCtr="0"/>
          <a:lstStyle>
            <a:lvl1pPr marL="0" marR="0" lvl="0" indent="0" algn="l" rtl="0">
              <a:spcBef>
                <a:spcPts val="0"/>
              </a:spcBef>
              <a:buNone/>
              <a:defRPr sz="900" cap="none">
                <a:solidFill>
                  <a:schemeClr val="dk2"/>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chemeClr val="dk2"/>
                </a:solidFill>
                <a:latin typeface="Calibri"/>
                <a:ea typeface="Calibri"/>
                <a:cs typeface="Calibri"/>
                <a:sym typeface="Calibri"/>
              </a:rPr>
              <a:pPr marL="0" marR="0" lvl="0" indent="0" algn="r" rtl="0">
                <a:spcBef>
                  <a:spcPts val="0"/>
                </a:spcBef>
                <a:buSzPct val="25000"/>
                <a:buNone/>
              </a:pPr>
              <a:t>‹#›</a:t>
            </a:fld>
            <a:endParaRPr lang="en-US" sz="1050">
              <a:solidFill>
                <a:schemeClr val="dk2"/>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4"/>
        <p:cNvGrpSpPr/>
        <p:nvPr/>
      </p:nvGrpSpPr>
      <p:grpSpPr>
        <a:xfrm>
          <a:off x="0" y="0"/>
          <a:ext cx="0" cy="0"/>
          <a:chOff x="0" y="0"/>
          <a:chExt cx="0" cy="0"/>
        </a:xfrm>
      </p:grpSpPr>
      <p:sp>
        <p:nvSpPr>
          <p:cNvPr id="75" name="Shape 75"/>
          <p:cNvSpPr/>
          <p:nvPr/>
        </p:nvSpPr>
        <p:spPr>
          <a:xfrm>
            <a:off x="0" y="4953000"/>
            <a:ext cx="12188824" cy="1904999"/>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6" name="Shape 76"/>
          <p:cNvSpPr/>
          <p:nvPr/>
        </p:nvSpPr>
        <p:spPr>
          <a:xfrm>
            <a:off x="15" y="4915076"/>
            <a:ext cx="12188824" cy="64008"/>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77" name="Shape 77"/>
          <p:cNvSpPr txBox="1">
            <a:spLocks noGrp="1"/>
          </p:cNvSpPr>
          <p:nvPr>
            <p:ph type="title"/>
          </p:nvPr>
        </p:nvSpPr>
        <p:spPr>
          <a:xfrm>
            <a:off x="1097279" y="5074919"/>
            <a:ext cx="10113264" cy="822960"/>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FFFFFF"/>
              </a:buClr>
              <a:buFont typeface="Calibri"/>
              <a:buNone/>
              <a:defRPr sz="3600" b="0" i="0" u="none" strike="noStrike" cap="none">
                <a:solidFill>
                  <a:srgbClr val="FFFFF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 name="Shape 78"/>
          <p:cNvSpPr>
            <a:spLocks noGrp="1"/>
          </p:cNvSpPr>
          <p:nvPr>
            <p:ph type="pic" idx="2"/>
          </p:nvPr>
        </p:nvSpPr>
        <p:spPr>
          <a:xfrm>
            <a:off x="15" y="0"/>
            <a:ext cx="12191984" cy="4915076"/>
          </a:xfrm>
          <a:prstGeom prst="rect">
            <a:avLst/>
          </a:prstGeom>
          <a:blipFill rotWithShape="1">
            <a:blip r:embed="rId2">
              <a:alphaModFix/>
            </a:blip>
            <a:stretch>
              <a:fillRect/>
            </a:stretch>
          </a:blipFill>
          <a:ln>
            <a:noFill/>
          </a:ln>
        </p:spPr>
        <p:txBody>
          <a:bodyPr lIns="91425" tIns="91425" rIns="91425" bIns="91425" anchor="t" anchorCtr="0"/>
          <a:lstStyle>
            <a:lvl1pPr marL="0" marR="0" lvl="0" indent="0" algn="l" rtl="0">
              <a:lnSpc>
                <a:spcPct val="90000"/>
              </a:lnSpc>
              <a:spcBef>
                <a:spcPts val="1200"/>
              </a:spcBef>
              <a:spcAft>
                <a:spcPts val="200"/>
              </a:spcAft>
              <a:buClr>
                <a:schemeClr val="accent1"/>
              </a:buClr>
              <a:buFont typeface="Calibri"/>
              <a:buNone/>
              <a:defRPr sz="3200" b="0" i="0" u="none" strike="noStrike" cap="none">
                <a:solidFill>
                  <a:schemeClr val="lt1"/>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28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24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79" name="Shape 79"/>
          <p:cNvSpPr txBox="1">
            <a:spLocks noGrp="1"/>
          </p:cNvSpPr>
          <p:nvPr>
            <p:ph type="body" idx="1"/>
          </p:nvPr>
        </p:nvSpPr>
        <p:spPr>
          <a:xfrm>
            <a:off x="1097279" y="5907023"/>
            <a:ext cx="10113264" cy="594359"/>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600"/>
              </a:spcAft>
              <a:buClr>
                <a:schemeClr val="accent1"/>
              </a:buClr>
              <a:buFont typeface="Calibri"/>
              <a:buNone/>
              <a:defRPr sz="1500" b="0" i="0" u="none" strike="noStrike" cap="none">
                <a:solidFill>
                  <a:srgbClr val="FFFFFF"/>
                </a:solidFill>
                <a:latin typeface="Calibri"/>
                <a:ea typeface="Calibri"/>
                <a:cs typeface="Calibri"/>
                <a:sym typeface="Calibri"/>
              </a:defRPr>
            </a:lvl1pPr>
            <a:lvl2pPr marL="457200" marR="0" lvl="1" indent="0" algn="l" rtl="0">
              <a:lnSpc>
                <a:spcPct val="90000"/>
              </a:lnSpc>
              <a:spcBef>
                <a:spcPts val="200"/>
              </a:spcBef>
              <a:spcAft>
                <a:spcPts val="400"/>
              </a:spcAft>
              <a:buClr>
                <a:schemeClr val="accent1"/>
              </a:buClr>
              <a:buFont typeface="Calibri"/>
              <a:buNone/>
              <a:defRPr sz="1200" b="0" i="0" u="none" strike="noStrike" cap="none">
                <a:solidFill>
                  <a:srgbClr val="3F3F3F"/>
                </a:solidFill>
                <a:latin typeface="Calibri"/>
                <a:ea typeface="Calibri"/>
                <a:cs typeface="Calibri"/>
                <a:sym typeface="Calibri"/>
              </a:defRPr>
            </a:lvl2pPr>
            <a:lvl3pPr marL="914400" marR="0" lvl="2" indent="0" algn="l" rtl="0">
              <a:lnSpc>
                <a:spcPct val="90000"/>
              </a:lnSpc>
              <a:spcBef>
                <a:spcPts val="200"/>
              </a:spcBef>
              <a:spcAft>
                <a:spcPts val="400"/>
              </a:spcAft>
              <a:buClr>
                <a:schemeClr val="accent1"/>
              </a:buClr>
              <a:buFont typeface="Calibri"/>
              <a:buNone/>
              <a:defRPr sz="1000" b="0" i="0" u="none" strike="noStrike" cap="none">
                <a:solidFill>
                  <a:srgbClr val="3F3F3F"/>
                </a:solidFill>
                <a:latin typeface="Calibri"/>
                <a:ea typeface="Calibri"/>
                <a:cs typeface="Calibri"/>
                <a:sym typeface="Calibri"/>
              </a:defRPr>
            </a:lvl3pPr>
            <a:lvl4pPr marL="1371600" marR="0" lvl="3"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4pPr>
            <a:lvl5pPr marL="1828800" marR="0" lvl="4"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5pPr>
            <a:lvl6pPr marL="2286000" marR="0" lvl="5"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6pPr>
            <a:lvl7pPr marL="2743200" marR="0" lvl="6"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7pPr>
            <a:lvl8pPr marL="3200400" marR="0" lvl="7"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8pPr>
            <a:lvl9pPr marL="3657600" marR="0" lvl="8" indent="0" algn="l" rtl="0">
              <a:lnSpc>
                <a:spcPct val="90000"/>
              </a:lnSpc>
              <a:spcBef>
                <a:spcPts val="200"/>
              </a:spcBef>
              <a:spcAft>
                <a:spcPts val="400"/>
              </a:spcAft>
              <a:buClr>
                <a:schemeClr val="accent1"/>
              </a:buClr>
              <a:buFont typeface="Calibri"/>
              <a:buNone/>
              <a:defRPr sz="900" b="0" i="0" u="none" strike="noStrike" cap="none">
                <a:solidFill>
                  <a:srgbClr val="3F3F3F"/>
                </a:solidFill>
                <a:latin typeface="Calibri"/>
                <a:ea typeface="Calibri"/>
                <a:cs typeface="Calibri"/>
                <a:sym typeface="Calibri"/>
              </a:defRPr>
            </a:lvl9pPr>
          </a:lstStyle>
          <a:p>
            <a:endParaRPr/>
          </a:p>
        </p:txBody>
      </p:sp>
      <p:sp>
        <p:nvSpPr>
          <p:cNvPr id="80" name="Shape 80"/>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a:solidFill>
                  <a:srgbClr val="FFFFFF"/>
                </a:solidFill>
                <a:latin typeface="Calibri"/>
                <a:ea typeface="Calibri"/>
                <a:cs typeface="Calibri"/>
                <a:sym typeface="Calibri"/>
              </a:rPr>
              <a:pPr marL="0" marR="0" lvl="0" indent="0" algn="r" rtl="0">
                <a:spcBef>
                  <a:spcPts val="0"/>
                </a:spcBef>
                <a:buSzPct val="25000"/>
                <a:buNone/>
              </a:pPr>
              <a:t>‹#›</a:t>
            </a:fld>
            <a:endParaRPr lang="en-US" sz="1050">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0" y="6400800"/>
            <a:ext cx="12192000" cy="4572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7" name="Shape 7"/>
          <p:cNvSpPr/>
          <p:nvPr/>
        </p:nvSpPr>
        <p:spPr>
          <a:xfrm>
            <a:off x="0" y="6334316"/>
            <a:ext cx="12192000" cy="65997"/>
          </a:xfrm>
          <a:prstGeom prst="rect">
            <a:avLst/>
          </a:prstGeom>
          <a:solidFill>
            <a:schemeClr val="accent1"/>
          </a:solidFill>
          <a:ln>
            <a:noFill/>
          </a:ln>
        </p:spPr>
        <p:txBody>
          <a:bodyPr lIns="91425" tIns="91425" rIns="91425" bIns="91425" anchor="ctr" anchorCtr="0">
            <a:noAutofit/>
          </a:bodyPr>
          <a:lstStyle/>
          <a:p>
            <a:pPr lvl="0">
              <a:spcBef>
                <a:spcPts val="0"/>
              </a:spcBef>
              <a:buNone/>
            </a:pPr>
            <a:endParaRPr/>
          </a:p>
        </p:txBody>
      </p:sp>
      <p:sp>
        <p:nvSpPr>
          <p:cNvPr id="8" name="Shape 8"/>
          <p:cNvSpPr txBox="1">
            <a:spLocks noGrp="1"/>
          </p:cNvSpPr>
          <p:nvPr>
            <p:ph type="title"/>
          </p:nvPr>
        </p:nvSpPr>
        <p:spPr>
          <a:xfrm>
            <a:off x="1097279" y="286603"/>
            <a:ext cx="10058399" cy="1450756"/>
          </a:xfrm>
          <a:prstGeom prst="rect">
            <a:avLst/>
          </a:prstGeom>
          <a:noFill/>
          <a:ln>
            <a:noFill/>
          </a:ln>
        </p:spPr>
        <p:txBody>
          <a:bodyPr lIns="91425" tIns="91425" rIns="91425" bIns="91425" anchor="b" anchorCtr="0"/>
          <a:lstStyle>
            <a:lvl1pPr marL="0" marR="0" lvl="0" indent="0" algn="l" rtl="0">
              <a:lnSpc>
                <a:spcPct val="85000"/>
              </a:lnSpc>
              <a:spcBef>
                <a:spcPts val="0"/>
              </a:spcBef>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 name="Shape 9"/>
          <p:cNvSpPr txBox="1">
            <a:spLocks noGrp="1"/>
          </p:cNvSpPr>
          <p:nvPr>
            <p:ph type="body" idx="1"/>
          </p:nvPr>
        </p:nvSpPr>
        <p:spPr>
          <a:xfrm>
            <a:off x="1097279" y="1845733"/>
            <a:ext cx="10058399" cy="4023360"/>
          </a:xfrm>
          <a:prstGeom prst="rect">
            <a:avLst/>
          </a:prstGeom>
          <a:noFill/>
          <a:ln>
            <a:noFill/>
          </a:ln>
        </p:spPr>
        <p:txBody>
          <a:bodyPr lIns="91425" tIns="91425" rIns="91425" bIns="91425" anchor="t" anchorCtr="0"/>
          <a:lstStyle>
            <a:lvl1pPr marL="91440" marR="0" lvl="0" indent="35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79248"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970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021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944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1475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1443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1411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150599"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0" name="Shape 10"/>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FFFFFF"/>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9900457" y="6459785"/>
            <a:ext cx="1312024"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spcBef>
                  <a:spcPts val="0"/>
                </a:spcBef>
                <a:buSzPct val="25000"/>
                <a:buNone/>
              </a:pPr>
              <a:t>‹#›</a:t>
            </a:fld>
            <a:endParaRPr lang="en-US" sz="1050" b="0" i="0" u="none" strike="noStrike" cap="none">
              <a:solidFill>
                <a:srgbClr val="FFFFFF"/>
              </a:solidFill>
              <a:latin typeface="Calibri"/>
              <a:ea typeface="Calibri"/>
              <a:cs typeface="Calibri"/>
              <a:sym typeface="Calibri"/>
            </a:endParaRPr>
          </a:p>
        </p:txBody>
      </p:sp>
      <p:cxnSp>
        <p:nvCxnSpPr>
          <p:cNvPr id="13" name="Shape 13"/>
          <p:cNvCxnSpPr/>
          <p:nvPr/>
        </p:nvCxnSpPr>
        <p:spPr>
          <a:xfrm>
            <a:off x="1193532" y="1737844"/>
            <a:ext cx="9966959" cy="0"/>
          </a:xfrm>
          <a:prstGeom prst="straightConnector1">
            <a:avLst/>
          </a:prstGeom>
          <a:noFill/>
          <a:ln w="9525" cap="flat" cmpd="sng">
            <a:solidFill>
              <a:srgbClr val="7F7F7F"/>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98" name="Shape 98"/>
          <p:cNvSpPr/>
          <p:nvPr/>
        </p:nvSpPr>
        <p:spPr>
          <a:xfrm>
            <a:off x="0" y="6400800"/>
            <a:ext cx="12192000" cy="457200"/>
          </a:xfrm>
          <a:prstGeom prst="rect">
            <a:avLst/>
          </a:prstGeom>
          <a:solidFill>
            <a:schemeClr val="accent2"/>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9" name="Shape 99"/>
          <p:cNvSpPr/>
          <p:nvPr/>
        </p:nvSpPr>
        <p:spPr>
          <a:xfrm>
            <a:off x="0" y="6334316"/>
            <a:ext cx="12192000" cy="65996"/>
          </a:xfrm>
          <a:prstGeom prst="rect">
            <a:avLst/>
          </a:prstGeom>
          <a:solidFill>
            <a:schemeClr val="accent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0" name="Shape 100"/>
          <p:cNvSpPr txBox="1">
            <a:spLocks noGrp="1"/>
          </p:cNvSpPr>
          <p:nvPr>
            <p:ph type="title"/>
          </p:nvPr>
        </p:nvSpPr>
        <p:spPr>
          <a:xfrm>
            <a:off x="1097279" y="286603"/>
            <a:ext cx="10058398" cy="1450755"/>
          </a:xfrm>
          <a:prstGeom prst="rect">
            <a:avLst/>
          </a:prstGeom>
          <a:noFill/>
          <a:ln>
            <a:noFill/>
          </a:ln>
        </p:spPr>
        <p:txBody>
          <a:bodyPr lIns="91425" tIns="91425" rIns="91425" bIns="91425" anchor="b" anchorCtr="0"/>
          <a:lstStyle>
            <a:lvl1pPr marL="0" marR="0" lvl="0" indent="0" algn="l" rtl="0">
              <a:lnSpc>
                <a:spcPct val="85000"/>
              </a:lnSpc>
              <a:spcBef>
                <a:spcPts val="0"/>
              </a:spcBef>
              <a:spcAft>
                <a:spcPts val="0"/>
              </a:spcAft>
              <a:buClr>
                <a:srgbClr val="3F3F3F"/>
              </a:buClr>
              <a:buFont typeface="Calibri"/>
              <a:buNone/>
              <a:defRPr sz="4800" b="0" i="0" u="none" strike="noStrike" cap="none">
                <a:solidFill>
                  <a:srgbClr val="3F3F3F"/>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01" name="Shape 101"/>
          <p:cNvSpPr txBox="1">
            <a:spLocks noGrp="1"/>
          </p:cNvSpPr>
          <p:nvPr>
            <p:ph type="body" idx="1"/>
          </p:nvPr>
        </p:nvSpPr>
        <p:spPr>
          <a:xfrm>
            <a:off x="1097279" y="1845733"/>
            <a:ext cx="10058398" cy="4023360"/>
          </a:xfrm>
          <a:prstGeom prst="rect">
            <a:avLst/>
          </a:prstGeom>
          <a:noFill/>
          <a:ln>
            <a:noFill/>
          </a:ln>
        </p:spPr>
        <p:txBody>
          <a:bodyPr lIns="91425" tIns="91425" rIns="91425" bIns="91425" anchor="t" anchorCtr="0"/>
          <a:lstStyle>
            <a:lvl1pPr marL="91440" marR="0" lvl="0" indent="162560" algn="l" rtl="0">
              <a:lnSpc>
                <a:spcPct val="90000"/>
              </a:lnSpc>
              <a:spcBef>
                <a:spcPts val="1200"/>
              </a:spcBef>
              <a:spcAft>
                <a:spcPts val="200"/>
              </a:spcAft>
              <a:buClr>
                <a:schemeClr val="accent1"/>
              </a:buClr>
              <a:buSzPct val="100000"/>
              <a:buFont typeface="Calibri"/>
              <a:buChar char=" "/>
              <a:defRPr sz="2000" b="0" i="0" u="none" strike="noStrike" cap="none">
                <a:solidFill>
                  <a:srgbClr val="3F3F3F"/>
                </a:solidFill>
                <a:latin typeface="Calibri"/>
                <a:ea typeface="Calibri"/>
                <a:cs typeface="Calibri"/>
                <a:sym typeface="Calibri"/>
              </a:defRPr>
            </a:lvl1pPr>
            <a:lvl2pPr marL="384048" marR="0" lvl="1" indent="35052" algn="l" rtl="0">
              <a:lnSpc>
                <a:spcPct val="90000"/>
              </a:lnSpc>
              <a:spcBef>
                <a:spcPts val="200"/>
              </a:spcBef>
              <a:spcAft>
                <a:spcPts val="400"/>
              </a:spcAft>
              <a:buClr>
                <a:schemeClr val="accent1"/>
              </a:buClr>
              <a:buSzPct val="100000"/>
              <a:buFont typeface="Calibri"/>
              <a:buChar char="◦"/>
              <a:defRPr sz="1800" b="0" i="0" u="none" strike="noStrike" cap="none">
                <a:solidFill>
                  <a:srgbClr val="3F3F3F"/>
                </a:solidFill>
                <a:latin typeface="Calibri"/>
                <a:ea typeface="Calibri"/>
                <a:cs typeface="Calibri"/>
                <a:sym typeface="Calibri"/>
              </a:defRPr>
            </a:lvl2pPr>
            <a:lvl3pPr marL="566928" marR="0" lvl="2" indent="-8127"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3pPr>
            <a:lvl4pPr marL="749808" marR="0" lvl="3" indent="-1320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4pPr>
            <a:lvl5pPr marL="932688" marR="0" lvl="4" indent="-558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5pPr>
            <a:lvl6pPr marL="1100000" marR="0" lvl="5" indent="-586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6pPr>
            <a:lvl7pPr marL="1300000" marR="0" lvl="6" indent="-554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7pPr>
            <a:lvl8pPr marL="1500000" marR="0" lvl="7" indent="-52200"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8pPr>
            <a:lvl9pPr marL="1699999" marR="0" lvl="8" indent="-61698" algn="l" rtl="0">
              <a:lnSpc>
                <a:spcPct val="90000"/>
              </a:lnSpc>
              <a:spcBef>
                <a:spcPts val="200"/>
              </a:spcBef>
              <a:spcAft>
                <a:spcPts val="400"/>
              </a:spcAft>
              <a:buClr>
                <a:schemeClr val="accent1"/>
              </a:buClr>
              <a:buSzPct val="1000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02" name="Shape 102"/>
          <p:cNvSpPr txBox="1">
            <a:spLocks noGrp="1"/>
          </p:cNvSpPr>
          <p:nvPr>
            <p:ph type="dt" idx="10"/>
          </p:nvPr>
        </p:nvSpPr>
        <p:spPr>
          <a:xfrm>
            <a:off x="1097279" y="6459785"/>
            <a:ext cx="2472271"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ftr" idx="11"/>
          </p:nvPr>
        </p:nvSpPr>
        <p:spPr>
          <a:xfrm>
            <a:off x="3686185" y="6459785"/>
            <a:ext cx="4822803" cy="365125"/>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rgbClr val="FFFFFF"/>
              </a:buClr>
              <a:buFont typeface="Calibri"/>
              <a:buNone/>
              <a:defRPr sz="900" b="0" i="0" u="none" strike="noStrike" cap="none">
                <a:solidFill>
                  <a:srgbClr val="FFFFFF"/>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a:solidFill>
                  <a:srgbClr val="FFFFFF"/>
                </a:solidFill>
                <a:latin typeface="Calibri"/>
                <a:ea typeface="Calibri"/>
                <a:cs typeface="Calibri"/>
                <a:sym typeface="Calibri"/>
              </a:rPr>
              <a:pPr marL="0" marR="0" lvl="0" indent="0" algn="r" rtl="0">
                <a:lnSpc>
                  <a:spcPct val="100000"/>
                </a:lnSpc>
                <a:spcBef>
                  <a:spcPts val="0"/>
                </a:spcBef>
                <a:spcAft>
                  <a:spcPts val="0"/>
                </a:spcAft>
                <a:buClr>
                  <a:srgbClr val="FFFFFF"/>
                </a:buClr>
                <a:buSzPct val="25000"/>
                <a:buFont typeface="Calibri"/>
                <a:buNone/>
              </a:pPr>
              <a:t>‹#›</a:t>
            </a:fld>
            <a:endParaRPr lang="en-US" sz="1050" b="0" i="0" u="none" strike="noStrike" cap="none">
              <a:solidFill>
                <a:srgbClr val="FFFFFF"/>
              </a:solidFill>
              <a:latin typeface="Calibri"/>
              <a:ea typeface="Calibri"/>
              <a:cs typeface="Calibri"/>
              <a:sym typeface="Calibri"/>
            </a:endParaRPr>
          </a:p>
        </p:txBody>
      </p:sp>
      <p:cxnSp>
        <p:nvCxnSpPr>
          <p:cNvPr id="105" name="Shape 105"/>
          <p:cNvCxnSpPr/>
          <p:nvPr/>
        </p:nvCxnSpPr>
        <p:spPr>
          <a:xfrm>
            <a:off x="1193532" y="1737843"/>
            <a:ext cx="9966959" cy="0"/>
          </a:xfrm>
          <a:prstGeom prst="straightConnector1">
            <a:avLst/>
          </a:prstGeom>
          <a:noFill/>
          <a:ln w="9525" cap="flat" cmpd="sng">
            <a:solidFill>
              <a:srgbClr val="7F7F7F"/>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2.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1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12.xml"/><Relationship Id="rId5" Type="http://schemas.openxmlformats.org/officeDocument/2006/relationships/image" Target="../media/image107.png"/><Relationship Id="rId4" Type="http://schemas.openxmlformats.org/officeDocument/2006/relationships/image" Target="../media/image106.png"/></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107.xml"/><Relationship Id="rId1" Type="http://schemas.openxmlformats.org/officeDocument/2006/relationships/slideLayout" Target="../slideLayouts/slideLayout1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5.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8.xml"/><Relationship Id="rId1" Type="http://schemas.openxmlformats.org/officeDocument/2006/relationships/slideLayout" Target="../slideLayouts/slideLayout6.xml"/><Relationship Id="rId5" Type="http://schemas.openxmlformats.org/officeDocument/2006/relationships/image" Target="../media/image150.png"/><Relationship Id="rId4" Type="http://schemas.openxmlformats.org/officeDocument/2006/relationships/image" Target="../media/image149.png"/></Relationships>
</file>

<file path=ppt/slides/_rels/slide14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9.xml"/><Relationship Id="rId1" Type="http://schemas.openxmlformats.org/officeDocument/2006/relationships/slideLayout" Target="../slideLayouts/slideLayout6.xml"/><Relationship Id="rId5" Type="http://schemas.openxmlformats.org/officeDocument/2006/relationships/image" Target="../media/image153.png"/><Relationship Id="rId4" Type="http://schemas.openxmlformats.org/officeDocument/2006/relationships/image" Target="../media/image15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4.xml"/><Relationship Id="rId1" Type="http://schemas.openxmlformats.org/officeDocument/2006/relationships/slideLayout" Target="../slideLayouts/slideLayout6.xml"/><Relationship Id="rId4" Type="http://schemas.openxmlformats.org/officeDocument/2006/relationships/image" Target="../media/image159.png"/></Relationships>
</file>

<file path=ppt/slides/_rels/slide15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4.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95.xml"/><Relationship Id="rId1" Type="http://schemas.openxmlformats.org/officeDocument/2006/relationships/slideLayout" Target="../slideLayouts/slideLayout12.xml"/><Relationship Id="rId6" Type="http://schemas.openxmlformats.org/officeDocument/2006/relationships/image" Target="../media/image91.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ctrTitle"/>
          </p:nvPr>
        </p:nvSpPr>
        <p:spPr>
          <a:xfrm>
            <a:off x="1457498" y="1920240"/>
            <a:ext cx="9144000" cy="849890"/>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262626"/>
              </a:buClr>
              <a:buSzPct val="25000"/>
              <a:buFont typeface="Calibri"/>
              <a:buNone/>
            </a:pPr>
            <a:r>
              <a:rPr lang="en-US" sz="7200" b="0" i="0" u="none" strike="noStrike" cap="none">
                <a:solidFill>
                  <a:srgbClr val="262626"/>
                </a:solidFill>
                <a:latin typeface="Calibri"/>
                <a:ea typeface="Calibri"/>
                <a:cs typeface="Calibri"/>
                <a:sym typeface="Calibri"/>
              </a:rPr>
              <a:t>Real Estate Investment Trusts</a:t>
            </a:r>
          </a:p>
        </p:txBody>
      </p:sp>
      <p:sp>
        <p:nvSpPr>
          <p:cNvPr id="170" name="Shape 170"/>
          <p:cNvSpPr txBox="1">
            <a:spLocks noGrp="1"/>
          </p:cNvSpPr>
          <p:nvPr>
            <p:ph type="subTitle" idx="1"/>
          </p:nvPr>
        </p:nvSpPr>
        <p:spPr>
          <a:xfrm>
            <a:off x="1524000" y="3186400"/>
            <a:ext cx="9144000" cy="262419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Calibri"/>
              <a:buNone/>
            </a:pPr>
            <a:r>
              <a:rPr lang="en-US" sz="2400" b="0" i="0" u="none" strike="noStrike" cap="none">
                <a:solidFill>
                  <a:schemeClr val="dk2"/>
                </a:solidFill>
                <a:latin typeface="Calibri"/>
                <a:ea typeface="Calibri"/>
                <a:cs typeface="Calibri"/>
                <a:sym typeface="Calibri"/>
              </a:rPr>
              <a:t>BUS 417 CANADIAN REITS SECURITY ANALYSIS</a:t>
            </a:r>
          </a:p>
          <a:p>
            <a:pPr marL="0" marR="0" lvl="0" indent="0" algn="l" rtl="0">
              <a:lnSpc>
                <a:spcPct val="90000"/>
              </a:lnSpc>
              <a:spcBef>
                <a:spcPts val="1400"/>
              </a:spcBef>
              <a:spcAft>
                <a:spcPts val="0"/>
              </a:spcAft>
              <a:buClr>
                <a:schemeClr val="accent1"/>
              </a:buClr>
              <a:buSzPct val="25000"/>
              <a:buFont typeface="Calibri"/>
              <a:buNone/>
            </a:pPr>
            <a:r>
              <a:rPr lang="en-US" sz="2400" b="0" i="0" u="none" strike="noStrike" cap="none">
                <a:solidFill>
                  <a:schemeClr val="dk2"/>
                </a:solidFill>
                <a:latin typeface="Calibri"/>
                <a:ea typeface="Calibri"/>
                <a:cs typeface="Calibri"/>
                <a:sym typeface="Calibri"/>
              </a:rPr>
              <a:t>PRESENTED BY</a:t>
            </a:r>
            <a:r>
              <a:rPr lang="en-US"/>
              <a:t>  </a:t>
            </a:r>
            <a:r>
              <a:rPr lang="en-US" sz="2400" b="0" i="0" u="none" strike="noStrike" cap="none">
                <a:solidFill>
                  <a:schemeClr val="dk2"/>
                </a:solidFill>
                <a:latin typeface="Calibri"/>
                <a:ea typeface="Calibri"/>
                <a:cs typeface="Calibri"/>
                <a:sym typeface="Calibri"/>
              </a:rPr>
              <a:t> </a:t>
            </a:r>
            <a:r>
              <a:rPr lang="en-US"/>
              <a:t>Alex, Josh, Keng, Winston, Yvonne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Factors Driving REIT Earnings</a:t>
            </a:r>
          </a:p>
        </p:txBody>
      </p:sp>
      <p:grpSp>
        <p:nvGrpSpPr>
          <p:cNvPr id="316" name="Shape 316"/>
          <p:cNvGrpSpPr/>
          <p:nvPr/>
        </p:nvGrpSpPr>
        <p:grpSpPr>
          <a:xfrm>
            <a:off x="1178601" y="2759723"/>
            <a:ext cx="9895290" cy="2195802"/>
            <a:chOff x="81638" y="913460"/>
            <a:chExt cx="9895290" cy="2195802"/>
          </a:xfrm>
        </p:grpSpPr>
        <p:sp>
          <p:nvSpPr>
            <p:cNvPr id="317" name="Shape 317"/>
            <p:cNvSpPr/>
            <p:nvPr/>
          </p:nvSpPr>
          <p:spPr>
            <a:xfrm>
              <a:off x="8424042" y="1235203"/>
              <a:ext cx="1552886" cy="1552590"/>
            </a:xfrm>
            <a:prstGeom prst="ellipse">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8" name="Shape 318"/>
            <p:cNvSpPr/>
            <p:nvPr/>
          </p:nvSpPr>
          <p:spPr>
            <a:xfrm>
              <a:off x="8476332" y="1286965"/>
              <a:ext cx="1449294" cy="1449066"/>
            </a:xfrm>
            <a:prstGeom prst="ellipse">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9" name="Shape 319"/>
            <p:cNvSpPr txBox="1"/>
            <p:nvPr/>
          </p:nvSpPr>
          <p:spPr>
            <a:xfrm>
              <a:off x="8683514" y="1494012"/>
              <a:ext cx="1034928" cy="1034969"/>
            </a:xfrm>
            <a:prstGeom prst="rect">
              <a:avLst/>
            </a:prstGeom>
            <a:noFill/>
            <a:ln>
              <a:noFill/>
            </a:ln>
          </p:spPr>
          <p:txBody>
            <a:bodyPr lIns="16500" tIns="16500" rIns="16500" bIns="16500" anchor="ctr" anchorCtr="0">
              <a:noAutofit/>
            </a:bodyPr>
            <a:lstStyle/>
            <a:p>
              <a:pPr marL="0" marR="0" lvl="0" indent="0" algn="ctr" rtl="0">
                <a:lnSpc>
                  <a:spcPct val="90000"/>
                </a:lnSpc>
                <a:spcBef>
                  <a:spcPts val="0"/>
                </a:spcBef>
                <a:spcAft>
                  <a:spcPts val="0"/>
                </a:spcAft>
                <a:buSzPct val="25000"/>
                <a:buNone/>
              </a:pPr>
              <a:r>
                <a:rPr lang="en-US" sz="1300" b="0" i="0" u="none" strike="noStrike" cap="none">
                  <a:solidFill>
                    <a:schemeClr val="dk1"/>
                  </a:solidFill>
                  <a:latin typeface="Calibri"/>
                  <a:ea typeface="Calibri"/>
                  <a:cs typeface="Calibri"/>
                  <a:sym typeface="Calibri"/>
                </a:rPr>
                <a:t>Interest Rates</a:t>
              </a:r>
            </a:p>
          </p:txBody>
        </p:sp>
        <p:sp>
          <p:nvSpPr>
            <p:cNvPr id="320" name="Shape 320"/>
            <p:cNvSpPr/>
            <p:nvPr/>
          </p:nvSpPr>
          <p:spPr>
            <a:xfrm rot="2700000">
              <a:off x="6819963" y="1235028"/>
              <a:ext cx="1552667" cy="1552667"/>
            </a:xfrm>
            <a:prstGeom prst="teardrop">
              <a:avLst>
                <a:gd name="adj" fmla="val 100000"/>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1" name="Shape 321"/>
            <p:cNvSpPr/>
            <p:nvPr/>
          </p:nvSpPr>
          <p:spPr>
            <a:xfrm>
              <a:off x="6872142" y="1286965"/>
              <a:ext cx="1449294" cy="1449066"/>
            </a:xfrm>
            <a:prstGeom prst="ellipse">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2" name="Shape 322"/>
            <p:cNvSpPr txBox="1"/>
            <p:nvPr/>
          </p:nvSpPr>
          <p:spPr>
            <a:xfrm>
              <a:off x="7079325" y="1494012"/>
              <a:ext cx="1034928" cy="1034969"/>
            </a:xfrm>
            <a:prstGeom prst="rect">
              <a:avLst/>
            </a:prstGeom>
            <a:noFill/>
            <a:ln>
              <a:noFill/>
            </a:ln>
          </p:spPr>
          <p:txBody>
            <a:bodyPr lIns="16500" tIns="16500" rIns="16500" bIns="16500" anchor="ctr" anchorCtr="0">
              <a:noAutofit/>
            </a:bodyPr>
            <a:lstStyle/>
            <a:p>
              <a:pPr marL="0" marR="0" lvl="0" indent="0" algn="ctr" rtl="0">
                <a:lnSpc>
                  <a:spcPct val="90000"/>
                </a:lnSpc>
                <a:spcBef>
                  <a:spcPts val="0"/>
                </a:spcBef>
                <a:spcAft>
                  <a:spcPts val="0"/>
                </a:spcAft>
                <a:buSzPct val="25000"/>
                <a:buNone/>
              </a:pPr>
              <a:r>
                <a:rPr lang="en-US" sz="1300" b="0" i="0" u="none" strike="noStrike" cap="none">
                  <a:solidFill>
                    <a:schemeClr val="dk1"/>
                  </a:solidFill>
                  <a:latin typeface="Calibri"/>
                  <a:ea typeface="Calibri"/>
                  <a:cs typeface="Calibri"/>
                  <a:sym typeface="Calibri"/>
                </a:rPr>
                <a:t>Mortgage Rates</a:t>
              </a:r>
            </a:p>
          </p:txBody>
        </p:sp>
        <p:sp>
          <p:nvSpPr>
            <p:cNvPr id="323" name="Shape 323"/>
            <p:cNvSpPr/>
            <p:nvPr/>
          </p:nvSpPr>
          <p:spPr>
            <a:xfrm rot="2700000">
              <a:off x="5215773" y="1235028"/>
              <a:ext cx="1552667" cy="1552667"/>
            </a:xfrm>
            <a:prstGeom prst="teardrop">
              <a:avLst>
                <a:gd name="adj" fmla="val 100000"/>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4" name="Shape 324"/>
            <p:cNvSpPr/>
            <p:nvPr/>
          </p:nvSpPr>
          <p:spPr>
            <a:xfrm>
              <a:off x="5267953" y="1286965"/>
              <a:ext cx="1449294" cy="1449066"/>
            </a:xfrm>
            <a:prstGeom prst="ellipse">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5" name="Shape 325"/>
            <p:cNvSpPr txBox="1"/>
            <p:nvPr/>
          </p:nvSpPr>
          <p:spPr>
            <a:xfrm>
              <a:off x="5475135" y="1494012"/>
              <a:ext cx="1034928" cy="1034969"/>
            </a:xfrm>
            <a:prstGeom prst="rect">
              <a:avLst/>
            </a:prstGeom>
            <a:noFill/>
            <a:ln>
              <a:noFill/>
            </a:ln>
          </p:spPr>
          <p:txBody>
            <a:bodyPr lIns="16500" tIns="16500" rIns="16500" bIns="16500" anchor="ctr" anchorCtr="0">
              <a:noAutofit/>
            </a:bodyPr>
            <a:lstStyle/>
            <a:p>
              <a:pPr marL="0" marR="0" lvl="0" indent="0" algn="ctr" rtl="0">
                <a:lnSpc>
                  <a:spcPct val="90000"/>
                </a:lnSpc>
                <a:spcBef>
                  <a:spcPts val="0"/>
                </a:spcBef>
                <a:spcAft>
                  <a:spcPts val="0"/>
                </a:spcAft>
                <a:buSzPct val="25000"/>
                <a:buNone/>
              </a:pPr>
              <a:r>
                <a:rPr lang="en-US" sz="1300" b="0" i="0" u="none" strike="noStrike" cap="none">
                  <a:solidFill>
                    <a:schemeClr val="dk1"/>
                  </a:solidFill>
                  <a:latin typeface="Calibri"/>
                  <a:ea typeface="Calibri"/>
                  <a:cs typeface="Calibri"/>
                  <a:sym typeface="Calibri"/>
                </a:rPr>
                <a:t>Occupancy Rates and Rents</a:t>
              </a:r>
            </a:p>
          </p:txBody>
        </p:sp>
        <p:sp>
          <p:nvSpPr>
            <p:cNvPr id="326" name="Shape 326"/>
            <p:cNvSpPr/>
            <p:nvPr/>
          </p:nvSpPr>
          <p:spPr>
            <a:xfrm rot="2700000">
              <a:off x="3611584" y="1235028"/>
              <a:ext cx="1552667" cy="1552667"/>
            </a:xfrm>
            <a:prstGeom prst="teardrop">
              <a:avLst>
                <a:gd name="adj" fmla="val 100000"/>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7" name="Shape 327"/>
            <p:cNvSpPr/>
            <p:nvPr/>
          </p:nvSpPr>
          <p:spPr>
            <a:xfrm>
              <a:off x="3663764" y="1286965"/>
              <a:ext cx="1449294" cy="1449066"/>
            </a:xfrm>
            <a:prstGeom prst="ellipse">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8" name="Shape 328"/>
            <p:cNvSpPr txBox="1"/>
            <p:nvPr/>
          </p:nvSpPr>
          <p:spPr>
            <a:xfrm>
              <a:off x="3869960" y="1494012"/>
              <a:ext cx="1034928" cy="1034969"/>
            </a:xfrm>
            <a:prstGeom prst="rect">
              <a:avLst/>
            </a:prstGeom>
            <a:noFill/>
            <a:ln>
              <a:noFill/>
            </a:ln>
          </p:spPr>
          <p:txBody>
            <a:bodyPr lIns="16500" tIns="16500" rIns="16500" bIns="16500" anchor="ctr" anchorCtr="0">
              <a:noAutofit/>
            </a:bodyPr>
            <a:lstStyle/>
            <a:p>
              <a:pPr marL="0" marR="0" lvl="0" indent="0" algn="ctr" rtl="0">
                <a:lnSpc>
                  <a:spcPct val="90000"/>
                </a:lnSpc>
                <a:spcBef>
                  <a:spcPts val="0"/>
                </a:spcBef>
                <a:spcAft>
                  <a:spcPts val="0"/>
                </a:spcAft>
                <a:buSzPct val="25000"/>
                <a:buNone/>
              </a:pPr>
              <a:r>
                <a:rPr lang="en-US" sz="1300" b="0" i="0" u="none" strike="noStrike" cap="none">
                  <a:solidFill>
                    <a:schemeClr val="dk1"/>
                  </a:solidFill>
                  <a:latin typeface="Calibri"/>
                  <a:ea typeface="Calibri"/>
                  <a:cs typeface="Calibri"/>
                  <a:sym typeface="Calibri"/>
                </a:rPr>
                <a:t>Demographics</a:t>
              </a:r>
            </a:p>
          </p:txBody>
        </p:sp>
        <p:sp>
          <p:nvSpPr>
            <p:cNvPr id="329" name="Shape 329"/>
            <p:cNvSpPr/>
            <p:nvPr/>
          </p:nvSpPr>
          <p:spPr>
            <a:xfrm rot="2700000">
              <a:off x="2007395" y="1235028"/>
              <a:ext cx="1552667" cy="1552667"/>
            </a:xfrm>
            <a:prstGeom prst="teardrop">
              <a:avLst>
                <a:gd name="adj" fmla="val 100000"/>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0" name="Shape 330"/>
            <p:cNvSpPr/>
            <p:nvPr/>
          </p:nvSpPr>
          <p:spPr>
            <a:xfrm>
              <a:off x="2059575" y="1286965"/>
              <a:ext cx="1449294" cy="1449066"/>
            </a:xfrm>
            <a:prstGeom prst="ellipse">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1" name="Shape 331"/>
            <p:cNvSpPr txBox="1"/>
            <p:nvPr/>
          </p:nvSpPr>
          <p:spPr>
            <a:xfrm>
              <a:off x="2265772" y="1494012"/>
              <a:ext cx="1034928" cy="1034969"/>
            </a:xfrm>
            <a:prstGeom prst="rect">
              <a:avLst/>
            </a:prstGeom>
            <a:noFill/>
            <a:ln>
              <a:noFill/>
            </a:ln>
          </p:spPr>
          <p:txBody>
            <a:bodyPr lIns="16500" tIns="16500" rIns="16500" bIns="16500" anchor="ctr" anchorCtr="0">
              <a:noAutofit/>
            </a:bodyPr>
            <a:lstStyle/>
            <a:p>
              <a:pPr marL="0" marR="0" lvl="0" indent="0" algn="ctr" rtl="0">
                <a:lnSpc>
                  <a:spcPct val="90000"/>
                </a:lnSpc>
                <a:spcBef>
                  <a:spcPts val="0"/>
                </a:spcBef>
                <a:spcAft>
                  <a:spcPts val="0"/>
                </a:spcAft>
                <a:buSzPct val="25000"/>
                <a:buNone/>
              </a:pPr>
              <a:r>
                <a:rPr lang="en-US" sz="1300" b="0" i="0" u="none" strike="noStrike" cap="none">
                  <a:solidFill>
                    <a:schemeClr val="dk1"/>
                  </a:solidFill>
                  <a:latin typeface="Calibri"/>
                  <a:ea typeface="Calibri"/>
                  <a:cs typeface="Calibri"/>
                  <a:sym typeface="Calibri"/>
                </a:rPr>
                <a:t>Job Market</a:t>
              </a:r>
            </a:p>
          </p:txBody>
        </p:sp>
        <p:sp>
          <p:nvSpPr>
            <p:cNvPr id="332" name="Shape 332"/>
            <p:cNvSpPr/>
            <p:nvPr/>
          </p:nvSpPr>
          <p:spPr>
            <a:xfrm rot="2700000">
              <a:off x="403205" y="1235028"/>
              <a:ext cx="1552667" cy="1552667"/>
            </a:xfrm>
            <a:prstGeom prst="teardrop">
              <a:avLst>
                <a:gd name="adj" fmla="val 100000"/>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3" name="Shape 333"/>
            <p:cNvSpPr/>
            <p:nvPr/>
          </p:nvSpPr>
          <p:spPr>
            <a:xfrm>
              <a:off x="454400" y="1286965"/>
              <a:ext cx="1449294" cy="1449066"/>
            </a:xfrm>
            <a:prstGeom prst="ellipse">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4" name="Shape 334"/>
            <p:cNvSpPr txBox="1"/>
            <p:nvPr/>
          </p:nvSpPr>
          <p:spPr>
            <a:xfrm>
              <a:off x="661583" y="1494012"/>
              <a:ext cx="1034928" cy="1034969"/>
            </a:xfrm>
            <a:prstGeom prst="rect">
              <a:avLst/>
            </a:prstGeom>
            <a:noFill/>
            <a:ln>
              <a:noFill/>
            </a:ln>
          </p:spPr>
          <p:txBody>
            <a:bodyPr lIns="16500" tIns="16500" rIns="16500" bIns="16500" anchor="ctr" anchorCtr="0">
              <a:noAutofit/>
            </a:bodyPr>
            <a:lstStyle/>
            <a:p>
              <a:pPr marL="0" marR="0" lvl="0" indent="0" algn="ctr" rtl="0">
                <a:lnSpc>
                  <a:spcPct val="90000"/>
                </a:lnSpc>
                <a:spcBef>
                  <a:spcPts val="0"/>
                </a:spcBef>
                <a:spcAft>
                  <a:spcPts val="0"/>
                </a:spcAft>
                <a:buSzPct val="25000"/>
                <a:buNone/>
              </a:pPr>
              <a:r>
                <a:rPr lang="en-US" sz="1300" b="0" i="0" u="none" strike="noStrike" cap="none">
                  <a:solidFill>
                    <a:schemeClr val="dk1"/>
                  </a:solidFill>
                  <a:latin typeface="Calibri"/>
                  <a:ea typeface="Calibri"/>
                  <a:cs typeface="Calibri"/>
                  <a:sym typeface="Calibri"/>
                </a:rPr>
                <a:t>Economic Growth</a:t>
              </a: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Shape 978"/>
          <p:cNvSpPr/>
          <p:nvPr/>
        </p:nvSpPr>
        <p:spPr>
          <a:xfrm>
            <a:off x="947509" y="467424"/>
            <a:ext cx="5394504"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Company History Overview </a:t>
            </a:r>
          </a:p>
        </p:txBody>
      </p:sp>
      <p:sp>
        <p:nvSpPr>
          <p:cNvPr id="979" name="Shape 979"/>
          <p:cNvSpPr/>
          <p:nvPr/>
        </p:nvSpPr>
        <p:spPr>
          <a:xfrm>
            <a:off x="947509" y="2050836"/>
            <a:ext cx="4049031" cy="4801313"/>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rgbClr val="AB620D"/>
              </a:buClr>
              <a:buSzPct val="100000"/>
              <a:buFont typeface="Noto Sans Symbols"/>
              <a:buChar char="❖"/>
            </a:pPr>
            <a:r>
              <a:rPr lang="en-US" sz="1400" b="1" i="0" u="none" strike="noStrike" cap="none">
                <a:solidFill>
                  <a:srgbClr val="AB620D"/>
                </a:solidFill>
                <a:latin typeface="Arial"/>
                <a:ea typeface="Arial"/>
                <a:cs typeface="Arial"/>
                <a:sym typeface="Arial"/>
              </a:rPr>
              <a:t>1993, in the wake of the worst real estate recession since the Great Depression, RioCan was built as one of Canada's earliest REITs companies. </a:t>
            </a:r>
          </a:p>
          <a:p>
            <a:pPr marL="285750" marR="0" lvl="0" indent="-285750" algn="l" rtl="0">
              <a:lnSpc>
                <a:spcPct val="100000"/>
              </a:lnSpc>
              <a:spcBef>
                <a:spcPts val="0"/>
              </a:spcBef>
              <a:spcAft>
                <a:spcPts val="0"/>
              </a:spcAft>
              <a:buClr>
                <a:srgbClr val="000000"/>
              </a:buClr>
              <a:buFont typeface="Noto Sans Symbols"/>
              <a:buNone/>
            </a:pPr>
            <a:endParaRPr sz="1400" b="1" i="0" u="none" strike="noStrike" cap="none">
              <a:solidFill>
                <a:srgbClr val="AB620D"/>
              </a:solidFill>
              <a:latin typeface="Arial"/>
              <a:ea typeface="Arial"/>
              <a:cs typeface="Arial"/>
              <a:sym typeface="Arial"/>
            </a:endParaRPr>
          </a:p>
          <a:p>
            <a:pPr marL="285750" marR="0" lvl="0" indent="-285750" algn="l" rtl="0">
              <a:lnSpc>
                <a:spcPct val="100000"/>
              </a:lnSpc>
              <a:spcBef>
                <a:spcPts val="0"/>
              </a:spcBef>
              <a:spcAft>
                <a:spcPts val="0"/>
              </a:spcAft>
              <a:buClr>
                <a:srgbClr val="AB620D"/>
              </a:buClr>
              <a:buSzPct val="100000"/>
              <a:buFont typeface="Noto Sans Symbols"/>
              <a:buChar char="❖"/>
            </a:pPr>
            <a:r>
              <a:rPr lang="en-US" sz="1400" b="1" i="0" u="none" strike="noStrike" cap="none">
                <a:solidFill>
                  <a:srgbClr val="AB620D"/>
                </a:solidFill>
                <a:latin typeface="Arial"/>
                <a:ea typeface="Arial"/>
                <a:cs typeface="Arial"/>
                <a:sym typeface="Arial"/>
              </a:rPr>
              <a:t>January 1994, RioCan was first listed on the Toronto Stock Exchange </a:t>
            </a:r>
          </a:p>
          <a:p>
            <a:pPr marL="285750" marR="0" lvl="0" indent="-285750" algn="l" rtl="0">
              <a:lnSpc>
                <a:spcPct val="100000"/>
              </a:lnSpc>
              <a:spcBef>
                <a:spcPts val="0"/>
              </a:spcBef>
              <a:spcAft>
                <a:spcPts val="0"/>
              </a:spcAft>
              <a:buClr>
                <a:srgbClr val="000000"/>
              </a:buClr>
              <a:buFont typeface="Noto Sans Symbols"/>
              <a:buNone/>
            </a:pPr>
            <a:endParaRPr sz="1400" b="1" i="0" u="none" strike="noStrike" cap="none">
              <a:solidFill>
                <a:srgbClr val="AB620D"/>
              </a:solidFill>
              <a:latin typeface="Arial"/>
              <a:ea typeface="Arial"/>
              <a:cs typeface="Arial"/>
              <a:sym typeface="Arial"/>
            </a:endParaRPr>
          </a:p>
          <a:p>
            <a:pPr marL="285750" marR="0" lvl="0" indent="-285750" algn="l" rtl="0">
              <a:lnSpc>
                <a:spcPct val="100000"/>
              </a:lnSpc>
              <a:spcBef>
                <a:spcPts val="0"/>
              </a:spcBef>
              <a:spcAft>
                <a:spcPts val="0"/>
              </a:spcAft>
              <a:buClr>
                <a:srgbClr val="AB620D"/>
              </a:buClr>
              <a:buSzPct val="100000"/>
              <a:buFont typeface="Noto Sans Symbols"/>
              <a:buChar char="❖"/>
            </a:pPr>
            <a:r>
              <a:rPr lang="en-US" sz="1400" b="1" i="0" u="none" strike="noStrike" cap="none">
                <a:solidFill>
                  <a:srgbClr val="AB620D"/>
                </a:solidFill>
                <a:latin typeface="Arial"/>
                <a:ea typeface="Arial"/>
                <a:cs typeface="Arial"/>
                <a:sym typeface="Arial"/>
              </a:rPr>
              <a:t>2009, RioCan made a significant move into the American market, strengthening their portfolio and keeping their revenue sources diverse.</a:t>
            </a:r>
          </a:p>
          <a:p>
            <a:pPr marL="285750" marR="0" lvl="0" indent="-285750" algn="l" rtl="0">
              <a:lnSpc>
                <a:spcPct val="100000"/>
              </a:lnSpc>
              <a:spcBef>
                <a:spcPts val="0"/>
              </a:spcBef>
              <a:spcAft>
                <a:spcPts val="0"/>
              </a:spcAft>
              <a:buClr>
                <a:srgbClr val="000000"/>
              </a:buClr>
              <a:buFont typeface="Noto Sans Symbols"/>
              <a:buNone/>
            </a:pPr>
            <a:endParaRPr sz="1400" b="1" i="0" u="none" strike="noStrike" cap="none">
              <a:solidFill>
                <a:srgbClr val="AB620D"/>
              </a:solidFill>
              <a:latin typeface="Arial"/>
              <a:ea typeface="Arial"/>
              <a:cs typeface="Arial"/>
              <a:sym typeface="Arial"/>
            </a:endParaRPr>
          </a:p>
          <a:p>
            <a:pPr marL="285750" marR="0" lvl="0" indent="-285750" algn="l" rtl="0">
              <a:lnSpc>
                <a:spcPct val="100000"/>
              </a:lnSpc>
              <a:spcBef>
                <a:spcPts val="0"/>
              </a:spcBef>
              <a:spcAft>
                <a:spcPts val="0"/>
              </a:spcAft>
              <a:buClr>
                <a:srgbClr val="AB620D"/>
              </a:buClr>
              <a:buSzPct val="100000"/>
              <a:buFont typeface="Noto Sans Symbols"/>
              <a:buChar char="❖"/>
            </a:pPr>
            <a:r>
              <a:rPr lang="en-US" sz="1400" b="1" i="0" u="none" strike="noStrike" cap="none">
                <a:solidFill>
                  <a:srgbClr val="AB620D"/>
                </a:solidFill>
                <a:latin typeface="Arial"/>
                <a:ea typeface="Arial"/>
                <a:cs typeface="Arial"/>
                <a:sym typeface="Arial"/>
              </a:rPr>
              <a:t>Today, RioCan is Canada’s largest REIT and one of North America’s larger retail REITs</a:t>
            </a:r>
          </a:p>
        </p:txBody>
      </p:sp>
      <p:pic>
        <p:nvPicPr>
          <p:cNvPr id="980" name="Shape 980"/>
          <p:cNvPicPr preferRelativeResize="0"/>
          <p:nvPr/>
        </p:nvPicPr>
        <p:blipFill rotWithShape="1">
          <a:blip r:embed="rId3">
            <a:alphaModFix/>
          </a:blip>
          <a:srcRect/>
          <a:stretch/>
        </p:blipFill>
        <p:spPr>
          <a:xfrm>
            <a:off x="5640878" y="2050836"/>
            <a:ext cx="4904217" cy="3804082"/>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pic>
        <p:nvPicPr>
          <p:cNvPr id="985" name="Shape 985"/>
          <p:cNvPicPr preferRelativeResize="0"/>
          <p:nvPr/>
        </p:nvPicPr>
        <p:blipFill rotWithShape="1">
          <a:blip r:embed="rId3">
            <a:alphaModFix/>
          </a:blip>
          <a:srcRect/>
          <a:stretch/>
        </p:blipFill>
        <p:spPr>
          <a:xfrm>
            <a:off x="0" y="0"/>
            <a:ext cx="12192000" cy="7027816"/>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Shape 990"/>
          <p:cNvSpPr/>
          <p:nvPr/>
        </p:nvSpPr>
        <p:spPr>
          <a:xfrm>
            <a:off x="838200" y="344948"/>
            <a:ext cx="5394504"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Geographic Diversification</a:t>
            </a:r>
          </a:p>
        </p:txBody>
      </p:sp>
      <p:pic>
        <p:nvPicPr>
          <p:cNvPr id="991" name="Shape 991"/>
          <p:cNvPicPr preferRelativeResize="0"/>
          <p:nvPr/>
        </p:nvPicPr>
        <p:blipFill rotWithShape="1">
          <a:blip r:embed="rId3">
            <a:alphaModFix/>
          </a:blip>
          <a:srcRect/>
          <a:stretch/>
        </p:blipFill>
        <p:spPr>
          <a:xfrm>
            <a:off x="615170" y="1755057"/>
            <a:ext cx="6751828" cy="4491723"/>
          </a:xfrm>
          <a:prstGeom prst="rect">
            <a:avLst/>
          </a:prstGeom>
          <a:noFill/>
          <a:ln>
            <a:noFill/>
          </a:ln>
        </p:spPr>
      </p:pic>
      <p:pic>
        <p:nvPicPr>
          <p:cNvPr id="992" name="Shape 992"/>
          <p:cNvPicPr preferRelativeResize="0"/>
          <p:nvPr/>
        </p:nvPicPr>
        <p:blipFill rotWithShape="1">
          <a:blip r:embed="rId4">
            <a:alphaModFix/>
          </a:blip>
          <a:srcRect/>
          <a:stretch/>
        </p:blipFill>
        <p:spPr>
          <a:xfrm>
            <a:off x="6826256" y="1985185"/>
            <a:ext cx="5926183" cy="448281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pic>
        <p:nvPicPr>
          <p:cNvPr id="998" name="Shape 998"/>
          <p:cNvPicPr preferRelativeResize="0"/>
          <p:nvPr/>
        </p:nvPicPr>
        <p:blipFill rotWithShape="1">
          <a:blip r:embed="rId3">
            <a:alphaModFix/>
          </a:blip>
          <a:srcRect/>
          <a:stretch/>
        </p:blipFill>
        <p:spPr>
          <a:xfrm>
            <a:off x="1024833" y="825683"/>
            <a:ext cx="9643165" cy="6138334"/>
          </a:xfrm>
          <a:prstGeom prst="rect">
            <a:avLst/>
          </a:prstGeom>
          <a:noFill/>
          <a:ln>
            <a:noFill/>
          </a:ln>
        </p:spPr>
      </p:pic>
      <p:sp>
        <p:nvSpPr>
          <p:cNvPr id="999" name="Shape 999"/>
          <p:cNvSpPr txBox="1"/>
          <p:nvPr/>
        </p:nvSpPr>
        <p:spPr>
          <a:xfrm>
            <a:off x="3028475" y="217433"/>
            <a:ext cx="7020091" cy="80021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Six Canadian Major Markets</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pic>
        <p:nvPicPr>
          <p:cNvPr id="1004" name="Shape 1004"/>
          <p:cNvPicPr preferRelativeResize="0"/>
          <p:nvPr/>
        </p:nvPicPr>
        <p:blipFill rotWithShape="1">
          <a:blip r:embed="rId3">
            <a:alphaModFix/>
          </a:blip>
          <a:srcRect/>
          <a:stretch/>
        </p:blipFill>
        <p:spPr>
          <a:xfrm>
            <a:off x="1094400" y="102720"/>
            <a:ext cx="7985532" cy="6098982"/>
          </a:xfrm>
          <a:prstGeom prst="rect">
            <a:avLst/>
          </a:prstGeom>
          <a:noFill/>
          <a:ln>
            <a:noFill/>
          </a:ln>
        </p:spPr>
      </p:pic>
      <p:pic>
        <p:nvPicPr>
          <p:cNvPr id="1005" name="Shape 1005"/>
          <p:cNvPicPr preferRelativeResize="0"/>
          <p:nvPr/>
        </p:nvPicPr>
        <p:blipFill rotWithShape="1">
          <a:blip r:embed="rId4">
            <a:alphaModFix/>
          </a:blip>
          <a:srcRect/>
          <a:stretch/>
        </p:blipFill>
        <p:spPr>
          <a:xfrm>
            <a:off x="9079934" y="3191011"/>
            <a:ext cx="2167186" cy="3056857"/>
          </a:xfrm>
          <a:prstGeom prst="rect">
            <a:avLst/>
          </a:prstGeom>
          <a:noFill/>
          <a:ln>
            <a:noFill/>
          </a:ln>
        </p:spPr>
      </p:pic>
      <p:pic>
        <p:nvPicPr>
          <p:cNvPr id="1006" name="Shape 1006"/>
          <p:cNvPicPr preferRelativeResize="0"/>
          <p:nvPr/>
        </p:nvPicPr>
        <p:blipFill rotWithShape="1">
          <a:blip r:embed="rId5">
            <a:alphaModFix/>
          </a:blip>
          <a:srcRect/>
          <a:stretch/>
        </p:blipFill>
        <p:spPr>
          <a:xfrm>
            <a:off x="9079934" y="49320"/>
            <a:ext cx="2167186" cy="3126740"/>
          </a:xfrm>
          <a:prstGeom prst="rect">
            <a:avLst/>
          </a:prstGeom>
          <a:noFill/>
          <a:ln>
            <a:noFill/>
          </a:ln>
        </p:spPr>
      </p:pic>
      <p:sp>
        <p:nvSpPr>
          <p:cNvPr id="1007" name="Shape 1007"/>
          <p:cNvSpPr/>
          <p:nvPr/>
        </p:nvSpPr>
        <p:spPr>
          <a:xfrm>
            <a:off x="3320125" y="2791339"/>
            <a:ext cx="2698466" cy="76944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C7DDEE"/>
              </a:buClr>
              <a:buSzPct val="25000"/>
              <a:buFont typeface="Arial"/>
              <a:buNone/>
            </a:pPr>
            <a:r>
              <a:rPr lang="en-US" sz="4400" b="1" i="0" u="none" strike="noStrike" cap="none">
                <a:solidFill>
                  <a:srgbClr val="C7DDEE"/>
                </a:solidFill>
                <a:latin typeface="Arial"/>
                <a:ea typeface="Arial"/>
                <a:cs typeface="Arial"/>
                <a:sym typeface="Arial"/>
              </a:rPr>
              <a:t>TOP 10</a:t>
            </a:r>
          </a:p>
        </p:txBody>
      </p:sp>
      <p:sp>
        <p:nvSpPr>
          <p:cNvPr id="1008" name="Shape 1008"/>
          <p:cNvSpPr/>
          <p:nvPr/>
        </p:nvSpPr>
        <p:spPr>
          <a:xfrm>
            <a:off x="6215269" y="2767491"/>
            <a:ext cx="5394504" cy="76944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4400" b="1" i="0" u="none" strike="noStrike" cap="none">
                <a:solidFill>
                  <a:srgbClr val="C7DDEE"/>
                </a:solidFill>
                <a:latin typeface="Arial"/>
                <a:ea typeface="Arial"/>
                <a:cs typeface="Arial"/>
                <a:sym typeface="Arial"/>
              </a:rPr>
              <a:t>Retailers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Shape 1013"/>
          <p:cNvSpPr txBox="1">
            <a:spLocks noGrp="1"/>
          </p:cNvSpPr>
          <p:nvPr>
            <p:ph type="title"/>
          </p:nvPr>
        </p:nvSpPr>
        <p:spPr>
          <a:xfrm>
            <a:off x="851453" y="100080"/>
            <a:ext cx="10515599" cy="1325562"/>
          </a:xfrm>
          <a:prstGeom prst="rect">
            <a:avLst/>
          </a:prstGeom>
          <a:noFill/>
          <a:ln>
            <a:noFill/>
          </a:ln>
        </p:spPr>
        <p:txBody>
          <a:bodyPr lIns="91425" tIns="91425" rIns="91425" bIns="91425" anchor="b" anchorCtr="0">
            <a:noAutofit/>
          </a:bodyPr>
          <a:lstStyle/>
          <a:p>
            <a:pPr marL="0" marR="0" lvl="0" indent="0" algn="l" rtl="0">
              <a:lnSpc>
                <a:spcPct val="85000"/>
              </a:lnSpc>
              <a:spcBef>
                <a:spcPts val="0"/>
              </a:spcBef>
              <a:spcAft>
                <a:spcPts val="0"/>
              </a:spcAft>
              <a:buClr>
                <a:srgbClr val="3F3F3F"/>
              </a:buClr>
              <a:buSzPct val="25000"/>
              <a:buFont typeface="Calibri"/>
              <a:buNone/>
            </a:pPr>
            <a:r>
              <a:rPr lang="en-US" sz="3200" b="1" i="0" u="none" strike="noStrike" cap="none">
                <a:solidFill>
                  <a:srgbClr val="C7DDEE"/>
                </a:solidFill>
                <a:latin typeface="Arial"/>
                <a:ea typeface="Arial"/>
                <a:cs typeface="Arial"/>
                <a:sym typeface="Arial"/>
              </a:rPr>
              <a:t>Top Ten Sources of Revenue by Property Tenant</a:t>
            </a:r>
          </a:p>
        </p:txBody>
      </p:sp>
      <p:pic>
        <p:nvPicPr>
          <p:cNvPr id="1014" name="Shape 1014"/>
          <p:cNvPicPr preferRelativeResize="0"/>
          <p:nvPr/>
        </p:nvPicPr>
        <p:blipFill rotWithShape="1">
          <a:blip r:embed="rId3">
            <a:alphaModFix/>
          </a:blip>
          <a:srcRect/>
          <a:stretch/>
        </p:blipFill>
        <p:spPr>
          <a:xfrm>
            <a:off x="165284" y="1425644"/>
            <a:ext cx="11887935" cy="4325798"/>
          </a:xfrm>
          <a:prstGeom prst="rect">
            <a:avLst/>
          </a:prstGeom>
          <a:noFill/>
          <a:ln>
            <a:noFill/>
          </a:ln>
        </p:spPr>
      </p:pic>
      <p:sp>
        <p:nvSpPr>
          <p:cNvPr id="1015" name="Shape 1015"/>
          <p:cNvSpPr/>
          <p:nvPr/>
        </p:nvSpPr>
        <p:spPr>
          <a:xfrm>
            <a:off x="8884920" y="4953000"/>
            <a:ext cx="1158239" cy="396240"/>
          </a:xfrm>
          <a:prstGeom prst="ellipse">
            <a:avLst/>
          </a:prstGeom>
          <a:noFill/>
          <a:ln w="38100" cap="flat" cmpd="sng">
            <a:solidFill>
              <a:srgbClr val="C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Shape 1020"/>
          <p:cNvSpPr txBox="1">
            <a:spLocks noGrp="1"/>
          </p:cNvSpPr>
          <p:nvPr>
            <p:ph type="title"/>
          </p:nvPr>
        </p:nvSpPr>
        <p:spPr>
          <a:xfrm>
            <a:off x="1097279" y="286603"/>
            <a:ext cx="10058400" cy="1450800"/>
          </a:xfrm>
          <a:prstGeom prst="rect">
            <a:avLst/>
          </a:prstGeom>
          <a:noFill/>
          <a:ln>
            <a:noFill/>
          </a:ln>
        </p:spPr>
        <p:txBody>
          <a:bodyPr lIns="91425" tIns="91425" rIns="91425" bIns="91425" anchor="b" anchorCtr="0">
            <a:noAutofit/>
          </a:bodyPr>
          <a:lstStyle/>
          <a:p>
            <a:pPr marL="0" marR="0" lvl="0" indent="0" algn="l" rtl="0">
              <a:lnSpc>
                <a:spcPct val="85000"/>
              </a:lnSpc>
              <a:spcBef>
                <a:spcPts val="0"/>
              </a:spcBef>
              <a:spcAft>
                <a:spcPts val="0"/>
              </a:spcAft>
              <a:buClr>
                <a:srgbClr val="3F3F3F"/>
              </a:buClr>
              <a:buSzPct val="25000"/>
              <a:buFont typeface="Calibri"/>
              <a:buNone/>
            </a:pPr>
            <a:r>
              <a:rPr lang="en-US" sz="3200" b="1" i="0" u="none" strike="noStrike" cap="none">
                <a:solidFill>
                  <a:srgbClr val="C7DDEE"/>
                </a:solidFill>
                <a:latin typeface="Arial"/>
                <a:ea typeface="Arial"/>
                <a:cs typeface="Arial"/>
                <a:sym typeface="Arial"/>
              </a:rPr>
              <a:t>REAL ESTATE PORTFOLIO KEY FACTS</a:t>
            </a:r>
          </a:p>
        </p:txBody>
      </p:sp>
      <p:pic>
        <p:nvPicPr>
          <p:cNvPr id="1021" name="Shape 1021"/>
          <p:cNvPicPr preferRelativeResize="0">
            <a:picLocks noGrp="1"/>
          </p:cNvPicPr>
          <p:nvPr>
            <p:ph type="body" idx="1"/>
          </p:nvPr>
        </p:nvPicPr>
        <p:blipFill rotWithShape="1">
          <a:blip r:embed="rId3">
            <a:alphaModFix/>
          </a:blip>
          <a:srcRect/>
          <a:stretch/>
        </p:blipFill>
        <p:spPr>
          <a:xfrm>
            <a:off x="838200" y="2273783"/>
            <a:ext cx="10979400" cy="25032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Shape 1026"/>
          <p:cNvSpPr/>
          <p:nvPr/>
        </p:nvSpPr>
        <p:spPr>
          <a:xfrm>
            <a:off x="838200" y="344948"/>
            <a:ext cx="9083039"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Income Property Acquisitions During 2016</a:t>
            </a:r>
          </a:p>
          <a:p>
            <a:pPr marL="0" marR="0" lvl="0" indent="0" algn="l" rtl="0">
              <a:lnSpc>
                <a:spcPct val="100000"/>
              </a:lnSpc>
              <a:spcBef>
                <a:spcPts val="0"/>
              </a:spcBef>
              <a:spcAft>
                <a:spcPts val="0"/>
              </a:spcAft>
              <a:buClr>
                <a:srgbClr val="000000"/>
              </a:buClr>
              <a:buFont typeface="Arial"/>
              <a:buNone/>
            </a:pPr>
            <a:endParaRPr sz="3200" b="1" i="0" u="none" strike="noStrike" cap="none">
              <a:solidFill>
                <a:srgbClr val="C7DDEE"/>
              </a:solidFill>
              <a:latin typeface="Arial"/>
              <a:ea typeface="Arial"/>
              <a:cs typeface="Arial"/>
              <a:sym typeface="Arial"/>
            </a:endParaRPr>
          </a:p>
        </p:txBody>
      </p:sp>
      <p:pic>
        <p:nvPicPr>
          <p:cNvPr id="1027" name="Shape 1027"/>
          <p:cNvPicPr preferRelativeResize="0"/>
          <p:nvPr/>
        </p:nvPicPr>
        <p:blipFill rotWithShape="1">
          <a:blip r:embed="rId3">
            <a:alphaModFix/>
          </a:blip>
          <a:srcRect/>
          <a:stretch/>
        </p:blipFill>
        <p:spPr>
          <a:xfrm>
            <a:off x="1035794" y="1376405"/>
            <a:ext cx="2987893" cy="1428749"/>
          </a:xfrm>
          <a:prstGeom prst="rect">
            <a:avLst/>
          </a:prstGeom>
          <a:noFill/>
          <a:ln>
            <a:noFill/>
          </a:ln>
        </p:spPr>
      </p:pic>
      <p:pic>
        <p:nvPicPr>
          <p:cNvPr id="1028" name="Shape 1028"/>
          <p:cNvPicPr preferRelativeResize="0"/>
          <p:nvPr/>
        </p:nvPicPr>
        <p:blipFill rotWithShape="1">
          <a:blip r:embed="rId4">
            <a:alphaModFix/>
          </a:blip>
          <a:srcRect/>
          <a:stretch/>
        </p:blipFill>
        <p:spPr>
          <a:xfrm>
            <a:off x="4023687" y="1342040"/>
            <a:ext cx="4098706" cy="1228724"/>
          </a:xfrm>
          <a:prstGeom prst="rect">
            <a:avLst/>
          </a:prstGeom>
          <a:noFill/>
          <a:ln>
            <a:noFill/>
          </a:ln>
        </p:spPr>
      </p:pic>
      <p:pic>
        <p:nvPicPr>
          <p:cNvPr id="1029" name="Shape 1029"/>
          <p:cNvPicPr preferRelativeResize="0"/>
          <p:nvPr/>
        </p:nvPicPr>
        <p:blipFill rotWithShape="1">
          <a:blip r:embed="rId5">
            <a:alphaModFix/>
          </a:blip>
          <a:srcRect/>
          <a:stretch/>
        </p:blipFill>
        <p:spPr>
          <a:xfrm>
            <a:off x="8746445" y="4004051"/>
            <a:ext cx="2425963" cy="2015601"/>
          </a:xfrm>
          <a:prstGeom prst="rect">
            <a:avLst/>
          </a:prstGeom>
          <a:noFill/>
          <a:ln>
            <a:noFill/>
          </a:ln>
        </p:spPr>
      </p:pic>
      <p:pic>
        <p:nvPicPr>
          <p:cNvPr id="1030" name="Shape 1030"/>
          <p:cNvPicPr preferRelativeResize="0"/>
          <p:nvPr/>
        </p:nvPicPr>
        <p:blipFill rotWithShape="1">
          <a:blip r:embed="rId6">
            <a:alphaModFix/>
          </a:blip>
          <a:srcRect/>
          <a:stretch/>
        </p:blipFill>
        <p:spPr>
          <a:xfrm>
            <a:off x="8045996" y="1551591"/>
            <a:ext cx="3315423" cy="809624"/>
          </a:xfrm>
          <a:prstGeom prst="rect">
            <a:avLst/>
          </a:prstGeom>
          <a:noFill/>
          <a:ln>
            <a:noFill/>
          </a:ln>
        </p:spPr>
      </p:pic>
      <p:pic>
        <p:nvPicPr>
          <p:cNvPr id="1031" name="Shape 1031"/>
          <p:cNvPicPr preferRelativeResize="0"/>
          <p:nvPr/>
        </p:nvPicPr>
        <p:blipFill rotWithShape="1">
          <a:blip r:embed="rId7">
            <a:alphaModFix/>
          </a:blip>
          <a:srcRect/>
          <a:stretch/>
        </p:blipFill>
        <p:spPr>
          <a:xfrm>
            <a:off x="8183893" y="2586189"/>
            <a:ext cx="3551064" cy="1196415"/>
          </a:xfrm>
          <a:prstGeom prst="rect">
            <a:avLst/>
          </a:prstGeom>
          <a:noFill/>
          <a:ln>
            <a:noFill/>
          </a:ln>
        </p:spPr>
      </p:pic>
      <p:pic>
        <p:nvPicPr>
          <p:cNvPr id="1032" name="Shape 1032"/>
          <p:cNvPicPr preferRelativeResize="0"/>
          <p:nvPr/>
        </p:nvPicPr>
        <p:blipFill rotWithShape="1">
          <a:blip r:embed="rId8">
            <a:alphaModFix/>
          </a:blip>
          <a:srcRect/>
          <a:stretch/>
        </p:blipFill>
        <p:spPr>
          <a:xfrm>
            <a:off x="838200" y="2805156"/>
            <a:ext cx="7415928" cy="3120951"/>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Shape 1038"/>
          <p:cNvSpPr txBox="1">
            <a:spLocks noGrp="1"/>
          </p:cNvSpPr>
          <p:nvPr>
            <p:ph type="title"/>
          </p:nvPr>
        </p:nvSpPr>
        <p:spPr>
          <a:xfrm>
            <a:off x="1097279" y="286603"/>
            <a:ext cx="10058398" cy="1450755"/>
          </a:xfrm>
          <a:prstGeom prst="rect">
            <a:avLst/>
          </a:prstGeom>
          <a:noFill/>
          <a:ln>
            <a:noFill/>
          </a:ln>
        </p:spPr>
        <p:txBody>
          <a:bodyPr lIns="91425" tIns="91425" rIns="91425" bIns="91425" anchor="b" anchorCtr="0">
            <a:noAutofit/>
          </a:bodyPr>
          <a:lstStyle/>
          <a:p>
            <a:pPr marL="0" marR="0" lvl="0" indent="0" algn="l" rtl="0">
              <a:lnSpc>
                <a:spcPct val="85000"/>
              </a:lnSpc>
              <a:spcBef>
                <a:spcPts val="0"/>
              </a:spcBef>
              <a:spcAft>
                <a:spcPts val="0"/>
              </a:spcAft>
              <a:buClr>
                <a:srgbClr val="3F3F3F"/>
              </a:buClr>
              <a:buSzPct val="25000"/>
              <a:buFont typeface="Calibri"/>
              <a:buNone/>
            </a:pPr>
            <a:r>
              <a:rPr lang="en-US" sz="4800" b="1" i="0" u="none" strike="noStrike" cap="none">
                <a:solidFill>
                  <a:srgbClr val="C7DDEE"/>
                </a:solidFill>
                <a:latin typeface="Calibri"/>
                <a:ea typeface="Calibri"/>
                <a:cs typeface="Calibri"/>
                <a:sym typeface="Calibri"/>
              </a:rPr>
              <a:t>Company 2016 Q4 Overview</a:t>
            </a:r>
          </a:p>
        </p:txBody>
      </p:sp>
      <p:sp>
        <p:nvSpPr>
          <p:cNvPr id="1039" name="Shape 1039"/>
          <p:cNvSpPr txBox="1">
            <a:spLocks noGrp="1"/>
          </p:cNvSpPr>
          <p:nvPr>
            <p:ph type="body" idx="1"/>
          </p:nvPr>
        </p:nvSpPr>
        <p:spPr>
          <a:xfrm>
            <a:off x="1097279" y="2022713"/>
            <a:ext cx="10058398" cy="4023360"/>
          </a:xfrm>
          <a:prstGeom prst="rect">
            <a:avLst/>
          </a:prstGeom>
          <a:noFill/>
          <a:ln>
            <a:noFill/>
          </a:ln>
        </p:spPr>
        <p:txBody>
          <a:bodyPr lIns="91425" tIns="91425" rIns="91425" bIns="91425" anchor="t" anchorCtr="0">
            <a:noAutofit/>
          </a:bodyPr>
          <a:lstStyle/>
          <a:p>
            <a:pPr marL="365760" marR="0" lvl="0" indent="-289560" algn="l" rtl="0">
              <a:lnSpc>
                <a:spcPct val="90000"/>
              </a:lnSpc>
              <a:spcBef>
                <a:spcPts val="0"/>
              </a:spcBef>
              <a:spcAft>
                <a:spcPts val="0"/>
              </a:spcAft>
              <a:buClr>
                <a:schemeClr val="accent1"/>
              </a:buClr>
              <a:buSzPct val="100000"/>
              <a:buFont typeface="Noto Sans Symbols"/>
              <a:buChar char="●"/>
            </a:pPr>
            <a:r>
              <a:rPr lang="en-US" sz="2000" b="0" i="0" u="none" strike="noStrike" cap="none">
                <a:solidFill>
                  <a:srgbClr val="3F3F3F"/>
                </a:solidFill>
                <a:latin typeface="Calibri"/>
                <a:ea typeface="Calibri"/>
                <a:cs typeface="Calibri"/>
                <a:sym typeface="Calibri"/>
              </a:rPr>
              <a:t>Largest REIT in Canada with a total enterprise value of about $14.6 billion as at December 31,201</a:t>
            </a:r>
          </a:p>
          <a:p>
            <a:pPr marL="365760" marR="0" lvl="0" indent="-289560" algn="l" rtl="0">
              <a:lnSpc>
                <a:spcPct val="90000"/>
              </a:lnSpc>
              <a:spcBef>
                <a:spcPts val="1400"/>
              </a:spcBef>
              <a:spcAft>
                <a:spcPts val="0"/>
              </a:spcAft>
              <a:buClr>
                <a:schemeClr val="accent1"/>
              </a:buClr>
              <a:buSzPct val="100000"/>
              <a:buFont typeface="Noto Sans Symbols"/>
              <a:buChar char="●"/>
            </a:pPr>
            <a:r>
              <a:rPr lang="en-US" sz="2000" b="0" i="0" u="none" strike="noStrike" cap="none">
                <a:solidFill>
                  <a:srgbClr val="3F3F3F"/>
                </a:solidFill>
                <a:latin typeface="Calibri"/>
                <a:ea typeface="Calibri"/>
                <a:cs typeface="Calibri"/>
                <a:sym typeface="Calibri"/>
              </a:rPr>
              <a:t>On May 24, 2016, RioCan completed the sale of its U.S. portfolio of 49 wholly owned investment properties to Blackstone Real Estate Partners VIII ("Blackstone") for gross sales proceeds of US$1.9 billion, and received cash proceeds of approximately US$1.0 billion.</a:t>
            </a:r>
          </a:p>
          <a:p>
            <a:pPr marL="365760" marR="0" lvl="0" indent="-289560" algn="l" rtl="0">
              <a:lnSpc>
                <a:spcPct val="90000"/>
              </a:lnSpc>
              <a:spcBef>
                <a:spcPts val="1400"/>
              </a:spcBef>
              <a:spcAft>
                <a:spcPts val="0"/>
              </a:spcAft>
              <a:buClr>
                <a:schemeClr val="accent1"/>
              </a:buClr>
              <a:buSzPct val="100000"/>
              <a:buFont typeface="Noto Sans Symbols"/>
              <a:buChar char="●"/>
            </a:pPr>
            <a:r>
              <a:rPr lang="en-US" sz="2000" b="0" i="0" u="none" strike="noStrike" cap="none">
                <a:solidFill>
                  <a:srgbClr val="3F3F3F"/>
                </a:solidFill>
                <a:latin typeface="Calibri"/>
                <a:ea typeface="Calibri"/>
                <a:cs typeface="Calibri"/>
                <a:sym typeface="Calibri"/>
              </a:rPr>
              <a:t>Reduced its weighted average contractual interest rate to 3.54% which is 3.65% in 2015, 4,04% in 2014.</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Shape 1045"/>
          <p:cNvSpPr/>
          <p:nvPr/>
        </p:nvSpPr>
        <p:spPr>
          <a:xfrm>
            <a:off x="838200" y="344948"/>
            <a:ext cx="8160025" cy="10772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Capital Structure</a:t>
            </a:r>
          </a:p>
          <a:p>
            <a:pPr marL="0" marR="0" lvl="0" indent="0" algn="l" rtl="0">
              <a:lnSpc>
                <a:spcPct val="100000"/>
              </a:lnSpc>
              <a:spcBef>
                <a:spcPts val="0"/>
              </a:spcBef>
              <a:spcAft>
                <a:spcPts val="0"/>
              </a:spcAft>
              <a:buClr>
                <a:srgbClr val="000000"/>
              </a:buClr>
              <a:buFont typeface="Arial"/>
              <a:buNone/>
            </a:pPr>
            <a:endParaRPr sz="3200" b="1" i="0" u="none" strike="noStrike" cap="none">
              <a:solidFill>
                <a:srgbClr val="C7DDEE"/>
              </a:solidFill>
              <a:latin typeface="Arial"/>
              <a:ea typeface="Arial"/>
              <a:cs typeface="Arial"/>
              <a:sym typeface="Arial"/>
            </a:endParaRPr>
          </a:p>
        </p:txBody>
      </p:sp>
      <p:pic>
        <p:nvPicPr>
          <p:cNvPr id="1046" name="Shape 1046"/>
          <p:cNvPicPr preferRelativeResize="0"/>
          <p:nvPr/>
        </p:nvPicPr>
        <p:blipFill rotWithShape="1">
          <a:blip r:embed="rId3">
            <a:alphaModFix/>
          </a:blip>
          <a:srcRect/>
          <a:stretch/>
        </p:blipFill>
        <p:spPr>
          <a:xfrm>
            <a:off x="838200" y="1267998"/>
            <a:ext cx="10328744" cy="478213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REITs: Investment Advantage</a:t>
            </a:r>
          </a:p>
        </p:txBody>
      </p:sp>
      <p:grpSp>
        <p:nvGrpSpPr>
          <p:cNvPr id="340" name="Shape 340"/>
          <p:cNvGrpSpPr/>
          <p:nvPr/>
        </p:nvGrpSpPr>
        <p:grpSpPr>
          <a:xfrm>
            <a:off x="4072598" y="1941026"/>
            <a:ext cx="4107251" cy="4282051"/>
            <a:chOff x="2975635" y="-129663"/>
            <a:chExt cx="4107251" cy="4282051"/>
          </a:xfrm>
        </p:grpSpPr>
        <p:sp>
          <p:nvSpPr>
            <p:cNvPr id="341" name="Shape 341"/>
            <p:cNvSpPr/>
            <p:nvPr/>
          </p:nvSpPr>
          <p:spPr>
            <a:xfrm>
              <a:off x="4204271" y="1297730"/>
              <a:ext cx="1649471" cy="1426860"/>
            </a:xfrm>
            <a:prstGeom prst="hexagon">
              <a:avLst>
                <a:gd name="adj" fmla="val 28570"/>
                <a:gd name="vf" fmla="val 115470"/>
              </a:avLst>
            </a:prstGeom>
            <a:solidFill>
              <a:schemeClr val="lt1"/>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2" name="Shape 342"/>
            <p:cNvSpPr txBox="1"/>
            <p:nvPr/>
          </p:nvSpPr>
          <p:spPr>
            <a:xfrm>
              <a:off x="4477612" y="1534182"/>
              <a:ext cx="1102789" cy="95395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b="0" i="0" u="none" strike="noStrike" cap="none">
                  <a:solidFill>
                    <a:schemeClr val="dk1"/>
                  </a:solidFill>
                  <a:latin typeface="Calibri"/>
                  <a:ea typeface="Calibri"/>
                  <a:cs typeface="Calibri"/>
                  <a:sym typeface="Calibri"/>
                </a:rPr>
                <a:t>Benefits</a:t>
              </a:r>
            </a:p>
          </p:txBody>
        </p:sp>
        <p:sp>
          <p:nvSpPr>
            <p:cNvPr id="343" name="Shape 343"/>
            <p:cNvSpPr/>
            <p:nvPr/>
          </p:nvSpPr>
          <p:spPr>
            <a:xfrm>
              <a:off x="5237157" y="615074"/>
              <a:ext cx="622341" cy="536229"/>
            </a:xfrm>
            <a:prstGeom prst="hexagon">
              <a:avLst>
                <a:gd name="adj" fmla="val 28900"/>
                <a:gd name="vf" fmla="val 115470"/>
              </a:avLst>
            </a:prstGeom>
            <a:solidFill>
              <a:srgbClr val="E7D0CB"/>
            </a:solidFill>
            <a:ln>
              <a:noFill/>
            </a:ln>
          </p:spPr>
          <p:txBody>
            <a:bodyPr lIns="91425" tIns="91425" rIns="91425" bIns="91425" anchor="ctr" anchorCtr="0">
              <a:noAutofit/>
            </a:bodyPr>
            <a:lstStyle/>
            <a:p>
              <a:pPr lvl="0">
                <a:spcBef>
                  <a:spcPts val="0"/>
                </a:spcBef>
                <a:buNone/>
              </a:pPr>
              <a:endParaRPr/>
            </a:p>
          </p:txBody>
        </p:sp>
        <p:sp>
          <p:nvSpPr>
            <p:cNvPr id="344" name="Shape 344"/>
            <p:cNvSpPr/>
            <p:nvPr/>
          </p:nvSpPr>
          <p:spPr>
            <a:xfrm>
              <a:off x="4221085" y="-129663"/>
              <a:ext cx="1621982" cy="1428732"/>
            </a:xfrm>
            <a:prstGeom prst="hexagon">
              <a:avLst>
                <a:gd name="adj" fmla="val 28570"/>
                <a:gd name="vf" fmla="val 115470"/>
              </a:avLst>
            </a:prstGeom>
            <a:solidFill>
              <a:srgbClr val="BB582B"/>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5" name="Shape 345"/>
            <p:cNvSpPr txBox="1"/>
            <p:nvPr/>
          </p:nvSpPr>
          <p:spPr>
            <a:xfrm>
              <a:off x="4492762" y="109644"/>
              <a:ext cx="1078628" cy="95011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1400" b="0" i="0" u="none" strike="noStrike" cap="none">
                  <a:solidFill>
                    <a:schemeClr val="lt1"/>
                  </a:solidFill>
                  <a:latin typeface="Calibri"/>
                  <a:ea typeface="Calibri"/>
                  <a:cs typeface="Calibri"/>
                  <a:sym typeface="Calibri"/>
                </a:rPr>
                <a:t>Diversification</a:t>
              </a:r>
            </a:p>
          </p:txBody>
        </p:sp>
        <p:sp>
          <p:nvSpPr>
            <p:cNvPr id="346" name="Shape 346"/>
            <p:cNvSpPr/>
            <p:nvPr/>
          </p:nvSpPr>
          <p:spPr>
            <a:xfrm>
              <a:off x="5963478" y="1617537"/>
              <a:ext cx="622341" cy="536229"/>
            </a:xfrm>
            <a:prstGeom prst="hexagon">
              <a:avLst>
                <a:gd name="adj" fmla="val 28900"/>
                <a:gd name="vf" fmla="val 115470"/>
              </a:avLst>
            </a:prstGeom>
            <a:solidFill>
              <a:srgbClr val="E7D0CB"/>
            </a:solidFill>
            <a:ln>
              <a:noFill/>
            </a:ln>
          </p:spPr>
          <p:txBody>
            <a:bodyPr lIns="91425" tIns="91425" rIns="91425" bIns="91425" anchor="ctr" anchorCtr="0">
              <a:noAutofit/>
            </a:bodyPr>
            <a:lstStyle/>
            <a:p>
              <a:pPr lvl="0">
                <a:spcBef>
                  <a:spcPts val="0"/>
                </a:spcBef>
                <a:buNone/>
              </a:pPr>
              <a:endParaRPr/>
            </a:p>
          </p:txBody>
        </p:sp>
        <p:sp>
          <p:nvSpPr>
            <p:cNvPr id="347" name="Shape 347"/>
            <p:cNvSpPr/>
            <p:nvPr/>
          </p:nvSpPr>
          <p:spPr>
            <a:xfrm>
              <a:off x="5460780" y="589599"/>
              <a:ext cx="1621982" cy="1428732"/>
            </a:xfrm>
            <a:prstGeom prst="hexagon">
              <a:avLst>
                <a:gd name="adj" fmla="val 28570"/>
                <a:gd name="vf" fmla="val 115470"/>
              </a:avLst>
            </a:prstGeom>
            <a:solidFill>
              <a:schemeClr val="accent3"/>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8" name="Shape 348"/>
            <p:cNvSpPr txBox="1"/>
            <p:nvPr/>
          </p:nvSpPr>
          <p:spPr>
            <a:xfrm>
              <a:off x="5732457" y="828907"/>
              <a:ext cx="1078628" cy="95011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1400" b="0" i="0" u="none" strike="noStrike" cap="none">
                  <a:solidFill>
                    <a:schemeClr val="lt1"/>
                  </a:solidFill>
                  <a:latin typeface="Calibri"/>
                  <a:ea typeface="Calibri"/>
                  <a:cs typeface="Calibri"/>
                  <a:sym typeface="Calibri"/>
                </a:rPr>
                <a:t>Dividends</a:t>
              </a:r>
            </a:p>
          </p:txBody>
        </p:sp>
        <p:sp>
          <p:nvSpPr>
            <p:cNvPr id="349" name="Shape 349"/>
            <p:cNvSpPr/>
            <p:nvPr/>
          </p:nvSpPr>
          <p:spPr>
            <a:xfrm>
              <a:off x="5458930" y="2749130"/>
              <a:ext cx="622341" cy="536229"/>
            </a:xfrm>
            <a:prstGeom prst="hexagon">
              <a:avLst>
                <a:gd name="adj" fmla="val 28900"/>
                <a:gd name="vf" fmla="val 115470"/>
              </a:avLst>
            </a:prstGeom>
            <a:solidFill>
              <a:srgbClr val="E7D0CB"/>
            </a:solidFill>
            <a:ln>
              <a:noFill/>
            </a:ln>
          </p:spPr>
          <p:txBody>
            <a:bodyPr lIns="91425" tIns="91425" rIns="91425" bIns="91425" anchor="ctr" anchorCtr="0">
              <a:noAutofit/>
            </a:bodyPr>
            <a:lstStyle/>
            <a:p>
              <a:pPr lvl="0">
                <a:spcBef>
                  <a:spcPts val="0"/>
                </a:spcBef>
                <a:buNone/>
              </a:pPr>
              <a:endParaRPr/>
            </a:p>
          </p:txBody>
        </p:sp>
        <p:sp>
          <p:nvSpPr>
            <p:cNvPr id="350" name="Shape 350"/>
            <p:cNvSpPr/>
            <p:nvPr/>
          </p:nvSpPr>
          <p:spPr>
            <a:xfrm>
              <a:off x="5460787" y="1981560"/>
              <a:ext cx="1622100" cy="1450799"/>
            </a:xfrm>
            <a:prstGeom prst="hexagon">
              <a:avLst>
                <a:gd name="adj" fmla="val 28570"/>
                <a:gd name="vf" fmla="val 115470"/>
              </a:avLst>
            </a:prstGeom>
            <a:solidFill>
              <a:srgbClr val="9B8355"/>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1" name="Shape 351"/>
            <p:cNvSpPr txBox="1"/>
            <p:nvPr/>
          </p:nvSpPr>
          <p:spPr>
            <a:xfrm>
              <a:off x="5732457" y="2242894"/>
              <a:ext cx="1078628" cy="95011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1400" b="0" i="0" u="none" strike="noStrike" cap="none">
                  <a:solidFill>
                    <a:schemeClr val="lt1"/>
                  </a:solidFill>
                  <a:latin typeface="Calibri"/>
                  <a:ea typeface="Calibri"/>
                  <a:cs typeface="Calibri"/>
                  <a:sym typeface="Calibri"/>
                </a:rPr>
                <a:t>Performance</a:t>
              </a:r>
            </a:p>
          </p:txBody>
        </p:sp>
        <p:sp>
          <p:nvSpPr>
            <p:cNvPr id="352" name="Shape 352"/>
            <p:cNvSpPr/>
            <p:nvPr/>
          </p:nvSpPr>
          <p:spPr>
            <a:xfrm>
              <a:off x="4207341" y="2866592"/>
              <a:ext cx="622341" cy="536229"/>
            </a:xfrm>
            <a:prstGeom prst="hexagon">
              <a:avLst>
                <a:gd name="adj" fmla="val 28900"/>
                <a:gd name="vf" fmla="val 115470"/>
              </a:avLst>
            </a:prstGeom>
            <a:solidFill>
              <a:srgbClr val="E7D0CB"/>
            </a:solidFill>
            <a:ln>
              <a:noFill/>
            </a:ln>
          </p:spPr>
          <p:txBody>
            <a:bodyPr lIns="91425" tIns="91425" rIns="91425" bIns="91425" anchor="ctr" anchorCtr="0">
              <a:noAutofit/>
            </a:bodyPr>
            <a:lstStyle/>
            <a:p>
              <a:pPr lvl="0">
                <a:spcBef>
                  <a:spcPts val="0"/>
                </a:spcBef>
                <a:buNone/>
              </a:pPr>
              <a:endParaRPr/>
            </a:p>
          </p:txBody>
        </p:sp>
        <p:sp>
          <p:nvSpPr>
            <p:cNvPr id="353" name="Shape 353"/>
            <p:cNvSpPr/>
            <p:nvPr/>
          </p:nvSpPr>
          <p:spPr>
            <a:xfrm>
              <a:off x="4221085" y="2723655"/>
              <a:ext cx="1621982" cy="1428732"/>
            </a:xfrm>
            <a:prstGeom prst="hexagon">
              <a:avLst>
                <a:gd name="adj" fmla="val 28570"/>
                <a:gd name="vf" fmla="val 115470"/>
              </a:avLst>
            </a:prstGeom>
            <a:solidFill>
              <a:schemeClr val="accent5"/>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4" name="Shape 354"/>
            <p:cNvSpPr txBox="1"/>
            <p:nvPr/>
          </p:nvSpPr>
          <p:spPr>
            <a:xfrm>
              <a:off x="4492762" y="2962963"/>
              <a:ext cx="1078628" cy="95011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1400" b="0" i="0" u="none" strike="noStrike" cap="none">
                  <a:solidFill>
                    <a:schemeClr val="lt1"/>
                  </a:solidFill>
                  <a:latin typeface="Calibri"/>
                  <a:ea typeface="Calibri"/>
                  <a:cs typeface="Calibri"/>
                  <a:sym typeface="Calibri"/>
                </a:rPr>
                <a:t>Liquidity</a:t>
              </a:r>
            </a:p>
          </p:txBody>
        </p:sp>
        <p:sp>
          <p:nvSpPr>
            <p:cNvPr id="355" name="Shape 355"/>
            <p:cNvSpPr/>
            <p:nvPr/>
          </p:nvSpPr>
          <p:spPr>
            <a:xfrm>
              <a:off x="3469126" y="1864533"/>
              <a:ext cx="622341" cy="536229"/>
            </a:xfrm>
            <a:prstGeom prst="hexagon">
              <a:avLst>
                <a:gd name="adj" fmla="val 28900"/>
                <a:gd name="vf" fmla="val 115470"/>
              </a:avLst>
            </a:prstGeom>
            <a:solidFill>
              <a:srgbClr val="E7D0CB"/>
            </a:solidFill>
            <a:ln>
              <a:noFill/>
            </a:ln>
          </p:spPr>
          <p:txBody>
            <a:bodyPr lIns="91425" tIns="91425" rIns="91425" bIns="91425" anchor="ctr" anchorCtr="0">
              <a:noAutofit/>
            </a:bodyPr>
            <a:lstStyle/>
            <a:p>
              <a:pPr lvl="0">
                <a:spcBef>
                  <a:spcPts val="0"/>
                </a:spcBef>
                <a:buNone/>
              </a:pPr>
              <a:endParaRPr/>
            </a:p>
          </p:txBody>
        </p:sp>
        <p:sp>
          <p:nvSpPr>
            <p:cNvPr id="356" name="Shape 356"/>
            <p:cNvSpPr/>
            <p:nvPr/>
          </p:nvSpPr>
          <p:spPr>
            <a:xfrm>
              <a:off x="2975635" y="2004391"/>
              <a:ext cx="1621982" cy="1428732"/>
            </a:xfrm>
            <a:prstGeom prst="hexagon">
              <a:avLst>
                <a:gd name="adj" fmla="val 28570"/>
                <a:gd name="vf" fmla="val 115470"/>
              </a:avLst>
            </a:prstGeom>
            <a:solidFill>
              <a:schemeClr val="accent6"/>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7" name="Shape 357"/>
            <p:cNvSpPr txBox="1"/>
            <p:nvPr/>
          </p:nvSpPr>
          <p:spPr>
            <a:xfrm>
              <a:off x="3247313" y="2243699"/>
              <a:ext cx="1078628" cy="95011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1400" b="0" i="0" u="none" strike="noStrike" cap="none">
                  <a:solidFill>
                    <a:schemeClr val="lt1"/>
                  </a:solidFill>
                  <a:latin typeface="Calibri"/>
                  <a:ea typeface="Calibri"/>
                  <a:cs typeface="Calibri"/>
                  <a:sym typeface="Calibri"/>
                </a:rPr>
                <a:t>Transparency</a:t>
              </a:r>
            </a:p>
          </p:txBody>
        </p:sp>
        <p:sp>
          <p:nvSpPr>
            <p:cNvPr id="358" name="Shape 358"/>
            <p:cNvSpPr/>
            <p:nvPr/>
          </p:nvSpPr>
          <p:spPr>
            <a:xfrm>
              <a:off x="2975635" y="587989"/>
              <a:ext cx="1621982" cy="1428732"/>
            </a:xfrm>
            <a:prstGeom prst="hexagon">
              <a:avLst>
                <a:gd name="adj" fmla="val 28570"/>
                <a:gd name="vf" fmla="val 115470"/>
              </a:avLst>
            </a:prstGeom>
            <a:solidFill>
              <a:srgbClr val="BB582B"/>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9" name="Shape 359"/>
            <p:cNvSpPr txBox="1"/>
            <p:nvPr/>
          </p:nvSpPr>
          <p:spPr>
            <a:xfrm>
              <a:off x="3247313" y="827298"/>
              <a:ext cx="1078628" cy="95011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1400" b="0" i="0" u="none" strike="noStrike" cap="none">
                  <a:solidFill>
                    <a:schemeClr val="lt1"/>
                  </a:solidFill>
                  <a:latin typeface="Calibri"/>
                  <a:ea typeface="Calibri"/>
                  <a:cs typeface="Calibri"/>
                  <a:sym typeface="Calibri"/>
                </a:rPr>
                <a:t>Growth / Protection</a:t>
              </a:r>
            </a:p>
          </p:txBody>
        </p:sp>
      </p:grpSp>
      <p:sp>
        <p:nvSpPr>
          <p:cNvPr id="360" name="Shape 360"/>
          <p:cNvSpPr txBox="1"/>
          <p:nvPr/>
        </p:nvSpPr>
        <p:spPr>
          <a:xfrm>
            <a:off x="6598538" y="1737359"/>
            <a:ext cx="4556824" cy="923329"/>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Over the long term, Equity REIT return have</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followed a path that is different than the</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returns of other stocks</a:t>
            </a:r>
          </a:p>
        </p:txBody>
      </p:sp>
      <p:sp>
        <p:nvSpPr>
          <p:cNvPr id="361" name="Shape 361"/>
          <p:cNvSpPr txBox="1"/>
          <p:nvPr/>
        </p:nvSpPr>
        <p:spPr>
          <a:xfrm>
            <a:off x="8029314" y="2862143"/>
            <a:ext cx="3126049" cy="923329"/>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REIT must pay out 75 – 95 %</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of Their income on a regular</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basis</a:t>
            </a:r>
          </a:p>
        </p:txBody>
      </p:sp>
      <p:sp>
        <p:nvSpPr>
          <p:cNvPr id="362" name="Shape 362"/>
          <p:cNvSpPr txBox="1"/>
          <p:nvPr/>
        </p:nvSpPr>
        <p:spPr>
          <a:xfrm>
            <a:off x="8029314" y="4102760"/>
            <a:ext cx="4109843" cy="1200329"/>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Publicly traded EREITs outperformed</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leading stock market indexed including</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S&amp;P 500, Dow Jones Industrial and </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NASDAQ over the past 30 years</a:t>
            </a:r>
          </a:p>
        </p:txBody>
      </p:sp>
      <p:sp>
        <p:nvSpPr>
          <p:cNvPr id="363" name="Shape 363"/>
          <p:cNvSpPr txBox="1"/>
          <p:nvPr/>
        </p:nvSpPr>
        <p:spPr>
          <a:xfrm>
            <a:off x="887359" y="2308146"/>
            <a:ext cx="3575978" cy="1754325"/>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Over long holding periods, EREIT </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return have tended to outpace</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rates of inflation, helping </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investors hedge</a:t>
            </a:r>
          </a:p>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Also, as inflation increases, </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rent increases too</a:t>
            </a:r>
          </a:p>
        </p:txBody>
      </p:sp>
      <p:sp>
        <p:nvSpPr>
          <p:cNvPr id="364" name="Shape 364"/>
          <p:cNvSpPr txBox="1"/>
          <p:nvPr/>
        </p:nvSpPr>
        <p:spPr>
          <a:xfrm>
            <a:off x="887359" y="4119448"/>
            <a:ext cx="3251502" cy="2308323"/>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Publicly traded REITs operate under same </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rules As other public companies for </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securities regulatory and financial reporting</a:t>
            </a:r>
            <a:br>
              <a:rPr lang="en-US" sz="1800" b="0" i="0" u="none" strike="noStrike" cap="none">
                <a:solidFill>
                  <a:schemeClr val="dk1"/>
                </a:solidFill>
                <a:latin typeface="Calibri"/>
                <a:ea typeface="Calibri"/>
                <a:cs typeface="Calibri"/>
                <a:sym typeface="Calibri"/>
              </a:rPr>
            </a:br>
            <a:r>
              <a:rPr lang="en-US" sz="1800" b="0" i="0" u="none" strike="noStrike" cap="none">
                <a:solidFill>
                  <a:schemeClr val="dk1"/>
                </a:solidFill>
                <a:latin typeface="Calibri"/>
                <a:ea typeface="Calibri"/>
                <a:cs typeface="Calibri"/>
                <a:sym typeface="Calibri"/>
              </a:rPr>
              <a:t>purposes</a:t>
            </a:r>
          </a:p>
          <a:p>
            <a:pPr marL="0" marR="0" lvl="0" indent="0" algn="l" rtl="0">
              <a:spcBef>
                <a:spcPts val="0"/>
              </a:spcBef>
              <a:buNone/>
            </a:pPr>
            <a:endParaRPr sz="1800">
              <a:solidFill>
                <a:schemeClr val="dk1"/>
              </a:solidFill>
              <a:latin typeface="Calibri"/>
              <a:ea typeface="Calibri"/>
              <a:cs typeface="Calibri"/>
              <a:sym typeface="Calibri"/>
            </a:endParaRPr>
          </a:p>
        </p:txBody>
      </p:sp>
      <p:sp>
        <p:nvSpPr>
          <p:cNvPr id="365" name="Shape 365"/>
          <p:cNvSpPr txBox="1"/>
          <p:nvPr/>
        </p:nvSpPr>
        <p:spPr>
          <a:xfrm>
            <a:off x="6882063" y="5487371"/>
            <a:ext cx="5117431" cy="923329"/>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Publicly traded REIT can be easily bought and sold</a:t>
            </a:r>
          </a:p>
          <a:p>
            <a:pPr marL="285750" marR="0" lvl="0" indent="-285750" algn="l" rtl="0">
              <a:spcBef>
                <a:spcPts val="0"/>
              </a:spcBef>
              <a:buClr>
                <a:schemeClr val="dk1"/>
              </a:buClr>
              <a:buSzPct val="100000"/>
              <a:buFont typeface="Arial"/>
              <a:buChar char="•"/>
            </a:pPr>
            <a:r>
              <a:rPr lang="en-US" sz="1800">
                <a:solidFill>
                  <a:schemeClr val="dk1"/>
                </a:solidFill>
                <a:latin typeface="Calibri"/>
                <a:ea typeface="Calibri"/>
                <a:cs typeface="Calibri"/>
                <a:sym typeface="Calibri"/>
              </a:rPr>
              <a:t>Over 200 REITs on the US stock exchange and 40 on TSX</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Shape 1051"/>
          <p:cNvSpPr txBox="1">
            <a:spLocks noGrp="1"/>
          </p:cNvSpPr>
          <p:nvPr>
            <p:ph type="title"/>
          </p:nvPr>
        </p:nvSpPr>
        <p:spPr>
          <a:xfrm>
            <a:off x="838200" y="365125"/>
            <a:ext cx="10515599" cy="1325562"/>
          </a:xfrm>
          <a:prstGeom prst="rect">
            <a:avLst/>
          </a:prstGeom>
          <a:noFill/>
          <a:ln>
            <a:noFill/>
          </a:ln>
        </p:spPr>
        <p:txBody>
          <a:bodyPr lIns="91425" tIns="91425" rIns="91425" bIns="91425" anchor="b" anchorCtr="0">
            <a:noAutofit/>
          </a:bodyPr>
          <a:lstStyle/>
          <a:p>
            <a:pPr marL="0" marR="0" lvl="0" indent="0" algn="l" rtl="0">
              <a:lnSpc>
                <a:spcPct val="85000"/>
              </a:lnSpc>
              <a:spcBef>
                <a:spcPts val="0"/>
              </a:spcBef>
              <a:spcAft>
                <a:spcPts val="0"/>
              </a:spcAft>
              <a:buClr>
                <a:srgbClr val="3F3F3F"/>
              </a:buClr>
              <a:buSzPct val="25000"/>
              <a:buFont typeface="Calibri"/>
              <a:buNone/>
            </a:pPr>
            <a:r>
              <a:rPr lang="en-US" sz="4800" b="1" i="0" u="none" strike="noStrike" cap="none">
                <a:solidFill>
                  <a:srgbClr val="C7DDEE"/>
                </a:solidFill>
                <a:latin typeface="Calibri"/>
                <a:ea typeface="Calibri"/>
                <a:cs typeface="Calibri"/>
                <a:sym typeface="Calibri"/>
              </a:rPr>
              <a:t>Liquidity</a:t>
            </a:r>
          </a:p>
        </p:txBody>
      </p:sp>
      <p:sp>
        <p:nvSpPr>
          <p:cNvPr id="1052" name="Shape 1052"/>
          <p:cNvSpPr/>
          <p:nvPr/>
        </p:nvSpPr>
        <p:spPr>
          <a:xfrm>
            <a:off x="838200" y="2348189"/>
            <a:ext cx="6096000" cy="1815881"/>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$1 billion unsecured operating facility</a:t>
            </a:r>
          </a:p>
          <a:p>
            <a:pPr marL="285750" marR="0" lvl="0" indent="-285750" algn="l" rtl="0">
              <a:lnSpc>
                <a:spcPct val="100000"/>
              </a:lnSpc>
              <a:spcBef>
                <a:spcPts val="0"/>
              </a:spcBef>
              <a:spcAft>
                <a:spcPts val="0"/>
              </a:spcAft>
              <a:buClr>
                <a:srgbClr val="000000"/>
              </a:buClr>
              <a:buFont typeface="Arial"/>
              <a:buNone/>
            </a:pPr>
            <a:endParaRPr sz="2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Canada’s six largest banks all participated in this facility</a:t>
            </a:r>
          </a:p>
        </p:txBody>
      </p:sp>
      <p:pic>
        <p:nvPicPr>
          <p:cNvPr id="1053" name="Shape 1053" descr="Image result for liquidity"/>
          <p:cNvPicPr preferRelativeResize="0"/>
          <p:nvPr/>
        </p:nvPicPr>
        <p:blipFill rotWithShape="1">
          <a:blip r:embed="rId3">
            <a:alphaModFix/>
          </a:blip>
          <a:srcRect/>
          <a:stretch/>
        </p:blipFill>
        <p:spPr>
          <a:xfrm>
            <a:off x="7248707" y="365125"/>
            <a:ext cx="4572000" cy="5648324"/>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Shape 1059"/>
          <p:cNvSpPr txBox="1">
            <a:spLocks noGrp="1"/>
          </p:cNvSpPr>
          <p:nvPr>
            <p:ph type="title"/>
          </p:nvPr>
        </p:nvSpPr>
        <p:spPr>
          <a:xfrm>
            <a:off x="1097279" y="286603"/>
            <a:ext cx="10058398" cy="1450755"/>
          </a:xfrm>
          <a:prstGeom prst="rect">
            <a:avLst/>
          </a:prstGeom>
          <a:noFill/>
          <a:ln>
            <a:noFill/>
          </a:ln>
        </p:spPr>
        <p:txBody>
          <a:bodyPr lIns="91425" tIns="91425" rIns="91425" bIns="91425" anchor="b" anchorCtr="0">
            <a:noAutofit/>
          </a:bodyPr>
          <a:lstStyle/>
          <a:p>
            <a:pPr marL="0" marR="0" lvl="0" indent="0" algn="l" rtl="0">
              <a:lnSpc>
                <a:spcPct val="85000"/>
              </a:lnSpc>
              <a:spcBef>
                <a:spcPts val="0"/>
              </a:spcBef>
              <a:spcAft>
                <a:spcPts val="0"/>
              </a:spcAft>
              <a:buClr>
                <a:srgbClr val="3F3F3F"/>
              </a:buClr>
              <a:buSzPct val="25000"/>
              <a:buFont typeface="Calibri"/>
              <a:buNone/>
            </a:pPr>
            <a:r>
              <a:rPr lang="en-US" sz="4800" b="1" i="0" u="none" strike="noStrike" cap="none">
                <a:solidFill>
                  <a:srgbClr val="C7DDEE"/>
                </a:solidFill>
                <a:latin typeface="Calibri"/>
                <a:ea typeface="Calibri"/>
                <a:cs typeface="Calibri"/>
                <a:sym typeface="Calibri"/>
              </a:rPr>
              <a:t>Company Core Strength </a:t>
            </a:r>
          </a:p>
        </p:txBody>
      </p:sp>
      <p:sp>
        <p:nvSpPr>
          <p:cNvPr id="1060" name="Shape 1060"/>
          <p:cNvSpPr txBox="1">
            <a:spLocks noGrp="1"/>
          </p:cNvSpPr>
          <p:nvPr>
            <p:ph type="body" idx="1"/>
          </p:nvPr>
        </p:nvSpPr>
        <p:spPr>
          <a:xfrm>
            <a:off x="1097279" y="2125952"/>
            <a:ext cx="10058398" cy="4023360"/>
          </a:xfrm>
          <a:prstGeom prst="rect">
            <a:avLst/>
          </a:prstGeom>
          <a:noFill/>
          <a:ln>
            <a:noFill/>
          </a:ln>
        </p:spPr>
        <p:txBody>
          <a:bodyPr lIns="91425" tIns="91425" rIns="91425" bIns="91425" anchor="t" anchorCtr="0">
            <a:noAutofit/>
          </a:bodyPr>
          <a:lstStyle/>
          <a:p>
            <a:pPr marL="365760" marR="0" lvl="0" indent="-289560" algn="l" rtl="0">
              <a:lnSpc>
                <a:spcPct val="90000"/>
              </a:lnSpc>
              <a:spcBef>
                <a:spcPts val="0"/>
              </a:spcBef>
              <a:spcAft>
                <a:spcPts val="0"/>
              </a:spcAft>
              <a:buClr>
                <a:schemeClr val="accent1"/>
              </a:buClr>
              <a:buSzPct val="100000"/>
              <a:buFont typeface="Noto Sans Symbols"/>
              <a:buChar char="●"/>
            </a:pPr>
            <a:r>
              <a:rPr lang="en-US" sz="2000" b="0" i="0" u="none" strike="noStrike" cap="none">
                <a:solidFill>
                  <a:srgbClr val="3F3F3F"/>
                </a:solidFill>
                <a:latin typeface="Calibri"/>
                <a:ea typeface="Calibri"/>
                <a:cs typeface="Calibri"/>
                <a:sym typeface="Calibri"/>
              </a:rPr>
              <a:t>Stable, diversified portfolio of national retail tenants</a:t>
            </a:r>
          </a:p>
          <a:p>
            <a:pPr marL="640080" marR="0" lvl="1" indent="-246380" algn="l" rtl="0">
              <a:lnSpc>
                <a:spcPct val="90000"/>
              </a:lnSpc>
              <a:spcBef>
                <a:spcPts val="400"/>
              </a:spcBef>
              <a:spcAft>
                <a:spcPts val="0"/>
              </a:spcAft>
              <a:buClr>
                <a:schemeClr val="accent1"/>
              </a:buClr>
              <a:buSzPct val="100000"/>
              <a:buFont typeface="Verdana"/>
              <a:buChar char="◦"/>
            </a:pPr>
            <a:r>
              <a:rPr lang="en-US" sz="1800" b="0" i="0" u="none" strike="noStrike" cap="none">
                <a:solidFill>
                  <a:srgbClr val="3F3F3F"/>
                </a:solidFill>
                <a:latin typeface="Calibri"/>
                <a:ea typeface="Calibri"/>
                <a:cs typeface="Calibri"/>
                <a:sym typeface="Calibri"/>
              </a:rPr>
              <a:t>Invest in grocery chain anchored shopping centers, mixed-use developments and urban opportunities in both US and Canadian markets</a:t>
            </a:r>
          </a:p>
          <a:p>
            <a:pPr marL="640080" marR="0" lvl="1" indent="-246380" algn="l" rtl="0">
              <a:lnSpc>
                <a:spcPct val="90000"/>
              </a:lnSpc>
              <a:spcBef>
                <a:spcPts val="600"/>
              </a:spcBef>
              <a:spcAft>
                <a:spcPts val="0"/>
              </a:spcAft>
              <a:buClr>
                <a:schemeClr val="accent1"/>
              </a:buClr>
              <a:buSzPct val="100000"/>
              <a:buFont typeface="Verdana"/>
              <a:buChar char="◦"/>
            </a:pPr>
            <a:r>
              <a:rPr lang="en-US" sz="1800" b="0" i="0" u="none" strike="noStrike" cap="none">
                <a:solidFill>
                  <a:srgbClr val="3F3F3F"/>
                </a:solidFill>
                <a:latin typeface="Calibri"/>
                <a:ea typeface="Calibri"/>
                <a:cs typeface="Calibri"/>
                <a:sym typeface="Calibri"/>
              </a:rPr>
              <a:t>Follow a strategy of owning, developing, managing and operating Canadian retail real estate</a:t>
            </a:r>
          </a:p>
          <a:p>
            <a:pPr marL="365760" marR="0" lvl="0" indent="-289560" algn="l" rtl="0">
              <a:lnSpc>
                <a:spcPct val="90000"/>
              </a:lnSpc>
              <a:spcBef>
                <a:spcPts val="1600"/>
              </a:spcBef>
              <a:spcAft>
                <a:spcPts val="0"/>
              </a:spcAft>
              <a:buClr>
                <a:schemeClr val="accent1"/>
              </a:buClr>
              <a:buSzPct val="100000"/>
              <a:buFont typeface="Noto Sans Symbols"/>
              <a:buChar char="●"/>
            </a:pPr>
            <a:r>
              <a:rPr lang="en-US" sz="2000" b="0" i="0" u="none" strike="noStrike" cap="none">
                <a:solidFill>
                  <a:srgbClr val="3F3F3F"/>
                </a:solidFill>
                <a:latin typeface="Calibri"/>
                <a:ea typeface="Calibri"/>
                <a:cs typeface="Calibri"/>
                <a:sym typeface="Calibri"/>
              </a:rPr>
              <a:t>Strong relationship with large tenants</a:t>
            </a:r>
          </a:p>
          <a:p>
            <a:pPr marL="365760" marR="0" lvl="0" indent="-289560" algn="l" rtl="0">
              <a:lnSpc>
                <a:spcPct val="90000"/>
              </a:lnSpc>
              <a:spcBef>
                <a:spcPts val="1400"/>
              </a:spcBef>
              <a:spcAft>
                <a:spcPts val="0"/>
              </a:spcAft>
              <a:buClr>
                <a:schemeClr val="accent1"/>
              </a:buClr>
              <a:buSzPct val="100000"/>
              <a:buFont typeface="Noto Sans Symbols"/>
              <a:buChar char="●"/>
            </a:pPr>
            <a:r>
              <a:rPr lang="en-US" sz="2000" b="0" i="0" u="none" strike="noStrike" cap="none">
                <a:solidFill>
                  <a:srgbClr val="3F3F3F"/>
                </a:solidFill>
                <a:latin typeface="Calibri"/>
                <a:ea typeface="Calibri"/>
                <a:cs typeface="Calibri"/>
                <a:sym typeface="Calibri"/>
              </a:rPr>
              <a:t>With a purpose to deliver its unitholders stable and reliable cash distributions that will increase over the long term</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Shape 1065"/>
          <p:cNvSpPr/>
          <p:nvPr/>
        </p:nvSpPr>
        <p:spPr>
          <a:xfrm>
            <a:off x="1298066" y="768712"/>
            <a:ext cx="5394504"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Management Team</a:t>
            </a:r>
          </a:p>
        </p:txBody>
      </p:sp>
      <p:pic>
        <p:nvPicPr>
          <p:cNvPr id="1066" name="Shape 1066"/>
          <p:cNvPicPr preferRelativeResize="0"/>
          <p:nvPr/>
        </p:nvPicPr>
        <p:blipFill rotWithShape="1">
          <a:blip r:embed="rId3">
            <a:alphaModFix/>
          </a:blip>
          <a:srcRect/>
          <a:stretch/>
        </p:blipFill>
        <p:spPr>
          <a:xfrm>
            <a:off x="1302912" y="2066942"/>
            <a:ext cx="2811887" cy="3778472"/>
          </a:xfrm>
          <a:prstGeom prst="rect">
            <a:avLst/>
          </a:prstGeom>
          <a:noFill/>
          <a:ln>
            <a:noFill/>
          </a:ln>
        </p:spPr>
      </p:pic>
      <p:sp>
        <p:nvSpPr>
          <p:cNvPr id="1067" name="Shape 1067"/>
          <p:cNvSpPr/>
          <p:nvPr/>
        </p:nvSpPr>
        <p:spPr>
          <a:xfrm>
            <a:off x="5080139" y="2066942"/>
            <a:ext cx="4329999" cy="113877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b="0" i="0" u="none" strike="noStrike" cap="none">
                <a:solidFill>
                  <a:srgbClr val="000000"/>
                </a:solidFill>
                <a:latin typeface="Arial"/>
                <a:ea typeface="Arial"/>
                <a:cs typeface="Arial"/>
                <a:sym typeface="Arial"/>
              </a:rPr>
              <a:t>Edward Sonshine</a:t>
            </a:r>
          </a:p>
          <a:p>
            <a:pPr marL="0" marR="0" lvl="0" indent="0" algn="l" rtl="0">
              <a:lnSpc>
                <a:spcPct val="100000"/>
              </a:lnSpc>
              <a:spcBef>
                <a:spcPts val="0"/>
              </a:spcBef>
              <a:spcAft>
                <a:spcPts val="0"/>
              </a:spcAft>
              <a:buClr>
                <a:srgbClr val="000000"/>
              </a:buClr>
              <a:buSzPct val="25000"/>
              <a:buFont typeface="Arial"/>
              <a:buNone/>
            </a:pPr>
            <a:r>
              <a:rPr lang="en-US" sz="2000" b="0" i="1" u="none" strike="noStrike" cap="none">
                <a:solidFill>
                  <a:srgbClr val="000000"/>
                </a:solidFill>
                <a:latin typeface="Arial"/>
                <a:ea typeface="Arial"/>
                <a:cs typeface="Arial"/>
                <a:sym typeface="Arial"/>
              </a:rPr>
              <a:t>Chief Executive Officer/ Founder</a:t>
            </a:r>
          </a:p>
          <a:p>
            <a:pPr marL="0" marR="0" lvl="0" indent="0" algn="l" rtl="0">
              <a:lnSpc>
                <a:spcPct val="100000"/>
              </a:lnSpc>
              <a:spcBef>
                <a:spcPts val="0"/>
              </a:spcBef>
              <a:spcAft>
                <a:spcPts val="0"/>
              </a:spcAft>
              <a:buClr>
                <a:srgbClr val="000000"/>
              </a:buClr>
              <a:buFont typeface="Arial"/>
              <a:buNone/>
            </a:pPr>
            <a:endParaRPr sz="2000" b="0" i="0" u="none" strike="noStrike" cap="none">
              <a:solidFill>
                <a:srgbClr val="000000"/>
              </a:solidFill>
              <a:latin typeface="Arial"/>
              <a:ea typeface="Arial"/>
              <a:cs typeface="Arial"/>
              <a:sym typeface="Arial"/>
            </a:endParaRPr>
          </a:p>
        </p:txBody>
      </p:sp>
      <p:sp>
        <p:nvSpPr>
          <p:cNvPr id="1068" name="Shape 1068"/>
          <p:cNvSpPr txBox="1"/>
          <p:nvPr/>
        </p:nvSpPr>
        <p:spPr>
          <a:xfrm>
            <a:off x="5080139" y="3205716"/>
            <a:ext cx="4669963" cy="2985432"/>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Arial"/>
                <a:ea typeface="Arial"/>
                <a:cs typeface="Arial"/>
                <a:sym typeface="Arial"/>
              </a:rPr>
              <a:t>A member of the Boards of the Royal Bank of Canada and Cineplex Inc. </a:t>
            </a:r>
          </a:p>
          <a:p>
            <a:pPr marL="285750" marR="0" lvl="0" indent="-28575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Arial"/>
                <a:ea typeface="Arial"/>
                <a:cs typeface="Arial"/>
                <a:sym typeface="Arial"/>
              </a:rPr>
              <a:t>Vice Chair of Mount Sinai Hospital in Toronto </a:t>
            </a:r>
          </a:p>
          <a:p>
            <a:pPr marL="285750" marR="0" lvl="0" indent="-28575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Arial"/>
                <a:ea typeface="Arial"/>
                <a:cs typeface="Arial"/>
                <a:sym typeface="Arial"/>
              </a:rPr>
              <a:t>Chair of the Israel Bonds Organization of Canada.</a:t>
            </a:r>
          </a:p>
          <a:p>
            <a:pPr marL="285750" marR="0" lvl="0" indent="-28575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Arial"/>
                <a:ea typeface="Arial"/>
                <a:cs typeface="Arial"/>
                <a:sym typeface="Arial"/>
              </a:rPr>
              <a:t>Canada’s Outstanding CEO of the Year for 2013</a:t>
            </a:r>
          </a:p>
          <a:p>
            <a:pPr marL="285750" marR="0" lvl="0" indent="-28575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Shape 1073"/>
          <p:cNvSpPr/>
          <p:nvPr/>
        </p:nvSpPr>
        <p:spPr>
          <a:xfrm>
            <a:off x="1229925" y="753964"/>
            <a:ext cx="5394504"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Management Team</a:t>
            </a:r>
          </a:p>
        </p:txBody>
      </p:sp>
      <p:pic>
        <p:nvPicPr>
          <p:cNvPr id="1074" name="Shape 1074"/>
          <p:cNvPicPr preferRelativeResize="0"/>
          <p:nvPr/>
        </p:nvPicPr>
        <p:blipFill rotWithShape="1">
          <a:blip r:embed="rId3">
            <a:alphaModFix/>
          </a:blip>
          <a:srcRect/>
          <a:stretch/>
        </p:blipFill>
        <p:spPr>
          <a:xfrm>
            <a:off x="1229925" y="2053186"/>
            <a:ext cx="2909968" cy="3823412"/>
          </a:xfrm>
          <a:prstGeom prst="rect">
            <a:avLst/>
          </a:prstGeom>
          <a:noFill/>
          <a:ln>
            <a:noFill/>
          </a:ln>
        </p:spPr>
      </p:pic>
      <p:sp>
        <p:nvSpPr>
          <p:cNvPr id="1075" name="Shape 1075"/>
          <p:cNvSpPr/>
          <p:nvPr/>
        </p:nvSpPr>
        <p:spPr>
          <a:xfrm>
            <a:off x="4831957" y="2157811"/>
            <a:ext cx="4204373" cy="298543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b="0" i="0" u="none" strike="noStrike" cap="none">
                <a:solidFill>
                  <a:srgbClr val="000000"/>
                </a:solidFill>
                <a:latin typeface="Arial"/>
                <a:ea typeface="Arial"/>
                <a:cs typeface="Arial"/>
                <a:sym typeface="Arial"/>
              </a:rPr>
              <a:t>Raghunath Davloor</a:t>
            </a:r>
          </a:p>
          <a:p>
            <a:pPr marL="0" marR="0" lvl="0" indent="0" algn="l" rtl="0">
              <a:lnSpc>
                <a:spcPct val="100000"/>
              </a:lnSpc>
              <a:spcBef>
                <a:spcPts val="0"/>
              </a:spcBef>
              <a:spcAft>
                <a:spcPts val="0"/>
              </a:spcAft>
              <a:buClr>
                <a:srgbClr val="000000"/>
              </a:buClr>
              <a:buSzPct val="25000"/>
              <a:buFont typeface="Arial"/>
              <a:buNone/>
            </a:pPr>
            <a:r>
              <a:rPr lang="en-US" sz="2000" b="0" i="1" u="none" strike="noStrike" cap="none">
                <a:solidFill>
                  <a:srgbClr val="000000"/>
                </a:solidFill>
                <a:latin typeface="Arial"/>
                <a:ea typeface="Arial"/>
                <a:cs typeface="Arial"/>
                <a:sym typeface="Arial"/>
              </a:rPr>
              <a:t>President, Chief Operating Officer</a:t>
            </a:r>
          </a:p>
          <a:p>
            <a:pPr marL="0" marR="0" lvl="0" indent="0" algn="l" rtl="0">
              <a:lnSpc>
                <a:spcPct val="100000"/>
              </a:lnSpc>
              <a:spcBef>
                <a:spcPts val="0"/>
              </a:spcBef>
              <a:spcAft>
                <a:spcPts val="0"/>
              </a:spcAft>
              <a:buClr>
                <a:srgbClr val="000000"/>
              </a:buClr>
              <a:buFont typeface="Arial"/>
              <a:buNone/>
            </a:pPr>
            <a:endParaRPr sz="20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a:solidFill>
                  <a:srgbClr val="000000"/>
                </a:solidFill>
                <a:latin typeface="Arial"/>
                <a:ea typeface="Arial"/>
                <a:cs typeface="Arial"/>
                <a:sym typeface="Arial"/>
              </a:rPr>
              <a:t>Compensation: C$ 2,750,887</a:t>
            </a:r>
          </a:p>
          <a:p>
            <a:pPr marL="0" marR="0" lvl="0" indent="0" algn="l" rtl="0">
              <a:lnSpc>
                <a:spcPct val="100000"/>
              </a:lnSpc>
              <a:spcBef>
                <a:spcPts val="0"/>
              </a:spcBef>
              <a:spcAft>
                <a:spcPts val="0"/>
              </a:spcAft>
              <a:buClr>
                <a:srgbClr val="000000"/>
              </a:buClr>
              <a:buFont typeface="Arial"/>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Arial"/>
                <a:ea typeface="Arial"/>
                <a:cs typeface="Arial"/>
                <a:sym typeface="Arial"/>
              </a:rPr>
              <a:t>President and Chief Operating Officer at since 2014. </a:t>
            </a:r>
          </a:p>
          <a:p>
            <a:pPr marL="342900" marR="0" lvl="0" indent="-34290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Arial"/>
                <a:ea typeface="Arial"/>
                <a:cs typeface="Arial"/>
                <a:sym typeface="Arial"/>
              </a:rPr>
              <a:t>Chief Financial Officer of Riocan from 2015 to 2018.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Shape 1080"/>
          <p:cNvSpPr/>
          <p:nvPr/>
        </p:nvSpPr>
        <p:spPr>
          <a:xfrm>
            <a:off x="1211069" y="798208"/>
            <a:ext cx="5394504"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Management Team</a:t>
            </a:r>
          </a:p>
        </p:txBody>
      </p:sp>
      <p:pic>
        <p:nvPicPr>
          <p:cNvPr id="1081" name="Shape 1081"/>
          <p:cNvPicPr preferRelativeResize="0"/>
          <p:nvPr/>
        </p:nvPicPr>
        <p:blipFill rotWithShape="1">
          <a:blip r:embed="rId3">
            <a:alphaModFix/>
          </a:blip>
          <a:srcRect/>
          <a:stretch/>
        </p:blipFill>
        <p:spPr>
          <a:xfrm>
            <a:off x="1357505" y="2030969"/>
            <a:ext cx="2934274" cy="3934297"/>
          </a:xfrm>
          <a:prstGeom prst="rect">
            <a:avLst/>
          </a:prstGeom>
          <a:noFill/>
          <a:ln>
            <a:noFill/>
          </a:ln>
        </p:spPr>
      </p:pic>
      <p:sp>
        <p:nvSpPr>
          <p:cNvPr id="1082" name="Shape 1082"/>
          <p:cNvSpPr/>
          <p:nvPr/>
        </p:nvSpPr>
        <p:spPr>
          <a:xfrm>
            <a:off x="4740155" y="2030969"/>
            <a:ext cx="5255880" cy="421653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b="0" i="0" u="none" strike="noStrike" cap="none">
                <a:solidFill>
                  <a:srgbClr val="000000"/>
                </a:solidFill>
                <a:latin typeface="Arial"/>
                <a:ea typeface="Arial"/>
                <a:cs typeface="Arial"/>
                <a:sym typeface="Arial"/>
              </a:rPr>
              <a:t>Cynthia Devine</a:t>
            </a:r>
          </a:p>
          <a:p>
            <a:pPr marL="0" marR="0" lvl="0" indent="0" algn="l" rtl="0">
              <a:lnSpc>
                <a:spcPct val="100000"/>
              </a:lnSpc>
              <a:spcBef>
                <a:spcPts val="0"/>
              </a:spcBef>
              <a:spcAft>
                <a:spcPts val="0"/>
              </a:spcAft>
              <a:buClr>
                <a:srgbClr val="000000"/>
              </a:buClr>
              <a:buSzPct val="25000"/>
              <a:buFont typeface="Arial"/>
              <a:buNone/>
            </a:pPr>
            <a:r>
              <a:rPr lang="en-US" sz="2000" b="0" i="1" u="none" strike="noStrike" cap="none">
                <a:solidFill>
                  <a:srgbClr val="000000"/>
                </a:solidFill>
                <a:latin typeface="Arial"/>
                <a:ea typeface="Arial"/>
                <a:cs typeface="Arial"/>
                <a:sym typeface="Arial"/>
              </a:rPr>
              <a:t>Chief Financial Officer, Executive Vice President</a:t>
            </a:r>
          </a:p>
          <a:p>
            <a:pPr marL="0" marR="0" lvl="0" indent="0" algn="l" rtl="0">
              <a:lnSpc>
                <a:spcPct val="100000"/>
              </a:lnSpc>
              <a:spcBef>
                <a:spcPts val="0"/>
              </a:spcBef>
              <a:spcAft>
                <a:spcPts val="0"/>
              </a:spcAft>
              <a:buClr>
                <a:srgbClr val="000000"/>
              </a:buClr>
              <a:buFont typeface="Arial"/>
              <a:buNone/>
            </a:pPr>
            <a:endParaRPr sz="2000" b="0" i="1"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Arial"/>
                <a:ea typeface="Arial"/>
                <a:cs typeface="Arial"/>
                <a:sym typeface="Arial"/>
              </a:rPr>
              <a:t>Currently serving on the Board of Directors of Empire Company Limited (Sobey’s). </a:t>
            </a:r>
          </a:p>
          <a:p>
            <a:pPr marL="285750" marR="0" lvl="0" indent="-28575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Arial"/>
                <a:ea typeface="Arial"/>
                <a:cs typeface="Arial"/>
                <a:sym typeface="Arial"/>
              </a:rPr>
              <a:t>On the Board of Directors for Canada’s Walk of Fame, a non-profit organization. </a:t>
            </a:r>
          </a:p>
          <a:p>
            <a:pPr marL="285750" marR="0" lvl="0" indent="-285750" algn="l" rtl="0">
              <a:lnSpc>
                <a:spcPct val="100000"/>
              </a:lnSpc>
              <a:spcBef>
                <a:spcPts val="0"/>
              </a:spcBef>
              <a:spcAft>
                <a:spcPts val="0"/>
              </a:spcAft>
              <a:buClr>
                <a:srgbClr val="000000"/>
              </a:buClr>
              <a:buSzPct val="100000"/>
              <a:buFont typeface="Arial"/>
              <a:buChar char="•"/>
            </a:pPr>
            <a:r>
              <a:rPr lang="en-US" sz="2000" b="0" i="0" u="none" strike="noStrike" cap="none">
                <a:solidFill>
                  <a:srgbClr val="000000"/>
                </a:solidFill>
                <a:latin typeface="Arial"/>
                <a:ea typeface="Arial"/>
                <a:cs typeface="Arial"/>
                <a:sym typeface="Arial"/>
              </a:rPr>
              <a:t>Served on the Board of Directors of ING Direct Canada from 2009 until its sale to Scotiabank in December 2012</a:t>
            </a:r>
          </a:p>
          <a:p>
            <a:pPr marL="342900" marR="0" lvl="0" indent="-342900" algn="l" rtl="0">
              <a:lnSpc>
                <a:spcPct val="100000"/>
              </a:lnSpc>
              <a:spcBef>
                <a:spcPts val="0"/>
              </a:spcBef>
              <a:spcAft>
                <a:spcPts val="0"/>
              </a:spcAft>
              <a:buClr>
                <a:srgbClr val="000000"/>
              </a:buClr>
              <a:buFont typeface="Arial"/>
              <a:buNone/>
            </a:pP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Shape 1087"/>
          <p:cNvSpPr/>
          <p:nvPr/>
        </p:nvSpPr>
        <p:spPr>
          <a:xfrm>
            <a:off x="1097279" y="872055"/>
            <a:ext cx="5394504"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Current Trends</a:t>
            </a:r>
          </a:p>
        </p:txBody>
      </p:sp>
      <p:sp>
        <p:nvSpPr>
          <p:cNvPr id="1088" name="Shape 1088"/>
          <p:cNvSpPr txBox="1"/>
          <p:nvPr/>
        </p:nvSpPr>
        <p:spPr>
          <a:xfrm>
            <a:off x="1097279" y="2403566"/>
            <a:ext cx="7524205" cy="1815881"/>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Rise of e-commerce</a:t>
            </a:r>
          </a:p>
          <a:p>
            <a:pPr marL="285750" marR="0" lvl="0" indent="-285750" algn="l" rtl="0">
              <a:lnSpc>
                <a:spcPct val="100000"/>
              </a:lnSpc>
              <a:spcBef>
                <a:spcPts val="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Urbanization</a:t>
            </a:r>
          </a:p>
          <a:p>
            <a:pPr marL="285750" marR="0" lvl="0" indent="-285750" algn="l" rtl="0">
              <a:lnSpc>
                <a:spcPct val="100000"/>
              </a:lnSpc>
              <a:spcBef>
                <a:spcPts val="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Aging population, low growth</a:t>
            </a:r>
          </a:p>
          <a:p>
            <a:pPr marL="285750" marR="0" lvl="0" indent="-285750" algn="l" rtl="0">
              <a:lnSpc>
                <a:spcPct val="100000"/>
              </a:lnSpc>
              <a:spcBef>
                <a:spcPts val="0"/>
              </a:spcBef>
              <a:spcAft>
                <a:spcPts val="0"/>
              </a:spcAft>
              <a:buClr>
                <a:srgbClr val="000000"/>
              </a:buClr>
              <a:buSzPct val="100000"/>
              <a:buFont typeface="Arial"/>
              <a:buChar char="•"/>
            </a:pPr>
            <a:r>
              <a:rPr lang="en-US" sz="2800" b="0" i="0" u="none" strike="noStrike" cap="none">
                <a:solidFill>
                  <a:srgbClr val="000000"/>
                </a:solidFill>
                <a:latin typeface="Arial"/>
                <a:ea typeface="Arial"/>
                <a:cs typeface="Arial"/>
                <a:sym typeface="Arial"/>
              </a:rPr>
              <a:t>economy and gridlock</a:t>
            </a:r>
          </a:p>
        </p:txBody>
      </p:sp>
      <p:pic>
        <p:nvPicPr>
          <p:cNvPr id="1089" name="Shape 1089"/>
          <p:cNvPicPr preferRelativeResize="0"/>
          <p:nvPr/>
        </p:nvPicPr>
        <p:blipFill rotWithShape="1">
          <a:blip r:embed="rId3">
            <a:alphaModFix/>
          </a:blip>
          <a:srcRect/>
          <a:stretch/>
        </p:blipFill>
        <p:spPr>
          <a:xfrm>
            <a:off x="6332725" y="1856617"/>
            <a:ext cx="5387501" cy="3055003"/>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Shape 1094"/>
          <p:cNvSpPr/>
          <p:nvPr/>
        </p:nvSpPr>
        <p:spPr>
          <a:xfrm>
            <a:off x="1092223" y="782197"/>
            <a:ext cx="5394504"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Canadian Focus</a:t>
            </a:r>
          </a:p>
        </p:txBody>
      </p:sp>
      <p:sp>
        <p:nvSpPr>
          <p:cNvPr id="1095" name="Shape 1095"/>
          <p:cNvSpPr txBox="1"/>
          <p:nvPr/>
        </p:nvSpPr>
        <p:spPr>
          <a:xfrm>
            <a:off x="1092223" y="1922766"/>
            <a:ext cx="10794977" cy="4154983"/>
          </a:xfrm>
          <a:prstGeom prst="rect">
            <a:avLst/>
          </a:prstGeom>
          <a:noFill/>
          <a:ln>
            <a:noFill/>
          </a:ln>
        </p:spPr>
        <p:txBody>
          <a:bodyPr lIns="91425" tIns="45700" rIns="91425" bIns="45700" anchor="t" anchorCtr="0">
            <a:noAutofit/>
          </a:bodyPr>
          <a:lstStyle/>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Achieving organic growth by leveraging our existing strengths.</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An investment strategy that promotes growth and learning by bringing in additional partners with expertise when needed and an acquisitions/divestitures program. </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A disciplined development strategy for both commercial and mixed use, including a residential intensification program seeking to capitalize on development capabilities and the high quality locational attributes of our land holdings. </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Financial strength through prudent balance sheet management ensuring continued access to cost effective capital in support of our investment and development strategies.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pic>
        <p:nvPicPr>
          <p:cNvPr id="1100" name="Shape 1100"/>
          <p:cNvPicPr preferRelativeResize="0"/>
          <p:nvPr/>
        </p:nvPicPr>
        <p:blipFill rotWithShape="1">
          <a:blip r:embed="rId3">
            <a:alphaModFix/>
          </a:blip>
          <a:srcRect/>
          <a:stretch/>
        </p:blipFill>
        <p:spPr>
          <a:xfrm>
            <a:off x="-97951" y="0"/>
            <a:ext cx="12290100" cy="6858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pic>
        <p:nvPicPr>
          <p:cNvPr id="1105" name="Shape 1105"/>
          <p:cNvPicPr preferRelativeResize="0"/>
          <p:nvPr/>
        </p:nvPicPr>
        <p:blipFill rotWithShape="1">
          <a:blip r:embed="rId3">
            <a:alphaModFix/>
          </a:blip>
          <a:srcRect/>
          <a:stretch/>
        </p:blipFill>
        <p:spPr>
          <a:xfrm>
            <a:off x="0" y="0"/>
            <a:ext cx="12164999" cy="6858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Shape 1110"/>
          <p:cNvPicPr preferRelativeResize="0"/>
          <p:nvPr/>
        </p:nvPicPr>
        <p:blipFill rotWithShape="1">
          <a:blip r:embed="rId3">
            <a:alphaModFix/>
          </a:blip>
          <a:srcRect/>
          <a:stretch/>
        </p:blipFill>
        <p:spPr>
          <a:xfrm>
            <a:off x="0" y="0"/>
            <a:ext cx="122334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Benefits of Diversification</a:t>
            </a:r>
          </a:p>
        </p:txBody>
      </p:sp>
      <p:pic>
        <p:nvPicPr>
          <p:cNvPr id="371" name="Shape 371"/>
          <p:cNvPicPr preferRelativeResize="0">
            <a:picLocks noGrp="1"/>
          </p:cNvPicPr>
          <p:nvPr>
            <p:ph type="body" idx="1"/>
          </p:nvPr>
        </p:nvPicPr>
        <p:blipFill rotWithShape="1">
          <a:blip r:embed="rId3">
            <a:alphaModFix/>
          </a:blip>
          <a:srcRect/>
          <a:stretch/>
        </p:blipFill>
        <p:spPr>
          <a:xfrm>
            <a:off x="1750892" y="1846263"/>
            <a:ext cx="8750538" cy="4022724"/>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Shape 1115"/>
          <p:cNvSpPr/>
          <p:nvPr/>
        </p:nvSpPr>
        <p:spPr>
          <a:xfrm>
            <a:off x="1033230" y="885436"/>
            <a:ext cx="5394504"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Residential Focus</a:t>
            </a:r>
          </a:p>
        </p:txBody>
      </p:sp>
      <p:sp>
        <p:nvSpPr>
          <p:cNvPr id="1116" name="Shape 1116"/>
          <p:cNvSpPr txBox="1"/>
          <p:nvPr/>
        </p:nvSpPr>
        <p:spPr>
          <a:xfrm>
            <a:off x="1033230" y="2261981"/>
            <a:ext cx="10776858" cy="2677656"/>
          </a:xfrm>
          <a:prstGeom prst="rect">
            <a:avLst/>
          </a:prstGeom>
          <a:noFill/>
          <a:ln>
            <a:noFill/>
          </a:ln>
        </p:spPr>
        <p:txBody>
          <a:bodyPr lIns="91425" tIns="45700" rIns="91425" bIns="45700" anchor="t" anchorCtr="0">
            <a:noAutofit/>
          </a:bodyPr>
          <a:lstStyle/>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Leverage Riocan’s ownership of land in key urban locations, often those along mass transit lines - provide a competitive cost advantage. </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Allow a steady income stream with a growth profile that will serve as a partial hedge against inflation. </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Drive long term efficiencies going forward. </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Attract favorable financing terms based on the availability of Canadian Mortgage and Housing Corporation (CMHC) insurance.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Shape 1121"/>
          <p:cNvSpPr/>
          <p:nvPr/>
        </p:nvSpPr>
        <p:spPr>
          <a:xfrm>
            <a:off x="1062725" y="649462"/>
            <a:ext cx="5394504"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Capital Management</a:t>
            </a:r>
          </a:p>
        </p:txBody>
      </p:sp>
      <p:sp>
        <p:nvSpPr>
          <p:cNvPr id="1122" name="Shape 1122"/>
          <p:cNvSpPr txBox="1"/>
          <p:nvPr/>
        </p:nvSpPr>
        <p:spPr>
          <a:xfrm>
            <a:off x="1062725" y="1932038"/>
            <a:ext cx="10393401" cy="4154983"/>
          </a:xfrm>
          <a:prstGeom prst="rect">
            <a:avLst/>
          </a:prstGeom>
          <a:noFill/>
          <a:ln>
            <a:noFill/>
          </a:ln>
        </p:spPr>
        <p:txBody>
          <a:bodyPr lIns="91425" tIns="45700" rIns="91425" bIns="45700" anchor="t" anchorCtr="0">
            <a:noAutofit/>
          </a:bodyPr>
          <a:lstStyle/>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Optimize the risk-adjusted cost of capital through an appropriate mix of debt and equity;</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Raise debt from a variety of sources and maintain a well-staggered maturity schedule and a large pool of unencumbered assets; </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Maintain and expand as necessary significant committed undrawn loan facilities to support current and future business requirements; </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Actively manage financial risks, including interest rate, foreign exchange, liquidity and counterparty risks; </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Selectively sell assets as part of actively managing the portfolio and to increase the portfolio weighting to the six urban markets in Canada as a means to strategically recycle capital.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Shape 1127"/>
          <p:cNvSpPr/>
          <p:nvPr/>
        </p:nvSpPr>
        <p:spPr>
          <a:xfrm>
            <a:off x="1018482" y="796945"/>
            <a:ext cx="5394504"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Sustainability Governance</a:t>
            </a:r>
          </a:p>
        </p:txBody>
      </p:sp>
      <p:sp>
        <p:nvSpPr>
          <p:cNvPr id="1128" name="Shape 1128"/>
          <p:cNvSpPr txBox="1"/>
          <p:nvPr/>
        </p:nvSpPr>
        <p:spPr>
          <a:xfrm>
            <a:off x="1018482" y="2217734"/>
            <a:ext cx="10776858" cy="3416319"/>
          </a:xfrm>
          <a:prstGeom prst="rect">
            <a:avLst/>
          </a:prstGeom>
          <a:noFill/>
          <a:ln>
            <a:noFill/>
          </a:ln>
        </p:spPr>
        <p:txBody>
          <a:bodyPr lIns="91425" tIns="45700" rIns="91425" bIns="45700" anchor="t" anchorCtr="0">
            <a:noAutofit/>
          </a:bodyPr>
          <a:lstStyle/>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Assembled a Sustainability Steering Committee comprised of cross functional Executive and Leadership team members to oversee the sustainability strategy implementation and to drive performance improvements. </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Steering Committee members will sponsor and provide guidance on sustainability initiatives within the organization and enable performance measurement.</a:t>
            </a:r>
          </a:p>
          <a:p>
            <a:pPr marL="571500" marR="0" lvl="0" indent="-571500" algn="l" rtl="0">
              <a:lnSpc>
                <a:spcPct val="100000"/>
              </a:lnSpc>
              <a:spcBef>
                <a:spcPts val="0"/>
              </a:spcBef>
              <a:spcAft>
                <a:spcPts val="0"/>
              </a:spcAft>
              <a:buClr>
                <a:srgbClr val="000000"/>
              </a:buClr>
              <a:buSzPct val="100000"/>
              <a:buFont typeface="Arial"/>
              <a:buAutoNum type="romanLcPeriod"/>
            </a:pPr>
            <a:r>
              <a:rPr lang="en-US" sz="2400" b="0" i="0" u="none" strike="noStrike" cap="none">
                <a:solidFill>
                  <a:srgbClr val="000000"/>
                </a:solidFill>
                <a:latin typeface="Arial"/>
                <a:ea typeface="Arial"/>
                <a:cs typeface="Arial"/>
                <a:sym typeface="Arial"/>
              </a:rPr>
              <a:t>Committed to hiring a full time resource to manage day-to-day sustainability strategy implementation.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txBox="1">
            <a:spLocks noGrp="1"/>
          </p:cNvSpPr>
          <p:nvPr>
            <p:ph type="title"/>
          </p:nvPr>
        </p:nvSpPr>
        <p:spPr>
          <a:xfrm>
            <a:off x="788504" y="0"/>
            <a:ext cx="10515599" cy="1325562"/>
          </a:xfrm>
          <a:prstGeom prst="rect">
            <a:avLst/>
          </a:prstGeom>
          <a:noFill/>
          <a:ln>
            <a:noFill/>
          </a:ln>
        </p:spPr>
        <p:txBody>
          <a:bodyPr lIns="91425" tIns="91425" rIns="91425" bIns="91425" anchor="b" anchorCtr="0">
            <a:noAutofit/>
          </a:bodyPr>
          <a:lstStyle/>
          <a:p>
            <a:pPr marL="0" marR="0" lvl="0" indent="0" algn="ctr" rtl="0">
              <a:lnSpc>
                <a:spcPct val="85000"/>
              </a:lnSpc>
              <a:spcBef>
                <a:spcPts val="0"/>
              </a:spcBef>
              <a:spcAft>
                <a:spcPts val="0"/>
              </a:spcAft>
              <a:buClr>
                <a:srgbClr val="3F3F3F"/>
              </a:buClr>
              <a:buSzPct val="25000"/>
              <a:buFont typeface="Calibri"/>
              <a:buNone/>
            </a:pPr>
            <a:r>
              <a:rPr lang="en-US" sz="3200" b="1" i="0" u="none" strike="noStrike" cap="none">
                <a:solidFill>
                  <a:srgbClr val="C7DDEE"/>
                </a:solidFill>
                <a:latin typeface="Arial"/>
                <a:ea typeface="Arial"/>
                <a:cs typeface="Arial"/>
                <a:sym typeface="Arial"/>
              </a:rPr>
              <a:t>Financial performance</a:t>
            </a:r>
          </a:p>
        </p:txBody>
      </p:sp>
      <p:pic>
        <p:nvPicPr>
          <p:cNvPr id="1134" name="Shape 1134" descr="Image result for financial performance"/>
          <p:cNvPicPr preferRelativeResize="0"/>
          <p:nvPr/>
        </p:nvPicPr>
        <p:blipFill rotWithShape="1">
          <a:blip r:embed="rId3">
            <a:alphaModFix/>
          </a:blip>
          <a:srcRect/>
          <a:stretch/>
        </p:blipFill>
        <p:spPr>
          <a:xfrm>
            <a:off x="2511103" y="1854102"/>
            <a:ext cx="7517799" cy="4308194"/>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a:spLocks noGrp="1"/>
          </p:cNvSpPr>
          <p:nvPr>
            <p:ph type="title"/>
          </p:nvPr>
        </p:nvSpPr>
        <p:spPr>
          <a:xfrm>
            <a:off x="788504" y="365125"/>
            <a:ext cx="10515599" cy="1325562"/>
          </a:xfrm>
          <a:prstGeom prst="rect">
            <a:avLst/>
          </a:prstGeom>
          <a:noFill/>
          <a:ln>
            <a:noFill/>
          </a:ln>
        </p:spPr>
        <p:txBody>
          <a:bodyPr lIns="91425" tIns="91425" rIns="91425" bIns="91425" anchor="b" anchorCtr="0">
            <a:noAutofit/>
          </a:bodyPr>
          <a:lstStyle/>
          <a:p>
            <a:pPr marL="0" marR="0" lvl="0" indent="0" algn="l" rtl="0">
              <a:lnSpc>
                <a:spcPct val="85000"/>
              </a:lnSpc>
              <a:spcBef>
                <a:spcPts val="0"/>
              </a:spcBef>
              <a:spcAft>
                <a:spcPts val="0"/>
              </a:spcAft>
              <a:buClr>
                <a:srgbClr val="3F3F3F"/>
              </a:buClr>
              <a:buSzPct val="25000"/>
              <a:buFont typeface="Calibri"/>
              <a:buNone/>
            </a:pPr>
            <a:r>
              <a:rPr lang="en-US" sz="3200" b="1" i="0" u="none" strike="noStrike" cap="none">
                <a:solidFill>
                  <a:srgbClr val="C7DDEE"/>
                </a:solidFill>
                <a:latin typeface="Arial"/>
                <a:ea typeface="Arial"/>
                <a:cs typeface="Arial"/>
                <a:sym typeface="Arial"/>
              </a:rPr>
              <a:t>2016 Financial Highlights</a:t>
            </a:r>
          </a:p>
        </p:txBody>
      </p:sp>
      <p:pic>
        <p:nvPicPr>
          <p:cNvPr id="1140" name="Shape 1140"/>
          <p:cNvPicPr preferRelativeResize="0"/>
          <p:nvPr/>
        </p:nvPicPr>
        <p:blipFill rotWithShape="1">
          <a:blip r:embed="rId3">
            <a:alphaModFix/>
          </a:blip>
          <a:srcRect/>
          <a:stretch/>
        </p:blipFill>
        <p:spPr>
          <a:xfrm>
            <a:off x="788504" y="1597921"/>
            <a:ext cx="10825806" cy="4617347"/>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Shape 1145"/>
          <p:cNvSpPr txBox="1">
            <a:spLocks noGrp="1"/>
          </p:cNvSpPr>
          <p:nvPr>
            <p:ph type="title"/>
          </p:nvPr>
        </p:nvSpPr>
        <p:spPr>
          <a:xfrm>
            <a:off x="838200" y="521879"/>
            <a:ext cx="10515599" cy="1325562"/>
          </a:xfrm>
          <a:prstGeom prst="rect">
            <a:avLst/>
          </a:prstGeom>
          <a:noFill/>
          <a:ln>
            <a:noFill/>
          </a:ln>
        </p:spPr>
        <p:txBody>
          <a:bodyPr lIns="91425" tIns="91425" rIns="91425" bIns="91425" anchor="b" anchorCtr="0">
            <a:noAutofit/>
          </a:bodyPr>
          <a:lstStyle/>
          <a:p>
            <a:pPr marL="0" marR="0" lvl="0" indent="0" algn="ctr" rtl="0">
              <a:lnSpc>
                <a:spcPct val="85000"/>
              </a:lnSpc>
              <a:spcBef>
                <a:spcPts val="0"/>
              </a:spcBef>
              <a:spcAft>
                <a:spcPts val="0"/>
              </a:spcAft>
              <a:buClr>
                <a:srgbClr val="3F3F3F"/>
              </a:buClr>
              <a:buSzPct val="25000"/>
              <a:buFont typeface="Calibri"/>
              <a:buNone/>
            </a:pPr>
            <a:r>
              <a:rPr lang="en-US" sz="4410" b="1" i="0" u="none" strike="noStrike" cap="none">
                <a:solidFill>
                  <a:srgbClr val="464653"/>
                </a:solidFill>
                <a:latin typeface="Cambria"/>
                <a:ea typeface="Cambria"/>
                <a:cs typeface="Cambria"/>
                <a:sym typeface="Cambria"/>
              </a:rPr>
              <a:t>Operating</a:t>
            </a:r>
            <a:r>
              <a:rPr lang="en-US" sz="2880" b="1" i="0" u="none" strike="noStrike" cap="none">
                <a:solidFill>
                  <a:srgbClr val="C7DDEE"/>
                </a:solidFill>
                <a:latin typeface="Arial"/>
                <a:ea typeface="Arial"/>
                <a:cs typeface="Arial"/>
                <a:sym typeface="Arial"/>
              </a:rPr>
              <a:t> </a:t>
            </a:r>
            <a:r>
              <a:rPr lang="en-US" sz="4410" b="1" i="0" u="none" strike="noStrike" cap="none">
                <a:solidFill>
                  <a:srgbClr val="464653"/>
                </a:solidFill>
                <a:latin typeface="Cambria"/>
                <a:ea typeface="Cambria"/>
                <a:cs typeface="Cambria"/>
                <a:sym typeface="Cambria"/>
              </a:rPr>
              <a:t>Income</a:t>
            </a:r>
            <a:r>
              <a:rPr lang="en-US" sz="2880" b="1" i="0" u="none" strike="noStrike" cap="none">
                <a:solidFill>
                  <a:srgbClr val="C7DDEE"/>
                </a:solidFill>
                <a:latin typeface="Arial"/>
                <a:ea typeface="Arial"/>
                <a:cs typeface="Arial"/>
                <a:sym typeface="Arial"/>
              </a:rPr>
              <a:t/>
            </a:r>
            <a:br>
              <a:rPr lang="en-US" sz="2880" b="1" i="0" u="none" strike="noStrike" cap="none">
                <a:solidFill>
                  <a:srgbClr val="C7DDEE"/>
                </a:solidFill>
                <a:latin typeface="Arial"/>
                <a:ea typeface="Arial"/>
                <a:cs typeface="Arial"/>
                <a:sym typeface="Arial"/>
              </a:rPr>
            </a:br>
            <a:r>
              <a:rPr lang="en-US" sz="1800" b="1" i="0" u="none" strike="noStrike" cap="none">
                <a:solidFill>
                  <a:srgbClr val="464653"/>
                </a:solidFill>
                <a:latin typeface="Cambria"/>
                <a:ea typeface="Cambria"/>
                <a:cs typeface="Cambria"/>
                <a:sym typeface="Cambria"/>
              </a:rPr>
              <a:t>( in thousands of Canadian dollars)</a:t>
            </a:r>
            <a:r>
              <a:rPr lang="en-US" sz="2880" b="1" i="0" u="none" strike="noStrike" cap="none">
                <a:solidFill>
                  <a:srgbClr val="464653"/>
                </a:solidFill>
                <a:latin typeface="Cambria"/>
                <a:ea typeface="Cambria"/>
                <a:cs typeface="Cambria"/>
                <a:sym typeface="Cambria"/>
              </a:rPr>
              <a:t/>
            </a:r>
            <a:br>
              <a:rPr lang="en-US" sz="2880" b="1" i="0" u="none" strike="noStrike" cap="none">
                <a:solidFill>
                  <a:srgbClr val="464653"/>
                </a:solidFill>
                <a:latin typeface="Cambria"/>
                <a:ea typeface="Cambria"/>
                <a:cs typeface="Cambria"/>
                <a:sym typeface="Cambria"/>
              </a:rPr>
            </a:br>
            <a:endParaRPr lang="en-US" sz="2880" b="1" i="0" u="none" strike="noStrike" cap="none">
              <a:solidFill>
                <a:srgbClr val="464653"/>
              </a:solidFill>
              <a:latin typeface="Cambria"/>
              <a:ea typeface="Cambria"/>
              <a:cs typeface="Cambria"/>
              <a:sym typeface="Cambria"/>
            </a:endParaRPr>
          </a:p>
        </p:txBody>
      </p:sp>
      <p:pic>
        <p:nvPicPr>
          <p:cNvPr id="1146" name="Shape 1146"/>
          <p:cNvPicPr preferRelativeResize="0"/>
          <p:nvPr/>
        </p:nvPicPr>
        <p:blipFill rotWithShape="1">
          <a:blip r:embed="rId3">
            <a:alphaModFix/>
          </a:blip>
          <a:srcRect/>
          <a:stretch/>
        </p:blipFill>
        <p:spPr>
          <a:xfrm>
            <a:off x="1347217" y="1978072"/>
            <a:ext cx="10006582" cy="3782648"/>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51" name="Shape 1151"/>
          <p:cNvPicPr preferRelativeResize="0"/>
          <p:nvPr/>
        </p:nvPicPr>
        <p:blipFill rotWithShape="1">
          <a:blip r:embed="rId3">
            <a:alphaModFix/>
          </a:blip>
          <a:srcRect/>
          <a:stretch/>
        </p:blipFill>
        <p:spPr>
          <a:xfrm>
            <a:off x="1645602" y="1847442"/>
            <a:ext cx="9708196" cy="4153308"/>
          </a:xfrm>
          <a:prstGeom prst="rect">
            <a:avLst/>
          </a:prstGeom>
          <a:noFill/>
          <a:ln>
            <a:noFill/>
          </a:ln>
        </p:spPr>
      </p:pic>
      <p:sp>
        <p:nvSpPr>
          <p:cNvPr id="1152" name="Shape 1152"/>
          <p:cNvSpPr txBox="1"/>
          <p:nvPr/>
        </p:nvSpPr>
        <p:spPr>
          <a:xfrm>
            <a:off x="838200" y="521879"/>
            <a:ext cx="10515599" cy="1325562"/>
          </a:xfrm>
          <a:prstGeom prst="rect">
            <a:avLst/>
          </a:prstGeom>
          <a:noFill/>
          <a:ln>
            <a:noFill/>
          </a:ln>
        </p:spPr>
        <p:txBody>
          <a:bodyPr lIns="91425" tIns="45700" rIns="91425" bIns="45700" anchor="ctr" anchorCtr="0">
            <a:noAutofit/>
          </a:bodyPr>
          <a:lstStyle/>
          <a:p>
            <a:pPr marL="0" marR="0" lvl="0" indent="0" algn="ctr" rtl="0">
              <a:lnSpc>
                <a:spcPct val="80000"/>
              </a:lnSpc>
              <a:spcBef>
                <a:spcPts val="0"/>
              </a:spcBef>
              <a:spcAft>
                <a:spcPts val="0"/>
              </a:spcAft>
              <a:buClr>
                <a:srgbClr val="464653"/>
              </a:buClr>
              <a:buSzPct val="25000"/>
              <a:buFont typeface="Cambria"/>
              <a:buNone/>
            </a:pPr>
            <a:r>
              <a:rPr lang="en-US" sz="4410" b="1" i="0" u="none" strike="noStrike" cap="none">
                <a:solidFill>
                  <a:srgbClr val="464653"/>
                </a:solidFill>
                <a:latin typeface="Cambria"/>
                <a:ea typeface="Cambria"/>
                <a:cs typeface="Cambria"/>
                <a:sym typeface="Cambria"/>
              </a:rPr>
              <a:t>Net Operating</a:t>
            </a:r>
            <a:r>
              <a:rPr lang="en-US" sz="2880" b="1" i="0" u="none" strike="noStrike" cap="none">
                <a:solidFill>
                  <a:srgbClr val="C7DDEE"/>
                </a:solidFill>
                <a:latin typeface="Arial"/>
                <a:ea typeface="Arial"/>
                <a:cs typeface="Arial"/>
                <a:sym typeface="Arial"/>
              </a:rPr>
              <a:t> </a:t>
            </a:r>
            <a:r>
              <a:rPr lang="en-US" sz="4410" b="1" i="0" u="none" strike="noStrike" cap="none">
                <a:solidFill>
                  <a:srgbClr val="464653"/>
                </a:solidFill>
                <a:latin typeface="Cambria"/>
                <a:ea typeface="Cambria"/>
                <a:cs typeface="Cambria"/>
                <a:sym typeface="Cambria"/>
              </a:rPr>
              <a:t>Income</a:t>
            </a:r>
            <a:r>
              <a:rPr lang="en-US" sz="2880" b="1" i="0" u="none" strike="noStrike" cap="none">
                <a:solidFill>
                  <a:srgbClr val="C7DDEE"/>
                </a:solidFill>
                <a:latin typeface="Arial"/>
                <a:ea typeface="Arial"/>
                <a:cs typeface="Arial"/>
                <a:sym typeface="Arial"/>
              </a:rPr>
              <a:t/>
            </a:r>
            <a:br>
              <a:rPr lang="en-US" sz="2880" b="1" i="0" u="none" strike="noStrike" cap="none">
                <a:solidFill>
                  <a:srgbClr val="C7DDEE"/>
                </a:solidFill>
                <a:latin typeface="Arial"/>
                <a:ea typeface="Arial"/>
                <a:cs typeface="Arial"/>
                <a:sym typeface="Arial"/>
              </a:rPr>
            </a:br>
            <a:r>
              <a:rPr lang="en-US" sz="1800" b="1" i="0" u="none" strike="noStrike" cap="none">
                <a:solidFill>
                  <a:srgbClr val="464653"/>
                </a:solidFill>
                <a:latin typeface="Cambria"/>
                <a:ea typeface="Cambria"/>
                <a:cs typeface="Cambria"/>
                <a:sym typeface="Cambria"/>
              </a:rPr>
              <a:t>( in thousands of Canadian dollars)</a:t>
            </a:r>
            <a:r>
              <a:rPr lang="en-US" sz="2880" b="1" i="0" u="none" strike="noStrike" cap="none">
                <a:solidFill>
                  <a:srgbClr val="464653"/>
                </a:solidFill>
                <a:latin typeface="Cambria"/>
                <a:ea typeface="Cambria"/>
                <a:cs typeface="Cambria"/>
                <a:sym typeface="Cambria"/>
              </a:rPr>
              <a:t/>
            </a:r>
            <a:br>
              <a:rPr lang="en-US" sz="2880" b="1" i="0" u="none" strike="noStrike" cap="none">
                <a:solidFill>
                  <a:srgbClr val="464653"/>
                </a:solidFill>
                <a:latin typeface="Cambria"/>
                <a:ea typeface="Cambria"/>
                <a:cs typeface="Cambria"/>
                <a:sym typeface="Cambria"/>
              </a:rPr>
            </a:br>
            <a:endParaRPr lang="en-US" sz="2880" b="1" i="0" u="none" strike="noStrike" cap="none">
              <a:solidFill>
                <a:srgbClr val="464653"/>
              </a:solidFill>
              <a:latin typeface="Cambria"/>
              <a:ea typeface="Cambria"/>
              <a:cs typeface="Cambria"/>
              <a:sym typeface="Cambria"/>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Shape 1157"/>
          <p:cNvSpPr txBox="1"/>
          <p:nvPr/>
        </p:nvSpPr>
        <p:spPr>
          <a:xfrm>
            <a:off x="838200" y="521879"/>
            <a:ext cx="10515599" cy="1325562"/>
          </a:xfrm>
          <a:prstGeom prst="rect">
            <a:avLst/>
          </a:prstGeom>
          <a:noFill/>
          <a:ln>
            <a:noFill/>
          </a:ln>
        </p:spPr>
        <p:txBody>
          <a:bodyPr lIns="91425" tIns="45700" rIns="91425" bIns="45700" anchor="ctr" anchorCtr="0">
            <a:noAutofit/>
          </a:bodyPr>
          <a:lstStyle/>
          <a:p>
            <a:pPr marL="0" marR="0" lvl="0" indent="0" algn="ctr" rtl="0">
              <a:lnSpc>
                <a:spcPct val="80000"/>
              </a:lnSpc>
              <a:spcBef>
                <a:spcPts val="0"/>
              </a:spcBef>
              <a:spcAft>
                <a:spcPts val="0"/>
              </a:spcAft>
              <a:buClr>
                <a:srgbClr val="464653"/>
              </a:buClr>
              <a:buSzPct val="25000"/>
              <a:buFont typeface="Cambria"/>
              <a:buNone/>
            </a:pPr>
            <a:r>
              <a:rPr lang="en-US" sz="4410" b="1" i="0" u="none" strike="noStrike" cap="none">
                <a:solidFill>
                  <a:srgbClr val="464653"/>
                </a:solidFill>
                <a:latin typeface="Cambria"/>
                <a:ea typeface="Cambria"/>
                <a:cs typeface="Cambria"/>
                <a:sym typeface="Cambria"/>
              </a:rPr>
              <a:t>Canadian Portfolio</a:t>
            </a:r>
            <a:r>
              <a:rPr lang="en-US" sz="2880" b="1" i="0" u="none" strike="noStrike" cap="none">
                <a:solidFill>
                  <a:srgbClr val="C7DDEE"/>
                </a:solidFill>
                <a:latin typeface="Arial"/>
                <a:ea typeface="Arial"/>
                <a:cs typeface="Arial"/>
                <a:sym typeface="Arial"/>
              </a:rPr>
              <a:t/>
            </a:r>
            <a:br>
              <a:rPr lang="en-US" sz="2880" b="1" i="0" u="none" strike="noStrike" cap="none">
                <a:solidFill>
                  <a:srgbClr val="C7DDEE"/>
                </a:solidFill>
                <a:latin typeface="Arial"/>
                <a:ea typeface="Arial"/>
                <a:cs typeface="Arial"/>
                <a:sym typeface="Arial"/>
              </a:rPr>
            </a:br>
            <a:r>
              <a:rPr lang="en-US" sz="1800" b="1" i="0" u="none" strike="noStrike" cap="none">
                <a:solidFill>
                  <a:srgbClr val="464653"/>
                </a:solidFill>
                <a:latin typeface="Cambria"/>
                <a:ea typeface="Cambria"/>
                <a:cs typeface="Cambria"/>
                <a:sym typeface="Cambria"/>
              </a:rPr>
              <a:t>( in thousands of Canadian dollars)</a:t>
            </a:r>
            <a:r>
              <a:rPr lang="en-US" sz="2880" b="1" i="0" u="none" strike="noStrike" cap="none">
                <a:solidFill>
                  <a:srgbClr val="464653"/>
                </a:solidFill>
                <a:latin typeface="Cambria"/>
                <a:ea typeface="Cambria"/>
                <a:cs typeface="Cambria"/>
                <a:sym typeface="Cambria"/>
              </a:rPr>
              <a:t/>
            </a:r>
            <a:br>
              <a:rPr lang="en-US" sz="2880" b="1" i="0" u="none" strike="noStrike" cap="none">
                <a:solidFill>
                  <a:srgbClr val="464653"/>
                </a:solidFill>
                <a:latin typeface="Cambria"/>
                <a:ea typeface="Cambria"/>
                <a:cs typeface="Cambria"/>
                <a:sym typeface="Cambria"/>
              </a:rPr>
            </a:br>
            <a:endParaRPr lang="en-US" sz="2880" b="1" i="0" u="none" strike="noStrike" cap="none">
              <a:solidFill>
                <a:srgbClr val="464653"/>
              </a:solidFill>
              <a:latin typeface="Cambria"/>
              <a:ea typeface="Cambria"/>
              <a:cs typeface="Cambria"/>
              <a:sym typeface="Cambria"/>
            </a:endParaRPr>
          </a:p>
        </p:txBody>
      </p:sp>
      <p:pic>
        <p:nvPicPr>
          <p:cNvPr id="1158" name="Shape 1158"/>
          <p:cNvPicPr preferRelativeResize="0"/>
          <p:nvPr/>
        </p:nvPicPr>
        <p:blipFill rotWithShape="1">
          <a:blip r:embed="rId3">
            <a:alphaModFix/>
          </a:blip>
          <a:srcRect/>
          <a:stretch/>
        </p:blipFill>
        <p:spPr>
          <a:xfrm>
            <a:off x="1775171" y="1847442"/>
            <a:ext cx="8283229" cy="4354292"/>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pic>
        <p:nvPicPr>
          <p:cNvPr id="1163" name="Shape 1163"/>
          <p:cNvPicPr preferRelativeResize="0"/>
          <p:nvPr/>
        </p:nvPicPr>
        <p:blipFill rotWithShape="1">
          <a:blip r:embed="rId3">
            <a:alphaModFix/>
          </a:blip>
          <a:srcRect/>
          <a:stretch/>
        </p:blipFill>
        <p:spPr>
          <a:xfrm>
            <a:off x="3442219" y="170781"/>
            <a:ext cx="7899290" cy="5846629"/>
          </a:xfrm>
          <a:prstGeom prst="rect">
            <a:avLst/>
          </a:prstGeom>
          <a:noFill/>
          <a:ln>
            <a:noFill/>
          </a:ln>
        </p:spPr>
      </p:pic>
      <p:sp>
        <p:nvSpPr>
          <p:cNvPr id="1164" name="Shape 1164"/>
          <p:cNvSpPr txBox="1">
            <a:spLocks noGrp="1"/>
          </p:cNvSpPr>
          <p:nvPr>
            <p:ph type="title"/>
          </p:nvPr>
        </p:nvSpPr>
        <p:spPr>
          <a:xfrm>
            <a:off x="247531" y="2350765"/>
            <a:ext cx="3194687" cy="3313112"/>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Clr>
                <a:srgbClr val="464653"/>
              </a:buClr>
              <a:buSzPct val="25000"/>
              <a:buFont typeface="Calibri"/>
              <a:buNone/>
            </a:pPr>
            <a:r>
              <a:rPr lang="en-US" sz="4800" b="1" i="0" u="none" strike="noStrike" cap="none">
                <a:solidFill>
                  <a:srgbClr val="464653"/>
                </a:solidFill>
                <a:latin typeface="Cambria"/>
                <a:ea typeface="Cambria"/>
                <a:cs typeface="Cambria"/>
                <a:sym typeface="Cambria"/>
              </a:rPr>
              <a:t>Balance </a:t>
            </a:r>
            <a:br>
              <a:rPr lang="en-US" sz="4800" b="1" i="0" u="none" strike="noStrike" cap="none">
                <a:solidFill>
                  <a:srgbClr val="464653"/>
                </a:solidFill>
                <a:latin typeface="Cambria"/>
                <a:ea typeface="Cambria"/>
                <a:cs typeface="Cambria"/>
                <a:sym typeface="Cambria"/>
              </a:rPr>
            </a:br>
            <a:r>
              <a:rPr lang="en-US" sz="4800" b="1" i="0" u="none" strike="noStrike" cap="none">
                <a:solidFill>
                  <a:srgbClr val="464653"/>
                </a:solidFill>
                <a:latin typeface="Cambria"/>
                <a:ea typeface="Cambria"/>
                <a:cs typeface="Cambria"/>
                <a:sym typeface="Cambria"/>
              </a:rPr>
              <a:t>Sheet</a:t>
            </a:r>
            <a:br>
              <a:rPr lang="en-US" sz="4800" b="1" i="0" u="none" strike="noStrike" cap="none">
                <a:solidFill>
                  <a:srgbClr val="464653"/>
                </a:solidFill>
                <a:latin typeface="Cambria"/>
                <a:ea typeface="Cambria"/>
                <a:cs typeface="Cambria"/>
                <a:sym typeface="Cambria"/>
              </a:rPr>
            </a:br>
            <a:r>
              <a:rPr lang="en-US" sz="4800" b="1" i="0" u="none" strike="noStrike" cap="none">
                <a:solidFill>
                  <a:srgbClr val="464653"/>
                </a:solidFill>
                <a:latin typeface="Cambria"/>
                <a:ea typeface="Cambria"/>
                <a:cs typeface="Cambria"/>
                <a:sym typeface="Cambria"/>
              </a:rPr>
              <a:t>Statement</a:t>
            </a:r>
            <a:br>
              <a:rPr lang="en-US" sz="4800" b="1" i="0" u="none" strike="noStrike" cap="none">
                <a:solidFill>
                  <a:srgbClr val="464653"/>
                </a:solidFill>
                <a:latin typeface="Cambria"/>
                <a:ea typeface="Cambria"/>
                <a:cs typeface="Cambria"/>
                <a:sym typeface="Cambria"/>
              </a:rPr>
            </a:br>
            <a:r>
              <a:rPr lang="en-US" sz="4800" b="1" i="0" u="none" strike="noStrike" cap="none">
                <a:solidFill>
                  <a:srgbClr val="464653"/>
                </a:solidFill>
                <a:latin typeface="Cambria"/>
                <a:ea typeface="Cambria"/>
                <a:cs typeface="Cambria"/>
                <a:sym typeface="Cambria"/>
              </a:rPr>
              <a:t>2016 – Q4</a:t>
            </a:r>
            <a:br>
              <a:rPr lang="en-US" sz="4800" b="1" i="0" u="none" strike="noStrike" cap="none">
                <a:solidFill>
                  <a:srgbClr val="464653"/>
                </a:solidFill>
                <a:latin typeface="Cambria"/>
                <a:ea typeface="Cambria"/>
                <a:cs typeface="Cambria"/>
                <a:sym typeface="Cambria"/>
              </a:rPr>
            </a:br>
            <a:r>
              <a:rPr lang="en-US" sz="4800" b="1" i="0" u="none" strike="noStrike" cap="none">
                <a:solidFill>
                  <a:srgbClr val="464653"/>
                </a:solidFill>
                <a:latin typeface="Cambria"/>
                <a:ea typeface="Cambria"/>
                <a:cs typeface="Cambria"/>
                <a:sym typeface="Cambria"/>
              </a:rPr>
              <a:t/>
            </a:r>
            <a:br>
              <a:rPr lang="en-US" sz="4800" b="1" i="0" u="none" strike="noStrike" cap="none">
                <a:solidFill>
                  <a:srgbClr val="464653"/>
                </a:solidFill>
                <a:latin typeface="Cambria"/>
                <a:ea typeface="Cambria"/>
                <a:cs typeface="Cambria"/>
                <a:sym typeface="Cambria"/>
              </a:rPr>
            </a:br>
            <a:r>
              <a:rPr lang="en-US" sz="1800" b="1" i="0" u="none" strike="noStrike" cap="none">
                <a:solidFill>
                  <a:srgbClr val="464653"/>
                </a:solidFill>
                <a:latin typeface="Cambria"/>
                <a:ea typeface="Cambria"/>
                <a:cs typeface="Cambria"/>
                <a:sym typeface="Cambria"/>
              </a:rPr>
              <a:t>( in thousands of Canadian dollars)</a:t>
            </a:r>
            <a:br>
              <a:rPr lang="en-US" sz="1800" b="1" i="0" u="none" strike="noStrike" cap="none">
                <a:solidFill>
                  <a:srgbClr val="464653"/>
                </a:solidFill>
                <a:latin typeface="Cambria"/>
                <a:ea typeface="Cambria"/>
                <a:cs typeface="Cambria"/>
                <a:sym typeface="Cambria"/>
              </a:rPr>
            </a:br>
            <a:endParaRPr lang="en-US" sz="1800" b="1" i="0" u="none" strike="noStrike" cap="none">
              <a:solidFill>
                <a:srgbClr val="464653"/>
              </a:solidFill>
              <a:latin typeface="Cambria"/>
              <a:ea typeface="Cambria"/>
              <a:cs typeface="Cambria"/>
              <a:sym typeface="Cambria"/>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pic>
        <p:nvPicPr>
          <p:cNvPr id="1169" name="Shape 1169"/>
          <p:cNvPicPr preferRelativeResize="0"/>
          <p:nvPr/>
        </p:nvPicPr>
        <p:blipFill rotWithShape="1">
          <a:blip r:embed="rId3">
            <a:alphaModFix/>
          </a:blip>
          <a:srcRect/>
          <a:stretch/>
        </p:blipFill>
        <p:spPr>
          <a:xfrm>
            <a:off x="3878826" y="192043"/>
            <a:ext cx="7447935" cy="5876512"/>
          </a:xfrm>
          <a:prstGeom prst="rect">
            <a:avLst/>
          </a:prstGeom>
          <a:noFill/>
          <a:ln>
            <a:noFill/>
          </a:ln>
        </p:spPr>
      </p:pic>
      <p:sp>
        <p:nvSpPr>
          <p:cNvPr id="1170" name="Shape 1170"/>
          <p:cNvSpPr txBox="1"/>
          <p:nvPr/>
        </p:nvSpPr>
        <p:spPr>
          <a:xfrm>
            <a:off x="1002758" y="2076259"/>
            <a:ext cx="2876067" cy="331311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Income</a:t>
            </a:r>
          </a:p>
          <a:p>
            <a:pPr marL="0" marR="0" lvl="0" indent="0" algn="l"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Statement</a:t>
            </a:r>
            <a:br>
              <a:rPr lang="en-US" sz="4400" b="1" i="0" u="none" strike="noStrike" cap="none">
                <a:solidFill>
                  <a:srgbClr val="464653"/>
                </a:solidFill>
                <a:latin typeface="Cambria"/>
                <a:ea typeface="Cambria"/>
                <a:cs typeface="Cambria"/>
                <a:sym typeface="Cambria"/>
              </a:rPr>
            </a:br>
            <a:r>
              <a:rPr lang="en-US" sz="4400" b="1" i="0" u="none" strike="noStrike" cap="none">
                <a:solidFill>
                  <a:srgbClr val="464653"/>
                </a:solidFill>
                <a:latin typeface="Cambria"/>
                <a:ea typeface="Cambria"/>
                <a:cs typeface="Cambria"/>
                <a:sym typeface="Cambria"/>
              </a:rPr>
              <a:t>2016 – Q4</a:t>
            </a:r>
            <a:br>
              <a:rPr lang="en-US" sz="4400" b="1" i="0" u="none" strike="noStrike" cap="none">
                <a:solidFill>
                  <a:srgbClr val="464653"/>
                </a:solidFill>
                <a:latin typeface="Cambria"/>
                <a:ea typeface="Cambria"/>
                <a:cs typeface="Cambria"/>
                <a:sym typeface="Cambria"/>
              </a:rPr>
            </a:br>
            <a:r>
              <a:rPr lang="en-US" sz="4400" b="1" i="0" u="none" strike="noStrike" cap="none">
                <a:solidFill>
                  <a:srgbClr val="464653"/>
                </a:solidFill>
                <a:latin typeface="Cambria"/>
                <a:ea typeface="Cambria"/>
                <a:cs typeface="Cambria"/>
                <a:sym typeface="Cambria"/>
              </a:rPr>
              <a:t/>
            </a:r>
            <a:br>
              <a:rPr lang="en-US" sz="4400" b="1" i="0" u="none" strike="noStrike" cap="none">
                <a:solidFill>
                  <a:srgbClr val="464653"/>
                </a:solidFill>
                <a:latin typeface="Cambria"/>
                <a:ea typeface="Cambria"/>
                <a:cs typeface="Cambria"/>
                <a:sym typeface="Cambria"/>
              </a:rPr>
            </a:br>
            <a:r>
              <a:rPr lang="en-US" sz="1800" b="1" i="0" u="none" strike="noStrike" cap="none">
                <a:solidFill>
                  <a:srgbClr val="464653"/>
                </a:solidFill>
                <a:latin typeface="Cambria"/>
                <a:ea typeface="Cambria"/>
                <a:cs typeface="Cambria"/>
                <a:sym typeface="Cambria"/>
              </a:rPr>
              <a:t>( in thousands of Canadian dollars)</a:t>
            </a:r>
            <a:br>
              <a:rPr lang="en-US" sz="1800" b="1" i="0" u="none" strike="noStrike" cap="none">
                <a:solidFill>
                  <a:srgbClr val="464653"/>
                </a:solidFill>
                <a:latin typeface="Cambria"/>
                <a:ea typeface="Cambria"/>
                <a:cs typeface="Cambria"/>
                <a:sym typeface="Cambria"/>
              </a:rPr>
            </a:br>
            <a:endParaRPr lang="en-US" sz="1800" b="1" i="0" u="none" strike="noStrike" cap="none">
              <a:solidFill>
                <a:srgbClr val="464653"/>
              </a:solidFill>
              <a:latin typeface="Cambria"/>
              <a:ea typeface="Cambria"/>
              <a:cs typeface="Cambria"/>
              <a:sym typeface="Cambr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Benefits of Diversification</a:t>
            </a:r>
          </a:p>
        </p:txBody>
      </p:sp>
      <p:pic>
        <p:nvPicPr>
          <p:cNvPr id="377" name="Shape 377"/>
          <p:cNvPicPr preferRelativeResize="0">
            <a:picLocks noGrp="1"/>
          </p:cNvPicPr>
          <p:nvPr>
            <p:ph type="body" idx="1"/>
          </p:nvPr>
        </p:nvPicPr>
        <p:blipFill rotWithShape="1">
          <a:blip r:embed="rId3">
            <a:alphaModFix/>
          </a:blip>
          <a:srcRect/>
          <a:stretch/>
        </p:blipFill>
        <p:spPr>
          <a:xfrm>
            <a:off x="1379190" y="1846263"/>
            <a:ext cx="9493946" cy="4022724"/>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Shape 1175"/>
          <p:cNvSpPr txBox="1"/>
          <p:nvPr/>
        </p:nvSpPr>
        <p:spPr>
          <a:xfrm>
            <a:off x="132946" y="117984"/>
            <a:ext cx="11970630" cy="189611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Comprehensive Income Statement 2016 – Q4</a:t>
            </a:r>
            <a:br>
              <a:rPr lang="en-US" sz="4400" b="1" i="0" u="none" strike="noStrike" cap="none">
                <a:solidFill>
                  <a:srgbClr val="464653"/>
                </a:solidFill>
                <a:latin typeface="Cambria"/>
                <a:ea typeface="Cambria"/>
                <a:cs typeface="Cambria"/>
                <a:sym typeface="Cambria"/>
              </a:rPr>
            </a:br>
            <a:r>
              <a:rPr lang="en-US" sz="1800" b="1" i="0" u="none" strike="noStrike" cap="none">
                <a:solidFill>
                  <a:srgbClr val="464653"/>
                </a:solidFill>
                <a:latin typeface="Cambria"/>
                <a:ea typeface="Cambria"/>
                <a:cs typeface="Cambria"/>
                <a:sym typeface="Cambria"/>
              </a:rPr>
              <a:t>( in thousands of Canadian dollars)</a:t>
            </a:r>
            <a:br>
              <a:rPr lang="en-US" sz="1800" b="1" i="0" u="none" strike="noStrike" cap="none">
                <a:solidFill>
                  <a:srgbClr val="464653"/>
                </a:solidFill>
                <a:latin typeface="Cambria"/>
                <a:ea typeface="Cambria"/>
                <a:cs typeface="Cambria"/>
                <a:sym typeface="Cambria"/>
              </a:rPr>
            </a:br>
            <a:endParaRPr lang="en-US" sz="1800" b="1" i="0" u="none" strike="noStrike" cap="none">
              <a:solidFill>
                <a:srgbClr val="464653"/>
              </a:solidFill>
              <a:latin typeface="Cambria"/>
              <a:ea typeface="Cambria"/>
              <a:cs typeface="Cambria"/>
              <a:sym typeface="Cambria"/>
            </a:endParaRPr>
          </a:p>
        </p:txBody>
      </p:sp>
      <p:pic>
        <p:nvPicPr>
          <p:cNvPr id="1176" name="Shape 1176"/>
          <p:cNvPicPr preferRelativeResize="0"/>
          <p:nvPr/>
        </p:nvPicPr>
        <p:blipFill rotWithShape="1">
          <a:blip r:embed="rId3">
            <a:alphaModFix/>
          </a:blip>
          <a:srcRect/>
          <a:stretch/>
        </p:blipFill>
        <p:spPr>
          <a:xfrm>
            <a:off x="961383" y="1429437"/>
            <a:ext cx="10313755" cy="4707293"/>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Shape 1181"/>
          <p:cNvSpPr txBox="1"/>
          <p:nvPr/>
        </p:nvSpPr>
        <p:spPr>
          <a:xfrm>
            <a:off x="825778" y="2230464"/>
            <a:ext cx="2876067" cy="331311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Cash Flow Statement2016 – Q4</a:t>
            </a:r>
            <a:br>
              <a:rPr lang="en-US" sz="4400" b="1" i="0" u="none" strike="noStrike" cap="none">
                <a:solidFill>
                  <a:srgbClr val="464653"/>
                </a:solidFill>
                <a:latin typeface="Cambria"/>
                <a:ea typeface="Cambria"/>
                <a:cs typeface="Cambria"/>
                <a:sym typeface="Cambria"/>
              </a:rPr>
            </a:br>
            <a:r>
              <a:rPr lang="en-US" sz="4400" b="1" i="0" u="none" strike="noStrike" cap="none">
                <a:solidFill>
                  <a:srgbClr val="464653"/>
                </a:solidFill>
                <a:latin typeface="Cambria"/>
                <a:ea typeface="Cambria"/>
                <a:cs typeface="Cambria"/>
                <a:sym typeface="Cambria"/>
              </a:rPr>
              <a:t/>
            </a:r>
            <a:br>
              <a:rPr lang="en-US" sz="4400" b="1" i="0" u="none" strike="noStrike" cap="none">
                <a:solidFill>
                  <a:srgbClr val="464653"/>
                </a:solidFill>
                <a:latin typeface="Cambria"/>
                <a:ea typeface="Cambria"/>
                <a:cs typeface="Cambria"/>
                <a:sym typeface="Cambria"/>
              </a:rPr>
            </a:br>
            <a:r>
              <a:rPr lang="en-US" sz="1800" b="1" i="0" u="none" strike="noStrike" cap="none">
                <a:solidFill>
                  <a:srgbClr val="464653"/>
                </a:solidFill>
                <a:latin typeface="Cambria"/>
                <a:ea typeface="Cambria"/>
                <a:cs typeface="Cambria"/>
                <a:sym typeface="Cambria"/>
              </a:rPr>
              <a:t>( in thousands of Canadian dollars)</a:t>
            </a:r>
            <a:br>
              <a:rPr lang="en-US" sz="1800" b="1" i="0" u="none" strike="noStrike" cap="none">
                <a:solidFill>
                  <a:srgbClr val="464653"/>
                </a:solidFill>
                <a:latin typeface="Cambria"/>
                <a:ea typeface="Cambria"/>
                <a:cs typeface="Cambria"/>
                <a:sym typeface="Cambria"/>
              </a:rPr>
            </a:br>
            <a:endParaRPr lang="en-US" sz="1800" b="1" i="0" u="none" strike="noStrike" cap="none">
              <a:solidFill>
                <a:srgbClr val="464653"/>
              </a:solidFill>
              <a:latin typeface="Cambria"/>
              <a:ea typeface="Cambria"/>
              <a:cs typeface="Cambria"/>
              <a:sym typeface="Cambria"/>
            </a:endParaRPr>
          </a:p>
        </p:txBody>
      </p:sp>
      <p:pic>
        <p:nvPicPr>
          <p:cNvPr id="1182" name="Shape 1182"/>
          <p:cNvPicPr preferRelativeResize="0"/>
          <p:nvPr/>
        </p:nvPicPr>
        <p:blipFill rotWithShape="1">
          <a:blip r:embed="rId3">
            <a:alphaModFix/>
          </a:blip>
          <a:srcRect/>
          <a:stretch/>
        </p:blipFill>
        <p:spPr>
          <a:xfrm>
            <a:off x="3701846" y="450593"/>
            <a:ext cx="7787147" cy="5476698"/>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Shape 1187"/>
          <p:cNvSpPr txBox="1"/>
          <p:nvPr/>
        </p:nvSpPr>
        <p:spPr>
          <a:xfrm>
            <a:off x="1791300" y="103239"/>
            <a:ext cx="8871783" cy="1971008"/>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Cash Flow Statement2016 – Q4</a:t>
            </a:r>
            <a:br>
              <a:rPr lang="en-US" sz="4400" b="1" i="0" u="none" strike="noStrike" cap="none">
                <a:solidFill>
                  <a:srgbClr val="464653"/>
                </a:solidFill>
                <a:latin typeface="Cambria"/>
                <a:ea typeface="Cambria"/>
                <a:cs typeface="Cambria"/>
                <a:sym typeface="Cambria"/>
              </a:rPr>
            </a:br>
            <a:r>
              <a:rPr lang="en-US" sz="1800" b="1" i="0" u="none" strike="noStrike" cap="none">
                <a:solidFill>
                  <a:srgbClr val="464653"/>
                </a:solidFill>
                <a:latin typeface="Cambria"/>
                <a:ea typeface="Cambria"/>
                <a:cs typeface="Cambria"/>
                <a:sym typeface="Cambria"/>
              </a:rPr>
              <a:t>( in thousands of Canadian dollars)</a:t>
            </a:r>
            <a:br>
              <a:rPr lang="en-US" sz="1800" b="1" i="0" u="none" strike="noStrike" cap="none">
                <a:solidFill>
                  <a:srgbClr val="464653"/>
                </a:solidFill>
                <a:latin typeface="Cambria"/>
                <a:ea typeface="Cambria"/>
                <a:cs typeface="Cambria"/>
                <a:sym typeface="Cambria"/>
              </a:rPr>
            </a:br>
            <a:endParaRPr lang="en-US" sz="1800" b="1" i="0" u="none" strike="noStrike" cap="none">
              <a:solidFill>
                <a:srgbClr val="464653"/>
              </a:solidFill>
              <a:latin typeface="Cambria"/>
              <a:ea typeface="Cambria"/>
              <a:cs typeface="Cambria"/>
              <a:sym typeface="Cambria"/>
            </a:endParaRPr>
          </a:p>
        </p:txBody>
      </p:sp>
      <p:pic>
        <p:nvPicPr>
          <p:cNvPr id="1188" name="Shape 1188"/>
          <p:cNvPicPr preferRelativeResize="0"/>
          <p:nvPr/>
        </p:nvPicPr>
        <p:blipFill rotWithShape="1">
          <a:blip r:embed="rId3">
            <a:alphaModFix/>
          </a:blip>
          <a:srcRect/>
          <a:stretch/>
        </p:blipFill>
        <p:spPr>
          <a:xfrm>
            <a:off x="1468809" y="1793066"/>
            <a:ext cx="9516763" cy="4416002"/>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Shape 1194"/>
          <p:cNvSpPr txBox="1">
            <a:spLocks noGrp="1"/>
          </p:cNvSpPr>
          <p:nvPr>
            <p:ph type="title"/>
          </p:nvPr>
        </p:nvSpPr>
        <p:spPr>
          <a:xfrm>
            <a:off x="815475" y="450895"/>
            <a:ext cx="11543671" cy="615949"/>
          </a:xfrm>
          <a:prstGeom prst="rect">
            <a:avLst/>
          </a:prstGeom>
          <a:noFill/>
          <a:ln>
            <a:noFill/>
          </a:ln>
        </p:spPr>
        <p:txBody>
          <a:bodyPr lIns="91425" tIns="45700" rIns="91425" bIns="45700" anchor="ctr" anchorCtr="0">
            <a:noAutofit/>
          </a:bodyPr>
          <a:lstStyle/>
          <a:p>
            <a:pPr marL="0" marR="0" lvl="0" indent="0" algn="l" rtl="0">
              <a:lnSpc>
                <a:spcPct val="85000"/>
              </a:lnSpc>
              <a:spcBef>
                <a:spcPts val="0"/>
              </a:spcBef>
              <a:spcAft>
                <a:spcPts val="0"/>
              </a:spcAft>
              <a:buClr>
                <a:schemeClr val="dk2"/>
              </a:buClr>
              <a:buSzPct val="25000"/>
              <a:buFont typeface="Calibri"/>
              <a:buNone/>
            </a:pPr>
            <a:r>
              <a:rPr lang="en-US" sz="4000" b="1" i="0" u="none" strike="noStrike" cap="none">
                <a:solidFill>
                  <a:schemeClr val="dk1"/>
                </a:solidFill>
                <a:latin typeface="Cambria"/>
                <a:ea typeface="Cambria"/>
                <a:cs typeface="Cambria"/>
                <a:sym typeface="Cambria"/>
              </a:rPr>
              <a:t>Statements of Changes in Unitholder’s Equity</a:t>
            </a:r>
          </a:p>
        </p:txBody>
      </p:sp>
      <p:pic>
        <p:nvPicPr>
          <p:cNvPr id="1195" name="Shape 1195"/>
          <p:cNvPicPr preferRelativeResize="0"/>
          <p:nvPr/>
        </p:nvPicPr>
        <p:blipFill rotWithShape="1">
          <a:blip r:embed="rId3">
            <a:alphaModFix/>
          </a:blip>
          <a:srcRect/>
          <a:stretch/>
        </p:blipFill>
        <p:spPr>
          <a:xfrm>
            <a:off x="973391" y="1066845"/>
            <a:ext cx="10500853" cy="5131227"/>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Shape 1200"/>
          <p:cNvSpPr txBox="1"/>
          <p:nvPr/>
        </p:nvSpPr>
        <p:spPr>
          <a:xfrm>
            <a:off x="486700" y="2457711"/>
            <a:ext cx="3924332" cy="331311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Funds from Operation &amp; Operating Funds from Operation </a:t>
            </a:r>
          </a:p>
          <a:p>
            <a:pPr marL="0" marR="0" lvl="0" indent="0" algn="l"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2016 – Q4</a:t>
            </a:r>
          </a:p>
          <a:p>
            <a:pPr marL="0" marR="0" lvl="0" indent="0" algn="l" rtl="0">
              <a:lnSpc>
                <a:spcPct val="90000"/>
              </a:lnSpc>
              <a:spcBef>
                <a:spcPts val="0"/>
              </a:spcBef>
              <a:spcAft>
                <a:spcPts val="0"/>
              </a:spcAft>
              <a:buClr>
                <a:srgbClr val="464653"/>
              </a:buClr>
              <a:buSzPct val="25000"/>
              <a:buFont typeface="Cambria"/>
              <a:buNone/>
            </a:pPr>
            <a:r>
              <a:rPr lang="en-US" sz="1800" b="1" i="0" u="none" strike="noStrike" cap="none">
                <a:solidFill>
                  <a:srgbClr val="464653"/>
                </a:solidFill>
                <a:latin typeface="Cambria"/>
                <a:ea typeface="Cambria"/>
                <a:cs typeface="Cambria"/>
                <a:sym typeface="Cambria"/>
              </a:rPr>
              <a:t>( in thousands of Canadian dollars)</a:t>
            </a:r>
            <a:br>
              <a:rPr lang="en-US" sz="1800" b="1" i="0" u="none" strike="noStrike" cap="none">
                <a:solidFill>
                  <a:srgbClr val="464653"/>
                </a:solidFill>
                <a:latin typeface="Cambria"/>
                <a:ea typeface="Cambria"/>
                <a:cs typeface="Cambria"/>
                <a:sym typeface="Cambria"/>
              </a:rPr>
            </a:br>
            <a:endParaRPr lang="en-US" sz="1800" b="1" i="0" u="none" strike="noStrike" cap="none">
              <a:solidFill>
                <a:srgbClr val="464653"/>
              </a:solidFill>
              <a:latin typeface="Cambria"/>
              <a:ea typeface="Cambria"/>
              <a:cs typeface="Cambria"/>
              <a:sym typeface="Cambria"/>
            </a:endParaRPr>
          </a:p>
        </p:txBody>
      </p:sp>
      <p:pic>
        <p:nvPicPr>
          <p:cNvPr id="1201" name="Shape 1201"/>
          <p:cNvPicPr preferRelativeResize="0"/>
          <p:nvPr/>
        </p:nvPicPr>
        <p:blipFill rotWithShape="1">
          <a:blip r:embed="rId3">
            <a:alphaModFix/>
          </a:blip>
          <a:srcRect/>
          <a:stretch/>
        </p:blipFill>
        <p:spPr>
          <a:xfrm>
            <a:off x="4219303" y="365961"/>
            <a:ext cx="7838464" cy="5785802"/>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1206" name="Shape 1206"/>
          <p:cNvPicPr preferRelativeResize="0"/>
          <p:nvPr/>
        </p:nvPicPr>
        <p:blipFill rotWithShape="1">
          <a:blip r:embed="rId3">
            <a:alphaModFix/>
          </a:blip>
          <a:srcRect/>
          <a:stretch/>
        </p:blipFill>
        <p:spPr>
          <a:xfrm>
            <a:off x="1150374" y="1843549"/>
            <a:ext cx="10220631" cy="4444813"/>
          </a:xfrm>
          <a:prstGeom prst="rect">
            <a:avLst/>
          </a:prstGeom>
          <a:noFill/>
          <a:ln>
            <a:noFill/>
          </a:ln>
        </p:spPr>
      </p:pic>
      <p:sp>
        <p:nvSpPr>
          <p:cNvPr id="1207" name="Shape 1207"/>
          <p:cNvSpPr txBox="1"/>
          <p:nvPr/>
        </p:nvSpPr>
        <p:spPr>
          <a:xfrm>
            <a:off x="973395" y="473516"/>
            <a:ext cx="10997378" cy="147879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464653"/>
              </a:buClr>
              <a:buSzPct val="25000"/>
              <a:buFont typeface="Cambria"/>
              <a:buNone/>
            </a:pPr>
            <a:r>
              <a:rPr lang="en-US" sz="3200" b="1" i="0" u="none" strike="noStrike" cap="none">
                <a:solidFill>
                  <a:srgbClr val="464653"/>
                </a:solidFill>
                <a:latin typeface="Cambria"/>
                <a:ea typeface="Cambria"/>
                <a:cs typeface="Cambria"/>
                <a:sym typeface="Cambria"/>
              </a:rPr>
              <a:t>Funds from Operation &amp; Operating Funds from Operation </a:t>
            </a:r>
          </a:p>
          <a:p>
            <a:pPr marL="0" marR="0" lvl="0" indent="0" algn="ctr" rtl="0">
              <a:lnSpc>
                <a:spcPct val="90000"/>
              </a:lnSpc>
              <a:spcBef>
                <a:spcPts val="0"/>
              </a:spcBef>
              <a:spcAft>
                <a:spcPts val="0"/>
              </a:spcAft>
              <a:buClr>
                <a:srgbClr val="464653"/>
              </a:buClr>
              <a:buSzPct val="25000"/>
              <a:buFont typeface="Cambria"/>
              <a:buNone/>
            </a:pPr>
            <a:r>
              <a:rPr lang="en-US" sz="3200" b="1" i="0" u="none" strike="noStrike" cap="none">
                <a:solidFill>
                  <a:srgbClr val="464653"/>
                </a:solidFill>
                <a:latin typeface="Cambria"/>
                <a:ea typeface="Cambria"/>
                <a:cs typeface="Cambria"/>
                <a:sym typeface="Cambria"/>
              </a:rPr>
              <a:t>2016 – Q4 </a:t>
            </a:r>
            <a:r>
              <a:rPr lang="en-US" sz="1800" b="1" i="0" u="none" strike="noStrike" cap="none">
                <a:solidFill>
                  <a:srgbClr val="464653"/>
                </a:solidFill>
                <a:latin typeface="Cambria"/>
                <a:ea typeface="Cambria"/>
                <a:cs typeface="Cambria"/>
                <a:sym typeface="Cambria"/>
              </a:rPr>
              <a:t>( in thousands of Canadian dollars)</a:t>
            </a:r>
            <a:br>
              <a:rPr lang="en-US" sz="1800" b="1" i="0" u="none" strike="noStrike" cap="none">
                <a:solidFill>
                  <a:srgbClr val="464653"/>
                </a:solidFill>
                <a:latin typeface="Cambria"/>
                <a:ea typeface="Cambria"/>
                <a:cs typeface="Cambria"/>
                <a:sym typeface="Cambria"/>
              </a:rPr>
            </a:br>
            <a:endParaRPr lang="en-US" sz="1800" b="1" i="0" u="none" strike="noStrike" cap="none">
              <a:solidFill>
                <a:srgbClr val="464653"/>
              </a:solidFill>
              <a:latin typeface="Cambria"/>
              <a:ea typeface="Cambria"/>
              <a:cs typeface="Cambria"/>
              <a:sym typeface="Cambria"/>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Shape 1212"/>
          <p:cNvSpPr txBox="1"/>
          <p:nvPr/>
        </p:nvSpPr>
        <p:spPr>
          <a:xfrm>
            <a:off x="2881416" y="97882"/>
            <a:ext cx="6406275" cy="184848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FFO and OFFO Summary</a:t>
            </a:r>
          </a:p>
          <a:p>
            <a:pPr marL="0" marR="0" lvl="0" indent="0" algn="ctr"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2016 – Q4 </a:t>
            </a:r>
          </a:p>
          <a:p>
            <a:pPr marL="0" marR="0" lvl="0" indent="0" algn="ctr" rtl="0">
              <a:lnSpc>
                <a:spcPct val="90000"/>
              </a:lnSpc>
              <a:spcBef>
                <a:spcPts val="0"/>
              </a:spcBef>
              <a:spcAft>
                <a:spcPts val="0"/>
              </a:spcAft>
              <a:buClr>
                <a:srgbClr val="464653"/>
              </a:buClr>
              <a:buSzPct val="25000"/>
              <a:buFont typeface="Cambria"/>
              <a:buNone/>
            </a:pPr>
            <a:r>
              <a:rPr lang="en-US" sz="1800" b="1" i="0" u="none" strike="noStrike" cap="none">
                <a:solidFill>
                  <a:srgbClr val="464653"/>
                </a:solidFill>
                <a:latin typeface="Cambria"/>
                <a:ea typeface="Cambria"/>
                <a:cs typeface="Cambria"/>
                <a:sym typeface="Cambria"/>
              </a:rPr>
              <a:t>( in thousands of Canadian dollars)</a:t>
            </a:r>
            <a:br>
              <a:rPr lang="en-US" sz="1800" b="1" i="0" u="none" strike="noStrike" cap="none">
                <a:solidFill>
                  <a:srgbClr val="464653"/>
                </a:solidFill>
                <a:latin typeface="Cambria"/>
                <a:ea typeface="Cambria"/>
                <a:cs typeface="Cambria"/>
                <a:sym typeface="Cambria"/>
              </a:rPr>
            </a:br>
            <a:endParaRPr lang="en-US" sz="1800" b="1" i="0" u="none" strike="noStrike" cap="none">
              <a:solidFill>
                <a:srgbClr val="464653"/>
              </a:solidFill>
              <a:latin typeface="Cambria"/>
              <a:ea typeface="Cambria"/>
              <a:cs typeface="Cambria"/>
              <a:sym typeface="Cambria"/>
            </a:endParaRPr>
          </a:p>
        </p:txBody>
      </p:sp>
      <p:pic>
        <p:nvPicPr>
          <p:cNvPr id="1213" name="Shape 1213"/>
          <p:cNvPicPr preferRelativeResize="0"/>
          <p:nvPr/>
        </p:nvPicPr>
        <p:blipFill rotWithShape="1">
          <a:blip r:embed="rId3">
            <a:alphaModFix/>
          </a:blip>
          <a:srcRect/>
          <a:stretch/>
        </p:blipFill>
        <p:spPr>
          <a:xfrm>
            <a:off x="756743" y="1656875"/>
            <a:ext cx="11089716" cy="4537446"/>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Shape 1218"/>
          <p:cNvSpPr txBox="1"/>
          <p:nvPr/>
        </p:nvSpPr>
        <p:spPr>
          <a:xfrm>
            <a:off x="461052" y="2310227"/>
            <a:ext cx="3924332" cy="331311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Adjusted Funds from Operations</a:t>
            </a:r>
          </a:p>
          <a:p>
            <a:pPr marL="0" marR="0" lvl="0" indent="0" algn="l"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2016 – Q4</a:t>
            </a:r>
          </a:p>
          <a:p>
            <a:pPr marL="0" marR="0" lvl="0" indent="0" algn="ctr" rtl="0">
              <a:lnSpc>
                <a:spcPct val="90000"/>
              </a:lnSpc>
              <a:spcBef>
                <a:spcPts val="0"/>
              </a:spcBef>
              <a:spcAft>
                <a:spcPts val="0"/>
              </a:spcAft>
              <a:buClr>
                <a:srgbClr val="464653"/>
              </a:buClr>
              <a:buFont typeface="Arial"/>
              <a:buNone/>
            </a:pPr>
            <a:endParaRPr sz="4400" b="1" i="0" u="none" strike="noStrike" cap="none">
              <a:solidFill>
                <a:srgbClr val="464653"/>
              </a:solidFill>
              <a:latin typeface="Cambria"/>
              <a:ea typeface="Cambria"/>
              <a:cs typeface="Cambria"/>
              <a:sym typeface="Cambria"/>
            </a:endParaRPr>
          </a:p>
          <a:p>
            <a:pPr marL="0" marR="0" lvl="0" indent="0" algn="l" rtl="0">
              <a:lnSpc>
                <a:spcPct val="90000"/>
              </a:lnSpc>
              <a:spcBef>
                <a:spcPts val="0"/>
              </a:spcBef>
              <a:spcAft>
                <a:spcPts val="0"/>
              </a:spcAft>
              <a:buClr>
                <a:srgbClr val="464653"/>
              </a:buClr>
              <a:buSzPct val="25000"/>
              <a:buFont typeface="Cambria"/>
              <a:buNone/>
            </a:pPr>
            <a:r>
              <a:rPr lang="en-US" sz="1800" b="1" i="0" u="none" strike="noStrike" cap="none">
                <a:solidFill>
                  <a:srgbClr val="464653"/>
                </a:solidFill>
                <a:latin typeface="Cambria"/>
                <a:ea typeface="Cambria"/>
                <a:cs typeface="Cambria"/>
                <a:sym typeface="Cambria"/>
              </a:rPr>
              <a:t>( in thousands of Canadian dollars)</a:t>
            </a:r>
            <a:br>
              <a:rPr lang="en-US" sz="1800" b="1" i="0" u="none" strike="noStrike" cap="none">
                <a:solidFill>
                  <a:srgbClr val="464653"/>
                </a:solidFill>
                <a:latin typeface="Cambria"/>
                <a:ea typeface="Cambria"/>
                <a:cs typeface="Cambria"/>
                <a:sym typeface="Cambria"/>
              </a:rPr>
            </a:br>
            <a:endParaRPr lang="en-US" sz="1800" b="1" i="0" u="none" strike="noStrike" cap="none">
              <a:solidFill>
                <a:srgbClr val="464653"/>
              </a:solidFill>
              <a:latin typeface="Cambria"/>
              <a:ea typeface="Cambria"/>
              <a:cs typeface="Cambria"/>
              <a:sym typeface="Cambria"/>
            </a:endParaRPr>
          </a:p>
        </p:txBody>
      </p:sp>
      <p:pic>
        <p:nvPicPr>
          <p:cNvPr id="1219" name="Shape 1219"/>
          <p:cNvPicPr preferRelativeResize="0"/>
          <p:nvPr/>
        </p:nvPicPr>
        <p:blipFill rotWithShape="1">
          <a:blip r:embed="rId3">
            <a:alphaModFix/>
          </a:blip>
          <a:srcRect/>
          <a:stretch/>
        </p:blipFill>
        <p:spPr>
          <a:xfrm>
            <a:off x="4385383" y="0"/>
            <a:ext cx="7147855" cy="609700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Shape 1224"/>
          <p:cNvSpPr txBox="1"/>
          <p:nvPr/>
        </p:nvSpPr>
        <p:spPr>
          <a:xfrm>
            <a:off x="2881416" y="97882"/>
            <a:ext cx="6406275" cy="1848484"/>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AFFO Summary</a:t>
            </a:r>
          </a:p>
          <a:p>
            <a:pPr marL="0" marR="0" lvl="0" indent="0" algn="ctr" rtl="0">
              <a:lnSpc>
                <a:spcPct val="90000"/>
              </a:lnSpc>
              <a:spcBef>
                <a:spcPts val="0"/>
              </a:spcBef>
              <a:spcAft>
                <a:spcPts val="0"/>
              </a:spcAft>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2016 – Q4 </a:t>
            </a:r>
          </a:p>
          <a:p>
            <a:pPr marL="0" marR="0" lvl="0" indent="0" algn="ctr" rtl="0">
              <a:lnSpc>
                <a:spcPct val="90000"/>
              </a:lnSpc>
              <a:spcBef>
                <a:spcPts val="0"/>
              </a:spcBef>
              <a:spcAft>
                <a:spcPts val="0"/>
              </a:spcAft>
              <a:buClr>
                <a:srgbClr val="464653"/>
              </a:buClr>
              <a:buSzPct val="25000"/>
              <a:buFont typeface="Cambria"/>
              <a:buNone/>
            </a:pPr>
            <a:r>
              <a:rPr lang="en-US" sz="1800" b="1" i="0" u="none" strike="noStrike" cap="none">
                <a:solidFill>
                  <a:srgbClr val="464653"/>
                </a:solidFill>
                <a:latin typeface="Cambria"/>
                <a:ea typeface="Cambria"/>
                <a:cs typeface="Cambria"/>
                <a:sym typeface="Cambria"/>
              </a:rPr>
              <a:t>( in thousands of Canadian dollars)</a:t>
            </a:r>
            <a:br>
              <a:rPr lang="en-US" sz="1800" b="1" i="0" u="none" strike="noStrike" cap="none">
                <a:solidFill>
                  <a:srgbClr val="464653"/>
                </a:solidFill>
                <a:latin typeface="Cambria"/>
                <a:ea typeface="Cambria"/>
                <a:cs typeface="Cambria"/>
                <a:sym typeface="Cambria"/>
              </a:rPr>
            </a:br>
            <a:endParaRPr lang="en-US" sz="1800" b="1" i="0" u="none" strike="noStrike" cap="none">
              <a:solidFill>
                <a:srgbClr val="464653"/>
              </a:solidFill>
              <a:latin typeface="Cambria"/>
              <a:ea typeface="Cambria"/>
              <a:cs typeface="Cambria"/>
              <a:sym typeface="Cambria"/>
            </a:endParaRPr>
          </a:p>
        </p:txBody>
      </p:sp>
      <p:pic>
        <p:nvPicPr>
          <p:cNvPr id="1225" name="Shape 1225"/>
          <p:cNvPicPr preferRelativeResize="0"/>
          <p:nvPr/>
        </p:nvPicPr>
        <p:blipFill rotWithShape="1">
          <a:blip r:embed="rId3">
            <a:alphaModFix/>
          </a:blip>
          <a:srcRect/>
          <a:stretch/>
        </p:blipFill>
        <p:spPr>
          <a:xfrm>
            <a:off x="798581" y="2076993"/>
            <a:ext cx="10571941" cy="1541417"/>
          </a:xfrm>
          <a:prstGeom prst="rect">
            <a:avLst/>
          </a:prstGeom>
          <a:noFill/>
          <a:ln>
            <a:noFill/>
          </a:ln>
        </p:spPr>
      </p:pic>
      <p:sp>
        <p:nvSpPr>
          <p:cNvPr id="1226" name="Shape 1226"/>
          <p:cNvSpPr txBox="1"/>
          <p:nvPr/>
        </p:nvSpPr>
        <p:spPr>
          <a:xfrm>
            <a:off x="798581" y="4271553"/>
            <a:ext cx="10571941" cy="147732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*AFFO for the fourth quarter of 2016 is $119 million compared to $129 million during the same period in 2015, representing a decrease of $9.2 million or approximately 7.2%. </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*The decrease in AFFO was primarily due to a $30 million reduction caused by the sale of our U.S. property portfolio, lower property and asset management fees of $1.4 million and less investment income from marketable securities of $1.3 million.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Shape 1231"/>
          <p:cNvSpPr txBox="1">
            <a:spLocks noGrp="1"/>
          </p:cNvSpPr>
          <p:nvPr>
            <p:ph type="title"/>
          </p:nvPr>
        </p:nvSpPr>
        <p:spPr>
          <a:xfrm>
            <a:off x="1097279" y="286603"/>
            <a:ext cx="10058398" cy="145075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dk1"/>
              </a:buClr>
              <a:buSzPct val="25000"/>
              <a:buFont typeface="Calibri"/>
              <a:buNone/>
            </a:pPr>
            <a:r>
              <a:rPr lang="en-US" sz="4800" b="1" i="0" u="none" strike="noStrike" cap="none">
                <a:solidFill>
                  <a:schemeClr val="dk1"/>
                </a:solidFill>
                <a:latin typeface="Calibri"/>
                <a:ea typeface="Calibri"/>
                <a:cs typeface="Calibri"/>
                <a:sym typeface="Calibri"/>
              </a:rPr>
              <a:t>RECOMMENDATION:</a:t>
            </a:r>
          </a:p>
        </p:txBody>
      </p:sp>
      <p:sp>
        <p:nvSpPr>
          <p:cNvPr id="1232" name="Shape 1232"/>
          <p:cNvSpPr txBox="1"/>
          <p:nvPr/>
        </p:nvSpPr>
        <p:spPr>
          <a:xfrm>
            <a:off x="4886325" y="2528888"/>
            <a:ext cx="3400424" cy="156966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5"/>
              </a:buClr>
              <a:buSzPct val="25000"/>
              <a:buFont typeface="Arial"/>
              <a:buNone/>
            </a:pPr>
            <a:r>
              <a:rPr lang="en-US" sz="9600" b="1" i="0" u="none" strike="noStrike" cap="none">
                <a:solidFill>
                  <a:schemeClr val="accent5"/>
                </a:solidFill>
                <a:latin typeface="Arial"/>
                <a:ea typeface="Arial"/>
                <a:cs typeface="Arial"/>
                <a:sym typeface="Arial"/>
              </a:rPr>
              <a:t>BUY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Risks of Investing in REITs</a:t>
            </a:r>
          </a:p>
        </p:txBody>
      </p:sp>
      <p:grpSp>
        <p:nvGrpSpPr>
          <p:cNvPr id="383" name="Shape 383"/>
          <p:cNvGrpSpPr/>
          <p:nvPr/>
        </p:nvGrpSpPr>
        <p:grpSpPr>
          <a:xfrm>
            <a:off x="4064603" y="1766477"/>
            <a:ext cx="4123752" cy="4282051"/>
            <a:chOff x="2967323" y="-129663"/>
            <a:chExt cx="4123752" cy="4282051"/>
          </a:xfrm>
        </p:grpSpPr>
        <p:sp>
          <p:nvSpPr>
            <p:cNvPr id="384" name="Shape 384"/>
            <p:cNvSpPr/>
            <p:nvPr/>
          </p:nvSpPr>
          <p:spPr>
            <a:xfrm>
              <a:off x="4204271" y="1297730"/>
              <a:ext cx="1649471" cy="1426860"/>
            </a:xfrm>
            <a:prstGeom prst="hexagon">
              <a:avLst>
                <a:gd name="adj" fmla="val 28570"/>
                <a:gd name="vf" fmla="val 115470"/>
              </a:avLst>
            </a:prstGeom>
            <a:solidFill>
              <a:schemeClr val="lt1"/>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5" name="Shape 385"/>
            <p:cNvSpPr txBox="1"/>
            <p:nvPr/>
          </p:nvSpPr>
          <p:spPr>
            <a:xfrm>
              <a:off x="4477612" y="1534182"/>
              <a:ext cx="1102789" cy="953958"/>
            </a:xfrm>
            <a:prstGeom prst="rect">
              <a:avLst/>
            </a:prstGeom>
            <a:noFill/>
            <a:ln>
              <a:noFill/>
            </a:ln>
          </p:spPr>
          <p:txBody>
            <a:bodyPr lIns="49525" tIns="49525" rIns="49525" bIns="49525" anchor="ctr" anchorCtr="0">
              <a:noAutofit/>
            </a:bodyPr>
            <a:lstStyle/>
            <a:p>
              <a:pPr marL="0" marR="0" lvl="0" indent="0" algn="ctr" rtl="0">
                <a:lnSpc>
                  <a:spcPct val="90000"/>
                </a:lnSpc>
                <a:spcBef>
                  <a:spcPts val="0"/>
                </a:spcBef>
                <a:spcAft>
                  <a:spcPts val="0"/>
                </a:spcAft>
                <a:buSzPct val="25000"/>
                <a:buNone/>
              </a:pPr>
              <a:r>
                <a:rPr lang="en-US" sz="3900">
                  <a:solidFill>
                    <a:schemeClr val="dk1"/>
                  </a:solidFill>
                  <a:latin typeface="Calibri"/>
                  <a:ea typeface="Calibri"/>
                  <a:cs typeface="Calibri"/>
                  <a:sym typeface="Calibri"/>
                </a:rPr>
                <a:t>Risks</a:t>
              </a:r>
            </a:p>
          </p:txBody>
        </p:sp>
        <p:sp>
          <p:nvSpPr>
            <p:cNvPr id="386" name="Shape 386"/>
            <p:cNvSpPr/>
            <p:nvPr/>
          </p:nvSpPr>
          <p:spPr>
            <a:xfrm>
              <a:off x="5237157" y="615074"/>
              <a:ext cx="622341" cy="536229"/>
            </a:xfrm>
            <a:prstGeom prst="hexagon">
              <a:avLst>
                <a:gd name="adj" fmla="val 28900"/>
                <a:gd name="vf" fmla="val 115470"/>
              </a:avLst>
            </a:prstGeom>
            <a:solidFill>
              <a:srgbClr val="E7D0CB"/>
            </a:solidFill>
            <a:ln>
              <a:noFill/>
            </a:ln>
          </p:spPr>
          <p:txBody>
            <a:bodyPr lIns="91425" tIns="91425" rIns="91425" bIns="91425" anchor="ctr" anchorCtr="0">
              <a:noAutofit/>
            </a:bodyPr>
            <a:lstStyle/>
            <a:p>
              <a:pPr lvl="0">
                <a:spcBef>
                  <a:spcPts val="0"/>
                </a:spcBef>
                <a:buNone/>
              </a:pPr>
              <a:endParaRPr/>
            </a:p>
          </p:txBody>
        </p:sp>
        <p:sp>
          <p:nvSpPr>
            <p:cNvPr id="387" name="Shape 387"/>
            <p:cNvSpPr/>
            <p:nvPr/>
          </p:nvSpPr>
          <p:spPr>
            <a:xfrm>
              <a:off x="4212773" y="-129663"/>
              <a:ext cx="1638607" cy="1428732"/>
            </a:xfrm>
            <a:prstGeom prst="hexagon">
              <a:avLst>
                <a:gd name="adj" fmla="val 28570"/>
                <a:gd name="vf" fmla="val 115470"/>
              </a:avLst>
            </a:prstGeom>
            <a:solidFill>
              <a:srgbClr val="BB582B"/>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8" name="Shape 388"/>
            <p:cNvSpPr txBox="1"/>
            <p:nvPr/>
          </p:nvSpPr>
          <p:spPr>
            <a:xfrm>
              <a:off x="4485387" y="108033"/>
              <a:ext cx="1093379" cy="9533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Calibri"/>
                  <a:ea typeface="Calibri"/>
                  <a:cs typeface="Calibri"/>
                  <a:sym typeface="Calibri"/>
                </a:rPr>
                <a:t>Slower Growth</a:t>
              </a:r>
            </a:p>
          </p:txBody>
        </p:sp>
        <p:sp>
          <p:nvSpPr>
            <p:cNvPr id="389" name="Shape 389"/>
            <p:cNvSpPr/>
            <p:nvPr/>
          </p:nvSpPr>
          <p:spPr>
            <a:xfrm>
              <a:off x="5963478" y="1617537"/>
              <a:ext cx="622341" cy="536229"/>
            </a:xfrm>
            <a:prstGeom prst="hexagon">
              <a:avLst>
                <a:gd name="adj" fmla="val 28900"/>
                <a:gd name="vf" fmla="val 115470"/>
              </a:avLst>
            </a:prstGeom>
            <a:solidFill>
              <a:srgbClr val="E7D0CB"/>
            </a:solidFill>
            <a:ln>
              <a:noFill/>
            </a:ln>
          </p:spPr>
          <p:txBody>
            <a:bodyPr lIns="91425" tIns="91425" rIns="91425" bIns="91425" anchor="ctr" anchorCtr="0">
              <a:noAutofit/>
            </a:bodyPr>
            <a:lstStyle/>
            <a:p>
              <a:pPr lvl="0">
                <a:spcBef>
                  <a:spcPts val="0"/>
                </a:spcBef>
                <a:buNone/>
              </a:pPr>
              <a:endParaRPr/>
            </a:p>
          </p:txBody>
        </p:sp>
        <p:sp>
          <p:nvSpPr>
            <p:cNvPr id="390" name="Shape 390"/>
            <p:cNvSpPr/>
            <p:nvPr/>
          </p:nvSpPr>
          <p:spPr>
            <a:xfrm>
              <a:off x="5452467" y="589599"/>
              <a:ext cx="1638607" cy="1428732"/>
            </a:xfrm>
            <a:prstGeom prst="hexagon">
              <a:avLst>
                <a:gd name="adj" fmla="val 28570"/>
                <a:gd name="vf" fmla="val 115470"/>
              </a:avLst>
            </a:prstGeom>
            <a:solidFill>
              <a:schemeClr val="accent3"/>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1" name="Shape 391"/>
            <p:cNvSpPr txBox="1"/>
            <p:nvPr/>
          </p:nvSpPr>
          <p:spPr>
            <a:xfrm>
              <a:off x="5725080" y="827295"/>
              <a:ext cx="1093379" cy="953338"/>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n-US" sz="1600">
                  <a:solidFill>
                    <a:schemeClr val="lt1"/>
                  </a:solidFill>
                  <a:latin typeface="Calibri"/>
                  <a:ea typeface="Calibri"/>
                  <a:cs typeface="Calibri"/>
                  <a:sym typeface="Calibri"/>
                </a:rPr>
                <a:t>May Rely on Debt</a:t>
              </a:r>
            </a:p>
          </p:txBody>
        </p:sp>
        <p:sp>
          <p:nvSpPr>
            <p:cNvPr id="392" name="Shape 392"/>
            <p:cNvSpPr/>
            <p:nvPr/>
          </p:nvSpPr>
          <p:spPr>
            <a:xfrm>
              <a:off x="5458930" y="2749130"/>
              <a:ext cx="622341" cy="536229"/>
            </a:xfrm>
            <a:prstGeom prst="hexagon">
              <a:avLst>
                <a:gd name="adj" fmla="val 28900"/>
                <a:gd name="vf" fmla="val 115470"/>
              </a:avLst>
            </a:prstGeom>
            <a:solidFill>
              <a:srgbClr val="E7D0CB"/>
            </a:solidFill>
            <a:ln>
              <a:noFill/>
            </a:ln>
          </p:spPr>
          <p:txBody>
            <a:bodyPr lIns="91425" tIns="91425" rIns="91425" bIns="91425" anchor="ctr" anchorCtr="0">
              <a:noAutofit/>
            </a:bodyPr>
            <a:lstStyle/>
            <a:p>
              <a:pPr lvl="0">
                <a:spcBef>
                  <a:spcPts val="0"/>
                </a:spcBef>
                <a:buNone/>
              </a:pPr>
              <a:endParaRPr/>
            </a:p>
          </p:txBody>
        </p:sp>
        <p:sp>
          <p:nvSpPr>
            <p:cNvPr id="393" name="Shape 393"/>
            <p:cNvSpPr/>
            <p:nvPr/>
          </p:nvSpPr>
          <p:spPr>
            <a:xfrm>
              <a:off x="5452467" y="2003586"/>
              <a:ext cx="1638607" cy="1428732"/>
            </a:xfrm>
            <a:prstGeom prst="hexagon">
              <a:avLst>
                <a:gd name="adj" fmla="val 28570"/>
                <a:gd name="vf" fmla="val 115470"/>
              </a:avLst>
            </a:prstGeom>
            <a:solidFill>
              <a:srgbClr val="9B8355"/>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4" name="Shape 394"/>
            <p:cNvSpPr txBox="1"/>
            <p:nvPr/>
          </p:nvSpPr>
          <p:spPr>
            <a:xfrm>
              <a:off x="5725080" y="2241283"/>
              <a:ext cx="1093379" cy="953338"/>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Calibri"/>
                  <a:ea typeface="Calibri"/>
                  <a:cs typeface="Calibri"/>
                  <a:sym typeface="Calibri"/>
                </a:rPr>
                <a:t>Real Estate is a cyclical business</a:t>
              </a:r>
            </a:p>
          </p:txBody>
        </p:sp>
        <p:sp>
          <p:nvSpPr>
            <p:cNvPr id="395" name="Shape 395"/>
            <p:cNvSpPr/>
            <p:nvPr/>
          </p:nvSpPr>
          <p:spPr>
            <a:xfrm>
              <a:off x="4207341" y="2866592"/>
              <a:ext cx="622341" cy="536229"/>
            </a:xfrm>
            <a:prstGeom prst="hexagon">
              <a:avLst>
                <a:gd name="adj" fmla="val 28900"/>
                <a:gd name="vf" fmla="val 115470"/>
              </a:avLst>
            </a:prstGeom>
            <a:solidFill>
              <a:srgbClr val="E7D0CB"/>
            </a:solidFill>
            <a:ln>
              <a:noFill/>
            </a:ln>
          </p:spPr>
          <p:txBody>
            <a:bodyPr lIns="91425" tIns="91425" rIns="91425" bIns="91425" anchor="ctr" anchorCtr="0">
              <a:noAutofit/>
            </a:bodyPr>
            <a:lstStyle/>
            <a:p>
              <a:pPr lvl="0">
                <a:spcBef>
                  <a:spcPts val="0"/>
                </a:spcBef>
                <a:buNone/>
              </a:pPr>
              <a:endParaRPr/>
            </a:p>
          </p:txBody>
        </p:sp>
        <p:sp>
          <p:nvSpPr>
            <p:cNvPr id="396" name="Shape 396"/>
            <p:cNvSpPr/>
            <p:nvPr/>
          </p:nvSpPr>
          <p:spPr>
            <a:xfrm>
              <a:off x="4212773" y="2723655"/>
              <a:ext cx="1638607" cy="1428732"/>
            </a:xfrm>
            <a:prstGeom prst="hexagon">
              <a:avLst>
                <a:gd name="adj" fmla="val 28570"/>
                <a:gd name="vf" fmla="val 115470"/>
              </a:avLst>
            </a:prstGeom>
            <a:solidFill>
              <a:schemeClr val="accent5"/>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7" name="Shape 397"/>
            <p:cNvSpPr txBox="1"/>
            <p:nvPr/>
          </p:nvSpPr>
          <p:spPr>
            <a:xfrm>
              <a:off x="4485387" y="2961351"/>
              <a:ext cx="1093379" cy="953338"/>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Calibri"/>
                  <a:ea typeface="Calibri"/>
                  <a:cs typeface="Calibri"/>
                  <a:sym typeface="Calibri"/>
                </a:rPr>
                <a:t>Tax Treatment</a:t>
              </a:r>
            </a:p>
          </p:txBody>
        </p:sp>
        <p:sp>
          <p:nvSpPr>
            <p:cNvPr id="398" name="Shape 398"/>
            <p:cNvSpPr/>
            <p:nvPr/>
          </p:nvSpPr>
          <p:spPr>
            <a:xfrm>
              <a:off x="2967323" y="2004391"/>
              <a:ext cx="1638607" cy="1428732"/>
            </a:xfrm>
            <a:prstGeom prst="hexagon">
              <a:avLst>
                <a:gd name="adj" fmla="val 28570"/>
                <a:gd name="vf" fmla="val 115470"/>
              </a:avLst>
            </a:prstGeom>
            <a:solidFill>
              <a:schemeClr val="accent6"/>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9" name="Shape 399"/>
            <p:cNvSpPr txBox="1"/>
            <p:nvPr/>
          </p:nvSpPr>
          <p:spPr>
            <a:xfrm>
              <a:off x="3239936" y="2242088"/>
              <a:ext cx="1093379" cy="953338"/>
            </a:xfrm>
            <a:prstGeom prst="rect">
              <a:avLst/>
            </a:prstGeom>
            <a:noFill/>
            <a:ln>
              <a:noFill/>
            </a:ln>
          </p:spPr>
          <p:txBody>
            <a:bodyPr lIns="19050" tIns="19050" rIns="19050" bIns="19050" anchor="ctr" anchorCtr="0">
              <a:noAutofit/>
            </a:bodyPr>
            <a:lstStyle/>
            <a:p>
              <a:pPr marL="0" marR="0" lvl="0" indent="0" algn="ctr" rtl="0">
                <a:lnSpc>
                  <a:spcPct val="90000"/>
                </a:lnSpc>
                <a:spcBef>
                  <a:spcPts val="0"/>
                </a:spcBef>
                <a:spcAft>
                  <a:spcPts val="0"/>
                </a:spcAft>
                <a:buSzPct val="25000"/>
                <a:buNone/>
              </a:pPr>
              <a:r>
                <a:rPr lang="en-US" sz="1500">
                  <a:solidFill>
                    <a:schemeClr val="lt1"/>
                  </a:solidFill>
                  <a:latin typeface="Calibri"/>
                  <a:ea typeface="Calibri"/>
                  <a:cs typeface="Calibri"/>
                  <a:sym typeface="Calibri"/>
                </a:rPr>
                <a:t>Risk of Property Tax Increase</a:t>
              </a:r>
            </a:p>
          </p:txBody>
        </p:sp>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sp>
        <p:nvSpPr>
          <p:cNvPr id="1237" name="Shape 1237"/>
          <p:cNvSpPr txBox="1">
            <a:spLocks noGrp="1"/>
          </p:cNvSpPr>
          <p:nvPr>
            <p:ph type="ctrTitle"/>
          </p:nvPr>
        </p:nvSpPr>
        <p:spPr>
          <a:xfrm>
            <a:off x="-609610" y="2"/>
            <a:ext cx="13411200" cy="35661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BOARDWALK</a:t>
            </a:r>
          </a:p>
        </p:txBody>
      </p:sp>
      <p:sp>
        <p:nvSpPr>
          <p:cNvPr id="1238" name="Shape 1238"/>
          <p:cNvSpPr txBox="1">
            <a:spLocks noGrp="1"/>
          </p:cNvSpPr>
          <p:nvPr>
            <p:ph type="subTitle" idx="1"/>
          </p:nvPr>
        </p:nvSpPr>
        <p:spPr>
          <a:xfrm>
            <a:off x="1466729" y="4455625"/>
            <a:ext cx="7164900" cy="1143000"/>
          </a:xfrm>
          <a:prstGeom prst="rect">
            <a:avLst/>
          </a:prstGeom>
          <a:noFill/>
          <a:ln>
            <a:noFill/>
          </a:ln>
        </p:spPr>
        <p:txBody>
          <a:bodyPr lIns="91425" tIns="45700" rIns="91425" bIns="45700" anchor="t" anchorCtr="0">
            <a:noAutofit/>
          </a:bodyPr>
          <a:lstStyle/>
          <a:p>
            <a:pPr marL="0" marR="0" lvl="0" indent="0" algn="l" rtl="0">
              <a:spcBef>
                <a:spcPts val="0"/>
              </a:spcBef>
              <a:buClr>
                <a:srgbClr val="888888"/>
              </a:buClr>
              <a:buSzPct val="25000"/>
              <a:buFont typeface="Arial"/>
              <a:buNone/>
            </a:pPr>
            <a:endParaRPr sz="3200" b="0" i="0" u="none" strike="noStrike" cap="none">
              <a:solidFill>
                <a:srgbClr val="888888"/>
              </a:solidFill>
              <a:latin typeface="Calibri"/>
              <a:ea typeface="Calibri"/>
              <a:cs typeface="Calibri"/>
              <a:sym typeface="Calibri"/>
            </a:endParaRPr>
          </a:p>
        </p:txBody>
      </p:sp>
      <p:pic>
        <p:nvPicPr>
          <p:cNvPr id="1239" name="Shape 1239"/>
          <p:cNvPicPr preferRelativeResize="0"/>
          <p:nvPr/>
        </p:nvPicPr>
        <p:blipFill>
          <a:blip r:embed="rId3">
            <a:alphaModFix/>
          </a:blip>
          <a:stretch>
            <a:fillRect/>
          </a:stretch>
        </p:blipFill>
        <p:spPr>
          <a:xfrm>
            <a:off x="3804550" y="2385899"/>
            <a:ext cx="4582899" cy="30497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Shape 1244"/>
          <p:cNvSpPr txBox="1">
            <a:spLocks noGrp="1"/>
          </p:cNvSpPr>
          <p:nvPr>
            <p:ph type="title"/>
          </p:nvPr>
        </p:nvSpPr>
        <p:spPr>
          <a:xfrm>
            <a:off x="1463039" y="286603"/>
            <a:ext cx="13411199" cy="1450756"/>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245" name="Shape 1245" descr="Screen Shot 2017-03-16 at 1.32.12 PM.png"/>
          <p:cNvPicPr preferRelativeResize="0">
            <a:picLocks noGrp="1"/>
          </p:cNvPicPr>
          <p:nvPr>
            <p:ph type="body" idx="1"/>
          </p:nvPr>
        </p:nvPicPr>
        <p:blipFill rotWithShape="1">
          <a:blip r:embed="rId3">
            <a:alphaModFix/>
          </a:blip>
          <a:srcRect t="-1" b="-118"/>
          <a:stretch/>
        </p:blipFill>
        <p:spPr>
          <a:xfrm>
            <a:off x="0" y="0"/>
            <a:ext cx="12192000" cy="685800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Shape 1250"/>
          <p:cNvSpPr txBox="1">
            <a:spLocks noGrp="1"/>
          </p:cNvSpPr>
          <p:nvPr>
            <p:ph type="title"/>
          </p:nvPr>
        </p:nvSpPr>
        <p:spPr>
          <a:xfrm>
            <a:off x="-1289710" y="1404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BEI </a:t>
            </a:r>
            <a:r>
              <a:rPr lang="en-US" sz="4400">
                <a:solidFill>
                  <a:schemeClr val="dk1"/>
                </a:solidFill>
              </a:rPr>
              <a:t>1</a:t>
            </a:r>
            <a:r>
              <a:rPr lang="en-US" sz="4400" b="0" i="0" u="none" strike="noStrike" cap="none">
                <a:solidFill>
                  <a:schemeClr val="dk1"/>
                </a:solidFill>
                <a:latin typeface="Calibri"/>
                <a:ea typeface="Calibri"/>
                <a:cs typeface="Calibri"/>
                <a:sym typeface="Calibri"/>
              </a:rPr>
              <a:t> Year</a:t>
            </a:r>
          </a:p>
        </p:txBody>
      </p:sp>
      <p:pic>
        <p:nvPicPr>
          <p:cNvPr id="1251" name="Shape 1251"/>
          <p:cNvPicPr preferRelativeResize="0"/>
          <p:nvPr/>
        </p:nvPicPr>
        <p:blipFill>
          <a:blip r:embed="rId3">
            <a:alphaModFix/>
          </a:blip>
          <a:stretch>
            <a:fillRect/>
          </a:stretch>
        </p:blipFill>
        <p:spPr>
          <a:xfrm>
            <a:off x="942837" y="1725022"/>
            <a:ext cx="9842275" cy="4540049"/>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Shape 1256"/>
          <p:cNvSpPr txBox="1">
            <a:spLocks noGrp="1"/>
          </p:cNvSpPr>
          <p:nvPr>
            <p:ph type="title"/>
          </p:nvPr>
        </p:nvSpPr>
        <p:spPr>
          <a:xfrm>
            <a:off x="-1289710" y="1404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BEI 5 Year</a:t>
            </a:r>
          </a:p>
        </p:txBody>
      </p:sp>
      <p:pic>
        <p:nvPicPr>
          <p:cNvPr id="1257" name="Shape 1257" descr="Screen Shot 2017-03-16 at 5.36.06 PM.png"/>
          <p:cNvPicPr preferRelativeResize="0">
            <a:picLocks noGrp="1"/>
          </p:cNvPicPr>
          <p:nvPr>
            <p:ph type="body" idx="1"/>
          </p:nvPr>
        </p:nvPicPr>
        <p:blipFill rotWithShape="1">
          <a:blip r:embed="rId3">
            <a:alphaModFix/>
          </a:blip>
          <a:srcRect t="69" b="69"/>
          <a:stretch/>
        </p:blipFill>
        <p:spPr>
          <a:xfrm>
            <a:off x="78724" y="1591150"/>
            <a:ext cx="12113400" cy="40233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Shape 1262"/>
          <p:cNvSpPr txBox="1">
            <a:spLocks noGrp="1"/>
          </p:cNvSpPr>
          <p:nvPr>
            <p:ph type="title"/>
          </p:nvPr>
        </p:nvSpPr>
        <p:spPr>
          <a:xfrm>
            <a:off x="1592396" y="111575"/>
            <a:ext cx="9007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BEI Max</a:t>
            </a:r>
          </a:p>
        </p:txBody>
      </p:sp>
      <p:pic>
        <p:nvPicPr>
          <p:cNvPr id="1263" name="Shape 1263" descr="Screen Shot 2017-03-16 at 5.36.22 PM.png"/>
          <p:cNvPicPr preferRelativeResize="0">
            <a:picLocks noGrp="1"/>
          </p:cNvPicPr>
          <p:nvPr>
            <p:ph type="body" idx="1"/>
          </p:nvPr>
        </p:nvPicPr>
        <p:blipFill rotWithShape="1">
          <a:blip r:embed="rId3">
            <a:alphaModFix/>
          </a:blip>
          <a:srcRect t="839" b="838"/>
          <a:stretch/>
        </p:blipFill>
        <p:spPr>
          <a:xfrm>
            <a:off x="747848" y="1861650"/>
            <a:ext cx="11071200" cy="402330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Shape 1269"/>
          <p:cNvSpPr txBox="1">
            <a:spLocks noGrp="1"/>
          </p:cNvSpPr>
          <p:nvPr>
            <p:ph type="title"/>
          </p:nvPr>
        </p:nvSpPr>
        <p:spPr>
          <a:xfrm>
            <a:off x="239184" y="260350"/>
            <a:ext cx="10515600" cy="552449"/>
          </a:xfrm>
          <a:prstGeom prst="rect">
            <a:avLst/>
          </a:prstGeom>
          <a:noFill/>
          <a:ln>
            <a:noFill/>
          </a:ln>
        </p:spPr>
        <p:txBody>
          <a:bodyPr lIns="91425" tIns="45700" rIns="91425" bIns="45700" anchor="ctr" anchorCtr="0">
            <a:noAutofit/>
          </a:bodyPr>
          <a:lstStyle/>
          <a:p>
            <a:pPr marL="0" marR="0" lvl="0" indent="0" algn="ctr" rtl="0">
              <a:spcBef>
                <a:spcPts val="0"/>
              </a:spcBef>
              <a:buClr>
                <a:srgbClr val="464653"/>
              </a:buClr>
              <a:buSzPct val="25000"/>
              <a:buFont typeface="Cambria"/>
              <a:buNone/>
            </a:pPr>
            <a:r>
              <a:rPr lang="en-US" sz="4400" b="1" i="0" u="none" strike="noStrike" cap="none">
                <a:solidFill>
                  <a:srgbClr val="464653"/>
                </a:solidFill>
                <a:latin typeface="Cambria"/>
                <a:ea typeface="Cambria"/>
                <a:cs typeface="Cambria"/>
                <a:sym typeface="Cambria"/>
              </a:rPr>
              <a:t>Company Overview</a:t>
            </a:r>
          </a:p>
        </p:txBody>
      </p:sp>
      <p:sp>
        <p:nvSpPr>
          <p:cNvPr id="1270" name="Shape 1270"/>
          <p:cNvSpPr txBox="1">
            <a:spLocks noGrp="1"/>
          </p:cNvSpPr>
          <p:nvPr>
            <p:ph type="body" idx="1"/>
          </p:nvPr>
        </p:nvSpPr>
        <p:spPr>
          <a:xfrm>
            <a:off x="1391477" y="1412775"/>
            <a:ext cx="10515600" cy="4591500"/>
          </a:xfrm>
          <a:prstGeom prst="rect">
            <a:avLst/>
          </a:prstGeom>
          <a:noFill/>
          <a:ln>
            <a:noFill/>
          </a:ln>
        </p:spPr>
        <p:txBody>
          <a:bodyPr lIns="91425" tIns="45700" rIns="91425" bIns="45700" anchor="t" anchorCtr="0">
            <a:noAutofit/>
          </a:bodyPr>
          <a:lstStyle/>
          <a:p>
            <a:pPr marL="365760" marR="0" lvl="0" indent="-289560" algn="l" rtl="0">
              <a:lnSpc>
                <a:spcPct val="150000"/>
              </a:lnSpc>
              <a:spcBef>
                <a:spcPts val="0"/>
              </a:spcBef>
              <a:spcAft>
                <a:spcPts val="0"/>
              </a:spcAft>
              <a:buClr>
                <a:schemeClr val="dk1"/>
              </a:buClr>
              <a:buSzPct val="25000"/>
              <a:buFont typeface="Noto Sans Symbols"/>
              <a:buNone/>
            </a:pPr>
            <a:endParaRPr sz="1400" b="1" i="0" u="none" strike="noStrike" cap="none">
              <a:solidFill>
                <a:srgbClr val="010C14"/>
              </a:solidFill>
              <a:highlight>
                <a:srgbClr val="FFFFFF"/>
              </a:highlight>
              <a:latin typeface="Verdana"/>
              <a:ea typeface="Verdana"/>
              <a:cs typeface="Verdana"/>
              <a:sym typeface="Verdana"/>
            </a:endParaRPr>
          </a:p>
          <a:p>
            <a:pPr marL="365760" marR="0" lvl="0" indent="-28956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Canadian Real Estate Investment Trust</a:t>
            </a:r>
          </a:p>
          <a:p>
            <a:pPr marL="365760" marR="0" lvl="0" indent="-28956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owns and operates more than 200 communities </a:t>
            </a:r>
          </a:p>
          <a:p>
            <a:pPr marL="365760" marR="0" lvl="0" indent="-28956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over 33,000 residential units </a:t>
            </a:r>
          </a:p>
          <a:p>
            <a:pPr marL="365760" marR="0" lvl="0" indent="-28956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28 million net rentable square feet</a:t>
            </a:r>
          </a:p>
          <a:p>
            <a:pPr marL="365760" marR="0" lvl="0" indent="-28956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sustainable monthly cash distributions</a:t>
            </a:r>
          </a:p>
          <a:p>
            <a:pPr marL="365760" marR="0" lvl="0" indent="-28956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increase the value of its trust units through:</a:t>
            </a:r>
          </a:p>
          <a:p>
            <a:pPr marL="800100" marR="0" lvl="0" indent="-8890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selective acquisitions</a:t>
            </a:r>
          </a:p>
          <a:p>
            <a:pPr marL="800100" marR="0" lvl="0" indent="-8890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dispositions</a:t>
            </a:r>
          </a:p>
          <a:p>
            <a:pPr marL="800100" marR="0" lvl="0" indent="-8890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development</a:t>
            </a:r>
          </a:p>
          <a:p>
            <a:pPr marL="800100" marR="0" lvl="0" indent="-8890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effective management of its residential multi-family communities</a:t>
            </a:r>
          </a:p>
          <a:p>
            <a:pPr marL="365760" marR="0" lvl="0" indent="-28956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Canada’s leading owner/operator of multi-family communities</a:t>
            </a:r>
          </a:p>
          <a:p>
            <a:pPr marL="365760" marR="0" lvl="0" indent="-289560" algn="l" rtl="0">
              <a:lnSpc>
                <a:spcPct val="150000"/>
              </a:lnSpc>
              <a:spcBef>
                <a:spcPts val="0"/>
              </a:spcBef>
              <a:spcAft>
                <a:spcPts val="0"/>
              </a:spcAft>
              <a:buClr>
                <a:srgbClr val="010C14"/>
              </a:buClr>
              <a:buSzPct val="25000"/>
              <a:buFont typeface="Noto Sans Symbols"/>
              <a:buNone/>
            </a:pPr>
            <a:r>
              <a:rPr lang="en-US" sz="1400" b="0" i="0" u="none" strike="noStrike" cap="none">
                <a:solidFill>
                  <a:srgbClr val="010C14"/>
                </a:solidFill>
                <a:highlight>
                  <a:srgbClr val="FFFFFF"/>
                </a:highlight>
                <a:latin typeface="Verdana"/>
                <a:ea typeface="Verdana"/>
                <a:cs typeface="Verdana"/>
                <a:sym typeface="Verdana"/>
              </a:rPr>
              <a:t> → located in Alberta, Saskatchewan, Ontario, and Quebec.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Shape 1276"/>
          <p:cNvSpPr txBox="1">
            <a:spLocks noGrp="1"/>
          </p:cNvSpPr>
          <p:nvPr>
            <p:ph type="title"/>
          </p:nvPr>
        </p:nvSpPr>
        <p:spPr>
          <a:xfrm>
            <a:off x="1103445" y="1124744"/>
            <a:ext cx="10515600" cy="53035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The History of Boardwalk</a:t>
            </a:r>
          </a:p>
        </p:txBody>
      </p:sp>
      <p:pic>
        <p:nvPicPr>
          <p:cNvPr id="1277" name="Shape 1277" descr="Screen Clipping"/>
          <p:cNvPicPr preferRelativeResize="0">
            <a:picLocks noGrp="1"/>
          </p:cNvPicPr>
          <p:nvPr>
            <p:ph type="body" idx="1"/>
          </p:nvPr>
        </p:nvPicPr>
        <p:blipFill rotWithShape="1">
          <a:blip r:embed="rId3">
            <a:alphaModFix/>
          </a:blip>
          <a:srcRect/>
          <a:stretch/>
        </p:blipFill>
        <p:spPr>
          <a:xfrm>
            <a:off x="1967541" y="1916832"/>
            <a:ext cx="7334662" cy="4029074"/>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Shape 1282"/>
          <p:cNvSpPr txBox="1">
            <a:spLocks noGrp="1"/>
          </p:cNvSpPr>
          <p:nvPr>
            <p:ph type="title"/>
          </p:nvPr>
        </p:nvSpPr>
        <p:spPr>
          <a:xfrm>
            <a:off x="609600" y="274637"/>
            <a:ext cx="10159999"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64653"/>
              </a:buClr>
              <a:buSzPct val="25000"/>
              <a:buFont typeface="Cambria"/>
              <a:buNone/>
            </a:pPr>
            <a:r>
              <a:rPr lang="en-US" sz="4400" b="0" i="0" u="none" strike="noStrike" cap="none">
                <a:solidFill>
                  <a:schemeClr val="dk1"/>
                </a:solidFill>
                <a:latin typeface="Cabin"/>
                <a:ea typeface="Cabin"/>
                <a:cs typeface="Cabin"/>
                <a:sym typeface="Cabin"/>
              </a:rPr>
              <a:t>Company Core Initiatives </a:t>
            </a:r>
          </a:p>
        </p:txBody>
      </p:sp>
      <p:pic>
        <p:nvPicPr>
          <p:cNvPr id="1283" name="Shape 1283" descr="Screen Shot 2017-03-13 at 11.31.59 PM.png"/>
          <p:cNvPicPr preferRelativeResize="0"/>
          <p:nvPr/>
        </p:nvPicPr>
        <p:blipFill rotWithShape="1">
          <a:blip r:embed="rId3">
            <a:alphaModFix/>
          </a:blip>
          <a:srcRect/>
          <a:stretch/>
        </p:blipFill>
        <p:spPr>
          <a:xfrm>
            <a:off x="0" y="1548915"/>
            <a:ext cx="12192000" cy="5024289"/>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pic>
        <p:nvPicPr>
          <p:cNvPr id="1289" name="Shape 1289"/>
          <p:cNvPicPr preferRelativeResize="0"/>
          <p:nvPr/>
        </p:nvPicPr>
        <p:blipFill rotWithShape="1">
          <a:blip r:embed="rId3">
            <a:alphaModFix/>
          </a:blip>
          <a:srcRect/>
          <a:stretch/>
        </p:blipFill>
        <p:spPr>
          <a:xfrm>
            <a:off x="590901" y="1073848"/>
            <a:ext cx="11303000" cy="1724025"/>
          </a:xfrm>
          <a:prstGeom prst="rect">
            <a:avLst/>
          </a:prstGeom>
          <a:noFill/>
          <a:ln>
            <a:noFill/>
          </a:ln>
        </p:spPr>
      </p:pic>
      <p:pic>
        <p:nvPicPr>
          <p:cNvPr id="1290" name="Shape 1290"/>
          <p:cNvPicPr preferRelativeResize="0"/>
          <p:nvPr/>
        </p:nvPicPr>
        <p:blipFill rotWithShape="1">
          <a:blip r:embed="rId4">
            <a:alphaModFix/>
          </a:blip>
          <a:srcRect/>
          <a:stretch/>
        </p:blipFill>
        <p:spPr>
          <a:xfrm>
            <a:off x="590901" y="2797873"/>
            <a:ext cx="11328399" cy="1733549"/>
          </a:xfrm>
          <a:prstGeom prst="rect">
            <a:avLst/>
          </a:prstGeom>
          <a:noFill/>
          <a:ln>
            <a:noFill/>
          </a:ln>
        </p:spPr>
      </p:pic>
      <p:pic>
        <p:nvPicPr>
          <p:cNvPr id="1291" name="Shape 1291"/>
          <p:cNvPicPr preferRelativeResize="0"/>
          <p:nvPr/>
        </p:nvPicPr>
        <p:blipFill rotWithShape="1">
          <a:blip r:embed="rId5">
            <a:alphaModFix/>
          </a:blip>
          <a:srcRect/>
          <a:stretch/>
        </p:blipFill>
        <p:spPr>
          <a:xfrm>
            <a:off x="590901" y="4779107"/>
            <a:ext cx="11303000" cy="1743075"/>
          </a:xfrm>
          <a:prstGeom prst="rect">
            <a:avLst/>
          </a:prstGeom>
          <a:noFill/>
          <a:ln>
            <a:noFill/>
          </a:ln>
        </p:spPr>
      </p:pic>
      <p:sp>
        <p:nvSpPr>
          <p:cNvPr id="1292" name="Shape 1292"/>
          <p:cNvSpPr txBox="1"/>
          <p:nvPr/>
        </p:nvSpPr>
        <p:spPr>
          <a:xfrm>
            <a:off x="2304411" y="523760"/>
            <a:ext cx="8117816"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0" i="0" u="none" strike="noStrike" cap="none">
                <a:solidFill>
                  <a:schemeClr val="dk1"/>
                </a:solidFill>
                <a:latin typeface="Calibri"/>
                <a:ea typeface="Calibri"/>
                <a:cs typeface="Calibri"/>
                <a:sym typeface="Calibri"/>
              </a:rPr>
              <a:t>Major Press Releases 2016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pic>
        <p:nvPicPr>
          <p:cNvPr id="1298" name="Shape 1298"/>
          <p:cNvPicPr preferRelativeResize="0"/>
          <p:nvPr/>
        </p:nvPicPr>
        <p:blipFill rotWithShape="1">
          <a:blip r:embed="rId3">
            <a:alphaModFix/>
          </a:blip>
          <a:srcRect/>
          <a:stretch/>
        </p:blipFill>
        <p:spPr>
          <a:xfrm>
            <a:off x="544351" y="2850475"/>
            <a:ext cx="11353801" cy="1724025"/>
          </a:xfrm>
          <a:prstGeom prst="rect">
            <a:avLst/>
          </a:prstGeom>
          <a:noFill/>
          <a:ln>
            <a:noFill/>
          </a:ln>
        </p:spPr>
      </p:pic>
      <p:pic>
        <p:nvPicPr>
          <p:cNvPr id="1299" name="Shape 1299"/>
          <p:cNvPicPr preferRelativeResize="0"/>
          <p:nvPr/>
        </p:nvPicPr>
        <p:blipFill rotWithShape="1">
          <a:blip r:embed="rId4">
            <a:alphaModFix/>
          </a:blip>
          <a:srcRect/>
          <a:stretch/>
        </p:blipFill>
        <p:spPr>
          <a:xfrm>
            <a:off x="544351" y="1097875"/>
            <a:ext cx="11290301" cy="1752600"/>
          </a:xfrm>
          <a:prstGeom prst="rect">
            <a:avLst/>
          </a:prstGeom>
          <a:noFill/>
          <a:ln>
            <a:noFill/>
          </a:ln>
        </p:spPr>
      </p:pic>
      <p:pic>
        <p:nvPicPr>
          <p:cNvPr id="1300" name="Shape 1300" descr="Screen Shot 2017-03-13 at 11.36.09 PM.png"/>
          <p:cNvPicPr preferRelativeResize="0"/>
          <p:nvPr/>
        </p:nvPicPr>
        <p:blipFill rotWithShape="1">
          <a:blip r:embed="rId5">
            <a:alphaModFix/>
          </a:blip>
          <a:srcRect/>
          <a:stretch/>
        </p:blipFill>
        <p:spPr>
          <a:xfrm>
            <a:off x="331695" y="4566437"/>
            <a:ext cx="11731554" cy="2291562"/>
          </a:xfrm>
          <a:prstGeom prst="rect">
            <a:avLst/>
          </a:prstGeom>
          <a:noFill/>
          <a:ln>
            <a:noFill/>
          </a:ln>
        </p:spPr>
      </p:pic>
      <p:sp>
        <p:nvSpPr>
          <p:cNvPr id="1301" name="Shape 1301"/>
          <p:cNvSpPr txBox="1"/>
          <p:nvPr/>
        </p:nvSpPr>
        <p:spPr>
          <a:xfrm>
            <a:off x="2060005" y="523760"/>
            <a:ext cx="8571716"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0" i="0" u="none" strike="noStrike" cap="none">
                <a:solidFill>
                  <a:schemeClr val="dk1"/>
                </a:solidFill>
                <a:latin typeface="Calibri"/>
                <a:ea typeface="Calibri"/>
                <a:cs typeface="Calibri"/>
                <a:sym typeface="Calibri"/>
              </a:rPr>
              <a:t>Major Press Releases 2016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Globalization</a:t>
            </a:r>
          </a:p>
        </p:txBody>
      </p:sp>
      <p:pic>
        <p:nvPicPr>
          <p:cNvPr id="405" name="Shape 405"/>
          <p:cNvPicPr preferRelativeResize="0">
            <a:picLocks noGrp="1"/>
          </p:cNvPicPr>
          <p:nvPr>
            <p:ph type="body" idx="1"/>
          </p:nvPr>
        </p:nvPicPr>
        <p:blipFill rotWithShape="1">
          <a:blip r:embed="rId3">
            <a:alphaModFix/>
          </a:blip>
          <a:srcRect/>
          <a:stretch/>
        </p:blipFill>
        <p:spPr>
          <a:xfrm>
            <a:off x="3007674" y="1846263"/>
            <a:ext cx="6236977" cy="4022724"/>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Shape 1306"/>
          <p:cNvSpPr txBox="1">
            <a:spLocks noGrp="1"/>
          </p:cNvSpPr>
          <p:nvPr>
            <p:ph type="title"/>
          </p:nvPr>
        </p:nvSpPr>
        <p:spPr>
          <a:xfrm>
            <a:off x="-609600" y="248975"/>
            <a:ext cx="13411200" cy="13929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Unit Distribution</a:t>
            </a:r>
          </a:p>
        </p:txBody>
      </p:sp>
      <p:pic>
        <p:nvPicPr>
          <p:cNvPr id="1307" name="Shape 1307" descr="Screen Shot 2017-03-13 at 10.57.29 PM.png"/>
          <p:cNvPicPr preferRelativeResize="0"/>
          <p:nvPr/>
        </p:nvPicPr>
        <p:blipFill rotWithShape="1">
          <a:blip r:embed="rId3">
            <a:alphaModFix/>
          </a:blip>
          <a:srcRect/>
          <a:stretch/>
        </p:blipFill>
        <p:spPr>
          <a:xfrm>
            <a:off x="1064917" y="1775363"/>
            <a:ext cx="10081201" cy="46669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Shape 1312"/>
          <p:cNvSpPr txBox="1">
            <a:spLocks noGrp="1"/>
          </p:cNvSpPr>
          <p:nvPr>
            <p:ph type="title"/>
          </p:nvPr>
        </p:nvSpPr>
        <p:spPr>
          <a:xfrm>
            <a:off x="1097279" y="286603"/>
            <a:ext cx="10058400" cy="1450800"/>
          </a:xfrm>
          <a:prstGeom prst="rect">
            <a:avLst/>
          </a:prstGeom>
        </p:spPr>
        <p:txBody>
          <a:bodyPr lIns="91425" tIns="91425" rIns="91425" bIns="91425" anchor="b" anchorCtr="0">
            <a:noAutofit/>
          </a:bodyPr>
          <a:lstStyle/>
          <a:p>
            <a:pPr lvl="0">
              <a:spcBef>
                <a:spcPts val="0"/>
              </a:spcBef>
              <a:buNone/>
            </a:pPr>
            <a:r>
              <a:rPr lang="en-US"/>
              <a:t>Distribution and NOI</a:t>
            </a:r>
          </a:p>
        </p:txBody>
      </p:sp>
      <p:pic>
        <p:nvPicPr>
          <p:cNvPr id="1313" name="Shape 1313" descr="Screen Shot 2017-03-19 at 2.29.44 PM.png"/>
          <p:cNvPicPr preferRelativeResize="0"/>
          <p:nvPr/>
        </p:nvPicPr>
        <p:blipFill>
          <a:blip r:embed="rId3">
            <a:alphaModFix/>
          </a:blip>
          <a:stretch>
            <a:fillRect/>
          </a:stretch>
        </p:blipFill>
        <p:spPr>
          <a:xfrm>
            <a:off x="1140137" y="2380828"/>
            <a:ext cx="9972675" cy="3181350"/>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Shape 1318"/>
          <p:cNvSpPr txBox="1">
            <a:spLocks noGrp="1"/>
          </p:cNvSpPr>
          <p:nvPr>
            <p:ph type="title"/>
          </p:nvPr>
        </p:nvSpPr>
        <p:spPr>
          <a:xfrm>
            <a:off x="609600" y="274637"/>
            <a:ext cx="101601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64653"/>
              </a:buClr>
              <a:buSzPct val="25000"/>
              <a:buFont typeface="Cambria"/>
              <a:buNone/>
            </a:pPr>
            <a:r>
              <a:rPr lang="en-US" sz="4600" b="0" i="0" u="none" strike="noStrike" cap="none">
                <a:solidFill>
                  <a:srgbClr val="464653"/>
                </a:solidFill>
                <a:latin typeface="Cambria"/>
                <a:ea typeface="Cambria"/>
                <a:cs typeface="Cambria"/>
                <a:sym typeface="Cambria"/>
              </a:rPr>
              <a:t>Growth</a:t>
            </a:r>
          </a:p>
        </p:txBody>
      </p:sp>
      <p:pic>
        <p:nvPicPr>
          <p:cNvPr id="1319" name="Shape 1319"/>
          <p:cNvPicPr preferRelativeResize="0"/>
          <p:nvPr/>
        </p:nvPicPr>
        <p:blipFill rotWithShape="1">
          <a:blip r:embed="rId3">
            <a:alphaModFix/>
          </a:blip>
          <a:srcRect/>
          <a:stretch/>
        </p:blipFill>
        <p:spPr>
          <a:xfrm>
            <a:off x="527050" y="1916113"/>
            <a:ext cx="10553700" cy="370530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Shape 1324"/>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325" name="Shape 1325" descr="Screen Shot 2017-03-13 at 10.45.46 PM.png"/>
          <p:cNvPicPr preferRelativeResize="0"/>
          <p:nvPr/>
        </p:nvPicPr>
        <p:blipFill rotWithShape="1">
          <a:blip r:embed="rId3">
            <a:alphaModFix/>
          </a:blip>
          <a:srcRect/>
          <a:stretch/>
        </p:blipFill>
        <p:spPr>
          <a:xfrm>
            <a:off x="0" y="1079500"/>
            <a:ext cx="12192000" cy="469770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Shape 1330"/>
          <p:cNvSpPr txBox="1">
            <a:spLocks noGrp="1"/>
          </p:cNvSpPr>
          <p:nvPr>
            <p:ph type="title"/>
          </p:nvPr>
        </p:nvSpPr>
        <p:spPr>
          <a:xfrm>
            <a:off x="609600" y="274637"/>
            <a:ext cx="101601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64653"/>
              </a:buClr>
              <a:buSzPct val="25000"/>
              <a:buFont typeface="Cambria"/>
              <a:buNone/>
            </a:pPr>
            <a:r>
              <a:rPr lang="en-US" sz="4400" b="0" i="0" u="none" strike="noStrike" cap="none">
                <a:solidFill>
                  <a:schemeClr val="dk1"/>
                </a:solidFill>
                <a:latin typeface="Cabin"/>
                <a:ea typeface="Cabin"/>
                <a:cs typeface="Cabin"/>
                <a:sym typeface="Cabin"/>
              </a:rPr>
              <a:t>Boardwalk Tenancy</a:t>
            </a:r>
          </a:p>
        </p:txBody>
      </p:sp>
      <p:pic>
        <p:nvPicPr>
          <p:cNvPr id="1331" name="Shape 1331"/>
          <p:cNvPicPr preferRelativeResize="0"/>
          <p:nvPr/>
        </p:nvPicPr>
        <p:blipFill rotWithShape="1">
          <a:blip r:embed="rId3">
            <a:alphaModFix/>
          </a:blip>
          <a:srcRect/>
          <a:stretch/>
        </p:blipFill>
        <p:spPr>
          <a:xfrm>
            <a:off x="508000" y="1417637"/>
            <a:ext cx="10363200" cy="2809800"/>
          </a:xfrm>
          <a:prstGeom prst="rect">
            <a:avLst/>
          </a:prstGeom>
          <a:noFill/>
          <a:ln>
            <a:noFill/>
          </a:ln>
        </p:spPr>
      </p:pic>
      <p:pic>
        <p:nvPicPr>
          <p:cNvPr id="1332" name="Shape 1332"/>
          <p:cNvPicPr preferRelativeResize="0"/>
          <p:nvPr/>
        </p:nvPicPr>
        <p:blipFill rotWithShape="1">
          <a:blip r:embed="rId4">
            <a:alphaModFix/>
          </a:blip>
          <a:srcRect/>
          <a:stretch/>
        </p:blipFill>
        <p:spPr>
          <a:xfrm>
            <a:off x="2910417" y="4227512"/>
            <a:ext cx="6371100" cy="2630400"/>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Shape 1337"/>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338" name="Shape 1338" descr="Screen Shot 2017-03-13 at 10.57.58 PM.png"/>
          <p:cNvPicPr preferRelativeResize="0"/>
          <p:nvPr/>
        </p:nvPicPr>
        <p:blipFill rotWithShape="1">
          <a:blip r:embed="rId3">
            <a:alphaModFix/>
          </a:blip>
          <a:srcRect/>
          <a:stretch/>
        </p:blipFill>
        <p:spPr>
          <a:xfrm>
            <a:off x="0" y="1367562"/>
            <a:ext cx="12192000" cy="5490300"/>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Shape 1343"/>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344" name="Shape 1344" descr="Screen Shot 2017-03-13 at 11.00.16 PM.png"/>
          <p:cNvPicPr preferRelativeResize="0"/>
          <p:nvPr/>
        </p:nvPicPr>
        <p:blipFill rotWithShape="1">
          <a:blip r:embed="rId3">
            <a:alphaModFix/>
          </a:blip>
          <a:srcRect/>
          <a:stretch/>
        </p:blipFill>
        <p:spPr>
          <a:xfrm>
            <a:off x="0" y="0"/>
            <a:ext cx="12159000" cy="685800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350" name="Shape 1350" descr="Screen Shot 2017-03-13 at 10.46.26 PM.png"/>
          <p:cNvPicPr preferRelativeResize="0"/>
          <p:nvPr/>
        </p:nvPicPr>
        <p:blipFill rotWithShape="1">
          <a:blip r:embed="rId3">
            <a:alphaModFix/>
          </a:blip>
          <a:srcRect/>
          <a:stretch/>
        </p:blipFill>
        <p:spPr>
          <a:xfrm>
            <a:off x="0" y="685800"/>
            <a:ext cx="12192000" cy="54801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356" name="Shape 1356" descr="Screen Shot 2017-03-13 at 11.03.46 PM.png"/>
          <p:cNvPicPr preferRelativeResize="0"/>
          <p:nvPr/>
        </p:nvPicPr>
        <p:blipFill rotWithShape="1">
          <a:blip r:embed="rId3">
            <a:alphaModFix/>
          </a:blip>
          <a:srcRect/>
          <a:stretch/>
        </p:blipFill>
        <p:spPr>
          <a:xfrm>
            <a:off x="1337733" y="673100"/>
            <a:ext cx="9516600" cy="549900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Shape 1361"/>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362" name="Shape 1362" descr="Screen Shot 2017-03-13 at 11.04.04 PM.png"/>
          <p:cNvPicPr preferRelativeResize="0"/>
          <p:nvPr/>
        </p:nvPicPr>
        <p:blipFill rotWithShape="1">
          <a:blip r:embed="rId3">
            <a:alphaModFix/>
          </a:blip>
          <a:srcRect/>
          <a:stretch/>
        </p:blipFill>
        <p:spPr>
          <a:xfrm>
            <a:off x="0" y="266700"/>
            <a:ext cx="12192000" cy="6323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Global REIT Industry	</a:t>
            </a:r>
          </a:p>
        </p:txBody>
      </p:sp>
      <p:pic>
        <p:nvPicPr>
          <p:cNvPr id="411" name="Shape 411"/>
          <p:cNvPicPr preferRelativeResize="0">
            <a:picLocks noGrp="1"/>
          </p:cNvPicPr>
          <p:nvPr>
            <p:ph type="body" idx="1"/>
          </p:nvPr>
        </p:nvPicPr>
        <p:blipFill rotWithShape="1">
          <a:blip r:embed="rId3">
            <a:alphaModFix/>
          </a:blip>
          <a:srcRect/>
          <a:stretch/>
        </p:blipFill>
        <p:spPr>
          <a:xfrm>
            <a:off x="838175" y="1869388"/>
            <a:ext cx="6088200" cy="4351200"/>
          </a:xfrm>
          <a:prstGeom prst="rect">
            <a:avLst/>
          </a:prstGeom>
          <a:noFill/>
          <a:ln>
            <a:noFill/>
          </a:ln>
        </p:spPr>
      </p:pic>
      <p:sp>
        <p:nvSpPr>
          <p:cNvPr id="412" name="Shape 412"/>
          <p:cNvSpPr txBox="1"/>
          <p:nvPr/>
        </p:nvSpPr>
        <p:spPr>
          <a:xfrm>
            <a:off x="6926377" y="2369126"/>
            <a:ext cx="4164675" cy="230832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86D1D8"/>
              </a:buClr>
              <a:buSzPct val="100000"/>
              <a:buFont typeface="Noto Sans Symbols"/>
              <a:buChar char="●"/>
            </a:pPr>
            <a:r>
              <a:rPr lang="en-US" sz="1800">
                <a:solidFill>
                  <a:srgbClr val="1F394D"/>
                </a:solidFill>
                <a:latin typeface="Questrial"/>
                <a:ea typeface="Questrial"/>
                <a:cs typeface="Questrial"/>
                <a:sym typeface="Questrial"/>
              </a:rPr>
              <a:t>The major growth of REITs happened only after 2000 </a:t>
            </a:r>
          </a:p>
          <a:p>
            <a:pPr marL="0" marR="0" lvl="0" indent="0" algn="l" rtl="0">
              <a:spcBef>
                <a:spcPts val="0"/>
              </a:spcBef>
              <a:spcAft>
                <a:spcPts val="0"/>
              </a:spcAft>
              <a:buNone/>
            </a:pPr>
            <a:endParaRPr sz="1800">
              <a:solidFill>
                <a:srgbClr val="1F394D"/>
              </a:solidFill>
              <a:latin typeface="Questrial"/>
              <a:ea typeface="Questrial"/>
              <a:cs typeface="Questrial"/>
              <a:sym typeface="Questrial"/>
            </a:endParaRPr>
          </a:p>
          <a:p>
            <a:pPr marL="342900" marR="0" lvl="0" indent="-342900" algn="l" rtl="0">
              <a:spcBef>
                <a:spcPts val="0"/>
              </a:spcBef>
              <a:spcAft>
                <a:spcPts val="0"/>
              </a:spcAft>
              <a:buClr>
                <a:srgbClr val="86D1D8"/>
              </a:buClr>
              <a:buSzPct val="100000"/>
              <a:buFont typeface="Noto Sans Symbols"/>
              <a:buChar char="●"/>
            </a:pPr>
            <a:r>
              <a:rPr lang="en-US" sz="1800">
                <a:solidFill>
                  <a:srgbClr val="1F394D"/>
                </a:solidFill>
                <a:latin typeface="Questrial"/>
                <a:ea typeface="Questrial"/>
                <a:cs typeface="Questrial"/>
                <a:sym typeface="Questrial"/>
              </a:rPr>
              <a:t>With the introduction of REITs in most of the countries, the global listed real estate witnessed astonishing growth</a:t>
            </a:r>
          </a:p>
          <a:p>
            <a:pPr marL="342900" marR="0" lvl="0" indent="-342900" algn="l" rtl="0">
              <a:spcBef>
                <a:spcPts val="0"/>
              </a:spcBef>
              <a:spcAft>
                <a:spcPts val="0"/>
              </a:spcAft>
              <a:buClr>
                <a:srgbClr val="86D1D8"/>
              </a:buClr>
              <a:buFont typeface="Noto Sans Symbols"/>
              <a:buNone/>
            </a:pPr>
            <a:endParaRPr sz="1800">
              <a:solidFill>
                <a:srgbClr val="1F394D"/>
              </a:solidFill>
              <a:latin typeface="Questrial"/>
              <a:ea typeface="Questrial"/>
              <a:cs typeface="Questrial"/>
              <a:sym typeface="Quest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Shape 1367"/>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368" name="Shape 1368" descr="Screen Shot 2017-03-13 at 11.04.16 PM.png"/>
          <p:cNvPicPr preferRelativeResize="0"/>
          <p:nvPr/>
        </p:nvPicPr>
        <p:blipFill rotWithShape="1">
          <a:blip r:embed="rId3">
            <a:alphaModFix/>
          </a:blip>
          <a:srcRect/>
          <a:stretch/>
        </p:blipFill>
        <p:spPr>
          <a:xfrm>
            <a:off x="0" y="279400"/>
            <a:ext cx="12192000" cy="628590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Shape 1373"/>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374" name="Shape 1374" descr="Screen Shot 2017-03-13 at 11.04.48 PM.png"/>
          <p:cNvPicPr preferRelativeResize="0"/>
          <p:nvPr/>
        </p:nvPicPr>
        <p:blipFill rotWithShape="1">
          <a:blip r:embed="rId3">
            <a:alphaModFix/>
          </a:blip>
          <a:srcRect/>
          <a:stretch/>
        </p:blipFill>
        <p:spPr>
          <a:xfrm>
            <a:off x="0" y="1104900"/>
            <a:ext cx="12192000" cy="4644900"/>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Shape 1380"/>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Management Team </a:t>
            </a:r>
          </a:p>
        </p:txBody>
      </p:sp>
      <p:pic>
        <p:nvPicPr>
          <p:cNvPr id="1381" name="Shape 1381" descr="MGMT_TEAM.JPG"/>
          <p:cNvPicPr preferRelativeResize="0">
            <a:picLocks noGrp="1"/>
          </p:cNvPicPr>
          <p:nvPr>
            <p:ph type="body" idx="1"/>
          </p:nvPr>
        </p:nvPicPr>
        <p:blipFill rotWithShape="1">
          <a:blip r:embed="rId3">
            <a:alphaModFix/>
          </a:blip>
          <a:srcRect/>
          <a:stretch/>
        </p:blipFill>
        <p:spPr>
          <a:xfrm>
            <a:off x="2552340" y="1846263"/>
            <a:ext cx="7146600" cy="40227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Shape 1386"/>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387" name="Shape 1387" descr="Screen Shot 2017-03-16 at 6.08.28 PM.png"/>
          <p:cNvPicPr preferRelativeResize="0"/>
          <p:nvPr/>
        </p:nvPicPr>
        <p:blipFill rotWithShape="1">
          <a:blip r:embed="rId3">
            <a:alphaModFix/>
          </a:blip>
          <a:srcRect/>
          <a:stretch/>
        </p:blipFill>
        <p:spPr>
          <a:xfrm>
            <a:off x="323118" y="0"/>
            <a:ext cx="7162800" cy="2108100"/>
          </a:xfrm>
          <a:prstGeom prst="rect">
            <a:avLst/>
          </a:prstGeom>
          <a:noFill/>
          <a:ln>
            <a:noFill/>
          </a:ln>
        </p:spPr>
      </p:pic>
      <p:sp>
        <p:nvSpPr>
          <p:cNvPr id="1388" name="Shape 1388"/>
          <p:cNvSpPr txBox="1"/>
          <p:nvPr/>
        </p:nvSpPr>
        <p:spPr>
          <a:xfrm>
            <a:off x="609600" y="2097702"/>
            <a:ext cx="11257800" cy="3311700"/>
          </a:xfrm>
          <a:prstGeom prst="rect">
            <a:avLst/>
          </a:prstGeom>
          <a:noFill/>
          <a:ln>
            <a:noFill/>
          </a:ln>
        </p:spPr>
        <p:txBody>
          <a:bodyPr lIns="91425" tIns="45700" rIns="91425" bIns="45700" anchor="t" anchorCtr="0">
            <a:noAutofit/>
          </a:bodyPr>
          <a:lstStyle/>
          <a:p>
            <a:pPr marL="342900" marR="0" lvl="0" indent="-228600" algn="l" rtl="0">
              <a:spcBef>
                <a:spcPts val="0"/>
              </a:spcBef>
              <a:spcAft>
                <a:spcPts val="0"/>
              </a:spcAft>
              <a:buClr>
                <a:srgbClr val="000000"/>
              </a:buClr>
              <a:buSzPct val="100000"/>
              <a:buFont typeface="Arial"/>
              <a:buChar char="•"/>
            </a:pPr>
            <a:r>
              <a:rPr lang="en-US" sz="1800" b="0" i="0" u="none" strike="noStrike" cap="none">
                <a:solidFill>
                  <a:srgbClr val="000000"/>
                </a:solidFill>
                <a:latin typeface="Calibri"/>
                <a:ea typeface="Calibri"/>
                <a:cs typeface="Calibri"/>
                <a:sym typeface="Calibri"/>
              </a:rPr>
              <a:t>Chief Executive Officer of Boardwalk REIT and served as its President until May 2007. </a:t>
            </a:r>
          </a:p>
          <a:p>
            <a:pPr marL="342900" marR="0" lvl="0" indent="-228600" algn="l" rtl="0">
              <a:spcBef>
                <a:spcPts val="438"/>
              </a:spcBef>
              <a:spcAft>
                <a:spcPts val="0"/>
              </a:spcAft>
              <a:buClr>
                <a:srgbClr val="000000"/>
              </a:buClr>
              <a:buSzPct val="100000"/>
              <a:buFont typeface="Arial"/>
              <a:buChar char="•"/>
            </a:pPr>
            <a:r>
              <a:rPr lang="en-US" sz="1800" b="0" i="0" u="none" strike="noStrike" cap="none">
                <a:solidFill>
                  <a:srgbClr val="000000"/>
                </a:solidFill>
                <a:latin typeface="Calibri"/>
                <a:ea typeface="Calibri"/>
                <a:cs typeface="Calibri"/>
                <a:sym typeface="Calibri"/>
              </a:rPr>
              <a:t> Co-founder and served as President of Boardwalk Properties Co. Ltd</a:t>
            </a:r>
          </a:p>
          <a:p>
            <a:pPr marL="342900" marR="0" lvl="0" indent="-228600" algn="l" rtl="0">
              <a:spcBef>
                <a:spcPts val="438"/>
              </a:spcBef>
              <a:spcAft>
                <a:spcPts val="0"/>
              </a:spcAft>
              <a:buClr>
                <a:srgbClr val="000000"/>
              </a:buClr>
              <a:buSzPct val="100000"/>
              <a:buFont typeface="Arial"/>
              <a:buChar char="•"/>
            </a:pPr>
            <a:r>
              <a:rPr lang="en-US" sz="1800" b="0" i="0" u="none" strike="noStrike" cap="none">
                <a:solidFill>
                  <a:srgbClr val="000000"/>
                </a:solidFill>
                <a:latin typeface="Calibri"/>
                <a:ea typeface="Calibri"/>
                <a:cs typeface="Calibri"/>
                <a:sym typeface="Calibri"/>
              </a:rPr>
              <a:t> Chairman </a:t>
            </a:r>
            <a:r>
              <a:rPr lang="en-US" sz="1800" b="0" i="0" u="none" strike="noStrike" cap="none">
                <a:solidFill>
                  <a:schemeClr val="dk1"/>
                </a:solidFill>
                <a:latin typeface="Cabin"/>
                <a:ea typeface="Cabin"/>
                <a:cs typeface="Cabin"/>
                <a:sym typeface="Cabin"/>
              </a:rPr>
              <a:t>since May 10, 2007</a:t>
            </a:r>
          </a:p>
          <a:p>
            <a:pPr marL="342900" marR="0" lvl="0" indent="-228600" algn="l" rtl="0">
              <a:spcBef>
                <a:spcPts val="438"/>
              </a:spcBef>
              <a:spcAft>
                <a:spcPts val="0"/>
              </a:spcAft>
              <a:buClr>
                <a:srgbClr val="000000"/>
              </a:buClr>
              <a:buSzPct val="100000"/>
              <a:buFont typeface="Arial"/>
              <a:buChar char="•"/>
            </a:pPr>
            <a:r>
              <a:rPr lang="en-US" sz="1800" b="0" i="0" u="none" strike="noStrike" cap="none">
                <a:solidFill>
                  <a:srgbClr val="000000"/>
                </a:solidFill>
                <a:latin typeface="Calibri"/>
                <a:ea typeface="Calibri"/>
                <a:cs typeface="Calibri"/>
                <a:sym typeface="Calibri"/>
              </a:rPr>
              <a:t>Director since July 14,1993</a:t>
            </a:r>
          </a:p>
          <a:p>
            <a:pPr marL="342900" marR="0" lvl="0" indent="-228600" algn="l" rtl="0">
              <a:spcBef>
                <a:spcPts val="438"/>
              </a:spcBef>
              <a:spcAft>
                <a:spcPts val="0"/>
              </a:spcAft>
              <a:buClr>
                <a:srgbClr val="000000"/>
              </a:buClr>
              <a:buSzPct val="100000"/>
              <a:buFont typeface="Arial"/>
              <a:buChar char="•"/>
            </a:pPr>
            <a:r>
              <a:rPr lang="en-US" sz="1800" b="0" i="0" u="none" strike="noStrike" cap="none">
                <a:solidFill>
                  <a:srgbClr val="000000"/>
                </a:solidFill>
                <a:latin typeface="Calibri"/>
                <a:ea typeface="Calibri"/>
                <a:cs typeface="Calibri"/>
                <a:sym typeface="Calibri"/>
              </a:rPr>
              <a:t> </a:t>
            </a:r>
            <a:r>
              <a:rPr lang="en-US" sz="1800" b="0" i="0" u="none" strike="noStrike" cap="none">
                <a:solidFill>
                  <a:schemeClr val="dk1"/>
                </a:solidFill>
                <a:latin typeface="Cabin"/>
                <a:ea typeface="Cabin"/>
                <a:cs typeface="Cabin"/>
                <a:sym typeface="Cabin"/>
              </a:rPr>
              <a:t>A</a:t>
            </a:r>
            <a:r>
              <a:rPr lang="en-US" sz="1800" b="0" i="0" u="none" strike="noStrike" cap="none">
                <a:solidFill>
                  <a:srgbClr val="000000"/>
                </a:solidFill>
                <a:latin typeface="Calibri"/>
                <a:ea typeface="Calibri"/>
                <a:cs typeface="Calibri"/>
                <a:sym typeface="Calibri"/>
              </a:rPr>
              <a:t>ffiliate of the Real Estate Institute of Canada since 1985. </a:t>
            </a:r>
          </a:p>
          <a:p>
            <a:pPr marL="342900" marR="0" lvl="0" indent="-228600" algn="l" rtl="0">
              <a:spcBef>
                <a:spcPts val="438"/>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Brother is Van Kolias (Senior VP of Quality Control)</a:t>
            </a:r>
          </a:p>
          <a:p>
            <a:pPr marL="342900" marR="0" lvl="0" indent="-228600" algn="l" rtl="0">
              <a:spcBef>
                <a:spcPts val="438"/>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Together they own about 23% of Boardwalk</a:t>
            </a:r>
          </a:p>
          <a:p>
            <a:pPr marL="342900" marR="0" lvl="0" indent="-228600" algn="l" rtl="0">
              <a:spcBef>
                <a:spcPts val="438"/>
              </a:spcBef>
              <a:spcAft>
                <a:spcPts val="0"/>
              </a:spcAft>
              <a:buClr>
                <a:srgbClr val="000000"/>
              </a:buClr>
              <a:buSzPct val="100000"/>
              <a:buFont typeface="Arial"/>
              <a:buChar char="•"/>
            </a:pPr>
            <a:r>
              <a:rPr lang="en-US" sz="1800" b="0" i="0" u="none" strike="noStrike" cap="none">
                <a:solidFill>
                  <a:srgbClr val="000000"/>
                </a:solidFill>
                <a:latin typeface="Calibri"/>
                <a:ea typeface="Calibri"/>
                <a:cs typeface="Calibri"/>
                <a:sym typeface="Calibri"/>
              </a:rPr>
              <a:t>Bachelor of Science in Civil Engineering in 1983 from the University of Calgary</a:t>
            </a:r>
          </a:p>
          <a:p>
            <a:pPr marL="342900" marR="0" lvl="0" indent="-228600" algn="l" rtl="0">
              <a:spcBef>
                <a:spcPts val="438"/>
              </a:spcBef>
              <a:buClr>
                <a:srgbClr val="000000"/>
              </a:buClr>
              <a:buSzPct val="100000"/>
              <a:buFont typeface="Arial"/>
              <a:buChar char="•"/>
            </a:pPr>
            <a:r>
              <a:rPr lang="en-US" sz="1800" b="0" i="0" u="none" strike="noStrike" cap="none">
                <a:solidFill>
                  <a:srgbClr val="000000"/>
                </a:solidFill>
                <a:latin typeface="Calibri"/>
                <a:ea typeface="Calibri"/>
                <a:cs typeface="Calibri"/>
                <a:sym typeface="Calibri"/>
              </a:rPr>
              <a:t>Certified Property Manager from the Real Estate Institute of Canada in 1995</a:t>
            </a:r>
          </a:p>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Shape 1393"/>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394" name="Shape 1394" descr="Screen Shot 2017-03-16 at 6.08.33 PM.png"/>
          <p:cNvPicPr preferRelativeResize="0"/>
          <p:nvPr/>
        </p:nvPicPr>
        <p:blipFill rotWithShape="1">
          <a:blip r:embed="rId3">
            <a:alphaModFix/>
          </a:blip>
          <a:srcRect/>
          <a:stretch/>
        </p:blipFill>
        <p:spPr>
          <a:xfrm>
            <a:off x="128031" y="120406"/>
            <a:ext cx="7636800" cy="2082900"/>
          </a:xfrm>
          <a:prstGeom prst="rect">
            <a:avLst/>
          </a:prstGeom>
          <a:noFill/>
          <a:ln>
            <a:noFill/>
          </a:ln>
        </p:spPr>
      </p:pic>
      <p:sp>
        <p:nvSpPr>
          <p:cNvPr id="1395" name="Shape 1395"/>
          <p:cNvSpPr txBox="1"/>
          <p:nvPr/>
        </p:nvSpPr>
        <p:spPr>
          <a:xfrm>
            <a:off x="251886" y="2098242"/>
            <a:ext cx="11710200" cy="3418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342900" marR="0" lvl="0" indent="-228600" algn="l" rtl="0">
              <a:spcBef>
                <a:spcPts val="0"/>
              </a:spcBef>
              <a:spcAft>
                <a:spcPts val="0"/>
              </a:spcAft>
              <a:buClr>
                <a:srgbClr val="000000"/>
              </a:buClr>
              <a:buSzPct val="100000"/>
              <a:buFont typeface="Arial"/>
              <a:buChar char="•"/>
            </a:pPr>
            <a:r>
              <a:rPr lang="en-US" sz="1800">
                <a:solidFill>
                  <a:srgbClr val="000000"/>
                </a:solidFill>
                <a:latin typeface="Calibri"/>
                <a:ea typeface="Calibri"/>
                <a:cs typeface="Calibri"/>
                <a:sym typeface="Calibri"/>
              </a:rPr>
              <a:t>President since May 10, 2007</a:t>
            </a:r>
          </a:p>
          <a:p>
            <a:pPr marL="342900" marR="0" lvl="0" indent="-228600" algn="l" rtl="0">
              <a:spcBef>
                <a:spcPts val="363"/>
              </a:spcBef>
              <a:spcAft>
                <a:spcPts val="0"/>
              </a:spcAft>
              <a:buClr>
                <a:srgbClr val="000000"/>
              </a:buClr>
              <a:buSzPct val="100000"/>
              <a:buFont typeface="Arial"/>
              <a:buChar char="•"/>
            </a:pPr>
            <a:r>
              <a:rPr lang="en-US" sz="1800">
                <a:solidFill>
                  <a:srgbClr val="000000"/>
                </a:solidFill>
                <a:latin typeface="Calibri"/>
                <a:ea typeface="Calibri"/>
                <a:cs typeface="Calibri"/>
                <a:sym typeface="Calibri"/>
              </a:rPr>
              <a:t>Senior Vice President of Finance at Boardwalk REIT since 1993 until March 30, 2007 </a:t>
            </a:r>
          </a:p>
          <a:p>
            <a:pPr marL="342900" marR="0" lvl="0" indent="-228600" algn="l" rtl="0">
              <a:spcBef>
                <a:spcPts val="363"/>
              </a:spcBef>
              <a:spcAft>
                <a:spcPts val="0"/>
              </a:spcAft>
              <a:buClr>
                <a:srgbClr val="000000"/>
              </a:buClr>
              <a:buSzPct val="100000"/>
              <a:buFont typeface="Arial"/>
              <a:buChar char="•"/>
            </a:pPr>
            <a:r>
              <a:rPr lang="en-US" sz="1800">
                <a:solidFill>
                  <a:srgbClr val="000000"/>
                </a:solidFill>
                <a:latin typeface="Calibri"/>
                <a:ea typeface="Calibri"/>
                <a:cs typeface="Calibri"/>
                <a:sym typeface="Calibri"/>
              </a:rPr>
              <a:t>Chief Financial Officer until March 30, 2007. </a:t>
            </a:r>
          </a:p>
          <a:p>
            <a:pPr marL="342900" marR="0" lvl="0" indent="-228600" algn="l" rtl="0">
              <a:spcBef>
                <a:spcPts val="363"/>
              </a:spcBef>
              <a:spcAft>
                <a:spcPts val="0"/>
              </a:spcAft>
              <a:buClr>
                <a:srgbClr val="000000"/>
              </a:buClr>
              <a:buSzPct val="100000"/>
              <a:buFont typeface="Arial"/>
              <a:buChar char="•"/>
            </a:pPr>
            <a:r>
              <a:rPr lang="en-US" sz="1800">
                <a:solidFill>
                  <a:srgbClr val="000000"/>
                </a:solidFill>
                <a:latin typeface="Calibri"/>
                <a:ea typeface="Calibri"/>
                <a:cs typeface="Calibri"/>
                <a:sym typeface="Calibri"/>
              </a:rPr>
              <a:t>14 years of multi-family real estate experience. </a:t>
            </a:r>
          </a:p>
          <a:p>
            <a:pPr marL="342900" marR="0" lvl="0" indent="-228600" algn="l" rtl="0">
              <a:spcBef>
                <a:spcPts val="363"/>
              </a:spcBef>
              <a:spcAft>
                <a:spcPts val="0"/>
              </a:spcAft>
              <a:buClr>
                <a:srgbClr val="000000"/>
              </a:buClr>
              <a:buSzPct val="100000"/>
              <a:buFont typeface="Arial"/>
              <a:buChar char="•"/>
            </a:pPr>
            <a:r>
              <a:rPr lang="en-US" sz="1800">
                <a:solidFill>
                  <a:srgbClr val="000000"/>
                </a:solidFill>
                <a:latin typeface="Calibri"/>
                <a:ea typeface="Calibri"/>
                <a:cs typeface="Calibri"/>
                <a:sym typeface="Calibri"/>
              </a:rPr>
              <a:t>University of Calgary</a:t>
            </a:r>
            <a:r>
              <a:rPr lang="en-US" sz="1800">
                <a:solidFill>
                  <a:schemeClr val="dk1"/>
                </a:solidFill>
                <a:latin typeface="Cabin"/>
                <a:ea typeface="Cabin"/>
                <a:cs typeface="Cabin"/>
                <a:sym typeface="Cabin"/>
              </a:rPr>
              <a:t> - </a:t>
            </a:r>
            <a:r>
              <a:rPr lang="en-US" sz="1800">
                <a:solidFill>
                  <a:srgbClr val="000000"/>
                </a:solidFill>
                <a:latin typeface="Calibri"/>
                <a:ea typeface="Calibri"/>
                <a:cs typeface="Calibri"/>
                <a:sym typeface="Calibri"/>
              </a:rPr>
              <a:t>Commerce in 1990</a:t>
            </a:r>
          </a:p>
          <a:p>
            <a:pPr marL="342900" marR="0" lvl="0" indent="-228600" algn="l" rtl="0">
              <a:spcBef>
                <a:spcPts val="363"/>
              </a:spcBef>
              <a:spcAft>
                <a:spcPts val="0"/>
              </a:spcAft>
              <a:buClr>
                <a:srgbClr val="000000"/>
              </a:buClr>
              <a:buSzPct val="100000"/>
              <a:buFont typeface="Arial"/>
              <a:buChar char="•"/>
            </a:pPr>
            <a:r>
              <a:rPr lang="en-US" sz="1800">
                <a:solidFill>
                  <a:srgbClr val="000000"/>
                </a:solidFill>
                <a:latin typeface="Calibri"/>
                <a:ea typeface="Calibri"/>
                <a:cs typeface="Calibri"/>
                <a:sym typeface="Calibri"/>
              </a:rPr>
              <a:t>Chartered Accountant designation in 1993 </a:t>
            </a:r>
          </a:p>
          <a:p>
            <a:pPr marL="342900" marR="0" lvl="0" indent="-228600" algn="l" rtl="0">
              <a:spcBef>
                <a:spcPts val="363"/>
              </a:spcBef>
              <a:buClr>
                <a:schemeClr val="dk1"/>
              </a:buClr>
              <a:buSzPct val="100000"/>
              <a:buFont typeface="Arial"/>
              <a:buChar char="•"/>
            </a:pPr>
            <a:r>
              <a:rPr lang="en-US" sz="1800">
                <a:solidFill>
                  <a:schemeClr val="dk1"/>
                </a:solidFill>
                <a:latin typeface="Cabin"/>
                <a:ea typeface="Cabin"/>
                <a:cs typeface="Cabin"/>
                <a:sym typeface="Cabin"/>
              </a:rPr>
              <a:t>A</a:t>
            </a:r>
            <a:r>
              <a:rPr lang="en-US" sz="1800">
                <a:solidFill>
                  <a:srgbClr val="000000"/>
                </a:solidFill>
                <a:latin typeface="Calibri"/>
                <a:ea typeface="Calibri"/>
                <a:cs typeface="Calibri"/>
                <a:sym typeface="Calibri"/>
              </a:rPr>
              <a:t>warded his Fellowship Chartered Accountant (FCA) by the Institute of Chartered Accountants of Alberta.</a:t>
            </a:r>
            <a:br>
              <a:rPr lang="en-US" sz="1800">
                <a:solidFill>
                  <a:srgbClr val="000000"/>
                </a:solidFill>
                <a:latin typeface="Calibri"/>
                <a:ea typeface="Calibri"/>
                <a:cs typeface="Calibri"/>
                <a:sym typeface="Calibri"/>
              </a:rPr>
            </a:br>
            <a:endParaRPr lang="en-US" sz="1800">
              <a:solidFill>
                <a:srgbClr val="000000"/>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Shape 1400"/>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401" name="Shape 1401" descr="Screen Shot 2017-03-16 at 6.08.38 PM.png"/>
          <p:cNvPicPr preferRelativeResize="0"/>
          <p:nvPr/>
        </p:nvPicPr>
        <p:blipFill rotWithShape="1">
          <a:blip r:embed="rId3">
            <a:alphaModFix/>
          </a:blip>
          <a:srcRect/>
          <a:stretch/>
        </p:blipFill>
        <p:spPr>
          <a:xfrm>
            <a:off x="0" y="38100"/>
            <a:ext cx="7450800" cy="2260500"/>
          </a:xfrm>
          <a:prstGeom prst="rect">
            <a:avLst/>
          </a:prstGeom>
          <a:noFill/>
          <a:ln>
            <a:noFill/>
          </a:ln>
        </p:spPr>
      </p:pic>
      <p:sp>
        <p:nvSpPr>
          <p:cNvPr id="1402" name="Shape 1402"/>
          <p:cNvSpPr txBox="1"/>
          <p:nvPr/>
        </p:nvSpPr>
        <p:spPr>
          <a:xfrm>
            <a:off x="609601" y="2298700"/>
            <a:ext cx="11355000" cy="3372000"/>
          </a:xfrm>
          <a:prstGeom prst="rect">
            <a:avLst/>
          </a:prstGeom>
          <a:noFill/>
          <a:ln>
            <a:noFill/>
          </a:ln>
        </p:spPr>
        <p:txBody>
          <a:bodyPr lIns="91425" tIns="45700" rIns="91425" bIns="45700" anchor="t" anchorCtr="0">
            <a:noAutofit/>
          </a:bodyPr>
          <a:lstStyle/>
          <a:p>
            <a:pPr marL="342900" marR="0" lvl="0" indent="-228600" algn="l" rtl="0">
              <a:spcBef>
                <a:spcPts val="0"/>
              </a:spcBef>
              <a:spcAft>
                <a:spcPts val="0"/>
              </a:spcAft>
              <a:buClr>
                <a:srgbClr val="000000"/>
              </a:buClr>
              <a:buSzPct val="100000"/>
              <a:buFont typeface="Arial"/>
              <a:buChar char="•"/>
            </a:pPr>
            <a:r>
              <a:rPr lang="en-US" sz="1800">
                <a:solidFill>
                  <a:srgbClr val="000000"/>
                </a:solidFill>
                <a:latin typeface="Calibri"/>
                <a:ea typeface="Calibri"/>
                <a:cs typeface="Calibri"/>
                <a:sym typeface="Calibri"/>
              </a:rPr>
              <a:t>Chief Financial Officer of Boardwalk Real Estate Investment Trust since May 10, 2007</a:t>
            </a:r>
          </a:p>
          <a:p>
            <a:pPr marL="342900" marR="0" lvl="0" indent="-228600" algn="l" rtl="0">
              <a:spcBef>
                <a:spcPts val="363"/>
              </a:spcBef>
              <a:spcAft>
                <a:spcPts val="0"/>
              </a:spcAft>
              <a:buClr>
                <a:srgbClr val="000000"/>
              </a:buClr>
              <a:buSzPct val="100000"/>
              <a:buFont typeface="Arial"/>
              <a:buChar char="•"/>
            </a:pPr>
            <a:r>
              <a:rPr lang="en-US" sz="1800">
                <a:solidFill>
                  <a:srgbClr val="000000"/>
                </a:solidFill>
                <a:latin typeface="Calibri"/>
                <a:ea typeface="Calibri"/>
                <a:cs typeface="Calibri"/>
                <a:sym typeface="Calibri"/>
              </a:rPr>
              <a:t>Vice President of Boardwalk Real Estate Investment Trust until March 30, 2007, Senior Vice President since March 30, 2007 </a:t>
            </a:r>
          </a:p>
          <a:p>
            <a:pPr marL="342900" marR="0" lvl="0" indent="-228600" algn="l" rtl="0">
              <a:spcBef>
                <a:spcPts val="363"/>
              </a:spcBef>
              <a:spcAft>
                <a:spcPts val="0"/>
              </a:spcAft>
              <a:buClr>
                <a:schemeClr val="dk1"/>
              </a:buClr>
              <a:buSzPct val="100000"/>
              <a:buFont typeface="Arial"/>
              <a:buChar char="•"/>
            </a:pPr>
            <a:r>
              <a:rPr lang="en-US" sz="1800">
                <a:solidFill>
                  <a:schemeClr val="dk1"/>
                </a:solidFill>
                <a:latin typeface="Cabin"/>
                <a:ea typeface="Cabin"/>
                <a:cs typeface="Cabin"/>
                <a:sym typeface="Cabin"/>
              </a:rPr>
              <a:t>A</a:t>
            </a:r>
            <a:r>
              <a:rPr lang="en-US" sz="1800">
                <a:solidFill>
                  <a:srgbClr val="000000"/>
                </a:solidFill>
                <a:latin typeface="Calibri"/>
                <a:ea typeface="Calibri"/>
                <a:cs typeface="Calibri"/>
                <a:sym typeface="Calibri"/>
              </a:rPr>
              <a:t>ccountant at Deloitte in Toronto from 1987 to 1990</a:t>
            </a:r>
          </a:p>
          <a:p>
            <a:pPr marL="342900" marR="0" lvl="0" indent="-228600" algn="l" rtl="0">
              <a:spcBef>
                <a:spcPts val="363"/>
              </a:spcBef>
              <a:spcAft>
                <a:spcPts val="0"/>
              </a:spcAft>
              <a:buClr>
                <a:srgbClr val="000000"/>
              </a:buClr>
              <a:buSzPct val="100000"/>
              <a:buFont typeface="Arial"/>
              <a:buChar char="•"/>
            </a:pPr>
            <a:r>
              <a:rPr lang="en-US" sz="1800">
                <a:solidFill>
                  <a:srgbClr val="000000"/>
                </a:solidFill>
                <a:latin typeface="Calibri"/>
                <a:ea typeface="Calibri"/>
                <a:cs typeface="Calibri"/>
                <a:sym typeface="Calibri"/>
              </a:rPr>
              <a:t>Trust's controller since December 2004. </a:t>
            </a:r>
          </a:p>
          <a:p>
            <a:pPr marL="342900" marR="0" lvl="0" indent="-228600" algn="l" rtl="0">
              <a:spcBef>
                <a:spcPts val="363"/>
              </a:spcBef>
              <a:spcAft>
                <a:spcPts val="0"/>
              </a:spcAft>
              <a:buClr>
                <a:srgbClr val="000000"/>
              </a:buClr>
              <a:buSzPct val="100000"/>
              <a:buFont typeface="Arial"/>
              <a:buChar char="•"/>
            </a:pPr>
            <a:r>
              <a:rPr lang="en-US" sz="1800">
                <a:solidFill>
                  <a:srgbClr val="000000"/>
                </a:solidFill>
                <a:latin typeface="Calibri"/>
                <a:ea typeface="Calibri"/>
                <a:cs typeface="Calibri"/>
                <a:sym typeface="Calibri"/>
              </a:rPr>
              <a:t>Boardwalk's Director of Taxation and Financial Reporting, from October 2002 to December 2004. </a:t>
            </a:r>
          </a:p>
          <a:p>
            <a:pPr marL="342900" marR="0" lvl="0" indent="-228600" algn="l" rtl="0">
              <a:spcBef>
                <a:spcPts val="363"/>
              </a:spcBef>
              <a:buClr>
                <a:srgbClr val="000000"/>
              </a:buClr>
              <a:buSzPct val="100000"/>
              <a:buFont typeface="Arial"/>
              <a:buChar char="•"/>
            </a:pPr>
            <a:r>
              <a:rPr lang="en-US" sz="1800">
                <a:solidFill>
                  <a:srgbClr val="000000"/>
                </a:solidFill>
                <a:latin typeface="Calibri"/>
                <a:ea typeface="Calibri"/>
                <a:cs typeface="Calibri"/>
                <a:sym typeface="Calibri"/>
              </a:rPr>
              <a:t>Chartered Accountant, Chartered Financial Analyst and Certified Management Accountant</a:t>
            </a:r>
            <a:br>
              <a:rPr lang="en-US" sz="1800">
                <a:solidFill>
                  <a:srgbClr val="000000"/>
                </a:solidFill>
                <a:latin typeface="Calibri"/>
                <a:ea typeface="Calibri"/>
                <a:cs typeface="Calibri"/>
                <a:sym typeface="Calibri"/>
              </a:rPr>
            </a:br>
            <a:endParaRPr lang="en-US" sz="1800">
              <a:solidFill>
                <a:srgbClr val="000000"/>
              </a:solidFill>
              <a:latin typeface="Calibri"/>
              <a:ea typeface="Calibri"/>
              <a:cs typeface="Calibri"/>
              <a:sym typeface="Calibri"/>
            </a:endParaRPr>
          </a:p>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Shape 1407"/>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408" name="Shape 1408"/>
          <p:cNvPicPr preferRelativeResize="0"/>
          <p:nvPr/>
        </p:nvPicPr>
        <p:blipFill rotWithShape="1">
          <a:blip r:embed="rId3">
            <a:alphaModFix/>
          </a:blip>
          <a:srcRect/>
          <a:stretch/>
        </p:blipFill>
        <p:spPr>
          <a:xfrm>
            <a:off x="811633" y="180575"/>
            <a:ext cx="4275900" cy="2653500"/>
          </a:xfrm>
          <a:prstGeom prst="rect">
            <a:avLst/>
          </a:prstGeom>
          <a:noFill/>
          <a:ln>
            <a:noFill/>
          </a:ln>
        </p:spPr>
      </p:pic>
      <p:sp>
        <p:nvSpPr>
          <p:cNvPr id="1409" name="Shape 1409"/>
          <p:cNvSpPr txBox="1"/>
          <p:nvPr/>
        </p:nvSpPr>
        <p:spPr>
          <a:xfrm>
            <a:off x="5303606" y="776724"/>
            <a:ext cx="4947900" cy="738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a:solidFill>
                  <a:srgbClr val="538CD5"/>
                </a:solidFill>
                <a:latin typeface="Calibri"/>
                <a:ea typeface="Calibri"/>
                <a:cs typeface="Calibri"/>
                <a:sym typeface="Calibri"/>
              </a:rPr>
              <a:t>Van Kolias</a:t>
            </a:r>
          </a:p>
          <a:p>
            <a:pPr marL="0" marR="0" lvl="0" indent="0" algn="l" rtl="0">
              <a:spcBef>
                <a:spcPts val="0"/>
              </a:spcBef>
              <a:buSzPct val="25000"/>
              <a:buNone/>
            </a:pPr>
            <a:r>
              <a:rPr lang="en-US" sz="1800">
                <a:solidFill>
                  <a:schemeClr val="dk1"/>
                </a:solidFill>
                <a:latin typeface="Calibri"/>
                <a:ea typeface="Calibri"/>
                <a:cs typeface="Calibri"/>
                <a:sym typeface="Calibri"/>
              </a:rPr>
              <a:t>Senior Vice President, Quality Control</a:t>
            </a:r>
          </a:p>
        </p:txBody>
      </p:sp>
      <p:sp>
        <p:nvSpPr>
          <p:cNvPr id="1410" name="Shape 1410"/>
          <p:cNvSpPr txBox="1"/>
          <p:nvPr/>
        </p:nvSpPr>
        <p:spPr>
          <a:xfrm>
            <a:off x="1959116" y="3390294"/>
            <a:ext cx="7376400" cy="1477200"/>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Calibri"/>
              <a:buChar char="-"/>
            </a:pPr>
            <a:r>
              <a:rPr lang="en-US" sz="1800">
                <a:solidFill>
                  <a:schemeClr val="dk1"/>
                </a:solidFill>
                <a:latin typeface="Calibri"/>
                <a:ea typeface="Calibri"/>
                <a:cs typeface="Calibri"/>
                <a:sym typeface="Calibri"/>
              </a:rPr>
              <a:t>Brother of CEO Sam Kolias</a:t>
            </a:r>
          </a:p>
          <a:p>
            <a:pPr marL="285750" marR="0" lvl="0" indent="-285750" algn="l" rtl="0">
              <a:spcBef>
                <a:spcPts val="0"/>
              </a:spcBef>
              <a:buClr>
                <a:schemeClr val="dk1"/>
              </a:buClr>
              <a:buSzPct val="100000"/>
              <a:buFont typeface="Calibri"/>
              <a:buChar char="-"/>
            </a:pPr>
            <a:r>
              <a:rPr lang="en-US" sz="1800">
                <a:solidFill>
                  <a:schemeClr val="dk1"/>
                </a:solidFill>
                <a:latin typeface="Calibri"/>
                <a:ea typeface="Calibri"/>
                <a:cs typeface="Calibri"/>
                <a:sym typeface="Calibri"/>
              </a:rPr>
              <a:t>Been Senior VP since 2004</a:t>
            </a:r>
          </a:p>
          <a:p>
            <a:pPr marL="285750" marR="0" lvl="0" indent="-285750" algn="l" rtl="0">
              <a:spcBef>
                <a:spcPts val="0"/>
              </a:spcBef>
              <a:buClr>
                <a:schemeClr val="dk1"/>
              </a:buClr>
              <a:buSzPct val="100000"/>
              <a:buFont typeface="Calibri"/>
              <a:buChar char="-"/>
            </a:pPr>
            <a:r>
              <a:rPr lang="en-US" sz="1800">
                <a:solidFill>
                  <a:schemeClr val="dk1"/>
                </a:solidFill>
                <a:latin typeface="Calibri"/>
                <a:ea typeface="Calibri"/>
                <a:cs typeface="Calibri"/>
                <a:sym typeface="Calibri"/>
              </a:rPr>
              <a:t>Named top 100 richest people in Canada with brother</a:t>
            </a:r>
          </a:p>
          <a:p>
            <a:pPr marL="285750" marR="0" lvl="0" indent="-285750" algn="l" rtl="0">
              <a:spcBef>
                <a:spcPts val="0"/>
              </a:spcBef>
              <a:buClr>
                <a:schemeClr val="dk1"/>
              </a:buClr>
              <a:buSzPct val="100000"/>
              <a:buFont typeface="Calibri"/>
              <a:buChar char="-"/>
            </a:pPr>
            <a:r>
              <a:rPr lang="en-US" sz="1800">
                <a:solidFill>
                  <a:schemeClr val="dk1"/>
                </a:solidFill>
                <a:latin typeface="Calibri"/>
                <a:ea typeface="Calibri"/>
                <a:cs typeface="Calibri"/>
                <a:sym typeface="Calibri"/>
              </a:rPr>
              <a:t>Together they own about 24% of Boardwalk</a:t>
            </a:r>
          </a:p>
          <a:p>
            <a:pPr marL="285750" marR="0" lvl="0" indent="-285750" algn="l" rtl="0">
              <a:spcBef>
                <a:spcPts val="0"/>
              </a:spcBef>
              <a:buClr>
                <a:schemeClr val="dk1"/>
              </a:buClr>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Shape 1416"/>
          <p:cNvSpPr txBox="1">
            <a:spLocks noGrp="1"/>
          </p:cNvSpPr>
          <p:nvPr>
            <p:ph type="title"/>
          </p:nvPr>
        </p:nvSpPr>
        <p:spPr>
          <a:xfrm>
            <a:off x="609600" y="274637"/>
            <a:ext cx="101601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464653"/>
              </a:buClr>
              <a:buSzPct val="25000"/>
              <a:buFont typeface="Cambria"/>
              <a:buNone/>
            </a:pPr>
            <a:r>
              <a:rPr lang="en-US" sz="4600" b="1" i="0" u="none" strike="noStrike" cap="none">
                <a:solidFill>
                  <a:srgbClr val="464653"/>
                </a:solidFill>
                <a:latin typeface="Cambria"/>
                <a:ea typeface="Cambria"/>
                <a:cs typeface="Cambria"/>
                <a:sym typeface="Cambria"/>
              </a:rPr>
              <a:t>Financial Performance </a:t>
            </a:r>
          </a:p>
        </p:txBody>
      </p:sp>
      <p:pic>
        <p:nvPicPr>
          <p:cNvPr id="1417" name="Shape 1417"/>
          <p:cNvPicPr preferRelativeResize="0">
            <a:picLocks noGrp="1"/>
          </p:cNvPicPr>
          <p:nvPr>
            <p:ph type="body" idx="1"/>
          </p:nvPr>
        </p:nvPicPr>
        <p:blipFill rotWithShape="1">
          <a:blip r:embed="rId3">
            <a:alphaModFix/>
          </a:blip>
          <a:srcRect/>
          <a:stretch/>
        </p:blipFill>
        <p:spPr>
          <a:xfrm>
            <a:off x="2214033" y="2133600"/>
            <a:ext cx="9398100" cy="342900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Shape 1422"/>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423" name="Shape 1423" descr="Screen Shot 2017-03-16 at 8.15.05 PM.png"/>
          <p:cNvPicPr preferRelativeResize="0">
            <a:picLocks noGrp="1"/>
          </p:cNvPicPr>
          <p:nvPr>
            <p:ph type="body" idx="1"/>
          </p:nvPr>
        </p:nvPicPr>
        <p:blipFill rotWithShape="1">
          <a:blip r:embed="rId3">
            <a:alphaModFix/>
          </a:blip>
          <a:srcRect l="-3993"/>
          <a:stretch/>
        </p:blipFill>
        <p:spPr>
          <a:xfrm>
            <a:off x="2910686" y="0"/>
            <a:ext cx="9119400" cy="6583500"/>
          </a:xfrm>
          <a:prstGeom prst="rect">
            <a:avLst/>
          </a:prstGeom>
          <a:noFill/>
          <a:ln>
            <a:noFill/>
          </a:ln>
        </p:spPr>
      </p:pic>
      <p:sp>
        <p:nvSpPr>
          <p:cNvPr id="1424" name="Shape 1424"/>
          <p:cNvSpPr txBox="1"/>
          <p:nvPr/>
        </p:nvSpPr>
        <p:spPr>
          <a:xfrm>
            <a:off x="0" y="243150"/>
            <a:ext cx="3120600" cy="13851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a:solidFill>
                  <a:schemeClr val="dk1"/>
                </a:solidFill>
                <a:latin typeface="Calibri"/>
                <a:ea typeface="Calibri"/>
                <a:cs typeface="Calibri"/>
                <a:sym typeface="Calibri"/>
              </a:rPr>
              <a:t>Balance Sheet Q4</a:t>
            </a:r>
          </a:p>
          <a:p>
            <a:pPr marL="0" marR="0" lvl="0" indent="0" algn="ctr" rtl="0">
              <a:spcBef>
                <a:spcPts val="0"/>
              </a:spcBef>
              <a:buSzPct val="25000"/>
              <a:buNone/>
            </a:pPr>
            <a:r>
              <a:rPr lang="en-US" sz="2800">
                <a:solidFill>
                  <a:schemeClr val="dk1"/>
                </a:solidFill>
                <a:latin typeface="Calibri"/>
                <a:ea typeface="Calibri"/>
                <a:cs typeface="Calibri"/>
                <a:sym typeface="Calibri"/>
              </a:rPr>
              <a:t>2016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Shape 1429"/>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430" name="Shape 1430" descr="Screen Shot 2017-03-16 at 8.13.26 PM.png"/>
          <p:cNvPicPr preferRelativeResize="0">
            <a:picLocks noGrp="1"/>
          </p:cNvPicPr>
          <p:nvPr>
            <p:ph type="body" idx="1"/>
          </p:nvPr>
        </p:nvPicPr>
        <p:blipFill rotWithShape="1">
          <a:blip r:embed="rId3">
            <a:alphaModFix/>
          </a:blip>
          <a:srcRect t="2325" b="389"/>
          <a:stretch/>
        </p:blipFill>
        <p:spPr>
          <a:xfrm>
            <a:off x="173400" y="274638"/>
            <a:ext cx="11409000" cy="5750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Global – Market Cap</a:t>
            </a:r>
          </a:p>
        </p:txBody>
      </p:sp>
      <p:pic>
        <p:nvPicPr>
          <p:cNvPr id="418" name="Shape 418"/>
          <p:cNvPicPr preferRelativeResize="0"/>
          <p:nvPr/>
        </p:nvPicPr>
        <p:blipFill rotWithShape="1">
          <a:blip r:embed="rId3">
            <a:alphaModFix/>
          </a:blip>
          <a:srcRect/>
          <a:stretch/>
        </p:blipFill>
        <p:spPr>
          <a:xfrm>
            <a:off x="3512617" y="1825625"/>
            <a:ext cx="4982988" cy="4238105"/>
          </a:xfrm>
          <a:prstGeom prst="rect">
            <a:avLst/>
          </a:prstGeom>
          <a:noFill/>
          <a:ln>
            <a:noFill/>
          </a:ln>
        </p:spPr>
      </p:pic>
      <p:sp>
        <p:nvSpPr>
          <p:cNvPr id="419" name="Shape 419" descr="https://lh4.googleusercontent.com/HzEadowRDJWnNaVHLzF3HD6HFyNHhPs0aJobaAjesUd5m7k68IxY7JuPaxUXrJA8AEKEuVQgrbP63AqigsFaC1W0JatGsIOI1-ObpNAfzaNC64PubGY5YVuTOLXz-dv0ojS5_WenKyo"/>
          <p:cNvSpPr/>
          <p:nvPr/>
        </p:nvSpPr>
        <p:spPr>
          <a:xfrm>
            <a:off x="155575" y="84138"/>
            <a:ext cx="304799" cy="30479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Shape 1435"/>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436" name="Shape 1436" descr="Screen Shot 2017-03-16 at 8.12.46 PM.png"/>
          <p:cNvPicPr preferRelativeResize="0">
            <a:picLocks noGrp="1"/>
          </p:cNvPicPr>
          <p:nvPr>
            <p:ph type="body" idx="1"/>
          </p:nvPr>
        </p:nvPicPr>
        <p:blipFill rotWithShape="1">
          <a:blip r:embed="rId3">
            <a:alphaModFix/>
          </a:blip>
          <a:srcRect t="1375" b="353"/>
          <a:stretch/>
        </p:blipFill>
        <p:spPr>
          <a:xfrm>
            <a:off x="2224996" y="409354"/>
            <a:ext cx="9357300" cy="6371099"/>
          </a:xfrm>
          <a:prstGeom prst="rect">
            <a:avLst/>
          </a:prstGeom>
          <a:noFill/>
          <a:ln>
            <a:noFill/>
          </a:ln>
        </p:spPr>
      </p:pic>
      <p:sp>
        <p:nvSpPr>
          <p:cNvPr id="1437" name="Shape 1437"/>
          <p:cNvSpPr txBox="1"/>
          <p:nvPr/>
        </p:nvSpPr>
        <p:spPr>
          <a:xfrm>
            <a:off x="195910" y="224687"/>
            <a:ext cx="28854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Cash Flow Statement</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Shape 1442"/>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443" name="Shape 1443" descr="Screen Shot 2017-03-16 at 8.14.10 PM.png"/>
          <p:cNvPicPr preferRelativeResize="0">
            <a:picLocks noGrp="1"/>
          </p:cNvPicPr>
          <p:nvPr>
            <p:ph type="body" idx="1"/>
          </p:nvPr>
        </p:nvPicPr>
        <p:blipFill rotWithShape="1">
          <a:blip r:embed="rId3">
            <a:alphaModFix/>
          </a:blip>
          <a:srcRect t="-925" b="1422"/>
          <a:stretch/>
        </p:blipFill>
        <p:spPr>
          <a:xfrm>
            <a:off x="609600" y="274638"/>
            <a:ext cx="10972800" cy="4857900"/>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Shape 1448"/>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449" name="Shape 1449" descr="Screen Shot 2017-03-16 at 8.43.40 PM.png"/>
          <p:cNvPicPr preferRelativeResize="0">
            <a:picLocks noGrp="1"/>
          </p:cNvPicPr>
          <p:nvPr>
            <p:ph type="body" idx="1"/>
          </p:nvPr>
        </p:nvPicPr>
        <p:blipFill rotWithShape="1">
          <a:blip r:embed="rId3">
            <a:alphaModFix/>
          </a:blip>
          <a:srcRect l="-1605" t="6715" b="-4038"/>
          <a:stretch/>
        </p:blipFill>
        <p:spPr>
          <a:xfrm>
            <a:off x="609600" y="1721389"/>
            <a:ext cx="10972800" cy="348480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Shape 1454"/>
          <p:cNvSpPr txBox="1">
            <a:spLocks noGrp="1"/>
          </p:cNvSpPr>
          <p:nvPr>
            <p:ph type="title"/>
          </p:nvPr>
        </p:nvSpPr>
        <p:spPr>
          <a:xfrm>
            <a:off x="1463039" y="286603"/>
            <a:ext cx="13411200" cy="14508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1455" name="Shape 1455"/>
          <p:cNvPicPr preferRelativeResize="0">
            <a:picLocks noGrp="1"/>
          </p:cNvPicPr>
          <p:nvPr>
            <p:ph type="body" idx="1"/>
          </p:nvPr>
        </p:nvPicPr>
        <p:blipFill rotWithShape="1">
          <a:blip r:embed="rId3">
            <a:alphaModFix/>
          </a:blip>
          <a:srcRect l="17195" r="17195" b="26589"/>
          <a:stretch/>
        </p:blipFill>
        <p:spPr>
          <a:xfrm>
            <a:off x="609600" y="1883600"/>
            <a:ext cx="10972800" cy="3322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Global – Top 10 REITs</a:t>
            </a:r>
          </a:p>
        </p:txBody>
      </p:sp>
      <p:pic>
        <p:nvPicPr>
          <p:cNvPr id="425" name="Shape 425"/>
          <p:cNvPicPr preferRelativeResize="0">
            <a:picLocks noGrp="1"/>
          </p:cNvPicPr>
          <p:nvPr>
            <p:ph type="body" idx="1"/>
          </p:nvPr>
        </p:nvPicPr>
        <p:blipFill rotWithShape="1">
          <a:blip r:embed="rId3">
            <a:alphaModFix/>
          </a:blip>
          <a:srcRect/>
          <a:stretch/>
        </p:blipFill>
        <p:spPr>
          <a:xfrm>
            <a:off x="2002582" y="1846263"/>
            <a:ext cx="8247161" cy="40227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Global – Total Return on REIT Index 2016</a:t>
            </a:r>
          </a:p>
        </p:txBody>
      </p:sp>
      <p:pic>
        <p:nvPicPr>
          <p:cNvPr id="431" name="Shape 431"/>
          <p:cNvPicPr preferRelativeResize="0">
            <a:picLocks noGrp="1"/>
          </p:cNvPicPr>
          <p:nvPr>
            <p:ph type="body" idx="1"/>
          </p:nvPr>
        </p:nvPicPr>
        <p:blipFill rotWithShape="1">
          <a:blip r:embed="rId3">
            <a:alphaModFix/>
          </a:blip>
          <a:srcRect/>
          <a:stretch/>
        </p:blipFill>
        <p:spPr>
          <a:xfrm>
            <a:off x="2754785" y="1846263"/>
            <a:ext cx="6742753" cy="40227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Agenda</a:t>
            </a:r>
          </a:p>
        </p:txBody>
      </p:sp>
      <p:grpSp>
        <p:nvGrpSpPr>
          <p:cNvPr id="176" name="Shape 176"/>
          <p:cNvGrpSpPr/>
          <p:nvPr/>
        </p:nvGrpSpPr>
        <p:grpSpPr>
          <a:xfrm>
            <a:off x="-4081223" y="1071795"/>
            <a:ext cx="11236944" cy="5858998"/>
            <a:chOff x="-4919423" y="-753829"/>
            <a:chExt cx="11236944" cy="5858998"/>
          </a:xfrm>
        </p:grpSpPr>
        <p:sp>
          <p:nvSpPr>
            <p:cNvPr id="177" name="Shape 177"/>
            <p:cNvSpPr/>
            <p:nvPr/>
          </p:nvSpPr>
          <p:spPr>
            <a:xfrm>
              <a:off x="-4919423" y="-753829"/>
              <a:ext cx="5858998" cy="5858998"/>
            </a:xfrm>
            <a:prstGeom prst="blockArc">
              <a:avLst>
                <a:gd name="adj1" fmla="val 18900000"/>
                <a:gd name="adj2" fmla="val 2700000"/>
                <a:gd name="adj3" fmla="val 369"/>
              </a:avLst>
            </a:prstGeom>
            <a:noFill/>
            <a:ln w="15875" cap="flat" cmpd="sng">
              <a:solidFill>
                <a:srgbClr val="B4670B"/>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8" name="Shape 178"/>
            <p:cNvSpPr/>
            <p:nvPr/>
          </p:nvSpPr>
          <p:spPr>
            <a:xfrm>
              <a:off x="492024" y="334530"/>
              <a:ext cx="5825496" cy="669409"/>
            </a:xfrm>
            <a:prstGeom prst="rect">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9" name="Shape 179"/>
            <p:cNvSpPr txBox="1"/>
            <p:nvPr/>
          </p:nvSpPr>
          <p:spPr>
            <a:xfrm>
              <a:off x="492024" y="334530"/>
              <a:ext cx="5825496" cy="669409"/>
            </a:xfrm>
            <a:prstGeom prst="rect">
              <a:avLst/>
            </a:prstGeom>
            <a:noFill/>
            <a:ln>
              <a:noFill/>
            </a:ln>
          </p:spPr>
          <p:txBody>
            <a:bodyPr lIns="531325" tIns="88900" rIns="88900" bIns="88900" anchor="ctr" anchorCtr="0">
              <a:noAutofit/>
            </a:bodyPr>
            <a:lstStyle/>
            <a:p>
              <a:pPr marL="0" marR="0" lvl="0" indent="0" algn="l" rtl="0">
                <a:lnSpc>
                  <a:spcPct val="90000"/>
                </a:lnSpc>
                <a:spcBef>
                  <a:spcPts val="0"/>
                </a:spcBef>
                <a:spcAft>
                  <a:spcPts val="0"/>
                </a:spcAft>
                <a:buSzPct val="25000"/>
                <a:buNone/>
              </a:pPr>
              <a:r>
                <a:rPr lang="en-US" sz="3500" b="0" i="0" u="none" strike="noStrike" cap="none">
                  <a:solidFill>
                    <a:schemeClr val="lt1"/>
                  </a:solidFill>
                  <a:latin typeface="Calibri"/>
                  <a:ea typeface="Calibri"/>
                  <a:cs typeface="Calibri"/>
                  <a:sym typeface="Calibri"/>
                </a:rPr>
                <a:t>REITs Overview</a:t>
              </a:r>
            </a:p>
          </p:txBody>
        </p:sp>
        <p:sp>
          <p:nvSpPr>
            <p:cNvPr id="180" name="Shape 180"/>
            <p:cNvSpPr/>
            <p:nvPr/>
          </p:nvSpPr>
          <p:spPr>
            <a:xfrm>
              <a:off x="73642" y="250854"/>
              <a:ext cx="836762" cy="836762"/>
            </a:xfrm>
            <a:prstGeom prst="ellipse">
              <a:avLst/>
            </a:prstGeom>
            <a:solidFill>
              <a:schemeClr val="lt1"/>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1" name="Shape 181"/>
            <p:cNvSpPr/>
            <p:nvPr/>
          </p:nvSpPr>
          <p:spPr>
            <a:xfrm>
              <a:off x="875812" y="1338819"/>
              <a:ext cx="5441708" cy="669409"/>
            </a:xfrm>
            <a:prstGeom prst="rect">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2" name="Shape 182"/>
            <p:cNvSpPr txBox="1"/>
            <p:nvPr/>
          </p:nvSpPr>
          <p:spPr>
            <a:xfrm>
              <a:off x="875812" y="1338819"/>
              <a:ext cx="5441708" cy="669409"/>
            </a:xfrm>
            <a:prstGeom prst="rect">
              <a:avLst/>
            </a:prstGeom>
            <a:noFill/>
            <a:ln>
              <a:noFill/>
            </a:ln>
          </p:spPr>
          <p:txBody>
            <a:bodyPr lIns="531325" tIns="88900" rIns="88900" bIns="88900" anchor="ctr" anchorCtr="0">
              <a:noAutofit/>
            </a:bodyPr>
            <a:lstStyle/>
            <a:p>
              <a:pPr marL="0" marR="0" lvl="0" indent="0" algn="l" rtl="0">
                <a:lnSpc>
                  <a:spcPct val="90000"/>
                </a:lnSpc>
                <a:spcBef>
                  <a:spcPts val="0"/>
                </a:spcBef>
                <a:spcAft>
                  <a:spcPts val="0"/>
                </a:spcAft>
                <a:buSzPct val="25000"/>
                <a:buNone/>
              </a:pPr>
              <a:r>
                <a:rPr lang="en-US" sz="3500" b="0" i="0" u="none" strike="noStrike" cap="none">
                  <a:solidFill>
                    <a:schemeClr val="lt1"/>
                  </a:solidFill>
                  <a:latin typeface="Calibri"/>
                  <a:ea typeface="Calibri"/>
                  <a:cs typeface="Calibri"/>
                  <a:sym typeface="Calibri"/>
                </a:rPr>
                <a:t>H&amp;R REITs</a:t>
              </a:r>
            </a:p>
          </p:txBody>
        </p:sp>
        <p:sp>
          <p:nvSpPr>
            <p:cNvPr id="183" name="Shape 183"/>
            <p:cNvSpPr/>
            <p:nvPr/>
          </p:nvSpPr>
          <p:spPr>
            <a:xfrm>
              <a:off x="457431" y="1255142"/>
              <a:ext cx="836762" cy="836762"/>
            </a:xfrm>
            <a:prstGeom prst="ellipse">
              <a:avLst/>
            </a:prstGeom>
            <a:solidFill>
              <a:schemeClr val="lt1"/>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4" name="Shape 184"/>
            <p:cNvSpPr/>
            <p:nvPr/>
          </p:nvSpPr>
          <p:spPr>
            <a:xfrm>
              <a:off x="875812" y="2343108"/>
              <a:ext cx="5441708" cy="669409"/>
            </a:xfrm>
            <a:prstGeom prst="rect">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5" name="Shape 185"/>
            <p:cNvSpPr txBox="1"/>
            <p:nvPr/>
          </p:nvSpPr>
          <p:spPr>
            <a:xfrm>
              <a:off x="875812" y="2343108"/>
              <a:ext cx="5441708" cy="669409"/>
            </a:xfrm>
            <a:prstGeom prst="rect">
              <a:avLst/>
            </a:prstGeom>
            <a:noFill/>
            <a:ln>
              <a:noFill/>
            </a:ln>
          </p:spPr>
          <p:txBody>
            <a:bodyPr lIns="531325" tIns="88900" rIns="88900" bIns="88900" anchor="ctr" anchorCtr="0">
              <a:noAutofit/>
            </a:bodyPr>
            <a:lstStyle/>
            <a:p>
              <a:pPr marL="0" marR="0" lvl="0" indent="0" algn="l" rtl="0">
                <a:lnSpc>
                  <a:spcPct val="90000"/>
                </a:lnSpc>
                <a:spcBef>
                  <a:spcPts val="0"/>
                </a:spcBef>
                <a:spcAft>
                  <a:spcPts val="0"/>
                </a:spcAft>
                <a:buSzPct val="25000"/>
                <a:buNone/>
              </a:pPr>
              <a:r>
                <a:rPr lang="en-US" sz="3500" b="0" i="0" u="none" strike="noStrike" cap="none">
                  <a:solidFill>
                    <a:schemeClr val="lt1"/>
                  </a:solidFill>
                  <a:latin typeface="Calibri"/>
                  <a:ea typeface="Calibri"/>
                  <a:cs typeface="Calibri"/>
                  <a:sym typeface="Calibri"/>
                </a:rPr>
                <a:t>RioCan REITs</a:t>
              </a:r>
            </a:p>
          </p:txBody>
        </p:sp>
        <p:sp>
          <p:nvSpPr>
            <p:cNvPr id="186" name="Shape 186"/>
            <p:cNvSpPr/>
            <p:nvPr/>
          </p:nvSpPr>
          <p:spPr>
            <a:xfrm>
              <a:off x="457431" y="2259432"/>
              <a:ext cx="836762" cy="836762"/>
            </a:xfrm>
            <a:prstGeom prst="ellipse">
              <a:avLst/>
            </a:prstGeom>
            <a:solidFill>
              <a:schemeClr val="lt1"/>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7" name="Shape 187"/>
            <p:cNvSpPr/>
            <p:nvPr/>
          </p:nvSpPr>
          <p:spPr>
            <a:xfrm>
              <a:off x="492024" y="3347396"/>
              <a:ext cx="5825496" cy="669409"/>
            </a:xfrm>
            <a:prstGeom prst="rect">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88" name="Shape 188"/>
            <p:cNvSpPr txBox="1"/>
            <p:nvPr/>
          </p:nvSpPr>
          <p:spPr>
            <a:xfrm>
              <a:off x="492024" y="3347396"/>
              <a:ext cx="5825496" cy="669409"/>
            </a:xfrm>
            <a:prstGeom prst="rect">
              <a:avLst/>
            </a:prstGeom>
            <a:noFill/>
            <a:ln>
              <a:noFill/>
            </a:ln>
          </p:spPr>
          <p:txBody>
            <a:bodyPr lIns="531325" tIns="88900" rIns="88900" bIns="88900" anchor="ctr" anchorCtr="0">
              <a:noAutofit/>
            </a:bodyPr>
            <a:lstStyle/>
            <a:p>
              <a:pPr marL="0" marR="0" lvl="0" indent="0" algn="l" rtl="0">
                <a:lnSpc>
                  <a:spcPct val="90000"/>
                </a:lnSpc>
                <a:spcBef>
                  <a:spcPts val="0"/>
                </a:spcBef>
                <a:spcAft>
                  <a:spcPts val="0"/>
                </a:spcAft>
                <a:buSzPct val="25000"/>
                <a:buNone/>
              </a:pPr>
              <a:r>
                <a:rPr lang="en-US" sz="3500" b="0" i="0" u="none" strike="noStrike" cap="none">
                  <a:solidFill>
                    <a:schemeClr val="lt1"/>
                  </a:solidFill>
                  <a:latin typeface="Calibri"/>
                  <a:ea typeface="Calibri"/>
                  <a:cs typeface="Calibri"/>
                  <a:sym typeface="Calibri"/>
                </a:rPr>
                <a:t>Boardwalk REITs</a:t>
              </a:r>
            </a:p>
          </p:txBody>
        </p:sp>
        <p:sp>
          <p:nvSpPr>
            <p:cNvPr id="189" name="Shape 189"/>
            <p:cNvSpPr/>
            <p:nvPr/>
          </p:nvSpPr>
          <p:spPr>
            <a:xfrm>
              <a:off x="73642" y="3263721"/>
              <a:ext cx="836762" cy="836762"/>
            </a:xfrm>
            <a:prstGeom prst="ellipse">
              <a:avLst/>
            </a:prstGeom>
            <a:solidFill>
              <a:schemeClr val="lt1"/>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Comparison of REIT Rules</a:t>
            </a:r>
          </a:p>
        </p:txBody>
      </p:sp>
      <p:pic>
        <p:nvPicPr>
          <p:cNvPr id="437" name="Shape 437"/>
          <p:cNvPicPr preferRelativeResize="0">
            <a:picLocks noGrp="1"/>
          </p:cNvPicPr>
          <p:nvPr>
            <p:ph type="body" idx="1"/>
          </p:nvPr>
        </p:nvPicPr>
        <p:blipFill rotWithShape="1">
          <a:blip r:embed="rId3">
            <a:alphaModFix/>
          </a:blip>
          <a:srcRect/>
          <a:stretch/>
        </p:blipFill>
        <p:spPr>
          <a:xfrm>
            <a:off x="2318953" y="1819763"/>
            <a:ext cx="7371300" cy="4351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REITs Rules &amp; Regulations</a:t>
            </a:r>
          </a:p>
        </p:txBody>
      </p:sp>
      <p:sp>
        <p:nvSpPr>
          <p:cNvPr id="443" name="Shape 443"/>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Calibri"/>
              <a:buChar char=" "/>
            </a:pPr>
            <a:r>
              <a:rPr lang="en-US" sz="2000" b="0" i="0" u="none" strike="noStrike" cap="none">
                <a:solidFill>
                  <a:srgbClr val="3F3F3F"/>
                </a:solidFill>
                <a:latin typeface="Calibri"/>
                <a:ea typeface="Calibri"/>
                <a:cs typeface="Calibri"/>
                <a:sym typeface="Calibri"/>
              </a:rPr>
              <a:t>Canada vs US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1066804" y="286603"/>
            <a:ext cx="10058400" cy="1450800"/>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Rules &amp; Regulations</a:t>
            </a:r>
          </a:p>
        </p:txBody>
      </p:sp>
      <p:pic>
        <p:nvPicPr>
          <p:cNvPr id="449" name="Shape 449"/>
          <p:cNvPicPr preferRelativeResize="0">
            <a:picLocks noGrp="1"/>
          </p:cNvPicPr>
          <p:nvPr>
            <p:ph type="body" idx="1"/>
          </p:nvPr>
        </p:nvPicPr>
        <p:blipFill rotWithShape="1">
          <a:blip r:embed="rId3">
            <a:alphaModFix/>
          </a:blip>
          <a:srcRect/>
          <a:stretch/>
        </p:blipFill>
        <p:spPr>
          <a:xfrm>
            <a:off x="5147149" y="1806874"/>
            <a:ext cx="5052599" cy="4464900"/>
          </a:xfrm>
          <a:prstGeom prst="rect">
            <a:avLst/>
          </a:prstGeom>
          <a:noFill/>
          <a:ln>
            <a:noFill/>
          </a:ln>
        </p:spPr>
      </p:pic>
      <p:grpSp>
        <p:nvGrpSpPr>
          <p:cNvPr id="450" name="Shape 450"/>
          <p:cNvGrpSpPr/>
          <p:nvPr/>
        </p:nvGrpSpPr>
        <p:grpSpPr>
          <a:xfrm>
            <a:off x="3369853" y="2090676"/>
            <a:ext cx="2345083" cy="3709659"/>
            <a:chOff x="3449278" y="1911926"/>
            <a:chExt cx="2345083" cy="3709659"/>
          </a:xfrm>
        </p:grpSpPr>
        <p:sp>
          <p:nvSpPr>
            <p:cNvPr id="451" name="Shape 451"/>
            <p:cNvSpPr txBox="1"/>
            <p:nvPr/>
          </p:nvSpPr>
          <p:spPr>
            <a:xfrm>
              <a:off x="4610301" y="1911926"/>
              <a:ext cx="58650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Year</a:t>
              </a:r>
            </a:p>
          </p:txBody>
        </p:sp>
        <p:sp>
          <p:nvSpPr>
            <p:cNvPr id="452" name="Shape 452"/>
            <p:cNvSpPr txBox="1"/>
            <p:nvPr/>
          </p:nvSpPr>
          <p:spPr>
            <a:xfrm>
              <a:off x="3449278" y="2281258"/>
              <a:ext cx="174752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Governed Under</a:t>
              </a:r>
            </a:p>
          </p:txBody>
        </p:sp>
        <p:sp>
          <p:nvSpPr>
            <p:cNvPr id="453" name="Shape 453"/>
            <p:cNvSpPr txBox="1"/>
            <p:nvPr/>
          </p:nvSpPr>
          <p:spPr>
            <a:xfrm>
              <a:off x="3542116" y="2871324"/>
              <a:ext cx="213637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Formalities and Procedures</a:t>
              </a:r>
            </a:p>
          </p:txBody>
        </p:sp>
        <p:sp>
          <p:nvSpPr>
            <p:cNvPr id="454" name="Shape 454"/>
            <p:cNvSpPr txBox="1"/>
            <p:nvPr/>
          </p:nvSpPr>
          <p:spPr>
            <a:xfrm>
              <a:off x="3583176" y="4005287"/>
              <a:ext cx="201999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Legal Form and Share Capital</a:t>
              </a:r>
            </a:p>
          </p:txBody>
        </p:sp>
        <p:sp>
          <p:nvSpPr>
            <p:cNvPr id="455" name="Shape 455"/>
            <p:cNvSpPr txBox="1"/>
            <p:nvPr/>
          </p:nvSpPr>
          <p:spPr>
            <a:xfrm>
              <a:off x="3583176" y="4975255"/>
              <a:ext cx="221118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Restrictions on Shareholdings</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Rules &amp; Regulations</a:t>
            </a:r>
          </a:p>
        </p:txBody>
      </p:sp>
      <p:pic>
        <p:nvPicPr>
          <p:cNvPr id="461" name="Shape 461"/>
          <p:cNvPicPr preferRelativeResize="0">
            <a:picLocks noGrp="1"/>
          </p:cNvPicPr>
          <p:nvPr>
            <p:ph type="body" idx="1"/>
          </p:nvPr>
        </p:nvPicPr>
        <p:blipFill rotWithShape="1">
          <a:blip r:embed="rId3">
            <a:alphaModFix/>
          </a:blip>
          <a:srcRect/>
          <a:stretch/>
        </p:blipFill>
        <p:spPr>
          <a:xfrm>
            <a:off x="3932033" y="1879514"/>
            <a:ext cx="6898698" cy="4022724"/>
          </a:xfrm>
          <a:prstGeom prst="rect">
            <a:avLst/>
          </a:prstGeom>
          <a:noFill/>
          <a:ln>
            <a:noFill/>
          </a:ln>
        </p:spPr>
      </p:pic>
      <p:sp>
        <p:nvSpPr>
          <p:cNvPr id="462" name="Shape 462"/>
          <p:cNvSpPr txBox="1"/>
          <p:nvPr/>
        </p:nvSpPr>
        <p:spPr>
          <a:xfrm>
            <a:off x="1803975" y="2111432"/>
            <a:ext cx="212805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Mandatory Listings on Stock Exchanges</a:t>
            </a:r>
          </a:p>
        </p:txBody>
      </p:sp>
      <p:sp>
        <p:nvSpPr>
          <p:cNvPr id="463" name="Shape 463"/>
          <p:cNvSpPr txBox="1"/>
          <p:nvPr/>
        </p:nvSpPr>
        <p:spPr>
          <a:xfrm>
            <a:off x="1803975" y="3890876"/>
            <a:ext cx="2419002"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Restrictions on Activities and Investments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Rules &amp; Regulations</a:t>
            </a:r>
          </a:p>
        </p:txBody>
      </p:sp>
      <p:pic>
        <p:nvPicPr>
          <p:cNvPr id="469" name="Shape 469"/>
          <p:cNvPicPr preferRelativeResize="0">
            <a:picLocks noGrp="1"/>
          </p:cNvPicPr>
          <p:nvPr>
            <p:ph type="body" idx="1"/>
          </p:nvPr>
        </p:nvPicPr>
        <p:blipFill rotWithShape="1">
          <a:blip r:embed="rId3">
            <a:alphaModFix/>
          </a:blip>
          <a:srcRect/>
          <a:stretch/>
        </p:blipFill>
        <p:spPr>
          <a:xfrm>
            <a:off x="4620430" y="1846263"/>
            <a:ext cx="5538533" cy="4022724"/>
          </a:xfrm>
          <a:prstGeom prst="rect">
            <a:avLst/>
          </a:prstGeom>
          <a:noFill/>
          <a:ln>
            <a:noFill/>
          </a:ln>
        </p:spPr>
      </p:pic>
      <p:sp>
        <p:nvSpPr>
          <p:cNvPr id="470" name="Shape 470"/>
          <p:cNvSpPr txBox="1"/>
          <p:nvPr/>
        </p:nvSpPr>
        <p:spPr>
          <a:xfrm>
            <a:off x="1952044" y="3333403"/>
            <a:ext cx="266838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More Restriction on Activities and Investments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Rules &amp; Regulations</a:t>
            </a:r>
          </a:p>
        </p:txBody>
      </p:sp>
      <p:pic>
        <p:nvPicPr>
          <p:cNvPr id="476" name="Shape 476"/>
          <p:cNvPicPr preferRelativeResize="0">
            <a:picLocks noGrp="1"/>
          </p:cNvPicPr>
          <p:nvPr>
            <p:ph type="body" idx="1"/>
          </p:nvPr>
        </p:nvPicPr>
        <p:blipFill rotWithShape="1">
          <a:blip r:embed="rId3">
            <a:alphaModFix/>
          </a:blip>
          <a:srcRect/>
          <a:stretch/>
        </p:blipFill>
        <p:spPr>
          <a:xfrm>
            <a:off x="4187364" y="1837950"/>
            <a:ext cx="6022278" cy="4022724"/>
          </a:xfrm>
          <a:prstGeom prst="rect">
            <a:avLst/>
          </a:prstGeom>
          <a:noFill/>
          <a:ln>
            <a:noFill/>
          </a:ln>
        </p:spPr>
      </p:pic>
      <p:sp>
        <p:nvSpPr>
          <p:cNvPr id="477" name="Shape 477"/>
          <p:cNvSpPr txBox="1"/>
          <p:nvPr/>
        </p:nvSpPr>
        <p:spPr>
          <a:xfrm>
            <a:off x="1955471" y="2019993"/>
            <a:ext cx="2231892"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REIT Level Income Tax</a:t>
            </a:r>
          </a:p>
        </p:txBody>
      </p:sp>
      <p:sp>
        <p:nvSpPr>
          <p:cNvPr id="478" name="Shape 478"/>
          <p:cNvSpPr txBox="1"/>
          <p:nvPr/>
        </p:nvSpPr>
        <p:spPr>
          <a:xfrm>
            <a:off x="1521954" y="3940333"/>
            <a:ext cx="266540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REIT Level Capital Gain Tax</a:t>
            </a:r>
          </a:p>
        </p:txBody>
      </p:sp>
      <p:sp>
        <p:nvSpPr>
          <p:cNvPr id="479" name="Shape 479"/>
          <p:cNvSpPr txBox="1"/>
          <p:nvPr/>
        </p:nvSpPr>
        <p:spPr>
          <a:xfrm>
            <a:off x="2488757" y="5178828"/>
            <a:ext cx="1698607"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Withholding Tax</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Shape 484"/>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Rules &amp; Regulations</a:t>
            </a:r>
          </a:p>
        </p:txBody>
      </p:sp>
      <p:pic>
        <p:nvPicPr>
          <p:cNvPr id="485" name="Shape 485"/>
          <p:cNvPicPr preferRelativeResize="0">
            <a:picLocks noGrp="1"/>
          </p:cNvPicPr>
          <p:nvPr>
            <p:ph type="body" idx="1"/>
          </p:nvPr>
        </p:nvPicPr>
        <p:blipFill rotWithShape="1">
          <a:blip r:embed="rId3">
            <a:alphaModFix/>
          </a:blip>
          <a:srcRect/>
          <a:stretch/>
        </p:blipFill>
        <p:spPr>
          <a:xfrm>
            <a:off x="4522255" y="1829638"/>
            <a:ext cx="5319247" cy="4022724"/>
          </a:xfrm>
          <a:prstGeom prst="rect">
            <a:avLst/>
          </a:prstGeom>
          <a:noFill/>
          <a:ln>
            <a:noFill/>
          </a:ln>
        </p:spPr>
      </p:pic>
      <p:sp>
        <p:nvSpPr>
          <p:cNvPr id="486" name="Shape 486"/>
          <p:cNvSpPr txBox="1"/>
          <p:nvPr/>
        </p:nvSpPr>
        <p:spPr>
          <a:xfrm>
            <a:off x="2539403" y="2061556"/>
            <a:ext cx="198285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Ordinary Dividends</a:t>
            </a:r>
          </a:p>
        </p:txBody>
      </p:sp>
      <p:sp>
        <p:nvSpPr>
          <p:cNvPr id="487" name="Shape 487"/>
          <p:cNvSpPr txBox="1"/>
          <p:nvPr/>
        </p:nvSpPr>
        <p:spPr>
          <a:xfrm>
            <a:off x="1457570" y="3656333"/>
            <a:ext cx="3064684"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Capital Gains and Distributions</a:t>
            </a:r>
          </a:p>
        </p:txBody>
      </p:sp>
      <p:sp>
        <p:nvSpPr>
          <p:cNvPr id="488" name="Shape 488"/>
          <p:cNvSpPr txBox="1"/>
          <p:nvPr/>
        </p:nvSpPr>
        <p:spPr>
          <a:xfrm>
            <a:off x="1504505" y="5066446"/>
            <a:ext cx="301774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Return of Capital Distributions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Rules &amp; Regulations</a:t>
            </a:r>
          </a:p>
        </p:txBody>
      </p:sp>
      <p:pic>
        <p:nvPicPr>
          <p:cNvPr id="494" name="Shape 494"/>
          <p:cNvPicPr preferRelativeResize="0">
            <a:picLocks noGrp="1"/>
          </p:cNvPicPr>
          <p:nvPr>
            <p:ph type="body" idx="1"/>
          </p:nvPr>
        </p:nvPicPr>
        <p:blipFill rotWithShape="1">
          <a:blip r:embed="rId3">
            <a:alphaModFix/>
          </a:blip>
          <a:srcRect/>
          <a:stretch/>
        </p:blipFill>
        <p:spPr>
          <a:xfrm>
            <a:off x="3177180" y="1861858"/>
            <a:ext cx="8059274" cy="3991531"/>
          </a:xfrm>
          <a:prstGeom prst="rect">
            <a:avLst/>
          </a:prstGeom>
          <a:noFill/>
          <a:ln>
            <a:noFill/>
          </a:ln>
        </p:spPr>
      </p:pic>
      <p:sp>
        <p:nvSpPr>
          <p:cNvPr id="495" name="Shape 495"/>
          <p:cNvSpPr txBox="1"/>
          <p:nvPr/>
        </p:nvSpPr>
        <p:spPr>
          <a:xfrm>
            <a:off x="1194329" y="2369126"/>
            <a:ext cx="1982851"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Ordinary Dividends</a:t>
            </a:r>
          </a:p>
        </p:txBody>
      </p:sp>
      <p:sp>
        <p:nvSpPr>
          <p:cNvPr id="496" name="Shape 496"/>
          <p:cNvSpPr txBox="1"/>
          <p:nvPr/>
        </p:nvSpPr>
        <p:spPr>
          <a:xfrm>
            <a:off x="1782359" y="4721628"/>
            <a:ext cx="139482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chemeClr val="dk1"/>
                </a:solidFill>
                <a:latin typeface="Calibri"/>
                <a:ea typeface="Calibri"/>
                <a:cs typeface="Calibri"/>
                <a:sym typeface="Calibri"/>
              </a:rPr>
              <a:t>Capital Gains Distribution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txBox="1">
            <a:spLocks noGrp="1"/>
          </p:cNvSpPr>
          <p:nvPr>
            <p:ph type="title"/>
          </p:nvPr>
        </p:nvSpPr>
        <p:spPr>
          <a:xfrm>
            <a:off x="147775" y="286600"/>
            <a:ext cx="11881800" cy="1450800"/>
          </a:xfrm>
          <a:prstGeom prst="rect">
            <a:avLst/>
          </a:prstGeom>
        </p:spPr>
        <p:txBody>
          <a:bodyPr lIns="91425" tIns="91425" rIns="91425" bIns="91425" anchor="b" anchorCtr="0">
            <a:noAutofit/>
          </a:bodyPr>
          <a:lstStyle/>
          <a:p>
            <a:pPr lvl="0">
              <a:spcBef>
                <a:spcPts val="0"/>
              </a:spcBef>
              <a:buNone/>
            </a:pPr>
            <a:r>
              <a:rPr lang="en-US"/>
              <a:t>Protecting American from Tax Hikes Acts of 2015 </a:t>
            </a:r>
          </a:p>
        </p:txBody>
      </p:sp>
      <p:sp>
        <p:nvSpPr>
          <p:cNvPr id="502" name="Shape 502"/>
          <p:cNvSpPr txBox="1">
            <a:spLocks noGrp="1"/>
          </p:cNvSpPr>
          <p:nvPr>
            <p:ph type="body" idx="1"/>
          </p:nvPr>
        </p:nvSpPr>
        <p:spPr>
          <a:xfrm>
            <a:off x="1066800" y="1609275"/>
            <a:ext cx="10253400" cy="5085300"/>
          </a:xfrm>
          <a:prstGeom prst="rect">
            <a:avLst/>
          </a:prstGeom>
        </p:spPr>
        <p:txBody>
          <a:bodyPr lIns="91425" tIns="91425" rIns="91425" bIns="91425" anchor="t" anchorCtr="0">
            <a:noAutofit/>
          </a:bodyPr>
          <a:lstStyle/>
          <a:p>
            <a:pPr lvl="0">
              <a:spcBef>
                <a:spcPts val="0"/>
              </a:spcBef>
              <a:buNone/>
            </a:pPr>
            <a:r>
              <a:rPr lang="en-US" b="1"/>
              <a:t>Highlights of provision affecting REITs and foreign investments in real estate:</a:t>
            </a:r>
          </a:p>
          <a:p>
            <a:pPr lvl="0">
              <a:spcBef>
                <a:spcPts val="0"/>
              </a:spcBef>
              <a:buNone/>
            </a:pPr>
            <a:r>
              <a:rPr lang="en-US"/>
              <a:t>-	Restriction on tax-free spinoffs</a:t>
            </a:r>
            <a:br>
              <a:rPr lang="en-US"/>
            </a:br>
            <a:r>
              <a:rPr lang="en-US"/>
              <a:t>-	Reduction in % limitation on assets of REIT which may be taxable REIT subsidiaries</a:t>
            </a:r>
            <a:br>
              <a:rPr lang="en-US"/>
            </a:br>
            <a:r>
              <a:rPr lang="en-US"/>
              <a:t>-	Prohibited transaction safe harbors</a:t>
            </a:r>
            <a:br>
              <a:rPr lang="en-US"/>
            </a:br>
            <a:r>
              <a:rPr lang="en-US"/>
              <a:t>-	Repeal of preferential dividend rule for publicly offered REITs</a:t>
            </a:r>
            <a:br>
              <a:rPr lang="en-US"/>
            </a:br>
            <a:r>
              <a:rPr lang="en-US"/>
              <a:t>-	Authority for alternative remedies to address certain REIT distribution failures </a:t>
            </a:r>
            <a:br>
              <a:rPr lang="en-US"/>
            </a:br>
            <a:r>
              <a:rPr lang="en-US"/>
              <a:t>-	Limitation on designation of dividend REITs </a:t>
            </a:r>
            <a:br>
              <a:rPr lang="en-US"/>
            </a:br>
            <a:r>
              <a:rPr lang="en-US"/>
              <a:t>-	Debt instruments of publicly offered REITs and mortgages treated as real estate assets</a:t>
            </a:r>
            <a:br>
              <a:rPr lang="en-US"/>
            </a:br>
            <a:r>
              <a:rPr lang="en-US"/>
              <a:t>-	Asset and income test clarification regarding ancillary personal property </a:t>
            </a:r>
            <a:br>
              <a:rPr lang="en-US"/>
            </a:br>
            <a:r>
              <a:rPr lang="en-US"/>
              <a:t>-	Hedging provision</a:t>
            </a:r>
            <a:br>
              <a:rPr lang="en-US"/>
            </a:br>
            <a:r>
              <a:rPr lang="en-US"/>
              <a:t>-	Exception for interests held by foreign retirement or pension funds </a:t>
            </a:r>
            <a:br>
              <a:rPr lang="en-US"/>
            </a:br>
            <a:r>
              <a:rPr lang="en-US"/>
              <a:t>-	Increase in rate of withholding of tax on disposition of US real property interest</a:t>
            </a:r>
            <a:br>
              <a:rPr lang="en-US"/>
            </a:br>
            <a:r>
              <a:rPr lang="en-US"/>
              <a:t>-	Increase to the FIRPTA publicly traded stock exception for publicly traded REITs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Market Cap </a:t>
            </a:r>
          </a:p>
        </p:txBody>
      </p:sp>
      <p:sp>
        <p:nvSpPr>
          <p:cNvPr id="508" name="Shape 508"/>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Calibri"/>
              <a:buNone/>
            </a:pPr>
            <a:r>
              <a:rPr lang="en-US"/>
              <a:t>US vs Canada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What are REITs?</a:t>
            </a:r>
          </a:p>
        </p:txBody>
      </p:sp>
      <p:sp>
        <p:nvSpPr>
          <p:cNvPr id="195" name="Shape 195"/>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91440" marR="0" lvl="0" indent="-91440" algn="l" rtl="0">
              <a:lnSpc>
                <a:spcPct val="90000"/>
              </a:lnSpc>
              <a:spcBef>
                <a:spcPts val="0"/>
              </a:spcBef>
              <a:spcAft>
                <a:spcPts val="0"/>
              </a:spcAft>
              <a:buClr>
                <a:schemeClr val="accent1"/>
              </a:buClr>
              <a:buSzPct val="100000"/>
              <a:buFont typeface="Calibri"/>
              <a:buChar char=" "/>
            </a:pPr>
            <a:r>
              <a:rPr lang="en-US" sz="2000" b="0" i="0" u="none" strike="noStrike" cap="none">
                <a:solidFill>
                  <a:srgbClr val="3F3F3F"/>
                </a:solidFill>
                <a:latin typeface="Calibri"/>
                <a:ea typeface="Calibri"/>
                <a:cs typeface="Calibri"/>
                <a:sym typeface="Calibri"/>
              </a:rPr>
              <a:t>REIT: </a:t>
            </a:r>
            <a:r>
              <a:rPr lang="en-US" sz="2000" b="1" i="0" u="sng" strike="noStrike" cap="none">
                <a:solidFill>
                  <a:srgbClr val="3F3F3F"/>
                </a:solidFill>
                <a:latin typeface="Calibri"/>
                <a:ea typeface="Calibri"/>
                <a:cs typeface="Calibri"/>
                <a:sym typeface="Calibri"/>
              </a:rPr>
              <a:t>R</a:t>
            </a:r>
            <a:r>
              <a:rPr lang="en-US" sz="2000" b="0" i="0" u="none" strike="noStrike" cap="none">
                <a:solidFill>
                  <a:srgbClr val="3F3F3F"/>
                </a:solidFill>
                <a:latin typeface="Calibri"/>
                <a:ea typeface="Calibri"/>
                <a:cs typeface="Calibri"/>
                <a:sym typeface="Calibri"/>
              </a:rPr>
              <a:t>eal </a:t>
            </a:r>
            <a:r>
              <a:rPr lang="en-US" sz="2000" b="1" i="0" u="sng" strike="noStrike" cap="none">
                <a:solidFill>
                  <a:srgbClr val="3F3F3F"/>
                </a:solidFill>
                <a:latin typeface="Calibri"/>
                <a:ea typeface="Calibri"/>
                <a:cs typeface="Calibri"/>
                <a:sym typeface="Calibri"/>
              </a:rPr>
              <a:t>E</a:t>
            </a:r>
            <a:r>
              <a:rPr lang="en-US" sz="2000" b="0" i="0" u="none" strike="noStrike" cap="none">
                <a:solidFill>
                  <a:srgbClr val="3F3F3F"/>
                </a:solidFill>
                <a:latin typeface="Calibri"/>
                <a:ea typeface="Calibri"/>
                <a:cs typeface="Calibri"/>
                <a:sym typeface="Calibri"/>
              </a:rPr>
              <a:t>state </a:t>
            </a:r>
            <a:r>
              <a:rPr lang="en-US" sz="2000" b="1" i="0" u="sng" strike="noStrike" cap="none">
                <a:solidFill>
                  <a:srgbClr val="3F3F3F"/>
                </a:solidFill>
                <a:latin typeface="Calibri"/>
                <a:ea typeface="Calibri"/>
                <a:cs typeface="Calibri"/>
                <a:sym typeface="Calibri"/>
              </a:rPr>
              <a:t>I</a:t>
            </a:r>
            <a:r>
              <a:rPr lang="en-US" sz="2000" b="0" i="0" u="none" strike="noStrike" cap="none">
                <a:solidFill>
                  <a:srgbClr val="3F3F3F"/>
                </a:solidFill>
                <a:latin typeface="Calibri"/>
                <a:ea typeface="Calibri"/>
                <a:cs typeface="Calibri"/>
                <a:sym typeface="Calibri"/>
              </a:rPr>
              <a:t>nvestment </a:t>
            </a:r>
            <a:r>
              <a:rPr lang="en-US" sz="2000" b="1" i="0" u="sng" strike="noStrike" cap="none">
                <a:solidFill>
                  <a:srgbClr val="3F3F3F"/>
                </a:solidFill>
                <a:latin typeface="Calibri"/>
                <a:ea typeface="Calibri"/>
                <a:cs typeface="Calibri"/>
                <a:sym typeface="Calibri"/>
              </a:rPr>
              <a:t>T</a:t>
            </a:r>
            <a:r>
              <a:rPr lang="en-US" sz="2000" b="0" i="0" u="none" strike="noStrike" cap="none">
                <a:solidFill>
                  <a:srgbClr val="3F3F3F"/>
                </a:solidFill>
                <a:latin typeface="Calibri"/>
                <a:ea typeface="Calibri"/>
                <a:cs typeface="Calibri"/>
                <a:sym typeface="Calibri"/>
              </a:rPr>
              <a:t>rusts</a:t>
            </a:r>
          </a:p>
          <a:p>
            <a:pPr marL="91440" marR="0" lvl="0" indent="-91440" algn="l" rtl="0">
              <a:lnSpc>
                <a:spcPct val="90000"/>
              </a:lnSpc>
              <a:spcBef>
                <a:spcPts val="1400"/>
              </a:spcBef>
              <a:spcAft>
                <a:spcPts val="0"/>
              </a:spcAft>
              <a:buClr>
                <a:schemeClr val="accent1"/>
              </a:buClr>
              <a:buSzPct val="100000"/>
              <a:buFont typeface="Calibri"/>
              <a:buChar char=" "/>
            </a:pPr>
            <a:r>
              <a:rPr lang="en-US" sz="2000" b="0" i="0" u="none" strike="noStrike" cap="none">
                <a:solidFill>
                  <a:srgbClr val="3F3F3F"/>
                </a:solidFill>
                <a:latin typeface="Calibri"/>
                <a:ea typeface="Calibri"/>
                <a:cs typeface="Calibri"/>
                <a:sym typeface="Calibri"/>
              </a:rPr>
              <a:t>Can be publically or privately held </a:t>
            </a:r>
          </a:p>
          <a:p>
            <a:pPr marL="91440" marR="0" lvl="0" indent="-91440" algn="l" rtl="0">
              <a:lnSpc>
                <a:spcPct val="90000"/>
              </a:lnSpc>
              <a:spcBef>
                <a:spcPts val="1400"/>
              </a:spcBef>
              <a:spcAft>
                <a:spcPts val="0"/>
              </a:spcAft>
              <a:buClr>
                <a:schemeClr val="accent1"/>
              </a:buClr>
              <a:buSzPct val="100000"/>
              <a:buFont typeface="Calibri"/>
              <a:buChar char=" "/>
            </a:pPr>
            <a:r>
              <a:rPr lang="en-US" sz="2000" b="0" i="0" u="none" strike="noStrike" cap="none">
                <a:solidFill>
                  <a:srgbClr val="3F3F3F"/>
                </a:solidFill>
                <a:latin typeface="Calibri"/>
                <a:ea typeface="Calibri"/>
                <a:cs typeface="Calibri"/>
                <a:sym typeface="Calibri"/>
              </a:rPr>
              <a:t>Similar to Mutual Funds </a:t>
            </a:r>
          </a:p>
          <a:p>
            <a:pPr marL="384048" marR="0" lvl="1" indent="-193548" algn="l" rtl="0">
              <a:lnSpc>
                <a:spcPct val="90000"/>
              </a:lnSpc>
              <a:spcBef>
                <a:spcPts val="400"/>
              </a:spcBef>
              <a:spcAft>
                <a:spcPts val="0"/>
              </a:spcAft>
              <a:buClr>
                <a:schemeClr val="accent1"/>
              </a:buClr>
              <a:buSzPct val="100000"/>
              <a:buFont typeface="Calibri"/>
              <a:buChar char="◦"/>
            </a:pPr>
            <a:r>
              <a:rPr lang="en-US" sz="1800" b="0" i="0" u="none" strike="noStrike" cap="none">
                <a:solidFill>
                  <a:srgbClr val="3F3F3F"/>
                </a:solidFill>
                <a:latin typeface="Calibri"/>
                <a:ea typeface="Calibri"/>
                <a:cs typeface="Calibri"/>
                <a:sym typeface="Calibri"/>
              </a:rPr>
              <a:t>Pool capital into real estate that is structured to generate regular distributions of cash</a:t>
            </a:r>
          </a:p>
          <a:p>
            <a:pPr marL="91440" marR="0" lvl="0" indent="-91440" algn="l" rtl="0">
              <a:lnSpc>
                <a:spcPct val="90000"/>
              </a:lnSpc>
              <a:spcBef>
                <a:spcPts val="1600"/>
              </a:spcBef>
              <a:spcAft>
                <a:spcPts val="0"/>
              </a:spcAft>
              <a:buClr>
                <a:schemeClr val="accent1"/>
              </a:buClr>
              <a:buSzPct val="100000"/>
              <a:buFont typeface="Calibri"/>
              <a:buChar char=" "/>
            </a:pPr>
            <a:r>
              <a:rPr lang="en-US" sz="2000" b="0" i="0" u="none" strike="noStrike" cap="none">
                <a:solidFill>
                  <a:srgbClr val="3F3F3F"/>
                </a:solidFill>
                <a:latin typeface="Calibri"/>
                <a:ea typeface="Calibri"/>
                <a:cs typeface="Calibri"/>
                <a:sym typeface="Calibri"/>
              </a:rPr>
              <a:t>Provide opportunities to invest in real estate which in portfolios of large-scale properties - through purchase of stocks often traded on major exchanges</a:t>
            </a:r>
          </a:p>
          <a:p>
            <a:pPr marL="91440" marR="0" lvl="0" indent="-91440" algn="l" rtl="0">
              <a:lnSpc>
                <a:spcPct val="90000"/>
              </a:lnSpc>
              <a:spcBef>
                <a:spcPts val="1400"/>
              </a:spcBef>
              <a:spcAft>
                <a:spcPts val="0"/>
              </a:spcAft>
              <a:buClr>
                <a:schemeClr val="accent1"/>
              </a:buClr>
              <a:buSzPct val="100000"/>
              <a:buFont typeface="Calibri"/>
              <a:buChar char=" "/>
            </a:pPr>
            <a:r>
              <a:rPr lang="en-US" sz="2000" b="0" i="0" u="none" strike="noStrike" cap="none">
                <a:solidFill>
                  <a:srgbClr val="3F3F3F"/>
                </a:solidFill>
                <a:latin typeface="Calibri"/>
                <a:ea typeface="Calibri"/>
                <a:cs typeface="Calibri"/>
                <a:sym typeface="Calibri"/>
              </a:rPr>
              <a:t>Typically pay-out a majority of their taxable income as dividend </a:t>
            </a:r>
          </a:p>
          <a:p>
            <a:pPr marL="91440" marR="0" lvl="0" indent="-91440" algn="l" rtl="0">
              <a:lnSpc>
                <a:spcPct val="90000"/>
              </a:lnSpc>
              <a:spcBef>
                <a:spcPts val="1400"/>
              </a:spcBef>
              <a:spcAft>
                <a:spcPts val="0"/>
              </a:spcAft>
              <a:buClr>
                <a:schemeClr val="accent1"/>
              </a:buClr>
              <a:buSzPct val="100000"/>
              <a:buFont typeface="Calibri"/>
              <a:buChar char=" "/>
            </a:pPr>
            <a:r>
              <a:rPr lang="en-US" sz="2000" b="0" i="0" u="none" strike="noStrike" cap="none">
                <a:solidFill>
                  <a:srgbClr val="3F3F3F"/>
                </a:solidFill>
                <a:latin typeface="Calibri"/>
                <a:ea typeface="Calibri"/>
                <a:cs typeface="Calibri"/>
                <a:sym typeface="Calibri"/>
              </a:rPr>
              <a:t>Investors receive high dividend yield</a:t>
            </a:r>
          </a:p>
          <a:p>
            <a:pPr marL="91440" marR="0" lvl="0" indent="-91440" algn="l" rtl="0">
              <a:lnSpc>
                <a:spcPct val="90000"/>
              </a:lnSpc>
              <a:spcBef>
                <a:spcPts val="1400"/>
              </a:spcBef>
              <a:spcAft>
                <a:spcPts val="0"/>
              </a:spcAft>
              <a:buClr>
                <a:schemeClr val="accent1"/>
              </a:buClr>
              <a:buSzPct val="100000"/>
              <a:buFont typeface="Calibri"/>
              <a:buChar char=" "/>
            </a:pPr>
            <a:endParaRPr/>
          </a:p>
          <a:p>
            <a:pPr marL="91440" marR="0" lvl="0" indent="-91440" algn="l" rtl="0">
              <a:lnSpc>
                <a:spcPct val="90000"/>
              </a:lnSpc>
              <a:spcBef>
                <a:spcPts val="1400"/>
              </a:spcBef>
              <a:spcAft>
                <a:spcPts val="0"/>
              </a:spcAft>
              <a:buClr>
                <a:schemeClr val="accent1"/>
              </a:buClr>
              <a:buSzPct val="100000"/>
              <a:buFont typeface="Calibri"/>
              <a:buNone/>
            </a:pPr>
            <a:endParaRPr sz="2000" b="0" i="0" u="none" strike="noStrike" cap="none">
              <a:solidFill>
                <a:srgbClr val="3F3F3F"/>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US: Product &amp; Service Segmentation</a:t>
            </a:r>
          </a:p>
        </p:txBody>
      </p:sp>
      <p:pic>
        <p:nvPicPr>
          <p:cNvPr id="514" name="Shape 514"/>
          <p:cNvPicPr preferRelativeResize="0">
            <a:picLocks noGrp="1"/>
          </p:cNvPicPr>
          <p:nvPr>
            <p:ph type="body" idx="1"/>
          </p:nvPr>
        </p:nvPicPr>
        <p:blipFill rotWithShape="1">
          <a:blip r:embed="rId3">
            <a:alphaModFix/>
          </a:blip>
          <a:srcRect b="10378"/>
          <a:stretch/>
        </p:blipFill>
        <p:spPr>
          <a:xfrm>
            <a:off x="2077749" y="1846273"/>
            <a:ext cx="8096700" cy="3605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Shape 519"/>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US: Major Market Segmentation</a:t>
            </a:r>
          </a:p>
        </p:txBody>
      </p:sp>
      <p:pic>
        <p:nvPicPr>
          <p:cNvPr id="520" name="Shape 520"/>
          <p:cNvPicPr preferRelativeResize="0">
            <a:picLocks noGrp="1"/>
          </p:cNvPicPr>
          <p:nvPr>
            <p:ph type="body" idx="1"/>
          </p:nvPr>
        </p:nvPicPr>
        <p:blipFill rotWithShape="1">
          <a:blip r:embed="rId3">
            <a:alphaModFix/>
          </a:blip>
          <a:srcRect/>
          <a:stretch/>
        </p:blipFill>
        <p:spPr>
          <a:xfrm>
            <a:off x="2090525" y="1846275"/>
            <a:ext cx="8071200" cy="4022700"/>
          </a:xfrm>
          <a:prstGeom prst="rect">
            <a:avLst/>
          </a:prstGeom>
          <a:noFill/>
          <a:ln>
            <a:noFill/>
          </a:ln>
        </p:spPr>
      </p:pic>
      <p:pic>
        <p:nvPicPr>
          <p:cNvPr id="521" name="Shape 521"/>
          <p:cNvPicPr preferRelativeResize="0"/>
          <p:nvPr/>
        </p:nvPicPr>
        <p:blipFill>
          <a:blip r:embed="rId4">
            <a:alphaModFix/>
          </a:blip>
          <a:stretch>
            <a:fillRect/>
          </a:stretch>
        </p:blipFill>
        <p:spPr>
          <a:xfrm>
            <a:off x="2090525" y="5516550"/>
            <a:ext cx="2211474" cy="3524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Shape 526"/>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Canadian REITs</a:t>
            </a:r>
          </a:p>
        </p:txBody>
      </p:sp>
      <p:sp>
        <p:nvSpPr>
          <p:cNvPr id="527" name="Shape 527"/>
          <p:cNvSpPr txBox="1">
            <a:spLocks noGrp="1"/>
          </p:cNvSpPr>
          <p:nvPr>
            <p:ph type="body" idx="1"/>
          </p:nvPr>
        </p:nvSpPr>
        <p:spPr>
          <a:xfrm>
            <a:off x="1097279" y="1845733"/>
            <a:ext cx="10058399" cy="4023360"/>
          </a:xfrm>
          <a:prstGeom prst="rect">
            <a:avLst/>
          </a:prstGeom>
          <a:noFill/>
          <a:ln>
            <a:noFill/>
          </a:ln>
        </p:spPr>
        <p:txBody>
          <a:bodyPr lIns="0" tIns="45700" rIns="0" bIns="45700" anchor="t" anchorCtr="0">
            <a:noAutofit/>
          </a:bodyPr>
          <a:lstStyle/>
          <a:p>
            <a:pPr marL="0" marR="0" lvl="0" indent="0" algn="l" rtl="0">
              <a:lnSpc>
                <a:spcPct val="90000"/>
              </a:lnSpc>
              <a:spcBef>
                <a:spcPts val="0"/>
              </a:spcBef>
              <a:spcAft>
                <a:spcPts val="0"/>
              </a:spcAft>
              <a:buClr>
                <a:schemeClr val="accent1"/>
              </a:buClr>
              <a:buSzPct val="25000"/>
              <a:buFont typeface="Calibri"/>
              <a:buNone/>
            </a:pPr>
            <a:r>
              <a:rPr lang="en-US"/>
              <a:t>First </a:t>
            </a:r>
            <a:r>
              <a:rPr lang="en-US" sz="2000" b="0" i="0" u="none" strike="noStrike" cap="none">
                <a:solidFill>
                  <a:srgbClr val="3F3F3F"/>
                </a:solidFill>
                <a:latin typeface="Calibri"/>
                <a:ea typeface="Calibri"/>
                <a:cs typeface="Calibri"/>
                <a:sym typeface="Calibri"/>
              </a:rPr>
              <a:t>Canadian REIT was listed</a:t>
            </a:r>
            <a:r>
              <a:rPr lang="en-US"/>
              <a:t> </a:t>
            </a:r>
            <a:r>
              <a:rPr lang="en-US" sz="2000" b="0" i="0" u="none" strike="noStrike" cap="none">
                <a:solidFill>
                  <a:srgbClr val="3F3F3F"/>
                </a:solidFill>
                <a:latin typeface="Calibri"/>
                <a:ea typeface="Calibri"/>
                <a:cs typeface="Calibri"/>
                <a:sym typeface="Calibri"/>
              </a:rPr>
              <a:t>in 1993</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a:solidFill>
                  <a:srgbClr val="3F3F3F"/>
                </a:solidFill>
                <a:latin typeface="Calibri"/>
                <a:ea typeface="Calibri"/>
                <a:cs typeface="Calibri"/>
                <a:sym typeface="Calibri"/>
              </a:rPr>
              <a:t>Added into S&amp;P/TSX Composite Index on January 26, 2005</a:t>
            </a:r>
          </a:p>
          <a:p>
            <a:pPr marL="0" marR="0" lvl="0" indent="0" algn="l" rtl="0">
              <a:lnSpc>
                <a:spcPct val="90000"/>
              </a:lnSpc>
              <a:spcBef>
                <a:spcPts val="1400"/>
              </a:spcBef>
              <a:spcAft>
                <a:spcPts val="0"/>
              </a:spcAft>
              <a:buClr>
                <a:schemeClr val="accent1"/>
              </a:buClr>
              <a:buSzPct val="25000"/>
              <a:buFont typeface="Calibri"/>
              <a:buNone/>
            </a:pPr>
            <a:r>
              <a:rPr lang="en-US" sz="2000" b="0" i="0" u="none" strike="noStrike" cap="none">
                <a:solidFill>
                  <a:srgbClr val="3F3F3F"/>
                </a:solidFill>
                <a:latin typeface="Calibri"/>
                <a:ea typeface="Calibri"/>
                <a:cs typeface="Calibri"/>
                <a:sym typeface="Calibri"/>
              </a:rPr>
              <a:t>Canadian REIT sector has 7 industries: Diversified, </a:t>
            </a:r>
            <a:r>
              <a:rPr lang="en-US"/>
              <a:t>R</a:t>
            </a:r>
            <a:r>
              <a:rPr lang="en-US" sz="2000" b="0" i="0" u="none" strike="noStrike" cap="none">
                <a:solidFill>
                  <a:srgbClr val="3F3F3F"/>
                </a:solidFill>
                <a:latin typeface="Calibri"/>
                <a:ea typeface="Calibri"/>
                <a:cs typeface="Calibri"/>
                <a:sym typeface="Calibri"/>
              </a:rPr>
              <a:t>etail, </a:t>
            </a:r>
            <a:r>
              <a:rPr lang="en-US"/>
              <a:t>O</a:t>
            </a:r>
            <a:r>
              <a:rPr lang="en-US" sz="2000" b="0" i="0" u="none" strike="noStrike" cap="none">
                <a:solidFill>
                  <a:srgbClr val="3F3F3F"/>
                </a:solidFill>
                <a:latin typeface="Calibri"/>
                <a:ea typeface="Calibri"/>
                <a:cs typeface="Calibri"/>
                <a:sym typeface="Calibri"/>
              </a:rPr>
              <a:t>ffice, </a:t>
            </a:r>
            <a:r>
              <a:rPr lang="en-US"/>
              <a:t>R</a:t>
            </a:r>
            <a:r>
              <a:rPr lang="en-US" sz="2000" b="0" i="0" u="none" strike="noStrike" cap="none">
                <a:solidFill>
                  <a:srgbClr val="3F3F3F"/>
                </a:solidFill>
                <a:latin typeface="Calibri"/>
                <a:ea typeface="Calibri"/>
                <a:cs typeface="Calibri"/>
                <a:sym typeface="Calibri"/>
              </a:rPr>
              <a:t>esidential, </a:t>
            </a:r>
            <a:r>
              <a:rPr lang="en-US"/>
              <a:t>H</a:t>
            </a:r>
            <a:r>
              <a:rPr lang="en-US" sz="2000" b="0" i="0" u="none" strike="noStrike" cap="none">
                <a:solidFill>
                  <a:srgbClr val="3F3F3F"/>
                </a:solidFill>
                <a:latin typeface="Calibri"/>
                <a:ea typeface="Calibri"/>
                <a:cs typeface="Calibri"/>
                <a:sym typeface="Calibri"/>
              </a:rPr>
              <a:t>ealthcare, </a:t>
            </a:r>
            <a:r>
              <a:rPr lang="en-US"/>
              <a:t>I</a:t>
            </a:r>
            <a:r>
              <a:rPr lang="en-US" sz="2000" b="0" i="0" u="none" strike="noStrike" cap="none">
                <a:solidFill>
                  <a:srgbClr val="3F3F3F"/>
                </a:solidFill>
                <a:latin typeface="Calibri"/>
                <a:ea typeface="Calibri"/>
                <a:cs typeface="Calibri"/>
                <a:sym typeface="Calibri"/>
              </a:rPr>
              <a:t>ndustrial, and </a:t>
            </a:r>
            <a:r>
              <a:rPr lang="en-US"/>
              <a:t>H</a:t>
            </a:r>
            <a:r>
              <a:rPr lang="en-US" sz="2000" b="0" i="0" u="none" strike="noStrike" cap="none">
                <a:solidFill>
                  <a:srgbClr val="3F3F3F"/>
                </a:solidFill>
                <a:latin typeface="Calibri"/>
                <a:ea typeface="Calibri"/>
                <a:cs typeface="Calibri"/>
                <a:sym typeface="Calibri"/>
              </a:rPr>
              <a:t>otel</a:t>
            </a:r>
          </a:p>
          <a:p>
            <a:pPr marL="0" marR="0" lvl="0" indent="0" algn="l" rtl="0">
              <a:lnSpc>
                <a:spcPct val="90000"/>
              </a:lnSpc>
              <a:spcBef>
                <a:spcPts val="1400"/>
              </a:spcBef>
              <a:spcAft>
                <a:spcPts val="0"/>
              </a:spcAft>
              <a:buClr>
                <a:schemeClr val="accent1"/>
              </a:buClr>
              <a:buSzPct val="25000"/>
              <a:buFont typeface="Calibri"/>
              <a:buNone/>
            </a:pPr>
            <a:r>
              <a:rPr lang="en-US"/>
              <a:t>On January 1 2011, relaxed conditions that REITs must satisfy to be exempted from specified investment flow through trust tax (SIFT)</a:t>
            </a:r>
          </a:p>
          <a:p>
            <a:pPr marL="0" marR="0" lvl="0" indent="0" algn="l" rtl="0">
              <a:lnSpc>
                <a:spcPct val="90000"/>
              </a:lnSpc>
              <a:spcBef>
                <a:spcPts val="1400"/>
              </a:spcBef>
              <a:spcAft>
                <a:spcPts val="0"/>
              </a:spcAft>
              <a:buClr>
                <a:schemeClr val="accent1"/>
              </a:buClr>
              <a:buSzPct val="25000"/>
              <a:buFont typeface="Calibri"/>
              <a:buNone/>
            </a:pPr>
            <a:r>
              <a:rPr lang="en-US"/>
              <a:t>	</a:t>
            </a:r>
          </a:p>
          <a:p>
            <a:pPr marL="0" marR="0" lvl="0" indent="0" algn="l" rtl="0">
              <a:lnSpc>
                <a:spcPct val="90000"/>
              </a:lnSpc>
              <a:spcBef>
                <a:spcPts val="1400"/>
              </a:spcBef>
              <a:spcAft>
                <a:spcPts val="0"/>
              </a:spcAft>
              <a:buClr>
                <a:schemeClr val="accent1"/>
              </a:buClr>
              <a:buSzPct val="25000"/>
              <a:buFont typeface="Calibri"/>
              <a:buNone/>
            </a:pPr>
            <a:endParaRPr/>
          </a:p>
          <a:p>
            <a:pPr marL="0" marR="0" lvl="0" indent="0" algn="l" rtl="0">
              <a:lnSpc>
                <a:spcPct val="90000"/>
              </a:lnSpc>
              <a:spcBef>
                <a:spcPts val="1400"/>
              </a:spcBef>
              <a:spcAft>
                <a:spcPts val="0"/>
              </a:spcAft>
              <a:buClr>
                <a:schemeClr val="accent1"/>
              </a:buClr>
              <a:buSzPct val="25000"/>
              <a:buFont typeface="Calibri"/>
              <a:buNone/>
            </a:pPr>
            <a:r>
              <a:rPr lang="en-US"/>
              <a:t>	</a:t>
            </a:r>
          </a:p>
          <a:p>
            <a:pPr marL="91440" marR="0" lvl="0" indent="-91440" algn="l" rtl="0">
              <a:lnSpc>
                <a:spcPct val="90000"/>
              </a:lnSpc>
              <a:spcBef>
                <a:spcPts val="1400"/>
              </a:spcBef>
              <a:spcAft>
                <a:spcPts val="0"/>
              </a:spcAft>
              <a:buClr>
                <a:schemeClr val="accent1"/>
              </a:buClr>
              <a:buSzPct val="100000"/>
              <a:buFont typeface="Calibri"/>
              <a:buNone/>
            </a:pPr>
            <a:endParaRPr/>
          </a:p>
          <a:p>
            <a:pPr marL="91440" marR="0" lvl="0" indent="-91440" algn="l" rtl="0">
              <a:lnSpc>
                <a:spcPct val="90000"/>
              </a:lnSpc>
              <a:spcBef>
                <a:spcPts val="1400"/>
              </a:spcBef>
              <a:spcAft>
                <a:spcPts val="0"/>
              </a:spcAft>
              <a:buClr>
                <a:schemeClr val="accent1"/>
              </a:buClr>
              <a:buSzPct val="100000"/>
              <a:buFont typeface="Calibri"/>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Shape 532"/>
          <p:cNvSpPr txBox="1">
            <a:spLocks noGrp="1"/>
          </p:cNvSpPr>
          <p:nvPr>
            <p:ph type="title"/>
          </p:nvPr>
        </p:nvSpPr>
        <p:spPr>
          <a:xfrm>
            <a:off x="1097279" y="286603"/>
            <a:ext cx="10058400" cy="1450800"/>
          </a:xfrm>
          <a:prstGeom prst="rect">
            <a:avLst/>
          </a:prstGeom>
        </p:spPr>
        <p:txBody>
          <a:bodyPr lIns="91425" tIns="91425" rIns="91425" bIns="91425" anchor="b" anchorCtr="0">
            <a:noAutofit/>
          </a:bodyPr>
          <a:lstStyle/>
          <a:p>
            <a:pPr lvl="0">
              <a:spcBef>
                <a:spcPts val="0"/>
              </a:spcBef>
              <a:buNone/>
            </a:pPr>
            <a:r>
              <a:rPr lang="en-US"/>
              <a:t>Proposed Changes to REIT Exemption</a:t>
            </a:r>
          </a:p>
        </p:txBody>
      </p:sp>
      <p:grpSp>
        <p:nvGrpSpPr>
          <p:cNvPr id="533" name="Shape 533"/>
          <p:cNvGrpSpPr/>
          <p:nvPr/>
        </p:nvGrpSpPr>
        <p:grpSpPr>
          <a:xfrm>
            <a:off x="2366233" y="1795617"/>
            <a:ext cx="7459531" cy="4398748"/>
            <a:chOff x="2239687" y="1737403"/>
            <a:chExt cx="7773584" cy="4815796"/>
          </a:xfrm>
        </p:grpSpPr>
        <p:pic>
          <p:nvPicPr>
            <p:cNvPr id="534" name="Shape 534"/>
            <p:cNvPicPr preferRelativeResize="0"/>
            <p:nvPr/>
          </p:nvPicPr>
          <p:blipFill>
            <a:blip r:embed="rId3">
              <a:alphaModFix/>
            </a:blip>
            <a:stretch>
              <a:fillRect/>
            </a:stretch>
          </p:blipFill>
          <p:spPr>
            <a:xfrm>
              <a:off x="2239687" y="1737403"/>
              <a:ext cx="7773584" cy="4815796"/>
            </a:xfrm>
            <a:prstGeom prst="rect">
              <a:avLst/>
            </a:prstGeom>
            <a:noFill/>
            <a:ln>
              <a:noFill/>
            </a:ln>
          </p:spPr>
        </p:pic>
        <p:cxnSp>
          <p:nvCxnSpPr>
            <p:cNvPr id="535" name="Shape 535"/>
            <p:cNvCxnSpPr/>
            <p:nvPr/>
          </p:nvCxnSpPr>
          <p:spPr>
            <a:xfrm>
              <a:off x="9200000" y="2394525"/>
              <a:ext cx="808800" cy="0"/>
            </a:xfrm>
            <a:prstGeom prst="straightConnector1">
              <a:avLst/>
            </a:prstGeom>
            <a:noFill/>
            <a:ln w="9525" cap="flat" cmpd="sng">
              <a:solidFill>
                <a:srgbClr val="FF0000"/>
              </a:solidFill>
              <a:prstDash val="solid"/>
              <a:round/>
              <a:headEnd type="none" w="lg" len="lg"/>
              <a:tailEnd type="none" w="lg" len="lg"/>
            </a:ln>
          </p:spPr>
        </p:cxnSp>
        <p:cxnSp>
          <p:nvCxnSpPr>
            <p:cNvPr id="536" name="Shape 536"/>
            <p:cNvCxnSpPr/>
            <p:nvPr/>
          </p:nvCxnSpPr>
          <p:spPr>
            <a:xfrm>
              <a:off x="3014150" y="2667575"/>
              <a:ext cx="5114700" cy="0"/>
            </a:xfrm>
            <a:prstGeom prst="straightConnector1">
              <a:avLst/>
            </a:prstGeom>
            <a:noFill/>
            <a:ln w="9525" cap="flat" cmpd="sng">
              <a:solidFill>
                <a:srgbClr val="FF0000"/>
              </a:solidFill>
              <a:prstDash val="solid"/>
              <a:round/>
              <a:headEnd type="none" w="lg" len="lg"/>
              <a:tailEnd type="none" w="lg" len="lg"/>
            </a:ln>
          </p:spPr>
        </p:cxnSp>
        <p:cxnSp>
          <p:nvCxnSpPr>
            <p:cNvPr id="537" name="Shape 537"/>
            <p:cNvCxnSpPr/>
            <p:nvPr/>
          </p:nvCxnSpPr>
          <p:spPr>
            <a:xfrm rot="10800000" flipH="1">
              <a:off x="2982650" y="3287225"/>
              <a:ext cx="2835600" cy="10500"/>
            </a:xfrm>
            <a:prstGeom prst="straightConnector1">
              <a:avLst/>
            </a:prstGeom>
            <a:noFill/>
            <a:ln w="9525" cap="flat" cmpd="sng">
              <a:solidFill>
                <a:srgbClr val="FF0000"/>
              </a:solidFill>
              <a:prstDash val="solid"/>
              <a:round/>
              <a:headEnd type="none" w="lg" len="lg"/>
              <a:tailEnd type="none" w="lg" len="lg"/>
            </a:ln>
          </p:spPr>
        </p:cxnSp>
        <p:cxnSp>
          <p:nvCxnSpPr>
            <p:cNvPr id="538" name="Shape 538"/>
            <p:cNvCxnSpPr/>
            <p:nvPr/>
          </p:nvCxnSpPr>
          <p:spPr>
            <a:xfrm>
              <a:off x="4191450" y="4485600"/>
              <a:ext cx="1853100" cy="14700"/>
            </a:xfrm>
            <a:prstGeom prst="straightConnector1">
              <a:avLst/>
            </a:prstGeom>
            <a:noFill/>
            <a:ln w="9525" cap="flat" cmpd="sng">
              <a:solidFill>
                <a:srgbClr val="FF0000"/>
              </a:solidFill>
              <a:prstDash val="solid"/>
              <a:round/>
              <a:headEnd type="none" w="lg" len="lg"/>
              <a:tailEnd type="none" w="lg" len="lg"/>
            </a:ln>
          </p:spPr>
        </p:cxnSp>
        <p:cxnSp>
          <p:nvCxnSpPr>
            <p:cNvPr id="539" name="Shape 539"/>
            <p:cNvCxnSpPr/>
            <p:nvPr/>
          </p:nvCxnSpPr>
          <p:spPr>
            <a:xfrm rot="10800000" flipH="1">
              <a:off x="2691350" y="6250425"/>
              <a:ext cx="1956000" cy="14700"/>
            </a:xfrm>
            <a:prstGeom prst="straightConnector1">
              <a:avLst/>
            </a:prstGeom>
            <a:noFill/>
            <a:ln w="9525" cap="flat" cmpd="sng">
              <a:solidFill>
                <a:srgbClr val="FF0000"/>
              </a:solidFill>
              <a:prstDash val="solid"/>
              <a:round/>
              <a:headEnd type="none" w="lg" len="lg"/>
              <a:tailEnd type="none" w="lg" len="lg"/>
            </a:ln>
          </p:spPr>
        </p:cxn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Shape 544"/>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Canada: Product &amp; Service Segmentation</a:t>
            </a:r>
          </a:p>
        </p:txBody>
      </p:sp>
      <p:pic>
        <p:nvPicPr>
          <p:cNvPr id="545" name="Shape 545"/>
          <p:cNvPicPr preferRelativeResize="0">
            <a:picLocks noGrp="1"/>
          </p:cNvPicPr>
          <p:nvPr>
            <p:ph type="body" idx="1"/>
          </p:nvPr>
        </p:nvPicPr>
        <p:blipFill rotWithShape="1">
          <a:blip r:embed="rId3">
            <a:alphaModFix/>
          </a:blip>
          <a:srcRect b="9526"/>
          <a:stretch/>
        </p:blipFill>
        <p:spPr>
          <a:xfrm>
            <a:off x="2064600" y="1846273"/>
            <a:ext cx="8123100" cy="36396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Canada: REITs by </a:t>
            </a:r>
            <a:r>
              <a:rPr lang="en-US"/>
              <a:t>Market Segmentation</a:t>
            </a:r>
          </a:p>
        </p:txBody>
      </p:sp>
      <p:pic>
        <p:nvPicPr>
          <p:cNvPr id="551" name="Shape 551"/>
          <p:cNvPicPr preferRelativeResize="0"/>
          <p:nvPr/>
        </p:nvPicPr>
        <p:blipFill>
          <a:blip r:embed="rId3">
            <a:alphaModFix/>
          </a:blip>
          <a:stretch>
            <a:fillRect/>
          </a:stretch>
        </p:blipFill>
        <p:spPr>
          <a:xfrm>
            <a:off x="2427024" y="1737350"/>
            <a:ext cx="7337950" cy="43535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Canada: Canadian REITs</a:t>
            </a:r>
          </a:p>
        </p:txBody>
      </p:sp>
      <p:pic>
        <p:nvPicPr>
          <p:cNvPr id="557" name="Shape 557"/>
          <p:cNvPicPr preferRelativeResize="0">
            <a:picLocks noGrp="1"/>
          </p:cNvPicPr>
          <p:nvPr>
            <p:ph type="body" idx="1"/>
          </p:nvPr>
        </p:nvPicPr>
        <p:blipFill rotWithShape="1">
          <a:blip r:embed="rId3">
            <a:alphaModFix/>
          </a:blip>
          <a:srcRect/>
          <a:stretch/>
        </p:blipFill>
        <p:spPr>
          <a:xfrm>
            <a:off x="753926" y="1849875"/>
            <a:ext cx="11094600" cy="4429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Shape 562"/>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Canada: Top 10 Market Cap</a:t>
            </a:r>
          </a:p>
        </p:txBody>
      </p:sp>
      <p:pic>
        <p:nvPicPr>
          <p:cNvPr id="563" name="Shape 563"/>
          <p:cNvPicPr preferRelativeResize="0">
            <a:picLocks noGrp="1"/>
          </p:cNvPicPr>
          <p:nvPr>
            <p:ph type="body" idx="1"/>
          </p:nvPr>
        </p:nvPicPr>
        <p:blipFill rotWithShape="1">
          <a:blip r:embed="rId3">
            <a:alphaModFix/>
          </a:blip>
          <a:srcRect/>
          <a:stretch/>
        </p:blipFill>
        <p:spPr>
          <a:xfrm>
            <a:off x="3058684" y="2033333"/>
            <a:ext cx="6134955" cy="364858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Canadian REITs Dividend Yield</a:t>
            </a:r>
          </a:p>
        </p:txBody>
      </p:sp>
      <p:pic>
        <p:nvPicPr>
          <p:cNvPr id="569" name="Shape 569"/>
          <p:cNvPicPr preferRelativeResize="0">
            <a:picLocks noGrp="1"/>
          </p:cNvPicPr>
          <p:nvPr>
            <p:ph type="body" idx="1"/>
          </p:nvPr>
        </p:nvPicPr>
        <p:blipFill rotWithShape="1">
          <a:blip r:embed="rId3">
            <a:alphaModFix/>
          </a:blip>
          <a:srcRect/>
          <a:stretch/>
        </p:blipFill>
        <p:spPr>
          <a:xfrm>
            <a:off x="2253691" y="1846263"/>
            <a:ext cx="7744940" cy="40227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Market Capitalization Growth</a:t>
            </a:r>
          </a:p>
        </p:txBody>
      </p:sp>
      <p:sp>
        <p:nvSpPr>
          <p:cNvPr id="575" name="Shape 575"/>
          <p:cNvSpPr txBox="1"/>
          <p:nvPr/>
        </p:nvSpPr>
        <p:spPr>
          <a:xfrm>
            <a:off x="6135850" y="3781625"/>
            <a:ext cx="1620300" cy="663900"/>
          </a:xfrm>
          <a:prstGeom prst="rect">
            <a:avLst/>
          </a:prstGeom>
          <a:noFill/>
          <a:ln>
            <a:noFill/>
          </a:ln>
        </p:spPr>
        <p:txBody>
          <a:bodyPr lIns="91425" tIns="91425" rIns="91425" bIns="91425" anchor="t" anchorCtr="0">
            <a:noAutofit/>
          </a:bodyPr>
          <a:lstStyle/>
          <a:p>
            <a:pPr lvl="0">
              <a:spcBef>
                <a:spcPts val="0"/>
              </a:spcBef>
              <a:buNone/>
            </a:pPr>
            <a:r>
              <a:rPr lang="en-US" sz="2600" b="1"/>
              <a:t>VS</a:t>
            </a:r>
          </a:p>
        </p:txBody>
      </p:sp>
      <p:pic>
        <p:nvPicPr>
          <p:cNvPr id="576" name="Shape 576"/>
          <p:cNvPicPr preferRelativeResize="0"/>
          <p:nvPr/>
        </p:nvPicPr>
        <p:blipFill>
          <a:blip r:embed="rId3">
            <a:alphaModFix/>
          </a:blip>
          <a:stretch>
            <a:fillRect/>
          </a:stretch>
        </p:blipFill>
        <p:spPr>
          <a:xfrm>
            <a:off x="6726500" y="2768625"/>
            <a:ext cx="5303574" cy="2955499"/>
          </a:xfrm>
          <a:prstGeom prst="rect">
            <a:avLst/>
          </a:prstGeom>
          <a:noFill/>
          <a:ln>
            <a:noFill/>
          </a:ln>
        </p:spPr>
      </p:pic>
      <p:grpSp>
        <p:nvGrpSpPr>
          <p:cNvPr id="577" name="Shape 577"/>
          <p:cNvGrpSpPr/>
          <p:nvPr/>
        </p:nvGrpSpPr>
        <p:grpSpPr>
          <a:xfrm>
            <a:off x="87875" y="2387750"/>
            <a:ext cx="5773600" cy="3451650"/>
            <a:chOff x="87875" y="2387750"/>
            <a:chExt cx="5773600" cy="3451650"/>
          </a:xfrm>
        </p:grpSpPr>
        <p:pic>
          <p:nvPicPr>
            <p:cNvPr id="578" name="Shape 578"/>
            <p:cNvPicPr preferRelativeResize="0"/>
            <p:nvPr/>
          </p:nvPicPr>
          <p:blipFill rotWithShape="1">
            <a:blip r:embed="rId4">
              <a:alphaModFix/>
            </a:blip>
            <a:srcRect r="5401"/>
            <a:stretch/>
          </p:blipFill>
          <p:spPr>
            <a:xfrm>
              <a:off x="87875" y="2387750"/>
              <a:ext cx="5534825" cy="3451650"/>
            </a:xfrm>
            <a:prstGeom prst="rect">
              <a:avLst/>
            </a:prstGeom>
            <a:noFill/>
            <a:ln>
              <a:noFill/>
            </a:ln>
          </p:spPr>
        </p:pic>
        <p:sp>
          <p:nvSpPr>
            <p:cNvPr id="579" name="Shape 579"/>
            <p:cNvSpPr txBox="1"/>
            <p:nvPr/>
          </p:nvSpPr>
          <p:spPr>
            <a:xfrm rot="-5400000">
              <a:off x="4523175" y="3885825"/>
              <a:ext cx="2380800" cy="295800"/>
            </a:xfrm>
            <a:prstGeom prst="rect">
              <a:avLst/>
            </a:prstGeom>
            <a:noFill/>
            <a:ln>
              <a:noFill/>
            </a:ln>
          </p:spPr>
          <p:txBody>
            <a:bodyPr lIns="91425" tIns="91425" rIns="91425" bIns="91425" anchor="t" anchorCtr="0">
              <a:noAutofit/>
            </a:bodyPr>
            <a:lstStyle/>
            <a:p>
              <a:pPr lvl="0">
                <a:spcBef>
                  <a:spcPts val="0"/>
                </a:spcBef>
                <a:buNone/>
              </a:pPr>
              <a:r>
                <a:rPr lang="en-US" sz="1100" b="1"/>
                <a:t>Market Capitalization ($Bill)</a:t>
              </a:r>
            </a:p>
          </p:txBody>
        </p:sp>
      </p:grpSp>
      <p:sp>
        <p:nvSpPr>
          <p:cNvPr id="580" name="Shape 580"/>
          <p:cNvSpPr txBox="1"/>
          <p:nvPr/>
        </p:nvSpPr>
        <p:spPr>
          <a:xfrm>
            <a:off x="7756150" y="2387750"/>
            <a:ext cx="3750300" cy="514800"/>
          </a:xfrm>
          <a:prstGeom prst="rect">
            <a:avLst/>
          </a:prstGeom>
          <a:noFill/>
          <a:ln>
            <a:noFill/>
          </a:ln>
        </p:spPr>
        <p:txBody>
          <a:bodyPr lIns="91425" tIns="91425" rIns="91425" bIns="91425" anchor="t" anchorCtr="0">
            <a:noAutofit/>
          </a:bodyPr>
          <a:lstStyle/>
          <a:p>
            <a:pPr lvl="0">
              <a:spcBef>
                <a:spcPts val="0"/>
              </a:spcBef>
              <a:buNone/>
            </a:pPr>
            <a:r>
              <a:rPr lang="en-US" sz="2000" b="1"/>
              <a:t>Canada REIT Industry Data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Evolution of REITs</a:t>
            </a:r>
          </a:p>
        </p:txBody>
      </p:sp>
      <p:grpSp>
        <p:nvGrpSpPr>
          <p:cNvPr id="201" name="Shape 201"/>
          <p:cNvGrpSpPr/>
          <p:nvPr/>
        </p:nvGrpSpPr>
        <p:grpSpPr>
          <a:xfrm>
            <a:off x="1096962" y="1846733"/>
            <a:ext cx="10058399" cy="4021783"/>
            <a:chOff x="0" y="469"/>
            <a:chExt cx="10058399" cy="4021783"/>
          </a:xfrm>
        </p:grpSpPr>
        <p:sp>
          <p:nvSpPr>
            <p:cNvPr id="202" name="Shape 202"/>
            <p:cNvSpPr/>
            <p:nvPr/>
          </p:nvSpPr>
          <p:spPr>
            <a:xfrm rot="5400000">
              <a:off x="-220680" y="221149"/>
              <a:ext cx="1471201" cy="1029841"/>
            </a:xfrm>
            <a:prstGeom prst="chevron">
              <a:avLst>
                <a:gd name="adj" fmla="val 50000"/>
              </a:avLst>
            </a:prstGeom>
            <a:solidFill>
              <a:srgbClr val="E38310"/>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3" name="Shape 203"/>
            <p:cNvSpPr txBox="1"/>
            <p:nvPr/>
          </p:nvSpPr>
          <p:spPr>
            <a:xfrm>
              <a:off x="0" y="515391"/>
              <a:ext cx="1029841" cy="441359"/>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2800" b="0" i="0" u="none" strike="noStrike" cap="none">
                  <a:solidFill>
                    <a:schemeClr val="lt1"/>
                  </a:solidFill>
                  <a:latin typeface="Calibri"/>
                  <a:ea typeface="Calibri"/>
                  <a:cs typeface="Calibri"/>
                  <a:sym typeface="Calibri"/>
                </a:rPr>
                <a:t>1960</a:t>
              </a:r>
            </a:p>
          </p:txBody>
        </p:sp>
        <p:sp>
          <p:nvSpPr>
            <p:cNvPr id="204" name="Shape 204"/>
            <p:cNvSpPr/>
            <p:nvPr/>
          </p:nvSpPr>
          <p:spPr>
            <a:xfrm rot="5400000">
              <a:off x="5065979" y="-4035668"/>
              <a:ext cx="956281" cy="9028558"/>
            </a:xfrm>
            <a:prstGeom prst="round2SameRect">
              <a:avLst>
                <a:gd name="adj1" fmla="val 16667"/>
                <a:gd name="adj2" fmla="val 0"/>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5" name="Shape 205"/>
            <p:cNvSpPr txBox="1"/>
            <p:nvPr/>
          </p:nvSpPr>
          <p:spPr>
            <a:xfrm>
              <a:off x="1029841" y="47151"/>
              <a:ext cx="8981876" cy="862916"/>
            </a:xfrm>
            <a:prstGeom prst="rect">
              <a:avLst/>
            </a:prstGeom>
            <a:noFill/>
            <a:ln>
              <a:noFill/>
            </a:ln>
          </p:spPr>
          <p:txBody>
            <a:bodyPr lIns="128000" tIns="11425" rIns="11425" bIns="11425" anchor="ctr" anchorCtr="0">
              <a:noAutofit/>
            </a:bodyPr>
            <a:lstStyle/>
            <a:p>
              <a:pPr marL="171450" marR="0" lvl="1" indent="-171450" algn="l" rtl="0">
                <a:lnSpc>
                  <a:spcPct val="90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REIT was created when President Eisenhower signs Cigar Excise Tax Extension on Sept 14 </a:t>
              </a:r>
            </a:p>
            <a:p>
              <a:pPr marL="171450" marR="0" lvl="1" indent="-171450" algn="l" rtl="0">
                <a:lnSpc>
                  <a:spcPct val="90000"/>
                </a:lnSpc>
                <a:spcBef>
                  <a:spcPts val="27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The National Association of Real Estate Investment Funds (NAREIT’s predecessor) incorporated on Sept 15</a:t>
              </a:r>
            </a:p>
          </p:txBody>
        </p:sp>
        <p:sp>
          <p:nvSpPr>
            <p:cNvPr id="206" name="Shape 206"/>
            <p:cNvSpPr/>
            <p:nvPr/>
          </p:nvSpPr>
          <p:spPr>
            <a:xfrm rot="5400000">
              <a:off x="-220680" y="1496441"/>
              <a:ext cx="1471201" cy="1029841"/>
            </a:xfrm>
            <a:prstGeom prst="chevron">
              <a:avLst>
                <a:gd name="adj" fmla="val 50000"/>
              </a:avLst>
            </a:prstGeom>
            <a:solidFill>
              <a:srgbClr val="E38310"/>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7" name="Shape 207"/>
            <p:cNvSpPr txBox="1"/>
            <p:nvPr/>
          </p:nvSpPr>
          <p:spPr>
            <a:xfrm>
              <a:off x="0" y="1790682"/>
              <a:ext cx="1029841" cy="441359"/>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2800" b="0" i="0" u="none" strike="noStrike" cap="none">
                  <a:solidFill>
                    <a:schemeClr val="lt1"/>
                  </a:solidFill>
                  <a:latin typeface="Calibri"/>
                  <a:ea typeface="Calibri"/>
                  <a:cs typeface="Calibri"/>
                  <a:sym typeface="Calibri"/>
                </a:rPr>
                <a:t>1965</a:t>
              </a:r>
            </a:p>
          </p:txBody>
        </p:sp>
        <p:sp>
          <p:nvSpPr>
            <p:cNvPr id="208" name="Shape 208"/>
            <p:cNvSpPr/>
            <p:nvPr/>
          </p:nvSpPr>
          <p:spPr>
            <a:xfrm rot="5400000">
              <a:off x="5065979" y="-2760376"/>
              <a:ext cx="956281" cy="9028558"/>
            </a:xfrm>
            <a:prstGeom prst="round2SameRect">
              <a:avLst>
                <a:gd name="adj1" fmla="val 16667"/>
                <a:gd name="adj2" fmla="val 0"/>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9" name="Shape 209"/>
            <p:cNvSpPr txBox="1"/>
            <p:nvPr/>
          </p:nvSpPr>
          <p:spPr>
            <a:xfrm>
              <a:off x="1029841" y="1322442"/>
              <a:ext cx="8981876" cy="862916"/>
            </a:xfrm>
            <a:prstGeom prst="rect">
              <a:avLst/>
            </a:prstGeom>
            <a:noFill/>
            <a:ln>
              <a:noFill/>
            </a:ln>
          </p:spPr>
          <p:txBody>
            <a:bodyPr lIns="128000" tIns="11425" rIns="11425" bIns="11425" anchor="ctr" anchorCtr="0">
              <a:noAutofit/>
            </a:bodyPr>
            <a:lstStyle/>
            <a:p>
              <a:pPr marL="171450" marR="0" lvl="1" indent="-171450" algn="l" rtl="0">
                <a:lnSpc>
                  <a:spcPct val="90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Continental Mortgage Investors becomes the first REIT to be listed on the New York Stock Exchange.</a:t>
              </a:r>
            </a:p>
          </p:txBody>
        </p:sp>
        <p:sp>
          <p:nvSpPr>
            <p:cNvPr id="210" name="Shape 210"/>
            <p:cNvSpPr/>
            <p:nvPr/>
          </p:nvSpPr>
          <p:spPr>
            <a:xfrm rot="5400000">
              <a:off x="-220680" y="2771732"/>
              <a:ext cx="1471201" cy="1029841"/>
            </a:xfrm>
            <a:prstGeom prst="chevron">
              <a:avLst>
                <a:gd name="adj" fmla="val 50000"/>
              </a:avLst>
            </a:prstGeom>
            <a:solidFill>
              <a:srgbClr val="E38310"/>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1" name="Shape 211"/>
            <p:cNvSpPr txBox="1"/>
            <p:nvPr/>
          </p:nvSpPr>
          <p:spPr>
            <a:xfrm>
              <a:off x="0" y="3065974"/>
              <a:ext cx="1029841" cy="441359"/>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2800" b="0" i="0" u="none" strike="noStrike" cap="none">
                  <a:solidFill>
                    <a:schemeClr val="lt1"/>
                  </a:solidFill>
                  <a:latin typeface="Calibri"/>
                  <a:ea typeface="Calibri"/>
                  <a:cs typeface="Calibri"/>
                  <a:sym typeface="Calibri"/>
                </a:rPr>
                <a:t>1972</a:t>
              </a:r>
            </a:p>
          </p:txBody>
        </p:sp>
        <p:sp>
          <p:nvSpPr>
            <p:cNvPr id="212" name="Shape 212"/>
            <p:cNvSpPr/>
            <p:nvPr/>
          </p:nvSpPr>
          <p:spPr>
            <a:xfrm rot="5400000">
              <a:off x="5065979" y="-1485084"/>
              <a:ext cx="956281" cy="9028558"/>
            </a:xfrm>
            <a:prstGeom prst="round2SameRect">
              <a:avLst>
                <a:gd name="adj1" fmla="val 16667"/>
                <a:gd name="adj2" fmla="val 0"/>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3" name="Shape 213"/>
            <p:cNvSpPr txBox="1"/>
            <p:nvPr/>
          </p:nvSpPr>
          <p:spPr>
            <a:xfrm>
              <a:off x="1029841" y="2597734"/>
              <a:ext cx="8981876" cy="862916"/>
            </a:xfrm>
            <a:prstGeom prst="rect">
              <a:avLst/>
            </a:prstGeom>
            <a:noFill/>
            <a:ln>
              <a:noFill/>
            </a:ln>
          </p:spPr>
          <p:txBody>
            <a:bodyPr lIns="128000" tIns="11425" rIns="11425" bIns="11425" anchor="ctr" anchorCtr="0">
              <a:noAutofit/>
            </a:bodyPr>
            <a:lstStyle/>
            <a:p>
              <a:pPr marL="171450" marR="0" lvl="1" indent="-171450" algn="l" rtl="0">
                <a:lnSpc>
                  <a:spcPct val="90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NAREIT REIT Index debuts as the first REIT Index available to investors</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176475" y="286600"/>
            <a:ext cx="11868000" cy="1450800"/>
          </a:xfrm>
          <a:prstGeom prst="rect">
            <a:avLst/>
          </a:prstGeom>
        </p:spPr>
        <p:txBody>
          <a:bodyPr lIns="91425" tIns="91425" rIns="91425" bIns="91425" anchor="b" anchorCtr="0">
            <a:noAutofit/>
          </a:bodyPr>
          <a:lstStyle/>
          <a:p>
            <a:pPr lvl="0">
              <a:spcBef>
                <a:spcPts val="0"/>
              </a:spcBef>
              <a:buNone/>
            </a:pPr>
            <a:r>
              <a:rPr lang="en-US" sz="4500"/>
              <a:t>S&amp;P/TSX Capped Reit Index vs S&amp;P/TSX Composite</a:t>
            </a:r>
          </a:p>
        </p:txBody>
      </p:sp>
      <p:pic>
        <p:nvPicPr>
          <p:cNvPr id="586" name="Shape 586"/>
          <p:cNvPicPr preferRelativeResize="0"/>
          <p:nvPr/>
        </p:nvPicPr>
        <p:blipFill>
          <a:blip r:embed="rId3">
            <a:alphaModFix/>
          </a:blip>
          <a:stretch>
            <a:fillRect/>
          </a:stretch>
        </p:blipFill>
        <p:spPr>
          <a:xfrm>
            <a:off x="519387" y="1737400"/>
            <a:ext cx="10712024" cy="4493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Shape 591"/>
          <p:cNvSpPr txBox="1">
            <a:spLocks noGrp="1"/>
          </p:cNvSpPr>
          <p:nvPr>
            <p:ph type="title"/>
          </p:nvPr>
        </p:nvSpPr>
        <p:spPr>
          <a:xfrm>
            <a:off x="1097279" y="286603"/>
            <a:ext cx="10058400" cy="1450800"/>
          </a:xfrm>
          <a:prstGeom prst="rect">
            <a:avLst/>
          </a:prstGeom>
        </p:spPr>
        <p:txBody>
          <a:bodyPr lIns="91425" tIns="91425" rIns="91425" bIns="91425" anchor="b" anchorCtr="0">
            <a:noAutofit/>
          </a:bodyPr>
          <a:lstStyle/>
          <a:p>
            <a:pPr lvl="0">
              <a:spcBef>
                <a:spcPts val="0"/>
              </a:spcBef>
              <a:buNone/>
            </a:pPr>
            <a:r>
              <a:rPr lang="en-US"/>
              <a:t>S&amp;P/ TSX Capped Reit Index Return 2015</a:t>
            </a:r>
          </a:p>
        </p:txBody>
      </p:sp>
      <p:pic>
        <p:nvPicPr>
          <p:cNvPr id="592" name="Shape 592"/>
          <p:cNvPicPr preferRelativeResize="0"/>
          <p:nvPr/>
        </p:nvPicPr>
        <p:blipFill rotWithShape="1">
          <a:blip r:embed="rId3">
            <a:alphaModFix/>
          </a:blip>
          <a:srcRect t="9966"/>
          <a:stretch/>
        </p:blipFill>
        <p:spPr>
          <a:xfrm>
            <a:off x="2349687" y="1845725"/>
            <a:ext cx="7492625" cy="4023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a:t>Canadian Reit Yield vs 10-year GOC</a:t>
            </a:r>
          </a:p>
        </p:txBody>
      </p:sp>
      <p:pic>
        <p:nvPicPr>
          <p:cNvPr id="598" name="Shape 598"/>
          <p:cNvPicPr preferRelativeResize="0"/>
          <p:nvPr/>
        </p:nvPicPr>
        <p:blipFill rotWithShape="1">
          <a:blip r:embed="rId3">
            <a:alphaModFix/>
          </a:blip>
          <a:srcRect t="7995"/>
          <a:stretch/>
        </p:blipFill>
        <p:spPr>
          <a:xfrm>
            <a:off x="2557625" y="2049774"/>
            <a:ext cx="7395024" cy="4310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How to Evaluate a REIT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Net Income</a:t>
            </a:r>
          </a:p>
        </p:txBody>
      </p:sp>
      <p:pic>
        <p:nvPicPr>
          <p:cNvPr id="609" name="Shape 609"/>
          <p:cNvPicPr preferRelativeResize="0">
            <a:picLocks noGrp="1"/>
          </p:cNvPicPr>
          <p:nvPr>
            <p:ph type="body" idx="1"/>
          </p:nvPr>
        </p:nvPicPr>
        <p:blipFill rotWithShape="1">
          <a:blip r:embed="rId3">
            <a:alphaModFix/>
          </a:blip>
          <a:srcRect/>
          <a:stretch/>
        </p:blipFill>
        <p:spPr>
          <a:xfrm>
            <a:off x="1258500" y="1846263"/>
            <a:ext cx="9735322" cy="402272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Shape 614"/>
          <p:cNvSpPr txBox="1">
            <a:spLocks noGrp="1"/>
          </p:cNvSpPr>
          <p:nvPr>
            <p:ph type="title"/>
          </p:nvPr>
        </p:nvSpPr>
        <p:spPr>
          <a:xfrm>
            <a:off x="1097279" y="286603"/>
            <a:ext cx="10058400" cy="1450800"/>
          </a:xfrm>
          <a:prstGeom prst="rect">
            <a:avLst/>
          </a:prstGeom>
        </p:spPr>
        <p:txBody>
          <a:bodyPr lIns="91425" tIns="91425" rIns="91425" bIns="91425" anchor="b" anchorCtr="0">
            <a:noAutofit/>
          </a:bodyPr>
          <a:lstStyle/>
          <a:p>
            <a:pPr lvl="0">
              <a:spcBef>
                <a:spcPts val="0"/>
              </a:spcBef>
              <a:buNone/>
            </a:pPr>
            <a:r>
              <a:rPr lang="en-US"/>
              <a:t>Net Asset Value (NAV)</a:t>
            </a:r>
          </a:p>
        </p:txBody>
      </p:sp>
      <p:sp>
        <p:nvSpPr>
          <p:cNvPr id="615" name="Shape 615"/>
          <p:cNvSpPr txBox="1">
            <a:spLocks noGrp="1"/>
          </p:cNvSpPr>
          <p:nvPr>
            <p:ph type="body" idx="1"/>
          </p:nvPr>
        </p:nvSpPr>
        <p:spPr>
          <a:xfrm>
            <a:off x="1097279" y="1845733"/>
            <a:ext cx="10058400" cy="4023300"/>
          </a:xfrm>
          <a:prstGeom prst="rect">
            <a:avLst/>
          </a:prstGeom>
        </p:spPr>
        <p:txBody>
          <a:bodyPr lIns="91425" tIns="91425" rIns="91425" bIns="91425" anchor="t" anchorCtr="0">
            <a:noAutofit/>
          </a:bodyPr>
          <a:lstStyle/>
          <a:p>
            <a:pPr lvl="0">
              <a:spcBef>
                <a:spcPts val="0"/>
              </a:spcBef>
              <a:buNone/>
            </a:pPr>
            <a:endParaRPr/>
          </a:p>
        </p:txBody>
      </p:sp>
      <p:pic>
        <p:nvPicPr>
          <p:cNvPr id="616" name="Shape 616"/>
          <p:cNvPicPr preferRelativeResize="0"/>
          <p:nvPr/>
        </p:nvPicPr>
        <p:blipFill>
          <a:blip r:embed="rId3">
            <a:alphaModFix/>
          </a:blip>
          <a:stretch>
            <a:fillRect/>
          </a:stretch>
        </p:blipFill>
        <p:spPr>
          <a:xfrm>
            <a:off x="1097275" y="1806425"/>
            <a:ext cx="10058400" cy="4400400"/>
          </a:xfrm>
          <a:prstGeom prst="rect">
            <a:avLst/>
          </a:prstGeom>
          <a:noFill/>
          <a:ln>
            <a:noFill/>
          </a:ln>
        </p:spPr>
      </p:pic>
      <p:sp>
        <p:nvSpPr>
          <p:cNvPr id="617" name="Shape 617"/>
          <p:cNvSpPr txBox="1"/>
          <p:nvPr/>
        </p:nvSpPr>
        <p:spPr>
          <a:xfrm>
            <a:off x="1379825" y="2134400"/>
            <a:ext cx="9231000" cy="3277200"/>
          </a:xfrm>
          <a:prstGeom prst="rect">
            <a:avLst/>
          </a:prstGeom>
          <a:noFill/>
          <a:ln>
            <a:noFill/>
          </a:ln>
        </p:spPr>
        <p:txBody>
          <a:bodyPr lIns="91425" tIns="91425" rIns="91425" bIns="91425" anchor="t" anchorCtr="0">
            <a:noAutofit/>
          </a:bodyPr>
          <a:lstStyle/>
          <a:p>
            <a:pPr lvl="0" rtl="0">
              <a:spcBef>
                <a:spcPts val="0"/>
              </a:spcBef>
              <a:buNone/>
            </a:pPr>
            <a:r>
              <a:rPr lang="en-US" sz="2400">
                <a:solidFill>
                  <a:srgbClr val="F3F3F3"/>
                </a:solidFill>
              </a:rPr>
              <a:t>Total Assets </a:t>
            </a:r>
          </a:p>
          <a:p>
            <a:pPr marL="457200" lvl="0" indent="-381000" rtl="0">
              <a:spcBef>
                <a:spcPts val="0"/>
              </a:spcBef>
              <a:buClr>
                <a:srgbClr val="F3F3F3"/>
              </a:buClr>
              <a:buSzPct val="100000"/>
              <a:buChar char="-"/>
            </a:pPr>
            <a:r>
              <a:rPr lang="en-US" sz="2400">
                <a:solidFill>
                  <a:srgbClr val="F3F3F3"/>
                </a:solidFill>
              </a:rPr>
              <a:t>Intangible Assets</a:t>
            </a:r>
          </a:p>
          <a:p>
            <a:pPr marL="457200" lvl="0" indent="-381000" rtl="0">
              <a:spcBef>
                <a:spcPts val="0"/>
              </a:spcBef>
              <a:buClr>
                <a:srgbClr val="F3F3F3"/>
              </a:buClr>
              <a:buSzPct val="100000"/>
              <a:buChar char="-"/>
            </a:pPr>
            <a:r>
              <a:rPr lang="en-US" sz="2400">
                <a:solidFill>
                  <a:srgbClr val="F3F3F3"/>
                </a:solidFill>
              </a:rPr>
              <a:t>Liabilities </a:t>
            </a:r>
          </a:p>
          <a:p>
            <a:pPr lvl="0" rtl="0">
              <a:spcBef>
                <a:spcPts val="0"/>
              </a:spcBef>
              <a:buNone/>
            </a:pPr>
            <a:endParaRPr sz="2400">
              <a:solidFill>
                <a:srgbClr val="F3F3F3"/>
              </a:solidFill>
            </a:endParaRPr>
          </a:p>
          <a:p>
            <a:pPr lvl="0" rtl="0">
              <a:spcBef>
                <a:spcPts val="0"/>
              </a:spcBef>
              <a:buNone/>
            </a:pPr>
            <a:endParaRPr sz="2400">
              <a:solidFill>
                <a:srgbClr val="F3F3F3"/>
              </a:solidFill>
            </a:endParaRPr>
          </a:p>
          <a:p>
            <a:pPr lvl="0" rtl="0">
              <a:spcBef>
                <a:spcPts val="0"/>
              </a:spcBef>
              <a:buNone/>
            </a:pPr>
            <a:endParaRPr sz="2400">
              <a:solidFill>
                <a:srgbClr val="F3F3F3"/>
              </a:solidFill>
            </a:endParaRPr>
          </a:p>
          <a:p>
            <a:pPr marL="457200" lvl="0" indent="-355600" rtl="0">
              <a:spcBef>
                <a:spcPts val="0"/>
              </a:spcBef>
              <a:buClr>
                <a:srgbClr val="F3F3F3"/>
              </a:buClr>
              <a:buSzPct val="100000"/>
              <a:buChar char="-"/>
            </a:pPr>
            <a:r>
              <a:rPr lang="en-US" sz="2000">
                <a:solidFill>
                  <a:srgbClr val="F3F3F3"/>
                </a:solidFill>
              </a:rPr>
              <a:t>NAV per share = NAV / Total Outstanding Shares</a:t>
            </a:r>
          </a:p>
          <a:p>
            <a:pPr marL="457200" lvl="0" indent="-355600" rtl="0">
              <a:spcBef>
                <a:spcPts val="0"/>
              </a:spcBef>
              <a:buClr>
                <a:srgbClr val="F3F3F3"/>
              </a:buClr>
              <a:buSzPct val="100000"/>
              <a:buChar char="-"/>
            </a:pPr>
            <a:r>
              <a:rPr lang="en-US" sz="2000">
                <a:solidFill>
                  <a:srgbClr val="F3F3F3"/>
                </a:solidFill>
              </a:rPr>
              <a:t>Tries to determine the underlying value of a REIT</a:t>
            </a:r>
          </a:p>
          <a:p>
            <a:pPr marL="457200" lvl="0" indent="-355600" rtl="0">
              <a:spcBef>
                <a:spcPts val="0"/>
              </a:spcBef>
              <a:buClr>
                <a:srgbClr val="F3F3F3"/>
              </a:buClr>
              <a:buSzPct val="100000"/>
              <a:buChar char="-"/>
            </a:pPr>
            <a:r>
              <a:rPr lang="en-US" sz="2000">
                <a:solidFill>
                  <a:srgbClr val="F3F3F3"/>
                </a:solidFill>
              </a:rPr>
              <a:t>A high NAV indicates a strong earning potential and good management </a:t>
            </a:r>
          </a:p>
          <a:p>
            <a:pPr lvl="0">
              <a:spcBef>
                <a:spcPts val="0"/>
              </a:spcBef>
              <a:buNone/>
            </a:pPr>
            <a:endParaRPr sz="2000">
              <a:solidFill>
                <a:srgbClr val="F3F3F3"/>
              </a:solidFill>
            </a:endParaRPr>
          </a:p>
        </p:txBody>
      </p:sp>
      <p:cxnSp>
        <p:nvCxnSpPr>
          <p:cNvPr id="618" name="Shape 618"/>
          <p:cNvCxnSpPr/>
          <p:nvPr/>
        </p:nvCxnSpPr>
        <p:spPr>
          <a:xfrm>
            <a:off x="1444500" y="3395650"/>
            <a:ext cx="3126300" cy="0"/>
          </a:xfrm>
          <a:prstGeom prst="straightConnector1">
            <a:avLst/>
          </a:prstGeom>
          <a:noFill/>
          <a:ln w="28575" cap="flat" cmpd="sng">
            <a:solidFill>
              <a:srgbClr val="FFFFFF"/>
            </a:solidFill>
            <a:prstDash val="solid"/>
            <a:round/>
            <a:headEnd type="none" w="lg" len="lg"/>
            <a:tailEnd type="none" w="lg" len="lg"/>
          </a:ln>
        </p:spPr>
      </p:cxnSp>
      <p:cxnSp>
        <p:nvCxnSpPr>
          <p:cNvPr id="619" name="Shape 619"/>
          <p:cNvCxnSpPr/>
          <p:nvPr/>
        </p:nvCxnSpPr>
        <p:spPr>
          <a:xfrm>
            <a:off x="2727300" y="3384875"/>
            <a:ext cx="1035000" cy="1035000"/>
          </a:xfrm>
          <a:prstGeom prst="straightConnector1">
            <a:avLst/>
          </a:prstGeom>
          <a:noFill/>
          <a:ln w="9525" cap="flat" cmpd="sng">
            <a:solidFill>
              <a:schemeClr val="dk2"/>
            </a:solidFill>
            <a:prstDash val="solid"/>
            <a:round/>
            <a:headEnd type="none" w="lg" len="lg"/>
            <a:tailEnd type="none" w="lg" len="lg"/>
          </a:ln>
        </p:spPr>
      </p:cxnSp>
      <p:sp>
        <p:nvSpPr>
          <p:cNvPr id="620" name="Shape 620"/>
          <p:cNvSpPr txBox="1"/>
          <p:nvPr/>
        </p:nvSpPr>
        <p:spPr>
          <a:xfrm>
            <a:off x="1681650" y="3471100"/>
            <a:ext cx="3126300" cy="388200"/>
          </a:xfrm>
          <a:prstGeom prst="rect">
            <a:avLst/>
          </a:prstGeom>
          <a:noFill/>
          <a:ln>
            <a:noFill/>
          </a:ln>
        </p:spPr>
        <p:txBody>
          <a:bodyPr lIns="91425" tIns="91425" rIns="91425" bIns="91425" anchor="t" anchorCtr="0">
            <a:noAutofit/>
          </a:bodyPr>
          <a:lstStyle/>
          <a:p>
            <a:pPr lvl="0">
              <a:spcBef>
                <a:spcPts val="0"/>
              </a:spcBef>
              <a:buNone/>
            </a:pPr>
            <a:r>
              <a:rPr lang="en-US" sz="2400">
                <a:solidFill>
                  <a:srgbClr val="FFFFFF"/>
                </a:solidFill>
              </a:rPr>
              <a:t>Net Asset Value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Shape 625"/>
          <p:cNvSpPr txBox="1">
            <a:spLocks noGrp="1"/>
          </p:cNvSpPr>
          <p:nvPr>
            <p:ph type="title"/>
          </p:nvPr>
        </p:nvSpPr>
        <p:spPr>
          <a:xfrm>
            <a:off x="1097274" y="286600"/>
            <a:ext cx="10964400" cy="1450800"/>
          </a:xfrm>
          <a:prstGeom prst="rect">
            <a:avLst/>
          </a:prstGeom>
        </p:spPr>
        <p:txBody>
          <a:bodyPr lIns="91425" tIns="91425" rIns="91425" bIns="91425" anchor="b" anchorCtr="0">
            <a:noAutofit/>
          </a:bodyPr>
          <a:lstStyle/>
          <a:p>
            <a:pPr lvl="0" rtl="0">
              <a:spcBef>
                <a:spcPts val="0"/>
              </a:spcBef>
              <a:buNone/>
            </a:pPr>
            <a:r>
              <a:rPr lang="en-US"/>
              <a:t>Historical Price to NAV to REIT</a:t>
            </a:r>
          </a:p>
        </p:txBody>
      </p:sp>
      <p:pic>
        <p:nvPicPr>
          <p:cNvPr id="626" name="Shape 626"/>
          <p:cNvPicPr preferRelativeResize="0"/>
          <p:nvPr/>
        </p:nvPicPr>
        <p:blipFill>
          <a:blip r:embed="rId3">
            <a:alphaModFix/>
          </a:blip>
          <a:stretch>
            <a:fillRect/>
          </a:stretch>
        </p:blipFill>
        <p:spPr>
          <a:xfrm>
            <a:off x="888575" y="1737400"/>
            <a:ext cx="10169578" cy="51205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Shape 631"/>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Funds From Operations (FFO)</a:t>
            </a:r>
          </a:p>
        </p:txBody>
      </p:sp>
      <p:pic>
        <p:nvPicPr>
          <p:cNvPr id="632" name="Shape 632"/>
          <p:cNvPicPr preferRelativeResize="0">
            <a:picLocks noGrp="1"/>
          </p:cNvPicPr>
          <p:nvPr>
            <p:ph type="body" idx="1"/>
          </p:nvPr>
        </p:nvPicPr>
        <p:blipFill rotWithShape="1">
          <a:blip r:embed="rId3">
            <a:alphaModFix/>
          </a:blip>
          <a:srcRect/>
          <a:stretch/>
        </p:blipFill>
        <p:spPr>
          <a:xfrm>
            <a:off x="1096962" y="2038552"/>
            <a:ext cx="10058400" cy="36381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Adjusted Funds From Operations (AFFO)</a:t>
            </a:r>
          </a:p>
        </p:txBody>
      </p:sp>
      <p:pic>
        <p:nvPicPr>
          <p:cNvPr id="638" name="Shape 638"/>
          <p:cNvPicPr preferRelativeResize="0">
            <a:picLocks noGrp="1"/>
          </p:cNvPicPr>
          <p:nvPr>
            <p:ph type="body" idx="1"/>
          </p:nvPr>
        </p:nvPicPr>
        <p:blipFill rotWithShape="1">
          <a:blip r:embed="rId3">
            <a:alphaModFix/>
          </a:blip>
          <a:srcRect/>
          <a:stretch/>
        </p:blipFill>
        <p:spPr>
          <a:xfrm>
            <a:off x="1096962" y="2050451"/>
            <a:ext cx="10058399" cy="361434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Shape 643"/>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AFFO Payout Ratios</a:t>
            </a:r>
          </a:p>
        </p:txBody>
      </p:sp>
      <p:pic>
        <p:nvPicPr>
          <p:cNvPr id="644" name="Shape 644"/>
          <p:cNvPicPr preferRelativeResize="0">
            <a:picLocks noGrp="1"/>
          </p:cNvPicPr>
          <p:nvPr>
            <p:ph type="body" idx="1"/>
          </p:nvPr>
        </p:nvPicPr>
        <p:blipFill rotWithShape="1">
          <a:blip r:embed="rId3">
            <a:alphaModFix/>
          </a:blip>
          <a:srcRect/>
          <a:stretch/>
        </p:blipFill>
        <p:spPr>
          <a:xfrm>
            <a:off x="1096962" y="2406035"/>
            <a:ext cx="10058399" cy="290317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Evolution of REITs Cont.</a:t>
            </a:r>
          </a:p>
        </p:txBody>
      </p:sp>
      <p:grpSp>
        <p:nvGrpSpPr>
          <p:cNvPr id="219" name="Shape 219"/>
          <p:cNvGrpSpPr/>
          <p:nvPr/>
        </p:nvGrpSpPr>
        <p:grpSpPr>
          <a:xfrm>
            <a:off x="1096962" y="1846733"/>
            <a:ext cx="10058399" cy="4021783"/>
            <a:chOff x="0" y="469"/>
            <a:chExt cx="10058399" cy="4021783"/>
          </a:xfrm>
        </p:grpSpPr>
        <p:sp>
          <p:nvSpPr>
            <p:cNvPr id="220" name="Shape 220"/>
            <p:cNvSpPr/>
            <p:nvPr/>
          </p:nvSpPr>
          <p:spPr>
            <a:xfrm rot="5400000">
              <a:off x="-220680" y="221149"/>
              <a:ext cx="1471201" cy="1029841"/>
            </a:xfrm>
            <a:prstGeom prst="chevron">
              <a:avLst>
                <a:gd name="adj" fmla="val 50000"/>
              </a:avLst>
            </a:prstGeom>
            <a:solidFill>
              <a:srgbClr val="E38310"/>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1" name="Shape 221"/>
            <p:cNvSpPr txBox="1"/>
            <p:nvPr/>
          </p:nvSpPr>
          <p:spPr>
            <a:xfrm>
              <a:off x="0" y="515391"/>
              <a:ext cx="1029841" cy="441359"/>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2800" b="0" i="0" u="none" strike="noStrike" cap="none">
                  <a:solidFill>
                    <a:schemeClr val="lt1"/>
                  </a:solidFill>
                  <a:latin typeface="Calibri"/>
                  <a:ea typeface="Calibri"/>
                  <a:cs typeface="Calibri"/>
                  <a:sym typeface="Calibri"/>
                </a:rPr>
                <a:t>1976</a:t>
              </a:r>
            </a:p>
          </p:txBody>
        </p:sp>
        <p:sp>
          <p:nvSpPr>
            <p:cNvPr id="222" name="Shape 222"/>
            <p:cNvSpPr/>
            <p:nvPr/>
          </p:nvSpPr>
          <p:spPr>
            <a:xfrm rot="5400000">
              <a:off x="5065979" y="-4035668"/>
              <a:ext cx="956281" cy="9028558"/>
            </a:xfrm>
            <a:prstGeom prst="round2SameRect">
              <a:avLst>
                <a:gd name="adj1" fmla="val 16667"/>
                <a:gd name="adj2" fmla="val 0"/>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3" name="Shape 223"/>
            <p:cNvSpPr txBox="1"/>
            <p:nvPr/>
          </p:nvSpPr>
          <p:spPr>
            <a:xfrm>
              <a:off x="1029841" y="47151"/>
              <a:ext cx="8981876" cy="862916"/>
            </a:xfrm>
            <a:prstGeom prst="rect">
              <a:avLst/>
            </a:prstGeom>
            <a:noFill/>
            <a:ln>
              <a:noFill/>
            </a:ln>
          </p:spPr>
          <p:txBody>
            <a:bodyPr lIns="128000" tIns="11425" rIns="11425" bIns="11425" anchor="ctr" anchorCtr="0">
              <a:noAutofit/>
            </a:bodyPr>
            <a:lstStyle/>
            <a:p>
              <a:pPr marL="171450" marR="0" lvl="1" indent="-171450" algn="l" rtl="0">
                <a:lnSpc>
                  <a:spcPct val="90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President Ford signs first package of REIT simplification amendments, allowing REITs to be established as corporations in addition to business trusts </a:t>
              </a:r>
            </a:p>
          </p:txBody>
        </p:sp>
        <p:sp>
          <p:nvSpPr>
            <p:cNvPr id="224" name="Shape 224"/>
            <p:cNvSpPr/>
            <p:nvPr/>
          </p:nvSpPr>
          <p:spPr>
            <a:xfrm rot="5400000">
              <a:off x="-220680" y="1496441"/>
              <a:ext cx="1471201" cy="1029841"/>
            </a:xfrm>
            <a:prstGeom prst="chevron">
              <a:avLst>
                <a:gd name="adj" fmla="val 50000"/>
              </a:avLst>
            </a:prstGeom>
            <a:solidFill>
              <a:srgbClr val="E38310"/>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5" name="Shape 225"/>
            <p:cNvSpPr txBox="1"/>
            <p:nvPr/>
          </p:nvSpPr>
          <p:spPr>
            <a:xfrm>
              <a:off x="0" y="1790682"/>
              <a:ext cx="1029841" cy="441359"/>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2800" b="0" i="0" u="none" strike="noStrike" cap="none">
                  <a:solidFill>
                    <a:schemeClr val="lt1"/>
                  </a:solidFill>
                  <a:latin typeface="Calibri"/>
                  <a:ea typeface="Calibri"/>
                  <a:cs typeface="Calibri"/>
                  <a:sym typeface="Calibri"/>
                </a:rPr>
                <a:t>1986</a:t>
              </a:r>
            </a:p>
          </p:txBody>
        </p:sp>
        <p:sp>
          <p:nvSpPr>
            <p:cNvPr id="226" name="Shape 226"/>
            <p:cNvSpPr/>
            <p:nvPr/>
          </p:nvSpPr>
          <p:spPr>
            <a:xfrm rot="5400000">
              <a:off x="5065979" y="-2760376"/>
              <a:ext cx="956281" cy="9028558"/>
            </a:xfrm>
            <a:prstGeom prst="round2SameRect">
              <a:avLst>
                <a:gd name="adj1" fmla="val 16667"/>
                <a:gd name="adj2" fmla="val 0"/>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7" name="Shape 227"/>
            <p:cNvSpPr txBox="1"/>
            <p:nvPr/>
          </p:nvSpPr>
          <p:spPr>
            <a:xfrm>
              <a:off x="1029841" y="1322442"/>
              <a:ext cx="8981876" cy="862916"/>
            </a:xfrm>
            <a:prstGeom prst="rect">
              <a:avLst/>
            </a:prstGeom>
            <a:noFill/>
            <a:ln>
              <a:noFill/>
            </a:ln>
          </p:spPr>
          <p:txBody>
            <a:bodyPr lIns="128000" tIns="11425" rIns="11425" bIns="11425" anchor="ctr" anchorCtr="0">
              <a:noAutofit/>
            </a:bodyPr>
            <a:lstStyle/>
            <a:p>
              <a:pPr marL="171450" marR="0" lvl="1" indent="-171450" algn="l" rtl="0">
                <a:lnSpc>
                  <a:spcPct val="90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President Reagan signs the Tax Reform Act</a:t>
              </a:r>
            </a:p>
            <a:p>
              <a:pPr marL="342900" marR="0" lvl="2" indent="-177800" algn="l" rtl="0">
                <a:lnSpc>
                  <a:spcPct val="90000"/>
                </a:lnSpc>
                <a:spcBef>
                  <a:spcPts val="27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Prevent taxpayers from using partnerships to shelter earnings from other sources</a:t>
              </a:r>
            </a:p>
            <a:p>
              <a:pPr marL="342900" marR="0" lvl="2" indent="-177800" algn="l" rtl="0">
                <a:lnSpc>
                  <a:spcPct val="90000"/>
                </a:lnSpc>
                <a:spcBef>
                  <a:spcPts val="27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REITs to be internally advised and managed</a:t>
              </a:r>
            </a:p>
          </p:txBody>
        </p:sp>
        <p:sp>
          <p:nvSpPr>
            <p:cNvPr id="228" name="Shape 228"/>
            <p:cNvSpPr/>
            <p:nvPr/>
          </p:nvSpPr>
          <p:spPr>
            <a:xfrm rot="5400000">
              <a:off x="-220680" y="2771732"/>
              <a:ext cx="1471201" cy="1029841"/>
            </a:xfrm>
            <a:prstGeom prst="chevron">
              <a:avLst>
                <a:gd name="adj" fmla="val 50000"/>
              </a:avLst>
            </a:prstGeom>
            <a:solidFill>
              <a:srgbClr val="E38310"/>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9" name="Shape 229"/>
            <p:cNvSpPr txBox="1"/>
            <p:nvPr/>
          </p:nvSpPr>
          <p:spPr>
            <a:xfrm>
              <a:off x="0" y="3065974"/>
              <a:ext cx="1029841" cy="441359"/>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n-US" sz="2800" b="0" i="0" u="none" strike="noStrike" cap="none">
                  <a:solidFill>
                    <a:schemeClr val="lt1"/>
                  </a:solidFill>
                  <a:latin typeface="Calibri"/>
                  <a:ea typeface="Calibri"/>
                  <a:cs typeface="Calibri"/>
                  <a:sym typeface="Calibri"/>
                </a:rPr>
                <a:t>1991</a:t>
              </a:r>
            </a:p>
          </p:txBody>
        </p:sp>
        <p:sp>
          <p:nvSpPr>
            <p:cNvPr id="230" name="Shape 230"/>
            <p:cNvSpPr/>
            <p:nvPr/>
          </p:nvSpPr>
          <p:spPr>
            <a:xfrm rot="5400000">
              <a:off x="5065979" y="-1485084"/>
              <a:ext cx="956281" cy="9028558"/>
            </a:xfrm>
            <a:prstGeom prst="round2SameRect">
              <a:avLst>
                <a:gd name="adj1" fmla="val 16667"/>
                <a:gd name="adj2" fmla="val 0"/>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1" name="Shape 231"/>
            <p:cNvSpPr txBox="1"/>
            <p:nvPr/>
          </p:nvSpPr>
          <p:spPr>
            <a:xfrm>
              <a:off x="1029841" y="2597734"/>
              <a:ext cx="8981876" cy="862916"/>
            </a:xfrm>
            <a:prstGeom prst="rect">
              <a:avLst/>
            </a:prstGeom>
            <a:noFill/>
            <a:ln>
              <a:noFill/>
            </a:ln>
          </p:spPr>
          <p:txBody>
            <a:bodyPr lIns="128000" tIns="11425" rIns="11425" bIns="11425" anchor="ctr" anchorCtr="0">
              <a:noAutofit/>
            </a:bodyPr>
            <a:lstStyle/>
            <a:p>
              <a:pPr marL="171450" marR="0" lvl="1" indent="-171450" algn="l" rtl="0">
                <a:lnSpc>
                  <a:spcPct val="90000"/>
                </a:lnSpc>
                <a:spcBef>
                  <a:spcPts val="0"/>
                </a:spcBef>
                <a:spcAft>
                  <a:spcPts val="0"/>
                </a:spcAft>
                <a:buClr>
                  <a:schemeClr val="dk1"/>
                </a:buClr>
                <a:buSzPct val="100000"/>
                <a:buFont typeface="Calibri"/>
                <a:buChar char="•"/>
              </a:pPr>
              <a:r>
                <a:rPr lang="en-US" sz="1800" b="0" i="0" u="none" strike="noStrike" cap="none">
                  <a:solidFill>
                    <a:schemeClr val="dk1"/>
                  </a:solidFill>
                  <a:latin typeface="Calibri"/>
                  <a:ea typeface="Calibri"/>
                  <a:cs typeface="Calibri"/>
                  <a:sym typeface="Calibri"/>
                </a:rPr>
                <a:t>NAREIT adopts FFO</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Shape 649"/>
          <p:cNvSpPr txBox="1">
            <a:spLocks noGrp="1"/>
          </p:cNvSpPr>
          <p:nvPr>
            <p:ph type="title"/>
          </p:nvPr>
        </p:nvSpPr>
        <p:spPr>
          <a:xfrm>
            <a:off x="1097279" y="286603"/>
            <a:ext cx="10058400" cy="1450800"/>
          </a:xfrm>
          <a:prstGeom prst="rect">
            <a:avLst/>
          </a:prstGeom>
        </p:spPr>
        <p:txBody>
          <a:bodyPr lIns="91425" tIns="91425" rIns="91425" bIns="91425" anchor="b" anchorCtr="0">
            <a:noAutofit/>
          </a:bodyPr>
          <a:lstStyle/>
          <a:p>
            <a:pPr lvl="0">
              <a:spcBef>
                <a:spcPts val="0"/>
              </a:spcBef>
              <a:buNone/>
            </a:pPr>
            <a:r>
              <a:rPr lang="en-US"/>
              <a:t>REIT AFFO Yield Spread History </a:t>
            </a:r>
          </a:p>
        </p:txBody>
      </p:sp>
      <p:pic>
        <p:nvPicPr>
          <p:cNvPr id="650" name="Shape 650"/>
          <p:cNvPicPr preferRelativeResize="0"/>
          <p:nvPr/>
        </p:nvPicPr>
        <p:blipFill rotWithShape="1">
          <a:blip r:embed="rId3">
            <a:alphaModFix/>
          </a:blip>
          <a:srcRect t="11245" r="1710"/>
          <a:stretch/>
        </p:blipFill>
        <p:spPr>
          <a:xfrm>
            <a:off x="2292725" y="1903273"/>
            <a:ext cx="7928199" cy="43025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title"/>
          </p:nvPr>
        </p:nvSpPr>
        <p:spPr>
          <a:xfrm>
            <a:off x="1097279" y="286603"/>
            <a:ext cx="10058400" cy="1450800"/>
          </a:xfrm>
          <a:prstGeom prst="rect">
            <a:avLst/>
          </a:prstGeom>
        </p:spPr>
        <p:txBody>
          <a:bodyPr lIns="91425" tIns="91425" rIns="91425" bIns="91425" anchor="b" anchorCtr="0">
            <a:noAutofit/>
          </a:bodyPr>
          <a:lstStyle/>
          <a:p>
            <a:pPr lvl="0">
              <a:spcBef>
                <a:spcPts val="0"/>
              </a:spcBef>
              <a:buNone/>
            </a:pPr>
            <a:r>
              <a:rPr lang="en-US"/>
              <a:t>Weighted Average AFFO Payout Ratio </a:t>
            </a:r>
          </a:p>
        </p:txBody>
      </p:sp>
      <p:pic>
        <p:nvPicPr>
          <p:cNvPr id="656" name="Shape 656"/>
          <p:cNvPicPr preferRelativeResize="0"/>
          <p:nvPr/>
        </p:nvPicPr>
        <p:blipFill>
          <a:blip r:embed="rId3">
            <a:alphaModFix/>
          </a:blip>
          <a:stretch>
            <a:fillRect/>
          </a:stretch>
        </p:blipFill>
        <p:spPr>
          <a:xfrm>
            <a:off x="2343150" y="1737403"/>
            <a:ext cx="7505700" cy="45053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Shape 661"/>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Funds Available for Distribution (FAD)</a:t>
            </a:r>
          </a:p>
        </p:txBody>
      </p:sp>
      <p:pic>
        <p:nvPicPr>
          <p:cNvPr id="662" name="Shape 662"/>
          <p:cNvPicPr preferRelativeResize="0">
            <a:picLocks noGrp="1"/>
          </p:cNvPicPr>
          <p:nvPr>
            <p:ph type="body" idx="1"/>
          </p:nvPr>
        </p:nvPicPr>
        <p:blipFill rotWithShape="1">
          <a:blip r:embed="rId3">
            <a:alphaModFix/>
          </a:blip>
          <a:srcRect/>
          <a:stretch/>
        </p:blipFill>
        <p:spPr>
          <a:xfrm>
            <a:off x="1096962" y="2516506"/>
            <a:ext cx="10058399" cy="268223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Shape 667"/>
          <p:cNvSpPr txBox="1">
            <a:spLocks noGrp="1"/>
          </p:cNvSpPr>
          <p:nvPr>
            <p:ph type="title"/>
          </p:nvPr>
        </p:nvSpPr>
        <p:spPr>
          <a:xfrm>
            <a:off x="1097279" y="286603"/>
            <a:ext cx="10058400" cy="1450800"/>
          </a:xfrm>
          <a:prstGeom prst="rect">
            <a:avLst/>
          </a:prstGeom>
        </p:spPr>
        <p:txBody>
          <a:bodyPr lIns="91425" tIns="91425" rIns="91425" bIns="91425" anchor="b" anchorCtr="0">
            <a:noAutofit/>
          </a:bodyPr>
          <a:lstStyle/>
          <a:p>
            <a:pPr lvl="0">
              <a:spcBef>
                <a:spcPts val="0"/>
              </a:spcBef>
              <a:buNone/>
            </a:pPr>
            <a:r>
              <a:rPr lang="en-US"/>
              <a:t>Capitalization Rate (Cap Rate)</a:t>
            </a:r>
          </a:p>
        </p:txBody>
      </p:sp>
      <p:sp>
        <p:nvSpPr>
          <p:cNvPr id="668" name="Shape 668"/>
          <p:cNvSpPr txBox="1">
            <a:spLocks noGrp="1"/>
          </p:cNvSpPr>
          <p:nvPr>
            <p:ph type="body" idx="1"/>
          </p:nvPr>
        </p:nvSpPr>
        <p:spPr>
          <a:xfrm>
            <a:off x="1097279" y="1845733"/>
            <a:ext cx="10058400" cy="4023300"/>
          </a:xfrm>
          <a:prstGeom prst="rect">
            <a:avLst/>
          </a:prstGeom>
        </p:spPr>
        <p:txBody>
          <a:bodyPr lIns="91425" tIns="91425" rIns="91425" bIns="91425" anchor="t" anchorCtr="0">
            <a:noAutofit/>
          </a:bodyPr>
          <a:lstStyle/>
          <a:p>
            <a:pPr lvl="0">
              <a:spcBef>
                <a:spcPts val="0"/>
              </a:spcBef>
              <a:buNone/>
            </a:pPr>
            <a:endParaRPr/>
          </a:p>
        </p:txBody>
      </p:sp>
      <p:pic>
        <p:nvPicPr>
          <p:cNvPr id="669" name="Shape 669"/>
          <p:cNvPicPr preferRelativeResize="0"/>
          <p:nvPr/>
        </p:nvPicPr>
        <p:blipFill rotWithShape="1">
          <a:blip r:embed="rId3">
            <a:alphaModFix/>
          </a:blip>
          <a:srcRect l="773" t="13051"/>
          <a:stretch/>
        </p:blipFill>
        <p:spPr>
          <a:xfrm>
            <a:off x="1097274" y="1821149"/>
            <a:ext cx="8830974" cy="4072450"/>
          </a:xfrm>
          <a:prstGeom prst="rect">
            <a:avLst/>
          </a:prstGeom>
          <a:noFill/>
          <a:ln>
            <a:noFill/>
          </a:ln>
        </p:spPr>
      </p:pic>
      <p:sp>
        <p:nvSpPr>
          <p:cNvPr id="670" name="Shape 670"/>
          <p:cNvSpPr txBox="1"/>
          <p:nvPr/>
        </p:nvSpPr>
        <p:spPr>
          <a:xfrm>
            <a:off x="1918800" y="2252975"/>
            <a:ext cx="7330200" cy="1358400"/>
          </a:xfrm>
          <a:prstGeom prst="rect">
            <a:avLst/>
          </a:prstGeom>
          <a:noFill/>
          <a:ln>
            <a:noFill/>
          </a:ln>
        </p:spPr>
        <p:txBody>
          <a:bodyPr lIns="91425" tIns="91425" rIns="91425" bIns="91425" anchor="t" anchorCtr="0">
            <a:noAutofit/>
          </a:bodyPr>
          <a:lstStyle/>
          <a:p>
            <a:pPr lvl="0">
              <a:spcBef>
                <a:spcPts val="0"/>
              </a:spcBef>
              <a:buNone/>
            </a:pPr>
            <a:r>
              <a:rPr lang="en-US" sz="2400">
                <a:solidFill>
                  <a:srgbClr val="F3F3F3"/>
                </a:solidFill>
              </a:rPr>
              <a:t>Annual Net Operating Income from Property </a:t>
            </a:r>
          </a:p>
        </p:txBody>
      </p:sp>
      <p:cxnSp>
        <p:nvCxnSpPr>
          <p:cNvPr id="671" name="Shape 671"/>
          <p:cNvCxnSpPr>
            <a:stCxn id="670" idx="1"/>
          </p:cNvCxnSpPr>
          <p:nvPr/>
        </p:nvCxnSpPr>
        <p:spPr>
          <a:xfrm>
            <a:off x="1918800" y="2932175"/>
            <a:ext cx="6273900" cy="10800"/>
          </a:xfrm>
          <a:prstGeom prst="straightConnector1">
            <a:avLst/>
          </a:prstGeom>
          <a:noFill/>
          <a:ln w="28575" cap="flat" cmpd="sng">
            <a:solidFill>
              <a:srgbClr val="FFFFFF"/>
            </a:solidFill>
            <a:prstDash val="solid"/>
            <a:round/>
            <a:headEnd type="none" w="lg" len="lg"/>
            <a:tailEnd type="none" w="lg" len="lg"/>
          </a:ln>
        </p:spPr>
      </p:cxnSp>
      <p:sp>
        <p:nvSpPr>
          <p:cNvPr id="672" name="Shape 672"/>
          <p:cNvSpPr txBox="1"/>
          <p:nvPr/>
        </p:nvSpPr>
        <p:spPr>
          <a:xfrm>
            <a:off x="2770425" y="3050675"/>
            <a:ext cx="5853600" cy="646800"/>
          </a:xfrm>
          <a:prstGeom prst="rect">
            <a:avLst/>
          </a:prstGeom>
          <a:noFill/>
          <a:ln>
            <a:noFill/>
          </a:ln>
        </p:spPr>
        <p:txBody>
          <a:bodyPr lIns="91425" tIns="91425" rIns="91425" bIns="91425" anchor="t" anchorCtr="0">
            <a:noAutofit/>
          </a:bodyPr>
          <a:lstStyle/>
          <a:p>
            <a:pPr lvl="0">
              <a:spcBef>
                <a:spcPts val="0"/>
              </a:spcBef>
              <a:buNone/>
            </a:pPr>
            <a:r>
              <a:rPr lang="en-US" sz="2400">
                <a:solidFill>
                  <a:srgbClr val="F3F3F3"/>
                </a:solidFill>
              </a:rPr>
              <a:t>Acquisition Cost of Property </a:t>
            </a:r>
          </a:p>
        </p:txBody>
      </p:sp>
      <p:sp>
        <p:nvSpPr>
          <p:cNvPr id="673" name="Shape 673"/>
          <p:cNvSpPr txBox="1"/>
          <p:nvPr/>
        </p:nvSpPr>
        <p:spPr>
          <a:xfrm>
            <a:off x="1275025" y="4170400"/>
            <a:ext cx="7035300" cy="1723200"/>
          </a:xfrm>
          <a:prstGeom prst="rect">
            <a:avLst/>
          </a:prstGeom>
          <a:noFill/>
          <a:ln>
            <a:noFill/>
          </a:ln>
        </p:spPr>
        <p:txBody>
          <a:bodyPr lIns="91425" tIns="91425" rIns="91425" bIns="91425" anchor="t" anchorCtr="0">
            <a:noAutofit/>
          </a:bodyPr>
          <a:lstStyle/>
          <a:p>
            <a:pPr marL="457200" lvl="0" indent="-330200">
              <a:spcBef>
                <a:spcPts val="0"/>
              </a:spcBef>
              <a:buClr>
                <a:srgbClr val="F3F3F3"/>
              </a:buClr>
              <a:buSzPct val="100000"/>
              <a:buChar char="-"/>
            </a:pPr>
            <a:r>
              <a:rPr lang="en-US" sz="1600">
                <a:solidFill>
                  <a:srgbClr val="F3F3F3"/>
                </a:solidFill>
              </a:rPr>
              <a:t>Rise in Cap Rate indicate a rise in income from the property relative to its price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Shape 678"/>
          <p:cNvPicPr preferRelativeResize="0"/>
          <p:nvPr/>
        </p:nvPicPr>
        <p:blipFill rotWithShape="1">
          <a:blip r:embed="rId3">
            <a:alphaModFix/>
          </a:blip>
          <a:srcRect/>
          <a:stretch/>
        </p:blipFill>
        <p:spPr>
          <a:xfrm>
            <a:off x="3771898" y="847248"/>
            <a:ext cx="4957762" cy="3110390"/>
          </a:xfrm>
          <a:prstGeom prst="rect">
            <a:avLst/>
          </a:prstGeom>
          <a:noFill/>
          <a:ln>
            <a:noFill/>
          </a:ln>
        </p:spPr>
      </p:pic>
      <p:pic>
        <p:nvPicPr>
          <p:cNvPr id="679" name="Shape 679"/>
          <p:cNvPicPr preferRelativeResize="0"/>
          <p:nvPr/>
        </p:nvPicPr>
        <p:blipFill rotWithShape="1">
          <a:blip r:embed="rId4">
            <a:alphaModFix/>
          </a:blip>
          <a:srcRect/>
          <a:stretch/>
        </p:blipFill>
        <p:spPr>
          <a:xfrm>
            <a:off x="949325" y="4392612"/>
            <a:ext cx="10236200" cy="19177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1066804" y="84353"/>
            <a:ext cx="10058400" cy="1450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HR (HR.UN) Security Snapshot</a:t>
            </a:r>
          </a:p>
        </p:txBody>
      </p:sp>
      <p:pic>
        <p:nvPicPr>
          <p:cNvPr id="685" name="Shape 685"/>
          <p:cNvPicPr preferRelativeResize="0"/>
          <p:nvPr/>
        </p:nvPicPr>
        <p:blipFill rotWithShape="1">
          <a:blip r:embed="rId3">
            <a:alphaModFix/>
          </a:blip>
          <a:srcRect/>
          <a:stretch/>
        </p:blipFill>
        <p:spPr>
          <a:xfrm>
            <a:off x="1125650" y="1138883"/>
            <a:ext cx="9121800" cy="684900"/>
          </a:xfrm>
          <a:prstGeom prst="rect">
            <a:avLst/>
          </a:prstGeom>
          <a:noFill/>
          <a:ln>
            <a:noFill/>
          </a:ln>
        </p:spPr>
      </p:pic>
      <p:pic>
        <p:nvPicPr>
          <p:cNvPr id="686" name="Shape 686"/>
          <p:cNvPicPr preferRelativeResize="0"/>
          <p:nvPr/>
        </p:nvPicPr>
        <p:blipFill rotWithShape="1">
          <a:blip r:embed="rId4">
            <a:alphaModFix/>
          </a:blip>
          <a:srcRect/>
          <a:stretch/>
        </p:blipFill>
        <p:spPr>
          <a:xfrm>
            <a:off x="1066800" y="1823778"/>
            <a:ext cx="5577000" cy="4714800"/>
          </a:xfrm>
          <a:prstGeom prst="rect">
            <a:avLst/>
          </a:prstGeom>
          <a:noFill/>
          <a:ln>
            <a:noFill/>
          </a:ln>
        </p:spPr>
      </p:pic>
      <p:pic>
        <p:nvPicPr>
          <p:cNvPr id="687" name="Shape 687"/>
          <p:cNvPicPr preferRelativeResize="0"/>
          <p:nvPr/>
        </p:nvPicPr>
        <p:blipFill rotWithShape="1">
          <a:blip r:embed="rId5">
            <a:alphaModFix/>
          </a:blip>
          <a:srcRect/>
          <a:stretch/>
        </p:blipFill>
        <p:spPr>
          <a:xfrm>
            <a:off x="6643800" y="1771200"/>
            <a:ext cx="3894300" cy="48546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Shape 692"/>
          <p:cNvSpPr txBox="1">
            <a:spLocks noGrp="1"/>
          </p:cNvSpPr>
          <p:nvPr>
            <p:ph type="title"/>
          </p:nvPr>
        </p:nvSpPr>
        <p:spPr>
          <a:xfrm>
            <a:off x="947004" y="204628"/>
            <a:ext cx="10058400" cy="1450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1 Year Chart</a:t>
            </a:r>
          </a:p>
        </p:txBody>
      </p:sp>
      <p:pic>
        <p:nvPicPr>
          <p:cNvPr id="693" name="Shape 693"/>
          <p:cNvPicPr preferRelativeResize="0"/>
          <p:nvPr/>
        </p:nvPicPr>
        <p:blipFill rotWithShape="1">
          <a:blip r:embed="rId3">
            <a:alphaModFix/>
          </a:blip>
          <a:srcRect/>
          <a:stretch/>
        </p:blipFill>
        <p:spPr>
          <a:xfrm>
            <a:off x="838200" y="1457979"/>
            <a:ext cx="10791825" cy="492377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Shape 698"/>
          <p:cNvSpPr txBox="1">
            <a:spLocks noGrp="1"/>
          </p:cNvSpPr>
          <p:nvPr>
            <p:ph type="title"/>
          </p:nvPr>
        </p:nvSpPr>
        <p:spPr>
          <a:xfrm>
            <a:off x="947004" y="3"/>
            <a:ext cx="10058400" cy="1450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5 Years Chart</a:t>
            </a:r>
          </a:p>
        </p:txBody>
      </p:sp>
      <p:pic>
        <p:nvPicPr>
          <p:cNvPr id="699" name="Shape 699"/>
          <p:cNvPicPr preferRelativeResize="0"/>
          <p:nvPr/>
        </p:nvPicPr>
        <p:blipFill rotWithShape="1">
          <a:blip r:embed="rId3">
            <a:alphaModFix/>
          </a:blip>
          <a:srcRect/>
          <a:stretch/>
        </p:blipFill>
        <p:spPr>
          <a:xfrm>
            <a:off x="769900" y="1294488"/>
            <a:ext cx="10541100" cy="4822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Shape 704"/>
          <p:cNvSpPr txBox="1">
            <a:spLocks noGrp="1"/>
          </p:cNvSpPr>
          <p:nvPr>
            <p:ph type="title"/>
          </p:nvPr>
        </p:nvSpPr>
        <p:spPr>
          <a:xfrm>
            <a:off x="1066804" y="80503"/>
            <a:ext cx="10058400" cy="1450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Max Chart </a:t>
            </a:r>
          </a:p>
        </p:txBody>
      </p:sp>
      <p:pic>
        <p:nvPicPr>
          <p:cNvPr id="705" name="Shape 705"/>
          <p:cNvPicPr preferRelativeResize="0"/>
          <p:nvPr/>
        </p:nvPicPr>
        <p:blipFill rotWithShape="1">
          <a:blip r:embed="rId3">
            <a:alphaModFix/>
          </a:blip>
          <a:srcRect/>
          <a:stretch/>
        </p:blipFill>
        <p:spPr>
          <a:xfrm>
            <a:off x="931800" y="1531308"/>
            <a:ext cx="10328400" cy="4631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Shape 710"/>
          <p:cNvSpPr txBox="1">
            <a:spLocks noGrp="1"/>
          </p:cNvSpPr>
          <p:nvPr>
            <p:ph type="title"/>
          </p:nvPr>
        </p:nvSpPr>
        <p:spPr>
          <a:xfrm>
            <a:off x="810404" y="3"/>
            <a:ext cx="10058400" cy="1450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5 Years vs S&amp;P/TSX Composite vs iShare S&amp;P/TSX Capped REIT</a:t>
            </a:r>
          </a:p>
        </p:txBody>
      </p:sp>
      <p:pic>
        <p:nvPicPr>
          <p:cNvPr id="711" name="Shape 711"/>
          <p:cNvPicPr preferRelativeResize="0"/>
          <p:nvPr/>
        </p:nvPicPr>
        <p:blipFill rotWithShape="1">
          <a:blip r:embed="rId3">
            <a:alphaModFix/>
          </a:blip>
          <a:srcRect/>
          <a:stretch/>
        </p:blipFill>
        <p:spPr>
          <a:xfrm>
            <a:off x="1078650" y="1321838"/>
            <a:ext cx="10034700" cy="5022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Evolution of REITs Cont.</a:t>
            </a:r>
          </a:p>
        </p:txBody>
      </p:sp>
      <p:grpSp>
        <p:nvGrpSpPr>
          <p:cNvPr id="237" name="Shape 237"/>
          <p:cNvGrpSpPr/>
          <p:nvPr/>
        </p:nvGrpSpPr>
        <p:grpSpPr>
          <a:xfrm>
            <a:off x="1096963" y="1849121"/>
            <a:ext cx="10058397" cy="4017006"/>
            <a:chOff x="0" y="2858"/>
            <a:chExt cx="10058397" cy="4017006"/>
          </a:xfrm>
        </p:grpSpPr>
        <p:sp>
          <p:nvSpPr>
            <p:cNvPr id="238" name="Shape 238"/>
            <p:cNvSpPr/>
            <p:nvPr/>
          </p:nvSpPr>
          <p:spPr>
            <a:xfrm rot="5400000">
              <a:off x="-167350" y="170210"/>
              <a:ext cx="1115676" cy="780973"/>
            </a:xfrm>
            <a:prstGeom prst="chevron">
              <a:avLst>
                <a:gd name="adj" fmla="val 50000"/>
              </a:avLst>
            </a:prstGeom>
            <a:solidFill>
              <a:srgbClr val="E38310"/>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39" name="Shape 239"/>
            <p:cNvSpPr txBox="1"/>
            <p:nvPr/>
          </p:nvSpPr>
          <p:spPr>
            <a:xfrm>
              <a:off x="0" y="393344"/>
              <a:ext cx="780973" cy="334703"/>
            </a:xfrm>
            <a:prstGeom prst="rect">
              <a:avLst/>
            </a:prstGeom>
            <a:noFill/>
            <a:ln>
              <a:noFill/>
            </a:ln>
          </p:spPr>
          <p:txBody>
            <a:bodyPr lIns="13325" tIns="13325" rIns="13325" bIns="13325" anchor="ctr" anchorCtr="0">
              <a:noAutofit/>
            </a:bodyPr>
            <a:lstStyle/>
            <a:p>
              <a:pPr marL="0" marR="0" lvl="0" indent="0" algn="ctr" rtl="0">
                <a:lnSpc>
                  <a:spcPct val="90000"/>
                </a:lnSpc>
                <a:spcBef>
                  <a:spcPts val="0"/>
                </a:spcBef>
                <a:spcAft>
                  <a:spcPts val="0"/>
                </a:spcAft>
                <a:buSzPct val="25000"/>
                <a:buNone/>
              </a:pPr>
              <a:r>
                <a:rPr lang="en-US" sz="2100" b="0" i="0" u="none" strike="noStrike" cap="none">
                  <a:solidFill>
                    <a:schemeClr val="lt1"/>
                  </a:solidFill>
                  <a:latin typeface="Calibri"/>
                  <a:ea typeface="Calibri"/>
                  <a:cs typeface="Calibri"/>
                  <a:sym typeface="Calibri"/>
                </a:rPr>
                <a:t>1993</a:t>
              </a:r>
            </a:p>
          </p:txBody>
        </p:sp>
        <p:sp>
          <p:nvSpPr>
            <p:cNvPr id="240" name="Shape 240"/>
            <p:cNvSpPr/>
            <p:nvPr/>
          </p:nvSpPr>
          <p:spPr>
            <a:xfrm rot="5400000">
              <a:off x="5057091" y="-4273258"/>
              <a:ext cx="725190" cy="9277424"/>
            </a:xfrm>
            <a:prstGeom prst="round2SameRect">
              <a:avLst>
                <a:gd name="adj1" fmla="val 16667"/>
                <a:gd name="adj2" fmla="val 0"/>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1" name="Shape 241"/>
            <p:cNvSpPr txBox="1"/>
            <p:nvPr/>
          </p:nvSpPr>
          <p:spPr>
            <a:xfrm>
              <a:off x="780974" y="38258"/>
              <a:ext cx="9242023" cy="654388"/>
            </a:xfrm>
            <a:prstGeom prst="rect">
              <a:avLst/>
            </a:prstGeom>
            <a:noFill/>
            <a:ln>
              <a:noFill/>
            </a:ln>
          </p:spPr>
          <p:txBody>
            <a:bodyPr lIns="142225" tIns="12700" rIns="12700" bIns="12700" anchor="ctr" anchorCtr="0">
              <a:noAutofit/>
            </a:bodyPr>
            <a:lstStyle/>
            <a:p>
              <a:pPr marL="228600" marR="0" lvl="1" indent="-228600" algn="l" rtl="0">
                <a:lnSpc>
                  <a:spcPct val="90000"/>
                </a:lnSpc>
                <a:spcBef>
                  <a:spcPts val="0"/>
                </a:spcBef>
                <a:spcAft>
                  <a:spcPts val="0"/>
                </a:spcAft>
                <a:buClr>
                  <a:schemeClr val="dk1"/>
                </a:buClr>
                <a:buSzPct val="100000"/>
                <a:buFont typeface="Calibri"/>
                <a:buChar char="•"/>
              </a:pPr>
              <a:r>
                <a:rPr lang="en-US" sz="2000" b="0" i="0" u="none" strike="noStrike" cap="none">
                  <a:solidFill>
                    <a:schemeClr val="dk1"/>
                  </a:solidFill>
                  <a:latin typeface="Calibri"/>
                  <a:ea typeface="Calibri"/>
                  <a:cs typeface="Calibri"/>
                  <a:sym typeface="Calibri"/>
                </a:rPr>
                <a:t>First Canadian REIT, Real Fund, emerged</a:t>
              </a:r>
            </a:p>
          </p:txBody>
        </p:sp>
        <p:sp>
          <p:nvSpPr>
            <p:cNvPr id="242" name="Shape 242"/>
            <p:cNvSpPr/>
            <p:nvPr/>
          </p:nvSpPr>
          <p:spPr>
            <a:xfrm rot="5400000">
              <a:off x="-167350" y="1137319"/>
              <a:ext cx="1115676" cy="780973"/>
            </a:xfrm>
            <a:prstGeom prst="chevron">
              <a:avLst>
                <a:gd name="adj" fmla="val 50000"/>
              </a:avLst>
            </a:prstGeom>
            <a:solidFill>
              <a:srgbClr val="E38310"/>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3" name="Shape 243"/>
            <p:cNvSpPr txBox="1"/>
            <p:nvPr/>
          </p:nvSpPr>
          <p:spPr>
            <a:xfrm>
              <a:off x="0" y="1360454"/>
              <a:ext cx="780973" cy="334703"/>
            </a:xfrm>
            <a:prstGeom prst="rect">
              <a:avLst/>
            </a:prstGeom>
            <a:noFill/>
            <a:ln>
              <a:noFill/>
            </a:ln>
          </p:spPr>
          <p:txBody>
            <a:bodyPr lIns="13325" tIns="13325" rIns="13325" bIns="13325" anchor="ctr" anchorCtr="0">
              <a:noAutofit/>
            </a:bodyPr>
            <a:lstStyle/>
            <a:p>
              <a:pPr marL="0" marR="0" lvl="0" indent="0" algn="ctr" rtl="0">
                <a:lnSpc>
                  <a:spcPct val="90000"/>
                </a:lnSpc>
                <a:spcBef>
                  <a:spcPts val="0"/>
                </a:spcBef>
                <a:spcAft>
                  <a:spcPts val="0"/>
                </a:spcAft>
                <a:buSzPct val="25000"/>
                <a:buNone/>
              </a:pPr>
              <a:r>
                <a:rPr lang="en-US" sz="2100" b="0" i="0" u="none" strike="noStrike" cap="none">
                  <a:solidFill>
                    <a:schemeClr val="lt1"/>
                  </a:solidFill>
                  <a:latin typeface="Calibri"/>
                  <a:ea typeface="Calibri"/>
                  <a:cs typeface="Calibri"/>
                  <a:sym typeface="Calibri"/>
                </a:rPr>
                <a:t>2000</a:t>
              </a:r>
            </a:p>
          </p:txBody>
        </p:sp>
        <p:sp>
          <p:nvSpPr>
            <p:cNvPr id="244" name="Shape 244"/>
            <p:cNvSpPr/>
            <p:nvPr/>
          </p:nvSpPr>
          <p:spPr>
            <a:xfrm rot="5400000">
              <a:off x="5057091" y="-3306147"/>
              <a:ext cx="725190" cy="9277424"/>
            </a:xfrm>
            <a:prstGeom prst="round2SameRect">
              <a:avLst>
                <a:gd name="adj1" fmla="val 16667"/>
                <a:gd name="adj2" fmla="val 0"/>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5" name="Shape 245"/>
            <p:cNvSpPr txBox="1"/>
            <p:nvPr/>
          </p:nvSpPr>
          <p:spPr>
            <a:xfrm>
              <a:off x="780974" y="1005370"/>
              <a:ext cx="9242023" cy="654388"/>
            </a:xfrm>
            <a:prstGeom prst="rect">
              <a:avLst/>
            </a:prstGeom>
            <a:noFill/>
            <a:ln>
              <a:noFill/>
            </a:ln>
          </p:spPr>
          <p:txBody>
            <a:bodyPr lIns="142225" tIns="12700" rIns="12700" bIns="12700" anchor="ctr" anchorCtr="0">
              <a:noAutofit/>
            </a:bodyPr>
            <a:lstStyle/>
            <a:p>
              <a:pPr marL="228600" marR="0" lvl="1" indent="-228600" algn="l" rtl="0">
                <a:lnSpc>
                  <a:spcPct val="90000"/>
                </a:lnSpc>
                <a:spcBef>
                  <a:spcPts val="0"/>
                </a:spcBef>
                <a:spcAft>
                  <a:spcPts val="0"/>
                </a:spcAft>
                <a:buClr>
                  <a:schemeClr val="dk1"/>
                </a:buClr>
                <a:buSzPct val="100000"/>
                <a:buFont typeface="Calibri"/>
                <a:buChar char="•"/>
              </a:pPr>
              <a:r>
                <a:rPr lang="en-US" sz="2000" b="0" i="0" u="none" strike="noStrike" cap="none">
                  <a:solidFill>
                    <a:schemeClr val="dk1"/>
                  </a:solidFill>
                  <a:latin typeface="Calibri"/>
                  <a:ea typeface="Calibri"/>
                  <a:cs typeface="Calibri"/>
                  <a:sym typeface="Calibri"/>
                </a:rPr>
                <a:t>The iShares Dow Jones U.S Real Estate Index Fund lauches, becoming the 1st real estate traded fund</a:t>
              </a:r>
            </a:p>
          </p:txBody>
        </p:sp>
        <p:sp>
          <p:nvSpPr>
            <p:cNvPr id="246" name="Shape 246"/>
            <p:cNvSpPr/>
            <p:nvPr/>
          </p:nvSpPr>
          <p:spPr>
            <a:xfrm rot="5400000">
              <a:off x="-167350" y="2104430"/>
              <a:ext cx="1115676" cy="780973"/>
            </a:xfrm>
            <a:prstGeom prst="chevron">
              <a:avLst>
                <a:gd name="adj" fmla="val 50000"/>
              </a:avLst>
            </a:prstGeom>
            <a:solidFill>
              <a:srgbClr val="E38310"/>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7" name="Shape 247"/>
            <p:cNvSpPr txBox="1"/>
            <p:nvPr/>
          </p:nvSpPr>
          <p:spPr>
            <a:xfrm>
              <a:off x="0" y="2327565"/>
              <a:ext cx="780973" cy="334703"/>
            </a:xfrm>
            <a:prstGeom prst="rect">
              <a:avLst/>
            </a:prstGeom>
            <a:noFill/>
            <a:ln>
              <a:noFill/>
            </a:ln>
          </p:spPr>
          <p:txBody>
            <a:bodyPr lIns="13325" tIns="13325" rIns="13325" bIns="13325" anchor="ctr" anchorCtr="0">
              <a:noAutofit/>
            </a:bodyPr>
            <a:lstStyle/>
            <a:p>
              <a:pPr marL="0" marR="0" lvl="0" indent="0" algn="ctr" rtl="0">
                <a:lnSpc>
                  <a:spcPct val="90000"/>
                </a:lnSpc>
                <a:spcBef>
                  <a:spcPts val="0"/>
                </a:spcBef>
                <a:spcAft>
                  <a:spcPts val="0"/>
                </a:spcAft>
                <a:buSzPct val="25000"/>
                <a:buNone/>
              </a:pPr>
              <a:r>
                <a:rPr lang="en-US" sz="2100" b="0" i="0" u="none" strike="noStrike" cap="none">
                  <a:solidFill>
                    <a:schemeClr val="lt1"/>
                  </a:solidFill>
                  <a:latin typeface="Calibri"/>
                  <a:ea typeface="Calibri"/>
                  <a:cs typeface="Calibri"/>
                  <a:sym typeface="Calibri"/>
                </a:rPr>
                <a:t>2001</a:t>
              </a:r>
            </a:p>
          </p:txBody>
        </p:sp>
        <p:sp>
          <p:nvSpPr>
            <p:cNvPr id="248" name="Shape 248"/>
            <p:cNvSpPr/>
            <p:nvPr/>
          </p:nvSpPr>
          <p:spPr>
            <a:xfrm rot="5400000">
              <a:off x="5057091" y="-2339037"/>
              <a:ext cx="725190" cy="9277424"/>
            </a:xfrm>
            <a:prstGeom prst="round2SameRect">
              <a:avLst>
                <a:gd name="adj1" fmla="val 16667"/>
                <a:gd name="adj2" fmla="val 0"/>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9" name="Shape 249"/>
            <p:cNvSpPr txBox="1"/>
            <p:nvPr/>
          </p:nvSpPr>
          <p:spPr>
            <a:xfrm>
              <a:off x="780974" y="1972480"/>
              <a:ext cx="9242023" cy="654388"/>
            </a:xfrm>
            <a:prstGeom prst="rect">
              <a:avLst/>
            </a:prstGeom>
            <a:noFill/>
            <a:ln>
              <a:noFill/>
            </a:ln>
          </p:spPr>
          <p:txBody>
            <a:bodyPr lIns="142225" tIns="12700" rIns="12700" bIns="12700" anchor="ctr" anchorCtr="0">
              <a:noAutofit/>
            </a:bodyPr>
            <a:lstStyle/>
            <a:p>
              <a:pPr marL="228600" marR="0" lvl="1" indent="-228600" algn="l" rtl="0">
                <a:lnSpc>
                  <a:spcPct val="90000"/>
                </a:lnSpc>
                <a:spcBef>
                  <a:spcPts val="0"/>
                </a:spcBef>
                <a:spcAft>
                  <a:spcPts val="0"/>
                </a:spcAft>
                <a:buClr>
                  <a:schemeClr val="dk1"/>
                </a:buClr>
                <a:buSzPct val="100000"/>
                <a:buFont typeface="Calibri"/>
                <a:buChar char="•"/>
              </a:pPr>
              <a:r>
                <a:rPr lang="en-US" sz="2000" b="0" i="0" u="none" strike="noStrike" cap="none">
                  <a:solidFill>
                    <a:schemeClr val="dk1"/>
                  </a:solidFill>
                  <a:latin typeface="Calibri"/>
                  <a:ea typeface="Calibri"/>
                  <a:cs typeface="Calibri"/>
                  <a:sym typeface="Calibri"/>
                </a:rPr>
                <a:t>Standard and Poor’s open its indexes to REITs</a:t>
              </a:r>
            </a:p>
            <a:p>
              <a:pPr marL="228600" marR="0" lvl="1" indent="-228600" algn="l" rtl="0">
                <a:lnSpc>
                  <a:spcPct val="90000"/>
                </a:lnSpc>
                <a:spcBef>
                  <a:spcPts val="300"/>
                </a:spcBef>
                <a:spcAft>
                  <a:spcPts val="0"/>
                </a:spcAft>
                <a:buClr>
                  <a:schemeClr val="dk1"/>
                </a:buClr>
                <a:buSzPct val="100000"/>
                <a:buFont typeface="Calibri"/>
                <a:buChar char="•"/>
              </a:pPr>
              <a:r>
                <a:rPr lang="en-US" sz="2000" b="0" i="0" u="none" strike="noStrike" cap="none">
                  <a:solidFill>
                    <a:schemeClr val="dk1"/>
                  </a:solidFill>
                  <a:latin typeface="Calibri"/>
                  <a:ea typeface="Calibri"/>
                  <a:cs typeface="Calibri"/>
                  <a:sym typeface="Calibri"/>
                </a:rPr>
                <a:t>Launched Global Real Estate Index</a:t>
              </a:r>
            </a:p>
          </p:txBody>
        </p:sp>
        <p:sp>
          <p:nvSpPr>
            <p:cNvPr id="250" name="Shape 250"/>
            <p:cNvSpPr/>
            <p:nvPr/>
          </p:nvSpPr>
          <p:spPr>
            <a:xfrm rot="5400000">
              <a:off x="-167350" y="3071539"/>
              <a:ext cx="1115676" cy="780973"/>
            </a:xfrm>
            <a:prstGeom prst="chevron">
              <a:avLst>
                <a:gd name="adj" fmla="val 50000"/>
              </a:avLst>
            </a:prstGeom>
            <a:solidFill>
              <a:srgbClr val="E38310"/>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1" name="Shape 251"/>
            <p:cNvSpPr txBox="1"/>
            <p:nvPr/>
          </p:nvSpPr>
          <p:spPr>
            <a:xfrm>
              <a:off x="0" y="3294675"/>
              <a:ext cx="780973" cy="334703"/>
            </a:xfrm>
            <a:prstGeom prst="rect">
              <a:avLst/>
            </a:prstGeom>
            <a:noFill/>
            <a:ln>
              <a:noFill/>
            </a:ln>
          </p:spPr>
          <p:txBody>
            <a:bodyPr lIns="13325" tIns="13325" rIns="13325" bIns="13325" anchor="ctr" anchorCtr="0">
              <a:noAutofit/>
            </a:bodyPr>
            <a:lstStyle/>
            <a:p>
              <a:pPr marL="0" marR="0" lvl="0" indent="0" algn="ctr" rtl="0">
                <a:lnSpc>
                  <a:spcPct val="90000"/>
                </a:lnSpc>
                <a:spcBef>
                  <a:spcPts val="0"/>
                </a:spcBef>
                <a:spcAft>
                  <a:spcPts val="0"/>
                </a:spcAft>
                <a:buSzPct val="25000"/>
                <a:buNone/>
              </a:pPr>
              <a:r>
                <a:rPr lang="en-US" sz="2100" b="0" i="0" u="none" strike="noStrike" cap="none">
                  <a:solidFill>
                    <a:schemeClr val="lt1"/>
                  </a:solidFill>
                  <a:latin typeface="Calibri"/>
                  <a:ea typeface="Calibri"/>
                  <a:cs typeface="Calibri"/>
                  <a:sym typeface="Calibri"/>
                </a:rPr>
                <a:t>2009</a:t>
              </a:r>
            </a:p>
          </p:txBody>
        </p:sp>
        <p:sp>
          <p:nvSpPr>
            <p:cNvPr id="252" name="Shape 252"/>
            <p:cNvSpPr/>
            <p:nvPr/>
          </p:nvSpPr>
          <p:spPr>
            <a:xfrm rot="5400000">
              <a:off x="5057091" y="-1371927"/>
              <a:ext cx="725190" cy="9277424"/>
            </a:xfrm>
            <a:prstGeom prst="round2SameRect">
              <a:avLst>
                <a:gd name="adj1" fmla="val 16667"/>
                <a:gd name="adj2" fmla="val 0"/>
              </a:avLst>
            </a:prstGeom>
            <a:solidFill>
              <a:schemeClr val="lt1">
                <a:alpha val="89803"/>
              </a:schemeClr>
            </a:solidFill>
            <a:ln w="15875" cap="flat" cmpd="sng">
              <a:solidFill>
                <a:srgbClr val="E3831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3" name="Shape 253"/>
            <p:cNvSpPr txBox="1"/>
            <p:nvPr/>
          </p:nvSpPr>
          <p:spPr>
            <a:xfrm>
              <a:off x="780974" y="2939590"/>
              <a:ext cx="9242023" cy="654388"/>
            </a:xfrm>
            <a:prstGeom prst="rect">
              <a:avLst/>
            </a:prstGeom>
            <a:noFill/>
            <a:ln>
              <a:noFill/>
            </a:ln>
          </p:spPr>
          <p:txBody>
            <a:bodyPr lIns="142225" tIns="12700" rIns="12700" bIns="12700" anchor="ctr" anchorCtr="0">
              <a:noAutofit/>
            </a:bodyPr>
            <a:lstStyle/>
            <a:p>
              <a:pPr marL="228600" marR="0" lvl="1" indent="-228600" algn="l" rtl="0">
                <a:lnSpc>
                  <a:spcPct val="90000"/>
                </a:lnSpc>
                <a:spcBef>
                  <a:spcPts val="0"/>
                </a:spcBef>
                <a:spcAft>
                  <a:spcPts val="0"/>
                </a:spcAft>
                <a:buClr>
                  <a:schemeClr val="dk1"/>
                </a:buClr>
                <a:buSzPct val="100000"/>
                <a:buFont typeface="Calibri"/>
                <a:buChar char="•"/>
              </a:pPr>
              <a:r>
                <a:rPr lang="en-US" sz="2000" b="0" i="0" u="none" strike="noStrike" cap="none">
                  <a:solidFill>
                    <a:schemeClr val="dk1"/>
                  </a:solidFill>
                  <a:latin typeface="Calibri"/>
                  <a:ea typeface="Calibri"/>
                  <a:cs typeface="Calibri"/>
                  <a:sym typeface="Calibri"/>
                </a:rPr>
                <a:t>FTSE, NAREIT, EPRA announced the addition of REITs and listed property companies in emerging markets to the FTSE EPRA/NAREIT Global Real Estate Index</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Shape 716"/>
          <p:cNvSpPr txBox="1">
            <a:spLocks noGrp="1"/>
          </p:cNvSpPr>
          <p:nvPr>
            <p:ph type="title"/>
          </p:nvPr>
        </p:nvSpPr>
        <p:spPr>
          <a:xfrm>
            <a:off x="1066804" y="3"/>
            <a:ext cx="10058400" cy="1450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1 Year vs S&amp;P/TSX Composite vs iShare S&amp;P/TSX Capped REIT</a:t>
            </a:r>
          </a:p>
        </p:txBody>
      </p:sp>
      <p:pic>
        <p:nvPicPr>
          <p:cNvPr id="717" name="Shape 717"/>
          <p:cNvPicPr preferRelativeResize="0"/>
          <p:nvPr/>
        </p:nvPicPr>
        <p:blipFill rotWithShape="1">
          <a:blip r:embed="rId3">
            <a:alphaModFix/>
          </a:blip>
          <a:srcRect/>
          <a:stretch/>
        </p:blipFill>
        <p:spPr>
          <a:xfrm>
            <a:off x="1321650" y="1325731"/>
            <a:ext cx="9548700" cy="4774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Shape 722"/>
          <p:cNvSpPr txBox="1">
            <a:spLocks noGrp="1"/>
          </p:cNvSpPr>
          <p:nvPr>
            <p:ph type="title"/>
          </p:nvPr>
        </p:nvSpPr>
        <p:spPr>
          <a:xfrm>
            <a:off x="1097279" y="628128"/>
            <a:ext cx="10058400" cy="1450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Company Overview</a:t>
            </a:r>
          </a:p>
        </p:txBody>
      </p:sp>
      <p:sp>
        <p:nvSpPr>
          <p:cNvPr id="723" name="Shape 723"/>
          <p:cNvSpPr txBox="1">
            <a:spLocks noGrp="1"/>
          </p:cNvSpPr>
          <p:nvPr>
            <p:ph type="body" idx="1"/>
          </p:nvPr>
        </p:nvSpPr>
        <p:spPr>
          <a:xfrm>
            <a:off x="1097279" y="1845733"/>
            <a:ext cx="10058399" cy="4023360"/>
          </a:xfrm>
          <a:prstGeom prst="rect">
            <a:avLst/>
          </a:prstGeom>
          <a:noFill/>
          <a:ln>
            <a:noFill/>
          </a:ln>
        </p:spPr>
        <p:txBody>
          <a:bodyPr lIns="91425" tIns="45700" rIns="91425" bIns="45700" anchor="t" anchorCtr="0">
            <a:noAutofit/>
          </a:bodyPr>
          <a:lstStyle/>
          <a:p>
            <a:pPr marL="228600" marR="0" lvl="0" indent="-178435" algn="l" rtl="0">
              <a:lnSpc>
                <a:spcPct val="150000"/>
              </a:lnSpc>
              <a:spcBef>
                <a:spcPts val="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H&amp;R REIT (TSX: HR.UN) is an open-ended real estate investment trust</a:t>
            </a:r>
          </a:p>
          <a:p>
            <a:pPr marL="228600" marR="0" lvl="0" indent="-178435" algn="l" rtl="0">
              <a:lnSpc>
                <a:spcPct val="150000"/>
              </a:lnSpc>
              <a:spcBef>
                <a:spcPts val="100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H&amp;R is the second largest REIT and the largest diversified REIT in Canada</a:t>
            </a:r>
          </a:p>
          <a:p>
            <a:pPr marL="228600" marR="0" lvl="0" indent="-178435" algn="l" rtl="0">
              <a:lnSpc>
                <a:spcPct val="150000"/>
              </a:lnSpc>
              <a:spcBef>
                <a:spcPts val="100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IPO was in December of 1996</a:t>
            </a:r>
          </a:p>
          <a:p>
            <a:pPr marL="228600" marR="0" lvl="0" indent="-178435" algn="l" rtl="0">
              <a:lnSpc>
                <a:spcPct val="150000"/>
              </a:lnSpc>
              <a:spcBef>
                <a:spcPts val="100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Investment in US &amp; Canada</a:t>
            </a:r>
          </a:p>
          <a:p>
            <a:pPr marL="228600" marR="0" lvl="0" indent="-178435" algn="l" rtl="0">
              <a:lnSpc>
                <a:spcPct val="150000"/>
              </a:lnSpc>
              <a:spcBef>
                <a:spcPts val="1000"/>
              </a:spcBef>
              <a:spcAft>
                <a:spcPts val="0"/>
              </a:spcAft>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Main Investment: Office Complex</a:t>
            </a:r>
          </a:p>
          <a:p>
            <a:pPr marL="228600" lvl="0" indent="-165100" rtl="0">
              <a:lnSpc>
                <a:spcPct val="150000"/>
              </a:lnSpc>
              <a:spcBef>
                <a:spcPts val="600"/>
              </a:spcBef>
              <a:spcAft>
                <a:spcPts val="0"/>
              </a:spcAft>
              <a:buClr>
                <a:schemeClr val="dk1"/>
              </a:buClr>
              <a:buSzPct val="100000"/>
              <a:buFont typeface="Arial"/>
              <a:buChar char="•"/>
            </a:pPr>
            <a:r>
              <a:rPr lang="en-US" sz="1800">
                <a:solidFill>
                  <a:srgbClr val="727CA3"/>
                </a:solidFill>
                <a:latin typeface="Arial"/>
                <a:ea typeface="Arial"/>
                <a:cs typeface="Arial"/>
                <a:sym typeface="Arial"/>
              </a:rPr>
              <a:t></a:t>
            </a:r>
            <a:r>
              <a:rPr lang="en-US" sz="1800">
                <a:solidFill>
                  <a:schemeClr val="dk1"/>
                </a:solidFill>
                <a:latin typeface="Arial"/>
                <a:ea typeface="Arial"/>
                <a:cs typeface="Arial"/>
                <a:sym typeface="Arial"/>
              </a:rPr>
              <a:t>Company owns the H&amp;R Finance Trust subsidiary, which invests in US Corporate notes</a:t>
            </a:r>
          </a:p>
          <a:p>
            <a:pPr marL="0" lvl="0" indent="-69850" rtl="0">
              <a:lnSpc>
                <a:spcPct val="115000"/>
              </a:lnSpc>
              <a:spcBef>
                <a:spcPts val="600"/>
              </a:spcBef>
              <a:spcAft>
                <a:spcPts val="0"/>
              </a:spcAft>
              <a:buClr>
                <a:srgbClr val="000000"/>
              </a:buClr>
              <a:buSzPct val="34375"/>
              <a:buFont typeface="Arial"/>
              <a:buNone/>
            </a:pPr>
            <a:endParaRPr sz="3200">
              <a:solidFill>
                <a:schemeClr val="dk1"/>
              </a:solidFill>
              <a:latin typeface="Arial"/>
              <a:ea typeface="Arial"/>
              <a:cs typeface="Arial"/>
              <a:sym typeface="Arial"/>
            </a:endParaRPr>
          </a:p>
          <a:p>
            <a:pPr marL="228600" marR="0" lvl="0" indent="-228600" algn="l" rtl="0">
              <a:lnSpc>
                <a:spcPct val="90000"/>
              </a:lnSpc>
              <a:spcBef>
                <a:spcPts val="1000"/>
              </a:spcBef>
              <a:buClr>
                <a:schemeClr val="dk1"/>
              </a:buClr>
              <a:buSzPct val="99615"/>
              <a:buFont typeface="Arial"/>
              <a:buNone/>
            </a:pPr>
            <a:endParaRPr sz="2590" b="0" i="0" u="none" strike="noStrike" cap="none">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942975" y="95250"/>
            <a:ext cx="7796211" cy="1204913"/>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Property Segments</a:t>
            </a:r>
          </a:p>
        </p:txBody>
      </p:sp>
      <p:pic>
        <p:nvPicPr>
          <p:cNvPr id="729" name="Shape 729"/>
          <p:cNvPicPr preferRelativeResize="0"/>
          <p:nvPr/>
        </p:nvPicPr>
        <p:blipFill rotWithShape="1">
          <a:blip r:embed="rId3">
            <a:alphaModFix/>
          </a:blip>
          <a:srcRect/>
          <a:stretch/>
        </p:blipFill>
        <p:spPr>
          <a:xfrm>
            <a:off x="1367437" y="1100137"/>
            <a:ext cx="9833961" cy="575786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Shape 734"/>
          <p:cNvSpPr txBox="1">
            <a:spLocks noGrp="1"/>
          </p:cNvSpPr>
          <p:nvPr>
            <p:ph type="title"/>
          </p:nvPr>
        </p:nvSpPr>
        <p:spPr>
          <a:xfrm>
            <a:off x="1066804" y="567828"/>
            <a:ext cx="10058400" cy="14508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Company Strategy</a:t>
            </a:r>
          </a:p>
        </p:txBody>
      </p:sp>
      <p:pic>
        <p:nvPicPr>
          <p:cNvPr id="735" name="Shape 735"/>
          <p:cNvPicPr preferRelativeResize="0"/>
          <p:nvPr/>
        </p:nvPicPr>
        <p:blipFill rotWithShape="1">
          <a:blip r:embed="rId3">
            <a:alphaModFix/>
          </a:blip>
          <a:srcRect/>
          <a:stretch/>
        </p:blipFill>
        <p:spPr>
          <a:xfrm>
            <a:off x="1097286" y="1895613"/>
            <a:ext cx="4524300" cy="4343400"/>
          </a:xfrm>
          <a:prstGeom prst="rect">
            <a:avLst/>
          </a:prstGeom>
          <a:noFill/>
          <a:ln>
            <a:noFill/>
          </a:ln>
        </p:spPr>
      </p:pic>
      <p:pic>
        <p:nvPicPr>
          <p:cNvPr id="736" name="Shape 736"/>
          <p:cNvPicPr preferRelativeResize="0"/>
          <p:nvPr/>
        </p:nvPicPr>
        <p:blipFill rotWithShape="1">
          <a:blip r:embed="rId4">
            <a:alphaModFix/>
          </a:blip>
          <a:srcRect/>
          <a:stretch/>
        </p:blipFill>
        <p:spPr>
          <a:xfrm>
            <a:off x="6748463" y="2814638"/>
            <a:ext cx="4254499" cy="209549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Shape 741"/>
          <p:cNvSpPr txBox="1">
            <a:spLocks noGrp="1"/>
          </p:cNvSpPr>
          <p:nvPr>
            <p:ph type="title"/>
          </p:nvPr>
        </p:nvSpPr>
        <p:spPr>
          <a:xfrm>
            <a:off x="769899" y="95550"/>
            <a:ext cx="105156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Canadian Properties Owned</a:t>
            </a:r>
          </a:p>
        </p:txBody>
      </p:sp>
      <p:pic>
        <p:nvPicPr>
          <p:cNvPr id="742" name="Shape 742"/>
          <p:cNvPicPr preferRelativeResize="0"/>
          <p:nvPr/>
        </p:nvPicPr>
        <p:blipFill rotWithShape="1">
          <a:blip r:embed="rId3">
            <a:alphaModFix/>
          </a:blip>
          <a:srcRect/>
          <a:stretch/>
        </p:blipFill>
        <p:spPr>
          <a:xfrm>
            <a:off x="1959768" y="1347130"/>
            <a:ext cx="8272500" cy="540089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Shape 747"/>
          <p:cNvSpPr txBox="1">
            <a:spLocks noGrp="1"/>
          </p:cNvSpPr>
          <p:nvPr>
            <p:ph type="title"/>
          </p:nvPr>
        </p:nvSpPr>
        <p:spPr>
          <a:xfrm>
            <a:off x="523999" y="7"/>
            <a:ext cx="105156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US Properties Owned</a:t>
            </a:r>
          </a:p>
        </p:txBody>
      </p:sp>
      <p:pic>
        <p:nvPicPr>
          <p:cNvPr id="748" name="Shape 748"/>
          <p:cNvPicPr preferRelativeResize="0"/>
          <p:nvPr/>
        </p:nvPicPr>
        <p:blipFill rotWithShape="1">
          <a:blip r:embed="rId3">
            <a:alphaModFix/>
          </a:blip>
          <a:srcRect/>
          <a:stretch/>
        </p:blipFill>
        <p:spPr>
          <a:xfrm>
            <a:off x="1922410" y="1200083"/>
            <a:ext cx="8347200" cy="55008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Shape 753"/>
          <p:cNvSpPr txBox="1">
            <a:spLocks noGrp="1"/>
          </p:cNvSpPr>
          <p:nvPr>
            <p:ph type="title"/>
          </p:nvPr>
        </p:nvSpPr>
        <p:spPr>
          <a:xfrm>
            <a:off x="423862" y="-177801"/>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Properties Diversification</a:t>
            </a:r>
          </a:p>
        </p:txBody>
      </p:sp>
      <p:pic>
        <p:nvPicPr>
          <p:cNvPr id="754" name="Shape 754"/>
          <p:cNvPicPr preferRelativeResize="0"/>
          <p:nvPr/>
        </p:nvPicPr>
        <p:blipFill rotWithShape="1">
          <a:blip r:embed="rId3">
            <a:alphaModFix/>
          </a:blip>
          <a:srcRect/>
          <a:stretch/>
        </p:blipFill>
        <p:spPr>
          <a:xfrm>
            <a:off x="1671638" y="862593"/>
            <a:ext cx="8715300" cy="59196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Shape 759"/>
          <p:cNvPicPr preferRelativeResize="0"/>
          <p:nvPr/>
        </p:nvPicPr>
        <p:blipFill rotWithShape="1">
          <a:blip r:embed="rId3">
            <a:alphaModFix/>
          </a:blip>
          <a:srcRect/>
          <a:stretch/>
        </p:blipFill>
        <p:spPr>
          <a:xfrm>
            <a:off x="1790700" y="341312"/>
            <a:ext cx="7861299" cy="647700"/>
          </a:xfrm>
          <a:prstGeom prst="rect">
            <a:avLst/>
          </a:prstGeom>
          <a:noFill/>
          <a:ln>
            <a:noFill/>
          </a:ln>
        </p:spPr>
      </p:pic>
      <p:pic>
        <p:nvPicPr>
          <p:cNvPr id="760" name="Shape 760"/>
          <p:cNvPicPr preferRelativeResize="0"/>
          <p:nvPr/>
        </p:nvPicPr>
        <p:blipFill rotWithShape="1">
          <a:blip r:embed="rId4">
            <a:alphaModFix/>
          </a:blip>
          <a:srcRect/>
          <a:stretch/>
        </p:blipFill>
        <p:spPr>
          <a:xfrm>
            <a:off x="757237" y="989012"/>
            <a:ext cx="10128250" cy="576123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Shape 765"/>
          <p:cNvPicPr preferRelativeResize="0"/>
          <p:nvPr/>
        </p:nvPicPr>
        <p:blipFill rotWithShape="1">
          <a:blip r:embed="rId3">
            <a:alphaModFix/>
          </a:blip>
          <a:srcRect/>
          <a:stretch/>
        </p:blipFill>
        <p:spPr>
          <a:xfrm>
            <a:off x="1293019" y="271462"/>
            <a:ext cx="8407399" cy="673099"/>
          </a:xfrm>
          <a:prstGeom prst="rect">
            <a:avLst/>
          </a:prstGeom>
          <a:noFill/>
          <a:ln>
            <a:noFill/>
          </a:ln>
        </p:spPr>
      </p:pic>
      <p:pic>
        <p:nvPicPr>
          <p:cNvPr id="766" name="Shape 766"/>
          <p:cNvPicPr preferRelativeResize="0"/>
          <p:nvPr/>
        </p:nvPicPr>
        <p:blipFill rotWithShape="1">
          <a:blip r:embed="rId4">
            <a:alphaModFix/>
          </a:blip>
          <a:srcRect/>
          <a:stretch/>
        </p:blipFill>
        <p:spPr>
          <a:xfrm>
            <a:off x="906462" y="944562"/>
            <a:ext cx="10123487" cy="591343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Shape 771"/>
          <p:cNvSpPr txBox="1">
            <a:spLocks noGrp="1"/>
          </p:cNvSpPr>
          <p:nvPr>
            <p:ph type="title"/>
          </p:nvPr>
        </p:nvSpPr>
        <p:spPr>
          <a:xfrm>
            <a:off x="1097279" y="286603"/>
            <a:ext cx="10058399" cy="145075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Pramaris Portfolio</a:t>
            </a:r>
          </a:p>
        </p:txBody>
      </p:sp>
      <p:sp>
        <p:nvSpPr>
          <p:cNvPr id="772" name="Shape 772"/>
          <p:cNvSpPr txBox="1">
            <a:spLocks noGrp="1"/>
          </p:cNvSpPr>
          <p:nvPr>
            <p:ph type="body" idx="1"/>
          </p:nvPr>
        </p:nvSpPr>
        <p:spPr>
          <a:xfrm>
            <a:off x="1097279" y="1845733"/>
            <a:ext cx="10058399" cy="402336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Primaris portfolio which operates enclosed shopping centres and multi-tenant retail plazas throughout Canada with shorter-term leases</a:t>
            </a:r>
          </a:p>
          <a:p>
            <a:pPr marL="228600" marR="0" lvl="0" indent="-228600" algn="l" rtl="0">
              <a:lnSpc>
                <a:spcPct val="90000"/>
              </a:lnSpc>
              <a:spcBef>
                <a:spcPts val="100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Subsequent acquisitions of enclosed shopping centres and multi-tenant plazas in Canada will be included in this segment.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How REITs Operate</a:t>
            </a:r>
          </a:p>
        </p:txBody>
      </p:sp>
      <p:grpSp>
        <p:nvGrpSpPr>
          <p:cNvPr id="259" name="Shape 259"/>
          <p:cNvGrpSpPr/>
          <p:nvPr/>
        </p:nvGrpSpPr>
        <p:grpSpPr>
          <a:xfrm>
            <a:off x="838200" y="1825625"/>
            <a:ext cx="5188526" cy="4351336"/>
            <a:chOff x="0" y="0"/>
            <a:chExt cx="5188526" cy="4351336"/>
          </a:xfrm>
        </p:grpSpPr>
        <p:sp>
          <p:nvSpPr>
            <p:cNvPr id="260" name="Shape 260"/>
            <p:cNvSpPr/>
            <p:nvPr/>
          </p:nvSpPr>
          <p:spPr>
            <a:xfrm>
              <a:off x="0" y="0"/>
              <a:ext cx="4150821" cy="957293"/>
            </a:xfrm>
            <a:prstGeom prst="roundRect">
              <a:avLst>
                <a:gd name="adj" fmla="val 10000"/>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1" name="Shape 261"/>
            <p:cNvSpPr txBox="1"/>
            <p:nvPr/>
          </p:nvSpPr>
          <p:spPr>
            <a:xfrm>
              <a:off x="28038" y="28038"/>
              <a:ext cx="3036935" cy="901218"/>
            </a:xfrm>
            <a:prstGeom prst="rect">
              <a:avLst/>
            </a:prstGeom>
            <a:noFill/>
            <a:ln>
              <a:noFill/>
            </a:ln>
          </p:spPr>
          <p:txBody>
            <a:bodyPr lIns="95250" tIns="95250" rIns="95250" bIns="95250" anchor="ctr" anchorCtr="0">
              <a:noAutofit/>
            </a:bodyPr>
            <a:lstStyle/>
            <a:p>
              <a:pPr marL="0" marR="0" lvl="0" indent="0" algn="l" rtl="0">
                <a:lnSpc>
                  <a:spcPct val="90000"/>
                </a:lnSpc>
                <a:spcBef>
                  <a:spcPts val="0"/>
                </a:spcBef>
                <a:spcAft>
                  <a:spcPts val="0"/>
                </a:spcAft>
                <a:buSzPct val="25000"/>
                <a:buNone/>
              </a:pPr>
              <a:r>
                <a:rPr lang="en-US" sz="2500" b="0" i="0" u="none" strike="noStrike" cap="none">
                  <a:solidFill>
                    <a:schemeClr val="lt1"/>
                  </a:solidFill>
                  <a:latin typeface="Calibri"/>
                  <a:ea typeface="Calibri"/>
                  <a:cs typeface="Calibri"/>
                  <a:sym typeface="Calibri"/>
                </a:rPr>
                <a:t>Investors purchase shares in REITs</a:t>
              </a:r>
            </a:p>
          </p:txBody>
        </p:sp>
        <p:sp>
          <p:nvSpPr>
            <p:cNvPr id="262" name="Shape 262"/>
            <p:cNvSpPr/>
            <p:nvPr/>
          </p:nvSpPr>
          <p:spPr>
            <a:xfrm>
              <a:off x="347631" y="1131346"/>
              <a:ext cx="4150821" cy="957293"/>
            </a:xfrm>
            <a:prstGeom prst="roundRect">
              <a:avLst>
                <a:gd name="adj" fmla="val 10000"/>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3" name="Shape 263"/>
            <p:cNvSpPr txBox="1"/>
            <p:nvPr/>
          </p:nvSpPr>
          <p:spPr>
            <a:xfrm>
              <a:off x="375668" y="1159384"/>
              <a:ext cx="3124871" cy="901218"/>
            </a:xfrm>
            <a:prstGeom prst="rect">
              <a:avLst/>
            </a:prstGeom>
            <a:noFill/>
            <a:ln>
              <a:noFill/>
            </a:ln>
          </p:spPr>
          <p:txBody>
            <a:bodyPr lIns="95250" tIns="95250" rIns="95250" bIns="95250" anchor="ctr" anchorCtr="0">
              <a:noAutofit/>
            </a:bodyPr>
            <a:lstStyle/>
            <a:p>
              <a:pPr marL="0" marR="0" lvl="0" indent="0" algn="l" rtl="0">
                <a:lnSpc>
                  <a:spcPct val="90000"/>
                </a:lnSpc>
                <a:spcBef>
                  <a:spcPts val="0"/>
                </a:spcBef>
                <a:spcAft>
                  <a:spcPts val="0"/>
                </a:spcAft>
                <a:buSzPct val="25000"/>
                <a:buNone/>
              </a:pPr>
              <a:r>
                <a:rPr lang="en-US" sz="2500" b="0" i="0" u="none" strike="noStrike" cap="none">
                  <a:solidFill>
                    <a:schemeClr val="lt1"/>
                  </a:solidFill>
                  <a:latin typeface="Calibri"/>
                  <a:ea typeface="Calibri"/>
                  <a:cs typeface="Calibri"/>
                  <a:sym typeface="Calibri"/>
                </a:rPr>
                <a:t>REIT acquires properties</a:t>
              </a:r>
            </a:p>
          </p:txBody>
        </p:sp>
        <p:sp>
          <p:nvSpPr>
            <p:cNvPr id="264" name="Shape 264"/>
            <p:cNvSpPr/>
            <p:nvPr/>
          </p:nvSpPr>
          <p:spPr>
            <a:xfrm>
              <a:off x="690074" y="2262694"/>
              <a:ext cx="4150821" cy="957293"/>
            </a:xfrm>
            <a:prstGeom prst="roundRect">
              <a:avLst>
                <a:gd name="adj" fmla="val 10000"/>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5" name="Shape 265"/>
            <p:cNvSpPr txBox="1"/>
            <p:nvPr/>
          </p:nvSpPr>
          <p:spPr>
            <a:xfrm>
              <a:off x="718112" y="2290733"/>
              <a:ext cx="3130061" cy="901218"/>
            </a:xfrm>
            <a:prstGeom prst="rect">
              <a:avLst/>
            </a:prstGeom>
            <a:noFill/>
            <a:ln>
              <a:noFill/>
            </a:ln>
          </p:spPr>
          <p:txBody>
            <a:bodyPr lIns="95250" tIns="95250" rIns="95250" bIns="95250" anchor="ctr" anchorCtr="0">
              <a:noAutofit/>
            </a:bodyPr>
            <a:lstStyle/>
            <a:p>
              <a:pPr marL="0" marR="0" lvl="0" indent="0" algn="l" rtl="0">
                <a:lnSpc>
                  <a:spcPct val="90000"/>
                </a:lnSpc>
                <a:spcBef>
                  <a:spcPts val="0"/>
                </a:spcBef>
                <a:spcAft>
                  <a:spcPts val="0"/>
                </a:spcAft>
                <a:buSzPct val="25000"/>
                <a:buNone/>
              </a:pPr>
              <a:r>
                <a:rPr lang="en-US" sz="2500" b="0" i="0" u="none" strike="noStrike" cap="none">
                  <a:solidFill>
                    <a:schemeClr val="lt1"/>
                  </a:solidFill>
                  <a:latin typeface="Calibri"/>
                  <a:ea typeface="Calibri"/>
                  <a:cs typeface="Calibri"/>
                  <a:sym typeface="Calibri"/>
                </a:rPr>
                <a:t>Income is generated</a:t>
              </a:r>
            </a:p>
          </p:txBody>
        </p:sp>
        <p:sp>
          <p:nvSpPr>
            <p:cNvPr id="266" name="Shape 266"/>
            <p:cNvSpPr/>
            <p:nvPr/>
          </p:nvSpPr>
          <p:spPr>
            <a:xfrm>
              <a:off x="1037704" y="3394042"/>
              <a:ext cx="4150821" cy="957293"/>
            </a:xfrm>
            <a:prstGeom prst="roundRect">
              <a:avLst>
                <a:gd name="adj" fmla="val 10000"/>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7" name="Shape 267"/>
            <p:cNvSpPr txBox="1"/>
            <p:nvPr/>
          </p:nvSpPr>
          <p:spPr>
            <a:xfrm>
              <a:off x="1065742" y="3422080"/>
              <a:ext cx="3124871" cy="901218"/>
            </a:xfrm>
            <a:prstGeom prst="rect">
              <a:avLst/>
            </a:prstGeom>
            <a:noFill/>
            <a:ln>
              <a:noFill/>
            </a:ln>
          </p:spPr>
          <p:txBody>
            <a:bodyPr lIns="95250" tIns="95250" rIns="95250" bIns="95250" anchor="ctr" anchorCtr="0">
              <a:noAutofit/>
            </a:bodyPr>
            <a:lstStyle/>
            <a:p>
              <a:pPr marL="0" marR="0" lvl="0" indent="0" algn="l" rtl="0">
                <a:lnSpc>
                  <a:spcPct val="90000"/>
                </a:lnSpc>
                <a:spcBef>
                  <a:spcPts val="0"/>
                </a:spcBef>
                <a:spcAft>
                  <a:spcPts val="0"/>
                </a:spcAft>
                <a:buSzPct val="25000"/>
                <a:buNone/>
              </a:pPr>
              <a:r>
                <a:rPr lang="en-US" sz="2500" b="0" i="0" u="none" strike="noStrike" cap="none">
                  <a:solidFill>
                    <a:schemeClr val="lt1"/>
                  </a:solidFill>
                  <a:latin typeface="Calibri"/>
                  <a:ea typeface="Calibri"/>
                  <a:cs typeface="Calibri"/>
                  <a:sym typeface="Calibri"/>
                </a:rPr>
                <a:t>REIT pays distribution</a:t>
              </a:r>
            </a:p>
          </p:txBody>
        </p:sp>
        <p:sp>
          <p:nvSpPr>
            <p:cNvPr id="268" name="Shape 268"/>
            <p:cNvSpPr/>
            <p:nvPr/>
          </p:nvSpPr>
          <p:spPr>
            <a:xfrm>
              <a:off x="3528580" y="733200"/>
              <a:ext cx="622241" cy="622241"/>
            </a:xfrm>
            <a:prstGeom prst="downArrow">
              <a:avLst>
                <a:gd name="adj1" fmla="val 55000"/>
                <a:gd name="adj2" fmla="val 45000"/>
              </a:avLst>
            </a:prstGeom>
            <a:solidFill>
              <a:srgbClr val="F5D7C9">
                <a:alpha val="89803"/>
              </a:srgbClr>
            </a:solidFill>
            <a:ln w="15875" cap="flat" cmpd="sng">
              <a:solidFill>
                <a:srgbClr val="F5D7C9">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9" name="Shape 269"/>
            <p:cNvSpPr txBox="1"/>
            <p:nvPr/>
          </p:nvSpPr>
          <p:spPr>
            <a:xfrm>
              <a:off x="3668583" y="733200"/>
              <a:ext cx="342232" cy="468235"/>
            </a:xfrm>
            <a:prstGeom prst="rect">
              <a:avLst/>
            </a:prstGeom>
            <a:noFill/>
            <a:ln>
              <a:noFill/>
            </a:ln>
          </p:spPr>
          <p:txBody>
            <a:bodyPr lIns="35550" tIns="35550" rIns="35550" bIns="35550" anchor="ctr" anchorCtr="0">
              <a:noAutofit/>
            </a:bodyPr>
            <a:lstStyle/>
            <a:p>
              <a:pPr marL="0" marR="0" lvl="0" indent="0" algn="ctr" rtl="0">
                <a:lnSpc>
                  <a:spcPct val="90000"/>
                </a:lnSpc>
                <a:spcBef>
                  <a:spcPts val="0"/>
                </a:spcBef>
                <a:spcAft>
                  <a:spcPts val="0"/>
                </a:spcAft>
                <a:buNone/>
              </a:pPr>
              <a:endParaRPr sz="2800" b="0" i="0" u="none" strike="noStrike" cap="none">
                <a:solidFill>
                  <a:schemeClr val="dk1"/>
                </a:solidFill>
                <a:latin typeface="Calibri"/>
                <a:ea typeface="Calibri"/>
                <a:cs typeface="Calibri"/>
                <a:sym typeface="Calibri"/>
              </a:endParaRPr>
            </a:p>
          </p:txBody>
        </p:sp>
        <p:sp>
          <p:nvSpPr>
            <p:cNvPr id="270" name="Shape 270"/>
            <p:cNvSpPr/>
            <p:nvPr/>
          </p:nvSpPr>
          <p:spPr>
            <a:xfrm>
              <a:off x="3876210" y="1864548"/>
              <a:ext cx="622241" cy="622241"/>
            </a:xfrm>
            <a:prstGeom prst="downArrow">
              <a:avLst>
                <a:gd name="adj1" fmla="val 55000"/>
                <a:gd name="adj2" fmla="val 45000"/>
              </a:avLst>
            </a:prstGeom>
            <a:solidFill>
              <a:srgbClr val="F5D7C9">
                <a:alpha val="89803"/>
              </a:srgbClr>
            </a:solidFill>
            <a:ln w="15875" cap="flat" cmpd="sng">
              <a:solidFill>
                <a:srgbClr val="F5D7C9">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1" name="Shape 271"/>
            <p:cNvSpPr txBox="1"/>
            <p:nvPr/>
          </p:nvSpPr>
          <p:spPr>
            <a:xfrm>
              <a:off x="4016214" y="1864548"/>
              <a:ext cx="342232" cy="468235"/>
            </a:xfrm>
            <a:prstGeom prst="rect">
              <a:avLst/>
            </a:prstGeom>
            <a:noFill/>
            <a:ln>
              <a:noFill/>
            </a:ln>
          </p:spPr>
          <p:txBody>
            <a:bodyPr lIns="35550" tIns="35550" rIns="35550" bIns="35550" anchor="ctr" anchorCtr="0">
              <a:noAutofit/>
            </a:bodyPr>
            <a:lstStyle/>
            <a:p>
              <a:pPr marL="0" marR="0" lvl="0" indent="0" algn="ctr" rtl="0">
                <a:lnSpc>
                  <a:spcPct val="90000"/>
                </a:lnSpc>
                <a:spcBef>
                  <a:spcPts val="0"/>
                </a:spcBef>
                <a:spcAft>
                  <a:spcPts val="0"/>
                </a:spcAft>
                <a:buNone/>
              </a:pPr>
              <a:endParaRPr sz="2800" b="0" i="0" u="none" strike="noStrike" cap="none">
                <a:solidFill>
                  <a:schemeClr val="dk1"/>
                </a:solidFill>
                <a:latin typeface="Calibri"/>
                <a:ea typeface="Calibri"/>
                <a:cs typeface="Calibri"/>
                <a:sym typeface="Calibri"/>
              </a:endParaRPr>
            </a:p>
          </p:txBody>
        </p:sp>
        <p:sp>
          <p:nvSpPr>
            <p:cNvPr id="272" name="Shape 272"/>
            <p:cNvSpPr/>
            <p:nvPr/>
          </p:nvSpPr>
          <p:spPr>
            <a:xfrm>
              <a:off x="4218653" y="2995896"/>
              <a:ext cx="622241" cy="622241"/>
            </a:xfrm>
            <a:prstGeom prst="downArrow">
              <a:avLst>
                <a:gd name="adj1" fmla="val 55000"/>
                <a:gd name="adj2" fmla="val 45000"/>
              </a:avLst>
            </a:prstGeom>
            <a:solidFill>
              <a:srgbClr val="F5D7C9">
                <a:alpha val="89803"/>
              </a:srgbClr>
            </a:solidFill>
            <a:ln w="15875" cap="flat" cmpd="sng">
              <a:solidFill>
                <a:srgbClr val="F5D7C9">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3" name="Shape 273"/>
            <p:cNvSpPr txBox="1"/>
            <p:nvPr/>
          </p:nvSpPr>
          <p:spPr>
            <a:xfrm>
              <a:off x="4358657" y="2995896"/>
              <a:ext cx="342232" cy="468235"/>
            </a:xfrm>
            <a:prstGeom prst="rect">
              <a:avLst/>
            </a:prstGeom>
            <a:noFill/>
            <a:ln>
              <a:noFill/>
            </a:ln>
          </p:spPr>
          <p:txBody>
            <a:bodyPr lIns="35550" tIns="35550" rIns="35550" bIns="35550" anchor="ctr" anchorCtr="0">
              <a:noAutofit/>
            </a:bodyPr>
            <a:lstStyle/>
            <a:p>
              <a:pPr marL="0" marR="0" lvl="0" indent="0" algn="ctr" rtl="0">
                <a:lnSpc>
                  <a:spcPct val="90000"/>
                </a:lnSpc>
                <a:spcBef>
                  <a:spcPts val="0"/>
                </a:spcBef>
                <a:spcAft>
                  <a:spcPts val="0"/>
                </a:spcAft>
                <a:buNone/>
              </a:pPr>
              <a:endParaRPr sz="2800" b="0" i="0" u="none" strike="noStrike" cap="none">
                <a:solidFill>
                  <a:schemeClr val="dk1"/>
                </a:solidFill>
                <a:latin typeface="Calibri"/>
                <a:ea typeface="Calibri"/>
                <a:cs typeface="Calibri"/>
                <a:sym typeface="Calibri"/>
              </a:endParaRPr>
            </a:p>
          </p:txBody>
        </p:sp>
      </p:grpSp>
      <p:sp>
        <p:nvSpPr>
          <p:cNvPr id="274" name="Shape 274"/>
          <p:cNvSpPr txBox="1"/>
          <p:nvPr/>
        </p:nvSpPr>
        <p:spPr>
          <a:xfrm>
            <a:off x="6026726" y="1690688"/>
            <a:ext cx="5677593" cy="4801313"/>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Rely upon external funding as key source of capital</a:t>
            </a: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Funds use to buy, develop and manage real estate assets</a:t>
            </a: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Income is generated through renting, leasing or selling of property</a:t>
            </a: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Required to distribute 90% of their taxable income to investor. Distributes among shareholders as percentage of paid-out taxable income on a regular basis </a:t>
            </a: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Shape 777"/>
          <p:cNvSpPr txBox="1">
            <a:spLocks noGrp="1"/>
          </p:cNvSpPr>
          <p:nvPr>
            <p:ph type="title"/>
          </p:nvPr>
        </p:nvSpPr>
        <p:spPr>
          <a:xfrm>
            <a:off x="795337" y="-118071"/>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H&amp;R Post Pramaris Acquisition</a:t>
            </a:r>
          </a:p>
        </p:txBody>
      </p:sp>
      <p:pic>
        <p:nvPicPr>
          <p:cNvPr id="778" name="Shape 778"/>
          <p:cNvPicPr preferRelativeResize="0"/>
          <p:nvPr/>
        </p:nvPicPr>
        <p:blipFill rotWithShape="1">
          <a:blip r:embed="rId3">
            <a:alphaModFix/>
          </a:blip>
          <a:srcRect/>
          <a:stretch/>
        </p:blipFill>
        <p:spPr>
          <a:xfrm>
            <a:off x="1614487" y="931628"/>
            <a:ext cx="8305200" cy="5709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Shape 783"/>
          <p:cNvPicPr preferRelativeResize="0"/>
          <p:nvPr/>
        </p:nvPicPr>
        <p:blipFill rotWithShape="1">
          <a:blip r:embed="rId3">
            <a:alphaModFix/>
          </a:blip>
          <a:srcRect/>
          <a:stretch/>
        </p:blipFill>
        <p:spPr>
          <a:xfrm>
            <a:off x="2914650" y="0"/>
            <a:ext cx="6057899" cy="584200"/>
          </a:xfrm>
          <a:prstGeom prst="rect">
            <a:avLst/>
          </a:prstGeom>
          <a:noFill/>
          <a:ln>
            <a:noFill/>
          </a:ln>
        </p:spPr>
      </p:pic>
      <p:pic>
        <p:nvPicPr>
          <p:cNvPr id="784" name="Shape 784"/>
          <p:cNvPicPr preferRelativeResize="0"/>
          <p:nvPr/>
        </p:nvPicPr>
        <p:blipFill rotWithShape="1">
          <a:blip r:embed="rId4">
            <a:alphaModFix/>
          </a:blip>
          <a:srcRect/>
          <a:stretch/>
        </p:blipFill>
        <p:spPr>
          <a:xfrm>
            <a:off x="1543050" y="584200"/>
            <a:ext cx="9174119" cy="62747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Shape 789"/>
          <p:cNvSpPr txBox="1">
            <a:spLocks noGrp="1"/>
          </p:cNvSpPr>
          <p:nvPr>
            <p:ph type="title"/>
          </p:nvPr>
        </p:nvSpPr>
        <p:spPr>
          <a:xfrm>
            <a:off x="723900" y="0"/>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3959" b="0" i="0" u="none" strike="noStrike" cap="none">
                <a:solidFill>
                  <a:schemeClr val="dk1"/>
                </a:solidFill>
                <a:latin typeface="Calibri"/>
                <a:ea typeface="Calibri"/>
                <a:cs typeface="Calibri"/>
                <a:sym typeface="Calibri"/>
              </a:rPr>
              <a:t/>
            </a:r>
            <a:br>
              <a:rPr lang="en-US" sz="3959" b="0" i="0" u="none" strike="noStrike" cap="none">
                <a:solidFill>
                  <a:schemeClr val="dk1"/>
                </a:solidFill>
                <a:latin typeface="Calibri"/>
                <a:ea typeface="Calibri"/>
                <a:cs typeface="Calibri"/>
                <a:sym typeface="Calibri"/>
              </a:rPr>
            </a:br>
            <a:r>
              <a:rPr lang="en-US" sz="3959" b="0" i="0" u="none" strike="noStrike" cap="none">
                <a:solidFill>
                  <a:schemeClr val="dk1"/>
                </a:solidFill>
                <a:latin typeface="Calibri"/>
                <a:ea typeface="Calibri"/>
                <a:cs typeface="Calibri"/>
                <a:sym typeface="Calibri"/>
              </a:rPr>
              <a:t/>
            </a:r>
            <a:br>
              <a:rPr lang="en-US" sz="3959" b="0" i="0" u="none" strike="noStrike" cap="none">
                <a:solidFill>
                  <a:schemeClr val="dk1"/>
                </a:solidFill>
                <a:latin typeface="Calibri"/>
                <a:ea typeface="Calibri"/>
                <a:cs typeface="Calibri"/>
                <a:sym typeface="Calibri"/>
              </a:rPr>
            </a:br>
            <a:r>
              <a:rPr lang="en-US" sz="3959" b="1" i="0" u="none" strike="noStrike" cap="none">
                <a:solidFill>
                  <a:schemeClr val="dk1"/>
                </a:solidFill>
                <a:latin typeface="Calibri"/>
                <a:ea typeface="Calibri"/>
                <a:cs typeface="Calibri"/>
                <a:sym typeface="Calibri"/>
              </a:rPr>
              <a:t>Lantower Residential</a:t>
            </a:r>
            <a:r>
              <a:rPr lang="en-US" sz="3959" b="0" i="0" u="none" strike="noStrike" cap="none">
                <a:solidFill>
                  <a:schemeClr val="dk1"/>
                </a:solidFill>
                <a:latin typeface="Calibri"/>
                <a:ea typeface="Calibri"/>
                <a:cs typeface="Calibri"/>
                <a:sym typeface="Calibri"/>
              </a:rPr>
              <a:t/>
            </a:r>
            <a:br>
              <a:rPr lang="en-US" sz="3959" b="0" i="0" u="none" strike="noStrike" cap="none">
                <a:solidFill>
                  <a:schemeClr val="dk1"/>
                </a:solidFill>
                <a:latin typeface="Calibri"/>
                <a:ea typeface="Calibri"/>
                <a:cs typeface="Calibri"/>
                <a:sym typeface="Calibri"/>
              </a:rPr>
            </a:br>
            <a:endParaRPr lang="en-US" sz="3959" b="0" i="0" u="none" strike="noStrike" cap="none">
              <a:solidFill>
                <a:schemeClr val="dk1"/>
              </a:solidFill>
              <a:latin typeface="Calibri"/>
              <a:ea typeface="Calibri"/>
              <a:cs typeface="Calibri"/>
              <a:sym typeface="Calibri"/>
            </a:endParaRPr>
          </a:p>
        </p:txBody>
      </p:sp>
      <p:sp>
        <p:nvSpPr>
          <p:cNvPr id="790" name="Shape 790"/>
          <p:cNvSpPr txBox="1">
            <a:spLocks noGrp="1"/>
          </p:cNvSpPr>
          <p:nvPr>
            <p:ph type="body" idx="1"/>
          </p:nvPr>
        </p:nvSpPr>
        <p:spPr>
          <a:xfrm>
            <a:off x="723900" y="1282700"/>
            <a:ext cx="10515599" cy="4351338"/>
          </a:xfrm>
          <a:prstGeom prst="rect">
            <a:avLst/>
          </a:prstGeom>
          <a:noFill/>
          <a:ln>
            <a:noFill/>
          </a:ln>
        </p:spPr>
        <p:txBody>
          <a:bodyPr lIns="91425" tIns="45700" rIns="91425" bIns="45700" anchor="t" anchorCtr="0">
            <a:noAutofit/>
          </a:bodyPr>
          <a:lstStyle/>
          <a:p>
            <a:pPr marL="228600" marR="0" lvl="0" indent="-228600" algn="l" rtl="0">
              <a:lnSpc>
                <a:spcPct val="70000"/>
              </a:lnSpc>
              <a:spcBef>
                <a:spcPts val="0"/>
              </a:spcBef>
              <a:spcAft>
                <a:spcPts val="0"/>
              </a:spcAft>
              <a:buClr>
                <a:schemeClr val="dk1"/>
              </a:buClr>
              <a:buSzPct val="97222"/>
              <a:buFont typeface="Arial"/>
              <a:buNone/>
            </a:pPr>
            <a:endParaRPr sz="1750" b="0" i="0" u="none" strike="noStrike" cap="none">
              <a:solidFill>
                <a:schemeClr val="dk1"/>
              </a:solidFill>
              <a:latin typeface="Calibri"/>
              <a:ea typeface="Calibri"/>
              <a:cs typeface="Calibri"/>
              <a:sym typeface="Calibri"/>
            </a:endParaRPr>
          </a:p>
          <a:p>
            <a:pPr marL="228600" marR="0" lvl="0" indent="-228600" algn="l" rtl="0">
              <a:lnSpc>
                <a:spcPct val="115000"/>
              </a:lnSpc>
              <a:spcBef>
                <a:spcPts val="1000"/>
              </a:spcBef>
              <a:spcAft>
                <a:spcPts val="0"/>
              </a:spcAft>
              <a:buClr>
                <a:schemeClr val="dk1"/>
              </a:buClr>
              <a:buSzPct val="97222"/>
              <a:buFont typeface="Arial"/>
              <a:buChar char="•"/>
            </a:pPr>
            <a:r>
              <a:rPr lang="en-US" sz="1750" b="0" i="0" u="none" strike="noStrike" cap="none">
                <a:solidFill>
                  <a:schemeClr val="dk1"/>
                </a:solidFill>
                <a:latin typeface="Calibri"/>
                <a:ea typeface="Calibri"/>
                <a:cs typeface="Calibri"/>
                <a:sym typeface="Calibri"/>
              </a:rPr>
              <a:t>Chief Operating Officer: Philippe Lapointe</a:t>
            </a:r>
          </a:p>
          <a:p>
            <a:pPr marL="228600" marR="0" lvl="0" indent="-228600" algn="l" rtl="0">
              <a:lnSpc>
                <a:spcPct val="115000"/>
              </a:lnSpc>
              <a:spcBef>
                <a:spcPts val="1000"/>
              </a:spcBef>
              <a:spcAft>
                <a:spcPts val="0"/>
              </a:spcAft>
              <a:buClr>
                <a:schemeClr val="dk1"/>
              </a:buClr>
              <a:buSzPct val="97222"/>
              <a:buFont typeface="Arial"/>
              <a:buChar char="•"/>
            </a:pPr>
            <a:r>
              <a:rPr lang="en-US" sz="1750" b="0" i="0" u="none" strike="noStrike" cap="none">
                <a:solidFill>
                  <a:schemeClr val="dk1"/>
                </a:solidFill>
                <a:latin typeface="Calibri"/>
                <a:ea typeface="Calibri"/>
                <a:cs typeface="Calibri"/>
                <a:sym typeface="Calibri"/>
              </a:rPr>
              <a:t>12 properties, 3,832 residential units</a:t>
            </a:r>
          </a:p>
          <a:p>
            <a:pPr marL="228600" marR="0" lvl="0" indent="-228600" algn="l" rtl="0">
              <a:lnSpc>
                <a:spcPct val="115000"/>
              </a:lnSpc>
              <a:spcBef>
                <a:spcPts val="1000"/>
              </a:spcBef>
              <a:spcAft>
                <a:spcPts val="0"/>
              </a:spcAft>
              <a:buClr>
                <a:schemeClr val="dk1"/>
              </a:buClr>
              <a:buSzPct val="97222"/>
              <a:buFont typeface="Arial"/>
              <a:buChar char="•"/>
            </a:pPr>
            <a:r>
              <a:rPr lang="en-US" sz="1750" b="0" i="0" u="none" strike="noStrike" cap="none">
                <a:solidFill>
                  <a:schemeClr val="dk1"/>
                </a:solidFill>
                <a:latin typeface="Calibri"/>
                <a:ea typeface="Calibri"/>
                <a:cs typeface="Calibri"/>
                <a:sym typeface="Calibri"/>
              </a:rPr>
              <a:t>Average property age of 13 years, average monthly rent U.S. $1,081 </a:t>
            </a:r>
          </a:p>
          <a:p>
            <a:pPr marL="228600" marR="0" lvl="0" indent="-228600" algn="l" rtl="0">
              <a:lnSpc>
                <a:spcPct val="115000"/>
              </a:lnSpc>
              <a:spcBef>
                <a:spcPts val="1000"/>
              </a:spcBef>
              <a:spcAft>
                <a:spcPts val="0"/>
              </a:spcAft>
              <a:buClr>
                <a:schemeClr val="dk1"/>
              </a:buClr>
              <a:buSzPct val="97222"/>
              <a:buFont typeface="Arial"/>
              <a:buChar char="•"/>
            </a:pPr>
            <a:r>
              <a:rPr lang="en-US" sz="1750" b="0" i="0" u="none" strike="noStrike" cap="none">
                <a:solidFill>
                  <a:schemeClr val="dk1"/>
                </a:solidFill>
                <a:latin typeface="Calibri"/>
                <a:ea typeface="Calibri"/>
                <a:cs typeface="Calibri"/>
                <a:sym typeface="Calibri"/>
              </a:rPr>
              <a:t>Texas, Florida &amp; North Carolina</a:t>
            </a:r>
          </a:p>
          <a:p>
            <a:pPr marL="228600" marR="0" lvl="0" indent="-228600" algn="l" rtl="0">
              <a:lnSpc>
                <a:spcPct val="115000"/>
              </a:lnSpc>
              <a:spcBef>
                <a:spcPts val="1000"/>
              </a:spcBef>
              <a:spcAft>
                <a:spcPts val="0"/>
              </a:spcAft>
              <a:buClr>
                <a:schemeClr val="dk1"/>
              </a:buClr>
              <a:buSzPct val="97222"/>
              <a:buFont typeface="Arial"/>
              <a:buChar char="•"/>
            </a:pPr>
            <a:r>
              <a:rPr lang="en-US" sz="1750" b="0" i="0" u="none" strike="noStrike" cap="none">
                <a:solidFill>
                  <a:schemeClr val="dk1"/>
                </a:solidFill>
                <a:latin typeface="Calibri"/>
                <a:ea typeface="Calibri"/>
                <a:cs typeface="Calibri"/>
                <a:sym typeface="Calibri"/>
              </a:rPr>
              <a:t>Fair value: U.S. $564 million</a:t>
            </a:r>
          </a:p>
          <a:p>
            <a:pPr marL="228600" marR="0" lvl="0" indent="-228600" algn="l" rtl="0">
              <a:lnSpc>
                <a:spcPct val="115000"/>
              </a:lnSpc>
              <a:spcBef>
                <a:spcPts val="1000"/>
              </a:spcBef>
              <a:spcAft>
                <a:spcPts val="0"/>
              </a:spcAft>
              <a:buClr>
                <a:schemeClr val="dk1"/>
              </a:buClr>
              <a:buSzPct val="97222"/>
              <a:buFont typeface="Arial"/>
              <a:buChar char="•"/>
            </a:pPr>
            <a:r>
              <a:rPr lang="en-US" sz="1750" b="0" i="0" u="none" strike="noStrike" cap="none">
                <a:solidFill>
                  <a:schemeClr val="dk1"/>
                </a:solidFill>
                <a:latin typeface="Calibri"/>
                <a:ea typeface="Calibri"/>
                <a:cs typeface="Calibri"/>
                <a:sym typeface="Calibri"/>
              </a:rPr>
              <a:t>Mortgage payable: U.S. $215 million</a:t>
            </a:r>
          </a:p>
          <a:p>
            <a:pPr marL="228600" marR="0" lvl="0" indent="-228600" algn="l" rtl="0">
              <a:lnSpc>
                <a:spcPct val="115000"/>
              </a:lnSpc>
              <a:spcBef>
                <a:spcPts val="1000"/>
              </a:spcBef>
              <a:spcAft>
                <a:spcPts val="0"/>
              </a:spcAft>
              <a:buClr>
                <a:schemeClr val="dk1"/>
              </a:buClr>
              <a:buSzPct val="97222"/>
              <a:buFont typeface="Arial"/>
              <a:buChar char="•"/>
            </a:pPr>
            <a:r>
              <a:rPr lang="en-US" sz="1750" b="0" i="0" u="none" strike="noStrike" cap="none">
                <a:solidFill>
                  <a:schemeClr val="dk1"/>
                </a:solidFill>
                <a:latin typeface="Calibri"/>
                <a:ea typeface="Calibri"/>
                <a:cs typeface="Calibri"/>
                <a:sym typeface="Calibri"/>
              </a:rPr>
              <a:t>Strategy: to build a portfolio of class A properties in submarkets of Texas, Florida and North Carolina where there is strong job growth</a:t>
            </a:r>
          </a:p>
          <a:p>
            <a:pPr marL="228600" marR="0" lvl="0" indent="-228600" algn="l" rtl="0">
              <a:lnSpc>
                <a:spcPct val="70000"/>
              </a:lnSpc>
              <a:spcBef>
                <a:spcPts val="1000"/>
              </a:spcBef>
              <a:buClr>
                <a:schemeClr val="dk1"/>
              </a:buClr>
              <a:buSzPct val="97222"/>
              <a:buFont typeface="Arial"/>
              <a:buNone/>
            </a:pPr>
            <a:endParaRPr sz="1750" b="0" i="0" u="none" strike="noStrike" cap="none">
              <a:solidFill>
                <a:schemeClr val="dk1"/>
              </a:solidFill>
              <a:latin typeface="Calibri"/>
              <a:ea typeface="Calibri"/>
              <a:cs typeface="Calibri"/>
              <a:sym typeface="Calibri"/>
            </a:endParaRPr>
          </a:p>
        </p:txBody>
      </p:sp>
      <p:pic>
        <p:nvPicPr>
          <p:cNvPr id="791" name="Shape 791"/>
          <p:cNvPicPr preferRelativeResize="0"/>
          <p:nvPr/>
        </p:nvPicPr>
        <p:blipFill rotWithShape="1">
          <a:blip r:embed="rId3">
            <a:alphaModFix/>
          </a:blip>
          <a:srcRect/>
          <a:stretch/>
        </p:blipFill>
        <p:spPr>
          <a:xfrm>
            <a:off x="7407093" y="150275"/>
            <a:ext cx="4293600" cy="40767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796" name="Shape 796"/>
          <p:cNvPicPr preferRelativeResize="0"/>
          <p:nvPr/>
        </p:nvPicPr>
        <p:blipFill rotWithShape="1">
          <a:blip r:embed="rId3">
            <a:alphaModFix/>
          </a:blip>
          <a:srcRect/>
          <a:stretch/>
        </p:blipFill>
        <p:spPr>
          <a:xfrm>
            <a:off x="0" y="0"/>
            <a:ext cx="12192000" cy="695801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Shape 80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Shape 806"/>
          <p:cNvSpPr txBox="1">
            <a:spLocks noGrp="1"/>
          </p:cNvSpPr>
          <p:nvPr>
            <p:ph type="title"/>
          </p:nvPr>
        </p:nvSpPr>
        <p:spPr>
          <a:xfrm>
            <a:off x="209550" y="314326"/>
            <a:ext cx="10515599" cy="8000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Long Island City Construction Update</a:t>
            </a:r>
          </a:p>
        </p:txBody>
      </p:sp>
      <p:sp>
        <p:nvSpPr>
          <p:cNvPr id="807" name="Shape 807"/>
          <p:cNvSpPr txBox="1">
            <a:spLocks noGrp="1"/>
          </p:cNvSpPr>
          <p:nvPr>
            <p:ph type="body" idx="1"/>
          </p:nvPr>
        </p:nvSpPr>
        <p:spPr>
          <a:xfrm>
            <a:off x="366712" y="714375"/>
            <a:ext cx="10515599" cy="2914649"/>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ct val="100000"/>
              <a:buFont typeface="Arial"/>
              <a:buChar char="•"/>
            </a:pPr>
            <a:r>
              <a:rPr lang="en-US" sz="1700" b="0" i="0" u="none" strike="noStrike" cap="none">
                <a:solidFill>
                  <a:schemeClr val="dk1"/>
                </a:solidFill>
                <a:latin typeface="Calibri"/>
                <a:ea typeface="Calibri"/>
                <a:cs typeface="Calibri"/>
                <a:sym typeface="Calibri"/>
              </a:rPr>
              <a:t>H&amp;R has a 50% interest in a landmark luxury residential rental development in Long Island City, NY</a:t>
            </a:r>
          </a:p>
          <a:p>
            <a:pPr marL="228600" marR="0" lvl="0" indent="-228600" algn="l" rtl="0">
              <a:lnSpc>
                <a:spcPct val="90000"/>
              </a:lnSpc>
              <a:spcBef>
                <a:spcPts val="1000"/>
              </a:spcBef>
              <a:spcAft>
                <a:spcPts val="0"/>
              </a:spcAft>
              <a:buClr>
                <a:schemeClr val="dk1"/>
              </a:buClr>
              <a:buSzPct val="100000"/>
              <a:buFont typeface="Arial"/>
              <a:buChar char="•"/>
            </a:pPr>
            <a:r>
              <a:rPr lang="en-US" sz="1700" b="0" i="0" u="none" strike="noStrike" cap="none">
                <a:solidFill>
                  <a:schemeClr val="dk1"/>
                </a:solidFill>
                <a:latin typeface="Calibri"/>
                <a:ea typeface="Calibri"/>
                <a:cs typeface="Calibri"/>
                <a:sym typeface="Calibri"/>
              </a:rPr>
              <a:t>Total cost of the project of all three phases at the 100% level is expected to be approximately U.S. $1.2 billion</a:t>
            </a:r>
          </a:p>
          <a:p>
            <a:pPr marL="228600" marR="0" lvl="0" indent="-228600" algn="l" rtl="0">
              <a:lnSpc>
                <a:spcPct val="90000"/>
              </a:lnSpc>
              <a:spcBef>
                <a:spcPts val="1000"/>
              </a:spcBef>
              <a:spcAft>
                <a:spcPts val="0"/>
              </a:spcAft>
              <a:buClr>
                <a:schemeClr val="dk1"/>
              </a:buClr>
              <a:buSzPct val="100000"/>
              <a:buFont typeface="Arial"/>
              <a:buChar char="•"/>
            </a:pPr>
            <a:r>
              <a:rPr lang="en-US" sz="1700" b="0" i="0" u="none" strike="noStrike" cap="none">
                <a:solidFill>
                  <a:schemeClr val="dk1"/>
                </a:solidFill>
                <a:latin typeface="Calibri"/>
                <a:ea typeface="Calibri"/>
                <a:cs typeface="Calibri"/>
                <a:sym typeface="Calibri"/>
              </a:rPr>
              <a:t>H&amp;R’s total cash investment in the LIC Project is $260.7 million</a:t>
            </a:r>
          </a:p>
          <a:p>
            <a:pPr marL="228600" marR="0" lvl="0" indent="-228600" algn="l" rtl="0">
              <a:lnSpc>
                <a:spcPct val="90000"/>
              </a:lnSpc>
              <a:spcBef>
                <a:spcPts val="1000"/>
              </a:spcBef>
              <a:spcAft>
                <a:spcPts val="0"/>
              </a:spcAft>
              <a:buClr>
                <a:schemeClr val="dk1"/>
              </a:buClr>
              <a:buSzPct val="100000"/>
              <a:buFont typeface="Arial"/>
              <a:buChar char="•"/>
            </a:pPr>
            <a:r>
              <a:rPr lang="en-US" sz="1700" b="0" i="0" u="none" strike="noStrike" cap="none">
                <a:solidFill>
                  <a:schemeClr val="dk1"/>
                </a:solidFill>
                <a:latin typeface="Calibri"/>
                <a:ea typeface="Calibri"/>
                <a:cs typeface="Calibri"/>
                <a:sym typeface="Calibri"/>
              </a:rPr>
              <a:t>As at December 31, 2016, total costs incurred amounted to $655.3 million. The remaining costs are expected to be funded through the construction financing facility.</a:t>
            </a:r>
          </a:p>
          <a:p>
            <a:pPr marL="228600" marR="0" lvl="0" indent="-228600" algn="l" rtl="0">
              <a:lnSpc>
                <a:spcPct val="90000"/>
              </a:lnSpc>
              <a:spcBef>
                <a:spcPts val="1000"/>
              </a:spcBef>
              <a:spcAft>
                <a:spcPts val="0"/>
              </a:spcAft>
              <a:buClr>
                <a:schemeClr val="dk1"/>
              </a:buClr>
              <a:buSzPct val="100000"/>
              <a:buFont typeface="Arial"/>
              <a:buChar char="•"/>
            </a:pPr>
            <a:r>
              <a:rPr lang="en-US" sz="1700" b="0" i="0" u="none" strike="noStrike" cap="none">
                <a:solidFill>
                  <a:schemeClr val="dk1"/>
                </a:solidFill>
                <a:latin typeface="Calibri"/>
                <a:ea typeface="Calibri"/>
                <a:cs typeface="Calibri"/>
                <a:sym typeface="Calibri"/>
              </a:rPr>
              <a:t>Upon completion and stabilized occupancy, the contribution to FFO from the LIC Project at H&amp;R’s interest is projected to be U.S. $23.0 million</a:t>
            </a:r>
          </a:p>
          <a:p>
            <a:pPr marL="228600" marR="0" lvl="0" indent="-228600" algn="l" rtl="0">
              <a:lnSpc>
                <a:spcPct val="90000"/>
              </a:lnSpc>
              <a:spcBef>
                <a:spcPts val="100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pic>
        <p:nvPicPr>
          <p:cNvPr id="808" name="Shape 808"/>
          <p:cNvPicPr preferRelativeResize="0"/>
          <p:nvPr/>
        </p:nvPicPr>
        <p:blipFill rotWithShape="1">
          <a:blip r:embed="rId3">
            <a:alphaModFix/>
          </a:blip>
          <a:srcRect/>
          <a:stretch/>
        </p:blipFill>
        <p:spPr>
          <a:xfrm>
            <a:off x="2213151" y="3776625"/>
            <a:ext cx="7007100" cy="24666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Shape 813"/>
          <p:cNvSpPr txBox="1">
            <a:spLocks noGrp="1"/>
          </p:cNvSpPr>
          <p:nvPr>
            <p:ph type="title"/>
          </p:nvPr>
        </p:nvSpPr>
        <p:spPr>
          <a:xfrm>
            <a:off x="1097279" y="286603"/>
            <a:ext cx="10058399" cy="145075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Top 15 tenants by Revenue </a:t>
            </a:r>
          </a:p>
        </p:txBody>
      </p:sp>
      <p:pic>
        <p:nvPicPr>
          <p:cNvPr id="814" name="Shape 814"/>
          <p:cNvPicPr preferRelativeResize="0"/>
          <p:nvPr/>
        </p:nvPicPr>
        <p:blipFill rotWithShape="1">
          <a:blip r:embed="rId3">
            <a:alphaModFix/>
          </a:blip>
          <a:srcRect/>
          <a:stretch/>
        </p:blipFill>
        <p:spPr>
          <a:xfrm>
            <a:off x="838200" y="1360487"/>
            <a:ext cx="8572500" cy="660400"/>
          </a:xfrm>
          <a:prstGeom prst="rect">
            <a:avLst/>
          </a:prstGeom>
          <a:noFill/>
          <a:ln>
            <a:noFill/>
          </a:ln>
        </p:spPr>
      </p:pic>
      <p:pic>
        <p:nvPicPr>
          <p:cNvPr id="815" name="Shape 815"/>
          <p:cNvPicPr preferRelativeResize="0"/>
          <p:nvPr/>
        </p:nvPicPr>
        <p:blipFill rotWithShape="1">
          <a:blip r:embed="rId4">
            <a:alphaModFix/>
          </a:blip>
          <a:srcRect/>
          <a:stretch/>
        </p:blipFill>
        <p:spPr>
          <a:xfrm>
            <a:off x="482600" y="2020888"/>
            <a:ext cx="10985499" cy="46481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552450" y="-20637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Other Strong Tenants</a:t>
            </a:r>
          </a:p>
        </p:txBody>
      </p:sp>
      <p:pic>
        <p:nvPicPr>
          <p:cNvPr id="821" name="Shape 821"/>
          <p:cNvPicPr preferRelativeResize="0"/>
          <p:nvPr/>
        </p:nvPicPr>
        <p:blipFill rotWithShape="1">
          <a:blip r:embed="rId3">
            <a:alphaModFix/>
          </a:blip>
          <a:srcRect/>
          <a:stretch/>
        </p:blipFill>
        <p:spPr>
          <a:xfrm>
            <a:off x="1400175" y="885470"/>
            <a:ext cx="9305027" cy="597252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Shape 826"/>
          <p:cNvSpPr txBox="1">
            <a:spLocks noGrp="1"/>
          </p:cNvSpPr>
          <p:nvPr>
            <p:ph type="title"/>
          </p:nvPr>
        </p:nvSpPr>
        <p:spPr>
          <a:xfrm>
            <a:off x="423862" y="122236"/>
            <a:ext cx="10515599" cy="89217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20 Years of Stable Occupancy </a:t>
            </a:r>
          </a:p>
        </p:txBody>
      </p:sp>
      <p:pic>
        <p:nvPicPr>
          <p:cNvPr id="827" name="Shape 827"/>
          <p:cNvPicPr preferRelativeResize="0"/>
          <p:nvPr/>
        </p:nvPicPr>
        <p:blipFill rotWithShape="1">
          <a:blip r:embed="rId3">
            <a:alphaModFix/>
          </a:blip>
          <a:srcRect/>
          <a:stretch/>
        </p:blipFill>
        <p:spPr>
          <a:xfrm>
            <a:off x="1025525" y="1014412"/>
            <a:ext cx="8483599" cy="533399"/>
          </a:xfrm>
          <a:prstGeom prst="rect">
            <a:avLst/>
          </a:prstGeom>
          <a:noFill/>
          <a:ln>
            <a:noFill/>
          </a:ln>
        </p:spPr>
      </p:pic>
      <p:pic>
        <p:nvPicPr>
          <p:cNvPr id="828" name="Shape 828"/>
          <p:cNvPicPr preferRelativeResize="0"/>
          <p:nvPr/>
        </p:nvPicPr>
        <p:blipFill rotWithShape="1">
          <a:blip r:embed="rId4">
            <a:alphaModFix/>
          </a:blip>
          <a:srcRect/>
          <a:stretch/>
        </p:blipFill>
        <p:spPr>
          <a:xfrm>
            <a:off x="656666" y="1547812"/>
            <a:ext cx="9592233" cy="531018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Shape 833"/>
          <p:cNvSpPr txBox="1">
            <a:spLocks noGrp="1"/>
          </p:cNvSpPr>
          <p:nvPr>
            <p:ph type="title"/>
          </p:nvPr>
        </p:nvSpPr>
        <p:spPr>
          <a:xfrm>
            <a:off x="466725" y="0"/>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Limited Lease Rollover</a:t>
            </a:r>
          </a:p>
        </p:txBody>
      </p:sp>
      <p:sp>
        <p:nvSpPr>
          <p:cNvPr id="834" name="Shape 834"/>
          <p:cNvSpPr txBox="1"/>
          <p:nvPr/>
        </p:nvSpPr>
        <p:spPr>
          <a:xfrm>
            <a:off x="466725" y="971550"/>
            <a:ext cx="7720012" cy="1200329"/>
          </a:xfrm>
          <a:prstGeom prst="rect">
            <a:avLst/>
          </a:prstGeom>
          <a:noFill/>
          <a:ln>
            <a:noFill/>
          </a:ln>
        </p:spPr>
        <p:txBody>
          <a:bodyPr lIns="91425" tIns="45700" rIns="91425" bIns="45700" anchor="t" anchorCtr="0">
            <a:noAutofit/>
          </a:bodyPr>
          <a:lstStyle/>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Low-risk rollover schedule</a:t>
            </a:r>
          </a:p>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Well diversified by property and geography</a:t>
            </a:r>
          </a:p>
          <a:p>
            <a:pPr marL="285750" marR="0" lvl="0" indent="-285750" algn="l" rtl="0">
              <a:spcBef>
                <a:spcPts val="0"/>
              </a:spcBef>
              <a:buClr>
                <a:schemeClr val="dk1"/>
              </a:buClr>
              <a:buSzPct val="100000"/>
              <a:buFont typeface="Arial"/>
              <a:buChar char="•"/>
            </a:pPr>
            <a:r>
              <a:rPr lang="en-US" sz="1800" b="0" i="0" u="none" strike="noStrike" cap="none">
                <a:solidFill>
                  <a:schemeClr val="dk1"/>
                </a:solidFill>
                <a:latin typeface="Calibri"/>
                <a:ea typeface="Calibri"/>
                <a:cs typeface="Calibri"/>
                <a:sym typeface="Calibri"/>
              </a:rPr>
              <a:t>Average remaining lease term of 9.5 years, one of the longest in the industry</a:t>
            </a:r>
          </a:p>
          <a:p>
            <a:pPr marL="285750" marR="0" lvl="0" indent="-285750" algn="l" rtl="0">
              <a:spcBef>
                <a:spcPts val="0"/>
              </a:spcBef>
              <a:buClr>
                <a:schemeClr val="dk1"/>
              </a:buClr>
              <a:buFont typeface="Arial"/>
              <a:buNone/>
            </a:pPr>
            <a:endParaRPr sz="1800" b="0" i="0" u="none" strike="noStrike" cap="none">
              <a:solidFill>
                <a:schemeClr val="dk1"/>
              </a:solidFill>
              <a:latin typeface="Calibri"/>
              <a:ea typeface="Calibri"/>
              <a:cs typeface="Calibri"/>
              <a:sym typeface="Calibri"/>
            </a:endParaRPr>
          </a:p>
        </p:txBody>
      </p:sp>
      <p:pic>
        <p:nvPicPr>
          <p:cNvPr id="835" name="Shape 835"/>
          <p:cNvPicPr preferRelativeResize="0"/>
          <p:nvPr/>
        </p:nvPicPr>
        <p:blipFill rotWithShape="1">
          <a:blip r:embed="rId3">
            <a:alphaModFix/>
          </a:blip>
          <a:srcRect/>
          <a:stretch/>
        </p:blipFill>
        <p:spPr>
          <a:xfrm>
            <a:off x="1551288" y="1898649"/>
            <a:ext cx="8664600" cy="4686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Types of REITs</a:t>
            </a:r>
          </a:p>
        </p:txBody>
      </p:sp>
      <p:grpSp>
        <p:nvGrpSpPr>
          <p:cNvPr id="280" name="Shape 280"/>
          <p:cNvGrpSpPr/>
          <p:nvPr/>
        </p:nvGrpSpPr>
        <p:grpSpPr>
          <a:xfrm>
            <a:off x="1096968" y="1850197"/>
            <a:ext cx="8216614" cy="4018790"/>
            <a:chOff x="5" y="3934"/>
            <a:chExt cx="8216614" cy="4018790"/>
          </a:xfrm>
        </p:grpSpPr>
        <p:sp>
          <p:nvSpPr>
            <p:cNvPr id="281" name="Shape 281"/>
            <p:cNvSpPr/>
            <p:nvPr/>
          </p:nvSpPr>
          <p:spPr>
            <a:xfrm rot="5400000">
              <a:off x="4479378" y="-2568529"/>
              <a:ext cx="1037108" cy="6437376"/>
            </a:xfrm>
            <a:prstGeom prst="round2SameRect">
              <a:avLst>
                <a:gd name="adj1" fmla="val 16667"/>
                <a:gd name="adj2" fmla="val 0"/>
              </a:avLst>
            </a:prstGeom>
            <a:solidFill>
              <a:srgbClr val="F5D7C9">
                <a:alpha val="89803"/>
              </a:srgbClr>
            </a:solidFill>
            <a:ln w="15875" cap="flat" cmpd="sng">
              <a:solidFill>
                <a:srgbClr val="F5D7C9">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2" name="Shape 282"/>
            <p:cNvSpPr txBox="1"/>
            <p:nvPr/>
          </p:nvSpPr>
          <p:spPr>
            <a:xfrm>
              <a:off x="1779244" y="182230"/>
              <a:ext cx="6386748" cy="935854"/>
            </a:xfrm>
            <a:prstGeom prst="rect">
              <a:avLst/>
            </a:prstGeom>
            <a:noFill/>
            <a:ln>
              <a:noFill/>
            </a:ln>
          </p:spPr>
          <p:txBody>
            <a:bodyPr lIns="41900" tIns="20950" rIns="41900" bIns="20950" anchor="ctr" anchorCtr="0">
              <a:noAutofit/>
            </a:bodyPr>
            <a:lstStyle/>
            <a:p>
              <a:pPr marL="57150" marR="0" lvl="1" indent="-57150" algn="l" rtl="0">
                <a:lnSpc>
                  <a:spcPct val="90000"/>
                </a:lnSpc>
                <a:spcBef>
                  <a:spcPts val="0"/>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Purchase, own, and manage income producing properties</a:t>
              </a:r>
            </a:p>
            <a:p>
              <a:pPr marL="57150" marR="0" lvl="1" indent="-57150" algn="l" rtl="0">
                <a:lnSpc>
                  <a:spcPct val="90000"/>
                </a:lnSpc>
                <a:spcBef>
                  <a:spcPts val="165"/>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Differ from typical real estate developers because they purchase property to operate instead of for resale</a:t>
              </a:r>
            </a:p>
            <a:p>
              <a:pPr marL="57150" marR="0" lvl="1" indent="-57150" algn="l" rtl="0">
                <a:lnSpc>
                  <a:spcPct val="90000"/>
                </a:lnSpc>
                <a:spcBef>
                  <a:spcPts val="165"/>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Considering superior for long-term investing</a:t>
              </a:r>
            </a:p>
            <a:p>
              <a:pPr marL="57150" marR="0" lvl="1" indent="-57150" algn="l" rtl="0">
                <a:lnSpc>
                  <a:spcPct val="90000"/>
                </a:lnSpc>
                <a:spcBef>
                  <a:spcPts val="165"/>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90% are EREITs</a:t>
              </a:r>
            </a:p>
          </p:txBody>
        </p:sp>
        <p:sp>
          <p:nvSpPr>
            <p:cNvPr id="283" name="Shape 283"/>
            <p:cNvSpPr/>
            <p:nvPr/>
          </p:nvSpPr>
          <p:spPr>
            <a:xfrm>
              <a:off x="5" y="3934"/>
              <a:ext cx="1782882" cy="1296385"/>
            </a:xfrm>
            <a:prstGeom prst="roundRect">
              <a:avLst>
                <a:gd name="adj" fmla="val 16667"/>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4" name="Shape 284"/>
            <p:cNvSpPr txBox="1"/>
            <p:nvPr/>
          </p:nvSpPr>
          <p:spPr>
            <a:xfrm>
              <a:off x="63290" y="67217"/>
              <a:ext cx="1656315" cy="1169817"/>
            </a:xfrm>
            <a:prstGeom prst="rect">
              <a:avLst/>
            </a:prstGeom>
            <a:noFill/>
            <a:ln>
              <a:noFill/>
            </a:ln>
          </p:spPr>
          <p:txBody>
            <a:bodyPr lIns="83800" tIns="41900" rIns="83800" bIns="41900" anchor="ctr" anchorCtr="0">
              <a:noAutofit/>
            </a:bodyPr>
            <a:lstStyle/>
            <a:p>
              <a:pPr marL="0" marR="0" lvl="0" indent="0" algn="ctr" rtl="0">
                <a:lnSpc>
                  <a:spcPct val="90000"/>
                </a:lnSpc>
                <a:spcBef>
                  <a:spcPts val="0"/>
                </a:spcBef>
                <a:spcAft>
                  <a:spcPts val="0"/>
                </a:spcAft>
                <a:buSzPct val="25000"/>
                <a:buNone/>
              </a:pPr>
              <a:r>
                <a:rPr lang="en-US" sz="2200" b="0" i="0" u="none" strike="noStrike" cap="none">
                  <a:solidFill>
                    <a:schemeClr val="lt1"/>
                  </a:solidFill>
                  <a:latin typeface="Calibri"/>
                  <a:ea typeface="Calibri"/>
                  <a:cs typeface="Calibri"/>
                  <a:sym typeface="Calibri"/>
                </a:rPr>
                <a:t>Equity REITs</a:t>
              </a:r>
            </a:p>
            <a:p>
              <a:pPr marL="0" marR="0" lvl="0" indent="0" algn="ctr" rtl="0">
                <a:lnSpc>
                  <a:spcPct val="90000"/>
                </a:lnSpc>
                <a:spcBef>
                  <a:spcPts val="770"/>
                </a:spcBef>
                <a:spcAft>
                  <a:spcPts val="0"/>
                </a:spcAft>
                <a:buSzPct val="25000"/>
                <a:buNone/>
              </a:pPr>
              <a:r>
                <a:rPr lang="en-US" sz="2200" b="0" i="0" u="none" strike="noStrike" cap="none">
                  <a:solidFill>
                    <a:schemeClr val="lt1"/>
                  </a:solidFill>
                  <a:latin typeface="Calibri"/>
                  <a:ea typeface="Calibri"/>
                  <a:cs typeface="Calibri"/>
                  <a:sym typeface="Calibri"/>
                </a:rPr>
                <a:t>(EREITs)</a:t>
              </a:r>
            </a:p>
          </p:txBody>
        </p:sp>
        <p:sp>
          <p:nvSpPr>
            <p:cNvPr id="285" name="Shape 285"/>
            <p:cNvSpPr/>
            <p:nvPr/>
          </p:nvSpPr>
          <p:spPr>
            <a:xfrm rot="5400000">
              <a:off x="4479378" y="-1207325"/>
              <a:ext cx="1037108" cy="6437376"/>
            </a:xfrm>
            <a:prstGeom prst="round2SameRect">
              <a:avLst>
                <a:gd name="adj1" fmla="val 16667"/>
                <a:gd name="adj2" fmla="val 0"/>
              </a:avLst>
            </a:prstGeom>
            <a:solidFill>
              <a:srgbClr val="F5D7C9">
                <a:alpha val="89803"/>
              </a:srgbClr>
            </a:solidFill>
            <a:ln w="15875" cap="flat" cmpd="sng">
              <a:solidFill>
                <a:srgbClr val="F5D7C9">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6" name="Shape 286"/>
            <p:cNvSpPr txBox="1"/>
            <p:nvPr/>
          </p:nvSpPr>
          <p:spPr>
            <a:xfrm>
              <a:off x="1779244" y="1543434"/>
              <a:ext cx="6386748" cy="935854"/>
            </a:xfrm>
            <a:prstGeom prst="rect">
              <a:avLst/>
            </a:prstGeom>
            <a:noFill/>
            <a:ln>
              <a:noFill/>
            </a:ln>
          </p:spPr>
          <p:txBody>
            <a:bodyPr lIns="41900" tIns="20950" rIns="41900" bIns="20950" anchor="ctr" anchorCtr="0">
              <a:noAutofit/>
            </a:bodyPr>
            <a:lstStyle/>
            <a:p>
              <a:pPr marL="57150" marR="0" lvl="1" indent="-57150" algn="l" rtl="0">
                <a:lnSpc>
                  <a:spcPct val="90000"/>
                </a:lnSpc>
                <a:spcBef>
                  <a:spcPts val="0"/>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Loan money for mortgages</a:t>
              </a:r>
            </a:p>
            <a:p>
              <a:pPr marL="57150" marR="0" lvl="1" indent="-57150" algn="l" rtl="0">
                <a:lnSpc>
                  <a:spcPct val="90000"/>
                </a:lnSpc>
                <a:spcBef>
                  <a:spcPts val="165"/>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Purchase existing mortgages or mortgages backed securities</a:t>
              </a:r>
            </a:p>
            <a:p>
              <a:pPr marL="57150" marR="0" lvl="1" indent="-57150" algn="l" rtl="0">
                <a:lnSpc>
                  <a:spcPct val="90000"/>
                </a:lnSpc>
                <a:spcBef>
                  <a:spcPts val="165"/>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Revenue primarily from interest earned on mortgage loans</a:t>
              </a:r>
            </a:p>
            <a:p>
              <a:pPr marL="57150" marR="0" lvl="1" indent="-57150" algn="l" rtl="0">
                <a:lnSpc>
                  <a:spcPct val="90000"/>
                </a:lnSpc>
                <a:spcBef>
                  <a:spcPts val="165"/>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React more quickly to interest rate changes because dividends come from interest payments</a:t>
              </a:r>
            </a:p>
            <a:p>
              <a:pPr marL="57150" marR="0" lvl="1" indent="-57150" algn="l" rtl="0">
                <a:lnSpc>
                  <a:spcPct val="90000"/>
                </a:lnSpc>
                <a:spcBef>
                  <a:spcPts val="165"/>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10% are MREITs</a:t>
              </a:r>
            </a:p>
          </p:txBody>
        </p:sp>
        <p:sp>
          <p:nvSpPr>
            <p:cNvPr id="287" name="Shape 287"/>
            <p:cNvSpPr/>
            <p:nvPr/>
          </p:nvSpPr>
          <p:spPr>
            <a:xfrm>
              <a:off x="5" y="1365140"/>
              <a:ext cx="1782882" cy="1296385"/>
            </a:xfrm>
            <a:prstGeom prst="roundRect">
              <a:avLst>
                <a:gd name="adj" fmla="val 16667"/>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88" name="Shape 288"/>
            <p:cNvSpPr txBox="1"/>
            <p:nvPr/>
          </p:nvSpPr>
          <p:spPr>
            <a:xfrm>
              <a:off x="63290" y="1428424"/>
              <a:ext cx="1656315" cy="1169817"/>
            </a:xfrm>
            <a:prstGeom prst="rect">
              <a:avLst/>
            </a:prstGeom>
            <a:noFill/>
            <a:ln>
              <a:noFill/>
            </a:ln>
          </p:spPr>
          <p:txBody>
            <a:bodyPr lIns="83800" tIns="41900" rIns="83800" bIns="41900" anchor="ctr" anchorCtr="0">
              <a:noAutofit/>
            </a:bodyPr>
            <a:lstStyle/>
            <a:p>
              <a:pPr marL="0" marR="0" lvl="0" indent="0" algn="ctr" rtl="0">
                <a:lnSpc>
                  <a:spcPct val="90000"/>
                </a:lnSpc>
                <a:spcBef>
                  <a:spcPts val="0"/>
                </a:spcBef>
                <a:spcAft>
                  <a:spcPts val="0"/>
                </a:spcAft>
                <a:buSzPct val="25000"/>
                <a:buNone/>
              </a:pPr>
              <a:r>
                <a:rPr lang="en-US" sz="2200" b="0" i="0" u="none" strike="noStrike" cap="none">
                  <a:solidFill>
                    <a:schemeClr val="lt1"/>
                  </a:solidFill>
                  <a:latin typeface="Calibri"/>
                  <a:ea typeface="Calibri"/>
                  <a:cs typeface="Calibri"/>
                  <a:sym typeface="Calibri"/>
                </a:rPr>
                <a:t>Mortgage REITs</a:t>
              </a:r>
            </a:p>
            <a:p>
              <a:pPr marL="0" marR="0" lvl="0" indent="0" algn="ctr" rtl="0">
                <a:lnSpc>
                  <a:spcPct val="90000"/>
                </a:lnSpc>
                <a:spcBef>
                  <a:spcPts val="770"/>
                </a:spcBef>
                <a:spcAft>
                  <a:spcPts val="0"/>
                </a:spcAft>
                <a:buSzPct val="25000"/>
                <a:buNone/>
              </a:pPr>
              <a:r>
                <a:rPr lang="en-US" sz="2200" b="0" i="0" u="none" strike="noStrike" cap="none">
                  <a:solidFill>
                    <a:schemeClr val="lt1"/>
                  </a:solidFill>
                  <a:latin typeface="Calibri"/>
                  <a:ea typeface="Calibri"/>
                  <a:cs typeface="Calibri"/>
                  <a:sym typeface="Calibri"/>
                </a:rPr>
                <a:t>(MREITs)</a:t>
              </a:r>
            </a:p>
          </p:txBody>
        </p:sp>
        <p:sp>
          <p:nvSpPr>
            <p:cNvPr id="289" name="Shape 289"/>
            <p:cNvSpPr/>
            <p:nvPr/>
          </p:nvSpPr>
          <p:spPr>
            <a:xfrm rot="5400000">
              <a:off x="4479378" y="153879"/>
              <a:ext cx="1037108" cy="6437376"/>
            </a:xfrm>
            <a:prstGeom prst="round2SameRect">
              <a:avLst>
                <a:gd name="adj1" fmla="val 16667"/>
                <a:gd name="adj2" fmla="val 0"/>
              </a:avLst>
            </a:prstGeom>
            <a:solidFill>
              <a:srgbClr val="F5D7C9">
                <a:alpha val="89803"/>
              </a:srgbClr>
            </a:solidFill>
            <a:ln w="15875" cap="flat" cmpd="sng">
              <a:solidFill>
                <a:srgbClr val="F5D7C9">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0" name="Shape 290"/>
            <p:cNvSpPr txBox="1"/>
            <p:nvPr/>
          </p:nvSpPr>
          <p:spPr>
            <a:xfrm>
              <a:off x="1779244" y="2904640"/>
              <a:ext cx="6386748" cy="935854"/>
            </a:xfrm>
            <a:prstGeom prst="rect">
              <a:avLst/>
            </a:prstGeom>
            <a:noFill/>
            <a:ln>
              <a:noFill/>
            </a:ln>
          </p:spPr>
          <p:txBody>
            <a:bodyPr lIns="41900" tIns="20950" rIns="41900" bIns="20950" anchor="ctr" anchorCtr="0">
              <a:noAutofit/>
            </a:bodyPr>
            <a:lstStyle/>
            <a:p>
              <a:pPr marL="57150" marR="0" lvl="1" indent="-57150" algn="l" rtl="0">
                <a:lnSpc>
                  <a:spcPct val="90000"/>
                </a:lnSpc>
                <a:spcBef>
                  <a:spcPts val="0"/>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Combination of both EREITs and MREITs</a:t>
              </a:r>
            </a:p>
            <a:p>
              <a:pPr marL="57150" marR="0" lvl="1" indent="-57150" algn="l" rtl="0">
                <a:lnSpc>
                  <a:spcPct val="90000"/>
                </a:lnSpc>
                <a:spcBef>
                  <a:spcPts val="165"/>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Own properties and make loans</a:t>
              </a:r>
            </a:p>
            <a:p>
              <a:pPr marL="57150" marR="0" lvl="1" indent="-57150" algn="l" rtl="0">
                <a:lnSpc>
                  <a:spcPct val="90000"/>
                </a:lnSpc>
                <a:spcBef>
                  <a:spcPts val="165"/>
                </a:spcBef>
                <a:spcAft>
                  <a:spcPts val="0"/>
                </a:spcAft>
                <a:buClr>
                  <a:schemeClr val="dk1"/>
                </a:buClr>
                <a:buSzPct val="100000"/>
                <a:buFont typeface="Calibri"/>
                <a:buChar char="•"/>
              </a:pPr>
              <a:r>
                <a:rPr lang="en-US" sz="1100" b="0" i="0" u="none" strike="noStrike" cap="none">
                  <a:solidFill>
                    <a:schemeClr val="dk1"/>
                  </a:solidFill>
                  <a:latin typeface="Calibri"/>
                  <a:ea typeface="Calibri"/>
                  <a:cs typeface="Calibri"/>
                  <a:sym typeface="Calibri"/>
                </a:rPr>
                <a:t>Earn money through combination of rents and interests</a:t>
              </a:r>
            </a:p>
          </p:txBody>
        </p:sp>
        <p:sp>
          <p:nvSpPr>
            <p:cNvPr id="291" name="Shape 291"/>
            <p:cNvSpPr/>
            <p:nvPr/>
          </p:nvSpPr>
          <p:spPr>
            <a:xfrm>
              <a:off x="5" y="2726339"/>
              <a:ext cx="1782882" cy="1296385"/>
            </a:xfrm>
            <a:prstGeom prst="roundRect">
              <a:avLst>
                <a:gd name="adj" fmla="val 16667"/>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92" name="Shape 292"/>
            <p:cNvSpPr txBox="1"/>
            <p:nvPr/>
          </p:nvSpPr>
          <p:spPr>
            <a:xfrm>
              <a:off x="63290" y="2789623"/>
              <a:ext cx="1656315" cy="1169817"/>
            </a:xfrm>
            <a:prstGeom prst="rect">
              <a:avLst/>
            </a:prstGeom>
            <a:noFill/>
            <a:ln>
              <a:noFill/>
            </a:ln>
          </p:spPr>
          <p:txBody>
            <a:bodyPr lIns="83800" tIns="41900" rIns="83800" bIns="41900" anchor="ctr" anchorCtr="0">
              <a:noAutofit/>
            </a:bodyPr>
            <a:lstStyle/>
            <a:p>
              <a:pPr marL="0" marR="0" lvl="0" indent="0" algn="ctr" rtl="0">
                <a:lnSpc>
                  <a:spcPct val="90000"/>
                </a:lnSpc>
                <a:spcBef>
                  <a:spcPts val="0"/>
                </a:spcBef>
                <a:spcAft>
                  <a:spcPts val="0"/>
                </a:spcAft>
                <a:buSzPct val="25000"/>
                <a:buNone/>
              </a:pPr>
              <a:r>
                <a:rPr lang="en-US" sz="2200" b="0" i="0" u="none" strike="noStrike" cap="none">
                  <a:solidFill>
                    <a:schemeClr val="lt1"/>
                  </a:solidFill>
                  <a:latin typeface="Calibri"/>
                  <a:ea typeface="Calibri"/>
                  <a:cs typeface="Calibri"/>
                  <a:sym typeface="Calibri"/>
                </a:rPr>
                <a:t>Hybrid REITs</a:t>
              </a: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Shape 840"/>
          <p:cNvSpPr txBox="1">
            <a:spLocks noGrp="1"/>
          </p:cNvSpPr>
          <p:nvPr>
            <p:ph type="title"/>
          </p:nvPr>
        </p:nvSpPr>
        <p:spPr>
          <a:xfrm>
            <a:off x="838200" y="1293812"/>
            <a:ext cx="10515599" cy="132556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Management Team</a:t>
            </a:r>
          </a:p>
        </p:txBody>
      </p:sp>
      <p:pic>
        <p:nvPicPr>
          <p:cNvPr id="841" name="Shape 841" descr="MGMT_TEAM.JPG"/>
          <p:cNvPicPr preferRelativeResize="0"/>
          <p:nvPr/>
        </p:nvPicPr>
        <p:blipFill rotWithShape="1">
          <a:blip r:embed="rId3">
            <a:alphaModFix/>
          </a:blip>
          <a:srcRect/>
          <a:stretch/>
        </p:blipFill>
        <p:spPr>
          <a:xfrm>
            <a:off x="3817937" y="2619375"/>
            <a:ext cx="4556125" cy="342129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Shape 846"/>
          <p:cNvSpPr txBox="1">
            <a:spLocks noGrp="1"/>
          </p:cNvSpPr>
          <p:nvPr>
            <p:ph type="title"/>
          </p:nvPr>
        </p:nvSpPr>
        <p:spPr>
          <a:xfrm>
            <a:off x="839787" y="987424"/>
            <a:ext cx="3932237" cy="1069975"/>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dk1"/>
              </a:buClr>
              <a:buSzPct val="25000"/>
              <a:buFont typeface="Calibri"/>
              <a:buNone/>
            </a:pPr>
            <a:r>
              <a:rPr lang="en-US" sz="2880" b="1" i="0" u="none" strike="noStrike" cap="none">
                <a:solidFill>
                  <a:schemeClr val="dk1"/>
                </a:solidFill>
                <a:latin typeface="Calibri"/>
                <a:ea typeface="Calibri"/>
                <a:cs typeface="Calibri"/>
                <a:sym typeface="Calibri"/>
              </a:rPr>
              <a:t>Thomas J. Hofstedter, President and Chief Executive Officer</a:t>
            </a:r>
          </a:p>
        </p:txBody>
      </p:sp>
      <p:sp>
        <p:nvSpPr>
          <p:cNvPr id="847" name="Shape 847"/>
          <p:cNvSpPr txBox="1">
            <a:spLocks noGrp="1"/>
          </p:cNvSpPr>
          <p:nvPr>
            <p:ph type="body" idx="2"/>
          </p:nvPr>
        </p:nvSpPr>
        <p:spPr>
          <a:xfrm>
            <a:off x="1068387" y="2286000"/>
            <a:ext cx="3932237" cy="3811588"/>
          </a:xfrm>
          <a:prstGeom prst="rect">
            <a:avLst/>
          </a:prstGeom>
          <a:noFill/>
          <a:ln>
            <a:noFill/>
          </a:ln>
        </p:spPr>
        <p:txBody>
          <a:bodyPr lIns="91425" tIns="45700" rIns="91425" bIns="45700" anchor="t" anchorCtr="0">
            <a:noAutofit/>
          </a:bodyPr>
          <a:lstStyle/>
          <a:p>
            <a:pPr marL="365760" marR="0" lvl="0" indent="-289560" algn="l" rtl="0">
              <a:lnSpc>
                <a:spcPct val="90000"/>
              </a:lnSpc>
              <a:spcBef>
                <a:spcPts val="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30 years of North American real estate experience</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CEO &amp; President since creation, IPO in 1996</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Head of Development’s Office Division</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Responsible for building most of the initial assets of the REIT</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Bachelor of Arts from University of Toronto</a:t>
            </a:r>
          </a:p>
          <a:p>
            <a:pPr marL="0" marR="0" lvl="0" indent="0" algn="l" rtl="0">
              <a:lnSpc>
                <a:spcPct val="90000"/>
              </a:lnSpc>
              <a:spcBef>
                <a:spcPts val="1000"/>
              </a:spcBef>
              <a:buClr>
                <a:schemeClr val="dk1"/>
              </a:buClr>
              <a:buSzPct val="25000"/>
              <a:buFont typeface="Arial"/>
              <a:buNone/>
            </a:pPr>
            <a:endParaRPr sz="1600" b="0" i="0" u="none" strike="noStrike" cap="none">
              <a:solidFill>
                <a:schemeClr val="dk1"/>
              </a:solidFill>
              <a:latin typeface="Calibri"/>
              <a:ea typeface="Calibri"/>
              <a:cs typeface="Calibri"/>
              <a:sym typeface="Calibri"/>
            </a:endParaRPr>
          </a:p>
        </p:txBody>
      </p:sp>
      <p:pic>
        <p:nvPicPr>
          <p:cNvPr id="848" name="Shape 848"/>
          <p:cNvPicPr preferRelativeResize="0">
            <a:picLocks noGrp="1"/>
          </p:cNvPicPr>
          <p:nvPr>
            <p:ph type="body" idx="1"/>
          </p:nvPr>
        </p:nvPicPr>
        <p:blipFill rotWithShape="1">
          <a:blip r:embed="rId3">
            <a:alphaModFix/>
          </a:blip>
          <a:srcRect/>
          <a:stretch/>
        </p:blipFill>
        <p:spPr>
          <a:xfrm>
            <a:off x="5830726" y="987424"/>
            <a:ext cx="4886971" cy="4513262"/>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Shape 853"/>
          <p:cNvSpPr txBox="1">
            <a:spLocks noGrp="1"/>
          </p:cNvSpPr>
          <p:nvPr>
            <p:ph type="title"/>
          </p:nvPr>
        </p:nvSpPr>
        <p:spPr>
          <a:xfrm>
            <a:off x="744075" y="157183"/>
            <a:ext cx="3200400" cy="228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dk1"/>
              </a:buClr>
              <a:buSzPct val="25000"/>
              <a:buFont typeface="Calibri"/>
              <a:buNone/>
            </a:pPr>
            <a:r>
              <a:rPr lang="en-US" sz="3200" b="1" i="0" u="none" strike="noStrike" cap="none">
                <a:solidFill>
                  <a:schemeClr val="dk1"/>
                </a:solidFill>
                <a:latin typeface="Calibri"/>
                <a:ea typeface="Calibri"/>
                <a:cs typeface="Calibri"/>
                <a:sym typeface="Calibri"/>
              </a:rPr>
              <a:t>Larry Froom, CPA, CA, Chief Financial Officer</a:t>
            </a:r>
          </a:p>
        </p:txBody>
      </p:sp>
      <p:sp>
        <p:nvSpPr>
          <p:cNvPr id="854" name="Shape 854"/>
          <p:cNvSpPr txBox="1">
            <a:spLocks noGrp="1"/>
          </p:cNvSpPr>
          <p:nvPr>
            <p:ph type="body" idx="2"/>
          </p:nvPr>
        </p:nvSpPr>
        <p:spPr>
          <a:xfrm>
            <a:off x="1250950" y="2300286"/>
            <a:ext cx="3932237" cy="3811588"/>
          </a:xfrm>
          <a:prstGeom prst="rect">
            <a:avLst/>
          </a:prstGeom>
          <a:noFill/>
          <a:ln>
            <a:noFill/>
          </a:ln>
        </p:spPr>
        <p:txBody>
          <a:bodyPr lIns="91425" tIns="45700" rIns="91425" bIns="45700" anchor="t" anchorCtr="0">
            <a:noAutofit/>
          </a:bodyPr>
          <a:lstStyle/>
          <a:p>
            <a:pPr marL="365760" marR="0" lvl="0" indent="-289560" algn="l" rtl="0">
              <a:lnSpc>
                <a:spcPct val="90000"/>
              </a:lnSpc>
              <a:spcBef>
                <a:spcPts val="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Been with H&amp;R since 1997</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Became CFO in September of 2006</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Oversees transactions, corporate finance, financial reporting, and investor relations</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Manager at E&amp;Y – Real Estate clients</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Bachelor in Accounting at University of Witwatersrand in South Africa</a:t>
            </a:r>
          </a:p>
          <a:p>
            <a:pPr marL="0" marR="0" lvl="0" indent="0" algn="l" rtl="0">
              <a:lnSpc>
                <a:spcPct val="90000"/>
              </a:lnSpc>
              <a:spcBef>
                <a:spcPts val="1000"/>
              </a:spcBef>
              <a:buClr>
                <a:schemeClr val="dk1"/>
              </a:buClr>
              <a:buSzPct val="25000"/>
              <a:buFont typeface="Arial"/>
              <a:buNone/>
            </a:pPr>
            <a:endParaRPr sz="1600" b="0" i="0" u="none" strike="noStrike" cap="none">
              <a:solidFill>
                <a:schemeClr val="dk1"/>
              </a:solidFill>
              <a:latin typeface="Calibri"/>
              <a:ea typeface="Calibri"/>
              <a:cs typeface="Calibri"/>
              <a:sym typeface="Calibri"/>
            </a:endParaRPr>
          </a:p>
        </p:txBody>
      </p:sp>
      <p:pic>
        <p:nvPicPr>
          <p:cNvPr id="855" name="Shape 855"/>
          <p:cNvPicPr preferRelativeResize="0">
            <a:picLocks noGrp="1"/>
          </p:cNvPicPr>
          <p:nvPr>
            <p:ph type="body" idx="1"/>
          </p:nvPr>
        </p:nvPicPr>
        <p:blipFill rotWithShape="1">
          <a:blip r:embed="rId3">
            <a:alphaModFix/>
          </a:blip>
          <a:srcRect/>
          <a:stretch/>
        </p:blipFill>
        <p:spPr>
          <a:xfrm>
            <a:off x="6434137" y="1525587"/>
            <a:ext cx="3670300" cy="379729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Shape 860"/>
          <p:cNvSpPr txBox="1">
            <a:spLocks noGrp="1"/>
          </p:cNvSpPr>
          <p:nvPr>
            <p:ph type="title"/>
          </p:nvPr>
        </p:nvSpPr>
        <p:spPr>
          <a:xfrm>
            <a:off x="921675" y="136633"/>
            <a:ext cx="3200400" cy="228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dk1"/>
              </a:buClr>
              <a:buSzPct val="25000"/>
              <a:buFont typeface="Calibri"/>
              <a:buNone/>
            </a:pPr>
            <a:r>
              <a:rPr lang="en-US" sz="3200" b="1" i="0" u="none" strike="noStrike" cap="none">
                <a:solidFill>
                  <a:schemeClr val="dk1"/>
                </a:solidFill>
                <a:latin typeface="Calibri"/>
                <a:ea typeface="Calibri"/>
                <a:cs typeface="Calibri"/>
                <a:sym typeface="Calibri"/>
              </a:rPr>
              <a:t>Nathan Uhr, Chief Operating Officer</a:t>
            </a:r>
          </a:p>
        </p:txBody>
      </p:sp>
      <p:sp>
        <p:nvSpPr>
          <p:cNvPr id="861" name="Shape 861"/>
          <p:cNvSpPr txBox="1">
            <a:spLocks noGrp="1"/>
          </p:cNvSpPr>
          <p:nvPr>
            <p:ph type="body" idx="2"/>
          </p:nvPr>
        </p:nvSpPr>
        <p:spPr>
          <a:xfrm>
            <a:off x="1250950" y="2314575"/>
            <a:ext cx="3932237" cy="3811588"/>
          </a:xfrm>
          <a:prstGeom prst="rect">
            <a:avLst/>
          </a:prstGeom>
          <a:noFill/>
          <a:ln>
            <a:noFill/>
          </a:ln>
        </p:spPr>
        <p:txBody>
          <a:bodyPr lIns="91425" tIns="45700" rIns="91425" bIns="45700" anchor="t" anchorCtr="0">
            <a:noAutofit/>
          </a:bodyPr>
          <a:lstStyle/>
          <a:p>
            <a:pPr marL="365760" marR="0" lvl="0" indent="-289560" algn="l" rtl="0">
              <a:lnSpc>
                <a:spcPct val="90000"/>
              </a:lnSpc>
              <a:spcBef>
                <a:spcPts val="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Over 30 years of real estate industry experience</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Has worked at H&amp;R for over 20 years</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Previously Director of Leasing and Property Management and Vice President at H&amp;R</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Responsible for management and leasing issues related to properties</a:t>
            </a:r>
          </a:p>
          <a:p>
            <a:pPr marL="0" marR="0" lvl="0" indent="0" algn="l" rtl="0">
              <a:lnSpc>
                <a:spcPct val="90000"/>
              </a:lnSpc>
              <a:spcBef>
                <a:spcPts val="1000"/>
              </a:spcBef>
              <a:buClr>
                <a:schemeClr val="dk1"/>
              </a:buClr>
              <a:buSzPct val="25000"/>
              <a:buFont typeface="Arial"/>
              <a:buNone/>
            </a:pPr>
            <a:endParaRPr sz="1600" b="0" i="0" u="none" strike="noStrike" cap="none">
              <a:solidFill>
                <a:schemeClr val="dk1"/>
              </a:solidFill>
              <a:latin typeface="Calibri"/>
              <a:ea typeface="Calibri"/>
              <a:cs typeface="Calibri"/>
              <a:sym typeface="Calibri"/>
            </a:endParaRPr>
          </a:p>
        </p:txBody>
      </p:sp>
      <p:pic>
        <p:nvPicPr>
          <p:cNvPr id="862" name="Shape 862"/>
          <p:cNvPicPr preferRelativeResize="0">
            <a:picLocks noGrp="1"/>
          </p:cNvPicPr>
          <p:nvPr>
            <p:ph type="body" idx="1"/>
          </p:nvPr>
        </p:nvPicPr>
        <p:blipFill rotWithShape="1">
          <a:blip r:embed="rId3">
            <a:alphaModFix/>
          </a:blip>
          <a:srcRect/>
          <a:stretch/>
        </p:blipFill>
        <p:spPr>
          <a:xfrm>
            <a:off x="6524625" y="1008062"/>
            <a:ext cx="3848099" cy="466781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Shape 867"/>
          <p:cNvSpPr txBox="1">
            <a:spLocks noGrp="1"/>
          </p:cNvSpPr>
          <p:nvPr>
            <p:ph type="title"/>
          </p:nvPr>
        </p:nvSpPr>
        <p:spPr>
          <a:xfrm>
            <a:off x="785075" y="88883"/>
            <a:ext cx="3200400" cy="228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dk1"/>
              </a:buClr>
              <a:buSzPct val="25000"/>
              <a:buFont typeface="Calibri"/>
              <a:buNone/>
            </a:pPr>
            <a:r>
              <a:rPr lang="en-US" sz="2880" b="1" i="0" u="none" strike="noStrike" cap="none">
                <a:solidFill>
                  <a:schemeClr val="dk1"/>
                </a:solidFill>
                <a:latin typeface="Calibri"/>
                <a:ea typeface="Calibri"/>
                <a:cs typeface="Calibri"/>
                <a:sym typeface="Calibri"/>
              </a:rPr>
              <a:t>Patrick Sullivan, Chief Operating Officer, Primaris Management Inc.</a:t>
            </a:r>
            <a:r>
              <a:rPr lang="en-US" sz="2880" b="0" i="0" u="none" strike="noStrike" cap="none">
                <a:solidFill>
                  <a:schemeClr val="dk1"/>
                </a:solidFill>
                <a:latin typeface="Calibri"/>
                <a:ea typeface="Calibri"/>
                <a:cs typeface="Calibri"/>
                <a:sym typeface="Calibri"/>
              </a:rPr>
              <a:t> </a:t>
            </a:r>
          </a:p>
        </p:txBody>
      </p:sp>
      <p:sp>
        <p:nvSpPr>
          <p:cNvPr id="868" name="Shape 868"/>
          <p:cNvSpPr txBox="1">
            <a:spLocks noGrp="1"/>
          </p:cNvSpPr>
          <p:nvPr>
            <p:ph type="body" idx="2"/>
          </p:nvPr>
        </p:nvSpPr>
        <p:spPr>
          <a:xfrm>
            <a:off x="1250950" y="2214563"/>
            <a:ext cx="3932237" cy="3811588"/>
          </a:xfrm>
          <a:prstGeom prst="rect">
            <a:avLst/>
          </a:prstGeom>
          <a:noFill/>
          <a:ln>
            <a:noFill/>
          </a:ln>
        </p:spPr>
        <p:txBody>
          <a:bodyPr lIns="91425" tIns="45700" rIns="91425" bIns="45700" anchor="t" anchorCtr="0">
            <a:noAutofit/>
          </a:bodyPr>
          <a:lstStyle/>
          <a:p>
            <a:pPr marL="365760" marR="0" lvl="0" indent="-289560" algn="l" rtl="0">
              <a:lnSpc>
                <a:spcPct val="90000"/>
              </a:lnSpc>
              <a:spcBef>
                <a:spcPts val="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Leads senior management group at Primaris</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Responsible for strategic and operational aspects of Primaris</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Previously was Senior Vice President at Primaris</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Bachelor degree in Commerce from UBC</a:t>
            </a:r>
          </a:p>
          <a:p>
            <a:pPr marL="0" marR="0" lvl="0" indent="0" algn="l" rtl="0">
              <a:lnSpc>
                <a:spcPct val="90000"/>
              </a:lnSpc>
              <a:spcBef>
                <a:spcPts val="1000"/>
              </a:spcBef>
              <a:buClr>
                <a:schemeClr val="dk1"/>
              </a:buClr>
              <a:buSzPct val="25000"/>
              <a:buFont typeface="Arial"/>
              <a:buNone/>
            </a:pPr>
            <a:endParaRPr sz="1600" b="0" i="0" u="none" strike="noStrike" cap="none">
              <a:solidFill>
                <a:schemeClr val="dk1"/>
              </a:solidFill>
              <a:latin typeface="Calibri"/>
              <a:ea typeface="Calibri"/>
              <a:cs typeface="Calibri"/>
              <a:sym typeface="Calibri"/>
            </a:endParaRPr>
          </a:p>
        </p:txBody>
      </p:sp>
      <p:pic>
        <p:nvPicPr>
          <p:cNvPr id="869" name="Shape 869"/>
          <p:cNvPicPr preferRelativeResize="0">
            <a:picLocks noGrp="1"/>
          </p:cNvPicPr>
          <p:nvPr>
            <p:ph type="body" idx="1"/>
          </p:nvPr>
        </p:nvPicPr>
        <p:blipFill rotWithShape="1">
          <a:blip r:embed="rId3">
            <a:alphaModFix/>
          </a:blip>
          <a:srcRect l="12806" r="19499"/>
          <a:stretch/>
        </p:blipFill>
        <p:spPr>
          <a:xfrm>
            <a:off x="6586627" y="1304923"/>
            <a:ext cx="4386173" cy="450473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Shape 874"/>
          <p:cNvSpPr txBox="1">
            <a:spLocks noGrp="1"/>
          </p:cNvSpPr>
          <p:nvPr>
            <p:ph type="title"/>
          </p:nvPr>
        </p:nvSpPr>
        <p:spPr>
          <a:xfrm>
            <a:off x="921700" y="8"/>
            <a:ext cx="3200400" cy="228600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dk1"/>
              </a:buClr>
              <a:buSzPct val="25000"/>
              <a:buFont typeface="Calibri"/>
              <a:buNone/>
            </a:pPr>
            <a:r>
              <a:rPr lang="en-US" sz="2880" b="1" i="0" u="none" strike="noStrike" cap="none">
                <a:solidFill>
                  <a:schemeClr val="dk1"/>
                </a:solidFill>
                <a:latin typeface="Calibri"/>
                <a:ea typeface="Calibri"/>
                <a:cs typeface="Calibri"/>
                <a:sym typeface="Calibri"/>
              </a:rPr>
              <a:t>Philippe Lapointe, Chief Operating Officer, Lantower Residential</a:t>
            </a:r>
            <a:r>
              <a:rPr lang="en-US" sz="2880" b="0" i="0" u="none" strike="noStrike" cap="none">
                <a:solidFill>
                  <a:schemeClr val="dk1"/>
                </a:solidFill>
                <a:latin typeface="Calibri"/>
                <a:ea typeface="Calibri"/>
                <a:cs typeface="Calibri"/>
                <a:sym typeface="Calibri"/>
              </a:rPr>
              <a:t> </a:t>
            </a:r>
          </a:p>
        </p:txBody>
      </p:sp>
      <p:sp>
        <p:nvSpPr>
          <p:cNvPr id="875" name="Shape 875"/>
          <p:cNvSpPr txBox="1">
            <a:spLocks noGrp="1"/>
          </p:cNvSpPr>
          <p:nvPr>
            <p:ph type="body" idx="2"/>
          </p:nvPr>
        </p:nvSpPr>
        <p:spPr>
          <a:xfrm>
            <a:off x="1250950" y="2214561"/>
            <a:ext cx="3932237" cy="3811588"/>
          </a:xfrm>
          <a:prstGeom prst="rect">
            <a:avLst/>
          </a:prstGeom>
          <a:noFill/>
          <a:ln>
            <a:noFill/>
          </a:ln>
        </p:spPr>
        <p:txBody>
          <a:bodyPr lIns="91425" tIns="45700" rIns="91425" bIns="45700" anchor="t" anchorCtr="0">
            <a:noAutofit/>
          </a:bodyPr>
          <a:lstStyle/>
          <a:p>
            <a:pPr marL="365760" marR="0" lvl="0" indent="-289560" algn="l" rtl="0">
              <a:lnSpc>
                <a:spcPct val="90000"/>
              </a:lnSpc>
              <a:spcBef>
                <a:spcPts val="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Oversees acquisition, financing and operations of all Lantower investments</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Previously, Vice President of Matthews Multifamily and ran the US acquisition and asset management platforms</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Law degree and MBA</a:t>
            </a:r>
          </a:p>
          <a:p>
            <a:pPr marL="365760" marR="0" lvl="0" indent="-289560" algn="l" rtl="0">
              <a:lnSpc>
                <a:spcPct val="90000"/>
              </a:lnSpc>
              <a:spcBef>
                <a:spcPts val="1000"/>
              </a:spcBef>
              <a:spcAft>
                <a:spcPts val="0"/>
              </a:spcAft>
              <a:buClr>
                <a:schemeClr val="dk1"/>
              </a:buClr>
              <a:buSzPct val="100000"/>
              <a:buFont typeface="Noto Sans Symbols"/>
              <a:buChar char="●"/>
            </a:pPr>
            <a:r>
              <a:rPr lang="en-US" sz="1800" b="0" i="0" u="none" strike="noStrike" cap="none">
                <a:solidFill>
                  <a:schemeClr val="dk1"/>
                </a:solidFill>
                <a:latin typeface="Calibri"/>
                <a:ea typeface="Calibri"/>
                <a:cs typeface="Calibri"/>
                <a:sym typeface="Calibri"/>
              </a:rPr>
              <a:t>Member of NMHC and TREC</a:t>
            </a:r>
          </a:p>
          <a:p>
            <a:pPr marL="0" marR="0" lvl="0" indent="0" algn="l" rtl="0">
              <a:lnSpc>
                <a:spcPct val="90000"/>
              </a:lnSpc>
              <a:spcBef>
                <a:spcPts val="1000"/>
              </a:spcBef>
              <a:buClr>
                <a:schemeClr val="dk1"/>
              </a:buClr>
              <a:buSzPct val="25000"/>
              <a:buFont typeface="Arial"/>
              <a:buNone/>
            </a:pPr>
            <a:endParaRPr sz="1600" b="0" i="0" u="none" strike="noStrike" cap="none">
              <a:solidFill>
                <a:schemeClr val="dk1"/>
              </a:solidFill>
              <a:latin typeface="Calibri"/>
              <a:ea typeface="Calibri"/>
              <a:cs typeface="Calibri"/>
              <a:sym typeface="Calibri"/>
            </a:endParaRPr>
          </a:p>
        </p:txBody>
      </p:sp>
      <p:pic>
        <p:nvPicPr>
          <p:cNvPr id="876" name="Shape 876"/>
          <p:cNvPicPr preferRelativeResize="0">
            <a:picLocks noGrp="1"/>
          </p:cNvPicPr>
          <p:nvPr>
            <p:ph type="body" idx="1"/>
          </p:nvPr>
        </p:nvPicPr>
        <p:blipFill rotWithShape="1">
          <a:blip r:embed="rId3">
            <a:alphaModFix/>
          </a:blip>
          <a:srcRect/>
          <a:stretch/>
        </p:blipFill>
        <p:spPr>
          <a:xfrm>
            <a:off x="6362701" y="841373"/>
            <a:ext cx="3695699" cy="487517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Shape 881"/>
          <p:cNvSpPr txBox="1">
            <a:spLocks noGrp="1"/>
          </p:cNvSpPr>
          <p:nvPr>
            <p:ph type="title"/>
          </p:nvPr>
        </p:nvSpPr>
        <p:spPr>
          <a:xfrm>
            <a:off x="2659450" y="-236350"/>
            <a:ext cx="6889800" cy="10206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Balance Sheet </a:t>
            </a:r>
          </a:p>
        </p:txBody>
      </p:sp>
      <p:pic>
        <p:nvPicPr>
          <p:cNvPr id="882" name="Shape 882"/>
          <p:cNvPicPr preferRelativeResize="0"/>
          <p:nvPr/>
        </p:nvPicPr>
        <p:blipFill rotWithShape="1">
          <a:blip r:embed="rId3">
            <a:alphaModFix/>
          </a:blip>
          <a:srcRect/>
          <a:stretch/>
        </p:blipFill>
        <p:spPr>
          <a:xfrm>
            <a:off x="1528762" y="584064"/>
            <a:ext cx="9401174" cy="627393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Shape 887"/>
          <p:cNvSpPr txBox="1">
            <a:spLocks noGrp="1"/>
          </p:cNvSpPr>
          <p:nvPr>
            <p:ph type="title"/>
          </p:nvPr>
        </p:nvSpPr>
        <p:spPr>
          <a:xfrm>
            <a:off x="2224085" y="0"/>
            <a:ext cx="6919913" cy="87788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3959" b="1" i="0" u="none" strike="noStrike" cap="none">
                <a:solidFill>
                  <a:schemeClr val="dk1"/>
                </a:solidFill>
                <a:latin typeface="Calibri"/>
                <a:ea typeface="Calibri"/>
                <a:cs typeface="Calibri"/>
                <a:sym typeface="Calibri"/>
              </a:rPr>
              <a:t>Income Statement</a:t>
            </a:r>
          </a:p>
        </p:txBody>
      </p:sp>
      <p:pic>
        <p:nvPicPr>
          <p:cNvPr id="888" name="Shape 888"/>
          <p:cNvPicPr preferRelativeResize="0"/>
          <p:nvPr/>
        </p:nvPicPr>
        <p:blipFill rotWithShape="1">
          <a:blip r:embed="rId3">
            <a:alphaModFix/>
          </a:blip>
          <a:srcRect/>
          <a:stretch/>
        </p:blipFill>
        <p:spPr>
          <a:xfrm>
            <a:off x="1528762" y="657225"/>
            <a:ext cx="9358311" cy="62007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Shape 893"/>
          <p:cNvSpPr txBox="1">
            <a:spLocks noGrp="1"/>
          </p:cNvSpPr>
          <p:nvPr>
            <p:ph type="title"/>
          </p:nvPr>
        </p:nvSpPr>
        <p:spPr>
          <a:xfrm>
            <a:off x="2895600" y="0"/>
            <a:ext cx="5762624" cy="80645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3959" b="1" i="0" u="none" strike="noStrike" cap="none">
                <a:solidFill>
                  <a:schemeClr val="dk1"/>
                </a:solidFill>
                <a:latin typeface="Calibri"/>
                <a:ea typeface="Calibri"/>
                <a:cs typeface="Calibri"/>
                <a:sym typeface="Calibri"/>
              </a:rPr>
              <a:t>Cash Flow Statement</a:t>
            </a:r>
          </a:p>
        </p:txBody>
      </p:sp>
      <p:pic>
        <p:nvPicPr>
          <p:cNvPr id="894" name="Shape 894"/>
          <p:cNvPicPr preferRelativeResize="0"/>
          <p:nvPr/>
        </p:nvPicPr>
        <p:blipFill rotWithShape="1">
          <a:blip r:embed="rId3">
            <a:alphaModFix/>
          </a:blip>
          <a:srcRect/>
          <a:stretch/>
        </p:blipFill>
        <p:spPr>
          <a:xfrm>
            <a:off x="857250" y="625233"/>
            <a:ext cx="10158413" cy="623276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Shape 899"/>
          <p:cNvSpPr txBox="1">
            <a:spLocks noGrp="1"/>
          </p:cNvSpPr>
          <p:nvPr>
            <p:ph type="title"/>
          </p:nvPr>
        </p:nvSpPr>
        <p:spPr>
          <a:xfrm>
            <a:off x="1866900" y="122225"/>
            <a:ext cx="9089400" cy="8349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Cash Flow Statement – Continued</a:t>
            </a:r>
          </a:p>
        </p:txBody>
      </p:sp>
      <p:pic>
        <p:nvPicPr>
          <p:cNvPr id="900" name="Shape 900"/>
          <p:cNvPicPr preferRelativeResize="0"/>
          <p:nvPr/>
        </p:nvPicPr>
        <p:blipFill rotWithShape="1">
          <a:blip r:embed="rId3">
            <a:alphaModFix/>
          </a:blip>
          <a:srcRect/>
          <a:stretch/>
        </p:blipFill>
        <p:spPr>
          <a:xfrm>
            <a:off x="223127" y="1443037"/>
            <a:ext cx="11597398" cy="4171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1097279" y="286603"/>
            <a:ext cx="10058399" cy="1450756"/>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Calibri"/>
              <a:buNone/>
            </a:pPr>
            <a:r>
              <a:rPr lang="en-US" sz="4800" b="0" i="0" u="none" strike="noStrike" cap="none">
                <a:solidFill>
                  <a:srgbClr val="3F3F3F"/>
                </a:solidFill>
                <a:latin typeface="Calibri"/>
                <a:ea typeface="Calibri"/>
                <a:cs typeface="Calibri"/>
                <a:sym typeface="Calibri"/>
              </a:rPr>
              <a:t>How to Purchase REITs</a:t>
            </a:r>
          </a:p>
        </p:txBody>
      </p:sp>
      <p:grpSp>
        <p:nvGrpSpPr>
          <p:cNvPr id="298" name="Shape 298"/>
          <p:cNvGrpSpPr/>
          <p:nvPr/>
        </p:nvGrpSpPr>
        <p:grpSpPr>
          <a:xfrm>
            <a:off x="2016033" y="1848227"/>
            <a:ext cx="8220258" cy="4018795"/>
            <a:chOff x="919070" y="1963"/>
            <a:chExt cx="8220258" cy="4018795"/>
          </a:xfrm>
        </p:grpSpPr>
        <p:sp>
          <p:nvSpPr>
            <p:cNvPr id="299" name="Shape 299"/>
            <p:cNvSpPr/>
            <p:nvPr/>
          </p:nvSpPr>
          <p:spPr>
            <a:xfrm rot="5400000">
              <a:off x="5402086" y="-2568529"/>
              <a:ext cx="1037108" cy="6437376"/>
            </a:xfrm>
            <a:prstGeom prst="round2SameRect">
              <a:avLst>
                <a:gd name="adj1" fmla="val 16667"/>
                <a:gd name="adj2" fmla="val 0"/>
              </a:avLst>
            </a:prstGeom>
            <a:solidFill>
              <a:srgbClr val="F5D7C9">
                <a:alpha val="89803"/>
              </a:srgbClr>
            </a:solidFill>
            <a:ln w="15875" cap="flat" cmpd="sng">
              <a:solidFill>
                <a:srgbClr val="F5D7C9">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0" name="Shape 300"/>
            <p:cNvSpPr txBox="1"/>
            <p:nvPr/>
          </p:nvSpPr>
          <p:spPr>
            <a:xfrm>
              <a:off x="2701953" y="182230"/>
              <a:ext cx="6386748" cy="935854"/>
            </a:xfrm>
            <a:prstGeom prst="rect">
              <a:avLst/>
            </a:prstGeom>
            <a:noFill/>
            <a:ln>
              <a:noFill/>
            </a:ln>
          </p:spPr>
          <p:txBody>
            <a:bodyPr lIns="53325" tIns="26650" rIns="53325" bIns="26650" anchor="ctr" anchorCtr="0">
              <a:noAutofit/>
            </a:bodyPr>
            <a:lstStyle/>
            <a:p>
              <a:pPr marL="114300" marR="0" lvl="1" indent="-114300" algn="l" rtl="0">
                <a:lnSpc>
                  <a:spcPct val="90000"/>
                </a:lnSpc>
                <a:spcBef>
                  <a:spcPts val="0"/>
                </a:spcBef>
                <a:spcAft>
                  <a:spcPts val="0"/>
                </a:spcAft>
                <a:buClr>
                  <a:schemeClr val="dk1"/>
                </a:buClr>
                <a:buSzPct val="100000"/>
                <a:buFont typeface="Calibri"/>
                <a:buChar char="•"/>
              </a:pPr>
              <a:r>
                <a:rPr lang="en-US" sz="1400" b="0" i="0" u="none" strike="noStrike" cap="none">
                  <a:solidFill>
                    <a:schemeClr val="dk1"/>
                  </a:solidFill>
                  <a:latin typeface="Calibri"/>
                  <a:ea typeface="Calibri"/>
                  <a:cs typeface="Calibri"/>
                  <a:sym typeface="Calibri"/>
                </a:rPr>
                <a:t>Registered with Security and Exchange Commission (SEC) and traded in major stock exchanges</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libri"/>
                  <a:ea typeface="Calibri"/>
                  <a:cs typeface="Calibri"/>
                  <a:sym typeface="Calibri"/>
                </a:rPr>
                <a:t>Simple for investors to buy and sell</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libri"/>
                  <a:ea typeface="Calibri"/>
                  <a:cs typeface="Calibri"/>
                  <a:sym typeface="Calibri"/>
                </a:rPr>
                <a:t>Great liquidity</a:t>
              </a:r>
            </a:p>
          </p:txBody>
        </p:sp>
        <p:sp>
          <p:nvSpPr>
            <p:cNvPr id="301" name="Shape 301"/>
            <p:cNvSpPr/>
            <p:nvPr/>
          </p:nvSpPr>
          <p:spPr>
            <a:xfrm>
              <a:off x="919070" y="1963"/>
              <a:ext cx="1782882" cy="1296385"/>
            </a:xfrm>
            <a:prstGeom prst="roundRect">
              <a:avLst>
                <a:gd name="adj" fmla="val 16667"/>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2" name="Shape 302"/>
            <p:cNvSpPr txBox="1"/>
            <p:nvPr/>
          </p:nvSpPr>
          <p:spPr>
            <a:xfrm>
              <a:off x="982354" y="65247"/>
              <a:ext cx="1656315" cy="1169817"/>
            </a:xfrm>
            <a:prstGeom prst="rect">
              <a:avLst/>
            </a:prstGeom>
            <a:noFill/>
            <a:ln>
              <a:noFill/>
            </a:ln>
          </p:spPr>
          <p:txBody>
            <a:bodyPr lIns="95250" tIns="47625" rIns="95250" bIns="47625" anchor="ctr" anchorCtr="0">
              <a:noAutofit/>
            </a:bodyPr>
            <a:lstStyle/>
            <a:p>
              <a:pPr marL="0" marR="0" lvl="0" indent="0" algn="ctr" rtl="0">
                <a:lnSpc>
                  <a:spcPct val="90000"/>
                </a:lnSpc>
                <a:spcBef>
                  <a:spcPts val="0"/>
                </a:spcBef>
                <a:spcAft>
                  <a:spcPts val="0"/>
                </a:spcAft>
                <a:buSzPct val="25000"/>
                <a:buNone/>
              </a:pPr>
              <a:r>
                <a:rPr lang="en-US" sz="2500" b="0" i="0" u="none" strike="noStrike" cap="none">
                  <a:solidFill>
                    <a:schemeClr val="lt1"/>
                  </a:solidFill>
                  <a:latin typeface="Calibri"/>
                  <a:ea typeface="Calibri"/>
                  <a:cs typeface="Calibri"/>
                  <a:sym typeface="Calibri"/>
                </a:rPr>
                <a:t>Publicly Traded</a:t>
              </a:r>
            </a:p>
          </p:txBody>
        </p:sp>
        <p:sp>
          <p:nvSpPr>
            <p:cNvPr id="303" name="Shape 303"/>
            <p:cNvSpPr/>
            <p:nvPr/>
          </p:nvSpPr>
          <p:spPr>
            <a:xfrm rot="5400000">
              <a:off x="5402086" y="-1207325"/>
              <a:ext cx="1037108" cy="6437376"/>
            </a:xfrm>
            <a:prstGeom prst="round2SameRect">
              <a:avLst>
                <a:gd name="adj1" fmla="val 16667"/>
                <a:gd name="adj2" fmla="val 0"/>
              </a:avLst>
            </a:prstGeom>
            <a:solidFill>
              <a:srgbClr val="F5D7C9">
                <a:alpha val="89803"/>
              </a:srgbClr>
            </a:solidFill>
            <a:ln w="15875" cap="flat" cmpd="sng">
              <a:solidFill>
                <a:srgbClr val="F5D7C9">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4" name="Shape 304"/>
            <p:cNvSpPr txBox="1"/>
            <p:nvPr/>
          </p:nvSpPr>
          <p:spPr>
            <a:xfrm>
              <a:off x="2701953" y="1543434"/>
              <a:ext cx="6386748" cy="935854"/>
            </a:xfrm>
            <a:prstGeom prst="rect">
              <a:avLst/>
            </a:prstGeom>
            <a:noFill/>
            <a:ln>
              <a:noFill/>
            </a:ln>
          </p:spPr>
          <p:txBody>
            <a:bodyPr lIns="53325" tIns="26650" rIns="53325" bIns="26650" anchor="ctr" anchorCtr="0">
              <a:noAutofit/>
            </a:bodyPr>
            <a:lstStyle/>
            <a:p>
              <a:pPr marL="114300" marR="0" lvl="1" indent="-114300" algn="l" rtl="0">
                <a:lnSpc>
                  <a:spcPct val="90000"/>
                </a:lnSpc>
                <a:spcBef>
                  <a:spcPts val="0"/>
                </a:spcBef>
                <a:spcAft>
                  <a:spcPts val="0"/>
                </a:spcAft>
                <a:buClr>
                  <a:schemeClr val="dk1"/>
                </a:buClr>
                <a:buSzPct val="100000"/>
                <a:buFont typeface="Calibri"/>
                <a:buChar char="•"/>
              </a:pPr>
              <a:r>
                <a:rPr lang="en-US" sz="1400" b="0" i="0" u="none" strike="noStrike" cap="none">
                  <a:solidFill>
                    <a:schemeClr val="dk1"/>
                  </a:solidFill>
                  <a:latin typeface="Calibri"/>
                  <a:ea typeface="Calibri"/>
                  <a:cs typeface="Calibri"/>
                  <a:sym typeface="Calibri"/>
                </a:rPr>
                <a:t>Registered with SEC but not traded on any public exchanges</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libri"/>
                  <a:ea typeface="Calibri"/>
                  <a:cs typeface="Calibri"/>
                  <a:sym typeface="Calibri"/>
                </a:rPr>
                <a:t>They have private sponsors who market them to invesstors</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libri"/>
                  <a:ea typeface="Calibri"/>
                  <a:cs typeface="Calibri"/>
                  <a:sym typeface="Calibri"/>
                </a:rPr>
                <a:t>Relative stability</a:t>
              </a:r>
            </a:p>
          </p:txBody>
        </p:sp>
        <p:sp>
          <p:nvSpPr>
            <p:cNvPr id="305" name="Shape 305"/>
            <p:cNvSpPr/>
            <p:nvPr/>
          </p:nvSpPr>
          <p:spPr>
            <a:xfrm>
              <a:off x="919070" y="1363169"/>
              <a:ext cx="1782882" cy="1296385"/>
            </a:xfrm>
            <a:prstGeom prst="roundRect">
              <a:avLst>
                <a:gd name="adj" fmla="val 16667"/>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6" name="Shape 306"/>
            <p:cNvSpPr txBox="1"/>
            <p:nvPr/>
          </p:nvSpPr>
          <p:spPr>
            <a:xfrm>
              <a:off x="982354" y="1426453"/>
              <a:ext cx="1656315" cy="1169817"/>
            </a:xfrm>
            <a:prstGeom prst="rect">
              <a:avLst/>
            </a:prstGeom>
            <a:noFill/>
            <a:ln>
              <a:noFill/>
            </a:ln>
          </p:spPr>
          <p:txBody>
            <a:bodyPr lIns="95250" tIns="47625" rIns="95250" bIns="47625" anchor="ctr" anchorCtr="0">
              <a:noAutofit/>
            </a:bodyPr>
            <a:lstStyle/>
            <a:p>
              <a:pPr marL="0" marR="0" lvl="0" indent="0" algn="ctr" rtl="0">
                <a:lnSpc>
                  <a:spcPct val="90000"/>
                </a:lnSpc>
                <a:spcBef>
                  <a:spcPts val="0"/>
                </a:spcBef>
                <a:spcAft>
                  <a:spcPts val="0"/>
                </a:spcAft>
                <a:buSzPct val="25000"/>
                <a:buNone/>
              </a:pPr>
              <a:r>
                <a:rPr lang="en-US" sz="2500" b="0" i="0" u="none" strike="noStrike" cap="none">
                  <a:solidFill>
                    <a:schemeClr val="lt1"/>
                  </a:solidFill>
                  <a:latin typeface="Calibri"/>
                  <a:ea typeface="Calibri"/>
                  <a:cs typeface="Calibri"/>
                  <a:sym typeface="Calibri"/>
                </a:rPr>
                <a:t>Non-Exchange Trade</a:t>
              </a:r>
            </a:p>
          </p:txBody>
        </p:sp>
        <p:sp>
          <p:nvSpPr>
            <p:cNvPr id="307" name="Shape 307"/>
            <p:cNvSpPr/>
            <p:nvPr/>
          </p:nvSpPr>
          <p:spPr>
            <a:xfrm rot="5400000">
              <a:off x="5402086" y="153879"/>
              <a:ext cx="1037108" cy="6437376"/>
            </a:xfrm>
            <a:prstGeom prst="round2SameRect">
              <a:avLst>
                <a:gd name="adj1" fmla="val 16667"/>
                <a:gd name="adj2" fmla="val 0"/>
              </a:avLst>
            </a:prstGeom>
            <a:solidFill>
              <a:srgbClr val="F5D7C9">
                <a:alpha val="89803"/>
              </a:srgbClr>
            </a:solidFill>
            <a:ln w="15875" cap="flat" cmpd="sng">
              <a:solidFill>
                <a:srgbClr val="F5D7C9">
                  <a:alpha val="89803"/>
                </a:srgb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08" name="Shape 308"/>
            <p:cNvSpPr txBox="1"/>
            <p:nvPr/>
          </p:nvSpPr>
          <p:spPr>
            <a:xfrm>
              <a:off x="2701953" y="2904640"/>
              <a:ext cx="6386748" cy="935854"/>
            </a:xfrm>
            <a:prstGeom prst="rect">
              <a:avLst/>
            </a:prstGeom>
            <a:noFill/>
            <a:ln>
              <a:noFill/>
            </a:ln>
          </p:spPr>
          <p:txBody>
            <a:bodyPr lIns="53325" tIns="26650" rIns="53325" bIns="26650" anchor="ctr" anchorCtr="0">
              <a:noAutofit/>
            </a:bodyPr>
            <a:lstStyle/>
            <a:p>
              <a:pPr marL="114300" marR="0" lvl="1" indent="-114300" algn="l" rtl="0">
                <a:lnSpc>
                  <a:spcPct val="90000"/>
                </a:lnSpc>
                <a:spcBef>
                  <a:spcPts val="0"/>
                </a:spcBef>
                <a:spcAft>
                  <a:spcPts val="0"/>
                </a:spcAft>
                <a:buClr>
                  <a:schemeClr val="dk1"/>
                </a:buClr>
                <a:buSzPct val="100000"/>
                <a:buFont typeface="Calibri"/>
                <a:buChar char="•"/>
              </a:pPr>
              <a:r>
                <a:rPr lang="en-US" sz="1400" b="0" i="0" u="none" strike="noStrike" cap="none">
                  <a:solidFill>
                    <a:schemeClr val="dk1"/>
                  </a:solidFill>
                  <a:latin typeface="Calibri"/>
                  <a:ea typeface="Calibri"/>
                  <a:cs typeface="Calibri"/>
                  <a:sym typeface="Calibri"/>
                </a:rPr>
                <a:t>Not registered or traded on SEC</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libri"/>
                  <a:ea typeface="Calibri"/>
                  <a:cs typeface="Calibri"/>
                  <a:sym typeface="Calibri"/>
                </a:rPr>
                <a:t>Raise equity from individuals, trusts, or other entities that are accredited under federal securities law</a:t>
              </a:r>
            </a:p>
            <a:p>
              <a:pPr marL="114300" marR="0" lvl="1" indent="-114300" algn="l" rtl="0">
                <a:lnSpc>
                  <a:spcPct val="90000"/>
                </a:lnSpc>
                <a:spcBef>
                  <a:spcPts val="210"/>
                </a:spcBef>
                <a:spcAft>
                  <a:spcPts val="0"/>
                </a:spcAft>
                <a:buClr>
                  <a:schemeClr val="dk1"/>
                </a:buClr>
                <a:buSzPct val="100000"/>
                <a:buFont typeface="Calibri"/>
                <a:buChar char="•"/>
              </a:pPr>
              <a:r>
                <a:rPr lang="en-US" sz="1400" b="0" i="0" u="none" strike="noStrike" cap="none">
                  <a:solidFill>
                    <a:schemeClr val="dk1"/>
                  </a:solidFill>
                  <a:latin typeface="Calibri"/>
                  <a:ea typeface="Calibri"/>
                  <a:cs typeface="Calibri"/>
                  <a:sym typeface="Calibri"/>
                </a:rPr>
                <a:t>Less regulations – only guidelines to maintain REIT status</a:t>
              </a:r>
            </a:p>
          </p:txBody>
        </p:sp>
        <p:sp>
          <p:nvSpPr>
            <p:cNvPr id="309" name="Shape 309"/>
            <p:cNvSpPr/>
            <p:nvPr/>
          </p:nvSpPr>
          <p:spPr>
            <a:xfrm>
              <a:off x="919070" y="2724374"/>
              <a:ext cx="1782882" cy="1296385"/>
            </a:xfrm>
            <a:prstGeom prst="roundRect">
              <a:avLst>
                <a:gd name="adj" fmla="val 16667"/>
              </a:avLst>
            </a:prstGeom>
            <a:solidFill>
              <a:srgbClr val="E38310"/>
            </a:solidFill>
            <a:ln w="15875"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10" name="Shape 310"/>
            <p:cNvSpPr txBox="1"/>
            <p:nvPr/>
          </p:nvSpPr>
          <p:spPr>
            <a:xfrm>
              <a:off x="982354" y="2787658"/>
              <a:ext cx="1656315" cy="1169817"/>
            </a:xfrm>
            <a:prstGeom prst="rect">
              <a:avLst/>
            </a:prstGeom>
            <a:noFill/>
            <a:ln>
              <a:noFill/>
            </a:ln>
          </p:spPr>
          <p:txBody>
            <a:bodyPr lIns="95250" tIns="47625" rIns="95250" bIns="47625" anchor="ctr" anchorCtr="0">
              <a:noAutofit/>
            </a:bodyPr>
            <a:lstStyle/>
            <a:p>
              <a:pPr marL="0" marR="0" lvl="0" indent="0" algn="ctr" rtl="0">
                <a:lnSpc>
                  <a:spcPct val="90000"/>
                </a:lnSpc>
                <a:spcBef>
                  <a:spcPts val="0"/>
                </a:spcBef>
                <a:spcAft>
                  <a:spcPts val="0"/>
                </a:spcAft>
                <a:buSzPct val="25000"/>
                <a:buNone/>
              </a:pPr>
              <a:r>
                <a:rPr lang="en-US" sz="2500" b="0" i="0" u="none" strike="noStrike" cap="none">
                  <a:solidFill>
                    <a:schemeClr val="lt1"/>
                  </a:solidFill>
                  <a:latin typeface="Calibri"/>
                  <a:ea typeface="Calibri"/>
                  <a:cs typeface="Calibri"/>
                  <a:sym typeface="Calibri"/>
                </a:rPr>
                <a:t>Private</a:t>
              </a:r>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a:spLocks noGrp="1"/>
          </p:cNvSpPr>
          <p:nvPr>
            <p:ph type="title"/>
          </p:nvPr>
        </p:nvSpPr>
        <p:spPr>
          <a:xfrm>
            <a:off x="2309811" y="165101"/>
            <a:ext cx="6962774" cy="82073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Funds From Operations </a:t>
            </a:r>
          </a:p>
        </p:txBody>
      </p:sp>
      <p:pic>
        <p:nvPicPr>
          <p:cNvPr id="906" name="Shape 906"/>
          <p:cNvPicPr preferRelativeResize="0"/>
          <p:nvPr/>
        </p:nvPicPr>
        <p:blipFill rotWithShape="1">
          <a:blip r:embed="rId3">
            <a:alphaModFix/>
          </a:blip>
          <a:srcRect/>
          <a:stretch/>
        </p:blipFill>
        <p:spPr>
          <a:xfrm>
            <a:off x="1371600" y="836978"/>
            <a:ext cx="9344025" cy="602102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Shape 911"/>
          <p:cNvSpPr txBox="1">
            <a:spLocks noGrp="1"/>
          </p:cNvSpPr>
          <p:nvPr>
            <p:ph type="title"/>
          </p:nvPr>
        </p:nvSpPr>
        <p:spPr>
          <a:xfrm>
            <a:off x="2052623" y="0"/>
            <a:ext cx="9632400" cy="9351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Funds From Operations - Continued</a:t>
            </a:r>
          </a:p>
        </p:txBody>
      </p:sp>
      <p:pic>
        <p:nvPicPr>
          <p:cNvPr id="912" name="Shape 912"/>
          <p:cNvPicPr preferRelativeResize="0"/>
          <p:nvPr/>
        </p:nvPicPr>
        <p:blipFill rotWithShape="1">
          <a:blip r:embed="rId3">
            <a:alphaModFix/>
          </a:blip>
          <a:srcRect/>
          <a:stretch/>
        </p:blipFill>
        <p:spPr>
          <a:xfrm>
            <a:off x="826158" y="1460500"/>
            <a:ext cx="10858767" cy="345439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Shape 917"/>
          <p:cNvSpPr txBox="1">
            <a:spLocks noGrp="1"/>
          </p:cNvSpPr>
          <p:nvPr>
            <p:ph type="title"/>
          </p:nvPr>
        </p:nvSpPr>
        <p:spPr>
          <a:xfrm>
            <a:off x="2352675" y="0"/>
            <a:ext cx="8590200" cy="10635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1" i="0" u="none" strike="noStrike" cap="none">
                <a:solidFill>
                  <a:schemeClr val="dk1"/>
                </a:solidFill>
                <a:latin typeface="Calibri"/>
                <a:ea typeface="Calibri"/>
                <a:cs typeface="Calibri"/>
                <a:sym typeface="Calibri"/>
              </a:rPr>
              <a:t>Adj. Funds From Operations </a:t>
            </a:r>
          </a:p>
        </p:txBody>
      </p:sp>
      <p:pic>
        <p:nvPicPr>
          <p:cNvPr id="918" name="Shape 918"/>
          <p:cNvPicPr preferRelativeResize="0"/>
          <p:nvPr/>
        </p:nvPicPr>
        <p:blipFill rotWithShape="1">
          <a:blip r:embed="rId3">
            <a:alphaModFix/>
          </a:blip>
          <a:srcRect/>
          <a:stretch/>
        </p:blipFill>
        <p:spPr>
          <a:xfrm>
            <a:off x="1500980" y="1063625"/>
            <a:ext cx="9914731" cy="5398317"/>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Shape 923"/>
          <p:cNvSpPr txBox="1">
            <a:spLocks noGrp="1"/>
          </p:cNvSpPr>
          <p:nvPr>
            <p:ph type="title"/>
          </p:nvPr>
        </p:nvSpPr>
        <p:spPr>
          <a:xfrm>
            <a:off x="1097279" y="286603"/>
            <a:ext cx="10058399" cy="145075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800" b="1" i="0" u="none" strike="noStrike" cap="none">
                <a:solidFill>
                  <a:schemeClr val="dk1"/>
                </a:solidFill>
                <a:latin typeface="Calibri"/>
                <a:ea typeface="Calibri"/>
                <a:cs typeface="Calibri"/>
                <a:sym typeface="Calibri"/>
              </a:rPr>
              <a:t>RECOMMENDATION:</a:t>
            </a:r>
          </a:p>
        </p:txBody>
      </p:sp>
      <p:sp>
        <p:nvSpPr>
          <p:cNvPr id="924" name="Shape 924"/>
          <p:cNvSpPr txBox="1"/>
          <p:nvPr/>
        </p:nvSpPr>
        <p:spPr>
          <a:xfrm>
            <a:off x="4886325" y="2528888"/>
            <a:ext cx="3400424" cy="15696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9600" b="1" i="0" u="none" strike="noStrike" cap="none">
                <a:solidFill>
                  <a:schemeClr val="accent5"/>
                </a:solidFill>
                <a:latin typeface="Arial"/>
                <a:ea typeface="Arial"/>
                <a:cs typeface="Arial"/>
                <a:sym typeface="Arial"/>
              </a:rPr>
              <a:t>BUY</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pic>
        <p:nvPicPr>
          <p:cNvPr id="929" name="Shape 929"/>
          <p:cNvPicPr preferRelativeResize="0"/>
          <p:nvPr/>
        </p:nvPicPr>
        <p:blipFill rotWithShape="1">
          <a:blip r:embed="rId3">
            <a:alphaModFix/>
          </a:blip>
          <a:srcRect/>
          <a:stretch/>
        </p:blipFill>
        <p:spPr>
          <a:xfrm>
            <a:off x="3078868" y="0"/>
            <a:ext cx="6389594" cy="1577602"/>
          </a:xfrm>
          <a:prstGeom prst="rect">
            <a:avLst/>
          </a:prstGeom>
          <a:noFill/>
          <a:ln>
            <a:noFill/>
          </a:ln>
        </p:spPr>
      </p:pic>
      <p:pic>
        <p:nvPicPr>
          <p:cNvPr id="930" name="Shape 930"/>
          <p:cNvPicPr preferRelativeResize="0"/>
          <p:nvPr/>
        </p:nvPicPr>
        <p:blipFill rotWithShape="1">
          <a:blip r:embed="rId4">
            <a:alphaModFix/>
          </a:blip>
          <a:srcRect/>
          <a:stretch/>
        </p:blipFill>
        <p:spPr>
          <a:xfrm>
            <a:off x="2512325" y="1827405"/>
            <a:ext cx="7817650" cy="441838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935" name="Shape 935"/>
          <p:cNvPicPr preferRelativeResize="0"/>
          <p:nvPr/>
        </p:nvPicPr>
        <p:blipFill rotWithShape="1">
          <a:blip r:embed="rId3">
            <a:alphaModFix/>
          </a:blip>
          <a:srcRect/>
          <a:stretch/>
        </p:blipFill>
        <p:spPr>
          <a:xfrm>
            <a:off x="3966580" y="671177"/>
            <a:ext cx="8052467" cy="5442238"/>
          </a:xfrm>
          <a:prstGeom prst="rect">
            <a:avLst/>
          </a:prstGeom>
          <a:noFill/>
          <a:ln>
            <a:noFill/>
          </a:ln>
        </p:spPr>
      </p:pic>
      <p:pic>
        <p:nvPicPr>
          <p:cNvPr id="936" name="Shape 936"/>
          <p:cNvPicPr preferRelativeResize="0"/>
          <p:nvPr/>
        </p:nvPicPr>
        <p:blipFill rotWithShape="1">
          <a:blip r:embed="rId4">
            <a:alphaModFix/>
          </a:blip>
          <a:srcRect/>
          <a:stretch/>
        </p:blipFill>
        <p:spPr>
          <a:xfrm>
            <a:off x="144826" y="2590657"/>
            <a:ext cx="2314575" cy="609599"/>
          </a:xfrm>
          <a:prstGeom prst="rect">
            <a:avLst/>
          </a:prstGeom>
          <a:noFill/>
          <a:ln>
            <a:noFill/>
          </a:ln>
        </p:spPr>
      </p:pic>
      <p:pic>
        <p:nvPicPr>
          <p:cNvPr id="937" name="Shape 937"/>
          <p:cNvPicPr preferRelativeResize="0"/>
          <p:nvPr/>
        </p:nvPicPr>
        <p:blipFill rotWithShape="1">
          <a:blip r:embed="rId5">
            <a:alphaModFix/>
          </a:blip>
          <a:srcRect/>
          <a:stretch/>
        </p:blipFill>
        <p:spPr>
          <a:xfrm>
            <a:off x="129061" y="3096083"/>
            <a:ext cx="1325470" cy="778259"/>
          </a:xfrm>
          <a:prstGeom prst="rect">
            <a:avLst/>
          </a:prstGeom>
          <a:noFill/>
          <a:ln>
            <a:noFill/>
          </a:ln>
        </p:spPr>
      </p:pic>
      <p:pic>
        <p:nvPicPr>
          <p:cNvPr id="938" name="Shape 938"/>
          <p:cNvPicPr preferRelativeResize="0"/>
          <p:nvPr/>
        </p:nvPicPr>
        <p:blipFill rotWithShape="1">
          <a:blip r:embed="rId6">
            <a:alphaModFix/>
          </a:blip>
          <a:srcRect/>
          <a:stretch/>
        </p:blipFill>
        <p:spPr>
          <a:xfrm>
            <a:off x="-24766" y="3851083"/>
            <a:ext cx="1668416" cy="868679"/>
          </a:xfrm>
          <a:prstGeom prst="rect">
            <a:avLst/>
          </a:prstGeom>
          <a:noFill/>
          <a:ln>
            <a:noFill/>
          </a:ln>
        </p:spPr>
      </p:pic>
      <p:pic>
        <p:nvPicPr>
          <p:cNvPr id="939" name="Shape 939"/>
          <p:cNvPicPr preferRelativeResize="0"/>
          <p:nvPr/>
        </p:nvPicPr>
        <p:blipFill rotWithShape="1">
          <a:blip r:embed="rId7">
            <a:alphaModFix/>
          </a:blip>
          <a:srcRect/>
          <a:stretch/>
        </p:blipFill>
        <p:spPr>
          <a:xfrm>
            <a:off x="144826" y="4560298"/>
            <a:ext cx="3382421" cy="914465"/>
          </a:xfrm>
          <a:prstGeom prst="rect">
            <a:avLst/>
          </a:prstGeom>
          <a:noFill/>
          <a:ln>
            <a:noFill/>
          </a:ln>
        </p:spPr>
      </p:pic>
      <p:pic>
        <p:nvPicPr>
          <p:cNvPr id="940" name="Shape 940"/>
          <p:cNvPicPr preferRelativeResize="0"/>
          <p:nvPr/>
        </p:nvPicPr>
        <p:blipFill rotWithShape="1">
          <a:blip r:embed="rId8">
            <a:alphaModFix/>
          </a:blip>
          <a:srcRect/>
          <a:stretch/>
        </p:blipFill>
        <p:spPr>
          <a:xfrm>
            <a:off x="117396" y="5367219"/>
            <a:ext cx="3409850" cy="827241"/>
          </a:xfrm>
          <a:prstGeom prst="rect">
            <a:avLst/>
          </a:prstGeom>
          <a:noFill/>
          <a:ln>
            <a:noFill/>
          </a:ln>
        </p:spPr>
      </p:pic>
      <p:pic>
        <p:nvPicPr>
          <p:cNvPr id="941" name="Shape 941"/>
          <p:cNvPicPr preferRelativeResize="0"/>
          <p:nvPr/>
        </p:nvPicPr>
        <p:blipFill rotWithShape="1">
          <a:blip r:embed="rId9">
            <a:alphaModFix/>
          </a:blip>
          <a:srcRect/>
          <a:stretch/>
        </p:blipFill>
        <p:spPr>
          <a:xfrm>
            <a:off x="129061" y="2034653"/>
            <a:ext cx="1285874" cy="523874"/>
          </a:xfrm>
          <a:prstGeom prst="rect">
            <a:avLst/>
          </a:prstGeom>
          <a:noFill/>
          <a:ln>
            <a:noFill/>
          </a:ln>
        </p:spPr>
      </p:pic>
      <p:sp>
        <p:nvSpPr>
          <p:cNvPr id="942" name="Shape 942"/>
          <p:cNvSpPr txBox="1"/>
          <p:nvPr/>
        </p:nvSpPr>
        <p:spPr>
          <a:xfrm>
            <a:off x="0" y="170918"/>
            <a:ext cx="5241219"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Company Snapshot</a:t>
            </a:r>
          </a:p>
        </p:txBody>
      </p:sp>
      <p:pic>
        <p:nvPicPr>
          <p:cNvPr id="943" name="Shape 943"/>
          <p:cNvPicPr preferRelativeResize="0"/>
          <p:nvPr/>
        </p:nvPicPr>
        <p:blipFill rotWithShape="1">
          <a:blip r:embed="rId10">
            <a:alphaModFix/>
          </a:blip>
          <a:srcRect/>
          <a:stretch/>
        </p:blipFill>
        <p:spPr>
          <a:xfrm>
            <a:off x="66579" y="1163140"/>
            <a:ext cx="3884237" cy="641396"/>
          </a:xfrm>
          <a:prstGeom prst="rect">
            <a:avLst/>
          </a:prstGeom>
          <a:noFill/>
          <a:ln>
            <a:noFill/>
          </a:ln>
        </p:spPr>
      </p:pic>
      <p:sp>
        <p:nvSpPr>
          <p:cNvPr id="944" name="Shape 944"/>
          <p:cNvSpPr/>
          <p:nvPr/>
        </p:nvSpPr>
        <p:spPr>
          <a:xfrm>
            <a:off x="10177652" y="4944748"/>
            <a:ext cx="1606730" cy="422470"/>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1" i="0" u="none" strike="noStrike" cap="none">
              <a:solidFill>
                <a:schemeClr val="lt1"/>
              </a:solidFill>
              <a:latin typeface="Arial"/>
              <a:ea typeface="Arial"/>
              <a:cs typeface="Arial"/>
              <a:sym typeface="Arial"/>
            </a:endParaRPr>
          </a:p>
        </p:txBody>
      </p:sp>
      <p:sp>
        <p:nvSpPr>
          <p:cNvPr id="945" name="Shape 945"/>
          <p:cNvSpPr/>
          <p:nvPr/>
        </p:nvSpPr>
        <p:spPr>
          <a:xfrm>
            <a:off x="8042350" y="5447360"/>
            <a:ext cx="1689461" cy="442964"/>
          </a:xfrm>
          <a:prstGeom prst="ellipse">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Shape 950"/>
          <p:cNvPicPr preferRelativeResize="0"/>
          <p:nvPr/>
        </p:nvPicPr>
        <p:blipFill rotWithShape="1">
          <a:blip r:embed="rId3">
            <a:alphaModFix/>
          </a:blip>
          <a:srcRect/>
          <a:stretch/>
        </p:blipFill>
        <p:spPr>
          <a:xfrm>
            <a:off x="1295400" y="1932038"/>
            <a:ext cx="9377718" cy="4247099"/>
          </a:xfrm>
          <a:prstGeom prst="rect">
            <a:avLst/>
          </a:prstGeom>
          <a:noFill/>
          <a:ln>
            <a:noFill/>
          </a:ln>
        </p:spPr>
      </p:pic>
      <p:sp>
        <p:nvSpPr>
          <p:cNvPr id="951" name="Shape 951"/>
          <p:cNvSpPr txBox="1"/>
          <p:nvPr/>
        </p:nvSpPr>
        <p:spPr>
          <a:xfrm>
            <a:off x="1295400" y="412862"/>
            <a:ext cx="5241219"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Company Snapshot</a:t>
            </a:r>
          </a:p>
        </p:txBody>
      </p:sp>
      <p:sp>
        <p:nvSpPr>
          <p:cNvPr id="952" name="Shape 952"/>
          <p:cNvSpPr/>
          <p:nvPr/>
        </p:nvSpPr>
        <p:spPr>
          <a:xfrm>
            <a:off x="1351934" y="1003171"/>
            <a:ext cx="4260461" cy="46166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2400" b="1" i="0" u="none" strike="noStrike" cap="none">
                <a:solidFill>
                  <a:srgbClr val="C7DDEE"/>
                </a:solidFill>
                <a:latin typeface="Arial"/>
                <a:ea typeface="Arial"/>
                <a:cs typeface="Arial"/>
                <a:sym typeface="Arial"/>
              </a:rPr>
              <a:t>— Max Timeframe Performance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Shape 957"/>
          <p:cNvSpPr txBox="1"/>
          <p:nvPr/>
        </p:nvSpPr>
        <p:spPr>
          <a:xfrm>
            <a:off x="561702" y="183981"/>
            <a:ext cx="5241219"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Company Snapshot</a:t>
            </a:r>
          </a:p>
        </p:txBody>
      </p:sp>
      <p:sp>
        <p:nvSpPr>
          <p:cNvPr id="958" name="Shape 958"/>
          <p:cNvSpPr/>
          <p:nvPr/>
        </p:nvSpPr>
        <p:spPr>
          <a:xfrm>
            <a:off x="561702" y="766804"/>
            <a:ext cx="5969648"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2400" b="1" i="0" u="none" strike="noStrike" cap="none">
                <a:solidFill>
                  <a:srgbClr val="C7DDEE"/>
                </a:solidFill>
                <a:latin typeface="Arial"/>
                <a:ea typeface="Arial"/>
                <a:cs typeface="Arial"/>
                <a:sym typeface="Arial"/>
              </a:rPr>
              <a:t>— 1 years compared to S&amp;P/TSX Capped REIT</a:t>
            </a:r>
          </a:p>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C7DDEE"/>
              </a:solidFill>
              <a:latin typeface="Arial"/>
              <a:ea typeface="Arial"/>
              <a:cs typeface="Arial"/>
              <a:sym typeface="Arial"/>
            </a:endParaRPr>
          </a:p>
        </p:txBody>
      </p:sp>
      <p:pic>
        <p:nvPicPr>
          <p:cNvPr id="959" name="Shape 959"/>
          <p:cNvPicPr preferRelativeResize="0"/>
          <p:nvPr/>
        </p:nvPicPr>
        <p:blipFill rotWithShape="1">
          <a:blip r:embed="rId3">
            <a:alphaModFix/>
          </a:blip>
          <a:srcRect/>
          <a:stretch/>
        </p:blipFill>
        <p:spPr>
          <a:xfrm>
            <a:off x="561702" y="1248341"/>
            <a:ext cx="11001033" cy="495388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Shape 964"/>
          <p:cNvSpPr txBox="1"/>
          <p:nvPr/>
        </p:nvSpPr>
        <p:spPr>
          <a:xfrm>
            <a:off x="561702" y="183981"/>
            <a:ext cx="5241219"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Company Snapshot</a:t>
            </a:r>
          </a:p>
        </p:txBody>
      </p:sp>
      <p:sp>
        <p:nvSpPr>
          <p:cNvPr id="965" name="Shape 965"/>
          <p:cNvSpPr/>
          <p:nvPr/>
        </p:nvSpPr>
        <p:spPr>
          <a:xfrm>
            <a:off x="561702" y="766804"/>
            <a:ext cx="5969648"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2400" b="1" i="0" u="none" strike="noStrike" cap="none">
                <a:solidFill>
                  <a:srgbClr val="C7DDEE"/>
                </a:solidFill>
                <a:latin typeface="Arial"/>
                <a:ea typeface="Arial"/>
                <a:cs typeface="Arial"/>
                <a:sym typeface="Arial"/>
              </a:rPr>
              <a:t>— 5 years compared to S&amp;P/TSX Capped REIT</a:t>
            </a:r>
          </a:p>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C7DDEE"/>
              </a:solidFill>
              <a:latin typeface="Arial"/>
              <a:ea typeface="Arial"/>
              <a:cs typeface="Arial"/>
              <a:sym typeface="Arial"/>
            </a:endParaRPr>
          </a:p>
        </p:txBody>
      </p:sp>
      <p:pic>
        <p:nvPicPr>
          <p:cNvPr id="966" name="Shape 966"/>
          <p:cNvPicPr preferRelativeResize="0"/>
          <p:nvPr/>
        </p:nvPicPr>
        <p:blipFill rotWithShape="1">
          <a:blip r:embed="rId3">
            <a:alphaModFix/>
          </a:blip>
          <a:srcRect/>
          <a:stretch/>
        </p:blipFill>
        <p:spPr>
          <a:xfrm>
            <a:off x="561702" y="1182303"/>
            <a:ext cx="10986283" cy="5056638"/>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Shape 971"/>
          <p:cNvSpPr txBox="1"/>
          <p:nvPr/>
        </p:nvSpPr>
        <p:spPr>
          <a:xfrm>
            <a:off x="561702" y="183981"/>
            <a:ext cx="5241219" cy="5847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3200" b="1" i="0" u="none" strike="noStrike" cap="none">
                <a:solidFill>
                  <a:srgbClr val="C7DDEE"/>
                </a:solidFill>
                <a:latin typeface="Arial"/>
                <a:ea typeface="Arial"/>
                <a:cs typeface="Arial"/>
                <a:sym typeface="Arial"/>
              </a:rPr>
              <a:t>Company Snapshot</a:t>
            </a:r>
          </a:p>
        </p:txBody>
      </p:sp>
      <p:sp>
        <p:nvSpPr>
          <p:cNvPr id="972" name="Shape 972"/>
          <p:cNvSpPr/>
          <p:nvPr/>
        </p:nvSpPr>
        <p:spPr>
          <a:xfrm>
            <a:off x="561702" y="766804"/>
            <a:ext cx="7143301" cy="83099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7DDEE"/>
              </a:buClr>
              <a:buSzPct val="25000"/>
              <a:buFont typeface="Arial"/>
              <a:buNone/>
            </a:pPr>
            <a:r>
              <a:rPr lang="en-US" sz="2400" b="1" i="0" u="none" strike="noStrike" cap="none">
                <a:solidFill>
                  <a:srgbClr val="C7DDEE"/>
                </a:solidFill>
                <a:latin typeface="Arial"/>
                <a:ea typeface="Arial"/>
                <a:cs typeface="Arial"/>
                <a:sym typeface="Arial"/>
              </a:rPr>
              <a:t>— 10 years compared to S&amp;P/TSX Capped REIT</a:t>
            </a:r>
          </a:p>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C7DDEE"/>
              </a:solidFill>
              <a:latin typeface="Arial"/>
              <a:ea typeface="Arial"/>
              <a:cs typeface="Arial"/>
              <a:sym typeface="Arial"/>
            </a:endParaRPr>
          </a:p>
        </p:txBody>
      </p:sp>
      <p:pic>
        <p:nvPicPr>
          <p:cNvPr id="973" name="Shape 973"/>
          <p:cNvPicPr preferRelativeResize="0"/>
          <p:nvPr/>
        </p:nvPicPr>
        <p:blipFill rotWithShape="1">
          <a:blip r:embed="rId3">
            <a:alphaModFix/>
          </a:blip>
          <a:srcRect/>
          <a:stretch/>
        </p:blipFill>
        <p:spPr>
          <a:xfrm>
            <a:off x="701929" y="1351579"/>
            <a:ext cx="10447850" cy="4845698"/>
          </a:xfrm>
          <a:prstGeom prst="rect">
            <a:avLst/>
          </a:prstGeom>
          <a:noFill/>
          <a:ln>
            <a:noFill/>
          </a:ln>
        </p:spPr>
      </p:pic>
    </p:spTree>
  </p:cSld>
  <p:clrMapOvr>
    <a:masterClrMapping/>
  </p:clrMapOvr>
</p:sld>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3517</Words>
  <Application>Microsoft Office PowerPoint</Application>
  <PresentationFormat>Custom</PresentationFormat>
  <Paragraphs>515</Paragraphs>
  <Slides>173</Slides>
  <Notes>173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173</vt:i4>
      </vt:variant>
    </vt:vector>
  </HeadingPairs>
  <TitlesOfParts>
    <vt:vector size="182" baseType="lpstr">
      <vt:lpstr>Arial</vt:lpstr>
      <vt:lpstr>Calibri</vt:lpstr>
      <vt:lpstr>Questrial</vt:lpstr>
      <vt:lpstr>Noto Sans Symbols</vt:lpstr>
      <vt:lpstr>Verdana</vt:lpstr>
      <vt:lpstr>Cambria</vt:lpstr>
      <vt:lpstr>Cabin</vt:lpstr>
      <vt:lpstr>Retrospect</vt:lpstr>
      <vt:lpstr>Retrospect</vt:lpstr>
      <vt:lpstr>Real Estate Investment Trusts</vt:lpstr>
      <vt:lpstr>Agenda</vt:lpstr>
      <vt:lpstr>What are REITs?</vt:lpstr>
      <vt:lpstr>Evolution of REITs</vt:lpstr>
      <vt:lpstr>Evolution of REITs Cont.</vt:lpstr>
      <vt:lpstr>Evolution of REITs Cont.</vt:lpstr>
      <vt:lpstr>How REITs Operate</vt:lpstr>
      <vt:lpstr>Types of REITs</vt:lpstr>
      <vt:lpstr>How to Purchase REITs</vt:lpstr>
      <vt:lpstr>Factors Driving REIT Earnings</vt:lpstr>
      <vt:lpstr>REITs: Investment Advantage</vt:lpstr>
      <vt:lpstr>Benefits of Diversification</vt:lpstr>
      <vt:lpstr>Benefits of Diversification</vt:lpstr>
      <vt:lpstr>Risks of Investing in REITs</vt:lpstr>
      <vt:lpstr>Globalization</vt:lpstr>
      <vt:lpstr>Global REIT Industry </vt:lpstr>
      <vt:lpstr>Global – Market Cap</vt:lpstr>
      <vt:lpstr>Global – Top 10 REITs</vt:lpstr>
      <vt:lpstr>Global – Total Return on REIT Index 2016</vt:lpstr>
      <vt:lpstr>Comparison of REIT Rules</vt:lpstr>
      <vt:lpstr>REITs Rules &amp; Regulations</vt:lpstr>
      <vt:lpstr>Rules &amp; Regulations</vt:lpstr>
      <vt:lpstr>Rules &amp; Regulations</vt:lpstr>
      <vt:lpstr>Rules &amp; Regulations</vt:lpstr>
      <vt:lpstr>Rules &amp; Regulations</vt:lpstr>
      <vt:lpstr>Rules &amp; Regulations</vt:lpstr>
      <vt:lpstr>Rules &amp; Regulations</vt:lpstr>
      <vt:lpstr>Protecting American from Tax Hikes Acts of 2015 </vt:lpstr>
      <vt:lpstr>Market Cap </vt:lpstr>
      <vt:lpstr>US: Product &amp; Service Segmentation</vt:lpstr>
      <vt:lpstr>US: Major Market Segmentation</vt:lpstr>
      <vt:lpstr>Canadian REITs</vt:lpstr>
      <vt:lpstr>Proposed Changes to REIT Exemption</vt:lpstr>
      <vt:lpstr>Canada: Product &amp; Service Segmentation</vt:lpstr>
      <vt:lpstr>Canada: REITs by Market Segmentation</vt:lpstr>
      <vt:lpstr>Canada: Canadian REITs</vt:lpstr>
      <vt:lpstr>Canada: Top 10 Market Cap</vt:lpstr>
      <vt:lpstr>Canadian REITs Dividend Yield</vt:lpstr>
      <vt:lpstr>Market Capitalization Growth</vt:lpstr>
      <vt:lpstr>S&amp;P/TSX Capped Reit Index vs S&amp;P/TSX Composite</vt:lpstr>
      <vt:lpstr>S&amp;P/ TSX Capped Reit Index Return 2015</vt:lpstr>
      <vt:lpstr>Canadian Reit Yield vs 10-year GOC</vt:lpstr>
      <vt:lpstr>How to Evaluate a REIT</vt:lpstr>
      <vt:lpstr>Net Income</vt:lpstr>
      <vt:lpstr>Net Asset Value (NAV)</vt:lpstr>
      <vt:lpstr>Historical Price to NAV to REIT</vt:lpstr>
      <vt:lpstr>Funds From Operations (FFO)</vt:lpstr>
      <vt:lpstr>Adjusted Funds From Operations (AFFO)</vt:lpstr>
      <vt:lpstr>AFFO Payout Ratios</vt:lpstr>
      <vt:lpstr>REIT AFFO Yield Spread History </vt:lpstr>
      <vt:lpstr>Weighted Average AFFO Payout Ratio </vt:lpstr>
      <vt:lpstr>Funds Available for Distribution (FAD)</vt:lpstr>
      <vt:lpstr>Capitalization Rate (Cap Rate)</vt:lpstr>
      <vt:lpstr>Slide 54</vt:lpstr>
      <vt:lpstr>HR (HR.UN) Security Snapshot</vt:lpstr>
      <vt:lpstr>1 Year Chart</vt:lpstr>
      <vt:lpstr>5 Years Chart</vt:lpstr>
      <vt:lpstr>Max Chart </vt:lpstr>
      <vt:lpstr>5 Years vs S&amp;P/TSX Composite vs iShare S&amp;P/TSX Capped REIT</vt:lpstr>
      <vt:lpstr>1 Year vs S&amp;P/TSX Composite vs iShare S&amp;P/TSX Capped REIT</vt:lpstr>
      <vt:lpstr>Company Overview</vt:lpstr>
      <vt:lpstr>Property Segments</vt:lpstr>
      <vt:lpstr>Company Strategy</vt:lpstr>
      <vt:lpstr>Canadian Properties Owned</vt:lpstr>
      <vt:lpstr>US Properties Owned</vt:lpstr>
      <vt:lpstr>Properties Diversification</vt:lpstr>
      <vt:lpstr>Slide 67</vt:lpstr>
      <vt:lpstr>Slide 68</vt:lpstr>
      <vt:lpstr>Pramaris Portfolio</vt:lpstr>
      <vt:lpstr>H&amp;R Post Pramaris Acquisition</vt:lpstr>
      <vt:lpstr>Slide 71</vt:lpstr>
      <vt:lpstr>  Lantower Residential </vt:lpstr>
      <vt:lpstr>Slide 73</vt:lpstr>
      <vt:lpstr>Slide 74</vt:lpstr>
      <vt:lpstr>Long Island City Construction Update</vt:lpstr>
      <vt:lpstr>Top 15 tenants by Revenue </vt:lpstr>
      <vt:lpstr>Other Strong Tenants</vt:lpstr>
      <vt:lpstr>20 Years of Stable Occupancy </vt:lpstr>
      <vt:lpstr>Limited Lease Rollover</vt:lpstr>
      <vt:lpstr>Management Team</vt:lpstr>
      <vt:lpstr>Thomas J. Hofstedter, President and Chief Executive Officer</vt:lpstr>
      <vt:lpstr>Larry Froom, CPA, CA, Chief Financial Officer</vt:lpstr>
      <vt:lpstr>Nathan Uhr, Chief Operating Officer</vt:lpstr>
      <vt:lpstr>Patrick Sullivan, Chief Operating Officer, Primaris Management Inc. </vt:lpstr>
      <vt:lpstr>Philippe Lapointe, Chief Operating Officer, Lantower Residential </vt:lpstr>
      <vt:lpstr>Balance Sheet </vt:lpstr>
      <vt:lpstr>Income Statement</vt:lpstr>
      <vt:lpstr>Cash Flow Statement</vt:lpstr>
      <vt:lpstr>Cash Flow Statement – Continued</vt:lpstr>
      <vt:lpstr>Funds From Operations </vt:lpstr>
      <vt:lpstr>Funds From Operations - Continued</vt:lpstr>
      <vt:lpstr>Adj. Funds From Operations </vt:lpstr>
      <vt:lpstr>RECOMMENDATION:</vt:lpstr>
      <vt:lpstr>Slide 94</vt:lpstr>
      <vt:lpstr>Slide 95</vt:lpstr>
      <vt:lpstr>Slide 96</vt:lpstr>
      <vt:lpstr>Slide 97</vt:lpstr>
      <vt:lpstr>Slide 98</vt:lpstr>
      <vt:lpstr>Slide 99</vt:lpstr>
      <vt:lpstr>Slide 100</vt:lpstr>
      <vt:lpstr>Slide 101</vt:lpstr>
      <vt:lpstr>Slide 102</vt:lpstr>
      <vt:lpstr>Slide 103</vt:lpstr>
      <vt:lpstr>Slide 104</vt:lpstr>
      <vt:lpstr>Top Ten Sources of Revenue by Property Tenant</vt:lpstr>
      <vt:lpstr>REAL ESTATE PORTFOLIO KEY FACTS</vt:lpstr>
      <vt:lpstr>Slide 107</vt:lpstr>
      <vt:lpstr>Company 2016 Q4 Overview</vt:lpstr>
      <vt:lpstr>Slide 109</vt:lpstr>
      <vt:lpstr>Liquidity</vt:lpstr>
      <vt:lpstr>Company Core Strength </vt:lpstr>
      <vt:lpstr>Slide 112</vt:lpstr>
      <vt:lpstr>Slide 113</vt:lpstr>
      <vt:lpstr>Slide 114</vt:lpstr>
      <vt:lpstr>Slide 115</vt:lpstr>
      <vt:lpstr>Slide 116</vt:lpstr>
      <vt:lpstr>Slide 117</vt:lpstr>
      <vt:lpstr>Slide 118</vt:lpstr>
      <vt:lpstr>Slide 119</vt:lpstr>
      <vt:lpstr>Slide 120</vt:lpstr>
      <vt:lpstr>Slide 121</vt:lpstr>
      <vt:lpstr>Slide 122</vt:lpstr>
      <vt:lpstr>Financial performance</vt:lpstr>
      <vt:lpstr>2016 Financial Highlights</vt:lpstr>
      <vt:lpstr>Operating Income ( in thousands of Canadian dollars) </vt:lpstr>
      <vt:lpstr>Slide 126</vt:lpstr>
      <vt:lpstr>Slide 127</vt:lpstr>
      <vt:lpstr>Balance  Sheet Statement 2016 – Q4  ( in thousands of Canadian dollars) </vt:lpstr>
      <vt:lpstr>Slide 129</vt:lpstr>
      <vt:lpstr>Slide 130</vt:lpstr>
      <vt:lpstr>Slide 131</vt:lpstr>
      <vt:lpstr>Slide 132</vt:lpstr>
      <vt:lpstr>Statements of Changes in Unitholder’s Equity</vt:lpstr>
      <vt:lpstr>Slide 134</vt:lpstr>
      <vt:lpstr>Slide 135</vt:lpstr>
      <vt:lpstr>Slide 136</vt:lpstr>
      <vt:lpstr>Slide 137</vt:lpstr>
      <vt:lpstr>Slide 138</vt:lpstr>
      <vt:lpstr>RECOMMENDATION:</vt:lpstr>
      <vt:lpstr>BOARDWALK</vt:lpstr>
      <vt:lpstr>Slide 141</vt:lpstr>
      <vt:lpstr>BEI 1 Year</vt:lpstr>
      <vt:lpstr>BEI 5 Year</vt:lpstr>
      <vt:lpstr>BEI Max</vt:lpstr>
      <vt:lpstr>Company Overview</vt:lpstr>
      <vt:lpstr>The History of Boardwalk</vt:lpstr>
      <vt:lpstr>Company Core Initiatives </vt:lpstr>
      <vt:lpstr>Slide 148</vt:lpstr>
      <vt:lpstr>Slide 149</vt:lpstr>
      <vt:lpstr>Unit Distribution</vt:lpstr>
      <vt:lpstr>Distribution and NOI</vt:lpstr>
      <vt:lpstr>Growth</vt:lpstr>
      <vt:lpstr>Slide 153</vt:lpstr>
      <vt:lpstr>Boardwalk Tenancy</vt:lpstr>
      <vt:lpstr>Slide 155</vt:lpstr>
      <vt:lpstr>Slide 156</vt:lpstr>
      <vt:lpstr>Slide 157</vt:lpstr>
      <vt:lpstr>Slide 158</vt:lpstr>
      <vt:lpstr>Slide 159</vt:lpstr>
      <vt:lpstr>Slide 160</vt:lpstr>
      <vt:lpstr>Slide 161</vt:lpstr>
      <vt:lpstr>Management Team </vt:lpstr>
      <vt:lpstr>Slide 163</vt:lpstr>
      <vt:lpstr>Slide 164</vt:lpstr>
      <vt:lpstr>Slide 165</vt:lpstr>
      <vt:lpstr>Slide 166</vt:lpstr>
      <vt:lpstr>Financial Performance </vt:lpstr>
      <vt:lpstr>Slide 168</vt:lpstr>
      <vt:lpstr>Slide 169</vt:lpstr>
      <vt:lpstr>Slide 170</vt:lpstr>
      <vt:lpstr>Slide 171</vt:lpstr>
      <vt:lpstr>Slide 172</vt:lpstr>
      <vt:lpstr>Slide 173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Estate Investment Trusts</dc:title>
  <cp:lastModifiedBy>gp</cp:lastModifiedBy>
  <cp:revision>1</cp:revision>
  <dcterms:modified xsi:type="dcterms:W3CDTF">2017-03-21T00:33:25Z</dcterms:modified>
</cp:coreProperties>
</file>