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Lst>
  <p:sldSz cx="12192000" cy="6858000"/>
  <p:notesSz cx="6858000" cy="9144000"/>
  <p:embeddedFontLst>
    <p:embeddedFont>
      <p:font typeface="Calibri" panose="020F0502020204030204" pitchFamily="34" charset="0"/>
      <p:regular r:id="rId241"/>
      <p:bold r:id="rId242"/>
      <p:italic r:id="rId243"/>
      <p:boldItalic r:id="rId244"/>
    </p:embeddedFont>
    <p:embeddedFont>
      <p:font typeface="Candara" panose="020E0502030303020204" pitchFamily="34" charset="0"/>
      <p:regular r:id="rId245"/>
      <p:bold r:id="rId246"/>
      <p:italic r:id="rId247"/>
      <p:boldItalic r:id="rId248"/>
    </p:embeddedFont>
    <p:embeddedFont>
      <p:font typeface="Century Gothic" panose="020B0502020202020204" pitchFamily="34" charset="0"/>
      <p:regular r:id="rId249"/>
      <p:bold r:id="rId250"/>
      <p:italic r:id="rId251"/>
      <p:boldItalic r:id="rId252"/>
    </p:embeddedFont>
    <p:embeddedFont>
      <p:font typeface="Lato" panose="020B0604020202020204" charset="0"/>
      <p:regular r:id="rId253"/>
      <p:bold r:id="rId254"/>
      <p:italic r:id="rId255"/>
      <p:boldItalic r:id="rId256"/>
    </p:embeddedFont>
    <p:embeddedFont>
      <p:font typeface="Open Sans" panose="020B0604020202020204" charset="0"/>
      <p:regular r:id="rId257"/>
      <p:bold r:id="rId258"/>
      <p:italic r:id="rId259"/>
      <p:boldItalic r:id="rId260"/>
    </p:embeddedFont>
    <p:embeddedFont>
      <p:font typeface="Overlock" panose="020B0604020202020204" charset="0"/>
      <p:regular r:id="rId261"/>
      <p:bold r:id="rId262"/>
      <p:italic r:id="rId263"/>
      <p:boldItalic r:id="rId264"/>
    </p:embeddedFont>
    <p:embeddedFont>
      <p:font typeface="PT Sans Narrow" panose="020B0604020202020204" charset="0"/>
      <p:regular r:id="rId265"/>
      <p:bold r:id="rId266"/>
    </p:embeddedFont>
    <p:embeddedFont>
      <p:font typeface="Trebuchet MS" panose="020B0603020202020204" pitchFamily="34" charset="0"/>
      <p:regular r:id="rId267"/>
      <p:bold r:id="rId268"/>
      <p:italic r:id="rId269"/>
      <p:boldItalic r:id="rId2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71" roundtripDataSignature="AMtx7mgk6h29OAf2lFNqaBwFJlHmvr04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94660"/>
  </p:normalViewPr>
  <p:slideViewPr>
    <p:cSldViewPr snapToGrid="0">
      <p:cViewPr>
        <p:scale>
          <a:sx n="76" d="100"/>
          <a:sy n="76" d="100"/>
        </p:scale>
        <p:origin x="12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font" Target="fonts/font7.fntdata"/><Relationship Id="rId107" Type="http://schemas.openxmlformats.org/officeDocument/2006/relationships/slide" Target="slides/slide105.xml"/><Relationship Id="rId268" Type="http://schemas.openxmlformats.org/officeDocument/2006/relationships/font" Target="fonts/font28.fntdata"/><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font" Target="fonts/font18.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font" Target="fonts/font8.fntdata"/><Relationship Id="rId269" Type="http://schemas.openxmlformats.org/officeDocument/2006/relationships/font" Target="fonts/font29.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font" Target="fonts/font19.fntdata"/><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font" Target="fonts/font30.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font" Target="fonts/font4.fntdata"/><Relationship Id="rId249" Type="http://schemas.openxmlformats.org/officeDocument/2006/relationships/font" Target="fonts/font9.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font" Target="fonts/font20.fntdata"/><Relationship Id="rId265" Type="http://schemas.openxmlformats.org/officeDocument/2006/relationships/font" Target="fonts/font25.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font" Target="fonts/font10.fntdata"/><Relationship Id="rId255" Type="http://schemas.openxmlformats.org/officeDocument/2006/relationships/font" Target="fonts/font15.fntdata"/><Relationship Id="rId271" Type="http://customschemas.google.com/relationships/presentationmetadata" Target="metadata"/><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notesMaster" Target="notesMasters/notesMaster1.xml"/><Relationship Id="rId245" Type="http://schemas.openxmlformats.org/officeDocument/2006/relationships/font" Target="fonts/font5.fntdata"/><Relationship Id="rId261" Type="http://schemas.openxmlformats.org/officeDocument/2006/relationships/font" Target="fonts/font21.fntdata"/><Relationship Id="rId266" Type="http://schemas.openxmlformats.org/officeDocument/2006/relationships/font" Target="fonts/font26.fntdata"/><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font" Target="fonts/font11.fntdata"/><Relationship Id="rId256" Type="http://schemas.openxmlformats.org/officeDocument/2006/relationships/font" Target="fonts/font16.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font" Target="fonts/font1.fntdata"/><Relationship Id="rId246" Type="http://schemas.openxmlformats.org/officeDocument/2006/relationships/font" Target="fonts/font6.fntdata"/><Relationship Id="rId267" Type="http://schemas.openxmlformats.org/officeDocument/2006/relationships/font" Target="fonts/font27.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font" Target="fonts/font17.fntdata"/><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font" Target="fonts/font12.fntdata"/><Relationship Id="rId273"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font" Target="fonts/font2.fntdata"/><Relationship Id="rId263" Type="http://schemas.openxmlformats.org/officeDocument/2006/relationships/font" Target="fonts/font23.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font" Target="fonts/font13.fntdata"/><Relationship Id="rId274"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font" Target="fonts/font3.fntdata"/><Relationship Id="rId264" Type="http://schemas.openxmlformats.org/officeDocument/2006/relationships/font" Target="fonts/font24.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font" Target="fonts/font14.fntdata"/><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ensus.gov/econ/qfr/retail/current/qfr_rt.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tatista.com/statistics/195992/usa-retail-sales-of-the-top-50-retaile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moinassociates.com/average-square-footage-and-retail-sales-square-foot-across-major-brand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itholtz.com/2019/09/retail-bankruptcies-closures-201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eborahweinswig.com/uncategorized/what-will-the-retail-industry-look-like-in-202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skfood.eu/tools/forecast/wp-content/uploads/2019/06/global-powers-of-retailing-2018.pdf" TargetMode="External"/><Relationship Id="rId7" Type="http://schemas.openxmlformats.org/officeDocument/2006/relationships/hyperlink" Target="https://on.emarketer.com/rs/867-SLG-901/images/eMarketer_Future_of_Retail_Report_Braze_2019.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assets.kpmg/content/dam/kpmg/xx/pdf/2018/03/global-retail-trends-2018.pdf" TargetMode="External"/><Relationship Id="rId5" Type="http://schemas.openxmlformats.org/officeDocument/2006/relationships/hyperlink" Target="https://home.kpmg/xx/en/home/insights/2019/02/retail-trends-2019.html" TargetMode="External"/><Relationship Id="rId4" Type="http://schemas.openxmlformats.org/officeDocument/2006/relationships/hyperlink" Target="https://www2.deloitte.com/us/en/pages/consumer-business/articles/retail-distribution-industry-outlook.html"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igitalcommerce360.com/article/e-commerce-sales-retail-sales-ten-year-review/"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orbes.com/sites/ninaangelovska/2019/05/20/top-5-online-retailers-electronics-and-media-is-the-star-of-e-commerce-worldwide/#b6aca9a1cd9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radingeconomics.com/canada/consumer-spendi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radingeconomics.com/canada/consumer-spend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etf.com/XRT#overview"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inance.yahoo.com/quote/XRT?ltr=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s.spdrs.com/etf/spdr-sp-retail-etf-XR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finance.yahoo.com/quote/RTH/performance?p=RTH"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marketer.com/content/global-ecommerce-201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arketplacepulse.com/stats/us-ecommerce/us-total-retail-sales-11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radingeconomics.com/united-states/retail-sal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fbce85f16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fbce85f16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6fbce85f16_0_1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709570bfed_0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709570bfed_0_4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g709570bfed_0_4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709570bfed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709570bfed_0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7" name="Google Shape;897;g709570bfed_0_4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709570bfed_0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709570bfed_0_4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5" name="Google Shape;905;g709570bfed_0_4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709570bfed_0_4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709570bfed_0_4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g709570bfed_0_4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709570bfed_0_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709570bfed_0_4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g709570bfed_0_4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709570bfed_0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709570bfed_0_5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g709570bfed_0_5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709570bfed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709570bfed_0_5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g709570bfed_0_5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709570bfed_0_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709570bfed_0_5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g709570bfed_0_5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709570bfed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709570bfed_0_5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g709570bfed_0_5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709570bfed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709570bfed_0_5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1" name="Google Shape;961;g709570bfed_0_5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https://www.census.gov/econ/qfr/retail/current/qfr_rt.pdf</a:t>
            </a:r>
            <a:endParaRPr/>
          </a:p>
        </p:txBody>
      </p:sp>
      <p:sp>
        <p:nvSpPr>
          <p:cNvPr id="222" name="Google Shape;22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709570bfed_0_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709570bfed_0_5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g709570bfed_0_5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709570bfed_0_5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709570bfed_0_5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7" name="Google Shape;977;g709570bfed_0_5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709570bfed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709570bfed_0_5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g709570bfed_0_5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709570bfed_0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709570bfed_0_5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rgbClr val="000000"/>
                </a:solidFill>
              </a:rPr>
              <a:t>by blended P/E ratio, we mean a weighted average of the most recent actual reported earnings plus the closest quarterly forecast earnings.</a:t>
            </a:r>
            <a:endParaRPr>
              <a:solidFill>
                <a:srgbClr val="000000"/>
              </a:solidFill>
            </a:endParaRPr>
          </a:p>
          <a:p>
            <a:pPr marL="0" lvl="0" indent="0" algn="l" rtl="0">
              <a:lnSpc>
                <a:spcPct val="115000"/>
              </a:lnSpc>
              <a:spcBef>
                <a:spcPts val="0"/>
              </a:spcBef>
              <a:spcAft>
                <a:spcPts val="0"/>
              </a:spcAft>
              <a:buNone/>
            </a:pPr>
            <a:r>
              <a:rPr lang="en-US">
                <a:solidFill>
                  <a:srgbClr val="000000"/>
                </a:solidFill>
              </a:rPr>
              <a:t>the blended P/E ratio calculation will be using a moderately higher denominator than trailing twelve months</a:t>
            </a:r>
            <a:endParaRPr/>
          </a:p>
        </p:txBody>
      </p:sp>
      <p:sp>
        <p:nvSpPr>
          <p:cNvPr id="993" name="Google Shape;993;g709570bfed_0_5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709570bfed_0_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709570bfed_0_5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g709570bfed_0_5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3d0c1066d_3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g73d0c1066d_3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9" name="Google Shape;1009;g73d0c1066d_3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73d0c1066d_3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g73d0c1066d_3_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
            </a:r>
            <a:endParaRPr/>
          </a:p>
        </p:txBody>
      </p:sp>
      <p:sp>
        <p:nvSpPr>
          <p:cNvPr id="1016" name="Google Shape;1016;g73d0c1066d_3_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Costco Wholesale Corporation operates an international chain of membership warehouses, mainly under the `Costco Wholesale` name, that carry quality, brand name merchandise at substantially lower prices than are typically found at conventional wholesale or retail sources. The warehouses are designed to help small-to-medium-sized businesses reduce costs in purchasing for resale and for everyday business use. Individuals may also purchase for their personal needs. Costco's warehouses present one of the largest and most exclusive product category selections to be found under a single roof. Categories include groceries, candy, appliances, television and media, automotive supplies, tires, toys, hardware, sporting goods, jewelry, watches, cameras, books, housewares, apparel, health and beauty aids, tobacco, furniture, and office equipment. Costco is known for carrying top quality national and regional brands, with 100% satisfaction guaranteed, at prices consistently below traditional wholesale or retail outlets.</a:t>
            </a:r>
            <a:endParaRPr/>
          </a:p>
        </p:txBody>
      </p:sp>
      <p:sp>
        <p:nvSpPr>
          <p:cNvPr id="1024" name="Google Shape;1024;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0" name="Google Shape;1030;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8" name="Google Shape;1048;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9" name="Google Shape;1059;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5" name="Google Shape;1065;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1" name="Google Shape;1101;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7" name="Google Shape;1107;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3" name="Google Shape;1113;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9" name="Google Shape;1119;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6fc34a1da7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6fc34a1da7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g6fc34a1da7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3" name="Google Shape;1133;p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6fc34a1da7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6fc34a1da7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0" name="Google Shape;1140;g6fc34a1da7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6fc34a1da7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6fc34a1da7_1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7" name="Google Shape;1147;g6fc34a1da7_1_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https://www.statista.com/statistics/195992/usa-retail-sales-of-the-top-50-retailers/</a:t>
            </a:r>
            <a:endParaRPr/>
          </a:p>
          <a:p>
            <a:pPr marL="0" lvl="0" indent="0" algn="l" rtl="0">
              <a:spcBef>
                <a:spcPts val="0"/>
              </a:spcBef>
              <a:spcAft>
                <a:spcPts val="0"/>
              </a:spcAft>
              <a:buNone/>
            </a:pPr>
            <a:endParaRPr/>
          </a:p>
        </p:txBody>
      </p:sp>
      <p:sp>
        <p:nvSpPr>
          <p:cNvPr id="241" name="Google Shape;24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7" name="Google Shape;1167;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6fc34a1da7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6fc34a1da7_1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g6fc34a1da7_1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6fc34a1da7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6fc34a1da7_1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0" name="Google Shape;1190;g6fc34a1da7_1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6fc34a1da7_1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6fc34a1da7_1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8" name="Google Shape;1198;g6fc34a1da7_1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6fc34a1da7_1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6fc34a1da7_1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6" name="Google Shape;1206;g6fc34a1da7_1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6fc34a1da7_1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6fc34a1da7_1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4" name="Google Shape;1214;g6fc34a1da7_1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6fc34a1da7_1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6fc34a1da7_1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2" name="Google Shape;1222;g6fc34a1da7_1_1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709570bfed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709570bfed_0_6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0" name="Google Shape;1230;g709570bfed_0_6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6fc34a1da7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6fc34a1da7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7" name="Google Shape;1237;g6fc34a1da7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https://www.camoinassociates.com/average-square-footage-and-retail-sales-square-foot-across-major-brands</a:t>
            </a:r>
            <a:r>
              <a:rPr lang="en-US"/>
              <a:t> </a:t>
            </a:r>
            <a:endParaRPr/>
          </a:p>
        </p:txBody>
      </p:sp>
      <p:sp>
        <p:nvSpPr>
          <p:cNvPr id="252" name="Google Shape;25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fc34a1da7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fc34a1da7_1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4" name="Google Shape;1244;g6fc34a1da7_1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6fc34a1da7_1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6fc34a1da7_1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g6fc34a1da7_1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7" name="Google Shape;1257;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3" name="Google Shape;1263;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6fc34a1da7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6fc34a1da7_1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1" name="Google Shape;1271;g6fc34a1da7_1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6fc34a1da7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6fc34a1da7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9" name="Google Shape;1279;g6fc34a1da7_1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6" name="Google Shape;1286;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2" name="Google Shape;1292;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9" name="Google Shape;129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6" name="Google Shape;1306;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3" name="Google Shape;1313;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0" name="Google Shape;1320;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8" name="Google Shape;1328;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5" name="Google Shape;1335;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2" name="Google Shape;1342;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9" name="Google Shape;1349;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6fbce85f16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6fbce85f16_0_2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7" name="Google Shape;1357;g6fbce85f16_0_2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6fbce85f16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6fbce85f16_0_2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5" name="Google Shape;1365;g6fbce85f16_0_2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1" name="Google Shape;1371;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709570bfe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709570bfe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7" name="Google Shape;1377;g709570bfe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3" name="Google Shape;1383;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8" name="Google Shape;1388;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0" name="Google Shape;1400;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Google Shape;1418;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6" name="Google Shape;1436;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Part of its restructuring after filing for bankruptcy in Sept 2019</a:t>
            </a:r>
            <a:endParaRPr/>
          </a:p>
          <a:p>
            <a:pPr marL="0" lvl="0" indent="0" algn="l" rtl="0">
              <a:spcBef>
                <a:spcPts val="0"/>
              </a:spcBef>
              <a:spcAft>
                <a:spcPts val="0"/>
              </a:spcAft>
              <a:buNone/>
            </a:pPr>
            <a:r>
              <a:rPr lang="en-US" u="sng">
                <a:solidFill>
                  <a:schemeClr val="hlink"/>
                </a:solidFill>
                <a:hlinkClick r:id="rId3"/>
              </a:rPr>
              <a:t>https://ritholtz.com/2019/09/retail-bankruptcies-closures-2019/</a:t>
            </a:r>
            <a:endParaRPr/>
          </a:p>
        </p:txBody>
      </p:sp>
      <p:sp>
        <p:nvSpPr>
          <p:cNvPr id="272" name="Google Shape;27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9" name="Google Shape;1449;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5" name="Google Shape;1455;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709570bfed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709570bfed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3" name="Google Shape;1463;g709570bfed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709570bfed_0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709570bfed_0_6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We’re building an ecosystem on a global scale. Our unique set of assets and strong financial position mean we can grow our business and expand our capabilities to deliver solutions for customers.</a:t>
            </a:r>
            <a:endParaRPr/>
          </a:p>
        </p:txBody>
      </p:sp>
      <p:sp>
        <p:nvSpPr>
          <p:cNvPr id="1470" name="Google Shape;1470;g709570bfed_0_6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709570bfed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709570bfed_0_6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6" name="Google Shape;1476;g709570bfed_0_6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709570bfed_0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709570bfed_0_6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3" name="Google Shape;1483;g709570bfed_0_6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4" name="Google Shape;1494;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alibri"/>
              <a:buChar char="●"/>
            </a:pPr>
            <a:r>
              <a:rPr lang="en-US"/>
              <a:t>Walmart U.S. is our largest segment and operates in the U.S., including in all 50 states, Washington D.C. and Puerto Rico. Walmart U.S. is a mass merchandiser of consumer products, operating under the "Walmart" and "Walmart Neighborhood Market" brands, as well as walmart.com, jet.com and other eCommerce brands. Walmart U.S. had net sales of $331.7 billion for fiscal 2019, representing 65% of our fiscal 2019 consolidated net sales, and had net sales of $318.5 billion and $307.8 billion for fiscal 2018 and 2017, respectively. Of our three segments, Walmart U.S. has historically had the highest gross profit as a percentage of net sales ("gross profit rate"). In addition, Walmart U.S. has historically contributed the greatest amount to the Company's net sales and operating income. </a:t>
            </a:r>
            <a:endParaRPr/>
          </a:p>
          <a:p>
            <a:pPr marL="457200" lvl="0" indent="-22860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US" u="sng">
                <a:solidFill>
                  <a:schemeClr val="hlink"/>
                </a:solidFill>
                <a:hlinkClick r:id="rId3"/>
              </a:rPr>
              <a:t>https://www.deborahweinswig.com/uncategorized/what-will-the-retail-industry-look-like-in-2020/</a:t>
            </a:r>
            <a:r>
              <a:rPr lang="en-US"/>
              <a:t>  </a:t>
            </a:r>
            <a:endParaRPr/>
          </a:p>
        </p:txBody>
      </p:sp>
      <p:sp>
        <p:nvSpPr>
          <p:cNvPr id="282" name="Google Shape;28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709570bfed_0_6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709570bfed_0_6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3" name="Google Shape;1513;g709570bfed_0_6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709570bfed_0_6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709570bfed_0_6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0" name="Google Shape;1520;g709570bfed_0_6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709570bfed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709570bfed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g709570bfed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709570bfed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709570bfed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4" name="Google Shape;1534;g709570bfed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709570bfed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709570bfed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1" name="Google Shape;1541;g709570bfed_0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p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7" name="Google Shape;1547;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4" name="Google Shape;1574;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p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https://www.askfood.eu/tools/forecast/wp-content/uploads/2019/06/global-powers-of-retailing-2018.pdf</a:t>
            </a:r>
            <a:endParaRPr/>
          </a:p>
          <a:p>
            <a:pPr marL="0" lvl="0" indent="0" algn="l" rtl="0">
              <a:spcBef>
                <a:spcPts val="0"/>
              </a:spcBef>
              <a:spcAft>
                <a:spcPts val="0"/>
              </a:spcAft>
              <a:buNone/>
            </a:pPr>
            <a:r>
              <a:rPr lang="en-US" u="sng">
                <a:solidFill>
                  <a:schemeClr val="hlink"/>
                </a:solidFill>
                <a:hlinkClick r:id="rId4"/>
              </a:rPr>
              <a:t>https://www2.deloitte.com/us/en/pages/consumer-business/articles/retail-distribution-industry-outlook.html</a:t>
            </a:r>
            <a:endParaRPr/>
          </a:p>
          <a:p>
            <a:pPr marL="0" lvl="0" indent="0" algn="l" rtl="0">
              <a:spcBef>
                <a:spcPts val="0"/>
              </a:spcBef>
              <a:spcAft>
                <a:spcPts val="0"/>
              </a:spcAft>
              <a:buNone/>
            </a:pPr>
            <a:r>
              <a:rPr lang="en-US" u="sng">
                <a:solidFill>
                  <a:schemeClr val="hlink"/>
                </a:solidFill>
                <a:hlinkClick r:id="rId5"/>
              </a:rPr>
              <a:t>https://home.kpmg/xx/en/home/insights/2019/02/retail-trends-2019.html</a:t>
            </a:r>
            <a:endParaRPr/>
          </a:p>
          <a:p>
            <a:pPr marL="0" lvl="0" indent="0" algn="l" rtl="0">
              <a:spcBef>
                <a:spcPts val="0"/>
              </a:spcBef>
              <a:spcAft>
                <a:spcPts val="0"/>
              </a:spcAft>
              <a:buNone/>
            </a:pPr>
            <a:r>
              <a:rPr lang="en-US" u="sng">
                <a:solidFill>
                  <a:schemeClr val="hlink"/>
                </a:solidFill>
                <a:hlinkClick r:id="rId6"/>
              </a:rPr>
              <a:t>https://assets.kpmg/content/dam/kpmg/xx/pdf/2018/03/global-retail-trends-2018.pdf</a:t>
            </a:r>
            <a:endParaRPr/>
          </a:p>
          <a:p>
            <a:pPr marL="0" lvl="0" indent="0" algn="l" rtl="0">
              <a:spcBef>
                <a:spcPts val="0"/>
              </a:spcBef>
              <a:spcAft>
                <a:spcPts val="0"/>
              </a:spcAft>
              <a:buNone/>
            </a:pPr>
            <a:r>
              <a:rPr lang="en-US" u="sng">
                <a:solidFill>
                  <a:schemeClr val="hlink"/>
                </a:solidFill>
                <a:hlinkClick r:id="rId7"/>
              </a:rPr>
              <a:t>https://on.emarketer.com/rs/867-SLG-901/images/eMarketer_Future_of_Retail_Report_Braze_2019.pdf</a:t>
            </a:r>
            <a:endParaRPr/>
          </a:p>
        </p:txBody>
      </p:sp>
      <p:sp>
        <p:nvSpPr>
          <p:cNvPr id="158" name="Google Shape;15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https://www.digitalcommerce360.com/article/e-commerce-sales-retail-sales-ten-year-review/</a:t>
            </a:r>
            <a:endParaRPr/>
          </a:p>
        </p:txBody>
      </p:sp>
      <p:sp>
        <p:nvSpPr>
          <p:cNvPr id="289" name="Google Shape;289;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0" name="Google Shape;1590;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73d3d83d1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73d3d83d1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9" name="Google Shape;1599;g73d3d83d1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73d3d83d1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73d3d83d18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7" name="Google Shape;1607;g73d3d83d18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202</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73d3d83d18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73d3d83d18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5" name="Google Shape;1615;g73d3d83d18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203</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73d3d83d18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73d3d83d18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3" name="Google Shape;1623;g73d3d83d18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73d3d83d18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73d3d83d18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1" name="Google Shape;1631;g73d3d83d18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205</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73d3d83d18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73d3d83d18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9" name="Google Shape;1639;g73d3d83d18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73d3d83d18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73d3d83d18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7" name="Google Shape;1647;g73d3d83d18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709570bfed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709570bfed_0_6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5" name="Google Shape;1655;g709570bfed_0_6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709570bfed_0_7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709570bfed_0_7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2" name="Google Shape;1662;g709570bfed_0_7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https://www.forbes.com/sites/ninaangelovska/2019/05/20/top-5-online-retailers-electronics-and-media-is-the-star-of-e-commerce-worldwide/#b6aca9a1cd9f</a:t>
            </a:r>
            <a:endParaRPr/>
          </a:p>
        </p:txBody>
      </p:sp>
      <p:sp>
        <p:nvSpPr>
          <p:cNvPr id="296" name="Google Shape;29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709570bfed_0_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709570bfed_0_7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0" name="Google Shape;1670;g709570bfed_0_7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210</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709570bfed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709570bfed_0_7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9" name="Google Shape;1679;g709570bfed_0_7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211</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p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7" name="Google Shape;1687;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Walmart growth:        </a:t>
            </a:r>
            <a:endParaRPr/>
          </a:p>
          <a:p>
            <a:pPr marL="0" lvl="0" indent="0" algn="l" rtl="0">
              <a:spcBef>
                <a:spcPts val="0"/>
              </a:spcBef>
              <a:spcAft>
                <a:spcPts val="0"/>
              </a:spcAft>
              <a:buClr>
                <a:schemeClr val="dk1"/>
              </a:buClr>
              <a:buSzPts val="1200"/>
              <a:buFont typeface="Calibri"/>
              <a:buNone/>
            </a:pPr>
            <a:r>
              <a:rPr lang="en-US"/>
              <a:t>19: 32.7%</a:t>
            </a:r>
            <a:endParaRPr/>
          </a:p>
          <a:p>
            <a:pPr marL="0" lvl="0" indent="0" algn="l" rtl="0">
              <a:spcBef>
                <a:spcPts val="0"/>
              </a:spcBef>
              <a:spcAft>
                <a:spcPts val="0"/>
              </a:spcAft>
              <a:buClr>
                <a:schemeClr val="dk1"/>
              </a:buClr>
              <a:buSzPts val="1200"/>
              <a:buFont typeface="Calibri"/>
              <a:buNone/>
            </a:pPr>
            <a:r>
              <a:rPr lang="en-US"/>
              <a:t>18: 39.29%</a:t>
            </a:r>
            <a:endParaRPr/>
          </a:p>
          <a:p>
            <a:pPr marL="0" lvl="0" indent="0" algn="l" rtl="0">
              <a:spcBef>
                <a:spcPts val="0"/>
              </a:spcBef>
              <a:spcAft>
                <a:spcPts val="0"/>
              </a:spcAft>
              <a:buClr>
                <a:schemeClr val="dk1"/>
              </a:buClr>
              <a:buSzPts val="1200"/>
              <a:buFont typeface="Calibri"/>
              <a:buNone/>
            </a:pPr>
            <a:r>
              <a:rPr lang="en-US"/>
              <a:t>Avg: 35.99%</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Amazon:</a:t>
            </a:r>
            <a:endParaRPr/>
          </a:p>
          <a:p>
            <a:pPr marL="0" lvl="0" indent="0" algn="l" rtl="0">
              <a:spcBef>
                <a:spcPts val="0"/>
              </a:spcBef>
              <a:spcAft>
                <a:spcPts val="0"/>
              </a:spcAft>
              <a:buClr>
                <a:schemeClr val="dk1"/>
              </a:buClr>
              <a:buSzPts val="1200"/>
              <a:buFont typeface="Calibri"/>
              <a:buNone/>
            </a:pPr>
            <a:r>
              <a:rPr lang="en-US"/>
              <a:t>19: 20.4%</a:t>
            </a:r>
            <a:endParaRPr/>
          </a:p>
          <a:p>
            <a:pPr marL="0" lvl="0" indent="0" algn="l" rtl="0">
              <a:spcBef>
                <a:spcPts val="0"/>
              </a:spcBef>
              <a:spcAft>
                <a:spcPts val="0"/>
              </a:spcAft>
              <a:buClr>
                <a:schemeClr val="dk1"/>
              </a:buClr>
              <a:buSzPts val="1200"/>
              <a:buFont typeface="Calibri"/>
              <a:buNone/>
            </a:pPr>
            <a:r>
              <a:rPr lang="en-US"/>
              <a:t>18: 23.15%</a:t>
            </a:r>
            <a:endParaRPr/>
          </a:p>
          <a:p>
            <a:pPr marL="0" lvl="0" indent="0" algn="l" rtl="0">
              <a:spcBef>
                <a:spcPts val="0"/>
              </a:spcBef>
              <a:spcAft>
                <a:spcPts val="0"/>
              </a:spcAft>
              <a:buClr>
                <a:schemeClr val="dk1"/>
              </a:buClr>
              <a:buSzPts val="1200"/>
              <a:buFont typeface="Calibri"/>
              <a:buNone/>
            </a:pPr>
            <a:r>
              <a:rPr lang="en-US"/>
              <a:t>Avg: 21.77%</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Ebay:</a:t>
            </a:r>
            <a:endParaRPr/>
          </a:p>
          <a:p>
            <a:pPr marL="0" lvl="0" indent="0" algn="l" rtl="0">
              <a:spcBef>
                <a:spcPts val="0"/>
              </a:spcBef>
              <a:spcAft>
                <a:spcPts val="0"/>
              </a:spcAft>
              <a:buClr>
                <a:schemeClr val="dk1"/>
              </a:buClr>
              <a:buSzPts val="1200"/>
              <a:buFont typeface="Calibri"/>
              <a:buNone/>
            </a:pPr>
            <a:r>
              <a:rPr lang="en-US"/>
              <a:t>19: 2%</a:t>
            </a:r>
            <a:endParaRPr/>
          </a:p>
          <a:p>
            <a:pPr marL="0" lvl="0" indent="0" algn="l" rtl="0">
              <a:spcBef>
                <a:spcPts val="0"/>
              </a:spcBef>
              <a:spcAft>
                <a:spcPts val="0"/>
              </a:spcAft>
              <a:buClr>
                <a:schemeClr val="dk1"/>
              </a:buClr>
              <a:buSzPts val="1200"/>
              <a:buFont typeface="Calibri"/>
              <a:buNone/>
            </a:pPr>
            <a:r>
              <a:rPr lang="en-US"/>
              <a:t>18: 3.4%</a:t>
            </a:r>
            <a:endParaRPr/>
          </a:p>
          <a:p>
            <a:pPr marL="0" lvl="0" indent="0" algn="l" rtl="0">
              <a:spcBef>
                <a:spcPts val="0"/>
              </a:spcBef>
              <a:spcAft>
                <a:spcPts val="0"/>
              </a:spcAft>
              <a:buClr>
                <a:schemeClr val="dk1"/>
              </a:buClr>
              <a:buSzPts val="1200"/>
              <a:buFont typeface="Calibri"/>
              <a:buNone/>
            </a:pPr>
            <a:r>
              <a:rPr lang="en-US"/>
              <a:t>Avg: 2.7%</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709570bfed_0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709570bfed_0_7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4" name="Google Shape;1694;g709570bfed_0_7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213</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g709570bfed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2" name="Google Shape;1702;g709570bfed_0_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3" name="Google Shape;1703;g709570bfed_0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214</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9" name="Google Shape;170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6" name="Google Shape;1726;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4" name="Google Shape;1734;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1" name="Google Shape;1741;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https://tradingeconomics.com/canada/consumer-spending</a:t>
            </a:r>
            <a:endParaRPr/>
          </a:p>
        </p:txBody>
      </p:sp>
      <p:sp>
        <p:nvSpPr>
          <p:cNvPr id="304" name="Google Shape;30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0" name="Google Shape;1750;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9" name="Google Shape;1759;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6" name="Google Shape;1766;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p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6" name="Google Shape;1776;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3" name="Google Shape;1783;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4" name="Google Shape;1794;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p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0" name="Google Shape;1800;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p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7" name="Google Shape;1807;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p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6" name="Google Shape;1816;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5" name="Google Shape;1825;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https://tradingeconomics.com/canada/consumer-spending</a:t>
            </a:r>
            <a:endParaRPr/>
          </a:p>
        </p:txBody>
      </p:sp>
      <p:sp>
        <p:nvSpPr>
          <p:cNvPr id="311" name="Google Shape;31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p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3" name="Google Shape;1833;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Risk relatively low compared with its peers</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73d3d83d18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73d3d83d18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2" name="Google Shape;1842;g73d3d83d18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231</a:t>
            </a:fld>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73d3d83d18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 name="Google Shape;1849;g73d3d83d18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0" name="Google Shape;1850;g73d3d83d18_0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232</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73d3d83d18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73d3d83d18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8" name="Google Shape;1858;g73d3d83d18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233</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73d3d83d18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73d3d83d18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6" name="Google Shape;1866;g73d3d83d18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234</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73d3d83d18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73d3d83d18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4" name="Google Shape;1874;g73d3d83d18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235</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g73d3d83d18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1" name="Google Shape;1881;g73d3d83d18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2" name="Google Shape;1882;g73d3d83d18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236</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709570bfed_0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g709570bfed_0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0" name="Google Shape;1890;g709570bfed_0_7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237</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https://www.etf.com/XRT#overview</a:t>
            </a:r>
            <a:endParaRPr/>
          </a:p>
        </p:txBody>
      </p:sp>
      <p:sp>
        <p:nvSpPr>
          <p:cNvPr id="330" name="Google Shape;33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https://finance.yahoo.com/quote/XRT?ltr=1</a:t>
            </a:r>
            <a:endParaRPr/>
          </a:p>
        </p:txBody>
      </p:sp>
      <p:sp>
        <p:nvSpPr>
          <p:cNvPr id="344" name="Google Shape;34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u="sng">
                <a:solidFill>
                  <a:schemeClr val="hlink"/>
                </a:solidFill>
                <a:hlinkClick r:id="rId3"/>
              </a:rPr>
              <a:t>https://us.spdrs.com/etf/spdr-sp-retail-etf-XRT</a:t>
            </a:r>
            <a:endParaRPr/>
          </a:p>
          <a:p>
            <a:pPr marL="0" lvl="0" indent="0" algn="l" rtl="0">
              <a:spcBef>
                <a:spcPts val="0"/>
              </a:spcBef>
              <a:spcAft>
                <a:spcPts val="0"/>
              </a:spcAft>
              <a:buNone/>
            </a:pPr>
            <a:endParaRPr/>
          </a:p>
        </p:txBody>
      </p:sp>
      <p:sp>
        <p:nvSpPr>
          <p:cNvPr id="352" name="Google Shape;35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https://www.census.gov/cgi-bin/sssd/naics/naicsrch?code=44&amp;search=2017%20NAICS%20Search</a:t>
            </a:r>
            <a:endParaRPr/>
          </a:p>
        </p:txBody>
      </p:sp>
      <p:sp>
        <p:nvSpPr>
          <p:cNvPr id="167" name="Google Shape;16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https://finance.yahoo.com/quote/RTH/performance?p=RTH</a:t>
            </a:r>
            <a:endParaRPr/>
          </a:p>
        </p:txBody>
      </p:sp>
      <p:sp>
        <p:nvSpPr>
          <p:cNvPr id="385" name="Google Shape;38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https://www.census.gov/cgi-bin/sssd/naics/naicsrch?code=4451&amp;search=2017%20NAICS%20Search</a:t>
            </a:r>
            <a:endParaRPr/>
          </a:p>
          <a:p>
            <a:pPr marL="0" lvl="0" indent="0" algn="l" rtl="0">
              <a:spcBef>
                <a:spcPts val="0"/>
              </a:spcBef>
              <a:spcAft>
                <a:spcPts val="0"/>
              </a:spcAft>
              <a:buNone/>
            </a:pPr>
            <a:r>
              <a:rPr lang="en-US"/>
              <a:t>https://www.census.gov/cgi-bin/sssd/naics/naicsrch?code=4522&amp;search=2017%20NAICS%20Search</a:t>
            </a:r>
            <a:endParaRPr/>
          </a:p>
        </p:txBody>
      </p:sp>
      <p:sp>
        <p:nvSpPr>
          <p:cNvPr id="174" name="Google Shape;1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09570bfed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09570bfed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g709570bfed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09570bfed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09570bfed_0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709570bfed_0_1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09570bfed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09570bfed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g709570bfed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709570bfed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709570bfed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rgbClr val="000000"/>
                </a:solidFill>
              </a:rPr>
              <a:t>The shareholders´ return can be measured as total return that includes dividend. The measure "total return" consists of re-invested dividends added to the share price value.</a:t>
            </a:r>
            <a:endParaRPr/>
          </a:p>
        </p:txBody>
      </p:sp>
      <p:sp>
        <p:nvSpPr>
          <p:cNvPr id="489" name="Google Shape;489;g709570bfed_0_1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709570bfed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709570bfed_0_1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709570bfed_0_1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709570bfed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709570bfed_0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709570bfed_0_1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709570bfed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709570bfed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g709570bfed_0_1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709570bfed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709570bfed_0_1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709570bfed_0_1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709570bfed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709570bfed_0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709570bfed_0_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709570bfed_0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709570bfed_0_1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g709570bfed_0_1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709570bfed_0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709570bfed_0_1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rgbClr val="000000"/>
                </a:solidFill>
              </a:rPr>
              <a:t>Div/ Share</a:t>
            </a:r>
            <a:endParaRPr>
              <a:solidFill>
                <a:srgbClr val="000000"/>
              </a:solidFill>
            </a:endParaRPr>
          </a:p>
          <a:p>
            <a:pPr marL="0" lvl="0" indent="0" algn="l" rtl="0">
              <a:spcBef>
                <a:spcPts val="0"/>
              </a:spcBef>
              <a:spcAft>
                <a:spcPts val="0"/>
              </a:spcAft>
              <a:buNone/>
            </a:pPr>
            <a:endParaRPr/>
          </a:p>
        </p:txBody>
      </p:sp>
      <p:sp>
        <p:nvSpPr>
          <p:cNvPr id="536" name="Google Shape;536;g709570bfed_0_1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709570bfed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709570bfed_0_2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709570bfed_0_2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https://www.emarketer.com/content/global-ecommerce-2019</a:t>
            </a:r>
            <a:endParaRPr/>
          </a:p>
        </p:txBody>
      </p:sp>
      <p:sp>
        <p:nvSpPr>
          <p:cNvPr id="187" name="Google Shape;18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709570bfed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709570bfed_0_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g709570bfed_0_2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709570bfed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709570bfed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g709570bfed_0_2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709570bfed_0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709570bfed_0_2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709570bfed_0_2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709570bfed_0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709570bfed_0_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709570bfed_0_2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709570bfed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709570bfed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g709570bfed_0_2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709570bfed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709570bfed_0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g709570bfed_0_2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709570bfed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709570bfed_0_2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g709570bfed_0_2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09570bfed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709570bfed_0_2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g709570bfed_0_2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09570bfed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709570bfed_0_2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g709570bfed_0_2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73d0c1066d_25_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g73d0c1066d_2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3d0c1066d_2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73d0c1066d_20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Each "allows customers to pinpoint the aisle and bay location of an item they are looking for in the store.</a:t>
            </a:r>
            <a:endParaRPr/>
          </a:p>
        </p:txBody>
      </p:sp>
      <p:sp>
        <p:nvSpPr>
          <p:cNvPr id="650" name="Google Shape;650;g73d0c1066d_20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3d0c1066d_20_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g73d0c1066d_2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709570bfed_0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709570bfed_0_2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g709570bfed_0_2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709570bfed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709570bfed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709570bfed_0_2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709570bfed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709570bfed_0_3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g709570bfed_0_3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73d0c1066d_9_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g73d0c1066d_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709570bfed_0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709570bfed_0_3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g709570bfed_0_3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73d0c1066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73d0c1066d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millions</a:t>
            </a:r>
            <a:endParaRPr/>
          </a:p>
        </p:txBody>
      </p:sp>
      <p:sp>
        <p:nvSpPr>
          <p:cNvPr id="708" name="Google Shape;708;g73d0c1066d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73d0c1066d_14_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g73d0c1066d_1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709570bfed_0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709570bfed_0_3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709570bfed_0_3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https://www.marketplacepulse.com/stats/us-ecommerce/us-total-retail-sales-113</a:t>
            </a:r>
            <a:endParaRPr/>
          </a:p>
        </p:txBody>
      </p:sp>
      <p:sp>
        <p:nvSpPr>
          <p:cNvPr id="202" name="Google Shape;20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09570bfed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09570bfed_0_3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g709570bfed_0_3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709570bfed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709570bfed_0_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g709570bfed_0_3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709570bfed_0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709570bfed_0_3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g709570bfed_0_3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709570bfed_0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709570bfed_0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g709570bfed_0_3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709570bfed_0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709570bfed_0_3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g709570bfed_0_3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709570bfed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709570bfed_0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709570bfed_0_3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709570bfed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709570bfed_0_3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g709570bfed_0_3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709570bfed_0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709570bfed_0_3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g709570bfed_0_3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709570bfed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709570bfed_0_3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Just recently assigned this title, however, have been with HD since 2005</a:t>
            </a:r>
            <a:endParaRPr/>
          </a:p>
          <a:p>
            <a:pPr marL="0" lvl="0" indent="0" algn="l" rtl="0">
              <a:spcBef>
                <a:spcPts val="0"/>
              </a:spcBef>
              <a:spcAft>
                <a:spcPts val="0"/>
              </a:spcAft>
              <a:buNone/>
            </a:pPr>
            <a:r>
              <a:rPr lang="en-US"/>
              <a:t>Carol is main insiders of HD</a:t>
            </a:r>
            <a:endParaRPr/>
          </a:p>
        </p:txBody>
      </p:sp>
      <p:sp>
        <p:nvSpPr>
          <p:cNvPr id="793" name="Google Shape;793;g709570bfed_0_3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709570bfed_0_3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709570bfed_0_3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g709570bfed_0_3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https://tradingeconomics.com/united-states/retail-sales</a:t>
            </a:r>
            <a:endParaRPr/>
          </a:p>
        </p:txBody>
      </p:sp>
      <p:sp>
        <p:nvSpPr>
          <p:cNvPr id="209" name="Google Shape;20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709570bfed_0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709570bfed_0_4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Cashier - VP</a:t>
            </a:r>
            <a:endParaRPr/>
          </a:p>
        </p:txBody>
      </p:sp>
      <p:sp>
        <p:nvSpPr>
          <p:cNvPr id="809" name="Google Shape;809;g709570bfed_0_4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709570bfed_0_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709570bfed_0_4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hold certain amount of shares</a:t>
            </a:r>
            <a:endParaRPr/>
          </a:p>
        </p:txBody>
      </p:sp>
      <p:sp>
        <p:nvSpPr>
          <p:cNvPr id="817" name="Google Shape;817;g709570bfed_0_4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709570bfed_0_4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709570bfed_0_4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g709570bfed_0_4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709570bfed_0_5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709570bfed_0_5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g709570bfed_0_5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709570bfed_0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709570bfed_0_4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709570bfed_0_4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709570bfed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709570bfed_0_4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Booking incorporation</a:t>
            </a:r>
            <a:endParaRPr/>
          </a:p>
        </p:txBody>
      </p:sp>
      <p:sp>
        <p:nvSpPr>
          <p:cNvPr id="849" name="Google Shape;849;g709570bfed_0_4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709570bfed_0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709570bfed_0_4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talent accountant</a:t>
            </a:r>
            <a:endParaRPr/>
          </a:p>
        </p:txBody>
      </p:sp>
      <p:sp>
        <p:nvSpPr>
          <p:cNvPr id="857" name="Google Shape;857;g709570bfed_0_4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709570bfed_0_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709570bfed_0_4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retail experience</a:t>
            </a:r>
            <a:endParaRPr/>
          </a:p>
        </p:txBody>
      </p:sp>
      <p:sp>
        <p:nvSpPr>
          <p:cNvPr id="865" name="Google Shape;865;g709570bfed_0_4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709570bfed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709570bfed_0_4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3" name="Google Shape;873;g709570bfed_0_4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709570bfed_0_4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709570bfed_0_4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g709570bfed_0_4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cxnSp>
        <p:nvCxnSpPr>
          <p:cNvPr id="14" name="Google Shape;14;g709570bfed_0_10"/>
          <p:cNvCxnSpPr/>
          <p:nvPr/>
        </p:nvCxnSpPr>
        <p:spPr>
          <a:xfrm>
            <a:off x="9343647" y="4235850"/>
            <a:ext cx="749700" cy="0"/>
          </a:xfrm>
          <a:prstGeom prst="straightConnector1">
            <a:avLst/>
          </a:prstGeom>
          <a:noFill/>
          <a:ln w="76200" cap="flat" cmpd="sng">
            <a:solidFill>
              <a:schemeClr val="lt2"/>
            </a:solidFill>
            <a:prstDash val="solid"/>
            <a:round/>
            <a:headEnd type="none" w="sm" len="sm"/>
            <a:tailEnd type="none" w="sm" len="sm"/>
          </a:ln>
        </p:spPr>
      </p:cxnSp>
      <p:cxnSp>
        <p:nvCxnSpPr>
          <p:cNvPr id="15" name="Google Shape;15;g709570bfed_0_10"/>
          <p:cNvCxnSpPr/>
          <p:nvPr/>
        </p:nvCxnSpPr>
        <p:spPr>
          <a:xfrm>
            <a:off x="2100047" y="4211002"/>
            <a:ext cx="749700" cy="0"/>
          </a:xfrm>
          <a:prstGeom prst="straightConnector1">
            <a:avLst/>
          </a:prstGeom>
          <a:noFill/>
          <a:ln w="76200" cap="flat" cmpd="sng">
            <a:solidFill>
              <a:schemeClr val="lt2"/>
            </a:solidFill>
            <a:prstDash val="solid"/>
            <a:round/>
            <a:headEnd type="none" w="sm" len="sm"/>
            <a:tailEnd type="none" w="sm" len="sm"/>
          </a:ln>
        </p:spPr>
      </p:cxnSp>
      <p:grpSp>
        <p:nvGrpSpPr>
          <p:cNvPr id="16" name="Google Shape;16;g709570bfed_0_10"/>
          <p:cNvGrpSpPr/>
          <p:nvPr/>
        </p:nvGrpSpPr>
        <p:grpSpPr>
          <a:xfrm>
            <a:off x="1338859" y="1362666"/>
            <a:ext cx="9515557" cy="203195"/>
            <a:chOff x="1346429" y="1011300"/>
            <a:chExt cx="6452100" cy="152400"/>
          </a:xfrm>
        </p:grpSpPr>
        <p:cxnSp>
          <p:nvCxnSpPr>
            <p:cNvPr id="17" name="Google Shape;17;g709570bfed_0_10"/>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8" name="Google Shape;18;g709570bfed_0_10"/>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9" name="Google Shape;19;g709570bfed_0_10"/>
          <p:cNvGrpSpPr/>
          <p:nvPr/>
        </p:nvGrpSpPr>
        <p:grpSpPr>
          <a:xfrm>
            <a:off x="1338868" y="5292001"/>
            <a:ext cx="9515557" cy="203195"/>
            <a:chOff x="1346435" y="3969088"/>
            <a:chExt cx="6452100" cy="152400"/>
          </a:xfrm>
        </p:grpSpPr>
        <p:cxnSp>
          <p:nvCxnSpPr>
            <p:cNvPr id="20" name="Google Shape;20;g709570bfed_0_10"/>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1" name="Google Shape;21;g709570bfed_0_10"/>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2" name="Google Shape;22;g709570bfed_0_10"/>
          <p:cNvSpPr txBox="1">
            <a:spLocks noGrp="1"/>
          </p:cNvSpPr>
          <p:nvPr>
            <p:ph type="ctrTitle"/>
          </p:nvPr>
        </p:nvSpPr>
        <p:spPr>
          <a:xfrm>
            <a:off x="1338867" y="2335685"/>
            <a:ext cx="9515700" cy="13632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23" name="Google Shape;23;g709570bfed_0_10"/>
          <p:cNvSpPr txBox="1">
            <a:spLocks noGrp="1"/>
          </p:cNvSpPr>
          <p:nvPr>
            <p:ph type="subTitle" idx="1"/>
          </p:nvPr>
        </p:nvSpPr>
        <p:spPr>
          <a:xfrm>
            <a:off x="2849633" y="3800052"/>
            <a:ext cx="6494100" cy="1056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24" name="Google Shape;24;g709570bfed_0_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709570bfed_0_56"/>
          <p:cNvSpPr/>
          <p:nvPr/>
        </p:nvSpPr>
        <p:spPr>
          <a:xfrm>
            <a:off x="-10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 name="Google Shape;61;g709570bfed_0_56"/>
          <p:cNvSpPr txBox="1">
            <a:spLocks noGrp="1"/>
          </p:cNvSpPr>
          <p:nvPr>
            <p:ph type="title" hasCustomPrompt="1"/>
          </p:nvPr>
        </p:nvSpPr>
        <p:spPr>
          <a:xfrm>
            <a:off x="415600" y="1739800"/>
            <a:ext cx="11360700" cy="2051100"/>
          </a:xfrm>
          <a:prstGeom prst="rect">
            <a:avLst/>
          </a:prstGeom>
        </p:spPr>
        <p:txBody>
          <a:bodyPr spcFirstLastPara="1" wrap="square" lIns="121900" tIns="121900" rIns="121900" bIns="121900" anchor="ctr" anchorCtr="0">
            <a:noAutofit/>
          </a:bodyPr>
          <a:lstStyle>
            <a:lvl1pPr lvl="0" algn="ctr">
              <a:spcBef>
                <a:spcPts val="0"/>
              </a:spcBef>
              <a:spcAft>
                <a:spcPts val="0"/>
              </a:spcAft>
              <a:buClr>
                <a:schemeClr val="accent3"/>
              </a:buClr>
              <a:buSzPts val="17300"/>
              <a:buNone/>
              <a:defRPr sz="17300">
                <a:solidFill>
                  <a:schemeClr val="accent3"/>
                </a:solidFill>
              </a:defRPr>
            </a:lvl1pPr>
            <a:lvl2pPr lvl="1" algn="ctr">
              <a:spcBef>
                <a:spcPts val="0"/>
              </a:spcBef>
              <a:spcAft>
                <a:spcPts val="0"/>
              </a:spcAft>
              <a:buClr>
                <a:schemeClr val="accent3"/>
              </a:buClr>
              <a:buSzPts val="17300"/>
              <a:buNone/>
              <a:defRPr sz="17300">
                <a:solidFill>
                  <a:schemeClr val="accent3"/>
                </a:solidFill>
              </a:defRPr>
            </a:lvl2pPr>
            <a:lvl3pPr lvl="2" algn="ctr">
              <a:spcBef>
                <a:spcPts val="0"/>
              </a:spcBef>
              <a:spcAft>
                <a:spcPts val="0"/>
              </a:spcAft>
              <a:buClr>
                <a:schemeClr val="accent3"/>
              </a:buClr>
              <a:buSzPts val="17300"/>
              <a:buNone/>
              <a:defRPr sz="17300">
                <a:solidFill>
                  <a:schemeClr val="accent3"/>
                </a:solidFill>
              </a:defRPr>
            </a:lvl3pPr>
            <a:lvl4pPr lvl="3" algn="ctr">
              <a:spcBef>
                <a:spcPts val="0"/>
              </a:spcBef>
              <a:spcAft>
                <a:spcPts val="0"/>
              </a:spcAft>
              <a:buClr>
                <a:schemeClr val="accent3"/>
              </a:buClr>
              <a:buSzPts val="17300"/>
              <a:buNone/>
              <a:defRPr sz="17300">
                <a:solidFill>
                  <a:schemeClr val="accent3"/>
                </a:solidFill>
              </a:defRPr>
            </a:lvl4pPr>
            <a:lvl5pPr lvl="4" algn="ctr">
              <a:spcBef>
                <a:spcPts val="0"/>
              </a:spcBef>
              <a:spcAft>
                <a:spcPts val="0"/>
              </a:spcAft>
              <a:buClr>
                <a:schemeClr val="accent3"/>
              </a:buClr>
              <a:buSzPts val="17300"/>
              <a:buNone/>
              <a:defRPr sz="17300">
                <a:solidFill>
                  <a:schemeClr val="accent3"/>
                </a:solidFill>
              </a:defRPr>
            </a:lvl5pPr>
            <a:lvl6pPr lvl="5" algn="ctr">
              <a:spcBef>
                <a:spcPts val="0"/>
              </a:spcBef>
              <a:spcAft>
                <a:spcPts val="0"/>
              </a:spcAft>
              <a:buClr>
                <a:schemeClr val="accent3"/>
              </a:buClr>
              <a:buSzPts val="17300"/>
              <a:buNone/>
              <a:defRPr sz="17300">
                <a:solidFill>
                  <a:schemeClr val="accent3"/>
                </a:solidFill>
              </a:defRPr>
            </a:lvl6pPr>
            <a:lvl7pPr lvl="6" algn="ctr">
              <a:spcBef>
                <a:spcPts val="0"/>
              </a:spcBef>
              <a:spcAft>
                <a:spcPts val="0"/>
              </a:spcAft>
              <a:buClr>
                <a:schemeClr val="accent3"/>
              </a:buClr>
              <a:buSzPts val="17300"/>
              <a:buNone/>
              <a:defRPr sz="17300">
                <a:solidFill>
                  <a:schemeClr val="accent3"/>
                </a:solidFill>
              </a:defRPr>
            </a:lvl7pPr>
            <a:lvl8pPr lvl="7" algn="ctr">
              <a:spcBef>
                <a:spcPts val="0"/>
              </a:spcBef>
              <a:spcAft>
                <a:spcPts val="0"/>
              </a:spcAft>
              <a:buClr>
                <a:schemeClr val="accent3"/>
              </a:buClr>
              <a:buSzPts val="17300"/>
              <a:buNone/>
              <a:defRPr sz="17300">
                <a:solidFill>
                  <a:schemeClr val="accent3"/>
                </a:solidFill>
              </a:defRPr>
            </a:lvl8pPr>
            <a:lvl9pPr lvl="8" algn="ctr">
              <a:spcBef>
                <a:spcPts val="0"/>
              </a:spcBef>
              <a:spcAft>
                <a:spcPts val="0"/>
              </a:spcAft>
              <a:buClr>
                <a:schemeClr val="accent3"/>
              </a:buClr>
              <a:buSzPts val="17300"/>
              <a:buNone/>
              <a:defRPr sz="17300">
                <a:solidFill>
                  <a:schemeClr val="accent3"/>
                </a:solidFill>
              </a:defRPr>
            </a:lvl9pPr>
          </a:lstStyle>
          <a:p>
            <a:r>
              <a:t>xx%</a:t>
            </a:r>
          </a:p>
        </p:txBody>
      </p:sp>
      <p:sp>
        <p:nvSpPr>
          <p:cNvPr id="62" name="Google Shape;62;g709570bfed_0_56"/>
          <p:cNvSpPr txBox="1">
            <a:spLocks noGrp="1"/>
          </p:cNvSpPr>
          <p:nvPr>
            <p:ph type="body" idx="1"/>
          </p:nvPr>
        </p:nvSpPr>
        <p:spPr>
          <a:xfrm>
            <a:off x="415600" y="3994200"/>
            <a:ext cx="11360700" cy="14289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63" name="Google Shape;63;g709570bfed_0_5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g709570bfed_0_6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g709570bfed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68" name="Google Shape;68;g709570bfed_0_6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69" name="Google Shape;69;g709570bfed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 name="Google Shape;70;g709570bfed_0_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g709570bfed_0_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
        <p:cNvGrpSpPr/>
        <p:nvPr/>
      </p:nvGrpSpPr>
      <p:grpSpPr>
        <a:xfrm>
          <a:off x="0" y="0"/>
          <a:ext cx="0" cy="0"/>
          <a:chOff x="0" y="0"/>
          <a:chExt cx="0" cy="0"/>
        </a:xfrm>
      </p:grpSpPr>
      <p:sp>
        <p:nvSpPr>
          <p:cNvPr id="79" name="Google Shape;79;g73d0c1066d_3_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g73d0c1066d_3_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g73d0c1066d_3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g73d0c1066d_3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g73d0c1066d_3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g73d0c1066d_3_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g73d0c1066d_3_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7" name="Google Shape;87;g73d0c1066d_3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g73d0c1066d_3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g73d0c1066d_3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g73d0c1066d_3_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g73d0c1066d_3_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3" name="Google Shape;93;g73d0c1066d_3_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g73d0c1066d_3_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g73d0c1066d_3_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g73d0c1066d_3_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g73d0c1066d_3_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g73d0c1066d_3_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g73d0c1066d_3_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g73d0c1066d_3_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g73d0c1066d_3_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g73d0c1066d_3_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g73d0c1066d_3_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6" name="Google Shape;106;g73d0c1066d_3_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g73d0c1066d_3_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g73d0c1066d_3_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g73d0c1066d_3_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g73d0c1066d_3_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g73d0c1066d_3_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g73d0c1066d_3_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g73d0c1066d_3_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g73d0c1066d_3_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g73d0c1066d_3_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g73d0c1066d_3_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73d0c1066d_3_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g73d0c1066d_3_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g709570bfed_0_22"/>
          <p:cNvSpPr/>
          <p:nvPr/>
        </p:nvSpPr>
        <p:spPr>
          <a:xfrm>
            <a:off x="-67" y="3429200"/>
            <a:ext cx="12192000" cy="34287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 name="Google Shape;27;g709570bfed_0_22"/>
          <p:cNvSpPr txBox="1">
            <a:spLocks noGrp="1"/>
          </p:cNvSpPr>
          <p:nvPr>
            <p:ph type="title"/>
          </p:nvPr>
        </p:nvSpPr>
        <p:spPr>
          <a:xfrm>
            <a:off x="415600" y="1086400"/>
            <a:ext cx="11428500" cy="12561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4800"/>
              <a:buNone/>
              <a:defRPr/>
            </a:lvl1pPr>
            <a:lvl2pPr lvl="1" algn="ctr">
              <a:spcBef>
                <a:spcPts val="0"/>
              </a:spcBef>
              <a:spcAft>
                <a:spcPts val="0"/>
              </a:spcAft>
              <a:buSzPts val="4800"/>
              <a:buNone/>
              <a:defRPr/>
            </a:lvl2pPr>
            <a:lvl3pPr lvl="2" algn="ctr">
              <a:spcBef>
                <a:spcPts val="0"/>
              </a:spcBef>
              <a:spcAft>
                <a:spcPts val="0"/>
              </a:spcAft>
              <a:buSzPts val="4800"/>
              <a:buNone/>
              <a:defRPr/>
            </a:lvl3pPr>
            <a:lvl4pPr lvl="3" algn="ctr">
              <a:spcBef>
                <a:spcPts val="0"/>
              </a:spcBef>
              <a:spcAft>
                <a:spcPts val="0"/>
              </a:spcAft>
              <a:buSzPts val="4800"/>
              <a:buNone/>
              <a:defRPr/>
            </a:lvl4pPr>
            <a:lvl5pPr lvl="4" algn="ctr">
              <a:spcBef>
                <a:spcPts val="0"/>
              </a:spcBef>
              <a:spcAft>
                <a:spcPts val="0"/>
              </a:spcAft>
              <a:buSzPts val="4800"/>
              <a:buNone/>
              <a:defRPr/>
            </a:lvl5pPr>
            <a:lvl6pPr lvl="5" algn="ctr">
              <a:spcBef>
                <a:spcPts val="0"/>
              </a:spcBef>
              <a:spcAft>
                <a:spcPts val="0"/>
              </a:spcAft>
              <a:buSzPts val="4800"/>
              <a:buNone/>
              <a:defRPr/>
            </a:lvl6pPr>
            <a:lvl7pPr lvl="6" algn="ctr">
              <a:spcBef>
                <a:spcPts val="0"/>
              </a:spcBef>
              <a:spcAft>
                <a:spcPts val="0"/>
              </a:spcAft>
              <a:buSzPts val="4800"/>
              <a:buNone/>
              <a:defRPr/>
            </a:lvl7pPr>
            <a:lvl8pPr lvl="7" algn="ctr">
              <a:spcBef>
                <a:spcPts val="0"/>
              </a:spcBef>
              <a:spcAft>
                <a:spcPts val="0"/>
              </a:spcAft>
              <a:buSzPts val="4800"/>
              <a:buNone/>
              <a:defRPr/>
            </a:lvl8pPr>
            <a:lvl9pPr lvl="8" algn="ctr">
              <a:spcBef>
                <a:spcPts val="0"/>
              </a:spcBef>
              <a:spcAft>
                <a:spcPts val="0"/>
              </a:spcAft>
              <a:buSzPts val="4800"/>
              <a:buNone/>
              <a:defRPr/>
            </a:lvl9pPr>
          </a:lstStyle>
          <a:p>
            <a:endParaRPr/>
          </a:p>
        </p:txBody>
      </p:sp>
      <p:sp>
        <p:nvSpPr>
          <p:cNvPr id="28" name="Google Shape;28;g709570bfed_0_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
        <p:cNvGrpSpPr/>
        <p:nvPr/>
      </p:nvGrpSpPr>
      <p:grpSpPr>
        <a:xfrm>
          <a:off x="0" y="0"/>
          <a:ext cx="0" cy="0"/>
          <a:chOff x="0" y="0"/>
          <a:chExt cx="0" cy="0"/>
        </a:xfrm>
      </p:grpSpPr>
      <p:sp>
        <p:nvSpPr>
          <p:cNvPr id="122" name="Google Shape;122;g73d0c1066d_3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g73d0c1066d_3_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4" name="Google Shape;124;g73d0c1066d_3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5" name="Google Shape;125;g73d0c1066d_3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g73d0c1066d_3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g73d0c1066d_3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g73d0c1066d_3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g73d0c1066d_3_5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1" name="Google Shape;131;g73d0c1066d_3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2" name="Google Shape;132;g73d0c1066d_3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g73d0c1066d_3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g73d0c1066d_3_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g73d0c1066d_3_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g73d0c1066d_3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g73d0c1066d_3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g73d0c1066d_3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g73d0c1066d_3_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g73d0c1066d_3_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g73d0c1066d_3_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g73d0c1066d_3_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g73d0c1066d_3_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g73d0c1066d_3_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g709570bfed_0_26"/>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31;g709570bfed_0_26"/>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g709570bfed_0_26"/>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33" name="Google Shape;33;g709570bfed_0_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g709570bfed_0_31"/>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6" name="Google Shape;36;g709570bfed_0_31"/>
          <p:cNvSpPr txBox="1">
            <a:spLocks noGrp="1"/>
          </p:cNvSpPr>
          <p:nvPr>
            <p:ph type="body" idx="1"/>
          </p:nvPr>
        </p:nvSpPr>
        <p:spPr>
          <a:xfrm>
            <a:off x="415600" y="1688233"/>
            <a:ext cx="5333100" cy="44037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7" name="Google Shape;37;g709570bfed_0_31"/>
          <p:cNvSpPr txBox="1">
            <a:spLocks noGrp="1"/>
          </p:cNvSpPr>
          <p:nvPr>
            <p:ph type="body" idx="2"/>
          </p:nvPr>
        </p:nvSpPr>
        <p:spPr>
          <a:xfrm>
            <a:off x="6443200" y="1688233"/>
            <a:ext cx="5333100" cy="44037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8" name="Google Shape;38;g709570bfed_0_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g709570bfed_0_36"/>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1" name="Google Shape;41;g709570bfed_0_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g709570bfed_0_39"/>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4" name="Google Shape;44;g709570bfed_0_39"/>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45" name="Google Shape;45;g709570bfed_0_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6"/>
        <p:cNvGrpSpPr/>
        <p:nvPr/>
      </p:nvGrpSpPr>
      <p:grpSpPr>
        <a:xfrm>
          <a:off x="0" y="0"/>
          <a:ext cx="0" cy="0"/>
          <a:chOff x="0" y="0"/>
          <a:chExt cx="0" cy="0"/>
        </a:xfrm>
      </p:grpSpPr>
      <p:sp>
        <p:nvSpPr>
          <p:cNvPr id="47" name="Google Shape;47;g709570bfed_0_43"/>
          <p:cNvSpPr txBox="1">
            <a:spLocks noGrp="1"/>
          </p:cNvSpPr>
          <p:nvPr>
            <p:ph type="title"/>
          </p:nvPr>
        </p:nvSpPr>
        <p:spPr>
          <a:xfrm>
            <a:off x="653667" y="701800"/>
            <a:ext cx="7484700" cy="54543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dk2"/>
              </a:buClr>
              <a:buSzPts val="7200"/>
              <a:buNone/>
              <a:defRPr sz="7200" b="0">
                <a:solidFill>
                  <a:schemeClr val="dk2"/>
                </a:solidFill>
              </a:defRPr>
            </a:lvl1pPr>
            <a:lvl2pPr lvl="1">
              <a:spcBef>
                <a:spcPts val="0"/>
              </a:spcBef>
              <a:spcAft>
                <a:spcPts val="0"/>
              </a:spcAft>
              <a:buClr>
                <a:schemeClr val="dk2"/>
              </a:buClr>
              <a:buSzPts val="7200"/>
              <a:buNone/>
              <a:defRPr sz="7200" b="0">
                <a:solidFill>
                  <a:schemeClr val="dk2"/>
                </a:solidFill>
              </a:defRPr>
            </a:lvl2pPr>
            <a:lvl3pPr lvl="2">
              <a:spcBef>
                <a:spcPts val="0"/>
              </a:spcBef>
              <a:spcAft>
                <a:spcPts val="0"/>
              </a:spcAft>
              <a:buClr>
                <a:schemeClr val="dk2"/>
              </a:buClr>
              <a:buSzPts val="7200"/>
              <a:buNone/>
              <a:defRPr sz="7200" b="0">
                <a:solidFill>
                  <a:schemeClr val="dk2"/>
                </a:solidFill>
              </a:defRPr>
            </a:lvl3pPr>
            <a:lvl4pPr lvl="3">
              <a:spcBef>
                <a:spcPts val="0"/>
              </a:spcBef>
              <a:spcAft>
                <a:spcPts val="0"/>
              </a:spcAft>
              <a:buClr>
                <a:schemeClr val="dk2"/>
              </a:buClr>
              <a:buSzPts val="7200"/>
              <a:buNone/>
              <a:defRPr sz="7200" b="0">
                <a:solidFill>
                  <a:schemeClr val="dk2"/>
                </a:solidFill>
              </a:defRPr>
            </a:lvl4pPr>
            <a:lvl5pPr lvl="4">
              <a:spcBef>
                <a:spcPts val="0"/>
              </a:spcBef>
              <a:spcAft>
                <a:spcPts val="0"/>
              </a:spcAft>
              <a:buClr>
                <a:schemeClr val="dk2"/>
              </a:buClr>
              <a:buSzPts val="7200"/>
              <a:buNone/>
              <a:defRPr sz="7200" b="0">
                <a:solidFill>
                  <a:schemeClr val="dk2"/>
                </a:solidFill>
              </a:defRPr>
            </a:lvl5pPr>
            <a:lvl6pPr lvl="5">
              <a:spcBef>
                <a:spcPts val="0"/>
              </a:spcBef>
              <a:spcAft>
                <a:spcPts val="0"/>
              </a:spcAft>
              <a:buClr>
                <a:schemeClr val="dk2"/>
              </a:buClr>
              <a:buSzPts val="7200"/>
              <a:buNone/>
              <a:defRPr sz="7200" b="0">
                <a:solidFill>
                  <a:schemeClr val="dk2"/>
                </a:solidFill>
              </a:defRPr>
            </a:lvl6pPr>
            <a:lvl7pPr lvl="6">
              <a:spcBef>
                <a:spcPts val="0"/>
              </a:spcBef>
              <a:spcAft>
                <a:spcPts val="0"/>
              </a:spcAft>
              <a:buClr>
                <a:schemeClr val="dk2"/>
              </a:buClr>
              <a:buSzPts val="7200"/>
              <a:buNone/>
              <a:defRPr sz="7200" b="0">
                <a:solidFill>
                  <a:schemeClr val="dk2"/>
                </a:solidFill>
              </a:defRPr>
            </a:lvl7pPr>
            <a:lvl8pPr lvl="7">
              <a:spcBef>
                <a:spcPts val="0"/>
              </a:spcBef>
              <a:spcAft>
                <a:spcPts val="0"/>
              </a:spcAft>
              <a:buClr>
                <a:schemeClr val="dk2"/>
              </a:buClr>
              <a:buSzPts val="7200"/>
              <a:buNone/>
              <a:defRPr sz="7200" b="0">
                <a:solidFill>
                  <a:schemeClr val="dk2"/>
                </a:solidFill>
              </a:defRPr>
            </a:lvl8pPr>
            <a:lvl9pPr lvl="8">
              <a:spcBef>
                <a:spcPts val="0"/>
              </a:spcBef>
              <a:spcAft>
                <a:spcPts val="0"/>
              </a:spcAft>
              <a:buClr>
                <a:schemeClr val="dk2"/>
              </a:buClr>
              <a:buSzPts val="7200"/>
              <a:buNone/>
              <a:defRPr sz="7200" b="0">
                <a:solidFill>
                  <a:schemeClr val="dk2"/>
                </a:solidFill>
              </a:defRPr>
            </a:lvl9pPr>
          </a:lstStyle>
          <a:p>
            <a:endParaRPr/>
          </a:p>
        </p:txBody>
      </p:sp>
      <p:sp>
        <p:nvSpPr>
          <p:cNvPr id="48" name="Google Shape;48;g709570bfed_0_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g709570bfed_0_46"/>
          <p:cNvSpPr/>
          <p:nvPr/>
        </p:nvSpPr>
        <p:spPr>
          <a:xfrm>
            <a:off x="609600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51" name="Google Shape;51;g709570bfed_0_46"/>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52" name="Google Shape;52;g709570bfed_0_46"/>
          <p:cNvSpPr txBox="1">
            <a:spLocks noGrp="1"/>
          </p:cNvSpPr>
          <p:nvPr>
            <p:ph type="title"/>
          </p:nvPr>
        </p:nvSpPr>
        <p:spPr>
          <a:xfrm>
            <a:off x="354000" y="1386233"/>
            <a:ext cx="5393700" cy="22344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53" name="Google Shape;53;g709570bfed_0_46"/>
          <p:cNvSpPr txBox="1">
            <a:spLocks noGrp="1"/>
          </p:cNvSpPr>
          <p:nvPr>
            <p:ph type="subTitle" idx="1"/>
          </p:nvPr>
        </p:nvSpPr>
        <p:spPr>
          <a:xfrm>
            <a:off x="354000" y="3635833"/>
            <a:ext cx="5393700" cy="16467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 name="Google Shape;54;g709570bfed_0_46"/>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2100"/>
              </a:spcBef>
              <a:spcAft>
                <a:spcPts val="0"/>
              </a:spcAft>
              <a:buClr>
                <a:schemeClr val="lt1"/>
              </a:buClr>
              <a:buSzPts val="1900"/>
              <a:buChar char="○"/>
              <a:defRPr>
                <a:solidFill>
                  <a:schemeClr val="lt1"/>
                </a:solidFill>
              </a:defRPr>
            </a:lvl2pPr>
            <a:lvl3pPr marL="1371600" lvl="2" indent="-349250">
              <a:spcBef>
                <a:spcPts val="2100"/>
              </a:spcBef>
              <a:spcAft>
                <a:spcPts val="0"/>
              </a:spcAft>
              <a:buClr>
                <a:schemeClr val="lt1"/>
              </a:buClr>
              <a:buSzPts val="1900"/>
              <a:buChar char="■"/>
              <a:defRPr>
                <a:solidFill>
                  <a:schemeClr val="lt1"/>
                </a:solidFill>
              </a:defRPr>
            </a:lvl3pPr>
            <a:lvl4pPr marL="1828800" lvl="3" indent="-349250">
              <a:spcBef>
                <a:spcPts val="2100"/>
              </a:spcBef>
              <a:spcAft>
                <a:spcPts val="0"/>
              </a:spcAft>
              <a:buClr>
                <a:schemeClr val="lt1"/>
              </a:buClr>
              <a:buSzPts val="1900"/>
              <a:buChar char="●"/>
              <a:defRPr>
                <a:solidFill>
                  <a:schemeClr val="lt1"/>
                </a:solidFill>
              </a:defRPr>
            </a:lvl4pPr>
            <a:lvl5pPr marL="2286000" lvl="4" indent="-349250">
              <a:spcBef>
                <a:spcPts val="2100"/>
              </a:spcBef>
              <a:spcAft>
                <a:spcPts val="0"/>
              </a:spcAft>
              <a:buClr>
                <a:schemeClr val="lt1"/>
              </a:buClr>
              <a:buSzPts val="1900"/>
              <a:buChar char="○"/>
              <a:defRPr>
                <a:solidFill>
                  <a:schemeClr val="lt1"/>
                </a:solidFill>
              </a:defRPr>
            </a:lvl5pPr>
            <a:lvl6pPr marL="2743200" lvl="5" indent="-349250">
              <a:spcBef>
                <a:spcPts val="2100"/>
              </a:spcBef>
              <a:spcAft>
                <a:spcPts val="0"/>
              </a:spcAft>
              <a:buClr>
                <a:schemeClr val="lt1"/>
              </a:buClr>
              <a:buSzPts val="1900"/>
              <a:buChar char="■"/>
              <a:defRPr>
                <a:solidFill>
                  <a:schemeClr val="lt1"/>
                </a:solidFill>
              </a:defRPr>
            </a:lvl6pPr>
            <a:lvl7pPr marL="3200400" lvl="6" indent="-349250">
              <a:spcBef>
                <a:spcPts val="2100"/>
              </a:spcBef>
              <a:spcAft>
                <a:spcPts val="0"/>
              </a:spcAft>
              <a:buClr>
                <a:schemeClr val="lt1"/>
              </a:buClr>
              <a:buSzPts val="1900"/>
              <a:buChar char="●"/>
              <a:defRPr>
                <a:solidFill>
                  <a:schemeClr val="lt1"/>
                </a:solidFill>
              </a:defRPr>
            </a:lvl7pPr>
            <a:lvl8pPr marL="3657600" lvl="7" indent="-349250">
              <a:spcBef>
                <a:spcPts val="2100"/>
              </a:spcBef>
              <a:spcAft>
                <a:spcPts val="0"/>
              </a:spcAft>
              <a:buClr>
                <a:schemeClr val="lt1"/>
              </a:buClr>
              <a:buSzPts val="1900"/>
              <a:buChar char="○"/>
              <a:defRPr>
                <a:solidFill>
                  <a:schemeClr val="lt1"/>
                </a:solidFill>
              </a:defRPr>
            </a:lvl8pPr>
            <a:lvl9pPr marL="4114800" lvl="8" indent="-349250">
              <a:spcBef>
                <a:spcPts val="2100"/>
              </a:spcBef>
              <a:spcAft>
                <a:spcPts val="2100"/>
              </a:spcAft>
              <a:buClr>
                <a:schemeClr val="lt1"/>
              </a:buClr>
              <a:buSzPts val="1900"/>
              <a:buChar char="■"/>
              <a:defRPr>
                <a:solidFill>
                  <a:schemeClr val="lt1"/>
                </a:solidFill>
              </a:defRPr>
            </a:lvl9pPr>
          </a:lstStyle>
          <a:p>
            <a:endParaRPr/>
          </a:p>
        </p:txBody>
      </p:sp>
      <p:sp>
        <p:nvSpPr>
          <p:cNvPr id="55" name="Google Shape;55;g709570bfed_0_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709570bfed_0_53"/>
          <p:cNvSpPr txBox="1">
            <a:spLocks noGrp="1"/>
          </p:cNvSpPr>
          <p:nvPr>
            <p:ph type="body" idx="1"/>
          </p:nvPr>
        </p:nvSpPr>
        <p:spPr>
          <a:xfrm>
            <a:off x="415600" y="5640967"/>
            <a:ext cx="7998300" cy="7983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SzPts val="3200"/>
              <a:buFont typeface="PT Sans Narrow"/>
              <a:buNone/>
              <a:defRPr sz="3200">
                <a:latin typeface="PT Sans Narrow"/>
                <a:ea typeface="PT Sans Narrow"/>
                <a:cs typeface="PT Sans Narrow"/>
                <a:sym typeface="PT Sans Narrow"/>
              </a:defRPr>
            </a:lvl1pPr>
          </a:lstStyle>
          <a:p>
            <a:endParaRPr/>
          </a:p>
        </p:txBody>
      </p:sp>
      <p:sp>
        <p:nvSpPr>
          <p:cNvPr id="58" name="Google Shape;58;g709570bfed_0_5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9"/>
        <p:cNvGrpSpPr/>
        <p:nvPr/>
      </p:nvGrpSpPr>
      <p:grpSpPr>
        <a:xfrm>
          <a:off x="0" y="0"/>
          <a:ext cx="0" cy="0"/>
          <a:chOff x="0" y="0"/>
          <a:chExt cx="0" cy="0"/>
        </a:xfrm>
      </p:grpSpPr>
      <p:sp>
        <p:nvSpPr>
          <p:cNvPr id="10" name="Google Shape;10;g709570bfed_0_6"/>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9pPr>
          </a:lstStyle>
          <a:p>
            <a:endParaRPr/>
          </a:p>
        </p:txBody>
      </p:sp>
      <p:sp>
        <p:nvSpPr>
          <p:cNvPr id="11" name="Google Shape;11;g709570bfed_0_6"/>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marL="914400" lvl="1" indent="-349250">
              <a:lnSpc>
                <a:spcPct val="115000"/>
              </a:lnSpc>
              <a:spcBef>
                <a:spcPts val="210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2pPr>
            <a:lvl3pPr marL="1371600" lvl="2" indent="-349250">
              <a:lnSpc>
                <a:spcPct val="115000"/>
              </a:lnSpc>
              <a:spcBef>
                <a:spcPts val="210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3pPr>
            <a:lvl4pPr marL="1828800" lvl="3" indent="-349250">
              <a:lnSpc>
                <a:spcPct val="115000"/>
              </a:lnSpc>
              <a:spcBef>
                <a:spcPts val="210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4pPr>
            <a:lvl5pPr marL="2286000" lvl="4" indent="-349250">
              <a:lnSpc>
                <a:spcPct val="115000"/>
              </a:lnSpc>
              <a:spcBef>
                <a:spcPts val="210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5pPr>
            <a:lvl6pPr marL="2743200" lvl="5" indent="-349250">
              <a:lnSpc>
                <a:spcPct val="115000"/>
              </a:lnSpc>
              <a:spcBef>
                <a:spcPts val="210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6pPr>
            <a:lvl7pPr marL="3200400" lvl="6" indent="-349250">
              <a:lnSpc>
                <a:spcPct val="115000"/>
              </a:lnSpc>
              <a:spcBef>
                <a:spcPts val="210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7pPr>
            <a:lvl8pPr marL="3657600" lvl="7" indent="-349250">
              <a:lnSpc>
                <a:spcPct val="115000"/>
              </a:lnSpc>
              <a:spcBef>
                <a:spcPts val="210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8pPr>
            <a:lvl9pPr marL="4114800" lvl="8" indent="-349250">
              <a:lnSpc>
                <a:spcPct val="115000"/>
              </a:lnSpc>
              <a:spcBef>
                <a:spcPts val="2100"/>
              </a:spcBef>
              <a:spcAft>
                <a:spcPts val="2100"/>
              </a:spcAft>
              <a:buClr>
                <a:schemeClr val="dk2"/>
              </a:buClr>
              <a:buSzPts val="1900"/>
              <a:buFont typeface="Open Sans"/>
              <a:buChar char="■"/>
              <a:defRPr sz="1900">
                <a:solidFill>
                  <a:schemeClr val="dk2"/>
                </a:solidFill>
                <a:latin typeface="Open Sans"/>
                <a:ea typeface="Open Sans"/>
                <a:cs typeface="Open Sans"/>
                <a:sym typeface="Open Sans"/>
              </a:defRPr>
            </a:lvl9pPr>
          </a:lstStyle>
          <a:p>
            <a:endParaRPr/>
          </a:p>
        </p:txBody>
      </p:sp>
      <p:sp>
        <p:nvSpPr>
          <p:cNvPr id="12" name="Google Shape;12;g709570bfed_0_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latin typeface="Open Sans"/>
                <a:ea typeface="Open Sans"/>
                <a:cs typeface="Open Sans"/>
                <a:sym typeface="Open Sans"/>
              </a:defRPr>
            </a:lvl1pPr>
            <a:lvl2pPr lvl="1" algn="r">
              <a:buNone/>
              <a:defRPr sz="1300">
                <a:solidFill>
                  <a:schemeClr val="dk2"/>
                </a:solidFill>
                <a:latin typeface="Open Sans"/>
                <a:ea typeface="Open Sans"/>
                <a:cs typeface="Open Sans"/>
                <a:sym typeface="Open Sans"/>
              </a:defRPr>
            </a:lvl2pPr>
            <a:lvl3pPr lvl="2" algn="r">
              <a:buNone/>
              <a:defRPr sz="1300">
                <a:solidFill>
                  <a:schemeClr val="dk2"/>
                </a:solidFill>
                <a:latin typeface="Open Sans"/>
                <a:ea typeface="Open Sans"/>
                <a:cs typeface="Open Sans"/>
                <a:sym typeface="Open Sans"/>
              </a:defRPr>
            </a:lvl3pPr>
            <a:lvl4pPr lvl="3" algn="r">
              <a:buNone/>
              <a:defRPr sz="1300">
                <a:solidFill>
                  <a:schemeClr val="dk2"/>
                </a:solidFill>
                <a:latin typeface="Open Sans"/>
                <a:ea typeface="Open Sans"/>
                <a:cs typeface="Open Sans"/>
                <a:sym typeface="Open Sans"/>
              </a:defRPr>
            </a:lvl4pPr>
            <a:lvl5pPr lvl="4" algn="r">
              <a:buNone/>
              <a:defRPr sz="1300">
                <a:solidFill>
                  <a:schemeClr val="dk2"/>
                </a:solidFill>
                <a:latin typeface="Open Sans"/>
                <a:ea typeface="Open Sans"/>
                <a:cs typeface="Open Sans"/>
                <a:sym typeface="Open Sans"/>
              </a:defRPr>
            </a:lvl5pPr>
            <a:lvl6pPr lvl="5" algn="r">
              <a:buNone/>
              <a:defRPr sz="1300">
                <a:solidFill>
                  <a:schemeClr val="dk2"/>
                </a:solidFill>
                <a:latin typeface="Open Sans"/>
                <a:ea typeface="Open Sans"/>
                <a:cs typeface="Open Sans"/>
                <a:sym typeface="Open Sans"/>
              </a:defRPr>
            </a:lvl6pPr>
            <a:lvl7pPr lvl="6" algn="r">
              <a:buNone/>
              <a:defRPr sz="1300">
                <a:solidFill>
                  <a:schemeClr val="dk2"/>
                </a:solidFill>
                <a:latin typeface="Open Sans"/>
                <a:ea typeface="Open Sans"/>
                <a:cs typeface="Open Sans"/>
                <a:sym typeface="Open Sans"/>
              </a:defRPr>
            </a:lvl7pPr>
            <a:lvl8pPr lvl="7" algn="r">
              <a:buNone/>
              <a:defRPr sz="1300">
                <a:solidFill>
                  <a:schemeClr val="dk2"/>
                </a:solidFill>
                <a:latin typeface="Open Sans"/>
                <a:ea typeface="Open Sans"/>
                <a:cs typeface="Open Sans"/>
                <a:sym typeface="Open Sans"/>
              </a:defRPr>
            </a:lvl8pPr>
            <a:lvl9pPr lvl="8" algn="r">
              <a:buNone/>
              <a:defRPr sz="13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g73d0c1066d_3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g73d0c1066d_3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g73d0c1066d_3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g73d0c1066d_3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g73d0c1066d_3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6.xml"/><Relationship Id="rId1" Type="http://schemas.openxmlformats.org/officeDocument/2006/relationships/slideLayout" Target="../slideLayouts/slideLayout3.xml"/><Relationship Id="rId5" Type="http://schemas.openxmlformats.org/officeDocument/2006/relationships/image" Target="../media/image182.png"/><Relationship Id="rId4" Type="http://schemas.openxmlformats.org/officeDocument/2006/relationships/image" Target="../media/image181.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hyperlink" Target="https://corporate.walmart.com/newsroom/business/20171206/were-updating-our-legal-name-to-reflect-how-customers-want-to-shop-heres-why" TargetMode="External"/><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95.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189.png"/></Relationships>
</file>

<file path=ppt/slides/_rels/slide19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10.xml"/><Relationship Id="rId1" Type="http://schemas.openxmlformats.org/officeDocument/2006/relationships/slideLayout" Target="../slideLayouts/slideLayout3.xml"/><Relationship Id="rId4" Type="http://schemas.openxmlformats.org/officeDocument/2006/relationships/image" Target="../media/image204.png"/></Relationships>
</file>

<file path=ppt/slides/_rels/slide21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11.xml"/><Relationship Id="rId1" Type="http://schemas.openxmlformats.org/officeDocument/2006/relationships/slideLayout" Target="../slideLayouts/slideLayout3.xml"/><Relationship Id="rId4" Type="http://schemas.openxmlformats.org/officeDocument/2006/relationships/image" Target="../media/image207.png"/></Relationships>
</file>

<file path=ppt/slides/_rels/slide21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hyperlink" Target="http://risnews.edgl.com/retail-news/Walmart-Continues-to-Invest-in-Online-Grocery103521" TargetMode="External"/><Relationship Id="rId2" Type="http://schemas.openxmlformats.org/officeDocument/2006/relationships/notesSlide" Target="../notesSlides/notesSlide213.xml"/><Relationship Id="rId1" Type="http://schemas.openxmlformats.org/officeDocument/2006/relationships/slideLayout" Target="../slideLayouts/slideLayout3.xml"/><Relationship Id="rId4" Type="http://schemas.openxmlformats.org/officeDocument/2006/relationships/image" Target="../media/image209.png"/></Relationships>
</file>

<file path=ppt/slides/_rels/slide2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1.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33.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34.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35.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36.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notesSlide" Target="../notesSlides/notesSlide23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6fbce85f16_0_131"/>
          <p:cNvSpPr txBox="1">
            <a:spLocks noGrp="1"/>
          </p:cNvSpPr>
          <p:nvPr>
            <p:ph type="ctrTitle"/>
          </p:nvPr>
        </p:nvSpPr>
        <p:spPr>
          <a:xfrm>
            <a:off x="2890600" y="1078308"/>
            <a:ext cx="6690000" cy="21051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6000">
                <a:latin typeface="Times New Roman"/>
                <a:ea typeface="Times New Roman"/>
                <a:cs typeface="Times New Roman"/>
                <a:sym typeface="Times New Roman"/>
              </a:rPr>
              <a:t>U.S. Retailers</a:t>
            </a:r>
            <a:endParaRPr sz="6000">
              <a:latin typeface="Times New Roman"/>
              <a:ea typeface="Times New Roman"/>
              <a:cs typeface="Times New Roman"/>
              <a:sym typeface="Times New Roman"/>
            </a:endParaRPr>
          </a:p>
        </p:txBody>
      </p:sp>
      <p:sp>
        <p:nvSpPr>
          <p:cNvPr id="153" name="Google Shape;153;g6fbce85f16_0_131"/>
          <p:cNvSpPr txBox="1">
            <a:spLocks noGrp="1"/>
          </p:cNvSpPr>
          <p:nvPr>
            <p:ph type="subTitle" idx="1"/>
          </p:nvPr>
        </p:nvSpPr>
        <p:spPr>
          <a:xfrm>
            <a:off x="3921850" y="3578102"/>
            <a:ext cx="4627500" cy="1536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1800" dirty="0" err="1"/>
              <a:t>Mengxia</a:t>
            </a:r>
            <a:r>
              <a:rPr lang="en-US" sz="1800" dirty="0"/>
              <a:t> Wang</a:t>
            </a:r>
            <a:endParaRPr sz="1800" dirty="0"/>
          </a:p>
          <a:p>
            <a:pPr marL="0" lvl="0" indent="0" algn="ctr" rtl="0">
              <a:spcBef>
                <a:spcPts val="0"/>
              </a:spcBef>
              <a:spcAft>
                <a:spcPts val="0"/>
              </a:spcAft>
              <a:buNone/>
            </a:pPr>
            <a:r>
              <a:rPr lang="en-US" sz="1800" dirty="0" err="1"/>
              <a:t>Jiaying</a:t>
            </a:r>
            <a:r>
              <a:rPr lang="en-US" sz="1800" dirty="0"/>
              <a:t> He</a:t>
            </a:r>
            <a:endParaRPr sz="1800" dirty="0"/>
          </a:p>
          <a:p>
            <a:pPr marL="0" lvl="0" indent="0" algn="ctr" rtl="0">
              <a:spcBef>
                <a:spcPts val="0"/>
              </a:spcBef>
              <a:spcAft>
                <a:spcPts val="0"/>
              </a:spcAft>
              <a:buNone/>
            </a:pPr>
            <a:r>
              <a:rPr lang="en-US" sz="1800" dirty="0"/>
              <a:t>Shu Wei, Lee</a:t>
            </a:r>
            <a:endParaRPr sz="1800" dirty="0"/>
          </a:p>
          <a:p>
            <a:pPr marL="0" lvl="0" indent="0" algn="ctr" rtl="0">
              <a:spcBef>
                <a:spcPts val="0"/>
              </a:spcBef>
              <a:spcAft>
                <a:spcPts val="0"/>
              </a:spcAft>
              <a:buNone/>
            </a:pPr>
            <a:r>
              <a:rPr lang="en-US" sz="1800" dirty="0"/>
              <a:t>Yeung Tim Ching</a:t>
            </a:r>
            <a:endParaRPr sz="1800" dirty="0"/>
          </a:p>
          <a:p>
            <a:pPr marL="0" lvl="0" indent="0" algn="ctr" rtl="0">
              <a:spcBef>
                <a:spcPts val="0"/>
              </a:spcBef>
              <a:spcAft>
                <a:spcPts val="0"/>
              </a:spcAft>
              <a:buNone/>
            </a:pPr>
            <a:r>
              <a:rPr lang="en-US" sz="1800" dirty="0" err="1"/>
              <a:t>Liting</a:t>
            </a:r>
            <a:r>
              <a:rPr lang="en-US" sz="1800" dirty="0"/>
              <a:t> Wang</a:t>
            </a:r>
            <a:endParaRPr sz="1800" dirty="0"/>
          </a:p>
          <a:p>
            <a:pPr marL="0" lvl="0" indent="0" algn="ctr" rtl="0">
              <a:spcBef>
                <a:spcPts val="0"/>
              </a:spcBef>
              <a:spcAft>
                <a:spcPts val="0"/>
              </a:spcAft>
              <a:buNone/>
            </a:pPr>
            <a:endParaRPr sz="2400" dirty="0"/>
          </a:p>
        </p:txBody>
      </p:sp>
      <p:sp>
        <p:nvSpPr>
          <p:cNvPr id="154" name="Google Shape;154;g6fbce85f16_0_131"/>
          <p:cNvSpPr txBox="1"/>
          <p:nvPr/>
        </p:nvSpPr>
        <p:spPr>
          <a:xfrm>
            <a:off x="2634650" y="3759575"/>
            <a:ext cx="3068700" cy="6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FFFFFF"/>
                </a:solidFill>
                <a:latin typeface="Lato"/>
                <a:ea typeface="Lato"/>
                <a:cs typeface="Lato"/>
                <a:sym typeface="Lato"/>
              </a:rPr>
              <a:t>Presented by:</a:t>
            </a:r>
            <a:endParaRPr sz="18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U.S. Retail Industry History Data</a:t>
            </a:r>
            <a:endParaRPr sz="3600"/>
          </a:p>
        </p:txBody>
      </p:sp>
      <p:pic>
        <p:nvPicPr>
          <p:cNvPr id="218" name="Google Shape;218;p9"/>
          <p:cNvPicPr preferRelativeResize="0"/>
          <p:nvPr/>
        </p:nvPicPr>
        <p:blipFill rotWithShape="1">
          <a:blip r:embed="rId3">
            <a:alphaModFix/>
          </a:blip>
          <a:srcRect/>
          <a:stretch/>
        </p:blipFill>
        <p:spPr>
          <a:xfrm>
            <a:off x="964975" y="1690700"/>
            <a:ext cx="10262050" cy="47839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709570bfed_0_46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92" name="Google Shape;892;g709570bfed_0_46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93" name="Google Shape;893;g709570bfed_0_46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709570bfed_0_47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00" name="Google Shape;900;g709570bfed_0_47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01" name="Google Shape;901;g709570bfed_0_47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709570bfed_0_47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08" name="Google Shape;908;g709570bfed_0_47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09" name="Google Shape;909;g709570bfed_0_47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709570bfed_0_48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16" name="Google Shape;916;g709570bfed_0_48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17" name="Google Shape;917;g709570bfed_0_48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g709570bfed_0_49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24" name="Google Shape;924;g709570bfed_0_49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25" name="Google Shape;925;g709570bfed_0_49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g709570bfed_0_50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32" name="Google Shape;932;g709570bfed_0_50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33" name="Google Shape;933;g709570bfed_0_50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709570bfed_0_51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40" name="Google Shape;940;g709570bfed_0_51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41" name="Google Shape;941;g709570bfed_0_51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709570bfed_0_50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48" name="Google Shape;948;g709570bfed_0_50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49" name="Google Shape;949;g709570bfed_0_50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g709570bfed_0_53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56" name="Google Shape;956;g709570bfed_0_53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57" name="Google Shape;957;g709570bfed_0_53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g709570bfed_0_54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64" name="Google Shape;964;g709570bfed_0_54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65" name="Google Shape;965;g709570bfed_0_54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0"/>
          <p:cNvSpPr txBox="1">
            <a:spLocks noGrp="1"/>
          </p:cNvSpPr>
          <p:nvPr>
            <p:ph type="title"/>
          </p:nvPr>
        </p:nvSpPr>
        <p:spPr>
          <a:xfrm>
            <a:off x="838200" y="1628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Quarterly Financial Report</a:t>
            </a:r>
            <a:endParaRPr sz="3600"/>
          </a:p>
        </p:txBody>
      </p:sp>
      <p:pic>
        <p:nvPicPr>
          <p:cNvPr id="225" name="Google Shape;225;p10"/>
          <p:cNvPicPr preferRelativeResize="0">
            <a:picLocks noGrp="1"/>
          </p:cNvPicPr>
          <p:nvPr>
            <p:ph type="body" idx="1"/>
          </p:nvPr>
        </p:nvPicPr>
        <p:blipFill rotWithShape="1">
          <a:blip r:embed="rId3">
            <a:alphaModFix/>
          </a:blip>
          <a:srcRect/>
          <a:stretch/>
        </p:blipFill>
        <p:spPr>
          <a:xfrm>
            <a:off x="1162800" y="1488575"/>
            <a:ext cx="9866400" cy="45603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709570bfed_0_52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72" name="Google Shape;972;g709570bfed_0_52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73" name="Google Shape;973;g709570bfed_0_52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709570bfed_0_5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80" name="Google Shape;980;g709570bfed_0_52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81" name="Google Shape;981;g709570bfed_0_52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709570bfed_0_54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88" name="Google Shape;988;g709570bfed_0_54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89" name="Google Shape;989;g709570bfed_0_54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g709570bfed_0_5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96" name="Google Shape;996;g709570bfed_0_55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997" name="Google Shape;997;g709570bfed_0_55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709570bfed_0_56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04" name="Google Shape;1004;g709570bfed_0_56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1005" name="Google Shape;1005;g709570bfed_0_56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1011" name="Google Shape;1011;g73d0c1066d_3_75"/>
          <p:cNvPicPr preferRelativeResize="0"/>
          <p:nvPr/>
        </p:nvPicPr>
        <p:blipFill rotWithShape="1">
          <a:blip r:embed="rId3">
            <a:alphaModFix/>
          </a:blip>
          <a:srcRect/>
          <a:stretch/>
        </p:blipFill>
        <p:spPr>
          <a:xfrm>
            <a:off x="5297557" y="742965"/>
            <a:ext cx="5933660" cy="5765053"/>
          </a:xfrm>
          <a:prstGeom prst="rect">
            <a:avLst/>
          </a:prstGeom>
          <a:noFill/>
          <a:ln>
            <a:noFill/>
          </a:ln>
        </p:spPr>
      </p:pic>
      <p:sp>
        <p:nvSpPr>
          <p:cNvPr id="1012" name="Google Shape;1012;g73d0c1066d_3_75"/>
          <p:cNvSpPr/>
          <p:nvPr/>
        </p:nvSpPr>
        <p:spPr>
          <a:xfrm>
            <a:off x="1677583" y="878215"/>
            <a:ext cx="4939747" cy="3031435"/>
          </a:xfrm>
          <a:prstGeom prst="rightArrow">
            <a:avLst>
              <a:gd name="adj1" fmla="val 50000"/>
              <a:gd name="adj2" fmla="val 50000"/>
            </a:avLst>
          </a:prstGeom>
          <a:solidFill>
            <a:srgbClr val="FF9933"/>
          </a:solidFill>
          <a:ln w="12700" cap="flat" cmpd="sng">
            <a:solidFill>
              <a:srgbClr val="FF99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1" i="0" u="none" strike="noStrike" cap="none">
                <a:solidFill>
                  <a:schemeClr val="lt1"/>
                </a:solidFill>
                <a:latin typeface="Calibri"/>
                <a:ea typeface="Calibri"/>
                <a:cs typeface="Calibri"/>
                <a:sym typeface="Calibri"/>
              </a:rPr>
              <a:t>Home Depot =</a:t>
            </a:r>
            <a:endParaRPr sz="5000" b="1" i="0" u="none" strike="noStrike" cap="none">
              <a:solidFill>
                <a:schemeClr val="lt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g73d0c1066d_3_82"/>
          <p:cNvSpPr txBox="1">
            <a:spLocks noGrp="1"/>
          </p:cNvSpPr>
          <p:nvPr>
            <p:ph type="title"/>
          </p:nvPr>
        </p:nvSpPr>
        <p:spPr>
          <a:xfrm>
            <a:off x="110589" y="64589"/>
            <a:ext cx="11903132" cy="5348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Calibri"/>
              <a:buNone/>
            </a:pPr>
            <a:r>
              <a:rPr lang="en-US" sz="3500"/>
              <a:t>Personal Suggestion : Hold and wait until next price falls</a:t>
            </a:r>
            <a:endParaRPr sz="3500"/>
          </a:p>
        </p:txBody>
      </p:sp>
      <p:pic>
        <p:nvPicPr>
          <p:cNvPr id="1019" name="Google Shape;1019;g73d0c1066d_3_82"/>
          <p:cNvPicPr preferRelativeResize="0"/>
          <p:nvPr/>
        </p:nvPicPr>
        <p:blipFill rotWithShape="1">
          <a:blip r:embed="rId3">
            <a:alphaModFix/>
          </a:blip>
          <a:srcRect/>
          <a:stretch/>
        </p:blipFill>
        <p:spPr>
          <a:xfrm>
            <a:off x="238760" y="1285240"/>
            <a:ext cx="5420360" cy="4597400"/>
          </a:xfrm>
          <a:prstGeom prst="rect">
            <a:avLst/>
          </a:prstGeom>
          <a:noFill/>
          <a:ln>
            <a:noFill/>
          </a:ln>
        </p:spPr>
      </p:pic>
      <p:pic>
        <p:nvPicPr>
          <p:cNvPr id="1020" name="Google Shape;1020;g73d0c1066d_3_82"/>
          <p:cNvPicPr preferRelativeResize="0"/>
          <p:nvPr/>
        </p:nvPicPr>
        <p:blipFill rotWithShape="1">
          <a:blip r:embed="rId4">
            <a:alphaModFix/>
          </a:blip>
          <a:srcRect/>
          <a:stretch/>
        </p:blipFill>
        <p:spPr>
          <a:xfrm>
            <a:off x="5794646" y="745944"/>
            <a:ext cx="6286764" cy="5828211"/>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6" name="Google Shape;1026;p80"/>
          <p:cNvPicPr preferRelativeResize="0"/>
          <p:nvPr/>
        </p:nvPicPr>
        <p:blipFill rotWithShape="1">
          <a:blip r:embed="rId3">
            <a:alphaModFix/>
          </a:blip>
          <a:srcRect/>
          <a:stretch/>
        </p:blipFill>
        <p:spPr>
          <a:xfrm>
            <a:off x="1014924" y="984000"/>
            <a:ext cx="10662699" cy="4018875"/>
          </a:xfrm>
          <a:prstGeom prst="rect">
            <a:avLst/>
          </a:prstGeom>
          <a:noFill/>
          <a:ln>
            <a:noFill/>
          </a:ln>
        </p:spPr>
      </p:pic>
      <p:sp>
        <p:nvSpPr>
          <p:cNvPr id="1027" name="Google Shape;1027;p80"/>
          <p:cNvSpPr txBox="1">
            <a:spLocks noGrp="1"/>
          </p:cNvSpPr>
          <p:nvPr>
            <p:ph type="subTitle" idx="1"/>
          </p:nvPr>
        </p:nvSpPr>
        <p:spPr>
          <a:xfrm>
            <a:off x="2849633" y="3800052"/>
            <a:ext cx="6494100" cy="1056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1600"/>
              <a:buNone/>
            </a:pPr>
            <a:endParaRPr>
              <a:solidFill>
                <a:schemeClr val="lt1"/>
              </a:solidFill>
            </a:endParaRPr>
          </a:p>
          <a:p>
            <a:pPr marL="0" lvl="0" indent="0" algn="ctr" rtl="0">
              <a:spcBef>
                <a:spcPts val="1000"/>
              </a:spcBef>
              <a:spcAft>
                <a:spcPts val="0"/>
              </a:spcAft>
              <a:buSzPts val="1600"/>
              <a:buNone/>
            </a:pPr>
            <a:r>
              <a:rPr lang="en-US">
                <a:solidFill>
                  <a:srgbClr val="000000"/>
                </a:solidFill>
              </a:rPr>
              <a:t>PRESENTED BY MENGXIA WANG</a:t>
            </a:r>
            <a:endParaRPr>
              <a:solidFill>
                <a:srgbClr val="00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8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Stock Overview</a:t>
            </a:r>
            <a:endParaRPr/>
          </a:p>
        </p:txBody>
      </p:sp>
      <p:pic>
        <p:nvPicPr>
          <p:cNvPr id="1033" name="Google Shape;1033;p81" descr="Screen Clipping"/>
          <p:cNvPicPr preferRelativeResize="0">
            <a:picLocks noGrp="1"/>
          </p:cNvPicPr>
          <p:nvPr>
            <p:ph type="body" idx="1"/>
          </p:nvPr>
        </p:nvPicPr>
        <p:blipFill rotWithShape="1">
          <a:blip r:embed="rId3">
            <a:alphaModFix/>
          </a:blip>
          <a:srcRect/>
          <a:stretch/>
        </p:blipFill>
        <p:spPr>
          <a:xfrm>
            <a:off x="1978428" y="1142731"/>
            <a:ext cx="7963500" cy="52191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endParaRPr/>
          </a:p>
        </p:txBody>
      </p:sp>
      <p:pic>
        <p:nvPicPr>
          <p:cNvPr id="1039" name="Google Shape;1039;p82"/>
          <p:cNvPicPr preferRelativeResize="0"/>
          <p:nvPr/>
        </p:nvPicPr>
        <p:blipFill>
          <a:blip r:embed="rId3">
            <a:alphaModFix/>
          </a:blip>
          <a:stretch>
            <a:fillRect/>
          </a:stretch>
        </p:blipFill>
        <p:spPr>
          <a:xfrm>
            <a:off x="971425" y="365125"/>
            <a:ext cx="9691599" cy="5673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Quarterly Financial Report</a:t>
            </a:r>
            <a:endParaRPr sz="3600"/>
          </a:p>
        </p:txBody>
      </p:sp>
      <p:pic>
        <p:nvPicPr>
          <p:cNvPr id="231" name="Google Shape;231;p11"/>
          <p:cNvPicPr preferRelativeResize="0">
            <a:picLocks noGrp="1"/>
          </p:cNvPicPr>
          <p:nvPr>
            <p:ph type="body" idx="1"/>
          </p:nvPr>
        </p:nvPicPr>
        <p:blipFill rotWithShape="1">
          <a:blip r:embed="rId3">
            <a:alphaModFix/>
          </a:blip>
          <a:srcRect/>
          <a:stretch/>
        </p:blipFill>
        <p:spPr>
          <a:xfrm>
            <a:off x="2880274" y="1690703"/>
            <a:ext cx="6606900" cy="49044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P/E Ratios</a:t>
            </a:r>
            <a:endParaRPr/>
          </a:p>
        </p:txBody>
      </p:sp>
      <p:pic>
        <p:nvPicPr>
          <p:cNvPr id="1045" name="Google Shape;1045;p83" descr="Screen Clipping"/>
          <p:cNvPicPr preferRelativeResize="0">
            <a:picLocks noGrp="1"/>
          </p:cNvPicPr>
          <p:nvPr>
            <p:ph type="body" idx="1"/>
          </p:nvPr>
        </p:nvPicPr>
        <p:blipFill rotWithShape="1">
          <a:blip r:embed="rId3">
            <a:alphaModFix/>
          </a:blip>
          <a:srcRect/>
          <a:stretch/>
        </p:blipFill>
        <p:spPr>
          <a:xfrm>
            <a:off x="2593571" y="1317966"/>
            <a:ext cx="5192859" cy="4930434"/>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Institutional ownership</a:t>
            </a:r>
            <a:endParaRPr/>
          </a:p>
        </p:txBody>
      </p:sp>
      <p:pic>
        <p:nvPicPr>
          <p:cNvPr id="1051" name="Google Shape;1051;p84" descr="Screen Clipping"/>
          <p:cNvPicPr preferRelativeResize="0">
            <a:picLocks noGrp="1"/>
          </p:cNvPicPr>
          <p:nvPr>
            <p:ph type="body" idx="1"/>
          </p:nvPr>
        </p:nvPicPr>
        <p:blipFill rotWithShape="1">
          <a:blip r:embed="rId3">
            <a:alphaModFix/>
          </a:blip>
          <a:srcRect t="8540"/>
          <a:stretch/>
        </p:blipFill>
        <p:spPr>
          <a:xfrm>
            <a:off x="1800748" y="1152984"/>
            <a:ext cx="7332978" cy="5548742"/>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85" descr="Costco Wholesale Corporation (COST) Institutional Ownership &amp; Holdings - NASDAQ.com - Google Chrome"/>
          <p:cNvPicPr preferRelativeResize="0">
            <a:picLocks noGrp="1"/>
          </p:cNvPicPr>
          <p:nvPr>
            <p:ph type="body" idx="1"/>
          </p:nvPr>
        </p:nvPicPr>
        <p:blipFill rotWithShape="1">
          <a:blip r:embed="rId3">
            <a:alphaModFix/>
          </a:blip>
          <a:srcRect l="27052" t="20569" r="29805" b="7233"/>
          <a:stretch/>
        </p:blipFill>
        <p:spPr>
          <a:xfrm>
            <a:off x="1489752" y="256854"/>
            <a:ext cx="7109718" cy="6330437"/>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Top institutional holders</a:t>
            </a:r>
            <a:endParaRPr/>
          </a:p>
        </p:txBody>
      </p:sp>
      <p:pic>
        <p:nvPicPr>
          <p:cNvPr id="1062" name="Google Shape;1062;p86" descr="Costco Wholesale Corporation (COST) Institutional Ownership &amp; Holdings - NASDAQ.com - Google Chrome"/>
          <p:cNvPicPr preferRelativeResize="0">
            <a:picLocks noGrp="1"/>
          </p:cNvPicPr>
          <p:nvPr>
            <p:ph type="body" idx="1"/>
          </p:nvPr>
        </p:nvPicPr>
        <p:blipFill rotWithShape="1">
          <a:blip r:embed="rId3">
            <a:alphaModFix/>
          </a:blip>
          <a:srcRect l="27453" t="29192" r="30072" b="23793"/>
          <a:stretch/>
        </p:blipFill>
        <p:spPr>
          <a:xfrm>
            <a:off x="646111" y="1263720"/>
            <a:ext cx="9052693" cy="5465776"/>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87"/>
          <p:cNvSpPr txBox="1">
            <a:spLocks noGrp="1"/>
          </p:cNvSpPr>
          <p:nvPr>
            <p:ph type="title"/>
          </p:nvPr>
        </p:nvSpPr>
        <p:spPr>
          <a:xfrm>
            <a:off x="1393647" y="1438715"/>
            <a:ext cx="9404700" cy="1400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2"/>
              </a:buClr>
              <a:buSzPts val="5400"/>
              <a:buFont typeface="Century Gothic"/>
              <a:buNone/>
            </a:pPr>
            <a:r>
              <a:rPr lang="en-US" sz="7200" b="1"/>
              <a:t>Stock Performance</a:t>
            </a:r>
            <a:endParaRPr sz="7200"/>
          </a:p>
        </p:txBody>
      </p:sp>
      <p:pic>
        <p:nvPicPr>
          <p:cNvPr id="1068" name="Google Shape;1068;p87"/>
          <p:cNvPicPr preferRelativeResize="0"/>
          <p:nvPr/>
        </p:nvPicPr>
        <p:blipFill rotWithShape="1">
          <a:blip r:embed="rId3">
            <a:alphaModFix/>
          </a:blip>
          <a:srcRect/>
          <a:stretch/>
        </p:blipFill>
        <p:spPr>
          <a:xfrm>
            <a:off x="889899" y="2839125"/>
            <a:ext cx="10662699" cy="40188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p88" descr="Screen Clipping"/>
          <p:cNvPicPr preferRelativeResize="0">
            <a:picLocks noGrp="1"/>
          </p:cNvPicPr>
          <p:nvPr>
            <p:ph type="body" idx="1"/>
          </p:nvPr>
        </p:nvPicPr>
        <p:blipFill rotWithShape="1">
          <a:blip r:embed="rId3">
            <a:alphaModFix/>
          </a:blip>
          <a:srcRect/>
          <a:stretch/>
        </p:blipFill>
        <p:spPr>
          <a:xfrm>
            <a:off x="1928403" y="1"/>
            <a:ext cx="10263600" cy="6858000"/>
          </a:xfrm>
          <a:prstGeom prst="rect">
            <a:avLst/>
          </a:prstGeom>
          <a:noFill/>
          <a:ln>
            <a:noFill/>
          </a:ln>
        </p:spPr>
      </p:pic>
      <p:sp>
        <p:nvSpPr>
          <p:cNvPr id="1074" name="Google Shape;1074;p88"/>
          <p:cNvSpPr txBox="1">
            <a:spLocks noGrp="1"/>
          </p:cNvSpPr>
          <p:nvPr>
            <p:ph type="title"/>
          </p:nvPr>
        </p:nvSpPr>
        <p:spPr>
          <a:xfrm>
            <a:off x="0" y="0"/>
            <a:ext cx="2981100" cy="475500"/>
          </a:xfrm>
          <a:prstGeom prst="rect">
            <a:avLst/>
          </a:prstGeom>
          <a:solidFill>
            <a:srgbClr val="1155CC"/>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000">
                <a:solidFill>
                  <a:srgbClr val="EA9999"/>
                </a:solidFill>
              </a:rPr>
              <a:t>5-Day Performance</a:t>
            </a:r>
            <a:endParaRPr sz="3000">
              <a:solidFill>
                <a:srgbClr val="EA9999"/>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89" descr="nasdaq cost - Google Search - Google Chrome"/>
          <p:cNvPicPr preferRelativeResize="0">
            <a:picLocks noGrp="1"/>
          </p:cNvPicPr>
          <p:nvPr>
            <p:ph type="body" idx="1"/>
          </p:nvPr>
        </p:nvPicPr>
        <p:blipFill rotWithShape="1">
          <a:blip r:embed="rId3">
            <a:alphaModFix/>
          </a:blip>
          <a:srcRect l="7953" t="17653" r="58923" b="32760"/>
          <a:stretch/>
        </p:blipFill>
        <p:spPr>
          <a:xfrm>
            <a:off x="2290799" y="-3"/>
            <a:ext cx="9901200" cy="6858000"/>
          </a:xfrm>
          <a:prstGeom prst="rect">
            <a:avLst/>
          </a:prstGeom>
          <a:noFill/>
          <a:ln>
            <a:noFill/>
          </a:ln>
        </p:spPr>
      </p:pic>
      <p:sp>
        <p:nvSpPr>
          <p:cNvPr id="1080" name="Google Shape;1080;p89"/>
          <p:cNvSpPr txBox="1">
            <a:spLocks noGrp="1"/>
          </p:cNvSpPr>
          <p:nvPr>
            <p:ph type="title"/>
          </p:nvPr>
        </p:nvSpPr>
        <p:spPr>
          <a:xfrm>
            <a:off x="0" y="0"/>
            <a:ext cx="3146700" cy="475500"/>
          </a:xfrm>
          <a:prstGeom prst="rect">
            <a:avLst/>
          </a:prstGeom>
          <a:solidFill>
            <a:srgbClr val="1155CC"/>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000">
                <a:solidFill>
                  <a:srgbClr val="EA9999"/>
                </a:solidFill>
              </a:rPr>
              <a:t>1-month Performance</a:t>
            </a:r>
            <a:endParaRPr sz="3000">
              <a:solidFill>
                <a:srgbClr val="EA9999"/>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Google Shape;1085;p90" descr="Screen Clipping"/>
          <p:cNvPicPr preferRelativeResize="0">
            <a:picLocks noGrp="1"/>
          </p:cNvPicPr>
          <p:nvPr>
            <p:ph type="body" idx="1"/>
          </p:nvPr>
        </p:nvPicPr>
        <p:blipFill rotWithShape="1">
          <a:blip r:embed="rId3">
            <a:alphaModFix/>
          </a:blip>
          <a:srcRect/>
          <a:stretch/>
        </p:blipFill>
        <p:spPr>
          <a:xfrm>
            <a:off x="2113798" y="-3"/>
            <a:ext cx="10078200" cy="6858000"/>
          </a:xfrm>
          <a:prstGeom prst="rect">
            <a:avLst/>
          </a:prstGeom>
          <a:noFill/>
          <a:ln>
            <a:noFill/>
          </a:ln>
        </p:spPr>
      </p:pic>
      <p:sp>
        <p:nvSpPr>
          <p:cNvPr id="1086" name="Google Shape;1086;p90"/>
          <p:cNvSpPr txBox="1">
            <a:spLocks noGrp="1"/>
          </p:cNvSpPr>
          <p:nvPr>
            <p:ph type="title"/>
          </p:nvPr>
        </p:nvSpPr>
        <p:spPr>
          <a:xfrm>
            <a:off x="0" y="0"/>
            <a:ext cx="3146700" cy="475500"/>
          </a:xfrm>
          <a:prstGeom prst="rect">
            <a:avLst/>
          </a:prstGeom>
          <a:solidFill>
            <a:srgbClr val="1155CC"/>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000">
                <a:solidFill>
                  <a:srgbClr val="EA9999"/>
                </a:solidFill>
              </a:rPr>
              <a:t>6-month Performance</a:t>
            </a:r>
            <a:endParaRPr sz="3000">
              <a:solidFill>
                <a:srgbClr val="EA9999"/>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1091" name="Google Shape;1091;p91" descr="Screen Clipping"/>
          <p:cNvPicPr preferRelativeResize="0">
            <a:picLocks noGrp="1"/>
          </p:cNvPicPr>
          <p:nvPr>
            <p:ph type="body" idx="1"/>
          </p:nvPr>
        </p:nvPicPr>
        <p:blipFill rotWithShape="1">
          <a:blip r:embed="rId3">
            <a:alphaModFix/>
          </a:blip>
          <a:srcRect/>
          <a:stretch/>
        </p:blipFill>
        <p:spPr>
          <a:xfrm>
            <a:off x="1044902" y="-3"/>
            <a:ext cx="11147100" cy="6858000"/>
          </a:xfrm>
          <a:prstGeom prst="rect">
            <a:avLst/>
          </a:prstGeom>
          <a:noFill/>
          <a:ln>
            <a:noFill/>
          </a:ln>
        </p:spPr>
      </p:pic>
      <p:sp>
        <p:nvSpPr>
          <p:cNvPr id="1092" name="Google Shape;1092;p91"/>
          <p:cNvSpPr txBox="1">
            <a:spLocks noGrp="1"/>
          </p:cNvSpPr>
          <p:nvPr>
            <p:ph type="title"/>
          </p:nvPr>
        </p:nvSpPr>
        <p:spPr>
          <a:xfrm>
            <a:off x="0" y="0"/>
            <a:ext cx="2981100" cy="475500"/>
          </a:xfrm>
          <a:prstGeom prst="rect">
            <a:avLst/>
          </a:prstGeom>
          <a:solidFill>
            <a:srgbClr val="1155CC"/>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000">
                <a:solidFill>
                  <a:srgbClr val="EA9999"/>
                </a:solidFill>
              </a:rPr>
              <a:t>1-Year Performance</a:t>
            </a:r>
            <a:endParaRPr sz="3000">
              <a:solidFill>
                <a:srgbClr val="EA9999"/>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p92" descr="Screen Clipping"/>
          <p:cNvPicPr preferRelativeResize="0">
            <a:picLocks noGrp="1"/>
          </p:cNvPicPr>
          <p:nvPr>
            <p:ph type="body" idx="1"/>
          </p:nvPr>
        </p:nvPicPr>
        <p:blipFill rotWithShape="1">
          <a:blip r:embed="rId3">
            <a:alphaModFix/>
          </a:blip>
          <a:srcRect/>
          <a:stretch/>
        </p:blipFill>
        <p:spPr>
          <a:xfrm>
            <a:off x="2346000" y="0"/>
            <a:ext cx="9846000" cy="6858000"/>
          </a:xfrm>
          <a:prstGeom prst="rect">
            <a:avLst/>
          </a:prstGeom>
          <a:noFill/>
          <a:ln>
            <a:noFill/>
          </a:ln>
        </p:spPr>
      </p:pic>
      <p:sp>
        <p:nvSpPr>
          <p:cNvPr id="1098" name="Google Shape;1098;p92"/>
          <p:cNvSpPr txBox="1">
            <a:spLocks noGrp="1"/>
          </p:cNvSpPr>
          <p:nvPr>
            <p:ph type="title"/>
          </p:nvPr>
        </p:nvSpPr>
        <p:spPr>
          <a:xfrm>
            <a:off x="0" y="0"/>
            <a:ext cx="2981100" cy="475500"/>
          </a:xfrm>
          <a:prstGeom prst="rect">
            <a:avLst/>
          </a:prstGeom>
          <a:solidFill>
            <a:srgbClr val="1155CC"/>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000">
                <a:solidFill>
                  <a:srgbClr val="EA9999"/>
                </a:solidFill>
              </a:rPr>
              <a:t>5-Year Performance</a:t>
            </a:r>
            <a:endParaRPr sz="3000">
              <a:solidFill>
                <a:srgbClr val="EA999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Quarterly Financial Report</a:t>
            </a:r>
            <a:endParaRPr sz="3600"/>
          </a:p>
        </p:txBody>
      </p:sp>
      <p:pic>
        <p:nvPicPr>
          <p:cNvPr id="237" name="Google Shape;237;p12"/>
          <p:cNvPicPr preferRelativeResize="0">
            <a:picLocks noGrp="1"/>
          </p:cNvPicPr>
          <p:nvPr>
            <p:ph type="body" idx="1"/>
          </p:nvPr>
        </p:nvPicPr>
        <p:blipFill rotWithShape="1">
          <a:blip r:embed="rId3">
            <a:alphaModFix/>
          </a:blip>
          <a:srcRect/>
          <a:stretch/>
        </p:blipFill>
        <p:spPr>
          <a:xfrm>
            <a:off x="2642101" y="1690702"/>
            <a:ext cx="6907800" cy="46524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93" descr="Screen Clipping"/>
          <p:cNvPicPr preferRelativeResize="0">
            <a:picLocks noGrp="1"/>
          </p:cNvPicPr>
          <p:nvPr>
            <p:ph type="body" idx="1"/>
          </p:nvPr>
        </p:nvPicPr>
        <p:blipFill rotWithShape="1">
          <a:blip r:embed="rId3">
            <a:alphaModFix/>
          </a:blip>
          <a:srcRect/>
          <a:stretch/>
        </p:blipFill>
        <p:spPr>
          <a:xfrm>
            <a:off x="313503" y="-1"/>
            <a:ext cx="11878500" cy="6858000"/>
          </a:xfrm>
          <a:prstGeom prst="rect">
            <a:avLst/>
          </a:prstGeom>
          <a:noFill/>
          <a:ln>
            <a:noFill/>
          </a:ln>
        </p:spPr>
      </p:pic>
      <p:sp>
        <p:nvSpPr>
          <p:cNvPr id="1104" name="Google Shape;1104;p93"/>
          <p:cNvSpPr txBox="1">
            <a:spLocks noGrp="1"/>
          </p:cNvSpPr>
          <p:nvPr>
            <p:ph type="title"/>
          </p:nvPr>
        </p:nvSpPr>
        <p:spPr>
          <a:xfrm>
            <a:off x="0" y="0"/>
            <a:ext cx="3903300" cy="475500"/>
          </a:xfrm>
          <a:prstGeom prst="rect">
            <a:avLst/>
          </a:prstGeom>
          <a:solidFill>
            <a:srgbClr val="1155CC"/>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000">
                <a:solidFill>
                  <a:srgbClr val="EA9999"/>
                </a:solidFill>
              </a:rPr>
              <a:t>10-Year Performance (Max)</a:t>
            </a:r>
            <a:endParaRPr sz="3000">
              <a:solidFill>
                <a:srgbClr val="EA9999"/>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94"/>
          <p:cNvSpPr txBox="1">
            <a:spLocks noGrp="1"/>
          </p:cNvSpPr>
          <p:nvPr>
            <p:ph type="title"/>
          </p:nvPr>
        </p:nvSpPr>
        <p:spPr>
          <a:xfrm>
            <a:off x="0" y="0"/>
            <a:ext cx="10515600" cy="59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Times New Roman"/>
              <a:buNone/>
            </a:pPr>
            <a:r>
              <a:rPr lang="en-US" sz="3600">
                <a:latin typeface="Times New Roman"/>
                <a:ea typeface="Times New Roman"/>
                <a:cs typeface="Times New Roman"/>
                <a:sym typeface="Times New Roman"/>
              </a:rPr>
              <a:t>Stock Performance Comparison (Peers)</a:t>
            </a:r>
            <a:endParaRPr sz="3600"/>
          </a:p>
        </p:txBody>
      </p:sp>
      <p:pic>
        <p:nvPicPr>
          <p:cNvPr id="1110" name="Google Shape;1110;p94" descr="Screen Clipping"/>
          <p:cNvPicPr preferRelativeResize="0">
            <a:picLocks noGrp="1"/>
          </p:cNvPicPr>
          <p:nvPr>
            <p:ph type="body" idx="1"/>
          </p:nvPr>
        </p:nvPicPr>
        <p:blipFill rotWithShape="1">
          <a:blip r:embed="rId3">
            <a:alphaModFix/>
          </a:blip>
          <a:srcRect/>
          <a:stretch/>
        </p:blipFill>
        <p:spPr>
          <a:xfrm>
            <a:off x="1160550" y="732625"/>
            <a:ext cx="9870900" cy="60534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95"/>
          <p:cNvSpPr txBox="1">
            <a:spLocks noGrp="1"/>
          </p:cNvSpPr>
          <p:nvPr>
            <p:ph type="title"/>
          </p:nvPr>
        </p:nvSpPr>
        <p:spPr>
          <a:xfrm>
            <a:off x="0" y="-3"/>
            <a:ext cx="9438300" cy="54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000"/>
              <a:t>Competitor Industry: Department/Specialty Retail Stores</a:t>
            </a:r>
            <a:br>
              <a:rPr lang="en-US" sz="3000"/>
            </a:br>
            <a:endParaRPr sz="3000"/>
          </a:p>
        </p:txBody>
      </p:sp>
      <p:pic>
        <p:nvPicPr>
          <p:cNvPr id="1116" name="Google Shape;1116;p95" descr="Costco Wholesale Corporation Competitors - NASDAQ.com - Google Chrome"/>
          <p:cNvPicPr preferRelativeResize="0">
            <a:picLocks noGrp="1"/>
          </p:cNvPicPr>
          <p:nvPr>
            <p:ph type="body" idx="1"/>
          </p:nvPr>
        </p:nvPicPr>
        <p:blipFill rotWithShape="1">
          <a:blip r:embed="rId3">
            <a:alphaModFix/>
          </a:blip>
          <a:srcRect l="26919" t="19397" r="29673" b="2735"/>
          <a:stretch/>
        </p:blipFill>
        <p:spPr>
          <a:xfrm>
            <a:off x="640201" y="599399"/>
            <a:ext cx="10911600" cy="62586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Company Overview</a:t>
            </a:r>
            <a:endParaRPr/>
          </a:p>
        </p:txBody>
      </p:sp>
      <p:sp>
        <p:nvSpPr>
          <p:cNvPr id="1122" name="Google Shape;1122;p96"/>
          <p:cNvSpPr txBox="1">
            <a:spLocks noGrp="1"/>
          </p:cNvSpPr>
          <p:nvPr>
            <p:ph type="body" idx="1"/>
          </p:nvPr>
        </p:nvSpPr>
        <p:spPr>
          <a:xfrm>
            <a:off x="956276" y="1745148"/>
            <a:ext cx="8946600" cy="4195500"/>
          </a:xfrm>
          <a:prstGeom prst="rect">
            <a:avLst/>
          </a:prstGeom>
          <a:noFill/>
          <a:ln>
            <a:noFill/>
          </a:ln>
        </p:spPr>
        <p:txBody>
          <a:bodyPr spcFirstLastPara="1" wrap="square" lIns="91425" tIns="45700" rIns="91425" bIns="45700" anchor="t" anchorCtr="0">
            <a:noAutofit/>
          </a:bodyPr>
          <a:lstStyle/>
          <a:p>
            <a:pPr marL="457200" lvl="0" indent="-336550" algn="l" rtl="0">
              <a:lnSpc>
                <a:spcPct val="115000"/>
              </a:lnSpc>
              <a:spcBef>
                <a:spcPts val="0"/>
              </a:spcBef>
              <a:spcAft>
                <a:spcPts val="0"/>
              </a:spcAft>
              <a:buClr>
                <a:srgbClr val="000000"/>
              </a:buClr>
              <a:buSzPts val="1700"/>
              <a:buFont typeface="Times New Roman"/>
              <a:buChar char="●"/>
            </a:pPr>
            <a:r>
              <a:rPr lang="en-US" sz="2400">
                <a:solidFill>
                  <a:srgbClr val="000000"/>
                </a:solidFill>
                <a:latin typeface="Times New Roman"/>
                <a:ea typeface="Times New Roman"/>
                <a:cs typeface="Times New Roman"/>
                <a:sym typeface="Times New Roman"/>
              </a:rPr>
              <a:t>Opened in 1976 under the Price Club name in San Diego</a:t>
            </a:r>
            <a:endParaRPr sz="2400">
              <a:solidFill>
                <a:srgbClr val="000000"/>
              </a:solidFill>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000000"/>
              </a:buClr>
              <a:buSzPts val="1700"/>
              <a:buFont typeface="Times New Roman"/>
              <a:buChar char="●"/>
            </a:pPr>
            <a:r>
              <a:rPr lang="en-US" sz="2400">
                <a:solidFill>
                  <a:srgbClr val="000000"/>
                </a:solidFill>
                <a:latin typeface="Times New Roman"/>
                <a:ea typeface="Times New Roman"/>
                <a:cs typeface="Times New Roman"/>
                <a:sym typeface="Times New Roman"/>
              </a:rPr>
              <a:t>In 1983, the first Costco warehouse location was opened in Seattle, WA</a:t>
            </a:r>
            <a:endParaRPr sz="2400">
              <a:solidFill>
                <a:srgbClr val="000000"/>
              </a:solidFill>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000000"/>
              </a:buClr>
              <a:buSzPts val="1700"/>
              <a:buFont typeface="Times New Roman"/>
              <a:buChar char="●"/>
            </a:pPr>
            <a:r>
              <a:rPr lang="en-US" sz="2400">
                <a:solidFill>
                  <a:srgbClr val="000000"/>
                </a:solidFill>
                <a:latin typeface="Times New Roman"/>
                <a:ea typeface="Times New Roman"/>
                <a:cs typeface="Times New Roman"/>
                <a:sym typeface="Times New Roman"/>
              </a:rPr>
              <a:t>Costco and Price Club merged in 1993, operating under the name PriceCostco</a:t>
            </a:r>
            <a:endParaRPr sz="2400">
              <a:solidFill>
                <a:srgbClr val="000000"/>
              </a:solidFill>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000000"/>
              </a:buClr>
              <a:buSzPts val="1700"/>
              <a:buFont typeface="Times New Roman"/>
              <a:buChar char="●"/>
            </a:pPr>
            <a:r>
              <a:rPr lang="en-US" sz="2400">
                <a:solidFill>
                  <a:srgbClr val="000000"/>
                </a:solidFill>
                <a:latin typeface="Times New Roman"/>
                <a:ea typeface="Times New Roman"/>
                <a:cs typeface="Times New Roman"/>
                <a:sym typeface="Times New Roman"/>
              </a:rPr>
              <a:t>Changed name from PriceCostco to Costco in 1997, and Executive Membership was introduced at the same time</a:t>
            </a:r>
            <a:endParaRPr sz="2400">
              <a:solidFill>
                <a:srgbClr val="000000"/>
              </a:solidFill>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000000"/>
              </a:buClr>
              <a:buSzPts val="1700"/>
              <a:buFont typeface="Times New Roman"/>
              <a:buChar char="●"/>
            </a:pPr>
            <a:r>
              <a:rPr lang="en-US" sz="2400">
                <a:solidFill>
                  <a:srgbClr val="000000"/>
                </a:solidFill>
                <a:latin typeface="Times New Roman"/>
                <a:ea typeface="Times New Roman"/>
                <a:cs typeface="Times New Roman"/>
                <a:sym typeface="Times New Roman"/>
              </a:rPr>
              <a:t>In 1998,E-Commerce at Costco.com brought Costco prices and services to the Internet</a:t>
            </a:r>
            <a:endParaRPr sz="2400">
              <a:solidFill>
                <a:srgbClr val="000000"/>
              </a:solidFill>
              <a:latin typeface="Times New Roman"/>
              <a:ea typeface="Times New Roman"/>
              <a:cs typeface="Times New Roman"/>
              <a:sym typeface="Times New Roman"/>
            </a:endParaRPr>
          </a:p>
          <a:p>
            <a:pPr marL="457200" lvl="0" indent="-336550" algn="l" rtl="0">
              <a:lnSpc>
                <a:spcPct val="115000"/>
              </a:lnSpc>
              <a:spcBef>
                <a:spcPts val="0"/>
              </a:spcBef>
              <a:spcAft>
                <a:spcPts val="0"/>
              </a:spcAft>
              <a:buClr>
                <a:srgbClr val="000000"/>
              </a:buClr>
              <a:buSzPts val="1700"/>
              <a:buFont typeface="Times New Roman"/>
              <a:buChar char="●"/>
            </a:pPr>
            <a:r>
              <a:rPr lang="en-US" sz="2400">
                <a:solidFill>
                  <a:srgbClr val="000000"/>
                </a:solidFill>
                <a:latin typeface="Times New Roman"/>
                <a:ea typeface="Times New Roman"/>
                <a:cs typeface="Times New Roman"/>
                <a:sym typeface="Times New Roman"/>
              </a:rPr>
              <a:t>Changed name to Costco Wholesale Corporation in 1999</a:t>
            </a:r>
            <a:endParaRPr sz="2400">
              <a:solidFill>
                <a:srgbClr val="000000"/>
              </a:solidFill>
              <a:latin typeface="Times New Roman"/>
              <a:ea typeface="Times New Roman"/>
              <a:cs typeface="Times New Roman"/>
              <a:sym typeface="Times New Roman"/>
            </a:endParaRPr>
          </a:p>
          <a:p>
            <a:pPr marL="342900" lvl="0" indent="-220980" algn="l" rtl="0">
              <a:spcBef>
                <a:spcPts val="1000"/>
              </a:spcBef>
              <a:spcAft>
                <a:spcPts val="0"/>
              </a:spcAft>
              <a:buSzPts val="1920"/>
              <a:buNone/>
            </a:pPr>
            <a:endParaRPr sz="2400">
              <a:solidFill>
                <a:srgbClr val="000000"/>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6fc34a1da7_1_13"/>
          <p:cNvSpPr txBox="1">
            <a:spLocks noGrp="1"/>
          </p:cNvSpPr>
          <p:nvPr>
            <p:ph type="title"/>
          </p:nvPr>
        </p:nvSpPr>
        <p:spPr>
          <a:xfrm>
            <a:off x="970300" y="353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4200"/>
              <a:buFont typeface="Century Gothic"/>
              <a:buNone/>
            </a:pPr>
            <a:r>
              <a:rPr lang="en-US"/>
              <a:t>Company Overview</a:t>
            </a:r>
            <a:endParaRPr/>
          </a:p>
        </p:txBody>
      </p:sp>
      <p:sp>
        <p:nvSpPr>
          <p:cNvPr id="1129" name="Google Shape;1129;g6fc34a1da7_1_1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t>
            </a:r>
            <a:r>
              <a:rPr lang="en-US" sz="1400"/>
              <a:t>Merchandise offered at Costco:</a:t>
            </a:r>
            <a:endParaRPr sz="1400"/>
          </a:p>
          <a:p>
            <a:pPr marL="0" lvl="0" indent="0" algn="l" rtl="0">
              <a:spcBef>
                <a:spcPts val="2100"/>
              </a:spcBef>
              <a:spcAft>
                <a:spcPts val="0"/>
              </a:spcAft>
              <a:buNone/>
            </a:pPr>
            <a:r>
              <a:rPr lang="en-US" sz="1400"/>
              <a:t>➢ Food (dry foods, packaged foods, and groceries)</a:t>
            </a:r>
            <a:endParaRPr sz="1400"/>
          </a:p>
          <a:p>
            <a:pPr marL="0" lvl="0" indent="0" algn="l" rtl="0">
              <a:spcBef>
                <a:spcPts val="2100"/>
              </a:spcBef>
              <a:spcAft>
                <a:spcPts val="0"/>
              </a:spcAft>
              <a:buNone/>
            </a:pPr>
            <a:r>
              <a:rPr lang="en-US" sz="1400"/>
              <a:t>➢ Sundries (snacks, candy, alcohol and non-alcohol beverages, and cleaning</a:t>
            </a:r>
            <a:endParaRPr sz="1400"/>
          </a:p>
          <a:p>
            <a:pPr marL="0" lvl="0" indent="0" algn="l" rtl="0">
              <a:spcBef>
                <a:spcPts val="2100"/>
              </a:spcBef>
              <a:spcAft>
                <a:spcPts val="0"/>
              </a:spcAft>
              <a:buNone/>
            </a:pPr>
            <a:r>
              <a:rPr lang="en-US" sz="1400"/>
              <a:t>supplies)</a:t>
            </a:r>
            <a:endParaRPr sz="1400"/>
          </a:p>
          <a:p>
            <a:pPr marL="0" lvl="0" indent="0" algn="l" rtl="0">
              <a:spcBef>
                <a:spcPts val="2100"/>
              </a:spcBef>
              <a:spcAft>
                <a:spcPts val="0"/>
              </a:spcAft>
              <a:buNone/>
            </a:pPr>
            <a:r>
              <a:rPr lang="en-US" sz="1400"/>
              <a:t>➢ Hardlines (major appliances, electronics, health and beauty aids, hardware,</a:t>
            </a:r>
            <a:endParaRPr sz="1400"/>
          </a:p>
          <a:p>
            <a:pPr marL="0" lvl="0" indent="0" algn="l" rtl="0">
              <a:spcBef>
                <a:spcPts val="2100"/>
              </a:spcBef>
              <a:spcAft>
                <a:spcPts val="0"/>
              </a:spcAft>
              <a:buNone/>
            </a:pPr>
            <a:r>
              <a:rPr lang="en-US" sz="1400"/>
              <a:t>and garden and patio)</a:t>
            </a:r>
            <a:endParaRPr sz="1400"/>
          </a:p>
          <a:p>
            <a:pPr marL="0" lvl="0" indent="0" algn="l" rtl="0">
              <a:spcBef>
                <a:spcPts val="2100"/>
              </a:spcBef>
              <a:spcAft>
                <a:spcPts val="0"/>
              </a:spcAft>
              <a:buNone/>
            </a:pPr>
            <a:r>
              <a:rPr lang="en-US" sz="1400"/>
              <a:t>➢ Fresh Foods (meat, produce, deli, and bakery)</a:t>
            </a:r>
            <a:endParaRPr sz="1400"/>
          </a:p>
          <a:p>
            <a:pPr marL="0" lvl="0" indent="0" algn="l" rtl="0">
              <a:spcBef>
                <a:spcPts val="2100"/>
              </a:spcBef>
              <a:spcAft>
                <a:spcPts val="0"/>
              </a:spcAft>
              <a:buNone/>
            </a:pPr>
            <a:r>
              <a:rPr lang="en-US" sz="1400"/>
              <a:t>➢ Softlines (apprarel and small appliances)</a:t>
            </a:r>
            <a:endParaRPr sz="1400"/>
          </a:p>
          <a:p>
            <a:pPr marL="0" lvl="0" indent="0" algn="l" rtl="0">
              <a:spcBef>
                <a:spcPts val="2100"/>
              </a:spcBef>
              <a:spcAft>
                <a:spcPts val="0"/>
              </a:spcAft>
              <a:buNone/>
            </a:pPr>
            <a:r>
              <a:rPr lang="en-US" sz="1400"/>
              <a:t>➢ Others (gas stations and pharmacy)</a:t>
            </a:r>
            <a:endParaRPr sz="1400"/>
          </a:p>
          <a:p>
            <a:pPr marL="0" lvl="0" indent="0" algn="l" rtl="0">
              <a:spcBef>
                <a:spcPts val="2100"/>
              </a:spcBef>
              <a:spcAft>
                <a:spcPts val="2100"/>
              </a:spcAft>
              <a:buNone/>
            </a:pPr>
            <a:endParaRPr sz="14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9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Costco’s Code of Ethics</a:t>
            </a:r>
            <a:endParaRPr/>
          </a:p>
        </p:txBody>
      </p:sp>
      <p:sp>
        <p:nvSpPr>
          <p:cNvPr id="1136" name="Google Shape;1136;p9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00"/>
              <a:buNone/>
            </a:pPr>
            <a:r>
              <a:rPr lang="en-US"/>
              <a:t>1. Obey the law</a:t>
            </a:r>
            <a:endParaRPr/>
          </a:p>
          <a:p>
            <a:pPr marL="0" lvl="0" indent="0" algn="l" rtl="0">
              <a:spcBef>
                <a:spcPts val="1000"/>
              </a:spcBef>
              <a:spcAft>
                <a:spcPts val="0"/>
              </a:spcAft>
              <a:buSzPts val="1600"/>
              <a:buNone/>
            </a:pPr>
            <a:r>
              <a:rPr lang="en-US"/>
              <a:t>2. Take care of our members</a:t>
            </a:r>
            <a:endParaRPr/>
          </a:p>
          <a:p>
            <a:pPr marL="0" lvl="0" indent="0" algn="l" rtl="0">
              <a:spcBef>
                <a:spcPts val="1000"/>
              </a:spcBef>
              <a:spcAft>
                <a:spcPts val="0"/>
              </a:spcAft>
              <a:buSzPts val="1600"/>
              <a:buNone/>
            </a:pPr>
            <a:r>
              <a:rPr lang="en-US"/>
              <a:t>3. Take care of our employees</a:t>
            </a:r>
            <a:endParaRPr/>
          </a:p>
          <a:p>
            <a:pPr marL="0" lvl="0" indent="0" algn="l" rtl="0">
              <a:spcBef>
                <a:spcPts val="1000"/>
              </a:spcBef>
              <a:spcAft>
                <a:spcPts val="0"/>
              </a:spcAft>
              <a:buSzPts val="1600"/>
              <a:buNone/>
            </a:pPr>
            <a:r>
              <a:rPr lang="en-US"/>
              <a:t>4. Respect our suppliers</a:t>
            </a:r>
            <a:endParaRPr/>
          </a:p>
          <a:p>
            <a:pPr marL="0" lvl="0" indent="0" algn="l" rtl="0">
              <a:spcBef>
                <a:spcPts val="1000"/>
              </a:spcBef>
              <a:spcAft>
                <a:spcPts val="0"/>
              </a:spcAft>
              <a:buSzPts val="1600"/>
              <a:buNone/>
            </a:pPr>
            <a:r>
              <a:rPr lang="en-US"/>
              <a:t>if we do these four things throughout our organization, then we will</a:t>
            </a:r>
            <a:endParaRPr/>
          </a:p>
          <a:p>
            <a:pPr marL="0" lvl="0" indent="0" algn="l" rtl="0">
              <a:spcBef>
                <a:spcPts val="1000"/>
              </a:spcBef>
              <a:spcAft>
                <a:spcPts val="0"/>
              </a:spcAft>
              <a:buSzPts val="1600"/>
              <a:buNone/>
            </a:pPr>
            <a:r>
              <a:rPr lang="en-US"/>
              <a:t>achieve our ultimate goal, which is to:</a:t>
            </a:r>
            <a:endParaRPr/>
          </a:p>
          <a:p>
            <a:pPr marL="0" lvl="0" indent="0" algn="l" rtl="0">
              <a:spcBef>
                <a:spcPts val="1000"/>
              </a:spcBef>
              <a:spcAft>
                <a:spcPts val="0"/>
              </a:spcAft>
              <a:buSzPts val="1600"/>
              <a:buNone/>
            </a:pPr>
            <a:r>
              <a:rPr lang="en-US"/>
              <a:t>5. Reward our shareholders</a:t>
            </a:r>
            <a:endParaRPr/>
          </a:p>
          <a:p>
            <a:pPr marL="342900" lvl="0" indent="-241300" algn="l" rtl="0">
              <a:spcBef>
                <a:spcPts val="1000"/>
              </a:spcBef>
              <a:spcAft>
                <a:spcPts val="0"/>
              </a:spcAft>
              <a:buSzPts val="1600"/>
              <a:buNone/>
            </a:pP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g6fc34a1da7_1_20"/>
          <p:cNvSpPr txBox="1">
            <a:spLocks noGrp="1"/>
          </p:cNvSpPr>
          <p:nvPr>
            <p:ph type="title"/>
          </p:nvPr>
        </p:nvSpPr>
        <p:spPr>
          <a:xfrm>
            <a:off x="1119725" y="1015500"/>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7200" b="1"/>
              <a:t>Management</a:t>
            </a:r>
            <a:endParaRPr sz="7200" b="1"/>
          </a:p>
        </p:txBody>
      </p:sp>
      <p:pic>
        <p:nvPicPr>
          <p:cNvPr id="1143" name="Google Shape;1143;g6fc34a1da7_1_20"/>
          <p:cNvPicPr preferRelativeResize="0"/>
          <p:nvPr/>
        </p:nvPicPr>
        <p:blipFill rotWithShape="1">
          <a:blip r:embed="rId3">
            <a:alphaModFix/>
          </a:blip>
          <a:srcRect/>
          <a:stretch/>
        </p:blipFill>
        <p:spPr>
          <a:xfrm>
            <a:off x="1046174" y="2839125"/>
            <a:ext cx="10662699" cy="401887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g6fc34a1da7_1_152"/>
          <p:cNvSpPr txBox="1">
            <a:spLocks noGrp="1"/>
          </p:cNvSpPr>
          <p:nvPr>
            <p:ph type="title"/>
          </p:nvPr>
        </p:nvSpPr>
        <p:spPr>
          <a:xfrm>
            <a:off x="285175" y="2112750"/>
            <a:ext cx="3612600" cy="2632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Executive Officers of the Registrant</a:t>
            </a:r>
            <a:endParaRPr/>
          </a:p>
        </p:txBody>
      </p:sp>
      <p:pic>
        <p:nvPicPr>
          <p:cNvPr id="1150" name="Google Shape;1150;g6fc34a1da7_1_152"/>
          <p:cNvPicPr preferRelativeResize="0"/>
          <p:nvPr/>
        </p:nvPicPr>
        <p:blipFill>
          <a:blip r:embed="rId3">
            <a:alphaModFix/>
          </a:blip>
          <a:stretch>
            <a:fillRect/>
          </a:stretch>
        </p:blipFill>
        <p:spPr>
          <a:xfrm>
            <a:off x="4287950" y="0"/>
            <a:ext cx="7672532" cy="68580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154"/>
        <p:cNvGrpSpPr/>
        <p:nvPr/>
      </p:nvGrpSpPr>
      <p:grpSpPr>
        <a:xfrm>
          <a:off x="0" y="0"/>
          <a:ext cx="0" cy="0"/>
          <a:chOff x="0" y="0"/>
          <a:chExt cx="0" cy="0"/>
        </a:xfrm>
      </p:grpSpPr>
      <p:sp>
        <p:nvSpPr>
          <p:cNvPr id="1155" name="Google Shape;1155;p98"/>
          <p:cNvSpPr txBox="1">
            <a:spLocks noGrp="1"/>
          </p:cNvSpPr>
          <p:nvPr>
            <p:ph type="title"/>
          </p:nvPr>
        </p:nvSpPr>
        <p:spPr>
          <a:xfrm>
            <a:off x="646111" y="452718"/>
            <a:ext cx="9404723" cy="112950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Times New Roman"/>
              <a:buNone/>
            </a:pPr>
            <a:r>
              <a:rPr lang="en-US"/>
              <a:t>Co-founder (James Sinegal)</a:t>
            </a:r>
            <a:endParaRPr/>
          </a:p>
        </p:txBody>
      </p:sp>
      <p:pic>
        <p:nvPicPr>
          <p:cNvPr id="1156" name="Google Shape;1156;p98"/>
          <p:cNvPicPr preferRelativeResize="0">
            <a:picLocks noGrp="1"/>
          </p:cNvPicPr>
          <p:nvPr>
            <p:ph type="body" idx="1"/>
          </p:nvPr>
        </p:nvPicPr>
        <p:blipFill rotWithShape="1">
          <a:blip r:embed="rId3">
            <a:alphaModFix/>
          </a:blip>
          <a:srcRect/>
          <a:stretch/>
        </p:blipFill>
        <p:spPr>
          <a:xfrm>
            <a:off x="8895707" y="1582220"/>
            <a:ext cx="2213576" cy="3400746"/>
          </a:xfrm>
          <a:prstGeom prst="rect">
            <a:avLst/>
          </a:prstGeom>
          <a:noFill/>
          <a:ln>
            <a:noFill/>
          </a:ln>
        </p:spPr>
      </p:pic>
      <p:sp>
        <p:nvSpPr>
          <p:cNvPr id="1157" name="Google Shape;1157;p98"/>
          <p:cNvSpPr txBox="1"/>
          <p:nvPr/>
        </p:nvSpPr>
        <p:spPr>
          <a:xfrm>
            <a:off x="318499" y="1253447"/>
            <a:ext cx="8577208"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latin typeface="Times New Roman"/>
                <a:ea typeface="Times New Roman"/>
                <a:cs typeface="Times New Roman"/>
                <a:sym typeface="Times New Roman"/>
              </a:rPr>
              <a:t>• In Costco:</a:t>
            </a:r>
            <a:endParaRPr/>
          </a:p>
          <a:p>
            <a:pPr marL="0" marR="0" lvl="0" indent="0" algn="l" rtl="0">
              <a:spcBef>
                <a:spcPts val="0"/>
              </a:spcBef>
              <a:spcAft>
                <a:spcPts val="0"/>
              </a:spcAft>
              <a:buNone/>
            </a:pPr>
            <a:r>
              <a:rPr lang="en-US" sz="2400">
                <a:latin typeface="Times New Roman"/>
                <a:ea typeface="Times New Roman"/>
                <a:cs typeface="Times New Roman"/>
                <a:sym typeface="Times New Roman"/>
              </a:rPr>
              <a:t>➢ Inception - now: Co-founder and Director</a:t>
            </a:r>
            <a:endParaRPr/>
          </a:p>
          <a:p>
            <a:pPr marL="0" marR="0" lvl="0" indent="0" algn="l" rtl="0">
              <a:spcBef>
                <a:spcPts val="0"/>
              </a:spcBef>
              <a:spcAft>
                <a:spcPts val="0"/>
              </a:spcAft>
              <a:buNone/>
            </a:pPr>
            <a:r>
              <a:rPr lang="en-US" sz="2400">
                <a:latin typeface="Times New Roman"/>
                <a:ea typeface="Times New Roman"/>
                <a:cs typeface="Times New Roman"/>
                <a:sym typeface="Times New Roman"/>
              </a:rPr>
              <a:t>➢ Until Feb 2010: President</a:t>
            </a:r>
            <a:endParaRPr/>
          </a:p>
          <a:p>
            <a:pPr marL="0" marR="0" lvl="0" indent="0" algn="l" rtl="0">
              <a:spcBef>
                <a:spcPts val="0"/>
              </a:spcBef>
              <a:spcAft>
                <a:spcPts val="0"/>
              </a:spcAft>
              <a:buNone/>
            </a:pPr>
            <a:r>
              <a:rPr lang="en-US" sz="2400">
                <a:latin typeface="Times New Roman"/>
                <a:ea typeface="Times New Roman"/>
                <a:cs typeface="Times New Roman"/>
                <a:sym typeface="Times New Roman"/>
              </a:rPr>
              <a:t>➢ Until Dec 2011: CEO</a:t>
            </a:r>
            <a:endParaRPr/>
          </a:p>
          <a:p>
            <a:pPr marL="0" marR="0" lvl="0" indent="0" algn="l" rtl="0">
              <a:spcBef>
                <a:spcPts val="0"/>
              </a:spcBef>
              <a:spcAft>
                <a:spcPts val="0"/>
              </a:spcAft>
              <a:buNone/>
            </a:pPr>
            <a:r>
              <a:rPr lang="en-US" sz="2400">
                <a:latin typeface="Times New Roman"/>
                <a:ea typeface="Times New Roman"/>
                <a:cs typeface="Times New Roman"/>
                <a:sym typeface="Times New Roman"/>
              </a:rPr>
              <a:t>➢ Jan 2012 - Apr 2013: non-officer employee</a:t>
            </a:r>
            <a:endParaRPr/>
          </a:p>
          <a:p>
            <a:pPr marL="0" marR="0" lvl="0" indent="0" algn="l" rtl="0">
              <a:spcBef>
                <a:spcPts val="0"/>
              </a:spcBef>
              <a:spcAft>
                <a:spcPts val="0"/>
              </a:spcAft>
              <a:buNone/>
            </a:pPr>
            <a:endParaRPr sz="2400">
              <a:latin typeface="Times New Roman"/>
              <a:ea typeface="Times New Roman"/>
              <a:cs typeface="Times New Roman"/>
              <a:sym typeface="Times New Roman"/>
            </a:endParaRPr>
          </a:p>
          <a:p>
            <a:pPr marL="0" marR="0" lvl="0" indent="0" algn="l" rtl="0">
              <a:spcBef>
                <a:spcPts val="0"/>
              </a:spcBef>
              <a:spcAft>
                <a:spcPts val="0"/>
              </a:spcAft>
              <a:buNone/>
            </a:pPr>
            <a:r>
              <a:rPr lang="en-US" sz="2400">
                <a:latin typeface="Times New Roman"/>
                <a:ea typeface="Times New Roman"/>
                <a:cs typeface="Times New Roman"/>
                <a:sym typeface="Times New Roman"/>
              </a:rPr>
              <a:t>• He is now on the Board of Directors at Costco Wholesale</a:t>
            </a:r>
            <a:endParaRPr/>
          </a:p>
          <a:p>
            <a:pPr marL="0" marR="0" lvl="0" indent="0" algn="l" rtl="0">
              <a:spcBef>
                <a:spcPts val="0"/>
              </a:spcBef>
              <a:spcAft>
                <a:spcPts val="0"/>
              </a:spcAft>
              <a:buNone/>
            </a:pPr>
            <a:r>
              <a:rPr lang="en-US" sz="2400">
                <a:latin typeface="Times New Roman"/>
                <a:ea typeface="Times New Roman"/>
                <a:cs typeface="Times New Roman"/>
                <a:sym typeface="Times New Roman"/>
              </a:rPr>
              <a:t>Corp., United Negro College Fund, Inc., Fred Hutchinson</a:t>
            </a:r>
            <a:endParaRPr/>
          </a:p>
          <a:p>
            <a:pPr marL="0" marR="0" lvl="0" indent="0" algn="l" rtl="0">
              <a:spcBef>
                <a:spcPts val="0"/>
              </a:spcBef>
              <a:spcAft>
                <a:spcPts val="0"/>
              </a:spcAft>
              <a:buNone/>
            </a:pPr>
            <a:r>
              <a:rPr lang="en-US" sz="2400">
                <a:latin typeface="Times New Roman"/>
                <a:ea typeface="Times New Roman"/>
                <a:cs typeface="Times New Roman"/>
                <a:sym typeface="Times New Roman"/>
              </a:rPr>
              <a:t>Cancer Research Center, and The National Mentoring</a:t>
            </a:r>
            <a:endParaRPr/>
          </a:p>
          <a:p>
            <a:pPr marL="0" marR="0" lvl="0" indent="0" algn="l" rtl="0">
              <a:spcBef>
                <a:spcPts val="0"/>
              </a:spcBef>
              <a:spcAft>
                <a:spcPts val="0"/>
              </a:spcAft>
              <a:buNone/>
            </a:pPr>
            <a:r>
              <a:rPr lang="en-US" sz="2400">
                <a:latin typeface="Times New Roman"/>
                <a:ea typeface="Times New Roman"/>
                <a:cs typeface="Times New Roman"/>
                <a:sym typeface="Times New Roman"/>
              </a:rPr>
              <a:t>Partnership, Inc.</a:t>
            </a:r>
            <a:endParaRPr/>
          </a:p>
          <a:p>
            <a:pPr marL="0" marR="0" lvl="0" indent="0" algn="l" rtl="0">
              <a:spcBef>
                <a:spcPts val="0"/>
              </a:spcBef>
              <a:spcAft>
                <a:spcPts val="0"/>
              </a:spcAft>
              <a:buNone/>
            </a:pPr>
            <a:endParaRPr sz="2400">
              <a:latin typeface="Times New Roman"/>
              <a:ea typeface="Times New Roman"/>
              <a:cs typeface="Times New Roman"/>
              <a:sym typeface="Times New Roman"/>
            </a:endParaRPr>
          </a:p>
          <a:p>
            <a:pPr marL="0" marR="0" lvl="0" indent="0" algn="l" rtl="0">
              <a:spcBef>
                <a:spcPts val="0"/>
              </a:spcBef>
              <a:spcAft>
                <a:spcPts val="0"/>
              </a:spcAft>
              <a:buNone/>
            </a:pPr>
            <a:r>
              <a:rPr lang="en-US" sz="2400">
                <a:latin typeface="Times New Roman"/>
                <a:ea typeface="Times New Roman"/>
                <a:cs typeface="Times New Roman"/>
                <a:sym typeface="Times New Roman"/>
              </a:rPr>
              <a:t>• Business Administration graduate of San Diego State</a:t>
            </a:r>
            <a:endParaRPr/>
          </a:p>
          <a:p>
            <a:pPr marL="0" marR="0" lvl="0" indent="0" algn="l" rtl="0">
              <a:spcBef>
                <a:spcPts val="0"/>
              </a:spcBef>
              <a:spcAft>
                <a:spcPts val="0"/>
              </a:spcAft>
              <a:buNone/>
            </a:pPr>
            <a:r>
              <a:rPr lang="en-US" sz="2400">
                <a:latin typeface="Times New Roman"/>
                <a:ea typeface="Times New Roman"/>
                <a:cs typeface="Times New Roman"/>
                <a:sym typeface="Times New Roman"/>
              </a:rPr>
              <a:t>University with extensive career in the retail industry</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161"/>
        <p:cNvGrpSpPr/>
        <p:nvPr/>
      </p:nvGrpSpPr>
      <p:grpSpPr>
        <a:xfrm>
          <a:off x="0" y="0"/>
          <a:ext cx="0" cy="0"/>
          <a:chOff x="0" y="0"/>
          <a:chExt cx="0" cy="0"/>
        </a:xfrm>
      </p:grpSpPr>
      <p:sp>
        <p:nvSpPr>
          <p:cNvPr id="1162" name="Google Shape;1162;p99"/>
          <p:cNvSpPr txBox="1">
            <a:spLocks noGrp="1"/>
          </p:cNvSpPr>
          <p:nvPr>
            <p:ph type="title"/>
          </p:nvPr>
        </p:nvSpPr>
        <p:spPr>
          <a:xfrm>
            <a:off x="709925" y="375000"/>
            <a:ext cx="105156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4200"/>
              <a:buFont typeface="Century Gothic"/>
              <a:buNone/>
            </a:pPr>
            <a:r>
              <a:rPr lang="en-US"/>
              <a:t>Co-founder (Jeffrey Brotman)</a:t>
            </a:r>
            <a:endParaRPr/>
          </a:p>
        </p:txBody>
      </p:sp>
      <p:pic>
        <p:nvPicPr>
          <p:cNvPr id="1163" name="Google Shape;1163;p99"/>
          <p:cNvPicPr preferRelativeResize="0">
            <a:picLocks noGrp="1"/>
          </p:cNvPicPr>
          <p:nvPr>
            <p:ph type="body" idx="1"/>
          </p:nvPr>
        </p:nvPicPr>
        <p:blipFill rotWithShape="1">
          <a:blip r:embed="rId3">
            <a:alphaModFix/>
          </a:blip>
          <a:srcRect/>
          <a:stretch/>
        </p:blipFill>
        <p:spPr>
          <a:xfrm>
            <a:off x="8330440" y="1990993"/>
            <a:ext cx="2847843" cy="3727754"/>
          </a:xfrm>
          <a:prstGeom prst="rect">
            <a:avLst/>
          </a:prstGeom>
          <a:noFill/>
          <a:ln>
            <a:noFill/>
          </a:ln>
        </p:spPr>
      </p:pic>
      <p:sp>
        <p:nvSpPr>
          <p:cNvPr id="1164" name="Google Shape;1164;p99"/>
          <p:cNvSpPr txBox="1"/>
          <p:nvPr/>
        </p:nvSpPr>
        <p:spPr>
          <a:xfrm>
            <a:off x="590916" y="1653740"/>
            <a:ext cx="7448700" cy="4247400"/>
          </a:xfrm>
          <a:prstGeom prst="rect">
            <a:avLst/>
          </a:prstGeom>
          <a:noFill/>
          <a:ln>
            <a:noFill/>
          </a:ln>
        </p:spPr>
        <p:txBody>
          <a:bodyPr spcFirstLastPara="1" wrap="square" lIns="91425" tIns="45700" rIns="91425" bIns="45700" anchor="t" anchorCtr="0">
            <a:spAutoFit/>
          </a:bodyPr>
          <a:lstStyle/>
          <a:p>
            <a:pPr marL="457200" marR="0" lvl="0" indent="-336550" algn="l" rtl="0">
              <a:spcBef>
                <a:spcPts val="0"/>
              </a:spcBef>
              <a:spcAft>
                <a:spcPts val="0"/>
              </a:spcAft>
              <a:buSzPts val="1700"/>
              <a:buFont typeface="Times New Roman"/>
              <a:buChar char="●"/>
            </a:pPr>
            <a:r>
              <a:rPr lang="en-US" sz="2800">
                <a:latin typeface="Times New Roman"/>
                <a:ea typeface="Times New Roman"/>
                <a:cs typeface="Times New Roman"/>
                <a:sym typeface="Times New Roman"/>
              </a:rPr>
              <a:t>Age 74, died in 2017</a:t>
            </a:r>
            <a:endParaRPr sz="2800">
              <a:latin typeface="Times New Roman"/>
              <a:ea typeface="Times New Roman"/>
              <a:cs typeface="Times New Roman"/>
              <a:sym typeface="Times New Roman"/>
            </a:endParaRPr>
          </a:p>
          <a:p>
            <a:pPr marL="457200" marR="0" lvl="0" indent="-336550" algn="l" rtl="0">
              <a:spcBef>
                <a:spcPts val="0"/>
              </a:spcBef>
              <a:spcAft>
                <a:spcPts val="0"/>
              </a:spcAft>
              <a:buSzPts val="1700"/>
              <a:buFont typeface="Times New Roman"/>
              <a:buChar char="●"/>
            </a:pPr>
            <a:r>
              <a:rPr lang="en-US" sz="2800">
                <a:latin typeface="Times New Roman"/>
                <a:ea typeface="Times New Roman"/>
                <a:cs typeface="Times New Roman"/>
                <a:sym typeface="Times New Roman"/>
              </a:rPr>
              <a:t>Graduated from the University of Washington in 1964</a:t>
            </a:r>
            <a:endParaRPr sz="2800">
              <a:latin typeface="Times New Roman"/>
              <a:ea typeface="Times New Roman"/>
              <a:cs typeface="Times New Roman"/>
              <a:sym typeface="Times New Roman"/>
            </a:endParaRPr>
          </a:p>
          <a:p>
            <a:pPr marL="457200" marR="0" lvl="0" indent="-336550" algn="l" rtl="0">
              <a:spcBef>
                <a:spcPts val="0"/>
              </a:spcBef>
              <a:spcAft>
                <a:spcPts val="0"/>
              </a:spcAft>
              <a:buSzPts val="1700"/>
              <a:buFont typeface="Times New Roman"/>
              <a:buChar char="●"/>
            </a:pPr>
            <a:r>
              <a:rPr lang="en-US" sz="2800">
                <a:latin typeface="Times New Roman"/>
                <a:ea typeface="Times New Roman"/>
                <a:cs typeface="Times New Roman"/>
                <a:sym typeface="Times New Roman"/>
              </a:rPr>
              <a:t>With a degree in Political Science</a:t>
            </a:r>
            <a:endParaRPr sz="2800">
              <a:latin typeface="Times New Roman"/>
              <a:ea typeface="Times New Roman"/>
              <a:cs typeface="Times New Roman"/>
              <a:sym typeface="Times New Roman"/>
            </a:endParaRPr>
          </a:p>
          <a:p>
            <a:pPr marL="457200" marR="0" lvl="0" indent="-336550" algn="l" rtl="0">
              <a:spcBef>
                <a:spcPts val="0"/>
              </a:spcBef>
              <a:spcAft>
                <a:spcPts val="0"/>
              </a:spcAft>
              <a:buSzPts val="1700"/>
              <a:buFont typeface="Times New Roman"/>
              <a:buChar char="●"/>
            </a:pPr>
            <a:r>
              <a:rPr lang="en-US" sz="2800">
                <a:latin typeface="Times New Roman"/>
                <a:ea typeface="Times New Roman"/>
                <a:cs typeface="Times New Roman"/>
                <a:sym typeface="Times New Roman"/>
              </a:rPr>
              <a:t>Co-founded Costco with James Sinegal in 1982</a:t>
            </a:r>
            <a:endParaRPr sz="2800">
              <a:latin typeface="Times New Roman"/>
              <a:ea typeface="Times New Roman"/>
              <a:cs typeface="Times New Roman"/>
              <a:sym typeface="Times New Roman"/>
            </a:endParaRPr>
          </a:p>
          <a:p>
            <a:pPr marL="457200" marR="0" lvl="0" indent="-336550" algn="l" rtl="0">
              <a:spcBef>
                <a:spcPts val="0"/>
              </a:spcBef>
              <a:spcAft>
                <a:spcPts val="0"/>
              </a:spcAft>
              <a:buSzPts val="1700"/>
              <a:buFont typeface="Times New Roman"/>
              <a:buChar char="●"/>
            </a:pPr>
            <a:r>
              <a:rPr lang="en-US" sz="2800">
                <a:latin typeface="Times New Roman"/>
                <a:ea typeface="Times New Roman"/>
                <a:cs typeface="Times New Roman"/>
                <a:sym typeface="Times New Roman"/>
              </a:rPr>
              <a:t>Served as Chairman from the company’s inception until his death</a:t>
            </a:r>
            <a:endParaRPr sz="2800">
              <a:latin typeface="Times New Roman"/>
              <a:ea typeface="Times New Roman"/>
              <a:cs typeface="Times New Roman"/>
              <a:sym typeface="Times New Roman"/>
            </a:endParaRPr>
          </a:p>
          <a:p>
            <a:pPr marL="457200" marR="0" lvl="0" indent="-336550" algn="l" rtl="0">
              <a:spcBef>
                <a:spcPts val="0"/>
              </a:spcBef>
              <a:spcAft>
                <a:spcPts val="0"/>
              </a:spcAft>
              <a:buSzPts val="1700"/>
              <a:buFont typeface="Times New Roman"/>
              <a:buChar char="●"/>
            </a:pPr>
            <a:r>
              <a:rPr lang="en-US" sz="2800">
                <a:latin typeface="Times New Roman"/>
                <a:ea typeface="Times New Roman"/>
                <a:cs typeface="Times New Roman"/>
                <a:sym typeface="Times New Roman"/>
              </a:rPr>
              <a:t>Expert in scouting the most profitable locations for Costco’s warehouse stores</a:t>
            </a:r>
            <a:endParaRPr sz="2800">
              <a:latin typeface="Times New Roman"/>
              <a:ea typeface="Times New Roman"/>
              <a:cs typeface="Times New Roman"/>
              <a:sym typeface="Times New Roman"/>
            </a:endParaRPr>
          </a:p>
          <a:p>
            <a:pPr marL="0" marR="0" lvl="0" indent="0" algn="l" rtl="0">
              <a:spcBef>
                <a:spcPts val="0"/>
              </a:spcBef>
              <a:spcAft>
                <a:spcPts val="0"/>
              </a:spcAft>
              <a:buNone/>
            </a:pPr>
            <a:endParaRPr sz="1800">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txBox="1">
            <a:spLocks noGrp="1"/>
          </p:cNvSpPr>
          <p:nvPr>
            <p:ph type="title"/>
          </p:nvPr>
        </p:nvSpPr>
        <p:spPr>
          <a:xfrm>
            <a:off x="526073" y="466578"/>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Top 100 American Retailers in 2018</a:t>
            </a:r>
            <a:endParaRPr/>
          </a:p>
        </p:txBody>
      </p:sp>
      <p:pic>
        <p:nvPicPr>
          <p:cNvPr id="244" name="Google Shape;244;p13"/>
          <p:cNvPicPr preferRelativeResize="0"/>
          <p:nvPr/>
        </p:nvPicPr>
        <p:blipFill rotWithShape="1">
          <a:blip r:embed="rId3">
            <a:alphaModFix/>
          </a:blip>
          <a:srcRect/>
          <a:stretch/>
        </p:blipFill>
        <p:spPr>
          <a:xfrm>
            <a:off x="3652960" y="2509911"/>
            <a:ext cx="4830981" cy="3997637"/>
          </a:xfrm>
          <a:prstGeom prst="rect">
            <a:avLst/>
          </a:prstGeom>
          <a:noFill/>
          <a:ln>
            <a:noFill/>
          </a:ln>
        </p:spPr>
      </p:pic>
      <p:sp>
        <p:nvSpPr>
          <p:cNvPr id="245" name="Google Shape;245;p13"/>
          <p:cNvSpPr/>
          <p:nvPr/>
        </p:nvSpPr>
        <p:spPr>
          <a:xfrm>
            <a:off x="3497637" y="4180699"/>
            <a:ext cx="5141626" cy="419725"/>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46" name="Google Shape;246;p13"/>
          <p:cNvSpPr/>
          <p:nvPr/>
        </p:nvSpPr>
        <p:spPr>
          <a:xfrm>
            <a:off x="3497637" y="3467477"/>
            <a:ext cx="5141626" cy="419725"/>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47" name="Google Shape;247;p13"/>
          <p:cNvSpPr/>
          <p:nvPr/>
        </p:nvSpPr>
        <p:spPr>
          <a:xfrm>
            <a:off x="3497637" y="4765523"/>
            <a:ext cx="5141626" cy="419725"/>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48" name="Google Shape;248;p13"/>
          <p:cNvPicPr preferRelativeResize="0"/>
          <p:nvPr/>
        </p:nvPicPr>
        <p:blipFill>
          <a:blip r:embed="rId4">
            <a:alphaModFix/>
          </a:blip>
          <a:stretch>
            <a:fillRect/>
          </a:stretch>
        </p:blipFill>
        <p:spPr>
          <a:xfrm>
            <a:off x="25" y="48975"/>
            <a:ext cx="12192000" cy="6858018"/>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168"/>
        <p:cNvGrpSpPr/>
        <p:nvPr/>
      </p:nvGrpSpPr>
      <p:grpSpPr>
        <a:xfrm>
          <a:off x="0" y="0"/>
          <a:ext cx="0" cy="0"/>
          <a:chOff x="0" y="0"/>
          <a:chExt cx="0" cy="0"/>
        </a:xfrm>
      </p:grpSpPr>
      <p:sp>
        <p:nvSpPr>
          <p:cNvPr id="1169" name="Google Shape;1169;p100"/>
          <p:cNvSpPr txBox="1">
            <a:spLocks noGrp="1"/>
          </p:cNvSpPr>
          <p:nvPr>
            <p:ph type="title"/>
          </p:nvPr>
        </p:nvSpPr>
        <p:spPr>
          <a:xfrm>
            <a:off x="646102" y="294650"/>
            <a:ext cx="7909800" cy="1036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4200"/>
              <a:buFont typeface="Century Gothic"/>
              <a:buNone/>
            </a:pPr>
            <a:r>
              <a:rPr lang="en-US"/>
              <a:t>President, CEO and Director </a:t>
            </a:r>
            <a:endParaRPr/>
          </a:p>
          <a:p>
            <a:pPr marL="0" marR="0" lvl="0" indent="0" algn="l" rtl="0">
              <a:lnSpc>
                <a:spcPct val="90000"/>
              </a:lnSpc>
              <a:spcBef>
                <a:spcPts val="0"/>
              </a:spcBef>
              <a:spcAft>
                <a:spcPts val="0"/>
              </a:spcAft>
              <a:buClr>
                <a:schemeClr val="lt2"/>
              </a:buClr>
              <a:buSzPts val="4200"/>
              <a:buFont typeface="Century Gothic"/>
              <a:buNone/>
            </a:pPr>
            <a:r>
              <a:rPr lang="en-US"/>
              <a:t>(W. Craig Jelinek)</a:t>
            </a:r>
            <a:endParaRPr>
              <a:solidFill>
                <a:srgbClr val="000000"/>
              </a:solidFill>
              <a:latin typeface="Times New Roman"/>
              <a:ea typeface="Times New Roman"/>
              <a:cs typeface="Times New Roman"/>
              <a:sym typeface="Times New Roman"/>
            </a:endParaRPr>
          </a:p>
        </p:txBody>
      </p:sp>
      <p:sp>
        <p:nvSpPr>
          <p:cNvPr id="1170" name="Google Shape;1170;p100"/>
          <p:cNvSpPr txBox="1">
            <a:spLocks noGrp="1"/>
          </p:cNvSpPr>
          <p:nvPr>
            <p:ph type="body" idx="1"/>
          </p:nvPr>
        </p:nvSpPr>
        <p:spPr>
          <a:xfrm>
            <a:off x="646100" y="2557639"/>
            <a:ext cx="8946600" cy="2249400"/>
          </a:xfrm>
          <a:prstGeom prst="rect">
            <a:avLst/>
          </a:prstGeom>
          <a:noFill/>
          <a:ln>
            <a:noFill/>
          </a:ln>
        </p:spPr>
        <p:txBody>
          <a:bodyPr spcFirstLastPara="1" wrap="square" lIns="91425" tIns="45700" rIns="91425" bIns="45700" anchor="t" anchorCtr="0">
            <a:normAutofit/>
          </a:bodyPr>
          <a:lstStyle/>
          <a:p>
            <a:pPr marL="457200" marR="0" lvl="0" indent="-336550" algn="l" rtl="0">
              <a:lnSpc>
                <a:spcPct val="100000"/>
              </a:lnSpc>
              <a:spcBef>
                <a:spcPts val="0"/>
              </a:spcBef>
              <a:spcAft>
                <a:spcPts val="0"/>
              </a:spcAft>
              <a:buClr>
                <a:srgbClr val="000000"/>
              </a:buClr>
              <a:buSzPts val="1700"/>
              <a:buFont typeface="Times New Roman"/>
              <a:buChar char="●"/>
            </a:pPr>
            <a:r>
              <a:rPr lang="en-US" sz="2800">
                <a:solidFill>
                  <a:srgbClr val="000000"/>
                </a:solidFill>
                <a:latin typeface="Times New Roman"/>
                <a:ea typeface="Times New Roman"/>
                <a:cs typeface="Times New Roman"/>
                <a:sym typeface="Times New Roman"/>
              </a:rPr>
              <a:t>Age 66</a:t>
            </a:r>
            <a:endParaRPr sz="2800">
              <a:solidFill>
                <a:srgbClr val="00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rgbClr val="000000"/>
              </a:buClr>
              <a:buSzPts val="1700"/>
              <a:buFont typeface="Times New Roman"/>
              <a:buChar char="●"/>
            </a:pPr>
            <a:r>
              <a:rPr lang="en-US" sz="2800">
                <a:solidFill>
                  <a:srgbClr val="000000"/>
                </a:solidFill>
                <a:latin typeface="Times New Roman"/>
                <a:ea typeface="Times New Roman"/>
                <a:cs typeface="Times New Roman"/>
                <a:sym typeface="Times New Roman"/>
              </a:rPr>
              <a:t>Started career working for FedMart</a:t>
            </a:r>
            <a:endParaRPr sz="2800">
              <a:solidFill>
                <a:srgbClr val="00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rgbClr val="000000"/>
              </a:buClr>
              <a:buSzPts val="1700"/>
              <a:buFont typeface="Times New Roman"/>
              <a:buChar char="●"/>
            </a:pPr>
            <a:r>
              <a:rPr lang="en-US" sz="2800">
                <a:solidFill>
                  <a:srgbClr val="000000"/>
                </a:solidFill>
                <a:latin typeface="Times New Roman"/>
                <a:ea typeface="Times New Roman"/>
                <a:cs typeface="Times New Roman"/>
                <a:sym typeface="Times New Roman"/>
              </a:rPr>
              <a:t>Joined Costco in 1984</a:t>
            </a:r>
            <a:endParaRPr sz="2800">
              <a:solidFill>
                <a:srgbClr val="00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rgbClr val="000000"/>
              </a:buClr>
              <a:buSzPts val="1700"/>
              <a:buFont typeface="Times New Roman"/>
              <a:buChar char="●"/>
            </a:pPr>
            <a:r>
              <a:rPr lang="en-US" sz="2800">
                <a:solidFill>
                  <a:srgbClr val="000000"/>
                </a:solidFill>
                <a:latin typeface="Times New Roman"/>
                <a:ea typeface="Times New Roman"/>
                <a:cs typeface="Times New Roman"/>
                <a:sym typeface="Times New Roman"/>
              </a:rPr>
              <a:t>Became the CEO in 2012</a:t>
            </a:r>
            <a:endParaRPr sz="2800">
              <a:solidFill>
                <a:srgbClr val="000000"/>
              </a:solidFill>
              <a:latin typeface="Times New Roman"/>
              <a:ea typeface="Times New Roman"/>
              <a:cs typeface="Times New Roman"/>
              <a:sym typeface="Times New Roman"/>
            </a:endParaRPr>
          </a:p>
          <a:p>
            <a:pPr marL="457200" marR="0" lvl="0" indent="-336550" algn="l" rtl="0">
              <a:lnSpc>
                <a:spcPct val="100000"/>
              </a:lnSpc>
              <a:spcBef>
                <a:spcPts val="0"/>
              </a:spcBef>
              <a:spcAft>
                <a:spcPts val="0"/>
              </a:spcAft>
              <a:buClr>
                <a:srgbClr val="000000"/>
              </a:buClr>
              <a:buSzPts val="1700"/>
              <a:buFont typeface="Times New Roman"/>
              <a:buChar char="●"/>
            </a:pPr>
            <a:r>
              <a:rPr lang="en-US" sz="2800">
                <a:solidFill>
                  <a:srgbClr val="000000"/>
                </a:solidFill>
                <a:latin typeface="Times New Roman"/>
                <a:ea typeface="Times New Roman"/>
                <a:cs typeface="Times New Roman"/>
                <a:sym typeface="Times New Roman"/>
              </a:rPr>
              <a:t>Worked with the warehouse chain since its birth</a:t>
            </a:r>
            <a:endParaRPr sz="2800">
              <a:solidFill>
                <a:srgbClr val="000000"/>
              </a:solidFill>
              <a:highlight>
                <a:srgbClr val="FFFFFF"/>
              </a:highlight>
              <a:latin typeface="Times New Roman"/>
              <a:ea typeface="Times New Roman"/>
              <a:cs typeface="Times New Roman"/>
              <a:sym typeface="Times New Roman"/>
            </a:endParaRPr>
          </a:p>
          <a:p>
            <a:pPr marL="342900" lvl="0" indent="-241300" algn="l" rtl="0">
              <a:spcBef>
                <a:spcPts val="1000"/>
              </a:spcBef>
              <a:spcAft>
                <a:spcPts val="0"/>
              </a:spcAft>
              <a:buSzPts val="1600"/>
              <a:buNone/>
            </a:pPr>
            <a:endParaRPr>
              <a:solidFill>
                <a:srgbClr val="000000"/>
              </a:solidFill>
              <a:highlight>
                <a:srgbClr val="FFFFFF"/>
              </a:highlight>
            </a:endParaRPr>
          </a:p>
        </p:txBody>
      </p:sp>
      <p:pic>
        <p:nvPicPr>
          <p:cNvPr id="1171" name="Google Shape;1171;p100"/>
          <p:cNvPicPr preferRelativeResize="0"/>
          <p:nvPr/>
        </p:nvPicPr>
        <p:blipFill rotWithShape="1">
          <a:blip r:embed="rId3">
            <a:alphaModFix/>
          </a:blip>
          <a:srcRect/>
          <a:stretch/>
        </p:blipFill>
        <p:spPr>
          <a:xfrm>
            <a:off x="8361826" y="1734419"/>
            <a:ext cx="2880816" cy="3895819"/>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175"/>
        <p:cNvGrpSpPr/>
        <p:nvPr/>
      </p:nvGrpSpPr>
      <p:grpSpPr>
        <a:xfrm>
          <a:off x="0" y="0"/>
          <a:ext cx="0" cy="0"/>
          <a:chOff x="0" y="0"/>
          <a:chExt cx="0" cy="0"/>
        </a:xfrm>
      </p:grpSpPr>
      <p:sp>
        <p:nvSpPr>
          <p:cNvPr id="1176" name="Google Shape;1176;p1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Chairman of the Board (Hamilton E. James)</a:t>
            </a:r>
            <a:br>
              <a:rPr lang="en-US" b="1"/>
            </a:br>
            <a:endParaRPr/>
          </a:p>
        </p:txBody>
      </p:sp>
      <p:sp>
        <p:nvSpPr>
          <p:cNvPr id="1177" name="Google Shape;1177;p101"/>
          <p:cNvSpPr txBox="1">
            <a:spLocks noGrp="1"/>
          </p:cNvSpPr>
          <p:nvPr>
            <p:ph type="body" idx="1"/>
          </p:nvPr>
        </p:nvSpPr>
        <p:spPr>
          <a:xfrm>
            <a:off x="695461" y="1500344"/>
            <a:ext cx="7717200" cy="41937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600"/>
              <a:buChar char="●"/>
            </a:pPr>
            <a:r>
              <a:rPr lang="en-US"/>
              <a:t>Hamilton E. James has been a director of the Company since August 1988. </a:t>
            </a:r>
            <a:endParaRPr/>
          </a:p>
          <a:p>
            <a:pPr marL="342900" lvl="0" indent="-342900" algn="l" rtl="0">
              <a:lnSpc>
                <a:spcPct val="90000"/>
              </a:lnSpc>
              <a:spcBef>
                <a:spcPts val="1000"/>
              </a:spcBef>
              <a:spcAft>
                <a:spcPts val="0"/>
              </a:spcAft>
              <a:buSzPts val="1600"/>
              <a:buChar char="●"/>
            </a:pPr>
            <a:r>
              <a:rPr lang="en-US"/>
              <a:t>He is the Executive Vice Chairman of The Blackstone Group. </a:t>
            </a:r>
            <a:endParaRPr/>
          </a:p>
          <a:p>
            <a:pPr marL="342900" lvl="0" indent="-342900" algn="l" rtl="0">
              <a:lnSpc>
                <a:spcPct val="90000"/>
              </a:lnSpc>
              <a:spcBef>
                <a:spcPts val="1000"/>
              </a:spcBef>
              <a:spcAft>
                <a:spcPts val="0"/>
              </a:spcAft>
              <a:buSzPts val="1600"/>
              <a:buChar char="●"/>
            </a:pPr>
            <a:r>
              <a:rPr lang="en-US"/>
              <a:t>Prior to February 2018, he was the President and Chief Operating Officer of The Blackstone Group. </a:t>
            </a:r>
            <a:endParaRPr/>
          </a:p>
          <a:p>
            <a:pPr marL="342900" lvl="0" indent="-342900" algn="l" rtl="0">
              <a:lnSpc>
                <a:spcPct val="90000"/>
              </a:lnSpc>
              <a:spcBef>
                <a:spcPts val="1000"/>
              </a:spcBef>
              <a:spcAft>
                <a:spcPts val="0"/>
              </a:spcAft>
              <a:buSzPts val="1600"/>
              <a:buChar char="●"/>
            </a:pPr>
            <a:r>
              <a:rPr lang="en-US"/>
              <a:t>Until October 2002, Mr. James served as an executive board member and Chairman of Global Investment Banking and Private Equity for Credit Suisse First Boston Corporation. </a:t>
            </a:r>
            <a:endParaRPr/>
          </a:p>
          <a:p>
            <a:pPr marL="342900" lvl="0" indent="-342900" algn="l" rtl="0">
              <a:lnSpc>
                <a:spcPct val="90000"/>
              </a:lnSpc>
              <a:spcBef>
                <a:spcPts val="1000"/>
              </a:spcBef>
              <a:spcAft>
                <a:spcPts val="0"/>
              </a:spcAft>
              <a:buSzPts val="1600"/>
              <a:buChar char="●"/>
            </a:pPr>
            <a:r>
              <a:rPr lang="en-US"/>
              <a:t>Prior thereto, he was Chairman of The Banking Group at Donaldson, Lufkin &amp; Jenrette Securities Corporation.</a:t>
            </a:r>
            <a:endParaRPr/>
          </a:p>
        </p:txBody>
      </p:sp>
      <p:pic>
        <p:nvPicPr>
          <p:cNvPr id="1178" name="Google Shape;1178;p101"/>
          <p:cNvPicPr preferRelativeResize="0"/>
          <p:nvPr/>
        </p:nvPicPr>
        <p:blipFill rotWithShape="1">
          <a:blip r:embed="rId3">
            <a:alphaModFix/>
          </a:blip>
          <a:srcRect/>
          <a:stretch/>
        </p:blipFill>
        <p:spPr>
          <a:xfrm>
            <a:off x="8605248" y="2052919"/>
            <a:ext cx="2503465" cy="325882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183"/>
        <p:cNvGrpSpPr/>
        <p:nvPr/>
      </p:nvGrpSpPr>
      <p:grpSpPr>
        <a:xfrm>
          <a:off x="0" y="0"/>
          <a:ext cx="0" cy="0"/>
          <a:chOff x="0" y="0"/>
          <a:chExt cx="0" cy="0"/>
        </a:xfrm>
      </p:grpSpPr>
      <p:sp>
        <p:nvSpPr>
          <p:cNvPr id="1184" name="Google Shape;1184;g6fc34a1da7_1_79"/>
          <p:cNvSpPr txBox="1">
            <a:spLocks noGrp="1"/>
          </p:cNvSpPr>
          <p:nvPr>
            <p:ph type="title"/>
          </p:nvPr>
        </p:nvSpPr>
        <p:spPr>
          <a:xfrm>
            <a:off x="838200" y="365125"/>
            <a:ext cx="10825200" cy="13257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2"/>
              </a:buClr>
              <a:buSzPts val="4200"/>
              <a:buFont typeface="Century Gothic"/>
              <a:buNone/>
            </a:pPr>
            <a:r>
              <a:rPr lang="en-US" sz="3600"/>
              <a:t>Executive Vice President, Chief Financial Officer and Director</a:t>
            </a:r>
            <a:endParaRPr sz="3600"/>
          </a:p>
          <a:p>
            <a:pPr marL="0" marR="0" lvl="0" indent="0" algn="l" rtl="0">
              <a:lnSpc>
                <a:spcPct val="90000"/>
              </a:lnSpc>
              <a:spcBef>
                <a:spcPts val="0"/>
              </a:spcBef>
              <a:spcAft>
                <a:spcPts val="0"/>
              </a:spcAft>
              <a:buClr>
                <a:schemeClr val="lt2"/>
              </a:buClr>
              <a:buSzPts val="4200"/>
              <a:buFont typeface="Century Gothic"/>
              <a:buNone/>
            </a:pPr>
            <a:r>
              <a:rPr lang="en-US" sz="3600"/>
              <a:t>(Richard A. Galanti)</a:t>
            </a:r>
            <a:endParaRPr sz="3600">
              <a:solidFill>
                <a:srgbClr val="000000"/>
              </a:solidFill>
              <a:latin typeface="Trebuchet MS"/>
              <a:ea typeface="Trebuchet MS"/>
              <a:cs typeface="Trebuchet MS"/>
              <a:sym typeface="Trebuchet MS"/>
            </a:endParaRPr>
          </a:p>
        </p:txBody>
      </p:sp>
      <p:sp>
        <p:nvSpPr>
          <p:cNvPr id="1185" name="Google Shape;1185;g6fc34a1da7_1_79"/>
          <p:cNvSpPr txBox="1">
            <a:spLocks noGrp="1"/>
          </p:cNvSpPr>
          <p:nvPr>
            <p:ph type="body" idx="1"/>
          </p:nvPr>
        </p:nvSpPr>
        <p:spPr>
          <a:xfrm>
            <a:off x="838200" y="1835475"/>
            <a:ext cx="5891400" cy="43512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Richard A. Galanti has been a director of the Company since January 1995, and Executive Vice President and Chief Financial Officer of the Company since October 1993. </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He was Senior Vice President, Chief Financial Officer and Treasurer of the Company from January 1985 to October 1993, having joined as Vice President-Finance in March 1984. </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From 1978 to February 1984, Mr. Galanti was an Associate with Donaldson Lufkin &amp; Jenrette Securities Corporation.</a:t>
            </a:r>
            <a:endParaRPr sz="1800">
              <a:solidFill>
                <a:srgbClr val="000000"/>
              </a:solidFill>
            </a:endParaRPr>
          </a:p>
        </p:txBody>
      </p:sp>
      <p:pic>
        <p:nvPicPr>
          <p:cNvPr id="1186" name="Google Shape;1186;g6fc34a1da7_1_79"/>
          <p:cNvPicPr preferRelativeResize="0"/>
          <p:nvPr/>
        </p:nvPicPr>
        <p:blipFill>
          <a:blip r:embed="rId3">
            <a:alphaModFix/>
          </a:blip>
          <a:stretch>
            <a:fillRect/>
          </a:stretch>
        </p:blipFill>
        <p:spPr>
          <a:xfrm>
            <a:off x="8207800" y="1884845"/>
            <a:ext cx="2853800" cy="371485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191"/>
        <p:cNvGrpSpPr/>
        <p:nvPr/>
      </p:nvGrpSpPr>
      <p:grpSpPr>
        <a:xfrm>
          <a:off x="0" y="0"/>
          <a:ext cx="0" cy="0"/>
          <a:chOff x="0" y="0"/>
          <a:chExt cx="0" cy="0"/>
        </a:xfrm>
      </p:grpSpPr>
      <p:sp>
        <p:nvSpPr>
          <p:cNvPr id="1192" name="Google Shape;1192;g6fc34a1da7_1_8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endParaRPr sz="3000" b="1">
              <a:solidFill>
                <a:srgbClr val="000000"/>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n-US"/>
              <a:t>Director (Susan Decker)</a:t>
            </a:r>
            <a:endParaRPr/>
          </a:p>
          <a:p>
            <a:pPr marL="0" lvl="0" indent="0" algn="l" rtl="0">
              <a:spcBef>
                <a:spcPts val="0"/>
              </a:spcBef>
              <a:spcAft>
                <a:spcPts val="0"/>
              </a:spcAft>
              <a:buNone/>
            </a:pPr>
            <a:endParaRPr/>
          </a:p>
        </p:txBody>
      </p:sp>
      <p:sp>
        <p:nvSpPr>
          <p:cNvPr id="1193" name="Google Shape;1193;g6fc34a1da7_1_89"/>
          <p:cNvSpPr txBox="1">
            <a:spLocks noGrp="1"/>
          </p:cNvSpPr>
          <p:nvPr>
            <p:ph type="body" idx="1"/>
          </p:nvPr>
        </p:nvSpPr>
        <p:spPr>
          <a:xfrm>
            <a:off x="838200" y="1387025"/>
            <a:ext cx="6335700" cy="47700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Susan Decker has been a director of the company since October 2004.</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She was President of Yahoo! Inc. from 2007 to 2009, responsible for all global business operations. From 2000 to 2006, she was the Chief Financial Officer of Yahoo! </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Prior to joining Yahoo! in June 2000, Decker was with Donaldson, Lufkin &amp; Jenrette for 14 years, serving as global director of equity research from 1998 to 2000 and twelve years as a publishing and advertising equity research analyst. </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She was appointed to the board of Pixar Animation Studios in June 2004 and the Stanford Institute of Economic and Policy Research in February 2005. Ms. Decker's nomination was recommended by a non-management director.</a:t>
            </a:r>
            <a:endParaRPr sz="1800">
              <a:solidFill>
                <a:srgbClr val="000000"/>
              </a:solidFill>
            </a:endParaRPr>
          </a:p>
        </p:txBody>
      </p:sp>
      <p:pic>
        <p:nvPicPr>
          <p:cNvPr id="1194" name="Google Shape;1194;g6fc34a1da7_1_89"/>
          <p:cNvPicPr preferRelativeResize="0"/>
          <p:nvPr/>
        </p:nvPicPr>
        <p:blipFill>
          <a:blip r:embed="rId3">
            <a:alphaModFix/>
          </a:blip>
          <a:stretch>
            <a:fillRect/>
          </a:stretch>
        </p:blipFill>
        <p:spPr>
          <a:xfrm>
            <a:off x="8155175" y="1690825"/>
            <a:ext cx="2757525" cy="358952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199"/>
        <p:cNvGrpSpPr/>
        <p:nvPr/>
      </p:nvGrpSpPr>
      <p:grpSpPr>
        <a:xfrm>
          <a:off x="0" y="0"/>
          <a:ext cx="0" cy="0"/>
          <a:chOff x="0" y="0"/>
          <a:chExt cx="0" cy="0"/>
        </a:xfrm>
      </p:grpSpPr>
      <p:sp>
        <p:nvSpPr>
          <p:cNvPr id="1200" name="Google Shape;1200;g6fc34a1da7_1_9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a:t>Director (Kenneth D. Denman)</a:t>
            </a:r>
            <a:endParaRPr/>
          </a:p>
        </p:txBody>
      </p:sp>
      <p:sp>
        <p:nvSpPr>
          <p:cNvPr id="1201" name="Google Shape;1201;g6fc34a1da7_1_95"/>
          <p:cNvSpPr txBox="1">
            <a:spLocks noGrp="1"/>
          </p:cNvSpPr>
          <p:nvPr>
            <p:ph type="body" idx="1"/>
          </p:nvPr>
        </p:nvSpPr>
        <p:spPr>
          <a:xfrm>
            <a:off x="838200" y="1825625"/>
            <a:ext cx="5812500" cy="43512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Ken Denman was President and Chief Executive Officer of Emotient, Inc., a start-up that built an artificial-intelligence based platform for measuring facial expressions to predict emotions, until it was acquired by Apple in January 2016. </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Previously, Ken was the CEO of Openwave (now known as Unwired Planet) and iPass and a Senior Vice President for MediaOne. </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He is a member of the boards of directors of Mitek and Motorola Solutions, Inc.</a:t>
            </a:r>
            <a:endParaRPr sz="1800">
              <a:solidFill>
                <a:srgbClr val="000000"/>
              </a:solidFill>
            </a:endParaRPr>
          </a:p>
        </p:txBody>
      </p:sp>
      <p:pic>
        <p:nvPicPr>
          <p:cNvPr id="1202" name="Google Shape;1202;g6fc34a1da7_1_95"/>
          <p:cNvPicPr preferRelativeResize="0"/>
          <p:nvPr/>
        </p:nvPicPr>
        <p:blipFill>
          <a:blip r:embed="rId3">
            <a:alphaModFix/>
          </a:blip>
          <a:stretch>
            <a:fillRect/>
          </a:stretch>
        </p:blipFill>
        <p:spPr>
          <a:xfrm>
            <a:off x="7908275" y="1690825"/>
            <a:ext cx="2867175" cy="373227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207"/>
        <p:cNvGrpSpPr/>
        <p:nvPr/>
      </p:nvGrpSpPr>
      <p:grpSpPr>
        <a:xfrm>
          <a:off x="0" y="0"/>
          <a:ext cx="0" cy="0"/>
          <a:chOff x="0" y="0"/>
          <a:chExt cx="0" cy="0"/>
        </a:xfrm>
      </p:grpSpPr>
      <p:sp>
        <p:nvSpPr>
          <p:cNvPr id="1208" name="Google Shape;1208;g6fc34a1da7_1_10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a:p>
          <a:p>
            <a:pPr marL="0" marR="0" lvl="0" indent="0" algn="l" rtl="0">
              <a:lnSpc>
                <a:spcPct val="115000"/>
              </a:lnSpc>
              <a:spcBef>
                <a:spcPts val="0"/>
              </a:spcBef>
              <a:spcAft>
                <a:spcPts val="0"/>
              </a:spcAft>
              <a:buClr>
                <a:schemeClr val="dk1"/>
              </a:buClr>
              <a:buSzPts val="1100"/>
              <a:buFont typeface="Arial"/>
              <a:buNone/>
            </a:pPr>
            <a:r>
              <a:rPr lang="en-US"/>
              <a:t>Director Emeritus (Richard M. Libenson)</a:t>
            </a:r>
            <a:endParaRPr/>
          </a:p>
          <a:p>
            <a:pPr marL="0" marR="0" lvl="0" indent="0" algn="l" rtl="0">
              <a:lnSpc>
                <a:spcPct val="115000"/>
              </a:lnSpc>
              <a:spcBef>
                <a:spcPts val="0"/>
              </a:spcBef>
              <a:spcAft>
                <a:spcPts val="0"/>
              </a:spcAft>
              <a:buClr>
                <a:schemeClr val="dk1"/>
              </a:buClr>
              <a:buSzPts val="1100"/>
              <a:buFont typeface="Arial"/>
              <a:buNone/>
            </a:pPr>
            <a:endParaRPr/>
          </a:p>
        </p:txBody>
      </p:sp>
      <p:sp>
        <p:nvSpPr>
          <p:cNvPr id="1209" name="Google Shape;1209;g6fc34a1da7_1_108"/>
          <p:cNvSpPr txBox="1">
            <a:spLocks noGrp="1"/>
          </p:cNvSpPr>
          <p:nvPr>
            <p:ph type="body" idx="1"/>
          </p:nvPr>
        </p:nvSpPr>
        <p:spPr>
          <a:xfrm>
            <a:off x="838200" y="1825625"/>
            <a:ext cx="6118500" cy="43512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Richard M. Libenson has been a director of the Company since October 1993.</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 He was a director of The Price Company from its formation in 1976 until October 1993 and was an executive officer of The Price Company from 1976 until October 1989, when he retired from active involvement as an officer of The Price Company. </a:t>
            </a:r>
            <a:endParaRPr sz="1800">
              <a:solidFill>
                <a:srgbClr val="000000"/>
              </a:solidFill>
              <a:latin typeface="Trebuchet MS"/>
              <a:ea typeface="Trebuchet MS"/>
              <a:cs typeface="Trebuchet MS"/>
              <a:sym typeface="Trebuchet MS"/>
            </a:endParaRPr>
          </a:p>
          <a:p>
            <a:pPr marL="457200" lvl="0" indent="-342900" algn="l" rtl="0">
              <a:lnSpc>
                <a:spcPct val="115000"/>
              </a:lnSpc>
              <a:spcBef>
                <a:spcPts val="0"/>
              </a:spcBef>
              <a:spcAft>
                <a:spcPts val="0"/>
              </a:spcAft>
              <a:buClr>
                <a:srgbClr val="000000"/>
              </a:buClr>
              <a:buSzPts val="1800"/>
              <a:buFont typeface="Trebuchet MS"/>
              <a:buChar char="●"/>
            </a:pPr>
            <a:r>
              <a:rPr lang="en-US" sz="1800">
                <a:solidFill>
                  <a:srgbClr val="000000"/>
                </a:solidFill>
                <a:latin typeface="Trebuchet MS"/>
                <a:ea typeface="Trebuchet MS"/>
                <a:cs typeface="Trebuchet MS"/>
                <a:sym typeface="Trebuchet MS"/>
              </a:rPr>
              <a:t>He served as Chief Operating Officer of The Price Company from August 1986 through October 1988, and Vice Chairman of its Board from October 1988 through September 1989.</a:t>
            </a:r>
            <a:endParaRPr sz="1800">
              <a:solidFill>
                <a:srgbClr val="000000"/>
              </a:solidFill>
            </a:endParaRPr>
          </a:p>
        </p:txBody>
      </p:sp>
      <p:pic>
        <p:nvPicPr>
          <p:cNvPr id="1210" name="Google Shape;1210;g6fc34a1da7_1_108"/>
          <p:cNvPicPr preferRelativeResize="0"/>
          <p:nvPr/>
        </p:nvPicPr>
        <p:blipFill>
          <a:blip r:embed="rId3">
            <a:alphaModFix/>
          </a:blip>
          <a:stretch>
            <a:fillRect/>
          </a:stretch>
        </p:blipFill>
        <p:spPr>
          <a:xfrm>
            <a:off x="8592650" y="1825625"/>
            <a:ext cx="2338975" cy="304467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215"/>
        <p:cNvGrpSpPr/>
        <p:nvPr/>
      </p:nvGrpSpPr>
      <p:grpSpPr>
        <a:xfrm>
          <a:off x="0" y="0"/>
          <a:ext cx="0" cy="0"/>
          <a:chOff x="0" y="0"/>
          <a:chExt cx="0" cy="0"/>
        </a:xfrm>
      </p:grpSpPr>
      <p:sp>
        <p:nvSpPr>
          <p:cNvPr id="1216" name="Google Shape;1216;g6fc34a1da7_1_1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Director (John W. Meisenbach)</a:t>
            </a:r>
            <a:endParaRPr/>
          </a:p>
        </p:txBody>
      </p:sp>
      <p:sp>
        <p:nvSpPr>
          <p:cNvPr id="1217" name="Google Shape;1217;g6fc34a1da7_1_132"/>
          <p:cNvSpPr txBox="1">
            <a:spLocks noGrp="1"/>
          </p:cNvSpPr>
          <p:nvPr>
            <p:ph type="body" idx="1"/>
          </p:nvPr>
        </p:nvSpPr>
        <p:spPr>
          <a:xfrm>
            <a:off x="838200" y="1690825"/>
            <a:ext cx="7144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1800">
                <a:solidFill>
                  <a:srgbClr val="000000"/>
                </a:solidFill>
              </a:rPr>
              <a:t>•Inception - now: Director</a:t>
            </a:r>
            <a:endParaRPr sz="1800">
              <a:solidFill>
                <a:srgbClr val="000000"/>
              </a:solidFill>
            </a:endParaRPr>
          </a:p>
          <a:p>
            <a:pPr marL="0" lvl="0" indent="0" algn="l" rtl="0">
              <a:spcBef>
                <a:spcPts val="2100"/>
              </a:spcBef>
              <a:spcAft>
                <a:spcPts val="0"/>
              </a:spcAft>
              <a:buNone/>
            </a:pPr>
            <a:r>
              <a:rPr lang="en-US" sz="1800">
                <a:solidFill>
                  <a:srgbClr val="000000"/>
                </a:solidFill>
              </a:rPr>
              <a:t>• Other experiences:</a:t>
            </a:r>
            <a:endParaRPr sz="1800">
              <a:solidFill>
                <a:srgbClr val="000000"/>
              </a:solidFill>
            </a:endParaRPr>
          </a:p>
          <a:p>
            <a:pPr marL="0" lvl="0" indent="0" algn="l" rtl="0">
              <a:spcBef>
                <a:spcPts val="2100"/>
              </a:spcBef>
              <a:spcAft>
                <a:spcPts val="0"/>
              </a:spcAft>
              <a:buNone/>
            </a:pPr>
            <a:r>
              <a:rPr lang="en-US" sz="1800">
                <a:solidFill>
                  <a:srgbClr val="000000"/>
                </a:solidFill>
              </a:rPr>
              <a:t>➢ 1962 - now : President of MCM, a financial services company</a:t>
            </a:r>
            <a:endParaRPr sz="1800">
              <a:solidFill>
                <a:srgbClr val="000000"/>
              </a:solidFill>
            </a:endParaRPr>
          </a:p>
          <a:p>
            <a:pPr marL="0" lvl="0" indent="0" algn="l" rtl="0">
              <a:spcBef>
                <a:spcPts val="2100"/>
              </a:spcBef>
              <a:spcAft>
                <a:spcPts val="0"/>
              </a:spcAft>
              <a:buNone/>
            </a:pPr>
            <a:r>
              <a:rPr lang="en-US" sz="1800">
                <a:solidFill>
                  <a:srgbClr val="000000"/>
                </a:solidFill>
              </a:rPr>
              <a:t>➢ Now: Director of M Financial Holdings</a:t>
            </a:r>
            <a:endParaRPr sz="1800">
              <a:solidFill>
                <a:srgbClr val="000000"/>
              </a:solidFill>
            </a:endParaRPr>
          </a:p>
          <a:p>
            <a:pPr marL="0" lvl="0" indent="0" algn="l" rtl="0">
              <a:spcBef>
                <a:spcPts val="2100"/>
              </a:spcBef>
              <a:spcAft>
                <a:spcPts val="0"/>
              </a:spcAft>
              <a:buNone/>
            </a:pPr>
            <a:r>
              <a:rPr lang="en-US" sz="1800">
                <a:solidFill>
                  <a:srgbClr val="000000"/>
                </a:solidFill>
              </a:rPr>
              <a:t>➢ Before: Director and Chair of Compensation Committee of</a:t>
            </a:r>
            <a:endParaRPr sz="1800">
              <a:solidFill>
                <a:srgbClr val="000000"/>
              </a:solidFill>
            </a:endParaRPr>
          </a:p>
          <a:p>
            <a:pPr marL="0" lvl="0" indent="0" algn="l" rtl="0">
              <a:spcBef>
                <a:spcPts val="2100"/>
              </a:spcBef>
              <a:spcAft>
                <a:spcPts val="0"/>
              </a:spcAft>
              <a:buNone/>
            </a:pPr>
            <a:r>
              <a:rPr lang="en-US" sz="1800">
                <a:solidFill>
                  <a:srgbClr val="000000"/>
                </a:solidFill>
              </a:rPr>
              <a:t>Expeditors International</a:t>
            </a:r>
            <a:endParaRPr sz="1800">
              <a:solidFill>
                <a:srgbClr val="000000"/>
              </a:solidFill>
            </a:endParaRPr>
          </a:p>
          <a:p>
            <a:pPr marL="0" lvl="0" indent="0" algn="l" rtl="0">
              <a:spcBef>
                <a:spcPts val="2100"/>
              </a:spcBef>
              <a:spcAft>
                <a:spcPts val="0"/>
              </a:spcAft>
              <a:buNone/>
            </a:pPr>
            <a:r>
              <a:rPr lang="en-US" sz="1800">
                <a:solidFill>
                  <a:srgbClr val="000000"/>
                </a:solidFill>
              </a:rPr>
              <a:t>• He graduated in pre-law from Seattle University, but</a:t>
            </a:r>
            <a:endParaRPr sz="1800">
              <a:solidFill>
                <a:srgbClr val="000000"/>
              </a:solidFill>
            </a:endParaRPr>
          </a:p>
          <a:p>
            <a:pPr marL="0" lvl="0" indent="0" algn="l" rtl="0">
              <a:spcBef>
                <a:spcPts val="2100"/>
              </a:spcBef>
              <a:spcAft>
                <a:spcPts val="0"/>
              </a:spcAft>
              <a:buNone/>
            </a:pPr>
            <a:r>
              <a:rPr lang="en-US" sz="1800">
                <a:solidFill>
                  <a:srgbClr val="000000"/>
                </a:solidFill>
              </a:rPr>
              <a:t>have broad-ranging experiences in the insurance</a:t>
            </a:r>
            <a:endParaRPr sz="1800">
              <a:solidFill>
                <a:srgbClr val="000000"/>
              </a:solidFill>
            </a:endParaRPr>
          </a:p>
          <a:p>
            <a:pPr marL="0" lvl="0" indent="0" algn="l" rtl="0">
              <a:spcBef>
                <a:spcPts val="2100"/>
              </a:spcBef>
              <a:spcAft>
                <a:spcPts val="0"/>
              </a:spcAft>
              <a:buNone/>
            </a:pPr>
            <a:r>
              <a:rPr lang="en-US" sz="1800">
                <a:solidFill>
                  <a:srgbClr val="000000"/>
                </a:solidFill>
              </a:rPr>
              <a:t>industry</a:t>
            </a:r>
            <a:endParaRPr sz="1800">
              <a:solidFill>
                <a:srgbClr val="000000"/>
              </a:solidFill>
            </a:endParaRPr>
          </a:p>
          <a:p>
            <a:pPr marL="0" lvl="0" indent="0" algn="l" rtl="0">
              <a:spcBef>
                <a:spcPts val="2100"/>
              </a:spcBef>
              <a:spcAft>
                <a:spcPts val="2100"/>
              </a:spcAft>
              <a:buNone/>
            </a:pPr>
            <a:endParaRPr/>
          </a:p>
        </p:txBody>
      </p:sp>
      <p:pic>
        <p:nvPicPr>
          <p:cNvPr id="1218" name="Google Shape;1218;g6fc34a1da7_1_132"/>
          <p:cNvPicPr preferRelativeResize="0"/>
          <p:nvPr/>
        </p:nvPicPr>
        <p:blipFill>
          <a:blip r:embed="rId3">
            <a:alphaModFix/>
          </a:blip>
          <a:stretch>
            <a:fillRect/>
          </a:stretch>
        </p:blipFill>
        <p:spPr>
          <a:xfrm>
            <a:off x="8490450" y="2149125"/>
            <a:ext cx="2257200" cy="293825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223"/>
        <p:cNvGrpSpPr/>
        <p:nvPr/>
      </p:nvGrpSpPr>
      <p:grpSpPr>
        <a:xfrm>
          <a:off x="0" y="0"/>
          <a:ext cx="0" cy="0"/>
          <a:chOff x="0" y="0"/>
          <a:chExt cx="0" cy="0"/>
        </a:xfrm>
      </p:grpSpPr>
      <p:sp>
        <p:nvSpPr>
          <p:cNvPr id="1224" name="Google Shape;1224;g6fc34a1da7_1_12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Director (John W. Stanton)</a:t>
            </a:r>
            <a:endParaRPr/>
          </a:p>
        </p:txBody>
      </p:sp>
      <p:sp>
        <p:nvSpPr>
          <p:cNvPr id="1225" name="Google Shape;1225;g6fc34a1da7_1_126"/>
          <p:cNvSpPr txBox="1">
            <a:spLocks noGrp="1"/>
          </p:cNvSpPr>
          <p:nvPr>
            <p:ph type="body" idx="1"/>
          </p:nvPr>
        </p:nvSpPr>
        <p:spPr>
          <a:xfrm>
            <a:off x="838200" y="1825625"/>
            <a:ext cx="52599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a:t>
            </a:r>
            <a:r>
              <a:rPr lang="en-US">
                <a:solidFill>
                  <a:srgbClr val="000000"/>
                </a:solidFill>
              </a:rPr>
              <a:t> </a:t>
            </a:r>
            <a:r>
              <a:rPr lang="en-US" sz="1400">
                <a:solidFill>
                  <a:srgbClr val="000000"/>
                </a:solidFill>
              </a:rPr>
              <a:t>Oct 2015: entered the Board as a Director</a:t>
            </a:r>
            <a:endParaRPr sz="1400">
              <a:solidFill>
                <a:srgbClr val="000000"/>
              </a:solidFill>
            </a:endParaRPr>
          </a:p>
          <a:p>
            <a:pPr marL="0" lvl="0" indent="0" algn="l" rtl="0">
              <a:lnSpc>
                <a:spcPct val="115000"/>
              </a:lnSpc>
              <a:spcBef>
                <a:spcPts val="2100"/>
              </a:spcBef>
              <a:spcAft>
                <a:spcPts val="0"/>
              </a:spcAft>
              <a:buNone/>
            </a:pPr>
            <a:r>
              <a:rPr lang="en-US" sz="1400">
                <a:solidFill>
                  <a:srgbClr val="000000"/>
                </a:solidFill>
              </a:rPr>
              <a:t>• Now: Chairman of Trilogy International Partners Inc., Trilogy</a:t>
            </a:r>
            <a:endParaRPr sz="1400">
              <a:solidFill>
                <a:srgbClr val="000000"/>
              </a:solidFill>
            </a:endParaRPr>
          </a:p>
          <a:p>
            <a:pPr marL="0" lvl="0" indent="0" algn="l" rtl="0">
              <a:lnSpc>
                <a:spcPct val="115000"/>
              </a:lnSpc>
              <a:spcBef>
                <a:spcPts val="2100"/>
              </a:spcBef>
              <a:spcAft>
                <a:spcPts val="0"/>
              </a:spcAft>
              <a:buNone/>
            </a:pPr>
            <a:r>
              <a:rPr lang="en-US" sz="1400">
                <a:solidFill>
                  <a:srgbClr val="000000"/>
                </a:solidFill>
              </a:rPr>
              <a:t>Equity Partners, and First Avenue Entertainment LLLP, and</a:t>
            </a:r>
            <a:endParaRPr sz="1400">
              <a:solidFill>
                <a:srgbClr val="000000"/>
              </a:solidFill>
            </a:endParaRPr>
          </a:p>
          <a:p>
            <a:pPr marL="0" lvl="0" indent="0" algn="l" rtl="0">
              <a:lnSpc>
                <a:spcPct val="115000"/>
              </a:lnSpc>
              <a:spcBef>
                <a:spcPts val="2100"/>
              </a:spcBef>
              <a:spcAft>
                <a:spcPts val="0"/>
              </a:spcAft>
              <a:buNone/>
            </a:pPr>
            <a:r>
              <a:rPr lang="en-US" sz="1400">
                <a:solidFill>
                  <a:srgbClr val="000000"/>
                </a:solidFill>
              </a:rPr>
              <a:t>Director of Microsoft and Columbia Sportswear Company</a:t>
            </a:r>
            <a:endParaRPr sz="1400">
              <a:solidFill>
                <a:srgbClr val="000000"/>
              </a:solidFill>
            </a:endParaRPr>
          </a:p>
          <a:p>
            <a:pPr marL="0" lvl="0" indent="0" algn="l" rtl="0">
              <a:lnSpc>
                <a:spcPct val="115000"/>
              </a:lnSpc>
              <a:spcBef>
                <a:spcPts val="2100"/>
              </a:spcBef>
              <a:spcAft>
                <a:spcPts val="0"/>
              </a:spcAft>
              <a:buNone/>
            </a:pPr>
            <a:r>
              <a:rPr lang="en-US" sz="1400">
                <a:solidFill>
                  <a:srgbClr val="000000"/>
                </a:solidFill>
              </a:rPr>
              <a:t>• He has extensive background as a CEO and Director of public and private companies and his insights into global operations, strategic planning and financial matters </a:t>
            </a:r>
            <a:endParaRPr sz="1400">
              <a:solidFill>
                <a:srgbClr val="000000"/>
              </a:solidFill>
            </a:endParaRPr>
          </a:p>
          <a:p>
            <a:pPr marL="0" lvl="0" indent="0" algn="l" rtl="0">
              <a:lnSpc>
                <a:spcPct val="115000"/>
              </a:lnSpc>
              <a:spcBef>
                <a:spcPts val="2100"/>
              </a:spcBef>
              <a:spcAft>
                <a:spcPts val="2100"/>
              </a:spcAft>
              <a:buNone/>
            </a:pPr>
            <a:endParaRPr sz="1400"/>
          </a:p>
        </p:txBody>
      </p:sp>
      <p:pic>
        <p:nvPicPr>
          <p:cNvPr id="1226" name="Google Shape;1226;g6fc34a1da7_1_126"/>
          <p:cNvPicPr preferRelativeResize="0"/>
          <p:nvPr/>
        </p:nvPicPr>
        <p:blipFill>
          <a:blip r:embed="rId3">
            <a:alphaModFix/>
          </a:blip>
          <a:stretch>
            <a:fillRect/>
          </a:stretch>
        </p:blipFill>
        <p:spPr>
          <a:xfrm>
            <a:off x="8194450" y="1858263"/>
            <a:ext cx="2235650" cy="314147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g709570bfed_0_668"/>
          <p:cNvSpPr txBox="1">
            <a:spLocks noGrp="1"/>
          </p:cNvSpPr>
          <p:nvPr>
            <p:ph type="title"/>
          </p:nvPr>
        </p:nvSpPr>
        <p:spPr>
          <a:xfrm>
            <a:off x="838200" y="15134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7200"/>
              <a:t>Costco Overview</a:t>
            </a:r>
            <a:endParaRPr sz="7200"/>
          </a:p>
        </p:txBody>
      </p:sp>
      <p:pic>
        <p:nvPicPr>
          <p:cNvPr id="1233" name="Google Shape;1233;g709570bfed_0_668"/>
          <p:cNvPicPr preferRelativeResize="0"/>
          <p:nvPr/>
        </p:nvPicPr>
        <p:blipFill rotWithShape="1">
          <a:blip r:embed="rId3">
            <a:alphaModFix/>
          </a:blip>
          <a:srcRect/>
          <a:stretch/>
        </p:blipFill>
        <p:spPr>
          <a:xfrm>
            <a:off x="764649" y="2839125"/>
            <a:ext cx="10662699" cy="401887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g6fc34a1da7_1_26"/>
          <p:cNvSpPr txBox="1">
            <a:spLocks noGrp="1"/>
          </p:cNvSpPr>
          <p:nvPr>
            <p:ph type="title"/>
          </p:nvPr>
        </p:nvSpPr>
        <p:spPr>
          <a:xfrm>
            <a:off x="8382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Trebuchet MS"/>
                <a:ea typeface="Trebuchet MS"/>
                <a:cs typeface="Trebuchet MS"/>
                <a:sym typeface="Trebuchet MS"/>
              </a:rPr>
              <a:t>Historical Highlights</a:t>
            </a:r>
            <a:endParaRPr sz="3000" b="1"/>
          </a:p>
        </p:txBody>
      </p:sp>
      <p:sp>
        <p:nvSpPr>
          <p:cNvPr id="1240" name="Google Shape;1240;g6fc34a1da7_1_26"/>
          <p:cNvSpPr txBox="1">
            <a:spLocks noGrp="1"/>
          </p:cNvSpPr>
          <p:nvPr>
            <p:ph type="body" idx="1"/>
          </p:nvPr>
        </p:nvSpPr>
        <p:spPr>
          <a:xfrm>
            <a:off x="838200" y="1117925"/>
            <a:ext cx="10515600" cy="55842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Clr>
                <a:srgbClr val="000000"/>
              </a:buClr>
              <a:buSzPts val="1800"/>
              <a:buChar char="●"/>
            </a:pPr>
            <a:r>
              <a:rPr lang="en-US" b="1">
                <a:solidFill>
                  <a:srgbClr val="000000"/>
                </a:solidFill>
              </a:rPr>
              <a:t>1976</a:t>
            </a:r>
            <a:r>
              <a:rPr lang="en-US">
                <a:solidFill>
                  <a:srgbClr val="000000"/>
                </a:solidFill>
              </a:rPr>
              <a:t> - </a:t>
            </a:r>
            <a:r>
              <a:rPr lang="en-US" sz="1800">
                <a:solidFill>
                  <a:srgbClr val="000000"/>
                </a:solidFill>
              </a:rPr>
              <a:t>Sol and Robert Price raise $2.5 million from friends and family to open Price Club on July 12, the first warehouse club for business shoppers only. The warehouse was located in a remodeled airplane hangar on Morena Boulevard in San Diego, California. </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1983</a:t>
            </a:r>
            <a:r>
              <a:rPr lang="en-US">
                <a:solidFill>
                  <a:srgbClr val="000000"/>
                </a:solidFill>
              </a:rPr>
              <a:t> - </a:t>
            </a:r>
            <a:r>
              <a:rPr lang="en-US" sz="1800">
                <a:solidFill>
                  <a:srgbClr val="000000"/>
                </a:solidFill>
              </a:rPr>
              <a:t>The first Costco warehouse opens in September in Seattle, Washington. By the end of the second year, additional locations had opened in Portland, Oregon, and Spokane, Washington.</a:t>
            </a:r>
            <a:r>
              <a:rPr lang="en-US">
                <a:solidFill>
                  <a:srgbClr val="000000"/>
                </a:solidFill>
              </a:rPr>
              <a:t> </a:t>
            </a:r>
            <a:endParaRPr>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1985</a:t>
            </a:r>
            <a:r>
              <a:rPr lang="en-US">
                <a:solidFill>
                  <a:srgbClr val="000000"/>
                </a:solidFill>
              </a:rPr>
              <a:t> - </a:t>
            </a:r>
            <a:r>
              <a:rPr lang="en-US" sz="1800">
                <a:solidFill>
                  <a:srgbClr val="000000"/>
                </a:solidFill>
              </a:rPr>
              <a:t>Costco offers public stock on December 5. Costco's first hot dog cart opens. The price for a hot dog and a soda is $1.50. Costco opens its first Canadian warehouse in Burnaby, British Columbia. </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1993 -</a:t>
            </a:r>
            <a:r>
              <a:rPr lang="en-US" sz="1800">
                <a:solidFill>
                  <a:srgbClr val="000000"/>
                </a:solidFill>
              </a:rPr>
              <a:t> Costco celebrates its 10th anniversary in September. Shareholders approve the merger of Price Company and Costco. PriceCostco is formed and opens its first warehouse in the United Kingdom in West Thurrock, Essex, England. </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2000</a:t>
            </a:r>
            <a:r>
              <a:rPr lang="en-US" sz="1800">
                <a:solidFill>
                  <a:srgbClr val="000000"/>
                </a:solidFill>
              </a:rPr>
              <a:t> - The 2% reward program is initiated, increasing Executive Member value even more. Costco opens its travel business, Costco Travel. Costco stock splits 2-for-1 on January 14. Costco opens two locations in Texas.</a:t>
            </a:r>
            <a:endParaRPr sz="18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525625" y="89350"/>
            <a:ext cx="7233300" cy="110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U.S. Retailer sales per square foot</a:t>
            </a:r>
            <a:endParaRPr sz="3600"/>
          </a:p>
        </p:txBody>
      </p:sp>
      <p:pic>
        <p:nvPicPr>
          <p:cNvPr id="255" name="Google Shape;255;p14"/>
          <p:cNvPicPr preferRelativeResize="0"/>
          <p:nvPr/>
        </p:nvPicPr>
        <p:blipFill rotWithShape="1">
          <a:blip r:embed="rId3">
            <a:alphaModFix/>
          </a:blip>
          <a:srcRect b="63379"/>
          <a:stretch/>
        </p:blipFill>
        <p:spPr>
          <a:xfrm>
            <a:off x="2626649" y="1195152"/>
            <a:ext cx="6938697" cy="5534148"/>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g6fc34a1da7_1_39"/>
          <p:cNvSpPr txBox="1">
            <a:spLocks noGrp="1"/>
          </p:cNvSpPr>
          <p:nvPr>
            <p:ph type="title"/>
          </p:nvPr>
        </p:nvSpPr>
        <p:spPr>
          <a:xfrm>
            <a:off x="8382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Trebuchet MS"/>
                <a:ea typeface="Trebuchet MS"/>
                <a:cs typeface="Trebuchet MS"/>
                <a:sym typeface="Trebuchet MS"/>
              </a:rPr>
              <a:t>Historical Highlights</a:t>
            </a:r>
            <a:endParaRPr/>
          </a:p>
        </p:txBody>
      </p:sp>
      <p:sp>
        <p:nvSpPr>
          <p:cNvPr id="1247" name="Google Shape;1247;g6fc34a1da7_1_39"/>
          <p:cNvSpPr txBox="1">
            <a:spLocks noGrp="1"/>
          </p:cNvSpPr>
          <p:nvPr>
            <p:ph type="body" idx="1"/>
          </p:nvPr>
        </p:nvSpPr>
        <p:spPr>
          <a:xfrm>
            <a:off x="838200" y="1045650"/>
            <a:ext cx="11022600" cy="56496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Clr>
                <a:srgbClr val="000000"/>
              </a:buClr>
              <a:buSzPts val="1800"/>
              <a:buChar char="●"/>
            </a:pPr>
            <a:r>
              <a:rPr lang="en-US" b="1">
                <a:solidFill>
                  <a:srgbClr val="000000"/>
                </a:solidFill>
              </a:rPr>
              <a:t>2004</a:t>
            </a:r>
            <a:r>
              <a:rPr lang="en-US" sz="1800">
                <a:solidFill>
                  <a:srgbClr val="000000"/>
                </a:solidFill>
              </a:rPr>
              <a:t> - The True Earnings® credit card from Costco and American Express is introduced. Costco is the 5th largest retailer in the U.S. and 11th largest in the world. Fortune Magazine lists Costco 29th on the Fortune 500. Costco enters Iowa bringing the total number of states with operations to 37. </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2008</a:t>
            </a:r>
            <a:r>
              <a:rPr lang="en-US" sz="1800">
                <a:solidFill>
                  <a:srgbClr val="000000"/>
                </a:solidFill>
              </a:rPr>
              <a:t>- Costco is the 5th largest retailer in the U.S., 8th largest in the world. Costco is listed 29th on the Fortune 500. Currently has 53.5 Million cardholders worldwide. 2.1 billion gallons of gasoline were sold during fiscal 2008. Expansion in Asia continued adding with a fifth location in Taiwan, sixth location in Korea, and eighth location in Japan.</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2010</a:t>
            </a:r>
            <a:r>
              <a:rPr lang="en-US" sz="1800">
                <a:solidFill>
                  <a:srgbClr val="000000"/>
                </a:solidFill>
              </a:rPr>
              <a:t>- Costco is listed 25th on the Fortune 500. Costco is the 3rd largest retailer in the U.S. and 8th largest in the world. 84,000 carats of diamonds were sold in fiscal year 2010. Currently processes more than 1.7M transactions per day.</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2013</a:t>
            </a:r>
            <a:r>
              <a:rPr lang="en-US" sz="1800">
                <a:solidFill>
                  <a:srgbClr val="000000"/>
                </a:solidFill>
              </a:rPr>
              <a:t>- Costco's average sales per unit increased to $160 million. The company returned $3.6 billion to shareholders, primarily in the form of dividends including a special cash dividend of $7.00 per share. Twenty-six new Costco locations were opened in seven countries. On September 15, 2013, Costco celebrated the 30th anniversary of its first Costco Wholesale location in Seattle on September 15, 1983. </a:t>
            </a:r>
            <a:endParaRPr sz="1800">
              <a:solidFill>
                <a:srgbClr val="00000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g6fc34a1da7_1_49"/>
          <p:cNvSpPr txBox="1">
            <a:spLocks noGrp="1"/>
          </p:cNvSpPr>
          <p:nvPr>
            <p:ph type="title"/>
          </p:nvPr>
        </p:nvSpPr>
        <p:spPr>
          <a:xfrm>
            <a:off x="81525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000" b="1">
                <a:latin typeface="Trebuchet MS"/>
                <a:ea typeface="Trebuchet MS"/>
                <a:cs typeface="Trebuchet MS"/>
                <a:sym typeface="Trebuchet MS"/>
              </a:rPr>
              <a:t>Historical Highlights</a:t>
            </a:r>
            <a:endParaRPr/>
          </a:p>
        </p:txBody>
      </p:sp>
      <p:sp>
        <p:nvSpPr>
          <p:cNvPr id="1254" name="Google Shape;1254;g6fc34a1da7_1_49"/>
          <p:cNvSpPr txBox="1">
            <a:spLocks noGrp="1"/>
          </p:cNvSpPr>
          <p:nvPr>
            <p:ph type="body" idx="1"/>
          </p:nvPr>
        </p:nvSpPr>
        <p:spPr>
          <a:xfrm>
            <a:off x="838200" y="1137700"/>
            <a:ext cx="10469700" cy="52791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Clr>
                <a:srgbClr val="000000"/>
              </a:buClr>
              <a:buSzPts val="1800"/>
              <a:buChar char="●"/>
            </a:pPr>
            <a:r>
              <a:rPr lang="en-US" b="1">
                <a:solidFill>
                  <a:srgbClr val="000000"/>
                </a:solidFill>
              </a:rPr>
              <a:t>2015-</a:t>
            </a:r>
            <a:r>
              <a:rPr lang="en-US" sz="1800">
                <a:solidFill>
                  <a:srgbClr val="000000"/>
                </a:solidFill>
              </a:rPr>
              <a:t> Costco is the 2nd largest global retailer. On average, Costco processed 2.3 million sales transactions per day. Over 80 million people have a Costco membership card. Costco is one of the largest sellers of organic foods in the U.S… approximately $4 billion in 2015. Costco paid a special cash dividend of $5.00 per share to its shareholders in February 2015.</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2017-</a:t>
            </a:r>
            <a:r>
              <a:rPr lang="en-US" sz="1800">
                <a:solidFill>
                  <a:srgbClr val="000000"/>
                </a:solidFill>
              </a:rPr>
              <a:t> Sales topped $126 billion (53-week Fiscal Year).Costco Travel added hotel-only booking reservations. Costco appointed a new Chairman of the Board, Hamilton (Tony) James. Mr. James replaces the co-founder and chairman of 33 years, Jeff Brotman, who died this year. </a:t>
            </a:r>
            <a:endParaRPr sz="1800">
              <a:solidFill>
                <a:srgbClr val="000000"/>
              </a:solidFill>
            </a:endParaRPr>
          </a:p>
          <a:p>
            <a:pPr marL="457200" lvl="0" indent="-342900" algn="l" rtl="0">
              <a:lnSpc>
                <a:spcPct val="115000"/>
              </a:lnSpc>
              <a:spcBef>
                <a:spcPts val="0"/>
              </a:spcBef>
              <a:spcAft>
                <a:spcPts val="0"/>
              </a:spcAft>
              <a:buClr>
                <a:srgbClr val="000000"/>
              </a:buClr>
              <a:buSzPts val="1800"/>
              <a:buChar char="●"/>
            </a:pPr>
            <a:r>
              <a:rPr lang="en-US" b="1">
                <a:solidFill>
                  <a:srgbClr val="000000"/>
                </a:solidFill>
              </a:rPr>
              <a:t>2018</a:t>
            </a:r>
            <a:r>
              <a:rPr lang="en-US" sz="1800">
                <a:solidFill>
                  <a:srgbClr val="000000"/>
                </a:solidFill>
              </a:rPr>
              <a:t>- Costco reached the 750 location milestone (762 at year-end) Costco.com achieves 20th anniversary, site was launched in 1998. Costco Grocery launched on Costco.com; 2-day and same-day delivery via instacart October 2017. Buy online and pick up in warehouse commences on select product categories. Executive Member 2% Reward extended to include Costco Travel. Costco was ranked as one of the top five best workplaces in 2018 among Fortune 500 companies by Indeed. Co-founder and former CEO Jim Sinegal retires from the Board of Directors. </a:t>
            </a:r>
            <a:endParaRPr sz="1800">
              <a:solidFill>
                <a:srgbClr val="00000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6000"/>
              <a:buFont typeface="Century Gothic"/>
              <a:buNone/>
            </a:pPr>
            <a:r>
              <a:rPr lang="en-US" sz="6000"/>
              <a:t>Costco Today</a:t>
            </a:r>
            <a:endParaRPr/>
          </a:p>
        </p:txBody>
      </p:sp>
      <p:sp>
        <p:nvSpPr>
          <p:cNvPr id="1260" name="Google Shape;1260;p102"/>
          <p:cNvSpPr txBox="1">
            <a:spLocks noGrp="1"/>
          </p:cNvSpPr>
          <p:nvPr>
            <p:ph type="body" idx="1"/>
          </p:nvPr>
        </p:nvSpPr>
        <p:spPr>
          <a:xfrm>
            <a:off x="1103312" y="1726058"/>
            <a:ext cx="8946541" cy="452234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3200"/>
              <a:buNone/>
            </a:pPr>
            <a:endParaRPr sz="4000"/>
          </a:p>
          <a:p>
            <a:pPr marL="342900" lvl="0" indent="-342900" algn="l" rtl="0">
              <a:spcBef>
                <a:spcPts val="1000"/>
              </a:spcBef>
              <a:spcAft>
                <a:spcPts val="0"/>
              </a:spcAft>
              <a:buSzPts val="1920"/>
              <a:buChar char="●"/>
            </a:pPr>
            <a:r>
              <a:rPr lang="en-US" sz="2400"/>
              <a:t>• 3 rd Largest Global retailer </a:t>
            </a:r>
            <a:endParaRPr/>
          </a:p>
          <a:p>
            <a:pPr marL="342900" lvl="0" indent="-342900" algn="l" rtl="0">
              <a:spcBef>
                <a:spcPts val="1000"/>
              </a:spcBef>
              <a:spcAft>
                <a:spcPts val="0"/>
              </a:spcAft>
              <a:buSzPts val="1920"/>
              <a:buChar char="●"/>
            </a:pPr>
            <a:r>
              <a:rPr lang="en-US" sz="2400"/>
              <a:t>• 14th Largest in Fortune 500 </a:t>
            </a:r>
            <a:endParaRPr/>
          </a:p>
          <a:p>
            <a:pPr marL="342900" lvl="0" indent="-342900" algn="l" rtl="0">
              <a:spcBef>
                <a:spcPts val="1000"/>
              </a:spcBef>
              <a:spcAft>
                <a:spcPts val="0"/>
              </a:spcAft>
              <a:buSzPts val="1920"/>
              <a:buChar char="●"/>
            </a:pPr>
            <a:r>
              <a:rPr lang="en-US" sz="2400"/>
              <a:t>• $129 Billion market cap</a:t>
            </a:r>
            <a:endParaRPr/>
          </a:p>
          <a:p>
            <a:pPr marL="342900" lvl="0" indent="-342900" algn="l" rtl="0">
              <a:spcBef>
                <a:spcPts val="1000"/>
              </a:spcBef>
              <a:spcAft>
                <a:spcPts val="0"/>
              </a:spcAft>
              <a:buSzPts val="1920"/>
              <a:buChar char="●"/>
            </a:pPr>
            <a:r>
              <a:rPr lang="en-US" sz="2400"/>
              <a:t>Sales $149.4B – FY’19 </a:t>
            </a:r>
            <a:endParaRPr/>
          </a:p>
          <a:p>
            <a:pPr marL="342900" lvl="0" indent="-342900" algn="l" rtl="0">
              <a:spcBef>
                <a:spcPts val="1000"/>
              </a:spcBef>
              <a:spcAft>
                <a:spcPts val="0"/>
              </a:spcAft>
              <a:buSzPts val="1920"/>
              <a:buChar char="●"/>
            </a:pPr>
            <a:r>
              <a:rPr lang="en-US" sz="2400"/>
              <a:t>• 113.7M Sq. Ft. (145K / whse.) </a:t>
            </a:r>
            <a:endParaRPr/>
          </a:p>
          <a:p>
            <a:pPr marL="342900" lvl="0" indent="-342900" algn="l" rtl="0">
              <a:spcBef>
                <a:spcPts val="1000"/>
              </a:spcBef>
              <a:spcAft>
                <a:spcPts val="0"/>
              </a:spcAft>
              <a:buSzPts val="1920"/>
              <a:buChar char="●"/>
            </a:pPr>
            <a:r>
              <a:rPr lang="en-US" sz="2400"/>
              <a:t>• 254K employees worldwide</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03"/>
          <p:cNvSpPr txBox="1">
            <a:spLocks noGrp="1"/>
          </p:cNvSpPr>
          <p:nvPr>
            <p:ph type="title"/>
          </p:nvPr>
        </p:nvSpPr>
        <p:spPr>
          <a:xfrm>
            <a:off x="646111" y="452718"/>
            <a:ext cx="9404723" cy="89319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Costco Today</a:t>
            </a:r>
            <a:br>
              <a:rPr lang="en-US"/>
            </a:br>
            <a:endParaRPr/>
          </a:p>
        </p:txBody>
      </p:sp>
      <p:sp>
        <p:nvSpPr>
          <p:cNvPr id="1266" name="Google Shape;1266;p103"/>
          <p:cNvSpPr txBox="1">
            <a:spLocks noGrp="1"/>
          </p:cNvSpPr>
          <p:nvPr>
            <p:ph type="body" idx="1"/>
          </p:nvPr>
        </p:nvSpPr>
        <p:spPr>
          <a:xfrm>
            <a:off x="2267081" y="2129980"/>
            <a:ext cx="8175900" cy="4361400"/>
          </a:xfrm>
          <a:prstGeom prst="rect">
            <a:avLst/>
          </a:prstGeom>
          <a:noFill/>
          <a:ln>
            <a:noFill/>
          </a:ln>
        </p:spPr>
        <p:txBody>
          <a:bodyPr spcFirstLastPara="1" wrap="square" lIns="91425" tIns="45700" rIns="91425" bIns="45700" anchor="t" anchorCtr="0">
            <a:noAutofit/>
          </a:bodyPr>
          <a:lstStyle/>
          <a:p>
            <a:pPr marL="228600" lvl="0" indent="0" algn="l" rtl="0">
              <a:spcBef>
                <a:spcPts val="0"/>
              </a:spcBef>
              <a:spcAft>
                <a:spcPts val="0"/>
              </a:spcAft>
              <a:buNone/>
            </a:pPr>
            <a:r>
              <a:rPr lang="en-US" sz="2400"/>
              <a:t>544 locations in 44 U.S. States &amp; Puerto Rico;</a:t>
            </a:r>
            <a:br>
              <a:rPr lang="en-US" sz="2400"/>
            </a:br>
            <a:r>
              <a:rPr lang="en-US" sz="2400"/>
              <a:t>100 locations in nine Canadian provinces;</a:t>
            </a:r>
            <a:br>
              <a:rPr lang="en-US" sz="2400"/>
            </a:br>
            <a:r>
              <a:rPr lang="en-US" sz="2400"/>
              <a:t>29 locations in the United Kingdom;</a:t>
            </a:r>
            <a:br>
              <a:rPr lang="en-US" sz="2400"/>
            </a:br>
            <a:r>
              <a:rPr lang="en-US" sz="2400"/>
              <a:t>13 locations in Taiwan;</a:t>
            </a:r>
            <a:br>
              <a:rPr lang="en-US" sz="2400"/>
            </a:br>
            <a:r>
              <a:rPr lang="en-US" sz="2400"/>
              <a:t>16 locations in Korea;</a:t>
            </a:r>
            <a:br>
              <a:rPr lang="en-US" sz="2400"/>
            </a:br>
            <a:r>
              <a:rPr lang="en-US" sz="2400"/>
              <a:t>26 locations in Japan;</a:t>
            </a:r>
            <a:br>
              <a:rPr lang="en-US" sz="2400"/>
            </a:br>
            <a:r>
              <a:rPr lang="en-US" sz="2400"/>
              <a:t>11 locations in Australia;</a:t>
            </a:r>
            <a:br>
              <a:rPr lang="en-US" sz="2400"/>
            </a:br>
            <a:r>
              <a:rPr lang="en-US" sz="2400"/>
              <a:t>39 locations in Mexico;</a:t>
            </a:r>
            <a:br>
              <a:rPr lang="en-US" sz="2400"/>
            </a:br>
            <a:r>
              <a:rPr lang="en-US" sz="2400"/>
              <a:t>2 locations in Spain</a:t>
            </a:r>
            <a:br>
              <a:rPr lang="en-US" sz="2400"/>
            </a:br>
            <a:r>
              <a:rPr lang="en-US" sz="2400"/>
              <a:t>1 location in Iceland</a:t>
            </a:r>
            <a:br>
              <a:rPr lang="en-US" sz="2400"/>
            </a:br>
            <a:r>
              <a:rPr lang="en-US" sz="2400"/>
              <a:t>1 location in France</a:t>
            </a:r>
            <a:br>
              <a:rPr lang="en-US" sz="2400"/>
            </a:br>
            <a:r>
              <a:rPr lang="en-US" sz="2400"/>
              <a:t>1 location in China</a:t>
            </a:r>
            <a:endParaRPr/>
          </a:p>
        </p:txBody>
      </p:sp>
      <p:sp>
        <p:nvSpPr>
          <p:cNvPr id="1267" name="Google Shape;1267;p103"/>
          <p:cNvSpPr txBox="1"/>
          <p:nvPr/>
        </p:nvSpPr>
        <p:spPr>
          <a:xfrm>
            <a:off x="2267076" y="1476358"/>
            <a:ext cx="61629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latin typeface="Century Gothic"/>
                <a:ea typeface="Century Gothic"/>
                <a:cs typeface="Century Gothic"/>
                <a:sym typeface="Century Gothic"/>
              </a:rPr>
              <a:t>783 Warehouses Worldwide</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g6fc34a1da7_1_6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Strategies</a:t>
            </a:r>
            <a:endParaRPr/>
          </a:p>
        </p:txBody>
      </p:sp>
      <p:sp>
        <p:nvSpPr>
          <p:cNvPr id="1274" name="Google Shape;1274;g6fc34a1da7_1_6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•Cost leadership </a:t>
            </a:r>
            <a:endParaRPr/>
          </a:p>
          <a:p>
            <a:pPr marL="0" lvl="0" indent="0" algn="l" rtl="0">
              <a:spcBef>
                <a:spcPts val="2100"/>
              </a:spcBef>
              <a:spcAft>
                <a:spcPts val="0"/>
              </a:spcAft>
              <a:buNone/>
            </a:pPr>
            <a:r>
              <a:rPr lang="en-US"/>
              <a:t>• Private label</a:t>
            </a:r>
            <a:endParaRPr/>
          </a:p>
          <a:p>
            <a:pPr marL="0" lvl="0" indent="0" algn="l" rtl="0">
              <a:spcBef>
                <a:spcPts val="2100"/>
              </a:spcBef>
              <a:spcAft>
                <a:spcPts val="0"/>
              </a:spcAft>
              <a:buNone/>
            </a:pPr>
            <a:r>
              <a:rPr lang="en-US"/>
              <a:t>•Membership </a:t>
            </a:r>
            <a:endParaRPr/>
          </a:p>
          <a:p>
            <a:pPr marL="0" lvl="0" indent="0" algn="l" rtl="0">
              <a:spcBef>
                <a:spcPts val="2100"/>
              </a:spcBef>
              <a:spcAft>
                <a:spcPts val="2100"/>
              </a:spcAft>
              <a:buNone/>
            </a:pPr>
            <a:r>
              <a:rPr lang="en-US"/>
              <a:t>•Expansion</a:t>
            </a:r>
            <a:endParaRPr/>
          </a:p>
        </p:txBody>
      </p:sp>
      <p:pic>
        <p:nvPicPr>
          <p:cNvPr id="1275" name="Google Shape;1275;g6fc34a1da7_1_63"/>
          <p:cNvPicPr preferRelativeResize="0"/>
          <p:nvPr/>
        </p:nvPicPr>
        <p:blipFill>
          <a:blip r:embed="rId3">
            <a:alphaModFix/>
          </a:blip>
          <a:stretch>
            <a:fillRect/>
          </a:stretch>
        </p:blipFill>
        <p:spPr>
          <a:xfrm>
            <a:off x="5313150" y="1285450"/>
            <a:ext cx="5061876" cy="357495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g6fc34a1da7_1_6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Membership </a:t>
            </a:r>
            <a:endParaRPr/>
          </a:p>
        </p:txBody>
      </p:sp>
      <p:sp>
        <p:nvSpPr>
          <p:cNvPr id="1282" name="Google Shape;1282;g6fc34a1da7_1_69"/>
          <p:cNvSpPr txBox="1">
            <a:spLocks noGrp="1"/>
          </p:cNvSpPr>
          <p:nvPr>
            <p:ph type="body" idx="1"/>
          </p:nvPr>
        </p:nvSpPr>
        <p:spPr>
          <a:xfrm>
            <a:off x="838200" y="1519625"/>
            <a:ext cx="10515600" cy="4657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r>
              <a:rPr lang="en-US"/>
              <a:t>The member renewal rate was 90% in the U.S. and Canada and 88% on a worldwide basis at the end of 2018. The majority of members renew within six months following their renewal date. Therefore, our renewal rate is a trailing calculation that captures renewals during the period seven to eighteen months prior to the reporting date.</a:t>
            </a:r>
            <a:endParaRPr/>
          </a:p>
        </p:txBody>
      </p:sp>
      <p:pic>
        <p:nvPicPr>
          <p:cNvPr id="1283" name="Google Shape;1283;g6fc34a1da7_1_69"/>
          <p:cNvPicPr preferRelativeResize="0"/>
          <p:nvPr/>
        </p:nvPicPr>
        <p:blipFill>
          <a:blip r:embed="rId3">
            <a:alphaModFix/>
          </a:blip>
          <a:stretch>
            <a:fillRect/>
          </a:stretch>
        </p:blipFill>
        <p:spPr>
          <a:xfrm>
            <a:off x="838203" y="3673353"/>
            <a:ext cx="8625750" cy="250347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04"/>
          <p:cNvSpPr txBox="1">
            <a:spLocks noGrp="1"/>
          </p:cNvSpPr>
          <p:nvPr>
            <p:ph type="title"/>
          </p:nvPr>
        </p:nvSpPr>
        <p:spPr>
          <a:xfrm>
            <a:off x="1393634" y="1438732"/>
            <a:ext cx="9404700" cy="1400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2"/>
              </a:buClr>
              <a:buSzPts val="6600"/>
              <a:buFont typeface="Times New Roman"/>
              <a:buNone/>
            </a:pPr>
            <a:r>
              <a:rPr lang="en-US" sz="7200"/>
              <a:t>Financial</a:t>
            </a:r>
            <a:r>
              <a:rPr lang="en-US" sz="7200">
                <a:latin typeface="Times New Roman"/>
                <a:ea typeface="Times New Roman"/>
                <a:cs typeface="Times New Roman"/>
                <a:sym typeface="Times New Roman"/>
              </a:rPr>
              <a:t> </a:t>
            </a:r>
            <a:r>
              <a:rPr lang="en-US" sz="7200"/>
              <a:t>Statements</a:t>
            </a:r>
            <a:br>
              <a:rPr lang="en-US" sz="7200">
                <a:latin typeface="Times New Roman"/>
                <a:ea typeface="Times New Roman"/>
                <a:cs typeface="Times New Roman"/>
                <a:sym typeface="Times New Roman"/>
              </a:rPr>
            </a:br>
            <a:endParaRPr sz="7200"/>
          </a:p>
        </p:txBody>
      </p:sp>
      <p:pic>
        <p:nvPicPr>
          <p:cNvPr id="1289" name="Google Shape;1289;p104"/>
          <p:cNvPicPr preferRelativeResize="0"/>
          <p:nvPr/>
        </p:nvPicPr>
        <p:blipFill rotWithShape="1">
          <a:blip r:embed="rId3">
            <a:alphaModFix/>
          </a:blip>
          <a:srcRect/>
          <a:stretch/>
        </p:blipFill>
        <p:spPr>
          <a:xfrm>
            <a:off x="764624" y="2839125"/>
            <a:ext cx="10662699" cy="401887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295" name="Google Shape;1295;p112"/>
          <p:cNvPicPr preferRelativeResize="0"/>
          <p:nvPr/>
        </p:nvPicPr>
        <p:blipFill>
          <a:blip r:embed="rId3">
            <a:alphaModFix/>
          </a:blip>
          <a:stretch>
            <a:fillRect/>
          </a:stretch>
        </p:blipFill>
        <p:spPr>
          <a:xfrm>
            <a:off x="4" y="242038"/>
            <a:ext cx="12191999" cy="6373933"/>
          </a:xfrm>
          <a:prstGeom prst="rect">
            <a:avLst/>
          </a:prstGeom>
          <a:noFill/>
          <a:ln>
            <a:noFill/>
          </a:ln>
        </p:spPr>
      </p:pic>
      <p:sp>
        <p:nvSpPr>
          <p:cNvPr id="1296" name="Google Shape;1296;p112"/>
          <p:cNvSpPr txBox="1">
            <a:spLocks noGrp="1"/>
          </p:cNvSpPr>
          <p:nvPr>
            <p:ph type="title"/>
          </p:nvPr>
        </p:nvSpPr>
        <p:spPr>
          <a:xfrm>
            <a:off x="0" y="0"/>
            <a:ext cx="4776900" cy="6417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600">
                <a:solidFill>
                  <a:srgbClr val="F3F3F3"/>
                </a:solidFill>
              </a:rPr>
              <a:t>Balance Sheet Assets (10-Q)</a:t>
            </a:r>
            <a:endParaRPr sz="3600">
              <a:solidFill>
                <a:srgbClr val="F3F3F3"/>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13"/>
          <p:cNvSpPr txBox="1">
            <a:spLocks noGrp="1"/>
          </p:cNvSpPr>
          <p:nvPr>
            <p:ph type="title"/>
          </p:nvPr>
        </p:nvSpPr>
        <p:spPr>
          <a:xfrm>
            <a:off x="0" y="0"/>
            <a:ext cx="7147200" cy="6330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600">
                <a:solidFill>
                  <a:srgbClr val="F3F3F3"/>
                </a:solidFill>
              </a:rPr>
              <a:t>Balance Sheet Liabilities and Equity (10-Q)</a:t>
            </a:r>
            <a:endParaRPr sz="3600">
              <a:solidFill>
                <a:srgbClr val="F3F3F3"/>
              </a:solidFill>
            </a:endParaRPr>
          </a:p>
        </p:txBody>
      </p:sp>
      <p:sp>
        <p:nvSpPr>
          <p:cNvPr id="1302" name="Google Shape;1302;p1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303" name="Google Shape;1303;p113"/>
          <p:cNvPicPr preferRelativeResize="0"/>
          <p:nvPr/>
        </p:nvPicPr>
        <p:blipFill>
          <a:blip r:embed="rId3">
            <a:alphaModFix/>
          </a:blip>
          <a:stretch>
            <a:fillRect/>
          </a:stretch>
        </p:blipFill>
        <p:spPr>
          <a:xfrm>
            <a:off x="0" y="1021927"/>
            <a:ext cx="12192000" cy="555092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309" name="Google Shape;1309;p114"/>
          <p:cNvPicPr preferRelativeResize="0"/>
          <p:nvPr/>
        </p:nvPicPr>
        <p:blipFill>
          <a:blip r:embed="rId3">
            <a:alphaModFix/>
          </a:blip>
          <a:stretch>
            <a:fillRect/>
          </a:stretch>
        </p:blipFill>
        <p:spPr>
          <a:xfrm>
            <a:off x="0" y="294925"/>
            <a:ext cx="12192001" cy="6563081"/>
          </a:xfrm>
          <a:prstGeom prst="rect">
            <a:avLst/>
          </a:prstGeom>
          <a:noFill/>
          <a:ln>
            <a:noFill/>
          </a:ln>
        </p:spPr>
      </p:pic>
      <p:sp>
        <p:nvSpPr>
          <p:cNvPr id="1310" name="Google Shape;1310;p114"/>
          <p:cNvSpPr txBox="1">
            <a:spLocks noGrp="1"/>
          </p:cNvSpPr>
          <p:nvPr>
            <p:ph type="title"/>
          </p:nvPr>
        </p:nvSpPr>
        <p:spPr>
          <a:xfrm>
            <a:off x="0" y="0"/>
            <a:ext cx="4776900" cy="6417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600">
                <a:solidFill>
                  <a:srgbClr val="F3F3F3"/>
                </a:solidFill>
              </a:rPr>
              <a:t>Balance Sheet Assets (10-K)</a:t>
            </a:r>
            <a:endParaRPr sz="3600">
              <a:solidFill>
                <a:srgbClr val="F3F3F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Current Global Trend-challenge</a:t>
            </a:r>
            <a:endParaRPr/>
          </a:p>
        </p:txBody>
      </p:sp>
      <p:sp>
        <p:nvSpPr>
          <p:cNvPr id="261" name="Google Shape;26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 advanced technology of internet and consumer enjoy multichannel buying experience</a:t>
            </a:r>
            <a:endParaRPr/>
          </a:p>
          <a:p>
            <a:pPr marL="228600" lvl="0" indent="-228600" algn="l" rtl="0">
              <a:lnSpc>
                <a:spcPct val="90000"/>
              </a:lnSpc>
              <a:spcBef>
                <a:spcPts val="1000"/>
              </a:spcBef>
              <a:spcAft>
                <a:spcPts val="0"/>
              </a:spcAft>
              <a:buClr>
                <a:schemeClr val="dk1"/>
              </a:buClr>
              <a:buSzPts val="2800"/>
              <a:buChar char="●"/>
            </a:pPr>
            <a:r>
              <a:rPr lang="en-US"/>
              <a:t>Consumer tend to have online shopping which lower the profit of physical retail stores</a:t>
            </a:r>
            <a:endParaRPr/>
          </a:p>
          <a:p>
            <a:pPr marL="228600" lvl="0" indent="-228600" algn="l" rtl="0">
              <a:lnSpc>
                <a:spcPct val="90000"/>
              </a:lnSpc>
              <a:spcBef>
                <a:spcPts val="1000"/>
              </a:spcBef>
              <a:spcAft>
                <a:spcPts val="0"/>
              </a:spcAft>
              <a:buClr>
                <a:schemeClr val="dk1"/>
              </a:buClr>
              <a:buSzPts val="2800"/>
              <a:buChar char="●"/>
            </a:pPr>
            <a:r>
              <a:rPr lang="en-US"/>
              <a:t>Price difference between online stores and traditional brick &amp; mortar stores</a:t>
            </a:r>
            <a:endParaRPr/>
          </a:p>
          <a:p>
            <a:pPr marL="228600" lvl="0" indent="-50800" algn="l" rtl="0">
              <a:lnSpc>
                <a:spcPct val="90000"/>
              </a:lnSpc>
              <a:spcBef>
                <a:spcPts val="1000"/>
              </a:spcBef>
              <a:spcAft>
                <a:spcPts val="2100"/>
              </a:spcAft>
              <a:buClr>
                <a:schemeClr val="dk1"/>
              </a:buClr>
              <a:buSzPts val="2800"/>
              <a:buNone/>
            </a:pP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316" name="Google Shape;1316;p115"/>
          <p:cNvPicPr preferRelativeResize="0"/>
          <p:nvPr/>
        </p:nvPicPr>
        <p:blipFill>
          <a:blip r:embed="rId3">
            <a:alphaModFix/>
          </a:blip>
          <a:stretch>
            <a:fillRect/>
          </a:stretch>
        </p:blipFill>
        <p:spPr>
          <a:xfrm>
            <a:off x="0" y="554175"/>
            <a:ext cx="12192000" cy="6303818"/>
          </a:xfrm>
          <a:prstGeom prst="rect">
            <a:avLst/>
          </a:prstGeom>
          <a:noFill/>
          <a:ln>
            <a:noFill/>
          </a:ln>
        </p:spPr>
      </p:pic>
      <p:sp>
        <p:nvSpPr>
          <p:cNvPr id="1317" name="Google Shape;1317;p115"/>
          <p:cNvSpPr txBox="1">
            <a:spLocks noGrp="1"/>
          </p:cNvSpPr>
          <p:nvPr>
            <p:ph type="title"/>
          </p:nvPr>
        </p:nvSpPr>
        <p:spPr>
          <a:xfrm>
            <a:off x="0" y="0"/>
            <a:ext cx="7147200" cy="6330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600">
                <a:solidFill>
                  <a:srgbClr val="F3F3F3"/>
                </a:solidFill>
              </a:rPr>
              <a:t>Balance Sheet Liabilities and Equity (10-Q)</a:t>
            </a:r>
            <a:endParaRPr sz="3600">
              <a:solidFill>
                <a:srgbClr val="F3F3F3"/>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4000">
                <a:solidFill>
                  <a:srgbClr val="000000"/>
                </a:solidFill>
              </a:rPr>
              <a:t>Income Statement (10-Q)</a:t>
            </a:r>
            <a:endParaRPr sz="4000">
              <a:solidFill>
                <a:srgbClr val="000000"/>
              </a:solidFill>
            </a:endParaRPr>
          </a:p>
          <a:p>
            <a:pPr marL="0" lvl="0" indent="0" algn="l" rtl="0">
              <a:spcBef>
                <a:spcPts val="0"/>
              </a:spcBef>
              <a:spcAft>
                <a:spcPts val="0"/>
              </a:spcAft>
              <a:buClr>
                <a:schemeClr val="lt2"/>
              </a:buClr>
              <a:buSzPts val="4200"/>
              <a:buFont typeface="Century Gothic"/>
              <a:buNone/>
            </a:pPr>
            <a:endParaRPr>
              <a:solidFill>
                <a:srgbClr val="000000"/>
              </a:solidFill>
            </a:endParaRPr>
          </a:p>
        </p:txBody>
      </p:sp>
      <p:sp>
        <p:nvSpPr>
          <p:cNvPr id="1323" name="Google Shape;1323;p1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324" name="Google Shape;1324;p116"/>
          <p:cNvPicPr preferRelativeResize="0"/>
          <p:nvPr/>
        </p:nvPicPr>
        <p:blipFill>
          <a:blip r:embed="rId3">
            <a:alphaModFix/>
          </a:blip>
          <a:stretch>
            <a:fillRect/>
          </a:stretch>
        </p:blipFill>
        <p:spPr>
          <a:xfrm>
            <a:off x="539478" y="3"/>
            <a:ext cx="11113050" cy="6858000"/>
          </a:xfrm>
          <a:prstGeom prst="rect">
            <a:avLst/>
          </a:prstGeom>
          <a:noFill/>
          <a:ln>
            <a:noFill/>
          </a:ln>
        </p:spPr>
      </p:pic>
      <p:sp>
        <p:nvSpPr>
          <p:cNvPr id="1325" name="Google Shape;1325;p116"/>
          <p:cNvSpPr txBox="1">
            <a:spLocks noGrp="1"/>
          </p:cNvSpPr>
          <p:nvPr>
            <p:ph type="title"/>
          </p:nvPr>
        </p:nvSpPr>
        <p:spPr>
          <a:xfrm>
            <a:off x="0" y="0"/>
            <a:ext cx="4373100" cy="6180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600">
                <a:solidFill>
                  <a:srgbClr val="F3F3F3"/>
                </a:solidFill>
              </a:rPr>
              <a:t>Income Statement (10-Q)</a:t>
            </a:r>
            <a:endParaRPr sz="3600">
              <a:solidFill>
                <a:srgbClr val="F3F3F3"/>
              </a:solidFill>
            </a:endParaRPr>
          </a:p>
          <a:p>
            <a:pPr marL="0" lvl="0" indent="0" algn="l" rtl="0">
              <a:spcBef>
                <a:spcPts val="0"/>
              </a:spcBef>
              <a:spcAft>
                <a:spcPts val="0"/>
              </a:spcAft>
              <a:buClr>
                <a:schemeClr val="lt2"/>
              </a:buClr>
              <a:buSzPts val="4200"/>
              <a:buFont typeface="Century Gothic"/>
              <a:buNone/>
            </a:pPr>
            <a:endParaRPr>
              <a:solidFill>
                <a:srgbClr val="000000"/>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331" name="Google Shape;1331;p117"/>
          <p:cNvPicPr preferRelativeResize="0"/>
          <p:nvPr/>
        </p:nvPicPr>
        <p:blipFill>
          <a:blip r:embed="rId3">
            <a:alphaModFix/>
          </a:blip>
          <a:stretch>
            <a:fillRect/>
          </a:stretch>
        </p:blipFill>
        <p:spPr>
          <a:xfrm>
            <a:off x="236075" y="0"/>
            <a:ext cx="11719838" cy="6857999"/>
          </a:xfrm>
          <a:prstGeom prst="rect">
            <a:avLst/>
          </a:prstGeom>
          <a:noFill/>
          <a:ln>
            <a:noFill/>
          </a:ln>
        </p:spPr>
      </p:pic>
      <p:sp>
        <p:nvSpPr>
          <p:cNvPr id="1332" name="Google Shape;1332;p117"/>
          <p:cNvSpPr txBox="1">
            <a:spLocks noGrp="1"/>
          </p:cNvSpPr>
          <p:nvPr>
            <p:ph type="title"/>
          </p:nvPr>
        </p:nvSpPr>
        <p:spPr>
          <a:xfrm>
            <a:off x="0" y="0"/>
            <a:ext cx="4373100" cy="6180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600">
                <a:solidFill>
                  <a:srgbClr val="F3F3F3"/>
                </a:solidFill>
              </a:rPr>
              <a:t>Income Statement (10-K)</a:t>
            </a:r>
            <a:endParaRPr sz="3600">
              <a:solidFill>
                <a:srgbClr val="F3F3F3"/>
              </a:solidFill>
            </a:endParaRPr>
          </a:p>
          <a:p>
            <a:pPr marL="0" lvl="0" indent="0" algn="l" rtl="0">
              <a:spcBef>
                <a:spcPts val="0"/>
              </a:spcBef>
              <a:spcAft>
                <a:spcPts val="0"/>
              </a:spcAft>
              <a:buClr>
                <a:schemeClr val="lt2"/>
              </a:buClr>
              <a:buSzPts val="4200"/>
              <a:buFont typeface="Century Gothic"/>
              <a:buNone/>
            </a:pPr>
            <a:endParaRPr>
              <a:solidFill>
                <a:srgbClr val="000000"/>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1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338" name="Google Shape;1338;p118"/>
          <p:cNvPicPr preferRelativeResize="0"/>
          <p:nvPr/>
        </p:nvPicPr>
        <p:blipFill>
          <a:blip r:embed="rId3">
            <a:alphaModFix/>
          </a:blip>
          <a:stretch>
            <a:fillRect/>
          </a:stretch>
        </p:blipFill>
        <p:spPr>
          <a:xfrm>
            <a:off x="0" y="491103"/>
            <a:ext cx="12191999" cy="5875802"/>
          </a:xfrm>
          <a:prstGeom prst="rect">
            <a:avLst/>
          </a:prstGeom>
          <a:noFill/>
          <a:ln>
            <a:noFill/>
          </a:ln>
        </p:spPr>
      </p:pic>
      <p:sp>
        <p:nvSpPr>
          <p:cNvPr id="1339" name="Google Shape;1339;p118"/>
          <p:cNvSpPr txBox="1">
            <a:spLocks noGrp="1"/>
          </p:cNvSpPr>
          <p:nvPr>
            <p:ph type="title"/>
          </p:nvPr>
        </p:nvSpPr>
        <p:spPr>
          <a:xfrm>
            <a:off x="0" y="0"/>
            <a:ext cx="3089700" cy="6180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600">
                <a:solidFill>
                  <a:srgbClr val="F3F3F3"/>
                </a:solidFill>
              </a:rPr>
              <a:t>Cash Flow (10-Q)</a:t>
            </a:r>
            <a:endParaRPr sz="3600">
              <a:solidFill>
                <a:srgbClr val="F3F3F3"/>
              </a:solidFill>
            </a:endParaRPr>
          </a:p>
          <a:p>
            <a:pPr marL="0" lvl="0" indent="0" algn="l" rtl="0">
              <a:spcBef>
                <a:spcPts val="0"/>
              </a:spcBef>
              <a:spcAft>
                <a:spcPts val="0"/>
              </a:spcAft>
              <a:buClr>
                <a:schemeClr val="lt2"/>
              </a:buClr>
              <a:buSzPts val="4200"/>
              <a:buFont typeface="Century Gothic"/>
              <a:buNone/>
            </a:pPr>
            <a:endParaRPr>
              <a:solidFill>
                <a:srgbClr val="00000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345" name="Google Shape;1345;p119"/>
          <p:cNvPicPr preferRelativeResize="0"/>
          <p:nvPr/>
        </p:nvPicPr>
        <p:blipFill>
          <a:blip r:embed="rId3">
            <a:alphaModFix/>
          </a:blip>
          <a:stretch>
            <a:fillRect/>
          </a:stretch>
        </p:blipFill>
        <p:spPr>
          <a:xfrm>
            <a:off x="2" y="1253452"/>
            <a:ext cx="12191999" cy="5256106"/>
          </a:xfrm>
          <a:prstGeom prst="rect">
            <a:avLst/>
          </a:prstGeom>
          <a:noFill/>
          <a:ln>
            <a:noFill/>
          </a:ln>
        </p:spPr>
      </p:pic>
      <p:sp>
        <p:nvSpPr>
          <p:cNvPr id="1346" name="Google Shape;1346;p119"/>
          <p:cNvSpPr txBox="1">
            <a:spLocks noGrp="1"/>
          </p:cNvSpPr>
          <p:nvPr>
            <p:ph type="title"/>
          </p:nvPr>
        </p:nvSpPr>
        <p:spPr>
          <a:xfrm>
            <a:off x="0" y="0"/>
            <a:ext cx="3089700" cy="6180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600">
                <a:solidFill>
                  <a:srgbClr val="F3F3F3"/>
                </a:solidFill>
              </a:rPr>
              <a:t>Cash Flow (10-Q)</a:t>
            </a:r>
            <a:endParaRPr sz="3600">
              <a:solidFill>
                <a:srgbClr val="F3F3F3"/>
              </a:solidFill>
            </a:endParaRPr>
          </a:p>
          <a:p>
            <a:pPr marL="0" lvl="0" indent="0" algn="l" rtl="0">
              <a:spcBef>
                <a:spcPts val="0"/>
              </a:spcBef>
              <a:spcAft>
                <a:spcPts val="0"/>
              </a:spcAft>
              <a:buClr>
                <a:schemeClr val="lt2"/>
              </a:buClr>
              <a:buSzPts val="4200"/>
              <a:buFont typeface="Century Gothic"/>
              <a:buNone/>
            </a:pPr>
            <a:endParaRPr>
              <a:solidFill>
                <a:srgbClr val="000000"/>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241300" algn="l" rtl="0">
              <a:spcBef>
                <a:spcPts val="0"/>
              </a:spcBef>
              <a:spcAft>
                <a:spcPts val="0"/>
              </a:spcAft>
              <a:buSzPts val="1600"/>
              <a:buNone/>
            </a:pPr>
            <a:endParaRPr/>
          </a:p>
        </p:txBody>
      </p:sp>
      <p:pic>
        <p:nvPicPr>
          <p:cNvPr id="1352" name="Google Shape;1352;p120"/>
          <p:cNvPicPr preferRelativeResize="0"/>
          <p:nvPr/>
        </p:nvPicPr>
        <p:blipFill>
          <a:blip r:embed="rId3">
            <a:alphaModFix/>
          </a:blip>
          <a:stretch>
            <a:fillRect/>
          </a:stretch>
        </p:blipFill>
        <p:spPr>
          <a:xfrm>
            <a:off x="0" y="642888"/>
            <a:ext cx="12192001" cy="5572213"/>
          </a:xfrm>
          <a:prstGeom prst="rect">
            <a:avLst/>
          </a:prstGeom>
          <a:noFill/>
          <a:ln>
            <a:noFill/>
          </a:ln>
        </p:spPr>
      </p:pic>
      <p:sp>
        <p:nvSpPr>
          <p:cNvPr id="1353" name="Google Shape;1353;p120"/>
          <p:cNvSpPr txBox="1">
            <a:spLocks noGrp="1"/>
          </p:cNvSpPr>
          <p:nvPr>
            <p:ph type="title"/>
          </p:nvPr>
        </p:nvSpPr>
        <p:spPr>
          <a:xfrm>
            <a:off x="0" y="0"/>
            <a:ext cx="3089700" cy="6180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600">
                <a:solidFill>
                  <a:srgbClr val="F3F3F3"/>
                </a:solidFill>
              </a:rPr>
              <a:t>Cash Flow (10-K)</a:t>
            </a:r>
            <a:endParaRPr sz="3600">
              <a:solidFill>
                <a:srgbClr val="F3F3F3"/>
              </a:solidFill>
            </a:endParaRPr>
          </a:p>
          <a:p>
            <a:pPr marL="0" lvl="0" indent="0" algn="l" rtl="0">
              <a:spcBef>
                <a:spcPts val="0"/>
              </a:spcBef>
              <a:spcAft>
                <a:spcPts val="0"/>
              </a:spcAft>
              <a:buClr>
                <a:schemeClr val="lt2"/>
              </a:buClr>
              <a:buSzPts val="4200"/>
              <a:buFont typeface="Century Gothic"/>
              <a:buNone/>
            </a:pPr>
            <a:endParaRPr>
              <a:solidFill>
                <a:srgbClr val="000000"/>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g6fbce85f16_0_21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1360" name="Google Shape;1360;g6fbce85f16_0_213"/>
          <p:cNvPicPr preferRelativeResize="0"/>
          <p:nvPr/>
        </p:nvPicPr>
        <p:blipFill>
          <a:blip r:embed="rId3">
            <a:alphaModFix/>
          </a:blip>
          <a:stretch>
            <a:fillRect/>
          </a:stretch>
        </p:blipFill>
        <p:spPr>
          <a:xfrm>
            <a:off x="0" y="986825"/>
            <a:ext cx="12191999" cy="5189988"/>
          </a:xfrm>
          <a:prstGeom prst="rect">
            <a:avLst/>
          </a:prstGeom>
          <a:noFill/>
          <a:ln>
            <a:noFill/>
          </a:ln>
        </p:spPr>
      </p:pic>
      <p:sp>
        <p:nvSpPr>
          <p:cNvPr id="1361" name="Google Shape;1361;g6fbce85f16_0_213"/>
          <p:cNvSpPr txBox="1">
            <a:spLocks noGrp="1"/>
          </p:cNvSpPr>
          <p:nvPr>
            <p:ph type="title"/>
          </p:nvPr>
        </p:nvSpPr>
        <p:spPr>
          <a:xfrm>
            <a:off x="0" y="0"/>
            <a:ext cx="3089700" cy="618000"/>
          </a:xfrm>
          <a:prstGeom prst="rect">
            <a:avLst/>
          </a:prstGeom>
          <a:solidFill>
            <a:srgbClr val="CC0000"/>
          </a:solid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600">
                <a:solidFill>
                  <a:srgbClr val="F3F3F3"/>
                </a:solidFill>
              </a:rPr>
              <a:t>Cash Flow (10-K)</a:t>
            </a:r>
            <a:endParaRPr sz="3600">
              <a:solidFill>
                <a:srgbClr val="F3F3F3"/>
              </a:solidFill>
            </a:endParaRPr>
          </a:p>
          <a:p>
            <a:pPr marL="0" lvl="0" indent="0" algn="l" rtl="0">
              <a:spcBef>
                <a:spcPts val="0"/>
              </a:spcBef>
              <a:spcAft>
                <a:spcPts val="0"/>
              </a:spcAft>
              <a:buClr>
                <a:schemeClr val="lt2"/>
              </a:buClr>
              <a:buSzPts val="4200"/>
              <a:buFont typeface="Century Gothic"/>
              <a:buNone/>
            </a:pPr>
            <a:endParaRPr>
              <a:solidFill>
                <a:srgbClr val="000000"/>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g6fbce85f16_0_227"/>
          <p:cNvSpPr txBox="1">
            <a:spLocks noGrp="1"/>
          </p:cNvSpPr>
          <p:nvPr>
            <p:ph type="title"/>
          </p:nvPr>
        </p:nvSpPr>
        <p:spPr>
          <a:xfrm>
            <a:off x="838200" y="2766150"/>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a:t>RECOMMENDATION: BUY</a:t>
            </a:r>
            <a:endParaRPr sz="6000"/>
          </a:p>
        </p:txBody>
      </p:sp>
      <p:pic>
        <p:nvPicPr>
          <p:cNvPr id="1368" name="Google Shape;1368;g6fbce85f16_0_227"/>
          <p:cNvPicPr preferRelativeResize="0"/>
          <p:nvPr/>
        </p:nvPicPr>
        <p:blipFill>
          <a:blip r:embed="rId3">
            <a:alphaModFix/>
          </a:blip>
          <a:stretch>
            <a:fillRect/>
          </a:stretch>
        </p:blipFill>
        <p:spPr>
          <a:xfrm>
            <a:off x="8171450" y="4091850"/>
            <a:ext cx="3182352" cy="246135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pic>
        <p:nvPicPr>
          <p:cNvPr id="1373" name="Google Shape;1373;p121"/>
          <p:cNvPicPr preferRelativeResize="0"/>
          <p:nvPr/>
        </p:nvPicPr>
        <p:blipFill rotWithShape="1">
          <a:blip r:embed="rId3">
            <a:alphaModFix/>
          </a:blip>
          <a:srcRect/>
          <a:stretch/>
        </p:blipFill>
        <p:spPr>
          <a:xfrm>
            <a:off x="1631959" y="2159000"/>
            <a:ext cx="8928100" cy="254000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g709570bfed_0_0"/>
          <p:cNvSpPr txBox="1">
            <a:spLocks noGrp="1"/>
          </p:cNvSpPr>
          <p:nvPr>
            <p:ph type="title"/>
          </p:nvPr>
        </p:nvSpPr>
        <p:spPr>
          <a:xfrm>
            <a:off x="415650" y="3047242"/>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7200"/>
              <a:t>Stock Overview</a:t>
            </a:r>
            <a:endParaRPr sz="7200"/>
          </a:p>
        </p:txBody>
      </p:sp>
      <p:pic>
        <p:nvPicPr>
          <p:cNvPr id="1380" name="Google Shape;1380;g709570bfed_0_0"/>
          <p:cNvPicPr preferRelativeResize="0"/>
          <p:nvPr/>
        </p:nvPicPr>
        <p:blipFill rotWithShape="1">
          <a:blip r:embed="rId3">
            <a:alphaModFix/>
          </a:blip>
          <a:srcRect/>
          <a:stretch/>
        </p:blipFill>
        <p:spPr>
          <a:xfrm>
            <a:off x="2" y="0"/>
            <a:ext cx="6593100" cy="187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Threats for retailer</a:t>
            </a:r>
            <a:endParaRPr/>
          </a:p>
        </p:txBody>
      </p:sp>
      <p:sp>
        <p:nvSpPr>
          <p:cNvPr id="268" name="Google Shape;268;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Price war among rivalries</a:t>
            </a:r>
            <a:endParaRPr/>
          </a:p>
          <a:p>
            <a:pPr marL="228600" lvl="0" indent="-228600" algn="l" rtl="0">
              <a:lnSpc>
                <a:spcPct val="90000"/>
              </a:lnSpc>
              <a:spcBef>
                <a:spcPts val="1000"/>
              </a:spcBef>
              <a:spcAft>
                <a:spcPts val="0"/>
              </a:spcAft>
              <a:buClr>
                <a:schemeClr val="dk1"/>
              </a:buClr>
              <a:buSzPts val="2800"/>
              <a:buChar char="●"/>
            </a:pPr>
            <a:r>
              <a:rPr lang="en-US"/>
              <a:t>Economic recession</a:t>
            </a:r>
            <a:endParaRPr/>
          </a:p>
          <a:p>
            <a:pPr marL="228600" lvl="0" indent="-228600" algn="l" rtl="0">
              <a:lnSpc>
                <a:spcPct val="90000"/>
              </a:lnSpc>
              <a:spcBef>
                <a:spcPts val="1000"/>
              </a:spcBef>
              <a:spcAft>
                <a:spcPts val="0"/>
              </a:spcAft>
              <a:buClr>
                <a:schemeClr val="dk1"/>
              </a:buClr>
              <a:buSzPts val="2800"/>
              <a:buChar char="●"/>
            </a:pPr>
            <a:r>
              <a:rPr lang="en-US"/>
              <a:t>Decrease in demand</a:t>
            </a:r>
            <a:endParaRPr/>
          </a:p>
          <a:p>
            <a:pPr marL="228600" lvl="0" indent="-228600" algn="l" rtl="0">
              <a:lnSpc>
                <a:spcPct val="90000"/>
              </a:lnSpc>
              <a:spcBef>
                <a:spcPts val="1000"/>
              </a:spcBef>
              <a:spcAft>
                <a:spcPts val="2100"/>
              </a:spcAft>
              <a:buClr>
                <a:schemeClr val="dk1"/>
              </a:buClr>
              <a:buSzPts val="2800"/>
              <a:buChar char="●"/>
            </a:pPr>
            <a:r>
              <a:rPr lang="en-US"/>
              <a:t>Change in consumers’ purchase behavior</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pic>
        <p:nvPicPr>
          <p:cNvPr id="1385" name="Google Shape;1385;p125"/>
          <p:cNvPicPr preferRelativeResize="0"/>
          <p:nvPr/>
        </p:nvPicPr>
        <p:blipFill rotWithShape="1">
          <a:blip r:embed="rId3">
            <a:alphaModFix/>
          </a:blip>
          <a:srcRect/>
          <a:stretch/>
        </p:blipFill>
        <p:spPr>
          <a:xfrm>
            <a:off x="657901" y="203201"/>
            <a:ext cx="10876215" cy="6451599"/>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26"/>
          <p:cNvSpPr txBox="1">
            <a:spLocks noGrp="1"/>
          </p:cNvSpPr>
          <p:nvPr>
            <p:ph type="title"/>
          </p:nvPr>
        </p:nvSpPr>
        <p:spPr>
          <a:xfrm>
            <a:off x="415650" y="390817"/>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Key Statistics </a:t>
            </a:r>
            <a:endParaRPr/>
          </a:p>
        </p:txBody>
      </p:sp>
      <p:pic>
        <p:nvPicPr>
          <p:cNvPr id="1391" name="Google Shape;1391;p126"/>
          <p:cNvPicPr preferRelativeResize="0"/>
          <p:nvPr/>
        </p:nvPicPr>
        <p:blipFill rotWithShape="1">
          <a:blip r:embed="rId3">
            <a:alphaModFix/>
          </a:blip>
          <a:srcRect/>
          <a:stretch/>
        </p:blipFill>
        <p:spPr>
          <a:xfrm>
            <a:off x="203201" y="1560167"/>
            <a:ext cx="11785599" cy="4857324"/>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27"/>
          <p:cNvSpPr txBox="1">
            <a:spLocks noGrp="1"/>
          </p:cNvSpPr>
          <p:nvPr>
            <p:ph type="title"/>
          </p:nvPr>
        </p:nvSpPr>
        <p:spPr>
          <a:xfrm>
            <a:off x="415650" y="413767"/>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Shares Outstanding </a:t>
            </a:r>
            <a:endParaRPr/>
          </a:p>
        </p:txBody>
      </p:sp>
      <p:pic>
        <p:nvPicPr>
          <p:cNvPr id="1397" name="Google Shape;1397;p127"/>
          <p:cNvPicPr preferRelativeResize="0"/>
          <p:nvPr/>
        </p:nvPicPr>
        <p:blipFill rotWithShape="1">
          <a:blip r:embed="rId3">
            <a:alphaModFix/>
          </a:blip>
          <a:srcRect/>
          <a:stretch/>
        </p:blipFill>
        <p:spPr>
          <a:xfrm>
            <a:off x="965200" y="1356967"/>
            <a:ext cx="10261600" cy="487680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128"/>
          <p:cNvSpPr txBox="1">
            <a:spLocks noGrp="1"/>
          </p:cNvSpPr>
          <p:nvPr>
            <p:ph type="title"/>
          </p:nvPr>
        </p:nvSpPr>
        <p:spPr>
          <a:xfrm>
            <a:off x="415650" y="413767"/>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5-Day Performance</a:t>
            </a:r>
            <a:endParaRPr/>
          </a:p>
        </p:txBody>
      </p:sp>
      <p:pic>
        <p:nvPicPr>
          <p:cNvPr id="1403" name="Google Shape;1403;p128"/>
          <p:cNvPicPr preferRelativeResize="0"/>
          <p:nvPr/>
        </p:nvPicPr>
        <p:blipFill rotWithShape="1">
          <a:blip r:embed="rId3">
            <a:alphaModFix/>
          </a:blip>
          <a:srcRect/>
          <a:stretch/>
        </p:blipFill>
        <p:spPr>
          <a:xfrm>
            <a:off x="2166118" y="1356968"/>
            <a:ext cx="7859773" cy="5094633"/>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29"/>
          <p:cNvSpPr txBox="1">
            <a:spLocks noGrp="1"/>
          </p:cNvSpPr>
          <p:nvPr>
            <p:ph type="title"/>
          </p:nvPr>
        </p:nvSpPr>
        <p:spPr>
          <a:xfrm>
            <a:off x="415650" y="413767"/>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3-Month Performance </a:t>
            </a:r>
            <a:endParaRPr/>
          </a:p>
        </p:txBody>
      </p:sp>
      <p:pic>
        <p:nvPicPr>
          <p:cNvPr id="1409" name="Google Shape;1409;p129"/>
          <p:cNvPicPr preferRelativeResize="0"/>
          <p:nvPr/>
        </p:nvPicPr>
        <p:blipFill rotWithShape="1">
          <a:blip r:embed="rId3">
            <a:alphaModFix/>
          </a:blip>
          <a:srcRect/>
          <a:stretch/>
        </p:blipFill>
        <p:spPr>
          <a:xfrm>
            <a:off x="2126085" y="1356967"/>
            <a:ext cx="7939844" cy="5094632"/>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30"/>
          <p:cNvSpPr txBox="1">
            <a:spLocks noGrp="1"/>
          </p:cNvSpPr>
          <p:nvPr>
            <p:ph type="title"/>
          </p:nvPr>
        </p:nvSpPr>
        <p:spPr>
          <a:xfrm>
            <a:off x="415650" y="413767"/>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6-Month Performance </a:t>
            </a:r>
            <a:endParaRPr/>
          </a:p>
        </p:txBody>
      </p:sp>
      <p:pic>
        <p:nvPicPr>
          <p:cNvPr id="1415" name="Google Shape;1415;p130"/>
          <p:cNvPicPr preferRelativeResize="0"/>
          <p:nvPr/>
        </p:nvPicPr>
        <p:blipFill rotWithShape="1">
          <a:blip r:embed="rId3">
            <a:alphaModFix/>
          </a:blip>
          <a:srcRect/>
          <a:stretch/>
        </p:blipFill>
        <p:spPr>
          <a:xfrm>
            <a:off x="2163618" y="1356967"/>
            <a:ext cx="7864767" cy="509463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31"/>
          <p:cNvSpPr txBox="1">
            <a:spLocks noGrp="1"/>
          </p:cNvSpPr>
          <p:nvPr>
            <p:ph type="title"/>
          </p:nvPr>
        </p:nvSpPr>
        <p:spPr>
          <a:xfrm>
            <a:off x="415650" y="212642"/>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1-year Performance </a:t>
            </a:r>
            <a:endParaRPr/>
          </a:p>
        </p:txBody>
      </p:sp>
      <p:pic>
        <p:nvPicPr>
          <p:cNvPr id="1421" name="Google Shape;1421;p131"/>
          <p:cNvPicPr preferRelativeResize="0"/>
          <p:nvPr/>
        </p:nvPicPr>
        <p:blipFill rotWithShape="1">
          <a:blip r:embed="rId3">
            <a:alphaModFix/>
          </a:blip>
          <a:srcRect/>
          <a:stretch/>
        </p:blipFill>
        <p:spPr>
          <a:xfrm>
            <a:off x="1706224" y="1155851"/>
            <a:ext cx="8502376" cy="553702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32"/>
          <p:cNvSpPr txBox="1">
            <a:spLocks noGrp="1"/>
          </p:cNvSpPr>
          <p:nvPr>
            <p:ph type="title"/>
          </p:nvPr>
        </p:nvSpPr>
        <p:spPr>
          <a:xfrm>
            <a:off x="415650" y="248642"/>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5-year Performance </a:t>
            </a:r>
            <a:endParaRPr/>
          </a:p>
        </p:txBody>
      </p:sp>
      <p:pic>
        <p:nvPicPr>
          <p:cNvPr id="1427" name="Google Shape;1427;p132"/>
          <p:cNvPicPr preferRelativeResize="0"/>
          <p:nvPr/>
        </p:nvPicPr>
        <p:blipFill rotWithShape="1">
          <a:blip r:embed="rId3">
            <a:alphaModFix/>
          </a:blip>
          <a:srcRect/>
          <a:stretch/>
        </p:blipFill>
        <p:spPr>
          <a:xfrm>
            <a:off x="1915913" y="1191851"/>
            <a:ext cx="8360175" cy="5476674"/>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133"/>
          <p:cNvSpPr txBox="1">
            <a:spLocks noGrp="1"/>
          </p:cNvSpPr>
          <p:nvPr>
            <p:ph type="title"/>
          </p:nvPr>
        </p:nvSpPr>
        <p:spPr>
          <a:xfrm>
            <a:off x="415650" y="303692"/>
            <a:ext cx="11360700" cy="943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Max Time Frame Performance </a:t>
            </a:r>
            <a:endParaRPr/>
          </a:p>
        </p:txBody>
      </p:sp>
      <p:pic>
        <p:nvPicPr>
          <p:cNvPr id="1433" name="Google Shape;1433;p133"/>
          <p:cNvPicPr preferRelativeResize="0"/>
          <p:nvPr/>
        </p:nvPicPr>
        <p:blipFill rotWithShape="1">
          <a:blip r:embed="rId3">
            <a:alphaModFix/>
          </a:blip>
          <a:srcRect/>
          <a:stretch/>
        </p:blipFill>
        <p:spPr>
          <a:xfrm>
            <a:off x="2020775" y="1246900"/>
            <a:ext cx="8150449" cy="5310050"/>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34"/>
          <p:cNvSpPr txBox="1">
            <a:spLocks noGrp="1"/>
          </p:cNvSpPr>
          <p:nvPr>
            <p:ph type="title"/>
          </p:nvPr>
        </p:nvSpPr>
        <p:spPr>
          <a:xfrm>
            <a:off x="415650" y="261025"/>
            <a:ext cx="11360700" cy="8580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Stock Performance Comparison with S&amp;P 500</a:t>
            </a:r>
            <a:endParaRPr/>
          </a:p>
        </p:txBody>
      </p:sp>
      <p:pic>
        <p:nvPicPr>
          <p:cNvPr id="1439" name="Google Shape;1439;p134"/>
          <p:cNvPicPr preferRelativeResize="0"/>
          <p:nvPr/>
        </p:nvPicPr>
        <p:blipFill rotWithShape="1">
          <a:blip r:embed="rId3">
            <a:alphaModFix/>
          </a:blip>
          <a:srcRect/>
          <a:stretch/>
        </p:blipFill>
        <p:spPr>
          <a:xfrm>
            <a:off x="1964476" y="1328175"/>
            <a:ext cx="8263049" cy="5349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Retail Store Closures in 2019</a:t>
            </a:r>
            <a:endParaRPr/>
          </a:p>
        </p:txBody>
      </p:sp>
      <p:sp>
        <p:nvSpPr>
          <p:cNvPr id="275" name="Google Shape;27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Forever 21 went bankruptcy close 200 stores</a:t>
            </a:r>
            <a:endParaRPr/>
          </a:p>
          <a:p>
            <a:pPr marL="228600" lvl="0" indent="-228600" algn="l" rtl="0">
              <a:lnSpc>
                <a:spcPct val="90000"/>
              </a:lnSpc>
              <a:spcBef>
                <a:spcPts val="1000"/>
              </a:spcBef>
              <a:spcAft>
                <a:spcPts val="0"/>
              </a:spcAft>
              <a:buClr>
                <a:schemeClr val="dk1"/>
              </a:buClr>
              <a:buSzPts val="2800"/>
              <a:buChar char="●"/>
            </a:pPr>
            <a:r>
              <a:rPr lang="en-US"/>
              <a:t>GAP closed 230 stores</a:t>
            </a:r>
            <a:endParaRPr/>
          </a:p>
          <a:p>
            <a:pPr marL="228600" lvl="0" indent="-228600" algn="l" rtl="0">
              <a:lnSpc>
                <a:spcPct val="90000"/>
              </a:lnSpc>
              <a:spcBef>
                <a:spcPts val="1000"/>
              </a:spcBef>
              <a:spcAft>
                <a:spcPts val="2100"/>
              </a:spcAft>
              <a:buClr>
                <a:schemeClr val="dk1"/>
              </a:buClr>
              <a:buSzPts val="2800"/>
              <a:buChar char="●"/>
            </a:pPr>
            <a:r>
              <a:rPr lang="en-US"/>
              <a:t>H&amp;M closed 160 stores </a:t>
            </a:r>
            <a:endParaRPr/>
          </a:p>
        </p:txBody>
      </p:sp>
      <p:pic>
        <p:nvPicPr>
          <p:cNvPr id="276" name="Google Shape;276;p20"/>
          <p:cNvPicPr preferRelativeResize="0"/>
          <p:nvPr/>
        </p:nvPicPr>
        <p:blipFill rotWithShape="1">
          <a:blip r:embed="rId3">
            <a:alphaModFix/>
          </a:blip>
          <a:srcRect/>
          <a:stretch/>
        </p:blipFill>
        <p:spPr>
          <a:xfrm>
            <a:off x="8244254" y="560388"/>
            <a:ext cx="3581400" cy="2260600"/>
          </a:xfrm>
          <a:prstGeom prst="rect">
            <a:avLst/>
          </a:prstGeom>
          <a:noFill/>
          <a:ln>
            <a:noFill/>
          </a:ln>
        </p:spPr>
      </p:pic>
      <p:pic>
        <p:nvPicPr>
          <p:cNvPr id="277" name="Google Shape;277;p20"/>
          <p:cNvPicPr preferRelativeResize="0"/>
          <p:nvPr/>
        </p:nvPicPr>
        <p:blipFill rotWithShape="1">
          <a:blip r:embed="rId4">
            <a:alphaModFix/>
          </a:blip>
          <a:srcRect/>
          <a:stretch/>
        </p:blipFill>
        <p:spPr>
          <a:xfrm>
            <a:off x="838200" y="4001294"/>
            <a:ext cx="3949700" cy="2057400"/>
          </a:xfrm>
          <a:prstGeom prst="rect">
            <a:avLst/>
          </a:prstGeom>
          <a:noFill/>
          <a:ln>
            <a:noFill/>
          </a:ln>
        </p:spPr>
      </p:pic>
      <p:pic>
        <p:nvPicPr>
          <p:cNvPr id="278" name="Google Shape;278;p20"/>
          <p:cNvPicPr preferRelativeResize="0"/>
          <p:nvPr/>
        </p:nvPicPr>
        <p:blipFill rotWithShape="1">
          <a:blip r:embed="rId5">
            <a:alphaModFix/>
          </a:blip>
          <a:srcRect/>
          <a:stretch/>
        </p:blipFill>
        <p:spPr>
          <a:xfrm>
            <a:off x="6269404" y="4001294"/>
            <a:ext cx="3949700" cy="20574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35"/>
          <p:cNvSpPr txBox="1">
            <a:spLocks noGrp="1"/>
          </p:cNvSpPr>
          <p:nvPr>
            <p:ph type="title"/>
          </p:nvPr>
        </p:nvSpPr>
        <p:spPr>
          <a:xfrm>
            <a:off x="415600" y="399833"/>
            <a:ext cx="11360800" cy="763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a:t>Dividend </a:t>
            </a:r>
            <a:endParaRPr/>
          </a:p>
        </p:txBody>
      </p:sp>
      <p:sp>
        <p:nvSpPr>
          <p:cNvPr id="1445" name="Google Shape;1445;p135"/>
          <p:cNvSpPr txBox="1">
            <a:spLocks noGrp="1"/>
          </p:cNvSpPr>
          <p:nvPr>
            <p:ph type="body" idx="1"/>
          </p:nvPr>
        </p:nvSpPr>
        <p:spPr>
          <a:xfrm>
            <a:off x="415600" y="1343100"/>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None/>
            </a:pPr>
            <a:r>
              <a:rPr lang="en-US" sz="1733">
                <a:solidFill>
                  <a:srgbClr val="000000"/>
                </a:solidFill>
              </a:rPr>
              <a:t>Walmart has increased its annual cash dividend every year since first declaring a $0.05 per share annual dividend in March 1974.</a:t>
            </a:r>
            <a:endParaRPr sz="1733">
              <a:solidFill>
                <a:srgbClr val="000000"/>
              </a:solidFill>
            </a:endParaRPr>
          </a:p>
          <a:p>
            <a:pPr marL="0" lvl="0" indent="0" algn="l" rtl="0">
              <a:lnSpc>
                <a:spcPct val="90000"/>
              </a:lnSpc>
              <a:spcBef>
                <a:spcPts val="2133"/>
              </a:spcBef>
              <a:spcAft>
                <a:spcPts val="2133"/>
              </a:spcAft>
              <a:buClr>
                <a:schemeClr val="dk1"/>
              </a:buClr>
              <a:buSzPts val="1800"/>
              <a:buNone/>
            </a:pPr>
            <a:endParaRPr/>
          </a:p>
        </p:txBody>
      </p:sp>
      <p:pic>
        <p:nvPicPr>
          <p:cNvPr id="1446" name="Google Shape;1446;p135"/>
          <p:cNvPicPr preferRelativeResize="0"/>
          <p:nvPr/>
        </p:nvPicPr>
        <p:blipFill rotWithShape="1">
          <a:blip r:embed="rId3">
            <a:alphaModFix/>
          </a:blip>
          <a:srcRect/>
          <a:stretch/>
        </p:blipFill>
        <p:spPr>
          <a:xfrm>
            <a:off x="2527334" y="2035732"/>
            <a:ext cx="7362732" cy="4322033"/>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36"/>
          <p:cNvSpPr txBox="1">
            <a:spLocks noGrp="1"/>
          </p:cNvSpPr>
          <p:nvPr>
            <p:ph type="title"/>
          </p:nvPr>
        </p:nvSpPr>
        <p:spPr>
          <a:xfrm>
            <a:off x="415650" y="2957392"/>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Dividend Schedule </a:t>
            </a:r>
            <a:endParaRPr/>
          </a:p>
        </p:txBody>
      </p:sp>
      <p:pic>
        <p:nvPicPr>
          <p:cNvPr id="1452" name="Google Shape;1452;p136"/>
          <p:cNvPicPr preferRelativeResize="0"/>
          <p:nvPr/>
        </p:nvPicPr>
        <p:blipFill rotWithShape="1">
          <a:blip r:embed="rId3">
            <a:alphaModFix/>
          </a:blip>
          <a:srcRect/>
          <a:stretch/>
        </p:blipFill>
        <p:spPr>
          <a:xfrm>
            <a:off x="5607300" y="0"/>
            <a:ext cx="6584700" cy="6857999"/>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137"/>
          <p:cNvSpPr txBox="1">
            <a:spLocks noGrp="1"/>
          </p:cNvSpPr>
          <p:nvPr>
            <p:ph type="title"/>
          </p:nvPr>
        </p:nvSpPr>
        <p:spPr>
          <a:xfrm>
            <a:off x="415650" y="1273392"/>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Stock Split </a:t>
            </a:r>
            <a:endParaRPr/>
          </a:p>
        </p:txBody>
      </p:sp>
      <p:sp>
        <p:nvSpPr>
          <p:cNvPr id="1458" name="Google Shape;1458;p137"/>
          <p:cNvSpPr txBox="1">
            <a:spLocks noGrp="1"/>
          </p:cNvSpPr>
          <p:nvPr>
            <p:ph type="body" idx="1"/>
          </p:nvPr>
        </p:nvSpPr>
        <p:spPr>
          <a:xfrm>
            <a:off x="415650" y="2556525"/>
            <a:ext cx="4272300" cy="31728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2133"/>
              </a:spcAft>
              <a:buClr>
                <a:srgbClr val="222222"/>
              </a:buClr>
              <a:buSzPts val="1800"/>
              <a:buNone/>
            </a:pPr>
            <a:r>
              <a:rPr lang="en-US" sz="1800">
                <a:solidFill>
                  <a:srgbClr val="222222"/>
                </a:solidFill>
                <a:highlight>
                  <a:srgbClr val="FFFFFF"/>
                </a:highlight>
              </a:rPr>
              <a:t>Wal-Mart Stores, Inc. was incorporated on Oct. 31, 1969. On Oct. 1, 1970, Walmart offered 300,000 shares of its common stock to the public at a price of $16.50 per share. Since that time, we have had 11 two-for-one (2:1) stock splits. On a purchase of 100 shares at $16.50 per share on our first offering, the number of shares has grown as follows:</a:t>
            </a:r>
            <a:endParaRPr/>
          </a:p>
        </p:txBody>
      </p:sp>
      <p:pic>
        <p:nvPicPr>
          <p:cNvPr id="1459" name="Google Shape;1459;p137"/>
          <p:cNvPicPr preferRelativeResize="0"/>
          <p:nvPr/>
        </p:nvPicPr>
        <p:blipFill rotWithShape="1">
          <a:blip r:embed="rId3">
            <a:alphaModFix/>
          </a:blip>
          <a:srcRect/>
          <a:stretch/>
        </p:blipFill>
        <p:spPr>
          <a:xfrm>
            <a:off x="5188757" y="0"/>
            <a:ext cx="7003253" cy="6858001"/>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g709570bfed_0_69"/>
          <p:cNvSpPr txBox="1">
            <a:spLocks noGrp="1"/>
          </p:cNvSpPr>
          <p:nvPr>
            <p:ph type="title"/>
          </p:nvPr>
        </p:nvSpPr>
        <p:spPr>
          <a:xfrm>
            <a:off x="415650" y="2957392"/>
            <a:ext cx="11360700" cy="943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7200"/>
              <a:t>Walmart Overview</a:t>
            </a:r>
            <a:endParaRPr sz="7200"/>
          </a:p>
        </p:txBody>
      </p:sp>
      <p:pic>
        <p:nvPicPr>
          <p:cNvPr id="1466" name="Google Shape;1466;g709570bfed_0_69"/>
          <p:cNvPicPr preferRelativeResize="0"/>
          <p:nvPr/>
        </p:nvPicPr>
        <p:blipFill rotWithShape="1">
          <a:blip r:embed="rId3">
            <a:alphaModFix/>
          </a:blip>
          <a:srcRect/>
          <a:stretch/>
        </p:blipFill>
        <p:spPr>
          <a:xfrm>
            <a:off x="2" y="0"/>
            <a:ext cx="6593100" cy="1875700"/>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pic>
        <p:nvPicPr>
          <p:cNvPr id="1472" name="Google Shape;1472;g709570bfed_0_608"/>
          <p:cNvPicPr preferRelativeResize="0"/>
          <p:nvPr/>
        </p:nvPicPr>
        <p:blipFill>
          <a:blip r:embed="rId3">
            <a:alphaModFix/>
          </a:blip>
          <a:stretch>
            <a:fillRect/>
          </a:stretch>
        </p:blipFill>
        <p:spPr>
          <a:xfrm>
            <a:off x="2063625" y="152400"/>
            <a:ext cx="8064756" cy="6553201"/>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g709570bfed_0_616"/>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Walmart Value</a:t>
            </a:r>
            <a:endParaRPr/>
          </a:p>
        </p:txBody>
      </p:sp>
      <p:pic>
        <p:nvPicPr>
          <p:cNvPr id="1479" name="Google Shape;1479;g709570bfed_0_616"/>
          <p:cNvPicPr preferRelativeResize="0"/>
          <p:nvPr/>
        </p:nvPicPr>
        <p:blipFill>
          <a:blip r:embed="rId3">
            <a:alphaModFix/>
          </a:blip>
          <a:stretch>
            <a:fillRect/>
          </a:stretch>
        </p:blipFill>
        <p:spPr>
          <a:xfrm>
            <a:off x="415600" y="1936230"/>
            <a:ext cx="11360700" cy="4165590"/>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g709570bfed_0_687"/>
          <p:cNvSpPr txBox="1">
            <a:spLocks noGrp="1"/>
          </p:cNvSpPr>
          <p:nvPr>
            <p:ph type="title"/>
          </p:nvPr>
        </p:nvSpPr>
        <p:spPr>
          <a:xfrm>
            <a:off x="415600" y="209050"/>
            <a:ext cx="2863200" cy="619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000"/>
              <a:t>Four Segments</a:t>
            </a:r>
            <a:endParaRPr sz="3000"/>
          </a:p>
        </p:txBody>
      </p:sp>
      <p:pic>
        <p:nvPicPr>
          <p:cNvPr id="1486" name="Google Shape;1486;g709570bfed_0_687"/>
          <p:cNvPicPr preferRelativeResize="0"/>
          <p:nvPr/>
        </p:nvPicPr>
        <p:blipFill>
          <a:blip r:embed="rId3">
            <a:alphaModFix/>
          </a:blip>
          <a:stretch>
            <a:fillRect/>
          </a:stretch>
        </p:blipFill>
        <p:spPr>
          <a:xfrm>
            <a:off x="415600" y="1196575"/>
            <a:ext cx="4721784" cy="2422100"/>
          </a:xfrm>
          <a:prstGeom prst="rect">
            <a:avLst/>
          </a:prstGeom>
          <a:noFill/>
          <a:ln>
            <a:noFill/>
          </a:ln>
        </p:spPr>
      </p:pic>
      <p:sp>
        <p:nvSpPr>
          <p:cNvPr id="1487" name="Google Shape;1487;g709570bfed_0_687"/>
          <p:cNvSpPr txBox="1"/>
          <p:nvPr/>
        </p:nvSpPr>
        <p:spPr>
          <a:xfrm>
            <a:off x="415600" y="3986400"/>
            <a:ext cx="5063100" cy="1969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Open Sans"/>
              <a:buChar char="●"/>
            </a:pPr>
            <a:r>
              <a:rPr lang="en-US" sz="2400">
                <a:latin typeface="Open Sans"/>
                <a:ea typeface="Open Sans"/>
                <a:cs typeface="Open Sans"/>
                <a:sym typeface="Open Sans"/>
              </a:rPr>
              <a:t>Walmart U.S</a:t>
            </a:r>
            <a:endParaRPr sz="2400">
              <a:latin typeface="Open Sans"/>
              <a:ea typeface="Open Sans"/>
              <a:cs typeface="Open Sans"/>
              <a:sym typeface="Open Sans"/>
            </a:endParaRPr>
          </a:p>
          <a:p>
            <a:pPr marL="0" lvl="0" indent="0" algn="l" rtl="0">
              <a:spcBef>
                <a:spcPts val="0"/>
              </a:spcBef>
              <a:spcAft>
                <a:spcPts val="0"/>
              </a:spcAft>
              <a:buNone/>
            </a:pPr>
            <a:endParaRPr sz="2400">
              <a:latin typeface="Open Sans"/>
              <a:ea typeface="Open Sans"/>
              <a:cs typeface="Open Sans"/>
              <a:sym typeface="Open Sans"/>
            </a:endParaRPr>
          </a:p>
          <a:p>
            <a:pPr marL="457200" lvl="0" indent="-381000" algn="l" rtl="0">
              <a:spcBef>
                <a:spcPts val="0"/>
              </a:spcBef>
              <a:spcAft>
                <a:spcPts val="0"/>
              </a:spcAft>
              <a:buClr>
                <a:schemeClr val="dk1"/>
              </a:buClr>
              <a:buSzPts val="2400"/>
              <a:buFont typeface="Open Sans"/>
              <a:buChar char="●"/>
            </a:pPr>
            <a:r>
              <a:rPr lang="en-US" sz="2400">
                <a:latin typeface="Open Sans"/>
                <a:ea typeface="Open Sans"/>
                <a:cs typeface="Open Sans"/>
                <a:sym typeface="Open Sans"/>
              </a:rPr>
              <a:t>Walmart International</a:t>
            </a:r>
            <a:endParaRPr sz="2400">
              <a:latin typeface="Open Sans"/>
              <a:ea typeface="Open Sans"/>
              <a:cs typeface="Open Sans"/>
              <a:sym typeface="Open Sans"/>
            </a:endParaRPr>
          </a:p>
        </p:txBody>
      </p:sp>
      <p:pic>
        <p:nvPicPr>
          <p:cNvPr id="1488" name="Google Shape;1488;g709570bfed_0_687"/>
          <p:cNvPicPr preferRelativeResize="0"/>
          <p:nvPr/>
        </p:nvPicPr>
        <p:blipFill>
          <a:blip r:embed="rId4">
            <a:alphaModFix/>
          </a:blip>
          <a:stretch>
            <a:fillRect/>
          </a:stretch>
        </p:blipFill>
        <p:spPr>
          <a:xfrm>
            <a:off x="6642705" y="209050"/>
            <a:ext cx="3583270" cy="2582474"/>
          </a:xfrm>
          <a:prstGeom prst="rect">
            <a:avLst/>
          </a:prstGeom>
          <a:noFill/>
          <a:ln>
            <a:noFill/>
          </a:ln>
        </p:spPr>
      </p:pic>
      <p:sp>
        <p:nvSpPr>
          <p:cNvPr id="1489" name="Google Shape;1489;g709570bfed_0_687"/>
          <p:cNvSpPr txBox="1"/>
          <p:nvPr/>
        </p:nvSpPr>
        <p:spPr>
          <a:xfrm>
            <a:off x="6642700" y="2955313"/>
            <a:ext cx="4551900" cy="619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Open Sans"/>
              <a:buChar char="●"/>
            </a:pPr>
            <a:r>
              <a:rPr lang="en-US" sz="2400">
                <a:latin typeface="Open Sans"/>
                <a:ea typeface="Open Sans"/>
                <a:cs typeface="Open Sans"/>
                <a:sym typeface="Open Sans"/>
              </a:rPr>
              <a:t>Sam’s Club</a:t>
            </a:r>
            <a:endParaRPr sz="2400">
              <a:latin typeface="Open Sans"/>
              <a:ea typeface="Open Sans"/>
              <a:cs typeface="Open Sans"/>
              <a:sym typeface="Open Sans"/>
            </a:endParaRPr>
          </a:p>
        </p:txBody>
      </p:sp>
      <p:pic>
        <p:nvPicPr>
          <p:cNvPr id="1490" name="Google Shape;1490;g709570bfed_0_687"/>
          <p:cNvPicPr preferRelativeResize="0"/>
          <p:nvPr/>
        </p:nvPicPr>
        <p:blipFill>
          <a:blip r:embed="rId5">
            <a:alphaModFix/>
          </a:blip>
          <a:stretch>
            <a:fillRect/>
          </a:stretch>
        </p:blipFill>
        <p:spPr>
          <a:xfrm>
            <a:off x="6642700" y="3738900"/>
            <a:ext cx="3878501" cy="2159025"/>
          </a:xfrm>
          <a:prstGeom prst="rect">
            <a:avLst/>
          </a:prstGeom>
          <a:noFill/>
          <a:ln>
            <a:noFill/>
          </a:ln>
        </p:spPr>
      </p:pic>
      <p:sp>
        <p:nvSpPr>
          <p:cNvPr id="1491" name="Google Shape;1491;g709570bfed_0_687"/>
          <p:cNvSpPr txBox="1"/>
          <p:nvPr/>
        </p:nvSpPr>
        <p:spPr>
          <a:xfrm>
            <a:off x="6672300" y="6061700"/>
            <a:ext cx="3819300" cy="96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Open Sans"/>
              <a:buChar char="●"/>
            </a:pPr>
            <a:r>
              <a:rPr lang="en-US" sz="2400">
                <a:latin typeface="Open Sans"/>
                <a:ea typeface="Open Sans"/>
                <a:cs typeface="Open Sans"/>
                <a:sym typeface="Open Sans"/>
              </a:rPr>
              <a:t>Walmart E-commerce</a:t>
            </a:r>
            <a:endParaRPr sz="2400">
              <a:latin typeface="Open Sans"/>
              <a:ea typeface="Open Sans"/>
              <a:cs typeface="Open Sans"/>
              <a:sym typeface="Open Sans"/>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22"/>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000000"/>
              </a:buClr>
              <a:buSzPts val="2800"/>
              <a:buFont typeface="Times New Roman"/>
              <a:buNone/>
            </a:pPr>
            <a:r>
              <a:rPr lang="en-US"/>
              <a:t>Walmart</a:t>
            </a:r>
            <a:r>
              <a:rPr lang="en-US" sz="3200">
                <a:solidFill>
                  <a:srgbClr val="000000"/>
                </a:solidFill>
                <a:latin typeface="Times New Roman"/>
                <a:ea typeface="Times New Roman"/>
                <a:cs typeface="Times New Roman"/>
                <a:sym typeface="Times New Roman"/>
              </a:rPr>
              <a:t> </a:t>
            </a:r>
            <a:r>
              <a:rPr lang="en-US"/>
              <a:t>Overview</a:t>
            </a:r>
            <a:endParaRPr>
              <a:solidFill>
                <a:srgbClr val="000000"/>
              </a:solidFill>
            </a:endParaRPr>
          </a:p>
        </p:txBody>
      </p:sp>
      <p:sp>
        <p:nvSpPr>
          <p:cNvPr id="1497" name="Google Shape;1497;p122"/>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rgbClr val="000000"/>
              </a:buClr>
              <a:buSzPts val="1800"/>
              <a:buNone/>
            </a:pPr>
            <a:r>
              <a:rPr lang="en-US" sz="1867">
                <a:solidFill>
                  <a:srgbClr val="000000"/>
                </a:solidFill>
                <a:latin typeface="Times New Roman"/>
                <a:ea typeface="Times New Roman"/>
                <a:cs typeface="Times New Roman"/>
                <a:sym typeface="Times New Roman"/>
              </a:rPr>
              <a:t>●Walmart U.S. is the largest segment and operates retail stores in all 50 states in the U.S. Walmart U.S. generated approximately 65% of total net sales in fiscal 2019; Walmart U.S. has historically contributed the greatest amount to the Company's net sales and operating income</a:t>
            </a:r>
            <a:endParaRPr sz="1867">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None/>
            </a:pPr>
            <a:endParaRPr sz="1867">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rgbClr val="000000"/>
              </a:buClr>
              <a:buSzPts val="1800"/>
              <a:buNone/>
            </a:pPr>
            <a:r>
              <a:rPr lang="en-US" sz="1867">
                <a:solidFill>
                  <a:srgbClr val="000000"/>
                </a:solidFill>
                <a:latin typeface="Times New Roman"/>
                <a:ea typeface="Times New Roman"/>
                <a:cs typeface="Times New Roman"/>
                <a:sym typeface="Times New Roman"/>
              </a:rPr>
              <a:t>●Wal-Mart International is the second largest segment and consists of operations in 27 countries outside of the U.S. and includes numerous formats as well as digital retail; Wal-Mart International generated approximately 24% of fiscal 2019 net sales</a:t>
            </a:r>
            <a:endParaRPr sz="1867">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None/>
            </a:pPr>
            <a:endParaRPr sz="1867">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None/>
            </a:pPr>
            <a:r>
              <a:rPr lang="en-US" sz="1867">
                <a:solidFill>
                  <a:srgbClr val="000000"/>
                </a:solidFill>
                <a:latin typeface="Times New Roman"/>
                <a:ea typeface="Times New Roman"/>
                <a:cs typeface="Times New Roman"/>
                <a:sym typeface="Times New Roman"/>
              </a:rPr>
              <a:t>●Sam's Club consists of membership-only warehouse clubs and operates in 48 states in the U.S., as well as digital retail. Sam's Club accounted for approximately 11% of fiscal 2019 net sales; As a membership-only warehouse club, membership income is a significant component of the segment's operating income</a:t>
            </a:r>
            <a:endParaRPr sz="1867">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2133"/>
              </a:spcAft>
              <a:buClr>
                <a:schemeClr val="dk1"/>
              </a:buClr>
              <a:buSzPts val="1800"/>
              <a:buNone/>
            </a:pPr>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123"/>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000000"/>
              </a:buClr>
              <a:buSzPts val="2800"/>
              <a:buFont typeface="Times New Roman"/>
              <a:buNone/>
            </a:pPr>
            <a:r>
              <a:rPr lang="en-US"/>
              <a:t>Walmart</a:t>
            </a:r>
            <a:r>
              <a:rPr lang="en-US" sz="3200">
                <a:solidFill>
                  <a:srgbClr val="000000"/>
                </a:solidFill>
                <a:latin typeface="Times New Roman"/>
                <a:ea typeface="Times New Roman"/>
                <a:cs typeface="Times New Roman"/>
                <a:sym typeface="Times New Roman"/>
              </a:rPr>
              <a:t> </a:t>
            </a:r>
            <a:r>
              <a:rPr lang="en-US"/>
              <a:t>Timeline</a:t>
            </a:r>
            <a:endParaRPr>
              <a:solidFill>
                <a:srgbClr val="000000"/>
              </a:solidFill>
            </a:endParaRPr>
          </a:p>
        </p:txBody>
      </p:sp>
      <p:sp>
        <p:nvSpPr>
          <p:cNvPr id="1503" name="Google Shape;1503;p123"/>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●1962: </a:t>
            </a:r>
            <a:r>
              <a:rPr lang="en-US" sz="1800" u="sng">
                <a:solidFill>
                  <a:srgbClr val="000000"/>
                </a:solidFill>
                <a:latin typeface="Times New Roman"/>
                <a:ea typeface="Times New Roman"/>
                <a:cs typeface="Times New Roman"/>
                <a:sym typeface="Times New Roman"/>
              </a:rPr>
              <a:t>Sam Walton opened the first Walmart in Rogers, Arkansas</a:t>
            </a:r>
            <a:endParaRPr sz="1800" u="sng">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●1969: Officially incorporated as Wal-Mart Stores, Inc.</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●1970: </a:t>
            </a:r>
            <a:r>
              <a:rPr lang="en-US" sz="1800" u="sng">
                <a:solidFill>
                  <a:srgbClr val="000000"/>
                </a:solidFill>
                <a:latin typeface="Times New Roman"/>
                <a:ea typeface="Times New Roman"/>
                <a:cs typeface="Times New Roman"/>
                <a:sym typeface="Times New Roman"/>
              </a:rPr>
              <a:t>Became a publicly traded company</a:t>
            </a:r>
            <a:endParaRPr sz="1800" u="sng">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●1972: Listed on NYSE, 51 stores and sales of $78 million</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●1980: </a:t>
            </a:r>
            <a:r>
              <a:rPr lang="en-US" sz="1800" u="sng">
                <a:solidFill>
                  <a:srgbClr val="000000"/>
                </a:solidFill>
                <a:latin typeface="Times New Roman"/>
                <a:ea typeface="Times New Roman"/>
                <a:cs typeface="Times New Roman"/>
                <a:sym typeface="Times New Roman"/>
              </a:rPr>
              <a:t>Walmart reaches $1 billion in annual sales, faster than any other company at that time.</a:t>
            </a:r>
            <a:endParaRPr sz="1800" u="sng">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●1983: The first Sam’s Club opened in Midwest City, Oklahoma</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●1990: </a:t>
            </a:r>
            <a:r>
              <a:rPr lang="en-US" sz="1800" u="sng">
                <a:solidFill>
                  <a:srgbClr val="000000"/>
                </a:solidFill>
                <a:latin typeface="Times New Roman"/>
                <a:ea typeface="Times New Roman"/>
                <a:cs typeface="Times New Roman"/>
                <a:sym typeface="Times New Roman"/>
              </a:rPr>
              <a:t>Walmart became the nation's number-one retailer</a:t>
            </a:r>
            <a:endParaRPr sz="1800" u="sng">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●1991: Walmart goes global, opened a Sam’s Club in Mexico City</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●1992: Employed 371,000 associates in 1,928 stores and clubs.</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●1996: Walmart opened its first stores in China</a:t>
            </a:r>
            <a:endParaRPr sz="180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2133"/>
              </a:spcAft>
              <a:buClr>
                <a:schemeClr val="dk1"/>
              </a:buClr>
              <a:buSzPts val="1800"/>
              <a:buNone/>
            </a:pPr>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124"/>
          <p:cNvSpPr txBox="1">
            <a:spLocks noGrp="1"/>
          </p:cNvSpPr>
          <p:nvPr>
            <p:ph type="title"/>
          </p:nvPr>
        </p:nvSpPr>
        <p:spPr>
          <a:xfrm>
            <a:off x="415600" y="448525"/>
            <a:ext cx="11360700" cy="7635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a:t>Walmart</a:t>
            </a:r>
            <a:r>
              <a:rPr lang="en-US" sz="3200">
                <a:solidFill>
                  <a:srgbClr val="000000"/>
                </a:solidFill>
                <a:latin typeface="Times New Roman"/>
                <a:ea typeface="Times New Roman"/>
                <a:cs typeface="Times New Roman"/>
                <a:sym typeface="Times New Roman"/>
              </a:rPr>
              <a:t> </a:t>
            </a:r>
            <a:r>
              <a:rPr lang="en-US"/>
              <a:t>Timeline</a:t>
            </a:r>
            <a:endParaRPr>
              <a:solidFill>
                <a:srgbClr val="000000"/>
              </a:solidFill>
            </a:endParaRPr>
          </a:p>
        </p:txBody>
      </p:sp>
      <p:sp>
        <p:nvSpPr>
          <p:cNvPr id="1509" name="Google Shape;1509;p124"/>
          <p:cNvSpPr txBox="1">
            <a:spLocks noGrp="1"/>
          </p:cNvSpPr>
          <p:nvPr>
            <p:ph type="body" idx="1"/>
          </p:nvPr>
        </p:nvSpPr>
        <p:spPr>
          <a:xfrm>
            <a:off x="415650" y="1429150"/>
            <a:ext cx="11360700" cy="4763400"/>
          </a:xfrm>
          <a:prstGeom prst="rect">
            <a:avLst/>
          </a:prstGeom>
          <a:noFill/>
          <a:ln>
            <a:noFill/>
          </a:ln>
        </p:spPr>
        <p:txBody>
          <a:bodyPr spcFirstLastPara="1" wrap="square" lIns="121900" tIns="121900" rIns="121900" bIns="121900" anchor="t" anchorCtr="0">
            <a:noAutofit/>
          </a:bodyPr>
          <a:lstStyle/>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●2002: </a:t>
            </a:r>
            <a:r>
              <a:rPr lang="en-US" sz="1800" u="sng">
                <a:solidFill>
                  <a:srgbClr val="000000"/>
                </a:solidFill>
                <a:latin typeface="Times New Roman"/>
                <a:ea typeface="Times New Roman"/>
                <a:cs typeface="Times New Roman"/>
                <a:sym typeface="Times New Roman"/>
              </a:rPr>
              <a:t>Walmart topped the Fortune 500 ranking of America's largest companies</a:t>
            </a:r>
            <a:endParaRPr sz="1800" u="sng">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●2009: </a:t>
            </a:r>
            <a:r>
              <a:rPr lang="en-US" sz="1800" u="sng">
                <a:solidFill>
                  <a:srgbClr val="000000"/>
                </a:solidFill>
                <a:latin typeface="Times New Roman"/>
                <a:ea typeface="Times New Roman"/>
                <a:cs typeface="Times New Roman"/>
                <a:sym typeface="Times New Roman"/>
              </a:rPr>
              <a:t>Walmart exceeded $400 billion in annual sales</a:t>
            </a:r>
            <a:endParaRPr sz="1800" u="sng">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●2011: With the acquisition of MassMart in South Africa, Walmart surpassed 10,000 retail units around the world.</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●2014: Doug McMillon succeeded Mike Duke as CEO</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●2015: Walmart announces a $2.7 billion investment over two years in its U.S workforce</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●2016: </a:t>
            </a:r>
            <a:r>
              <a:rPr lang="en-US" sz="1800" u="sng">
                <a:solidFill>
                  <a:srgbClr val="000000"/>
                </a:solidFill>
                <a:latin typeface="Times New Roman"/>
                <a:ea typeface="Times New Roman"/>
                <a:cs typeface="Times New Roman"/>
                <a:sym typeface="Times New Roman"/>
              </a:rPr>
              <a:t>Walmart and JD.com, China’s largest e-commerce company by revenue, form a strategic alliance to better serve consumers across China</a:t>
            </a:r>
            <a:endParaRPr sz="1800" u="sng">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None/>
            </a:pPr>
            <a:r>
              <a:rPr lang="en-US" sz="1800">
                <a:solidFill>
                  <a:srgbClr val="000000"/>
                </a:solidFill>
                <a:latin typeface="Times New Roman"/>
                <a:ea typeface="Times New Roman"/>
                <a:cs typeface="Times New Roman"/>
                <a:sym typeface="Times New Roman"/>
              </a:rPr>
              <a:t>●2017: Walmart aqcuired Shoebuy.com, which was later renamed Shoes.com</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rgbClr val="000000"/>
              </a:buClr>
              <a:buSzPts val="1800"/>
              <a:buNone/>
            </a:pPr>
            <a:r>
              <a:rPr lang="en-US" sz="1800">
                <a:solidFill>
                  <a:srgbClr val="000000"/>
                </a:solidFill>
                <a:latin typeface="Times New Roman"/>
                <a:ea typeface="Times New Roman"/>
                <a:cs typeface="Times New Roman"/>
                <a:sym typeface="Times New Roman"/>
              </a:rPr>
              <a:t>●2017: Walmart launches free two-day shipping on more than 2 million items, no membership required. </a:t>
            </a:r>
            <a:endParaRPr sz="1800">
              <a:solidFill>
                <a:srgbClr val="000000"/>
              </a:solidFill>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800"/>
              <a:buNone/>
            </a:pPr>
            <a:r>
              <a:rPr lang="en-US" sz="1800">
                <a:solidFill>
                  <a:srgbClr val="000000"/>
                </a:solidFill>
                <a:latin typeface="Times New Roman"/>
                <a:ea typeface="Times New Roman"/>
                <a:cs typeface="Times New Roman"/>
                <a:sym typeface="Times New Roman"/>
              </a:rPr>
              <a:t>●2018: </a:t>
            </a:r>
            <a:r>
              <a:rPr lang="en-US" sz="1800">
                <a:solidFill>
                  <a:srgbClr val="000000"/>
                </a:solidFill>
              </a:rPr>
              <a:t>The company </a:t>
            </a:r>
            <a:r>
              <a:rPr lang="en-US" sz="1800">
                <a:solidFill>
                  <a:srgbClr val="000000"/>
                </a:solidFill>
                <a:uFill>
                  <a:noFill/>
                </a:uFill>
                <a:hlinkClick r:id="rId3"/>
              </a:rPr>
              <a:t>changes its legal</a:t>
            </a:r>
            <a:r>
              <a:rPr lang="en-US" sz="1800">
                <a:solidFill>
                  <a:srgbClr val="000000"/>
                </a:solidFill>
              </a:rPr>
              <a:t> name from Wal-Mart Stores, Inc. to Walmart Inc.</a:t>
            </a:r>
            <a:endParaRPr sz="1800">
              <a:solidFill>
                <a:srgbClr val="000000"/>
              </a:solidFill>
            </a:endParaRPr>
          </a:p>
          <a:p>
            <a:pPr marL="0" lvl="0" indent="0" algn="l" rtl="0">
              <a:lnSpc>
                <a:spcPct val="150000"/>
              </a:lnSpc>
              <a:spcBef>
                <a:spcPts val="0"/>
              </a:spcBef>
              <a:spcAft>
                <a:spcPts val="0"/>
              </a:spcAft>
              <a:buClr>
                <a:schemeClr val="dk1"/>
              </a:buClr>
              <a:buSzPts val="1800"/>
              <a:buNone/>
            </a:pPr>
            <a:r>
              <a:rPr lang="en-US" sz="1800">
                <a:solidFill>
                  <a:srgbClr val="000000"/>
                </a:solidFill>
                <a:latin typeface="Times New Roman"/>
                <a:ea typeface="Times New Roman"/>
                <a:cs typeface="Times New Roman"/>
                <a:sym typeface="Times New Roman"/>
              </a:rPr>
              <a:t>●2019</a:t>
            </a:r>
            <a:r>
              <a:rPr lang="en-US" sz="1800" b="1">
                <a:solidFill>
                  <a:srgbClr val="000000"/>
                </a:solidFill>
              </a:rPr>
              <a:t>: </a:t>
            </a:r>
            <a:r>
              <a:rPr lang="en-US" sz="1800">
                <a:solidFill>
                  <a:srgbClr val="000000"/>
                </a:solidFill>
              </a:rPr>
              <a:t>John Furner named President and CEO of Walmart U.S.</a:t>
            </a:r>
            <a:endParaRPr sz="1800">
              <a:solidFill>
                <a:srgbClr val="000000"/>
              </a:solidFill>
            </a:endParaRPr>
          </a:p>
          <a:p>
            <a:pPr marL="0" lvl="0" indent="0" algn="l" rtl="0">
              <a:lnSpc>
                <a:spcPct val="150000"/>
              </a:lnSpc>
              <a:spcBef>
                <a:spcPts val="0"/>
              </a:spcBef>
              <a:spcAft>
                <a:spcPts val="0"/>
              </a:spcAft>
              <a:buClr>
                <a:schemeClr val="dk1"/>
              </a:buClr>
              <a:buSzPts val="1800"/>
              <a:buNone/>
            </a:pP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Trend of retail industry by sector</a:t>
            </a:r>
            <a:endParaRPr/>
          </a:p>
        </p:txBody>
      </p:sp>
      <p:pic>
        <p:nvPicPr>
          <p:cNvPr id="285" name="Google Shape;285;p21"/>
          <p:cNvPicPr preferRelativeResize="0"/>
          <p:nvPr/>
        </p:nvPicPr>
        <p:blipFill rotWithShape="1">
          <a:blip r:embed="rId3">
            <a:alphaModFix/>
          </a:blip>
          <a:srcRect t="1990" b="-1989"/>
          <a:stretch/>
        </p:blipFill>
        <p:spPr>
          <a:xfrm>
            <a:off x="2573574" y="1690688"/>
            <a:ext cx="7044852" cy="4419694"/>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g709570bfed_0_623"/>
          <p:cNvSpPr txBox="1">
            <a:spLocks noGrp="1"/>
          </p:cNvSpPr>
          <p:nvPr>
            <p:ph type="title"/>
          </p:nvPr>
        </p:nvSpPr>
        <p:spPr>
          <a:xfrm>
            <a:off x="415650" y="281042"/>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600"/>
              <a:t>Total Number of Walmart Stores Worldwide</a:t>
            </a:r>
            <a:endParaRPr sz="3600"/>
          </a:p>
        </p:txBody>
      </p:sp>
      <p:pic>
        <p:nvPicPr>
          <p:cNvPr id="1516" name="Google Shape;1516;g709570bfed_0_623"/>
          <p:cNvPicPr preferRelativeResize="0"/>
          <p:nvPr/>
        </p:nvPicPr>
        <p:blipFill>
          <a:blip r:embed="rId3">
            <a:alphaModFix/>
          </a:blip>
          <a:stretch>
            <a:fillRect/>
          </a:stretch>
        </p:blipFill>
        <p:spPr>
          <a:xfrm>
            <a:off x="1838788" y="1055101"/>
            <a:ext cx="8514427" cy="557635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g709570bfed_0_630"/>
          <p:cNvSpPr txBox="1">
            <a:spLocks noGrp="1"/>
          </p:cNvSpPr>
          <p:nvPr>
            <p:ph type="title"/>
          </p:nvPr>
        </p:nvSpPr>
        <p:spPr>
          <a:xfrm>
            <a:off x="415650" y="2159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600"/>
              <a:t>Walmart Gross Profit Margin Worldwide</a:t>
            </a:r>
            <a:endParaRPr sz="3600"/>
          </a:p>
        </p:txBody>
      </p:sp>
      <p:pic>
        <p:nvPicPr>
          <p:cNvPr id="1523" name="Google Shape;1523;g709570bfed_0_630"/>
          <p:cNvPicPr preferRelativeResize="0"/>
          <p:nvPr/>
        </p:nvPicPr>
        <p:blipFill>
          <a:blip r:embed="rId3">
            <a:alphaModFix/>
          </a:blip>
          <a:stretch>
            <a:fillRect/>
          </a:stretch>
        </p:blipFill>
        <p:spPr>
          <a:xfrm>
            <a:off x="1683200" y="963975"/>
            <a:ext cx="8825601" cy="5704026"/>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g709570bfed_0_81"/>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Strategy</a:t>
            </a:r>
            <a:endParaRPr/>
          </a:p>
        </p:txBody>
      </p:sp>
      <p:pic>
        <p:nvPicPr>
          <p:cNvPr id="1530" name="Google Shape;1530;g709570bfed_0_81"/>
          <p:cNvPicPr preferRelativeResize="0"/>
          <p:nvPr/>
        </p:nvPicPr>
        <p:blipFill>
          <a:blip r:embed="rId3">
            <a:alphaModFix/>
          </a:blip>
          <a:stretch>
            <a:fillRect/>
          </a:stretch>
        </p:blipFill>
        <p:spPr>
          <a:xfrm>
            <a:off x="590050" y="1536584"/>
            <a:ext cx="11186251" cy="4674255"/>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g709570bfed_0_88"/>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Strategy</a:t>
            </a:r>
            <a:endParaRPr/>
          </a:p>
        </p:txBody>
      </p:sp>
      <p:pic>
        <p:nvPicPr>
          <p:cNvPr id="1537" name="Google Shape;1537;g709570bfed_0_88"/>
          <p:cNvPicPr preferRelativeResize="0"/>
          <p:nvPr/>
        </p:nvPicPr>
        <p:blipFill>
          <a:blip r:embed="rId3">
            <a:alphaModFix/>
          </a:blip>
          <a:stretch>
            <a:fillRect/>
          </a:stretch>
        </p:blipFill>
        <p:spPr>
          <a:xfrm>
            <a:off x="1395688" y="1724157"/>
            <a:ext cx="9400525" cy="4665950"/>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g709570bfed_0_95"/>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Financial Accomplishment</a:t>
            </a:r>
            <a:endParaRPr/>
          </a:p>
        </p:txBody>
      </p:sp>
      <p:pic>
        <p:nvPicPr>
          <p:cNvPr id="1544" name="Google Shape;1544;g709570bfed_0_95"/>
          <p:cNvPicPr preferRelativeResize="0"/>
          <p:nvPr/>
        </p:nvPicPr>
        <p:blipFill>
          <a:blip r:embed="rId3">
            <a:alphaModFix/>
          </a:blip>
          <a:stretch>
            <a:fillRect/>
          </a:stretch>
        </p:blipFill>
        <p:spPr>
          <a:xfrm>
            <a:off x="152400" y="2329704"/>
            <a:ext cx="11887198" cy="2198573"/>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48"/>
        <p:cNvGrpSpPr/>
        <p:nvPr/>
      </p:nvGrpSpPr>
      <p:grpSpPr>
        <a:xfrm>
          <a:off x="0" y="0"/>
          <a:ext cx="0" cy="0"/>
          <a:chOff x="0" y="0"/>
          <a:chExt cx="0" cy="0"/>
        </a:xfrm>
      </p:grpSpPr>
      <p:sp>
        <p:nvSpPr>
          <p:cNvPr id="1549" name="Google Shape;1549;p155"/>
          <p:cNvSpPr txBox="1">
            <a:spLocks noGrp="1"/>
          </p:cNvSpPr>
          <p:nvPr>
            <p:ph type="title"/>
          </p:nvPr>
        </p:nvSpPr>
        <p:spPr>
          <a:xfrm>
            <a:off x="326300" y="0"/>
            <a:ext cx="11360800" cy="763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en-US" sz="3600"/>
              <a:t>The Walton Family</a:t>
            </a:r>
            <a:endParaRPr sz="3600"/>
          </a:p>
        </p:txBody>
      </p:sp>
      <p:sp>
        <p:nvSpPr>
          <p:cNvPr id="1550" name="Google Shape;1550;p155"/>
          <p:cNvSpPr txBox="1">
            <a:spLocks noGrp="1"/>
          </p:cNvSpPr>
          <p:nvPr>
            <p:ph type="body" idx="1"/>
          </p:nvPr>
        </p:nvSpPr>
        <p:spPr>
          <a:xfrm>
            <a:off x="895483" y="3437900"/>
            <a:ext cx="2944800" cy="988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None/>
            </a:pPr>
            <a:r>
              <a:rPr lang="en-US" sz="1333">
                <a:solidFill>
                  <a:srgbClr val="000000"/>
                </a:solidFill>
                <a:latin typeface="Times New Roman"/>
                <a:ea typeface="Times New Roman"/>
                <a:cs typeface="Times New Roman"/>
                <a:sym typeface="Times New Roman"/>
              </a:rPr>
              <a:t>●Net worth: 48.1 billion USD</a:t>
            </a:r>
            <a:endParaRPr sz="1333">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rgbClr val="000000"/>
              </a:buClr>
              <a:buSzPts val="1800"/>
              <a:buNone/>
            </a:pPr>
            <a:r>
              <a:rPr lang="en-US" sz="1333">
                <a:solidFill>
                  <a:srgbClr val="000000"/>
                </a:solidFill>
                <a:latin typeface="Times New Roman"/>
                <a:ea typeface="Times New Roman"/>
                <a:cs typeface="Times New Roman"/>
                <a:sym typeface="Times New Roman"/>
              </a:rPr>
              <a:t>●Graduated from Trinity University with a B.A. in economics and finance</a:t>
            </a:r>
            <a:endParaRPr>
              <a:solidFill>
                <a:srgbClr val="000000"/>
              </a:solidFill>
            </a:endParaRPr>
          </a:p>
        </p:txBody>
      </p:sp>
      <p:pic>
        <p:nvPicPr>
          <p:cNvPr id="1551" name="Google Shape;1551;p155"/>
          <p:cNvPicPr preferRelativeResize="0"/>
          <p:nvPr/>
        </p:nvPicPr>
        <p:blipFill rotWithShape="1">
          <a:blip r:embed="rId3">
            <a:alphaModFix/>
          </a:blip>
          <a:srcRect/>
          <a:stretch/>
        </p:blipFill>
        <p:spPr>
          <a:xfrm>
            <a:off x="1083537" y="763601"/>
            <a:ext cx="2104231" cy="2323700"/>
          </a:xfrm>
          <a:prstGeom prst="rect">
            <a:avLst/>
          </a:prstGeom>
          <a:noFill/>
          <a:ln>
            <a:noFill/>
          </a:ln>
        </p:spPr>
      </p:pic>
      <p:sp>
        <p:nvSpPr>
          <p:cNvPr id="1552" name="Google Shape;1552;p155"/>
          <p:cNvSpPr txBox="1"/>
          <p:nvPr/>
        </p:nvSpPr>
        <p:spPr>
          <a:xfrm>
            <a:off x="4317258" y="3437900"/>
            <a:ext cx="3259200" cy="2506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●Net worth: 48.4 billion USD</a:t>
            </a:r>
            <a:endParaRPr sz="1333">
              <a:solidFill>
                <a:srgbClr val="434343"/>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●Walton received a bachelor's degree in Business Administration (BA) Marketing</a:t>
            </a:r>
            <a:endParaRPr sz="1333">
              <a:solidFill>
                <a:srgbClr val="434343"/>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●Jim Walton’s retirement from the board and the nomination of Steuart Walton, his son, mark a leadership transition to the next generation of Walton family representation.</a:t>
            </a:r>
            <a:endParaRPr sz="1333">
              <a:solidFill>
                <a:srgbClr val="434343"/>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●Jim Walton served on the board for over 10 years and was a member of the Technology and eCommerce Committee, as well as the Strategic Planning and Finance Committee during his tenure</a:t>
            </a:r>
            <a:endParaRPr sz="1333">
              <a:solidFill>
                <a:srgbClr val="434343"/>
              </a:solidFill>
              <a:latin typeface="Times New Roman"/>
              <a:ea typeface="Times New Roman"/>
              <a:cs typeface="Times New Roman"/>
              <a:sym typeface="Times New Roman"/>
            </a:endParaRPr>
          </a:p>
        </p:txBody>
      </p:sp>
      <p:pic>
        <p:nvPicPr>
          <p:cNvPr id="1553" name="Google Shape;1553;p155"/>
          <p:cNvPicPr preferRelativeResize="0"/>
          <p:nvPr/>
        </p:nvPicPr>
        <p:blipFill rotWithShape="1">
          <a:blip r:embed="rId4">
            <a:alphaModFix/>
          </a:blip>
          <a:srcRect/>
          <a:stretch/>
        </p:blipFill>
        <p:spPr>
          <a:xfrm>
            <a:off x="4841386" y="763600"/>
            <a:ext cx="2037285" cy="2323698"/>
          </a:xfrm>
          <a:prstGeom prst="rect">
            <a:avLst/>
          </a:prstGeom>
          <a:noFill/>
          <a:ln>
            <a:noFill/>
          </a:ln>
        </p:spPr>
      </p:pic>
      <p:sp>
        <p:nvSpPr>
          <p:cNvPr id="1554" name="Google Shape;1554;p155"/>
          <p:cNvSpPr txBox="1"/>
          <p:nvPr/>
        </p:nvSpPr>
        <p:spPr>
          <a:xfrm>
            <a:off x="8053433" y="3188567"/>
            <a:ext cx="3863100" cy="341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●Executive; Strategic Planning &amp;Finance</a:t>
            </a:r>
            <a:endParaRPr sz="1333">
              <a:solidFill>
                <a:srgbClr val="434343"/>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●Son of Wal-Mart founder, Sam Walton, Rob Walton served as Wal-Mart’s chairman of the board of directors from 1992 to 2015</a:t>
            </a:r>
            <a:endParaRPr sz="1333">
              <a:solidFill>
                <a:srgbClr val="434343"/>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●Rob joined the company in 1969. Prior to becoming chairman, he held a variety of positions with Walmart, including senior vice president, corporate secretary, general counsel and vice chairman</a:t>
            </a:r>
            <a:endParaRPr sz="1333">
              <a:solidFill>
                <a:srgbClr val="434343"/>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●Before joining Walmart, Rob was a partner with the law firm of Conner &amp; Winters in Tulsa, Okla</a:t>
            </a:r>
            <a:endParaRPr sz="1333">
              <a:solidFill>
                <a:srgbClr val="434343"/>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1333">
                <a:solidFill>
                  <a:srgbClr val="434343"/>
                </a:solidFill>
                <a:latin typeface="Times New Roman"/>
                <a:ea typeface="Times New Roman"/>
                <a:cs typeface="Times New Roman"/>
                <a:sym typeface="Times New Roman"/>
              </a:rPr>
              <a:t>●Graduated from the University of Arkansas in 1966 with a bachelor of science degree in business administration</a:t>
            </a:r>
            <a:endParaRPr sz="1333">
              <a:solidFill>
                <a:srgbClr val="434343"/>
              </a:solidFill>
              <a:latin typeface="Times New Roman"/>
              <a:ea typeface="Times New Roman"/>
              <a:cs typeface="Times New Roman"/>
              <a:sym typeface="Times New Roman"/>
            </a:endParaRPr>
          </a:p>
          <a:p>
            <a:pPr marL="0" marR="0" lvl="0" indent="0" algn="l" rtl="0">
              <a:spcBef>
                <a:spcPts val="0"/>
              </a:spcBef>
              <a:spcAft>
                <a:spcPts val="0"/>
              </a:spcAft>
              <a:buNone/>
            </a:pPr>
            <a:endParaRPr sz="2400">
              <a:solidFill>
                <a:srgbClr val="434343"/>
              </a:solidFill>
              <a:latin typeface="Calibri"/>
              <a:ea typeface="Calibri"/>
              <a:cs typeface="Calibri"/>
              <a:sym typeface="Calibri"/>
            </a:endParaRPr>
          </a:p>
        </p:txBody>
      </p:sp>
      <p:pic>
        <p:nvPicPr>
          <p:cNvPr id="1555" name="Google Shape;1555;p155"/>
          <p:cNvPicPr preferRelativeResize="0"/>
          <p:nvPr/>
        </p:nvPicPr>
        <p:blipFill rotWithShape="1">
          <a:blip r:embed="rId5">
            <a:alphaModFix/>
          </a:blip>
          <a:srcRect/>
          <a:stretch/>
        </p:blipFill>
        <p:spPr>
          <a:xfrm>
            <a:off x="8532274" y="763588"/>
            <a:ext cx="1674097" cy="2323706"/>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59"/>
        <p:cNvGrpSpPr/>
        <p:nvPr/>
      </p:nvGrpSpPr>
      <p:grpSpPr>
        <a:xfrm>
          <a:off x="0" y="0"/>
          <a:ext cx="0" cy="0"/>
          <a:chOff x="0" y="0"/>
          <a:chExt cx="0" cy="0"/>
        </a:xfrm>
      </p:grpSpPr>
      <p:sp>
        <p:nvSpPr>
          <p:cNvPr id="1560" name="Google Shape;1560;p156"/>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Effective Management</a:t>
            </a:r>
            <a:endParaRPr/>
          </a:p>
        </p:txBody>
      </p:sp>
      <p:sp>
        <p:nvSpPr>
          <p:cNvPr id="1561" name="Google Shape;1561;p156"/>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1562" name="Google Shape;1562;p156"/>
          <p:cNvPicPr preferRelativeResize="0"/>
          <p:nvPr/>
        </p:nvPicPr>
        <p:blipFill rotWithShape="1">
          <a:blip r:embed="rId3">
            <a:alphaModFix/>
          </a:blip>
          <a:srcRect/>
          <a:stretch/>
        </p:blipFill>
        <p:spPr>
          <a:xfrm>
            <a:off x="593395" y="1732100"/>
            <a:ext cx="3416400" cy="4555200"/>
          </a:xfrm>
          <a:prstGeom prst="rect">
            <a:avLst/>
          </a:prstGeom>
          <a:noFill/>
          <a:ln>
            <a:noFill/>
          </a:ln>
        </p:spPr>
      </p:pic>
      <p:sp>
        <p:nvSpPr>
          <p:cNvPr id="1563" name="Google Shape;1563;p156"/>
          <p:cNvSpPr txBox="1"/>
          <p:nvPr/>
        </p:nvSpPr>
        <p:spPr>
          <a:xfrm>
            <a:off x="4626700" y="1813167"/>
            <a:ext cx="6877600" cy="4555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1533" b="1">
                <a:latin typeface="Calibri"/>
                <a:ea typeface="Calibri"/>
                <a:cs typeface="Calibri"/>
                <a:sym typeface="Calibri"/>
              </a:rPr>
              <a:t>Doug McMillon is president and CEO of Walmart Inc.</a:t>
            </a:r>
            <a:endParaRPr sz="1533" b="1">
              <a:latin typeface="Calibri"/>
              <a:ea typeface="Calibri"/>
              <a:cs typeface="Calibri"/>
              <a:sym typeface="Calibri"/>
            </a:endParaRPr>
          </a:p>
          <a:p>
            <a:pPr marL="0" marR="0" lvl="0" indent="0" algn="l" rtl="0">
              <a:lnSpc>
                <a:spcPct val="115000"/>
              </a:lnSpc>
              <a:spcBef>
                <a:spcPts val="1000"/>
              </a:spcBef>
              <a:spcAft>
                <a:spcPts val="0"/>
              </a:spcAft>
              <a:buNone/>
            </a:pPr>
            <a:r>
              <a:rPr lang="en-US" sz="1533">
                <a:latin typeface="Calibri"/>
                <a:ea typeface="Calibri"/>
                <a:cs typeface="Calibri"/>
                <a:sym typeface="Calibri"/>
              </a:rPr>
              <a:t>Under Doug’s leadership, Walmart is making life easier for busy families and building trust with customers. It is investing heavily in associate wages, benefits and education—including a debt-free, dollar-a-day college program and an expanded parental leave policy. And, it launched an ambitious program, Project Gigaton, to combat climate change and work with suppliers to avoid 1 billion metric tons of emissions worldwide.</a:t>
            </a:r>
            <a:endParaRPr sz="1533">
              <a:latin typeface="Calibri"/>
              <a:ea typeface="Calibri"/>
              <a:cs typeface="Calibri"/>
              <a:sym typeface="Calibri"/>
            </a:endParaRPr>
          </a:p>
          <a:p>
            <a:pPr marL="0" lvl="0" indent="0" algn="l" rtl="0">
              <a:lnSpc>
                <a:spcPct val="115000"/>
              </a:lnSpc>
              <a:spcBef>
                <a:spcPts val="1000"/>
              </a:spcBef>
              <a:spcAft>
                <a:spcPts val="0"/>
              </a:spcAft>
              <a:buNone/>
            </a:pPr>
            <a:r>
              <a:rPr lang="en-US" sz="1350"/>
              <a:t>Doug is a longtime champion of Walmart’s customers, its associates and the company’s culture. He was named president and CEO in 2014. From 2009 to 2014 he was president and CEO of Walmart International, and from 2005 to 2009 he served as president and CEO of Sam’s Club. He has worked at Walmart for nearly 30 years, starting as a teenager unloading trucks for an hourly wage. He went on to serve in senior leadership roles in all of Walmart’s business segments. He remains a merchant at heart.</a:t>
            </a:r>
            <a:endParaRPr sz="1350"/>
          </a:p>
          <a:p>
            <a:pPr marL="0" lvl="0" indent="0" algn="l" rtl="0">
              <a:lnSpc>
                <a:spcPct val="115000"/>
              </a:lnSpc>
              <a:spcBef>
                <a:spcPts val="1500"/>
              </a:spcBef>
              <a:spcAft>
                <a:spcPts val="0"/>
              </a:spcAft>
              <a:buNone/>
            </a:pPr>
            <a:endParaRPr sz="1350"/>
          </a:p>
          <a:p>
            <a:pPr marL="0" marR="0" lvl="0" indent="0" algn="l" rtl="0">
              <a:lnSpc>
                <a:spcPct val="115000"/>
              </a:lnSpc>
              <a:spcBef>
                <a:spcPts val="2000"/>
              </a:spcBef>
              <a:spcAft>
                <a:spcPts val="0"/>
              </a:spcAft>
              <a:buNone/>
            </a:pPr>
            <a:endParaRPr sz="1533">
              <a:latin typeface="Calibri"/>
              <a:ea typeface="Calibri"/>
              <a:cs typeface="Calibri"/>
              <a:sym typeface="Calibri"/>
            </a:endParaRPr>
          </a:p>
          <a:p>
            <a:pPr marL="0" marR="0" lvl="0" indent="0" algn="l" rtl="0">
              <a:spcBef>
                <a:spcPts val="200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67"/>
        <p:cNvGrpSpPr/>
        <p:nvPr/>
      </p:nvGrpSpPr>
      <p:grpSpPr>
        <a:xfrm>
          <a:off x="0" y="0"/>
          <a:ext cx="0" cy="0"/>
          <a:chOff x="0" y="0"/>
          <a:chExt cx="0" cy="0"/>
        </a:xfrm>
      </p:grpSpPr>
      <p:sp>
        <p:nvSpPr>
          <p:cNvPr id="1568" name="Google Shape;1568;p157"/>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Effective Management</a:t>
            </a:r>
            <a:endParaRPr/>
          </a:p>
        </p:txBody>
      </p:sp>
      <p:sp>
        <p:nvSpPr>
          <p:cNvPr id="1569" name="Google Shape;1569;p157"/>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sp>
        <p:nvSpPr>
          <p:cNvPr id="1570" name="Google Shape;1570;p157"/>
          <p:cNvSpPr txBox="1"/>
          <p:nvPr/>
        </p:nvSpPr>
        <p:spPr>
          <a:xfrm>
            <a:off x="4626700" y="1813167"/>
            <a:ext cx="6877600" cy="4555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1533" b="1">
                <a:latin typeface="Calibri"/>
                <a:ea typeface="Calibri"/>
                <a:cs typeface="Calibri"/>
                <a:sym typeface="Calibri"/>
              </a:rPr>
              <a:t>Greg Foran is president and chief executive officer of Walmart U.S. </a:t>
            </a:r>
            <a:endParaRPr sz="1533" b="1">
              <a:latin typeface="Calibri"/>
              <a:ea typeface="Calibri"/>
              <a:cs typeface="Calibri"/>
              <a:sym typeface="Calibri"/>
            </a:endParaRPr>
          </a:p>
          <a:p>
            <a:pPr marL="0" marR="0" lvl="0" indent="0" algn="l" rtl="0">
              <a:lnSpc>
                <a:spcPct val="115000"/>
              </a:lnSpc>
              <a:spcBef>
                <a:spcPts val="2000"/>
              </a:spcBef>
              <a:spcAft>
                <a:spcPts val="0"/>
              </a:spcAft>
              <a:buNone/>
            </a:pPr>
            <a:r>
              <a:rPr lang="en-US" sz="1533">
                <a:latin typeface="Calibri"/>
                <a:ea typeface="Calibri"/>
                <a:cs typeface="Calibri"/>
                <a:sym typeface="Calibri"/>
              </a:rPr>
              <a:t>He is responsible for the strategic direction and performance of Walmart’s 4,600 stores and more than 1 million associates. Last year Walmart U.S. served more than 140 million customers a week and had revenues of $307 billion.</a:t>
            </a:r>
            <a:endParaRPr sz="1533">
              <a:latin typeface="Calibri"/>
              <a:ea typeface="Calibri"/>
              <a:cs typeface="Calibri"/>
              <a:sym typeface="Calibri"/>
            </a:endParaRPr>
          </a:p>
          <a:p>
            <a:pPr marL="0" marR="0" lvl="0" indent="0" algn="l" rtl="0">
              <a:lnSpc>
                <a:spcPct val="115000"/>
              </a:lnSpc>
              <a:spcBef>
                <a:spcPts val="2000"/>
              </a:spcBef>
              <a:spcAft>
                <a:spcPts val="0"/>
              </a:spcAft>
              <a:buNone/>
            </a:pPr>
            <a:r>
              <a:rPr lang="en-US" sz="1533">
                <a:latin typeface="Calibri"/>
                <a:ea typeface="Calibri"/>
                <a:cs typeface="Calibri"/>
                <a:sym typeface="Calibri"/>
              </a:rPr>
              <a:t>Since assuming the role in 2014, Greg’s team has led a transformation of the U.S. business. The cornerstone of their approach has been developing and executing a strategy around Walmart’s business principles of Every Day Low Costs and Every Day Low Price. As a result, Walmart U.S. has achieved multiple, consecutive quarters of comp sales growth over the past several years.</a:t>
            </a:r>
            <a:endParaRPr sz="1533">
              <a:latin typeface="Calibri"/>
              <a:ea typeface="Calibri"/>
              <a:cs typeface="Calibri"/>
              <a:sym typeface="Calibri"/>
            </a:endParaRPr>
          </a:p>
          <a:p>
            <a:pPr marL="0" marR="0" lvl="0" indent="0" algn="l" rtl="0">
              <a:lnSpc>
                <a:spcPct val="115000"/>
              </a:lnSpc>
              <a:spcBef>
                <a:spcPts val="2000"/>
              </a:spcBef>
              <a:spcAft>
                <a:spcPts val="0"/>
              </a:spcAft>
              <a:buNone/>
            </a:pPr>
            <a:endParaRPr sz="1533">
              <a:solidFill>
                <a:schemeClr val="dk1"/>
              </a:solidFill>
              <a:latin typeface="Calibri"/>
              <a:ea typeface="Calibri"/>
              <a:cs typeface="Calibri"/>
              <a:sym typeface="Calibri"/>
            </a:endParaRPr>
          </a:p>
          <a:p>
            <a:pPr marL="0" marR="0" lvl="0" indent="0" algn="l" rtl="0">
              <a:spcBef>
                <a:spcPts val="2000"/>
              </a:spcBef>
              <a:spcAft>
                <a:spcPts val="0"/>
              </a:spcAft>
              <a:buNone/>
            </a:pPr>
            <a:endParaRPr sz="2400">
              <a:solidFill>
                <a:schemeClr val="dk1"/>
              </a:solidFill>
              <a:latin typeface="Calibri"/>
              <a:ea typeface="Calibri"/>
              <a:cs typeface="Calibri"/>
              <a:sym typeface="Calibri"/>
            </a:endParaRPr>
          </a:p>
        </p:txBody>
      </p:sp>
      <p:pic>
        <p:nvPicPr>
          <p:cNvPr id="1571" name="Google Shape;1571;p157"/>
          <p:cNvPicPr preferRelativeResize="0"/>
          <p:nvPr/>
        </p:nvPicPr>
        <p:blipFill rotWithShape="1">
          <a:blip r:embed="rId3">
            <a:alphaModFix/>
          </a:blip>
          <a:srcRect/>
          <a:stretch/>
        </p:blipFill>
        <p:spPr>
          <a:xfrm>
            <a:off x="634392" y="1536633"/>
            <a:ext cx="3416408" cy="4555200"/>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75"/>
        <p:cNvGrpSpPr/>
        <p:nvPr/>
      </p:nvGrpSpPr>
      <p:grpSpPr>
        <a:xfrm>
          <a:off x="0" y="0"/>
          <a:ext cx="0" cy="0"/>
          <a:chOff x="0" y="0"/>
          <a:chExt cx="0" cy="0"/>
        </a:xfrm>
      </p:grpSpPr>
      <p:sp>
        <p:nvSpPr>
          <p:cNvPr id="1576" name="Google Shape;1576;p158"/>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Effective Management</a:t>
            </a:r>
            <a:endParaRPr/>
          </a:p>
        </p:txBody>
      </p:sp>
      <p:sp>
        <p:nvSpPr>
          <p:cNvPr id="1577" name="Google Shape;1577;p158"/>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sp>
        <p:nvSpPr>
          <p:cNvPr id="1578" name="Google Shape;1578;p158"/>
          <p:cNvSpPr txBox="1"/>
          <p:nvPr/>
        </p:nvSpPr>
        <p:spPr>
          <a:xfrm>
            <a:off x="4626700" y="1813167"/>
            <a:ext cx="6877600" cy="4555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1533" b="1">
                <a:latin typeface="Calibri"/>
                <a:ea typeface="Calibri"/>
                <a:cs typeface="Calibri"/>
                <a:sym typeface="Calibri"/>
              </a:rPr>
              <a:t>Judith McKenna is president and chief executive officer of Walmart International</a:t>
            </a:r>
            <a:r>
              <a:rPr lang="en-US" sz="1533">
                <a:latin typeface="Calibri"/>
                <a:ea typeface="Calibri"/>
                <a:cs typeface="Calibri"/>
                <a:sym typeface="Calibri"/>
              </a:rPr>
              <a:t>, a growing segment of Walmart’s overall operations that is focused on making life easier for its customers and associates. She leads more than 6,000 retail stores and 700,000 associates across 26 countries.</a:t>
            </a:r>
            <a:endParaRPr sz="1533">
              <a:latin typeface="Calibri"/>
              <a:ea typeface="Calibri"/>
              <a:cs typeface="Calibri"/>
              <a:sym typeface="Calibri"/>
            </a:endParaRPr>
          </a:p>
          <a:p>
            <a:pPr marL="0" marR="0" lvl="0" indent="0" algn="l" rtl="0">
              <a:lnSpc>
                <a:spcPct val="115000"/>
              </a:lnSpc>
              <a:spcBef>
                <a:spcPts val="2000"/>
              </a:spcBef>
              <a:spcAft>
                <a:spcPts val="0"/>
              </a:spcAft>
              <a:buNone/>
            </a:pPr>
            <a:r>
              <a:rPr lang="en-US" sz="1533">
                <a:latin typeface="Calibri"/>
                <a:ea typeface="Calibri"/>
                <a:cs typeface="Calibri"/>
                <a:sym typeface="Calibri"/>
              </a:rPr>
              <a:t>Prior to being named president and CEO of Walmart International, Judith served as executive vice president and chief operating officer for Walmart U.S. She led the company’s 1.5 million associates and operations for its 4,600 U.S. stores. Her passion for teaching and training led to the development of the Walmart U.S. Academy Stores program, which trained a quarter of a million people in its first year. Under her tenure, Judith launched Online Grocery Pickup in more than 1,100 U.S. stores and oversaw the integration of technology and processes in the business.</a:t>
            </a:r>
            <a:endParaRPr sz="1533">
              <a:latin typeface="Calibri"/>
              <a:ea typeface="Calibri"/>
              <a:cs typeface="Calibri"/>
              <a:sym typeface="Calibri"/>
            </a:endParaRPr>
          </a:p>
          <a:p>
            <a:pPr marL="0" marR="0" lvl="0" indent="0" algn="l" rtl="0">
              <a:lnSpc>
                <a:spcPct val="115000"/>
              </a:lnSpc>
              <a:spcBef>
                <a:spcPts val="2000"/>
              </a:spcBef>
              <a:spcAft>
                <a:spcPts val="0"/>
              </a:spcAft>
              <a:buNone/>
            </a:pPr>
            <a:endParaRPr sz="1533" b="1">
              <a:solidFill>
                <a:schemeClr val="dk1"/>
              </a:solidFill>
              <a:latin typeface="Calibri"/>
              <a:ea typeface="Calibri"/>
              <a:cs typeface="Calibri"/>
              <a:sym typeface="Calibri"/>
            </a:endParaRPr>
          </a:p>
          <a:p>
            <a:pPr marL="0" marR="0" lvl="0" indent="0" algn="l" rtl="0">
              <a:lnSpc>
                <a:spcPct val="115000"/>
              </a:lnSpc>
              <a:spcBef>
                <a:spcPts val="2000"/>
              </a:spcBef>
              <a:spcAft>
                <a:spcPts val="0"/>
              </a:spcAft>
              <a:buNone/>
            </a:pPr>
            <a:endParaRPr sz="1533">
              <a:solidFill>
                <a:schemeClr val="dk1"/>
              </a:solidFill>
              <a:latin typeface="Calibri"/>
              <a:ea typeface="Calibri"/>
              <a:cs typeface="Calibri"/>
              <a:sym typeface="Calibri"/>
            </a:endParaRPr>
          </a:p>
          <a:p>
            <a:pPr marL="0" marR="0" lvl="0" indent="0" algn="l" rtl="0">
              <a:spcBef>
                <a:spcPts val="2000"/>
              </a:spcBef>
              <a:spcAft>
                <a:spcPts val="0"/>
              </a:spcAft>
              <a:buNone/>
            </a:pPr>
            <a:endParaRPr sz="2400">
              <a:solidFill>
                <a:schemeClr val="dk1"/>
              </a:solidFill>
              <a:latin typeface="Calibri"/>
              <a:ea typeface="Calibri"/>
              <a:cs typeface="Calibri"/>
              <a:sym typeface="Calibri"/>
            </a:endParaRPr>
          </a:p>
        </p:txBody>
      </p:sp>
      <p:pic>
        <p:nvPicPr>
          <p:cNvPr id="1579" name="Google Shape;1579;p158"/>
          <p:cNvPicPr preferRelativeResize="0"/>
          <p:nvPr/>
        </p:nvPicPr>
        <p:blipFill rotWithShape="1">
          <a:blip r:embed="rId3">
            <a:alphaModFix/>
          </a:blip>
          <a:srcRect/>
          <a:stretch/>
        </p:blipFill>
        <p:spPr>
          <a:xfrm>
            <a:off x="603161" y="1466699"/>
            <a:ext cx="3521340" cy="4695101"/>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83"/>
        <p:cNvGrpSpPr/>
        <p:nvPr/>
      </p:nvGrpSpPr>
      <p:grpSpPr>
        <a:xfrm>
          <a:off x="0" y="0"/>
          <a:ext cx="0" cy="0"/>
          <a:chOff x="0" y="0"/>
          <a:chExt cx="0" cy="0"/>
        </a:xfrm>
      </p:grpSpPr>
      <p:sp>
        <p:nvSpPr>
          <p:cNvPr id="1584" name="Google Shape;1584;p159"/>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Effective Management</a:t>
            </a:r>
            <a:endParaRPr/>
          </a:p>
        </p:txBody>
      </p:sp>
      <p:sp>
        <p:nvSpPr>
          <p:cNvPr id="1585" name="Google Shape;1585;p159"/>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sp>
        <p:nvSpPr>
          <p:cNvPr id="1586" name="Google Shape;1586;p159"/>
          <p:cNvSpPr txBox="1"/>
          <p:nvPr/>
        </p:nvSpPr>
        <p:spPr>
          <a:xfrm>
            <a:off x="4626700" y="1813167"/>
            <a:ext cx="6877600" cy="4555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1533" b="1">
                <a:latin typeface="Calibri"/>
                <a:ea typeface="Calibri"/>
                <a:cs typeface="Calibri"/>
                <a:sym typeface="Calibri"/>
              </a:rPr>
              <a:t>John Furner serves as president and chief executive officer of Sam’s Club</a:t>
            </a:r>
            <a:r>
              <a:rPr lang="en-US" sz="1533">
                <a:latin typeface="Calibri"/>
                <a:ea typeface="Calibri"/>
                <a:cs typeface="Calibri"/>
                <a:sym typeface="Calibri"/>
              </a:rPr>
              <a:t>, a members-only warehouse club. A division of Walmart Inc., Sam’s Club had revenues of $59 billion for fiscal year 2018, 100,000 associates and nearly 600 clubs. John started with Walmart as an hourly associate in 1993 and has held important roles in Walmart U.S., Sam’s Club and Walmart International as an expatriate in China.</a:t>
            </a:r>
            <a:endParaRPr sz="1533">
              <a:latin typeface="Calibri"/>
              <a:ea typeface="Calibri"/>
              <a:cs typeface="Calibri"/>
              <a:sym typeface="Calibri"/>
            </a:endParaRPr>
          </a:p>
          <a:p>
            <a:pPr marL="0" marR="0" lvl="0" indent="0" algn="l" rtl="0">
              <a:lnSpc>
                <a:spcPct val="115000"/>
              </a:lnSpc>
              <a:spcBef>
                <a:spcPts val="2000"/>
              </a:spcBef>
              <a:spcAft>
                <a:spcPts val="0"/>
              </a:spcAft>
              <a:buNone/>
            </a:pPr>
            <a:r>
              <a:rPr lang="en-US" sz="1533">
                <a:latin typeface="Calibri"/>
                <a:ea typeface="Calibri"/>
                <a:cs typeface="Calibri"/>
                <a:sym typeface="Calibri"/>
              </a:rPr>
              <a:t>John most recently served as executive vice president and chief merchandising officer at Sam’s Club. In this position, John oversaw all of merchandising, including global sourcing and packaging, and worked to elevate our assortment, develop our talent and seize the opportunity in private brands. Prior to that, John served as chief merchandising and chief marketing officer of Walmart China, where he was over merchandising, procurement, marketing, supply chain, financial services and mobile commerce for the Hypermarket division.</a:t>
            </a:r>
            <a:endParaRPr sz="1533">
              <a:latin typeface="Calibri"/>
              <a:ea typeface="Calibri"/>
              <a:cs typeface="Calibri"/>
              <a:sym typeface="Calibri"/>
            </a:endParaRPr>
          </a:p>
          <a:p>
            <a:pPr marL="0" marR="0" lvl="0" indent="0" algn="l" rtl="0">
              <a:lnSpc>
                <a:spcPct val="115000"/>
              </a:lnSpc>
              <a:spcBef>
                <a:spcPts val="2000"/>
              </a:spcBef>
              <a:spcAft>
                <a:spcPts val="0"/>
              </a:spcAft>
              <a:buNone/>
            </a:pPr>
            <a:endParaRPr sz="1533" b="1">
              <a:solidFill>
                <a:schemeClr val="dk1"/>
              </a:solidFill>
              <a:latin typeface="Calibri"/>
              <a:ea typeface="Calibri"/>
              <a:cs typeface="Calibri"/>
              <a:sym typeface="Calibri"/>
            </a:endParaRPr>
          </a:p>
          <a:p>
            <a:pPr marL="0" marR="0" lvl="0" indent="0" algn="l" rtl="0">
              <a:lnSpc>
                <a:spcPct val="115000"/>
              </a:lnSpc>
              <a:spcBef>
                <a:spcPts val="2000"/>
              </a:spcBef>
              <a:spcAft>
                <a:spcPts val="0"/>
              </a:spcAft>
              <a:buNone/>
            </a:pPr>
            <a:endParaRPr sz="1533" b="1">
              <a:solidFill>
                <a:schemeClr val="dk1"/>
              </a:solidFill>
              <a:latin typeface="Calibri"/>
              <a:ea typeface="Calibri"/>
              <a:cs typeface="Calibri"/>
              <a:sym typeface="Calibri"/>
            </a:endParaRPr>
          </a:p>
          <a:p>
            <a:pPr marL="0" marR="0" lvl="0" indent="0" algn="l" rtl="0">
              <a:lnSpc>
                <a:spcPct val="115000"/>
              </a:lnSpc>
              <a:spcBef>
                <a:spcPts val="2000"/>
              </a:spcBef>
              <a:spcAft>
                <a:spcPts val="0"/>
              </a:spcAft>
              <a:buNone/>
            </a:pPr>
            <a:endParaRPr sz="1533">
              <a:solidFill>
                <a:schemeClr val="dk1"/>
              </a:solidFill>
              <a:latin typeface="Calibri"/>
              <a:ea typeface="Calibri"/>
              <a:cs typeface="Calibri"/>
              <a:sym typeface="Calibri"/>
            </a:endParaRPr>
          </a:p>
          <a:p>
            <a:pPr marL="0" marR="0" lvl="0" indent="0" algn="l" rtl="0">
              <a:spcBef>
                <a:spcPts val="2000"/>
              </a:spcBef>
              <a:spcAft>
                <a:spcPts val="0"/>
              </a:spcAft>
              <a:buNone/>
            </a:pPr>
            <a:endParaRPr sz="2400">
              <a:solidFill>
                <a:schemeClr val="dk1"/>
              </a:solidFill>
              <a:latin typeface="Calibri"/>
              <a:ea typeface="Calibri"/>
              <a:cs typeface="Calibri"/>
              <a:sym typeface="Calibri"/>
            </a:endParaRPr>
          </a:p>
        </p:txBody>
      </p:sp>
      <p:pic>
        <p:nvPicPr>
          <p:cNvPr id="1587" name="Google Shape;1587;p159"/>
          <p:cNvPicPr preferRelativeResize="0"/>
          <p:nvPr/>
        </p:nvPicPr>
        <p:blipFill rotWithShape="1">
          <a:blip r:embed="rId3">
            <a:alphaModFix/>
          </a:blip>
          <a:srcRect/>
          <a:stretch/>
        </p:blipFill>
        <p:spPr>
          <a:xfrm>
            <a:off x="648163" y="1584317"/>
            <a:ext cx="3759700" cy="5012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
          <p:cNvSpPr txBox="1">
            <a:spLocks noGrp="1"/>
          </p:cNvSpPr>
          <p:nvPr>
            <p:ph type="ctrTitle"/>
          </p:nvPr>
        </p:nvSpPr>
        <p:spPr>
          <a:xfrm>
            <a:off x="2693275" y="2376458"/>
            <a:ext cx="6690000" cy="2105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Industrial Analysis</a:t>
            </a:r>
            <a:endParaRPr/>
          </a:p>
        </p:txBody>
      </p:sp>
      <p:pic>
        <p:nvPicPr>
          <p:cNvPr id="161" name="Google Shape;161;p1" descr="A picture containing food, drawing&#10;&#10;Description automatically generated"/>
          <p:cNvPicPr preferRelativeResize="0"/>
          <p:nvPr/>
        </p:nvPicPr>
        <p:blipFill rotWithShape="1">
          <a:blip r:embed="rId3">
            <a:alphaModFix/>
          </a:blip>
          <a:srcRect/>
          <a:stretch/>
        </p:blipFill>
        <p:spPr>
          <a:xfrm>
            <a:off x="2063251" y="1842674"/>
            <a:ext cx="1616524" cy="1616524"/>
          </a:xfrm>
          <a:prstGeom prst="rect">
            <a:avLst/>
          </a:prstGeom>
          <a:noFill/>
          <a:ln>
            <a:noFill/>
          </a:ln>
        </p:spPr>
      </p:pic>
      <p:pic>
        <p:nvPicPr>
          <p:cNvPr id="162" name="Google Shape;162;p1"/>
          <p:cNvPicPr preferRelativeResize="0"/>
          <p:nvPr/>
        </p:nvPicPr>
        <p:blipFill rotWithShape="1">
          <a:blip r:embed="rId4">
            <a:alphaModFix/>
          </a:blip>
          <a:srcRect/>
          <a:stretch/>
        </p:blipFill>
        <p:spPr>
          <a:xfrm>
            <a:off x="4248800" y="1954713"/>
            <a:ext cx="3694388" cy="1392449"/>
          </a:xfrm>
          <a:prstGeom prst="rect">
            <a:avLst/>
          </a:prstGeom>
          <a:noFill/>
          <a:ln>
            <a:noFill/>
          </a:ln>
        </p:spPr>
      </p:pic>
      <p:pic>
        <p:nvPicPr>
          <p:cNvPr id="163" name="Google Shape;163;p1"/>
          <p:cNvPicPr preferRelativeResize="0"/>
          <p:nvPr/>
        </p:nvPicPr>
        <p:blipFill rotWithShape="1">
          <a:blip r:embed="rId5">
            <a:alphaModFix/>
          </a:blip>
          <a:srcRect/>
          <a:stretch/>
        </p:blipFill>
        <p:spPr>
          <a:xfrm>
            <a:off x="7943201" y="2210084"/>
            <a:ext cx="3099225" cy="881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3"/>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U.S. Sales Variation between Online and Offline</a:t>
            </a:r>
            <a:endParaRPr/>
          </a:p>
        </p:txBody>
      </p:sp>
      <p:pic>
        <p:nvPicPr>
          <p:cNvPr id="292" name="Google Shape;292;p23"/>
          <p:cNvPicPr preferRelativeResize="0">
            <a:picLocks noGrp="1"/>
          </p:cNvPicPr>
          <p:nvPr>
            <p:ph type="body" idx="1"/>
          </p:nvPr>
        </p:nvPicPr>
        <p:blipFill rotWithShape="1">
          <a:blip r:embed="rId3">
            <a:alphaModFix/>
          </a:blip>
          <a:srcRect/>
          <a:stretch/>
        </p:blipFill>
        <p:spPr>
          <a:xfrm>
            <a:off x="2785350" y="1325701"/>
            <a:ext cx="6621300" cy="55323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91"/>
        <p:cNvGrpSpPr/>
        <p:nvPr/>
      </p:nvGrpSpPr>
      <p:grpSpPr>
        <a:xfrm>
          <a:off x="0" y="0"/>
          <a:ext cx="0" cy="0"/>
          <a:chOff x="0" y="0"/>
          <a:chExt cx="0" cy="0"/>
        </a:xfrm>
      </p:grpSpPr>
      <p:sp>
        <p:nvSpPr>
          <p:cNvPr id="1592" name="Google Shape;1592;p160"/>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Effective Management</a:t>
            </a:r>
            <a:endParaRPr/>
          </a:p>
        </p:txBody>
      </p:sp>
      <p:sp>
        <p:nvSpPr>
          <p:cNvPr id="1593" name="Google Shape;1593;p160"/>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sp>
        <p:nvSpPr>
          <p:cNvPr id="1594" name="Google Shape;1594;p160"/>
          <p:cNvSpPr txBox="1"/>
          <p:nvPr/>
        </p:nvSpPr>
        <p:spPr>
          <a:xfrm>
            <a:off x="4626700" y="1813167"/>
            <a:ext cx="6877600" cy="45552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en-US" sz="1533" b="1">
                <a:latin typeface="Calibri"/>
                <a:ea typeface="Calibri"/>
                <a:cs typeface="Calibri"/>
                <a:sym typeface="Calibri"/>
              </a:rPr>
              <a:t>Marc Lore is president and chief executive officer of Walmart U.S. eCommerce. </a:t>
            </a:r>
            <a:r>
              <a:rPr lang="en-US" sz="1533">
                <a:latin typeface="Calibri"/>
                <a:ea typeface="Calibri"/>
                <a:cs typeface="Calibri"/>
                <a:sym typeface="Calibri"/>
              </a:rPr>
              <a:t>He was appointed in September 2016 to lead U.S. e-commerce when his company Jet.com was acquired by Walmart Inc. In his role, he accelerates Walmart’s U.S. e-commerce growth and customer reach, leading Walmart.com and Jet.com. Walmart.com offers customers everyday low prices and a seamless shopping experience across Walmart.com and Walmart’s stores and apps, while Jet.com delivers premium brands and a premium experience with emphasis on millennial and urban shoppers. He also oversees @WalmartLabs, Walmart’s technology arm for e-commerce.</a:t>
            </a:r>
            <a:endParaRPr sz="1533">
              <a:latin typeface="Calibri"/>
              <a:ea typeface="Calibri"/>
              <a:cs typeface="Calibri"/>
              <a:sym typeface="Calibri"/>
            </a:endParaRPr>
          </a:p>
          <a:p>
            <a:pPr marL="0" marR="0" lvl="0" indent="0" algn="l" rtl="0">
              <a:lnSpc>
                <a:spcPct val="115000"/>
              </a:lnSpc>
              <a:spcBef>
                <a:spcPts val="2000"/>
              </a:spcBef>
              <a:spcAft>
                <a:spcPts val="0"/>
              </a:spcAft>
              <a:buNone/>
            </a:pPr>
            <a:r>
              <a:rPr lang="en-US" sz="1533">
                <a:latin typeface="Calibri"/>
                <a:ea typeface="Calibri"/>
                <a:cs typeface="Calibri"/>
                <a:sym typeface="Calibri"/>
              </a:rPr>
              <a:t>Prior to Walmart, Marc founded and served as CEO of Jet.com, growing to a $1 billion gross merchandise value run rate in its first year before being acquired by Walmart. Jet introduced radical price innovation in e-commerce by optimizing the underlying economics of online shopping and unbundling the embedded retail costs that drive up price, creating an entirely new business model that works better for both customers and merchants.</a:t>
            </a:r>
            <a:endParaRPr sz="1533">
              <a:latin typeface="Calibri"/>
              <a:ea typeface="Calibri"/>
              <a:cs typeface="Calibri"/>
              <a:sym typeface="Calibri"/>
            </a:endParaRPr>
          </a:p>
          <a:p>
            <a:pPr marL="0" marR="0" lvl="0" indent="0" algn="l" rtl="0">
              <a:lnSpc>
                <a:spcPct val="115000"/>
              </a:lnSpc>
              <a:spcBef>
                <a:spcPts val="2000"/>
              </a:spcBef>
              <a:spcAft>
                <a:spcPts val="0"/>
              </a:spcAft>
              <a:buNone/>
            </a:pPr>
            <a:endParaRPr sz="1533" b="1">
              <a:solidFill>
                <a:schemeClr val="dk1"/>
              </a:solidFill>
              <a:latin typeface="Calibri"/>
              <a:ea typeface="Calibri"/>
              <a:cs typeface="Calibri"/>
              <a:sym typeface="Calibri"/>
            </a:endParaRPr>
          </a:p>
          <a:p>
            <a:pPr marL="0" marR="0" lvl="0" indent="0" algn="l" rtl="0">
              <a:lnSpc>
                <a:spcPct val="115000"/>
              </a:lnSpc>
              <a:spcBef>
                <a:spcPts val="2000"/>
              </a:spcBef>
              <a:spcAft>
                <a:spcPts val="0"/>
              </a:spcAft>
              <a:buNone/>
            </a:pPr>
            <a:endParaRPr sz="1533" b="1">
              <a:solidFill>
                <a:schemeClr val="dk1"/>
              </a:solidFill>
              <a:latin typeface="Calibri"/>
              <a:ea typeface="Calibri"/>
              <a:cs typeface="Calibri"/>
              <a:sym typeface="Calibri"/>
            </a:endParaRPr>
          </a:p>
          <a:p>
            <a:pPr marL="0" marR="0" lvl="0" indent="0" algn="l" rtl="0">
              <a:lnSpc>
                <a:spcPct val="115000"/>
              </a:lnSpc>
              <a:spcBef>
                <a:spcPts val="2000"/>
              </a:spcBef>
              <a:spcAft>
                <a:spcPts val="0"/>
              </a:spcAft>
              <a:buNone/>
            </a:pPr>
            <a:endParaRPr sz="1533" b="1">
              <a:solidFill>
                <a:schemeClr val="dk1"/>
              </a:solidFill>
              <a:latin typeface="Calibri"/>
              <a:ea typeface="Calibri"/>
              <a:cs typeface="Calibri"/>
              <a:sym typeface="Calibri"/>
            </a:endParaRPr>
          </a:p>
          <a:p>
            <a:pPr marL="0" marR="0" lvl="0" indent="0" algn="l" rtl="0">
              <a:lnSpc>
                <a:spcPct val="115000"/>
              </a:lnSpc>
              <a:spcBef>
                <a:spcPts val="2000"/>
              </a:spcBef>
              <a:spcAft>
                <a:spcPts val="0"/>
              </a:spcAft>
              <a:buNone/>
            </a:pPr>
            <a:endParaRPr sz="1533">
              <a:solidFill>
                <a:schemeClr val="dk1"/>
              </a:solidFill>
              <a:latin typeface="Calibri"/>
              <a:ea typeface="Calibri"/>
              <a:cs typeface="Calibri"/>
              <a:sym typeface="Calibri"/>
            </a:endParaRPr>
          </a:p>
          <a:p>
            <a:pPr marL="0" marR="0" lvl="0" indent="0" algn="l" rtl="0">
              <a:spcBef>
                <a:spcPts val="2000"/>
              </a:spcBef>
              <a:spcAft>
                <a:spcPts val="0"/>
              </a:spcAft>
              <a:buNone/>
            </a:pPr>
            <a:endParaRPr sz="2400">
              <a:solidFill>
                <a:schemeClr val="dk1"/>
              </a:solidFill>
              <a:latin typeface="Calibri"/>
              <a:ea typeface="Calibri"/>
              <a:cs typeface="Calibri"/>
              <a:sym typeface="Calibri"/>
            </a:endParaRPr>
          </a:p>
        </p:txBody>
      </p:sp>
      <p:pic>
        <p:nvPicPr>
          <p:cNvPr id="1595" name="Google Shape;1595;p160"/>
          <p:cNvPicPr preferRelativeResize="0"/>
          <p:nvPr/>
        </p:nvPicPr>
        <p:blipFill rotWithShape="1">
          <a:blip r:embed="rId3">
            <a:alphaModFix/>
          </a:blip>
          <a:srcRect/>
          <a:stretch/>
        </p:blipFill>
        <p:spPr>
          <a:xfrm>
            <a:off x="665669" y="1585067"/>
            <a:ext cx="3758564" cy="501140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g73d3d83d18_0_1"/>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Board of Directors</a:t>
            </a:r>
            <a:endParaRPr/>
          </a:p>
        </p:txBody>
      </p:sp>
      <p:sp>
        <p:nvSpPr>
          <p:cNvPr id="1602" name="Google Shape;1602;g73d3d83d18_0_1"/>
          <p:cNvSpPr txBox="1">
            <a:spLocks noGrp="1"/>
          </p:cNvSpPr>
          <p:nvPr>
            <p:ph type="body" idx="1"/>
          </p:nvPr>
        </p:nvSpPr>
        <p:spPr>
          <a:xfrm>
            <a:off x="3503800" y="1690775"/>
            <a:ext cx="8272500" cy="4401300"/>
          </a:xfrm>
          <a:prstGeom prst="rect">
            <a:avLst/>
          </a:prstGeom>
        </p:spPr>
        <p:txBody>
          <a:bodyPr spcFirstLastPara="1" wrap="square" lIns="121900" tIns="121900" rIns="121900" bIns="121900" anchor="t" anchorCtr="0">
            <a:noAutofit/>
          </a:bodyPr>
          <a:lstStyle/>
          <a:p>
            <a:pPr marL="0" lvl="0" indent="0" algn="l" rtl="0">
              <a:lnSpc>
                <a:spcPct val="116666"/>
              </a:lnSpc>
              <a:spcBef>
                <a:spcPts val="0"/>
              </a:spcBef>
              <a:spcAft>
                <a:spcPts val="0"/>
              </a:spcAft>
              <a:buNone/>
            </a:pPr>
            <a:r>
              <a:rPr lang="en-US" sz="1800" b="1">
                <a:solidFill>
                  <a:srgbClr val="000000"/>
                </a:solidFill>
                <a:latin typeface="Arial"/>
                <a:ea typeface="Arial"/>
                <a:cs typeface="Arial"/>
                <a:sym typeface="Arial"/>
              </a:rPr>
              <a:t>Gregory B. Penner</a:t>
            </a:r>
            <a:endParaRPr sz="1350">
              <a:solidFill>
                <a:srgbClr val="000000"/>
              </a:solidFill>
              <a:latin typeface="Arial"/>
              <a:ea typeface="Arial"/>
              <a:cs typeface="Arial"/>
              <a:sym typeface="Arial"/>
            </a:endParaRPr>
          </a:p>
          <a:p>
            <a:pPr marL="0" lvl="0" indent="0" algn="l" rtl="0">
              <a:spcBef>
                <a:spcPts val="0"/>
              </a:spcBef>
              <a:spcAft>
                <a:spcPts val="0"/>
              </a:spcAft>
              <a:buNone/>
            </a:pPr>
            <a:r>
              <a:rPr lang="en-US" sz="1350">
                <a:solidFill>
                  <a:srgbClr val="000000"/>
                </a:solidFill>
                <a:latin typeface="Arial"/>
                <a:ea typeface="Arial"/>
                <a:cs typeface="Arial"/>
                <a:sym typeface="Arial"/>
              </a:rPr>
              <a:t>Joined the Board: 2008</a:t>
            </a:r>
            <a:endParaRPr sz="1350">
              <a:solidFill>
                <a:srgbClr val="000000"/>
              </a:solidFill>
              <a:latin typeface="Arial"/>
              <a:ea typeface="Arial"/>
              <a:cs typeface="Arial"/>
              <a:sym typeface="Arial"/>
            </a:endParaRPr>
          </a:p>
          <a:p>
            <a:pPr marL="0" lvl="0" indent="0" algn="l" rtl="0">
              <a:spcBef>
                <a:spcPts val="1500"/>
              </a:spcBef>
              <a:spcAft>
                <a:spcPts val="0"/>
              </a:spcAft>
              <a:buNone/>
            </a:pPr>
            <a:r>
              <a:rPr lang="en-US" sz="1350">
                <a:solidFill>
                  <a:srgbClr val="000000"/>
                </a:solidFill>
                <a:latin typeface="Arial"/>
                <a:ea typeface="Arial"/>
                <a:cs typeface="Arial"/>
                <a:sym typeface="Arial"/>
              </a:rPr>
              <a:t>Committees: Executive</a:t>
            </a:r>
            <a:endParaRPr sz="1350">
              <a:solidFill>
                <a:srgbClr val="000000"/>
              </a:solidFill>
              <a:latin typeface="Arial"/>
              <a:ea typeface="Arial"/>
              <a:cs typeface="Arial"/>
              <a:sym typeface="Arial"/>
            </a:endParaRPr>
          </a:p>
          <a:p>
            <a:pPr marL="0" lvl="0" indent="0" algn="l" rtl="0">
              <a:spcBef>
                <a:spcPts val="1500"/>
              </a:spcBef>
              <a:spcAft>
                <a:spcPts val="0"/>
              </a:spcAft>
              <a:buNone/>
            </a:pPr>
            <a:r>
              <a:rPr lang="en-US" sz="1350">
                <a:solidFill>
                  <a:srgbClr val="000000"/>
                </a:solidFill>
                <a:latin typeface="Arial"/>
                <a:ea typeface="Arial"/>
                <a:cs typeface="Arial"/>
                <a:sym typeface="Arial"/>
              </a:rPr>
              <a:t>Greg Penner is founder and general partner of Madrone Capital Partners, an investment management firm located in Menlo Park, California. Elected as chairman of the Walmart Board of Directors in 2015, Greg is only the third person to serve in the position, following his father-in-law, Rob Walton, and company founder Sam Walton.Over a 20-year period, Greg has worked with Walmart in a number of capacities, including as senior vice president and chief financial officer- Japan and senior vice president of finance and strategy for Walmart.com. He was first elected to the Walmart Board in 2008 and has served as a member on the Strategic Planning and Finance Committee and as chairman of the Technology and eCommerce Committee.</a:t>
            </a:r>
            <a:endParaRPr sz="1350">
              <a:solidFill>
                <a:srgbClr val="000000"/>
              </a:solidFill>
              <a:latin typeface="Arial"/>
              <a:ea typeface="Arial"/>
              <a:cs typeface="Arial"/>
              <a:sym typeface="Arial"/>
            </a:endParaRPr>
          </a:p>
          <a:p>
            <a:pPr marL="0" lvl="0" indent="0" algn="l" rtl="0">
              <a:spcBef>
                <a:spcPts val="1500"/>
              </a:spcBef>
              <a:spcAft>
                <a:spcPts val="0"/>
              </a:spcAft>
              <a:buNone/>
            </a:pPr>
            <a:r>
              <a:rPr lang="en-US" sz="1350">
                <a:solidFill>
                  <a:srgbClr val="000000"/>
                </a:solidFill>
                <a:latin typeface="Arial"/>
                <a:ea typeface="Arial"/>
                <a:cs typeface="Arial"/>
                <a:sym typeface="Arial"/>
              </a:rPr>
              <a:t>Previously, Greg worked as a financial analyst at Goldman Sachs &amp; Co. and as a general partner of Peninsula Capital. He also served as a member of the board of directors of Baidu, Inc., from 2004 to 2017 and on the board of directors of Hyatt Hotels Corporation from 2007 to 2014.</a:t>
            </a:r>
            <a:endParaRPr sz="1350">
              <a:solidFill>
                <a:srgbClr val="000000"/>
              </a:solidFill>
              <a:latin typeface="Arial"/>
              <a:ea typeface="Arial"/>
              <a:cs typeface="Arial"/>
              <a:sym typeface="Arial"/>
            </a:endParaRPr>
          </a:p>
          <a:p>
            <a:pPr marL="0" lvl="0" indent="0" algn="l" rtl="0">
              <a:spcBef>
                <a:spcPts val="1500"/>
              </a:spcBef>
              <a:spcAft>
                <a:spcPts val="0"/>
              </a:spcAft>
              <a:buNone/>
            </a:pPr>
            <a:r>
              <a:rPr lang="en-US" sz="1350">
                <a:solidFill>
                  <a:srgbClr val="000000"/>
                </a:solidFill>
                <a:latin typeface="Arial"/>
                <a:ea typeface="Arial"/>
                <a:cs typeface="Arial"/>
                <a:sym typeface="Arial"/>
              </a:rPr>
              <a:t>Greg earned a bachelor of science degree in international economics from Georgetown University in 1992 and a master’s in business administration from the Stanford Graduate School of Business in 1997.</a:t>
            </a:r>
            <a:endParaRPr sz="1350">
              <a:solidFill>
                <a:srgbClr val="000000"/>
              </a:solidFill>
              <a:latin typeface="Arial"/>
              <a:ea typeface="Arial"/>
              <a:cs typeface="Arial"/>
              <a:sym typeface="Arial"/>
            </a:endParaRPr>
          </a:p>
          <a:p>
            <a:pPr marL="0" lvl="0" indent="0" algn="l" rtl="0">
              <a:spcBef>
                <a:spcPts val="1500"/>
              </a:spcBef>
              <a:spcAft>
                <a:spcPts val="2100"/>
              </a:spcAft>
              <a:buNone/>
            </a:pPr>
            <a:endParaRPr/>
          </a:p>
        </p:txBody>
      </p:sp>
      <p:pic>
        <p:nvPicPr>
          <p:cNvPr id="1603" name="Google Shape;1603;g73d3d83d18_0_1"/>
          <p:cNvPicPr preferRelativeResize="0"/>
          <p:nvPr/>
        </p:nvPicPr>
        <p:blipFill>
          <a:blip r:embed="rId3">
            <a:alphaModFix/>
          </a:blip>
          <a:stretch>
            <a:fillRect/>
          </a:stretch>
        </p:blipFill>
        <p:spPr>
          <a:xfrm>
            <a:off x="334775" y="1861775"/>
            <a:ext cx="3044475" cy="405930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g73d3d83d18_0_10"/>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Board of Directors</a:t>
            </a:r>
            <a:endParaRPr/>
          </a:p>
        </p:txBody>
      </p:sp>
      <p:sp>
        <p:nvSpPr>
          <p:cNvPr id="1610" name="Google Shape;1610;g73d3d83d18_0_10"/>
          <p:cNvSpPr txBox="1">
            <a:spLocks noGrp="1"/>
          </p:cNvSpPr>
          <p:nvPr>
            <p:ph type="body" idx="1"/>
          </p:nvPr>
        </p:nvSpPr>
        <p:spPr>
          <a:xfrm>
            <a:off x="3768625" y="1664675"/>
            <a:ext cx="8007600" cy="4427400"/>
          </a:xfrm>
          <a:prstGeom prst="rect">
            <a:avLst/>
          </a:prstGeom>
        </p:spPr>
        <p:txBody>
          <a:bodyPr spcFirstLastPara="1" wrap="square" lIns="121900" tIns="121900" rIns="121900" bIns="121900" anchor="t" anchorCtr="0">
            <a:noAutofit/>
          </a:bodyPr>
          <a:lstStyle/>
          <a:p>
            <a:pPr marL="0" lvl="0" indent="0" algn="l" rtl="0">
              <a:lnSpc>
                <a:spcPct val="100000"/>
              </a:lnSpc>
              <a:spcBef>
                <a:spcPts val="1000"/>
              </a:spcBef>
              <a:spcAft>
                <a:spcPts val="0"/>
              </a:spcAft>
              <a:buNone/>
            </a:pPr>
            <a:r>
              <a:rPr lang="en-US" sz="1800" b="1">
                <a:solidFill>
                  <a:srgbClr val="000000"/>
                </a:solidFill>
                <a:latin typeface="Arial"/>
                <a:ea typeface="Arial"/>
                <a:cs typeface="Arial"/>
                <a:sym typeface="Arial"/>
              </a:rPr>
              <a:t>Timothy P. Flynn</a:t>
            </a:r>
            <a:endParaRPr sz="1800" b="1">
              <a:solidFill>
                <a:srgbClr val="000000"/>
              </a:solidFill>
              <a:latin typeface="Arial"/>
              <a:ea typeface="Arial"/>
              <a:cs typeface="Arial"/>
              <a:sym typeface="Arial"/>
            </a:endParaRPr>
          </a:p>
          <a:p>
            <a:pPr marL="0" lvl="0" indent="0" algn="l" rtl="0">
              <a:lnSpc>
                <a:spcPct val="100000"/>
              </a:lnSpc>
              <a:spcBef>
                <a:spcPts val="2100"/>
              </a:spcBef>
              <a:spcAft>
                <a:spcPts val="0"/>
              </a:spcAft>
              <a:buNone/>
            </a:pPr>
            <a:r>
              <a:rPr lang="en-US" sz="1350">
                <a:solidFill>
                  <a:srgbClr val="000000"/>
                </a:solidFill>
                <a:latin typeface="Arial"/>
                <a:ea typeface="Arial"/>
                <a:cs typeface="Arial"/>
                <a:sym typeface="Arial"/>
              </a:rPr>
              <a:t>Joined the Board: 2012</a:t>
            </a:r>
            <a:endParaRPr sz="1350">
              <a:solidFill>
                <a:srgbClr val="000000"/>
              </a:solidFill>
              <a:latin typeface="Arial"/>
              <a:ea typeface="Arial"/>
              <a:cs typeface="Arial"/>
              <a:sym typeface="Arial"/>
            </a:endParaRPr>
          </a:p>
          <a:p>
            <a:pPr marL="0" lvl="0" indent="0" algn="l" rtl="0">
              <a:lnSpc>
                <a:spcPct val="100000"/>
              </a:lnSpc>
              <a:spcBef>
                <a:spcPts val="2100"/>
              </a:spcBef>
              <a:spcAft>
                <a:spcPts val="0"/>
              </a:spcAft>
              <a:buNone/>
            </a:pPr>
            <a:r>
              <a:rPr lang="en-US" sz="1350">
                <a:solidFill>
                  <a:srgbClr val="000000"/>
                </a:solidFill>
                <a:latin typeface="Arial"/>
                <a:ea typeface="Arial"/>
                <a:cs typeface="Arial"/>
                <a:sym typeface="Arial"/>
              </a:rPr>
              <a:t>Committee: Audit (Chairman); Technology and eCommerce</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Tim was chairman of KPMG International from 2007 until his retirement in October 2011. He also served as chairman from 2005 to 2010 and chief executive officer from 2005 to 2008 of KPMG LLP in the U.S., the largest member firm of KPMG International.</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Tim has served as a member of the board of directors of JPMorgan Chase &amp; Co. since 2012, Alcoa Corporation since September 2016 and UnitedHealth Group, Inc., since January 2017. He is also a member of the board of trustees of the University of St. Thomas, St. Paul, Minn. He has previously served as a member of the board of directors of The Chubb Corporation from 2013 until its acquisition by ACE Limited in January 2016. He also served as a trustee of the Financial Accounting Standards Board, a member of the World Economic Forum’s International Business Council and a director of the International Integrated Reporting Council.</a:t>
            </a:r>
            <a:endParaRPr sz="1350">
              <a:solidFill>
                <a:srgbClr val="000000"/>
              </a:solidFill>
              <a:latin typeface="Arial"/>
              <a:ea typeface="Arial"/>
              <a:cs typeface="Arial"/>
              <a:sym typeface="Arial"/>
            </a:endParaRPr>
          </a:p>
          <a:p>
            <a:pPr marL="0" lvl="0" indent="0" algn="l" rtl="0">
              <a:spcBef>
                <a:spcPts val="1500"/>
              </a:spcBef>
              <a:spcAft>
                <a:spcPts val="2100"/>
              </a:spcAft>
              <a:buNone/>
            </a:pPr>
            <a:endParaRPr sz="1800" b="1">
              <a:solidFill>
                <a:srgbClr val="000000"/>
              </a:solidFill>
              <a:latin typeface="Arial"/>
              <a:ea typeface="Arial"/>
              <a:cs typeface="Arial"/>
              <a:sym typeface="Arial"/>
            </a:endParaRPr>
          </a:p>
        </p:txBody>
      </p:sp>
      <p:pic>
        <p:nvPicPr>
          <p:cNvPr id="1611" name="Google Shape;1611;g73d3d83d18_0_10"/>
          <p:cNvPicPr preferRelativeResize="0"/>
          <p:nvPr/>
        </p:nvPicPr>
        <p:blipFill>
          <a:blip r:embed="rId3">
            <a:alphaModFix/>
          </a:blip>
          <a:stretch>
            <a:fillRect/>
          </a:stretch>
        </p:blipFill>
        <p:spPr>
          <a:xfrm>
            <a:off x="354500" y="1753213"/>
            <a:ext cx="3187744" cy="425032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g73d3d83d18_0_18"/>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Board of Directors</a:t>
            </a:r>
            <a:endParaRPr/>
          </a:p>
        </p:txBody>
      </p:sp>
      <p:sp>
        <p:nvSpPr>
          <p:cNvPr id="1618" name="Google Shape;1618;g73d3d83d18_0_18"/>
          <p:cNvSpPr txBox="1">
            <a:spLocks noGrp="1"/>
          </p:cNvSpPr>
          <p:nvPr>
            <p:ph type="body" idx="1"/>
          </p:nvPr>
        </p:nvSpPr>
        <p:spPr>
          <a:xfrm>
            <a:off x="4094500" y="1601575"/>
            <a:ext cx="7681800" cy="4403700"/>
          </a:xfrm>
          <a:prstGeom prst="rect">
            <a:avLst/>
          </a:prstGeom>
        </p:spPr>
        <p:txBody>
          <a:bodyPr spcFirstLastPara="1" wrap="square" lIns="121900" tIns="121900" rIns="121900" bIns="121900" anchor="t" anchorCtr="0">
            <a:noAutofit/>
          </a:bodyPr>
          <a:lstStyle/>
          <a:p>
            <a:pPr marL="0" lvl="0" indent="0" algn="l" rtl="0">
              <a:lnSpc>
                <a:spcPct val="116666"/>
              </a:lnSpc>
              <a:spcBef>
                <a:spcPts val="0"/>
              </a:spcBef>
              <a:spcAft>
                <a:spcPts val="0"/>
              </a:spcAft>
              <a:buNone/>
            </a:pPr>
            <a:r>
              <a:rPr lang="en-US" sz="1800" b="1">
                <a:solidFill>
                  <a:srgbClr val="000000"/>
                </a:solidFill>
                <a:latin typeface="Arial"/>
                <a:ea typeface="Arial"/>
                <a:cs typeface="Arial"/>
                <a:sym typeface="Arial"/>
              </a:rPr>
              <a:t>Cesar Conde </a:t>
            </a:r>
            <a:endParaRPr sz="1800" b="1">
              <a:solidFill>
                <a:srgbClr val="000000"/>
              </a:solidFill>
              <a:latin typeface="Arial"/>
              <a:ea typeface="Arial"/>
              <a:cs typeface="Arial"/>
              <a:sym typeface="Arial"/>
            </a:endParaRPr>
          </a:p>
          <a:p>
            <a:pPr marL="0" lvl="0" indent="0" algn="l" rtl="0">
              <a:spcBef>
                <a:spcPts val="0"/>
              </a:spcBef>
              <a:spcAft>
                <a:spcPts val="0"/>
              </a:spcAft>
              <a:buNone/>
            </a:pPr>
            <a:r>
              <a:rPr lang="en-US" sz="1350">
                <a:solidFill>
                  <a:srgbClr val="000000"/>
                </a:solidFill>
                <a:latin typeface="Arial"/>
                <a:ea typeface="Arial"/>
                <a:cs typeface="Arial"/>
                <a:sym typeface="Arial"/>
              </a:rPr>
              <a:t>Joined the Board: 2019</a:t>
            </a:r>
            <a:endParaRPr sz="1350">
              <a:solidFill>
                <a:srgbClr val="000000"/>
              </a:solidFill>
              <a:latin typeface="Arial"/>
              <a:ea typeface="Arial"/>
              <a:cs typeface="Arial"/>
              <a:sym typeface="Arial"/>
            </a:endParaRPr>
          </a:p>
          <a:p>
            <a:pPr marL="0" lvl="0" indent="0" algn="l" rtl="0">
              <a:spcBef>
                <a:spcPts val="1500"/>
              </a:spcBef>
              <a:spcAft>
                <a:spcPts val="0"/>
              </a:spcAft>
              <a:buNone/>
            </a:pPr>
            <a:r>
              <a:rPr lang="en-US" sz="1350">
                <a:solidFill>
                  <a:srgbClr val="000000"/>
                </a:solidFill>
                <a:latin typeface="Arial"/>
                <a:ea typeface="Arial"/>
                <a:cs typeface="Arial"/>
                <a:sym typeface="Arial"/>
              </a:rPr>
              <a:t>Committee: Audit; Technology and eCommerce</a:t>
            </a:r>
            <a:endParaRPr sz="1350">
              <a:solidFill>
                <a:srgbClr val="000000"/>
              </a:solidFill>
              <a:latin typeface="Arial"/>
              <a:ea typeface="Arial"/>
              <a:cs typeface="Arial"/>
              <a:sym typeface="Arial"/>
            </a:endParaRPr>
          </a:p>
          <a:p>
            <a:pPr marL="0" lvl="0" indent="0" algn="l" rtl="0">
              <a:spcBef>
                <a:spcPts val="1500"/>
              </a:spcBef>
              <a:spcAft>
                <a:spcPts val="0"/>
              </a:spcAft>
              <a:buNone/>
            </a:pPr>
            <a:r>
              <a:rPr lang="en-US" sz="1350">
                <a:solidFill>
                  <a:srgbClr val="000000"/>
                </a:solidFill>
                <a:latin typeface="Arial"/>
                <a:ea typeface="Arial"/>
                <a:cs typeface="Arial"/>
                <a:sym typeface="Arial"/>
              </a:rPr>
              <a:t>Cesar Conde is the Chairman of NBCUniversal International Group and NBCUniversal Telemundo Enterprises. He also serves on the Executive Committee of NBCUniversal. As Chairman of NBCUniversal International Group, he is responsible for the operations and international expansion of NBCUniversal businesses outside of North America. As Chairman of Telemundo Enterprises, he oversees the leading media properties serving Hispanics across broadcast, cable and digital platforms.Conde joined NBCUniversal in October 2013 as Executive Vice President of NBCUniversal to oversee NBCU International and NBCU Digital Enterprises and assumed his current role in 2015. Prior to NBCUniversal, he was the President of Univision Networks and for 10 years served in a variety of senior executive capacities.</a:t>
            </a:r>
            <a:endParaRPr sz="1350">
              <a:solidFill>
                <a:srgbClr val="000000"/>
              </a:solidFill>
              <a:latin typeface="Arial"/>
              <a:ea typeface="Arial"/>
              <a:cs typeface="Arial"/>
              <a:sym typeface="Arial"/>
            </a:endParaRPr>
          </a:p>
          <a:p>
            <a:pPr marL="0" lvl="0" indent="0" algn="l" rtl="0">
              <a:spcBef>
                <a:spcPts val="1500"/>
              </a:spcBef>
              <a:spcAft>
                <a:spcPts val="0"/>
              </a:spcAft>
              <a:buNone/>
            </a:pPr>
            <a:r>
              <a:rPr lang="en-US" sz="1350">
                <a:solidFill>
                  <a:srgbClr val="000000"/>
                </a:solidFill>
                <a:latin typeface="Arial"/>
                <a:ea typeface="Arial"/>
                <a:cs typeface="Arial"/>
                <a:sym typeface="Arial"/>
              </a:rPr>
              <a:t>Conde serves on the board of directors of PepsiCo. He is a Trustee of the Aspen Institute and the Paley Center for Media, and Full Member at the Council on Foreign Relations and a Young Global Leader for the World Economic Forum.</a:t>
            </a:r>
            <a:endParaRPr sz="1350">
              <a:solidFill>
                <a:srgbClr val="000000"/>
              </a:solidFill>
              <a:latin typeface="Arial"/>
              <a:ea typeface="Arial"/>
              <a:cs typeface="Arial"/>
              <a:sym typeface="Arial"/>
            </a:endParaRPr>
          </a:p>
          <a:p>
            <a:pPr marL="0" lvl="0" indent="0" algn="l" rtl="0">
              <a:spcBef>
                <a:spcPts val="1500"/>
              </a:spcBef>
              <a:spcAft>
                <a:spcPts val="0"/>
              </a:spcAft>
              <a:buNone/>
            </a:pPr>
            <a:r>
              <a:rPr lang="en-US" sz="1350">
                <a:solidFill>
                  <a:srgbClr val="000000"/>
                </a:solidFill>
                <a:latin typeface="Arial"/>
                <a:ea typeface="Arial"/>
                <a:cs typeface="Arial"/>
                <a:sym typeface="Arial"/>
              </a:rPr>
              <a:t>Conde holds a B.A. with honors from Harvard University and an M.B.A. from the Wharton School at the University of Pennsylvania.</a:t>
            </a:r>
            <a:endParaRPr sz="1350">
              <a:solidFill>
                <a:srgbClr val="000000"/>
              </a:solidFill>
              <a:latin typeface="Arial"/>
              <a:ea typeface="Arial"/>
              <a:cs typeface="Arial"/>
              <a:sym typeface="Arial"/>
            </a:endParaRPr>
          </a:p>
          <a:p>
            <a:pPr marL="0" lvl="0" indent="0" algn="l" rtl="0">
              <a:lnSpc>
                <a:spcPct val="116666"/>
              </a:lnSpc>
              <a:spcBef>
                <a:spcPts val="1500"/>
              </a:spcBef>
              <a:spcAft>
                <a:spcPts val="0"/>
              </a:spcAft>
              <a:buNone/>
            </a:pPr>
            <a:endParaRPr sz="1800" b="1">
              <a:solidFill>
                <a:srgbClr val="000000"/>
              </a:solidFill>
              <a:latin typeface="Arial"/>
              <a:ea typeface="Arial"/>
              <a:cs typeface="Arial"/>
              <a:sym typeface="Arial"/>
            </a:endParaRPr>
          </a:p>
        </p:txBody>
      </p:sp>
      <p:pic>
        <p:nvPicPr>
          <p:cNvPr id="1619" name="Google Shape;1619;g73d3d83d18_0_18"/>
          <p:cNvPicPr preferRelativeResize="0"/>
          <p:nvPr/>
        </p:nvPicPr>
        <p:blipFill>
          <a:blip r:embed="rId3">
            <a:alphaModFix/>
          </a:blip>
          <a:stretch>
            <a:fillRect/>
          </a:stretch>
        </p:blipFill>
        <p:spPr>
          <a:xfrm>
            <a:off x="610750" y="1775276"/>
            <a:ext cx="3172500" cy="423000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g73d3d83d18_0_26"/>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Board of Directors</a:t>
            </a:r>
            <a:endParaRPr/>
          </a:p>
        </p:txBody>
      </p:sp>
      <p:sp>
        <p:nvSpPr>
          <p:cNvPr id="1626" name="Google Shape;1626;g73d3d83d18_0_26"/>
          <p:cNvSpPr txBox="1">
            <a:spLocks noGrp="1"/>
          </p:cNvSpPr>
          <p:nvPr>
            <p:ph type="body" idx="1"/>
          </p:nvPr>
        </p:nvSpPr>
        <p:spPr>
          <a:xfrm>
            <a:off x="3768625" y="1688425"/>
            <a:ext cx="8007600" cy="440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800" b="1">
                <a:solidFill>
                  <a:srgbClr val="000000"/>
                </a:solidFill>
                <a:latin typeface="Arial"/>
                <a:ea typeface="Arial"/>
                <a:cs typeface="Arial"/>
                <a:sym typeface="Arial"/>
              </a:rPr>
              <a:t>Stephen J. Easterbrook </a:t>
            </a:r>
            <a:endParaRPr sz="1800" b="1">
              <a:solidFill>
                <a:srgbClr val="000000"/>
              </a:solidFill>
              <a:latin typeface="Arial"/>
              <a:ea typeface="Arial"/>
              <a:cs typeface="Arial"/>
              <a:sym typeface="Arial"/>
            </a:endParaRPr>
          </a:p>
          <a:p>
            <a:pPr marL="0" lvl="0" indent="0" algn="l" rtl="0">
              <a:lnSpc>
                <a:spcPct val="100000"/>
              </a:lnSpc>
              <a:spcBef>
                <a:spcPts val="2100"/>
              </a:spcBef>
              <a:spcAft>
                <a:spcPts val="0"/>
              </a:spcAft>
              <a:buNone/>
            </a:pPr>
            <a:r>
              <a:rPr lang="en-US" sz="1350">
                <a:solidFill>
                  <a:srgbClr val="000000"/>
                </a:solidFill>
                <a:latin typeface="Arial"/>
                <a:ea typeface="Arial"/>
                <a:cs typeface="Arial"/>
                <a:sym typeface="Arial"/>
              </a:rPr>
              <a:t>Joined the Board: 2018</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Committees: Compensation and Management Development; Strategic Planning and Finance</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Steve has been president, chief executive officer and a member of the board of directors of McDonald’s Corporation since March 2015. Prior to this appointment, he served in various senior leadership positions with McDonald’s, including as senior executive vice president and global chief brand officer from June 2013 to February 2015.</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From September 2012 through May 2013, Steve served as CEO of wagamama limited, a Japanese-inspired restaurant chain, and from September 2011 to September 2012, he served as CEO of PizzaExpress Limited, a casual dining company in the United Kingdom. From December 2010 to September 2011, he held the position of president of McDonald’s Europe. Prior to that, Steve served in a number of roles with McDonald’s over the course of 18 years, having joined the company as a financial reporting manager in London in 1993.</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He is a chartered accountant and serves as a Visiting Fellow at Oxford University Centre for Corporate Reputation. He also serves on the board of directors of Catalyst Inc., a global nonprofit organization that promotes inclusive workplaces for women, and on the board of trustees for Ronald McDonald House Charities.</a:t>
            </a:r>
            <a:endParaRPr sz="1350">
              <a:solidFill>
                <a:srgbClr val="000000"/>
              </a:solidFill>
              <a:latin typeface="Arial"/>
              <a:ea typeface="Arial"/>
              <a:cs typeface="Arial"/>
              <a:sym typeface="Arial"/>
            </a:endParaRPr>
          </a:p>
          <a:p>
            <a:pPr marL="0" lvl="0" indent="0" algn="l" rtl="0">
              <a:spcBef>
                <a:spcPts val="1500"/>
              </a:spcBef>
              <a:spcAft>
                <a:spcPts val="2100"/>
              </a:spcAft>
              <a:buNone/>
            </a:pPr>
            <a:endParaRPr sz="1800" b="1">
              <a:solidFill>
                <a:srgbClr val="000000"/>
              </a:solidFill>
              <a:latin typeface="Arial"/>
              <a:ea typeface="Arial"/>
              <a:cs typeface="Arial"/>
              <a:sym typeface="Arial"/>
            </a:endParaRPr>
          </a:p>
        </p:txBody>
      </p:sp>
      <p:pic>
        <p:nvPicPr>
          <p:cNvPr id="1627" name="Google Shape;1627;g73d3d83d18_0_26"/>
          <p:cNvPicPr preferRelativeResize="0"/>
          <p:nvPr/>
        </p:nvPicPr>
        <p:blipFill>
          <a:blip r:embed="rId3">
            <a:alphaModFix/>
          </a:blip>
          <a:stretch>
            <a:fillRect/>
          </a:stretch>
        </p:blipFill>
        <p:spPr>
          <a:xfrm>
            <a:off x="415600" y="1794488"/>
            <a:ext cx="3143675" cy="4191575"/>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g73d3d83d18_0_34"/>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Board of Directors</a:t>
            </a:r>
            <a:endParaRPr/>
          </a:p>
          <a:p>
            <a:pPr marL="0" lvl="0" indent="0" algn="l" rtl="0">
              <a:spcBef>
                <a:spcPts val="0"/>
              </a:spcBef>
              <a:spcAft>
                <a:spcPts val="0"/>
              </a:spcAft>
              <a:buNone/>
            </a:pPr>
            <a:endParaRPr/>
          </a:p>
        </p:txBody>
      </p:sp>
      <p:sp>
        <p:nvSpPr>
          <p:cNvPr id="1634" name="Google Shape;1634;g73d3d83d18_0_34"/>
          <p:cNvSpPr txBox="1">
            <a:spLocks noGrp="1"/>
          </p:cNvSpPr>
          <p:nvPr>
            <p:ph type="body" idx="1"/>
          </p:nvPr>
        </p:nvSpPr>
        <p:spPr>
          <a:xfrm>
            <a:off x="4237000" y="1617125"/>
            <a:ext cx="7539300" cy="4403700"/>
          </a:xfrm>
          <a:prstGeom prst="rect">
            <a:avLst/>
          </a:prstGeom>
        </p:spPr>
        <p:txBody>
          <a:bodyPr spcFirstLastPara="1" wrap="square" lIns="121900" tIns="121900" rIns="121900" bIns="121900" anchor="t" anchorCtr="0">
            <a:noAutofit/>
          </a:bodyPr>
          <a:lstStyle/>
          <a:p>
            <a:pPr marL="0" lvl="0" indent="0" algn="l" rtl="0">
              <a:lnSpc>
                <a:spcPct val="116666"/>
              </a:lnSpc>
              <a:spcBef>
                <a:spcPts val="0"/>
              </a:spcBef>
              <a:spcAft>
                <a:spcPts val="0"/>
              </a:spcAft>
              <a:buNone/>
            </a:pPr>
            <a:r>
              <a:rPr lang="en-US" sz="1800" b="1">
                <a:solidFill>
                  <a:srgbClr val="000000"/>
                </a:solidFill>
                <a:latin typeface="Arial"/>
                <a:ea typeface="Arial"/>
                <a:cs typeface="Arial"/>
                <a:sym typeface="Arial"/>
              </a:rPr>
              <a:t>Sarah Friar</a:t>
            </a:r>
            <a:endParaRPr sz="18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1350">
                <a:solidFill>
                  <a:srgbClr val="000000"/>
                </a:solidFill>
                <a:latin typeface="Arial"/>
                <a:ea typeface="Arial"/>
                <a:cs typeface="Arial"/>
                <a:sym typeface="Arial"/>
              </a:rPr>
              <a:t>Joined the Board: 2018</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Committees: Audit; Strategic Planning and Finance (Chairman)</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Sarah Friar is Chief Executive Officer of Nextdoor, the world’s largest private social network for neighborhoods.</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Prior to Nextdoor, Sarah served as Chief Financial Officer at Square. Under Sarah’s leadership, the company launched its initial public offering in 2015 and added $30Bn in market cap.</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Before her tenure at Square, Sarah served as Senior Vice President of Finance &amp; Strategy at Salesforce. Sarah also held executive roles at Goldman Sachs, as well as leadership positions at McKinsey in both London and South Africa. Sarah sits on the boards of Walmart and Slack. Sarah is a Fellow of the inaugural class of the Finance Leaders Fellowship Program, a member of the Aspen Global Leadership Network, and co-founder of Ladies Who Launch, a network that mentors and inspires women entrepreneurs and business owners.</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Sarah grew up in Northern Ireland and earned her MEng in Metallurgy, Economics, and Management from the University of Oxford and her MBA from the Stanford University Graduate School of Business, where she graduated as an Arjay Miller scholar.</a:t>
            </a:r>
            <a:endParaRPr sz="1350">
              <a:solidFill>
                <a:srgbClr val="000000"/>
              </a:solidFill>
              <a:latin typeface="Arial"/>
              <a:ea typeface="Arial"/>
              <a:cs typeface="Arial"/>
              <a:sym typeface="Arial"/>
            </a:endParaRPr>
          </a:p>
          <a:p>
            <a:pPr marL="0" lvl="0" indent="0" algn="l" rtl="0">
              <a:lnSpc>
                <a:spcPct val="116666"/>
              </a:lnSpc>
              <a:spcBef>
                <a:spcPts val="1500"/>
              </a:spcBef>
              <a:spcAft>
                <a:spcPts val="0"/>
              </a:spcAft>
              <a:buNone/>
            </a:pPr>
            <a:endParaRPr sz="1800" b="1">
              <a:solidFill>
                <a:srgbClr val="000000"/>
              </a:solidFill>
              <a:latin typeface="Arial"/>
              <a:ea typeface="Arial"/>
              <a:cs typeface="Arial"/>
              <a:sym typeface="Arial"/>
            </a:endParaRPr>
          </a:p>
        </p:txBody>
      </p:sp>
      <p:pic>
        <p:nvPicPr>
          <p:cNvPr id="1635" name="Google Shape;1635;g73d3d83d18_0_34"/>
          <p:cNvPicPr preferRelativeResize="0"/>
          <p:nvPr/>
        </p:nvPicPr>
        <p:blipFill>
          <a:blip r:embed="rId3">
            <a:alphaModFix/>
          </a:blip>
          <a:stretch>
            <a:fillRect/>
          </a:stretch>
        </p:blipFill>
        <p:spPr>
          <a:xfrm>
            <a:off x="415600" y="1709250"/>
            <a:ext cx="3271550" cy="4362050"/>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g73d3d83d18_0_43"/>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Board of Directors</a:t>
            </a:r>
            <a:endParaRPr/>
          </a:p>
        </p:txBody>
      </p:sp>
      <p:sp>
        <p:nvSpPr>
          <p:cNvPr id="1642" name="Google Shape;1642;g73d3d83d18_0_43"/>
          <p:cNvSpPr txBox="1">
            <a:spLocks noGrp="1"/>
          </p:cNvSpPr>
          <p:nvPr>
            <p:ph type="body" idx="1"/>
          </p:nvPr>
        </p:nvSpPr>
        <p:spPr>
          <a:xfrm>
            <a:off x="3962150" y="1688425"/>
            <a:ext cx="7814100" cy="4403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1800" b="1">
                <a:solidFill>
                  <a:srgbClr val="000000"/>
                </a:solidFill>
                <a:latin typeface="Arial"/>
                <a:ea typeface="Arial"/>
                <a:cs typeface="Arial"/>
                <a:sym typeface="Arial"/>
              </a:rPr>
              <a:t>Carla A. Harris </a:t>
            </a:r>
            <a:endParaRPr sz="1800" b="1">
              <a:solidFill>
                <a:srgbClr val="000000"/>
              </a:solidFill>
              <a:latin typeface="Arial"/>
              <a:ea typeface="Arial"/>
              <a:cs typeface="Arial"/>
              <a:sym typeface="Arial"/>
            </a:endParaRPr>
          </a:p>
          <a:p>
            <a:pPr marL="0" lvl="0" indent="0" algn="l" rtl="0">
              <a:lnSpc>
                <a:spcPct val="100000"/>
              </a:lnSpc>
              <a:spcBef>
                <a:spcPts val="2100"/>
              </a:spcBef>
              <a:spcAft>
                <a:spcPts val="0"/>
              </a:spcAft>
              <a:buNone/>
            </a:pPr>
            <a:r>
              <a:rPr lang="en-US" sz="1350">
                <a:solidFill>
                  <a:srgbClr val="000000"/>
                </a:solidFill>
                <a:latin typeface="Arial"/>
                <a:ea typeface="Arial"/>
                <a:cs typeface="Arial"/>
                <a:sym typeface="Arial"/>
              </a:rPr>
              <a:t>Joined the Board: 2017</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Committees: Compensation and Management Development; Strategic Planning and Finance; Nominating and Governance</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Carla has served as vice chair of Wealth Management and head of Multicultural Client Strategy for Morgan Stanley since August 2013 and as managing director and senior client advisor since June 2012. In these roles, she is responsible for increasing client connectivity and penetration to enhance revenue generation across the firm. Carla joined the mergers and acquisitions team at Morgan Stanley in 1987 and since then has held a number of positions during her tenure. Her experiences at Morgan Stanley range from investment banking, equity capital markets, equity private placements and initial public offerings in a number of industries such as technology, media, retail, telecommunications, transportation, health care and biotechnology.</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In August 2013, President Barack Obama appointed Carla to serve as chair of the National Women’s Business Council. She currently serves on the boards of several nonprofit organizations, including St. Vincent's Health Care and the Morgan Stanley Foundation.</a:t>
            </a:r>
            <a:endParaRPr sz="1350">
              <a:solidFill>
                <a:srgbClr val="000000"/>
              </a:solidFill>
              <a:latin typeface="Arial"/>
              <a:ea typeface="Arial"/>
              <a:cs typeface="Arial"/>
              <a:sym typeface="Arial"/>
            </a:endParaRPr>
          </a:p>
          <a:p>
            <a:pPr marL="0" lvl="0" indent="0" algn="l" rtl="0">
              <a:spcBef>
                <a:spcPts val="1500"/>
              </a:spcBef>
              <a:spcAft>
                <a:spcPts val="2100"/>
              </a:spcAft>
              <a:buNone/>
            </a:pPr>
            <a:endParaRPr sz="1800" b="1">
              <a:solidFill>
                <a:srgbClr val="000000"/>
              </a:solidFill>
              <a:latin typeface="Arial"/>
              <a:ea typeface="Arial"/>
              <a:cs typeface="Arial"/>
              <a:sym typeface="Arial"/>
            </a:endParaRPr>
          </a:p>
        </p:txBody>
      </p:sp>
      <p:pic>
        <p:nvPicPr>
          <p:cNvPr id="1643" name="Google Shape;1643;g73d3d83d18_0_43"/>
          <p:cNvPicPr preferRelativeResize="0"/>
          <p:nvPr/>
        </p:nvPicPr>
        <p:blipFill>
          <a:blip r:embed="rId3">
            <a:alphaModFix/>
          </a:blip>
          <a:stretch>
            <a:fillRect/>
          </a:stretch>
        </p:blipFill>
        <p:spPr>
          <a:xfrm>
            <a:off x="415600" y="1750426"/>
            <a:ext cx="3209775" cy="4279700"/>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g73d3d83d18_0_51"/>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Board of Directors</a:t>
            </a:r>
            <a:endParaRPr/>
          </a:p>
        </p:txBody>
      </p:sp>
      <p:sp>
        <p:nvSpPr>
          <p:cNvPr id="1650" name="Google Shape;1650;g73d3d83d18_0_51"/>
          <p:cNvSpPr txBox="1">
            <a:spLocks noGrp="1"/>
          </p:cNvSpPr>
          <p:nvPr>
            <p:ph type="body" idx="1"/>
          </p:nvPr>
        </p:nvSpPr>
        <p:spPr>
          <a:xfrm>
            <a:off x="4094550" y="1688425"/>
            <a:ext cx="7681800" cy="4403700"/>
          </a:xfrm>
          <a:prstGeom prst="rect">
            <a:avLst/>
          </a:prstGeom>
        </p:spPr>
        <p:txBody>
          <a:bodyPr spcFirstLastPara="1" wrap="square" lIns="121900" tIns="121900" rIns="121900" bIns="121900" anchor="t" anchorCtr="0">
            <a:noAutofit/>
          </a:bodyPr>
          <a:lstStyle/>
          <a:p>
            <a:pPr marL="0" lvl="0" indent="0" algn="l" rtl="0">
              <a:lnSpc>
                <a:spcPct val="100000"/>
              </a:lnSpc>
              <a:spcBef>
                <a:spcPts val="1000"/>
              </a:spcBef>
              <a:spcAft>
                <a:spcPts val="0"/>
              </a:spcAft>
              <a:buNone/>
            </a:pPr>
            <a:r>
              <a:rPr lang="en-US" sz="1800" b="1">
                <a:solidFill>
                  <a:srgbClr val="000000"/>
                </a:solidFill>
                <a:latin typeface="Arial"/>
                <a:ea typeface="Arial"/>
                <a:cs typeface="Arial"/>
                <a:sym typeface="Arial"/>
              </a:rPr>
              <a:t>Marissa A. Mayer</a:t>
            </a:r>
            <a:endParaRPr sz="1800" b="1">
              <a:solidFill>
                <a:srgbClr val="000000"/>
              </a:solidFill>
              <a:latin typeface="Arial"/>
              <a:ea typeface="Arial"/>
              <a:cs typeface="Arial"/>
              <a:sym typeface="Arial"/>
            </a:endParaRPr>
          </a:p>
          <a:p>
            <a:pPr marL="0" lvl="0" indent="0" algn="l" rtl="0">
              <a:lnSpc>
                <a:spcPct val="100000"/>
              </a:lnSpc>
              <a:spcBef>
                <a:spcPts val="2100"/>
              </a:spcBef>
              <a:spcAft>
                <a:spcPts val="0"/>
              </a:spcAft>
              <a:buNone/>
            </a:pPr>
            <a:r>
              <a:rPr lang="en-US" sz="1350">
                <a:solidFill>
                  <a:srgbClr val="000000"/>
                </a:solidFill>
                <a:latin typeface="Arial"/>
                <a:ea typeface="Arial"/>
                <a:cs typeface="Arial"/>
                <a:sym typeface="Arial"/>
              </a:rPr>
              <a:t>Joined the Board: 2012</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Committees: Compensation and Management Development; Technology and eCommerce</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Marissa A. Mayer is the co-founder of Lumi Labs, Inc., a technology incubator focused on consumer internet technologies. From July 2012 through June 2017, she served as president, chief executive officer and a member of the board of directors of Yahoo!, Inc. ("Yahoo," now Altaba, Inc.). At Yahoo, she led the internet giant's push to reinvent itself for the mobile era. With a renewed focus on user experience, Marissa grew Yahoo to serve over 1 billion people worldwide – with more than 600 million mobile users – and transformed its advertising approach.</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Prior to her role at Yahoo, Marissa spent 13 years at Google, Inc., ("Google") where she led various initiatives, including Google Search, for more than a decade and other products such as Google Maps, Gmail and Google News.</a:t>
            </a:r>
            <a:endParaRPr sz="1350">
              <a:solidFill>
                <a:srgbClr val="000000"/>
              </a:solidFill>
              <a:latin typeface="Arial"/>
              <a:ea typeface="Arial"/>
              <a:cs typeface="Arial"/>
              <a:sym typeface="Arial"/>
            </a:endParaRPr>
          </a:p>
          <a:p>
            <a:pPr marL="0" lvl="0" indent="0" algn="l" rtl="0">
              <a:lnSpc>
                <a:spcPct val="100000"/>
              </a:lnSpc>
              <a:spcBef>
                <a:spcPts val="1500"/>
              </a:spcBef>
              <a:spcAft>
                <a:spcPts val="0"/>
              </a:spcAft>
              <a:buNone/>
            </a:pPr>
            <a:r>
              <a:rPr lang="en-US" sz="1350">
                <a:solidFill>
                  <a:srgbClr val="000000"/>
                </a:solidFill>
                <a:latin typeface="Arial"/>
                <a:ea typeface="Arial"/>
                <a:cs typeface="Arial"/>
                <a:sym typeface="Arial"/>
              </a:rPr>
              <a:t>She holds a bachelor's degree in symbolic systems and a master's degree in computer science from Stanford University. From March 2013 until October 2016, she served on the board of directors for AliphCom, which operates as Jawbone. She also serves on the boards of the Stanford Children's Hospital, the San Francisco Museum of Modern Art, the San Francisco Ballet and the foundation board for the Forum of Young Global Leaders at the World Economic Forum.</a:t>
            </a:r>
            <a:endParaRPr sz="1350">
              <a:solidFill>
                <a:srgbClr val="000000"/>
              </a:solidFill>
              <a:latin typeface="Arial"/>
              <a:ea typeface="Arial"/>
              <a:cs typeface="Arial"/>
              <a:sym typeface="Arial"/>
            </a:endParaRPr>
          </a:p>
          <a:p>
            <a:pPr marL="0" lvl="0" indent="0" algn="l" rtl="0">
              <a:lnSpc>
                <a:spcPct val="100000"/>
              </a:lnSpc>
              <a:spcBef>
                <a:spcPts val="1500"/>
              </a:spcBef>
              <a:spcAft>
                <a:spcPts val="2100"/>
              </a:spcAft>
              <a:buNone/>
            </a:pPr>
            <a:endParaRPr sz="1800" b="1">
              <a:solidFill>
                <a:srgbClr val="000000"/>
              </a:solidFill>
              <a:latin typeface="Arial"/>
              <a:ea typeface="Arial"/>
              <a:cs typeface="Arial"/>
              <a:sym typeface="Arial"/>
            </a:endParaRPr>
          </a:p>
        </p:txBody>
      </p:sp>
      <p:pic>
        <p:nvPicPr>
          <p:cNvPr id="1651" name="Google Shape;1651;g73d3d83d18_0_51"/>
          <p:cNvPicPr preferRelativeResize="0"/>
          <p:nvPr/>
        </p:nvPicPr>
        <p:blipFill>
          <a:blip r:embed="rId3">
            <a:alphaModFix/>
          </a:blip>
          <a:stretch>
            <a:fillRect/>
          </a:stretch>
        </p:blipFill>
        <p:spPr>
          <a:xfrm>
            <a:off x="415600" y="1733376"/>
            <a:ext cx="3235350" cy="4313800"/>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g709570bfed_0_699"/>
          <p:cNvSpPr txBox="1">
            <a:spLocks noGrp="1"/>
          </p:cNvSpPr>
          <p:nvPr>
            <p:ph type="title"/>
          </p:nvPr>
        </p:nvSpPr>
        <p:spPr>
          <a:xfrm>
            <a:off x="367575" y="1085792"/>
            <a:ext cx="11360700" cy="943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t>Transition to E-Commerce</a:t>
            </a:r>
            <a:endParaRPr/>
          </a:p>
        </p:txBody>
      </p:sp>
      <p:pic>
        <p:nvPicPr>
          <p:cNvPr id="1658" name="Google Shape;1658;g709570bfed_0_699"/>
          <p:cNvPicPr preferRelativeResize="0"/>
          <p:nvPr/>
        </p:nvPicPr>
        <p:blipFill>
          <a:blip r:embed="rId3">
            <a:alphaModFix/>
          </a:blip>
          <a:stretch>
            <a:fillRect/>
          </a:stretch>
        </p:blipFill>
        <p:spPr>
          <a:xfrm>
            <a:off x="0" y="2769906"/>
            <a:ext cx="12191999" cy="396240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g709570bfed_0_706"/>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Acquisition - Jet.com</a:t>
            </a:r>
            <a:endParaRPr/>
          </a:p>
        </p:txBody>
      </p:sp>
      <p:sp>
        <p:nvSpPr>
          <p:cNvPr id="1665" name="Google Shape;1665;g709570bfed_0_706"/>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p>
            <a:pPr marL="457200" lvl="0" indent="-355600" algn="l" rtl="0">
              <a:lnSpc>
                <a:spcPct val="115000"/>
              </a:lnSpc>
              <a:spcBef>
                <a:spcPts val="0"/>
              </a:spcBef>
              <a:spcAft>
                <a:spcPts val="0"/>
              </a:spcAft>
              <a:buClr>
                <a:schemeClr val="dk1"/>
              </a:buClr>
              <a:buSzPts val="2000"/>
              <a:buFont typeface="Lato"/>
              <a:buChar char="●"/>
            </a:pPr>
            <a:r>
              <a:rPr lang="en-US" sz="2000">
                <a:solidFill>
                  <a:srgbClr val="000000"/>
                </a:solidFill>
                <a:latin typeface="Lato"/>
                <a:ea typeface="Lato"/>
                <a:cs typeface="Lato"/>
                <a:sym typeface="Lato"/>
              </a:rPr>
              <a:t>Walmart acquired Jet.com in August 2016 for $3 billion in cash and $300 million worth of Walmart shares, gaining the brand's smartcart technology.</a:t>
            </a:r>
            <a:endParaRPr sz="2000">
              <a:solidFill>
                <a:srgbClr val="000000"/>
              </a:solidFill>
              <a:latin typeface="Lato"/>
              <a:ea typeface="Lato"/>
              <a:cs typeface="Lato"/>
              <a:sym typeface="Lato"/>
            </a:endParaRPr>
          </a:p>
          <a:p>
            <a:pPr marL="457200" lvl="0" indent="0" algn="l" rtl="0">
              <a:lnSpc>
                <a:spcPct val="115000"/>
              </a:lnSpc>
              <a:spcBef>
                <a:spcPts val="0"/>
              </a:spcBef>
              <a:spcAft>
                <a:spcPts val="0"/>
              </a:spcAft>
              <a:buNone/>
            </a:pPr>
            <a:endParaRPr sz="2000">
              <a:solidFill>
                <a:srgbClr val="000000"/>
              </a:solidFill>
              <a:latin typeface="Lato"/>
              <a:ea typeface="Lato"/>
              <a:cs typeface="Lato"/>
              <a:sym typeface="Lato"/>
            </a:endParaRPr>
          </a:p>
          <a:p>
            <a:pPr marL="457200" lvl="0" indent="-355600" algn="l" rtl="0">
              <a:lnSpc>
                <a:spcPct val="115000"/>
              </a:lnSpc>
              <a:spcBef>
                <a:spcPts val="0"/>
              </a:spcBef>
              <a:spcAft>
                <a:spcPts val="0"/>
              </a:spcAft>
              <a:buClr>
                <a:schemeClr val="dk1"/>
              </a:buClr>
              <a:buSzPts val="2000"/>
              <a:buFont typeface="Lato"/>
              <a:buChar char="●"/>
            </a:pPr>
            <a:r>
              <a:rPr lang="en-US" sz="2000">
                <a:solidFill>
                  <a:srgbClr val="000000"/>
                </a:solidFill>
                <a:latin typeface="Lato"/>
                <a:ea typeface="Lato"/>
                <a:cs typeface="Lato"/>
                <a:sym typeface="Lato"/>
              </a:rPr>
              <a:t>Jet brings in its grounded technology specifically, the powerful AI software which Jet’s online platform is built on.</a:t>
            </a:r>
            <a:endParaRPr sz="2000">
              <a:solidFill>
                <a:srgbClr val="000000"/>
              </a:solidFill>
              <a:latin typeface="Lato"/>
              <a:ea typeface="Lato"/>
              <a:cs typeface="Lato"/>
              <a:sym typeface="Lato"/>
            </a:endParaRPr>
          </a:p>
          <a:p>
            <a:pPr marL="457200" lvl="0" indent="0" algn="l" rtl="0">
              <a:lnSpc>
                <a:spcPct val="115000"/>
              </a:lnSpc>
              <a:spcBef>
                <a:spcPts val="0"/>
              </a:spcBef>
              <a:spcAft>
                <a:spcPts val="0"/>
              </a:spcAft>
              <a:buNone/>
            </a:pPr>
            <a:endParaRPr sz="2000">
              <a:solidFill>
                <a:srgbClr val="000000"/>
              </a:solidFill>
              <a:latin typeface="Lato"/>
              <a:ea typeface="Lato"/>
              <a:cs typeface="Lato"/>
              <a:sym typeface="Lato"/>
            </a:endParaRPr>
          </a:p>
          <a:p>
            <a:pPr marL="457200" lvl="0" indent="-355600" algn="l" rtl="0">
              <a:lnSpc>
                <a:spcPct val="115000"/>
              </a:lnSpc>
              <a:spcBef>
                <a:spcPts val="0"/>
              </a:spcBef>
              <a:spcAft>
                <a:spcPts val="0"/>
              </a:spcAft>
              <a:buClr>
                <a:schemeClr val="dk1"/>
              </a:buClr>
              <a:buSzPts val="2000"/>
              <a:buFont typeface="Lato"/>
              <a:buChar char="●"/>
            </a:pPr>
            <a:r>
              <a:rPr lang="en-US" sz="2000">
                <a:solidFill>
                  <a:srgbClr val="000000"/>
                </a:solidFill>
                <a:latin typeface="Lato"/>
                <a:ea typeface="Lato"/>
                <a:cs typeface="Lato"/>
                <a:sym typeface="Lato"/>
              </a:rPr>
              <a:t>Unique to Jet, the proprietary algorithm pulls data from their vast marketplace of third party sellers, serving their customers with the best products, at the best price, by the best possible means of delivery.</a:t>
            </a:r>
            <a:endParaRPr sz="2000">
              <a:solidFill>
                <a:srgbClr val="000000"/>
              </a:solidFill>
              <a:latin typeface="Lato"/>
              <a:ea typeface="Lato"/>
              <a:cs typeface="Lato"/>
              <a:sym typeface="Lato"/>
            </a:endParaRPr>
          </a:p>
          <a:p>
            <a:pPr marL="457200" lvl="0" indent="0" algn="l" rtl="0">
              <a:lnSpc>
                <a:spcPct val="115000"/>
              </a:lnSpc>
              <a:spcBef>
                <a:spcPts val="0"/>
              </a:spcBef>
              <a:spcAft>
                <a:spcPts val="0"/>
              </a:spcAft>
              <a:buNone/>
            </a:pPr>
            <a:endParaRPr sz="2000">
              <a:solidFill>
                <a:srgbClr val="000000"/>
              </a:solidFill>
              <a:latin typeface="Lato"/>
              <a:ea typeface="Lato"/>
              <a:cs typeface="Lato"/>
              <a:sym typeface="Lato"/>
            </a:endParaRPr>
          </a:p>
          <a:p>
            <a:pPr marL="457200" lvl="0" indent="-355600" algn="l" rtl="0">
              <a:lnSpc>
                <a:spcPct val="115000"/>
              </a:lnSpc>
              <a:spcBef>
                <a:spcPts val="0"/>
              </a:spcBef>
              <a:spcAft>
                <a:spcPts val="0"/>
              </a:spcAft>
              <a:buClr>
                <a:schemeClr val="dk1"/>
              </a:buClr>
              <a:buSzPts val="2000"/>
              <a:buFont typeface="Lato"/>
              <a:buChar char="●"/>
            </a:pPr>
            <a:r>
              <a:rPr lang="en-US" sz="2000">
                <a:solidFill>
                  <a:srgbClr val="000000"/>
                </a:solidFill>
                <a:latin typeface="Lato"/>
                <a:ea typeface="Lato"/>
                <a:cs typeface="Lato"/>
                <a:sym typeface="Lato"/>
              </a:rPr>
              <a:t>The purchase of Jet.com opened up an opportunity for Walmart to grow in the world of E-commerce.</a:t>
            </a:r>
            <a:endParaRPr sz="2000">
              <a:solidFill>
                <a:srgbClr val="000000"/>
              </a:solidFill>
              <a:latin typeface="Lato"/>
              <a:ea typeface="Lato"/>
              <a:cs typeface="Lato"/>
              <a:sym typeface="Lato"/>
            </a:endParaRPr>
          </a:p>
          <a:p>
            <a:pPr marL="0" lvl="0" indent="0" algn="l" rtl="0">
              <a:spcBef>
                <a:spcPts val="0"/>
              </a:spcBef>
              <a:spcAft>
                <a:spcPts val="2100"/>
              </a:spcAft>
              <a:buNone/>
            </a:pPr>
            <a:endParaRPr/>
          </a:p>
        </p:txBody>
      </p:sp>
      <p:pic>
        <p:nvPicPr>
          <p:cNvPr id="1666" name="Google Shape;1666;g709570bfed_0_706"/>
          <p:cNvPicPr preferRelativeResize="0"/>
          <p:nvPr/>
        </p:nvPicPr>
        <p:blipFill>
          <a:blip r:embed="rId3">
            <a:alphaModFix/>
          </a:blip>
          <a:stretch>
            <a:fillRect/>
          </a:stretch>
        </p:blipFill>
        <p:spPr>
          <a:xfrm>
            <a:off x="9500278" y="-17"/>
            <a:ext cx="2691700" cy="1404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9" name="Google Shape;29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2100"/>
              </a:spcAft>
              <a:buClr>
                <a:schemeClr val="dk1"/>
              </a:buClr>
              <a:buSzPts val="2800"/>
              <a:buNone/>
            </a:pPr>
            <a:endParaRPr/>
          </a:p>
        </p:txBody>
      </p:sp>
      <p:pic>
        <p:nvPicPr>
          <p:cNvPr id="300" name="Google Shape;300;p25"/>
          <p:cNvPicPr preferRelativeResize="0"/>
          <p:nvPr/>
        </p:nvPicPr>
        <p:blipFill rotWithShape="1">
          <a:blip r:embed="rId3">
            <a:alphaModFix/>
          </a:blip>
          <a:srcRect/>
          <a:stretch/>
        </p:blipFill>
        <p:spPr>
          <a:xfrm>
            <a:off x="0" y="196850"/>
            <a:ext cx="12192000" cy="6464300"/>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g709570bfed_0_715"/>
          <p:cNvSpPr txBox="1">
            <a:spLocks noGrp="1"/>
          </p:cNvSpPr>
          <p:nvPr>
            <p:ph type="body" idx="1"/>
          </p:nvPr>
        </p:nvSpPr>
        <p:spPr>
          <a:xfrm>
            <a:off x="415600" y="1688425"/>
            <a:ext cx="3800100" cy="43770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2000">
                <a:solidFill>
                  <a:srgbClr val="000000"/>
                </a:solidFill>
                <a:latin typeface="Lato"/>
                <a:ea typeface="Lato"/>
                <a:cs typeface="Lato"/>
                <a:sym typeface="Lato"/>
              </a:rPr>
              <a:t>In 2019, Walmart decided to fully merge majority of Jet.com employees within Walmart Inc. and shrink the unit’s management team.</a:t>
            </a:r>
            <a:endParaRPr sz="2000">
              <a:solidFill>
                <a:srgbClr val="000000"/>
              </a:solidFill>
              <a:latin typeface="Lato"/>
              <a:ea typeface="Lato"/>
              <a:cs typeface="Lato"/>
              <a:sym typeface="Lato"/>
            </a:endParaRPr>
          </a:p>
          <a:p>
            <a:pPr marL="0" lvl="0" indent="0" algn="l" rtl="0">
              <a:lnSpc>
                <a:spcPct val="115000"/>
              </a:lnSpc>
              <a:spcBef>
                <a:spcPts val="1600"/>
              </a:spcBef>
              <a:spcAft>
                <a:spcPts val="1600"/>
              </a:spcAft>
              <a:buNone/>
            </a:pPr>
            <a:r>
              <a:rPr lang="en-US" sz="2000">
                <a:solidFill>
                  <a:srgbClr val="000000"/>
                </a:solidFill>
                <a:latin typeface="Lato"/>
                <a:ea typeface="Lato"/>
                <a:cs typeface="Lato"/>
                <a:sym typeface="Lato"/>
              </a:rPr>
              <a:t>As Walmart’s main website has grown, reaching about $20 billion in sales last year, Jet has weakened, suffering declines in traffic and sales.</a:t>
            </a:r>
            <a:endParaRPr sz="2000">
              <a:solidFill>
                <a:srgbClr val="000000"/>
              </a:solidFill>
              <a:latin typeface="Lato"/>
              <a:ea typeface="Lato"/>
              <a:cs typeface="Lato"/>
              <a:sym typeface="Lato"/>
            </a:endParaRPr>
          </a:p>
        </p:txBody>
      </p:sp>
      <p:pic>
        <p:nvPicPr>
          <p:cNvPr id="1673" name="Google Shape;1673;g709570bfed_0_715"/>
          <p:cNvPicPr preferRelativeResize="0"/>
          <p:nvPr/>
        </p:nvPicPr>
        <p:blipFill>
          <a:blip r:embed="rId3">
            <a:alphaModFix/>
          </a:blip>
          <a:stretch>
            <a:fillRect/>
          </a:stretch>
        </p:blipFill>
        <p:spPr>
          <a:xfrm>
            <a:off x="4418525" y="1790250"/>
            <a:ext cx="7357775" cy="3874375"/>
          </a:xfrm>
          <a:prstGeom prst="rect">
            <a:avLst/>
          </a:prstGeom>
          <a:noFill/>
          <a:ln>
            <a:noFill/>
          </a:ln>
        </p:spPr>
      </p:pic>
      <p:sp>
        <p:nvSpPr>
          <p:cNvPr id="1674" name="Google Shape;1674;g709570bfed_0_715"/>
          <p:cNvSpPr txBox="1">
            <a:spLocks noGrp="1"/>
          </p:cNvSpPr>
          <p:nvPr>
            <p:ph type="title"/>
          </p:nvPr>
        </p:nvSpPr>
        <p:spPr>
          <a:xfrm>
            <a:off x="415650" y="449242"/>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Acquisition - Jet.com</a:t>
            </a:r>
            <a:endParaRPr/>
          </a:p>
        </p:txBody>
      </p:sp>
      <p:pic>
        <p:nvPicPr>
          <p:cNvPr id="1675" name="Google Shape;1675;g709570bfed_0_715"/>
          <p:cNvPicPr preferRelativeResize="0"/>
          <p:nvPr/>
        </p:nvPicPr>
        <p:blipFill>
          <a:blip r:embed="rId4">
            <a:alphaModFix/>
          </a:blip>
          <a:stretch>
            <a:fillRect/>
          </a:stretch>
        </p:blipFill>
        <p:spPr>
          <a:xfrm>
            <a:off x="9500278" y="-17"/>
            <a:ext cx="2691700" cy="1404375"/>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g709570bfed_0_728"/>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Acquisitions - Flipkart</a:t>
            </a:r>
            <a:endParaRPr/>
          </a:p>
        </p:txBody>
      </p:sp>
      <p:sp>
        <p:nvSpPr>
          <p:cNvPr id="1682" name="Google Shape;1682;g709570bfed_0_728"/>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2000">
                <a:solidFill>
                  <a:srgbClr val="000000"/>
                </a:solidFill>
                <a:latin typeface="Lato"/>
                <a:ea typeface="Lato"/>
                <a:cs typeface="Lato"/>
                <a:sym typeface="Lato"/>
              </a:rPr>
              <a:t>In August 2018, Walmart acquired a 77% stake in India’s largest online retailer Flipkart for $16 billion.</a:t>
            </a:r>
            <a:endParaRPr sz="2000">
              <a:solidFill>
                <a:srgbClr val="000000"/>
              </a:solidFill>
              <a:latin typeface="Lato"/>
              <a:ea typeface="Lato"/>
              <a:cs typeface="Lato"/>
              <a:sym typeface="Lato"/>
            </a:endParaRPr>
          </a:p>
          <a:p>
            <a:pPr marL="0" lvl="0" indent="0" algn="l" rtl="0">
              <a:spcBef>
                <a:spcPts val="1600"/>
              </a:spcBef>
              <a:spcAft>
                <a:spcPts val="2100"/>
              </a:spcAft>
              <a:buNone/>
            </a:pPr>
            <a:endParaRPr/>
          </a:p>
        </p:txBody>
      </p:sp>
      <p:pic>
        <p:nvPicPr>
          <p:cNvPr id="1683" name="Google Shape;1683;g709570bfed_0_728"/>
          <p:cNvPicPr preferRelativeResize="0"/>
          <p:nvPr/>
        </p:nvPicPr>
        <p:blipFill>
          <a:blip r:embed="rId3">
            <a:alphaModFix/>
          </a:blip>
          <a:stretch>
            <a:fillRect/>
          </a:stretch>
        </p:blipFill>
        <p:spPr>
          <a:xfrm>
            <a:off x="9632425" y="9"/>
            <a:ext cx="2559575" cy="1474175"/>
          </a:xfrm>
          <a:prstGeom prst="rect">
            <a:avLst/>
          </a:prstGeom>
          <a:noFill/>
          <a:ln>
            <a:noFill/>
          </a:ln>
        </p:spPr>
      </p:pic>
      <p:pic>
        <p:nvPicPr>
          <p:cNvPr id="1684" name="Google Shape;1684;g709570bfed_0_728"/>
          <p:cNvPicPr preferRelativeResize="0"/>
          <p:nvPr/>
        </p:nvPicPr>
        <p:blipFill>
          <a:blip r:embed="rId4">
            <a:alphaModFix/>
          </a:blip>
          <a:stretch>
            <a:fillRect/>
          </a:stretch>
        </p:blipFill>
        <p:spPr>
          <a:xfrm>
            <a:off x="1074737" y="2494562"/>
            <a:ext cx="10042425" cy="4188900"/>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p154"/>
          <p:cNvSpPr txBox="1">
            <a:spLocks noGrp="1"/>
          </p:cNvSpPr>
          <p:nvPr>
            <p:ph type="title"/>
          </p:nvPr>
        </p:nvSpPr>
        <p:spPr>
          <a:xfrm>
            <a:off x="415600" y="396833"/>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50000"/>
              </a:lnSpc>
              <a:spcBef>
                <a:spcPts val="0"/>
              </a:spcBef>
              <a:spcAft>
                <a:spcPts val="0"/>
              </a:spcAft>
              <a:buClr>
                <a:schemeClr val="dk1"/>
              </a:buClr>
              <a:buSzPts val="1100"/>
              <a:buFont typeface="Calibri"/>
              <a:buNone/>
            </a:pPr>
            <a:r>
              <a:rPr lang="en-US" sz="2000" b="1">
                <a:highlight>
                  <a:srgbClr val="FFFFFF"/>
                </a:highlight>
              </a:rPr>
              <a:t>Leading U.S. companies ranked by retail e-commerce sales from 2017 to 2019 (in billion U.S. dollars)</a:t>
            </a:r>
            <a:endParaRPr sz="2000" b="1">
              <a:highlight>
                <a:srgbClr val="FFFFFF"/>
              </a:highlight>
            </a:endParaRPr>
          </a:p>
          <a:p>
            <a:pPr marL="0" lvl="0" indent="0" algn="l" rtl="0">
              <a:lnSpc>
                <a:spcPct val="90000"/>
              </a:lnSpc>
              <a:spcBef>
                <a:spcPts val="533"/>
              </a:spcBef>
              <a:spcAft>
                <a:spcPts val="0"/>
              </a:spcAft>
              <a:buClr>
                <a:schemeClr val="dk1"/>
              </a:buClr>
              <a:buSzPts val="2800"/>
              <a:buFont typeface="Calibri"/>
              <a:buNone/>
            </a:pPr>
            <a:endParaRPr/>
          </a:p>
        </p:txBody>
      </p:sp>
      <p:pic>
        <p:nvPicPr>
          <p:cNvPr id="1690" name="Google Shape;1690;p154"/>
          <p:cNvPicPr preferRelativeResize="0"/>
          <p:nvPr/>
        </p:nvPicPr>
        <p:blipFill rotWithShape="1">
          <a:blip r:embed="rId3">
            <a:alphaModFix/>
          </a:blip>
          <a:srcRect/>
          <a:stretch/>
        </p:blipFill>
        <p:spPr>
          <a:xfrm>
            <a:off x="1723988" y="1160425"/>
            <a:ext cx="8744024" cy="5486951"/>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g709570bfed_0_744"/>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600"/>
              <a:t>Walmart and Omnichannel</a:t>
            </a:r>
            <a:endParaRPr sz="3600"/>
          </a:p>
        </p:txBody>
      </p:sp>
      <p:sp>
        <p:nvSpPr>
          <p:cNvPr id="1697" name="Google Shape;1697;g709570bfed_0_744"/>
          <p:cNvSpPr txBox="1">
            <a:spLocks noGrp="1"/>
          </p:cNvSpPr>
          <p:nvPr>
            <p:ph type="body" idx="1"/>
          </p:nvPr>
        </p:nvSpPr>
        <p:spPr>
          <a:xfrm>
            <a:off x="415600" y="1536575"/>
            <a:ext cx="4797000" cy="4881300"/>
          </a:xfrm>
          <a:prstGeom prst="rect">
            <a:avLst/>
          </a:prstGeom>
        </p:spPr>
        <p:txBody>
          <a:bodyPr spcFirstLastPara="1" wrap="square" lIns="121900" tIns="121900" rIns="121900" bIns="121900" anchor="t" anchorCtr="0">
            <a:noAutofit/>
          </a:bodyPr>
          <a:lstStyle/>
          <a:p>
            <a:pPr marL="457200" lvl="0" indent="-330200" algn="l" rtl="0">
              <a:lnSpc>
                <a:spcPct val="115000"/>
              </a:lnSpc>
              <a:spcBef>
                <a:spcPts val="0"/>
              </a:spcBef>
              <a:spcAft>
                <a:spcPts val="0"/>
              </a:spcAft>
              <a:buClr>
                <a:schemeClr val="dk1"/>
              </a:buClr>
              <a:buSzPts val="1600"/>
              <a:buChar char="●"/>
            </a:pPr>
            <a:r>
              <a:rPr lang="en-US" sz="1600">
                <a:solidFill>
                  <a:srgbClr val="000000"/>
                </a:solidFill>
                <a:highlight>
                  <a:srgbClr val="FFFFFF"/>
                </a:highlight>
              </a:rPr>
              <a:t>32% of consumers agree that the biggest improvement retailers need to make is to integrate the mobile, website and in-store shopping experience.</a:t>
            </a:r>
            <a:endParaRPr sz="1600">
              <a:solidFill>
                <a:srgbClr val="000000"/>
              </a:solidFill>
              <a:highlight>
                <a:srgbClr val="FFFFFF"/>
              </a:highlight>
            </a:endParaRPr>
          </a:p>
          <a:p>
            <a:pPr marL="457200" lvl="0" indent="-330200" algn="l" rtl="0">
              <a:lnSpc>
                <a:spcPct val="115000"/>
              </a:lnSpc>
              <a:spcBef>
                <a:spcPts val="1000"/>
              </a:spcBef>
              <a:spcAft>
                <a:spcPts val="0"/>
              </a:spcAft>
              <a:buClr>
                <a:schemeClr val="dk1"/>
              </a:buClr>
              <a:buSzPts val="1600"/>
              <a:buChar char="●"/>
            </a:pPr>
            <a:r>
              <a:rPr lang="en-US" sz="1600">
                <a:solidFill>
                  <a:srgbClr val="000000"/>
                </a:solidFill>
                <a:highlight>
                  <a:srgbClr val="FFFFFF"/>
                </a:highlight>
              </a:rPr>
              <a:t>Wal-Mart is leading the omni-channel charge. Numerous improvements to the tune of </a:t>
            </a:r>
            <a:r>
              <a:rPr lang="en-US" sz="1600">
                <a:solidFill>
                  <a:srgbClr val="000000"/>
                </a:solidFill>
                <a:highlight>
                  <a:srgbClr val="FFFFFF"/>
                </a:highlight>
                <a:uFill>
                  <a:noFill/>
                </a:uFill>
                <a:hlinkClick r:id="rId3"/>
              </a:rPr>
              <a:t>$1.2</a:t>
            </a:r>
            <a:r>
              <a:rPr lang="en-US" sz="1600">
                <a:solidFill>
                  <a:srgbClr val="000000"/>
                </a:solidFill>
                <a:highlight>
                  <a:srgbClr val="FFFFFF"/>
                </a:highlight>
              </a:rPr>
              <a:t> billion have recently been made to its e-commerce program, as the discount compartment store focuses its efforts on the omni-channel shopper.</a:t>
            </a:r>
            <a:endParaRPr sz="1600">
              <a:solidFill>
                <a:srgbClr val="000000"/>
              </a:solidFill>
              <a:highlight>
                <a:srgbClr val="FFFFFF"/>
              </a:highlight>
            </a:endParaRPr>
          </a:p>
          <a:p>
            <a:pPr marL="457200" lvl="0" indent="-330200" algn="l" rtl="0">
              <a:lnSpc>
                <a:spcPct val="115000"/>
              </a:lnSpc>
              <a:spcBef>
                <a:spcPts val="1000"/>
              </a:spcBef>
              <a:spcAft>
                <a:spcPts val="0"/>
              </a:spcAft>
              <a:buClr>
                <a:schemeClr val="dk1"/>
              </a:buClr>
              <a:buSzPts val="1600"/>
              <a:buChar char="●"/>
            </a:pPr>
            <a:r>
              <a:rPr lang="en-US" sz="1600">
                <a:solidFill>
                  <a:srgbClr val="000000"/>
                </a:solidFill>
                <a:highlight>
                  <a:srgbClr val="FFFFFF"/>
                </a:highlight>
              </a:rPr>
              <a:t>“We will be the first to deliver a seamless shopping experience at scale,” said Wal-Mart CEO Doug McMillon. “No matter how you choose to shop with us, through your mobile device, online, in a store, or a combination, it will be fast and easy.”</a:t>
            </a:r>
            <a:endParaRPr sz="1600">
              <a:solidFill>
                <a:srgbClr val="000000"/>
              </a:solidFill>
              <a:highlight>
                <a:srgbClr val="FFFFFF"/>
              </a:highlight>
            </a:endParaRPr>
          </a:p>
        </p:txBody>
      </p:sp>
      <p:pic>
        <p:nvPicPr>
          <p:cNvPr id="1698" name="Google Shape;1698;g709570bfed_0_744"/>
          <p:cNvPicPr preferRelativeResize="0"/>
          <p:nvPr/>
        </p:nvPicPr>
        <p:blipFill>
          <a:blip r:embed="rId4">
            <a:alphaModFix/>
          </a:blip>
          <a:stretch>
            <a:fillRect/>
          </a:stretch>
        </p:blipFill>
        <p:spPr>
          <a:xfrm>
            <a:off x="5765025" y="888752"/>
            <a:ext cx="5526175" cy="3060825"/>
          </a:xfrm>
          <a:prstGeom prst="rect">
            <a:avLst/>
          </a:prstGeom>
          <a:noFill/>
          <a:ln>
            <a:noFill/>
          </a:ln>
        </p:spPr>
      </p:pic>
      <p:sp>
        <p:nvSpPr>
          <p:cNvPr id="1699" name="Google Shape;1699;g709570bfed_0_744"/>
          <p:cNvSpPr txBox="1"/>
          <p:nvPr/>
        </p:nvSpPr>
        <p:spPr>
          <a:xfrm>
            <a:off x="5765025" y="4576025"/>
            <a:ext cx="5008500" cy="16935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Font typeface="Open Sans"/>
              <a:buChar char="●"/>
            </a:pPr>
            <a:r>
              <a:rPr lang="en-US" sz="1600">
                <a:highlight>
                  <a:srgbClr val="FFFFFF"/>
                </a:highlight>
                <a:latin typeface="Open Sans"/>
                <a:ea typeface="Open Sans"/>
                <a:cs typeface="Open Sans"/>
                <a:sym typeface="Open Sans"/>
              </a:rPr>
              <a:t>In its third quarter, Wal-Mart has rolled out its online grocery pickup services to 85 locations, bringing the total to 140 stores in 25 metropolitan markets that allow store pickup of online grocery orders.</a:t>
            </a:r>
            <a:endParaRPr sz="1600">
              <a:latin typeface="Open Sans"/>
              <a:ea typeface="Open Sans"/>
              <a:cs typeface="Open Sans"/>
              <a:sym typeface="Open Sans"/>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g709570bfed_0_75"/>
          <p:cNvSpPr txBox="1">
            <a:spLocks noGrp="1"/>
          </p:cNvSpPr>
          <p:nvPr>
            <p:ph type="title"/>
          </p:nvPr>
        </p:nvSpPr>
        <p:spPr>
          <a:xfrm>
            <a:off x="415650" y="2893817"/>
            <a:ext cx="11360700" cy="943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7200"/>
              <a:t>Financial Snapshot</a:t>
            </a:r>
            <a:endParaRPr sz="7200"/>
          </a:p>
        </p:txBody>
      </p:sp>
      <p:pic>
        <p:nvPicPr>
          <p:cNvPr id="1706" name="Google Shape;1706;g709570bfed_0_75"/>
          <p:cNvPicPr preferRelativeResize="0"/>
          <p:nvPr/>
        </p:nvPicPr>
        <p:blipFill rotWithShape="1">
          <a:blip r:embed="rId3">
            <a:alphaModFix/>
          </a:blip>
          <a:srcRect/>
          <a:stretch/>
        </p:blipFill>
        <p:spPr>
          <a:xfrm>
            <a:off x="2" y="0"/>
            <a:ext cx="6593100" cy="1875700"/>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38"/>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Balance Sheet (10-Q) </a:t>
            </a:r>
            <a:endParaRPr/>
          </a:p>
        </p:txBody>
      </p:sp>
      <p:pic>
        <p:nvPicPr>
          <p:cNvPr id="1712" name="Google Shape;1712;p138"/>
          <p:cNvPicPr preferRelativeResize="0"/>
          <p:nvPr/>
        </p:nvPicPr>
        <p:blipFill rotWithShape="1">
          <a:blip r:embed="rId3">
            <a:alphaModFix/>
          </a:blip>
          <a:srcRect/>
          <a:stretch/>
        </p:blipFill>
        <p:spPr>
          <a:xfrm>
            <a:off x="203200" y="1448634"/>
            <a:ext cx="11785600" cy="4751377"/>
          </a:xfrm>
          <a:prstGeom prst="rect">
            <a:avLst/>
          </a:prstGeom>
          <a:noFill/>
          <a:ln>
            <a:noFill/>
          </a:ln>
        </p:spPr>
      </p:pic>
      <p:sp>
        <p:nvSpPr>
          <p:cNvPr id="1713" name="Google Shape;1713;p138"/>
          <p:cNvSpPr/>
          <p:nvPr/>
        </p:nvSpPr>
        <p:spPr>
          <a:xfrm>
            <a:off x="203250" y="2617675"/>
            <a:ext cx="117855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4" name="Google Shape;1714;p138"/>
          <p:cNvSpPr/>
          <p:nvPr/>
        </p:nvSpPr>
        <p:spPr>
          <a:xfrm>
            <a:off x="203200" y="3150650"/>
            <a:ext cx="117855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15" name="Google Shape;1715;p138"/>
          <p:cNvSpPr/>
          <p:nvPr/>
        </p:nvSpPr>
        <p:spPr>
          <a:xfrm>
            <a:off x="203250" y="4240900"/>
            <a:ext cx="117855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39"/>
          <p:cNvSpPr txBox="1">
            <a:spLocks noGrp="1"/>
          </p:cNvSpPr>
          <p:nvPr>
            <p:ph type="title"/>
          </p:nvPr>
        </p:nvSpPr>
        <p:spPr>
          <a:xfrm>
            <a:off x="415600" y="226700"/>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100"/>
              <a:buFont typeface="Calibri"/>
              <a:buNone/>
            </a:pPr>
            <a:r>
              <a:rPr lang="en-US"/>
              <a:t>Balance Sheet (10-Q) </a:t>
            </a:r>
            <a:endParaRPr/>
          </a:p>
        </p:txBody>
      </p:sp>
      <p:pic>
        <p:nvPicPr>
          <p:cNvPr id="1721" name="Google Shape;1721;p139"/>
          <p:cNvPicPr preferRelativeResize="0"/>
          <p:nvPr/>
        </p:nvPicPr>
        <p:blipFill rotWithShape="1">
          <a:blip r:embed="rId3">
            <a:alphaModFix/>
          </a:blip>
          <a:srcRect/>
          <a:stretch/>
        </p:blipFill>
        <p:spPr>
          <a:xfrm>
            <a:off x="468285" y="1114701"/>
            <a:ext cx="11255433" cy="5461668"/>
          </a:xfrm>
          <a:prstGeom prst="rect">
            <a:avLst/>
          </a:prstGeom>
          <a:noFill/>
          <a:ln>
            <a:noFill/>
          </a:ln>
        </p:spPr>
      </p:pic>
      <p:sp>
        <p:nvSpPr>
          <p:cNvPr id="1722" name="Google Shape;1722;p139"/>
          <p:cNvSpPr/>
          <p:nvPr/>
        </p:nvSpPr>
        <p:spPr>
          <a:xfrm>
            <a:off x="468400" y="1639050"/>
            <a:ext cx="112554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23" name="Google Shape;1723;p139"/>
          <p:cNvSpPr/>
          <p:nvPr/>
        </p:nvSpPr>
        <p:spPr>
          <a:xfrm>
            <a:off x="415600" y="5420500"/>
            <a:ext cx="112554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40"/>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100"/>
              <a:buFont typeface="Calibri"/>
              <a:buNone/>
            </a:pPr>
            <a:r>
              <a:rPr lang="en-US"/>
              <a:t>Balance Sheet (10-K) </a:t>
            </a:r>
            <a:endParaRPr/>
          </a:p>
        </p:txBody>
      </p:sp>
      <p:pic>
        <p:nvPicPr>
          <p:cNvPr id="1729" name="Google Shape;1729;p140"/>
          <p:cNvPicPr preferRelativeResize="0"/>
          <p:nvPr/>
        </p:nvPicPr>
        <p:blipFill rotWithShape="1">
          <a:blip r:embed="rId3">
            <a:alphaModFix/>
          </a:blip>
          <a:srcRect/>
          <a:stretch/>
        </p:blipFill>
        <p:spPr>
          <a:xfrm>
            <a:off x="203201" y="1560167"/>
            <a:ext cx="11785601" cy="4699048"/>
          </a:xfrm>
          <a:prstGeom prst="rect">
            <a:avLst/>
          </a:prstGeom>
          <a:noFill/>
          <a:ln>
            <a:noFill/>
          </a:ln>
        </p:spPr>
      </p:pic>
      <p:sp>
        <p:nvSpPr>
          <p:cNvPr id="1730" name="Google Shape;1730;p140"/>
          <p:cNvSpPr/>
          <p:nvPr/>
        </p:nvSpPr>
        <p:spPr>
          <a:xfrm>
            <a:off x="203200" y="2875925"/>
            <a:ext cx="117033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31" name="Google Shape;1731;p140"/>
          <p:cNvSpPr/>
          <p:nvPr/>
        </p:nvSpPr>
        <p:spPr>
          <a:xfrm>
            <a:off x="203200" y="5964175"/>
            <a:ext cx="117033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141"/>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100"/>
              <a:buFont typeface="Calibri"/>
              <a:buNone/>
            </a:pPr>
            <a:r>
              <a:rPr lang="en-US"/>
              <a:t>Balance Sheet (10-K) </a:t>
            </a:r>
            <a:endParaRPr/>
          </a:p>
        </p:txBody>
      </p:sp>
      <p:pic>
        <p:nvPicPr>
          <p:cNvPr id="1737" name="Google Shape;1737;p141"/>
          <p:cNvPicPr preferRelativeResize="0"/>
          <p:nvPr/>
        </p:nvPicPr>
        <p:blipFill rotWithShape="1">
          <a:blip r:embed="rId3">
            <a:alphaModFix/>
          </a:blip>
          <a:srcRect/>
          <a:stretch/>
        </p:blipFill>
        <p:spPr>
          <a:xfrm>
            <a:off x="733234" y="1356968"/>
            <a:ext cx="10725545" cy="5094633"/>
          </a:xfrm>
          <a:prstGeom prst="rect">
            <a:avLst/>
          </a:prstGeom>
          <a:noFill/>
          <a:ln>
            <a:noFill/>
          </a:ln>
        </p:spPr>
      </p:pic>
      <p:sp>
        <p:nvSpPr>
          <p:cNvPr id="1738" name="Google Shape;1738;p141"/>
          <p:cNvSpPr/>
          <p:nvPr/>
        </p:nvSpPr>
        <p:spPr>
          <a:xfrm>
            <a:off x="733200" y="3378825"/>
            <a:ext cx="107256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142"/>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Statements of Income (10-K)</a:t>
            </a:r>
            <a:endParaRPr/>
          </a:p>
        </p:txBody>
      </p:sp>
      <p:pic>
        <p:nvPicPr>
          <p:cNvPr id="1744" name="Google Shape;1744;p142"/>
          <p:cNvPicPr preferRelativeResize="0"/>
          <p:nvPr/>
        </p:nvPicPr>
        <p:blipFill rotWithShape="1">
          <a:blip r:embed="rId3">
            <a:alphaModFix/>
          </a:blip>
          <a:srcRect/>
          <a:stretch/>
        </p:blipFill>
        <p:spPr>
          <a:xfrm>
            <a:off x="1110101" y="1254601"/>
            <a:ext cx="9971801" cy="5396532"/>
          </a:xfrm>
          <a:prstGeom prst="rect">
            <a:avLst/>
          </a:prstGeom>
          <a:noFill/>
          <a:ln>
            <a:noFill/>
          </a:ln>
        </p:spPr>
      </p:pic>
      <p:sp>
        <p:nvSpPr>
          <p:cNvPr id="1745" name="Google Shape;1745;p142"/>
          <p:cNvSpPr/>
          <p:nvPr/>
        </p:nvSpPr>
        <p:spPr>
          <a:xfrm>
            <a:off x="1110125" y="1693425"/>
            <a:ext cx="9971700" cy="685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6" name="Google Shape;1746;p142"/>
          <p:cNvSpPr/>
          <p:nvPr/>
        </p:nvSpPr>
        <p:spPr>
          <a:xfrm>
            <a:off x="1110100" y="2878800"/>
            <a:ext cx="98994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47" name="Google Shape;1747;p142"/>
          <p:cNvSpPr/>
          <p:nvPr/>
        </p:nvSpPr>
        <p:spPr>
          <a:xfrm>
            <a:off x="1110100" y="4390400"/>
            <a:ext cx="98994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Consumer Spending</a:t>
            </a:r>
            <a:endParaRPr/>
          </a:p>
        </p:txBody>
      </p:sp>
      <p:pic>
        <p:nvPicPr>
          <p:cNvPr id="307" name="Google Shape;307;p27"/>
          <p:cNvPicPr preferRelativeResize="0"/>
          <p:nvPr/>
        </p:nvPicPr>
        <p:blipFill rotWithShape="1">
          <a:blip r:embed="rId3">
            <a:alphaModFix/>
          </a:blip>
          <a:srcRect/>
          <a:stretch/>
        </p:blipFill>
        <p:spPr>
          <a:xfrm>
            <a:off x="1460500" y="1858963"/>
            <a:ext cx="9271000" cy="4318000"/>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2" name="Google Shape;1752;p143"/>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Statements of Income (10-Q)</a:t>
            </a:r>
            <a:endParaRPr/>
          </a:p>
        </p:txBody>
      </p:sp>
      <p:pic>
        <p:nvPicPr>
          <p:cNvPr id="1753" name="Google Shape;1753;p143"/>
          <p:cNvPicPr preferRelativeResize="0"/>
          <p:nvPr/>
        </p:nvPicPr>
        <p:blipFill rotWithShape="1">
          <a:blip r:embed="rId3">
            <a:alphaModFix/>
          </a:blip>
          <a:srcRect/>
          <a:stretch/>
        </p:blipFill>
        <p:spPr>
          <a:xfrm>
            <a:off x="1834069" y="1356967"/>
            <a:ext cx="8523865" cy="5376135"/>
          </a:xfrm>
          <a:prstGeom prst="rect">
            <a:avLst/>
          </a:prstGeom>
          <a:noFill/>
          <a:ln>
            <a:noFill/>
          </a:ln>
        </p:spPr>
      </p:pic>
      <p:sp>
        <p:nvSpPr>
          <p:cNvPr id="1754" name="Google Shape;1754;p143"/>
          <p:cNvSpPr/>
          <p:nvPr/>
        </p:nvSpPr>
        <p:spPr>
          <a:xfrm>
            <a:off x="1834125" y="1693425"/>
            <a:ext cx="8523900" cy="813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55" name="Google Shape;1755;p143"/>
          <p:cNvSpPr/>
          <p:nvPr/>
        </p:nvSpPr>
        <p:spPr>
          <a:xfrm>
            <a:off x="1834125" y="2987550"/>
            <a:ext cx="85239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56" name="Google Shape;1756;p143"/>
          <p:cNvSpPr/>
          <p:nvPr/>
        </p:nvSpPr>
        <p:spPr>
          <a:xfrm>
            <a:off x="1834000" y="4499150"/>
            <a:ext cx="85239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144"/>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Statement of Cash Flow (10-K)</a:t>
            </a:r>
            <a:endParaRPr/>
          </a:p>
        </p:txBody>
      </p:sp>
      <p:pic>
        <p:nvPicPr>
          <p:cNvPr id="1762" name="Google Shape;1762;p144"/>
          <p:cNvPicPr preferRelativeResize="0"/>
          <p:nvPr/>
        </p:nvPicPr>
        <p:blipFill rotWithShape="1">
          <a:blip r:embed="rId3">
            <a:alphaModFix/>
          </a:blip>
          <a:srcRect/>
          <a:stretch/>
        </p:blipFill>
        <p:spPr>
          <a:xfrm>
            <a:off x="203200" y="1967601"/>
            <a:ext cx="11785600" cy="4029636"/>
          </a:xfrm>
          <a:prstGeom prst="rect">
            <a:avLst/>
          </a:prstGeom>
          <a:noFill/>
          <a:ln>
            <a:noFill/>
          </a:ln>
        </p:spPr>
      </p:pic>
      <p:sp>
        <p:nvSpPr>
          <p:cNvPr id="1763" name="Google Shape;1763;p144"/>
          <p:cNvSpPr/>
          <p:nvPr/>
        </p:nvSpPr>
        <p:spPr>
          <a:xfrm>
            <a:off x="284625" y="5762925"/>
            <a:ext cx="117042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145"/>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100"/>
              <a:buFont typeface="Calibri"/>
              <a:buNone/>
            </a:pPr>
            <a:r>
              <a:rPr lang="en-US"/>
              <a:t>Statement of Cash Flow (10-K)</a:t>
            </a:r>
            <a:endParaRPr/>
          </a:p>
        </p:txBody>
      </p:sp>
      <p:pic>
        <p:nvPicPr>
          <p:cNvPr id="1769" name="Google Shape;1769;p145"/>
          <p:cNvPicPr preferRelativeResize="0"/>
          <p:nvPr/>
        </p:nvPicPr>
        <p:blipFill rotWithShape="1">
          <a:blip r:embed="rId3">
            <a:alphaModFix/>
          </a:blip>
          <a:srcRect/>
          <a:stretch/>
        </p:blipFill>
        <p:spPr>
          <a:xfrm>
            <a:off x="753467" y="1356968"/>
            <a:ext cx="10685067" cy="5094633"/>
          </a:xfrm>
          <a:prstGeom prst="rect">
            <a:avLst/>
          </a:prstGeom>
          <a:noFill/>
          <a:ln>
            <a:noFill/>
          </a:ln>
        </p:spPr>
      </p:pic>
      <p:sp>
        <p:nvSpPr>
          <p:cNvPr id="1770" name="Google Shape;1770;p145"/>
          <p:cNvSpPr/>
          <p:nvPr/>
        </p:nvSpPr>
        <p:spPr>
          <a:xfrm>
            <a:off x="753400" y="2528050"/>
            <a:ext cx="106851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71" name="Google Shape;1771;p145"/>
          <p:cNvSpPr/>
          <p:nvPr/>
        </p:nvSpPr>
        <p:spPr>
          <a:xfrm>
            <a:off x="753400" y="3006650"/>
            <a:ext cx="106851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72" name="Google Shape;1772;p145"/>
          <p:cNvSpPr/>
          <p:nvPr/>
        </p:nvSpPr>
        <p:spPr>
          <a:xfrm>
            <a:off x="753400" y="3689150"/>
            <a:ext cx="106851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73" name="Google Shape;1773;p145"/>
          <p:cNvSpPr/>
          <p:nvPr/>
        </p:nvSpPr>
        <p:spPr>
          <a:xfrm>
            <a:off x="694100" y="4561925"/>
            <a:ext cx="106851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146"/>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100"/>
              <a:buFont typeface="Calibri"/>
              <a:buNone/>
            </a:pPr>
            <a:r>
              <a:rPr lang="en-US"/>
              <a:t>Statement of Cash Flow (10-Q)</a:t>
            </a:r>
            <a:endParaRPr/>
          </a:p>
        </p:txBody>
      </p:sp>
      <p:pic>
        <p:nvPicPr>
          <p:cNvPr id="1779" name="Google Shape;1779;p146"/>
          <p:cNvPicPr preferRelativeResize="0"/>
          <p:nvPr/>
        </p:nvPicPr>
        <p:blipFill rotWithShape="1">
          <a:blip r:embed="rId3">
            <a:alphaModFix/>
          </a:blip>
          <a:srcRect/>
          <a:stretch/>
        </p:blipFill>
        <p:spPr>
          <a:xfrm>
            <a:off x="203200" y="1560167"/>
            <a:ext cx="11785603" cy="4631611"/>
          </a:xfrm>
          <a:prstGeom prst="rect">
            <a:avLst/>
          </a:prstGeom>
          <a:noFill/>
          <a:ln>
            <a:noFill/>
          </a:ln>
        </p:spPr>
      </p:pic>
      <p:sp>
        <p:nvSpPr>
          <p:cNvPr id="1780" name="Google Shape;1780;p146"/>
          <p:cNvSpPr/>
          <p:nvPr/>
        </p:nvSpPr>
        <p:spPr>
          <a:xfrm>
            <a:off x="277675" y="5898850"/>
            <a:ext cx="117111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147"/>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100"/>
              <a:buFont typeface="Calibri"/>
              <a:buNone/>
            </a:pPr>
            <a:r>
              <a:rPr lang="en-US"/>
              <a:t>Statement of Cash Flow (10-Q)</a:t>
            </a:r>
            <a:endParaRPr/>
          </a:p>
        </p:txBody>
      </p:sp>
      <p:pic>
        <p:nvPicPr>
          <p:cNvPr id="1786" name="Google Shape;1786;p147"/>
          <p:cNvPicPr preferRelativeResize="0"/>
          <p:nvPr/>
        </p:nvPicPr>
        <p:blipFill rotWithShape="1">
          <a:blip r:embed="rId3">
            <a:alphaModFix/>
          </a:blip>
          <a:srcRect/>
          <a:stretch/>
        </p:blipFill>
        <p:spPr>
          <a:xfrm>
            <a:off x="1323651" y="1356968"/>
            <a:ext cx="9544711" cy="5094633"/>
          </a:xfrm>
          <a:prstGeom prst="rect">
            <a:avLst/>
          </a:prstGeom>
          <a:noFill/>
          <a:ln>
            <a:noFill/>
          </a:ln>
        </p:spPr>
      </p:pic>
      <p:sp>
        <p:nvSpPr>
          <p:cNvPr id="1787" name="Google Shape;1787;p147"/>
          <p:cNvSpPr/>
          <p:nvPr/>
        </p:nvSpPr>
        <p:spPr>
          <a:xfrm>
            <a:off x="1323800" y="2759100"/>
            <a:ext cx="95448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88" name="Google Shape;1788;p147"/>
          <p:cNvSpPr/>
          <p:nvPr/>
        </p:nvSpPr>
        <p:spPr>
          <a:xfrm>
            <a:off x="1323800" y="3373625"/>
            <a:ext cx="95448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89" name="Google Shape;1789;p147"/>
          <p:cNvSpPr/>
          <p:nvPr/>
        </p:nvSpPr>
        <p:spPr>
          <a:xfrm>
            <a:off x="1323800" y="3787138"/>
            <a:ext cx="95448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90" name="Google Shape;1790;p147"/>
          <p:cNvSpPr/>
          <p:nvPr/>
        </p:nvSpPr>
        <p:spPr>
          <a:xfrm>
            <a:off x="1323550" y="4021450"/>
            <a:ext cx="95448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91" name="Google Shape;1791;p147"/>
          <p:cNvSpPr/>
          <p:nvPr/>
        </p:nvSpPr>
        <p:spPr>
          <a:xfrm>
            <a:off x="1323800" y="4931775"/>
            <a:ext cx="9544800" cy="234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148"/>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Net Income Per Common Share (10-Q)</a:t>
            </a:r>
            <a:endParaRPr/>
          </a:p>
        </p:txBody>
      </p:sp>
      <p:pic>
        <p:nvPicPr>
          <p:cNvPr id="1797" name="Google Shape;1797;p148"/>
          <p:cNvPicPr preferRelativeResize="0"/>
          <p:nvPr/>
        </p:nvPicPr>
        <p:blipFill rotWithShape="1">
          <a:blip r:embed="rId3">
            <a:alphaModFix/>
          </a:blip>
          <a:srcRect/>
          <a:stretch/>
        </p:blipFill>
        <p:spPr>
          <a:xfrm>
            <a:off x="203200" y="1560167"/>
            <a:ext cx="11785600" cy="4046283"/>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149"/>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Net Income Per Common Share (10-K)</a:t>
            </a:r>
            <a:endParaRPr/>
          </a:p>
        </p:txBody>
      </p:sp>
      <p:pic>
        <p:nvPicPr>
          <p:cNvPr id="1803" name="Google Shape;1803;p149"/>
          <p:cNvPicPr preferRelativeResize="0"/>
          <p:nvPr/>
        </p:nvPicPr>
        <p:blipFill rotWithShape="1">
          <a:blip r:embed="rId3">
            <a:alphaModFix/>
          </a:blip>
          <a:srcRect/>
          <a:stretch/>
        </p:blipFill>
        <p:spPr>
          <a:xfrm>
            <a:off x="203201" y="1560168"/>
            <a:ext cx="11785601" cy="3472737"/>
          </a:xfrm>
          <a:prstGeom prst="rect">
            <a:avLst/>
          </a:prstGeom>
          <a:noFill/>
          <a:ln>
            <a:noFill/>
          </a:ln>
        </p:spPr>
      </p:pic>
      <p:sp>
        <p:nvSpPr>
          <p:cNvPr id="1804" name="Google Shape;1804;p149"/>
          <p:cNvSpPr/>
          <p:nvPr/>
        </p:nvSpPr>
        <p:spPr>
          <a:xfrm>
            <a:off x="203200" y="4254225"/>
            <a:ext cx="11689800" cy="6798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150"/>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1810" name="Google Shape;1810;p150"/>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2133"/>
              </a:spcAft>
              <a:buClr>
                <a:schemeClr val="dk1"/>
              </a:buClr>
              <a:buSzPts val="1800"/>
              <a:buNone/>
            </a:pPr>
            <a:endParaRPr/>
          </a:p>
        </p:txBody>
      </p:sp>
      <p:pic>
        <p:nvPicPr>
          <p:cNvPr id="1811" name="Google Shape;1811;p150"/>
          <p:cNvPicPr preferRelativeResize="0"/>
          <p:nvPr/>
        </p:nvPicPr>
        <p:blipFill rotWithShape="1">
          <a:blip r:embed="rId3">
            <a:alphaModFix/>
          </a:blip>
          <a:srcRect/>
          <a:stretch/>
        </p:blipFill>
        <p:spPr>
          <a:xfrm>
            <a:off x="202918" y="0"/>
            <a:ext cx="11786164" cy="6858000"/>
          </a:xfrm>
          <a:prstGeom prst="rect">
            <a:avLst/>
          </a:prstGeom>
          <a:noFill/>
          <a:ln>
            <a:noFill/>
          </a:ln>
        </p:spPr>
      </p:pic>
      <p:sp>
        <p:nvSpPr>
          <p:cNvPr id="1812" name="Google Shape;1812;p150"/>
          <p:cNvSpPr/>
          <p:nvPr/>
        </p:nvSpPr>
        <p:spPr>
          <a:xfrm>
            <a:off x="202925" y="1902825"/>
            <a:ext cx="11689800" cy="3051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813" name="Google Shape;1813;p150"/>
          <p:cNvSpPr/>
          <p:nvPr/>
        </p:nvSpPr>
        <p:spPr>
          <a:xfrm>
            <a:off x="251050" y="6552900"/>
            <a:ext cx="11689800" cy="3051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151"/>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endParaRPr/>
          </a:p>
        </p:txBody>
      </p:sp>
      <p:sp>
        <p:nvSpPr>
          <p:cNvPr id="1819" name="Google Shape;1819;p151"/>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2133"/>
              </a:spcAft>
              <a:buClr>
                <a:schemeClr val="dk1"/>
              </a:buClr>
              <a:buSzPts val="1800"/>
              <a:buNone/>
            </a:pPr>
            <a:endParaRPr/>
          </a:p>
        </p:txBody>
      </p:sp>
      <p:pic>
        <p:nvPicPr>
          <p:cNvPr id="1820" name="Google Shape;1820;p151"/>
          <p:cNvPicPr preferRelativeResize="0"/>
          <p:nvPr/>
        </p:nvPicPr>
        <p:blipFill rotWithShape="1">
          <a:blip r:embed="rId3">
            <a:alphaModFix/>
          </a:blip>
          <a:srcRect/>
          <a:stretch/>
        </p:blipFill>
        <p:spPr>
          <a:xfrm>
            <a:off x="1" y="618471"/>
            <a:ext cx="12192001" cy="5621060"/>
          </a:xfrm>
          <a:prstGeom prst="rect">
            <a:avLst/>
          </a:prstGeom>
          <a:noFill/>
          <a:ln>
            <a:noFill/>
          </a:ln>
        </p:spPr>
      </p:pic>
      <p:sp>
        <p:nvSpPr>
          <p:cNvPr id="1821" name="Google Shape;1821;p151"/>
          <p:cNvSpPr/>
          <p:nvPr/>
        </p:nvSpPr>
        <p:spPr>
          <a:xfrm>
            <a:off x="163100" y="2106700"/>
            <a:ext cx="12028800" cy="3051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822" name="Google Shape;1822;p151"/>
          <p:cNvSpPr/>
          <p:nvPr/>
        </p:nvSpPr>
        <p:spPr>
          <a:xfrm>
            <a:off x="163100" y="5934425"/>
            <a:ext cx="12028800" cy="3051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152"/>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a:t>FCF </a:t>
            </a:r>
            <a:endParaRPr/>
          </a:p>
        </p:txBody>
      </p:sp>
      <p:sp>
        <p:nvSpPr>
          <p:cNvPr id="1828" name="Google Shape;1828;p152"/>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2133"/>
              </a:spcAft>
              <a:buClr>
                <a:schemeClr val="dk1"/>
              </a:buClr>
              <a:buSzPts val="1800"/>
              <a:buNone/>
            </a:pPr>
            <a:endParaRPr/>
          </a:p>
        </p:txBody>
      </p:sp>
      <p:pic>
        <p:nvPicPr>
          <p:cNvPr id="1829" name="Google Shape;1829;p152"/>
          <p:cNvPicPr preferRelativeResize="0"/>
          <p:nvPr/>
        </p:nvPicPr>
        <p:blipFill rotWithShape="1">
          <a:blip r:embed="rId3">
            <a:alphaModFix/>
          </a:blip>
          <a:srcRect/>
          <a:stretch/>
        </p:blipFill>
        <p:spPr>
          <a:xfrm>
            <a:off x="254634" y="2537434"/>
            <a:ext cx="11682735" cy="1783133"/>
          </a:xfrm>
          <a:prstGeom prst="rect">
            <a:avLst/>
          </a:prstGeom>
          <a:noFill/>
          <a:ln>
            <a:noFill/>
          </a:ln>
        </p:spPr>
      </p:pic>
      <p:sp>
        <p:nvSpPr>
          <p:cNvPr id="1830" name="Google Shape;1830;p152"/>
          <p:cNvSpPr/>
          <p:nvPr/>
        </p:nvSpPr>
        <p:spPr>
          <a:xfrm>
            <a:off x="326200" y="3411525"/>
            <a:ext cx="11526000" cy="3051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Customer Spending Development over 10 Years</a:t>
            </a:r>
            <a:endParaRPr/>
          </a:p>
        </p:txBody>
      </p:sp>
      <p:pic>
        <p:nvPicPr>
          <p:cNvPr id="314" name="Google Shape;314;p28"/>
          <p:cNvPicPr preferRelativeResize="0"/>
          <p:nvPr/>
        </p:nvPicPr>
        <p:blipFill rotWithShape="1">
          <a:blip r:embed="rId3">
            <a:alphaModFix/>
          </a:blip>
          <a:srcRect/>
          <a:stretch/>
        </p:blipFill>
        <p:spPr>
          <a:xfrm>
            <a:off x="1460500" y="1993900"/>
            <a:ext cx="9271000" cy="4318000"/>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153"/>
          <p:cNvSpPr txBox="1">
            <a:spLocks noGrp="1"/>
          </p:cNvSpPr>
          <p:nvPr>
            <p:ph type="title"/>
          </p:nvPr>
        </p:nvSpPr>
        <p:spPr>
          <a:xfrm>
            <a:off x="415600" y="759392"/>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3600"/>
              <a:t>5-year Financial Summary (Financial Position) from 2015-2019</a:t>
            </a:r>
            <a:endParaRPr sz="3600"/>
          </a:p>
        </p:txBody>
      </p:sp>
      <p:pic>
        <p:nvPicPr>
          <p:cNvPr id="1836" name="Google Shape;1836;p153"/>
          <p:cNvPicPr preferRelativeResize="0"/>
          <p:nvPr/>
        </p:nvPicPr>
        <p:blipFill rotWithShape="1">
          <a:blip r:embed="rId3">
            <a:alphaModFix/>
          </a:blip>
          <a:srcRect/>
          <a:stretch/>
        </p:blipFill>
        <p:spPr>
          <a:xfrm>
            <a:off x="-50" y="1735632"/>
            <a:ext cx="12192005" cy="2179655"/>
          </a:xfrm>
          <a:prstGeom prst="rect">
            <a:avLst/>
          </a:prstGeom>
          <a:noFill/>
          <a:ln>
            <a:noFill/>
          </a:ln>
        </p:spPr>
      </p:pic>
      <p:sp>
        <p:nvSpPr>
          <p:cNvPr id="1837" name="Google Shape;1837;p153"/>
          <p:cNvSpPr txBox="1"/>
          <p:nvPr/>
        </p:nvSpPr>
        <p:spPr>
          <a:xfrm>
            <a:off x="487967" y="4128000"/>
            <a:ext cx="11078400" cy="2611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1800">
                <a:solidFill>
                  <a:srgbClr val="434343"/>
                </a:solidFill>
                <a:latin typeface="Calibri"/>
                <a:ea typeface="Calibri"/>
                <a:cs typeface="Calibri"/>
                <a:sym typeface="Calibri"/>
              </a:rPr>
              <a:t>Debt to equity ratio:</a:t>
            </a:r>
            <a:endParaRPr sz="1800">
              <a:solidFill>
                <a:srgbClr val="434343"/>
              </a:solidFill>
              <a:latin typeface="Calibri"/>
              <a:ea typeface="Calibri"/>
              <a:cs typeface="Calibri"/>
              <a:sym typeface="Calibri"/>
            </a:endParaRPr>
          </a:p>
          <a:p>
            <a:pPr marL="0" marR="0" lvl="0" indent="0" algn="l" rtl="0">
              <a:spcBef>
                <a:spcPts val="0"/>
              </a:spcBef>
              <a:spcAft>
                <a:spcPts val="0"/>
              </a:spcAft>
              <a:buNone/>
            </a:pPr>
            <a:r>
              <a:rPr lang="en-US" sz="1800">
                <a:solidFill>
                  <a:srgbClr val="434343"/>
                </a:solidFill>
                <a:latin typeface="Calibri"/>
                <a:ea typeface="Calibri"/>
                <a:cs typeface="Calibri"/>
                <a:sym typeface="Calibri"/>
              </a:rPr>
              <a:t>2015: 53.43%</a:t>
            </a:r>
            <a:endParaRPr sz="1800">
              <a:solidFill>
                <a:srgbClr val="434343"/>
              </a:solidFill>
              <a:latin typeface="Calibri"/>
              <a:ea typeface="Calibri"/>
              <a:cs typeface="Calibri"/>
              <a:sym typeface="Calibri"/>
            </a:endParaRPr>
          </a:p>
          <a:p>
            <a:pPr marL="0" marR="0" lvl="0" indent="0" algn="l" rtl="0">
              <a:spcBef>
                <a:spcPts val="0"/>
              </a:spcBef>
              <a:spcAft>
                <a:spcPts val="0"/>
              </a:spcAft>
              <a:buNone/>
            </a:pPr>
            <a:r>
              <a:rPr lang="en-US" sz="1800">
                <a:solidFill>
                  <a:srgbClr val="434343"/>
                </a:solidFill>
                <a:latin typeface="Calibri"/>
                <a:ea typeface="Calibri"/>
                <a:cs typeface="Calibri"/>
                <a:sym typeface="Calibri"/>
              </a:rPr>
              <a:t>2016: 54.66%</a:t>
            </a:r>
            <a:endParaRPr sz="1800">
              <a:solidFill>
                <a:srgbClr val="434343"/>
              </a:solidFill>
              <a:latin typeface="Calibri"/>
              <a:ea typeface="Calibri"/>
              <a:cs typeface="Calibri"/>
              <a:sym typeface="Calibri"/>
            </a:endParaRPr>
          </a:p>
          <a:p>
            <a:pPr marL="0" marR="0" lvl="0" indent="0" algn="l" rtl="0">
              <a:spcBef>
                <a:spcPts val="0"/>
              </a:spcBef>
              <a:spcAft>
                <a:spcPts val="0"/>
              </a:spcAft>
              <a:buNone/>
            </a:pPr>
            <a:r>
              <a:rPr lang="en-US" sz="1800">
                <a:solidFill>
                  <a:srgbClr val="434343"/>
                </a:solidFill>
                <a:latin typeface="Calibri"/>
                <a:ea typeface="Calibri"/>
                <a:cs typeface="Calibri"/>
                <a:sym typeface="Calibri"/>
              </a:rPr>
              <a:t>2017: 54%</a:t>
            </a:r>
            <a:endParaRPr sz="1800">
              <a:solidFill>
                <a:srgbClr val="434343"/>
              </a:solidFill>
              <a:latin typeface="Calibri"/>
              <a:ea typeface="Calibri"/>
              <a:cs typeface="Calibri"/>
              <a:sym typeface="Calibri"/>
            </a:endParaRPr>
          </a:p>
          <a:p>
            <a:pPr marL="0" marR="0" lvl="0" indent="0" algn="l" rtl="0">
              <a:spcBef>
                <a:spcPts val="0"/>
              </a:spcBef>
              <a:spcAft>
                <a:spcPts val="0"/>
              </a:spcAft>
              <a:buNone/>
            </a:pPr>
            <a:r>
              <a:rPr lang="en-US" sz="1800">
                <a:solidFill>
                  <a:srgbClr val="434343"/>
                </a:solidFill>
                <a:latin typeface="Calibri"/>
                <a:ea typeface="Calibri"/>
                <a:cs typeface="Calibri"/>
                <a:sym typeface="Calibri"/>
              </a:rPr>
              <a:t>2018: 47.29%</a:t>
            </a:r>
            <a:endParaRPr sz="1800">
              <a:solidFill>
                <a:srgbClr val="434343"/>
              </a:solidFill>
              <a:latin typeface="Calibri"/>
              <a:ea typeface="Calibri"/>
              <a:cs typeface="Calibri"/>
              <a:sym typeface="Calibri"/>
            </a:endParaRPr>
          </a:p>
          <a:p>
            <a:pPr marL="0" marR="0" lvl="0" indent="0" algn="l" rtl="0">
              <a:spcBef>
                <a:spcPts val="0"/>
              </a:spcBef>
              <a:spcAft>
                <a:spcPts val="0"/>
              </a:spcAft>
              <a:buNone/>
            </a:pPr>
            <a:r>
              <a:rPr lang="en-US" sz="1800">
                <a:solidFill>
                  <a:srgbClr val="434343"/>
                </a:solidFill>
                <a:latin typeface="Calibri"/>
                <a:ea typeface="Calibri"/>
                <a:cs typeface="Calibri"/>
                <a:sym typeface="Calibri"/>
              </a:rPr>
              <a:t>2019: 69.25%</a:t>
            </a:r>
            <a:endParaRPr sz="1800">
              <a:solidFill>
                <a:srgbClr val="434343"/>
              </a:solidFill>
              <a:latin typeface="Calibri"/>
              <a:ea typeface="Calibri"/>
              <a:cs typeface="Calibri"/>
              <a:sym typeface="Calibri"/>
            </a:endParaRPr>
          </a:p>
          <a:p>
            <a:pPr marL="0" marR="0" lvl="0" indent="0" algn="l" rtl="0">
              <a:spcBef>
                <a:spcPts val="0"/>
              </a:spcBef>
              <a:spcAft>
                <a:spcPts val="0"/>
              </a:spcAft>
              <a:buNone/>
            </a:pPr>
            <a:endParaRPr sz="1800">
              <a:solidFill>
                <a:srgbClr val="434343"/>
              </a:solidFill>
              <a:latin typeface="Calibri"/>
              <a:ea typeface="Calibri"/>
              <a:cs typeface="Calibri"/>
              <a:sym typeface="Calibri"/>
            </a:endParaRPr>
          </a:p>
          <a:p>
            <a:pPr marL="0" marR="0" lvl="0" indent="0" algn="l" rtl="0">
              <a:spcBef>
                <a:spcPts val="0"/>
              </a:spcBef>
              <a:spcAft>
                <a:spcPts val="0"/>
              </a:spcAft>
              <a:buNone/>
            </a:pPr>
            <a:r>
              <a:rPr lang="en-US" sz="1800">
                <a:solidFill>
                  <a:srgbClr val="434343"/>
                </a:solidFill>
                <a:latin typeface="Calibri"/>
                <a:ea typeface="Calibri"/>
                <a:cs typeface="Calibri"/>
                <a:sym typeface="Calibri"/>
              </a:rPr>
              <a:t>Industry average: 0.8 to 1.1</a:t>
            </a:r>
            <a:endParaRPr sz="1800">
              <a:solidFill>
                <a:srgbClr val="434343"/>
              </a:solidFill>
              <a:latin typeface="Calibri"/>
              <a:ea typeface="Calibri"/>
              <a:cs typeface="Calibri"/>
              <a:sym typeface="Calibri"/>
            </a:endParaRPr>
          </a:p>
        </p:txBody>
      </p:sp>
      <p:sp>
        <p:nvSpPr>
          <p:cNvPr id="1838" name="Google Shape;1838;p153"/>
          <p:cNvSpPr/>
          <p:nvPr/>
        </p:nvSpPr>
        <p:spPr>
          <a:xfrm>
            <a:off x="487975" y="4267825"/>
            <a:ext cx="3494400" cy="23439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g73d3d83d18_0_98"/>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Geographic Market </a:t>
            </a:r>
            <a:endParaRPr/>
          </a:p>
        </p:txBody>
      </p:sp>
      <p:sp>
        <p:nvSpPr>
          <p:cNvPr id="1845" name="Google Shape;1845;g73d3d83d18_0_98"/>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1846" name="Google Shape;1846;g73d3d83d18_0_98"/>
          <p:cNvPicPr preferRelativeResize="0"/>
          <p:nvPr/>
        </p:nvPicPr>
        <p:blipFill>
          <a:blip r:embed="rId3">
            <a:alphaModFix/>
          </a:blip>
          <a:stretch>
            <a:fillRect/>
          </a:stretch>
        </p:blipFill>
        <p:spPr>
          <a:xfrm>
            <a:off x="373200" y="2297050"/>
            <a:ext cx="11445600" cy="3017400"/>
          </a:xfrm>
          <a:prstGeom prst="rect">
            <a:avLst/>
          </a:prstGeom>
          <a:noFill/>
          <a:ln>
            <a:noFill/>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g73d3d83d18_0_119"/>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1853" name="Google Shape;1853;g73d3d83d18_0_119"/>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1854" name="Google Shape;1854;g73d3d83d18_0_119"/>
          <p:cNvPicPr preferRelativeResize="0"/>
          <p:nvPr/>
        </p:nvPicPr>
        <p:blipFill>
          <a:blip r:embed="rId3">
            <a:alphaModFix/>
          </a:blip>
          <a:stretch>
            <a:fillRect/>
          </a:stretch>
        </p:blipFill>
        <p:spPr>
          <a:xfrm>
            <a:off x="415600" y="1133250"/>
            <a:ext cx="11287449" cy="4126850"/>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g73d3d83d18_0_105"/>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1861" name="Google Shape;1861;g73d3d83d18_0_105"/>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1862" name="Google Shape;1862;g73d3d83d18_0_105"/>
          <p:cNvPicPr preferRelativeResize="0"/>
          <p:nvPr/>
        </p:nvPicPr>
        <p:blipFill>
          <a:blip r:embed="rId3">
            <a:alphaModFix/>
          </a:blip>
          <a:stretch>
            <a:fillRect/>
          </a:stretch>
        </p:blipFill>
        <p:spPr>
          <a:xfrm>
            <a:off x="415600" y="593375"/>
            <a:ext cx="11360699" cy="5498749"/>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1868" name="Google Shape;1868;g73d3d83d18_0_113"/>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Share Repurchase </a:t>
            </a:r>
            <a:endParaRPr/>
          </a:p>
        </p:txBody>
      </p:sp>
      <p:sp>
        <p:nvSpPr>
          <p:cNvPr id="1869" name="Google Shape;1869;g73d3d83d18_0_113"/>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1870" name="Google Shape;1870;g73d3d83d18_0_113"/>
          <p:cNvPicPr preferRelativeResize="0"/>
          <p:nvPr/>
        </p:nvPicPr>
        <p:blipFill>
          <a:blip r:embed="rId3">
            <a:alphaModFix/>
          </a:blip>
          <a:stretch>
            <a:fillRect/>
          </a:stretch>
        </p:blipFill>
        <p:spPr>
          <a:xfrm>
            <a:off x="415600" y="2168012"/>
            <a:ext cx="11360699" cy="2521975"/>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g73d3d83d18_0_127"/>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Segment and Disaggregated Revenue </a:t>
            </a:r>
            <a:endParaRPr/>
          </a:p>
        </p:txBody>
      </p:sp>
      <p:sp>
        <p:nvSpPr>
          <p:cNvPr id="1877" name="Google Shape;1877;g73d3d83d18_0_127"/>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1878" name="Google Shape;1878;g73d3d83d18_0_127"/>
          <p:cNvPicPr preferRelativeResize="0"/>
          <p:nvPr/>
        </p:nvPicPr>
        <p:blipFill>
          <a:blip r:embed="rId3">
            <a:alphaModFix/>
          </a:blip>
          <a:stretch>
            <a:fillRect/>
          </a:stretch>
        </p:blipFill>
        <p:spPr>
          <a:xfrm>
            <a:off x="691213" y="1963225"/>
            <a:ext cx="10809574" cy="3854110"/>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883"/>
        <p:cNvGrpSpPr/>
        <p:nvPr/>
      </p:nvGrpSpPr>
      <p:grpSpPr>
        <a:xfrm>
          <a:off x="0" y="0"/>
          <a:ext cx="0" cy="0"/>
          <a:chOff x="0" y="0"/>
          <a:chExt cx="0" cy="0"/>
        </a:xfrm>
      </p:grpSpPr>
      <p:sp>
        <p:nvSpPr>
          <p:cNvPr id="1884" name="Google Shape;1884;g73d3d83d18_0_134"/>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Commitments </a:t>
            </a:r>
            <a:endParaRPr/>
          </a:p>
        </p:txBody>
      </p:sp>
      <p:sp>
        <p:nvSpPr>
          <p:cNvPr id="1885" name="Google Shape;1885;g73d3d83d18_0_134"/>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pic>
        <p:nvPicPr>
          <p:cNvPr id="1886" name="Google Shape;1886;g73d3d83d18_0_134"/>
          <p:cNvPicPr preferRelativeResize="0"/>
          <p:nvPr/>
        </p:nvPicPr>
        <p:blipFill>
          <a:blip r:embed="rId3">
            <a:alphaModFix/>
          </a:blip>
          <a:stretch>
            <a:fillRect/>
          </a:stretch>
        </p:blipFill>
        <p:spPr>
          <a:xfrm>
            <a:off x="415601" y="2338239"/>
            <a:ext cx="11360699" cy="3104073"/>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pic>
        <p:nvPicPr>
          <p:cNvPr id="1892" name="Google Shape;1892;g709570bfed_0_762"/>
          <p:cNvPicPr preferRelativeResize="0"/>
          <p:nvPr/>
        </p:nvPicPr>
        <p:blipFill>
          <a:blip r:embed="rId3">
            <a:alphaModFix/>
          </a:blip>
          <a:stretch>
            <a:fillRect/>
          </a:stretch>
        </p:blipFill>
        <p:spPr>
          <a:xfrm>
            <a:off x="5664783" y="1553225"/>
            <a:ext cx="6314743" cy="4852310"/>
          </a:xfrm>
          <a:prstGeom prst="rect">
            <a:avLst/>
          </a:prstGeom>
          <a:noFill/>
          <a:ln>
            <a:noFill/>
          </a:ln>
        </p:spPr>
      </p:pic>
      <p:sp>
        <p:nvSpPr>
          <p:cNvPr id="1893" name="Google Shape;1893;g709570bfed_0_762"/>
          <p:cNvSpPr/>
          <p:nvPr/>
        </p:nvSpPr>
        <p:spPr>
          <a:xfrm>
            <a:off x="1749633" y="2463615"/>
            <a:ext cx="4939800" cy="3031500"/>
          </a:xfrm>
          <a:prstGeom prst="rightArrow">
            <a:avLst>
              <a:gd name="adj1" fmla="val 50000"/>
              <a:gd name="adj2" fmla="val 50000"/>
            </a:avLst>
          </a:prstGeom>
          <a:solidFill>
            <a:srgbClr val="FF9933"/>
          </a:solidFill>
          <a:ln w="12700" cap="flat" cmpd="sng">
            <a:solidFill>
              <a:srgbClr val="FF99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1">
                <a:solidFill>
                  <a:schemeClr val="lt1"/>
                </a:solidFill>
                <a:latin typeface="Calibri"/>
                <a:ea typeface="Calibri"/>
                <a:cs typeface="Calibri"/>
                <a:sym typeface="Calibri"/>
              </a:rPr>
              <a:t>Walmart</a:t>
            </a:r>
            <a:r>
              <a:rPr lang="en-US" sz="5000" b="1" i="0" u="none" strike="noStrike" cap="none">
                <a:solidFill>
                  <a:schemeClr val="lt1"/>
                </a:solidFill>
                <a:latin typeface="Calibri"/>
                <a:ea typeface="Calibri"/>
                <a:cs typeface="Calibri"/>
                <a:sym typeface="Calibri"/>
              </a:rPr>
              <a:t> =</a:t>
            </a:r>
            <a:endParaRPr sz="5000" b="1" i="0" u="none" strike="noStrike" cap="none">
              <a:solidFill>
                <a:schemeClr val="lt1"/>
              </a:solidFill>
              <a:latin typeface="Calibri"/>
              <a:ea typeface="Calibri"/>
              <a:cs typeface="Calibri"/>
              <a:sym typeface="Calibri"/>
            </a:endParaRPr>
          </a:p>
        </p:txBody>
      </p:sp>
      <p:sp>
        <p:nvSpPr>
          <p:cNvPr id="1894" name="Google Shape;1894;g709570bfed_0_762"/>
          <p:cNvSpPr txBox="1">
            <a:spLocks noGrp="1"/>
          </p:cNvSpPr>
          <p:nvPr>
            <p:ph type="title"/>
          </p:nvPr>
        </p:nvSpPr>
        <p:spPr>
          <a:xfrm>
            <a:off x="415600" y="759392"/>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Calibri"/>
              <a:buNone/>
            </a:pPr>
            <a:r>
              <a:rPr lang="en-US" sz="4800" b="1" dirty="0">
                <a:solidFill>
                  <a:schemeClr val="accent1"/>
                </a:solidFill>
                <a:highlight>
                  <a:srgbClr val="C9DAF8"/>
                </a:highlight>
                <a:latin typeface="Lato"/>
                <a:ea typeface="Lato"/>
                <a:cs typeface="Lato"/>
                <a:sym typeface="Lato"/>
              </a:rPr>
              <a:t>Recommendation</a:t>
            </a:r>
            <a:r>
              <a:rPr lang="en-US" sz="4800" b="1" dirty="0">
                <a:solidFill>
                  <a:schemeClr val="accent1"/>
                </a:solidFill>
                <a:highlight>
                  <a:srgbClr val="A4C2F4"/>
                </a:highlight>
                <a:latin typeface="Lato"/>
                <a:ea typeface="Lato"/>
                <a:cs typeface="Lato"/>
                <a:sym typeface="Lato"/>
              </a:rPr>
              <a:t>:</a:t>
            </a:r>
            <a:endParaRPr sz="4800" b="1" dirty="0">
              <a:solidFill>
                <a:schemeClr val="accent1"/>
              </a:solidFill>
              <a:highlight>
                <a:srgbClr val="A4C2F4"/>
              </a:highlight>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Breakdown of Consumer Expenditure</a:t>
            </a:r>
            <a:endParaRPr/>
          </a:p>
        </p:txBody>
      </p:sp>
      <p:pic>
        <p:nvPicPr>
          <p:cNvPr id="320" name="Google Shape;320;p29"/>
          <p:cNvPicPr preferRelativeResize="0"/>
          <p:nvPr/>
        </p:nvPicPr>
        <p:blipFill rotWithShape="1">
          <a:blip r:embed="rId3">
            <a:alphaModFix/>
          </a:blip>
          <a:srcRect/>
          <a:stretch/>
        </p:blipFill>
        <p:spPr>
          <a:xfrm>
            <a:off x="2503147" y="1825625"/>
            <a:ext cx="7185706" cy="49449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Retail Index</a:t>
            </a:r>
            <a:endParaRPr/>
          </a:p>
        </p:txBody>
      </p:sp>
      <p:sp>
        <p:nvSpPr>
          <p:cNvPr id="326" name="Google Shape;326;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S&amp;P Retail Index – RLX</a:t>
            </a:r>
            <a:endParaRPr/>
          </a:p>
          <a:p>
            <a:pPr marL="228600" lvl="0" indent="-228600" algn="l" rtl="0">
              <a:lnSpc>
                <a:spcPct val="90000"/>
              </a:lnSpc>
              <a:spcBef>
                <a:spcPts val="1000"/>
              </a:spcBef>
              <a:spcAft>
                <a:spcPts val="0"/>
              </a:spcAft>
              <a:buClr>
                <a:schemeClr val="dk1"/>
              </a:buClr>
              <a:buSzPts val="2800"/>
              <a:buChar char="●"/>
            </a:pPr>
            <a:r>
              <a:rPr lang="en-US"/>
              <a:t>Exchange Traded Funds(ETFs)</a:t>
            </a:r>
            <a:endParaRPr/>
          </a:p>
          <a:p>
            <a:pPr marL="685800" lvl="1" indent="-228600" algn="l" rtl="0">
              <a:lnSpc>
                <a:spcPct val="90000"/>
              </a:lnSpc>
              <a:spcBef>
                <a:spcPts val="500"/>
              </a:spcBef>
              <a:spcAft>
                <a:spcPts val="0"/>
              </a:spcAft>
              <a:buClr>
                <a:schemeClr val="dk1"/>
              </a:buClr>
              <a:buSzPts val="2400"/>
              <a:buChar char="○"/>
            </a:pPr>
            <a:r>
              <a:rPr lang="en-US"/>
              <a:t>RTH – VanEck Vectors Retail</a:t>
            </a:r>
            <a:endParaRPr/>
          </a:p>
          <a:p>
            <a:pPr marL="685800" lvl="1" indent="-228600" algn="l" rtl="0">
              <a:lnSpc>
                <a:spcPct val="90000"/>
              </a:lnSpc>
              <a:spcBef>
                <a:spcPts val="500"/>
              </a:spcBef>
              <a:spcAft>
                <a:spcPts val="2100"/>
              </a:spcAft>
              <a:buClr>
                <a:schemeClr val="dk1"/>
              </a:buClr>
              <a:buSzPts val="2400"/>
              <a:buChar char="○"/>
            </a:pPr>
            <a:r>
              <a:rPr lang="en-US"/>
              <a:t>XLY – Dow Jones Consumer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1"/>
          <p:cNvPicPr preferRelativeResize="0"/>
          <p:nvPr/>
        </p:nvPicPr>
        <p:blipFill rotWithShape="1">
          <a:blip r:embed="rId3">
            <a:alphaModFix/>
          </a:blip>
          <a:srcRect/>
          <a:stretch/>
        </p:blipFill>
        <p:spPr>
          <a:xfrm>
            <a:off x="4544200" y="0"/>
            <a:ext cx="7647789" cy="6858000"/>
          </a:xfrm>
          <a:prstGeom prst="rect">
            <a:avLst/>
          </a:prstGeom>
          <a:noFill/>
          <a:ln>
            <a:noFill/>
          </a:ln>
        </p:spPr>
      </p:pic>
      <p:sp>
        <p:nvSpPr>
          <p:cNvPr id="333" name="Google Shape;333;p31"/>
          <p:cNvSpPr txBox="1"/>
          <p:nvPr/>
        </p:nvSpPr>
        <p:spPr>
          <a:xfrm>
            <a:off x="244925" y="3105814"/>
            <a:ext cx="4202700" cy="1427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FF9900"/>
                </a:solidFill>
                <a:latin typeface="Calibri"/>
                <a:ea typeface="Calibri"/>
                <a:cs typeface="Calibri"/>
                <a:sym typeface="Calibri"/>
              </a:rPr>
              <a:t>S&amp;P Retail Index - RLX</a:t>
            </a:r>
            <a:endParaRPr b="1">
              <a:solidFill>
                <a:srgbClr val="FF99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S&amp;P Retail Index - RLX</a:t>
            </a:r>
            <a:endParaRPr/>
          </a:p>
        </p:txBody>
      </p:sp>
      <p:pic>
        <p:nvPicPr>
          <p:cNvPr id="339" name="Google Shape;339;p32"/>
          <p:cNvPicPr preferRelativeResize="0">
            <a:picLocks noGrp="1"/>
          </p:cNvPicPr>
          <p:nvPr>
            <p:ph type="body" idx="1"/>
          </p:nvPr>
        </p:nvPicPr>
        <p:blipFill rotWithShape="1">
          <a:blip r:embed="rId3">
            <a:alphaModFix/>
          </a:blip>
          <a:srcRect/>
          <a:stretch/>
        </p:blipFill>
        <p:spPr>
          <a:xfrm>
            <a:off x="2120899" y="2468165"/>
            <a:ext cx="7950200" cy="1511300"/>
          </a:xfrm>
          <a:prstGeom prst="rect">
            <a:avLst/>
          </a:prstGeom>
          <a:noFill/>
          <a:ln>
            <a:noFill/>
          </a:ln>
        </p:spPr>
      </p:pic>
      <p:pic>
        <p:nvPicPr>
          <p:cNvPr id="340" name="Google Shape;340;p32"/>
          <p:cNvPicPr preferRelativeResize="0"/>
          <p:nvPr/>
        </p:nvPicPr>
        <p:blipFill rotWithShape="1">
          <a:blip r:embed="rId4">
            <a:alphaModFix/>
          </a:blip>
          <a:srcRect/>
          <a:stretch/>
        </p:blipFill>
        <p:spPr>
          <a:xfrm>
            <a:off x="2120899" y="3979465"/>
            <a:ext cx="8107039" cy="5143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S&amp;P Retail Index - RLX</a:t>
            </a:r>
            <a:endParaRPr/>
          </a:p>
        </p:txBody>
      </p:sp>
      <p:pic>
        <p:nvPicPr>
          <p:cNvPr id="347" name="Google Shape;347;p33"/>
          <p:cNvPicPr preferRelativeResize="0">
            <a:picLocks noGrp="1"/>
          </p:cNvPicPr>
          <p:nvPr>
            <p:ph type="body" idx="1"/>
          </p:nvPr>
        </p:nvPicPr>
        <p:blipFill rotWithShape="1">
          <a:blip r:embed="rId3">
            <a:alphaModFix/>
          </a:blip>
          <a:srcRect/>
          <a:stretch/>
        </p:blipFill>
        <p:spPr>
          <a:xfrm>
            <a:off x="0" y="1690688"/>
            <a:ext cx="6255821" cy="4279806"/>
          </a:xfrm>
          <a:prstGeom prst="rect">
            <a:avLst/>
          </a:prstGeom>
          <a:noFill/>
          <a:ln>
            <a:noFill/>
          </a:ln>
        </p:spPr>
      </p:pic>
      <p:pic>
        <p:nvPicPr>
          <p:cNvPr id="348" name="Google Shape;348;p33"/>
          <p:cNvPicPr preferRelativeResize="0"/>
          <p:nvPr/>
        </p:nvPicPr>
        <p:blipFill rotWithShape="1">
          <a:blip r:embed="rId4">
            <a:alphaModFix/>
          </a:blip>
          <a:srcRect/>
          <a:stretch/>
        </p:blipFill>
        <p:spPr>
          <a:xfrm>
            <a:off x="6399472" y="2624097"/>
            <a:ext cx="5792528" cy="27969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Dividend Yield and Return</a:t>
            </a:r>
            <a:endParaRPr/>
          </a:p>
        </p:txBody>
      </p:sp>
      <p:pic>
        <p:nvPicPr>
          <p:cNvPr id="355" name="Google Shape;355;p34"/>
          <p:cNvPicPr preferRelativeResize="0">
            <a:picLocks noGrp="1"/>
          </p:cNvPicPr>
          <p:nvPr>
            <p:ph type="body" idx="1"/>
          </p:nvPr>
        </p:nvPicPr>
        <p:blipFill rotWithShape="1">
          <a:blip r:embed="rId3">
            <a:alphaModFix/>
          </a:blip>
          <a:srcRect/>
          <a:stretch/>
        </p:blipFill>
        <p:spPr>
          <a:xfrm>
            <a:off x="7421100" y="2361300"/>
            <a:ext cx="4770900" cy="4496700"/>
          </a:xfrm>
          <a:prstGeom prst="rect">
            <a:avLst/>
          </a:prstGeom>
          <a:noFill/>
          <a:ln>
            <a:noFill/>
          </a:ln>
        </p:spPr>
      </p:pic>
      <p:pic>
        <p:nvPicPr>
          <p:cNvPr id="356" name="Google Shape;356;p34"/>
          <p:cNvPicPr preferRelativeResize="0"/>
          <p:nvPr/>
        </p:nvPicPr>
        <p:blipFill rotWithShape="1">
          <a:blip r:embed="rId4">
            <a:alphaModFix/>
          </a:blip>
          <a:srcRect/>
          <a:stretch/>
        </p:blipFill>
        <p:spPr>
          <a:xfrm>
            <a:off x="304800" y="3019992"/>
            <a:ext cx="5791200" cy="2667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Definition of retail</a:t>
            </a:r>
            <a:endParaRPr/>
          </a:p>
        </p:txBody>
      </p:sp>
      <p:sp>
        <p:nvSpPr>
          <p:cNvPr id="170" name="Google Shape;170;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 Retail Trade sector comprises establishments engaged in retailing merchandise, generally without transformation, and rendering services incidental to the sale of merchandise.</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2100"/>
              </a:spcAft>
              <a:buClr>
                <a:schemeClr val="dk1"/>
              </a:buClr>
              <a:buSzPts val="2800"/>
              <a:buChar char="●"/>
            </a:pPr>
            <a:r>
              <a:rPr lang="en-US"/>
              <a:t>The retailing process is the final step in the distribution of merchandise; retailers are, therefore, organized to sell merchandise in small quantities to the general public. This sector comprises two main types of retailers: store and nonstore retailers.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S&amp;P Retail Index – RLX within 5 years</a:t>
            </a:r>
            <a:endParaRPr/>
          </a:p>
        </p:txBody>
      </p:sp>
      <p:pic>
        <p:nvPicPr>
          <p:cNvPr id="363" name="Google Shape;363;p35"/>
          <p:cNvPicPr preferRelativeResize="0">
            <a:picLocks noGrp="1"/>
          </p:cNvPicPr>
          <p:nvPr>
            <p:ph type="body" idx="1"/>
          </p:nvPr>
        </p:nvPicPr>
        <p:blipFill rotWithShape="1">
          <a:blip r:embed="rId3">
            <a:alphaModFix/>
          </a:blip>
          <a:srcRect/>
          <a:stretch/>
        </p:blipFill>
        <p:spPr>
          <a:xfrm>
            <a:off x="0" y="2074802"/>
            <a:ext cx="12229800" cy="4783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S&amp;P Retail Index – RLX within 13 years</a:t>
            </a:r>
            <a:endParaRPr/>
          </a:p>
        </p:txBody>
      </p:sp>
      <p:pic>
        <p:nvPicPr>
          <p:cNvPr id="369" name="Google Shape;369;p36"/>
          <p:cNvPicPr preferRelativeResize="0">
            <a:picLocks noGrp="1"/>
          </p:cNvPicPr>
          <p:nvPr>
            <p:ph type="body" idx="1"/>
          </p:nvPr>
        </p:nvPicPr>
        <p:blipFill rotWithShape="1">
          <a:blip r:embed="rId3">
            <a:alphaModFix/>
          </a:blip>
          <a:srcRect/>
          <a:stretch/>
        </p:blipFill>
        <p:spPr>
          <a:xfrm>
            <a:off x="0" y="2124903"/>
            <a:ext cx="12192000" cy="4733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7"/>
          <p:cNvSpPr txBox="1">
            <a:spLocks noGrp="1"/>
          </p:cNvSpPr>
          <p:nvPr>
            <p:ph type="title"/>
          </p:nvPr>
        </p:nvSpPr>
        <p:spPr>
          <a:xfrm>
            <a:off x="0" y="0"/>
            <a:ext cx="12192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Comparison with S&amp;P 500</a:t>
            </a:r>
            <a:endParaRPr/>
          </a:p>
        </p:txBody>
      </p:sp>
      <p:pic>
        <p:nvPicPr>
          <p:cNvPr id="375" name="Google Shape;375;p37"/>
          <p:cNvPicPr preferRelativeResize="0">
            <a:picLocks noGrp="1"/>
          </p:cNvPicPr>
          <p:nvPr>
            <p:ph type="body" idx="1"/>
          </p:nvPr>
        </p:nvPicPr>
        <p:blipFill rotWithShape="1">
          <a:blip r:embed="rId3">
            <a:alphaModFix/>
          </a:blip>
          <a:srcRect/>
          <a:stretch/>
        </p:blipFill>
        <p:spPr>
          <a:xfrm>
            <a:off x="1848752" y="1325702"/>
            <a:ext cx="8494500" cy="5532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8"/>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Comparison with SPDR S&amp;P 500</a:t>
            </a:r>
            <a:endParaRPr/>
          </a:p>
        </p:txBody>
      </p:sp>
      <p:pic>
        <p:nvPicPr>
          <p:cNvPr id="381" name="Google Shape;381;p38"/>
          <p:cNvPicPr preferRelativeResize="0">
            <a:picLocks noGrp="1"/>
          </p:cNvPicPr>
          <p:nvPr>
            <p:ph type="body" idx="1"/>
          </p:nvPr>
        </p:nvPicPr>
        <p:blipFill rotWithShape="1">
          <a:blip r:embed="rId3">
            <a:alphaModFix/>
          </a:blip>
          <a:srcRect/>
          <a:stretch/>
        </p:blipFill>
        <p:spPr>
          <a:xfrm>
            <a:off x="1520397" y="1253400"/>
            <a:ext cx="9151200" cy="5604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9"/>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RTH – VanEck Vectors Retail ETF</a:t>
            </a:r>
            <a:endParaRPr/>
          </a:p>
        </p:txBody>
      </p:sp>
      <p:pic>
        <p:nvPicPr>
          <p:cNvPr id="388" name="Google Shape;388;p39"/>
          <p:cNvPicPr preferRelativeResize="0">
            <a:picLocks noGrp="1"/>
          </p:cNvPicPr>
          <p:nvPr>
            <p:ph type="body" idx="1"/>
          </p:nvPr>
        </p:nvPicPr>
        <p:blipFill rotWithShape="1">
          <a:blip r:embed="rId3">
            <a:alphaModFix/>
          </a:blip>
          <a:srcRect/>
          <a:stretch/>
        </p:blipFill>
        <p:spPr>
          <a:xfrm>
            <a:off x="0" y="1713047"/>
            <a:ext cx="5577600" cy="3693600"/>
          </a:xfrm>
          <a:prstGeom prst="rect">
            <a:avLst/>
          </a:prstGeom>
          <a:noFill/>
          <a:ln>
            <a:noFill/>
          </a:ln>
        </p:spPr>
      </p:pic>
      <p:pic>
        <p:nvPicPr>
          <p:cNvPr id="389" name="Google Shape;389;p39"/>
          <p:cNvPicPr preferRelativeResize="0"/>
          <p:nvPr/>
        </p:nvPicPr>
        <p:blipFill rotWithShape="1">
          <a:blip r:embed="rId4">
            <a:alphaModFix/>
          </a:blip>
          <a:srcRect/>
          <a:stretch/>
        </p:blipFill>
        <p:spPr>
          <a:xfrm>
            <a:off x="5532571" y="3673928"/>
            <a:ext cx="6659429" cy="318407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Dividend Yield and Return</a:t>
            </a:r>
            <a:endParaRPr/>
          </a:p>
        </p:txBody>
      </p:sp>
      <p:pic>
        <p:nvPicPr>
          <p:cNvPr id="395" name="Google Shape;395;p40"/>
          <p:cNvPicPr preferRelativeResize="0">
            <a:picLocks noGrp="1"/>
          </p:cNvPicPr>
          <p:nvPr>
            <p:ph type="body" idx="1"/>
          </p:nvPr>
        </p:nvPicPr>
        <p:blipFill rotWithShape="1">
          <a:blip r:embed="rId3">
            <a:alphaModFix/>
          </a:blip>
          <a:srcRect/>
          <a:stretch/>
        </p:blipFill>
        <p:spPr>
          <a:xfrm>
            <a:off x="0" y="2986749"/>
            <a:ext cx="4814400" cy="3565800"/>
          </a:xfrm>
          <a:prstGeom prst="rect">
            <a:avLst/>
          </a:prstGeom>
          <a:noFill/>
          <a:ln>
            <a:noFill/>
          </a:ln>
        </p:spPr>
      </p:pic>
      <p:pic>
        <p:nvPicPr>
          <p:cNvPr id="396" name="Google Shape;396;p40"/>
          <p:cNvPicPr preferRelativeResize="0"/>
          <p:nvPr/>
        </p:nvPicPr>
        <p:blipFill rotWithShape="1">
          <a:blip r:embed="rId4">
            <a:alphaModFix/>
          </a:blip>
          <a:srcRect/>
          <a:stretch/>
        </p:blipFill>
        <p:spPr>
          <a:xfrm>
            <a:off x="5035030" y="2681288"/>
            <a:ext cx="7156970" cy="41767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402" name="Google Shape;402;p41"/>
          <p:cNvPicPr preferRelativeResize="0">
            <a:picLocks noGrp="1"/>
          </p:cNvPicPr>
          <p:nvPr>
            <p:ph type="body" idx="1"/>
          </p:nvPr>
        </p:nvPicPr>
        <p:blipFill rotWithShape="1">
          <a:blip r:embed="rId3">
            <a:alphaModFix/>
          </a:blip>
          <a:srcRect/>
          <a:stretch/>
        </p:blipFill>
        <p:spPr>
          <a:xfrm>
            <a:off x="2755888" y="1825625"/>
            <a:ext cx="6680223" cy="4351338"/>
          </a:xfrm>
          <a:prstGeom prst="rect">
            <a:avLst/>
          </a:prstGeom>
          <a:noFill/>
          <a:ln>
            <a:noFill/>
          </a:ln>
        </p:spPr>
      </p:pic>
      <p:sp>
        <p:nvSpPr>
          <p:cNvPr id="403" name="Google Shape;403;p41"/>
          <p:cNvSpPr/>
          <p:nvPr/>
        </p:nvSpPr>
        <p:spPr>
          <a:xfrm>
            <a:off x="2412987" y="2824843"/>
            <a:ext cx="7857683" cy="1208314"/>
          </a:xfrm>
          <a:prstGeom prst="frame">
            <a:avLst>
              <a:gd name="adj1" fmla="val 1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RTH – VanEck Vectors Retail ETF</a:t>
            </a:r>
            <a:endParaRPr/>
          </a:p>
        </p:txBody>
      </p:sp>
      <p:pic>
        <p:nvPicPr>
          <p:cNvPr id="409" name="Google Shape;409;p42"/>
          <p:cNvPicPr preferRelativeResize="0">
            <a:picLocks noGrp="1"/>
          </p:cNvPicPr>
          <p:nvPr>
            <p:ph type="body" idx="1"/>
          </p:nvPr>
        </p:nvPicPr>
        <p:blipFill rotWithShape="1">
          <a:blip r:embed="rId3">
            <a:alphaModFix/>
          </a:blip>
          <a:srcRect/>
          <a:stretch/>
        </p:blipFill>
        <p:spPr>
          <a:xfrm>
            <a:off x="2305568" y="1746595"/>
            <a:ext cx="7580863" cy="474628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43" descr="A picture containing food, drawing&#10;&#10;Description automatically generated"/>
          <p:cNvPicPr preferRelativeResize="0"/>
          <p:nvPr/>
        </p:nvPicPr>
        <p:blipFill rotWithShape="1">
          <a:blip r:embed="rId3">
            <a:alphaModFix/>
          </a:blip>
          <a:srcRect/>
          <a:stretch/>
        </p:blipFill>
        <p:spPr>
          <a:xfrm>
            <a:off x="2757948" y="29497"/>
            <a:ext cx="6799006" cy="679900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4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Examples of Retail Stores</a:t>
            </a:r>
            <a:endParaRPr/>
          </a:p>
        </p:txBody>
      </p:sp>
      <p:sp>
        <p:nvSpPr>
          <p:cNvPr id="177" name="Google Shape;177;p3"/>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Grocery Stores</a:t>
            </a:r>
            <a:endParaRPr/>
          </a:p>
          <a:p>
            <a:pPr marL="685800" lvl="1" indent="-228600" algn="l" rtl="0">
              <a:lnSpc>
                <a:spcPct val="90000"/>
              </a:lnSpc>
              <a:spcBef>
                <a:spcPts val="500"/>
              </a:spcBef>
              <a:spcAft>
                <a:spcPts val="0"/>
              </a:spcAft>
              <a:buClr>
                <a:schemeClr val="dk1"/>
              </a:buClr>
              <a:buSzPts val="2400"/>
              <a:buChar char="○"/>
            </a:pPr>
            <a:r>
              <a:rPr lang="en-US"/>
              <a:t>This industry group comprises establishments primarily engaged in retailing a general line of food products.</a:t>
            </a:r>
            <a:endParaRPr/>
          </a:p>
          <a:p>
            <a:pPr marL="228600" lvl="0" indent="-228600" algn="l" rtl="0">
              <a:lnSpc>
                <a:spcPct val="90000"/>
              </a:lnSpc>
              <a:spcBef>
                <a:spcPts val="1000"/>
              </a:spcBef>
              <a:spcAft>
                <a:spcPts val="0"/>
              </a:spcAft>
              <a:buClr>
                <a:schemeClr val="dk1"/>
              </a:buClr>
              <a:buSzPts val="2800"/>
              <a:buChar char="●"/>
            </a:pPr>
            <a:r>
              <a:rPr lang="en-US" b="1"/>
              <a:t>Department Stores</a:t>
            </a:r>
            <a:endParaRPr/>
          </a:p>
          <a:p>
            <a:pPr marL="685800" lvl="1" indent="-228600" algn="l" rtl="0">
              <a:lnSpc>
                <a:spcPct val="90000"/>
              </a:lnSpc>
              <a:spcBef>
                <a:spcPts val="500"/>
              </a:spcBef>
              <a:spcAft>
                <a:spcPts val="0"/>
              </a:spcAft>
              <a:buClr>
                <a:schemeClr val="dk1"/>
              </a:buClr>
              <a:buSzPts val="2400"/>
              <a:buChar char="○"/>
            </a:pPr>
            <a:r>
              <a:rPr lang="en-US"/>
              <a:t>This industry comprises establishments known as department stores that have separate departments for general lines of new merchandise, such as apparel, jewelry, home furnishings, and toys, with no one merchandise line predominating. Department stores may sell perishable groceries, such as fresh fruits, vegetables, and dairy products, but such sales are insignificant. Department stores may have separate customer checkout areas in each department, central customer checkout areas, or both.</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2100"/>
              </a:spcAft>
              <a:buClr>
                <a:schemeClr val="dk1"/>
              </a:buClr>
              <a:buSzPts val="28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8"/>
          <p:cNvSpPr/>
          <p:nvPr/>
        </p:nvSpPr>
        <p:spPr>
          <a:xfrm>
            <a:off x="2928783" y="980768"/>
            <a:ext cx="6334433" cy="4807974"/>
          </a:xfrm>
          <a:prstGeom prst="star7">
            <a:avLst>
              <a:gd name="adj" fmla="val 34601"/>
              <a:gd name="hf" fmla="val 102572"/>
              <a:gd name="vf" fmla="val 105210"/>
            </a:avLst>
          </a:prstGeom>
          <a:solidFill>
            <a:srgbClr val="FF9933"/>
          </a:solidFill>
          <a:ln w="12700" cap="flat" cmpd="sng">
            <a:solidFill>
              <a:srgbClr val="FF99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0">
                <a:solidFill>
                  <a:srgbClr val="FFD966"/>
                </a:solidFill>
                <a:latin typeface="Overlock"/>
                <a:ea typeface="Overlock"/>
                <a:cs typeface="Overlock"/>
                <a:sym typeface="Overlock"/>
              </a:rPr>
              <a:t>Stock </a:t>
            </a:r>
            <a:endParaRPr/>
          </a:p>
          <a:p>
            <a:pPr marL="0" marR="0" lvl="0" indent="0" algn="ctr" rtl="0">
              <a:spcBef>
                <a:spcPts val="0"/>
              </a:spcBef>
              <a:spcAft>
                <a:spcPts val="0"/>
              </a:spcAft>
              <a:buNone/>
            </a:pPr>
            <a:r>
              <a:rPr lang="en-US" sz="8000">
                <a:solidFill>
                  <a:srgbClr val="FFD966"/>
                </a:solidFill>
                <a:latin typeface="Overlock"/>
                <a:ea typeface="Overlock"/>
                <a:cs typeface="Overlock"/>
                <a:sym typeface="Overlock"/>
              </a:rPr>
              <a:t>Price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49"/>
          <p:cNvPicPr preferRelativeResize="0"/>
          <p:nvPr/>
        </p:nvPicPr>
        <p:blipFill rotWithShape="1">
          <a:blip r:embed="rId3">
            <a:alphaModFix/>
          </a:blip>
          <a:srcRect/>
          <a:stretch/>
        </p:blipFill>
        <p:spPr>
          <a:xfrm>
            <a:off x="410375" y="-2"/>
            <a:ext cx="11371239"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g709570bfed_0_112"/>
          <p:cNvPicPr preferRelativeResize="0"/>
          <p:nvPr/>
        </p:nvPicPr>
        <p:blipFill>
          <a:blip r:embed="rId3">
            <a:alphaModFix/>
          </a:blip>
          <a:stretch>
            <a:fillRect/>
          </a:stretch>
        </p:blipFill>
        <p:spPr>
          <a:xfrm>
            <a:off x="0" y="562925"/>
            <a:ext cx="12192000" cy="573215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50"/>
          <p:cNvPicPr preferRelativeResize="0"/>
          <p:nvPr/>
        </p:nvPicPr>
        <p:blipFill rotWithShape="1">
          <a:blip r:embed="rId3">
            <a:alphaModFix/>
          </a:blip>
          <a:srcRect/>
          <a:stretch/>
        </p:blipFill>
        <p:spPr>
          <a:xfrm>
            <a:off x="85681" y="109513"/>
            <a:ext cx="12020638" cy="6638974"/>
          </a:xfrm>
          <a:prstGeom prst="rect">
            <a:avLst/>
          </a:prstGeom>
          <a:noFill/>
          <a:ln>
            <a:noFill/>
          </a:ln>
        </p:spPr>
      </p:pic>
      <p:pic>
        <p:nvPicPr>
          <p:cNvPr id="441" name="Google Shape;441;p50"/>
          <p:cNvPicPr preferRelativeResize="0"/>
          <p:nvPr/>
        </p:nvPicPr>
        <p:blipFill>
          <a:blip r:embed="rId4">
            <a:alphaModFix/>
          </a:blip>
          <a:stretch>
            <a:fillRect/>
          </a:stretch>
        </p:blipFill>
        <p:spPr>
          <a:xfrm>
            <a:off x="0" y="0"/>
            <a:ext cx="1466850" cy="1009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51" descr="A close up of a map&#10;&#10;Description automatically generated"/>
          <p:cNvPicPr preferRelativeResize="0"/>
          <p:nvPr/>
        </p:nvPicPr>
        <p:blipFill rotWithShape="1">
          <a:blip r:embed="rId3">
            <a:alphaModFix/>
          </a:blip>
          <a:srcRect t="15413"/>
          <a:stretch/>
        </p:blipFill>
        <p:spPr>
          <a:xfrm>
            <a:off x="20" y="10"/>
            <a:ext cx="12191980" cy="6857990"/>
          </a:xfrm>
          <a:prstGeom prst="rect">
            <a:avLst/>
          </a:prstGeom>
          <a:noFill/>
          <a:ln>
            <a:noFill/>
          </a:ln>
        </p:spPr>
      </p:pic>
      <p:pic>
        <p:nvPicPr>
          <p:cNvPr id="447" name="Google Shape;447;p51"/>
          <p:cNvPicPr preferRelativeResize="0"/>
          <p:nvPr/>
        </p:nvPicPr>
        <p:blipFill>
          <a:blip r:embed="rId4">
            <a:alphaModFix/>
          </a:blip>
          <a:stretch>
            <a:fillRect/>
          </a:stretch>
        </p:blipFill>
        <p:spPr>
          <a:xfrm>
            <a:off x="25" y="0"/>
            <a:ext cx="1466850" cy="1009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52"/>
          <p:cNvPicPr preferRelativeResize="0"/>
          <p:nvPr/>
        </p:nvPicPr>
        <p:blipFill>
          <a:blip r:embed="rId3">
            <a:alphaModFix/>
          </a:blip>
          <a:stretch>
            <a:fillRect/>
          </a:stretch>
        </p:blipFill>
        <p:spPr>
          <a:xfrm>
            <a:off x="0" y="96863"/>
            <a:ext cx="12192001" cy="6664272"/>
          </a:xfrm>
          <a:prstGeom prst="rect">
            <a:avLst/>
          </a:prstGeom>
          <a:noFill/>
          <a:ln>
            <a:noFill/>
          </a:ln>
        </p:spPr>
      </p:pic>
      <p:pic>
        <p:nvPicPr>
          <p:cNvPr id="453" name="Google Shape;453;p52"/>
          <p:cNvPicPr preferRelativeResize="0"/>
          <p:nvPr/>
        </p:nvPicPr>
        <p:blipFill>
          <a:blip r:embed="rId4">
            <a:alphaModFix/>
          </a:blip>
          <a:stretch>
            <a:fillRect/>
          </a:stretch>
        </p:blipFill>
        <p:spPr>
          <a:xfrm>
            <a:off x="0" y="0"/>
            <a:ext cx="1466850" cy="1009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709570bfed_0_127"/>
          <p:cNvPicPr preferRelativeResize="0"/>
          <p:nvPr/>
        </p:nvPicPr>
        <p:blipFill>
          <a:blip r:embed="rId3">
            <a:alphaModFix/>
          </a:blip>
          <a:stretch>
            <a:fillRect/>
          </a:stretch>
        </p:blipFill>
        <p:spPr>
          <a:xfrm>
            <a:off x="0" y="0"/>
            <a:ext cx="12074113"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g709570bfed_0_134"/>
          <p:cNvPicPr preferRelativeResize="0"/>
          <p:nvPr/>
        </p:nvPicPr>
        <p:blipFill>
          <a:blip r:embed="rId3">
            <a:alphaModFix/>
          </a:blip>
          <a:stretch>
            <a:fillRect/>
          </a:stretch>
        </p:blipFill>
        <p:spPr>
          <a:xfrm>
            <a:off x="0" y="0"/>
            <a:ext cx="12137366"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3"/>
          <p:cNvPicPr preferRelativeResize="0"/>
          <p:nvPr/>
        </p:nvPicPr>
        <p:blipFill rotWithShape="1">
          <a:blip r:embed="rId3">
            <a:alphaModFix/>
          </a:blip>
          <a:srcRect/>
          <a:stretch/>
        </p:blipFill>
        <p:spPr>
          <a:xfrm>
            <a:off x="107112" y="123801"/>
            <a:ext cx="11977775" cy="6610398"/>
          </a:xfrm>
          <a:prstGeom prst="rect">
            <a:avLst/>
          </a:prstGeom>
          <a:noFill/>
          <a:ln>
            <a:noFill/>
          </a:ln>
        </p:spPr>
      </p:pic>
      <p:pic>
        <p:nvPicPr>
          <p:cNvPr id="471" name="Google Shape;471;p53"/>
          <p:cNvPicPr preferRelativeResize="0"/>
          <p:nvPr/>
        </p:nvPicPr>
        <p:blipFill>
          <a:blip r:embed="rId4">
            <a:alphaModFix/>
          </a:blip>
          <a:stretch>
            <a:fillRect/>
          </a:stretch>
        </p:blipFill>
        <p:spPr>
          <a:xfrm>
            <a:off x="0" y="0"/>
            <a:ext cx="1466850" cy="10096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54"/>
          <p:cNvPicPr preferRelativeResize="0">
            <a:picLocks noGrp="1"/>
          </p:cNvPicPr>
          <p:nvPr>
            <p:ph type="body" idx="1"/>
          </p:nvPr>
        </p:nvPicPr>
        <p:blipFill rotWithShape="1">
          <a:blip r:embed="rId3">
            <a:alphaModFix/>
          </a:blip>
          <a:srcRect/>
          <a:stretch/>
        </p:blipFill>
        <p:spPr>
          <a:xfrm>
            <a:off x="99973" y="670829"/>
            <a:ext cx="11992054" cy="5516341"/>
          </a:xfrm>
          <a:prstGeom prst="rect">
            <a:avLst/>
          </a:prstGeom>
          <a:noFill/>
          <a:ln>
            <a:noFill/>
          </a:ln>
        </p:spPr>
      </p:pic>
      <p:pic>
        <p:nvPicPr>
          <p:cNvPr id="477" name="Google Shape;477;p54"/>
          <p:cNvPicPr preferRelativeResize="0"/>
          <p:nvPr/>
        </p:nvPicPr>
        <p:blipFill rotWithShape="1">
          <a:blip r:embed="rId4">
            <a:alphaModFix/>
          </a:blip>
          <a:srcRect/>
          <a:stretch/>
        </p:blipFill>
        <p:spPr>
          <a:xfrm>
            <a:off x="6905081" y="501058"/>
            <a:ext cx="1700225" cy="738193"/>
          </a:xfrm>
          <a:prstGeom prst="rect">
            <a:avLst/>
          </a:prstGeom>
          <a:noFill/>
          <a:ln>
            <a:noFill/>
          </a:ln>
        </p:spPr>
      </p:pic>
      <p:pic>
        <p:nvPicPr>
          <p:cNvPr id="478" name="Google Shape;478;p54"/>
          <p:cNvPicPr preferRelativeResize="0"/>
          <p:nvPr/>
        </p:nvPicPr>
        <p:blipFill>
          <a:blip r:embed="rId5">
            <a:alphaModFix/>
          </a:blip>
          <a:stretch>
            <a:fillRect/>
          </a:stretch>
        </p:blipFill>
        <p:spPr>
          <a:xfrm>
            <a:off x="0" y="0"/>
            <a:ext cx="2895600" cy="1009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Examples of retail stores</a:t>
            </a:r>
            <a:endParaRPr/>
          </a:p>
        </p:txBody>
      </p:sp>
      <p:sp>
        <p:nvSpPr>
          <p:cNvPr id="183" name="Google Shape;183;p4"/>
          <p:cNvSpPr txBox="1">
            <a:spLocks noGrp="1"/>
          </p:cNvSpPr>
          <p:nvPr>
            <p:ph type="body" idx="1"/>
          </p:nvPr>
        </p:nvSpPr>
        <p:spPr>
          <a:xfrm>
            <a:off x="838200" y="1690700"/>
            <a:ext cx="10515600" cy="480180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590"/>
              <a:buChar char="●"/>
            </a:pPr>
            <a:r>
              <a:rPr lang="en-US" sz="2590" b="1"/>
              <a:t>Furniture and Home Furnishings Stores</a:t>
            </a:r>
            <a:endParaRPr/>
          </a:p>
          <a:p>
            <a:pPr marL="685800" lvl="1" indent="-228600" algn="l" rtl="0">
              <a:lnSpc>
                <a:spcPct val="80000"/>
              </a:lnSpc>
              <a:spcBef>
                <a:spcPts val="500"/>
              </a:spcBef>
              <a:spcAft>
                <a:spcPts val="0"/>
              </a:spcAft>
              <a:buClr>
                <a:schemeClr val="dk1"/>
              </a:buClr>
              <a:buSzPts val="2220"/>
              <a:buChar char="○"/>
            </a:pPr>
            <a:r>
              <a:rPr lang="en-US" sz="2220"/>
              <a:t>Industries in the Furniture and Home Furnishings Stores subsector retail new furniture and home furnishings from fixed point-of-sale locations. Establishments in this subsector usually operate from showrooms and have substantial areas for the presentation of their products. Many offer interior decorating services in addition to the sale of products.</a:t>
            </a:r>
            <a:endParaRPr sz="2220"/>
          </a:p>
          <a:p>
            <a:pPr marL="685800" lvl="1" indent="-228600" algn="l" rtl="0">
              <a:lnSpc>
                <a:spcPct val="80000"/>
              </a:lnSpc>
              <a:spcBef>
                <a:spcPts val="500"/>
              </a:spcBef>
              <a:spcAft>
                <a:spcPts val="0"/>
              </a:spcAft>
              <a:buSzPts val="2220"/>
              <a:buChar char="○"/>
            </a:pPr>
            <a:endParaRPr sz="2220"/>
          </a:p>
          <a:p>
            <a:pPr marL="228600" lvl="0" indent="-228600" algn="l" rtl="0">
              <a:lnSpc>
                <a:spcPct val="80000"/>
              </a:lnSpc>
              <a:spcBef>
                <a:spcPts val="1000"/>
              </a:spcBef>
              <a:spcAft>
                <a:spcPts val="0"/>
              </a:spcAft>
              <a:buClr>
                <a:schemeClr val="dk1"/>
              </a:buClr>
              <a:buSzPts val="2590"/>
              <a:buChar char="●"/>
            </a:pPr>
            <a:r>
              <a:rPr lang="en-US" sz="2590" b="1"/>
              <a:t>General Merchandise Stores, including Warehouse Clubs and Supercenters</a:t>
            </a:r>
            <a:endParaRPr/>
          </a:p>
          <a:p>
            <a:pPr marL="685800" lvl="1" indent="-228600" algn="l" rtl="0">
              <a:lnSpc>
                <a:spcPct val="80000"/>
              </a:lnSpc>
              <a:spcBef>
                <a:spcPts val="500"/>
              </a:spcBef>
              <a:spcAft>
                <a:spcPts val="2100"/>
              </a:spcAft>
              <a:buClr>
                <a:schemeClr val="dk1"/>
              </a:buClr>
              <a:buSzPts val="2220"/>
              <a:buChar char="○"/>
            </a:pPr>
            <a:r>
              <a:rPr lang="en-US" sz="2220"/>
              <a:t>This industry comprises establishments primarily engaged in retailing new goods in general merchandise stores (except department stores). These establishments retail a general line of new merchandise, such as apparel, automotive parts, dry goods, hardware, groceries, housewares, and home furnishings, with no one merchandise line predominating. Establishments known as warehouse clubs, superstores, or supercenters are included in this industry.</a:t>
            </a:r>
            <a:endParaRPr sz="222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55"/>
          <p:cNvPicPr preferRelativeResize="0"/>
          <p:nvPr/>
        </p:nvPicPr>
        <p:blipFill rotWithShape="1">
          <a:blip r:embed="rId3">
            <a:alphaModFix/>
          </a:blip>
          <a:srcRect/>
          <a:stretch/>
        </p:blipFill>
        <p:spPr>
          <a:xfrm>
            <a:off x="643467" y="934466"/>
            <a:ext cx="10905066" cy="4989068"/>
          </a:xfrm>
          <a:prstGeom prst="rect">
            <a:avLst/>
          </a:prstGeom>
          <a:noFill/>
          <a:ln>
            <a:noFill/>
          </a:ln>
        </p:spPr>
      </p:pic>
      <p:pic>
        <p:nvPicPr>
          <p:cNvPr id="484" name="Google Shape;484;p55"/>
          <p:cNvPicPr preferRelativeResize="0"/>
          <p:nvPr/>
        </p:nvPicPr>
        <p:blipFill rotWithShape="1">
          <a:blip r:embed="rId4">
            <a:alphaModFix/>
          </a:blip>
          <a:srcRect/>
          <a:stretch/>
        </p:blipFill>
        <p:spPr>
          <a:xfrm>
            <a:off x="6757597" y="869767"/>
            <a:ext cx="1700225" cy="738193"/>
          </a:xfrm>
          <a:prstGeom prst="rect">
            <a:avLst/>
          </a:prstGeom>
          <a:noFill/>
          <a:ln>
            <a:noFill/>
          </a:ln>
        </p:spPr>
      </p:pic>
      <p:pic>
        <p:nvPicPr>
          <p:cNvPr id="485" name="Google Shape;485;p55"/>
          <p:cNvPicPr preferRelativeResize="0"/>
          <p:nvPr/>
        </p:nvPicPr>
        <p:blipFill>
          <a:blip r:embed="rId5">
            <a:alphaModFix/>
          </a:blip>
          <a:stretch>
            <a:fillRect/>
          </a:stretch>
        </p:blipFill>
        <p:spPr>
          <a:xfrm>
            <a:off x="-12" y="0"/>
            <a:ext cx="2657475" cy="10096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g709570bfed_0_143"/>
          <p:cNvPicPr preferRelativeResize="0"/>
          <p:nvPr/>
        </p:nvPicPr>
        <p:blipFill>
          <a:blip r:embed="rId3">
            <a:alphaModFix/>
          </a:blip>
          <a:stretch>
            <a:fillRect/>
          </a:stretch>
        </p:blipFill>
        <p:spPr>
          <a:xfrm>
            <a:off x="0" y="0"/>
            <a:ext cx="12192000" cy="667502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g709570bfed_0_150"/>
          <p:cNvPicPr preferRelativeResize="0"/>
          <p:nvPr/>
        </p:nvPicPr>
        <p:blipFill>
          <a:blip r:embed="rId3">
            <a:alphaModFix/>
          </a:blip>
          <a:stretch>
            <a:fillRect/>
          </a:stretch>
        </p:blipFill>
        <p:spPr>
          <a:xfrm>
            <a:off x="0" y="0"/>
            <a:ext cx="12129349"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g709570bfed_0_157"/>
          <p:cNvPicPr preferRelativeResize="0"/>
          <p:nvPr/>
        </p:nvPicPr>
        <p:blipFill>
          <a:blip r:embed="rId3">
            <a:alphaModFix/>
          </a:blip>
          <a:stretch>
            <a:fillRect/>
          </a:stretch>
        </p:blipFill>
        <p:spPr>
          <a:xfrm>
            <a:off x="0" y="0"/>
            <a:ext cx="12192000" cy="65913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g709570bfed_0_165"/>
          <p:cNvPicPr preferRelativeResize="0"/>
          <p:nvPr/>
        </p:nvPicPr>
        <p:blipFill>
          <a:blip r:embed="rId3">
            <a:alphaModFix/>
          </a:blip>
          <a:stretch>
            <a:fillRect/>
          </a:stretch>
        </p:blipFill>
        <p:spPr>
          <a:xfrm>
            <a:off x="0" y="0"/>
            <a:ext cx="12017704" cy="6858000"/>
          </a:xfrm>
          <a:prstGeom prst="rect">
            <a:avLst/>
          </a:prstGeom>
          <a:noFill/>
          <a:ln>
            <a:noFill/>
          </a:ln>
        </p:spPr>
      </p:pic>
      <p:sp>
        <p:nvSpPr>
          <p:cNvPr id="510" name="Google Shape;510;g709570bfed_0_165"/>
          <p:cNvSpPr/>
          <p:nvPr/>
        </p:nvSpPr>
        <p:spPr>
          <a:xfrm>
            <a:off x="11327400" y="1391300"/>
            <a:ext cx="627900" cy="1021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g709570bfed_0_17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709570bfed_0_17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23" name="Google Shape;523;g709570bfed_0_17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24" name="Google Shape;524;g709570bfed_0_17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709570bfed_0_18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31" name="Google Shape;531;g709570bfed_0_18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32" name="Google Shape;532;g709570bfed_0_18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709570bfed_0_19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39" name="Google Shape;539;g709570bfed_0_19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40" name="Google Shape;540;g709570bfed_0_19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709570bfed_0_20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47" name="Google Shape;547;g709570bfed_0_20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48" name="Google Shape;548;g709570bfed_0_20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Global Retail Industry Analysis</a:t>
            </a:r>
            <a:endParaRPr/>
          </a:p>
        </p:txBody>
      </p:sp>
      <p:sp>
        <p:nvSpPr>
          <p:cNvPr id="190" name="Google Shape;190;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 scope of study is geographically limited to North America, Europe, Asia Pacific</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Valued at $23.956 trillion in 2018 and estimated to reach $25.038 trillion in 2019</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2100"/>
              </a:spcAft>
              <a:buClr>
                <a:schemeClr val="dk1"/>
              </a:buClr>
              <a:buSzPts val="2800"/>
              <a:buChar char="●"/>
            </a:pPr>
            <a:r>
              <a:rPr lang="en-US"/>
              <a:t>The growth rate between 5.7% to 7.5% each year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709570bfed_0_20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55" name="Google Shape;555;g709570bfed_0_20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56" name="Google Shape;556;g709570bfed_0_20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709570bfed_0_21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63" name="Google Shape;563;g709570bfed_0_21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64" name="Google Shape;564;g709570bfed_0_21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709570bfed_0_2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71" name="Google Shape;571;g709570bfed_0_22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72" name="Google Shape;572;g709570bfed_0_22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709570bfed_0_22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79" name="Google Shape;579;g709570bfed_0_22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80" name="Google Shape;580;g709570bfed_0_22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709570bfed_0_23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87" name="Google Shape;587;g709570bfed_0_23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88" name="Google Shape;588;g709570bfed_0_23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709570bfed_0_2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95" name="Google Shape;595;g709570bfed_0_24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596" name="Google Shape;596;g709570bfed_0_24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709570bfed_0_25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03" name="Google Shape;603;g709570bfed_0_25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604" name="Google Shape;604;g709570bfed_0_25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709570bfed_0_2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11" name="Google Shape;611;g709570bfed_0_25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612" name="Google Shape;612;g709570bfed_0_25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709570bfed_0_26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19" name="Google Shape;619;g709570bfed_0_26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620" name="Google Shape;620;g709570bfed_0_26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g73d0c1066d_25_0" descr="A picture containing food, drawing&#10;&#10;Description automatically generated"/>
          <p:cNvPicPr preferRelativeResize="0"/>
          <p:nvPr/>
        </p:nvPicPr>
        <p:blipFill rotWithShape="1">
          <a:blip r:embed="rId3">
            <a:alphaModFix/>
          </a:blip>
          <a:srcRect/>
          <a:stretch/>
        </p:blipFill>
        <p:spPr>
          <a:xfrm>
            <a:off x="10781070" y="0"/>
            <a:ext cx="1410929" cy="1410929"/>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626" name="Google Shape;626;g73d0c1066d_25_0"/>
          <p:cNvSpPr/>
          <p:nvPr/>
        </p:nvSpPr>
        <p:spPr>
          <a:xfrm>
            <a:off x="8399206" y="3294420"/>
            <a:ext cx="2868561" cy="545690"/>
          </a:xfrm>
          <a:prstGeom prst="rightArrow">
            <a:avLst>
              <a:gd name="adj1" fmla="val 50000"/>
              <a:gd name="adj2" fmla="val 50000"/>
            </a:avLst>
          </a:prstGeom>
          <a:solidFill>
            <a:srgbClr val="FF9933"/>
          </a:solidFill>
          <a:ln w="12700" cap="flat" cmpd="sng">
            <a:solidFill>
              <a:srgbClr val="FF99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g73d0c1066d_25_0"/>
          <p:cNvSpPr/>
          <p:nvPr/>
        </p:nvSpPr>
        <p:spPr>
          <a:xfrm>
            <a:off x="781664" y="3429000"/>
            <a:ext cx="7617542" cy="276530"/>
          </a:xfrm>
          <a:prstGeom prst="rect">
            <a:avLst/>
          </a:prstGeom>
          <a:solidFill>
            <a:srgbClr val="FF9933"/>
          </a:solidFill>
          <a:ln w="12700" cap="flat" cmpd="sng">
            <a:solidFill>
              <a:srgbClr val="FF99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g73d0c1066d_25_0"/>
          <p:cNvSpPr/>
          <p:nvPr/>
        </p:nvSpPr>
        <p:spPr>
          <a:xfrm>
            <a:off x="7237093" y="3764521"/>
            <a:ext cx="652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2015</a:t>
            </a:r>
            <a:endParaRPr/>
          </a:p>
        </p:txBody>
      </p:sp>
      <p:sp>
        <p:nvSpPr>
          <p:cNvPr id="629" name="Google Shape;629;g73d0c1066d_25_0"/>
          <p:cNvSpPr/>
          <p:nvPr/>
        </p:nvSpPr>
        <p:spPr>
          <a:xfrm>
            <a:off x="3792242" y="2992378"/>
            <a:ext cx="652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2008</a:t>
            </a:r>
            <a:endParaRPr/>
          </a:p>
        </p:txBody>
      </p:sp>
      <p:sp>
        <p:nvSpPr>
          <p:cNvPr id="630" name="Google Shape;630;g73d0c1066d_25_0"/>
          <p:cNvSpPr/>
          <p:nvPr/>
        </p:nvSpPr>
        <p:spPr>
          <a:xfrm>
            <a:off x="2834698" y="3777117"/>
            <a:ext cx="652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2005</a:t>
            </a:r>
            <a:endParaRPr/>
          </a:p>
        </p:txBody>
      </p:sp>
      <p:sp>
        <p:nvSpPr>
          <p:cNvPr id="631" name="Google Shape;631;g73d0c1066d_25_0"/>
          <p:cNvSpPr/>
          <p:nvPr/>
        </p:nvSpPr>
        <p:spPr>
          <a:xfrm>
            <a:off x="8145071" y="2992378"/>
            <a:ext cx="652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2017</a:t>
            </a:r>
            <a:endParaRPr/>
          </a:p>
        </p:txBody>
      </p:sp>
      <p:sp>
        <p:nvSpPr>
          <p:cNvPr id="632" name="Google Shape;632;g73d0c1066d_25_0"/>
          <p:cNvSpPr/>
          <p:nvPr/>
        </p:nvSpPr>
        <p:spPr>
          <a:xfrm>
            <a:off x="958571" y="3000677"/>
            <a:ext cx="655752"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2000</a:t>
            </a:r>
            <a:endParaRPr/>
          </a:p>
        </p:txBody>
      </p:sp>
      <p:sp>
        <p:nvSpPr>
          <p:cNvPr id="633" name="Google Shape;633;g73d0c1066d_25_0"/>
          <p:cNvSpPr/>
          <p:nvPr/>
        </p:nvSpPr>
        <p:spPr>
          <a:xfrm>
            <a:off x="553144" y="1326333"/>
            <a:ext cx="2607925" cy="923330"/>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Established </a:t>
            </a:r>
            <a:r>
              <a:rPr lang="en-US" sz="1800">
                <a:solidFill>
                  <a:schemeClr val="dk1"/>
                </a:solidFill>
                <a:highlight>
                  <a:srgbClr val="FFFF00"/>
                </a:highlight>
                <a:latin typeface="Calibri"/>
                <a:ea typeface="Calibri"/>
                <a:cs typeface="Calibri"/>
                <a:sym typeface="Calibri"/>
              </a:rPr>
              <a:t>e-commerce site</a:t>
            </a:r>
            <a:r>
              <a:rPr lang="en-US" sz="1800">
                <a:solidFill>
                  <a:schemeClr val="dk1"/>
                </a:solidFill>
                <a:latin typeface="Calibri"/>
                <a:ea typeface="Calibri"/>
                <a:cs typeface="Calibri"/>
                <a:sym typeface="Calibri"/>
              </a:rPr>
              <a:t> with test market in Las Vegas, NV.</a:t>
            </a:r>
            <a:endParaRPr/>
          </a:p>
        </p:txBody>
      </p:sp>
      <p:sp>
        <p:nvSpPr>
          <p:cNvPr id="634" name="Google Shape;634;g73d0c1066d_25_0"/>
          <p:cNvSpPr/>
          <p:nvPr/>
        </p:nvSpPr>
        <p:spPr>
          <a:xfrm>
            <a:off x="2535605" y="4903867"/>
            <a:ext cx="3166015" cy="1200329"/>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a:t>
            </a:r>
            <a:r>
              <a:rPr lang="en-US" sz="1800">
                <a:solidFill>
                  <a:schemeClr val="dk1"/>
                </a:solidFill>
                <a:highlight>
                  <a:srgbClr val="FFFF00"/>
                </a:highlight>
                <a:latin typeface="Calibri"/>
                <a:ea typeface="Calibri"/>
                <a:cs typeface="Calibri"/>
                <a:sym typeface="Calibri"/>
              </a:rPr>
              <a:t>2,000th store </a:t>
            </a:r>
            <a:r>
              <a:rPr lang="en-US" sz="1800">
                <a:solidFill>
                  <a:schemeClr val="dk1"/>
                </a:solidFill>
                <a:latin typeface="Calibri"/>
                <a:ea typeface="Calibri"/>
                <a:cs typeface="Calibri"/>
                <a:sym typeface="Calibri"/>
              </a:rPr>
              <a:t>opened and  acquired 21 companies for its Home Depot Supply and Home Services businesses. </a:t>
            </a:r>
            <a:endParaRPr sz="1800">
              <a:solidFill>
                <a:schemeClr val="dk1"/>
              </a:solidFill>
              <a:latin typeface="Calibri"/>
              <a:ea typeface="Calibri"/>
              <a:cs typeface="Calibri"/>
              <a:sym typeface="Calibri"/>
            </a:endParaRPr>
          </a:p>
        </p:txBody>
      </p:sp>
      <p:sp>
        <p:nvSpPr>
          <p:cNvPr id="635" name="Google Shape;635;g73d0c1066d_25_0"/>
          <p:cNvSpPr/>
          <p:nvPr/>
        </p:nvSpPr>
        <p:spPr>
          <a:xfrm>
            <a:off x="3610895" y="495337"/>
            <a:ext cx="3360174" cy="1754326"/>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highlight>
                  <a:srgbClr val="FFFF00"/>
                </a:highlight>
                <a:latin typeface="Calibri"/>
                <a:ea typeface="Calibri"/>
                <a:cs typeface="Calibri"/>
                <a:sym typeface="Calibri"/>
              </a:rPr>
              <a:t>Discontinued on growing revenues through new store construction</a:t>
            </a:r>
            <a:r>
              <a:rPr lang="en-US" sz="1800">
                <a:solidFill>
                  <a:schemeClr val="dk1"/>
                </a:solidFill>
                <a:latin typeface="Calibri"/>
                <a:ea typeface="Calibri"/>
                <a:cs typeface="Calibri"/>
                <a:sym typeface="Calibri"/>
              </a:rPr>
              <a:t>, closing 15 U.S. big box stores and canceling approximately 50 future store openings.</a:t>
            </a:r>
            <a:endParaRPr/>
          </a:p>
        </p:txBody>
      </p:sp>
      <p:sp>
        <p:nvSpPr>
          <p:cNvPr id="636" name="Google Shape;636;g73d0c1066d_25_0"/>
          <p:cNvSpPr/>
          <p:nvPr/>
        </p:nvSpPr>
        <p:spPr>
          <a:xfrm>
            <a:off x="6759952" y="4886112"/>
            <a:ext cx="2770238" cy="646331"/>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acquisition of </a:t>
            </a:r>
            <a:r>
              <a:rPr lang="en-US" sz="1800">
                <a:solidFill>
                  <a:schemeClr val="dk1"/>
                </a:solidFill>
                <a:highlight>
                  <a:srgbClr val="FFFF00"/>
                </a:highlight>
                <a:latin typeface="Calibri"/>
                <a:ea typeface="Calibri"/>
                <a:cs typeface="Calibri"/>
                <a:sym typeface="Calibri"/>
              </a:rPr>
              <a:t>Interline Brands, Inc.</a:t>
            </a:r>
            <a:endParaRPr/>
          </a:p>
        </p:txBody>
      </p:sp>
      <p:sp>
        <p:nvSpPr>
          <p:cNvPr id="637" name="Google Shape;637;g73d0c1066d_25_0"/>
          <p:cNvSpPr/>
          <p:nvPr/>
        </p:nvSpPr>
        <p:spPr>
          <a:xfrm>
            <a:off x="7563463" y="1345911"/>
            <a:ext cx="2823639" cy="923330"/>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acquisition of </a:t>
            </a:r>
            <a:r>
              <a:rPr lang="en-US" sz="1800">
                <a:solidFill>
                  <a:schemeClr val="dk1"/>
                </a:solidFill>
                <a:highlight>
                  <a:srgbClr val="FFFF00"/>
                </a:highlight>
                <a:latin typeface="Calibri"/>
                <a:ea typeface="Calibri"/>
                <a:cs typeface="Calibri"/>
                <a:sym typeface="Calibri"/>
              </a:rPr>
              <a:t>Compact Power Equipment, Inc</a:t>
            </a:r>
            <a:r>
              <a:rPr lang="en-US" sz="1800">
                <a:solidFill>
                  <a:schemeClr val="dk1"/>
                </a:solidFill>
                <a:latin typeface="Calibri"/>
                <a:ea typeface="Calibri"/>
                <a:cs typeface="Calibri"/>
                <a:sym typeface="Calibri"/>
              </a:rPr>
              <a:t> and </a:t>
            </a:r>
            <a:r>
              <a:rPr lang="en-US" sz="1800">
                <a:solidFill>
                  <a:schemeClr val="dk1"/>
                </a:solidFill>
                <a:highlight>
                  <a:srgbClr val="FFFF00"/>
                </a:highlight>
                <a:latin typeface="Calibri"/>
                <a:ea typeface="Calibri"/>
                <a:cs typeface="Calibri"/>
                <a:sym typeface="Calibri"/>
              </a:rPr>
              <a:t>The Company Store</a:t>
            </a:r>
            <a:endParaRPr/>
          </a:p>
        </p:txBody>
      </p:sp>
      <p:cxnSp>
        <p:nvCxnSpPr>
          <p:cNvPr id="638" name="Google Shape;638;g73d0c1066d_25_0"/>
          <p:cNvCxnSpPr/>
          <p:nvPr/>
        </p:nvCxnSpPr>
        <p:spPr>
          <a:xfrm>
            <a:off x="1286446" y="2261229"/>
            <a:ext cx="1" cy="742564"/>
          </a:xfrm>
          <a:prstGeom prst="straightConnector1">
            <a:avLst/>
          </a:prstGeom>
          <a:noFill/>
          <a:ln w="12700" cap="flat" cmpd="sng">
            <a:solidFill>
              <a:schemeClr val="dk1"/>
            </a:solidFill>
            <a:prstDash val="solid"/>
            <a:miter lim="800000"/>
            <a:headEnd type="none" w="sm" len="sm"/>
            <a:tailEnd type="none" w="sm" len="sm"/>
          </a:ln>
        </p:spPr>
      </p:cxnSp>
      <p:cxnSp>
        <p:nvCxnSpPr>
          <p:cNvPr id="639" name="Google Shape;639;g73d0c1066d_25_0"/>
          <p:cNvCxnSpPr/>
          <p:nvPr/>
        </p:nvCxnSpPr>
        <p:spPr>
          <a:xfrm>
            <a:off x="4118611" y="2264517"/>
            <a:ext cx="1" cy="742564"/>
          </a:xfrm>
          <a:prstGeom prst="straightConnector1">
            <a:avLst/>
          </a:prstGeom>
          <a:noFill/>
          <a:ln w="12700" cap="flat" cmpd="sng">
            <a:solidFill>
              <a:schemeClr val="dk1"/>
            </a:solidFill>
            <a:prstDash val="solid"/>
            <a:miter lim="800000"/>
            <a:headEnd type="none" w="sm" len="sm"/>
            <a:tailEnd type="none" w="sm" len="sm"/>
          </a:ln>
        </p:spPr>
      </p:cxnSp>
      <p:cxnSp>
        <p:nvCxnSpPr>
          <p:cNvPr id="640" name="Google Shape;640;g73d0c1066d_25_0"/>
          <p:cNvCxnSpPr/>
          <p:nvPr/>
        </p:nvCxnSpPr>
        <p:spPr>
          <a:xfrm>
            <a:off x="8482751" y="2261229"/>
            <a:ext cx="1" cy="742564"/>
          </a:xfrm>
          <a:prstGeom prst="straightConnector1">
            <a:avLst/>
          </a:prstGeom>
          <a:noFill/>
          <a:ln w="12700" cap="flat" cmpd="sng">
            <a:solidFill>
              <a:schemeClr val="dk1"/>
            </a:solidFill>
            <a:prstDash val="solid"/>
            <a:miter lim="800000"/>
            <a:headEnd type="none" w="sm" len="sm"/>
            <a:tailEnd type="none" w="sm" len="sm"/>
          </a:ln>
        </p:spPr>
      </p:cxnSp>
      <p:cxnSp>
        <p:nvCxnSpPr>
          <p:cNvPr id="641" name="Google Shape;641;g73d0c1066d_25_0"/>
          <p:cNvCxnSpPr/>
          <p:nvPr/>
        </p:nvCxnSpPr>
        <p:spPr>
          <a:xfrm>
            <a:off x="3161069" y="4146449"/>
            <a:ext cx="1" cy="742564"/>
          </a:xfrm>
          <a:prstGeom prst="straightConnector1">
            <a:avLst/>
          </a:prstGeom>
          <a:noFill/>
          <a:ln w="12700" cap="flat" cmpd="sng">
            <a:solidFill>
              <a:schemeClr val="dk1"/>
            </a:solidFill>
            <a:prstDash val="solid"/>
            <a:miter lim="800000"/>
            <a:headEnd type="none" w="sm" len="sm"/>
            <a:tailEnd type="none" w="sm" len="sm"/>
          </a:ln>
        </p:spPr>
      </p:cxnSp>
      <p:cxnSp>
        <p:nvCxnSpPr>
          <p:cNvPr id="642" name="Google Shape;642;g73d0c1066d_25_0"/>
          <p:cNvCxnSpPr/>
          <p:nvPr/>
        </p:nvCxnSpPr>
        <p:spPr>
          <a:xfrm>
            <a:off x="7563463" y="4133853"/>
            <a:ext cx="1" cy="742564"/>
          </a:xfrm>
          <a:prstGeom prst="straightConnector1">
            <a:avLst/>
          </a:prstGeom>
          <a:noFill/>
          <a:ln w="12700" cap="flat" cmpd="sng">
            <a:solidFill>
              <a:schemeClr val="dk1"/>
            </a:solidFill>
            <a:prstDash val="solid"/>
            <a:miter lim="800000"/>
            <a:headEnd type="none" w="sm" len="sm"/>
            <a:tailEnd type="none" w="sm" len="sm"/>
          </a:ln>
        </p:spPr>
      </p:cxnSp>
      <p:pic>
        <p:nvPicPr>
          <p:cNvPr id="643" name="Google Shape;643;g73d0c1066d_25_0"/>
          <p:cNvPicPr preferRelativeResize="0"/>
          <p:nvPr/>
        </p:nvPicPr>
        <p:blipFill rotWithShape="1">
          <a:blip r:embed="rId4">
            <a:alphaModFix/>
          </a:blip>
          <a:srcRect/>
          <a:stretch/>
        </p:blipFill>
        <p:spPr>
          <a:xfrm>
            <a:off x="10339996" y="3944248"/>
            <a:ext cx="1053619" cy="887143"/>
          </a:xfrm>
          <a:prstGeom prst="rect">
            <a:avLst/>
          </a:prstGeom>
          <a:noFill/>
          <a:ln>
            <a:noFill/>
          </a:ln>
        </p:spPr>
      </p:pic>
      <p:sp>
        <p:nvSpPr>
          <p:cNvPr id="644" name="Google Shape;644;g73d0c1066d_25_0"/>
          <p:cNvSpPr/>
          <p:nvPr/>
        </p:nvSpPr>
        <p:spPr>
          <a:xfrm>
            <a:off x="9344671" y="3759582"/>
            <a:ext cx="652743"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2019</a:t>
            </a:r>
            <a:endParaRPr/>
          </a:p>
        </p:txBody>
      </p:sp>
      <p:cxnSp>
        <p:nvCxnSpPr>
          <p:cNvPr id="645" name="Google Shape;645;g73d0c1066d_25_0"/>
          <p:cNvCxnSpPr/>
          <p:nvPr/>
        </p:nvCxnSpPr>
        <p:spPr>
          <a:xfrm>
            <a:off x="9842333" y="4122725"/>
            <a:ext cx="1" cy="742564"/>
          </a:xfrm>
          <a:prstGeom prst="straightConnector1">
            <a:avLst/>
          </a:prstGeom>
          <a:noFill/>
          <a:ln w="12700" cap="flat" cmpd="sng">
            <a:solidFill>
              <a:schemeClr val="dk1"/>
            </a:solidFill>
            <a:prstDash val="solid"/>
            <a:miter lim="800000"/>
            <a:headEnd type="none" w="sm" len="sm"/>
            <a:tailEnd type="none" w="sm" len="sm"/>
          </a:ln>
        </p:spPr>
      </p:cxnSp>
      <p:sp>
        <p:nvSpPr>
          <p:cNvPr id="646" name="Google Shape;646;g73d0c1066d_25_0"/>
          <p:cNvSpPr/>
          <p:nvPr/>
        </p:nvSpPr>
        <p:spPr>
          <a:xfrm>
            <a:off x="9783388" y="4865289"/>
            <a:ext cx="2009883" cy="1200329"/>
          </a:xfrm>
          <a:prstGeom prst="rect">
            <a:avLst/>
          </a:prstGeom>
          <a:solidFill>
            <a:srgbClr val="C4E0B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#rank 21, </a:t>
            </a:r>
            <a:r>
              <a:rPr lang="en-US" sz="1800">
                <a:solidFill>
                  <a:schemeClr val="dk1"/>
                </a:solidFill>
                <a:highlight>
                  <a:srgbClr val="FFFF00"/>
                </a:highlight>
                <a:latin typeface="Calibri"/>
                <a:ea typeface="Calibri"/>
                <a:cs typeface="Calibri"/>
                <a:sym typeface="Calibri"/>
              </a:rPr>
              <a:t>FORTUNE THE WORLD”S MOST ADMIRED COMPANIES.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6"/>
          <p:cNvSpPr txBox="1">
            <a:spLocks noGrp="1"/>
          </p:cNvSpPr>
          <p:nvPr>
            <p:ph type="title"/>
          </p:nvPr>
        </p:nvSpPr>
        <p:spPr>
          <a:xfrm>
            <a:off x="546351" y="433545"/>
            <a:ext cx="11139854"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400"/>
              <a:buFont typeface="Calibri"/>
              <a:buNone/>
            </a:pPr>
            <a:r>
              <a:rPr lang="en-US" sz="5400">
                <a:solidFill>
                  <a:srgbClr val="FFFFFF"/>
                </a:solidFill>
                <a:latin typeface="Calibri"/>
                <a:ea typeface="Calibri"/>
                <a:cs typeface="Calibri"/>
                <a:sym typeface="Calibri"/>
              </a:rPr>
              <a:t>Total Retail Sales Worldwide</a:t>
            </a:r>
            <a:endParaRPr/>
          </a:p>
        </p:txBody>
      </p:sp>
      <p:pic>
        <p:nvPicPr>
          <p:cNvPr id="196" name="Google Shape;196;p6"/>
          <p:cNvPicPr preferRelativeResize="0"/>
          <p:nvPr/>
        </p:nvPicPr>
        <p:blipFill rotWithShape="1">
          <a:blip r:embed="rId3">
            <a:alphaModFix/>
          </a:blip>
          <a:srcRect/>
          <a:stretch/>
        </p:blipFill>
        <p:spPr>
          <a:xfrm>
            <a:off x="1080695" y="2350618"/>
            <a:ext cx="3957661" cy="3997636"/>
          </a:xfrm>
          <a:prstGeom prst="rect">
            <a:avLst/>
          </a:prstGeom>
          <a:noFill/>
          <a:ln>
            <a:noFill/>
          </a:ln>
        </p:spPr>
      </p:pic>
      <p:pic>
        <p:nvPicPr>
          <p:cNvPr id="197" name="Google Shape;197;p6"/>
          <p:cNvPicPr preferRelativeResize="0"/>
          <p:nvPr/>
        </p:nvPicPr>
        <p:blipFill rotWithShape="1">
          <a:blip r:embed="rId4">
            <a:alphaModFix/>
          </a:blip>
          <a:srcRect/>
          <a:stretch/>
        </p:blipFill>
        <p:spPr>
          <a:xfrm>
            <a:off x="6490054" y="2426818"/>
            <a:ext cx="5365955" cy="3997637"/>
          </a:xfrm>
          <a:prstGeom prst="rect">
            <a:avLst/>
          </a:prstGeom>
          <a:noFill/>
          <a:ln>
            <a:noFill/>
          </a:ln>
        </p:spPr>
      </p:pic>
      <p:pic>
        <p:nvPicPr>
          <p:cNvPr id="198" name="Google Shape;198;p6"/>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73d0c1066d_20_0"/>
          <p:cNvSpPr txBox="1">
            <a:spLocks noGrp="1"/>
          </p:cNvSpPr>
          <p:nvPr>
            <p:ph type="title"/>
          </p:nvPr>
        </p:nvSpPr>
        <p:spPr>
          <a:xfrm>
            <a:off x="72886" y="0"/>
            <a:ext cx="8753062" cy="777875"/>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solidFill>
                  <a:schemeClr val="dk1"/>
                </a:solidFill>
                <a:latin typeface="Calibri"/>
                <a:ea typeface="Calibri"/>
                <a:cs typeface="Calibri"/>
                <a:sym typeface="Calibri"/>
              </a:rPr>
              <a:t>“One Home Depot” shopping experience</a:t>
            </a:r>
            <a:endParaRPr sz="3959"/>
          </a:p>
        </p:txBody>
      </p:sp>
      <p:sp>
        <p:nvSpPr>
          <p:cNvPr id="653" name="Google Shape;653;g73d0c1066d_20_0"/>
          <p:cNvSpPr txBox="1">
            <a:spLocks noGrp="1"/>
          </p:cNvSpPr>
          <p:nvPr>
            <p:ph type="body" idx="1"/>
          </p:nvPr>
        </p:nvSpPr>
        <p:spPr>
          <a:xfrm>
            <a:off x="514209" y="1208361"/>
            <a:ext cx="9118621" cy="44412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“The front door of our store is no longer at the front door of our stores. It's in the customer's pocket. It's on the job site. It's in their home. Developing the One Home Depot experience by bringing the physical and digital worlds together, with ability to handle the scale of Home Depot, required us to complete a re-platform of our website. This re-platform gives us the ability to create differentiated experiences for the customers going forward.”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 said CEO Craig Menear</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73d0c1066d_20_7"/>
          <p:cNvSpPr txBox="1">
            <a:spLocks noGrp="1"/>
          </p:cNvSpPr>
          <p:nvPr>
            <p:ph type="title"/>
          </p:nvPr>
        </p:nvSpPr>
        <p:spPr>
          <a:xfrm>
            <a:off x="0" y="0"/>
            <a:ext cx="5654615" cy="497517"/>
          </a:xfrm>
          <a:prstGeom prst="rect">
            <a:avLst/>
          </a:prstGeom>
          <a:solidFill>
            <a:srgbClr val="FFD966"/>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Improvement in 2019</a:t>
            </a:r>
            <a:endParaRPr/>
          </a:p>
        </p:txBody>
      </p:sp>
      <p:pic>
        <p:nvPicPr>
          <p:cNvPr id="659" name="Google Shape;659;g73d0c1066d_20_7"/>
          <p:cNvPicPr preferRelativeResize="0"/>
          <p:nvPr/>
        </p:nvPicPr>
        <p:blipFill rotWithShape="1">
          <a:blip r:embed="rId3">
            <a:alphaModFix/>
          </a:blip>
          <a:srcRect/>
          <a:stretch/>
        </p:blipFill>
        <p:spPr>
          <a:xfrm>
            <a:off x="817602" y="869052"/>
            <a:ext cx="4932151" cy="2846057"/>
          </a:xfrm>
          <a:prstGeom prst="rect">
            <a:avLst/>
          </a:prstGeom>
          <a:noFill/>
          <a:ln>
            <a:noFill/>
          </a:ln>
        </p:spPr>
      </p:pic>
      <p:sp>
        <p:nvSpPr>
          <p:cNvPr id="660" name="Google Shape;660;g73d0c1066d_20_7"/>
          <p:cNvSpPr txBox="1"/>
          <p:nvPr/>
        </p:nvSpPr>
        <p:spPr>
          <a:xfrm>
            <a:off x="7799472" y="1449238"/>
            <a:ext cx="2794958"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rgbClr val="00B050"/>
                </a:solidFill>
                <a:latin typeface="Calibri"/>
                <a:ea typeface="Calibri"/>
                <a:cs typeface="Calibri"/>
                <a:sym typeface="Calibri"/>
              </a:rPr>
              <a:t>mobile store-specific maps available to customers to improve product search experience </a:t>
            </a:r>
            <a:endParaRPr sz="1800">
              <a:solidFill>
                <a:srgbClr val="00B050"/>
              </a:solidFill>
              <a:latin typeface="Calibri"/>
              <a:ea typeface="Calibri"/>
              <a:cs typeface="Calibri"/>
              <a:sym typeface="Calibri"/>
            </a:endParaRPr>
          </a:p>
        </p:txBody>
      </p:sp>
      <p:sp>
        <p:nvSpPr>
          <p:cNvPr id="661" name="Google Shape;661;g73d0c1066d_20_7"/>
          <p:cNvSpPr txBox="1"/>
          <p:nvPr/>
        </p:nvSpPr>
        <p:spPr>
          <a:xfrm>
            <a:off x="6516416" y="1840938"/>
            <a:ext cx="516393" cy="4770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FF0000"/>
                </a:solidFill>
                <a:latin typeface="Calibri"/>
                <a:ea typeface="Calibri"/>
                <a:cs typeface="Calibri"/>
                <a:sym typeface="Calibri"/>
              </a:rPr>
              <a:t>+</a:t>
            </a:r>
            <a:endParaRPr/>
          </a:p>
        </p:txBody>
      </p:sp>
      <p:pic>
        <p:nvPicPr>
          <p:cNvPr id="662" name="Google Shape;662;g73d0c1066d_20_7"/>
          <p:cNvPicPr preferRelativeResize="0"/>
          <p:nvPr/>
        </p:nvPicPr>
        <p:blipFill rotWithShape="1">
          <a:blip r:embed="rId4">
            <a:alphaModFix/>
          </a:blip>
          <a:srcRect/>
          <a:stretch/>
        </p:blipFill>
        <p:spPr>
          <a:xfrm>
            <a:off x="1926318" y="3864547"/>
            <a:ext cx="3728297" cy="2749233"/>
          </a:xfrm>
          <a:prstGeom prst="rect">
            <a:avLst/>
          </a:prstGeom>
          <a:noFill/>
          <a:ln>
            <a:noFill/>
          </a:ln>
        </p:spPr>
      </p:pic>
      <p:sp>
        <p:nvSpPr>
          <p:cNvPr id="663" name="Google Shape;663;g73d0c1066d_20_7"/>
          <p:cNvSpPr txBox="1"/>
          <p:nvPr/>
        </p:nvSpPr>
        <p:spPr>
          <a:xfrm>
            <a:off x="6516415" y="5139104"/>
            <a:ext cx="516393" cy="4770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FF0000"/>
                </a:solidFill>
                <a:latin typeface="Calibri"/>
                <a:ea typeface="Calibri"/>
                <a:cs typeface="Calibri"/>
                <a:sym typeface="Calibri"/>
              </a:rPr>
              <a:t>+</a:t>
            </a:r>
            <a:endParaRPr/>
          </a:p>
        </p:txBody>
      </p:sp>
      <p:sp>
        <p:nvSpPr>
          <p:cNvPr id="664" name="Google Shape;664;g73d0c1066d_20_7"/>
          <p:cNvSpPr txBox="1"/>
          <p:nvPr/>
        </p:nvSpPr>
        <p:spPr>
          <a:xfrm>
            <a:off x="7799472" y="4310333"/>
            <a:ext cx="2794958"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B050"/>
                </a:solidFill>
                <a:latin typeface="Calibri"/>
                <a:ea typeface="Calibri"/>
                <a:cs typeface="Calibri"/>
                <a:sym typeface="Calibri"/>
              </a:rPr>
              <a:t>piloting a redesign of the front end of some stores and introducing self-service lockers for online orders being picked up.</a:t>
            </a:r>
            <a:endParaRPr/>
          </a:p>
        </p:txBody>
      </p:sp>
      <p:sp>
        <p:nvSpPr>
          <p:cNvPr id="665" name="Google Shape;665;g73d0c1066d_20_7"/>
          <p:cNvSpPr txBox="1"/>
          <p:nvPr/>
        </p:nvSpPr>
        <p:spPr>
          <a:xfrm>
            <a:off x="1111671" y="3864547"/>
            <a:ext cx="814647"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Store</a:t>
            </a:r>
            <a:endParaRPr/>
          </a:p>
        </p:txBody>
      </p:sp>
      <p:sp>
        <p:nvSpPr>
          <p:cNvPr id="666" name="Google Shape;666;g73d0c1066d_20_7"/>
          <p:cNvSpPr txBox="1"/>
          <p:nvPr/>
        </p:nvSpPr>
        <p:spPr>
          <a:xfrm>
            <a:off x="95273" y="808234"/>
            <a:ext cx="814647"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Apps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709570bfed_0_28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73" name="Google Shape;673;g709570bfed_0_28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674" name="Google Shape;674;g709570bfed_0_28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709570bfed_0_29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81" name="Google Shape;681;g709570bfed_0_29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682" name="Google Shape;682;g709570bfed_0_29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709570bfed_0_30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89" name="Google Shape;689;g709570bfed_0_30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690" name="Google Shape;690;g709570bfed_0_30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g73d0c1066d_9_0"/>
          <p:cNvPicPr preferRelativeResize="0"/>
          <p:nvPr/>
        </p:nvPicPr>
        <p:blipFill rotWithShape="1">
          <a:blip r:embed="rId3">
            <a:alphaModFix/>
          </a:blip>
          <a:srcRect/>
          <a:stretch/>
        </p:blipFill>
        <p:spPr>
          <a:xfrm>
            <a:off x="1026014" y="335132"/>
            <a:ext cx="10431263" cy="6187736"/>
          </a:xfrm>
          <a:prstGeom prst="rect">
            <a:avLst/>
          </a:prstGeom>
          <a:noFill/>
          <a:ln>
            <a:noFill/>
          </a:ln>
        </p:spPr>
      </p:pic>
      <p:sp>
        <p:nvSpPr>
          <p:cNvPr id="696" name="Google Shape;696;g73d0c1066d_9_0"/>
          <p:cNvSpPr/>
          <p:nvPr/>
        </p:nvSpPr>
        <p:spPr>
          <a:xfrm>
            <a:off x="0" y="0"/>
            <a:ext cx="4384534" cy="553998"/>
          </a:xfrm>
          <a:prstGeom prst="rect">
            <a:avLst/>
          </a:prstGeom>
          <a:solidFill>
            <a:srgbClr val="C4E0B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i="0" u="none" strike="noStrike" cap="none">
                <a:solidFill>
                  <a:schemeClr val="dk1"/>
                </a:solidFill>
                <a:latin typeface="Candara"/>
                <a:ea typeface="Candara"/>
                <a:cs typeface="Candara"/>
                <a:sym typeface="Candara"/>
              </a:rPr>
              <a:t>Segment Revenue FY2018</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709570bfed_0_31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03" name="Google Shape;703;g709570bfed_0_31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04" name="Google Shape;704;g709570bfed_0_31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73d0c1066d_1_0"/>
          <p:cNvSpPr txBox="1">
            <a:spLocks noGrp="1"/>
          </p:cNvSpPr>
          <p:nvPr>
            <p:ph type="title"/>
          </p:nvPr>
        </p:nvSpPr>
        <p:spPr>
          <a:xfrm>
            <a:off x="0" y="0"/>
            <a:ext cx="3632100" cy="591000"/>
          </a:xfrm>
          <a:prstGeom prst="rect">
            <a:avLst/>
          </a:prstGeom>
          <a:solidFill>
            <a:srgbClr val="D5A6BD"/>
          </a:solidFill>
        </p:spPr>
        <p:txBody>
          <a:bodyPr spcFirstLastPara="1" wrap="square" lIns="91425" tIns="45700" rIns="91425" bIns="45700" anchor="ctr" anchorCtr="0">
            <a:noAutofit/>
          </a:bodyPr>
          <a:lstStyle/>
          <a:p>
            <a:pPr marL="0" lvl="0" indent="0" algn="l" rtl="0">
              <a:spcBef>
                <a:spcPts val="0"/>
              </a:spcBef>
              <a:spcAft>
                <a:spcPts val="0"/>
              </a:spcAft>
              <a:buNone/>
            </a:pPr>
            <a:r>
              <a:rPr lang="en-US" sz="3000">
                <a:solidFill>
                  <a:srgbClr val="000000"/>
                </a:solidFill>
              </a:rPr>
              <a:t>M&amp;A (sort from largest) </a:t>
            </a:r>
            <a:endParaRPr sz="3000">
              <a:solidFill>
                <a:srgbClr val="000000"/>
              </a:solidFill>
            </a:endParaRPr>
          </a:p>
        </p:txBody>
      </p:sp>
      <p:pic>
        <p:nvPicPr>
          <p:cNvPr id="711" name="Google Shape;711;g73d0c1066d_1_0"/>
          <p:cNvPicPr preferRelativeResize="0"/>
          <p:nvPr/>
        </p:nvPicPr>
        <p:blipFill>
          <a:blip r:embed="rId3">
            <a:alphaModFix/>
          </a:blip>
          <a:stretch>
            <a:fillRect/>
          </a:stretch>
        </p:blipFill>
        <p:spPr>
          <a:xfrm>
            <a:off x="152400" y="799725"/>
            <a:ext cx="11887197" cy="551702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73d0c1066d_14_0"/>
          <p:cNvSpPr txBox="1">
            <a:spLocks noGrp="1"/>
          </p:cNvSpPr>
          <p:nvPr>
            <p:ph type="title"/>
          </p:nvPr>
        </p:nvSpPr>
        <p:spPr>
          <a:xfrm>
            <a:off x="0" y="-1"/>
            <a:ext cx="4737182" cy="589935"/>
          </a:xfrm>
          <a:prstGeom prst="rect">
            <a:avLst/>
          </a:prstGeom>
          <a:solidFill>
            <a:srgbClr val="D493D9"/>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Numbers of M&amp;A</a:t>
            </a:r>
            <a:endParaRPr/>
          </a:p>
        </p:txBody>
      </p:sp>
      <p:pic>
        <p:nvPicPr>
          <p:cNvPr id="717" name="Google Shape;717;g73d0c1066d_14_0"/>
          <p:cNvPicPr preferRelativeResize="0"/>
          <p:nvPr/>
        </p:nvPicPr>
        <p:blipFill rotWithShape="1">
          <a:blip r:embed="rId3">
            <a:alphaModFix/>
          </a:blip>
          <a:srcRect/>
          <a:stretch/>
        </p:blipFill>
        <p:spPr>
          <a:xfrm>
            <a:off x="623862" y="901195"/>
            <a:ext cx="11263338" cy="569428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709570bfed_0_32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24" name="Google Shape;724;g709570bfed_0_32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25" name="Google Shape;725;g709570bfed_0_32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7"/>
          <p:cNvSpPr txBox="1">
            <a:spLocks noGrp="1"/>
          </p:cNvSpPr>
          <p:nvPr>
            <p:ph type="title"/>
          </p:nvPr>
        </p:nvSpPr>
        <p:spPr>
          <a:xfrm>
            <a:off x="433725"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Retail Sales in U.S.</a:t>
            </a:r>
            <a:endParaRPr sz="3600"/>
          </a:p>
        </p:txBody>
      </p:sp>
      <p:pic>
        <p:nvPicPr>
          <p:cNvPr id="205" name="Google Shape;205;p7"/>
          <p:cNvPicPr preferRelativeResize="0"/>
          <p:nvPr/>
        </p:nvPicPr>
        <p:blipFill rotWithShape="1">
          <a:blip r:embed="rId3">
            <a:alphaModFix/>
          </a:blip>
          <a:srcRect/>
          <a:stretch/>
        </p:blipFill>
        <p:spPr>
          <a:xfrm>
            <a:off x="1102150" y="1141851"/>
            <a:ext cx="9178749" cy="53656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709570bfed_0_33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32" name="Google Shape;732;g709570bfed_0_33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33" name="Google Shape;733;g709570bfed_0_33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709570bfed_0_3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40" name="Google Shape;740;g709570bfed_0_33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41" name="Google Shape;741;g709570bfed_0_33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709570bfed_0_34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48" name="Google Shape;748;g709570bfed_0_34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49" name="Google Shape;749;g709570bfed_0_34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709570bfed_0_35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56" name="Google Shape;756;g709570bfed_0_35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57" name="Google Shape;757;g709570bfed_0_35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709570bfed_0_35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64" name="Google Shape;764;g709570bfed_0_35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65" name="Google Shape;765;g709570bfed_0_35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709570bfed_0_36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72" name="Google Shape;772;g709570bfed_0_36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73" name="Google Shape;773;g709570bfed_0_36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709570bfed_0_37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80" name="Google Shape;780;g709570bfed_0_37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81" name="Google Shape;781;g709570bfed_0_37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709570bfed_0_38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88" name="Google Shape;788;g709570bfed_0_38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89" name="Google Shape;789;g709570bfed_0_38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709570bfed_0_38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796" name="Google Shape;796;g709570bfed_0_38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797" name="Google Shape;797;g709570bfed_0_38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g709570bfed_0_39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04" name="Google Shape;804;g709570bfed_0_39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05" name="Google Shape;805;g709570bfed_0_39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a:spLocks noGrp="1"/>
          </p:cNvSpPr>
          <p:nvPr>
            <p:ph type="title"/>
          </p:nvPr>
        </p:nvSpPr>
        <p:spPr>
          <a:xfrm>
            <a:off x="838200" y="2915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Current U.S. Retail Industry Analysis</a:t>
            </a:r>
            <a:endParaRPr sz="3600"/>
          </a:p>
        </p:txBody>
      </p:sp>
      <p:pic>
        <p:nvPicPr>
          <p:cNvPr id="212" name="Google Shape;212;p8"/>
          <p:cNvPicPr preferRelativeResize="0"/>
          <p:nvPr/>
        </p:nvPicPr>
        <p:blipFill rotWithShape="1">
          <a:blip r:embed="rId3">
            <a:alphaModFix/>
          </a:blip>
          <a:srcRect/>
          <a:stretch/>
        </p:blipFill>
        <p:spPr>
          <a:xfrm>
            <a:off x="1090476" y="1617275"/>
            <a:ext cx="10011050" cy="46669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g709570bfed_0_40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12" name="Google Shape;812;g709570bfed_0_40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13" name="Google Shape;813;g709570bfed_0_40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709570bfed_0_40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20" name="Google Shape;820;g709570bfed_0_408"/>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21" name="Google Shape;821;g709570bfed_0_40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709570bfed_0_41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28" name="Google Shape;828;g709570bfed_0_41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29" name="Google Shape;829;g709570bfed_0_41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709570bfed_0_58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36" name="Google Shape;836;g709570bfed_0_58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37" name="Google Shape;837;g709570bfed_0_58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709570bfed_0_42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44" name="Google Shape;844;g709570bfed_0_422"/>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45" name="Google Shape;845;g709570bfed_0_42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709570bfed_0_42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52" name="Google Shape;852;g709570bfed_0_429"/>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53" name="Google Shape;853;g709570bfed_0_42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g709570bfed_0_43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60" name="Google Shape;860;g709570bfed_0_43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61" name="Google Shape;861;g709570bfed_0_43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709570bfed_0_4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68" name="Google Shape;868;g709570bfed_0_44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69" name="Google Shape;869;g709570bfed_0_44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709570bfed_0_45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76" name="Google Shape;876;g709570bfed_0_45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77" name="Google Shape;877;g709570bfed_0_45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709570bfed_0_45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84" name="Google Shape;884;g709570bfed_0_45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2100"/>
              </a:spcAft>
              <a:buNone/>
            </a:pPr>
            <a:endParaRPr/>
          </a:p>
        </p:txBody>
      </p:sp>
      <p:pic>
        <p:nvPicPr>
          <p:cNvPr id="885" name="Google Shape;885;g709570bfed_0_45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7727</Words>
  <Application>Microsoft Office PowerPoint</Application>
  <PresentationFormat>Widescreen</PresentationFormat>
  <Paragraphs>643</Paragraphs>
  <Slides>237</Slides>
  <Notes>237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237</vt:i4>
      </vt:variant>
    </vt:vector>
  </HeadingPairs>
  <TitlesOfParts>
    <vt:vector size="249" baseType="lpstr">
      <vt:lpstr>Century Gothic</vt:lpstr>
      <vt:lpstr>Trebuchet MS</vt:lpstr>
      <vt:lpstr>Overlock</vt:lpstr>
      <vt:lpstr>Times New Roman</vt:lpstr>
      <vt:lpstr>Arial</vt:lpstr>
      <vt:lpstr>Lato</vt:lpstr>
      <vt:lpstr>Calibri</vt:lpstr>
      <vt:lpstr>PT Sans Narrow</vt:lpstr>
      <vt:lpstr>Candara</vt:lpstr>
      <vt:lpstr>Open Sans</vt:lpstr>
      <vt:lpstr>Tropic</vt:lpstr>
      <vt:lpstr>Office Theme</vt:lpstr>
      <vt:lpstr>U.S. Retailers</vt:lpstr>
      <vt:lpstr>Industrial Analysis</vt:lpstr>
      <vt:lpstr>Definition of retail</vt:lpstr>
      <vt:lpstr>Examples of Retail Stores</vt:lpstr>
      <vt:lpstr>Examples of retail stores</vt:lpstr>
      <vt:lpstr>Global Retail Industry Analysis</vt:lpstr>
      <vt:lpstr>Total Retail Sales Worldwide</vt:lpstr>
      <vt:lpstr>Retail Sales in U.S.</vt:lpstr>
      <vt:lpstr>Current U.S. Retail Industry Analysis</vt:lpstr>
      <vt:lpstr>U.S. Retail Industry History Data</vt:lpstr>
      <vt:lpstr>Quarterly Financial Report</vt:lpstr>
      <vt:lpstr>Quarterly Financial Report</vt:lpstr>
      <vt:lpstr>Quarterly Financial Report</vt:lpstr>
      <vt:lpstr>Top 100 American Retailers in 2018</vt:lpstr>
      <vt:lpstr>U.S. Retailer sales per square foot</vt:lpstr>
      <vt:lpstr>Current Global Trend-challenge</vt:lpstr>
      <vt:lpstr>Threats for retailer</vt:lpstr>
      <vt:lpstr>Retail Store Closures in 2019</vt:lpstr>
      <vt:lpstr>Trend of retail industry by sector</vt:lpstr>
      <vt:lpstr>U.S. Sales Variation between Online and Offline</vt:lpstr>
      <vt:lpstr>PowerPoint Presentation</vt:lpstr>
      <vt:lpstr>Consumer Spending</vt:lpstr>
      <vt:lpstr>Customer Spending Development over 10 Years</vt:lpstr>
      <vt:lpstr>Breakdown of Consumer Expenditure</vt:lpstr>
      <vt:lpstr>Retail Index</vt:lpstr>
      <vt:lpstr>PowerPoint Presentation</vt:lpstr>
      <vt:lpstr>S&amp;P Retail Index - RLX</vt:lpstr>
      <vt:lpstr>S&amp;P Retail Index - RLX</vt:lpstr>
      <vt:lpstr>Dividend Yield and Return</vt:lpstr>
      <vt:lpstr>S&amp;P Retail Index – RLX within 5 years</vt:lpstr>
      <vt:lpstr>S&amp;P Retail Index – RLX within 13 years</vt:lpstr>
      <vt:lpstr>Comparison with S&amp;P 500</vt:lpstr>
      <vt:lpstr>Comparison with SPDR S&amp;P 500</vt:lpstr>
      <vt:lpstr>RTH – VanEck Vectors Retail ETF</vt:lpstr>
      <vt:lpstr>Dividend Yield and Return</vt:lpstr>
      <vt:lpstr>PowerPoint Presentation</vt:lpstr>
      <vt:lpstr>RTH – VanEck Vectors Retail ETF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Home Depot” shopping experience</vt:lpstr>
      <vt:lpstr>Improvement in 2019</vt:lpstr>
      <vt:lpstr>PowerPoint Presentation</vt:lpstr>
      <vt:lpstr>PowerPoint Presentation</vt:lpstr>
      <vt:lpstr>PowerPoint Presentation</vt:lpstr>
      <vt:lpstr>PowerPoint Presentation</vt:lpstr>
      <vt:lpstr>PowerPoint Presentation</vt:lpstr>
      <vt:lpstr>M&amp;A (sort from largest) </vt:lpstr>
      <vt:lpstr>Numbers of M&amp;A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Suggestion : Hold and wait until next price falls</vt:lpstr>
      <vt:lpstr>PowerPoint Presentation</vt:lpstr>
      <vt:lpstr>Stock Overview</vt:lpstr>
      <vt:lpstr>PowerPoint Presentation</vt:lpstr>
      <vt:lpstr>P/E Ratios</vt:lpstr>
      <vt:lpstr>Institutional ownership</vt:lpstr>
      <vt:lpstr>PowerPoint Presentation</vt:lpstr>
      <vt:lpstr>Top institutional holders</vt:lpstr>
      <vt:lpstr>Stock Performance</vt:lpstr>
      <vt:lpstr>5-Day Performance</vt:lpstr>
      <vt:lpstr>1-month Performance</vt:lpstr>
      <vt:lpstr>6-month Performance</vt:lpstr>
      <vt:lpstr>1-Year Performance</vt:lpstr>
      <vt:lpstr>5-Year Performance</vt:lpstr>
      <vt:lpstr>10-Year Performance (Max)</vt:lpstr>
      <vt:lpstr>Stock Performance Comparison (Peers)</vt:lpstr>
      <vt:lpstr>Competitor Industry: Department/Specialty Retail Stores </vt:lpstr>
      <vt:lpstr>Company Overview</vt:lpstr>
      <vt:lpstr>Company Overview</vt:lpstr>
      <vt:lpstr>Costco’s Code of Ethics</vt:lpstr>
      <vt:lpstr>Management</vt:lpstr>
      <vt:lpstr>Executive Officers of the Registrant</vt:lpstr>
      <vt:lpstr>Co-founder (James Sinegal)</vt:lpstr>
      <vt:lpstr>Co-founder (Jeffrey Brotman)</vt:lpstr>
      <vt:lpstr>President, CEO and Director  (W. Craig Jelinek)</vt:lpstr>
      <vt:lpstr>Chairman of the Board (Hamilton E. James) </vt:lpstr>
      <vt:lpstr>Executive Vice President, Chief Financial Officer and Director (Richard A. Galanti)</vt:lpstr>
      <vt:lpstr> Director (Susan Decker) </vt:lpstr>
      <vt:lpstr>Director (Kenneth D. Denman)</vt:lpstr>
      <vt:lpstr> Director Emeritus (Richard M. Libenson) </vt:lpstr>
      <vt:lpstr>Director (John W. Meisenbach)</vt:lpstr>
      <vt:lpstr>Director (John W. Stanton)</vt:lpstr>
      <vt:lpstr>Costco Overview</vt:lpstr>
      <vt:lpstr>Historical Highlights</vt:lpstr>
      <vt:lpstr>Historical Highlights</vt:lpstr>
      <vt:lpstr>Historical Highlights</vt:lpstr>
      <vt:lpstr>Costco Today</vt:lpstr>
      <vt:lpstr>Costco Today </vt:lpstr>
      <vt:lpstr>Strategies</vt:lpstr>
      <vt:lpstr>Membership </vt:lpstr>
      <vt:lpstr>Financial Statements </vt:lpstr>
      <vt:lpstr>Balance Sheet Assets (10-Q)</vt:lpstr>
      <vt:lpstr>Balance Sheet Liabilities and Equity (10-Q)</vt:lpstr>
      <vt:lpstr>Balance Sheet Assets (10-K)</vt:lpstr>
      <vt:lpstr>Balance Sheet Liabilities and Equity (10-Q)</vt:lpstr>
      <vt:lpstr>Income Statement (10-Q) </vt:lpstr>
      <vt:lpstr>Income Statement (10-K) </vt:lpstr>
      <vt:lpstr>Cash Flow (10-Q) </vt:lpstr>
      <vt:lpstr>Cash Flow (10-Q) </vt:lpstr>
      <vt:lpstr>Cash Flow (10-K) </vt:lpstr>
      <vt:lpstr>Cash Flow (10-K) </vt:lpstr>
      <vt:lpstr>RECOMMENDATION: BUY</vt:lpstr>
      <vt:lpstr>PowerPoint Presentation</vt:lpstr>
      <vt:lpstr>Stock Overview</vt:lpstr>
      <vt:lpstr>PowerPoint Presentation</vt:lpstr>
      <vt:lpstr>Key Statistics </vt:lpstr>
      <vt:lpstr>Shares Outstanding </vt:lpstr>
      <vt:lpstr>5-Day Performance</vt:lpstr>
      <vt:lpstr>3-Month Performance </vt:lpstr>
      <vt:lpstr>6-Month Performance </vt:lpstr>
      <vt:lpstr>1-year Performance </vt:lpstr>
      <vt:lpstr>5-year Performance </vt:lpstr>
      <vt:lpstr>Max Time Frame Performance </vt:lpstr>
      <vt:lpstr>Stock Performance Comparison with S&amp;P 500</vt:lpstr>
      <vt:lpstr>Dividend </vt:lpstr>
      <vt:lpstr>Dividend Schedule </vt:lpstr>
      <vt:lpstr>Stock Split </vt:lpstr>
      <vt:lpstr>Walmart Overview</vt:lpstr>
      <vt:lpstr>PowerPoint Presentation</vt:lpstr>
      <vt:lpstr>Walmart Value</vt:lpstr>
      <vt:lpstr>Four Segments</vt:lpstr>
      <vt:lpstr>Walmart Overview</vt:lpstr>
      <vt:lpstr>Walmart Timeline</vt:lpstr>
      <vt:lpstr>Walmart Timeline</vt:lpstr>
      <vt:lpstr>Total Number of Walmart Stores Worldwide</vt:lpstr>
      <vt:lpstr>Walmart Gross Profit Margin Worldwide</vt:lpstr>
      <vt:lpstr>Strategy</vt:lpstr>
      <vt:lpstr>Strategy</vt:lpstr>
      <vt:lpstr>Financial Accomplishment</vt:lpstr>
      <vt:lpstr>The Walton Family</vt:lpstr>
      <vt:lpstr>Effective Management</vt:lpstr>
      <vt:lpstr>Effective Management</vt:lpstr>
      <vt:lpstr>Effective Management</vt:lpstr>
      <vt:lpstr>Effective Management</vt:lpstr>
      <vt:lpstr>Effective Management</vt:lpstr>
      <vt:lpstr>Board of Directors</vt:lpstr>
      <vt:lpstr>Board of Directors</vt:lpstr>
      <vt:lpstr>Board of Directors</vt:lpstr>
      <vt:lpstr>Board of Directors</vt:lpstr>
      <vt:lpstr>Board of Directors </vt:lpstr>
      <vt:lpstr>Board of Directors</vt:lpstr>
      <vt:lpstr>Board of Directors</vt:lpstr>
      <vt:lpstr>Transition to E-Commerce</vt:lpstr>
      <vt:lpstr>Acquisition - Jet.com</vt:lpstr>
      <vt:lpstr>Acquisition - Jet.com</vt:lpstr>
      <vt:lpstr>Acquisitions - Flipkart</vt:lpstr>
      <vt:lpstr>Leading U.S. companies ranked by retail e-commerce sales from 2017 to 2019 (in billion U.S. dollars) </vt:lpstr>
      <vt:lpstr>Walmart and Omnichannel</vt:lpstr>
      <vt:lpstr>Financial Snapshot</vt:lpstr>
      <vt:lpstr>Balance Sheet (10-Q) </vt:lpstr>
      <vt:lpstr>Balance Sheet (10-Q) </vt:lpstr>
      <vt:lpstr>Balance Sheet (10-K) </vt:lpstr>
      <vt:lpstr>Balance Sheet (10-K) </vt:lpstr>
      <vt:lpstr>Statements of Income (10-K)</vt:lpstr>
      <vt:lpstr>Statements of Income (10-Q)</vt:lpstr>
      <vt:lpstr>Statement of Cash Flow (10-K)</vt:lpstr>
      <vt:lpstr>Statement of Cash Flow (10-K)</vt:lpstr>
      <vt:lpstr>Statement of Cash Flow (10-Q)</vt:lpstr>
      <vt:lpstr>Statement of Cash Flow (10-Q)</vt:lpstr>
      <vt:lpstr>Net Income Per Common Share (10-Q)</vt:lpstr>
      <vt:lpstr>Net Income Per Common Share (10-K)</vt:lpstr>
      <vt:lpstr>PowerPoint Presentation</vt:lpstr>
      <vt:lpstr>PowerPoint Presentation</vt:lpstr>
      <vt:lpstr>FCF </vt:lpstr>
      <vt:lpstr>5-year Financial Summary (Financial Position) from 2015-2019</vt:lpstr>
      <vt:lpstr>Geographic Market </vt:lpstr>
      <vt:lpstr>PowerPoint Presentation</vt:lpstr>
      <vt:lpstr>PowerPoint Presentation</vt:lpstr>
      <vt:lpstr>Share Repurchase </vt:lpstr>
      <vt:lpstr>Segment and Disaggregated Revenue </vt:lpstr>
      <vt:lpstr>Commitments </vt:lpstr>
      <vt:lpstr>Recommendation: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Retailers</dc:title>
  <dc:creator>Nancy Wang</dc:creator>
  <cp:lastModifiedBy>poitras</cp:lastModifiedBy>
  <cp:revision>2</cp:revision>
  <dcterms:created xsi:type="dcterms:W3CDTF">2019-10-30T00:51:22Z</dcterms:created>
  <dcterms:modified xsi:type="dcterms:W3CDTF">2019-11-04T22:51:38Z</dcterms:modified>
</cp:coreProperties>
</file>