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48" r:id="rId2"/>
  </p:sldMasterIdLst>
  <p:notesMasterIdLst>
    <p:notesMasterId r:id="rId240"/>
  </p:notesMasterIdLst>
  <p:sldIdLst>
    <p:sldId id="256" r:id="rId3"/>
    <p:sldId id="257" r:id="rId4"/>
    <p:sldId id="333" r:id="rId5"/>
    <p:sldId id="334" r:id="rId6"/>
    <p:sldId id="412" r:id="rId7"/>
    <p:sldId id="335" r:id="rId8"/>
    <p:sldId id="336" r:id="rId9"/>
    <p:sldId id="337" r:id="rId10"/>
    <p:sldId id="338" r:id="rId11"/>
    <p:sldId id="339" r:id="rId12"/>
    <p:sldId id="340" r:id="rId13"/>
    <p:sldId id="341" r:id="rId14"/>
    <p:sldId id="347" r:id="rId15"/>
    <p:sldId id="342" r:id="rId16"/>
    <p:sldId id="343" r:id="rId17"/>
    <p:sldId id="344" r:id="rId18"/>
    <p:sldId id="345" r:id="rId19"/>
    <p:sldId id="346" r:id="rId20"/>
    <p:sldId id="389" r:id="rId21"/>
    <p:sldId id="350" r:id="rId22"/>
    <p:sldId id="414" r:id="rId23"/>
    <p:sldId id="351" r:id="rId24"/>
    <p:sldId id="418" r:id="rId25"/>
    <p:sldId id="352" r:id="rId26"/>
    <p:sldId id="420" r:id="rId27"/>
    <p:sldId id="422" r:id="rId28"/>
    <p:sldId id="423" r:id="rId29"/>
    <p:sldId id="369" r:id="rId30"/>
    <p:sldId id="425" r:id="rId31"/>
    <p:sldId id="426" r:id="rId32"/>
    <p:sldId id="370" r:id="rId33"/>
    <p:sldId id="390" r:id="rId34"/>
    <p:sldId id="391" r:id="rId35"/>
    <p:sldId id="392" r:id="rId36"/>
    <p:sldId id="393" r:id="rId37"/>
    <p:sldId id="394" r:id="rId38"/>
    <p:sldId id="373" r:id="rId39"/>
    <p:sldId id="410" r:id="rId40"/>
    <p:sldId id="374" r:id="rId41"/>
    <p:sldId id="375" r:id="rId42"/>
    <p:sldId id="376" r:id="rId43"/>
    <p:sldId id="377" r:id="rId44"/>
    <p:sldId id="378" r:id="rId45"/>
    <p:sldId id="383" r:id="rId46"/>
    <p:sldId id="384" r:id="rId47"/>
    <p:sldId id="386" r:id="rId48"/>
    <p:sldId id="387" r:id="rId49"/>
    <p:sldId id="388" r:id="rId50"/>
    <p:sldId id="427" r:id="rId51"/>
    <p:sldId id="428" r:id="rId52"/>
    <p:sldId id="429" r:id="rId53"/>
    <p:sldId id="430" r:id="rId54"/>
    <p:sldId id="434" r:id="rId55"/>
    <p:sldId id="432" r:id="rId56"/>
    <p:sldId id="435" r:id="rId57"/>
    <p:sldId id="436" r:id="rId58"/>
    <p:sldId id="437" r:id="rId59"/>
    <p:sldId id="438" r:id="rId60"/>
    <p:sldId id="439" r:id="rId61"/>
    <p:sldId id="260" r:id="rId62"/>
    <p:sldId id="261" r:id="rId63"/>
    <p:sldId id="262" r:id="rId64"/>
    <p:sldId id="263" r:id="rId65"/>
    <p:sldId id="264" r:id="rId66"/>
    <p:sldId id="265" r:id="rId67"/>
    <p:sldId id="561" r:id="rId68"/>
    <p:sldId id="359" r:id="rId69"/>
    <p:sldId id="560" r:id="rId70"/>
    <p:sldId id="553" r:id="rId71"/>
    <p:sldId id="266" r:id="rId72"/>
    <p:sldId id="555" r:id="rId73"/>
    <p:sldId id="323" r:id="rId74"/>
    <p:sldId id="548" r:id="rId75"/>
    <p:sldId id="360" r:id="rId76"/>
    <p:sldId id="549" r:id="rId77"/>
    <p:sldId id="559" r:id="rId78"/>
    <p:sldId id="550" r:id="rId79"/>
    <p:sldId id="511" r:id="rId80"/>
    <p:sldId id="512" r:id="rId81"/>
    <p:sldId id="510" r:id="rId82"/>
    <p:sldId id="364" r:id="rId83"/>
    <p:sldId id="551" r:id="rId84"/>
    <p:sldId id="509" r:id="rId85"/>
    <p:sldId id="508" r:id="rId86"/>
    <p:sldId id="595" r:id="rId87"/>
    <p:sldId id="596" r:id="rId88"/>
    <p:sldId id="321" r:id="rId89"/>
    <p:sldId id="554" r:id="rId90"/>
    <p:sldId id="556" r:id="rId91"/>
    <p:sldId id="557" r:id="rId92"/>
    <p:sldId id="368" r:id="rId93"/>
    <p:sldId id="365" r:id="rId94"/>
    <p:sldId id="507" r:id="rId95"/>
    <p:sldId id="366" r:id="rId96"/>
    <p:sldId id="367" r:id="rId97"/>
    <p:sldId id="513" r:id="rId98"/>
    <p:sldId id="514" r:id="rId99"/>
    <p:sldId id="396" r:id="rId100"/>
    <p:sldId id="324" r:id="rId101"/>
    <p:sldId id="325" r:id="rId102"/>
    <p:sldId id="326" r:id="rId103"/>
    <p:sldId id="327" r:id="rId104"/>
    <p:sldId id="267" r:id="rId105"/>
    <p:sldId id="303" r:id="rId106"/>
    <p:sldId id="304" r:id="rId107"/>
    <p:sldId id="305" r:id="rId108"/>
    <p:sldId id="552" r:id="rId109"/>
    <p:sldId id="597" r:id="rId110"/>
    <p:sldId id="598" r:id="rId111"/>
    <p:sldId id="599" r:id="rId112"/>
    <p:sldId id="600" r:id="rId113"/>
    <p:sldId id="656" r:id="rId114"/>
    <p:sldId id="310" r:id="rId115"/>
    <p:sldId id="601" r:id="rId116"/>
    <p:sldId id="602" r:id="rId117"/>
    <p:sldId id="603" r:id="rId118"/>
    <p:sldId id="604" r:id="rId119"/>
    <p:sldId id="605" r:id="rId120"/>
    <p:sldId id="606" r:id="rId121"/>
    <p:sldId id="607" r:id="rId122"/>
    <p:sldId id="608" r:id="rId123"/>
    <p:sldId id="609" r:id="rId124"/>
    <p:sldId id="610" r:id="rId125"/>
    <p:sldId id="612" r:id="rId126"/>
    <p:sldId id="317" r:id="rId127"/>
    <p:sldId id="614" r:id="rId128"/>
    <p:sldId id="615" r:id="rId129"/>
    <p:sldId id="616" r:id="rId130"/>
    <p:sldId id="269" r:id="rId131"/>
    <p:sldId id="617" r:id="rId132"/>
    <p:sldId id="650" r:id="rId133"/>
    <p:sldId id="353" r:id="rId134"/>
    <p:sldId id="354" r:id="rId135"/>
    <p:sldId id="355" r:id="rId136"/>
    <p:sldId id="356" r:id="rId137"/>
    <p:sldId id="357" r:id="rId138"/>
    <p:sldId id="358" r:id="rId139"/>
    <p:sldId id="407" r:id="rId140"/>
    <p:sldId id="408" r:id="rId141"/>
    <p:sldId id="440" r:id="rId142"/>
    <p:sldId id="441" r:id="rId143"/>
    <p:sldId id="562" r:id="rId144"/>
    <p:sldId id="587" r:id="rId145"/>
    <p:sldId id="566" r:id="rId146"/>
    <p:sldId id="564" r:id="rId147"/>
    <p:sldId id="537" r:id="rId148"/>
    <p:sldId id="526" r:id="rId149"/>
    <p:sldId id="524" r:id="rId150"/>
    <p:sldId id="535" r:id="rId151"/>
    <p:sldId id="525" r:id="rId152"/>
    <p:sldId id="648" r:id="rId153"/>
    <p:sldId id="539" r:id="rId154"/>
    <p:sldId id="538" r:id="rId155"/>
    <p:sldId id="527" r:id="rId156"/>
    <p:sldId id="528" r:id="rId157"/>
    <p:sldId id="534" r:id="rId158"/>
    <p:sldId id="532" r:id="rId159"/>
    <p:sldId id="585" r:id="rId160"/>
    <p:sldId id="586" r:id="rId161"/>
    <p:sldId id="411" r:id="rId162"/>
    <p:sldId id="516" r:id="rId163"/>
    <p:sldId id="517" r:id="rId164"/>
    <p:sldId id="519" r:id="rId165"/>
    <p:sldId id="397" r:id="rId166"/>
    <p:sldId id="398" r:id="rId167"/>
    <p:sldId id="399" r:id="rId168"/>
    <p:sldId id="400" r:id="rId169"/>
    <p:sldId id="402" r:id="rId170"/>
    <p:sldId id="401" r:id="rId171"/>
    <p:sldId id="403" r:id="rId172"/>
    <p:sldId id="404" r:id="rId173"/>
    <p:sldId id="405" r:id="rId174"/>
    <p:sldId id="406" r:id="rId175"/>
    <p:sldId id="649" r:id="rId176"/>
    <p:sldId id="443" r:id="rId177"/>
    <p:sldId id="620" r:id="rId178"/>
    <p:sldId id="621" r:id="rId179"/>
    <p:sldId id="622" r:id="rId180"/>
    <p:sldId id="623" r:id="rId181"/>
    <p:sldId id="624" r:id="rId182"/>
    <p:sldId id="625" r:id="rId183"/>
    <p:sldId id="626" r:id="rId184"/>
    <p:sldId id="627" r:id="rId185"/>
    <p:sldId id="628" r:id="rId186"/>
    <p:sldId id="629" r:id="rId187"/>
    <p:sldId id="630" r:id="rId188"/>
    <p:sldId id="631" r:id="rId189"/>
    <p:sldId id="457" r:id="rId190"/>
    <p:sldId id="458" r:id="rId191"/>
    <p:sldId id="459" r:id="rId192"/>
    <p:sldId id="632" r:id="rId193"/>
    <p:sldId id="462" r:id="rId194"/>
    <p:sldId id="463" r:id="rId195"/>
    <p:sldId id="464" r:id="rId196"/>
    <p:sldId id="633" r:id="rId197"/>
    <p:sldId id="467" r:id="rId198"/>
    <p:sldId id="634" r:id="rId199"/>
    <p:sldId id="468" r:id="rId200"/>
    <p:sldId id="469" r:id="rId201"/>
    <p:sldId id="470" r:id="rId202"/>
    <p:sldId id="531" r:id="rId203"/>
    <p:sldId id="530" r:id="rId204"/>
    <p:sldId id="472" r:id="rId205"/>
    <p:sldId id="635" r:id="rId206"/>
    <p:sldId id="636" r:id="rId207"/>
    <p:sldId id="474" r:id="rId208"/>
    <p:sldId id="584" r:id="rId209"/>
    <p:sldId id="637" r:id="rId210"/>
    <p:sldId id="638" r:id="rId211"/>
    <p:sldId id="639" r:id="rId212"/>
    <p:sldId id="640" r:id="rId213"/>
    <p:sldId id="641" r:id="rId214"/>
    <p:sldId id="642" r:id="rId215"/>
    <p:sldId id="643" r:id="rId216"/>
    <p:sldId id="644" r:id="rId217"/>
    <p:sldId id="645" r:id="rId218"/>
    <p:sldId id="646" r:id="rId219"/>
    <p:sldId id="647" r:id="rId220"/>
    <p:sldId id="490" r:id="rId221"/>
    <p:sldId id="654" r:id="rId222"/>
    <p:sldId id="655" r:id="rId223"/>
    <p:sldId id="492" r:id="rId224"/>
    <p:sldId id="493" r:id="rId225"/>
    <p:sldId id="575" r:id="rId226"/>
    <p:sldId id="611" r:id="rId227"/>
    <p:sldId id="576" r:id="rId228"/>
    <p:sldId id="577" r:id="rId229"/>
    <p:sldId id="613" r:id="rId230"/>
    <p:sldId id="578" r:id="rId231"/>
    <p:sldId id="579" r:id="rId232"/>
    <p:sldId id="498" r:id="rId233"/>
    <p:sldId id="588" r:id="rId234"/>
    <p:sldId id="589" r:id="rId235"/>
    <p:sldId id="496" r:id="rId236"/>
    <p:sldId id="591" r:id="rId237"/>
    <p:sldId id="582" r:id="rId238"/>
    <p:sldId id="529" r:id="rId239"/>
  </p:sldIdLst>
  <p:sldSz cx="9144000" cy="5143500" type="screen16x9"/>
  <p:notesSz cx="6858000" cy="9144000"/>
  <p:embeddedFontLst>
    <p:embeddedFont>
      <p:font typeface="Cambria" panose="02040503050406030204" pitchFamily="18" charset="0"/>
      <p:regular r:id="rId241"/>
      <p:bold r:id="rId242"/>
      <p:italic r:id="rId243"/>
      <p:boldItalic r:id="rId244"/>
    </p:embeddedFont>
    <p:embeddedFont>
      <p:font typeface="Fira Sans Extra Condensed" panose="020B0503050000020004" pitchFamily="34" charset="0"/>
      <p:regular r:id="rId245"/>
      <p:bold r:id="rId246"/>
      <p:italic r:id="rId247"/>
      <p:boldItalic r:id="rId248"/>
    </p:embeddedFont>
    <p:embeddedFont>
      <p:font typeface="Lato" panose="020F0502020204030203" pitchFamily="34" charset="0"/>
      <p:regular r:id="rId249"/>
      <p:bold r:id="rId250"/>
      <p:italic r:id="rId251"/>
      <p:boldItalic r:id="rId252"/>
    </p:embeddedFont>
    <p:embeddedFont>
      <p:font typeface="Proxima Nova" panose="020B0604020202020204" charset="0"/>
      <p:regular r:id="rId253"/>
      <p:bold r:id="rId254"/>
      <p:italic r:id="rId255"/>
      <p:boldItalic r:id="rId256"/>
    </p:embeddedFont>
    <p:embeddedFont>
      <p:font typeface="Roboto" panose="02000000000000000000" pitchFamily="2" charset="0"/>
      <p:regular r:id="rId257"/>
      <p:bold r:id="rId258"/>
      <p:italic r:id="rId259"/>
      <p:boldItalic r:id="rId260"/>
    </p:embeddedFont>
    <p:embeddedFont>
      <p:font typeface="Work Sans" pitchFamily="2" charset="0"/>
      <p:regular r:id="rId261"/>
      <p:bold r:id="rId262"/>
      <p:italic r:id="rId263"/>
      <p:boldItalic r:id="rId2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3E7BA1-456E-5E49-5221-23D9245DF4B3}" name="Gaurav Kakwani" initials="" userId="S::gka73@sfu.ca::18854ac2-ba45-44d8-839e-080369e665e5" providerId="AD"/>
  <p188:author id="{C315EEAE-6D2B-DDF3-4001-C6C16C0835BC}" name="Barbara Cheng" initials="BC" userId="S::jingqic@sfu.ca::64d3277e-3ed6-4b65-b1a7-e4015a503be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91160D"/>
    <a:srgbClr val="EC3525"/>
    <a:srgbClr val="DADCDD"/>
    <a:srgbClr val="BEBEBE"/>
    <a:srgbClr val="FFFFFF"/>
    <a:srgbClr val="FFF2E3"/>
    <a:srgbClr val="C6D7F3"/>
    <a:srgbClr val="6565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44EEC-6372-440C-AEED-A3028A09F5BA}">
  <a:tblStyle styleId="{76344EEC-6372-440C-AEED-A3028A09F5B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4DCAD20-EC06-4A3E-8044-8B24A3FC66FB}"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7"/>
    <p:restoredTop sz="96395"/>
  </p:normalViewPr>
  <p:slideViewPr>
    <p:cSldViewPr snapToGrid="0">
      <p:cViewPr varScale="1">
        <p:scale>
          <a:sx n="166" d="100"/>
          <a:sy n="166" d="100"/>
        </p:scale>
        <p:origin x="320" y="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tableStyles" Target="tableStyles.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font" Target="fonts/font18.fntdata"/><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font" Target="fonts/font8.fntdata"/><Relationship Id="rId269" Type="http://schemas.microsoft.com/office/2018/10/relationships/authors" Target="authors.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font" Target="fonts/font19.fntdata"/><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font" Target="fonts/font9.fntdata"/><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font" Target="fonts/font20.fntdata"/><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font" Target="fonts/font10.fntdata"/><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notesMaster" Target="notesMasters/notesMaster1.xml"/><Relationship Id="rId261" Type="http://schemas.openxmlformats.org/officeDocument/2006/relationships/font" Target="fonts/font21.fntdata"/><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font" Target="fonts/font11.fntdata"/><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font" Target="fonts/font1.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font" Target="fonts/font22.fntdata"/><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font" Target="fonts/font12.fntdata"/><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font" Target="fonts/font2.fntdata"/><Relationship Id="rId263" Type="http://schemas.openxmlformats.org/officeDocument/2006/relationships/font" Target="fonts/font23.fntdata"/><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font" Target="fonts/font13.fntdata"/><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font" Target="fonts/font3.fntdata"/><Relationship Id="rId264" Type="http://schemas.openxmlformats.org/officeDocument/2006/relationships/font" Target="fonts/font24.fntdata"/><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font" Target="fonts/font14.fntdata"/><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font" Target="fonts/font4.fntdata"/><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presProps" Target="presProps.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font" Target="fonts/font15.fntdata"/><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font" Target="fonts/font5.fntdata"/><Relationship Id="rId266" Type="http://schemas.openxmlformats.org/officeDocument/2006/relationships/viewProps" Target="viewProps.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font" Target="fonts/font16.fntdata"/><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font" Target="fonts/font6.fntdata"/><Relationship Id="rId267" Type="http://schemas.openxmlformats.org/officeDocument/2006/relationships/theme" Target="theme/theme1.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font" Target="fonts/font17.fntdata"/><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font" Target="fonts/font7.fntdata"/><Relationship Id="rId107" Type="http://schemas.openxmlformats.org/officeDocument/2006/relationships/slide" Target="slides/slide105.xml"/></Relationships>
</file>

<file path=ppt/diagrams/_rels/data7.xml.rels><?xml version="1.0" encoding="UTF-8" standalone="yes"?>
<Relationships xmlns="http://schemas.openxmlformats.org/package/2006/relationships"><Relationship Id="rId8" Type="http://schemas.openxmlformats.org/officeDocument/2006/relationships/image" Target="../media/image202.svg"/><Relationship Id="rId3" Type="http://schemas.openxmlformats.org/officeDocument/2006/relationships/image" Target="../media/image197.png"/><Relationship Id="rId7" Type="http://schemas.openxmlformats.org/officeDocument/2006/relationships/image" Target="../media/image201.png"/><Relationship Id="rId2" Type="http://schemas.openxmlformats.org/officeDocument/2006/relationships/image" Target="../media/image196.svg"/><Relationship Id="rId1" Type="http://schemas.openxmlformats.org/officeDocument/2006/relationships/image" Target="../media/image195.png"/><Relationship Id="rId6" Type="http://schemas.openxmlformats.org/officeDocument/2006/relationships/image" Target="../media/image200.svg"/><Relationship Id="rId5" Type="http://schemas.openxmlformats.org/officeDocument/2006/relationships/image" Target="../media/image199.png"/><Relationship Id="rId10" Type="http://schemas.openxmlformats.org/officeDocument/2006/relationships/image" Target="../media/image204.svg"/><Relationship Id="rId4" Type="http://schemas.openxmlformats.org/officeDocument/2006/relationships/image" Target="../media/image198.svg"/><Relationship Id="rId9" Type="http://schemas.openxmlformats.org/officeDocument/2006/relationships/image" Target="../media/image203.png"/></Relationships>
</file>

<file path=ppt/diagrams/_rels/drawing7.xml.rels><?xml version="1.0" encoding="UTF-8" standalone="yes"?>
<Relationships xmlns="http://schemas.openxmlformats.org/package/2006/relationships"><Relationship Id="rId8" Type="http://schemas.openxmlformats.org/officeDocument/2006/relationships/image" Target="../media/image202.svg"/><Relationship Id="rId3" Type="http://schemas.openxmlformats.org/officeDocument/2006/relationships/image" Target="../media/image197.png"/><Relationship Id="rId7" Type="http://schemas.openxmlformats.org/officeDocument/2006/relationships/image" Target="../media/image201.png"/><Relationship Id="rId2" Type="http://schemas.openxmlformats.org/officeDocument/2006/relationships/image" Target="../media/image196.svg"/><Relationship Id="rId1" Type="http://schemas.openxmlformats.org/officeDocument/2006/relationships/image" Target="../media/image195.png"/><Relationship Id="rId6" Type="http://schemas.openxmlformats.org/officeDocument/2006/relationships/image" Target="../media/image200.svg"/><Relationship Id="rId5" Type="http://schemas.openxmlformats.org/officeDocument/2006/relationships/image" Target="../media/image199.png"/><Relationship Id="rId10" Type="http://schemas.openxmlformats.org/officeDocument/2006/relationships/image" Target="../media/image204.svg"/><Relationship Id="rId4" Type="http://schemas.openxmlformats.org/officeDocument/2006/relationships/image" Target="../media/image198.svg"/><Relationship Id="rId9" Type="http://schemas.openxmlformats.org/officeDocument/2006/relationships/image" Target="../media/image20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AEF2B8-6F3A-F445-976F-431DD127E885}" type="doc">
      <dgm:prSet loTypeId="urn:microsoft.com/office/officeart/2005/8/layout/radial6" loCatId="" qsTypeId="urn:microsoft.com/office/officeart/2005/8/quickstyle/simple1" qsCatId="simple" csTypeId="urn:microsoft.com/office/officeart/2005/8/colors/accent1_2" csCatId="accent1" phldr="1"/>
      <dgm:spPr/>
      <dgm:t>
        <a:bodyPr/>
        <a:lstStyle/>
        <a:p>
          <a:endParaRPr lang="en-US"/>
        </a:p>
      </dgm:t>
    </dgm:pt>
    <dgm:pt modelId="{BA036EEC-6778-6E40-A24B-A50AA0DDA09B}">
      <dgm:prSet phldrT="[Text]"/>
      <dgm:spPr>
        <a:solidFill>
          <a:schemeClr val="accent2">
            <a:lumMod val="75000"/>
          </a:schemeClr>
        </a:solidFill>
      </dgm:spPr>
      <dgm:t>
        <a:bodyPr/>
        <a:lstStyle/>
        <a:p>
          <a:endParaRPr lang="en-US"/>
        </a:p>
      </dgm:t>
    </dgm:pt>
    <dgm:pt modelId="{1068A5CD-55F5-F645-B6A8-A9555F0A9BE2}" type="parTrans" cxnId="{6CFC0543-0170-3C4B-B71F-B5C25682E90F}">
      <dgm:prSet/>
      <dgm:spPr/>
      <dgm:t>
        <a:bodyPr/>
        <a:lstStyle/>
        <a:p>
          <a:endParaRPr lang="en-US"/>
        </a:p>
      </dgm:t>
    </dgm:pt>
    <dgm:pt modelId="{D7F2E33C-9D84-4A47-BF36-140FD809B3E9}" type="sibTrans" cxnId="{6CFC0543-0170-3C4B-B71F-B5C25682E90F}">
      <dgm:prSet/>
      <dgm:spPr/>
      <dgm:t>
        <a:bodyPr/>
        <a:lstStyle/>
        <a:p>
          <a:endParaRPr lang="en-US"/>
        </a:p>
      </dgm:t>
    </dgm:pt>
    <dgm:pt modelId="{342E5E6F-23AF-074F-8580-B7B003F684FD}">
      <dgm:prSet phldrT="[Text]"/>
      <dgm:spPr>
        <a:solidFill>
          <a:schemeClr val="accent2">
            <a:lumMod val="75000"/>
          </a:schemeClr>
        </a:solidFill>
      </dgm:spPr>
      <dgm:t>
        <a:bodyPr/>
        <a:lstStyle/>
        <a:p>
          <a:endParaRPr lang="en-US"/>
        </a:p>
      </dgm:t>
    </dgm:pt>
    <dgm:pt modelId="{4898BC39-D532-B844-8E80-174E81DBFC22}" type="parTrans" cxnId="{235FCF32-C62D-4F41-9DCF-F450CFE37F2F}">
      <dgm:prSet/>
      <dgm:spPr/>
      <dgm:t>
        <a:bodyPr/>
        <a:lstStyle/>
        <a:p>
          <a:endParaRPr lang="en-US"/>
        </a:p>
      </dgm:t>
    </dgm:pt>
    <dgm:pt modelId="{90001C6B-ABFD-BE42-9C18-76ADD9F90122}" type="sibTrans" cxnId="{235FCF32-C62D-4F41-9DCF-F450CFE37F2F}">
      <dgm:prSet/>
      <dgm:spPr/>
      <dgm:t>
        <a:bodyPr/>
        <a:lstStyle/>
        <a:p>
          <a:endParaRPr lang="en-US"/>
        </a:p>
      </dgm:t>
    </dgm:pt>
    <dgm:pt modelId="{43B1DBFB-5AB5-9F43-BE2E-0377AA8C8234}">
      <dgm:prSet phldrT="[Text]"/>
      <dgm:spPr>
        <a:solidFill>
          <a:schemeClr val="accent2">
            <a:lumMod val="75000"/>
          </a:schemeClr>
        </a:solidFill>
      </dgm:spPr>
      <dgm:t>
        <a:bodyPr/>
        <a:lstStyle/>
        <a:p>
          <a:endParaRPr lang="en-US"/>
        </a:p>
      </dgm:t>
    </dgm:pt>
    <dgm:pt modelId="{18F4BE26-045B-014C-AC7F-019220D4EE28}" type="parTrans" cxnId="{46E5DEA6-69AE-BF41-BF63-FE43048F9FF2}">
      <dgm:prSet/>
      <dgm:spPr/>
      <dgm:t>
        <a:bodyPr/>
        <a:lstStyle/>
        <a:p>
          <a:endParaRPr lang="en-US"/>
        </a:p>
      </dgm:t>
    </dgm:pt>
    <dgm:pt modelId="{D1E9A4B8-F983-9240-A9BF-77B8EA0B56D7}" type="sibTrans" cxnId="{46E5DEA6-69AE-BF41-BF63-FE43048F9FF2}">
      <dgm:prSet/>
      <dgm:spPr/>
      <dgm:t>
        <a:bodyPr/>
        <a:lstStyle/>
        <a:p>
          <a:endParaRPr lang="en-US"/>
        </a:p>
      </dgm:t>
    </dgm:pt>
    <dgm:pt modelId="{387A200A-C011-E445-A362-D33459BC9ED7}">
      <dgm:prSet phldrT="[Text]"/>
      <dgm:spPr>
        <a:solidFill>
          <a:schemeClr val="accent2">
            <a:lumMod val="75000"/>
          </a:schemeClr>
        </a:solidFill>
      </dgm:spPr>
      <dgm:t>
        <a:bodyPr/>
        <a:lstStyle/>
        <a:p>
          <a:endParaRPr lang="en-US"/>
        </a:p>
      </dgm:t>
    </dgm:pt>
    <dgm:pt modelId="{A76FE953-A889-AF48-AAD2-A4B79C29CC18}" type="parTrans" cxnId="{9E220E86-B7B7-E444-A02A-1E9E313CCFB8}">
      <dgm:prSet/>
      <dgm:spPr/>
      <dgm:t>
        <a:bodyPr/>
        <a:lstStyle/>
        <a:p>
          <a:endParaRPr lang="en-US"/>
        </a:p>
      </dgm:t>
    </dgm:pt>
    <dgm:pt modelId="{800C9442-4513-4442-A84F-74AD2D8213C0}" type="sibTrans" cxnId="{9E220E86-B7B7-E444-A02A-1E9E313CCFB8}">
      <dgm:prSet/>
      <dgm:spPr/>
      <dgm:t>
        <a:bodyPr/>
        <a:lstStyle/>
        <a:p>
          <a:endParaRPr lang="en-US"/>
        </a:p>
      </dgm:t>
    </dgm:pt>
    <dgm:pt modelId="{9D8AAB35-03D1-D947-A614-8CC08872F1BE}">
      <dgm:prSet phldrT="[Text]"/>
      <dgm:spPr>
        <a:solidFill>
          <a:schemeClr val="accent2">
            <a:lumMod val="75000"/>
          </a:schemeClr>
        </a:solidFill>
      </dgm:spPr>
      <dgm:t>
        <a:bodyPr/>
        <a:lstStyle/>
        <a:p>
          <a:endParaRPr lang="en-US"/>
        </a:p>
      </dgm:t>
    </dgm:pt>
    <dgm:pt modelId="{E08B44B8-4757-E240-8D58-3EEB5B31ABEA}" type="parTrans" cxnId="{0F8254FA-0161-E243-B5B0-FA1CBC670C61}">
      <dgm:prSet/>
      <dgm:spPr/>
      <dgm:t>
        <a:bodyPr/>
        <a:lstStyle/>
        <a:p>
          <a:endParaRPr lang="en-US"/>
        </a:p>
      </dgm:t>
    </dgm:pt>
    <dgm:pt modelId="{DAA8CC50-1997-C443-9B38-D9E149BCE2B0}" type="sibTrans" cxnId="{0F8254FA-0161-E243-B5B0-FA1CBC670C61}">
      <dgm:prSet/>
      <dgm:spPr/>
      <dgm:t>
        <a:bodyPr/>
        <a:lstStyle/>
        <a:p>
          <a:endParaRPr lang="en-US"/>
        </a:p>
      </dgm:t>
    </dgm:pt>
    <dgm:pt modelId="{80BA46C4-4F86-B848-9735-14AD245CFD2A}" type="pres">
      <dgm:prSet presAssocID="{40AEF2B8-6F3A-F445-976F-431DD127E885}" presName="Name0" presStyleCnt="0">
        <dgm:presLayoutVars>
          <dgm:chMax val="1"/>
          <dgm:dir/>
          <dgm:animLvl val="ctr"/>
          <dgm:resizeHandles val="exact"/>
        </dgm:presLayoutVars>
      </dgm:prSet>
      <dgm:spPr/>
    </dgm:pt>
    <dgm:pt modelId="{166E9F46-08DD-A042-8906-3BE27F909201}" type="pres">
      <dgm:prSet presAssocID="{BA036EEC-6778-6E40-A24B-A50AA0DDA09B}" presName="centerShape" presStyleLbl="node0" presStyleIdx="0" presStyleCnt="1"/>
      <dgm:spPr/>
    </dgm:pt>
    <dgm:pt modelId="{523A426C-E11C-844E-9993-226F3981F44E}" type="pres">
      <dgm:prSet presAssocID="{342E5E6F-23AF-074F-8580-B7B003F684FD}" presName="node" presStyleLbl="node1" presStyleIdx="0" presStyleCnt="4" custRadScaleRad="100829" custRadScaleInc="1055">
        <dgm:presLayoutVars>
          <dgm:bulletEnabled val="1"/>
        </dgm:presLayoutVars>
      </dgm:prSet>
      <dgm:spPr/>
    </dgm:pt>
    <dgm:pt modelId="{10AFD212-49C3-8649-8361-F77D5EA0A723}" type="pres">
      <dgm:prSet presAssocID="{342E5E6F-23AF-074F-8580-B7B003F684FD}" presName="dummy" presStyleCnt="0"/>
      <dgm:spPr/>
    </dgm:pt>
    <dgm:pt modelId="{75CF1564-2A79-C64C-9047-A51EB3028747}" type="pres">
      <dgm:prSet presAssocID="{90001C6B-ABFD-BE42-9C18-76ADD9F90122}" presName="sibTrans" presStyleLbl="sibTrans2D1" presStyleIdx="0" presStyleCnt="4"/>
      <dgm:spPr/>
    </dgm:pt>
    <dgm:pt modelId="{FFC8EB5A-3F4F-AE4A-BBAC-B3C237AAC857}" type="pres">
      <dgm:prSet presAssocID="{43B1DBFB-5AB5-9F43-BE2E-0377AA8C8234}" presName="node" presStyleLbl="node1" presStyleIdx="1" presStyleCnt="4">
        <dgm:presLayoutVars>
          <dgm:bulletEnabled val="1"/>
        </dgm:presLayoutVars>
      </dgm:prSet>
      <dgm:spPr/>
    </dgm:pt>
    <dgm:pt modelId="{4EEF3A32-B692-7A46-94DC-87467740008A}" type="pres">
      <dgm:prSet presAssocID="{43B1DBFB-5AB5-9F43-BE2E-0377AA8C8234}" presName="dummy" presStyleCnt="0"/>
      <dgm:spPr/>
    </dgm:pt>
    <dgm:pt modelId="{D06DB13C-92EF-3444-A072-E37022A06FB2}" type="pres">
      <dgm:prSet presAssocID="{D1E9A4B8-F983-9240-A9BF-77B8EA0B56D7}" presName="sibTrans" presStyleLbl="sibTrans2D1" presStyleIdx="1" presStyleCnt="4"/>
      <dgm:spPr/>
    </dgm:pt>
    <dgm:pt modelId="{7BCC9C0A-C888-9341-B87F-C7C193D691D2}" type="pres">
      <dgm:prSet presAssocID="{387A200A-C011-E445-A362-D33459BC9ED7}" presName="node" presStyleLbl="node1" presStyleIdx="2" presStyleCnt="4">
        <dgm:presLayoutVars>
          <dgm:bulletEnabled val="1"/>
        </dgm:presLayoutVars>
      </dgm:prSet>
      <dgm:spPr/>
    </dgm:pt>
    <dgm:pt modelId="{91A8261C-1DDB-4A4E-900C-06DD993596F2}" type="pres">
      <dgm:prSet presAssocID="{387A200A-C011-E445-A362-D33459BC9ED7}" presName="dummy" presStyleCnt="0"/>
      <dgm:spPr/>
    </dgm:pt>
    <dgm:pt modelId="{7D08E089-71D9-624B-89F0-72C142397497}" type="pres">
      <dgm:prSet presAssocID="{800C9442-4513-4442-A84F-74AD2D8213C0}" presName="sibTrans" presStyleLbl="sibTrans2D1" presStyleIdx="2" presStyleCnt="4"/>
      <dgm:spPr/>
    </dgm:pt>
    <dgm:pt modelId="{D4C45BC3-F54B-3548-9137-4199EEF41BA5}" type="pres">
      <dgm:prSet presAssocID="{9D8AAB35-03D1-D947-A614-8CC08872F1BE}" presName="node" presStyleLbl="node1" presStyleIdx="3" presStyleCnt="4" custRadScaleRad="98106" custRadScaleInc="-2534">
        <dgm:presLayoutVars>
          <dgm:bulletEnabled val="1"/>
        </dgm:presLayoutVars>
      </dgm:prSet>
      <dgm:spPr/>
    </dgm:pt>
    <dgm:pt modelId="{DB97AFA2-D90C-5544-BE46-EAF6E5172A9D}" type="pres">
      <dgm:prSet presAssocID="{9D8AAB35-03D1-D947-A614-8CC08872F1BE}" presName="dummy" presStyleCnt="0"/>
      <dgm:spPr/>
    </dgm:pt>
    <dgm:pt modelId="{12941CC6-2CDD-404B-A5FA-0586C3F5D2ED}" type="pres">
      <dgm:prSet presAssocID="{DAA8CC50-1997-C443-9B38-D9E149BCE2B0}" presName="sibTrans" presStyleLbl="sibTrans2D1" presStyleIdx="3" presStyleCnt="4"/>
      <dgm:spPr/>
    </dgm:pt>
  </dgm:ptLst>
  <dgm:cxnLst>
    <dgm:cxn modelId="{2C17A40C-7736-F244-BDF1-158EB258473C}" type="presOf" srcId="{40AEF2B8-6F3A-F445-976F-431DD127E885}" destId="{80BA46C4-4F86-B848-9735-14AD245CFD2A}" srcOrd="0" destOrd="0" presId="urn:microsoft.com/office/officeart/2005/8/layout/radial6"/>
    <dgm:cxn modelId="{14FE5E2C-C7CE-AE44-93E0-8832C5FCE2A2}" type="presOf" srcId="{800C9442-4513-4442-A84F-74AD2D8213C0}" destId="{7D08E089-71D9-624B-89F0-72C142397497}" srcOrd="0" destOrd="0" presId="urn:microsoft.com/office/officeart/2005/8/layout/radial6"/>
    <dgm:cxn modelId="{235FCF32-C62D-4F41-9DCF-F450CFE37F2F}" srcId="{BA036EEC-6778-6E40-A24B-A50AA0DDA09B}" destId="{342E5E6F-23AF-074F-8580-B7B003F684FD}" srcOrd="0" destOrd="0" parTransId="{4898BC39-D532-B844-8E80-174E81DBFC22}" sibTransId="{90001C6B-ABFD-BE42-9C18-76ADD9F90122}"/>
    <dgm:cxn modelId="{EDE9C642-1980-844C-84E3-2989914EB87E}" type="presOf" srcId="{D1E9A4B8-F983-9240-A9BF-77B8EA0B56D7}" destId="{D06DB13C-92EF-3444-A072-E37022A06FB2}" srcOrd="0" destOrd="0" presId="urn:microsoft.com/office/officeart/2005/8/layout/radial6"/>
    <dgm:cxn modelId="{6CFC0543-0170-3C4B-B71F-B5C25682E90F}" srcId="{40AEF2B8-6F3A-F445-976F-431DD127E885}" destId="{BA036EEC-6778-6E40-A24B-A50AA0DDA09B}" srcOrd="0" destOrd="0" parTransId="{1068A5CD-55F5-F645-B6A8-A9555F0A9BE2}" sibTransId="{D7F2E33C-9D84-4A47-BF36-140FD809B3E9}"/>
    <dgm:cxn modelId="{F605454F-0C38-F849-81E2-891691034025}" type="presOf" srcId="{387A200A-C011-E445-A362-D33459BC9ED7}" destId="{7BCC9C0A-C888-9341-B87F-C7C193D691D2}" srcOrd="0" destOrd="0" presId="urn:microsoft.com/office/officeart/2005/8/layout/radial6"/>
    <dgm:cxn modelId="{18D5AD7A-73FE-6D49-B793-67FEAF68123E}" type="presOf" srcId="{43B1DBFB-5AB5-9F43-BE2E-0377AA8C8234}" destId="{FFC8EB5A-3F4F-AE4A-BBAC-B3C237AAC857}" srcOrd="0" destOrd="0" presId="urn:microsoft.com/office/officeart/2005/8/layout/radial6"/>
    <dgm:cxn modelId="{9653C784-4F36-1544-8FF6-486F0A6BF739}" type="presOf" srcId="{342E5E6F-23AF-074F-8580-B7B003F684FD}" destId="{523A426C-E11C-844E-9993-226F3981F44E}" srcOrd="0" destOrd="0" presId="urn:microsoft.com/office/officeart/2005/8/layout/radial6"/>
    <dgm:cxn modelId="{9E220E86-B7B7-E444-A02A-1E9E313CCFB8}" srcId="{BA036EEC-6778-6E40-A24B-A50AA0DDA09B}" destId="{387A200A-C011-E445-A362-D33459BC9ED7}" srcOrd="2" destOrd="0" parTransId="{A76FE953-A889-AF48-AAD2-A4B79C29CC18}" sibTransId="{800C9442-4513-4442-A84F-74AD2D8213C0}"/>
    <dgm:cxn modelId="{FEDD3C9B-8E9D-AA4E-B05F-A314D2A715AC}" type="presOf" srcId="{90001C6B-ABFD-BE42-9C18-76ADD9F90122}" destId="{75CF1564-2A79-C64C-9047-A51EB3028747}" srcOrd="0" destOrd="0" presId="urn:microsoft.com/office/officeart/2005/8/layout/radial6"/>
    <dgm:cxn modelId="{46E5DEA6-69AE-BF41-BF63-FE43048F9FF2}" srcId="{BA036EEC-6778-6E40-A24B-A50AA0DDA09B}" destId="{43B1DBFB-5AB5-9F43-BE2E-0377AA8C8234}" srcOrd="1" destOrd="0" parTransId="{18F4BE26-045B-014C-AC7F-019220D4EE28}" sibTransId="{D1E9A4B8-F983-9240-A9BF-77B8EA0B56D7}"/>
    <dgm:cxn modelId="{DF014FD5-18D8-7E44-82D6-CCE2F77C7F10}" type="presOf" srcId="{9D8AAB35-03D1-D947-A614-8CC08872F1BE}" destId="{D4C45BC3-F54B-3548-9137-4199EEF41BA5}" srcOrd="0" destOrd="0" presId="urn:microsoft.com/office/officeart/2005/8/layout/radial6"/>
    <dgm:cxn modelId="{EC00C6E8-BA14-F04D-B543-9FD60472434F}" type="presOf" srcId="{DAA8CC50-1997-C443-9B38-D9E149BCE2B0}" destId="{12941CC6-2CDD-404B-A5FA-0586C3F5D2ED}" srcOrd="0" destOrd="0" presId="urn:microsoft.com/office/officeart/2005/8/layout/radial6"/>
    <dgm:cxn modelId="{C2F1ACF2-EE0A-6941-95DC-C2446CC26B14}" type="presOf" srcId="{BA036EEC-6778-6E40-A24B-A50AA0DDA09B}" destId="{166E9F46-08DD-A042-8906-3BE27F909201}" srcOrd="0" destOrd="0" presId="urn:microsoft.com/office/officeart/2005/8/layout/radial6"/>
    <dgm:cxn modelId="{0F8254FA-0161-E243-B5B0-FA1CBC670C61}" srcId="{BA036EEC-6778-6E40-A24B-A50AA0DDA09B}" destId="{9D8AAB35-03D1-D947-A614-8CC08872F1BE}" srcOrd="3" destOrd="0" parTransId="{E08B44B8-4757-E240-8D58-3EEB5B31ABEA}" sibTransId="{DAA8CC50-1997-C443-9B38-D9E149BCE2B0}"/>
    <dgm:cxn modelId="{C78054A5-2F7A-F842-8502-4A405F5930B8}" type="presParOf" srcId="{80BA46C4-4F86-B848-9735-14AD245CFD2A}" destId="{166E9F46-08DD-A042-8906-3BE27F909201}" srcOrd="0" destOrd="0" presId="urn:microsoft.com/office/officeart/2005/8/layout/radial6"/>
    <dgm:cxn modelId="{9DEC1139-CEA8-CE48-9B07-C1DC24F100A7}" type="presParOf" srcId="{80BA46C4-4F86-B848-9735-14AD245CFD2A}" destId="{523A426C-E11C-844E-9993-226F3981F44E}" srcOrd="1" destOrd="0" presId="urn:microsoft.com/office/officeart/2005/8/layout/radial6"/>
    <dgm:cxn modelId="{A9E5A4C0-C38C-7741-9F5C-FB3613C0E244}" type="presParOf" srcId="{80BA46C4-4F86-B848-9735-14AD245CFD2A}" destId="{10AFD212-49C3-8649-8361-F77D5EA0A723}" srcOrd="2" destOrd="0" presId="urn:microsoft.com/office/officeart/2005/8/layout/radial6"/>
    <dgm:cxn modelId="{39C8AB1F-DB37-E244-B0EA-D13E332D7DDA}" type="presParOf" srcId="{80BA46C4-4F86-B848-9735-14AD245CFD2A}" destId="{75CF1564-2A79-C64C-9047-A51EB3028747}" srcOrd="3" destOrd="0" presId="urn:microsoft.com/office/officeart/2005/8/layout/radial6"/>
    <dgm:cxn modelId="{861BAD45-FA62-4F46-B03E-5755DAE2C4F1}" type="presParOf" srcId="{80BA46C4-4F86-B848-9735-14AD245CFD2A}" destId="{FFC8EB5A-3F4F-AE4A-BBAC-B3C237AAC857}" srcOrd="4" destOrd="0" presId="urn:microsoft.com/office/officeart/2005/8/layout/radial6"/>
    <dgm:cxn modelId="{DF0EAD9E-DE65-6141-A44E-D54677050854}" type="presParOf" srcId="{80BA46C4-4F86-B848-9735-14AD245CFD2A}" destId="{4EEF3A32-B692-7A46-94DC-87467740008A}" srcOrd="5" destOrd="0" presId="urn:microsoft.com/office/officeart/2005/8/layout/radial6"/>
    <dgm:cxn modelId="{C20DD965-4FC1-6C4C-ABE6-1C5640D112DB}" type="presParOf" srcId="{80BA46C4-4F86-B848-9735-14AD245CFD2A}" destId="{D06DB13C-92EF-3444-A072-E37022A06FB2}" srcOrd="6" destOrd="0" presId="urn:microsoft.com/office/officeart/2005/8/layout/radial6"/>
    <dgm:cxn modelId="{68743466-B4B3-2C41-9FCC-70008DE25C10}" type="presParOf" srcId="{80BA46C4-4F86-B848-9735-14AD245CFD2A}" destId="{7BCC9C0A-C888-9341-B87F-C7C193D691D2}" srcOrd="7" destOrd="0" presId="urn:microsoft.com/office/officeart/2005/8/layout/radial6"/>
    <dgm:cxn modelId="{3AD05856-965D-244E-82BE-C5BE2DED4916}" type="presParOf" srcId="{80BA46C4-4F86-B848-9735-14AD245CFD2A}" destId="{91A8261C-1DDB-4A4E-900C-06DD993596F2}" srcOrd="8" destOrd="0" presId="urn:microsoft.com/office/officeart/2005/8/layout/radial6"/>
    <dgm:cxn modelId="{7FE026CA-C5EE-CC46-817D-0930746F8F9E}" type="presParOf" srcId="{80BA46C4-4F86-B848-9735-14AD245CFD2A}" destId="{7D08E089-71D9-624B-89F0-72C142397497}" srcOrd="9" destOrd="0" presId="urn:microsoft.com/office/officeart/2005/8/layout/radial6"/>
    <dgm:cxn modelId="{539576FB-7924-D14B-8871-8EB19069586D}" type="presParOf" srcId="{80BA46C4-4F86-B848-9735-14AD245CFD2A}" destId="{D4C45BC3-F54B-3548-9137-4199EEF41BA5}" srcOrd="10" destOrd="0" presId="urn:microsoft.com/office/officeart/2005/8/layout/radial6"/>
    <dgm:cxn modelId="{75CF996B-9A70-A745-94BE-AAD74800A61B}" type="presParOf" srcId="{80BA46C4-4F86-B848-9735-14AD245CFD2A}" destId="{DB97AFA2-D90C-5544-BE46-EAF6E5172A9D}" srcOrd="11" destOrd="0" presId="urn:microsoft.com/office/officeart/2005/8/layout/radial6"/>
    <dgm:cxn modelId="{36C9C412-E9CD-9842-A7F4-AB25EFCAB561}" type="presParOf" srcId="{80BA46C4-4F86-B848-9735-14AD245CFD2A}" destId="{12941CC6-2CDD-404B-A5FA-0586C3F5D2ED}"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AEF2B8-6F3A-F445-976F-431DD127E885}" type="doc">
      <dgm:prSet loTypeId="urn:microsoft.com/office/officeart/2005/8/layout/radial6" loCatId="" qsTypeId="urn:microsoft.com/office/officeart/2005/8/quickstyle/simple1" qsCatId="simple" csTypeId="urn:microsoft.com/office/officeart/2005/8/colors/accent1_2" csCatId="accent1" phldr="1"/>
      <dgm:spPr/>
      <dgm:t>
        <a:bodyPr/>
        <a:lstStyle/>
        <a:p>
          <a:endParaRPr lang="en-US"/>
        </a:p>
      </dgm:t>
    </dgm:pt>
    <dgm:pt modelId="{BA036EEC-6778-6E40-A24B-A50AA0DDA09B}">
      <dgm:prSet phldrT="[Text]"/>
      <dgm:spPr>
        <a:solidFill>
          <a:schemeClr val="accent2">
            <a:lumMod val="75000"/>
          </a:schemeClr>
        </a:solidFill>
      </dgm:spPr>
      <dgm:t>
        <a:bodyPr/>
        <a:lstStyle/>
        <a:p>
          <a:endParaRPr lang="en-US"/>
        </a:p>
      </dgm:t>
    </dgm:pt>
    <dgm:pt modelId="{1068A5CD-55F5-F645-B6A8-A9555F0A9BE2}" type="parTrans" cxnId="{6CFC0543-0170-3C4B-B71F-B5C25682E90F}">
      <dgm:prSet/>
      <dgm:spPr/>
      <dgm:t>
        <a:bodyPr/>
        <a:lstStyle/>
        <a:p>
          <a:endParaRPr lang="en-US"/>
        </a:p>
      </dgm:t>
    </dgm:pt>
    <dgm:pt modelId="{D7F2E33C-9D84-4A47-BF36-140FD809B3E9}" type="sibTrans" cxnId="{6CFC0543-0170-3C4B-B71F-B5C25682E90F}">
      <dgm:prSet/>
      <dgm:spPr/>
      <dgm:t>
        <a:bodyPr/>
        <a:lstStyle/>
        <a:p>
          <a:endParaRPr lang="en-US"/>
        </a:p>
      </dgm:t>
    </dgm:pt>
    <dgm:pt modelId="{342E5E6F-23AF-074F-8580-B7B003F684FD}">
      <dgm:prSet phldrT="[Text]"/>
      <dgm:spPr>
        <a:solidFill>
          <a:schemeClr val="accent2">
            <a:lumMod val="75000"/>
          </a:schemeClr>
        </a:solidFill>
      </dgm:spPr>
      <dgm:t>
        <a:bodyPr/>
        <a:lstStyle/>
        <a:p>
          <a:endParaRPr lang="en-US"/>
        </a:p>
      </dgm:t>
    </dgm:pt>
    <dgm:pt modelId="{4898BC39-D532-B844-8E80-174E81DBFC22}" type="parTrans" cxnId="{235FCF32-C62D-4F41-9DCF-F450CFE37F2F}">
      <dgm:prSet/>
      <dgm:spPr/>
      <dgm:t>
        <a:bodyPr/>
        <a:lstStyle/>
        <a:p>
          <a:endParaRPr lang="en-US"/>
        </a:p>
      </dgm:t>
    </dgm:pt>
    <dgm:pt modelId="{90001C6B-ABFD-BE42-9C18-76ADD9F90122}" type="sibTrans" cxnId="{235FCF32-C62D-4F41-9DCF-F450CFE37F2F}">
      <dgm:prSet/>
      <dgm:spPr/>
      <dgm:t>
        <a:bodyPr/>
        <a:lstStyle/>
        <a:p>
          <a:endParaRPr lang="en-US"/>
        </a:p>
      </dgm:t>
    </dgm:pt>
    <dgm:pt modelId="{43B1DBFB-5AB5-9F43-BE2E-0377AA8C8234}">
      <dgm:prSet phldrT="[Text]"/>
      <dgm:spPr>
        <a:solidFill>
          <a:schemeClr val="accent2">
            <a:lumMod val="75000"/>
          </a:schemeClr>
        </a:solidFill>
      </dgm:spPr>
      <dgm:t>
        <a:bodyPr/>
        <a:lstStyle/>
        <a:p>
          <a:endParaRPr lang="en-US"/>
        </a:p>
      </dgm:t>
    </dgm:pt>
    <dgm:pt modelId="{18F4BE26-045B-014C-AC7F-019220D4EE28}" type="parTrans" cxnId="{46E5DEA6-69AE-BF41-BF63-FE43048F9FF2}">
      <dgm:prSet/>
      <dgm:spPr/>
      <dgm:t>
        <a:bodyPr/>
        <a:lstStyle/>
        <a:p>
          <a:endParaRPr lang="en-US"/>
        </a:p>
      </dgm:t>
    </dgm:pt>
    <dgm:pt modelId="{D1E9A4B8-F983-9240-A9BF-77B8EA0B56D7}" type="sibTrans" cxnId="{46E5DEA6-69AE-BF41-BF63-FE43048F9FF2}">
      <dgm:prSet/>
      <dgm:spPr/>
      <dgm:t>
        <a:bodyPr/>
        <a:lstStyle/>
        <a:p>
          <a:endParaRPr lang="en-US"/>
        </a:p>
      </dgm:t>
    </dgm:pt>
    <dgm:pt modelId="{387A200A-C011-E445-A362-D33459BC9ED7}">
      <dgm:prSet phldrT="[Text]"/>
      <dgm:spPr>
        <a:solidFill>
          <a:schemeClr val="accent2">
            <a:lumMod val="75000"/>
          </a:schemeClr>
        </a:solidFill>
      </dgm:spPr>
      <dgm:t>
        <a:bodyPr/>
        <a:lstStyle/>
        <a:p>
          <a:endParaRPr lang="en-US"/>
        </a:p>
      </dgm:t>
    </dgm:pt>
    <dgm:pt modelId="{A76FE953-A889-AF48-AAD2-A4B79C29CC18}" type="parTrans" cxnId="{9E220E86-B7B7-E444-A02A-1E9E313CCFB8}">
      <dgm:prSet/>
      <dgm:spPr/>
      <dgm:t>
        <a:bodyPr/>
        <a:lstStyle/>
        <a:p>
          <a:endParaRPr lang="en-US"/>
        </a:p>
      </dgm:t>
    </dgm:pt>
    <dgm:pt modelId="{800C9442-4513-4442-A84F-74AD2D8213C0}" type="sibTrans" cxnId="{9E220E86-B7B7-E444-A02A-1E9E313CCFB8}">
      <dgm:prSet/>
      <dgm:spPr/>
      <dgm:t>
        <a:bodyPr/>
        <a:lstStyle/>
        <a:p>
          <a:endParaRPr lang="en-US"/>
        </a:p>
      </dgm:t>
    </dgm:pt>
    <dgm:pt modelId="{9D8AAB35-03D1-D947-A614-8CC08872F1BE}">
      <dgm:prSet phldrT="[Text]"/>
      <dgm:spPr>
        <a:solidFill>
          <a:schemeClr val="accent2">
            <a:lumMod val="75000"/>
          </a:schemeClr>
        </a:solidFill>
      </dgm:spPr>
      <dgm:t>
        <a:bodyPr/>
        <a:lstStyle/>
        <a:p>
          <a:endParaRPr lang="en-US"/>
        </a:p>
      </dgm:t>
    </dgm:pt>
    <dgm:pt modelId="{E08B44B8-4757-E240-8D58-3EEB5B31ABEA}" type="parTrans" cxnId="{0F8254FA-0161-E243-B5B0-FA1CBC670C61}">
      <dgm:prSet/>
      <dgm:spPr/>
      <dgm:t>
        <a:bodyPr/>
        <a:lstStyle/>
        <a:p>
          <a:endParaRPr lang="en-US"/>
        </a:p>
      </dgm:t>
    </dgm:pt>
    <dgm:pt modelId="{DAA8CC50-1997-C443-9B38-D9E149BCE2B0}" type="sibTrans" cxnId="{0F8254FA-0161-E243-B5B0-FA1CBC670C61}">
      <dgm:prSet/>
      <dgm:spPr/>
      <dgm:t>
        <a:bodyPr/>
        <a:lstStyle/>
        <a:p>
          <a:endParaRPr lang="en-US"/>
        </a:p>
      </dgm:t>
    </dgm:pt>
    <dgm:pt modelId="{80BA46C4-4F86-B848-9735-14AD245CFD2A}" type="pres">
      <dgm:prSet presAssocID="{40AEF2B8-6F3A-F445-976F-431DD127E885}" presName="Name0" presStyleCnt="0">
        <dgm:presLayoutVars>
          <dgm:chMax val="1"/>
          <dgm:dir/>
          <dgm:animLvl val="ctr"/>
          <dgm:resizeHandles val="exact"/>
        </dgm:presLayoutVars>
      </dgm:prSet>
      <dgm:spPr/>
    </dgm:pt>
    <dgm:pt modelId="{166E9F46-08DD-A042-8906-3BE27F909201}" type="pres">
      <dgm:prSet presAssocID="{BA036EEC-6778-6E40-A24B-A50AA0DDA09B}" presName="centerShape" presStyleLbl="node0" presStyleIdx="0" presStyleCnt="1"/>
      <dgm:spPr/>
    </dgm:pt>
    <dgm:pt modelId="{523A426C-E11C-844E-9993-226F3981F44E}" type="pres">
      <dgm:prSet presAssocID="{342E5E6F-23AF-074F-8580-B7B003F684FD}" presName="node" presStyleLbl="node1" presStyleIdx="0" presStyleCnt="4" custRadScaleRad="100829" custRadScaleInc="1055">
        <dgm:presLayoutVars>
          <dgm:bulletEnabled val="1"/>
        </dgm:presLayoutVars>
      </dgm:prSet>
      <dgm:spPr/>
    </dgm:pt>
    <dgm:pt modelId="{10AFD212-49C3-8649-8361-F77D5EA0A723}" type="pres">
      <dgm:prSet presAssocID="{342E5E6F-23AF-074F-8580-B7B003F684FD}" presName="dummy" presStyleCnt="0"/>
      <dgm:spPr/>
    </dgm:pt>
    <dgm:pt modelId="{75CF1564-2A79-C64C-9047-A51EB3028747}" type="pres">
      <dgm:prSet presAssocID="{90001C6B-ABFD-BE42-9C18-76ADD9F90122}" presName="sibTrans" presStyleLbl="sibTrans2D1" presStyleIdx="0" presStyleCnt="4"/>
      <dgm:spPr/>
    </dgm:pt>
    <dgm:pt modelId="{FFC8EB5A-3F4F-AE4A-BBAC-B3C237AAC857}" type="pres">
      <dgm:prSet presAssocID="{43B1DBFB-5AB5-9F43-BE2E-0377AA8C8234}" presName="node" presStyleLbl="node1" presStyleIdx="1" presStyleCnt="4">
        <dgm:presLayoutVars>
          <dgm:bulletEnabled val="1"/>
        </dgm:presLayoutVars>
      </dgm:prSet>
      <dgm:spPr/>
    </dgm:pt>
    <dgm:pt modelId="{4EEF3A32-B692-7A46-94DC-87467740008A}" type="pres">
      <dgm:prSet presAssocID="{43B1DBFB-5AB5-9F43-BE2E-0377AA8C8234}" presName="dummy" presStyleCnt="0"/>
      <dgm:spPr/>
    </dgm:pt>
    <dgm:pt modelId="{D06DB13C-92EF-3444-A072-E37022A06FB2}" type="pres">
      <dgm:prSet presAssocID="{D1E9A4B8-F983-9240-A9BF-77B8EA0B56D7}" presName="sibTrans" presStyleLbl="sibTrans2D1" presStyleIdx="1" presStyleCnt="4"/>
      <dgm:spPr/>
    </dgm:pt>
    <dgm:pt modelId="{7BCC9C0A-C888-9341-B87F-C7C193D691D2}" type="pres">
      <dgm:prSet presAssocID="{387A200A-C011-E445-A362-D33459BC9ED7}" presName="node" presStyleLbl="node1" presStyleIdx="2" presStyleCnt="4">
        <dgm:presLayoutVars>
          <dgm:bulletEnabled val="1"/>
        </dgm:presLayoutVars>
      </dgm:prSet>
      <dgm:spPr/>
    </dgm:pt>
    <dgm:pt modelId="{91A8261C-1DDB-4A4E-900C-06DD993596F2}" type="pres">
      <dgm:prSet presAssocID="{387A200A-C011-E445-A362-D33459BC9ED7}" presName="dummy" presStyleCnt="0"/>
      <dgm:spPr/>
    </dgm:pt>
    <dgm:pt modelId="{7D08E089-71D9-624B-89F0-72C142397497}" type="pres">
      <dgm:prSet presAssocID="{800C9442-4513-4442-A84F-74AD2D8213C0}" presName="sibTrans" presStyleLbl="sibTrans2D1" presStyleIdx="2" presStyleCnt="4"/>
      <dgm:spPr/>
    </dgm:pt>
    <dgm:pt modelId="{D4C45BC3-F54B-3548-9137-4199EEF41BA5}" type="pres">
      <dgm:prSet presAssocID="{9D8AAB35-03D1-D947-A614-8CC08872F1BE}" presName="node" presStyleLbl="node1" presStyleIdx="3" presStyleCnt="4" custRadScaleRad="98106" custRadScaleInc="-2534">
        <dgm:presLayoutVars>
          <dgm:bulletEnabled val="1"/>
        </dgm:presLayoutVars>
      </dgm:prSet>
      <dgm:spPr/>
    </dgm:pt>
    <dgm:pt modelId="{DB97AFA2-D90C-5544-BE46-EAF6E5172A9D}" type="pres">
      <dgm:prSet presAssocID="{9D8AAB35-03D1-D947-A614-8CC08872F1BE}" presName="dummy" presStyleCnt="0"/>
      <dgm:spPr/>
    </dgm:pt>
    <dgm:pt modelId="{12941CC6-2CDD-404B-A5FA-0586C3F5D2ED}" type="pres">
      <dgm:prSet presAssocID="{DAA8CC50-1997-C443-9B38-D9E149BCE2B0}" presName="sibTrans" presStyleLbl="sibTrans2D1" presStyleIdx="3" presStyleCnt="4"/>
      <dgm:spPr/>
    </dgm:pt>
  </dgm:ptLst>
  <dgm:cxnLst>
    <dgm:cxn modelId="{2C17A40C-7736-F244-BDF1-158EB258473C}" type="presOf" srcId="{40AEF2B8-6F3A-F445-976F-431DD127E885}" destId="{80BA46C4-4F86-B848-9735-14AD245CFD2A}" srcOrd="0" destOrd="0" presId="urn:microsoft.com/office/officeart/2005/8/layout/radial6"/>
    <dgm:cxn modelId="{14FE5E2C-C7CE-AE44-93E0-8832C5FCE2A2}" type="presOf" srcId="{800C9442-4513-4442-A84F-74AD2D8213C0}" destId="{7D08E089-71D9-624B-89F0-72C142397497}" srcOrd="0" destOrd="0" presId="urn:microsoft.com/office/officeart/2005/8/layout/radial6"/>
    <dgm:cxn modelId="{235FCF32-C62D-4F41-9DCF-F450CFE37F2F}" srcId="{BA036EEC-6778-6E40-A24B-A50AA0DDA09B}" destId="{342E5E6F-23AF-074F-8580-B7B003F684FD}" srcOrd="0" destOrd="0" parTransId="{4898BC39-D532-B844-8E80-174E81DBFC22}" sibTransId="{90001C6B-ABFD-BE42-9C18-76ADD9F90122}"/>
    <dgm:cxn modelId="{EDE9C642-1980-844C-84E3-2989914EB87E}" type="presOf" srcId="{D1E9A4B8-F983-9240-A9BF-77B8EA0B56D7}" destId="{D06DB13C-92EF-3444-A072-E37022A06FB2}" srcOrd="0" destOrd="0" presId="urn:microsoft.com/office/officeart/2005/8/layout/radial6"/>
    <dgm:cxn modelId="{6CFC0543-0170-3C4B-B71F-B5C25682E90F}" srcId="{40AEF2B8-6F3A-F445-976F-431DD127E885}" destId="{BA036EEC-6778-6E40-A24B-A50AA0DDA09B}" srcOrd="0" destOrd="0" parTransId="{1068A5CD-55F5-F645-B6A8-A9555F0A9BE2}" sibTransId="{D7F2E33C-9D84-4A47-BF36-140FD809B3E9}"/>
    <dgm:cxn modelId="{F605454F-0C38-F849-81E2-891691034025}" type="presOf" srcId="{387A200A-C011-E445-A362-D33459BC9ED7}" destId="{7BCC9C0A-C888-9341-B87F-C7C193D691D2}" srcOrd="0" destOrd="0" presId="urn:microsoft.com/office/officeart/2005/8/layout/radial6"/>
    <dgm:cxn modelId="{18D5AD7A-73FE-6D49-B793-67FEAF68123E}" type="presOf" srcId="{43B1DBFB-5AB5-9F43-BE2E-0377AA8C8234}" destId="{FFC8EB5A-3F4F-AE4A-BBAC-B3C237AAC857}" srcOrd="0" destOrd="0" presId="urn:microsoft.com/office/officeart/2005/8/layout/radial6"/>
    <dgm:cxn modelId="{9653C784-4F36-1544-8FF6-486F0A6BF739}" type="presOf" srcId="{342E5E6F-23AF-074F-8580-B7B003F684FD}" destId="{523A426C-E11C-844E-9993-226F3981F44E}" srcOrd="0" destOrd="0" presId="urn:microsoft.com/office/officeart/2005/8/layout/radial6"/>
    <dgm:cxn modelId="{9E220E86-B7B7-E444-A02A-1E9E313CCFB8}" srcId="{BA036EEC-6778-6E40-A24B-A50AA0DDA09B}" destId="{387A200A-C011-E445-A362-D33459BC9ED7}" srcOrd="2" destOrd="0" parTransId="{A76FE953-A889-AF48-AAD2-A4B79C29CC18}" sibTransId="{800C9442-4513-4442-A84F-74AD2D8213C0}"/>
    <dgm:cxn modelId="{FEDD3C9B-8E9D-AA4E-B05F-A314D2A715AC}" type="presOf" srcId="{90001C6B-ABFD-BE42-9C18-76ADD9F90122}" destId="{75CF1564-2A79-C64C-9047-A51EB3028747}" srcOrd="0" destOrd="0" presId="urn:microsoft.com/office/officeart/2005/8/layout/radial6"/>
    <dgm:cxn modelId="{46E5DEA6-69AE-BF41-BF63-FE43048F9FF2}" srcId="{BA036EEC-6778-6E40-A24B-A50AA0DDA09B}" destId="{43B1DBFB-5AB5-9F43-BE2E-0377AA8C8234}" srcOrd="1" destOrd="0" parTransId="{18F4BE26-045B-014C-AC7F-019220D4EE28}" sibTransId="{D1E9A4B8-F983-9240-A9BF-77B8EA0B56D7}"/>
    <dgm:cxn modelId="{DF014FD5-18D8-7E44-82D6-CCE2F77C7F10}" type="presOf" srcId="{9D8AAB35-03D1-D947-A614-8CC08872F1BE}" destId="{D4C45BC3-F54B-3548-9137-4199EEF41BA5}" srcOrd="0" destOrd="0" presId="urn:microsoft.com/office/officeart/2005/8/layout/radial6"/>
    <dgm:cxn modelId="{EC00C6E8-BA14-F04D-B543-9FD60472434F}" type="presOf" srcId="{DAA8CC50-1997-C443-9B38-D9E149BCE2B0}" destId="{12941CC6-2CDD-404B-A5FA-0586C3F5D2ED}" srcOrd="0" destOrd="0" presId="urn:microsoft.com/office/officeart/2005/8/layout/radial6"/>
    <dgm:cxn modelId="{C2F1ACF2-EE0A-6941-95DC-C2446CC26B14}" type="presOf" srcId="{BA036EEC-6778-6E40-A24B-A50AA0DDA09B}" destId="{166E9F46-08DD-A042-8906-3BE27F909201}" srcOrd="0" destOrd="0" presId="urn:microsoft.com/office/officeart/2005/8/layout/radial6"/>
    <dgm:cxn modelId="{0F8254FA-0161-E243-B5B0-FA1CBC670C61}" srcId="{BA036EEC-6778-6E40-A24B-A50AA0DDA09B}" destId="{9D8AAB35-03D1-D947-A614-8CC08872F1BE}" srcOrd="3" destOrd="0" parTransId="{E08B44B8-4757-E240-8D58-3EEB5B31ABEA}" sibTransId="{DAA8CC50-1997-C443-9B38-D9E149BCE2B0}"/>
    <dgm:cxn modelId="{C78054A5-2F7A-F842-8502-4A405F5930B8}" type="presParOf" srcId="{80BA46C4-4F86-B848-9735-14AD245CFD2A}" destId="{166E9F46-08DD-A042-8906-3BE27F909201}" srcOrd="0" destOrd="0" presId="urn:microsoft.com/office/officeart/2005/8/layout/radial6"/>
    <dgm:cxn modelId="{9DEC1139-CEA8-CE48-9B07-C1DC24F100A7}" type="presParOf" srcId="{80BA46C4-4F86-B848-9735-14AD245CFD2A}" destId="{523A426C-E11C-844E-9993-226F3981F44E}" srcOrd="1" destOrd="0" presId="urn:microsoft.com/office/officeart/2005/8/layout/radial6"/>
    <dgm:cxn modelId="{A9E5A4C0-C38C-7741-9F5C-FB3613C0E244}" type="presParOf" srcId="{80BA46C4-4F86-B848-9735-14AD245CFD2A}" destId="{10AFD212-49C3-8649-8361-F77D5EA0A723}" srcOrd="2" destOrd="0" presId="urn:microsoft.com/office/officeart/2005/8/layout/radial6"/>
    <dgm:cxn modelId="{39C8AB1F-DB37-E244-B0EA-D13E332D7DDA}" type="presParOf" srcId="{80BA46C4-4F86-B848-9735-14AD245CFD2A}" destId="{75CF1564-2A79-C64C-9047-A51EB3028747}" srcOrd="3" destOrd="0" presId="urn:microsoft.com/office/officeart/2005/8/layout/radial6"/>
    <dgm:cxn modelId="{861BAD45-FA62-4F46-B03E-5755DAE2C4F1}" type="presParOf" srcId="{80BA46C4-4F86-B848-9735-14AD245CFD2A}" destId="{FFC8EB5A-3F4F-AE4A-BBAC-B3C237AAC857}" srcOrd="4" destOrd="0" presId="urn:microsoft.com/office/officeart/2005/8/layout/radial6"/>
    <dgm:cxn modelId="{DF0EAD9E-DE65-6141-A44E-D54677050854}" type="presParOf" srcId="{80BA46C4-4F86-B848-9735-14AD245CFD2A}" destId="{4EEF3A32-B692-7A46-94DC-87467740008A}" srcOrd="5" destOrd="0" presId="urn:microsoft.com/office/officeart/2005/8/layout/radial6"/>
    <dgm:cxn modelId="{C20DD965-4FC1-6C4C-ABE6-1C5640D112DB}" type="presParOf" srcId="{80BA46C4-4F86-B848-9735-14AD245CFD2A}" destId="{D06DB13C-92EF-3444-A072-E37022A06FB2}" srcOrd="6" destOrd="0" presId="urn:microsoft.com/office/officeart/2005/8/layout/radial6"/>
    <dgm:cxn modelId="{68743466-B4B3-2C41-9FCC-70008DE25C10}" type="presParOf" srcId="{80BA46C4-4F86-B848-9735-14AD245CFD2A}" destId="{7BCC9C0A-C888-9341-B87F-C7C193D691D2}" srcOrd="7" destOrd="0" presId="urn:microsoft.com/office/officeart/2005/8/layout/radial6"/>
    <dgm:cxn modelId="{3AD05856-965D-244E-82BE-C5BE2DED4916}" type="presParOf" srcId="{80BA46C4-4F86-B848-9735-14AD245CFD2A}" destId="{91A8261C-1DDB-4A4E-900C-06DD993596F2}" srcOrd="8" destOrd="0" presId="urn:microsoft.com/office/officeart/2005/8/layout/radial6"/>
    <dgm:cxn modelId="{7FE026CA-C5EE-CC46-817D-0930746F8F9E}" type="presParOf" srcId="{80BA46C4-4F86-B848-9735-14AD245CFD2A}" destId="{7D08E089-71D9-624B-89F0-72C142397497}" srcOrd="9" destOrd="0" presId="urn:microsoft.com/office/officeart/2005/8/layout/radial6"/>
    <dgm:cxn modelId="{539576FB-7924-D14B-8871-8EB19069586D}" type="presParOf" srcId="{80BA46C4-4F86-B848-9735-14AD245CFD2A}" destId="{D4C45BC3-F54B-3548-9137-4199EEF41BA5}" srcOrd="10" destOrd="0" presId="urn:microsoft.com/office/officeart/2005/8/layout/radial6"/>
    <dgm:cxn modelId="{75CF996B-9A70-A745-94BE-AAD74800A61B}" type="presParOf" srcId="{80BA46C4-4F86-B848-9735-14AD245CFD2A}" destId="{DB97AFA2-D90C-5544-BE46-EAF6E5172A9D}" srcOrd="11" destOrd="0" presId="urn:microsoft.com/office/officeart/2005/8/layout/radial6"/>
    <dgm:cxn modelId="{36C9C412-E9CD-9842-A7F4-AB25EFCAB561}" type="presParOf" srcId="{80BA46C4-4F86-B848-9735-14AD245CFD2A}" destId="{12941CC6-2CDD-404B-A5FA-0586C3F5D2ED}"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932A5F-14A5-504A-B95A-8710C6D2E541}"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11B4E5C8-5742-3443-8018-74C399CF688A}">
      <dgm:prSet custT="1"/>
      <dgm:spPr/>
      <dgm:t>
        <a:bodyPr/>
        <a:lstStyle/>
        <a:p>
          <a:r>
            <a:rPr lang="en-US" sz="1400" b="0" i="0"/>
            <a:t>Adjust Revenue Growth and Free Cash Flow by:</a:t>
          </a:r>
          <a:endParaRPr lang="en-CA" sz="1400"/>
        </a:p>
      </dgm:t>
    </dgm:pt>
    <dgm:pt modelId="{7B023534-4E86-BC42-972D-0901A9D8AC7E}" type="parTrans" cxnId="{0792C409-086E-1E46-BCDB-6C655F5C08B7}">
      <dgm:prSet/>
      <dgm:spPr/>
      <dgm:t>
        <a:bodyPr/>
        <a:lstStyle/>
        <a:p>
          <a:endParaRPr lang="en-US"/>
        </a:p>
      </dgm:t>
    </dgm:pt>
    <dgm:pt modelId="{9DFA57B6-4E23-9247-974B-B5D202500001}" type="sibTrans" cxnId="{0792C409-086E-1E46-BCDB-6C655F5C08B7}">
      <dgm:prSet/>
      <dgm:spPr/>
      <dgm:t>
        <a:bodyPr/>
        <a:lstStyle/>
        <a:p>
          <a:endParaRPr lang="en-US"/>
        </a:p>
      </dgm:t>
    </dgm:pt>
    <dgm:pt modelId="{75276282-5287-164A-8B1E-01CE93BFAB7D}">
      <dgm:prSet custT="1"/>
      <dgm:spPr/>
      <dgm:t>
        <a:bodyPr/>
        <a:lstStyle/>
        <a:p>
          <a:r>
            <a:rPr lang="en-CA" sz="1400"/>
            <a:t>Set realistic growth targets</a:t>
          </a:r>
        </a:p>
      </dgm:t>
    </dgm:pt>
    <dgm:pt modelId="{C6363113-6DA4-3F4A-A070-2190A4E63AF0}" type="parTrans" cxnId="{408A9C2B-E399-3948-A948-CA6EF856D779}">
      <dgm:prSet/>
      <dgm:spPr/>
      <dgm:t>
        <a:bodyPr/>
        <a:lstStyle/>
        <a:p>
          <a:endParaRPr lang="en-US"/>
        </a:p>
      </dgm:t>
    </dgm:pt>
    <dgm:pt modelId="{87DD04B1-5C88-A042-9133-EA95972DF02E}" type="sibTrans" cxnId="{408A9C2B-E399-3948-A948-CA6EF856D779}">
      <dgm:prSet/>
      <dgm:spPr/>
      <dgm:t>
        <a:bodyPr/>
        <a:lstStyle/>
        <a:p>
          <a:endParaRPr lang="en-US"/>
        </a:p>
      </dgm:t>
    </dgm:pt>
    <dgm:pt modelId="{F21EA7A5-F4A3-A148-9F00-E5EA8F4641BD}">
      <dgm:prSet custT="1"/>
      <dgm:spPr/>
      <dgm:t>
        <a:bodyPr/>
        <a:lstStyle/>
        <a:p>
          <a:r>
            <a:rPr lang="en-US" sz="1400" b="0" i="0"/>
            <a:t>Priority on net retention</a:t>
          </a:r>
          <a:endParaRPr lang="en-CA" sz="1400"/>
        </a:p>
      </dgm:t>
    </dgm:pt>
    <dgm:pt modelId="{2853EF80-6A22-7C4B-BD7F-F8F5AAC75651}" type="parTrans" cxnId="{FBA57BB8-1046-AA47-AA86-ECE2099A4203}">
      <dgm:prSet/>
      <dgm:spPr/>
      <dgm:t>
        <a:bodyPr/>
        <a:lstStyle/>
        <a:p>
          <a:endParaRPr lang="en-US"/>
        </a:p>
      </dgm:t>
    </dgm:pt>
    <dgm:pt modelId="{30A0AE0E-6424-4A4C-AACA-54A9BAFA7DAE}" type="sibTrans" cxnId="{FBA57BB8-1046-AA47-AA86-ECE2099A4203}">
      <dgm:prSet/>
      <dgm:spPr/>
      <dgm:t>
        <a:bodyPr/>
        <a:lstStyle/>
        <a:p>
          <a:endParaRPr lang="en-US"/>
        </a:p>
      </dgm:t>
    </dgm:pt>
    <dgm:pt modelId="{2CCAC7B8-7AB4-1446-8D7A-19C96DDE1237}">
      <dgm:prSet custT="1"/>
      <dgm:spPr/>
      <dgm:t>
        <a:bodyPr/>
        <a:lstStyle/>
        <a:p>
          <a:r>
            <a:rPr lang="en-US" sz="1400" b="0" i="0"/>
            <a:t>Optimize go-to-market spend</a:t>
          </a:r>
          <a:endParaRPr lang="en-CA" sz="1400"/>
        </a:p>
      </dgm:t>
    </dgm:pt>
    <dgm:pt modelId="{AD46459F-1773-E942-976B-6F1B1FC4E4B9}" type="parTrans" cxnId="{86C59CCF-24A9-3149-81AD-131015E34714}">
      <dgm:prSet/>
      <dgm:spPr/>
      <dgm:t>
        <a:bodyPr/>
        <a:lstStyle/>
        <a:p>
          <a:endParaRPr lang="en-US"/>
        </a:p>
      </dgm:t>
    </dgm:pt>
    <dgm:pt modelId="{4B30829C-4220-504A-971E-64DF666048F6}" type="sibTrans" cxnId="{86C59CCF-24A9-3149-81AD-131015E34714}">
      <dgm:prSet/>
      <dgm:spPr/>
      <dgm:t>
        <a:bodyPr/>
        <a:lstStyle/>
        <a:p>
          <a:endParaRPr lang="en-US"/>
        </a:p>
      </dgm:t>
    </dgm:pt>
    <dgm:pt modelId="{1465146A-F052-334A-94A3-7F398E89550A}">
      <dgm:prSet custT="1"/>
      <dgm:spPr/>
      <dgm:t>
        <a:bodyPr/>
        <a:lstStyle/>
        <a:p>
          <a:r>
            <a:rPr lang="en-US" sz="1400" b="0" i="0"/>
            <a:t>Build new business fast</a:t>
          </a:r>
          <a:endParaRPr lang="en-CA" sz="1400"/>
        </a:p>
      </dgm:t>
    </dgm:pt>
    <dgm:pt modelId="{31EC1022-D16B-4D4B-930D-FA7458DC2A5A}" type="parTrans" cxnId="{B58F79E1-74CD-EE48-8B87-CB29E38BB124}">
      <dgm:prSet/>
      <dgm:spPr/>
      <dgm:t>
        <a:bodyPr/>
        <a:lstStyle/>
        <a:p>
          <a:endParaRPr lang="en-US"/>
        </a:p>
      </dgm:t>
    </dgm:pt>
    <dgm:pt modelId="{FD8AF486-056B-0A45-8595-DE0E7D68C2EE}" type="sibTrans" cxnId="{B58F79E1-74CD-EE48-8B87-CB29E38BB124}">
      <dgm:prSet/>
      <dgm:spPr/>
      <dgm:t>
        <a:bodyPr/>
        <a:lstStyle/>
        <a:p>
          <a:endParaRPr lang="en-US"/>
        </a:p>
      </dgm:t>
    </dgm:pt>
    <dgm:pt modelId="{37050DAE-DE3A-204C-80B6-453F53A8F844}" type="pres">
      <dgm:prSet presAssocID="{F4932A5F-14A5-504A-B95A-8710C6D2E541}" presName="diagram" presStyleCnt="0">
        <dgm:presLayoutVars>
          <dgm:chPref val="1"/>
          <dgm:dir/>
          <dgm:animOne val="branch"/>
          <dgm:animLvl val="lvl"/>
          <dgm:resizeHandles/>
        </dgm:presLayoutVars>
      </dgm:prSet>
      <dgm:spPr/>
    </dgm:pt>
    <dgm:pt modelId="{4E5C0E5C-4209-9742-829C-DEDBA60C575C}" type="pres">
      <dgm:prSet presAssocID="{11B4E5C8-5742-3443-8018-74C399CF688A}" presName="root" presStyleCnt="0"/>
      <dgm:spPr/>
    </dgm:pt>
    <dgm:pt modelId="{8BEF70C0-2B0E-FC4A-9462-2B2A73406D52}" type="pres">
      <dgm:prSet presAssocID="{11B4E5C8-5742-3443-8018-74C399CF688A}" presName="rootComposite" presStyleCnt="0"/>
      <dgm:spPr/>
    </dgm:pt>
    <dgm:pt modelId="{FE752EEA-0B6E-5F45-96E8-B531CA259B6E}" type="pres">
      <dgm:prSet presAssocID="{11B4E5C8-5742-3443-8018-74C399CF688A}" presName="rootText" presStyleLbl="node1" presStyleIdx="0" presStyleCnt="1" custScaleX="383263" custScaleY="81911" custLinFactNeighborX="-14479" custLinFactNeighborY="2432"/>
      <dgm:spPr/>
    </dgm:pt>
    <dgm:pt modelId="{22FD3A6B-2A1D-C243-A624-B2404B893258}" type="pres">
      <dgm:prSet presAssocID="{11B4E5C8-5742-3443-8018-74C399CF688A}" presName="rootConnector" presStyleLbl="node1" presStyleIdx="0" presStyleCnt="1"/>
      <dgm:spPr/>
    </dgm:pt>
    <dgm:pt modelId="{AB48F5EF-2251-5148-B137-004ACE3882D4}" type="pres">
      <dgm:prSet presAssocID="{11B4E5C8-5742-3443-8018-74C399CF688A}" presName="childShape" presStyleCnt="0"/>
      <dgm:spPr/>
    </dgm:pt>
    <dgm:pt modelId="{FD94E434-3CA5-0748-B717-657DD6696481}" type="pres">
      <dgm:prSet presAssocID="{C6363113-6DA4-3F4A-A070-2190A4E63AF0}" presName="Name13" presStyleLbl="parChTrans1D2" presStyleIdx="0" presStyleCnt="4"/>
      <dgm:spPr/>
    </dgm:pt>
    <dgm:pt modelId="{78F161DA-8960-A84C-B1A5-EE41BC532F99}" type="pres">
      <dgm:prSet presAssocID="{75276282-5287-164A-8B1E-01CE93BFAB7D}" presName="childText" presStyleLbl="bgAcc1" presStyleIdx="0" presStyleCnt="4" custScaleX="273750">
        <dgm:presLayoutVars>
          <dgm:bulletEnabled val="1"/>
        </dgm:presLayoutVars>
      </dgm:prSet>
      <dgm:spPr/>
    </dgm:pt>
    <dgm:pt modelId="{ADCF23DB-540A-164F-A13C-1098FAF75269}" type="pres">
      <dgm:prSet presAssocID="{2853EF80-6A22-7C4B-BD7F-F8F5AAC75651}" presName="Name13" presStyleLbl="parChTrans1D2" presStyleIdx="1" presStyleCnt="4"/>
      <dgm:spPr/>
    </dgm:pt>
    <dgm:pt modelId="{9A548C6F-65CC-7E44-8D27-7758E23C9D7D}" type="pres">
      <dgm:prSet presAssocID="{F21EA7A5-F4A3-A148-9F00-E5EA8F4641BD}" presName="childText" presStyleLbl="bgAcc1" presStyleIdx="1" presStyleCnt="4" custScaleX="273750">
        <dgm:presLayoutVars>
          <dgm:bulletEnabled val="1"/>
        </dgm:presLayoutVars>
      </dgm:prSet>
      <dgm:spPr/>
    </dgm:pt>
    <dgm:pt modelId="{5276E2D1-CC29-2646-BBF8-F96C6D9E1F83}" type="pres">
      <dgm:prSet presAssocID="{AD46459F-1773-E942-976B-6F1B1FC4E4B9}" presName="Name13" presStyleLbl="parChTrans1D2" presStyleIdx="2" presStyleCnt="4"/>
      <dgm:spPr/>
    </dgm:pt>
    <dgm:pt modelId="{064E0914-B495-D945-8727-919DE05EFAFB}" type="pres">
      <dgm:prSet presAssocID="{2CCAC7B8-7AB4-1446-8D7A-19C96DDE1237}" presName="childText" presStyleLbl="bgAcc1" presStyleIdx="2" presStyleCnt="4" custScaleX="273750">
        <dgm:presLayoutVars>
          <dgm:bulletEnabled val="1"/>
        </dgm:presLayoutVars>
      </dgm:prSet>
      <dgm:spPr/>
    </dgm:pt>
    <dgm:pt modelId="{01EBADDB-5814-3B40-BD94-DD94D397B445}" type="pres">
      <dgm:prSet presAssocID="{31EC1022-D16B-4D4B-930D-FA7458DC2A5A}" presName="Name13" presStyleLbl="parChTrans1D2" presStyleIdx="3" presStyleCnt="4"/>
      <dgm:spPr/>
    </dgm:pt>
    <dgm:pt modelId="{175F18B4-C19F-FB42-A076-254B203072CA}" type="pres">
      <dgm:prSet presAssocID="{1465146A-F052-334A-94A3-7F398E89550A}" presName="childText" presStyleLbl="bgAcc1" presStyleIdx="3" presStyleCnt="4" custScaleX="273750">
        <dgm:presLayoutVars>
          <dgm:bulletEnabled val="1"/>
        </dgm:presLayoutVars>
      </dgm:prSet>
      <dgm:spPr/>
    </dgm:pt>
  </dgm:ptLst>
  <dgm:cxnLst>
    <dgm:cxn modelId="{0792C409-086E-1E46-BCDB-6C655F5C08B7}" srcId="{F4932A5F-14A5-504A-B95A-8710C6D2E541}" destId="{11B4E5C8-5742-3443-8018-74C399CF688A}" srcOrd="0" destOrd="0" parTransId="{7B023534-4E86-BC42-972D-0901A9D8AC7E}" sibTransId="{9DFA57B6-4E23-9247-974B-B5D202500001}"/>
    <dgm:cxn modelId="{5F29681F-221B-7D48-888F-54D3CBDEE27A}" type="presOf" srcId="{1465146A-F052-334A-94A3-7F398E89550A}" destId="{175F18B4-C19F-FB42-A076-254B203072CA}" srcOrd="0" destOrd="0" presId="urn:microsoft.com/office/officeart/2005/8/layout/hierarchy3"/>
    <dgm:cxn modelId="{408A9C2B-E399-3948-A948-CA6EF856D779}" srcId="{11B4E5C8-5742-3443-8018-74C399CF688A}" destId="{75276282-5287-164A-8B1E-01CE93BFAB7D}" srcOrd="0" destOrd="0" parTransId="{C6363113-6DA4-3F4A-A070-2190A4E63AF0}" sibTransId="{87DD04B1-5C88-A042-9133-EA95972DF02E}"/>
    <dgm:cxn modelId="{6A070363-06AE-2C45-AAA5-56697A81F9F5}" type="presOf" srcId="{AD46459F-1773-E942-976B-6F1B1FC4E4B9}" destId="{5276E2D1-CC29-2646-BBF8-F96C6D9E1F83}" srcOrd="0" destOrd="0" presId="urn:microsoft.com/office/officeart/2005/8/layout/hierarchy3"/>
    <dgm:cxn modelId="{76EFB851-5BD9-5945-A27C-FBD6B67FFBAC}" type="presOf" srcId="{2853EF80-6A22-7C4B-BD7F-F8F5AAC75651}" destId="{ADCF23DB-540A-164F-A13C-1098FAF75269}" srcOrd="0" destOrd="0" presId="urn:microsoft.com/office/officeart/2005/8/layout/hierarchy3"/>
    <dgm:cxn modelId="{DD102094-BECB-2044-971A-8B2017A3CB0E}" type="presOf" srcId="{11B4E5C8-5742-3443-8018-74C399CF688A}" destId="{FE752EEA-0B6E-5F45-96E8-B531CA259B6E}" srcOrd="0" destOrd="0" presId="urn:microsoft.com/office/officeart/2005/8/layout/hierarchy3"/>
    <dgm:cxn modelId="{5F1D39A2-1D4A-A84B-A15A-6CFE9F2BDA67}" type="presOf" srcId="{F4932A5F-14A5-504A-B95A-8710C6D2E541}" destId="{37050DAE-DE3A-204C-80B6-453F53A8F844}" srcOrd="0" destOrd="0" presId="urn:microsoft.com/office/officeart/2005/8/layout/hierarchy3"/>
    <dgm:cxn modelId="{DBD9A9B5-5032-4649-BA8D-3217656E5475}" type="presOf" srcId="{2CCAC7B8-7AB4-1446-8D7A-19C96DDE1237}" destId="{064E0914-B495-D945-8727-919DE05EFAFB}" srcOrd="0" destOrd="0" presId="urn:microsoft.com/office/officeart/2005/8/layout/hierarchy3"/>
    <dgm:cxn modelId="{FBA57BB8-1046-AA47-AA86-ECE2099A4203}" srcId="{11B4E5C8-5742-3443-8018-74C399CF688A}" destId="{F21EA7A5-F4A3-A148-9F00-E5EA8F4641BD}" srcOrd="1" destOrd="0" parTransId="{2853EF80-6A22-7C4B-BD7F-F8F5AAC75651}" sibTransId="{30A0AE0E-6424-4A4C-AACA-54A9BAFA7DAE}"/>
    <dgm:cxn modelId="{02FB6AB9-6ADA-CA47-BAC6-32794328AD68}" type="presOf" srcId="{31EC1022-D16B-4D4B-930D-FA7458DC2A5A}" destId="{01EBADDB-5814-3B40-BD94-DD94D397B445}" srcOrd="0" destOrd="0" presId="urn:microsoft.com/office/officeart/2005/8/layout/hierarchy3"/>
    <dgm:cxn modelId="{883DEFC0-794E-8F49-9400-F547D85BF5CE}" type="presOf" srcId="{F21EA7A5-F4A3-A148-9F00-E5EA8F4641BD}" destId="{9A548C6F-65CC-7E44-8D27-7758E23C9D7D}" srcOrd="0" destOrd="0" presId="urn:microsoft.com/office/officeart/2005/8/layout/hierarchy3"/>
    <dgm:cxn modelId="{86C59CCF-24A9-3149-81AD-131015E34714}" srcId="{11B4E5C8-5742-3443-8018-74C399CF688A}" destId="{2CCAC7B8-7AB4-1446-8D7A-19C96DDE1237}" srcOrd="2" destOrd="0" parTransId="{AD46459F-1773-E942-976B-6F1B1FC4E4B9}" sibTransId="{4B30829C-4220-504A-971E-64DF666048F6}"/>
    <dgm:cxn modelId="{6A1CD7DE-0E19-154E-B7E2-FBE939DE105A}" type="presOf" srcId="{11B4E5C8-5742-3443-8018-74C399CF688A}" destId="{22FD3A6B-2A1D-C243-A624-B2404B893258}" srcOrd="1" destOrd="0" presId="urn:microsoft.com/office/officeart/2005/8/layout/hierarchy3"/>
    <dgm:cxn modelId="{B58F79E1-74CD-EE48-8B87-CB29E38BB124}" srcId="{11B4E5C8-5742-3443-8018-74C399CF688A}" destId="{1465146A-F052-334A-94A3-7F398E89550A}" srcOrd="3" destOrd="0" parTransId="{31EC1022-D16B-4D4B-930D-FA7458DC2A5A}" sibTransId="{FD8AF486-056B-0A45-8595-DE0E7D68C2EE}"/>
    <dgm:cxn modelId="{2B2B78F1-DF1D-5D40-B885-816AC5D55B8C}" type="presOf" srcId="{C6363113-6DA4-3F4A-A070-2190A4E63AF0}" destId="{FD94E434-3CA5-0748-B717-657DD6696481}" srcOrd="0" destOrd="0" presId="urn:microsoft.com/office/officeart/2005/8/layout/hierarchy3"/>
    <dgm:cxn modelId="{8A62FCFE-9873-3446-B648-932461B4807D}" type="presOf" srcId="{75276282-5287-164A-8B1E-01CE93BFAB7D}" destId="{78F161DA-8960-A84C-B1A5-EE41BC532F99}" srcOrd="0" destOrd="0" presId="urn:microsoft.com/office/officeart/2005/8/layout/hierarchy3"/>
    <dgm:cxn modelId="{2472BC82-619A-AC42-911F-DCA10C4999C9}" type="presParOf" srcId="{37050DAE-DE3A-204C-80B6-453F53A8F844}" destId="{4E5C0E5C-4209-9742-829C-DEDBA60C575C}" srcOrd="0" destOrd="0" presId="urn:microsoft.com/office/officeart/2005/8/layout/hierarchy3"/>
    <dgm:cxn modelId="{966D7903-4BD3-8B4B-B8EA-0F65FE9ADD9D}" type="presParOf" srcId="{4E5C0E5C-4209-9742-829C-DEDBA60C575C}" destId="{8BEF70C0-2B0E-FC4A-9462-2B2A73406D52}" srcOrd="0" destOrd="0" presId="urn:microsoft.com/office/officeart/2005/8/layout/hierarchy3"/>
    <dgm:cxn modelId="{37D8B5FC-67DB-934E-B752-7DC3304E5E6C}" type="presParOf" srcId="{8BEF70C0-2B0E-FC4A-9462-2B2A73406D52}" destId="{FE752EEA-0B6E-5F45-96E8-B531CA259B6E}" srcOrd="0" destOrd="0" presId="urn:microsoft.com/office/officeart/2005/8/layout/hierarchy3"/>
    <dgm:cxn modelId="{D6D9889A-2C02-6649-85E6-ED51B6C2DB0F}" type="presParOf" srcId="{8BEF70C0-2B0E-FC4A-9462-2B2A73406D52}" destId="{22FD3A6B-2A1D-C243-A624-B2404B893258}" srcOrd="1" destOrd="0" presId="urn:microsoft.com/office/officeart/2005/8/layout/hierarchy3"/>
    <dgm:cxn modelId="{6558FFE6-1455-C941-8479-BDD0656DABCC}" type="presParOf" srcId="{4E5C0E5C-4209-9742-829C-DEDBA60C575C}" destId="{AB48F5EF-2251-5148-B137-004ACE3882D4}" srcOrd="1" destOrd="0" presId="urn:microsoft.com/office/officeart/2005/8/layout/hierarchy3"/>
    <dgm:cxn modelId="{D31AA011-AA9A-1A44-B6EC-6529222D5C37}" type="presParOf" srcId="{AB48F5EF-2251-5148-B137-004ACE3882D4}" destId="{FD94E434-3CA5-0748-B717-657DD6696481}" srcOrd="0" destOrd="0" presId="urn:microsoft.com/office/officeart/2005/8/layout/hierarchy3"/>
    <dgm:cxn modelId="{A46E8EF7-3524-8340-9D73-362B50091EE7}" type="presParOf" srcId="{AB48F5EF-2251-5148-B137-004ACE3882D4}" destId="{78F161DA-8960-A84C-B1A5-EE41BC532F99}" srcOrd="1" destOrd="0" presId="urn:microsoft.com/office/officeart/2005/8/layout/hierarchy3"/>
    <dgm:cxn modelId="{AF4D16B1-1E0E-8046-A6BE-75609D42E529}" type="presParOf" srcId="{AB48F5EF-2251-5148-B137-004ACE3882D4}" destId="{ADCF23DB-540A-164F-A13C-1098FAF75269}" srcOrd="2" destOrd="0" presId="urn:microsoft.com/office/officeart/2005/8/layout/hierarchy3"/>
    <dgm:cxn modelId="{869E91DE-CB87-7D4A-893A-9AF374B09DD3}" type="presParOf" srcId="{AB48F5EF-2251-5148-B137-004ACE3882D4}" destId="{9A548C6F-65CC-7E44-8D27-7758E23C9D7D}" srcOrd="3" destOrd="0" presId="urn:microsoft.com/office/officeart/2005/8/layout/hierarchy3"/>
    <dgm:cxn modelId="{4E888461-6D71-B540-9D0B-8A3231A11EFA}" type="presParOf" srcId="{AB48F5EF-2251-5148-B137-004ACE3882D4}" destId="{5276E2D1-CC29-2646-BBF8-F96C6D9E1F83}" srcOrd="4" destOrd="0" presId="urn:microsoft.com/office/officeart/2005/8/layout/hierarchy3"/>
    <dgm:cxn modelId="{10B4653F-C8E5-8042-AD0B-5936A735E62C}" type="presParOf" srcId="{AB48F5EF-2251-5148-B137-004ACE3882D4}" destId="{064E0914-B495-D945-8727-919DE05EFAFB}" srcOrd="5" destOrd="0" presId="urn:microsoft.com/office/officeart/2005/8/layout/hierarchy3"/>
    <dgm:cxn modelId="{2BED5EEB-BB4C-8649-AB03-DA7CA053ECA4}" type="presParOf" srcId="{AB48F5EF-2251-5148-B137-004ACE3882D4}" destId="{01EBADDB-5814-3B40-BD94-DD94D397B445}" srcOrd="6" destOrd="0" presId="urn:microsoft.com/office/officeart/2005/8/layout/hierarchy3"/>
    <dgm:cxn modelId="{C9258BA3-635E-EF45-847B-DB18C95C3CFD}" type="presParOf" srcId="{AB48F5EF-2251-5148-B137-004ACE3882D4}" destId="{175F18B4-C19F-FB42-A076-254B203072CA}"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932A5F-14A5-504A-B95A-8710C6D2E541}"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11B4E5C8-5742-3443-8018-74C399CF688A}">
      <dgm:prSet custT="1"/>
      <dgm:spPr/>
      <dgm:t>
        <a:bodyPr/>
        <a:lstStyle/>
        <a:p>
          <a:r>
            <a:rPr lang="en-US" sz="1400" b="0" i="0"/>
            <a:t>Adjust Revenue Growth and Free Cash Flow by:</a:t>
          </a:r>
          <a:endParaRPr lang="en-CA" sz="1400"/>
        </a:p>
      </dgm:t>
    </dgm:pt>
    <dgm:pt modelId="{7B023534-4E86-BC42-972D-0901A9D8AC7E}" type="parTrans" cxnId="{0792C409-086E-1E46-BCDB-6C655F5C08B7}">
      <dgm:prSet/>
      <dgm:spPr/>
      <dgm:t>
        <a:bodyPr/>
        <a:lstStyle/>
        <a:p>
          <a:endParaRPr lang="en-US"/>
        </a:p>
      </dgm:t>
    </dgm:pt>
    <dgm:pt modelId="{9DFA57B6-4E23-9247-974B-B5D202500001}" type="sibTrans" cxnId="{0792C409-086E-1E46-BCDB-6C655F5C08B7}">
      <dgm:prSet/>
      <dgm:spPr/>
      <dgm:t>
        <a:bodyPr/>
        <a:lstStyle/>
        <a:p>
          <a:endParaRPr lang="en-US"/>
        </a:p>
      </dgm:t>
    </dgm:pt>
    <dgm:pt modelId="{75276282-5287-164A-8B1E-01CE93BFAB7D}">
      <dgm:prSet custT="1"/>
      <dgm:spPr/>
      <dgm:t>
        <a:bodyPr/>
        <a:lstStyle/>
        <a:p>
          <a:r>
            <a:rPr lang="en-CA" sz="1400"/>
            <a:t>Set realistic growth targets</a:t>
          </a:r>
        </a:p>
      </dgm:t>
    </dgm:pt>
    <dgm:pt modelId="{C6363113-6DA4-3F4A-A070-2190A4E63AF0}" type="parTrans" cxnId="{408A9C2B-E399-3948-A948-CA6EF856D779}">
      <dgm:prSet/>
      <dgm:spPr/>
      <dgm:t>
        <a:bodyPr/>
        <a:lstStyle/>
        <a:p>
          <a:endParaRPr lang="en-US"/>
        </a:p>
      </dgm:t>
    </dgm:pt>
    <dgm:pt modelId="{87DD04B1-5C88-A042-9133-EA95972DF02E}" type="sibTrans" cxnId="{408A9C2B-E399-3948-A948-CA6EF856D779}">
      <dgm:prSet/>
      <dgm:spPr/>
      <dgm:t>
        <a:bodyPr/>
        <a:lstStyle/>
        <a:p>
          <a:endParaRPr lang="en-US"/>
        </a:p>
      </dgm:t>
    </dgm:pt>
    <dgm:pt modelId="{F21EA7A5-F4A3-A148-9F00-E5EA8F4641BD}">
      <dgm:prSet custT="1"/>
      <dgm:spPr/>
      <dgm:t>
        <a:bodyPr/>
        <a:lstStyle/>
        <a:p>
          <a:r>
            <a:rPr lang="en-US" sz="1400" b="0" i="0"/>
            <a:t>Priority on net retention</a:t>
          </a:r>
          <a:endParaRPr lang="en-CA" sz="1400"/>
        </a:p>
      </dgm:t>
    </dgm:pt>
    <dgm:pt modelId="{2853EF80-6A22-7C4B-BD7F-F8F5AAC75651}" type="parTrans" cxnId="{FBA57BB8-1046-AA47-AA86-ECE2099A4203}">
      <dgm:prSet/>
      <dgm:spPr/>
      <dgm:t>
        <a:bodyPr/>
        <a:lstStyle/>
        <a:p>
          <a:endParaRPr lang="en-US"/>
        </a:p>
      </dgm:t>
    </dgm:pt>
    <dgm:pt modelId="{30A0AE0E-6424-4A4C-AACA-54A9BAFA7DAE}" type="sibTrans" cxnId="{FBA57BB8-1046-AA47-AA86-ECE2099A4203}">
      <dgm:prSet/>
      <dgm:spPr/>
      <dgm:t>
        <a:bodyPr/>
        <a:lstStyle/>
        <a:p>
          <a:endParaRPr lang="en-US"/>
        </a:p>
      </dgm:t>
    </dgm:pt>
    <dgm:pt modelId="{2CCAC7B8-7AB4-1446-8D7A-19C96DDE1237}">
      <dgm:prSet custT="1"/>
      <dgm:spPr/>
      <dgm:t>
        <a:bodyPr/>
        <a:lstStyle/>
        <a:p>
          <a:r>
            <a:rPr lang="en-US" sz="1400" b="0" i="0"/>
            <a:t>Optimize go-to-market spend</a:t>
          </a:r>
          <a:endParaRPr lang="en-CA" sz="1400"/>
        </a:p>
      </dgm:t>
    </dgm:pt>
    <dgm:pt modelId="{AD46459F-1773-E942-976B-6F1B1FC4E4B9}" type="parTrans" cxnId="{86C59CCF-24A9-3149-81AD-131015E34714}">
      <dgm:prSet/>
      <dgm:spPr/>
      <dgm:t>
        <a:bodyPr/>
        <a:lstStyle/>
        <a:p>
          <a:endParaRPr lang="en-US"/>
        </a:p>
      </dgm:t>
    </dgm:pt>
    <dgm:pt modelId="{4B30829C-4220-504A-971E-64DF666048F6}" type="sibTrans" cxnId="{86C59CCF-24A9-3149-81AD-131015E34714}">
      <dgm:prSet/>
      <dgm:spPr/>
      <dgm:t>
        <a:bodyPr/>
        <a:lstStyle/>
        <a:p>
          <a:endParaRPr lang="en-US"/>
        </a:p>
      </dgm:t>
    </dgm:pt>
    <dgm:pt modelId="{1465146A-F052-334A-94A3-7F398E89550A}">
      <dgm:prSet custT="1"/>
      <dgm:spPr/>
      <dgm:t>
        <a:bodyPr/>
        <a:lstStyle/>
        <a:p>
          <a:r>
            <a:rPr lang="en-US" sz="1400" b="0" i="0"/>
            <a:t>Build new business fast</a:t>
          </a:r>
          <a:endParaRPr lang="en-CA" sz="1400"/>
        </a:p>
      </dgm:t>
    </dgm:pt>
    <dgm:pt modelId="{31EC1022-D16B-4D4B-930D-FA7458DC2A5A}" type="parTrans" cxnId="{B58F79E1-74CD-EE48-8B87-CB29E38BB124}">
      <dgm:prSet/>
      <dgm:spPr/>
      <dgm:t>
        <a:bodyPr/>
        <a:lstStyle/>
        <a:p>
          <a:endParaRPr lang="en-US"/>
        </a:p>
      </dgm:t>
    </dgm:pt>
    <dgm:pt modelId="{FD8AF486-056B-0A45-8595-DE0E7D68C2EE}" type="sibTrans" cxnId="{B58F79E1-74CD-EE48-8B87-CB29E38BB124}">
      <dgm:prSet/>
      <dgm:spPr/>
      <dgm:t>
        <a:bodyPr/>
        <a:lstStyle/>
        <a:p>
          <a:endParaRPr lang="en-US"/>
        </a:p>
      </dgm:t>
    </dgm:pt>
    <dgm:pt modelId="{37050DAE-DE3A-204C-80B6-453F53A8F844}" type="pres">
      <dgm:prSet presAssocID="{F4932A5F-14A5-504A-B95A-8710C6D2E541}" presName="diagram" presStyleCnt="0">
        <dgm:presLayoutVars>
          <dgm:chPref val="1"/>
          <dgm:dir/>
          <dgm:animOne val="branch"/>
          <dgm:animLvl val="lvl"/>
          <dgm:resizeHandles/>
        </dgm:presLayoutVars>
      </dgm:prSet>
      <dgm:spPr/>
    </dgm:pt>
    <dgm:pt modelId="{4E5C0E5C-4209-9742-829C-DEDBA60C575C}" type="pres">
      <dgm:prSet presAssocID="{11B4E5C8-5742-3443-8018-74C399CF688A}" presName="root" presStyleCnt="0"/>
      <dgm:spPr/>
    </dgm:pt>
    <dgm:pt modelId="{8BEF70C0-2B0E-FC4A-9462-2B2A73406D52}" type="pres">
      <dgm:prSet presAssocID="{11B4E5C8-5742-3443-8018-74C399CF688A}" presName="rootComposite" presStyleCnt="0"/>
      <dgm:spPr/>
    </dgm:pt>
    <dgm:pt modelId="{FE752EEA-0B6E-5F45-96E8-B531CA259B6E}" type="pres">
      <dgm:prSet presAssocID="{11B4E5C8-5742-3443-8018-74C399CF688A}" presName="rootText" presStyleLbl="node1" presStyleIdx="0" presStyleCnt="1" custScaleX="383263" custScaleY="81911" custLinFactNeighborX="-14479" custLinFactNeighborY="2432"/>
      <dgm:spPr/>
    </dgm:pt>
    <dgm:pt modelId="{22FD3A6B-2A1D-C243-A624-B2404B893258}" type="pres">
      <dgm:prSet presAssocID="{11B4E5C8-5742-3443-8018-74C399CF688A}" presName="rootConnector" presStyleLbl="node1" presStyleIdx="0" presStyleCnt="1"/>
      <dgm:spPr/>
    </dgm:pt>
    <dgm:pt modelId="{AB48F5EF-2251-5148-B137-004ACE3882D4}" type="pres">
      <dgm:prSet presAssocID="{11B4E5C8-5742-3443-8018-74C399CF688A}" presName="childShape" presStyleCnt="0"/>
      <dgm:spPr/>
    </dgm:pt>
    <dgm:pt modelId="{FD94E434-3CA5-0748-B717-657DD6696481}" type="pres">
      <dgm:prSet presAssocID="{C6363113-6DA4-3F4A-A070-2190A4E63AF0}" presName="Name13" presStyleLbl="parChTrans1D2" presStyleIdx="0" presStyleCnt="4"/>
      <dgm:spPr/>
    </dgm:pt>
    <dgm:pt modelId="{78F161DA-8960-A84C-B1A5-EE41BC532F99}" type="pres">
      <dgm:prSet presAssocID="{75276282-5287-164A-8B1E-01CE93BFAB7D}" presName="childText" presStyleLbl="bgAcc1" presStyleIdx="0" presStyleCnt="4" custScaleX="273750">
        <dgm:presLayoutVars>
          <dgm:bulletEnabled val="1"/>
        </dgm:presLayoutVars>
      </dgm:prSet>
      <dgm:spPr/>
    </dgm:pt>
    <dgm:pt modelId="{ADCF23DB-540A-164F-A13C-1098FAF75269}" type="pres">
      <dgm:prSet presAssocID="{2853EF80-6A22-7C4B-BD7F-F8F5AAC75651}" presName="Name13" presStyleLbl="parChTrans1D2" presStyleIdx="1" presStyleCnt="4"/>
      <dgm:spPr/>
    </dgm:pt>
    <dgm:pt modelId="{9A548C6F-65CC-7E44-8D27-7758E23C9D7D}" type="pres">
      <dgm:prSet presAssocID="{F21EA7A5-F4A3-A148-9F00-E5EA8F4641BD}" presName="childText" presStyleLbl="bgAcc1" presStyleIdx="1" presStyleCnt="4" custScaleX="273750">
        <dgm:presLayoutVars>
          <dgm:bulletEnabled val="1"/>
        </dgm:presLayoutVars>
      </dgm:prSet>
      <dgm:spPr/>
    </dgm:pt>
    <dgm:pt modelId="{5276E2D1-CC29-2646-BBF8-F96C6D9E1F83}" type="pres">
      <dgm:prSet presAssocID="{AD46459F-1773-E942-976B-6F1B1FC4E4B9}" presName="Name13" presStyleLbl="parChTrans1D2" presStyleIdx="2" presStyleCnt="4"/>
      <dgm:spPr/>
    </dgm:pt>
    <dgm:pt modelId="{064E0914-B495-D945-8727-919DE05EFAFB}" type="pres">
      <dgm:prSet presAssocID="{2CCAC7B8-7AB4-1446-8D7A-19C96DDE1237}" presName="childText" presStyleLbl="bgAcc1" presStyleIdx="2" presStyleCnt="4" custScaleX="273750">
        <dgm:presLayoutVars>
          <dgm:bulletEnabled val="1"/>
        </dgm:presLayoutVars>
      </dgm:prSet>
      <dgm:spPr/>
    </dgm:pt>
    <dgm:pt modelId="{01EBADDB-5814-3B40-BD94-DD94D397B445}" type="pres">
      <dgm:prSet presAssocID="{31EC1022-D16B-4D4B-930D-FA7458DC2A5A}" presName="Name13" presStyleLbl="parChTrans1D2" presStyleIdx="3" presStyleCnt="4"/>
      <dgm:spPr/>
    </dgm:pt>
    <dgm:pt modelId="{175F18B4-C19F-FB42-A076-254B203072CA}" type="pres">
      <dgm:prSet presAssocID="{1465146A-F052-334A-94A3-7F398E89550A}" presName="childText" presStyleLbl="bgAcc1" presStyleIdx="3" presStyleCnt="4" custScaleX="273750">
        <dgm:presLayoutVars>
          <dgm:bulletEnabled val="1"/>
        </dgm:presLayoutVars>
      </dgm:prSet>
      <dgm:spPr/>
    </dgm:pt>
  </dgm:ptLst>
  <dgm:cxnLst>
    <dgm:cxn modelId="{0792C409-086E-1E46-BCDB-6C655F5C08B7}" srcId="{F4932A5F-14A5-504A-B95A-8710C6D2E541}" destId="{11B4E5C8-5742-3443-8018-74C399CF688A}" srcOrd="0" destOrd="0" parTransId="{7B023534-4E86-BC42-972D-0901A9D8AC7E}" sibTransId="{9DFA57B6-4E23-9247-974B-B5D202500001}"/>
    <dgm:cxn modelId="{5F29681F-221B-7D48-888F-54D3CBDEE27A}" type="presOf" srcId="{1465146A-F052-334A-94A3-7F398E89550A}" destId="{175F18B4-C19F-FB42-A076-254B203072CA}" srcOrd="0" destOrd="0" presId="urn:microsoft.com/office/officeart/2005/8/layout/hierarchy3"/>
    <dgm:cxn modelId="{408A9C2B-E399-3948-A948-CA6EF856D779}" srcId="{11B4E5C8-5742-3443-8018-74C399CF688A}" destId="{75276282-5287-164A-8B1E-01CE93BFAB7D}" srcOrd="0" destOrd="0" parTransId="{C6363113-6DA4-3F4A-A070-2190A4E63AF0}" sibTransId="{87DD04B1-5C88-A042-9133-EA95972DF02E}"/>
    <dgm:cxn modelId="{6A070363-06AE-2C45-AAA5-56697A81F9F5}" type="presOf" srcId="{AD46459F-1773-E942-976B-6F1B1FC4E4B9}" destId="{5276E2D1-CC29-2646-BBF8-F96C6D9E1F83}" srcOrd="0" destOrd="0" presId="urn:microsoft.com/office/officeart/2005/8/layout/hierarchy3"/>
    <dgm:cxn modelId="{76EFB851-5BD9-5945-A27C-FBD6B67FFBAC}" type="presOf" srcId="{2853EF80-6A22-7C4B-BD7F-F8F5AAC75651}" destId="{ADCF23DB-540A-164F-A13C-1098FAF75269}" srcOrd="0" destOrd="0" presId="urn:microsoft.com/office/officeart/2005/8/layout/hierarchy3"/>
    <dgm:cxn modelId="{DD102094-BECB-2044-971A-8B2017A3CB0E}" type="presOf" srcId="{11B4E5C8-5742-3443-8018-74C399CF688A}" destId="{FE752EEA-0B6E-5F45-96E8-B531CA259B6E}" srcOrd="0" destOrd="0" presId="urn:microsoft.com/office/officeart/2005/8/layout/hierarchy3"/>
    <dgm:cxn modelId="{5F1D39A2-1D4A-A84B-A15A-6CFE9F2BDA67}" type="presOf" srcId="{F4932A5F-14A5-504A-B95A-8710C6D2E541}" destId="{37050DAE-DE3A-204C-80B6-453F53A8F844}" srcOrd="0" destOrd="0" presId="urn:microsoft.com/office/officeart/2005/8/layout/hierarchy3"/>
    <dgm:cxn modelId="{DBD9A9B5-5032-4649-BA8D-3217656E5475}" type="presOf" srcId="{2CCAC7B8-7AB4-1446-8D7A-19C96DDE1237}" destId="{064E0914-B495-D945-8727-919DE05EFAFB}" srcOrd="0" destOrd="0" presId="urn:microsoft.com/office/officeart/2005/8/layout/hierarchy3"/>
    <dgm:cxn modelId="{FBA57BB8-1046-AA47-AA86-ECE2099A4203}" srcId="{11B4E5C8-5742-3443-8018-74C399CF688A}" destId="{F21EA7A5-F4A3-A148-9F00-E5EA8F4641BD}" srcOrd="1" destOrd="0" parTransId="{2853EF80-6A22-7C4B-BD7F-F8F5AAC75651}" sibTransId="{30A0AE0E-6424-4A4C-AACA-54A9BAFA7DAE}"/>
    <dgm:cxn modelId="{02FB6AB9-6ADA-CA47-BAC6-32794328AD68}" type="presOf" srcId="{31EC1022-D16B-4D4B-930D-FA7458DC2A5A}" destId="{01EBADDB-5814-3B40-BD94-DD94D397B445}" srcOrd="0" destOrd="0" presId="urn:microsoft.com/office/officeart/2005/8/layout/hierarchy3"/>
    <dgm:cxn modelId="{883DEFC0-794E-8F49-9400-F547D85BF5CE}" type="presOf" srcId="{F21EA7A5-F4A3-A148-9F00-E5EA8F4641BD}" destId="{9A548C6F-65CC-7E44-8D27-7758E23C9D7D}" srcOrd="0" destOrd="0" presId="urn:microsoft.com/office/officeart/2005/8/layout/hierarchy3"/>
    <dgm:cxn modelId="{86C59CCF-24A9-3149-81AD-131015E34714}" srcId="{11B4E5C8-5742-3443-8018-74C399CF688A}" destId="{2CCAC7B8-7AB4-1446-8D7A-19C96DDE1237}" srcOrd="2" destOrd="0" parTransId="{AD46459F-1773-E942-976B-6F1B1FC4E4B9}" sibTransId="{4B30829C-4220-504A-971E-64DF666048F6}"/>
    <dgm:cxn modelId="{6A1CD7DE-0E19-154E-B7E2-FBE939DE105A}" type="presOf" srcId="{11B4E5C8-5742-3443-8018-74C399CF688A}" destId="{22FD3A6B-2A1D-C243-A624-B2404B893258}" srcOrd="1" destOrd="0" presId="urn:microsoft.com/office/officeart/2005/8/layout/hierarchy3"/>
    <dgm:cxn modelId="{B58F79E1-74CD-EE48-8B87-CB29E38BB124}" srcId="{11B4E5C8-5742-3443-8018-74C399CF688A}" destId="{1465146A-F052-334A-94A3-7F398E89550A}" srcOrd="3" destOrd="0" parTransId="{31EC1022-D16B-4D4B-930D-FA7458DC2A5A}" sibTransId="{FD8AF486-056B-0A45-8595-DE0E7D68C2EE}"/>
    <dgm:cxn modelId="{2B2B78F1-DF1D-5D40-B885-816AC5D55B8C}" type="presOf" srcId="{C6363113-6DA4-3F4A-A070-2190A4E63AF0}" destId="{FD94E434-3CA5-0748-B717-657DD6696481}" srcOrd="0" destOrd="0" presId="urn:microsoft.com/office/officeart/2005/8/layout/hierarchy3"/>
    <dgm:cxn modelId="{8A62FCFE-9873-3446-B648-932461B4807D}" type="presOf" srcId="{75276282-5287-164A-8B1E-01CE93BFAB7D}" destId="{78F161DA-8960-A84C-B1A5-EE41BC532F99}" srcOrd="0" destOrd="0" presId="urn:microsoft.com/office/officeart/2005/8/layout/hierarchy3"/>
    <dgm:cxn modelId="{2472BC82-619A-AC42-911F-DCA10C4999C9}" type="presParOf" srcId="{37050DAE-DE3A-204C-80B6-453F53A8F844}" destId="{4E5C0E5C-4209-9742-829C-DEDBA60C575C}" srcOrd="0" destOrd="0" presId="urn:microsoft.com/office/officeart/2005/8/layout/hierarchy3"/>
    <dgm:cxn modelId="{966D7903-4BD3-8B4B-B8EA-0F65FE9ADD9D}" type="presParOf" srcId="{4E5C0E5C-4209-9742-829C-DEDBA60C575C}" destId="{8BEF70C0-2B0E-FC4A-9462-2B2A73406D52}" srcOrd="0" destOrd="0" presId="urn:microsoft.com/office/officeart/2005/8/layout/hierarchy3"/>
    <dgm:cxn modelId="{37D8B5FC-67DB-934E-B752-7DC3304E5E6C}" type="presParOf" srcId="{8BEF70C0-2B0E-FC4A-9462-2B2A73406D52}" destId="{FE752EEA-0B6E-5F45-96E8-B531CA259B6E}" srcOrd="0" destOrd="0" presId="urn:microsoft.com/office/officeart/2005/8/layout/hierarchy3"/>
    <dgm:cxn modelId="{D6D9889A-2C02-6649-85E6-ED51B6C2DB0F}" type="presParOf" srcId="{8BEF70C0-2B0E-FC4A-9462-2B2A73406D52}" destId="{22FD3A6B-2A1D-C243-A624-B2404B893258}" srcOrd="1" destOrd="0" presId="urn:microsoft.com/office/officeart/2005/8/layout/hierarchy3"/>
    <dgm:cxn modelId="{6558FFE6-1455-C941-8479-BDD0656DABCC}" type="presParOf" srcId="{4E5C0E5C-4209-9742-829C-DEDBA60C575C}" destId="{AB48F5EF-2251-5148-B137-004ACE3882D4}" srcOrd="1" destOrd="0" presId="urn:microsoft.com/office/officeart/2005/8/layout/hierarchy3"/>
    <dgm:cxn modelId="{D31AA011-AA9A-1A44-B6EC-6529222D5C37}" type="presParOf" srcId="{AB48F5EF-2251-5148-B137-004ACE3882D4}" destId="{FD94E434-3CA5-0748-B717-657DD6696481}" srcOrd="0" destOrd="0" presId="urn:microsoft.com/office/officeart/2005/8/layout/hierarchy3"/>
    <dgm:cxn modelId="{A46E8EF7-3524-8340-9D73-362B50091EE7}" type="presParOf" srcId="{AB48F5EF-2251-5148-B137-004ACE3882D4}" destId="{78F161DA-8960-A84C-B1A5-EE41BC532F99}" srcOrd="1" destOrd="0" presId="urn:microsoft.com/office/officeart/2005/8/layout/hierarchy3"/>
    <dgm:cxn modelId="{AF4D16B1-1E0E-8046-A6BE-75609D42E529}" type="presParOf" srcId="{AB48F5EF-2251-5148-B137-004ACE3882D4}" destId="{ADCF23DB-540A-164F-A13C-1098FAF75269}" srcOrd="2" destOrd="0" presId="urn:microsoft.com/office/officeart/2005/8/layout/hierarchy3"/>
    <dgm:cxn modelId="{869E91DE-CB87-7D4A-893A-9AF374B09DD3}" type="presParOf" srcId="{AB48F5EF-2251-5148-B137-004ACE3882D4}" destId="{9A548C6F-65CC-7E44-8D27-7758E23C9D7D}" srcOrd="3" destOrd="0" presId="urn:microsoft.com/office/officeart/2005/8/layout/hierarchy3"/>
    <dgm:cxn modelId="{4E888461-6D71-B540-9D0B-8A3231A11EFA}" type="presParOf" srcId="{AB48F5EF-2251-5148-B137-004ACE3882D4}" destId="{5276E2D1-CC29-2646-BBF8-F96C6D9E1F83}" srcOrd="4" destOrd="0" presId="urn:microsoft.com/office/officeart/2005/8/layout/hierarchy3"/>
    <dgm:cxn modelId="{10B4653F-C8E5-8042-AD0B-5936A735E62C}" type="presParOf" srcId="{AB48F5EF-2251-5148-B137-004ACE3882D4}" destId="{064E0914-B495-D945-8727-919DE05EFAFB}" srcOrd="5" destOrd="0" presId="urn:microsoft.com/office/officeart/2005/8/layout/hierarchy3"/>
    <dgm:cxn modelId="{2BED5EEB-BB4C-8649-AB03-DA7CA053ECA4}" type="presParOf" srcId="{AB48F5EF-2251-5148-B137-004ACE3882D4}" destId="{01EBADDB-5814-3B40-BD94-DD94D397B445}" srcOrd="6" destOrd="0" presId="urn:microsoft.com/office/officeart/2005/8/layout/hierarchy3"/>
    <dgm:cxn modelId="{C9258BA3-635E-EF45-847B-DB18C95C3CFD}" type="presParOf" srcId="{AB48F5EF-2251-5148-B137-004ACE3882D4}" destId="{175F18B4-C19F-FB42-A076-254B203072CA}"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932A5F-14A5-504A-B95A-8710C6D2E541}"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11B4E5C8-5742-3443-8018-74C399CF688A}">
      <dgm:prSet custT="1"/>
      <dgm:spPr/>
      <dgm:t>
        <a:bodyPr/>
        <a:lstStyle/>
        <a:p>
          <a:r>
            <a:rPr lang="en-US" sz="1400" b="0" i="0"/>
            <a:t>Adjust Revenue Growth and Free Cash Flow by:</a:t>
          </a:r>
          <a:endParaRPr lang="en-CA" sz="1400"/>
        </a:p>
      </dgm:t>
    </dgm:pt>
    <dgm:pt modelId="{7B023534-4E86-BC42-972D-0901A9D8AC7E}" type="parTrans" cxnId="{0792C409-086E-1E46-BCDB-6C655F5C08B7}">
      <dgm:prSet/>
      <dgm:spPr/>
      <dgm:t>
        <a:bodyPr/>
        <a:lstStyle/>
        <a:p>
          <a:endParaRPr lang="en-US"/>
        </a:p>
      </dgm:t>
    </dgm:pt>
    <dgm:pt modelId="{9DFA57B6-4E23-9247-974B-B5D202500001}" type="sibTrans" cxnId="{0792C409-086E-1E46-BCDB-6C655F5C08B7}">
      <dgm:prSet/>
      <dgm:spPr/>
      <dgm:t>
        <a:bodyPr/>
        <a:lstStyle/>
        <a:p>
          <a:endParaRPr lang="en-US"/>
        </a:p>
      </dgm:t>
    </dgm:pt>
    <dgm:pt modelId="{75276282-5287-164A-8B1E-01CE93BFAB7D}">
      <dgm:prSet custT="1"/>
      <dgm:spPr/>
      <dgm:t>
        <a:bodyPr/>
        <a:lstStyle/>
        <a:p>
          <a:r>
            <a:rPr lang="en-CA" sz="1400"/>
            <a:t>Set realistic growth targets</a:t>
          </a:r>
        </a:p>
      </dgm:t>
    </dgm:pt>
    <dgm:pt modelId="{C6363113-6DA4-3F4A-A070-2190A4E63AF0}" type="parTrans" cxnId="{408A9C2B-E399-3948-A948-CA6EF856D779}">
      <dgm:prSet/>
      <dgm:spPr/>
      <dgm:t>
        <a:bodyPr/>
        <a:lstStyle/>
        <a:p>
          <a:endParaRPr lang="en-US"/>
        </a:p>
      </dgm:t>
    </dgm:pt>
    <dgm:pt modelId="{87DD04B1-5C88-A042-9133-EA95972DF02E}" type="sibTrans" cxnId="{408A9C2B-E399-3948-A948-CA6EF856D779}">
      <dgm:prSet/>
      <dgm:spPr/>
      <dgm:t>
        <a:bodyPr/>
        <a:lstStyle/>
        <a:p>
          <a:endParaRPr lang="en-US"/>
        </a:p>
      </dgm:t>
    </dgm:pt>
    <dgm:pt modelId="{F21EA7A5-F4A3-A148-9F00-E5EA8F4641BD}">
      <dgm:prSet custT="1"/>
      <dgm:spPr/>
      <dgm:t>
        <a:bodyPr/>
        <a:lstStyle/>
        <a:p>
          <a:r>
            <a:rPr lang="en-US" sz="1400" b="0" i="0"/>
            <a:t>Priority on net retention</a:t>
          </a:r>
          <a:endParaRPr lang="en-CA" sz="1400"/>
        </a:p>
      </dgm:t>
    </dgm:pt>
    <dgm:pt modelId="{2853EF80-6A22-7C4B-BD7F-F8F5AAC75651}" type="parTrans" cxnId="{FBA57BB8-1046-AA47-AA86-ECE2099A4203}">
      <dgm:prSet/>
      <dgm:spPr/>
      <dgm:t>
        <a:bodyPr/>
        <a:lstStyle/>
        <a:p>
          <a:endParaRPr lang="en-US"/>
        </a:p>
      </dgm:t>
    </dgm:pt>
    <dgm:pt modelId="{30A0AE0E-6424-4A4C-AACA-54A9BAFA7DAE}" type="sibTrans" cxnId="{FBA57BB8-1046-AA47-AA86-ECE2099A4203}">
      <dgm:prSet/>
      <dgm:spPr/>
      <dgm:t>
        <a:bodyPr/>
        <a:lstStyle/>
        <a:p>
          <a:endParaRPr lang="en-US"/>
        </a:p>
      </dgm:t>
    </dgm:pt>
    <dgm:pt modelId="{2CCAC7B8-7AB4-1446-8D7A-19C96DDE1237}">
      <dgm:prSet custT="1"/>
      <dgm:spPr/>
      <dgm:t>
        <a:bodyPr/>
        <a:lstStyle/>
        <a:p>
          <a:r>
            <a:rPr lang="en-US" sz="1400" b="0" i="0"/>
            <a:t>Optimize go-to-market spend</a:t>
          </a:r>
          <a:endParaRPr lang="en-CA" sz="1400"/>
        </a:p>
      </dgm:t>
    </dgm:pt>
    <dgm:pt modelId="{AD46459F-1773-E942-976B-6F1B1FC4E4B9}" type="parTrans" cxnId="{86C59CCF-24A9-3149-81AD-131015E34714}">
      <dgm:prSet/>
      <dgm:spPr/>
      <dgm:t>
        <a:bodyPr/>
        <a:lstStyle/>
        <a:p>
          <a:endParaRPr lang="en-US"/>
        </a:p>
      </dgm:t>
    </dgm:pt>
    <dgm:pt modelId="{4B30829C-4220-504A-971E-64DF666048F6}" type="sibTrans" cxnId="{86C59CCF-24A9-3149-81AD-131015E34714}">
      <dgm:prSet/>
      <dgm:spPr/>
      <dgm:t>
        <a:bodyPr/>
        <a:lstStyle/>
        <a:p>
          <a:endParaRPr lang="en-US"/>
        </a:p>
      </dgm:t>
    </dgm:pt>
    <dgm:pt modelId="{1465146A-F052-334A-94A3-7F398E89550A}">
      <dgm:prSet custT="1"/>
      <dgm:spPr/>
      <dgm:t>
        <a:bodyPr/>
        <a:lstStyle/>
        <a:p>
          <a:r>
            <a:rPr lang="en-US" sz="1400" b="0" i="0"/>
            <a:t>Build new business fast</a:t>
          </a:r>
          <a:endParaRPr lang="en-CA" sz="1400"/>
        </a:p>
      </dgm:t>
    </dgm:pt>
    <dgm:pt modelId="{31EC1022-D16B-4D4B-930D-FA7458DC2A5A}" type="parTrans" cxnId="{B58F79E1-74CD-EE48-8B87-CB29E38BB124}">
      <dgm:prSet/>
      <dgm:spPr/>
      <dgm:t>
        <a:bodyPr/>
        <a:lstStyle/>
        <a:p>
          <a:endParaRPr lang="en-US"/>
        </a:p>
      </dgm:t>
    </dgm:pt>
    <dgm:pt modelId="{FD8AF486-056B-0A45-8595-DE0E7D68C2EE}" type="sibTrans" cxnId="{B58F79E1-74CD-EE48-8B87-CB29E38BB124}">
      <dgm:prSet/>
      <dgm:spPr/>
      <dgm:t>
        <a:bodyPr/>
        <a:lstStyle/>
        <a:p>
          <a:endParaRPr lang="en-US"/>
        </a:p>
      </dgm:t>
    </dgm:pt>
    <dgm:pt modelId="{37050DAE-DE3A-204C-80B6-453F53A8F844}" type="pres">
      <dgm:prSet presAssocID="{F4932A5F-14A5-504A-B95A-8710C6D2E541}" presName="diagram" presStyleCnt="0">
        <dgm:presLayoutVars>
          <dgm:chPref val="1"/>
          <dgm:dir/>
          <dgm:animOne val="branch"/>
          <dgm:animLvl val="lvl"/>
          <dgm:resizeHandles/>
        </dgm:presLayoutVars>
      </dgm:prSet>
      <dgm:spPr/>
    </dgm:pt>
    <dgm:pt modelId="{4E5C0E5C-4209-9742-829C-DEDBA60C575C}" type="pres">
      <dgm:prSet presAssocID="{11B4E5C8-5742-3443-8018-74C399CF688A}" presName="root" presStyleCnt="0"/>
      <dgm:spPr/>
    </dgm:pt>
    <dgm:pt modelId="{8BEF70C0-2B0E-FC4A-9462-2B2A73406D52}" type="pres">
      <dgm:prSet presAssocID="{11B4E5C8-5742-3443-8018-74C399CF688A}" presName="rootComposite" presStyleCnt="0"/>
      <dgm:spPr/>
    </dgm:pt>
    <dgm:pt modelId="{FE752EEA-0B6E-5F45-96E8-B531CA259B6E}" type="pres">
      <dgm:prSet presAssocID="{11B4E5C8-5742-3443-8018-74C399CF688A}" presName="rootText" presStyleLbl="node1" presStyleIdx="0" presStyleCnt="1" custScaleX="383263" custScaleY="81911" custLinFactNeighborX="-14479" custLinFactNeighborY="2432"/>
      <dgm:spPr/>
    </dgm:pt>
    <dgm:pt modelId="{22FD3A6B-2A1D-C243-A624-B2404B893258}" type="pres">
      <dgm:prSet presAssocID="{11B4E5C8-5742-3443-8018-74C399CF688A}" presName="rootConnector" presStyleLbl="node1" presStyleIdx="0" presStyleCnt="1"/>
      <dgm:spPr/>
    </dgm:pt>
    <dgm:pt modelId="{AB48F5EF-2251-5148-B137-004ACE3882D4}" type="pres">
      <dgm:prSet presAssocID="{11B4E5C8-5742-3443-8018-74C399CF688A}" presName="childShape" presStyleCnt="0"/>
      <dgm:spPr/>
    </dgm:pt>
    <dgm:pt modelId="{FD94E434-3CA5-0748-B717-657DD6696481}" type="pres">
      <dgm:prSet presAssocID="{C6363113-6DA4-3F4A-A070-2190A4E63AF0}" presName="Name13" presStyleLbl="parChTrans1D2" presStyleIdx="0" presStyleCnt="4"/>
      <dgm:spPr/>
    </dgm:pt>
    <dgm:pt modelId="{78F161DA-8960-A84C-B1A5-EE41BC532F99}" type="pres">
      <dgm:prSet presAssocID="{75276282-5287-164A-8B1E-01CE93BFAB7D}" presName="childText" presStyleLbl="bgAcc1" presStyleIdx="0" presStyleCnt="4" custScaleX="273750">
        <dgm:presLayoutVars>
          <dgm:bulletEnabled val="1"/>
        </dgm:presLayoutVars>
      </dgm:prSet>
      <dgm:spPr/>
    </dgm:pt>
    <dgm:pt modelId="{ADCF23DB-540A-164F-A13C-1098FAF75269}" type="pres">
      <dgm:prSet presAssocID="{2853EF80-6A22-7C4B-BD7F-F8F5AAC75651}" presName="Name13" presStyleLbl="parChTrans1D2" presStyleIdx="1" presStyleCnt="4"/>
      <dgm:spPr/>
    </dgm:pt>
    <dgm:pt modelId="{9A548C6F-65CC-7E44-8D27-7758E23C9D7D}" type="pres">
      <dgm:prSet presAssocID="{F21EA7A5-F4A3-A148-9F00-E5EA8F4641BD}" presName="childText" presStyleLbl="bgAcc1" presStyleIdx="1" presStyleCnt="4" custScaleX="273750">
        <dgm:presLayoutVars>
          <dgm:bulletEnabled val="1"/>
        </dgm:presLayoutVars>
      </dgm:prSet>
      <dgm:spPr/>
    </dgm:pt>
    <dgm:pt modelId="{5276E2D1-CC29-2646-BBF8-F96C6D9E1F83}" type="pres">
      <dgm:prSet presAssocID="{AD46459F-1773-E942-976B-6F1B1FC4E4B9}" presName="Name13" presStyleLbl="parChTrans1D2" presStyleIdx="2" presStyleCnt="4"/>
      <dgm:spPr/>
    </dgm:pt>
    <dgm:pt modelId="{064E0914-B495-D945-8727-919DE05EFAFB}" type="pres">
      <dgm:prSet presAssocID="{2CCAC7B8-7AB4-1446-8D7A-19C96DDE1237}" presName="childText" presStyleLbl="bgAcc1" presStyleIdx="2" presStyleCnt="4" custScaleX="273750">
        <dgm:presLayoutVars>
          <dgm:bulletEnabled val="1"/>
        </dgm:presLayoutVars>
      </dgm:prSet>
      <dgm:spPr/>
    </dgm:pt>
    <dgm:pt modelId="{01EBADDB-5814-3B40-BD94-DD94D397B445}" type="pres">
      <dgm:prSet presAssocID="{31EC1022-D16B-4D4B-930D-FA7458DC2A5A}" presName="Name13" presStyleLbl="parChTrans1D2" presStyleIdx="3" presStyleCnt="4"/>
      <dgm:spPr/>
    </dgm:pt>
    <dgm:pt modelId="{175F18B4-C19F-FB42-A076-254B203072CA}" type="pres">
      <dgm:prSet presAssocID="{1465146A-F052-334A-94A3-7F398E89550A}" presName="childText" presStyleLbl="bgAcc1" presStyleIdx="3" presStyleCnt="4" custScaleX="273750">
        <dgm:presLayoutVars>
          <dgm:bulletEnabled val="1"/>
        </dgm:presLayoutVars>
      </dgm:prSet>
      <dgm:spPr/>
    </dgm:pt>
  </dgm:ptLst>
  <dgm:cxnLst>
    <dgm:cxn modelId="{0792C409-086E-1E46-BCDB-6C655F5C08B7}" srcId="{F4932A5F-14A5-504A-B95A-8710C6D2E541}" destId="{11B4E5C8-5742-3443-8018-74C399CF688A}" srcOrd="0" destOrd="0" parTransId="{7B023534-4E86-BC42-972D-0901A9D8AC7E}" sibTransId="{9DFA57B6-4E23-9247-974B-B5D202500001}"/>
    <dgm:cxn modelId="{5F29681F-221B-7D48-888F-54D3CBDEE27A}" type="presOf" srcId="{1465146A-F052-334A-94A3-7F398E89550A}" destId="{175F18B4-C19F-FB42-A076-254B203072CA}" srcOrd="0" destOrd="0" presId="urn:microsoft.com/office/officeart/2005/8/layout/hierarchy3"/>
    <dgm:cxn modelId="{408A9C2B-E399-3948-A948-CA6EF856D779}" srcId="{11B4E5C8-5742-3443-8018-74C399CF688A}" destId="{75276282-5287-164A-8B1E-01CE93BFAB7D}" srcOrd="0" destOrd="0" parTransId="{C6363113-6DA4-3F4A-A070-2190A4E63AF0}" sibTransId="{87DD04B1-5C88-A042-9133-EA95972DF02E}"/>
    <dgm:cxn modelId="{6A070363-06AE-2C45-AAA5-56697A81F9F5}" type="presOf" srcId="{AD46459F-1773-E942-976B-6F1B1FC4E4B9}" destId="{5276E2D1-CC29-2646-BBF8-F96C6D9E1F83}" srcOrd="0" destOrd="0" presId="urn:microsoft.com/office/officeart/2005/8/layout/hierarchy3"/>
    <dgm:cxn modelId="{76EFB851-5BD9-5945-A27C-FBD6B67FFBAC}" type="presOf" srcId="{2853EF80-6A22-7C4B-BD7F-F8F5AAC75651}" destId="{ADCF23DB-540A-164F-A13C-1098FAF75269}" srcOrd="0" destOrd="0" presId="urn:microsoft.com/office/officeart/2005/8/layout/hierarchy3"/>
    <dgm:cxn modelId="{DD102094-BECB-2044-971A-8B2017A3CB0E}" type="presOf" srcId="{11B4E5C8-5742-3443-8018-74C399CF688A}" destId="{FE752EEA-0B6E-5F45-96E8-B531CA259B6E}" srcOrd="0" destOrd="0" presId="urn:microsoft.com/office/officeart/2005/8/layout/hierarchy3"/>
    <dgm:cxn modelId="{5F1D39A2-1D4A-A84B-A15A-6CFE9F2BDA67}" type="presOf" srcId="{F4932A5F-14A5-504A-B95A-8710C6D2E541}" destId="{37050DAE-DE3A-204C-80B6-453F53A8F844}" srcOrd="0" destOrd="0" presId="urn:microsoft.com/office/officeart/2005/8/layout/hierarchy3"/>
    <dgm:cxn modelId="{DBD9A9B5-5032-4649-BA8D-3217656E5475}" type="presOf" srcId="{2CCAC7B8-7AB4-1446-8D7A-19C96DDE1237}" destId="{064E0914-B495-D945-8727-919DE05EFAFB}" srcOrd="0" destOrd="0" presId="urn:microsoft.com/office/officeart/2005/8/layout/hierarchy3"/>
    <dgm:cxn modelId="{FBA57BB8-1046-AA47-AA86-ECE2099A4203}" srcId="{11B4E5C8-5742-3443-8018-74C399CF688A}" destId="{F21EA7A5-F4A3-A148-9F00-E5EA8F4641BD}" srcOrd="1" destOrd="0" parTransId="{2853EF80-6A22-7C4B-BD7F-F8F5AAC75651}" sibTransId="{30A0AE0E-6424-4A4C-AACA-54A9BAFA7DAE}"/>
    <dgm:cxn modelId="{02FB6AB9-6ADA-CA47-BAC6-32794328AD68}" type="presOf" srcId="{31EC1022-D16B-4D4B-930D-FA7458DC2A5A}" destId="{01EBADDB-5814-3B40-BD94-DD94D397B445}" srcOrd="0" destOrd="0" presId="urn:microsoft.com/office/officeart/2005/8/layout/hierarchy3"/>
    <dgm:cxn modelId="{883DEFC0-794E-8F49-9400-F547D85BF5CE}" type="presOf" srcId="{F21EA7A5-F4A3-A148-9F00-E5EA8F4641BD}" destId="{9A548C6F-65CC-7E44-8D27-7758E23C9D7D}" srcOrd="0" destOrd="0" presId="urn:microsoft.com/office/officeart/2005/8/layout/hierarchy3"/>
    <dgm:cxn modelId="{86C59CCF-24A9-3149-81AD-131015E34714}" srcId="{11B4E5C8-5742-3443-8018-74C399CF688A}" destId="{2CCAC7B8-7AB4-1446-8D7A-19C96DDE1237}" srcOrd="2" destOrd="0" parTransId="{AD46459F-1773-E942-976B-6F1B1FC4E4B9}" sibTransId="{4B30829C-4220-504A-971E-64DF666048F6}"/>
    <dgm:cxn modelId="{6A1CD7DE-0E19-154E-B7E2-FBE939DE105A}" type="presOf" srcId="{11B4E5C8-5742-3443-8018-74C399CF688A}" destId="{22FD3A6B-2A1D-C243-A624-B2404B893258}" srcOrd="1" destOrd="0" presId="urn:microsoft.com/office/officeart/2005/8/layout/hierarchy3"/>
    <dgm:cxn modelId="{B58F79E1-74CD-EE48-8B87-CB29E38BB124}" srcId="{11B4E5C8-5742-3443-8018-74C399CF688A}" destId="{1465146A-F052-334A-94A3-7F398E89550A}" srcOrd="3" destOrd="0" parTransId="{31EC1022-D16B-4D4B-930D-FA7458DC2A5A}" sibTransId="{FD8AF486-056B-0A45-8595-DE0E7D68C2EE}"/>
    <dgm:cxn modelId="{2B2B78F1-DF1D-5D40-B885-816AC5D55B8C}" type="presOf" srcId="{C6363113-6DA4-3F4A-A070-2190A4E63AF0}" destId="{FD94E434-3CA5-0748-B717-657DD6696481}" srcOrd="0" destOrd="0" presId="urn:microsoft.com/office/officeart/2005/8/layout/hierarchy3"/>
    <dgm:cxn modelId="{8A62FCFE-9873-3446-B648-932461B4807D}" type="presOf" srcId="{75276282-5287-164A-8B1E-01CE93BFAB7D}" destId="{78F161DA-8960-A84C-B1A5-EE41BC532F99}" srcOrd="0" destOrd="0" presId="urn:microsoft.com/office/officeart/2005/8/layout/hierarchy3"/>
    <dgm:cxn modelId="{2472BC82-619A-AC42-911F-DCA10C4999C9}" type="presParOf" srcId="{37050DAE-DE3A-204C-80B6-453F53A8F844}" destId="{4E5C0E5C-4209-9742-829C-DEDBA60C575C}" srcOrd="0" destOrd="0" presId="urn:microsoft.com/office/officeart/2005/8/layout/hierarchy3"/>
    <dgm:cxn modelId="{966D7903-4BD3-8B4B-B8EA-0F65FE9ADD9D}" type="presParOf" srcId="{4E5C0E5C-4209-9742-829C-DEDBA60C575C}" destId="{8BEF70C0-2B0E-FC4A-9462-2B2A73406D52}" srcOrd="0" destOrd="0" presId="urn:microsoft.com/office/officeart/2005/8/layout/hierarchy3"/>
    <dgm:cxn modelId="{37D8B5FC-67DB-934E-B752-7DC3304E5E6C}" type="presParOf" srcId="{8BEF70C0-2B0E-FC4A-9462-2B2A73406D52}" destId="{FE752EEA-0B6E-5F45-96E8-B531CA259B6E}" srcOrd="0" destOrd="0" presId="urn:microsoft.com/office/officeart/2005/8/layout/hierarchy3"/>
    <dgm:cxn modelId="{D6D9889A-2C02-6649-85E6-ED51B6C2DB0F}" type="presParOf" srcId="{8BEF70C0-2B0E-FC4A-9462-2B2A73406D52}" destId="{22FD3A6B-2A1D-C243-A624-B2404B893258}" srcOrd="1" destOrd="0" presId="urn:microsoft.com/office/officeart/2005/8/layout/hierarchy3"/>
    <dgm:cxn modelId="{6558FFE6-1455-C941-8479-BDD0656DABCC}" type="presParOf" srcId="{4E5C0E5C-4209-9742-829C-DEDBA60C575C}" destId="{AB48F5EF-2251-5148-B137-004ACE3882D4}" srcOrd="1" destOrd="0" presId="urn:microsoft.com/office/officeart/2005/8/layout/hierarchy3"/>
    <dgm:cxn modelId="{D31AA011-AA9A-1A44-B6EC-6529222D5C37}" type="presParOf" srcId="{AB48F5EF-2251-5148-B137-004ACE3882D4}" destId="{FD94E434-3CA5-0748-B717-657DD6696481}" srcOrd="0" destOrd="0" presId="urn:microsoft.com/office/officeart/2005/8/layout/hierarchy3"/>
    <dgm:cxn modelId="{A46E8EF7-3524-8340-9D73-362B50091EE7}" type="presParOf" srcId="{AB48F5EF-2251-5148-B137-004ACE3882D4}" destId="{78F161DA-8960-A84C-B1A5-EE41BC532F99}" srcOrd="1" destOrd="0" presId="urn:microsoft.com/office/officeart/2005/8/layout/hierarchy3"/>
    <dgm:cxn modelId="{AF4D16B1-1E0E-8046-A6BE-75609D42E529}" type="presParOf" srcId="{AB48F5EF-2251-5148-B137-004ACE3882D4}" destId="{ADCF23DB-540A-164F-A13C-1098FAF75269}" srcOrd="2" destOrd="0" presId="urn:microsoft.com/office/officeart/2005/8/layout/hierarchy3"/>
    <dgm:cxn modelId="{869E91DE-CB87-7D4A-893A-9AF374B09DD3}" type="presParOf" srcId="{AB48F5EF-2251-5148-B137-004ACE3882D4}" destId="{9A548C6F-65CC-7E44-8D27-7758E23C9D7D}" srcOrd="3" destOrd="0" presId="urn:microsoft.com/office/officeart/2005/8/layout/hierarchy3"/>
    <dgm:cxn modelId="{4E888461-6D71-B540-9D0B-8A3231A11EFA}" type="presParOf" srcId="{AB48F5EF-2251-5148-B137-004ACE3882D4}" destId="{5276E2D1-CC29-2646-BBF8-F96C6D9E1F83}" srcOrd="4" destOrd="0" presId="urn:microsoft.com/office/officeart/2005/8/layout/hierarchy3"/>
    <dgm:cxn modelId="{10B4653F-C8E5-8042-AD0B-5936A735E62C}" type="presParOf" srcId="{AB48F5EF-2251-5148-B137-004ACE3882D4}" destId="{064E0914-B495-D945-8727-919DE05EFAFB}" srcOrd="5" destOrd="0" presId="urn:microsoft.com/office/officeart/2005/8/layout/hierarchy3"/>
    <dgm:cxn modelId="{2BED5EEB-BB4C-8649-AB03-DA7CA053ECA4}" type="presParOf" srcId="{AB48F5EF-2251-5148-B137-004ACE3882D4}" destId="{01EBADDB-5814-3B40-BD94-DD94D397B445}" srcOrd="6" destOrd="0" presId="urn:microsoft.com/office/officeart/2005/8/layout/hierarchy3"/>
    <dgm:cxn modelId="{C9258BA3-635E-EF45-847B-DB18C95C3CFD}" type="presParOf" srcId="{AB48F5EF-2251-5148-B137-004ACE3882D4}" destId="{175F18B4-C19F-FB42-A076-254B203072CA}"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932A5F-14A5-504A-B95A-8710C6D2E541}"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11B4E5C8-5742-3443-8018-74C399CF688A}">
      <dgm:prSet custT="1"/>
      <dgm:spPr/>
      <dgm:t>
        <a:bodyPr/>
        <a:lstStyle/>
        <a:p>
          <a:r>
            <a:rPr lang="en-US" sz="1400" b="0" i="0"/>
            <a:t>Adjust Revenue Growth and Free Cash Flow by:</a:t>
          </a:r>
          <a:endParaRPr lang="en-CA" sz="1400"/>
        </a:p>
      </dgm:t>
    </dgm:pt>
    <dgm:pt modelId="{7B023534-4E86-BC42-972D-0901A9D8AC7E}" type="parTrans" cxnId="{0792C409-086E-1E46-BCDB-6C655F5C08B7}">
      <dgm:prSet/>
      <dgm:spPr/>
      <dgm:t>
        <a:bodyPr/>
        <a:lstStyle/>
        <a:p>
          <a:endParaRPr lang="en-US"/>
        </a:p>
      </dgm:t>
    </dgm:pt>
    <dgm:pt modelId="{9DFA57B6-4E23-9247-974B-B5D202500001}" type="sibTrans" cxnId="{0792C409-086E-1E46-BCDB-6C655F5C08B7}">
      <dgm:prSet/>
      <dgm:spPr/>
      <dgm:t>
        <a:bodyPr/>
        <a:lstStyle/>
        <a:p>
          <a:endParaRPr lang="en-US"/>
        </a:p>
      </dgm:t>
    </dgm:pt>
    <dgm:pt modelId="{75276282-5287-164A-8B1E-01CE93BFAB7D}">
      <dgm:prSet custT="1"/>
      <dgm:spPr/>
      <dgm:t>
        <a:bodyPr/>
        <a:lstStyle/>
        <a:p>
          <a:r>
            <a:rPr lang="en-CA" sz="1400"/>
            <a:t>Set realistic growth targets</a:t>
          </a:r>
        </a:p>
      </dgm:t>
    </dgm:pt>
    <dgm:pt modelId="{C6363113-6DA4-3F4A-A070-2190A4E63AF0}" type="parTrans" cxnId="{408A9C2B-E399-3948-A948-CA6EF856D779}">
      <dgm:prSet/>
      <dgm:spPr/>
      <dgm:t>
        <a:bodyPr/>
        <a:lstStyle/>
        <a:p>
          <a:endParaRPr lang="en-US"/>
        </a:p>
      </dgm:t>
    </dgm:pt>
    <dgm:pt modelId="{87DD04B1-5C88-A042-9133-EA95972DF02E}" type="sibTrans" cxnId="{408A9C2B-E399-3948-A948-CA6EF856D779}">
      <dgm:prSet/>
      <dgm:spPr/>
      <dgm:t>
        <a:bodyPr/>
        <a:lstStyle/>
        <a:p>
          <a:endParaRPr lang="en-US"/>
        </a:p>
      </dgm:t>
    </dgm:pt>
    <dgm:pt modelId="{F21EA7A5-F4A3-A148-9F00-E5EA8F4641BD}">
      <dgm:prSet custT="1"/>
      <dgm:spPr/>
      <dgm:t>
        <a:bodyPr/>
        <a:lstStyle/>
        <a:p>
          <a:r>
            <a:rPr lang="en-US" sz="1400" b="0" i="0"/>
            <a:t>Priority on net retention</a:t>
          </a:r>
          <a:endParaRPr lang="en-CA" sz="1400"/>
        </a:p>
      </dgm:t>
    </dgm:pt>
    <dgm:pt modelId="{2853EF80-6A22-7C4B-BD7F-F8F5AAC75651}" type="parTrans" cxnId="{FBA57BB8-1046-AA47-AA86-ECE2099A4203}">
      <dgm:prSet/>
      <dgm:spPr/>
      <dgm:t>
        <a:bodyPr/>
        <a:lstStyle/>
        <a:p>
          <a:endParaRPr lang="en-US"/>
        </a:p>
      </dgm:t>
    </dgm:pt>
    <dgm:pt modelId="{30A0AE0E-6424-4A4C-AACA-54A9BAFA7DAE}" type="sibTrans" cxnId="{FBA57BB8-1046-AA47-AA86-ECE2099A4203}">
      <dgm:prSet/>
      <dgm:spPr/>
      <dgm:t>
        <a:bodyPr/>
        <a:lstStyle/>
        <a:p>
          <a:endParaRPr lang="en-US"/>
        </a:p>
      </dgm:t>
    </dgm:pt>
    <dgm:pt modelId="{2CCAC7B8-7AB4-1446-8D7A-19C96DDE1237}">
      <dgm:prSet custT="1"/>
      <dgm:spPr/>
      <dgm:t>
        <a:bodyPr/>
        <a:lstStyle/>
        <a:p>
          <a:r>
            <a:rPr lang="en-US" sz="1400" b="0" i="0"/>
            <a:t>Optimize go-to-market spend</a:t>
          </a:r>
          <a:endParaRPr lang="en-CA" sz="1400"/>
        </a:p>
      </dgm:t>
    </dgm:pt>
    <dgm:pt modelId="{AD46459F-1773-E942-976B-6F1B1FC4E4B9}" type="parTrans" cxnId="{86C59CCF-24A9-3149-81AD-131015E34714}">
      <dgm:prSet/>
      <dgm:spPr/>
      <dgm:t>
        <a:bodyPr/>
        <a:lstStyle/>
        <a:p>
          <a:endParaRPr lang="en-US"/>
        </a:p>
      </dgm:t>
    </dgm:pt>
    <dgm:pt modelId="{4B30829C-4220-504A-971E-64DF666048F6}" type="sibTrans" cxnId="{86C59CCF-24A9-3149-81AD-131015E34714}">
      <dgm:prSet/>
      <dgm:spPr/>
      <dgm:t>
        <a:bodyPr/>
        <a:lstStyle/>
        <a:p>
          <a:endParaRPr lang="en-US"/>
        </a:p>
      </dgm:t>
    </dgm:pt>
    <dgm:pt modelId="{1465146A-F052-334A-94A3-7F398E89550A}">
      <dgm:prSet custT="1"/>
      <dgm:spPr/>
      <dgm:t>
        <a:bodyPr/>
        <a:lstStyle/>
        <a:p>
          <a:r>
            <a:rPr lang="en-US" sz="1400" b="0" i="0"/>
            <a:t>Build new business fast</a:t>
          </a:r>
          <a:endParaRPr lang="en-CA" sz="1400"/>
        </a:p>
      </dgm:t>
    </dgm:pt>
    <dgm:pt modelId="{31EC1022-D16B-4D4B-930D-FA7458DC2A5A}" type="parTrans" cxnId="{B58F79E1-74CD-EE48-8B87-CB29E38BB124}">
      <dgm:prSet/>
      <dgm:spPr/>
      <dgm:t>
        <a:bodyPr/>
        <a:lstStyle/>
        <a:p>
          <a:endParaRPr lang="en-US"/>
        </a:p>
      </dgm:t>
    </dgm:pt>
    <dgm:pt modelId="{FD8AF486-056B-0A45-8595-DE0E7D68C2EE}" type="sibTrans" cxnId="{B58F79E1-74CD-EE48-8B87-CB29E38BB124}">
      <dgm:prSet/>
      <dgm:spPr/>
      <dgm:t>
        <a:bodyPr/>
        <a:lstStyle/>
        <a:p>
          <a:endParaRPr lang="en-US"/>
        </a:p>
      </dgm:t>
    </dgm:pt>
    <dgm:pt modelId="{37050DAE-DE3A-204C-80B6-453F53A8F844}" type="pres">
      <dgm:prSet presAssocID="{F4932A5F-14A5-504A-B95A-8710C6D2E541}" presName="diagram" presStyleCnt="0">
        <dgm:presLayoutVars>
          <dgm:chPref val="1"/>
          <dgm:dir/>
          <dgm:animOne val="branch"/>
          <dgm:animLvl val="lvl"/>
          <dgm:resizeHandles/>
        </dgm:presLayoutVars>
      </dgm:prSet>
      <dgm:spPr/>
    </dgm:pt>
    <dgm:pt modelId="{4E5C0E5C-4209-9742-829C-DEDBA60C575C}" type="pres">
      <dgm:prSet presAssocID="{11B4E5C8-5742-3443-8018-74C399CF688A}" presName="root" presStyleCnt="0"/>
      <dgm:spPr/>
    </dgm:pt>
    <dgm:pt modelId="{8BEF70C0-2B0E-FC4A-9462-2B2A73406D52}" type="pres">
      <dgm:prSet presAssocID="{11B4E5C8-5742-3443-8018-74C399CF688A}" presName="rootComposite" presStyleCnt="0"/>
      <dgm:spPr/>
    </dgm:pt>
    <dgm:pt modelId="{FE752EEA-0B6E-5F45-96E8-B531CA259B6E}" type="pres">
      <dgm:prSet presAssocID="{11B4E5C8-5742-3443-8018-74C399CF688A}" presName="rootText" presStyleLbl="node1" presStyleIdx="0" presStyleCnt="1" custScaleX="383263" custScaleY="81911" custLinFactNeighborX="-14479" custLinFactNeighborY="2432"/>
      <dgm:spPr/>
    </dgm:pt>
    <dgm:pt modelId="{22FD3A6B-2A1D-C243-A624-B2404B893258}" type="pres">
      <dgm:prSet presAssocID="{11B4E5C8-5742-3443-8018-74C399CF688A}" presName="rootConnector" presStyleLbl="node1" presStyleIdx="0" presStyleCnt="1"/>
      <dgm:spPr/>
    </dgm:pt>
    <dgm:pt modelId="{AB48F5EF-2251-5148-B137-004ACE3882D4}" type="pres">
      <dgm:prSet presAssocID="{11B4E5C8-5742-3443-8018-74C399CF688A}" presName="childShape" presStyleCnt="0"/>
      <dgm:spPr/>
    </dgm:pt>
    <dgm:pt modelId="{FD94E434-3CA5-0748-B717-657DD6696481}" type="pres">
      <dgm:prSet presAssocID="{C6363113-6DA4-3F4A-A070-2190A4E63AF0}" presName="Name13" presStyleLbl="parChTrans1D2" presStyleIdx="0" presStyleCnt="4"/>
      <dgm:spPr/>
    </dgm:pt>
    <dgm:pt modelId="{78F161DA-8960-A84C-B1A5-EE41BC532F99}" type="pres">
      <dgm:prSet presAssocID="{75276282-5287-164A-8B1E-01CE93BFAB7D}" presName="childText" presStyleLbl="bgAcc1" presStyleIdx="0" presStyleCnt="4" custScaleX="273750">
        <dgm:presLayoutVars>
          <dgm:bulletEnabled val="1"/>
        </dgm:presLayoutVars>
      </dgm:prSet>
      <dgm:spPr/>
    </dgm:pt>
    <dgm:pt modelId="{ADCF23DB-540A-164F-A13C-1098FAF75269}" type="pres">
      <dgm:prSet presAssocID="{2853EF80-6A22-7C4B-BD7F-F8F5AAC75651}" presName="Name13" presStyleLbl="parChTrans1D2" presStyleIdx="1" presStyleCnt="4"/>
      <dgm:spPr/>
    </dgm:pt>
    <dgm:pt modelId="{9A548C6F-65CC-7E44-8D27-7758E23C9D7D}" type="pres">
      <dgm:prSet presAssocID="{F21EA7A5-F4A3-A148-9F00-E5EA8F4641BD}" presName="childText" presStyleLbl="bgAcc1" presStyleIdx="1" presStyleCnt="4" custScaleX="273750">
        <dgm:presLayoutVars>
          <dgm:bulletEnabled val="1"/>
        </dgm:presLayoutVars>
      </dgm:prSet>
      <dgm:spPr/>
    </dgm:pt>
    <dgm:pt modelId="{5276E2D1-CC29-2646-BBF8-F96C6D9E1F83}" type="pres">
      <dgm:prSet presAssocID="{AD46459F-1773-E942-976B-6F1B1FC4E4B9}" presName="Name13" presStyleLbl="parChTrans1D2" presStyleIdx="2" presStyleCnt="4"/>
      <dgm:spPr/>
    </dgm:pt>
    <dgm:pt modelId="{064E0914-B495-D945-8727-919DE05EFAFB}" type="pres">
      <dgm:prSet presAssocID="{2CCAC7B8-7AB4-1446-8D7A-19C96DDE1237}" presName="childText" presStyleLbl="bgAcc1" presStyleIdx="2" presStyleCnt="4" custScaleX="273750">
        <dgm:presLayoutVars>
          <dgm:bulletEnabled val="1"/>
        </dgm:presLayoutVars>
      </dgm:prSet>
      <dgm:spPr/>
    </dgm:pt>
    <dgm:pt modelId="{01EBADDB-5814-3B40-BD94-DD94D397B445}" type="pres">
      <dgm:prSet presAssocID="{31EC1022-D16B-4D4B-930D-FA7458DC2A5A}" presName="Name13" presStyleLbl="parChTrans1D2" presStyleIdx="3" presStyleCnt="4"/>
      <dgm:spPr/>
    </dgm:pt>
    <dgm:pt modelId="{175F18B4-C19F-FB42-A076-254B203072CA}" type="pres">
      <dgm:prSet presAssocID="{1465146A-F052-334A-94A3-7F398E89550A}" presName="childText" presStyleLbl="bgAcc1" presStyleIdx="3" presStyleCnt="4" custScaleX="273750">
        <dgm:presLayoutVars>
          <dgm:bulletEnabled val="1"/>
        </dgm:presLayoutVars>
      </dgm:prSet>
      <dgm:spPr/>
    </dgm:pt>
  </dgm:ptLst>
  <dgm:cxnLst>
    <dgm:cxn modelId="{0792C409-086E-1E46-BCDB-6C655F5C08B7}" srcId="{F4932A5F-14A5-504A-B95A-8710C6D2E541}" destId="{11B4E5C8-5742-3443-8018-74C399CF688A}" srcOrd="0" destOrd="0" parTransId="{7B023534-4E86-BC42-972D-0901A9D8AC7E}" sibTransId="{9DFA57B6-4E23-9247-974B-B5D202500001}"/>
    <dgm:cxn modelId="{5F29681F-221B-7D48-888F-54D3CBDEE27A}" type="presOf" srcId="{1465146A-F052-334A-94A3-7F398E89550A}" destId="{175F18B4-C19F-FB42-A076-254B203072CA}" srcOrd="0" destOrd="0" presId="urn:microsoft.com/office/officeart/2005/8/layout/hierarchy3"/>
    <dgm:cxn modelId="{408A9C2B-E399-3948-A948-CA6EF856D779}" srcId="{11B4E5C8-5742-3443-8018-74C399CF688A}" destId="{75276282-5287-164A-8B1E-01CE93BFAB7D}" srcOrd="0" destOrd="0" parTransId="{C6363113-6DA4-3F4A-A070-2190A4E63AF0}" sibTransId="{87DD04B1-5C88-A042-9133-EA95972DF02E}"/>
    <dgm:cxn modelId="{6A070363-06AE-2C45-AAA5-56697A81F9F5}" type="presOf" srcId="{AD46459F-1773-E942-976B-6F1B1FC4E4B9}" destId="{5276E2D1-CC29-2646-BBF8-F96C6D9E1F83}" srcOrd="0" destOrd="0" presId="urn:microsoft.com/office/officeart/2005/8/layout/hierarchy3"/>
    <dgm:cxn modelId="{76EFB851-5BD9-5945-A27C-FBD6B67FFBAC}" type="presOf" srcId="{2853EF80-6A22-7C4B-BD7F-F8F5AAC75651}" destId="{ADCF23DB-540A-164F-A13C-1098FAF75269}" srcOrd="0" destOrd="0" presId="urn:microsoft.com/office/officeart/2005/8/layout/hierarchy3"/>
    <dgm:cxn modelId="{DD102094-BECB-2044-971A-8B2017A3CB0E}" type="presOf" srcId="{11B4E5C8-5742-3443-8018-74C399CF688A}" destId="{FE752EEA-0B6E-5F45-96E8-B531CA259B6E}" srcOrd="0" destOrd="0" presId="urn:microsoft.com/office/officeart/2005/8/layout/hierarchy3"/>
    <dgm:cxn modelId="{5F1D39A2-1D4A-A84B-A15A-6CFE9F2BDA67}" type="presOf" srcId="{F4932A5F-14A5-504A-B95A-8710C6D2E541}" destId="{37050DAE-DE3A-204C-80B6-453F53A8F844}" srcOrd="0" destOrd="0" presId="urn:microsoft.com/office/officeart/2005/8/layout/hierarchy3"/>
    <dgm:cxn modelId="{DBD9A9B5-5032-4649-BA8D-3217656E5475}" type="presOf" srcId="{2CCAC7B8-7AB4-1446-8D7A-19C96DDE1237}" destId="{064E0914-B495-D945-8727-919DE05EFAFB}" srcOrd="0" destOrd="0" presId="urn:microsoft.com/office/officeart/2005/8/layout/hierarchy3"/>
    <dgm:cxn modelId="{FBA57BB8-1046-AA47-AA86-ECE2099A4203}" srcId="{11B4E5C8-5742-3443-8018-74C399CF688A}" destId="{F21EA7A5-F4A3-A148-9F00-E5EA8F4641BD}" srcOrd="1" destOrd="0" parTransId="{2853EF80-6A22-7C4B-BD7F-F8F5AAC75651}" sibTransId="{30A0AE0E-6424-4A4C-AACA-54A9BAFA7DAE}"/>
    <dgm:cxn modelId="{02FB6AB9-6ADA-CA47-BAC6-32794328AD68}" type="presOf" srcId="{31EC1022-D16B-4D4B-930D-FA7458DC2A5A}" destId="{01EBADDB-5814-3B40-BD94-DD94D397B445}" srcOrd="0" destOrd="0" presId="urn:microsoft.com/office/officeart/2005/8/layout/hierarchy3"/>
    <dgm:cxn modelId="{883DEFC0-794E-8F49-9400-F547D85BF5CE}" type="presOf" srcId="{F21EA7A5-F4A3-A148-9F00-E5EA8F4641BD}" destId="{9A548C6F-65CC-7E44-8D27-7758E23C9D7D}" srcOrd="0" destOrd="0" presId="urn:microsoft.com/office/officeart/2005/8/layout/hierarchy3"/>
    <dgm:cxn modelId="{86C59CCF-24A9-3149-81AD-131015E34714}" srcId="{11B4E5C8-5742-3443-8018-74C399CF688A}" destId="{2CCAC7B8-7AB4-1446-8D7A-19C96DDE1237}" srcOrd="2" destOrd="0" parTransId="{AD46459F-1773-E942-976B-6F1B1FC4E4B9}" sibTransId="{4B30829C-4220-504A-971E-64DF666048F6}"/>
    <dgm:cxn modelId="{6A1CD7DE-0E19-154E-B7E2-FBE939DE105A}" type="presOf" srcId="{11B4E5C8-5742-3443-8018-74C399CF688A}" destId="{22FD3A6B-2A1D-C243-A624-B2404B893258}" srcOrd="1" destOrd="0" presId="urn:microsoft.com/office/officeart/2005/8/layout/hierarchy3"/>
    <dgm:cxn modelId="{B58F79E1-74CD-EE48-8B87-CB29E38BB124}" srcId="{11B4E5C8-5742-3443-8018-74C399CF688A}" destId="{1465146A-F052-334A-94A3-7F398E89550A}" srcOrd="3" destOrd="0" parTransId="{31EC1022-D16B-4D4B-930D-FA7458DC2A5A}" sibTransId="{FD8AF486-056B-0A45-8595-DE0E7D68C2EE}"/>
    <dgm:cxn modelId="{2B2B78F1-DF1D-5D40-B885-816AC5D55B8C}" type="presOf" srcId="{C6363113-6DA4-3F4A-A070-2190A4E63AF0}" destId="{FD94E434-3CA5-0748-B717-657DD6696481}" srcOrd="0" destOrd="0" presId="urn:microsoft.com/office/officeart/2005/8/layout/hierarchy3"/>
    <dgm:cxn modelId="{8A62FCFE-9873-3446-B648-932461B4807D}" type="presOf" srcId="{75276282-5287-164A-8B1E-01CE93BFAB7D}" destId="{78F161DA-8960-A84C-B1A5-EE41BC532F99}" srcOrd="0" destOrd="0" presId="urn:microsoft.com/office/officeart/2005/8/layout/hierarchy3"/>
    <dgm:cxn modelId="{2472BC82-619A-AC42-911F-DCA10C4999C9}" type="presParOf" srcId="{37050DAE-DE3A-204C-80B6-453F53A8F844}" destId="{4E5C0E5C-4209-9742-829C-DEDBA60C575C}" srcOrd="0" destOrd="0" presId="urn:microsoft.com/office/officeart/2005/8/layout/hierarchy3"/>
    <dgm:cxn modelId="{966D7903-4BD3-8B4B-B8EA-0F65FE9ADD9D}" type="presParOf" srcId="{4E5C0E5C-4209-9742-829C-DEDBA60C575C}" destId="{8BEF70C0-2B0E-FC4A-9462-2B2A73406D52}" srcOrd="0" destOrd="0" presId="urn:microsoft.com/office/officeart/2005/8/layout/hierarchy3"/>
    <dgm:cxn modelId="{37D8B5FC-67DB-934E-B752-7DC3304E5E6C}" type="presParOf" srcId="{8BEF70C0-2B0E-FC4A-9462-2B2A73406D52}" destId="{FE752EEA-0B6E-5F45-96E8-B531CA259B6E}" srcOrd="0" destOrd="0" presId="urn:microsoft.com/office/officeart/2005/8/layout/hierarchy3"/>
    <dgm:cxn modelId="{D6D9889A-2C02-6649-85E6-ED51B6C2DB0F}" type="presParOf" srcId="{8BEF70C0-2B0E-FC4A-9462-2B2A73406D52}" destId="{22FD3A6B-2A1D-C243-A624-B2404B893258}" srcOrd="1" destOrd="0" presId="urn:microsoft.com/office/officeart/2005/8/layout/hierarchy3"/>
    <dgm:cxn modelId="{6558FFE6-1455-C941-8479-BDD0656DABCC}" type="presParOf" srcId="{4E5C0E5C-4209-9742-829C-DEDBA60C575C}" destId="{AB48F5EF-2251-5148-B137-004ACE3882D4}" srcOrd="1" destOrd="0" presId="urn:microsoft.com/office/officeart/2005/8/layout/hierarchy3"/>
    <dgm:cxn modelId="{D31AA011-AA9A-1A44-B6EC-6529222D5C37}" type="presParOf" srcId="{AB48F5EF-2251-5148-B137-004ACE3882D4}" destId="{FD94E434-3CA5-0748-B717-657DD6696481}" srcOrd="0" destOrd="0" presId="urn:microsoft.com/office/officeart/2005/8/layout/hierarchy3"/>
    <dgm:cxn modelId="{A46E8EF7-3524-8340-9D73-362B50091EE7}" type="presParOf" srcId="{AB48F5EF-2251-5148-B137-004ACE3882D4}" destId="{78F161DA-8960-A84C-B1A5-EE41BC532F99}" srcOrd="1" destOrd="0" presId="urn:microsoft.com/office/officeart/2005/8/layout/hierarchy3"/>
    <dgm:cxn modelId="{AF4D16B1-1E0E-8046-A6BE-75609D42E529}" type="presParOf" srcId="{AB48F5EF-2251-5148-B137-004ACE3882D4}" destId="{ADCF23DB-540A-164F-A13C-1098FAF75269}" srcOrd="2" destOrd="0" presId="urn:microsoft.com/office/officeart/2005/8/layout/hierarchy3"/>
    <dgm:cxn modelId="{869E91DE-CB87-7D4A-893A-9AF374B09DD3}" type="presParOf" srcId="{AB48F5EF-2251-5148-B137-004ACE3882D4}" destId="{9A548C6F-65CC-7E44-8D27-7758E23C9D7D}" srcOrd="3" destOrd="0" presId="urn:microsoft.com/office/officeart/2005/8/layout/hierarchy3"/>
    <dgm:cxn modelId="{4E888461-6D71-B540-9D0B-8A3231A11EFA}" type="presParOf" srcId="{AB48F5EF-2251-5148-B137-004ACE3882D4}" destId="{5276E2D1-CC29-2646-BBF8-F96C6D9E1F83}" srcOrd="4" destOrd="0" presId="urn:microsoft.com/office/officeart/2005/8/layout/hierarchy3"/>
    <dgm:cxn modelId="{10B4653F-C8E5-8042-AD0B-5936A735E62C}" type="presParOf" srcId="{AB48F5EF-2251-5148-B137-004ACE3882D4}" destId="{064E0914-B495-D945-8727-919DE05EFAFB}" srcOrd="5" destOrd="0" presId="urn:microsoft.com/office/officeart/2005/8/layout/hierarchy3"/>
    <dgm:cxn modelId="{2BED5EEB-BB4C-8649-AB03-DA7CA053ECA4}" type="presParOf" srcId="{AB48F5EF-2251-5148-B137-004ACE3882D4}" destId="{01EBADDB-5814-3B40-BD94-DD94D397B445}" srcOrd="6" destOrd="0" presId="urn:microsoft.com/office/officeart/2005/8/layout/hierarchy3"/>
    <dgm:cxn modelId="{C9258BA3-635E-EF45-847B-DB18C95C3CFD}" type="presParOf" srcId="{AB48F5EF-2251-5148-B137-004ACE3882D4}" destId="{175F18B4-C19F-FB42-A076-254B203072CA}"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8BAD113-831D-40FB-A951-9C47E341092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212B83F-8085-410D-BA9B-F5A818C63E41}">
      <dgm:prSet/>
      <dgm:spPr/>
      <dgm:t>
        <a:bodyPr/>
        <a:lstStyle/>
        <a:p>
          <a:pPr>
            <a:lnSpc>
              <a:spcPct val="100000"/>
            </a:lnSpc>
          </a:pPr>
          <a:r>
            <a:rPr lang="en-CA"/>
            <a:t>Founders: George Kurtz and Dmitri Petrovitch (quit at 2020) .  </a:t>
          </a:r>
          <a:endParaRPr lang="en-US"/>
        </a:p>
      </dgm:t>
    </dgm:pt>
    <dgm:pt modelId="{4F7FB584-609C-47D4-89DB-AD4A214C1859}" type="parTrans" cxnId="{8049342D-673A-46DD-81AD-2D9279EF2416}">
      <dgm:prSet/>
      <dgm:spPr/>
      <dgm:t>
        <a:bodyPr/>
        <a:lstStyle/>
        <a:p>
          <a:endParaRPr lang="en-US"/>
        </a:p>
      </dgm:t>
    </dgm:pt>
    <dgm:pt modelId="{237040EA-694E-48B8-B5D2-4B1B7C56D8BF}" type="sibTrans" cxnId="{8049342D-673A-46DD-81AD-2D9279EF2416}">
      <dgm:prSet/>
      <dgm:spPr/>
      <dgm:t>
        <a:bodyPr/>
        <a:lstStyle/>
        <a:p>
          <a:endParaRPr lang="en-US"/>
        </a:p>
      </dgm:t>
    </dgm:pt>
    <dgm:pt modelId="{39A4D236-2E13-4DC0-A8C5-3FE0C708968F}">
      <dgm:prSet/>
      <dgm:spPr/>
      <dgm:t>
        <a:bodyPr/>
        <a:lstStyle/>
        <a:p>
          <a:pPr>
            <a:lnSpc>
              <a:spcPct val="100000"/>
            </a:lnSpc>
          </a:pPr>
          <a:r>
            <a:rPr lang="en-CA"/>
            <a:t>Founded at 2011</a:t>
          </a:r>
          <a:endParaRPr lang="en-US"/>
        </a:p>
      </dgm:t>
    </dgm:pt>
    <dgm:pt modelId="{26E95EA7-552B-4258-93E6-C812285EFD29}" type="parTrans" cxnId="{FEA07DCE-75E1-4AED-A64E-03B29C74E95D}">
      <dgm:prSet/>
      <dgm:spPr/>
      <dgm:t>
        <a:bodyPr/>
        <a:lstStyle/>
        <a:p>
          <a:endParaRPr lang="en-US"/>
        </a:p>
      </dgm:t>
    </dgm:pt>
    <dgm:pt modelId="{C8409FD2-92FE-4AFE-9CE9-B521BE1E75AE}" type="sibTrans" cxnId="{FEA07DCE-75E1-4AED-A64E-03B29C74E95D}">
      <dgm:prSet/>
      <dgm:spPr/>
      <dgm:t>
        <a:bodyPr/>
        <a:lstStyle/>
        <a:p>
          <a:endParaRPr lang="en-US"/>
        </a:p>
      </dgm:t>
    </dgm:pt>
    <dgm:pt modelId="{89D7E22A-808D-4C26-A083-D8384BCE2807}">
      <dgm:prSet/>
      <dgm:spPr/>
      <dgm:t>
        <a:bodyPr/>
        <a:lstStyle/>
        <a:p>
          <a:pPr>
            <a:lnSpc>
              <a:spcPct val="100000"/>
            </a:lnSpc>
          </a:pPr>
          <a:r>
            <a:rPr lang="en-CA"/>
            <a:t>Initial IPO at 2019 June</a:t>
          </a:r>
          <a:endParaRPr lang="en-US"/>
        </a:p>
      </dgm:t>
    </dgm:pt>
    <dgm:pt modelId="{2AAFACD7-26E3-4F80-A547-4C2107E13D1B}" type="parTrans" cxnId="{AEDEF1A3-722F-4E6E-B66A-18DD15404397}">
      <dgm:prSet/>
      <dgm:spPr/>
      <dgm:t>
        <a:bodyPr/>
        <a:lstStyle/>
        <a:p>
          <a:endParaRPr lang="en-US"/>
        </a:p>
      </dgm:t>
    </dgm:pt>
    <dgm:pt modelId="{D6A7ED24-0CEB-48AF-9622-77AF8D239F8E}" type="sibTrans" cxnId="{AEDEF1A3-722F-4E6E-B66A-18DD15404397}">
      <dgm:prSet/>
      <dgm:spPr/>
      <dgm:t>
        <a:bodyPr/>
        <a:lstStyle/>
        <a:p>
          <a:endParaRPr lang="en-US"/>
        </a:p>
      </dgm:t>
    </dgm:pt>
    <dgm:pt modelId="{8665C881-501F-466D-9909-DCCEA1E06573}">
      <dgm:prSet custT="1"/>
      <dgm:spPr/>
      <dgm:t>
        <a:bodyPr/>
        <a:lstStyle/>
        <a:p>
          <a:pPr>
            <a:lnSpc>
              <a:spcPct val="100000"/>
            </a:lnSpc>
          </a:pPr>
          <a:r>
            <a:rPr lang="en-CA" sz="1300"/>
            <a:t>Offering </a:t>
          </a:r>
          <a:r>
            <a:rPr lang="en-CA" sz="1300" b="1"/>
            <a:t>Complete</a:t>
          </a:r>
          <a:r>
            <a:rPr lang="en-CA" sz="1300"/>
            <a:t> Cybersecurity protection of endpoint and cloud workload protection solution </a:t>
          </a:r>
          <a:endParaRPr lang="en-US" sz="1300"/>
        </a:p>
      </dgm:t>
    </dgm:pt>
    <dgm:pt modelId="{F14CFD4C-ED3A-4F3A-8E42-0FF26A7F9E4C}" type="parTrans" cxnId="{AA0B11E6-41BE-4251-AFFE-E061DBCC1259}">
      <dgm:prSet/>
      <dgm:spPr/>
      <dgm:t>
        <a:bodyPr/>
        <a:lstStyle/>
        <a:p>
          <a:endParaRPr lang="en-US"/>
        </a:p>
      </dgm:t>
    </dgm:pt>
    <dgm:pt modelId="{C198A618-E939-4F2A-B01E-2AB5F136BE31}" type="sibTrans" cxnId="{AA0B11E6-41BE-4251-AFFE-E061DBCC1259}">
      <dgm:prSet/>
      <dgm:spPr/>
      <dgm:t>
        <a:bodyPr/>
        <a:lstStyle/>
        <a:p>
          <a:endParaRPr lang="en-US"/>
        </a:p>
      </dgm:t>
    </dgm:pt>
    <dgm:pt modelId="{43BAD364-E4B8-4B56-A608-812D21710DAE}">
      <dgm:prSet custT="1"/>
      <dgm:spPr/>
      <dgm:t>
        <a:bodyPr/>
        <a:lstStyle/>
        <a:p>
          <a:pPr>
            <a:lnSpc>
              <a:spcPct val="100000"/>
            </a:lnSpc>
          </a:pPr>
          <a:r>
            <a:rPr lang="en-CA" sz="1300"/>
            <a:t>Support and Deploy Services: ensure that security solutions are properly implemented and maintained.</a:t>
          </a:r>
          <a:endParaRPr lang="en-US" sz="1300"/>
        </a:p>
      </dgm:t>
    </dgm:pt>
    <dgm:pt modelId="{532A762A-EE4A-47E5-B4BD-41AC073ED6B0}" type="parTrans" cxnId="{7C01366E-3886-42D2-BF1C-FA3F9115C934}">
      <dgm:prSet/>
      <dgm:spPr/>
      <dgm:t>
        <a:bodyPr/>
        <a:lstStyle/>
        <a:p>
          <a:endParaRPr lang="en-US"/>
        </a:p>
      </dgm:t>
    </dgm:pt>
    <dgm:pt modelId="{0FB33139-2BF1-437D-ABD0-5CBF6696A0E7}" type="sibTrans" cxnId="{7C01366E-3886-42D2-BF1C-FA3F9115C934}">
      <dgm:prSet/>
      <dgm:spPr/>
      <dgm:t>
        <a:bodyPr/>
        <a:lstStyle/>
        <a:p>
          <a:endParaRPr lang="en-US"/>
        </a:p>
      </dgm:t>
    </dgm:pt>
    <dgm:pt modelId="{165150D9-6ACB-4A6B-A76E-49275065E0EB}" type="pres">
      <dgm:prSet presAssocID="{28BAD113-831D-40FB-A951-9C47E3410921}" presName="root" presStyleCnt="0">
        <dgm:presLayoutVars>
          <dgm:dir/>
          <dgm:resizeHandles val="exact"/>
        </dgm:presLayoutVars>
      </dgm:prSet>
      <dgm:spPr/>
    </dgm:pt>
    <dgm:pt modelId="{9F1047D6-687E-4EAA-BAF9-1F2D4EAEA84F}" type="pres">
      <dgm:prSet presAssocID="{3212B83F-8085-410D-BA9B-F5A818C63E41}" presName="compNode" presStyleCnt="0"/>
      <dgm:spPr/>
    </dgm:pt>
    <dgm:pt modelId="{EDE3C840-27FA-4E0D-8481-ABFF893B7996}" type="pres">
      <dgm:prSet presAssocID="{3212B83F-8085-410D-BA9B-F5A818C63E41}" presName="bgRect" presStyleLbl="bgShp" presStyleIdx="0" presStyleCnt="5"/>
      <dgm:spPr/>
    </dgm:pt>
    <dgm:pt modelId="{1C048D35-A20F-457E-9A05-E4C625DD4347}" type="pres">
      <dgm:prSet presAssocID="{3212B83F-8085-410D-BA9B-F5A818C63E4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ustache Face with Solid Fill"/>
        </a:ext>
      </dgm:extLst>
    </dgm:pt>
    <dgm:pt modelId="{0608DCEE-B749-4BBF-B26A-0BEC70E1BF85}" type="pres">
      <dgm:prSet presAssocID="{3212B83F-8085-410D-BA9B-F5A818C63E41}" presName="spaceRect" presStyleCnt="0"/>
      <dgm:spPr/>
    </dgm:pt>
    <dgm:pt modelId="{F782924C-CE18-4612-9577-FBCB94566B67}" type="pres">
      <dgm:prSet presAssocID="{3212B83F-8085-410D-BA9B-F5A818C63E41}" presName="parTx" presStyleLbl="revTx" presStyleIdx="0" presStyleCnt="5">
        <dgm:presLayoutVars>
          <dgm:chMax val="0"/>
          <dgm:chPref val="0"/>
        </dgm:presLayoutVars>
      </dgm:prSet>
      <dgm:spPr/>
    </dgm:pt>
    <dgm:pt modelId="{EA0C3DBC-666D-433E-885E-547350F2AF4D}" type="pres">
      <dgm:prSet presAssocID="{237040EA-694E-48B8-B5D2-4B1B7C56D8BF}" presName="sibTrans" presStyleCnt="0"/>
      <dgm:spPr/>
    </dgm:pt>
    <dgm:pt modelId="{020CBAE0-475F-4768-AE36-83BADEE54402}" type="pres">
      <dgm:prSet presAssocID="{39A4D236-2E13-4DC0-A8C5-3FE0C708968F}" presName="compNode" presStyleCnt="0"/>
      <dgm:spPr/>
    </dgm:pt>
    <dgm:pt modelId="{D3026F47-12C0-4A0D-88FE-211AC9B93951}" type="pres">
      <dgm:prSet presAssocID="{39A4D236-2E13-4DC0-A8C5-3FE0C708968F}" presName="bgRect" presStyleLbl="bgShp" presStyleIdx="1" presStyleCnt="5"/>
      <dgm:spPr/>
    </dgm:pt>
    <dgm:pt modelId="{C5A4CE3A-980D-4B28-8873-4D5CBFF3C85D}" type="pres">
      <dgm:prSet presAssocID="{39A4D236-2E13-4DC0-A8C5-3FE0C708968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rker"/>
        </a:ext>
      </dgm:extLst>
    </dgm:pt>
    <dgm:pt modelId="{BC858F6F-243C-4F62-B3BF-2E10B214D6CF}" type="pres">
      <dgm:prSet presAssocID="{39A4D236-2E13-4DC0-A8C5-3FE0C708968F}" presName="spaceRect" presStyleCnt="0"/>
      <dgm:spPr/>
    </dgm:pt>
    <dgm:pt modelId="{B20C378A-B9F8-43E2-9536-4CBE3F1D1A13}" type="pres">
      <dgm:prSet presAssocID="{39A4D236-2E13-4DC0-A8C5-3FE0C708968F}" presName="parTx" presStyleLbl="revTx" presStyleIdx="1" presStyleCnt="5">
        <dgm:presLayoutVars>
          <dgm:chMax val="0"/>
          <dgm:chPref val="0"/>
        </dgm:presLayoutVars>
      </dgm:prSet>
      <dgm:spPr/>
    </dgm:pt>
    <dgm:pt modelId="{88906CD7-7957-42C6-8CA4-176E4A9C26D1}" type="pres">
      <dgm:prSet presAssocID="{C8409FD2-92FE-4AFE-9CE9-B521BE1E75AE}" presName="sibTrans" presStyleCnt="0"/>
      <dgm:spPr/>
    </dgm:pt>
    <dgm:pt modelId="{C2E766E6-691F-4FC3-ACA9-6D89636773A5}" type="pres">
      <dgm:prSet presAssocID="{89D7E22A-808D-4C26-A083-D8384BCE2807}" presName="compNode" presStyleCnt="0"/>
      <dgm:spPr/>
    </dgm:pt>
    <dgm:pt modelId="{D6E20D41-CB05-4964-B877-F70A6F79885D}" type="pres">
      <dgm:prSet presAssocID="{89D7E22A-808D-4C26-A083-D8384BCE2807}" presName="bgRect" presStyleLbl="bgShp" presStyleIdx="2" presStyleCnt="5"/>
      <dgm:spPr/>
    </dgm:pt>
    <dgm:pt modelId="{EE8EC753-C106-40C5-AA2E-F90D2606ACB1}" type="pres">
      <dgm:prSet presAssocID="{89D7E22A-808D-4C26-A083-D8384BCE280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ADAC8D70-93CD-4B5C-91F9-E3AF1C0AD447}" type="pres">
      <dgm:prSet presAssocID="{89D7E22A-808D-4C26-A083-D8384BCE2807}" presName="spaceRect" presStyleCnt="0"/>
      <dgm:spPr/>
    </dgm:pt>
    <dgm:pt modelId="{EAF4A21D-97FB-4188-BF07-102E583DAC57}" type="pres">
      <dgm:prSet presAssocID="{89D7E22A-808D-4C26-A083-D8384BCE2807}" presName="parTx" presStyleLbl="revTx" presStyleIdx="2" presStyleCnt="5">
        <dgm:presLayoutVars>
          <dgm:chMax val="0"/>
          <dgm:chPref val="0"/>
        </dgm:presLayoutVars>
      </dgm:prSet>
      <dgm:spPr/>
    </dgm:pt>
    <dgm:pt modelId="{B5CABF84-68F5-4FE7-AF9B-09B4D18A47D5}" type="pres">
      <dgm:prSet presAssocID="{D6A7ED24-0CEB-48AF-9622-77AF8D239F8E}" presName="sibTrans" presStyleCnt="0"/>
      <dgm:spPr/>
    </dgm:pt>
    <dgm:pt modelId="{803F7568-7EF4-411E-87B7-5BEBEE0D314C}" type="pres">
      <dgm:prSet presAssocID="{8665C881-501F-466D-9909-DCCEA1E06573}" presName="compNode" presStyleCnt="0"/>
      <dgm:spPr/>
    </dgm:pt>
    <dgm:pt modelId="{04CFCA14-1023-4B5E-ADB5-289F74F98BE3}" type="pres">
      <dgm:prSet presAssocID="{8665C881-501F-466D-9909-DCCEA1E06573}" presName="bgRect" presStyleLbl="bgShp" presStyleIdx="3" presStyleCnt="5" custLinFactNeighborY="-1201"/>
      <dgm:spPr/>
    </dgm:pt>
    <dgm:pt modelId="{0D43A81F-9A0C-45F3-AABD-EB825E918C4A}" type="pres">
      <dgm:prSet presAssocID="{8665C881-501F-466D-9909-DCCEA1E0657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Lock"/>
        </a:ext>
      </dgm:extLst>
    </dgm:pt>
    <dgm:pt modelId="{0649D2F3-6EA8-4DD1-B599-08677BF3CA61}" type="pres">
      <dgm:prSet presAssocID="{8665C881-501F-466D-9909-DCCEA1E06573}" presName="spaceRect" presStyleCnt="0"/>
      <dgm:spPr/>
    </dgm:pt>
    <dgm:pt modelId="{66897E7C-9A47-4BEC-896D-234DAF44FB2A}" type="pres">
      <dgm:prSet presAssocID="{8665C881-501F-466D-9909-DCCEA1E06573}" presName="parTx" presStyleLbl="revTx" presStyleIdx="3" presStyleCnt="5">
        <dgm:presLayoutVars>
          <dgm:chMax val="0"/>
          <dgm:chPref val="0"/>
        </dgm:presLayoutVars>
      </dgm:prSet>
      <dgm:spPr/>
    </dgm:pt>
    <dgm:pt modelId="{34B1DDF2-518B-4BE8-8AB5-37ECCAEF67C0}" type="pres">
      <dgm:prSet presAssocID="{C198A618-E939-4F2A-B01E-2AB5F136BE31}" presName="sibTrans" presStyleCnt="0"/>
      <dgm:spPr/>
    </dgm:pt>
    <dgm:pt modelId="{F74A3174-A86A-45CF-8A41-0BFF124504FC}" type="pres">
      <dgm:prSet presAssocID="{43BAD364-E4B8-4B56-A608-812D21710DAE}" presName="compNode" presStyleCnt="0"/>
      <dgm:spPr/>
    </dgm:pt>
    <dgm:pt modelId="{62D7A2C7-982E-4286-9E85-52BE82E48ACB}" type="pres">
      <dgm:prSet presAssocID="{43BAD364-E4B8-4B56-A608-812D21710DAE}" presName="bgRect" presStyleLbl="bgShp" presStyleIdx="4" presStyleCnt="5"/>
      <dgm:spPr/>
    </dgm:pt>
    <dgm:pt modelId="{DFA0C81A-FF71-46F3-832E-1A5905EAC95B}" type="pres">
      <dgm:prSet presAssocID="{43BAD364-E4B8-4B56-A608-812D21710DA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Processor"/>
        </a:ext>
      </dgm:extLst>
    </dgm:pt>
    <dgm:pt modelId="{2B137487-633D-4C82-80CB-1AB3E5F4EAD4}" type="pres">
      <dgm:prSet presAssocID="{43BAD364-E4B8-4B56-A608-812D21710DAE}" presName="spaceRect" presStyleCnt="0"/>
      <dgm:spPr/>
    </dgm:pt>
    <dgm:pt modelId="{78BC5253-4CA4-4AED-9BC1-27AEA77BD596}" type="pres">
      <dgm:prSet presAssocID="{43BAD364-E4B8-4B56-A608-812D21710DAE}" presName="parTx" presStyleLbl="revTx" presStyleIdx="4" presStyleCnt="5">
        <dgm:presLayoutVars>
          <dgm:chMax val="0"/>
          <dgm:chPref val="0"/>
        </dgm:presLayoutVars>
      </dgm:prSet>
      <dgm:spPr/>
    </dgm:pt>
  </dgm:ptLst>
  <dgm:cxnLst>
    <dgm:cxn modelId="{8049342D-673A-46DD-81AD-2D9279EF2416}" srcId="{28BAD113-831D-40FB-A951-9C47E3410921}" destId="{3212B83F-8085-410D-BA9B-F5A818C63E41}" srcOrd="0" destOrd="0" parTransId="{4F7FB584-609C-47D4-89DB-AD4A214C1859}" sibTransId="{237040EA-694E-48B8-B5D2-4B1B7C56D8BF}"/>
    <dgm:cxn modelId="{7C01366E-3886-42D2-BF1C-FA3F9115C934}" srcId="{28BAD113-831D-40FB-A951-9C47E3410921}" destId="{43BAD364-E4B8-4B56-A608-812D21710DAE}" srcOrd="4" destOrd="0" parTransId="{532A762A-EE4A-47E5-B4BD-41AC073ED6B0}" sibTransId="{0FB33139-2BF1-437D-ABD0-5CBF6696A0E7}"/>
    <dgm:cxn modelId="{055DE550-A80F-4FDE-8B79-4C7DC7B612D9}" type="presOf" srcId="{43BAD364-E4B8-4B56-A608-812D21710DAE}" destId="{78BC5253-4CA4-4AED-9BC1-27AEA77BD596}" srcOrd="0" destOrd="0" presId="urn:microsoft.com/office/officeart/2018/2/layout/IconVerticalSolidList"/>
    <dgm:cxn modelId="{B484BF7B-157E-4E5F-AFF0-AAC0A1368E83}" type="presOf" srcId="{3212B83F-8085-410D-BA9B-F5A818C63E41}" destId="{F782924C-CE18-4612-9577-FBCB94566B67}" srcOrd="0" destOrd="0" presId="urn:microsoft.com/office/officeart/2018/2/layout/IconVerticalSolidList"/>
    <dgm:cxn modelId="{592AB583-46C1-410B-B2AC-592F4801B053}" type="presOf" srcId="{8665C881-501F-466D-9909-DCCEA1E06573}" destId="{66897E7C-9A47-4BEC-896D-234DAF44FB2A}" srcOrd="0" destOrd="0" presId="urn:microsoft.com/office/officeart/2018/2/layout/IconVerticalSolidList"/>
    <dgm:cxn modelId="{C3433B9F-2768-40DD-AEAC-48D3BD4E0249}" type="presOf" srcId="{28BAD113-831D-40FB-A951-9C47E3410921}" destId="{165150D9-6ACB-4A6B-A76E-49275065E0EB}" srcOrd="0" destOrd="0" presId="urn:microsoft.com/office/officeart/2018/2/layout/IconVerticalSolidList"/>
    <dgm:cxn modelId="{AEDEF1A3-722F-4E6E-B66A-18DD15404397}" srcId="{28BAD113-831D-40FB-A951-9C47E3410921}" destId="{89D7E22A-808D-4C26-A083-D8384BCE2807}" srcOrd="2" destOrd="0" parTransId="{2AAFACD7-26E3-4F80-A547-4C2107E13D1B}" sibTransId="{D6A7ED24-0CEB-48AF-9622-77AF8D239F8E}"/>
    <dgm:cxn modelId="{FEA07DCE-75E1-4AED-A64E-03B29C74E95D}" srcId="{28BAD113-831D-40FB-A951-9C47E3410921}" destId="{39A4D236-2E13-4DC0-A8C5-3FE0C708968F}" srcOrd="1" destOrd="0" parTransId="{26E95EA7-552B-4258-93E6-C812285EFD29}" sibTransId="{C8409FD2-92FE-4AFE-9CE9-B521BE1E75AE}"/>
    <dgm:cxn modelId="{31A6C2DC-4CDB-4DC2-8285-C9B448E47C0A}" type="presOf" srcId="{39A4D236-2E13-4DC0-A8C5-3FE0C708968F}" destId="{B20C378A-B9F8-43E2-9536-4CBE3F1D1A13}" srcOrd="0" destOrd="0" presId="urn:microsoft.com/office/officeart/2018/2/layout/IconVerticalSolidList"/>
    <dgm:cxn modelId="{AA0B11E6-41BE-4251-AFFE-E061DBCC1259}" srcId="{28BAD113-831D-40FB-A951-9C47E3410921}" destId="{8665C881-501F-466D-9909-DCCEA1E06573}" srcOrd="3" destOrd="0" parTransId="{F14CFD4C-ED3A-4F3A-8E42-0FF26A7F9E4C}" sibTransId="{C198A618-E939-4F2A-B01E-2AB5F136BE31}"/>
    <dgm:cxn modelId="{4CCBA3FA-5DB6-4DB9-ACB6-80F28A5D1539}" type="presOf" srcId="{89D7E22A-808D-4C26-A083-D8384BCE2807}" destId="{EAF4A21D-97FB-4188-BF07-102E583DAC57}" srcOrd="0" destOrd="0" presId="urn:microsoft.com/office/officeart/2018/2/layout/IconVerticalSolidList"/>
    <dgm:cxn modelId="{B39E054B-7284-4629-A4A7-F20D759E4AD3}" type="presParOf" srcId="{165150D9-6ACB-4A6B-A76E-49275065E0EB}" destId="{9F1047D6-687E-4EAA-BAF9-1F2D4EAEA84F}" srcOrd="0" destOrd="0" presId="urn:microsoft.com/office/officeart/2018/2/layout/IconVerticalSolidList"/>
    <dgm:cxn modelId="{18E00ECA-04F5-4FA2-B5F4-921DF0039692}" type="presParOf" srcId="{9F1047D6-687E-4EAA-BAF9-1F2D4EAEA84F}" destId="{EDE3C840-27FA-4E0D-8481-ABFF893B7996}" srcOrd="0" destOrd="0" presId="urn:microsoft.com/office/officeart/2018/2/layout/IconVerticalSolidList"/>
    <dgm:cxn modelId="{5E0BA647-317F-40C9-A540-48EC225391E5}" type="presParOf" srcId="{9F1047D6-687E-4EAA-BAF9-1F2D4EAEA84F}" destId="{1C048D35-A20F-457E-9A05-E4C625DD4347}" srcOrd="1" destOrd="0" presId="urn:microsoft.com/office/officeart/2018/2/layout/IconVerticalSolidList"/>
    <dgm:cxn modelId="{BECC82EE-37AF-4AA2-832F-C39D30F42D3E}" type="presParOf" srcId="{9F1047D6-687E-4EAA-BAF9-1F2D4EAEA84F}" destId="{0608DCEE-B749-4BBF-B26A-0BEC70E1BF85}" srcOrd="2" destOrd="0" presId="urn:microsoft.com/office/officeart/2018/2/layout/IconVerticalSolidList"/>
    <dgm:cxn modelId="{5ABE64FF-6696-4036-A2F1-3E2797FEE418}" type="presParOf" srcId="{9F1047D6-687E-4EAA-BAF9-1F2D4EAEA84F}" destId="{F782924C-CE18-4612-9577-FBCB94566B67}" srcOrd="3" destOrd="0" presId="urn:microsoft.com/office/officeart/2018/2/layout/IconVerticalSolidList"/>
    <dgm:cxn modelId="{FD20530A-9054-4A28-92CA-C6A16E45A7B5}" type="presParOf" srcId="{165150D9-6ACB-4A6B-A76E-49275065E0EB}" destId="{EA0C3DBC-666D-433E-885E-547350F2AF4D}" srcOrd="1" destOrd="0" presId="urn:microsoft.com/office/officeart/2018/2/layout/IconVerticalSolidList"/>
    <dgm:cxn modelId="{1204F9B8-3210-429D-959F-F8AAEDB70A55}" type="presParOf" srcId="{165150D9-6ACB-4A6B-A76E-49275065E0EB}" destId="{020CBAE0-475F-4768-AE36-83BADEE54402}" srcOrd="2" destOrd="0" presId="urn:microsoft.com/office/officeart/2018/2/layout/IconVerticalSolidList"/>
    <dgm:cxn modelId="{59CE86E0-B972-4B47-A9F0-F1580E096F7B}" type="presParOf" srcId="{020CBAE0-475F-4768-AE36-83BADEE54402}" destId="{D3026F47-12C0-4A0D-88FE-211AC9B93951}" srcOrd="0" destOrd="0" presId="urn:microsoft.com/office/officeart/2018/2/layout/IconVerticalSolidList"/>
    <dgm:cxn modelId="{32E3EF95-63C6-4606-9691-37C7F17BC48F}" type="presParOf" srcId="{020CBAE0-475F-4768-AE36-83BADEE54402}" destId="{C5A4CE3A-980D-4B28-8873-4D5CBFF3C85D}" srcOrd="1" destOrd="0" presId="urn:microsoft.com/office/officeart/2018/2/layout/IconVerticalSolidList"/>
    <dgm:cxn modelId="{FBE7567B-B2EB-418E-A332-D78C30081CF7}" type="presParOf" srcId="{020CBAE0-475F-4768-AE36-83BADEE54402}" destId="{BC858F6F-243C-4F62-B3BF-2E10B214D6CF}" srcOrd="2" destOrd="0" presId="urn:microsoft.com/office/officeart/2018/2/layout/IconVerticalSolidList"/>
    <dgm:cxn modelId="{005D88F6-F3E7-4B9D-AAD1-881B1355CBA6}" type="presParOf" srcId="{020CBAE0-475F-4768-AE36-83BADEE54402}" destId="{B20C378A-B9F8-43E2-9536-4CBE3F1D1A13}" srcOrd="3" destOrd="0" presId="urn:microsoft.com/office/officeart/2018/2/layout/IconVerticalSolidList"/>
    <dgm:cxn modelId="{76BFB2A5-ED95-44E1-90A0-89BA3AD32248}" type="presParOf" srcId="{165150D9-6ACB-4A6B-A76E-49275065E0EB}" destId="{88906CD7-7957-42C6-8CA4-176E4A9C26D1}" srcOrd="3" destOrd="0" presId="urn:microsoft.com/office/officeart/2018/2/layout/IconVerticalSolidList"/>
    <dgm:cxn modelId="{972DA893-7ADF-4D65-8A22-2071421C2252}" type="presParOf" srcId="{165150D9-6ACB-4A6B-A76E-49275065E0EB}" destId="{C2E766E6-691F-4FC3-ACA9-6D89636773A5}" srcOrd="4" destOrd="0" presId="urn:microsoft.com/office/officeart/2018/2/layout/IconVerticalSolidList"/>
    <dgm:cxn modelId="{6D23108F-3C99-4B60-92C5-A55C4CFF11B5}" type="presParOf" srcId="{C2E766E6-691F-4FC3-ACA9-6D89636773A5}" destId="{D6E20D41-CB05-4964-B877-F70A6F79885D}" srcOrd="0" destOrd="0" presId="urn:microsoft.com/office/officeart/2018/2/layout/IconVerticalSolidList"/>
    <dgm:cxn modelId="{48ADD85D-02FE-4277-B064-0905C9BC28EE}" type="presParOf" srcId="{C2E766E6-691F-4FC3-ACA9-6D89636773A5}" destId="{EE8EC753-C106-40C5-AA2E-F90D2606ACB1}" srcOrd="1" destOrd="0" presId="urn:microsoft.com/office/officeart/2018/2/layout/IconVerticalSolidList"/>
    <dgm:cxn modelId="{0B7B7CE7-1594-43E6-90B9-A401D71C8F8B}" type="presParOf" srcId="{C2E766E6-691F-4FC3-ACA9-6D89636773A5}" destId="{ADAC8D70-93CD-4B5C-91F9-E3AF1C0AD447}" srcOrd="2" destOrd="0" presId="urn:microsoft.com/office/officeart/2018/2/layout/IconVerticalSolidList"/>
    <dgm:cxn modelId="{867B7162-7E2B-48A9-BFA8-1303F5E8B5CF}" type="presParOf" srcId="{C2E766E6-691F-4FC3-ACA9-6D89636773A5}" destId="{EAF4A21D-97FB-4188-BF07-102E583DAC57}" srcOrd="3" destOrd="0" presId="urn:microsoft.com/office/officeart/2018/2/layout/IconVerticalSolidList"/>
    <dgm:cxn modelId="{3EB90BC8-BE4E-43AE-9F27-907C6ED6CB6D}" type="presParOf" srcId="{165150D9-6ACB-4A6B-A76E-49275065E0EB}" destId="{B5CABF84-68F5-4FE7-AF9B-09B4D18A47D5}" srcOrd="5" destOrd="0" presId="urn:microsoft.com/office/officeart/2018/2/layout/IconVerticalSolidList"/>
    <dgm:cxn modelId="{BC510F28-5BDF-47B8-B7C6-14536DB2FBFD}" type="presParOf" srcId="{165150D9-6ACB-4A6B-A76E-49275065E0EB}" destId="{803F7568-7EF4-411E-87B7-5BEBEE0D314C}" srcOrd="6" destOrd="0" presId="urn:microsoft.com/office/officeart/2018/2/layout/IconVerticalSolidList"/>
    <dgm:cxn modelId="{73B0D11C-A758-4DEA-9B43-6D44A8B1C891}" type="presParOf" srcId="{803F7568-7EF4-411E-87B7-5BEBEE0D314C}" destId="{04CFCA14-1023-4B5E-ADB5-289F74F98BE3}" srcOrd="0" destOrd="0" presId="urn:microsoft.com/office/officeart/2018/2/layout/IconVerticalSolidList"/>
    <dgm:cxn modelId="{ED16CF47-42BF-4324-A9CF-688013D7874B}" type="presParOf" srcId="{803F7568-7EF4-411E-87B7-5BEBEE0D314C}" destId="{0D43A81F-9A0C-45F3-AABD-EB825E918C4A}" srcOrd="1" destOrd="0" presId="urn:microsoft.com/office/officeart/2018/2/layout/IconVerticalSolidList"/>
    <dgm:cxn modelId="{E2585394-196A-4925-BECD-5B6585383DBE}" type="presParOf" srcId="{803F7568-7EF4-411E-87B7-5BEBEE0D314C}" destId="{0649D2F3-6EA8-4DD1-B599-08677BF3CA61}" srcOrd="2" destOrd="0" presId="urn:microsoft.com/office/officeart/2018/2/layout/IconVerticalSolidList"/>
    <dgm:cxn modelId="{1A6EF2B8-5089-4FD0-BDE3-B18917969AD7}" type="presParOf" srcId="{803F7568-7EF4-411E-87B7-5BEBEE0D314C}" destId="{66897E7C-9A47-4BEC-896D-234DAF44FB2A}" srcOrd="3" destOrd="0" presId="urn:microsoft.com/office/officeart/2018/2/layout/IconVerticalSolidList"/>
    <dgm:cxn modelId="{D253D92B-C7E5-483F-BB52-C62145C86890}" type="presParOf" srcId="{165150D9-6ACB-4A6B-A76E-49275065E0EB}" destId="{34B1DDF2-518B-4BE8-8AB5-37ECCAEF67C0}" srcOrd="7" destOrd="0" presId="urn:microsoft.com/office/officeart/2018/2/layout/IconVerticalSolidList"/>
    <dgm:cxn modelId="{43C396F5-E982-4536-80BD-CA01F054589C}" type="presParOf" srcId="{165150D9-6ACB-4A6B-A76E-49275065E0EB}" destId="{F74A3174-A86A-45CF-8A41-0BFF124504FC}" srcOrd="8" destOrd="0" presId="urn:microsoft.com/office/officeart/2018/2/layout/IconVerticalSolidList"/>
    <dgm:cxn modelId="{C6D8616E-EFDB-42BA-90A3-B40147EC0E0B}" type="presParOf" srcId="{F74A3174-A86A-45CF-8A41-0BFF124504FC}" destId="{62D7A2C7-982E-4286-9E85-52BE82E48ACB}" srcOrd="0" destOrd="0" presId="urn:microsoft.com/office/officeart/2018/2/layout/IconVerticalSolidList"/>
    <dgm:cxn modelId="{0136AF9F-4C3C-47FA-90C1-2EC967D28A90}" type="presParOf" srcId="{F74A3174-A86A-45CF-8A41-0BFF124504FC}" destId="{DFA0C81A-FF71-46F3-832E-1A5905EAC95B}" srcOrd="1" destOrd="0" presId="urn:microsoft.com/office/officeart/2018/2/layout/IconVerticalSolidList"/>
    <dgm:cxn modelId="{E33B470F-E766-41A5-B908-F66D2003B062}" type="presParOf" srcId="{F74A3174-A86A-45CF-8A41-0BFF124504FC}" destId="{2B137487-633D-4C82-80CB-1AB3E5F4EAD4}" srcOrd="2" destOrd="0" presId="urn:microsoft.com/office/officeart/2018/2/layout/IconVerticalSolidList"/>
    <dgm:cxn modelId="{D0172F85-9A24-4A37-AA24-3B8799558F30}" type="presParOf" srcId="{F74A3174-A86A-45CF-8A41-0BFF124504FC}" destId="{78BC5253-4CA4-4AED-9BC1-27AEA77BD596}"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82829AE-B066-439C-8D8C-57C1D4D3D395}" type="doc">
      <dgm:prSet loTypeId="urn:microsoft.com/office/officeart/2016/7/layout/BasicTimeline" loCatId="process" qsTypeId="urn:microsoft.com/office/officeart/2005/8/quickstyle/simple1" qsCatId="simple" csTypeId="urn:microsoft.com/office/officeart/2005/8/colors/accent1_2" csCatId="accent1" phldr="1"/>
      <dgm:spPr/>
      <dgm:t>
        <a:bodyPr/>
        <a:lstStyle/>
        <a:p>
          <a:endParaRPr lang="en-US"/>
        </a:p>
      </dgm:t>
    </dgm:pt>
    <dgm:pt modelId="{3DA40CB3-9068-424E-8CF7-E77C5AB497FE}">
      <dgm:prSet/>
      <dgm:spPr/>
      <dgm:t>
        <a:bodyPr/>
        <a:lstStyle/>
        <a:p>
          <a:pPr>
            <a:defRPr b="1"/>
          </a:pPr>
          <a:r>
            <a:rPr lang="en-US"/>
            <a:t>Oct. 2020</a:t>
          </a:r>
        </a:p>
      </dgm:t>
    </dgm:pt>
    <dgm:pt modelId="{361A659E-F023-4447-BEAE-4F31D5622381}" type="parTrans" cxnId="{BBF89AFC-8066-4467-A06B-03EF123EFD15}">
      <dgm:prSet/>
      <dgm:spPr/>
      <dgm:t>
        <a:bodyPr/>
        <a:lstStyle/>
        <a:p>
          <a:endParaRPr lang="en-US"/>
        </a:p>
      </dgm:t>
    </dgm:pt>
    <dgm:pt modelId="{BC3011ED-2148-46FC-83DC-CB0DEA2046EE}" type="sibTrans" cxnId="{BBF89AFC-8066-4467-A06B-03EF123EFD15}">
      <dgm:prSet/>
      <dgm:spPr/>
      <dgm:t>
        <a:bodyPr/>
        <a:lstStyle/>
        <a:p>
          <a:endParaRPr lang="en-US"/>
        </a:p>
      </dgm:t>
    </dgm:pt>
    <dgm:pt modelId="{A18E6EDC-06FE-4AB0-9164-76AF6749DD11}">
      <dgm:prSet custT="1"/>
      <dgm:spPr/>
      <dgm:t>
        <a:bodyPr/>
        <a:lstStyle/>
        <a:p>
          <a:r>
            <a:rPr lang="en-US" sz="1600" b="1"/>
            <a:t>Preempt Security </a:t>
          </a:r>
          <a:r>
            <a:rPr lang="en-US" sz="1200"/>
            <a:t> Focused on identity protection and threat prevention.</a:t>
          </a:r>
        </a:p>
      </dgm:t>
    </dgm:pt>
    <dgm:pt modelId="{8F4C2694-2FEB-4ACB-9BBD-DF03C8E5DFDA}" type="parTrans" cxnId="{43CCAADC-1E9B-438F-99E8-F765A1599F35}">
      <dgm:prSet/>
      <dgm:spPr/>
      <dgm:t>
        <a:bodyPr/>
        <a:lstStyle/>
        <a:p>
          <a:endParaRPr lang="en-US"/>
        </a:p>
      </dgm:t>
    </dgm:pt>
    <dgm:pt modelId="{A281B249-3069-464A-9D13-129009AD230C}" type="sibTrans" cxnId="{43CCAADC-1E9B-438F-99E8-F765A1599F35}">
      <dgm:prSet/>
      <dgm:spPr/>
      <dgm:t>
        <a:bodyPr/>
        <a:lstStyle/>
        <a:p>
          <a:endParaRPr lang="en-US"/>
        </a:p>
      </dgm:t>
    </dgm:pt>
    <dgm:pt modelId="{8EEC758B-8391-4289-9214-483ECFED63FD}">
      <dgm:prSet/>
      <dgm:spPr/>
      <dgm:t>
        <a:bodyPr/>
        <a:lstStyle/>
        <a:p>
          <a:pPr>
            <a:defRPr b="1"/>
          </a:pPr>
          <a:r>
            <a:rPr lang="en-US"/>
            <a:t>Dec. 2021</a:t>
          </a:r>
        </a:p>
      </dgm:t>
    </dgm:pt>
    <dgm:pt modelId="{01270486-BB70-4A97-81A0-B183B50BDDCF}" type="parTrans" cxnId="{75677A03-AF85-43C2-A18C-36BD9FB52D3B}">
      <dgm:prSet/>
      <dgm:spPr/>
      <dgm:t>
        <a:bodyPr/>
        <a:lstStyle/>
        <a:p>
          <a:endParaRPr lang="en-US"/>
        </a:p>
      </dgm:t>
    </dgm:pt>
    <dgm:pt modelId="{E8AC9A04-AAF2-4056-85B6-902D55396721}" type="sibTrans" cxnId="{75677A03-AF85-43C2-A18C-36BD9FB52D3B}">
      <dgm:prSet/>
      <dgm:spPr/>
      <dgm:t>
        <a:bodyPr/>
        <a:lstStyle/>
        <a:p>
          <a:endParaRPr lang="en-US"/>
        </a:p>
      </dgm:t>
    </dgm:pt>
    <dgm:pt modelId="{AC818971-F1D8-4721-9ED4-9B56EDB131E5}">
      <dgm:prSet custT="1"/>
      <dgm:spPr/>
      <dgm:t>
        <a:bodyPr/>
        <a:lstStyle/>
        <a:p>
          <a:r>
            <a:rPr lang="en-US" sz="1800" b="1"/>
            <a:t>Secure Circle</a:t>
          </a:r>
          <a:r>
            <a:rPr lang="en-US" sz="1200"/>
            <a:t>  Specialized in data security.</a:t>
          </a:r>
        </a:p>
      </dgm:t>
    </dgm:pt>
    <dgm:pt modelId="{A0B713C8-6EDC-41CA-A363-B00617A10E72}" type="parTrans" cxnId="{7CBC1149-A49F-47DB-97BF-D96AE288A9FF}">
      <dgm:prSet/>
      <dgm:spPr/>
      <dgm:t>
        <a:bodyPr/>
        <a:lstStyle/>
        <a:p>
          <a:endParaRPr lang="en-US"/>
        </a:p>
      </dgm:t>
    </dgm:pt>
    <dgm:pt modelId="{130C8A24-FB60-4C23-8824-E91403207D1D}" type="sibTrans" cxnId="{7CBC1149-A49F-47DB-97BF-D96AE288A9FF}">
      <dgm:prSet/>
      <dgm:spPr/>
      <dgm:t>
        <a:bodyPr/>
        <a:lstStyle/>
        <a:p>
          <a:endParaRPr lang="en-US"/>
        </a:p>
      </dgm:t>
    </dgm:pt>
    <dgm:pt modelId="{C17117B3-07D1-4002-95E3-DD58511AD1C9}">
      <dgm:prSet/>
      <dgm:spPr/>
      <dgm:t>
        <a:bodyPr/>
        <a:lstStyle/>
        <a:p>
          <a:pPr>
            <a:defRPr b="1"/>
          </a:pPr>
          <a:r>
            <a:rPr lang="en-US"/>
            <a:t>Oct. 2022</a:t>
          </a:r>
        </a:p>
      </dgm:t>
    </dgm:pt>
    <dgm:pt modelId="{984673BE-7BE8-40BF-8397-DAD0BEFBCD14}" type="parTrans" cxnId="{F2F61B32-6D69-4A8B-BA8F-4DB0643F072C}">
      <dgm:prSet/>
      <dgm:spPr/>
      <dgm:t>
        <a:bodyPr/>
        <a:lstStyle/>
        <a:p>
          <a:endParaRPr lang="en-US"/>
        </a:p>
      </dgm:t>
    </dgm:pt>
    <dgm:pt modelId="{8FAC24CF-01E7-4679-B7B3-0DE9D92FB915}" type="sibTrans" cxnId="{F2F61B32-6D69-4A8B-BA8F-4DB0643F072C}">
      <dgm:prSet/>
      <dgm:spPr/>
      <dgm:t>
        <a:bodyPr/>
        <a:lstStyle/>
        <a:p>
          <a:endParaRPr lang="en-US"/>
        </a:p>
      </dgm:t>
    </dgm:pt>
    <dgm:pt modelId="{D3C5B4F5-C0EC-4A21-B040-91E060622198}">
      <dgm:prSet custT="1"/>
      <dgm:spPr/>
      <dgm:t>
        <a:bodyPr/>
        <a:lstStyle/>
        <a:p>
          <a:r>
            <a:rPr lang="en-US" sz="1600" b="1" err="1"/>
            <a:t>Reposify</a:t>
          </a:r>
          <a:r>
            <a:rPr lang="en-US" sz="1200"/>
            <a:t>  Enhanced CrowdStrike's external attack surface management capabilities.</a:t>
          </a:r>
        </a:p>
      </dgm:t>
    </dgm:pt>
    <dgm:pt modelId="{7EC28105-11A3-43E1-A12E-407D3D6FB72B}" type="parTrans" cxnId="{9D582FF5-08E9-41C5-8422-8B8B5D803FFE}">
      <dgm:prSet/>
      <dgm:spPr/>
      <dgm:t>
        <a:bodyPr/>
        <a:lstStyle/>
        <a:p>
          <a:endParaRPr lang="en-US"/>
        </a:p>
      </dgm:t>
    </dgm:pt>
    <dgm:pt modelId="{3BB94658-143A-4BE7-8F97-6DF913E11229}" type="sibTrans" cxnId="{9D582FF5-08E9-41C5-8422-8B8B5D803FFE}">
      <dgm:prSet/>
      <dgm:spPr/>
      <dgm:t>
        <a:bodyPr/>
        <a:lstStyle/>
        <a:p>
          <a:endParaRPr lang="en-US"/>
        </a:p>
      </dgm:t>
    </dgm:pt>
    <dgm:pt modelId="{504D1583-9A41-4B98-9D4A-E041EBB055A8}">
      <dgm:prSet/>
      <dgm:spPr/>
      <dgm:t>
        <a:bodyPr/>
        <a:lstStyle/>
        <a:p>
          <a:pPr>
            <a:defRPr b="1"/>
          </a:pPr>
          <a:r>
            <a:rPr lang="en-US"/>
            <a:t>Oct. 2023</a:t>
          </a:r>
        </a:p>
      </dgm:t>
    </dgm:pt>
    <dgm:pt modelId="{90B8589F-7CD2-45C5-B8D2-BDD6FA4DDE15}" type="parTrans" cxnId="{C0D0E63C-B617-45C6-A64C-95F4BBC7E625}">
      <dgm:prSet/>
      <dgm:spPr/>
      <dgm:t>
        <a:bodyPr/>
        <a:lstStyle/>
        <a:p>
          <a:endParaRPr lang="en-US"/>
        </a:p>
      </dgm:t>
    </dgm:pt>
    <dgm:pt modelId="{B51756DE-0C0C-4BD9-B3BE-55623F69BA6C}" type="sibTrans" cxnId="{C0D0E63C-B617-45C6-A64C-95F4BBC7E625}">
      <dgm:prSet/>
      <dgm:spPr/>
      <dgm:t>
        <a:bodyPr/>
        <a:lstStyle/>
        <a:p>
          <a:endParaRPr lang="en-US"/>
        </a:p>
      </dgm:t>
    </dgm:pt>
    <dgm:pt modelId="{C537D1B3-0749-439E-BD97-3C279B377BA7}">
      <dgm:prSet custT="1"/>
      <dgm:spPr/>
      <dgm:t>
        <a:bodyPr/>
        <a:lstStyle/>
        <a:p>
          <a:r>
            <a:rPr lang="en-US" sz="1800" b="1"/>
            <a:t>Bionic</a:t>
          </a:r>
          <a:r>
            <a:rPr lang="en-US" sz="1200"/>
            <a:t>  Expanded capabilities in protecting applications and managing security risks in real-time.</a:t>
          </a:r>
        </a:p>
      </dgm:t>
    </dgm:pt>
    <dgm:pt modelId="{BB4C283D-5624-46CB-A692-B956BD59A4A7}" type="parTrans" cxnId="{A8E30A55-0A36-4ED6-9134-F60FA7EDD124}">
      <dgm:prSet/>
      <dgm:spPr/>
      <dgm:t>
        <a:bodyPr/>
        <a:lstStyle/>
        <a:p>
          <a:endParaRPr lang="en-US"/>
        </a:p>
      </dgm:t>
    </dgm:pt>
    <dgm:pt modelId="{2B9E3DFC-FE1F-4A59-B2D8-718AC7BCE902}" type="sibTrans" cxnId="{A8E30A55-0A36-4ED6-9134-F60FA7EDD124}">
      <dgm:prSet/>
      <dgm:spPr/>
      <dgm:t>
        <a:bodyPr/>
        <a:lstStyle/>
        <a:p>
          <a:endParaRPr lang="en-US"/>
        </a:p>
      </dgm:t>
    </dgm:pt>
    <dgm:pt modelId="{A19AB690-0A02-4077-BDB5-4FC29FDD1C45}">
      <dgm:prSet/>
      <dgm:spPr/>
      <dgm:t>
        <a:bodyPr/>
        <a:lstStyle/>
        <a:p>
          <a:pPr>
            <a:defRPr b="1"/>
          </a:pPr>
          <a:r>
            <a:rPr lang="en-US"/>
            <a:t>Mar. 2024</a:t>
          </a:r>
        </a:p>
      </dgm:t>
    </dgm:pt>
    <dgm:pt modelId="{153426B6-BCED-407A-8036-16339A7020EF}" type="parTrans" cxnId="{18575D43-4C89-4FF3-834B-D0EC52983E87}">
      <dgm:prSet/>
      <dgm:spPr/>
      <dgm:t>
        <a:bodyPr/>
        <a:lstStyle/>
        <a:p>
          <a:endParaRPr lang="en-US"/>
        </a:p>
      </dgm:t>
    </dgm:pt>
    <dgm:pt modelId="{97226020-AB1D-487F-871B-814345C86793}" type="sibTrans" cxnId="{18575D43-4C89-4FF3-834B-D0EC52983E87}">
      <dgm:prSet/>
      <dgm:spPr/>
      <dgm:t>
        <a:bodyPr/>
        <a:lstStyle/>
        <a:p>
          <a:endParaRPr lang="en-US"/>
        </a:p>
      </dgm:t>
    </dgm:pt>
    <dgm:pt modelId="{920C0E77-4CC0-4EB1-A7DA-F9FB77495846}">
      <dgm:prSet custT="1"/>
      <dgm:spPr/>
      <dgm:t>
        <a:bodyPr/>
        <a:lstStyle/>
        <a:p>
          <a:r>
            <a:rPr lang="en-US" sz="1600" b="1"/>
            <a:t>Flow Security </a:t>
          </a:r>
          <a:r>
            <a:rPr lang="en-US" sz="1200"/>
            <a:t> Added cloud data runtime security solutions to bolster cloud security leadership.</a:t>
          </a:r>
        </a:p>
      </dgm:t>
    </dgm:pt>
    <dgm:pt modelId="{A3293FE0-3D3B-41BD-A612-6A65C231552C}" type="parTrans" cxnId="{F39CF8C0-D844-48FC-8CB3-EEA55E77DFAF}">
      <dgm:prSet/>
      <dgm:spPr/>
      <dgm:t>
        <a:bodyPr/>
        <a:lstStyle/>
        <a:p>
          <a:endParaRPr lang="en-US"/>
        </a:p>
      </dgm:t>
    </dgm:pt>
    <dgm:pt modelId="{D1E9C130-CCD6-43A9-85B3-AB6CE471F1FD}" type="sibTrans" cxnId="{F39CF8C0-D844-48FC-8CB3-EEA55E77DFAF}">
      <dgm:prSet/>
      <dgm:spPr/>
      <dgm:t>
        <a:bodyPr/>
        <a:lstStyle/>
        <a:p>
          <a:endParaRPr lang="en-US"/>
        </a:p>
      </dgm:t>
    </dgm:pt>
    <dgm:pt modelId="{D3526A5A-ADCB-438E-BE88-3AEA41048881}" type="pres">
      <dgm:prSet presAssocID="{782829AE-B066-439C-8D8C-57C1D4D3D395}" presName="root" presStyleCnt="0">
        <dgm:presLayoutVars>
          <dgm:chMax/>
          <dgm:chPref/>
          <dgm:animLvl val="lvl"/>
        </dgm:presLayoutVars>
      </dgm:prSet>
      <dgm:spPr/>
    </dgm:pt>
    <dgm:pt modelId="{12AD2F28-2DC0-4DF9-8988-4A8D2CB05074}" type="pres">
      <dgm:prSet presAssocID="{782829AE-B066-439C-8D8C-57C1D4D3D395}" presName="divider" presStyleLbl="fgAccFollowNode1" presStyleIdx="0" presStyleCnt="1"/>
      <dgm:spPr>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tailEnd type="triangle" w="lg" len="lg"/>
        </a:ln>
        <a:effectLst/>
      </dgm:spPr>
    </dgm:pt>
    <dgm:pt modelId="{7AFA178D-628B-4FDF-ACED-DEC1ED681485}" type="pres">
      <dgm:prSet presAssocID="{782829AE-B066-439C-8D8C-57C1D4D3D395}" presName="nodes" presStyleCnt="0">
        <dgm:presLayoutVars>
          <dgm:chMax/>
          <dgm:chPref/>
          <dgm:animLvl val="lvl"/>
        </dgm:presLayoutVars>
      </dgm:prSet>
      <dgm:spPr/>
    </dgm:pt>
    <dgm:pt modelId="{AD612B60-64B6-4346-BFC6-C15768A3A8CD}" type="pres">
      <dgm:prSet presAssocID="{3DA40CB3-9068-424E-8CF7-E77C5AB497FE}" presName="composite" presStyleCnt="0"/>
      <dgm:spPr/>
    </dgm:pt>
    <dgm:pt modelId="{ED7E556D-6155-4E4F-9A9A-17E7BD2C26C7}" type="pres">
      <dgm:prSet presAssocID="{3DA40CB3-9068-424E-8CF7-E77C5AB497FE}" presName="L1TextContainer" presStyleLbl="revTx" presStyleIdx="0" presStyleCnt="5">
        <dgm:presLayoutVars>
          <dgm:chMax val="1"/>
          <dgm:chPref val="1"/>
          <dgm:bulletEnabled val="1"/>
        </dgm:presLayoutVars>
      </dgm:prSet>
      <dgm:spPr/>
    </dgm:pt>
    <dgm:pt modelId="{828A425A-49EB-4C3A-B16B-5808628CBA7E}" type="pres">
      <dgm:prSet presAssocID="{3DA40CB3-9068-424E-8CF7-E77C5AB497FE}" presName="L2TextContainerWrapper" presStyleCnt="0">
        <dgm:presLayoutVars>
          <dgm:chMax val="0"/>
          <dgm:chPref val="0"/>
          <dgm:bulletEnabled val="1"/>
        </dgm:presLayoutVars>
      </dgm:prSet>
      <dgm:spPr/>
    </dgm:pt>
    <dgm:pt modelId="{D85F1B46-B7C6-464C-9B96-BEFEDA91EA36}" type="pres">
      <dgm:prSet presAssocID="{3DA40CB3-9068-424E-8CF7-E77C5AB497FE}" presName="L2TextContainer" presStyleLbl="bgAcc1" presStyleIdx="0" presStyleCnt="5"/>
      <dgm:spPr/>
    </dgm:pt>
    <dgm:pt modelId="{B21C5CB5-3F33-44B0-9A5E-6C13803B4A11}" type="pres">
      <dgm:prSet presAssocID="{3DA40CB3-9068-424E-8CF7-E77C5AB497FE}" presName="FlexibleEmptyPlaceHolder" presStyleCnt="0"/>
      <dgm:spPr/>
    </dgm:pt>
    <dgm:pt modelId="{5CF0A11F-2052-42FF-A579-F802DBDC2167}" type="pres">
      <dgm:prSet presAssocID="{3DA40CB3-9068-424E-8CF7-E77C5AB497FE}" presName="ConnectLine" presStyleLbl="sibTrans1D1" presStyleIdx="0" presStyleCnt="5"/>
      <dgm:spPr>
        <a:noFill/>
        <a:ln w="12700" cap="flat" cmpd="sng" algn="ctr">
          <a:solidFill>
            <a:schemeClr val="accent1">
              <a:hueOff val="0"/>
              <a:satOff val="0"/>
              <a:lumOff val="0"/>
              <a:alphaOff val="0"/>
            </a:schemeClr>
          </a:solidFill>
          <a:prstDash val="dash"/>
          <a:miter lim="800000"/>
        </a:ln>
        <a:effectLst/>
      </dgm:spPr>
    </dgm:pt>
    <dgm:pt modelId="{2865D536-EFC1-43ED-8390-99FBEFD2C7F7}" type="pres">
      <dgm:prSet presAssocID="{3DA40CB3-9068-424E-8CF7-E77C5AB497FE}" presName="ConnectorPoint" presStyleLbl="alignNode1" presStyleIdx="0" presStyleCnt="5"/>
      <dgm:spPr/>
    </dgm:pt>
    <dgm:pt modelId="{D75382A5-52A4-48AB-9775-C8C1B483B43E}" type="pres">
      <dgm:prSet presAssocID="{3DA40CB3-9068-424E-8CF7-E77C5AB497FE}" presName="EmptyPlaceHolder" presStyleCnt="0"/>
      <dgm:spPr/>
    </dgm:pt>
    <dgm:pt modelId="{4F714F18-31EE-4B67-B77E-0576BC2BE606}" type="pres">
      <dgm:prSet presAssocID="{BC3011ED-2148-46FC-83DC-CB0DEA2046EE}" presName="spaceBetweenRectangles" presStyleCnt="0"/>
      <dgm:spPr/>
    </dgm:pt>
    <dgm:pt modelId="{319BC9A3-C0C1-4E95-BFE3-13E17620364E}" type="pres">
      <dgm:prSet presAssocID="{8EEC758B-8391-4289-9214-483ECFED63FD}" presName="composite" presStyleCnt="0"/>
      <dgm:spPr/>
    </dgm:pt>
    <dgm:pt modelId="{784FB4EE-B5EA-4C09-BBD2-6312603603E8}" type="pres">
      <dgm:prSet presAssocID="{8EEC758B-8391-4289-9214-483ECFED63FD}" presName="L1TextContainer" presStyleLbl="revTx" presStyleIdx="1" presStyleCnt="5">
        <dgm:presLayoutVars>
          <dgm:chMax val="1"/>
          <dgm:chPref val="1"/>
          <dgm:bulletEnabled val="1"/>
        </dgm:presLayoutVars>
      </dgm:prSet>
      <dgm:spPr/>
    </dgm:pt>
    <dgm:pt modelId="{B0C9DEE1-7C7D-4F4B-B853-C64DEE244457}" type="pres">
      <dgm:prSet presAssocID="{8EEC758B-8391-4289-9214-483ECFED63FD}" presName="L2TextContainerWrapper" presStyleCnt="0">
        <dgm:presLayoutVars>
          <dgm:chMax val="0"/>
          <dgm:chPref val="0"/>
          <dgm:bulletEnabled val="1"/>
        </dgm:presLayoutVars>
      </dgm:prSet>
      <dgm:spPr/>
    </dgm:pt>
    <dgm:pt modelId="{63336029-27C0-45CF-B26B-7B3472AED1AD}" type="pres">
      <dgm:prSet presAssocID="{8EEC758B-8391-4289-9214-483ECFED63FD}" presName="L2TextContainer" presStyleLbl="bgAcc1" presStyleIdx="1" presStyleCnt="5" custScaleX="117343" custScaleY="109342"/>
      <dgm:spPr/>
    </dgm:pt>
    <dgm:pt modelId="{71270D23-77CB-4C6C-BE29-3A57CABE3155}" type="pres">
      <dgm:prSet presAssocID="{8EEC758B-8391-4289-9214-483ECFED63FD}" presName="FlexibleEmptyPlaceHolder" presStyleCnt="0"/>
      <dgm:spPr/>
    </dgm:pt>
    <dgm:pt modelId="{EC9E95DF-3248-4913-B64A-5FE19991BC1A}" type="pres">
      <dgm:prSet presAssocID="{8EEC758B-8391-4289-9214-483ECFED63FD}" presName="ConnectLine" presStyleLbl="sibTrans1D1" presStyleIdx="1" presStyleCnt="5"/>
      <dgm:spPr>
        <a:noFill/>
        <a:ln w="12700" cap="flat" cmpd="sng" algn="ctr">
          <a:solidFill>
            <a:schemeClr val="accent1">
              <a:hueOff val="0"/>
              <a:satOff val="0"/>
              <a:lumOff val="0"/>
              <a:alphaOff val="0"/>
            </a:schemeClr>
          </a:solidFill>
          <a:prstDash val="dash"/>
          <a:miter lim="800000"/>
        </a:ln>
        <a:effectLst/>
      </dgm:spPr>
    </dgm:pt>
    <dgm:pt modelId="{201861B7-8D0A-487E-B380-14F37B246206}" type="pres">
      <dgm:prSet presAssocID="{8EEC758B-8391-4289-9214-483ECFED63FD}" presName="ConnectorPoint" presStyleLbl="alignNode1" presStyleIdx="1" presStyleCnt="5"/>
      <dgm:spPr/>
    </dgm:pt>
    <dgm:pt modelId="{A98E3EB1-C0E5-425A-8147-BD30C7EDB3B8}" type="pres">
      <dgm:prSet presAssocID="{8EEC758B-8391-4289-9214-483ECFED63FD}" presName="EmptyPlaceHolder" presStyleCnt="0"/>
      <dgm:spPr/>
    </dgm:pt>
    <dgm:pt modelId="{D08347B2-37B4-4332-AC66-9FAA8B4A0566}" type="pres">
      <dgm:prSet presAssocID="{E8AC9A04-AAF2-4056-85B6-902D55396721}" presName="spaceBetweenRectangles" presStyleCnt="0"/>
      <dgm:spPr/>
    </dgm:pt>
    <dgm:pt modelId="{917CEF14-3C01-4307-A152-A9958446D1CC}" type="pres">
      <dgm:prSet presAssocID="{C17117B3-07D1-4002-95E3-DD58511AD1C9}" presName="composite" presStyleCnt="0"/>
      <dgm:spPr/>
    </dgm:pt>
    <dgm:pt modelId="{D2A3C370-3503-48EF-AC4F-BB13DD48FDFA}" type="pres">
      <dgm:prSet presAssocID="{C17117B3-07D1-4002-95E3-DD58511AD1C9}" presName="L1TextContainer" presStyleLbl="revTx" presStyleIdx="2" presStyleCnt="5">
        <dgm:presLayoutVars>
          <dgm:chMax val="1"/>
          <dgm:chPref val="1"/>
          <dgm:bulletEnabled val="1"/>
        </dgm:presLayoutVars>
      </dgm:prSet>
      <dgm:spPr/>
    </dgm:pt>
    <dgm:pt modelId="{5A8AEAA4-3ED0-4F87-8D75-B2C90D7700F2}" type="pres">
      <dgm:prSet presAssocID="{C17117B3-07D1-4002-95E3-DD58511AD1C9}" presName="L2TextContainerWrapper" presStyleCnt="0">
        <dgm:presLayoutVars>
          <dgm:chMax val="0"/>
          <dgm:chPref val="0"/>
          <dgm:bulletEnabled val="1"/>
        </dgm:presLayoutVars>
      </dgm:prSet>
      <dgm:spPr/>
    </dgm:pt>
    <dgm:pt modelId="{80720DB4-0C13-426B-A7F3-A6A43D184D41}" type="pres">
      <dgm:prSet presAssocID="{C17117B3-07D1-4002-95E3-DD58511AD1C9}" presName="L2TextContainer" presStyleLbl="bgAcc1" presStyleIdx="2" presStyleCnt="5"/>
      <dgm:spPr/>
    </dgm:pt>
    <dgm:pt modelId="{C9144ADA-1B03-492A-90CF-9C35EC9B9CD1}" type="pres">
      <dgm:prSet presAssocID="{C17117B3-07D1-4002-95E3-DD58511AD1C9}" presName="FlexibleEmptyPlaceHolder" presStyleCnt="0"/>
      <dgm:spPr/>
    </dgm:pt>
    <dgm:pt modelId="{507A5822-6168-4731-A678-BC2930FD31D4}" type="pres">
      <dgm:prSet presAssocID="{C17117B3-07D1-4002-95E3-DD58511AD1C9}" presName="ConnectLine" presStyleLbl="sibTrans1D1" presStyleIdx="2" presStyleCnt="5"/>
      <dgm:spPr>
        <a:noFill/>
        <a:ln w="12700" cap="flat" cmpd="sng" algn="ctr">
          <a:solidFill>
            <a:schemeClr val="accent1">
              <a:hueOff val="0"/>
              <a:satOff val="0"/>
              <a:lumOff val="0"/>
              <a:alphaOff val="0"/>
            </a:schemeClr>
          </a:solidFill>
          <a:prstDash val="dash"/>
          <a:miter lim="800000"/>
        </a:ln>
        <a:effectLst/>
      </dgm:spPr>
    </dgm:pt>
    <dgm:pt modelId="{1BE472D5-1E27-432E-AF9A-AE62D43B1FBB}" type="pres">
      <dgm:prSet presAssocID="{C17117B3-07D1-4002-95E3-DD58511AD1C9}" presName="ConnectorPoint" presStyleLbl="alignNode1" presStyleIdx="2" presStyleCnt="5"/>
      <dgm:spPr/>
    </dgm:pt>
    <dgm:pt modelId="{19F0ABB0-4274-4076-BCBA-4D6679A01F58}" type="pres">
      <dgm:prSet presAssocID="{C17117B3-07D1-4002-95E3-DD58511AD1C9}" presName="EmptyPlaceHolder" presStyleCnt="0"/>
      <dgm:spPr/>
    </dgm:pt>
    <dgm:pt modelId="{D22FBB22-D4E7-4611-9C74-6496B605584E}" type="pres">
      <dgm:prSet presAssocID="{8FAC24CF-01E7-4679-B7B3-0DE9D92FB915}" presName="spaceBetweenRectangles" presStyleCnt="0"/>
      <dgm:spPr/>
    </dgm:pt>
    <dgm:pt modelId="{BDAEF695-FE62-4A56-A0AC-22860616160A}" type="pres">
      <dgm:prSet presAssocID="{504D1583-9A41-4B98-9D4A-E041EBB055A8}" presName="composite" presStyleCnt="0"/>
      <dgm:spPr/>
    </dgm:pt>
    <dgm:pt modelId="{E11673D9-2E06-4BE7-8414-84BF000FE78F}" type="pres">
      <dgm:prSet presAssocID="{504D1583-9A41-4B98-9D4A-E041EBB055A8}" presName="L1TextContainer" presStyleLbl="revTx" presStyleIdx="3" presStyleCnt="5">
        <dgm:presLayoutVars>
          <dgm:chMax val="1"/>
          <dgm:chPref val="1"/>
          <dgm:bulletEnabled val="1"/>
        </dgm:presLayoutVars>
      </dgm:prSet>
      <dgm:spPr/>
    </dgm:pt>
    <dgm:pt modelId="{945B1AB9-9A32-4782-A407-E2AC7BACF5E3}" type="pres">
      <dgm:prSet presAssocID="{504D1583-9A41-4B98-9D4A-E041EBB055A8}" presName="L2TextContainerWrapper" presStyleCnt="0">
        <dgm:presLayoutVars>
          <dgm:chMax val="0"/>
          <dgm:chPref val="0"/>
          <dgm:bulletEnabled val="1"/>
        </dgm:presLayoutVars>
      </dgm:prSet>
      <dgm:spPr/>
    </dgm:pt>
    <dgm:pt modelId="{DB558B5C-4A98-4B9F-B7AE-329FD437209A}" type="pres">
      <dgm:prSet presAssocID="{504D1583-9A41-4B98-9D4A-E041EBB055A8}" presName="L2TextContainer" presStyleLbl="bgAcc1" presStyleIdx="3" presStyleCnt="5"/>
      <dgm:spPr/>
    </dgm:pt>
    <dgm:pt modelId="{F823A2B4-96CA-44C4-894E-1FD3E2633AEC}" type="pres">
      <dgm:prSet presAssocID="{504D1583-9A41-4B98-9D4A-E041EBB055A8}" presName="FlexibleEmptyPlaceHolder" presStyleCnt="0"/>
      <dgm:spPr/>
    </dgm:pt>
    <dgm:pt modelId="{B4ACD0D2-C557-4DFC-8883-CA20810D04C0}" type="pres">
      <dgm:prSet presAssocID="{504D1583-9A41-4B98-9D4A-E041EBB055A8}" presName="ConnectLine" presStyleLbl="sibTrans1D1" presStyleIdx="3" presStyleCnt="5"/>
      <dgm:spPr>
        <a:noFill/>
        <a:ln w="12700" cap="flat" cmpd="sng" algn="ctr">
          <a:solidFill>
            <a:schemeClr val="accent1">
              <a:hueOff val="0"/>
              <a:satOff val="0"/>
              <a:lumOff val="0"/>
              <a:alphaOff val="0"/>
            </a:schemeClr>
          </a:solidFill>
          <a:prstDash val="dash"/>
          <a:miter lim="800000"/>
        </a:ln>
        <a:effectLst/>
      </dgm:spPr>
    </dgm:pt>
    <dgm:pt modelId="{24980CD3-826C-441B-ABA4-9B156D0C471F}" type="pres">
      <dgm:prSet presAssocID="{504D1583-9A41-4B98-9D4A-E041EBB055A8}" presName="ConnectorPoint" presStyleLbl="alignNode1" presStyleIdx="3" presStyleCnt="5"/>
      <dgm:spPr/>
    </dgm:pt>
    <dgm:pt modelId="{1757A4E6-341E-46B4-B4AA-55C33DE97676}" type="pres">
      <dgm:prSet presAssocID="{504D1583-9A41-4B98-9D4A-E041EBB055A8}" presName="EmptyPlaceHolder" presStyleCnt="0"/>
      <dgm:spPr/>
    </dgm:pt>
    <dgm:pt modelId="{6E9C122A-1E2B-4ABA-99AA-5FE292A18129}" type="pres">
      <dgm:prSet presAssocID="{B51756DE-0C0C-4BD9-B3BE-55623F69BA6C}" presName="spaceBetweenRectangles" presStyleCnt="0"/>
      <dgm:spPr/>
    </dgm:pt>
    <dgm:pt modelId="{E54C3808-8CEF-4284-9232-4F8B8AD4CE55}" type="pres">
      <dgm:prSet presAssocID="{A19AB690-0A02-4077-BDB5-4FC29FDD1C45}" presName="composite" presStyleCnt="0"/>
      <dgm:spPr/>
    </dgm:pt>
    <dgm:pt modelId="{802AE9ED-93F2-48FD-B7D1-C5B500E42051}" type="pres">
      <dgm:prSet presAssocID="{A19AB690-0A02-4077-BDB5-4FC29FDD1C45}" presName="L1TextContainer" presStyleLbl="revTx" presStyleIdx="4" presStyleCnt="5">
        <dgm:presLayoutVars>
          <dgm:chMax val="1"/>
          <dgm:chPref val="1"/>
          <dgm:bulletEnabled val="1"/>
        </dgm:presLayoutVars>
      </dgm:prSet>
      <dgm:spPr/>
    </dgm:pt>
    <dgm:pt modelId="{2D22BAF5-53F7-4A5E-A3D3-1CE717FFC437}" type="pres">
      <dgm:prSet presAssocID="{A19AB690-0A02-4077-BDB5-4FC29FDD1C45}" presName="L2TextContainerWrapper" presStyleCnt="0">
        <dgm:presLayoutVars>
          <dgm:chMax val="0"/>
          <dgm:chPref val="0"/>
          <dgm:bulletEnabled val="1"/>
        </dgm:presLayoutVars>
      </dgm:prSet>
      <dgm:spPr/>
    </dgm:pt>
    <dgm:pt modelId="{28E0E70C-0CD9-494D-ADFC-B51FBC6C7A3A}" type="pres">
      <dgm:prSet presAssocID="{A19AB690-0A02-4077-BDB5-4FC29FDD1C45}" presName="L2TextContainer" presStyleLbl="bgAcc1" presStyleIdx="4" presStyleCnt="5"/>
      <dgm:spPr/>
    </dgm:pt>
    <dgm:pt modelId="{D4A68595-D76F-4E3F-B300-4470B46B1FAD}" type="pres">
      <dgm:prSet presAssocID="{A19AB690-0A02-4077-BDB5-4FC29FDD1C45}" presName="FlexibleEmptyPlaceHolder" presStyleCnt="0"/>
      <dgm:spPr/>
    </dgm:pt>
    <dgm:pt modelId="{C6340944-B1E6-4F2A-86A1-F32DB6632919}" type="pres">
      <dgm:prSet presAssocID="{A19AB690-0A02-4077-BDB5-4FC29FDD1C45}" presName="ConnectLine" presStyleLbl="sibTrans1D1" presStyleIdx="4" presStyleCnt="5"/>
      <dgm:spPr>
        <a:noFill/>
        <a:ln w="12700" cap="flat" cmpd="sng" algn="ctr">
          <a:solidFill>
            <a:schemeClr val="accent1">
              <a:hueOff val="0"/>
              <a:satOff val="0"/>
              <a:lumOff val="0"/>
              <a:alphaOff val="0"/>
            </a:schemeClr>
          </a:solidFill>
          <a:prstDash val="dash"/>
          <a:miter lim="800000"/>
        </a:ln>
        <a:effectLst/>
      </dgm:spPr>
    </dgm:pt>
    <dgm:pt modelId="{BF8743AB-AB4C-4BF6-8394-547A69544A08}" type="pres">
      <dgm:prSet presAssocID="{A19AB690-0A02-4077-BDB5-4FC29FDD1C45}" presName="ConnectorPoint" presStyleLbl="alignNode1" presStyleIdx="4" presStyleCnt="5"/>
      <dgm:spPr/>
    </dgm:pt>
    <dgm:pt modelId="{0A427F2F-C466-4AF9-B62C-24425D611A1C}" type="pres">
      <dgm:prSet presAssocID="{A19AB690-0A02-4077-BDB5-4FC29FDD1C45}" presName="EmptyPlaceHolder" presStyleCnt="0"/>
      <dgm:spPr/>
    </dgm:pt>
  </dgm:ptLst>
  <dgm:cxnLst>
    <dgm:cxn modelId="{EF984101-3603-4E57-8724-290BFB5A226B}" type="presOf" srcId="{A19AB690-0A02-4077-BDB5-4FC29FDD1C45}" destId="{802AE9ED-93F2-48FD-B7D1-C5B500E42051}" srcOrd="0" destOrd="0" presId="urn:microsoft.com/office/officeart/2016/7/layout/BasicTimeline"/>
    <dgm:cxn modelId="{75677A03-AF85-43C2-A18C-36BD9FB52D3B}" srcId="{782829AE-B066-439C-8D8C-57C1D4D3D395}" destId="{8EEC758B-8391-4289-9214-483ECFED63FD}" srcOrd="1" destOrd="0" parTransId="{01270486-BB70-4A97-81A0-B183B50BDDCF}" sibTransId="{E8AC9A04-AAF2-4056-85B6-902D55396721}"/>
    <dgm:cxn modelId="{A800DF0D-A919-461D-876C-795321953CFB}" type="presOf" srcId="{920C0E77-4CC0-4EB1-A7DA-F9FB77495846}" destId="{28E0E70C-0CD9-494D-ADFC-B51FBC6C7A3A}" srcOrd="0" destOrd="0" presId="urn:microsoft.com/office/officeart/2016/7/layout/BasicTimeline"/>
    <dgm:cxn modelId="{CC127E15-F906-46B2-ACD8-823B6A5CBD08}" type="presOf" srcId="{782829AE-B066-439C-8D8C-57C1D4D3D395}" destId="{D3526A5A-ADCB-438E-BE88-3AEA41048881}" srcOrd="0" destOrd="0" presId="urn:microsoft.com/office/officeart/2016/7/layout/BasicTimeline"/>
    <dgm:cxn modelId="{F2F61B32-6D69-4A8B-BA8F-4DB0643F072C}" srcId="{782829AE-B066-439C-8D8C-57C1D4D3D395}" destId="{C17117B3-07D1-4002-95E3-DD58511AD1C9}" srcOrd="2" destOrd="0" parTransId="{984673BE-7BE8-40BF-8397-DAD0BEFBCD14}" sibTransId="{8FAC24CF-01E7-4679-B7B3-0DE9D92FB915}"/>
    <dgm:cxn modelId="{C0D0E63C-B617-45C6-A64C-95F4BBC7E625}" srcId="{782829AE-B066-439C-8D8C-57C1D4D3D395}" destId="{504D1583-9A41-4B98-9D4A-E041EBB055A8}" srcOrd="3" destOrd="0" parTransId="{90B8589F-7CD2-45C5-B8D2-BDD6FA4DDE15}" sibTransId="{B51756DE-0C0C-4BD9-B3BE-55623F69BA6C}"/>
    <dgm:cxn modelId="{A7328F40-7A7E-42F4-9242-B45D020A021A}" type="presOf" srcId="{8EEC758B-8391-4289-9214-483ECFED63FD}" destId="{784FB4EE-B5EA-4C09-BBD2-6312603603E8}" srcOrd="0" destOrd="0" presId="urn:microsoft.com/office/officeart/2016/7/layout/BasicTimeline"/>
    <dgm:cxn modelId="{18575D43-4C89-4FF3-834B-D0EC52983E87}" srcId="{782829AE-B066-439C-8D8C-57C1D4D3D395}" destId="{A19AB690-0A02-4077-BDB5-4FC29FDD1C45}" srcOrd="4" destOrd="0" parTransId="{153426B6-BCED-407A-8036-16339A7020EF}" sibTransId="{97226020-AB1D-487F-871B-814345C86793}"/>
    <dgm:cxn modelId="{7CBC1149-A49F-47DB-97BF-D96AE288A9FF}" srcId="{8EEC758B-8391-4289-9214-483ECFED63FD}" destId="{AC818971-F1D8-4721-9ED4-9B56EDB131E5}" srcOrd="0" destOrd="0" parTransId="{A0B713C8-6EDC-41CA-A363-B00617A10E72}" sibTransId="{130C8A24-FB60-4C23-8824-E91403207D1D}"/>
    <dgm:cxn modelId="{A8E30A55-0A36-4ED6-9134-F60FA7EDD124}" srcId="{504D1583-9A41-4B98-9D4A-E041EBB055A8}" destId="{C537D1B3-0749-439E-BD97-3C279B377BA7}" srcOrd="0" destOrd="0" parTransId="{BB4C283D-5624-46CB-A692-B956BD59A4A7}" sibTransId="{2B9E3DFC-FE1F-4A59-B2D8-718AC7BCE902}"/>
    <dgm:cxn modelId="{E3348784-C505-4C07-BDC6-0D94537BCCE3}" type="presOf" srcId="{3DA40CB3-9068-424E-8CF7-E77C5AB497FE}" destId="{ED7E556D-6155-4E4F-9A9A-17E7BD2C26C7}" srcOrd="0" destOrd="0" presId="urn:microsoft.com/office/officeart/2016/7/layout/BasicTimeline"/>
    <dgm:cxn modelId="{D879AF8D-EF8E-43B0-828A-592EF7F36153}" type="presOf" srcId="{C537D1B3-0749-439E-BD97-3C279B377BA7}" destId="{DB558B5C-4A98-4B9F-B7AE-329FD437209A}" srcOrd="0" destOrd="0" presId="urn:microsoft.com/office/officeart/2016/7/layout/BasicTimeline"/>
    <dgm:cxn modelId="{F8288491-215D-4AF0-A688-340E03BDD70E}" type="presOf" srcId="{504D1583-9A41-4B98-9D4A-E041EBB055A8}" destId="{E11673D9-2E06-4BE7-8414-84BF000FE78F}" srcOrd="0" destOrd="0" presId="urn:microsoft.com/office/officeart/2016/7/layout/BasicTimeline"/>
    <dgm:cxn modelId="{1B086696-1ECA-44D1-959E-7D6027584D13}" type="presOf" srcId="{A18E6EDC-06FE-4AB0-9164-76AF6749DD11}" destId="{D85F1B46-B7C6-464C-9B96-BEFEDA91EA36}" srcOrd="0" destOrd="0" presId="urn:microsoft.com/office/officeart/2016/7/layout/BasicTimeline"/>
    <dgm:cxn modelId="{85A8ADB1-4328-4C9E-9F4E-4E3D15D569B3}" type="presOf" srcId="{D3C5B4F5-C0EC-4A21-B040-91E060622198}" destId="{80720DB4-0C13-426B-A7F3-A6A43D184D41}" srcOrd="0" destOrd="0" presId="urn:microsoft.com/office/officeart/2016/7/layout/BasicTimeline"/>
    <dgm:cxn modelId="{F39CF8C0-D844-48FC-8CB3-EEA55E77DFAF}" srcId="{A19AB690-0A02-4077-BDB5-4FC29FDD1C45}" destId="{920C0E77-4CC0-4EB1-A7DA-F9FB77495846}" srcOrd="0" destOrd="0" parTransId="{A3293FE0-3D3B-41BD-A612-6A65C231552C}" sibTransId="{D1E9C130-CCD6-43A9-85B3-AB6CE471F1FD}"/>
    <dgm:cxn modelId="{C41A83D6-AFCB-45B3-873B-D7F3D6AB9496}" type="presOf" srcId="{AC818971-F1D8-4721-9ED4-9B56EDB131E5}" destId="{63336029-27C0-45CF-B26B-7B3472AED1AD}" srcOrd="0" destOrd="0" presId="urn:microsoft.com/office/officeart/2016/7/layout/BasicTimeline"/>
    <dgm:cxn modelId="{43CCAADC-1E9B-438F-99E8-F765A1599F35}" srcId="{3DA40CB3-9068-424E-8CF7-E77C5AB497FE}" destId="{A18E6EDC-06FE-4AB0-9164-76AF6749DD11}" srcOrd="0" destOrd="0" parTransId="{8F4C2694-2FEB-4ACB-9BBD-DF03C8E5DFDA}" sibTransId="{A281B249-3069-464A-9D13-129009AD230C}"/>
    <dgm:cxn modelId="{DECAB3F2-D2FF-4F02-A372-302D126F24DA}" type="presOf" srcId="{C17117B3-07D1-4002-95E3-DD58511AD1C9}" destId="{D2A3C370-3503-48EF-AC4F-BB13DD48FDFA}" srcOrd="0" destOrd="0" presId="urn:microsoft.com/office/officeart/2016/7/layout/BasicTimeline"/>
    <dgm:cxn modelId="{9D582FF5-08E9-41C5-8422-8B8B5D803FFE}" srcId="{C17117B3-07D1-4002-95E3-DD58511AD1C9}" destId="{D3C5B4F5-C0EC-4A21-B040-91E060622198}" srcOrd="0" destOrd="0" parTransId="{7EC28105-11A3-43E1-A12E-407D3D6FB72B}" sibTransId="{3BB94658-143A-4BE7-8F97-6DF913E11229}"/>
    <dgm:cxn modelId="{BBF89AFC-8066-4467-A06B-03EF123EFD15}" srcId="{782829AE-B066-439C-8D8C-57C1D4D3D395}" destId="{3DA40CB3-9068-424E-8CF7-E77C5AB497FE}" srcOrd="0" destOrd="0" parTransId="{361A659E-F023-4447-BEAE-4F31D5622381}" sibTransId="{BC3011ED-2148-46FC-83DC-CB0DEA2046EE}"/>
    <dgm:cxn modelId="{27C668D0-CC71-4CFE-A698-761E934624C6}" type="presParOf" srcId="{D3526A5A-ADCB-438E-BE88-3AEA41048881}" destId="{12AD2F28-2DC0-4DF9-8988-4A8D2CB05074}" srcOrd="0" destOrd="0" presId="urn:microsoft.com/office/officeart/2016/7/layout/BasicTimeline"/>
    <dgm:cxn modelId="{E89E02C7-0530-4190-BB22-88ECBFE7C003}" type="presParOf" srcId="{D3526A5A-ADCB-438E-BE88-3AEA41048881}" destId="{7AFA178D-628B-4FDF-ACED-DEC1ED681485}" srcOrd="1" destOrd="0" presId="urn:microsoft.com/office/officeart/2016/7/layout/BasicTimeline"/>
    <dgm:cxn modelId="{3DCAE444-98C8-46F7-98B4-B0EBC7E9FCC1}" type="presParOf" srcId="{7AFA178D-628B-4FDF-ACED-DEC1ED681485}" destId="{AD612B60-64B6-4346-BFC6-C15768A3A8CD}" srcOrd="0" destOrd="0" presId="urn:microsoft.com/office/officeart/2016/7/layout/BasicTimeline"/>
    <dgm:cxn modelId="{69BC3047-B221-4BB6-B9DC-6AD8B2B3A42B}" type="presParOf" srcId="{AD612B60-64B6-4346-BFC6-C15768A3A8CD}" destId="{ED7E556D-6155-4E4F-9A9A-17E7BD2C26C7}" srcOrd="0" destOrd="0" presId="urn:microsoft.com/office/officeart/2016/7/layout/BasicTimeline"/>
    <dgm:cxn modelId="{3960C8DF-F8EA-4FB4-AA90-B38EDE4668DB}" type="presParOf" srcId="{AD612B60-64B6-4346-BFC6-C15768A3A8CD}" destId="{828A425A-49EB-4C3A-B16B-5808628CBA7E}" srcOrd="1" destOrd="0" presId="urn:microsoft.com/office/officeart/2016/7/layout/BasicTimeline"/>
    <dgm:cxn modelId="{68678E19-8773-468A-A52D-321BD8043198}" type="presParOf" srcId="{828A425A-49EB-4C3A-B16B-5808628CBA7E}" destId="{D85F1B46-B7C6-464C-9B96-BEFEDA91EA36}" srcOrd="0" destOrd="0" presId="urn:microsoft.com/office/officeart/2016/7/layout/BasicTimeline"/>
    <dgm:cxn modelId="{C14C5E47-C2C5-41BA-BC8A-36D9CACBF486}" type="presParOf" srcId="{828A425A-49EB-4C3A-B16B-5808628CBA7E}" destId="{B21C5CB5-3F33-44B0-9A5E-6C13803B4A11}" srcOrd="1" destOrd="0" presId="urn:microsoft.com/office/officeart/2016/7/layout/BasicTimeline"/>
    <dgm:cxn modelId="{D12FF229-930D-4F36-ACE9-174F0FD1D126}" type="presParOf" srcId="{AD612B60-64B6-4346-BFC6-C15768A3A8CD}" destId="{5CF0A11F-2052-42FF-A579-F802DBDC2167}" srcOrd="2" destOrd="0" presId="urn:microsoft.com/office/officeart/2016/7/layout/BasicTimeline"/>
    <dgm:cxn modelId="{E530B6C9-F2F9-438B-925C-A302B778EACC}" type="presParOf" srcId="{AD612B60-64B6-4346-BFC6-C15768A3A8CD}" destId="{2865D536-EFC1-43ED-8390-99FBEFD2C7F7}" srcOrd="3" destOrd="0" presId="urn:microsoft.com/office/officeart/2016/7/layout/BasicTimeline"/>
    <dgm:cxn modelId="{BD4C867A-3B16-4D0F-9C33-F7D2AF23C9C7}" type="presParOf" srcId="{AD612B60-64B6-4346-BFC6-C15768A3A8CD}" destId="{D75382A5-52A4-48AB-9775-C8C1B483B43E}" srcOrd="4" destOrd="0" presId="urn:microsoft.com/office/officeart/2016/7/layout/BasicTimeline"/>
    <dgm:cxn modelId="{93CA9A6A-DC3C-45F3-B316-95E4EC573DC9}" type="presParOf" srcId="{7AFA178D-628B-4FDF-ACED-DEC1ED681485}" destId="{4F714F18-31EE-4B67-B77E-0576BC2BE606}" srcOrd="1" destOrd="0" presId="urn:microsoft.com/office/officeart/2016/7/layout/BasicTimeline"/>
    <dgm:cxn modelId="{04018A18-83CA-4198-85A2-441648D7F5F9}" type="presParOf" srcId="{7AFA178D-628B-4FDF-ACED-DEC1ED681485}" destId="{319BC9A3-C0C1-4E95-BFE3-13E17620364E}" srcOrd="2" destOrd="0" presId="urn:microsoft.com/office/officeart/2016/7/layout/BasicTimeline"/>
    <dgm:cxn modelId="{88A799AE-03D9-4F96-9011-D6A62E1804C8}" type="presParOf" srcId="{319BC9A3-C0C1-4E95-BFE3-13E17620364E}" destId="{784FB4EE-B5EA-4C09-BBD2-6312603603E8}" srcOrd="0" destOrd="0" presId="urn:microsoft.com/office/officeart/2016/7/layout/BasicTimeline"/>
    <dgm:cxn modelId="{57AE4770-40D4-40D1-998D-189FD96BFEDA}" type="presParOf" srcId="{319BC9A3-C0C1-4E95-BFE3-13E17620364E}" destId="{B0C9DEE1-7C7D-4F4B-B853-C64DEE244457}" srcOrd="1" destOrd="0" presId="urn:microsoft.com/office/officeart/2016/7/layout/BasicTimeline"/>
    <dgm:cxn modelId="{30AF54EA-CACE-4100-B8EF-8920F4E30456}" type="presParOf" srcId="{B0C9DEE1-7C7D-4F4B-B853-C64DEE244457}" destId="{63336029-27C0-45CF-B26B-7B3472AED1AD}" srcOrd="0" destOrd="0" presId="urn:microsoft.com/office/officeart/2016/7/layout/BasicTimeline"/>
    <dgm:cxn modelId="{50C030D6-4B2A-4880-9BFD-6B0ED5099683}" type="presParOf" srcId="{B0C9DEE1-7C7D-4F4B-B853-C64DEE244457}" destId="{71270D23-77CB-4C6C-BE29-3A57CABE3155}" srcOrd="1" destOrd="0" presId="urn:microsoft.com/office/officeart/2016/7/layout/BasicTimeline"/>
    <dgm:cxn modelId="{56ED138D-42C1-4EF7-A090-A618DC7049D1}" type="presParOf" srcId="{319BC9A3-C0C1-4E95-BFE3-13E17620364E}" destId="{EC9E95DF-3248-4913-B64A-5FE19991BC1A}" srcOrd="2" destOrd="0" presId="urn:microsoft.com/office/officeart/2016/7/layout/BasicTimeline"/>
    <dgm:cxn modelId="{E2FFA850-4669-4563-A826-33B9D707FE38}" type="presParOf" srcId="{319BC9A3-C0C1-4E95-BFE3-13E17620364E}" destId="{201861B7-8D0A-487E-B380-14F37B246206}" srcOrd="3" destOrd="0" presId="urn:microsoft.com/office/officeart/2016/7/layout/BasicTimeline"/>
    <dgm:cxn modelId="{EA54DDE7-6EDB-4C15-A587-F13A91186747}" type="presParOf" srcId="{319BC9A3-C0C1-4E95-BFE3-13E17620364E}" destId="{A98E3EB1-C0E5-425A-8147-BD30C7EDB3B8}" srcOrd="4" destOrd="0" presId="urn:microsoft.com/office/officeart/2016/7/layout/BasicTimeline"/>
    <dgm:cxn modelId="{77483C03-F4E3-482B-8CF5-D21FC31D9F12}" type="presParOf" srcId="{7AFA178D-628B-4FDF-ACED-DEC1ED681485}" destId="{D08347B2-37B4-4332-AC66-9FAA8B4A0566}" srcOrd="3" destOrd="0" presId="urn:microsoft.com/office/officeart/2016/7/layout/BasicTimeline"/>
    <dgm:cxn modelId="{6227D316-0885-4DA9-A2D2-97B24D8EDA73}" type="presParOf" srcId="{7AFA178D-628B-4FDF-ACED-DEC1ED681485}" destId="{917CEF14-3C01-4307-A152-A9958446D1CC}" srcOrd="4" destOrd="0" presId="urn:microsoft.com/office/officeart/2016/7/layout/BasicTimeline"/>
    <dgm:cxn modelId="{2B3D8C55-72A0-4B1E-99FF-DCD314F9B5BC}" type="presParOf" srcId="{917CEF14-3C01-4307-A152-A9958446D1CC}" destId="{D2A3C370-3503-48EF-AC4F-BB13DD48FDFA}" srcOrd="0" destOrd="0" presId="urn:microsoft.com/office/officeart/2016/7/layout/BasicTimeline"/>
    <dgm:cxn modelId="{7FC6A4D4-25E1-418D-A9A3-174A0160B40A}" type="presParOf" srcId="{917CEF14-3C01-4307-A152-A9958446D1CC}" destId="{5A8AEAA4-3ED0-4F87-8D75-B2C90D7700F2}" srcOrd="1" destOrd="0" presId="urn:microsoft.com/office/officeart/2016/7/layout/BasicTimeline"/>
    <dgm:cxn modelId="{EF16A50A-463E-4E21-B8D9-8418CA4925B9}" type="presParOf" srcId="{5A8AEAA4-3ED0-4F87-8D75-B2C90D7700F2}" destId="{80720DB4-0C13-426B-A7F3-A6A43D184D41}" srcOrd="0" destOrd="0" presId="urn:microsoft.com/office/officeart/2016/7/layout/BasicTimeline"/>
    <dgm:cxn modelId="{1F3267D2-3887-4BE1-952F-90CABDF4A338}" type="presParOf" srcId="{5A8AEAA4-3ED0-4F87-8D75-B2C90D7700F2}" destId="{C9144ADA-1B03-492A-90CF-9C35EC9B9CD1}" srcOrd="1" destOrd="0" presId="urn:microsoft.com/office/officeart/2016/7/layout/BasicTimeline"/>
    <dgm:cxn modelId="{3AD3974C-56D4-4DC7-BC57-93D4BAE5DA2E}" type="presParOf" srcId="{917CEF14-3C01-4307-A152-A9958446D1CC}" destId="{507A5822-6168-4731-A678-BC2930FD31D4}" srcOrd="2" destOrd="0" presId="urn:microsoft.com/office/officeart/2016/7/layout/BasicTimeline"/>
    <dgm:cxn modelId="{FABB3789-F442-48F8-AC4D-5EEC6CB1584C}" type="presParOf" srcId="{917CEF14-3C01-4307-A152-A9958446D1CC}" destId="{1BE472D5-1E27-432E-AF9A-AE62D43B1FBB}" srcOrd="3" destOrd="0" presId="urn:microsoft.com/office/officeart/2016/7/layout/BasicTimeline"/>
    <dgm:cxn modelId="{1AABC250-88EA-4D98-9990-43F93276C8D5}" type="presParOf" srcId="{917CEF14-3C01-4307-A152-A9958446D1CC}" destId="{19F0ABB0-4274-4076-BCBA-4D6679A01F58}" srcOrd="4" destOrd="0" presId="urn:microsoft.com/office/officeart/2016/7/layout/BasicTimeline"/>
    <dgm:cxn modelId="{228D3D53-3C39-4FF7-B343-6676626A97A1}" type="presParOf" srcId="{7AFA178D-628B-4FDF-ACED-DEC1ED681485}" destId="{D22FBB22-D4E7-4611-9C74-6496B605584E}" srcOrd="5" destOrd="0" presId="urn:microsoft.com/office/officeart/2016/7/layout/BasicTimeline"/>
    <dgm:cxn modelId="{51C29E7E-6E8E-44AA-BD26-B4F6EDE3512A}" type="presParOf" srcId="{7AFA178D-628B-4FDF-ACED-DEC1ED681485}" destId="{BDAEF695-FE62-4A56-A0AC-22860616160A}" srcOrd="6" destOrd="0" presId="urn:microsoft.com/office/officeart/2016/7/layout/BasicTimeline"/>
    <dgm:cxn modelId="{1D5111D9-953E-4A4A-945A-ECF379531192}" type="presParOf" srcId="{BDAEF695-FE62-4A56-A0AC-22860616160A}" destId="{E11673D9-2E06-4BE7-8414-84BF000FE78F}" srcOrd="0" destOrd="0" presId="urn:microsoft.com/office/officeart/2016/7/layout/BasicTimeline"/>
    <dgm:cxn modelId="{255BBD06-CDBD-4861-B208-D3D4CD8DEAF9}" type="presParOf" srcId="{BDAEF695-FE62-4A56-A0AC-22860616160A}" destId="{945B1AB9-9A32-4782-A407-E2AC7BACF5E3}" srcOrd="1" destOrd="0" presId="urn:microsoft.com/office/officeart/2016/7/layout/BasicTimeline"/>
    <dgm:cxn modelId="{23DF88ED-05FF-4792-9B19-42CFEBF158CD}" type="presParOf" srcId="{945B1AB9-9A32-4782-A407-E2AC7BACF5E3}" destId="{DB558B5C-4A98-4B9F-B7AE-329FD437209A}" srcOrd="0" destOrd="0" presId="urn:microsoft.com/office/officeart/2016/7/layout/BasicTimeline"/>
    <dgm:cxn modelId="{2B6C0B3C-A276-404A-A03D-7F6F54174F4A}" type="presParOf" srcId="{945B1AB9-9A32-4782-A407-E2AC7BACF5E3}" destId="{F823A2B4-96CA-44C4-894E-1FD3E2633AEC}" srcOrd="1" destOrd="0" presId="urn:microsoft.com/office/officeart/2016/7/layout/BasicTimeline"/>
    <dgm:cxn modelId="{89CCD5F0-DF5E-4BC0-BB92-164C17935F25}" type="presParOf" srcId="{BDAEF695-FE62-4A56-A0AC-22860616160A}" destId="{B4ACD0D2-C557-4DFC-8883-CA20810D04C0}" srcOrd="2" destOrd="0" presId="urn:microsoft.com/office/officeart/2016/7/layout/BasicTimeline"/>
    <dgm:cxn modelId="{3D0EF5BD-8152-43F4-A1CB-33BA71D0069E}" type="presParOf" srcId="{BDAEF695-FE62-4A56-A0AC-22860616160A}" destId="{24980CD3-826C-441B-ABA4-9B156D0C471F}" srcOrd="3" destOrd="0" presId="urn:microsoft.com/office/officeart/2016/7/layout/BasicTimeline"/>
    <dgm:cxn modelId="{14A7280F-51B1-4498-994C-7350D49059A8}" type="presParOf" srcId="{BDAEF695-FE62-4A56-A0AC-22860616160A}" destId="{1757A4E6-341E-46B4-B4AA-55C33DE97676}" srcOrd="4" destOrd="0" presId="urn:microsoft.com/office/officeart/2016/7/layout/BasicTimeline"/>
    <dgm:cxn modelId="{C4408271-6C0A-4D99-AE2D-ACD59908AF63}" type="presParOf" srcId="{7AFA178D-628B-4FDF-ACED-DEC1ED681485}" destId="{6E9C122A-1E2B-4ABA-99AA-5FE292A18129}" srcOrd="7" destOrd="0" presId="urn:microsoft.com/office/officeart/2016/7/layout/BasicTimeline"/>
    <dgm:cxn modelId="{6C28880B-0144-4680-84C3-1B2C73E1B51B}" type="presParOf" srcId="{7AFA178D-628B-4FDF-ACED-DEC1ED681485}" destId="{E54C3808-8CEF-4284-9232-4F8B8AD4CE55}" srcOrd="8" destOrd="0" presId="urn:microsoft.com/office/officeart/2016/7/layout/BasicTimeline"/>
    <dgm:cxn modelId="{F7D4DCC3-1526-4FC8-9338-ED86F4703A9D}" type="presParOf" srcId="{E54C3808-8CEF-4284-9232-4F8B8AD4CE55}" destId="{802AE9ED-93F2-48FD-B7D1-C5B500E42051}" srcOrd="0" destOrd="0" presId="urn:microsoft.com/office/officeart/2016/7/layout/BasicTimeline"/>
    <dgm:cxn modelId="{F94A587D-1BF7-447D-AB00-151D0C091D9E}" type="presParOf" srcId="{E54C3808-8CEF-4284-9232-4F8B8AD4CE55}" destId="{2D22BAF5-53F7-4A5E-A3D3-1CE717FFC437}" srcOrd="1" destOrd="0" presId="urn:microsoft.com/office/officeart/2016/7/layout/BasicTimeline"/>
    <dgm:cxn modelId="{5B5158D6-6928-455F-835F-01DA7E88E44C}" type="presParOf" srcId="{2D22BAF5-53F7-4A5E-A3D3-1CE717FFC437}" destId="{28E0E70C-0CD9-494D-ADFC-B51FBC6C7A3A}" srcOrd="0" destOrd="0" presId="urn:microsoft.com/office/officeart/2016/7/layout/BasicTimeline"/>
    <dgm:cxn modelId="{9D96C08A-BABE-4CA1-94B8-646A1F6AE3C3}" type="presParOf" srcId="{2D22BAF5-53F7-4A5E-A3D3-1CE717FFC437}" destId="{D4A68595-D76F-4E3F-B300-4470B46B1FAD}" srcOrd="1" destOrd="0" presId="urn:microsoft.com/office/officeart/2016/7/layout/BasicTimeline"/>
    <dgm:cxn modelId="{C0ED6D6A-EFBF-4C26-ACA0-306075E2D39C}" type="presParOf" srcId="{E54C3808-8CEF-4284-9232-4F8B8AD4CE55}" destId="{C6340944-B1E6-4F2A-86A1-F32DB6632919}" srcOrd="2" destOrd="0" presId="urn:microsoft.com/office/officeart/2016/7/layout/BasicTimeline"/>
    <dgm:cxn modelId="{0336AFB9-253F-40CB-9FF8-6D455D29DC6D}" type="presParOf" srcId="{E54C3808-8CEF-4284-9232-4F8B8AD4CE55}" destId="{BF8743AB-AB4C-4BF6-8394-547A69544A08}" srcOrd="3" destOrd="0" presId="urn:microsoft.com/office/officeart/2016/7/layout/BasicTimeline"/>
    <dgm:cxn modelId="{BF51587C-7C53-41AC-89A9-01500B52518F}" type="presParOf" srcId="{E54C3808-8CEF-4284-9232-4F8B8AD4CE55}" destId="{0A427F2F-C466-4AF9-B62C-24425D611A1C}"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941CC6-2CDD-404B-A5FA-0586C3F5D2ED}">
      <dsp:nvSpPr>
        <dsp:cNvPr id="0" name=""/>
        <dsp:cNvSpPr/>
      </dsp:nvSpPr>
      <dsp:spPr>
        <a:xfrm>
          <a:off x="1328012" y="363907"/>
          <a:ext cx="2433499" cy="2433499"/>
        </a:xfrm>
        <a:prstGeom prst="blockArc">
          <a:avLst>
            <a:gd name="adj1" fmla="val 10752282"/>
            <a:gd name="adj2" fmla="val 16154069"/>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08E089-71D9-624B-89F0-72C142397497}">
      <dsp:nvSpPr>
        <dsp:cNvPr id="0" name=""/>
        <dsp:cNvSpPr/>
      </dsp:nvSpPr>
      <dsp:spPr>
        <a:xfrm>
          <a:off x="1328028" y="365147"/>
          <a:ext cx="2433499" cy="2433499"/>
        </a:xfrm>
        <a:prstGeom prst="blockArc">
          <a:avLst>
            <a:gd name="adj1" fmla="val 5465128"/>
            <a:gd name="adj2" fmla="val 10755869"/>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6DB13C-92EF-3444-A072-E37022A06FB2}">
      <dsp:nvSpPr>
        <dsp:cNvPr id="0" name=""/>
        <dsp:cNvSpPr/>
      </dsp:nvSpPr>
      <dsp:spPr>
        <a:xfrm>
          <a:off x="1305513" y="364934"/>
          <a:ext cx="2433499" cy="2433499"/>
        </a:xfrm>
        <a:prstGeom prst="blockArc">
          <a:avLst>
            <a:gd name="adj1" fmla="val 0"/>
            <a:gd name="adj2" fmla="val 54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CF1564-2A79-C64C-9047-A51EB3028747}">
      <dsp:nvSpPr>
        <dsp:cNvPr id="0" name=""/>
        <dsp:cNvSpPr/>
      </dsp:nvSpPr>
      <dsp:spPr>
        <a:xfrm>
          <a:off x="1305514" y="363995"/>
          <a:ext cx="2433499" cy="2433499"/>
        </a:xfrm>
        <a:prstGeom prst="blockArc">
          <a:avLst>
            <a:gd name="adj1" fmla="val 16219146"/>
            <a:gd name="adj2" fmla="val 2716"/>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6E9F46-08DD-A042-8906-3BE27F909201}">
      <dsp:nvSpPr>
        <dsp:cNvPr id="0" name=""/>
        <dsp:cNvSpPr/>
      </dsp:nvSpPr>
      <dsp:spPr>
        <a:xfrm>
          <a:off x="1961897" y="1021317"/>
          <a:ext cx="1120732" cy="1120732"/>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2222500">
            <a:lnSpc>
              <a:spcPct val="90000"/>
            </a:lnSpc>
            <a:spcBef>
              <a:spcPct val="0"/>
            </a:spcBef>
            <a:spcAft>
              <a:spcPct val="35000"/>
            </a:spcAft>
            <a:buNone/>
          </a:pPr>
          <a:endParaRPr lang="en-US" sz="5000" kern="1200"/>
        </a:p>
      </dsp:txBody>
      <dsp:txXfrm>
        <a:off x="2126024" y="1185444"/>
        <a:ext cx="792478" cy="792478"/>
      </dsp:txXfrm>
    </dsp:sp>
    <dsp:sp modelId="{523A426C-E11C-844E-9993-226F3981F44E}">
      <dsp:nvSpPr>
        <dsp:cNvPr id="0" name=""/>
        <dsp:cNvSpPr/>
      </dsp:nvSpPr>
      <dsp:spPr>
        <a:xfrm>
          <a:off x="2136626" y="0"/>
          <a:ext cx="784512" cy="784512"/>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2251515" y="114889"/>
        <a:ext cx="554734" cy="554734"/>
      </dsp:txXfrm>
    </dsp:sp>
    <dsp:sp modelId="{FFC8EB5A-3F4F-AE4A-BBAC-B3C237AAC857}">
      <dsp:nvSpPr>
        <dsp:cNvPr id="0" name=""/>
        <dsp:cNvSpPr/>
      </dsp:nvSpPr>
      <dsp:spPr>
        <a:xfrm>
          <a:off x="3318514" y="1189427"/>
          <a:ext cx="784512" cy="784512"/>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3433403" y="1304316"/>
        <a:ext cx="554734" cy="554734"/>
      </dsp:txXfrm>
    </dsp:sp>
    <dsp:sp modelId="{7BCC9C0A-C888-9341-B87F-C7C193D691D2}">
      <dsp:nvSpPr>
        <dsp:cNvPr id="0" name=""/>
        <dsp:cNvSpPr/>
      </dsp:nvSpPr>
      <dsp:spPr>
        <a:xfrm>
          <a:off x="2130007" y="2377934"/>
          <a:ext cx="784512" cy="784512"/>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2244896" y="2492823"/>
        <a:ext cx="554734" cy="554734"/>
      </dsp:txXfrm>
    </dsp:sp>
    <dsp:sp modelId="{D4C45BC3-F54B-3548-9137-4199EEF41BA5}">
      <dsp:nvSpPr>
        <dsp:cNvPr id="0" name=""/>
        <dsp:cNvSpPr/>
      </dsp:nvSpPr>
      <dsp:spPr>
        <a:xfrm>
          <a:off x="964113" y="1204897"/>
          <a:ext cx="784512" cy="784512"/>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1079002" y="1319786"/>
        <a:ext cx="554734" cy="5547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941CC6-2CDD-404B-A5FA-0586C3F5D2ED}">
      <dsp:nvSpPr>
        <dsp:cNvPr id="0" name=""/>
        <dsp:cNvSpPr/>
      </dsp:nvSpPr>
      <dsp:spPr>
        <a:xfrm>
          <a:off x="1328012" y="363907"/>
          <a:ext cx="2433499" cy="2433499"/>
        </a:xfrm>
        <a:prstGeom prst="blockArc">
          <a:avLst>
            <a:gd name="adj1" fmla="val 10752282"/>
            <a:gd name="adj2" fmla="val 16154069"/>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08E089-71D9-624B-89F0-72C142397497}">
      <dsp:nvSpPr>
        <dsp:cNvPr id="0" name=""/>
        <dsp:cNvSpPr/>
      </dsp:nvSpPr>
      <dsp:spPr>
        <a:xfrm>
          <a:off x="1328028" y="365147"/>
          <a:ext cx="2433499" cy="2433499"/>
        </a:xfrm>
        <a:prstGeom prst="blockArc">
          <a:avLst>
            <a:gd name="adj1" fmla="val 5465128"/>
            <a:gd name="adj2" fmla="val 10755869"/>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6DB13C-92EF-3444-A072-E37022A06FB2}">
      <dsp:nvSpPr>
        <dsp:cNvPr id="0" name=""/>
        <dsp:cNvSpPr/>
      </dsp:nvSpPr>
      <dsp:spPr>
        <a:xfrm>
          <a:off x="1305513" y="364934"/>
          <a:ext cx="2433499" cy="2433499"/>
        </a:xfrm>
        <a:prstGeom prst="blockArc">
          <a:avLst>
            <a:gd name="adj1" fmla="val 0"/>
            <a:gd name="adj2" fmla="val 54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CF1564-2A79-C64C-9047-A51EB3028747}">
      <dsp:nvSpPr>
        <dsp:cNvPr id="0" name=""/>
        <dsp:cNvSpPr/>
      </dsp:nvSpPr>
      <dsp:spPr>
        <a:xfrm>
          <a:off x="1305514" y="363995"/>
          <a:ext cx="2433499" cy="2433499"/>
        </a:xfrm>
        <a:prstGeom prst="blockArc">
          <a:avLst>
            <a:gd name="adj1" fmla="val 16219146"/>
            <a:gd name="adj2" fmla="val 2716"/>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6E9F46-08DD-A042-8906-3BE27F909201}">
      <dsp:nvSpPr>
        <dsp:cNvPr id="0" name=""/>
        <dsp:cNvSpPr/>
      </dsp:nvSpPr>
      <dsp:spPr>
        <a:xfrm>
          <a:off x="1961897" y="1021317"/>
          <a:ext cx="1120732" cy="1120732"/>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2222500">
            <a:lnSpc>
              <a:spcPct val="90000"/>
            </a:lnSpc>
            <a:spcBef>
              <a:spcPct val="0"/>
            </a:spcBef>
            <a:spcAft>
              <a:spcPct val="35000"/>
            </a:spcAft>
            <a:buNone/>
          </a:pPr>
          <a:endParaRPr lang="en-US" sz="5000" kern="1200"/>
        </a:p>
      </dsp:txBody>
      <dsp:txXfrm>
        <a:off x="2126024" y="1185444"/>
        <a:ext cx="792478" cy="792478"/>
      </dsp:txXfrm>
    </dsp:sp>
    <dsp:sp modelId="{523A426C-E11C-844E-9993-226F3981F44E}">
      <dsp:nvSpPr>
        <dsp:cNvPr id="0" name=""/>
        <dsp:cNvSpPr/>
      </dsp:nvSpPr>
      <dsp:spPr>
        <a:xfrm>
          <a:off x="2136626" y="0"/>
          <a:ext cx="784512" cy="784512"/>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2251515" y="114889"/>
        <a:ext cx="554734" cy="554734"/>
      </dsp:txXfrm>
    </dsp:sp>
    <dsp:sp modelId="{FFC8EB5A-3F4F-AE4A-BBAC-B3C237AAC857}">
      <dsp:nvSpPr>
        <dsp:cNvPr id="0" name=""/>
        <dsp:cNvSpPr/>
      </dsp:nvSpPr>
      <dsp:spPr>
        <a:xfrm>
          <a:off x="3318514" y="1189427"/>
          <a:ext cx="784512" cy="784512"/>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3433403" y="1304316"/>
        <a:ext cx="554734" cy="554734"/>
      </dsp:txXfrm>
    </dsp:sp>
    <dsp:sp modelId="{7BCC9C0A-C888-9341-B87F-C7C193D691D2}">
      <dsp:nvSpPr>
        <dsp:cNvPr id="0" name=""/>
        <dsp:cNvSpPr/>
      </dsp:nvSpPr>
      <dsp:spPr>
        <a:xfrm>
          <a:off x="2130007" y="2377934"/>
          <a:ext cx="784512" cy="784512"/>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2244896" y="2492823"/>
        <a:ext cx="554734" cy="554734"/>
      </dsp:txXfrm>
    </dsp:sp>
    <dsp:sp modelId="{D4C45BC3-F54B-3548-9137-4199EEF41BA5}">
      <dsp:nvSpPr>
        <dsp:cNvPr id="0" name=""/>
        <dsp:cNvSpPr/>
      </dsp:nvSpPr>
      <dsp:spPr>
        <a:xfrm>
          <a:off x="964113" y="1204897"/>
          <a:ext cx="784512" cy="784512"/>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1079002" y="1319786"/>
        <a:ext cx="554734" cy="5547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752EEA-0B6E-5F45-96E8-B531CA259B6E}">
      <dsp:nvSpPr>
        <dsp:cNvPr id="0" name=""/>
        <dsp:cNvSpPr/>
      </dsp:nvSpPr>
      <dsp:spPr>
        <a:xfrm>
          <a:off x="489943" y="14434"/>
          <a:ext cx="4332514" cy="4629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0" i="0" kern="1200"/>
            <a:t>Adjust Revenue Growth and Free Cash Flow by:</a:t>
          </a:r>
          <a:endParaRPr lang="en-CA" sz="1400" kern="1200"/>
        </a:p>
      </dsp:txBody>
      <dsp:txXfrm>
        <a:off x="503503" y="27994"/>
        <a:ext cx="4305394" cy="435852"/>
      </dsp:txXfrm>
    </dsp:sp>
    <dsp:sp modelId="{FD94E434-3CA5-0748-B717-657DD6696481}">
      <dsp:nvSpPr>
        <dsp:cNvPr id="0" name=""/>
        <dsp:cNvSpPr/>
      </dsp:nvSpPr>
      <dsp:spPr>
        <a:xfrm>
          <a:off x="923194" y="477407"/>
          <a:ext cx="596926" cy="410164"/>
        </a:xfrm>
        <a:custGeom>
          <a:avLst/>
          <a:gdLst/>
          <a:ahLst/>
          <a:cxnLst/>
          <a:rect l="0" t="0" r="0" b="0"/>
          <a:pathLst>
            <a:path>
              <a:moveTo>
                <a:pt x="0" y="0"/>
              </a:moveTo>
              <a:lnTo>
                <a:pt x="0" y="410164"/>
              </a:lnTo>
              <a:lnTo>
                <a:pt x="596926" y="4101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F161DA-8960-A84C-B1A5-EE41BC532F99}">
      <dsp:nvSpPr>
        <dsp:cNvPr id="0" name=""/>
        <dsp:cNvSpPr/>
      </dsp:nvSpPr>
      <dsp:spPr>
        <a:xfrm>
          <a:off x="1520121" y="604965"/>
          <a:ext cx="2475638" cy="56521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CA" sz="1400" kern="1200"/>
            <a:t>Set realistic growth targets</a:t>
          </a:r>
        </a:p>
      </dsp:txBody>
      <dsp:txXfrm>
        <a:off x="1536676" y="621520"/>
        <a:ext cx="2442528" cy="532104"/>
      </dsp:txXfrm>
    </dsp:sp>
    <dsp:sp modelId="{ADCF23DB-540A-164F-A13C-1098FAF75269}">
      <dsp:nvSpPr>
        <dsp:cNvPr id="0" name=""/>
        <dsp:cNvSpPr/>
      </dsp:nvSpPr>
      <dsp:spPr>
        <a:xfrm>
          <a:off x="923194" y="477407"/>
          <a:ext cx="596926" cy="1116682"/>
        </a:xfrm>
        <a:custGeom>
          <a:avLst/>
          <a:gdLst/>
          <a:ahLst/>
          <a:cxnLst/>
          <a:rect l="0" t="0" r="0" b="0"/>
          <a:pathLst>
            <a:path>
              <a:moveTo>
                <a:pt x="0" y="0"/>
              </a:moveTo>
              <a:lnTo>
                <a:pt x="0" y="1116682"/>
              </a:lnTo>
              <a:lnTo>
                <a:pt x="596926" y="111668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548C6F-65CC-7E44-8D27-7758E23C9D7D}">
      <dsp:nvSpPr>
        <dsp:cNvPr id="0" name=""/>
        <dsp:cNvSpPr/>
      </dsp:nvSpPr>
      <dsp:spPr>
        <a:xfrm>
          <a:off x="1520121" y="1311483"/>
          <a:ext cx="2475638" cy="56521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0" i="0" kern="1200"/>
            <a:t>Priority on net retention</a:t>
          </a:r>
          <a:endParaRPr lang="en-CA" sz="1400" kern="1200"/>
        </a:p>
      </dsp:txBody>
      <dsp:txXfrm>
        <a:off x="1536676" y="1328038"/>
        <a:ext cx="2442528" cy="532104"/>
      </dsp:txXfrm>
    </dsp:sp>
    <dsp:sp modelId="{5276E2D1-CC29-2646-BBF8-F96C6D9E1F83}">
      <dsp:nvSpPr>
        <dsp:cNvPr id="0" name=""/>
        <dsp:cNvSpPr/>
      </dsp:nvSpPr>
      <dsp:spPr>
        <a:xfrm>
          <a:off x="923194" y="477407"/>
          <a:ext cx="596926" cy="1823200"/>
        </a:xfrm>
        <a:custGeom>
          <a:avLst/>
          <a:gdLst/>
          <a:ahLst/>
          <a:cxnLst/>
          <a:rect l="0" t="0" r="0" b="0"/>
          <a:pathLst>
            <a:path>
              <a:moveTo>
                <a:pt x="0" y="0"/>
              </a:moveTo>
              <a:lnTo>
                <a:pt x="0" y="1823200"/>
              </a:lnTo>
              <a:lnTo>
                <a:pt x="596926" y="18232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4E0914-B495-D945-8727-919DE05EFAFB}">
      <dsp:nvSpPr>
        <dsp:cNvPr id="0" name=""/>
        <dsp:cNvSpPr/>
      </dsp:nvSpPr>
      <dsp:spPr>
        <a:xfrm>
          <a:off x="1520121" y="2018000"/>
          <a:ext cx="2475638" cy="56521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0" i="0" kern="1200"/>
            <a:t>Optimize go-to-market spend</a:t>
          </a:r>
          <a:endParaRPr lang="en-CA" sz="1400" kern="1200"/>
        </a:p>
      </dsp:txBody>
      <dsp:txXfrm>
        <a:off x="1536676" y="2034555"/>
        <a:ext cx="2442528" cy="532104"/>
      </dsp:txXfrm>
    </dsp:sp>
    <dsp:sp modelId="{01EBADDB-5814-3B40-BD94-DD94D397B445}">
      <dsp:nvSpPr>
        <dsp:cNvPr id="0" name=""/>
        <dsp:cNvSpPr/>
      </dsp:nvSpPr>
      <dsp:spPr>
        <a:xfrm>
          <a:off x="923194" y="477407"/>
          <a:ext cx="596926" cy="2529718"/>
        </a:xfrm>
        <a:custGeom>
          <a:avLst/>
          <a:gdLst/>
          <a:ahLst/>
          <a:cxnLst/>
          <a:rect l="0" t="0" r="0" b="0"/>
          <a:pathLst>
            <a:path>
              <a:moveTo>
                <a:pt x="0" y="0"/>
              </a:moveTo>
              <a:lnTo>
                <a:pt x="0" y="2529718"/>
              </a:lnTo>
              <a:lnTo>
                <a:pt x="596926" y="25297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5F18B4-C19F-FB42-A076-254B203072CA}">
      <dsp:nvSpPr>
        <dsp:cNvPr id="0" name=""/>
        <dsp:cNvSpPr/>
      </dsp:nvSpPr>
      <dsp:spPr>
        <a:xfrm>
          <a:off x="1520121" y="2724518"/>
          <a:ext cx="2475638" cy="56521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0" i="0" kern="1200"/>
            <a:t>Build new business fast</a:t>
          </a:r>
          <a:endParaRPr lang="en-CA" sz="1400" kern="1200"/>
        </a:p>
      </dsp:txBody>
      <dsp:txXfrm>
        <a:off x="1536676" y="2741073"/>
        <a:ext cx="2442528" cy="5321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752EEA-0B6E-5F45-96E8-B531CA259B6E}">
      <dsp:nvSpPr>
        <dsp:cNvPr id="0" name=""/>
        <dsp:cNvSpPr/>
      </dsp:nvSpPr>
      <dsp:spPr>
        <a:xfrm>
          <a:off x="489943" y="14434"/>
          <a:ext cx="4332514" cy="4629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0" i="0" kern="1200"/>
            <a:t>Adjust Revenue Growth and Free Cash Flow by:</a:t>
          </a:r>
          <a:endParaRPr lang="en-CA" sz="1400" kern="1200"/>
        </a:p>
      </dsp:txBody>
      <dsp:txXfrm>
        <a:off x="503503" y="27994"/>
        <a:ext cx="4305394" cy="435852"/>
      </dsp:txXfrm>
    </dsp:sp>
    <dsp:sp modelId="{FD94E434-3CA5-0748-B717-657DD6696481}">
      <dsp:nvSpPr>
        <dsp:cNvPr id="0" name=""/>
        <dsp:cNvSpPr/>
      </dsp:nvSpPr>
      <dsp:spPr>
        <a:xfrm>
          <a:off x="923194" y="477407"/>
          <a:ext cx="596926" cy="410164"/>
        </a:xfrm>
        <a:custGeom>
          <a:avLst/>
          <a:gdLst/>
          <a:ahLst/>
          <a:cxnLst/>
          <a:rect l="0" t="0" r="0" b="0"/>
          <a:pathLst>
            <a:path>
              <a:moveTo>
                <a:pt x="0" y="0"/>
              </a:moveTo>
              <a:lnTo>
                <a:pt x="0" y="410164"/>
              </a:lnTo>
              <a:lnTo>
                <a:pt x="596926" y="4101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F161DA-8960-A84C-B1A5-EE41BC532F99}">
      <dsp:nvSpPr>
        <dsp:cNvPr id="0" name=""/>
        <dsp:cNvSpPr/>
      </dsp:nvSpPr>
      <dsp:spPr>
        <a:xfrm>
          <a:off x="1520121" y="604965"/>
          <a:ext cx="2475638" cy="56521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CA" sz="1400" kern="1200"/>
            <a:t>Set realistic growth targets</a:t>
          </a:r>
        </a:p>
      </dsp:txBody>
      <dsp:txXfrm>
        <a:off x="1536676" y="621520"/>
        <a:ext cx="2442528" cy="532104"/>
      </dsp:txXfrm>
    </dsp:sp>
    <dsp:sp modelId="{ADCF23DB-540A-164F-A13C-1098FAF75269}">
      <dsp:nvSpPr>
        <dsp:cNvPr id="0" name=""/>
        <dsp:cNvSpPr/>
      </dsp:nvSpPr>
      <dsp:spPr>
        <a:xfrm>
          <a:off x="923194" y="477407"/>
          <a:ext cx="596926" cy="1116682"/>
        </a:xfrm>
        <a:custGeom>
          <a:avLst/>
          <a:gdLst/>
          <a:ahLst/>
          <a:cxnLst/>
          <a:rect l="0" t="0" r="0" b="0"/>
          <a:pathLst>
            <a:path>
              <a:moveTo>
                <a:pt x="0" y="0"/>
              </a:moveTo>
              <a:lnTo>
                <a:pt x="0" y="1116682"/>
              </a:lnTo>
              <a:lnTo>
                <a:pt x="596926" y="111668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548C6F-65CC-7E44-8D27-7758E23C9D7D}">
      <dsp:nvSpPr>
        <dsp:cNvPr id="0" name=""/>
        <dsp:cNvSpPr/>
      </dsp:nvSpPr>
      <dsp:spPr>
        <a:xfrm>
          <a:off x="1520121" y="1311483"/>
          <a:ext cx="2475638" cy="56521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0" i="0" kern="1200"/>
            <a:t>Priority on net retention</a:t>
          </a:r>
          <a:endParaRPr lang="en-CA" sz="1400" kern="1200"/>
        </a:p>
      </dsp:txBody>
      <dsp:txXfrm>
        <a:off x="1536676" y="1328038"/>
        <a:ext cx="2442528" cy="532104"/>
      </dsp:txXfrm>
    </dsp:sp>
    <dsp:sp modelId="{5276E2D1-CC29-2646-BBF8-F96C6D9E1F83}">
      <dsp:nvSpPr>
        <dsp:cNvPr id="0" name=""/>
        <dsp:cNvSpPr/>
      </dsp:nvSpPr>
      <dsp:spPr>
        <a:xfrm>
          <a:off x="923194" y="477407"/>
          <a:ext cx="596926" cy="1823200"/>
        </a:xfrm>
        <a:custGeom>
          <a:avLst/>
          <a:gdLst/>
          <a:ahLst/>
          <a:cxnLst/>
          <a:rect l="0" t="0" r="0" b="0"/>
          <a:pathLst>
            <a:path>
              <a:moveTo>
                <a:pt x="0" y="0"/>
              </a:moveTo>
              <a:lnTo>
                <a:pt x="0" y="1823200"/>
              </a:lnTo>
              <a:lnTo>
                <a:pt x="596926" y="18232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4E0914-B495-D945-8727-919DE05EFAFB}">
      <dsp:nvSpPr>
        <dsp:cNvPr id="0" name=""/>
        <dsp:cNvSpPr/>
      </dsp:nvSpPr>
      <dsp:spPr>
        <a:xfrm>
          <a:off x="1520121" y="2018000"/>
          <a:ext cx="2475638" cy="56521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0" i="0" kern="1200"/>
            <a:t>Optimize go-to-market spend</a:t>
          </a:r>
          <a:endParaRPr lang="en-CA" sz="1400" kern="1200"/>
        </a:p>
      </dsp:txBody>
      <dsp:txXfrm>
        <a:off x="1536676" y="2034555"/>
        <a:ext cx="2442528" cy="532104"/>
      </dsp:txXfrm>
    </dsp:sp>
    <dsp:sp modelId="{01EBADDB-5814-3B40-BD94-DD94D397B445}">
      <dsp:nvSpPr>
        <dsp:cNvPr id="0" name=""/>
        <dsp:cNvSpPr/>
      </dsp:nvSpPr>
      <dsp:spPr>
        <a:xfrm>
          <a:off x="923194" y="477407"/>
          <a:ext cx="596926" cy="2529718"/>
        </a:xfrm>
        <a:custGeom>
          <a:avLst/>
          <a:gdLst/>
          <a:ahLst/>
          <a:cxnLst/>
          <a:rect l="0" t="0" r="0" b="0"/>
          <a:pathLst>
            <a:path>
              <a:moveTo>
                <a:pt x="0" y="0"/>
              </a:moveTo>
              <a:lnTo>
                <a:pt x="0" y="2529718"/>
              </a:lnTo>
              <a:lnTo>
                <a:pt x="596926" y="25297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5F18B4-C19F-FB42-A076-254B203072CA}">
      <dsp:nvSpPr>
        <dsp:cNvPr id="0" name=""/>
        <dsp:cNvSpPr/>
      </dsp:nvSpPr>
      <dsp:spPr>
        <a:xfrm>
          <a:off x="1520121" y="2724518"/>
          <a:ext cx="2475638" cy="56521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0" i="0" kern="1200"/>
            <a:t>Build new business fast</a:t>
          </a:r>
          <a:endParaRPr lang="en-CA" sz="1400" kern="1200"/>
        </a:p>
      </dsp:txBody>
      <dsp:txXfrm>
        <a:off x="1536676" y="2741073"/>
        <a:ext cx="2442528" cy="5321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752EEA-0B6E-5F45-96E8-B531CA259B6E}">
      <dsp:nvSpPr>
        <dsp:cNvPr id="0" name=""/>
        <dsp:cNvSpPr/>
      </dsp:nvSpPr>
      <dsp:spPr>
        <a:xfrm>
          <a:off x="489943" y="14434"/>
          <a:ext cx="4332514" cy="4629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0" i="0" kern="1200"/>
            <a:t>Adjust Revenue Growth and Free Cash Flow by:</a:t>
          </a:r>
          <a:endParaRPr lang="en-CA" sz="1400" kern="1200"/>
        </a:p>
      </dsp:txBody>
      <dsp:txXfrm>
        <a:off x="503503" y="27994"/>
        <a:ext cx="4305394" cy="435852"/>
      </dsp:txXfrm>
    </dsp:sp>
    <dsp:sp modelId="{FD94E434-3CA5-0748-B717-657DD6696481}">
      <dsp:nvSpPr>
        <dsp:cNvPr id="0" name=""/>
        <dsp:cNvSpPr/>
      </dsp:nvSpPr>
      <dsp:spPr>
        <a:xfrm>
          <a:off x="923194" y="477407"/>
          <a:ext cx="596926" cy="410164"/>
        </a:xfrm>
        <a:custGeom>
          <a:avLst/>
          <a:gdLst/>
          <a:ahLst/>
          <a:cxnLst/>
          <a:rect l="0" t="0" r="0" b="0"/>
          <a:pathLst>
            <a:path>
              <a:moveTo>
                <a:pt x="0" y="0"/>
              </a:moveTo>
              <a:lnTo>
                <a:pt x="0" y="410164"/>
              </a:lnTo>
              <a:lnTo>
                <a:pt x="596926" y="4101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F161DA-8960-A84C-B1A5-EE41BC532F99}">
      <dsp:nvSpPr>
        <dsp:cNvPr id="0" name=""/>
        <dsp:cNvSpPr/>
      </dsp:nvSpPr>
      <dsp:spPr>
        <a:xfrm>
          <a:off x="1520121" y="604965"/>
          <a:ext cx="2475638" cy="56521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CA" sz="1400" kern="1200"/>
            <a:t>Set realistic growth targets</a:t>
          </a:r>
        </a:p>
      </dsp:txBody>
      <dsp:txXfrm>
        <a:off x="1536676" y="621520"/>
        <a:ext cx="2442528" cy="532104"/>
      </dsp:txXfrm>
    </dsp:sp>
    <dsp:sp modelId="{ADCF23DB-540A-164F-A13C-1098FAF75269}">
      <dsp:nvSpPr>
        <dsp:cNvPr id="0" name=""/>
        <dsp:cNvSpPr/>
      </dsp:nvSpPr>
      <dsp:spPr>
        <a:xfrm>
          <a:off x="923194" y="477407"/>
          <a:ext cx="596926" cy="1116682"/>
        </a:xfrm>
        <a:custGeom>
          <a:avLst/>
          <a:gdLst/>
          <a:ahLst/>
          <a:cxnLst/>
          <a:rect l="0" t="0" r="0" b="0"/>
          <a:pathLst>
            <a:path>
              <a:moveTo>
                <a:pt x="0" y="0"/>
              </a:moveTo>
              <a:lnTo>
                <a:pt x="0" y="1116682"/>
              </a:lnTo>
              <a:lnTo>
                <a:pt x="596926" y="111668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548C6F-65CC-7E44-8D27-7758E23C9D7D}">
      <dsp:nvSpPr>
        <dsp:cNvPr id="0" name=""/>
        <dsp:cNvSpPr/>
      </dsp:nvSpPr>
      <dsp:spPr>
        <a:xfrm>
          <a:off x="1520121" y="1311483"/>
          <a:ext cx="2475638" cy="56521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0" i="0" kern="1200"/>
            <a:t>Priority on net retention</a:t>
          </a:r>
          <a:endParaRPr lang="en-CA" sz="1400" kern="1200"/>
        </a:p>
      </dsp:txBody>
      <dsp:txXfrm>
        <a:off x="1536676" y="1328038"/>
        <a:ext cx="2442528" cy="532104"/>
      </dsp:txXfrm>
    </dsp:sp>
    <dsp:sp modelId="{5276E2D1-CC29-2646-BBF8-F96C6D9E1F83}">
      <dsp:nvSpPr>
        <dsp:cNvPr id="0" name=""/>
        <dsp:cNvSpPr/>
      </dsp:nvSpPr>
      <dsp:spPr>
        <a:xfrm>
          <a:off x="923194" y="477407"/>
          <a:ext cx="596926" cy="1823200"/>
        </a:xfrm>
        <a:custGeom>
          <a:avLst/>
          <a:gdLst/>
          <a:ahLst/>
          <a:cxnLst/>
          <a:rect l="0" t="0" r="0" b="0"/>
          <a:pathLst>
            <a:path>
              <a:moveTo>
                <a:pt x="0" y="0"/>
              </a:moveTo>
              <a:lnTo>
                <a:pt x="0" y="1823200"/>
              </a:lnTo>
              <a:lnTo>
                <a:pt x="596926" y="18232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4E0914-B495-D945-8727-919DE05EFAFB}">
      <dsp:nvSpPr>
        <dsp:cNvPr id="0" name=""/>
        <dsp:cNvSpPr/>
      </dsp:nvSpPr>
      <dsp:spPr>
        <a:xfrm>
          <a:off x="1520121" y="2018000"/>
          <a:ext cx="2475638" cy="56521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0" i="0" kern="1200"/>
            <a:t>Optimize go-to-market spend</a:t>
          </a:r>
          <a:endParaRPr lang="en-CA" sz="1400" kern="1200"/>
        </a:p>
      </dsp:txBody>
      <dsp:txXfrm>
        <a:off x="1536676" y="2034555"/>
        <a:ext cx="2442528" cy="532104"/>
      </dsp:txXfrm>
    </dsp:sp>
    <dsp:sp modelId="{01EBADDB-5814-3B40-BD94-DD94D397B445}">
      <dsp:nvSpPr>
        <dsp:cNvPr id="0" name=""/>
        <dsp:cNvSpPr/>
      </dsp:nvSpPr>
      <dsp:spPr>
        <a:xfrm>
          <a:off x="923194" y="477407"/>
          <a:ext cx="596926" cy="2529718"/>
        </a:xfrm>
        <a:custGeom>
          <a:avLst/>
          <a:gdLst/>
          <a:ahLst/>
          <a:cxnLst/>
          <a:rect l="0" t="0" r="0" b="0"/>
          <a:pathLst>
            <a:path>
              <a:moveTo>
                <a:pt x="0" y="0"/>
              </a:moveTo>
              <a:lnTo>
                <a:pt x="0" y="2529718"/>
              </a:lnTo>
              <a:lnTo>
                <a:pt x="596926" y="25297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5F18B4-C19F-FB42-A076-254B203072CA}">
      <dsp:nvSpPr>
        <dsp:cNvPr id="0" name=""/>
        <dsp:cNvSpPr/>
      </dsp:nvSpPr>
      <dsp:spPr>
        <a:xfrm>
          <a:off x="1520121" y="2724518"/>
          <a:ext cx="2475638" cy="56521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0" i="0" kern="1200"/>
            <a:t>Build new business fast</a:t>
          </a:r>
          <a:endParaRPr lang="en-CA" sz="1400" kern="1200"/>
        </a:p>
      </dsp:txBody>
      <dsp:txXfrm>
        <a:off x="1536676" y="2741073"/>
        <a:ext cx="2442528" cy="5321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752EEA-0B6E-5F45-96E8-B531CA259B6E}">
      <dsp:nvSpPr>
        <dsp:cNvPr id="0" name=""/>
        <dsp:cNvSpPr/>
      </dsp:nvSpPr>
      <dsp:spPr>
        <a:xfrm>
          <a:off x="489943" y="14434"/>
          <a:ext cx="4332514" cy="4629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0" i="0" kern="1200"/>
            <a:t>Adjust Revenue Growth and Free Cash Flow by:</a:t>
          </a:r>
          <a:endParaRPr lang="en-CA" sz="1400" kern="1200"/>
        </a:p>
      </dsp:txBody>
      <dsp:txXfrm>
        <a:off x="503503" y="27994"/>
        <a:ext cx="4305394" cy="435852"/>
      </dsp:txXfrm>
    </dsp:sp>
    <dsp:sp modelId="{FD94E434-3CA5-0748-B717-657DD6696481}">
      <dsp:nvSpPr>
        <dsp:cNvPr id="0" name=""/>
        <dsp:cNvSpPr/>
      </dsp:nvSpPr>
      <dsp:spPr>
        <a:xfrm>
          <a:off x="923194" y="477407"/>
          <a:ext cx="596926" cy="410164"/>
        </a:xfrm>
        <a:custGeom>
          <a:avLst/>
          <a:gdLst/>
          <a:ahLst/>
          <a:cxnLst/>
          <a:rect l="0" t="0" r="0" b="0"/>
          <a:pathLst>
            <a:path>
              <a:moveTo>
                <a:pt x="0" y="0"/>
              </a:moveTo>
              <a:lnTo>
                <a:pt x="0" y="410164"/>
              </a:lnTo>
              <a:lnTo>
                <a:pt x="596926" y="4101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F161DA-8960-A84C-B1A5-EE41BC532F99}">
      <dsp:nvSpPr>
        <dsp:cNvPr id="0" name=""/>
        <dsp:cNvSpPr/>
      </dsp:nvSpPr>
      <dsp:spPr>
        <a:xfrm>
          <a:off x="1520121" y="604965"/>
          <a:ext cx="2475638" cy="56521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CA" sz="1400" kern="1200"/>
            <a:t>Set realistic growth targets</a:t>
          </a:r>
        </a:p>
      </dsp:txBody>
      <dsp:txXfrm>
        <a:off x="1536676" y="621520"/>
        <a:ext cx="2442528" cy="532104"/>
      </dsp:txXfrm>
    </dsp:sp>
    <dsp:sp modelId="{ADCF23DB-540A-164F-A13C-1098FAF75269}">
      <dsp:nvSpPr>
        <dsp:cNvPr id="0" name=""/>
        <dsp:cNvSpPr/>
      </dsp:nvSpPr>
      <dsp:spPr>
        <a:xfrm>
          <a:off x="923194" y="477407"/>
          <a:ext cx="596926" cy="1116682"/>
        </a:xfrm>
        <a:custGeom>
          <a:avLst/>
          <a:gdLst/>
          <a:ahLst/>
          <a:cxnLst/>
          <a:rect l="0" t="0" r="0" b="0"/>
          <a:pathLst>
            <a:path>
              <a:moveTo>
                <a:pt x="0" y="0"/>
              </a:moveTo>
              <a:lnTo>
                <a:pt x="0" y="1116682"/>
              </a:lnTo>
              <a:lnTo>
                <a:pt x="596926" y="111668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548C6F-65CC-7E44-8D27-7758E23C9D7D}">
      <dsp:nvSpPr>
        <dsp:cNvPr id="0" name=""/>
        <dsp:cNvSpPr/>
      </dsp:nvSpPr>
      <dsp:spPr>
        <a:xfrm>
          <a:off x="1520121" y="1311483"/>
          <a:ext cx="2475638" cy="56521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0" i="0" kern="1200"/>
            <a:t>Priority on net retention</a:t>
          </a:r>
          <a:endParaRPr lang="en-CA" sz="1400" kern="1200"/>
        </a:p>
      </dsp:txBody>
      <dsp:txXfrm>
        <a:off x="1536676" y="1328038"/>
        <a:ext cx="2442528" cy="532104"/>
      </dsp:txXfrm>
    </dsp:sp>
    <dsp:sp modelId="{5276E2D1-CC29-2646-BBF8-F96C6D9E1F83}">
      <dsp:nvSpPr>
        <dsp:cNvPr id="0" name=""/>
        <dsp:cNvSpPr/>
      </dsp:nvSpPr>
      <dsp:spPr>
        <a:xfrm>
          <a:off x="923194" y="477407"/>
          <a:ext cx="596926" cy="1823200"/>
        </a:xfrm>
        <a:custGeom>
          <a:avLst/>
          <a:gdLst/>
          <a:ahLst/>
          <a:cxnLst/>
          <a:rect l="0" t="0" r="0" b="0"/>
          <a:pathLst>
            <a:path>
              <a:moveTo>
                <a:pt x="0" y="0"/>
              </a:moveTo>
              <a:lnTo>
                <a:pt x="0" y="1823200"/>
              </a:lnTo>
              <a:lnTo>
                <a:pt x="596926" y="18232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4E0914-B495-D945-8727-919DE05EFAFB}">
      <dsp:nvSpPr>
        <dsp:cNvPr id="0" name=""/>
        <dsp:cNvSpPr/>
      </dsp:nvSpPr>
      <dsp:spPr>
        <a:xfrm>
          <a:off x="1520121" y="2018000"/>
          <a:ext cx="2475638" cy="56521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0" i="0" kern="1200"/>
            <a:t>Optimize go-to-market spend</a:t>
          </a:r>
          <a:endParaRPr lang="en-CA" sz="1400" kern="1200"/>
        </a:p>
      </dsp:txBody>
      <dsp:txXfrm>
        <a:off x="1536676" y="2034555"/>
        <a:ext cx="2442528" cy="532104"/>
      </dsp:txXfrm>
    </dsp:sp>
    <dsp:sp modelId="{01EBADDB-5814-3B40-BD94-DD94D397B445}">
      <dsp:nvSpPr>
        <dsp:cNvPr id="0" name=""/>
        <dsp:cNvSpPr/>
      </dsp:nvSpPr>
      <dsp:spPr>
        <a:xfrm>
          <a:off x="923194" y="477407"/>
          <a:ext cx="596926" cy="2529718"/>
        </a:xfrm>
        <a:custGeom>
          <a:avLst/>
          <a:gdLst/>
          <a:ahLst/>
          <a:cxnLst/>
          <a:rect l="0" t="0" r="0" b="0"/>
          <a:pathLst>
            <a:path>
              <a:moveTo>
                <a:pt x="0" y="0"/>
              </a:moveTo>
              <a:lnTo>
                <a:pt x="0" y="2529718"/>
              </a:lnTo>
              <a:lnTo>
                <a:pt x="596926" y="25297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5F18B4-C19F-FB42-A076-254B203072CA}">
      <dsp:nvSpPr>
        <dsp:cNvPr id="0" name=""/>
        <dsp:cNvSpPr/>
      </dsp:nvSpPr>
      <dsp:spPr>
        <a:xfrm>
          <a:off x="1520121" y="2724518"/>
          <a:ext cx="2475638" cy="56521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0" i="0" kern="1200"/>
            <a:t>Build new business fast</a:t>
          </a:r>
          <a:endParaRPr lang="en-CA" sz="1400" kern="1200"/>
        </a:p>
      </dsp:txBody>
      <dsp:txXfrm>
        <a:off x="1536676" y="2741073"/>
        <a:ext cx="2442528" cy="5321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E3C840-27FA-4E0D-8481-ABFF893B7996}">
      <dsp:nvSpPr>
        <dsp:cNvPr id="0" name=""/>
        <dsp:cNvSpPr/>
      </dsp:nvSpPr>
      <dsp:spPr>
        <a:xfrm>
          <a:off x="0" y="5505"/>
          <a:ext cx="4309955" cy="67899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048D35-A20F-457E-9A05-E4C625DD4347}">
      <dsp:nvSpPr>
        <dsp:cNvPr id="0" name=""/>
        <dsp:cNvSpPr/>
      </dsp:nvSpPr>
      <dsp:spPr>
        <a:xfrm>
          <a:off x="205395" y="158279"/>
          <a:ext cx="373811" cy="3734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82924C-CE18-4612-9577-FBCB94566B67}">
      <dsp:nvSpPr>
        <dsp:cNvPr id="0" name=""/>
        <dsp:cNvSpPr/>
      </dsp:nvSpPr>
      <dsp:spPr>
        <a:xfrm>
          <a:off x="784603" y="5505"/>
          <a:ext cx="3501586" cy="721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51" tIns="76351" rIns="76351" bIns="76351" numCol="1" spcCol="1270" anchor="ctr" anchorCtr="0">
          <a:noAutofit/>
        </a:bodyPr>
        <a:lstStyle/>
        <a:p>
          <a:pPr marL="0" lvl="0" indent="0" algn="l" defTabSz="800100">
            <a:lnSpc>
              <a:spcPct val="100000"/>
            </a:lnSpc>
            <a:spcBef>
              <a:spcPct val="0"/>
            </a:spcBef>
            <a:spcAft>
              <a:spcPct val="35000"/>
            </a:spcAft>
            <a:buNone/>
          </a:pPr>
          <a:r>
            <a:rPr lang="en-CA" sz="1800" kern="1200"/>
            <a:t>Founders: George Kurtz and Dmitri Petrovitch (quit at 2020) .  </a:t>
          </a:r>
          <a:endParaRPr lang="en-US" sz="1800" kern="1200"/>
        </a:p>
      </dsp:txBody>
      <dsp:txXfrm>
        <a:off x="784603" y="5505"/>
        <a:ext cx="3501586" cy="721431"/>
      </dsp:txXfrm>
    </dsp:sp>
    <dsp:sp modelId="{D3026F47-12C0-4A0D-88FE-211AC9B93951}">
      <dsp:nvSpPr>
        <dsp:cNvPr id="0" name=""/>
        <dsp:cNvSpPr/>
      </dsp:nvSpPr>
      <dsp:spPr>
        <a:xfrm>
          <a:off x="0" y="907295"/>
          <a:ext cx="4309955" cy="67899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A4CE3A-980D-4B28-8873-4D5CBFF3C85D}">
      <dsp:nvSpPr>
        <dsp:cNvPr id="0" name=""/>
        <dsp:cNvSpPr/>
      </dsp:nvSpPr>
      <dsp:spPr>
        <a:xfrm>
          <a:off x="205395" y="1060068"/>
          <a:ext cx="373811" cy="3734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0C378A-B9F8-43E2-9536-4CBE3F1D1A13}">
      <dsp:nvSpPr>
        <dsp:cNvPr id="0" name=""/>
        <dsp:cNvSpPr/>
      </dsp:nvSpPr>
      <dsp:spPr>
        <a:xfrm>
          <a:off x="784603" y="907295"/>
          <a:ext cx="3501586" cy="721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51" tIns="76351" rIns="76351" bIns="76351" numCol="1" spcCol="1270" anchor="ctr" anchorCtr="0">
          <a:noAutofit/>
        </a:bodyPr>
        <a:lstStyle/>
        <a:p>
          <a:pPr marL="0" lvl="0" indent="0" algn="l" defTabSz="800100">
            <a:lnSpc>
              <a:spcPct val="100000"/>
            </a:lnSpc>
            <a:spcBef>
              <a:spcPct val="0"/>
            </a:spcBef>
            <a:spcAft>
              <a:spcPct val="35000"/>
            </a:spcAft>
            <a:buNone/>
          </a:pPr>
          <a:r>
            <a:rPr lang="en-CA" sz="1800" kern="1200"/>
            <a:t>Founded at 2011</a:t>
          </a:r>
          <a:endParaRPr lang="en-US" sz="1800" kern="1200"/>
        </a:p>
      </dsp:txBody>
      <dsp:txXfrm>
        <a:off x="784603" y="907295"/>
        <a:ext cx="3501586" cy="721431"/>
      </dsp:txXfrm>
    </dsp:sp>
    <dsp:sp modelId="{D6E20D41-CB05-4964-B877-F70A6F79885D}">
      <dsp:nvSpPr>
        <dsp:cNvPr id="0" name=""/>
        <dsp:cNvSpPr/>
      </dsp:nvSpPr>
      <dsp:spPr>
        <a:xfrm>
          <a:off x="0" y="1809084"/>
          <a:ext cx="4309955" cy="67899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8EC753-C106-40C5-AA2E-F90D2606ACB1}">
      <dsp:nvSpPr>
        <dsp:cNvPr id="0" name=""/>
        <dsp:cNvSpPr/>
      </dsp:nvSpPr>
      <dsp:spPr>
        <a:xfrm>
          <a:off x="205395" y="1961858"/>
          <a:ext cx="373811" cy="3734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F4A21D-97FB-4188-BF07-102E583DAC57}">
      <dsp:nvSpPr>
        <dsp:cNvPr id="0" name=""/>
        <dsp:cNvSpPr/>
      </dsp:nvSpPr>
      <dsp:spPr>
        <a:xfrm>
          <a:off x="784603" y="1809084"/>
          <a:ext cx="3501586" cy="721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51" tIns="76351" rIns="76351" bIns="76351" numCol="1" spcCol="1270" anchor="ctr" anchorCtr="0">
          <a:noAutofit/>
        </a:bodyPr>
        <a:lstStyle/>
        <a:p>
          <a:pPr marL="0" lvl="0" indent="0" algn="l" defTabSz="800100">
            <a:lnSpc>
              <a:spcPct val="100000"/>
            </a:lnSpc>
            <a:spcBef>
              <a:spcPct val="0"/>
            </a:spcBef>
            <a:spcAft>
              <a:spcPct val="35000"/>
            </a:spcAft>
            <a:buNone/>
          </a:pPr>
          <a:r>
            <a:rPr lang="en-CA" sz="1800" kern="1200"/>
            <a:t>Initial IPO at 2019 June</a:t>
          </a:r>
          <a:endParaRPr lang="en-US" sz="1800" kern="1200"/>
        </a:p>
      </dsp:txBody>
      <dsp:txXfrm>
        <a:off x="784603" y="1809084"/>
        <a:ext cx="3501586" cy="721431"/>
      </dsp:txXfrm>
    </dsp:sp>
    <dsp:sp modelId="{04CFCA14-1023-4B5E-ADB5-289F74F98BE3}">
      <dsp:nvSpPr>
        <dsp:cNvPr id="0" name=""/>
        <dsp:cNvSpPr/>
      </dsp:nvSpPr>
      <dsp:spPr>
        <a:xfrm>
          <a:off x="0" y="2702718"/>
          <a:ext cx="4309955" cy="67899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43A81F-9A0C-45F3-AABD-EB825E918C4A}">
      <dsp:nvSpPr>
        <dsp:cNvPr id="0" name=""/>
        <dsp:cNvSpPr/>
      </dsp:nvSpPr>
      <dsp:spPr>
        <a:xfrm>
          <a:off x="205395" y="2863647"/>
          <a:ext cx="373811" cy="37344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897E7C-9A47-4BEC-896D-234DAF44FB2A}">
      <dsp:nvSpPr>
        <dsp:cNvPr id="0" name=""/>
        <dsp:cNvSpPr/>
      </dsp:nvSpPr>
      <dsp:spPr>
        <a:xfrm>
          <a:off x="784603" y="2710873"/>
          <a:ext cx="3501586" cy="721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51" tIns="76351" rIns="76351" bIns="76351" numCol="1" spcCol="1270" anchor="ctr" anchorCtr="0">
          <a:noAutofit/>
        </a:bodyPr>
        <a:lstStyle/>
        <a:p>
          <a:pPr marL="0" lvl="0" indent="0" algn="l" defTabSz="577850">
            <a:lnSpc>
              <a:spcPct val="100000"/>
            </a:lnSpc>
            <a:spcBef>
              <a:spcPct val="0"/>
            </a:spcBef>
            <a:spcAft>
              <a:spcPct val="35000"/>
            </a:spcAft>
            <a:buNone/>
          </a:pPr>
          <a:r>
            <a:rPr lang="en-CA" sz="1300" kern="1200"/>
            <a:t>Offering </a:t>
          </a:r>
          <a:r>
            <a:rPr lang="en-CA" sz="1300" b="1" kern="1200"/>
            <a:t>Complete</a:t>
          </a:r>
          <a:r>
            <a:rPr lang="en-CA" sz="1300" kern="1200"/>
            <a:t> Cybersecurity protection of endpoint and cloud workload protection solution </a:t>
          </a:r>
          <a:endParaRPr lang="en-US" sz="1300" kern="1200"/>
        </a:p>
      </dsp:txBody>
      <dsp:txXfrm>
        <a:off x="784603" y="2710873"/>
        <a:ext cx="3501586" cy="721431"/>
      </dsp:txXfrm>
    </dsp:sp>
    <dsp:sp modelId="{62D7A2C7-982E-4286-9E85-52BE82E48ACB}">
      <dsp:nvSpPr>
        <dsp:cNvPr id="0" name=""/>
        <dsp:cNvSpPr/>
      </dsp:nvSpPr>
      <dsp:spPr>
        <a:xfrm>
          <a:off x="0" y="3612662"/>
          <a:ext cx="4309955" cy="67899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A0C81A-FF71-46F3-832E-1A5905EAC95B}">
      <dsp:nvSpPr>
        <dsp:cNvPr id="0" name=""/>
        <dsp:cNvSpPr/>
      </dsp:nvSpPr>
      <dsp:spPr>
        <a:xfrm>
          <a:off x="205395" y="3765436"/>
          <a:ext cx="373811" cy="37344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BC5253-4CA4-4AED-9BC1-27AEA77BD596}">
      <dsp:nvSpPr>
        <dsp:cNvPr id="0" name=""/>
        <dsp:cNvSpPr/>
      </dsp:nvSpPr>
      <dsp:spPr>
        <a:xfrm>
          <a:off x="784603" y="3612662"/>
          <a:ext cx="3501586" cy="721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51" tIns="76351" rIns="76351" bIns="76351" numCol="1" spcCol="1270" anchor="ctr" anchorCtr="0">
          <a:noAutofit/>
        </a:bodyPr>
        <a:lstStyle/>
        <a:p>
          <a:pPr marL="0" lvl="0" indent="0" algn="l" defTabSz="577850">
            <a:lnSpc>
              <a:spcPct val="100000"/>
            </a:lnSpc>
            <a:spcBef>
              <a:spcPct val="0"/>
            </a:spcBef>
            <a:spcAft>
              <a:spcPct val="35000"/>
            </a:spcAft>
            <a:buNone/>
          </a:pPr>
          <a:r>
            <a:rPr lang="en-CA" sz="1300" kern="1200"/>
            <a:t>Support and Deploy Services: ensure that security solutions are properly implemented and maintained.</a:t>
          </a:r>
          <a:endParaRPr lang="en-US" sz="1300" kern="1200"/>
        </a:p>
      </dsp:txBody>
      <dsp:txXfrm>
        <a:off x="784603" y="3612662"/>
        <a:ext cx="3501586" cy="72143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D2F28-2DC0-4DF9-8988-4A8D2CB05074}">
      <dsp:nvSpPr>
        <dsp:cNvPr id="0" name=""/>
        <dsp:cNvSpPr/>
      </dsp:nvSpPr>
      <dsp:spPr>
        <a:xfrm>
          <a:off x="0" y="2149405"/>
          <a:ext cx="5882324" cy="0"/>
        </a:xfrm>
        <a:prstGeom prst="line">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ED7E556D-6155-4E4F-9A9A-17E7BD2C26C7}">
      <dsp:nvSpPr>
        <dsp:cNvPr id="0" name=""/>
        <dsp:cNvSpPr/>
      </dsp:nvSpPr>
      <dsp:spPr>
        <a:xfrm>
          <a:off x="102208" y="2308460"/>
          <a:ext cx="1481150" cy="485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Oct. 2020</a:t>
          </a:r>
        </a:p>
      </dsp:txBody>
      <dsp:txXfrm>
        <a:off x="102208" y="2308460"/>
        <a:ext cx="1481150" cy="485765"/>
      </dsp:txXfrm>
    </dsp:sp>
    <dsp:sp modelId="{D85F1B46-B7C6-464C-9B96-BEFEDA91EA36}">
      <dsp:nvSpPr>
        <dsp:cNvPr id="0" name=""/>
        <dsp:cNvSpPr/>
      </dsp:nvSpPr>
      <dsp:spPr>
        <a:xfrm>
          <a:off x="1220" y="0"/>
          <a:ext cx="1683125" cy="1332631"/>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b="1" kern="1200"/>
            <a:t>Preempt Security </a:t>
          </a:r>
          <a:r>
            <a:rPr lang="en-US" sz="1200" kern="1200"/>
            <a:t> Focused on identity protection and threat prevention.</a:t>
          </a:r>
        </a:p>
      </dsp:txBody>
      <dsp:txXfrm>
        <a:off x="66274" y="65054"/>
        <a:ext cx="1553017" cy="1202523"/>
      </dsp:txXfrm>
    </dsp:sp>
    <dsp:sp modelId="{5CF0A11F-2052-42FF-A579-F802DBDC2167}">
      <dsp:nvSpPr>
        <dsp:cNvPr id="0" name=""/>
        <dsp:cNvSpPr/>
      </dsp:nvSpPr>
      <dsp:spPr>
        <a:xfrm>
          <a:off x="842783" y="1332631"/>
          <a:ext cx="0" cy="81677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84FB4EE-B5EA-4C09-BBD2-6312603603E8}">
      <dsp:nvSpPr>
        <dsp:cNvPr id="0" name=""/>
        <dsp:cNvSpPr/>
      </dsp:nvSpPr>
      <dsp:spPr>
        <a:xfrm>
          <a:off x="1224373" y="1768831"/>
          <a:ext cx="1481150" cy="280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a:t>Dec. 2021</a:t>
          </a:r>
        </a:p>
      </dsp:txBody>
      <dsp:txXfrm>
        <a:off x="1224373" y="1768831"/>
        <a:ext cx="1481150" cy="280039"/>
      </dsp:txXfrm>
    </dsp:sp>
    <dsp:sp modelId="{2865D536-EFC1-43ED-8390-99FBEFD2C7F7}">
      <dsp:nvSpPr>
        <dsp:cNvPr id="0" name=""/>
        <dsp:cNvSpPr/>
      </dsp:nvSpPr>
      <dsp:spPr>
        <a:xfrm>
          <a:off x="810542" y="2117163"/>
          <a:ext cx="64482" cy="64482"/>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336029-27C0-45CF-B26B-7B3472AED1AD}">
      <dsp:nvSpPr>
        <dsp:cNvPr id="0" name=""/>
        <dsp:cNvSpPr/>
      </dsp:nvSpPr>
      <dsp:spPr>
        <a:xfrm>
          <a:off x="977433" y="3194542"/>
          <a:ext cx="1975030" cy="840019"/>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b="1" kern="1200"/>
            <a:t>Secure Circle</a:t>
          </a:r>
          <a:r>
            <a:rPr lang="en-US" sz="1200" kern="1200"/>
            <a:t>  Specialized in data security.</a:t>
          </a:r>
        </a:p>
      </dsp:txBody>
      <dsp:txXfrm>
        <a:off x="1018439" y="3235548"/>
        <a:ext cx="1893018" cy="758007"/>
      </dsp:txXfrm>
    </dsp:sp>
    <dsp:sp modelId="{EC9E95DF-3248-4913-B64A-5FE19991BC1A}">
      <dsp:nvSpPr>
        <dsp:cNvPr id="0" name=""/>
        <dsp:cNvSpPr/>
      </dsp:nvSpPr>
      <dsp:spPr>
        <a:xfrm>
          <a:off x="1964948" y="2413653"/>
          <a:ext cx="0" cy="470862"/>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2A3C370-3503-48EF-AC4F-BB13DD48FDFA}">
      <dsp:nvSpPr>
        <dsp:cNvPr id="0" name=""/>
        <dsp:cNvSpPr/>
      </dsp:nvSpPr>
      <dsp:spPr>
        <a:xfrm>
          <a:off x="2346538" y="2308460"/>
          <a:ext cx="1481150" cy="485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Oct. 2022</a:t>
          </a:r>
        </a:p>
      </dsp:txBody>
      <dsp:txXfrm>
        <a:off x="2346538" y="2308460"/>
        <a:ext cx="1481150" cy="485765"/>
      </dsp:txXfrm>
    </dsp:sp>
    <dsp:sp modelId="{201861B7-8D0A-487E-B380-14F37B246206}">
      <dsp:nvSpPr>
        <dsp:cNvPr id="0" name=""/>
        <dsp:cNvSpPr/>
      </dsp:nvSpPr>
      <dsp:spPr>
        <a:xfrm>
          <a:off x="1932707" y="2395066"/>
          <a:ext cx="64482" cy="37173"/>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720DB4-0C13-426B-A7F3-A6A43D184D41}">
      <dsp:nvSpPr>
        <dsp:cNvPr id="0" name=""/>
        <dsp:cNvSpPr/>
      </dsp:nvSpPr>
      <dsp:spPr>
        <a:xfrm>
          <a:off x="2245551" y="0"/>
          <a:ext cx="1683125" cy="1332631"/>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b="1" kern="1200" err="1"/>
            <a:t>Reposify</a:t>
          </a:r>
          <a:r>
            <a:rPr lang="en-US" sz="1200" kern="1200"/>
            <a:t>  Enhanced CrowdStrike's external attack surface management capabilities.</a:t>
          </a:r>
        </a:p>
      </dsp:txBody>
      <dsp:txXfrm>
        <a:off x="2310605" y="65054"/>
        <a:ext cx="1553017" cy="1202523"/>
      </dsp:txXfrm>
    </dsp:sp>
    <dsp:sp modelId="{507A5822-6168-4731-A678-BC2930FD31D4}">
      <dsp:nvSpPr>
        <dsp:cNvPr id="0" name=""/>
        <dsp:cNvSpPr/>
      </dsp:nvSpPr>
      <dsp:spPr>
        <a:xfrm>
          <a:off x="3087114" y="1332631"/>
          <a:ext cx="0" cy="81677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11673D9-2E06-4BE7-8414-84BF000FE78F}">
      <dsp:nvSpPr>
        <dsp:cNvPr id="0" name=""/>
        <dsp:cNvSpPr/>
      </dsp:nvSpPr>
      <dsp:spPr>
        <a:xfrm>
          <a:off x="3322751" y="1504583"/>
          <a:ext cx="1481150" cy="485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a:t>Oct. 2023</a:t>
          </a:r>
        </a:p>
      </dsp:txBody>
      <dsp:txXfrm>
        <a:off x="3322751" y="1504583"/>
        <a:ext cx="1481150" cy="485765"/>
      </dsp:txXfrm>
    </dsp:sp>
    <dsp:sp modelId="{1BE472D5-1E27-432E-AF9A-AE62D43B1FBB}">
      <dsp:nvSpPr>
        <dsp:cNvPr id="0" name=""/>
        <dsp:cNvSpPr/>
      </dsp:nvSpPr>
      <dsp:spPr>
        <a:xfrm>
          <a:off x="3054873" y="2117163"/>
          <a:ext cx="64482" cy="64482"/>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558B5C-4A98-4B9F-B7AE-329FD437209A}">
      <dsp:nvSpPr>
        <dsp:cNvPr id="0" name=""/>
        <dsp:cNvSpPr/>
      </dsp:nvSpPr>
      <dsp:spPr>
        <a:xfrm>
          <a:off x="3221764" y="2966178"/>
          <a:ext cx="1683125" cy="1332631"/>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US" sz="1800" b="1" kern="1200"/>
            <a:t>Bionic</a:t>
          </a:r>
          <a:r>
            <a:rPr lang="en-US" sz="1200" kern="1200"/>
            <a:t>  Expanded capabilities in protecting applications and managing security risks in real-time.</a:t>
          </a:r>
        </a:p>
      </dsp:txBody>
      <dsp:txXfrm>
        <a:off x="3286818" y="3031232"/>
        <a:ext cx="1553017" cy="1202523"/>
      </dsp:txXfrm>
    </dsp:sp>
    <dsp:sp modelId="{B4ACD0D2-C557-4DFC-8883-CA20810D04C0}">
      <dsp:nvSpPr>
        <dsp:cNvPr id="0" name=""/>
        <dsp:cNvSpPr/>
      </dsp:nvSpPr>
      <dsp:spPr>
        <a:xfrm>
          <a:off x="4063327" y="2149405"/>
          <a:ext cx="0" cy="81677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02AE9ED-93F2-48FD-B7D1-C5B500E42051}">
      <dsp:nvSpPr>
        <dsp:cNvPr id="0" name=""/>
        <dsp:cNvSpPr/>
      </dsp:nvSpPr>
      <dsp:spPr>
        <a:xfrm>
          <a:off x="4298964" y="2308460"/>
          <a:ext cx="1481150" cy="485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Mar. 2024</a:t>
          </a:r>
        </a:p>
      </dsp:txBody>
      <dsp:txXfrm>
        <a:off x="4298964" y="2308460"/>
        <a:ext cx="1481150" cy="485765"/>
      </dsp:txXfrm>
    </dsp:sp>
    <dsp:sp modelId="{24980CD3-826C-441B-ABA4-9B156D0C471F}">
      <dsp:nvSpPr>
        <dsp:cNvPr id="0" name=""/>
        <dsp:cNvSpPr/>
      </dsp:nvSpPr>
      <dsp:spPr>
        <a:xfrm>
          <a:off x="4031086" y="2117163"/>
          <a:ext cx="64482" cy="64482"/>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E0E70C-0CD9-494D-ADFC-B51FBC6C7A3A}">
      <dsp:nvSpPr>
        <dsp:cNvPr id="0" name=""/>
        <dsp:cNvSpPr/>
      </dsp:nvSpPr>
      <dsp:spPr>
        <a:xfrm>
          <a:off x="4197977" y="0"/>
          <a:ext cx="1683125" cy="1332631"/>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b="1" kern="1200"/>
            <a:t>Flow Security </a:t>
          </a:r>
          <a:r>
            <a:rPr lang="en-US" sz="1200" kern="1200"/>
            <a:t> Added cloud data runtime security solutions to bolster cloud security leadership.</a:t>
          </a:r>
        </a:p>
      </dsp:txBody>
      <dsp:txXfrm>
        <a:off x="4263031" y="65054"/>
        <a:ext cx="1553017" cy="1202523"/>
      </dsp:txXfrm>
    </dsp:sp>
    <dsp:sp modelId="{C6340944-B1E6-4F2A-86A1-F32DB6632919}">
      <dsp:nvSpPr>
        <dsp:cNvPr id="0" name=""/>
        <dsp:cNvSpPr/>
      </dsp:nvSpPr>
      <dsp:spPr>
        <a:xfrm>
          <a:off x="5039540" y="1332631"/>
          <a:ext cx="0" cy="81677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F8743AB-AB4C-4BF6-8394-547A69544A08}">
      <dsp:nvSpPr>
        <dsp:cNvPr id="0" name=""/>
        <dsp:cNvSpPr/>
      </dsp:nvSpPr>
      <dsp:spPr>
        <a:xfrm>
          <a:off x="5007299" y="2117163"/>
          <a:ext cx="64482" cy="64482"/>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1T07:01:40.889"/>
    </inkml:context>
    <inkml:brush xml:id="br0">
      <inkml:brushProperty name="width" value="0.025" units="cm"/>
      <inkml:brushProperty name="height" value="0.025" units="cm"/>
    </inkml:brush>
  </inkml:definitions>
  <inkml:trace contextRef="#ctx0" brushRef="#br0">1 0 24575,'1'91'0,"0"0"0,0 0 0,0 0 0,0 4 0,-1-6 0,2 27 0,-1-10 0,-1-47 0,0-51 0,0 3 0,0-4 0,0-1 0,0 1 0,0 0 0,3-1 0,-2 1 0,2-1 0,-3 1 0,0 4 0,0-3 0,0 3 0,0-4 0,0 4 0,0-3 0,0 8 0,0-8 0,4 8 0,-3-8 0,3 8 0,-4-9 0,0 5 0,0-3 0,0-2 0,0 7 0,0-7 0,0 5 0,0-6 0,0 6 0,0-5 0,0 9 0,0-3 0,0 4 0,0 0 0,0 7 0,0-5 0,0 11 0,0-5 0,0 6 0,0 1 0,0-1 0,0 1 0,0 7 0,0-5 0,3-2 0,-2-2 0,3-11 0,-4 5 0,0-7 0,0 0 0,0 0 0,0 0 0,0-4 0,0 3 0,0-4 0,0 1 0,0-2 0,0 0 0,0-3 0,0 3 0,0 1 0,3-5 0,-2 17 0,2-14 0,-3 13 0,0-10 0,0 4 0,0 0 0,0 0 0,0 1 0,0-1 0,0 0 0,0 0 0,0-5 0,0 4 0,0-3 0,0 4 0,0 0 0,0-4 0,0 3 0,3-1 0,-3 3 0,3 2 0,-3-7 0,0 3 0,0-4 0,4 5 0,-3 0 0,3 1 0,-4-1 0,0 0 0,0 0 0,4 0 0,-3 0 0,2 7 0,-3-5 0,0 25 0,0-16 0,0 18 0,0-15 0,5 1 0,-4 0 0,4-1 0,-5-6 0,0 5 0,0-11 0,0 11 0,0-11 0,0 11 0,0-12 0,4 6 0,-3 0 0,3-6 0,-4 6 0,0-1 0,0 3 0,0 13 0,0-6 0,0 6 0,0 1 0,0-6 0,0 5 0,0-7 0,0 0 0,0-1 0,0 1 0,0-1 0,0-6 0,0 5 0,0 4 0,0-1 0,0 15 0,0-14 0,5 14 0,-4-15 0,5 7 0,-6-8 0,0-1 0,0 1 0,0-1 0,0 9 0,0-6 0,0-1 0,0-3 0,0-11 0,0 4 0,0-6 0,0 1 0,0-1 0,4 0 0,-3-5 0,3 4 0,-4-3 0,0 4 0,0 0 0,0 0 0,0 7 0,0 9 0,0 0 0,0 6 0,4-7 0,-3-1 0,4 1 0,-5 8 0,0-7 0,5 7 0,-4 0 0,3-7 0,-4 15 0,6-6 0,-5 8 0,5-8 0,-1 6 0,-3-15 0,3 7 0,-5 6 0,5-11 0,-4 10 0,4-13 0,-5-1 0,0-5 0,0 4 0,0-12 0,0 12 0,4-11 0,-3 11 0,2-11 0,-3 4 0,0-6 0,0 1 0,0-1 0,0 0 0,0 0 0,0 3 0,0-2 0,0 2 0,0-7 0,0 3 0,0-4 0,0 5 0,0 0 0,0 1 0,0 5 0,0 2 0,0 0 0,0 5 0,0-4 0,0 5 0,0 1 0,0-1 0,0-6 0,0 19 0,0-21 0,0 14 0,0-20 0,0 7 0,0-5 0,0 11 0,0-12 0,0 12 0,0-4 0,0 5 0,0 1 0,0 7 0,0 3 0,0 8 0,0 0 0,0 0 0,0 0 0,0 22 0,0-16 0,0 8 0,0-16 0,0-7 0,0 9 0,0-8 0,0 6 0,0-6 0,0 8 0,0 0 0,0-8 0,0-3 0,0-7 0,0-1 0,0 1 0,0-7 0,0 5 0,0-11 0,0 4 0,0 9 0,0-5 0,0 12 0,0-8 0,0 1 0,0 8 0,0-7 0,5 7 0,-4 0 0,4-7 0,-5 15 0,0-14 0,4 6 0,-2-9 0,2 1 0,-4-1 0,0-6 0,0 5 0,0-3 0,0-6 0,0 2 0,4-10 0,-3-1 0,3-1 0,-4-4 0,0 0 0,0-1 0,0 1 0,0 0 0,0-1 0,0 1 0,0-1 0,0 1 0,0-1 0,0 0 0,0 0 0,0 1 0,0 5 0,0 2 0,0-2 0,0 4 0,0 2 0,-3-4 0,2 4 0,-2-12 0,3 1 0,0-1 0,0 1 0,0 0 0,-3-1 0,2 1 0,-2-1 0,3 1 0,0-1 0,-3 0 0,3 1 0,-3-1 0,3 0 0,-3 1 0,2 0 0,-2-1 0,3 1 0,0-1 0,0 1 0,0 0 0,-3-1 0,2 1 0,-2-1 0,3 1 0,0 0 0,0-1 0,-3 1 0,3 4 0,-3-3 0,3 3 0,-4 1 0,3-5 0,-3 9 0,4-8 0,0 3 0,0-4 0,0 0 0,0 4 0,-3-3 0,2 3 0,-2-4 0,3-1 0,0 1 0,0 0 0,0-1 0,0 1 0,0 2 0,0-1 0,0 1 0,0-3 0,0 1 0,0-1 0,0 1 0,0-1 0,0 1 0,0 0 0,0-1 0,0 1 0,0 0 0,0-1 0,0 1 0,0-1 0,0 1 0,0 0 0,0-1 0,0 1 0,-3-1 0,3 1 0,-3 0 0,3-1 0,0 6 0,0-5 0,0 9 0,0-8 0,0 8 0,0-3 0,0 4 0,0-5 0,0 4 0,0-3 0,0-1 0,0 4 0,0-3 0,0-1 0,0 7 0,0-6 0,0 7 0,0-2 0,0-1 0,0 0 0,0 0 0,0 0 0,0 7 0,0-6 0,0 6 0,0-7 0,0 0 0,0 1 0,0-1 0,0 0 0,0-5 0,0 4 0,0-3 0,0-1 0,0 7 0,0-10 0,0 10 0,0-12 0,0 5 0,0-1 0,0-3 0,0 3 0,0 0 0,0-3 0,0 4 0,0-1 0,0-3 0,0 8 0,0-9 0,0 9 0,0 0 0,0 2 0,0 2 0,0-3 0,0-5 0,0 4 0,0-3 0,0 4 0,0 0 0,0 0 0,0 7 0,0-5 0,0 4 0,0-6 0,0 1 0,0-1 0,0 0 0,0 0 0,0 0 0,0 0 0,0 8 0,0-6 0,0 12 0,3-12 0,-2 5 0,3-7 0,-4 0 0,5 7 0,-4-10 0,4 14 0,-5-18 0,3 12 0,-2-9 0,3-1 0,-4 4 0,0-8 0,0 8 0,0-4 0,3 9 0,-2-4 0,2 4 0,-3-4 0,0 0 0,3-5 0,-3 4 0,3-3 0,-3 4 0,0 0 0,4 0 0,-3 0 0,3 7 0,-4-5 0,0 4 0,4-5 0,-3-1 0,3 6 0,-1-4 0,-2 5 0,3 7 0,0-11 0,-3 12 0,3-15 0,-4 6 0,0-4 0,0 5 0,0-7 0,4 6 0,-2-4 0,2 5 0,-4-7 0,0 0 0,0 0 0,0-4 0,0-2 0,0-4 0,0-1 0,0 1 0,0-1 0,0 19 0,0-3 0,0 26 0,0 15 0,0-16 0,0 8 0,0-31 0,0-12 0,0 4 0,0-3 0,0-1 0,0 4 0,0-3 0,0 4 0,0 0 0,0-4 0,0 3 0,0-9 0,0 9 0,0-8 0,0 4 0,0-6 0,0 1 0,0-1 0,0 1 0,0-1 0,0 1 0,-3-4 0,2 3 0,-2-2 0,3 2 0,0 1 0,0-1 0,0 1 0,0 4 0,0-3 0,0 8 0,0-8 0,0 8 0,0-4 0,0 6 0,0-1 0,0 0 0,0 0 0,-3-5 0,3 12 0,-3-14 0,3 13 0,0-15 0,0 8 0,-3-8 0,2 8 0,-2-8 0,3 3 0,0-4 0,0-1 0,0 1 0,0 0 0,0-1 0,0 1 0,0 4 0,0-3 0,0 3 0,0 3 0,0 0 0,0 1 0,0 1 0,0-4 0,0 1 0,0-2 0,0-4 0,0 4 0,0-3 0,0 3 0,0-4 0,0-1 0,0 1 0,0 0 0,0 4 0,0-3 0,0 3 0,-3-1 0,2-3 0,-2 3 0,3-4 0,0 1 0,0-1 0,0 1 0,0 0 0,0-1 0,0 0 0,0 1 0,0-1 0,0 0 0,0 0 0,0 0 0,0 0 0,0 0 0,0 1 0,0-1 0,0 1 0,0-1 0,0 1 0,0-1 0,0 1 0,0 0 0,0-1 0,0 1 0,0-1 0,0 1 0,0 0 0,0-1 0,0 1 0,0 0 0,0 4 0,0-3 0,0 8 0,0-9 0,0 9 0,0-8 0,0 8 0,0-8 0,0 3 0,0 1 0,0-5 0,0 5 0,0-6 0,0 0 0,0-2 0,0-1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1T07:02:34.793"/>
    </inkml:context>
    <inkml:brush xml:id="br0">
      <inkml:brushProperty name="width" value="0.025" units="cm"/>
      <inkml:brushProperty name="height" value="0.025" units="cm"/>
    </inkml:brush>
  </inkml:definitions>
  <inkml:trace contextRef="#ctx0" brushRef="#br0">0 0 24575,'0'6'0,"0"0"0,0 0 0,0 1 0,0 0 0,0-1 0,0 1 0,0-1 0,0 1 0,0 0 0,0-1 0,0 1 0,0-1 0,0 1 0,0 0 0,0-1 0,0 1 0,0 0 0,0-1 0,0 0 0,0 1 0,0-1 0,0 0 0,0 0 0,0-1 0,0 1 0,0 0 0,0-1 0,0 1 0,0-1 0,0 1 0,0-1 0,0 1 0,0-1 0,0 1 0,3-3 0,-3 2 0,5-2 0,-4 4 0,4-4 0,-5 3 0,3-5 0,-3 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1T07:02:35.870"/>
    </inkml:context>
    <inkml:brush xml:id="br0">
      <inkml:brushProperty name="width" value="0.025" units="cm"/>
      <inkml:brushProperty name="height" value="0.025" units="cm"/>
    </inkml:brush>
  </inkml:definitions>
  <inkml:trace contextRef="#ctx0" brushRef="#br0">0 0 24575,'0'11'0,"0"-4"0,0 4 0,0 1 0,0-3 0,0 3 0,0-5 0,0-1 0,0 1 0,0 0 0,0-1 0,0 1 0,0-1 0,0 1 0,0-1 0,0 1 0,0-1 0,0 0 0,0 0 0,0 0 0,0 0 0,0 0 0,0-3 0,0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1T07:02:37.505"/>
    </inkml:context>
    <inkml:brush xml:id="br0">
      <inkml:brushProperty name="width" value="0.025" units="cm"/>
      <inkml:brushProperty name="height" value="0.025" units="cm"/>
    </inkml:brush>
  </inkml:definitions>
  <inkml:trace contextRef="#ctx0" brushRef="#br0">1 0 24575,'0'6'0,"0"-1"0,0 11 0,0-7 0,0 6 0,0-8 0,0-1 0,0 1 0,0 0 0,0-1 0,0 0 0,0 0 0,0 0 0,0 0 0,0 0 0,0-1 0,0 2 0,0-2 0,0 1 0,0 0 0,0-1 0,0 1 0,2-1 0,-1-2 0,1-1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1T07:02:39.975"/>
    </inkml:context>
    <inkml:brush xml:id="br0">
      <inkml:brushProperty name="width" value="0.025" units="cm"/>
      <inkml:brushProperty name="height" value="0.025" units="cm"/>
    </inkml:brush>
  </inkml:definitions>
  <inkml:trace contextRef="#ctx0" brushRef="#br0">93 0 24575,'3'6'0,"-1"-1"0,-2 1 0,0 0 0,0 1 0,0-1 0,0 0 0,0 0 0,0-1 0,0 1 0,0-1 0,0 1 0,0 0 0,0 0 0,0 1 0,0-2 0,0 2 0,0-1 0,0 0 0,0 0 0,0 0 0,0 0 0,0 0 0,0-1 0,0 1 0,0 0 0,0 0 0,0 0 0,0 0 0,0-1 0,0 1 0,0-1 0,0 0 0,0 0 0,-2-2 0,-2-1 0,1 1 0,-2-2 0,1 2 0,-2 0 0,-1-3 0,1 3 0,0-1 0,0-1 0,0 2 0,-1-3 0,1 2 0,0-1 0,0 1 0,0-2 0,0 0 0,3 2 0,1-1 0,2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1T07:01:46.193"/>
    </inkml:context>
    <inkml:brush xml:id="br0">
      <inkml:brushProperty name="width" value="0.025" units="cm"/>
      <inkml:brushProperty name="height" value="0.025" units="cm"/>
    </inkml:brush>
  </inkml:definitions>
  <inkml:trace contextRef="#ctx0" brushRef="#br0">0 1 24575,'6'0'0,"7"0"0,1 0 0,6 0 0,-8 0 0,4 0 0,-3 0 0,-1 0 0,4 0 0,-3 0 0,-1 0 0,7 0 0,-10 0 0,9 0 0,-10 0 0,4 0 0,-6 0 0,1 0 0,-1 0 0,1 0 0,0 0 0,-1 0 0,1 0 0,-1 0 0,1 0 0,-1 0 0,0 0 0,0 0 0,0 0 0,-3 0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1T07:01:47.529"/>
    </inkml:context>
    <inkml:brush xml:id="br0">
      <inkml:brushProperty name="width" value="0.025" units="cm"/>
      <inkml:brushProperty name="height" value="0.025" units="cm"/>
    </inkml:brush>
  </inkml:definitions>
  <inkml:trace contextRef="#ctx0" brushRef="#br0">0 1 24575,'5'0'0,"1"0"0,0 0 0,1 0 0,-1 0 0,1 0 0,4 0 0,0 0 0,6 0 0,-4 0 0,-1 0 0,-2 0 0,-3 0 0,-1 0 0,1 0 0,-1 0 0,1 0 0,0 0 0,-1 0 0,1 0 0,0 0 0,-1 0 0,1 0 0,-1 0 0,1 0 0,0 0 0,-1 0 0,1 0 0,-1 0 0,4 0 0,-3 0 0,2 0 0,-2 0 0,-1 0 0,0 0 0,1 0 0,-1 0 0,0 0 0,0 0 0,-1 0 0,1 0 0,0 0 0,0 0 0,1 0 0,-2 0 0,2 3 0,-1-2 0,0 1 0,0-2 0,0 0 0,-3 3 0,3-2 0,-5 1 0,1-2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1T07:01:49.729"/>
    </inkml:context>
    <inkml:brush xml:id="br0">
      <inkml:brushProperty name="width" value="0.025" units="cm"/>
      <inkml:brushProperty name="height" value="0.025" units="cm"/>
    </inkml:brush>
  </inkml:definitions>
  <inkml:trace contextRef="#ctx0" brushRef="#br0">0 0 24575,'6'0'0,"0"0"0,0 0 0,1 0 0,0 0 0,-1 0 0,6 0 0,-5 0 0,5 0 0,-6 0 0,1 0 0,4 0 0,-3 0 0,3 0 0,-4 0 0,0 0 0,4 0 0,-3 0 0,3 0 0,-4 0 0,-1 0 0,1 0 0,-1 0 0,1 0 0,0 0 0,-1 0 0,0 0 0,0 0 0,0 0 0,0 0 0,0 0 0,-1 0 0,1 0 0,0 0 0,-1 0 0,1 0 0,-1 0 0,1 0 0,-1 0 0,1 0 0,-1 0 0,-2 0 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1T07:01:50.954"/>
    </inkml:context>
    <inkml:brush xml:id="br0">
      <inkml:brushProperty name="width" value="0.025" units="cm"/>
      <inkml:brushProperty name="height" value="0.025" units="cm"/>
    </inkml:brush>
  </inkml:definitions>
  <inkml:trace contextRef="#ctx0" brushRef="#br0">1 0 24575,'4'0'0,"2"0"0,0 0 0,1 0 0,4 0 0,-3 0 0,11 0 0,-6 0 0,2 0 0,-3 0 0,-1 0 0,-3 0 0,8 0 0,-9 0 0,9 0 0,-8 0 0,8 0 0,-8 0 0,8 0 0,-8 0 0,8 0 0,-9 0 0,9 0 0,-8 0 0,8 0 0,-8 0 0,8 0 0,-1 0 0,3 0 0,-2 0 0,-5 0 0,0 0 0,-3 0 0,3 0 0,-4 0 0,3 0 0,-3 0 0,3 0 0,-4 0 0,1 0 0,-1 0 0,1 0 0,-4 0 0,0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1T07:01:51.989"/>
    </inkml:context>
    <inkml:brush xml:id="br0">
      <inkml:brushProperty name="width" value="0.025" units="cm"/>
      <inkml:brushProperty name="height" value="0.025" units="cm"/>
    </inkml:brush>
  </inkml:definitions>
  <inkml:trace contextRef="#ctx0" brushRef="#br0">1 1 24575,'5'0'0,"5"0"0,2 0 0,0 0 0,0 0 0,-1 0 0,1 0 0,6 0 0,6 0 0,-5 0 0,6 0 0,-12 0 0,3 0 0,-4 0 0,1 0 0,3 0 0,-4 0 0,1 0 0,3 0 0,-9 0 0,9 0 0,-8 0 0,3 0 0,-4 0 0,0 0 0,-1 0 0,1 0 0,0 0 0,-1 0 0,1 0 0,-1 0 0,-2 0 0,-2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1T07:01:53.120"/>
    </inkml:context>
    <inkml:brush xml:id="br0">
      <inkml:brushProperty name="width" value="0.025" units="cm"/>
      <inkml:brushProperty name="height" value="0.025" units="cm"/>
    </inkml:brush>
  </inkml:definitions>
  <inkml:trace contextRef="#ctx0" brushRef="#br0">0 1 24575,'9'0'0,"-3"0"0,4 0 0,-3 0 0,4 0 0,-3 0 0,3 0 0,3 0 0,-5 0 0,5 0 0,-7 0 0,-1 0 0,1 0 0,-1 0 0,1 0 0,0 0 0,-1 0 0,1 0 0,-1 0 0,1 0 0,0 0 0,2 0 0,-1 0 0,1 0 0,-2 0 0,-1 0 0,1 0 0,0 0 0,-1 0 0,1 0 0,4 0 0,-3 0 0,8 0 0,-4 0 0,6 0 0,-1 0 0,0 0 0,-5 0 0,4 0 0,0 0 0,-3 0 0,1 0 0,-7 0 0,-1 0 0,1 0 0,-3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1T07:01:54.498"/>
    </inkml:context>
    <inkml:brush xml:id="br0">
      <inkml:brushProperty name="width" value="0.025" units="cm"/>
      <inkml:brushProperty name="height" value="0.025" units="cm"/>
    </inkml:brush>
  </inkml:definitions>
  <inkml:trace contextRef="#ctx0" brushRef="#br0">1 1 24575,'6'0'0,"-1"0"0,2 0 0,7 0 0,-5 0 0,5 0 0,-7 0 0,-1 0 0,1 0 0,-1 0 0,1 0 0,0 0 0,-1 0 0,1 0 0,-1 0 0,1 0 0,0 0 0,-1 0 0,6 0 0,0 0 0,1 0 0,3 0 0,-4 0 0,5 0 0,0 0 0,1 0 0,-6 0 0,4 0 0,-4 0 0,1 0 0,-2 0 0,-4 0 0,4 0 0,-3 0 0,3 0 0,-4 0 0,-1 0 0,1 0 0,0 0 0,2 0 0,-1 0 0,1 0 0,-2 0 0,-1 0 0,1 0 0,0 0 0,-1 0 0,1 0 0,-1 0 0,1 0 0,-1 0 0,1 0 0,-1 0 0,1 0 0,-1 0 0,0 0 0,0 0 0,1 0 0,0 0 0,-1 0 0,1 0 0,0 0 0,-1 0 0,5 0 0,-3 0 0,4 0 0,-6 0 0,1 0 0,-1 0 0,-2 0 0,-2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1T07:01:56.150"/>
    </inkml:context>
    <inkml:brush xml:id="br0">
      <inkml:brushProperty name="width" value="0.025" units="cm"/>
      <inkml:brushProperty name="height" value="0.025" units="cm"/>
    </inkml:brush>
  </inkml:definitions>
  <inkml:trace contextRef="#ctx0" brushRef="#br0">1 0 24575,'8'0'0,"5"0"0,-1 0 0,5 0 0,-4 0 0,3 0 0,-4 0 0,1 0 0,3 0 0,-4 0 0,1 0 0,1 0 0,-2 0 0,-1 0 0,0 0 0,-4 0 0,-1 0 0,1 0 0,0 0 0,-1 0 0,1 0 0,-1 0 0,1 0 0,0 0 0,-1 0 0,1 0 0,-1 0 0,1 0 0,-1 0 0,-3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tatista-com.proxy.lib.sfu.ca/study/84966/enterprise-software-repor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ncyclopedia.com/computing/news-wires-white-papers-and-books/productivity-softwar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encyclopedia.com/computing/news-wires-white-papers-and-books/productivity-softwar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encyclopedia.com/computing/news-wires-white-papers-and-books/productivity-softwar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encyclopedia.com/computing/news-wires-white-papers-and-books/productivity-softwar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encyclopedia.com/computing/news-wires-white-papers-and-books/productivity-softwar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stripe.com/en-ca/resources/more/increase-monthly-recurring-revenue" TargetMode="External"/><Relationship Id="rId2" Type="http://schemas.openxmlformats.org/officeDocument/2006/relationships/slide" Target="../slides/slide67.xml"/><Relationship Id="rId1" Type="http://schemas.openxmlformats.org/officeDocument/2006/relationships/notesMaster" Target="../notesMasters/notesMaster1.xml"/><Relationship Id="rId5" Type="http://schemas.openxmlformats.org/officeDocument/2006/relationships/hyperlink" Target="https://stripe.com/en-ca/resources/more/customer-lifetime-value" TargetMode="External"/><Relationship Id="rId4" Type="http://schemas.openxmlformats.org/officeDocument/2006/relationships/hyperlink" Target="https://stripe.com/en-ca/resources/more/customer-churn-rates-101"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hatagraph.com/blog/articles/enterprise-softwar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hatagraph.com/blog/articles/enterprise-softwar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hatagraph.com/blog/articles/enterprise-softwar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hatagraph.com/blog/articles/enterprise-softwar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5003a49b78_2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5003a49b78_2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ko" u="sng">
                <a:solidFill>
                  <a:schemeClr val="hlink"/>
                </a:solidFill>
                <a:hlinkClick r:id="rId3"/>
              </a:rPr>
              <a:t>https://www-statista-com.proxy.lib.sfu.ca/study/84966/enterprise-software-report/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a:t>
            </a:r>
            <a:r>
              <a:rPr lang="en-US" err="1"/>
              <a:t>www.kbvresearch.com</a:t>
            </a:r>
            <a:r>
              <a:rPr lang="en-US"/>
              <a:t>/enterprise-software-market/ </a:t>
            </a:r>
          </a:p>
          <a:p>
            <a:endParaRPr lang="en-US"/>
          </a:p>
        </p:txBody>
      </p:sp>
    </p:spTree>
    <p:extLst>
      <p:ext uri="{BB962C8B-B14F-4D97-AF65-F5344CB8AC3E}">
        <p14:creationId xmlns:p14="http://schemas.microsoft.com/office/powerpoint/2010/main" val="3405814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5cf811a01c_0_3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25cf811a01c_0_3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 u="sng">
                <a:solidFill>
                  <a:schemeClr val="hlink"/>
                </a:solidFill>
                <a:hlinkClick r:id="rId3"/>
              </a:rPr>
              <a:t>https://www.encyclopedia.com/computing/news-wires-white-papers-and-books/productivity-software</a:t>
            </a:r>
            <a:endParaRPr sz="1350">
              <a:latin typeface="Calibri"/>
              <a:ea typeface="Calibri"/>
              <a:cs typeface="Calibri"/>
              <a:sym typeface="Calibri"/>
            </a:endParaRPr>
          </a:p>
          <a:p>
            <a:pPr marL="0" lvl="0" indent="0" algn="l" rtl="0">
              <a:spcBef>
                <a:spcPts val="0"/>
              </a:spcBef>
              <a:spcAft>
                <a:spcPts val="0"/>
              </a:spcAft>
              <a:buNone/>
            </a:pPr>
            <a:endParaRPr sz="1350">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5cf811a01c_0_3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25cf811a01c_0_3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 u="sng">
                <a:solidFill>
                  <a:schemeClr val="hlink"/>
                </a:solidFill>
                <a:hlinkClick r:id="rId3"/>
              </a:rPr>
              <a:t>https://www.encyclopedia.com/computing/news-wires-white-papers-and-books/productivity-software</a:t>
            </a:r>
            <a:endParaRPr sz="1350">
              <a:latin typeface="Calibri"/>
              <a:ea typeface="Calibri"/>
              <a:cs typeface="Calibri"/>
              <a:sym typeface="Calibri"/>
            </a:endParaRPr>
          </a:p>
          <a:p>
            <a:pPr marL="0" lvl="0" indent="0" algn="l" rtl="0">
              <a:spcBef>
                <a:spcPts val="0"/>
              </a:spcBef>
              <a:spcAft>
                <a:spcPts val="0"/>
              </a:spcAft>
              <a:buNone/>
            </a:pPr>
            <a:endParaRPr sz="1350">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5cf811a01c_0_3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25cf811a01c_0_3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 u="sng">
                <a:solidFill>
                  <a:schemeClr val="hlink"/>
                </a:solidFill>
                <a:hlinkClick r:id="rId3"/>
              </a:rPr>
              <a:t>https://www.encyclopedia.com/computing/news-wires-white-papers-and-books/productivity-software</a:t>
            </a:r>
            <a:endParaRPr sz="1350">
              <a:latin typeface="Calibri"/>
              <a:ea typeface="Calibri"/>
              <a:cs typeface="Calibri"/>
              <a:sym typeface="Calibri"/>
            </a:endParaRPr>
          </a:p>
          <a:p>
            <a:pPr marL="0" lvl="0" indent="0" algn="l" rtl="0">
              <a:spcBef>
                <a:spcPts val="0"/>
              </a:spcBef>
              <a:spcAft>
                <a:spcPts val="0"/>
              </a:spcAft>
              <a:buNone/>
            </a:pPr>
            <a:endParaRPr sz="1350">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5cf811a01c_0_3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25cf811a01c_0_3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 u="sng">
                <a:solidFill>
                  <a:schemeClr val="hlink"/>
                </a:solidFill>
                <a:hlinkClick r:id="rId3"/>
              </a:rPr>
              <a:t>https://www.encyclopedia.com/computing/news-wires-white-papers-and-books/productivity-software</a:t>
            </a:r>
            <a:endParaRPr sz="1350">
              <a:latin typeface="Calibri"/>
              <a:ea typeface="Calibri"/>
              <a:cs typeface="Calibri"/>
              <a:sym typeface="Calibri"/>
            </a:endParaRPr>
          </a:p>
          <a:p>
            <a:pPr marL="0" lvl="0" indent="0" algn="l" rtl="0">
              <a:spcBef>
                <a:spcPts val="0"/>
              </a:spcBef>
              <a:spcAft>
                <a:spcPts val="0"/>
              </a:spcAft>
              <a:buNone/>
            </a:pPr>
            <a:endParaRPr sz="1350">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5cf811a01c_0_3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25cf811a01c_0_3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 u="sng">
                <a:solidFill>
                  <a:schemeClr val="hlink"/>
                </a:solidFill>
                <a:hlinkClick r:id="rId3"/>
              </a:rPr>
              <a:t>https://www.encyclopedia.com/computing/news-wires-white-papers-and-books/productivity-software</a:t>
            </a:r>
            <a:endParaRPr sz="1350">
              <a:latin typeface="Calibri"/>
              <a:ea typeface="Calibri"/>
              <a:cs typeface="Calibri"/>
              <a:sym typeface="Calibri"/>
            </a:endParaRPr>
          </a:p>
          <a:p>
            <a:pPr marL="0" lvl="0" indent="0" algn="l" rtl="0">
              <a:spcBef>
                <a:spcPts val="0"/>
              </a:spcBef>
              <a:spcAft>
                <a:spcPts val="0"/>
              </a:spcAft>
              <a:buNone/>
            </a:pPr>
            <a:endParaRPr sz="1350">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Can be considered a contract following an “If …Then…” clause </a:t>
            </a:r>
          </a:p>
          <a:p>
            <a:pPr lvl="1"/>
            <a:endParaRPr lang="en-US"/>
          </a:p>
        </p:txBody>
      </p:sp>
    </p:spTree>
    <p:extLst>
      <p:ext uri="{BB962C8B-B14F-4D97-AF65-F5344CB8AC3E}">
        <p14:creationId xmlns:p14="http://schemas.microsoft.com/office/powerpoint/2010/main" val="399318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475d7a53c3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475d7a53c3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9524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1016" name="Google Shape;1016;g25cf811a01c_0_1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25cf811a01c_0_1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500"/>
              </a:spcAft>
              <a:buNone/>
            </a:pPr>
            <a:endParaRPr sz="1200">
              <a:solidFill>
                <a:schemeClr val="dk1"/>
              </a:solidFill>
              <a:latin typeface="Proxima Nova"/>
              <a:ea typeface="Proxima Nova"/>
              <a:cs typeface="Proxima Nova"/>
              <a:sym typeface="Proxima Nov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25cf811a01c_0_1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25cf811a01c_0_1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500"/>
              </a:spcAft>
              <a:buNone/>
            </a:pPr>
            <a:endParaRPr sz="120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475d7a53c3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475d7a53c3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2487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a:t>
            </a:r>
            <a:r>
              <a:rPr lang="en-US" err="1"/>
              <a:t>www.raymondjames.com</a:t>
            </a:r>
            <a:r>
              <a:rPr lang="en-US"/>
              <a:t>/-/media/</a:t>
            </a:r>
            <a:r>
              <a:rPr lang="en-US" err="1"/>
              <a:t>rj</a:t>
            </a:r>
            <a:r>
              <a:rPr lang="en-US"/>
              <a:t>/dotcom/files/corporations-and-institutions/investment-banking/industry-insight/</a:t>
            </a:r>
            <a:r>
              <a:rPr lang="en-US" err="1"/>
              <a:t>software_monthly_market_insights.pdf</a:t>
            </a:r>
            <a:endParaRPr lang="en-US"/>
          </a:p>
          <a:p>
            <a:endParaRPr lang="en-US"/>
          </a:p>
          <a:p>
            <a:endParaRPr lang="en-US"/>
          </a:p>
        </p:txBody>
      </p:sp>
    </p:spTree>
    <p:extLst>
      <p:ext uri="{BB962C8B-B14F-4D97-AF65-F5344CB8AC3E}">
        <p14:creationId xmlns:p14="http://schemas.microsoft.com/office/powerpoint/2010/main" val="3794958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a:t>
            </a:r>
            <a:r>
              <a:rPr lang="en-US" err="1"/>
              <a:t>www.raymondjames.com</a:t>
            </a:r>
            <a:r>
              <a:rPr lang="en-US"/>
              <a:t>/-/media/</a:t>
            </a:r>
            <a:r>
              <a:rPr lang="en-US" err="1"/>
              <a:t>rj</a:t>
            </a:r>
            <a:r>
              <a:rPr lang="en-US"/>
              <a:t>/dotcom/files/corporations-and-institutions/investment-banking/industry-insight/</a:t>
            </a:r>
            <a:r>
              <a:rPr lang="en-US" err="1"/>
              <a:t>software_monthly_market_insights.pdf</a:t>
            </a:r>
            <a:endParaRPr lang="en-US"/>
          </a:p>
          <a:p>
            <a:endParaRPr lang="en-US"/>
          </a:p>
          <a:p>
            <a:endParaRPr lang="en-US"/>
          </a:p>
        </p:txBody>
      </p:sp>
    </p:spTree>
    <p:extLst>
      <p:ext uri="{BB962C8B-B14F-4D97-AF65-F5344CB8AC3E}">
        <p14:creationId xmlns:p14="http://schemas.microsoft.com/office/powerpoint/2010/main" val="3221829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a:t>
            </a:r>
            <a:r>
              <a:rPr lang="en-US" err="1"/>
              <a:t>www.raymondjames.com</a:t>
            </a:r>
            <a:r>
              <a:rPr lang="en-US"/>
              <a:t>/-/media/</a:t>
            </a:r>
            <a:r>
              <a:rPr lang="en-US" err="1"/>
              <a:t>rj</a:t>
            </a:r>
            <a:r>
              <a:rPr lang="en-US"/>
              <a:t>/dotcom/files/corporations-and-institutions/investment-banking/industry-insight/</a:t>
            </a:r>
            <a:r>
              <a:rPr lang="en-US" err="1"/>
              <a:t>software_monthly_market_insights.pdf</a:t>
            </a:r>
            <a:endParaRPr lang="en-US"/>
          </a:p>
          <a:p>
            <a:endParaRPr lang="en-US"/>
          </a:p>
          <a:p>
            <a:endParaRPr lang="en-US"/>
          </a:p>
        </p:txBody>
      </p:sp>
    </p:spTree>
    <p:extLst>
      <p:ext uri="{BB962C8B-B14F-4D97-AF65-F5344CB8AC3E}">
        <p14:creationId xmlns:p14="http://schemas.microsoft.com/office/powerpoint/2010/main" val="2274546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a:t>
            </a:r>
            <a:r>
              <a:rPr lang="en-US" err="1"/>
              <a:t>www.mckinsey.com</a:t>
            </a:r>
            <a:r>
              <a:rPr lang="en-US"/>
              <a:t>/industries/technology-media-and-telecommunications/our-insights/saas-and-the-rule-of-40-keys-to-the-critical-value-creation-metric</a:t>
            </a:r>
          </a:p>
        </p:txBody>
      </p:sp>
    </p:spTree>
    <p:extLst>
      <p:ext uri="{BB962C8B-B14F-4D97-AF65-F5344CB8AC3E}">
        <p14:creationId xmlns:p14="http://schemas.microsoft.com/office/powerpoint/2010/main" val="2803306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a:t>
            </a:r>
            <a:r>
              <a:rPr lang="en-US" err="1"/>
              <a:t>www.mckinsey.com</a:t>
            </a:r>
            <a:r>
              <a:rPr lang="en-US"/>
              <a:t>/industries/technology-media-and-telecommunications/our-insights/saas-and-the-rule-of-40-keys-to-the-critical-value-creation-metric</a:t>
            </a:r>
          </a:p>
        </p:txBody>
      </p:sp>
    </p:spTree>
    <p:extLst>
      <p:ext uri="{BB962C8B-B14F-4D97-AF65-F5344CB8AC3E}">
        <p14:creationId xmlns:p14="http://schemas.microsoft.com/office/powerpoint/2010/main" val="2897507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a:t>
            </a:r>
            <a:r>
              <a:rPr lang="en-US" err="1"/>
              <a:t>www.mckinsey.com</a:t>
            </a:r>
            <a:r>
              <a:rPr lang="en-US"/>
              <a:t>/industries/technology-media-and-telecommunications/our-insights/saas-and-the-rule-of-40-keys-to-the-critical-value-creation-metric</a:t>
            </a:r>
          </a:p>
        </p:txBody>
      </p:sp>
    </p:spTree>
    <p:extLst>
      <p:ext uri="{BB962C8B-B14F-4D97-AF65-F5344CB8AC3E}">
        <p14:creationId xmlns:p14="http://schemas.microsoft.com/office/powerpoint/2010/main" val="1075313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a:t>
            </a:r>
            <a:r>
              <a:rPr lang="en-US" err="1"/>
              <a:t>www.mckinsey.com</a:t>
            </a:r>
            <a:r>
              <a:rPr lang="en-US"/>
              <a:t>/industries/technology-media-and-telecommunications/our-insights/saas-and-the-rule-of-40-keys-to-the-critical-value-creation-metric</a:t>
            </a:r>
          </a:p>
        </p:txBody>
      </p:sp>
    </p:spTree>
    <p:extLst>
      <p:ext uri="{BB962C8B-B14F-4D97-AF65-F5344CB8AC3E}">
        <p14:creationId xmlns:p14="http://schemas.microsoft.com/office/powerpoint/2010/main" val="3781105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475d7a53c3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475d7a53c3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1741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475d7a53c3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475d7a53c3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7648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475d7a53c3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475d7a53c3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99677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a:t>
            </a:r>
            <a:r>
              <a:rPr lang="en-US" err="1"/>
              <a:t>www.mikesonders.com</a:t>
            </a:r>
            <a:r>
              <a:rPr lang="en-US"/>
              <a:t>/largest-</a:t>
            </a:r>
            <a:r>
              <a:rPr lang="en-US" err="1"/>
              <a:t>saas</a:t>
            </a:r>
            <a:r>
              <a:rPr lang="en-US"/>
              <a:t>-companies/ </a:t>
            </a:r>
          </a:p>
        </p:txBody>
      </p:sp>
    </p:spTree>
    <p:extLst>
      <p:ext uri="{BB962C8B-B14F-4D97-AF65-F5344CB8AC3E}">
        <p14:creationId xmlns:p14="http://schemas.microsoft.com/office/powerpoint/2010/main" val="41211967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a:t>
            </a:r>
            <a:r>
              <a:rPr lang="en-US" err="1"/>
              <a:t>www.statista.com</a:t>
            </a:r>
            <a:r>
              <a:rPr lang="en-US"/>
              <a:t>/statistics/1178000/</a:t>
            </a:r>
            <a:r>
              <a:rPr lang="en-US" err="1"/>
              <a:t>crowdstrike</a:t>
            </a:r>
            <a:r>
              <a:rPr lang="en-US"/>
              <a:t>-revenue-segment-breakdown/</a:t>
            </a:r>
          </a:p>
        </p:txBody>
      </p:sp>
    </p:spTree>
    <p:extLst>
      <p:ext uri="{BB962C8B-B14F-4D97-AF65-F5344CB8AC3E}">
        <p14:creationId xmlns:p14="http://schemas.microsoft.com/office/powerpoint/2010/main" val="2610333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475d7a53c3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475d7a53c3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e902a277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e902a277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e902a277c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e902a277c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e902a277ca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e902a277ca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e902a277c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2e902a277c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e902a277c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e902a277ca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Recurring revenue models, where customers are charged at regular intervals for access to a product or service</a:t>
            </a:r>
          </a:p>
          <a:p>
            <a:pPr>
              <a:buNone/>
            </a:pPr>
            <a:r>
              <a:rPr lang="en-US"/>
              <a:t>designed to create </a:t>
            </a:r>
            <a:r>
              <a:rPr lang="en-US">
                <a:hlinkClick r:id="rId3"/>
              </a:rPr>
              <a:t>predictable and stable income streams</a:t>
            </a:r>
            <a:endParaRPr lang="en-US"/>
          </a:p>
          <a:p>
            <a:pPr>
              <a:buNone/>
            </a:pPr>
            <a:r>
              <a:rPr lang="en-US" err="1"/>
              <a:t>ustomers</a:t>
            </a:r>
            <a:r>
              <a:rPr lang="en-US"/>
              <a:t> to make regular payments for continued access to a product or service.</a:t>
            </a:r>
          </a:p>
          <a:p>
            <a:pPr>
              <a:buNone/>
            </a:pPr>
            <a:r>
              <a:rPr lang="en-US"/>
              <a:t>The recurring revenue model inherently </a:t>
            </a:r>
            <a:r>
              <a:rPr lang="en-US" err="1"/>
              <a:t>emphasises</a:t>
            </a:r>
            <a:r>
              <a:rPr lang="en-US"/>
              <a:t> customer retention</a:t>
            </a:r>
          </a:p>
          <a:p>
            <a:pPr>
              <a:buNone/>
            </a:pPr>
            <a:r>
              <a:rPr lang="en-US"/>
              <a:t>keeping </a:t>
            </a:r>
            <a:r>
              <a:rPr lang="en-US">
                <a:hlinkClick r:id="rId4"/>
              </a:rPr>
              <a:t>churn rates</a:t>
            </a:r>
            <a:r>
              <a:rPr lang="en-US"/>
              <a:t> low and increasing </a:t>
            </a:r>
            <a:r>
              <a:rPr lang="en-US">
                <a:hlinkClick r:id="rId5"/>
              </a:rPr>
              <a:t>customer lifetime value (CLV)</a:t>
            </a:r>
            <a:r>
              <a:rPr lang="en-US"/>
              <a:t>.</a:t>
            </a:r>
          </a:p>
          <a:p>
            <a:pPr>
              <a:buNone/>
            </a:pPr>
            <a:endParaRPr lang="en-US"/>
          </a:p>
        </p:txBody>
      </p:sp>
    </p:spTree>
    <p:extLst>
      <p:ext uri="{BB962C8B-B14F-4D97-AF65-F5344CB8AC3E}">
        <p14:creationId xmlns:p14="http://schemas.microsoft.com/office/powerpoint/2010/main" val="123098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a:t>
            </a:r>
            <a:r>
              <a:rPr lang="en-US" err="1"/>
              <a:t>www.techopedia.com</a:t>
            </a:r>
            <a:r>
              <a:rPr lang="en-US"/>
              <a:t>/</a:t>
            </a:r>
            <a:r>
              <a:rPr lang="en-US" err="1"/>
              <a:t>saas</a:t>
            </a:r>
            <a:r>
              <a:rPr lang="en-US"/>
              <a:t>-statistics </a:t>
            </a:r>
          </a:p>
          <a:p>
            <a:endParaRPr lang="en-US"/>
          </a:p>
        </p:txBody>
      </p:sp>
    </p:spTree>
    <p:extLst>
      <p:ext uri="{BB962C8B-B14F-4D97-AF65-F5344CB8AC3E}">
        <p14:creationId xmlns:p14="http://schemas.microsoft.com/office/powerpoint/2010/main" val="23622640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EDA) software that engineers use to design and test integrated circuits (ICs), also known as chips or silicon. We provide software and hardware used to validate the electronic systems that incorporate chips and the software that runs on them, including cloud-based digital design flow to boost chip-design development productivity. We also provide technical services and support to help our customers develop advanced chips and electronic systems. These products and services are part of our Design Automation segment. </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We also offer a broad and comprehensive portfolio of semiconductor intellectual property (IP) products, which are pre-designed circuits that engineers use as components of larger chip designs rather than designing those circuits themselves. These products and services are part of our Design IP segment. </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We are also a leading provider of software tools and services that improve the security, quality and compliance of software in a wide variety of industries, including electronics, financial services, automotive, medicine, energy and industrials. These tools and services are part of our Software Integrity segment</a:t>
            </a: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b="0" i="0" u="none" strike="noStrike" dirty="0">
                <a:solidFill>
                  <a:srgbClr val="000000"/>
                </a:solidFill>
                <a:effectLst/>
                <a:highlight>
                  <a:srgbClr val="FFFFFF"/>
                </a:highlight>
                <a:latin typeface="Lato" panose="020F0502020204030204" pitchFamily="34" charset="0"/>
              </a:rPr>
              <a:t>Synopsys revenue tends to be very stable, but the cyclicality comes</a:t>
            </a:r>
            <a:br>
              <a:rPr lang="en-CA" dirty="0"/>
            </a:br>
            <a:r>
              <a:rPr lang="en-CA" b="0" i="0" u="none" strike="noStrike" dirty="0">
                <a:solidFill>
                  <a:srgbClr val="000000"/>
                </a:solidFill>
                <a:effectLst/>
                <a:highlight>
                  <a:srgbClr val="FFFFFF"/>
                </a:highlight>
                <a:latin typeface="Lato" panose="020F0502020204030204" pitchFamily="34" charset="0"/>
              </a:rPr>
              <a:t>in with the profit margin side.</a:t>
            </a:r>
            <a:br>
              <a:rPr lang="en-CA" dirty="0"/>
            </a:br>
            <a:r>
              <a:rPr lang="en-CA" b="0" i="0" u="none" strike="noStrike" dirty="0">
                <a:solidFill>
                  <a:srgbClr val="000000"/>
                </a:solidFill>
                <a:effectLst/>
                <a:highlight>
                  <a:srgbClr val="FFFFFF"/>
                </a:highlight>
                <a:latin typeface="Lato" panose="020F0502020204030204" pitchFamily="34" charset="0"/>
              </a:rPr>
              <a:t>You can see that the free cash flow has fallen a bit this year.</a:t>
            </a:r>
            <a:br>
              <a:rPr lang="en-CA" dirty="0"/>
            </a:br>
            <a:r>
              <a:rPr lang="en-CA" b="0" i="0" u="none" strike="noStrike" dirty="0">
                <a:solidFill>
                  <a:srgbClr val="000000"/>
                </a:solidFill>
                <a:effectLst/>
                <a:highlight>
                  <a:srgbClr val="FFFFFF"/>
                </a:highlight>
                <a:latin typeface="Lato" panose="020F0502020204030204" pitchFamily="34" charset="0"/>
              </a:rPr>
              <a:t>And Nick, maybe you can explain a little bit more about why that is.</a:t>
            </a:r>
            <a:br>
              <a:rPr lang="en-CA" dirty="0"/>
            </a:br>
            <a:r>
              <a:rPr lang="en-CA" b="0" i="0" u="none" strike="noStrike" dirty="0">
                <a:solidFill>
                  <a:srgbClr val="000000"/>
                </a:solidFill>
                <a:effectLst/>
                <a:highlight>
                  <a:srgbClr val="FFFFFF"/>
                </a:highlight>
                <a:latin typeface="Lato" panose="020F0502020204030204" pitchFamily="34" charset="0"/>
              </a:rPr>
              <a:t>Yeah, you can see, obviously the first half of the year free cash</a:t>
            </a:r>
            <a:br>
              <a:rPr lang="en-CA" dirty="0"/>
            </a:br>
            <a:r>
              <a:rPr lang="en-CA" b="0" i="0" u="none" strike="noStrike" dirty="0">
                <a:solidFill>
                  <a:srgbClr val="000000"/>
                </a:solidFill>
                <a:effectLst/>
                <a:highlight>
                  <a:srgbClr val="FFFFFF"/>
                </a:highlight>
                <a:latin typeface="Lato" panose="020F0502020204030204" pitchFamily="34" charset="0"/>
              </a:rPr>
              <a:t>flow is pretty, pretty meager.</a:t>
            </a:r>
            <a:br>
              <a:rPr lang="en-CA" dirty="0"/>
            </a:br>
            <a:r>
              <a:rPr lang="en-CA" b="0" i="0" u="none" strike="noStrike" dirty="0">
                <a:solidFill>
                  <a:srgbClr val="000000"/>
                </a:solidFill>
                <a:effectLst/>
                <a:highlight>
                  <a:srgbClr val="FFFFFF"/>
                </a:highlight>
                <a:latin typeface="Lato" panose="020F0502020204030204" pitchFamily="34" charset="0"/>
              </a:rPr>
              <a:t>Not so good.</a:t>
            </a:r>
            <a:br>
              <a:rPr lang="en-CA" dirty="0"/>
            </a:br>
            <a:r>
              <a:rPr lang="en-CA" b="0" i="0" u="none" strike="noStrike" dirty="0">
                <a:solidFill>
                  <a:srgbClr val="000000"/>
                </a:solidFill>
                <a:effectLst/>
                <a:highlight>
                  <a:srgbClr val="FFFFFF"/>
                </a:highlight>
                <a:latin typeface="Lato" panose="020F0502020204030204" pitchFamily="34" charset="0"/>
              </a:rPr>
              <a:t>It is expected to rebound the second half of the year.</a:t>
            </a:r>
            <a:br>
              <a:rPr lang="en-CA" dirty="0"/>
            </a:br>
            <a:r>
              <a:rPr lang="en-CA" b="0" i="0" u="none" strike="noStrike" dirty="0">
                <a:solidFill>
                  <a:srgbClr val="000000"/>
                </a:solidFill>
                <a:effectLst/>
                <a:highlight>
                  <a:srgbClr val="FFFFFF"/>
                </a:highlight>
                <a:latin typeface="Lato" panose="020F0502020204030204" pitchFamily="34" charset="0"/>
              </a:rPr>
              <a:t>A lot of this just tends to be timing of when they renew their</a:t>
            </a:r>
            <a:br>
              <a:rPr lang="en-CA" dirty="0"/>
            </a:br>
            <a:r>
              <a:rPr lang="en-CA" b="0" i="0" u="none" strike="noStrike" dirty="0">
                <a:solidFill>
                  <a:srgbClr val="000000"/>
                </a:solidFill>
                <a:effectLst/>
                <a:highlight>
                  <a:srgbClr val="FFFFFF"/>
                </a:highlight>
                <a:latin typeface="Lato" panose="020F0502020204030204" pitchFamily="34" charset="0"/>
              </a:rPr>
              <a:t>long term agreements with customers, and that tends to skew towards the</a:t>
            </a:r>
            <a:br>
              <a:rPr lang="en-CA" dirty="0"/>
            </a:br>
            <a:r>
              <a:rPr lang="en-CA" b="0" i="0" u="none" strike="noStrike" dirty="0">
                <a:solidFill>
                  <a:srgbClr val="000000"/>
                </a:solidFill>
                <a:effectLst/>
                <a:highlight>
                  <a:srgbClr val="FFFFFF"/>
                </a:highlight>
                <a:latin typeface="Lato" panose="020F0502020204030204" pitchFamily="34" charset="0"/>
              </a:rPr>
              <a:t>2nd, half of every fiscal year.</a:t>
            </a:r>
            <a:br>
              <a:rPr lang="en-CA" dirty="0"/>
            </a:br>
            <a:r>
              <a:rPr lang="en-CA" b="0" i="0" u="none" strike="noStrike" dirty="0">
                <a:solidFill>
                  <a:srgbClr val="000000"/>
                </a:solidFill>
                <a:effectLst/>
                <a:highlight>
                  <a:srgbClr val="FFFFFF"/>
                </a:highlight>
                <a:latin typeface="Lato" panose="020F0502020204030204" pitchFamily="34" charset="0"/>
              </a:rPr>
              <a:t>And then there's also timing of of revenue, especially with the</a:t>
            </a:r>
            <a:br>
              <a:rPr lang="en-CA" dirty="0"/>
            </a:br>
            <a:r>
              <a:rPr lang="en-CA" b="0" i="0" u="none" strike="noStrike" dirty="0">
                <a:solidFill>
                  <a:srgbClr val="000000"/>
                </a:solidFill>
                <a:effectLst/>
                <a:highlight>
                  <a:srgbClr val="FFFFFF"/>
                </a:highlight>
                <a:latin typeface="Lato" panose="020F0502020204030204" pitchFamily="34" charset="0"/>
              </a:rPr>
              <a:t>hardware side of the business as well.</a:t>
            </a:r>
            <a:br>
              <a:rPr lang="en-CA" dirty="0"/>
            </a:br>
            <a:r>
              <a:rPr lang="en-CA" b="0" i="0" u="none" strike="noStrike" dirty="0">
                <a:solidFill>
                  <a:srgbClr val="000000"/>
                </a:solidFill>
                <a:effectLst/>
                <a:highlight>
                  <a:srgbClr val="FFFFFF"/>
                </a:highlight>
                <a:latin typeface="Lato" panose="020F0502020204030204" pitchFamily="34" charset="0"/>
              </a:rPr>
              <a:t>And then also, because it's manufacturing based, we go through these cycles where</a:t>
            </a:r>
            <a:br>
              <a:rPr lang="en-CA" dirty="0"/>
            </a:br>
            <a:r>
              <a:rPr lang="en-CA" b="0" i="0" u="none" strike="noStrike" dirty="0">
                <a:solidFill>
                  <a:srgbClr val="000000"/>
                </a:solidFill>
                <a:effectLst/>
                <a:highlight>
                  <a:srgbClr val="FFFFFF"/>
                </a:highlight>
                <a:latin typeface="Lato" panose="020F0502020204030204" pitchFamily="34" charset="0"/>
              </a:rPr>
              <a:t>Synopsys will realize revenue and thus profit, especially on a free cash flow</a:t>
            </a:r>
            <a:br>
              <a:rPr lang="en-CA" dirty="0"/>
            </a:br>
            <a:r>
              <a:rPr lang="en-CA" b="1" i="0" u="none" strike="noStrike" dirty="0">
                <a:solidFill>
                  <a:srgbClr val="000000"/>
                </a:solidFill>
                <a:effectLst/>
                <a:highlight>
                  <a:srgbClr val="FFFFFF"/>
                </a:highlight>
                <a:latin typeface="Lato" panose="020F0502020204030204" pitchFamily="34" charset="0"/>
              </a:rPr>
              <a:t>metric based on when their customers projects ramp up to full production.</a:t>
            </a:r>
            <a:br>
              <a:rPr lang="en-CA" dirty="0"/>
            </a:br>
            <a:br>
              <a:rPr lang="en-CA" dirty="0"/>
            </a:br>
            <a:r>
              <a:rPr lang="en-CA" b="0" i="0" u="none" strike="noStrike" dirty="0">
                <a:solidFill>
                  <a:srgbClr val="000000"/>
                </a:solidFill>
                <a:effectLst/>
                <a:highlight>
                  <a:srgbClr val="FFFFFF"/>
                </a:highlight>
                <a:latin typeface="Lato" panose="020F0502020204030204" pitchFamily="34" charset="0"/>
              </a:rPr>
              <a:t>So second half of the year, we are expected to get a nice little</a:t>
            </a:r>
            <a:br>
              <a:rPr lang="en-CA" dirty="0"/>
            </a:br>
            <a:r>
              <a:rPr lang="en-CA" b="0" i="0" u="none" strike="noStrike" dirty="0">
                <a:solidFill>
                  <a:srgbClr val="000000"/>
                </a:solidFill>
                <a:effectLst/>
                <a:highlight>
                  <a:srgbClr val="FFFFFF"/>
                </a:highlight>
                <a:latin typeface="Lato" panose="020F0502020204030204" pitchFamily="34" charset="0"/>
              </a:rPr>
              <a:t>rebound in free cash flow margins.</a:t>
            </a:r>
            <a:br>
              <a:rPr lang="en-CA" dirty="0"/>
            </a:br>
            <a:r>
              <a:rPr lang="en-CA" b="0" i="0" u="none" strike="noStrike" dirty="0">
                <a:solidFill>
                  <a:srgbClr val="000000"/>
                </a:solidFill>
                <a:effectLst/>
                <a:highlight>
                  <a:srgbClr val="FFFFFF"/>
                </a:highlight>
                <a:latin typeface="Lato" panose="020F0502020204030204" pitchFamily="34" charset="0"/>
              </a:rPr>
              <a:t>Roughly $1.</a:t>
            </a:r>
            <a:br>
              <a:rPr lang="en-CA" dirty="0"/>
            </a:br>
            <a:r>
              <a:rPr lang="en-CA" b="0" i="0" u="none" strike="noStrike" dirty="0">
                <a:solidFill>
                  <a:srgbClr val="000000"/>
                </a:solidFill>
                <a:effectLst/>
                <a:highlight>
                  <a:srgbClr val="FFFFFF"/>
                </a:highlight>
                <a:latin typeface="Lato" panose="020F0502020204030204" pitchFamily="34" charset="0"/>
              </a:rPr>
              <a:t>1 billion is the guidance in dollar terms.</a:t>
            </a:r>
            <a:br>
              <a:rPr lang="en-CA" dirty="0"/>
            </a:br>
            <a:br>
              <a:rPr lang="en-CA" dirty="0"/>
            </a:br>
            <a:r>
              <a:rPr lang="en-CA" b="0" i="0" u="none" strike="noStrike" dirty="0">
                <a:solidFill>
                  <a:srgbClr val="000000"/>
                </a:solidFill>
                <a:effectLst/>
                <a:highlight>
                  <a:srgbClr val="FFFFFF"/>
                </a:highlight>
                <a:latin typeface="Lato" panose="020F0502020204030204" pitchFamily="34" charset="0"/>
              </a:rPr>
              <a:t>But as Synopsys continues to mature along with the industry, and then also</a:t>
            </a:r>
            <a:br>
              <a:rPr lang="en-CA" dirty="0"/>
            </a:br>
            <a:br>
              <a:rPr lang="en-CA" dirty="0"/>
            </a:br>
            <a:r>
              <a:rPr lang="en-CA" b="0" i="0" u="none" strike="noStrike" dirty="0">
                <a:solidFill>
                  <a:srgbClr val="000000"/>
                </a:solidFill>
                <a:effectLst/>
                <a:highlight>
                  <a:srgbClr val="FFFFFF"/>
                </a:highlight>
                <a:latin typeface="Lato" panose="020F0502020204030204" pitchFamily="34" charset="0"/>
              </a:rPr>
              <a:t>factoring in that Ansys acquisition a bit.</a:t>
            </a:r>
            <a:br>
              <a:rPr lang="en-CA" dirty="0"/>
            </a:br>
            <a:r>
              <a:rPr lang="en-CA" b="0" i="0" u="none" strike="noStrike" dirty="0">
                <a:solidFill>
                  <a:srgbClr val="000000"/>
                </a:solidFill>
                <a:effectLst/>
                <a:highlight>
                  <a:srgbClr val="FFFFFF"/>
                </a:highlight>
                <a:latin typeface="Lato" panose="020F0502020204030204" pitchFamily="34" charset="0"/>
              </a:rPr>
              <a:t>they announced that they were selling the software integrity group, which we</a:t>
            </a:r>
            <a:br>
              <a:rPr lang="en-CA" dirty="0"/>
            </a:br>
            <a:r>
              <a:rPr lang="en-CA" b="0" i="0" u="none" strike="noStrike" dirty="0">
                <a:solidFill>
                  <a:srgbClr val="000000"/>
                </a:solidFill>
                <a:effectLst/>
                <a:highlight>
                  <a:srgbClr val="FFFFFF"/>
                </a:highlight>
                <a:latin typeface="Lato" panose="020F0502020204030204" pitchFamily="34" charset="0"/>
              </a:rPr>
              <a:t>had covered in previous videos, that's going away, Ansys now coming into play.</a:t>
            </a:r>
            <a:br>
              <a:rPr lang="en-CA" dirty="0"/>
            </a:br>
            <a:br>
              <a:rPr lang="en-CA" dirty="0"/>
            </a:br>
            <a:r>
              <a:rPr lang="en-CA" b="0" i="0" u="none" strike="noStrike" dirty="0">
                <a:solidFill>
                  <a:srgbClr val="000000"/>
                </a:solidFill>
                <a:effectLst/>
                <a:highlight>
                  <a:srgbClr val="FFFFFF"/>
                </a:highlight>
                <a:latin typeface="Lato" panose="020F0502020204030204" pitchFamily="34" charset="0"/>
              </a:rPr>
              <a:t>Long term, there's certainly a lot of upside for Synopsys, if they can get</a:t>
            </a:r>
            <a:br>
              <a:rPr lang="en-CA" dirty="0"/>
            </a:br>
            <a:br>
              <a:rPr lang="en-CA" dirty="0"/>
            </a:br>
            <a:r>
              <a:rPr lang="en-CA" b="0" i="0" u="none" strike="noStrike" dirty="0">
                <a:solidFill>
                  <a:srgbClr val="000000"/>
                </a:solidFill>
                <a:effectLst/>
                <a:highlight>
                  <a:srgbClr val="FFFFFF"/>
                </a:highlight>
                <a:latin typeface="Lato" panose="020F0502020204030204" pitchFamily="34" charset="0"/>
              </a:rPr>
              <a:t>those operating margins out of the high 30 percent range on an adjusted</a:t>
            </a:r>
            <a:br>
              <a:rPr lang="en-CA" dirty="0"/>
            </a:br>
            <a:r>
              <a:rPr lang="en-CA" b="0" i="0" u="none" strike="noStrike" dirty="0">
                <a:solidFill>
                  <a:srgbClr val="000000"/>
                </a:solidFill>
                <a:effectLst/>
                <a:highlight>
                  <a:srgbClr val="FFFFFF"/>
                </a:highlight>
                <a:latin typeface="Lato" panose="020F0502020204030204" pitchFamily="34" charset="0"/>
              </a:rPr>
              <a:t>basis up into the mid 40 percent range, and then on a free cash flow basis,</a:t>
            </a:r>
            <a:br>
              <a:rPr lang="en-CA" dirty="0"/>
            </a:br>
            <a:br>
              <a:rPr lang="en-CA" dirty="0"/>
            </a:br>
            <a:r>
              <a:rPr lang="en-CA" b="0" i="0" u="none" strike="noStrike" dirty="0">
                <a:solidFill>
                  <a:srgbClr val="000000"/>
                </a:solidFill>
                <a:effectLst/>
                <a:highlight>
                  <a:srgbClr val="FFFFFF"/>
                </a:highlight>
                <a:latin typeface="Lato" panose="020F0502020204030204" pitchFamily="34" charset="0"/>
              </a:rPr>
              <a:t>obviously, fiscal 2024 expected to be a down year for free cash flow.</a:t>
            </a:r>
            <a:br>
              <a:rPr lang="en-CA" dirty="0"/>
            </a:br>
            <a:r>
              <a:rPr lang="en-CA" b="0" i="0" u="none" strike="noStrike" dirty="0">
                <a:solidFill>
                  <a:srgbClr val="000000"/>
                </a:solidFill>
                <a:effectLst/>
                <a:highlight>
                  <a:srgbClr val="FFFFFF"/>
                </a:highlight>
                <a:latin typeface="Lato" panose="020F0502020204030204" pitchFamily="34" charset="0"/>
              </a:rPr>
              <a:t>But even at a pretty decent year, 20%, 25%, historically, the free cash</a:t>
            </a:r>
            <a:br>
              <a:rPr lang="en-CA" dirty="0"/>
            </a:br>
            <a:br>
              <a:rPr lang="en-CA" dirty="0"/>
            </a:br>
            <a:r>
              <a:rPr lang="en-CA" b="0" i="0" u="none" strike="noStrike" dirty="0">
                <a:solidFill>
                  <a:srgbClr val="000000"/>
                </a:solidFill>
                <a:effectLst/>
                <a:highlight>
                  <a:srgbClr val="FFFFFF"/>
                </a:highlight>
                <a:latin typeface="Lato" panose="020F0502020204030204" pitchFamily="34" charset="0"/>
              </a:rPr>
              <a:t>flow margin profile for Synopsys.</a:t>
            </a:r>
            <a:br>
              <a:rPr lang="en-CA" dirty="0"/>
            </a:br>
            <a:r>
              <a:rPr lang="en-CA" b="0" i="0" u="none" strike="noStrike" dirty="0">
                <a:solidFill>
                  <a:srgbClr val="000000"/>
                </a:solidFill>
                <a:effectLst/>
                <a:highlight>
                  <a:srgbClr val="FFFFFF"/>
                </a:highlight>
                <a:latin typeface="Lato" panose="020F0502020204030204" pitchFamily="34" charset="0"/>
              </a:rPr>
              <a:t>They're looking at a low to mid 30 percent over the next, let's say, 3 to 5 years.</a:t>
            </a:r>
            <a:br>
              <a:rPr lang="en-CA" dirty="0"/>
            </a:br>
            <a:br>
              <a:rPr lang="en-CA" dirty="0"/>
            </a:br>
            <a:r>
              <a:rPr lang="en-CA" b="0" i="0" u="none" strike="noStrike" dirty="0">
                <a:solidFill>
                  <a:srgbClr val="000000"/>
                </a:solidFill>
                <a:effectLst/>
                <a:highlight>
                  <a:srgbClr val="FFFFFF"/>
                </a:highlight>
                <a:latin typeface="Lato" panose="020F0502020204030204" pitchFamily="34" charset="0"/>
              </a:rPr>
              <a:t>So not just a growth story as the business matures, we should see fantastic profit</a:t>
            </a:r>
            <a:br>
              <a:rPr lang="en-CA" dirty="0"/>
            </a:br>
            <a:br>
              <a:rPr lang="en-CA" dirty="0"/>
            </a:br>
            <a:r>
              <a:rPr lang="en-CA" b="0" i="0" u="none" strike="noStrike" dirty="0">
                <a:solidFill>
                  <a:srgbClr val="000000"/>
                </a:solidFill>
                <a:effectLst/>
                <a:highlight>
                  <a:srgbClr val="FFFFFF"/>
                </a:highlight>
                <a:latin typeface="Lato" panose="020F0502020204030204" pitchFamily="34" charset="0"/>
              </a:rPr>
              <a:t>margin expansion along the way as well, which is exactly what we would expect</a:t>
            </a:r>
            <a:br>
              <a:rPr lang="en-CA" dirty="0"/>
            </a:br>
            <a:r>
              <a:rPr lang="en-CA" b="0" i="0" u="none" strike="noStrike" dirty="0">
                <a:solidFill>
                  <a:srgbClr val="000000"/>
                </a:solidFill>
                <a:effectLst/>
                <a:highlight>
                  <a:srgbClr val="FFFFFF"/>
                </a:highlight>
                <a:latin typeface="Lato" panose="020F0502020204030204" pitchFamily="34" charset="0"/>
              </a:rPr>
              <a:t>from a tightly integrated hardware and software business like Synopsys.</a:t>
            </a:r>
            <a:br>
              <a:rPr lang="en-CA" dirty="0"/>
            </a:br>
            <a:endParaRPr lang="en-US" dirty="0"/>
          </a:p>
        </p:txBody>
      </p:sp>
    </p:spTree>
    <p:extLst>
      <p:ext uri="{BB962C8B-B14F-4D97-AF65-F5344CB8AC3E}">
        <p14:creationId xmlns:p14="http://schemas.microsoft.com/office/powerpoint/2010/main" val="39227060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a:p>
            <a:r>
              <a:rPr lang="en-CA"/>
              <a:t>With increasing cloud-based data storage, Synopsys offers scalable and flexible cloud solutions, including the industry’s first EDA Software-as-a-Service with Microsoft Azure, enabling designers to efficiently utilize cloud environments for their workflows.</a:t>
            </a:r>
          </a:p>
          <a:p>
            <a:endParaRPr lang="en-US"/>
          </a:p>
        </p:txBody>
      </p:sp>
    </p:spTree>
    <p:extLst>
      <p:ext uri="{BB962C8B-B14F-4D97-AF65-F5344CB8AC3E}">
        <p14:creationId xmlns:p14="http://schemas.microsoft.com/office/powerpoint/2010/main" val="37190140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1085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860007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890439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b="0" i="0" u="none" strike="noStrike">
                <a:solidFill>
                  <a:srgbClr val="000000"/>
                </a:solidFill>
                <a:effectLst/>
                <a:highlight>
                  <a:srgbClr val="FFFFFF"/>
                </a:highlight>
                <a:latin typeface="Lato" panose="020F0502020204030204" pitchFamily="34" charset="0"/>
              </a:rPr>
              <a:t>Synopsys revenue tends to be very stable, but the cyclicality comes</a:t>
            </a:r>
            <a:br>
              <a:rPr lang="en-CA"/>
            </a:br>
            <a:r>
              <a:rPr lang="en-CA" b="0" i="0" u="none" strike="noStrike">
                <a:solidFill>
                  <a:srgbClr val="000000"/>
                </a:solidFill>
                <a:effectLst/>
                <a:highlight>
                  <a:srgbClr val="FFFFFF"/>
                </a:highlight>
                <a:latin typeface="Lato" panose="020F0502020204030204" pitchFamily="34" charset="0"/>
              </a:rPr>
              <a:t>in with the profit margin side.</a:t>
            </a:r>
            <a:br>
              <a:rPr lang="en-CA"/>
            </a:br>
            <a:r>
              <a:rPr lang="en-CA" b="0" i="0" u="none" strike="noStrike">
                <a:solidFill>
                  <a:srgbClr val="000000"/>
                </a:solidFill>
                <a:effectLst/>
                <a:highlight>
                  <a:srgbClr val="FFFFFF"/>
                </a:highlight>
                <a:latin typeface="Lato" panose="020F0502020204030204" pitchFamily="34" charset="0"/>
              </a:rPr>
              <a:t>You can see that the free cash flow has fallen a bit this year.</a:t>
            </a:r>
            <a:br>
              <a:rPr lang="en-CA"/>
            </a:br>
            <a:r>
              <a:rPr lang="en-CA" b="0" i="0" u="none" strike="noStrike">
                <a:solidFill>
                  <a:srgbClr val="000000"/>
                </a:solidFill>
                <a:effectLst/>
                <a:highlight>
                  <a:srgbClr val="FFFFFF"/>
                </a:highlight>
                <a:latin typeface="Lato" panose="020F0502020204030204" pitchFamily="34" charset="0"/>
              </a:rPr>
              <a:t>And Nick, maybe you can explain a little bit more about why that is.</a:t>
            </a:r>
            <a:br>
              <a:rPr lang="en-CA"/>
            </a:br>
            <a:r>
              <a:rPr lang="en-CA" b="0" i="0" u="none" strike="noStrike">
                <a:solidFill>
                  <a:srgbClr val="000000"/>
                </a:solidFill>
                <a:effectLst/>
                <a:highlight>
                  <a:srgbClr val="FFFFFF"/>
                </a:highlight>
                <a:latin typeface="Lato" panose="020F0502020204030204" pitchFamily="34" charset="0"/>
              </a:rPr>
              <a:t>Yeah, you can see, obviously the first half of the year free cash</a:t>
            </a:r>
            <a:br>
              <a:rPr lang="en-CA"/>
            </a:br>
            <a:r>
              <a:rPr lang="en-CA" b="0" i="0" u="none" strike="noStrike">
                <a:solidFill>
                  <a:srgbClr val="000000"/>
                </a:solidFill>
                <a:effectLst/>
                <a:highlight>
                  <a:srgbClr val="FFFFFF"/>
                </a:highlight>
                <a:latin typeface="Lato" panose="020F0502020204030204" pitchFamily="34" charset="0"/>
              </a:rPr>
              <a:t>flow is pretty, pretty meager.</a:t>
            </a:r>
            <a:br>
              <a:rPr lang="en-CA"/>
            </a:br>
            <a:r>
              <a:rPr lang="en-CA" b="0" i="0" u="none" strike="noStrike">
                <a:solidFill>
                  <a:srgbClr val="000000"/>
                </a:solidFill>
                <a:effectLst/>
                <a:highlight>
                  <a:srgbClr val="FFFFFF"/>
                </a:highlight>
                <a:latin typeface="Lato" panose="020F0502020204030204" pitchFamily="34" charset="0"/>
              </a:rPr>
              <a:t>Not so good.</a:t>
            </a:r>
            <a:br>
              <a:rPr lang="en-CA"/>
            </a:br>
            <a:r>
              <a:rPr lang="en-CA" b="0" i="0" u="none" strike="noStrike">
                <a:solidFill>
                  <a:srgbClr val="000000"/>
                </a:solidFill>
                <a:effectLst/>
                <a:highlight>
                  <a:srgbClr val="FFFFFF"/>
                </a:highlight>
                <a:latin typeface="Lato" panose="020F0502020204030204" pitchFamily="34" charset="0"/>
              </a:rPr>
              <a:t>It is expected to rebound the second half of the year.</a:t>
            </a:r>
            <a:br>
              <a:rPr lang="en-CA"/>
            </a:br>
            <a:r>
              <a:rPr lang="en-CA" b="0" i="0" u="none" strike="noStrike">
                <a:solidFill>
                  <a:srgbClr val="000000"/>
                </a:solidFill>
                <a:effectLst/>
                <a:highlight>
                  <a:srgbClr val="FFFFFF"/>
                </a:highlight>
                <a:latin typeface="Lato" panose="020F0502020204030204" pitchFamily="34" charset="0"/>
              </a:rPr>
              <a:t>A lot of this just tends to be timing of when they renew their</a:t>
            </a:r>
            <a:br>
              <a:rPr lang="en-CA"/>
            </a:br>
            <a:r>
              <a:rPr lang="en-CA" b="0" i="0" u="none" strike="noStrike">
                <a:solidFill>
                  <a:srgbClr val="000000"/>
                </a:solidFill>
                <a:effectLst/>
                <a:highlight>
                  <a:srgbClr val="FFFFFF"/>
                </a:highlight>
                <a:latin typeface="Lato" panose="020F0502020204030204" pitchFamily="34" charset="0"/>
              </a:rPr>
              <a:t>long term agreements with customers, and that tends to skew towards the</a:t>
            </a:r>
            <a:br>
              <a:rPr lang="en-CA"/>
            </a:br>
            <a:r>
              <a:rPr lang="en-CA" b="0" i="0" u="none" strike="noStrike">
                <a:solidFill>
                  <a:srgbClr val="000000"/>
                </a:solidFill>
                <a:effectLst/>
                <a:highlight>
                  <a:srgbClr val="FFFFFF"/>
                </a:highlight>
                <a:latin typeface="Lato" panose="020F0502020204030204" pitchFamily="34" charset="0"/>
              </a:rPr>
              <a:t>2nd, half of every fiscal year.</a:t>
            </a:r>
            <a:br>
              <a:rPr lang="en-CA"/>
            </a:br>
            <a:r>
              <a:rPr lang="en-CA" b="0" i="0" u="none" strike="noStrike">
                <a:solidFill>
                  <a:srgbClr val="000000"/>
                </a:solidFill>
                <a:effectLst/>
                <a:highlight>
                  <a:srgbClr val="FFFFFF"/>
                </a:highlight>
                <a:latin typeface="Lato" panose="020F0502020204030204" pitchFamily="34" charset="0"/>
              </a:rPr>
              <a:t>And then there's also timing of of revenue, especially with the</a:t>
            </a:r>
            <a:br>
              <a:rPr lang="en-CA"/>
            </a:br>
            <a:r>
              <a:rPr lang="en-CA" b="0" i="0" u="none" strike="noStrike">
                <a:solidFill>
                  <a:srgbClr val="000000"/>
                </a:solidFill>
                <a:effectLst/>
                <a:highlight>
                  <a:srgbClr val="FFFFFF"/>
                </a:highlight>
                <a:latin typeface="Lato" panose="020F0502020204030204" pitchFamily="34" charset="0"/>
              </a:rPr>
              <a:t>hardware side of the business as well.</a:t>
            </a:r>
            <a:br>
              <a:rPr lang="en-CA"/>
            </a:br>
            <a:r>
              <a:rPr lang="en-CA" b="0" i="0" u="none" strike="noStrike">
                <a:solidFill>
                  <a:srgbClr val="000000"/>
                </a:solidFill>
                <a:effectLst/>
                <a:highlight>
                  <a:srgbClr val="FFFFFF"/>
                </a:highlight>
                <a:latin typeface="Lato" panose="020F0502020204030204" pitchFamily="34" charset="0"/>
              </a:rPr>
              <a:t>And then also, because it's manufacturing based, we go through these cycles where</a:t>
            </a:r>
            <a:br>
              <a:rPr lang="en-CA"/>
            </a:br>
            <a:r>
              <a:rPr lang="en-CA" b="0" i="0" u="none" strike="noStrike">
                <a:solidFill>
                  <a:srgbClr val="000000"/>
                </a:solidFill>
                <a:effectLst/>
                <a:highlight>
                  <a:srgbClr val="FFFFFF"/>
                </a:highlight>
                <a:latin typeface="Lato" panose="020F0502020204030204" pitchFamily="34" charset="0"/>
              </a:rPr>
              <a:t>Synopsys will realize revenue and thus profit, especially on a free cash flow</a:t>
            </a:r>
            <a:br>
              <a:rPr lang="en-CA"/>
            </a:br>
            <a:r>
              <a:rPr lang="en-CA" b="1" i="0" u="none" strike="noStrike">
                <a:solidFill>
                  <a:srgbClr val="000000"/>
                </a:solidFill>
                <a:effectLst/>
                <a:highlight>
                  <a:srgbClr val="FFFFFF"/>
                </a:highlight>
                <a:latin typeface="Lato" panose="020F0502020204030204" pitchFamily="34" charset="0"/>
              </a:rPr>
              <a:t>metric based on when their customers projects ramp up to full production.</a:t>
            </a:r>
            <a:br>
              <a:rPr lang="en-CA"/>
            </a:br>
            <a:br>
              <a:rPr lang="en-CA"/>
            </a:br>
            <a:r>
              <a:rPr lang="en-CA" b="0" i="0" u="none" strike="noStrike">
                <a:solidFill>
                  <a:srgbClr val="000000"/>
                </a:solidFill>
                <a:effectLst/>
                <a:highlight>
                  <a:srgbClr val="FFFFFF"/>
                </a:highlight>
                <a:latin typeface="Lato" panose="020F0502020204030204" pitchFamily="34" charset="0"/>
              </a:rPr>
              <a:t>So second half of the year, we are expected to get a nice little</a:t>
            </a:r>
            <a:br>
              <a:rPr lang="en-CA"/>
            </a:br>
            <a:r>
              <a:rPr lang="en-CA" b="0" i="0" u="none" strike="noStrike">
                <a:solidFill>
                  <a:srgbClr val="000000"/>
                </a:solidFill>
                <a:effectLst/>
                <a:highlight>
                  <a:srgbClr val="FFFFFF"/>
                </a:highlight>
                <a:latin typeface="Lato" panose="020F0502020204030204" pitchFamily="34" charset="0"/>
              </a:rPr>
              <a:t>rebound in free cash flow margins.</a:t>
            </a:r>
            <a:br>
              <a:rPr lang="en-CA"/>
            </a:br>
            <a:r>
              <a:rPr lang="en-CA" b="0" i="0" u="none" strike="noStrike">
                <a:solidFill>
                  <a:srgbClr val="000000"/>
                </a:solidFill>
                <a:effectLst/>
                <a:highlight>
                  <a:srgbClr val="FFFFFF"/>
                </a:highlight>
                <a:latin typeface="Lato" panose="020F0502020204030204" pitchFamily="34" charset="0"/>
              </a:rPr>
              <a:t>Roughly $1.</a:t>
            </a:r>
            <a:br>
              <a:rPr lang="en-CA"/>
            </a:br>
            <a:r>
              <a:rPr lang="en-CA" b="0" i="0" u="none" strike="noStrike">
                <a:solidFill>
                  <a:srgbClr val="000000"/>
                </a:solidFill>
                <a:effectLst/>
                <a:highlight>
                  <a:srgbClr val="FFFFFF"/>
                </a:highlight>
                <a:latin typeface="Lato" panose="020F0502020204030204" pitchFamily="34" charset="0"/>
              </a:rPr>
              <a:t>1 billion is the guidance in dollar terms.</a:t>
            </a:r>
            <a:br>
              <a:rPr lang="en-CA"/>
            </a:br>
            <a:br>
              <a:rPr lang="en-CA"/>
            </a:br>
            <a:r>
              <a:rPr lang="en-CA" b="0" i="0" u="none" strike="noStrike">
                <a:solidFill>
                  <a:srgbClr val="000000"/>
                </a:solidFill>
                <a:effectLst/>
                <a:highlight>
                  <a:srgbClr val="FFFFFF"/>
                </a:highlight>
                <a:latin typeface="Lato" panose="020F0502020204030204" pitchFamily="34" charset="0"/>
              </a:rPr>
              <a:t>But as Synopsys continues to mature along with the industry, and then also</a:t>
            </a:r>
            <a:br>
              <a:rPr lang="en-CA"/>
            </a:br>
            <a:br>
              <a:rPr lang="en-CA"/>
            </a:br>
            <a:r>
              <a:rPr lang="en-CA" b="0" i="0" u="none" strike="noStrike">
                <a:solidFill>
                  <a:srgbClr val="000000"/>
                </a:solidFill>
                <a:effectLst/>
                <a:highlight>
                  <a:srgbClr val="FFFFFF"/>
                </a:highlight>
                <a:latin typeface="Lato" panose="020F0502020204030204" pitchFamily="34" charset="0"/>
              </a:rPr>
              <a:t>factoring in that Ansys acquisition a bit.</a:t>
            </a:r>
            <a:br>
              <a:rPr lang="en-CA"/>
            </a:br>
            <a:r>
              <a:rPr lang="en-CA" b="0" i="0" u="none" strike="noStrike">
                <a:solidFill>
                  <a:srgbClr val="000000"/>
                </a:solidFill>
                <a:effectLst/>
                <a:highlight>
                  <a:srgbClr val="FFFFFF"/>
                </a:highlight>
                <a:latin typeface="Lato" panose="020F0502020204030204" pitchFamily="34" charset="0"/>
              </a:rPr>
              <a:t>they announced that they were selling the software integrity group, which we</a:t>
            </a:r>
            <a:br>
              <a:rPr lang="en-CA"/>
            </a:br>
            <a:r>
              <a:rPr lang="en-CA" b="0" i="0" u="none" strike="noStrike">
                <a:solidFill>
                  <a:srgbClr val="000000"/>
                </a:solidFill>
                <a:effectLst/>
                <a:highlight>
                  <a:srgbClr val="FFFFFF"/>
                </a:highlight>
                <a:latin typeface="Lato" panose="020F0502020204030204" pitchFamily="34" charset="0"/>
              </a:rPr>
              <a:t>had covered in previous videos, that's going away, Ansys now coming into play.</a:t>
            </a:r>
            <a:br>
              <a:rPr lang="en-CA"/>
            </a:br>
            <a:br>
              <a:rPr lang="en-CA"/>
            </a:br>
            <a:r>
              <a:rPr lang="en-CA" b="0" i="0" u="none" strike="noStrike">
                <a:solidFill>
                  <a:srgbClr val="000000"/>
                </a:solidFill>
                <a:effectLst/>
                <a:highlight>
                  <a:srgbClr val="FFFFFF"/>
                </a:highlight>
                <a:latin typeface="Lato" panose="020F0502020204030204" pitchFamily="34" charset="0"/>
              </a:rPr>
              <a:t>Long term, there's certainly a lot of upside for Synopsys, if they can get</a:t>
            </a:r>
            <a:br>
              <a:rPr lang="en-CA"/>
            </a:br>
            <a:br>
              <a:rPr lang="en-CA"/>
            </a:br>
            <a:r>
              <a:rPr lang="en-CA" b="0" i="0" u="none" strike="noStrike">
                <a:solidFill>
                  <a:srgbClr val="000000"/>
                </a:solidFill>
                <a:effectLst/>
                <a:highlight>
                  <a:srgbClr val="FFFFFF"/>
                </a:highlight>
                <a:latin typeface="Lato" panose="020F0502020204030204" pitchFamily="34" charset="0"/>
              </a:rPr>
              <a:t>those operating margins out of the high 30 percent range on an adjusted</a:t>
            </a:r>
            <a:br>
              <a:rPr lang="en-CA"/>
            </a:br>
            <a:r>
              <a:rPr lang="en-CA" b="0" i="0" u="none" strike="noStrike">
                <a:solidFill>
                  <a:srgbClr val="000000"/>
                </a:solidFill>
                <a:effectLst/>
                <a:highlight>
                  <a:srgbClr val="FFFFFF"/>
                </a:highlight>
                <a:latin typeface="Lato" panose="020F0502020204030204" pitchFamily="34" charset="0"/>
              </a:rPr>
              <a:t>basis up into the mid 40 percent range, and then on a free cash flow basis,</a:t>
            </a:r>
            <a:br>
              <a:rPr lang="en-CA"/>
            </a:br>
            <a:br>
              <a:rPr lang="en-CA"/>
            </a:br>
            <a:r>
              <a:rPr lang="en-CA" b="0" i="0" u="none" strike="noStrike">
                <a:solidFill>
                  <a:srgbClr val="000000"/>
                </a:solidFill>
                <a:effectLst/>
                <a:highlight>
                  <a:srgbClr val="FFFFFF"/>
                </a:highlight>
                <a:latin typeface="Lato" panose="020F0502020204030204" pitchFamily="34" charset="0"/>
              </a:rPr>
              <a:t>obviously, fiscal 2024 expected to be a down year for free cash flow.</a:t>
            </a:r>
            <a:br>
              <a:rPr lang="en-CA"/>
            </a:br>
            <a:r>
              <a:rPr lang="en-CA" b="0" i="0" u="none" strike="noStrike">
                <a:solidFill>
                  <a:srgbClr val="000000"/>
                </a:solidFill>
                <a:effectLst/>
                <a:highlight>
                  <a:srgbClr val="FFFFFF"/>
                </a:highlight>
                <a:latin typeface="Lato" panose="020F0502020204030204" pitchFamily="34" charset="0"/>
              </a:rPr>
              <a:t>But even at a pretty decent year, 20%, 25%, historically, the free cash</a:t>
            </a:r>
            <a:br>
              <a:rPr lang="en-CA"/>
            </a:br>
            <a:br>
              <a:rPr lang="en-CA"/>
            </a:br>
            <a:r>
              <a:rPr lang="en-CA" b="0" i="0" u="none" strike="noStrike">
                <a:solidFill>
                  <a:srgbClr val="000000"/>
                </a:solidFill>
                <a:effectLst/>
                <a:highlight>
                  <a:srgbClr val="FFFFFF"/>
                </a:highlight>
                <a:latin typeface="Lato" panose="020F0502020204030204" pitchFamily="34" charset="0"/>
              </a:rPr>
              <a:t>flow margin profile for Synopsys.</a:t>
            </a:r>
            <a:br>
              <a:rPr lang="en-CA"/>
            </a:br>
            <a:r>
              <a:rPr lang="en-CA" b="0" i="0" u="none" strike="noStrike">
                <a:solidFill>
                  <a:srgbClr val="000000"/>
                </a:solidFill>
                <a:effectLst/>
                <a:highlight>
                  <a:srgbClr val="FFFFFF"/>
                </a:highlight>
                <a:latin typeface="Lato" panose="020F0502020204030204" pitchFamily="34" charset="0"/>
              </a:rPr>
              <a:t>They're looking at a low to mid 30 percent over the next, let's say, 3 to 5 years.</a:t>
            </a:r>
            <a:br>
              <a:rPr lang="en-CA"/>
            </a:br>
            <a:br>
              <a:rPr lang="en-CA"/>
            </a:br>
            <a:r>
              <a:rPr lang="en-CA" b="0" i="0" u="none" strike="noStrike">
                <a:solidFill>
                  <a:srgbClr val="000000"/>
                </a:solidFill>
                <a:effectLst/>
                <a:highlight>
                  <a:srgbClr val="FFFFFF"/>
                </a:highlight>
                <a:latin typeface="Lato" panose="020F0502020204030204" pitchFamily="34" charset="0"/>
              </a:rPr>
              <a:t>So not just a growth story as the business matures, we should see fantastic profit</a:t>
            </a:r>
            <a:br>
              <a:rPr lang="en-CA"/>
            </a:br>
            <a:br>
              <a:rPr lang="en-CA"/>
            </a:br>
            <a:r>
              <a:rPr lang="en-CA" b="0" i="0" u="none" strike="noStrike">
                <a:solidFill>
                  <a:srgbClr val="000000"/>
                </a:solidFill>
                <a:effectLst/>
                <a:highlight>
                  <a:srgbClr val="FFFFFF"/>
                </a:highlight>
                <a:latin typeface="Lato" panose="020F0502020204030204" pitchFamily="34" charset="0"/>
              </a:rPr>
              <a:t>margin expansion along the way as well, which is exactly what we would expect</a:t>
            </a:r>
            <a:br>
              <a:rPr lang="en-CA"/>
            </a:br>
            <a:r>
              <a:rPr lang="en-CA" b="0" i="0" u="none" strike="noStrike">
                <a:solidFill>
                  <a:srgbClr val="000000"/>
                </a:solidFill>
                <a:effectLst/>
                <a:highlight>
                  <a:srgbClr val="FFFFFF"/>
                </a:highlight>
                <a:latin typeface="Lato" panose="020F0502020204030204" pitchFamily="34" charset="0"/>
              </a:rPr>
              <a:t>from a tightly integrated hardware and software business like Synopsys.</a:t>
            </a:r>
            <a:br>
              <a:rPr lang="en-CA"/>
            </a:br>
            <a:endParaRPr lang="en-US"/>
          </a:p>
        </p:txBody>
      </p:sp>
    </p:spTree>
    <p:extLst>
      <p:ext uri="{BB962C8B-B14F-4D97-AF65-F5344CB8AC3E}">
        <p14:creationId xmlns:p14="http://schemas.microsoft.com/office/powerpoint/2010/main" val="530576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b="0" i="0">
                <a:solidFill>
                  <a:srgbClr val="404040"/>
                </a:solidFill>
                <a:effectLst/>
                <a:latin typeface="knowledge-regular"/>
              </a:rPr>
              <a:t>Synopsys makes tools to design the chips themselves, a complement to offerings from </a:t>
            </a:r>
            <a:r>
              <a:rPr lang="en-CA" b="0" i="0" err="1">
                <a:solidFill>
                  <a:srgbClr val="404040"/>
                </a:solidFill>
                <a:effectLst/>
                <a:latin typeface="knowledge-regular"/>
              </a:rPr>
              <a:t>Anysys</a:t>
            </a:r>
            <a:r>
              <a:rPr lang="en-CA" b="0" i="0">
                <a:solidFill>
                  <a:srgbClr val="404040"/>
                </a:solidFill>
                <a:effectLst/>
                <a:latin typeface="knowledge-regular"/>
              </a:rPr>
              <a:t>, which makes software for evaluating larger electronic systems where those chips end up.</a:t>
            </a:r>
            <a:endParaRPr lang="en-US"/>
          </a:p>
        </p:txBody>
      </p:sp>
    </p:spTree>
    <p:extLst>
      <p:ext uri="{BB962C8B-B14F-4D97-AF65-F5344CB8AC3E}">
        <p14:creationId xmlns:p14="http://schemas.microsoft.com/office/powerpoint/2010/main" val="40529833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b="0" i="0" u="none" strike="noStrike">
                <a:solidFill>
                  <a:srgbClr val="000000"/>
                </a:solidFill>
                <a:effectLst/>
                <a:highlight>
                  <a:srgbClr val="FFFFFF"/>
                </a:highlight>
                <a:latin typeface="Lato" panose="020F0502020204030203" pitchFamily="34" charset="0"/>
              </a:rPr>
              <a:t>Synopsys has traded at a premium for as long as we've been covering it.</a:t>
            </a:r>
            <a:br>
              <a:rPr lang="en-CA"/>
            </a:br>
            <a:r>
              <a:rPr lang="en-CA" b="0" i="0" u="none" strike="noStrike">
                <a:solidFill>
                  <a:srgbClr val="000000"/>
                </a:solidFill>
                <a:effectLst/>
                <a:highlight>
                  <a:srgbClr val="FFFFFF"/>
                </a:highlight>
                <a:latin typeface="Lato" panose="020F0502020204030203" pitchFamily="34" charset="0"/>
              </a:rPr>
              <a:t>And currently the shares are right around $588, $89 billion market cap.</a:t>
            </a:r>
            <a:br>
              <a:rPr lang="en-CA"/>
            </a:br>
            <a:br>
              <a:rPr lang="en-CA"/>
            </a:br>
            <a:r>
              <a:rPr lang="en-CA" b="0" i="0" u="none" strike="noStrike">
                <a:solidFill>
                  <a:srgbClr val="000000"/>
                </a:solidFill>
                <a:effectLst/>
                <a:highlight>
                  <a:srgbClr val="FFFFFF"/>
                </a:highlight>
                <a:latin typeface="Lato" panose="020F0502020204030203" pitchFamily="34" charset="0"/>
              </a:rPr>
              <a:t>I would not call this a value stock.</a:t>
            </a:r>
            <a:br>
              <a:rPr lang="en-CA"/>
            </a:br>
            <a:r>
              <a:rPr lang="en-CA" b="0" i="0" u="none" strike="noStrike">
                <a:solidFill>
                  <a:srgbClr val="000000"/>
                </a:solidFill>
                <a:effectLst/>
                <a:highlight>
                  <a:srgbClr val="FFFFFF"/>
                </a:highlight>
                <a:latin typeface="Lato" panose="020F0502020204030203" pitchFamily="34" charset="0"/>
              </a:rPr>
              <a:t>Let's talk about the expectations that the market has to get us</a:t>
            </a:r>
            <a:br>
              <a:rPr lang="en-CA"/>
            </a:br>
            <a:r>
              <a:rPr lang="en-CA" b="1" i="0" u="none" strike="noStrike">
                <a:solidFill>
                  <a:srgbClr val="000000"/>
                </a:solidFill>
                <a:effectLst/>
                <a:highlight>
                  <a:srgbClr val="FFFFFF"/>
                </a:highlight>
                <a:latin typeface="Lato" panose="020F0502020204030203" pitchFamily="34" charset="0"/>
              </a:rPr>
              <a:t>to that $588 per share using our reverse DCF DCF calculation.</a:t>
            </a:r>
            <a:br>
              <a:rPr lang="en-CA"/>
            </a:br>
            <a:br>
              <a:rPr lang="en-CA"/>
            </a:br>
            <a:r>
              <a:rPr lang="en-CA" b="0" i="0" u="none" strike="noStrike">
                <a:solidFill>
                  <a:srgbClr val="000000"/>
                </a:solidFill>
                <a:effectLst/>
                <a:highlight>
                  <a:srgbClr val="FFFFFF"/>
                </a:highlight>
                <a:latin typeface="Lato" panose="020F0502020204030203" pitchFamily="34" charset="0"/>
              </a:rPr>
              <a:t>We're taking a blended per share profit of $8.</a:t>
            </a:r>
            <a:br>
              <a:rPr lang="en-CA"/>
            </a:br>
            <a:r>
              <a:rPr lang="en-CA" b="0" i="0" u="none" strike="noStrike">
                <a:solidFill>
                  <a:srgbClr val="000000"/>
                </a:solidFill>
                <a:effectLst/>
                <a:highlight>
                  <a:srgbClr val="FFFFFF"/>
                </a:highlight>
                <a:latin typeface="Lato" panose="020F0502020204030203" pitchFamily="34" charset="0"/>
              </a:rPr>
              <a:t>18, and that's just taking the trillion 12 month earnings per share on a GAAP</a:t>
            </a:r>
            <a:br>
              <a:rPr lang="en-CA"/>
            </a:br>
            <a:br>
              <a:rPr lang="en-CA"/>
            </a:br>
            <a:r>
              <a:rPr lang="en-CA" b="0" i="0" u="none" strike="noStrike">
                <a:solidFill>
                  <a:srgbClr val="000000"/>
                </a:solidFill>
                <a:effectLst/>
                <a:highlight>
                  <a:srgbClr val="FFFFFF"/>
                </a:highlight>
                <a:latin typeface="Lato" panose="020F0502020204030203" pitchFamily="34" charset="0"/>
              </a:rPr>
              <a:t>basis, averaged with the free cash flow per share over the last 12 months.</a:t>
            </a:r>
            <a:br>
              <a:rPr lang="en-CA"/>
            </a:br>
            <a:br>
              <a:rPr lang="en-CA"/>
            </a:br>
            <a:r>
              <a:rPr lang="en-CA" b="0" i="0" u="none" strike="noStrike">
                <a:solidFill>
                  <a:srgbClr val="000000"/>
                </a:solidFill>
                <a:effectLst/>
                <a:highlight>
                  <a:srgbClr val="FFFFFF"/>
                </a:highlight>
                <a:latin typeface="Lato" panose="020F0502020204030203" pitchFamily="34" charset="0"/>
              </a:rPr>
              <a:t>And to get us to fair value at this particular stock price, we think</a:t>
            </a:r>
            <a:br>
              <a:rPr lang="en-CA"/>
            </a:br>
            <a:br>
              <a:rPr lang="en-CA"/>
            </a:br>
            <a:r>
              <a:rPr lang="en-CA" b="0" i="0" u="none" strike="noStrike">
                <a:solidFill>
                  <a:srgbClr val="000000"/>
                </a:solidFill>
                <a:effectLst/>
                <a:highlight>
                  <a:srgbClr val="FFFFFF"/>
                </a:highlight>
                <a:latin typeface="Lato" panose="020F0502020204030203" pitchFamily="34" charset="0"/>
              </a:rPr>
              <a:t>the market is basically expecting about 30 percent growth on a per</a:t>
            </a:r>
            <a:br>
              <a:rPr lang="en-CA"/>
            </a:br>
            <a:br>
              <a:rPr lang="en-CA"/>
            </a:br>
            <a:r>
              <a:rPr lang="en-CA" b="0" i="0" u="none" strike="noStrike">
                <a:solidFill>
                  <a:srgbClr val="000000"/>
                </a:solidFill>
                <a:effectLst/>
                <a:highlight>
                  <a:srgbClr val="FFFFFF"/>
                </a:highlight>
                <a:latin typeface="Lato" panose="020F0502020204030203" pitchFamily="34" charset="0"/>
              </a:rPr>
              <a:t>share basis for the next five years.</a:t>
            </a:r>
            <a:br>
              <a:rPr lang="en-CA"/>
            </a:br>
            <a:r>
              <a:rPr lang="en-CA" b="0" i="0" u="none" strike="noStrike">
                <a:solidFill>
                  <a:srgbClr val="000000"/>
                </a:solidFill>
                <a:effectLst/>
                <a:highlight>
                  <a:srgbClr val="FFFFFF"/>
                </a:highlight>
                <a:latin typeface="Lato" panose="020F0502020204030203" pitchFamily="34" charset="0"/>
              </a:rPr>
              <a:t>And then a six to 7 percent terminal growth rate thereafter.</a:t>
            </a:r>
            <a:br>
              <a:rPr lang="en-CA"/>
            </a:br>
            <a:r>
              <a:rPr lang="en-CA" b="0" i="0" u="none" strike="noStrike">
                <a:solidFill>
                  <a:srgbClr val="000000"/>
                </a:solidFill>
                <a:effectLst/>
                <a:highlight>
                  <a:srgbClr val="FFFFFF"/>
                </a:highlight>
                <a:latin typeface="Lato" panose="020F0502020204030203" pitchFamily="34" charset="0"/>
              </a:rPr>
              <a:t>Discount rate of 10%.</a:t>
            </a:r>
            <a:br>
              <a:rPr lang="en-CA"/>
            </a:br>
            <a:r>
              <a:rPr lang="en-CA" b="0" i="0" u="none" strike="noStrike">
                <a:solidFill>
                  <a:srgbClr val="000000"/>
                </a:solidFill>
                <a:effectLst/>
                <a:highlight>
                  <a:srgbClr val="FFFFFF"/>
                </a:highlight>
                <a:latin typeface="Lato" panose="020F0502020204030203" pitchFamily="34" charset="0"/>
              </a:rPr>
              <a:t>That gets us to approximately 580, 590, 600 per share as a fair value.</a:t>
            </a:r>
            <a:br>
              <a:rPr lang="en-CA"/>
            </a:br>
            <a:br>
              <a:rPr lang="en-CA"/>
            </a:br>
            <a:r>
              <a:rPr lang="en-CA" b="0" i="0" u="none" strike="noStrike">
                <a:solidFill>
                  <a:srgbClr val="000000"/>
                </a:solidFill>
                <a:effectLst/>
                <a:highlight>
                  <a:srgbClr val="FFFFFF"/>
                </a:highlight>
                <a:latin typeface="Lato" panose="020F0502020204030203" pitchFamily="34" charset="0"/>
              </a:rPr>
              <a:t>This is definitely not a low bar for Synopsys to clear, but as you stated,</a:t>
            </a:r>
            <a:br>
              <a:rPr lang="en-CA"/>
            </a:br>
            <a:br>
              <a:rPr lang="en-CA"/>
            </a:br>
            <a:r>
              <a:rPr lang="en-CA" b="0" i="0" u="none" strike="noStrike">
                <a:solidFill>
                  <a:srgbClr val="000000"/>
                </a:solidFill>
                <a:effectLst/>
                <a:highlight>
                  <a:srgbClr val="FFFFFF"/>
                </a:highlight>
                <a:latin typeface="Lato" panose="020F0502020204030203" pitchFamily="34" charset="0"/>
              </a:rPr>
              <a:t>Kasey, this thing has really never traded for a value, not for as long as we've</a:t>
            </a:r>
            <a:br>
              <a:rPr lang="en-CA"/>
            </a:br>
            <a:r>
              <a:rPr lang="en-CA" b="0" i="0" u="none" strike="noStrike">
                <a:solidFill>
                  <a:srgbClr val="000000"/>
                </a:solidFill>
                <a:effectLst/>
                <a:highlight>
                  <a:srgbClr val="FFFFFF"/>
                </a:highlight>
                <a:latin typeface="Lato" panose="020F0502020204030203" pitchFamily="34" charset="0"/>
              </a:rPr>
              <a:t>covered it for the last 3, 4 years.</a:t>
            </a:r>
            <a:endParaRPr lang="en-US"/>
          </a:p>
          <a:p>
            <a:endParaRPr lang="en-US"/>
          </a:p>
        </p:txBody>
      </p:sp>
    </p:spTree>
    <p:extLst>
      <p:ext uri="{BB962C8B-B14F-4D97-AF65-F5344CB8AC3E}">
        <p14:creationId xmlns:p14="http://schemas.microsoft.com/office/powerpoint/2010/main" val="17386520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b="0" i="0" u="none" strike="noStrike">
                <a:solidFill>
                  <a:srgbClr val="000000"/>
                </a:solidFill>
                <a:effectLst/>
                <a:highlight>
                  <a:srgbClr val="FFFFFF"/>
                </a:highlight>
                <a:latin typeface="Lato" panose="020F0502020204030203" pitchFamily="34" charset="0"/>
              </a:rPr>
              <a:t>Synopsys has traded at a premium for as long as we've been covering it.</a:t>
            </a:r>
            <a:br>
              <a:rPr lang="en-CA"/>
            </a:br>
            <a:r>
              <a:rPr lang="en-CA" b="0" i="0" u="none" strike="noStrike">
                <a:solidFill>
                  <a:srgbClr val="000000"/>
                </a:solidFill>
                <a:effectLst/>
                <a:highlight>
                  <a:srgbClr val="FFFFFF"/>
                </a:highlight>
                <a:latin typeface="Lato" panose="020F0502020204030203" pitchFamily="34" charset="0"/>
              </a:rPr>
              <a:t>And currently the shares are right around $588, $89 billion market cap.</a:t>
            </a:r>
            <a:br>
              <a:rPr lang="en-CA"/>
            </a:br>
            <a:br>
              <a:rPr lang="en-CA"/>
            </a:br>
            <a:r>
              <a:rPr lang="en-CA" b="0" i="0" u="none" strike="noStrike">
                <a:solidFill>
                  <a:srgbClr val="000000"/>
                </a:solidFill>
                <a:effectLst/>
                <a:highlight>
                  <a:srgbClr val="FFFFFF"/>
                </a:highlight>
                <a:latin typeface="Lato" panose="020F0502020204030203" pitchFamily="34" charset="0"/>
              </a:rPr>
              <a:t>I would not call this a value stock.</a:t>
            </a:r>
            <a:br>
              <a:rPr lang="en-CA"/>
            </a:br>
            <a:r>
              <a:rPr lang="en-CA" b="0" i="0" u="none" strike="noStrike">
                <a:solidFill>
                  <a:srgbClr val="000000"/>
                </a:solidFill>
                <a:effectLst/>
                <a:highlight>
                  <a:srgbClr val="FFFFFF"/>
                </a:highlight>
                <a:latin typeface="Lato" panose="020F0502020204030203" pitchFamily="34" charset="0"/>
              </a:rPr>
              <a:t>Let's talk about the expectations that the market has to get us</a:t>
            </a:r>
            <a:br>
              <a:rPr lang="en-CA"/>
            </a:br>
            <a:r>
              <a:rPr lang="en-CA" b="1" i="0" u="none" strike="noStrike">
                <a:solidFill>
                  <a:srgbClr val="000000"/>
                </a:solidFill>
                <a:effectLst/>
                <a:highlight>
                  <a:srgbClr val="FFFFFF"/>
                </a:highlight>
                <a:latin typeface="Lato" panose="020F0502020204030203" pitchFamily="34" charset="0"/>
              </a:rPr>
              <a:t>to that $588 per share using our reverse DCF DCF calculation.</a:t>
            </a:r>
            <a:br>
              <a:rPr lang="en-CA"/>
            </a:br>
            <a:br>
              <a:rPr lang="en-CA"/>
            </a:br>
            <a:r>
              <a:rPr lang="en-CA" b="0" i="0" u="none" strike="noStrike">
                <a:solidFill>
                  <a:srgbClr val="000000"/>
                </a:solidFill>
                <a:effectLst/>
                <a:highlight>
                  <a:srgbClr val="FFFFFF"/>
                </a:highlight>
                <a:latin typeface="Lato" panose="020F0502020204030203" pitchFamily="34" charset="0"/>
              </a:rPr>
              <a:t>We're taking a blended per share profit of $8.</a:t>
            </a:r>
            <a:br>
              <a:rPr lang="en-CA"/>
            </a:br>
            <a:r>
              <a:rPr lang="en-CA" b="0" i="0" u="none" strike="noStrike">
                <a:solidFill>
                  <a:srgbClr val="000000"/>
                </a:solidFill>
                <a:effectLst/>
                <a:highlight>
                  <a:srgbClr val="FFFFFF"/>
                </a:highlight>
                <a:latin typeface="Lato" panose="020F0502020204030203" pitchFamily="34" charset="0"/>
              </a:rPr>
              <a:t>18, and that's just taking the trillion 12 month earnings per share on a GAAP</a:t>
            </a:r>
            <a:br>
              <a:rPr lang="en-CA"/>
            </a:br>
            <a:br>
              <a:rPr lang="en-CA"/>
            </a:br>
            <a:r>
              <a:rPr lang="en-CA" b="0" i="0" u="none" strike="noStrike">
                <a:solidFill>
                  <a:srgbClr val="000000"/>
                </a:solidFill>
                <a:effectLst/>
                <a:highlight>
                  <a:srgbClr val="FFFFFF"/>
                </a:highlight>
                <a:latin typeface="Lato" panose="020F0502020204030203" pitchFamily="34" charset="0"/>
              </a:rPr>
              <a:t>basis, averaged with the free cash flow per share over the last 12 months.</a:t>
            </a:r>
            <a:br>
              <a:rPr lang="en-CA"/>
            </a:br>
            <a:br>
              <a:rPr lang="en-CA"/>
            </a:br>
            <a:r>
              <a:rPr lang="en-CA" b="0" i="0" u="none" strike="noStrike">
                <a:solidFill>
                  <a:srgbClr val="000000"/>
                </a:solidFill>
                <a:effectLst/>
                <a:highlight>
                  <a:srgbClr val="FFFFFF"/>
                </a:highlight>
                <a:latin typeface="Lato" panose="020F0502020204030203" pitchFamily="34" charset="0"/>
              </a:rPr>
              <a:t>And to get us to fair value at this particular stock price, we think</a:t>
            </a:r>
            <a:br>
              <a:rPr lang="en-CA"/>
            </a:br>
            <a:br>
              <a:rPr lang="en-CA"/>
            </a:br>
            <a:r>
              <a:rPr lang="en-CA" b="0" i="0" u="none" strike="noStrike">
                <a:solidFill>
                  <a:srgbClr val="000000"/>
                </a:solidFill>
                <a:effectLst/>
                <a:highlight>
                  <a:srgbClr val="FFFFFF"/>
                </a:highlight>
                <a:latin typeface="Lato" panose="020F0502020204030203" pitchFamily="34" charset="0"/>
              </a:rPr>
              <a:t>the market is basically expecting about 30 percent growth on a per</a:t>
            </a:r>
            <a:br>
              <a:rPr lang="en-CA"/>
            </a:br>
            <a:br>
              <a:rPr lang="en-CA"/>
            </a:br>
            <a:r>
              <a:rPr lang="en-CA" b="0" i="0" u="none" strike="noStrike">
                <a:solidFill>
                  <a:srgbClr val="000000"/>
                </a:solidFill>
                <a:effectLst/>
                <a:highlight>
                  <a:srgbClr val="FFFFFF"/>
                </a:highlight>
                <a:latin typeface="Lato" panose="020F0502020204030203" pitchFamily="34" charset="0"/>
              </a:rPr>
              <a:t>share basis for the next five years.</a:t>
            </a:r>
            <a:br>
              <a:rPr lang="en-CA"/>
            </a:br>
            <a:r>
              <a:rPr lang="en-CA" b="0" i="0" u="none" strike="noStrike">
                <a:solidFill>
                  <a:srgbClr val="000000"/>
                </a:solidFill>
                <a:effectLst/>
                <a:highlight>
                  <a:srgbClr val="FFFFFF"/>
                </a:highlight>
                <a:latin typeface="Lato" panose="020F0502020204030203" pitchFamily="34" charset="0"/>
              </a:rPr>
              <a:t>And then a six to 7 percent terminal growth rate thereafter.</a:t>
            </a:r>
            <a:br>
              <a:rPr lang="en-CA"/>
            </a:br>
            <a:r>
              <a:rPr lang="en-CA" b="0" i="0" u="none" strike="noStrike">
                <a:solidFill>
                  <a:srgbClr val="000000"/>
                </a:solidFill>
                <a:effectLst/>
                <a:highlight>
                  <a:srgbClr val="FFFFFF"/>
                </a:highlight>
                <a:latin typeface="Lato" panose="020F0502020204030203" pitchFamily="34" charset="0"/>
              </a:rPr>
              <a:t>Discount rate of 10%.</a:t>
            </a:r>
            <a:br>
              <a:rPr lang="en-CA"/>
            </a:br>
            <a:r>
              <a:rPr lang="en-CA" b="0" i="0" u="none" strike="noStrike">
                <a:solidFill>
                  <a:srgbClr val="000000"/>
                </a:solidFill>
                <a:effectLst/>
                <a:highlight>
                  <a:srgbClr val="FFFFFF"/>
                </a:highlight>
                <a:latin typeface="Lato" panose="020F0502020204030203" pitchFamily="34" charset="0"/>
              </a:rPr>
              <a:t>That gets us to approximately 580, 590, 600 per share as a fair value.</a:t>
            </a:r>
            <a:br>
              <a:rPr lang="en-CA"/>
            </a:br>
            <a:br>
              <a:rPr lang="en-CA"/>
            </a:br>
            <a:r>
              <a:rPr lang="en-CA" b="0" i="0" u="none" strike="noStrike">
                <a:solidFill>
                  <a:srgbClr val="000000"/>
                </a:solidFill>
                <a:effectLst/>
                <a:highlight>
                  <a:srgbClr val="FFFFFF"/>
                </a:highlight>
                <a:latin typeface="Lato" panose="020F0502020204030203" pitchFamily="34" charset="0"/>
              </a:rPr>
              <a:t>This is definitely not a low bar for Synopsys to clear, but as you stated,</a:t>
            </a:r>
            <a:br>
              <a:rPr lang="en-CA"/>
            </a:br>
            <a:br>
              <a:rPr lang="en-CA"/>
            </a:br>
            <a:r>
              <a:rPr lang="en-CA" b="0" i="0" u="none" strike="noStrike">
                <a:solidFill>
                  <a:srgbClr val="000000"/>
                </a:solidFill>
                <a:effectLst/>
                <a:highlight>
                  <a:srgbClr val="FFFFFF"/>
                </a:highlight>
                <a:latin typeface="Lato" panose="020F0502020204030203" pitchFamily="34" charset="0"/>
              </a:rPr>
              <a:t>Kasey, this thing has really never traded for a value, not for as long as we've</a:t>
            </a:r>
            <a:br>
              <a:rPr lang="en-CA"/>
            </a:br>
            <a:r>
              <a:rPr lang="en-CA" b="0" i="0" u="none" strike="noStrike">
                <a:solidFill>
                  <a:srgbClr val="000000"/>
                </a:solidFill>
                <a:effectLst/>
                <a:highlight>
                  <a:srgbClr val="FFFFFF"/>
                </a:highlight>
                <a:latin typeface="Lato" panose="020F0502020204030203" pitchFamily="34" charset="0"/>
              </a:rPr>
              <a:t>covered it for the last 3, 4 years.</a:t>
            </a:r>
            <a:endParaRPr lang="en-US"/>
          </a:p>
          <a:p>
            <a:endParaRPr lang="en-US"/>
          </a:p>
        </p:txBody>
      </p:sp>
    </p:spTree>
    <p:extLst>
      <p:ext uri="{BB962C8B-B14F-4D97-AF65-F5344CB8AC3E}">
        <p14:creationId xmlns:p14="http://schemas.microsoft.com/office/powerpoint/2010/main" val="2647893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a:t>
            </a:r>
            <a:r>
              <a:rPr lang="en-US" err="1"/>
              <a:t>www.kbvresearch.com</a:t>
            </a:r>
            <a:r>
              <a:rPr lang="en-US"/>
              <a:t>/enterprise-software-market/ </a:t>
            </a:r>
          </a:p>
          <a:p>
            <a:endParaRPr lang="en-US"/>
          </a:p>
        </p:txBody>
      </p:sp>
    </p:spTree>
    <p:extLst>
      <p:ext uri="{BB962C8B-B14F-4D97-AF65-F5344CB8AC3E}">
        <p14:creationId xmlns:p14="http://schemas.microsoft.com/office/powerpoint/2010/main" val="17976819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58077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b="0" i="0" u="none" strike="noStrike">
                <a:solidFill>
                  <a:srgbClr val="000000"/>
                </a:solidFill>
                <a:effectLst/>
                <a:highlight>
                  <a:srgbClr val="FFFFFF"/>
                </a:highlight>
                <a:latin typeface="Lato" panose="020F0502020204030203" pitchFamily="34" charset="0"/>
              </a:rPr>
              <a:t>Synopsys has traded at a premium for as long as we've been covering it.</a:t>
            </a:r>
            <a:br>
              <a:rPr lang="en-CA"/>
            </a:br>
            <a:r>
              <a:rPr lang="en-CA" b="0" i="0" u="none" strike="noStrike">
                <a:solidFill>
                  <a:srgbClr val="000000"/>
                </a:solidFill>
                <a:effectLst/>
                <a:highlight>
                  <a:srgbClr val="FFFFFF"/>
                </a:highlight>
                <a:latin typeface="Lato" panose="020F0502020204030203" pitchFamily="34" charset="0"/>
              </a:rPr>
              <a:t>And currently the shares are right around $588, $89 billion market cap.</a:t>
            </a:r>
            <a:br>
              <a:rPr lang="en-CA"/>
            </a:br>
            <a:br>
              <a:rPr lang="en-CA"/>
            </a:br>
            <a:r>
              <a:rPr lang="en-CA" b="0" i="0" u="none" strike="noStrike">
                <a:solidFill>
                  <a:srgbClr val="000000"/>
                </a:solidFill>
                <a:effectLst/>
                <a:highlight>
                  <a:srgbClr val="FFFFFF"/>
                </a:highlight>
                <a:latin typeface="Lato" panose="020F0502020204030203" pitchFamily="34" charset="0"/>
              </a:rPr>
              <a:t>I would not call this a value stock.</a:t>
            </a:r>
            <a:br>
              <a:rPr lang="en-CA"/>
            </a:br>
            <a:r>
              <a:rPr lang="en-CA" b="0" i="0" u="none" strike="noStrike">
                <a:solidFill>
                  <a:srgbClr val="000000"/>
                </a:solidFill>
                <a:effectLst/>
                <a:highlight>
                  <a:srgbClr val="FFFFFF"/>
                </a:highlight>
                <a:latin typeface="Lato" panose="020F0502020204030203" pitchFamily="34" charset="0"/>
              </a:rPr>
              <a:t>Let's talk about the expectations that the market has to get us</a:t>
            </a:r>
            <a:br>
              <a:rPr lang="en-CA"/>
            </a:br>
            <a:r>
              <a:rPr lang="en-CA" b="1" i="0" u="none" strike="noStrike">
                <a:solidFill>
                  <a:srgbClr val="000000"/>
                </a:solidFill>
                <a:effectLst/>
                <a:highlight>
                  <a:srgbClr val="FFFFFF"/>
                </a:highlight>
                <a:latin typeface="Lato" panose="020F0502020204030203" pitchFamily="34" charset="0"/>
              </a:rPr>
              <a:t>to that $588 per share using our reverse DCF DCF calculation.</a:t>
            </a:r>
            <a:br>
              <a:rPr lang="en-CA"/>
            </a:br>
            <a:br>
              <a:rPr lang="en-CA"/>
            </a:br>
            <a:r>
              <a:rPr lang="en-CA" b="0" i="0" u="none" strike="noStrike">
                <a:solidFill>
                  <a:srgbClr val="000000"/>
                </a:solidFill>
                <a:effectLst/>
                <a:highlight>
                  <a:srgbClr val="FFFFFF"/>
                </a:highlight>
                <a:latin typeface="Lato" panose="020F0502020204030203" pitchFamily="34" charset="0"/>
              </a:rPr>
              <a:t>We're taking a blended per share profit of $8.</a:t>
            </a:r>
            <a:br>
              <a:rPr lang="en-CA"/>
            </a:br>
            <a:r>
              <a:rPr lang="en-CA" b="0" i="0" u="none" strike="noStrike">
                <a:solidFill>
                  <a:srgbClr val="000000"/>
                </a:solidFill>
                <a:effectLst/>
                <a:highlight>
                  <a:srgbClr val="FFFFFF"/>
                </a:highlight>
                <a:latin typeface="Lato" panose="020F0502020204030203" pitchFamily="34" charset="0"/>
              </a:rPr>
              <a:t>18, and that's just taking the trillion 12 month earnings per share on a GAAP</a:t>
            </a:r>
            <a:br>
              <a:rPr lang="en-CA"/>
            </a:br>
            <a:br>
              <a:rPr lang="en-CA"/>
            </a:br>
            <a:r>
              <a:rPr lang="en-CA" b="0" i="0" u="none" strike="noStrike">
                <a:solidFill>
                  <a:srgbClr val="000000"/>
                </a:solidFill>
                <a:effectLst/>
                <a:highlight>
                  <a:srgbClr val="FFFFFF"/>
                </a:highlight>
                <a:latin typeface="Lato" panose="020F0502020204030203" pitchFamily="34" charset="0"/>
              </a:rPr>
              <a:t>basis, averaged with the free cash flow per share over the last 12 months.</a:t>
            </a:r>
            <a:br>
              <a:rPr lang="en-CA"/>
            </a:br>
            <a:br>
              <a:rPr lang="en-CA"/>
            </a:br>
            <a:r>
              <a:rPr lang="en-CA" b="0" i="0" u="none" strike="noStrike">
                <a:solidFill>
                  <a:srgbClr val="000000"/>
                </a:solidFill>
                <a:effectLst/>
                <a:highlight>
                  <a:srgbClr val="FFFFFF"/>
                </a:highlight>
                <a:latin typeface="Lato" panose="020F0502020204030203" pitchFamily="34" charset="0"/>
              </a:rPr>
              <a:t>And to get us to fair value at this particular stock price, we think</a:t>
            </a:r>
            <a:br>
              <a:rPr lang="en-CA"/>
            </a:br>
            <a:br>
              <a:rPr lang="en-CA"/>
            </a:br>
            <a:r>
              <a:rPr lang="en-CA" b="0" i="0" u="none" strike="noStrike">
                <a:solidFill>
                  <a:srgbClr val="000000"/>
                </a:solidFill>
                <a:effectLst/>
                <a:highlight>
                  <a:srgbClr val="FFFFFF"/>
                </a:highlight>
                <a:latin typeface="Lato" panose="020F0502020204030203" pitchFamily="34" charset="0"/>
              </a:rPr>
              <a:t>the market is basically expecting about 30 percent growth on a per</a:t>
            </a:r>
            <a:br>
              <a:rPr lang="en-CA"/>
            </a:br>
            <a:br>
              <a:rPr lang="en-CA"/>
            </a:br>
            <a:r>
              <a:rPr lang="en-CA" b="0" i="0" u="none" strike="noStrike">
                <a:solidFill>
                  <a:srgbClr val="000000"/>
                </a:solidFill>
                <a:effectLst/>
                <a:highlight>
                  <a:srgbClr val="FFFFFF"/>
                </a:highlight>
                <a:latin typeface="Lato" panose="020F0502020204030203" pitchFamily="34" charset="0"/>
              </a:rPr>
              <a:t>share basis for the next five years.</a:t>
            </a:r>
            <a:br>
              <a:rPr lang="en-CA"/>
            </a:br>
            <a:r>
              <a:rPr lang="en-CA" b="0" i="0" u="none" strike="noStrike">
                <a:solidFill>
                  <a:srgbClr val="000000"/>
                </a:solidFill>
                <a:effectLst/>
                <a:highlight>
                  <a:srgbClr val="FFFFFF"/>
                </a:highlight>
                <a:latin typeface="Lato" panose="020F0502020204030203" pitchFamily="34" charset="0"/>
              </a:rPr>
              <a:t>And then a six to 7 percent terminal growth rate thereafter.</a:t>
            </a:r>
            <a:br>
              <a:rPr lang="en-CA"/>
            </a:br>
            <a:r>
              <a:rPr lang="en-CA" b="0" i="0" u="none" strike="noStrike">
                <a:solidFill>
                  <a:srgbClr val="000000"/>
                </a:solidFill>
                <a:effectLst/>
                <a:highlight>
                  <a:srgbClr val="FFFFFF"/>
                </a:highlight>
                <a:latin typeface="Lato" panose="020F0502020204030203" pitchFamily="34" charset="0"/>
              </a:rPr>
              <a:t>Discount rate of 10%.</a:t>
            </a:r>
            <a:br>
              <a:rPr lang="en-CA"/>
            </a:br>
            <a:r>
              <a:rPr lang="en-CA" b="0" i="0" u="none" strike="noStrike">
                <a:solidFill>
                  <a:srgbClr val="000000"/>
                </a:solidFill>
                <a:effectLst/>
                <a:highlight>
                  <a:srgbClr val="FFFFFF"/>
                </a:highlight>
                <a:latin typeface="Lato" panose="020F0502020204030203" pitchFamily="34" charset="0"/>
              </a:rPr>
              <a:t>That gets us to approximately 580, 590, 600 per share as a fair value.</a:t>
            </a:r>
            <a:br>
              <a:rPr lang="en-CA"/>
            </a:br>
            <a:br>
              <a:rPr lang="en-CA"/>
            </a:br>
            <a:r>
              <a:rPr lang="en-CA" b="0" i="0" u="none" strike="noStrike">
                <a:solidFill>
                  <a:srgbClr val="000000"/>
                </a:solidFill>
                <a:effectLst/>
                <a:highlight>
                  <a:srgbClr val="FFFFFF"/>
                </a:highlight>
                <a:latin typeface="Lato" panose="020F0502020204030203" pitchFamily="34" charset="0"/>
              </a:rPr>
              <a:t>This is definitely not a low bar for Synopsys to clear, but as you stated,</a:t>
            </a:r>
            <a:br>
              <a:rPr lang="en-CA"/>
            </a:br>
            <a:br>
              <a:rPr lang="en-CA"/>
            </a:br>
            <a:r>
              <a:rPr lang="en-CA" b="0" i="0" u="none" strike="noStrike">
                <a:solidFill>
                  <a:srgbClr val="000000"/>
                </a:solidFill>
                <a:effectLst/>
                <a:highlight>
                  <a:srgbClr val="FFFFFF"/>
                </a:highlight>
                <a:latin typeface="Lato" panose="020F0502020204030203" pitchFamily="34" charset="0"/>
              </a:rPr>
              <a:t>Kasey, this thing has really never traded for a value, not for as long as we've</a:t>
            </a:r>
            <a:br>
              <a:rPr lang="en-CA"/>
            </a:br>
            <a:r>
              <a:rPr lang="en-CA" b="0" i="0" u="none" strike="noStrike">
                <a:solidFill>
                  <a:srgbClr val="000000"/>
                </a:solidFill>
                <a:effectLst/>
                <a:highlight>
                  <a:srgbClr val="FFFFFF"/>
                </a:highlight>
                <a:latin typeface="Lato" panose="020F0502020204030203" pitchFamily="34" charset="0"/>
              </a:rPr>
              <a:t>covered it for the last 3, 4 years.</a:t>
            </a:r>
            <a:endParaRPr lang="en-US"/>
          </a:p>
          <a:p>
            <a:endParaRPr lang="en-US"/>
          </a:p>
        </p:txBody>
      </p:sp>
    </p:spTree>
    <p:extLst>
      <p:ext uri="{BB962C8B-B14F-4D97-AF65-F5344CB8AC3E}">
        <p14:creationId xmlns:p14="http://schemas.microsoft.com/office/powerpoint/2010/main" val="27775797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e902a277ca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2e902a277ca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e902a277ca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2e902a277ca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30068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e902a277ca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2e902a277ca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76588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e902a277ca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2e902a277ca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Under our Employee Stock Purchase Plan (ESPP), participating employees are granted the right to purchase shares of common stock at a price per share that is 85% of the lesser of the fair market value of the shares at (1) the beginning of an offering period (generally, a rolling two year period) or (2) the purchase date (generally occurring at the end of each semi-annual purchase period), subject to the terms of ESPP, including a limit on the number of shares that may be purchased in a purchase period. On April 12, 2022, our stockholders approved amendments to the ESPP to increase the number of shares of common stock authorized for issuance under the plan by 2.0 million shares. During fiscal 2023, 2022 and 2021, we issued 0.6 million, 0.7 million, and 1.0 million shares, respectively, under the ESPP at average per share prices of $266.82, $195.48 and $134.26, respectively. As of October 31, 2023, 13.5 million shares of common stock were reserved for future issuance under the ESPP.</a:t>
            </a:r>
          </a:p>
          <a:p>
            <a:pPr marL="0" lvl="0" indent="0" algn="l" rtl="0">
              <a:spcBef>
                <a:spcPts val="0"/>
              </a:spcBef>
              <a:spcAft>
                <a:spcPts val="0"/>
              </a:spcAft>
              <a:buNone/>
            </a:pPr>
            <a:endParaRPr lang="en-CA" dirty="0"/>
          </a:p>
          <a:p>
            <a:pPr marL="0" lvl="0" indent="0" algn="l" rtl="0">
              <a:spcBef>
                <a:spcPts val="0"/>
              </a:spcBef>
              <a:spcAft>
                <a:spcPts val="0"/>
              </a:spcAft>
              <a:buNone/>
            </a:pPr>
            <a:endParaRPr lang="en-CA" dirty="0"/>
          </a:p>
          <a:p>
            <a:pPr marL="0" lvl="0" indent="0" algn="l" rtl="0">
              <a:spcBef>
                <a:spcPts val="0"/>
              </a:spcBef>
              <a:spcAft>
                <a:spcPts val="0"/>
              </a:spcAft>
              <a:buNone/>
            </a:pPr>
            <a:r>
              <a:rPr lang="en-CA" dirty="0" err="1"/>
              <a:t>Sna</a:t>
            </a:r>
            <a:r>
              <a:rPr lang="en-CA" dirty="0"/>
              <a:t> o </a:t>
            </a:r>
            <a:r>
              <a:rPr lang="en-CA" dirty="0" err="1"/>
              <a:t>diancial</a:t>
            </a:r>
            <a:r>
              <a:rPr lang="en-CA" dirty="0"/>
              <a:t> – lose money on net income but make cash – what are statements actually telling us  what is deferred equity compensation a lot of value being captured by insiders with compensation scheme</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Its &lt;10% dissipate profitability by buying new things</a:t>
            </a:r>
          </a:p>
          <a:p>
            <a:pPr marL="0" lvl="0" indent="0" algn="l" rtl="0">
              <a:spcBef>
                <a:spcPts val="0"/>
              </a:spcBef>
              <a:spcAft>
                <a:spcPts val="0"/>
              </a:spcAft>
              <a:buNone/>
            </a:pPr>
            <a:r>
              <a:rPr lang="en-CA" dirty="0"/>
              <a:t>Compare cash flow vs income statement</a:t>
            </a:r>
          </a:p>
          <a:p>
            <a:pPr marL="0" lvl="0" indent="0" algn="l" rtl="0">
              <a:spcBef>
                <a:spcPts val="0"/>
              </a:spcBef>
              <a:spcAft>
                <a:spcPts val="0"/>
              </a:spcAft>
              <a:buNone/>
            </a:pPr>
            <a:r>
              <a:rPr lang="en-CA" dirty="0"/>
              <a:t>Not </a:t>
            </a:r>
            <a:r>
              <a:rPr lang="en-CA" dirty="0" err="1"/>
              <a:t>profitbale</a:t>
            </a:r>
            <a:r>
              <a:rPr lang="en-CA" dirty="0"/>
              <a:t> on earnings basis only cash</a:t>
            </a:r>
            <a:endParaRPr dirty="0"/>
          </a:p>
        </p:txBody>
      </p:sp>
    </p:spTree>
    <p:extLst>
      <p:ext uri="{BB962C8B-B14F-4D97-AF65-F5344CB8AC3E}">
        <p14:creationId xmlns:p14="http://schemas.microsoft.com/office/powerpoint/2010/main" val="10671780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82fb6b0e74_0_89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82fb6b0e74_0_89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a:p>
          <a:p>
            <a:pPr marL="0" lvl="0" indent="0" algn="l" rtl="0">
              <a:spcBef>
                <a:spcPts val="0"/>
              </a:spcBef>
              <a:spcAft>
                <a:spcPts val="0"/>
              </a:spcAft>
              <a:buNone/>
            </a:pPr>
            <a:endParaRPr lang="en-CA"/>
          </a:p>
          <a:p>
            <a:pPr marL="0" lvl="0" indent="0" algn="l" rtl="0">
              <a:spcBef>
                <a:spcPts val="0"/>
              </a:spcBef>
              <a:spcAft>
                <a:spcPts val="0"/>
              </a:spcAft>
              <a:buNone/>
            </a:pPr>
            <a:endParaRPr lang="en-CA"/>
          </a:p>
          <a:p>
            <a:pPr marL="0" lvl="0" indent="0" algn="l" rtl="0">
              <a:spcBef>
                <a:spcPts val="0"/>
              </a:spcBef>
              <a:spcAft>
                <a:spcPts val="0"/>
              </a:spcAft>
              <a:buNone/>
            </a:pPr>
            <a:endParaRPr lang="en-CA"/>
          </a:p>
          <a:p>
            <a:pPr marL="0" lvl="0" indent="0" algn="l" rtl="0">
              <a:spcBef>
                <a:spcPts val="0"/>
              </a:spcBef>
              <a:spcAft>
                <a:spcPts val="0"/>
              </a:spcAft>
              <a:buNone/>
            </a:pPr>
            <a:r>
              <a:rPr lang="en-CA"/>
              <a:t>Insiders capturing profitability, growing by acquisitions</a:t>
            </a:r>
          </a:p>
          <a:p>
            <a:pPr marL="0" lvl="0" indent="0" algn="l" rtl="0">
              <a:spcBef>
                <a:spcPts val="0"/>
              </a:spcBef>
              <a:spcAft>
                <a:spcPts val="0"/>
              </a:spcAft>
              <a:buNone/>
            </a:pPr>
            <a:endParaRPr lang="en-CA"/>
          </a:p>
          <a:p>
            <a:pPr marL="0" lvl="0" indent="0" algn="l" rtl="0">
              <a:spcBef>
                <a:spcPts val="0"/>
              </a:spcBef>
              <a:spcAft>
                <a:spcPts val="0"/>
              </a:spcAft>
              <a:buNone/>
            </a:pPr>
            <a:endParaRPr/>
          </a:p>
        </p:txBody>
      </p:sp>
    </p:spTree>
    <p:extLst>
      <p:ext uri="{BB962C8B-B14F-4D97-AF65-F5344CB8AC3E}">
        <p14:creationId xmlns:p14="http://schemas.microsoft.com/office/powerpoint/2010/main" val="11247154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82fb6b0e74_0_89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82fb6b0e74_0_89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7915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82fb6b0e74_0_89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82fb6b0e74_0_89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Cost of products revenue. Cost of products revenue includes costs related to products sold and software licensed, hardware-related costs including inventory provisions, allocated operating costs related to product support and distribution, royalties paid to third-party vendors, and the amortization of capitalized software development costs. </a:t>
            </a:r>
          </a:p>
          <a:p>
            <a:pPr marL="0" lvl="0" indent="0" algn="l" rtl="0">
              <a:spcBef>
                <a:spcPts val="0"/>
              </a:spcBef>
              <a:spcAft>
                <a:spcPts val="0"/>
              </a:spcAft>
              <a:buNone/>
            </a:pPr>
            <a:endParaRPr lang="en-CA"/>
          </a:p>
          <a:p>
            <a:pPr marL="0" lvl="0" indent="0" algn="l" rtl="0">
              <a:spcBef>
                <a:spcPts val="0"/>
              </a:spcBef>
              <a:spcAft>
                <a:spcPts val="0"/>
              </a:spcAft>
              <a:buNone/>
            </a:pPr>
            <a:r>
              <a:rPr lang="en-CA"/>
              <a:t>Cost of maintenance and service revenue includes costs to deliver our maintenance services, such as hotline and on-site support, production services and documentation of maintenance updates. Amortization of acquired intangible assets. </a:t>
            </a:r>
          </a:p>
          <a:p>
            <a:pPr marL="0" lvl="0" indent="0" algn="l" rtl="0">
              <a:spcBef>
                <a:spcPts val="0"/>
              </a:spcBef>
              <a:spcAft>
                <a:spcPts val="0"/>
              </a:spcAft>
              <a:buNone/>
            </a:pPr>
            <a:endParaRPr lang="en-CA"/>
          </a:p>
          <a:p>
            <a:pPr marL="0" lvl="0" indent="0" algn="l" rtl="0">
              <a:spcBef>
                <a:spcPts val="0"/>
              </a:spcBef>
              <a:spcAft>
                <a:spcPts val="0"/>
              </a:spcAft>
              <a:buNone/>
            </a:pPr>
            <a:r>
              <a:rPr lang="en-CA"/>
              <a:t>Amortization of acquired intangible assets, included in cost of revenue, consists of the amortization of core/developed technology and certain contract rights intangible assets related to acquisitions</a:t>
            </a:r>
          </a:p>
          <a:p>
            <a:pPr marL="0" lvl="0" indent="0" algn="l" rtl="0">
              <a:spcBef>
                <a:spcPts val="0"/>
              </a:spcBef>
              <a:spcAft>
                <a:spcPts val="0"/>
              </a:spcAft>
              <a:buNone/>
            </a:pPr>
            <a:endParaRPr lang="en-CA"/>
          </a:p>
          <a:p>
            <a:pPr marL="0" lvl="0" indent="0" algn="l" rtl="0">
              <a:spcBef>
                <a:spcPts val="0"/>
              </a:spcBef>
              <a:spcAft>
                <a:spcPts val="0"/>
              </a:spcAft>
              <a:buNone/>
            </a:pPr>
            <a:endParaRPr lang="en-CA"/>
          </a:p>
          <a:p>
            <a:pPr marL="0" lvl="0" indent="0" algn="l" rtl="0">
              <a:spcBef>
                <a:spcPts val="0"/>
              </a:spcBef>
              <a:spcAft>
                <a:spcPts val="0"/>
              </a:spcAft>
              <a:buNone/>
            </a:pPr>
            <a:endParaRPr lang="en-CA"/>
          </a:p>
          <a:p>
            <a:pPr marL="0" lvl="0" indent="0" algn="l" rtl="0">
              <a:spcBef>
                <a:spcPts val="0"/>
              </a:spcBef>
              <a:spcAft>
                <a:spcPts val="0"/>
              </a:spcAft>
              <a:buNone/>
            </a:pPr>
            <a:r>
              <a:rPr lang="en-CA"/>
              <a:t>Net income per share on a different slide  , </a:t>
            </a:r>
            <a:r>
              <a:rPr lang="en-CA" err="1"/>
              <a:t>tlk</a:t>
            </a:r>
            <a:r>
              <a:rPr lang="en-CA"/>
              <a:t> about what diluted is , then 10 k cash </a:t>
            </a:r>
            <a:r>
              <a:rPr lang="en-CA" err="1"/>
              <a:t>fow</a:t>
            </a:r>
            <a:r>
              <a:rPr lang="en-CA"/>
              <a:t> then 10 q </a:t>
            </a:r>
          </a:p>
          <a:p>
            <a:pPr marL="0" lvl="0" indent="0" algn="l" rtl="0">
              <a:spcBef>
                <a:spcPts val="0"/>
              </a:spcBef>
              <a:spcAft>
                <a:spcPts val="0"/>
              </a:spcAft>
              <a:buNone/>
            </a:pPr>
            <a:endParaRPr lang="en-CA"/>
          </a:p>
          <a:p>
            <a:pPr marL="0" lvl="0" indent="0" algn="l" rtl="0">
              <a:spcBef>
                <a:spcPts val="0"/>
              </a:spcBef>
              <a:spcAft>
                <a:spcPts val="0"/>
              </a:spcAft>
              <a:buNone/>
            </a:pPr>
            <a:r>
              <a:rPr lang="en-CA"/>
              <a:t>Look at operating </a:t>
            </a:r>
            <a:r>
              <a:rPr lang="en-CA" err="1"/>
              <a:t>lsease</a:t>
            </a:r>
            <a:r>
              <a:rPr lang="en-CA"/>
              <a:t> </a:t>
            </a:r>
            <a:r>
              <a:rPr lang="en-CA" err="1"/>
              <a:t>iability</a:t>
            </a:r>
            <a:r>
              <a:rPr lang="en-CA"/>
              <a:t> – stock </a:t>
            </a:r>
            <a:r>
              <a:rPr lang="en-CA" err="1"/>
              <a:t>absed</a:t>
            </a:r>
            <a:r>
              <a:rPr lang="en-CA"/>
              <a:t> compensation </a:t>
            </a:r>
          </a:p>
          <a:p>
            <a:pPr marL="0" lvl="0" indent="0" algn="l" rtl="0">
              <a:spcBef>
                <a:spcPts val="0"/>
              </a:spcBef>
              <a:spcAft>
                <a:spcPts val="0"/>
              </a:spcAft>
              <a:buNone/>
            </a:pPr>
            <a:r>
              <a:rPr lang="en-CA"/>
              <a:t>Payments of taxed for </a:t>
            </a:r>
            <a:r>
              <a:rPr lang="en-CA" err="1"/>
              <a:t>netshare</a:t>
            </a:r>
            <a:r>
              <a:rPr lang="en-CA"/>
              <a:t> settlements</a:t>
            </a:r>
          </a:p>
          <a:p>
            <a:pPr marL="0" lvl="0" indent="0" algn="l" rtl="0">
              <a:spcBef>
                <a:spcPts val="0"/>
              </a:spcBef>
              <a:spcAft>
                <a:spcPts val="0"/>
              </a:spcAft>
              <a:buNone/>
            </a:pPr>
            <a:endParaRPr lang="en-CA"/>
          </a:p>
          <a:p>
            <a:pPr marL="0" lvl="0" indent="0" algn="l" rtl="0">
              <a:spcBef>
                <a:spcPts val="0"/>
              </a:spcBef>
              <a:spcAft>
                <a:spcPts val="0"/>
              </a:spcAft>
              <a:buNone/>
            </a:pPr>
            <a:endParaRPr lang="en-CA"/>
          </a:p>
        </p:txBody>
      </p:sp>
    </p:spTree>
    <p:extLst>
      <p:ext uri="{BB962C8B-B14F-4D97-AF65-F5344CB8AC3E}">
        <p14:creationId xmlns:p14="http://schemas.microsoft.com/office/powerpoint/2010/main" val="13702287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Revenue was up 15% </a:t>
            </a:r>
            <a:r>
              <a:rPr lang="en-CA"/>
              <a:t>primarily due to revenue growth across all products and geographies. • Total cost of revenue and operating expenses was $1.1 billion, an increase of $152.3 million or 16%, primarily due to an increase of $50.3 million in employee-related costs resulting from headcount increases through organic growth and acquisitions.</a:t>
            </a:r>
          </a:p>
          <a:p>
            <a:endParaRPr lang="en-CA"/>
          </a:p>
          <a:p>
            <a:r>
              <a:rPr lang="en-CA"/>
              <a:t>The increase in cost of revenue for the three months ended April 30, 2024 compared to the same period in fiscal 2023 was primarily due to increases of $25.1 million in hardware-related costs including inventory provisions, $12.4 million in costs to fulfill IP consulting arrangements, $5.1 million in employee-related costs as a result of headcount increases from hiring, and $3.0 million in amortization of acquired </a:t>
            </a:r>
            <a:r>
              <a:rPr lang="en-CA" err="1"/>
              <a:t>technologyrelated</a:t>
            </a:r>
            <a:r>
              <a:rPr lang="en-CA"/>
              <a:t> intangible assets</a:t>
            </a:r>
            <a:endParaRPr lang="en-US"/>
          </a:p>
        </p:txBody>
      </p:sp>
    </p:spTree>
    <p:extLst>
      <p:ext uri="{BB962C8B-B14F-4D97-AF65-F5344CB8AC3E}">
        <p14:creationId xmlns:p14="http://schemas.microsoft.com/office/powerpoint/2010/main" val="1212214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5cf811a01c_0_30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5cf811a01c_0_30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 u="sng">
                <a:solidFill>
                  <a:schemeClr val="hlink"/>
                </a:solidFill>
                <a:hlinkClick r:id="rId3"/>
              </a:rPr>
              <a:t>https://whatagraph.com/blog/articles/enterprise-software</a:t>
            </a:r>
            <a:endParaRPr sz="135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1500"/>
              </a:spcBef>
              <a:spcAft>
                <a:spcPts val="0"/>
              </a:spcAft>
              <a:buNone/>
            </a:pPr>
            <a:endParaRPr sz="1350">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82fb6b0e74_0_89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82fb6b0e74_0_89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Cash basis – options, compensation insiders exchange options way in the money, insiders capturing </a:t>
            </a:r>
            <a:r>
              <a:rPr lang="en-CA" err="1"/>
              <a:t>prfotiability</a:t>
            </a:r>
            <a:r>
              <a:rPr lang="en-CA"/>
              <a:t> </a:t>
            </a:r>
            <a:endParaRPr/>
          </a:p>
        </p:txBody>
      </p:sp>
    </p:spTree>
    <p:extLst>
      <p:ext uri="{BB962C8B-B14F-4D97-AF65-F5344CB8AC3E}">
        <p14:creationId xmlns:p14="http://schemas.microsoft.com/office/powerpoint/2010/main" val="9992307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82fb6b0e74_0_89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82fb6b0e74_0_89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92314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82fb6b0e74_0_89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82fb6b0e74_0_89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5824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15241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15241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475d7a53c3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475d7a53c3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73490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a:t>After Customer slide Pg. 144.</a:t>
            </a:r>
          </a:p>
        </p:txBody>
      </p:sp>
      <p:sp>
        <p:nvSpPr>
          <p:cNvPr id="4" name="Slide Number Placeholder 3"/>
          <p:cNvSpPr>
            <a:spLocks noGrp="1"/>
          </p:cNvSpPr>
          <p:nvPr>
            <p:ph type="sldNum" sz="quarter" idx="5"/>
          </p:nvPr>
        </p:nvSpPr>
        <p:spPr/>
        <p:txBody>
          <a:bodyPr/>
          <a:lstStyle/>
          <a:p>
            <a:fld id="{F1C80D30-227F-4AD8-B928-3B96D4F92929}" type="slidenum">
              <a:rPr lang="en-CA" smtClean="0"/>
              <a:t>144</a:t>
            </a:fld>
            <a:endParaRPr lang="en-CA"/>
          </a:p>
        </p:txBody>
      </p:sp>
    </p:spTree>
    <p:extLst>
      <p:ext uri="{BB962C8B-B14F-4D97-AF65-F5344CB8AC3E}">
        <p14:creationId xmlns:p14="http://schemas.microsoft.com/office/powerpoint/2010/main" val="5693505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a:t>After customers slide Pg. 144.</a:t>
            </a:r>
          </a:p>
        </p:txBody>
      </p:sp>
      <p:sp>
        <p:nvSpPr>
          <p:cNvPr id="4" name="Slide Number Placeholder 3"/>
          <p:cNvSpPr>
            <a:spLocks noGrp="1"/>
          </p:cNvSpPr>
          <p:nvPr>
            <p:ph type="sldNum" sz="quarter" idx="5"/>
          </p:nvPr>
        </p:nvSpPr>
        <p:spPr/>
        <p:txBody>
          <a:bodyPr/>
          <a:lstStyle/>
          <a:p>
            <a:fld id="{F1C80D30-227F-4AD8-B928-3B96D4F92929}" type="slidenum">
              <a:rPr lang="en-CA" smtClean="0"/>
              <a:t>145</a:t>
            </a:fld>
            <a:endParaRPr lang="en-CA"/>
          </a:p>
        </p:txBody>
      </p:sp>
    </p:spTree>
    <p:extLst>
      <p:ext uri="{BB962C8B-B14F-4D97-AF65-F5344CB8AC3E}">
        <p14:creationId xmlns:p14="http://schemas.microsoft.com/office/powerpoint/2010/main" val="27333618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a:t>To replace Revenue Growth slide that have a table of percentages. Pg. 149</a:t>
            </a:r>
          </a:p>
        </p:txBody>
      </p:sp>
      <p:sp>
        <p:nvSpPr>
          <p:cNvPr id="4" name="Slide Number Placeholder 3"/>
          <p:cNvSpPr>
            <a:spLocks noGrp="1"/>
          </p:cNvSpPr>
          <p:nvPr>
            <p:ph type="sldNum" sz="quarter" idx="5"/>
          </p:nvPr>
        </p:nvSpPr>
        <p:spPr/>
        <p:txBody>
          <a:bodyPr/>
          <a:lstStyle/>
          <a:p>
            <a:fld id="{F1C80D30-227F-4AD8-B928-3B96D4F92929}" type="slidenum">
              <a:rPr lang="en-CA" smtClean="0"/>
              <a:t>151</a:t>
            </a:fld>
            <a:endParaRPr lang="en-CA"/>
          </a:p>
        </p:txBody>
      </p:sp>
    </p:spTree>
    <p:extLst>
      <p:ext uri="{BB962C8B-B14F-4D97-AF65-F5344CB8AC3E}">
        <p14:creationId xmlns:p14="http://schemas.microsoft.com/office/powerpoint/2010/main" val="964711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5cf811a01c_0_3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25cf811a01c_0_3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 u="sng">
                <a:solidFill>
                  <a:schemeClr val="hlink"/>
                </a:solidFill>
                <a:hlinkClick r:id="rId3"/>
              </a:rPr>
              <a:t>https://whatagraph.com/blog/articles/enterprise-software</a:t>
            </a:r>
            <a:endParaRPr sz="1350">
              <a:latin typeface="Calibri"/>
              <a:ea typeface="Calibri"/>
              <a:cs typeface="Calibri"/>
              <a:sym typeface="Calibri"/>
            </a:endParaRPr>
          </a:p>
          <a:p>
            <a:pPr marL="0" lvl="0" indent="0" algn="l" rtl="0">
              <a:spcBef>
                <a:spcPts val="0"/>
              </a:spcBef>
              <a:spcAft>
                <a:spcPts val="0"/>
              </a:spcAft>
              <a:buNone/>
            </a:pPr>
            <a:endParaRPr sz="1350">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CA"/>
              <a:t>Sales 1) Chanel diversification, 2) sales rep productivity</a:t>
            </a:r>
          </a:p>
          <a:p>
            <a:pPr marL="158750" indent="0">
              <a:buNone/>
            </a:pPr>
            <a:r>
              <a:rPr lang="en-CA"/>
              <a:t>G&amp;A 1) automation and optimization of workflow &amp; process, 2) Hybrid workforce strategy</a:t>
            </a:r>
          </a:p>
        </p:txBody>
      </p:sp>
    </p:spTree>
    <p:extLst>
      <p:ext uri="{BB962C8B-B14F-4D97-AF65-F5344CB8AC3E}">
        <p14:creationId xmlns:p14="http://schemas.microsoft.com/office/powerpoint/2010/main" val="854953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CA"/>
              <a:t>https://ascendix.com/blog/how-many-companies-use-salesforce/#:~:text=Companies%20who%20use%20Salesforce%20most,%E2%80%93%203.1%25%2C%20and%20others.</a:t>
            </a:r>
          </a:p>
          <a:p>
            <a:pPr marL="158750" indent="0">
              <a:buNone/>
            </a:pPr>
            <a:endParaRPr lang="en-CA"/>
          </a:p>
        </p:txBody>
      </p:sp>
    </p:spTree>
    <p:extLst>
      <p:ext uri="{BB962C8B-B14F-4D97-AF65-F5344CB8AC3E}">
        <p14:creationId xmlns:p14="http://schemas.microsoft.com/office/powerpoint/2010/main" val="19495368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CA"/>
              <a:t>https://ascendix.com/blog/how-many-companies-use-salesforce/#:~:text=Companies%20who%20use%20Salesforce%20most,%E2%80%93%203.1%25%2C%20and%20others.</a:t>
            </a:r>
          </a:p>
          <a:p>
            <a:pPr marL="158750" indent="0">
              <a:buNone/>
            </a:pPr>
            <a:endParaRPr lang="en-CA"/>
          </a:p>
        </p:txBody>
      </p:sp>
    </p:spTree>
    <p:extLst>
      <p:ext uri="{BB962C8B-B14F-4D97-AF65-F5344CB8AC3E}">
        <p14:creationId xmlns:p14="http://schemas.microsoft.com/office/powerpoint/2010/main" val="38656437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CA"/>
              <a:t>https://ascendix.com/blog/how-many-companies-use-salesforce/#:~:text=Companies%20who%20use%20Salesforce%20most,%E2%80%93%203.1%25%2C%20and%20others.</a:t>
            </a:r>
          </a:p>
          <a:p>
            <a:pPr marL="158750" indent="0">
              <a:buNone/>
            </a:pPr>
            <a:endParaRPr lang="en-CA"/>
          </a:p>
        </p:txBody>
      </p:sp>
    </p:spTree>
    <p:extLst>
      <p:ext uri="{BB962C8B-B14F-4D97-AF65-F5344CB8AC3E}">
        <p14:creationId xmlns:p14="http://schemas.microsoft.com/office/powerpoint/2010/main" val="1594163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CA"/>
              <a:t>https://ascendix.com/blog/how-many-companies-use-salesforce/#:~:text=Companies%20who%20use%20Salesforce%20most,%E2%80%93%203.1%25%2C%20and%20others.</a:t>
            </a:r>
          </a:p>
          <a:p>
            <a:pPr marL="158750" indent="0">
              <a:buNone/>
            </a:pPr>
            <a:endParaRPr lang="en-CA"/>
          </a:p>
        </p:txBody>
      </p:sp>
    </p:spTree>
    <p:extLst>
      <p:ext uri="{BB962C8B-B14F-4D97-AF65-F5344CB8AC3E}">
        <p14:creationId xmlns:p14="http://schemas.microsoft.com/office/powerpoint/2010/main" val="29307817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Break up the investing and financing activities</a:t>
            </a:r>
          </a:p>
        </p:txBody>
      </p:sp>
    </p:spTree>
    <p:extLst>
      <p:ext uri="{BB962C8B-B14F-4D97-AF65-F5344CB8AC3E}">
        <p14:creationId xmlns:p14="http://schemas.microsoft.com/office/powerpoint/2010/main" val="14018024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Break up the investing and financing activities</a:t>
            </a:r>
          </a:p>
          <a:p>
            <a:endParaRPr lang="en-US"/>
          </a:p>
        </p:txBody>
      </p:sp>
    </p:spTree>
    <p:extLst>
      <p:ext uri="{BB962C8B-B14F-4D97-AF65-F5344CB8AC3E}">
        <p14:creationId xmlns:p14="http://schemas.microsoft.com/office/powerpoint/2010/main" val="31517565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a:t>The last slide for Salesforce.</a:t>
            </a:r>
          </a:p>
        </p:txBody>
      </p:sp>
      <p:sp>
        <p:nvSpPr>
          <p:cNvPr id="4" name="Slide Number Placeholder 3"/>
          <p:cNvSpPr>
            <a:spLocks noGrp="1"/>
          </p:cNvSpPr>
          <p:nvPr>
            <p:ph type="sldNum" sz="quarter" idx="5"/>
          </p:nvPr>
        </p:nvSpPr>
        <p:spPr/>
        <p:txBody>
          <a:bodyPr/>
          <a:lstStyle/>
          <a:p>
            <a:fld id="{F1C80D30-227F-4AD8-B928-3B96D4F92929}" type="slidenum">
              <a:rPr lang="en-CA" smtClean="0"/>
              <a:t>174</a:t>
            </a:fld>
            <a:endParaRPr lang="en-CA"/>
          </a:p>
        </p:txBody>
      </p:sp>
    </p:spTree>
    <p:extLst>
      <p:ext uri="{BB962C8B-B14F-4D97-AF65-F5344CB8AC3E}">
        <p14:creationId xmlns:p14="http://schemas.microsoft.com/office/powerpoint/2010/main" val="2372550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475d7a53c3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475d7a53c3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73490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81262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5cf811a01c_0_30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5cf811a01c_0_30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 u="sng">
                <a:solidFill>
                  <a:schemeClr val="hlink"/>
                </a:solidFill>
                <a:hlinkClick r:id="rId3"/>
              </a:rPr>
              <a:t>https://whatagraph.com/blog/articles/enterprise-software</a:t>
            </a:r>
            <a:endParaRPr sz="1350">
              <a:latin typeface="Calibri"/>
              <a:ea typeface="Calibri"/>
              <a:cs typeface="Calibri"/>
              <a:sym typeface="Calibri"/>
            </a:endParaRPr>
          </a:p>
          <a:p>
            <a:pPr marL="0" lvl="0" indent="0" algn="l" rtl="0">
              <a:lnSpc>
                <a:spcPct val="115000"/>
              </a:lnSpc>
              <a:spcBef>
                <a:spcPts val="0"/>
              </a:spcBef>
              <a:spcAft>
                <a:spcPts val="0"/>
              </a:spcAft>
              <a:buNone/>
            </a:pPr>
            <a:endParaRPr>
              <a:solidFill>
                <a:schemeClr val="dk1"/>
              </a:solidFill>
            </a:endParaRPr>
          </a:p>
          <a:p>
            <a:pPr marL="0" lvl="0" indent="0" algn="l" rtl="0">
              <a:spcBef>
                <a:spcPts val="1500"/>
              </a:spcBef>
              <a:spcAft>
                <a:spcPts val="0"/>
              </a:spcAft>
              <a:buNone/>
            </a:pPr>
            <a:endParaRPr sz="1350">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SPLIT INTO 2</a:t>
            </a:r>
          </a:p>
        </p:txBody>
      </p:sp>
    </p:spTree>
    <p:extLst>
      <p:ext uri="{BB962C8B-B14F-4D97-AF65-F5344CB8AC3E}">
        <p14:creationId xmlns:p14="http://schemas.microsoft.com/office/powerpoint/2010/main" val="28319102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SPLIT INTO 2</a:t>
            </a:r>
          </a:p>
        </p:txBody>
      </p:sp>
    </p:spTree>
    <p:extLst>
      <p:ext uri="{BB962C8B-B14F-4D97-AF65-F5344CB8AC3E}">
        <p14:creationId xmlns:p14="http://schemas.microsoft.com/office/powerpoint/2010/main" val="15736960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SPLIT INTO 2</a:t>
            </a:r>
          </a:p>
          <a:p>
            <a:endParaRPr lang="en-US"/>
          </a:p>
        </p:txBody>
      </p:sp>
    </p:spTree>
    <p:extLst>
      <p:ext uri="{BB962C8B-B14F-4D97-AF65-F5344CB8AC3E}">
        <p14:creationId xmlns:p14="http://schemas.microsoft.com/office/powerpoint/2010/main" val="14395351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SPLIT INTO 2</a:t>
            </a:r>
          </a:p>
          <a:p>
            <a:endParaRPr lang="en-US"/>
          </a:p>
        </p:txBody>
      </p:sp>
    </p:spTree>
    <p:extLst>
      <p:ext uri="{BB962C8B-B14F-4D97-AF65-F5344CB8AC3E}">
        <p14:creationId xmlns:p14="http://schemas.microsoft.com/office/powerpoint/2010/main" val="420471112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SPLIT INTO 3 </a:t>
            </a:r>
          </a:p>
          <a:p>
            <a:endParaRPr lang="en-US"/>
          </a:p>
        </p:txBody>
      </p:sp>
    </p:spTree>
    <p:extLst>
      <p:ext uri="{BB962C8B-B14F-4D97-AF65-F5344CB8AC3E}">
        <p14:creationId xmlns:p14="http://schemas.microsoft.com/office/powerpoint/2010/main" val="31846842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SPLIT INTO 3 </a:t>
            </a:r>
          </a:p>
          <a:p>
            <a:endParaRPr lang="en-US"/>
          </a:p>
        </p:txBody>
      </p:sp>
    </p:spTree>
    <p:extLst>
      <p:ext uri="{BB962C8B-B14F-4D97-AF65-F5344CB8AC3E}">
        <p14:creationId xmlns:p14="http://schemas.microsoft.com/office/powerpoint/2010/main" val="38736391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SPLIT INTO 3 </a:t>
            </a:r>
          </a:p>
          <a:p>
            <a:endParaRPr lang="en-US"/>
          </a:p>
        </p:txBody>
      </p:sp>
    </p:spTree>
    <p:extLst>
      <p:ext uri="{BB962C8B-B14F-4D97-AF65-F5344CB8AC3E}">
        <p14:creationId xmlns:p14="http://schemas.microsoft.com/office/powerpoint/2010/main" val="340009010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SPLIT INTO 3</a:t>
            </a:r>
          </a:p>
          <a:p>
            <a:endParaRPr lang="en-US"/>
          </a:p>
        </p:txBody>
      </p:sp>
    </p:spTree>
    <p:extLst>
      <p:ext uri="{BB962C8B-B14F-4D97-AF65-F5344CB8AC3E}">
        <p14:creationId xmlns:p14="http://schemas.microsoft.com/office/powerpoint/2010/main" val="423554401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SPLIT INTO 3</a:t>
            </a:r>
          </a:p>
          <a:p>
            <a:endParaRPr lang="en-US"/>
          </a:p>
        </p:txBody>
      </p:sp>
    </p:spTree>
    <p:extLst>
      <p:ext uri="{BB962C8B-B14F-4D97-AF65-F5344CB8AC3E}">
        <p14:creationId xmlns:p14="http://schemas.microsoft.com/office/powerpoint/2010/main" val="172515849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SPLIT INTO 3</a:t>
            </a:r>
          </a:p>
          <a:p>
            <a:endParaRPr lang="en-US"/>
          </a:p>
        </p:txBody>
      </p:sp>
    </p:spTree>
    <p:extLst>
      <p:ext uri="{BB962C8B-B14F-4D97-AF65-F5344CB8AC3E}">
        <p14:creationId xmlns:p14="http://schemas.microsoft.com/office/powerpoint/2010/main" val="2165325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5cf811a01c_0_30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5cf811a01c_0_30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ko" u="sng">
                <a:solidFill>
                  <a:schemeClr val="hlink"/>
                </a:solidFill>
                <a:hlinkClick r:id="rId3"/>
              </a:rPr>
              <a:t>https://whatagraph.com/blog/articles/enterprise-software</a:t>
            </a:r>
            <a:endParaRPr sz="1350">
              <a:latin typeface="Calibri"/>
              <a:ea typeface="Calibri"/>
              <a:cs typeface="Calibri"/>
              <a:sym typeface="Calibri"/>
            </a:endParaRPr>
          </a:p>
          <a:p>
            <a:pPr marL="0" lvl="0" indent="0" algn="l" rtl="0">
              <a:spcBef>
                <a:spcPts val="0"/>
              </a:spcBef>
              <a:spcAft>
                <a:spcPts val="0"/>
              </a:spcAft>
              <a:buNone/>
            </a:pPr>
            <a:endParaRPr sz="1350">
              <a:latin typeface="Calibri"/>
              <a:ea typeface="Calibri"/>
              <a:cs typeface="Calibri"/>
              <a:sym typeface="Calibri"/>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SPLIT INTO 3</a:t>
            </a:r>
          </a:p>
          <a:p>
            <a:endParaRPr lang="en-US"/>
          </a:p>
        </p:txBody>
      </p:sp>
    </p:spTree>
    <p:extLst>
      <p:ext uri="{BB962C8B-B14F-4D97-AF65-F5344CB8AC3E}">
        <p14:creationId xmlns:p14="http://schemas.microsoft.com/office/powerpoint/2010/main" val="352077412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SPLIT INTO 3</a:t>
            </a:r>
          </a:p>
          <a:p>
            <a:endParaRPr lang="en-US"/>
          </a:p>
        </p:txBody>
      </p:sp>
    </p:spTree>
    <p:extLst>
      <p:ext uri="{BB962C8B-B14F-4D97-AF65-F5344CB8AC3E}">
        <p14:creationId xmlns:p14="http://schemas.microsoft.com/office/powerpoint/2010/main" val="267315481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Stock based compensation</a:t>
            </a:r>
          </a:p>
          <a:p>
            <a:r>
              <a:rPr lang="en-US"/>
              <a:t>Need to watch about the shell game</a:t>
            </a:r>
          </a:p>
          <a:p>
            <a:pPr lvl="1"/>
            <a:endParaRPr lang="en-US"/>
          </a:p>
        </p:txBody>
      </p:sp>
    </p:spTree>
    <p:extLst>
      <p:ext uri="{BB962C8B-B14F-4D97-AF65-F5344CB8AC3E}">
        <p14:creationId xmlns:p14="http://schemas.microsoft.com/office/powerpoint/2010/main" val="421305136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SPLIT INTO 3</a:t>
            </a:r>
          </a:p>
          <a:p>
            <a:endParaRPr lang="en-US"/>
          </a:p>
        </p:txBody>
      </p:sp>
    </p:spTree>
    <p:extLst>
      <p:ext uri="{BB962C8B-B14F-4D97-AF65-F5344CB8AC3E}">
        <p14:creationId xmlns:p14="http://schemas.microsoft.com/office/powerpoint/2010/main" val="23149129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SPLIT INTO 3</a:t>
            </a:r>
          </a:p>
          <a:p>
            <a:endParaRPr lang="en-US"/>
          </a:p>
        </p:txBody>
      </p:sp>
    </p:spTree>
    <p:extLst>
      <p:ext uri="{BB962C8B-B14F-4D97-AF65-F5344CB8AC3E}">
        <p14:creationId xmlns:p14="http://schemas.microsoft.com/office/powerpoint/2010/main" val="31565832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CA"/>
              <a:t>CrowdStrike has the ability to capture industry trends and opportunities. Based on the revenue guidance, it is expected to maintain a high growth rate and may align with market expectations for earnings. The 52-week range is broad, from 140.52 to 398.33. The price increase began at the beginning of 2024, as FY24 marked the first time CRWD reported positive net income (even post-acquisition). Since then, the price has been steadily </a:t>
            </a:r>
            <a:r>
              <a:rPr lang="en-CA" err="1"/>
              <a:t>increasing.As</a:t>
            </a:r>
            <a:r>
              <a:rPr lang="en-CA"/>
              <a:t> a SaaS company, both customer count and sales are crucial indicators. There is no reason for these metrics to weaken if the company executes well. Recently, the CRWD price reached its historical highest position. Although there have been several "historical highs" in the last six months, the range was around 330. The market is still digesting the Q1 release, which may cause some short-term </a:t>
            </a:r>
            <a:r>
              <a:rPr lang="en-CA" err="1"/>
              <a:t>modifications.However</a:t>
            </a:r>
            <a:r>
              <a:rPr lang="en-CA"/>
              <a:t>, in the long run, if there are no negative catalysts affecting CRWD, the stock price should continue to increase.</a:t>
            </a:r>
          </a:p>
        </p:txBody>
      </p:sp>
    </p:spTree>
    <p:extLst>
      <p:ext uri="{BB962C8B-B14F-4D97-AF65-F5344CB8AC3E}">
        <p14:creationId xmlns:p14="http://schemas.microsoft.com/office/powerpoint/2010/main" val="2073247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865625" y="1233450"/>
            <a:ext cx="4275600" cy="2001000"/>
          </a:xfrm>
          <a:prstGeom prst="rect">
            <a:avLst/>
          </a:prstGeom>
        </p:spPr>
        <p:txBody>
          <a:bodyPr spcFirstLastPara="1" wrap="square" lIns="91425" tIns="91425" rIns="91425" bIns="91425" anchor="b" anchorCtr="0">
            <a:noAutofit/>
          </a:bodyPr>
          <a:lstStyle>
            <a:lvl1pPr lvl="0" algn="l">
              <a:spcBef>
                <a:spcPts val="0"/>
              </a:spcBef>
              <a:spcAft>
                <a:spcPts val="0"/>
              </a:spcAft>
              <a:buClr>
                <a:srgbClr val="191919"/>
              </a:buClr>
              <a:buSzPts val="5200"/>
              <a:buNone/>
              <a:defRPr sz="6500">
                <a:latin typeface="+mj-lt"/>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865625" y="3374750"/>
            <a:ext cx="4275600" cy="423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550">
                <a:solidFill>
                  <a:schemeClr val="dk1"/>
                </a:solidFill>
                <a:latin typeface="+mj-lt"/>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a:spLocks noGrp="1"/>
          </p:cNvSpPr>
          <p:nvPr>
            <p:ph type="pic" idx="2"/>
          </p:nvPr>
        </p:nvSpPr>
        <p:spPr>
          <a:xfrm>
            <a:off x="5465475" y="0"/>
            <a:ext cx="3678600" cy="5143500"/>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68" name="Google Shape;68;p8"/>
          <p:cNvGrpSpPr/>
          <p:nvPr/>
        </p:nvGrpSpPr>
        <p:grpSpPr>
          <a:xfrm>
            <a:off x="7662500" y="-404738"/>
            <a:ext cx="1262262" cy="808184"/>
            <a:chOff x="7981650" y="-363163"/>
            <a:chExt cx="1262262" cy="808184"/>
          </a:xfrm>
        </p:grpSpPr>
        <p:sp>
          <p:nvSpPr>
            <p:cNvPr id="69" name="Google Shape;69;p8"/>
            <p:cNvSpPr/>
            <p:nvPr/>
          </p:nvSpPr>
          <p:spPr>
            <a:xfrm>
              <a:off x="8673911" y="-363163"/>
              <a:ext cx="570000" cy="607800"/>
            </a:xfrm>
            <a:prstGeom prst="rect">
              <a:avLst/>
            </a:prstGeom>
            <a:solidFill>
              <a:srgbClr val="1C4587">
                <a:alpha val="6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8"/>
            <p:cNvSpPr/>
            <p:nvPr/>
          </p:nvSpPr>
          <p:spPr>
            <a:xfrm>
              <a:off x="8283074" y="-110579"/>
              <a:ext cx="521100" cy="555600"/>
            </a:xfrm>
            <a:prstGeom prst="rect">
              <a:avLst/>
            </a:prstGeom>
            <a:solidFill>
              <a:srgbClr val="FFFFFF">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8"/>
            <p:cNvSpPr/>
            <p:nvPr/>
          </p:nvSpPr>
          <p:spPr>
            <a:xfrm>
              <a:off x="7981650" y="-205802"/>
              <a:ext cx="495300" cy="528000"/>
            </a:xfrm>
            <a:prstGeom prst="rect">
              <a:avLst/>
            </a:prstGeom>
            <a:solidFill>
              <a:srgbClr val="1C4587">
                <a:alpha val="4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2"/>
        <p:cNvGrpSpPr/>
        <p:nvPr/>
      </p:nvGrpSpPr>
      <p:grpSpPr>
        <a:xfrm>
          <a:off x="0" y="0"/>
          <a:ext cx="0" cy="0"/>
          <a:chOff x="0" y="0"/>
          <a:chExt cx="0" cy="0"/>
        </a:xfrm>
      </p:grpSpPr>
      <p:sp>
        <p:nvSpPr>
          <p:cNvPr id="73" name="Google Shape;73;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72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endParaRPr/>
          </a:p>
        </p:txBody>
      </p:sp>
      <p:sp>
        <p:nvSpPr>
          <p:cNvPr id="74" name="Google Shape;74;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75" name="Google Shape;75;p9"/>
          <p:cNvGrpSpPr/>
          <p:nvPr/>
        </p:nvGrpSpPr>
        <p:grpSpPr>
          <a:xfrm>
            <a:off x="-334996" y="-313530"/>
            <a:ext cx="9559790" cy="5545302"/>
            <a:chOff x="-2746" y="-313530"/>
            <a:chExt cx="9559790" cy="5545302"/>
          </a:xfrm>
        </p:grpSpPr>
        <p:grpSp>
          <p:nvGrpSpPr>
            <p:cNvPr id="76" name="Google Shape;76;p9"/>
            <p:cNvGrpSpPr/>
            <p:nvPr/>
          </p:nvGrpSpPr>
          <p:grpSpPr>
            <a:xfrm rot="10800000">
              <a:off x="-2746" y="-313530"/>
              <a:ext cx="1262262" cy="808184"/>
              <a:chOff x="7981650" y="-286963"/>
              <a:chExt cx="1262262" cy="808184"/>
            </a:xfrm>
          </p:grpSpPr>
          <p:sp>
            <p:nvSpPr>
              <p:cNvPr id="77" name="Google Shape;77;p9"/>
              <p:cNvSpPr/>
              <p:nvPr/>
            </p:nvSpPr>
            <p:spPr>
              <a:xfrm>
                <a:off x="8673911" y="-286963"/>
                <a:ext cx="570000" cy="607800"/>
              </a:xfrm>
              <a:prstGeom prst="rect">
                <a:avLst/>
              </a:prstGeom>
              <a:solidFill>
                <a:srgbClr val="1C4587">
                  <a:alpha val="6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9"/>
              <p:cNvSpPr/>
              <p:nvPr/>
            </p:nvSpPr>
            <p:spPr>
              <a:xfrm>
                <a:off x="8283074" y="-34379"/>
                <a:ext cx="521100" cy="555600"/>
              </a:xfrm>
              <a:prstGeom prst="rect">
                <a:avLst/>
              </a:prstGeom>
              <a:solidFill>
                <a:srgbClr val="FFFFFF">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9"/>
              <p:cNvSpPr/>
              <p:nvPr/>
            </p:nvSpPr>
            <p:spPr>
              <a:xfrm>
                <a:off x="7981650" y="-129602"/>
                <a:ext cx="495300" cy="528000"/>
              </a:xfrm>
              <a:prstGeom prst="rect">
                <a:avLst/>
              </a:prstGeom>
              <a:solidFill>
                <a:srgbClr val="1C4587">
                  <a:alpha val="4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9"/>
            <p:cNvGrpSpPr/>
            <p:nvPr/>
          </p:nvGrpSpPr>
          <p:grpSpPr>
            <a:xfrm>
              <a:off x="8718420" y="4056486"/>
              <a:ext cx="838623" cy="1175287"/>
              <a:chOff x="8718420" y="4056486"/>
              <a:chExt cx="838623" cy="1175287"/>
            </a:xfrm>
          </p:grpSpPr>
          <p:sp>
            <p:nvSpPr>
              <p:cNvPr id="81" name="Google Shape;81;p9"/>
              <p:cNvSpPr/>
              <p:nvPr/>
            </p:nvSpPr>
            <p:spPr>
              <a:xfrm rot="-5400000" flipH="1">
                <a:off x="8833159" y="4642873"/>
                <a:ext cx="570000" cy="607800"/>
              </a:xfrm>
              <a:prstGeom prst="rect">
                <a:avLst/>
              </a:prstGeom>
              <a:solidFill>
                <a:srgbClr val="1C4587">
                  <a:alpha val="6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9"/>
              <p:cNvSpPr/>
              <p:nvPr/>
            </p:nvSpPr>
            <p:spPr>
              <a:xfrm rot="-5400000" flipH="1">
                <a:off x="8734770" y="4040136"/>
                <a:ext cx="495300" cy="528000"/>
              </a:xfrm>
              <a:prstGeom prst="rect">
                <a:avLst/>
              </a:prstGeom>
              <a:solidFill>
                <a:srgbClr val="1C4587">
                  <a:alpha val="4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9"/>
              <p:cNvSpPr/>
              <p:nvPr/>
            </p:nvSpPr>
            <p:spPr>
              <a:xfrm rot="-5400000" flipH="1">
                <a:off x="9018694" y="4345010"/>
                <a:ext cx="521100" cy="555600"/>
              </a:xfrm>
              <a:prstGeom prst="rect">
                <a:avLst/>
              </a:prstGeom>
              <a:solidFill>
                <a:srgbClr val="FFFFFF">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4"/>
        <p:cNvGrpSpPr/>
        <p:nvPr/>
      </p:nvGrpSpPr>
      <p:grpSpPr>
        <a:xfrm>
          <a:off x="0" y="0"/>
          <a:ext cx="0" cy="0"/>
          <a:chOff x="0" y="0"/>
          <a:chExt cx="0" cy="0"/>
        </a:xfrm>
      </p:grpSpPr>
      <p:sp>
        <p:nvSpPr>
          <p:cNvPr id="85" name="Google Shape;85;p10"/>
          <p:cNvSpPr txBox="1">
            <a:spLocks noGrp="1"/>
          </p:cNvSpPr>
          <p:nvPr>
            <p:ph type="title"/>
          </p:nvPr>
        </p:nvSpPr>
        <p:spPr>
          <a:xfrm>
            <a:off x="720000" y="4014450"/>
            <a:ext cx="7704000" cy="5727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100"/>
              <a:buNone/>
              <a:defRPr/>
            </a:lvl1pPr>
            <a:lvl2pPr lvl="1" algn="ctr" rtl="0">
              <a:spcBef>
                <a:spcPts val="0"/>
              </a:spcBef>
              <a:spcAft>
                <a:spcPts val="0"/>
              </a:spcAft>
              <a:buSzPts val="3100"/>
              <a:buNone/>
              <a:defRPr/>
            </a:lvl2pPr>
            <a:lvl3pPr lvl="2" algn="ctr" rtl="0">
              <a:spcBef>
                <a:spcPts val="0"/>
              </a:spcBef>
              <a:spcAft>
                <a:spcPts val="0"/>
              </a:spcAft>
              <a:buSzPts val="3100"/>
              <a:buNone/>
              <a:defRPr/>
            </a:lvl3pPr>
            <a:lvl4pPr lvl="3" algn="ctr" rtl="0">
              <a:spcBef>
                <a:spcPts val="0"/>
              </a:spcBef>
              <a:spcAft>
                <a:spcPts val="0"/>
              </a:spcAft>
              <a:buSzPts val="3100"/>
              <a:buNone/>
              <a:defRPr/>
            </a:lvl4pPr>
            <a:lvl5pPr lvl="4" algn="ctr" rtl="0">
              <a:spcBef>
                <a:spcPts val="0"/>
              </a:spcBef>
              <a:spcAft>
                <a:spcPts val="0"/>
              </a:spcAft>
              <a:buSzPts val="3100"/>
              <a:buNone/>
              <a:defRPr/>
            </a:lvl5pPr>
            <a:lvl6pPr lvl="5" algn="ctr" rtl="0">
              <a:spcBef>
                <a:spcPts val="0"/>
              </a:spcBef>
              <a:spcAft>
                <a:spcPts val="0"/>
              </a:spcAft>
              <a:buSzPts val="3100"/>
              <a:buNone/>
              <a:defRPr/>
            </a:lvl6pPr>
            <a:lvl7pPr lvl="6" algn="ctr" rtl="0">
              <a:spcBef>
                <a:spcPts val="0"/>
              </a:spcBef>
              <a:spcAft>
                <a:spcPts val="0"/>
              </a:spcAft>
              <a:buSzPts val="3100"/>
              <a:buNone/>
              <a:defRPr/>
            </a:lvl7pPr>
            <a:lvl8pPr lvl="7" algn="ctr" rtl="0">
              <a:spcBef>
                <a:spcPts val="0"/>
              </a:spcBef>
              <a:spcAft>
                <a:spcPts val="0"/>
              </a:spcAft>
              <a:buSzPts val="3100"/>
              <a:buNone/>
              <a:defRPr/>
            </a:lvl8pPr>
            <a:lvl9pPr lvl="8" algn="ctr" rtl="0">
              <a:spcBef>
                <a:spcPts val="0"/>
              </a:spcBef>
              <a:spcAft>
                <a:spcPts val="0"/>
              </a:spcAft>
              <a:buSzPts val="31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a:spLocks noGrp="1"/>
          </p:cNvSpPr>
          <p:nvPr>
            <p:ph type="pic" idx="2"/>
          </p:nvPr>
        </p:nvSpPr>
        <p:spPr>
          <a:xfrm>
            <a:off x="0" y="2571750"/>
            <a:ext cx="9144000" cy="2571900"/>
          </a:xfrm>
          <a:prstGeom prst="rect">
            <a:avLst/>
          </a:prstGeom>
          <a:noFill/>
          <a:ln>
            <a:noFill/>
          </a:ln>
        </p:spPr>
      </p:sp>
      <p:sp>
        <p:nvSpPr>
          <p:cNvPr id="14" name="Google Shape;14;p3"/>
          <p:cNvSpPr txBox="1">
            <a:spLocks noGrp="1"/>
          </p:cNvSpPr>
          <p:nvPr>
            <p:ph type="title"/>
          </p:nvPr>
        </p:nvSpPr>
        <p:spPr>
          <a:xfrm>
            <a:off x="2430600" y="1262025"/>
            <a:ext cx="5337900" cy="8928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4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3" hasCustomPrompt="1"/>
          </p:nvPr>
        </p:nvSpPr>
        <p:spPr>
          <a:xfrm>
            <a:off x="2430600" y="403450"/>
            <a:ext cx="1235700" cy="985200"/>
          </a:xfrm>
          <a:prstGeom prst="rect">
            <a:avLst/>
          </a:prstGeom>
          <a:noFill/>
        </p:spPr>
        <p:txBody>
          <a:bodyPr spcFirstLastPara="1" wrap="square" lIns="91425" tIns="91425" rIns="91425" bIns="91425" anchor="b" anchorCtr="0">
            <a:noAutofit/>
          </a:bodyPr>
          <a:lstStyle>
            <a:lvl1pPr lvl="0" algn="l" rtl="0">
              <a:spcBef>
                <a:spcPts val="0"/>
              </a:spcBef>
              <a:spcAft>
                <a:spcPts val="0"/>
              </a:spcAft>
              <a:buClr>
                <a:schemeClr val="lt1"/>
              </a:buClr>
              <a:buSzPts val="6000"/>
              <a:buNone/>
              <a:defRPr sz="52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grpSp>
        <p:nvGrpSpPr>
          <p:cNvPr id="16" name="Google Shape;16;p3"/>
          <p:cNvGrpSpPr/>
          <p:nvPr/>
        </p:nvGrpSpPr>
        <p:grpSpPr>
          <a:xfrm>
            <a:off x="331950" y="-404738"/>
            <a:ext cx="1262262" cy="808184"/>
            <a:chOff x="7981650" y="-363163"/>
            <a:chExt cx="1262262" cy="808184"/>
          </a:xfrm>
        </p:grpSpPr>
        <p:sp>
          <p:nvSpPr>
            <p:cNvPr id="17" name="Google Shape;17;p3"/>
            <p:cNvSpPr/>
            <p:nvPr/>
          </p:nvSpPr>
          <p:spPr>
            <a:xfrm>
              <a:off x="8673911" y="-363163"/>
              <a:ext cx="570000" cy="607800"/>
            </a:xfrm>
            <a:prstGeom prst="rect">
              <a:avLst/>
            </a:prstGeom>
            <a:solidFill>
              <a:srgbClr val="1C4587">
                <a:alpha val="6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8283074" y="-110579"/>
              <a:ext cx="521100" cy="555600"/>
            </a:xfrm>
            <a:prstGeom prst="rect">
              <a:avLst/>
            </a:prstGeom>
            <a:solidFill>
              <a:srgbClr val="FFFFFF">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7981650" y="-205802"/>
              <a:ext cx="495300" cy="528000"/>
            </a:xfrm>
            <a:prstGeom prst="rect">
              <a:avLst/>
            </a:prstGeom>
            <a:solidFill>
              <a:srgbClr val="1C4587">
                <a:alpha val="4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22"/>
        <p:cNvGrpSpPr/>
        <p:nvPr/>
      </p:nvGrpSpPr>
      <p:grpSpPr>
        <a:xfrm>
          <a:off x="0" y="0"/>
          <a:ext cx="0" cy="0"/>
          <a:chOff x="0" y="0"/>
          <a:chExt cx="0" cy="0"/>
        </a:xfrm>
      </p:grpSpPr>
      <p:sp>
        <p:nvSpPr>
          <p:cNvPr id="123" name="Google Shape;123;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124" name="Google Shape;124;p14"/>
          <p:cNvGrpSpPr/>
          <p:nvPr/>
        </p:nvGrpSpPr>
        <p:grpSpPr>
          <a:xfrm rot="10800000">
            <a:off x="-282983" y="-220534"/>
            <a:ext cx="9647720" cy="5750018"/>
            <a:chOff x="-206783" y="-220534"/>
            <a:chExt cx="9647720" cy="5750018"/>
          </a:xfrm>
        </p:grpSpPr>
        <p:grpSp>
          <p:nvGrpSpPr>
            <p:cNvPr id="125" name="Google Shape;125;p14"/>
            <p:cNvGrpSpPr/>
            <p:nvPr/>
          </p:nvGrpSpPr>
          <p:grpSpPr>
            <a:xfrm rot="5400000" flipH="1">
              <a:off x="8337629" y="-57954"/>
              <a:ext cx="1265887" cy="940727"/>
              <a:chOff x="6430424" y="2391409"/>
              <a:chExt cx="1265887" cy="940727"/>
            </a:xfrm>
          </p:grpSpPr>
          <p:sp>
            <p:nvSpPr>
              <p:cNvPr id="126" name="Google Shape;126;p14"/>
              <p:cNvSpPr/>
              <p:nvPr/>
            </p:nvSpPr>
            <p:spPr>
              <a:xfrm>
                <a:off x="6853837" y="2804135"/>
                <a:ext cx="495300" cy="528000"/>
              </a:xfrm>
              <a:prstGeom prst="rect">
                <a:avLst/>
              </a:prstGeom>
              <a:solidFill>
                <a:srgbClr val="1C4587">
                  <a:alpha val="4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4"/>
              <p:cNvSpPr/>
              <p:nvPr/>
            </p:nvSpPr>
            <p:spPr>
              <a:xfrm>
                <a:off x="7175211" y="2391409"/>
                <a:ext cx="521100" cy="555600"/>
              </a:xfrm>
              <a:prstGeom prst="rect">
                <a:avLst/>
              </a:prstGeom>
              <a:solidFill>
                <a:srgbClr val="FFFFFF">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4"/>
              <p:cNvSpPr/>
              <p:nvPr/>
            </p:nvSpPr>
            <p:spPr>
              <a:xfrm>
                <a:off x="6430424" y="2448649"/>
                <a:ext cx="570000" cy="607800"/>
              </a:xfrm>
              <a:prstGeom prst="rect">
                <a:avLst/>
              </a:prstGeom>
              <a:solidFill>
                <a:srgbClr val="1C4587">
                  <a:alpha val="6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14"/>
            <p:cNvGrpSpPr/>
            <p:nvPr/>
          </p:nvGrpSpPr>
          <p:grpSpPr>
            <a:xfrm flipH="1">
              <a:off x="-206783" y="4721299"/>
              <a:ext cx="1262262" cy="808184"/>
              <a:chOff x="7981650" y="-363163"/>
              <a:chExt cx="1262262" cy="808184"/>
            </a:xfrm>
          </p:grpSpPr>
          <p:sp>
            <p:nvSpPr>
              <p:cNvPr id="130" name="Google Shape;130;p14"/>
              <p:cNvSpPr/>
              <p:nvPr/>
            </p:nvSpPr>
            <p:spPr>
              <a:xfrm>
                <a:off x="8673911" y="-363163"/>
                <a:ext cx="570000" cy="607800"/>
              </a:xfrm>
              <a:prstGeom prst="rect">
                <a:avLst/>
              </a:prstGeom>
              <a:solidFill>
                <a:srgbClr val="1C4587">
                  <a:alpha val="6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4"/>
              <p:cNvSpPr/>
              <p:nvPr/>
            </p:nvSpPr>
            <p:spPr>
              <a:xfrm>
                <a:off x="8283074" y="-110579"/>
                <a:ext cx="521100" cy="555600"/>
              </a:xfrm>
              <a:prstGeom prst="rect">
                <a:avLst/>
              </a:prstGeom>
              <a:solidFill>
                <a:srgbClr val="FFFFFF">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4"/>
              <p:cNvSpPr/>
              <p:nvPr/>
            </p:nvSpPr>
            <p:spPr>
              <a:xfrm>
                <a:off x="7981650" y="-205802"/>
                <a:ext cx="495300" cy="528000"/>
              </a:xfrm>
              <a:prstGeom prst="rect">
                <a:avLst/>
              </a:prstGeom>
              <a:solidFill>
                <a:srgbClr val="1C4587">
                  <a:alpha val="4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3"/>
        <p:cNvGrpSpPr/>
        <p:nvPr/>
      </p:nvGrpSpPr>
      <p:grpSpPr>
        <a:xfrm>
          <a:off x="0" y="0"/>
          <a:ext cx="0" cy="0"/>
          <a:chOff x="0" y="0"/>
          <a:chExt cx="0" cy="0"/>
        </a:xfrm>
      </p:grpSpPr>
      <p:sp>
        <p:nvSpPr>
          <p:cNvPr id="134" name="Google Shape;134;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135" name="Google Shape;135;p15"/>
          <p:cNvGrpSpPr/>
          <p:nvPr/>
        </p:nvGrpSpPr>
        <p:grpSpPr>
          <a:xfrm>
            <a:off x="-91646" y="-313530"/>
            <a:ext cx="9623290" cy="5545302"/>
            <a:chOff x="-91646" y="-313530"/>
            <a:chExt cx="9623290" cy="5545302"/>
          </a:xfrm>
        </p:grpSpPr>
        <p:grpSp>
          <p:nvGrpSpPr>
            <p:cNvPr id="136" name="Google Shape;136;p15"/>
            <p:cNvGrpSpPr/>
            <p:nvPr/>
          </p:nvGrpSpPr>
          <p:grpSpPr>
            <a:xfrm rot="10800000">
              <a:off x="-91646" y="-313530"/>
              <a:ext cx="1262262" cy="808184"/>
              <a:chOff x="8070550" y="-286963"/>
              <a:chExt cx="1262262" cy="808184"/>
            </a:xfrm>
          </p:grpSpPr>
          <p:sp>
            <p:nvSpPr>
              <p:cNvPr id="137" name="Google Shape;137;p15"/>
              <p:cNvSpPr/>
              <p:nvPr/>
            </p:nvSpPr>
            <p:spPr>
              <a:xfrm>
                <a:off x="8762811" y="-286963"/>
                <a:ext cx="570000" cy="607800"/>
              </a:xfrm>
              <a:prstGeom prst="rect">
                <a:avLst/>
              </a:prstGeom>
              <a:solidFill>
                <a:srgbClr val="1C4587">
                  <a:alpha val="6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a:off x="8371974" y="-34379"/>
                <a:ext cx="521100" cy="555600"/>
              </a:xfrm>
              <a:prstGeom prst="rect">
                <a:avLst/>
              </a:prstGeom>
              <a:solidFill>
                <a:srgbClr val="FFFFFF">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a:off x="8070550" y="-129602"/>
                <a:ext cx="495300" cy="528000"/>
              </a:xfrm>
              <a:prstGeom prst="rect">
                <a:avLst/>
              </a:prstGeom>
              <a:solidFill>
                <a:srgbClr val="1C4587">
                  <a:alpha val="4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15"/>
            <p:cNvGrpSpPr/>
            <p:nvPr/>
          </p:nvGrpSpPr>
          <p:grpSpPr>
            <a:xfrm>
              <a:off x="8788859" y="4056486"/>
              <a:ext cx="742784" cy="1175287"/>
              <a:chOff x="8788859" y="4056486"/>
              <a:chExt cx="742784" cy="1175287"/>
            </a:xfrm>
          </p:grpSpPr>
          <p:sp>
            <p:nvSpPr>
              <p:cNvPr id="141" name="Google Shape;141;p15"/>
              <p:cNvSpPr/>
              <p:nvPr/>
            </p:nvSpPr>
            <p:spPr>
              <a:xfrm rot="-5400000" flipH="1">
                <a:off x="8807759" y="4642873"/>
                <a:ext cx="570000" cy="607800"/>
              </a:xfrm>
              <a:prstGeom prst="rect">
                <a:avLst/>
              </a:prstGeom>
              <a:solidFill>
                <a:srgbClr val="1C4587">
                  <a:alpha val="6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p:nvPr/>
            </p:nvSpPr>
            <p:spPr>
              <a:xfrm rot="-5400000" flipH="1">
                <a:off x="8861770" y="4040136"/>
                <a:ext cx="495300" cy="528000"/>
              </a:xfrm>
              <a:prstGeom prst="rect">
                <a:avLst/>
              </a:prstGeom>
              <a:solidFill>
                <a:srgbClr val="1C4587">
                  <a:alpha val="4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5"/>
              <p:cNvSpPr/>
              <p:nvPr/>
            </p:nvSpPr>
            <p:spPr>
              <a:xfrm rot="-5400000" flipH="1">
                <a:off x="8993294" y="4345010"/>
                <a:ext cx="521100" cy="555600"/>
              </a:xfrm>
              <a:prstGeom prst="rect">
                <a:avLst/>
              </a:prstGeom>
              <a:solidFill>
                <a:srgbClr val="FFFFFF">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rowdStrike Main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2E60EC0-4184-F9C6-0511-32E3C6136EFD}"/>
              </a:ext>
            </a:extLst>
          </p:cNvPr>
          <p:cNvCxnSpPr>
            <a:cxnSpLocks/>
          </p:cNvCxnSpPr>
          <p:nvPr userDrawn="1"/>
        </p:nvCxnSpPr>
        <p:spPr>
          <a:xfrm>
            <a:off x="0" y="66545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1C50848-ACE6-565E-06C8-730F18A3D879}"/>
              </a:ext>
            </a:extLst>
          </p:cNvPr>
          <p:cNvSpPr txBox="1"/>
          <p:nvPr userDrawn="1"/>
        </p:nvSpPr>
        <p:spPr>
          <a:xfrm>
            <a:off x="4659132" y="190033"/>
            <a:ext cx="2464476" cy="307777"/>
          </a:xfrm>
          <a:prstGeom prst="rect">
            <a:avLst/>
          </a:prstGeom>
          <a:noFill/>
        </p:spPr>
        <p:txBody>
          <a:bodyPr wrap="square" rtlCol="0">
            <a:spAutoFit/>
          </a:bodyPr>
          <a:lstStyle/>
          <a:p>
            <a:r>
              <a:rPr lang="en-US" b="1" dirty="0">
                <a:latin typeface="Cambria" panose="02040503050406030204" pitchFamily="18" charset="0"/>
              </a:rPr>
              <a:t>      Recommendation: </a:t>
            </a:r>
            <a:r>
              <a:rPr lang="en-US" b="1" dirty="0">
                <a:solidFill>
                  <a:srgbClr val="00B050"/>
                </a:solidFill>
                <a:latin typeface="Cambria" panose="02040503050406030204" pitchFamily="18" charset="0"/>
              </a:rPr>
              <a:t>BUY</a:t>
            </a:r>
          </a:p>
        </p:txBody>
      </p:sp>
      <p:sp>
        <p:nvSpPr>
          <p:cNvPr id="3" name="TextBox 2">
            <a:extLst>
              <a:ext uri="{FF2B5EF4-FFF2-40B4-BE49-F238E27FC236}">
                <a16:creationId xmlns:a16="http://schemas.microsoft.com/office/drawing/2014/main" id="{DAE13B8C-5CE6-7DFF-7A21-0E3840D714F3}"/>
              </a:ext>
            </a:extLst>
          </p:cNvPr>
          <p:cNvSpPr txBox="1"/>
          <p:nvPr userDrawn="1"/>
        </p:nvSpPr>
        <p:spPr>
          <a:xfrm>
            <a:off x="6898756" y="66086"/>
            <a:ext cx="1472783" cy="523220"/>
          </a:xfrm>
          <a:prstGeom prst="rect">
            <a:avLst/>
          </a:prstGeom>
          <a:noFill/>
        </p:spPr>
        <p:txBody>
          <a:bodyPr wrap="square">
            <a:spAutoFit/>
          </a:bodyPr>
          <a:lstStyle/>
          <a:p>
            <a:r>
              <a:rPr lang="en-US" b="1" dirty="0">
                <a:solidFill>
                  <a:schemeClr val="tx1"/>
                </a:solidFill>
                <a:latin typeface="Cambria" panose="02040503050406030204" pitchFamily="18" charset="0"/>
              </a:rPr>
              <a:t> Current Price: </a:t>
            </a:r>
          </a:p>
          <a:p>
            <a:r>
              <a:rPr lang="en-US" b="1" dirty="0">
                <a:solidFill>
                  <a:schemeClr val="tx1"/>
                </a:solidFill>
                <a:latin typeface="Cambria" panose="02040503050406030204" pitchFamily="18" charset="0"/>
              </a:rPr>
              <a:t>$370.43</a:t>
            </a:r>
          </a:p>
        </p:txBody>
      </p:sp>
      <p:pic>
        <p:nvPicPr>
          <p:cNvPr id="1026" name="Picture 2" descr="crowdstrike Vector Logo - Download Free ...">
            <a:extLst>
              <a:ext uri="{FF2B5EF4-FFF2-40B4-BE49-F238E27FC236}">
                <a16:creationId xmlns:a16="http://schemas.microsoft.com/office/drawing/2014/main" id="{653746CA-BFA7-9D64-BFCF-88F2C7F0CF4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71539" y="151509"/>
            <a:ext cx="524729" cy="352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700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ynopsys FInancial Slides">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2E60EC0-4184-F9C6-0511-32E3C6136EFD}"/>
              </a:ext>
            </a:extLst>
          </p:cNvPr>
          <p:cNvCxnSpPr>
            <a:cxnSpLocks/>
          </p:cNvCxnSpPr>
          <p:nvPr userDrawn="1"/>
        </p:nvCxnSpPr>
        <p:spPr>
          <a:xfrm>
            <a:off x="0" y="66545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100" name="Picture 4" descr="Synopsys Logo PNG Transparent &amp; SVG ...">
            <a:extLst>
              <a:ext uri="{FF2B5EF4-FFF2-40B4-BE49-F238E27FC236}">
                <a16:creationId xmlns:a16="http://schemas.microsoft.com/office/drawing/2014/main" id="{2621D8DD-71E1-52DD-4E93-C5E845AACF4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14857" y="17455"/>
            <a:ext cx="746698" cy="620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168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2338D-14DD-7523-21D1-C0D53F3AB93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CA"/>
          </a:p>
        </p:txBody>
      </p:sp>
      <p:sp>
        <p:nvSpPr>
          <p:cNvPr id="3" name="Subtitle 2">
            <a:extLst>
              <a:ext uri="{FF2B5EF4-FFF2-40B4-BE49-F238E27FC236}">
                <a16:creationId xmlns:a16="http://schemas.microsoft.com/office/drawing/2014/main" id="{7A92FCBA-12BB-284F-4ABF-93C683AA146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BE71F36D-DC18-778B-7ACA-E58F193A9C3C}"/>
              </a:ext>
            </a:extLst>
          </p:cNvPr>
          <p:cNvSpPr>
            <a:spLocks noGrp="1"/>
          </p:cNvSpPr>
          <p:nvPr>
            <p:ph type="dt" sz="half" idx="10"/>
          </p:nvPr>
        </p:nvSpPr>
        <p:spPr/>
        <p:txBody>
          <a:bodyPr/>
          <a:lstStyle/>
          <a:p>
            <a:fld id="{F1E0301E-BB8E-4D5A-BDF9-B82F7E1ADAE2}" type="datetimeFigureOut">
              <a:rPr lang="en-CA" smtClean="0"/>
              <a:t>2024-07-12</a:t>
            </a:fld>
            <a:endParaRPr lang="en-CA"/>
          </a:p>
        </p:txBody>
      </p:sp>
      <p:sp>
        <p:nvSpPr>
          <p:cNvPr id="5" name="Footer Placeholder 4">
            <a:extLst>
              <a:ext uri="{FF2B5EF4-FFF2-40B4-BE49-F238E27FC236}">
                <a16:creationId xmlns:a16="http://schemas.microsoft.com/office/drawing/2014/main" id="{55A4DF67-0457-A376-CD43-009BE518849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675A305-171B-9599-5BB3-14C953710F3D}"/>
              </a:ext>
            </a:extLst>
          </p:cNvPr>
          <p:cNvSpPr>
            <a:spLocks noGrp="1"/>
          </p:cNvSpPr>
          <p:nvPr>
            <p:ph type="sldNum" sz="quarter" idx="12"/>
          </p:nvPr>
        </p:nvSpPr>
        <p:spPr/>
        <p:txBody>
          <a:bodyPr/>
          <a:lstStyle/>
          <a:p>
            <a:fld id="{F3E1473E-27A8-4E5A-80AE-925289C4F690}" type="slidenum">
              <a:rPr lang="en-CA" smtClean="0"/>
              <a:t>‹#›</a:t>
            </a:fld>
            <a:endParaRPr lang="en-CA"/>
          </a:p>
        </p:txBody>
      </p:sp>
    </p:spTree>
    <p:extLst>
      <p:ext uri="{BB962C8B-B14F-4D97-AF65-F5344CB8AC3E}">
        <p14:creationId xmlns:p14="http://schemas.microsoft.com/office/powerpoint/2010/main" val="19625133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0175C-41D5-12E7-2DC9-3A5C1B3CDFD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4EDC812-C908-DF3E-7B22-5AFCA6AEAD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CC81E4A-68D3-2A0E-359E-3E3D996135FF}"/>
              </a:ext>
            </a:extLst>
          </p:cNvPr>
          <p:cNvSpPr>
            <a:spLocks noGrp="1"/>
          </p:cNvSpPr>
          <p:nvPr>
            <p:ph type="dt" sz="half" idx="10"/>
          </p:nvPr>
        </p:nvSpPr>
        <p:spPr/>
        <p:txBody>
          <a:bodyPr/>
          <a:lstStyle/>
          <a:p>
            <a:fld id="{F1E0301E-BB8E-4D5A-BDF9-B82F7E1ADAE2}" type="datetimeFigureOut">
              <a:rPr lang="en-CA" smtClean="0"/>
              <a:t>2024-07-12</a:t>
            </a:fld>
            <a:endParaRPr lang="en-CA"/>
          </a:p>
        </p:txBody>
      </p:sp>
      <p:sp>
        <p:nvSpPr>
          <p:cNvPr id="5" name="Footer Placeholder 4">
            <a:extLst>
              <a:ext uri="{FF2B5EF4-FFF2-40B4-BE49-F238E27FC236}">
                <a16:creationId xmlns:a16="http://schemas.microsoft.com/office/drawing/2014/main" id="{E7DC7EAA-E75F-39DB-121B-E80D0368B37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B34BA4C-BB88-53F2-5C64-A3414CC20117}"/>
              </a:ext>
            </a:extLst>
          </p:cNvPr>
          <p:cNvSpPr>
            <a:spLocks noGrp="1"/>
          </p:cNvSpPr>
          <p:nvPr>
            <p:ph type="sldNum" sz="quarter" idx="12"/>
          </p:nvPr>
        </p:nvSpPr>
        <p:spPr/>
        <p:txBody>
          <a:bodyPr/>
          <a:lstStyle/>
          <a:p>
            <a:fld id="{F3E1473E-27A8-4E5A-80AE-925289C4F690}" type="slidenum">
              <a:rPr lang="en-CA" smtClean="0"/>
              <a:t>‹#›</a:t>
            </a:fld>
            <a:endParaRPr lang="en-CA"/>
          </a:p>
        </p:txBody>
      </p:sp>
    </p:spTree>
    <p:extLst>
      <p:ext uri="{BB962C8B-B14F-4D97-AF65-F5344CB8AC3E}">
        <p14:creationId xmlns:p14="http://schemas.microsoft.com/office/powerpoint/2010/main" val="13677597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A3992-77EF-CF95-55CC-9D20A5F66CE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1113FC82-B606-5EE7-DBFA-7DDEC22E7FA0}"/>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5DBB65-3A9C-9076-C790-B462D3C94F54}"/>
              </a:ext>
            </a:extLst>
          </p:cNvPr>
          <p:cNvSpPr>
            <a:spLocks noGrp="1"/>
          </p:cNvSpPr>
          <p:nvPr>
            <p:ph type="dt" sz="half" idx="10"/>
          </p:nvPr>
        </p:nvSpPr>
        <p:spPr/>
        <p:txBody>
          <a:bodyPr/>
          <a:lstStyle/>
          <a:p>
            <a:fld id="{F1E0301E-BB8E-4D5A-BDF9-B82F7E1ADAE2}" type="datetimeFigureOut">
              <a:rPr lang="en-CA" smtClean="0"/>
              <a:t>2024-07-12</a:t>
            </a:fld>
            <a:endParaRPr lang="en-CA"/>
          </a:p>
        </p:txBody>
      </p:sp>
      <p:sp>
        <p:nvSpPr>
          <p:cNvPr id="5" name="Footer Placeholder 4">
            <a:extLst>
              <a:ext uri="{FF2B5EF4-FFF2-40B4-BE49-F238E27FC236}">
                <a16:creationId xmlns:a16="http://schemas.microsoft.com/office/drawing/2014/main" id="{F2705771-1452-2EBB-4707-5EBE28F26EC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BAE76D8-3988-EEDD-9965-94F4738380AF}"/>
              </a:ext>
            </a:extLst>
          </p:cNvPr>
          <p:cNvSpPr>
            <a:spLocks noGrp="1"/>
          </p:cNvSpPr>
          <p:nvPr>
            <p:ph type="sldNum" sz="quarter" idx="12"/>
          </p:nvPr>
        </p:nvSpPr>
        <p:spPr/>
        <p:txBody>
          <a:bodyPr/>
          <a:lstStyle/>
          <a:p>
            <a:fld id="{F3E1473E-27A8-4E5A-80AE-925289C4F690}" type="slidenum">
              <a:rPr lang="en-CA" smtClean="0"/>
              <a:t>‹#›</a:t>
            </a:fld>
            <a:endParaRPr lang="en-CA"/>
          </a:p>
        </p:txBody>
      </p:sp>
    </p:spTree>
    <p:extLst>
      <p:ext uri="{BB962C8B-B14F-4D97-AF65-F5344CB8AC3E}">
        <p14:creationId xmlns:p14="http://schemas.microsoft.com/office/powerpoint/2010/main" val="2489486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DF350-3856-FBAB-A887-E94BAC53E1C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4C1AF59-3553-04D0-2DBA-1E2903752F04}"/>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2777C981-66A4-D9AD-3C4A-1DC0466CCB0E}"/>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394615A7-B768-6377-4A22-C4305DD0E787}"/>
              </a:ext>
            </a:extLst>
          </p:cNvPr>
          <p:cNvSpPr>
            <a:spLocks noGrp="1"/>
          </p:cNvSpPr>
          <p:nvPr>
            <p:ph type="dt" sz="half" idx="10"/>
          </p:nvPr>
        </p:nvSpPr>
        <p:spPr/>
        <p:txBody>
          <a:bodyPr/>
          <a:lstStyle/>
          <a:p>
            <a:fld id="{F1E0301E-BB8E-4D5A-BDF9-B82F7E1ADAE2}" type="datetimeFigureOut">
              <a:rPr lang="en-CA" smtClean="0"/>
              <a:t>2024-07-12</a:t>
            </a:fld>
            <a:endParaRPr lang="en-CA"/>
          </a:p>
        </p:txBody>
      </p:sp>
      <p:sp>
        <p:nvSpPr>
          <p:cNvPr id="6" name="Footer Placeholder 5">
            <a:extLst>
              <a:ext uri="{FF2B5EF4-FFF2-40B4-BE49-F238E27FC236}">
                <a16:creationId xmlns:a16="http://schemas.microsoft.com/office/drawing/2014/main" id="{CF691BD8-B9BC-DE09-3B92-F4BBCE0E488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DEA692D-9DE2-B3CC-67F3-A5B9DEE8975E}"/>
              </a:ext>
            </a:extLst>
          </p:cNvPr>
          <p:cNvSpPr>
            <a:spLocks noGrp="1"/>
          </p:cNvSpPr>
          <p:nvPr>
            <p:ph type="sldNum" sz="quarter" idx="12"/>
          </p:nvPr>
        </p:nvSpPr>
        <p:spPr/>
        <p:txBody>
          <a:bodyPr/>
          <a:lstStyle/>
          <a:p>
            <a:fld id="{F3E1473E-27A8-4E5A-80AE-925289C4F690}" type="slidenum">
              <a:rPr lang="en-CA" smtClean="0"/>
              <a:t>‹#›</a:t>
            </a:fld>
            <a:endParaRPr lang="en-CA"/>
          </a:p>
        </p:txBody>
      </p:sp>
    </p:spTree>
    <p:extLst>
      <p:ext uri="{BB962C8B-B14F-4D97-AF65-F5344CB8AC3E}">
        <p14:creationId xmlns:p14="http://schemas.microsoft.com/office/powerpoint/2010/main" val="1290713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E7984-AF8A-0367-2DF6-0B403BAA91A0}"/>
              </a:ext>
            </a:extLst>
          </p:cNvPr>
          <p:cNvSpPr>
            <a:spLocks noGrp="1"/>
          </p:cNvSpPr>
          <p:nvPr>
            <p:ph type="title"/>
          </p:nvPr>
        </p:nvSpPr>
        <p:spPr>
          <a:xfrm>
            <a:off x="629841" y="273844"/>
            <a:ext cx="7886700" cy="994172"/>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90BDF41-EC24-A384-9E9C-EFB9B27D7A7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C55F2F7-0B5C-6EDA-1227-0D21C8FEB032}"/>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3050B3A2-4B90-EAE2-C037-488699CCD38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9C5FA01-EE88-C4C1-581E-9CB7DB9E8BA9}"/>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12B42D0C-9133-5D0B-A661-2538C54463ED}"/>
              </a:ext>
            </a:extLst>
          </p:cNvPr>
          <p:cNvSpPr>
            <a:spLocks noGrp="1"/>
          </p:cNvSpPr>
          <p:nvPr>
            <p:ph type="dt" sz="half" idx="10"/>
          </p:nvPr>
        </p:nvSpPr>
        <p:spPr/>
        <p:txBody>
          <a:bodyPr/>
          <a:lstStyle/>
          <a:p>
            <a:fld id="{F1E0301E-BB8E-4D5A-BDF9-B82F7E1ADAE2}" type="datetimeFigureOut">
              <a:rPr lang="en-CA" smtClean="0"/>
              <a:t>2024-07-12</a:t>
            </a:fld>
            <a:endParaRPr lang="en-CA"/>
          </a:p>
        </p:txBody>
      </p:sp>
      <p:sp>
        <p:nvSpPr>
          <p:cNvPr id="8" name="Footer Placeholder 7">
            <a:extLst>
              <a:ext uri="{FF2B5EF4-FFF2-40B4-BE49-F238E27FC236}">
                <a16:creationId xmlns:a16="http://schemas.microsoft.com/office/drawing/2014/main" id="{1F18D84A-F6DC-274D-0E76-D84DBA79CF04}"/>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EBF0F9B9-E111-6555-E308-6E3EA7E5A3A8}"/>
              </a:ext>
            </a:extLst>
          </p:cNvPr>
          <p:cNvSpPr>
            <a:spLocks noGrp="1"/>
          </p:cNvSpPr>
          <p:nvPr>
            <p:ph type="sldNum" sz="quarter" idx="12"/>
          </p:nvPr>
        </p:nvSpPr>
        <p:spPr/>
        <p:txBody>
          <a:bodyPr/>
          <a:lstStyle/>
          <a:p>
            <a:fld id="{F3E1473E-27A8-4E5A-80AE-925289C4F690}" type="slidenum">
              <a:rPr lang="en-CA" smtClean="0"/>
              <a:t>‹#›</a:t>
            </a:fld>
            <a:endParaRPr lang="en-CA"/>
          </a:p>
        </p:txBody>
      </p:sp>
    </p:spTree>
    <p:extLst>
      <p:ext uri="{BB962C8B-B14F-4D97-AF65-F5344CB8AC3E}">
        <p14:creationId xmlns:p14="http://schemas.microsoft.com/office/powerpoint/2010/main" val="28628389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85BEC-325D-3D18-88C2-0A7E2EF7A2DB}"/>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CAA1308A-4882-3CF1-89F1-89F23FB32E8B}"/>
              </a:ext>
            </a:extLst>
          </p:cNvPr>
          <p:cNvSpPr>
            <a:spLocks noGrp="1"/>
          </p:cNvSpPr>
          <p:nvPr>
            <p:ph type="dt" sz="half" idx="10"/>
          </p:nvPr>
        </p:nvSpPr>
        <p:spPr/>
        <p:txBody>
          <a:bodyPr/>
          <a:lstStyle/>
          <a:p>
            <a:fld id="{F1E0301E-BB8E-4D5A-BDF9-B82F7E1ADAE2}" type="datetimeFigureOut">
              <a:rPr lang="en-CA" smtClean="0"/>
              <a:t>2024-07-12</a:t>
            </a:fld>
            <a:endParaRPr lang="en-CA"/>
          </a:p>
        </p:txBody>
      </p:sp>
      <p:sp>
        <p:nvSpPr>
          <p:cNvPr id="4" name="Footer Placeholder 3">
            <a:extLst>
              <a:ext uri="{FF2B5EF4-FFF2-40B4-BE49-F238E27FC236}">
                <a16:creationId xmlns:a16="http://schemas.microsoft.com/office/drawing/2014/main" id="{4A74E02C-CF77-7750-C398-5ECD089C36D1}"/>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1A2315CE-72C4-2651-0ABD-C9A8AB3BE713}"/>
              </a:ext>
            </a:extLst>
          </p:cNvPr>
          <p:cNvSpPr>
            <a:spLocks noGrp="1"/>
          </p:cNvSpPr>
          <p:nvPr>
            <p:ph type="sldNum" sz="quarter" idx="12"/>
          </p:nvPr>
        </p:nvSpPr>
        <p:spPr/>
        <p:txBody>
          <a:bodyPr/>
          <a:lstStyle/>
          <a:p>
            <a:fld id="{F3E1473E-27A8-4E5A-80AE-925289C4F690}" type="slidenum">
              <a:rPr lang="en-CA" smtClean="0"/>
              <a:t>‹#›</a:t>
            </a:fld>
            <a:endParaRPr lang="en-CA"/>
          </a:p>
        </p:txBody>
      </p:sp>
    </p:spTree>
    <p:extLst>
      <p:ext uri="{BB962C8B-B14F-4D97-AF65-F5344CB8AC3E}">
        <p14:creationId xmlns:p14="http://schemas.microsoft.com/office/powerpoint/2010/main" val="30874631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6CB1E7-725D-CAA9-DF31-742BBE428CD8}"/>
              </a:ext>
            </a:extLst>
          </p:cNvPr>
          <p:cNvSpPr>
            <a:spLocks noGrp="1"/>
          </p:cNvSpPr>
          <p:nvPr>
            <p:ph type="dt" sz="half" idx="10"/>
          </p:nvPr>
        </p:nvSpPr>
        <p:spPr/>
        <p:txBody>
          <a:bodyPr/>
          <a:lstStyle/>
          <a:p>
            <a:fld id="{F1E0301E-BB8E-4D5A-BDF9-B82F7E1ADAE2}" type="datetimeFigureOut">
              <a:rPr lang="en-CA" smtClean="0"/>
              <a:t>2024-07-12</a:t>
            </a:fld>
            <a:endParaRPr lang="en-CA"/>
          </a:p>
        </p:txBody>
      </p:sp>
      <p:sp>
        <p:nvSpPr>
          <p:cNvPr id="3" name="Footer Placeholder 2">
            <a:extLst>
              <a:ext uri="{FF2B5EF4-FFF2-40B4-BE49-F238E27FC236}">
                <a16:creationId xmlns:a16="http://schemas.microsoft.com/office/drawing/2014/main" id="{7FA00F73-E3C3-B702-7314-C83B4CB1C079}"/>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FFFC6DF-1911-CD77-207C-5473FB258152}"/>
              </a:ext>
            </a:extLst>
          </p:cNvPr>
          <p:cNvSpPr>
            <a:spLocks noGrp="1"/>
          </p:cNvSpPr>
          <p:nvPr>
            <p:ph type="sldNum" sz="quarter" idx="12"/>
          </p:nvPr>
        </p:nvSpPr>
        <p:spPr/>
        <p:txBody>
          <a:bodyPr/>
          <a:lstStyle/>
          <a:p>
            <a:fld id="{F3E1473E-27A8-4E5A-80AE-925289C4F690}" type="slidenum">
              <a:rPr lang="en-CA" smtClean="0"/>
              <a:t>‹#›</a:t>
            </a:fld>
            <a:endParaRPr lang="en-CA"/>
          </a:p>
        </p:txBody>
      </p:sp>
    </p:spTree>
    <p:extLst>
      <p:ext uri="{BB962C8B-B14F-4D97-AF65-F5344CB8AC3E}">
        <p14:creationId xmlns:p14="http://schemas.microsoft.com/office/powerpoint/2010/main" val="823492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66960-7BB1-D9C1-85D8-4F36F07468A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85BEB7B6-5669-E63D-B9C9-53CBFC423B8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77A0BFD-9A4A-1AA0-BBC3-F8813B08B5E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3C3094A-54A6-932E-4465-83E0BBC952C3}"/>
              </a:ext>
            </a:extLst>
          </p:cNvPr>
          <p:cNvSpPr>
            <a:spLocks noGrp="1"/>
          </p:cNvSpPr>
          <p:nvPr>
            <p:ph type="dt" sz="half" idx="10"/>
          </p:nvPr>
        </p:nvSpPr>
        <p:spPr/>
        <p:txBody>
          <a:bodyPr/>
          <a:lstStyle/>
          <a:p>
            <a:fld id="{F1E0301E-BB8E-4D5A-BDF9-B82F7E1ADAE2}" type="datetimeFigureOut">
              <a:rPr lang="en-CA" smtClean="0"/>
              <a:t>2024-07-12</a:t>
            </a:fld>
            <a:endParaRPr lang="en-CA"/>
          </a:p>
        </p:txBody>
      </p:sp>
      <p:sp>
        <p:nvSpPr>
          <p:cNvPr id="6" name="Footer Placeholder 5">
            <a:extLst>
              <a:ext uri="{FF2B5EF4-FFF2-40B4-BE49-F238E27FC236}">
                <a16:creationId xmlns:a16="http://schemas.microsoft.com/office/drawing/2014/main" id="{2EF1759F-05BB-F500-6D40-12A24CE1AD8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EADCEB0-B344-F555-DD7C-50C59ADF7599}"/>
              </a:ext>
            </a:extLst>
          </p:cNvPr>
          <p:cNvSpPr>
            <a:spLocks noGrp="1"/>
          </p:cNvSpPr>
          <p:nvPr>
            <p:ph type="sldNum" sz="quarter" idx="12"/>
          </p:nvPr>
        </p:nvSpPr>
        <p:spPr/>
        <p:txBody>
          <a:bodyPr/>
          <a:lstStyle/>
          <a:p>
            <a:fld id="{F3E1473E-27A8-4E5A-80AE-925289C4F690}" type="slidenum">
              <a:rPr lang="en-CA" smtClean="0"/>
              <a:t>‹#›</a:t>
            </a:fld>
            <a:endParaRPr lang="en-CA"/>
          </a:p>
        </p:txBody>
      </p:sp>
    </p:spTree>
    <p:extLst>
      <p:ext uri="{BB962C8B-B14F-4D97-AF65-F5344CB8AC3E}">
        <p14:creationId xmlns:p14="http://schemas.microsoft.com/office/powerpoint/2010/main" val="38651247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BB7E1-EE95-3B4B-E261-66995D4277F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6B4D1321-872F-0B93-A47A-46DBD5BE6CD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A"/>
          </a:p>
        </p:txBody>
      </p:sp>
      <p:sp>
        <p:nvSpPr>
          <p:cNvPr id="4" name="Text Placeholder 3">
            <a:extLst>
              <a:ext uri="{FF2B5EF4-FFF2-40B4-BE49-F238E27FC236}">
                <a16:creationId xmlns:a16="http://schemas.microsoft.com/office/drawing/2014/main" id="{347F3540-EAEE-BC97-50B1-4F4D09D846C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7D9DFF5-C78F-E0BC-1D13-B20E62770279}"/>
              </a:ext>
            </a:extLst>
          </p:cNvPr>
          <p:cNvSpPr>
            <a:spLocks noGrp="1"/>
          </p:cNvSpPr>
          <p:nvPr>
            <p:ph type="dt" sz="half" idx="10"/>
          </p:nvPr>
        </p:nvSpPr>
        <p:spPr/>
        <p:txBody>
          <a:bodyPr/>
          <a:lstStyle/>
          <a:p>
            <a:fld id="{F1E0301E-BB8E-4D5A-BDF9-B82F7E1ADAE2}" type="datetimeFigureOut">
              <a:rPr lang="en-CA" smtClean="0"/>
              <a:t>2024-07-12</a:t>
            </a:fld>
            <a:endParaRPr lang="en-CA"/>
          </a:p>
        </p:txBody>
      </p:sp>
      <p:sp>
        <p:nvSpPr>
          <p:cNvPr id="6" name="Footer Placeholder 5">
            <a:extLst>
              <a:ext uri="{FF2B5EF4-FFF2-40B4-BE49-F238E27FC236}">
                <a16:creationId xmlns:a16="http://schemas.microsoft.com/office/drawing/2014/main" id="{712B6823-7893-AE85-49A0-5319746A1C8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880D86A-6AD7-F0D0-9641-DD69BC7E4266}"/>
              </a:ext>
            </a:extLst>
          </p:cNvPr>
          <p:cNvSpPr>
            <a:spLocks noGrp="1"/>
          </p:cNvSpPr>
          <p:nvPr>
            <p:ph type="sldNum" sz="quarter" idx="12"/>
          </p:nvPr>
        </p:nvSpPr>
        <p:spPr/>
        <p:txBody>
          <a:bodyPr/>
          <a:lstStyle/>
          <a:p>
            <a:fld id="{F3E1473E-27A8-4E5A-80AE-925289C4F690}" type="slidenum">
              <a:rPr lang="en-CA" smtClean="0"/>
              <a:t>‹#›</a:t>
            </a:fld>
            <a:endParaRPr lang="en-CA"/>
          </a:p>
        </p:txBody>
      </p:sp>
    </p:spTree>
    <p:extLst>
      <p:ext uri="{BB962C8B-B14F-4D97-AF65-F5344CB8AC3E}">
        <p14:creationId xmlns:p14="http://schemas.microsoft.com/office/powerpoint/2010/main" val="693721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rowdStrike Fin. + Man. Slides">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2E60EC0-4184-F9C6-0511-32E3C6136EFD}"/>
              </a:ext>
            </a:extLst>
          </p:cNvPr>
          <p:cNvCxnSpPr>
            <a:cxnSpLocks/>
          </p:cNvCxnSpPr>
          <p:nvPr userDrawn="1"/>
        </p:nvCxnSpPr>
        <p:spPr>
          <a:xfrm>
            <a:off x="0" y="66545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crowdstrike Vector Logo - Download Free ...">
            <a:extLst>
              <a:ext uri="{FF2B5EF4-FFF2-40B4-BE49-F238E27FC236}">
                <a16:creationId xmlns:a16="http://schemas.microsoft.com/office/drawing/2014/main" id="{653746CA-BFA7-9D64-BFCF-88F2C7F0CF4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71539" y="151509"/>
            <a:ext cx="524729" cy="352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102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3853-C5FE-E1C4-B3A3-9E15266D35B9}"/>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7CA24C4-FA2D-C5C0-5D80-6AB41069E9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36C952E-614D-629F-32CD-716BED2448BC}"/>
              </a:ext>
            </a:extLst>
          </p:cNvPr>
          <p:cNvSpPr>
            <a:spLocks noGrp="1"/>
          </p:cNvSpPr>
          <p:nvPr>
            <p:ph type="dt" sz="half" idx="10"/>
          </p:nvPr>
        </p:nvSpPr>
        <p:spPr/>
        <p:txBody>
          <a:bodyPr/>
          <a:lstStyle/>
          <a:p>
            <a:fld id="{F1E0301E-BB8E-4D5A-BDF9-B82F7E1ADAE2}" type="datetimeFigureOut">
              <a:rPr lang="en-CA" smtClean="0"/>
              <a:t>2024-07-12</a:t>
            </a:fld>
            <a:endParaRPr lang="en-CA"/>
          </a:p>
        </p:txBody>
      </p:sp>
      <p:sp>
        <p:nvSpPr>
          <p:cNvPr id="5" name="Footer Placeholder 4">
            <a:extLst>
              <a:ext uri="{FF2B5EF4-FFF2-40B4-BE49-F238E27FC236}">
                <a16:creationId xmlns:a16="http://schemas.microsoft.com/office/drawing/2014/main" id="{40C58AB1-EABF-EA6B-DB5A-BFF6D112D35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625481F-D54A-8EC0-3AAD-DE8B3853950C}"/>
              </a:ext>
            </a:extLst>
          </p:cNvPr>
          <p:cNvSpPr>
            <a:spLocks noGrp="1"/>
          </p:cNvSpPr>
          <p:nvPr>
            <p:ph type="sldNum" sz="quarter" idx="12"/>
          </p:nvPr>
        </p:nvSpPr>
        <p:spPr/>
        <p:txBody>
          <a:bodyPr/>
          <a:lstStyle/>
          <a:p>
            <a:fld id="{F3E1473E-27A8-4E5A-80AE-925289C4F690}" type="slidenum">
              <a:rPr lang="en-CA" smtClean="0"/>
              <a:t>‹#›</a:t>
            </a:fld>
            <a:endParaRPr lang="en-CA"/>
          </a:p>
        </p:txBody>
      </p:sp>
    </p:spTree>
    <p:extLst>
      <p:ext uri="{BB962C8B-B14F-4D97-AF65-F5344CB8AC3E}">
        <p14:creationId xmlns:p14="http://schemas.microsoft.com/office/powerpoint/2010/main" val="22267988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F5302B-50F1-BA90-6387-182C80005A66}"/>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655B643-4B1F-D741-DF8D-B17A5740C06A}"/>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AB3821E-6F2B-8DA4-980D-2090FF153BAB}"/>
              </a:ext>
            </a:extLst>
          </p:cNvPr>
          <p:cNvSpPr>
            <a:spLocks noGrp="1"/>
          </p:cNvSpPr>
          <p:nvPr>
            <p:ph type="dt" sz="half" idx="10"/>
          </p:nvPr>
        </p:nvSpPr>
        <p:spPr/>
        <p:txBody>
          <a:bodyPr/>
          <a:lstStyle/>
          <a:p>
            <a:fld id="{F1E0301E-BB8E-4D5A-BDF9-B82F7E1ADAE2}" type="datetimeFigureOut">
              <a:rPr lang="en-CA" smtClean="0"/>
              <a:t>2024-07-12</a:t>
            </a:fld>
            <a:endParaRPr lang="en-CA"/>
          </a:p>
        </p:txBody>
      </p:sp>
      <p:sp>
        <p:nvSpPr>
          <p:cNvPr id="5" name="Footer Placeholder 4">
            <a:extLst>
              <a:ext uri="{FF2B5EF4-FFF2-40B4-BE49-F238E27FC236}">
                <a16:creationId xmlns:a16="http://schemas.microsoft.com/office/drawing/2014/main" id="{8C4BA44A-9E90-73D8-F4F7-E5295615338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51C464B-7E42-F558-5619-6041590D8458}"/>
              </a:ext>
            </a:extLst>
          </p:cNvPr>
          <p:cNvSpPr>
            <a:spLocks noGrp="1"/>
          </p:cNvSpPr>
          <p:nvPr>
            <p:ph type="sldNum" sz="quarter" idx="12"/>
          </p:nvPr>
        </p:nvSpPr>
        <p:spPr/>
        <p:txBody>
          <a:bodyPr/>
          <a:lstStyle/>
          <a:p>
            <a:fld id="{F3E1473E-27A8-4E5A-80AE-925289C4F690}" type="slidenum">
              <a:rPr lang="en-CA" smtClean="0"/>
              <a:t>‹#›</a:t>
            </a:fld>
            <a:endParaRPr lang="en-CA"/>
          </a:p>
        </p:txBody>
      </p:sp>
    </p:spTree>
    <p:extLst>
      <p:ext uri="{BB962C8B-B14F-4D97-AF65-F5344CB8AC3E}">
        <p14:creationId xmlns:p14="http://schemas.microsoft.com/office/powerpoint/2010/main" val="791184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2"/>
        <p:cNvGrpSpPr/>
        <p:nvPr/>
      </p:nvGrpSpPr>
      <p:grpSpPr>
        <a:xfrm>
          <a:off x="0" y="0"/>
          <a:ext cx="0" cy="0"/>
          <a:chOff x="0" y="0"/>
          <a:chExt cx="0" cy="0"/>
        </a:xfrm>
      </p:grpSpPr>
      <p:sp>
        <p:nvSpPr>
          <p:cNvPr id="13" name="Google Shape;13;p3"/>
          <p:cNvSpPr>
            <a:spLocks noGrp="1"/>
          </p:cNvSpPr>
          <p:nvPr>
            <p:ph type="pic" idx="2"/>
          </p:nvPr>
        </p:nvSpPr>
        <p:spPr>
          <a:xfrm>
            <a:off x="0" y="2571750"/>
            <a:ext cx="9144000" cy="2571900"/>
          </a:xfrm>
          <a:prstGeom prst="rect">
            <a:avLst/>
          </a:prstGeom>
          <a:noFill/>
          <a:ln>
            <a:noFill/>
          </a:ln>
        </p:spPr>
      </p:sp>
      <p:sp>
        <p:nvSpPr>
          <p:cNvPr id="14" name="Google Shape;14;p3"/>
          <p:cNvSpPr txBox="1">
            <a:spLocks noGrp="1"/>
          </p:cNvSpPr>
          <p:nvPr>
            <p:ph type="title"/>
          </p:nvPr>
        </p:nvSpPr>
        <p:spPr>
          <a:xfrm>
            <a:off x="2430600" y="1262025"/>
            <a:ext cx="5337900" cy="8928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4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3" hasCustomPrompt="1"/>
          </p:nvPr>
        </p:nvSpPr>
        <p:spPr>
          <a:xfrm>
            <a:off x="2430600" y="403450"/>
            <a:ext cx="1235700" cy="985200"/>
          </a:xfrm>
          <a:prstGeom prst="rect">
            <a:avLst/>
          </a:prstGeom>
          <a:noFill/>
        </p:spPr>
        <p:txBody>
          <a:bodyPr spcFirstLastPara="1" wrap="square" lIns="91425" tIns="91425" rIns="91425" bIns="91425" anchor="b" anchorCtr="0">
            <a:noAutofit/>
          </a:bodyPr>
          <a:lstStyle>
            <a:lvl1pPr lvl="0" algn="l" rtl="0">
              <a:spcBef>
                <a:spcPts val="0"/>
              </a:spcBef>
              <a:spcAft>
                <a:spcPts val="0"/>
              </a:spcAft>
              <a:buClr>
                <a:schemeClr val="lt1"/>
              </a:buClr>
              <a:buSzPts val="6000"/>
              <a:buNone/>
              <a:defRPr sz="52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grpSp>
        <p:nvGrpSpPr>
          <p:cNvPr id="16" name="Google Shape;16;p3"/>
          <p:cNvGrpSpPr/>
          <p:nvPr/>
        </p:nvGrpSpPr>
        <p:grpSpPr>
          <a:xfrm>
            <a:off x="331950" y="-404738"/>
            <a:ext cx="1262262" cy="808184"/>
            <a:chOff x="7981650" y="-363163"/>
            <a:chExt cx="1262262" cy="808184"/>
          </a:xfrm>
        </p:grpSpPr>
        <p:sp>
          <p:nvSpPr>
            <p:cNvPr id="17" name="Google Shape;17;p3"/>
            <p:cNvSpPr/>
            <p:nvPr/>
          </p:nvSpPr>
          <p:spPr>
            <a:xfrm>
              <a:off x="8673911" y="-363163"/>
              <a:ext cx="570000" cy="607800"/>
            </a:xfrm>
            <a:prstGeom prst="rect">
              <a:avLst/>
            </a:prstGeom>
            <a:solidFill>
              <a:srgbClr val="1C4587">
                <a:alpha val="6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3"/>
            <p:cNvSpPr/>
            <p:nvPr/>
          </p:nvSpPr>
          <p:spPr>
            <a:xfrm>
              <a:off x="8283074" y="-110579"/>
              <a:ext cx="521100" cy="555600"/>
            </a:xfrm>
            <a:prstGeom prst="rect">
              <a:avLst/>
            </a:prstGeom>
            <a:solidFill>
              <a:srgbClr val="FFFFFF">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3"/>
            <p:cNvSpPr/>
            <p:nvPr/>
          </p:nvSpPr>
          <p:spPr>
            <a:xfrm>
              <a:off x="7981650" y="-205802"/>
              <a:ext cx="495300" cy="528000"/>
            </a:xfrm>
            <a:prstGeom prst="rect">
              <a:avLst/>
            </a:prstGeom>
            <a:solidFill>
              <a:srgbClr val="1C4587">
                <a:alpha val="4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0877603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rowdStrike Main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2E60EC0-4184-F9C6-0511-32E3C6136EFD}"/>
              </a:ext>
            </a:extLst>
          </p:cNvPr>
          <p:cNvCxnSpPr>
            <a:cxnSpLocks/>
          </p:cNvCxnSpPr>
          <p:nvPr userDrawn="1"/>
        </p:nvCxnSpPr>
        <p:spPr>
          <a:xfrm>
            <a:off x="0" y="66545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1C50848-ACE6-565E-06C8-730F18A3D879}"/>
              </a:ext>
            </a:extLst>
          </p:cNvPr>
          <p:cNvSpPr txBox="1"/>
          <p:nvPr userDrawn="1"/>
        </p:nvSpPr>
        <p:spPr>
          <a:xfrm>
            <a:off x="4659132" y="190033"/>
            <a:ext cx="2464476" cy="307777"/>
          </a:xfrm>
          <a:prstGeom prst="rect">
            <a:avLst/>
          </a:prstGeom>
          <a:noFill/>
        </p:spPr>
        <p:txBody>
          <a:bodyPr wrap="square" rtlCol="0">
            <a:spAutoFit/>
          </a:bodyPr>
          <a:lstStyle/>
          <a:p>
            <a:r>
              <a:rPr lang="en-US" b="1">
                <a:latin typeface="Cambria" panose="02040503050406030204" pitchFamily="18" charset="0"/>
              </a:rPr>
              <a:t>      Recommendation: </a:t>
            </a:r>
            <a:r>
              <a:rPr lang="en-US" b="1">
                <a:solidFill>
                  <a:srgbClr val="00B050"/>
                </a:solidFill>
                <a:latin typeface="Cambria" panose="02040503050406030204" pitchFamily="18" charset="0"/>
              </a:rPr>
              <a:t>BUY</a:t>
            </a:r>
          </a:p>
        </p:txBody>
      </p:sp>
      <p:sp>
        <p:nvSpPr>
          <p:cNvPr id="3" name="TextBox 2">
            <a:extLst>
              <a:ext uri="{FF2B5EF4-FFF2-40B4-BE49-F238E27FC236}">
                <a16:creationId xmlns:a16="http://schemas.microsoft.com/office/drawing/2014/main" id="{DAE13B8C-5CE6-7DFF-7A21-0E3840D714F3}"/>
              </a:ext>
            </a:extLst>
          </p:cNvPr>
          <p:cNvSpPr txBox="1"/>
          <p:nvPr userDrawn="1"/>
        </p:nvSpPr>
        <p:spPr>
          <a:xfrm>
            <a:off x="6898756" y="66086"/>
            <a:ext cx="1472783" cy="523220"/>
          </a:xfrm>
          <a:prstGeom prst="rect">
            <a:avLst/>
          </a:prstGeom>
          <a:noFill/>
        </p:spPr>
        <p:txBody>
          <a:bodyPr wrap="square">
            <a:spAutoFit/>
          </a:bodyPr>
          <a:lstStyle/>
          <a:p>
            <a:r>
              <a:rPr lang="en-US" b="1">
                <a:solidFill>
                  <a:schemeClr val="tx1"/>
                </a:solidFill>
                <a:latin typeface="Cambria" panose="02040503050406030204" pitchFamily="18" charset="0"/>
              </a:rPr>
              <a:t> Current Price: </a:t>
            </a:r>
          </a:p>
          <a:p>
            <a:r>
              <a:rPr lang="en-US" b="1">
                <a:solidFill>
                  <a:schemeClr val="tx1"/>
                </a:solidFill>
                <a:latin typeface="Cambria" panose="02040503050406030204" pitchFamily="18" charset="0"/>
              </a:rPr>
              <a:t>$370.43</a:t>
            </a:r>
          </a:p>
        </p:txBody>
      </p:sp>
      <p:pic>
        <p:nvPicPr>
          <p:cNvPr id="1026" name="Picture 2" descr="crowdstrike Vector Logo - Download Free ...">
            <a:extLst>
              <a:ext uri="{FF2B5EF4-FFF2-40B4-BE49-F238E27FC236}">
                <a16:creationId xmlns:a16="http://schemas.microsoft.com/office/drawing/2014/main" id="{653746CA-BFA7-9D64-BFCF-88F2C7F0CF4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71539" y="151509"/>
            <a:ext cx="524729" cy="352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4614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rowdStrike Fin. + Man. Slides">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2E60EC0-4184-F9C6-0511-32E3C6136EFD}"/>
              </a:ext>
            </a:extLst>
          </p:cNvPr>
          <p:cNvCxnSpPr>
            <a:cxnSpLocks/>
          </p:cNvCxnSpPr>
          <p:nvPr userDrawn="1"/>
        </p:nvCxnSpPr>
        <p:spPr>
          <a:xfrm>
            <a:off x="0" y="66545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crowdstrike Vector Logo - Download Free ...">
            <a:extLst>
              <a:ext uri="{FF2B5EF4-FFF2-40B4-BE49-F238E27FC236}">
                <a16:creationId xmlns:a16="http://schemas.microsoft.com/office/drawing/2014/main" id="{653746CA-BFA7-9D64-BFCF-88F2C7F0CF4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71539" y="151509"/>
            <a:ext cx="524729" cy="352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715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ynopsys Slide Mast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2E60EC0-4184-F9C6-0511-32E3C6136EFD}"/>
              </a:ext>
            </a:extLst>
          </p:cNvPr>
          <p:cNvCxnSpPr>
            <a:cxnSpLocks/>
          </p:cNvCxnSpPr>
          <p:nvPr userDrawn="1"/>
        </p:nvCxnSpPr>
        <p:spPr>
          <a:xfrm>
            <a:off x="0" y="66545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100" name="Picture 4" descr="Synopsys Logo PNG Transparent &amp; SVG ...">
            <a:extLst>
              <a:ext uri="{FF2B5EF4-FFF2-40B4-BE49-F238E27FC236}">
                <a16:creationId xmlns:a16="http://schemas.microsoft.com/office/drawing/2014/main" id="{2621D8DD-71E1-52DD-4E93-C5E845AACF4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14857" y="17455"/>
            <a:ext cx="746698" cy="6204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C50848-ACE6-565E-06C8-730F18A3D879}"/>
              </a:ext>
            </a:extLst>
          </p:cNvPr>
          <p:cNvSpPr txBox="1"/>
          <p:nvPr userDrawn="1"/>
        </p:nvSpPr>
        <p:spPr>
          <a:xfrm>
            <a:off x="4659132" y="190033"/>
            <a:ext cx="2464476" cy="307777"/>
          </a:xfrm>
          <a:prstGeom prst="rect">
            <a:avLst/>
          </a:prstGeom>
          <a:noFill/>
        </p:spPr>
        <p:txBody>
          <a:bodyPr wrap="square" rtlCol="0">
            <a:spAutoFit/>
          </a:bodyPr>
          <a:lstStyle/>
          <a:p>
            <a:r>
              <a:rPr lang="en-US" b="1" dirty="0">
                <a:latin typeface="Cambria" panose="02040503050406030204" pitchFamily="18" charset="0"/>
              </a:rPr>
              <a:t>      Recommendation: </a:t>
            </a:r>
            <a:r>
              <a:rPr lang="en-US" b="1" dirty="0">
                <a:solidFill>
                  <a:srgbClr val="00B050"/>
                </a:solidFill>
                <a:latin typeface="Cambria" panose="02040503050406030204" pitchFamily="18" charset="0"/>
              </a:rPr>
              <a:t>BUY</a:t>
            </a:r>
          </a:p>
        </p:txBody>
      </p:sp>
      <p:sp>
        <p:nvSpPr>
          <p:cNvPr id="3" name="TextBox 2">
            <a:extLst>
              <a:ext uri="{FF2B5EF4-FFF2-40B4-BE49-F238E27FC236}">
                <a16:creationId xmlns:a16="http://schemas.microsoft.com/office/drawing/2014/main" id="{DAE13B8C-5CE6-7DFF-7A21-0E3840D714F3}"/>
              </a:ext>
            </a:extLst>
          </p:cNvPr>
          <p:cNvSpPr txBox="1"/>
          <p:nvPr userDrawn="1"/>
        </p:nvSpPr>
        <p:spPr>
          <a:xfrm>
            <a:off x="6898756" y="66086"/>
            <a:ext cx="1472783" cy="523220"/>
          </a:xfrm>
          <a:prstGeom prst="rect">
            <a:avLst/>
          </a:prstGeom>
          <a:noFill/>
        </p:spPr>
        <p:txBody>
          <a:bodyPr wrap="square">
            <a:spAutoFit/>
          </a:bodyPr>
          <a:lstStyle/>
          <a:p>
            <a:r>
              <a:rPr lang="en-US" b="1" dirty="0">
                <a:solidFill>
                  <a:schemeClr val="tx1"/>
                </a:solidFill>
                <a:latin typeface="Cambria" panose="02040503050406030204" pitchFamily="18" charset="0"/>
              </a:rPr>
              <a:t> Current Price: </a:t>
            </a:r>
          </a:p>
          <a:p>
            <a:r>
              <a:rPr lang="en-US" b="1" dirty="0">
                <a:solidFill>
                  <a:schemeClr val="tx1"/>
                </a:solidFill>
                <a:latin typeface="Cambria" panose="02040503050406030204" pitchFamily="18" charset="0"/>
              </a:rPr>
              <a:t> $608.74</a:t>
            </a:r>
            <a:endParaRPr lang="en-US" dirty="0">
              <a:latin typeface="Cambria" panose="02040503050406030204" pitchFamily="18" charset="0"/>
            </a:endParaRPr>
          </a:p>
        </p:txBody>
      </p:sp>
    </p:spTree>
    <p:extLst>
      <p:ext uri="{BB962C8B-B14F-4D97-AF65-F5344CB8AC3E}">
        <p14:creationId xmlns:p14="http://schemas.microsoft.com/office/powerpoint/2010/main" val="2047191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ynopsys FInancial Slides">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2E60EC0-4184-F9C6-0511-32E3C6136EFD}"/>
              </a:ext>
            </a:extLst>
          </p:cNvPr>
          <p:cNvCxnSpPr>
            <a:cxnSpLocks/>
          </p:cNvCxnSpPr>
          <p:nvPr userDrawn="1"/>
        </p:nvCxnSpPr>
        <p:spPr>
          <a:xfrm>
            <a:off x="0" y="665456"/>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100" name="Picture 4" descr="Synopsys Logo PNG Transparent &amp; SVG ...">
            <a:extLst>
              <a:ext uri="{FF2B5EF4-FFF2-40B4-BE49-F238E27FC236}">
                <a16:creationId xmlns:a16="http://schemas.microsoft.com/office/drawing/2014/main" id="{2621D8DD-71E1-52DD-4E93-C5E845AACF4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14857" y="17455"/>
            <a:ext cx="746698" cy="620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051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2" name="Google Shape;22;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grpSp>
        <p:nvGrpSpPr>
          <p:cNvPr id="23" name="Google Shape;23;p4"/>
          <p:cNvGrpSpPr/>
          <p:nvPr/>
        </p:nvGrpSpPr>
        <p:grpSpPr>
          <a:xfrm>
            <a:off x="-258796" y="-313530"/>
            <a:ext cx="9762990" cy="5837402"/>
            <a:chOff x="-258796" y="-313530"/>
            <a:chExt cx="9762990" cy="5837402"/>
          </a:xfrm>
        </p:grpSpPr>
        <p:grpSp>
          <p:nvGrpSpPr>
            <p:cNvPr id="24" name="Google Shape;24;p4"/>
            <p:cNvGrpSpPr/>
            <p:nvPr/>
          </p:nvGrpSpPr>
          <p:grpSpPr>
            <a:xfrm flipH="1">
              <a:off x="-258796" y="4715688"/>
              <a:ext cx="1262262" cy="808184"/>
              <a:chOff x="7981650" y="-286963"/>
              <a:chExt cx="1262262" cy="808184"/>
            </a:xfrm>
          </p:grpSpPr>
          <p:sp>
            <p:nvSpPr>
              <p:cNvPr id="25" name="Google Shape;25;p4"/>
              <p:cNvSpPr/>
              <p:nvPr/>
            </p:nvSpPr>
            <p:spPr>
              <a:xfrm>
                <a:off x="8673911" y="-286963"/>
                <a:ext cx="570000" cy="607800"/>
              </a:xfrm>
              <a:prstGeom prst="rect">
                <a:avLst/>
              </a:prstGeom>
              <a:solidFill>
                <a:srgbClr val="1C4587">
                  <a:alpha val="6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8283074" y="-34379"/>
                <a:ext cx="521100" cy="555600"/>
              </a:xfrm>
              <a:prstGeom prst="rect">
                <a:avLst/>
              </a:prstGeom>
              <a:solidFill>
                <a:srgbClr val="FFFFFF">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7981650" y="-129602"/>
                <a:ext cx="495300" cy="528000"/>
              </a:xfrm>
              <a:prstGeom prst="rect">
                <a:avLst/>
              </a:prstGeom>
              <a:solidFill>
                <a:srgbClr val="1C4587">
                  <a:alpha val="4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28;p4"/>
            <p:cNvGrpSpPr/>
            <p:nvPr/>
          </p:nvGrpSpPr>
          <p:grpSpPr>
            <a:xfrm rot="10800000" flipH="1">
              <a:off x="8665570" y="-313530"/>
              <a:ext cx="838623" cy="1175287"/>
              <a:chOff x="8693020" y="3967586"/>
              <a:chExt cx="838623" cy="1175287"/>
            </a:xfrm>
          </p:grpSpPr>
          <p:sp>
            <p:nvSpPr>
              <p:cNvPr id="29" name="Google Shape;29;p4"/>
              <p:cNvSpPr/>
              <p:nvPr/>
            </p:nvSpPr>
            <p:spPr>
              <a:xfrm rot="-5400000" flipH="1">
                <a:off x="8807759" y="4553973"/>
                <a:ext cx="570000" cy="607800"/>
              </a:xfrm>
              <a:prstGeom prst="rect">
                <a:avLst/>
              </a:prstGeom>
              <a:solidFill>
                <a:srgbClr val="1C4587">
                  <a:alpha val="6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rot="-5400000" flipH="1">
                <a:off x="8709370" y="3951236"/>
                <a:ext cx="495300" cy="528000"/>
              </a:xfrm>
              <a:prstGeom prst="rect">
                <a:avLst/>
              </a:prstGeom>
              <a:solidFill>
                <a:srgbClr val="1C4587">
                  <a:alpha val="4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rot="-5400000" flipH="1">
                <a:off x="8993294" y="4256110"/>
                <a:ext cx="521100" cy="555600"/>
              </a:xfrm>
              <a:prstGeom prst="rect">
                <a:avLst/>
              </a:prstGeom>
              <a:solidFill>
                <a:srgbClr val="FFFFFF">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4" name="Google Shape;34;p5"/>
          <p:cNvSpPr txBox="1">
            <a:spLocks noGrp="1"/>
          </p:cNvSpPr>
          <p:nvPr>
            <p:ph type="subTitle" idx="1"/>
          </p:nvPr>
        </p:nvSpPr>
        <p:spPr>
          <a:xfrm>
            <a:off x="5518962" y="2212520"/>
            <a:ext cx="2409000" cy="184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5" name="Google Shape;35;p5"/>
          <p:cNvSpPr txBox="1">
            <a:spLocks noGrp="1"/>
          </p:cNvSpPr>
          <p:nvPr>
            <p:ph type="subTitle" idx="2"/>
          </p:nvPr>
        </p:nvSpPr>
        <p:spPr>
          <a:xfrm>
            <a:off x="1519650" y="2212520"/>
            <a:ext cx="2409000" cy="184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6" name="Google Shape;36;p5"/>
          <p:cNvSpPr txBox="1">
            <a:spLocks noGrp="1"/>
          </p:cNvSpPr>
          <p:nvPr>
            <p:ph type="subTitle" idx="3"/>
          </p:nvPr>
        </p:nvSpPr>
        <p:spPr>
          <a:xfrm>
            <a:off x="1519650" y="1695950"/>
            <a:ext cx="2409000" cy="492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oppins"/>
              <a:buNone/>
              <a:defRPr sz="2000">
                <a:solidFill>
                  <a:schemeClr val="dk1"/>
                </a:solidFill>
                <a:latin typeface="Poppins Medium"/>
                <a:ea typeface="Poppins Medium"/>
                <a:cs typeface="Poppins Medium"/>
                <a:sym typeface="Poppins Medium"/>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37" name="Google Shape;37;p5"/>
          <p:cNvSpPr txBox="1">
            <a:spLocks noGrp="1"/>
          </p:cNvSpPr>
          <p:nvPr>
            <p:ph type="subTitle" idx="4"/>
          </p:nvPr>
        </p:nvSpPr>
        <p:spPr>
          <a:xfrm>
            <a:off x="5518963" y="1695950"/>
            <a:ext cx="2409000" cy="492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oppins"/>
              <a:buNone/>
              <a:defRPr sz="2000">
                <a:solidFill>
                  <a:schemeClr val="dk1"/>
                </a:solidFill>
                <a:latin typeface="Poppins Medium"/>
                <a:ea typeface="Poppins Medium"/>
                <a:cs typeface="Poppins Medium"/>
                <a:sym typeface="Poppins Medium"/>
              </a:defRPr>
            </a:lvl1pPr>
            <a:lvl2pPr lvl="1" algn="ctr" rtl="0">
              <a:lnSpc>
                <a:spcPct val="100000"/>
              </a:lnSpc>
              <a:spcBef>
                <a:spcPts val="0"/>
              </a:spcBef>
              <a:spcAft>
                <a:spcPts val="0"/>
              </a:spcAft>
              <a:buSzPts val="2400"/>
              <a:buFont typeface="Poppins"/>
              <a:buNone/>
              <a:defRPr sz="2400" b="1">
                <a:latin typeface="Poppins"/>
                <a:ea typeface="Poppins"/>
                <a:cs typeface="Poppins"/>
                <a:sym typeface="Poppins"/>
              </a:defRPr>
            </a:lvl2pPr>
            <a:lvl3pPr lvl="2" algn="ctr" rtl="0">
              <a:lnSpc>
                <a:spcPct val="100000"/>
              </a:lnSpc>
              <a:spcBef>
                <a:spcPts val="0"/>
              </a:spcBef>
              <a:spcAft>
                <a:spcPts val="0"/>
              </a:spcAft>
              <a:buSzPts val="2400"/>
              <a:buFont typeface="Poppins"/>
              <a:buNone/>
              <a:defRPr sz="2400" b="1">
                <a:latin typeface="Poppins"/>
                <a:ea typeface="Poppins"/>
                <a:cs typeface="Poppins"/>
                <a:sym typeface="Poppins"/>
              </a:defRPr>
            </a:lvl3pPr>
            <a:lvl4pPr lvl="3" algn="ctr" rtl="0">
              <a:lnSpc>
                <a:spcPct val="100000"/>
              </a:lnSpc>
              <a:spcBef>
                <a:spcPts val="0"/>
              </a:spcBef>
              <a:spcAft>
                <a:spcPts val="0"/>
              </a:spcAft>
              <a:buSzPts val="2400"/>
              <a:buFont typeface="Poppins"/>
              <a:buNone/>
              <a:defRPr sz="2400" b="1">
                <a:latin typeface="Poppins"/>
                <a:ea typeface="Poppins"/>
                <a:cs typeface="Poppins"/>
                <a:sym typeface="Poppins"/>
              </a:defRPr>
            </a:lvl4pPr>
            <a:lvl5pPr lvl="4" algn="ctr" rtl="0">
              <a:lnSpc>
                <a:spcPct val="100000"/>
              </a:lnSpc>
              <a:spcBef>
                <a:spcPts val="0"/>
              </a:spcBef>
              <a:spcAft>
                <a:spcPts val="0"/>
              </a:spcAft>
              <a:buSzPts val="2400"/>
              <a:buFont typeface="Poppins"/>
              <a:buNone/>
              <a:defRPr sz="2400" b="1">
                <a:latin typeface="Poppins"/>
                <a:ea typeface="Poppins"/>
                <a:cs typeface="Poppins"/>
                <a:sym typeface="Poppins"/>
              </a:defRPr>
            </a:lvl5pPr>
            <a:lvl6pPr lvl="5" algn="ctr" rtl="0">
              <a:lnSpc>
                <a:spcPct val="100000"/>
              </a:lnSpc>
              <a:spcBef>
                <a:spcPts val="0"/>
              </a:spcBef>
              <a:spcAft>
                <a:spcPts val="0"/>
              </a:spcAft>
              <a:buSzPts val="2400"/>
              <a:buFont typeface="Poppins"/>
              <a:buNone/>
              <a:defRPr sz="2400" b="1">
                <a:latin typeface="Poppins"/>
                <a:ea typeface="Poppins"/>
                <a:cs typeface="Poppins"/>
                <a:sym typeface="Poppins"/>
              </a:defRPr>
            </a:lvl6pPr>
            <a:lvl7pPr lvl="6" algn="ctr" rtl="0">
              <a:lnSpc>
                <a:spcPct val="100000"/>
              </a:lnSpc>
              <a:spcBef>
                <a:spcPts val="0"/>
              </a:spcBef>
              <a:spcAft>
                <a:spcPts val="0"/>
              </a:spcAft>
              <a:buSzPts val="2400"/>
              <a:buFont typeface="Poppins"/>
              <a:buNone/>
              <a:defRPr sz="2400" b="1">
                <a:latin typeface="Poppins"/>
                <a:ea typeface="Poppins"/>
                <a:cs typeface="Poppins"/>
                <a:sym typeface="Poppins"/>
              </a:defRPr>
            </a:lvl7pPr>
            <a:lvl8pPr lvl="7" algn="ctr" rtl="0">
              <a:lnSpc>
                <a:spcPct val="100000"/>
              </a:lnSpc>
              <a:spcBef>
                <a:spcPts val="0"/>
              </a:spcBef>
              <a:spcAft>
                <a:spcPts val="0"/>
              </a:spcAft>
              <a:buSzPts val="2400"/>
              <a:buFont typeface="Poppins"/>
              <a:buNone/>
              <a:defRPr sz="2400" b="1">
                <a:latin typeface="Poppins"/>
                <a:ea typeface="Poppins"/>
                <a:cs typeface="Poppins"/>
                <a:sym typeface="Poppins"/>
              </a:defRPr>
            </a:lvl8pPr>
            <a:lvl9pPr lvl="8" algn="ctr"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grpSp>
        <p:nvGrpSpPr>
          <p:cNvPr id="38" name="Google Shape;38;p5"/>
          <p:cNvGrpSpPr/>
          <p:nvPr/>
        </p:nvGrpSpPr>
        <p:grpSpPr>
          <a:xfrm>
            <a:off x="-59613" y="-363163"/>
            <a:ext cx="9303524" cy="5891577"/>
            <a:chOff x="-59613" y="-363163"/>
            <a:chExt cx="9303524" cy="5891577"/>
          </a:xfrm>
        </p:grpSpPr>
        <p:grpSp>
          <p:nvGrpSpPr>
            <p:cNvPr id="39" name="Google Shape;39;p5"/>
            <p:cNvGrpSpPr/>
            <p:nvPr/>
          </p:nvGrpSpPr>
          <p:grpSpPr>
            <a:xfrm flipH="1">
              <a:off x="-59613" y="4604012"/>
              <a:ext cx="1175410" cy="924402"/>
              <a:chOff x="7887568" y="3921875"/>
              <a:chExt cx="1470182" cy="1156225"/>
            </a:xfrm>
          </p:grpSpPr>
          <p:sp>
            <p:nvSpPr>
              <p:cNvPr id="40" name="Google Shape;40;p5"/>
              <p:cNvSpPr/>
              <p:nvPr/>
            </p:nvSpPr>
            <p:spPr>
              <a:xfrm>
                <a:off x="7887568" y="4140150"/>
                <a:ext cx="619500" cy="660300"/>
              </a:xfrm>
              <a:prstGeom prst="rect">
                <a:avLst/>
              </a:prstGeom>
              <a:solidFill>
                <a:srgbClr val="1C4587">
                  <a:alpha val="4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p:nvPr/>
            </p:nvSpPr>
            <p:spPr>
              <a:xfrm>
                <a:off x="8270025" y="4383300"/>
                <a:ext cx="651600" cy="694800"/>
              </a:xfrm>
              <a:prstGeom prst="rect">
                <a:avLst/>
              </a:prstGeom>
              <a:solidFill>
                <a:srgbClr val="FFFFFF">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a:off x="8644650" y="3921875"/>
                <a:ext cx="713100" cy="760200"/>
              </a:xfrm>
              <a:prstGeom prst="rect">
                <a:avLst/>
              </a:prstGeom>
              <a:solidFill>
                <a:srgbClr val="1C4587">
                  <a:alpha val="6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5"/>
            <p:cNvGrpSpPr/>
            <p:nvPr/>
          </p:nvGrpSpPr>
          <p:grpSpPr>
            <a:xfrm>
              <a:off x="7981650" y="-363163"/>
              <a:ext cx="1262262" cy="808184"/>
              <a:chOff x="7981650" y="-363163"/>
              <a:chExt cx="1262262" cy="808184"/>
            </a:xfrm>
          </p:grpSpPr>
          <p:sp>
            <p:nvSpPr>
              <p:cNvPr id="44" name="Google Shape;44;p5"/>
              <p:cNvSpPr/>
              <p:nvPr/>
            </p:nvSpPr>
            <p:spPr>
              <a:xfrm>
                <a:off x="8673911" y="-363163"/>
                <a:ext cx="570000" cy="607800"/>
              </a:xfrm>
              <a:prstGeom prst="rect">
                <a:avLst/>
              </a:prstGeom>
              <a:solidFill>
                <a:srgbClr val="1C4587">
                  <a:alpha val="6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p:nvPr/>
            </p:nvSpPr>
            <p:spPr>
              <a:xfrm>
                <a:off x="8283074" y="-110579"/>
                <a:ext cx="521100" cy="555600"/>
              </a:xfrm>
              <a:prstGeom prst="rect">
                <a:avLst/>
              </a:prstGeom>
              <a:solidFill>
                <a:srgbClr val="FFFFFF">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p:nvPr/>
            </p:nvSpPr>
            <p:spPr>
              <a:xfrm>
                <a:off x="7981650" y="-205802"/>
                <a:ext cx="495300" cy="528000"/>
              </a:xfrm>
              <a:prstGeom prst="rect">
                <a:avLst/>
              </a:prstGeom>
              <a:solidFill>
                <a:srgbClr val="1C4587">
                  <a:alpha val="4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7"/>
        <p:cNvGrpSpPr/>
        <p:nvPr/>
      </p:nvGrpSpPr>
      <p:grpSpPr>
        <a:xfrm>
          <a:off x="0" y="0"/>
          <a:ext cx="0" cy="0"/>
          <a:chOff x="0" y="0"/>
          <a:chExt cx="0" cy="0"/>
        </a:xfrm>
      </p:grpSpPr>
      <p:sp>
        <p:nvSpPr>
          <p:cNvPr id="48" name="Google Shape;48;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49" name="Google Shape;49;p6"/>
          <p:cNvGrpSpPr/>
          <p:nvPr/>
        </p:nvGrpSpPr>
        <p:grpSpPr>
          <a:xfrm>
            <a:off x="-383746" y="143670"/>
            <a:ext cx="9445658" cy="5380326"/>
            <a:chOff x="-383746" y="143670"/>
            <a:chExt cx="9445658" cy="5380326"/>
          </a:xfrm>
        </p:grpSpPr>
        <p:grpSp>
          <p:nvGrpSpPr>
            <p:cNvPr id="50" name="Google Shape;50;p6"/>
            <p:cNvGrpSpPr/>
            <p:nvPr/>
          </p:nvGrpSpPr>
          <p:grpSpPr>
            <a:xfrm>
              <a:off x="7799650" y="4715812"/>
              <a:ext cx="1262262" cy="808184"/>
              <a:chOff x="7981650" y="-363163"/>
              <a:chExt cx="1262262" cy="808184"/>
            </a:xfrm>
          </p:grpSpPr>
          <p:sp>
            <p:nvSpPr>
              <p:cNvPr id="51" name="Google Shape;51;p6"/>
              <p:cNvSpPr/>
              <p:nvPr/>
            </p:nvSpPr>
            <p:spPr>
              <a:xfrm>
                <a:off x="8673911" y="-363163"/>
                <a:ext cx="570000" cy="607800"/>
              </a:xfrm>
              <a:prstGeom prst="rect">
                <a:avLst/>
              </a:prstGeom>
              <a:solidFill>
                <a:srgbClr val="1C4587">
                  <a:alpha val="6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6"/>
              <p:cNvSpPr/>
              <p:nvPr/>
            </p:nvSpPr>
            <p:spPr>
              <a:xfrm>
                <a:off x="8283074" y="-110579"/>
                <a:ext cx="521100" cy="555600"/>
              </a:xfrm>
              <a:prstGeom prst="rect">
                <a:avLst/>
              </a:prstGeom>
              <a:solidFill>
                <a:srgbClr val="FFFFFF">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a:off x="7981650" y="-205802"/>
                <a:ext cx="495300" cy="528000"/>
              </a:xfrm>
              <a:prstGeom prst="rect">
                <a:avLst/>
              </a:prstGeom>
              <a:solidFill>
                <a:srgbClr val="1C4587">
                  <a:alpha val="4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6"/>
            <p:cNvGrpSpPr/>
            <p:nvPr/>
          </p:nvGrpSpPr>
          <p:grpSpPr>
            <a:xfrm rot="5400000" flipH="1">
              <a:off x="-596506" y="356430"/>
              <a:ext cx="1175410" cy="749891"/>
              <a:chOff x="7887568" y="4140150"/>
              <a:chExt cx="1470182" cy="937950"/>
            </a:xfrm>
          </p:grpSpPr>
          <p:sp>
            <p:nvSpPr>
              <p:cNvPr id="55" name="Google Shape;55;p6"/>
              <p:cNvSpPr/>
              <p:nvPr/>
            </p:nvSpPr>
            <p:spPr>
              <a:xfrm>
                <a:off x="7887568" y="4140150"/>
                <a:ext cx="619500" cy="660300"/>
              </a:xfrm>
              <a:prstGeom prst="rect">
                <a:avLst/>
              </a:prstGeom>
              <a:solidFill>
                <a:srgbClr val="1C4587">
                  <a:alpha val="4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p:nvPr/>
            </p:nvSpPr>
            <p:spPr>
              <a:xfrm>
                <a:off x="8270025" y="4383300"/>
                <a:ext cx="651600" cy="694800"/>
              </a:xfrm>
              <a:prstGeom prst="rect">
                <a:avLst/>
              </a:prstGeom>
              <a:solidFill>
                <a:srgbClr val="FFFFFF">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6"/>
              <p:cNvSpPr/>
              <p:nvPr/>
            </p:nvSpPr>
            <p:spPr>
              <a:xfrm>
                <a:off x="8644650" y="4260024"/>
                <a:ext cx="713100" cy="760200"/>
              </a:xfrm>
              <a:prstGeom prst="rect">
                <a:avLst/>
              </a:prstGeom>
              <a:solidFill>
                <a:srgbClr val="1C4587">
                  <a:alpha val="6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2.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100"/>
              <a:buFont typeface="Poppins"/>
              <a:buNone/>
              <a:defRPr sz="3100" b="1">
                <a:solidFill>
                  <a:schemeClr val="dk1"/>
                </a:solidFill>
                <a:latin typeface="Poppins"/>
                <a:ea typeface="Poppins"/>
                <a:cs typeface="Poppins"/>
                <a:sym typeface="Poppins"/>
              </a:defRPr>
            </a:lvl1pPr>
            <a:lvl2pPr lvl="1" algn="ctr" rtl="0">
              <a:spcBef>
                <a:spcPts val="0"/>
              </a:spcBef>
              <a:spcAft>
                <a:spcPts val="0"/>
              </a:spcAft>
              <a:buClr>
                <a:schemeClr val="dk1"/>
              </a:buClr>
              <a:buSzPts val="3100"/>
              <a:buFont typeface="Poppins"/>
              <a:buNone/>
              <a:defRPr sz="3100" b="1">
                <a:solidFill>
                  <a:schemeClr val="dk1"/>
                </a:solidFill>
                <a:latin typeface="Poppins"/>
                <a:ea typeface="Poppins"/>
                <a:cs typeface="Poppins"/>
                <a:sym typeface="Poppins"/>
              </a:defRPr>
            </a:lvl2pPr>
            <a:lvl3pPr lvl="2" algn="ctr" rtl="0">
              <a:spcBef>
                <a:spcPts val="0"/>
              </a:spcBef>
              <a:spcAft>
                <a:spcPts val="0"/>
              </a:spcAft>
              <a:buClr>
                <a:schemeClr val="dk1"/>
              </a:buClr>
              <a:buSzPts val="3100"/>
              <a:buFont typeface="Poppins"/>
              <a:buNone/>
              <a:defRPr sz="3100" b="1">
                <a:solidFill>
                  <a:schemeClr val="dk1"/>
                </a:solidFill>
                <a:latin typeface="Poppins"/>
                <a:ea typeface="Poppins"/>
                <a:cs typeface="Poppins"/>
                <a:sym typeface="Poppins"/>
              </a:defRPr>
            </a:lvl3pPr>
            <a:lvl4pPr lvl="3" algn="ctr" rtl="0">
              <a:spcBef>
                <a:spcPts val="0"/>
              </a:spcBef>
              <a:spcAft>
                <a:spcPts val="0"/>
              </a:spcAft>
              <a:buClr>
                <a:schemeClr val="dk1"/>
              </a:buClr>
              <a:buSzPts val="3100"/>
              <a:buFont typeface="Poppins"/>
              <a:buNone/>
              <a:defRPr sz="3100" b="1">
                <a:solidFill>
                  <a:schemeClr val="dk1"/>
                </a:solidFill>
                <a:latin typeface="Poppins"/>
                <a:ea typeface="Poppins"/>
                <a:cs typeface="Poppins"/>
                <a:sym typeface="Poppins"/>
              </a:defRPr>
            </a:lvl4pPr>
            <a:lvl5pPr lvl="4" algn="ctr" rtl="0">
              <a:spcBef>
                <a:spcPts val="0"/>
              </a:spcBef>
              <a:spcAft>
                <a:spcPts val="0"/>
              </a:spcAft>
              <a:buClr>
                <a:schemeClr val="dk1"/>
              </a:buClr>
              <a:buSzPts val="3100"/>
              <a:buFont typeface="Poppins"/>
              <a:buNone/>
              <a:defRPr sz="3100" b="1">
                <a:solidFill>
                  <a:schemeClr val="dk1"/>
                </a:solidFill>
                <a:latin typeface="Poppins"/>
                <a:ea typeface="Poppins"/>
                <a:cs typeface="Poppins"/>
                <a:sym typeface="Poppins"/>
              </a:defRPr>
            </a:lvl5pPr>
            <a:lvl6pPr lvl="5" algn="ctr" rtl="0">
              <a:spcBef>
                <a:spcPts val="0"/>
              </a:spcBef>
              <a:spcAft>
                <a:spcPts val="0"/>
              </a:spcAft>
              <a:buClr>
                <a:schemeClr val="dk1"/>
              </a:buClr>
              <a:buSzPts val="3100"/>
              <a:buFont typeface="Poppins"/>
              <a:buNone/>
              <a:defRPr sz="3100" b="1">
                <a:solidFill>
                  <a:schemeClr val="dk1"/>
                </a:solidFill>
                <a:latin typeface="Poppins"/>
                <a:ea typeface="Poppins"/>
                <a:cs typeface="Poppins"/>
                <a:sym typeface="Poppins"/>
              </a:defRPr>
            </a:lvl6pPr>
            <a:lvl7pPr lvl="6" algn="ctr" rtl="0">
              <a:spcBef>
                <a:spcPts val="0"/>
              </a:spcBef>
              <a:spcAft>
                <a:spcPts val="0"/>
              </a:spcAft>
              <a:buClr>
                <a:schemeClr val="dk1"/>
              </a:buClr>
              <a:buSzPts val="3100"/>
              <a:buFont typeface="Poppins"/>
              <a:buNone/>
              <a:defRPr sz="3100" b="1">
                <a:solidFill>
                  <a:schemeClr val="dk1"/>
                </a:solidFill>
                <a:latin typeface="Poppins"/>
                <a:ea typeface="Poppins"/>
                <a:cs typeface="Poppins"/>
                <a:sym typeface="Poppins"/>
              </a:defRPr>
            </a:lvl7pPr>
            <a:lvl8pPr lvl="7" algn="ctr" rtl="0">
              <a:spcBef>
                <a:spcPts val="0"/>
              </a:spcBef>
              <a:spcAft>
                <a:spcPts val="0"/>
              </a:spcAft>
              <a:buClr>
                <a:schemeClr val="dk1"/>
              </a:buClr>
              <a:buSzPts val="3100"/>
              <a:buFont typeface="Poppins"/>
              <a:buNone/>
              <a:defRPr sz="3100" b="1">
                <a:solidFill>
                  <a:schemeClr val="dk1"/>
                </a:solidFill>
                <a:latin typeface="Poppins"/>
                <a:ea typeface="Poppins"/>
                <a:cs typeface="Poppins"/>
                <a:sym typeface="Poppins"/>
              </a:defRPr>
            </a:lvl8pPr>
            <a:lvl9pPr lvl="8" algn="ctr" rtl="0">
              <a:spcBef>
                <a:spcPts val="0"/>
              </a:spcBef>
              <a:spcAft>
                <a:spcPts val="0"/>
              </a:spcAft>
              <a:buClr>
                <a:schemeClr val="dk1"/>
              </a:buClr>
              <a:buSzPts val="3100"/>
              <a:buFont typeface="Poppins"/>
              <a:buNone/>
              <a:defRPr sz="31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1pPr>
            <a:lvl2pPr marL="914400" lvl="1" indent="-304800">
              <a:lnSpc>
                <a:spcPct val="100000"/>
              </a:lnSpc>
              <a:spcBef>
                <a:spcPts val="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2pPr>
            <a:lvl3pPr marL="1371600" lvl="2" indent="-304800">
              <a:lnSpc>
                <a:spcPct val="100000"/>
              </a:lnSpc>
              <a:spcBef>
                <a:spcPts val="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3pPr>
            <a:lvl4pPr marL="1828800" lvl="3" indent="-304800">
              <a:lnSpc>
                <a:spcPct val="100000"/>
              </a:lnSpc>
              <a:spcBef>
                <a:spcPts val="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4pPr>
            <a:lvl5pPr marL="2286000" lvl="4" indent="-304800">
              <a:lnSpc>
                <a:spcPct val="100000"/>
              </a:lnSpc>
              <a:spcBef>
                <a:spcPts val="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5pPr>
            <a:lvl6pPr marL="2743200" lvl="5" indent="-304800">
              <a:lnSpc>
                <a:spcPct val="100000"/>
              </a:lnSpc>
              <a:spcBef>
                <a:spcPts val="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6pPr>
            <a:lvl7pPr marL="3200400" lvl="6" indent="-304800">
              <a:lnSpc>
                <a:spcPct val="100000"/>
              </a:lnSpc>
              <a:spcBef>
                <a:spcPts val="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7pPr>
            <a:lvl8pPr marL="3657600" lvl="7" indent="-304800">
              <a:lnSpc>
                <a:spcPct val="100000"/>
              </a:lnSpc>
              <a:spcBef>
                <a:spcPts val="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8pPr>
            <a:lvl9pPr marL="4114800" lvl="8" indent="-304800">
              <a:lnSpc>
                <a:spcPct val="100000"/>
              </a:lnSpc>
              <a:spcBef>
                <a:spcPts val="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90890" r:id="rId3"/>
    <p:sldLayoutId id="2147490889" r:id="rId4"/>
    <p:sldLayoutId id="2147483685" r:id="rId5"/>
    <p:sldLayoutId id="2147490891" r:id="rId6"/>
    <p:sldLayoutId id="2147483675" r:id="rId7"/>
    <p:sldLayoutId id="2147483676" r:id="rId8"/>
    <p:sldLayoutId id="2147483677" r:id="rId9"/>
    <p:sldLayoutId id="2147483678" r:id="rId10"/>
    <p:sldLayoutId id="2147483679" r:id="rId11"/>
    <p:sldLayoutId id="2147483680" r:id="rId12"/>
    <p:sldLayoutId id="2147483682" r:id="rId13"/>
    <p:sldLayoutId id="2147483684" r:id="rId14"/>
    <p:sldLayoutId id="2147483690" r:id="rId15"/>
    <p:sldLayoutId id="2147483741" r:id="rId16"/>
    <p:sldLayoutId id="2147483743" r:id="rId17"/>
    <p:sldLayoutId id="2147483746" r:id="rId18"/>
    <p:sldLayoutId id="2147483747" r:id="rId19"/>
    <p:sldLayoutId id="2147483744" r:id="rId20"/>
    <p:sldLayoutId id="2147483745" r:id="rId21"/>
    <p:sldLayoutId id="2147483748" r:id="rId22"/>
    <p:sldLayoutId id="2147483749" r:id="rId23"/>
    <p:sldLayoutId id="2147483754" r:id="rId24"/>
    <p:sldLayoutId id="2147483753" r:id="rId25"/>
    <p:sldLayoutId id="2147483755" r:id="rId26"/>
    <p:sldLayoutId id="2147483752" r:id="rId27"/>
    <p:sldLayoutId id="2147483683" r:id="rId28"/>
    <p:sldLayoutId id="2147483661" r:id="rId29"/>
    <p:sldLayoutId id="2147483686"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C132B8-ACEA-598E-EE7D-E445B4B50E7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5958154-DBDD-E844-789D-E7E926238AF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5D56C48-CBF6-28AB-4D43-9E365E4A31F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F1E0301E-BB8E-4D5A-BDF9-B82F7E1ADAE2}" type="datetimeFigureOut">
              <a:rPr lang="en-CA" smtClean="0"/>
              <a:t>2024-07-12</a:t>
            </a:fld>
            <a:endParaRPr lang="en-CA"/>
          </a:p>
        </p:txBody>
      </p:sp>
      <p:sp>
        <p:nvSpPr>
          <p:cNvPr id="5" name="Footer Placeholder 4">
            <a:extLst>
              <a:ext uri="{FF2B5EF4-FFF2-40B4-BE49-F238E27FC236}">
                <a16:creationId xmlns:a16="http://schemas.microsoft.com/office/drawing/2014/main" id="{AA9CEB82-ECA7-B687-0B65-A9A011C1847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6A8020D5-BE70-648E-F5CF-A26607B0F0C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F3E1473E-27A8-4E5A-80AE-925289C4F690}" type="slidenum">
              <a:rPr lang="en-CA" smtClean="0"/>
              <a:t>‹#›</a:t>
            </a:fld>
            <a:endParaRPr lang="en-CA"/>
          </a:p>
        </p:txBody>
      </p:sp>
    </p:spTree>
    <p:extLst>
      <p:ext uri="{BB962C8B-B14F-4D97-AF65-F5344CB8AC3E}">
        <p14:creationId xmlns:p14="http://schemas.microsoft.com/office/powerpoint/2010/main" val="1918887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87" r:id="rId13"/>
    <p:sldLayoutId id="214748368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99.png"/></Relationships>
</file>

<file path=ppt/slides/_rels/slide10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103.png"/><Relationship Id="rId4" Type="http://schemas.openxmlformats.org/officeDocument/2006/relationships/image" Target="../media/image102.png"/></Relationships>
</file>

<file path=ppt/slides/_rels/slide10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10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0.xml"/></Relationships>
</file>

<file path=ppt/slides/_rels/slide10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0.xml"/></Relationships>
</file>

<file path=ppt/slides/_rels/slide11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0.xml"/></Relationships>
</file>

<file path=ppt/slides/_rels/slide11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0.xml"/></Relationships>
</file>

<file path=ppt/slides/_rels/slide11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0.xml"/></Relationships>
</file>

<file path=ppt/slides/_rels/slide11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0.xml"/></Relationships>
</file>

<file path=ppt/slides/_rels/slide11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0.xml"/></Relationships>
</file>

<file path=ppt/slides/_rels/slide11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6.xml"/><Relationship Id="rId1" Type="http://schemas.openxmlformats.org/officeDocument/2006/relationships/slideLayout" Target="../slideLayouts/slideLayout30.xml"/></Relationships>
</file>

<file path=ppt/slides/_rels/slide118.xml.rels><?xml version="1.0" encoding="UTF-8" standalone="yes"?>
<Relationships xmlns="http://schemas.openxmlformats.org/package/2006/relationships"><Relationship Id="rId3" Type="http://schemas.openxmlformats.org/officeDocument/2006/relationships/hyperlink" Target="https://slidesgo.com/slidesgo-school/presentation-tips/how-to-modify-a-graph-in-our-templates?utm_source=slidesgo_template&amp;utm_medium=referral-link&amp;utm_campaign=how-to-modify-a-graph-in-our-templates&amp;utm_term=slidesgo-school&amp;utm_content=how-to-modify-a-graph-in-our-templates" TargetMode="External"/><Relationship Id="rId2" Type="http://schemas.openxmlformats.org/officeDocument/2006/relationships/notesSlide" Target="../notesSlides/notesSlide57.xml"/><Relationship Id="rId1" Type="http://schemas.openxmlformats.org/officeDocument/2006/relationships/slideLayout" Target="../slideLayouts/slideLayout30.xml"/><Relationship Id="rId4" Type="http://schemas.openxmlformats.org/officeDocument/2006/relationships/image" Target="../media/image116.png"/></Relationships>
</file>

<file path=ppt/slides/_rels/slide11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8.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2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0.xml"/></Relationships>
</file>

<file path=ppt/slides/_rels/slide121.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24.png"/><Relationship Id="rId18" Type="http://schemas.openxmlformats.org/officeDocument/2006/relationships/customXml" Target="../ink/ink8.xml"/><Relationship Id="rId26" Type="http://schemas.openxmlformats.org/officeDocument/2006/relationships/image" Target="../media/image130.png"/><Relationship Id="rId3" Type="http://schemas.openxmlformats.org/officeDocument/2006/relationships/image" Target="../media/image119.png"/><Relationship Id="rId21" Type="http://schemas.openxmlformats.org/officeDocument/2006/relationships/customXml" Target="../ink/ink10.xml"/><Relationship Id="rId7" Type="http://schemas.openxmlformats.org/officeDocument/2006/relationships/image" Target="../media/image121.png"/><Relationship Id="rId12" Type="http://schemas.openxmlformats.org/officeDocument/2006/relationships/customXml" Target="../ink/ink5.xml"/><Relationship Id="rId17" Type="http://schemas.openxmlformats.org/officeDocument/2006/relationships/image" Target="../media/image126.png"/><Relationship Id="rId25" Type="http://schemas.openxmlformats.org/officeDocument/2006/relationships/customXml" Target="../ink/ink12.xml"/><Relationship Id="rId2" Type="http://schemas.openxmlformats.org/officeDocument/2006/relationships/notesSlide" Target="../notesSlides/notesSlide59.xml"/><Relationship Id="rId16" Type="http://schemas.openxmlformats.org/officeDocument/2006/relationships/customXml" Target="../ink/ink7.xml"/><Relationship Id="rId20" Type="http://schemas.openxmlformats.org/officeDocument/2006/relationships/customXml" Target="../ink/ink9.xml"/><Relationship Id="rId1" Type="http://schemas.openxmlformats.org/officeDocument/2006/relationships/slideLayout" Target="../slideLayouts/slideLayout30.xml"/><Relationship Id="rId6" Type="http://schemas.openxmlformats.org/officeDocument/2006/relationships/customXml" Target="../ink/ink2.xml"/><Relationship Id="rId11" Type="http://schemas.openxmlformats.org/officeDocument/2006/relationships/image" Target="../media/image123.png"/><Relationship Id="rId24" Type="http://schemas.openxmlformats.org/officeDocument/2006/relationships/image" Target="../media/image129.png"/><Relationship Id="rId5" Type="http://schemas.openxmlformats.org/officeDocument/2006/relationships/image" Target="../media/image120.png"/><Relationship Id="rId15" Type="http://schemas.openxmlformats.org/officeDocument/2006/relationships/image" Target="../media/image125.png"/><Relationship Id="rId23" Type="http://schemas.openxmlformats.org/officeDocument/2006/relationships/customXml" Target="../ink/ink11.xml"/><Relationship Id="rId28" Type="http://schemas.openxmlformats.org/officeDocument/2006/relationships/image" Target="../media/image131.png"/><Relationship Id="rId10" Type="http://schemas.openxmlformats.org/officeDocument/2006/relationships/customXml" Target="../ink/ink4.xml"/><Relationship Id="rId19" Type="http://schemas.openxmlformats.org/officeDocument/2006/relationships/image" Target="../media/image127.png"/><Relationship Id="rId4" Type="http://schemas.openxmlformats.org/officeDocument/2006/relationships/customXml" Target="../ink/ink1.xml"/><Relationship Id="rId9" Type="http://schemas.openxmlformats.org/officeDocument/2006/relationships/image" Target="../media/image122.png"/><Relationship Id="rId14" Type="http://schemas.openxmlformats.org/officeDocument/2006/relationships/customXml" Target="../ink/ink6.xml"/><Relationship Id="rId22" Type="http://schemas.openxmlformats.org/officeDocument/2006/relationships/image" Target="../media/image128.png"/><Relationship Id="rId27" Type="http://schemas.openxmlformats.org/officeDocument/2006/relationships/customXml" Target="../ink/ink13.xml"/></Relationships>
</file>

<file path=ppt/slides/_rels/slide12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30.xml"/></Relationships>
</file>

<file path=ppt/slides/_rels/slide12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0.xml"/><Relationship Id="rId1" Type="http://schemas.openxmlformats.org/officeDocument/2006/relationships/slideLayout" Target="../slideLayouts/slideLayout30.xml"/></Relationships>
</file>

<file path=ppt/slides/_rels/slide12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1.xml"/><Relationship Id="rId1" Type="http://schemas.openxmlformats.org/officeDocument/2006/relationships/slideLayout" Target="../slideLayouts/slideLayout30.xml"/></Relationships>
</file>

<file path=ppt/slides/_rels/slide12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2.xml"/><Relationship Id="rId1" Type="http://schemas.openxmlformats.org/officeDocument/2006/relationships/slideLayout" Target="../slideLayouts/slideLayout30.xml"/></Relationships>
</file>

<file path=ppt/slides/_rels/slide12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0.xml"/></Relationships>
</file>

<file path=ppt/slides/_rels/slide12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0.xml"/></Relationships>
</file>

<file path=ppt/slides/_rels/slide12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0.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8.sv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3.xml"/><Relationship Id="rId4" Type="http://schemas.openxmlformats.org/officeDocument/2006/relationships/image" Target="../media/image143.png"/></Relationships>
</file>

<file path=ppt/slides/_rels/slide13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4.png"/><Relationship Id="rId1" Type="http://schemas.openxmlformats.org/officeDocument/2006/relationships/slideLayout" Target="../slideLayouts/slideLayout13.xml"/><Relationship Id="rId4" Type="http://schemas.openxmlformats.org/officeDocument/2006/relationships/image" Target="../media/image143.png"/></Relationships>
</file>

<file path=ppt/slides/_rels/slide13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5.png"/><Relationship Id="rId1" Type="http://schemas.openxmlformats.org/officeDocument/2006/relationships/slideLayout" Target="../slideLayouts/slideLayout13.xml"/><Relationship Id="rId4" Type="http://schemas.openxmlformats.org/officeDocument/2006/relationships/image" Target="../media/image143.png"/></Relationships>
</file>

<file path=ppt/slides/_rels/slide13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6.png"/><Relationship Id="rId1" Type="http://schemas.openxmlformats.org/officeDocument/2006/relationships/slideLayout" Target="../slideLayouts/slideLayout13.xml"/><Relationship Id="rId4" Type="http://schemas.openxmlformats.org/officeDocument/2006/relationships/image" Target="../media/image143.png"/></Relationships>
</file>

<file path=ppt/slides/_rels/slide13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7.png"/><Relationship Id="rId1" Type="http://schemas.openxmlformats.org/officeDocument/2006/relationships/slideLayout" Target="../slideLayouts/slideLayout13.xml"/><Relationship Id="rId4" Type="http://schemas.openxmlformats.org/officeDocument/2006/relationships/image" Target="../media/image143.png"/></Relationships>
</file>

<file path=ppt/slides/_rels/slide13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3.xml"/><Relationship Id="rId4" Type="http://schemas.openxmlformats.org/officeDocument/2006/relationships/image" Target="../media/image148.png"/></Relationships>
</file>

<file path=ppt/slides/_rels/slide13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3.xml"/><Relationship Id="rId4" Type="http://schemas.openxmlformats.org/officeDocument/2006/relationships/image" Target="../media/image149.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3.xml"/><Relationship Id="rId4" Type="http://schemas.openxmlformats.org/officeDocument/2006/relationships/image" Target="../media/image150.png"/></Relationships>
</file>

<file path=ppt/slides/_rels/slide14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3.xml"/><Relationship Id="rId4" Type="http://schemas.openxmlformats.org/officeDocument/2006/relationships/image" Target="../media/image151.png"/></Relationships>
</file>

<file path=ppt/slides/_rels/slide14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3.xml"/><Relationship Id="rId4" Type="http://schemas.openxmlformats.org/officeDocument/2006/relationships/image" Target="../media/image152.png"/></Relationships>
</file>

<file path=ppt/slides/_rels/slide14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7.xml"/><Relationship Id="rId1" Type="http://schemas.openxmlformats.org/officeDocument/2006/relationships/slideLayout" Target="../slideLayouts/slideLayout13.xml"/><Relationship Id="rId5" Type="http://schemas.openxmlformats.org/officeDocument/2006/relationships/image" Target="../media/image153.png"/><Relationship Id="rId4" Type="http://schemas.openxmlformats.org/officeDocument/2006/relationships/image" Target="../media/image143.png"/></Relationships>
</file>

<file path=ppt/slides/_rels/slide14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8.xml"/><Relationship Id="rId1" Type="http://schemas.openxmlformats.org/officeDocument/2006/relationships/slideLayout" Target="../slideLayouts/slideLayout13.xml"/><Relationship Id="rId5" Type="http://schemas.openxmlformats.org/officeDocument/2006/relationships/image" Target="../media/image153.png"/><Relationship Id="rId4" Type="http://schemas.openxmlformats.org/officeDocument/2006/relationships/image" Target="../media/image143.png"/></Relationships>
</file>

<file path=ppt/slides/_rels/slide14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3.xml"/><Relationship Id="rId4" Type="http://schemas.openxmlformats.org/officeDocument/2006/relationships/image" Target="../media/image154.png"/></Relationships>
</file>

<file path=ppt/slides/_rels/slide14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3.xml"/><Relationship Id="rId4" Type="http://schemas.openxmlformats.org/officeDocument/2006/relationships/image" Target="../media/image155.png"/></Relationships>
</file>

<file path=ppt/slides/_rels/slide14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3.xml"/><Relationship Id="rId4" Type="http://schemas.openxmlformats.org/officeDocument/2006/relationships/image" Target="../media/image156.png"/></Relationships>
</file>

<file path=ppt/slides/_rels/slide14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3.xml"/><Relationship Id="rId4" Type="http://schemas.openxmlformats.org/officeDocument/2006/relationships/image" Target="../media/image157.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3.xml"/><Relationship Id="rId4" Type="http://schemas.openxmlformats.org/officeDocument/2006/relationships/image" Target="../media/image158.png"/></Relationships>
</file>

<file path=ppt/slides/_rels/slide15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9.xml"/><Relationship Id="rId1" Type="http://schemas.openxmlformats.org/officeDocument/2006/relationships/slideLayout" Target="../slideLayouts/slideLayout13.xml"/><Relationship Id="rId5" Type="http://schemas.openxmlformats.org/officeDocument/2006/relationships/image" Target="../media/image159.png"/><Relationship Id="rId4" Type="http://schemas.openxmlformats.org/officeDocument/2006/relationships/image" Target="../media/image143.png"/></Relationships>
</file>

<file path=ppt/slides/_rels/slide15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3.xml"/><Relationship Id="rId4" Type="http://schemas.openxmlformats.org/officeDocument/2006/relationships/image" Target="../media/image160.png"/></Relationships>
</file>

<file path=ppt/slides/_rels/slide15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3.xml"/><Relationship Id="rId4" Type="http://schemas.openxmlformats.org/officeDocument/2006/relationships/image" Target="../media/image161.png"/></Relationships>
</file>

<file path=ppt/slides/_rels/slide15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3.xml"/><Relationship Id="rId4" Type="http://schemas.openxmlformats.org/officeDocument/2006/relationships/image" Target="../media/image162.png"/></Relationships>
</file>

<file path=ppt/slides/_rels/slide15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0.xml"/><Relationship Id="rId1" Type="http://schemas.openxmlformats.org/officeDocument/2006/relationships/slideLayout" Target="../slideLayouts/slideLayout13.xml"/><Relationship Id="rId5" Type="http://schemas.openxmlformats.org/officeDocument/2006/relationships/image" Target="../media/image163.png"/><Relationship Id="rId4" Type="http://schemas.openxmlformats.org/officeDocument/2006/relationships/image" Target="../media/image143.png"/></Relationships>
</file>

<file path=ppt/slides/_rels/slide15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1.xml"/><Relationship Id="rId1" Type="http://schemas.openxmlformats.org/officeDocument/2006/relationships/slideLayout" Target="../slideLayouts/slideLayout13.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43.png"/></Relationships>
</file>

<file path=ppt/slides/_rels/slide15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2.xml"/><Relationship Id="rId1" Type="http://schemas.openxmlformats.org/officeDocument/2006/relationships/slideLayout" Target="../slideLayouts/slideLayout13.xml"/><Relationship Id="rId5" Type="http://schemas.openxmlformats.org/officeDocument/2006/relationships/image" Target="../media/image166.png"/><Relationship Id="rId4" Type="http://schemas.openxmlformats.org/officeDocument/2006/relationships/image" Target="../media/image143.png"/></Relationships>
</file>

<file path=ppt/slides/_rels/slide15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3.xml"/><Relationship Id="rId1" Type="http://schemas.openxmlformats.org/officeDocument/2006/relationships/slideLayout" Target="../slideLayouts/slideLayout13.xml"/><Relationship Id="rId5" Type="http://schemas.openxmlformats.org/officeDocument/2006/relationships/image" Target="../media/image167.png"/><Relationship Id="rId4" Type="http://schemas.openxmlformats.org/officeDocument/2006/relationships/image" Target="../media/image143.png"/></Relationships>
</file>

<file path=ppt/slides/_rels/slide15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4.xml"/><Relationship Id="rId1" Type="http://schemas.openxmlformats.org/officeDocument/2006/relationships/slideLayout" Target="../slideLayouts/slideLayout13.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43.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3.xml"/><Relationship Id="rId4" Type="http://schemas.openxmlformats.org/officeDocument/2006/relationships/image" Target="../media/image170.png"/></Relationships>
</file>

<file path=ppt/slides/_rels/slide16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43.png"/><Relationship Id="rId1" Type="http://schemas.openxmlformats.org/officeDocument/2006/relationships/slideLayout" Target="../slideLayouts/slideLayout13.xml"/><Relationship Id="rId4" Type="http://schemas.openxmlformats.org/officeDocument/2006/relationships/image" Target="../media/image142.png"/></Relationships>
</file>

<file path=ppt/slides/_rels/slide16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72.png"/><Relationship Id="rId1" Type="http://schemas.openxmlformats.org/officeDocument/2006/relationships/slideLayout" Target="../slideLayouts/slideLayout13.xml"/><Relationship Id="rId4" Type="http://schemas.openxmlformats.org/officeDocument/2006/relationships/image" Target="../media/image143.png"/></Relationships>
</file>

<file path=ppt/slides/_rels/slide16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73.png"/><Relationship Id="rId1" Type="http://schemas.openxmlformats.org/officeDocument/2006/relationships/slideLayout" Target="../slideLayouts/slideLayout13.xml"/><Relationship Id="rId4" Type="http://schemas.openxmlformats.org/officeDocument/2006/relationships/image" Target="../media/image143.png"/></Relationships>
</file>

<file path=ppt/slides/_rels/slide16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74.png"/><Relationship Id="rId1" Type="http://schemas.openxmlformats.org/officeDocument/2006/relationships/slideLayout" Target="../slideLayouts/slideLayout13.xml"/><Relationship Id="rId4" Type="http://schemas.openxmlformats.org/officeDocument/2006/relationships/image" Target="../media/image143.png"/></Relationships>
</file>

<file path=ppt/slides/_rels/slide16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3.xml"/><Relationship Id="rId4" Type="http://schemas.openxmlformats.org/officeDocument/2006/relationships/image" Target="../media/image175.png"/></Relationships>
</file>

<file path=ppt/slides/_rels/slide16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76.png"/><Relationship Id="rId1" Type="http://schemas.openxmlformats.org/officeDocument/2006/relationships/slideLayout" Target="../slideLayouts/slideLayout13.xml"/><Relationship Id="rId4" Type="http://schemas.openxmlformats.org/officeDocument/2006/relationships/image" Target="../media/image143.png"/></Relationships>
</file>

<file path=ppt/slides/_rels/slide16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77.png"/><Relationship Id="rId1" Type="http://schemas.openxmlformats.org/officeDocument/2006/relationships/slideLayout" Target="../slideLayouts/slideLayout13.xml"/><Relationship Id="rId4" Type="http://schemas.openxmlformats.org/officeDocument/2006/relationships/image" Target="../media/image143.png"/></Relationships>
</file>

<file path=ppt/slides/_rels/slide16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78.jpeg"/><Relationship Id="rId1" Type="http://schemas.openxmlformats.org/officeDocument/2006/relationships/slideLayout" Target="../slideLayouts/slideLayout13.xml"/><Relationship Id="rId4" Type="http://schemas.openxmlformats.org/officeDocument/2006/relationships/image" Target="../media/image143.png"/></Relationships>
</file>

<file path=ppt/slides/_rels/slide16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79.png"/><Relationship Id="rId1" Type="http://schemas.openxmlformats.org/officeDocument/2006/relationships/slideLayout" Target="../slideLayouts/slideLayout13.xml"/><Relationship Id="rId4" Type="http://schemas.openxmlformats.org/officeDocument/2006/relationships/image" Target="../media/image143.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80.png"/><Relationship Id="rId1" Type="http://schemas.openxmlformats.org/officeDocument/2006/relationships/slideLayout" Target="../slideLayouts/slideLayout13.xml"/><Relationship Id="rId4" Type="http://schemas.openxmlformats.org/officeDocument/2006/relationships/image" Target="../media/image143.png"/></Relationships>
</file>

<file path=ppt/slides/_rels/slide17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75.xml"/><Relationship Id="rId1" Type="http://schemas.openxmlformats.org/officeDocument/2006/relationships/slideLayout" Target="../slideLayouts/slideLayout13.xml"/><Relationship Id="rId5" Type="http://schemas.openxmlformats.org/officeDocument/2006/relationships/image" Target="../media/image143.png"/><Relationship Id="rId4" Type="http://schemas.openxmlformats.org/officeDocument/2006/relationships/image" Target="../media/image142.png"/></Relationships>
</file>

<file path=ppt/slides/_rels/slide17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82.png"/><Relationship Id="rId1" Type="http://schemas.openxmlformats.org/officeDocument/2006/relationships/slideLayout" Target="../slideLayouts/slideLayout13.xml"/><Relationship Id="rId4" Type="http://schemas.openxmlformats.org/officeDocument/2006/relationships/image" Target="../media/image143.png"/></Relationships>
</file>

<file path=ppt/slides/_rels/slide17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76.xml"/><Relationship Id="rId1" Type="http://schemas.openxmlformats.org/officeDocument/2006/relationships/slideLayout" Target="../slideLayouts/slideLayout13.xml"/><Relationship Id="rId5" Type="http://schemas.openxmlformats.org/officeDocument/2006/relationships/image" Target="../media/image143.png"/><Relationship Id="rId4" Type="http://schemas.openxmlformats.org/officeDocument/2006/relationships/image" Target="../media/image142.png"/></Relationships>
</file>

<file path=ppt/slides/_rels/slide17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7.xml"/><Relationship Id="rId1" Type="http://schemas.openxmlformats.org/officeDocument/2006/relationships/slideLayout" Target="../slideLayouts/slideLayout13.xml"/><Relationship Id="rId5" Type="http://schemas.openxmlformats.org/officeDocument/2006/relationships/image" Target="../media/image184.png"/><Relationship Id="rId4" Type="http://schemas.openxmlformats.org/officeDocument/2006/relationships/image" Target="../media/image143.png"/></Relationships>
</file>

<file path=ppt/slides/_rels/slide17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78.xml"/><Relationship Id="rId1" Type="http://schemas.openxmlformats.org/officeDocument/2006/relationships/slideLayout" Target="../slideLayouts/slideLayout42.xml"/><Relationship Id="rId4" Type="http://schemas.microsoft.com/office/2007/relationships/hdphoto" Target="../media/hdphoto1.wdp"/></Relationships>
</file>

<file path=ppt/slides/_rels/slide176.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43.xml"/></Relationships>
</file>

<file path=ppt/slides/_rels/slide177.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43.xml"/></Relationships>
</file>

<file path=ppt/slides/_rels/slide178.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43.xml"/></Relationships>
</file>

<file path=ppt/slides/_rels/slide179.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0.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43.xml"/></Relationships>
</file>

<file path=ppt/slides/_rels/slide18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43.png"/><Relationship Id="rId1" Type="http://schemas.openxmlformats.org/officeDocument/2006/relationships/slideLayout" Target="../slideLayouts/slideLayout43.xml"/></Relationships>
</file>

<file path=ppt/slides/_rels/slide18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43.png"/><Relationship Id="rId1" Type="http://schemas.openxmlformats.org/officeDocument/2006/relationships/slideLayout" Target="../slideLayouts/slideLayout43.xml"/></Relationships>
</file>

<file path=ppt/slides/_rels/slide18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43.png"/><Relationship Id="rId1" Type="http://schemas.openxmlformats.org/officeDocument/2006/relationships/slideLayout" Target="../slideLayouts/slideLayout43.xml"/></Relationships>
</file>

<file path=ppt/slides/_rels/slide18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94.png"/><Relationship Id="rId7" Type="http://schemas.openxmlformats.org/officeDocument/2006/relationships/diagramColors" Target="../diagrams/colors7.xml"/><Relationship Id="rId2" Type="http://schemas.openxmlformats.org/officeDocument/2006/relationships/image" Target="../media/image143.png"/><Relationship Id="rId1" Type="http://schemas.openxmlformats.org/officeDocument/2006/relationships/slideLayout" Target="../slideLayouts/slideLayout43.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85.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43.xml"/></Relationships>
</file>

<file path=ppt/slides/_rels/slide18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43.xml"/></Relationships>
</file>

<file path=ppt/slides/_rels/slide187.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43.xml"/></Relationships>
</file>

<file path=ppt/slides/_rels/slide18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143.png"/><Relationship Id="rId1" Type="http://schemas.openxmlformats.org/officeDocument/2006/relationships/slideLayout" Target="../slideLayouts/slideLayout3.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svg"/></Relationships>
</file>

<file path=ppt/slides/_rels/slide189.xml.rels><?xml version="1.0" encoding="UTF-8" standalone="yes"?>
<Relationships xmlns="http://schemas.openxmlformats.org/package/2006/relationships"><Relationship Id="rId3" Type="http://schemas.openxmlformats.org/officeDocument/2006/relationships/image" Target="../media/image214.png"/><Relationship Id="rId7" Type="http://schemas.openxmlformats.org/officeDocument/2006/relationships/image" Target="../media/image213.png"/><Relationship Id="rId2" Type="http://schemas.openxmlformats.org/officeDocument/2006/relationships/image" Target="../media/image143.png"/><Relationship Id="rId1" Type="http://schemas.openxmlformats.org/officeDocument/2006/relationships/slideLayout" Target="../slideLayouts/slideLayout3.xml"/><Relationship Id="rId6" Type="http://schemas.openxmlformats.org/officeDocument/2006/relationships/image" Target="../media/image212.png"/><Relationship Id="rId5" Type="http://schemas.openxmlformats.org/officeDocument/2006/relationships/image" Target="../media/image211.svg"/><Relationship Id="rId4" Type="http://schemas.openxmlformats.org/officeDocument/2006/relationships/image" Target="../media/image2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0.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8" Type="http://schemas.openxmlformats.org/officeDocument/2006/relationships/image" Target="../media/image217.svg"/><Relationship Id="rId3" Type="http://schemas.openxmlformats.org/officeDocument/2006/relationships/diagramLayout" Target="../diagrams/layout8.xml"/><Relationship Id="rId7" Type="http://schemas.openxmlformats.org/officeDocument/2006/relationships/image" Target="../media/image216.png"/><Relationship Id="rId2" Type="http://schemas.openxmlformats.org/officeDocument/2006/relationships/diagramData" Target="../diagrams/data8.xml"/><Relationship Id="rId1" Type="http://schemas.openxmlformats.org/officeDocument/2006/relationships/slideLayout" Target="../slideLayouts/slideLayout4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2.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image" Target="../media/image221.png"/><Relationship Id="rId7" Type="http://schemas.openxmlformats.org/officeDocument/2006/relationships/image" Target="../media/image225.png"/><Relationship Id="rId2" Type="http://schemas.openxmlformats.org/officeDocument/2006/relationships/image" Target="../media/image220.png"/><Relationship Id="rId1" Type="http://schemas.openxmlformats.org/officeDocument/2006/relationships/slideLayout" Target="../slideLayouts/slideLayout43.xml"/><Relationship Id="rId6" Type="http://schemas.openxmlformats.org/officeDocument/2006/relationships/image" Target="../media/image224.png"/><Relationship Id="rId5" Type="http://schemas.openxmlformats.org/officeDocument/2006/relationships/image" Target="../media/image223.png"/><Relationship Id="rId10" Type="http://schemas.microsoft.com/office/2007/relationships/hdphoto" Target="../media/hdphoto2.wdp"/><Relationship Id="rId4" Type="http://schemas.openxmlformats.org/officeDocument/2006/relationships/image" Target="../media/image222.png"/><Relationship Id="rId9" Type="http://schemas.openxmlformats.org/officeDocument/2006/relationships/image" Target="../media/image227.png"/></Relationships>
</file>

<file path=ppt/slides/_rels/slide195.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43.xml"/></Relationships>
</file>

<file path=ppt/slides/_rels/slide19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43.xml"/></Relationships>
</file>

<file path=ppt/slides/_rels/slide19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9.xml"/><Relationship Id="rId1" Type="http://schemas.openxmlformats.org/officeDocument/2006/relationships/slideLayout" Target="../slideLayouts/slideLayout43.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14.png"/></Relationships>
</file>

<file path=ppt/slides/_rels/slide198.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143.png"/><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0.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32.xml"/></Relationships>
</file>

<file path=ppt/slides/_rels/slide201.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32.xml"/></Relationships>
</file>

<file path=ppt/slides/_rels/slide202.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32.xml"/></Relationships>
</file>

<file path=ppt/slides/_rels/slide203.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43.xml"/></Relationships>
</file>

<file path=ppt/slides/_rels/slide204.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43.xml"/></Relationships>
</file>

<file path=ppt/slides/_rels/slide205.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143.png"/><Relationship Id="rId1" Type="http://schemas.openxmlformats.org/officeDocument/2006/relationships/slideLayout" Target="../slideLayouts/slideLayout43.xml"/></Relationships>
</file>

<file path=ppt/slides/_rels/slide206.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32.xml"/></Relationships>
</file>

<file path=ppt/slides/_rels/slide207.xml.rels><?xml version="1.0" encoding="UTF-8" standalone="yes"?>
<Relationships xmlns="http://schemas.openxmlformats.org/package/2006/relationships"><Relationship Id="rId3" Type="http://schemas.openxmlformats.org/officeDocument/2006/relationships/image" Target="../media/image241.png"/><Relationship Id="rId7" Type="http://schemas.openxmlformats.org/officeDocument/2006/relationships/image" Target="../media/image245.png"/><Relationship Id="rId2" Type="http://schemas.openxmlformats.org/officeDocument/2006/relationships/image" Target="../media/image240.png"/><Relationship Id="rId1" Type="http://schemas.openxmlformats.org/officeDocument/2006/relationships/slideLayout" Target="../slideLayouts/slideLayout43.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42.png"/></Relationships>
</file>

<file path=ppt/slides/_rels/slide208.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14.png"/><Relationship Id="rId1" Type="http://schemas.openxmlformats.org/officeDocument/2006/relationships/slideLayout" Target="../slideLayouts/slideLayout44.xml"/></Relationships>
</file>

<file path=ppt/slides/_rels/slide209.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210.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44.xml"/></Relationships>
</file>

<file path=ppt/slides/_rels/slide211.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44.xml"/></Relationships>
</file>

<file path=ppt/slides/_rels/slide212.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44.xml"/></Relationships>
</file>

<file path=ppt/slides/_rels/slide213.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44.xml"/></Relationships>
</file>

<file path=ppt/slides/_rels/slide214.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44.xml"/></Relationships>
</file>

<file path=ppt/slides/_rels/slide215.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44.xml"/></Relationships>
</file>

<file path=ppt/slides/_rels/slide216.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44.xml"/></Relationships>
</file>

<file path=ppt/slides/_rels/slide217.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44.xml"/></Relationships>
</file>

<file path=ppt/slides/_rels/slide218.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14.png"/><Relationship Id="rId1" Type="http://schemas.openxmlformats.org/officeDocument/2006/relationships/slideLayout" Target="../slideLayouts/slideLayout44.xml"/></Relationships>
</file>

<file path=ppt/slides/_rels/slide219.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143.png"/><Relationship Id="rId1" Type="http://schemas.openxmlformats.org/officeDocument/2006/relationships/slideLayout" Target="../slideLayouts/slideLayout37.xml"/><Relationship Id="rId4" Type="http://schemas.openxmlformats.org/officeDocument/2006/relationships/image" Target="../media/image25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0.xml"/><Relationship Id="rId1" Type="http://schemas.openxmlformats.org/officeDocument/2006/relationships/slideLayout" Target="../slideLayouts/slideLayout37.xml"/><Relationship Id="rId5" Type="http://schemas.openxmlformats.org/officeDocument/2006/relationships/image" Target="../media/image258.png"/><Relationship Id="rId4" Type="http://schemas.openxmlformats.org/officeDocument/2006/relationships/image" Target="../media/image214.png"/></Relationships>
</file>

<file path=ppt/slides/_rels/slide22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1.xml"/><Relationship Id="rId1" Type="http://schemas.openxmlformats.org/officeDocument/2006/relationships/slideLayout" Target="../slideLayouts/slideLayout37.xml"/><Relationship Id="rId5" Type="http://schemas.openxmlformats.org/officeDocument/2006/relationships/image" Target="../media/image259.png"/><Relationship Id="rId4" Type="http://schemas.openxmlformats.org/officeDocument/2006/relationships/image" Target="../media/image214.png"/></Relationships>
</file>

<file path=ppt/slides/_rels/slide222.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143.png"/><Relationship Id="rId1" Type="http://schemas.openxmlformats.org/officeDocument/2006/relationships/slideLayout" Target="../slideLayouts/slideLayout37.xml"/><Relationship Id="rId5" Type="http://schemas.openxmlformats.org/officeDocument/2006/relationships/image" Target="../media/image261.png"/><Relationship Id="rId4" Type="http://schemas.openxmlformats.org/officeDocument/2006/relationships/image" Target="../media/image260.png"/></Relationships>
</file>

<file path=ppt/slides/_rels/slide22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2.xml"/><Relationship Id="rId1" Type="http://schemas.openxmlformats.org/officeDocument/2006/relationships/slideLayout" Target="../slideLayouts/slideLayout37.xml"/><Relationship Id="rId5" Type="http://schemas.openxmlformats.org/officeDocument/2006/relationships/image" Target="../media/image262.png"/><Relationship Id="rId4" Type="http://schemas.openxmlformats.org/officeDocument/2006/relationships/image" Target="../media/image214.png"/></Relationships>
</file>

<file path=ppt/slides/_rels/slide22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3.xml"/><Relationship Id="rId1" Type="http://schemas.openxmlformats.org/officeDocument/2006/relationships/slideLayout" Target="../slideLayouts/slideLayout37.xml"/><Relationship Id="rId5" Type="http://schemas.openxmlformats.org/officeDocument/2006/relationships/image" Target="../media/image263.png"/><Relationship Id="rId4" Type="http://schemas.openxmlformats.org/officeDocument/2006/relationships/image" Target="../media/image214.png"/></Relationships>
</file>

<file path=ppt/slides/_rels/slide22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4.xml"/><Relationship Id="rId1" Type="http://schemas.openxmlformats.org/officeDocument/2006/relationships/slideLayout" Target="../slideLayouts/slideLayout37.xml"/><Relationship Id="rId5" Type="http://schemas.openxmlformats.org/officeDocument/2006/relationships/image" Target="../media/image264.png"/><Relationship Id="rId4" Type="http://schemas.openxmlformats.org/officeDocument/2006/relationships/image" Target="../media/image214.png"/></Relationships>
</file>

<file path=ppt/slides/_rels/slide226.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85.xml"/><Relationship Id="rId1" Type="http://schemas.openxmlformats.org/officeDocument/2006/relationships/slideLayout" Target="../slideLayouts/slideLayout37.xml"/><Relationship Id="rId5" Type="http://schemas.openxmlformats.org/officeDocument/2006/relationships/image" Target="../media/image214.png"/><Relationship Id="rId4" Type="http://schemas.openxmlformats.org/officeDocument/2006/relationships/image" Target="../media/image143.png"/></Relationships>
</file>

<file path=ppt/slides/_rels/slide22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6.xml"/><Relationship Id="rId1" Type="http://schemas.openxmlformats.org/officeDocument/2006/relationships/slideLayout" Target="../slideLayouts/slideLayout37.xml"/><Relationship Id="rId5" Type="http://schemas.openxmlformats.org/officeDocument/2006/relationships/image" Target="../media/image266.png"/><Relationship Id="rId4" Type="http://schemas.openxmlformats.org/officeDocument/2006/relationships/image" Target="../media/image214.png"/></Relationships>
</file>

<file path=ppt/slides/_rels/slide22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7.xml"/><Relationship Id="rId1" Type="http://schemas.openxmlformats.org/officeDocument/2006/relationships/slideLayout" Target="../slideLayouts/slideLayout37.xml"/><Relationship Id="rId5" Type="http://schemas.openxmlformats.org/officeDocument/2006/relationships/image" Target="../media/image267.png"/><Relationship Id="rId4" Type="http://schemas.openxmlformats.org/officeDocument/2006/relationships/image" Target="../media/image214.png"/></Relationships>
</file>

<file path=ppt/slides/_rels/slide22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8.xml"/><Relationship Id="rId1" Type="http://schemas.openxmlformats.org/officeDocument/2006/relationships/slideLayout" Target="../slideLayouts/slideLayout37.xml"/><Relationship Id="rId5" Type="http://schemas.openxmlformats.org/officeDocument/2006/relationships/image" Target="../media/image268.png"/><Relationship Id="rId4" Type="http://schemas.openxmlformats.org/officeDocument/2006/relationships/image" Target="../media/image214.png"/></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23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9.xml"/><Relationship Id="rId1" Type="http://schemas.openxmlformats.org/officeDocument/2006/relationships/slideLayout" Target="../slideLayouts/slideLayout37.xml"/><Relationship Id="rId5" Type="http://schemas.openxmlformats.org/officeDocument/2006/relationships/image" Target="../media/image269.png"/><Relationship Id="rId4" Type="http://schemas.openxmlformats.org/officeDocument/2006/relationships/image" Target="../media/image214.png"/></Relationships>
</file>

<file path=ppt/slides/_rels/slide23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143.png"/><Relationship Id="rId1" Type="http://schemas.openxmlformats.org/officeDocument/2006/relationships/slideLayout" Target="../slideLayouts/slideLayout37.xml"/><Relationship Id="rId4" Type="http://schemas.openxmlformats.org/officeDocument/2006/relationships/image" Target="../media/image270.png"/></Relationships>
</file>

<file path=ppt/slides/_rels/slide23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0.xml"/><Relationship Id="rId1" Type="http://schemas.openxmlformats.org/officeDocument/2006/relationships/slideLayout" Target="../slideLayouts/slideLayout37.xml"/><Relationship Id="rId5" Type="http://schemas.openxmlformats.org/officeDocument/2006/relationships/image" Target="../media/image271.png"/><Relationship Id="rId4" Type="http://schemas.openxmlformats.org/officeDocument/2006/relationships/image" Target="../media/image214.png"/></Relationships>
</file>

<file path=ppt/slides/_rels/slide23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1.xml"/><Relationship Id="rId1" Type="http://schemas.openxmlformats.org/officeDocument/2006/relationships/slideLayout" Target="../slideLayouts/slideLayout37.xml"/><Relationship Id="rId5" Type="http://schemas.openxmlformats.org/officeDocument/2006/relationships/image" Target="../media/image272.png"/><Relationship Id="rId4" Type="http://schemas.openxmlformats.org/officeDocument/2006/relationships/image" Target="../media/image214.png"/></Relationships>
</file>

<file path=ppt/slides/_rels/slide23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2.xml"/><Relationship Id="rId1" Type="http://schemas.openxmlformats.org/officeDocument/2006/relationships/slideLayout" Target="../slideLayouts/slideLayout37.xml"/><Relationship Id="rId5" Type="http://schemas.openxmlformats.org/officeDocument/2006/relationships/image" Target="../media/image273.png"/><Relationship Id="rId4" Type="http://schemas.openxmlformats.org/officeDocument/2006/relationships/image" Target="../media/image214.png"/></Relationships>
</file>

<file path=ppt/slides/_rels/slide23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3.xml"/><Relationship Id="rId1" Type="http://schemas.openxmlformats.org/officeDocument/2006/relationships/slideLayout" Target="../slideLayouts/slideLayout37.xml"/><Relationship Id="rId5" Type="http://schemas.openxmlformats.org/officeDocument/2006/relationships/image" Target="../media/image274.png"/><Relationship Id="rId4" Type="http://schemas.openxmlformats.org/officeDocument/2006/relationships/image" Target="../media/image214.png"/></Relationships>
</file>

<file path=ppt/slides/_rels/slide23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4.xml"/><Relationship Id="rId1" Type="http://schemas.openxmlformats.org/officeDocument/2006/relationships/slideLayout" Target="../slideLayouts/slideLayout37.xml"/><Relationship Id="rId5" Type="http://schemas.openxmlformats.org/officeDocument/2006/relationships/image" Target="../media/image275.png"/><Relationship Id="rId4" Type="http://schemas.openxmlformats.org/officeDocument/2006/relationships/image" Target="../media/image214.png"/></Relationships>
</file>

<file path=ppt/slides/_rels/slide23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5.xml"/><Relationship Id="rId1" Type="http://schemas.openxmlformats.org/officeDocument/2006/relationships/slideLayout" Target="../slideLayouts/slideLayout37.xml"/><Relationship Id="rId4" Type="http://schemas.openxmlformats.org/officeDocument/2006/relationships/image" Target="../media/image2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9.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9.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2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2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2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2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8.svg"/></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9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xml"/><Relationship Id="rId5" Type="http://schemas.openxmlformats.org/officeDocument/2006/relationships/image" Target="../media/image91.png"/><Relationship Id="rId4" Type="http://schemas.openxmlformats.org/officeDocument/2006/relationships/image" Target="../media/image90.png"/></Relationships>
</file>

<file path=ppt/slides/_rels/slide9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7" name="Google Shape;247;p26"/>
          <p:cNvSpPr txBox="1">
            <a:spLocks noGrp="1"/>
          </p:cNvSpPr>
          <p:nvPr>
            <p:ph type="ctrTitle"/>
          </p:nvPr>
        </p:nvSpPr>
        <p:spPr>
          <a:xfrm>
            <a:off x="606372" y="658740"/>
            <a:ext cx="4275600" cy="2001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CA" sz="3500">
                <a:solidFill>
                  <a:schemeClr val="accent1"/>
                </a:solidFill>
                <a:latin typeface="+mj-lt"/>
              </a:rPr>
              <a:t>Software as a Service (SaaS)</a:t>
            </a:r>
          </a:p>
        </p:txBody>
      </p:sp>
      <p:sp>
        <p:nvSpPr>
          <p:cNvPr id="248" name="Google Shape;248;p26"/>
          <p:cNvSpPr txBox="1">
            <a:spLocks noGrp="1"/>
          </p:cNvSpPr>
          <p:nvPr>
            <p:ph type="subTitle" idx="1"/>
          </p:nvPr>
        </p:nvSpPr>
        <p:spPr>
          <a:xfrm>
            <a:off x="635032" y="2899114"/>
            <a:ext cx="3905326" cy="14401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000">
                <a:solidFill>
                  <a:schemeClr val="tx1"/>
                </a:solidFill>
              </a:rPr>
              <a:t>BUS417 Group 3</a:t>
            </a:r>
          </a:p>
          <a:p>
            <a:pPr marL="0" lvl="0" indent="0" algn="l" rtl="0">
              <a:spcBef>
                <a:spcPts val="0"/>
              </a:spcBef>
              <a:spcAft>
                <a:spcPts val="0"/>
              </a:spcAft>
              <a:buNone/>
            </a:pPr>
            <a:endParaRPr lang="en-CA" sz="1000">
              <a:solidFill>
                <a:schemeClr val="tx1"/>
              </a:solidFill>
            </a:endParaRPr>
          </a:p>
          <a:p>
            <a:pPr marL="0" indent="0"/>
            <a:r>
              <a:rPr lang="en-CA" sz="1000">
                <a:solidFill>
                  <a:schemeClr val="tx1"/>
                </a:solidFill>
              </a:rPr>
              <a:t>Presented by: </a:t>
            </a:r>
          </a:p>
          <a:p>
            <a:pPr marL="0" indent="0"/>
            <a:r>
              <a:rPr lang="en-CA" sz="1000">
                <a:solidFill>
                  <a:schemeClr val="tx1"/>
                </a:solidFill>
              </a:rPr>
              <a:t>Tyler </a:t>
            </a:r>
            <a:r>
              <a:rPr lang="en-CA" sz="1000" err="1">
                <a:solidFill>
                  <a:schemeClr val="tx1"/>
                </a:solidFill>
              </a:rPr>
              <a:t>Gunara</a:t>
            </a:r>
            <a:r>
              <a:rPr lang="en-CA" sz="1000">
                <a:solidFill>
                  <a:schemeClr val="tx1"/>
                </a:solidFill>
              </a:rPr>
              <a:t> , Gaurav </a:t>
            </a:r>
            <a:r>
              <a:rPr lang="en-CA" sz="1000" err="1">
                <a:solidFill>
                  <a:schemeClr val="tx1"/>
                </a:solidFill>
              </a:rPr>
              <a:t>Kakwani</a:t>
            </a:r>
            <a:r>
              <a:rPr lang="en-CA" sz="1000">
                <a:solidFill>
                  <a:schemeClr val="tx1"/>
                </a:solidFill>
              </a:rPr>
              <a:t> , </a:t>
            </a:r>
          </a:p>
          <a:p>
            <a:pPr marL="0" indent="0"/>
            <a:r>
              <a:rPr lang="en-CA" sz="1000">
                <a:solidFill>
                  <a:schemeClr val="tx1"/>
                </a:solidFill>
                <a:latin typeface="+mn-lt"/>
                <a:ea typeface="Poppins Medium"/>
                <a:cs typeface="Poppins Medium"/>
                <a:sym typeface="Poppins Medium"/>
              </a:rPr>
              <a:t>Eaint Kyawt </a:t>
            </a:r>
            <a:r>
              <a:rPr lang="en-CA" sz="1000" err="1">
                <a:solidFill>
                  <a:schemeClr val="tx1"/>
                </a:solidFill>
                <a:latin typeface="+mn-lt"/>
                <a:ea typeface="Poppins Medium"/>
                <a:cs typeface="Poppins Medium"/>
                <a:sym typeface="Poppins Medium"/>
              </a:rPr>
              <a:t>Hmue</a:t>
            </a:r>
            <a:r>
              <a:rPr lang="en-CA" sz="1000">
                <a:solidFill>
                  <a:schemeClr val="tx1"/>
                </a:solidFill>
                <a:latin typeface="+mn-lt"/>
                <a:ea typeface="Poppins Medium"/>
                <a:cs typeface="Poppins Medium"/>
                <a:sym typeface="Poppins Medium"/>
              </a:rPr>
              <a:t> (Joan), </a:t>
            </a:r>
            <a:endParaRPr lang="en-CA">
              <a:solidFill>
                <a:schemeClr val="tx1"/>
              </a:solidFill>
            </a:endParaRPr>
          </a:p>
          <a:p>
            <a:pPr marL="0" indent="0"/>
            <a:r>
              <a:rPr lang="en-CA" sz="1000">
                <a:solidFill>
                  <a:schemeClr val="tx1"/>
                </a:solidFill>
                <a:latin typeface="+mn-lt"/>
                <a:ea typeface="Poppins Medium"/>
                <a:cs typeface="Poppins Medium"/>
                <a:sym typeface="Poppins Medium"/>
              </a:rPr>
              <a:t>Jingqi Cheng (Barbara)</a:t>
            </a:r>
            <a:endParaRPr lang="en-CA" sz="1000">
              <a:solidFill>
                <a:schemeClr val="tx1"/>
              </a:solidFill>
              <a:latin typeface="+mn-lt"/>
              <a:ea typeface="Poppins Medium"/>
              <a:cs typeface="Poppins Medium"/>
            </a:endParaRPr>
          </a:p>
          <a:p>
            <a:pPr marL="0" indent="0"/>
            <a:endParaRPr lang="en-CA" sz="1000">
              <a:solidFill>
                <a:schemeClr val="tx1"/>
              </a:solidFill>
              <a:latin typeface="+mn-lt"/>
              <a:ea typeface="Poppins Medium"/>
              <a:cs typeface="Poppins Medium"/>
            </a:endParaRPr>
          </a:p>
          <a:p>
            <a:pPr marL="0" indent="0"/>
            <a:r>
              <a:rPr lang="en-CA" sz="1000">
                <a:solidFill>
                  <a:schemeClr val="tx1"/>
                </a:solidFill>
                <a:latin typeface="+mn-lt"/>
                <a:ea typeface="Poppins Medium"/>
                <a:cs typeface="Poppins Medium"/>
                <a:sym typeface="Poppins Medium"/>
              </a:rPr>
              <a:t>Presented on: July 12, 2024</a:t>
            </a:r>
            <a:endParaRPr lang="en-CA" sz="1000">
              <a:solidFill>
                <a:schemeClr val="tx1"/>
              </a:solidFill>
              <a:latin typeface="+mn-lt"/>
              <a:ea typeface="Poppins Medium"/>
              <a:cs typeface="Poppins Medium"/>
            </a:endParaRPr>
          </a:p>
          <a:p>
            <a:pPr marL="0" indent="0"/>
            <a:endParaRPr lang="en-CA" sz="1000">
              <a:solidFill>
                <a:schemeClr val="accent3">
                  <a:lumMod val="75000"/>
                </a:schemeClr>
              </a:solidFill>
              <a:latin typeface="+mn-lt"/>
              <a:ea typeface="Poppins Medium"/>
              <a:cs typeface="Poppins Medium"/>
              <a:sym typeface="Poppins Medium"/>
            </a:endParaRPr>
          </a:p>
          <a:p>
            <a:pPr marL="0" indent="0"/>
            <a:endParaRPr lang="en-CA" sz="1000">
              <a:solidFill>
                <a:schemeClr val="accent3">
                  <a:lumMod val="75000"/>
                </a:schemeClr>
              </a:solidFill>
            </a:endParaRPr>
          </a:p>
          <a:p>
            <a:pPr marL="0" lvl="0" indent="0" algn="l" rtl="0">
              <a:spcBef>
                <a:spcPts val="0"/>
              </a:spcBef>
              <a:spcAft>
                <a:spcPts val="0"/>
              </a:spcAft>
              <a:buNone/>
            </a:pPr>
            <a:endParaRPr sz="1000">
              <a:solidFill>
                <a:schemeClr val="accent3">
                  <a:lumMod val="75000"/>
                </a:schemeClr>
              </a:solidFill>
            </a:endParaRPr>
          </a:p>
        </p:txBody>
      </p:sp>
      <p:cxnSp>
        <p:nvCxnSpPr>
          <p:cNvPr id="249" name="Google Shape;249;p26"/>
          <p:cNvCxnSpPr/>
          <p:nvPr/>
        </p:nvCxnSpPr>
        <p:spPr>
          <a:xfrm>
            <a:off x="446725" y="925076"/>
            <a:ext cx="0" cy="2174100"/>
          </a:xfrm>
          <a:prstGeom prst="straightConnector1">
            <a:avLst/>
          </a:prstGeom>
          <a:noFill/>
          <a:ln w="19050" cap="flat" cmpd="sng">
            <a:solidFill>
              <a:schemeClr val="dk1"/>
            </a:solidFill>
            <a:prstDash val="solid"/>
            <a:round/>
            <a:headEnd type="none" w="med" len="med"/>
            <a:tailEnd type="none" w="med" len="med"/>
          </a:ln>
        </p:spPr>
      </p:cxnSp>
      <p:grpSp>
        <p:nvGrpSpPr>
          <p:cNvPr id="14" name="Google Shape;1410;p59">
            <a:extLst>
              <a:ext uri="{FF2B5EF4-FFF2-40B4-BE49-F238E27FC236}">
                <a16:creationId xmlns:a16="http://schemas.microsoft.com/office/drawing/2014/main" id="{43E236C0-872E-DDF6-E89D-F5A3B9090070}"/>
              </a:ext>
            </a:extLst>
          </p:cNvPr>
          <p:cNvGrpSpPr/>
          <p:nvPr/>
        </p:nvGrpSpPr>
        <p:grpSpPr>
          <a:xfrm>
            <a:off x="4790499" y="697433"/>
            <a:ext cx="3932713" cy="3648668"/>
            <a:chOff x="1825800" y="1651625"/>
            <a:chExt cx="568125" cy="591775"/>
          </a:xfrm>
        </p:grpSpPr>
        <p:sp>
          <p:nvSpPr>
            <p:cNvPr id="15" name="Google Shape;1411;p59">
              <a:extLst>
                <a:ext uri="{FF2B5EF4-FFF2-40B4-BE49-F238E27FC236}">
                  <a16:creationId xmlns:a16="http://schemas.microsoft.com/office/drawing/2014/main" id="{B0DA42DF-6E53-5F24-3596-F39EF5DF28E8}"/>
                </a:ext>
              </a:extLst>
            </p:cNvPr>
            <p:cNvSpPr/>
            <p:nvPr/>
          </p:nvSpPr>
          <p:spPr>
            <a:xfrm>
              <a:off x="1898925" y="1777225"/>
              <a:ext cx="370875" cy="370500"/>
            </a:xfrm>
            <a:custGeom>
              <a:avLst/>
              <a:gdLst/>
              <a:ahLst/>
              <a:cxnLst/>
              <a:rect l="l" t="t" r="r" b="b"/>
              <a:pathLst>
                <a:path w="14835" h="14820" extrusionOk="0">
                  <a:moveTo>
                    <a:pt x="7417" y="0"/>
                  </a:moveTo>
                  <a:cubicBezTo>
                    <a:pt x="3338" y="0"/>
                    <a:pt x="23" y="3300"/>
                    <a:pt x="9" y="7382"/>
                  </a:cubicBezTo>
                  <a:cubicBezTo>
                    <a:pt x="1" y="9347"/>
                    <a:pt x="774" y="11235"/>
                    <a:pt x="2160" y="12630"/>
                  </a:cubicBezTo>
                  <a:cubicBezTo>
                    <a:pt x="3543" y="14025"/>
                    <a:pt x="5425" y="14811"/>
                    <a:pt x="7391" y="14819"/>
                  </a:cubicBezTo>
                  <a:cubicBezTo>
                    <a:pt x="7399" y="14819"/>
                    <a:pt x="7407" y="14819"/>
                    <a:pt x="7415" y="14819"/>
                  </a:cubicBezTo>
                  <a:cubicBezTo>
                    <a:pt x="9371" y="14819"/>
                    <a:pt x="11248" y="14046"/>
                    <a:pt x="12637" y="12668"/>
                  </a:cubicBezTo>
                  <a:cubicBezTo>
                    <a:pt x="14032" y="11283"/>
                    <a:pt x="14820" y="9402"/>
                    <a:pt x="14826" y="7437"/>
                  </a:cubicBezTo>
                  <a:cubicBezTo>
                    <a:pt x="14834" y="5472"/>
                    <a:pt x="14061" y="3584"/>
                    <a:pt x="12675" y="2189"/>
                  </a:cubicBezTo>
                  <a:cubicBezTo>
                    <a:pt x="11292" y="795"/>
                    <a:pt x="9410" y="8"/>
                    <a:pt x="7444" y="0"/>
                  </a:cubicBezTo>
                  <a:cubicBezTo>
                    <a:pt x="7435" y="0"/>
                    <a:pt x="7426" y="0"/>
                    <a:pt x="7417"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12;p59">
              <a:extLst>
                <a:ext uri="{FF2B5EF4-FFF2-40B4-BE49-F238E27FC236}">
                  <a16:creationId xmlns:a16="http://schemas.microsoft.com/office/drawing/2014/main" id="{C21A16BA-4329-9AF8-91B0-537844E450DE}"/>
                </a:ext>
              </a:extLst>
            </p:cNvPr>
            <p:cNvSpPr/>
            <p:nvPr/>
          </p:nvSpPr>
          <p:spPr>
            <a:xfrm>
              <a:off x="2121325" y="1651625"/>
              <a:ext cx="272600" cy="287950"/>
            </a:xfrm>
            <a:custGeom>
              <a:avLst/>
              <a:gdLst/>
              <a:ahLst/>
              <a:cxnLst/>
              <a:rect l="l" t="t" r="r" b="b"/>
              <a:pathLst>
                <a:path w="10904" h="11518" extrusionOk="0">
                  <a:moveTo>
                    <a:pt x="2" y="1"/>
                  </a:moveTo>
                  <a:lnTo>
                    <a:pt x="0" y="11518"/>
                  </a:lnTo>
                  <a:lnTo>
                    <a:pt x="10904" y="11518"/>
                  </a:lnTo>
                  <a:cubicBezTo>
                    <a:pt x="10391" y="5596"/>
                    <a:pt x="5836" y="826"/>
                    <a:pt x="2"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13;p59">
              <a:extLst>
                <a:ext uri="{FF2B5EF4-FFF2-40B4-BE49-F238E27FC236}">
                  <a16:creationId xmlns:a16="http://schemas.microsoft.com/office/drawing/2014/main" id="{71B6B958-0C00-EFCD-1C5A-23F3CF835A1F}"/>
                </a:ext>
              </a:extLst>
            </p:cNvPr>
            <p:cNvSpPr/>
            <p:nvPr/>
          </p:nvSpPr>
          <p:spPr>
            <a:xfrm>
              <a:off x="1825800" y="1987150"/>
              <a:ext cx="231900" cy="233575"/>
            </a:xfrm>
            <a:custGeom>
              <a:avLst/>
              <a:gdLst/>
              <a:ahLst/>
              <a:cxnLst/>
              <a:rect l="l" t="t" r="r" b="b"/>
              <a:pathLst>
                <a:path w="9276" h="9343" extrusionOk="0">
                  <a:moveTo>
                    <a:pt x="0" y="1"/>
                  </a:moveTo>
                  <a:cubicBezTo>
                    <a:pt x="465" y="4930"/>
                    <a:pt x="4350" y="8842"/>
                    <a:pt x="9275" y="9343"/>
                  </a:cubicBezTo>
                  <a:lnTo>
                    <a:pt x="9275" y="1"/>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14;p59">
              <a:extLst>
                <a:ext uri="{FF2B5EF4-FFF2-40B4-BE49-F238E27FC236}">
                  <a16:creationId xmlns:a16="http://schemas.microsoft.com/office/drawing/2014/main" id="{53A0E9E4-C46A-C54D-523F-3BF36C76F1FD}"/>
                </a:ext>
              </a:extLst>
            </p:cNvPr>
            <p:cNvSpPr/>
            <p:nvPr/>
          </p:nvSpPr>
          <p:spPr>
            <a:xfrm>
              <a:off x="2121325" y="1987150"/>
              <a:ext cx="244350" cy="256250"/>
            </a:xfrm>
            <a:custGeom>
              <a:avLst/>
              <a:gdLst/>
              <a:ahLst/>
              <a:cxnLst/>
              <a:rect l="l" t="t" r="r" b="b"/>
              <a:pathLst>
                <a:path w="9774" h="10250" extrusionOk="0">
                  <a:moveTo>
                    <a:pt x="0" y="1"/>
                  </a:moveTo>
                  <a:lnTo>
                    <a:pt x="0" y="10249"/>
                  </a:lnTo>
                  <a:cubicBezTo>
                    <a:pt x="5200" y="9514"/>
                    <a:pt x="9280" y="5280"/>
                    <a:pt x="97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15;p59">
              <a:extLst>
                <a:ext uri="{FF2B5EF4-FFF2-40B4-BE49-F238E27FC236}">
                  <a16:creationId xmlns:a16="http://schemas.microsoft.com/office/drawing/2014/main" id="{65F3D405-C27E-8C02-02B9-713BC0386986}"/>
                </a:ext>
              </a:extLst>
            </p:cNvPr>
            <p:cNvSpPr/>
            <p:nvPr/>
          </p:nvSpPr>
          <p:spPr>
            <a:xfrm>
              <a:off x="1851375" y="1730300"/>
              <a:ext cx="206325" cy="209275"/>
            </a:xfrm>
            <a:custGeom>
              <a:avLst/>
              <a:gdLst/>
              <a:ahLst/>
              <a:cxnLst/>
              <a:rect l="l" t="t" r="r" b="b"/>
              <a:pathLst>
                <a:path w="8253" h="8371" extrusionOk="0">
                  <a:moveTo>
                    <a:pt x="8252" y="1"/>
                  </a:moveTo>
                  <a:cubicBezTo>
                    <a:pt x="3865" y="441"/>
                    <a:pt x="383" y="3959"/>
                    <a:pt x="1" y="8371"/>
                  </a:cubicBezTo>
                  <a:lnTo>
                    <a:pt x="8252" y="8371"/>
                  </a:lnTo>
                  <a:lnTo>
                    <a:pt x="8252"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16;p59">
              <a:extLst>
                <a:ext uri="{FF2B5EF4-FFF2-40B4-BE49-F238E27FC236}">
                  <a16:creationId xmlns:a16="http://schemas.microsoft.com/office/drawing/2014/main" id="{374A4F2A-DF63-B3E2-F75E-3E412438DCD6}"/>
                </a:ext>
              </a:extLst>
            </p:cNvPr>
            <p:cNvSpPr/>
            <p:nvPr/>
          </p:nvSpPr>
          <p:spPr>
            <a:xfrm>
              <a:off x="1956875" y="1835225"/>
              <a:ext cx="254975" cy="254475"/>
            </a:xfrm>
            <a:custGeom>
              <a:avLst/>
              <a:gdLst/>
              <a:ahLst/>
              <a:cxnLst/>
              <a:rect l="l" t="t" r="r" b="b"/>
              <a:pathLst>
                <a:path w="10199" h="10179" extrusionOk="0">
                  <a:moveTo>
                    <a:pt x="5097" y="1"/>
                  </a:moveTo>
                  <a:cubicBezTo>
                    <a:pt x="2296" y="1"/>
                    <a:pt x="21" y="2267"/>
                    <a:pt x="10" y="5070"/>
                  </a:cubicBezTo>
                  <a:cubicBezTo>
                    <a:pt x="0" y="7882"/>
                    <a:pt x="2271" y="10169"/>
                    <a:pt x="5081" y="10179"/>
                  </a:cubicBezTo>
                  <a:cubicBezTo>
                    <a:pt x="5088" y="10179"/>
                    <a:pt x="5095" y="10179"/>
                    <a:pt x="5102" y="10179"/>
                  </a:cubicBezTo>
                  <a:cubicBezTo>
                    <a:pt x="7903" y="10179"/>
                    <a:pt x="10178" y="7912"/>
                    <a:pt x="10189" y="5109"/>
                  </a:cubicBezTo>
                  <a:cubicBezTo>
                    <a:pt x="10199" y="2297"/>
                    <a:pt x="7928" y="10"/>
                    <a:pt x="5118" y="1"/>
                  </a:cubicBezTo>
                  <a:cubicBezTo>
                    <a:pt x="5111" y="1"/>
                    <a:pt x="5104" y="1"/>
                    <a:pt x="5097" y="1"/>
                  </a:cubicBezTo>
                  <a:close/>
                </a:path>
              </a:pathLst>
            </a:custGeom>
            <a:solidFill>
              <a:srgbClr val="F3F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6934;p69">
            <a:extLst>
              <a:ext uri="{FF2B5EF4-FFF2-40B4-BE49-F238E27FC236}">
                <a16:creationId xmlns:a16="http://schemas.microsoft.com/office/drawing/2014/main" id="{6A46E466-AD3A-99FE-EE34-4B529B6F997E}"/>
              </a:ext>
            </a:extLst>
          </p:cNvPr>
          <p:cNvGrpSpPr/>
          <p:nvPr/>
        </p:nvGrpSpPr>
        <p:grpSpPr>
          <a:xfrm>
            <a:off x="7326672" y="1298431"/>
            <a:ext cx="692779" cy="643657"/>
            <a:chOff x="-48630025" y="3199700"/>
            <a:chExt cx="300100" cy="300900"/>
          </a:xfrm>
          <a:solidFill>
            <a:schemeClr val="accent4"/>
          </a:solidFill>
        </p:grpSpPr>
        <p:sp>
          <p:nvSpPr>
            <p:cNvPr id="7" name="Google Shape;6935;p69">
              <a:extLst>
                <a:ext uri="{FF2B5EF4-FFF2-40B4-BE49-F238E27FC236}">
                  <a16:creationId xmlns:a16="http://schemas.microsoft.com/office/drawing/2014/main" id="{A151A5C7-6EE6-D342-A419-BB0D69214D24}"/>
                </a:ext>
              </a:extLst>
            </p:cNvPr>
            <p:cNvSpPr/>
            <p:nvPr/>
          </p:nvSpPr>
          <p:spPr>
            <a:xfrm>
              <a:off x="-48630025" y="3199700"/>
              <a:ext cx="300100" cy="300900"/>
            </a:xfrm>
            <a:custGeom>
              <a:avLst/>
              <a:gdLst/>
              <a:ahLst/>
              <a:cxnLst/>
              <a:rect l="l" t="t" r="r" b="b"/>
              <a:pathLst>
                <a:path w="12004" h="12036" extrusionOk="0">
                  <a:moveTo>
                    <a:pt x="9893" y="1419"/>
                  </a:moveTo>
                  <a:lnTo>
                    <a:pt x="9893" y="1765"/>
                  </a:lnTo>
                  <a:cubicBezTo>
                    <a:pt x="9893" y="1986"/>
                    <a:pt x="10051" y="2143"/>
                    <a:pt x="10240" y="2143"/>
                  </a:cubicBezTo>
                  <a:lnTo>
                    <a:pt x="10586" y="2143"/>
                  </a:lnTo>
                  <a:lnTo>
                    <a:pt x="10586" y="5294"/>
                  </a:lnTo>
                  <a:cubicBezTo>
                    <a:pt x="9738" y="4603"/>
                    <a:pt x="8014" y="3599"/>
                    <a:pt x="6006" y="3592"/>
                  </a:cubicBezTo>
                  <a:lnTo>
                    <a:pt x="6006" y="3592"/>
                  </a:lnTo>
                  <a:cubicBezTo>
                    <a:pt x="6010" y="3592"/>
                    <a:pt x="6014" y="3592"/>
                    <a:pt x="6018" y="3592"/>
                  </a:cubicBezTo>
                  <a:lnTo>
                    <a:pt x="6018" y="3592"/>
                  </a:lnTo>
                  <a:cubicBezTo>
                    <a:pt x="6013" y="3592"/>
                    <a:pt x="6008" y="3592"/>
                    <a:pt x="6003" y="3592"/>
                  </a:cubicBezTo>
                  <a:lnTo>
                    <a:pt x="6003" y="3592"/>
                  </a:lnTo>
                  <a:cubicBezTo>
                    <a:pt x="5997" y="3592"/>
                    <a:pt x="5992" y="3592"/>
                    <a:pt x="5987" y="3592"/>
                  </a:cubicBezTo>
                  <a:cubicBezTo>
                    <a:pt x="5991" y="3592"/>
                    <a:pt x="5995" y="3592"/>
                    <a:pt x="5999" y="3592"/>
                  </a:cubicBezTo>
                  <a:lnTo>
                    <a:pt x="5999" y="3592"/>
                  </a:lnTo>
                  <a:cubicBezTo>
                    <a:pt x="4022" y="3599"/>
                    <a:pt x="2298" y="4666"/>
                    <a:pt x="1418" y="5294"/>
                  </a:cubicBezTo>
                  <a:lnTo>
                    <a:pt x="1418" y="2143"/>
                  </a:lnTo>
                  <a:lnTo>
                    <a:pt x="1765" y="2143"/>
                  </a:lnTo>
                  <a:cubicBezTo>
                    <a:pt x="1986" y="2143"/>
                    <a:pt x="2112" y="1986"/>
                    <a:pt x="2112" y="1765"/>
                  </a:cubicBezTo>
                  <a:lnTo>
                    <a:pt x="2112" y="1419"/>
                  </a:lnTo>
                  <a:close/>
                  <a:moveTo>
                    <a:pt x="6002" y="3592"/>
                  </a:moveTo>
                  <a:cubicBezTo>
                    <a:pt x="7319" y="3601"/>
                    <a:pt x="8413" y="4700"/>
                    <a:pt x="8413" y="6018"/>
                  </a:cubicBezTo>
                  <a:cubicBezTo>
                    <a:pt x="8413" y="7368"/>
                    <a:pt x="7319" y="8467"/>
                    <a:pt x="6002" y="8476"/>
                  </a:cubicBezTo>
                  <a:lnTo>
                    <a:pt x="6002" y="8476"/>
                  </a:lnTo>
                  <a:cubicBezTo>
                    <a:pt x="4686" y="8467"/>
                    <a:pt x="3592" y="7368"/>
                    <a:pt x="3592" y="6018"/>
                  </a:cubicBezTo>
                  <a:cubicBezTo>
                    <a:pt x="3592" y="4700"/>
                    <a:pt x="4686" y="3601"/>
                    <a:pt x="6002" y="3592"/>
                  </a:cubicBezTo>
                  <a:close/>
                  <a:moveTo>
                    <a:pt x="10586" y="6774"/>
                  </a:moveTo>
                  <a:lnTo>
                    <a:pt x="10586" y="9925"/>
                  </a:lnTo>
                  <a:lnTo>
                    <a:pt x="10240" y="9925"/>
                  </a:lnTo>
                  <a:cubicBezTo>
                    <a:pt x="10051" y="9925"/>
                    <a:pt x="9893" y="10082"/>
                    <a:pt x="9893" y="10271"/>
                  </a:cubicBezTo>
                  <a:lnTo>
                    <a:pt x="9893" y="10618"/>
                  </a:lnTo>
                  <a:lnTo>
                    <a:pt x="2112" y="10618"/>
                  </a:lnTo>
                  <a:lnTo>
                    <a:pt x="2112" y="10271"/>
                  </a:lnTo>
                  <a:cubicBezTo>
                    <a:pt x="2112" y="10082"/>
                    <a:pt x="1986" y="9925"/>
                    <a:pt x="1765" y="9925"/>
                  </a:cubicBezTo>
                  <a:lnTo>
                    <a:pt x="1418" y="9925"/>
                  </a:lnTo>
                  <a:lnTo>
                    <a:pt x="1418" y="6774"/>
                  </a:lnTo>
                  <a:cubicBezTo>
                    <a:pt x="2298" y="7434"/>
                    <a:pt x="4022" y="8469"/>
                    <a:pt x="5999" y="8476"/>
                  </a:cubicBezTo>
                  <a:lnTo>
                    <a:pt x="5999" y="8476"/>
                  </a:lnTo>
                  <a:cubicBezTo>
                    <a:pt x="5995" y="8476"/>
                    <a:pt x="5991" y="8476"/>
                    <a:pt x="5987" y="8476"/>
                  </a:cubicBezTo>
                  <a:cubicBezTo>
                    <a:pt x="5992" y="8476"/>
                    <a:pt x="5997" y="8476"/>
                    <a:pt x="6002" y="8476"/>
                  </a:cubicBezTo>
                  <a:lnTo>
                    <a:pt x="6002" y="8476"/>
                  </a:lnTo>
                  <a:cubicBezTo>
                    <a:pt x="6008" y="8476"/>
                    <a:pt x="6013" y="8476"/>
                    <a:pt x="6018" y="8476"/>
                  </a:cubicBezTo>
                  <a:cubicBezTo>
                    <a:pt x="6014" y="8476"/>
                    <a:pt x="6010" y="8476"/>
                    <a:pt x="6006" y="8476"/>
                  </a:cubicBezTo>
                  <a:lnTo>
                    <a:pt x="6006" y="8476"/>
                  </a:lnTo>
                  <a:cubicBezTo>
                    <a:pt x="8014" y="8469"/>
                    <a:pt x="9738" y="7402"/>
                    <a:pt x="10586" y="6774"/>
                  </a:cubicBezTo>
                  <a:close/>
                  <a:moveTo>
                    <a:pt x="347" y="1"/>
                  </a:moveTo>
                  <a:cubicBezTo>
                    <a:pt x="158" y="1"/>
                    <a:pt x="1" y="158"/>
                    <a:pt x="1" y="347"/>
                  </a:cubicBezTo>
                  <a:lnTo>
                    <a:pt x="1" y="1765"/>
                  </a:lnTo>
                  <a:cubicBezTo>
                    <a:pt x="1" y="1986"/>
                    <a:pt x="158" y="2143"/>
                    <a:pt x="347" y="2143"/>
                  </a:cubicBezTo>
                  <a:lnTo>
                    <a:pt x="694" y="2143"/>
                  </a:lnTo>
                  <a:lnTo>
                    <a:pt x="694" y="9925"/>
                  </a:lnTo>
                  <a:lnTo>
                    <a:pt x="347" y="9925"/>
                  </a:lnTo>
                  <a:cubicBezTo>
                    <a:pt x="158" y="9925"/>
                    <a:pt x="1" y="10082"/>
                    <a:pt x="1" y="10271"/>
                  </a:cubicBezTo>
                  <a:lnTo>
                    <a:pt x="1" y="11689"/>
                  </a:lnTo>
                  <a:cubicBezTo>
                    <a:pt x="1" y="11910"/>
                    <a:pt x="158" y="12036"/>
                    <a:pt x="347" y="12036"/>
                  </a:cubicBezTo>
                  <a:lnTo>
                    <a:pt x="1765" y="12036"/>
                  </a:lnTo>
                  <a:cubicBezTo>
                    <a:pt x="1986" y="12036"/>
                    <a:pt x="2112" y="11910"/>
                    <a:pt x="2112" y="11689"/>
                  </a:cubicBezTo>
                  <a:lnTo>
                    <a:pt x="2112" y="11343"/>
                  </a:lnTo>
                  <a:lnTo>
                    <a:pt x="9893" y="11343"/>
                  </a:lnTo>
                  <a:lnTo>
                    <a:pt x="9893" y="11689"/>
                  </a:lnTo>
                  <a:cubicBezTo>
                    <a:pt x="9893" y="11910"/>
                    <a:pt x="10051" y="12036"/>
                    <a:pt x="10240" y="12036"/>
                  </a:cubicBezTo>
                  <a:lnTo>
                    <a:pt x="11658" y="12036"/>
                  </a:lnTo>
                  <a:cubicBezTo>
                    <a:pt x="11847" y="12036"/>
                    <a:pt x="12004" y="11910"/>
                    <a:pt x="12004" y="11689"/>
                  </a:cubicBezTo>
                  <a:lnTo>
                    <a:pt x="12004" y="10271"/>
                  </a:lnTo>
                  <a:cubicBezTo>
                    <a:pt x="12004" y="10082"/>
                    <a:pt x="11847" y="9925"/>
                    <a:pt x="11658" y="9925"/>
                  </a:cubicBezTo>
                  <a:lnTo>
                    <a:pt x="11311" y="9925"/>
                  </a:lnTo>
                  <a:lnTo>
                    <a:pt x="11311" y="2143"/>
                  </a:lnTo>
                  <a:lnTo>
                    <a:pt x="11658" y="2143"/>
                  </a:lnTo>
                  <a:cubicBezTo>
                    <a:pt x="11847" y="2143"/>
                    <a:pt x="12004" y="1986"/>
                    <a:pt x="12004" y="1765"/>
                  </a:cubicBezTo>
                  <a:lnTo>
                    <a:pt x="12004" y="347"/>
                  </a:lnTo>
                  <a:cubicBezTo>
                    <a:pt x="12004" y="158"/>
                    <a:pt x="11847" y="1"/>
                    <a:pt x="11658" y="1"/>
                  </a:cubicBezTo>
                  <a:lnTo>
                    <a:pt x="10240" y="1"/>
                  </a:lnTo>
                  <a:cubicBezTo>
                    <a:pt x="10051" y="1"/>
                    <a:pt x="9893" y="158"/>
                    <a:pt x="9893" y="347"/>
                  </a:cubicBezTo>
                  <a:lnTo>
                    <a:pt x="9893" y="725"/>
                  </a:lnTo>
                  <a:lnTo>
                    <a:pt x="2112" y="725"/>
                  </a:lnTo>
                  <a:lnTo>
                    <a:pt x="2112" y="347"/>
                  </a:lnTo>
                  <a:cubicBezTo>
                    <a:pt x="2112" y="158"/>
                    <a:pt x="1986" y="1"/>
                    <a:pt x="17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936;p69">
              <a:extLst>
                <a:ext uri="{FF2B5EF4-FFF2-40B4-BE49-F238E27FC236}">
                  <a16:creationId xmlns:a16="http://schemas.microsoft.com/office/drawing/2014/main" id="{1A09A362-3D09-662A-A86E-A3BD5D33A155}"/>
                </a:ext>
              </a:extLst>
            </p:cNvPr>
            <p:cNvSpPr/>
            <p:nvPr/>
          </p:nvSpPr>
          <p:spPr>
            <a:xfrm>
              <a:off x="-48524475" y="3306025"/>
              <a:ext cx="88225" cy="89050"/>
            </a:xfrm>
            <a:custGeom>
              <a:avLst/>
              <a:gdLst/>
              <a:ahLst/>
              <a:cxnLst/>
              <a:rect l="l" t="t" r="r" b="b"/>
              <a:pathLst>
                <a:path w="3529" h="3562" extrusionOk="0">
                  <a:moveTo>
                    <a:pt x="1765" y="726"/>
                  </a:moveTo>
                  <a:cubicBezTo>
                    <a:pt x="2363" y="726"/>
                    <a:pt x="2836" y="1198"/>
                    <a:pt x="2836" y="1765"/>
                  </a:cubicBezTo>
                  <a:cubicBezTo>
                    <a:pt x="2836" y="2364"/>
                    <a:pt x="2363" y="2836"/>
                    <a:pt x="1765" y="2836"/>
                  </a:cubicBezTo>
                  <a:cubicBezTo>
                    <a:pt x="1166" y="2836"/>
                    <a:pt x="694" y="2364"/>
                    <a:pt x="694" y="1765"/>
                  </a:cubicBezTo>
                  <a:cubicBezTo>
                    <a:pt x="694" y="1198"/>
                    <a:pt x="1166" y="726"/>
                    <a:pt x="1765" y="726"/>
                  </a:cubicBezTo>
                  <a:close/>
                  <a:moveTo>
                    <a:pt x="1765" y="1"/>
                  </a:moveTo>
                  <a:cubicBezTo>
                    <a:pt x="788" y="1"/>
                    <a:pt x="0" y="789"/>
                    <a:pt x="0" y="1765"/>
                  </a:cubicBezTo>
                  <a:cubicBezTo>
                    <a:pt x="0" y="2773"/>
                    <a:pt x="788" y="3561"/>
                    <a:pt x="1765" y="3561"/>
                  </a:cubicBezTo>
                  <a:cubicBezTo>
                    <a:pt x="2741" y="3561"/>
                    <a:pt x="3529" y="2773"/>
                    <a:pt x="3529" y="1765"/>
                  </a:cubicBezTo>
                  <a:cubicBezTo>
                    <a:pt x="3529" y="789"/>
                    <a:pt x="2741" y="1"/>
                    <a:pt x="17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937;p69">
              <a:extLst>
                <a:ext uri="{FF2B5EF4-FFF2-40B4-BE49-F238E27FC236}">
                  <a16:creationId xmlns:a16="http://schemas.microsoft.com/office/drawing/2014/main" id="{8EBA0923-39BC-7D24-368A-F0D9A0327BD1}"/>
                </a:ext>
              </a:extLst>
            </p:cNvPr>
            <p:cNvSpPr/>
            <p:nvPr/>
          </p:nvSpPr>
          <p:spPr>
            <a:xfrm>
              <a:off x="-48489025" y="3341475"/>
              <a:ext cx="17350" cy="18150"/>
            </a:xfrm>
            <a:custGeom>
              <a:avLst/>
              <a:gdLst/>
              <a:ahLst/>
              <a:cxnLst/>
              <a:rect l="l" t="t" r="r" b="b"/>
              <a:pathLst>
                <a:path w="694" h="726" extrusionOk="0">
                  <a:moveTo>
                    <a:pt x="347" y="1"/>
                  </a:moveTo>
                  <a:cubicBezTo>
                    <a:pt x="158" y="1"/>
                    <a:pt x="0" y="158"/>
                    <a:pt x="0" y="347"/>
                  </a:cubicBezTo>
                  <a:cubicBezTo>
                    <a:pt x="0" y="536"/>
                    <a:pt x="158" y="725"/>
                    <a:pt x="347" y="725"/>
                  </a:cubicBezTo>
                  <a:cubicBezTo>
                    <a:pt x="536" y="725"/>
                    <a:pt x="693" y="536"/>
                    <a:pt x="693" y="347"/>
                  </a:cubicBezTo>
                  <a:cubicBezTo>
                    <a:pt x="693" y="158"/>
                    <a:pt x="536" y="1"/>
                    <a:pt x="3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5226;p65">
            <a:extLst>
              <a:ext uri="{FF2B5EF4-FFF2-40B4-BE49-F238E27FC236}">
                <a16:creationId xmlns:a16="http://schemas.microsoft.com/office/drawing/2014/main" id="{9943B7C0-3C9E-031C-CDE8-F397C48A514B}"/>
              </a:ext>
            </a:extLst>
          </p:cNvPr>
          <p:cNvGrpSpPr/>
          <p:nvPr/>
        </p:nvGrpSpPr>
        <p:grpSpPr>
          <a:xfrm>
            <a:off x="6252053" y="2269312"/>
            <a:ext cx="689979" cy="561121"/>
            <a:chOff x="5049725" y="2635825"/>
            <a:chExt cx="481825" cy="451700"/>
          </a:xfrm>
        </p:grpSpPr>
        <p:sp>
          <p:nvSpPr>
            <p:cNvPr id="11" name="Google Shape;5227;p65">
              <a:extLst>
                <a:ext uri="{FF2B5EF4-FFF2-40B4-BE49-F238E27FC236}">
                  <a16:creationId xmlns:a16="http://schemas.microsoft.com/office/drawing/2014/main" id="{9959E465-1D6A-9FB5-EB1C-CCF9D0BB59C0}"/>
                </a:ext>
              </a:extLst>
            </p:cNvPr>
            <p:cNvSpPr/>
            <p:nvPr/>
          </p:nvSpPr>
          <p:spPr>
            <a:xfrm>
              <a:off x="5135325" y="3031050"/>
              <a:ext cx="310550" cy="56475"/>
            </a:xfrm>
            <a:custGeom>
              <a:avLst/>
              <a:gdLst/>
              <a:ahLst/>
              <a:cxnLst/>
              <a:rect l="l" t="t" r="r" b="b"/>
              <a:pathLst>
                <a:path w="12422" h="2259" extrusionOk="0">
                  <a:moveTo>
                    <a:pt x="2791" y="0"/>
                  </a:moveTo>
                  <a:lnTo>
                    <a:pt x="2415" y="1130"/>
                  </a:lnTo>
                  <a:lnTo>
                    <a:pt x="566" y="1130"/>
                  </a:lnTo>
                  <a:cubicBezTo>
                    <a:pt x="253" y="1130"/>
                    <a:pt x="0" y="1383"/>
                    <a:pt x="0" y="1696"/>
                  </a:cubicBezTo>
                  <a:cubicBezTo>
                    <a:pt x="0" y="2006"/>
                    <a:pt x="253" y="2259"/>
                    <a:pt x="566" y="2259"/>
                  </a:cubicBezTo>
                  <a:lnTo>
                    <a:pt x="11858" y="2259"/>
                  </a:lnTo>
                  <a:cubicBezTo>
                    <a:pt x="12169" y="2259"/>
                    <a:pt x="12421" y="2006"/>
                    <a:pt x="12421" y="1696"/>
                  </a:cubicBezTo>
                  <a:cubicBezTo>
                    <a:pt x="12421" y="1383"/>
                    <a:pt x="12169" y="1130"/>
                    <a:pt x="11858" y="1130"/>
                  </a:cubicBezTo>
                  <a:lnTo>
                    <a:pt x="10006" y="1130"/>
                  </a:lnTo>
                  <a:lnTo>
                    <a:pt x="96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2" name="Google Shape;5228;p65">
              <a:extLst>
                <a:ext uri="{FF2B5EF4-FFF2-40B4-BE49-F238E27FC236}">
                  <a16:creationId xmlns:a16="http://schemas.microsoft.com/office/drawing/2014/main" id="{30B0EBEE-DA01-8FFD-C1CB-6573542F2417}"/>
                </a:ext>
              </a:extLst>
            </p:cNvPr>
            <p:cNvSpPr/>
            <p:nvPr/>
          </p:nvSpPr>
          <p:spPr>
            <a:xfrm>
              <a:off x="5049725" y="2946350"/>
              <a:ext cx="481825" cy="56500"/>
            </a:xfrm>
            <a:custGeom>
              <a:avLst/>
              <a:gdLst/>
              <a:ahLst/>
              <a:cxnLst/>
              <a:rect l="l" t="t" r="r" b="b"/>
              <a:pathLst>
                <a:path w="19273" h="2260" extrusionOk="0">
                  <a:moveTo>
                    <a:pt x="0" y="1"/>
                  </a:moveTo>
                  <a:lnTo>
                    <a:pt x="0" y="567"/>
                  </a:lnTo>
                  <a:cubicBezTo>
                    <a:pt x="0" y="1500"/>
                    <a:pt x="756" y="2259"/>
                    <a:pt x="1693" y="2259"/>
                  </a:cubicBezTo>
                  <a:lnTo>
                    <a:pt x="17577" y="2259"/>
                  </a:lnTo>
                  <a:cubicBezTo>
                    <a:pt x="18513" y="2259"/>
                    <a:pt x="19269" y="1500"/>
                    <a:pt x="19272" y="567"/>
                  </a:cubicBezTo>
                  <a:lnTo>
                    <a:pt x="192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3" name="Google Shape;5229;p65">
              <a:extLst>
                <a:ext uri="{FF2B5EF4-FFF2-40B4-BE49-F238E27FC236}">
                  <a16:creationId xmlns:a16="http://schemas.microsoft.com/office/drawing/2014/main" id="{079B4D24-58A5-EC88-FF7C-638ED5375698}"/>
                </a:ext>
              </a:extLst>
            </p:cNvPr>
            <p:cNvSpPr/>
            <p:nvPr/>
          </p:nvSpPr>
          <p:spPr>
            <a:xfrm>
              <a:off x="5049725" y="2635825"/>
              <a:ext cx="481825" cy="282325"/>
            </a:xfrm>
            <a:custGeom>
              <a:avLst/>
              <a:gdLst/>
              <a:ahLst/>
              <a:cxnLst/>
              <a:rect l="l" t="t" r="r" b="b"/>
              <a:pathLst>
                <a:path w="19273" h="11293" extrusionOk="0">
                  <a:moveTo>
                    <a:pt x="1693" y="0"/>
                  </a:moveTo>
                  <a:cubicBezTo>
                    <a:pt x="756" y="0"/>
                    <a:pt x="0" y="759"/>
                    <a:pt x="0" y="1696"/>
                  </a:cubicBezTo>
                  <a:lnTo>
                    <a:pt x="0" y="11293"/>
                  </a:lnTo>
                  <a:lnTo>
                    <a:pt x="19272" y="11293"/>
                  </a:lnTo>
                  <a:lnTo>
                    <a:pt x="19272" y="1696"/>
                  </a:lnTo>
                  <a:cubicBezTo>
                    <a:pt x="19269" y="759"/>
                    <a:pt x="18513" y="0"/>
                    <a:pt x="17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21" name="Google Shape;5662;p66">
            <a:extLst>
              <a:ext uri="{FF2B5EF4-FFF2-40B4-BE49-F238E27FC236}">
                <a16:creationId xmlns:a16="http://schemas.microsoft.com/office/drawing/2014/main" id="{F5032D74-BAA4-A2C2-21FF-0393AD7D6F88}"/>
              </a:ext>
            </a:extLst>
          </p:cNvPr>
          <p:cNvGrpSpPr/>
          <p:nvPr/>
        </p:nvGrpSpPr>
        <p:grpSpPr>
          <a:xfrm>
            <a:off x="5320041" y="3218150"/>
            <a:ext cx="546190" cy="468032"/>
            <a:chOff x="-24353075" y="3891250"/>
            <a:chExt cx="293800" cy="292225"/>
          </a:xfrm>
        </p:grpSpPr>
        <p:sp>
          <p:nvSpPr>
            <p:cNvPr id="22" name="Google Shape;5663;p66">
              <a:extLst>
                <a:ext uri="{FF2B5EF4-FFF2-40B4-BE49-F238E27FC236}">
                  <a16:creationId xmlns:a16="http://schemas.microsoft.com/office/drawing/2014/main" id="{A7BC14C5-2E97-1565-2595-C63A93C7B9A7}"/>
                </a:ext>
              </a:extLst>
            </p:cNvPr>
            <p:cNvSpPr/>
            <p:nvPr/>
          </p:nvSpPr>
          <p:spPr>
            <a:xfrm>
              <a:off x="-24251475" y="4012525"/>
              <a:ext cx="88225" cy="65400"/>
            </a:xfrm>
            <a:custGeom>
              <a:avLst/>
              <a:gdLst/>
              <a:ahLst/>
              <a:cxnLst/>
              <a:rect l="l" t="t" r="r" b="b"/>
              <a:pathLst>
                <a:path w="3529" h="2616" extrusionOk="0">
                  <a:moveTo>
                    <a:pt x="725" y="1"/>
                  </a:moveTo>
                  <a:cubicBezTo>
                    <a:pt x="315" y="1"/>
                    <a:pt x="0" y="347"/>
                    <a:pt x="0" y="725"/>
                  </a:cubicBezTo>
                  <a:cubicBezTo>
                    <a:pt x="0" y="1356"/>
                    <a:pt x="1040" y="2049"/>
                    <a:pt x="1733" y="2616"/>
                  </a:cubicBezTo>
                  <a:cubicBezTo>
                    <a:pt x="2458" y="2017"/>
                    <a:pt x="3466" y="1356"/>
                    <a:pt x="3466" y="725"/>
                  </a:cubicBezTo>
                  <a:cubicBezTo>
                    <a:pt x="3529" y="410"/>
                    <a:pt x="3277" y="1"/>
                    <a:pt x="2804" y="1"/>
                  </a:cubicBezTo>
                  <a:cubicBezTo>
                    <a:pt x="2300" y="1"/>
                    <a:pt x="2111" y="599"/>
                    <a:pt x="2111" y="599"/>
                  </a:cubicBezTo>
                  <a:cubicBezTo>
                    <a:pt x="2063" y="745"/>
                    <a:pt x="1906" y="824"/>
                    <a:pt x="1753" y="824"/>
                  </a:cubicBezTo>
                  <a:cubicBezTo>
                    <a:pt x="1607" y="824"/>
                    <a:pt x="1464" y="753"/>
                    <a:pt x="1418" y="599"/>
                  </a:cubicBezTo>
                  <a:cubicBezTo>
                    <a:pt x="1418" y="568"/>
                    <a:pt x="1229" y="1"/>
                    <a:pt x="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664;p66">
              <a:extLst>
                <a:ext uri="{FF2B5EF4-FFF2-40B4-BE49-F238E27FC236}">
                  <a16:creationId xmlns:a16="http://schemas.microsoft.com/office/drawing/2014/main" id="{27217B22-1F84-0841-E21D-03E9DFE42BA8}"/>
                </a:ext>
              </a:extLst>
            </p:cNvPr>
            <p:cNvSpPr/>
            <p:nvPr/>
          </p:nvSpPr>
          <p:spPr>
            <a:xfrm>
              <a:off x="-24353075" y="3891250"/>
              <a:ext cx="293800" cy="292225"/>
            </a:xfrm>
            <a:custGeom>
              <a:avLst/>
              <a:gdLst/>
              <a:ahLst/>
              <a:cxnLst/>
              <a:rect l="l" t="t" r="r" b="b"/>
              <a:pathLst>
                <a:path w="11752" h="11689" extrusionOk="0">
                  <a:moveTo>
                    <a:pt x="6837" y="4159"/>
                  </a:moveTo>
                  <a:cubicBezTo>
                    <a:pt x="7624" y="4159"/>
                    <a:pt x="8223" y="4789"/>
                    <a:pt x="8223" y="5576"/>
                  </a:cubicBezTo>
                  <a:cubicBezTo>
                    <a:pt x="8254" y="6616"/>
                    <a:pt x="7309" y="7183"/>
                    <a:pt x="6049" y="8223"/>
                  </a:cubicBezTo>
                  <a:cubicBezTo>
                    <a:pt x="5986" y="8286"/>
                    <a:pt x="5907" y="8317"/>
                    <a:pt x="5829" y="8317"/>
                  </a:cubicBezTo>
                  <a:cubicBezTo>
                    <a:pt x="5750" y="8317"/>
                    <a:pt x="5671" y="8286"/>
                    <a:pt x="5608" y="8223"/>
                  </a:cubicBezTo>
                  <a:cubicBezTo>
                    <a:pt x="4348" y="7183"/>
                    <a:pt x="3403" y="6585"/>
                    <a:pt x="3403" y="5576"/>
                  </a:cubicBezTo>
                  <a:cubicBezTo>
                    <a:pt x="3403" y="4789"/>
                    <a:pt x="4033" y="4159"/>
                    <a:pt x="4789" y="4159"/>
                  </a:cubicBezTo>
                  <a:cubicBezTo>
                    <a:pt x="5293" y="4159"/>
                    <a:pt x="5608" y="4411"/>
                    <a:pt x="5797" y="4663"/>
                  </a:cubicBezTo>
                  <a:cubicBezTo>
                    <a:pt x="6018" y="4411"/>
                    <a:pt x="6364" y="4159"/>
                    <a:pt x="6837" y="4159"/>
                  </a:cubicBezTo>
                  <a:close/>
                  <a:moveTo>
                    <a:pt x="4474" y="0"/>
                  </a:moveTo>
                  <a:cubicBezTo>
                    <a:pt x="3875" y="0"/>
                    <a:pt x="3466" y="473"/>
                    <a:pt x="3466" y="1008"/>
                  </a:cubicBezTo>
                  <a:lnTo>
                    <a:pt x="3466" y="3466"/>
                  </a:lnTo>
                  <a:lnTo>
                    <a:pt x="1008" y="3466"/>
                  </a:lnTo>
                  <a:cubicBezTo>
                    <a:pt x="410" y="3466"/>
                    <a:pt x="0" y="3938"/>
                    <a:pt x="0" y="4474"/>
                  </a:cubicBezTo>
                  <a:lnTo>
                    <a:pt x="0" y="7246"/>
                  </a:lnTo>
                  <a:cubicBezTo>
                    <a:pt x="0" y="7813"/>
                    <a:pt x="473" y="8254"/>
                    <a:pt x="1008" y="8254"/>
                  </a:cubicBezTo>
                  <a:lnTo>
                    <a:pt x="3466" y="8254"/>
                  </a:lnTo>
                  <a:lnTo>
                    <a:pt x="3466" y="10649"/>
                  </a:lnTo>
                  <a:cubicBezTo>
                    <a:pt x="3466" y="11247"/>
                    <a:pt x="3938" y="11688"/>
                    <a:pt x="4474" y="11688"/>
                  </a:cubicBezTo>
                  <a:lnTo>
                    <a:pt x="7246" y="11688"/>
                  </a:lnTo>
                  <a:cubicBezTo>
                    <a:pt x="7813" y="11688"/>
                    <a:pt x="8254" y="11216"/>
                    <a:pt x="8254" y="10649"/>
                  </a:cubicBezTo>
                  <a:lnTo>
                    <a:pt x="8254" y="8254"/>
                  </a:lnTo>
                  <a:lnTo>
                    <a:pt x="10680" y="8254"/>
                  </a:lnTo>
                  <a:cubicBezTo>
                    <a:pt x="11279" y="8254"/>
                    <a:pt x="11720" y="7782"/>
                    <a:pt x="11720" y="7246"/>
                  </a:cubicBezTo>
                  <a:lnTo>
                    <a:pt x="11720" y="4474"/>
                  </a:lnTo>
                  <a:cubicBezTo>
                    <a:pt x="11751" y="3938"/>
                    <a:pt x="11279" y="3466"/>
                    <a:pt x="10680" y="3466"/>
                  </a:cubicBezTo>
                  <a:lnTo>
                    <a:pt x="8254" y="3466"/>
                  </a:lnTo>
                  <a:lnTo>
                    <a:pt x="8254" y="1008"/>
                  </a:lnTo>
                  <a:cubicBezTo>
                    <a:pt x="8254" y="410"/>
                    <a:pt x="7782" y="0"/>
                    <a:pt x="72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916;p71">
            <a:extLst>
              <a:ext uri="{FF2B5EF4-FFF2-40B4-BE49-F238E27FC236}">
                <a16:creationId xmlns:a16="http://schemas.microsoft.com/office/drawing/2014/main" id="{2CA2D019-4B93-F80E-6E80-F9F9778093C1}"/>
              </a:ext>
            </a:extLst>
          </p:cNvPr>
          <p:cNvGrpSpPr/>
          <p:nvPr/>
        </p:nvGrpSpPr>
        <p:grpSpPr>
          <a:xfrm>
            <a:off x="7373864" y="3229524"/>
            <a:ext cx="420811" cy="419659"/>
            <a:chOff x="-2671375" y="3597450"/>
            <a:chExt cx="292250" cy="291450"/>
          </a:xfrm>
          <a:solidFill>
            <a:schemeClr val="tx2">
              <a:lumMod val="75000"/>
            </a:schemeClr>
          </a:solidFill>
        </p:grpSpPr>
        <p:sp>
          <p:nvSpPr>
            <p:cNvPr id="25" name="Google Shape;7917;p71">
              <a:extLst>
                <a:ext uri="{FF2B5EF4-FFF2-40B4-BE49-F238E27FC236}">
                  <a16:creationId xmlns:a16="http://schemas.microsoft.com/office/drawing/2014/main" id="{FF03D1CD-2EFB-B930-A3F2-CE49CDE48029}"/>
                </a:ext>
              </a:extLst>
            </p:cNvPr>
            <p:cNvSpPr/>
            <p:nvPr/>
          </p:nvSpPr>
          <p:spPr>
            <a:xfrm>
              <a:off x="-2654050" y="3597450"/>
              <a:ext cx="260725" cy="51225"/>
            </a:xfrm>
            <a:custGeom>
              <a:avLst/>
              <a:gdLst/>
              <a:ahLst/>
              <a:cxnLst/>
              <a:rect l="l" t="t" r="r" b="b"/>
              <a:pathLst>
                <a:path w="10429" h="2049" extrusionOk="0">
                  <a:moveTo>
                    <a:pt x="1513" y="1"/>
                  </a:moveTo>
                  <a:cubicBezTo>
                    <a:pt x="1072" y="1"/>
                    <a:pt x="725" y="253"/>
                    <a:pt x="568" y="631"/>
                  </a:cubicBezTo>
                  <a:lnTo>
                    <a:pt x="1" y="2049"/>
                  </a:lnTo>
                  <a:lnTo>
                    <a:pt x="10429" y="2049"/>
                  </a:lnTo>
                  <a:lnTo>
                    <a:pt x="9830" y="631"/>
                  </a:lnTo>
                  <a:cubicBezTo>
                    <a:pt x="9673" y="253"/>
                    <a:pt x="9263" y="1"/>
                    <a:pt x="88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18;p71">
              <a:extLst>
                <a:ext uri="{FF2B5EF4-FFF2-40B4-BE49-F238E27FC236}">
                  <a16:creationId xmlns:a16="http://schemas.microsoft.com/office/drawing/2014/main" id="{77F9E409-4484-C195-EF36-BC7B96FD6AC6}"/>
                </a:ext>
              </a:extLst>
            </p:cNvPr>
            <p:cNvSpPr/>
            <p:nvPr/>
          </p:nvSpPr>
          <p:spPr>
            <a:xfrm>
              <a:off x="-2671375" y="3667550"/>
              <a:ext cx="292250" cy="221350"/>
            </a:xfrm>
            <a:custGeom>
              <a:avLst/>
              <a:gdLst/>
              <a:ahLst/>
              <a:cxnLst/>
              <a:rect l="l" t="t" r="r" b="b"/>
              <a:pathLst>
                <a:path w="11690" h="8854" extrusionOk="0">
                  <a:moveTo>
                    <a:pt x="1733" y="1324"/>
                  </a:moveTo>
                  <a:cubicBezTo>
                    <a:pt x="1922" y="1324"/>
                    <a:pt x="2080" y="1481"/>
                    <a:pt x="2080" y="1702"/>
                  </a:cubicBezTo>
                  <a:cubicBezTo>
                    <a:pt x="2080" y="1891"/>
                    <a:pt x="1922" y="2049"/>
                    <a:pt x="1733" y="2049"/>
                  </a:cubicBezTo>
                  <a:cubicBezTo>
                    <a:pt x="1544" y="2049"/>
                    <a:pt x="1387" y="1891"/>
                    <a:pt x="1387" y="1702"/>
                  </a:cubicBezTo>
                  <a:cubicBezTo>
                    <a:pt x="1387" y="1481"/>
                    <a:pt x="1544" y="1324"/>
                    <a:pt x="1733" y="1324"/>
                  </a:cubicBezTo>
                  <a:close/>
                  <a:moveTo>
                    <a:pt x="10019" y="1387"/>
                  </a:moveTo>
                  <a:cubicBezTo>
                    <a:pt x="10492" y="1387"/>
                    <a:pt x="10492" y="2049"/>
                    <a:pt x="10019" y="2049"/>
                  </a:cubicBezTo>
                  <a:lnTo>
                    <a:pt x="3781" y="2049"/>
                  </a:lnTo>
                  <a:cubicBezTo>
                    <a:pt x="3340" y="2049"/>
                    <a:pt x="3309" y="1387"/>
                    <a:pt x="3781" y="1387"/>
                  </a:cubicBezTo>
                  <a:close/>
                  <a:moveTo>
                    <a:pt x="1733" y="4096"/>
                  </a:moveTo>
                  <a:cubicBezTo>
                    <a:pt x="1922" y="4096"/>
                    <a:pt x="2080" y="4254"/>
                    <a:pt x="2080" y="4443"/>
                  </a:cubicBezTo>
                  <a:cubicBezTo>
                    <a:pt x="2080" y="4632"/>
                    <a:pt x="1922" y="4789"/>
                    <a:pt x="1733" y="4789"/>
                  </a:cubicBezTo>
                  <a:cubicBezTo>
                    <a:pt x="1544" y="4789"/>
                    <a:pt x="1387" y="4632"/>
                    <a:pt x="1387" y="4443"/>
                  </a:cubicBezTo>
                  <a:cubicBezTo>
                    <a:pt x="1387" y="4254"/>
                    <a:pt x="1544" y="4096"/>
                    <a:pt x="1733" y="4096"/>
                  </a:cubicBezTo>
                  <a:close/>
                  <a:moveTo>
                    <a:pt x="10050" y="4127"/>
                  </a:moveTo>
                  <a:cubicBezTo>
                    <a:pt x="10492" y="4127"/>
                    <a:pt x="10481" y="4789"/>
                    <a:pt x="10019" y="4789"/>
                  </a:cubicBezTo>
                  <a:lnTo>
                    <a:pt x="3781" y="4789"/>
                  </a:lnTo>
                  <a:cubicBezTo>
                    <a:pt x="3340" y="4789"/>
                    <a:pt x="3309" y="4128"/>
                    <a:pt x="3781" y="4128"/>
                  </a:cubicBezTo>
                  <a:lnTo>
                    <a:pt x="10019" y="4128"/>
                  </a:lnTo>
                  <a:cubicBezTo>
                    <a:pt x="10030" y="4127"/>
                    <a:pt x="10040" y="4127"/>
                    <a:pt x="10050" y="4127"/>
                  </a:cubicBezTo>
                  <a:close/>
                  <a:moveTo>
                    <a:pt x="1733" y="6806"/>
                  </a:moveTo>
                  <a:cubicBezTo>
                    <a:pt x="1922" y="6806"/>
                    <a:pt x="2080" y="6963"/>
                    <a:pt x="2080" y="7152"/>
                  </a:cubicBezTo>
                  <a:cubicBezTo>
                    <a:pt x="2080" y="7373"/>
                    <a:pt x="1922" y="7499"/>
                    <a:pt x="1733" y="7499"/>
                  </a:cubicBezTo>
                  <a:cubicBezTo>
                    <a:pt x="1544" y="7499"/>
                    <a:pt x="1387" y="7373"/>
                    <a:pt x="1387" y="7152"/>
                  </a:cubicBezTo>
                  <a:cubicBezTo>
                    <a:pt x="1387" y="6963"/>
                    <a:pt x="1544" y="6806"/>
                    <a:pt x="1733" y="6806"/>
                  </a:cubicBezTo>
                  <a:close/>
                  <a:moveTo>
                    <a:pt x="10019" y="6837"/>
                  </a:moveTo>
                  <a:cubicBezTo>
                    <a:pt x="10492" y="6837"/>
                    <a:pt x="10492" y="7499"/>
                    <a:pt x="10019" y="7499"/>
                  </a:cubicBezTo>
                  <a:lnTo>
                    <a:pt x="3781" y="7499"/>
                  </a:lnTo>
                  <a:cubicBezTo>
                    <a:pt x="3340" y="7499"/>
                    <a:pt x="3309" y="6837"/>
                    <a:pt x="3781" y="6837"/>
                  </a:cubicBezTo>
                  <a:close/>
                  <a:moveTo>
                    <a:pt x="379" y="1"/>
                  </a:moveTo>
                  <a:lnTo>
                    <a:pt x="95" y="631"/>
                  </a:lnTo>
                  <a:cubicBezTo>
                    <a:pt x="64" y="757"/>
                    <a:pt x="1" y="883"/>
                    <a:pt x="1" y="1009"/>
                  </a:cubicBezTo>
                  <a:lnTo>
                    <a:pt x="1" y="2395"/>
                  </a:lnTo>
                  <a:cubicBezTo>
                    <a:pt x="1" y="2679"/>
                    <a:pt x="127" y="2899"/>
                    <a:pt x="284" y="3057"/>
                  </a:cubicBezTo>
                  <a:cubicBezTo>
                    <a:pt x="127" y="3246"/>
                    <a:pt x="1" y="3498"/>
                    <a:pt x="1" y="3718"/>
                  </a:cubicBezTo>
                  <a:lnTo>
                    <a:pt x="1" y="5104"/>
                  </a:lnTo>
                  <a:cubicBezTo>
                    <a:pt x="1" y="5388"/>
                    <a:pt x="127" y="5609"/>
                    <a:pt x="284" y="5766"/>
                  </a:cubicBezTo>
                  <a:cubicBezTo>
                    <a:pt x="127" y="5987"/>
                    <a:pt x="1" y="6207"/>
                    <a:pt x="1" y="6459"/>
                  </a:cubicBezTo>
                  <a:lnTo>
                    <a:pt x="1" y="7814"/>
                  </a:lnTo>
                  <a:cubicBezTo>
                    <a:pt x="1" y="8381"/>
                    <a:pt x="473" y="8854"/>
                    <a:pt x="1040" y="8854"/>
                  </a:cubicBezTo>
                  <a:lnTo>
                    <a:pt x="10649" y="8854"/>
                  </a:lnTo>
                  <a:cubicBezTo>
                    <a:pt x="11185" y="8854"/>
                    <a:pt x="11658" y="8381"/>
                    <a:pt x="11658" y="7814"/>
                  </a:cubicBezTo>
                  <a:lnTo>
                    <a:pt x="11658" y="6459"/>
                  </a:lnTo>
                  <a:cubicBezTo>
                    <a:pt x="11658" y="6176"/>
                    <a:pt x="11563" y="5924"/>
                    <a:pt x="11405" y="5766"/>
                  </a:cubicBezTo>
                  <a:cubicBezTo>
                    <a:pt x="11563" y="5577"/>
                    <a:pt x="11658" y="5357"/>
                    <a:pt x="11658" y="5104"/>
                  </a:cubicBezTo>
                  <a:lnTo>
                    <a:pt x="11658" y="3718"/>
                  </a:lnTo>
                  <a:cubicBezTo>
                    <a:pt x="11658" y="3466"/>
                    <a:pt x="11563" y="3214"/>
                    <a:pt x="11405" y="3057"/>
                  </a:cubicBezTo>
                  <a:cubicBezTo>
                    <a:pt x="11563" y="2868"/>
                    <a:pt x="11658" y="2616"/>
                    <a:pt x="11658" y="2395"/>
                  </a:cubicBezTo>
                  <a:lnTo>
                    <a:pt x="11658" y="1009"/>
                  </a:lnTo>
                  <a:lnTo>
                    <a:pt x="11689" y="1009"/>
                  </a:lnTo>
                  <a:cubicBezTo>
                    <a:pt x="11689" y="883"/>
                    <a:pt x="11658" y="757"/>
                    <a:pt x="11626" y="631"/>
                  </a:cubicBezTo>
                  <a:lnTo>
                    <a:pt x="1134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5873;p67">
            <a:extLst>
              <a:ext uri="{FF2B5EF4-FFF2-40B4-BE49-F238E27FC236}">
                <a16:creationId xmlns:a16="http://schemas.microsoft.com/office/drawing/2014/main" id="{318B46B8-17F5-AD03-F1F7-06AAF3422E3A}"/>
              </a:ext>
            </a:extLst>
          </p:cNvPr>
          <p:cNvGrpSpPr/>
          <p:nvPr/>
        </p:nvGrpSpPr>
        <p:grpSpPr>
          <a:xfrm>
            <a:off x="5488394" y="1620047"/>
            <a:ext cx="369083" cy="357253"/>
            <a:chOff x="-59447250" y="3706150"/>
            <a:chExt cx="319000" cy="308775"/>
          </a:xfrm>
        </p:grpSpPr>
        <p:sp>
          <p:nvSpPr>
            <p:cNvPr id="28" name="Google Shape;5874;p67">
              <a:extLst>
                <a:ext uri="{FF2B5EF4-FFF2-40B4-BE49-F238E27FC236}">
                  <a16:creationId xmlns:a16="http://schemas.microsoft.com/office/drawing/2014/main" id="{FD5F9499-67CB-55E0-750E-C9D2CFBAE6CE}"/>
                </a:ext>
              </a:extLst>
            </p:cNvPr>
            <p:cNvSpPr/>
            <p:nvPr/>
          </p:nvSpPr>
          <p:spPr>
            <a:xfrm>
              <a:off x="-59381875" y="3922750"/>
              <a:ext cx="79575" cy="29950"/>
            </a:xfrm>
            <a:custGeom>
              <a:avLst/>
              <a:gdLst/>
              <a:ahLst/>
              <a:cxnLst/>
              <a:rect l="l" t="t" r="r" b="b"/>
              <a:pathLst>
                <a:path w="3183" h="1198" extrusionOk="0">
                  <a:moveTo>
                    <a:pt x="1607" y="0"/>
                  </a:moveTo>
                  <a:cubicBezTo>
                    <a:pt x="820" y="0"/>
                    <a:pt x="190" y="504"/>
                    <a:pt x="1" y="1197"/>
                  </a:cubicBezTo>
                  <a:lnTo>
                    <a:pt x="3183" y="1197"/>
                  </a:lnTo>
                  <a:cubicBezTo>
                    <a:pt x="3025" y="536"/>
                    <a:pt x="2363" y="0"/>
                    <a:pt x="16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875;p67">
              <a:extLst>
                <a:ext uri="{FF2B5EF4-FFF2-40B4-BE49-F238E27FC236}">
                  <a16:creationId xmlns:a16="http://schemas.microsoft.com/office/drawing/2014/main" id="{DCA89A23-54C7-4F51-AD3B-B60718FE4C1D}"/>
                </a:ext>
              </a:extLst>
            </p:cNvPr>
            <p:cNvSpPr/>
            <p:nvPr/>
          </p:nvSpPr>
          <p:spPr>
            <a:xfrm>
              <a:off x="-59364550" y="3861525"/>
              <a:ext cx="43350" cy="40900"/>
            </a:xfrm>
            <a:custGeom>
              <a:avLst/>
              <a:gdLst/>
              <a:ahLst/>
              <a:cxnLst/>
              <a:rect l="l" t="t" r="r" b="b"/>
              <a:pathLst>
                <a:path w="1734" h="1636" extrusionOk="0">
                  <a:moveTo>
                    <a:pt x="858" y="0"/>
                  </a:moveTo>
                  <a:cubicBezTo>
                    <a:pt x="784" y="0"/>
                    <a:pt x="707" y="8"/>
                    <a:pt x="631" y="23"/>
                  </a:cubicBezTo>
                  <a:cubicBezTo>
                    <a:pt x="347" y="118"/>
                    <a:pt x="127" y="307"/>
                    <a:pt x="95" y="590"/>
                  </a:cubicBezTo>
                  <a:cubicBezTo>
                    <a:pt x="1" y="906"/>
                    <a:pt x="95" y="1189"/>
                    <a:pt x="284" y="1410"/>
                  </a:cubicBezTo>
                  <a:cubicBezTo>
                    <a:pt x="446" y="1548"/>
                    <a:pt x="658" y="1636"/>
                    <a:pt x="871" y="1636"/>
                  </a:cubicBezTo>
                  <a:cubicBezTo>
                    <a:pt x="949" y="1636"/>
                    <a:pt x="1027" y="1624"/>
                    <a:pt x="1103" y="1599"/>
                  </a:cubicBezTo>
                  <a:cubicBezTo>
                    <a:pt x="1387" y="1536"/>
                    <a:pt x="1607" y="1347"/>
                    <a:pt x="1670" y="1063"/>
                  </a:cubicBezTo>
                  <a:cubicBezTo>
                    <a:pt x="1733" y="748"/>
                    <a:pt x="1670" y="464"/>
                    <a:pt x="1450" y="244"/>
                  </a:cubicBezTo>
                  <a:cubicBezTo>
                    <a:pt x="1307" y="77"/>
                    <a:pt x="1091"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876;p67">
              <a:extLst>
                <a:ext uri="{FF2B5EF4-FFF2-40B4-BE49-F238E27FC236}">
                  <a16:creationId xmlns:a16="http://schemas.microsoft.com/office/drawing/2014/main" id="{B63C71C7-EC4E-ADC7-0BC4-B01B80EF8992}"/>
                </a:ext>
              </a:extLst>
            </p:cNvPr>
            <p:cNvSpPr/>
            <p:nvPr/>
          </p:nvSpPr>
          <p:spPr>
            <a:xfrm>
              <a:off x="-59447250" y="3706150"/>
              <a:ext cx="319000" cy="308775"/>
            </a:xfrm>
            <a:custGeom>
              <a:avLst/>
              <a:gdLst/>
              <a:ahLst/>
              <a:cxnLst/>
              <a:rect l="l" t="t" r="r" b="b"/>
              <a:pathLst>
                <a:path w="12760" h="12351" extrusionOk="0">
                  <a:moveTo>
                    <a:pt x="6428" y="820"/>
                  </a:moveTo>
                  <a:cubicBezTo>
                    <a:pt x="6900" y="820"/>
                    <a:pt x="7247" y="1166"/>
                    <a:pt x="7247" y="1639"/>
                  </a:cubicBezTo>
                  <a:lnTo>
                    <a:pt x="7247" y="4128"/>
                  </a:lnTo>
                  <a:lnTo>
                    <a:pt x="5609" y="4128"/>
                  </a:lnTo>
                  <a:lnTo>
                    <a:pt x="5609" y="1639"/>
                  </a:lnTo>
                  <a:cubicBezTo>
                    <a:pt x="5609" y="1166"/>
                    <a:pt x="5955" y="820"/>
                    <a:pt x="6428" y="820"/>
                  </a:cubicBezTo>
                  <a:close/>
                  <a:moveTo>
                    <a:pt x="10681" y="6616"/>
                  </a:moveTo>
                  <a:cubicBezTo>
                    <a:pt x="10901" y="6616"/>
                    <a:pt x="11059" y="6805"/>
                    <a:pt x="11059" y="6994"/>
                  </a:cubicBezTo>
                  <a:cubicBezTo>
                    <a:pt x="11122" y="7247"/>
                    <a:pt x="10901" y="7436"/>
                    <a:pt x="10681" y="7436"/>
                  </a:cubicBezTo>
                  <a:lnTo>
                    <a:pt x="8192" y="7436"/>
                  </a:lnTo>
                  <a:cubicBezTo>
                    <a:pt x="7971" y="7436"/>
                    <a:pt x="7751" y="7247"/>
                    <a:pt x="7751" y="6994"/>
                  </a:cubicBezTo>
                  <a:cubicBezTo>
                    <a:pt x="7751" y="6742"/>
                    <a:pt x="7971" y="6616"/>
                    <a:pt x="8192" y="6616"/>
                  </a:cubicBezTo>
                  <a:close/>
                  <a:moveTo>
                    <a:pt x="10681" y="8255"/>
                  </a:moveTo>
                  <a:cubicBezTo>
                    <a:pt x="10901" y="8255"/>
                    <a:pt x="11059" y="8444"/>
                    <a:pt x="11059" y="8696"/>
                  </a:cubicBezTo>
                  <a:cubicBezTo>
                    <a:pt x="11122" y="8885"/>
                    <a:pt x="10901" y="9074"/>
                    <a:pt x="10681" y="9074"/>
                  </a:cubicBezTo>
                  <a:lnTo>
                    <a:pt x="8192" y="9074"/>
                  </a:lnTo>
                  <a:cubicBezTo>
                    <a:pt x="7971" y="9074"/>
                    <a:pt x="7751" y="8885"/>
                    <a:pt x="7751" y="8696"/>
                  </a:cubicBezTo>
                  <a:cubicBezTo>
                    <a:pt x="7751" y="8444"/>
                    <a:pt x="7971" y="8255"/>
                    <a:pt x="8192" y="8255"/>
                  </a:cubicBezTo>
                  <a:close/>
                  <a:moveTo>
                    <a:pt x="4233" y="5360"/>
                  </a:moveTo>
                  <a:cubicBezTo>
                    <a:pt x="4671" y="5360"/>
                    <a:pt x="5082" y="5531"/>
                    <a:pt x="5388" y="5860"/>
                  </a:cubicBezTo>
                  <a:cubicBezTo>
                    <a:pt x="5829" y="6301"/>
                    <a:pt x="5987" y="6868"/>
                    <a:pt x="5829" y="7467"/>
                  </a:cubicBezTo>
                  <a:cubicBezTo>
                    <a:pt x="5766" y="7751"/>
                    <a:pt x="5640" y="7971"/>
                    <a:pt x="5451" y="8192"/>
                  </a:cubicBezTo>
                  <a:cubicBezTo>
                    <a:pt x="6176" y="8601"/>
                    <a:pt x="6711" y="9389"/>
                    <a:pt x="6711" y="10334"/>
                  </a:cubicBezTo>
                  <a:cubicBezTo>
                    <a:pt x="6711" y="10555"/>
                    <a:pt x="6491" y="10744"/>
                    <a:pt x="6270" y="10744"/>
                  </a:cubicBezTo>
                  <a:lnTo>
                    <a:pt x="2143" y="10744"/>
                  </a:lnTo>
                  <a:cubicBezTo>
                    <a:pt x="1891" y="10744"/>
                    <a:pt x="1733" y="10555"/>
                    <a:pt x="1733" y="10303"/>
                  </a:cubicBezTo>
                  <a:cubicBezTo>
                    <a:pt x="1733" y="9357"/>
                    <a:pt x="2238" y="8570"/>
                    <a:pt x="3025" y="8129"/>
                  </a:cubicBezTo>
                  <a:cubicBezTo>
                    <a:pt x="2647" y="7688"/>
                    <a:pt x="2490" y="7121"/>
                    <a:pt x="2647" y="6553"/>
                  </a:cubicBezTo>
                  <a:cubicBezTo>
                    <a:pt x="2805" y="6018"/>
                    <a:pt x="3246" y="5577"/>
                    <a:pt x="3781" y="5419"/>
                  </a:cubicBezTo>
                  <a:cubicBezTo>
                    <a:pt x="3933" y="5379"/>
                    <a:pt x="4084" y="5360"/>
                    <a:pt x="4233" y="5360"/>
                  </a:cubicBezTo>
                  <a:close/>
                  <a:moveTo>
                    <a:pt x="10681" y="9893"/>
                  </a:moveTo>
                  <a:cubicBezTo>
                    <a:pt x="10901" y="9893"/>
                    <a:pt x="11059" y="10113"/>
                    <a:pt x="11059" y="10303"/>
                  </a:cubicBezTo>
                  <a:cubicBezTo>
                    <a:pt x="11122" y="10555"/>
                    <a:pt x="10901" y="10744"/>
                    <a:pt x="10681" y="10744"/>
                  </a:cubicBezTo>
                  <a:lnTo>
                    <a:pt x="8192" y="10744"/>
                  </a:lnTo>
                  <a:cubicBezTo>
                    <a:pt x="7971" y="10744"/>
                    <a:pt x="7751" y="10555"/>
                    <a:pt x="7751" y="10303"/>
                  </a:cubicBezTo>
                  <a:cubicBezTo>
                    <a:pt x="7751" y="10050"/>
                    <a:pt x="7971" y="9893"/>
                    <a:pt x="8192" y="9893"/>
                  </a:cubicBezTo>
                  <a:close/>
                  <a:moveTo>
                    <a:pt x="6396" y="0"/>
                  </a:moveTo>
                  <a:cubicBezTo>
                    <a:pt x="5483" y="0"/>
                    <a:pt x="4726" y="725"/>
                    <a:pt x="4726" y="1639"/>
                  </a:cubicBezTo>
                  <a:lnTo>
                    <a:pt x="4726" y="2458"/>
                  </a:lnTo>
                  <a:lnTo>
                    <a:pt x="1261" y="2458"/>
                  </a:lnTo>
                  <a:cubicBezTo>
                    <a:pt x="599" y="2458"/>
                    <a:pt x="1" y="3025"/>
                    <a:pt x="1" y="3686"/>
                  </a:cubicBezTo>
                  <a:lnTo>
                    <a:pt x="1" y="11122"/>
                  </a:lnTo>
                  <a:cubicBezTo>
                    <a:pt x="1" y="11815"/>
                    <a:pt x="568" y="12350"/>
                    <a:pt x="1261" y="12350"/>
                  </a:cubicBezTo>
                  <a:lnTo>
                    <a:pt x="11468" y="12350"/>
                  </a:lnTo>
                  <a:cubicBezTo>
                    <a:pt x="12130" y="12350"/>
                    <a:pt x="12697" y="11815"/>
                    <a:pt x="12697" y="11122"/>
                  </a:cubicBezTo>
                  <a:lnTo>
                    <a:pt x="12697" y="3686"/>
                  </a:lnTo>
                  <a:cubicBezTo>
                    <a:pt x="12760" y="3025"/>
                    <a:pt x="12162" y="2458"/>
                    <a:pt x="11500" y="2458"/>
                  </a:cubicBezTo>
                  <a:lnTo>
                    <a:pt x="8034" y="2458"/>
                  </a:lnTo>
                  <a:lnTo>
                    <a:pt x="8034" y="1639"/>
                  </a:lnTo>
                  <a:cubicBezTo>
                    <a:pt x="8034" y="725"/>
                    <a:pt x="7278" y="0"/>
                    <a:pt x="6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877;p67">
              <a:extLst>
                <a:ext uri="{FF2B5EF4-FFF2-40B4-BE49-F238E27FC236}">
                  <a16:creationId xmlns:a16="http://schemas.microsoft.com/office/drawing/2014/main" id="{289D4F0A-EAD0-880F-6B4F-78B3A9B51713}"/>
                </a:ext>
              </a:extLst>
            </p:cNvPr>
            <p:cNvSpPr/>
            <p:nvPr/>
          </p:nvSpPr>
          <p:spPr>
            <a:xfrm>
              <a:off x="-59293650" y="3740025"/>
              <a:ext cx="14175" cy="14200"/>
            </a:xfrm>
            <a:custGeom>
              <a:avLst/>
              <a:gdLst/>
              <a:ahLst/>
              <a:cxnLst/>
              <a:rect l="l" t="t" r="r" b="b"/>
              <a:pathLst>
                <a:path w="567" h="568" extrusionOk="0">
                  <a:moveTo>
                    <a:pt x="284" y="0"/>
                  </a:moveTo>
                  <a:cubicBezTo>
                    <a:pt x="126" y="0"/>
                    <a:pt x="0" y="126"/>
                    <a:pt x="0" y="284"/>
                  </a:cubicBezTo>
                  <a:cubicBezTo>
                    <a:pt x="0" y="441"/>
                    <a:pt x="126" y="567"/>
                    <a:pt x="284" y="567"/>
                  </a:cubicBezTo>
                  <a:cubicBezTo>
                    <a:pt x="441" y="567"/>
                    <a:pt x="567" y="441"/>
                    <a:pt x="567" y="284"/>
                  </a:cubicBezTo>
                  <a:cubicBezTo>
                    <a:pt x="567" y="126"/>
                    <a:pt x="441"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5"/>
          <p:cNvSpPr txBox="1">
            <a:spLocks noGrp="1"/>
          </p:cNvSpPr>
          <p:nvPr>
            <p:ph type="title"/>
          </p:nvPr>
        </p:nvSpPr>
        <p:spPr>
          <a:xfrm>
            <a:off x="457200" y="201500"/>
            <a:ext cx="8229600" cy="9891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ko">
                <a:solidFill>
                  <a:schemeClr val="accent2"/>
                </a:solidFill>
                <a:latin typeface="Arial"/>
                <a:ea typeface="Arial"/>
                <a:cs typeface="Arial"/>
                <a:sym typeface="Arial"/>
              </a:rPr>
              <a:t>ENTERPRISE SOFTWARE: </a:t>
            </a:r>
            <a:endParaRPr>
              <a:solidFill>
                <a:schemeClr val="accent2"/>
              </a:solidFill>
              <a:latin typeface="Arial"/>
              <a:ea typeface="Arial"/>
              <a:cs typeface="Arial"/>
              <a:sym typeface="Arial"/>
            </a:endParaRPr>
          </a:p>
          <a:p>
            <a:pPr marL="0" lvl="0" indent="0" rtl="0">
              <a:lnSpc>
                <a:spcPct val="100000"/>
              </a:lnSpc>
              <a:spcBef>
                <a:spcPts val="0"/>
              </a:spcBef>
              <a:spcAft>
                <a:spcPts val="0"/>
              </a:spcAft>
              <a:buNone/>
            </a:pPr>
            <a:r>
              <a:rPr lang="ko">
                <a:solidFill>
                  <a:schemeClr val="accent2"/>
                </a:solidFill>
                <a:latin typeface="Arial"/>
                <a:ea typeface="Arial"/>
                <a:cs typeface="Arial"/>
                <a:sym typeface="Arial"/>
              </a:rPr>
              <a:t>Project Management Software</a:t>
            </a:r>
            <a:endParaRPr>
              <a:solidFill>
                <a:schemeClr val="accent2"/>
              </a:solidFill>
              <a:latin typeface="Arial"/>
              <a:ea typeface="Arial"/>
              <a:cs typeface="Arial"/>
              <a:sym typeface="Arial"/>
            </a:endParaRPr>
          </a:p>
        </p:txBody>
      </p:sp>
      <p:pic>
        <p:nvPicPr>
          <p:cNvPr id="296" name="Google Shape;296;p35"/>
          <p:cNvPicPr preferRelativeResize="0"/>
          <p:nvPr/>
        </p:nvPicPr>
        <p:blipFill>
          <a:blip r:embed="rId3">
            <a:alphaModFix/>
          </a:blip>
          <a:stretch>
            <a:fillRect/>
          </a:stretch>
        </p:blipFill>
        <p:spPr>
          <a:xfrm>
            <a:off x="1147950" y="1248425"/>
            <a:ext cx="6848123" cy="3004524"/>
          </a:xfrm>
          <a:prstGeom prst="rect">
            <a:avLst/>
          </a:prstGeom>
          <a:noFill/>
          <a:ln>
            <a:noFill/>
          </a:ln>
        </p:spPr>
      </p:pic>
      <p:sp>
        <p:nvSpPr>
          <p:cNvPr id="297" name="Google Shape;297;p35"/>
          <p:cNvSpPr txBox="1"/>
          <p:nvPr/>
        </p:nvSpPr>
        <p:spPr>
          <a:xfrm>
            <a:off x="880800" y="4369025"/>
            <a:ext cx="7382400" cy="69785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ko" sz="1600" b="1">
                <a:solidFill>
                  <a:schemeClr val="accent1">
                    <a:lumMod val="40000"/>
                    <a:lumOff val="60000"/>
                  </a:schemeClr>
                </a:solidFill>
              </a:rPr>
              <a:t>Project Management Software</a:t>
            </a:r>
            <a:r>
              <a:rPr lang="ko" sz="1600">
                <a:solidFill>
                  <a:schemeClr val="accent1">
                    <a:lumMod val="40000"/>
                    <a:lumOff val="60000"/>
                  </a:schemeClr>
                </a:solidFill>
              </a:rPr>
              <a:t> </a:t>
            </a:r>
            <a:r>
              <a:rPr lang="ko" sz="1300"/>
              <a:t>is a specialized tool that helps individuals and teams plan, execute, and oversee various aspects of projects to achieve project goals efficiently.</a:t>
            </a:r>
            <a:endParaRPr sz="130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growth and growth&#10;&#10;Description automatically generated with medium confidence">
            <a:extLst>
              <a:ext uri="{FF2B5EF4-FFF2-40B4-BE49-F238E27FC236}">
                <a16:creationId xmlns:a16="http://schemas.microsoft.com/office/drawing/2014/main" id="{DF30352E-D8DB-8BDA-4A00-FBBEDD927160}"/>
              </a:ext>
            </a:extLst>
          </p:cNvPr>
          <p:cNvPicPr>
            <a:picLocks noChangeAspect="1"/>
          </p:cNvPicPr>
          <p:nvPr/>
        </p:nvPicPr>
        <p:blipFill>
          <a:blip r:embed="rId3"/>
          <a:stretch>
            <a:fillRect/>
          </a:stretch>
        </p:blipFill>
        <p:spPr>
          <a:xfrm>
            <a:off x="685800" y="964002"/>
            <a:ext cx="7772400" cy="4179498"/>
          </a:xfrm>
          <a:prstGeom prst="rect">
            <a:avLst/>
          </a:prstGeom>
        </p:spPr>
      </p:pic>
      <p:sp>
        <p:nvSpPr>
          <p:cNvPr id="5" name="Title 1">
            <a:extLst>
              <a:ext uri="{FF2B5EF4-FFF2-40B4-BE49-F238E27FC236}">
                <a16:creationId xmlns:a16="http://schemas.microsoft.com/office/drawing/2014/main" id="{10A1CC7F-8D72-FDBE-CF26-0F47C02DCCB6}"/>
              </a:ext>
            </a:extLst>
          </p:cNvPr>
          <p:cNvSpPr txBox="1">
            <a:spLocks/>
          </p:cNvSpPr>
          <p:nvPr/>
        </p:nvSpPr>
        <p:spPr>
          <a:xfrm>
            <a:off x="-517903" y="108460"/>
            <a:ext cx="4400146" cy="5268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1pPr>
            <a:lvl2pPr marR="0" lvl="1"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2pPr>
            <a:lvl3pPr marR="0" lvl="2"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3pPr>
            <a:lvl4pPr marR="0" lvl="3"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4pPr>
            <a:lvl5pPr marR="0" lvl="4"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5pPr>
            <a:lvl6pPr marR="0" lvl="5"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6pPr>
            <a:lvl7pPr marR="0" lvl="6"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7pPr>
            <a:lvl8pPr marR="0" lvl="7"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8pPr>
            <a:lvl9pPr marR="0" lvl="8"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9pPr>
          </a:lstStyle>
          <a:p>
            <a:r>
              <a:rPr lang="en-US">
                <a:solidFill>
                  <a:schemeClr val="accent1"/>
                </a:solidFill>
                <a:latin typeface="Arial"/>
                <a:cs typeface="Arial"/>
              </a:rPr>
              <a:t>Total Return % </a:t>
            </a:r>
            <a:endParaRPr lang="en-US">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27167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stock prices&#10;&#10;Description automatically generated">
            <a:extLst>
              <a:ext uri="{FF2B5EF4-FFF2-40B4-BE49-F238E27FC236}">
                <a16:creationId xmlns:a16="http://schemas.microsoft.com/office/drawing/2014/main" id="{4AD26E1A-2319-EE54-15EA-56D3A4E0ADA6}"/>
              </a:ext>
            </a:extLst>
          </p:cNvPr>
          <p:cNvPicPr>
            <a:picLocks noChangeAspect="1"/>
          </p:cNvPicPr>
          <p:nvPr/>
        </p:nvPicPr>
        <p:blipFill>
          <a:blip r:embed="rId3"/>
          <a:stretch>
            <a:fillRect/>
          </a:stretch>
        </p:blipFill>
        <p:spPr>
          <a:xfrm>
            <a:off x="1356842" y="904301"/>
            <a:ext cx="6430316" cy="4239199"/>
          </a:xfrm>
          <a:prstGeom prst="rect">
            <a:avLst/>
          </a:prstGeom>
        </p:spPr>
      </p:pic>
      <p:sp>
        <p:nvSpPr>
          <p:cNvPr id="9" name="Title 1">
            <a:extLst>
              <a:ext uri="{FF2B5EF4-FFF2-40B4-BE49-F238E27FC236}">
                <a16:creationId xmlns:a16="http://schemas.microsoft.com/office/drawing/2014/main" id="{E31CECE6-A410-D540-D4BA-15D8B02076B9}"/>
              </a:ext>
            </a:extLst>
          </p:cNvPr>
          <p:cNvSpPr txBox="1">
            <a:spLocks/>
          </p:cNvSpPr>
          <p:nvPr/>
        </p:nvSpPr>
        <p:spPr>
          <a:xfrm>
            <a:off x="-2136746" y="0"/>
            <a:ext cx="7432851"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1pPr>
            <a:lvl2pPr marR="0" lvl="1"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2pPr>
            <a:lvl3pPr marR="0" lvl="2"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3pPr>
            <a:lvl4pPr marR="0" lvl="3"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4pPr>
            <a:lvl5pPr marR="0" lvl="4"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5pPr>
            <a:lvl6pPr marR="0" lvl="5"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6pPr>
            <a:lvl7pPr marR="0" lvl="6"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7pPr>
            <a:lvl8pPr marR="0" lvl="7"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8pPr>
            <a:lvl9pPr marR="0" lvl="8"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9pPr>
          </a:lstStyle>
          <a:p>
            <a:r>
              <a:rPr lang="en-US">
                <a:solidFill>
                  <a:schemeClr val="accent1"/>
                </a:solidFill>
                <a:latin typeface="Arial"/>
                <a:cs typeface="Arial"/>
              </a:rPr>
              <a:t>Total Return % </a:t>
            </a:r>
            <a:endParaRPr lang="en-US">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07106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77594B66-8785-24D9-0464-3176C37C231C}"/>
              </a:ext>
            </a:extLst>
          </p:cNvPr>
          <p:cNvPicPr>
            <a:picLocks noChangeAspect="1"/>
          </p:cNvPicPr>
          <p:nvPr/>
        </p:nvPicPr>
        <p:blipFill>
          <a:blip r:embed="rId3"/>
          <a:stretch>
            <a:fillRect/>
          </a:stretch>
        </p:blipFill>
        <p:spPr>
          <a:xfrm>
            <a:off x="685800" y="734065"/>
            <a:ext cx="7772400" cy="4154511"/>
          </a:xfrm>
          <a:prstGeom prst="rect">
            <a:avLst/>
          </a:prstGeom>
        </p:spPr>
      </p:pic>
      <p:sp>
        <p:nvSpPr>
          <p:cNvPr id="7" name="Title 1">
            <a:extLst>
              <a:ext uri="{FF2B5EF4-FFF2-40B4-BE49-F238E27FC236}">
                <a16:creationId xmlns:a16="http://schemas.microsoft.com/office/drawing/2014/main" id="{B9239B48-508A-4C06-5F5D-F55F9F1F3EFA}"/>
              </a:ext>
            </a:extLst>
          </p:cNvPr>
          <p:cNvSpPr txBox="1">
            <a:spLocks/>
          </p:cNvSpPr>
          <p:nvPr/>
        </p:nvSpPr>
        <p:spPr>
          <a:xfrm>
            <a:off x="-1291200" y="74951"/>
            <a:ext cx="730975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1pPr>
            <a:lvl2pPr marR="0" lvl="1"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2pPr>
            <a:lvl3pPr marR="0" lvl="2"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3pPr>
            <a:lvl4pPr marR="0" lvl="3"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4pPr>
            <a:lvl5pPr marR="0" lvl="4"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5pPr>
            <a:lvl6pPr marR="0" lvl="5"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6pPr>
            <a:lvl7pPr marR="0" lvl="6"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7pPr>
            <a:lvl8pPr marR="0" lvl="7"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8pPr>
            <a:lvl9pPr marR="0" lvl="8"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9pPr>
          </a:lstStyle>
          <a:p>
            <a:r>
              <a:rPr lang="en-US">
                <a:solidFill>
                  <a:schemeClr val="accent1"/>
                </a:solidFill>
                <a:latin typeface="Cambria"/>
                <a:cs typeface="Arial"/>
              </a:rPr>
              <a:t>New Institutional Buyers</a:t>
            </a:r>
          </a:p>
        </p:txBody>
      </p:sp>
    </p:spTree>
    <p:extLst>
      <p:ext uri="{BB962C8B-B14F-4D97-AF65-F5344CB8AC3E}">
        <p14:creationId xmlns:p14="http://schemas.microsoft.com/office/powerpoint/2010/main" val="8534542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7"/>
          <p:cNvSpPr txBox="1">
            <a:spLocks noGrp="1"/>
          </p:cNvSpPr>
          <p:nvPr>
            <p:ph type="title" idx="4294967295"/>
          </p:nvPr>
        </p:nvSpPr>
        <p:spPr>
          <a:xfrm>
            <a:off x="-2003095" y="1261"/>
            <a:ext cx="7702550" cy="57308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sz="2900">
                <a:solidFill>
                  <a:schemeClr val="accent1"/>
                </a:solidFill>
                <a:latin typeface="Cambria"/>
                <a:ea typeface="Arial"/>
                <a:cs typeface="Arial"/>
                <a:sym typeface="Arial"/>
              </a:rPr>
              <a:t>Management Team</a:t>
            </a:r>
            <a:endParaRPr lang="en-CA" sz="2900">
              <a:solidFill>
                <a:schemeClr val="accent1"/>
              </a:solidFill>
              <a:latin typeface="Cambria"/>
              <a:ea typeface="Arial"/>
              <a:cs typeface="Arial"/>
            </a:endParaRPr>
          </a:p>
        </p:txBody>
      </p:sp>
      <p:pic>
        <p:nvPicPr>
          <p:cNvPr id="3" name="Picture 2" descr="A table of company names&#10;&#10;Description automatically generated with medium confidence">
            <a:extLst>
              <a:ext uri="{FF2B5EF4-FFF2-40B4-BE49-F238E27FC236}">
                <a16:creationId xmlns:a16="http://schemas.microsoft.com/office/drawing/2014/main" id="{DE121931-54BF-D406-6B6F-087727DA0133}"/>
              </a:ext>
            </a:extLst>
          </p:cNvPr>
          <p:cNvPicPr>
            <a:picLocks noChangeAspect="1"/>
          </p:cNvPicPr>
          <p:nvPr/>
        </p:nvPicPr>
        <p:blipFill>
          <a:blip r:embed="rId3"/>
          <a:stretch>
            <a:fillRect/>
          </a:stretch>
        </p:blipFill>
        <p:spPr>
          <a:xfrm>
            <a:off x="837345" y="996862"/>
            <a:ext cx="7469309" cy="2681286"/>
          </a:xfrm>
          <a:prstGeom prst="rect">
            <a:avLst/>
          </a:prstGeom>
        </p:spPr>
      </p:pic>
      <p:sp>
        <p:nvSpPr>
          <p:cNvPr id="4" name="TextBox 3">
            <a:extLst>
              <a:ext uri="{FF2B5EF4-FFF2-40B4-BE49-F238E27FC236}">
                <a16:creationId xmlns:a16="http://schemas.microsoft.com/office/drawing/2014/main" id="{2C6705DC-C547-92BE-AC99-E64D981BD6F0}"/>
              </a:ext>
            </a:extLst>
          </p:cNvPr>
          <p:cNvSpPr txBox="1"/>
          <p:nvPr/>
        </p:nvSpPr>
        <p:spPr>
          <a:xfrm>
            <a:off x="534256" y="3669584"/>
            <a:ext cx="8465906" cy="1169551"/>
          </a:xfrm>
          <a:prstGeom prst="rect">
            <a:avLst/>
          </a:prstGeom>
          <a:noFill/>
        </p:spPr>
        <p:txBody>
          <a:bodyPr wrap="square">
            <a:spAutoFit/>
          </a:bodyPr>
          <a:lstStyle/>
          <a:p>
            <a:r>
              <a:rPr lang="en-CA" dirty="0"/>
              <a:t>It was announced that Sassine Ghazi, the current president and COO, will succeed the current CEO and co-founder of SNPS </a:t>
            </a:r>
            <a:r>
              <a:rPr lang="en-CA" dirty="0" err="1"/>
              <a:t>Aart</a:t>
            </a:r>
            <a:r>
              <a:rPr lang="en-CA" dirty="0"/>
              <a:t> de </a:t>
            </a:r>
            <a:r>
              <a:rPr lang="en-CA" dirty="0" err="1"/>
              <a:t>Geus</a:t>
            </a:r>
            <a:r>
              <a:rPr lang="en-CA" dirty="0"/>
              <a:t> effective January 2024. We view this as favorable, given Ghazi’s 25-year history with the company.</a:t>
            </a:r>
            <a:endParaRPr lang="en-CA"/>
          </a:p>
          <a:p>
            <a:endParaRPr lang="en-CA"/>
          </a:p>
          <a:p>
            <a:endParaRPr lang="en-US" dirty="0"/>
          </a:p>
        </p:txBody>
      </p:sp>
      <p:pic>
        <p:nvPicPr>
          <p:cNvPr id="2" name="Picture 1" descr="A screenshot of a computer&#10;&#10;Description automatically generated">
            <a:extLst>
              <a:ext uri="{FF2B5EF4-FFF2-40B4-BE49-F238E27FC236}">
                <a16:creationId xmlns:a16="http://schemas.microsoft.com/office/drawing/2014/main" id="{236E7B15-FF31-65F3-CF5B-08B7B53947BD}"/>
              </a:ext>
            </a:extLst>
          </p:cNvPr>
          <p:cNvPicPr>
            <a:picLocks noChangeAspect="1"/>
          </p:cNvPicPr>
          <p:nvPr/>
        </p:nvPicPr>
        <p:blipFill>
          <a:blip r:embed="rId4"/>
          <a:stretch>
            <a:fillRect/>
          </a:stretch>
        </p:blipFill>
        <p:spPr>
          <a:xfrm>
            <a:off x="6497686" y="5324076"/>
            <a:ext cx="4572000" cy="3069771"/>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7"/>
          <p:cNvSpPr txBox="1">
            <a:spLocks noGrp="1"/>
          </p:cNvSpPr>
          <p:nvPr>
            <p:ph type="title" idx="4294967295"/>
          </p:nvPr>
        </p:nvSpPr>
        <p:spPr>
          <a:xfrm>
            <a:off x="-862861" y="109131"/>
            <a:ext cx="6221845" cy="57308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sz="2900">
                <a:solidFill>
                  <a:schemeClr val="accent1"/>
                </a:solidFill>
                <a:latin typeface="Cambria"/>
                <a:ea typeface="Arial"/>
                <a:cs typeface="Arial"/>
                <a:sym typeface="Arial"/>
              </a:rPr>
              <a:t>Executive Compensation</a:t>
            </a:r>
            <a:endParaRPr lang="en-CA" sz="2900">
              <a:solidFill>
                <a:schemeClr val="accent1"/>
              </a:solidFill>
              <a:latin typeface="Cambria"/>
              <a:ea typeface="Arial"/>
              <a:cs typeface="Arial"/>
            </a:endParaRPr>
          </a:p>
        </p:txBody>
      </p:sp>
      <p:pic>
        <p:nvPicPr>
          <p:cNvPr id="6" name="Picture 5" descr="A diagram of a company's financial performance&#10;&#10;Description automatically generated with medium confidence">
            <a:extLst>
              <a:ext uri="{FF2B5EF4-FFF2-40B4-BE49-F238E27FC236}">
                <a16:creationId xmlns:a16="http://schemas.microsoft.com/office/drawing/2014/main" id="{E8D34156-0EB4-40F9-90F1-B47BDCD9BB61}"/>
              </a:ext>
            </a:extLst>
          </p:cNvPr>
          <p:cNvPicPr>
            <a:picLocks noChangeAspect="1"/>
          </p:cNvPicPr>
          <p:nvPr/>
        </p:nvPicPr>
        <p:blipFill>
          <a:blip r:embed="rId3"/>
          <a:stretch>
            <a:fillRect/>
          </a:stretch>
        </p:blipFill>
        <p:spPr>
          <a:xfrm>
            <a:off x="651600" y="1690601"/>
            <a:ext cx="7772400" cy="2569322"/>
          </a:xfrm>
          <a:prstGeom prst="rect">
            <a:avLst/>
          </a:prstGeom>
        </p:spPr>
      </p:pic>
      <p:sp>
        <p:nvSpPr>
          <p:cNvPr id="2" name="TextBox 1">
            <a:extLst>
              <a:ext uri="{FF2B5EF4-FFF2-40B4-BE49-F238E27FC236}">
                <a16:creationId xmlns:a16="http://schemas.microsoft.com/office/drawing/2014/main" id="{D9C4B7A4-2694-E91C-2A6E-47A03C763F60}"/>
              </a:ext>
            </a:extLst>
          </p:cNvPr>
          <p:cNvSpPr txBox="1"/>
          <p:nvPr/>
        </p:nvSpPr>
        <p:spPr>
          <a:xfrm>
            <a:off x="318500" y="883577"/>
            <a:ext cx="7941924" cy="523220"/>
          </a:xfrm>
          <a:prstGeom prst="rect">
            <a:avLst/>
          </a:prstGeom>
          <a:noFill/>
        </p:spPr>
        <p:txBody>
          <a:bodyPr wrap="square" rtlCol="0">
            <a:spAutoFit/>
          </a:bodyPr>
          <a:lstStyle/>
          <a:p>
            <a:r>
              <a:rPr lang="en-US"/>
              <a:t>3 Core Elements to the compensation package depicted in the graph below: </a:t>
            </a:r>
          </a:p>
          <a:p>
            <a:r>
              <a:rPr lang="en-CA"/>
              <a:t>Base salary, Annual cash incentive opportunity and Annual equity awards</a:t>
            </a:r>
            <a:endParaRPr lang="en-US"/>
          </a:p>
        </p:txBody>
      </p:sp>
    </p:spTree>
    <p:extLst>
      <p:ext uri="{BB962C8B-B14F-4D97-AF65-F5344CB8AC3E}">
        <p14:creationId xmlns:p14="http://schemas.microsoft.com/office/powerpoint/2010/main" val="14684402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7"/>
          <p:cNvSpPr txBox="1">
            <a:spLocks noGrp="1"/>
          </p:cNvSpPr>
          <p:nvPr>
            <p:ph type="title" idx="4294967295"/>
          </p:nvPr>
        </p:nvSpPr>
        <p:spPr>
          <a:xfrm>
            <a:off x="-1411590" y="59014"/>
            <a:ext cx="7702550" cy="57308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sz="2000">
                <a:solidFill>
                  <a:schemeClr val="accent1"/>
                </a:solidFill>
                <a:latin typeface="Cambria"/>
                <a:ea typeface="Arial"/>
                <a:cs typeface="Arial"/>
                <a:sym typeface="Arial"/>
              </a:rPr>
              <a:t>Executive Compensation - Definitions</a:t>
            </a:r>
            <a:endParaRPr lang="en-CA" sz="2000">
              <a:solidFill>
                <a:schemeClr val="accent1"/>
              </a:solidFill>
              <a:latin typeface="Cambria"/>
              <a:ea typeface="Arial"/>
              <a:cs typeface="Arial"/>
            </a:endParaRPr>
          </a:p>
        </p:txBody>
      </p:sp>
      <p:sp>
        <p:nvSpPr>
          <p:cNvPr id="2" name="TextBox 1">
            <a:extLst>
              <a:ext uri="{FF2B5EF4-FFF2-40B4-BE49-F238E27FC236}">
                <a16:creationId xmlns:a16="http://schemas.microsoft.com/office/drawing/2014/main" id="{D9C4B7A4-2694-E91C-2A6E-47A03C763F60}"/>
              </a:ext>
            </a:extLst>
          </p:cNvPr>
          <p:cNvSpPr txBox="1"/>
          <p:nvPr/>
        </p:nvSpPr>
        <p:spPr>
          <a:xfrm>
            <a:off x="459841" y="749677"/>
            <a:ext cx="7941924" cy="307777"/>
          </a:xfrm>
          <a:prstGeom prst="rect">
            <a:avLst/>
          </a:prstGeom>
          <a:noFill/>
        </p:spPr>
        <p:txBody>
          <a:bodyPr wrap="square" rtlCol="0">
            <a:spAutoFit/>
          </a:bodyPr>
          <a:lstStyle/>
          <a:p>
            <a:r>
              <a:rPr lang="en-CA" b="1" dirty="0">
                <a:solidFill>
                  <a:schemeClr val="accent2"/>
                </a:solidFill>
              </a:rPr>
              <a:t>Breakdown</a:t>
            </a:r>
            <a:endParaRPr lang="en-US" b="1" dirty="0">
              <a:solidFill>
                <a:schemeClr val="accent2"/>
              </a:solidFill>
            </a:endParaRPr>
          </a:p>
        </p:txBody>
      </p:sp>
      <p:pic>
        <p:nvPicPr>
          <p:cNvPr id="4" name="Picture 3" descr="A blue circle with white lines&#10;&#10;Description automatically generated">
            <a:extLst>
              <a:ext uri="{FF2B5EF4-FFF2-40B4-BE49-F238E27FC236}">
                <a16:creationId xmlns:a16="http://schemas.microsoft.com/office/drawing/2014/main" id="{CF21281A-E6C6-18B4-9DB3-50D5195E5019}"/>
              </a:ext>
            </a:extLst>
          </p:cNvPr>
          <p:cNvPicPr>
            <a:picLocks noChangeAspect="1"/>
          </p:cNvPicPr>
          <p:nvPr/>
        </p:nvPicPr>
        <p:blipFill>
          <a:blip r:embed="rId3"/>
          <a:stretch>
            <a:fillRect/>
          </a:stretch>
        </p:blipFill>
        <p:spPr>
          <a:xfrm>
            <a:off x="459841" y="1167459"/>
            <a:ext cx="1648860" cy="878788"/>
          </a:xfrm>
          <a:prstGeom prst="rect">
            <a:avLst/>
          </a:prstGeom>
        </p:spPr>
      </p:pic>
      <p:sp>
        <p:nvSpPr>
          <p:cNvPr id="5" name="TextBox 4">
            <a:extLst>
              <a:ext uri="{FF2B5EF4-FFF2-40B4-BE49-F238E27FC236}">
                <a16:creationId xmlns:a16="http://schemas.microsoft.com/office/drawing/2014/main" id="{97536C4B-D091-EA7B-FE0C-3B5C2CDD20AE}"/>
              </a:ext>
            </a:extLst>
          </p:cNvPr>
          <p:cNvSpPr txBox="1"/>
          <p:nvPr/>
        </p:nvSpPr>
        <p:spPr>
          <a:xfrm>
            <a:off x="2250041" y="1191354"/>
            <a:ext cx="6298058" cy="830997"/>
          </a:xfrm>
          <a:prstGeom prst="rect">
            <a:avLst/>
          </a:prstGeom>
          <a:noFill/>
        </p:spPr>
        <p:txBody>
          <a:bodyPr wrap="square" lIns="91440" tIns="45720" rIns="91440" bIns="45720" rtlCol="0" anchor="t">
            <a:spAutoFit/>
          </a:bodyPr>
          <a:lstStyle/>
          <a:p>
            <a:r>
              <a:rPr lang="en-CA" sz="1200" b="1">
                <a:solidFill>
                  <a:schemeClr val="accent1">
                    <a:lumMod val="60000"/>
                    <a:lumOff val="40000"/>
                  </a:schemeClr>
                </a:solidFill>
              </a:rPr>
              <a:t>Annual performance-based restricted stock units </a:t>
            </a:r>
            <a:r>
              <a:rPr lang="en-CA" sz="1200">
                <a:solidFill>
                  <a:schemeClr val="accent1">
                    <a:lumMod val="60000"/>
                    <a:lumOff val="40000"/>
                  </a:schemeClr>
                </a:solidFill>
              </a:rPr>
              <a:t>(PRSUs)</a:t>
            </a:r>
            <a:r>
              <a:rPr lang="en-CA" sz="1200"/>
              <a:t>, </a:t>
            </a:r>
            <a:r>
              <a:rPr lang="en-CA" sz="1200" dirty="0"/>
              <a:t>which are eligible to vest only upon the achievement of pre-established performance criteria over a two-year performance period. Following the completion of the performance period, 50% of the PRSUs will vest and the remaining PRSUs are subject to vesting for an additional year</a:t>
            </a:r>
            <a:endParaRPr lang="en-US" sz="1200" dirty="0"/>
          </a:p>
        </p:txBody>
      </p:sp>
      <p:pic>
        <p:nvPicPr>
          <p:cNvPr id="8" name="Picture 7" descr="A white circle with black text&#10;&#10;Description automatically generated">
            <a:extLst>
              <a:ext uri="{FF2B5EF4-FFF2-40B4-BE49-F238E27FC236}">
                <a16:creationId xmlns:a16="http://schemas.microsoft.com/office/drawing/2014/main" id="{6D602D43-C53B-163A-FA60-CBC57523A0B2}"/>
              </a:ext>
            </a:extLst>
          </p:cNvPr>
          <p:cNvPicPr>
            <a:picLocks noChangeAspect="1"/>
          </p:cNvPicPr>
          <p:nvPr/>
        </p:nvPicPr>
        <p:blipFill>
          <a:blip r:embed="rId4"/>
          <a:stretch>
            <a:fillRect/>
          </a:stretch>
        </p:blipFill>
        <p:spPr>
          <a:xfrm>
            <a:off x="459841" y="2266257"/>
            <a:ext cx="1648860" cy="816017"/>
          </a:xfrm>
          <a:prstGeom prst="rect">
            <a:avLst/>
          </a:prstGeom>
        </p:spPr>
      </p:pic>
      <p:sp>
        <p:nvSpPr>
          <p:cNvPr id="10" name="TextBox 9">
            <a:extLst>
              <a:ext uri="{FF2B5EF4-FFF2-40B4-BE49-F238E27FC236}">
                <a16:creationId xmlns:a16="http://schemas.microsoft.com/office/drawing/2014/main" id="{9D1D71A1-1DD5-D652-8B88-A86905DBCD79}"/>
              </a:ext>
            </a:extLst>
          </p:cNvPr>
          <p:cNvSpPr txBox="1"/>
          <p:nvPr/>
        </p:nvSpPr>
        <p:spPr>
          <a:xfrm>
            <a:off x="2250041" y="2238471"/>
            <a:ext cx="6173959" cy="830997"/>
          </a:xfrm>
          <a:prstGeom prst="rect">
            <a:avLst/>
          </a:prstGeom>
          <a:noFill/>
        </p:spPr>
        <p:txBody>
          <a:bodyPr wrap="square" lIns="91440" tIns="45720" rIns="91440" bIns="45720" rtlCol="0" anchor="t">
            <a:spAutoFit/>
          </a:bodyPr>
          <a:lstStyle/>
          <a:p>
            <a:r>
              <a:rPr lang="en-CA" sz="1200" b="1">
                <a:solidFill>
                  <a:schemeClr val="accent1">
                    <a:lumMod val="60000"/>
                    <a:lumOff val="40000"/>
                  </a:schemeClr>
                </a:solidFill>
              </a:rPr>
              <a:t>Annual time-based restricted stock units </a:t>
            </a:r>
            <a:r>
              <a:rPr lang="en-CA" sz="1200">
                <a:solidFill>
                  <a:schemeClr val="accent1">
                    <a:lumMod val="60000"/>
                    <a:lumOff val="40000"/>
                  </a:schemeClr>
                </a:solidFill>
              </a:rPr>
              <a:t>(RSUs),</a:t>
            </a:r>
            <a:r>
              <a:rPr lang="en-CA" sz="1200"/>
              <a:t> </a:t>
            </a:r>
            <a:r>
              <a:rPr lang="en-CA" sz="1200" dirty="0"/>
              <a:t>which vest in four equal annual installments and contribute to retention. Annual RSUs also promote long-term performance as they are directly subject to increases and decreases in our stock price, further aligning NEO and stockholder interests.</a:t>
            </a:r>
            <a:endParaRPr lang="en-US" sz="1200" dirty="0"/>
          </a:p>
        </p:txBody>
      </p:sp>
      <p:pic>
        <p:nvPicPr>
          <p:cNvPr id="12" name="Picture 11" descr="A white circle with blue and black text&#10;&#10;Description automatically generated">
            <a:extLst>
              <a:ext uri="{FF2B5EF4-FFF2-40B4-BE49-F238E27FC236}">
                <a16:creationId xmlns:a16="http://schemas.microsoft.com/office/drawing/2014/main" id="{8733FCF6-83F4-F863-81B3-682EC0FA2FEE}"/>
              </a:ext>
            </a:extLst>
          </p:cNvPr>
          <p:cNvPicPr>
            <a:picLocks noChangeAspect="1"/>
          </p:cNvPicPr>
          <p:nvPr/>
        </p:nvPicPr>
        <p:blipFill>
          <a:blip r:embed="rId5"/>
          <a:stretch>
            <a:fillRect/>
          </a:stretch>
        </p:blipFill>
        <p:spPr>
          <a:xfrm>
            <a:off x="459841" y="3268024"/>
            <a:ext cx="1648860" cy="916518"/>
          </a:xfrm>
          <a:prstGeom prst="rect">
            <a:avLst/>
          </a:prstGeom>
        </p:spPr>
      </p:pic>
      <p:sp>
        <p:nvSpPr>
          <p:cNvPr id="13" name="TextBox 12">
            <a:extLst>
              <a:ext uri="{FF2B5EF4-FFF2-40B4-BE49-F238E27FC236}">
                <a16:creationId xmlns:a16="http://schemas.microsoft.com/office/drawing/2014/main" id="{0E9B86BA-CB15-4BE6-91FE-07CF54553650}"/>
              </a:ext>
            </a:extLst>
          </p:cNvPr>
          <p:cNvSpPr txBox="1"/>
          <p:nvPr/>
        </p:nvSpPr>
        <p:spPr>
          <a:xfrm>
            <a:off x="2250041" y="3305815"/>
            <a:ext cx="5869040" cy="646331"/>
          </a:xfrm>
          <a:prstGeom prst="rect">
            <a:avLst/>
          </a:prstGeom>
          <a:noFill/>
        </p:spPr>
        <p:txBody>
          <a:bodyPr wrap="square" lIns="91440" tIns="45720" rIns="91440" bIns="45720" rtlCol="0" anchor="t">
            <a:spAutoFit/>
          </a:bodyPr>
          <a:lstStyle/>
          <a:p>
            <a:r>
              <a:rPr lang="en-CA" sz="1200" b="1">
                <a:solidFill>
                  <a:schemeClr val="accent1">
                    <a:lumMod val="60000"/>
                    <a:lumOff val="40000"/>
                  </a:schemeClr>
                </a:solidFill>
              </a:rPr>
              <a:t>Stock options</a:t>
            </a:r>
            <a:r>
              <a:rPr lang="en-CA" sz="1200" b="1" dirty="0"/>
              <a:t> </a:t>
            </a:r>
            <a:r>
              <a:rPr lang="en-CA" sz="1200" dirty="0"/>
              <a:t>with time-based vesting, which vest over four years with 25% of the shares vesting on the one-year anniversary of the grant date, and the remaining shares vesting quarterly thereafter. Encourage long term performance.</a:t>
            </a:r>
            <a:endParaRPr lang="en-US" sz="1200" dirty="0"/>
          </a:p>
        </p:txBody>
      </p:sp>
    </p:spTree>
    <p:extLst>
      <p:ext uri="{BB962C8B-B14F-4D97-AF65-F5344CB8AC3E}">
        <p14:creationId xmlns:p14="http://schemas.microsoft.com/office/powerpoint/2010/main" val="16931951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7"/>
          <p:cNvSpPr txBox="1">
            <a:spLocks noGrp="1"/>
          </p:cNvSpPr>
          <p:nvPr>
            <p:ph type="title" idx="4294967295"/>
          </p:nvPr>
        </p:nvSpPr>
        <p:spPr>
          <a:xfrm>
            <a:off x="-1665086" y="83714"/>
            <a:ext cx="7702550" cy="57308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sz="2900">
                <a:solidFill>
                  <a:schemeClr val="accent2"/>
                </a:solidFill>
                <a:latin typeface="Cambria"/>
                <a:ea typeface="Arial"/>
                <a:cs typeface="Arial"/>
                <a:sym typeface="Arial"/>
              </a:rPr>
              <a:t>Executive Compensation</a:t>
            </a:r>
            <a:endParaRPr lang="en-CA" sz="2900">
              <a:solidFill>
                <a:schemeClr val="accent2"/>
              </a:solidFill>
              <a:latin typeface="Cambria"/>
              <a:ea typeface="Arial"/>
              <a:cs typeface="Arial"/>
            </a:endParaRPr>
          </a:p>
        </p:txBody>
      </p:sp>
      <p:sp>
        <p:nvSpPr>
          <p:cNvPr id="2" name="TextBox 1">
            <a:extLst>
              <a:ext uri="{FF2B5EF4-FFF2-40B4-BE49-F238E27FC236}">
                <a16:creationId xmlns:a16="http://schemas.microsoft.com/office/drawing/2014/main" id="{D9C4B7A4-2694-E91C-2A6E-47A03C763F60}"/>
              </a:ext>
            </a:extLst>
          </p:cNvPr>
          <p:cNvSpPr txBox="1"/>
          <p:nvPr/>
        </p:nvSpPr>
        <p:spPr>
          <a:xfrm>
            <a:off x="459841" y="749677"/>
            <a:ext cx="7941924" cy="307777"/>
          </a:xfrm>
          <a:prstGeom prst="rect">
            <a:avLst/>
          </a:prstGeom>
          <a:noFill/>
        </p:spPr>
        <p:txBody>
          <a:bodyPr wrap="square" rtlCol="0">
            <a:spAutoFit/>
          </a:bodyPr>
          <a:lstStyle/>
          <a:p>
            <a:r>
              <a:rPr lang="en-CA" b="1"/>
              <a:t>Cash Compensation Table Summary (Not Inclusive)</a:t>
            </a:r>
            <a:endParaRPr lang="en-US" b="1"/>
          </a:p>
        </p:txBody>
      </p:sp>
      <p:pic>
        <p:nvPicPr>
          <p:cNvPr id="4" name="Picture 3" descr="A blue circle with white lines&#10;&#10;Description automatically generated">
            <a:extLst>
              <a:ext uri="{FF2B5EF4-FFF2-40B4-BE49-F238E27FC236}">
                <a16:creationId xmlns:a16="http://schemas.microsoft.com/office/drawing/2014/main" id="{CF21281A-E6C6-18B4-9DB3-50D5195E5019}"/>
              </a:ext>
            </a:extLst>
          </p:cNvPr>
          <p:cNvPicPr>
            <a:picLocks noChangeAspect="1"/>
          </p:cNvPicPr>
          <p:nvPr/>
        </p:nvPicPr>
        <p:blipFill>
          <a:blip r:embed="rId3"/>
          <a:stretch>
            <a:fillRect/>
          </a:stretch>
        </p:blipFill>
        <p:spPr>
          <a:xfrm>
            <a:off x="459841" y="1167459"/>
            <a:ext cx="1648860" cy="878788"/>
          </a:xfrm>
          <a:prstGeom prst="rect">
            <a:avLst/>
          </a:prstGeom>
        </p:spPr>
      </p:pic>
      <p:sp>
        <p:nvSpPr>
          <p:cNvPr id="5" name="TextBox 4">
            <a:extLst>
              <a:ext uri="{FF2B5EF4-FFF2-40B4-BE49-F238E27FC236}">
                <a16:creationId xmlns:a16="http://schemas.microsoft.com/office/drawing/2014/main" id="{97536C4B-D091-EA7B-FE0C-3B5C2CDD20AE}"/>
              </a:ext>
            </a:extLst>
          </p:cNvPr>
          <p:cNvSpPr txBox="1"/>
          <p:nvPr/>
        </p:nvSpPr>
        <p:spPr>
          <a:xfrm>
            <a:off x="2250041" y="1191354"/>
            <a:ext cx="6298058" cy="830997"/>
          </a:xfrm>
          <a:prstGeom prst="rect">
            <a:avLst/>
          </a:prstGeom>
          <a:noFill/>
        </p:spPr>
        <p:txBody>
          <a:bodyPr wrap="square" rtlCol="0">
            <a:spAutoFit/>
          </a:bodyPr>
          <a:lstStyle/>
          <a:p>
            <a:r>
              <a:rPr lang="en-CA" sz="1200" b="1"/>
              <a:t>Annual performance-based restricted stock units </a:t>
            </a:r>
            <a:r>
              <a:rPr lang="en-CA" sz="1200"/>
              <a:t>(PRSUs), which are eligible to vest only upon the achievement of pre-established performance criteria over a two-year performance period. Following the completion of the performance period, 50% of the PRSUs will vest and the remaining PRSUs are subject to vesting for an additional year</a:t>
            </a:r>
            <a:endParaRPr lang="en-US" sz="1200"/>
          </a:p>
        </p:txBody>
      </p:sp>
      <p:pic>
        <p:nvPicPr>
          <p:cNvPr id="8" name="Picture 7" descr="A white circle with black text&#10;&#10;Description automatically generated">
            <a:extLst>
              <a:ext uri="{FF2B5EF4-FFF2-40B4-BE49-F238E27FC236}">
                <a16:creationId xmlns:a16="http://schemas.microsoft.com/office/drawing/2014/main" id="{6D602D43-C53B-163A-FA60-CBC57523A0B2}"/>
              </a:ext>
            </a:extLst>
          </p:cNvPr>
          <p:cNvPicPr>
            <a:picLocks noChangeAspect="1"/>
          </p:cNvPicPr>
          <p:nvPr/>
        </p:nvPicPr>
        <p:blipFill>
          <a:blip r:embed="rId4"/>
          <a:stretch>
            <a:fillRect/>
          </a:stretch>
        </p:blipFill>
        <p:spPr>
          <a:xfrm>
            <a:off x="459841" y="2266257"/>
            <a:ext cx="1648860" cy="816017"/>
          </a:xfrm>
          <a:prstGeom prst="rect">
            <a:avLst/>
          </a:prstGeom>
        </p:spPr>
      </p:pic>
      <p:sp>
        <p:nvSpPr>
          <p:cNvPr id="10" name="TextBox 9">
            <a:extLst>
              <a:ext uri="{FF2B5EF4-FFF2-40B4-BE49-F238E27FC236}">
                <a16:creationId xmlns:a16="http://schemas.microsoft.com/office/drawing/2014/main" id="{9D1D71A1-1DD5-D652-8B88-A86905DBCD79}"/>
              </a:ext>
            </a:extLst>
          </p:cNvPr>
          <p:cNvSpPr txBox="1"/>
          <p:nvPr/>
        </p:nvSpPr>
        <p:spPr>
          <a:xfrm>
            <a:off x="2250041" y="2238471"/>
            <a:ext cx="6173959" cy="830997"/>
          </a:xfrm>
          <a:prstGeom prst="rect">
            <a:avLst/>
          </a:prstGeom>
          <a:noFill/>
        </p:spPr>
        <p:txBody>
          <a:bodyPr wrap="square" rtlCol="0">
            <a:spAutoFit/>
          </a:bodyPr>
          <a:lstStyle/>
          <a:p>
            <a:r>
              <a:rPr lang="en-CA" sz="1200" b="1"/>
              <a:t>Annual time-based restricted stock units </a:t>
            </a:r>
            <a:r>
              <a:rPr lang="en-CA" sz="1200"/>
              <a:t>(RSUs), which vest in four equal annual installments and contribute to retention. Annual RSUs also promote long-term performance as they are directly subject to increases and decreases in our stock price, further aligning NEO and stockholder interests.</a:t>
            </a:r>
            <a:endParaRPr lang="en-US" sz="1200"/>
          </a:p>
        </p:txBody>
      </p:sp>
      <p:pic>
        <p:nvPicPr>
          <p:cNvPr id="12" name="Picture 11" descr="A white circle with blue and black text&#10;&#10;Description automatically generated">
            <a:extLst>
              <a:ext uri="{FF2B5EF4-FFF2-40B4-BE49-F238E27FC236}">
                <a16:creationId xmlns:a16="http://schemas.microsoft.com/office/drawing/2014/main" id="{8733FCF6-83F4-F863-81B3-682EC0FA2FEE}"/>
              </a:ext>
            </a:extLst>
          </p:cNvPr>
          <p:cNvPicPr>
            <a:picLocks noChangeAspect="1"/>
          </p:cNvPicPr>
          <p:nvPr/>
        </p:nvPicPr>
        <p:blipFill>
          <a:blip r:embed="rId5"/>
          <a:stretch>
            <a:fillRect/>
          </a:stretch>
        </p:blipFill>
        <p:spPr>
          <a:xfrm>
            <a:off x="459841" y="3268024"/>
            <a:ext cx="1648860" cy="970472"/>
          </a:xfrm>
          <a:prstGeom prst="rect">
            <a:avLst/>
          </a:prstGeom>
        </p:spPr>
      </p:pic>
      <p:sp>
        <p:nvSpPr>
          <p:cNvPr id="13" name="TextBox 12">
            <a:extLst>
              <a:ext uri="{FF2B5EF4-FFF2-40B4-BE49-F238E27FC236}">
                <a16:creationId xmlns:a16="http://schemas.microsoft.com/office/drawing/2014/main" id="{0E9B86BA-CB15-4BE6-91FE-07CF54553650}"/>
              </a:ext>
            </a:extLst>
          </p:cNvPr>
          <p:cNvSpPr txBox="1"/>
          <p:nvPr/>
        </p:nvSpPr>
        <p:spPr>
          <a:xfrm>
            <a:off x="2250041" y="3305815"/>
            <a:ext cx="5869040" cy="646331"/>
          </a:xfrm>
          <a:prstGeom prst="rect">
            <a:avLst/>
          </a:prstGeom>
          <a:noFill/>
        </p:spPr>
        <p:txBody>
          <a:bodyPr wrap="square" rtlCol="0">
            <a:spAutoFit/>
          </a:bodyPr>
          <a:lstStyle/>
          <a:p>
            <a:r>
              <a:rPr lang="en-CA" sz="1200" b="1"/>
              <a:t>Stock options </a:t>
            </a:r>
            <a:r>
              <a:rPr lang="en-CA" sz="1200"/>
              <a:t>with time-based vesting, which vest over four years with 25% of the shares vesting on the one-year anniversary of the grant date, and the remaining shares vesting quarterly thereafter. Encourage long term performance.</a:t>
            </a:r>
            <a:endParaRPr lang="en-US" sz="1200"/>
          </a:p>
        </p:txBody>
      </p:sp>
      <p:pic>
        <p:nvPicPr>
          <p:cNvPr id="15" name="Picture 14" descr="A table with numbers and numbers&#10;&#10;Description automatically generated">
            <a:extLst>
              <a:ext uri="{FF2B5EF4-FFF2-40B4-BE49-F238E27FC236}">
                <a16:creationId xmlns:a16="http://schemas.microsoft.com/office/drawing/2014/main" id="{4A3A6E45-AAAA-4C98-C580-6DA917ADB7BC}"/>
              </a:ext>
            </a:extLst>
          </p:cNvPr>
          <p:cNvPicPr>
            <a:picLocks noChangeAspect="1"/>
          </p:cNvPicPr>
          <p:nvPr/>
        </p:nvPicPr>
        <p:blipFill>
          <a:blip r:embed="rId6"/>
          <a:stretch>
            <a:fillRect/>
          </a:stretch>
        </p:blipFill>
        <p:spPr>
          <a:xfrm>
            <a:off x="443933" y="1016301"/>
            <a:ext cx="7957832" cy="3678252"/>
          </a:xfrm>
          <a:prstGeom prst="rect">
            <a:avLst/>
          </a:prstGeom>
        </p:spPr>
      </p:pic>
    </p:spTree>
    <p:extLst>
      <p:ext uri="{BB962C8B-B14F-4D97-AF65-F5344CB8AC3E}">
        <p14:creationId xmlns:p14="http://schemas.microsoft.com/office/powerpoint/2010/main" val="39465176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C1FED-A644-114A-3A0F-D8BC7CF47EF2}"/>
              </a:ext>
            </a:extLst>
          </p:cNvPr>
          <p:cNvSpPr>
            <a:spLocks noGrp="1"/>
          </p:cNvSpPr>
          <p:nvPr>
            <p:ph type="title" idx="4294967295"/>
          </p:nvPr>
        </p:nvSpPr>
        <p:spPr>
          <a:xfrm>
            <a:off x="-499477" y="89941"/>
            <a:ext cx="5633607" cy="482600"/>
          </a:xfrm>
        </p:spPr>
        <p:txBody>
          <a:bodyPr/>
          <a:lstStyle/>
          <a:p>
            <a:r>
              <a:rPr lang="en-US">
                <a:solidFill>
                  <a:schemeClr val="accent2"/>
                </a:solidFill>
                <a:latin typeface="Cambria"/>
                <a:cs typeface="Arial"/>
              </a:rPr>
              <a:t>Compensation Rewards</a:t>
            </a:r>
          </a:p>
        </p:txBody>
      </p:sp>
      <p:pic>
        <p:nvPicPr>
          <p:cNvPr id="4" name="Picture 3" descr="A white text with black text&#10;&#10;Description automatically generated">
            <a:extLst>
              <a:ext uri="{FF2B5EF4-FFF2-40B4-BE49-F238E27FC236}">
                <a16:creationId xmlns:a16="http://schemas.microsoft.com/office/drawing/2014/main" id="{DDC18901-37E6-19A4-D41D-A5F07367A069}"/>
              </a:ext>
            </a:extLst>
          </p:cNvPr>
          <p:cNvPicPr>
            <a:picLocks noChangeAspect="1"/>
          </p:cNvPicPr>
          <p:nvPr/>
        </p:nvPicPr>
        <p:blipFill>
          <a:blip r:embed="rId2"/>
          <a:stretch>
            <a:fillRect/>
          </a:stretch>
        </p:blipFill>
        <p:spPr>
          <a:xfrm>
            <a:off x="368852" y="947766"/>
            <a:ext cx="7772400" cy="4009964"/>
          </a:xfrm>
          <a:prstGeom prst="rect">
            <a:avLst/>
          </a:prstGeom>
        </p:spPr>
      </p:pic>
    </p:spTree>
    <p:extLst>
      <p:ext uri="{BB962C8B-B14F-4D97-AF65-F5344CB8AC3E}">
        <p14:creationId xmlns:p14="http://schemas.microsoft.com/office/powerpoint/2010/main" val="20638704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889A9-D2D2-F95E-DD57-28A43CF5D0A3}"/>
              </a:ext>
            </a:extLst>
          </p:cNvPr>
          <p:cNvSpPr>
            <a:spLocks noGrp="1"/>
          </p:cNvSpPr>
          <p:nvPr>
            <p:ph type="title" idx="4294967295"/>
          </p:nvPr>
        </p:nvSpPr>
        <p:spPr>
          <a:xfrm>
            <a:off x="-1930802" y="129853"/>
            <a:ext cx="7704138" cy="573088"/>
          </a:xfrm>
        </p:spPr>
        <p:txBody>
          <a:bodyPr/>
          <a:lstStyle/>
          <a:p>
            <a:r>
              <a:rPr lang="en-US">
                <a:solidFill>
                  <a:schemeClr val="accent2"/>
                </a:solidFill>
                <a:latin typeface="Cambria" panose="02040503050406030204" pitchFamily="18" charset="0"/>
              </a:rPr>
              <a:t>Management Team</a:t>
            </a:r>
          </a:p>
        </p:txBody>
      </p:sp>
      <p:pic>
        <p:nvPicPr>
          <p:cNvPr id="8" name="Picture 7" descr="A person in a suit smiling&#10;&#10;Description automatically generated">
            <a:extLst>
              <a:ext uri="{FF2B5EF4-FFF2-40B4-BE49-F238E27FC236}">
                <a16:creationId xmlns:a16="http://schemas.microsoft.com/office/drawing/2014/main" id="{E2402DD3-1026-7B1F-A77F-99A7C0EEEC62}"/>
              </a:ext>
            </a:extLst>
          </p:cNvPr>
          <p:cNvPicPr>
            <a:picLocks noChangeAspect="1"/>
          </p:cNvPicPr>
          <p:nvPr/>
        </p:nvPicPr>
        <p:blipFill>
          <a:blip r:embed="rId2"/>
          <a:stretch>
            <a:fillRect/>
          </a:stretch>
        </p:blipFill>
        <p:spPr>
          <a:xfrm>
            <a:off x="314717" y="887859"/>
            <a:ext cx="3213100" cy="3162300"/>
          </a:xfrm>
          <a:prstGeom prst="rect">
            <a:avLst/>
          </a:prstGeom>
        </p:spPr>
      </p:pic>
      <p:sp>
        <p:nvSpPr>
          <p:cNvPr id="9" name="TextBox 8">
            <a:extLst>
              <a:ext uri="{FF2B5EF4-FFF2-40B4-BE49-F238E27FC236}">
                <a16:creationId xmlns:a16="http://schemas.microsoft.com/office/drawing/2014/main" id="{114F3452-4AEE-5EF5-7B9B-2AB7B0DE1981}"/>
              </a:ext>
            </a:extLst>
          </p:cNvPr>
          <p:cNvSpPr txBox="1"/>
          <p:nvPr/>
        </p:nvSpPr>
        <p:spPr>
          <a:xfrm>
            <a:off x="4212404" y="1027416"/>
            <a:ext cx="4284324" cy="3108543"/>
          </a:xfrm>
          <a:prstGeom prst="rect">
            <a:avLst/>
          </a:prstGeom>
          <a:noFill/>
        </p:spPr>
        <p:txBody>
          <a:bodyPr wrap="square" rtlCol="0">
            <a:spAutoFit/>
          </a:bodyPr>
          <a:lstStyle/>
          <a:p>
            <a:pPr marL="285750" indent="-285750">
              <a:buFont typeface="Arial" panose="020B0604020202020204" pitchFamily="34" charset="0"/>
              <a:buChar char="•"/>
            </a:pPr>
            <a:r>
              <a:rPr lang="en-CA"/>
              <a:t>He holds a bachelor's degree in business administration from the Lebanese American University, a B.S. in Electrical Engineering from the Georgia Institute of Technology, and an M.S. in Electrical Engineering from the University of Tennessee.</a:t>
            </a:r>
          </a:p>
          <a:p>
            <a:pPr marL="285750" indent="-285750">
              <a:buFont typeface="Arial" panose="020B0604020202020204" pitchFamily="34" charset="0"/>
              <a:buChar char="•"/>
            </a:pPr>
            <a:endParaRPr lang="en-CA"/>
          </a:p>
          <a:p>
            <a:pPr marL="285750" indent="-285750">
              <a:buFont typeface="Arial" panose="020B0604020202020204" pitchFamily="34" charset="0"/>
              <a:buChar char="•"/>
            </a:pPr>
            <a:r>
              <a:rPr lang="en-CA"/>
              <a:t>Ghazi began his career as a design engineer at Intel before he </a:t>
            </a:r>
            <a:r>
              <a:rPr lang="en-US"/>
              <a:t>joined Synopsys in 1998 as Systems Engineer and was recently named CEO in 2024. </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Holds 212,109 shares</a:t>
            </a:r>
          </a:p>
          <a:p>
            <a:pPr marL="285750" indent="-285750">
              <a:buFont typeface="Arial" panose="020B0604020202020204" pitchFamily="34" charset="0"/>
              <a:buChar char="•"/>
            </a:pPr>
            <a:endParaRPr lang="en-US"/>
          </a:p>
        </p:txBody>
      </p:sp>
      <p:sp>
        <p:nvSpPr>
          <p:cNvPr id="4" name="TextBox 3">
            <a:extLst>
              <a:ext uri="{FF2B5EF4-FFF2-40B4-BE49-F238E27FC236}">
                <a16:creationId xmlns:a16="http://schemas.microsoft.com/office/drawing/2014/main" id="{800E9583-3FFE-609E-FB37-86BDD6FC4D4B}"/>
              </a:ext>
            </a:extLst>
          </p:cNvPr>
          <p:cNvSpPr txBox="1"/>
          <p:nvPr/>
        </p:nvSpPr>
        <p:spPr>
          <a:xfrm>
            <a:off x="314717" y="4126021"/>
            <a:ext cx="3430922" cy="523220"/>
          </a:xfrm>
          <a:prstGeom prst="rect">
            <a:avLst/>
          </a:prstGeom>
          <a:noFill/>
        </p:spPr>
        <p:txBody>
          <a:bodyPr wrap="square">
            <a:spAutoFit/>
          </a:bodyPr>
          <a:lstStyle/>
          <a:p>
            <a:r>
              <a:rPr lang="en-US" sz="1400" b="1">
                <a:solidFill>
                  <a:schemeClr val="accent2"/>
                </a:solidFill>
                <a:latin typeface="+mj-lt"/>
              </a:rPr>
              <a:t>Sassine Ghazi </a:t>
            </a:r>
            <a:endParaRPr lang="en-US" b="1">
              <a:solidFill>
                <a:schemeClr val="accent2"/>
              </a:solidFill>
              <a:latin typeface="+mj-lt"/>
            </a:endParaRPr>
          </a:p>
          <a:p>
            <a:r>
              <a:rPr lang="en-US" sz="1400">
                <a:solidFill>
                  <a:schemeClr val="accent2"/>
                </a:solidFill>
                <a:latin typeface="+mj-lt"/>
              </a:rPr>
              <a:t>President and CEO</a:t>
            </a:r>
            <a:endParaRPr lang="en-US"/>
          </a:p>
        </p:txBody>
      </p:sp>
    </p:spTree>
    <p:extLst>
      <p:ext uri="{BB962C8B-B14F-4D97-AF65-F5344CB8AC3E}">
        <p14:creationId xmlns:p14="http://schemas.microsoft.com/office/powerpoint/2010/main" val="208597661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889A9-D2D2-F95E-DD57-28A43CF5D0A3}"/>
              </a:ext>
            </a:extLst>
          </p:cNvPr>
          <p:cNvSpPr>
            <a:spLocks noGrp="1"/>
          </p:cNvSpPr>
          <p:nvPr>
            <p:ph type="title" idx="4294967295"/>
          </p:nvPr>
        </p:nvSpPr>
        <p:spPr>
          <a:xfrm>
            <a:off x="358752" y="4198011"/>
            <a:ext cx="7704138" cy="573087"/>
          </a:xfrm>
        </p:spPr>
        <p:txBody>
          <a:bodyPr/>
          <a:lstStyle/>
          <a:p>
            <a:pPr algn="l"/>
            <a:r>
              <a:rPr lang="en-US" sz="1400">
                <a:solidFill>
                  <a:schemeClr val="accent2"/>
                </a:solidFill>
                <a:latin typeface="+mj-lt"/>
              </a:rPr>
              <a:t>Shelagh Glaser </a:t>
            </a:r>
            <a:br>
              <a:rPr lang="en-US" sz="1400">
                <a:solidFill>
                  <a:schemeClr val="accent2"/>
                </a:solidFill>
                <a:latin typeface="+mj-lt"/>
              </a:rPr>
            </a:br>
            <a:r>
              <a:rPr lang="en-US" sz="1400" b="0">
                <a:solidFill>
                  <a:schemeClr val="accent2"/>
                </a:solidFill>
                <a:latin typeface="+mj-lt"/>
              </a:rPr>
              <a:t>CFO </a:t>
            </a:r>
          </a:p>
        </p:txBody>
      </p:sp>
      <p:sp>
        <p:nvSpPr>
          <p:cNvPr id="9" name="TextBox 8">
            <a:extLst>
              <a:ext uri="{FF2B5EF4-FFF2-40B4-BE49-F238E27FC236}">
                <a16:creationId xmlns:a16="http://schemas.microsoft.com/office/drawing/2014/main" id="{114F3452-4AEE-5EF5-7B9B-2AB7B0DE1981}"/>
              </a:ext>
            </a:extLst>
          </p:cNvPr>
          <p:cNvSpPr txBox="1"/>
          <p:nvPr/>
        </p:nvSpPr>
        <p:spPr>
          <a:xfrm>
            <a:off x="4212404" y="1027416"/>
            <a:ext cx="4284324" cy="2677656"/>
          </a:xfrm>
          <a:prstGeom prst="rect">
            <a:avLst/>
          </a:prstGeom>
          <a:noFill/>
        </p:spPr>
        <p:txBody>
          <a:bodyPr wrap="square" rtlCol="0">
            <a:spAutoFit/>
          </a:bodyPr>
          <a:lstStyle/>
          <a:p>
            <a:pPr marL="285750" indent="-285750">
              <a:buFont typeface="Arial" panose="020B0604020202020204" pitchFamily="34" charset="0"/>
              <a:buChar char="•"/>
            </a:pPr>
            <a:r>
              <a:rPr lang="en-CA"/>
              <a:t>Glaser holds a BA in economics from the University of Michigan and an MBA from Carnegie Mellon University</a:t>
            </a:r>
          </a:p>
          <a:p>
            <a:pPr marL="285750" indent="-285750">
              <a:buFont typeface="Arial" panose="020B0604020202020204" pitchFamily="34" charset="0"/>
              <a:buChar char="•"/>
            </a:pPr>
            <a:endParaRPr lang="en-CA"/>
          </a:p>
          <a:p>
            <a:pPr marL="285750" indent="-285750">
              <a:buFont typeface="Arial" panose="020B0604020202020204" pitchFamily="34" charset="0"/>
              <a:buChar char="•"/>
            </a:pPr>
            <a:r>
              <a:rPr lang="en-CA"/>
              <a:t>Glaser began her career as a finance manager at Intel working her way up to CFO and COO before she </a:t>
            </a:r>
            <a:r>
              <a:rPr lang="en-US"/>
              <a:t>joined Zendesk as the CFO from 2021- 2022. Later joined Synopsys in 2022 as CFO. </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Holds 17,384 shares</a:t>
            </a:r>
          </a:p>
          <a:p>
            <a:pPr marL="285750" indent="-285750">
              <a:buFont typeface="Arial" panose="020B0604020202020204" pitchFamily="34" charset="0"/>
              <a:buChar char="•"/>
            </a:pPr>
            <a:endParaRPr lang="en-US"/>
          </a:p>
        </p:txBody>
      </p:sp>
      <p:pic>
        <p:nvPicPr>
          <p:cNvPr id="4" name="Picture 3" descr="A person with long brown hair wearing a black jacket&#10;&#10;Description automatically generated">
            <a:extLst>
              <a:ext uri="{FF2B5EF4-FFF2-40B4-BE49-F238E27FC236}">
                <a16:creationId xmlns:a16="http://schemas.microsoft.com/office/drawing/2014/main" id="{932E3BB4-550B-6DC1-92F6-EB5C91D94E70}"/>
              </a:ext>
            </a:extLst>
          </p:cNvPr>
          <p:cNvPicPr>
            <a:picLocks noChangeAspect="1"/>
          </p:cNvPicPr>
          <p:nvPr/>
        </p:nvPicPr>
        <p:blipFill>
          <a:blip r:embed="rId2"/>
          <a:stretch>
            <a:fillRect/>
          </a:stretch>
        </p:blipFill>
        <p:spPr>
          <a:xfrm>
            <a:off x="410181" y="783159"/>
            <a:ext cx="3289300" cy="3352800"/>
          </a:xfrm>
          <a:prstGeom prst="rect">
            <a:avLst/>
          </a:prstGeom>
        </p:spPr>
      </p:pic>
      <p:sp>
        <p:nvSpPr>
          <p:cNvPr id="5" name="TextBox 4">
            <a:extLst>
              <a:ext uri="{FF2B5EF4-FFF2-40B4-BE49-F238E27FC236}">
                <a16:creationId xmlns:a16="http://schemas.microsoft.com/office/drawing/2014/main" id="{001E74CD-6E87-DB86-0CCA-6DCBB083FD7B}"/>
              </a:ext>
            </a:extLst>
          </p:cNvPr>
          <p:cNvSpPr txBox="1"/>
          <p:nvPr/>
        </p:nvSpPr>
        <p:spPr>
          <a:xfrm>
            <a:off x="134508" y="95047"/>
            <a:ext cx="5140618" cy="584775"/>
          </a:xfrm>
          <a:prstGeom prst="rect">
            <a:avLst/>
          </a:prstGeom>
          <a:noFill/>
        </p:spPr>
        <p:txBody>
          <a:bodyPr wrap="square">
            <a:spAutoFit/>
          </a:bodyPr>
          <a:lstStyle/>
          <a:p>
            <a:r>
              <a:rPr lang="en-US" sz="3200" b="1">
                <a:solidFill>
                  <a:schemeClr val="accent2"/>
                </a:solidFill>
                <a:latin typeface="Cambria" panose="02040503050406030204" pitchFamily="18" charset="0"/>
              </a:rPr>
              <a:t>Management Team</a:t>
            </a:r>
            <a:endParaRPr lang="en-US" sz="3200" b="1"/>
          </a:p>
        </p:txBody>
      </p:sp>
    </p:spTree>
    <p:extLst>
      <p:ext uri="{BB962C8B-B14F-4D97-AF65-F5344CB8AC3E}">
        <p14:creationId xmlns:p14="http://schemas.microsoft.com/office/powerpoint/2010/main" val="3520183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6"/>
          <p:cNvSpPr txBox="1">
            <a:spLocks noGrp="1"/>
          </p:cNvSpPr>
          <p:nvPr>
            <p:ph type="title"/>
          </p:nvPr>
        </p:nvSpPr>
        <p:spPr>
          <a:xfrm>
            <a:off x="457200" y="201500"/>
            <a:ext cx="8229600" cy="9891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ko">
                <a:solidFill>
                  <a:schemeClr val="accent1"/>
                </a:solidFill>
                <a:latin typeface="Arial"/>
                <a:ea typeface="Arial"/>
                <a:cs typeface="Arial"/>
                <a:sym typeface="Arial"/>
              </a:rPr>
              <a:t>ENTERPRISE SOFTWARE: </a:t>
            </a:r>
            <a:endParaRPr>
              <a:solidFill>
                <a:schemeClr val="accent1"/>
              </a:solidFill>
              <a:latin typeface="Arial"/>
              <a:ea typeface="Arial"/>
              <a:cs typeface="Arial"/>
              <a:sym typeface="Arial"/>
            </a:endParaRPr>
          </a:p>
          <a:p>
            <a:pPr marL="0" lvl="0" indent="0" rtl="0">
              <a:lnSpc>
                <a:spcPct val="100000"/>
              </a:lnSpc>
              <a:spcBef>
                <a:spcPts val="0"/>
              </a:spcBef>
              <a:spcAft>
                <a:spcPts val="0"/>
              </a:spcAft>
              <a:buNone/>
            </a:pPr>
            <a:r>
              <a:rPr lang="ko">
                <a:solidFill>
                  <a:schemeClr val="accent1"/>
                </a:solidFill>
                <a:latin typeface="Arial"/>
                <a:ea typeface="Arial"/>
                <a:cs typeface="Arial"/>
                <a:sym typeface="Arial"/>
              </a:rPr>
              <a:t>Marketing Automation Software</a:t>
            </a:r>
            <a:endParaRPr>
              <a:solidFill>
                <a:schemeClr val="accent1"/>
              </a:solidFill>
              <a:latin typeface="Arial"/>
              <a:ea typeface="Arial"/>
              <a:cs typeface="Arial"/>
              <a:sym typeface="Arial"/>
            </a:endParaRPr>
          </a:p>
        </p:txBody>
      </p:sp>
      <p:pic>
        <p:nvPicPr>
          <p:cNvPr id="303" name="Google Shape;303;p36"/>
          <p:cNvPicPr preferRelativeResize="0"/>
          <p:nvPr/>
        </p:nvPicPr>
        <p:blipFill>
          <a:blip r:embed="rId3">
            <a:alphaModFix/>
          </a:blip>
          <a:stretch>
            <a:fillRect/>
          </a:stretch>
        </p:blipFill>
        <p:spPr>
          <a:xfrm>
            <a:off x="1086550" y="1311525"/>
            <a:ext cx="6970899" cy="3038200"/>
          </a:xfrm>
          <a:prstGeom prst="rect">
            <a:avLst/>
          </a:prstGeom>
          <a:noFill/>
          <a:ln>
            <a:noFill/>
          </a:ln>
        </p:spPr>
      </p:pic>
      <p:sp>
        <p:nvSpPr>
          <p:cNvPr id="304" name="Google Shape;304;p36"/>
          <p:cNvSpPr txBox="1"/>
          <p:nvPr/>
        </p:nvSpPr>
        <p:spPr>
          <a:xfrm>
            <a:off x="1031700" y="4349725"/>
            <a:ext cx="7080600" cy="6309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600" b="1">
                <a:solidFill>
                  <a:schemeClr val="accent1">
                    <a:lumMod val="40000"/>
                    <a:lumOff val="60000"/>
                  </a:schemeClr>
                </a:solidFill>
              </a:rPr>
              <a:t>Marketing Automation Software</a:t>
            </a:r>
            <a:r>
              <a:rPr lang="ko" sz="1600">
                <a:solidFill>
                  <a:schemeClr val="accent1">
                    <a:lumMod val="40000"/>
                    <a:lumOff val="60000"/>
                  </a:schemeClr>
                </a:solidFill>
              </a:rPr>
              <a:t> </a:t>
            </a:r>
            <a:r>
              <a:rPr lang="ko" sz="1300"/>
              <a:t>is designed to streamline and automate various marketing tasks, improving customer engagement and boosting marketing efficiency.</a:t>
            </a:r>
            <a:endParaRPr sz="130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889A9-D2D2-F95E-DD57-28A43CF5D0A3}"/>
              </a:ext>
            </a:extLst>
          </p:cNvPr>
          <p:cNvSpPr>
            <a:spLocks noGrp="1"/>
          </p:cNvSpPr>
          <p:nvPr>
            <p:ph type="title" idx="4294967295"/>
          </p:nvPr>
        </p:nvSpPr>
        <p:spPr>
          <a:xfrm>
            <a:off x="375438" y="4223747"/>
            <a:ext cx="7704138" cy="573088"/>
          </a:xfrm>
        </p:spPr>
        <p:txBody>
          <a:bodyPr/>
          <a:lstStyle/>
          <a:p>
            <a:pPr algn="l"/>
            <a:r>
              <a:rPr lang="en-US" sz="1400">
                <a:solidFill>
                  <a:schemeClr val="accent2"/>
                </a:solidFill>
                <a:latin typeface="+mj-lt"/>
              </a:rPr>
              <a:t>Antonio Varas </a:t>
            </a:r>
            <a:br>
              <a:rPr lang="en-US" sz="1400">
                <a:solidFill>
                  <a:schemeClr val="accent2"/>
                </a:solidFill>
                <a:latin typeface="+mj-lt"/>
              </a:rPr>
            </a:br>
            <a:r>
              <a:rPr lang="en-US" sz="1400" b="0">
                <a:solidFill>
                  <a:schemeClr val="accent2"/>
                </a:solidFill>
                <a:latin typeface="+mj-lt"/>
              </a:rPr>
              <a:t>CSO</a:t>
            </a:r>
          </a:p>
        </p:txBody>
      </p:sp>
      <p:sp>
        <p:nvSpPr>
          <p:cNvPr id="9" name="TextBox 8">
            <a:extLst>
              <a:ext uri="{FF2B5EF4-FFF2-40B4-BE49-F238E27FC236}">
                <a16:creationId xmlns:a16="http://schemas.microsoft.com/office/drawing/2014/main" id="{114F3452-4AEE-5EF5-7B9B-2AB7B0DE1981}"/>
              </a:ext>
            </a:extLst>
          </p:cNvPr>
          <p:cNvSpPr txBox="1"/>
          <p:nvPr/>
        </p:nvSpPr>
        <p:spPr>
          <a:xfrm>
            <a:off x="4247785" y="943387"/>
            <a:ext cx="4284324" cy="2893100"/>
          </a:xfrm>
          <a:prstGeom prst="rect">
            <a:avLst/>
          </a:prstGeom>
          <a:noFill/>
        </p:spPr>
        <p:txBody>
          <a:bodyPr wrap="square" rtlCol="0">
            <a:spAutoFit/>
          </a:bodyPr>
          <a:lstStyle/>
          <a:p>
            <a:pPr marL="285750" indent="-285750">
              <a:buFont typeface="Arial" panose="020B0604020202020204" pitchFamily="34" charset="0"/>
              <a:buChar char="•"/>
            </a:pPr>
            <a:r>
              <a:rPr lang="en-CA"/>
              <a:t>He holds a BSC and MSC degree in business and managerial economics from the University of </a:t>
            </a:r>
            <a:r>
              <a:rPr lang="en-CA" err="1"/>
              <a:t>Duesto</a:t>
            </a:r>
            <a:r>
              <a:rPr lang="en-CA"/>
              <a:t>. He also has an MBA from Stanford University</a:t>
            </a:r>
          </a:p>
          <a:p>
            <a:pPr marL="285750" indent="-285750">
              <a:buFont typeface="Arial" panose="020B0604020202020204" pitchFamily="34" charset="0"/>
              <a:buChar char="•"/>
            </a:pPr>
            <a:endParaRPr lang="en-CA"/>
          </a:p>
          <a:p>
            <a:pPr marL="285750" indent="-285750">
              <a:buFont typeface="Arial" panose="020B0604020202020204" pitchFamily="34" charset="0"/>
              <a:buChar char="•"/>
            </a:pPr>
            <a:r>
              <a:rPr lang="en-CA" err="1"/>
              <a:t>Varas</a:t>
            </a:r>
            <a:r>
              <a:rPr lang="en-CA"/>
              <a:t> began his career as an IB analyst before moving to BCG where he worked for 17 years -Senior Partner and Managing Director, Global Co-Lead of Semiconductor Sector Practice. He was appointed as the CSO at Synopsys in 2021</a:t>
            </a: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Holds ~$</a:t>
            </a:r>
            <a:r>
              <a:rPr lang="en-US" err="1"/>
              <a:t>xxmm</a:t>
            </a:r>
            <a:r>
              <a:rPr lang="en-US"/>
              <a:t> in shares</a:t>
            </a:r>
          </a:p>
          <a:p>
            <a:pPr marL="285750" indent="-285750">
              <a:buFont typeface="Arial" panose="020B0604020202020204" pitchFamily="34" charset="0"/>
              <a:buChar char="•"/>
            </a:pPr>
            <a:endParaRPr lang="en-US"/>
          </a:p>
        </p:txBody>
      </p:sp>
      <p:pic>
        <p:nvPicPr>
          <p:cNvPr id="4" name="Picture 3" descr="A person in a suit smiling&#10;&#10;Description automatically generated">
            <a:extLst>
              <a:ext uri="{FF2B5EF4-FFF2-40B4-BE49-F238E27FC236}">
                <a16:creationId xmlns:a16="http://schemas.microsoft.com/office/drawing/2014/main" id="{5AC4DAB0-4E89-C8C0-CE6A-0F3808390AC0}"/>
              </a:ext>
            </a:extLst>
          </p:cNvPr>
          <p:cNvPicPr>
            <a:picLocks noChangeAspect="1"/>
          </p:cNvPicPr>
          <p:nvPr/>
        </p:nvPicPr>
        <p:blipFill>
          <a:blip r:embed="rId2"/>
          <a:stretch>
            <a:fillRect/>
          </a:stretch>
        </p:blipFill>
        <p:spPr>
          <a:xfrm>
            <a:off x="376933" y="943387"/>
            <a:ext cx="3314700" cy="3276600"/>
          </a:xfrm>
          <a:prstGeom prst="rect">
            <a:avLst/>
          </a:prstGeom>
        </p:spPr>
      </p:pic>
      <p:sp>
        <p:nvSpPr>
          <p:cNvPr id="5" name="TextBox 4">
            <a:extLst>
              <a:ext uri="{FF2B5EF4-FFF2-40B4-BE49-F238E27FC236}">
                <a16:creationId xmlns:a16="http://schemas.microsoft.com/office/drawing/2014/main" id="{73EE9069-82A0-D7FD-3BFF-A062E16D4943}"/>
              </a:ext>
            </a:extLst>
          </p:cNvPr>
          <p:cNvSpPr txBox="1"/>
          <p:nvPr/>
        </p:nvSpPr>
        <p:spPr>
          <a:xfrm>
            <a:off x="163128" y="144275"/>
            <a:ext cx="5255878" cy="569387"/>
          </a:xfrm>
          <a:prstGeom prst="rect">
            <a:avLst/>
          </a:prstGeom>
          <a:noFill/>
        </p:spPr>
        <p:txBody>
          <a:bodyPr wrap="square">
            <a:spAutoFit/>
          </a:bodyPr>
          <a:lstStyle/>
          <a:p>
            <a:r>
              <a:rPr lang="en-US" sz="3100" b="1">
                <a:solidFill>
                  <a:schemeClr val="accent2"/>
                </a:solidFill>
                <a:latin typeface="Cambria" panose="02040503050406030204" pitchFamily="18" charset="0"/>
              </a:rPr>
              <a:t>Management Team</a:t>
            </a:r>
            <a:endParaRPr lang="en-US" sz="3100" b="1">
              <a:solidFill>
                <a:schemeClr val="accent2"/>
              </a:solidFill>
            </a:endParaRPr>
          </a:p>
        </p:txBody>
      </p:sp>
    </p:spTree>
    <p:extLst>
      <p:ext uri="{BB962C8B-B14F-4D97-AF65-F5344CB8AC3E}">
        <p14:creationId xmlns:p14="http://schemas.microsoft.com/office/powerpoint/2010/main" val="330392080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889A9-D2D2-F95E-DD57-28A43CF5D0A3}"/>
              </a:ext>
            </a:extLst>
          </p:cNvPr>
          <p:cNvSpPr>
            <a:spLocks noGrp="1"/>
          </p:cNvSpPr>
          <p:nvPr>
            <p:ph type="title" idx="4294967295"/>
          </p:nvPr>
        </p:nvSpPr>
        <p:spPr>
          <a:xfrm>
            <a:off x="358752" y="4327780"/>
            <a:ext cx="7704138" cy="573088"/>
          </a:xfrm>
        </p:spPr>
        <p:txBody>
          <a:bodyPr/>
          <a:lstStyle/>
          <a:p>
            <a:pPr algn="l"/>
            <a:r>
              <a:rPr lang="en-US" sz="1400">
                <a:solidFill>
                  <a:schemeClr val="accent2"/>
                </a:solidFill>
                <a:latin typeface="+mj-lt"/>
              </a:rPr>
              <a:t>Shankar Krishnamoorthy</a:t>
            </a:r>
            <a:br>
              <a:rPr lang="en-US" sz="1400">
                <a:solidFill>
                  <a:schemeClr val="accent2"/>
                </a:solidFill>
                <a:latin typeface="+mj-lt"/>
              </a:rPr>
            </a:br>
            <a:r>
              <a:rPr lang="en-US" sz="1400" b="0">
                <a:solidFill>
                  <a:schemeClr val="accent2"/>
                </a:solidFill>
                <a:latin typeface="+mj-lt"/>
              </a:rPr>
              <a:t>GM EDA</a:t>
            </a:r>
          </a:p>
        </p:txBody>
      </p:sp>
      <p:sp>
        <p:nvSpPr>
          <p:cNvPr id="9" name="TextBox 8">
            <a:extLst>
              <a:ext uri="{FF2B5EF4-FFF2-40B4-BE49-F238E27FC236}">
                <a16:creationId xmlns:a16="http://schemas.microsoft.com/office/drawing/2014/main" id="{114F3452-4AEE-5EF5-7B9B-2AB7B0DE1981}"/>
              </a:ext>
            </a:extLst>
          </p:cNvPr>
          <p:cNvSpPr txBox="1"/>
          <p:nvPr/>
        </p:nvSpPr>
        <p:spPr>
          <a:xfrm>
            <a:off x="4212404" y="1027416"/>
            <a:ext cx="4284324" cy="3108543"/>
          </a:xfrm>
          <a:prstGeom prst="rect">
            <a:avLst/>
          </a:prstGeom>
          <a:noFill/>
        </p:spPr>
        <p:txBody>
          <a:bodyPr wrap="square" rtlCol="0">
            <a:spAutoFit/>
          </a:bodyPr>
          <a:lstStyle/>
          <a:p>
            <a:pPr marL="285750" indent="-285750">
              <a:buFont typeface="Arial" panose="020B0604020202020204" pitchFamily="34" charset="0"/>
              <a:buChar char="•"/>
            </a:pPr>
            <a:r>
              <a:rPr lang="en-CA"/>
              <a:t>He holds a </a:t>
            </a:r>
            <a:r>
              <a:rPr lang="en-CA" err="1"/>
              <a:t>B.Tech</a:t>
            </a:r>
            <a:r>
              <a:rPr lang="en-CA"/>
              <a:t> in Computer Science from IIT Bombay and a Masters degree in Computer Science from the University of Texas at Austin</a:t>
            </a:r>
          </a:p>
          <a:p>
            <a:pPr marL="285750" indent="-285750">
              <a:buFont typeface="Arial" panose="020B0604020202020204" pitchFamily="34" charset="0"/>
              <a:buChar char="•"/>
            </a:pPr>
            <a:endParaRPr lang="en-CA"/>
          </a:p>
          <a:p>
            <a:pPr marL="285750" indent="-285750">
              <a:buFont typeface="Arial" panose="020B0604020202020204" pitchFamily="34" charset="0"/>
              <a:buChar char="•"/>
            </a:pPr>
            <a:r>
              <a:rPr lang="en-CA"/>
              <a:t>Shankar began his career in R&amp;D at Synopsys before founding his own company - Sierra Design Automation Inc. which was acquired by Mentor Graphics. He served as the Chief Scientist of R&amp;D before moving to Synopsys as the Sr. VP of Digital Implementation in 2017. HE currently is the GM of the EDA software line of business for Synopsys.</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pic>
        <p:nvPicPr>
          <p:cNvPr id="4" name="Picture 3" descr="A person in a suit and glasses smiling&#10;&#10;Description automatically generated">
            <a:extLst>
              <a:ext uri="{FF2B5EF4-FFF2-40B4-BE49-F238E27FC236}">
                <a16:creationId xmlns:a16="http://schemas.microsoft.com/office/drawing/2014/main" id="{4E48B5D5-985C-925E-664A-B678C141E043}"/>
              </a:ext>
            </a:extLst>
          </p:cNvPr>
          <p:cNvPicPr>
            <a:picLocks noChangeAspect="1"/>
          </p:cNvPicPr>
          <p:nvPr/>
        </p:nvPicPr>
        <p:blipFill>
          <a:blip r:embed="rId2"/>
          <a:stretch>
            <a:fillRect/>
          </a:stretch>
        </p:blipFill>
        <p:spPr>
          <a:xfrm>
            <a:off x="373845" y="914400"/>
            <a:ext cx="3327400" cy="3314700"/>
          </a:xfrm>
          <a:prstGeom prst="rect">
            <a:avLst/>
          </a:prstGeom>
        </p:spPr>
      </p:pic>
      <p:sp>
        <p:nvSpPr>
          <p:cNvPr id="5" name="TextBox 4">
            <a:extLst>
              <a:ext uri="{FF2B5EF4-FFF2-40B4-BE49-F238E27FC236}">
                <a16:creationId xmlns:a16="http://schemas.microsoft.com/office/drawing/2014/main" id="{77CFE0B8-2479-99C3-9777-D15CE18AB2D5}"/>
              </a:ext>
            </a:extLst>
          </p:cNvPr>
          <p:cNvSpPr txBox="1"/>
          <p:nvPr/>
        </p:nvSpPr>
        <p:spPr>
          <a:xfrm>
            <a:off x="135639" y="126765"/>
            <a:ext cx="5205932" cy="569387"/>
          </a:xfrm>
          <a:prstGeom prst="rect">
            <a:avLst/>
          </a:prstGeom>
          <a:noFill/>
        </p:spPr>
        <p:txBody>
          <a:bodyPr wrap="square">
            <a:spAutoFit/>
          </a:bodyPr>
          <a:lstStyle/>
          <a:p>
            <a:r>
              <a:rPr lang="en-US" sz="3100" b="1">
                <a:solidFill>
                  <a:schemeClr val="accent2"/>
                </a:solidFill>
                <a:latin typeface="Cambria" panose="02040503050406030204" pitchFamily="18" charset="0"/>
              </a:rPr>
              <a:t>Management Team</a:t>
            </a:r>
            <a:endParaRPr lang="en-US" sz="3100" b="1"/>
          </a:p>
        </p:txBody>
      </p:sp>
    </p:spTree>
    <p:extLst>
      <p:ext uri="{BB962C8B-B14F-4D97-AF65-F5344CB8AC3E}">
        <p14:creationId xmlns:p14="http://schemas.microsoft.com/office/powerpoint/2010/main" val="172819787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889A9-D2D2-F95E-DD57-28A43CF5D0A3}"/>
              </a:ext>
            </a:extLst>
          </p:cNvPr>
          <p:cNvSpPr>
            <a:spLocks noGrp="1"/>
          </p:cNvSpPr>
          <p:nvPr>
            <p:ph type="title" idx="4294967295"/>
          </p:nvPr>
        </p:nvSpPr>
        <p:spPr>
          <a:xfrm>
            <a:off x="358752" y="4327780"/>
            <a:ext cx="7704138" cy="573088"/>
          </a:xfrm>
        </p:spPr>
        <p:txBody>
          <a:bodyPr/>
          <a:lstStyle/>
          <a:p>
            <a:pPr algn="l"/>
            <a:r>
              <a:rPr lang="en-US" sz="1400">
                <a:solidFill>
                  <a:schemeClr val="accent2"/>
                </a:solidFill>
                <a:latin typeface="+mj-lt"/>
              </a:rPr>
              <a:t>Rick Mahoney</a:t>
            </a:r>
            <a:br>
              <a:rPr lang="en-US" sz="1400">
                <a:latin typeface="+mj-lt"/>
              </a:rPr>
            </a:br>
            <a:r>
              <a:rPr lang="en-US" sz="1400">
                <a:solidFill>
                  <a:schemeClr val="accent2"/>
                </a:solidFill>
                <a:latin typeface="+mj-lt"/>
              </a:rPr>
              <a:t>CRO</a:t>
            </a:r>
            <a:endParaRPr lang="en-US" sz="1400">
              <a:solidFill>
                <a:schemeClr val="accent2"/>
              </a:solidFill>
              <a:latin typeface="Arial"/>
            </a:endParaRPr>
          </a:p>
        </p:txBody>
      </p:sp>
      <p:sp>
        <p:nvSpPr>
          <p:cNvPr id="9" name="TextBox 8">
            <a:extLst>
              <a:ext uri="{FF2B5EF4-FFF2-40B4-BE49-F238E27FC236}">
                <a16:creationId xmlns:a16="http://schemas.microsoft.com/office/drawing/2014/main" id="{114F3452-4AEE-5EF5-7B9B-2AB7B0DE1981}"/>
              </a:ext>
            </a:extLst>
          </p:cNvPr>
          <p:cNvSpPr txBox="1"/>
          <p:nvPr/>
        </p:nvSpPr>
        <p:spPr>
          <a:xfrm>
            <a:off x="3793546" y="1003780"/>
            <a:ext cx="5167551" cy="332398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CA"/>
              <a:t>He holds a degree in Computer Science from </a:t>
            </a:r>
            <a:r>
              <a:rPr lang="en-CA" dirty="0"/>
              <a:t>San Diego State, Penn State University and an International Business degree from Santa Clara.</a:t>
            </a:r>
            <a:endParaRPr lang="en-CA"/>
          </a:p>
          <a:p>
            <a:pPr marL="285750" indent="-285750">
              <a:buFont typeface="Arial" panose="020B0604020202020204" pitchFamily="34" charset="0"/>
              <a:buChar char="•"/>
            </a:pPr>
            <a:endParaRPr lang="en-CA"/>
          </a:p>
          <a:p>
            <a:pPr marL="285750" indent="-285750">
              <a:buFont typeface="Arial" panose="020B0604020202020204" pitchFamily="34" charset="0"/>
              <a:buChar char="•"/>
            </a:pPr>
            <a:r>
              <a:rPr lang="en-CA"/>
              <a:t>Mahoney was also previously Senior Vice President, Design Enablement and International Sales at GlobalFoundries. While there, he led a global engineering team. Prior to that, he had a long, successful career at Cadence Design Systems, starting as a Software Developer and Architect then eventually advancing to Senior Vice President of Worldwide Field Operations with responsibility for worldwide sales, field application engineering, customer support, and sales operations. </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
        <p:nvSpPr>
          <p:cNvPr id="5" name="TextBox 4">
            <a:extLst>
              <a:ext uri="{FF2B5EF4-FFF2-40B4-BE49-F238E27FC236}">
                <a16:creationId xmlns:a16="http://schemas.microsoft.com/office/drawing/2014/main" id="{77CFE0B8-2479-99C3-9777-D15CE18AB2D5}"/>
              </a:ext>
            </a:extLst>
          </p:cNvPr>
          <p:cNvSpPr txBox="1"/>
          <p:nvPr/>
        </p:nvSpPr>
        <p:spPr>
          <a:xfrm>
            <a:off x="135639" y="126765"/>
            <a:ext cx="5205932" cy="569387"/>
          </a:xfrm>
          <a:prstGeom prst="rect">
            <a:avLst/>
          </a:prstGeom>
          <a:noFill/>
        </p:spPr>
        <p:txBody>
          <a:bodyPr wrap="square">
            <a:spAutoFit/>
          </a:bodyPr>
          <a:lstStyle/>
          <a:p>
            <a:r>
              <a:rPr lang="en-US" sz="3100" b="1">
                <a:solidFill>
                  <a:schemeClr val="accent2"/>
                </a:solidFill>
                <a:latin typeface="Cambria" panose="02040503050406030204" pitchFamily="18" charset="0"/>
              </a:rPr>
              <a:t>Management Team</a:t>
            </a:r>
            <a:endParaRPr lang="en-US" sz="3100" b="1"/>
          </a:p>
        </p:txBody>
      </p:sp>
      <p:pic>
        <p:nvPicPr>
          <p:cNvPr id="3" name="Picture 2">
            <a:extLst>
              <a:ext uri="{FF2B5EF4-FFF2-40B4-BE49-F238E27FC236}">
                <a16:creationId xmlns:a16="http://schemas.microsoft.com/office/drawing/2014/main" id="{48BC2B0A-B3CE-81A1-5317-6808492549E5}"/>
              </a:ext>
            </a:extLst>
          </p:cNvPr>
          <p:cNvPicPr>
            <a:picLocks noChangeAspect="1"/>
          </p:cNvPicPr>
          <p:nvPr/>
        </p:nvPicPr>
        <p:blipFill>
          <a:blip r:embed="rId2"/>
          <a:stretch>
            <a:fillRect/>
          </a:stretch>
        </p:blipFill>
        <p:spPr>
          <a:xfrm>
            <a:off x="492111" y="951672"/>
            <a:ext cx="2931795" cy="3086100"/>
          </a:xfrm>
          <a:prstGeom prst="rect">
            <a:avLst/>
          </a:prstGeom>
        </p:spPr>
      </p:pic>
    </p:spTree>
    <p:extLst>
      <p:ext uri="{BB962C8B-B14F-4D97-AF65-F5344CB8AC3E}">
        <p14:creationId xmlns:p14="http://schemas.microsoft.com/office/powerpoint/2010/main" val="228711371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889A9-D2D2-F95E-DD57-28A43CF5D0A3}"/>
              </a:ext>
            </a:extLst>
          </p:cNvPr>
          <p:cNvSpPr>
            <a:spLocks noGrp="1"/>
          </p:cNvSpPr>
          <p:nvPr>
            <p:ph type="title" idx="4294967295"/>
          </p:nvPr>
        </p:nvSpPr>
        <p:spPr>
          <a:xfrm>
            <a:off x="446354" y="4214813"/>
            <a:ext cx="7704138" cy="573087"/>
          </a:xfrm>
        </p:spPr>
        <p:txBody>
          <a:bodyPr/>
          <a:lstStyle/>
          <a:p>
            <a:pPr algn="l"/>
            <a:r>
              <a:rPr lang="en-US" sz="1400" dirty="0">
                <a:solidFill>
                  <a:schemeClr val="accent2"/>
                </a:solidFill>
                <a:latin typeface="+mj-lt"/>
              </a:rPr>
              <a:t>Joachim Kunkel</a:t>
            </a:r>
            <a:br>
              <a:rPr lang="en-US" sz="1400" dirty="0">
                <a:solidFill>
                  <a:schemeClr val="accent2"/>
                </a:solidFill>
                <a:latin typeface="+mj-lt"/>
              </a:rPr>
            </a:br>
            <a:r>
              <a:rPr lang="en-US" sz="1400" b="0" dirty="0">
                <a:solidFill>
                  <a:schemeClr val="accent2"/>
                </a:solidFill>
                <a:latin typeface="+mj-lt"/>
              </a:rPr>
              <a:t>GM Solutions Group</a:t>
            </a:r>
          </a:p>
        </p:txBody>
      </p:sp>
      <p:sp>
        <p:nvSpPr>
          <p:cNvPr id="9" name="TextBox 8">
            <a:extLst>
              <a:ext uri="{FF2B5EF4-FFF2-40B4-BE49-F238E27FC236}">
                <a16:creationId xmlns:a16="http://schemas.microsoft.com/office/drawing/2014/main" id="{114F3452-4AEE-5EF5-7B9B-2AB7B0DE1981}"/>
              </a:ext>
            </a:extLst>
          </p:cNvPr>
          <p:cNvSpPr txBox="1"/>
          <p:nvPr/>
        </p:nvSpPr>
        <p:spPr>
          <a:xfrm>
            <a:off x="4212404" y="1027416"/>
            <a:ext cx="4284324" cy="2031325"/>
          </a:xfrm>
          <a:prstGeom prst="rect">
            <a:avLst/>
          </a:prstGeom>
          <a:noFill/>
        </p:spPr>
        <p:txBody>
          <a:bodyPr wrap="square" rtlCol="0">
            <a:spAutoFit/>
          </a:bodyPr>
          <a:lstStyle/>
          <a:p>
            <a:pPr marL="285750" indent="-285750">
              <a:buFont typeface="Arial" panose="020B0604020202020204" pitchFamily="34" charset="0"/>
              <a:buChar char="•"/>
            </a:pPr>
            <a:r>
              <a:rPr lang="en-CA" dirty="0"/>
              <a:t>Joachim holds an M.S.E.E. degree, the Dipl.-Ing. der </a:t>
            </a:r>
            <a:r>
              <a:rPr lang="en-CA" dirty="0" err="1"/>
              <a:t>Nachrichtentechnik</a:t>
            </a:r>
            <a:r>
              <a:rPr lang="en-CA" dirty="0"/>
              <a:t>, from the Aachen University of Technology.</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He </a:t>
            </a:r>
            <a:r>
              <a:rPr lang="en-US" dirty="0"/>
              <a:t>joined Synopsys in 2006 as the VP/GM of the Solutions Group and has worked in the same role for the last 18 years.</a:t>
            </a:r>
          </a:p>
          <a:p>
            <a:pPr marL="285750" indent="-285750">
              <a:buFont typeface="Arial" panose="020B0604020202020204" pitchFamily="34" charset="0"/>
              <a:buChar char="•"/>
            </a:pPr>
            <a:endParaRPr lang="en-US" dirty="0"/>
          </a:p>
          <a:p>
            <a:endParaRPr lang="en-US" dirty="0"/>
          </a:p>
        </p:txBody>
      </p:sp>
      <p:pic>
        <p:nvPicPr>
          <p:cNvPr id="4" name="Picture 3" descr="A person in a suit&#10;&#10;Description automatically generated">
            <a:extLst>
              <a:ext uri="{FF2B5EF4-FFF2-40B4-BE49-F238E27FC236}">
                <a16:creationId xmlns:a16="http://schemas.microsoft.com/office/drawing/2014/main" id="{5589A3F8-CABF-9D2B-F641-7C3775AF3C72}"/>
              </a:ext>
            </a:extLst>
          </p:cNvPr>
          <p:cNvPicPr>
            <a:picLocks noChangeAspect="1"/>
          </p:cNvPicPr>
          <p:nvPr/>
        </p:nvPicPr>
        <p:blipFill>
          <a:blip r:embed="rId2"/>
          <a:stretch>
            <a:fillRect/>
          </a:stretch>
        </p:blipFill>
        <p:spPr>
          <a:xfrm>
            <a:off x="444928" y="846659"/>
            <a:ext cx="3302000" cy="3289300"/>
          </a:xfrm>
          <a:prstGeom prst="rect">
            <a:avLst/>
          </a:prstGeom>
        </p:spPr>
      </p:pic>
      <p:sp>
        <p:nvSpPr>
          <p:cNvPr id="5" name="TextBox 4">
            <a:extLst>
              <a:ext uri="{FF2B5EF4-FFF2-40B4-BE49-F238E27FC236}">
                <a16:creationId xmlns:a16="http://schemas.microsoft.com/office/drawing/2014/main" id="{B4A108AC-DF9E-35E5-0852-E9590E7419C5}"/>
              </a:ext>
            </a:extLst>
          </p:cNvPr>
          <p:cNvSpPr txBox="1"/>
          <p:nvPr/>
        </p:nvSpPr>
        <p:spPr>
          <a:xfrm>
            <a:off x="242047" y="92895"/>
            <a:ext cx="5217458" cy="569387"/>
          </a:xfrm>
          <a:prstGeom prst="rect">
            <a:avLst/>
          </a:prstGeom>
          <a:noFill/>
        </p:spPr>
        <p:txBody>
          <a:bodyPr wrap="square">
            <a:spAutoFit/>
          </a:bodyPr>
          <a:lstStyle/>
          <a:p>
            <a:r>
              <a:rPr lang="en-US" sz="3100" b="1" dirty="0">
                <a:solidFill>
                  <a:schemeClr val="accent2"/>
                </a:solidFill>
                <a:latin typeface="Cambria" panose="02040503050406030204" pitchFamily="18" charset="0"/>
              </a:rPr>
              <a:t>Management Team</a:t>
            </a:r>
            <a:endParaRPr lang="en-US" sz="3100" b="1" dirty="0"/>
          </a:p>
        </p:txBody>
      </p:sp>
    </p:spTree>
    <p:extLst>
      <p:ext uri="{BB962C8B-B14F-4D97-AF65-F5344CB8AC3E}">
        <p14:creationId xmlns:p14="http://schemas.microsoft.com/office/powerpoint/2010/main" val="2062274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889A9-D2D2-F95E-DD57-28A43CF5D0A3}"/>
              </a:ext>
            </a:extLst>
          </p:cNvPr>
          <p:cNvSpPr>
            <a:spLocks noGrp="1"/>
          </p:cNvSpPr>
          <p:nvPr>
            <p:ph type="title" idx="4294967295"/>
          </p:nvPr>
        </p:nvSpPr>
        <p:spPr>
          <a:xfrm>
            <a:off x="661988" y="4229100"/>
            <a:ext cx="8482012" cy="573088"/>
          </a:xfrm>
        </p:spPr>
        <p:txBody>
          <a:bodyPr/>
          <a:lstStyle/>
          <a:p>
            <a:pPr algn="l"/>
            <a:r>
              <a:rPr lang="en-US" sz="1400">
                <a:solidFill>
                  <a:schemeClr val="accent2"/>
                </a:solidFill>
                <a:latin typeface="+mj-lt"/>
              </a:rPr>
              <a:t>Ravi Subramanian</a:t>
            </a:r>
            <a:br>
              <a:rPr lang="en-US" sz="1400">
                <a:solidFill>
                  <a:schemeClr val="accent2"/>
                </a:solidFill>
                <a:latin typeface="+mj-lt"/>
              </a:rPr>
            </a:br>
            <a:r>
              <a:rPr lang="en-US" sz="1400" b="0">
                <a:solidFill>
                  <a:schemeClr val="accent2"/>
                </a:solidFill>
                <a:latin typeface="+mj-lt"/>
              </a:rPr>
              <a:t>GM Systems Design Group</a:t>
            </a:r>
          </a:p>
        </p:txBody>
      </p:sp>
      <p:sp>
        <p:nvSpPr>
          <p:cNvPr id="9" name="TextBox 8">
            <a:extLst>
              <a:ext uri="{FF2B5EF4-FFF2-40B4-BE49-F238E27FC236}">
                <a16:creationId xmlns:a16="http://schemas.microsoft.com/office/drawing/2014/main" id="{114F3452-4AEE-5EF5-7B9B-2AB7B0DE1981}"/>
              </a:ext>
            </a:extLst>
          </p:cNvPr>
          <p:cNvSpPr txBox="1"/>
          <p:nvPr/>
        </p:nvSpPr>
        <p:spPr>
          <a:xfrm>
            <a:off x="4417974" y="745006"/>
            <a:ext cx="4602823" cy="4616648"/>
          </a:xfrm>
          <a:prstGeom prst="rect">
            <a:avLst/>
          </a:prstGeom>
          <a:noFill/>
        </p:spPr>
        <p:txBody>
          <a:bodyPr wrap="square" rtlCol="0">
            <a:spAutoFit/>
          </a:bodyPr>
          <a:lstStyle/>
          <a:p>
            <a:pPr marL="285750" indent="-285750">
              <a:buFont typeface="Arial" panose="020B0604020202020204" pitchFamily="34" charset="0"/>
              <a:buChar char="•"/>
            </a:pPr>
            <a:r>
              <a:rPr lang="en-CA"/>
              <a:t>He received his B.Sc. degree in EE (with honors) from the California Institute of Technology. Ravi holds a Ph.D. degree in EECS from the University of California, Berkeley, where he was a recipient of the prestigious UC Regent's Fellowship. He completed the Kellogg School of Management Leadership Program.</a:t>
            </a:r>
          </a:p>
          <a:p>
            <a:pPr marL="285750" indent="-285750">
              <a:buFont typeface="Arial" panose="020B0604020202020204" pitchFamily="34" charset="0"/>
              <a:buChar char="•"/>
            </a:pPr>
            <a:endParaRPr lang="en-CA"/>
          </a:p>
          <a:p>
            <a:pPr marL="285750" indent="-285750">
              <a:buFont typeface="Arial" panose="020B0604020202020204" pitchFamily="34" charset="0"/>
              <a:buChar char="•"/>
            </a:pPr>
            <a:r>
              <a:rPr lang="en-CA"/>
              <a:t>Ravi began his career as the Dept Head Radio Systems Research at AT&amp;T Bell Labs where he developed the all-digital radio transceiver designs for cellular radio applications/GSM. He then worked at Synopsys as the group director before moving to Infineon Tech where he served as the CEO and VP.  He then worked at Mentor Graphics for 7 years as Senior VP before doing a short stint at Siemens in the same role for 2 years. He joined Synopsys in 2022.</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Holds $38.18mm in shares</a:t>
            </a:r>
          </a:p>
          <a:p>
            <a:pPr marL="285750" indent="-285750">
              <a:buFont typeface="Arial" panose="020B0604020202020204" pitchFamily="34" charset="0"/>
              <a:buChar char="•"/>
            </a:pPr>
            <a:endParaRPr lang="en-US"/>
          </a:p>
        </p:txBody>
      </p:sp>
      <p:pic>
        <p:nvPicPr>
          <p:cNvPr id="4" name="Picture 3" descr="A person in a suit smiling&#10;&#10;Description automatically generated">
            <a:extLst>
              <a:ext uri="{FF2B5EF4-FFF2-40B4-BE49-F238E27FC236}">
                <a16:creationId xmlns:a16="http://schemas.microsoft.com/office/drawing/2014/main" id="{B39933C4-ED61-A4ED-96D9-069D8A4754D4}"/>
              </a:ext>
            </a:extLst>
          </p:cNvPr>
          <p:cNvPicPr>
            <a:picLocks noChangeAspect="1"/>
          </p:cNvPicPr>
          <p:nvPr/>
        </p:nvPicPr>
        <p:blipFill>
          <a:blip r:embed="rId2"/>
          <a:stretch>
            <a:fillRect/>
          </a:stretch>
        </p:blipFill>
        <p:spPr>
          <a:xfrm>
            <a:off x="561193" y="875674"/>
            <a:ext cx="3263900" cy="3251200"/>
          </a:xfrm>
          <a:prstGeom prst="rect">
            <a:avLst/>
          </a:prstGeom>
        </p:spPr>
      </p:pic>
      <p:sp>
        <p:nvSpPr>
          <p:cNvPr id="7" name="TextBox 6">
            <a:extLst>
              <a:ext uri="{FF2B5EF4-FFF2-40B4-BE49-F238E27FC236}">
                <a16:creationId xmlns:a16="http://schemas.microsoft.com/office/drawing/2014/main" id="{A0543C4B-C368-3B4B-B3C6-757152680475}"/>
              </a:ext>
            </a:extLst>
          </p:cNvPr>
          <p:cNvSpPr txBox="1"/>
          <p:nvPr/>
        </p:nvSpPr>
        <p:spPr>
          <a:xfrm>
            <a:off x="201360" y="73140"/>
            <a:ext cx="4668050" cy="569387"/>
          </a:xfrm>
          <a:prstGeom prst="rect">
            <a:avLst/>
          </a:prstGeom>
          <a:noFill/>
        </p:spPr>
        <p:txBody>
          <a:bodyPr wrap="square">
            <a:spAutoFit/>
          </a:bodyPr>
          <a:lstStyle/>
          <a:p>
            <a:r>
              <a:rPr lang="en-US" sz="3100" b="1">
                <a:solidFill>
                  <a:schemeClr val="accent2"/>
                </a:solidFill>
                <a:latin typeface="Cambria" panose="02040503050406030204" pitchFamily="18" charset="0"/>
              </a:rPr>
              <a:t>Management Team</a:t>
            </a:r>
            <a:endParaRPr lang="en-US" sz="3100" b="1"/>
          </a:p>
        </p:txBody>
      </p:sp>
    </p:spTree>
    <p:extLst>
      <p:ext uri="{BB962C8B-B14F-4D97-AF65-F5344CB8AC3E}">
        <p14:creationId xmlns:p14="http://schemas.microsoft.com/office/powerpoint/2010/main" val="31203833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47;p43">
            <a:extLst>
              <a:ext uri="{FF2B5EF4-FFF2-40B4-BE49-F238E27FC236}">
                <a16:creationId xmlns:a16="http://schemas.microsoft.com/office/drawing/2014/main" id="{0E665F61-CBD5-E5E2-8E13-BA17A17C47C8}"/>
              </a:ext>
            </a:extLst>
          </p:cNvPr>
          <p:cNvSpPr txBox="1">
            <a:spLocks/>
          </p:cNvSpPr>
          <p:nvPr/>
        </p:nvSpPr>
        <p:spPr>
          <a:xfrm>
            <a:off x="-1406752" y="116393"/>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1pPr>
            <a:lvl2pPr marR="0" lvl="1"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2pPr>
            <a:lvl3pPr marR="0" lvl="2"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3pPr>
            <a:lvl4pPr marR="0" lvl="3"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4pPr>
            <a:lvl5pPr marR="0" lvl="4"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5pPr>
            <a:lvl6pPr marR="0" lvl="5"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6pPr>
            <a:lvl7pPr marR="0" lvl="6"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7pPr>
            <a:lvl8pPr marR="0" lvl="7"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8pPr>
            <a:lvl9pPr marR="0" lvl="8"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9pPr>
          </a:lstStyle>
          <a:p>
            <a:r>
              <a:rPr lang="en-CA" sz="2600">
                <a:solidFill>
                  <a:schemeClr val="accent2"/>
                </a:solidFill>
                <a:latin typeface="Arial"/>
                <a:cs typeface="Arial"/>
              </a:rPr>
              <a:t>Balance Sheet (10Q Assets)</a:t>
            </a:r>
          </a:p>
        </p:txBody>
      </p:sp>
      <p:pic>
        <p:nvPicPr>
          <p:cNvPr id="9" name="Picture 8" descr="A screenshot of a computer screen&#10;&#10;Description automatically generated">
            <a:extLst>
              <a:ext uri="{FF2B5EF4-FFF2-40B4-BE49-F238E27FC236}">
                <a16:creationId xmlns:a16="http://schemas.microsoft.com/office/drawing/2014/main" id="{CD60B326-CDF0-5448-229D-AED28975361C}"/>
              </a:ext>
            </a:extLst>
          </p:cNvPr>
          <p:cNvPicPr>
            <a:picLocks noChangeAspect="1"/>
          </p:cNvPicPr>
          <p:nvPr/>
        </p:nvPicPr>
        <p:blipFill>
          <a:blip r:embed="rId2"/>
          <a:stretch>
            <a:fillRect/>
          </a:stretch>
        </p:blipFill>
        <p:spPr>
          <a:xfrm>
            <a:off x="-54462" y="904342"/>
            <a:ext cx="9252924" cy="3645355"/>
          </a:xfrm>
          <a:prstGeom prst="rect">
            <a:avLst/>
          </a:prstGeom>
        </p:spPr>
      </p:pic>
    </p:spTree>
    <p:extLst>
      <p:ext uri="{BB962C8B-B14F-4D97-AF65-F5344CB8AC3E}">
        <p14:creationId xmlns:p14="http://schemas.microsoft.com/office/powerpoint/2010/main" val="6304256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47;p43">
            <a:extLst>
              <a:ext uri="{FF2B5EF4-FFF2-40B4-BE49-F238E27FC236}">
                <a16:creationId xmlns:a16="http://schemas.microsoft.com/office/drawing/2014/main" id="{DFED831C-DB26-E532-EC2F-317F261FB86B}"/>
              </a:ext>
            </a:extLst>
          </p:cNvPr>
          <p:cNvSpPr txBox="1">
            <a:spLocks/>
          </p:cNvSpPr>
          <p:nvPr/>
        </p:nvSpPr>
        <p:spPr>
          <a:xfrm>
            <a:off x="-1151615" y="188312"/>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1pPr>
            <a:lvl2pPr marR="0" lvl="1"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2pPr>
            <a:lvl3pPr marR="0" lvl="2"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3pPr>
            <a:lvl4pPr marR="0" lvl="3"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4pPr>
            <a:lvl5pPr marR="0" lvl="4"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5pPr>
            <a:lvl6pPr marR="0" lvl="5"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6pPr>
            <a:lvl7pPr marR="0" lvl="6"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7pPr>
            <a:lvl8pPr marR="0" lvl="7"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8pPr>
            <a:lvl9pPr marR="0" lvl="8" algn="ctr" rtl="0">
              <a:lnSpc>
                <a:spcPct val="100000"/>
              </a:lnSpc>
              <a:spcBef>
                <a:spcPts val="0"/>
              </a:spcBef>
              <a:spcAft>
                <a:spcPts val="0"/>
              </a:spcAft>
              <a:buClr>
                <a:schemeClr val="dk1"/>
              </a:buClr>
              <a:buSzPts val="3100"/>
              <a:buFont typeface="Poppins"/>
              <a:buNone/>
              <a:defRPr sz="3100" b="1" i="0" u="none" strike="noStrike" cap="none">
                <a:solidFill>
                  <a:schemeClr val="dk1"/>
                </a:solidFill>
                <a:latin typeface="Poppins"/>
                <a:ea typeface="Poppins"/>
                <a:cs typeface="Poppins"/>
                <a:sym typeface="Poppins"/>
              </a:defRPr>
            </a:lvl9pPr>
          </a:lstStyle>
          <a:p>
            <a:r>
              <a:rPr lang="en-CA" sz="2200">
                <a:solidFill>
                  <a:schemeClr val="accent2"/>
                </a:solidFill>
                <a:latin typeface="Arial" panose="020B0604020202020204" pitchFamily="34" charset="0"/>
                <a:cs typeface="Arial" panose="020B0604020202020204" pitchFamily="34" charset="0"/>
              </a:rPr>
              <a:t>Balance Sheet (10Q Liabilities and SE)</a:t>
            </a:r>
          </a:p>
        </p:txBody>
      </p:sp>
      <p:pic>
        <p:nvPicPr>
          <p:cNvPr id="9" name="Picture 8" descr="A blue and white striped financial statement&#10;&#10;Description automatically generated">
            <a:extLst>
              <a:ext uri="{FF2B5EF4-FFF2-40B4-BE49-F238E27FC236}">
                <a16:creationId xmlns:a16="http://schemas.microsoft.com/office/drawing/2014/main" id="{271F69BB-C387-4987-D3DC-2EC7C683C737}"/>
              </a:ext>
            </a:extLst>
          </p:cNvPr>
          <p:cNvPicPr>
            <a:picLocks noChangeAspect="1"/>
          </p:cNvPicPr>
          <p:nvPr/>
        </p:nvPicPr>
        <p:blipFill>
          <a:blip r:embed="rId2"/>
          <a:stretch>
            <a:fillRect/>
          </a:stretch>
        </p:blipFill>
        <p:spPr>
          <a:xfrm>
            <a:off x="812468" y="761012"/>
            <a:ext cx="7772400" cy="4322104"/>
          </a:xfrm>
          <a:prstGeom prst="rect">
            <a:avLst/>
          </a:prstGeom>
        </p:spPr>
      </p:pic>
    </p:spTree>
    <p:extLst>
      <p:ext uri="{BB962C8B-B14F-4D97-AF65-F5344CB8AC3E}">
        <p14:creationId xmlns:p14="http://schemas.microsoft.com/office/powerpoint/2010/main" val="41842755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3"/>
          <p:cNvSpPr txBox="1">
            <a:spLocks noGrp="1"/>
          </p:cNvSpPr>
          <p:nvPr>
            <p:ph type="title" idx="4294967295"/>
          </p:nvPr>
        </p:nvSpPr>
        <p:spPr>
          <a:xfrm>
            <a:off x="-1581462" y="169940"/>
            <a:ext cx="7704138" cy="57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a:solidFill>
                  <a:schemeClr val="accent2"/>
                </a:solidFill>
                <a:latin typeface="Arial" panose="020B0604020202020204" pitchFamily="34" charset="0"/>
                <a:cs typeface="Arial" panose="020B0604020202020204" pitchFamily="34" charset="0"/>
              </a:rPr>
              <a:t>Balance Sheet (10K Assets)</a:t>
            </a:r>
            <a:endParaRPr sz="2600">
              <a:solidFill>
                <a:schemeClr val="accent2"/>
              </a:solidFill>
              <a:latin typeface="Arial" panose="020B0604020202020204" pitchFamily="34" charset="0"/>
              <a:cs typeface="Arial" panose="020B0604020202020204" pitchFamily="34" charset="0"/>
            </a:endParaRPr>
          </a:p>
        </p:txBody>
      </p:sp>
      <p:pic>
        <p:nvPicPr>
          <p:cNvPr id="3" name="Picture 2" descr="A blue and white striped background&#10;&#10;Description automatically generated">
            <a:extLst>
              <a:ext uri="{FF2B5EF4-FFF2-40B4-BE49-F238E27FC236}">
                <a16:creationId xmlns:a16="http://schemas.microsoft.com/office/drawing/2014/main" id="{713269FB-B4D4-80D9-A8E4-99F155C025F9}"/>
              </a:ext>
            </a:extLst>
          </p:cNvPr>
          <p:cNvPicPr>
            <a:picLocks noChangeAspect="1"/>
          </p:cNvPicPr>
          <p:nvPr/>
        </p:nvPicPr>
        <p:blipFill>
          <a:blip r:embed="rId3"/>
          <a:stretch>
            <a:fillRect/>
          </a:stretch>
        </p:blipFill>
        <p:spPr>
          <a:xfrm>
            <a:off x="770562" y="1141784"/>
            <a:ext cx="7772400" cy="2859932"/>
          </a:xfrm>
          <a:prstGeom prst="rect">
            <a:avLst/>
          </a:prstGeom>
        </p:spPr>
      </p:pic>
    </p:spTree>
    <p:extLst>
      <p:ext uri="{BB962C8B-B14F-4D97-AF65-F5344CB8AC3E}">
        <p14:creationId xmlns:p14="http://schemas.microsoft.com/office/powerpoint/2010/main" val="25190333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3"/>
          <p:cNvSpPr txBox="1">
            <a:spLocks noGrp="1"/>
          </p:cNvSpPr>
          <p:nvPr>
            <p:ph type="title" idx="4294967295"/>
          </p:nvPr>
        </p:nvSpPr>
        <p:spPr>
          <a:xfrm>
            <a:off x="-1379095" y="282126"/>
            <a:ext cx="7704138" cy="57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sz="2000">
                <a:solidFill>
                  <a:schemeClr val="accent2"/>
                </a:solidFill>
                <a:latin typeface="Arial" panose="020B0604020202020204" pitchFamily="34" charset="0"/>
                <a:cs typeface="Arial" panose="020B0604020202020204" pitchFamily="34" charset="0"/>
              </a:rPr>
              <a:t>Balance Sheet (10K Liabilities and SE)</a:t>
            </a:r>
          </a:p>
        </p:txBody>
      </p:sp>
      <p:sp>
        <p:nvSpPr>
          <p:cNvPr id="459" name="Google Shape;459;p43"/>
          <p:cNvSpPr txBox="1"/>
          <p:nvPr/>
        </p:nvSpPr>
        <p:spPr>
          <a:xfrm>
            <a:off x="981900" y="4431550"/>
            <a:ext cx="7180200" cy="21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Work Sans"/>
                <a:ea typeface="Work Sans"/>
                <a:cs typeface="Work Sans"/>
                <a:sym typeface="Work Sans"/>
              </a:rPr>
              <a:t>Follow the link in the graph to modify its data and then paste the new one here. </a:t>
            </a:r>
            <a:r>
              <a:rPr lang="en" sz="1000" b="1" u="sng">
                <a:solidFill>
                  <a:schemeClr val="dk1"/>
                </a:solidFill>
                <a:latin typeface="Work Sans"/>
                <a:ea typeface="Work Sans"/>
                <a:cs typeface="Work Sans"/>
                <a:sym typeface="Work Sans"/>
                <a:hlinkClick r:id="rId3">
                  <a:extLst>
                    <a:ext uri="{A12FA001-AC4F-418D-AE19-62706E023703}">
                      <ahyp:hlinkClr xmlns:ahyp="http://schemas.microsoft.com/office/drawing/2018/hyperlinkcolor" val="tx"/>
                    </a:ext>
                  </a:extLst>
                </a:hlinkClick>
              </a:rPr>
              <a:t>For more info, click here</a:t>
            </a:r>
            <a:endParaRPr sz="1000" b="1">
              <a:solidFill>
                <a:schemeClr val="dk1"/>
              </a:solidFill>
              <a:latin typeface="Work Sans"/>
              <a:ea typeface="Work Sans"/>
              <a:cs typeface="Work Sans"/>
              <a:sym typeface="Work Sans"/>
            </a:endParaRPr>
          </a:p>
        </p:txBody>
      </p:sp>
      <p:pic>
        <p:nvPicPr>
          <p:cNvPr id="4" name="Picture 3" descr="A blue and white striped report&#10;&#10;Description automatically generated">
            <a:extLst>
              <a:ext uri="{FF2B5EF4-FFF2-40B4-BE49-F238E27FC236}">
                <a16:creationId xmlns:a16="http://schemas.microsoft.com/office/drawing/2014/main" id="{87011AEC-E1F0-DB20-6A1A-3E46C71F9133}"/>
              </a:ext>
            </a:extLst>
          </p:cNvPr>
          <p:cNvPicPr>
            <a:picLocks noChangeAspect="1"/>
          </p:cNvPicPr>
          <p:nvPr/>
        </p:nvPicPr>
        <p:blipFill>
          <a:blip r:embed="rId4"/>
          <a:stretch>
            <a:fillRect/>
          </a:stretch>
        </p:blipFill>
        <p:spPr>
          <a:xfrm>
            <a:off x="685800" y="922706"/>
            <a:ext cx="7772400" cy="3938668"/>
          </a:xfrm>
          <a:prstGeom prst="rect">
            <a:avLst/>
          </a:prstGeom>
        </p:spPr>
      </p:pic>
    </p:spTree>
    <p:extLst>
      <p:ext uri="{BB962C8B-B14F-4D97-AF65-F5344CB8AC3E}">
        <p14:creationId xmlns:p14="http://schemas.microsoft.com/office/powerpoint/2010/main" val="27550661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3"/>
          <p:cNvSpPr txBox="1">
            <a:spLocks noGrp="1"/>
          </p:cNvSpPr>
          <p:nvPr>
            <p:ph type="title" idx="4294967295"/>
          </p:nvPr>
        </p:nvSpPr>
        <p:spPr>
          <a:xfrm>
            <a:off x="-674557" y="120954"/>
            <a:ext cx="7920038" cy="57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sz="2500">
                <a:solidFill>
                  <a:schemeClr val="accent2"/>
                </a:solidFill>
                <a:latin typeface="Arial" panose="020B0604020202020204" pitchFamily="34" charset="0"/>
                <a:cs typeface="Arial" panose="020B0604020202020204" pitchFamily="34" charset="0"/>
              </a:rPr>
              <a:t>Consolidated Statement of Operations 10K</a:t>
            </a:r>
          </a:p>
        </p:txBody>
      </p:sp>
      <p:pic>
        <p:nvPicPr>
          <p:cNvPr id="3" name="Picture 2" descr="A screenshot of a report&#10;&#10;Description automatically generated">
            <a:extLst>
              <a:ext uri="{FF2B5EF4-FFF2-40B4-BE49-F238E27FC236}">
                <a16:creationId xmlns:a16="http://schemas.microsoft.com/office/drawing/2014/main" id="{8450B520-5980-D556-3642-77DF5AC46327}"/>
              </a:ext>
            </a:extLst>
          </p:cNvPr>
          <p:cNvPicPr>
            <a:picLocks noChangeAspect="1"/>
          </p:cNvPicPr>
          <p:nvPr/>
        </p:nvPicPr>
        <p:blipFill>
          <a:blip r:embed="rId3"/>
          <a:stretch>
            <a:fillRect/>
          </a:stretch>
        </p:blipFill>
        <p:spPr>
          <a:xfrm>
            <a:off x="485049" y="676209"/>
            <a:ext cx="7772400" cy="4188718"/>
          </a:xfrm>
          <a:prstGeom prst="rect">
            <a:avLst/>
          </a:prstGeom>
        </p:spPr>
      </p:pic>
    </p:spTree>
    <p:extLst>
      <p:ext uri="{BB962C8B-B14F-4D97-AF65-F5344CB8AC3E}">
        <p14:creationId xmlns:p14="http://schemas.microsoft.com/office/powerpoint/2010/main" val="2966712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38"/>
          <p:cNvPicPr preferRelativeResize="0"/>
          <p:nvPr/>
        </p:nvPicPr>
        <p:blipFill>
          <a:blip r:embed="rId3">
            <a:alphaModFix/>
          </a:blip>
          <a:stretch>
            <a:fillRect/>
          </a:stretch>
        </p:blipFill>
        <p:spPr>
          <a:xfrm>
            <a:off x="445700" y="1570696"/>
            <a:ext cx="8252600" cy="3183374"/>
          </a:xfrm>
          <a:prstGeom prst="rect">
            <a:avLst/>
          </a:prstGeom>
          <a:noFill/>
          <a:ln>
            <a:noFill/>
          </a:ln>
        </p:spPr>
      </p:pic>
      <p:sp>
        <p:nvSpPr>
          <p:cNvPr id="317" name="Google Shape;317;p38"/>
          <p:cNvSpPr txBox="1"/>
          <p:nvPr/>
        </p:nvSpPr>
        <p:spPr>
          <a:xfrm>
            <a:off x="684160" y="288837"/>
            <a:ext cx="8072616" cy="1281859"/>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ko" sz="3100" b="1" dirty="0">
                <a:solidFill>
                  <a:schemeClr val="accent2"/>
                </a:solidFill>
              </a:rPr>
              <a:t>Expected Revenue Growth in Enterprise Software</a:t>
            </a:r>
            <a:endParaRPr sz="3100" b="1" dirty="0">
              <a:solidFill>
                <a:schemeClr val="accent2"/>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striped background with black text&#10;&#10;Description automatically generated">
            <a:extLst>
              <a:ext uri="{FF2B5EF4-FFF2-40B4-BE49-F238E27FC236}">
                <a16:creationId xmlns:a16="http://schemas.microsoft.com/office/drawing/2014/main" id="{3DF3C1C1-6435-4FE2-672E-6CC3AA18936B}"/>
              </a:ext>
            </a:extLst>
          </p:cNvPr>
          <p:cNvPicPr>
            <a:picLocks noChangeAspect="1"/>
          </p:cNvPicPr>
          <p:nvPr/>
        </p:nvPicPr>
        <p:blipFill>
          <a:blip r:embed="rId2"/>
          <a:stretch>
            <a:fillRect/>
          </a:stretch>
        </p:blipFill>
        <p:spPr>
          <a:xfrm>
            <a:off x="-1" y="1606900"/>
            <a:ext cx="8943631" cy="1887414"/>
          </a:xfrm>
          <a:prstGeom prst="rect">
            <a:avLst/>
          </a:prstGeom>
        </p:spPr>
      </p:pic>
      <p:sp>
        <p:nvSpPr>
          <p:cNvPr id="5" name="Google Shape;447;p43">
            <a:extLst>
              <a:ext uri="{FF2B5EF4-FFF2-40B4-BE49-F238E27FC236}">
                <a16:creationId xmlns:a16="http://schemas.microsoft.com/office/drawing/2014/main" id="{9E9A670E-AC98-6EEA-5EC2-83A210C3C859}"/>
              </a:ext>
            </a:extLst>
          </p:cNvPr>
          <p:cNvSpPr txBox="1">
            <a:spLocks/>
          </p:cNvSpPr>
          <p:nvPr/>
        </p:nvSpPr>
        <p:spPr>
          <a:xfrm>
            <a:off x="-788442" y="247689"/>
            <a:ext cx="7920566"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CA" sz="2400" b="1">
                <a:solidFill>
                  <a:schemeClr val="accent2"/>
                </a:solidFill>
                <a:latin typeface="Arial" panose="020B0604020202020204" pitchFamily="34" charset="0"/>
                <a:cs typeface="Arial" panose="020B0604020202020204" pitchFamily="34" charset="0"/>
              </a:rPr>
              <a:t>Consolidated Statement of Operations 10K</a:t>
            </a:r>
          </a:p>
        </p:txBody>
      </p:sp>
    </p:spTree>
    <p:extLst>
      <p:ext uri="{BB962C8B-B14F-4D97-AF65-F5344CB8AC3E}">
        <p14:creationId xmlns:p14="http://schemas.microsoft.com/office/powerpoint/2010/main" val="153664275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47;p43">
            <a:extLst>
              <a:ext uri="{FF2B5EF4-FFF2-40B4-BE49-F238E27FC236}">
                <a16:creationId xmlns:a16="http://schemas.microsoft.com/office/drawing/2014/main" id="{E9B6D0B7-EE4A-9F0E-5684-B4B106B24833}"/>
              </a:ext>
            </a:extLst>
          </p:cNvPr>
          <p:cNvSpPr txBox="1">
            <a:spLocks/>
          </p:cNvSpPr>
          <p:nvPr/>
        </p:nvSpPr>
        <p:spPr>
          <a:xfrm>
            <a:off x="-98542" y="156574"/>
            <a:ext cx="6586953"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CA" sz="2400" b="1">
                <a:solidFill>
                  <a:schemeClr val="accent2"/>
                </a:solidFill>
                <a:latin typeface="Arial" panose="020B0604020202020204" pitchFamily="34" charset="0"/>
                <a:cs typeface="Arial" panose="020B0604020202020204" pitchFamily="34" charset="0"/>
              </a:rPr>
              <a:t>Consolidated Statement of Operations 10Q</a:t>
            </a:r>
          </a:p>
        </p:txBody>
      </p:sp>
      <p:pic>
        <p:nvPicPr>
          <p:cNvPr id="9" name="Picture 8" descr="A blue and white financial report&#10;&#10;Description automatically generated">
            <a:extLst>
              <a:ext uri="{FF2B5EF4-FFF2-40B4-BE49-F238E27FC236}">
                <a16:creationId xmlns:a16="http://schemas.microsoft.com/office/drawing/2014/main" id="{285F550E-96F5-6720-54C1-DC5F26D5E918}"/>
              </a:ext>
            </a:extLst>
          </p:cNvPr>
          <p:cNvPicPr>
            <a:picLocks noChangeAspect="1"/>
          </p:cNvPicPr>
          <p:nvPr/>
        </p:nvPicPr>
        <p:blipFill>
          <a:blip r:embed="rId3"/>
          <a:stretch>
            <a:fillRect/>
          </a:stretch>
        </p:blipFill>
        <p:spPr>
          <a:xfrm>
            <a:off x="920235" y="773014"/>
            <a:ext cx="7007728" cy="4461212"/>
          </a:xfrm>
          <a:prstGeom prst="rect">
            <a:avLst/>
          </a:prstGeom>
        </p:spPr>
      </p:pic>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E709DAE1-11B9-DA1D-A025-5436845476BD}"/>
                  </a:ext>
                </a:extLst>
              </p14:cNvPr>
              <p14:cNvContentPartPr/>
              <p14:nvPr/>
            </p14:nvContentPartPr>
            <p14:xfrm>
              <a:off x="6077296" y="773014"/>
              <a:ext cx="79560" cy="4348080"/>
            </p14:xfrm>
          </p:contentPart>
        </mc:Choice>
        <mc:Fallback xmlns="">
          <p:pic>
            <p:nvPicPr>
              <p:cNvPr id="10" name="Ink 9">
                <a:extLst>
                  <a:ext uri="{FF2B5EF4-FFF2-40B4-BE49-F238E27FC236}">
                    <a16:creationId xmlns:a16="http://schemas.microsoft.com/office/drawing/2014/main" id="{E709DAE1-11B9-DA1D-A025-5436845476BD}"/>
                  </a:ext>
                </a:extLst>
              </p:cNvPr>
              <p:cNvPicPr/>
              <p:nvPr/>
            </p:nvPicPr>
            <p:blipFill>
              <a:blip r:embed="rId5"/>
              <a:stretch>
                <a:fillRect/>
              </a:stretch>
            </p:blipFill>
            <p:spPr>
              <a:xfrm>
                <a:off x="6072976" y="768694"/>
                <a:ext cx="88200" cy="4356719"/>
              </a:xfrm>
              <a:prstGeom prst="rect">
                <a:avLst/>
              </a:prstGeom>
            </p:spPr>
          </p:pic>
        </mc:Fallback>
      </mc:AlternateContent>
      <p:grpSp>
        <p:nvGrpSpPr>
          <p:cNvPr id="21" name="Group 20">
            <a:extLst>
              <a:ext uri="{FF2B5EF4-FFF2-40B4-BE49-F238E27FC236}">
                <a16:creationId xmlns:a16="http://schemas.microsoft.com/office/drawing/2014/main" id="{F221CC5C-493F-DF31-E794-00AC952D83E4}"/>
              </a:ext>
            </a:extLst>
          </p:cNvPr>
          <p:cNvGrpSpPr/>
          <p:nvPr/>
        </p:nvGrpSpPr>
        <p:grpSpPr>
          <a:xfrm>
            <a:off x="5305377" y="579972"/>
            <a:ext cx="814680" cy="9000"/>
            <a:chOff x="6066496" y="657094"/>
            <a:chExt cx="814680" cy="9000"/>
          </a:xfrm>
        </p:grpSpPr>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C9BA667C-26EA-3A44-60A2-88E18653EBAC}"/>
                    </a:ext>
                  </a:extLst>
                </p14:cNvPr>
                <p14:cNvContentPartPr/>
                <p14:nvPr/>
              </p14:nvContentPartPr>
              <p14:xfrm>
                <a:off x="6066496" y="661414"/>
                <a:ext cx="108720" cy="360"/>
              </p14:xfrm>
            </p:contentPart>
          </mc:Choice>
          <mc:Fallback xmlns="">
            <p:pic>
              <p:nvPicPr>
                <p:cNvPr id="11" name="Ink 10">
                  <a:extLst>
                    <a:ext uri="{FF2B5EF4-FFF2-40B4-BE49-F238E27FC236}">
                      <a16:creationId xmlns:a16="http://schemas.microsoft.com/office/drawing/2014/main" id="{C9BA667C-26EA-3A44-60A2-88E18653EBAC}"/>
                    </a:ext>
                  </a:extLst>
                </p:cNvPr>
                <p:cNvPicPr/>
                <p:nvPr/>
              </p:nvPicPr>
              <p:blipFill>
                <a:blip r:embed="rId7"/>
                <a:stretch>
                  <a:fillRect/>
                </a:stretch>
              </p:blipFill>
              <p:spPr>
                <a:xfrm>
                  <a:off x="6062176" y="657094"/>
                  <a:ext cx="11736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F0D394D7-1E50-1335-BADE-ED8D17562D7B}"/>
                    </a:ext>
                  </a:extLst>
                </p14:cNvPr>
                <p14:cNvContentPartPr/>
                <p14:nvPr/>
              </p14:nvContentPartPr>
              <p14:xfrm>
                <a:off x="6264856" y="661414"/>
                <a:ext cx="133920" cy="4680"/>
              </p14:xfrm>
            </p:contentPart>
          </mc:Choice>
          <mc:Fallback xmlns="">
            <p:pic>
              <p:nvPicPr>
                <p:cNvPr id="12" name="Ink 11">
                  <a:extLst>
                    <a:ext uri="{FF2B5EF4-FFF2-40B4-BE49-F238E27FC236}">
                      <a16:creationId xmlns:a16="http://schemas.microsoft.com/office/drawing/2014/main" id="{F0D394D7-1E50-1335-BADE-ED8D17562D7B}"/>
                    </a:ext>
                  </a:extLst>
                </p:cNvPr>
                <p:cNvPicPr/>
                <p:nvPr/>
              </p:nvPicPr>
              <p:blipFill>
                <a:blip r:embed="rId9"/>
                <a:stretch>
                  <a:fillRect/>
                </a:stretch>
              </p:blipFill>
              <p:spPr>
                <a:xfrm>
                  <a:off x="6260536" y="657094"/>
                  <a:ext cx="142560" cy="13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01422CF5-0652-097A-30FD-4710D4D85C8C}"/>
                    </a:ext>
                  </a:extLst>
                </p14:cNvPr>
                <p14:cNvContentPartPr/>
                <p14:nvPr/>
              </p14:nvContentPartPr>
              <p14:xfrm>
                <a:off x="6496336" y="659254"/>
                <a:ext cx="105480" cy="360"/>
              </p14:xfrm>
            </p:contentPart>
          </mc:Choice>
          <mc:Fallback xmlns="">
            <p:pic>
              <p:nvPicPr>
                <p:cNvPr id="14" name="Ink 13">
                  <a:extLst>
                    <a:ext uri="{FF2B5EF4-FFF2-40B4-BE49-F238E27FC236}">
                      <a16:creationId xmlns:a16="http://schemas.microsoft.com/office/drawing/2014/main" id="{01422CF5-0652-097A-30FD-4710D4D85C8C}"/>
                    </a:ext>
                  </a:extLst>
                </p:cNvPr>
                <p:cNvPicPr/>
                <p:nvPr/>
              </p:nvPicPr>
              <p:blipFill>
                <a:blip r:embed="rId11"/>
                <a:stretch>
                  <a:fillRect/>
                </a:stretch>
              </p:blipFill>
              <p:spPr>
                <a:xfrm>
                  <a:off x="6492031" y="654934"/>
                  <a:ext cx="114091"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id="{65EE770B-3279-B743-642E-B9BEDAA6374A}"/>
                    </a:ext>
                  </a:extLst>
                </p14:cNvPr>
                <p14:cNvContentPartPr/>
                <p14:nvPr/>
              </p14:nvContentPartPr>
              <p14:xfrm>
                <a:off x="6715936" y="657094"/>
                <a:ext cx="165240" cy="360"/>
              </p14:xfrm>
            </p:contentPart>
          </mc:Choice>
          <mc:Fallback xmlns="">
            <p:pic>
              <p:nvPicPr>
                <p:cNvPr id="16" name="Ink 15">
                  <a:extLst>
                    <a:ext uri="{FF2B5EF4-FFF2-40B4-BE49-F238E27FC236}">
                      <a16:creationId xmlns:a16="http://schemas.microsoft.com/office/drawing/2014/main" id="{65EE770B-3279-B743-642E-B9BEDAA6374A}"/>
                    </a:ext>
                  </a:extLst>
                </p:cNvPr>
                <p:cNvPicPr/>
                <p:nvPr/>
              </p:nvPicPr>
              <p:blipFill>
                <a:blip r:embed="rId13"/>
                <a:stretch>
                  <a:fillRect/>
                </a:stretch>
              </p:blipFill>
              <p:spPr>
                <a:xfrm>
                  <a:off x="6711616" y="652774"/>
                  <a:ext cx="173880" cy="9000"/>
                </a:xfrm>
                <a:prstGeom prst="rect">
                  <a:avLst/>
                </a:prstGeom>
              </p:spPr>
            </p:pic>
          </mc:Fallback>
        </mc:AlternateContent>
      </p:grpSp>
      <p:grpSp>
        <p:nvGrpSpPr>
          <p:cNvPr id="23" name="Group 22">
            <a:extLst>
              <a:ext uri="{FF2B5EF4-FFF2-40B4-BE49-F238E27FC236}">
                <a16:creationId xmlns:a16="http://schemas.microsoft.com/office/drawing/2014/main" id="{02BADA35-C018-79A5-A40F-20099F21F482}"/>
              </a:ext>
            </a:extLst>
          </p:cNvPr>
          <p:cNvGrpSpPr/>
          <p:nvPr/>
        </p:nvGrpSpPr>
        <p:grpSpPr>
          <a:xfrm>
            <a:off x="4115037" y="579972"/>
            <a:ext cx="1072080" cy="2160"/>
            <a:chOff x="7088896" y="654574"/>
            <a:chExt cx="1072080" cy="2160"/>
          </a:xfrm>
        </p:grpSpPr>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BB955A2B-0915-D26C-6A65-7F972B3886C8}"/>
                    </a:ext>
                  </a:extLst>
                </p14:cNvPr>
                <p14:cNvContentPartPr/>
                <p14:nvPr/>
              </p14:nvContentPartPr>
              <p14:xfrm>
                <a:off x="7088896" y="654574"/>
                <a:ext cx="134280" cy="360"/>
              </p14:xfrm>
            </p:contentPart>
          </mc:Choice>
          <mc:Fallback xmlns="">
            <p:pic>
              <p:nvPicPr>
                <p:cNvPr id="17" name="Ink 16">
                  <a:extLst>
                    <a:ext uri="{FF2B5EF4-FFF2-40B4-BE49-F238E27FC236}">
                      <a16:creationId xmlns:a16="http://schemas.microsoft.com/office/drawing/2014/main" id="{BB955A2B-0915-D26C-6A65-7F972B3886C8}"/>
                    </a:ext>
                  </a:extLst>
                </p:cNvPr>
                <p:cNvPicPr/>
                <p:nvPr/>
              </p:nvPicPr>
              <p:blipFill>
                <a:blip r:embed="rId15"/>
                <a:stretch>
                  <a:fillRect/>
                </a:stretch>
              </p:blipFill>
              <p:spPr>
                <a:xfrm>
                  <a:off x="7084576" y="650254"/>
                  <a:ext cx="14292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8" name="Ink 17">
                  <a:extLst>
                    <a:ext uri="{FF2B5EF4-FFF2-40B4-BE49-F238E27FC236}">
                      <a16:creationId xmlns:a16="http://schemas.microsoft.com/office/drawing/2014/main" id="{E771B6BA-C812-0414-E78B-96C9384133E2}"/>
                    </a:ext>
                  </a:extLst>
                </p14:cNvPr>
                <p14:cNvContentPartPr/>
                <p14:nvPr/>
              </p14:nvContentPartPr>
              <p14:xfrm>
                <a:off x="7373296" y="654574"/>
                <a:ext cx="156960" cy="360"/>
              </p14:xfrm>
            </p:contentPart>
          </mc:Choice>
          <mc:Fallback xmlns="">
            <p:pic>
              <p:nvPicPr>
                <p:cNvPr id="18" name="Ink 17">
                  <a:extLst>
                    <a:ext uri="{FF2B5EF4-FFF2-40B4-BE49-F238E27FC236}">
                      <a16:creationId xmlns:a16="http://schemas.microsoft.com/office/drawing/2014/main" id="{E771B6BA-C812-0414-E78B-96C9384133E2}"/>
                    </a:ext>
                  </a:extLst>
                </p:cNvPr>
                <p:cNvPicPr/>
                <p:nvPr/>
              </p:nvPicPr>
              <p:blipFill>
                <a:blip r:embed="rId17"/>
                <a:stretch>
                  <a:fillRect/>
                </a:stretch>
              </p:blipFill>
              <p:spPr>
                <a:xfrm>
                  <a:off x="7368976" y="650254"/>
                  <a:ext cx="1656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Ink 18">
                  <a:extLst>
                    <a:ext uri="{FF2B5EF4-FFF2-40B4-BE49-F238E27FC236}">
                      <a16:creationId xmlns:a16="http://schemas.microsoft.com/office/drawing/2014/main" id="{EED2CF6A-0391-D734-25E6-D1208788E8DF}"/>
                    </a:ext>
                  </a:extLst>
                </p14:cNvPr>
                <p14:cNvContentPartPr/>
                <p14:nvPr/>
              </p14:nvContentPartPr>
              <p14:xfrm>
                <a:off x="7713136" y="654574"/>
                <a:ext cx="215640" cy="360"/>
              </p14:xfrm>
            </p:contentPart>
          </mc:Choice>
          <mc:Fallback xmlns="">
            <p:pic>
              <p:nvPicPr>
                <p:cNvPr id="19" name="Ink 18">
                  <a:extLst>
                    <a:ext uri="{FF2B5EF4-FFF2-40B4-BE49-F238E27FC236}">
                      <a16:creationId xmlns:a16="http://schemas.microsoft.com/office/drawing/2014/main" id="{EED2CF6A-0391-D734-25E6-D1208788E8DF}"/>
                    </a:ext>
                  </a:extLst>
                </p:cNvPr>
                <p:cNvPicPr/>
                <p:nvPr/>
              </p:nvPicPr>
              <p:blipFill>
                <a:blip r:embed="rId19"/>
                <a:stretch>
                  <a:fillRect/>
                </a:stretch>
              </p:blipFill>
              <p:spPr>
                <a:xfrm>
                  <a:off x="7708816" y="650254"/>
                  <a:ext cx="22428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2" name="Ink 21">
                  <a:extLst>
                    <a:ext uri="{FF2B5EF4-FFF2-40B4-BE49-F238E27FC236}">
                      <a16:creationId xmlns:a16="http://schemas.microsoft.com/office/drawing/2014/main" id="{97A4C4B9-C2B0-EEDA-89B7-5FDBED919E9A}"/>
                    </a:ext>
                  </a:extLst>
                </p14:cNvPr>
                <p14:cNvContentPartPr/>
                <p14:nvPr/>
              </p14:nvContentPartPr>
              <p14:xfrm>
                <a:off x="8055856" y="656374"/>
                <a:ext cx="105120" cy="360"/>
              </p14:xfrm>
            </p:contentPart>
          </mc:Choice>
          <mc:Fallback xmlns="">
            <p:pic>
              <p:nvPicPr>
                <p:cNvPr id="22" name="Ink 21">
                  <a:extLst>
                    <a:ext uri="{FF2B5EF4-FFF2-40B4-BE49-F238E27FC236}">
                      <a16:creationId xmlns:a16="http://schemas.microsoft.com/office/drawing/2014/main" id="{97A4C4B9-C2B0-EEDA-89B7-5FDBED919E9A}"/>
                    </a:ext>
                  </a:extLst>
                </p:cNvPr>
                <p:cNvPicPr/>
                <p:nvPr/>
              </p:nvPicPr>
              <p:blipFill>
                <a:blip r:embed="rId11"/>
                <a:stretch>
                  <a:fillRect/>
                </a:stretch>
              </p:blipFill>
              <p:spPr>
                <a:xfrm>
                  <a:off x="8051536" y="652054"/>
                  <a:ext cx="11376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25" name="Ink 24">
                <a:extLst>
                  <a:ext uri="{FF2B5EF4-FFF2-40B4-BE49-F238E27FC236}">
                    <a16:creationId xmlns:a16="http://schemas.microsoft.com/office/drawing/2014/main" id="{0A0DBDCA-74D8-03C3-AB24-015411144684}"/>
                  </a:ext>
                </a:extLst>
              </p14:cNvPr>
              <p14:cNvContentPartPr/>
              <p14:nvPr/>
            </p14:nvContentPartPr>
            <p14:xfrm>
              <a:off x="4114576" y="685534"/>
              <a:ext cx="6120" cy="88920"/>
            </p14:xfrm>
          </p:contentPart>
        </mc:Choice>
        <mc:Fallback xmlns="">
          <p:pic>
            <p:nvPicPr>
              <p:cNvPr id="25" name="Ink 24">
                <a:extLst>
                  <a:ext uri="{FF2B5EF4-FFF2-40B4-BE49-F238E27FC236}">
                    <a16:creationId xmlns:a16="http://schemas.microsoft.com/office/drawing/2014/main" id="{0A0DBDCA-74D8-03C3-AB24-015411144684}"/>
                  </a:ext>
                </a:extLst>
              </p:cNvPr>
              <p:cNvPicPr/>
              <p:nvPr/>
            </p:nvPicPr>
            <p:blipFill>
              <a:blip r:embed="rId22"/>
              <a:stretch>
                <a:fillRect/>
              </a:stretch>
            </p:blipFill>
            <p:spPr>
              <a:xfrm>
                <a:off x="4110496" y="681214"/>
                <a:ext cx="14280" cy="975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6" name="Ink 25">
                <a:extLst>
                  <a:ext uri="{FF2B5EF4-FFF2-40B4-BE49-F238E27FC236}">
                    <a16:creationId xmlns:a16="http://schemas.microsoft.com/office/drawing/2014/main" id="{E2CAA9F2-9927-882A-63EC-DE621B979E92}"/>
                  </a:ext>
                </a:extLst>
              </p14:cNvPr>
              <p14:cNvContentPartPr/>
              <p14:nvPr/>
            </p14:nvContentPartPr>
            <p14:xfrm>
              <a:off x="4122496" y="852574"/>
              <a:ext cx="360" cy="61200"/>
            </p14:xfrm>
          </p:contentPart>
        </mc:Choice>
        <mc:Fallback xmlns="">
          <p:pic>
            <p:nvPicPr>
              <p:cNvPr id="26" name="Ink 25">
                <a:extLst>
                  <a:ext uri="{FF2B5EF4-FFF2-40B4-BE49-F238E27FC236}">
                    <a16:creationId xmlns:a16="http://schemas.microsoft.com/office/drawing/2014/main" id="{E2CAA9F2-9927-882A-63EC-DE621B979E92}"/>
                  </a:ext>
                </a:extLst>
              </p:cNvPr>
              <p:cNvPicPr/>
              <p:nvPr/>
            </p:nvPicPr>
            <p:blipFill>
              <a:blip r:embed="rId24"/>
              <a:stretch>
                <a:fillRect/>
              </a:stretch>
            </p:blipFill>
            <p:spPr>
              <a:xfrm>
                <a:off x="4118176" y="848279"/>
                <a:ext cx="9000" cy="6978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7" name="Ink 26">
                <a:extLst>
                  <a:ext uri="{FF2B5EF4-FFF2-40B4-BE49-F238E27FC236}">
                    <a16:creationId xmlns:a16="http://schemas.microsoft.com/office/drawing/2014/main" id="{D6279653-A4C0-5E17-E144-8BCD7F5DB42A}"/>
                  </a:ext>
                </a:extLst>
              </p14:cNvPr>
              <p14:cNvContentPartPr/>
              <p14:nvPr/>
            </p14:nvContentPartPr>
            <p14:xfrm>
              <a:off x="4125376" y="987214"/>
              <a:ext cx="2160" cy="59400"/>
            </p14:xfrm>
          </p:contentPart>
        </mc:Choice>
        <mc:Fallback xmlns="">
          <p:pic>
            <p:nvPicPr>
              <p:cNvPr id="27" name="Ink 26">
                <a:extLst>
                  <a:ext uri="{FF2B5EF4-FFF2-40B4-BE49-F238E27FC236}">
                    <a16:creationId xmlns:a16="http://schemas.microsoft.com/office/drawing/2014/main" id="{D6279653-A4C0-5E17-E144-8BCD7F5DB42A}"/>
                  </a:ext>
                </a:extLst>
              </p:cNvPr>
              <p:cNvPicPr/>
              <p:nvPr/>
            </p:nvPicPr>
            <p:blipFill>
              <a:blip r:embed="rId26"/>
              <a:stretch>
                <a:fillRect/>
              </a:stretch>
            </p:blipFill>
            <p:spPr>
              <a:xfrm>
                <a:off x="4121056" y="982894"/>
                <a:ext cx="1080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8" name="Ink 27">
                <a:extLst>
                  <a:ext uri="{FF2B5EF4-FFF2-40B4-BE49-F238E27FC236}">
                    <a16:creationId xmlns:a16="http://schemas.microsoft.com/office/drawing/2014/main" id="{19FFB028-E996-DD9E-C8AC-C541DC796DE9}"/>
                  </a:ext>
                </a:extLst>
              </p14:cNvPr>
              <p14:cNvContentPartPr/>
              <p14:nvPr/>
            </p14:nvContentPartPr>
            <p14:xfrm>
              <a:off x="6088456" y="662494"/>
              <a:ext cx="35280" cy="83880"/>
            </p14:xfrm>
          </p:contentPart>
        </mc:Choice>
        <mc:Fallback xmlns="">
          <p:pic>
            <p:nvPicPr>
              <p:cNvPr id="28" name="Ink 27">
                <a:extLst>
                  <a:ext uri="{FF2B5EF4-FFF2-40B4-BE49-F238E27FC236}">
                    <a16:creationId xmlns:a16="http://schemas.microsoft.com/office/drawing/2014/main" id="{19FFB028-E996-DD9E-C8AC-C541DC796DE9}"/>
                  </a:ext>
                </a:extLst>
              </p:cNvPr>
              <p:cNvPicPr/>
              <p:nvPr/>
            </p:nvPicPr>
            <p:blipFill>
              <a:blip r:embed="rId28"/>
              <a:stretch>
                <a:fillRect/>
              </a:stretch>
            </p:blipFill>
            <p:spPr>
              <a:xfrm>
                <a:off x="6084136" y="658174"/>
                <a:ext cx="43920" cy="92520"/>
              </a:xfrm>
              <a:prstGeom prst="rect">
                <a:avLst/>
              </a:prstGeom>
            </p:spPr>
          </p:pic>
        </mc:Fallback>
      </mc:AlternateContent>
    </p:spTree>
    <p:extLst>
      <p:ext uri="{BB962C8B-B14F-4D97-AF65-F5344CB8AC3E}">
        <p14:creationId xmlns:p14="http://schemas.microsoft.com/office/powerpoint/2010/main" val="109861510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table&#10;&#10;Description automatically generated">
            <a:extLst>
              <a:ext uri="{FF2B5EF4-FFF2-40B4-BE49-F238E27FC236}">
                <a16:creationId xmlns:a16="http://schemas.microsoft.com/office/drawing/2014/main" id="{428CF1B0-6343-2887-1D6F-F4B2633274FF}"/>
              </a:ext>
            </a:extLst>
          </p:cNvPr>
          <p:cNvPicPr>
            <a:picLocks noChangeAspect="1"/>
          </p:cNvPicPr>
          <p:nvPr/>
        </p:nvPicPr>
        <p:blipFill>
          <a:blip r:embed="rId2"/>
          <a:stretch>
            <a:fillRect/>
          </a:stretch>
        </p:blipFill>
        <p:spPr>
          <a:xfrm>
            <a:off x="7849" y="865339"/>
            <a:ext cx="9173966" cy="2296008"/>
          </a:xfrm>
          <a:prstGeom prst="rect">
            <a:avLst/>
          </a:prstGeom>
        </p:spPr>
      </p:pic>
      <p:sp>
        <p:nvSpPr>
          <p:cNvPr id="9" name="Google Shape;447;p43">
            <a:extLst>
              <a:ext uri="{FF2B5EF4-FFF2-40B4-BE49-F238E27FC236}">
                <a16:creationId xmlns:a16="http://schemas.microsoft.com/office/drawing/2014/main" id="{0FC0772F-9D4E-2A79-9F72-50CA0E307DBD}"/>
              </a:ext>
            </a:extLst>
          </p:cNvPr>
          <p:cNvSpPr txBox="1">
            <a:spLocks/>
          </p:cNvSpPr>
          <p:nvPr/>
        </p:nvSpPr>
        <p:spPr>
          <a:xfrm>
            <a:off x="-636398" y="188312"/>
            <a:ext cx="7920566"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CA" sz="2500" b="1">
                <a:solidFill>
                  <a:schemeClr val="accent2"/>
                </a:solidFill>
                <a:latin typeface="Arial" panose="020B0604020202020204" pitchFamily="34" charset="0"/>
                <a:cs typeface="Arial" panose="020B0604020202020204" pitchFamily="34" charset="0"/>
              </a:rPr>
              <a:t>Consolidated Statement of Operations 10Q</a:t>
            </a:r>
          </a:p>
        </p:txBody>
      </p:sp>
      <p:pic>
        <p:nvPicPr>
          <p:cNvPr id="11" name="Picture 10" descr="A close-up of a financial report&#10;&#10;Description automatically generated">
            <a:extLst>
              <a:ext uri="{FF2B5EF4-FFF2-40B4-BE49-F238E27FC236}">
                <a16:creationId xmlns:a16="http://schemas.microsoft.com/office/drawing/2014/main" id="{AD425B5F-3E2A-7A89-9037-34DDABF1C158}"/>
              </a:ext>
            </a:extLst>
          </p:cNvPr>
          <p:cNvPicPr>
            <a:picLocks noChangeAspect="1"/>
          </p:cNvPicPr>
          <p:nvPr/>
        </p:nvPicPr>
        <p:blipFill>
          <a:blip r:embed="rId3"/>
          <a:stretch>
            <a:fillRect/>
          </a:stretch>
        </p:blipFill>
        <p:spPr>
          <a:xfrm>
            <a:off x="537515" y="3056979"/>
            <a:ext cx="7772400" cy="1898209"/>
          </a:xfrm>
          <a:prstGeom prst="rect">
            <a:avLst/>
          </a:prstGeom>
        </p:spPr>
      </p:pic>
    </p:spTree>
    <p:extLst>
      <p:ext uri="{BB962C8B-B14F-4D97-AF65-F5344CB8AC3E}">
        <p14:creationId xmlns:p14="http://schemas.microsoft.com/office/powerpoint/2010/main" val="57795196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3"/>
          <p:cNvSpPr txBox="1">
            <a:spLocks noGrp="1"/>
          </p:cNvSpPr>
          <p:nvPr>
            <p:ph type="title" idx="4294967295"/>
          </p:nvPr>
        </p:nvSpPr>
        <p:spPr>
          <a:xfrm>
            <a:off x="-407676" y="164632"/>
            <a:ext cx="8926513" cy="57308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sz="2400">
                <a:solidFill>
                  <a:schemeClr val="accent2"/>
                </a:solidFill>
                <a:latin typeface="Arial"/>
                <a:cs typeface="Arial"/>
              </a:rPr>
              <a:t>Consolidated Statement of Cashflows 10K - Operating</a:t>
            </a:r>
          </a:p>
        </p:txBody>
      </p:sp>
      <p:pic>
        <p:nvPicPr>
          <p:cNvPr id="4" name="Picture 3" descr="A screenshot of a report&#10;&#10;Description automatically generated">
            <a:extLst>
              <a:ext uri="{FF2B5EF4-FFF2-40B4-BE49-F238E27FC236}">
                <a16:creationId xmlns:a16="http://schemas.microsoft.com/office/drawing/2014/main" id="{678C9255-417A-A02D-12BB-3F18F743257F}"/>
              </a:ext>
            </a:extLst>
          </p:cNvPr>
          <p:cNvPicPr>
            <a:picLocks noChangeAspect="1"/>
          </p:cNvPicPr>
          <p:nvPr/>
        </p:nvPicPr>
        <p:blipFill>
          <a:blip r:embed="rId3"/>
          <a:stretch>
            <a:fillRect/>
          </a:stretch>
        </p:blipFill>
        <p:spPr>
          <a:xfrm>
            <a:off x="481386" y="847738"/>
            <a:ext cx="8420713" cy="3713377"/>
          </a:xfrm>
          <a:prstGeom prst="rect">
            <a:avLst/>
          </a:prstGeom>
        </p:spPr>
      </p:pic>
    </p:spTree>
    <p:extLst>
      <p:ext uri="{BB962C8B-B14F-4D97-AF65-F5344CB8AC3E}">
        <p14:creationId xmlns:p14="http://schemas.microsoft.com/office/powerpoint/2010/main" val="278089059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3"/>
          <p:cNvSpPr txBox="1">
            <a:spLocks noGrp="1"/>
          </p:cNvSpPr>
          <p:nvPr>
            <p:ph type="title" idx="4294967295"/>
          </p:nvPr>
        </p:nvSpPr>
        <p:spPr>
          <a:xfrm>
            <a:off x="-502171" y="193338"/>
            <a:ext cx="8926513" cy="57308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sz="2400">
                <a:solidFill>
                  <a:schemeClr val="accent2"/>
                </a:solidFill>
                <a:latin typeface="Arial" panose="020B0604020202020204" pitchFamily="34" charset="0"/>
                <a:cs typeface="Arial" panose="020B0604020202020204" pitchFamily="34" charset="0"/>
              </a:rPr>
              <a:t>Consolidated Statement of Cashflows 10K - Investing</a:t>
            </a:r>
          </a:p>
        </p:txBody>
      </p:sp>
      <p:pic>
        <p:nvPicPr>
          <p:cNvPr id="3" name="Picture 2" descr="A blue and white striped background&#10;&#10;Description automatically generated">
            <a:extLst>
              <a:ext uri="{FF2B5EF4-FFF2-40B4-BE49-F238E27FC236}">
                <a16:creationId xmlns:a16="http://schemas.microsoft.com/office/drawing/2014/main" id="{20CF31A4-FF72-E9D4-910B-0ED032009EEB}"/>
              </a:ext>
            </a:extLst>
          </p:cNvPr>
          <p:cNvPicPr>
            <a:picLocks noChangeAspect="1"/>
          </p:cNvPicPr>
          <p:nvPr/>
        </p:nvPicPr>
        <p:blipFill>
          <a:blip r:embed="rId3"/>
          <a:stretch>
            <a:fillRect/>
          </a:stretch>
        </p:blipFill>
        <p:spPr>
          <a:xfrm>
            <a:off x="217714" y="1610749"/>
            <a:ext cx="8652038" cy="2133936"/>
          </a:xfrm>
          <a:prstGeom prst="rect">
            <a:avLst/>
          </a:prstGeom>
        </p:spPr>
      </p:pic>
    </p:spTree>
    <p:extLst>
      <p:ext uri="{BB962C8B-B14F-4D97-AF65-F5344CB8AC3E}">
        <p14:creationId xmlns:p14="http://schemas.microsoft.com/office/powerpoint/2010/main" val="416046853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3"/>
          <p:cNvSpPr txBox="1">
            <a:spLocks noGrp="1"/>
          </p:cNvSpPr>
          <p:nvPr>
            <p:ph type="title" idx="4294967295"/>
          </p:nvPr>
        </p:nvSpPr>
        <p:spPr>
          <a:xfrm>
            <a:off x="-352269" y="129042"/>
            <a:ext cx="8926513" cy="57308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sz="2400" dirty="0">
                <a:solidFill>
                  <a:schemeClr val="accent2"/>
                </a:solidFill>
                <a:latin typeface="Arial" panose="020B0604020202020204" pitchFamily="34" charset="0"/>
                <a:cs typeface="Arial" panose="020B0604020202020204" pitchFamily="34" charset="0"/>
              </a:rPr>
              <a:t>Consolidated Statement of Cashflows 10K - Financing</a:t>
            </a:r>
          </a:p>
        </p:txBody>
      </p:sp>
      <p:pic>
        <p:nvPicPr>
          <p:cNvPr id="6" name="Picture 5" descr="A close-up of a financial statement&#10;&#10;Description automatically generated">
            <a:extLst>
              <a:ext uri="{FF2B5EF4-FFF2-40B4-BE49-F238E27FC236}">
                <a16:creationId xmlns:a16="http://schemas.microsoft.com/office/drawing/2014/main" id="{110A1B91-E77E-60E8-C9C1-62AB3627322F}"/>
              </a:ext>
            </a:extLst>
          </p:cNvPr>
          <p:cNvPicPr>
            <a:picLocks noChangeAspect="1"/>
          </p:cNvPicPr>
          <p:nvPr/>
        </p:nvPicPr>
        <p:blipFill>
          <a:blip r:embed="rId3"/>
          <a:stretch>
            <a:fillRect/>
          </a:stretch>
        </p:blipFill>
        <p:spPr>
          <a:xfrm>
            <a:off x="431308" y="1160069"/>
            <a:ext cx="8712692" cy="3281302"/>
          </a:xfrm>
          <a:prstGeom prst="rect">
            <a:avLst/>
          </a:prstGeom>
        </p:spPr>
      </p:pic>
    </p:spTree>
    <p:extLst>
      <p:ext uri="{BB962C8B-B14F-4D97-AF65-F5344CB8AC3E}">
        <p14:creationId xmlns:p14="http://schemas.microsoft.com/office/powerpoint/2010/main" val="130658140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47;p43">
            <a:extLst>
              <a:ext uri="{FF2B5EF4-FFF2-40B4-BE49-F238E27FC236}">
                <a16:creationId xmlns:a16="http://schemas.microsoft.com/office/drawing/2014/main" id="{0792D66C-DC6B-9862-FFA8-20A8F15E25A5}"/>
              </a:ext>
            </a:extLst>
          </p:cNvPr>
          <p:cNvSpPr txBox="1">
            <a:spLocks/>
          </p:cNvSpPr>
          <p:nvPr/>
        </p:nvSpPr>
        <p:spPr>
          <a:xfrm>
            <a:off x="-459178" y="188483"/>
            <a:ext cx="8926286"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CA" sz="2400" b="1">
                <a:solidFill>
                  <a:schemeClr val="accent2"/>
                </a:solidFill>
                <a:latin typeface="Arial" panose="020B0604020202020204" pitchFamily="34" charset="0"/>
                <a:cs typeface="Arial" panose="020B0604020202020204" pitchFamily="34" charset="0"/>
              </a:rPr>
              <a:t>Consolidated Statement of Cashflows 10Q - Operating</a:t>
            </a:r>
          </a:p>
        </p:txBody>
      </p:sp>
      <p:pic>
        <p:nvPicPr>
          <p:cNvPr id="4" name="Picture 3" descr="A screenshot of a report&#10;&#10;Description automatically generated">
            <a:extLst>
              <a:ext uri="{FF2B5EF4-FFF2-40B4-BE49-F238E27FC236}">
                <a16:creationId xmlns:a16="http://schemas.microsoft.com/office/drawing/2014/main" id="{A0F5A162-6E5A-6A07-7668-531B4945FB63}"/>
              </a:ext>
            </a:extLst>
          </p:cNvPr>
          <p:cNvPicPr>
            <a:picLocks noChangeAspect="1"/>
          </p:cNvPicPr>
          <p:nvPr/>
        </p:nvPicPr>
        <p:blipFill>
          <a:blip r:embed="rId2"/>
          <a:stretch>
            <a:fillRect/>
          </a:stretch>
        </p:blipFill>
        <p:spPr>
          <a:xfrm>
            <a:off x="436406" y="682690"/>
            <a:ext cx="8030702" cy="3778119"/>
          </a:xfrm>
          <a:prstGeom prst="rect">
            <a:avLst/>
          </a:prstGeom>
        </p:spPr>
      </p:pic>
    </p:spTree>
    <p:extLst>
      <p:ext uri="{BB962C8B-B14F-4D97-AF65-F5344CB8AC3E}">
        <p14:creationId xmlns:p14="http://schemas.microsoft.com/office/powerpoint/2010/main" val="13060786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47;p43">
            <a:extLst>
              <a:ext uri="{FF2B5EF4-FFF2-40B4-BE49-F238E27FC236}">
                <a16:creationId xmlns:a16="http://schemas.microsoft.com/office/drawing/2014/main" id="{F43F585A-EDA4-5EED-E843-E26C414B0225}"/>
              </a:ext>
            </a:extLst>
          </p:cNvPr>
          <p:cNvSpPr txBox="1">
            <a:spLocks/>
          </p:cNvSpPr>
          <p:nvPr/>
        </p:nvSpPr>
        <p:spPr>
          <a:xfrm>
            <a:off x="-539254" y="200169"/>
            <a:ext cx="8926286"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CA" sz="2400" b="1">
                <a:solidFill>
                  <a:schemeClr val="accent2"/>
                </a:solidFill>
                <a:latin typeface="Arial" panose="020B0604020202020204" pitchFamily="34" charset="0"/>
                <a:cs typeface="Arial" panose="020B0604020202020204" pitchFamily="34" charset="0"/>
              </a:rPr>
              <a:t>Consolidated Statement of Cashflows 10Q - Investing</a:t>
            </a:r>
          </a:p>
        </p:txBody>
      </p:sp>
      <p:pic>
        <p:nvPicPr>
          <p:cNvPr id="4" name="Picture 3" descr="A blue and white striped background&#10;&#10;Description automatically generated">
            <a:extLst>
              <a:ext uri="{FF2B5EF4-FFF2-40B4-BE49-F238E27FC236}">
                <a16:creationId xmlns:a16="http://schemas.microsoft.com/office/drawing/2014/main" id="{A9E788B7-2BFB-B01E-A0FB-5A6F27BF0F27}"/>
              </a:ext>
            </a:extLst>
          </p:cNvPr>
          <p:cNvPicPr>
            <a:picLocks noChangeAspect="1"/>
          </p:cNvPicPr>
          <p:nvPr/>
        </p:nvPicPr>
        <p:blipFill>
          <a:blip r:embed="rId2"/>
          <a:stretch>
            <a:fillRect/>
          </a:stretch>
        </p:blipFill>
        <p:spPr>
          <a:xfrm>
            <a:off x="103934" y="1764047"/>
            <a:ext cx="9030220" cy="1615406"/>
          </a:xfrm>
          <a:prstGeom prst="rect">
            <a:avLst/>
          </a:prstGeom>
        </p:spPr>
      </p:pic>
    </p:spTree>
    <p:extLst>
      <p:ext uri="{BB962C8B-B14F-4D97-AF65-F5344CB8AC3E}">
        <p14:creationId xmlns:p14="http://schemas.microsoft.com/office/powerpoint/2010/main" val="238209245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47;p43">
            <a:extLst>
              <a:ext uri="{FF2B5EF4-FFF2-40B4-BE49-F238E27FC236}">
                <a16:creationId xmlns:a16="http://schemas.microsoft.com/office/drawing/2014/main" id="{0D08B084-D96A-8C3E-95E2-35B16A8AFB26}"/>
              </a:ext>
            </a:extLst>
          </p:cNvPr>
          <p:cNvSpPr txBox="1">
            <a:spLocks/>
          </p:cNvSpPr>
          <p:nvPr/>
        </p:nvSpPr>
        <p:spPr>
          <a:xfrm>
            <a:off x="-451221" y="207689"/>
            <a:ext cx="8926286"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CA" sz="2400" b="1">
                <a:solidFill>
                  <a:schemeClr val="accent2"/>
                </a:solidFill>
                <a:latin typeface="Arial" panose="020B0604020202020204" pitchFamily="34" charset="0"/>
                <a:cs typeface="Arial" panose="020B0604020202020204" pitchFamily="34" charset="0"/>
              </a:rPr>
              <a:t>Consolidated Statement of Cashflows 10Q - Financing</a:t>
            </a:r>
          </a:p>
        </p:txBody>
      </p:sp>
      <p:pic>
        <p:nvPicPr>
          <p:cNvPr id="4" name="Picture 3" descr="A close-up of a financial statement&#10;&#10;Description automatically generated">
            <a:extLst>
              <a:ext uri="{FF2B5EF4-FFF2-40B4-BE49-F238E27FC236}">
                <a16:creationId xmlns:a16="http://schemas.microsoft.com/office/drawing/2014/main" id="{A55ECDBB-E347-8A43-0E4A-0BD01EF5982E}"/>
              </a:ext>
            </a:extLst>
          </p:cNvPr>
          <p:cNvPicPr>
            <a:picLocks noChangeAspect="1"/>
          </p:cNvPicPr>
          <p:nvPr/>
        </p:nvPicPr>
        <p:blipFill>
          <a:blip r:embed="rId2"/>
          <a:stretch>
            <a:fillRect/>
          </a:stretch>
        </p:blipFill>
        <p:spPr>
          <a:xfrm>
            <a:off x="0" y="877825"/>
            <a:ext cx="9215308" cy="3584855"/>
          </a:xfrm>
          <a:prstGeom prst="rect">
            <a:avLst/>
          </a:prstGeom>
        </p:spPr>
      </p:pic>
    </p:spTree>
    <p:extLst>
      <p:ext uri="{BB962C8B-B14F-4D97-AF65-F5344CB8AC3E}">
        <p14:creationId xmlns:p14="http://schemas.microsoft.com/office/powerpoint/2010/main" val="146105796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1" name="Google Shape;381;p39"/>
          <p:cNvSpPr txBox="1">
            <a:spLocks noGrp="1"/>
          </p:cNvSpPr>
          <p:nvPr>
            <p:ph type="title" idx="4294967295"/>
          </p:nvPr>
        </p:nvSpPr>
        <p:spPr>
          <a:xfrm>
            <a:off x="-2097768" y="125538"/>
            <a:ext cx="7704138" cy="57308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sz="3000" dirty="0">
                <a:solidFill>
                  <a:schemeClr val="accent2"/>
                </a:solidFill>
                <a:latin typeface="Cambria" panose="02040503050406030204" pitchFamily="18" charset="0"/>
                <a:cs typeface="Arial" panose="020B0604020202020204" pitchFamily="34" charset="0"/>
              </a:rPr>
              <a:t>Recommendation</a:t>
            </a:r>
          </a:p>
        </p:txBody>
      </p:sp>
      <p:sp>
        <p:nvSpPr>
          <p:cNvPr id="382" name="Google Shape;382;p39"/>
          <p:cNvSpPr txBox="1">
            <a:spLocks noGrp="1"/>
          </p:cNvSpPr>
          <p:nvPr>
            <p:ph type="subTitle" idx="4294967295"/>
          </p:nvPr>
        </p:nvSpPr>
        <p:spPr>
          <a:xfrm>
            <a:off x="1441951" y="2572545"/>
            <a:ext cx="7537450" cy="9239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a:latin typeface="Arial" panose="020B0604020202020204" pitchFamily="34" charset="0"/>
                <a:cs typeface="Arial" panose="020B0604020202020204" pitchFamily="34" charset="0"/>
              </a:rPr>
              <a:t>Synopsys is well-positioned in the EDA industry, being the current market leader, with ~5% market share lead over Cadence Design Systems, its closest competitor. The firm has a time-based, recurring revenue model, offering resilience through uncertain economic conditions.</a:t>
            </a:r>
          </a:p>
        </p:txBody>
      </p:sp>
      <p:sp>
        <p:nvSpPr>
          <p:cNvPr id="383" name="Google Shape;383;p39"/>
          <p:cNvSpPr txBox="1">
            <a:spLocks noGrp="1"/>
          </p:cNvSpPr>
          <p:nvPr>
            <p:ph type="subTitle" idx="4294967295"/>
          </p:nvPr>
        </p:nvSpPr>
        <p:spPr>
          <a:xfrm>
            <a:off x="1441951" y="1563503"/>
            <a:ext cx="7054850" cy="5730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dirty="0">
                <a:latin typeface="Arial" panose="020B0604020202020204" pitchFamily="34" charset="0"/>
                <a:cs typeface="Arial" panose="020B0604020202020204" pitchFamily="34" charset="0"/>
              </a:rPr>
              <a:t>EDA tools are essential towards designing semiconductor chips in many end markets, especially given the increasing complexity of these chips.</a:t>
            </a:r>
          </a:p>
        </p:txBody>
      </p:sp>
      <p:sp>
        <p:nvSpPr>
          <p:cNvPr id="11" name="TextBox 10">
            <a:extLst>
              <a:ext uri="{FF2B5EF4-FFF2-40B4-BE49-F238E27FC236}">
                <a16:creationId xmlns:a16="http://schemas.microsoft.com/office/drawing/2014/main" id="{18216076-F7A5-3DBE-4F70-3E4DD55B65D1}"/>
              </a:ext>
            </a:extLst>
          </p:cNvPr>
          <p:cNvSpPr txBox="1"/>
          <p:nvPr/>
        </p:nvSpPr>
        <p:spPr>
          <a:xfrm>
            <a:off x="99737" y="737659"/>
            <a:ext cx="5237747" cy="400110"/>
          </a:xfrm>
          <a:prstGeom prst="rect">
            <a:avLst/>
          </a:prstGeom>
          <a:noFill/>
        </p:spPr>
        <p:txBody>
          <a:bodyPr wrap="square" lIns="91440" tIns="45720" rIns="91440" bIns="45720" rtlCol="0" anchor="t">
            <a:spAutoFit/>
          </a:bodyPr>
          <a:lstStyle/>
          <a:p>
            <a:r>
              <a:rPr lang="en-CA" sz="2000" b="1" dirty="0"/>
              <a:t>Drivers of Thesis</a:t>
            </a:r>
            <a:r>
              <a:rPr lang="en-CA" sz="2000" b="1"/>
              <a:t>: </a:t>
            </a:r>
            <a:endParaRPr lang="en-CA" sz="2000">
              <a:solidFill>
                <a:schemeClr val="accent2"/>
              </a:solidFill>
            </a:endParaRPr>
          </a:p>
        </p:txBody>
      </p:sp>
      <p:sp>
        <p:nvSpPr>
          <p:cNvPr id="13" name="Oval 12">
            <a:extLst>
              <a:ext uri="{FF2B5EF4-FFF2-40B4-BE49-F238E27FC236}">
                <a16:creationId xmlns:a16="http://schemas.microsoft.com/office/drawing/2014/main" id="{24C21919-1E11-8727-64BE-E25275739886}"/>
              </a:ext>
            </a:extLst>
          </p:cNvPr>
          <p:cNvSpPr/>
          <p:nvPr/>
        </p:nvSpPr>
        <p:spPr>
          <a:xfrm>
            <a:off x="395327" y="1443958"/>
            <a:ext cx="836290" cy="83690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t>1</a:t>
            </a:r>
            <a:endParaRPr lang="en-US" sz="2000">
              <a:cs typeface="Arial"/>
            </a:endParaRPr>
          </a:p>
        </p:txBody>
      </p:sp>
      <p:sp>
        <p:nvSpPr>
          <p:cNvPr id="16" name="Oval 15">
            <a:extLst>
              <a:ext uri="{FF2B5EF4-FFF2-40B4-BE49-F238E27FC236}">
                <a16:creationId xmlns:a16="http://schemas.microsoft.com/office/drawing/2014/main" id="{C59D0CF4-F622-D6A7-4187-003869B73054}"/>
              </a:ext>
            </a:extLst>
          </p:cNvPr>
          <p:cNvSpPr/>
          <p:nvPr/>
        </p:nvSpPr>
        <p:spPr>
          <a:xfrm>
            <a:off x="395327" y="2565405"/>
            <a:ext cx="836290" cy="83690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t>2</a:t>
            </a:r>
            <a:endParaRPr lang="en-US" sz="2000">
              <a:cs typeface="Arial"/>
            </a:endParaRPr>
          </a:p>
        </p:txBody>
      </p:sp>
      <p:sp>
        <p:nvSpPr>
          <p:cNvPr id="17" name="Oval 16">
            <a:extLst>
              <a:ext uri="{FF2B5EF4-FFF2-40B4-BE49-F238E27FC236}">
                <a16:creationId xmlns:a16="http://schemas.microsoft.com/office/drawing/2014/main" id="{20104617-0E6B-E9A3-2BF6-D61B01ED4FC3}"/>
              </a:ext>
            </a:extLst>
          </p:cNvPr>
          <p:cNvSpPr/>
          <p:nvPr/>
        </p:nvSpPr>
        <p:spPr>
          <a:xfrm>
            <a:off x="395327" y="3686852"/>
            <a:ext cx="836290" cy="83690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t>3</a:t>
            </a:r>
            <a:endParaRPr lang="en-US" sz="2000">
              <a:cs typeface="Arial"/>
            </a:endParaRPr>
          </a:p>
        </p:txBody>
      </p:sp>
      <p:sp>
        <p:nvSpPr>
          <p:cNvPr id="18" name="TextBox 17">
            <a:extLst>
              <a:ext uri="{FF2B5EF4-FFF2-40B4-BE49-F238E27FC236}">
                <a16:creationId xmlns:a16="http://schemas.microsoft.com/office/drawing/2014/main" id="{2A28BD07-9019-4EE3-6485-6F9EA47AB953}"/>
              </a:ext>
            </a:extLst>
          </p:cNvPr>
          <p:cNvSpPr txBox="1"/>
          <p:nvPr/>
        </p:nvSpPr>
        <p:spPr>
          <a:xfrm>
            <a:off x="1441951" y="3843694"/>
            <a:ext cx="7042935" cy="523220"/>
          </a:xfrm>
          <a:prstGeom prst="rect">
            <a:avLst/>
          </a:prstGeom>
          <a:noFill/>
        </p:spPr>
        <p:txBody>
          <a:bodyPr wrap="square" rtlCol="0">
            <a:spAutoFit/>
          </a:bodyPr>
          <a:lstStyle/>
          <a:p>
            <a:r>
              <a:rPr lang="en-CA"/>
              <a:t>Growth in technologies such as AI, machine learning, IoT, 5G, and automotive are expected to spur demand for Synopsys’s solutions.</a:t>
            </a: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BD763-1CDA-A342-CAE5-A514AD5A7861}"/>
              </a:ext>
            </a:extLst>
          </p:cNvPr>
          <p:cNvSpPr>
            <a:spLocks noGrp="1"/>
          </p:cNvSpPr>
          <p:nvPr>
            <p:ph type="title"/>
          </p:nvPr>
        </p:nvSpPr>
        <p:spPr/>
        <p:txBody>
          <a:bodyPr/>
          <a:lstStyle/>
          <a:p>
            <a:r>
              <a:rPr lang="en-US">
                <a:solidFill>
                  <a:schemeClr val="accent1"/>
                </a:solidFill>
                <a:latin typeface="+mj-lt"/>
              </a:rPr>
              <a:t>Productivity Software</a:t>
            </a:r>
          </a:p>
        </p:txBody>
      </p:sp>
      <p:sp>
        <p:nvSpPr>
          <p:cNvPr id="3" name="Text Placeholder 2">
            <a:extLst>
              <a:ext uri="{FF2B5EF4-FFF2-40B4-BE49-F238E27FC236}">
                <a16:creationId xmlns:a16="http://schemas.microsoft.com/office/drawing/2014/main" id="{5F46621E-4EDA-6183-7936-59765A381E3F}"/>
              </a:ext>
            </a:extLst>
          </p:cNvPr>
          <p:cNvSpPr>
            <a:spLocks noGrp="1"/>
          </p:cNvSpPr>
          <p:nvPr>
            <p:ph type="body" idx="1"/>
          </p:nvPr>
        </p:nvSpPr>
        <p:spPr>
          <a:xfrm>
            <a:off x="306281" y="1872882"/>
            <a:ext cx="5551328" cy="2027921"/>
          </a:xfrm>
        </p:spPr>
        <p:txBody>
          <a:bodyPr/>
          <a:lstStyle/>
          <a:p>
            <a:pPr marL="152400" indent="0">
              <a:buNone/>
            </a:pPr>
            <a:r>
              <a:rPr lang="en-US" sz="1600" b="1" u="sng">
                <a:solidFill>
                  <a:schemeClr val="accent1">
                    <a:lumMod val="40000"/>
                    <a:lumOff val="60000"/>
                  </a:schemeClr>
                </a:solidFill>
                <a:latin typeface="Arial" panose="020B0604020202020204" pitchFamily="34" charset="0"/>
                <a:cs typeface="Arial" panose="020B0604020202020204" pitchFamily="34" charset="0"/>
              </a:rPr>
              <a:t>Productivity Software</a:t>
            </a:r>
            <a:r>
              <a:rPr lang="en-US" sz="1600">
                <a:solidFill>
                  <a:schemeClr val="accent1">
                    <a:lumMod val="40000"/>
                    <a:lumOff val="60000"/>
                  </a:schemeClr>
                </a:solidFill>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assists users in producing and managing information to streamline communication and workflows.</a:t>
            </a:r>
          </a:p>
          <a:p>
            <a:pPr marL="152400" indent="0">
              <a:buNone/>
            </a:pPr>
            <a:endParaRPr lang="en-US" sz="1400">
              <a:latin typeface="Arial" panose="020B0604020202020204" pitchFamily="34" charset="0"/>
              <a:cs typeface="Arial" panose="020B0604020202020204" pitchFamily="34" charset="0"/>
            </a:endParaRPr>
          </a:p>
          <a:p>
            <a:pPr marL="152400" indent="0">
              <a:buNone/>
            </a:pPr>
            <a:r>
              <a:rPr lang="en-US" sz="1400">
                <a:latin typeface="Arial" panose="020B0604020202020204" pitchFamily="34" charset="0"/>
                <a:cs typeface="Arial" panose="020B0604020202020204" pitchFamily="34" charset="0"/>
              </a:rPr>
              <a:t>Revenue is expected to reach </a:t>
            </a:r>
            <a:r>
              <a:rPr lang="en-US" sz="1400" b="1">
                <a:latin typeface="Arial" panose="020B0604020202020204" pitchFamily="34" charset="0"/>
                <a:cs typeface="Arial" panose="020B0604020202020204" pitchFamily="34" charset="0"/>
              </a:rPr>
              <a:t>US$ 79.07 </a:t>
            </a:r>
            <a:r>
              <a:rPr lang="en-US" sz="1400">
                <a:latin typeface="Arial" panose="020B0604020202020204" pitchFamily="34" charset="0"/>
                <a:cs typeface="Arial" panose="020B0604020202020204" pitchFamily="34" charset="0"/>
              </a:rPr>
              <a:t>bn in 2024 due to companies are prioritizing </a:t>
            </a:r>
            <a:r>
              <a:rPr lang="en-US" sz="1400" b="1">
                <a:latin typeface="Arial" panose="020B0604020202020204" pitchFamily="34" charset="0"/>
                <a:cs typeface="Arial" panose="020B0604020202020204" pitchFamily="34" charset="0"/>
              </a:rPr>
              <a:t>streamlining</a:t>
            </a:r>
            <a:r>
              <a:rPr lang="en-US" sz="1400">
                <a:latin typeface="Arial" panose="020B0604020202020204" pitchFamily="34" charset="0"/>
                <a:cs typeface="Arial" panose="020B0604020202020204" pitchFamily="34" charset="0"/>
              </a:rPr>
              <a:t> operations and </a:t>
            </a:r>
            <a:r>
              <a:rPr lang="en-US" sz="1400" b="1">
                <a:solidFill>
                  <a:schemeClr val="tx1"/>
                </a:solidFill>
                <a:latin typeface="Arial" panose="020B0604020202020204" pitchFamily="34" charset="0"/>
                <a:cs typeface="Arial" panose="020B0604020202020204" pitchFamily="34" charset="0"/>
              </a:rPr>
              <a:t>optimizing</a:t>
            </a:r>
            <a:r>
              <a:rPr lang="en-US" sz="1400">
                <a:latin typeface="Arial" panose="020B0604020202020204" pitchFamily="34" charset="0"/>
                <a:cs typeface="Arial" panose="020B0604020202020204" pitchFamily="34" charset="0"/>
              </a:rPr>
              <a:t> resources with cloud systems and AI. </a:t>
            </a:r>
          </a:p>
          <a:p>
            <a:pPr marL="152400" indent="0">
              <a:buNone/>
            </a:pPr>
            <a:endParaRPr lang="en-US" sz="1400">
              <a:latin typeface="Arial" panose="020B0604020202020204" pitchFamily="34" charset="0"/>
              <a:cs typeface="Arial" panose="020B0604020202020204" pitchFamily="34" charset="0"/>
            </a:endParaRPr>
          </a:p>
          <a:p>
            <a:pPr marL="152400" indent="0">
              <a:buNone/>
            </a:pPr>
            <a:endParaRPr lang="en-US" sz="1400">
              <a:latin typeface="Arial" panose="020B0604020202020204" pitchFamily="34" charset="0"/>
              <a:cs typeface="Arial" panose="020B0604020202020204" pitchFamily="34" charset="0"/>
            </a:endParaRPr>
          </a:p>
          <a:p>
            <a:pPr marL="152400" indent="0">
              <a:buNone/>
            </a:pPr>
            <a:endParaRPr lang="en-US" sz="1400" b="1" u="sng">
              <a:latin typeface="Arial" panose="020B0604020202020204" pitchFamily="34" charset="0"/>
              <a:cs typeface="Arial" panose="020B0604020202020204" pitchFamily="34" charset="0"/>
            </a:endParaRPr>
          </a:p>
          <a:p>
            <a:pPr marL="152400" indent="0">
              <a:buNone/>
            </a:pPr>
            <a:endParaRPr lang="en-US" sz="1400" b="1" u="sng">
              <a:latin typeface="Arial" panose="020B0604020202020204" pitchFamily="34" charset="0"/>
              <a:cs typeface="Arial" panose="020B0604020202020204" pitchFamily="34" charset="0"/>
            </a:endParaRPr>
          </a:p>
        </p:txBody>
      </p:sp>
      <p:graphicFrame>
        <p:nvGraphicFramePr>
          <p:cNvPr id="24" name="Diagram 23">
            <a:extLst>
              <a:ext uri="{FF2B5EF4-FFF2-40B4-BE49-F238E27FC236}">
                <a16:creationId xmlns:a16="http://schemas.microsoft.com/office/drawing/2014/main" id="{4BB59DF2-6160-1461-D769-F546EA40712C}"/>
              </a:ext>
            </a:extLst>
          </p:cNvPr>
          <p:cNvGraphicFramePr/>
          <p:nvPr/>
        </p:nvGraphicFramePr>
        <p:xfrm>
          <a:off x="4913820" y="1217750"/>
          <a:ext cx="5044527" cy="3163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oogle Shape;8004;p71">
            <a:extLst>
              <a:ext uri="{FF2B5EF4-FFF2-40B4-BE49-F238E27FC236}">
                <a16:creationId xmlns:a16="http://schemas.microsoft.com/office/drawing/2014/main" id="{258A899A-5E68-E4CA-186C-A4649B413F46}"/>
              </a:ext>
            </a:extLst>
          </p:cNvPr>
          <p:cNvGrpSpPr/>
          <p:nvPr/>
        </p:nvGrpSpPr>
        <p:grpSpPr>
          <a:xfrm>
            <a:off x="7284672" y="1408186"/>
            <a:ext cx="419443" cy="420487"/>
            <a:chOff x="-3771675" y="3971775"/>
            <a:chExt cx="291300" cy="292025"/>
          </a:xfrm>
          <a:solidFill>
            <a:schemeClr val="accent2">
              <a:lumMod val="40000"/>
              <a:lumOff val="60000"/>
            </a:schemeClr>
          </a:solidFill>
        </p:grpSpPr>
        <p:sp>
          <p:nvSpPr>
            <p:cNvPr id="11" name="Google Shape;8005;p71">
              <a:extLst>
                <a:ext uri="{FF2B5EF4-FFF2-40B4-BE49-F238E27FC236}">
                  <a16:creationId xmlns:a16="http://schemas.microsoft.com/office/drawing/2014/main" id="{BD2106F2-065E-691B-46CC-0530784931E5}"/>
                </a:ext>
              </a:extLst>
            </p:cNvPr>
            <p:cNvSpPr/>
            <p:nvPr/>
          </p:nvSpPr>
          <p:spPr>
            <a:xfrm>
              <a:off x="-3770100" y="3971775"/>
              <a:ext cx="218975" cy="66775"/>
            </a:xfrm>
            <a:custGeom>
              <a:avLst/>
              <a:gdLst/>
              <a:ahLst/>
              <a:cxnLst/>
              <a:rect l="l" t="t" r="r" b="b"/>
              <a:pathLst>
                <a:path w="8759" h="2671" extrusionOk="0">
                  <a:moveTo>
                    <a:pt x="4391" y="0"/>
                  </a:moveTo>
                  <a:cubicBezTo>
                    <a:pt x="2410" y="0"/>
                    <a:pt x="426" y="449"/>
                    <a:pt x="0" y="1347"/>
                  </a:cubicBezTo>
                  <a:cubicBezTo>
                    <a:pt x="426" y="2229"/>
                    <a:pt x="2410" y="2670"/>
                    <a:pt x="4391" y="2670"/>
                  </a:cubicBezTo>
                  <a:cubicBezTo>
                    <a:pt x="6372" y="2670"/>
                    <a:pt x="8349" y="2229"/>
                    <a:pt x="8759" y="1347"/>
                  </a:cubicBezTo>
                  <a:cubicBezTo>
                    <a:pt x="8349" y="449"/>
                    <a:pt x="6372" y="0"/>
                    <a:pt x="43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006;p71">
              <a:extLst>
                <a:ext uri="{FF2B5EF4-FFF2-40B4-BE49-F238E27FC236}">
                  <a16:creationId xmlns:a16="http://schemas.microsoft.com/office/drawing/2014/main" id="{6E918C95-6B26-7BE9-79F0-B24283129727}"/>
                </a:ext>
              </a:extLst>
            </p:cNvPr>
            <p:cNvSpPr/>
            <p:nvPr/>
          </p:nvSpPr>
          <p:spPr>
            <a:xfrm>
              <a:off x="-3771675" y="4030650"/>
              <a:ext cx="222125" cy="78000"/>
            </a:xfrm>
            <a:custGeom>
              <a:avLst/>
              <a:gdLst/>
              <a:ahLst/>
              <a:cxnLst/>
              <a:rect l="l" t="t" r="r" b="b"/>
              <a:pathLst>
                <a:path w="8885" h="3120" extrusionOk="0">
                  <a:moveTo>
                    <a:pt x="0" y="0"/>
                  </a:moveTo>
                  <a:lnTo>
                    <a:pt x="0" y="1418"/>
                  </a:lnTo>
                  <a:cubicBezTo>
                    <a:pt x="0" y="2521"/>
                    <a:pt x="2048" y="3088"/>
                    <a:pt x="4127" y="3119"/>
                  </a:cubicBezTo>
                  <a:cubicBezTo>
                    <a:pt x="4915" y="1891"/>
                    <a:pt x="6301" y="1103"/>
                    <a:pt x="7877" y="1103"/>
                  </a:cubicBezTo>
                  <a:cubicBezTo>
                    <a:pt x="8223" y="1103"/>
                    <a:pt x="8570" y="1135"/>
                    <a:pt x="8885" y="1229"/>
                  </a:cubicBezTo>
                  <a:lnTo>
                    <a:pt x="8885" y="0"/>
                  </a:lnTo>
                  <a:cubicBezTo>
                    <a:pt x="7908" y="788"/>
                    <a:pt x="6112" y="1072"/>
                    <a:pt x="4443" y="1072"/>
                  </a:cubicBezTo>
                  <a:cubicBezTo>
                    <a:pt x="2804" y="1072"/>
                    <a:pt x="977" y="757"/>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007;p71">
              <a:extLst>
                <a:ext uri="{FF2B5EF4-FFF2-40B4-BE49-F238E27FC236}">
                  <a16:creationId xmlns:a16="http://schemas.microsoft.com/office/drawing/2014/main" id="{6F250C87-DA51-26DA-0DA8-C5BC5463B006}"/>
                </a:ext>
              </a:extLst>
            </p:cNvPr>
            <p:cNvSpPr/>
            <p:nvPr/>
          </p:nvSpPr>
          <p:spPr>
            <a:xfrm>
              <a:off x="-3669425" y="4074750"/>
              <a:ext cx="189050" cy="189050"/>
            </a:xfrm>
            <a:custGeom>
              <a:avLst/>
              <a:gdLst/>
              <a:ahLst/>
              <a:cxnLst/>
              <a:rect l="l" t="t" r="r" b="b"/>
              <a:pathLst>
                <a:path w="7562" h="7562" extrusionOk="0">
                  <a:moveTo>
                    <a:pt x="5501" y="2732"/>
                  </a:moveTo>
                  <a:cubicBezTo>
                    <a:pt x="5748" y="2732"/>
                    <a:pt x="6008" y="3067"/>
                    <a:pt x="5766" y="3309"/>
                  </a:cubicBezTo>
                  <a:lnTo>
                    <a:pt x="3718" y="5356"/>
                  </a:lnTo>
                  <a:cubicBezTo>
                    <a:pt x="3655" y="5420"/>
                    <a:pt x="3568" y="5451"/>
                    <a:pt x="3482" y="5451"/>
                  </a:cubicBezTo>
                  <a:cubicBezTo>
                    <a:pt x="3395" y="5451"/>
                    <a:pt x="3308" y="5420"/>
                    <a:pt x="3245" y="5356"/>
                  </a:cubicBezTo>
                  <a:lnTo>
                    <a:pt x="1859" y="4002"/>
                  </a:lnTo>
                  <a:cubicBezTo>
                    <a:pt x="1617" y="3760"/>
                    <a:pt x="1840" y="3425"/>
                    <a:pt x="2099" y="3425"/>
                  </a:cubicBezTo>
                  <a:cubicBezTo>
                    <a:pt x="2177" y="3425"/>
                    <a:pt x="2259" y="3456"/>
                    <a:pt x="2332" y="3529"/>
                  </a:cubicBezTo>
                  <a:lnTo>
                    <a:pt x="3466" y="4663"/>
                  </a:lnTo>
                  <a:lnTo>
                    <a:pt x="5293" y="2836"/>
                  </a:lnTo>
                  <a:cubicBezTo>
                    <a:pt x="5352" y="2763"/>
                    <a:pt x="5426" y="2732"/>
                    <a:pt x="5501" y="2732"/>
                  </a:cubicBezTo>
                  <a:close/>
                  <a:moveTo>
                    <a:pt x="3781" y="1"/>
                  </a:moveTo>
                  <a:cubicBezTo>
                    <a:pt x="1702" y="1"/>
                    <a:pt x="0" y="1702"/>
                    <a:pt x="0" y="3781"/>
                  </a:cubicBezTo>
                  <a:cubicBezTo>
                    <a:pt x="0" y="5892"/>
                    <a:pt x="1702" y="7562"/>
                    <a:pt x="3781" y="7562"/>
                  </a:cubicBezTo>
                  <a:cubicBezTo>
                    <a:pt x="5860" y="7562"/>
                    <a:pt x="7562" y="5892"/>
                    <a:pt x="7562" y="3781"/>
                  </a:cubicBezTo>
                  <a:cubicBezTo>
                    <a:pt x="7562" y="1702"/>
                    <a:pt x="5860" y="1"/>
                    <a:pt x="37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008;p71">
              <a:extLst>
                <a:ext uri="{FF2B5EF4-FFF2-40B4-BE49-F238E27FC236}">
                  <a16:creationId xmlns:a16="http://schemas.microsoft.com/office/drawing/2014/main" id="{664C3379-C712-10AB-DCBB-23A7A416C797}"/>
                </a:ext>
              </a:extLst>
            </p:cNvPr>
            <p:cNvSpPr/>
            <p:nvPr/>
          </p:nvSpPr>
          <p:spPr>
            <a:xfrm>
              <a:off x="-3771675" y="4099950"/>
              <a:ext cx="94525" cy="76425"/>
            </a:xfrm>
            <a:custGeom>
              <a:avLst/>
              <a:gdLst/>
              <a:ahLst/>
              <a:cxnLst/>
              <a:rect l="l" t="t" r="r" b="b"/>
              <a:pathLst>
                <a:path w="3781" h="3057" extrusionOk="0">
                  <a:moveTo>
                    <a:pt x="0" y="1"/>
                  </a:moveTo>
                  <a:lnTo>
                    <a:pt x="0" y="1419"/>
                  </a:lnTo>
                  <a:cubicBezTo>
                    <a:pt x="0" y="2364"/>
                    <a:pt x="1607" y="2899"/>
                    <a:pt x="3434" y="3057"/>
                  </a:cubicBezTo>
                  <a:cubicBezTo>
                    <a:pt x="3371" y="2364"/>
                    <a:pt x="3497" y="1671"/>
                    <a:pt x="3781" y="1040"/>
                  </a:cubicBezTo>
                  <a:cubicBezTo>
                    <a:pt x="2332" y="977"/>
                    <a:pt x="819" y="662"/>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009;p71">
              <a:extLst>
                <a:ext uri="{FF2B5EF4-FFF2-40B4-BE49-F238E27FC236}">
                  <a16:creationId xmlns:a16="http://schemas.microsoft.com/office/drawing/2014/main" id="{BB1B67F9-92BF-4C8E-B98A-D59659633830}"/>
                </a:ext>
              </a:extLst>
            </p:cNvPr>
            <p:cNvSpPr/>
            <p:nvPr/>
          </p:nvSpPr>
          <p:spPr>
            <a:xfrm>
              <a:off x="-3771675" y="4167700"/>
              <a:ext cx="135500" cy="95325"/>
            </a:xfrm>
            <a:custGeom>
              <a:avLst/>
              <a:gdLst/>
              <a:ahLst/>
              <a:cxnLst/>
              <a:rect l="l" t="t" r="r" b="b"/>
              <a:pathLst>
                <a:path w="5420" h="3813" extrusionOk="0">
                  <a:moveTo>
                    <a:pt x="0" y="0"/>
                  </a:moveTo>
                  <a:lnTo>
                    <a:pt x="0" y="2111"/>
                  </a:lnTo>
                  <a:cubicBezTo>
                    <a:pt x="0" y="3277"/>
                    <a:pt x="2237" y="3812"/>
                    <a:pt x="4443" y="3812"/>
                  </a:cubicBezTo>
                  <a:cubicBezTo>
                    <a:pt x="4789" y="3812"/>
                    <a:pt x="5104" y="3812"/>
                    <a:pt x="5419" y="3781"/>
                  </a:cubicBezTo>
                  <a:cubicBezTo>
                    <a:pt x="4474" y="3151"/>
                    <a:pt x="3781" y="2206"/>
                    <a:pt x="3529" y="1071"/>
                  </a:cubicBezTo>
                  <a:cubicBezTo>
                    <a:pt x="2174" y="977"/>
                    <a:pt x="788" y="662"/>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5168;p65">
            <a:extLst>
              <a:ext uri="{FF2B5EF4-FFF2-40B4-BE49-F238E27FC236}">
                <a16:creationId xmlns:a16="http://schemas.microsoft.com/office/drawing/2014/main" id="{BD571950-ADB0-2637-821A-0401F4BCC624}"/>
              </a:ext>
            </a:extLst>
          </p:cNvPr>
          <p:cNvSpPr/>
          <p:nvPr/>
        </p:nvSpPr>
        <p:spPr>
          <a:xfrm>
            <a:off x="8424000" y="2566717"/>
            <a:ext cx="461910" cy="390956"/>
          </a:xfrm>
          <a:custGeom>
            <a:avLst/>
            <a:gdLst/>
            <a:ahLst/>
            <a:cxnLst/>
            <a:rect l="l" t="t" r="r" b="b"/>
            <a:pathLst>
              <a:path w="18956" h="17942" extrusionOk="0">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7" name="Google Shape;7934;p71">
            <a:extLst>
              <a:ext uri="{FF2B5EF4-FFF2-40B4-BE49-F238E27FC236}">
                <a16:creationId xmlns:a16="http://schemas.microsoft.com/office/drawing/2014/main" id="{DD8FDD0F-7A24-5D30-1DF0-772D64715AE1}"/>
              </a:ext>
            </a:extLst>
          </p:cNvPr>
          <p:cNvGrpSpPr/>
          <p:nvPr/>
        </p:nvGrpSpPr>
        <p:grpSpPr>
          <a:xfrm>
            <a:off x="7234185" y="3779420"/>
            <a:ext cx="420811" cy="418507"/>
            <a:chOff x="-5971525" y="3273750"/>
            <a:chExt cx="292250" cy="290650"/>
          </a:xfrm>
          <a:solidFill>
            <a:schemeClr val="accent2">
              <a:lumMod val="40000"/>
              <a:lumOff val="60000"/>
            </a:schemeClr>
          </a:solidFill>
        </p:grpSpPr>
        <p:sp>
          <p:nvSpPr>
            <p:cNvPr id="8" name="Google Shape;7935;p71">
              <a:extLst>
                <a:ext uri="{FF2B5EF4-FFF2-40B4-BE49-F238E27FC236}">
                  <a16:creationId xmlns:a16="http://schemas.microsoft.com/office/drawing/2014/main" id="{1E340725-AC3B-12F2-5C21-36CF460EEB64}"/>
                </a:ext>
              </a:extLst>
            </p:cNvPr>
            <p:cNvSpPr/>
            <p:nvPr/>
          </p:nvSpPr>
          <p:spPr>
            <a:xfrm>
              <a:off x="-5868325" y="3273750"/>
              <a:ext cx="85075" cy="84300"/>
            </a:xfrm>
            <a:custGeom>
              <a:avLst/>
              <a:gdLst/>
              <a:ahLst/>
              <a:cxnLst/>
              <a:rect l="l" t="t" r="r" b="b"/>
              <a:pathLst>
                <a:path w="3403" h="3372" extrusionOk="0">
                  <a:moveTo>
                    <a:pt x="1701" y="0"/>
                  </a:moveTo>
                  <a:cubicBezTo>
                    <a:pt x="788" y="0"/>
                    <a:pt x="0" y="756"/>
                    <a:pt x="0" y="1702"/>
                  </a:cubicBezTo>
                  <a:cubicBezTo>
                    <a:pt x="0" y="2615"/>
                    <a:pt x="788" y="3371"/>
                    <a:pt x="1701" y="3371"/>
                  </a:cubicBezTo>
                  <a:cubicBezTo>
                    <a:pt x="2646" y="3371"/>
                    <a:pt x="3403" y="2615"/>
                    <a:pt x="3403" y="1702"/>
                  </a:cubicBezTo>
                  <a:cubicBezTo>
                    <a:pt x="3403" y="756"/>
                    <a:pt x="2646" y="0"/>
                    <a:pt x="17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936;p71">
              <a:extLst>
                <a:ext uri="{FF2B5EF4-FFF2-40B4-BE49-F238E27FC236}">
                  <a16:creationId xmlns:a16="http://schemas.microsoft.com/office/drawing/2014/main" id="{66F85388-DC3A-B881-F9C1-DA7547C97073}"/>
                </a:ext>
              </a:extLst>
            </p:cNvPr>
            <p:cNvSpPr/>
            <p:nvPr/>
          </p:nvSpPr>
          <p:spPr>
            <a:xfrm>
              <a:off x="-5971525" y="3308400"/>
              <a:ext cx="292250" cy="256000"/>
            </a:xfrm>
            <a:custGeom>
              <a:avLst/>
              <a:gdLst/>
              <a:ahLst/>
              <a:cxnLst/>
              <a:rect l="l" t="t" r="r" b="b"/>
              <a:pathLst>
                <a:path w="11690" h="10240" extrusionOk="0">
                  <a:moveTo>
                    <a:pt x="2049" y="1"/>
                  </a:moveTo>
                  <a:cubicBezTo>
                    <a:pt x="1324" y="1"/>
                    <a:pt x="694" y="599"/>
                    <a:pt x="694" y="1355"/>
                  </a:cubicBezTo>
                  <a:cubicBezTo>
                    <a:pt x="694" y="1733"/>
                    <a:pt x="852" y="2080"/>
                    <a:pt x="1072" y="2300"/>
                  </a:cubicBezTo>
                  <a:cubicBezTo>
                    <a:pt x="442" y="2647"/>
                    <a:pt x="1" y="3340"/>
                    <a:pt x="1" y="4096"/>
                  </a:cubicBezTo>
                  <a:lnTo>
                    <a:pt x="1" y="5766"/>
                  </a:lnTo>
                  <a:cubicBezTo>
                    <a:pt x="1" y="6207"/>
                    <a:pt x="284" y="6617"/>
                    <a:pt x="694" y="6774"/>
                  </a:cubicBezTo>
                  <a:lnTo>
                    <a:pt x="694" y="8538"/>
                  </a:lnTo>
                  <a:cubicBezTo>
                    <a:pt x="694" y="9074"/>
                    <a:pt x="1167" y="9546"/>
                    <a:pt x="1702" y="9546"/>
                  </a:cubicBezTo>
                  <a:lnTo>
                    <a:pt x="2364" y="9546"/>
                  </a:lnTo>
                  <a:cubicBezTo>
                    <a:pt x="2931" y="9546"/>
                    <a:pt x="3403" y="9074"/>
                    <a:pt x="3403" y="8538"/>
                  </a:cubicBezTo>
                  <a:lnTo>
                    <a:pt x="3403" y="6774"/>
                  </a:lnTo>
                  <a:cubicBezTo>
                    <a:pt x="3529" y="6711"/>
                    <a:pt x="3624" y="6648"/>
                    <a:pt x="3750" y="6522"/>
                  </a:cubicBezTo>
                  <a:cubicBezTo>
                    <a:pt x="3876" y="6585"/>
                    <a:pt x="3939" y="6680"/>
                    <a:pt x="4097" y="6774"/>
                  </a:cubicBezTo>
                  <a:lnTo>
                    <a:pt x="4097" y="9200"/>
                  </a:lnTo>
                  <a:cubicBezTo>
                    <a:pt x="4097" y="9735"/>
                    <a:pt x="4569" y="10240"/>
                    <a:pt x="5136" y="10240"/>
                  </a:cubicBezTo>
                  <a:lnTo>
                    <a:pt x="6522" y="10240"/>
                  </a:lnTo>
                  <a:cubicBezTo>
                    <a:pt x="7058" y="10240"/>
                    <a:pt x="7562" y="9767"/>
                    <a:pt x="7562" y="9200"/>
                  </a:cubicBezTo>
                  <a:lnTo>
                    <a:pt x="7562" y="6774"/>
                  </a:lnTo>
                  <a:cubicBezTo>
                    <a:pt x="7688" y="6711"/>
                    <a:pt x="7814" y="6648"/>
                    <a:pt x="7940" y="6522"/>
                  </a:cubicBezTo>
                  <a:cubicBezTo>
                    <a:pt x="8035" y="6585"/>
                    <a:pt x="8129" y="6680"/>
                    <a:pt x="8287" y="6774"/>
                  </a:cubicBezTo>
                  <a:lnTo>
                    <a:pt x="8287" y="8538"/>
                  </a:lnTo>
                  <a:cubicBezTo>
                    <a:pt x="8287" y="9074"/>
                    <a:pt x="8759" y="9546"/>
                    <a:pt x="9295" y="9546"/>
                  </a:cubicBezTo>
                  <a:lnTo>
                    <a:pt x="9988" y="9546"/>
                  </a:lnTo>
                  <a:cubicBezTo>
                    <a:pt x="10524" y="9546"/>
                    <a:pt x="10996" y="9074"/>
                    <a:pt x="10996" y="8538"/>
                  </a:cubicBezTo>
                  <a:lnTo>
                    <a:pt x="10996" y="6774"/>
                  </a:lnTo>
                  <a:cubicBezTo>
                    <a:pt x="11406" y="6617"/>
                    <a:pt x="11658" y="6238"/>
                    <a:pt x="11658" y="5766"/>
                  </a:cubicBezTo>
                  <a:lnTo>
                    <a:pt x="11658" y="4096"/>
                  </a:lnTo>
                  <a:cubicBezTo>
                    <a:pt x="11689" y="3340"/>
                    <a:pt x="11280" y="2678"/>
                    <a:pt x="10650" y="2300"/>
                  </a:cubicBezTo>
                  <a:cubicBezTo>
                    <a:pt x="10870" y="2080"/>
                    <a:pt x="11028" y="1733"/>
                    <a:pt x="11028" y="1355"/>
                  </a:cubicBezTo>
                  <a:cubicBezTo>
                    <a:pt x="11028" y="599"/>
                    <a:pt x="10398" y="1"/>
                    <a:pt x="9641" y="1"/>
                  </a:cubicBezTo>
                  <a:cubicBezTo>
                    <a:pt x="8917" y="1"/>
                    <a:pt x="8287" y="599"/>
                    <a:pt x="8287" y="1355"/>
                  </a:cubicBezTo>
                  <a:cubicBezTo>
                    <a:pt x="8287" y="1733"/>
                    <a:pt x="8444" y="2080"/>
                    <a:pt x="8665" y="2300"/>
                  </a:cubicBezTo>
                  <a:cubicBezTo>
                    <a:pt x="8444" y="2426"/>
                    <a:pt x="8224" y="2584"/>
                    <a:pt x="8066" y="2773"/>
                  </a:cubicBezTo>
                  <a:cubicBezTo>
                    <a:pt x="7972" y="2521"/>
                    <a:pt x="7751" y="2237"/>
                    <a:pt x="7562" y="2017"/>
                  </a:cubicBezTo>
                  <a:cubicBezTo>
                    <a:pt x="7216" y="2395"/>
                    <a:pt x="6743" y="2584"/>
                    <a:pt x="6239" y="2647"/>
                  </a:cubicBezTo>
                  <a:lnTo>
                    <a:pt x="6239" y="4380"/>
                  </a:lnTo>
                  <a:cubicBezTo>
                    <a:pt x="6239" y="4604"/>
                    <a:pt x="6043" y="4722"/>
                    <a:pt x="5851" y="4722"/>
                  </a:cubicBezTo>
                  <a:cubicBezTo>
                    <a:pt x="5665" y="4722"/>
                    <a:pt x="5483" y="4612"/>
                    <a:pt x="5483" y="4380"/>
                  </a:cubicBezTo>
                  <a:lnTo>
                    <a:pt x="5483" y="2647"/>
                  </a:lnTo>
                  <a:cubicBezTo>
                    <a:pt x="4979" y="2584"/>
                    <a:pt x="4506" y="2332"/>
                    <a:pt x="4160" y="2017"/>
                  </a:cubicBezTo>
                  <a:cubicBezTo>
                    <a:pt x="3908" y="2237"/>
                    <a:pt x="3750" y="2521"/>
                    <a:pt x="3624" y="2773"/>
                  </a:cubicBezTo>
                  <a:cubicBezTo>
                    <a:pt x="3466" y="2584"/>
                    <a:pt x="3277" y="2426"/>
                    <a:pt x="3057" y="2300"/>
                  </a:cubicBezTo>
                  <a:cubicBezTo>
                    <a:pt x="3277" y="2080"/>
                    <a:pt x="3435" y="1733"/>
                    <a:pt x="3435" y="1355"/>
                  </a:cubicBezTo>
                  <a:cubicBezTo>
                    <a:pt x="3435" y="599"/>
                    <a:pt x="2805" y="1"/>
                    <a:pt x="20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7873;p71">
            <a:extLst>
              <a:ext uri="{FF2B5EF4-FFF2-40B4-BE49-F238E27FC236}">
                <a16:creationId xmlns:a16="http://schemas.microsoft.com/office/drawing/2014/main" id="{050252EC-3157-F945-B5DF-39AD7A33C8BC}"/>
              </a:ext>
            </a:extLst>
          </p:cNvPr>
          <p:cNvGrpSpPr/>
          <p:nvPr/>
        </p:nvGrpSpPr>
        <p:grpSpPr>
          <a:xfrm>
            <a:off x="6047806" y="2604495"/>
            <a:ext cx="423079" cy="420811"/>
            <a:chOff x="-3031325" y="3597450"/>
            <a:chExt cx="293825" cy="292250"/>
          </a:xfrm>
          <a:solidFill>
            <a:schemeClr val="accent1">
              <a:lumMod val="40000"/>
              <a:lumOff val="60000"/>
            </a:schemeClr>
          </a:solidFill>
        </p:grpSpPr>
        <p:sp>
          <p:nvSpPr>
            <p:cNvPr id="17" name="Google Shape;7874;p71">
              <a:extLst>
                <a:ext uri="{FF2B5EF4-FFF2-40B4-BE49-F238E27FC236}">
                  <a16:creationId xmlns:a16="http://schemas.microsoft.com/office/drawing/2014/main" id="{FA68E159-5ACF-4B62-D41F-DEA1644DB242}"/>
                </a:ext>
              </a:extLst>
            </p:cNvPr>
            <p:cNvSpPr/>
            <p:nvPr/>
          </p:nvSpPr>
          <p:spPr>
            <a:xfrm>
              <a:off x="-3029750" y="3597450"/>
              <a:ext cx="292250" cy="67775"/>
            </a:xfrm>
            <a:custGeom>
              <a:avLst/>
              <a:gdLst/>
              <a:ahLst/>
              <a:cxnLst/>
              <a:rect l="l" t="t" r="r" b="b"/>
              <a:pathLst>
                <a:path w="11690" h="2711" extrusionOk="0">
                  <a:moveTo>
                    <a:pt x="1702" y="1387"/>
                  </a:moveTo>
                  <a:cubicBezTo>
                    <a:pt x="1891" y="1387"/>
                    <a:pt x="2049" y="1545"/>
                    <a:pt x="2049" y="1734"/>
                  </a:cubicBezTo>
                  <a:cubicBezTo>
                    <a:pt x="2049" y="1923"/>
                    <a:pt x="1891" y="2080"/>
                    <a:pt x="1702" y="2080"/>
                  </a:cubicBezTo>
                  <a:cubicBezTo>
                    <a:pt x="1513" y="2080"/>
                    <a:pt x="1356" y="1923"/>
                    <a:pt x="1356" y="1734"/>
                  </a:cubicBezTo>
                  <a:cubicBezTo>
                    <a:pt x="1356" y="1545"/>
                    <a:pt x="1513" y="1387"/>
                    <a:pt x="1702" y="1387"/>
                  </a:cubicBezTo>
                  <a:close/>
                  <a:moveTo>
                    <a:pt x="3120" y="1387"/>
                  </a:moveTo>
                  <a:cubicBezTo>
                    <a:pt x="3309" y="1387"/>
                    <a:pt x="3466" y="1545"/>
                    <a:pt x="3466" y="1734"/>
                  </a:cubicBezTo>
                  <a:cubicBezTo>
                    <a:pt x="3466" y="1923"/>
                    <a:pt x="3309" y="2080"/>
                    <a:pt x="3120" y="2080"/>
                  </a:cubicBezTo>
                  <a:cubicBezTo>
                    <a:pt x="2931" y="2080"/>
                    <a:pt x="2773" y="1923"/>
                    <a:pt x="2773" y="1734"/>
                  </a:cubicBezTo>
                  <a:cubicBezTo>
                    <a:pt x="2773" y="1545"/>
                    <a:pt x="2931" y="1387"/>
                    <a:pt x="3120" y="1387"/>
                  </a:cubicBezTo>
                  <a:close/>
                  <a:moveTo>
                    <a:pt x="9985" y="1417"/>
                  </a:moveTo>
                  <a:cubicBezTo>
                    <a:pt x="10400" y="1417"/>
                    <a:pt x="10449" y="2080"/>
                    <a:pt x="9956" y="2080"/>
                  </a:cubicBezTo>
                  <a:lnTo>
                    <a:pt x="5861" y="2080"/>
                  </a:lnTo>
                  <a:cubicBezTo>
                    <a:pt x="5451" y="2080"/>
                    <a:pt x="5388" y="1418"/>
                    <a:pt x="5861" y="1418"/>
                  </a:cubicBezTo>
                  <a:lnTo>
                    <a:pt x="9956" y="1418"/>
                  </a:lnTo>
                  <a:cubicBezTo>
                    <a:pt x="9966" y="1418"/>
                    <a:pt x="9976" y="1417"/>
                    <a:pt x="9985" y="1417"/>
                  </a:cubicBezTo>
                  <a:close/>
                  <a:moveTo>
                    <a:pt x="1041" y="1"/>
                  </a:moveTo>
                  <a:cubicBezTo>
                    <a:pt x="473" y="1"/>
                    <a:pt x="1" y="473"/>
                    <a:pt x="1" y="1040"/>
                  </a:cubicBezTo>
                  <a:lnTo>
                    <a:pt x="1" y="2710"/>
                  </a:lnTo>
                  <a:lnTo>
                    <a:pt x="11689" y="2710"/>
                  </a:lnTo>
                  <a:lnTo>
                    <a:pt x="11689" y="1040"/>
                  </a:lnTo>
                  <a:cubicBezTo>
                    <a:pt x="11658" y="473"/>
                    <a:pt x="11248" y="1"/>
                    <a:pt x="106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875;p71">
              <a:extLst>
                <a:ext uri="{FF2B5EF4-FFF2-40B4-BE49-F238E27FC236}">
                  <a16:creationId xmlns:a16="http://schemas.microsoft.com/office/drawing/2014/main" id="{8DFCA0F1-FFFE-44C3-70FE-305F5F9AC973}"/>
                </a:ext>
              </a:extLst>
            </p:cNvPr>
            <p:cNvSpPr/>
            <p:nvPr/>
          </p:nvSpPr>
          <p:spPr>
            <a:xfrm>
              <a:off x="-3031325" y="3687250"/>
              <a:ext cx="292250" cy="153600"/>
            </a:xfrm>
            <a:custGeom>
              <a:avLst/>
              <a:gdLst/>
              <a:ahLst/>
              <a:cxnLst/>
              <a:rect l="l" t="t" r="r" b="b"/>
              <a:pathLst>
                <a:path w="11690" h="6144" extrusionOk="0">
                  <a:moveTo>
                    <a:pt x="1" y="0"/>
                  </a:moveTo>
                  <a:lnTo>
                    <a:pt x="1" y="5104"/>
                  </a:lnTo>
                  <a:lnTo>
                    <a:pt x="64" y="5104"/>
                  </a:lnTo>
                  <a:cubicBezTo>
                    <a:pt x="64" y="5671"/>
                    <a:pt x="536" y="6144"/>
                    <a:pt x="1104" y="6144"/>
                  </a:cubicBezTo>
                  <a:lnTo>
                    <a:pt x="4475" y="6144"/>
                  </a:lnTo>
                  <a:cubicBezTo>
                    <a:pt x="4317" y="5671"/>
                    <a:pt x="4223" y="5199"/>
                    <a:pt x="4223" y="4695"/>
                  </a:cubicBezTo>
                  <a:lnTo>
                    <a:pt x="4223" y="2395"/>
                  </a:lnTo>
                  <a:cubicBezTo>
                    <a:pt x="4223" y="1790"/>
                    <a:pt x="4686" y="1366"/>
                    <a:pt x="5227" y="1366"/>
                  </a:cubicBezTo>
                  <a:cubicBezTo>
                    <a:pt x="5362" y="1366"/>
                    <a:pt x="5502" y="1393"/>
                    <a:pt x="5640" y="1450"/>
                  </a:cubicBezTo>
                  <a:cubicBezTo>
                    <a:pt x="5735" y="1481"/>
                    <a:pt x="5861" y="1544"/>
                    <a:pt x="5987" y="1544"/>
                  </a:cubicBezTo>
                  <a:cubicBezTo>
                    <a:pt x="6144" y="1544"/>
                    <a:pt x="6365" y="1450"/>
                    <a:pt x="6900" y="977"/>
                  </a:cubicBezTo>
                  <a:cubicBezTo>
                    <a:pt x="7090" y="788"/>
                    <a:pt x="7349" y="693"/>
                    <a:pt x="7613" y="693"/>
                  </a:cubicBezTo>
                  <a:cubicBezTo>
                    <a:pt x="7877" y="693"/>
                    <a:pt x="8145" y="788"/>
                    <a:pt x="8350" y="977"/>
                  </a:cubicBezTo>
                  <a:cubicBezTo>
                    <a:pt x="8822" y="1450"/>
                    <a:pt x="9106" y="1544"/>
                    <a:pt x="9263" y="1544"/>
                  </a:cubicBezTo>
                  <a:cubicBezTo>
                    <a:pt x="9358" y="1544"/>
                    <a:pt x="9484" y="1481"/>
                    <a:pt x="9610" y="1450"/>
                  </a:cubicBezTo>
                  <a:cubicBezTo>
                    <a:pt x="9742" y="1393"/>
                    <a:pt x="9878" y="1366"/>
                    <a:pt x="10011" y="1366"/>
                  </a:cubicBezTo>
                  <a:cubicBezTo>
                    <a:pt x="10544" y="1366"/>
                    <a:pt x="11028" y="1790"/>
                    <a:pt x="11028" y="2395"/>
                  </a:cubicBezTo>
                  <a:lnTo>
                    <a:pt x="11028" y="4695"/>
                  </a:lnTo>
                  <a:cubicBezTo>
                    <a:pt x="11028" y="5199"/>
                    <a:pt x="10933" y="5671"/>
                    <a:pt x="10744" y="6144"/>
                  </a:cubicBezTo>
                  <a:cubicBezTo>
                    <a:pt x="11248" y="6112"/>
                    <a:pt x="11689" y="5671"/>
                    <a:pt x="11689" y="5104"/>
                  </a:cubicBezTo>
                  <a:lnTo>
                    <a:pt x="116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876;p71">
              <a:extLst>
                <a:ext uri="{FF2B5EF4-FFF2-40B4-BE49-F238E27FC236}">
                  <a16:creationId xmlns:a16="http://schemas.microsoft.com/office/drawing/2014/main" id="{3C7B1CD8-963E-4129-6F12-B630EDCBEA8E}"/>
                </a:ext>
              </a:extLst>
            </p:cNvPr>
            <p:cNvSpPr/>
            <p:nvPr/>
          </p:nvSpPr>
          <p:spPr>
            <a:xfrm>
              <a:off x="-2908450" y="3724275"/>
              <a:ext cx="59900" cy="164625"/>
            </a:xfrm>
            <a:custGeom>
              <a:avLst/>
              <a:gdLst/>
              <a:ahLst/>
              <a:cxnLst/>
              <a:rect l="l" t="t" r="r" b="b"/>
              <a:pathLst>
                <a:path w="2396" h="6585" extrusionOk="0">
                  <a:moveTo>
                    <a:pt x="2395" y="0"/>
                  </a:moveTo>
                  <a:cubicBezTo>
                    <a:pt x="1904" y="491"/>
                    <a:pt x="1500" y="721"/>
                    <a:pt x="1085" y="721"/>
                  </a:cubicBezTo>
                  <a:cubicBezTo>
                    <a:pt x="887" y="721"/>
                    <a:pt x="687" y="669"/>
                    <a:pt x="473" y="567"/>
                  </a:cubicBezTo>
                  <a:cubicBezTo>
                    <a:pt x="423" y="548"/>
                    <a:pt x="374" y="539"/>
                    <a:pt x="327" y="539"/>
                  </a:cubicBezTo>
                  <a:cubicBezTo>
                    <a:pt x="142" y="539"/>
                    <a:pt x="1" y="681"/>
                    <a:pt x="1" y="882"/>
                  </a:cubicBezTo>
                  <a:lnTo>
                    <a:pt x="1" y="3214"/>
                  </a:lnTo>
                  <a:cubicBezTo>
                    <a:pt x="1" y="3718"/>
                    <a:pt x="127" y="4222"/>
                    <a:pt x="316" y="4663"/>
                  </a:cubicBezTo>
                  <a:cubicBezTo>
                    <a:pt x="725" y="5513"/>
                    <a:pt x="1387" y="6238"/>
                    <a:pt x="2395" y="6585"/>
                  </a:cubicBezTo>
                  <a:lnTo>
                    <a:pt x="239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877;p71">
              <a:extLst>
                <a:ext uri="{FF2B5EF4-FFF2-40B4-BE49-F238E27FC236}">
                  <a16:creationId xmlns:a16="http://schemas.microsoft.com/office/drawing/2014/main" id="{79ECDE88-AD62-0CFF-2649-25DBA61DDD85}"/>
                </a:ext>
              </a:extLst>
            </p:cNvPr>
            <p:cNvSpPr/>
            <p:nvPr/>
          </p:nvSpPr>
          <p:spPr>
            <a:xfrm>
              <a:off x="-2831250" y="3725850"/>
              <a:ext cx="59875" cy="163850"/>
            </a:xfrm>
            <a:custGeom>
              <a:avLst/>
              <a:gdLst/>
              <a:ahLst/>
              <a:cxnLst/>
              <a:rect l="l" t="t" r="r" b="b"/>
              <a:pathLst>
                <a:path w="2395" h="6554" extrusionOk="0">
                  <a:moveTo>
                    <a:pt x="0" y="0"/>
                  </a:moveTo>
                  <a:lnTo>
                    <a:pt x="0" y="6553"/>
                  </a:lnTo>
                  <a:cubicBezTo>
                    <a:pt x="1008" y="6175"/>
                    <a:pt x="1670" y="5450"/>
                    <a:pt x="2079" y="4631"/>
                  </a:cubicBezTo>
                  <a:cubicBezTo>
                    <a:pt x="2269" y="4159"/>
                    <a:pt x="2395" y="3686"/>
                    <a:pt x="2395" y="3182"/>
                  </a:cubicBezTo>
                  <a:lnTo>
                    <a:pt x="2395" y="851"/>
                  </a:lnTo>
                  <a:cubicBezTo>
                    <a:pt x="2395" y="623"/>
                    <a:pt x="2212" y="477"/>
                    <a:pt x="2042" y="477"/>
                  </a:cubicBezTo>
                  <a:cubicBezTo>
                    <a:pt x="2000" y="477"/>
                    <a:pt x="1959" y="485"/>
                    <a:pt x="1922" y="504"/>
                  </a:cubicBezTo>
                  <a:cubicBezTo>
                    <a:pt x="1704" y="598"/>
                    <a:pt x="1496" y="647"/>
                    <a:pt x="1291" y="647"/>
                  </a:cubicBezTo>
                  <a:cubicBezTo>
                    <a:pt x="873" y="647"/>
                    <a:pt x="465" y="444"/>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6" name="Graphic 25" descr="Cloud Computing with solid fill">
            <a:extLst>
              <a:ext uri="{FF2B5EF4-FFF2-40B4-BE49-F238E27FC236}">
                <a16:creationId xmlns:a16="http://schemas.microsoft.com/office/drawing/2014/main" id="{125013E5-51EE-1260-21A6-9B463AAB393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12363" y="2321343"/>
            <a:ext cx="914400" cy="914400"/>
          </a:xfrm>
          <a:prstGeom prst="rect">
            <a:avLst/>
          </a:prstGeom>
        </p:spPr>
      </p:pic>
    </p:spTree>
    <p:extLst>
      <p:ext uri="{BB962C8B-B14F-4D97-AF65-F5344CB8AC3E}">
        <p14:creationId xmlns:p14="http://schemas.microsoft.com/office/powerpoint/2010/main" val="303343719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1" name="Google Shape;381;p39"/>
          <p:cNvSpPr txBox="1">
            <a:spLocks noGrp="1"/>
          </p:cNvSpPr>
          <p:nvPr>
            <p:ph type="title" idx="4294967295"/>
          </p:nvPr>
        </p:nvSpPr>
        <p:spPr>
          <a:xfrm>
            <a:off x="-177280" y="70401"/>
            <a:ext cx="3567659" cy="57308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accent2"/>
                </a:solidFill>
                <a:latin typeface="Cambria" panose="02040503050406030204" pitchFamily="18" charset="0"/>
                <a:cs typeface="Arial" panose="020B0604020202020204" pitchFamily="34" charset="0"/>
              </a:rPr>
              <a:t>Recommendation</a:t>
            </a:r>
            <a:endParaRPr sz="3000">
              <a:solidFill>
                <a:schemeClr val="accent2"/>
              </a:solidFill>
              <a:latin typeface="Cambria" panose="02040503050406030204" pitchFamily="18" charset="0"/>
              <a:cs typeface="Arial" panose="020B0604020202020204" pitchFamily="34" charset="0"/>
            </a:endParaRPr>
          </a:p>
        </p:txBody>
      </p:sp>
      <p:sp>
        <p:nvSpPr>
          <p:cNvPr id="382" name="Google Shape;382;p39"/>
          <p:cNvSpPr txBox="1">
            <a:spLocks noGrp="1"/>
          </p:cNvSpPr>
          <p:nvPr>
            <p:ph type="subTitle" idx="4294967295"/>
          </p:nvPr>
        </p:nvSpPr>
        <p:spPr>
          <a:xfrm>
            <a:off x="1606550" y="2565400"/>
            <a:ext cx="7537450" cy="9239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a:latin typeface="Arial" panose="020B0604020202020204" pitchFamily="34" charset="0"/>
                <a:cs typeface="Arial" panose="020B0604020202020204" pitchFamily="34" charset="0"/>
              </a:rPr>
              <a:t>Synopsys is well-positioned in the EDA industry, being the current market leader, with ~5% market share lead over Cadence Design Systems, its closest competitor. The firm has a time-based, recurring revenue model, offering resilience through uncertain economic conditions.</a:t>
            </a:r>
          </a:p>
        </p:txBody>
      </p:sp>
      <p:sp>
        <p:nvSpPr>
          <p:cNvPr id="383" name="Google Shape;383;p39"/>
          <p:cNvSpPr txBox="1">
            <a:spLocks noGrp="1"/>
          </p:cNvSpPr>
          <p:nvPr>
            <p:ph type="subTitle" idx="4294967295"/>
          </p:nvPr>
        </p:nvSpPr>
        <p:spPr>
          <a:xfrm>
            <a:off x="1606549" y="1528585"/>
            <a:ext cx="7054850" cy="5730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a:latin typeface="Arial" panose="020B0604020202020204" pitchFamily="34" charset="0"/>
                <a:cs typeface="Arial" panose="020B0604020202020204" pitchFamily="34" charset="0"/>
              </a:rPr>
              <a:t>EDA tools are essential towards designing semiconductor chips in many end markets, especially given the increasing complexity of these chips.</a:t>
            </a:r>
          </a:p>
        </p:txBody>
      </p:sp>
      <p:sp>
        <p:nvSpPr>
          <p:cNvPr id="11" name="TextBox 10">
            <a:extLst>
              <a:ext uri="{FF2B5EF4-FFF2-40B4-BE49-F238E27FC236}">
                <a16:creationId xmlns:a16="http://schemas.microsoft.com/office/drawing/2014/main" id="{18216076-F7A5-3DBE-4F70-3E4DD55B65D1}"/>
              </a:ext>
            </a:extLst>
          </p:cNvPr>
          <p:cNvSpPr txBox="1"/>
          <p:nvPr/>
        </p:nvSpPr>
        <p:spPr>
          <a:xfrm>
            <a:off x="99737" y="759306"/>
            <a:ext cx="2263761" cy="400110"/>
          </a:xfrm>
          <a:prstGeom prst="rect">
            <a:avLst/>
          </a:prstGeom>
          <a:noFill/>
        </p:spPr>
        <p:txBody>
          <a:bodyPr wrap="none" rtlCol="0">
            <a:spAutoFit/>
          </a:bodyPr>
          <a:lstStyle/>
          <a:p>
            <a:r>
              <a:rPr lang="en-CA" sz="2000" b="1"/>
              <a:t>Drivers of Thesis</a:t>
            </a:r>
            <a:endParaRPr lang="en-US" sz="2000" b="1"/>
          </a:p>
        </p:txBody>
      </p:sp>
      <p:sp>
        <p:nvSpPr>
          <p:cNvPr id="13" name="Oval 12">
            <a:extLst>
              <a:ext uri="{FF2B5EF4-FFF2-40B4-BE49-F238E27FC236}">
                <a16:creationId xmlns:a16="http://schemas.microsoft.com/office/drawing/2014/main" id="{24C21919-1E11-8727-64BE-E25275739886}"/>
              </a:ext>
            </a:extLst>
          </p:cNvPr>
          <p:cNvSpPr/>
          <p:nvPr/>
        </p:nvSpPr>
        <p:spPr>
          <a:xfrm>
            <a:off x="395327" y="1443958"/>
            <a:ext cx="836290" cy="8369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16" name="Oval 15">
            <a:extLst>
              <a:ext uri="{FF2B5EF4-FFF2-40B4-BE49-F238E27FC236}">
                <a16:creationId xmlns:a16="http://schemas.microsoft.com/office/drawing/2014/main" id="{C59D0CF4-F622-D6A7-4187-003869B73054}"/>
              </a:ext>
            </a:extLst>
          </p:cNvPr>
          <p:cNvSpPr/>
          <p:nvPr/>
        </p:nvSpPr>
        <p:spPr>
          <a:xfrm>
            <a:off x="395327" y="2565405"/>
            <a:ext cx="836290" cy="8369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17" name="Oval 16">
            <a:extLst>
              <a:ext uri="{FF2B5EF4-FFF2-40B4-BE49-F238E27FC236}">
                <a16:creationId xmlns:a16="http://schemas.microsoft.com/office/drawing/2014/main" id="{20104617-0E6B-E9A3-2BF6-D61B01ED4FC3}"/>
              </a:ext>
            </a:extLst>
          </p:cNvPr>
          <p:cNvSpPr/>
          <p:nvPr/>
        </p:nvSpPr>
        <p:spPr>
          <a:xfrm>
            <a:off x="395327" y="3686852"/>
            <a:ext cx="836290" cy="8369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18" name="TextBox 17">
            <a:extLst>
              <a:ext uri="{FF2B5EF4-FFF2-40B4-BE49-F238E27FC236}">
                <a16:creationId xmlns:a16="http://schemas.microsoft.com/office/drawing/2014/main" id="{2A28BD07-9019-4EE3-6485-6F9EA47AB953}"/>
              </a:ext>
            </a:extLst>
          </p:cNvPr>
          <p:cNvSpPr txBox="1"/>
          <p:nvPr/>
        </p:nvSpPr>
        <p:spPr>
          <a:xfrm>
            <a:off x="1606549" y="3843694"/>
            <a:ext cx="7042935" cy="523220"/>
          </a:xfrm>
          <a:prstGeom prst="rect">
            <a:avLst/>
          </a:prstGeom>
          <a:noFill/>
        </p:spPr>
        <p:txBody>
          <a:bodyPr wrap="square" rtlCol="0">
            <a:spAutoFit/>
          </a:bodyPr>
          <a:lstStyle/>
          <a:p>
            <a:r>
              <a:rPr lang="en-CA"/>
              <a:t>Growth in technologies such as AI, machine learning, IoT, 5G, and automotive are expected to spur demand for Synopsys’s solutions.</a:t>
            </a:r>
            <a:endParaRPr lang="en-US"/>
          </a:p>
        </p:txBody>
      </p:sp>
      <p:sp>
        <p:nvSpPr>
          <p:cNvPr id="3" name="Rectangle 2">
            <a:extLst>
              <a:ext uri="{FF2B5EF4-FFF2-40B4-BE49-F238E27FC236}">
                <a16:creationId xmlns:a16="http://schemas.microsoft.com/office/drawing/2014/main" id="{D5730189-4A5F-9D04-C1D6-CF919543EB57}"/>
              </a:ext>
            </a:extLst>
          </p:cNvPr>
          <p:cNvSpPr/>
          <p:nvPr/>
        </p:nvSpPr>
        <p:spPr>
          <a:xfrm>
            <a:off x="0" y="643488"/>
            <a:ext cx="9144000" cy="4500011"/>
          </a:xfrm>
          <a:prstGeom prst="rect">
            <a:avLst/>
          </a:prstGeom>
          <a:solidFill>
            <a:srgbClr val="C5C5C5">
              <a:alpha val="9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C6FF872-E3E8-A745-24AC-A6CACE52BCDC}"/>
              </a:ext>
            </a:extLst>
          </p:cNvPr>
          <p:cNvSpPr/>
          <p:nvPr/>
        </p:nvSpPr>
        <p:spPr>
          <a:xfrm>
            <a:off x="2769431" y="1299806"/>
            <a:ext cx="3496457" cy="2901009"/>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Recommendation: BUY</a:t>
            </a:r>
            <a:endParaRPr lang="en-US" sz="2000" b="1">
              <a:solidFill>
                <a:srgbClr val="00B050"/>
              </a:solidFill>
            </a:endParaRPr>
          </a:p>
        </p:txBody>
      </p:sp>
    </p:spTree>
    <p:extLst>
      <p:ext uri="{BB962C8B-B14F-4D97-AF65-F5344CB8AC3E}">
        <p14:creationId xmlns:p14="http://schemas.microsoft.com/office/powerpoint/2010/main" val="30576434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1" name="Google Shape;381;p39"/>
          <p:cNvSpPr txBox="1">
            <a:spLocks noGrp="1"/>
          </p:cNvSpPr>
          <p:nvPr>
            <p:ph type="title" idx="4294967295"/>
          </p:nvPr>
        </p:nvSpPr>
        <p:spPr>
          <a:xfrm>
            <a:off x="-177280" y="70401"/>
            <a:ext cx="3567659" cy="57308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solidFill>
                  <a:schemeClr val="accent2"/>
                </a:solidFill>
                <a:latin typeface="Cambria" panose="02040503050406030204" pitchFamily="18" charset="0"/>
                <a:cs typeface="Arial" panose="020B0604020202020204" pitchFamily="34" charset="0"/>
              </a:rPr>
              <a:t>Recommendation</a:t>
            </a:r>
            <a:endParaRPr sz="3000" dirty="0">
              <a:solidFill>
                <a:schemeClr val="accent2"/>
              </a:solidFill>
              <a:latin typeface="Cambria" panose="02040503050406030204" pitchFamily="18" charset="0"/>
              <a:cs typeface="Arial" panose="020B0604020202020204" pitchFamily="34" charset="0"/>
            </a:endParaRPr>
          </a:p>
        </p:txBody>
      </p:sp>
      <p:sp>
        <p:nvSpPr>
          <p:cNvPr id="382" name="Google Shape;382;p39"/>
          <p:cNvSpPr txBox="1">
            <a:spLocks noGrp="1"/>
          </p:cNvSpPr>
          <p:nvPr>
            <p:ph type="subTitle" idx="4294967295"/>
          </p:nvPr>
        </p:nvSpPr>
        <p:spPr>
          <a:xfrm>
            <a:off x="1606550" y="2565400"/>
            <a:ext cx="7537450" cy="9239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a:latin typeface="Arial" panose="020B0604020202020204" pitchFamily="34" charset="0"/>
                <a:cs typeface="Arial" panose="020B0604020202020204" pitchFamily="34" charset="0"/>
              </a:rPr>
              <a:t>Synopsys is well-positioned in the EDA industry, being the current market leader, with ~5% market share lead over Cadence Design Systems, its closest competitor. The firm has a time-based, recurring revenue model, offering resilience through uncertain economic conditions.</a:t>
            </a:r>
          </a:p>
        </p:txBody>
      </p:sp>
      <p:sp>
        <p:nvSpPr>
          <p:cNvPr id="383" name="Google Shape;383;p39"/>
          <p:cNvSpPr txBox="1">
            <a:spLocks noGrp="1"/>
          </p:cNvSpPr>
          <p:nvPr>
            <p:ph type="subTitle" idx="4294967295"/>
          </p:nvPr>
        </p:nvSpPr>
        <p:spPr>
          <a:xfrm>
            <a:off x="1606549" y="1528585"/>
            <a:ext cx="7054850" cy="5730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dirty="0">
                <a:latin typeface="Arial" panose="020B0604020202020204" pitchFamily="34" charset="0"/>
                <a:cs typeface="Arial" panose="020B0604020202020204" pitchFamily="34" charset="0"/>
              </a:rPr>
              <a:t>EDA tools are essential towards designing semiconductor chips in many end markets, especially given the increasing complexity of these chips.</a:t>
            </a:r>
          </a:p>
        </p:txBody>
      </p:sp>
      <p:sp>
        <p:nvSpPr>
          <p:cNvPr id="11" name="TextBox 10">
            <a:extLst>
              <a:ext uri="{FF2B5EF4-FFF2-40B4-BE49-F238E27FC236}">
                <a16:creationId xmlns:a16="http://schemas.microsoft.com/office/drawing/2014/main" id="{18216076-F7A5-3DBE-4F70-3E4DD55B65D1}"/>
              </a:ext>
            </a:extLst>
          </p:cNvPr>
          <p:cNvSpPr txBox="1"/>
          <p:nvPr/>
        </p:nvSpPr>
        <p:spPr>
          <a:xfrm>
            <a:off x="99737" y="759306"/>
            <a:ext cx="2263761" cy="400110"/>
          </a:xfrm>
          <a:prstGeom prst="rect">
            <a:avLst/>
          </a:prstGeom>
          <a:noFill/>
        </p:spPr>
        <p:txBody>
          <a:bodyPr wrap="none" rtlCol="0">
            <a:spAutoFit/>
          </a:bodyPr>
          <a:lstStyle/>
          <a:p>
            <a:r>
              <a:rPr lang="en-CA" sz="2000" b="1"/>
              <a:t>Drivers of Thesis</a:t>
            </a:r>
            <a:endParaRPr lang="en-US" sz="2000" b="1"/>
          </a:p>
        </p:txBody>
      </p:sp>
      <p:sp>
        <p:nvSpPr>
          <p:cNvPr id="13" name="Oval 12">
            <a:extLst>
              <a:ext uri="{FF2B5EF4-FFF2-40B4-BE49-F238E27FC236}">
                <a16:creationId xmlns:a16="http://schemas.microsoft.com/office/drawing/2014/main" id="{24C21919-1E11-8727-64BE-E25275739886}"/>
              </a:ext>
            </a:extLst>
          </p:cNvPr>
          <p:cNvSpPr/>
          <p:nvPr/>
        </p:nvSpPr>
        <p:spPr>
          <a:xfrm>
            <a:off x="395327" y="1443958"/>
            <a:ext cx="836290" cy="8369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16" name="Oval 15">
            <a:extLst>
              <a:ext uri="{FF2B5EF4-FFF2-40B4-BE49-F238E27FC236}">
                <a16:creationId xmlns:a16="http://schemas.microsoft.com/office/drawing/2014/main" id="{C59D0CF4-F622-D6A7-4187-003869B73054}"/>
              </a:ext>
            </a:extLst>
          </p:cNvPr>
          <p:cNvSpPr/>
          <p:nvPr/>
        </p:nvSpPr>
        <p:spPr>
          <a:xfrm>
            <a:off x="395327" y="2565405"/>
            <a:ext cx="836290" cy="8369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17" name="Oval 16">
            <a:extLst>
              <a:ext uri="{FF2B5EF4-FFF2-40B4-BE49-F238E27FC236}">
                <a16:creationId xmlns:a16="http://schemas.microsoft.com/office/drawing/2014/main" id="{20104617-0E6B-E9A3-2BF6-D61B01ED4FC3}"/>
              </a:ext>
            </a:extLst>
          </p:cNvPr>
          <p:cNvSpPr/>
          <p:nvPr/>
        </p:nvSpPr>
        <p:spPr>
          <a:xfrm>
            <a:off x="395327" y="3686852"/>
            <a:ext cx="836290" cy="8369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18" name="TextBox 17">
            <a:extLst>
              <a:ext uri="{FF2B5EF4-FFF2-40B4-BE49-F238E27FC236}">
                <a16:creationId xmlns:a16="http://schemas.microsoft.com/office/drawing/2014/main" id="{2A28BD07-9019-4EE3-6485-6F9EA47AB953}"/>
              </a:ext>
            </a:extLst>
          </p:cNvPr>
          <p:cNvSpPr txBox="1"/>
          <p:nvPr/>
        </p:nvSpPr>
        <p:spPr>
          <a:xfrm>
            <a:off x="1606549" y="3843694"/>
            <a:ext cx="7042935" cy="523220"/>
          </a:xfrm>
          <a:prstGeom prst="rect">
            <a:avLst/>
          </a:prstGeom>
          <a:noFill/>
        </p:spPr>
        <p:txBody>
          <a:bodyPr wrap="square" rtlCol="0">
            <a:spAutoFit/>
          </a:bodyPr>
          <a:lstStyle/>
          <a:p>
            <a:r>
              <a:rPr lang="en-CA" dirty="0"/>
              <a:t>Growth in technologies such as AI, machine learning, IoT, 5G, and automotive are expected to spur demand for Synopsys’s solutions.</a:t>
            </a:r>
            <a:endParaRPr lang="en-US" dirty="0"/>
          </a:p>
        </p:txBody>
      </p:sp>
      <p:sp>
        <p:nvSpPr>
          <p:cNvPr id="3" name="Rectangle 2">
            <a:extLst>
              <a:ext uri="{FF2B5EF4-FFF2-40B4-BE49-F238E27FC236}">
                <a16:creationId xmlns:a16="http://schemas.microsoft.com/office/drawing/2014/main" id="{D5730189-4A5F-9D04-C1D6-CF919543EB57}"/>
              </a:ext>
            </a:extLst>
          </p:cNvPr>
          <p:cNvSpPr/>
          <p:nvPr/>
        </p:nvSpPr>
        <p:spPr>
          <a:xfrm>
            <a:off x="0" y="643488"/>
            <a:ext cx="9144000" cy="4500011"/>
          </a:xfrm>
          <a:prstGeom prst="rect">
            <a:avLst/>
          </a:prstGeom>
          <a:solidFill>
            <a:srgbClr val="C5C5C5">
              <a:alpha val="9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C6FF872-E3E8-A745-24AC-A6CACE52BCDC}"/>
              </a:ext>
            </a:extLst>
          </p:cNvPr>
          <p:cNvSpPr/>
          <p:nvPr/>
        </p:nvSpPr>
        <p:spPr>
          <a:xfrm>
            <a:off x="2769431" y="1299806"/>
            <a:ext cx="3496457" cy="2901009"/>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Recommendation: BUY</a:t>
            </a:r>
            <a:endParaRPr lang="en-US" sz="2000" b="1" dirty="0">
              <a:solidFill>
                <a:srgbClr val="00B050"/>
              </a:solidFill>
            </a:endParaRPr>
          </a:p>
        </p:txBody>
      </p:sp>
    </p:spTree>
    <p:extLst>
      <p:ext uri="{BB962C8B-B14F-4D97-AF65-F5344CB8AC3E}">
        <p14:creationId xmlns:p14="http://schemas.microsoft.com/office/powerpoint/2010/main" val="305764347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0"/>
          <p:cNvSpPr txBox="1">
            <a:spLocks noGrp="1"/>
          </p:cNvSpPr>
          <p:nvPr>
            <p:ph type="title"/>
          </p:nvPr>
        </p:nvSpPr>
        <p:spPr>
          <a:xfrm>
            <a:off x="2430600" y="980811"/>
            <a:ext cx="5337900" cy="892800"/>
          </a:xfrm>
          <a:prstGeom prst="rect">
            <a:avLst/>
          </a:prstGeom>
        </p:spPr>
        <p:txBody>
          <a:bodyPr spcFirstLastPara="1" wrap="square" lIns="91425" tIns="91425" rIns="91425" bIns="91425" anchor="t" anchorCtr="0">
            <a:noAutofit/>
          </a:bodyPr>
          <a:lstStyle/>
          <a:p>
            <a:r>
              <a:rPr lang="en" dirty="0"/>
              <a:t>Salesforce</a:t>
            </a:r>
            <a:endParaRPr dirty="0"/>
          </a:p>
        </p:txBody>
      </p:sp>
      <p:sp>
        <p:nvSpPr>
          <p:cNvPr id="307" name="Google Shape;307;p30"/>
          <p:cNvSpPr txBox="1">
            <a:spLocks noGrp="1"/>
          </p:cNvSpPr>
          <p:nvPr>
            <p:ph type="title" idx="3"/>
          </p:nvPr>
        </p:nvSpPr>
        <p:spPr>
          <a:xfrm>
            <a:off x="2430600" y="149450"/>
            <a:ext cx="1235700" cy="985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02</a:t>
            </a:r>
            <a:endParaRPr/>
          </a:p>
        </p:txBody>
      </p:sp>
      <p:cxnSp>
        <p:nvCxnSpPr>
          <p:cNvPr id="309" name="Google Shape;309;p30"/>
          <p:cNvCxnSpPr/>
          <p:nvPr/>
        </p:nvCxnSpPr>
        <p:spPr>
          <a:xfrm>
            <a:off x="2195014" y="402325"/>
            <a:ext cx="0" cy="1287600"/>
          </a:xfrm>
          <a:prstGeom prst="straightConnector1">
            <a:avLst/>
          </a:prstGeom>
          <a:noFill/>
          <a:ln w="19050" cap="flat" cmpd="sng">
            <a:solidFill>
              <a:schemeClr val="dk1"/>
            </a:solidFill>
            <a:prstDash val="solid"/>
            <a:round/>
            <a:headEnd type="none" w="med" len="med"/>
            <a:tailEnd type="none" w="med" len="med"/>
          </a:ln>
        </p:spPr>
      </p:cxnSp>
      <p:grpSp>
        <p:nvGrpSpPr>
          <p:cNvPr id="310" name="Google Shape;310;p30"/>
          <p:cNvGrpSpPr/>
          <p:nvPr/>
        </p:nvGrpSpPr>
        <p:grpSpPr>
          <a:xfrm>
            <a:off x="7815161" y="4604009"/>
            <a:ext cx="1231237" cy="962252"/>
            <a:chOff x="6354224" y="2446084"/>
            <a:chExt cx="1231237" cy="962252"/>
          </a:xfrm>
        </p:grpSpPr>
        <p:sp>
          <p:nvSpPr>
            <p:cNvPr id="311" name="Google Shape;311;p30"/>
            <p:cNvSpPr/>
            <p:nvPr/>
          </p:nvSpPr>
          <p:spPr>
            <a:xfrm>
              <a:off x="6777637" y="2880335"/>
              <a:ext cx="495300" cy="528000"/>
            </a:xfrm>
            <a:prstGeom prst="rect">
              <a:avLst/>
            </a:prstGeom>
            <a:solidFill>
              <a:srgbClr val="1C4587">
                <a:alpha val="4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0"/>
            <p:cNvSpPr/>
            <p:nvPr/>
          </p:nvSpPr>
          <p:spPr>
            <a:xfrm>
              <a:off x="7064361" y="2446084"/>
              <a:ext cx="521100" cy="555600"/>
            </a:xfrm>
            <a:prstGeom prst="rect">
              <a:avLst/>
            </a:prstGeom>
            <a:solidFill>
              <a:srgbClr val="FFFFFF">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0"/>
            <p:cNvSpPr/>
            <p:nvPr/>
          </p:nvSpPr>
          <p:spPr>
            <a:xfrm>
              <a:off x="6354224" y="2524849"/>
              <a:ext cx="570000" cy="607800"/>
            </a:xfrm>
            <a:prstGeom prst="rect">
              <a:avLst/>
            </a:prstGeom>
            <a:solidFill>
              <a:srgbClr val="1C4587">
                <a:alpha val="6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descr="Salesforce คืออะไร? และแตกต่างกับ CRM อย่างไร? | Venio CRM">
            <a:extLst>
              <a:ext uri="{FF2B5EF4-FFF2-40B4-BE49-F238E27FC236}">
                <a16:creationId xmlns:a16="http://schemas.microsoft.com/office/drawing/2014/main" id="{CABCDB9F-728B-EC70-4DA4-BCB693D7D593}"/>
              </a:ext>
            </a:extLst>
          </p:cNvPr>
          <p:cNvPicPr>
            <a:picLocks noChangeAspect="1"/>
          </p:cNvPicPr>
          <p:nvPr/>
        </p:nvPicPr>
        <p:blipFill rotWithShape="1">
          <a:blip r:embed="rId3"/>
          <a:srcRect l="277" t="2693" r="13" b="8949"/>
          <a:stretch/>
        </p:blipFill>
        <p:spPr>
          <a:xfrm>
            <a:off x="7257" y="1889439"/>
            <a:ext cx="9139187" cy="3253915"/>
          </a:xfrm>
          <a:prstGeom prst="rect">
            <a:avLst/>
          </a:prstGeom>
        </p:spPr>
      </p:pic>
    </p:spTree>
    <p:extLst>
      <p:ext uri="{BB962C8B-B14F-4D97-AF65-F5344CB8AC3E}">
        <p14:creationId xmlns:p14="http://schemas.microsoft.com/office/powerpoint/2010/main" val="265617351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aph on a screen&#10;&#10;Description automatically generated">
            <a:extLst>
              <a:ext uri="{FF2B5EF4-FFF2-40B4-BE49-F238E27FC236}">
                <a16:creationId xmlns:a16="http://schemas.microsoft.com/office/drawing/2014/main" id="{9BBB8714-31E0-7A40-D655-3A0D9AA37414}"/>
              </a:ext>
            </a:extLst>
          </p:cNvPr>
          <p:cNvPicPr>
            <a:picLocks noChangeAspect="1"/>
          </p:cNvPicPr>
          <p:nvPr/>
        </p:nvPicPr>
        <p:blipFill>
          <a:blip r:embed="rId2"/>
          <a:stretch>
            <a:fillRect/>
          </a:stretch>
        </p:blipFill>
        <p:spPr>
          <a:xfrm>
            <a:off x="553358" y="680553"/>
            <a:ext cx="8028213" cy="4461419"/>
          </a:xfrm>
          <a:prstGeom prst="rect">
            <a:avLst/>
          </a:prstGeom>
        </p:spPr>
      </p:pic>
      <p:pic>
        <p:nvPicPr>
          <p:cNvPr id="8" name="Picture 7" descr="File:Salesforce.com logo.svg - Wikipedia">
            <a:extLst>
              <a:ext uri="{FF2B5EF4-FFF2-40B4-BE49-F238E27FC236}">
                <a16:creationId xmlns:a16="http://schemas.microsoft.com/office/drawing/2014/main" id="{077A7F29-8070-D0A0-EE5E-581EFD574E36}"/>
              </a:ext>
            </a:extLst>
          </p:cNvPr>
          <p:cNvPicPr>
            <a:picLocks noChangeAspect="1"/>
          </p:cNvPicPr>
          <p:nvPr/>
        </p:nvPicPr>
        <p:blipFill>
          <a:blip r:embed="rId3"/>
          <a:stretch>
            <a:fillRect/>
          </a:stretch>
        </p:blipFill>
        <p:spPr>
          <a:xfrm>
            <a:off x="8355920" y="140379"/>
            <a:ext cx="678090" cy="417740"/>
          </a:xfrm>
          <a:prstGeom prst="rect">
            <a:avLst/>
          </a:prstGeom>
        </p:spPr>
      </p:pic>
      <p:sp>
        <p:nvSpPr>
          <p:cNvPr id="10" name="TextBox 9">
            <a:extLst>
              <a:ext uri="{FF2B5EF4-FFF2-40B4-BE49-F238E27FC236}">
                <a16:creationId xmlns:a16="http://schemas.microsoft.com/office/drawing/2014/main" id="{2643B743-AAA7-A2AB-D127-6E246C574206}"/>
              </a:ext>
            </a:extLst>
          </p:cNvPr>
          <p:cNvSpPr txBox="1"/>
          <p:nvPr/>
        </p:nvSpPr>
        <p:spPr>
          <a:xfrm>
            <a:off x="43088" y="15874"/>
            <a:ext cx="40934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accent2"/>
                </a:solidFill>
                <a:latin typeface="+mj-lt"/>
              </a:rPr>
              <a:t>Stock Performance</a:t>
            </a:r>
          </a:p>
        </p:txBody>
      </p:sp>
      <p:sp>
        <p:nvSpPr>
          <p:cNvPr id="15" name="TextBox 14">
            <a:extLst>
              <a:ext uri="{FF2B5EF4-FFF2-40B4-BE49-F238E27FC236}">
                <a16:creationId xmlns:a16="http://schemas.microsoft.com/office/drawing/2014/main" id="{B321CEED-3092-90B7-9142-70DAA0E224A0}"/>
              </a:ext>
            </a:extLst>
          </p:cNvPr>
          <p:cNvSpPr txBox="1"/>
          <p:nvPr/>
        </p:nvSpPr>
        <p:spPr>
          <a:xfrm>
            <a:off x="4342944" y="188230"/>
            <a:ext cx="25525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ambria"/>
              </a:rPr>
              <a:t>Recommendation: </a:t>
            </a:r>
            <a:r>
              <a:rPr lang="en-US" sz="1600" b="1">
                <a:solidFill>
                  <a:srgbClr val="FF9900"/>
                </a:solidFill>
                <a:latin typeface="Cambria"/>
              </a:rPr>
              <a:t>HOLD</a:t>
            </a:r>
          </a:p>
        </p:txBody>
      </p:sp>
      <p:sp>
        <p:nvSpPr>
          <p:cNvPr id="16" name="TextBox 15">
            <a:extLst>
              <a:ext uri="{FF2B5EF4-FFF2-40B4-BE49-F238E27FC236}">
                <a16:creationId xmlns:a16="http://schemas.microsoft.com/office/drawing/2014/main" id="{3BA48FC2-0FC9-7498-939C-1289379918B9}"/>
              </a:ext>
            </a:extLst>
          </p:cNvPr>
          <p:cNvSpPr txBox="1"/>
          <p:nvPr/>
        </p:nvSpPr>
        <p:spPr>
          <a:xfrm>
            <a:off x="6783157" y="21404"/>
            <a:ext cx="1651058" cy="5940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solidFill>
                <a:latin typeface="Cambria"/>
              </a:rPr>
              <a:t>Current Price: </a:t>
            </a:r>
            <a:endParaRPr lang="en-US">
              <a:solidFill>
                <a:schemeClr val="tx1"/>
              </a:solidFill>
            </a:endParaRPr>
          </a:p>
          <a:p>
            <a:r>
              <a:rPr lang="en-US" sz="1600">
                <a:solidFill>
                  <a:schemeClr val="tx1"/>
                </a:solidFill>
                <a:latin typeface="Cambria"/>
              </a:rPr>
              <a:t>$257.10</a:t>
            </a:r>
            <a:endParaRPr lang="en-US">
              <a:solidFill>
                <a:schemeClr val="tx1"/>
              </a:solidFill>
            </a:endParaRPr>
          </a:p>
        </p:txBody>
      </p:sp>
      <p:pic>
        <p:nvPicPr>
          <p:cNvPr id="19" name="Picture 18">
            <a:extLst>
              <a:ext uri="{FF2B5EF4-FFF2-40B4-BE49-F238E27FC236}">
                <a16:creationId xmlns:a16="http://schemas.microsoft.com/office/drawing/2014/main" id="{2AEBE4FE-9FCD-8C6C-51F2-5F896A100DCC}"/>
              </a:ext>
            </a:extLst>
          </p:cNvPr>
          <p:cNvPicPr>
            <a:picLocks noChangeAspect="1"/>
          </p:cNvPicPr>
          <p:nvPr/>
        </p:nvPicPr>
        <p:blipFill>
          <a:blip r:embed="rId4"/>
          <a:stretch>
            <a:fillRect/>
          </a:stretch>
        </p:blipFill>
        <p:spPr>
          <a:xfrm>
            <a:off x="0" y="607558"/>
            <a:ext cx="9144000" cy="9525"/>
          </a:xfrm>
          <a:prstGeom prst="rect">
            <a:avLst/>
          </a:prstGeom>
          <a:ln w="12700">
            <a:solidFill>
              <a:schemeClr val="tx1"/>
            </a:solidFill>
          </a:ln>
        </p:spPr>
      </p:pic>
    </p:spTree>
    <p:extLst>
      <p:ext uri="{BB962C8B-B14F-4D97-AF65-F5344CB8AC3E}">
        <p14:creationId xmlns:p14="http://schemas.microsoft.com/office/powerpoint/2010/main" val="188023529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36A91B8-F0B6-2FAB-E370-D23104300FE6}"/>
              </a:ext>
            </a:extLst>
          </p:cNvPr>
          <p:cNvPicPr>
            <a:picLocks noChangeAspect="1"/>
          </p:cNvPicPr>
          <p:nvPr/>
        </p:nvPicPr>
        <p:blipFill>
          <a:blip r:embed="rId2"/>
          <a:stretch>
            <a:fillRect/>
          </a:stretch>
        </p:blipFill>
        <p:spPr>
          <a:xfrm>
            <a:off x="0" y="1139117"/>
            <a:ext cx="9144000" cy="3645408"/>
          </a:xfrm>
          <a:prstGeom prst="rect">
            <a:avLst/>
          </a:prstGeom>
        </p:spPr>
      </p:pic>
      <p:sp>
        <p:nvSpPr>
          <p:cNvPr id="11" name="TextBox 10">
            <a:extLst>
              <a:ext uri="{FF2B5EF4-FFF2-40B4-BE49-F238E27FC236}">
                <a16:creationId xmlns:a16="http://schemas.microsoft.com/office/drawing/2014/main" id="{66387BB0-407B-EF37-8159-F3DFD331D5D4}"/>
              </a:ext>
            </a:extLst>
          </p:cNvPr>
          <p:cNvSpPr txBox="1"/>
          <p:nvPr/>
        </p:nvSpPr>
        <p:spPr>
          <a:xfrm>
            <a:off x="-11340" y="-2269"/>
            <a:ext cx="40934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accent2"/>
                </a:solidFill>
                <a:latin typeface="Arial" panose="020B0604020202020204" pitchFamily="34" charset="0"/>
                <a:cs typeface="Arial" panose="020B0604020202020204" pitchFamily="34" charset="0"/>
              </a:rPr>
              <a:t>CRM 1 Year Chart</a:t>
            </a:r>
            <a:endParaRPr lang="en-US" b="1" dirty="0">
              <a:solidFill>
                <a:schemeClr val="accent2"/>
              </a:solidFill>
              <a:latin typeface="Arial" panose="020B0604020202020204" pitchFamily="34" charset="0"/>
              <a:cs typeface="Arial" panose="020B0604020202020204" pitchFamily="34" charset="0"/>
            </a:endParaRPr>
          </a:p>
        </p:txBody>
      </p:sp>
      <p:pic>
        <p:nvPicPr>
          <p:cNvPr id="16" name="Picture 15" descr="File:Salesforce.com logo.svg - Wikipedia">
            <a:extLst>
              <a:ext uri="{FF2B5EF4-FFF2-40B4-BE49-F238E27FC236}">
                <a16:creationId xmlns:a16="http://schemas.microsoft.com/office/drawing/2014/main" id="{595CAF31-9552-F75E-7EA7-7BF5A2DB6165}"/>
              </a:ext>
            </a:extLst>
          </p:cNvPr>
          <p:cNvPicPr>
            <a:picLocks noChangeAspect="1"/>
          </p:cNvPicPr>
          <p:nvPr/>
        </p:nvPicPr>
        <p:blipFill>
          <a:blip r:embed="rId3"/>
          <a:stretch>
            <a:fillRect/>
          </a:stretch>
        </p:blipFill>
        <p:spPr>
          <a:xfrm>
            <a:off x="8355920" y="140379"/>
            <a:ext cx="678090" cy="417740"/>
          </a:xfrm>
          <a:prstGeom prst="rect">
            <a:avLst/>
          </a:prstGeom>
        </p:spPr>
      </p:pic>
      <p:sp>
        <p:nvSpPr>
          <p:cNvPr id="20" name="TextBox 19">
            <a:extLst>
              <a:ext uri="{FF2B5EF4-FFF2-40B4-BE49-F238E27FC236}">
                <a16:creationId xmlns:a16="http://schemas.microsoft.com/office/drawing/2014/main" id="{F9CC7EEC-B55A-020E-A2D8-65E74617000E}"/>
              </a:ext>
            </a:extLst>
          </p:cNvPr>
          <p:cNvSpPr txBox="1"/>
          <p:nvPr/>
        </p:nvSpPr>
        <p:spPr>
          <a:xfrm>
            <a:off x="6848955" y="47103"/>
            <a:ext cx="155348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solidFill>
                <a:latin typeface="Cambria"/>
              </a:rPr>
              <a:t>Current Price: </a:t>
            </a:r>
          </a:p>
          <a:p>
            <a:r>
              <a:rPr lang="en-US" sz="1600" dirty="0">
                <a:solidFill>
                  <a:schemeClr val="tx1"/>
                </a:solidFill>
                <a:latin typeface="Cambria"/>
              </a:rPr>
              <a:t>$257.10</a:t>
            </a:r>
          </a:p>
          <a:p>
            <a:endParaRPr lang="en-US" sz="1600" dirty="0">
              <a:solidFill>
                <a:schemeClr val="tx1"/>
              </a:solidFill>
              <a:latin typeface="Cambria"/>
            </a:endParaRPr>
          </a:p>
        </p:txBody>
      </p:sp>
      <p:pic>
        <p:nvPicPr>
          <p:cNvPr id="22" name="Picture 21">
            <a:extLst>
              <a:ext uri="{FF2B5EF4-FFF2-40B4-BE49-F238E27FC236}">
                <a16:creationId xmlns:a16="http://schemas.microsoft.com/office/drawing/2014/main" id="{DA2E37BB-FDFC-E51C-1FB5-D83A45D8A150}"/>
              </a:ext>
            </a:extLst>
          </p:cNvPr>
          <p:cNvPicPr>
            <a:picLocks noChangeAspect="1"/>
          </p:cNvPicPr>
          <p:nvPr/>
        </p:nvPicPr>
        <p:blipFill>
          <a:blip r:embed="rId4"/>
          <a:stretch>
            <a:fillRect/>
          </a:stretch>
        </p:blipFill>
        <p:spPr>
          <a:xfrm>
            <a:off x="0" y="607558"/>
            <a:ext cx="9144000" cy="9525"/>
          </a:xfrm>
          <a:prstGeom prst="rect">
            <a:avLst/>
          </a:prstGeom>
          <a:ln w="12700">
            <a:solidFill>
              <a:schemeClr val="tx1"/>
            </a:solidFill>
          </a:ln>
        </p:spPr>
      </p:pic>
      <p:sp>
        <p:nvSpPr>
          <p:cNvPr id="2" name="TextBox 1">
            <a:extLst>
              <a:ext uri="{FF2B5EF4-FFF2-40B4-BE49-F238E27FC236}">
                <a16:creationId xmlns:a16="http://schemas.microsoft.com/office/drawing/2014/main" id="{9617A7D6-6A31-AE60-C869-6015B380F062}"/>
              </a:ext>
            </a:extLst>
          </p:cNvPr>
          <p:cNvSpPr txBox="1"/>
          <p:nvPr/>
        </p:nvSpPr>
        <p:spPr>
          <a:xfrm>
            <a:off x="4342944" y="188230"/>
            <a:ext cx="25525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ambria"/>
              </a:rPr>
              <a:t>Recommendation: </a:t>
            </a:r>
            <a:r>
              <a:rPr lang="en-US" sz="1600" b="1">
                <a:solidFill>
                  <a:srgbClr val="FF9900"/>
                </a:solidFill>
                <a:latin typeface="Cambria"/>
              </a:rPr>
              <a:t>HOLD</a:t>
            </a:r>
          </a:p>
        </p:txBody>
      </p:sp>
    </p:spTree>
    <p:extLst>
      <p:ext uri="{BB962C8B-B14F-4D97-AF65-F5344CB8AC3E}">
        <p14:creationId xmlns:p14="http://schemas.microsoft.com/office/powerpoint/2010/main" val="102534698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387BB0-407B-EF37-8159-F3DFD331D5D4}"/>
              </a:ext>
            </a:extLst>
          </p:cNvPr>
          <p:cNvSpPr txBox="1"/>
          <p:nvPr/>
        </p:nvSpPr>
        <p:spPr>
          <a:xfrm>
            <a:off x="-11340" y="15874"/>
            <a:ext cx="40934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Cambria"/>
              </a:rPr>
              <a:t>CRM 5 Year Chart</a:t>
            </a:r>
            <a:endParaRPr lang="en-US" b="1">
              <a:latin typeface="Cambria"/>
            </a:endParaRPr>
          </a:p>
        </p:txBody>
      </p:sp>
      <p:pic>
        <p:nvPicPr>
          <p:cNvPr id="2" name="Picture 1">
            <a:extLst>
              <a:ext uri="{FF2B5EF4-FFF2-40B4-BE49-F238E27FC236}">
                <a16:creationId xmlns:a16="http://schemas.microsoft.com/office/drawing/2014/main" id="{3F02AD02-4E5D-CB3A-47DD-7D87E99DDA46}"/>
              </a:ext>
            </a:extLst>
          </p:cNvPr>
          <p:cNvPicPr>
            <a:picLocks noChangeAspect="1"/>
          </p:cNvPicPr>
          <p:nvPr/>
        </p:nvPicPr>
        <p:blipFill>
          <a:blip r:embed="rId2"/>
          <a:stretch>
            <a:fillRect/>
          </a:stretch>
        </p:blipFill>
        <p:spPr>
          <a:xfrm>
            <a:off x="-9071" y="1077936"/>
            <a:ext cx="9162142" cy="3704270"/>
          </a:xfrm>
          <a:prstGeom prst="rect">
            <a:avLst/>
          </a:prstGeom>
        </p:spPr>
      </p:pic>
      <p:pic>
        <p:nvPicPr>
          <p:cNvPr id="5" name="Picture 4" descr="File:Salesforce.com logo.svg - Wikipedia">
            <a:extLst>
              <a:ext uri="{FF2B5EF4-FFF2-40B4-BE49-F238E27FC236}">
                <a16:creationId xmlns:a16="http://schemas.microsoft.com/office/drawing/2014/main" id="{2E2932C8-AB1C-5469-5678-3461FD36AB26}"/>
              </a:ext>
            </a:extLst>
          </p:cNvPr>
          <p:cNvPicPr>
            <a:picLocks noChangeAspect="1"/>
          </p:cNvPicPr>
          <p:nvPr/>
        </p:nvPicPr>
        <p:blipFill>
          <a:blip r:embed="rId3"/>
          <a:stretch>
            <a:fillRect/>
          </a:stretch>
        </p:blipFill>
        <p:spPr>
          <a:xfrm>
            <a:off x="8355920" y="140379"/>
            <a:ext cx="678090" cy="417740"/>
          </a:xfrm>
          <a:prstGeom prst="rect">
            <a:avLst/>
          </a:prstGeom>
        </p:spPr>
      </p:pic>
      <p:sp>
        <p:nvSpPr>
          <p:cNvPr id="9" name="TextBox 8">
            <a:extLst>
              <a:ext uri="{FF2B5EF4-FFF2-40B4-BE49-F238E27FC236}">
                <a16:creationId xmlns:a16="http://schemas.microsoft.com/office/drawing/2014/main" id="{EE81B363-2F27-29F6-7C2F-32746A62B419}"/>
              </a:ext>
            </a:extLst>
          </p:cNvPr>
          <p:cNvSpPr txBox="1"/>
          <p:nvPr/>
        </p:nvSpPr>
        <p:spPr>
          <a:xfrm>
            <a:off x="6802435" y="65119"/>
            <a:ext cx="15534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solidFill>
                <a:latin typeface="Cambria"/>
              </a:rPr>
              <a:t>Current Price: </a:t>
            </a:r>
          </a:p>
          <a:p>
            <a:r>
              <a:rPr lang="en-US" sz="1600" dirty="0">
                <a:solidFill>
                  <a:schemeClr val="tx1"/>
                </a:solidFill>
                <a:latin typeface="Cambria"/>
              </a:rPr>
              <a:t>$257.10</a:t>
            </a:r>
          </a:p>
        </p:txBody>
      </p:sp>
      <p:pic>
        <p:nvPicPr>
          <p:cNvPr id="12" name="Picture 11">
            <a:extLst>
              <a:ext uri="{FF2B5EF4-FFF2-40B4-BE49-F238E27FC236}">
                <a16:creationId xmlns:a16="http://schemas.microsoft.com/office/drawing/2014/main" id="{43250718-0120-ECD8-1E64-85871608E252}"/>
              </a:ext>
            </a:extLst>
          </p:cNvPr>
          <p:cNvPicPr>
            <a:picLocks noChangeAspect="1"/>
          </p:cNvPicPr>
          <p:nvPr/>
        </p:nvPicPr>
        <p:blipFill>
          <a:blip r:embed="rId4"/>
          <a:stretch>
            <a:fillRect/>
          </a:stretch>
        </p:blipFill>
        <p:spPr>
          <a:xfrm>
            <a:off x="0" y="607558"/>
            <a:ext cx="9144000" cy="9525"/>
          </a:xfrm>
          <a:prstGeom prst="rect">
            <a:avLst/>
          </a:prstGeom>
          <a:ln w="12700">
            <a:solidFill>
              <a:schemeClr val="tx1"/>
            </a:solidFill>
          </a:ln>
        </p:spPr>
      </p:pic>
      <p:sp>
        <p:nvSpPr>
          <p:cNvPr id="3" name="TextBox 2">
            <a:extLst>
              <a:ext uri="{FF2B5EF4-FFF2-40B4-BE49-F238E27FC236}">
                <a16:creationId xmlns:a16="http://schemas.microsoft.com/office/drawing/2014/main" id="{AFD8901C-9D15-FDEB-2B98-EEF73C82F5BE}"/>
              </a:ext>
            </a:extLst>
          </p:cNvPr>
          <p:cNvSpPr txBox="1"/>
          <p:nvPr/>
        </p:nvSpPr>
        <p:spPr>
          <a:xfrm>
            <a:off x="4342944" y="188230"/>
            <a:ext cx="25525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ambria"/>
              </a:rPr>
              <a:t>Recommendation: </a:t>
            </a:r>
            <a:r>
              <a:rPr lang="en-US" sz="1600" b="1">
                <a:solidFill>
                  <a:srgbClr val="FF9900"/>
                </a:solidFill>
                <a:latin typeface="Cambria"/>
              </a:rPr>
              <a:t>HOLD</a:t>
            </a:r>
          </a:p>
        </p:txBody>
      </p:sp>
    </p:spTree>
    <p:extLst>
      <p:ext uri="{BB962C8B-B14F-4D97-AF65-F5344CB8AC3E}">
        <p14:creationId xmlns:p14="http://schemas.microsoft.com/office/powerpoint/2010/main" val="141670996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387BB0-407B-EF37-8159-F3DFD331D5D4}"/>
              </a:ext>
            </a:extLst>
          </p:cNvPr>
          <p:cNvSpPr txBox="1"/>
          <p:nvPr/>
        </p:nvSpPr>
        <p:spPr>
          <a:xfrm>
            <a:off x="-11340" y="6803"/>
            <a:ext cx="40934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accent2"/>
                </a:solidFill>
                <a:latin typeface="Arial" panose="020B0604020202020204" pitchFamily="34" charset="0"/>
                <a:cs typeface="Arial" panose="020B0604020202020204" pitchFamily="34" charset="0"/>
              </a:rPr>
              <a:t>CRM 10 Year Chart</a:t>
            </a:r>
            <a:endParaRPr lang="en-US" b="1" dirty="0">
              <a:solidFill>
                <a:schemeClr val="accent2"/>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AFA071C-99C2-7A1F-81F3-1CA529665C9B}"/>
              </a:ext>
            </a:extLst>
          </p:cNvPr>
          <p:cNvPicPr>
            <a:picLocks noChangeAspect="1"/>
          </p:cNvPicPr>
          <p:nvPr/>
        </p:nvPicPr>
        <p:blipFill>
          <a:blip r:embed="rId2"/>
          <a:stretch>
            <a:fillRect/>
          </a:stretch>
        </p:blipFill>
        <p:spPr>
          <a:xfrm>
            <a:off x="0" y="978602"/>
            <a:ext cx="9144000" cy="3766868"/>
          </a:xfrm>
          <a:prstGeom prst="rect">
            <a:avLst/>
          </a:prstGeom>
        </p:spPr>
      </p:pic>
      <p:pic>
        <p:nvPicPr>
          <p:cNvPr id="5" name="Picture 4" descr="File:Salesforce.com logo.svg - Wikipedia">
            <a:extLst>
              <a:ext uri="{FF2B5EF4-FFF2-40B4-BE49-F238E27FC236}">
                <a16:creationId xmlns:a16="http://schemas.microsoft.com/office/drawing/2014/main" id="{90083AE9-4EDC-CF19-F071-AE3695FC96E3}"/>
              </a:ext>
            </a:extLst>
          </p:cNvPr>
          <p:cNvPicPr>
            <a:picLocks noChangeAspect="1"/>
          </p:cNvPicPr>
          <p:nvPr/>
        </p:nvPicPr>
        <p:blipFill>
          <a:blip r:embed="rId3"/>
          <a:stretch>
            <a:fillRect/>
          </a:stretch>
        </p:blipFill>
        <p:spPr>
          <a:xfrm>
            <a:off x="8355920" y="140379"/>
            <a:ext cx="678090" cy="417740"/>
          </a:xfrm>
          <a:prstGeom prst="rect">
            <a:avLst/>
          </a:prstGeom>
        </p:spPr>
      </p:pic>
      <p:sp>
        <p:nvSpPr>
          <p:cNvPr id="9" name="TextBox 8">
            <a:extLst>
              <a:ext uri="{FF2B5EF4-FFF2-40B4-BE49-F238E27FC236}">
                <a16:creationId xmlns:a16="http://schemas.microsoft.com/office/drawing/2014/main" id="{7CFA86D2-CA38-1FF2-8C9D-7D438D4C44B2}"/>
              </a:ext>
            </a:extLst>
          </p:cNvPr>
          <p:cNvSpPr txBox="1"/>
          <p:nvPr/>
        </p:nvSpPr>
        <p:spPr>
          <a:xfrm>
            <a:off x="6895475" y="56861"/>
            <a:ext cx="15534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solidFill>
                <a:latin typeface="Cambria"/>
              </a:rPr>
              <a:t>Current Price: </a:t>
            </a:r>
          </a:p>
          <a:p>
            <a:r>
              <a:rPr lang="en-US" sz="1600" dirty="0">
                <a:solidFill>
                  <a:schemeClr val="tx1"/>
                </a:solidFill>
                <a:latin typeface="Cambria"/>
              </a:rPr>
              <a:t>$257.10</a:t>
            </a:r>
          </a:p>
        </p:txBody>
      </p:sp>
      <p:pic>
        <p:nvPicPr>
          <p:cNvPr id="12" name="Picture 11">
            <a:extLst>
              <a:ext uri="{FF2B5EF4-FFF2-40B4-BE49-F238E27FC236}">
                <a16:creationId xmlns:a16="http://schemas.microsoft.com/office/drawing/2014/main" id="{818D98F4-D1BC-ABC0-CC0F-84493C8D4500}"/>
              </a:ext>
            </a:extLst>
          </p:cNvPr>
          <p:cNvPicPr>
            <a:picLocks noChangeAspect="1"/>
          </p:cNvPicPr>
          <p:nvPr/>
        </p:nvPicPr>
        <p:blipFill>
          <a:blip r:embed="rId4"/>
          <a:stretch>
            <a:fillRect/>
          </a:stretch>
        </p:blipFill>
        <p:spPr>
          <a:xfrm>
            <a:off x="0" y="607558"/>
            <a:ext cx="9144000" cy="9525"/>
          </a:xfrm>
          <a:prstGeom prst="rect">
            <a:avLst/>
          </a:prstGeom>
          <a:ln w="12700">
            <a:solidFill>
              <a:schemeClr val="tx1"/>
            </a:solidFill>
          </a:ln>
        </p:spPr>
      </p:pic>
      <p:sp>
        <p:nvSpPr>
          <p:cNvPr id="4" name="TextBox 3">
            <a:extLst>
              <a:ext uri="{FF2B5EF4-FFF2-40B4-BE49-F238E27FC236}">
                <a16:creationId xmlns:a16="http://schemas.microsoft.com/office/drawing/2014/main" id="{D478AFD8-0DC6-3CA3-EF5D-7FAE6F364FFB}"/>
              </a:ext>
            </a:extLst>
          </p:cNvPr>
          <p:cNvSpPr txBox="1"/>
          <p:nvPr/>
        </p:nvSpPr>
        <p:spPr>
          <a:xfrm>
            <a:off x="4342944" y="188230"/>
            <a:ext cx="25525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ambria"/>
              </a:rPr>
              <a:t>Recommendation: </a:t>
            </a:r>
            <a:r>
              <a:rPr lang="en-US" sz="1600" b="1">
                <a:solidFill>
                  <a:srgbClr val="FF9900"/>
                </a:solidFill>
                <a:latin typeface="Cambria"/>
              </a:rPr>
              <a:t>HOLD</a:t>
            </a:r>
          </a:p>
        </p:txBody>
      </p:sp>
    </p:spTree>
    <p:extLst>
      <p:ext uri="{BB962C8B-B14F-4D97-AF65-F5344CB8AC3E}">
        <p14:creationId xmlns:p14="http://schemas.microsoft.com/office/powerpoint/2010/main" val="425047780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387BB0-407B-EF37-8159-F3DFD331D5D4}"/>
              </a:ext>
            </a:extLst>
          </p:cNvPr>
          <p:cNvSpPr txBox="1"/>
          <p:nvPr/>
        </p:nvSpPr>
        <p:spPr>
          <a:xfrm>
            <a:off x="-11340" y="15874"/>
            <a:ext cx="40934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accent2"/>
                </a:solidFill>
                <a:latin typeface="Arial" panose="020B0604020202020204" pitchFamily="34" charset="0"/>
                <a:cs typeface="Arial" panose="020B0604020202020204" pitchFamily="34" charset="0"/>
              </a:rPr>
              <a:t>CRM Max Chart</a:t>
            </a:r>
            <a:endParaRPr lang="en-US" b="1" dirty="0">
              <a:solidFill>
                <a:schemeClr val="accent2"/>
              </a:solidFill>
              <a:latin typeface="Arial" panose="020B0604020202020204" pitchFamily="34" charset="0"/>
              <a:cs typeface="Arial" panose="020B0604020202020204" pitchFamily="34" charset="0"/>
            </a:endParaRPr>
          </a:p>
        </p:txBody>
      </p:sp>
      <p:pic>
        <p:nvPicPr>
          <p:cNvPr id="3" name="Picture 2" descr="A graph showing a line&#10;&#10;Description automatically generated">
            <a:extLst>
              <a:ext uri="{FF2B5EF4-FFF2-40B4-BE49-F238E27FC236}">
                <a16:creationId xmlns:a16="http://schemas.microsoft.com/office/drawing/2014/main" id="{7160B5BA-61E9-1FC8-FE31-079A5B8EA20B}"/>
              </a:ext>
            </a:extLst>
          </p:cNvPr>
          <p:cNvPicPr>
            <a:picLocks noChangeAspect="1"/>
          </p:cNvPicPr>
          <p:nvPr/>
        </p:nvPicPr>
        <p:blipFill>
          <a:blip r:embed="rId2"/>
          <a:stretch>
            <a:fillRect/>
          </a:stretch>
        </p:blipFill>
        <p:spPr>
          <a:xfrm>
            <a:off x="0" y="990829"/>
            <a:ext cx="9144000" cy="3724269"/>
          </a:xfrm>
          <a:prstGeom prst="rect">
            <a:avLst/>
          </a:prstGeom>
        </p:spPr>
      </p:pic>
      <p:pic>
        <p:nvPicPr>
          <p:cNvPr id="5" name="Picture 4" descr="File:Salesforce.com logo.svg - Wikipedia">
            <a:extLst>
              <a:ext uri="{FF2B5EF4-FFF2-40B4-BE49-F238E27FC236}">
                <a16:creationId xmlns:a16="http://schemas.microsoft.com/office/drawing/2014/main" id="{DBDD6295-603E-5442-FACE-EF9B50014571}"/>
              </a:ext>
            </a:extLst>
          </p:cNvPr>
          <p:cNvPicPr>
            <a:picLocks noChangeAspect="1"/>
          </p:cNvPicPr>
          <p:nvPr/>
        </p:nvPicPr>
        <p:blipFill>
          <a:blip r:embed="rId3"/>
          <a:stretch>
            <a:fillRect/>
          </a:stretch>
        </p:blipFill>
        <p:spPr>
          <a:xfrm>
            <a:off x="8355920" y="140379"/>
            <a:ext cx="678090" cy="417740"/>
          </a:xfrm>
          <a:prstGeom prst="rect">
            <a:avLst/>
          </a:prstGeom>
        </p:spPr>
      </p:pic>
      <p:sp>
        <p:nvSpPr>
          <p:cNvPr id="9" name="TextBox 8">
            <a:extLst>
              <a:ext uri="{FF2B5EF4-FFF2-40B4-BE49-F238E27FC236}">
                <a16:creationId xmlns:a16="http://schemas.microsoft.com/office/drawing/2014/main" id="{661A9EFF-7196-DDF9-1B4A-EC6098FA5988}"/>
              </a:ext>
            </a:extLst>
          </p:cNvPr>
          <p:cNvSpPr txBox="1"/>
          <p:nvPr/>
        </p:nvSpPr>
        <p:spPr>
          <a:xfrm>
            <a:off x="6802435" y="56861"/>
            <a:ext cx="15534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solidFill>
                <a:latin typeface="Cambria"/>
              </a:rPr>
              <a:t>Current Price: </a:t>
            </a:r>
          </a:p>
          <a:p>
            <a:r>
              <a:rPr lang="en-US" sz="1600" dirty="0">
                <a:solidFill>
                  <a:schemeClr val="tx1"/>
                </a:solidFill>
                <a:latin typeface="Cambria"/>
              </a:rPr>
              <a:t>$257.10</a:t>
            </a:r>
          </a:p>
        </p:txBody>
      </p:sp>
      <p:pic>
        <p:nvPicPr>
          <p:cNvPr id="12" name="Picture 11">
            <a:extLst>
              <a:ext uri="{FF2B5EF4-FFF2-40B4-BE49-F238E27FC236}">
                <a16:creationId xmlns:a16="http://schemas.microsoft.com/office/drawing/2014/main" id="{D425686D-F4AB-2FC7-267F-E40EB2EE89AB}"/>
              </a:ext>
            </a:extLst>
          </p:cNvPr>
          <p:cNvPicPr>
            <a:picLocks noChangeAspect="1"/>
          </p:cNvPicPr>
          <p:nvPr/>
        </p:nvPicPr>
        <p:blipFill>
          <a:blip r:embed="rId4"/>
          <a:stretch>
            <a:fillRect/>
          </a:stretch>
        </p:blipFill>
        <p:spPr>
          <a:xfrm>
            <a:off x="0" y="607558"/>
            <a:ext cx="9144000" cy="9525"/>
          </a:xfrm>
          <a:prstGeom prst="rect">
            <a:avLst/>
          </a:prstGeom>
          <a:ln w="12700">
            <a:solidFill>
              <a:schemeClr val="tx1"/>
            </a:solidFill>
          </a:ln>
        </p:spPr>
      </p:pic>
      <p:sp>
        <p:nvSpPr>
          <p:cNvPr id="2" name="TextBox 1">
            <a:extLst>
              <a:ext uri="{FF2B5EF4-FFF2-40B4-BE49-F238E27FC236}">
                <a16:creationId xmlns:a16="http://schemas.microsoft.com/office/drawing/2014/main" id="{EE2A9249-EC86-06B0-7DF7-11C3D4B14141}"/>
              </a:ext>
            </a:extLst>
          </p:cNvPr>
          <p:cNvSpPr txBox="1"/>
          <p:nvPr/>
        </p:nvSpPr>
        <p:spPr>
          <a:xfrm>
            <a:off x="4342944" y="188230"/>
            <a:ext cx="25525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ambria"/>
              </a:rPr>
              <a:t>Recommendation: </a:t>
            </a:r>
            <a:r>
              <a:rPr lang="en-US" sz="1600" b="1">
                <a:solidFill>
                  <a:srgbClr val="FF9900"/>
                </a:solidFill>
                <a:latin typeface="Cambria"/>
              </a:rPr>
              <a:t>HOLD</a:t>
            </a:r>
          </a:p>
        </p:txBody>
      </p:sp>
    </p:spTree>
    <p:extLst>
      <p:ext uri="{BB962C8B-B14F-4D97-AF65-F5344CB8AC3E}">
        <p14:creationId xmlns:p14="http://schemas.microsoft.com/office/powerpoint/2010/main" val="349599607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C63577-A4E0-1F46-D515-D9A4AE3082F9}"/>
              </a:ext>
            </a:extLst>
          </p:cNvPr>
          <p:cNvSpPr txBox="1"/>
          <p:nvPr/>
        </p:nvSpPr>
        <p:spPr>
          <a:xfrm>
            <a:off x="-2269" y="15875"/>
            <a:ext cx="402998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accent1"/>
                </a:solidFill>
                <a:latin typeface="Cambria"/>
              </a:rPr>
              <a:t>Company Overvie</a:t>
            </a:r>
            <a:r>
              <a:rPr lang="en-US" sz="3200" b="1">
                <a:solidFill>
                  <a:schemeClr val="accent1"/>
                </a:solidFill>
              </a:rPr>
              <a:t>w </a:t>
            </a:r>
          </a:p>
        </p:txBody>
      </p:sp>
      <p:sp>
        <p:nvSpPr>
          <p:cNvPr id="4" name="TextBox 3">
            <a:extLst>
              <a:ext uri="{FF2B5EF4-FFF2-40B4-BE49-F238E27FC236}">
                <a16:creationId xmlns:a16="http://schemas.microsoft.com/office/drawing/2014/main" id="{3AD62B31-1A92-2E29-9B58-7FE29D312E37}"/>
              </a:ext>
            </a:extLst>
          </p:cNvPr>
          <p:cNvSpPr txBox="1"/>
          <p:nvPr/>
        </p:nvSpPr>
        <p:spPr>
          <a:xfrm>
            <a:off x="86178" y="807356"/>
            <a:ext cx="225424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2">
                    <a:lumMod val="60000"/>
                    <a:lumOff val="40000"/>
                  </a:schemeClr>
                </a:solidFill>
                <a:latin typeface="Cambria"/>
              </a:rPr>
              <a:t>Company History</a:t>
            </a:r>
            <a:endParaRPr lang="en-US">
              <a:solidFill>
                <a:schemeClr val="accent2">
                  <a:lumMod val="60000"/>
                  <a:lumOff val="40000"/>
                </a:schemeClr>
              </a:solidFill>
              <a:latin typeface="Cambria"/>
            </a:endParaRPr>
          </a:p>
        </p:txBody>
      </p:sp>
      <p:sp>
        <p:nvSpPr>
          <p:cNvPr id="5" name="TextBox 4">
            <a:extLst>
              <a:ext uri="{FF2B5EF4-FFF2-40B4-BE49-F238E27FC236}">
                <a16:creationId xmlns:a16="http://schemas.microsoft.com/office/drawing/2014/main" id="{40FF2CAF-C11C-734E-07CE-FD95C6DA7ABE}"/>
              </a:ext>
            </a:extLst>
          </p:cNvPr>
          <p:cNvSpPr txBox="1"/>
          <p:nvPr/>
        </p:nvSpPr>
        <p:spPr>
          <a:xfrm>
            <a:off x="86179" y="1181552"/>
            <a:ext cx="4372428"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Salesforce was founded in February 1999 by Marc Benioff, Parker Harris, Frank Dominguez and Dave </a:t>
            </a:r>
            <a:r>
              <a:rPr lang="en-US" err="1"/>
              <a:t>Moellenhoff</a:t>
            </a:r>
            <a:r>
              <a:rPr lang="en-US"/>
              <a:t>. Their vision was to be "A World-Class Internet Company for Sales Force Automation. Salesforce is currently the global leader in Consumer Relationship Management and was ranked 491st on the 2023 edition of Fortune 500.</a:t>
            </a:r>
          </a:p>
        </p:txBody>
      </p:sp>
      <p:sp>
        <p:nvSpPr>
          <p:cNvPr id="6" name="TextBox 5">
            <a:extLst>
              <a:ext uri="{FF2B5EF4-FFF2-40B4-BE49-F238E27FC236}">
                <a16:creationId xmlns:a16="http://schemas.microsoft.com/office/drawing/2014/main" id="{596FDAE3-BBA9-037E-AFD3-B3078C1CA9F0}"/>
              </a:ext>
            </a:extLst>
          </p:cNvPr>
          <p:cNvSpPr txBox="1"/>
          <p:nvPr/>
        </p:nvSpPr>
        <p:spPr>
          <a:xfrm>
            <a:off x="95250" y="2848409"/>
            <a:ext cx="225424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2">
                    <a:lumMod val="60000"/>
                    <a:lumOff val="40000"/>
                  </a:schemeClr>
                </a:solidFill>
                <a:latin typeface="Cambria"/>
              </a:rPr>
              <a:t>Key Statistics</a:t>
            </a:r>
          </a:p>
        </p:txBody>
      </p:sp>
      <p:sp>
        <p:nvSpPr>
          <p:cNvPr id="7" name="TextBox 6">
            <a:extLst>
              <a:ext uri="{FF2B5EF4-FFF2-40B4-BE49-F238E27FC236}">
                <a16:creationId xmlns:a16="http://schemas.microsoft.com/office/drawing/2014/main" id="{42907B2D-FE45-FC5E-592A-C7643A6DCB58}"/>
              </a:ext>
            </a:extLst>
          </p:cNvPr>
          <p:cNvSpPr txBox="1"/>
          <p:nvPr/>
        </p:nvSpPr>
        <p:spPr>
          <a:xfrm>
            <a:off x="95250" y="3186337"/>
            <a:ext cx="4372428"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Char char="•"/>
            </a:pPr>
            <a:r>
              <a:rPr lang="en-US"/>
              <a:t>Founded in 1999</a:t>
            </a:r>
          </a:p>
          <a:p>
            <a:pPr marL="171450" indent="-171450">
              <a:buChar char="•"/>
            </a:pPr>
            <a:r>
              <a:rPr lang="en-US"/>
              <a:t>Founder &amp; CEO: Marc Benioff</a:t>
            </a:r>
          </a:p>
          <a:p>
            <a:pPr marL="171450" indent="-171450">
              <a:buChar char="•"/>
            </a:pPr>
            <a:r>
              <a:rPr lang="en-US"/>
              <a:t>72,000+ employees in 99 offices around the world</a:t>
            </a:r>
          </a:p>
          <a:p>
            <a:pPr marL="171450" indent="-171450">
              <a:buChar char="•"/>
            </a:pPr>
            <a:r>
              <a:rPr lang="en-US"/>
              <a:t>$31.35B revenue in FY23</a:t>
            </a:r>
          </a:p>
          <a:p>
            <a:pPr marL="171450" indent="-171450">
              <a:buChar char="•"/>
            </a:pPr>
            <a:r>
              <a:rPr lang="en-US"/>
              <a:t>$290B+ total addressable market for 2026</a:t>
            </a:r>
          </a:p>
          <a:p>
            <a:pPr marL="171450" indent="-171450">
              <a:buChar char="•"/>
            </a:pPr>
            <a:endParaRPr lang="en-US"/>
          </a:p>
          <a:p>
            <a:pPr marL="171450" indent="-171450">
              <a:buChar char="•"/>
            </a:pPr>
            <a:endParaRPr lang="en-US"/>
          </a:p>
        </p:txBody>
      </p:sp>
      <p:pic>
        <p:nvPicPr>
          <p:cNvPr id="10" name="Picture 9" descr="File:Salesforce.com logo.svg - Wikipedia">
            <a:extLst>
              <a:ext uri="{FF2B5EF4-FFF2-40B4-BE49-F238E27FC236}">
                <a16:creationId xmlns:a16="http://schemas.microsoft.com/office/drawing/2014/main" id="{432DAFA0-A2C9-1994-4EBF-F7184A13D113}"/>
              </a:ext>
            </a:extLst>
          </p:cNvPr>
          <p:cNvPicPr>
            <a:picLocks noChangeAspect="1"/>
          </p:cNvPicPr>
          <p:nvPr/>
        </p:nvPicPr>
        <p:blipFill>
          <a:blip r:embed="rId2"/>
          <a:stretch>
            <a:fillRect/>
          </a:stretch>
        </p:blipFill>
        <p:spPr>
          <a:xfrm>
            <a:off x="8355920" y="140379"/>
            <a:ext cx="678090" cy="417740"/>
          </a:xfrm>
          <a:prstGeom prst="rect">
            <a:avLst/>
          </a:prstGeom>
        </p:spPr>
      </p:pic>
      <p:sp>
        <p:nvSpPr>
          <p:cNvPr id="14" name="TextBox 13">
            <a:extLst>
              <a:ext uri="{FF2B5EF4-FFF2-40B4-BE49-F238E27FC236}">
                <a16:creationId xmlns:a16="http://schemas.microsoft.com/office/drawing/2014/main" id="{B48B639E-9157-42E0-C717-008D1C9478FB}"/>
              </a:ext>
            </a:extLst>
          </p:cNvPr>
          <p:cNvSpPr txBox="1"/>
          <p:nvPr/>
        </p:nvSpPr>
        <p:spPr>
          <a:xfrm>
            <a:off x="6848955" y="36121"/>
            <a:ext cx="15534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solidFill>
                <a:latin typeface="Cambria"/>
              </a:rPr>
              <a:t>Current Price: </a:t>
            </a:r>
          </a:p>
          <a:p>
            <a:r>
              <a:rPr lang="en-US" sz="1600" dirty="0">
                <a:solidFill>
                  <a:schemeClr val="tx1"/>
                </a:solidFill>
                <a:latin typeface="Cambria"/>
              </a:rPr>
              <a:t>$257.10</a:t>
            </a:r>
          </a:p>
        </p:txBody>
      </p:sp>
      <p:pic>
        <p:nvPicPr>
          <p:cNvPr id="16" name="Picture 15">
            <a:extLst>
              <a:ext uri="{FF2B5EF4-FFF2-40B4-BE49-F238E27FC236}">
                <a16:creationId xmlns:a16="http://schemas.microsoft.com/office/drawing/2014/main" id="{EAC42CD6-05A3-B16D-7B08-EBFEC0487257}"/>
              </a:ext>
            </a:extLst>
          </p:cNvPr>
          <p:cNvPicPr>
            <a:picLocks noChangeAspect="1"/>
          </p:cNvPicPr>
          <p:nvPr/>
        </p:nvPicPr>
        <p:blipFill>
          <a:blip r:embed="rId3"/>
          <a:stretch>
            <a:fillRect/>
          </a:stretch>
        </p:blipFill>
        <p:spPr>
          <a:xfrm>
            <a:off x="0" y="607558"/>
            <a:ext cx="9144000" cy="9525"/>
          </a:xfrm>
          <a:prstGeom prst="rect">
            <a:avLst/>
          </a:prstGeom>
          <a:ln w="12700">
            <a:solidFill>
              <a:schemeClr val="tx1"/>
            </a:solidFill>
          </a:ln>
        </p:spPr>
      </p:pic>
      <p:pic>
        <p:nvPicPr>
          <p:cNvPr id="13" name="Picture 12">
            <a:extLst>
              <a:ext uri="{FF2B5EF4-FFF2-40B4-BE49-F238E27FC236}">
                <a16:creationId xmlns:a16="http://schemas.microsoft.com/office/drawing/2014/main" id="{70CC14E0-3416-72B5-D49D-41F8F96C3772}"/>
              </a:ext>
            </a:extLst>
          </p:cNvPr>
          <p:cNvPicPr>
            <a:picLocks noChangeAspect="1"/>
          </p:cNvPicPr>
          <p:nvPr/>
        </p:nvPicPr>
        <p:blipFill>
          <a:blip r:embed="rId4"/>
          <a:stretch>
            <a:fillRect/>
          </a:stretch>
        </p:blipFill>
        <p:spPr>
          <a:xfrm>
            <a:off x="4668474" y="752763"/>
            <a:ext cx="4161337" cy="4191291"/>
          </a:xfrm>
          <a:prstGeom prst="rect">
            <a:avLst/>
          </a:prstGeom>
        </p:spPr>
      </p:pic>
      <p:sp>
        <p:nvSpPr>
          <p:cNvPr id="2" name="TextBox 1">
            <a:extLst>
              <a:ext uri="{FF2B5EF4-FFF2-40B4-BE49-F238E27FC236}">
                <a16:creationId xmlns:a16="http://schemas.microsoft.com/office/drawing/2014/main" id="{0471D44A-457A-7B38-6EA8-C76AC9D5BF30}"/>
              </a:ext>
            </a:extLst>
          </p:cNvPr>
          <p:cNvSpPr txBox="1"/>
          <p:nvPr/>
        </p:nvSpPr>
        <p:spPr>
          <a:xfrm>
            <a:off x="4342944" y="188230"/>
            <a:ext cx="25525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ambria"/>
              </a:rPr>
              <a:t>Recommendation: </a:t>
            </a:r>
            <a:r>
              <a:rPr lang="en-US" sz="1600" b="1">
                <a:solidFill>
                  <a:srgbClr val="FF9900"/>
                </a:solidFill>
                <a:latin typeface="Cambria"/>
              </a:rPr>
              <a:t>HOLD</a:t>
            </a:r>
          </a:p>
        </p:txBody>
      </p:sp>
    </p:spTree>
    <p:extLst>
      <p:ext uri="{BB962C8B-B14F-4D97-AF65-F5344CB8AC3E}">
        <p14:creationId xmlns:p14="http://schemas.microsoft.com/office/powerpoint/2010/main" val="174408964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214D02-3482-2822-AC9E-23453E7A6BFE}"/>
              </a:ext>
            </a:extLst>
          </p:cNvPr>
          <p:cNvSpPr txBox="1"/>
          <p:nvPr/>
        </p:nvSpPr>
        <p:spPr>
          <a:xfrm>
            <a:off x="-2269" y="15874"/>
            <a:ext cx="207962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accent1"/>
                </a:solidFill>
                <a:latin typeface="Cambria"/>
              </a:rPr>
              <a:t>Timeline</a:t>
            </a:r>
          </a:p>
        </p:txBody>
      </p:sp>
      <p:pic>
        <p:nvPicPr>
          <p:cNvPr id="5" name="Picture 4" descr="File:Salesforce.com logo.svg - Wikipedia">
            <a:extLst>
              <a:ext uri="{FF2B5EF4-FFF2-40B4-BE49-F238E27FC236}">
                <a16:creationId xmlns:a16="http://schemas.microsoft.com/office/drawing/2014/main" id="{D1CA3887-61C3-0C29-3603-9DEC7AD7DA93}"/>
              </a:ext>
            </a:extLst>
          </p:cNvPr>
          <p:cNvPicPr>
            <a:picLocks noChangeAspect="1"/>
          </p:cNvPicPr>
          <p:nvPr/>
        </p:nvPicPr>
        <p:blipFill>
          <a:blip r:embed="rId2"/>
          <a:stretch>
            <a:fillRect/>
          </a:stretch>
        </p:blipFill>
        <p:spPr>
          <a:xfrm>
            <a:off x="8355920" y="140379"/>
            <a:ext cx="678090" cy="417740"/>
          </a:xfrm>
          <a:prstGeom prst="rect">
            <a:avLst/>
          </a:prstGeom>
        </p:spPr>
      </p:pic>
      <p:sp>
        <p:nvSpPr>
          <p:cNvPr id="9" name="TextBox 8">
            <a:extLst>
              <a:ext uri="{FF2B5EF4-FFF2-40B4-BE49-F238E27FC236}">
                <a16:creationId xmlns:a16="http://schemas.microsoft.com/office/drawing/2014/main" id="{4F7EC2FC-36AD-DFD5-86E5-A85C0F416B5F}"/>
              </a:ext>
            </a:extLst>
          </p:cNvPr>
          <p:cNvSpPr txBox="1"/>
          <p:nvPr/>
        </p:nvSpPr>
        <p:spPr>
          <a:xfrm>
            <a:off x="6802435" y="32308"/>
            <a:ext cx="15534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solidFill>
                <a:latin typeface="Cambria"/>
              </a:rPr>
              <a:t>Current Price:</a:t>
            </a:r>
          </a:p>
          <a:p>
            <a:r>
              <a:rPr lang="en-US" sz="1600" dirty="0">
                <a:solidFill>
                  <a:schemeClr val="tx1"/>
                </a:solidFill>
                <a:latin typeface="Cambria"/>
              </a:rPr>
              <a:t>$257.10</a:t>
            </a:r>
          </a:p>
        </p:txBody>
      </p:sp>
      <p:pic>
        <p:nvPicPr>
          <p:cNvPr id="11" name="Picture 10">
            <a:extLst>
              <a:ext uri="{FF2B5EF4-FFF2-40B4-BE49-F238E27FC236}">
                <a16:creationId xmlns:a16="http://schemas.microsoft.com/office/drawing/2014/main" id="{6F79DB38-6D21-2B50-37EE-C92EDFA93526}"/>
              </a:ext>
            </a:extLst>
          </p:cNvPr>
          <p:cNvPicPr>
            <a:picLocks noChangeAspect="1"/>
          </p:cNvPicPr>
          <p:nvPr/>
        </p:nvPicPr>
        <p:blipFill>
          <a:blip r:embed="rId3"/>
          <a:stretch>
            <a:fillRect/>
          </a:stretch>
        </p:blipFill>
        <p:spPr>
          <a:xfrm>
            <a:off x="0" y="607558"/>
            <a:ext cx="9144000" cy="9525"/>
          </a:xfrm>
          <a:prstGeom prst="rect">
            <a:avLst/>
          </a:prstGeom>
          <a:ln w="12700">
            <a:solidFill>
              <a:schemeClr val="tx1"/>
            </a:solidFill>
          </a:ln>
        </p:spPr>
      </p:pic>
      <p:pic>
        <p:nvPicPr>
          <p:cNvPr id="4" name="Picture 3" descr="A diagram of a company's company's company's company's company's company's company's company's company's company's company's company'&#10;&#10;Description automatically generated">
            <a:extLst>
              <a:ext uri="{FF2B5EF4-FFF2-40B4-BE49-F238E27FC236}">
                <a16:creationId xmlns:a16="http://schemas.microsoft.com/office/drawing/2014/main" id="{78C9903D-7FA3-29BA-D01B-E46C8A7F7FC1}"/>
              </a:ext>
            </a:extLst>
          </p:cNvPr>
          <p:cNvPicPr>
            <a:picLocks noChangeAspect="1"/>
          </p:cNvPicPr>
          <p:nvPr/>
        </p:nvPicPr>
        <p:blipFill>
          <a:blip r:embed="rId4"/>
          <a:stretch>
            <a:fillRect/>
          </a:stretch>
        </p:blipFill>
        <p:spPr>
          <a:xfrm>
            <a:off x="2466935" y="666522"/>
            <a:ext cx="4210129" cy="4427231"/>
          </a:xfrm>
          <a:prstGeom prst="rect">
            <a:avLst/>
          </a:prstGeom>
        </p:spPr>
      </p:pic>
      <p:sp>
        <p:nvSpPr>
          <p:cNvPr id="6" name="TextBox 5">
            <a:extLst>
              <a:ext uri="{FF2B5EF4-FFF2-40B4-BE49-F238E27FC236}">
                <a16:creationId xmlns:a16="http://schemas.microsoft.com/office/drawing/2014/main" id="{6B3C4023-1666-6817-3E39-50E641523B03}"/>
              </a:ext>
            </a:extLst>
          </p:cNvPr>
          <p:cNvSpPr txBox="1"/>
          <p:nvPr/>
        </p:nvSpPr>
        <p:spPr>
          <a:xfrm>
            <a:off x="4342944" y="188230"/>
            <a:ext cx="25525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ambria"/>
              </a:rPr>
              <a:t>Recommendation: </a:t>
            </a:r>
            <a:r>
              <a:rPr lang="en-US" sz="1600" b="1">
                <a:solidFill>
                  <a:srgbClr val="FF9900"/>
                </a:solidFill>
                <a:latin typeface="Cambria"/>
              </a:rPr>
              <a:t>HOLD</a:t>
            </a:r>
          </a:p>
        </p:txBody>
      </p:sp>
    </p:spTree>
    <p:extLst>
      <p:ext uri="{BB962C8B-B14F-4D97-AF65-F5344CB8AC3E}">
        <p14:creationId xmlns:p14="http://schemas.microsoft.com/office/powerpoint/2010/main" val="503158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40"/>
          <p:cNvSpPr txBox="1">
            <a:spLocks noGrp="1"/>
          </p:cNvSpPr>
          <p:nvPr>
            <p:ph type="title"/>
          </p:nvPr>
        </p:nvSpPr>
        <p:spPr>
          <a:xfrm>
            <a:off x="457200" y="134044"/>
            <a:ext cx="8229600" cy="9432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en-CA" altLang="ko" sz="2800" dirty="0">
                <a:solidFill>
                  <a:schemeClr val="accent2"/>
                </a:solidFill>
                <a:latin typeface="Arial"/>
                <a:ea typeface="Arial"/>
                <a:cs typeface="Arial"/>
                <a:sym typeface="Arial"/>
              </a:rPr>
              <a:t>PRODUCTIVITY SOFTWARE: </a:t>
            </a:r>
            <a:endParaRPr lang="en-CA" sz="2800" dirty="0">
              <a:solidFill>
                <a:schemeClr val="accent2"/>
              </a:solidFill>
              <a:latin typeface="Arial"/>
              <a:ea typeface="Arial"/>
              <a:cs typeface="Arial"/>
              <a:sym typeface="Arial"/>
            </a:endParaRPr>
          </a:p>
          <a:p>
            <a:pPr marL="0" lvl="0" indent="0" rtl="0">
              <a:lnSpc>
                <a:spcPct val="100000"/>
              </a:lnSpc>
              <a:spcBef>
                <a:spcPts val="0"/>
              </a:spcBef>
              <a:spcAft>
                <a:spcPts val="0"/>
              </a:spcAft>
              <a:buNone/>
            </a:pPr>
            <a:r>
              <a:rPr lang="en-CA" altLang="ko" sz="2800" dirty="0">
                <a:solidFill>
                  <a:schemeClr val="accent2"/>
                </a:solidFill>
                <a:latin typeface="Arial"/>
                <a:ea typeface="Arial"/>
                <a:cs typeface="Arial"/>
                <a:sym typeface="Arial"/>
              </a:rPr>
              <a:t>Word Processing</a:t>
            </a:r>
            <a:endParaRPr lang="en-CA" sz="2800" dirty="0">
              <a:solidFill>
                <a:schemeClr val="accent2"/>
              </a:solidFill>
              <a:latin typeface="Arial"/>
              <a:ea typeface="Arial"/>
              <a:cs typeface="Arial"/>
              <a:sym typeface="Arial"/>
            </a:endParaRPr>
          </a:p>
        </p:txBody>
      </p:sp>
      <p:pic>
        <p:nvPicPr>
          <p:cNvPr id="411" name="Google Shape;411;p40"/>
          <p:cNvPicPr preferRelativeResize="0"/>
          <p:nvPr/>
        </p:nvPicPr>
        <p:blipFill>
          <a:blip r:embed="rId3">
            <a:alphaModFix/>
          </a:blip>
          <a:stretch>
            <a:fillRect/>
          </a:stretch>
        </p:blipFill>
        <p:spPr>
          <a:xfrm>
            <a:off x="1474300" y="1221384"/>
            <a:ext cx="6195400" cy="3074050"/>
          </a:xfrm>
          <a:prstGeom prst="rect">
            <a:avLst/>
          </a:prstGeom>
          <a:noFill/>
          <a:ln>
            <a:noFill/>
          </a:ln>
        </p:spPr>
      </p:pic>
      <p:sp>
        <p:nvSpPr>
          <p:cNvPr id="412" name="Google Shape;412;p40"/>
          <p:cNvSpPr txBox="1"/>
          <p:nvPr/>
        </p:nvSpPr>
        <p:spPr>
          <a:xfrm>
            <a:off x="919650" y="4439575"/>
            <a:ext cx="7304700" cy="6309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600" b="1" dirty="0">
                <a:solidFill>
                  <a:schemeClr val="accent1">
                    <a:lumMod val="40000"/>
                    <a:lumOff val="60000"/>
                  </a:schemeClr>
                </a:solidFill>
              </a:rPr>
              <a:t>Word Processing Software </a:t>
            </a:r>
            <a:r>
              <a:rPr lang="ko" sz="1300" dirty="0"/>
              <a:t>is an application designed for creating, editing, formatting, and printing textual documents, allowing users to input, manipulate, and organize text.</a:t>
            </a:r>
            <a:endParaRPr sz="1300"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214D02-3482-2822-AC9E-23453E7A6BFE}"/>
              </a:ext>
            </a:extLst>
          </p:cNvPr>
          <p:cNvSpPr txBox="1"/>
          <p:nvPr/>
        </p:nvSpPr>
        <p:spPr>
          <a:xfrm>
            <a:off x="-2269" y="15874"/>
            <a:ext cx="207962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accent1"/>
                </a:solidFill>
                <a:latin typeface="Cambria"/>
              </a:rPr>
              <a:t>Timeline</a:t>
            </a:r>
          </a:p>
        </p:txBody>
      </p:sp>
      <p:pic>
        <p:nvPicPr>
          <p:cNvPr id="5" name="Picture 4" descr="File:Salesforce.com logo.svg - Wikipedia">
            <a:extLst>
              <a:ext uri="{FF2B5EF4-FFF2-40B4-BE49-F238E27FC236}">
                <a16:creationId xmlns:a16="http://schemas.microsoft.com/office/drawing/2014/main" id="{D1CA3887-61C3-0C29-3603-9DEC7AD7DA93}"/>
              </a:ext>
            </a:extLst>
          </p:cNvPr>
          <p:cNvPicPr>
            <a:picLocks noChangeAspect="1"/>
          </p:cNvPicPr>
          <p:nvPr/>
        </p:nvPicPr>
        <p:blipFill>
          <a:blip r:embed="rId2"/>
          <a:stretch>
            <a:fillRect/>
          </a:stretch>
        </p:blipFill>
        <p:spPr>
          <a:xfrm>
            <a:off x="8355920" y="140379"/>
            <a:ext cx="678090" cy="417740"/>
          </a:xfrm>
          <a:prstGeom prst="rect">
            <a:avLst/>
          </a:prstGeom>
        </p:spPr>
      </p:pic>
      <p:sp>
        <p:nvSpPr>
          <p:cNvPr id="9" name="TextBox 8">
            <a:extLst>
              <a:ext uri="{FF2B5EF4-FFF2-40B4-BE49-F238E27FC236}">
                <a16:creationId xmlns:a16="http://schemas.microsoft.com/office/drawing/2014/main" id="{4F7EC2FC-36AD-DFD5-86E5-A85C0F416B5F}"/>
              </a:ext>
            </a:extLst>
          </p:cNvPr>
          <p:cNvSpPr txBox="1"/>
          <p:nvPr/>
        </p:nvSpPr>
        <p:spPr>
          <a:xfrm>
            <a:off x="6848955" y="56861"/>
            <a:ext cx="15534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solidFill>
                <a:latin typeface="Cambria"/>
              </a:rPr>
              <a:t>Current Price:</a:t>
            </a:r>
          </a:p>
          <a:p>
            <a:r>
              <a:rPr lang="en-US" sz="1600" dirty="0">
                <a:solidFill>
                  <a:schemeClr val="tx1"/>
                </a:solidFill>
                <a:latin typeface="Cambria"/>
              </a:rPr>
              <a:t>$257.10</a:t>
            </a:r>
          </a:p>
        </p:txBody>
      </p:sp>
      <p:pic>
        <p:nvPicPr>
          <p:cNvPr id="11" name="Picture 10">
            <a:extLst>
              <a:ext uri="{FF2B5EF4-FFF2-40B4-BE49-F238E27FC236}">
                <a16:creationId xmlns:a16="http://schemas.microsoft.com/office/drawing/2014/main" id="{6F79DB38-6D21-2B50-37EE-C92EDFA93526}"/>
              </a:ext>
            </a:extLst>
          </p:cNvPr>
          <p:cNvPicPr>
            <a:picLocks noChangeAspect="1"/>
          </p:cNvPicPr>
          <p:nvPr/>
        </p:nvPicPr>
        <p:blipFill>
          <a:blip r:embed="rId3"/>
          <a:stretch>
            <a:fillRect/>
          </a:stretch>
        </p:blipFill>
        <p:spPr>
          <a:xfrm>
            <a:off x="0" y="607558"/>
            <a:ext cx="9144000" cy="9525"/>
          </a:xfrm>
          <a:prstGeom prst="rect">
            <a:avLst/>
          </a:prstGeom>
          <a:ln w="12700">
            <a:solidFill>
              <a:schemeClr val="tx1"/>
            </a:solidFill>
          </a:ln>
        </p:spPr>
      </p:pic>
      <p:pic>
        <p:nvPicPr>
          <p:cNvPr id="10" name="Picture 9" descr="A diagram of salesforce marketing&#10;&#10;Description automatically generated">
            <a:extLst>
              <a:ext uri="{FF2B5EF4-FFF2-40B4-BE49-F238E27FC236}">
                <a16:creationId xmlns:a16="http://schemas.microsoft.com/office/drawing/2014/main" id="{D43B2FEA-B41D-D509-C772-FB2BC7DBCE1E}"/>
              </a:ext>
            </a:extLst>
          </p:cNvPr>
          <p:cNvPicPr>
            <a:picLocks noChangeAspect="1"/>
          </p:cNvPicPr>
          <p:nvPr/>
        </p:nvPicPr>
        <p:blipFill>
          <a:blip r:embed="rId4"/>
          <a:stretch>
            <a:fillRect/>
          </a:stretch>
        </p:blipFill>
        <p:spPr>
          <a:xfrm>
            <a:off x="2308371" y="652359"/>
            <a:ext cx="4527257" cy="4500665"/>
          </a:xfrm>
          <a:prstGeom prst="rect">
            <a:avLst/>
          </a:prstGeom>
        </p:spPr>
      </p:pic>
      <p:sp>
        <p:nvSpPr>
          <p:cNvPr id="2" name="TextBox 1">
            <a:extLst>
              <a:ext uri="{FF2B5EF4-FFF2-40B4-BE49-F238E27FC236}">
                <a16:creationId xmlns:a16="http://schemas.microsoft.com/office/drawing/2014/main" id="{7F0E7D05-BBF2-C0D8-B437-631EF7714E97}"/>
              </a:ext>
            </a:extLst>
          </p:cNvPr>
          <p:cNvSpPr txBox="1"/>
          <p:nvPr/>
        </p:nvSpPr>
        <p:spPr>
          <a:xfrm>
            <a:off x="4342944" y="188230"/>
            <a:ext cx="25525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ambria"/>
              </a:rPr>
              <a:t>Recommendation: </a:t>
            </a:r>
            <a:r>
              <a:rPr lang="en-US" sz="1600" b="1">
                <a:solidFill>
                  <a:srgbClr val="FF9900"/>
                </a:solidFill>
                <a:latin typeface="Cambria"/>
              </a:rPr>
              <a:t>HOLD</a:t>
            </a:r>
          </a:p>
        </p:txBody>
      </p:sp>
    </p:spTree>
    <p:extLst>
      <p:ext uri="{BB962C8B-B14F-4D97-AF65-F5344CB8AC3E}">
        <p14:creationId xmlns:p14="http://schemas.microsoft.com/office/powerpoint/2010/main" val="43152711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214D02-3482-2822-AC9E-23453E7A6BFE}"/>
              </a:ext>
            </a:extLst>
          </p:cNvPr>
          <p:cNvSpPr txBox="1"/>
          <p:nvPr/>
        </p:nvSpPr>
        <p:spPr>
          <a:xfrm>
            <a:off x="-2269" y="15874"/>
            <a:ext cx="207962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accent1"/>
                </a:solidFill>
                <a:latin typeface="Cambria"/>
              </a:rPr>
              <a:t>Timeline</a:t>
            </a:r>
          </a:p>
        </p:txBody>
      </p:sp>
      <p:pic>
        <p:nvPicPr>
          <p:cNvPr id="5" name="Picture 4" descr="File:Salesforce.com logo.svg - Wikipedia">
            <a:extLst>
              <a:ext uri="{FF2B5EF4-FFF2-40B4-BE49-F238E27FC236}">
                <a16:creationId xmlns:a16="http://schemas.microsoft.com/office/drawing/2014/main" id="{D1CA3887-61C3-0C29-3603-9DEC7AD7DA93}"/>
              </a:ext>
            </a:extLst>
          </p:cNvPr>
          <p:cNvPicPr>
            <a:picLocks noChangeAspect="1"/>
          </p:cNvPicPr>
          <p:nvPr/>
        </p:nvPicPr>
        <p:blipFill>
          <a:blip r:embed="rId2"/>
          <a:stretch>
            <a:fillRect/>
          </a:stretch>
        </p:blipFill>
        <p:spPr>
          <a:xfrm>
            <a:off x="8355920" y="140379"/>
            <a:ext cx="678090" cy="417740"/>
          </a:xfrm>
          <a:prstGeom prst="rect">
            <a:avLst/>
          </a:prstGeom>
        </p:spPr>
      </p:pic>
      <p:sp>
        <p:nvSpPr>
          <p:cNvPr id="9" name="TextBox 8">
            <a:extLst>
              <a:ext uri="{FF2B5EF4-FFF2-40B4-BE49-F238E27FC236}">
                <a16:creationId xmlns:a16="http://schemas.microsoft.com/office/drawing/2014/main" id="{4F7EC2FC-36AD-DFD5-86E5-A85C0F416B5F}"/>
              </a:ext>
            </a:extLst>
          </p:cNvPr>
          <p:cNvSpPr txBox="1"/>
          <p:nvPr/>
        </p:nvSpPr>
        <p:spPr>
          <a:xfrm>
            <a:off x="6802435" y="65119"/>
            <a:ext cx="15534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solidFill>
                <a:latin typeface="Cambria"/>
              </a:rPr>
              <a:t>Current Price:</a:t>
            </a:r>
          </a:p>
          <a:p>
            <a:r>
              <a:rPr lang="en-US" sz="1600" dirty="0">
                <a:solidFill>
                  <a:schemeClr val="tx1"/>
                </a:solidFill>
                <a:latin typeface="Cambria"/>
              </a:rPr>
              <a:t>$257.10</a:t>
            </a:r>
          </a:p>
        </p:txBody>
      </p:sp>
      <p:pic>
        <p:nvPicPr>
          <p:cNvPr id="11" name="Picture 10">
            <a:extLst>
              <a:ext uri="{FF2B5EF4-FFF2-40B4-BE49-F238E27FC236}">
                <a16:creationId xmlns:a16="http://schemas.microsoft.com/office/drawing/2014/main" id="{6F79DB38-6D21-2B50-37EE-C92EDFA93526}"/>
              </a:ext>
            </a:extLst>
          </p:cNvPr>
          <p:cNvPicPr>
            <a:picLocks noChangeAspect="1"/>
          </p:cNvPicPr>
          <p:nvPr/>
        </p:nvPicPr>
        <p:blipFill>
          <a:blip r:embed="rId3"/>
          <a:stretch>
            <a:fillRect/>
          </a:stretch>
        </p:blipFill>
        <p:spPr>
          <a:xfrm>
            <a:off x="0" y="607558"/>
            <a:ext cx="9144000" cy="9525"/>
          </a:xfrm>
          <a:prstGeom prst="rect">
            <a:avLst/>
          </a:prstGeom>
          <a:ln w="12700">
            <a:solidFill>
              <a:schemeClr val="tx1"/>
            </a:solidFill>
          </a:ln>
        </p:spPr>
      </p:pic>
      <p:pic>
        <p:nvPicPr>
          <p:cNvPr id="8" name="Picture 7" descr="A diagram of a company&#10;&#10;Description automatically generated">
            <a:extLst>
              <a:ext uri="{FF2B5EF4-FFF2-40B4-BE49-F238E27FC236}">
                <a16:creationId xmlns:a16="http://schemas.microsoft.com/office/drawing/2014/main" id="{B189D4C1-C738-892F-4414-58510403E9D7}"/>
              </a:ext>
            </a:extLst>
          </p:cNvPr>
          <p:cNvPicPr>
            <a:picLocks noChangeAspect="1"/>
          </p:cNvPicPr>
          <p:nvPr/>
        </p:nvPicPr>
        <p:blipFill rotWithShape="1">
          <a:blip r:embed="rId4"/>
          <a:srcRect l="472" t="3074" b="118"/>
          <a:stretch/>
        </p:blipFill>
        <p:spPr>
          <a:xfrm>
            <a:off x="2899462" y="631005"/>
            <a:ext cx="3345076" cy="4512495"/>
          </a:xfrm>
          <a:prstGeom prst="rect">
            <a:avLst/>
          </a:prstGeom>
        </p:spPr>
      </p:pic>
      <p:sp>
        <p:nvSpPr>
          <p:cNvPr id="4" name="TextBox 3">
            <a:extLst>
              <a:ext uri="{FF2B5EF4-FFF2-40B4-BE49-F238E27FC236}">
                <a16:creationId xmlns:a16="http://schemas.microsoft.com/office/drawing/2014/main" id="{ADAE4A34-2D22-94B5-4B4A-8B997C4AD439}"/>
              </a:ext>
            </a:extLst>
          </p:cNvPr>
          <p:cNvSpPr txBox="1"/>
          <p:nvPr/>
        </p:nvSpPr>
        <p:spPr>
          <a:xfrm>
            <a:off x="4342944" y="188230"/>
            <a:ext cx="25525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Cambria"/>
              </a:rPr>
              <a:t>Recommendation: </a:t>
            </a:r>
            <a:r>
              <a:rPr lang="en-US" sz="1600" b="1" dirty="0">
                <a:solidFill>
                  <a:srgbClr val="FF9900"/>
                </a:solidFill>
                <a:latin typeface="Cambria"/>
              </a:rPr>
              <a:t>HOLD</a:t>
            </a:r>
          </a:p>
        </p:txBody>
      </p:sp>
    </p:spTree>
    <p:extLst>
      <p:ext uri="{BB962C8B-B14F-4D97-AF65-F5344CB8AC3E}">
        <p14:creationId xmlns:p14="http://schemas.microsoft.com/office/powerpoint/2010/main" val="129798939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214D02-3482-2822-AC9E-23453E7A6BFE}"/>
              </a:ext>
            </a:extLst>
          </p:cNvPr>
          <p:cNvSpPr txBox="1"/>
          <p:nvPr/>
        </p:nvSpPr>
        <p:spPr>
          <a:xfrm>
            <a:off x="-2270" y="15874"/>
            <a:ext cx="377138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accent1"/>
                </a:solidFill>
                <a:latin typeface="Cambria"/>
              </a:rPr>
              <a:t>Service Offerings</a:t>
            </a:r>
          </a:p>
        </p:txBody>
      </p:sp>
      <p:pic>
        <p:nvPicPr>
          <p:cNvPr id="5" name="Picture 4" descr="File:Salesforce.com logo.svg - Wikipedia">
            <a:extLst>
              <a:ext uri="{FF2B5EF4-FFF2-40B4-BE49-F238E27FC236}">
                <a16:creationId xmlns:a16="http://schemas.microsoft.com/office/drawing/2014/main" id="{D1CA3887-61C3-0C29-3603-9DEC7AD7DA93}"/>
              </a:ext>
            </a:extLst>
          </p:cNvPr>
          <p:cNvPicPr>
            <a:picLocks noChangeAspect="1"/>
          </p:cNvPicPr>
          <p:nvPr/>
        </p:nvPicPr>
        <p:blipFill>
          <a:blip r:embed="rId2"/>
          <a:stretch>
            <a:fillRect/>
          </a:stretch>
        </p:blipFill>
        <p:spPr>
          <a:xfrm>
            <a:off x="8355920" y="140379"/>
            <a:ext cx="678090" cy="417740"/>
          </a:xfrm>
          <a:prstGeom prst="rect">
            <a:avLst/>
          </a:prstGeom>
        </p:spPr>
      </p:pic>
      <p:sp>
        <p:nvSpPr>
          <p:cNvPr id="9" name="TextBox 8">
            <a:extLst>
              <a:ext uri="{FF2B5EF4-FFF2-40B4-BE49-F238E27FC236}">
                <a16:creationId xmlns:a16="http://schemas.microsoft.com/office/drawing/2014/main" id="{4F7EC2FC-36AD-DFD5-86E5-A85C0F416B5F}"/>
              </a:ext>
            </a:extLst>
          </p:cNvPr>
          <p:cNvSpPr txBox="1"/>
          <p:nvPr/>
        </p:nvSpPr>
        <p:spPr>
          <a:xfrm>
            <a:off x="6802435" y="56861"/>
            <a:ext cx="15534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solidFill>
                <a:latin typeface="Cambria"/>
              </a:rPr>
              <a:t>Current Price:</a:t>
            </a:r>
          </a:p>
          <a:p>
            <a:r>
              <a:rPr lang="en-US" sz="1600" dirty="0">
                <a:solidFill>
                  <a:schemeClr val="tx1"/>
                </a:solidFill>
                <a:latin typeface="Cambria"/>
              </a:rPr>
              <a:t>$257.10</a:t>
            </a:r>
          </a:p>
        </p:txBody>
      </p:sp>
      <p:pic>
        <p:nvPicPr>
          <p:cNvPr id="11" name="Picture 10">
            <a:extLst>
              <a:ext uri="{FF2B5EF4-FFF2-40B4-BE49-F238E27FC236}">
                <a16:creationId xmlns:a16="http://schemas.microsoft.com/office/drawing/2014/main" id="{6F79DB38-6D21-2B50-37EE-C92EDFA93526}"/>
              </a:ext>
            </a:extLst>
          </p:cNvPr>
          <p:cNvPicPr>
            <a:picLocks noChangeAspect="1"/>
          </p:cNvPicPr>
          <p:nvPr/>
        </p:nvPicPr>
        <p:blipFill>
          <a:blip r:embed="rId3"/>
          <a:stretch>
            <a:fillRect/>
          </a:stretch>
        </p:blipFill>
        <p:spPr>
          <a:xfrm>
            <a:off x="0" y="607558"/>
            <a:ext cx="9144000" cy="9525"/>
          </a:xfrm>
          <a:prstGeom prst="rect">
            <a:avLst/>
          </a:prstGeom>
          <a:ln w="12700">
            <a:solidFill>
              <a:schemeClr val="tx1"/>
            </a:solidFill>
          </a:ln>
        </p:spPr>
      </p:pic>
      <p:sp>
        <p:nvSpPr>
          <p:cNvPr id="4" name="TextBox 3">
            <a:extLst>
              <a:ext uri="{FF2B5EF4-FFF2-40B4-BE49-F238E27FC236}">
                <a16:creationId xmlns:a16="http://schemas.microsoft.com/office/drawing/2014/main" id="{ADAE4A34-2D22-94B5-4B4A-8B997C4AD439}"/>
              </a:ext>
            </a:extLst>
          </p:cNvPr>
          <p:cNvSpPr txBox="1"/>
          <p:nvPr/>
        </p:nvSpPr>
        <p:spPr>
          <a:xfrm>
            <a:off x="4342944" y="188230"/>
            <a:ext cx="25525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ambria"/>
              </a:rPr>
              <a:t>Recommendation: </a:t>
            </a:r>
            <a:r>
              <a:rPr lang="en-US" sz="1600" b="1">
                <a:solidFill>
                  <a:srgbClr val="FF9900"/>
                </a:solidFill>
                <a:latin typeface="Cambria"/>
              </a:rPr>
              <a:t>HOLD</a:t>
            </a:r>
          </a:p>
        </p:txBody>
      </p:sp>
      <p:sp>
        <p:nvSpPr>
          <p:cNvPr id="2" name="TextBox 1">
            <a:extLst>
              <a:ext uri="{FF2B5EF4-FFF2-40B4-BE49-F238E27FC236}">
                <a16:creationId xmlns:a16="http://schemas.microsoft.com/office/drawing/2014/main" id="{5CF7D09D-9486-3FDC-BBB8-8DB4BF09EFA5}"/>
              </a:ext>
            </a:extLst>
          </p:cNvPr>
          <p:cNvSpPr txBox="1"/>
          <p:nvPr/>
        </p:nvSpPr>
        <p:spPr>
          <a:xfrm>
            <a:off x="2537431" y="844027"/>
            <a:ext cx="4064597" cy="307777"/>
          </a:xfrm>
          <a:prstGeom prst="rect">
            <a:avLst/>
          </a:prstGeom>
          <a:noFill/>
        </p:spPr>
        <p:txBody>
          <a:bodyPr wrap="square" rtlCol="0">
            <a:spAutoFit/>
          </a:bodyPr>
          <a:lstStyle/>
          <a:p>
            <a:r>
              <a:rPr lang="en-CA" b="1" err="1"/>
              <a:t>Saleforce’s</a:t>
            </a:r>
            <a:r>
              <a:rPr lang="en-CA" b="1"/>
              <a:t> Integrated Customer 360 offerings</a:t>
            </a:r>
          </a:p>
        </p:txBody>
      </p:sp>
      <p:pic>
        <p:nvPicPr>
          <p:cNvPr id="12" name="Picture 11">
            <a:extLst>
              <a:ext uri="{FF2B5EF4-FFF2-40B4-BE49-F238E27FC236}">
                <a16:creationId xmlns:a16="http://schemas.microsoft.com/office/drawing/2014/main" id="{BD0E8376-6B46-A74E-5363-7963C6B2AA54}"/>
              </a:ext>
            </a:extLst>
          </p:cNvPr>
          <p:cNvPicPr>
            <a:picLocks noChangeAspect="1"/>
          </p:cNvPicPr>
          <p:nvPr/>
        </p:nvPicPr>
        <p:blipFill>
          <a:blip r:embed="rId4"/>
          <a:stretch>
            <a:fillRect/>
          </a:stretch>
        </p:blipFill>
        <p:spPr>
          <a:xfrm>
            <a:off x="-2270" y="1225669"/>
            <a:ext cx="9144000" cy="3917831"/>
          </a:xfrm>
          <a:prstGeom prst="rect">
            <a:avLst/>
          </a:prstGeom>
        </p:spPr>
      </p:pic>
    </p:spTree>
    <p:extLst>
      <p:ext uri="{BB962C8B-B14F-4D97-AF65-F5344CB8AC3E}">
        <p14:creationId xmlns:p14="http://schemas.microsoft.com/office/powerpoint/2010/main" val="34561941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214D02-3482-2822-AC9E-23453E7A6BFE}"/>
              </a:ext>
            </a:extLst>
          </p:cNvPr>
          <p:cNvSpPr txBox="1"/>
          <p:nvPr/>
        </p:nvSpPr>
        <p:spPr>
          <a:xfrm>
            <a:off x="-2270" y="15874"/>
            <a:ext cx="425460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accent2">
                    <a:lumMod val="60000"/>
                    <a:lumOff val="40000"/>
                  </a:schemeClr>
                </a:solidFill>
                <a:latin typeface="Cambria"/>
              </a:rPr>
              <a:t>Business Breakdown</a:t>
            </a:r>
          </a:p>
        </p:txBody>
      </p:sp>
      <p:pic>
        <p:nvPicPr>
          <p:cNvPr id="5" name="Picture 4" descr="File:Salesforce.com logo.svg - Wikipedia">
            <a:extLst>
              <a:ext uri="{FF2B5EF4-FFF2-40B4-BE49-F238E27FC236}">
                <a16:creationId xmlns:a16="http://schemas.microsoft.com/office/drawing/2014/main" id="{D1CA3887-61C3-0C29-3603-9DEC7AD7DA93}"/>
              </a:ext>
            </a:extLst>
          </p:cNvPr>
          <p:cNvPicPr>
            <a:picLocks noChangeAspect="1"/>
          </p:cNvPicPr>
          <p:nvPr/>
        </p:nvPicPr>
        <p:blipFill>
          <a:blip r:embed="rId2"/>
          <a:stretch>
            <a:fillRect/>
          </a:stretch>
        </p:blipFill>
        <p:spPr>
          <a:xfrm>
            <a:off x="8355920" y="140379"/>
            <a:ext cx="678090" cy="417740"/>
          </a:xfrm>
          <a:prstGeom prst="rect">
            <a:avLst/>
          </a:prstGeom>
        </p:spPr>
      </p:pic>
      <p:sp>
        <p:nvSpPr>
          <p:cNvPr id="9" name="TextBox 8">
            <a:extLst>
              <a:ext uri="{FF2B5EF4-FFF2-40B4-BE49-F238E27FC236}">
                <a16:creationId xmlns:a16="http://schemas.microsoft.com/office/drawing/2014/main" id="{4F7EC2FC-36AD-DFD5-86E5-A85C0F416B5F}"/>
              </a:ext>
            </a:extLst>
          </p:cNvPr>
          <p:cNvSpPr txBox="1"/>
          <p:nvPr/>
        </p:nvSpPr>
        <p:spPr>
          <a:xfrm>
            <a:off x="6894669" y="58573"/>
            <a:ext cx="18322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solidFill>
                <a:latin typeface="Cambria"/>
              </a:rPr>
              <a:t>Current Price:</a:t>
            </a:r>
          </a:p>
          <a:p>
            <a:r>
              <a:rPr lang="en-US" sz="1600" dirty="0">
                <a:solidFill>
                  <a:schemeClr val="tx1"/>
                </a:solidFill>
                <a:latin typeface="Cambria"/>
              </a:rPr>
              <a:t>$257.10</a:t>
            </a:r>
          </a:p>
        </p:txBody>
      </p:sp>
      <p:pic>
        <p:nvPicPr>
          <p:cNvPr id="11" name="Picture 10">
            <a:extLst>
              <a:ext uri="{FF2B5EF4-FFF2-40B4-BE49-F238E27FC236}">
                <a16:creationId xmlns:a16="http://schemas.microsoft.com/office/drawing/2014/main" id="{6F79DB38-6D21-2B50-37EE-C92EDFA93526}"/>
              </a:ext>
            </a:extLst>
          </p:cNvPr>
          <p:cNvPicPr>
            <a:picLocks noChangeAspect="1"/>
          </p:cNvPicPr>
          <p:nvPr/>
        </p:nvPicPr>
        <p:blipFill>
          <a:blip r:embed="rId3"/>
          <a:stretch>
            <a:fillRect/>
          </a:stretch>
        </p:blipFill>
        <p:spPr>
          <a:xfrm>
            <a:off x="0" y="607558"/>
            <a:ext cx="9144000" cy="9525"/>
          </a:xfrm>
          <a:prstGeom prst="rect">
            <a:avLst/>
          </a:prstGeom>
          <a:ln w="12700">
            <a:solidFill>
              <a:schemeClr val="tx1"/>
            </a:solidFill>
          </a:ln>
        </p:spPr>
      </p:pic>
      <p:sp>
        <p:nvSpPr>
          <p:cNvPr id="4" name="TextBox 3">
            <a:extLst>
              <a:ext uri="{FF2B5EF4-FFF2-40B4-BE49-F238E27FC236}">
                <a16:creationId xmlns:a16="http://schemas.microsoft.com/office/drawing/2014/main" id="{F0556B91-8673-5E04-7841-FDCAF30FFD8A}"/>
              </a:ext>
            </a:extLst>
          </p:cNvPr>
          <p:cNvSpPr txBox="1"/>
          <p:nvPr/>
        </p:nvSpPr>
        <p:spPr>
          <a:xfrm>
            <a:off x="100361" y="716001"/>
            <a:ext cx="7370955" cy="2985433"/>
          </a:xfrm>
          <a:prstGeom prst="rect">
            <a:avLst/>
          </a:prstGeom>
          <a:noFill/>
        </p:spPr>
        <p:txBody>
          <a:bodyPr wrap="square">
            <a:spAutoFit/>
          </a:bodyPr>
          <a:lstStyle/>
          <a:p>
            <a:pPr rtl="0">
              <a:spcBef>
                <a:spcPts val="0"/>
              </a:spcBef>
              <a:spcAft>
                <a:spcPts val="0"/>
              </a:spcAft>
            </a:pPr>
            <a:r>
              <a:rPr lang="en-US" sz="2000" b="1" i="0" u="none" strike="noStrike">
                <a:solidFill>
                  <a:srgbClr val="000000"/>
                </a:solidFill>
                <a:effectLst/>
                <a:latin typeface="Arial" panose="020B0604020202020204" pitchFamily="34" charset="0"/>
              </a:rPr>
              <a:t>2024 Q1 Financials</a:t>
            </a:r>
          </a:p>
          <a:p>
            <a:pPr rtl="0">
              <a:spcBef>
                <a:spcPts val="0"/>
              </a:spcBef>
              <a:spcAft>
                <a:spcPts val="0"/>
              </a:spcAft>
            </a:pPr>
            <a:r>
              <a:rPr lang="en-US" sz="1400" b="1" i="0" u="none" strike="noStrike">
                <a:solidFill>
                  <a:srgbClr val="000000"/>
                </a:solidFill>
                <a:effectLst/>
                <a:latin typeface="Arial" panose="020B0604020202020204" pitchFamily="34" charset="0"/>
              </a:rPr>
              <a:t>CRM’s business segments</a:t>
            </a:r>
            <a:endParaRPr lang="en-US" b="0">
              <a:effectLst/>
            </a:endParaRPr>
          </a:p>
          <a:p>
            <a:pPr marL="285750" indent="-285750" rtl="0" fontAlgn="base">
              <a:spcBef>
                <a:spcPts val="0"/>
              </a:spcBef>
              <a:spcAft>
                <a:spcPts val="0"/>
              </a:spcAft>
              <a:buFont typeface="Wingdings" panose="05000000000000000000" pitchFamily="2" charset="2"/>
              <a:buChar char="§"/>
            </a:pPr>
            <a:r>
              <a:rPr lang="en-US" sz="1400" b="0" i="0" u="none" strike="noStrike">
                <a:solidFill>
                  <a:schemeClr val="accent1"/>
                </a:solidFill>
                <a:effectLst/>
                <a:latin typeface="Arial" panose="020B0604020202020204" pitchFamily="34" charset="0"/>
              </a:rPr>
              <a:t>Subscription &amp; support </a:t>
            </a:r>
            <a:r>
              <a:rPr lang="en-US" sz="1400" b="0" i="0" u="none" strike="noStrike">
                <a:solidFill>
                  <a:srgbClr val="000000"/>
                </a:solidFill>
                <a:effectLst/>
                <a:latin typeface="Arial" panose="020B0604020202020204" pitchFamily="34" charset="0"/>
              </a:rPr>
              <a:t>(94% of total revenue) - $8.59B [12.3% YOY </a:t>
            </a:r>
            <a:r>
              <a:rPr lang="en-US" sz="1400" b="0" i="0" u="none" strike="noStrike">
                <a:solidFill>
                  <a:srgbClr val="00B050"/>
                </a:solidFill>
                <a:effectLst/>
                <a:latin typeface="Arial" panose="020B0604020202020204" pitchFamily="34" charset="0"/>
              </a:rPr>
              <a:t>increase</a:t>
            </a:r>
            <a:r>
              <a:rPr lang="en-US" sz="1400" b="0" i="0" u="none" strike="noStrike">
                <a:solidFill>
                  <a:srgbClr val="000000"/>
                </a:solidFill>
                <a:effectLst/>
                <a:latin typeface="Arial" panose="020B0604020202020204" pitchFamily="34" charset="0"/>
              </a:rPr>
              <a:t>]</a:t>
            </a:r>
          </a:p>
          <a:p>
            <a:pPr marL="457200" rtl="0" fontAlgn="base">
              <a:spcBef>
                <a:spcPts val="0"/>
              </a:spcBef>
              <a:spcAft>
                <a:spcPts val="0"/>
              </a:spcAft>
              <a:buFont typeface="+mj-lt"/>
              <a:buAutoNum type="arabicPeriod"/>
            </a:pPr>
            <a:r>
              <a:rPr lang="en-US" sz="1400" b="0" i="0" u="none" strike="noStrike">
                <a:solidFill>
                  <a:srgbClr val="000000"/>
                </a:solidFill>
                <a:effectLst/>
                <a:latin typeface="Arial" panose="020B0604020202020204" pitchFamily="34" charset="0"/>
              </a:rPr>
              <a:t>Sales Cloud - $2B [10.4% YOY </a:t>
            </a:r>
            <a:r>
              <a:rPr lang="en-US" sz="1400" b="0" i="0" u="none" strike="noStrike">
                <a:solidFill>
                  <a:srgbClr val="00B050"/>
                </a:solidFill>
                <a:effectLst/>
                <a:latin typeface="Arial" panose="020B0604020202020204" pitchFamily="34" charset="0"/>
              </a:rPr>
              <a:t>increase</a:t>
            </a:r>
            <a:r>
              <a:rPr lang="en-US" sz="1400" b="0" i="0" u="none" strike="noStrike">
                <a:solidFill>
                  <a:srgbClr val="000000"/>
                </a:solidFill>
                <a:effectLst/>
                <a:latin typeface="Arial" panose="020B0604020202020204" pitchFamily="34" charset="0"/>
              </a:rPr>
              <a:t>]</a:t>
            </a:r>
          </a:p>
          <a:p>
            <a:pPr marL="457200" rtl="0" fontAlgn="base">
              <a:spcBef>
                <a:spcPts val="0"/>
              </a:spcBef>
              <a:spcAft>
                <a:spcPts val="0"/>
              </a:spcAft>
              <a:buFont typeface="+mj-lt"/>
              <a:buAutoNum type="arabicPeriod"/>
            </a:pPr>
            <a:r>
              <a:rPr lang="en-US" sz="1400" b="0" i="0" u="none" strike="noStrike">
                <a:solidFill>
                  <a:srgbClr val="000000"/>
                </a:solidFill>
                <a:effectLst/>
                <a:latin typeface="Arial" panose="020B0604020202020204" pitchFamily="34" charset="0"/>
              </a:rPr>
              <a:t>Service Cloud - $2.18B [11.1% YOY </a:t>
            </a:r>
            <a:r>
              <a:rPr lang="en-US" sz="1400" b="0" i="0" u="none" strike="noStrike">
                <a:solidFill>
                  <a:srgbClr val="00B050"/>
                </a:solidFill>
                <a:effectLst/>
                <a:latin typeface="Arial" panose="020B0604020202020204" pitchFamily="34" charset="0"/>
              </a:rPr>
              <a:t>increase</a:t>
            </a:r>
            <a:r>
              <a:rPr lang="en-US" sz="1400" b="0" i="0" u="none" strike="noStrike">
                <a:solidFill>
                  <a:srgbClr val="000000"/>
                </a:solidFill>
                <a:effectLst/>
                <a:latin typeface="Arial" panose="020B0604020202020204" pitchFamily="34" charset="0"/>
              </a:rPr>
              <a:t>]</a:t>
            </a:r>
          </a:p>
          <a:p>
            <a:pPr marL="457200" rtl="0" fontAlgn="base">
              <a:spcBef>
                <a:spcPts val="0"/>
              </a:spcBef>
              <a:spcAft>
                <a:spcPts val="0"/>
              </a:spcAft>
              <a:buFont typeface="+mj-lt"/>
              <a:buAutoNum type="arabicPeriod"/>
            </a:pPr>
            <a:r>
              <a:rPr lang="en-US" sz="1400" b="0" i="0" u="none" strike="noStrike">
                <a:solidFill>
                  <a:srgbClr val="000000"/>
                </a:solidFill>
                <a:effectLst/>
                <a:latin typeface="Arial" panose="020B0604020202020204" pitchFamily="34" charset="0"/>
              </a:rPr>
              <a:t>Marketing &amp; commerce cloud - $1.28B [9.6% YOY </a:t>
            </a:r>
            <a:r>
              <a:rPr lang="en-US" sz="1400" b="0" i="0" u="none" strike="noStrike">
                <a:solidFill>
                  <a:srgbClr val="00B050"/>
                </a:solidFill>
                <a:effectLst/>
                <a:latin typeface="Arial" panose="020B0604020202020204" pitchFamily="34" charset="0"/>
              </a:rPr>
              <a:t>increase</a:t>
            </a:r>
            <a:r>
              <a:rPr lang="en-US" sz="1400" b="0" i="0" u="none" strike="noStrike">
                <a:solidFill>
                  <a:srgbClr val="000000"/>
                </a:solidFill>
                <a:effectLst/>
                <a:latin typeface="Arial" panose="020B0604020202020204" pitchFamily="34" charset="0"/>
              </a:rPr>
              <a:t>]</a:t>
            </a:r>
          </a:p>
          <a:p>
            <a:pPr marL="457200" rtl="0" fontAlgn="base">
              <a:spcBef>
                <a:spcPts val="0"/>
              </a:spcBef>
              <a:spcAft>
                <a:spcPts val="0"/>
              </a:spcAft>
              <a:buFont typeface="+mj-lt"/>
              <a:buAutoNum type="arabicPeriod"/>
            </a:pPr>
            <a:r>
              <a:rPr lang="en-US" sz="1400" b="0" i="0" u="none" strike="noStrike">
                <a:solidFill>
                  <a:srgbClr val="000000"/>
                </a:solidFill>
                <a:effectLst/>
                <a:latin typeface="Arial" panose="020B0604020202020204" pitchFamily="34" charset="0"/>
              </a:rPr>
              <a:t>Platform &amp; other revenues - $1.72B [9.6% YOY </a:t>
            </a:r>
            <a:r>
              <a:rPr lang="en-US" sz="1400" b="0" i="0" u="none" strike="noStrike">
                <a:solidFill>
                  <a:srgbClr val="00B050"/>
                </a:solidFill>
                <a:effectLst/>
                <a:latin typeface="Arial" panose="020B0604020202020204" pitchFamily="34" charset="0"/>
              </a:rPr>
              <a:t>increase</a:t>
            </a:r>
            <a:r>
              <a:rPr lang="en-US" sz="1400" b="0" i="0" u="none" strike="noStrike">
                <a:solidFill>
                  <a:srgbClr val="000000"/>
                </a:solidFill>
                <a:effectLst/>
                <a:latin typeface="Arial" panose="020B0604020202020204" pitchFamily="34" charset="0"/>
              </a:rPr>
              <a:t>]</a:t>
            </a:r>
          </a:p>
          <a:p>
            <a:pPr marL="457200" rtl="0" fontAlgn="base">
              <a:spcBef>
                <a:spcPts val="0"/>
              </a:spcBef>
              <a:spcAft>
                <a:spcPts val="0"/>
              </a:spcAft>
              <a:buFont typeface="+mj-lt"/>
              <a:buAutoNum type="arabicPeriod"/>
            </a:pPr>
            <a:r>
              <a:rPr lang="en-US" sz="1400" b="0" i="0" u="none" strike="noStrike">
                <a:solidFill>
                  <a:srgbClr val="000000"/>
                </a:solidFill>
                <a:effectLst/>
                <a:latin typeface="Arial" panose="020B0604020202020204" pitchFamily="34" charset="0"/>
              </a:rPr>
              <a:t>Integration &amp; Analytics division - $1.41B [24.2% YOY </a:t>
            </a:r>
            <a:r>
              <a:rPr lang="en-US" sz="1400" b="0" i="0" u="none" strike="noStrike">
                <a:solidFill>
                  <a:srgbClr val="00B050"/>
                </a:solidFill>
                <a:effectLst/>
                <a:latin typeface="Arial" panose="020B0604020202020204" pitchFamily="34" charset="0"/>
              </a:rPr>
              <a:t>increase</a:t>
            </a:r>
            <a:r>
              <a:rPr lang="en-US" sz="1400" b="0" i="0" u="none" strike="noStrike">
                <a:solidFill>
                  <a:srgbClr val="000000"/>
                </a:solidFill>
                <a:effectLst/>
                <a:latin typeface="Arial" panose="020B0604020202020204" pitchFamily="34" charset="0"/>
              </a:rPr>
              <a:t>]</a:t>
            </a:r>
          </a:p>
          <a:p>
            <a:pPr marL="285750" indent="-285750" rtl="0" fontAlgn="base">
              <a:spcBef>
                <a:spcPts val="0"/>
              </a:spcBef>
              <a:spcAft>
                <a:spcPts val="0"/>
              </a:spcAft>
              <a:buFont typeface="Wingdings" panose="05000000000000000000" pitchFamily="2" charset="2"/>
              <a:buChar char="§"/>
            </a:pPr>
            <a:r>
              <a:rPr lang="en-US" sz="1400" b="0" i="0" u="none" strike="noStrike">
                <a:solidFill>
                  <a:schemeClr val="accent1"/>
                </a:solidFill>
                <a:effectLst/>
                <a:latin typeface="Arial" panose="020B0604020202020204" pitchFamily="34" charset="0"/>
              </a:rPr>
              <a:t>Professional services &amp; other </a:t>
            </a:r>
            <a:r>
              <a:rPr lang="en-US" sz="1400" b="0" i="0" u="none" strike="noStrike">
                <a:solidFill>
                  <a:srgbClr val="000000"/>
                </a:solidFill>
                <a:effectLst/>
                <a:latin typeface="Arial" panose="020B0604020202020204" pitchFamily="34" charset="0"/>
              </a:rPr>
              <a:t>(6% of total revenue) - $548M [9.4% YOY </a:t>
            </a:r>
            <a:r>
              <a:rPr lang="en-US" sz="1400" b="0" i="0" u="none" strike="noStrike">
                <a:solidFill>
                  <a:srgbClr val="FF0000"/>
                </a:solidFill>
                <a:effectLst/>
                <a:latin typeface="Arial" panose="020B0604020202020204" pitchFamily="34" charset="0"/>
              </a:rPr>
              <a:t>decrease</a:t>
            </a:r>
            <a:r>
              <a:rPr lang="en-US" sz="1400" b="0" i="0" u="none" strike="noStrike">
                <a:solidFill>
                  <a:srgbClr val="000000"/>
                </a:solidFill>
                <a:effectLst/>
                <a:latin typeface="Arial" panose="020B0604020202020204" pitchFamily="34" charset="0"/>
              </a:rPr>
              <a:t>]</a:t>
            </a:r>
          </a:p>
          <a:p>
            <a:pPr marL="285750" indent="-285750" rtl="0" fontAlgn="base">
              <a:spcBef>
                <a:spcPts val="0"/>
              </a:spcBef>
              <a:spcAft>
                <a:spcPts val="0"/>
              </a:spcAft>
              <a:buFont typeface="Wingdings" panose="05000000000000000000" pitchFamily="2" charset="2"/>
              <a:buChar char="§"/>
            </a:pPr>
            <a:endParaRPr lang="en-US">
              <a:latin typeface="Arial" panose="020B0604020202020204" pitchFamily="34" charset="0"/>
            </a:endParaRPr>
          </a:p>
          <a:p>
            <a:pPr marL="285750" indent="-285750" rtl="0" fontAlgn="base">
              <a:spcBef>
                <a:spcPts val="0"/>
              </a:spcBef>
              <a:spcAft>
                <a:spcPts val="0"/>
              </a:spcAft>
              <a:buFont typeface="Wingdings" panose="05000000000000000000" pitchFamily="2" charset="2"/>
              <a:buChar char="§"/>
            </a:pPr>
            <a:endParaRPr lang="en-US" sz="1400" b="0" i="0" u="none" strike="noStrike">
              <a:solidFill>
                <a:srgbClr val="000000"/>
              </a:solidFill>
              <a:effectLst/>
              <a:latin typeface="Arial" panose="020B0604020202020204" pitchFamily="34" charset="0"/>
            </a:endParaRPr>
          </a:p>
          <a:p>
            <a:pPr marL="285750" indent="-285750" rtl="0" fontAlgn="base">
              <a:spcBef>
                <a:spcPts val="0"/>
              </a:spcBef>
              <a:spcAft>
                <a:spcPts val="0"/>
              </a:spcAft>
              <a:buFont typeface="Wingdings" panose="05000000000000000000" pitchFamily="2" charset="2"/>
              <a:buChar char="§"/>
            </a:pPr>
            <a:endParaRPr lang="en-US">
              <a:latin typeface="Arial" panose="020B0604020202020204" pitchFamily="34" charset="0"/>
            </a:endParaRPr>
          </a:p>
          <a:p>
            <a:pPr marL="285750" indent="-285750" rtl="0" fontAlgn="base">
              <a:spcBef>
                <a:spcPts val="0"/>
              </a:spcBef>
              <a:spcAft>
                <a:spcPts val="0"/>
              </a:spcAft>
              <a:buFont typeface="Wingdings" panose="05000000000000000000" pitchFamily="2" charset="2"/>
              <a:buChar char="§"/>
            </a:pPr>
            <a:endParaRPr lang="en-US" sz="1400" b="0" i="0" u="none" strike="noStrike">
              <a:solidFill>
                <a:srgbClr val="000000"/>
              </a:solidFill>
              <a:effectLst/>
              <a:latin typeface="Arial" panose="020B0604020202020204" pitchFamily="34" charset="0"/>
            </a:endParaRPr>
          </a:p>
        </p:txBody>
      </p:sp>
      <p:sp>
        <p:nvSpPr>
          <p:cNvPr id="10" name="TextBox 9">
            <a:extLst>
              <a:ext uri="{FF2B5EF4-FFF2-40B4-BE49-F238E27FC236}">
                <a16:creationId xmlns:a16="http://schemas.microsoft.com/office/drawing/2014/main" id="{5AB762D3-2BCF-8F48-5663-31DD9AEF7626}"/>
              </a:ext>
            </a:extLst>
          </p:cNvPr>
          <p:cNvSpPr txBox="1"/>
          <p:nvPr/>
        </p:nvSpPr>
        <p:spPr>
          <a:xfrm>
            <a:off x="100361" y="3034678"/>
            <a:ext cx="5936166" cy="954107"/>
          </a:xfrm>
          <a:prstGeom prst="rect">
            <a:avLst/>
          </a:prstGeom>
          <a:noFill/>
        </p:spPr>
        <p:txBody>
          <a:bodyPr wrap="square">
            <a:spAutoFit/>
          </a:bodyPr>
          <a:lstStyle/>
          <a:p>
            <a:pPr rtl="0">
              <a:spcBef>
                <a:spcPts val="0"/>
              </a:spcBef>
              <a:spcAft>
                <a:spcPts val="0"/>
              </a:spcAft>
            </a:pPr>
            <a:r>
              <a:rPr lang="en-US" sz="1400" b="1" i="0" u="none" strike="noStrike">
                <a:solidFill>
                  <a:srgbClr val="000000"/>
                </a:solidFill>
                <a:effectLst/>
                <a:latin typeface="Arial" panose="020B0604020202020204" pitchFamily="34" charset="0"/>
              </a:rPr>
              <a:t>Revenues by geography</a:t>
            </a:r>
            <a:endParaRPr lang="en-US" b="0">
              <a:effectLst/>
            </a:endParaRPr>
          </a:p>
          <a:p>
            <a:pPr marL="285750" indent="-285750" rtl="0" fontAlgn="base">
              <a:spcBef>
                <a:spcPts val="0"/>
              </a:spcBef>
              <a:spcAft>
                <a:spcPts val="0"/>
              </a:spcAft>
              <a:buFont typeface="Wingdings" panose="05000000000000000000" pitchFamily="2" charset="2"/>
              <a:buChar char="§"/>
            </a:pPr>
            <a:r>
              <a:rPr lang="en-US" sz="1400" b="0" i="0" u="none" strike="noStrike">
                <a:solidFill>
                  <a:srgbClr val="000000"/>
                </a:solidFill>
                <a:effectLst/>
                <a:latin typeface="Arial" panose="020B0604020202020204" pitchFamily="34" charset="0"/>
              </a:rPr>
              <a:t>America - $6.06B (66% of total revenue) [10.6% YOY </a:t>
            </a:r>
            <a:r>
              <a:rPr lang="en-US" sz="1400" b="0" i="0" u="none" strike="noStrike">
                <a:solidFill>
                  <a:srgbClr val="00B050"/>
                </a:solidFill>
                <a:effectLst/>
                <a:latin typeface="Arial" panose="020B0604020202020204" pitchFamily="34" charset="0"/>
              </a:rPr>
              <a:t>increase</a:t>
            </a:r>
            <a:r>
              <a:rPr lang="en-US" sz="1400" b="0" i="0" u="none" strike="noStrike">
                <a:solidFill>
                  <a:srgbClr val="000000"/>
                </a:solidFill>
                <a:effectLst/>
                <a:latin typeface="Arial" panose="020B0604020202020204" pitchFamily="34" charset="0"/>
              </a:rPr>
              <a:t>]</a:t>
            </a:r>
          </a:p>
          <a:p>
            <a:pPr marL="285750" indent="-285750" rtl="0" fontAlgn="base">
              <a:spcBef>
                <a:spcPts val="0"/>
              </a:spcBef>
              <a:spcAft>
                <a:spcPts val="0"/>
              </a:spcAft>
              <a:buFont typeface="Wingdings" panose="05000000000000000000" pitchFamily="2" charset="2"/>
              <a:buChar char="§"/>
            </a:pPr>
            <a:r>
              <a:rPr lang="en-US" sz="1400" b="0" i="0" u="none" strike="noStrike">
                <a:solidFill>
                  <a:srgbClr val="000000"/>
                </a:solidFill>
                <a:effectLst/>
                <a:latin typeface="Arial" panose="020B0604020202020204" pitchFamily="34" charset="0"/>
              </a:rPr>
              <a:t>EMEA - $$2.15B (23% of total revenue) [9.9% YOY</a:t>
            </a:r>
            <a:r>
              <a:rPr lang="en-US" sz="1400" b="0" i="0" u="none" strike="noStrike">
                <a:solidFill>
                  <a:srgbClr val="00B050"/>
                </a:solidFill>
                <a:effectLst/>
                <a:latin typeface="Arial" panose="020B0604020202020204" pitchFamily="34" charset="0"/>
              </a:rPr>
              <a:t> increase</a:t>
            </a:r>
            <a:r>
              <a:rPr lang="en-US" sz="1400" b="0" i="0" u="none" strike="noStrike">
                <a:solidFill>
                  <a:srgbClr val="000000"/>
                </a:solidFill>
                <a:effectLst/>
                <a:latin typeface="Arial" panose="020B0604020202020204" pitchFamily="34" charset="0"/>
              </a:rPr>
              <a:t>]</a:t>
            </a:r>
          </a:p>
          <a:p>
            <a:pPr marL="285750" indent="-285750" rtl="0" fontAlgn="base">
              <a:spcBef>
                <a:spcPts val="0"/>
              </a:spcBef>
              <a:spcAft>
                <a:spcPts val="0"/>
              </a:spcAft>
              <a:buFont typeface="Wingdings" panose="05000000000000000000" pitchFamily="2" charset="2"/>
              <a:buChar char="§"/>
            </a:pPr>
            <a:r>
              <a:rPr lang="en-US" sz="1400" b="0" i="0" u="none" strike="noStrike">
                <a:solidFill>
                  <a:srgbClr val="000000"/>
                </a:solidFill>
                <a:effectLst/>
                <a:latin typeface="Arial" panose="020B0604020202020204" pitchFamily="34" charset="0"/>
              </a:rPr>
              <a:t>Asia Pacific - $926M (11% of total revenue) [13.8% YOY </a:t>
            </a:r>
            <a:r>
              <a:rPr lang="en-US" sz="1400" b="0" i="0" u="none" strike="noStrike">
                <a:solidFill>
                  <a:srgbClr val="00B050"/>
                </a:solidFill>
                <a:effectLst/>
                <a:latin typeface="Arial" panose="020B0604020202020204" pitchFamily="34" charset="0"/>
              </a:rPr>
              <a:t>increase</a:t>
            </a:r>
            <a:r>
              <a:rPr lang="en-US" sz="1400" b="0" i="0" u="none" strike="noStrike">
                <a:solidFill>
                  <a:srgbClr val="000000"/>
                </a:solidFill>
                <a:effectLst/>
                <a:latin typeface="Arial" panose="020B0604020202020204" pitchFamily="34" charset="0"/>
              </a:rPr>
              <a:t>]</a:t>
            </a:r>
          </a:p>
        </p:txBody>
      </p:sp>
      <p:sp>
        <p:nvSpPr>
          <p:cNvPr id="13" name="TextBox 12">
            <a:extLst>
              <a:ext uri="{FF2B5EF4-FFF2-40B4-BE49-F238E27FC236}">
                <a16:creationId xmlns:a16="http://schemas.microsoft.com/office/drawing/2014/main" id="{F974532D-EE18-C17A-45CE-D0D0332BB7F3}"/>
              </a:ext>
            </a:extLst>
          </p:cNvPr>
          <p:cNvSpPr txBox="1"/>
          <p:nvPr/>
        </p:nvSpPr>
        <p:spPr>
          <a:xfrm>
            <a:off x="100361" y="4276137"/>
            <a:ext cx="5512419" cy="954107"/>
          </a:xfrm>
          <a:prstGeom prst="rect">
            <a:avLst/>
          </a:prstGeom>
          <a:noFill/>
        </p:spPr>
        <p:txBody>
          <a:bodyPr wrap="square">
            <a:spAutoFit/>
          </a:bodyPr>
          <a:lstStyle/>
          <a:p>
            <a:pPr rtl="0">
              <a:spcBef>
                <a:spcPts val="0"/>
              </a:spcBef>
              <a:spcAft>
                <a:spcPts val="0"/>
              </a:spcAft>
            </a:pPr>
            <a:r>
              <a:rPr lang="en-US" sz="1400" b="0" i="0" u="none" strike="noStrike">
                <a:solidFill>
                  <a:srgbClr val="000000"/>
                </a:solidFill>
                <a:effectLst/>
                <a:latin typeface="Arial" panose="020B0604020202020204" pitchFamily="34" charset="0"/>
              </a:rPr>
              <a:t>Non-GAAP gross profit - $7.33B [13.2% YOY </a:t>
            </a:r>
            <a:r>
              <a:rPr lang="en-US" sz="1400" b="0" i="0" u="none" strike="noStrike">
                <a:solidFill>
                  <a:srgbClr val="00B050"/>
                </a:solidFill>
                <a:effectLst/>
                <a:latin typeface="Arial" panose="020B0604020202020204" pitchFamily="34" charset="0"/>
              </a:rPr>
              <a:t>increase</a:t>
            </a:r>
            <a:r>
              <a:rPr lang="en-US" sz="1400" b="0" i="0" u="none" strike="noStrike">
                <a:solidFill>
                  <a:srgbClr val="000000"/>
                </a:solidFill>
                <a:effectLst/>
                <a:latin typeface="Arial" panose="020B0604020202020204" pitchFamily="34" charset="0"/>
              </a:rPr>
              <a:t>]</a:t>
            </a:r>
            <a:endParaRPr lang="en-US" b="0">
              <a:effectLst/>
            </a:endParaRPr>
          </a:p>
          <a:p>
            <a:pPr rtl="0">
              <a:spcBef>
                <a:spcPts val="0"/>
              </a:spcBef>
              <a:spcAft>
                <a:spcPts val="0"/>
              </a:spcAft>
            </a:pPr>
            <a:r>
              <a:rPr lang="en-US" sz="1400" b="0" i="0" u="none" strike="noStrike">
                <a:solidFill>
                  <a:srgbClr val="000000"/>
                </a:solidFill>
                <a:effectLst/>
                <a:latin typeface="Arial" panose="020B0604020202020204" pitchFamily="34" charset="0"/>
              </a:rPr>
              <a:t>Non-GAAP operating income - $2.93B [28.8% YOY </a:t>
            </a:r>
            <a:r>
              <a:rPr lang="en-US" sz="1400" b="0" i="0" u="none" strike="noStrike">
                <a:solidFill>
                  <a:srgbClr val="00B050"/>
                </a:solidFill>
                <a:effectLst/>
                <a:latin typeface="Arial" panose="020B0604020202020204" pitchFamily="34" charset="0"/>
              </a:rPr>
              <a:t>increase</a:t>
            </a:r>
            <a:r>
              <a:rPr lang="en-US" sz="1400" b="0" i="0" u="none" strike="noStrike">
                <a:solidFill>
                  <a:srgbClr val="000000"/>
                </a:solidFill>
                <a:effectLst/>
                <a:latin typeface="Arial" panose="020B0604020202020204" pitchFamily="34" charset="0"/>
              </a:rPr>
              <a:t>]</a:t>
            </a:r>
            <a:endParaRPr lang="en-US" b="0">
              <a:effectLst/>
            </a:endParaRPr>
          </a:p>
          <a:p>
            <a:br>
              <a:rPr lang="en-US"/>
            </a:br>
            <a:endParaRPr lang="en-CA"/>
          </a:p>
        </p:txBody>
      </p:sp>
      <p:sp>
        <p:nvSpPr>
          <p:cNvPr id="2" name="TextBox 1">
            <a:extLst>
              <a:ext uri="{FF2B5EF4-FFF2-40B4-BE49-F238E27FC236}">
                <a16:creationId xmlns:a16="http://schemas.microsoft.com/office/drawing/2014/main" id="{260B2EDC-E801-7D79-CEA8-F8F698DAB733}"/>
              </a:ext>
            </a:extLst>
          </p:cNvPr>
          <p:cNvSpPr txBox="1"/>
          <p:nvPr/>
        </p:nvSpPr>
        <p:spPr>
          <a:xfrm>
            <a:off x="4342944" y="188230"/>
            <a:ext cx="25525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ambria"/>
              </a:rPr>
              <a:t>Recommendation: </a:t>
            </a:r>
            <a:r>
              <a:rPr lang="en-US" sz="1600" b="1">
                <a:solidFill>
                  <a:srgbClr val="FF9900"/>
                </a:solidFill>
                <a:latin typeface="Cambria"/>
              </a:rPr>
              <a:t>HOLD</a:t>
            </a:r>
          </a:p>
        </p:txBody>
      </p:sp>
    </p:spTree>
    <p:extLst>
      <p:ext uri="{BB962C8B-B14F-4D97-AF65-F5344CB8AC3E}">
        <p14:creationId xmlns:p14="http://schemas.microsoft.com/office/powerpoint/2010/main" val="137333719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214D02-3482-2822-AC9E-23453E7A6BFE}"/>
              </a:ext>
            </a:extLst>
          </p:cNvPr>
          <p:cNvSpPr txBox="1"/>
          <p:nvPr/>
        </p:nvSpPr>
        <p:spPr>
          <a:xfrm>
            <a:off x="-2269" y="15874"/>
            <a:ext cx="4254601"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8">
              <a:buClr>
                <a:srgbClr val="000000"/>
              </a:buClr>
            </a:pPr>
            <a:r>
              <a:rPr lang="en-US" sz="3200" b="1" kern="0">
                <a:solidFill>
                  <a:schemeClr val="accent1"/>
                </a:solidFill>
                <a:latin typeface="Cambria"/>
                <a:cs typeface="Arial"/>
                <a:sym typeface="Arial"/>
              </a:rPr>
              <a:t>Growth Strategy</a:t>
            </a:r>
          </a:p>
        </p:txBody>
      </p:sp>
      <p:pic>
        <p:nvPicPr>
          <p:cNvPr id="5" name="Picture 4" descr="File:Salesforce.com logo.svg - Wikipedia">
            <a:extLst>
              <a:ext uri="{FF2B5EF4-FFF2-40B4-BE49-F238E27FC236}">
                <a16:creationId xmlns:a16="http://schemas.microsoft.com/office/drawing/2014/main" id="{D1CA3887-61C3-0C29-3603-9DEC7AD7DA93}"/>
              </a:ext>
            </a:extLst>
          </p:cNvPr>
          <p:cNvPicPr>
            <a:picLocks noChangeAspect="1"/>
          </p:cNvPicPr>
          <p:nvPr/>
        </p:nvPicPr>
        <p:blipFill>
          <a:blip r:embed="rId3"/>
          <a:stretch>
            <a:fillRect/>
          </a:stretch>
        </p:blipFill>
        <p:spPr>
          <a:xfrm>
            <a:off x="8355920" y="140380"/>
            <a:ext cx="678090" cy="417740"/>
          </a:xfrm>
          <a:prstGeom prst="rect">
            <a:avLst/>
          </a:prstGeom>
        </p:spPr>
      </p:pic>
      <p:pic>
        <p:nvPicPr>
          <p:cNvPr id="11" name="Picture 10">
            <a:extLst>
              <a:ext uri="{FF2B5EF4-FFF2-40B4-BE49-F238E27FC236}">
                <a16:creationId xmlns:a16="http://schemas.microsoft.com/office/drawing/2014/main" id="{6F79DB38-6D21-2B50-37EE-C92EDFA93526}"/>
              </a:ext>
            </a:extLst>
          </p:cNvPr>
          <p:cNvPicPr>
            <a:picLocks noChangeAspect="1"/>
          </p:cNvPicPr>
          <p:nvPr/>
        </p:nvPicPr>
        <p:blipFill>
          <a:blip r:embed="rId4"/>
          <a:stretch>
            <a:fillRect/>
          </a:stretch>
        </p:blipFill>
        <p:spPr>
          <a:xfrm>
            <a:off x="0" y="607559"/>
            <a:ext cx="9144000" cy="9525"/>
          </a:xfrm>
          <a:prstGeom prst="rect">
            <a:avLst/>
          </a:prstGeom>
          <a:ln w="12700">
            <a:solidFill>
              <a:schemeClr val="tx1"/>
            </a:solidFill>
          </a:ln>
        </p:spPr>
      </p:pic>
      <p:sp>
        <p:nvSpPr>
          <p:cNvPr id="2" name="TextBox 1">
            <a:extLst>
              <a:ext uri="{FF2B5EF4-FFF2-40B4-BE49-F238E27FC236}">
                <a16:creationId xmlns:a16="http://schemas.microsoft.com/office/drawing/2014/main" id="{260B2EDC-E801-7D79-CEA8-F8F698DAB733}"/>
              </a:ext>
            </a:extLst>
          </p:cNvPr>
          <p:cNvSpPr txBox="1"/>
          <p:nvPr/>
        </p:nvSpPr>
        <p:spPr>
          <a:xfrm>
            <a:off x="4342945" y="188230"/>
            <a:ext cx="2552531" cy="3385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8">
              <a:buClr>
                <a:srgbClr val="000000"/>
              </a:buClr>
            </a:pPr>
            <a:r>
              <a:rPr lang="en-US" sz="1600" b="1" kern="0">
                <a:solidFill>
                  <a:srgbClr val="000000"/>
                </a:solidFill>
                <a:latin typeface="Cambria"/>
                <a:cs typeface="Arial"/>
                <a:sym typeface="Arial"/>
              </a:rPr>
              <a:t>Recommendation: </a:t>
            </a:r>
            <a:r>
              <a:rPr lang="en-US" sz="1600" b="1" kern="0">
                <a:solidFill>
                  <a:srgbClr val="FF9900"/>
                </a:solidFill>
                <a:latin typeface="Cambria"/>
                <a:cs typeface="Arial"/>
                <a:sym typeface="Arial"/>
              </a:rPr>
              <a:t>HOLD</a:t>
            </a:r>
          </a:p>
        </p:txBody>
      </p:sp>
      <p:sp>
        <p:nvSpPr>
          <p:cNvPr id="6" name="TextBox 5">
            <a:extLst>
              <a:ext uri="{FF2B5EF4-FFF2-40B4-BE49-F238E27FC236}">
                <a16:creationId xmlns:a16="http://schemas.microsoft.com/office/drawing/2014/main" id="{296992D1-40AC-4D3A-3016-804E567879C8}"/>
              </a:ext>
            </a:extLst>
          </p:cNvPr>
          <p:cNvSpPr txBox="1"/>
          <p:nvPr/>
        </p:nvSpPr>
        <p:spPr>
          <a:xfrm>
            <a:off x="225640" y="870323"/>
            <a:ext cx="4559012" cy="3980081"/>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42265" indent="-342265" defTabSz="914378">
              <a:lnSpc>
                <a:spcPct val="115000"/>
              </a:lnSpc>
              <a:buClr>
                <a:srgbClr val="000000"/>
              </a:buClr>
              <a:buFont typeface="Arial"/>
              <a:buAutoNum type="arabicPeriod"/>
            </a:pPr>
            <a:r>
              <a:rPr lang="en-US" sz="1400" b="1" kern="0">
                <a:solidFill>
                  <a:schemeClr val="accent1"/>
                </a:solidFill>
                <a:latin typeface="Arial"/>
                <a:cs typeface="Arial"/>
                <a:sym typeface="Arial"/>
              </a:rPr>
              <a:t>Expand relationships with existing customers</a:t>
            </a:r>
            <a:endParaRPr lang="en-US" sz="1400" b="1" kern="0">
              <a:solidFill>
                <a:schemeClr val="accent1"/>
              </a:solidFill>
              <a:latin typeface="Arial"/>
              <a:cs typeface="Arial"/>
            </a:endParaRPr>
          </a:p>
          <a:p>
            <a:pPr defTabSz="914378">
              <a:lnSpc>
                <a:spcPct val="115000"/>
              </a:lnSpc>
              <a:buClr>
                <a:srgbClr val="000000"/>
              </a:buClr>
            </a:pPr>
            <a:r>
              <a:rPr lang="en-US" sz="1200" kern="0">
                <a:solidFill>
                  <a:srgbClr val="000000"/>
                </a:solidFill>
                <a:latin typeface="Arial"/>
                <a:cs typeface="Arial"/>
                <a:sym typeface="Arial"/>
              </a:rPr>
              <a:t>Salesforce seek opportunities to deepen existing customer relationships through cross-selling and upselling. It engages in direct discussions and strategic engagements with customers to focus on relevant innovations and enhancements that fulfill their requirements.</a:t>
            </a:r>
            <a:endParaRPr lang="en-US" sz="1200" kern="0">
              <a:solidFill>
                <a:srgbClr val="000000"/>
              </a:solidFill>
              <a:latin typeface="Arial"/>
              <a:cs typeface="Arial"/>
            </a:endParaRPr>
          </a:p>
          <a:p>
            <a:pPr defTabSz="914378">
              <a:lnSpc>
                <a:spcPct val="115000"/>
              </a:lnSpc>
              <a:buClr>
                <a:srgbClr val="000000"/>
              </a:buClr>
            </a:pPr>
            <a:endParaRPr lang="en-US" sz="1200" kern="0">
              <a:solidFill>
                <a:srgbClr val="000000"/>
              </a:solidFill>
              <a:latin typeface="Arial"/>
              <a:cs typeface="Arial"/>
              <a:sym typeface="Arial"/>
            </a:endParaRPr>
          </a:p>
          <a:p>
            <a:pPr marL="342265" indent="-342265" defTabSz="914378">
              <a:lnSpc>
                <a:spcPct val="115000"/>
              </a:lnSpc>
              <a:buClr>
                <a:srgbClr val="000000"/>
              </a:buClr>
              <a:buFont typeface="Arial"/>
              <a:buAutoNum type="arabicPeriod" startAt="2"/>
            </a:pPr>
            <a:r>
              <a:rPr lang="en-US" sz="1400" b="1" kern="0">
                <a:solidFill>
                  <a:schemeClr val="accent1"/>
                </a:solidFill>
                <a:latin typeface="Arial"/>
                <a:cs typeface="Arial"/>
                <a:sym typeface="Arial"/>
              </a:rPr>
              <a:t>Increase geographic reach</a:t>
            </a:r>
            <a:endParaRPr lang="en-US" sz="1400" b="1" kern="0">
              <a:solidFill>
                <a:schemeClr val="accent1"/>
              </a:solidFill>
              <a:latin typeface="Arial"/>
              <a:cs typeface="Arial"/>
            </a:endParaRPr>
          </a:p>
          <a:p>
            <a:pPr defTabSz="914378">
              <a:lnSpc>
                <a:spcPct val="115000"/>
              </a:lnSpc>
              <a:buClr>
                <a:srgbClr val="000000"/>
              </a:buClr>
            </a:pPr>
            <a:r>
              <a:rPr lang="en-US" sz="1200" kern="0">
                <a:solidFill>
                  <a:srgbClr val="000000"/>
                </a:solidFill>
                <a:latin typeface="Arial"/>
                <a:cs typeface="Arial"/>
                <a:sym typeface="Arial"/>
              </a:rPr>
              <a:t>Salesforce aim to grow our business by selling to new customers in new regions through its direct sales force. It also plans to continue developing distribution channels for its global solutions and new go-to-market strategies.</a:t>
            </a:r>
            <a:endParaRPr lang="en-US" sz="1200" kern="0">
              <a:solidFill>
                <a:srgbClr val="000000"/>
              </a:solidFill>
              <a:latin typeface="Arial"/>
              <a:cs typeface="Arial"/>
            </a:endParaRPr>
          </a:p>
          <a:p>
            <a:pPr defTabSz="914378">
              <a:lnSpc>
                <a:spcPct val="115000"/>
              </a:lnSpc>
              <a:buClr>
                <a:srgbClr val="000000"/>
              </a:buClr>
            </a:pPr>
            <a:endParaRPr lang="en-US" sz="1200" kern="0">
              <a:solidFill>
                <a:srgbClr val="000000"/>
              </a:solidFill>
              <a:latin typeface="Arial"/>
              <a:cs typeface="Arial"/>
              <a:sym typeface="Arial"/>
            </a:endParaRPr>
          </a:p>
          <a:p>
            <a:pPr marL="342265" indent="-342265" defTabSz="914378">
              <a:lnSpc>
                <a:spcPct val="115000"/>
              </a:lnSpc>
              <a:buClr>
                <a:srgbClr val="000000"/>
              </a:buClr>
              <a:buFont typeface="Arial"/>
              <a:buAutoNum type="arabicPeriod" startAt="3"/>
            </a:pPr>
            <a:r>
              <a:rPr lang="en-US" sz="1400" b="1" kern="0">
                <a:solidFill>
                  <a:schemeClr val="accent1"/>
                </a:solidFill>
                <a:latin typeface="Arial"/>
                <a:cs typeface="Arial"/>
                <a:sym typeface="Arial"/>
              </a:rPr>
              <a:t>Focus on industries and new products</a:t>
            </a:r>
            <a:endParaRPr lang="en-US" sz="1400" b="1" kern="0">
              <a:solidFill>
                <a:schemeClr val="accent1"/>
              </a:solidFill>
              <a:latin typeface="Arial"/>
              <a:cs typeface="Arial"/>
            </a:endParaRPr>
          </a:p>
          <a:p>
            <a:pPr defTabSz="914378">
              <a:lnSpc>
                <a:spcPct val="115000"/>
              </a:lnSpc>
              <a:buClr>
                <a:srgbClr val="000000"/>
              </a:buClr>
            </a:pPr>
            <a:r>
              <a:rPr lang="en-US" sz="1200" kern="0">
                <a:solidFill>
                  <a:srgbClr val="000000"/>
                </a:solidFill>
                <a:latin typeface="Arial"/>
                <a:cs typeface="Arial"/>
                <a:sym typeface="Arial"/>
              </a:rPr>
              <a:t>Salesforce delivers innovative solutions in new categories driven by existing and potential customer needs, including analytics, ecommerce, collaboration, integration, and workforce management.</a:t>
            </a:r>
            <a:endParaRPr lang="en-US" sz="1200" kern="0">
              <a:solidFill>
                <a:srgbClr val="000000"/>
              </a:solidFill>
              <a:latin typeface="Arial"/>
              <a:cs typeface="Arial"/>
            </a:endParaRPr>
          </a:p>
        </p:txBody>
      </p:sp>
      <p:pic>
        <p:nvPicPr>
          <p:cNvPr id="7" name="Picture 4" descr="Strengthen Your Business Intelligence with Data Strategy - Salesforce">
            <a:extLst>
              <a:ext uri="{FF2B5EF4-FFF2-40B4-BE49-F238E27FC236}">
                <a16:creationId xmlns:a16="http://schemas.microsoft.com/office/drawing/2014/main" id="{3F025F01-EDD0-7F04-01BF-60797AFBE86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5" r="3221"/>
          <a:stretch/>
        </p:blipFill>
        <p:spPr bwMode="auto">
          <a:xfrm>
            <a:off x="4784652" y="1420113"/>
            <a:ext cx="4359349" cy="31158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3516D98-F7AA-D9C4-583C-570769FCD860}"/>
              </a:ext>
            </a:extLst>
          </p:cNvPr>
          <p:cNvSpPr txBox="1"/>
          <p:nvPr/>
        </p:nvSpPr>
        <p:spPr>
          <a:xfrm>
            <a:off x="6801315" y="29272"/>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191919"/>
                </a:solidFill>
                <a:latin typeface="Cambria"/>
                <a:cs typeface="Segoe UI"/>
              </a:rPr>
              <a:t>Current Price: </a:t>
            </a:r>
            <a:r>
              <a:rPr lang="en-US" sz="1600">
                <a:solidFill>
                  <a:srgbClr val="191919"/>
                </a:solidFill>
                <a:latin typeface="Cambria"/>
                <a:cs typeface="Segoe UI"/>
              </a:rPr>
              <a:t>​</a:t>
            </a:r>
          </a:p>
          <a:p>
            <a:r>
              <a:rPr lang="en-US" sz="1600">
                <a:solidFill>
                  <a:srgbClr val="191919"/>
                </a:solidFill>
                <a:latin typeface="Cambria"/>
                <a:cs typeface="Segoe UI"/>
              </a:rPr>
              <a:t>$257.10​</a:t>
            </a:r>
          </a:p>
        </p:txBody>
      </p:sp>
    </p:spTree>
    <p:extLst>
      <p:ext uri="{BB962C8B-B14F-4D97-AF65-F5344CB8AC3E}">
        <p14:creationId xmlns:p14="http://schemas.microsoft.com/office/powerpoint/2010/main" val="410532938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214D02-3482-2822-AC9E-23453E7A6BFE}"/>
              </a:ext>
            </a:extLst>
          </p:cNvPr>
          <p:cNvSpPr txBox="1"/>
          <p:nvPr/>
        </p:nvSpPr>
        <p:spPr>
          <a:xfrm>
            <a:off x="-2269" y="15874"/>
            <a:ext cx="4254601"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8">
              <a:buClr>
                <a:srgbClr val="000000"/>
              </a:buClr>
            </a:pPr>
            <a:r>
              <a:rPr lang="en-US" sz="3200" b="1" kern="0">
                <a:solidFill>
                  <a:schemeClr val="accent1"/>
                </a:solidFill>
                <a:latin typeface="Cambria"/>
                <a:cs typeface="Arial"/>
                <a:sym typeface="Arial"/>
              </a:rPr>
              <a:t>Growth Strategy</a:t>
            </a:r>
            <a:endParaRPr lang="en-US" sz="3200" b="1" kern="0">
              <a:solidFill>
                <a:schemeClr val="accent1"/>
              </a:solidFill>
              <a:latin typeface="Cambria"/>
              <a:ea typeface="Cambria"/>
              <a:cs typeface="Arial"/>
            </a:endParaRPr>
          </a:p>
        </p:txBody>
      </p:sp>
      <p:pic>
        <p:nvPicPr>
          <p:cNvPr id="5" name="Picture 4" descr="File:Salesforce.com logo.svg - Wikipedia">
            <a:extLst>
              <a:ext uri="{FF2B5EF4-FFF2-40B4-BE49-F238E27FC236}">
                <a16:creationId xmlns:a16="http://schemas.microsoft.com/office/drawing/2014/main" id="{D1CA3887-61C3-0C29-3603-9DEC7AD7DA93}"/>
              </a:ext>
            </a:extLst>
          </p:cNvPr>
          <p:cNvPicPr>
            <a:picLocks noChangeAspect="1"/>
          </p:cNvPicPr>
          <p:nvPr/>
        </p:nvPicPr>
        <p:blipFill>
          <a:blip r:embed="rId3"/>
          <a:stretch>
            <a:fillRect/>
          </a:stretch>
        </p:blipFill>
        <p:spPr>
          <a:xfrm>
            <a:off x="8355920" y="140380"/>
            <a:ext cx="678090" cy="417740"/>
          </a:xfrm>
          <a:prstGeom prst="rect">
            <a:avLst/>
          </a:prstGeom>
        </p:spPr>
      </p:pic>
      <p:sp>
        <p:nvSpPr>
          <p:cNvPr id="9" name="TextBox 8">
            <a:extLst>
              <a:ext uri="{FF2B5EF4-FFF2-40B4-BE49-F238E27FC236}">
                <a16:creationId xmlns:a16="http://schemas.microsoft.com/office/drawing/2014/main" id="{4F7EC2FC-36AD-DFD5-86E5-A85C0F416B5F}"/>
              </a:ext>
            </a:extLst>
          </p:cNvPr>
          <p:cNvSpPr txBox="1"/>
          <p:nvPr/>
        </p:nvSpPr>
        <p:spPr>
          <a:xfrm>
            <a:off x="6894670" y="16757"/>
            <a:ext cx="15534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8"/>
            <a:r>
              <a:rPr lang="en-US" sz="1600" b="1" kern="0">
                <a:solidFill>
                  <a:srgbClr val="191919"/>
                </a:solidFill>
                <a:latin typeface="Cambria"/>
                <a:cs typeface="Arial"/>
              </a:rPr>
              <a:t>Current Price</a:t>
            </a:r>
            <a:r>
              <a:rPr lang="en-US" sz="1600" b="1" kern="0">
                <a:solidFill>
                  <a:srgbClr val="191919"/>
                </a:solidFill>
                <a:latin typeface="Cambria"/>
                <a:cs typeface="Arial"/>
                <a:sym typeface="Arial"/>
              </a:rPr>
              <a:t>: </a:t>
            </a:r>
            <a:endParaRPr lang="en-US">
              <a:solidFill>
                <a:srgbClr val="191919"/>
              </a:solidFill>
              <a:latin typeface="Arial"/>
              <a:cs typeface="Arial"/>
            </a:endParaRPr>
          </a:p>
          <a:p>
            <a:pPr defTabSz="914378"/>
            <a:r>
              <a:rPr lang="en-US" sz="1600" kern="0">
                <a:solidFill>
                  <a:srgbClr val="191919"/>
                </a:solidFill>
                <a:latin typeface="Cambria"/>
                <a:cs typeface="Arial"/>
                <a:sym typeface="Arial"/>
              </a:rPr>
              <a:t>$257.10</a:t>
            </a:r>
            <a:endParaRPr lang="en-US">
              <a:cs typeface="Arial"/>
            </a:endParaRPr>
          </a:p>
        </p:txBody>
      </p:sp>
      <p:pic>
        <p:nvPicPr>
          <p:cNvPr id="11" name="Picture 10">
            <a:extLst>
              <a:ext uri="{FF2B5EF4-FFF2-40B4-BE49-F238E27FC236}">
                <a16:creationId xmlns:a16="http://schemas.microsoft.com/office/drawing/2014/main" id="{6F79DB38-6D21-2B50-37EE-C92EDFA93526}"/>
              </a:ext>
            </a:extLst>
          </p:cNvPr>
          <p:cNvPicPr>
            <a:picLocks noChangeAspect="1"/>
          </p:cNvPicPr>
          <p:nvPr/>
        </p:nvPicPr>
        <p:blipFill>
          <a:blip r:embed="rId4"/>
          <a:stretch>
            <a:fillRect/>
          </a:stretch>
        </p:blipFill>
        <p:spPr>
          <a:xfrm>
            <a:off x="0" y="607559"/>
            <a:ext cx="9144000" cy="9525"/>
          </a:xfrm>
          <a:prstGeom prst="rect">
            <a:avLst/>
          </a:prstGeom>
          <a:ln w="12700">
            <a:solidFill>
              <a:schemeClr val="tx1"/>
            </a:solidFill>
          </a:ln>
        </p:spPr>
      </p:pic>
      <p:sp>
        <p:nvSpPr>
          <p:cNvPr id="2" name="TextBox 1">
            <a:extLst>
              <a:ext uri="{FF2B5EF4-FFF2-40B4-BE49-F238E27FC236}">
                <a16:creationId xmlns:a16="http://schemas.microsoft.com/office/drawing/2014/main" id="{260B2EDC-E801-7D79-CEA8-F8F698DAB733}"/>
              </a:ext>
            </a:extLst>
          </p:cNvPr>
          <p:cNvSpPr txBox="1"/>
          <p:nvPr/>
        </p:nvSpPr>
        <p:spPr>
          <a:xfrm>
            <a:off x="4342945" y="188230"/>
            <a:ext cx="2552531" cy="3385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8">
              <a:buClr>
                <a:srgbClr val="000000"/>
              </a:buClr>
            </a:pPr>
            <a:r>
              <a:rPr lang="en-US" sz="1600" b="1" kern="0">
                <a:solidFill>
                  <a:srgbClr val="000000"/>
                </a:solidFill>
                <a:latin typeface="Cambria"/>
                <a:cs typeface="Arial"/>
                <a:sym typeface="Arial"/>
              </a:rPr>
              <a:t>Recommendation: </a:t>
            </a:r>
            <a:r>
              <a:rPr lang="en-US" sz="1600" b="1" kern="0">
                <a:solidFill>
                  <a:srgbClr val="FF9900"/>
                </a:solidFill>
                <a:latin typeface="Cambria"/>
                <a:cs typeface="Arial"/>
                <a:sym typeface="Arial"/>
              </a:rPr>
              <a:t>HOLD</a:t>
            </a:r>
          </a:p>
        </p:txBody>
      </p:sp>
      <p:sp>
        <p:nvSpPr>
          <p:cNvPr id="6" name="TextBox 5">
            <a:extLst>
              <a:ext uri="{FF2B5EF4-FFF2-40B4-BE49-F238E27FC236}">
                <a16:creationId xmlns:a16="http://schemas.microsoft.com/office/drawing/2014/main" id="{296992D1-40AC-4D3A-3016-804E567879C8}"/>
              </a:ext>
            </a:extLst>
          </p:cNvPr>
          <p:cNvSpPr txBox="1"/>
          <p:nvPr/>
        </p:nvSpPr>
        <p:spPr>
          <a:xfrm>
            <a:off x="76784" y="1281448"/>
            <a:ext cx="4544836" cy="2918252"/>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342265" indent="-342265" defTabSz="914378">
              <a:lnSpc>
                <a:spcPct val="115000"/>
              </a:lnSpc>
              <a:buClr>
                <a:srgbClr val="000000"/>
              </a:buClr>
              <a:buFont typeface="Arial"/>
              <a:buAutoNum type="arabicPeriod" startAt="4"/>
            </a:pPr>
            <a:r>
              <a:rPr lang="en-US" sz="1400" b="1" kern="0">
                <a:solidFill>
                  <a:schemeClr val="accent1"/>
                </a:solidFill>
                <a:latin typeface="Arial"/>
                <a:cs typeface="Arial"/>
                <a:sym typeface="Arial"/>
              </a:rPr>
              <a:t>Expand and strengthen the partner ecosystem</a:t>
            </a:r>
            <a:endParaRPr lang="en-US" sz="1400" b="1" kern="0">
              <a:solidFill>
                <a:schemeClr val="accent1"/>
              </a:solidFill>
              <a:latin typeface="Arial"/>
              <a:cs typeface="Arial"/>
            </a:endParaRPr>
          </a:p>
          <a:p>
            <a:pPr defTabSz="914378">
              <a:lnSpc>
                <a:spcPct val="115000"/>
              </a:lnSpc>
              <a:buClr>
                <a:srgbClr val="000000"/>
              </a:buClr>
            </a:pPr>
            <a:r>
              <a:rPr lang="en-US" sz="1200" kern="0">
                <a:solidFill>
                  <a:srgbClr val="000000"/>
                </a:solidFill>
                <a:latin typeface="Arial"/>
                <a:cs typeface="Arial"/>
                <a:sym typeface="Arial"/>
              </a:rPr>
              <a:t>The Customer 360 Platform enables customers, independent software vendors, and third-party developers to create, test and deliver cloud-based apps. These apps can be marketed and sold on AppExchange, Salesforce’s enterprise cloud marketplace, or directly by software vendors.</a:t>
            </a:r>
            <a:endParaRPr lang="en-US" sz="1200" kern="0">
              <a:solidFill>
                <a:srgbClr val="000000"/>
              </a:solidFill>
              <a:latin typeface="Arial"/>
              <a:cs typeface="Arial"/>
            </a:endParaRPr>
          </a:p>
          <a:p>
            <a:pPr defTabSz="914378">
              <a:lnSpc>
                <a:spcPct val="115000"/>
              </a:lnSpc>
              <a:buClr>
                <a:srgbClr val="000000"/>
              </a:buClr>
            </a:pPr>
            <a:endParaRPr lang="en-US" sz="1200" kern="0">
              <a:solidFill>
                <a:srgbClr val="000000"/>
              </a:solidFill>
              <a:latin typeface="Arial"/>
              <a:cs typeface="Arial"/>
              <a:sym typeface="Arial"/>
            </a:endParaRPr>
          </a:p>
          <a:p>
            <a:pPr marL="342265" indent="-342265" defTabSz="914378">
              <a:lnSpc>
                <a:spcPct val="115000"/>
              </a:lnSpc>
              <a:buClr>
                <a:srgbClr val="000000"/>
              </a:buClr>
              <a:buFont typeface="Arial"/>
              <a:buAutoNum type="arabicPeriod" startAt="5"/>
            </a:pPr>
            <a:r>
              <a:rPr lang="en-US" sz="1400" b="1" kern="0">
                <a:solidFill>
                  <a:schemeClr val="accent1"/>
                </a:solidFill>
                <a:latin typeface="Arial"/>
                <a:cs typeface="Arial"/>
                <a:sym typeface="Arial"/>
              </a:rPr>
              <a:t>Promote customer adoption and reduce customer attrition</a:t>
            </a:r>
            <a:endParaRPr lang="en-US" sz="1400" b="1" kern="0">
              <a:solidFill>
                <a:schemeClr val="accent1"/>
              </a:solidFill>
              <a:latin typeface="Arial"/>
              <a:cs typeface="Arial"/>
            </a:endParaRPr>
          </a:p>
          <a:p>
            <a:pPr defTabSz="914378">
              <a:lnSpc>
                <a:spcPct val="115000"/>
              </a:lnSpc>
              <a:buClr>
                <a:srgbClr val="000000"/>
              </a:buClr>
            </a:pPr>
            <a:r>
              <a:rPr lang="en-US" sz="1200" kern="0">
                <a:solidFill>
                  <a:srgbClr val="000000"/>
                </a:solidFill>
                <a:latin typeface="Arial"/>
                <a:cs typeface="Arial"/>
                <a:sym typeface="Arial"/>
              </a:rPr>
              <a:t>Salesforce is well known for its accessible, curated resources, such as Trailhead, to help companies learn its systems. This community of Trailblazers drives innovation and customer success programs.</a:t>
            </a:r>
            <a:endParaRPr lang="en-US" sz="1200" kern="0">
              <a:solidFill>
                <a:srgbClr val="000000"/>
              </a:solidFill>
              <a:latin typeface="Arial"/>
              <a:cs typeface="Arial"/>
            </a:endParaRPr>
          </a:p>
        </p:txBody>
      </p:sp>
      <p:pic>
        <p:nvPicPr>
          <p:cNvPr id="4" name="Picture 4" descr="Strengthen Your Business Intelligence with Data Strategy - Salesforce">
            <a:extLst>
              <a:ext uri="{FF2B5EF4-FFF2-40B4-BE49-F238E27FC236}">
                <a16:creationId xmlns:a16="http://schemas.microsoft.com/office/drawing/2014/main" id="{E7935197-58CC-4285-0261-686706136F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5" r="3221"/>
          <a:stretch/>
        </p:blipFill>
        <p:spPr bwMode="auto">
          <a:xfrm>
            <a:off x="4784652" y="1420113"/>
            <a:ext cx="4359349" cy="311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32325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214D02-3482-2822-AC9E-23453E7A6BFE}"/>
              </a:ext>
            </a:extLst>
          </p:cNvPr>
          <p:cNvSpPr txBox="1"/>
          <p:nvPr/>
        </p:nvSpPr>
        <p:spPr>
          <a:xfrm>
            <a:off x="-2270" y="15874"/>
            <a:ext cx="425460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accent1"/>
                </a:solidFill>
                <a:latin typeface="Cambria"/>
              </a:rPr>
              <a:t>Customers</a:t>
            </a:r>
          </a:p>
        </p:txBody>
      </p:sp>
      <p:pic>
        <p:nvPicPr>
          <p:cNvPr id="5" name="Picture 4" descr="File:Salesforce.com logo.svg - Wikipedia">
            <a:extLst>
              <a:ext uri="{FF2B5EF4-FFF2-40B4-BE49-F238E27FC236}">
                <a16:creationId xmlns:a16="http://schemas.microsoft.com/office/drawing/2014/main" id="{D1CA3887-61C3-0C29-3603-9DEC7AD7DA93}"/>
              </a:ext>
            </a:extLst>
          </p:cNvPr>
          <p:cNvPicPr>
            <a:picLocks noChangeAspect="1"/>
          </p:cNvPicPr>
          <p:nvPr/>
        </p:nvPicPr>
        <p:blipFill>
          <a:blip r:embed="rId2"/>
          <a:stretch>
            <a:fillRect/>
          </a:stretch>
        </p:blipFill>
        <p:spPr>
          <a:xfrm>
            <a:off x="8355920" y="140379"/>
            <a:ext cx="678090" cy="417740"/>
          </a:xfrm>
          <a:prstGeom prst="rect">
            <a:avLst/>
          </a:prstGeom>
        </p:spPr>
      </p:pic>
      <p:pic>
        <p:nvPicPr>
          <p:cNvPr id="11" name="Picture 10">
            <a:extLst>
              <a:ext uri="{FF2B5EF4-FFF2-40B4-BE49-F238E27FC236}">
                <a16:creationId xmlns:a16="http://schemas.microsoft.com/office/drawing/2014/main" id="{6F79DB38-6D21-2B50-37EE-C92EDFA93526}"/>
              </a:ext>
            </a:extLst>
          </p:cNvPr>
          <p:cNvPicPr>
            <a:picLocks noChangeAspect="1"/>
          </p:cNvPicPr>
          <p:nvPr/>
        </p:nvPicPr>
        <p:blipFill>
          <a:blip r:embed="rId3"/>
          <a:stretch>
            <a:fillRect/>
          </a:stretch>
        </p:blipFill>
        <p:spPr>
          <a:xfrm>
            <a:off x="0" y="607558"/>
            <a:ext cx="9144000" cy="9525"/>
          </a:xfrm>
          <a:prstGeom prst="rect">
            <a:avLst/>
          </a:prstGeom>
          <a:ln w="12700">
            <a:solidFill>
              <a:schemeClr val="tx1"/>
            </a:solidFill>
          </a:ln>
        </p:spPr>
      </p:pic>
      <p:pic>
        <p:nvPicPr>
          <p:cNvPr id="2" name="Google Shape;1764;p99">
            <a:extLst>
              <a:ext uri="{FF2B5EF4-FFF2-40B4-BE49-F238E27FC236}">
                <a16:creationId xmlns:a16="http://schemas.microsoft.com/office/drawing/2014/main" id="{D9F3EB72-2996-BA7D-9748-8722DAFA3547}"/>
              </a:ext>
            </a:extLst>
          </p:cNvPr>
          <p:cNvPicPr preferRelativeResize="0"/>
          <p:nvPr/>
        </p:nvPicPr>
        <p:blipFill>
          <a:blip r:embed="rId4">
            <a:alphaModFix/>
          </a:blip>
          <a:stretch>
            <a:fillRect/>
          </a:stretch>
        </p:blipFill>
        <p:spPr>
          <a:xfrm>
            <a:off x="1982725" y="1977650"/>
            <a:ext cx="5010601" cy="3049700"/>
          </a:xfrm>
          <a:prstGeom prst="rect">
            <a:avLst/>
          </a:prstGeom>
          <a:noFill/>
          <a:ln>
            <a:noFill/>
          </a:ln>
        </p:spPr>
      </p:pic>
      <p:sp>
        <p:nvSpPr>
          <p:cNvPr id="6" name="TextBox 5">
            <a:extLst>
              <a:ext uri="{FF2B5EF4-FFF2-40B4-BE49-F238E27FC236}">
                <a16:creationId xmlns:a16="http://schemas.microsoft.com/office/drawing/2014/main" id="{70190AEC-94E5-5720-CF05-D64A721F763B}"/>
              </a:ext>
            </a:extLst>
          </p:cNvPr>
          <p:cNvSpPr txBox="1"/>
          <p:nvPr/>
        </p:nvSpPr>
        <p:spPr>
          <a:xfrm>
            <a:off x="459555" y="870323"/>
            <a:ext cx="7766778" cy="814518"/>
          </a:xfrm>
          <a:prstGeom prst="rect">
            <a:avLst/>
          </a:prstGeom>
          <a:noFill/>
        </p:spPr>
        <p:txBody>
          <a:bodyPr wrap="square">
            <a:spAutoFit/>
          </a:bodyPr>
          <a:lstStyle/>
          <a:p>
            <a:pPr marL="0" lvl="0" indent="0" algn="l" rtl="0">
              <a:lnSpc>
                <a:spcPct val="115000"/>
              </a:lnSpc>
              <a:spcBef>
                <a:spcPts val="0"/>
              </a:spcBef>
              <a:spcAft>
                <a:spcPts val="0"/>
              </a:spcAft>
              <a:buNone/>
            </a:pPr>
            <a:r>
              <a:rPr lang="en-US" altLang="ko" sz="1400"/>
              <a:t>Salesforce has over 150,000 paying clients. Most of CRM’s software is targeted towards mid-large companies, however they do offer products for small businesses. Salesforce has a well-established customer base, with 90% of Fortune 500 companies using Salesforce solutions.</a:t>
            </a:r>
            <a:endParaRPr lang="en-US" sz="1400"/>
          </a:p>
        </p:txBody>
      </p:sp>
      <p:sp>
        <p:nvSpPr>
          <p:cNvPr id="10" name="TextBox 9">
            <a:extLst>
              <a:ext uri="{FF2B5EF4-FFF2-40B4-BE49-F238E27FC236}">
                <a16:creationId xmlns:a16="http://schemas.microsoft.com/office/drawing/2014/main" id="{B37D1470-E339-86DD-E5B6-1ED5BF9B489D}"/>
              </a:ext>
            </a:extLst>
          </p:cNvPr>
          <p:cNvSpPr txBox="1"/>
          <p:nvPr/>
        </p:nvSpPr>
        <p:spPr>
          <a:xfrm>
            <a:off x="4342944" y="188230"/>
            <a:ext cx="25525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ambria"/>
              </a:rPr>
              <a:t>Recommendation: </a:t>
            </a:r>
            <a:r>
              <a:rPr lang="en-US" sz="1600" b="1">
                <a:solidFill>
                  <a:srgbClr val="FF9900"/>
                </a:solidFill>
                <a:latin typeface="Cambria"/>
              </a:rPr>
              <a:t>HOLD</a:t>
            </a:r>
          </a:p>
        </p:txBody>
      </p:sp>
      <p:sp>
        <p:nvSpPr>
          <p:cNvPr id="4" name="TextBox 3">
            <a:extLst>
              <a:ext uri="{FF2B5EF4-FFF2-40B4-BE49-F238E27FC236}">
                <a16:creationId xmlns:a16="http://schemas.microsoft.com/office/drawing/2014/main" id="{D55513E4-43D5-2A9F-C67D-AC1702D8A69C}"/>
              </a:ext>
            </a:extLst>
          </p:cNvPr>
          <p:cNvSpPr txBox="1"/>
          <p:nvPr/>
        </p:nvSpPr>
        <p:spPr>
          <a:xfrm>
            <a:off x="6852424" y="29272"/>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191919"/>
                </a:solidFill>
                <a:latin typeface="Cambria"/>
                <a:cs typeface="Segoe UI"/>
              </a:rPr>
              <a:t>Current Price: </a:t>
            </a:r>
            <a:r>
              <a:rPr lang="en-US" sz="1600">
                <a:solidFill>
                  <a:srgbClr val="191919"/>
                </a:solidFill>
                <a:latin typeface="Cambria"/>
                <a:cs typeface="Segoe UI"/>
              </a:rPr>
              <a:t>​</a:t>
            </a:r>
          </a:p>
          <a:p>
            <a:r>
              <a:rPr lang="en-US" sz="1600">
                <a:solidFill>
                  <a:srgbClr val="191919"/>
                </a:solidFill>
                <a:latin typeface="Cambria"/>
                <a:cs typeface="Segoe UI"/>
              </a:rPr>
              <a:t>$257.10​</a:t>
            </a:r>
          </a:p>
        </p:txBody>
      </p:sp>
    </p:spTree>
    <p:extLst>
      <p:ext uri="{BB962C8B-B14F-4D97-AF65-F5344CB8AC3E}">
        <p14:creationId xmlns:p14="http://schemas.microsoft.com/office/powerpoint/2010/main" val="372736967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214D02-3482-2822-AC9E-23453E7A6BFE}"/>
              </a:ext>
            </a:extLst>
          </p:cNvPr>
          <p:cNvSpPr txBox="1"/>
          <p:nvPr/>
        </p:nvSpPr>
        <p:spPr>
          <a:xfrm>
            <a:off x="0" y="22783"/>
            <a:ext cx="425460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accent1"/>
                </a:solidFill>
                <a:latin typeface="Cambria"/>
              </a:rPr>
              <a:t>Innovations</a:t>
            </a:r>
          </a:p>
        </p:txBody>
      </p:sp>
      <p:pic>
        <p:nvPicPr>
          <p:cNvPr id="5" name="Picture 4" descr="File:Salesforce.com logo.svg - Wikipedia">
            <a:extLst>
              <a:ext uri="{FF2B5EF4-FFF2-40B4-BE49-F238E27FC236}">
                <a16:creationId xmlns:a16="http://schemas.microsoft.com/office/drawing/2014/main" id="{D1CA3887-61C3-0C29-3603-9DEC7AD7DA93}"/>
              </a:ext>
            </a:extLst>
          </p:cNvPr>
          <p:cNvPicPr>
            <a:picLocks noChangeAspect="1"/>
          </p:cNvPicPr>
          <p:nvPr/>
        </p:nvPicPr>
        <p:blipFill>
          <a:blip r:embed="rId2"/>
          <a:stretch>
            <a:fillRect/>
          </a:stretch>
        </p:blipFill>
        <p:spPr>
          <a:xfrm>
            <a:off x="8355920" y="140379"/>
            <a:ext cx="678090" cy="417740"/>
          </a:xfrm>
          <a:prstGeom prst="rect">
            <a:avLst/>
          </a:prstGeom>
        </p:spPr>
      </p:pic>
      <p:pic>
        <p:nvPicPr>
          <p:cNvPr id="11" name="Picture 10">
            <a:extLst>
              <a:ext uri="{FF2B5EF4-FFF2-40B4-BE49-F238E27FC236}">
                <a16:creationId xmlns:a16="http://schemas.microsoft.com/office/drawing/2014/main" id="{6F79DB38-6D21-2B50-37EE-C92EDFA93526}"/>
              </a:ext>
            </a:extLst>
          </p:cNvPr>
          <p:cNvPicPr>
            <a:picLocks noChangeAspect="1"/>
          </p:cNvPicPr>
          <p:nvPr/>
        </p:nvPicPr>
        <p:blipFill>
          <a:blip r:embed="rId3"/>
          <a:stretch>
            <a:fillRect/>
          </a:stretch>
        </p:blipFill>
        <p:spPr>
          <a:xfrm>
            <a:off x="0" y="607558"/>
            <a:ext cx="9144000" cy="9525"/>
          </a:xfrm>
          <a:prstGeom prst="rect">
            <a:avLst/>
          </a:prstGeom>
          <a:ln w="12700">
            <a:solidFill>
              <a:schemeClr val="tx1"/>
            </a:solidFill>
          </a:ln>
        </p:spPr>
      </p:pic>
      <p:pic>
        <p:nvPicPr>
          <p:cNvPr id="6" name="Picture 5">
            <a:extLst>
              <a:ext uri="{FF2B5EF4-FFF2-40B4-BE49-F238E27FC236}">
                <a16:creationId xmlns:a16="http://schemas.microsoft.com/office/drawing/2014/main" id="{31CFBFE3-C9E8-96C2-E017-75108011AC56}"/>
              </a:ext>
            </a:extLst>
          </p:cNvPr>
          <p:cNvPicPr>
            <a:picLocks noChangeAspect="1"/>
          </p:cNvPicPr>
          <p:nvPr/>
        </p:nvPicPr>
        <p:blipFill>
          <a:blip r:embed="rId4"/>
          <a:stretch>
            <a:fillRect/>
          </a:stretch>
        </p:blipFill>
        <p:spPr>
          <a:xfrm>
            <a:off x="490653" y="626595"/>
            <a:ext cx="8162693" cy="4516905"/>
          </a:xfrm>
          <a:prstGeom prst="rect">
            <a:avLst/>
          </a:prstGeom>
        </p:spPr>
      </p:pic>
      <p:sp>
        <p:nvSpPr>
          <p:cNvPr id="2" name="TextBox 1">
            <a:extLst>
              <a:ext uri="{FF2B5EF4-FFF2-40B4-BE49-F238E27FC236}">
                <a16:creationId xmlns:a16="http://schemas.microsoft.com/office/drawing/2014/main" id="{970348BE-7B95-D97E-4799-E91263957C57}"/>
              </a:ext>
            </a:extLst>
          </p:cNvPr>
          <p:cNvSpPr txBox="1"/>
          <p:nvPr/>
        </p:nvSpPr>
        <p:spPr>
          <a:xfrm>
            <a:off x="4342944" y="188230"/>
            <a:ext cx="25525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ambria"/>
              </a:rPr>
              <a:t>Recommendation: </a:t>
            </a:r>
            <a:r>
              <a:rPr lang="en-US" sz="1600" b="1">
                <a:solidFill>
                  <a:srgbClr val="FF9900"/>
                </a:solidFill>
                <a:latin typeface="Cambria"/>
              </a:rPr>
              <a:t>HOLD</a:t>
            </a:r>
          </a:p>
        </p:txBody>
      </p:sp>
      <p:sp>
        <p:nvSpPr>
          <p:cNvPr id="4" name="TextBox 3">
            <a:extLst>
              <a:ext uri="{FF2B5EF4-FFF2-40B4-BE49-F238E27FC236}">
                <a16:creationId xmlns:a16="http://schemas.microsoft.com/office/drawing/2014/main" id="{D2200428-4B6D-03EF-1089-D5ED7A8DC267}"/>
              </a:ext>
            </a:extLst>
          </p:cNvPr>
          <p:cNvSpPr txBox="1"/>
          <p:nvPr/>
        </p:nvSpPr>
        <p:spPr>
          <a:xfrm>
            <a:off x="6894241" y="19979"/>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191919"/>
                </a:solidFill>
                <a:latin typeface="Cambria"/>
                <a:cs typeface="Segoe UI"/>
              </a:rPr>
              <a:t>Current Price: </a:t>
            </a:r>
            <a:r>
              <a:rPr lang="en-US" sz="1600">
                <a:solidFill>
                  <a:srgbClr val="191919"/>
                </a:solidFill>
                <a:latin typeface="Cambria"/>
                <a:cs typeface="Segoe UI"/>
              </a:rPr>
              <a:t>​</a:t>
            </a:r>
          </a:p>
          <a:p>
            <a:r>
              <a:rPr lang="en-US" sz="1600">
                <a:solidFill>
                  <a:srgbClr val="191919"/>
                </a:solidFill>
                <a:latin typeface="Cambria"/>
                <a:cs typeface="Segoe UI"/>
              </a:rPr>
              <a:t>$257.10​</a:t>
            </a:r>
          </a:p>
        </p:txBody>
      </p:sp>
    </p:spTree>
    <p:extLst>
      <p:ext uri="{BB962C8B-B14F-4D97-AF65-F5344CB8AC3E}">
        <p14:creationId xmlns:p14="http://schemas.microsoft.com/office/powerpoint/2010/main" val="97724894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le:Salesforce.com logo.svg - Wikipedia">
            <a:extLst>
              <a:ext uri="{FF2B5EF4-FFF2-40B4-BE49-F238E27FC236}">
                <a16:creationId xmlns:a16="http://schemas.microsoft.com/office/drawing/2014/main" id="{D1CA3887-61C3-0C29-3603-9DEC7AD7DA93}"/>
              </a:ext>
            </a:extLst>
          </p:cNvPr>
          <p:cNvPicPr>
            <a:picLocks noChangeAspect="1"/>
          </p:cNvPicPr>
          <p:nvPr/>
        </p:nvPicPr>
        <p:blipFill>
          <a:blip r:embed="rId2"/>
          <a:stretch>
            <a:fillRect/>
          </a:stretch>
        </p:blipFill>
        <p:spPr>
          <a:xfrm>
            <a:off x="8355920" y="140379"/>
            <a:ext cx="678090" cy="417740"/>
          </a:xfrm>
          <a:prstGeom prst="rect">
            <a:avLst/>
          </a:prstGeom>
        </p:spPr>
      </p:pic>
      <p:sp>
        <p:nvSpPr>
          <p:cNvPr id="9" name="TextBox 8">
            <a:extLst>
              <a:ext uri="{FF2B5EF4-FFF2-40B4-BE49-F238E27FC236}">
                <a16:creationId xmlns:a16="http://schemas.microsoft.com/office/drawing/2014/main" id="{4F7EC2FC-36AD-DFD5-86E5-A85C0F416B5F}"/>
              </a:ext>
            </a:extLst>
          </p:cNvPr>
          <p:cNvSpPr txBox="1"/>
          <p:nvPr/>
        </p:nvSpPr>
        <p:spPr>
          <a:xfrm>
            <a:off x="6992242" y="21402"/>
            <a:ext cx="181368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solidFill>
              </a:rPr>
              <a:t>Current Price: </a:t>
            </a:r>
            <a:endParaRPr lang="en-US" sz="1600">
              <a:solidFill>
                <a:schemeClr val="tx1"/>
              </a:solidFill>
            </a:endParaRPr>
          </a:p>
          <a:p>
            <a:r>
              <a:rPr lang="en-US" sz="1600">
                <a:solidFill>
                  <a:schemeClr val="tx1"/>
                </a:solidFill>
              </a:rPr>
              <a:t>$257.10</a:t>
            </a:r>
          </a:p>
          <a:p>
            <a:endParaRPr lang="en-US" sz="1600">
              <a:solidFill>
                <a:schemeClr val="tx1"/>
              </a:solidFill>
              <a:latin typeface="Cambria"/>
            </a:endParaRPr>
          </a:p>
        </p:txBody>
      </p:sp>
      <p:pic>
        <p:nvPicPr>
          <p:cNvPr id="11" name="Picture 10">
            <a:extLst>
              <a:ext uri="{FF2B5EF4-FFF2-40B4-BE49-F238E27FC236}">
                <a16:creationId xmlns:a16="http://schemas.microsoft.com/office/drawing/2014/main" id="{6F79DB38-6D21-2B50-37EE-C92EDFA93526}"/>
              </a:ext>
            </a:extLst>
          </p:cNvPr>
          <p:cNvPicPr>
            <a:picLocks noChangeAspect="1"/>
          </p:cNvPicPr>
          <p:nvPr/>
        </p:nvPicPr>
        <p:blipFill>
          <a:blip r:embed="rId3"/>
          <a:stretch>
            <a:fillRect/>
          </a:stretch>
        </p:blipFill>
        <p:spPr>
          <a:xfrm>
            <a:off x="0" y="607558"/>
            <a:ext cx="9144000" cy="9525"/>
          </a:xfrm>
          <a:prstGeom prst="rect">
            <a:avLst/>
          </a:prstGeom>
          <a:ln w="12700">
            <a:solidFill>
              <a:schemeClr val="tx1"/>
            </a:solidFill>
          </a:ln>
        </p:spPr>
      </p:pic>
      <p:pic>
        <p:nvPicPr>
          <p:cNvPr id="2" name="Picture 1">
            <a:extLst>
              <a:ext uri="{FF2B5EF4-FFF2-40B4-BE49-F238E27FC236}">
                <a16:creationId xmlns:a16="http://schemas.microsoft.com/office/drawing/2014/main" id="{F4D22CBE-CE9D-1FE5-B2DB-DE2C0FF8659D}"/>
              </a:ext>
            </a:extLst>
          </p:cNvPr>
          <p:cNvPicPr>
            <a:picLocks noChangeAspect="1"/>
          </p:cNvPicPr>
          <p:nvPr/>
        </p:nvPicPr>
        <p:blipFill>
          <a:blip r:embed="rId4"/>
          <a:stretch>
            <a:fillRect/>
          </a:stretch>
        </p:blipFill>
        <p:spPr>
          <a:xfrm>
            <a:off x="9293" y="697509"/>
            <a:ext cx="9144000" cy="4420475"/>
          </a:xfrm>
          <a:prstGeom prst="rect">
            <a:avLst/>
          </a:prstGeom>
        </p:spPr>
      </p:pic>
      <p:sp>
        <p:nvSpPr>
          <p:cNvPr id="6" name="TextBox 5">
            <a:extLst>
              <a:ext uri="{FF2B5EF4-FFF2-40B4-BE49-F238E27FC236}">
                <a16:creationId xmlns:a16="http://schemas.microsoft.com/office/drawing/2014/main" id="{0AA0A466-39D3-C24E-A542-A4C580BBD0AD}"/>
              </a:ext>
            </a:extLst>
          </p:cNvPr>
          <p:cNvSpPr txBox="1"/>
          <p:nvPr/>
        </p:nvSpPr>
        <p:spPr>
          <a:xfrm>
            <a:off x="54329" y="-26656"/>
            <a:ext cx="425460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accent1"/>
                </a:solidFill>
                <a:latin typeface="Cambria"/>
              </a:rPr>
              <a:t>Acquisitions</a:t>
            </a:r>
          </a:p>
        </p:txBody>
      </p:sp>
      <p:sp>
        <p:nvSpPr>
          <p:cNvPr id="3" name="TextBox 2">
            <a:extLst>
              <a:ext uri="{FF2B5EF4-FFF2-40B4-BE49-F238E27FC236}">
                <a16:creationId xmlns:a16="http://schemas.microsoft.com/office/drawing/2014/main" id="{EE2CBDE4-5CA9-B985-0DF3-EDFAC4403859}"/>
              </a:ext>
            </a:extLst>
          </p:cNvPr>
          <p:cNvSpPr txBox="1"/>
          <p:nvPr/>
        </p:nvSpPr>
        <p:spPr>
          <a:xfrm>
            <a:off x="4342944" y="150755"/>
            <a:ext cx="25525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ambria"/>
              </a:rPr>
              <a:t>Recommendation: </a:t>
            </a:r>
            <a:r>
              <a:rPr lang="en-US" sz="1600" b="1">
                <a:solidFill>
                  <a:srgbClr val="FF9900"/>
                </a:solidFill>
                <a:latin typeface="Cambria"/>
              </a:rPr>
              <a:t>HOLD</a:t>
            </a:r>
          </a:p>
        </p:txBody>
      </p:sp>
    </p:spTree>
    <p:extLst>
      <p:ext uri="{BB962C8B-B14F-4D97-AF65-F5344CB8AC3E}">
        <p14:creationId xmlns:p14="http://schemas.microsoft.com/office/powerpoint/2010/main" val="386926183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le:Salesforce.com logo.svg - Wikipedia">
            <a:extLst>
              <a:ext uri="{FF2B5EF4-FFF2-40B4-BE49-F238E27FC236}">
                <a16:creationId xmlns:a16="http://schemas.microsoft.com/office/drawing/2014/main" id="{D1CA3887-61C3-0C29-3603-9DEC7AD7DA93}"/>
              </a:ext>
            </a:extLst>
          </p:cNvPr>
          <p:cNvPicPr>
            <a:picLocks noChangeAspect="1"/>
          </p:cNvPicPr>
          <p:nvPr/>
        </p:nvPicPr>
        <p:blipFill>
          <a:blip r:embed="rId2"/>
          <a:stretch>
            <a:fillRect/>
          </a:stretch>
        </p:blipFill>
        <p:spPr>
          <a:xfrm>
            <a:off x="8355920" y="140379"/>
            <a:ext cx="678090" cy="417740"/>
          </a:xfrm>
          <a:prstGeom prst="rect">
            <a:avLst/>
          </a:prstGeom>
        </p:spPr>
      </p:pic>
      <p:sp>
        <p:nvSpPr>
          <p:cNvPr id="6" name="TextBox 5">
            <a:extLst>
              <a:ext uri="{FF2B5EF4-FFF2-40B4-BE49-F238E27FC236}">
                <a16:creationId xmlns:a16="http://schemas.microsoft.com/office/drawing/2014/main" id="{0AA0A466-39D3-C24E-A542-A4C580BBD0AD}"/>
              </a:ext>
            </a:extLst>
          </p:cNvPr>
          <p:cNvSpPr txBox="1"/>
          <p:nvPr/>
        </p:nvSpPr>
        <p:spPr>
          <a:xfrm>
            <a:off x="54329" y="-26656"/>
            <a:ext cx="425460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3200" b="1">
                <a:solidFill>
                  <a:schemeClr val="accent1"/>
                </a:solidFill>
                <a:latin typeface="Cambria"/>
              </a:rPr>
              <a:t>Competitors</a:t>
            </a:r>
            <a:endParaRPr lang="en-US" sz="3200" b="1">
              <a:solidFill>
                <a:schemeClr val="accent1"/>
              </a:solidFill>
              <a:latin typeface="Cambria"/>
            </a:endParaRPr>
          </a:p>
        </p:txBody>
      </p:sp>
      <p:pic>
        <p:nvPicPr>
          <p:cNvPr id="8" name="Picture 7">
            <a:extLst>
              <a:ext uri="{FF2B5EF4-FFF2-40B4-BE49-F238E27FC236}">
                <a16:creationId xmlns:a16="http://schemas.microsoft.com/office/drawing/2014/main" id="{1508C611-32B1-53A1-4D2E-E3150BFECEF3}"/>
              </a:ext>
            </a:extLst>
          </p:cNvPr>
          <p:cNvPicPr>
            <a:picLocks noChangeAspect="1"/>
          </p:cNvPicPr>
          <p:nvPr/>
        </p:nvPicPr>
        <p:blipFill>
          <a:blip r:embed="rId3"/>
          <a:stretch>
            <a:fillRect/>
          </a:stretch>
        </p:blipFill>
        <p:spPr>
          <a:xfrm>
            <a:off x="18588" y="529501"/>
            <a:ext cx="9144000" cy="9525"/>
          </a:xfrm>
          <a:prstGeom prst="rect">
            <a:avLst/>
          </a:prstGeom>
          <a:ln w="12700">
            <a:solidFill>
              <a:schemeClr val="tx1"/>
            </a:solidFill>
          </a:ln>
        </p:spPr>
      </p:pic>
      <p:sp>
        <p:nvSpPr>
          <p:cNvPr id="10" name="TextBox 9">
            <a:extLst>
              <a:ext uri="{FF2B5EF4-FFF2-40B4-BE49-F238E27FC236}">
                <a16:creationId xmlns:a16="http://schemas.microsoft.com/office/drawing/2014/main" id="{034048CE-D3D2-0671-F755-E9BF19D651DB}"/>
              </a:ext>
            </a:extLst>
          </p:cNvPr>
          <p:cNvSpPr txBox="1"/>
          <p:nvPr/>
        </p:nvSpPr>
        <p:spPr>
          <a:xfrm>
            <a:off x="252334" y="1481162"/>
            <a:ext cx="4254601" cy="2462213"/>
          </a:xfrm>
          <a:prstGeom prst="rect">
            <a:avLst/>
          </a:prstGeom>
          <a:noFill/>
        </p:spPr>
        <p:txBody>
          <a:bodyPr wrap="square" rtlCol="0">
            <a:spAutoFit/>
          </a:bodyPr>
          <a:lstStyle/>
          <a:p>
            <a:pPr marL="285750" indent="-285750">
              <a:buFont typeface="Arial" panose="020B0604020202020204" pitchFamily="34" charset="0"/>
              <a:buChar char="•"/>
            </a:pPr>
            <a:r>
              <a:rPr lang="en-CA" dirty="0"/>
              <a:t>For 9 years in a row, Salesforce has been </a:t>
            </a:r>
            <a:r>
              <a:rPr lang="en-CA" dirty="0">
                <a:solidFill>
                  <a:schemeClr val="accent1">
                    <a:lumMod val="60000"/>
                    <a:lumOff val="40000"/>
                  </a:schemeClr>
                </a:solidFill>
              </a:rPr>
              <a:t>ranked #1 CRM worldwide</a:t>
            </a:r>
            <a:r>
              <a:rPr lang="en-CA" dirty="0"/>
              <a:t>, offering its products to biggest companies in the world.</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As of 2022, Salesforce occupies a significant </a:t>
            </a:r>
            <a:r>
              <a:rPr lang="en-CA" dirty="0">
                <a:solidFill>
                  <a:schemeClr val="accent1">
                    <a:lumMod val="60000"/>
                    <a:lumOff val="40000"/>
                  </a:schemeClr>
                </a:solidFill>
              </a:rPr>
              <a:t>market share of </a:t>
            </a:r>
            <a:r>
              <a:rPr lang="en-CA" b="1" dirty="0">
                <a:solidFill>
                  <a:schemeClr val="accent1">
                    <a:lumMod val="60000"/>
                    <a:lumOff val="40000"/>
                  </a:schemeClr>
                </a:solidFill>
              </a:rPr>
              <a:t>23%</a:t>
            </a:r>
            <a:r>
              <a:rPr lang="en-CA" dirty="0"/>
              <a:t> in the worldwide software market, according to the latest Worldwide Semi-annual Software Tracker by IDC.</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Salesforce competes with 163 competitors in the sphere of CRM-providing services.</a:t>
            </a:r>
          </a:p>
        </p:txBody>
      </p:sp>
      <p:pic>
        <p:nvPicPr>
          <p:cNvPr id="14" name="Picture 13">
            <a:extLst>
              <a:ext uri="{FF2B5EF4-FFF2-40B4-BE49-F238E27FC236}">
                <a16:creationId xmlns:a16="http://schemas.microsoft.com/office/drawing/2014/main" id="{E3A48408-6920-7ED7-9E33-02E227D74D09}"/>
              </a:ext>
            </a:extLst>
          </p:cNvPr>
          <p:cNvPicPr>
            <a:picLocks noChangeAspect="1"/>
          </p:cNvPicPr>
          <p:nvPr/>
        </p:nvPicPr>
        <p:blipFill>
          <a:blip r:embed="rId4"/>
          <a:stretch>
            <a:fillRect/>
          </a:stretch>
        </p:blipFill>
        <p:spPr>
          <a:xfrm>
            <a:off x="4525377" y="993873"/>
            <a:ext cx="4254600" cy="3717177"/>
          </a:xfrm>
          <a:prstGeom prst="rect">
            <a:avLst/>
          </a:prstGeom>
        </p:spPr>
      </p:pic>
      <p:sp>
        <p:nvSpPr>
          <p:cNvPr id="15" name="TextBox 14">
            <a:extLst>
              <a:ext uri="{FF2B5EF4-FFF2-40B4-BE49-F238E27FC236}">
                <a16:creationId xmlns:a16="http://schemas.microsoft.com/office/drawing/2014/main" id="{6B036200-6AB4-EEBF-20A0-B3A8F39C0F63}"/>
              </a:ext>
            </a:extLst>
          </p:cNvPr>
          <p:cNvSpPr txBox="1"/>
          <p:nvPr/>
        </p:nvSpPr>
        <p:spPr>
          <a:xfrm>
            <a:off x="4342944" y="180735"/>
            <a:ext cx="25525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ambria"/>
              </a:rPr>
              <a:t>Recommendation: </a:t>
            </a:r>
            <a:r>
              <a:rPr lang="en-US" sz="1600" b="1">
                <a:solidFill>
                  <a:srgbClr val="FF9900"/>
                </a:solidFill>
                <a:latin typeface="Cambria"/>
              </a:rPr>
              <a:t>HOLD</a:t>
            </a:r>
          </a:p>
        </p:txBody>
      </p:sp>
      <p:sp>
        <p:nvSpPr>
          <p:cNvPr id="2" name="TextBox 1">
            <a:extLst>
              <a:ext uri="{FF2B5EF4-FFF2-40B4-BE49-F238E27FC236}">
                <a16:creationId xmlns:a16="http://schemas.microsoft.com/office/drawing/2014/main" id="{3C94D535-4AA0-E82A-AD9D-EB5E9AF544C1}"/>
              </a:ext>
            </a:extLst>
          </p:cNvPr>
          <p:cNvSpPr txBox="1"/>
          <p:nvPr/>
        </p:nvSpPr>
        <p:spPr>
          <a:xfrm>
            <a:off x="6894241" y="1394"/>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191919"/>
                </a:solidFill>
                <a:latin typeface="Cambria"/>
                <a:cs typeface="Segoe UI"/>
              </a:rPr>
              <a:t>Current Price: </a:t>
            </a:r>
            <a:r>
              <a:rPr lang="en-US" sz="1600">
                <a:solidFill>
                  <a:srgbClr val="191919"/>
                </a:solidFill>
                <a:latin typeface="Cambria"/>
                <a:cs typeface="Segoe UI"/>
              </a:rPr>
              <a:t>​</a:t>
            </a:r>
          </a:p>
          <a:p>
            <a:r>
              <a:rPr lang="en-US" sz="1600">
                <a:solidFill>
                  <a:srgbClr val="191919"/>
                </a:solidFill>
                <a:latin typeface="Cambria"/>
                <a:cs typeface="Segoe UI"/>
              </a:rPr>
              <a:t>$257.10​</a:t>
            </a:r>
          </a:p>
        </p:txBody>
      </p:sp>
    </p:spTree>
    <p:extLst>
      <p:ext uri="{BB962C8B-B14F-4D97-AF65-F5344CB8AC3E}">
        <p14:creationId xmlns:p14="http://schemas.microsoft.com/office/powerpoint/2010/main" val="2315231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1"/>
          <p:cNvSpPr txBox="1">
            <a:spLocks noGrp="1"/>
          </p:cNvSpPr>
          <p:nvPr>
            <p:ph type="title"/>
          </p:nvPr>
        </p:nvSpPr>
        <p:spPr>
          <a:xfrm>
            <a:off x="457200" y="201500"/>
            <a:ext cx="8229600" cy="9432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ko">
                <a:solidFill>
                  <a:schemeClr val="accent2"/>
                </a:solidFill>
                <a:latin typeface="Arial"/>
                <a:ea typeface="Arial"/>
                <a:cs typeface="Arial"/>
                <a:sym typeface="Arial"/>
              </a:rPr>
              <a:t>PRODUCTIVITY SOFTWARE: </a:t>
            </a:r>
            <a:endParaRPr>
              <a:solidFill>
                <a:schemeClr val="accent2"/>
              </a:solidFill>
              <a:latin typeface="Arial"/>
              <a:ea typeface="Arial"/>
              <a:cs typeface="Arial"/>
              <a:sym typeface="Arial"/>
            </a:endParaRPr>
          </a:p>
          <a:p>
            <a:pPr marL="0" lvl="0" indent="0" rtl="0">
              <a:lnSpc>
                <a:spcPct val="100000"/>
              </a:lnSpc>
              <a:spcBef>
                <a:spcPts val="0"/>
              </a:spcBef>
              <a:spcAft>
                <a:spcPts val="0"/>
              </a:spcAft>
              <a:buNone/>
            </a:pPr>
            <a:r>
              <a:rPr lang="ko">
                <a:solidFill>
                  <a:schemeClr val="accent2"/>
                </a:solidFill>
                <a:latin typeface="Arial"/>
                <a:ea typeface="Arial"/>
                <a:cs typeface="Arial"/>
                <a:sym typeface="Arial"/>
              </a:rPr>
              <a:t>Spreadsheet</a:t>
            </a:r>
            <a:endParaRPr>
              <a:solidFill>
                <a:schemeClr val="accent2"/>
              </a:solidFill>
              <a:latin typeface="Arial"/>
              <a:ea typeface="Arial"/>
              <a:cs typeface="Arial"/>
              <a:sym typeface="Arial"/>
            </a:endParaRPr>
          </a:p>
        </p:txBody>
      </p:sp>
      <p:pic>
        <p:nvPicPr>
          <p:cNvPr id="418" name="Google Shape;418;p41"/>
          <p:cNvPicPr preferRelativeResize="0"/>
          <p:nvPr/>
        </p:nvPicPr>
        <p:blipFill>
          <a:blip r:embed="rId3">
            <a:alphaModFix/>
          </a:blip>
          <a:stretch>
            <a:fillRect/>
          </a:stretch>
        </p:blipFill>
        <p:spPr>
          <a:xfrm>
            <a:off x="1323100" y="1278775"/>
            <a:ext cx="6497800" cy="3198901"/>
          </a:xfrm>
          <a:prstGeom prst="rect">
            <a:avLst/>
          </a:prstGeom>
          <a:noFill/>
          <a:ln>
            <a:noFill/>
          </a:ln>
        </p:spPr>
      </p:pic>
      <p:sp>
        <p:nvSpPr>
          <p:cNvPr id="419" name="Google Shape;419;p41"/>
          <p:cNvSpPr txBox="1"/>
          <p:nvPr/>
        </p:nvSpPr>
        <p:spPr>
          <a:xfrm>
            <a:off x="972300" y="4269600"/>
            <a:ext cx="7199400" cy="6309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600" b="1">
                <a:solidFill>
                  <a:schemeClr val="accent1">
                    <a:lumMod val="40000"/>
                    <a:lumOff val="60000"/>
                  </a:schemeClr>
                </a:solidFill>
              </a:rPr>
              <a:t>Spreadsheet</a:t>
            </a:r>
            <a:r>
              <a:rPr lang="ko" sz="1300"/>
              <a:t> is a tool for performing numerical calculations based on user-entered numbers and formulas, typically organized in rows and columns, enabling data analysis and visualization.</a:t>
            </a:r>
            <a:endParaRPr sz="130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214D02-3482-2822-AC9E-23453E7A6BFE}"/>
              </a:ext>
            </a:extLst>
          </p:cNvPr>
          <p:cNvSpPr txBox="1"/>
          <p:nvPr/>
        </p:nvSpPr>
        <p:spPr>
          <a:xfrm>
            <a:off x="-2270" y="15874"/>
            <a:ext cx="425460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accent1"/>
                </a:solidFill>
                <a:latin typeface="Cambria"/>
              </a:rPr>
              <a:t>Revenue</a:t>
            </a:r>
            <a:r>
              <a:rPr lang="en-US" sz="3200" b="1">
                <a:solidFill>
                  <a:schemeClr val="accent2">
                    <a:lumMod val="60000"/>
                    <a:lumOff val="40000"/>
                  </a:schemeClr>
                </a:solidFill>
                <a:latin typeface="Cambria"/>
              </a:rPr>
              <a:t> </a:t>
            </a:r>
            <a:r>
              <a:rPr lang="en-US" sz="3200" b="1">
                <a:solidFill>
                  <a:schemeClr val="accent1"/>
                </a:solidFill>
                <a:latin typeface="Cambria"/>
              </a:rPr>
              <a:t>Growth</a:t>
            </a:r>
          </a:p>
        </p:txBody>
      </p:sp>
      <p:pic>
        <p:nvPicPr>
          <p:cNvPr id="5" name="Picture 4" descr="File:Salesforce.com logo.svg - Wikipedia">
            <a:extLst>
              <a:ext uri="{FF2B5EF4-FFF2-40B4-BE49-F238E27FC236}">
                <a16:creationId xmlns:a16="http://schemas.microsoft.com/office/drawing/2014/main" id="{D1CA3887-61C3-0C29-3603-9DEC7AD7DA93}"/>
              </a:ext>
            </a:extLst>
          </p:cNvPr>
          <p:cNvPicPr>
            <a:picLocks noChangeAspect="1"/>
          </p:cNvPicPr>
          <p:nvPr/>
        </p:nvPicPr>
        <p:blipFill>
          <a:blip r:embed="rId2"/>
          <a:stretch>
            <a:fillRect/>
          </a:stretch>
        </p:blipFill>
        <p:spPr>
          <a:xfrm>
            <a:off x="8355920" y="140379"/>
            <a:ext cx="678090" cy="417740"/>
          </a:xfrm>
          <a:prstGeom prst="rect">
            <a:avLst/>
          </a:prstGeom>
        </p:spPr>
      </p:pic>
      <p:pic>
        <p:nvPicPr>
          <p:cNvPr id="11" name="Picture 10">
            <a:extLst>
              <a:ext uri="{FF2B5EF4-FFF2-40B4-BE49-F238E27FC236}">
                <a16:creationId xmlns:a16="http://schemas.microsoft.com/office/drawing/2014/main" id="{6F79DB38-6D21-2B50-37EE-C92EDFA93526}"/>
              </a:ext>
            </a:extLst>
          </p:cNvPr>
          <p:cNvPicPr>
            <a:picLocks noChangeAspect="1"/>
          </p:cNvPicPr>
          <p:nvPr/>
        </p:nvPicPr>
        <p:blipFill>
          <a:blip r:embed="rId3"/>
          <a:stretch>
            <a:fillRect/>
          </a:stretch>
        </p:blipFill>
        <p:spPr>
          <a:xfrm>
            <a:off x="0" y="607558"/>
            <a:ext cx="9144000" cy="9525"/>
          </a:xfrm>
          <a:prstGeom prst="rect">
            <a:avLst/>
          </a:prstGeom>
          <a:ln w="12700">
            <a:solidFill>
              <a:schemeClr val="tx1"/>
            </a:solidFill>
          </a:ln>
        </p:spPr>
      </p:pic>
      <p:pic>
        <p:nvPicPr>
          <p:cNvPr id="4" name="Picture 3">
            <a:extLst>
              <a:ext uri="{FF2B5EF4-FFF2-40B4-BE49-F238E27FC236}">
                <a16:creationId xmlns:a16="http://schemas.microsoft.com/office/drawing/2014/main" id="{C1ED3472-9AE1-9571-CA77-AE60FA0CD743}"/>
              </a:ext>
            </a:extLst>
          </p:cNvPr>
          <p:cNvPicPr>
            <a:picLocks noChangeAspect="1"/>
          </p:cNvPicPr>
          <p:nvPr/>
        </p:nvPicPr>
        <p:blipFill>
          <a:blip r:embed="rId4"/>
          <a:stretch>
            <a:fillRect/>
          </a:stretch>
        </p:blipFill>
        <p:spPr>
          <a:xfrm>
            <a:off x="1677554" y="1838325"/>
            <a:ext cx="6044079" cy="2927007"/>
          </a:xfrm>
          <a:prstGeom prst="rect">
            <a:avLst/>
          </a:prstGeom>
        </p:spPr>
      </p:pic>
      <p:sp>
        <p:nvSpPr>
          <p:cNvPr id="10" name="TextBox 9">
            <a:extLst>
              <a:ext uri="{FF2B5EF4-FFF2-40B4-BE49-F238E27FC236}">
                <a16:creationId xmlns:a16="http://schemas.microsoft.com/office/drawing/2014/main" id="{B126ACC0-D047-8440-A9EE-D165E69EA07B}"/>
              </a:ext>
            </a:extLst>
          </p:cNvPr>
          <p:cNvSpPr txBox="1"/>
          <p:nvPr/>
        </p:nvSpPr>
        <p:spPr>
          <a:xfrm>
            <a:off x="217358" y="863117"/>
            <a:ext cx="8716780" cy="738664"/>
          </a:xfrm>
          <a:prstGeom prst="rect">
            <a:avLst/>
          </a:prstGeom>
          <a:noFill/>
        </p:spPr>
        <p:txBody>
          <a:bodyPr wrap="square">
            <a:spAutoFit/>
          </a:bodyPr>
          <a:lstStyle/>
          <a:p>
            <a:r>
              <a:rPr lang="en-US" b="0" i="0" dirty="0">
                <a:solidFill>
                  <a:srgbClr val="111827"/>
                </a:solidFill>
                <a:effectLst/>
                <a:highlight>
                  <a:srgbClr val="FFFFFF"/>
                </a:highlight>
                <a:latin typeface="+mj-lt"/>
              </a:rPr>
              <a:t>Salesforce </a:t>
            </a:r>
            <a:r>
              <a:rPr lang="en-US" b="0" i="0" dirty="0">
                <a:solidFill>
                  <a:schemeClr val="accent1">
                    <a:lumMod val="60000"/>
                    <a:lumOff val="40000"/>
                  </a:schemeClr>
                </a:solidFill>
                <a:effectLst/>
                <a:highlight>
                  <a:srgbClr val="FFFFFF"/>
                </a:highlight>
                <a:latin typeface="+mj-lt"/>
              </a:rPr>
              <a:t>had revenue of </a:t>
            </a:r>
            <a:r>
              <a:rPr lang="en-US" b="1" i="0" dirty="0">
                <a:solidFill>
                  <a:schemeClr val="accent1">
                    <a:lumMod val="60000"/>
                    <a:lumOff val="40000"/>
                  </a:schemeClr>
                </a:solidFill>
                <a:effectLst/>
                <a:highlight>
                  <a:srgbClr val="FFFFFF"/>
                </a:highlight>
                <a:latin typeface="+mj-lt"/>
              </a:rPr>
              <a:t>$35.74B </a:t>
            </a:r>
            <a:r>
              <a:rPr lang="en-US" b="0" i="0" dirty="0">
                <a:solidFill>
                  <a:srgbClr val="111827"/>
                </a:solidFill>
                <a:effectLst/>
                <a:highlight>
                  <a:srgbClr val="FFFFFF"/>
                </a:highlight>
                <a:latin typeface="+mj-lt"/>
              </a:rPr>
              <a:t>in the twelve months ending April 30, 2024, with </a:t>
            </a:r>
            <a:r>
              <a:rPr lang="en-US" b="1" i="0" dirty="0">
                <a:solidFill>
                  <a:schemeClr val="accent1">
                    <a:lumMod val="60000"/>
                    <a:lumOff val="40000"/>
                  </a:schemeClr>
                </a:solidFill>
                <a:effectLst/>
                <a:highlight>
                  <a:srgbClr val="FFFFFF"/>
                </a:highlight>
                <a:latin typeface="+mj-lt"/>
              </a:rPr>
              <a:t>11.04% growth year-over-year</a:t>
            </a:r>
            <a:r>
              <a:rPr lang="en-US" b="0" i="0" dirty="0">
                <a:solidFill>
                  <a:srgbClr val="111827"/>
                </a:solidFill>
                <a:effectLst/>
                <a:highlight>
                  <a:srgbClr val="FFFFFF"/>
                </a:highlight>
                <a:latin typeface="+mj-lt"/>
              </a:rPr>
              <a:t>. Revenue in the quarter ending April 30, 2024, </a:t>
            </a:r>
            <a:r>
              <a:rPr lang="en-US" b="1" i="0" dirty="0">
                <a:solidFill>
                  <a:schemeClr val="accent1">
                    <a:lumMod val="60000"/>
                    <a:lumOff val="40000"/>
                  </a:schemeClr>
                </a:solidFill>
                <a:effectLst/>
                <a:highlight>
                  <a:srgbClr val="FFFFFF"/>
                </a:highlight>
                <a:latin typeface="+mj-lt"/>
              </a:rPr>
              <a:t>was $9.13B</a:t>
            </a:r>
            <a:r>
              <a:rPr lang="en-US" b="0" i="0" dirty="0">
                <a:solidFill>
                  <a:schemeClr val="accent1">
                    <a:lumMod val="60000"/>
                    <a:lumOff val="40000"/>
                  </a:schemeClr>
                </a:solidFill>
                <a:effectLst/>
                <a:highlight>
                  <a:srgbClr val="FFFFFF"/>
                </a:highlight>
                <a:latin typeface="+mj-lt"/>
              </a:rPr>
              <a:t> </a:t>
            </a:r>
            <a:r>
              <a:rPr lang="en-US" b="0" i="0" dirty="0">
                <a:solidFill>
                  <a:srgbClr val="111827"/>
                </a:solidFill>
                <a:effectLst/>
                <a:highlight>
                  <a:srgbClr val="FFFFFF"/>
                </a:highlight>
                <a:latin typeface="+mj-lt"/>
              </a:rPr>
              <a:t>with </a:t>
            </a:r>
            <a:r>
              <a:rPr lang="en-US" b="1" i="0" dirty="0">
                <a:solidFill>
                  <a:schemeClr val="accent1">
                    <a:lumMod val="60000"/>
                    <a:lumOff val="40000"/>
                  </a:schemeClr>
                </a:solidFill>
                <a:effectLst/>
                <a:highlight>
                  <a:srgbClr val="FFFFFF"/>
                </a:highlight>
                <a:latin typeface="+mj-lt"/>
              </a:rPr>
              <a:t>10.74% year-over-year growth</a:t>
            </a:r>
            <a:r>
              <a:rPr lang="en-US" b="0" i="0" dirty="0">
                <a:solidFill>
                  <a:srgbClr val="111827"/>
                </a:solidFill>
                <a:effectLst/>
                <a:highlight>
                  <a:srgbClr val="FFFFFF"/>
                </a:highlight>
                <a:latin typeface="+mj-lt"/>
              </a:rPr>
              <a:t>. In the fiscal year ending January 31, 2024, Salesforce had annual revenue of </a:t>
            </a:r>
            <a:r>
              <a:rPr lang="en-US" b="1" i="0" dirty="0">
                <a:solidFill>
                  <a:schemeClr val="accent1">
                    <a:lumMod val="60000"/>
                    <a:lumOff val="40000"/>
                  </a:schemeClr>
                </a:solidFill>
                <a:effectLst/>
                <a:highlight>
                  <a:srgbClr val="FFFFFF"/>
                </a:highlight>
                <a:latin typeface="+mj-lt"/>
              </a:rPr>
              <a:t>$34.86B </a:t>
            </a:r>
            <a:r>
              <a:rPr lang="en-US" b="0" i="0" dirty="0">
                <a:solidFill>
                  <a:srgbClr val="111827"/>
                </a:solidFill>
                <a:effectLst/>
                <a:highlight>
                  <a:srgbClr val="FFFFFF"/>
                </a:highlight>
                <a:latin typeface="+mj-lt"/>
              </a:rPr>
              <a:t>with </a:t>
            </a:r>
            <a:r>
              <a:rPr lang="en-US" b="1" i="0" dirty="0">
                <a:solidFill>
                  <a:schemeClr val="accent1">
                    <a:lumMod val="60000"/>
                    <a:lumOff val="40000"/>
                  </a:schemeClr>
                </a:solidFill>
                <a:effectLst/>
                <a:highlight>
                  <a:srgbClr val="FFFFFF"/>
                </a:highlight>
                <a:latin typeface="+mj-lt"/>
              </a:rPr>
              <a:t>11.18% growth</a:t>
            </a:r>
            <a:r>
              <a:rPr lang="en-US" b="1" i="0" dirty="0">
                <a:solidFill>
                  <a:srgbClr val="111827"/>
                </a:solidFill>
                <a:effectLst/>
                <a:highlight>
                  <a:srgbClr val="FFFFFF"/>
                </a:highlight>
                <a:latin typeface="+mj-lt"/>
              </a:rPr>
              <a:t>.</a:t>
            </a:r>
            <a:endParaRPr lang="en-CA" b="1" dirty="0">
              <a:latin typeface="+mj-lt"/>
            </a:endParaRPr>
          </a:p>
        </p:txBody>
      </p:sp>
      <p:sp>
        <p:nvSpPr>
          <p:cNvPr id="12" name="TextBox 11">
            <a:extLst>
              <a:ext uri="{FF2B5EF4-FFF2-40B4-BE49-F238E27FC236}">
                <a16:creationId xmlns:a16="http://schemas.microsoft.com/office/drawing/2014/main" id="{E1A08A6B-2622-DEA5-3EA3-0A32B639411D}"/>
              </a:ext>
            </a:extLst>
          </p:cNvPr>
          <p:cNvSpPr txBox="1"/>
          <p:nvPr/>
        </p:nvSpPr>
        <p:spPr>
          <a:xfrm>
            <a:off x="4342944" y="188230"/>
            <a:ext cx="25525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ambria"/>
              </a:rPr>
              <a:t>Recommendation: </a:t>
            </a:r>
            <a:r>
              <a:rPr lang="en-US" sz="1600" b="1">
                <a:solidFill>
                  <a:srgbClr val="FF9900"/>
                </a:solidFill>
                <a:latin typeface="Cambria"/>
              </a:rPr>
              <a:t>HOLD</a:t>
            </a:r>
          </a:p>
        </p:txBody>
      </p:sp>
      <p:sp>
        <p:nvSpPr>
          <p:cNvPr id="2" name="TextBox 1">
            <a:extLst>
              <a:ext uri="{FF2B5EF4-FFF2-40B4-BE49-F238E27FC236}">
                <a16:creationId xmlns:a16="http://schemas.microsoft.com/office/drawing/2014/main" id="{DB444111-600B-3AC4-42B6-24A20FFE2755}"/>
              </a:ext>
            </a:extLst>
          </p:cNvPr>
          <p:cNvSpPr txBox="1"/>
          <p:nvPr/>
        </p:nvSpPr>
        <p:spPr>
          <a:xfrm>
            <a:off x="6894241" y="29272"/>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191919"/>
                </a:solidFill>
                <a:latin typeface="Cambria"/>
                <a:cs typeface="Segoe UI"/>
              </a:rPr>
              <a:t>Current Price: </a:t>
            </a:r>
            <a:r>
              <a:rPr lang="en-US" sz="1600">
                <a:solidFill>
                  <a:srgbClr val="191919"/>
                </a:solidFill>
                <a:latin typeface="Cambria"/>
                <a:cs typeface="Segoe UI"/>
              </a:rPr>
              <a:t>​</a:t>
            </a:r>
          </a:p>
          <a:p>
            <a:r>
              <a:rPr lang="en-US" sz="1600">
                <a:solidFill>
                  <a:srgbClr val="191919"/>
                </a:solidFill>
                <a:latin typeface="Cambria"/>
                <a:cs typeface="Segoe UI"/>
              </a:rPr>
              <a:t>$257.10​</a:t>
            </a:r>
          </a:p>
        </p:txBody>
      </p:sp>
    </p:spTree>
    <p:extLst>
      <p:ext uri="{BB962C8B-B14F-4D97-AF65-F5344CB8AC3E}">
        <p14:creationId xmlns:p14="http://schemas.microsoft.com/office/powerpoint/2010/main" val="270222901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214D02-3482-2822-AC9E-23453E7A6BFE}"/>
              </a:ext>
            </a:extLst>
          </p:cNvPr>
          <p:cNvSpPr txBox="1"/>
          <p:nvPr/>
        </p:nvSpPr>
        <p:spPr>
          <a:xfrm>
            <a:off x="-2269" y="15875"/>
            <a:ext cx="4254601"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8">
              <a:buClr>
                <a:srgbClr val="000000"/>
              </a:buClr>
            </a:pPr>
            <a:r>
              <a:rPr lang="en-US" sz="3200" b="1" kern="0">
                <a:solidFill>
                  <a:schemeClr val="accent1"/>
                </a:solidFill>
                <a:latin typeface="Cambria"/>
                <a:cs typeface="Arial"/>
                <a:sym typeface="Arial"/>
              </a:rPr>
              <a:t>Revenue Growth</a:t>
            </a:r>
            <a:endParaRPr lang="en-US" sz="3200" b="1" kern="0">
              <a:solidFill>
                <a:schemeClr val="accent1"/>
              </a:solidFill>
              <a:latin typeface="Cambria"/>
              <a:ea typeface="Cambria"/>
              <a:cs typeface="Arial"/>
            </a:endParaRPr>
          </a:p>
        </p:txBody>
      </p:sp>
      <p:pic>
        <p:nvPicPr>
          <p:cNvPr id="5" name="Picture 4" descr="File:Salesforce.com logo.svg - Wikipedia">
            <a:extLst>
              <a:ext uri="{FF2B5EF4-FFF2-40B4-BE49-F238E27FC236}">
                <a16:creationId xmlns:a16="http://schemas.microsoft.com/office/drawing/2014/main" id="{D1CA3887-61C3-0C29-3603-9DEC7AD7DA93}"/>
              </a:ext>
            </a:extLst>
          </p:cNvPr>
          <p:cNvPicPr>
            <a:picLocks noChangeAspect="1"/>
          </p:cNvPicPr>
          <p:nvPr/>
        </p:nvPicPr>
        <p:blipFill>
          <a:blip r:embed="rId3"/>
          <a:stretch>
            <a:fillRect/>
          </a:stretch>
        </p:blipFill>
        <p:spPr>
          <a:xfrm>
            <a:off x="8369859" y="145026"/>
            <a:ext cx="678090" cy="417740"/>
          </a:xfrm>
          <a:prstGeom prst="rect">
            <a:avLst/>
          </a:prstGeom>
        </p:spPr>
      </p:pic>
      <p:sp>
        <p:nvSpPr>
          <p:cNvPr id="9" name="TextBox 8">
            <a:extLst>
              <a:ext uri="{FF2B5EF4-FFF2-40B4-BE49-F238E27FC236}">
                <a16:creationId xmlns:a16="http://schemas.microsoft.com/office/drawing/2014/main" id="{4F7EC2FC-36AD-DFD5-86E5-A85C0F416B5F}"/>
              </a:ext>
            </a:extLst>
          </p:cNvPr>
          <p:cNvSpPr txBox="1"/>
          <p:nvPr/>
        </p:nvSpPr>
        <p:spPr>
          <a:xfrm>
            <a:off x="6894670" y="39988"/>
            <a:ext cx="192519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8"/>
            <a:r>
              <a:rPr lang="en-US" sz="1600" b="1" kern="0">
                <a:ea typeface="+mn-lt"/>
                <a:cs typeface="+mn-lt"/>
              </a:rPr>
              <a:t>Current Price: </a:t>
            </a:r>
            <a:endParaRPr lang="en-US" sz="1600" kern="0">
              <a:ea typeface="+mn-lt"/>
              <a:cs typeface="+mn-lt"/>
            </a:endParaRPr>
          </a:p>
          <a:p>
            <a:pPr defTabSz="914378"/>
            <a:r>
              <a:rPr lang="en-US" sz="1600" kern="0">
                <a:ea typeface="+mn-lt"/>
                <a:cs typeface="+mn-lt"/>
              </a:rPr>
              <a:t>$257.10</a:t>
            </a:r>
          </a:p>
          <a:p>
            <a:pPr defTabSz="914378"/>
            <a:endParaRPr lang="en-US" sz="1600" b="1" kern="0">
              <a:cs typeface="Arial"/>
            </a:endParaRPr>
          </a:p>
        </p:txBody>
      </p:sp>
      <p:pic>
        <p:nvPicPr>
          <p:cNvPr id="11" name="Picture 10">
            <a:extLst>
              <a:ext uri="{FF2B5EF4-FFF2-40B4-BE49-F238E27FC236}">
                <a16:creationId xmlns:a16="http://schemas.microsoft.com/office/drawing/2014/main" id="{6F79DB38-6D21-2B50-37EE-C92EDFA93526}"/>
              </a:ext>
            </a:extLst>
          </p:cNvPr>
          <p:cNvPicPr>
            <a:picLocks noChangeAspect="1"/>
          </p:cNvPicPr>
          <p:nvPr/>
        </p:nvPicPr>
        <p:blipFill>
          <a:blip r:embed="rId4"/>
          <a:stretch>
            <a:fillRect/>
          </a:stretch>
        </p:blipFill>
        <p:spPr>
          <a:xfrm>
            <a:off x="0" y="607559"/>
            <a:ext cx="9144000" cy="9525"/>
          </a:xfrm>
          <a:prstGeom prst="rect">
            <a:avLst/>
          </a:prstGeom>
          <a:ln w="12700">
            <a:solidFill>
              <a:schemeClr val="tx1"/>
            </a:solidFill>
          </a:ln>
        </p:spPr>
      </p:pic>
      <p:sp>
        <p:nvSpPr>
          <p:cNvPr id="10" name="TextBox 9">
            <a:extLst>
              <a:ext uri="{FF2B5EF4-FFF2-40B4-BE49-F238E27FC236}">
                <a16:creationId xmlns:a16="http://schemas.microsoft.com/office/drawing/2014/main" id="{B126ACC0-D047-8440-A9EE-D165E69EA07B}"/>
              </a:ext>
            </a:extLst>
          </p:cNvPr>
          <p:cNvSpPr txBox="1"/>
          <p:nvPr/>
        </p:nvSpPr>
        <p:spPr>
          <a:xfrm>
            <a:off x="213611" y="716002"/>
            <a:ext cx="8716780" cy="307777"/>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8">
              <a:buClr>
                <a:srgbClr val="000000"/>
              </a:buClr>
            </a:pPr>
            <a:r>
              <a:rPr lang="en-US" sz="1400" kern="0">
                <a:solidFill>
                  <a:srgbClr val="000000"/>
                </a:solidFill>
                <a:latin typeface="Arial"/>
                <a:cs typeface="Arial"/>
                <a:sym typeface="Arial"/>
              </a:rPr>
              <a:t>Over the past years, four of the five revenue segments experienced decelerating growth.</a:t>
            </a:r>
            <a:endParaRPr lang="en-CA" sz="1400"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A6D4EF5D-7198-5BF0-BAEB-3366787880C3}"/>
              </a:ext>
            </a:extLst>
          </p:cNvPr>
          <p:cNvSpPr txBox="1"/>
          <p:nvPr/>
        </p:nvSpPr>
        <p:spPr>
          <a:xfrm>
            <a:off x="4342945" y="188230"/>
            <a:ext cx="2552531" cy="3385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8">
              <a:buClr>
                <a:srgbClr val="000000"/>
              </a:buClr>
            </a:pPr>
            <a:r>
              <a:rPr lang="en-US" sz="1600" b="1" kern="0">
                <a:solidFill>
                  <a:srgbClr val="000000"/>
                </a:solidFill>
                <a:latin typeface="Cambria"/>
                <a:cs typeface="Arial"/>
                <a:sym typeface="Arial"/>
              </a:rPr>
              <a:t>Recommendation: </a:t>
            </a:r>
            <a:r>
              <a:rPr lang="en-US" sz="1600" b="1" kern="0">
                <a:solidFill>
                  <a:srgbClr val="FF9900"/>
                </a:solidFill>
                <a:latin typeface="Cambria"/>
                <a:cs typeface="Arial"/>
                <a:sym typeface="Arial"/>
              </a:rPr>
              <a:t>HOLD</a:t>
            </a:r>
          </a:p>
        </p:txBody>
      </p:sp>
      <p:pic>
        <p:nvPicPr>
          <p:cNvPr id="2" name="Google Shape;1639;p84">
            <a:extLst>
              <a:ext uri="{FF2B5EF4-FFF2-40B4-BE49-F238E27FC236}">
                <a16:creationId xmlns:a16="http://schemas.microsoft.com/office/drawing/2014/main" id="{6D9AB16F-CD53-8B59-3691-1A154943007B}"/>
              </a:ext>
            </a:extLst>
          </p:cNvPr>
          <p:cNvPicPr preferRelativeResize="0"/>
          <p:nvPr/>
        </p:nvPicPr>
        <p:blipFill rotWithShape="1">
          <a:blip r:embed="rId5">
            <a:alphaModFix/>
          </a:blip>
          <a:srcRect t="5446"/>
          <a:stretch/>
        </p:blipFill>
        <p:spPr>
          <a:xfrm>
            <a:off x="213611" y="1023779"/>
            <a:ext cx="8716780" cy="4103848"/>
          </a:xfrm>
          <a:prstGeom prst="rect">
            <a:avLst/>
          </a:prstGeom>
          <a:noFill/>
          <a:ln>
            <a:noFill/>
          </a:ln>
        </p:spPr>
      </p:pic>
    </p:spTree>
    <p:extLst>
      <p:ext uri="{BB962C8B-B14F-4D97-AF65-F5344CB8AC3E}">
        <p14:creationId xmlns:p14="http://schemas.microsoft.com/office/powerpoint/2010/main" val="330861198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214D02-3482-2822-AC9E-23453E7A6BFE}"/>
              </a:ext>
            </a:extLst>
          </p:cNvPr>
          <p:cNvSpPr txBox="1"/>
          <p:nvPr/>
        </p:nvSpPr>
        <p:spPr>
          <a:xfrm>
            <a:off x="-2270" y="15874"/>
            <a:ext cx="425460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accent2"/>
                </a:solidFill>
                <a:latin typeface="Cambria"/>
              </a:rPr>
              <a:t>Revenue Growth</a:t>
            </a:r>
          </a:p>
        </p:txBody>
      </p:sp>
      <p:pic>
        <p:nvPicPr>
          <p:cNvPr id="5" name="Picture 4" descr="File:Salesforce.com logo.svg - Wikipedia">
            <a:extLst>
              <a:ext uri="{FF2B5EF4-FFF2-40B4-BE49-F238E27FC236}">
                <a16:creationId xmlns:a16="http://schemas.microsoft.com/office/drawing/2014/main" id="{D1CA3887-61C3-0C29-3603-9DEC7AD7DA93}"/>
              </a:ext>
            </a:extLst>
          </p:cNvPr>
          <p:cNvPicPr>
            <a:picLocks noChangeAspect="1"/>
          </p:cNvPicPr>
          <p:nvPr/>
        </p:nvPicPr>
        <p:blipFill>
          <a:blip r:embed="rId2"/>
          <a:stretch>
            <a:fillRect/>
          </a:stretch>
        </p:blipFill>
        <p:spPr>
          <a:xfrm>
            <a:off x="8355920" y="140379"/>
            <a:ext cx="678090" cy="417740"/>
          </a:xfrm>
          <a:prstGeom prst="rect">
            <a:avLst/>
          </a:prstGeom>
        </p:spPr>
      </p:pic>
      <p:sp>
        <p:nvSpPr>
          <p:cNvPr id="9" name="TextBox 8">
            <a:extLst>
              <a:ext uri="{FF2B5EF4-FFF2-40B4-BE49-F238E27FC236}">
                <a16:creationId xmlns:a16="http://schemas.microsoft.com/office/drawing/2014/main" id="{4F7EC2FC-36AD-DFD5-86E5-A85C0F416B5F}"/>
              </a:ext>
            </a:extLst>
          </p:cNvPr>
          <p:cNvSpPr txBox="1"/>
          <p:nvPr/>
        </p:nvSpPr>
        <p:spPr>
          <a:xfrm>
            <a:off x="6783157" y="170086"/>
            <a:ext cx="155348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solidFill>
                <a:latin typeface="Cambria"/>
              </a:rPr>
              <a:t>Price: </a:t>
            </a:r>
            <a:r>
              <a:rPr lang="en-US" sz="1600">
                <a:solidFill>
                  <a:schemeClr val="tx1"/>
                </a:solidFill>
                <a:latin typeface="Cambria"/>
              </a:rPr>
              <a:t>$257.10</a:t>
            </a:r>
          </a:p>
        </p:txBody>
      </p:sp>
      <p:pic>
        <p:nvPicPr>
          <p:cNvPr id="11" name="Picture 10">
            <a:extLst>
              <a:ext uri="{FF2B5EF4-FFF2-40B4-BE49-F238E27FC236}">
                <a16:creationId xmlns:a16="http://schemas.microsoft.com/office/drawing/2014/main" id="{6F79DB38-6D21-2B50-37EE-C92EDFA93526}"/>
              </a:ext>
            </a:extLst>
          </p:cNvPr>
          <p:cNvPicPr>
            <a:picLocks noChangeAspect="1"/>
          </p:cNvPicPr>
          <p:nvPr/>
        </p:nvPicPr>
        <p:blipFill>
          <a:blip r:embed="rId3"/>
          <a:stretch>
            <a:fillRect/>
          </a:stretch>
        </p:blipFill>
        <p:spPr>
          <a:xfrm>
            <a:off x="0" y="607558"/>
            <a:ext cx="9144000" cy="9525"/>
          </a:xfrm>
          <a:prstGeom prst="rect">
            <a:avLst/>
          </a:prstGeom>
          <a:ln w="12700">
            <a:solidFill>
              <a:schemeClr val="tx1"/>
            </a:solidFill>
          </a:ln>
        </p:spPr>
      </p:pic>
      <p:sp>
        <p:nvSpPr>
          <p:cNvPr id="10" name="TextBox 9">
            <a:extLst>
              <a:ext uri="{FF2B5EF4-FFF2-40B4-BE49-F238E27FC236}">
                <a16:creationId xmlns:a16="http://schemas.microsoft.com/office/drawing/2014/main" id="{B126ACC0-D047-8440-A9EE-D165E69EA07B}"/>
              </a:ext>
            </a:extLst>
          </p:cNvPr>
          <p:cNvSpPr txBox="1"/>
          <p:nvPr/>
        </p:nvSpPr>
        <p:spPr>
          <a:xfrm>
            <a:off x="217358" y="863117"/>
            <a:ext cx="8716780" cy="738664"/>
          </a:xfrm>
          <a:prstGeom prst="rect">
            <a:avLst/>
          </a:prstGeom>
          <a:noFill/>
        </p:spPr>
        <p:txBody>
          <a:bodyPr wrap="square">
            <a:spAutoFit/>
          </a:bodyPr>
          <a:lstStyle/>
          <a:p>
            <a:r>
              <a:rPr lang="en-US">
                <a:latin typeface="+mj-lt"/>
              </a:rPr>
              <a:t>Salesforce splits its cloud ecosystem into five main segments: sales, service, platform and other, marketing and commerce, and integration and analytics. But over the past two years, four of those five segments experienced decelerating growth.</a:t>
            </a:r>
            <a:endParaRPr lang="en-CA">
              <a:latin typeface="+mj-lt"/>
            </a:endParaRPr>
          </a:p>
        </p:txBody>
      </p:sp>
      <p:pic>
        <p:nvPicPr>
          <p:cNvPr id="6" name="Picture 5">
            <a:extLst>
              <a:ext uri="{FF2B5EF4-FFF2-40B4-BE49-F238E27FC236}">
                <a16:creationId xmlns:a16="http://schemas.microsoft.com/office/drawing/2014/main" id="{48A8753F-14FC-B66B-744C-B3D5E93C9C1E}"/>
              </a:ext>
            </a:extLst>
          </p:cNvPr>
          <p:cNvPicPr>
            <a:picLocks noChangeAspect="1"/>
          </p:cNvPicPr>
          <p:nvPr/>
        </p:nvPicPr>
        <p:blipFill>
          <a:blip r:embed="rId4"/>
          <a:stretch>
            <a:fillRect/>
          </a:stretch>
        </p:blipFill>
        <p:spPr>
          <a:xfrm>
            <a:off x="394704" y="1837730"/>
            <a:ext cx="8354591" cy="2924583"/>
          </a:xfrm>
          <a:prstGeom prst="rect">
            <a:avLst/>
          </a:prstGeom>
        </p:spPr>
      </p:pic>
      <p:sp>
        <p:nvSpPr>
          <p:cNvPr id="8" name="TextBox 7">
            <a:extLst>
              <a:ext uri="{FF2B5EF4-FFF2-40B4-BE49-F238E27FC236}">
                <a16:creationId xmlns:a16="http://schemas.microsoft.com/office/drawing/2014/main" id="{A6D4EF5D-7198-5BF0-BAEB-3366787880C3}"/>
              </a:ext>
            </a:extLst>
          </p:cNvPr>
          <p:cNvSpPr txBox="1"/>
          <p:nvPr/>
        </p:nvSpPr>
        <p:spPr>
          <a:xfrm>
            <a:off x="4342944" y="188230"/>
            <a:ext cx="25525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ambria"/>
              </a:rPr>
              <a:t>Recommendation: </a:t>
            </a:r>
            <a:r>
              <a:rPr lang="en-US" sz="1600" b="1">
                <a:solidFill>
                  <a:srgbClr val="FF9900"/>
                </a:solidFill>
                <a:latin typeface="Cambria"/>
              </a:rPr>
              <a:t>HOLD</a:t>
            </a:r>
          </a:p>
        </p:txBody>
      </p:sp>
    </p:spTree>
    <p:extLst>
      <p:ext uri="{BB962C8B-B14F-4D97-AF65-F5344CB8AC3E}">
        <p14:creationId xmlns:p14="http://schemas.microsoft.com/office/powerpoint/2010/main" val="167761241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214D02-3482-2822-AC9E-23453E7A6BFE}"/>
              </a:ext>
            </a:extLst>
          </p:cNvPr>
          <p:cNvSpPr txBox="1"/>
          <p:nvPr/>
        </p:nvSpPr>
        <p:spPr>
          <a:xfrm>
            <a:off x="-2270" y="15874"/>
            <a:ext cx="425460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accent1"/>
                </a:solidFill>
                <a:latin typeface="Cambria"/>
              </a:rPr>
              <a:t>Growth Estimates</a:t>
            </a:r>
          </a:p>
        </p:txBody>
      </p:sp>
      <p:pic>
        <p:nvPicPr>
          <p:cNvPr id="5" name="Picture 4" descr="File:Salesforce.com logo.svg - Wikipedia">
            <a:extLst>
              <a:ext uri="{FF2B5EF4-FFF2-40B4-BE49-F238E27FC236}">
                <a16:creationId xmlns:a16="http://schemas.microsoft.com/office/drawing/2014/main" id="{D1CA3887-61C3-0C29-3603-9DEC7AD7DA93}"/>
              </a:ext>
            </a:extLst>
          </p:cNvPr>
          <p:cNvPicPr>
            <a:picLocks noChangeAspect="1"/>
          </p:cNvPicPr>
          <p:nvPr/>
        </p:nvPicPr>
        <p:blipFill>
          <a:blip r:embed="rId2"/>
          <a:stretch>
            <a:fillRect/>
          </a:stretch>
        </p:blipFill>
        <p:spPr>
          <a:xfrm>
            <a:off x="8355920" y="140379"/>
            <a:ext cx="678090" cy="417740"/>
          </a:xfrm>
          <a:prstGeom prst="rect">
            <a:avLst/>
          </a:prstGeom>
        </p:spPr>
      </p:pic>
      <p:sp>
        <p:nvSpPr>
          <p:cNvPr id="9" name="TextBox 8">
            <a:extLst>
              <a:ext uri="{FF2B5EF4-FFF2-40B4-BE49-F238E27FC236}">
                <a16:creationId xmlns:a16="http://schemas.microsoft.com/office/drawing/2014/main" id="{4F7EC2FC-36AD-DFD5-86E5-A85C0F416B5F}"/>
              </a:ext>
            </a:extLst>
          </p:cNvPr>
          <p:cNvSpPr txBox="1"/>
          <p:nvPr/>
        </p:nvSpPr>
        <p:spPr>
          <a:xfrm>
            <a:off x="6894669" y="21403"/>
            <a:ext cx="189266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solidFill>
              </a:rPr>
              <a:t>Current Price: </a:t>
            </a:r>
            <a:endParaRPr lang="en-US" sz="1600">
              <a:solidFill>
                <a:schemeClr val="tx1"/>
              </a:solidFill>
            </a:endParaRPr>
          </a:p>
          <a:p>
            <a:r>
              <a:rPr lang="en-US" sz="1600">
                <a:solidFill>
                  <a:schemeClr val="tx1"/>
                </a:solidFill>
              </a:rPr>
              <a:t>$257.10</a:t>
            </a:r>
          </a:p>
          <a:p>
            <a:endParaRPr lang="en-US" sz="1600">
              <a:solidFill>
                <a:schemeClr val="tx1"/>
              </a:solidFill>
              <a:latin typeface="Cambria"/>
            </a:endParaRPr>
          </a:p>
        </p:txBody>
      </p:sp>
      <p:pic>
        <p:nvPicPr>
          <p:cNvPr id="11" name="Picture 10">
            <a:extLst>
              <a:ext uri="{FF2B5EF4-FFF2-40B4-BE49-F238E27FC236}">
                <a16:creationId xmlns:a16="http://schemas.microsoft.com/office/drawing/2014/main" id="{6F79DB38-6D21-2B50-37EE-C92EDFA93526}"/>
              </a:ext>
            </a:extLst>
          </p:cNvPr>
          <p:cNvPicPr>
            <a:picLocks noChangeAspect="1"/>
          </p:cNvPicPr>
          <p:nvPr/>
        </p:nvPicPr>
        <p:blipFill>
          <a:blip r:embed="rId3"/>
          <a:stretch>
            <a:fillRect/>
          </a:stretch>
        </p:blipFill>
        <p:spPr>
          <a:xfrm>
            <a:off x="0" y="607558"/>
            <a:ext cx="9144000" cy="9525"/>
          </a:xfrm>
          <a:prstGeom prst="rect">
            <a:avLst/>
          </a:prstGeom>
          <a:ln w="12700">
            <a:solidFill>
              <a:schemeClr val="tx1"/>
            </a:solidFill>
          </a:ln>
        </p:spPr>
      </p:pic>
      <p:pic>
        <p:nvPicPr>
          <p:cNvPr id="6" name="Picture 5">
            <a:extLst>
              <a:ext uri="{FF2B5EF4-FFF2-40B4-BE49-F238E27FC236}">
                <a16:creationId xmlns:a16="http://schemas.microsoft.com/office/drawing/2014/main" id="{5E0685C8-6940-4071-84B2-ADD3A2EC81C3}"/>
              </a:ext>
            </a:extLst>
          </p:cNvPr>
          <p:cNvPicPr>
            <a:picLocks noChangeAspect="1"/>
          </p:cNvPicPr>
          <p:nvPr/>
        </p:nvPicPr>
        <p:blipFill>
          <a:blip r:embed="rId4"/>
          <a:stretch>
            <a:fillRect/>
          </a:stretch>
        </p:blipFill>
        <p:spPr>
          <a:xfrm>
            <a:off x="613810" y="650088"/>
            <a:ext cx="7916380" cy="4420217"/>
          </a:xfrm>
          <a:prstGeom prst="rect">
            <a:avLst/>
          </a:prstGeom>
        </p:spPr>
      </p:pic>
      <p:sp>
        <p:nvSpPr>
          <p:cNvPr id="2" name="TextBox 1">
            <a:extLst>
              <a:ext uri="{FF2B5EF4-FFF2-40B4-BE49-F238E27FC236}">
                <a16:creationId xmlns:a16="http://schemas.microsoft.com/office/drawing/2014/main" id="{0C844615-E6EC-184C-442D-D7918C33B031}"/>
              </a:ext>
            </a:extLst>
          </p:cNvPr>
          <p:cNvSpPr txBox="1"/>
          <p:nvPr/>
        </p:nvSpPr>
        <p:spPr>
          <a:xfrm>
            <a:off x="4342944" y="188230"/>
            <a:ext cx="25525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ambria"/>
              </a:rPr>
              <a:t>Recommendation: </a:t>
            </a:r>
            <a:r>
              <a:rPr lang="en-US" sz="1600" b="1">
                <a:solidFill>
                  <a:srgbClr val="FF9900"/>
                </a:solidFill>
                <a:latin typeface="Cambria"/>
              </a:rPr>
              <a:t>HOLD</a:t>
            </a:r>
          </a:p>
        </p:txBody>
      </p:sp>
    </p:spTree>
    <p:extLst>
      <p:ext uri="{BB962C8B-B14F-4D97-AF65-F5344CB8AC3E}">
        <p14:creationId xmlns:p14="http://schemas.microsoft.com/office/powerpoint/2010/main" val="46845539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214D02-3482-2822-AC9E-23453E7A6BFE}"/>
              </a:ext>
            </a:extLst>
          </p:cNvPr>
          <p:cNvSpPr txBox="1"/>
          <p:nvPr/>
        </p:nvSpPr>
        <p:spPr>
          <a:xfrm>
            <a:off x="-2270" y="15874"/>
            <a:ext cx="425460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accent1"/>
                </a:solidFill>
                <a:latin typeface="Cambria"/>
              </a:rPr>
              <a:t>Profitability Goals</a:t>
            </a:r>
          </a:p>
        </p:txBody>
      </p:sp>
      <p:pic>
        <p:nvPicPr>
          <p:cNvPr id="5" name="Picture 4" descr="File:Salesforce.com logo.svg - Wikipedia">
            <a:extLst>
              <a:ext uri="{FF2B5EF4-FFF2-40B4-BE49-F238E27FC236}">
                <a16:creationId xmlns:a16="http://schemas.microsoft.com/office/drawing/2014/main" id="{D1CA3887-61C3-0C29-3603-9DEC7AD7DA93}"/>
              </a:ext>
            </a:extLst>
          </p:cNvPr>
          <p:cNvPicPr>
            <a:picLocks noChangeAspect="1"/>
          </p:cNvPicPr>
          <p:nvPr/>
        </p:nvPicPr>
        <p:blipFill>
          <a:blip r:embed="rId2"/>
          <a:stretch>
            <a:fillRect/>
          </a:stretch>
        </p:blipFill>
        <p:spPr>
          <a:xfrm>
            <a:off x="8355920" y="140379"/>
            <a:ext cx="678090" cy="417740"/>
          </a:xfrm>
          <a:prstGeom prst="rect">
            <a:avLst/>
          </a:prstGeom>
        </p:spPr>
      </p:pic>
      <p:sp>
        <p:nvSpPr>
          <p:cNvPr id="9" name="TextBox 8">
            <a:extLst>
              <a:ext uri="{FF2B5EF4-FFF2-40B4-BE49-F238E27FC236}">
                <a16:creationId xmlns:a16="http://schemas.microsoft.com/office/drawing/2014/main" id="{4F7EC2FC-36AD-DFD5-86E5-A85C0F416B5F}"/>
              </a:ext>
            </a:extLst>
          </p:cNvPr>
          <p:cNvSpPr txBox="1"/>
          <p:nvPr/>
        </p:nvSpPr>
        <p:spPr>
          <a:xfrm>
            <a:off x="6964364" y="21403"/>
            <a:ext cx="192947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solidFill>
              </a:rPr>
              <a:t>Current Price: </a:t>
            </a:r>
            <a:endParaRPr lang="en-US" sz="1600">
              <a:solidFill>
                <a:schemeClr val="tx1"/>
              </a:solidFill>
            </a:endParaRPr>
          </a:p>
          <a:p>
            <a:r>
              <a:rPr lang="en-US" sz="1600">
                <a:solidFill>
                  <a:schemeClr val="tx1"/>
                </a:solidFill>
              </a:rPr>
              <a:t>$257.10</a:t>
            </a:r>
          </a:p>
          <a:p>
            <a:endParaRPr lang="en-US" sz="1600">
              <a:solidFill>
                <a:schemeClr val="tx1"/>
              </a:solidFill>
            </a:endParaRPr>
          </a:p>
          <a:p>
            <a:endParaRPr lang="en-US" sz="1600">
              <a:solidFill>
                <a:schemeClr val="tx1"/>
              </a:solidFill>
              <a:latin typeface="Cambria"/>
            </a:endParaRPr>
          </a:p>
        </p:txBody>
      </p:sp>
      <p:pic>
        <p:nvPicPr>
          <p:cNvPr id="11" name="Picture 10">
            <a:extLst>
              <a:ext uri="{FF2B5EF4-FFF2-40B4-BE49-F238E27FC236}">
                <a16:creationId xmlns:a16="http://schemas.microsoft.com/office/drawing/2014/main" id="{6F79DB38-6D21-2B50-37EE-C92EDFA93526}"/>
              </a:ext>
            </a:extLst>
          </p:cNvPr>
          <p:cNvPicPr>
            <a:picLocks noChangeAspect="1"/>
          </p:cNvPicPr>
          <p:nvPr/>
        </p:nvPicPr>
        <p:blipFill>
          <a:blip r:embed="rId3"/>
          <a:stretch>
            <a:fillRect/>
          </a:stretch>
        </p:blipFill>
        <p:spPr>
          <a:xfrm>
            <a:off x="0" y="607558"/>
            <a:ext cx="9144000" cy="9525"/>
          </a:xfrm>
          <a:prstGeom prst="rect">
            <a:avLst/>
          </a:prstGeom>
          <a:ln w="12700">
            <a:solidFill>
              <a:schemeClr val="tx1"/>
            </a:solidFill>
          </a:ln>
        </p:spPr>
      </p:pic>
      <p:pic>
        <p:nvPicPr>
          <p:cNvPr id="4" name="Picture 3">
            <a:extLst>
              <a:ext uri="{FF2B5EF4-FFF2-40B4-BE49-F238E27FC236}">
                <a16:creationId xmlns:a16="http://schemas.microsoft.com/office/drawing/2014/main" id="{1B8311F5-F29D-CDDB-C2FF-CC65FDCE46F2}"/>
              </a:ext>
            </a:extLst>
          </p:cNvPr>
          <p:cNvPicPr>
            <a:picLocks noChangeAspect="1"/>
          </p:cNvPicPr>
          <p:nvPr/>
        </p:nvPicPr>
        <p:blipFill>
          <a:blip r:embed="rId4"/>
          <a:stretch>
            <a:fillRect/>
          </a:stretch>
        </p:blipFill>
        <p:spPr>
          <a:xfrm>
            <a:off x="0" y="1238399"/>
            <a:ext cx="9144000" cy="3668080"/>
          </a:xfrm>
          <a:prstGeom prst="rect">
            <a:avLst/>
          </a:prstGeom>
        </p:spPr>
      </p:pic>
      <p:sp>
        <p:nvSpPr>
          <p:cNvPr id="8" name="TextBox 7">
            <a:extLst>
              <a:ext uri="{FF2B5EF4-FFF2-40B4-BE49-F238E27FC236}">
                <a16:creationId xmlns:a16="http://schemas.microsoft.com/office/drawing/2014/main" id="{4FA40FC0-0074-483E-5229-34D45248116E}"/>
              </a:ext>
            </a:extLst>
          </p:cNvPr>
          <p:cNvSpPr txBox="1"/>
          <p:nvPr/>
        </p:nvSpPr>
        <p:spPr>
          <a:xfrm>
            <a:off x="89210" y="728548"/>
            <a:ext cx="9054790" cy="369332"/>
          </a:xfrm>
          <a:prstGeom prst="rect">
            <a:avLst/>
          </a:prstGeom>
          <a:noFill/>
        </p:spPr>
        <p:txBody>
          <a:bodyPr wrap="square" rtlCol="0">
            <a:spAutoFit/>
          </a:bodyPr>
          <a:lstStyle/>
          <a:p>
            <a:r>
              <a:rPr lang="en-CA" sz="1800" b="1" dirty="0"/>
              <a:t>Having disciplined operating framework will drive accelerating margin expansion </a:t>
            </a:r>
          </a:p>
        </p:txBody>
      </p:sp>
      <p:sp>
        <p:nvSpPr>
          <p:cNvPr id="2" name="TextBox 1">
            <a:extLst>
              <a:ext uri="{FF2B5EF4-FFF2-40B4-BE49-F238E27FC236}">
                <a16:creationId xmlns:a16="http://schemas.microsoft.com/office/drawing/2014/main" id="{D44A7FE7-F4EA-1769-C29F-EC55D0B710DE}"/>
              </a:ext>
            </a:extLst>
          </p:cNvPr>
          <p:cNvSpPr txBox="1"/>
          <p:nvPr/>
        </p:nvSpPr>
        <p:spPr>
          <a:xfrm>
            <a:off x="4342944" y="188230"/>
            <a:ext cx="25525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ambria"/>
              </a:rPr>
              <a:t>Recommendation: </a:t>
            </a:r>
            <a:r>
              <a:rPr lang="en-US" sz="1600" b="1">
                <a:solidFill>
                  <a:srgbClr val="FF9900"/>
                </a:solidFill>
                <a:latin typeface="Cambria"/>
              </a:rPr>
              <a:t>HOLD</a:t>
            </a:r>
          </a:p>
        </p:txBody>
      </p:sp>
    </p:spTree>
    <p:extLst>
      <p:ext uri="{BB962C8B-B14F-4D97-AF65-F5344CB8AC3E}">
        <p14:creationId xmlns:p14="http://schemas.microsoft.com/office/powerpoint/2010/main" val="83966301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214D02-3482-2822-AC9E-23453E7A6BFE}"/>
              </a:ext>
            </a:extLst>
          </p:cNvPr>
          <p:cNvSpPr txBox="1"/>
          <p:nvPr/>
        </p:nvSpPr>
        <p:spPr>
          <a:xfrm>
            <a:off x="-2270" y="15874"/>
            <a:ext cx="425460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accent1"/>
                </a:solidFill>
                <a:latin typeface="Cambria"/>
              </a:rPr>
              <a:t>Driving Leverage</a:t>
            </a:r>
          </a:p>
        </p:txBody>
      </p:sp>
      <p:pic>
        <p:nvPicPr>
          <p:cNvPr id="5" name="Picture 4" descr="File:Salesforce.com logo.svg - Wikipedia">
            <a:extLst>
              <a:ext uri="{FF2B5EF4-FFF2-40B4-BE49-F238E27FC236}">
                <a16:creationId xmlns:a16="http://schemas.microsoft.com/office/drawing/2014/main" id="{D1CA3887-61C3-0C29-3603-9DEC7AD7DA93}"/>
              </a:ext>
            </a:extLst>
          </p:cNvPr>
          <p:cNvPicPr>
            <a:picLocks noChangeAspect="1"/>
          </p:cNvPicPr>
          <p:nvPr/>
        </p:nvPicPr>
        <p:blipFill>
          <a:blip r:embed="rId3"/>
          <a:stretch>
            <a:fillRect/>
          </a:stretch>
        </p:blipFill>
        <p:spPr>
          <a:xfrm>
            <a:off x="8355920" y="140379"/>
            <a:ext cx="678090" cy="417740"/>
          </a:xfrm>
          <a:prstGeom prst="rect">
            <a:avLst/>
          </a:prstGeom>
        </p:spPr>
      </p:pic>
      <p:sp>
        <p:nvSpPr>
          <p:cNvPr id="9" name="TextBox 8">
            <a:extLst>
              <a:ext uri="{FF2B5EF4-FFF2-40B4-BE49-F238E27FC236}">
                <a16:creationId xmlns:a16="http://schemas.microsoft.com/office/drawing/2014/main" id="{4F7EC2FC-36AD-DFD5-86E5-A85C0F416B5F}"/>
              </a:ext>
            </a:extLst>
          </p:cNvPr>
          <p:cNvSpPr txBox="1"/>
          <p:nvPr/>
        </p:nvSpPr>
        <p:spPr>
          <a:xfrm>
            <a:off x="6894669" y="21403"/>
            <a:ext cx="198559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solidFill>
              </a:rPr>
              <a:t>Current Price: </a:t>
            </a:r>
            <a:endParaRPr lang="en-US" sz="1600">
              <a:solidFill>
                <a:schemeClr val="tx1"/>
              </a:solidFill>
            </a:endParaRPr>
          </a:p>
          <a:p>
            <a:r>
              <a:rPr lang="en-US" sz="1600">
                <a:solidFill>
                  <a:schemeClr val="tx1"/>
                </a:solidFill>
              </a:rPr>
              <a:t>$257.10</a:t>
            </a:r>
          </a:p>
          <a:p>
            <a:endParaRPr lang="en-US" sz="1600">
              <a:solidFill>
                <a:schemeClr val="tx1"/>
              </a:solidFill>
              <a:latin typeface="Cambria"/>
            </a:endParaRPr>
          </a:p>
        </p:txBody>
      </p:sp>
      <p:pic>
        <p:nvPicPr>
          <p:cNvPr id="11" name="Picture 10">
            <a:extLst>
              <a:ext uri="{FF2B5EF4-FFF2-40B4-BE49-F238E27FC236}">
                <a16:creationId xmlns:a16="http://schemas.microsoft.com/office/drawing/2014/main" id="{6F79DB38-6D21-2B50-37EE-C92EDFA93526}"/>
              </a:ext>
            </a:extLst>
          </p:cNvPr>
          <p:cNvPicPr>
            <a:picLocks noChangeAspect="1"/>
          </p:cNvPicPr>
          <p:nvPr/>
        </p:nvPicPr>
        <p:blipFill>
          <a:blip r:embed="rId4"/>
          <a:stretch>
            <a:fillRect/>
          </a:stretch>
        </p:blipFill>
        <p:spPr>
          <a:xfrm>
            <a:off x="0" y="607558"/>
            <a:ext cx="9144000" cy="9525"/>
          </a:xfrm>
          <a:prstGeom prst="rect">
            <a:avLst/>
          </a:prstGeom>
          <a:ln w="12700">
            <a:solidFill>
              <a:schemeClr val="tx1"/>
            </a:solidFill>
          </a:ln>
        </p:spPr>
      </p:pic>
      <p:sp>
        <p:nvSpPr>
          <p:cNvPr id="8" name="TextBox 7">
            <a:extLst>
              <a:ext uri="{FF2B5EF4-FFF2-40B4-BE49-F238E27FC236}">
                <a16:creationId xmlns:a16="http://schemas.microsoft.com/office/drawing/2014/main" id="{4FA40FC0-0074-483E-5229-34D45248116E}"/>
              </a:ext>
            </a:extLst>
          </p:cNvPr>
          <p:cNvSpPr txBox="1"/>
          <p:nvPr/>
        </p:nvSpPr>
        <p:spPr>
          <a:xfrm>
            <a:off x="89210" y="728548"/>
            <a:ext cx="9054790" cy="369332"/>
          </a:xfrm>
          <a:prstGeom prst="rect">
            <a:avLst/>
          </a:prstGeom>
          <a:noFill/>
        </p:spPr>
        <p:txBody>
          <a:bodyPr wrap="square" rtlCol="0">
            <a:spAutoFit/>
          </a:bodyPr>
          <a:lstStyle/>
          <a:p>
            <a:r>
              <a:rPr lang="en-CA" sz="1800" b="1"/>
              <a:t>Operating Leverage across the business drives margin expansion</a:t>
            </a:r>
          </a:p>
        </p:txBody>
      </p:sp>
      <p:pic>
        <p:nvPicPr>
          <p:cNvPr id="6" name="Picture 5">
            <a:extLst>
              <a:ext uri="{FF2B5EF4-FFF2-40B4-BE49-F238E27FC236}">
                <a16:creationId xmlns:a16="http://schemas.microsoft.com/office/drawing/2014/main" id="{2EA8F577-6A9E-A7DA-1184-DCCA4478A9A7}"/>
              </a:ext>
            </a:extLst>
          </p:cNvPr>
          <p:cNvPicPr>
            <a:picLocks noChangeAspect="1"/>
          </p:cNvPicPr>
          <p:nvPr/>
        </p:nvPicPr>
        <p:blipFill>
          <a:blip r:embed="rId5"/>
          <a:stretch>
            <a:fillRect/>
          </a:stretch>
        </p:blipFill>
        <p:spPr>
          <a:xfrm>
            <a:off x="0" y="1176166"/>
            <a:ext cx="9144000" cy="3623787"/>
          </a:xfrm>
          <a:prstGeom prst="rect">
            <a:avLst/>
          </a:prstGeom>
        </p:spPr>
      </p:pic>
      <p:sp>
        <p:nvSpPr>
          <p:cNvPr id="2" name="TextBox 1">
            <a:extLst>
              <a:ext uri="{FF2B5EF4-FFF2-40B4-BE49-F238E27FC236}">
                <a16:creationId xmlns:a16="http://schemas.microsoft.com/office/drawing/2014/main" id="{4CF4849F-68E1-7CA4-CD23-39FEFCB756C3}"/>
              </a:ext>
            </a:extLst>
          </p:cNvPr>
          <p:cNvSpPr txBox="1"/>
          <p:nvPr/>
        </p:nvSpPr>
        <p:spPr>
          <a:xfrm>
            <a:off x="4342944" y="188230"/>
            <a:ext cx="25525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ambria"/>
              </a:rPr>
              <a:t>Recommendation: </a:t>
            </a:r>
            <a:r>
              <a:rPr lang="en-US" sz="1600" b="1">
                <a:solidFill>
                  <a:srgbClr val="FF9900"/>
                </a:solidFill>
                <a:latin typeface="Cambria"/>
              </a:rPr>
              <a:t>HOLD</a:t>
            </a:r>
          </a:p>
        </p:txBody>
      </p:sp>
    </p:spTree>
    <p:extLst>
      <p:ext uri="{BB962C8B-B14F-4D97-AF65-F5344CB8AC3E}">
        <p14:creationId xmlns:p14="http://schemas.microsoft.com/office/powerpoint/2010/main" val="112273773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214D02-3482-2822-AC9E-23453E7A6BFE}"/>
              </a:ext>
            </a:extLst>
          </p:cNvPr>
          <p:cNvSpPr txBox="1"/>
          <p:nvPr/>
        </p:nvSpPr>
        <p:spPr>
          <a:xfrm>
            <a:off x="-2270" y="15874"/>
            <a:ext cx="425460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accent1"/>
                </a:solidFill>
                <a:latin typeface="Cambria"/>
              </a:rPr>
              <a:t>Salesforce’s Positioning</a:t>
            </a:r>
          </a:p>
        </p:txBody>
      </p:sp>
      <p:pic>
        <p:nvPicPr>
          <p:cNvPr id="5" name="Picture 4" descr="File:Salesforce.com logo.svg - Wikipedia">
            <a:extLst>
              <a:ext uri="{FF2B5EF4-FFF2-40B4-BE49-F238E27FC236}">
                <a16:creationId xmlns:a16="http://schemas.microsoft.com/office/drawing/2014/main" id="{D1CA3887-61C3-0C29-3603-9DEC7AD7DA93}"/>
              </a:ext>
            </a:extLst>
          </p:cNvPr>
          <p:cNvPicPr>
            <a:picLocks noChangeAspect="1"/>
          </p:cNvPicPr>
          <p:nvPr/>
        </p:nvPicPr>
        <p:blipFill>
          <a:blip r:embed="rId3"/>
          <a:stretch>
            <a:fillRect/>
          </a:stretch>
        </p:blipFill>
        <p:spPr>
          <a:xfrm>
            <a:off x="8355920" y="140379"/>
            <a:ext cx="678090" cy="417740"/>
          </a:xfrm>
          <a:prstGeom prst="rect">
            <a:avLst/>
          </a:prstGeom>
        </p:spPr>
      </p:pic>
      <p:sp>
        <p:nvSpPr>
          <p:cNvPr id="9" name="TextBox 8">
            <a:extLst>
              <a:ext uri="{FF2B5EF4-FFF2-40B4-BE49-F238E27FC236}">
                <a16:creationId xmlns:a16="http://schemas.microsoft.com/office/drawing/2014/main" id="{4F7EC2FC-36AD-DFD5-86E5-A85C0F416B5F}"/>
              </a:ext>
            </a:extLst>
          </p:cNvPr>
          <p:cNvSpPr txBox="1"/>
          <p:nvPr/>
        </p:nvSpPr>
        <p:spPr>
          <a:xfrm>
            <a:off x="6913255" y="21403"/>
            <a:ext cx="192054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solidFill>
              </a:rPr>
              <a:t>Current Price: </a:t>
            </a:r>
            <a:endParaRPr lang="en-US" sz="1600">
              <a:solidFill>
                <a:schemeClr val="tx1"/>
              </a:solidFill>
            </a:endParaRPr>
          </a:p>
          <a:p>
            <a:r>
              <a:rPr lang="en-US" sz="1600">
                <a:solidFill>
                  <a:schemeClr val="tx1"/>
                </a:solidFill>
              </a:rPr>
              <a:t>$257.10</a:t>
            </a:r>
          </a:p>
          <a:p>
            <a:endParaRPr lang="en-US" sz="1600">
              <a:solidFill>
                <a:schemeClr val="tx1"/>
              </a:solidFill>
              <a:latin typeface="Cambria"/>
            </a:endParaRPr>
          </a:p>
        </p:txBody>
      </p:sp>
      <p:pic>
        <p:nvPicPr>
          <p:cNvPr id="11" name="Picture 10">
            <a:extLst>
              <a:ext uri="{FF2B5EF4-FFF2-40B4-BE49-F238E27FC236}">
                <a16:creationId xmlns:a16="http://schemas.microsoft.com/office/drawing/2014/main" id="{6F79DB38-6D21-2B50-37EE-C92EDFA93526}"/>
              </a:ext>
            </a:extLst>
          </p:cNvPr>
          <p:cNvPicPr>
            <a:picLocks noChangeAspect="1"/>
          </p:cNvPicPr>
          <p:nvPr/>
        </p:nvPicPr>
        <p:blipFill>
          <a:blip r:embed="rId4"/>
          <a:stretch>
            <a:fillRect/>
          </a:stretch>
        </p:blipFill>
        <p:spPr>
          <a:xfrm>
            <a:off x="0" y="607558"/>
            <a:ext cx="9144000" cy="9525"/>
          </a:xfrm>
          <a:prstGeom prst="rect">
            <a:avLst/>
          </a:prstGeom>
          <a:ln w="12700">
            <a:solidFill>
              <a:schemeClr val="tx1"/>
            </a:solidFill>
          </a:ln>
        </p:spPr>
      </p:pic>
      <p:pic>
        <p:nvPicPr>
          <p:cNvPr id="6" name="Picture 5">
            <a:extLst>
              <a:ext uri="{FF2B5EF4-FFF2-40B4-BE49-F238E27FC236}">
                <a16:creationId xmlns:a16="http://schemas.microsoft.com/office/drawing/2014/main" id="{F4BA3D1A-FA58-DAA5-6EBF-A57A4DA01BE2}"/>
              </a:ext>
            </a:extLst>
          </p:cNvPr>
          <p:cNvPicPr>
            <a:picLocks noChangeAspect="1"/>
          </p:cNvPicPr>
          <p:nvPr/>
        </p:nvPicPr>
        <p:blipFill>
          <a:blip r:embed="rId5"/>
          <a:stretch>
            <a:fillRect/>
          </a:stretch>
        </p:blipFill>
        <p:spPr>
          <a:xfrm>
            <a:off x="439786" y="1286188"/>
            <a:ext cx="3573572" cy="3841438"/>
          </a:xfrm>
          <a:prstGeom prst="rect">
            <a:avLst/>
          </a:prstGeom>
        </p:spPr>
      </p:pic>
      <p:sp>
        <p:nvSpPr>
          <p:cNvPr id="12" name="TextBox 11">
            <a:extLst>
              <a:ext uri="{FF2B5EF4-FFF2-40B4-BE49-F238E27FC236}">
                <a16:creationId xmlns:a16="http://schemas.microsoft.com/office/drawing/2014/main" id="{A0411533-7B76-02BB-3783-06BF14A117C1}"/>
              </a:ext>
            </a:extLst>
          </p:cNvPr>
          <p:cNvSpPr txBox="1"/>
          <p:nvPr/>
        </p:nvSpPr>
        <p:spPr>
          <a:xfrm>
            <a:off x="531542" y="769744"/>
            <a:ext cx="3661317" cy="523220"/>
          </a:xfrm>
          <a:prstGeom prst="rect">
            <a:avLst/>
          </a:prstGeom>
          <a:noFill/>
        </p:spPr>
        <p:txBody>
          <a:bodyPr wrap="square">
            <a:spAutoFit/>
          </a:bodyPr>
          <a:lstStyle/>
          <a:p>
            <a:pPr rtl="0" fontAlgn="base">
              <a:spcBef>
                <a:spcPts val="0"/>
              </a:spcBef>
              <a:spcAft>
                <a:spcPts val="0"/>
              </a:spcAft>
            </a:pPr>
            <a:r>
              <a:rPr lang="en-US" sz="1400" b="1" i="0" u="none" strike="noStrike">
                <a:solidFill>
                  <a:srgbClr val="000000"/>
                </a:solidFill>
                <a:effectLst/>
                <a:latin typeface="Arial" panose="020B0604020202020204" pitchFamily="34" charset="0"/>
              </a:rPr>
              <a:t>Salesforce being a leader in Multichannel Marketing Hub </a:t>
            </a:r>
          </a:p>
        </p:txBody>
      </p:sp>
      <p:pic>
        <p:nvPicPr>
          <p:cNvPr id="14" name="Picture 13">
            <a:extLst>
              <a:ext uri="{FF2B5EF4-FFF2-40B4-BE49-F238E27FC236}">
                <a16:creationId xmlns:a16="http://schemas.microsoft.com/office/drawing/2014/main" id="{436D1F72-CEAC-A5B6-D40E-D5D10D957C8E}"/>
              </a:ext>
            </a:extLst>
          </p:cNvPr>
          <p:cNvPicPr>
            <a:picLocks noChangeAspect="1"/>
          </p:cNvPicPr>
          <p:nvPr/>
        </p:nvPicPr>
        <p:blipFill>
          <a:blip r:embed="rId6"/>
          <a:stretch>
            <a:fillRect/>
          </a:stretch>
        </p:blipFill>
        <p:spPr>
          <a:xfrm>
            <a:off x="5123302" y="1270314"/>
            <a:ext cx="3580912" cy="3857312"/>
          </a:xfrm>
          <a:prstGeom prst="rect">
            <a:avLst/>
          </a:prstGeom>
        </p:spPr>
      </p:pic>
      <p:sp>
        <p:nvSpPr>
          <p:cNvPr id="15" name="TextBox 14">
            <a:extLst>
              <a:ext uri="{FF2B5EF4-FFF2-40B4-BE49-F238E27FC236}">
                <a16:creationId xmlns:a16="http://schemas.microsoft.com/office/drawing/2014/main" id="{1F158828-F4BF-A7EE-F0F4-E721F1EFF3F4}"/>
              </a:ext>
            </a:extLst>
          </p:cNvPr>
          <p:cNvSpPr txBox="1"/>
          <p:nvPr/>
        </p:nvSpPr>
        <p:spPr>
          <a:xfrm>
            <a:off x="5218747" y="795766"/>
            <a:ext cx="3661317" cy="523220"/>
          </a:xfrm>
          <a:prstGeom prst="rect">
            <a:avLst/>
          </a:prstGeom>
          <a:noFill/>
        </p:spPr>
        <p:txBody>
          <a:bodyPr wrap="square">
            <a:spAutoFit/>
          </a:bodyPr>
          <a:lstStyle/>
          <a:p>
            <a:pPr rtl="0" fontAlgn="base">
              <a:spcBef>
                <a:spcPts val="0"/>
              </a:spcBef>
              <a:spcAft>
                <a:spcPts val="0"/>
              </a:spcAft>
            </a:pPr>
            <a:r>
              <a:rPr lang="en-US" sz="1400" b="1" i="0" u="none" strike="noStrike">
                <a:solidFill>
                  <a:srgbClr val="000000"/>
                </a:solidFill>
                <a:effectLst/>
                <a:latin typeface="Arial" panose="020B0604020202020204" pitchFamily="34" charset="0"/>
              </a:rPr>
              <a:t>Salesforce being a leader in Customer Data Platforms</a:t>
            </a:r>
          </a:p>
        </p:txBody>
      </p:sp>
      <p:sp>
        <p:nvSpPr>
          <p:cNvPr id="2" name="TextBox 1">
            <a:extLst>
              <a:ext uri="{FF2B5EF4-FFF2-40B4-BE49-F238E27FC236}">
                <a16:creationId xmlns:a16="http://schemas.microsoft.com/office/drawing/2014/main" id="{9C0EBE27-766A-ADAB-82DD-C5B573B665CB}"/>
              </a:ext>
            </a:extLst>
          </p:cNvPr>
          <p:cNvSpPr txBox="1"/>
          <p:nvPr/>
        </p:nvSpPr>
        <p:spPr>
          <a:xfrm>
            <a:off x="4342944" y="188230"/>
            <a:ext cx="25525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ambria"/>
              </a:rPr>
              <a:t>Recommendation: </a:t>
            </a:r>
            <a:r>
              <a:rPr lang="en-US" sz="1600" b="1">
                <a:solidFill>
                  <a:srgbClr val="FF9900"/>
                </a:solidFill>
                <a:latin typeface="Cambria"/>
              </a:rPr>
              <a:t>HOLD</a:t>
            </a:r>
          </a:p>
        </p:txBody>
      </p:sp>
    </p:spTree>
    <p:extLst>
      <p:ext uri="{BB962C8B-B14F-4D97-AF65-F5344CB8AC3E}">
        <p14:creationId xmlns:p14="http://schemas.microsoft.com/office/powerpoint/2010/main" val="107731472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214D02-3482-2822-AC9E-23453E7A6BFE}"/>
              </a:ext>
            </a:extLst>
          </p:cNvPr>
          <p:cNvSpPr txBox="1"/>
          <p:nvPr/>
        </p:nvSpPr>
        <p:spPr>
          <a:xfrm>
            <a:off x="-2270" y="15874"/>
            <a:ext cx="425460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accent1"/>
                </a:solidFill>
                <a:latin typeface="Cambria"/>
              </a:rPr>
              <a:t>AI Pioneer in CRM</a:t>
            </a:r>
          </a:p>
        </p:txBody>
      </p:sp>
      <p:pic>
        <p:nvPicPr>
          <p:cNvPr id="5" name="Picture 4" descr="File:Salesforce.com logo.svg - Wikipedia">
            <a:extLst>
              <a:ext uri="{FF2B5EF4-FFF2-40B4-BE49-F238E27FC236}">
                <a16:creationId xmlns:a16="http://schemas.microsoft.com/office/drawing/2014/main" id="{D1CA3887-61C3-0C29-3603-9DEC7AD7DA93}"/>
              </a:ext>
            </a:extLst>
          </p:cNvPr>
          <p:cNvPicPr>
            <a:picLocks noChangeAspect="1"/>
          </p:cNvPicPr>
          <p:nvPr/>
        </p:nvPicPr>
        <p:blipFill>
          <a:blip r:embed="rId3"/>
          <a:stretch>
            <a:fillRect/>
          </a:stretch>
        </p:blipFill>
        <p:spPr>
          <a:xfrm>
            <a:off x="8355920" y="140379"/>
            <a:ext cx="678090" cy="417740"/>
          </a:xfrm>
          <a:prstGeom prst="rect">
            <a:avLst/>
          </a:prstGeom>
        </p:spPr>
      </p:pic>
      <p:sp>
        <p:nvSpPr>
          <p:cNvPr id="9" name="TextBox 8">
            <a:extLst>
              <a:ext uri="{FF2B5EF4-FFF2-40B4-BE49-F238E27FC236}">
                <a16:creationId xmlns:a16="http://schemas.microsoft.com/office/drawing/2014/main" id="{4F7EC2FC-36AD-DFD5-86E5-A85C0F416B5F}"/>
              </a:ext>
            </a:extLst>
          </p:cNvPr>
          <p:cNvSpPr txBox="1"/>
          <p:nvPr/>
        </p:nvSpPr>
        <p:spPr>
          <a:xfrm>
            <a:off x="6894669" y="21403"/>
            <a:ext cx="204599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solidFill>
              </a:rPr>
              <a:t>Current Price: </a:t>
            </a:r>
            <a:endParaRPr lang="en-US" sz="1600">
              <a:solidFill>
                <a:schemeClr val="tx1"/>
              </a:solidFill>
            </a:endParaRPr>
          </a:p>
          <a:p>
            <a:r>
              <a:rPr lang="en-US" sz="1600">
                <a:solidFill>
                  <a:schemeClr val="tx1"/>
                </a:solidFill>
              </a:rPr>
              <a:t>$257.10</a:t>
            </a:r>
          </a:p>
          <a:p>
            <a:endParaRPr lang="en-US" sz="1600">
              <a:solidFill>
                <a:schemeClr val="tx1"/>
              </a:solidFill>
              <a:latin typeface="Cambria"/>
            </a:endParaRPr>
          </a:p>
        </p:txBody>
      </p:sp>
      <p:pic>
        <p:nvPicPr>
          <p:cNvPr id="11" name="Picture 10">
            <a:extLst>
              <a:ext uri="{FF2B5EF4-FFF2-40B4-BE49-F238E27FC236}">
                <a16:creationId xmlns:a16="http://schemas.microsoft.com/office/drawing/2014/main" id="{6F79DB38-6D21-2B50-37EE-C92EDFA93526}"/>
              </a:ext>
            </a:extLst>
          </p:cNvPr>
          <p:cNvPicPr>
            <a:picLocks noChangeAspect="1"/>
          </p:cNvPicPr>
          <p:nvPr/>
        </p:nvPicPr>
        <p:blipFill>
          <a:blip r:embed="rId4"/>
          <a:stretch>
            <a:fillRect/>
          </a:stretch>
        </p:blipFill>
        <p:spPr>
          <a:xfrm>
            <a:off x="0" y="607558"/>
            <a:ext cx="9144000" cy="9525"/>
          </a:xfrm>
          <a:prstGeom prst="rect">
            <a:avLst/>
          </a:prstGeom>
          <a:ln w="12700">
            <a:solidFill>
              <a:schemeClr val="tx1"/>
            </a:solidFill>
          </a:ln>
        </p:spPr>
      </p:pic>
      <p:sp>
        <p:nvSpPr>
          <p:cNvPr id="2" name="TextBox 1">
            <a:extLst>
              <a:ext uri="{FF2B5EF4-FFF2-40B4-BE49-F238E27FC236}">
                <a16:creationId xmlns:a16="http://schemas.microsoft.com/office/drawing/2014/main" id="{D4FCB665-9E75-EC8E-CDC2-966DB9B0F8A1}"/>
              </a:ext>
            </a:extLst>
          </p:cNvPr>
          <p:cNvSpPr txBox="1"/>
          <p:nvPr/>
        </p:nvSpPr>
        <p:spPr>
          <a:xfrm>
            <a:off x="233368" y="937097"/>
            <a:ext cx="5379231" cy="3785652"/>
          </a:xfrm>
          <a:prstGeom prst="rect">
            <a:avLst/>
          </a:prstGeom>
          <a:noFill/>
        </p:spPr>
        <p:txBody>
          <a:bodyPr wrap="square" lIns="91440" tIns="45720" rIns="91440" bIns="45720" anchor="t">
            <a:spAutoFit/>
          </a:bodyPr>
          <a:lstStyle/>
          <a:p>
            <a:pPr rtl="0" fontAlgn="base">
              <a:spcBef>
                <a:spcPts val="0"/>
              </a:spcBef>
              <a:spcAft>
                <a:spcPts val="0"/>
              </a:spcAft>
            </a:pPr>
            <a:r>
              <a:rPr lang="en-US" sz="1200" b="0" i="0" u="none" strike="noStrike" dirty="0">
                <a:solidFill>
                  <a:srgbClr val="000000"/>
                </a:solidFill>
                <a:effectLst/>
              </a:rPr>
              <a:t>Built on the top of Einstein GPT, AI Cloud brings together multiple systems under one roof:</a:t>
            </a:r>
          </a:p>
          <a:p>
            <a:pPr rtl="0" fontAlgn="base">
              <a:spcBef>
                <a:spcPts val="0"/>
              </a:spcBef>
              <a:spcAft>
                <a:spcPts val="0"/>
              </a:spcAft>
            </a:pPr>
            <a:endParaRPr lang="en-US" sz="1200" b="0" i="0" u="none" strike="noStrike" dirty="0">
              <a:solidFill>
                <a:srgbClr val="000000"/>
              </a:solidFill>
              <a:effectLst/>
              <a:latin typeface="Arial" panose="020B0604020202020204" pitchFamily="34" charset="0"/>
            </a:endParaRPr>
          </a:p>
          <a:p>
            <a:pPr rtl="0" fontAlgn="base">
              <a:spcBef>
                <a:spcPts val="0"/>
              </a:spcBef>
              <a:spcAft>
                <a:spcPts val="0"/>
              </a:spcAft>
            </a:pPr>
            <a:r>
              <a:rPr lang="en-US" sz="1200" b="1" i="0" u="none" strike="noStrike">
                <a:solidFill>
                  <a:schemeClr val="accent1"/>
                </a:solidFill>
                <a:effectLst/>
              </a:rPr>
              <a:t>Sales GPT</a:t>
            </a:r>
            <a:r>
              <a:rPr lang="en-US" sz="1200" b="1" i="0" u="none" strike="noStrike">
                <a:solidFill>
                  <a:srgbClr val="000000"/>
                </a:solidFill>
                <a:effectLst/>
              </a:rPr>
              <a:t> </a:t>
            </a:r>
            <a:r>
              <a:rPr lang="en-US" sz="1200" b="0" i="0" u="none" strike="noStrike" dirty="0">
                <a:solidFill>
                  <a:srgbClr val="000000"/>
                </a:solidFill>
                <a:effectLst/>
              </a:rPr>
              <a:t>– Email auto-generation, automatic meeting scheduling, etc. Here, we should also mention the Sales AI feature. Built as an extension of Sales Cloud, Sales AI drives better sales results, helping users </a:t>
            </a:r>
            <a:r>
              <a:rPr lang="en-US" sz="1200" b="0" i="0" u="none" strike="noStrike" dirty="0">
                <a:solidFill>
                  <a:schemeClr val="accent1">
                    <a:lumMod val="60000"/>
                    <a:lumOff val="40000"/>
                  </a:schemeClr>
                </a:solidFill>
                <a:effectLst/>
              </a:rPr>
              <a:t>automate and personalize sales-related tasks with Einstein GPT;</a:t>
            </a:r>
          </a:p>
          <a:p>
            <a:pPr rtl="0" fontAlgn="base">
              <a:spcBef>
                <a:spcPts val="0"/>
              </a:spcBef>
              <a:spcAft>
                <a:spcPts val="0"/>
              </a:spcAft>
            </a:pPr>
            <a:endParaRPr lang="en-US" sz="1200" b="0" i="0" u="none" strike="noStrike" dirty="0">
              <a:solidFill>
                <a:srgbClr val="000000"/>
              </a:solidFill>
              <a:effectLst/>
              <a:latin typeface="Arial" panose="020B0604020202020204" pitchFamily="34" charset="0"/>
            </a:endParaRPr>
          </a:p>
          <a:p>
            <a:pPr rtl="0" fontAlgn="base">
              <a:spcBef>
                <a:spcPts val="0"/>
              </a:spcBef>
              <a:spcAft>
                <a:spcPts val="0"/>
              </a:spcAft>
            </a:pPr>
            <a:r>
              <a:rPr lang="en-US" sz="1200" b="1" i="0" u="none" strike="noStrike">
                <a:solidFill>
                  <a:schemeClr val="accent1"/>
                </a:solidFill>
                <a:effectLst/>
              </a:rPr>
              <a:t>Service GPT</a:t>
            </a:r>
            <a:r>
              <a:rPr lang="en-US" sz="1200" b="1" i="0" u="none" strike="noStrike">
                <a:solidFill>
                  <a:srgbClr val="000000"/>
                </a:solidFill>
                <a:effectLst/>
              </a:rPr>
              <a:t> </a:t>
            </a:r>
            <a:r>
              <a:rPr lang="en-US" sz="1200" b="0" i="0" u="none" strike="noStrike" dirty="0">
                <a:solidFill>
                  <a:srgbClr val="000000"/>
                </a:solidFill>
                <a:effectLst/>
              </a:rPr>
              <a:t>– Coming as an add-on feature in the Service Cloud, Service GPT </a:t>
            </a:r>
            <a:r>
              <a:rPr lang="en-US" sz="1200" b="0" i="0" u="none" strike="noStrike" dirty="0">
                <a:solidFill>
                  <a:schemeClr val="accent1">
                    <a:lumMod val="60000"/>
                    <a:lumOff val="40000"/>
                  </a:schemeClr>
                </a:solidFill>
                <a:effectLst/>
              </a:rPr>
              <a:t>auto-generates personalized replies in customer service chats;</a:t>
            </a:r>
          </a:p>
          <a:p>
            <a:pPr rtl="0" fontAlgn="base">
              <a:spcBef>
                <a:spcPts val="0"/>
              </a:spcBef>
              <a:spcAft>
                <a:spcPts val="0"/>
              </a:spcAft>
            </a:pPr>
            <a:endParaRPr lang="en-US" sz="1200" b="0" i="0" u="none" strike="noStrike" dirty="0">
              <a:solidFill>
                <a:srgbClr val="000000"/>
              </a:solidFill>
              <a:effectLst/>
              <a:latin typeface="Arial" panose="020B0604020202020204" pitchFamily="34" charset="0"/>
            </a:endParaRPr>
          </a:p>
          <a:p>
            <a:pPr rtl="0" fontAlgn="base">
              <a:spcBef>
                <a:spcPts val="0"/>
              </a:spcBef>
              <a:spcAft>
                <a:spcPts val="0"/>
              </a:spcAft>
            </a:pPr>
            <a:r>
              <a:rPr lang="en-US" sz="1200" b="1" i="0" u="none" strike="noStrike">
                <a:solidFill>
                  <a:schemeClr val="accent1"/>
                </a:solidFill>
                <a:effectLst/>
              </a:rPr>
              <a:t>Marketing GPT</a:t>
            </a:r>
            <a:r>
              <a:rPr lang="en-US" sz="1200" b="1" i="0" u="none" strike="noStrike">
                <a:solidFill>
                  <a:srgbClr val="000000"/>
                </a:solidFill>
                <a:effectLst/>
              </a:rPr>
              <a:t> </a:t>
            </a:r>
            <a:r>
              <a:rPr lang="en-US" sz="1200" b="0" i="0" u="none" strike="noStrike" dirty="0">
                <a:solidFill>
                  <a:srgbClr val="000000"/>
                </a:solidFill>
                <a:effectLst/>
              </a:rPr>
              <a:t>– </a:t>
            </a:r>
            <a:r>
              <a:rPr lang="en-US" sz="1200" b="0" i="0" u="none" strike="noStrike">
                <a:solidFill>
                  <a:schemeClr val="accent1">
                    <a:lumMod val="60000"/>
                    <a:lumOff val="40000"/>
                  </a:schemeClr>
                </a:solidFill>
                <a:effectLst/>
              </a:rPr>
              <a:t>Personalized web and advertising content generation</a:t>
            </a:r>
            <a:r>
              <a:rPr lang="en-US" sz="1200" b="0" i="0" u="none" strike="noStrike">
                <a:solidFill>
                  <a:srgbClr val="000000"/>
                </a:solidFill>
                <a:effectLst/>
              </a:rPr>
              <a:t>;</a:t>
            </a:r>
          </a:p>
          <a:p>
            <a:pPr rtl="0" fontAlgn="base">
              <a:spcBef>
                <a:spcPts val="0"/>
              </a:spcBef>
              <a:spcAft>
                <a:spcPts val="0"/>
              </a:spcAft>
            </a:pPr>
            <a:endParaRPr lang="en-US" sz="1200" b="0" i="0" u="none" strike="noStrike" dirty="0">
              <a:solidFill>
                <a:srgbClr val="000000"/>
              </a:solidFill>
              <a:effectLst/>
              <a:latin typeface="Arial" panose="020B0604020202020204" pitchFamily="34" charset="0"/>
            </a:endParaRPr>
          </a:p>
          <a:p>
            <a:pPr fontAlgn="base"/>
            <a:r>
              <a:rPr lang="en-US" sz="1200" b="1" i="0" u="none" strike="noStrike">
                <a:solidFill>
                  <a:schemeClr val="accent1"/>
                </a:solidFill>
                <a:effectLst/>
              </a:rPr>
              <a:t>Slack GPT </a:t>
            </a:r>
            <a:r>
              <a:rPr lang="en-US" sz="1200" b="0" i="0" u="none" strike="noStrike" dirty="0">
                <a:solidFill>
                  <a:srgbClr val="000000"/>
                </a:solidFill>
                <a:effectLst/>
              </a:rPr>
              <a:t>– Collaboration tools come to a new level with AI</a:t>
            </a:r>
            <a:r>
              <a:rPr lang="en-US" sz="1200" dirty="0"/>
              <a:t> </a:t>
            </a:r>
            <a:r>
              <a:rPr lang="en-US" sz="1200" b="0" i="0" u="none" strike="noStrike" dirty="0">
                <a:solidFill>
                  <a:srgbClr val="000000"/>
                </a:solidFill>
                <a:effectLst/>
              </a:rPr>
              <a:t> Slack GPT summarizes conversations for users, offers AI-driven research, and</a:t>
            </a:r>
            <a:r>
              <a:rPr lang="en-US" sz="1200" b="0" i="0" u="none" strike="noStrike">
                <a:solidFill>
                  <a:schemeClr val="accent1">
                    <a:lumMod val="60000"/>
                    <a:lumOff val="40000"/>
                  </a:schemeClr>
                </a:solidFill>
                <a:effectLst/>
              </a:rPr>
              <a:t> auto-generates message drafts.</a:t>
            </a:r>
          </a:p>
          <a:p>
            <a:pPr rtl="0" fontAlgn="base">
              <a:spcBef>
                <a:spcPts val="0"/>
              </a:spcBef>
              <a:spcAft>
                <a:spcPts val="0"/>
              </a:spcAft>
            </a:pPr>
            <a:endParaRPr lang="en-US" sz="1200" b="0" i="0" u="none" strike="noStrike" dirty="0">
              <a:solidFill>
                <a:srgbClr val="000000"/>
              </a:solidFill>
              <a:effectLst/>
              <a:latin typeface="Arial" panose="020B0604020202020204" pitchFamily="34" charset="0"/>
            </a:endParaRPr>
          </a:p>
          <a:p>
            <a:pPr rtl="0" fontAlgn="base">
              <a:spcBef>
                <a:spcPts val="0"/>
              </a:spcBef>
              <a:spcAft>
                <a:spcPts val="0"/>
              </a:spcAft>
            </a:pPr>
            <a:r>
              <a:rPr lang="en-US" sz="1200" b="1" i="0" u="none" strike="noStrike">
                <a:solidFill>
                  <a:schemeClr val="accent1"/>
                </a:solidFill>
                <a:effectLst/>
              </a:rPr>
              <a:t>Einstein GPT</a:t>
            </a:r>
            <a:r>
              <a:rPr lang="en-US" sz="1200" b="0" i="0" u="none" strike="noStrike">
                <a:solidFill>
                  <a:srgbClr val="000000"/>
                </a:solidFill>
                <a:effectLst/>
              </a:rPr>
              <a:t> </a:t>
            </a:r>
            <a:r>
              <a:rPr lang="en-US" sz="1200" b="0" i="0" u="none" strike="noStrike" dirty="0">
                <a:solidFill>
                  <a:srgbClr val="000000"/>
                </a:solidFill>
                <a:effectLst/>
              </a:rPr>
              <a:t>for Developers – Development teams can use the AI chat assistant for smart code generation or </a:t>
            </a:r>
            <a:r>
              <a:rPr lang="en-US" sz="1200" b="0" i="0" u="none" strike="noStrike">
                <a:solidFill>
                  <a:schemeClr val="accent1">
                    <a:lumMod val="60000"/>
                    <a:lumOff val="40000"/>
                  </a:schemeClr>
                </a:solidFill>
                <a:effectLst/>
              </a:rPr>
              <a:t>ask the digital assistant questions related to Salesforce large language models.</a:t>
            </a:r>
          </a:p>
        </p:txBody>
      </p:sp>
      <p:pic>
        <p:nvPicPr>
          <p:cNvPr id="10" name="Picture 9">
            <a:extLst>
              <a:ext uri="{FF2B5EF4-FFF2-40B4-BE49-F238E27FC236}">
                <a16:creationId xmlns:a16="http://schemas.microsoft.com/office/drawing/2014/main" id="{70B8D4DF-02B8-5B1D-BD54-24EEBD1F61B7}"/>
              </a:ext>
            </a:extLst>
          </p:cNvPr>
          <p:cNvPicPr>
            <a:picLocks noChangeAspect="1"/>
          </p:cNvPicPr>
          <p:nvPr/>
        </p:nvPicPr>
        <p:blipFill>
          <a:blip r:embed="rId5"/>
          <a:stretch>
            <a:fillRect/>
          </a:stretch>
        </p:blipFill>
        <p:spPr>
          <a:xfrm>
            <a:off x="5666282" y="1516565"/>
            <a:ext cx="3244350" cy="2947005"/>
          </a:xfrm>
          <a:prstGeom prst="rect">
            <a:avLst/>
          </a:prstGeom>
        </p:spPr>
      </p:pic>
      <p:sp>
        <p:nvSpPr>
          <p:cNvPr id="4" name="TextBox 3">
            <a:extLst>
              <a:ext uri="{FF2B5EF4-FFF2-40B4-BE49-F238E27FC236}">
                <a16:creationId xmlns:a16="http://schemas.microsoft.com/office/drawing/2014/main" id="{CE572DFA-B091-0FE7-0DD3-CFF1A810480F}"/>
              </a:ext>
            </a:extLst>
          </p:cNvPr>
          <p:cNvSpPr txBox="1"/>
          <p:nvPr/>
        </p:nvSpPr>
        <p:spPr>
          <a:xfrm>
            <a:off x="4342944" y="188230"/>
            <a:ext cx="25525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ambria"/>
              </a:rPr>
              <a:t>Recommendation: </a:t>
            </a:r>
            <a:r>
              <a:rPr lang="en-US" sz="1600" b="1">
                <a:solidFill>
                  <a:srgbClr val="FF9900"/>
                </a:solidFill>
                <a:latin typeface="Cambria"/>
              </a:rPr>
              <a:t>HOLD</a:t>
            </a:r>
          </a:p>
        </p:txBody>
      </p:sp>
    </p:spTree>
    <p:extLst>
      <p:ext uri="{BB962C8B-B14F-4D97-AF65-F5344CB8AC3E}">
        <p14:creationId xmlns:p14="http://schemas.microsoft.com/office/powerpoint/2010/main" val="250113012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214D02-3482-2822-AC9E-23453E7A6BFE}"/>
              </a:ext>
            </a:extLst>
          </p:cNvPr>
          <p:cNvSpPr txBox="1"/>
          <p:nvPr/>
        </p:nvSpPr>
        <p:spPr>
          <a:xfrm>
            <a:off x="-2270" y="15874"/>
            <a:ext cx="425460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accent1"/>
                </a:solidFill>
                <a:latin typeface="Cambria"/>
              </a:rPr>
              <a:t>Executive Compensation</a:t>
            </a:r>
          </a:p>
        </p:txBody>
      </p:sp>
      <p:pic>
        <p:nvPicPr>
          <p:cNvPr id="5" name="Picture 4" descr="File:Salesforce.com logo.svg - Wikipedia">
            <a:extLst>
              <a:ext uri="{FF2B5EF4-FFF2-40B4-BE49-F238E27FC236}">
                <a16:creationId xmlns:a16="http://schemas.microsoft.com/office/drawing/2014/main" id="{D1CA3887-61C3-0C29-3603-9DEC7AD7DA93}"/>
              </a:ext>
            </a:extLst>
          </p:cNvPr>
          <p:cNvPicPr>
            <a:picLocks noChangeAspect="1"/>
          </p:cNvPicPr>
          <p:nvPr/>
        </p:nvPicPr>
        <p:blipFill>
          <a:blip r:embed="rId3"/>
          <a:stretch>
            <a:fillRect/>
          </a:stretch>
        </p:blipFill>
        <p:spPr>
          <a:xfrm>
            <a:off x="8355920" y="140379"/>
            <a:ext cx="678090" cy="417740"/>
          </a:xfrm>
          <a:prstGeom prst="rect">
            <a:avLst/>
          </a:prstGeom>
        </p:spPr>
      </p:pic>
      <p:sp>
        <p:nvSpPr>
          <p:cNvPr id="9" name="TextBox 8">
            <a:extLst>
              <a:ext uri="{FF2B5EF4-FFF2-40B4-BE49-F238E27FC236}">
                <a16:creationId xmlns:a16="http://schemas.microsoft.com/office/drawing/2014/main" id="{4F7EC2FC-36AD-DFD5-86E5-A85C0F416B5F}"/>
              </a:ext>
            </a:extLst>
          </p:cNvPr>
          <p:cNvSpPr txBox="1"/>
          <p:nvPr/>
        </p:nvSpPr>
        <p:spPr>
          <a:xfrm>
            <a:off x="6894669" y="21403"/>
            <a:ext cx="191125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solidFill>
              </a:rPr>
              <a:t>Current Price: </a:t>
            </a:r>
            <a:endParaRPr lang="en-US" sz="1600">
              <a:solidFill>
                <a:schemeClr val="tx1"/>
              </a:solidFill>
            </a:endParaRPr>
          </a:p>
          <a:p>
            <a:r>
              <a:rPr lang="en-US" sz="1600">
                <a:solidFill>
                  <a:schemeClr val="tx1"/>
                </a:solidFill>
              </a:rPr>
              <a:t>$257.10</a:t>
            </a:r>
          </a:p>
          <a:p>
            <a:endParaRPr lang="en-US" sz="1600">
              <a:solidFill>
                <a:schemeClr val="tx1"/>
              </a:solidFill>
              <a:latin typeface="Cambria"/>
            </a:endParaRPr>
          </a:p>
        </p:txBody>
      </p:sp>
      <p:pic>
        <p:nvPicPr>
          <p:cNvPr id="11" name="Picture 10">
            <a:extLst>
              <a:ext uri="{FF2B5EF4-FFF2-40B4-BE49-F238E27FC236}">
                <a16:creationId xmlns:a16="http://schemas.microsoft.com/office/drawing/2014/main" id="{6F79DB38-6D21-2B50-37EE-C92EDFA93526}"/>
              </a:ext>
            </a:extLst>
          </p:cNvPr>
          <p:cNvPicPr>
            <a:picLocks noChangeAspect="1"/>
          </p:cNvPicPr>
          <p:nvPr/>
        </p:nvPicPr>
        <p:blipFill>
          <a:blip r:embed="rId4"/>
          <a:stretch>
            <a:fillRect/>
          </a:stretch>
        </p:blipFill>
        <p:spPr>
          <a:xfrm>
            <a:off x="0" y="607558"/>
            <a:ext cx="9144000" cy="9525"/>
          </a:xfrm>
          <a:prstGeom prst="rect">
            <a:avLst/>
          </a:prstGeom>
          <a:ln w="12700">
            <a:solidFill>
              <a:schemeClr val="tx1"/>
            </a:solidFill>
          </a:ln>
        </p:spPr>
      </p:pic>
      <p:sp>
        <p:nvSpPr>
          <p:cNvPr id="4" name="TextBox 3">
            <a:extLst>
              <a:ext uri="{FF2B5EF4-FFF2-40B4-BE49-F238E27FC236}">
                <a16:creationId xmlns:a16="http://schemas.microsoft.com/office/drawing/2014/main" id="{CE572DFA-B091-0FE7-0DD3-CFF1A810480F}"/>
              </a:ext>
            </a:extLst>
          </p:cNvPr>
          <p:cNvSpPr txBox="1"/>
          <p:nvPr/>
        </p:nvSpPr>
        <p:spPr>
          <a:xfrm>
            <a:off x="4342944" y="188230"/>
            <a:ext cx="25525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ambria"/>
              </a:rPr>
              <a:t>Recommendation: </a:t>
            </a:r>
            <a:r>
              <a:rPr lang="en-US" sz="1600" b="1">
                <a:solidFill>
                  <a:srgbClr val="FF9900"/>
                </a:solidFill>
                <a:latin typeface="Cambria"/>
              </a:rPr>
              <a:t>HOLD</a:t>
            </a:r>
          </a:p>
        </p:txBody>
      </p:sp>
      <p:pic>
        <p:nvPicPr>
          <p:cNvPr id="12" name="Picture 11">
            <a:extLst>
              <a:ext uri="{FF2B5EF4-FFF2-40B4-BE49-F238E27FC236}">
                <a16:creationId xmlns:a16="http://schemas.microsoft.com/office/drawing/2014/main" id="{29CCB2C9-1D99-7F45-33F8-CBA4A3A88E38}"/>
              </a:ext>
            </a:extLst>
          </p:cNvPr>
          <p:cNvPicPr>
            <a:picLocks noChangeAspect="1"/>
          </p:cNvPicPr>
          <p:nvPr/>
        </p:nvPicPr>
        <p:blipFill>
          <a:blip r:embed="rId5"/>
          <a:stretch>
            <a:fillRect/>
          </a:stretch>
        </p:blipFill>
        <p:spPr>
          <a:xfrm>
            <a:off x="166745" y="657037"/>
            <a:ext cx="8810510" cy="4462679"/>
          </a:xfrm>
          <a:prstGeom prst="rect">
            <a:avLst/>
          </a:prstGeom>
        </p:spPr>
      </p:pic>
    </p:spTree>
    <p:extLst>
      <p:ext uri="{BB962C8B-B14F-4D97-AF65-F5344CB8AC3E}">
        <p14:creationId xmlns:p14="http://schemas.microsoft.com/office/powerpoint/2010/main" val="262984120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214D02-3482-2822-AC9E-23453E7A6BFE}"/>
              </a:ext>
            </a:extLst>
          </p:cNvPr>
          <p:cNvSpPr txBox="1"/>
          <p:nvPr/>
        </p:nvSpPr>
        <p:spPr>
          <a:xfrm>
            <a:off x="-2270" y="15874"/>
            <a:ext cx="425460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accent1"/>
                </a:solidFill>
                <a:latin typeface="Cambria"/>
              </a:rPr>
              <a:t>Executive Compensation</a:t>
            </a:r>
          </a:p>
        </p:txBody>
      </p:sp>
      <p:pic>
        <p:nvPicPr>
          <p:cNvPr id="5" name="Picture 4" descr="File:Salesforce.com logo.svg - Wikipedia">
            <a:extLst>
              <a:ext uri="{FF2B5EF4-FFF2-40B4-BE49-F238E27FC236}">
                <a16:creationId xmlns:a16="http://schemas.microsoft.com/office/drawing/2014/main" id="{D1CA3887-61C3-0C29-3603-9DEC7AD7DA93}"/>
              </a:ext>
            </a:extLst>
          </p:cNvPr>
          <p:cNvPicPr>
            <a:picLocks noChangeAspect="1"/>
          </p:cNvPicPr>
          <p:nvPr/>
        </p:nvPicPr>
        <p:blipFill>
          <a:blip r:embed="rId3"/>
          <a:stretch>
            <a:fillRect/>
          </a:stretch>
        </p:blipFill>
        <p:spPr>
          <a:xfrm>
            <a:off x="8355920" y="140379"/>
            <a:ext cx="678090" cy="417740"/>
          </a:xfrm>
          <a:prstGeom prst="rect">
            <a:avLst/>
          </a:prstGeom>
        </p:spPr>
      </p:pic>
      <p:sp>
        <p:nvSpPr>
          <p:cNvPr id="9" name="TextBox 8">
            <a:extLst>
              <a:ext uri="{FF2B5EF4-FFF2-40B4-BE49-F238E27FC236}">
                <a16:creationId xmlns:a16="http://schemas.microsoft.com/office/drawing/2014/main" id="{4F7EC2FC-36AD-DFD5-86E5-A85C0F416B5F}"/>
              </a:ext>
            </a:extLst>
          </p:cNvPr>
          <p:cNvSpPr txBox="1"/>
          <p:nvPr/>
        </p:nvSpPr>
        <p:spPr>
          <a:xfrm>
            <a:off x="6893446" y="14678"/>
            <a:ext cx="234556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solidFill>
              </a:rPr>
              <a:t>Current Price: </a:t>
            </a:r>
            <a:endParaRPr lang="en-US" sz="1600">
              <a:solidFill>
                <a:schemeClr val="tx1"/>
              </a:solidFill>
            </a:endParaRPr>
          </a:p>
          <a:p>
            <a:r>
              <a:rPr lang="en-US" sz="1600">
                <a:solidFill>
                  <a:schemeClr val="tx1"/>
                </a:solidFill>
              </a:rPr>
              <a:t>$257.10</a:t>
            </a:r>
          </a:p>
          <a:p>
            <a:endParaRPr lang="en-US" sz="1600">
              <a:solidFill>
                <a:schemeClr val="tx1"/>
              </a:solidFill>
            </a:endParaRPr>
          </a:p>
          <a:p>
            <a:endParaRPr lang="en-US" sz="1600">
              <a:solidFill>
                <a:schemeClr val="tx1"/>
              </a:solidFill>
              <a:latin typeface="Cambria"/>
            </a:endParaRPr>
          </a:p>
        </p:txBody>
      </p:sp>
      <p:pic>
        <p:nvPicPr>
          <p:cNvPr id="11" name="Picture 10">
            <a:extLst>
              <a:ext uri="{FF2B5EF4-FFF2-40B4-BE49-F238E27FC236}">
                <a16:creationId xmlns:a16="http://schemas.microsoft.com/office/drawing/2014/main" id="{6F79DB38-6D21-2B50-37EE-C92EDFA93526}"/>
              </a:ext>
            </a:extLst>
          </p:cNvPr>
          <p:cNvPicPr>
            <a:picLocks noChangeAspect="1"/>
          </p:cNvPicPr>
          <p:nvPr/>
        </p:nvPicPr>
        <p:blipFill>
          <a:blip r:embed="rId4"/>
          <a:stretch>
            <a:fillRect/>
          </a:stretch>
        </p:blipFill>
        <p:spPr>
          <a:xfrm>
            <a:off x="0" y="607558"/>
            <a:ext cx="9144000" cy="9525"/>
          </a:xfrm>
          <a:prstGeom prst="rect">
            <a:avLst/>
          </a:prstGeom>
          <a:ln w="12700">
            <a:solidFill>
              <a:schemeClr val="tx1"/>
            </a:solidFill>
          </a:ln>
        </p:spPr>
      </p:pic>
      <p:sp>
        <p:nvSpPr>
          <p:cNvPr id="4" name="TextBox 3">
            <a:extLst>
              <a:ext uri="{FF2B5EF4-FFF2-40B4-BE49-F238E27FC236}">
                <a16:creationId xmlns:a16="http://schemas.microsoft.com/office/drawing/2014/main" id="{CE572DFA-B091-0FE7-0DD3-CFF1A810480F}"/>
              </a:ext>
            </a:extLst>
          </p:cNvPr>
          <p:cNvSpPr txBox="1"/>
          <p:nvPr/>
        </p:nvSpPr>
        <p:spPr>
          <a:xfrm>
            <a:off x="4342944" y="188230"/>
            <a:ext cx="255253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ambria"/>
              </a:rPr>
              <a:t>Recommendation: </a:t>
            </a:r>
            <a:r>
              <a:rPr lang="en-US" sz="1600" b="1">
                <a:solidFill>
                  <a:srgbClr val="FF9900"/>
                </a:solidFill>
                <a:latin typeface="Cambria"/>
              </a:rPr>
              <a:t>HOLD</a:t>
            </a:r>
          </a:p>
        </p:txBody>
      </p:sp>
      <p:pic>
        <p:nvPicPr>
          <p:cNvPr id="6" name="Picture 5">
            <a:extLst>
              <a:ext uri="{FF2B5EF4-FFF2-40B4-BE49-F238E27FC236}">
                <a16:creationId xmlns:a16="http://schemas.microsoft.com/office/drawing/2014/main" id="{366B8A8B-09E3-D461-AB89-43ABADCDFF0A}"/>
              </a:ext>
            </a:extLst>
          </p:cNvPr>
          <p:cNvPicPr>
            <a:picLocks noChangeAspect="1"/>
          </p:cNvPicPr>
          <p:nvPr/>
        </p:nvPicPr>
        <p:blipFill>
          <a:blip r:embed="rId5"/>
          <a:stretch>
            <a:fillRect/>
          </a:stretch>
        </p:blipFill>
        <p:spPr>
          <a:xfrm>
            <a:off x="0" y="638012"/>
            <a:ext cx="9144000" cy="1528269"/>
          </a:xfrm>
          <a:prstGeom prst="rect">
            <a:avLst/>
          </a:prstGeom>
        </p:spPr>
      </p:pic>
      <p:pic>
        <p:nvPicPr>
          <p:cNvPr id="8" name="Picture 7" descr="A diagram of a financial performance&#10;&#10;Description automatically generated with medium confidence">
            <a:extLst>
              <a:ext uri="{FF2B5EF4-FFF2-40B4-BE49-F238E27FC236}">
                <a16:creationId xmlns:a16="http://schemas.microsoft.com/office/drawing/2014/main" id="{1A932602-E77D-0333-5029-EBE3C754C154}"/>
              </a:ext>
            </a:extLst>
          </p:cNvPr>
          <p:cNvPicPr>
            <a:picLocks noChangeAspect="1"/>
          </p:cNvPicPr>
          <p:nvPr/>
        </p:nvPicPr>
        <p:blipFill>
          <a:blip r:embed="rId6"/>
          <a:stretch>
            <a:fillRect/>
          </a:stretch>
        </p:blipFill>
        <p:spPr>
          <a:xfrm>
            <a:off x="710065" y="2221365"/>
            <a:ext cx="7723870" cy="2922135"/>
          </a:xfrm>
          <a:prstGeom prst="rect">
            <a:avLst/>
          </a:prstGeom>
        </p:spPr>
      </p:pic>
    </p:spTree>
    <p:extLst>
      <p:ext uri="{BB962C8B-B14F-4D97-AF65-F5344CB8AC3E}">
        <p14:creationId xmlns:p14="http://schemas.microsoft.com/office/powerpoint/2010/main" val="3899223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2"/>
          <p:cNvSpPr txBox="1">
            <a:spLocks noGrp="1"/>
          </p:cNvSpPr>
          <p:nvPr>
            <p:ph type="title"/>
          </p:nvPr>
        </p:nvSpPr>
        <p:spPr>
          <a:xfrm>
            <a:off x="457198" y="104395"/>
            <a:ext cx="8229600" cy="9432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en-CA" altLang="ko" sz="3200">
                <a:solidFill>
                  <a:schemeClr val="accent2"/>
                </a:solidFill>
                <a:latin typeface="Arial"/>
                <a:ea typeface="Arial"/>
                <a:cs typeface="Arial"/>
                <a:sym typeface="Arial"/>
              </a:rPr>
              <a:t>PRODUCTIVITY SOFTWARE: </a:t>
            </a:r>
            <a:endParaRPr lang="en-CA" sz="3200">
              <a:solidFill>
                <a:schemeClr val="accent2"/>
              </a:solidFill>
              <a:latin typeface="Arial"/>
              <a:ea typeface="Arial"/>
              <a:cs typeface="Arial"/>
              <a:sym typeface="Arial"/>
            </a:endParaRPr>
          </a:p>
          <a:p>
            <a:pPr marL="0" lvl="0" indent="0" rtl="0">
              <a:lnSpc>
                <a:spcPct val="100000"/>
              </a:lnSpc>
              <a:spcBef>
                <a:spcPts val="0"/>
              </a:spcBef>
              <a:spcAft>
                <a:spcPts val="0"/>
              </a:spcAft>
              <a:buNone/>
            </a:pPr>
            <a:r>
              <a:rPr lang="en-CA" altLang="ko" sz="3200">
                <a:solidFill>
                  <a:schemeClr val="accent2"/>
                </a:solidFill>
                <a:latin typeface="Arial"/>
                <a:ea typeface="Arial"/>
                <a:cs typeface="Arial"/>
                <a:sym typeface="Arial"/>
              </a:rPr>
              <a:t>Database Management System</a:t>
            </a:r>
            <a:endParaRPr lang="en-CA" sz="3200">
              <a:solidFill>
                <a:schemeClr val="accent2"/>
              </a:solidFill>
              <a:latin typeface="Arial"/>
              <a:ea typeface="Arial"/>
              <a:cs typeface="Arial"/>
              <a:sym typeface="Arial"/>
            </a:endParaRPr>
          </a:p>
        </p:txBody>
      </p:sp>
      <p:pic>
        <p:nvPicPr>
          <p:cNvPr id="425" name="Google Shape;425;p42"/>
          <p:cNvPicPr preferRelativeResize="0"/>
          <p:nvPr/>
        </p:nvPicPr>
        <p:blipFill>
          <a:blip r:embed="rId3">
            <a:alphaModFix/>
          </a:blip>
          <a:stretch>
            <a:fillRect/>
          </a:stretch>
        </p:blipFill>
        <p:spPr>
          <a:xfrm>
            <a:off x="576086" y="1228906"/>
            <a:ext cx="7991823" cy="2862208"/>
          </a:xfrm>
          <a:prstGeom prst="rect">
            <a:avLst/>
          </a:prstGeom>
          <a:noFill/>
          <a:ln>
            <a:noFill/>
          </a:ln>
        </p:spPr>
      </p:pic>
      <p:sp>
        <p:nvSpPr>
          <p:cNvPr id="426" name="Google Shape;426;p42"/>
          <p:cNvSpPr txBox="1"/>
          <p:nvPr/>
        </p:nvSpPr>
        <p:spPr>
          <a:xfrm>
            <a:off x="807447" y="4208139"/>
            <a:ext cx="7529100" cy="8309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600" b="1">
                <a:solidFill>
                  <a:schemeClr val="accent1">
                    <a:lumMod val="40000"/>
                    <a:lumOff val="60000"/>
                  </a:schemeClr>
                </a:solidFill>
              </a:rPr>
              <a:t>Database Management Software</a:t>
            </a:r>
            <a:r>
              <a:rPr lang="ko" sz="1300">
                <a:solidFill>
                  <a:srgbClr val="0E101A"/>
                </a:solidFill>
              </a:rPr>
              <a:t> is a specialized application that facilitates the effective storage, organization, and management of extensive data, designed to provide flexible data repositories with customizable access and administration.</a:t>
            </a:r>
            <a:endParaRPr sz="130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E8E9E2-FEF4-6E08-2082-216FBDA1EEF3}"/>
              </a:ext>
            </a:extLst>
          </p:cNvPr>
          <p:cNvSpPr txBox="1"/>
          <p:nvPr/>
        </p:nvSpPr>
        <p:spPr>
          <a:xfrm>
            <a:off x="133239" y="27994"/>
            <a:ext cx="494619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accent1"/>
                </a:solidFill>
                <a:latin typeface="Cambria"/>
              </a:rPr>
              <a:t>Management Team</a:t>
            </a:r>
          </a:p>
        </p:txBody>
      </p:sp>
      <p:pic>
        <p:nvPicPr>
          <p:cNvPr id="16" name="Picture 15" descr="File:Salesforce.com logo.svg - Wikipedia">
            <a:extLst>
              <a:ext uri="{FF2B5EF4-FFF2-40B4-BE49-F238E27FC236}">
                <a16:creationId xmlns:a16="http://schemas.microsoft.com/office/drawing/2014/main" id="{0B39B1B6-478C-983B-D548-DF30FB30871E}"/>
              </a:ext>
            </a:extLst>
          </p:cNvPr>
          <p:cNvPicPr>
            <a:picLocks noChangeAspect="1"/>
          </p:cNvPicPr>
          <p:nvPr/>
        </p:nvPicPr>
        <p:blipFill>
          <a:blip r:embed="rId2"/>
          <a:stretch>
            <a:fillRect/>
          </a:stretch>
        </p:blipFill>
        <p:spPr>
          <a:xfrm>
            <a:off x="8355920" y="140379"/>
            <a:ext cx="678090" cy="417740"/>
          </a:xfrm>
          <a:prstGeom prst="rect">
            <a:avLst/>
          </a:prstGeom>
        </p:spPr>
      </p:pic>
      <p:pic>
        <p:nvPicPr>
          <p:cNvPr id="22" name="Picture 21">
            <a:extLst>
              <a:ext uri="{FF2B5EF4-FFF2-40B4-BE49-F238E27FC236}">
                <a16:creationId xmlns:a16="http://schemas.microsoft.com/office/drawing/2014/main" id="{387F5044-C29D-F48B-E1CB-2FAAABCC20E2}"/>
              </a:ext>
            </a:extLst>
          </p:cNvPr>
          <p:cNvPicPr>
            <a:picLocks noChangeAspect="1"/>
          </p:cNvPicPr>
          <p:nvPr/>
        </p:nvPicPr>
        <p:blipFill>
          <a:blip r:embed="rId3"/>
          <a:stretch>
            <a:fillRect/>
          </a:stretch>
        </p:blipFill>
        <p:spPr>
          <a:xfrm>
            <a:off x="0" y="607558"/>
            <a:ext cx="9144000" cy="9525"/>
          </a:xfrm>
          <a:prstGeom prst="rect">
            <a:avLst/>
          </a:prstGeom>
          <a:ln w="12700">
            <a:solidFill>
              <a:schemeClr val="tx1"/>
            </a:solidFill>
          </a:ln>
        </p:spPr>
      </p:pic>
      <p:sp>
        <p:nvSpPr>
          <p:cNvPr id="2" name="TextBox 1">
            <a:extLst>
              <a:ext uri="{FF2B5EF4-FFF2-40B4-BE49-F238E27FC236}">
                <a16:creationId xmlns:a16="http://schemas.microsoft.com/office/drawing/2014/main" id="{72E9EB5C-8ECD-4E26-9D32-5C2C07883BDA}"/>
              </a:ext>
            </a:extLst>
          </p:cNvPr>
          <p:cNvSpPr txBox="1"/>
          <p:nvPr/>
        </p:nvSpPr>
        <p:spPr>
          <a:xfrm>
            <a:off x="197430" y="919589"/>
            <a:ext cx="4486082"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1200"/>
              <a:t>Marc Benioff is the Chair, Chief Executive Officer and Co-Founder of Salesforce and a pioneer of cloud computing.</a:t>
            </a:r>
          </a:p>
          <a:p>
            <a:endParaRPr lang="en-US" sz="1200"/>
          </a:p>
          <a:p>
            <a:pPr marL="285750" indent="-285750">
              <a:buChar char="•"/>
            </a:pPr>
            <a:r>
              <a:rPr lang="en-US" sz="1200"/>
              <a:t>Under Benioff’s leadership, Salesforce has become the third-largest enterprise software company and the largest enterprise applications company in the world.</a:t>
            </a:r>
          </a:p>
          <a:p>
            <a:endParaRPr lang="en-US" sz="1200"/>
          </a:p>
          <a:p>
            <a:pPr marL="285750" indent="-285750">
              <a:buChar char="•"/>
            </a:pPr>
            <a:r>
              <a:rPr lang="en-US" sz="1200"/>
              <a:t>Benioff received a Bachelor of Science in business administration from the University of Southern California.</a:t>
            </a:r>
          </a:p>
          <a:p>
            <a:endParaRPr lang="en-US" sz="1200"/>
          </a:p>
          <a:p>
            <a:pPr marL="285750" indent="-285750">
              <a:buChar char="•"/>
            </a:pPr>
            <a:r>
              <a:rPr lang="en-US" sz="1200"/>
              <a:t>Before launching Salesforce, Benioff spent 13 years at Oracle Corporation, where he was the youngest vice president in company history.</a:t>
            </a:r>
          </a:p>
          <a:p>
            <a:endParaRPr lang="en-US" sz="1200"/>
          </a:p>
          <a:p>
            <a:pPr marL="285750" indent="-285750">
              <a:buChar char="•"/>
            </a:pPr>
            <a:r>
              <a:rPr lang="en-US" sz="1200"/>
              <a:t>Benioff was named “Innovator of the Decade” by Forbes and is recognized as one of the World’s 25 Greatest Leaders by Fortune, one of the 10 Best-Performing CEOs by Harvard Business Review.</a:t>
            </a:r>
          </a:p>
          <a:p>
            <a:endParaRPr lang="en-US" sz="1200"/>
          </a:p>
          <a:p>
            <a:pPr marL="285750" indent="-285750">
              <a:buChar char="•"/>
            </a:pPr>
            <a:endParaRPr lang="en-US" sz="1200"/>
          </a:p>
          <a:p>
            <a:pPr marL="285750" indent="-285750">
              <a:buChar char="•"/>
            </a:pPr>
            <a:endParaRPr lang="en-US" sz="1200"/>
          </a:p>
        </p:txBody>
      </p:sp>
      <p:sp>
        <p:nvSpPr>
          <p:cNvPr id="5" name="TextBox 4">
            <a:extLst>
              <a:ext uri="{FF2B5EF4-FFF2-40B4-BE49-F238E27FC236}">
                <a16:creationId xmlns:a16="http://schemas.microsoft.com/office/drawing/2014/main" id="{91963646-7BEE-C771-B4D4-D32FD1A3E78C}"/>
              </a:ext>
            </a:extLst>
          </p:cNvPr>
          <p:cNvSpPr txBox="1"/>
          <p:nvPr/>
        </p:nvSpPr>
        <p:spPr>
          <a:xfrm>
            <a:off x="5488252" y="3901062"/>
            <a:ext cx="2867668" cy="461665"/>
          </a:xfrm>
          <a:prstGeom prst="rect">
            <a:avLst/>
          </a:prstGeom>
          <a:noFill/>
        </p:spPr>
        <p:txBody>
          <a:bodyPr wrap="square" rtlCol="0">
            <a:spAutoFit/>
          </a:bodyPr>
          <a:lstStyle/>
          <a:p>
            <a:r>
              <a:rPr lang="en-CA" sz="1200" b="1">
                <a:latin typeface="Cambria" panose="02040503050406030204" pitchFamily="18" charset="0"/>
                <a:ea typeface="Cambria" panose="02040503050406030204" pitchFamily="18" charset="0"/>
              </a:rPr>
              <a:t>Marc Benioff</a:t>
            </a:r>
          </a:p>
          <a:p>
            <a:r>
              <a:rPr lang="en-CA" sz="1200" b="1">
                <a:latin typeface="Cambria" panose="02040503050406030204" pitchFamily="18" charset="0"/>
                <a:ea typeface="Cambria" panose="02040503050406030204" pitchFamily="18" charset="0"/>
              </a:rPr>
              <a:t>Chair, CEO &amp; Co-Founder of Salesforce</a:t>
            </a:r>
          </a:p>
        </p:txBody>
      </p:sp>
      <p:pic>
        <p:nvPicPr>
          <p:cNvPr id="1026" name="Picture 2" descr="Headshot of Marc Benioff">
            <a:extLst>
              <a:ext uri="{FF2B5EF4-FFF2-40B4-BE49-F238E27FC236}">
                <a16:creationId xmlns:a16="http://schemas.microsoft.com/office/drawing/2014/main" id="{B29AA852-5F9F-582B-BD68-C59F33C851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8712" y="526785"/>
            <a:ext cx="3548732" cy="3548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83647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E00B02-9319-3C02-7077-D0DB2925080E}"/>
              </a:ext>
            </a:extLst>
          </p:cNvPr>
          <p:cNvPicPr>
            <a:picLocks noChangeAspect="1"/>
          </p:cNvPicPr>
          <p:nvPr/>
        </p:nvPicPr>
        <p:blipFill>
          <a:blip r:embed="rId2"/>
          <a:stretch>
            <a:fillRect/>
          </a:stretch>
        </p:blipFill>
        <p:spPr>
          <a:xfrm>
            <a:off x="0" y="607558"/>
            <a:ext cx="9144000" cy="9525"/>
          </a:xfrm>
          <a:prstGeom prst="rect">
            <a:avLst/>
          </a:prstGeom>
          <a:ln w="12700">
            <a:solidFill>
              <a:schemeClr val="tx1"/>
            </a:solidFill>
          </a:ln>
        </p:spPr>
      </p:pic>
      <p:sp>
        <p:nvSpPr>
          <p:cNvPr id="5" name="TextBox 4">
            <a:extLst>
              <a:ext uri="{FF2B5EF4-FFF2-40B4-BE49-F238E27FC236}">
                <a16:creationId xmlns:a16="http://schemas.microsoft.com/office/drawing/2014/main" id="{EAE4DCA3-8D03-2A71-789E-048D29BC588A}"/>
              </a:ext>
            </a:extLst>
          </p:cNvPr>
          <p:cNvSpPr txBox="1"/>
          <p:nvPr/>
        </p:nvSpPr>
        <p:spPr>
          <a:xfrm>
            <a:off x="133239" y="27994"/>
            <a:ext cx="494619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accent1"/>
                </a:solidFill>
                <a:latin typeface="Cambria"/>
              </a:rPr>
              <a:t>Management Team</a:t>
            </a:r>
          </a:p>
        </p:txBody>
      </p:sp>
      <p:sp>
        <p:nvSpPr>
          <p:cNvPr id="8" name="TextBox 7">
            <a:extLst>
              <a:ext uri="{FF2B5EF4-FFF2-40B4-BE49-F238E27FC236}">
                <a16:creationId xmlns:a16="http://schemas.microsoft.com/office/drawing/2014/main" id="{998778DB-52AE-629B-3051-586995A9AF67}"/>
              </a:ext>
            </a:extLst>
          </p:cNvPr>
          <p:cNvSpPr txBox="1"/>
          <p:nvPr/>
        </p:nvSpPr>
        <p:spPr>
          <a:xfrm>
            <a:off x="354417" y="1134526"/>
            <a:ext cx="4825513" cy="3542958"/>
          </a:xfrm>
          <a:prstGeom prst="rect">
            <a:avLst/>
          </a:prstGeom>
          <a:noFill/>
        </p:spPr>
        <p:txBody>
          <a:bodyPr wrap="square">
            <a:spAutoFit/>
          </a:bodyPr>
          <a:lstStyle/>
          <a:p>
            <a:pPr marL="171450" lvl="0" indent="-171450" algn="l" rtl="0">
              <a:lnSpc>
                <a:spcPct val="115000"/>
              </a:lnSpc>
              <a:spcBef>
                <a:spcPts val="0"/>
              </a:spcBef>
              <a:spcAft>
                <a:spcPts val="0"/>
              </a:spcAft>
              <a:buFont typeface="Arial" panose="020B0604020202020204" pitchFamily="34" charset="0"/>
              <a:buChar char="•"/>
            </a:pPr>
            <a:r>
              <a:rPr lang="en-US" sz="1200" b="0" i="0">
                <a:solidFill>
                  <a:srgbClr val="181818"/>
                </a:solidFill>
                <a:effectLst/>
                <a:highlight>
                  <a:srgbClr val="FFFFFF"/>
                </a:highlight>
                <a:latin typeface="+mj-lt"/>
              </a:rPr>
              <a:t>Parker Harris is the CTO of Slack and the Co-Founder of Salesforce. He oversees Slack’s world-class engineering team and sets the technical vision for the company.</a:t>
            </a:r>
          </a:p>
          <a:p>
            <a:pPr lvl="0" algn="l" rtl="0">
              <a:lnSpc>
                <a:spcPct val="115000"/>
              </a:lnSpc>
              <a:spcBef>
                <a:spcPts val="0"/>
              </a:spcBef>
              <a:spcAft>
                <a:spcPts val="0"/>
              </a:spcAft>
            </a:pPr>
            <a:endParaRPr lang="en-US" sz="1200" b="0" i="0">
              <a:solidFill>
                <a:srgbClr val="181818"/>
              </a:solidFill>
              <a:effectLst/>
              <a:highlight>
                <a:srgbClr val="FFFFFF"/>
              </a:highlight>
              <a:latin typeface="+mj-lt"/>
            </a:endParaRPr>
          </a:p>
          <a:p>
            <a:pPr marL="171450" lvl="0" indent="-171450" algn="l" rtl="0">
              <a:lnSpc>
                <a:spcPct val="115000"/>
              </a:lnSpc>
              <a:spcBef>
                <a:spcPts val="0"/>
              </a:spcBef>
              <a:spcAft>
                <a:spcPts val="0"/>
              </a:spcAft>
              <a:buFont typeface="Arial" panose="020B0604020202020204" pitchFamily="34" charset="0"/>
              <a:buChar char="•"/>
            </a:pPr>
            <a:r>
              <a:rPr lang="en-US" sz="1200" b="0" i="0">
                <a:solidFill>
                  <a:srgbClr val="181818"/>
                </a:solidFill>
                <a:effectLst/>
                <a:highlight>
                  <a:srgbClr val="FFFFFF"/>
                </a:highlight>
                <a:latin typeface="+mj-lt"/>
              </a:rPr>
              <a:t>Parker has spearheaded many technology initiatives at Salesforce that deliver productivity, reliability and exceptional user experiences to companies at scale – notably, Hyperforce, the Salesforce Platform, and Lightning Experience.</a:t>
            </a:r>
          </a:p>
          <a:p>
            <a:pPr lvl="0" algn="l" rtl="0">
              <a:lnSpc>
                <a:spcPct val="115000"/>
              </a:lnSpc>
              <a:spcBef>
                <a:spcPts val="0"/>
              </a:spcBef>
              <a:spcAft>
                <a:spcPts val="0"/>
              </a:spcAft>
            </a:pPr>
            <a:endParaRPr lang="en-US" sz="1200" b="0" i="0">
              <a:solidFill>
                <a:srgbClr val="181818"/>
              </a:solidFill>
              <a:effectLst/>
              <a:highlight>
                <a:srgbClr val="FFFFFF"/>
              </a:highlight>
              <a:latin typeface="+mj-lt"/>
            </a:endParaRPr>
          </a:p>
          <a:p>
            <a:pPr marL="171450" lvl="0" indent="-171450" algn="l" rtl="0">
              <a:lnSpc>
                <a:spcPct val="115000"/>
              </a:lnSpc>
              <a:spcBef>
                <a:spcPts val="0"/>
              </a:spcBef>
              <a:spcAft>
                <a:spcPts val="0"/>
              </a:spcAft>
              <a:buFont typeface="Arial" panose="020B0604020202020204" pitchFamily="34" charset="0"/>
              <a:buChar char="•"/>
            </a:pPr>
            <a:r>
              <a:rPr lang="en-US" sz="1200">
                <a:solidFill>
                  <a:srgbClr val="181818"/>
                </a:solidFill>
                <a:highlight>
                  <a:srgbClr val="FFFFFF"/>
                </a:highlight>
                <a:latin typeface="+mj-lt"/>
              </a:rPr>
              <a:t>Before Salesforce, Parker co-founded cloud computing company Left Coast Software and worked at Metropolis Software, a pioneer in field sales force automation.</a:t>
            </a:r>
          </a:p>
          <a:p>
            <a:pPr lvl="0" algn="l" rtl="0">
              <a:lnSpc>
                <a:spcPct val="115000"/>
              </a:lnSpc>
              <a:spcBef>
                <a:spcPts val="0"/>
              </a:spcBef>
              <a:spcAft>
                <a:spcPts val="0"/>
              </a:spcAft>
            </a:pPr>
            <a:endParaRPr lang="en-US" sz="1200">
              <a:solidFill>
                <a:srgbClr val="181818"/>
              </a:solidFill>
              <a:highlight>
                <a:srgbClr val="FFFFFF"/>
              </a:highlight>
              <a:latin typeface="+mj-lt"/>
            </a:endParaRPr>
          </a:p>
          <a:p>
            <a:pPr marL="171450" lvl="0" indent="-171450" algn="l" rtl="0">
              <a:lnSpc>
                <a:spcPct val="115000"/>
              </a:lnSpc>
              <a:spcBef>
                <a:spcPts val="0"/>
              </a:spcBef>
              <a:spcAft>
                <a:spcPts val="0"/>
              </a:spcAft>
              <a:buFont typeface="Arial" panose="020B0604020202020204" pitchFamily="34" charset="0"/>
              <a:buChar char="•"/>
            </a:pPr>
            <a:r>
              <a:rPr lang="en-US" sz="1200" b="0" i="0">
                <a:solidFill>
                  <a:srgbClr val="181818"/>
                </a:solidFill>
                <a:effectLst/>
                <a:highlight>
                  <a:srgbClr val="FFFFFF"/>
                </a:highlight>
                <a:latin typeface="+mj-lt"/>
              </a:rPr>
              <a:t>Parker has a B.A. in English Literature from Middlebury College.</a:t>
            </a:r>
          </a:p>
          <a:p>
            <a:pPr lvl="0" algn="l" rtl="0">
              <a:lnSpc>
                <a:spcPct val="115000"/>
              </a:lnSpc>
              <a:spcBef>
                <a:spcPts val="0"/>
              </a:spcBef>
              <a:spcAft>
                <a:spcPts val="0"/>
              </a:spcAft>
            </a:pPr>
            <a:br>
              <a:rPr lang="en-US" sz="1600"/>
            </a:br>
            <a:endParaRPr lang="en-US" sz="1200"/>
          </a:p>
        </p:txBody>
      </p:sp>
      <p:sp>
        <p:nvSpPr>
          <p:cNvPr id="9" name="TextBox 8">
            <a:extLst>
              <a:ext uri="{FF2B5EF4-FFF2-40B4-BE49-F238E27FC236}">
                <a16:creationId xmlns:a16="http://schemas.microsoft.com/office/drawing/2014/main" id="{6CDBEEED-0E0E-300F-3E32-7F0698C7F7C8}"/>
              </a:ext>
            </a:extLst>
          </p:cNvPr>
          <p:cNvSpPr txBox="1"/>
          <p:nvPr/>
        </p:nvSpPr>
        <p:spPr>
          <a:xfrm>
            <a:off x="5709595" y="3621448"/>
            <a:ext cx="3178473" cy="646331"/>
          </a:xfrm>
          <a:prstGeom prst="rect">
            <a:avLst/>
          </a:prstGeom>
          <a:noFill/>
        </p:spPr>
        <p:txBody>
          <a:bodyPr wrap="square" rtlCol="0">
            <a:spAutoFit/>
          </a:bodyPr>
          <a:lstStyle/>
          <a:p>
            <a:r>
              <a:rPr lang="en-CA" sz="1200" b="1">
                <a:latin typeface="Cambria" panose="02040503050406030204" pitchFamily="18" charset="0"/>
                <a:ea typeface="Cambria" panose="02040503050406030204" pitchFamily="18" charset="0"/>
              </a:rPr>
              <a:t>Parker Harris</a:t>
            </a:r>
          </a:p>
          <a:p>
            <a:r>
              <a:rPr lang="en-CA" sz="1200" b="1">
                <a:latin typeface="Cambria" panose="02040503050406030204" pitchFamily="18" charset="0"/>
                <a:ea typeface="Cambria" panose="02040503050406030204" pitchFamily="18" charset="0"/>
              </a:rPr>
              <a:t>Co-Founder, Salesforce &amp; Chief Technology Officer, Slack</a:t>
            </a:r>
          </a:p>
        </p:txBody>
      </p:sp>
      <p:pic>
        <p:nvPicPr>
          <p:cNvPr id="3074" name="Picture 2" descr="Headshot of Parker Harris, Co-Founder, Salesforce &amp; Chief Technology Officer, Slackf">
            <a:extLst>
              <a:ext uri="{FF2B5EF4-FFF2-40B4-BE49-F238E27FC236}">
                <a16:creationId xmlns:a16="http://schemas.microsoft.com/office/drawing/2014/main" id="{7F48F4B0-A3A7-52C7-28A9-99A9A3801A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2271" y="614969"/>
            <a:ext cx="3237312" cy="32373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ile:Salesforce.com logo.svg - Wikipedia">
            <a:extLst>
              <a:ext uri="{FF2B5EF4-FFF2-40B4-BE49-F238E27FC236}">
                <a16:creationId xmlns:a16="http://schemas.microsoft.com/office/drawing/2014/main" id="{912DD24B-7DC9-A160-FDCC-81A8746C0A8B}"/>
              </a:ext>
            </a:extLst>
          </p:cNvPr>
          <p:cNvPicPr>
            <a:picLocks noChangeAspect="1"/>
          </p:cNvPicPr>
          <p:nvPr/>
        </p:nvPicPr>
        <p:blipFill>
          <a:blip r:embed="rId4"/>
          <a:stretch>
            <a:fillRect/>
          </a:stretch>
        </p:blipFill>
        <p:spPr>
          <a:xfrm>
            <a:off x="8355920" y="140379"/>
            <a:ext cx="678090" cy="417740"/>
          </a:xfrm>
          <a:prstGeom prst="rect">
            <a:avLst/>
          </a:prstGeom>
        </p:spPr>
      </p:pic>
      <p:pic>
        <p:nvPicPr>
          <p:cNvPr id="2" name="Picture 1" descr="File:Salesforce.com logo.svg - Wikipedia">
            <a:extLst>
              <a:ext uri="{FF2B5EF4-FFF2-40B4-BE49-F238E27FC236}">
                <a16:creationId xmlns:a16="http://schemas.microsoft.com/office/drawing/2014/main" id="{7703A8C5-5143-F438-7502-7D3209B077F6}"/>
              </a:ext>
            </a:extLst>
          </p:cNvPr>
          <p:cNvPicPr>
            <a:picLocks noChangeAspect="1"/>
          </p:cNvPicPr>
          <p:nvPr/>
        </p:nvPicPr>
        <p:blipFill>
          <a:blip r:embed="rId4"/>
          <a:stretch>
            <a:fillRect/>
          </a:stretch>
        </p:blipFill>
        <p:spPr>
          <a:xfrm>
            <a:off x="8355920" y="140379"/>
            <a:ext cx="678090" cy="417740"/>
          </a:xfrm>
          <a:prstGeom prst="rect">
            <a:avLst/>
          </a:prstGeom>
        </p:spPr>
      </p:pic>
    </p:spTree>
    <p:extLst>
      <p:ext uri="{BB962C8B-B14F-4D97-AF65-F5344CB8AC3E}">
        <p14:creationId xmlns:p14="http://schemas.microsoft.com/office/powerpoint/2010/main" val="327543838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eadshot of Amy Weaver">
            <a:extLst>
              <a:ext uri="{FF2B5EF4-FFF2-40B4-BE49-F238E27FC236}">
                <a16:creationId xmlns:a16="http://schemas.microsoft.com/office/drawing/2014/main" id="{DF2C0728-D317-5A40-22B5-B642C369A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2712" y="789529"/>
            <a:ext cx="3564441" cy="35644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F235C3-F289-6D01-C4BF-D484ABC07B2A}"/>
              </a:ext>
            </a:extLst>
          </p:cNvPr>
          <p:cNvSpPr txBox="1"/>
          <p:nvPr/>
        </p:nvSpPr>
        <p:spPr>
          <a:xfrm>
            <a:off x="224965" y="22783"/>
            <a:ext cx="494619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accent1"/>
                </a:solidFill>
                <a:latin typeface="Cambria"/>
              </a:rPr>
              <a:t>Management Team</a:t>
            </a:r>
          </a:p>
        </p:txBody>
      </p:sp>
      <p:pic>
        <p:nvPicPr>
          <p:cNvPr id="4" name="Picture 3" descr="File:Salesforce.com logo.svg - Wikipedia">
            <a:extLst>
              <a:ext uri="{FF2B5EF4-FFF2-40B4-BE49-F238E27FC236}">
                <a16:creationId xmlns:a16="http://schemas.microsoft.com/office/drawing/2014/main" id="{FEACBF07-8035-CE80-BC98-ADE2D62DCB1C}"/>
              </a:ext>
            </a:extLst>
          </p:cNvPr>
          <p:cNvPicPr>
            <a:picLocks noChangeAspect="1"/>
          </p:cNvPicPr>
          <p:nvPr/>
        </p:nvPicPr>
        <p:blipFill>
          <a:blip r:embed="rId3"/>
          <a:stretch>
            <a:fillRect/>
          </a:stretch>
        </p:blipFill>
        <p:spPr>
          <a:xfrm>
            <a:off x="8355920" y="140379"/>
            <a:ext cx="678090" cy="417740"/>
          </a:xfrm>
          <a:prstGeom prst="rect">
            <a:avLst/>
          </a:prstGeom>
        </p:spPr>
      </p:pic>
      <p:pic>
        <p:nvPicPr>
          <p:cNvPr id="7" name="Picture 6">
            <a:extLst>
              <a:ext uri="{FF2B5EF4-FFF2-40B4-BE49-F238E27FC236}">
                <a16:creationId xmlns:a16="http://schemas.microsoft.com/office/drawing/2014/main" id="{B088E353-F50E-8849-9D69-D0EC7DF421F4}"/>
              </a:ext>
            </a:extLst>
          </p:cNvPr>
          <p:cNvPicPr>
            <a:picLocks noChangeAspect="1"/>
          </p:cNvPicPr>
          <p:nvPr/>
        </p:nvPicPr>
        <p:blipFill>
          <a:blip r:embed="rId4"/>
          <a:stretch>
            <a:fillRect/>
          </a:stretch>
        </p:blipFill>
        <p:spPr>
          <a:xfrm>
            <a:off x="0" y="607558"/>
            <a:ext cx="9144000" cy="9525"/>
          </a:xfrm>
          <a:prstGeom prst="rect">
            <a:avLst/>
          </a:prstGeom>
          <a:ln w="12700">
            <a:solidFill>
              <a:schemeClr val="tx1"/>
            </a:solidFill>
          </a:ln>
        </p:spPr>
      </p:pic>
      <p:sp>
        <p:nvSpPr>
          <p:cNvPr id="9" name="TextBox 8">
            <a:extLst>
              <a:ext uri="{FF2B5EF4-FFF2-40B4-BE49-F238E27FC236}">
                <a16:creationId xmlns:a16="http://schemas.microsoft.com/office/drawing/2014/main" id="{8D1DF63B-D81F-6446-72C0-CF1B3B2D473C}"/>
              </a:ext>
            </a:extLst>
          </p:cNvPr>
          <p:cNvSpPr txBox="1"/>
          <p:nvPr/>
        </p:nvSpPr>
        <p:spPr>
          <a:xfrm>
            <a:off x="5907328" y="3983025"/>
            <a:ext cx="2760418" cy="461665"/>
          </a:xfrm>
          <a:prstGeom prst="rect">
            <a:avLst/>
          </a:prstGeom>
          <a:noFill/>
        </p:spPr>
        <p:txBody>
          <a:bodyPr wrap="square" rtlCol="0">
            <a:spAutoFit/>
          </a:bodyPr>
          <a:lstStyle/>
          <a:p>
            <a:r>
              <a:rPr lang="en-CA" sz="1200" b="1">
                <a:latin typeface="Cambria" panose="02040503050406030204" pitchFamily="18" charset="0"/>
                <a:ea typeface="Cambria" panose="02040503050406030204" pitchFamily="18" charset="0"/>
              </a:rPr>
              <a:t>Amy Weaver</a:t>
            </a:r>
          </a:p>
          <a:p>
            <a:r>
              <a:rPr lang="en-CA" sz="1200" b="1">
                <a:latin typeface="Cambria" panose="02040503050406030204" pitchFamily="18" charset="0"/>
                <a:ea typeface="Cambria" panose="02040503050406030204" pitchFamily="18" charset="0"/>
              </a:rPr>
              <a:t>President and Chief Financial Officer</a:t>
            </a:r>
          </a:p>
        </p:txBody>
      </p:sp>
      <p:sp>
        <p:nvSpPr>
          <p:cNvPr id="10" name="TextBox 9">
            <a:extLst>
              <a:ext uri="{FF2B5EF4-FFF2-40B4-BE49-F238E27FC236}">
                <a16:creationId xmlns:a16="http://schemas.microsoft.com/office/drawing/2014/main" id="{5C70364B-14D2-51ED-87A3-437D9E138497}"/>
              </a:ext>
            </a:extLst>
          </p:cNvPr>
          <p:cNvSpPr txBox="1"/>
          <p:nvPr/>
        </p:nvSpPr>
        <p:spPr>
          <a:xfrm>
            <a:off x="345647" y="866896"/>
            <a:ext cx="4825513" cy="4604787"/>
          </a:xfrm>
          <a:prstGeom prst="rect">
            <a:avLst/>
          </a:prstGeom>
          <a:noFill/>
        </p:spPr>
        <p:txBody>
          <a:bodyPr wrap="square">
            <a:spAutoFit/>
          </a:bodyPr>
          <a:lstStyle/>
          <a:p>
            <a:pPr marL="285750" lvl="0" indent="-285750" algn="l" rtl="0">
              <a:lnSpc>
                <a:spcPct val="115000"/>
              </a:lnSpc>
              <a:spcBef>
                <a:spcPts val="0"/>
              </a:spcBef>
              <a:spcAft>
                <a:spcPts val="0"/>
              </a:spcAft>
              <a:buFont typeface="Arial" panose="020B0604020202020204" pitchFamily="34" charset="0"/>
              <a:buChar char="•"/>
            </a:pPr>
            <a:r>
              <a:rPr lang="en-US" sz="1200"/>
              <a:t>Amy Weaver is President and CFO at Salesforce, responsible for leading Salesforce’s global finance organization.</a:t>
            </a:r>
          </a:p>
          <a:p>
            <a:pPr lvl="0" algn="l" rtl="0">
              <a:lnSpc>
                <a:spcPct val="115000"/>
              </a:lnSpc>
              <a:spcBef>
                <a:spcPts val="0"/>
              </a:spcBef>
              <a:spcAft>
                <a:spcPts val="0"/>
              </a:spcAft>
            </a:pPr>
            <a:endParaRPr lang="en-US" sz="1200"/>
          </a:p>
          <a:p>
            <a:pPr marL="285750" lvl="0" indent="-285750" algn="l" rtl="0">
              <a:lnSpc>
                <a:spcPct val="115000"/>
              </a:lnSpc>
              <a:spcBef>
                <a:spcPts val="0"/>
              </a:spcBef>
              <a:spcAft>
                <a:spcPts val="0"/>
              </a:spcAft>
              <a:buFont typeface="Arial" panose="020B0604020202020204" pitchFamily="34" charset="0"/>
              <a:buChar char="•"/>
            </a:pPr>
            <a:r>
              <a:rPr lang="en-US" sz="1200"/>
              <a:t>Before her appointment in 2021, Amy was Chief Legal Officer building the global legal and corporate affairs organizations at Salesforce.</a:t>
            </a:r>
          </a:p>
          <a:p>
            <a:pPr lvl="0" algn="l" rtl="0">
              <a:lnSpc>
                <a:spcPct val="115000"/>
              </a:lnSpc>
              <a:spcBef>
                <a:spcPts val="0"/>
              </a:spcBef>
              <a:spcAft>
                <a:spcPts val="0"/>
              </a:spcAft>
            </a:pPr>
            <a:endParaRPr lang="en-US" sz="1200"/>
          </a:p>
          <a:p>
            <a:pPr marL="285750" lvl="0" indent="-285750" algn="l" rtl="0">
              <a:lnSpc>
                <a:spcPct val="115000"/>
              </a:lnSpc>
              <a:spcBef>
                <a:spcPts val="0"/>
              </a:spcBef>
              <a:spcAft>
                <a:spcPts val="0"/>
              </a:spcAft>
              <a:buFont typeface="Arial" panose="020B0604020202020204" pitchFamily="34" charset="0"/>
              <a:buChar char="•"/>
            </a:pPr>
            <a:r>
              <a:rPr lang="en-US" sz="1200"/>
              <a:t>Her previous roles before Salesforce include being General counsel at Univar and SVP, Deputy General Counsel at Expedia Group, practicing law at </a:t>
            </a:r>
            <a:r>
              <a:rPr lang="en-US" sz="1200" err="1"/>
              <a:t>Cravath</a:t>
            </a:r>
            <a:r>
              <a:rPr lang="en-US" sz="1200"/>
              <a:t>, Swaine &amp; Moore and at Perkins </a:t>
            </a:r>
            <a:r>
              <a:rPr lang="en-US" sz="1200" err="1"/>
              <a:t>Coie</a:t>
            </a:r>
            <a:r>
              <a:rPr lang="en-US" sz="1200"/>
              <a:t>.</a:t>
            </a:r>
          </a:p>
          <a:p>
            <a:pPr lvl="0" algn="l" rtl="0">
              <a:lnSpc>
                <a:spcPct val="115000"/>
              </a:lnSpc>
              <a:spcBef>
                <a:spcPts val="0"/>
              </a:spcBef>
              <a:spcAft>
                <a:spcPts val="0"/>
              </a:spcAft>
            </a:pPr>
            <a:endParaRPr lang="en-US" sz="1200"/>
          </a:p>
          <a:p>
            <a:pPr marL="285750" lvl="0" indent="-285750" algn="l" rtl="0">
              <a:lnSpc>
                <a:spcPct val="115000"/>
              </a:lnSpc>
              <a:spcBef>
                <a:spcPts val="0"/>
              </a:spcBef>
              <a:spcAft>
                <a:spcPts val="0"/>
              </a:spcAft>
              <a:buFont typeface="Arial" panose="020B0604020202020204" pitchFamily="34" charset="0"/>
              <a:buChar char="•"/>
            </a:pPr>
            <a:r>
              <a:rPr lang="en-US" sz="1200"/>
              <a:t>Amy currently serves on the board of directors of McDonald’s and Habitat for Humanity International. She is a member of the Council on Foreign Relations.</a:t>
            </a:r>
          </a:p>
          <a:p>
            <a:pPr marL="285750" lvl="0" indent="-285750" algn="l" rtl="0">
              <a:lnSpc>
                <a:spcPct val="115000"/>
              </a:lnSpc>
              <a:spcBef>
                <a:spcPts val="0"/>
              </a:spcBef>
              <a:spcAft>
                <a:spcPts val="0"/>
              </a:spcAft>
              <a:buFont typeface="Arial" panose="020B0604020202020204" pitchFamily="34" charset="0"/>
              <a:buChar char="•"/>
            </a:pPr>
            <a:endParaRPr lang="en-US" sz="1200"/>
          </a:p>
          <a:p>
            <a:pPr marL="285750" lvl="0" indent="-285750" algn="l" rtl="0">
              <a:lnSpc>
                <a:spcPct val="115000"/>
              </a:lnSpc>
              <a:spcBef>
                <a:spcPts val="0"/>
              </a:spcBef>
              <a:spcAft>
                <a:spcPts val="0"/>
              </a:spcAft>
              <a:buFont typeface="Arial" panose="020B0604020202020204" pitchFamily="34" charset="0"/>
              <a:buChar char="•"/>
            </a:pPr>
            <a:r>
              <a:rPr lang="en-US" sz="1200"/>
              <a:t>Amy holds a J.D degree from Harvard Law School and a B.A. in Political Science from Wellesley College.</a:t>
            </a:r>
          </a:p>
          <a:p>
            <a:pPr marL="285750" lvl="0" indent="-285750" algn="l" rtl="0">
              <a:lnSpc>
                <a:spcPct val="115000"/>
              </a:lnSpc>
              <a:spcBef>
                <a:spcPts val="0"/>
              </a:spcBef>
              <a:spcAft>
                <a:spcPts val="0"/>
              </a:spcAft>
              <a:buFont typeface="Arial" panose="020B0604020202020204" pitchFamily="34" charset="0"/>
              <a:buChar char="•"/>
            </a:pPr>
            <a:endParaRPr lang="en-US" sz="1200"/>
          </a:p>
          <a:p>
            <a:pPr lvl="0" algn="l" rtl="0">
              <a:lnSpc>
                <a:spcPct val="115000"/>
              </a:lnSpc>
              <a:spcBef>
                <a:spcPts val="0"/>
              </a:spcBef>
              <a:spcAft>
                <a:spcPts val="0"/>
              </a:spcAft>
            </a:pPr>
            <a:br>
              <a:rPr lang="en-US" sz="1600"/>
            </a:br>
            <a:endParaRPr lang="en-US" sz="1200"/>
          </a:p>
        </p:txBody>
      </p:sp>
    </p:spTree>
    <p:extLst>
      <p:ext uri="{BB962C8B-B14F-4D97-AF65-F5344CB8AC3E}">
        <p14:creationId xmlns:p14="http://schemas.microsoft.com/office/powerpoint/2010/main" val="11996917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eadshot of Brian Millham, President &amp; Chief Operating Officer">
            <a:extLst>
              <a:ext uri="{FF2B5EF4-FFF2-40B4-BE49-F238E27FC236}">
                <a16:creationId xmlns:a16="http://schemas.microsoft.com/office/drawing/2014/main" id="{56974F4D-BC42-CA6C-BC31-BDE90BC70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3245" y="888380"/>
            <a:ext cx="3366739" cy="33667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File:Salesforce.com logo.svg - Wikipedia">
            <a:extLst>
              <a:ext uri="{FF2B5EF4-FFF2-40B4-BE49-F238E27FC236}">
                <a16:creationId xmlns:a16="http://schemas.microsoft.com/office/drawing/2014/main" id="{090D35F4-29E2-25D4-6DED-8BC13B91DC3F}"/>
              </a:ext>
            </a:extLst>
          </p:cNvPr>
          <p:cNvPicPr>
            <a:picLocks noChangeAspect="1"/>
          </p:cNvPicPr>
          <p:nvPr/>
        </p:nvPicPr>
        <p:blipFill>
          <a:blip r:embed="rId3"/>
          <a:stretch>
            <a:fillRect/>
          </a:stretch>
        </p:blipFill>
        <p:spPr>
          <a:xfrm>
            <a:off x="8355920" y="140379"/>
            <a:ext cx="678090" cy="417740"/>
          </a:xfrm>
          <a:prstGeom prst="rect">
            <a:avLst/>
          </a:prstGeom>
        </p:spPr>
      </p:pic>
      <p:sp>
        <p:nvSpPr>
          <p:cNvPr id="7" name="TextBox 6">
            <a:extLst>
              <a:ext uri="{FF2B5EF4-FFF2-40B4-BE49-F238E27FC236}">
                <a16:creationId xmlns:a16="http://schemas.microsoft.com/office/drawing/2014/main" id="{75BC7A24-0FFD-0B84-27D4-8B641CE399C5}"/>
              </a:ext>
            </a:extLst>
          </p:cNvPr>
          <p:cNvSpPr txBox="1"/>
          <p:nvPr/>
        </p:nvSpPr>
        <p:spPr>
          <a:xfrm>
            <a:off x="224965" y="22783"/>
            <a:ext cx="494619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accent1"/>
                </a:solidFill>
                <a:latin typeface="Cambria"/>
              </a:rPr>
              <a:t>Management Team</a:t>
            </a:r>
          </a:p>
        </p:txBody>
      </p:sp>
      <p:pic>
        <p:nvPicPr>
          <p:cNvPr id="8" name="Picture 7">
            <a:extLst>
              <a:ext uri="{FF2B5EF4-FFF2-40B4-BE49-F238E27FC236}">
                <a16:creationId xmlns:a16="http://schemas.microsoft.com/office/drawing/2014/main" id="{9DF73F2C-C303-6A36-600A-64E2ED5CDBAD}"/>
              </a:ext>
            </a:extLst>
          </p:cNvPr>
          <p:cNvPicPr>
            <a:picLocks noChangeAspect="1"/>
          </p:cNvPicPr>
          <p:nvPr/>
        </p:nvPicPr>
        <p:blipFill>
          <a:blip r:embed="rId4"/>
          <a:stretch>
            <a:fillRect/>
          </a:stretch>
        </p:blipFill>
        <p:spPr>
          <a:xfrm>
            <a:off x="0" y="607558"/>
            <a:ext cx="9144000" cy="9525"/>
          </a:xfrm>
          <a:prstGeom prst="rect">
            <a:avLst/>
          </a:prstGeom>
          <a:ln w="12700">
            <a:solidFill>
              <a:schemeClr val="tx1"/>
            </a:solidFill>
          </a:ln>
        </p:spPr>
      </p:pic>
      <p:sp>
        <p:nvSpPr>
          <p:cNvPr id="9" name="TextBox 8">
            <a:extLst>
              <a:ext uri="{FF2B5EF4-FFF2-40B4-BE49-F238E27FC236}">
                <a16:creationId xmlns:a16="http://schemas.microsoft.com/office/drawing/2014/main" id="{5A6F6F1E-6318-C137-5DBF-CBE8096D9D8B}"/>
              </a:ext>
            </a:extLst>
          </p:cNvPr>
          <p:cNvSpPr txBox="1"/>
          <p:nvPr/>
        </p:nvSpPr>
        <p:spPr>
          <a:xfrm>
            <a:off x="442290" y="1409589"/>
            <a:ext cx="4825513" cy="3259803"/>
          </a:xfrm>
          <a:prstGeom prst="rect">
            <a:avLst/>
          </a:prstGeom>
          <a:noFill/>
        </p:spPr>
        <p:txBody>
          <a:bodyPr wrap="square">
            <a:spAutoFit/>
          </a:bodyPr>
          <a:lstStyle/>
          <a:p>
            <a:pPr marL="285750" lvl="0" indent="-285750" algn="l" rtl="0">
              <a:lnSpc>
                <a:spcPct val="115000"/>
              </a:lnSpc>
              <a:spcBef>
                <a:spcPts val="0"/>
              </a:spcBef>
              <a:spcAft>
                <a:spcPts val="0"/>
              </a:spcAft>
              <a:buFont typeface="Arial" panose="020B0604020202020204" pitchFamily="34" charset="0"/>
              <a:buChar char="•"/>
            </a:pPr>
            <a:r>
              <a:rPr lang="en-US" sz="1200"/>
              <a:t>Brian </a:t>
            </a:r>
            <a:r>
              <a:rPr lang="en-US" sz="1200" err="1"/>
              <a:t>Millham</a:t>
            </a:r>
            <a:r>
              <a:rPr lang="en-US" sz="1200"/>
              <a:t> is President and COO at Salesforce, where he leads Global Sales, Customer Success, Professional Services, Alliances and Channels, Marketing, Employee Success, and Business Technology.</a:t>
            </a:r>
          </a:p>
          <a:p>
            <a:pPr marL="285750" lvl="0" indent="-285750" algn="l" rtl="0">
              <a:lnSpc>
                <a:spcPct val="115000"/>
              </a:lnSpc>
              <a:spcBef>
                <a:spcPts val="0"/>
              </a:spcBef>
              <a:spcAft>
                <a:spcPts val="0"/>
              </a:spcAft>
              <a:buFont typeface="Arial" panose="020B0604020202020204" pitchFamily="34" charset="0"/>
              <a:buChar char="•"/>
            </a:pPr>
            <a:endParaRPr lang="en-US" sz="1200"/>
          </a:p>
          <a:p>
            <a:pPr marL="285750" lvl="0" indent="-285750" algn="l" rtl="0">
              <a:lnSpc>
                <a:spcPct val="115000"/>
              </a:lnSpc>
              <a:spcBef>
                <a:spcPts val="0"/>
              </a:spcBef>
              <a:spcAft>
                <a:spcPts val="0"/>
              </a:spcAft>
              <a:buFont typeface="Arial" panose="020B0604020202020204" pitchFamily="34" charset="0"/>
              <a:buChar char="•"/>
            </a:pPr>
            <a:r>
              <a:rPr lang="en-US" sz="1200"/>
              <a:t>Brian has been at Salesforce for more than 23 years and has held a variety of executive leadership roles. He mostly served as Chief Customer Success Officer and COO of Global Distribution.</a:t>
            </a:r>
          </a:p>
          <a:p>
            <a:pPr marL="285750" lvl="0" indent="-285750" algn="l" rtl="0">
              <a:lnSpc>
                <a:spcPct val="115000"/>
              </a:lnSpc>
              <a:spcBef>
                <a:spcPts val="0"/>
              </a:spcBef>
              <a:spcAft>
                <a:spcPts val="0"/>
              </a:spcAft>
              <a:buFont typeface="Arial" panose="020B0604020202020204" pitchFamily="34" charset="0"/>
              <a:buChar char="•"/>
            </a:pPr>
            <a:endParaRPr lang="en-US" sz="1200"/>
          </a:p>
          <a:p>
            <a:pPr marL="285750" lvl="0" indent="-285750" algn="l" rtl="0">
              <a:lnSpc>
                <a:spcPct val="115000"/>
              </a:lnSpc>
              <a:spcBef>
                <a:spcPts val="0"/>
              </a:spcBef>
              <a:spcAft>
                <a:spcPts val="0"/>
              </a:spcAft>
              <a:buFont typeface="Arial" panose="020B0604020202020204" pitchFamily="34" charset="0"/>
              <a:buChar char="•"/>
            </a:pPr>
            <a:r>
              <a:rPr lang="en-US" sz="1200"/>
              <a:t>He began his career at Oracle and after that, he worked at Remedy Corporation leading the global alliances team.</a:t>
            </a:r>
          </a:p>
          <a:p>
            <a:pPr marL="285750" lvl="0" indent="-285750" algn="l" rtl="0">
              <a:lnSpc>
                <a:spcPct val="115000"/>
              </a:lnSpc>
              <a:spcBef>
                <a:spcPts val="0"/>
              </a:spcBef>
              <a:spcAft>
                <a:spcPts val="0"/>
              </a:spcAft>
              <a:buFont typeface="Arial" panose="020B0604020202020204" pitchFamily="34" charset="0"/>
              <a:buChar char="•"/>
            </a:pPr>
            <a:endParaRPr lang="en-US" sz="1200"/>
          </a:p>
          <a:p>
            <a:pPr marL="285750" lvl="0" indent="-285750" algn="l" rtl="0">
              <a:lnSpc>
                <a:spcPct val="115000"/>
              </a:lnSpc>
              <a:spcBef>
                <a:spcPts val="0"/>
              </a:spcBef>
              <a:spcAft>
                <a:spcPts val="0"/>
              </a:spcAft>
              <a:buFont typeface="Arial" panose="020B0604020202020204" pitchFamily="34" charset="0"/>
              <a:buChar char="•"/>
            </a:pPr>
            <a:r>
              <a:rPr lang="en-US" sz="1200"/>
              <a:t>Brian holds a B.A. from the University of California, Berkeley.</a:t>
            </a:r>
          </a:p>
          <a:p>
            <a:pPr marL="285750" lvl="0" indent="-285750" algn="l" rtl="0">
              <a:lnSpc>
                <a:spcPct val="115000"/>
              </a:lnSpc>
              <a:spcBef>
                <a:spcPts val="0"/>
              </a:spcBef>
              <a:spcAft>
                <a:spcPts val="0"/>
              </a:spcAft>
              <a:buFont typeface="Arial" panose="020B0604020202020204" pitchFamily="34" charset="0"/>
              <a:buChar char="•"/>
            </a:pPr>
            <a:endParaRPr lang="en-US" sz="1200"/>
          </a:p>
          <a:p>
            <a:pPr marL="285750" lvl="0" indent="-285750" algn="l" rtl="0">
              <a:lnSpc>
                <a:spcPct val="115000"/>
              </a:lnSpc>
              <a:spcBef>
                <a:spcPts val="0"/>
              </a:spcBef>
              <a:spcAft>
                <a:spcPts val="0"/>
              </a:spcAft>
              <a:buFont typeface="Arial" panose="020B0604020202020204" pitchFamily="34" charset="0"/>
              <a:buChar char="•"/>
            </a:pPr>
            <a:endParaRPr lang="en-US" sz="1200"/>
          </a:p>
        </p:txBody>
      </p:sp>
      <p:sp>
        <p:nvSpPr>
          <p:cNvPr id="10" name="TextBox 9">
            <a:extLst>
              <a:ext uri="{FF2B5EF4-FFF2-40B4-BE49-F238E27FC236}">
                <a16:creationId xmlns:a16="http://schemas.microsoft.com/office/drawing/2014/main" id="{77EF753D-FD34-7CD2-2EED-1226B0BF4B5A}"/>
              </a:ext>
            </a:extLst>
          </p:cNvPr>
          <p:cNvSpPr txBox="1"/>
          <p:nvPr/>
        </p:nvSpPr>
        <p:spPr>
          <a:xfrm>
            <a:off x="5926610" y="3930986"/>
            <a:ext cx="3018192" cy="461665"/>
          </a:xfrm>
          <a:prstGeom prst="rect">
            <a:avLst/>
          </a:prstGeom>
          <a:noFill/>
        </p:spPr>
        <p:txBody>
          <a:bodyPr wrap="square" rtlCol="0">
            <a:spAutoFit/>
          </a:bodyPr>
          <a:lstStyle/>
          <a:p>
            <a:r>
              <a:rPr lang="en-CA" sz="1200" b="1">
                <a:latin typeface="Cambria" panose="02040503050406030204" pitchFamily="18" charset="0"/>
                <a:ea typeface="Cambria" panose="02040503050406030204" pitchFamily="18" charset="0"/>
              </a:rPr>
              <a:t>Brian </a:t>
            </a:r>
            <a:r>
              <a:rPr lang="en-CA" sz="1200" b="1" err="1">
                <a:latin typeface="Cambria" panose="02040503050406030204" pitchFamily="18" charset="0"/>
                <a:ea typeface="Cambria" panose="02040503050406030204" pitchFamily="18" charset="0"/>
              </a:rPr>
              <a:t>Millham</a:t>
            </a:r>
            <a:endParaRPr lang="en-CA" sz="1200" b="1">
              <a:latin typeface="Cambria" panose="02040503050406030204" pitchFamily="18" charset="0"/>
              <a:ea typeface="Cambria" panose="02040503050406030204" pitchFamily="18" charset="0"/>
            </a:endParaRPr>
          </a:p>
          <a:p>
            <a:r>
              <a:rPr lang="en-CA" sz="1200" b="1">
                <a:latin typeface="Cambria" panose="02040503050406030204" pitchFamily="18" charset="0"/>
                <a:ea typeface="Cambria" panose="02040503050406030204" pitchFamily="18" charset="0"/>
              </a:rPr>
              <a:t>President and Chief Operating Officer</a:t>
            </a:r>
          </a:p>
        </p:txBody>
      </p:sp>
    </p:spTree>
    <p:extLst>
      <p:ext uri="{BB962C8B-B14F-4D97-AF65-F5344CB8AC3E}">
        <p14:creationId xmlns:p14="http://schemas.microsoft.com/office/powerpoint/2010/main" val="273110837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and white striped background&#10;&#10;Description automatically generated">
            <a:extLst>
              <a:ext uri="{FF2B5EF4-FFF2-40B4-BE49-F238E27FC236}">
                <a16:creationId xmlns:a16="http://schemas.microsoft.com/office/drawing/2014/main" id="{C87947D6-6377-8E9C-2438-6EF4CC96798D}"/>
              </a:ext>
            </a:extLst>
          </p:cNvPr>
          <p:cNvPicPr>
            <a:picLocks noChangeAspect="1"/>
          </p:cNvPicPr>
          <p:nvPr/>
        </p:nvPicPr>
        <p:blipFill>
          <a:blip r:embed="rId2"/>
          <a:stretch>
            <a:fillRect/>
          </a:stretch>
        </p:blipFill>
        <p:spPr>
          <a:xfrm>
            <a:off x="0" y="939357"/>
            <a:ext cx="9144000" cy="3264785"/>
          </a:xfrm>
          <a:prstGeom prst="rect">
            <a:avLst/>
          </a:prstGeom>
        </p:spPr>
      </p:pic>
      <p:sp>
        <p:nvSpPr>
          <p:cNvPr id="11" name="TextBox 10">
            <a:extLst>
              <a:ext uri="{FF2B5EF4-FFF2-40B4-BE49-F238E27FC236}">
                <a16:creationId xmlns:a16="http://schemas.microsoft.com/office/drawing/2014/main" id="{F65C95BB-E27C-6C64-C8E7-7DDD200A0341}"/>
              </a:ext>
            </a:extLst>
          </p:cNvPr>
          <p:cNvSpPr txBox="1"/>
          <p:nvPr/>
        </p:nvSpPr>
        <p:spPr>
          <a:xfrm>
            <a:off x="-2936" y="-2269"/>
            <a:ext cx="405186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accent1"/>
                </a:solidFill>
                <a:latin typeface="Cambria"/>
              </a:rPr>
              <a:t>Balance Sheet (10Q)</a:t>
            </a:r>
          </a:p>
        </p:txBody>
      </p:sp>
      <p:pic>
        <p:nvPicPr>
          <p:cNvPr id="4" name="Picture 3" descr="File:Salesforce.com logo.svg - Wikipedia">
            <a:extLst>
              <a:ext uri="{FF2B5EF4-FFF2-40B4-BE49-F238E27FC236}">
                <a16:creationId xmlns:a16="http://schemas.microsoft.com/office/drawing/2014/main" id="{B4E9CDA4-F3A4-8FC8-8E30-92F54ADB32C4}"/>
              </a:ext>
            </a:extLst>
          </p:cNvPr>
          <p:cNvPicPr>
            <a:picLocks noChangeAspect="1"/>
          </p:cNvPicPr>
          <p:nvPr/>
        </p:nvPicPr>
        <p:blipFill>
          <a:blip r:embed="rId3"/>
          <a:stretch>
            <a:fillRect/>
          </a:stretch>
        </p:blipFill>
        <p:spPr>
          <a:xfrm>
            <a:off x="8355920" y="140379"/>
            <a:ext cx="678090" cy="417740"/>
          </a:xfrm>
          <a:prstGeom prst="rect">
            <a:avLst/>
          </a:prstGeom>
        </p:spPr>
      </p:pic>
      <p:pic>
        <p:nvPicPr>
          <p:cNvPr id="12" name="Picture 11">
            <a:extLst>
              <a:ext uri="{FF2B5EF4-FFF2-40B4-BE49-F238E27FC236}">
                <a16:creationId xmlns:a16="http://schemas.microsoft.com/office/drawing/2014/main" id="{ED94E0D0-5CA0-E8D5-B4FA-BC40D8BF4532}"/>
              </a:ext>
            </a:extLst>
          </p:cNvPr>
          <p:cNvPicPr>
            <a:picLocks noChangeAspect="1"/>
          </p:cNvPicPr>
          <p:nvPr/>
        </p:nvPicPr>
        <p:blipFill>
          <a:blip r:embed="rId4"/>
          <a:stretch>
            <a:fillRect/>
          </a:stretch>
        </p:blipFill>
        <p:spPr>
          <a:xfrm>
            <a:off x="0" y="607558"/>
            <a:ext cx="9144000" cy="9525"/>
          </a:xfrm>
          <a:prstGeom prst="rect">
            <a:avLst/>
          </a:prstGeom>
          <a:ln w="12700">
            <a:solidFill>
              <a:schemeClr val="tx1"/>
            </a:solidFill>
          </a:ln>
        </p:spPr>
      </p:pic>
      <p:cxnSp>
        <p:nvCxnSpPr>
          <p:cNvPr id="3" name="Straight Arrow Connector 2">
            <a:extLst>
              <a:ext uri="{FF2B5EF4-FFF2-40B4-BE49-F238E27FC236}">
                <a16:creationId xmlns:a16="http://schemas.microsoft.com/office/drawing/2014/main" id="{B9C92977-16A2-C70F-159F-4C7ABCAB1357}"/>
              </a:ext>
            </a:extLst>
          </p:cNvPr>
          <p:cNvCxnSpPr/>
          <p:nvPr/>
        </p:nvCxnSpPr>
        <p:spPr>
          <a:xfrm flipV="1">
            <a:off x="195943" y="1568450"/>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B9C729C8-878E-BA7F-05B1-090A3FAD44CF}"/>
              </a:ext>
            </a:extLst>
          </p:cNvPr>
          <p:cNvCxnSpPr>
            <a:cxnSpLocks/>
          </p:cNvCxnSpPr>
          <p:nvPr/>
        </p:nvCxnSpPr>
        <p:spPr>
          <a:xfrm flipV="1">
            <a:off x="195942" y="1758949"/>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ED094C6-0885-A360-621E-63D67BB42351}"/>
              </a:ext>
            </a:extLst>
          </p:cNvPr>
          <p:cNvCxnSpPr>
            <a:cxnSpLocks/>
          </p:cNvCxnSpPr>
          <p:nvPr/>
        </p:nvCxnSpPr>
        <p:spPr>
          <a:xfrm flipV="1">
            <a:off x="214084" y="1940377"/>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F6DDE5C-1ECF-16F4-5F0E-0CE87FC5F349}"/>
              </a:ext>
            </a:extLst>
          </p:cNvPr>
          <p:cNvCxnSpPr>
            <a:cxnSpLocks/>
          </p:cNvCxnSpPr>
          <p:nvPr/>
        </p:nvCxnSpPr>
        <p:spPr>
          <a:xfrm flipV="1">
            <a:off x="6781799" y="1568449"/>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DE845F5-53C0-C6A0-4437-F921CC4DB9A8}"/>
              </a:ext>
            </a:extLst>
          </p:cNvPr>
          <p:cNvCxnSpPr>
            <a:cxnSpLocks/>
          </p:cNvCxnSpPr>
          <p:nvPr/>
        </p:nvCxnSpPr>
        <p:spPr>
          <a:xfrm flipV="1">
            <a:off x="6781799" y="1758949"/>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7B268C9-222E-0903-48AD-181C027956E7}"/>
              </a:ext>
            </a:extLst>
          </p:cNvPr>
          <p:cNvCxnSpPr>
            <a:cxnSpLocks/>
          </p:cNvCxnSpPr>
          <p:nvPr/>
        </p:nvCxnSpPr>
        <p:spPr>
          <a:xfrm flipV="1">
            <a:off x="6790871" y="1967592"/>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D659E0E-26E1-2F2D-33A5-57828EFEFA9D}"/>
              </a:ext>
            </a:extLst>
          </p:cNvPr>
          <p:cNvSpPr txBox="1"/>
          <p:nvPr/>
        </p:nvSpPr>
        <p:spPr>
          <a:xfrm>
            <a:off x="4483553" y="4408715"/>
            <a:ext cx="400503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AR to AP Ratio for Apr 30, 2024 = 0.77</a:t>
            </a:r>
          </a:p>
          <a:p>
            <a:r>
              <a:rPr lang="en-US"/>
              <a:t>AR to AP Ratio for Jan 31, 2024 = 1.87</a:t>
            </a:r>
          </a:p>
        </p:txBody>
      </p:sp>
      <p:cxnSp>
        <p:nvCxnSpPr>
          <p:cNvPr id="15" name="Straight Arrow Connector 14">
            <a:extLst>
              <a:ext uri="{FF2B5EF4-FFF2-40B4-BE49-F238E27FC236}">
                <a16:creationId xmlns:a16="http://schemas.microsoft.com/office/drawing/2014/main" id="{BC495948-A9FE-6A12-EECD-9D7B4160B9B6}"/>
              </a:ext>
            </a:extLst>
          </p:cNvPr>
          <p:cNvCxnSpPr/>
          <p:nvPr/>
        </p:nvCxnSpPr>
        <p:spPr>
          <a:xfrm flipV="1">
            <a:off x="6790872" y="3301092"/>
            <a:ext cx="297542"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A19E27E-B356-A405-52A7-B0912DA2CA4C}"/>
              </a:ext>
            </a:extLst>
          </p:cNvPr>
          <p:cNvCxnSpPr>
            <a:cxnSpLocks/>
          </p:cNvCxnSpPr>
          <p:nvPr/>
        </p:nvCxnSpPr>
        <p:spPr>
          <a:xfrm flipV="1">
            <a:off x="6790871" y="3482520"/>
            <a:ext cx="297542"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68402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65C95BB-E27C-6C64-C8E7-7DDD200A0341}"/>
              </a:ext>
            </a:extLst>
          </p:cNvPr>
          <p:cNvSpPr txBox="1"/>
          <p:nvPr/>
        </p:nvSpPr>
        <p:spPr>
          <a:xfrm>
            <a:off x="-2936" y="34016"/>
            <a:ext cx="398835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accent1"/>
                </a:solidFill>
                <a:latin typeface="Cambria"/>
              </a:rPr>
              <a:t>Balance Sheet (10Q)</a:t>
            </a:r>
          </a:p>
        </p:txBody>
      </p:sp>
      <p:pic>
        <p:nvPicPr>
          <p:cNvPr id="4" name="Picture 3" descr="File:Salesforce.com logo.svg - Wikipedia">
            <a:extLst>
              <a:ext uri="{FF2B5EF4-FFF2-40B4-BE49-F238E27FC236}">
                <a16:creationId xmlns:a16="http://schemas.microsoft.com/office/drawing/2014/main" id="{06024001-36BE-73BF-A421-B2CA60944E1E}"/>
              </a:ext>
            </a:extLst>
          </p:cNvPr>
          <p:cNvPicPr>
            <a:picLocks noChangeAspect="1"/>
          </p:cNvPicPr>
          <p:nvPr/>
        </p:nvPicPr>
        <p:blipFill>
          <a:blip r:embed="rId2"/>
          <a:stretch>
            <a:fillRect/>
          </a:stretch>
        </p:blipFill>
        <p:spPr>
          <a:xfrm>
            <a:off x="8355920" y="140379"/>
            <a:ext cx="678090" cy="417740"/>
          </a:xfrm>
          <a:prstGeom prst="rect">
            <a:avLst/>
          </a:prstGeom>
        </p:spPr>
      </p:pic>
      <p:pic>
        <p:nvPicPr>
          <p:cNvPr id="12" name="Picture 11">
            <a:extLst>
              <a:ext uri="{FF2B5EF4-FFF2-40B4-BE49-F238E27FC236}">
                <a16:creationId xmlns:a16="http://schemas.microsoft.com/office/drawing/2014/main" id="{ED9756CD-5033-AB47-7BEB-4CD3447E00DD}"/>
              </a:ext>
            </a:extLst>
          </p:cNvPr>
          <p:cNvPicPr>
            <a:picLocks noChangeAspect="1"/>
          </p:cNvPicPr>
          <p:nvPr/>
        </p:nvPicPr>
        <p:blipFill>
          <a:blip r:embed="rId3"/>
          <a:stretch>
            <a:fillRect/>
          </a:stretch>
        </p:blipFill>
        <p:spPr>
          <a:xfrm>
            <a:off x="0" y="607558"/>
            <a:ext cx="9144000" cy="9525"/>
          </a:xfrm>
          <a:prstGeom prst="rect">
            <a:avLst/>
          </a:prstGeom>
          <a:ln w="12700">
            <a:solidFill>
              <a:schemeClr val="tx1"/>
            </a:solidFill>
          </a:ln>
        </p:spPr>
      </p:pic>
      <p:pic>
        <p:nvPicPr>
          <p:cNvPr id="3" name="Picture 2">
            <a:extLst>
              <a:ext uri="{FF2B5EF4-FFF2-40B4-BE49-F238E27FC236}">
                <a16:creationId xmlns:a16="http://schemas.microsoft.com/office/drawing/2014/main" id="{5FF7E4F4-F1E6-1739-AC03-9ED0EF38CD1D}"/>
              </a:ext>
            </a:extLst>
          </p:cNvPr>
          <p:cNvPicPr>
            <a:picLocks noChangeAspect="1"/>
          </p:cNvPicPr>
          <p:nvPr/>
        </p:nvPicPr>
        <p:blipFill>
          <a:blip r:embed="rId4"/>
          <a:stretch>
            <a:fillRect/>
          </a:stretch>
        </p:blipFill>
        <p:spPr>
          <a:xfrm>
            <a:off x="108914" y="921114"/>
            <a:ext cx="8926171" cy="3658111"/>
          </a:xfrm>
          <a:prstGeom prst="rect">
            <a:avLst/>
          </a:prstGeom>
        </p:spPr>
      </p:pic>
      <p:cxnSp>
        <p:nvCxnSpPr>
          <p:cNvPr id="6" name="Straight Arrow Connector 5">
            <a:extLst>
              <a:ext uri="{FF2B5EF4-FFF2-40B4-BE49-F238E27FC236}">
                <a16:creationId xmlns:a16="http://schemas.microsoft.com/office/drawing/2014/main" id="{1A76ABCA-8B1E-F13D-5AE9-2D6D64F82BE9}"/>
              </a:ext>
            </a:extLst>
          </p:cNvPr>
          <p:cNvCxnSpPr>
            <a:cxnSpLocks/>
          </p:cNvCxnSpPr>
          <p:nvPr/>
        </p:nvCxnSpPr>
        <p:spPr>
          <a:xfrm flipV="1">
            <a:off x="259441" y="1377948"/>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227897C-C9AD-1E45-D41D-06E11775DA68}"/>
              </a:ext>
            </a:extLst>
          </p:cNvPr>
          <p:cNvCxnSpPr>
            <a:cxnSpLocks/>
          </p:cNvCxnSpPr>
          <p:nvPr/>
        </p:nvCxnSpPr>
        <p:spPr>
          <a:xfrm flipV="1">
            <a:off x="6645726" y="1377947"/>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89B2516-CCB5-6A1D-FB29-DCF2C89883B9}"/>
              </a:ext>
            </a:extLst>
          </p:cNvPr>
          <p:cNvCxnSpPr>
            <a:cxnSpLocks/>
          </p:cNvCxnSpPr>
          <p:nvPr/>
        </p:nvCxnSpPr>
        <p:spPr>
          <a:xfrm flipV="1">
            <a:off x="286655" y="1731733"/>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EE632AC-F8A5-28C5-8256-415DB2AA6844}"/>
              </a:ext>
            </a:extLst>
          </p:cNvPr>
          <p:cNvCxnSpPr>
            <a:cxnSpLocks/>
          </p:cNvCxnSpPr>
          <p:nvPr/>
        </p:nvCxnSpPr>
        <p:spPr>
          <a:xfrm flipV="1">
            <a:off x="6645725" y="1731732"/>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D537878-6F2E-F68E-4024-8BCBE7E86338}"/>
              </a:ext>
            </a:extLst>
          </p:cNvPr>
          <p:cNvCxnSpPr>
            <a:cxnSpLocks/>
          </p:cNvCxnSpPr>
          <p:nvPr/>
        </p:nvCxnSpPr>
        <p:spPr>
          <a:xfrm flipV="1">
            <a:off x="6645725" y="2303232"/>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DF3AC92-DDE5-B303-352A-A796A6A214F0}"/>
              </a:ext>
            </a:extLst>
          </p:cNvPr>
          <p:cNvCxnSpPr>
            <a:cxnSpLocks/>
          </p:cNvCxnSpPr>
          <p:nvPr/>
        </p:nvCxnSpPr>
        <p:spPr>
          <a:xfrm flipV="1">
            <a:off x="6645724" y="2484660"/>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255EB4C-4AEA-BE3E-D761-E8D9FA1D620C}"/>
              </a:ext>
            </a:extLst>
          </p:cNvPr>
          <p:cNvCxnSpPr>
            <a:cxnSpLocks/>
          </p:cNvCxnSpPr>
          <p:nvPr/>
        </p:nvCxnSpPr>
        <p:spPr>
          <a:xfrm flipV="1">
            <a:off x="6654794" y="3636731"/>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02684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65C95BB-E27C-6C64-C8E7-7DDD200A0341}"/>
              </a:ext>
            </a:extLst>
          </p:cNvPr>
          <p:cNvSpPr txBox="1"/>
          <p:nvPr/>
        </p:nvSpPr>
        <p:spPr>
          <a:xfrm>
            <a:off x="-2936" y="34017"/>
            <a:ext cx="443286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accent1"/>
                </a:solidFill>
                <a:latin typeface="Cambria"/>
              </a:rPr>
              <a:t>Balance Sheet (10K)</a:t>
            </a:r>
          </a:p>
        </p:txBody>
      </p:sp>
      <p:pic>
        <p:nvPicPr>
          <p:cNvPr id="2" name="Picture 1">
            <a:extLst>
              <a:ext uri="{FF2B5EF4-FFF2-40B4-BE49-F238E27FC236}">
                <a16:creationId xmlns:a16="http://schemas.microsoft.com/office/drawing/2014/main" id="{04E36758-48B3-AFA7-E8FE-9D84BAC55518}"/>
              </a:ext>
            </a:extLst>
          </p:cNvPr>
          <p:cNvPicPr>
            <a:picLocks noChangeAspect="1"/>
          </p:cNvPicPr>
          <p:nvPr/>
        </p:nvPicPr>
        <p:blipFill>
          <a:blip r:embed="rId2"/>
          <a:stretch>
            <a:fillRect/>
          </a:stretch>
        </p:blipFill>
        <p:spPr>
          <a:xfrm>
            <a:off x="0" y="984579"/>
            <a:ext cx="9144000" cy="3174342"/>
          </a:xfrm>
          <a:prstGeom prst="rect">
            <a:avLst/>
          </a:prstGeom>
        </p:spPr>
      </p:pic>
      <p:pic>
        <p:nvPicPr>
          <p:cNvPr id="5" name="Picture 4" descr="File:Salesforce.com logo.svg - Wikipedia">
            <a:extLst>
              <a:ext uri="{FF2B5EF4-FFF2-40B4-BE49-F238E27FC236}">
                <a16:creationId xmlns:a16="http://schemas.microsoft.com/office/drawing/2014/main" id="{C4D35606-E300-44BC-3C19-C7CE6FAD2782}"/>
              </a:ext>
            </a:extLst>
          </p:cNvPr>
          <p:cNvPicPr>
            <a:picLocks noChangeAspect="1"/>
          </p:cNvPicPr>
          <p:nvPr/>
        </p:nvPicPr>
        <p:blipFill>
          <a:blip r:embed="rId3"/>
          <a:stretch>
            <a:fillRect/>
          </a:stretch>
        </p:blipFill>
        <p:spPr>
          <a:xfrm>
            <a:off x="8355920" y="140379"/>
            <a:ext cx="678090" cy="417740"/>
          </a:xfrm>
          <a:prstGeom prst="rect">
            <a:avLst/>
          </a:prstGeom>
        </p:spPr>
      </p:pic>
      <p:sp>
        <p:nvSpPr>
          <p:cNvPr id="9" name="TextBox 8">
            <a:extLst>
              <a:ext uri="{FF2B5EF4-FFF2-40B4-BE49-F238E27FC236}">
                <a16:creationId xmlns:a16="http://schemas.microsoft.com/office/drawing/2014/main" id="{A1972018-1C86-8E4A-6F1E-C0245AFE3560}"/>
              </a:ext>
            </a:extLst>
          </p:cNvPr>
          <p:cNvSpPr txBox="1"/>
          <p:nvPr/>
        </p:nvSpPr>
        <p:spPr>
          <a:xfrm>
            <a:off x="6783157" y="170086"/>
            <a:ext cx="155348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solidFill>
                <a:latin typeface="Cambria"/>
              </a:rPr>
              <a:t>rice: </a:t>
            </a:r>
            <a:r>
              <a:rPr lang="en-US" sz="1600">
                <a:solidFill>
                  <a:schemeClr val="tx1"/>
                </a:solidFill>
                <a:latin typeface="Cambria"/>
              </a:rPr>
              <a:t>$257.10</a:t>
            </a:r>
          </a:p>
        </p:txBody>
      </p:sp>
      <p:pic>
        <p:nvPicPr>
          <p:cNvPr id="12" name="Picture 11">
            <a:extLst>
              <a:ext uri="{FF2B5EF4-FFF2-40B4-BE49-F238E27FC236}">
                <a16:creationId xmlns:a16="http://schemas.microsoft.com/office/drawing/2014/main" id="{DAE39B9F-9383-1AC4-8FE8-1164FF20E5E7}"/>
              </a:ext>
            </a:extLst>
          </p:cNvPr>
          <p:cNvPicPr>
            <a:picLocks noChangeAspect="1"/>
          </p:cNvPicPr>
          <p:nvPr/>
        </p:nvPicPr>
        <p:blipFill>
          <a:blip r:embed="rId4"/>
          <a:stretch>
            <a:fillRect/>
          </a:stretch>
        </p:blipFill>
        <p:spPr>
          <a:xfrm>
            <a:off x="0" y="607558"/>
            <a:ext cx="9144000" cy="9525"/>
          </a:xfrm>
          <a:prstGeom prst="rect">
            <a:avLst/>
          </a:prstGeom>
          <a:ln w="12700">
            <a:solidFill>
              <a:schemeClr val="tx1"/>
            </a:solidFill>
          </a:ln>
        </p:spPr>
      </p:pic>
      <p:cxnSp>
        <p:nvCxnSpPr>
          <p:cNvPr id="6" name="Straight Arrow Connector 5">
            <a:extLst>
              <a:ext uri="{FF2B5EF4-FFF2-40B4-BE49-F238E27FC236}">
                <a16:creationId xmlns:a16="http://schemas.microsoft.com/office/drawing/2014/main" id="{6FAB4BD7-62AF-E3B3-047D-D86A685E1C8C}"/>
              </a:ext>
            </a:extLst>
          </p:cNvPr>
          <p:cNvCxnSpPr>
            <a:cxnSpLocks/>
          </p:cNvCxnSpPr>
          <p:nvPr/>
        </p:nvCxnSpPr>
        <p:spPr>
          <a:xfrm flipV="1">
            <a:off x="195941" y="1613806"/>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6AB2CFF-186A-D04D-A5B1-E03B63F1B9F3}"/>
              </a:ext>
            </a:extLst>
          </p:cNvPr>
          <p:cNvCxnSpPr>
            <a:cxnSpLocks/>
          </p:cNvCxnSpPr>
          <p:nvPr/>
        </p:nvCxnSpPr>
        <p:spPr>
          <a:xfrm flipV="1">
            <a:off x="205012" y="1786162"/>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1E53819-BB0A-E181-D21E-96613C38F9C5}"/>
              </a:ext>
            </a:extLst>
          </p:cNvPr>
          <p:cNvCxnSpPr>
            <a:cxnSpLocks/>
          </p:cNvCxnSpPr>
          <p:nvPr/>
        </p:nvCxnSpPr>
        <p:spPr>
          <a:xfrm flipV="1">
            <a:off x="195940" y="1985734"/>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7F7E7A3-D28E-FB11-2DE2-17E4B0E0A7CD}"/>
              </a:ext>
            </a:extLst>
          </p:cNvPr>
          <p:cNvCxnSpPr>
            <a:cxnSpLocks/>
          </p:cNvCxnSpPr>
          <p:nvPr/>
        </p:nvCxnSpPr>
        <p:spPr>
          <a:xfrm flipV="1">
            <a:off x="6754582" y="1613805"/>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02745E6-F234-269E-848C-040846007ED4}"/>
              </a:ext>
            </a:extLst>
          </p:cNvPr>
          <p:cNvCxnSpPr>
            <a:cxnSpLocks/>
          </p:cNvCxnSpPr>
          <p:nvPr/>
        </p:nvCxnSpPr>
        <p:spPr>
          <a:xfrm flipV="1">
            <a:off x="6754581" y="1804304"/>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765FD07-FDBC-CEFA-C62E-2A00BD1586E3}"/>
              </a:ext>
            </a:extLst>
          </p:cNvPr>
          <p:cNvCxnSpPr>
            <a:cxnSpLocks/>
          </p:cNvCxnSpPr>
          <p:nvPr/>
        </p:nvCxnSpPr>
        <p:spPr>
          <a:xfrm flipV="1">
            <a:off x="6763652" y="1985733"/>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D825764-4711-4345-D022-93995253A7A5}"/>
              </a:ext>
            </a:extLst>
          </p:cNvPr>
          <p:cNvSpPr txBox="1"/>
          <p:nvPr/>
        </p:nvSpPr>
        <p:spPr>
          <a:xfrm>
            <a:off x="4483553" y="4408715"/>
            <a:ext cx="400503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AR to AP Ratio for Jan 31, 2024 = 1.87</a:t>
            </a:r>
          </a:p>
          <a:p>
            <a:r>
              <a:rPr lang="en-US"/>
              <a:t>AR to AP Ratio for Jan 31, 2024 = 1.59</a:t>
            </a:r>
          </a:p>
        </p:txBody>
      </p:sp>
    </p:spTree>
    <p:extLst>
      <p:ext uri="{BB962C8B-B14F-4D97-AF65-F5344CB8AC3E}">
        <p14:creationId xmlns:p14="http://schemas.microsoft.com/office/powerpoint/2010/main" val="217265924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65C95BB-E27C-6C64-C8E7-7DDD200A0341}"/>
              </a:ext>
            </a:extLst>
          </p:cNvPr>
          <p:cNvSpPr txBox="1"/>
          <p:nvPr/>
        </p:nvSpPr>
        <p:spPr>
          <a:xfrm>
            <a:off x="-2936" y="15874"/>
            <a:ext cx="915000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accent1"/>
                </a:solidFill>
                <a:latin typeface="Cambria"/>
              </a:rPr>
              <a:t>Balance Sheet (10K)</a:t>
            </a:r>
          </a:p>
        </p:txBody>
      </p:sp>
      <p:pic>
        <p:nvPicPr>
          <p:cNvPr id="3" name="Picture 2" descr="A blue and white striped document with black text&#10;&#10;Description automatically generated">
            <a:extLst>
              <a:ext uri="{FF2B5EF4-FFF2-40B4-BE49-F238E27FC236}">
                <a16:creationId xmlns:a16="http://schemas.microsoft.com/office/drawing/2014/main" id="{C653F245-3435-49F3-282B-3C72DD47AB57}"/>
              </a:ext>
            </a:extLst>
          </p:cNvPr>
          <p:cNvPicPr>
            <a:picLocks noChangeAspect="1"/>
          </p:cNvPicPr>
          <p:nvPr/>
        </p:nvPicPr>
        <p:blipFill>
          <a:blip r:embed="rId2"/>
          <a:stretch>
            <a:fillRect/>
          </a:stretch>
        </p:blipFill>
        <p:spPr>
          <a:xfrm>
            <a:off x="0" y="665650"/>
            <a:ext cx="9144000" cy="4245669"/>
          </a:xfrm>
          <a:prstGeom prst="rect">
            <a:avLst/>
          </a:prstGeom>
        </p:spPr>
      </p:pic>
      <p:pic>
        <p:nvPicPr>
          <p:cNvPr id="5" name="Picture 4" descr="File:Salesforce.com logo.svg - Wikipedia">
            <a:extLst>
              <a:ext uri="{FF2B5EF4-FFF2-40B4-BE49-F238E27FC236}">
                <a16:creationId xmlns:a16="http://schemas.microsoft.com/office/drawing/2014/main" id="{522356F8-77B7-FCF7-F73B-43A31A9ED07E}"/>
              </a:ext>
            </a:extLst>
          </p:cNvPr>
          <p:cNvPicPr>
            <a:picLocks noChangeAspect="1"/>
          </p:cNvPicPr>
          <p:nvPr/>
        </p:nvPicPr>
        <p:blipFill>
          <a:blip r:embed="rId3"/>
          <a:stretch>
            <a:fillRect/>
          </a:stretch>
        </p:blipFill>
        <p:spPr>
          <a:xfrm>
            <a:off x="8355920" y="140379"/>
            <a:ext cx="678090" cy="417740"/>
          </a:xfrm>
          <a:prstGeom prst="rect">
            <a:avLst/>
          </a:prstGeom>
        </p:spPr>
      </p:pic>
      <p:pic>
        <p:nvPicPr>
          <p:cNvPr id="12" name="Picture 11">
            <a:extLst>
              <a:ext uri="{FF2B5EF4-FFF2-40B4-BE49-F238E27FC236}">
                <a16:creationId xmlns:a16="http://schemas.microsoft.com/office/drawing/2014/main" id="{1A327508-842A-2D57-817E-666AEEAFFA7F}"/>
              </a:ext>
            </a:extLst>
          </p:cNvPr>
          <p:cNvPicPr>
            <a:picLocks noChangeAspect="1"/>
          </p:cNvPicPr>
          <p:nvPr/>
        </p:nvPicPr>
        <p:blipFill>
          <a:blip r:embed="rId4"/>
          <a:stretch>
            <a:fillRect/>
          </a:stretch>
        </p:blipFill>
        <p:spPr>
          <a:xfrm>
            <a:off x="0" y="607558"/>
            <a:ext cx="9144000" cy="9525"/>
          </a:xfrm>
          <a:prstGeom prst="rect">
            <a:avLst/>
          </a:prstGeom>
          <a:ln w="12700">
            <a:solidFill>
              <a:schemeClr val="tx1"/>
            </a:solidFill>
          </a:ln>
        </p:spPr>
      </p:pic>
      <p:cxnSp>
        <p:nvCxnSpPr>
          <p:cNvPr id="6" name="Straight Arrow Connector 5">
            <a:extLst>
              <a:ext uri="{FF2B5EF4-FFF2-40B4-BE49-F238E27FC236}">
                <a16:creationId xmlns:a16="http://schemas.microsoft.com/office/drawing/2014/main" id="{ADE10D9B-AFD2-2E8A-38E7-3503A24E2E6E}"/>
              </a:ext>
            </a:extLst>
          </p:cNvPr>
          <p:cNvCxnSpPr>
            <a:cxnSpLocks/>
          </p:cNvCxnSpPr>
          <p:nvPr/>
        </p:nvCxnSpPr>
        <p:spPr>
          <a:xfrm flipV="1">
            <a:off x="6890652" y="1105804"/>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323CE35-8131-4CFC-8435-53FF9F7F240E}"/>
              </a:ext>
            </a:extLst>
          </p:cNvPr>
          <p:cNvCxnSpPr>
            <a:cxnSpLocks/>
          </p:cNvCxnSpPr>
          <p:nvPr/>
        </p:nvCxnSpPr>
        <p:spPr>
          <a:xfrm flipV="1">
            <a:off x="205008" y="1105803"/>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C02C50D-B526-0DB0-1CBE-3A0CB09E2772}"/>
              </a:ext>
            </a:extLst>
          </p:cNvPr>
          <p:cNvCxnSpPr>
            <a:cxnSpLocks/>
          </p:cNvCxnSpPr>
          <p:nvPr/>
        </p:nvCxnSpPr>
        <p:spPr>
          <a:xfrm flipV="1">
            <a:off x="205007" y="1477731"/>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AACC18F-3F37-C012-6A6C-4DDEC9C53E82}"/>
              </a:ext>
            </a:extLst>
          </p:cNvPr>
          <p:cNvCxnSpPr>
            <a:cxnSpLocks/>
          </p:cNvCxnSpPr>
          <p:nvPr/>
        </p:nvCxnSpPr>
        <p:spPr>
          <a:xfrm flipV="1">
            <a:off x="6899723" y="1468660"/>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BBD2D69-B512-18AE-8CC5-8E41A6262C59}"/>
              </a:ext>
            </a:extLst>
          </p:cNvPr>
          <p:cNvCxnSpPr>
            <a:cxnSpLocks/>
          </p:cNvCxnSpPr>
          <p:nvPr/>
        </p:nvCxnSpPr>
        <p:spPr>
          <a:xfrm flipV="1">
            <a:off x="6890651" y="3999588"/>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216776E-AA04-80A3-5AB3-7A3A0D38F837}"/>
              </a:ext>
            </a:extLst>
          </p:cNvPr>
          <p:cNvCxnSpPr>
            <a:cxnSpLocks/>
          </p:cNvCxnSpPr>
          <p:nvPr/>
        </p:nvCxnSpPr>
        <p:spPr>
          <a:xfrm flipV="1">
            <a:off x="6897857" y="2042695"/>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4026BDC-2C8C-2E45-A4B0-6E7E5091EB99}"/>
              </a:ext>
            </a:extLst>
          </p:cNvPr>
          <p:cNvCxnSpPr>
            <a:cxnSpLocks/>
          </p:cNvCxnSpPr>
          <p:nvPr/>
        </p:nvCxnSpPr>
        <p:spPr>
          <a:xfrm flipV="1">
            <a:off x="6897856" y="2235995"/>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188967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65C95BB-E27C-6C64-C8E7-7DDD200A0341}"/>
              </a:ext>
            </a:extLst>
          </p:cNvPr>
          <p:cNvSpPr txBox="1"/>
          <p:nvPr/>
        </p:nvSpPr>
        <p:spPr>
          <a:xfrm>
            <a:off x="-2936" y="96451"/>
            <a:ext cx="915000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accent1"/>
                </a:solidFill>
                <a:latin typeface="Cambria"/>
              </a:rPr>
              <a:t>Income Statement (10K)</a:t>
            </a:r>
          </a:p>
        </p:txBody>
      </p:sp>
      <p:pic>
        <p:nvPicPr>
          <p:cNvPr id="3" name="Picture 2" descr="A blue and white striped table with numbers and text&#10;&#10;Description automatically generated">
            <a:extLst>
              <a:ext uri="{FF2B5EF4-FFF2-40B4-BE49-F238E27FC236}">
                <a16:creationId xmlns:a16="http://schemas.microsoft.com/office/drawing/2014/main" id="{7C3C0ABD-5296-D775-C3EC-72DB4A8A0320}"/>
              </a:ext>
            </a:extLst>
          </p:cNvPr>
          <p:cNvPicPr>
            <a:picLocks noChangeAspect="1"/>
          </p:cNvPicPr>
          <p:nvPr/>
        </p:nvPicPr>
        <p:blipFill>
          <a:blip r:embed="rId2"/>
          <a:stretch>
            <a:fillRect/>
          </a:stretch>
        </p:blipFill>
        <p:spPr>
          <a:xfrm>
            <a:off x="685800" y="690789"/>
            <a:ext cx="7772400" cy="4324350"/>
          </a:xfrm>
          <a:prstGeom prst="rect">
            <a:avLst/>
          </a:prstGeom>
        </p:spPr>
      </p:pic>
      <p:pic>
        <p:nvPicPr>
          <p:cNvPr id="5" name="Picture 4" descr="File:Salesforce.com logo.svg - Wikipedia">
            <a:extLst>
              <a:ext uri="{FF2B5EF4-FFF2-40B4-BE49-F238E27FC236}">
                <a16:creationId xmlns:a16="http://schemas.microsoft.com/office/drawing/2014/main" id="{2332EE5B-D676-4654-E83D-015095E40D35}"/>
              </a:ext>
            </a:extLst>
          </p:cNvPr>
          <p:cNvPicPr>
            <a:picLocks noChangeAspect="1"/>
          </p:cNvPicPr>
          <p:nvPr/>
        </p:nvPicPr>
        <p:blipFill>
          <a:blip r:embed="rId3"/>
          <a:stretch>
            <a:fillRect/>
          </a:stretch>
        </p:blipFill>
        <p:spPr>
          <a:xfrm>
            <a:off x="8355920" y="140379"/>
            <a:ext cx="678090" cy="417740"/>
          </a:xfrm>
          <a:prstGeom prst="rect">
            <a:avLst/>
          </a:prstGeom>
        </p:spPr>
      </p:pic>
      <p:pic>
        <p:nvPicPr>
          <p:cNvPr id="12" name="Picture 11">
            <a:extLst>
              <a:ext uri="{FF2B5EF4-FFF2-40B4-BE49-F238E27FC236}">
                <a16:creationId xmlns:a16="http://schemas.microsoft.com/office/drawing/2014/main" id="{68F846C4-A3F8-1C52-1D50-F6C8BB916053}"/>
              </a:ext>
            </a:extLst>
          </p:cNvPr>
          <p:cNvPicPr>
            <a:picLocks noChangeAspect="1"/>
          </p:cNvPicPr>
          <p:nvPr/>
        </p:nvPicPr>
        <p:blipFill>
          <a:blip r:embed="rId4"/>
          <a:stretch>
            <a:fillRect/>
          </a:stretch>
        </p:blipFill>
        <p:spPr>
          <a:xfrm>
            <a:off x="0" y="607558"/>
            <a:ext cx="9144000" cy="9525"/>
          </a:xfrm>
          <a:prstGeom prst="rect">
            <a:avLst/>
          </a:prstGeom>
          <a:ln w="12700">
            <a:solidFill>
              <a:schemeClr val="tx1"/>
            </a:solidFill>
          </a:ln>
        </p:spPr>
      </p:pic>
      <p:cxnSp>
        <p:nvCxnSpPr>
          <p:cNvPr id="6" name="Straight Arrow Connector 5">
            <a:extLst>
              <a:ext uri="{FF2B5EF4-FFF2-40B4-BE49-F238E27FC236}">
                <a16:creationId xmlns:a16="http://schemas.microsoft.com/office/drawing/2014/main" id="{5933AA1C-DB12-0257-EEA0-40F81064D41C}"/>
              </a:ext>
            </a:extLst>
          </p:cNvPr>
          <p:cNvCxnSpPr>
            <a:cxnSpLocks/>
          </p:cNvCxnSpPr>
          <p:nvPr/>
        </p:nvCxnSpPr>
        <p:spPr>
          <a:xfrm flipV="1">
            <a:off x="5620385" y="2345252"/>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A6E4209-9D14-D7EB-BBEA-C72C2353F448}"/>
              </a:ext>
            </a:extLst>
          </p:cNvPr>
          <p:cNvCxnSpPr>
            <a:cxnSpLocks/>
          </p:cNvCxnSpPr>
          <p:nvPr/>
        </p:nvCxnSpPr>
        <p:spPr>
          <a:xfrm flipV="1">
            <a:off x="409649" y="2345252"/>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5D1009A-0A81-E069-0BD6-CA9250BFECC5}"/>
              </a:ext>
            </a:extLst>
          </p:cNvPr>
          <p:cNvCxnSpPr>
            <a:cxnSpLocks/>
          </p:cNvCxnSpPr>
          <p:nvPr/>
        </p:nvCxnSpPr>
        <p:spPr>
          <a:xfrm flipV="1">
            <a:off x="409649" y="3463039"/>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AF4D3F7-5209-A794-1765-67709CAF5C93}"/>
              </a:ext>
            </a:extLst>
          </p:cNvPr>
          <p:cNvCxnSpPr>
            <a:cxnSpLocks/>
          </p:cNvCxnSpPr>
          <p:nvPr/>
        </p:nvCxnSpPr>
        <p:spPr>
          <a:xfrm flipV="1">
            <a:off x="409649" y="4269863"/>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CD7DC94-AD31-3182-B0FA-DF0347E62442}"/>
              </a:ext>
            </a:extLst>
          </p:cNvPr>
          <p:cNvCxnSpPr>
            <a:cxnSpLocks/>
          </p:cNvCxnSpPr>
          <p:nvPr/>
        </p:nvCxnSpPr>
        <p:spPr>
          <a:xfrm flipV="1">
            <a:off x="5620384" y="3463039"/>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D3AEC8C-4C97-192E-5ADA-195A171848C4}"/>
              </a:ext>
            </a:extLst>
          </p:cNvPr>
          <p:cNvCxnSpPr>
            <a:cxnSpLocks/>
          </p:cNvCxnSpPr>
          <p:nvPr/>
        </p:nvCxnSpPr>
        <p:spPr>
          <a:xfrm flipV="1">
            <a:off x="5620384" y="4269862"/>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5DE00DF8-22FA-BCE6-FB86-5471A664431F}"/>
              </a:ext>
            </a:extLst>
          </p:cNvPr>
          <p:cNvCxnSpPr>
            <a:cxnSpLocks/>
          </p:cNvCxnSpPr>
          <p:nvPr/>
        </p:nvCxnSpPr>
        <p:spPr>
          <a:xfrm flipV="1">
            <a:off x="785073" y="1560950"/>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790EA3E-35FC-D695-4CB8-6AEC59C8465B}"/>
              </a:ext>
            </a:extLst>
          </p:cNvPr>
          <p:cNvCxnSpPr>
            <a:cxnSpLocks/>
          </p:cNvCxnSpPr>
          <p:nvPr/>
        </p:nvCxnSpPr>
        <p:spPr>
          <a:xfrm flipV="1">
            <a:off x="5619209" y="1553297"/>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388864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65C95BB-E27C-6C64-C8E7-7DDD200A0341}"/>
              </a:ext>
            </a:extLst>
          </p:cNvPr>
          <p:cNvSpPr txBox="1"/>
          <p:nvPr/>
        </p:nvSpPr>
        <p:spPr>
          <a:xfrm>
            <a:off x="-2936" y="97517"/>
            <a:ext cx="915000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accent1"/>
                </a:solidFill>
                <a:latin typeface="Cambria"/>
                <a:ea typeface="Cambria"/>
              </a:rPr>
              <a:t>Income Statement (10Q)</a:t>
            </a:r>
            <a:endParaRPr lang="en-US" sz="2800">
              <a:solidFill>
                <a:schemeClr val="accent1"/>
              </a:solidFill>
              <a:latin typeface="Cambria"/>
              <a:ea typeface="Cambria"/>
            </a:endParaRPr>
          </a:p>
        </p:txBody>
      </p:sp>
      <p:pic>
        <p:nvPicPr>
          <p:cNvPr id="3" name="Picture 2" descr="A blue and white striped sheet with text&#10;&#10;Description automatically generated">
            <a:extLst>
              <a:ext uri="{FF2B5EF4-FFF2-40B4-BE49-F238E27FC236}">
                <a16:creationId xmlns:a16="http://schemas.microsoft.com/office/drawing/2014/main" id="{D59D2F51-2D5E-018A-EDE2-81ECB24A6CAF}"/>
              </a:ext>
            </a:extLst>
          </p:cNvPr>
          <p:cNvPicPr>
            <a:picLocks noChangeAspect="1"/>
          </p:cNvPicPr>
          <p:nvPr/>
        </p:nvPicPr>
        <p:blipFill>
          <a:blip r:embed="rId2"/>
          <a:stretch>
            <a:fillRect/>
          </a:stretch>
        </p:blipFill>
        <p:spPr>
          <a:xfrm>
            <a:off x="456474" y="583934"/>
            <a:ext cx="8231051" cy="4526644"/>
          </a:xfrm>
          <a:prstGeom prst="rect">
            <a:avLst/>
          </a:prstGeom>
        </p:spPr>
      </p:pic>
      <p:pic>
        <p:nvPicPr>
          <p:cNvPr id="8" name="Picture 7" descr="File:Salesforce.com logo.svg - Wikipedia">
            <a:extLst>
              <a:ext uri="{FF2B5EF4-FFF2-40B4-BE49-F238E27FC236}">
                <a16:creationId xmlns:a16="http://schemas.microsoft.com/office/drawing/2014/main" id="{91E2B19C-3DE0-51A7-A74F-157DB5A1B5FE}"/>
              </a:ext>
            </a:extLst>
          </p:cNvPr>
          <p:cNvPicPr>
            <a:picLocks noChangeAspect="1"/>
          </p:cNvPicPr>
          <p:nvPr/>
        </p:nvPicPr>
        <p:blipFill>
          <a:blip r:embed="rId3"/>
          <a:stretch>
            <a:fillRect/>
          </a:stretch>
        </p:blipFill>
        <p:spPr>
          <a:xfrm>
            <a:off x="8355920" y="140379"/>
            <a:ext cx="678090" cy="417740"/>
          </a:xfrm>
          <a:prstGeom prst="rect">
            <a:avLst/>
          </a:prstGeom>
        </p:spPr>
      </p:pic>
      <p:pic>
        <p:nvPicPr>
          <p:cNvPr id="15" name="Picture 14">
            <a:extLst>
              <a:ext uri="{FF2B5EF4-FFF2-40B4-BE49-F238E27FC236}">
                <a16:creationId xmlns:a16="http://schemas.microsoft.com/office/drawing/2014/main" id="{CD322490-4B0B-CC2E-EAA5-29FBD8988133}"/>
              </a:ext>
            </a:extLst>
          </p:cNvPr>
          <p:cNvPicPr>
            <a:picLocks noChangeAspect="1"/>
          </p:cNvPicPr>
          <p:nvPr/>
        </p:nvPicPr>
        <p:blipFill>
          <a:blip r:embed="rId4"/>
          <a:stretch>
            <a:fillRect/>
          </a:stretch>
        </p:blipFill>
        <p:spPr>
          <a:xfrm>
            <a:off x="0" y="607558"/>
            <a:ext cx="9144000" cy="9525"/>
          </a:xfrm>
          <a:prstGeom prst="rect">
            <a:avLst/>
          </a:prstGeom>
          <a:ln w="12700">
            <a:solidFill>
              <a:schemeClr val="tx1"/>
            </a:solidFill>
          </a:ln>
        </p:spPr>
      </p:pic>
      <p:cxnSp>
        <p:nvCxnSpPr>
          <p:cNvPr id="5" name="Straight Arrow Connector 4">
            <a:extLst>
              <a:ext uri="{FF2B5EF4-FFF2-40B4-BE49-F238E27FC236}">
                <a16:creationId xmlns:a16="http://schemas.microsoft.com/office/drawing/2014/main" id="{8B0F2385-434B-4CF8-D53C-6C577F4BC958}"/>
              </a:ext>
            </a:extLst>
          </p:cNvPr>
          <p:cNvCxnSpPr>
            <a:cxnSpLocks/>
          </p:cNvCxnSpPr>
          <p:nvPr/>
        </p:nvCxnSpPr>
        <p:spPr>
          <a:xfrm flipV="1">
            <a:off x="137506" y="2318038"/>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468B7D7-A722-9454-7655-505C2ACA6505}"/>
              </a:ext>
            </a:extLst>
          </p:cNvPr>
          <p:cNvCxnSpPr>
            <a:cxnSpLocks/>
          </p:cNvCxnSpPr>
          <p:nvPr/>
        </p:nvCxnSpPr>
        <p:spPr>
          <a:xfrm flipV="1">
            <a:off x="137506" y="3463040"/>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5C590A9-6D82-5CBE-E663-0781FEB4728B}"/>
              </a:ext>
            </a:extLst>
          </p:cNvPr>
          <p:cNvCxnSpPr>
            <a:cxnSpLocks/>
          </p:cNvCxnSpPr>
          <p:nvPr/>
        </p:nvCxnSpPr>
        <p:spPr>
          <a:xfrm flipV="1">
            <a:off x="137506" y="4306149"/>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4F020E4-D92B-2EB8-D899-D4F67C21B526}"/>
              </a:ext>
            </a:extLst>
          </p:cNvPr>
          <p:cNvCxnSpPr>
            <a:cxnSpLocks/>
          </p:cNvCxnSpPr>
          <p:nvPr/>
        </p:nvCxnSpPr>
        <p:spPr>
          <a:xfrm flipV="1">
            <a:off x="6786863" y="2318038"/>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644B1E6-1FBB-2FD9-162B-818AB7BF9224}"/>
              </a:ext>
            </a:extLst>
          </p:cNvPr>
          <p:cNvCxnSpPr>
            <a:cxnSpLocks/>
          </p:cNvCxnSpPr>
          <p:nvPr/>
        </p:nvCxnSpPr>
        <p:spPr>
          <a:xfrm flipV="1">
            <a:off x="6786863" y="3472111"/>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F46C61E-E214-EB0F-A96B-02F69F97CC46}"/>
              </a:ext>
            </a:extLst>
          </p:cNvPr>
          <p:cNvCxnSpPr>
            <a:cxnSpLocks/>
          </p:cNvCxnSpPr>
          <p:nvPr/>
        </p:nvCxnSpPr>
        <p:spPr>
          <a:xfrm flipV="1">
            <a:off x="6786863" y="4306149"/>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6968E33A-5B0B-35B9-CF6C-B4F2AB383281}"/>
              </a:ext>
            </a:extLst>
          </p:cNvPr>
          <p:cNvCxnSpPr>
            <a:cxnSpLocks/>
          </p:cNvCxnSpPr>
          <p:nvPr/>
        </p:nvCxnSpPr>
        <p:spPr>
          <a:xfrm flipV="1">
            <a:off x="624443" y="1483348"/>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4D95D72-40A2-24CF-38FC-8A2EFF31E76B}"/>
              </a:ext>
            </a:extLst>
          </p:cNvPr>
          <p:cNvCxnSpPr>
            <a:cxnSpLocks/>
          </p:cNvCxnSpPr>
          <p:nvPr/>
        </p:nvCxnSpPr>
        <p:spPr>
          <a:xfrm flipV="1">
            <a:off x="6786863" y="1492616"/>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2237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43"/>
          <p:cNvSpPr txBox="1">
            <a:spLocks noGrp="1"/>
          </p:cNvSpPr>
          <p:nvPr>
            <p:ph type="title"/>
          </p:nvPr>
        </p:nvSpPr>
        <p:spPr>
          <a:xfrm>
            <a:off x="457200" y="81459"/>
            <a:ext cx="8229600" cy="9432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ko">
                <a:solidFill>
                  <a:schemeClr val="accent2"/>
                </a:solidFill>
                <a:latin typeface="Arial"/>
                <a:ea typeface="Arial"/>
                <a:cs typeface="Arial"/>
                <a:sym typeface="Arial"/>
              </a:rPr>
              <a:t>PRODUCTIVITY SOFTWARE: </a:t>
            </a:r>
            <a:endParaRPr>
              <a:solidFill>
                <a:schemeClr val="accent2"/>
              </a:solidFill>
              <a:latin typeface="Arial"/>
              <a:ea typeface="Arial"/>
              <a:cs typeface="Arial"/>
              <a:sym typeface="Arial"/>
            </a:endParaRPr>
          </a:p>
          <a:p>
            <a:pPr marL="0" lvl="0" indent="0" rtl="0">
              <a:lnSpc>
                <a:spcPct val="100000"/>
              </a:lnSpc>
              <a:spcBef>
                <a:spcPts val="0"/>
              </a:spcBef>
              <a:spcAft>
                <a:spcPts val="0"/>
              </a:spcAft>
              <a:buNone/>
            </a:pPr>
            <a:r>
              <a:rPr lang="ko">
                <a:solidFill>
                  <a:schemeClr val="accent2"/>
                </a:solidFill>
                <a:latin typeface="Arial"/>
                <a:ea typeface="Arial"/>
                <a:cs typeface="Arial"/>
                <a:sym typeface="Arial"/>
              </a:rPr>
              <a:t>Desktop Publishing</a:t>
            </a:r>
            <a:endParaRPr>
              <a:solidFill>
                <a:schemeClr val="accent2"/>
              </a:solidFill>
              <a:latin typeface="Arial"/>
              <a:ea typeface="Arial"/>
              <a:cs typeface="Arial"/>
              <a:sym typeface="Arial"/>
            </a:endParaRPr>
          </a:p>
        </p:txBody>
      </p:sp>
      <p:pic>
        <p:nvPicPr>
          <p:cNvPr id="432" name="Google Shape;432;p43"/>
          <p:cNvPicPr preferRelativeResize="0"/>
          <p:nvPr/>
        </p:nvPicPr>
        <p:blipFill>
          <a:blip r:embed="rId3">
            <a:alphaModFix/>
          </a:blip>
          <a:stretch>
            <a:fillRect/>
          </a:stretch>
        </p:blipFill>
        <p:spPr>
          <a:xfrm>
            <a:off x="1727900" y="1219500"/>
            <a:ext cx="5688202" cy="2936776"/>
          </a:xfrm>
          <a:prstGeom prst="rect">
            <a:avLst/>
          </a:prstGeom>
          <a:noFill/>
          <a:ln>
            <a:noFill/>
          </a:ln>
        </p:spPr>
      </p:pic>
      <p:sp>
        <p:nvSpPr>
          <p:cNvPr id="433" name="Google Shape;433;p43"/>
          <p:cNvSpPr txBox="1"/>
          <p:nvPr/>
        </p:nvSpPr>
        <p:spPr>
          <a:xfrm>
            <a:off x="1124700" y="4231075"/>
            <a:ext cx="6894600" cy="8309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600" b="1">
                <a:solidFill>
                  <a:schemeClr val="accent1">
                    <a:lumMod val="40000"/>
                    <a:lumOff val="60000"/>
                  </a:schemeClr>
                </a:solidFill>
              </a:rPr>
              <a:t>Desktop Publishing</a:t>
            </a:r>
            <a:r>
              <a:rPr lang="ko" sz="1300"/>
              <a:t> is a specialized software tool that enhances the visual appearance of documents, enabling users to create professional-quality materials like newspapers and magazines.</a:t>
            </a:r>
            <a:endParaRPr sz="130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65C95BB-E27C-6C64-C8E7-7DDD200A0341}"/>
              </a:ext>
            </a:extLst>
          </p:cNvPr>
          <p:cNvSpPr txBox="1"/>
          <p:nvPr/>
        </p:nvSpPr>
        <p:spPr>
          <a:xfrm>
            <a:off x="-2936" y="79374"/>
            <a:ext cx="4568931"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700" b="1">
                <a:solidFill>
                  <a:schemeClr val="accent1"/>
                </a:solidFill>
                <a:latin typeface="Cambria"/>
              </a:rPr>
              <a:t>Cash Flow Statement (10K)</a:t>
            </a:r>
          </a:p>
        </p:txBody>
      </p:sp>
      <p:pic>
        <p:nvPicPr>
          <p:cNvPr id="2" name="Picture 1" descr="A blue and white striped paper with black text&#10;&#10;Description automatically generated">
            <a:extLst>
              <a:ext uri="{FF2B5EF4-FFF2-40B4-BE49-F238E27FC236}">
                <a16:creationId xmlns:a16="http://schemas.microsoft.com/office/drawing/2014/main" id="{7D7C97ED-C714-37C3-9988-5DD6752A4691}"/>
              </a:ext>
            </a:extLst>
          </p:cNvPr>
          <p:cNvPicPr>
            <a:picLocks noChangeAspect="1"/>
          </p:cNvPicPr>
          <p:nvPr/>
        </p:nvPicPr>
        <p:blipFill>
          <a:blip r:embed="rId2"/>
          <a:stretch>
            <a:fillRect/>
          </a:stretch>
        </p:blipFill>
        <p:spPr>
          <a:xfrm>
            <a:off x="0" y="1080286"/>
            <a:ext cx="9144000" cy="2982927"/>
          </a:xfrm>
          <a:prstGeom prst="rect">
            <a:avLst/>
          </a:prstGeom>
        </p:spPr>
      </p:pic>
      <p:pic>
        <p:nvPicPr>
          <p:cNvPr id="7" name="Picture 6" descr="File:Salesforce.com logo.svg - Wikipedia">
            <a:extLst>
              <a:ext uri="{FF2B5EF4-FFF2-40B4-BE49-F238E27FC236}">
                <a16:creationId xmlns:a16="http://schemas.microsoft.com/office/drawing/2014/main" id="{61807405-4C1C-63B7-A4FF-AE1A46460963}"/>
              </a:ext>
            </a:extLst>
          </p:cNvPr>
          <p:cNvPicPr>
            <a:picLocks noChangeAspect="1"/>
          </p:cNvPicPr>
          <p:nvPr/>
        </p:nvPicPr>
        <p:blipFill>
          <a:blip r:embed="rId3"/>
          <a:stretch>
            <a:fillRect/>
          </a:stretch>
        </p:blipFill>
        <p:spPr>
          <a:xfrm>
            <a:off x="8355920" y="140379"/>
            <a:ext cx="678090" cy="417740"/>
          </a:xfrm>
          <a:prstGeom prst="rect">
            <a:avLst/>
          </a:prstGeom>
        </p:spPr>
      </p:pic>
      <p:pic>
        <p:nvPicPr>
          <p:cNvPr id="14" name="Picture 13">
            <a:extLst>
              <a:ext uri="{FF2B5EF4-FFF2-40B4-BE49-F238E27FC236}">
                <a16:creationId xmlns:a16="http://schemas.microsoft.com/office/drawing/2014/main" id="{AFD3D320-CFB6-745D-5F88-E060E78CD671}"/>
              </a:ext>
            </a:extLst>
          </p:cNvPr>
          <p:cNvPicPr>
            <a:picLocks noChangeAspect="1"/>
          </p:cNvPicPr>
          <p:nvPr/>
        </p:nvPicPr>
        <p:blipFill>
          <a:blip r:embed="rId4"/>
          <a:stretch>
            <a:fillRect/>
          </a:stretch>
        </p:blipFill>
        <p:spPr>
          <a:xfrm>
            <a:off x="0" y="607558"/>
            <a:ext cx="9144000" cy="9525"/>
          </a:xfrm>
          <a:prstGeom prst="rect">
            <a:avLst/>
          </a:prstGeom>
          <a:ln w="12700">
            <a:solidFill>
              <a:schemeClr val="tx1"/>
            </a:solidFill>
          </a:ln>
        </p:spPr>
      </p:pic>
      <p:cxnSp>
        <p:nvCxnSpPr>
          <p:cNvPr id="5" name="Straight Arrow Connector 4">
            <a:extLst>
              <a:ext uri="{FF2B5EF4-FFF2-40B4-BE49-F238E27FC236}">
                <a16:creationId xmlns:a16="http://schemas.microsoft.com/office/drawing/2014/main" id="{28598D7B-DA0F-BB59-66F1-5DE3C9992C71}"/>
              </a:ext>
            </a:extLst>
          </p:cNvPr>
          <p:cNvCxnSpPr>
            <a:cxnSpLocks/>
          </p:cNvCxnSpPr>
          <p:nvPr/>
        </p:nvCxnSpPr>
        <p:spPr>
          <a:xfrm flipV="1">
            <a:off x="5899367" y="3960506"/>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974C7361-0771-6271-3DEB-D0851B194198}"/>
              </a:ext>
            </a:extLst>
          </p:cNvPr>
          <p:cNvCxnSpPr>
            <a:cxnSpLocks/>
          </p:cNvCxnSpPr>
          <p:nvPr/>
        </p:nvCxnSpPr>
        <p:spPr>
          <a:xfrm flipV="1">
            <a:off x="134187" y="3960506"/>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748421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65C95BB-E27C-6C64-C8E7-7DDD200A0341}"/>
              </a:ext>
            </a:extLst>
          </p:cNvPr>
          <p:cNvSpPr txBox="1"/>
          <p:nvPr/>
        </p:nvSpPr>
        <p:spPr>
          <a:xfrm>
            <a:off x="-21079" y="85644"/>
            <a:ext cx="478664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700" b="1">
                <a:solidFill>
                  <a:schemeClr val="accent1"/>
                </a:solidFill>
                <a:latin typeface="Cambria"/>
              </a:rPr>
              <a:t>Cash Flow Statement (10K)</a:t>
            </a:r>
          </a:p>
        </p:txBody>
      </p:sp>
      <p:pic>
        <p:nvPicPr>
          <p:cNvPr id="3" name="Picture 2" descr="A blue and white striped sheet with black text&#10;&#10;Description automatically generated">
            <a:extLst>
              <a:ext uri="{FF2B5EF4-FFF2-40B4-BE49-F238E27FC236}">
                <a16:creationId xmlns:a16="http://schemas.microsoft.com/office/drawing/2014/main" id="{EE3CAE1D-0067-AF57-3EF8-B8AD6E4D251C}"/>
              </a:ext>
            </a:extLst>
          </p:cNvPr>
          <p:cNvPicPr>
            <a:picLocks noChangeAspect="1"/>
          </p:cNvPicPr>
          <p:nvPr/>
        </p:nvPicPr>
        <p:blipFill>
          <a:blip r:embed="rId3"/>
          <a:stretch>
            <a:fillRect/>
          </a:stretch>
        </p:blipFill>
        <p:spPr>
          <a:xfrm>
            <a:off x="0" y="960813"/>
            <a:ext cx="9144000" cy="3826991"/>
          </a:xfrm>
          <a:prstGeom prst="rect">
            <a:avLst/>
          </a:prstGeom>
        </p:spPr>
      </p:pic>
      <p:pic>
        <p:nvPicPr>
          <p:cNvPr id="4" name="Picture 3" descr="File:Salesforce.com logo.svg - Wikipedia">
            <a:extLst>
              <a:ext uri="{FF2B5EF4-FFF2-40B4-BE49-F238E27FC236}">
                <a16:creationId xmlns:a16="http://schemas.microsoft.com/office/drawing/2014/main" id="{E55FCDED-84B5-EA65-D0FA-55D918ADF458}"/>
              </a:ext>
            </a:extLst>
          </p:cNvPr>
          <p:cNvPicPr>
            <a:picLocks noChangeAspect="1"/>
          </p:cNvPicPr>
          <p:nvPr/>
        </p:nvPicPr>
        <p:blipFill>
          <a:blip r:embed="rId4"/>
          <a:stretch>
            <a:fillRect/>
          </a:stretch>
        </p:blipFill>
        <p:spPr>
          <a:xfrm>
            <a:off x="8237991" y="67808"/>
            <a:ext cx="904875" cy="581025"/>
          </a:xfrm>
          <a:prstGeom prst="rect">
            <a:avLst/>
          </a:prstGeom>
        </p:spPr>
      </p:pic>
      <p:pic>
        <p:nvPicPr>
          <p:cNvPr id="12" name="Picture 11">
            <a:extLst>
              <a:ext uri="{FF2B5EF4-FFF2-40B4-BE49-F238E27FC236}">
                <a16:creationId xmlns:a16="http://schemas.microsoft.com/office/drawing/2014/main" id="{F7F80548-9428-4E56-D92F-9A726C7D6122}"/>
              </a:ext>
            </a:extLst>
          </p:cNvPr>
          <p:cNvPicPr>
            <a:picLocks noChangeAspect="1"/>
          </p:cNvPicPr>
          <p:nvPr/>
        </p:nvPicPr>
        <p:blipFill>
          <a:blip r:embed="rId5"/>
          <a:stretch>
            <a:fillRect/>
          </a:stretch>
        </p:blipFill>
        <p:spPr>
          <a:xfrm>
            <a:off x="0" y="607558"/>
            <a:ext cx="9144000" cy="9525"/>
          </a:xfrm>
          <a:prstGeom prst="rect">
            <a:avLst/>
          </a:prstGeom>
          <a:ln w="12700">
            <a:solidFill>
              <a:schemeClr val="tx1"/>
            </a:solidFill>
          </a:ln>
        </p:spPr>
      </p:pic>
      <p:cxnSp>
        <p:nvCxnSpPr>
          <p:cNvPr id="6" name="Straight Arrow Connector 5">
            <a:extLst>
              <a:ext uri="{FF2B5EF4-FFF2-40B4-BE49-F238E27FC236}">
                <a16:creationId xmlns:a16="http://schemas.microsoft.com/office/drawing/2014/main" id="{9EC684AA-1DF6-5823-E5F9-F162DCA27258}"/>
              </a:ext>
            </a:extLst>
          </p:cNvPr>
          <p:cNvCxnSpPr>
            <a:cxnSpLocks/>
          </p:cNvCxnSpPr>
          <p:nvPr/>
        </p:nvCxnSpPr>
        <p:spPr>
          <a:xfrm flipV="1">
            <a:off x="5958840" y="4287609"/>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E5D570A-44B1-D8C9-1307-D01E59ED5CB3}"/>
              </a:ext>
            </a:extLst>
          </p:cNvPr>
          <p:cNvCxnSpPr>
            <a:cxnSpLocks/>
          </p:cNvCxnSpPr>
          <p:nvPr/>
        </p:nvCxnSpPr>
        <p:spPr>
          <a:xfrm flipV="1">
            <a:off x="5967264" y="4648021"/>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81660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65C95BB-E27C-6C64-C8E7-7DDD200A0341}"/>
              </a:ext>
            </a:extLst>
          </p:cNvPr>
          <p:cNvSpPr txBox="1"/>
          <p:nvPr/>
        </p:nvSpPr>
        <p:spPr>
          <a:xfrm>
            <a:off x="-2936" y="76574"/>
            <a:ext cx="470500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700" b="1">
                <a:solidFill>
                  <a:schemeClr val="accent1"/>
                </a:solidFill>
                <a:latin typeface="Cambria"/>
              </a:rPr>
              <a:t>Cash Flow Statement (10Q)</a:t>
            </a:r>
          </a:p>
        </p:txBody>
      </p:sp>
      <p:pic>
        <p:nvPicPr>
          <p:cNvPr id="2" name="Picture 1">
            <a:extLst>
              <a:ext uri="{FF2B5EF4-FFF2-40B4-BE49-F238E27FC236}">
                <a16:creationId xmlns:a16="http://schemas.microsoft.com/office/drawing/2014/main" id="{22793A8C-0C73-47C3-CB99-970DD3FB1E36}"/>
              </a:ext>
            </a:extLst>
          </p:cNvPr>
          <p:cNvPicPr>
            <a:picLocks noChangeAspect="1"/>
          </p:cNvPicPr>
          <p:nvPr/>
        </p:nvPicPr>
        <p:blipFill>
          <a:blip r:embed="rId2"/>
          <a:stretch>
            <a:fillRect/>
          </a:stretch>
        </p:blipFill>
        <p:spPr>
          <a:xfrm>
            <a:off x="0" y="981984"/>
            <a:ext cx="9144000" cy="3179532"/>
          </a:xfrm>
          <a:prstGeom prst="rect">
            <a:avLst/>
          </a:prstGeom>
        </p:spPr>
      </p:pic>
      <p:pic>
        <p:nvPicPr>
          <p:cNvPr id="5" name="Picture 4" descr="File:Salesforce.com logo.svg - Wikipedia">
            <a:extLst>
              <a:ext uri="{FF2B5EF4-FFF2-40B4-BE49-F238E27FC236}">
                <a16:creationId xmlns:a16="http://schemas.microsoft.com/office/drawing/2014/main" id="{036E19B7-4C7C-BB07-9B18-6F69C001122B}"/>
              </a:ext>
            </a:extLst>
          </p:cNvPr>
          <p:cNvPicPr>
            <a:picLocks noChangeAspect="1"/>
          </p:cNvPicPr>
          <p:nvPr/>
        </p:nvPicPr>
        <p:blipFill>
          <a:blip r:embed="rId3"/>
          <a:stretch>
            <a:fillRect/>
          </a:stretch>
        </p:blipFill>
        <p:spPr>
          <a:xfrm>
            <a:off x="8355920" y="140379"/>
            <a:ext cx="678090" cy="417740"/>
          </a:xfrm>
          <a:prstGeom prst="rect">
            <a:avLst/>
          </a:prstGeom>
        </p:spPr>
      </p:pic>
      <p:pic>
        <p:nvPicPr>
          <p:cNvPr id="12" name="Picture 11">
            <a:extLst>
              <a:ext uri="{FF2B5EF4-FFF2-40B4-BE49-F238E27FC236}">
                <a16:creationId xmlns:a16="http://schemas.microsoft.com/office/drawing/2014/main" id="{25451750-C630-40B3-8459-315F0A39CF75}"/>
              </a:ext>
            </a:extLst>
          </p:cNvPr>
          <p:cNvPicPr>
            <a:picLocks noChangeAspect="1"/>
          </p:cNvPicPr>
          <p:nvPr/>
        </p:nvPicPr>
        <p:blipFill>
          <a:blip r:embed="rId4"/>
          <a:stretch>
            <a:fillRect/>
          </a:stretch>
        </p:blipFill>
        <p:spPr>
          <a:xfrm>
            <a:off x="0" y="607558"/>
            <a:ext cx="9144000" cy="9525"/>
          </a:xfrm>
          <a:prstGeom prst="rect">
            <a:avLst/>
          </a:prstGeom>
          <a:ln w="12700">
            <a:solidFill>
              <a:schemeClr val="tx1"/>
            </a:solidFill>
          </a:ln>
        </p:spPr>
      </p:pic>
      <p:cxnSp>
        <p:nvCxnSpPr>
          <p:cNvPr id="4" name="Straight Arrow Connector 3">
            <a:extLst>
              <a:ext uri="{FF2B5EF4-FFF2-40B4-BE49-F238E27FC236}">
                <a16:creationId xmlns:a16="http://schemas.microsoft.com/office/drawing/2014/main" id="{0FD19F66-E419-124D-00D2-6DBB8A4C6569}"/>
              </a:ext>
            </a:extLst>
          </p:cNvPr>
          <p:cNvCxnSpPr>
            <a:cxnSpLocks/>
          </p:cNvCxnSpPr>
          <p:nvPr/>
        </p:nvCxnSpPr>
        <p:spPr>
          <a:xfrm flipV="1">
            <a:off x="7044225" y="4034848"/>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47F464D3-3C09-1196-3217-4C2FF06A3262}"/>
              </a:ext>
            </a:extLst>
          </p:cNvPr>
          <p:cNvCxnSpPr>
            <a:cxnSpLocks/>
          </p:cNvCxnSpPr>
          <p:nvPr/>
        </p:nvCxnSpPr>
        <p:spPr>
          <a:xfrm flipV="1">
            <a:off x="119319" y="4034847"/>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982461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65C95BB-E27C-6C64-C8E7-7DDD200A0341}"/>
              </a:ext>
            </a:extLst>
          </p:cNvPr>
          <p:cNvSpPr txBox="1"/>
          <p:nvPr/>
        </p:nvSpPr>
        <p:spPr>
          <a:xfrm>
            <a:off x="-2936" y="76574"/>
            <a:ext cx="4568931"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700" b="1">
                <a:solidFill>
                  <a:schemeClr val="accent1"/>
                </a:solidFill>
                <a:latin typeface="Cambria"/>
              </a:rPr>
              <a:t>Cash Flow Statement (10Q)</a:t>
            </a:r>
          </a:p>
        </p:txBody>
      </p:sp>
      <p:pic>
        <p:nvPicPr>
          <p:cNvPr id="3" name="Picture 2" descr="A blue and white striped background&#10;&#10;Description automatically generated">
            <a:extLst>
              <a:ext uri="{FF2B5EF4-FFF2-40B4-BE49-F238E27FC236}">
                <a16:creationId xmlns:a16="http://schemas.microsoft.com/office/drawing/2014/main" id="{CB2BC52B-0997-70D1-A861-D32DDABFC2D5}"/>
              </a:ext>
            </a:extLst>
          </p:cNvPr>
          <p:cNvPicPr>
            <a:picLocks noChangeAspect="1"/>
          </p:cNvPicPr>
          <p:nvPr/>
        </p:nvPicPr>
        <p:blipFill>
          <a:blip r:embed="rId3"/>
          <a:stretch>
            <a:fillRect/>
          </a:stretch>
        </p:blipFill>
        <p:spPr>
          <a:xfrm>
            <a:off x="0" y="919100"/>
            <a:ext cx="9144000" cy="3740727"/>
          </a:xfrm>
          <a:prstGeom prst="rect">
            <a:avLst/>
          </a:prstGeom>
        </p:spPr>
      </p:pic>
      <p:pic>
        <p:nvPicPr>
          <p:cNvPr id="5" name="Picture 4" descr="File:Salesforce.com logo.svg - Wikipedia">
            <a:extLst>
              <a:ext uri="{FF2B5EF4-FFF2-40B4-BE49-F238E27FC236}">
                <a16:creationId xmlns:a16="http://schemas.microsoft.com/office/drawing/2014/main" id="{4445A425-5A47-407D-903C-0CBD4CA71AC1}"/>
              </a:ext>
            </a:extLst>
          </p:cNvPr>
          <p:cNvPicPr>
            <a:picLocks noChangeAspect="1"/>
          </p:cNvPicPr>
          <p:nvPr/>
        </p:nvPicPr>
        <p:blipFill>
          <a:blip r:embed="rId4"/>
          <a:stretch>
            <a:fillRect/>
          </a:stretch>
        </p:blipFill>
        <p:spPr>
          <a:xfrm>
            <a:off x="8355920" y="140379"/>
            <a:ext cx="678090" cy="417740"/>
          </a:xfrm>
          <a:prstGeom prst="rect">
            <a:avLst/>
          </a:prstGeom>
        </p:spPr>
      </p:pic>
      <p:pic>
        <p:nvPicPr>
          <p:cNvPr id="12" name="Picture 11">
            <a:extLst>
              <a:ext uri="{FF2B5EF4-FFF2-40B4-BE49-F238E27FC236}">
                <a16:creationId xmlns:a16="http://schemas.microsoft.com/office/drawing/2014/main" id="{7D560317-87A0-6A41-CDBB-68CEB973C0AA}"/>
              </a:ext>
            </a:extLst>
          </p:cNvPr>
          <p:cNvPicPr>
            <a:picLocks noChangeAspect="1"/>
          </p:cNvPicPr>
          <p:nvPr/>
        </p:nvPicPr>
        <p:blipFill>
          <a:blip r:embed="rId5"/>
          <a:stretch>
            <a:fillRect/>
          </a:stretch>
        </p:blipFill>
        <p:spPr>
          <a:xfrm>
            <a:off x="0" y="607558"/>
            <a:ext cx="9144000" cy="9525"/>
          </a:xfrm>
          <a:prstGeom prst="rect">
            <a:avLst/>
          </a:prstGeom>
          <a:ln w="12700">
            <a:solidFill>
              <a:schemeClr val="tx1"/>
            </a:solidFill>
          </a:ln>
        </p:spPr>
      </p:pic>
      <p:cxnSp>
        <p:nvCxnSpPr>
          <p:cNvPr id="4" name="Straight Arrow Connector 3">
            <a:extLst>
              <a:ext uri="{FF2B5EF4-FFF2-40B4-BE49-F238E27FC236}">
                <a16:creationId xmlns:a16="http://schemas.microsoft.com/office/drawing/2014/main" id="{AAC07BDC-56D1-A8FD-A682-686A3C29A549}"/>
              </a:ext>
            </a:extLst>
          </p:cNvPr>
          <p:cNvCxnSpPr>
            <a:cxnSpLocks/>
          </p:cNvCxnSpPr>
          <p:nvPr/>
        </p:nvCxnSpPr>
        <p:spPr>
          <a:xfrm flipV="1">
            <a:off x="7021923" y="4150050"/>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8931C22-A409-1C93-03D3-953B7F7A8062}"/>
              </a:ext>
            </a:extLst>
          </p:cNvPr>
          <p:cNvCxnSpPr>
            <a:cxnSpLocks/>
          </p:cNvCxnSpPr>
          <p:nvPr/>
        </p:nvCxnSpPr>
        <p:spPr>
          <a:xfrm flipV="1">
            <a:off x="7021923" y="4535942"/>
            <a:ext cx="279399" cy="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59263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65C95BB-E27C-6C64-C8E7-7DDD200A0341}"/>
              </a:ext>
            </a:extLst>
          </p:cNvPr>
          <p:cNvSpPr txBox="1"/>
          <p:nvPr/>
        </p:nvSpPr>
        <p:spPr>
          <a:xfrm>
            <a:off x="-2936" y="76574"/>
            <a:ext cx="4568931"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8">
              <a:buClr>
                <a:srgbClr val="000000"/>
              </a:buClr>
            </a:pPr>
            <a:r>
              <a:rPr lang="en-US" sz="2700" b="1" kern="0">
                <a:solidFill>
                  <a:srgbClr val="000000"/>
                </a:solidFill>
                <a:latin typeface="Cambria"/>
                <a:cs typeface="Arial"/>
                <a:sym typeface="Arial"/>
              </a:rPr>
              <a:t>Recommendation</a:t>
            </a:r>
          </a:p>
        </p:txBody>
      </p:sp>
      <p:pic>
        <p:nvPicPr>
          <p:cNvPr id="5" name="Picture 4" descr="File:Salesforce.com logo.svg - Wikipedia">
            <a:extLst>
              <a:ext uri="{FF2B5EF4-FFF2-40B4-BE49-F238E27FC236}">
                <a16:creationId xmlns:a16="http://schemas.microsoft.com/office/drawing/2014/main" id="{4445A425-5A47-407D-903C-0CBD4CA71AC1}"/>
              </a:ext>
            </a:extLst>
          </p:cNvPr>
          <p:cNvPicPr>
            <a:picLocks noChangeAspect="1"/>
          </p:cNvPicPr>
          <p:nvPr/>
        </p:nvPicPr>
        <p:blipFill>
          <a:blip r:embed="rId3"/>
          <a:stretch>
            <a:fillRect/>
          </a:stretch>
        </p:blipFill>
        <p:spPr>
          <a:xfrm>
            <a:off x="8355920" y="140380"/>
            <a:ext cx="678090" cy="417740"/>
          </a:xfrm>
          <a:prstGeom prst="rect">
            <a:avLst/>
          </a:prstGeom>
        </p:spPr>
      </p:pic>
      <p:sp>
        <p:nvSpPr>
          <p:cNvPr id="9" name="TextBox 8">
            <a:extLst>
              <a:ext uri="{FF2B5EF4-FFF2-40B4-BE49-F238E27FC236}">
                <a16:creationId xmlns:a16="http://schemas.microsoft.com/office/drawing/2014/main" id="{0EE5867B-B47E-7563-8425-5A864443395E}"/>
              </a:ext>
            </a:extLst>
          </p:cNvPr>
          <p:cNvSpPr txBox="1"/>
          <p:nvPr/>
        </p:nvSpPr>
        <p:spPr>
          <a:xfrm>
            <a:off x="6783158" y="170086"/>
            <a:ext cx="1553485" cy="3385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8">
              <a:buClr>
                <a:srgbClr val="000000"/>
              </a:buClr>
            </a:pPr>
            <a:r>
              <a:rPr lang="en-US" sz="1600" b="1" kern="0">
                <a:solidFill>
                  <a:srgbClr val="191919"/>
                </a:solidFill>
                <a:latin typeface="Cambria"/>
                <a:cs typeface="Arial"/>
                <a:sym typeface="Arial"/>
              </a:rPr>
              <a:t>Price: </a:t>
            </a:r>
            <a:r>
              <a:rPr lang="en-US" sz="1600" kern="0">
                <a:solidFill>
                  <a:srgbClr val="191919"/>
                </a:solidFill>
                <a:latin typeface="Cambria"/>
                <a:cs typeface="Arial"/>
                <a:sym typeface="Arial"/>
              </a:rPr>
              <a:t>$257.10</a:t>
            </a:r>
          </a:p>
        </p:txBody>
      </p:sp>
      <p:pic>
        <p:nvPicPr>
          <p:cNvPr id="12" name="Picture 11">
            <a:extLst>
              <a:ext uri="{FF2B5EF4-FFF2-40B4-BE49-F238E27FC236}">
                <a16:creationId xmlns:a16="http://schemas.microsoft.com/office/drawing/2014/main" id="{7D560317-87A0-6A41-CDBB-68CEB973C0AA}"/>
              </a:ext>
            </a:extLst>
          </p:cNvPr>
          <p:cNvPicPr>
            <a:picLocks noChangeAspect="1"/>
          </p:cNvPicPr>
          <p:nvPr/>
        </p:nvPicPr>
        <p:blipFill>
          <a:blip r:embed="rId4"/>
          <a:stretch>
            <a:fillRect/>
          </a:stretch>
        </p:blipFill>
        <p:spPr>
          <a:xfrm>
            <a:off x="0" y="607559"/>
            <a:ext cx="9144000" cy="9525"/>
          </a:xfrm>
          <a:prstGeom prst="rect">
            <a:avLst/>
          </a:prstGeom>
          <a:ln w="12700">
            <a:solidFill>
              <a:schemeClr val="tx1"/>
            </a:solidFill>
          </a:ln>
        </p:spPr>
      </p:pic>
      <p:sp>
        <p:nvSpPr>
          <p:cNvPr id="2" name="TextBox 1">
            <a:extLst>
              <a:ext uri="{FF2B5EF4-FFF2-40B4-BE49-F238E27FC236}">
                <a16:creationId xmlns:a16="http://schemas.microsoft.com/office/drawing/2014/main" id="{AD78CDCF-BCA2-89A7-114D-18BC37CA7A51}"/>
              </a:ext>
            </a:extLst>
          </p:cNvPr>
          <p:cNvSpPr txBox="1"/>
          <p:nvPr/>
        </p:nvSpPr>
        <p:spPr>
          <a:xfrm>
            <a:off x="4342945" y="188230"/>
            <a:ext cx="2552531" cy="3385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8">
              <a:buClr>
                <a:srgbClr val="000000"/>
              </a:buClr>
            </a:pPr>
            <a:r>
              <a:rPr lang="en-US" sz="1600" b="1" kern="0">
                <a:solidFill>
                  <a:srgbClr val="000000"/>
                </a:solidFill>
                <a:latin typeface="Cambria"/>
                <a:cs typeface="Arial"/>
                <a:sym typeface="Arial"/>
              </a:rPr>
              <a:t>Recommendation: </a:t>
            </a:r>
            <a:r>
              <a:rPr lang="en-US" sz="1600" b="1" kern="0">
                <a:solidFill>
                  <a:srgbClr val="FF9900"/>
                </a:solidFill>
                <a:latin typeface="Cambria"/>
                <a:cs typeface="Arial"/>
                <a:sym typeface="Arial"/>
              </a:rPr>
              <a:t>HOLD</a:t>
            </a:r>
          </a:p>
        </p:txBody>
      </p:sp>
      <p:sp>
        <p:nvSpPr>
          <p:cNvPr id="3" name="Freeform 2">
            <a:extLst>
              <a:ext uri="{FF2B5EF4-FFF2-40B4-BE49-F238E27FC236}">
                <a16:creationId xmlns:a16="http://schemas.microsoft.com/office/drawing/2014/main" id="{71C4800E-66EE-7E92-435D-18FF0DE16F1D}"/>
              </a:ext>
            </a:extLst>
          </p:cNvPr>
          <p:cNvSpPr/>
          <p:nvPr/>
        </p:nvSpPr>
        <p:spPr>
          <a:xfrm>
            <a:off x="1853437" y="2846071"/>
            <a:ext cx="5425116" cy="1856543"/>
          </a:xfrm>
          <a:custGeom>
            <a:avLst/>
            <a:gdLst/>
            <a:ahLst/>
            <a:cxnLst/>
            <a:rect l="l" t="t" r="r" b="b"/>
            <a:pathLst>
              <a:path w="11000137" h="2843256">
                <a:moveTo>
                  <a:pt x="0" y="0"/>
                </a:moveTo>
                <a:lnTo>
                  <a:pt x="11000136" y="0"/>
                </a:lnTo>
                <a:lnTo>
                  <a:pt x="11000136" y="2843256"/>
                </a:lnTo>
                <a:lnTo>
                  <a:pt x="0" y="2843256"/>
                </a:lnTo>
                <a:lnTo>
                  <a:pt x="0" y="0"/>
                </a:lnTo>
                <a:close/>
              </a:path>
            </a:pathLst>
          </a:custGeom>
          <a:blipFill>
            <a:blip r:embed="rId5"/>
            <a:stretch>
              <a:fillRect/>
            </a:stretch>
          </a:blipFill>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8">
              <a:buClr>
                <a:srgbClr val="000000"/>
              </a:buClr>
            </a:pPr>
            <a:endParaRPr lang="en-CA" sz="1400" kern="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id="{B1298EC5-CD2E-2701-517F-35C84CE132B1}"/>
              </a:ext>
            </a:extLst>
          </p:cNvPr>
          <p:cNvSpPr txBox="1"/>
          <p:nvPr/>
        </p:nvSpPr>
        <p:spPr>
          <a:xfrm>
            <a:off x="480009" y="751624"/>
            <a:ext cx="7996479" cy="1815882"/>
          </a:xfrm>
          <a:prstGeom prst="rect">
            <a:avLst/>
          </a:prstGeom>
          <a:noFill/>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ko" sz="1400">
                <a:latin typeface="Proxima Nova"/>
                <a:ea typeface="Proxima Nova"/>
                <a:cs typeface="Proxima Nova"/>
                <a:sym typeface="Proxima Nova"/>
              </a:rPr>
              <a:t>Thesis: CRM has been having decelerating growth on its major top revenue segments for the past two years. The company’s latest earnings rose 11% year over year to $9.13 billion but missed analysts’ estimates by $40 million. This marked its first top-line miss over the past 20 years. Management’s guidance of FY2025 growth of 8.6% makes it seem improbable to achieve its own $50 Billion revenue targe by FY2026. </a:t>
            </a:r>
            <a:endParaRPr lang="en-US" altLang="ko" sz="1400">
              <a:latin typeface="Proxima Nova"/>
              <a:ea typeface="Proxima Nova"/>
              <a:cs typeface="Proxima Nova"/>
            </a:endParaRPr>
          </a:p>
          <a:p>
            <a:pPr marL="0" lvl="0" indent="0" algn="l" rtl="0">
              <a:spcBef>
                <a:spcPts val="0"/>
              </a:spcBef>
              <a:spcAft>
                <a:spcPts val="0"/>
              </a:spcAft>
              <a:buNone/>
            </a:pPr>
            <a:endParaRPr lang="en-US" sz="1400">
              <a:latin typeface="Proxima Nova"/>
              <a:ea typeface="Proxima Nova"/>
              <a:cs typeface="Proxima Nova"/>
            </a:endParaRPr>
          </a:p>
          <a:p>
            <a:r>
              <a:rPr lang="en-US" sz="1400">
                <a:latin typeface="Proxima Nova"/>
                <a:ea typeface="Proxima Nova"/>
                <a:cs typeface="Proxima Nova"/>
                <a:sym typeface="Proxima Nova"/>
              </a:rPr>
              <a:t>On the other hand, the company has an established customer base in several industries, a dominant market share in CRM, a track record of innovation and a reputation of trust. Salesforce has incorporated AI in all its service platforms since 2023 and the benefits of it is still yet to see. </a:t>
            </a:r>
            <a:endParaRPr lang="en-US" sz="1400">
              <a:latin typeface="Proxima Nova"/>
              <a:ea typeface="Proxima Nova"/>
              <a:cs typeface="Proxima Nova"/>
            </a:endParaRPr>
          </a:p>
        </p:txBody>
      </p:sp>
    </p:spTree>
    <p:extLst>
      <p:ext uri="{BB962C8B-B14F-4D97-AF65-F5344CB8AC3E}">
        <p14:creationId xmlns:p14="http://schemas.microsoft.com/office/powerpoint/2010/main" val="397957583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0"/>
          <p:cNvSpPr txBox="1">
            <a:spLocks noGrp="1"/>
          </p:cNvSpPr>
          <p:nvPr>
            <p:ph type="title"/>
          </p:nvPr>
        </p:nvSpPr>
        <p:spPr>
          <a:xfrm>
            <a:off x="2430600" y="980811"/>
            <a:ext cx="5879010" cy="892800"/>
          </a:xfrm>
          <a:prstGeom prst="rect">
            <a:avLst/>
          </a:prstGeom>
        </p:spPr>
        <p:txBody>
          <a:bodyPr spcFirstLastPara="1" vert="horz" wrap="square" lIns="91425" tIns="91425" rIns="91425" bIns="91425" rtlCol="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 sz="3450" b="1">
                <a:solidFill>
                  <a:schemeClr val="tx2"/>
                </a:solidFill>
                <a:latin typeface="Arial"/>
                <a:cs typeface="Poppins"/>
              </a:rPr>
              <a:t>CrowdStrike Holding Inc.</a:t>
            </a:r>
            <a:br>
              <a:rPr lang="en" sz="3450" b="1">
                <a:latin typeface="Arial"/>
                <a:cs typeface="Poppins" panose="00000500000000000000" pitchFamily="2" charset="0"/>
              </a:rPr>
            </a:br>
            <a:endParaRPr lang="en-US" sz="3450" b="1">
              <a:solidFill>
                <a:schemeClr val="tx2"/>
              </a:solidFill>
              <a:latin typeface="Arial"/>
              <a:cs typeface="Poppins" panose="00000500000000000000" pitchFamily="2" charset="0"/>
            </a:endParaRPr>
          </a:p>
        </p:txBody>
      </p:sp>
      <p:sp>
        <p:nvSpPr>
          <p:cNvPr id="307" name="Google Shape;307;p30"/>
          <p:cNvSpPr txBox="1">
            <a:spLocks noGrp="1"/>
          </p:cNvSpPr>
          <p:nvPr>
            <p:ph type="title" idx="3"/>
          </p:nvPr>
        </p:nvSpPr>
        <p:spPr>
          <a:xfrm>
            <a:off x="2430600" y="149450"/>
            <a:ext cx="1235700" cy="985200"/>
          </a:xfrm>
          <a:prstGeom prst="rect">
            <a:avLst/>
          </a:prstGeom>
        </p:spPr>
        <p:txBody>
          <a:bodyPr spcFirstLastPara="1" vert="horz" wrap="square" lIns="91425" tIns="91425" rIns="91425" bIns="91425" rtlCol="0" anchor="b"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 sz="3900" b="1">
                <a:solidFill>
                  <a:schemeClr val="tx2">
                    <a:lumMod val="50000"/>
                    <a:lumOff val="50000"/>
                  </a:schemeClr>
                </a:solidFill>
                <a:latin typeface="Arial"/>
                <a:cs typeface="Poppins"/>
              </a:rPr>
              <a:t>03</a:t>
            </a:r>
            <a:endParaRPr lang="en-US" sz="3900" b="1">
              <a:solidFill>
                <a:schemeClr val="tx2">
                  <a:lumMod val="50000"/>
                  <a:lumOff val="50000"/>
                </a:schemeClr>
              </a:solidFill>
              <a:latin typeface="Arial"/>
              <a:cs typeface="Poppins"/>
            </a:endParaRPr>
          </a:p>
        </p:txBody>
      </p:sp>
      <p:cxnSp>
        <p:nvCxnSpPr>
          <p:cNvPr id="309" name="Google Shape;309;p30"/>
          <p:cNvCxnSpPr/>
          <p:nvPr/>
        </p:nvCxnSpPr>
        <p:spPr>
          <a:xfrm>
            <a:off x="2195014" y="402325"/>
            <a:ext cx="0" cy="1287600"/>
          </a:xfrm>
          <a:prstGeom prst="straightConnector1">
            <a:avLst/>
          </a:prstGeom>
          <a:noFill/>
          <a:ln w="19050" cap="flat" cmpd="sng">
            <a:solidFill>
              <a:schemeClr val="dk1"/>
            </a:solidFill>
            <a:prstDash val="solid"/>
            <a:round/>
            <a:headEnd type="none" w="med" len="med"/>
            <a:tailEnd type="none" w="med" len="med"/>
          </a:ln>
        </p:spPr>
      </p:cxnSp>
      <p:grpSp>
        <p:nvGrpSpPr>
          <p:cNvPr id="310" name="Google Shape;310;p30"/>
          <p:cNvGrpSpPr/>
          <p:nvPr/>
        </p:nvGrpSpPr>
        <p:grpSpPr>
          <a:xfrm>
            <a:off x="7815162" y="4604010"/>
            <a:ext cx="1231237" cy="962252"/>
            <a:chOff x="6354224" y="2446084"/>
            <a:chExt cx="1231237" cy="962252"/>
          </a:xfrm>
        </p:grpSpPr>
        <p:sp>
          <p:nvSpPr>
            <p:cNvPr id="311" name="Google Shape;311;p30"/>
            <p:cNvSpPr/>
            <p:nvPr/>
          </p:nvSpPr>
          <p:spPr>
            <a:xfrm>
              <a:off x="6777637" y="2880335"/>
              <a:ext cx="495300" cy="528000"/>
            </a:xfrm>
            <a:prstGeom prst="rect">
              <a:avLst/>
            </a:prstGeom>
            <a:solidFill>
              <a:srgbClr val="1C4587">
                <a:alpha val="41140"/>
              </a:srgbClr>
            </a:solidFill>
            <a:ln>
              <a:noFill/>
            </a:ln>
          </p:spPr>
          <p:txBody>
            <a:bodyPr spcFirstLastPara="1" wrap="square" lIns="91425" tIns="91425" rIns="91425" bIns="91425"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800"/>
            </a:p>
          </p:txBody>
        </p:sp>
        <p:sp>
          <p:nvSpPr>
            <p:cNvPr id="312" name="Google Shape;312;p30"/>
            <p:cNvSpPr/>
            <p:nvPr/>
          </p:nvSpPr>
          <p:spPr>
            <a:xfrm>
              <a:off x="7064361" y="2446084"/>
              <a:ext cx="521100" cy="555600"/>
            </a:xfrm>
            <a:prstGeom prst="rect">
              <a:avLst/>
            </a:prstGeom>
            <a:solidFill>
              <a:srgbClr val="FFFFFF">
                <a:alpha val="43040"/>
              </a:srgbClr>
            </a:solidFill>
            <a:ln>
              <a:noFill/>
            </a:ln>
          </p:spPr>
          <p:txBody>
            <a:bodyPr spcFirstLastPara="1" wrap="square" lIns="91425" tIns="91425" rIns="91425" bIns="91425"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800"/>
            </a:p>
          </p:txBody>
        </p:sp>
        <p:sp>
          <p:nvSpPr>
            <p:cNvPr id="313" name="Google Shape;313;p30"/>
            <p:cNvSpPr/>
            <p:nvPr/>
          </p:nvSpPr>
          <p:spPr>
            <a:xfrm>
              <a:off x="6354224" y="2524849"/>
              <a:ext cx="570000" cy="607800"/>
            </a:xfrm>
            <a:prstGeom prst="rect">
              <a:avLst/>
            </a:prstGeom>
            <a:solidFill>
              <a:srgbClr val="1C4587">
                <a:alpha val="67090"/>
              </a:srgbClr>
            </a:solidFill>
            <a:ln>
              <a:noFill/>
            </a:ln>
          </p:spPr>
          <p:txBody>
            <a:bodyPr spcFirstLastPara="1" wrap="square" lIns="91425" tIns="91425" rIns="91425" bIns="91425" anchor="ctr"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800"/>
            </a:p>
          </p:txBody>
        </p:sp>
      </p:grpSp>
      <p:pic>
        <p:nvPicPr>
          <p:cNvPr id="6" name="Picture 5" descr="A phone with a logo on it&#10;&#10;Description automatically generated">
            <a:extLst>
              <a:ext uri="{FF2B5EF4-FFF2-40B4-BE49-F238E27FC236}">
                <a16:creationId xmlns:a16="http://schemas.microsoft.com/office/drawing/2014/main" id="{659E13BA-A9EE-E3D7-0CB4-622CC893366C}"/>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colorTemperature colorTemp="6100"/>
                    </a14:imgEffect>
                  </a14:imgLayer>
                </a14:imgProps>
              </a:ext>
            </a:extLst>
          </a:blip>
          <a:srcRect t="36711" b="10376"/>
          <a:stretch/>
        </p:blipFill>
        <p:spPr>
          <a:xfrm>
            <a:off x="15" y="1966011"/>
            <a:ext cx="9143985" cy="3229575"/>
          </a:xfrm>
          <a:prstGeom prst="rect">
            <a:avLst/>
          </a:prstGeom>
        </p:spPr>
      </p:pic>
    </p:spTree>
    <p:extLst>
      <p:ext uri="{BB962C8B-B14F-4D97-AF65-F5344CB8AC3E}">
        <p14:creationId xmlns:p14="http://schemas.microsoft.com/office/powerpoint/2010/main" val="58121362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0" y="32260"/>
            <a:ext cx="409348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chemeClr val="tx2"/>
                </a:solidFill>
                <a:latin typeface="Cambria"/>
              </a:rPr>
              <a:t>Stock Performance</a:t>
            </a:r>
            <a:endParaRPr lang="en-US" sz="3200" b="1">
              <a:solidFill>
                <a:schemeClr val="tx2"/>
              </a:solidFill>
              <a:latin typeface="Cambria"/>
              <a:ea typeface="Cambria"/>
            </a:endParaRPr>
          </a:p>
        </p:txBody>
      </p:sp>
      <p:pic>
        <p:nvPicPr>
          <p:cNvPr id="3" name="Picture 2">
            <a:extLst>
              <a:ext uri="{FF2B5EF4-FFF2-40B4-BE49-F238E27FC236}">
                <a16:creationId xmlns:a16="http://schemas.microsoft.com/office/drawing/2014/main" id="{06105907-0573-E21A-BCED-D0401D988F1E}"/>
              </a:ext>
            </a:extLst>
          </p:cNvPr>
          <p:cNvPicPr>
            <a:picLocks noChangeAspect="1"/>
          </p:cNvPicPr>
          <p:nvPr/>
        </p:nvPicPr>
        <p:blipFill>
          <a:blip r:embed="rId2"/>
          <a:stretch>
            <a:fillRect/>
          </a:stretch>
        </p:blipFill>
        <p:spPr>
          <a:xfrm>
            <a:off x="140270" y="697905"/>
            <a:ext cx="8668587" cy="4317326"/>
          </a:xfrm>
          <a:prstGeom prst="rect">
            <a:avLst/>
          </a:prstGeom>
        </p:spPr>
      </p:pic>
    </p:spTree>
    <p:extLst>
      <p:ext uri="{BB962C8B-B14F-4D97-AF65-F5344CB8AC3E}">
        <p14:creationId xmlns:p14="http://schemas.microsoft.com/office/powerpoint/2010/main" val="87095063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409348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CN" sz="3200" b="1">
                <a:solidFill>
                  <a:schemeClr val="tx2"/>
                </a:solidFill>
                <a:latin typeface="Cambria"/>
                <a:ea typeface="等线"/>
              </a:rPr>
              <a:t>1 Month Chart</a:t>
            </a:r>
            <a:r>
              <a:rPr lang="en-US" sz="3200" b="1">
                <a:solidFill>
                  <a:schemeClr val="tx2"/>
                </a:solidFill>
                <a:latin typeface="Cambria"/>
              </a:rPr>
              <a:t> </a:t>
            </a:r>
            <a:endParaRPr lang="en-US" sz="3200" b="1">
              <a:solidFill>
                <a:schemeClr val="tx2"/>
              </a:solidFill>
              <a:latin typeface="Cambria"/>
              <a:ea typeface="Cambria"/>
            </a:endParaRPr>
          </a:p>
        </p:txBody>
      </p:sp>
      <p:pic>
        <p:nvPicPr>
          <p:cNvPr id="5" name="Picture 4">
            <a:extLst>
              <a:ext uri="{FF2B5EF4-FFF2-40B4-BE49-F238E27FC236}">
                <a16:creationId xmlns:a16="http://schemas.microsoft.com/office/drawing/2014/main" id="{433A0586-46EC-2EB6-7AD4-5D2AC2F45C64}"/>
              </a:ext>
            </a:extLst>
          </p:cNvPr>
          <p:cNvPicPr>
            <a:picLocks noChangeAspect="1"/>
          </p:cNvPicPr>
          <p:nvPr/>
        </p:nvPicPr>
        <p:blipFill>
          <a:blip r:embed="rId2"/>
          <a:stretch>
            <a:fillRect/>
          </a:stretch>
        </p:blipFill>
        <p:spPr>
          <a:xfrm>
            <a:off x="0" y="950486"/>
            <a:ext cx="9144000" cy="3824417"/>
          </a:xfrm>
          <a:prstGeom prst="rect">
            <a:avLst/>
          </a:prstGeom>
        </p:spPr>
      </p:pic>
    </p:spTree>
    <p:extLst>
      <p:ext uri="{BB962C8B-B14F-4D97-AF65-F5344CB8AC3E}">
        <p14:creationId xmlns:p14="http://schemas.microsoft.com/office/powerpoint/2010/main" val="127083636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409348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CN" sz="3200" b="1">
                <a:solidFill>
                  <a:schemeClr val="tx2"/>
                </a:solidFill>
                <a:latin typeface="Cambria"/>
                <a:ea typeface="等线"/>
              </a:rPr>
              <a:t>6 Month Chart</a:t>
            </a:r>
            <a:r>
              <a:rPr lang="en-US" sz="3200" b="1">
                <a:solidFill>
                  <a:schemeClr val="tx2"/>
                </a:solidFill>
                <a:latin typeface="Cambria"/>
              </a:rPr>
              <a:t> </a:t>
            </a:r>
            <a:endParaRPr lang="en-US" sz="3200" b="1">
              <a:solidFill>
                <a:schemeClr val="tx2"/>
              </a:solidFill>
              <a:latin typeface="Cambria"/>
              <a:ea typeface="Cambria"/>
            </a:endParaRPr>
          </a:p>
        </p:txBody>
      </p:sp>
      <p:pic>
        <p:nvPicPr>
          <p:cNvPr id="7" name="Picture 6">
            <a:extLst>
              <a:ext uri="{FF2B5EF4-FFF2-40B4-BE49-F238E27FC236}">
                <a16:creationId xmlns:a16="http://schemas.microsoft.com/office/drawing/2014/main" id="{7A258F40-9C02-DDEB-214B-A84B6C2500A4}"/>
              </a:ext>
            </a:extLst>
          </p:cNvPr>
          <p:cNvPicPr>
            <a:picLocks noChangeAspect="1"/>
          </p:cNvPicPr>
          <p:nvPr/>
        </p:nvPicPr>
        <p:blipFill>
          <a:blip r:embed="rId2"/>
          <a:stretch>
            <a:fillRect/>
          </a:stretch>
        </p:blipFill>
        <p:spPr>
          <a:xfrm>
            <a:off x="34006" y="950205"/>
            <a:ext cx="9064747" cy="3791829"/>
          </a:xfrm>
          <a:prstGeom prst="rect">
            <a:avLst/>
          </a:prstGeom>
        </p:spPr>
      </p:pic>
    </p:spTree>
    <p:extLst>
      <p:ext uri="{BB962C8B-B14F-4D97-AF65-F5344CB8AC3E}">
        <p14:creationId xmlns:p14="http://schemas.microsoft.com/office/powerpoint/2010/main" val="160584612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409348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chemeClr val="tx2"/>
                </a:solidFill>
                <a:latin typeface="Cambria"/>
              </a:rPr>
              <a:t>1 Year Chart</a:t>
            </a:r>
            <a:endParaRPr lang="en-US" sz="3200" b="1">
              <a:solidFill>
                <a:schemeClr val="tx2"/>
              </a:solidFill>
              <a:latin typeface="Cambria"/>
              <a:ea typeface="Cambria"/>
            </a:endParaRPr>
          </a:p>
        </p:txBody>
      </p:sp>
      <p:pic>
        <p:nvPicPr>
          <p:cNvPr id="7" name="Picture 6">
            <a:extLst>
              <a:ext uri="{FF2B5EF4-FFF2-40B4-BE49-F238E27FC236}">
                <a16:creationId xmlns:a16="http://schemas.microsoft.com/office/drawing/2014/main" id="{6C385820-0091-0788-178C-43BD04025663}"/>
              </a:ext>
            </a:extLst>
          </p:cNvPr>
          <p:cNvPicPr>
            <a:picLocks noChangeAspect="1"/>
          </p:cNvPicPr>
          <p:nvPr/>
        </p:nvPicPr>
        <p:blipFill>
          <a:blip r:embed="rId2"/>
          <a:stretch>
            <a:fillRect/>
          </a:stretch>
        </p:blipFill>
        <p:spPr>
          <a:xfrm>
            <a:off x="34007" y="997532"/>
            <a:ext cx="9132665" cy="3801179"/>
          </a:xfrm>
          <a:prstGeom prst="rect">
            <a:avLst/>
          </a:prstGeom>
        </p:spPr>
      </p:pic>
    </p:spTree>
    <p:extLst>
      <p:ext uri="{BB962C8B-B14F-4D97-AF65-F5344CB8AC3E}">
        <p14:creationId xmlns:p14="http://schemas.microsoft.com/office/powerpoint/2010/main" val="514750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44"/>
          <p:cNvSpPr txBox="1">
            <a:spLocks noGrp="1"/>
          </p:cNvSpPr>
          <p:nvPr>
            <p:ph type="title"/>
          </p:nvPr>
        </p:nvSpPr>
        <p:spPr>
          <a:xfrm>
            <a:off x="457200" y="201500"/>
            <a:ext cx="8229600" cy="9432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ko">
                <a:solidFill>
                  <a:schemeClr val="accent2"/>
                </a:solidFill>
                <a:latin typeface="Arial"/>
                <a:ea typeface="Arial"/>
                <a:cs typeface="Arial"/>
                <a:sym typeface="Arial"/>
              </a:rPr>
              <a:t>PRODUCTIVITY SOFTWARE: </a:t>
            </a:r>
            <a:endParaRPr>
              <a:solidFill>
                <a:schemeClr val="accent2"/>
              </a:solidFill>
              <a:latin typeface="Arial"/>
              <a:ea typeface="Arial"/>
              <a:cs typeface="Arial"/>
              <a:sym typeface="Arial"/>
            </a:endParaRPr>
          </a:p>
          <a:p>
            <a:pPr marL="0" lvl="0" indent="0" rtl="0">
              <a:lnSpc>
                <a:spcPct val="100000"/>
              </a:lnSpc>
              <a:spcBef>
                <a:spcPts val="0"/>
              </a:spcBef>
              <a:spcAft>
                <a:spcPts val="0"/>
              </a:spcAft>
              <a:buNone/>
            </a:pPr>
            <a:r>
              <a:rPr lang="ko">
                <a:solidFill>
                  <a:schemeClr val="accent2"/>
                </a:solidFill>
                <a:latin typeface="Arial"/>
                <a:ea typeface="Arial"/>
                <a:cs typeface="Arial"/>
                <a:sym typeface="Arial"/>
              </a:rPr>
              <a:t>Integrated Productivity Software</a:t>
            </a:r>
            <a:endParaRPr>
              <a:solidFill>
                <a:schemeClr val="accent2"/>
              </a:solidFill>
              <a:latin typeface="Arial"/>
              <a:ea typeface="Arial"/>
              <a:cs typeface="Arial"/>
              <a:sym typeface="Arial"/>
            </a:endParaRPr>
          </a:p>
        </p:txBody>
      </p:sp>
      <p:pic>
        <p:nvPicPr>
          <p:cNvPr id="439" name="Google Shape;439;p44"/>
          <p:cNvPicPr preferRelativeResize="0"/>
          <p:nvPr/>
        </p:nvPicPr>
        <p:blipFill>
          <a:blip r:embed="rId3">
            <a:alphaModFix/>
          </a:blip>
          <a:stretch>
            <a:fillRect/>
          </a:stretch>
        </p:blipFill>
        <p:spPr>
          <a:xfrm>
            <a:off x="1233675" y="1246173"/>
            <a:ext cx="6676650" cy="2998028"/>
          </a:xfrm>
          <a:prstGeom prst="rect">
            <a:avLst/>
          </a:prstGeom>
          <a:noFill/>
          <a:ln>
            <a:noFill/>
          </a:ln>
        </p:spPr>
      </p:pic>
      <p:sp>
        <p:nvSpPr>
          <p:cNvPr id="440" name="Google Shape;440;p44"/>
          <p:cNvSpPr txBox="1"/>
          <p:nvPr/>
        </p:nvSpPr>
        <p:spPr>
          <a:xfrm>
            <a:off x="1436550" y="4283200"/>
            <a:ext cx="6270900" cy="8309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600" b="1">
                <a:solidFill>
                  <a:schemeClr val="accent1">
                    <a:lumMod val="40000"/>
                    <a:lumOff val="60000"/>
                  </a:schemeClr>
                </a:solidFill>
              </a:rPr>
              <a:t>Integrated Productivity Software</a:t>
            </a:r>
            <a:r>
              <a:rPr lang="ko" sz="1300" b="1"/>
              <a:t> </a:t>
            </a:r>
            <a:r>
              <a:rPr lang="ko" sz="1300"/>
              <a:t>refers to a software package that combines the functionalities of multiple individual application programs into a single unit. </a:t>
            </a:r>
            <a:endParaRPr sz="1300"/>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409348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chemeClr val="tx2"/>
                </a:solidFill>
                <a:latin typeface="Cambria"/>
              </a:rPr>
              <a:t>5 </a:t>
            </a:r>
            <a:r>
              <a:rPr lang="en-US" altLang="zh-CN" sz="3200" b="1">
                <a:solidFill>
                  <a:schemeClr val="tx2"/>
                </a:solidFill>
                <a:latin typeface="Cambria"/>
                <a:ea typeface="等线"/>
              </a:rPr>
              <a:t>Year &amp; Max Chart</a:t>
            </a:r>
            <a:r>
              <a:rPr lang="en-US" sz="3200" b="1">
                <a:solidFill>
                  <a:schemeClr val="tx2"/>
                </a:solidFill>
                <a:latin typeface="Cambria"/>
              </a:rPr>
              <a:t> </a:t>
            </a:r>
            <a:endParaRPr lang="en-US" sz="3200" b="1">
              <a:solidFill>
                <a:schemeClr val="tx2"/>
              </a:solidFill>
              <a:latin typeface="Cambria"/>
              <a:ea typeface="Cambria"/>
            </a:endParaRPr>
          </a:p>
        </p:txBody>
      </p:sp>
      <p:pic>
        <p:nvPicPr>
          <p:cNvPr id="5" name="Picture 4">
            <a:extLst>
              <a:ext uri="{FF2B5EF4-FFF2-40B4-BE49-F238E27FC236}">
                <a16:creationId xmlns:a16="http://schemas.microsoft.com/office/drawing/2014/main" id="{B5581515-98C0-9083-2156-D203A62540F8}"/>
              </a:ext>
            </a:extLst>
          </p:cNvPr>
          <p:cNvPicPr>
            <a:picLocks noChangeAspect="1"/>
          </p:cNvPicPr>
          <p:nvPr/>
        </p:nvPicPr>
        <p:blipFill>
          <a:blip r:embed="rId2"/>
          <a:stretch>
            <a:fillRect/>
          </a:stretch>
        </p:blipFill>
        <p:spPr>
          <a:xfrm>
            <a:off x="30228" y="927034"/>
            <a:ext cx="9079765" cy="3848651"/>
          </a:xfrm>
          <a:prstGeom prst="rect">
            <a:avLst/>
          </a:prstGeom>
        </p:spPr>
      </p:pic>
    </p:spTree>
    <p:extLst>
      <p:ext uri="{BB962C8B-B14F-4D97-AF65-F5344CB8AC3E}">
        <p14:creationId xmlns:p14="http://schemas.microsoft.com/office/powerpoint/2010/main" val="367337493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409348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chemeClr val="tx2">
                    <a:lumMod val="90000"/>
                    <a:lumOff val="10000"/>
                  </a:schemeClr>
                </a:solidFill>
                <a:latin typeface="Cambria"/>
              </a:rPr>
              <a:t>Stock Performance</a:t>
            </a:r>
            <a:endParaRPr lang="en-US" sz="3200" b="1">
              <a:solidFill>
                <a:schemeClr val="tx2">
                  <a:lumMod val="90000"/>
                  <a:lumOff val="10000"/>
                </a:schemeClr>
              </a:solidFill>
              <a:latin typeface="Cambria"/>
              <a:ea typeface="Cambria"/>
            </a:endParaRPr>
          </a:p>
        </p:txBody>
      </p:sp>
      <p:pic>
        <p:nvPicPr>
          <p:cNvPr id="19" name="Picture 18">
            <a:extLst>
              <a:ext uri="{FF2B5EF4-FFF2-40B4-BE49-F238E27FC236}">
                <a16:creationId xmlns:a16="http://schemas.microsoft.com/office/drawing/2014/main" id="{2AEBE4FE-9FCD-8C6C-51F2-5F896A100DCC}"/>
              </a:ext>
            </a:extLst>
          </p:cNvPr>
          <p:cNvPicPr>
            <a:picLocks noChangeAspect="1"/>
          </p:cNvPicPr>
          <p:nvPr/>
        </p:nvPicPr>
        <p:blipFill>
          <a:blip r:embed="rId2"/>
          <a:stretch>
            <a:fillRect/>
          </a:stretch>
        </p:blipFill>
        <p:spPr>
          <a:xfrm>
            <a:off x="0" y="607559"/>
            <a:ext cx="9144000" cy="9525"/>
          </a:xfrm>
          <a:prstGeom prst="rect">
            <a:avLst/>
          </a:prstGeom>
          <a:ln w="12700">
            <a:solidFill>
              <a:schemeClr val="tx1"/>
            </a:solidFill>
          </a:ln>
        </p:spPr>
      </p:pic>
      <p:sp>
        <p:nvSpPr>
          <p:cNvPr id="2" name="TextBox 1">
            <a:extLst>
              <a:ext uri="{FF2B5EF4-FFF2-40B4-BE49-F238E27FC236}">
                <a16:creationId xmlns:a16="http://schemas.microsoft.com/office/drawing/2014/main" id="{8CCF18FF-ADC5-8931-63B3-A9F000206DE2}"/>
              </a:ext>
            </a:extLst>
          </p:cNvPr>
          <p:cNvSpPr txBox="1"/>
          <p:nvPr/>
        </p:nvSpPr>
        <p:spPr>
          <a:xfrm>
            <a:off x="419413" y="1133511"/>
            <a:ext cx="4557321" cy="50013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800" b="1">
                <a:solidFill>
                  <a:schemeClr val="accent1">
                    <a:lumMod val="50000"/>
                  </a:schemeClr>
                </a:solidFill>
                <a:latin typeface="Arial" panose="020B0604020202020204" pitchFamily="34" charset="0"/>
                <a:cs typeface="Arial" panose="020B0604020202020204" pitchFamily="34" charset="0"/>
              </a:rPr>
              <a:t>Earnings Beats Guidance</a:t>
            </a:r>
          </a:p>
        </p:txBody>
      </p:sp>
      <p:sp>
        <p:nvSpPr>
          <p:cNvPr id="5" name="TextBox 4">
            <a:extLst>
              <a:ext uri="{FF2B5EF4-FFF2-40B4-BE49-F238E27FC236}">
                <a16:creationId xmlns:a16="http://schemas.microsoft.com/office/drawing/2014/main" id="{E7B0C75F-68E4-4008-4DBE-2DE6E483E150}"/>
              </a:ext>
            </a:extLst>
          </p:cNvPr>
          <p:cNvSpPr txBox="1"/>
          <p:nvPr/>
        </p:nvSpPr>
        <p:spPr>
          <a:xfrm>
            <a:off x="419414" y="1735668"/>
            <a:ext cx="4810048" cy="1815882"/>
          </a:xfrm>
          <a:prstGeom prst="rect">
            <a:avLst/>
          </a:prstGeom>
          <a:noFill/>
        </p:spPr>
        <p:txBody>
          <a:bodyPr wrap="square" lIns="91440" tIns="45720" rIns="91440" bIns="45720" anchor="t">
            <a:spAutoFit/>
          </a:bodyPr>
          <a:lstStyle/>
          <a:p>
            <a:pPr algn="l"/>
            <a:r>
              <a:rPr lang="en-CA" sz="1400" b="0" i="0">
                <a:solidFill>
                  <a:schemeClr val="tx2">
                    <a:lumMod val="90000"/>
                    <a:lumOff val="10000"/>
                  </a:schemeClr>
                </a:solidFill>
                <a:effectLst/>
              </a:rPr>
              <a:t>Q1 CY2024 Highlights:</a:t>
            </a:r>
          </a:p>
          <a:p>
            <a:pPr algn="l">
              <a:buFont typeface="Arial" panose="020B0604020202020204" pitchFamily="34" charset="0"/>
              <a:buChar char="•"/>
            </a:pPr>
            <a:r>
              <a:rPr lang="en-CA" sz="1400" b="1" i="0">
                <a:solidFill>
                  <a:schemeClr val="accent1">
                    <a:lumMod val="50000"/>
                  </a:schemeClr>
                </a:solidFill>
                <a:effectLst/>
              </a:rPr>
              <a:t>Revenue:</a:t>
            </a:r>
            <a:r>
              <a:rPr lang="en-CA" sz="1400" b="0" i="0">
                <a:solidFill>
                  <a:schemeClr val="accent1">
                    <a:lumMod val="50000"/>
                  </a:schemeClr>
                </a:solidFill>
                <a:effectLst/>
              </a:rPr>
              <a:t> </a:t>
            </a:r>
            <a:r>
              <a:rPr lang="en-CA" sz="1400" b="1" i="0">
                <a:solidFill>
                  <a:schemeClr val="accent1">
                    <a:lumMod val="60000"/>
                    <a:lumOff val="40000"/>
                  </a:schemeClr>
                </a:solidFill>
                <a:effectLst/>
              </a:rPr>
              <a:t>$921 million</a:t>
            </a:r>
            <a:r>
              <a:rPr lang="en-CA" sz="1400" b="0" i="0">
                <a:solidFill>
                  <a:schemeClr val="accent1">
                    <a:lumMod val="60000"/>
                    <a:lumOff val="40000"/>
                  </a:schemeClr>
                </a:solidFill>
                <a:effectLst/>
              </a:rPr>
              <a:t> </a:t>
            </a:r>
            <a:r>
              <a:rPr lang="en-CA" sz="1400" b="0" i="0">
                <a:solidFill>
                  <a:schemeClr val="tx1"/>
                </a:solidFill>
                <a:effectLst/>
              </a:rPr>
              <a:t>vs analyst estimates of </a:t>
            </a:r>
            <a:r>
              <a:rPr lang="en-CA" sz="1400" b="1" i="0">
                <a:solidFill>
                  <a:schemeClr val="accent1">
                    <a:lumMod val="60000"/>
                    <a:lumOff val="40000"/>
                  </a:schemeClr>
                </a:solidFill>
                <a:effectLst/>
              </a:rPr>
              <a:t>$904.8 million</a:t>
            </a:r>
            <a:r>
              <a:rPr lang="en-CA" sz="1400" b="0" i="0">
                <a:solidFill>
                  <a:schemeClr val="accent1">
                    <a:lumMod val="60000"/>
                    <a:lumOff val="40000"/>
                  </a:schemeClr>
                </a:solidFill>
                <a:effectLst/>
              </a:rPr>
              <a:t> (</a:t>
            </a:r>
            <a:r>
              <a:rPr lang="en-CA" sz="1400" b="1" i="0">
                <a:solidFill>
                  <a:schemeClr val="accent1">
                    <a:lumMod val="60000"/>
                    <a:lumOff val="40000"/>
                  </a:schemeClr>
                </a:solidFill>
                <a:effectLst/>
              </a:rPr>
              <a:t>1.8% beat</a:t>
            </a:r>
            <a:r>
              <a:rPr lang="en-CA" sz="1400" b="0" i="0">
                <a:solidFill>
                  <a:schemeClr val="accent1">
                    <a:lumMod val="60000"/>
                    <a:lumOff val="40000"/>
                  </a:schemeClr>
                </a:solidFill>
                <a:effectLst/>
              </a:rPr>
              <a:t>)</a:t>
            </a:r>
          </a:p>
          <a:p>
            <a:pPr algn="l">
              <a:buFont typeface="Arial" panose="020B0604020202020204" pitchFamily="34" charset="0"/>
              <a:buChar char="•"/>
            </a:pPr>
            <a:r>
              <a:rPr lang="en-CA" sz="1400" b="1" i="0">
                <a:solidFill>
                  <a:schemeClr val="tx1"/>
                </a:solidFill>
                <a:effectLst/>
              </a:rPr>
              <a:t>EPS (non-GAAP):</a:t>
            </a:r>
            <a:r>
              <a:rPr lang="en-CA" sz="1400" b="0" i="0">
                <a:solidFill>
                  <a:schemeClr val="tx1"/>
                </a:solidFill>
                <a:effectLst/>
              </a:rPr>
              <a:t> </a:t>
            </a:r>
            <a:r>
              <a:rPr lang="en-CA" sz="1400" b="1" i="0">
                <a:solidFill>
                  <a:schemeClr val="accent1">
                    <a:lumMod val="60000"/>
                    <a:lumOff val="40000"/>
                  </a:schemeClr>
                </a:solidFill>
                <a:effectLst/>
              </a:rPr>
              <a:t>$0.93 </a:t>
            </a:r>
            <a:r>
              <a:rPr lang="en-CA" sz="1400" b="0" i="0">
                <a:solidFill>
                  <a:schemeClr val="tx1"/>
                </a:solidFill>
                <a:effectLst/>
              </a:rPr>
              <a:t>vs analyst estimates of </a:t>
            </a:r>
            <a:r>
              <a:rPr lang="en-CA" sz="1400" b="1" i="0">
                <a:solidFill>
                  <a:schemeClr val="accent1">
                    <a:lumMod val="60000"/>
                    <a:lumOff val="40000"/>
                  </a:schemeClr>
                </a:solidFill>
                <a:effectLst/>
              </a:rPr>
              <a:t>$0.89</a:t>
            </a:r>
          </a:p>
          <a:p>
            <a:pPr algn="l"/>
            <a:r>
              <a:rPr lang="en-CA" sz="1400" b="0" i="0">
                <a:solidFill>
                  <a:schemeClr val="accent1">
                    <a:lumMod val="60000"/>
                    <a:lumOff val="40000"/>
                  </a:schemeClr>
                </a:solidFill>
                <a:effectLst/>
              </a:rPr>
              <a:t>(</a:t>
            </a:r>
            <a:r>
              <a:rPr lang="en-CA" sz="1400" b="1" i="0">
                <a:solidFill>
                  <a:schemeClr val="accent1">
                    <a:lumMod val="60000"/>
                    <a:lumOff val="40000"/>
                  </a:schemeClr>
                </a:solidFill>
                <a:effectLst/>
              </a:rPr>
              <a:t>4.4% beat</a:t>
            </a:r>
            <a:r>
              <a:rPr lang="en-CA" sz="1400" b="0" i="0">
                <a:solidFill>
                  <a:schemeClr val="accent1">
                    <a:lumMod val="60000"/>
                    <a:lumOff val="40000"/>
                  </a:schemeClr>
                </a:solidFill>
                <a:effectLst/>
              </a:rPr>
              <a:t>)</a:t>
            </a:r>
          </a:p>
          <a:p>
            <a:pPr algn="l">
              <a:buFont typeface="Arial" panose="020B0604020202020204" pitchFamily="34" charset="0"/>
              <a:buChar char="•"/>
            </a:pPr>
            <a:r>
              <a:rPr lang="en-CA" sz="1400" b="1" i="0">
                <a:solidFill>
                  <a:schemeClr val="tx1"/>
                </a:solidFill>
                <a:effectLst/>
              </a:rPr>
              <a:t>Revenue Guidance for Q2 CY2024</a:t>
            </a:r>
            <a:r>
              <a:rPr lang="en-CA" sz="1400" b="0" i="0">
                <a:solidFill>
                  <a:schemeClr val="tx1"/>
                </a:solidFill>
                <a:effectLst/>
              </a:rPr>
              <a:t> is </a:t>
            </a:r>
            <a:r>
              <a:rPr lang="en-CA" sz="1400" b="1" i="0">
                <a:solidFill>
                  <a:schemeClr val="accent1">
                    <a:lumMod val="60000"/>
                    <a:lumOff val="40000"/>
                  </a:schemeClr>
                </a:solidFill>
                <a:effectLst/>
              </a:rPr>
              <a:t>$959.8 million </a:t>
            </a:r>
            <a:r>
              <a:rPr lang="en-CA" sz="1400" b="0" i="0">
                <a:solidFill>
                  <a:schemeClr val="tx1"/>
                </a:solidFill>
                <a:effectLst/>
              </a:rPr>
              <a:t>at the midpoint, roughly </a:t>
            </a:r>
            <a:r>
              <a:rPr lang="en-CA" sz="1400" b="1" i="0">
                <a:solidFill>
                  <a:schemeClr val="tx1"/>
                </a:solidFill>
                <a:effectLst/>
              </a:rPr>
              <a:t>in line </a:t>
            </a:r>
            <a:r>
              <a:rPr lang="en-CA" sz="1400" b="0" i="0">
                <a:solidFill>
                  <a:schemeClr val="tx1"/>
                </a:solidFill>
                <a:effectLst/>
              </a:rPr>
              <a:t>with what analysts were expecting</a:t>
            </a:r>
          </a:p>
        </p:txBody>
      </p:sp>
      <p:pic>
        <p:nvPicPr>
          <p:cNvPr id="7" name="Picture 6">
            <a:extLst>
              <a:ext uri="{FF2B5EF4-FFF2-40B4-BE49-F238E27FC236}">
                <a16:creationId xmlns:a16="http://schemas.microsoft.com/office/drawing/2014/main" id="{E54C716B-376D-0B29-CA89-1A80027983B1}"/>
              </a:ext>
            </a:extLst>
          </p:cNvPr>
          <p:cNvPicPr>
            <a:picLocks noChangeAspect="1"/>
          </p:cNvPicPr>
          <p:nvPr/>
        </p:nvPicPr>
        <p:blipFill>
          <a:blip r:embed="rId3"/>
          <a:stretch>
            <a:fillRect/>
          </a:stretch>
        </p:blipFill>
        <p:spPr>
          <a:xfrm>
            <a:off x="5400732" y="1000844"/>
            <a:ext cx="3573970" cy="3391194"/>
          </a:xfrm>
          <a:prstGeom prst="rect">
            <a:avLst/>
          </a:prstGeom>
        </p:spPr>
      </p:pic>
      <p:sp>
        <p:nvSpPr>
          <p:cNvPr id="8" name="Rectangle 7">
            <a:extLst>
              <a:ext uri="{FF2B5EF4-FFF2-40B4-BE49-F238E27FC236}">
                <a16:creationId xmlns:a16="http://schemas.microsoft.com/office/drawing/2014/main" id="{000FAFEF-8EF7-1BF1-3A8C-5921F950CF39}"/>
              </a:ext>
            </a:extLst>
          </p:cNvPr>
          <p:cNvSpPr/>
          <p:nvPr/>
        </p:nvSpPr>
        <p:spPr>
          <a:xfrm>
            <a:off x="5482621" y="3869197"/>
            <a:ext cx="2346457" cy="578112"/>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93000842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409348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chemeClr val="tx2">
                    <a:lumMod val="90000"/>
                    <a:lumOff val="10000"/>
                  </a:schemeClr>
                </a:solidFill>
                <a:latin typeface="Cambria"/>
              </a:rPr>
              <a:t>Stock Performance</a:t>
            </a:r>
            <a:endParaRPr lang="en-US" sz="3200" b="1">
              <a:solidFill>
                <a:schemeClr val="tx2">
                  <a:lumMod val="90000"/>
                  <a:lumOff val="10000"/>
                </a:schemeClr>
              </a:solidFill>
              <a:latin typeface="Cambria"/>
              <a:ea typeface="Cambria"/>
            </a:endParaRPr>
          </a:p>
        </p:txBody>
      </p:sp>
      <p:pic>
        <p:nvPicPr>
          <p:cNvPr id="19" name="Picture 18">
            <a:extLst>
              <a:ext uri="{FF2B5EF4-FFF2-40B4-BE49-F238E27FC236}">
                <a16:creationId xmlns:a16="http://schemas.microsoft.com/office/drawing/2014/main" id="{2AEBE4FE-9FCD-8C6C-51F2-5F896A100DCC}"/>
              </a:ext>
            </a:extLst>
          </p:cNvPr>
          <p:cNvPicPr>
            <a:picLocks noChangeAspect="1"/>
          </p:cNvPicPr>
          <p:nvPr/>
        </p:nvPicPr>
        <p:blipFill>
          <a:blip r:embed="rId2"/>
          <a:stretch>
            <a:fillRect/>
          </a:stretch>
        </p:blipFill>
        <p:spPr>
          <a:xfrm>
            <a:off x="0" y="607559"/>
            <a:ext cx="9144000" cy="9525"/>
          </a:xfrm>
          <a:prstGeom prst="rect">
            <a:avLst/>
          </a:prstGeom>
          <a:ln w="12700">
            <a:solidFill>
              <a:schemeClr val="tx1"/>
            </a:solidFill>
          </a:ln>
        </p:spPr>
      </p:pic>
      <p:pic>
        <p:nvPicPr>
          <p:cNvPr id="3" name="Picture 2" descr="A close up of a document&#10;&#10;Description automatically generated">
            <a:extLst>
              <a:ext uri="{FF2B5EF4-FFF2-40B4-BE49-F238E27FC236}">
                <a16:creationId xmlns:a16="http://schemas.microsoft.com/office/drawing/2014/main" id="{0B4A5D9C-EA17-45F8-D9EC-AA5932ECE686}"/>
              </a:ext>
            </a:extLst>
          </p:cNvPr>
          <p:cNvPicPr>
            <a:picLocks noChangeAspect="1"/>
          </p:cNvPicPr>
          <p:nvPr/>
        </p:nvPicPr>
        <p:blipFill>
          <a:blip r:embed="rId3"/>
          <a:stretch>
            <a:fillRect/>
          </a:stretch>
        </p:blipFill>
        <p:spPr>
          <a:xfrm>
            <a:off x="86905" y="880882"/>
            <a:ext cx="8802189" cy="3604211"/>
          </a:xfrm>
          <a:prstGeom prst="rect">
            <a:avLst/>
          </a:prstGeom>
        </p:spPr>
      </p:pic>
    </p:spTree>
    <p:extLst>
      <p:ext uri="{BB962C8B-B14F-4D97-AF65-F5344CB8AC3E}">
        <p14:creationId xmlns:p14="http://schemas.microsoft.com/office/powerpoint/2010/main" val="276156123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409348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chemeClr val="tx2">
                    <a:lumMod val="90000"/>
                    <a:lumOff val="10000"/>
                  </a:schemeClr>
                </a:solidFill>
                <a:latin typeface="Cambria"/>
              </a:rPr>
              <a:t>Stock Performance</a:t>
            </a:r>
            <a:endParaRPr lang="en-US" sz="3200" b="1">
              <a:solidFill>
                <a:schemeClr val="tx2">
                  <a:lumMod val="90000"/>
                  <a:lumOff val="10000"/>
                </a:schemeClr>
              </a:solidFill>
              <a:latin typeface="Cambria"/>
              <a:ea typeface="Cambria"/>
            </a:endParaRPr>
          </a:p>
        </p:txBody>
      </p:sp>
      <p:pic>
        <p:nvPicPr>
          <p:cNvPr id="19" name="Picture 18">
            <a:extLst>
              <a:ext uri="{FF2B5EF4-FFF2-40B4-BE49-F238E27FC236}">
                <a16:creationId xmlns:a16="http://schemas.microsoft.com/office/drawing/2014/main" id="{2AEBE4FE-9FCD-8C6C-51F2-5F896A100DCC}"/>
              </a:ext>
            </a:extLst>
          </p:cNvPr>
          <p:cNvPicPr>
            <a:picLocks noChangeAspect="1"/>
          </p:cNvPicPr>
          <p:nvPr/>
        </p:nvPicPr>
        <p:blipFill>
          <a:blip r:embed="rId2"/>
          <a:stretch>
            <a:fillRect/>
          </a:stretch>
        </p:blipFill>
        <p:spPr>
          <a:xfrm>
            <a:off x="0" y="607559"/>
            <a:ext cx="9144000" cy="9525"/>
          </a:xfrm>
          <a:prstGeom prst="rect">
            <a:avLst/>
          </a:prstGeom>
          <a:ln w="12700">
            <a:solidFill>
              <a:schemeClr val="tx1"/>
            </a:solidFill>
          </a:ln>
        </p:spPr>
      </p:pic>
      <p:pic>
        <p:nvPicPr>
          <p:cNvPr id="3" name="Content Placeholder 4">
            <a:extLst>
              <a:ext uri="{FF2B5EF4-FFF2-40B4-BE49-F238E27FC236}">
                <a16:creationId xmlns:a16="http://schemas.microsoft.com/office/drawing/2014/main" id="{E26723D4-7BB2-2682-C4E9-6D2D8B9654B3}"/>
              </a:ext>
            </a:extLst>
          </p:cNvPr>
          <p:cNvPicPr>
            <a:picLocks noChangeAspect="1"/>
          </p:cNvPicPr>
          <p:nvPr/>
        </p:nvPicPr>
        <p:blipFill>
          <a:blip r:embed="rId3"/>
          <a:stretch>
            <a:fillRect/>
          </a:stretch>
        </p:blipFill>
        <p:spPr>
          <a:xfrm>
            <a:off x="482600" y="838859"/>
            <a:ext cx="8178800" cy="3823590"/>
          </a:xfrm>
          <a:prstGeom prst="rect">
            <a:avLst/>
          </a:prstGeom>
        </p:spPr>
      </p:pic>
    </p:spTree>
    <p:extLst>
      <p:ext uri="{BB962C8B-B14F-4D97-AF65-F5344CB8AC3E}">
        <p14:creationId xmlns:p14="http://schemas.microsoft.com/office/powerpoint/2010/main" val="344245327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409348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chemeClr val="tx2">
                    <a:lumMod val="90000"/>
                    <a:lumOff val="10000"/>
                  </a:schemeClr>
                </a:solidFill>
                <a:latin typeface="Cambria"/>
              </a:rPr>
              <a:t>Company Overview</a:t>
            </a:r>
            <a:endParaRPr lang="en-US" sz="3200" b="1">
              <a:solidFill>
                <a:schemeClr val="tx2">
                  <a:lumMod val="90000"/>
                  <a:lumOff val="10000"/>
                </a:schemeClr>
              </a:solidFill>
              <a:latin typeface="Cambria"/>
              <a:ea typeface="Cambria"/>
            </a:endParaRPr>
          </a:p>
        </p:txBody>
      </p:sp>
      <p:pic>
        <p:nvPicPr>
          <p:cNvPr id="19" name="Picture 18">
            <a:extLst>
              <a:ext uri="{FF2B5EF4-FFF2-40B4-BE49-F238E27FC236}">
                <a16:creationId xmlns:a16="http://schemas.microsoft.com/office/drawing/2014/main" id="{2AEBE4FE-9FCD-8C6C-51F2-5F896A100DCC}"/>
              </a:ext>
            </a:extLst>
          </p:cNvPr>
          <p:cNvPicPr>
            <a:picLocks noChangeAspect="1"/>
          </p:cNvPicPr>
          <p:nvPr/>
        </p:nvPicPr>
        <p:blipFill>
          <a:blip r:embed="rId2"/>
          <a:stretch>
            <a:fillRect/>
          </a:stretch>
        </p:blipFill>
        <p:spPr>
          <a:xfrm>
            <a:off x="0" y="607559"/>
            <a:ext cx="9144000" cy="9525"/>
          </a:xfrm>
          <a:prstGeom prst="rect">
            <a:avLst/>
          </a:prstGeom>
          <a:ln w="12700">
            <a:solidFill>
              <a:schemeClr val="tx1"/>
            </a:solidFill>
          </a:ln>
        </p:spPr>
      </p:pic>
      <p:pic>
        <p:nvPicPr>
          <p:cNvPr id="2" name="Picture 1" descr="A phone with a logo on it&#10;&#10;Description automatically generated">
            <a:extLst>
              <a:ext uri="{FF2B5EF4-FFF2-40B4-BE49-F238E27FC236}">
                <a16:creationId xmlns:a16="http://schemas.microsoft.com/office/drawing/2014/main" id="{3D0E0D98-7563-7F8B-F43A-99E45EDC0888}"/>
              </a:ext>
            </a:extLst>
          </p:cNvPr>
          <p:cNvPicPr>
            <a:picLocks noChangeAspect="1"/>
          </p:cNvPicPr>
          <p:nvPr/>
        </p:nvPicPr>
        <p:blipFill rotWithShape="1">
          <a:blip r:embed="rId3">
            <a:alphaModFix/>
          </a:blip>
          <a:srcRect t="5354" b="10376"/>
          <a:stretch/>
        </p:blipFill>
        <p:spPr>
          <a:xfrm>
            <a:off x="4718629" y="617084"/>
            <a:ext cx="4944194" cy="4526417"/>
          </a:xfrm>
          <a:prstGeom prst="rect">
            <a:avLst/>
          </a:prstGeom>
        </p:spPr>
      </p:pic>
      <p:sp>
        <p:nvSpPr>
          <p:cNvPr id="5" name="Rectangle 4">
            <a:extLst>
              <a:ext uri="{FF2B5EF4-FFF2-40B4-BE49-F238E27FC236}">
                <a16:creationId xmlns:a16="http://schemas.microsoft.com/office/drawing/2014/main" id="{DF8CB954-2CB1-F60D-9147-35D188C45A33}"/>
              </a:ext>
            </a:extLst>
          </p:cNvPr>
          <p:cNvSpPr/>
          <p:nvPr/>
        </p:nvSpPr>
        <p:spPr>
          <a:xfrm>
            <a:off x="1" y="633469"/>
            <a:ext cx="6899744" cy="4510031"/>
          </a:xfrm>
          <a:prstGeom prst="rect">
            <a:avLst/>
          </a:prstGeom>
          <a:gradFill flip="none" rotWithShape="1">
            <a:gsLst>
              <a:gs pos="31089">
                <a:schemeClr val="bg1"/>
              </a:gs>
              <a:gs pos="20701">
                <a:srgbClr val="F6F6F6">
                  <a:alpha val="85000"/>
                </a:srgbClr>
              </a:gs>
              <a:gs pos="11000">
                <a:srgbClr val="FAFAFA">
                  <a:alpha val="50000"/>
                </a:srgbClr>
              </a:gs>
              <a:gs pos="0">
                <a:schemeClr val="bg1">
                  <a:alpha val="13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CA" sz="1013"/>
          </a:p>
        </p:txBody>
      </p:sp>
      <p:graphicFrame>
        <p:nvGraphicFramePr>
          <p:cNvPr id="7" name="Content Placeholder 2">
            <a:extLst>
              <a:ext uri="{FF2B5EF4-FFF2-40B4-BE49-F238E27FC236}">
                <a16:creationId xmlns:a16="http://schemas.microsoft.com/office/drawing/2014/main" id="{EFB20B3F-10E5-4EAF-DFF8-68AA32F09545}"/>
              </a:ext>
            </a:extLst>
          </p:cNvPr>
          <p:cNvGraphicFramePr>
            <a:graphicFrameLocks/>
          </p:cNvGraphicFramePr>
          <p:nvPr/>
        </p:nvGraphicFramePr>
        <p:xfrm>
          <a:off x="481199" y="716050"/>
          <a:ext cx="4309955" cy="4339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6208566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409348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chemeClr val="accent1"/>
                </a:solidFill>
                <a:latin typeface="Cambria"/>
              </a:rPr>
              <a:t>Subsector Brief</a:t>
            </a:r>
          </a:p>
        </p:txBody>
      </p:sp>
      <p:pic>
        <p:nvPicPr>
          <p:cNvPr id="2" name="Picture 1">
            <a:extLst>
              <a:ext uri="{FF2B5EF4-FFF2-40B4-BE49-F238E27FC236}">
                <a16:creationId xmlns:a16="http://schemas.microsoft.com/office/drawing/2014/main" id="{86E5BC15-818B-3FF4-127C-8155AC904FDB}"/>
              </a:ext>
            </a:extLst>
          </p:cNvPr>
          <p:cNvPicPr>
            <a:picLocks noChangeAspect="1"/>
          </p:cNvPicPr>
          <p:nvPr/>
        </p:nvPicPr>
        <p:blipFill>
          <a:blip r:embed="rId2"/>
          <a:stretch>
            <a:fillRect/>
          </a:stretch>
        </p:blipFill>
        <p:spPr>
          <a:xfrm>
            <a:off x="700567" y="775951"/>
            <a:ext cx="7779500" cy="4055552"/>
          </a:xfrm>
          <a:prstGeom prst="rect">
            <a:avLst/>
          </a:prstGeom>
        </p:spPr>
      </p:pic>
    </p:spTree>
    <p:extLst>
      <p:ext uri="{BB962C8B-B14F-4D97-AF65-F5344CB8AC3E}">
        <p14:creationId xmlns:p14="http://schemas.microsoft.com/office/powerpoint/2010/main" val="268568334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409348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chemeClr val="accent1"/>
                </a:solidFill>
                <a:latin typeface="Cambria"/>
              </a:rPr>
              <a:t>Subsector Brief</a:t>
            </a:r>
          </a:p>
        </p:txBody>
      </p:sp>
      <p:pic>
        <p:nvPicPr>
          <p:cNvPr id="3" name="Picture 2">
            <a:extLst>
              <a:ext uri="{FF2B5EF4-FFF2-40B4-BE49-F238E27FC236}">
                <a16:creationId xmlns:a16="http://schemas.microsoft.com/office/drawing/2014/main" id="{5574B246-CD7F-4B10-1925-2D4CEF72BCE9}"/>
              </a:ext>
            </a:extLst>
          </p:cNvPr>
          <p:cNvPicPr>
            <a:picLocks noChangeAspect="1"/>
          </p:cNvPicPr>
          <p:nvPr/>
        </p:nvPicPr>
        <p:blipFill>
          <a:blip r:embed="rId2"/>
          <a:stretch>
            <a:fillRect/>
          </a:stretch>
        </p:blipFill>
        <p:spPr>
          <a:xfrm>
            <a:off x="37901" y="1099463"/>
            <a:ext cx="9068197" cy="3436478"/>
          </a:xfrm>
          <a:prstGeom prst="rect">
            <a:avLst/>
          </a:prstGeom>
        </p:spPr>
      </p:pic>
      <p:pic>
        <p:nvPicPr>
          <p:cNvPr id="5" name="Picture 2" descr="CrowdStrike logo in transparent PNG and vectorized SVG formats">
            <a:extLst>
              <a:ext uri="{FF2B5EF4-FFF2-40B4-BE49-F238E27FC236}">
                <a16:creationId xmlns:a16="http://schemas.microsoft.com/office/drawing/2014/main" id="{0A1F424D-B150-C8F4-C027-5A6E531FF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1653" y="3526434"/>
            <a:ext cx="572468" cy="4490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rowdStrike logo in transparent PNG and vectorized SVG formats">
            <a:extLst>
              <a:ext uri="{FF2B5EF4-FFF2-40B4-BE49-F238E27FC236}">
                <a16:creationId xmlns:a16="http://schemas.microsoft.com/office/drawing/2014/main" id="{A84E7C62-F277-6E4C-EF88-41FC433A0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9397" y="2865120"/>
            <a:ext cx="677246" cy="531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25552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409348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CA" sz="3200" b="1">
                <a:solidFill>
                  <a:schemeClr val="accent1"/>
                </a:solidFill>
                <a:latin typeface="Cambria"/>
              </a:rPr>
              <a:t>Revenue Breakdown</a:t>
            </a:r>
            <a:endParaRPr lang="en-US" sz="3200" b="1">
              <a:solidFill>
                <a:schemeClr val="accent1"/>
              </a:solidFill>
              <a:latin typeface="Cambria"/>
            </a:endParaRPr>
          </a:p>
        </p:txBody>
      </p:sp>
      <p:grpSp>
        <p:nvGrpSpPr>
          <p:cNvPr id="8" name="Group 7">
            <a:extLst>
              <a:ext uri="{FF2B5EF4-FFF2-40B4-BE49-F238E27FC236}">
                <a16:creationId xmlns:a16="http://schemas.microsoft.com/office/drawing/2014/main" id="{F48874E8-CF32-F64B-70EC-2E5A74497FA0}"/>
              </a:ext>
            </a:extLst>
          </p:cNvPr>
          <p:cNvGrpSpPr/>
          <p:nvPr/>
        </p:nvGrpSpPr>
        <p:grpSpPr>
          <a:xfrm>
            <a:off x="1126772" y="1623225"/>
            <a:ext cx="2606398" cy="1919486"/>
            <a:chOff x="888726" y="1200031"/>
            <a:chExt cx="2076630" cy="1424996"/>
          </a:xfrm>
        </p:grpSpPr>
        <p:pic>
          <p:nvPicPr>
            <p:cNvPr id="5" name="Picture 4">
              <a:extLst>
                <a:ext uri="{FF2B5EF4-FFF2-40B4-BE49-F238E27FC236}">
                  <a16:creationId xmlns:a16="http://schemas.microsoft.com/office/drawing/2014/main" id="{32670DF3-C6BF-26D9-7F16-6DC21882C0AC}"/>
                </a:ext>
              </a:extLst>
            </p:cNvPr>
            <p:cNvPicPr>
              <a:picLocks noChangeAspect="1"/>
            </p:cNvPicPr>
            <p:nvPr/>
          </p:nvPicPr>
          <p:blipFill>
            <a:blip r:embed="rId2"/>
            <a:stretch>
              <a:fillRect/>
            </a:stretch>
          </p:blipFill>
          <p:spPr>
            <a:xfrm>
              <a:off x="888726" y="1200031"/>
              <a:ext cx="2076630" cy="1371719"/>
            </a:xfrm>
            <a:prstGeom prst="rect">
              <a:avLst/>
            </a:prstGeom>
          </p:spPr>
        </p:pic>
        <p:sp>
          <p:nvSpPr>
            <p:cNvPr id="6" name="TextBox 5">
              <a:extLst>
                <a:ext uri="{FF2B5EF4-FFF2-40B4-BE49-F238E27FC236}">
                  <a16:creationId xmlns:a16="http://schemas.microsoft.com/office/drawing/2014/main" id="{0740A940-35A9-EACD-49FA-3AD2C275A141}"/>
                </a:ext>
              </a:extLst>
            </p:cNvPr>
            <p:cNvSpPr txBox="1"/>
            <p:nvPr/>
          </p:nvSpPr>
          <p:spPr>
            <a:xfrm>
              <a:off x="1526704" y="1926595"/>
              <a:ext cx="910095" cy="523220"/>
            </a:xfrm>
            <a:prstGeom prst="rect">
              <a:avLst/>
            </a:prstGeom>
            <a:noFill/>
          </p:spPr>
          <p:txBody>
            <a:bodyPr wrap="square" rtlCol="0">
              <a:spAutoFit/>
            </a:bodyPr>
            <a:lstStyle/>
            <a:p>
              <a:r>
                <a:rPr lang="en-CA" sz="2800"/>
                <a:t>93%</a:t>
              </a:r>
            </a:p>
          </p:txBody>
        </p:sp>
        <p:sp>
          <p:nvSpPr>
            <p:cNvPr id="7" name="TextBox 6">
              <a:extLst>
                <a:ext uri="{FF2B5EF4-FFF2-40B4-BE49-F238E27FC236}">
                  <a16:creationId xmlns:a16="http://schemas.microsoft.com/office/drawing/2014/main" id="{1A2A0107-CA67-2793-E259-60E105423922}"/>
                </a:ext>
              </a:extLst>
            </p:cNvPr>
            <p:cNvSpPr txBox="1"/>
            <p:nvPr/>
          </p:nvSpPr>
          <p:spPr>
            <a:xfrm>
              <a:off x="1179407" y="2396538"/>
              <a:ext cx="1495268" cy="228489"/>
            </a:xfrm>
            <a:prstGeom prst="rect">
              <a:avLst/>
            </a:prstGeom>
            <a:noFill/>
          </p:spPr>
          <p:txBody>
            <a:bodyPr wrap="square" rtlCol="0">
              <a:spAutoFit/>
            </a:bodyPr>
            <a:lstStyle/>
            <a:p>
              <a:r>
                <a:rPr lang="en-CA"/>
                <a:t>Subscription revenue</a:t>
              </a:r>
            </a:p>
          </p:txBody>
        </p:sp>
      </p:grpSp>
      <p:pic>
        <p:nvPicPr>
          <p:cNvPr id="11" name="Picture 10">
            <a:extLst>
              <a:ext uri="{FF2B5EF4-FFF2-40B4-BE49-F238E27FC236}">
                <a16:creationId xmlns:a16="http://schemas.microsoft.com/office/drawing/2014/main" id="{6004CE4C-0CE1-998C-CF1B-A864698F70B0}"/>
              </a:ext>
            </a:extLst>
          </p:cNvPr>
          <p:cNvPicPr>
            <a:picLocks noChangeAspect="1"/>
          </p:cNvPicPr>
          <p:nvPr/>
        </p:nvPicPr>
        <p:blipFill>
          <a:blip r:embed="rId3"/>
          <a:stretch>
            <a:fillRect/>
          </a:stretch>
        </p:blipFill>
        <p:spPr>
          <a:xfrm>
            <a:off x="4206919" y="903806"/>
            <a:ext cx="4513888" cy="3335887"/>
          </a:xfrm>
          <a:prstGeom prst="rect">
            <a:avLst/>
          </a:prstGeom>
        </p:spPr>
      </p:pic>
    </p:spTree>
    <p:extLst>
      <p:ext uri="{BB962C8B-B14F-4D97-AF65-F5344CB8AC3E}">
        <p14:creationId xmlns:p14="http://schemas.microsoft.com/office/powerpoint/2010/main" val="339059213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409348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accent1"/>
                </a:solidFill>
                <a:latin typeface="Cambria"/>
              </a:rPr>
              <a:t>Falcon Platform</a:t>
            </a:r>
          </a:p>
        </p:txBody>
      </p:sp>
      <p:pic>
        <p:nvPicPr>
          <p:cNvPr id="19" name="Picture 18">
            <a:extLst>
              <a:ext uri="{FF2B5EF4-FFF2-40B4-BE49-F238E27FC236}">
                <a16:creationId xmlns:a16="http://schemas.microsoft.com/office/drawing/2014/main" id="{2AEBE4FE-9FCD-8C6C-51F2-5F896A100DCC}"/>
              </a:ext>
            </a:extLst>
          </p:cNvPr>
          <p:cNvPicPr>
            <a:picLocks noChangeAspect="1"/>
          </p:cNvPicPr>
          <p:nvPr/>
        </p:nvPicPr>
        <p:blipFill>
          <a:blip r:embed="rId2"/>
          <a:stretch>
            <a:fillRect/>
          </a:stretch>
        </p:blipFill>
        <p:spPr>
          <a:xfrm>
            <a:off x="0" y="607559"/>
            <a:ext cx="9144000" cy="9525"/>
          </a:xfrm>
          <a:prstGeom prst="rect">
            <a:avLst/>
          </a:prstGeom>
          <a:ln w="12700">
            <a:solidFill>
              <a:schemeClr val="tx1"/>
            </a:solidFill>
          </a:ln>
        </p:spPr>
      </p:pic>
      <p:sp>
        <p:nvSpPr>
          <p:cNvPr id="2" name="TextBox 1">
            <a:extLst>
              <a:ext uri="{FF2B5EF4-FFF2-40B4-BE49-F238E27FC236}">
                <a16:creationId xmlns:a16="http://schemas.microsoft.com/office/drawing/2014/main" id="{8A2A629A-FD71-4D1A-727A-91F28D97DA10}"/>
              </a:ext>
            </a:extLst>
          </p:cNvPr>
          <p:cNvSpPr txBox="1"/>
          <p:nvPr/>
        </p:nvSpPr>
        <p:spPr>
          <a:xfrm>
            <a:off x="1027060" y="798845"/>
            <a:ext cx="6435969" cy="57137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CA" sz="2100" b="1" i="0" dirty="0">
                <a:solidFill>
                  <a:schemeClr val="accent1">
                    <a:lumMod val="60000"/>
                    <a:lumOff val="40000"/>
                  </a:schemeClr>
                </a:solidFill>
                <a:effectLst/>
                <a:highlight>
                  <a:srgbClr val="FFFFFF"/>
                </a:highlight>
                <a:latin typeface="neue-haas-grotesk-display"/>
              </a:rPr>
              <a:t>CNAPP : Cloud-native application protection platform</a:t>
            </a:r>
          </a:p>
          <a:p>
            <a:pPr algn="l"/>
            <a:endParaRPr lang="en-CA" sz="1013" b="1" i="0" dirty="0">
              <a:solidFill>
                <a:schemeClr val="tx2">
                  <a:lumMod val="90000"/>
                  <a:lumOff val="10000"/>
                </a:schemeClr>
              </a:solidFill>
              <a:effectLst/>
              <a:highlight>
                <a:srgbClr val="FFFFFF"/>
              </a:highlight>
              <a:latin typeface="neue-haas-grotesk-display"/>
            </a:endParaRPr>
          </a:p>
        </p:txBody>
      </p:sp>
      <p:pic>
        <p:nvPicPr>
          <p:cNvPr id="6" name="Graphic 5" descr="Syncing cloud outline">
            <a:extLst>
              <a:ext uri="{FF2B5EF4-FFF2-40B4-BE49-F238E27FC236}">
                <a16:creationId xmlns:a16="http://schemas.microsoft.com/office/drawing/2014/main" id="{B4B6492C-4C4B-F84F-980C-5B5568E9B9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260" y="600698"/>
            <a:ext cx="685800" cy="685800"/>
          </a:xfrm>
          <a:prstGeom prst="rect">
            <a:avLst/>
          </a:prstGeom>
        </p:spPr>
      </p:pic>
      <p:sp>
        <p:nvSpPr>
          <p:cNvPr id="7" name="TextBox 1">
            <a:extLst>
              <a:ext uri="{FF2B5EF4-FFF2-40B4-BE49-F238E27FC236}">
                <a16:creationId xmlns:a16="http://schemas.microsoft.com/office/drawing/2014/main" id="{3110006D-4600-180D-9DEA-7E548166AA0E}"/>
              </a:ext>
            </a:extLst>
          </p:cNvPr>
          <p:cNvSpPr txBox="1"/>
          <p:nvPr/>
        </p:nvSpPr>
        <p:spPr>
          <a:xfrm>
            <a:off x="1185461" y="1286499"/>
            <a:ext cx="6931480" cy="78483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Arial" panose="020B0604020202020204" pitchFamily="34" charset="0"/>
              <a:buChar char="•"/>
            </a:pPr>
            <a:r>
              <a:rPr lang="en-CA" sz="1500" dirty="0"/>
              <a:t>Cloud Native</a:t>
            </a:r>
            <a:endParaRPr lang="en-CA" sz="1500" b="0" i="0" u="none" strike="noStrike" baseline="0" dirty="0">
              <a:solidFill>
                <a:srgbClr val="000000"/>
              </a:solidFill>
              <a:latin typeface="Times New Roman" panose="02020603050405020304" pitchFamily="18" charset="0"/>
            </a:endParaRPr>
          </a:p>
          <a:p>
            <a:pPr marL="214313" indent="-214313">
              <a:buFont typeface="Arial" panose="020B0604020202020204" pitchFamily="34" charset="0"/>
              <a:buChar char="•"/>
            </a:pPr>
            <a:r>
              <a:rPr lang="en-CA" sz="1500" dirty="0">
                <a:solidFill>
                  <a:srgbClr val="000000"/>
                </a:solidFill>
                <a:latin typeface="Times New Roman" panose="02020603050405020304" pitchFamily="18" charset="0"/>
              </a:rPr>
              <a:t>D</a:t>
            </a:r>
            <a:r>
              <a:rPr lang="en-CA" sz="1500" b="0" i="0" u="none" strike="noStrike" baseline="0" dirty="0">
                <a:solidFill>
                  <a:srgbClr val="000000"/>
                </a:solidFill>
                <a:latin typeface="Times New Roman" panose="02020603050405020304" pitchFamily="18" charset="0"/>
              </a:rPr>
              <a:t>eploy highly integrated modules </a:t>
            </a:r>
          </a:p>
          <a:p>
            <a:pPr marL="214313" indent="-214313">
              <a:buFont typeface="Arial" panose="020B0604020202020204" pitchFamily="34" charset="0"/>
              <a:buChar char="•"/>
            </a:pPr>
            <a:r>
              <a:rPr lang="en-CA" sz="1500" dirty="0">
                <a:solidFill>
                  <a:srgbClr val="000000"/>
                </a:solidFill>
                <a:latin typeface="Times New Roman" panose="02020603050405020304" pitchFamily="18" charset="0"/>
              </a:rPr>
              <a:t>U</a:t>
            </a:r>
            <a:r>
              <a:rPr lang="en-CA" sz="1500" b="0" i="0" u="none" strike="noStrike" baseline="0" dirty="0">
                <a:solidFill>
                  <a:srgbClr val="000000"/>
                </a:solidFill>
                <a:latin typeface="Times New Roman" panose="02020603050405020304" pitchFamily="18" charset="0"/>
              </a:rPr>
              <a:t>nified set </a:t>
            </a:r>
            <a:endParaRPr lang="en-CA" sz="1500" dirty="0"/>
          </a:p>
        </p:txBody>
      </p:sp>
      <p:pic>
        <p:nvPicPr>
          <p:cNvPr id="9" name="Picture 8">
            <a:extLst>
              <a:ext uri="{FF2B5EF4-FFF2-40B4-BE49-F238E27FC236}">
                <a16:creationId xmlns:a16="http://schemas.microsoft.com/office/drawing/2014/main" id="{5DE8748F-7341-56F9-24CE-FA663E525DA2}"/>
              </a:ext>
            </a:extLst>
          </p:cNvPr>
          <p:cNvPicPr>
            <a:picLocks noChangeAspect="1"/>
          </p:cNvPicPr>
          <p:nvPr/>
        </p:nvPicPr>
        <p:blipFill>
          <a:blip r:embed="rId5"/>
          <a:stretch>
            <a:fillRect/>
          </a:stretch>
        </p:blipFill>
        <p:spPr>
          <a:xfrm>
            <a:off x="1115554" y="3221508"/>
            <a:ext cx="6912892" cy="1906118"/>
          </a:xfrm>
          <a:prstGeom prst="rect">
            <a:avLst/>
          </a:prstGeom>
        </p:spPr>
      </p:pic>
      <p:pic>
        <p:nvPicPr>
          <p:cNvPr id="13" name="Picture 12">
            <a:extLst>
              <a:ext uri="{FF2B5EF4-FFF2-40B4-BE49-F238E27FC236}">
                <a16:creationId xmlns:a16="http://schemas.microsoft.com/office/drawing/2014/main" id="{2799F669-9304-4AAB-3665-052BF7D3CB05}"/>
              </a:ext>
            </a:extLst>
          </p:cNvPr>
          <p:cNvPicPr>
            <a:picLocks noChangeAspect="1"/>
          </p:cNvPicPr>
          <p:nvPr/>
        </p:nvPicPr>
        <p:blipFill>
          <a:blip r:embed="rId6"/>
          <a:stretch>
            <a:fillRect/>
          </a:stretch>
        </p:blipFill>
        <p:spPr>
          <a:xfrm>
            <a:off x="2972527" y="2389903"/>
            <a:ext cx="3006350" cy="831605"/>
          </a:xfrm>
          <a:prstGeom prst="rect">
            <a:avLst/>
          </a:prstGeom>
        </p:spPr>
      </p:pic>
    </p:spTree>
    <p:extLst>
      <p:ext uri="{BB962C8B-B14F-4D97-AF65-F5344CB8AC3E}">
        <p14:creationId xmlns:p14="http://schemas.microsoft.com/office/powerpoint/2010/main" val="56165428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409348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latin typeface="Cambria"/>
              </a:rPr>
              <a:t>Falcon Platform</a:t>
            </a:r>
          </a:p>
        </p:txBody>
      </p:sp>
      <p:sp>
        <p:nvSpPr>
          <p:cNvPr id="15" name="TextBox 14">
            <a:extLst>
              <a:ext uri="{FF2B5EF4-FFF2-40B4-BE49-F238E27FC236}">
                <a16:creationId xmlns:a16="http://schemas.microsoft.com/office/drawing/2014/main" id="{B321CEED-3092-90B7-9142-70DAA0E224A0}"/>
              </a:ext>
            </a:extLst>
          </p:cNvPr>
          <p:cNvSpPr txBox="1"/>
          <p:nvPr/>
        </p:nvSpPr>
        <p:spPr>
          <a:xfrm>
            <a:off x="4342945" y="188230"/>
            <a:ext cx="2406199" cy="3385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600" b="1">
                <a:latin typeface="Cambria"/>
              </a:rPr>
              <a:t>Recommendation: </a:t>
            </a:r>
            <a:r>
              <a:rPr lang="en-US" sz="1600" b="1">
                <a:solidFill>
                  <a:srgbClr val="00B050"/>
                </a:solidFill>
                <a:latin typeface="Cambria"/>
              </a:rPr>
              <a:t>BUY</a:t>
            </a:r>
          </a:p>
        </p:txBody>
      </p:sp>
      <p:sp>
        <p:nvSpPr>
          <p:cNvPr id="16" name="TextBox 15">
            <a:extLst>
              <a:ext uri="{FF2B5EF4-FFF2-40B4-BE49-F238E27FC236}">
                <a16:creationId xmlns:a16="http://schemas.microsoft.com/office/drawing/2014/main" id="{3BA48FC2-0FC9-7498-939C-1289379918B9}"/>
              </a:ext>
            </a:extLst>
          </p:cNvPr>
          <p:cNvSpPr txBox="1"/>
          <p:nvPr/>
        </p:nvSpPr>
        <p:spPr>
          <a:xfrm>
            <a:off x="6783158" y="170086"/>
            <a:ext cx="1553485" cy="3385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600" b="1">
                <a:latin typeface="Cambria"/>
              </a:rPr>
              <a:t>Price: </a:t>
            </a:r>
            <a:r>
              <a:rPr lang="en-US" sz="1600">
                <a:latin typeface="Cambria"/>
              </a:rPr>
              <a:t>$389.68</a:t>
            </a:r>
          </a:p>
        </p:txBody>
      </p:sp>
      <p:pic>
        <p:nvPicPr>
          <p:cNvPr id="19" name="Picture 18">
            <a:extLst>
              <a:ext uri="{FF2B5EF4-FFF2-40B4-BE49-F238E27FC236}">
                <a16:creationId xmlns:a16="http://schemas.microsoft.com/office/drawing/2014/main" id="{2AEBE4FE-9FCD-8C6C-51F2-5F896A100DCC}"/>
              </a:ext>
            </a:extLst>
          </p:cNvPr>
          <p:cNvPicPr>
            <a:picLocks noChangeAspect="1"/>
          </p:cNvPicPr>
          <p:nvPr/>
        </p:nvPicPr>
        <p:blipFill>
          <a:blip r:embed="rId2"/>
          <a:stretch>
            <a:fillRect/>
          </a:stretch>
        </p:blipFill>
        <p:spPr>
          <a:xfrm>
            <a:off x="0" y="607559"/>
            <a:ext cx="9144000" cy="9525"/>
          </a:xfrm>
          <a:prstGeom prst="rect">
            <a:avLst/>
          </a:prstGeom>
          <a:ln w="12700">
            <a:solidFill>
              <a:schemeClr val="tx1"/>
            </a:solidFill>
          </a:ln>
        </p:spPr>
      </p:pic>
      <p:pic>
        <p:nvPicPr>
          <p:cNvPr id="4" name="Picture 14" descr="CrowdStrike Logo PNG Vector (AI) Free Download">
            <a:extLst>
              <a:ext uri="{FF2B5EF4-FFF2-40B4-BE49-F238E27FC236}">
                <a16:creationId xmlns:a16="http://schemas.microsoft.com/office/drawing/2014/main" id="{1370AA08-938D-841C-982B-B98763E209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0657" y="101775"/>
            <a:ext cx="634273" cy="4249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A2A629A-FD71-4D1A-727A-91F28D97DA10}"/>
              </a:ext>
            </a:extLst>
          </p:cNvPr>
          <p:cNvSpPr txBox="1"/>
          <p:nvPr/>
        </p:nvSpPr>
        <p:spPr>
          <a:xfrm>
            <a:off x="1027060" y="798845"/>
            <a:ext cx="6435969" cy="57137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CA" sz="2100" b="1" i="0">
                <a:solidFill>
                  <a:srgbClr val="292929"/>
                </a:solidFill>
                <a:effectLst/>
                <a:highlight>
                  <a:srgbClr val="FFFFFF"/>
                </a:highlight>
                <a:latin typeface="neue-haas-grotesk-display"/>
              </a:rPr>
              <a:t>CNAPP : Cloud-native application protection platform</a:t>
            </a:r>
          </a:p>
          <a:p>
            <a:pPr algn="l"/>
            <a:endParaRPr lang="en-CA" sz="1013" b="1" i="0">
              <a:solidFill>
                <a:srgbClr val="292929"/>
              </a:solidFill>
              <a:effectLst/>
              <a:highlight>
                <a:srgbClr val="FFFFFF"/>
              </a:highlight>
              <a:latin typeface="neue-haas-grotesk-display"/>
            </a:endParaRPr>
          </a:p>
        </p:txBody>
      </p:sp>
      <p:pic>
        <p:nvPicPr>
          <p:cNvPr id="6" name="Graphic 5" descr="Syncing cloud outline">
            <a:extLst>
              <a:ext uri="{FF2B5EF4-FFF2-40B4-BE49-F238E27FC236}">
                <a16:creationId xmlns:a16="http://schemas.microsoft.com/office/drawing/2014/main" id="{B4B6492C-4C4B-F84F-980C-5B5568E9B9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1260" y="600698"/>
            <a:ext cx="685800" cy="685800"/>
          </a:xfrm>
          <a:prstGeom prst="rect">
            <a:avLst/>
          </a:prstGeom>
        </p:spPr>
      </p:pic>
      <p:sp>
        <p:nvSpPr>
          <p:cNvPr id="7" name="TextBox 1">
            <a:extLst>
              <a:ext uri="{FF2B5EF4-FFF2-40B4-BE49-F238E27FC236}">
                <a16:creationId xmlns:a16="http://schemas.microsoft.com/office/drawing/2014/main" id="{3110006D-4600-180D-9DEA-7E548166AA0E}"/>
              </a:ext>
            </a:extLst>
          </p:cNvPr>
          <p:cNvSpPr txBox="1"/>
          <p:nvPr/>
        </p:nvSpPr>
        <p:spPr>
          <a:xfrm>
            <a:off x="1185461" y="1286499"/>
            <a:ext cx="6931480" cy="78483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14313" indent="-214313">
              <a:buFont typeface="Arial" panose="020B0604020202020204" pitchFamily="34" charset="0"/>
              <a:buChar char="•"/>
            </a:pPr>
            <a:r>
              <a:rPr lang="en-CA" sz="1500"/>
              <a:t>Cloud Native</a:t>
            </a:r>
            <a:endParaRPr lang="en-CA" sz="1500" b="0" i="0" u="none" strike="noStrike" baseline="0">
              <a:solidFill>
                <a:srgbClr val="000000"/>
              </a:solidFill>
              <a:latin typeface="Times New Roman" panose="02020603050405020304" pitchFamily="18" charset="0"/>
            </a:endParaRPr>
          </a:p>
          <a:p>
            <a:pPr marL="214313" indent="-214313">
              <a:buFont typeface="Arial" panose="020B0604020202020204" pitchFamily="34" charset="0"/>
              <a:buChar char="•"/>
            </a:pPr>
            <a:r>
              <a:rPr lang="en-CA" sz="1500">
                <a:solidFill>
                  <a:srgbClr val="000000"/>
                </a:solidFill>
                <a:latin typeface="Times New Roman" panose="02020603050405020304" pitchFamily="18" charset="0"/>
              </a:rPr>
              <a:t>D</a:t>
            </a:r>
            <a:r>
              <a:rPr lang="en-CA" sz="1500" b="0" i="0" u="none" strike="noStrike" baseline="0">
                <a:solidFill>
                  <a:srgbClr val="000000"/>
                </a:solidFill>
                <a:latin typeface="Times New Roman" panose="02020603050405020304" pitchFamily="18" charset="0"/>
              </a:rPr>
              <a:t>eploy highly integrated modules </a:t>
            </a:r>
          </a:p>
          <a:p>
            <a:pPr marL="214313" indent="-214313">
              <a:buFont typeface="Arial" panose="020B0604020202020204" pitchFamily="34" charset="0"/>
              <a:buChar char="•"/>
            </a:pPr>
            <a:r>
              <a:rPr lang="en-CA" sz="1500">
                <a:solidFill>
                  <a:srgbClr val="000000"/>
                </a:solidFill>
                <a:latin typeface="Times New Roman" panose="02020603050405020304" pitchFamily="18" charset="0"/>
              </a:rPr>
              <a:t>U</a:t>
            </a:r>
            <a:r>
              <a:rPr lang="en-CA" sz="1500" b="0" i="0" u="none" strike="noStrike" baseline="0">
                <a:solidFill>
                  <a:srgbClr val="000000"/>
                </a:solidFill>
                <a:latin typeface="Times New Roman" panose="02020603050405020304" pitchFamily="18" charset="0"/>
              </a:rPr>
              <a:t>nified set </a:t>
            </a:r>
            <a:endParaRPr lang="en-CA" sz="1500"/>
          </a:p>
        </p:txBody>
      </p:sp>
      <p:pic>
        <p:nvPicPr>
          <p:cNvPr id="9" name="Picture 8">
            <a:extLst>
              <a:ext uri="{FF2B5EF4-FFF2-40B4-BE49-F238E27FC236}">
                <a16:creationId xmlns:a16="http://schemas.microsoft.com/office/drawing/2014/main" id="{5DE8748F-7341-56F9-24CE-FA663E525DA2}"/>
              </a:ext>
            </a:extLst>
          </p:cNvPr>
          <p:cNvPicPr>
            <a:picLocks noChangeAspect="1"/>
          </p:cNvPicPr>
          <p:nvPr/>
        </p:nvPicPr>
        <p:blipFill>
          <a:blip r:embed="rId6"/>
          <a:stretch>
            <a:fillRect/>
          </a:stretch>
        </p:blipFill>
        <p:spPr>
          <a:xfrm>
            <a:off x="1115554" y="3221508"/>
            <a:ext cx="6912892" cy="1906118"/>
          </a:xfrm>
          <a:prstGeom prst="rect">
            <a:avLst/>
          </a:prstGeom>
        </p:spPr>
      </p:pic>
      <p:pic>
        <p:nvPicPr>
          <p:cNvPr id="13" name="Picture 12">
            <a:extLst>
              <a:ext uri="{FF2B5EF4-FFF2-40B4-BE49-F238E27FC236}">
                <a16:creationId xmlns:a16="http://schemas.microsoft.com/office/drawing/2014/main" id="{2799F669-9304-4AAB-3665-052BF7D3CB05}"/>
              </a:ext>
            </a:extLst>
          </p:cNvPr>
          <p:cNvPicPr>
            <a:picLocks noChangeAspect="1"/>
          </p:cNvPicPr>
          <p:nvPr/>
        </p:nvPicPr>
        <p:blipFill>
          <a:blip r:embed="rId7"/>
          <a:stretch>
            <a:fillRect/>
          </a:stretch>
        </p:blipFill>
        <p:spPr>
          <a:xfrm>
            <a:off x="2972527" y="2389903"/>
            <a:ext cx="3006350" cy="831605"/>
          </a:xfrm>
          <a:prstGeom prst="rect">
            <a:avLst/>
          </a:prstGeom>
        </p:spPr>
      </p:pic>
      <p:sp>
        <p:nvSpPr>
          <p:cNvPr id="17" name="Rectangle 16">
            <a:extLst>
              <a:ext uri="{FF2B5EF4-FFF2-40B4-BE49-F238E27FC236}">
                <a16:creationId xmlns:a16="http://schemas.microsoft.com/office/drawing/2014/main" id="{AF13913F-2CFD-4B77-1A24-EBBBDF4EB549}"/>
              </a:ext>
            </a:extLst>
          </p:cNvPr>
          <p:cNvSpPr/>
          <p:nvPr/>
        </p:nvSpPr>
        <p:spPr>
          <a:xfrm>
            <a:off x="0" y="15874"/>
            <a:ext cx="9144000" cy="5111751"/>
          </a:xfrm>
          <a:prstGeom prst="rect">
            <a:avLst/>
          </a:prstGeom>
          <a:solidFill>
            <a:schemeClr val="tx1">
              <a:lumMod val="95000"/>
              <a:lumOff val="5000"/>
              <a:alpha val="7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CA" sz="1013"/>
          </a:p>
        </p:txBody>
      </p:sp>
      <p:sp>
        <p:nvSpPr>
          <p:cNvPr id="18" name="TextBox 17">
            <a:extLst>
              <a:ext uri="{FF2B5EF4-FFF2-40B4-BE49-F238E27FC236}">
                <a16:creationId xmlns:a16="http://schemas.microsoft.com/office/drawing/2014/main" id="{512B7168-1DDF-341E-CB00-AD996F424637}"/>
              </a:ext>
            </a:extLst>
          </p:cNvPr>
          <p:cNvSpPr txBox="1"/>
          <p:nvPr/>
        </p:nvSpPr>
        <p:spPr>
          <a:xfrm>
            <a:off x="818730" y="2068424"/>
            <a:ext cx="7313944" cy="738664"/>
          </a:xfrm>
          <a:prstGeom prst="rect">
            <a:avLst/>
          </a:prstGeom>
          <a:solidFill>
            <a:srgbClr val="C00000"/>
          </a:solid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CA" sz="1800">
                <a:solidFill>
                  <a:schemeClr val="bg1">
                    <a:lumMod val="95000"/>
                  </a:schemeClr>
                </a:solidFill>
              </a:rPr>
              <a:t>“</a:t>
            </a:r>
            <a:r>
              <a:rPr lang="en-CA" sz="2100">
                <a:solidFill>
                  <a:schemeClr val="bg1">
                    <a:lumMod val="95000"/>
                  </a:schemeClr>
                </a:solidFill>
              </a:rPr>
              <a:t>The Falcon platform also encompasses recently acquired technologies where integration may be ongoing.”</a:t>
            </a:r>
            <a:endParaRPr lang="en-CA" sz="1800">
              <a:solidFill>
                <a:schemeClr val="bg1">
                  <a:lumMod val="95000"/>
                </a:schemeClr>
              </a:solidFill>
            </a:endParaRPr>
          </a:p>
        </p:txBody>
      </p:sp>
    </p:spTree>
    <p:extLst>
      <p:ext uri="{BB962C8B-B14F-4D97-AF65-F5344CB8AC3E}">
        <p14:creationId xmlns:p14="http://schemas.microsoft.com/office/powerpoint/2010/main" val="1386610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BF37E-15B4-0171-4F32-C38609EEAF37}"/>
              </a:ext>
            </a:extLst>
          </p:cNvPr>
          <p:cNvSpPr>
            <a:spLocks noGrp="1"/>
          </p:cNvSpPr>
          <p:nvPr>
            <p:ph type="title"/>
          </p:nvPr>
        </p:nvSpPr>
        <p:spPr>
          <a:xfrm>
            <a:off x="720000" y="169896"/>
            <a:ext cx="7704000" cy="572700"/>
          </a:xfrm>
        </p:spPr>
        <p:txBody>
          <a:bodyPr/>
          <a:lstStyle/>
          <a:p>
            <a:r>
              <a:rPr lang="en-US" dirty="0">
                <a:solidFill>
                  <a:schemeClr val="accent2"/>
                </a:solidFill>
                <a:latin typeface="Cambria" panose="02040503050406030204" pitchFamily="18" charset="0"/>
                <a:cs typeface="Arial" panose="020B0604020202020204" pitchFamily="34" charset="0"/>
              </a:rPr>
              <a:t>Types of SaaS Cloud Functions</a:t>
            </a:r>
          </a:p>
        </p:txBody>
      </p:sp>
      <p:grpSp>
        <p:nvGrpSpPr>
          <p:cNvPr id="14" name="Group 13">
            <a:extLst>
              <a:ext uri="{FF2B5EF4-FFF2-40B4-BE49-F238E27FC236}">
                <a16:creationId xmlns:a16="http://schemas.microsoft.com/office/drawing/2014/main" id="{4087595A-3802-D82F-0ADE-175DDB757389}"/>
              </a:ext>
            </a:extLst>
          </p:cNvPr>
          <p:cNvGrpSpPr/>
          <p:nvPr/>
        </p:nvGrpSpPr>
        <p:grpSpPr>
          <a:xfrm>
            <a:off x="186695" y="1019595"/>
            <a:ext cx="8770610" cy="3892270"/>
            <a:chOff x="226385" y="1149067"/>
            <a:chExt cx="8770610" cy="3892270"/>
          </a:xfrm>
        </p:grpSpPr>
        <p:sp>
          <p:nvSpPr>
            <p:cNvPr id="4" name="Oval 3">
              <a:extLst>
                <a:ext uri="{FF2B5EF4-FFF2-40B4-BE49-F238E27FC236}">
                  <a16:creationId xmlns:a16="http://schemas.microsoft.com/office/drawing/2014/main" id="{286B6ECF-19DC-AC1D-E0A3-B8D00A147B05}"/>
                </a:ext>
              </a:extLst>
            </p:cNvPr>
            <p:cNvSpPr/>
            <p:nvPr/>
          </p:nvSpPr>
          <p:spPr>
            <a:xfrm>
              <a:off x="226385" y="1149068"/>
              <a:ext cx="5518959" cy="3892269"/>
            </a:xfrm>
            <a:prstGeom prst="ellipse">
              <a:avLst/>
            </a:prstGeom>
            <a:solidFill>
              <a:srgbClr val="C6D7F3">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0238370-4602-3C8E-0B6C-B19F337F18ED}"/>
                </a:ext>
              </a:extLst>
            </p:cNvPr>
            <p:cNvSpPr/>
            <p:nvPr/>
          </p:nvSpPr>
          <p:spPr>
            <a:xfrm>
              <a:off x="3325827" y="1149067"/>
              <a:ext cx="5671168" cy="3892269"/>
            </a:xfrm>
            <a:prstGeom prst="ellipse">
              <a:avLst/>
            </a:prstGeom>
            <a:solidFill>
              <a:srgbClr val="C6D7F3">
                <a:alpha val="3882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0A99569-6735-62DE-446E-A77B83A3E216}"/>
                </a:ext>
              </a:extLst>
            </p:cNvPr>
            <p:cNvSpPr txBox="1"/>
            <p:nvPr/>
          </p:nvSpPr>
          <p:spPr>
            <a:xfrm>
              <a:off x="420595" y="2402703"/>
              <a:ext cx="2905232" cy="1384995"/>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accent2"/>
                  </a:solidFill>
                </a:rPr>
                <a:t>Computing service provided by third party</a:t>
              </a:r>
            </a:p>
            <a:p>
              <a:pPr marL="285750" indent="-285750">
                <a:buFont typeface="Arial" panose="020B0604020202020204" pitchFamily="34" charset="0"/>
                <a:buChar char="•"/>
              </a:pPr>
              <a:endParaRPr lang="en-US">
                <a:solidFill>
                  <a:schemeClr val="accent2"/>
                </a:solidFill>
              </a:endParaRPr>
            </a:p>
            <a:p>
              <a:endParaRPr lang="en-US">
                <a:solidFill>
                  <a:schemeClr val="accent2"/>
                </a:solidFill>
              </a:endParaRPr>
            </a:p>
            <a:p>
              <a:pPr marL="285750" indent="-285750">
                <a:buFont typeface="Arial" panose="020B0604020202020204" pitchFamily="34" charset="0"/>
                <a:buChar char="•"/>
              </a:pPr>
              <a:r>
                <a:rPr lang="en-US">
                  <a:solidFill>
                    <a:schemeClr val="accent2"/>
                  </a:solidFill>
                </a:rPr>
                <a:t>Available to anyone who wants to purchase them</a:t>
              </a:r>
            </a:p>
          </p:txBody>
        </p:sp>
        <p:sp>
          <p:nvSpPr>
            <p:cNvPr id="7" name="TextBox 6">
              <a:extLst>
                <a:ext uri="{FF2B5EF4-FFF2-40B4-BE49-F238E27FC236}">
                  <a16:creationId xmlns:a16="http://schemas.microsoft.com/office/drawing/2014/main" id="{4B72EDDC-CF58-C3A9-5391-B66F48F4F69D}"/>
                </a:ext>
              </a:extLst>
            </p:cNvPr>
            <p:cNvSpPr txBox="1"/>
            <p:nvPr/>
          </p:nvSpPr>
          <p:spPr>
            <a:xfrm>
              <a:off x="5818173" y="2402702"/>
              <a:ext cx="2905232" cy="1600438"/>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accent2"/>
                  </a:solidFill>
                </a:rPr>
                <a:t>Computing Env. for a single organization for:</a:t>
              </a:r>
            </a:p>
            <a:p>
              <a:pPr marL="285750" indent="-285750">
                <a:buFont typeface="Arial" panose="020B0604020202020204" pitchFamily="34" charset="0"/>
                <a:buChar char="•"/>
              </a:pPr>
              <a:endParaRPr lang="en-US">
                <a:solidFill>
                  <a:schemeClr val="accent2"/>
                </a:solidFill>
              </a:endParaRPr>
            </a:p>
            <a:p>
              <a:pPr marL="285750" indent="-285750">
                <a:buFont typeface="Arial" panose="020B0604020202020204" pitchFamily="34" charset="0"/>
                <a:buChar char="•"/>
              </a:pPr>
              <a:r>
                <a:rPr lang="en-US">
                  <a:solidFill>
                    <a:schemeClr val="accent2"/>
                  </a:solidFill>
                </a:rPr>
                <a:t>Customization</a:t>
              </a:r>
            </a:p>
            <a:p>
              <a:pPr marL="285750" lvl="3" indent="-285750">
                <a:buFont typeface="Arial" panose="020B0604020202020204" pitchFamily="34" charset="0"/>
                <a:buChar char="•"/>
              </a:pPr>
              <a:r>
                <a:rPr lang="en-US">
                  <a:solidFill>
                    <a:schemeClr val="accent2"/>
                  </a:solidFill>
                </a:rPr>
                <a:t>Security</a:t>
              </a:r>
            </a:p>
            <a:p>
              <a:pPr marL="285750" lvl="3" indent="-285750">
                <a:buFont typeface="Arial" panose="020B0604020202020204" pitchFamily="34" charset="0"/>
                <a:buChar char="•"/>
              </a:pPr>
              <a:r>
                <a:rPr lang="en-US">
                  <a:solidFill>
                    <a:schemeClr val="accent2"/>
                  </a:solidFill>
                </a:rPr>
                <a:t>Compliance</a:t>
              </a:r>
            </a:p>
            <a:p>
              <a:pPr marL="285750" lvl="3" indent="-285750">
                <a:buFont typeface="Arial" panose="020B0604020202020204" pitchFamily="34" charset="0"/>
                <a:buChar char="•"/>
              </a:pPr>
              <a:r>
                <a:rPr lang="en-US">
                  <a:solidFill>
                    <a:schemeClr val="accent2"/>
                  </a:solidFill>
                </a:rPr>
                <a:t>Control	</a:t>
              </a:r>
            </a:p>
          </p:txBody>
        </p:sp>
        <p:sp>
          <p:nvSpPr>
            <p:cNvPr id="8" name="TextBox 7">
              <a:extLst>
                <a:ext uri="{FF2B5EF4-FFF2-40B4-BE49-F238E27FC236}">
                  <a16:creationId xmlns:a16="http://schemas.microsoft.com/office/drawing/2014/main" id="{78B43717-6D3A-841A-66E0-0A30FB440276}"/>
                </a:ext>
              </a:extLst>
            </p:cNvPr>
            <p:cNvSpPr txBox="1"/>
            <p:nvPr/>
          </p:nvSpPr>
          <p:spPr>
            <a:xfrm>
              <a:off x="1396157" y="1856681"/>
              <a:ext cx="954107" cy="400110"/>
            </a:xfrm>
            <a:prstGeom prst="rect">
              <a:avLst/>
            </a:prstGeom>
            <a:noFill/>
          </p:spPr>
          <p:txBody>
            <a:bodyPr wrap="none" rtlCol="0">
              <a:spAutoFit/>
            </a:bodyPr>
            <a:lstStyle/>
            <a:p>
              <a:r>
                <a:rPr lang="en-US" sz="2000" b="1" u="sng">
                  <a:solidFill>
                    <a:schemeClr val="accent2"/>
                  </a:solidFill>
                </a:rPr>
                <a:t>Public</a:t>
              </a:r>
            </a:p>
          </p:txBody>
        </p:sp>
        <p:sp>
          <p:nvSpPr>
            <p:cNvPr id="10" name="TextBox 9">
              <a:extLst>
                <a:ext uri="{FF2B5EF4-FFF2-40B4-BE49-F238E27FC236}">
                  <a16:creationId xmlns:a16="http://schemas.microsoft.com/office/drawing/2014/main" id="{4E0E0849-FE66-1A80-0309-1D9C212EC21C}"/>
                </a:ext>
              </a:extLst>
            </p:cNvPr>
            <p:cNvSpPr txBox="1"/>
            <p:nvPr/>
          </p:nvSpPr>
          <p:spPr>
            <a:xfrm>
              <a:off x="6456622" y="1856681"/>
              <a:ext cx="1170593" cy="400110"/>
            </a:xfrm>
            <a:prstGeom prst="rect">
              <a:avLst/>
            </a:prstGeom>
            <a:noFill/>
          </p:spPr>
          <p:txBody>
            <a:bodyPr wrap="square">
              <a:spAutoFit/>
            </a:bodyPr>
            <a:lstStyle/>
            <a:p>
              <a:r>
                <a:rPr lang="en-US" sz="2000" b="1" u="sng">
                  <a:solidFill>
                    <a:schemeClr val="accent2"/>
                  </a:solidFill>
                </a:rPr>
                <a:t>Private</a:t>
              </a:r>
            </a:p>
          </p:txBody>
        </p:sp>
        <p:sp>
          <p:nvSpPr>
            <p:cNvPr id="12" name="TextBox 11">
              <a:extLst>
                <a:ext uri="{FF2B5EF4-FFF2-40B4-BE49-F238E27FC236}">
                  <a16:creationId xmlns:a16="http://schemas.microsoft.com/office/drawing/2014/main" id="{DC631683-69C1-3582-4343-56BCB7FA672A}"/>
                </a:ext>
              </a:extLst>
            </p:cNvPr>
            <p:cNvSpPr txBox="1"/>
            <p:nvPr/>
          </p:nvSpPr>
          <p:spPr>
            <a:xfrm>
              <a:off x="4010615" y="1856681"/>
              <a:ext cx="1122769" cy="400110"/>
            </a:xfrm>
            <a:prstGeom prst="rect">
              <a:avLst/>
            </a:prstGeom>
            <a:noFill/>
          </p:spPr>
          <p:txBody>
            <a:bodyPr wrap="square">
              <a:spAutoFit/>
            </a:bodyPr>
            <a:lstStyle/>
            <a:p>
              <a:r>
                <a:rPr lang="en-US" sz="2000" b="1" u="sng">
                  <a:solidFill>
                    <a:schemeClr val="accent2"/>
                  </a:solidFill>
                </a:rPr>
                <a:t>Hybrid</a:t>
              </a:r>
            </a:p>
          </p:txBody>
        </p:sp>
        <p:sp>
          <p:nvSpPr>
            <p:cNvPr id="13" name="TextBox 12">
              <a:extLst>
                <a:ext uri="{FF2B5EF4-FFF2-40B4-BE49-F238E27FC236}">
                  <a16:creationId xmlns:a16="http://schemas.microsoft.com/office/drawing/2014/main" id="{2A6BF040-83D7-9E67-9792-1A42A8FE5D08}"/>
                </a:ext>
              </a:extLst>
            </p:cNvPr>
            <p:cNvSpPr txBox="1"/>
            <p:nvPr/>
          </p:nvSpPr>
          <p:spPr>
            <a:xfrm>
              <a:off x="3758654" y="2314010"/>
              <a:ext cx="1598273" cy="1384995"/>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accent2"/>
                  </a:solidFill>
                </a:rPr>
                <a:t>Can transition between public and private </a:t>
              </a:r>
            </a:p>
            <a:p>
              <a:pPr marL="285750" indent="-285750">
                <a:buFont typeface="Arial" panose="020B0604020202020204" pitchFamily="34" charset="0"/>
                <a:buChar char="•"/>
              </a:pPr>
              <a:endParaRPr lang="en-US">
                <a:solidFill>
                  <a:schemeClr val="accent2"/>
                </a:solidFill>
              </a:endParaRPr>
            </a:p>
            <a:p>
              <a:pPr marL="285750" indent="-285750">
                <a:buFont typeface="Arial" panose="020B0604020202020204" pitchFamily="34" charset="0"/>
                <a:buChar char="•"/>
              </a:pPr>
              <a:r>
                <a:rPr lang="en-US">
                  <a:solidFill>
                    <a:schemeClr val="accent2"/>
                  </a:solidFill>
                </a:rPr>
                <a:t>Cost effective</a:t>
              </a:r>
            </a:p>
          </p:txBody>
        </p:sp>
      </p:grpSp>
      <p:sp>
        <p:nvSpPr>
          <p:cNvPr id="3" name="TextBox 2">
            <a:extLst>
              <a:ext uri="{FF2B5EF4-FFF2-40B4-BE49-F238E27FC236}">
                <a16:creationId xmlns:a16="http://schemas.microsoft.com/office/drawing/2014/main" id="{2CD14E67-5482-E09B-28AD-ECA6C912A25E}"/>
              </a:ext>
            </a:extLst>
          </p:cNvPr>
          <p:cNvSpPr txBox="1"/>
          <p:nvPr/>
        </p:nvSpPr>
        <p:spPr>
          <a:xfrm>
            <a:off x="1100517" y="3873668"/>
            <a:ext cx="1976823" cy="307777"/>
          </a:xfrm>
          <a:prstGeom prst="rect">
            <a:avLst/>
          </a:prstGeom>
          <a:noFill/>
        </p:spPr>
        <p:txBody>
          <a:bodyPr wrap="none" rtlCol="0">
            <a:spAutoFit/>
          </a:bodyPr>
          <a:lstStyle/>
          <a:p>
            <a:r>
              <a:rPr lang="en-US">
                <a:solidFill>
                  <a:schemeClr val="accent2"/>
                </a:solidFill>
              </a:rPr>
              <a:t>E.g. Salesforce (CRM)</a:t>
            </a:r>
          </a:p>
        </p:txBody>
      </p:sp>
      <p:sp>
        <p:nvSpPr>
          <p:cNvPr id="11" name="TextBox 10">
            <a:extLst>
              <a:ext uri="{FF2B5EF4-FFF2-40B4-BE49-F238E27FC236}">
                <a16:creationId xmlns:a16="http://schemas.microsoft.com/office/drawing/2014/main" id="{27C68946-D6D4-CB5A-414E-768C5052C1F1}"/>
              </a:ext>
            </a:extLst>
          </p:cNvPr>
          <p:cNvSpPr txBox="1"/>
          <p:nvPr/>
        </p:nvSpPr>
        <p:spPr>
          <a:xfrm>
            <a:off x="3861773" y="3658226"/>
            <a:ext cx="1682784" cy="307777"/>
          </a:xfrm>
          <a:prstGeom prst="rect">
            <a:avLst/>
          </a:prstGeom>
          <a:noFill/>
        </p:spPr>
        <p:txBody>
          <a:bodyPr wrap="square">
            <a:spAutoFit/>
          </a:bodyPr>
          <a:lstStyle/>
          <a:p>
            <a:r>
              <a:rPr lang="en-US">
                <a:solidFill>
                  <a:schemeClr val="accent2"/>
                </a:solidFill>
              </a:rPr>
              <a:t>E.g.  AWS</a:t>
            </a:r>
          </a:p>
        </p:txBody>
      </p:sp>
      <p:sp>
        <p:nvSpPr>
          <p:cNvPr id="16" name="TextBox 15">
            <a:extLst>
              <a:ext uri="{FF2B5EF4-FFF2-40B4-BE49-F238E27FC236}">
                <a16:creationId xmlns:a16="http://schemas.microsoft.com/office/drawing/2014/main" id="{3DB63C54-735B-4522-9AAF-2378D884B9F9}"/>
              </a:ext>
            </a:extLst>
          </p:cNvPr>
          <p:cNvSpPr txBox="1"/>
          <p:nvPr/>
        </p:nvSpPr>
        <p:spPr>
          <a:xfrm>
            <a:off x="5778483" y="3971958"/>
            <a:ext cx="4826898" cy="307777"/>
          </a:xfrm>
          <a:prstGeom prst="rect">
            <a:avLst/>
          </a:prstGeom>
          <a:noFill/>
        </p:spPr>
        <p:txBody>
          <a:bodyPr wrap="square">
            <a:spAutoFit/>
          </a:bodyPr>
          <a:lstStyle/>
          <a:p>
            <a:r>
              <a:rPr lang="en-US">
                <a:solidFill>
                  <a:schemeClr val="accent2"/>
                </a:solidFill>
              </a:rPr>
              <a:t>E.g. IBM</a:t>
            </a:r>
          </a:p>
        </p:txBody>
      </p:sp>
    </p:spTree>
    <p:extLst>
      <p:ext uri="{BB962C8B-B14F-4D97-AF65-F5344CB8AC3E}">
        <p14:creationId xmlns:p14="http://schemas.microsoft.com/office/powerpoint/2010/main" val="151828043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aph of data on a black background&#10;&#10;Description automatically generated">
            <a:extLst>
              <a:ext uri="{FF2B5EF4-FFF2-40B4-BE49-F238E27FC236}">
                <a16:creationId xmlns:a16="http://schemas.microsoft.com/office/drawing/2014/main" id="{90B91573-D185-68B0-BE7A-269F7F9CC97A}"/>
              </a:ext>
            </a:extLst>
          </p:cNvPr>
          <p:cNvPicPr>
            <a:picLocks noGrp="1" noChangeAspect="1"/>
          </p:cNvPicPr>
          <p:nvPr>
            <p:ph idx="4294967295"/>
          </p:nvPr>
        </p:nvPicPr>
        <p:blipFill rotWithShape="1">
          <a:blip r:embed="rId2"/>
          <a:srcRect l="121" r="1" b="1"/>
          <a:stretch/>
        </p:blipFill>
        <p:spPr>
          <a:xfrm>
            <a:off x="0" y="0"/>
            <a:ext cx="9144000" cy="5149850"/>
          </a:xfrm>
          <a:prstGeom prst="rect">
            <a:avLst/>
          </a:prstGeom>
        </p:spPr>
      </p:pic>
    </p:spTree>
    <p:extLst>
      <p:ext uri="{BB962C8B-B14F-4D97-AF65-F5344CB8AC3E}">
        <p14:creationId xmlns:p14="http://schemas.microsoft.com/office/powerpoint/2010/main" val="35684474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409348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chemeClr val="tx2">
                    <a:lumMod val="90000"/>
                    <a:lumOff val="10000"/>
                  </a:schemeClr>
                </a:solidFill>
                <a:latin typeface="Cambria"/>
              </a:rPr>
              <a:t>Acquisition Timeline</a:t>
            </a:r>
            <a:endParaRPr lang="en-US" sz="3200" b="1">
              <a:solidFill>
                <a:schemeClr val="tx2">
                  <a:lumMod val="90000"/>
                  <a:lumOff val="10000"/>
                </a:schemeClr>
              </a:solidFill>
              <a:latin typeface="Cambria"/>
              <a:ea typeface="Cambria"/>
            </a:endParaRPr>
          </a:p>
        </p:txBody>
      </p:sp>
      <p:graphicFrame>
        <p:nvGraphicFramePr>
          <p:cNvPr id="2" name="TextBox 6">
            <a:extLst>
              <a:ext uri="{FF2B5EF4-FFF2-40B4-BE49-F238E27FC236}">
                <a16:creationId xmlns:a16="http://schemas.microsoft.com/office/drawing/2014/main" id="{5CAD3739-5DAA-5FA6-E871-857824CEAD10}"/>
              </a:ext>
            </a:extLst>
          </p:cNvPr>
          <p:cNvGraphicFramePr/>
          <p:nvPr/>
        </p:nvGraphicFramePr>
        <p:xfrm>
          <a:off x="3259667" y="742916"/>
          <a:ext cx="5882324" cy="42988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Graphic 4" descr="Target with solid fill">
            <a:extLst>
              <a:ext uri="{FF2B5EF4-FFF2-40B4-BE49-F238E27FC236}">
                <a16:creationId xmlns:a16="http://schemas.microsoft.com/office/drawing/2014/main" id="{0454EF68-B254-68ED-596D-07A27BC150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9110" y="2297430"/>
            <a:ext cx="914400" cy="914400"/>
          </a:xfrm>
          <a:prstGeom prst="rect">
            <a:avLst/>
          </a:prstGeom>
        </p:spPr>
      </p:pic>
      <p:sp>
        <p:nvSpPr>
          <p:cNvPr id="8" name="TextBox 7">
            <a:extLst>
              <a:ext uri="{FF2B5EF4-FFF2-40B4-BE49-F238E27FC236}">
                <a16:creationId xmlns:a16="http://schemas.microsoft.com/office/drawing/2014/main" id="{C46B7498-3EC4-DDFA-CA13-F02FDA8C11D8}"/>
              </a:ext>
            </a:extLst>
          </p:cNvPr>
          <p:cNvSpPr txBox="1"/>
          <p:nvPr/>
        </p:nvSpPr>
        <p:spPr>
          <a:xfrm>
            <a:off x="1581150" y="2491740"/>
            <a:ext cx="1291590" cy="646331"/>
          </a:xfrm>
          <a:prstGeom prst="rect">
            <a:avLst/>
          </a:prstGeom>
          <a:noFill/>
        </p:spPr>
        <p:txBody>
          <a:bodyPr wrap="square" rtlCol="0">
            <a:spAutoFit/>
          </a:bodyPr>
          <a:lstStyle/>
          <a:p>
            <a:r>
              <a:rPr lang="en-CA" sz="1800" b="1">
                <a:solidFill>
                  <a:schemeClr val="tx1"/>
                </a:solidFill>
                <a:latin typeface="+mj-lt"/>
              </a:rPr>
              <a:t>Initial IPO</a:t>
            </a:r>
          </a:p>
          <a:p>
            <a:r>
              <a:rPr lang="en-CA" sz="1800" b="1">
                <a:solidFill>
                  <a:schemeClr val="tx1"/>
                </a:solidFill>
                <a:latin typeface="+mj-lt"/>
              </a:rPr>
              <a:t>2019</a:t>
            </a:r>
          </a:p>
        </p:txBody>
      </p:sp>
    </p:spTree>
    <p:extLst>
      <p:ext uri="{BB962C8B-B14F-4D97-AF65-F5344CB8AC3E}">
        <p14:creationId xmlns:p14="http://schemas.microsoft.com/office/powerpoint/2010/main" val="303914803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BA424F27-3E7A-38BA-199D-E65865F75A9A}"/>
              </a:ext>
            </a:extLst>
          </p:cNvPr>
          <p:cNvPicPr>
            <a:picLocks noChangeAspect="1"/>
          </p:cNvPicPr>
          <p:nvPr/>
        </p:nvPicPr>
        <p:blipFill rotWithShape="1">
          <a:blip r:embed="rId2"/>
          <a:srcRect l="565"/>
          <a:stretch/>
        </p:blipFill>
        <p:spPr>
          <a:xfrm>
            <a:off x="15" y="7"/>
            <a:ext cx="9143985" cy="5149718"/>
          </a:xfrm>
          <a:prstGeom prst="rect">
            <a:avLst/>
          </a:prstGeom>
        </p:spPr>
      </p:pic>
    </p:spTree>
    <p:extLst>
      <p:ext uri="{BB962C8B-B14F-4D97-AF65-F5344CB8AC3E}">
        <p14:creationId xmlns:p14="http://schemas.microsoft.com/office/powerpoint/2010/main" val="306578853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small white and black text&#10;&#10;Description automatically generated with medium confidence">
            <a:extLst>
              <a:ext uri="{FF2B5EF4-FFF2-40B4-BE49-F238E27FC236}">
                <a16:creationId xmlns:a16="http://schemas.microsoft.com/office/drawing/2014/main" id="{226608B9-C09D-962C-5F8E-C9EB8E86E3C6}"/>
              </a:ext>
            </a:extLst>
          </p:cNvPr>
          <p:cNvPicPr>
            <a:picLocks noGrp="1" noChangeAspect="1"/>
          </p:cNvPicPr>
          <p:nvPr>
            <p:ph idx="4294967295"/>
          </p:nvPr>
        </p:nvPicPr>
        <p:blipFill rotWithShape="1">
          <a:blip r:embed="rId2"/>
          <a:srcRect l="449" r="116"/>
          <a:stretch/>
        </p:blipFill>
        <p:spPr>
          <a:xfrm>
            <a:off x="0" y="0"/>
            <a:ext cx="9144000" cy="5149850"/>
          </a:xfrm>
          <a:prstGeom prst="rect">
            <a:avLst/>
          </a:prstGeom>
        </p:spPr>
      </p:pic>
    </p:spTree>
    <p:extLst>
      <p:ext uri="{BB962C8B-B14F-4D97-AF65-F5344CB8AC3E}">
        <p14:creationId xmlns:p14="http://schemas.microsoft.com/office/powerpoint/2010/main" val="378557845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a:extLst>
              <a:ext uri="{FF2B5EF4-FFF2-40B4-BE49-F238E27FC236}">
                <a16:creationId xmlns:a16="http://schemas.microsoft.com/office/drawing/2014/main" id="{A822BB73-A58E-A97E-1A08-C28649F5508F}"/>
              </a:ext>
            </a:extLst>
          </p:cNvPr>
          <p:cNvPicPr>
            <a:picLocks noGrp="1" noChangeAspect="1"/>
          </p:cNvPicPr>
          <p:nvPr>
            <p:ph idx="4294967295"/>
          </p:nvPr>
        </p:nvPicPr>
        <p:blipFill>
          <a:blip r:embed="rId2"/>
          <a:stretch>
            <a:fillRect/>
          </a:stretch>
        </p:blipFill>
        <p:spPr>
          <a:xfrm>
            <a:off x="824463" y="3656634"/>
            <a:ext cx="1587500" cy="1317625"/>
          </a:xfrm>
        </p:spPr>
      </p:pic>
      <p:pic>
        <p:nvPicPr>
          <p:cNvPr id="7" name="Picture 6">
            <a:extLst>
              <a:ext uri="{FF2B5EF4-FFF2-40B4-BE49-F238E27FC236}">
                <a16:creationId xmlns:a16="http://schemas.microsoft.com/office/drawing/2014/main" id="{E2593C6A-2A81-6F6E-7BCF-59C78BF86B0F}"/>
              </a:ext>
            </a:extLst>
          </p:cNvPr>
          <p:cNvPicPr>
            <a:picLocks noChangeAspect="1"/>
          </p:cNvPicPr>
          <p:nvPr/>
        </p:nvPicPr>
        <p:blipFill>
          <a:blip r:embed="rId3"/>
          <a:stretch>
            <a:fillRect/>
          </a:stretch>
        </p:blipFill>
        <p:spPr>
          <a:xfrm>
            <a:off x="675162" y="706731"/>
            <a:ext cx="7793675" cy="1501025"/>
          </a:xfrm>
          <a:prstGeom prst="rect">
            <a:avLst/>
          </a:prstGeom>
        </p:spPr>
      </p:pic>
      <p:pic>
        <p:nvPicPr>
          <p:cNvPr id="9" name="Picture 8">
            <a:extLst>
              <a:ext uri="{FF2B5EF4-FFF2-40B4-BE49-F238E27FC236}">
                <a16:creationId xmlns:a16="http://schemas.microsoft.com/office/drawing/2014/main" id="{29529889-4AFC-63D6-169F-DA9A75AC5F36}"/>
              </a:ext>
            </a:extLst>
          </p:cNvPr>
          <p:cNvPicPr>
            <a:picLocks noChangeAspect="1"/>
          </p:cNvPicPr>
          <p:nvPr/>
        </p:nvPicPr>
        <p:blipFill>
          <a:blip r:embed="rId4"/>
          <a:stretch>
            <a:fillRect/>
          </a:stretch>
        </p:blipFill>
        <p:spPr>
          <a:xfrm>
            <a:off x="825913" y="2207756"/>
            <a:ext cx="1586050" cy="1471740"/>
          </a:xfrm>
          <a:prstGeom prst="rect">
            <a:avLst/>
          </a:prstGeom>
        </p:spPr>
      </p:pic>
      <p:pic>
        <p:nvPicPr>
          <p:cNvPr id="11" name="Picture 10">
            <a:extLst>
              <a:ext uri="{FF2B5EF4-FFF2-40B4-BE49-F238E27FC236}">
                <a16:creationId xmlns:a16="http://schemas.microsoft.com/office/drawing/2014/main" id="{303480FE-BCA4-DF14-5A1C-FBC5ADAA5CFB}"/>
              </a:ext>
            </a:extLst>
          </p:cNvPr>
          <p:cNvPicPr>
            <a:picLocks noChangeAspect="1"/>
          </p:cNvPicPr>
          <p:nvPr/>
        </p:nvPicPr>
        <p:blipFill>
          <a:blip r:embed="rId5"/>
          <a:stretch>
            <a:fillRect/>
          </a:stretch>
        </p:blipFill>
        <p:spPr>
          <a:xfrm>
            <a:off x="2848694" y="2207756"/>
            <a:ext cx="1534610" cy="1317422"/>
          </a:xfrm>
          <a:prstGeom prst="rect">
            <a:avLst/>
          </a:prstGeom>
        </p:spPr>
      </p:pic>
      <p:pic>
        <p:nvPicPr>
          <p:cNvPr id="13" name="Picture 12">
            <a:extLst>
              <a:ext uri="{FF2B5EF4-FFF2-40B4-BE49-F238E27FC236}">
                <a16:creationId xmlns:a16="http://schemas.microsoft.com/office/drawing/2014/main" id="{A4DC8B96-86FC-4ACE-7B83-24DB890BD9DB}"/>
              </a:ext>
            </a:extLst>
          </p:cNvPr>
          <p:cNvPicPr>
            <a:picLocks noChangeAspect="1"/>
          </p:cNvPicPr>
          <p:nvPr/>
        </p:nvPicPr>
        <p:blipFill>
          <a:blip r:embed="rId6"/>
          <a:stretch>
            <a:fillRect/>
          </a:stretch>
        </p:blipFill>
        <p:spPr>
          <a:xfrm>
            <a:off x="4760698" y="2207756"/>
            <a:ext cx="1608912" cy="1448878"/>
          </a:xfrm>
          <a:prstGeom prst="rect">
            <a:avLst/>
          </a:prstGeom>
        </p:spPr>
      </p:pic>
      <p:pic>
        <p:nvPicPr>
          <p:cNvPr id="15" name="Picture 14">
            <a:extLst>
              <a:ext uri="{FF2B5EF4-FFF2-40B4-BE49-F238E27FC236}">
                <a16:creationId xmlns:a16="http://schemas.microsoft.com/office/drawing/2014/main" id="{B7600BD1-BB79-CF86-D9E6-6350B28C62C6}"/>
              </a:ext>
            </a:extLst>
          </p:cNvPr>
          <p:cNvPicPr>
            <a:picLocks noChangeAspect="1"/>
          </p:cNvPicPr>
          <p:nvPr/>
        </p:nvPicPr>
        <p:blipFill>
          <a:blip r:embed="rId7"/>
          <a:stretch>
            <a:fillRect/>
          </a:stretch>
        </p:blipFill>
        <p:spPr>
          <a:xfrm>
            <a:off x="6650489" y="2207505"/>
            <a:ext cx="1537469" cy="1297418"/>
          </a:xfrm>
          <a:prstGeom prst="rect">
            <a:avLst/>
          </a:prstGeom>
        </p:spPr>
      </p:pic>
      <p:pic>
        <p:nvPicPr>
          <p:cNvPr id="17" name="Picture 16">
            <a:extLst>
              <a:ext uri="{FF2B5EF4-FFF2-40B4-BE49-F238E27FC236}">
                <a16:creationId xmlns:a16="http://schemas.microsoft.com/office/drawing/2014/main" id="{2C751621-B8FD-B465-846B-CE9B58369C5B}"/>
              </a:ext>
            </a:extLst>
          </p:cNvPr>
          <p:cNvPicPr>
            <a:picLocks noChangeAspect="1"/>
          </p:cNvPicPr>
          <p:nvPr/>
        </p:nvPicPr>
        <p:blipFill>
          <a:blip r:embed="rId8"/>
          <a:stretch>
            <a:fillRect/>
          </a:stretch>
        </p:blipFill>
        <p:spPr>
          <a:xfrm>
            <a:off x="2818687" y="3545669"/>
            <a:ext cx="1594623" cy="1583192"/>
          </a:xfrm>
          <a:prstGeom prst="rect">
            <a:avLst/>
          </a:prstGeom>
        </p:spPr>
      </p:pic>
      <p:pic>
        <p:nvPicPr>
          <p:cNvPr id="2" name="Picture 1">
            <a:extLst>
              <a:ext uri="{FF2B5EF4-FFF2-40B4-BE49-F238E27FC236}">
                <a16:creationId xmlns:a16="http://schemas.microsoft.com/office/drawing/2014/main" id="{6298BD94-B8C2-2346-8BA4-22A88BA3DF8C}"/>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6000"/>
                    </a14:imgEffect>
                  </a14:imgLayer>
                </a14:imgProps>
              </a:ext>
            </a:extLst>
          </a:blip>
          <a:stretch>
            <a:fillRect/>
          </a:stretch>
        </p:blipFill>
        <p:spPr>
          <a:xfrm>
            <a:off x="5776592" y="3605213"/>
            <a:ext cx="3095396" cy="1464104"/>
          </a:xfrm>
          <a:prstGeom prst="rect">
            <a:avLst/>
          </a:prstGeom>
        </p:spPr>
      </p:pic>
      <p:sp>
        <p:nvSpPr>
          <p:cNvPr id="4" name="TextBox 3">
            <a:extLst>
              <a:ext uri="{FF2B5EF4-FFF2-40B4-BE49-F238E27FC236}">
                <a16:creationId xmlns:a16="http://schemas.microsoft.com/office/drawing/2014/main" id="{D797C18B-6CA2-B577-F7B4-2C3372FBD72C}"/>
              </a:ext>
            </a:extLst>
          </p:cNvPr>
          <p:cNvSpPr txBox="1"/>
          <p:nvPr/>
        </p:nvSpPr>
        <p:spPr>
          <a:xfrm>
            <a:off x="0" y="181085"/>
            <a:ext cx="4514377" cy="400110"/>
          </a:xfrm>
          <a:prstGeom prst="rect">
            <a:avLst/>
          </a:prstGeom>
          <a:noFill/>
        </p:spPr>
        <p:txBody>
          <a:bodyPr wrap="none" lIns="91440" tIns="45720" rIns="91440" bIns="45720" rtlCol="0" anchor="t">
            <a:spAutoFit/>
          </a:bodyPr>
          <a:lstStyle/>
          <a:p>
            <a:r>
              <a:rPr lang="en-US" sz="2000" b="1">
                <a:solidFill>
                  <a:schemeClr val="tx2">
                    <a:lumMod val="90000"/>
                    <a:lumOff val="10000"/>
                  </a:schemeClr>
                </a:solidFill>
                <a:latin typeface="Cambria"/>
              </a:rPr>
              <a:t>Marketplace: Database Compilation</a:t>
            </a:r>
          </a:p>
        </p:txBody>
      </p:sp>
    </p:spTree>
    <p:extLst>
      <p:ext uri="{BB962C8B-B14F-4D97-AF65-F5344CB8AC3E}">
        <p14:creationId xmlns:p14="http://schemas.microsoft.com/office/powerpoint/2010/main" val="362471814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409348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chemeClr val="tx2">
                    <a:lumMod val="90000"/>
                    <a:lumOff val="10000"/>
                  </a:schemeClr>
                </a:solidFill>
                <a:latin typeface="Cambria"/>
              </a:rPr>
              <a:t>Strategy</a:t>
            </a:r>
            <a:endParaRPr lang="en-US" sz="3200" b="1">
              <a:solidFill>
                <a:schemeClr val="tx2">
                  <a:lumMod val="90000"/>
                  <a:lumOff val="10000"/>
                </a:schemeClr>
              </a:solidFill>
              <a:latin typeface="Cambria"/>
              <a:ea typeface="Cambria"/>
            </a:endParaRPr>
          </a:p>
        </p:txBody>
      </p:sp>
      <p:sp>
        <p:nvSpPr>
          <p:cNvPr id="3" name="TextBox 2">
            <a:extLst>
              <a:ext uri="{FF2B5EF4-FFF2-40B4-BE49-F238E27FC236}">
                <a16:creationId xmlns:a16="http://schemas.microsoft.com/office/drawing/2014/main" id="{F8885241-F8B4-3A3D-E182-913EA03E99BE}"/>
              </a:ext>
            </a:extLst>
          </p:cNvPr>
          <p:cNvSpPr txBox="1"/>
          <p:nvPr/>
        </p:nvSpPr>
        <p:spPr>
          <a:xfrm>
            <a:off x="786596" y="966868"/>
            <a:ext cx="7443003" cy="1608133"/>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CA" sz="2400" b="1"/>
              <a:t>Low-friction land-and-expand sales strategy.</a:t>
            </a:r>
          </a:p>
          <a:p>
            <a:endParaRPr lang="en-CA" sz="1100"/>
          </a:p>
          <a:p>
            <a:r>
              <a:rPr lang="en-CA" sz="1600"/>
              <a:t> When customers deploy the Falcon platform, they can start with any number of  cloud modules and easily add additional  cloud modules. Once customers experience the benefits of the Falcon platform, they often expand their adoption over time by adding more endpoints or purchasing additional modules.</a:t>
            </a:r>
          </a:p>
        </p:txBody>
      </p:sp>
      <p:pic>
        <p:nvPicPr>
          <p:cNvPr id="2" name="Picture 1">
            <a:extLst>
              <a:ext uri="{FF2B5EF4-FFF2-40B4-BE49-F238E27FC236}">
                <a16:creationId xmlns:a16="http://schemas.microsoft.com/office/drawing/2014/main" id="{6E11CFC1-049C-6DBA-B1A0-E526D86B079E}"/>
              </a:ext>
            </a:extLst>
          </p:cNvPr>
          <p:cNvPicPr>
            <a:picLocks noChangeAspect="1"/>
          </p:cNvPicPr>
          <p:nvPr/>
        </p:nvPicPr>
        <p:blipFill>
          <a:blip r:embed="rId2"/>
          <a:stretch>
            <a:fillRect/>
          </a:stretch>
        </p:blipFill>
        <p:spPr>
          <a:xfrm>
            <a:off x="619560" y="2734417"/>
            <a:ext cx="7972706" cy="1801525"/>
          </a:xfrm>
          <a:prstGeom prst="rect">
            <a:avLst/>
          </a:prstGeom>
        </p:spPr>
      </p:pic>
    </p:spTree>
    <p:extLst>
      <p:ext uri="{BB962C8B-B14F-4D97-AF65-F5344CB8AC3E}">
        <p14:creationId xmlns:p14="http://schemas.microsoft.com/office/powerpoint/2010/main" val="215456449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409348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tx2"/>
                </a:solidFill>
                <a:latin typeface="Cambria"/>
              </a:rPr>
              <a:t>Example: SEC</a:t>
            </a:r>
          </a:p>
        </p:txBody>
      </p:sp>
      <p:pic>
        <p:nvPicPr>
          <p:cNvPr id="3" name="Picture 2">
            <a:extLst>
              <a:ext uri="{FF2B5EF4-FFF2-40B4-BE49-F238E27FC236}">
                <a16:creationId xmlns:a16="http://schemas.microsoft.com/office/drawing/2014/main" id="{229155CC-6AC2-E2F5-C04E-F761706CEBD6}"/>
              </a:ext>
            </a:extLst>
          </p:cNvPr>
          <p:cNvPicPr>
            <a:picLocks noChangeAspect="1"/>
          </p:cNvPicPr>
          <p:nvPr/>
        </p:nvPicPr>
        <p:blipFill rotWithShape="1">
          <a:blip r:embed="rId2"/>
          <a:srcRect b="53434"/>
          <a:stretch/>
        </p:blipFill>
        <p:spPr>
          <a:xfrm>
            <a:off x="554006" y="1203760"/>
            <a:ext cx="8018840" cy="956792"/>
          </a:xfrm>
          <a:prstGeom prst="rect">
            <a:avLst/>
          </a:prstGeom>
        </p:spPr>
      </p:pic>
      <p:pic>
        <p:nvPicPr>
          <p:cNvPr id="6" name="Picture 5">
            <a:extLst>
              <a:ext uri="{FF2B5EF4-FFF2-40B4-BE49-F238E27FC236}">
                <a16:creationId xmlns:a16="http://schemas.microsoft.com/office/drawing/2014/main" id="{B10E03C6-EFEC-8FA6-54B3-FCBB42E66D6C}"/>
              </a:ext>
            </a:extLst>
          </p:cNvPr>
          <p:cNvPicPr>
            <a:picLocks noChangeAspect="1"/>
          </p:cNvPicPr>
          <p:nvPr/>
        </p:nvPicPr>
        <p:blipFill>
          <a:blip r:embed="rId3"/>
          <a:stretch>
            <a:fillRect/>
          </a:stretch>
        </p:blipFill>
        <p:spPr>
          <a:xfrm>
            <a:off x="562580" y="2365999"/>
            <a:ext cx="8001694" cy="2280482"/>
          </a:xfrm>
          <a:prstGeom prst="rect">
            <a:avLst/>
          </a:prstGeom>
        </p:spPr>
      </p:pic>
    </p:spTree>
    <p:extLst>
      <p:ext uri="{BB962C8B-B14F-4D97-AF65-F5344CB8AC3E}">
        <p14:creationId xmlns:p14="http://schemas.microsoft.com/office/powerpoint/2010/main" val="29289642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409348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chemeClr val="tx2">
                    <a:lumMod val="90000"/>
                    <a:lumOff val="10000"/>
                  </a:schemeClr>
                </a:solidFill>
                <a:latin typeface="Cambria"/>
              </a:rPr>
              <a:t>Example: SEC</a:t>
            </a:r>
          </a:p>
        </p:txBody>
      </p:sp>
      <p:sp>
        <p:nvSpPr>
          <p:cNvPr id="15" name="TextBox 14">
            <a:extLst>
              <a:ext uri="{FF2B5EF4-FFF2-40B4-BE49-F238E27FC236}">
                <a16:creationId xmlns:a16="http://schemas.microsoft.com/office/drawing/2014/main" id="{B321CEED-3092-90B7-9142-70DAA0E224A0}"/>
              </a:ext>
            </a:extLst>
          </p:cNvPr>
          <p:cNvSpPr txBox="1"/>
          <p:nvPr/>
        </p:nvSpPr>
        <p:spPr>
          <a:xfrm>
            <a:off x="4342945" y="188230"/>
            <a:ext cx="2406199" cy="3385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600" b="1">
                <a:latin typeface="Cambria"/>
              </a:rPr>
              <a:t>Recommendation: </a:t>
            </a:r>
            <a:r>
              <a:rPr lang="en-US" sz="1600" b="1">
                <a:solidFill>
                  <a:srgbClr val="00B050"/>
                </a:solidFill>
                <a:latin typeface="Cambria"/>
              </a:rPr>
              <a:t>BUY</a:t>
            </a:r>
          </a:p>
        </p:txBody>
      </p:sp>
      <p:sp>
        <p:nvSpPr>
          <p:cNvPr id="16" name="TextBox 15">
            <a:extLst>
              <a:ext uri="{FF2B5EF4-FFF2-40B4-BE49-F238E27FC236}">
                <a16:creationId xmlns:a16="http://schemas.microsoft.com/office/drawing/2014/main" id="{3BA48FC2-0FC9-7498-939C-1289379918B9}"/>
              </a:ext>
            </a:extLst>
          </p:cNvPr>
          <p:cNvSpPr txBox="1"/>
          <p:nvPr/>
        </p:nvSpPr>
        <p:spPr>
          <a:xfrm>
            <a:off x="6783158" y="170086"/>
            <a:ext cx="1553485" cy="3385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600" b="1">
                <a:latin typeface="Cambria"/>
              </a:rPr>
              <a:t>Price: </a:t>
            </a:r>
            <a:r>
              <a:rPr lang="en-US" sz="1600">
                <a:latin typeface="Cambria"/>
              </a:rPr>
              <a:t>$389.68</a:t>
            </a:r>
          </a:p>
        </p:txBody>
      </p:sp>
      <p:pic>
        <p:nvPicPr>
          <p:cNvPr id="19" name="Picture 18">
            <a:extLst>
              <a:ext uri="{FF2B5EF4-FFF2-40B4-BE49-F238E27FC236}">
                <a16:creationId xmlns:a16="http://schemas.microsoft.com/office/drawing/2014/main" id="{2AEBE4FE-9FCD-8C6C-51F2-5F896A100DCC}"/>
              </a:ext>
            </a:extLst>
          </p:cNvPr>
          <p:cNvPicPr>
            <a:picLocks noChangeAspect="1"/>
          </p:cNvPicPr>
          <p:nvPr/>
        </p:nvPicPr>
        <p:blipFill>
          <a:blip r:embed="rId3"/>
          <a:stretch>
            <a:fillRect/>
          </a:stretch>
        </p:blipFill>
        <p:spPr>
          <a:xfrm>
            <a:off x="0" y="607559"/>
            <a:ext cx="9144000" cy="9525"/>
          </a:xfrm>
          <a:prstGeom prst="rect">
            <a:avLst/>
          </a:prstGeom>
          <a:ln w="12700">
            <a:solidFill>
              <a:schemeClr val="tx1"/>
            </a:solidFill>
          </a:ln>
        </p:spPr>
      </p:pic>
      <p:pic>
        <p:nvPicPr>
          <p:cNvPr id="4" name="Picture 14" descr="CrowdStrike Logo PNG Vector (AI) Free Download">
            <a:extLst>
              <a:ext uri="{FF2B5EF4-FFF2-40B4-BE49-F238E27FC236}">
                <a16:creationId xmlns:a16="http://schemas.microsoft.com/office/drawing/2014/main" id="{1370AA08-938D-841C-982B-B98763E209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0657" y="101775"/>
            <a:ext cx="634273" cy="4249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29155CC-6AC2-E2F5-C04E-F761706CEBD6}"/>
              </a:ext>
            </a:extLst>
          </p:cNvPr>
          <p:cNvPicPr>
            <a:picLocks noChangeAspect="1"/>
          </p:cNvPicPr>
          <p:nvPr/>
        </p:nvPicPr>
        <p:blipFill rotWithShape="1">
          <a:blip r:embed="rId5"/>
          <a:srcRect b="53434"/>
          <a:stretch/>
        </p:blipFill>
        <p:spPr>
          <a:xfrm>
            <a:off x="554006" y="1203760"/>
            <a:ext cx="8018840" cy="956792"/>
          </a:xfrm>
          <a:prstGeom prst="rect">
            <a:avLst/>
          </a:prstGeom>
        </p:spPr>
      </p:pic>
      <p:pic>
        <p:nvPicPr>
          <p:cNvPr id="6" name="Picture 5">
            <a:extLst>
              <a:ext uri="{FF2B5EF4-FFF2-40B4-BE49-F238E27FC236}">
                <a16:creationId xmlns:a16="http://schemas.microsoft.com/office/drawing/2014/main" id="{B10E03C6-EFEC-8FA6-54B3-FCBB42E66D6C}"/>
              </a:ext>
            </a:extLst>
          </p:cNvPr>
          <p:cNvPicPr>
            <a:picLocks noChangeAspect="1"/>
          </p:cNvPicPr>
          <p:nvPr/>
        </p:nvPicPr>
        <p:blipFill>
          <a:blip r:embed="rId6"/>
          <a:stretch>
            <a:fillRect/>
          </a:stretch>
        </p:blipFill>
        <p:spPr>
          <a:xfrm>
            <a:off x="562580" y="2365999"/>
            <a:ext cx="8001694" cy="2280482"/>
          </a:xfrm>
          <a:prstGeom prst="rect">
            <a:avLst/>
          </a:prstGeom>
        </p:spPr>
      </p:pic>
      <p:sp>
        <p:nvSpPr>
          <p:cNvPr id="2" name="Rectangle 1">
            <a:extLst>
              <a:ext uri="{FF2B5EF4-FFF2-40B4-BE49-F238E27FC236}">
                <a16:creationId xmlns:a16="http://schemas.microsoft.com/office/drawing/2014/main" id="{B313C0BA-30A7-8A36-F7F7-15D342B3DFDD}"/>
              </a:ext>
            </a:extLst>
          </p:cNvPr>
          <p:cNvSpPr/>
          <p:nvPr/>
        </p:nvSpPr>
        <p:spPr>
          <a:xfrm>
            <a:off x="-8574" y="623944"/>
            <a:ext cx="9144000" cy="4519556"/>
          </a:xfrm>
          <a:prstGeom prst="rect">
            <a:avLst/>
          </a:prstGeom>
          <a:solidFill>
            <a:schemeClr val="tx1">
              <a:lumMod val="95000"/>
              <a:lumOff val="5000"/>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Rounded Corners 4">
            <a:extLst>
              <a:ext uri="{FF2B5EF4-FFF2-40B4-BE49-F238E27FC236}">
                <a16:creationId xmlns:a16="http://schemas.microsoft.com/office/drawing/2014/main" id="{C7B717CE-88E1-8F7D-65E5-7F35A3F19DC9}"/>
              </a:ext>
            </a:extLst>
          </p:cNvPr>
          <p:cNvSpPr/>
          <p:nvPr/>
        </p:nvSpPr>
        <p:spPr>
          <a:xfrm>
            <a:off x="1143000" y="2160552"/>
            <a:ext cx="6676074" cy="746479"/>
          </a:xfrm>
          <a:prstGeom prst="roundRect">
            <a:avLst/>
          </a:prstGeom>
          <a:solidFill>
            <a:srgbClr val="9116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000"/>
              <a:t>Driving market awareness</a:t>
            </a:r>
          </a:p>
          <a:p>
            <a:pPr algn="ctr"/>
            <a:endParaRPr lang="en-CA"/>
          </a:p>
        </p:txBody>
      </p:sp>
    </p:spTree>
    <p:extLst>
      <p:ext uri="{BB962C8B-B14F-4D97-AF65-F5344CB8AC3E}">
        <p14:creationId xmlns:p14="http://schemas.microsoft.com/office/powerpoint/2010/main" val="53070993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409348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accent2"/>
                </a:solidFill>
                <a:latin typeface="Cambria"/>
              </a:rPr>
              <a:t>Partnership Drive</a:t>
            </a:r>
          </a:p>
        </p:txBody>
      </p:sp>
      <p:pic>
        <p:nvPicPr>
          <p:cNvPr id="19" name="Picture 18">
            <a:extLst>
              <a:ext uri="{FF2B5EF4-FFF2-40B4-BE49-F238E27FC236}">
                <a16:creationId xmlns:a16="http://schemas.microsoft.com/office/drawing/2014/main" id="{2AEBE4FE-9FCD-8C6C-51F2-5F896A100DCC}"/>
              </a:ext>
            </a:extLst>
          </p:cNvPr>
          <p:cNvPicPr>
            <a:picLocks noChangeAspect="1"/>
          </p:cNvPicPr>
          <p:nvPr/>
        </p:nvPicPr>
        <p:blipFill>
          <a:blip r:embed="rId2"/>
          <a:stretch>
            <a:fillRect/>
          </a:stretch>
        </p:blipFill>
        <p:spPr>
          <a:xfrm>
            <a:off x="0" y="607559"/>
            <a:ext cx="9144000" cy="9525"/>
          </a:xfrm>
          <a:prstGeom prst="rect">
            <a:avLst/>
          </a:prstGeom>
          <a:ln w="12700">
            <a:solidFill>
              <a:schemeClr val="tx1"/>
            </a:solidFill>
          </a:ln>
        </p:spPr>
      </p:pic>
      <p:pic>
        <p:nvPicPr>
          <p:cNvPr id="7" name="Picture 6">
            <a:extLst>
              <a:ext uri="{FF2B5EF4-FFF2-40B4-BE49-F238E27FC236}">
                <a16:creationId xmlns:a16="http://schemas.microsoft.com/office/drawing/2014/main" id="{5F5A1036-A79D-BC9D-5E97-CAA892330AFB}"/>
              </a:ext>
            </a:extLst>
          </p:cNvPr>
          <p:cNvPicPr>
            <a:picLocks noChangeAspect="1"/>
          </p:cNvPicPr>
          <p:nvPr/>
        </p:nvPicPr>
        <p:blipFill>
          <a:blip r:embed="rId3"/>
          <a:stretch>
            <a:fillRect/>
          </a:stretch>
        </p:blipFill>
        <p:spPr>
          <a:xfrm>
            <a:off x="467719" y="697906"/>
            <a:ext cx="8172952" cy="4197944"/>
          </a:xfrm>
          <a:prstGeom prst="rect">
            <a:avLst/>
          </a:prstGeom>
        </p:spPr>
      </p:pic>
    </p:spTree>
    <p:extLst>
      <p:ext uri="{BB962C8B-B14F-4D97-AF65-F5344CB8AC3E}">
        <p14:creationId xmlns:p14="http://schemas.microsoft.com/office/powerpoint/2010/main" val="98389254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5021281"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tx2"/>
                </a:solidFill>
                <a:latin typeface="Cambria"/>
              </a:rPr>
              <a:t>Industry Opportunity</a:t>
            </a:r>
          </a:p>
        </p:txBody>
      </p:sp>
      <p:pic>
        <p:nvPicPr>
          <p:cNvPr id="5" name="Picture 4">
            <a:extLst>
              <a:ext uri="{FF2B5EF4-FFF2-40B4-BE49-F238E27FC236}">
                <a16:creationId xmlns:a16="http://schemas.microsoft.com/office/drawing/2014/main" id="{698A2685-7008-15DF-7707-6808FDF1C6F1}"/>
              </a:ext>
            </a:extLst>
          </p:cNvPr>
          <p:cNvPicPr>
            <a:picLocks noChangeAspect="1"/>
          </p:cNvPicPr>
          <p:nvPr/>
        </p:nvPicPr>
        <p:blipFill>
          <a:blip r:embed="rId2"/>
          <a:stretch>
            <a:fillRect/>
          </a:stretch>
        </p:blipFill>
        <p:spPr>
          <a:xfrm>
            <a:off x="658874" y="966594"/>
            <a:ext cx="7862126" cy="3415743"/>
          </a:xfrm>
          <a:prstGeom prst="rect">
            <a:avLst/>
          </a:prstGeom>
        </p:spPr>
      </p:pic>
    </p:spTree>
    <p:extLst>
      <p:ext uri="{BB962C8B-B14F-4D97-AF65-F5344CB8AC3E}">
        <p14:creationId xmlns:p14="http://schemas.microsoft.com/office/powerpoint/2010/main" val="3254913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7"/>
          <p:cNvSpPr txBox="1">
            <a:spLocks noGrp="1"/>
          </p:cNvSpPr>
          <p:nvPr>
            <p:ph type="title"/>
          </p:nvPr>
        </p:nvSpPr>
        <p:spPr>
          <a:xfrm>
            <a:off x="790737" y="404565"/>
            <a:ext cx="77040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CA" dirty="0">
                <a:solidFill>
                  <a:schemeClr val="accent1"/>
                </a:solidFill>
                <a:latin typeface="Cambria" panose="02040503050406030204" pitchFamily="18" charset="0"/>
                <a:cs typeface="Arial"/>
              </a:rPr>
              <a:t>Research Coverage </a:t>
            </a:r>
            <a:endParaRPr dirty="0">
              <a:solidFill>
                <a:schemeClr val="accent1"/>
              </a:solidFill>
              <a:latin typeface="Cambria" panose="02040503050406030204" pitchFamily="18" charset="0"/>
              <a:cs typeface="Arial"/>
            </a:endParaRPr>
          </a:p>
        </p:txBody>
      </p:sp>
      <p:graphicFrame>
        <p:nvGraphicFramePr>
          <p:cNvPr id="264" name="Google Shape;264;p27"/>
          <p:cNvGraphicFramePr/>
          <p:nvPr>
            <p:extLst>
              <p:ext uri="{D42A27DB-BD31-4B8C-83A1-F6EECF244321}">
                <p14:modId xmlns:p14="http://schemas.microsoft.com/office/powerpoint/2010/main" val="2036774251"/>
              </p:ext>
            </p:extLst>
          </p:nvPr>
        </p:nvGraphicFramePr>
        <p:xfrm>
          <a:off x="790737" y="1724330"/>
          <a:ext cx="7562525" cy="2031757"/>
        </p:xfrm>
        <a:graphic>
          <a:graphicData uri="http://schemas.openxmlformats.org/drawingml/2006/table">
            <a:tbl>
              <a:tblPr>
                <a:noFill/>
                <a:tableStyleId>{76344EEC-6372-440C-AEED-A3028A09F5BA}</a:tableStyleId>
              </a:tblPr>
              <a:tblGrid>
                <a:gridCol w="1831082">
                  <a:extLst>
                    <a:ext uri="{9D8B030D-6E8A-4147-A177-3AD203B41FA5}">
                      <a16:colId xmlns:a16="http://schemas.microsoft.com/office/drawing/2014/main" val="20000"/>
                    </a:ext>
                  </a:extLst>
                </a:gridCol>
                <a:gridCol w="2985962">
                  <a:extLst>
                    <a:ext uri="{9D8B030D-6E8A-4147-A177-3AD203B41FA5}">
                      <a16:colId xmlns:a16="http://schemas.microsoft.com/office/drawing/2014/main" val="20001"/>
                    </a:ext>
                  </a:extLst>
                </a:gridCol>
                <a:gridCol w="2745481">
                  <a:extLst>
                    <a:ext uri="{9D8B030D-6E8A-4147-A177-3AD203B41FA5}">
                      <a16:colId xmlns:a16="http://schemas.microsoft.com/office/drawing/2014/main" val="2249270789"/>
                    </a:ext>
                  </a:extLst>
                </a:gridCol>
              </a:tblGrid>
              <a:tr h="379100">
                <a:tc>
                  <a:txBody>
                    <a:bodyPr/>
                    <a:lstStyle/>
                    <a:p>
                      <a:pPr marL="0" lvl="0" indent="0" algn="ctr" rtl="0">
                        <a:lnSpc>
                          <a:spcPct val="115000"/>
                        </a:lnSpc>
                        <a:spcBef>
                          <a:spcPts val="0"/>
                        </a:spcBef>
                        <a:spcAft>
                          <a:spcPts val="0"/>
                        </a:spcAft>
                        <a:buNone/>
                      </a:pPr>
                      <a:r>
                        <a:rPr lang="en" sz="1200" b="1" u="sng">
                          <a:solidFill>
                            <a:schemeClr val="accent6"/>
                          </a:solidFill>
                          <a:latin typeface="+mn-lt"/>
                          <a:ea typeface="Poppins Medium"/>
                          <a:cs typeface="Poppins Medium"/>
                          <a:sym typeface="Poppins Medium"/>
                        </a:rPr>
                        <a:t>Analyst</a:t>
                      </a:r>
                    </a:p>
                  </a:txBody>
                  <a:tcPr marL="91425" marR="91425"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dk1"/>
                      </a:solidFill>
                      <a:prstDash val="solid"/>
                      <a:round/>
                      <a:headEnd type="none" w="sm" len="sm"/>
                      <a:tailEnd type="none" w="sm" len="sm"/>
                    </a:lnB>
                    <a:solidFill>
                      <a:schemeClr val="accent2"/>
                    </a:solidFill>
                  </a:tcPr>
                </a:tc>
                <a:tc>
                  <a:txBody>
                    <a:bodyPr/>
                    <a:lstStyle/>
                    <a:p>
                      <a:pPr marL="0" lvl="0" indent="0" algn="ctr" rtl="0">
                        <a:lnSpc>
                          <a:spcPct val="115000"/>
                        </a:lnSpc>
                        <a:spcBef>
                          <a:spcPts val="0"/>
                        </a:spcBef>
                        <a:spcAft>
                          <a:spcPts val="1600"/>
                        </a:spcAft>
                        <a:buNone/>
                      </a:pPr>
                      <a:r>
                        <a:rPr lang="en" sz="1200" b="1">
                          <a:solidFill>
                            <a:schemeClr val="accent6"/>
                          </a:solidFill>
                          <a:latin typeface="+mn-lt"/>
                          <a:ea typeface="Work Sans"/>
                          <a:cs typeface="Work Sans"/>
                          <a:sym typeface="Work Sans"/>
                        </a:rPr>
                        <a:t>Company</a:t>
                      </a:r>
                    </a:p>
                  </a:txBody>
                  <a:tcPr marL="91425" marR="91425" marT="0" marB="0" anchor="ctr">
                    <a:lnL w="19050" cap="flat" cmpd="sng">
                      <a:solidFill>
                        <a:schemeClr val="dk1"/>
                      </a:solidFill>
                      <a:prstDash val="solid"/>
                      <a:round/>
                      <a:headEnd type="none" w="sm" len="sm"/>
                      <a:tailEnd type="none" w="sm" len="sm"/>
                    </a:lnL>
                    <a:lnR w="19050" cap="flat" cmpd="sng" algn="ctr">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2"/>
                    </a:solidFill>
                  </a:tcPr>
                </a:tc>
                <a:tc>
                  <a:txBody>
                    <a:bodyPr/>
                    <a:lstStyle/>
                    <a:p>
                      <a:pPr marL="0" lvl="0" indent="0" algn="ctr" rtl="0">
                        <a:lnSpc>
                          <a:spcPct val="115000"/>
                        </a:lnSpc>
                        <a:spcBef>
                          <a:spcPts val="0"/>
                        </a:spcBef>
                        <a:spcAft>
                          <a:spcPts val="1600"/>
                        </a:spcAft>
                        <a:buNone/>
                      </a:pPr>
                      <a:r>
                        <a:rPr lang="en" sz="1200" b="1">
                          <a:solidFill>
                            <a:schemeClr val="accent6"/>
                          </a:solidFill>
                          <a:latin typeface="+mn-lt"/>
                          <a:ea typeface="Work Sans"/>
                          <a:cs typeface="Work Sans"/>
                          <a:sym typeface="Work Sans"/>
                        </a:rPr>
                        <a:t>Recommendation</a:t>
                      </a:r>
                    </a:p>
                  </a:txBody>
                  <a:tcPr marL="91425" marR="91425"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dk1"/>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379100">
                <a:tc>
                  <a:txBody>
                    <a:bodyPr/>
                    <a:lstStyle/>
                    <a:p>
                      <a:pPr marL="0" lvl="0" indent="0" algn="ctr" rtl="0">
                        <a:lnSpc>
                          <a:spcPct val="115000"/>
                        </a:lnSpc>
                        <a:spcBef>
                          <a:spcPts val="0"/>
                        </a:spcBef>
                        <a:spcAft>
                          <a:spcPts val="0"/>
                        </a:spcAft>
                        <a:buNone/>
                      </a:pPr>
                      <a:r>
                        <a:rPr lang="en-CA" sz="1300" b="1">
                          <a:solidFill>
                            <a:schemeClr val="dk1"/>
                          </a:solidFill>
                          <a:latin typeface="+mn-lt"/>
                          <a:ea typeface="Poppins Medium"/>
                          <a:cs typeface="Poppins Medium"/>
                          <a:sym typeface="Poppins Medium"/>
                        </a:rPr>
                        <a:t>Tyler Gunara</a:t>
                      </a:r>
                      <a:endParaRPr lang="en-CA" sz="1300" b="1" err="1">
                        <a:solidFill>
                          <a:schemeClr val="dk1"/>
                        </a:solidFill>
                        <a:latin typeface="+mn-lt"/>
                        <a:ea typeface="Poppins Medium"/>
                        <a:cs typeface="Poppins Medium"/>
                        <a:sym typeface="Poppins Medium"/>
                      </a:endParaRPr>
                    </a:p>
                  </a:txBody>
                  <a:tcPr marL="91425" marR="91425"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lumMod val="20000"/>
                        <a:lumOff val="80000"/>
                      </a:schemeClr>
                    </a:solidFill>
                  </a:tcPr>
                </a:tc>
                <a:tc>
                  <a:txBody>
                    <a:bodyPr/>
                    <a:lstStyle/>
                    <a:p>
                      <a:pPr marL="0" marR="0" lvl="0" indent="0" algn="ctr" rtl="0">
                        <a:lnSpc>
                          <a:spcPct val="115000"/>
                        </a:lnSpc>
                        <a:spcBef>
                          <a:spcPts val="0"/>
                        </a:spcBef>
                        <a:spcAft>
                          <a:spcPts val="1600"/>
                        </a:spcAft>
                        <a:buNone/>
                      </a:pPr>
                      <a:r>
                        <a:rPr lang="en" sz="1300">
                          <a:solidFill>
                            <a:schemeClr val="dk1"/>
                          </a:solidFill>
                          <a:latin typeface="+mn-lt"/>
                          <a:ea typeface="Work Sans"/>
                          <a:cs typeface="Work Sans"/>
                          <a:sym typeface="Work Sans"/>
                        </a:rPr>
                        <a:t>Industry Analysis</a:t>
                      </a:r>
                    </a:p>
                  </a:txBody>
                  <a:tcPr marL="91425" marR="91425" marT="0" marB="0" anchor="ctr">
                    <a:lnL w="19050" cap="flat" cmpd="sng" algn="ctr">
                      <a:solidFill>
                        <a:schemeClr val="dk1"/>
                      </a:solidFill>
                      <a:prstDash val="solid"/>
                      <a:round/>
                      <a:headEnd type="none" w="sm" len="sm"/>
                      <a:tailEnd type="none" w="sm" len="sm"/>
                    </a:lnL>
                    <a:lnR w="19050" cap="flat" cmpd="sng" algn="ctr">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1600"/>
                        </a:spcAft>
                        <a:buNone/>
                      </a:pPr>
                      <a:r>
                        <a:rPr lang="en" sz="2500">
                          <a:solidFill>
                            <a:schemeClr val="dk1"/>
                          </a:solidFill>
                          <a:latin typeface="+mn-lt"/>
                          <a:ea typeface="Work Sans"/>
                          <a:cs typeface="Work Sans"/>
                          <a:sym typeface="Work Sans"/>
                        </a:rPr>
                        <a:t>-</a:t>
                      </a:r>
                    </a:p>
                  </a:txBody>
                  <a:tcPr marL="91425" marR="91425" marT="0" marB="0" anchor="ctr">
                    <a:lnL w="19050" cap="flat" cmpd="sng" algn="ctr">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lgn="ctr">
                      <a:solidFill>
                        <a:schemeClr val="dk1"/>
                      </a:solidFill>
                      <a:prstDash val="solid"/>
                      <a:round/>
                      <a:headEnd type="none" w="sm" len="sm"/>
                      <a:tailEnd type="none" w="sm" len="sm"/>
                    </a:lnB>
                    <a:solidFill>
                      <a:schemeClr val="bg2"/>
                    </a:solidFill>
                  </a:tcPr>
                </a:tc>
                <a:extLst>
                  <a:ext uri="{0D108BD9-81ED-4DB2-BD59-A6C34878D82A}">
                    <a16:rowId xmlns:a16="http://schemas.microsoft.com/office/drawing/2014/main" val="10001"/>
                  </a:ext>
                </a:extLst>
              </a:tr>
              <a:tr h="379100">
                <a:tc>
                  <a:txBody>
                    <a:bodyPr/>
                    <a:lstStyle/>
                    <a:p>
                      <a:pPr marL="0" lvl="0" indent="0" algn="ctr" rtl="0">
                        <a:lnSpc>
                          <a:spcPct val="115000"/>
                        </a:lnSpc>
                        <a:spcBef>
                          <a:spcPts val="0"/>
                        </a:spcBef>
                        <a:spcAft>
                          <a:spcPts val="0"/>
                        </a:spcAft>
                        <a:buNone/>
                      </a:pPr>
                      <a:r>
                        <a:rPr lang="en-CA" sz="1300" b="1">
                          <a:solidFill>
                            <a:schemeClr val="dk1"/>
                          </a:solidFill>
                          <a:latin typeface="+mn-lt"/>
                          <a:ea typeface="Poppins Medium"/>
                          <a:cs typeface="Poppins Medium"/>
                          <a:sym typeface="Poppins Medium"/>
                        </a:rPr>
                        <a:t>Gaurav Kakwani</a:t>
                      </a:r>
                      <a:endParaRPr lang="en-CA" sz="1300" b="1" err="1">
                        <a:solidFill>
                          <a:schemeClr val="dk1"/>
                        </a:solidFill>
                        <a:latin typeface="+mn-lt"/>
                        <a:ea typeface="Poppins Medium"/>
                        <a:cs typeface="Poppins Medium"/>
                        <a:sym typeface="Poppins Medium"/>
                      </a:endParaRPr>
                    </a:p>
                  </a:txBody>
                  <a:tcPr marL="91425" marR="91425"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lumMod val="20000"/>
                        <a:lumOff val="80000"/>
                      </a:schemeClr>
                    </a:solidFill>
                  </a:tcPr>
                </a:tc>
                <a:tc>
                  <a:txBody>
                    <a:bodyPr/>
                    <a:lstStyle/>
                    <a:p>
                      <a:pPr marL="0" lvl="0" indent="0" algn="ctr" rtl="0">
                        <a:lnSpc>
                          <a:spcPct val="115000"/>
                        </a:lnSpc>
                        <a:spcBef>
                          <a:spcPts val="0"/>
                        </a:spcBef>
                        <a:spcAft>
                          <a:spcPts val="1600"/>
                        </a:spcAft>
                        <a:buNone/>
                      </a:pPr>
                      <a:r>
                        <a:rPr lang="en" sz="1300">
                          <a:solidFill>
                            <a:schemeClr val="dk1"/>
                          </a:solidFill>
                          <a:latin typeface="+mn-lt"/>
                          <a:ea typeface="Work Sans"/>
                          <a:cs typeface="Work Sans"/>
                          <a:sym typeface="Work Sans"/>
                        </a:rPr>
                        <a:t>Synopsys (</a:t>
                      </a:r>
                      <a:r>
                        <a:rPr lang="en" sz="1300" b="1">
                          <a:solidFill>
                            <a:schemeClr val="dk1"/>
                          </a:solidFill>
                          <a:latin typeface="+mn-lt"/>
                          <a:ea typeface="Work Sans"/>
                          <a:cs typeface="Work Sans"/>
                          <a:sym typeface="Work Sans"/>
                        </a:rPr>
                        <a:t>SNPS</a:t>
                      </a:r>
                      <a:r>
                        <a:rPr lang="en" sz="1300">
                          <a:solidFill>
                            <a:schemeClr val="dk1"/>
                          </a:solidFill>
                          <a:latin typeface="+mn-lt"/>
                          <a:ea typeface="Work Sans"/>
                          <a:cs typeface="Work Sans"/>
                          <a:sym typeface="Work Sans"/>
                        </a:rPr>
                        <a:t>)</a:t>
                      </a:r>
                    </a:p>
                  </a:txBody>
                  <a:tcPr marL="91425" marR="91425" marT="0" marB="0" anchor="ctr">
                    <a:lnL w="19050" cap="flat" cmpd="sng" algn="ctr">
                      <a:solidFill>
                        <a:schemeClr val="dk1"/>
                      </a:solidFill>
                      <a:prstDash val="solid"/>
                      <a:round/>
                      <a:headEnd type="none" w="sm" len="sm"/>
                      <a:tailEnd type="none" w="sm" len="sm"/>
                    </a:lnL>
                    <a:lnR w="19050" cap="flat" cmpd="sng" algn="ctr">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1600"/>
                        </a:spcAft>
                        <a:buNone/>
                      </a:pPr>
                      <a:r>
                        <a:rPr lang="en" sz="1300" b="1">
                          <a:solidFill>
                            <a:schemeClr val="dk1"/>
                          </a:solidFill>
                          <a:latin typeface="+mn-lt"/>
                          <a:ea typeface="Work Sans"/>
                          <a:cs typeface="Work Sans"/>
                          <a:sym typeface="Work Sans"/>
                        </a:rPr>
                        <a:t>Buy</a:t>
                      </a:r>
                    </a:p>
                  </a:txBody>
                  <a:tcPr marL="91425" marR="91425" marT="0" marB="0" anchor="ctr">
                    <a:lnL w="19050" cap="flat" cmpd="sng" algn="ctr">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lgn="ctr">
                      <a:solidFill>
                        <a:schemeClr val="dk1"/>
                      </a:solidFill>
                      <a:prstDash val="solid"/>
                      <a:round/>
                      <a:headEnd type="none" w="sm" len="sm"/>
                      <a:tailEnd type="none" w="sm" len="sm"/>
                    </a:lnB>
                    <a:solidFill>
                      <a:srgbClr val="92D050"/>
                    </a:solidFill>
                  </a:tcPr>
                </a:tc>
                <a:extLst>
                  <a:ext uri="{0D108BD9-81ED-4DB2-BD59-A6C34878D82A}">
                    <a16:rowId xmlns:a16="http://schemas.microsoft.com/office/drawing/2014/main" val="10002"/>
                  </a:ext>
                </a:extLst>
              </a:tr>
              <a:tr h="379100">
                <a:tc>
                  <a:txBody>
                    <a:bodyPr/>
                    <a:lstStyle/>
                    <a:p>
                      <a:pPr marL="0" lvl="0" indent="0" algn="ctr" rtl="0">
                        <a:lnSpc>
                          <a:spcPct val="115000"/>
                        </a:lnSpc>
                        <a:spcBef>
                          <a:spcPts val="0"/>
                        </a:spcBef>
                        <a:spcAft>
                          <a:spcPts val="0"/>
                        </a:spcAft>
                        <a:buNone/>
                      </a:pPr>
                      <a:r>
                        <a:rPr lang="en-CA" sz="1300" b="1">
                          <a:solidFill>
                            <a:schemeClr val="dk1"/>
                          </a:solidFill>
                          <a:latin typeface="+mn-lt"/>
                          <a:ea typeface="Poppins Medium"/>
                          <a:cs typeface="Poppins Medium"/>
                          <a:sym typeface="Poppins Medium"/>
                        </a:rPr>
                        <a:t>Eaint </a:t>
                      </a:r>
                      <a:r>
                        <a:rPr lang="en-CA" sz="1300" b="1">
                          <a:solidFill>
                            <a:schemeClr val="dk1"/>
                          </a:solidFill>
                          <a:latin typeface="+mn-lt"/>
                          <a:ea typeface="Poppins Medium"/>
                          <a:cs typeface="Poppins Medium"/>
                        </a:rPr>
                        <a:t>Kyawt</a:t>
                      </a:r>
                      <a:r>
                        <a:rPr lang="en-CA" sz="1300" b="1">
                          <a:solidFill>
                            <a:schemeClr val="dk1"/>
                          </a:solidFill>
                          <a:latin typeface="+mn-lt"/>
                          <a:ea typeface="Poppins Medium"/>
                          <a:cs typeface="Poppins Medium"/>
                          <a:sym typeface="Poppins Medium"/>
                        </a:rPr>
                        <a:t> Hmue (Joan)</a:t>
                      </a:r>
                    </a:p>
                  </a:txBody>
                  <a:tcPr marL="91425" marR="91425"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lumMod val="20000"/>
                        <a:lumOff val="80000"/>
                      </a:schemeClr>
                    </a:solidFill>
                  </a:tcPr>
                </a:tc>
                <a:tc>
                  <a:txBody>
                    <a:bodyPr/>
                    <a:lstStyle/>
                    <a:p>
                      <a:pPr marL="0" lvl="0" indent="0" algn="ctr" rtl="0">
                        <a:lnSpc>
                          <a:spcPct val="115000"/>
                        </a:lnSpc>
                        <a:spcBef>
                          <a:spcPts val="0"/>
                        </a:spcBef>
                        <a:spcAft>
                          <a:spcPts val="1600"/>
                        </a:spcAft>
                        <a:buNone/>
                      </a:pPr>
                      <a:r>
                        <a:rPr lang="en" sz="1300">
                          <a:solidFill>
                            <a:schemeClr val="dk1"/>
                          </a:solidFill>
                          <a:latin typeface="+mn-lt"/>
                          <a:ea typeface="Work Sans"/>
                          <a:cs typeface="Work Sans"/>
                          <a:sym typeface="Work Sans"/>
                        </a:rPr>
                        <a:t>Salesforce (</a:t>
                      </a:r>
                      <a:r>
                        <a:rPr lang="en" sz="1300" b="1">
                          <a:solidFill>
                            <a:schemeClr val="dk1"/>
                          </a:solidFill>
                          <a:latin typeface="+mn-lt"/>
                          <a:ea typeface="Work Sans"/>
                          <a:cs typeface="Work Sans"/>
                          <a:sym typeface="Work Sans"/>
                        </a:rPr>
                        <a:t>CRM</a:t>
                      </a:r>
                      <a:r>
                        <a:rPr lang="en" sz="1300">
                          <a:solidFill>
                            <a:schemeClr val="dk1"/>
                          </a:solidFill>
                          <a:latin typeface="+mn-lt"/>
                          <a:ea typeface="Work Sans"/>
                          <a:cs typeface="Work Sans"/>
                          <a:sym typeface="Work Sans"/>
                        </a:rPr>
                        <a:t>)</a:t>
                      </a:r>
                    </a:p>
                  </a:txBody>
                  <a:tcPr marL="91425" marR="91425" marT="0" marB="0" anchor="ctr">
                    <a:lnL w="19050" cap="flat" cmpd="sng" algn="ctr">
                      <a:solidFill>
                        <a:schemeClr val="dk1"/>
                      </a:solidFill>
                      <a:prstDash val="solid"/>
                      <a:round/>
                      <a:headEnd type="none" w="sm" len="sm"/>
                      <a:tailEnd type="none" w="sm" len="sm"/>
                    </a:lnL>
                    <a:lnR w="19050" cap="flat" cmpd="sng" algn="ctr">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1600"/>
                        </a:spcAft>
                        <a:buNone/>
                      </a:pPr>
                      <a:r>
                        <a:rPr lang="en" sz="1300" b="1">
                          <a:solidFill>
                            <a:schemeClr val="dk1"/>
                          </a:solidFill>
                          <a:latin typeface="+mn-lt"/>
                          <a:ea typeface="Work Sans"/>
                          <a:cs typeface="Work Sans"/>
                          <a:sym typeface="Work Sans"/>
                        </a:rPr>
                        <a:t>Hold</a:t>
                      </a:r>
                    </a:p>
                  </a:txBody>
                  <a:tcPr marL="91425" marR="91425" marT="0" marB="0" anchor="ctr">
                    <a:lnL w="19050" cap="flat" cmpd="sng" algn="ctr">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lgn="ctr">
                      <a:solidFill>
                        <a:schemeClr val="dk1"/>
                      </a:solidFill>
                      <a:prstDash val="solid"/>
                      <a:round/>
                      <a:headEnd type="none" w="sm" len="sm"/>
                      <a:tailEnd type="none" w="sm" len="sm"/>
                    </a:lnB>
                    <a:solidFill>
                      <a:srgbClr val="FF9900"/>
                    </a:solidFill>
                  </a:tcPr>
                </a:tc>
                <a:extLst>
                  <a:ext uri="{0D108BD9-81ED-4DB2-BD59-A6C34878D82A}">
                    <a16:rowId xmlns:a16="http://schemas.microsoft.com/office/drawing/2014/main" val="10003"/>
                  </a:ext>
                </a:extLst>
              </a:tr>
              <a:tr h="379100">
                <a:tc>
                  <a:txBody>
                    <a:bodyPr/>
                    <a:lstStyle/>
                    <a:p>
                      <a:pPr marL="0" lvl="0" indent="0" algn="ctr" rtl="0">
                        <a:lnSpc>
                          <a:spcPct val="115000"/>
                        </a:lnSpc>
                        <a:spcBef>
                          <a:spcPts val="0"/>
                        </a:spcBef>
                        <a:spcAft>
                          <a:spcPts val="0"/>
                        </a:spcAft>
                        <a:buNone/>
                      </a:pPr>
                      <a:r>
                        <a:rPr lang="en-CA" sz="1300" b="1">
                          <a:solidFill>
                            <a:schemeClr val="dk1"/>
                          </a:solidFill>
                          <a:latin typeface="+mn-lt"/>
                          <a:ea typeface="Poppins Medium"/>
                          <a:cs typeface="Poppins Medium"/>
                          <a:sym typeface="Poppins Medium"/>
                        </a:rPr>
                        <a:t>Jingqi Cheng (Barbara)</a:t>
                      </a:r>
                    </a:p>
                  </a:txBody>
                  <a:tcPr marL="91425" marR="91425" marT="0" marB="0"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lumMod val="20000"/>
                        <a:lumOff val="80000"/>
                      </a:schemeClr>
                    </a:solidFill>
                  </a:tcPr>
                </a:tc>
                <a:tc>
                  <a:txBody>
                    <a:bodyPr/>
                    <a:lstStyle/>
                    <a:p>
                      <a:pPr marL="0" lvl="0" indent="0" algn="ctr" rtl="0">
                        <a:lnSpc>
                          <a:spcPct val="115000"/>
                        </a:lnSpc>
                        <a:spcBef>
                          <a:spcPts val="0"/>
                        </a:spcBef>
                        <a:spcAft>
                          <a:spcPts val="0"/>
                        </a:spcAft>
                        <a:buNone/>
                      </a:pPr>
                      <a:r>
                        <a:rPr lang="en" sz="1300">
                          <a:solidFill>
                            <a:schemeClr val="dk1"/>
                          </a:solidFill>
                          <a:latin typeface="+mn-lt"/>
                          <a:ea typeface="Work Sans"/>
                          <a:cs typeface="Work Sans"/>
                          <a:sym typeface="Work Sans"/>
                        </a:rPr>
                        <a:t>Crowdstrike Holdings (</a:t>
                      </a:r>
                      <a:r>
                        <a:rPr lang="en" sz="1300" b="1">
                          <a:solidFill>
                            <a:schemeClr val="dk1"/>
                          </a:solidFill>
                          <a:latin typeface="+mn-lt"/>
                          <a:ea typeface="Work Sans"/>
                          <a:cs typeface="Work Sans"/>
                          <a:sym typeface="Work Sans"/>
                        </a:rPr>
                        <a:t>CRWD</a:t>
                      </a:r>
                      <a:r>
                        <a:rPr lang="en" sz="1300">
                          <a:solidFill>
                            <a:schemeClr val="dk1"/>
                          </a:solidFill>
                          <a:latin typeface="+mn-lt"/>
                          <a:ea typeface="Work Sans"/>
                          <a:cs typeface="Work Sans"/>
                          <a:sym typeface="Work Sans"/>
                        </a:rPr>
                        <a:t>)</a:t>
                      </a:r>
                      <a:r>
                        <a:rPr lang="en" sz="1300">
                          <a:solidFill>
                            <a:schemeClr val="dk1"/>
                          </a:solidFill>
                          <a:latin typeface="+mn-lt"/>
                          <a:ea typeface="Work Sans"/>
                          <a:cs typeface="Work Sans"/>
                        </a:rPr>
                        <a:t> </a:t>
                      </a:r>
                      <a:endParaRPr lang="en" sz="1300">
                        <a:solidFill>
                          <a:schemeClr val="dk1"/>
                        </a:solidFill>
                        <a:latin typeface="+mn-lt"/>
                        <a:ea typeface="Work Sans"/>
                        <a:cs typeface="Work Sans"/>
                        <a:sym typeface="Work Sans"/>
                      </a:endParaRPr>
                    </a:p>
                  </a:txBody>
                  <a:tcPr marL="91425" marR="91425" marT="0" marB="0" anchor="ctr">
                    <a:lnL w="19050" cap="flat" cmpd="sng" algn="ctr">
                      <a:solidFill>
                        <a:schemeClr val="dk1"/>
                      </a:solidFill>
                      <a:prstDash val="solid"/>
                      <a:round/>
                      <a:headEnd type="none" w="sm" len="sm"/>
                      <a:tailEnd type="none" w="sm" len="sm"/>
                    </a:lnL>
                    <a:lnR w="19050" cap="flat" cmpd="sng" algn="ctr">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 sz="1300" b="1" i="0" u="none" strike="noStrike" cap="none">
                          <a:solidFill>
                            <a:schemeClr val="dk1"/>
                          </a:solidFill>
                          <a:latin typeface="Arial"/>
                          <a:ea typeface="Work Sans"/>
                          <a:cs typeface="Work Sans"/>
                          <a:sym typeface="Work Sans"/>
                        </a:rPr>
                        <a:t>Buy</a:t>
                      </a:r>
                    </a:p>
                  </a:txBody>
                  <a:tcPr marL="91425" marR="91425" marT="0" marB="0" anchor="ctr">
                    <a:lnL w="19050" cap="flat" cmpd="sng" algn="ctr">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lgn="ctr">
                      <a:solidFill>
                        <a:schemeClr val="dk1"/>
                      </a:solidFill>
                      <a:prstDash val="solid"/>
                      <a:round/>
                      <a:headEnd type="none" w="sm" len="sm"/>
                      <a:tailEnd type="none" w="sm" len="sm"/>
                    </a:lnB>
                    <a:solidFill>
                      <a:srgbClr val="92D050"/>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129C-48B2-CCF4-4AC1-892D395B994F}"/>
              </a:ext>
            </a:extLst>
          </p:cNvPr>
          <p:cNvSpPr>
            <a:spLocks noGrp="1"/>
          </p:cNvSpPr>
          <p:nvPr>
            <p:ph type="title"/>
          </p:nvPr>
        </p:nvSpPr>
        <p:spPr>
          <a:xfrm>
            <a:off x="585693" y="295360"/>
            <a:ext cx="8286435" cy="572700"/>
          </a:xfrm>
        </p:spPr>
        <p:txBody>
          <a:bodyPr/>
          <a:lstStyle/>
          <a:p>
            <a:r>
              <a:rPr lang="en-US" dirty="0">
                <a:solidFill>
                  <a:schemeClr val="accent2"/>
                </a:solidFill>
                <a:latin typeface="Cambria" panose="02040503050406030204" pitchFamily="18" charset="0"/>
                <a:cs typeface="Arial" panose="020B0604020202020204" pitchFamily="34" charset="0"/>
              </a:rPr>
              <a:t>SaaS Revenue Models: Subscription Model</a:t>
            </a:r>
          </a:p>
        </p:txBody>
      </p:sp>
      <p:sp>
        <p:nvSpPr>
          <p:cNvPr id="3" name="Oval 2">
            <a:extLst>
              <a:ext uri="{FF2B5EF4-FFF2-40B4-BE49-F238E27FC236}">
                <a16:creationId xmlns:a16="http://schemas.microsoft.com/office/drawing/2014/main" id="{FD55F493-9212-BF49-7C39-1EC17D290A16}"/>
              </a:ext>
            </a:extLst>
          </p:cNvPr>
          <p:cNvSpPr/>
          <p:nvPr/>
        </p:nvSpPr>
        <p:spPr>
          <a:xfrm>
            <a:off x="-2749907" y="1328285"/>
            <a:ext cx="5117722" cy="4456497"/>
          </a:xfrm>
          <a:prstGeom prst="ellipse">
            <a:avLst/>
          </a:prstGeom>
          <a:noFill/>
          <a:ln w="57150">
            <a:solidFill>
              <a:schemeClr val="accent2"/>
            </a:solidFill>
            <a:extLst>
              <a:ext uri="{C807C97D-BFC1-408E-A445-0C87EB9F89A2}">
                <ask:lineSketchStyleProps xmlns:ask="http://schemas.microsoft.com/office/drawing/2018/sketchyshapes" sd="1219033472">
                  <a:custGeom>
                    <a:avLst/>
                    <a:gdLst>
                      <a:gd name="connsiteX0" fmla="*/ 0 w 5117722"/>
                      <a:gd name="connsiteY0" fmla="*/ 2228249 h 4456497"/>
                      <a:gd name="connsiteX1" fmla="*/ 2558861 w 5117722"/>
                      <a:gd name="connsiteY1" fmla="*/ 0 h 4456497"/>
                      <a:gd name="connsiteX2" fmla="*/ 5117722 w 5117722"/>
                      <a:gd name="connsiteY2" fmla="*/ 2228249 h 4456497"/>
                      <a:gd name="connsiteX3" fmla="*/ 2558861 w 5117722"/>
                      <a:gd name="connsiteY3" fmla="*/ 4456498 h 4456497"/>
                      <a:gd name="connsiteX4" fmla="*/ 0 w 5117722"/>
                      <a:gd name="connsiteY4" fmla="*/ 2228249 h 4456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7722" h="4456497" extrusionOk="0">
                        <a:moveTo>
                          <a:pt x="0" y="2228249"/>
                        </a:moveTo>
                        <a:cubicBezTo>
                          <a:pt x="-188639" y="881264"/>
                          <a:pt x="880147" y="99644"/>
                          <a:pt x="2558861" y="0"/>
                        </a:cubicBezTo>
                        <a:cubicBezTo>
                          <a:pt x="4166389" y="40906"/>
                          <a:pt x="4829728" y="1006778"/>
                          <a:pt x="5117722" y="2228249"/>
                        </a:cubicBezTo>
                        <a:cubicBezTo>
                          <a:pt x="4992981" y="3580693"/>
                          <a:pt x="3939254" y="4637942"/>
                          <a:pt x="2558861" y="4456498"/>
                        </a:cubicBezTo>
                        <a:cubicBezTo>
                          <a:pt x="1118633" y="4441721"/>
                          <a:pt x="33072" y="3474679"/>
                          <a:pt x="0" y="2228249"/>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FF5DF5F-B52F-7D46-5FAE-B4A0DAAE3872}"/>
              </a:ext>
            </a:extLst>
          </p:cNvPr>
          <p:cNvSpPr/>
          <p:nvPr/>
        </p:nvSpPr>
        <p:spPr>
          <a:xfrm>
            <a:off x="1222408" y="1617044"/>
            <a:ext cx="404262" cy="40426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Oval 7">
            <a:extLst>
              <a:ext uri="{FF2B5EF4-FFF2-40B4-BE49-F238E27FC236}">
                <a16:creationId xmlns:a16="http://schemas.microsoft.com/office/drawing/2014/main" id="{C2FB60DD-AFC8-1B8B-B356-C0C5C1F5C005}"/>
              </a:ext>
            </a:extLst>
          </p:cNvPr>
          <p:cNvSpPr/>
          <p:nvPr/>
        </p:nvSpPr>
        <p:spPr>
          <a:xfrm>
            <a:off x="1626670" y="4692460"/>
            <a:ext cx="404262" cy="40426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9" name="Oval 8">
            <a:extLst>
              <a:ext uri="{FF2B5EF4-FFF2-40B4-BE49-F238E27FC236}">
                <a16:creationId xmlns:a16="http://schemas.microsoft.com/office/drawing/2014/main" id="{62403035-1FDE-69C7-B1BD-163DF49F1D67}"/>
              </a:ext>
            </a:extLst>
          </p:cNvPr>
          <p:cNvSpPr/>
          <p:nvPr/>
        </p:nvSpPr>
        <p:spPr>
          <a:xfrm>
            <a:off x="2095099" y="2990249"/>
            <a:ext cx="404262" cy="40426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0" name="TextBox 9">
            <a:extLst>
              <a:ext uri="{FF2B5EF4-FFF2-40B4-BE49-F238E27FC236}">
                <a16:creationId xmlns:a16="http://schemas.microsoft.com/office/drawing/2014/main" id="{46B7C97B-18AD-5F75-ADDB-CDC28763EDF1}"/>
              </a:ext>
            </a:extLst>
          </p:cNvPr>
          <p:cNvSpPr txBox="1"/>
          <p:nvPr/>
        </p:nvSpPr>
        <p:spPr>
          <a:xfrm>
            <a:off x="1746985" y="1617044"/>
            <a:ext cx="2127183" cy="338554"/>
          </a:xfrm>
          <a:prstGeom prst="rect">
            <a:avLst/>
          </a:prstGeom>
          <a:noFill/>
        </p:spPr>
        <p:txBody>
          <a:bodyPr wrap="square" rtlCol="0">
            <a:spAutoFit/>
          </a:bodyPr>
          <a:lstStyle/>
          <a:p>
            <a:r>
              <a:rPr lang="en-US" sz="1600" b="1">
                <a:solidFill>
                  <a:schemeClr val="accent1">
                    <a:lumMod val="40000"/>
                    <a:lumOff val="60000"/>
                  </a:schemeClr>
                </a:solidFill>
              </a:rPr>
              <a:t>Subscription Basis: </a:t>
            </a:r>
          </a:p>
        </p:txBody>
      </p:sp>
      <p:sp>
        <p:nvSpPr>
          <p:cNvPr id="11" name="TextBox 10">
            <a:extLst>
              <a:ext uri="{FF2B5EF4-FFF2-40B4-BE49-F238E27FC236}">
                <a16:creationId xmlns:a16="http://schemas.microsoft.com/office/drawing/2014/main" id="{42A81E63-96CE-9587-D02E-59E78AFD4393}"/>
              </a:ext>
            </a:extLst>
          </p:cNvPr>
          <p:cNvSpPr txBox="1"/>
          <p:nvPr/>
        </p:nvSpPr>
        <p:spPr>
          <a:xfrm flipH="1">
            <a:off x="3757574" y="1639782"/>
            <a:ext cx="4520578" cy="1815882"/>
          </a:xfrm>
          <a:prstGeom prst="rect">
            <a:avLst/>
          </a:prstGeom>
          <a:noFill/>
        </p:spPr>
        <p:txBody>
          <a:bodyPr wrap="square" rtlCol="0">
            <a:spAutoFit/>
          </a:bodyPr>
          <a:lstStyle/>
          <a:p>
            <a:r>
              <a:rPr lang="en-US" dirty="0"/>
              <a:t>Revenue earned when a consumer subscribes on a monthly or yearly basis. </a:t>
            </a:r>
          </a:p>
          <a:p>
            <a:endParaRPr lang="en-US" dirty="0"/>
          </a:p>
          <a:p>
            <a:r>
              <a:rPr lang="en-US" dirty="0"/>
              <a:t>Recurring revenue compounds over time with each returning user. </a:t>
            </a:r>
          </a:p>
          <a:p>
            <a:endParaRPr lang="en-US" dirty="0"/>
          </a:p>
          <a:p>
            <a:endParaRPr lang="en-US" dirty="0"/>
          </a:p>
          <a:p>
            <a:endParaRPr lang="en-US" dirty="0"/>
          </a:p>
        </p:txBody>
      </p:sp>
      <p:sp>
        <p:nvSpPr>
          <p:cNvPr id="13" name="TextBox 12">
            <a:extLst>
              <a:ext uri="{FF2B5EF4-FFF2-40B4-BE49-F238E27FC236}">
                <a16:creationId xmlns:a16="http://schemas.microsoft.com/office/drawing/2014/main" id="{4FCFD782-75F7-DA72-53AE-3A8875C161E9}"/>
              </a:ext>
            </a:extLst>
          </p:cNvPr>
          <p:cNvSpPr txBox="1"/>
          <p:nvPr/>
        </p:nvSpPr>
        <p:spPr>
          <a:xfrm>
            <a:off x="4572000" y="3017717"/>
            <a:ext cx="4061058" cy="954107"/>
          </a:xfrm>
          <a:prstGeom prst="rect">
            <a:avLst/>
          </a:prstGeom>
          <a:noFill/>
        </p:spPr>
        <p:txBody>
          <a:bodyPr wrap="square">
            <a:spAutoFit/>
          </a:bodyPr>
          <a:lstStyle/>
          <a:p>
            <a:r>
              <a:rPr lang="en-US" b="1">
                <a:solidFill>
                  <a:schemeClr val="accent1">
                    <a:lumMod val="40000"/>
                    <a:lumOff val="60000"/>
                  </a:schemeClr>
                </a:solidFill>
              </a:rPr>
              <a:t>Deferred Revenue*</a:t>
            </a:r>
          </a:p>
          <a:p>
            <a:r>
              <a:rPr lang="en-US"/>
              <a:t>	</a:t>
            </a:r>
          </a:p>
          <a:p>
            <a:r>
              <a:rPr lang="en-CA">
                <a:solidFill>
                  <a:schemeClr val="tx1"/>
                </a:solidFill>
                <a:latin typeface="Arial" panose="020B0604020202020204" pitchFamily="34" charset="0"/>
                <a:cs typeface="Arial" panose="020B0604020202020204" pitchFamily="34" charset="0"/>
              </a:rPr>
              <a:t>D</a:t>
            </a:r>
            <a:r>
              <a:rPr lang="en-CA" b="0" i="0">
                <a:solidFill>
                  <a:schemeClr val="tx1"/>
                </a:solidFill>
                <a:effectLst/>
                <a:latin typeface="Arial" panose="020B0604020202020204" pitchFamily="34" charset="0"/>
                <a:cs typeface="Arial" panose="020B0604020202020204" pitchFamily="34" charset="0"/>
              </a:rPr>
              <a:t>eferring subscription revenue for cash received but not yet fulfilling all performance obligations.</a:t>
            </a:r>
            <a:endParaRPr lang="en-US">
              <a:solidFill>
                <a:schemeClr val="tx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7A5D017-A6BB-DBFB-D4B4-7748DB1A9F2B}"/>
              </a:ext>
            </a:extLst>
          </p:cNvPr>
          <p:cNvSpPr txBox="1"/>
          <p:nvPr/>
        </p:nvSpPr>
        <p:spPr>
          <a:xfrm>
            <a:off x="2467019" y="3038490"/>
            <a:ext cx="1191352" cy="307777"/>
          </a:xfrm>
          <a:prstGeom prst="rect">
            <a:avLst/>
          </a:prstGeom>
          <a:noFill/>
        </p:spPr>
        <p:txBody>
          <a:bodyPr wrap="none" rtlCol="0">
            <a:spAutoFit/>
          </a:bodyPr>
          <a:lstStyle/>
          <a:p>
            <a:r>
              <a:rPr lang="en-US">
                <a:solidFill>
                  <a:schemeClr val="accent4">
                    <a:lumMod val="65000"/>
                  </a:schemeClr>
                </a:solidFill>
              </a:rPr>
              <a:t>Usage Basis</a:t>
            </a:r>
          </a:p>
        </p:txBody>
      </p:sp>
      <p:sp>
        <p:nvSpPr>
          <p:cNvPr id="16" name="TextBox 15">
            <a:extLst>
              <a:ext uri="{FF2B5EF4-FFF2-40B4-BE49-F238E27FC236}">
                <a16:creationId xmlns:a16="http://schemas.microsoft.com/office/drawing/2014/main" id="{17A29CAD-DACE-17CC-7E3D-B9C2BD516D78}"/>
              </a:ext>
            </a:extLst>
          </p:cNvPr>
          <p:cNvSpPr txBox="1"/>
          <p:nvPr/>
        </p:nvSpPr>
        <p:spPr>
          <a:xfrm>
            <a:off x="2214900" y="4717841"/>
            <a:ext cx="1741084" cy="307777"/>
          </a:xfrm>
          <a:prstGeom prst="rect">
            <a:avLst/>
          </a:prstGeom>
          <a:noFill/>
        </p:spPr>
        <p:txBody>
          <a:bodyPr wrap="square" rtlCol="0">
            <a:spAutoFit/>
          </a:bodyPr>
          <a:lstStyle/>
          <a:p>
            <a:r>
              <a:rPr lang="en-US">
                <a:solidFill>
                  <a:schemeClr val="bg2">
                    <a:lumMod val="40000"/>
                    <a:lumOff val="60000"/>
                  </a:schemeClr>
                </a:solidFill>
              </a:rPr>
              <a:t>Hybrid Model</a:t>
            </a:r>
          </a:p>
        </p:txBody>
      </p:sp>
      <p:grpSp>
        <p:nvGrpSpPr>
          <p:cNvPr id="17" name="Google Shape;5890;p67">
            <a:extLst>
              <a:ext uri="{FF2B5EF4-FFF2-40B4-BE49-F238E27FC236}">
                <a16:creationId xmlns:a16="http://schemas.microsoft.com/office/drawing/2014/main" id="{9592BFF2-4854-11FE-815B-CADF30F3BB4B}"/>
              </a:ext>
            </a:extLst>
          </p:cNvPr>
          <p:cNvGrpSpPr/>
          <p:nvPr/>
        </p:nvGrpSpPr>
        <p:grpSpPr>
          <a:xfrm>
            <a:off x="331887" y="2871729"/>
            <a:ext cx="1379573" cy="1317461"/>
            <a:chOff x="-62511900" y="4129100"/>
            <a:chExt cx="304050" cy="282000"/>
          </a:xfrm>
          <a:solidFill>
            <a:schemeClr val="accent2"/>
          </a:solidFill>
        </p:grpSpPr>
        <p:sp>
          <p:nvSpPr>
            <p:cNvPr id="18" name="Google Shape;5891;p67">
              <a:extLst>
                <a:ext uri="{FF2B5EF4-FFF2-40B4-BE49-F238E27FC236}">
                  <a16:creationId xmlns:a16="http://schemas.microsoft.com/office/drawing/2014/main" id="{5B175CDD-3C71-CEFB-CB92-AF0148E8CCA5}"/>
                </a:ext>
              </a:extLst>
            </p:cNvPr>
            <p:cNvSpPr/>
            <p:nvPr/>
          </p:nvSpPr>
          <p:spPr>
            <a:xfrm>
              <a:off x="-62414225" y="42039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892;p67">
              <a:extLst>
                <a:ext uri="{FF2B5EF4-FFF2-40B4-BE49-F238E27FC236}">
                  <a16:creationId xmlns:a16="http://schemas.microsoft.com/office/drawing/2014/main" id="{6037DBFF-02BB-1F0E-3767-B025BE59776F}"/>
                </a:ext>
              </a:extLst>
            </p:cNvPr>
            <p:cNvSpPr/>
            <p:nvPr/>
          </p:nvSpPr>
          <p:spPr>
            <a:xfrm>
              <a:off x="-62511100" y="412910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893;p67">
              <a:extLst>
                <a:ext uri="{FF2B5EF4-FFF2-40B4-BE49-F238E27FC236}">
                  <a16:creationId xmlns:a16="http://schemas.microsoft.com/office/drawing/2014/main" id="{73770D2A-68D5-6457-CA32-201D98718E99}"/>
                </a:ext>
              </a:extLst>
            </p:cNvPr>
            <p:cNvSpPr/>
            <p:nvPr/>
          </p:nvSpPr>
          <p:spPr>
            <a:xfrm>
              <a:off x="-62511100" y="42070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894;p67">
              <a:extLst>
                <a:ext uri="{FF2B5EF4-FFF2-40B4-BE49-F238E27FC236}">
                  <a16:creationId xmlns:a16="http://schemas.microsoft.com/office/drawing/2014/main" id="{E115BBB9-AB81-DA82-0315-619DC8CF195D}"/>
                </a:ext>
              </a:extLst>
            </p:cNvPr>
            <p:cNvSpPr/>
            <p:nvPr/>
          </p:nvSpPr>
          <p:spPr>
            <a:xfrm>
              <a:off x="-62511100" y="43299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895;p67">
              <a:extLst>
                <a:ext uri="{FF2B5EF4-FFF2-40B4-BE49-F238E27FC236}">
                  <a16:creationId xmlns:a16="http://schemas.microsoft.com/office/drawing/2014/main" id="{BDAD9BF1-6FB5-6A52-CEDA-F4CDBEEF8950}"/>
                </a:ext>
              </a:extLst>
            </p:cNvPr>
            <p:cNvSpPr/>
            <p:nvPr/>
          </p:nvSpPr>
          <p:spPr>
            <a:xfrm>
              <a:off x="-62511900" y="42685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82AC377D-B602-EF43-F51A-C4575FBA261F}"/>
              </a:ext>
            </a:extLst>
          </p:cNvPr>
          <p:cNvSpPr txBox="1"/>
          <p:nvPr/>
        </p:nvSpPr>
        <p:spPr>
          <a:xfrm>
            <a:off x="2751292" y="3641416"/>
            <a:ext cx="184731" cy="307777"/>
          </a:xfrm>
          <a:prstGeom prst="rect">
            <a:avLst/>
          </a:prstGeom>
          <a:noFill/>
        </p:spPr>
        <p:txBody>
          <a:bodyPr wrap="none" rtlCol="0">
            <a:spAutoFit/>
          </a:bodyPr>
          <a:lstStyle/>
          <a:p>
            <a:endParaRPr lang="en-US"/>
          </a:p>
        </p:txBody>
      </p:sp>
      <p:sp>
        <p:nvSpPr>
          <p:cNvPr id="6" name="TextBox 5">
            <a:extLst>
              <a:ext uri="{FF2B5EF4-FFF2-40B4-BE49-F238E27FC236}">
                <a16:creationId xmlns:a16="http://schemas.microsoft.com/office/drawing/2014/main" id="{6D96CBE2-E6AE-39DB-A3FF-CD3E7718E44E}"/>
              </a:ext>
            </a:extLst>
          </p:cNvPr>
          <p:cNvSpPr txBox="1"/>
          <p:nvPr/>
        </p:nvSpPr>
        <p:spPr>
          <a:xfrm>
            <a:off x="2905041" y="2192942"/>
            <a:ext cx="184731" cy="307777"/>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03508619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B5A7F2-184D-7A5B-7664-5172C52393EE}"/>
              </a:ext>
            </a:extLst>
          </p:cNvPr>
          <p:cNvPicPr>
            <a:picLocks noChangeAspect="1"/>
          </p:cNvPicPr>
          <p:nvPr/>
        </p:nvPicPr>
        <p:blipFill>
          <a:blip r:embed="rId2"/>
          <a:stretch>
            <a:fillRect/>
          </a:stretch>
        </p:blipFill>
        <p:spPr>
          <a:xfrm>
            <a:off x="60456" y="44769"/>
            <a:ext cx="9011751" cy="5047609"/>
          </a:xfrm>
          <a:prstGeom prst="rect">
            <a:avLst/>
          </a:prstGeom>
        </p:spPr>
      </p:pic>
    </p:spTree>
    <p:extLst>
      <p:ext uri="{BB962C8B-B14F-4D97-AF65-F5344CB8AC3E}">
        <p14:creationId xmlns:p14="http://schemas.microsoft.com/office/powerpoint/2010/main" val="186643045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99A8F-7DD3-BCE0-2A70-8E9C682F118A}"/>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5853DF26-490A-9C96-BB03-FD9AAD1B8ADC}"/>
              </a:ext>
            </a:extLst>
          </p:cNvPr>
          <p:cNvSpPr>
            <a:spLocks noGrp="1"/>
          </p:cNvSpPr>
          <p:nvPr>
            <p:ph idx="1"/>
          </p:nvPr>
        </p:nvSpPr>
        <p:spPr/>
        <p:txBody>
          <a:bodyPr/>
          <a:lstStyle/>
          <a:p>
            <a:endParaRPr lang="en-CA"/>
          </a:p>
        </p:txBody>
      </p:sp>
      <p:pic>
        <p:nvPicPr>
          <p:cNvPr id="5" name="Picture 4">
            <a:extLst>
              <a:ext uri="{FF2B5EF4-FFF2-40B4-BE49-F238E27FC236}">
                <a16:creationId xmlns:a16="http://schemas.microsoft.com/office/drawing/2014/main" id="{64DC6A90-6F8C-566B-9FD9-03EBDB3682FC}"/>
              </a:ext>
            </a:extLst>
          </p:cNvPr>
          <p:cNvPicPr>
            <a:picLocks noChangeAspect="1"/>
          </p:cNvPicPr>
          <p:nvPr/>
        </p:nvPicPr>
        <p:blipFill>
          <a:blip r:embed="rId2"/>
          <a:stretch>
            <a:fillRect/>
          </a:stretch>
        </p:blipFill>
        <p:spPr>
          <a:xfrm>
            <a:off x="0" y="2050"/>
            <a:ext cx="9144000" cy="5139400"/>
          </a:xfrm>
          <a:prstGeom prst="rect">
            <a:avLst/>
          </a:prstGeom>
        </p:spPr>
      </p:pic>
    </p:spTree>
    <p:extLst>
      <p:ext uri="{BB962C8B-B14F-4D97-AF65-F5344CB8AC3E}">
        <p14:creationId xmlns:p14="http://schemas.microsoft.com/office/powerpoint/2010/main" val="336643702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7B67E1-48BD-E099-B8EC-C20A6D455B5E}"/>
              </a:ext>
            </a:extLst>
          </p:cNvPr>
          <p:cNvPicPr>
            <a:picLocks noChangeAspect="1"/>
          </p:cNvPicPr>
          <p:nvPr/>
        </p:nvPicPr>
        <p:blipFill>
          <a:blip r:embed="rId2"/>
          <a:stretch>
            <a:fillRect/>
          </a:stretch>
        </p:blipFill>
        <p:spPr>
          <a:xfrm>
            <a:off x="0" y="16349"/>
            <a:ext cx="9144000" cy="5118421"/>
          </a:xfrm>
          <a:prstGeom prst="rect">
            <a:avLst/>
          </a:prstGeom>
        </p:spPr>
      </p:pic>
    </p:spTree>
    <p:extLst>
      <p:ext uri="{BB962C8B-B14F-4D97-AF65-F5344CB8AC3E}">
        <p14:creationId xmlns:p14="http://schemas.microsoft.com/office/powerpoint/2010/main" val="83243135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475751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chemeClr val="tx2">
                    <a:lumMod val="90000"/>
                    <a:lumOff val="10000"/>
                  </a:schemeClr>
                </a:solidFill>
                <a:latin typeface="Cambria"/>
              </a:rPr>
              <a:t>Company Opportunity</a:t>
            </a:r>
            <a:endParaRPr lang="en-US" sz="3200" b="1">
              <a:solidFill>
                <a:schemeClr val="tx2">
                  <a:lumMod val="90000"/>
                  <a:lumOff val="10000"/>
                </a:schemeClr>
              </a:solidFill>
              <a:latin typeface="Cambria"/>
              <a:ea typeface="Cambria"/>
            </a:endParaRPr>
          </a:p>
        </p:txBody>
      </p:sp>
      <p:pic>
        <p:nvPicPr>
          <p:cNvPr id="5" name="Picture 4">
            <a:extLst>
              <a:ext uri="{FF2B5EF4-FFF2-40B4-BE49-F238E27FC236}">
                <a16:creationId xmlns:a16="http://schemas.microsoft.com/office/drawing/2014/main" id="{48534381-18E3-8AD4-46D0-34FDE770C6B7}"/>
              </a:ext>
            </a:extLst>
          </p:cNvPr>
          <p:cNvPicPr>
            <a:picLocks noChangeAspect="1"/>
          </p:cNvPicPr>
          <p:nvPr/>
        </p:nvPicPr>
        <p:blipFill>
          <a:blip r:embed="rId2"/>
          <a:stretch>
            <a:fillRect/>
          </a:stretch>
        </p:blipFill>
        <p:spPr>
          <a:xfrm>
            <a:off x="795050" y="773054"/>
            <a:ext cx="7627085" cy="3980951"/>
          </a:xfrm>
          <a:prstGeom prst="rect">
            <a:avLst/>
          </a:prstGeom>
        </p:spPr>
      </p:pic>
    </p:spTree>
    <p:extLst>
      <p:ext uri="{BB962C8B-B14F-4D97-AF65-F5344CB8AC3E}">
        <p14:creationId xmlns:p14="http://schemas.microsoft.com/office/powerpoint/2010/main" val="230316585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475751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rgbClr val="153D64"/>
                </a:solidFill>
                <a:latin typeface="Cambria"/>
              </a:rPr>
              <a:t>Company Opportunity</a:t>
            </a:r>
          </a:p>
        </p:txBody>
      </p:sp>
      <p:pic>
        <p:nvPicPr>
          <p:cNvPr id="2" name="Picture 1">
            <a:extLst>
              <a:ext uri="{FF2B5EF4-FFF2-40B4-BE49-F238E27FC236}">
                <a16:creationId xmlns:a16="http://schemas.microsoft.com/office/drawing/2014/main" id="{D20F5931-8AE9-243F-E936-DB3DD4060E18}"/>
              </a:ext>
            </a:extLst>
          </p:cNvPr>
          <p:cNvPicPr>
            <a:picLocks noChangeAspect="1"/>
          </p:cNvPicPr>
          <p:nvPr/>
        </p:nvPicPr>
        <p:blipFill>
          <a:blip r:embed="rId2"/>
          <a:stretch>
            <a:fillRect/>
          </a:stretch>
        </p:blipFill>
        <p:spPr>
          <a:xfrm>
            <a:off x="382231" y="773053"/>
            <a:ext cx="8407132" cy="4223949"/>
          </a:xfrm>
          <a:prstGeom prst="rect">
            <a:avLst/>
          </a:prstGeom>
        </p:spPr>
      </p:pic>
    </p:spTree>
    <p:extLst>
      <p:ext uri="{BB962C8B-B14F-4D97-AF65-F5344CB8AC3E}">
        <p14:creationId xmlns:p14="http://schemas.microsoft.com/office/powerpoint/2010/main" val="385455699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475751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000" b="1">
                <a:solidFill>
                  <a:schemeClr val="tx2"/>
                </a:solidFill>
                <a:latin typeface="Cambria"/>
              </a:rPr>
              <a:t>Company Performance</a:t>
            </a:r>
            <a:endParaRPr lang="en-US" sz="3000" b="1">
              <a:solidFill>
                <a:schemeClr val="tx2"/>
              </a:solidFill>
              <a:latin typeface="Cambria"/>
              <a:ea typeface="Cambria"/>
            </a:endParaRPr>
          </a:p>
        </p:txBody>
      </p:sp>
      <p:pic>
        <p:nvPicPr>
          <p:cNvPr id="19" name="Picture 18">
            <a:extLst>
              <a:ext uri="{FF2B5EF4-FFF2-40B4-BE49-F238E27FC236}">
                <a16:creationId xmlns:a16="http://schemas.microsoft.com/office/drawing/2014/main" id="{2AEBE4FE-9FCD-8C6C-51F2-5F896A100DCC}"/>
              </a:ext>
            </a:extLst>
          </p:cNvPr>
          <p:cNvPicPr>
            <a:picLocks noChangeAspect="1"/>
          </p:cNvPicPr>
          <p:nvPr/>
        </p:nvPicPr>
        <p:blipFill>
          <a:blip r:embed="rId2"/>
          <a:stretch>
            <a:fillRect/>
          </a:stretch>
        </p:blipFill>
        <p:spPr>
          <a:xfrm>
            <a:off x="0" y="607559"/>
            <a:ext cx="9144000" cy="9525"/>
          </a:xfrm>
          <a:prstGeom prst="rect">
            <a:avLst/>
          </a:prstGeom>
          <a:ln w="12700">
            <a:solidFill>
              <a:schemeClr val="tx1"/>
            </a:solidFill>
          </a:ln>
        </p:spPr>
      </p:pic>
      <p:pic>
        <p:nvPicPr>
          <p:cNvPr id="3" name="Picture 2">
            <a:extLst>
              <a:ext uri="{FF2B5EF4-FFF2-40B4-BE49-F238E27FC236}">
                <a16:creationId xmlns:a16="http://schemas.microsoft.com/office/drawing/2014/main" id="{D5E9D008-05EC-47CA-FB8B-F1970EE82902}"/>
              </a:ext>
            </a:extLst>
          </p:cNvPr>
          <p:cNvPicPr>
            <a:picLocks noChangeAspect="1"/>
          </p:cNvPicPr>
          <p:nvPr/>
        </p:nvPicPr>
        <p:blipFill>
          <a:blip r:embed="rId3"/>
          <a:stretch>
            <a:fillRect/>
          </a:stretch>
        </p:blipFill>
        <p:spPr>
          <a:xfrm>
            <a:off x="839345" y="931464"/>
            <a:ext cx="7630605" cy="4023806"/>
          </a:xfrm>
          <a:prstGeom prst="rect">
            <a:avLst/>
          </a:prstGeom>
        </p:spPr>
      </p:pic>
    </p:spTree>
    <p:extLst>
      <p:ext uri="{BB962C8B-B14F-4D97-AF65-F5344CB8AC3E}">
        <p14:creationId xmlns:p14="http://schemas.microsoft.com/office/powerpoint/2010/main" val="159025828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224400-A8AC-8A1F-B389-80C3B3DF0830}"/>
              </a:ext>
            </a:extLst>
          </p:cNvPr>
          <p:cNvSpPr>
            <a:spLocks noGrp="1"/>
          </p:cNvSpPr>
          <p:nvPr>
            <p:ph idx="1"/>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CA"/>
          </a:p>
        </p:txBody>
      </p:sp>
      <p:pic>
        <p:nvPicPr>
          <p:cNvPr id="5" name="Picture 4">
            <a:extLst>
              <a:ext uri="{FF2B5EF4-FFF2-40B4-BE49-F238E27FC236}">
                <a16:creationId xmlns:a16="http://schemas.microsoft.com/office/drawing/2014/main" id="{772F9A7E-E92A-E8F7-075E-70F46459E10F}"/>
              </a:ext>
            </a:extLst>
          </p:cNvPr>
          <p:cNvPicPr>
            <a:picLocks noChangeAspect="1"/>
          </p:cNvPicPr>
          <p:nvPr/>
        </p:nvPicPr>
        <p:blipFill>
          <a:blip r:embed="rId2"/>
          <a:stretch>
            <a:fillRect/>
          </a:stretch>
        </p:blipFill>
        <p:spPr>
          <a:xfrm>
            <a:off x="29826" y="350758"/>
            <a:ext cx="9114174" cy="4441984"/>
          </a:xfrm>
          <a:prstGeom prst="rect">
            <a:avLst/>
          </a:prstGeom>
        </p:spPr>
      </p:pic>
    </p:spTree>
    <p:extLst>
      <p:ext uri="{BB962C8B-B14F-4D97-AF65-F5344CB8AC3E}">
        <p14:creationId xmlns:p14="http://schemas.microsoft.com/office/powerpoint/2010/main" val="43502383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475751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chemeClr val="tx2"/>
                </a:solidFill>
                <a:latin typeface="Cambria"/>
              </a:rPr>
              <a:t>Valuation</a:t>
            </a:r>
            <a:endParaRPr lang="en-US" sz="3200" b="1">
              <a:solidFill>
                <a:schemeClr val="tx2"/>
              </a:solidFill>
              <a:latin typeface="Cambria"/>
              <a:ea typeface="Cambria"/>
            </a:endParaRPr>
          </a:p>
        </p:txBody>
      </p:sp>
      <p:pic>
        <p:nvPicPr>
          <p:cNvPr id="2" name="Content Placeholder 4" descr="A graph with a red line&#10;&#10;Description automatically generated">
            <a:extLst>
              <a:ext uri="{FF2B5EF4-FFF2-40B4-BE49-F238E27FC236}">
                <a16:creationId xmlns:a16="http://schemas.microsoft.com/office/drawing/2014/main" id="{EFC5F906-5E72-0954-6083-29784DD3BFE4}"/>
              </a:ext>
            </a:extLst>
          </p:cNvPr>
          <p:cNvPicPr>
            <a:picLocks noChangeAspect="1"/>
          </p:cNvPicPr>
          <p:nvPr/>
        </p:nvPicPr>
        <p:blipFill rotWithShape="1">
          <a:blip r:embed="rId2"/>
          <a:srcRect r="425" b="-1"/>
          <a:stretch/>
        </p:blipFill>
        <p:spPr>
          <a:xfrm>
            <a:off x="433479" y="892104"/>
            <a:ext cx="3971037" cy="2233293"/>
          </a:xfrm>
          <a:prstGeom prst="rect">
            <a:avLst/>
          </a:prstGeom>
        </p:spPr>
      </p:pic>
      <p:grpSp>
        <p:nvGrpSpPr>
          <p:cNvPr id="3" name="Group 2">
            <a:extLst>
              <a:ext uri="{FF2B5EF4-FFF2-40B4-BE49-F238E27FC236}">
                <a16:creationId xmlns:a16="http://schemas.microsoft.com/office/drawing/2014/main" id="{52E378ED-2411-0256-A44A-EEC4382E5400}"/>
              </a:ext>
            </a:extLst>
          </p:cNvPr>
          <p:cNvGrpSpPr/>
          <p:nvPr/>
        </p:nvGrpSpPr>
        <p:grpSpPr>
          <a:xfrm>
            <a:off x="4569450" y="838828"/>
            <a:ext cx="3728163" cy="2286323"/>
            <a:chOff x="4690362" y="1109272"/>
            <a:chExt cx="3971037" cy="2862267"/>
          </a:xfrm>
        </p:grpSpPr>
        <p:pic>
          <p:nvPicPr>
            <p:cNvPr id="5" name="Picture 4" descr="A graph with numbers and points&#10;&#10;Description automatically generated with medium confidence">
              <a:extLst>
                <a:ext uri="{FF2B5EF4-FFF2-40B4-BE49-F238E27FC236}">
                  <a16:creationId xmlns:a16="http://schemas.microsoft.com/office/drawing/2014/main" id="{B20ADB5A-5801-DF26-D85F-B84859FB6147}"/>
                </a:ext>
              </a:extLst>
            </p:cNvPr>
            <p:cNvPicPr>
              <a:picLocks noChangeAspect="1"/>
            </p:cNvPicPr>
            <p:nvPr/>
          </p:nvPicPr>
          <p:blipFill>
            <a:blip r:embed="rId3"/>
            <a:stretch>
              <a:fillRect/>
            </a:stretch>
          </p:blipFill>
          <p:spPr>
            <a:xfrm>
              <a:off x="4690362" y="1171959"/>
              <a:ext cx="3971037" cy="2799580"/>
            </a:xfrm>
            <a:prstGeom prst="rect">
              <a:avLst/>
            </a:prstGeom>
          </p:spPr>
        </p:pic>
        <p:sp>
          <p:nvSpPr>
            <p:cNvPr id="6" name="TextBox 5">
              <a:extLst>
                <a:ext uri="{FF2B5EF4-FFF2-40B4-BE49-F238E27FC236}">
                  <a16:creationId xmlns:a16="http://schemas.microsoft.com/office/drawing/2014/main" id="{C0BB5F7E-5A0A-FC96-B887-5181E55D179A}"/>
                </a:ext>
              </a:extLst>
            </p:cNvPr>
            <p:cNvSpPr txBox="1"/>
            <p:nvPr/>
          </p:nvSpPr>
          <p:spPr>
            <a:xfrm>
              <a:off x="4853066" y="1109272"/>
              <a:ext cx="1638418" cy="307777"/>
            </a:xfrm>
            <a:prstGeom prst="rect">
              <a:avLst/>
            </a:prstGeom>
            <a:noFill/>
          </p:spPr>
          <p:txBody>
            <a:bodyPr wrap="square" rtlCol="0">
              <a:spAutoFit/>
            </a:bodyPr>
            <a:lstStyle/>
            <a:p>
              <a:r>
                <a:rPr lang="en-CA"/>
                <a:t>EV/Sales/Growth</a:t>
              </a:r>
            </a:p>
          </p:txBody>
        </p:sp>
      </p:grpSp>
      <p:pic>
        <p:nvPicPr>
          <p:cNvPr id="7" name="Picture 6">
            <a:extLst>
              <a:ext uri="{FF2B5EF4-FFF2-40B4-BE49-F238E27FC236}">
                <a16:creationId xmlns:a16="http://schemas.microsoft.com/office/drawing/2014/main" id="{A8D3A5EA-3F87-56D2-26C4-B8268E5C8253}"/>
              </a:ext>
            </a:extLst>
          </p:cNvPr>
          <p:cNvPicPr>
            <a:picLocks noChangeAspect="1"/>
          </p:cNvPicPr>
          <p:nvPr/>
        </p:nvPicPr>
        <p:blipFill>
          <a:blip r:embed="rId4"/>
          <a:stretch>
            <a:fillRect/>
          </a:stretch>
        </p:blipFill>
        <p:spPr>
          <a:xfrm>
            <a:off x="823080" y="3210027"/>
            <a:ext cx="7392041" cy="522015"/>
          </a:xfrm>
          <a:prstGeom prst="rect">
            <a:avLst/>
          </a:prstGeom>
        </p:spPr>
      </p:pic>
      <p:pic>
        <p:nvPicPr>
          <p:cNvPr id="4" name="Picture 3" descr="A black and white rectangle with text&#10;&#10;Description automatically generated">
            <a:extLst>
              <a:ext uri="{FF2B5EF4-FFF2-40B4-BE49-F238E27FC236}">
                <a16:creationId xmlns:a16="http://schemas.microsoft.com/office/drawing/2014/main" id="{9C6FE175-DCCD-0B30-44FE-9B31D8EEEC2E}"/>
              </a:ext>
            </a:extLst>
          </p:cNvPr>
          <p:cNvPicPr>
            <a:picLocks noChangeAspect="1"/>
          </p:cNvPicPr>
          <p:nvPr/>
        </p:nvPicPr>
        <p:blipFill>
          <a:blip r:embed="rId5"/>
          <a:stretch>
            <a:fillRect/>
          </a:stretch>
        </p:blipFill>
        <p:spPr>
          <a:xfrm>
            <a:off x="5395463" y="3720938"/>
            <a:ext cx="1917075" cy="689625"/>
          </a:xfrm>
          <a:prstGeom prst="rect">
            <a:avLst/>
          </a:prstGeom>
        </p:spPr>
      </p:pic>
      <p:pic>
        <p:nvPicPr>
          <p:cNvPr id="11" name="Picture 10">
            <a:extLst>
              <a:ext uri="{FF2B5EF4-FFF2-40B4-BE49-F238E27FC236}">
                <a16:creationId xmlns:a16="http://schemas.microsoft.com/office/drawing/2014/main" id="{23B7844C-0AC7-223B-A3F4-4A83767243AD}"/>
              </a:ext>
            </a:extLst>
          </p:cNvPr>
          <p:cNvPicPr>
            <a:picLocks noChangeAspect="1"/>
          </p:cNvPicPr>
          <p:nvPr/>
        </p:nvPicPr>
        <p:blipFill>
          <a:blip r:embed="rId6"/>
          <a:stretch>
            <a:fillRect/>
          </a:stretch>
        </p:blipFill>
        <p:spPr>
          <a:xfrm>
            <a:off x="7528913" y="3924075"/>
            <a:ext cx="912675" cy="485850"/>
          </a:xfrm>
          <a:prstGeom prst="rect">
            <a:avLst/>
          </a:prstGeom>
        </p:spPr>
      </p:pic>
      <p:pic>
        <p:nvPicPr>
          <p:cNvPr id="12" name="Picture 11">
            <a:extLst>
              <a:ext uri="{FF2B5EF4-FFF2-40B4-BE49-F238E27FC236}">
                <a16:creationId xmlns:a16="http://schemas.microsoft.com/office/drawing/2014/main" id="{DD81FC98-10AE-3797-BA58-F3AB87496565}"/>
              </a:ext>
            </a:extLst>
          </p:cNvPr>
          <p:cNvPicPr>
            <a:picLocks noChangeAspect="1"/>
          </p:cNvPicPr>
          <p:nvPr/>
        </p:nvPicPr>
        <p:blipFill>
          <a:blip r:embed="rId7"/>
          <a:stretch>
            <a:fillRect/>
          </a:stretch>
        </p:blipFill>
        <p:spPr>
          <a:xfrm>
            <a:off x="5713650" y="4495613"/>
            <a:ext cx="2729700" cy="436275"/>
          </a:xfrm>
          <a:prstGeom prst="rect">
            <a:avLst/>
          </a:prstGeom>
        </p:spPr>
      </p:pic>
    </p:spTree>
    <p:extLst>
      <p:ext uri="{BB962C8B-B14F-4D97-AF65-F5344CB8AC3E}">
        <p14:creationId xmlns:p14="http://schemas.microsoft.com/office/powerpoint/2010/main" val="416125842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0" y="65071"/>
            <a:ext cx="475751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chemeClr val="tx2">
                    <a:lumMod val="90000"/>
                    <a:lumOff val="10000"/>
                  </a:schemeClr>
                </a:solidFill>
                <a:latin typeface="Cambria"/>
              </a:rPr>
              <a:t>Management Team</a:t>
            </a:r>
            <a:endParaRPr lang="en-US" sz="3200" b="1">
              <a:solidFill>
                <a:schemeClr val="tx2">
                  <a:lumMod val="90000"/>
                  <a:lumOff val="10000"/>
                </a:schemeClr>
              </a:solidFill>
              <a:latin typeface="Cambria"/>
              <a:ea typeface="Cambria"/>
            </a:endParaRPr>
          </a:p>
        </p:txBody>
      </p:sp>
      <p:pic>
        <p:nvPicPr>
          <p:cNvPr id="4" name="Picture 14" descr="CrowdStrike Logo PNG Vector (AI) Free Download">
            <a:extLst>
              <a:ext uri="{FF2B5EF4-FFF2-40B4-BE49-F238E27FC236}">
                <a16:creationId xmlns:a16="http://schemas.microsoft.com/office/drawing/2014/main" id="{1370AA08-938D-841C-982B-B98763E209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0657" y="101775"/>
            <a:ext cx="634273" cy="4249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George Kurtz">
            <a:extLst>
              <a:ext uri="{FF2B5EF4-FFF2-40B4-BE49-F238E27FC236}">
                <a16:creationId xmlns:a16="http://schemas.microsoft.com/office/drawing/2014/main" id="{0FAD7081-FA0D-A165-A2A1-6F6E13632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520" y="1123952"/>
            <a:ext cx="2263371" cy="289559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CA8691B-4223-0B7F-E5C1-0F13B4B123BC}"/>
              </a:ext>
            </a:extLst>
          </p:cNvPr>
          <p:cNvSpPr txBox="1"/>
          <p:nvPr/>
        </p:nvSpPr>
        <p:spPr>
          <a:xfrm>
            <a:off x="173770" y="4102675"/>
            <a:ext cx="3124872" cy="523220"/>
          </a:xfrm>
          <a:prstGeom prst="rect">
            <a:avLst/>
          </a:prstGeom>
          <a:noFill/>
        </p:spPr>
        <p:txBody>
          <a:bodyPr wrap="square" lIns="91440" tIns="45720" rIns="91440" bIns="45720" rtlCol="0" anchor="t">
            <a:spAutoFit/>
          </a:bodyPr>
          <a:lstStyle/>
          <a:p>
            <a:r>
              <a:rPr lang="en-CA" b="1">
                <a:solidFill>
                  <a:schemeClr val="tx2">
                    <a:lumMod val="90000"/>
                    <a:lumOff val="10000"/>
                  </a:schemeClr>
                </a:solidFill>
                <a:latin typeface="Cambria"/>
                <a:ea typeface="Cambria"/>
              </a:rPr>
              <a:t>George Kurtz</a:t>
            </a:r>
          </a:p>
          <a:p>
            <a:r>
              <a:rPr lang="en-CA">
                <a:solidFill>
                  <a:schemeClr val="tx2">
                    <a:lumMod val="90000"/>
                    <a:lumOff val="10000"/>
                  </a:schemeClr>
                </a:solidFill>
                <a:latin typeface="Cambria"/>
                <a:ea typeface="Cambria"/>
              </a:rPr>
              <a:t>Founder and Chief Executive Officer</a:t>
            </a:r>
          </a:p>
        </p:txBody>
      </p:sp>
      <p:sp>
        <p:nvSpPr>
          <p:cNvPr id="9" name="TextBox 8">
            <a:extLst>
              <a:ext uri="{FF2B5EF4-FFF2-40B4-BE49-F238E27FC236}">
                <a16:creationId xmlns:a16="http://schemas.microsoft.com/office/drawing/2014/main" id="{2F6F9A6D-E68D-9CD1-C1B0-F52E3BDF4817}"/>
              </a:ext>
            </a:extLst>
          </p:cNvPr>
          <p:cNvSpPr txBox="1"/>
          <p:nvPr/>
        </p:nvSpPr>
        <p:spPr>
          <a:xfrm>
            <a:off x="3687829" y="910685"/>
            <a:ext cx="5519734" cy="3647152"/>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CA" sz="1100" dirty="0">
                <a:latin typeface="Arial" panose="020B0604020202020204" pitchFamily="34" charset="0"/>
                <a:cs typeface="Arial" panose="020B0604020202020204" pitchFamily="34" charset="0"/>
              </a:rPr>
              <a:t>George Kurtz is the CEO and founder of CrowdStrike. He has more than 30 years of experience in the security space, including extensive experience driving revenue growth and scaling organizations across the globe. </a:t>
            </a:r>
          </a:p>
          <a:p>
            <a:endParaRPr lang="en-CA" sz="1100" dirty="0">
              <a:latin typeface="Arial" panose="020B0604020202020204" pitchFamily="34" charset="0"/>
              <a:cs typeface="Arial" panose="020B0604020202020204" pitchFamily="34" charset="0"/>
            </a:endParaRPr>
          </a:p>
          <a:p>
            <a:r>
              <a:rPr lang="en-CA" sz="1100" dirty="0">
                <a:latin typeface="Arial" panose="020B0604020202020204" pitchFamily="34" charset="0"/>
                <a:cs typeface="Arial" panose="020B0604020202020204" pitchFamily="34" charset="0"/>
              </a:rPr>
              <a:t>Mr. Kurtz started </a:t>
            </a:r>
            <a:r>
              <a:rPr lang="en-CA" sz="1100" dirty="0" err="1">
                <a:latin typeface="Arial" panose="020B0604020202020204" pitchFamily="34" charset="0"/>
                <a:cs typeface="Arial" panose="020B0604020202020204" pitchFamily="34" charset="0"/>
              </a:rPr>
              <a:t>FoundStone</a:t>
            </a:r>
            <a:r>
              <a:rPr lang="en-CA" sz="1100" dirty="0">
                <a:latin typeface="Arial" panose="020B0604020202020204" pitchFamily="34" charset="0"/>
                <a:cs typeface="Arial" panose="020B0604020202020204" pitchFamily="34" charset="0"/>
              </a:rPr>
              <a:t> in October 1999 as the founder and CEO. </a:t>
            </a:r>
            <a:r>
              <a:rPr lang="en-CA" sz="1100" dirty="0" err="1">
                <a:latin typeface="Arial" panose="020B0604020202020204" pitchFamily="34" charset="0"/>
                <a:cs typeface="Arial" panose="020B0604020202020204" pitchFamily="34" charset="0"/>
              </a:rPr>
              <a:t>FoundStone</a:t>
            </a:r>
            <a:r>
              <a:rPr lang="en-CA" sz="1100" dirty="0">
                <a:latin typeface="Arial" panose="020B0604020202020204" pitchFamily="34" charset="0"/>
                <a:cs typeface="Arial" panose="020B0604020202020204" pitchFamily="34" charset="0"/>
              </a:rPr>
              <a:t>, one of the first dedicated security consulting companies which focused on vulnerability management software and services and developed incident response practices, and was acquired by McAfee in October of 2004. </a:t>
            </a:r>
          </a:p>
          <a:p>
            <a:endParaRPr lang="en-CA" sz="1100" dirty="0">
              <a:latin typeface="Arial" panose="020B0604020202020204" pitchFamily="34" charset="0"/>
              <a:cs typeface="Arial" panose="020B0604020202020204" pitchFamily="34" charset="0"/>
            </a:endParaRPr>
          </a:p>
          <a:p>
            <a:r>
              <a:rPr lang="en-CA" sz="1100" b="1" u="sng" dirty="0">
                <a:latin typeface="Arial" panose="020B0604020202020204" pitchFamily="34" charset="0"/>
                <a:cs typeface="Arial" panose="020B0604020202020204" pitchFamily="34" charset="0"/>
              </a:rPr>
              <a:t>EXPERIENCE</a:t>
            </a:r>
          </a:p>
          <a:p>
            <a:r>
              <a:rPr lang="en-CA" sz="1100" b="1" dirty="0">
                <a:latin typeface="Arial" panose="020B0604020202020204" pitchFamily="34" charset="0"/>
                <a:cs typeface="Arial" panose="020B0604020202020204" pitchFamily="34" charset="0"/>
              </a:rPr>
              <a:t>Worldwide CTO, General Manager, and EVP at McAfee</a:t>
            </a:r>
          </a:p>
          <a:p>
            <a:r>
              <a:rPr lang="en-CA" sz="1100" b="1" dirty="0">
                <a:latin typeface="Arial" panose="020B0604020202020204" pitchFamily="34" charset="0"/>
                <a:cs typeface="Arial" panose="020B0604020202020204" pitchFamily="34" charset="0"/>
              </a:rPr>
              <a:t>Founder, CEO, </a:t>
            </a:r>
            <a:r>
              <a:rPr lang="en-CA" sz="1100" b="1" dirty="0" err="1">
                <a:latin typeface="Arial" panose="020B0604020202020204" pitchFamily="34" charset="0"/>
                <a:cs typeface="Arial" panose="020B0604020202020204" pitchFamily="34" charset="0"/>
              </a:rPr>
              <a:t>Foundstone</a:t>
            </a:r>
            <a:r>
              <a:rPr lang="en-CA" sz="1100" b="1" dirty="0">
                <a:latin typeface="Arial" panose="020B0604020202020204" pitchFamily="34" charset="0"/>
                <a:cs typeface="Arial" panose="020B0604020202020204" pitchFamily="34" charset="0"/>
              </a:rPr>
              <a:t> </a:t>
            </a:r>
          </a:p>
          <a:p>
            <a:r>
              <a:rPr lang="en-CA" sz="1100" dirty="0">
                <a:latin typeface="Arial" panose="020B0604020202020204" pitchFamily="34" charset="0"/>
                <a:cs typeface="Arial" panose="020B0604020202020204" pitchFamily="34" charset="0"/>
              </a:rPr>
              <a:t>Senior positions in security at Ernst &amp; Young and PricewaterhouseCoopers</a:t>
            </a:r>
          </a:p>
          <a:p>
            <a:r>
              <a:rPr lang="en-CA" sz="1100" dirty="0">
                <a:latin typeface="Arial" panose="020B0604020202020204" pitchFamily="34" charset="0"/>
                <a:cs typeface="Arial" panose="020B0604020202020204" pitchFamily="34" charset="0"/>
              </a:rPr>
              <a:t>C.P.A., State of New Jersey, inactive status</a:t>
            </a:r>
          </a:p>
          <a:p>
            <a:endParaRPr lang="en-CA" sz="1100" dirty="0">
              <a:latin typeface="Arial" panose="020B0604020202020204" pitchFamily="34" charset="0"/>
              <a:cs typeface="Arial" panose="020B0604020202020204" pitchFamily="34" charset="0"/>
            </a:endParaRPr>
          </a:p>
          <a:p>
            <a:r>
              <a:rPr lang="en-CA" sz="1100" b="1" u="sng" dirty="0">
                <a:latin typeface="Arial" panose="020B0604020202020204" pitchFamily="34" charset="0"/>
                <a:cs typeface="Arial" panose="020B0604020202020204" pitchFamily="34" charset="0"/>
              </a:rPr>
              <a:t>EDUCATION</a:t>
            </a:r>
          </a:p>
          <a:p>
            <a:r>
              <a:rPr lang="en-CA" sz="1100" dirty="0">
                <a:latin typeface="Arial" panose="020B0604020202020204" pitchFamily="34" charset="0"/>
                <a:cs typeface="Arial" panose="020B0604020202020204" pitchFamily="34" charset="0"/>
              </a:rPr>
              <a:t>B.S., Accounting from Seton Hall University</a:t>
            </a:r>
          </a:p>
          <a:p>
            <a:endParaRPr lang="en-CA" sz="1100" dirty="0">
              <a:latin typeface="Arial" panose="020B0604020202020204" pitchFamily="34" charset="0"/>
              <a:cs typeface="Arial" panose="020B0604020202020204" pitchFamily="34" charset="0"/>
            </a:endParaRPr>
          </a:p>
          <a:p>
            <a:r>
              <a:rPr lang="en-CA" sz="1100" b="1" u="sng" dirty="0">
                <a:latin typeface="Arial" panose="020B0604020202020204" pitchFamily="34" charset="0"/>
                <a:cs typeface="Arial" panose="020B0604020202020204" pitchFamily="34" charset="0"/>
              </a:rPr>
              <a:t>OTHER</a:t>
            </a:r>
            <a:br>
              <a:rPr lang="en-CA" sz="1100" dirty="0">
                <a:latin typeface="Arial" panose="020B0604020202020204" pitchFamily="34" charset="0"/>
                <a:cs typeface="Arial" panose="020B0604020202020204" pitchFamily="34" charset="0"/>
              </a:rPr>
            </a:br>
            <a:r>
              <a:rPr lang="en-CA" sz="1100" dirty="0">
                <a:latin typeface="Arial" panose="020B0604020202020204" pitchFamily="34" charset="0"/>
                <a:cs typeface="Arial" panose="020B0604020202020204" pitchFamily="34" charset="0"/>
              </a:rPr>
              <a:t>Co-writer of  </a:t>
            </a:r>
            <a:r>
              <a:rPr lang="en-CA" sz="1100" i="1" dirty="0">
                <a:latin typeface="Arial" panose="020B0604020202020204" pitchFamily="34" charset="0"/>
                <a:cs typeface="Arial" panose="020B0604020202020204" pitchFamily="34" charset="0"/>
              </a:rPr>
              <a:t>Hacking Exposed </a:t>
            </a:r>
            <a:r>
              <a:rPr lang="en-CA" sz="1100" dirty="0">
                <a:latin typeface="Arial" panose="020B0604020202020204" pitchFamily="34" charset="0"/>
                <a:cs typeface="Arial" panose="020B0604020202020204" pitchFamily="34" charset="0"/>
              </a:rPr>
              <a:t>-  a book about cybersecurity for network administrators,</a:t>
            </a:r>
          </a:p>
        </p:txBody>
      </p:sp>
    </p:spTree>
    <p:extLst>
      <p:ext uri="{BB962C8B-B14F-4D97-AF65-F5344CB8AC3E}">
        <p14:creationId xmlns:p14="http://schemas.microsoft.com/office/powerpoint/2010/main" val="149722119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475751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chemeClr val="accent1"/>
                </a:solidFill>
                <a:latin typeface="Cambria"/>
              </a:rPr>
              <a:t>Management Team</a:t>
            </a:r>
          </a:p>
        </p:txBody>
      </p:sp>
      <p:pic>
        <p:nvPicPr>
          <p:cNvPr id="3" name="Picture Placeholder 10" descr="Michael Sentonas">
            <a:extLst>
              <a:ext uri="{FF2B5EF4-FFF2-40B4-BE49-F238E27FC236}">
                <a16:creationId xmlns:a16="http://schemas.microsoft.com/office/drawing/2014/main" id="{B029E392-14B3-99FD-FD31-8A6E528668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10" t="7073" r="6502" b="4551"/>
          <a:stretch/>
        </p:blipFill>
        <p:spPr bwMode="auto">
          <a:xfrm>
            <a:off x="599076" y="1131832"/>
            <a:ext cx="2238586" cy="28798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462C1AA-2259-4578-D7CE-EC857FABC1A8}"/>
              </a:ext>
            </a:extLst>
          </p:cNvPr>
          <p:cNvSpPr txBox="1"/>
          <p:nvPr/>
        </p:nvSpPr>
        <p:spPr>
          <a:xfrm>
            <a:off x="173770" y="4102675"/>
            <a:ext cx="3325132" cy="523220"/>
          </a:xfrm>
          <a:prstGeom prst="rect">
            <a:avLst/>
          </a:prstGeom>
          <a:noFill/>
          <a:ln>
            <a:noFill/>
          </a:ln>
        </p:spPr>
        <p:txBody>
          <a:bodyPr wrap="square" rtlCol="0">
            <a:spAutoFit/>
          </a:bodyPr>
          <a:lstStyle/>
          <a:p>
            <a:r>
              <a:rPr lang="en-CA" b="1">
                <a:solidFill>
                  <a:schemeClr val="accent1"/>
                </a:solidFill>
                <a:latin typeface="Cambria" panose="02040503050406030204" pitchFamily="18" charset="0"/>
                <a:ea typeface="Cambria" panose="02040503050406030204" pitchFamily="18" charset="0"/>
              </a:rPr>
              <a:t>Michael </a:t>
            </a:r>
            <a:r>
              <a:rPr lang="en-CA" b="1" err="1">
                <a:solidFill>
                  <a:schemeClr val="accent1"/>
                </a:solidFill>
                <a:latin typeface="Cambria" panose="02040503050406030204" pitchFamily="18" charset="0"/>
                <a:ea typeface="Cambria" panose="02040503050406030204" pitchFamily="18" charset="0"/>
              </a:rPr>
              <a:t>Sentonas</a:t>
            </a:r>
            <a:endParaRPr lang="en-CA" b="1">
              <a:solidFill>
                <a:schemeClr val="accent1"/>
              </a:solidFill>
              <a:latin typeface="Cambria" panose="02040503050406030204" pitchFamily="18" charset="0"/>
              <a:ea typeface="Cambria" panose="02040503050406030204" pitchFamily="18" charset="0"/>
            </a:endParaRPr>
          </a:p>
          <a:p>
            <a:r>
              <a:rPr lang="en-CA">
                <a:solidFill>
                  <a:schemeClr val="accent1"/>
                </a:solidFill>
                <a:latin typeface="Cambria" panose="02040503050406030204" pitchFamily="18" charset="0"/>
                <a:ea typeface="Cambria" panose="02040503050406030204" pitchFamily="18" charset="0"/>
              </a:rPr>
              <a:t>President </a:t>
            </a:r>
          </a:p>
        </p:txBody>
      </p:sp>
      <p:sp>
        <p:nvSpPr>
          <p:cNvPr id="7" name="TextBox 6">
            <a:extLst>
              <a:ext uri="{FF2B5EF4-FFF2-40B4-BE49-F238E27FC236}">
                <a16:creationId xmlns:a16="http://schemas.microsoft.com/office/drawing/2014/main" id="{E97031EA-A2B0-50D8-5B7A-03FF3FF78F66}"/>
              </a:ext>
            </a:extLst>
          </p:cNvPr>
          <p:cNvSpPr txBox="1"/>
          <p:nvPr/>
        </p:nvSpPr>
        <p:spPr>
          <a:xfrm>
            <a:off x="3687829" y="910685"/>
            <a:ext cx="5456171" cy="3816429"/>
          </a:xfrm>
          <a:prstGeom prst="rect">
            <a:avLst/>
          </a:prstGeom>
          <a:noFill/>
          <a:ln>
            <a:noFill/>
          </a:ln>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CA" sz="1100" dirty="0">
                <a:latin typeface="Arial" panose="020B0604020202020204" pitchFamily="34" charset="0"/>
                <a:cs typeface="Arial" panose="020B0604020202020204" pitchFamily="34" charset="0"/>
              </a:rPr>
              <a:t>Michael </a:t>
            </a:r>
            <a:r>
              <a:rPr lang="en-CA" sz="1100" dirty="0" err="1">
                <a:latin typeface="Arial" panose="020B0604020202020204" pitchFamily="34" charset="0"/>
                <a:cs typeface="Arial" panose="020B0604020202020204" pitchFamily="34" charset="0"/>
              </a:rPr>
              <a:t>Sentonas</a:t>
            </a:r>
            <a:r>
              <a:rPr lang="en-CA" sz="1100" dirty="0">
                <a:latin typeface="Arial" panose="020B0604020202020204" pitchFamily="34" charset="0"/>
                <a:cs typeface="Arial" panose="020B0604020202020204" pitchFamily="34" charset="0"/>
              </a:rPr>
              <a:t> is President, who is responsible for CrowdStrike’s product and go-to-market functions, including its sales, marketing, product &amp; engineering, threat intelligence, privacy &amp; policy, corporate development, corporate strategy and CTO teams.</a:t>
            </a:r>
          </a:p>
          <a:p>
            <a:endParaRPr lang="en-CA" sz="1100" dirty="0">
              <a:latin typeface="Arial" panose="020B0604020202020204" pitchFamily="34" charset="0"/>
              <a:cs typeface="Arial" panose="020B0604020202020204" pitchFamily="34" charset="0"/>
            </a:endParaRPr>
          </a:p>
          <a:p>
            <a:r>
              <a:rPr lang="en-CA" sz="1100" dirty="0">
                <a:latin typeface="Arial" panose="020B0604020202020204" pitchFamily="34" charset="0"/>
                <a:cs typeface="Arial" panose="020B0604020202020204" pitchFamily="34" charset="0"/>
              </a:rPr>
              <a:t>A 20-plus year cybersecurity veteran, Mr. </a:t>
            </a:r>
            <a:r>
              <a:rPr lang="en-CA" sz="1100" dirty="0" err="1">
                <a:latin typeface="Arial" panose="020B0604020202020204" pitchFamily="34" charset="0"/>
                <a:cs typeface="Arial" panose="020B0604020202020204" pitchFamily="34" charset="0"/>
              </a:rPr>
              <a:t>Sentonas</a:t>
            </a:r>
            <a:r>
              <a:rPr lang="en-CA" sz="1100" dirty="0">
                <a:latin typeface="Arial" panose="020B0604020202020204" pitchFamily="34" charset="0"/>
                <a:cs typeface="Arial" panose="020B0604020202020204" pitchFamily="34" charset="0"/>
              </a:rPr>
              <a:t> is an active public authority on security issues and the evolving threat landscape and is regularly featured as a speaker at key industry events and a trusted advisor to governments and company boards.</a:t>
            </a:r>
          </a:p>
          <a:p>
            <a:endParaRPr lang="en-CA" sz="1100" dirty="0">
              <a:latin typeface="Arial" panose="020B0604020202020204" pitchFamily="34" charset="0"/>
              <a:cs typeface="Arial" panose="020B0604020202020204" pitchFamily="34" charset="0"/>
            </a:endParaRPr>
          </a:p>
          <a:p>
            <a:r>
              <a:rPr lang="en-CA" sz="1100" b="1" u="sng" dirty="0">
                <a:latin typeface="Arial" panose="020B0604020202020204" pitchFamily="34" charset="0"/>
                <a:cs typeface="Arial" panose="020B0604020202020204" pitchFamily="34" charset="0"/>
              </a:rPr>
              <a:t>EXPERIENCE</a:t>
            </a:r>
          </a:p>
          <a:p>
            <a:r>
              <a:rPr lang="en-CA" sz="1100" dirty="0">
                <a:latin typeface="Arial" panose="020B0604020202020204" pitchFamily="34" charset="0"/>
                <a:cs typeface="Arial" panose="020B0604020202020204" pitchFamily="34" charset="0"/>
              </a:rPr>
              <a:t>CTO – CrowdStrike  </a:t>
            </a:r>
          </a:p>
          <a:p>
            <a:r>
              <a:rPr lang="en-CA" sz="1100" dirty="0">
                <a:latin typeface="Arial" panose="020B0604020202020204" pitchFamily="34" charset="0"/>
                <a:cs typeface="Arial" panose="020B0604020202020204" pitchFamily="34" charset="0"/>
              </a:rPr>
              <a:t>Vice President, Technology Strategy – CrowdStrike   (Joined in 2016)</a:t>
            </a:r>
          </a:p>
          <a:p>
            <a:r>
              <a:rPr lang="en-CA" sz="1100" dirty="0">
                <a:latin typeface="Arial" panose="020B0604020202020204" pitchFamily="34" charset="0"/>
                <a:cs typeface="Arial" panose="020B0604020202020204" pitchFamily="34" charset="0"/>
              </a:rPr>
              <a:t>Chief Technology Officer – Security Connected – McAfee (formerly Intel Security)</a:t>
            </a:r>
          </a:p>
          <a:p>
            <a:r>
              <a:rPr lang="en-CA" sz="1100" dirty="0">
                <a:latin typeface="Arial" panose="020B0604020202020204" pitchFamily="34" charset="0"/>
                <a:cs typeface="Arial" panose="020B0604020202020204" pitchFamily="34" charset="0"/>
              </a:rPr>
              <a:t>Chief Technology Officer Asia-Pacific – McAfee (formerly Intel Security)</a:t>
            </a:r>
          </a:p>
          <a:p>
            <a:r>
              <a:rPr lang="en-CA" sz="1100" dirty="0">
                <a:latin typeface="Arial" panose="020B0604020202020204" pitchFamily="34" charset="0"/>
                <a:cs typeface="Arial" panose="020B0604020202020204" pitchFamily="34" charset="0"/>
              </a:rPr>
              <a:t>Director, Sales Engineering &amp; Professionals Services Asia-Pacific – McAfee (formerly Intel Security)</a:t>
            </a:r>
          </a:p>
          <a:p>
            <a:r>
              <a:rPr lang="en-CA" sz="1100" dirty="0">
                <a:latin typeface="Arial" panose="020B0604020202020204" pitchFamily="34" charset="0"/>
                <a:cs typeface="Arial" panose="020B0604020202020204" pitchFamily="34" charset="0"/>
              </a:rPr>
              <a:t>Professional Services and Enterprise Support – Network Associates</a:t>
            </a:r>
          </a:p>
          <a:p>
            <a:endParaRPr lang="en-CA" sz="1100" dirty="0">
              <a:latin typeface="Arial" panose="020B0604020202020204" pitchFamily="34" charset="0"/>
              <a:cs typeface="Arial" panose="020B0604020202020204" pitchFamily="34" charset="0"/>
            </a:endParaRPr>
          </a:p>
          <a:p>
            <a:r>
              <a:rPr lang="en-CA" sz="1100" b="1" u="sng" dirty="0">
                <a:latin typeface="Arial" panose="020B0604020202020204" pitchFamily="34" charset="0"/>
                <a:cs typeface="Arial" panose="020B0604020202020204" pitchFamily="34" charset="0"/>
              </a:rPr>
              <a:t>EDUCATION</a:t>
            </a:r>
          </a:p>
          <a:p>
            <a:r>
              <a:rPr lang="en-CA" sz="1100" dirty="0">
                <a:latin typeface="Arial" panose="020B0604020202020204" pitchFamily="34" charset="0"/>
                <a:cs typeface="Arial" panose="020B0604020202020204" pitchFamily="34" charset="0"/>
              </a:rPr>
              <a:t>B.Sc., Computer Science, Edith Cowan University, Western Australia</a:t>
            </a:r>
          </a:p>
          <a:p>
            <a:endParaRPr lang="en-CA"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5456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CF3CF-DD48-CB8D-F0D3-CFDE2C9C461D}"/>
              </a:ext>
            </a:extLst>
          </p:cNvPr>
          <p:cNvSpPr>
            <a:spLocks noGrp="1"/>
          </p:cNvSpPr>
          <p:nvPr>
            <p:ph type="title"/>
          </p:nvPr>
        </p:nvSpPr>
        <p:spPr>
          <a:xfrm>
            <a:off x="719999" y="243445"/>
            <a:ext cx="7704000" cy="572700"/>
          </a:xfrm>
        </p:spPr>
        <p:txBody>
          <a:bodyPr/>
          <a:lstStyle/>
          <a:p>
            <a:r>
              <a:rPr lang="en-US" dirty="0">
                <a:solidFill>
                  <a:schemeClr val="accent2"/>
                </a:solidFill>
                <a:latin typeface="Cambria" panose="02040503050406030204" pitchFamily="18" charset="0"/>
                <a:cs typeface="Arial" panose="020B0604020202020204" pitchFamily="34" charset="0"/>
              </a:rPr>
              <a:t>Recurring Revenue </a:t>
            </a:r>
          </a:p>
        </p:txBody>
      </p:sp>
      <p:pic>
        <p:nvPicPr>
          <p:cNvPr id="3" name="Picture 2" descr="A graph of growth in green and white&#10;&#10;Description automatically generated">
            <a:extLst>
              <a:ext uri="{FF2B5EF4-FFF2-40B4-BE49-F238E27FC236}">
                <a16:creationId xmlns:a16="http://schemas.microsoft.com/office/drawing/2014/main" id="{FA37B7E0-E145-D9CA-A726-4F0A407AE367}"/>
              </a:ext>
            </a:extLst>
          </p:cNvPr>
          <p:cNvPicPr>
            <a:picLocks noChangeAspect="1"/>
          </p:cNvPicPr>
          <p:nvPr/>
        </p:nvPicPr>
        <p:blipFill>
          <a:blip r:embed="rId2"/>
          <a:stretch>
            <a:fillRect/>
          </a:stretch>
        </p:blipFill>
        <p:spPr>
          <a:xfrm>
            <a:off x="1225137" y="820413"/>
            <a:ext cx="6693723" cy="3502674"/>
          </a:xfrm>
          <a:prstGeom prst="rect">
            <a:avLst/>
          </a:prstGeom>
        </p:spPr>
      </p:pic>
      <p:sp>
        <p:nvSpPr>
          <p:cNvPr id="4" name="TextBox 3">
            <a:extLst>
              <a:ext uri="{FF2B5EF4-FFF2-40B4-BE49-F238E27FC236}">
                <a16:creationId xmlns:a16="http://schemas.microsoft.com/office/drawing/2014/main" id="{160CBD25-F10E-D7A0-85E9-58F5BC55A8A0}"/>
              </a:ext>
            </a:extLst>
          </p:cNvPr>
          <p:cNvSpPr txBox="1"/>
          <p:nvPr/>
        </p:nvSpPr>
        <p:spPr>
          <a:xfrm>
            <a:off x="1225137" y="4434435"/>
            <a:ext cx="797013" cy="200055"/>
          </a:xfrm>
          <a:prstGeom prst="rect">
            <a:avLst/>
          </a:prstGeom>
          <a:noFill/>
        </p:spPr>
        <p:txBody>
          <a:bodyPr wrap="none" rtlCol="0">
            <a:spAutoFit/>
          </a:bodyPr>
          <a:lstStyle/>
          <a:p>
            <a:r>
              <a:rPr lang="en-US" sz="700">
                <a:solidFill>
                  <a:schemeClr val="bg2"/>
                </a:solidFill>
              </a:rPr>
              <a:t>Source: Paddle</a:t>
            </a:r>
          </a:p>
        </p:txBody>
      </p:sp>
    </p:spTree>
    <p:extLst>
      <p:ext uri="{BB962C8B-B14F-4D97-AF65-F5344CB8AC3E}">
        <p14:creationId xmlns:p14="http://schemas.microsoft.com/office/powerpoint/2010/main" val="285716643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475751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chemeClr val="accent1"/>
                </a:solidFill>
                <a:latin typeface="Cambria"/>
              </a:rPr>
              <a:t>Management Team</a:t>
            </a:r>
          </a:p>
        </p:txBody>
      </p:sp>
      <p:sp>
        <p:nvSpPr>
          <p:cNvPr id="5" name="TextBox 4">
            <a:extLst>
              <a:ext uri="{FF2B5EF4-FFF2-40B4-BE49-F238E27FC236}">
                <a16:creationId xmlns:a16="http://schemas.microsoft.com/office/drawing/2014/main" id="{9462C1AA-2259-4578-D7CE-EC857FABC1A8}"/>
              </a:ext>
            </a:extLst>
          </p:cNvPr>
          <p:cNvSpPr txBox="1"/>
          <p:nvPr/>
        </p:nvSpPr>
        <p:spPr>
          <a:xfrm>
            <a:off x="173770" y="4102675"/>
            <a:ext cx="3124872" cy="523220"/>
          </a:xfrm>
          <a:prstGeom prst="rect">
            <a:avLst/>
          </a:prstGeom>
          <a:noFill/>
          <a:ln>
            <a:noFill/>
          </a:ln>
        </p:spPr>
        <p:txBody>
          <a:bodyPr wrap="square" rtlCol="0">
            <a:spAutoFit/>
          </a:bodyPr>
          <a:lstStyle/>
          <a:p>
            <a:r>
              <a:rPr lang="en-CA" b="1">
                <a:solidFill>
                  <a:schemeClr val="accent1"/>
                </a:solidFill>
                <a:latin typeface="Cambria" panose="02040503050406030204" pitchFamily="18" charset="0"/>
                <a:ea typeface="Cambria" panose="02040503050406030204" pitchFamily="18" charset="0"/>
              </a:rPr>
              <a:t>Elia Zaitsev</a:t>
            </a:r>
            <a:br>
              <a:rPr lang="en-CA" b="1">
                <a:solidFill>
                  <a:schemeClr val="accent1"/>
                </a:solidFill>
                <a:latin typeface="Cambria" panose="02040503050406030204" pitchFamily="18" charset="0"/>
                <a:ea typeface="Cambria" panose="02040503050406030204" pitchFamily="18" charset="0"/>
              </a:rPr>
            </a:br>
            <a:r>
              <a:rPr lang="en-CA">
                <a:solidFill>
                  <a:schemeClr val="accent1"/>
                </a:solidFill>
                <a:latin typeface="Cambria" panose="02040503050406030204" pitchFamily="18" charset="0"/>
                <a:ea typeface="Cambria" panose="02040503050406030204" pitchFamily="18" charset="0"/>
              </a:rPr>
              <a:t>Chief Technology Officer</a:t>
            </a:r>
          </a:p>
        </p:txBody>
      </p:sp>
      <p:sp>
        <p:nvSpPr>
          <p:cNvPr id="6" name="Rectangle 5">
            <a:extLst>
              <a:ext uri="{FF2B5EF4-FFF2-40B4-BE49-F238E27FC236}">
                <a16:creationId xmlns:a16="http://schemas.microsoft.com/office/drawing/2014/main" id="{4A725353-04B5-2BD8-2BF4-5840ED656AFA}"/>
              </a:ext>
            </a:extLst>
          </p:cNvPr>
          <p:cNvSpPr/>
          <p:nvPr/>
        </p:nvSpPr>
        <p:spPr>
          <a:xfrm>
            <a:off x="616913" y="1136594"/>
            <a:ext cx="2238586" cy="287031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E97031EA-A2B0-50D8-5B7A-03FF3FF78F66}"/>
              </a:ext>
            </a:extLst>
          </p:cNvPr>
          <p:cNvSpPr txBox="1"/>
          <p:nvPr/>
        </p:nvSpPr>
        <p:spPr>
          <a:xfrm>
            <a:off x="3687829" y="910685"/>
            <a:ext cx="5519734" cy="3985706"/>
          </a:xfrm>
          <a:prstGeom prst="rect">
            <a:avLst/>
          </a:prstGeom>
          <a:noFill/>
          <a:ln>
            <a:noFill/>
          </a:ln>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CA" sz="1100">
                <a:latin typeface="Arial" panose="020B0604020202020204" pitchFamily="34" charset="0"/>
                <a:cs typeface="Arial" panose="020B0604020202020204" pitchFamily="34" charset="0"/>
              </a:rPr>
              <a:t>Elia Zaitsev leads CrowdStrike technology vision and strategy, notably driving the company’s data science, artificial intelligence, machine learning and malware research functions. Zaitsev was promoted to CrowdStrike’s Global Chief Technology Officer (CTO) in 2023. </a:t>
            </a:r>
          </a:p>
          <a:p>
            <a:endParaRPr lang="en-CA" sz="1100">
              <a:latin typeface="Arial" panose="020B0604020202020204" pitchFamily="34" charset="0"/>
              <a:cs typeface="Arial" panose="020B0604020202020204" pitchFamily="34" charset="0"/>
            </a:endParaRPr>
          </a:p>
          <a:p>
            <a:r>
              <a:rPr lang="en-CA" sz="1100">
                <a:latin typeface="Arial" panose="020B0604020202020204" pitchFamily="34" charset="0"/>
                <a:cs typeface="Arial" panose="020B0604020202020204" pitchFamily="34" charset="0"/>
              </a:rPr>
              <a:t>He joined CrowdStrike in 2013 as the company’s first sales engineer. Throughout his tenure, he has worked closely as a trusted advisor to CrowdStrike’s largest customers while collaborating with the product and R&amp;D teams to ensure continued customer success and safety through innovation and evolution of the Falcon platform. Prior to CrowdStrike, Zaitsev was at IBM, i2 Inc. and Northrop Grumman.</a:t>
            </a:r>
          </a:p>
          <a:p>
            <a:endParaRPr lang="en-CA" sz="1100">
              <a:latin typeface="Arial" panose="020B0604020202020204" pitchFamily="34" charset="0"/>
              <a:cs typeface="Arial" panose="020B0604020202020204" pitchFamily="34" charset="0"/>
            </a:endParaRPr>
          </a:p>
          <a:p>
            <a:r>
              <a:rPr lang="en-CA" sz="1100" b="1" u="sng">
                <a:latin typeface="Arial"/>
                <a:cs typeface="Arial"/>
              </a:rPr>
              <a:t>EXPERIENCE</a:t>
            </a:r>
          </a:p>
          <a:p>
            <a:r>
              <a:rPr lang="en-CA" sz="1100">
                <a:latin typeface="Arial" panose="020B0604020202020204" pitchFamily="34" charset="0"/>
                <a:cs typeface="Arial" panose="020B0604020202020204" pitchFamily="34" charset="0"/>
              </a:rPr>
              <a:t>Chief Technology Officer of the Americas – CrowdStrike</a:t>
            </a:r>
          </a:p>
          <a:p>
            <a:r>
              <a:rPr lang="en-CA" sz="1100">
                <a:latin typeface="Arial" panose="020B0604020202020204" pitchFamily="34" charset="0"/>
                <a:cs typeface="Arial" panose="020B0604020202020204" pitchFamily="34" charset="0"/>
              </a:rPr>
              <a:t>VP Americas, Sales Engineering – CrowdStrike</a:t>
            </a:r>
          </a:p>
          <a:p>
            <a:r>
              <a:rPr lang="en-CA" sz="1100">
                <a:latin typeface="Arial" panose="020B0604020202020204" pitchFamily="34" charset="0"/>
                <a:cs typeface="Arial" panose="020B0604020202020204" pitchFamily="34" charset="0"/>
              </a:rPr>
              <a:t>Director of Sales Engineering, Americas – CrowdStrike</a:t>
            </a:r>
          </a:p>
          <a:p>
            <a:r>
              <a:rPr lang="en-CA" sz="1100">
                <a:latin typeface="Arial" panose="020B0604020202020204" pitchFamily="34" charset="0"/>
                <a:cs typeface="Arial" panose="020B0604020202020204" pitchFamily="34" charset="0"/>
              </a:rPr>
              <a:t>Sales Engineer – IBM</a:t>
            </a:r>
          </a:p>
          <a:p>
            <a:r>
              <a:rPr lang="en-CA" sz="1100">
                <a:latin typeface="Arial" panose="020B0604020202020204" pitchFamily="34" charset="0"/>
                <a:cs typeface="Arial" panose="020B0604020202020204" pitchFamily="34" charset="0"/>
              </a:rPr>
              <a:t>Sales Engineer – i2</a:t>
            </a:r>
          </a:p>
          <a:p>
            <a:r>
              <a:rPr lang="en-CA" sz="1100">
                <a:latin typeface="Arial" panose="020B0604020202020204" pitchFamily="34" charset="0"/>
                <a:cs typeface="Arial" panose="020B0604020202020204" pitchFamily="34" charset="0"/>
              </a:rPr>
              <a:t>Systems Engineer – Northrop Grumman</a:t>
            </a:r>
          </a:p>
          <a:p>
            <a:endParaRPr lang="en-CA" sz="1100">
              <a:latin typeface="Arial" panose="020B0604020202020204" pitchFamily="34" charset="0"/>
              <a:cs typeface="Arial" panose="020B0604020202020204" pitchFamily="34" charset="0"/>
            </a:endParaRPr>
          </a:p>
          <a:p>
            <a:r>
              <a:rPr lang="en-CA" sz="1100" b="1" u="sng">
                <a:latin typeface="Arial"/>
                <a:cs typeface="Arial"/>
              </a:rPr>
              <a:t>EDUCATION</a:t>
            </a:r>
          </a:p>
          <a:p>
            <a:r>
              <a:rPr lang="en-CA" sz="1100">
                <a:latin typeface="Arial" panose="020B0604020202020204" pitchFamily="34" charset="0"/>
                <a:cs typeface="Arial" panose="020B0604020202020204" pitchFamily="34" charset="0"/>
              </a:rPr>
              <a:t>Masters in Engineering, Cornell University</a:t>
            </a:r>
          </a:p>
          <a:p>
            <a:r>
              <a:rPr lang="en-CA" sz="1100">
                <a:latin typeface="Arial" panose="020B0604020202020204" pitchFamily="34" charset="0"/>
                <a:cs typeface="Arial" panose="020B0604020202020204" pitchFamily="34" charset="0"/>
              </a:rPr>
              <a:t>B.S. in Operations Research &amp; Industrial Engineering, Cornell University</a:t>
            </a:r>
          </a:p>
          <a:p>
            <a:endParaRPr lang="en-CA" sz="110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5E7DEE8-E3BB-E4F8-0528-5195BA02D18B}"/>
              </a:ext>
            </a:extLst>
          </p:cNvPr>
          <p:cNvPicPr>
            <a:picLocks noChangeAspect="1"/>
          </p:cNvPicPr>
          <p:nvPr/>
        </p:nvPicPr>
        <p:blipFill rotWithShape="1">
          <a:blip r:embed="rId2"/>
          <a:srcRect r="3086"/>
          <a:stretch/>
        </p:blipFill>
        <p:spPr>
          <a:xfrm>
            <a:off x="616913" y="1136595"/>
            <a:ext cx="2269869" cy="2860786"/>
          </a:xfrm>
          <a:prstGeom prst="rect">
            <a:avLst/>
          </a:prstGeom>
        </p:spPr>
      </p:pic>
    </p:spTree>
    <p:extLst>
      <p:ext uri="{BB962C8B-B14F-4D97-AF65-F5344CB8AC3E}">
        <p14:creationId xmlns:p14="http://schemas.microsoft.com/office/powerpoint/2010/main" val="326496490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475751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chemeClr val="tx2">
                    <a:lumMod val="90000"/>
                    <a:lumOff val="10000"/>
                  </a:schemeClr>
                </a:solidFill>
                <a:latin typeface="Cambria"/>
              </a:rPr>
              <a:t>Management Team</a:t>
            </a:r>
            <a:endParaRPr lang="en-US" sz="3200" b="1">
              <a:solidFill>
                <a:schemeClr val="tx2">
                  <a:lumMod val="90000"/>
                  <a:lumOff val="10000"/>
                </a:schemeClr>
              </a:solidFill>
              <a:latin typeface="Cambria"/>
              <a:ea typeface="Cambria"/>
            </a:endParaRPr>
          </a:p>
        </p:txBody>
      </p:sp>
      <p:sp>
        <p:nvSpPr>
          <p:cNvPr id="5" name="TextBox 4">
            <a:extLst>
              <a:ext uri="{FF2B5EF4-FFF2-40B4-BE49-F238E27FC236}">
                <a16:creationId xmlns:a16="http://schemas.microsoft.com/office/drawing/2014/main" id="{9462C1AA-2259-4578-D7CE-EC857FABC1A8}"/>
              </a:ext>
            </a:extLst>
          </p:cNvPr>
          <p:cNvSpPr txBox="1"/>
          <p:nvPr/>
        </p:nvSpPr>
        <p:spPr>
          <a:xfrm>
            <a:off x="173770" y="4102675"/>
            <a:ext cx="3124872" cy="523220"/>
          </a:xfrm>
          <a:prstGeom prst="rect">
            <a:avLst/>
          </a:prstGeom>
          <a:noFill/>
          <a:ln>
            <a:noFill/>
          </a:ln>
        </p:spPr>
        <p:txBody>
          <a:bodyPr wrap="square" lIns="91440" tIns="45720" rIns="91440" bIns="45720" rtlCol="0" anchor="t">
            <a:spAutoFit/>
          </a:bodyPr>
          <a:lstStyle/>
          <a:p>
            <a:r>
              <a:rPr lang="en-CA" b="1">
                <a:solidFill>
                  <a:schemeClr val="tx2">
                    <a:lumMod val="90000"/>
                    <a:lumOff val="10000"/>
                  </a:schemeClr>
                </a:solidFill>
                <a:latin typeface="Cambria"/>
                <a:ea typeface="Cambria"/>
              </a:rPr>
              <a:t>Burt </a:t>
            </a:r>
            <a:r>
              <a:rPr lang="en-CA" b="1" err="1">
                <a:solidFill>
                  <a:schemeClr val="tx2">
                    <a:lumMod val="90000"/>
                    <a:lumOff val="10000"/>
                  </a:schemeClr>
                </a:solidFill>
                <a:latin typeface="Cambria"/>
                <a:ea typeface="Cambria"/>
              </a:rPr>
              <a:t>Podbere</a:t>
            </a:r>
            <a:endParaRPr lang="en-CA" b="1">
              <a:solidFill>
                <a:schemeClr val="tx2">
                  <a:lumMod val="90000"/>
                  <a:lumOff val="10000"/>
                </a:schemeClr>
              </a:solidFill>
              <a:latin typeface="Cambria"/>
              <a:ea typeface="Cambria"/>
            </a:endParaRPr>
          </a:p>
          <a:p>
            <a:r>
              <a:rPr lang="en-CA">
                <a:solidFill>
                  <a:schemeClr val="tx2">
                    <a:lumMod val="90000"/>
                    <a:lumOff val="10000"/>
                  </a:schemeClr>
                </a:solidFill>
                <a:latin typeface="Cambria"/>
                <a:ea typeface="Cambria"/>
              </a:rPr>
              <a:t>Chief Financial Officer</a:t>
            </a:r>
            <a:r>
              <a:rPr lang="en-CA" b="1">
                <a:solidFill>
                  <a:schemeClr val="tx2">
                    <a:lumMod val="90000"/>
                    <a:lumOff val="10000"/>
                  </a:schemeClr>
                </a:solidFill>
                <a:latin typeface="Cambria"/>
                <a:ea typeface="Cambria"/>
              </a:rPr>
              <a:t>  </a:t>
            </a:r>
            <a:endParaRPr lang="en-CA" b="1">
              <a:solidFill>
                <a:schemeClr val="tx2">
                  <a:lumMod val="90000"/>
                  <a:lumOff val="10000"/>
                </a:schemeClr>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4A725353-04B5-2BD8-2BF4-5840ED656AFA}"/>
              </a:ext>
            </a:extLst>
          </p:cNvPr>
          <p:cNvSpPr/>
          <p:nvPr/>
        </p:nvSpPr>
        <p:spPr>
          <a:xfrm>
            <a:off x="616913" y="1136594"/>
            <a:ext cx="2238586" cy="287031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E97031EA-A2B0-50D8-5B7A-03FF3FF78F66}"/>
              </a:ext>
            </a:extLst>
          </p:cNvPr>
          <p:cNvSpPr txBox="1"/>
          <p:nvPr/>
        </p:nvSpPr>
        <p:spPr>
          <a:xfrm>
            <a:off x="3687829" y="910685"/>
            <a:ext cx="5519734" cy="3647152"/>
          </a:xfrm>
          <a:prstGeom prst="rect">
            <a:avLst/>
          </a:prstGeom>
          <a:noFill/>
          <a:ln>
            <a:noFill/>
          </a:ln>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CA" sz="1100">
                <a:solidFill>
                  <a:schemeClr val="tx2"/>
                </a:solidFill>
                <a:latin typeface="Arial"/>
                <a:cs typeface="Arial"/>
              </a:rPr>
              <a:t>Burt </a:t>
            </a:r>
            <a:r>
              <a:rPr lang="en-CA" sz="1100" err="1">
                <a:solidFill>
                  <a:schemeClr val="tx2"/>
                </a:solidFill>
                <a:latin typeface="Arial"/>
                <a:cs typeface="Arial"/>
              </a:rPr>
              <a:t>Podbere</a:t>
            </a:r>
            <a:r>
              <a:rPr lang="en-CA" sz="1100">
                <a:solidFill>
                  <a:schemeClr val="tx2"/>
                </a:solidFill>
                <a:latin typeface="Arial"/>
                <a:cs typeface="Arial"/>
              </a:rPr>
              <a:t> is Chief Financial Officer (CFO) of CrowdStrike. Since joining the company, Mr. </a:t>
            </a:r>
            <a:r>
              <a:rPr lang="en-CA" sz="1100" err="1">
                <a:solidFill>
                  <a:schemeClr val="tx2"/>
                </a:solidFill>
                <a:latin typeface="Arial"/>
                <a:cs typeface="Arial"/>
              </a:rPr>
              <a:t>Podbere</a:t>
            </a:r>
            <a:r>
              <a:rPr lang="en-CA" sz="1100">
                <a:solidFill>
                  <a:schemeClr val="tx2"/>
                </a:solidFill>
                <a:latin typeface="Arial"/>
                <a:cs typeface="Arial"/>
              </a:rPr>
              <a:t> has been instrumental in establishing the company’s long-term financial management strategy and developing the company’s global expansion strategy.</a:t>
            </a:r>
          </a:p>
          <a:p>
            <a:endParaRPr lang="en-CA" sz="1100">
              <a:solidFill>
                <a:schemeClr val="tx2"/>
              </a:solidFill>
              <a:latin typeface="Arial" panose="020B0604020202020204" pitchFamily="34" charset="0"/>
              <a:cs typeface="Arial" panose="020B0604020202020204" pitchFamily="34" charset="0"/>
            </a:endParaRPr>
          </a:p>
          <a:p>
            <a:r>
              <a:rPr lang="en-CA" sz="1100">
                <a:solidFill>
                  <a:schemeClr val="tx2"/>
                </a:solidFill>
                <a:latin typeface="Arial"/>
                <a:cs typeface="Arial"/>
              </a:rPr>
              <a:t>Since joining CrowdStrike in 2015, he has helped secure approximately $1B in equity financing through several funding rounds, including the company’s 2019 IPO, and approximately $1.5B in secured and unsecured debt.</a:t>
            </a:r>
          </a:p>
          <a:p>
            <a:endParaRPr lang="en-CA" sz="1100">
              <a:solidFill>
                <a:schemeClr val="tx2"/>
              </a:solidFill>
              <a:latin typeface="Arial" panose="020B0604020202020204" pitchFamily="34" charset="0"/>
              <a:cs typeface="Arial" panose="020B0604020202020204" pitchFamily="34" charset="0"/>
            </a:endParaRPr>
          </a:p>
          <a:p>
            <a:r>
              <a:rPr lang="en-CA" sz="1100">
                <a:solidFill>
                  <a:schemeClr val="tx2"/>
                </a:solidFill>
                <a:latin typeface="Arial"/>
                <a:cs typeface="Arial"/>
              </a:rPr>
              <a:t>Mr. </a:t>
            </a:r>
            <a:r>
              <a:rPr lang="en-CA" sz="1100" err="1">
                <a:solidFill>
                  <a:schemeClr val="tx2"/>
                </a:solidFill>
                <a:latin typeface="Arial"/>
                <a:cs typeface="Arial"/>
              </a:rPr>
              <a:t>Podbere</a:t>
            </a:r>
            <a:r>
              <a:rPr lang="en-CA" sz="1100">
                <a:solidFill>
                  <a:schemeClr val="tx2"/>
                </a:solidFill>
                <a:latin typeface="Arial"/>
                <a:cs typeface="Arial"/>
              </a:rPr>
              <a:t> has worked in Canada, Europe, and the U.S., garnering extensive knowledge of domestic and international finance, SaaS businesses, and international operations.</a:t>
            </a:r>
          </a:p>
          <a:p>
            <a:endParaRPr lang="en-CA" sz="1100">
              <a:solidFill>
                <a:schemeClr val="tx2"/>
              </a:solidFill>
              <a:latin typeface="Arial" panose="020B0604020202020204" pitchFamily="34" charset="0"/>
              <a:cs typeface="Arial" panose="020B0604020202020204" pitchFamily="34" charset="0"/>
            </a:endParaRPr>
          </a:p>
          <a:p>
            <a:r>
              <a:rPr lang="en-CA" sz="1100" b="1" u="sng">
                <a:solidFill>
                  <a:schemeClr val="tx2"/>
                </a:solidFill>
                <a:latin typeface="Arial"/>
                <a:cs typeface="Arial"/>
              </a:rPr>
              <a:t>EXPERIENCE</a:t>
            </a:r>
          </a:p>
          <a:p>
            <a:r>
              <a:rPr lang="en-CA" sz="1100">
                <a:solidFill>
                  <a:schemeClr val="tx2"/>
                </a:solidFill>
                <a:latin typeface="Arial"/>
                <a:cs typeface="Arial"/>
              </a:rPr>
              <a:t>CFO, OpenDNS, Inc.</a:t>
            </a:r>
          </a:p>
          <a:p>
            <a:r>
              <a:rPr lang="en-CA" sz="1100">
                <a:solidFill>
                  <a:schemeClr val="tx2"/>
                </a:solidFill>
                <a:latin typeface="Arial"/>
                <a:cs typeface="Arial"/>
              </a:rPr>
              <a:t>CFO, Net Optics, Inc.</a:t>
            </a:r>
          </a:p>
          <a:p>
            <a:endParaRPr lang="en-CA" sz="1100">
              <a:solidFill>
                <a:schemeClr val="tx2"/>
              </a:solidFill>
              <a:latin typeface="Arial" panose="020B0604020202020204" pitchFamily="34" charset="0"/>
              <a:cs typeface="Arial" panose="020B0604020202020204" pitchFamily="34" charset="0"/>
            </a:endParaRPr>
          </a:p>
          <a:p>
            <a:r>
              <a:rPr lang="en-CA" sz="1100" b="1" u="sng">
                <a:solidFill>
                  <a:schemeClr val="tx2"/>
                </a:solidFill>
                <a:latin typeface="Arial"/>
                <a:cs typeface="Arial"/>
              </a:rPr>
              <a:t>EDUCATION</a:t>
            </a:r>
          </a:p>
          <a:p>
            <a:r>
              <a:rPr lang="en-CA" sz="1100">
                <a:solidFill>
                  <a:schemeClr val="tx2"/>
                </a:solidFill>
                <a:latin typeface="Arial"/>
                <a:cs typeface="Arial"/>
              </a:rPr>
              <a:t>B.A., McGill University</a:t>
            </a:r>
          </a:p>
          <a:p>
            <a:r>
              <a:rPr lang="en-CA" sz="1100">
                <a:solidFill>
                  <a:schemeClr val="tx2"/>
                </a:solidFill>
                <a:latin typeface="Arial"/>
                <a:cs typeface="Arial"/>
              </a:rPr>
              <a:t>C.P.A., Canadian Institute of Chartered Accountants</a:t>
            </a:r>
          </a:p>
          <a:p>
            <a:endParaRPr lang="en-CA" sz="1100">
              <a:solidFill>
                <a:schemeClr val="tx2"/>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E8FF0F1-9150-EA98-1F86-4DF37A97D74E}"/>
              </a:ext>
            </a:extLst>
          </p:cNvPr>
          <p:cNvPicPr>
            <a:picLocks noChangeAspect="1"/>
          </p:cNvPicPr>
          <p:nvPr/>
        </p:nvPicPr>
        <p:blipFill rotWithShape="1">
          <a:blip r:embed="rId2"/>
          <a:srcRect l="2143" t="2492" r="1871"/>
          <a:stretch/>
        </p:blipFill>
        <p:spPr>
          <a:xfrm>
            <a:off x="586685" y="1095769"/>
            <a:ext cx="2268814" cy="2911136"/>
          </a:xfrm>
          <a:prstGeom prst="rect">
            <a:avLst/>
          </a:prstGeom>
        </p:spPr>
      </p:pic>
    </p:spTree>
    <p:extLst>
      <p:ext uri="{BB962C8B-B14F-4D97-AF65-F5344CB8AC3E}">
        <p14:creationId xmlns:p14="http://schemas.microsoft.com/office/powerpoint/2010/main" val="259921893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475751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chemeClr val="tx2">
                    <a:lumMod val="90000"/>
                    <a:lumOff val="10000"/>
                  </a:schemeClr>
                </a:solidFill>
                <a:latin typeface="Cambria"/>
              </a:rPr>
              <a:t>Management Team</a:t>
            </a:r>
            <a:endParaRPr lang="en-US" sz="3200" b="1">
              <a:solidFill>
                <a:schemeClr val="tx2">
                  <a:lumMod val="90000"/>
                  <a:lumOff val="10000"/>
                </a:schemeClr>
              </a:solidFill>
              <a:latin typeface="Cambria"/>
              <a:ea typeface="Cambria"/>
            </a:endParaRPr>
          </a:p>
        </p:txBody>
      </p:sp>
      <p:sp>
        <p:nvSpPr>
          <p:cNvPr id="5" name="TextBox 4">
            <a:extLst>
              <a:ext uri="{FF2B5EF4-FFF2-40B4-BE49-F238E27FC236}">
                <a16:creationId xmlns:a16="http://schemas.microsoft.com/office/drawing/2014/main" id="{9462C1AA-2259-4578-D7CE-EC857FABC1A8}"/>
              </a:ext>
            </a:extLst>
          </p:cNvPr>
          <p:cNvSpPr txBox="1"/>
          <p:nvPr/>
        </p:nvSpPr>
        <p:spPr>
          <a:xfrm>
            <a:off x="173770" y="4102675"/>
            <a:ext cx="3124872" cy="523220"/>
          </a:xfrm>
          <a:prstGeom prst="rect">
            <a:avLst/>
          </a:prstGeom>
          <a:noFill/>
          <a:ln>
            <a:noFill/>
          </a:ln>
        </p:spPr>
        <p:txBody>
          <a:bodyPr wrap="square" lIns="91440" tIns="45720" rIns="91440" bIns="45720" rtlCol="0" anchor="t">
            <a:spAutoFit/>
          </a:bodyPr>
          <a:lstStyle/>
          <a:p>
            <a:r>
              <a:rPr lang="en-CA" b="1">
                <a:solidFill>
                  <a:schemeClr val="tx2">
                    <a:lumMod val="90000"/>
                    <a:lumOff val="10000"/>
                  </a:schemeClr>
                </a:solidFill>
                <a:latin typeface="Cambria"/>
                <a:ea typeface="Cambria"/>
              </a:rPr>
              <a:t>Shawn Henry</a:t>
            </a:r>
          </a:p>
          <a:p>
            <a:r>
              <a:rPr lang="en-CA">
                <a:solidFill>
                  <a:schemeClr val="tx2">
                    <a:lumMod val="90000"/>
                    <a:lumOff val="10000"/>
                  </a:schemeClr>
                </a:solidFill>
                <a:latin typeface="Cambria"/>
                <a:ea typeface="Cambria"/>
              </a:rPr>
              <a:t>Chief Security Officer</a:t>
            </a:r>
          </a:p>
        </p:txBody>
      </p:sp>
      <p:sp>
        <p:nvSpPr>
          <p:cNvPr id="6" name="Rectangle 5">
            <a:extLst>
              <a:ext uri="{FF2B5EF4-FFF2-40B4-BE49-F238E27FC236}">
                <a16:creationId xmlns:a16="http://schemas.microsoft.com/office/drawing/2014/main" id="{4A725353-04B5-2BD8-2BF4-5840ED656AFA}"/>
              </a:ext>
            </a:extLst>
          </p:cNvPr>
          <p:cNvSpPr/>
          <p:nvPr/>
        </p:nvSpPr>
        <p:spPr>
          <a:xfrm>
            <a:off x="616913" y="1136594"/>
            <a:ext cx="2238586" cy="287031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E97031EA-A2B0-50D8-5B7A-03FF3FF78F66}"/>
              </a:ext>
            </a:extLst>
          </p:cNvPr>
          <p:cNvSpPr txBox="1"/>
          <p:nvPr/>
        </p:nvSpPr>
        <p:spPr>
          <a:xfrm>
            <a:off x="3687829" y="910685"/>
            <a:ext cx="5519734" cy="3985706"/>
          </a:xfrm>
          <a:prstGeom prst="rect">
            <a:avLst/>
          </a:prstGeom>
          <a:noFill/>
          <a:ln>
            <a:noFill/>
          </a:ln>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CA" sz="1100">
                <a:solidFill>
                  <a:schemeClr val="tx2"/>
                </a:solidFill>
                <a:latin typeface="Arial"/>
                <a:cs typeface="Arial"/>
              </a:rPr>
              <a:t>Shawn Henry is the chief security officer. He founded CrowdStrike’s security practice incident response and professional services practice.</a:t>
            </a:r>
          </a:p>
          <a:p>
            <a:endParaRPr lang="en-CA" sz="1100">
              <a:solidFill>
                <a:schemeClr val="tx2"/>
              </a:solidFill>
              <a:latin typeface="Arial" panose="020B0604020202020204" pitchFamily="34" charset="0"/>
              <a:cs typeface="Arial" panose="020B0604020202020204" pitchFamily="34" charset="0"/>
            </a:endParaRPr>
          </a:p>
          <a:p>
            <a:r>
              <a:rPr lang="en-CA" sz="1100">
                <a:solidFill>
                  <a:schemeClr val="tx2"/>
                </a:solidFill>
                <a:latin typeface="Arial"/>
                <a:cs typeface="Arial"/>
              </a:rPr>
              <a:t>Mr. Henry oversees all security aspects, including the company’s information security, business continuity and resiliency, and risk reduction programs, as well as the physical security of CrowdStrike’s global facilities.</a:t>
            </a:r>
          </a:p>
          <a:p>
            <a:endParaRPr lang="en-CA" sz="1100">
              <a:solidFill>
                <a:schemeClr val="tx2"/>
              </a:solidFill>
              <a:latin typeface="Arial" panose="020B0604020202020204" pitchFamily="34" charset="0"/>
              <a:cs typeface="Arial" panose="020B0604020202020204" pitchFamily="34" charset="0"/>
            </a:endParaRPr>
          </a:p>
          <a:p>
            <a:r>
              <a:rPr lang="en-CA" sz="1100">
                <a:solidFill>
                  <a:schemeClr val="tx2"/>
                </a:solidFill>
                <a:latin typeface="Arial"/>
                <a:cs typeface="Arial"/>
              </a:rPr>
              <a:t>Prior to joining CrowdStrike, Mr. Henry oversaw half of the FBI’s investigative operations as Executive Assistant Director, including all FBI criminal and cyber investigations worldwide, international operations, and the FBI’s critical incident response to major investigations and disasters. </a:t>
            </a:r>
          </a:p>
          <a:p>
            <a:endParaRPr lang="en-CA" sz="1100" b="1" u="sng">
              <a:solidFill>
                <a:schemeClr val="tx2"/>
              </a:solidFill>
              <a:latin typeface="Arial" panose="020B0604020202020204" pitchFamily="34" charset="0"/>
              <a:cs typeface="Arial" panose="020B0604020202020204" pitchFamily="34" charset="0"/>
            </a:endParaRPr>
          </a:p>
          <a:p>
            <a:r>
              <a:rPr lang="en-CA" sz="1100" b="1" u="sng">
                <a:solidFill>
                  <a:schemeClr val="tx2"/>
                </a:solidFill>
                <a:latin typeface="Arial"/>
                <a:cs typeface="Arial"/>
              </a:rPr>
              <a:t>EXPERIENCE</a:t>
            </a:r>
          </a:p>
          <a:p>
            <a:r>
              <a:rPr lang="en-CA" sz="1100">
                <a:solidFill>
                  <a:schemeClr val="tx2"/>
                </a:solidFill>
                <a:latin typeface="Arial"/>
                <a:cs typeface="Arial"/>
              </a:rPr>
              <a:t>President of Services at CrowdStrike (Joined in 2012)</a:t>
            </a:r>
          </a:p>
          <a:p>
            <a:r>
              <a:rPr lang="en-CA" sz="1100">
                <a:solidFill>
                  <a:schemeClr val="tx2"/>
                </a:solidFill>
                <a:latin typeface="Arial"/>
                <a:cs typeface="Arial"/>
              </a:rPr>
              <a:t>Executive Assistant Director, FBI’s Criminal, Cyber, Response and Services Branch </a:t>
            </a:r>
            <a:endParaRPr lang="en-CA" sz="1100">
              <a:solidFill>
                <a:schemeClr val="tx2"/>
              </a:solidFill>
              <a:latin typeface="Arial" panose="020B0604020202020204" pitchFamily="34" charset="0"/>
              <a:cs typeface="Arial" panose="020B0604020202020204" pitchFamily="34" charset="0"/>
            </a:endParaRPr>
          </a:p>
          <a:p>
            <a:endParaRPr lang="en-CA" sz="1100">
              <a:solidFill>
                <a:schemeClr val="tx2"/>
              </a:solidFill>
              <a:latin typeface="Arial" panose="020B0604020202020204" pitchFamily="34" charset="0"/>
              <a:cs typeface="Arial" panose="020B0604020202020204" pitchFamily="34" charset="0"/>
            </a:endParaRPr>
          </a:p>
          <a:p>
            <a:r>
              <a:rPr lang="en-CA" sz="1100" b="1" u="sng">
                <a:solidFill>
                  <a:schemeClr val="tx2"/>
                </a:solidFill>
                <a:latin typeface="Arial"/>
                <a:cs typeface="Arial"/>
              </a:rPr>
              <a:t>EDUCATION</a:t>
            </a:r>
          </a:p>
          <a:p>
            <a:r>
              <a:rPr lang="en-CA" sz="1100">
                <a:solidFill>
                  <a:schemeClr val="tx2"/>
                </a:solidFill>
                <a:latin typeface="Arial"/>
                <a:cs typeface="Arial"/>
              </a:rPr>
              <a:t>B.B.A., Hofstra University</a:t>
            </a:r>
          </a:p>
          <a:p>
            <a:r>
              <a:rPr lang="en-CA" sz="1100">
                <a:solidFill>
                  <a:schemeClr val="tx2"/>
                </a:solidFill>
                <a:latin typeface="Arial"/>
                <a:cs typeface="Arial"/>
              </a:rPr>
              <a:t>M.S., Criminal Justice Administration, Virginia Commonwealth University</a:t>
            </a:r>
          </a:p>
          <a:p>
            <a:r>
              <a:rPr lang="en-CA" sz="1100">
                <a:solidFill>
                  <a:schemeClr val="tx2"/>
                </a:solidFill>
                <a:latin typeface="Arial"/>
                <a:cs typeface="Arial"/>
              </a:rPr>
              <a:t>Graduate, Homeland Security Executive Leadership Program of the Naval Postgraduate School</a:t>
            </a:r>
          </a:p>
          <a:p>
            <a:endParaRPr lang="en-CA" sz="1100">
              <a:solidFill>
                <a:schemeClr val="tx2"/>
              </a:solidFill>
              <a:latin typeface="Arial" panose="020B0604020202020204" pitchFamily="34" charset="0"/>
              <a:cs typeface="Arial" panose="020B0604020202020204" pitchFamily="34" charset="0"/>
            </a:endParaRPr>
          </a:p>
          <a:p>
            <a:endParaRPr lang="en-CA" sz="1100">
              <a:solidFill>
                <a:schemeClr val="tx2"/>
              </a:solidFill>
              <a:latin typeface="Arial" panose="020B0604020202020204" pitchFamily="34" charset="0"/>
              <a:cs typeface="Arial" panose="020B0604020202020204" pitchFamily="34" charset="0"/>
            </a:endParaRPr>
          </a:p>
        </p:txBody>
      </p:sp>
      <p:pic>
        <p:nvPicPr>
          <p:cNvPr id="2" name="Picture 2" descr="Shawn Henry">
            <a:extLst>
              <a:ext uri="{FF2B5EF4-FFF2-40B4-BE49-F238E27FC236}">
                <a16:creationId xmlns:a16="http://schemas.microsoft.com/office/drawing/2014/main" id="{7712FD4F-D78F-17D9-5567-80C8C59EEE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41"/>
          <a:stretch/>
        </p:blipFill>
        <p:spPr bwMode="auto">
          <a:xfrm>
            <a:off x="592353" y="1120209"/>
            <a:ext cx="2287706" cy="2870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7759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475751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chemeClr val="tx2">
                    <a:lumMod val="90000"/>
                    <a:lumOff val="10000"/>
                  </a:schemeClr>
                </a:solidFill>
                <a:latin typeface="Cambria"/>
              </a:rPr>
              <a:t>Management Team</a:t>
            </a:r>
            <a:endParaRPr lang="en-US" sz="3200" b="1">
              <a:solidFill>
                <a:schemeClr val="tx2">
                  <a:lumMod val="90000"/>
                  <a:lumOff val="10000"/>
                </a:schemeClr>
              </a:solidFill>
              <a:latin typeface="Cambria"/>
              <a:ea typeface="Cambria"/>
            </a:endParaRPr>
          </a:p>
        </p:txBody>
      </p:sp>
      <p:sp>
        <p:nvSpPr>
          <p:cNvPr id="5" name="TextBox 4">
            <a:extLst>
              <a:ext uri="{FF2B5EF4-FFF2-40B4-BE49-F238E27FC236}">
                <a16:creationId xmlns:a16="http://schemas.microsoft.com/office/drawing/2014/main" id="{9462C1AA-2259-4578-D7CE-EC857FABC1A8}"/>
              </a:ext>
            </a:extLst>
          </p:cNvPr>
          <p:cNvSpPr txBox="1"/>
          <p:nvPr/>
        </p:nvSpPr>
        <p:spPr>
          <a:xfrm>
            <a:off x="173770" y="4102675"/>
            <a:ext cx="3124872" cy="523220"/>
          </a:xfrm>
          <a:prstGeom prst="rect">
            <a:avLst/>
          </a:prstGeom>
          <a:noFill/>
          <a:ln>
            <a:noFill/>
          </a:ln>
        </p:spPr>
        <p:txBody>
          <a:bodyPr wrap="square" lIns="91440" tIns="45720" rIns="91440" bIns="45720" rtlCol="0" anchor="t">
            <a:spAutoFit/>
          </a:bodyPr>
          <a:lstStyle/>
          <a:p>
            <a:r>
              <a:rPr lang="en-CA" b="1">
                <a:solidFill>
                  <a:schemeClr val="tx2">
                    <a:lumMod val="90000"/>
                    <a:lumOff val="10000"/>
                  </a:schemeClr>
                </a:solidFill>
                <a:latin typeface="Cambria"/>
                <a:ea typeface="Cambria"/>
              </a:rPr>
              <a:t>Daniel Bernard</a:t>
            </a:r>
            <a:br>
              <a:rPr lang="en-CA" b="1">
                <a:latin typeface="Cambria" panose="02040503050406030204" pitchFamily="18" charset="0"/>
                <a:ea typeface="Cambria" panose="02040503050406030204" pitchFamily="18" charset="0"/>
              </a:rPr>
            </a:br>
            <a:r>
              <a:rPr lang="en-CA">
                <a:solidFill>
                  <a:schemeClr val="tx2">
                    <a:lumMod val="90000"/>
                    <a:lumOff val="10000"/>
                  </a:schemeClr>
                </a:solidFill>
                <a:latin typeface="Cambria"/>
                <a:ea typeface="Cambria"/>
              </a:rPr>
              <a:t>Chief Business Officer</a:t>
            </a:r>
          </a:p>
        </p:txBody>
      </p:sp>
      <p:sp>
        <p:nvSpPr>
          <p:cNvPr id="6" name="Rectangle 5">
            <a:extLst>
              <a:ext uri="{FF2B5EF4-FFF2-40B4-BE49-F238E27FC236}">
                <a16:creationId xmlns:a16="http://schemas.microsoft.com/office/drawing/2014/main" id="{4A725353-04B5-2BD8-2BF4-5840ED656AFA}"/>
              </a:ext>
            </a:extLst>
          </p:cNvPr>
          <p:cNvSpPr/>
          <p:nvPr/>
        </p:nvSpPr>
        <p:spPr>
          <a:xfrm>
            <a:off x="616913" y="1136594"/>
            <a:ext cx="2238586" cy="287031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E97031EA-A2B0-50D8-5B7A-03FF3FF78F66}"/>
              </a:ext>
            </a:extLst>
          </p:cNvPr>
          <p:cNvSpPr txBox="1"/>
          <p:nvPr/>
        </p:nvSpPr>
        <p:spPr>
          <a:xfrm>
            <a:off x="3687829" y="910685"/>
            <a:ext cx="5519734" cy="3647152"/>
          </a:xfrm>
          <a:prstGeom prst="rect">
            <a:avLst/>
          </a:prstGeom>
          <a:noFill/>
          <a:ln>
            <a:solidFill>
              <a:schemeClr val="bg2"/>
            </a:solidFill>
          </a:ln>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CA" sz="1100">
                <a:solidFill>
                  <a:schemeClr val="tx2"/>
                </a:solidFill>
                <a:latin typeface="Arial"/>
                <a:cs typeface="Arial"/>
              </a:rPr>
              <a:t>Daniel Bernard is  CrowdStrike’s chief business officer, he leads the company’s channel, alliances and partnership efforts, while driving growth initiatives and go-to-market strategy for the company’s small and medium business (SMB) customer segment.</a:t>
            </a:r>
          </a:p>
          <a:p>
            <a:endParaRPr lang="en-CA" sz="1100">
              <a:solidFill>
                <a:schemeClr val="tx2"/>
              </a:solidFill>
              <a:latin typeface="Arial" panose="020B0604020202020204" pitchFamily="34" charset="0"/>
              <a:cs typeface="Arial" panose="020B0604020202020204" pitchFamily="34" charset="0"/>
            </a:endParaRPr>
          </a:p>
          <a:p>
            <a:r>
              <a:rPr lang="en-CA" sz="1100">
                <a:solidFill>
                  <a:schemeClr val="tx2"/>
                </a:solidFill>
                <a:latin typeface="Arial"/>
                <a:cs typeface="Arial"/>
              </a:rPr>
              <a:t>Bernard has a strong track record of disrupting markets and accelerating revenue growth through direct and indirect channels. Prior to CrowdStrike, he led channel partnerships and business development at several high-growth SaaS, cloud, and cybersecurity companies, including Dropbox and Cylance. </a:t>
            </a:r>
            <a:endParaRPr lang="en-CA" sz="1100">
              <a:solidFill>
                <a:schemeClr val="tx2"/>
              </a:solidFill>
              <a:latin typeface="Arial" panose="020B0604020202020204" pitchFamily="34" charset="0"/>
              <a:cs typeface="Arial" panose="020B0604020202020204" pitchFamily="34" charset="0"/>
            </a:endParaRPr>
          </a:p>
          <a:p>
            <a:endParaRPr lang="en-CA" sz="1100">
              <a:solidFill>
                <a:schemeClr val="tx2"/>
              </a:solidFill>
              <a:latin typeface="Arial" panose="020B0604020202020204" pitchFamily="34" charset="0"/>
              <a:cs typeface="Arial" panose="020B0604020202020204" pitchFamily="34" charset="0"/>
            </a:endParaRPr>
          </a:p>
          <a:p>
            <a:r>
              <a:rPr lang="en-CA" sz="1100" b="1" u="sng">
                <a:solidFill>
                  <a:schemeClr val="tx2"/>
                </a:solidFill>
                <a:latin typeface="Arial"/>
                <a:cs typeface="Arial"/>
              </a:rPr>
              <a:t>EXPERIENCE</a:t>
            </a:r>
          </a:p>
          <a:p>
            <a:r>
              <a:rPr lang="en-CA" sz="1100">
                <a:solidFill>
                  <a:schemeClr val="tx2"/>
                </a:solidFill>
                <a:latin typeface="Arial"/>
                <a:cs typeface="Arial"/>
              </a:rPr>
              <a:t>CMO and VP, Business &amp; Corporate Development – </a:t>
            </a:r>
            <a:r>
              <a:rPr lang="en-CA" sz="1100" err="1">
                <a:solidFill>
                  <a:schemeClr val="tx2"/>
                </a:solidFill>
                <a:latin typeface="Arial"/>
                <a:cs typeface="Arial"/>
              </a:rPr>
              <a:t>SentinelOne</a:t>
            </a:r>
            <a:endParaRPr lang="en-CA" sz="1100">
              <a:solidFill>
                <a:schemeClr val="tx2"/>
              </a:solidFill>
              <a:latin typeface="Arial"/>
              <a:cs typeface="Arial"/>
            </a:endParaRPr>
          </a:p>
          <a:p>
            <a:r>
              <a:rPr lang="en-CA" sz="1100">
                <a:solidFill>
                  <a:schemeClr val="tx2"/>
                </a:solidFill>
                <a:latin typeface="Arial"/>
                <a:cs typeface="Arial"/>
              </a:rPr>
              <a:t>Director, Global Business Development – Cylance </a:t>
            </a:r>
            <a:endParaRPr lang="en-CA" sz="1100">
              <a:solidFill>
                <a:schemeClr val="tx2"/>
              </a:solidFill>
              <a:latin typeface="Arial" panose="020B0604020202020204" pitchFamily="34" charset="0"/>
              <a:cs typeface="Arial" panose="020B0604020202020204" pitchFamily="34" charset="0"/>
            </a:endParaRPr>
          </a:p>
          <a:p>
            <a:r>
              <a:rPr lang="en-CA" sz="1100">
                <a:solidFill>
                  <a:schemeClr val="tx2"/>
                </a:solidFill>
                <a:latin typeface="Arial"/>
                <a:cs typeface="Arial"/>
              </a:rPr>
              <a:t>Channel Partnerships Lead – Dropbox</a:t>
            </a:r>
          </a:p>
          <a:p>
            <a:r>
              <a:rPr lang="en-CA" sz="1100">
                <a:solidFill>
                  <a:schemeClr val="tx2"/>
                </a:solidFill>
                <a:latin typeface="Arial"/>
                <a:cs typeface="Arial"/>
              </a:rPr>
              <a:t>Investment Banking – Credit Suisse </a:t>
            </a:r>
            <a:endParaRPr lang="en-CA" sz="1100">
              <a:solidFill>
                <a:schemeClr val="tx2"/>
              </a:solidFill>
              <a:latin typeface="Arial" panose="020B0604020202020204" pitchFamily="34" charset="0"/>
              <a:cs typeface="Arial" panose="020B0604020202020204" pitchFamily="34" charset="0"/>
            </a:endParaRPr>
          </a:p>
          <a:p>
            <a:r>
              <a:rPr lang="en-CA" sz="1100">
                <a:solidFill>
                  <a:schemeClr val="tx2"/>
                </a:solidFill>
                <a:latin typeface="Arial"/>
                <a:cs typeface="Arial"/>
              </a:rPr>
              <a:t>Investment Banking – Barclays</a:t>
            </a:r>
          </a:p>
          <a:p>
            <a:endParaRPr lang="en-CA" sz="1100">
              <a:solidFill>
                <a:schemeClr val="tx2"/>
              </a:solidFill>
              <a:latin typeface="Arial"/>
              <a:cs typeface="Arial"/>
            </a:endParaRPr>
          </a:p>
          <a:p>
            <a:r>
              <a:rPr lang="en-CA" sz="1100" b="1" u="sng">
                <a:solidFill>
                  <a:schemeClr val="tx2"/>
                </a:solidFill>
                <a:latin typeface="Arial"/>
                <a:cs typeface="Arial"/>
              </a:rPr>
              <a:t>EDUCATION</a:t>
            </a:r>
          </a:p>
          <a:p>
            <a:r>
              <a:rPr lang="en-CA" sz="1100">
                <a:solidFill>
                  <a:schemeClr val="tx2"/>
                </a:solidFill>
                <a:latin typeface="Arial"/>
                <a:cs typeface="Arial"/>
              </a:rPr>
              <a:t>BSBA, Marketing, International Business, &amp; Chinese (Mandarin), Washington University in St. Louis</a:t>
            </a:r>
          </a:p>
          <a:p>
            <a:endParaRPr lang="en-CA" sz="1100">
              <a:solidFill>
                <a:schemeClr val="tx2"/>
              </a:solidFill>
              <a:latin typeface="Arial" panose="020B0604020202020204" pitchFamily="34" charset="0"/>
              <a:cs typeface="Arial" panose="020B0604020202020204" pitchFamily="34" charset="0"/>
            </a:endParaRPr>
          </a:p>
        </p:txBody>
      </p:sp>
      <p:pic>
        <p:nvPicPr>
          <p:cNvPr id="2" name="Picture 2" descr="Daniel Bernard">
            <a:extLst>
              <a:ext uri="{FF2B5EF4-FFF2-40B4-BE49-F238E27FC236}">
                <a16:creationId xmlns:a16="http://schemas.microsoft.com/office/drawing/2014/main" id="{49D5D10B-DD74-BA14-E6A6-52CED171D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913" y="1136594"/>
            <a:ext cx="2243605" cy="2870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89166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475751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chemeClr val="tx2">
                    <a:lumMod val="90000"/>
                    <a:lumOff val="10000"/>
                  </a:schemeClr>
                </a:solidFill>
                <a:latin typeface="Cambria"/>
              </a:rPr>
              <a:t>Management Team</a:t>
            </a:r>
            <a:endParaRPr lang="en-US" sz="3200" b="1">
              <a:solidFill>
                <a:schemeClr val="tx2">
                  <a:lumMod val="90000"/>
                  <a:lumOff val="10000"/>
                </a:schemeClr>
              </a:solidFill>
              <a:latin typeface="Cambria"/>
              <a:ea typeface="Cambria"/>
            </a:endParaRPr>
          </a:p>
        </p:txBody>
      </p:sp>
      <p:sp>
        <p:nvSpPr>
          <p:cNvPr id="5" name="TextBox 4">
            <a:extLst>
              <a:ext uri="{FF2B5EF4-FFF2-40B4-BE49-F238E27FC236}">
                <a16:creationId xmlns:a16="http://schemas.microsoft.com/office/drawing/2014/main" id="{9462C1AA-2259-4578-D7CE-EC857FABC1A8}"/>
              </a:ext>
            </a:extLst>
          </p:cNvPr>
          <p:cNvSpPr txBox="1"/>
          <p:nvPr/>
        </p:nvSpPr>
        <p:spPr>
          <a:xfrm>
            <a:off x="173770" y="4102675"/>
            <a:ext cx="3124872" cy="523220"/>
          </a:xfrm>
          <a:prstGeom prst="rect">
            <a:avLst/>
          </a:prstGeom>
          <a:noFill/>
          <a:ln>
            <a:noFill/>
          </a:ln>
        </p:spPr>
        <p:txBody>
          <a:bodyPr wrap="square" lIns="91440" tIns="45720" rIns="91440" bIns="45720" rtlCol="0" anchor="t">
            <a:spAutoFit/>
          </a:bodyPr>
          <a:lstStyle/>
          <a:p>
            <a:r>
              <a:rPr lang="en-CA" b="1">
                <a:solidFill>
                  <a:schemeClr val="tx2">
                    <a:lumMod val="90000"/>
                    <a:lumOff val="10000"/>
                  </a:schemeClr>
                </a:solidFill>
                <a:latin typeface="Cambria"/>
                <a:ea typeface="Cambria"/>
              </a:rPr>
              <a:t>Jennifer Johnson</a:t>
            </a:r>
          </a:p>
          <a:p>
            <a:r>
              <a:rPr lang="en-CA">
                <a:solidFill>
                  <a:schemeClr val="tx2">
                    <a:lumMod val="90000"/>
                    <a:lumOff val="10000"/>
                  </a:schemeClr>
                </a:solidFill>
                <a:latin typeface="Cambria"/>
                <a:ea typeface="Cambria"/>
              </a:rPr>
              <a:t>Chief Marketing Officer</a:t>
            </a:r>
          </a:p>
        </p:txBody>
      </p:sp>
      <p:sp>
        <p:nvSpPr>
          <p:cNvPr id="6" name="Rectangle 5">
            <a:extLst>
              <a:ext uri="{FF2B5EF4-FFF2-40B4-BE49-F238E27FC236}">
                <a16:creationId xmlns:a16="http://schemas.microsoft.com/office/drawing/2014/main" id="{4A725353-04B5-2BD8-2BF4-5840ED656AFA}"/>
              </a:ext>
            </a:extLst>
          </p:cNvPr>
          <p:cNvSpPr/>
          <p:nvPr/>
        </p:nvSpPr>
        <p:spPr>
          <a:xfrm>
            <a:off x="616913" y="1136594"/>
            <a:ext cx="2238586" cy="287031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E97031EA-A2B0-50D8-5B7A-03FF3FF78F66}"/>
              </a:ext>
            </a:extLst>
          </p:cNvPr>
          <p:cNvSpPr txBox="1"/>
          <p:nvPr/>
        </p:nvSpPr>
        <p:spPr>
          <a:xfrm>
            <a:off x="3668937" y="959496"/>
            <a:ext cx="5112326" cy="3139321"/>
          </a:xfrm>
          <a:prstGeom prst="rect">
            <a:avLst/>
          </a:prstGeom>
          <a:noFill/>
          <a:ln>
            <a:noFill/>
          </a:ln>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CA" sz="1100">
                <a:solidFill>
                  <a:schemeClr val="tx2"/>
                </a:solidFill>
                <a:latin typeface="Arial"/>
                <a:cs typeface="Arial"/>
              </a:rPr>
              <a:t>Jennifer Johnson is the  Chief Marketing Officer, and she is responsible for leading CrowdStrike’s global marketing strategy and execution.</a:t>
            </a:r>
          </a:p>
          <a:p>
            <a:endParaRPr lang="en-CA" sz="1100">
              <a:solidFill>
                <a:schemeClr val="tx2"/>
              </a:solidFill>
              <a:latin typeface="Arial" panose="020B0604020202020204" pitchFamily="34" charset="0"/>
              <a:cs typeface="Arial" panose="020B0604020202020204" pitchFamily="34" charset="0"/>
            </a:endParaRPr>
          </a:p>
          <a:p>
            <a:r>
              <a:rPr lang="en-CA" sz="1100">
                <a:solidFill>
                  <a:schemeClr val="tx2"/>
                </a:solidFill>
                <a:latin typeface="Arial"/>
                <a:cs typeface="Arial"/>
              </a:rPr>
              <a:t>Johnson is a seasoned CMO who has earned a reputation as a bold storyteller well known for helping companies define and dominate market categories.</a:t>
            </a:r>
          </a:p>
          <a:p>
            <a:endParaRPr lang="en-CA" sz="1100">
              <a:solidFill>
                <a:schemeClr val="tx2"/>
              </a:solidFill>
              <a:latin typeface="Arial" panose="020B0604020202020204" pitchFamily="34" charset="0"/>
              <a:cs typeface="Arial" panose="020B0604020202020204" pitchFamily="34" charset="0"/>
            </a:endParaRPr>
          </a:p>
          <a:p>
            <a:r>
              <a:rPr lang="en-CA" sz="1100" b="1" u="sng">
                <a:solidFill>
                  <a:schemeClr val="tx2"/>
                </a:solidFill>
                <a:latin typeface="Arial"/>
                <a:cs typeface="Arial"/>
              </a:rPr>
              <a:t>EXPERIENCE</a:t>
            </a:r>
          </a:p>
          <a:p>
            <a:r>
              <a:rPr lang="en-CA" sz="1100">
                <a:solidFill>
                  <a:schemeClr val="tx2"/>
                </a:solidFill>
                <a:latin typeface="Arial"/>
                <a:cs typeface="Arial"/>
              </a:rPr>
              <a:t>CMO -Tenable (Nasdaq: TENB) </a:t>
            </a:r>
            <a:endParaRPr lang="en-CA" sz="1100">
              <a:solidFill>
                <a:schemeClr val="tx2"/>
              </a:solidFill>
              <a:latin typeface="Arial" panose="020B0604020202020204" pitchFamily="34" charset="0"/>
              <a:cs typeface="Arial" panose="020B0604020202020204" pitchFamily="34" charset="0"/>
            </a:endParaRPr>
          </a:p>
          <a:p>
            <a:r>
              <a:rPr lang="en-CA" sz="1100">
                <a:solidFill>
                  <a:schemeClr val="tx2"/>
                </a:solidFill>
                <a:latin typeface="Arial"/>
                <a:cs typeface="Arial"/>
              </a:rPr>
              <a:t>CMO- Amplitude (Nasdaq: AMPL)</a:t>
            </a:r>
          </a:p>
          <a:p>
            <a:r>
              <a:rPr lang="en-CA" sz="1100">
                <a:solidFill>
                  <a:schemeClr val="tx2"/>
                </a:solidFill>
                <a:latin typeface="Arial"/>
                <a:cs typeface="Arial"/>
              </a:rPr>
              <a:t>(both of which she helped lead through successful public offerings)</a:t>
            </a:r>
          </a:p>
          <a:p>
            <a:r>
              <a:rPr lang="en-CA" sz="1100">
                <a:solidFill>
                  <a:schemeClr val="tx2"/>
                </a:solidFill>
                <a:latin typeface="Arial"/>
                <a:cs typeface="Arial"/>
              </a:rPr>
              <a:t>CMO - Coverity (now Synopsys)</a:t>
            </a:r>
          </a:p>
          <a:p>
            <a:r>
              <a:rPr lang="en-CA" sz="1100">
                <a:solidFill>
                  <a:schemeClr val="tx2"/>
                </a:solidFill>
                <a:latin typeface="Arial"/>
                <a:cs typeface="Arial"/>
              </a:rPr>
              <a:t>CMO - Tanium</a:t>
            </a:r>
          </a:p>
          <a:p>
            <a:r>
              <a:rPr lang="en-CA" sz="1100">
                <a:solidFill>
                  <a:schemeClr val="tx2"/>
                </a:solidFill>
                <a:latin typeface="Arial"/>
                <a:cs typeface="Arial"/>
              </a:rPr>
              <a:t>CMO – Illumio</a:t>
            </a:r>
          </a:p>
          <a:p>
            <a:endParaRPr lang="en-CA" sz="1100">
              <a:solidFill>
                <a:schemeClr val="tx2"/>
              </a:solidFill>
              <a:latin typeface="Arial" panose="020B0604020202020204" pitchFamily="34" charset="0"/>
              <a:cs typeface="Arial" panose="020B0604020202020204" pitchFamily="34" charset="0"/>
            </a:endParaRPr>
          </a:p>
          <a:p>
            <a:r>
              <a:rPr lang="en-CA" sz="1100" b="1" u="sng">
                <a:solidFill>
                  <a:schemeClr val="tx2"/>
                </a:solidFill>
                <a:latin typeface="Arial"/>
                <a:cs typeface="Arial"/>
              </a:rPr>
              <a:t>OTHER</a:t>
            </a:r>
          </a:p>
          <a:p>
            <a:r>
              <a:rPr lang="en-CA" sz="1100">
                <a:solidFill>
                  <a:schemeClr val="tx2"/>
                </a:solidFill>
                <a:latin typeface="Arial"/>
                <a:cs typeface="Arial"/>
              </a:rPr>
              <a:t>Partner - Andreessen Horowitz (</a:t>
            </a:r>
            <a:r>
              <a:rPr lang="en-CA" sz="1100" b="1">
                <a:solidFill>
                  <a:schemeClr val="tx2"/>
                </a:solidFill>
                <a:latin typeface="Arial"/>
                <a:cs typeface="Arial"/>
              </a:rPr>
              <a:t>currently</a:t>
            </a:r>
            <a:r>
              <a:rPr lang="en-CA" sz="1100">
                <a:solidFill>
                  <a:schemeClr val="tx2"/>
                </a:solidFill>
                <a:latin typeface="Arial"/>
                <a:cs typeface="Arial"/>
              </a:rPr>
              <a:t> she serves on the </a:t>
            </a:r>
            <a:r>
              <a:rPr lang="en-CA" sz="1100" b="1">
                <a:solidFill>
                  <a:schemeClr val="tx2"/>
                </a:solidFill>
                <a:latin typeface="Arial"/>
                <a:cs typeface="Arial"/>
              </a:rPr>
              <a:t>Board of Directors</a:t>
            </a:r>
            <a:r>
              <a:rPr lang="en-CA" sz="1100">
                <a:solidFill>
                  <a:schemeClr val="tx2"/>
                </a:solidFill>
                <a:latin typeface="Arial"/>
                <a:cs typeface="Arial"/>
              </a:rPr>
              <a:t> at Immersive Labs)</a:t>
            </a:r>
          </a:p>
          <a:p>
            <a:endParaRPr lang="en-CA" sz="1100">
              <a:solidFill>
                <a:schemeClr val="tx2"/>
              </a:solidFill>
              <a:latin typeface="Arial" panose="020B0604020202020204" pitchFamily="34" charset="0"/>
              <a:cs typeface="Arial" panose="020B0604020202020204" pitchFamily="34" charset="0"/>
            </a:endParaRPr>
          </a:p>
        </p:txBody>
      </p:sp>
      <p:pic>
        <p:nvPicPr>
          <p:cNvPr id="2" name="Picture 4" descr="Jennifer Johnson">
            <a:extLst>
              <a:ext uri="{FF2B5EF4-FFF2-40B4-BE49-F238E27FC236}">
                <a16:creationId xmlns:a16="http://schemas.microsoft.com/office/drawing/2014/main" id="{03CC8C43-33C0-B0DA-9CB7-04C6BA2350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12" r="2285"/>
          <a:stretch/>
        </p:blipFill>
        <p:spPr bwMode="auto">
          <a:xfrm>
            <a:off x="586156" y="1120209"/>
            <a:ext cx="2300099" cy="2886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0306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475751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chemeClr val="tx2">
                    <a:lumMod val="90000"/>
                    <a:lumOff val="10000"/>
                  </a:schemeClr>
                </a:solidFill>
                <a:latin typeface="Cambria"/>
              </a:rPr>
              <a:t>Management Team</a:t>
            </a:r>
            <a:endParaRPr lang="en-US" sz="3200" b="1">
              <a:solidFill>
                <a:schemeClr val="tx2">
                  <a:lumMod val="90000"/>
                  <a:lumOff val="10000"/>
                </a:schemeClr>
              </a:solidFill>
              <a:latin typeface="Cambria"/>
              <a:ea typeface="Cambria"/>
            </a:endParaRPr>
          </a:p>
        </p:txBody>
      </p:sp>
      <p:sp>
        <p:nvSpPr>
          <p:cNvPr id="5" name="TextBox 4">
            <a:extLst>
              <a:ext uri="{FF2B5EF4-FFF2-40B4-BE49-F238E27FC236}">
                <a16:creationId xmlns:a16="http://schemas.microsoft.com/office/drawing/2014/main" id="{9462C1AA-2259-4578-D7CE-EC857FABC1A8}"/>
              </a:ext>
            </a:extLst>
          </p:cNvPr>
          <p:cNvSpPr txBox="1"/>
          <p:nvPr/>
        </p:nvSpPr>
        <p:spPr>
          <a:xfrm>
            <a:off x="173770" y="4102675"/>
            <a:ext cx="3124872" cy="523220"/>
          </a:xfrm>
          <a:prstGeom prst="rect">
            <a:avLst/>
          </a:prstGeom>
          <a:noFill/>
          <a:ln>
            <a:noFill/>
          </a:ln>
        </p:spPr>
        <p:txBody>
          <a:bodyPr wrap="square" lIns="91440" tIns="45720" rIns="91440" bIns="45720" rtlCol="0" anchor="t">
            <a:spAutoFit/>
          </a:bodyPr>
          <a:lstStyle/>
          <a:p>
            <a:r>
              <a:rPr lang="en-CA" b="1">
                <a:solidFill>
                  <a:schemeClr val="tx2">
                    <a:lumMod val="90000"/>
                    <a:lumOff val="10000"/>
                  </a:schemeClr>
                </a:solidFill>
                <a:latin typeface="Cambria"/>
                <a:ea typeface="Cambria"/>
              </a:rPr>
              <a:t>J.C. Herrera</a:t>
            </a:r>
            <a:br>
              <a:rPr lang="en-CA" b="1">
                <a:latin typeface="Cambria" panose="02040503050406030204" pitchFamily="18" charset="0"/>
                <a:ea typeface="Cambria" panose="02040503050406030204" pitchFamily="18" charset="0"/>
              </a:rPr>
            </a:br>
            <a:r>
              <a:rPr lang="en-CA">
                <a:solidFill>
                  <a:schemeClr val="tx2">
                    <a:lumMod val="90000"/>
                    <a:lumOff val="10000"/>
                  </a:schemeClr>
                </a:solidFill>
                <a:latin typeface="Cambria"/>
                <a:ea typeface="Cambria"/>
              </a:rPr>
              <a:t>Chief Human Resources Office</a:t>
            </a:r>
          </a:p>
        </p:txBody>
      </p:sp>
      <p:sp>
        <p:nvSpPr>
          <p:cNvPr id="6" name="Rectangle 5">
            <a:extLst>
              <a:ext uri="{FF2B5EF4-FFF2-40B4-BE49-F238E27FC236}">
                <a16:creationId xmlns:a16="http://schemas.microsoft.com/office/drawing/2014/main" id="{4A725353-04B5-2BD8-2BF4-5840ED656AFA}"/>
              </a:ext>
            </a:extLst>
          </p:cNvPr>
          <p:cNvSpPr/>
          <p:nvPr/>
        </p:nvSpPr>
        <p:spPr>
          <a:xfrm>
            <a:off x="616913" y="1136594"/>
            <a:ext cx="2238586" cy="287031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E97031EA-A2B0-50D8-5B7A-03FF3FF78F66}"/>
              </a:ext>
            </a:extLst>
          </p:cNvPr>
          <p:cNvSpPr txBox="1"/>
          <p:nvPr/>
        </p:nvSpPr>
        <p:spPr>
          <a:xfrm>
            <a:off x="3687829" y="910685"/>
            <a:ext cx="5519734" cy="2800767"/>
          </a:xfrm>
          <a:prstGeom prst="rect">
            <a:avLst/>
          </a:prstGeom>
          <a:noFill/>
          <a:ln>
            <a:noFill/>
          </a:ln>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CA" sz="1100">
                <a:solidFill>
                  <a:schemeClr val="tx2"/>
                </a:solidFill>
                <a:latin typeface="Arial"/>
                <a:cs typeface="Arial"/>
              </a:rPr>
              <a:t>J.C. Herrera is the Chief Human Resources Officer for CrowdStrike and he is responsible for establishing the global people strategy that drives business and employee performance and sustains CrowdStrike’s special culture.</a:t>
            </a:r>
          </a:p>
          <a:p>
            <a:endParaRPr lang="en-CA" sz="1100">
              <a:solidFill>
                <a:schemeClr val="tx2"/>
              </a:solidFill>
              <a:latin typeface="Arial" panose="020B0604020202020204" pitchFamily="34" charset="0"/>
              <a:cs typeface="Arial" panose="020B0604020202020204" pitchFamily="34" charset="0"/>
            </a:endParaRPr>
          </a:p>
          <a:p>
            <a:r>
              <a:rPr lang="en-CA" sz="1100">
                <a:solidFill>
                  <a:schemeClr val="tx2"/>
                </a:solidFill>
                <a:latin typeface="Arial"/>
                <a:cs typeface="Arial"/>
              </a:rPr>
              <a:t>With 20 years of experience in Human Resources with leading technology companies, Herrera brings deep expertise in building effective global HR organizations and systems. </a:t>
            </a:r>
            <a:endParaRPr lang="en-CA" sz="1100">
              <a:solidFill>
                <a:schemeClr val="tx2"/>
              </a:solidFill>
              <a:latin typeface="Arial" panose="020B0604020202020204" pitchFamily="34" charset="0"/>
              <a:cs typeface="Arial" panose="020B0604020202020204" pitchFamily="34" charset="0"/>
            </a:endParaRPr>
          </a:p>
          <a:p>
            <a:endParaRPr lang="en-CA" sz="1100">
              <a:solidFill>
                <a:schemeClr val="tx2"/>
              </a:solidFill>
              <a:latin typeface="Arial" panose="020B0604020202020204" pitchFamily="34" charset="0"/>
              <a:cs typeface="Arial" panose="020B0604020202020204" pitchFamily="34" charset="0"/>
            </a:endParaRPr>
          </a:p>
          <a:p>
            <a:r>
              <a:rPr lang="en-CA" sz="1100" b="1">
                <a:solidFill>
                  <a:schemeClr val="tx2"/>
                </a:solidFill>
                <a:latin typeface="Arial"/>
                <a:cs typeface="Arial"/>
              </a:rPr>
              <a:t>EXPERIENCE</a:t>
            </a:r>
          </a:p>
          <a:p>
            <a:r>
              <a:rPr lang="en-CA" sz="1100">
                <a:solidFill>
                  <a:schemeClr val="tx2"/>
                </a:solidFill>
                <a:latin typeface="Arial"/>
                <a:cs typeface="Arial"/>
              </a:rPr>
              <a:t>Chief Human Resources Officer – Imperva</a:t>
            </a:r>
          </a:p>
          <a:p>
            <a:r>
              <a:rPr lang="en-CA" sz="1100">
                <a:solidFill>
                  <a:schemeClr val="tx2"/>
                </a:solidFill>
                <a:latin typeface="Arial"/>
                <a:cs typeface="Arial"/>
              </a:rPr>
              <a:t>SVP &amp; CHRO – Lithium Technologies</a:t>
            </a:r>
          </a:p>
          <a:p>
            <a:r>
              <a:rPr lang="en-CA" sz="1100">
                <a:solidFill>
                  <a:schemeClr val="tx2"/>
                </a:solidFill>
                <a:latin typeface="Arial"/>
                <a:cs typeface="Arial"/>
              </a:rPr>
              <a:t>SVP, Global HR &amp; Learning – McAfee</a:t>
            </a:r>
          </a:p>
          <a:p>
            <a:endParaRPr lang="en-CA" sz="1100">
              <a:solidFill>
                <a:schemeClr val="tx2"/>
              </a:solidFill>
              <a:latin typeface="Arial" panose="020B0604020202020204" pitchFamily="34" charset="0"/>
              <a:cs typeface="Arial" panose="020B0604020202020204" pitchFamily="34" charset="0"/>
            </a:endParaRPr>
          </a:p>
          <a:p>
            <a:r>
              <a:rPr lang="en-CA" sz="1100" b="1" u="sng">
                <a:solidFill>
                  <a:schemeClr val="tx2"/>
                </a:solidFill>
                <a:latin typeface="Arial"/>
                <a:cs typeface="Arial"/>
              </a:rPr>
              <a:t>EDUCATION</a:t>
            </a:r>
          </a:p>
          <a:p>
            <a:r>
              <a:rPr lang="en-CA" sz="1100">
                <a:solidFill>
                  <a:schemeClr val="tx2"/>
                </a:solidFill>
                <a:latin typeface="Arial"/>
                <a:cs typeface="Arial"/>
              </a:rPr>
              <a:t>BS in Business Administration, San Francisco State University</a:t>
            </a:r>
          </a:p>
          <a:p>
            <a:endParaRPr lang="en-CA" sz="1100">
              <a:solidFill>
                <a:schemeClr val="tx2"/>
              </a:solidFill>
              <a:latin typeface="Arial" panose="020B0604020202020204" pitchFamily="34" charset="0"/>
              <a:cs typeface="Arial" panose="020B0604020202020204" pitchFamily="34" charset="0"/>
            </a:endParaRPr>
          </a:p>
        </p:txBody>
      </p:sp>
      <p:pic>
        <p:nvPicPr>
          <p:cNvPr id="2" name="Picture 2" descr="J.C. HERRERA">
            <a:extLst>
              <a:ext uri="{FF2B5EF4-FFF2-40B4-BE49-F238E27FC236}">
                <a16:creationId xmlns:a16="http://schemas.microsoft.com/office/drawing/2014/main" id="{4ED7C91F-58B3-E5C4-10F5-17D4902850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913" y="1136593"/>
            <a:ext cx="2243606" cy="2870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12358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475751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latin typeface="Cambria"/>
              </a:rPr>
              <a:t>Management Team</a:t>
            </a:r>
          </a:p>
        </p:txBody>
      </p:sp>
      <p:sp>
        <p:nvSpPr>
          <p:cNvPr id="5" name="TextBox 4">
            <a:extLst>
              <a:ext uri="{FF2B5EF4-FFF2-40B4-BE49-F238E27FC236}">
                <a16:creationId xmlns:a16="http://schemas.microsoft.com/office/drawing/2014/main" id="{9462C1AA-2259-4578-D7CE-EC857FABC1A8}"/>
              </a:ext>
            </a:extLst>
          </p:cNvPr>
          <p:cNvSpPr txBox="1"/>
          <p:nvPr/>
        </p:nvSpPr>
        <p:spPr>
          <a:xfrm>
            <a:off x="173770" y="4102675"/>
            <a:ext cx="3124872" cy="523220"/>
          </a:xfrm>
          <a:prstGeom prst="rect">
            <a:avLst/>
          </a:prstGeom>
          <a:noFill/>
          <a:ln>
            <a:noFill/>
          </a:ln>
        </p:spPr>
        <p:txBody>
          <a:bodyPr wrap="square" lIns="91440" tIns="45720" rIns="91440" bIns="45720" rtlCol="0" anchor="t">
            <a:spAutoFit/>
          </a:bodyPr>
          <a:lstStyle/>
          <a:p>
            <a:r>
              <a:rPr lang="en-CA" b="1">
                <a:solidFill>
                  <a:schemeClr val="tx2">
                    <a:lumMod val="90000"/>
                    <a:lumOff val="10000"/>
                  </a:schemeClr>
                </a:solidFill>
                <a:latin typeface="Cambria"/>
                <a:ea typeface="Cambria"/>
              </a:rPr>
              <a:t>Brett Shirk</a:t>
            </a:r>
          </a:p>
          <a:p>
            <a:r>
              <a:rPr lang="en-CA">
                <a:solidFill>
                  <a:schemeClr val="tx2">
                    <a:lumMod val="90000"/>
                    <a:lumOff val="10000"/>
                  </a:schemeClr>
                </a:solidFill>
                <a:latin typeface="Cambria"/>
                <a:ea typeface="Cambria"/>
              </a:rPr>
              <a:t>Chief Sales Officer</a:t>
            </a:r>
          </a:p>
        </p:txBody>
      </p:sp>
      <p:sp>
        <p:nvSpPr>
          <p:cNvPr id="6" name="Rectangle 5">
            <a:extLst>
              <a:ext uri="{FF2B5EF4-FFF2-40B4-BE49-F238E27FC236}">
                <a16:creationId xmlns:a16="http://schemas.microsoft.com/office/drawing/2014/main" id="{4A725353-04B5-2BD8-2BF4-5840ED656AFA}"/>
              </a:ext>
            </a:extLst>
          </p:cNvPr>
          <p:cNvSpPr/>
          <p:nvPr/>
        </p:nvSpPr>
        <p:spPr>
          <a:xfrm>
            <a:off x="616913" y="1136594"/>
            <a:ext cx="2238586" cy="287031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E97031EA-A2B0-50D8-5B7A-03FF3FF78F66}"/>
              </a:ext>
            </a:extLst>
          </p:cNvPr>
          <p:cNvSpPr txBox="1"/>
          <p:nvPr/>
        </p:nvSpPr>
        <p:spPr>
          <a:xfrm>
            <a:off x="3687829" y="910685"/>
            <a:ext cx="5519734" cy="3985706"/>
          </a:xfrm>
          <a:prstGeom prst="rect">
            <a:avLst/>
          </a:prstGeom>
          <a:noFill/>
          <a:ln>
            <a:noFill/>
          </a:ln>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CA" sz="1100">
                <a:solidFill>
                  <a:schemeClr val="tx2"/>
                </a:solidFill>
                <a:latin typeface="Arial"/>
                <a:cs typeface="Arial"/>
              </a:rPr>
              <a:t>Brett Shirk leads CrowdStrike’s global sales, go-to-market operations and customer success organizations. He joined CrowdStrike in 2023 , with 25 years experience driving high-performance sales organizations for some of the world’s leading security, cloud and IT brands, </a:t>
            </a:r>
            <a:endParaRPr lang="en-CA" sz="1100">
              <a:solidFill>
                <a:schemeClr val="tx2"/>
              </a:solidFill>
              <a:latin typeface="Arial" panose="020B0604020202020204" pitchFamily="34" charset="0"/>
              <a:cs typeface="Arial" panose="020B0604020202020204" pitchFamily="34" charset="0"/>
            </a:endParaRPr>
          </a:p>
          <a:p>
            <a:endParaRPr lang="en-CA" sz="1100">
              <a:solidFill>
                <a:schemeClr val="tx2"/>
              </a:solidFill>
              <a:latin typeface="Arial" panose="020B0604020202020204" pitchFamily="34" charset="0"/>
              <a:cs typeface="Arial" panose="020B0604020202020204" pitchFamily="34" charset="0"/>
            </a:endParaRPr>
          </a:p>
          <a:p>
            <a:r>
              <a:rPr lang="en-CA" sz="1100">
                <a:solidFill>
                  <a:schemeClr val="tx2"/>
                </a:solidFill>
                <a:latin typeface="Arial"/>
                <a:cs typeface="Arial"/>
              </a:rPr>
              <a:t>Prior to CrowdStrike, he was Executive Vice President and Chief Revenue Officer (CRO) at Fastly (NYSE: FSLY) where he led the edge cloud platform leader’s global sales and customer relationship strategies. Prior to Fastly, Shirk was CRO at Rubrik, the cloud data security company, running worldwide sales, and was previously Senior Vice President (SVP) and General Manager, Americas at VMware, Executive Vice President of Worldwide Sales for Veritas Technologies, and SVP, North America at Symantec.</a:t>
            </a:r>
          </a:p>
          <a:p>
            <a:endParaRPr lang="en-CA" sz="1100">
              <a:solidFill>
                <a:schemeClr val="tx2"/>
              </a:solidFill>
              <a:latin typeface="Arial" panose="020B0604020202020204" pitchFamily="34" charset="0"/>
              <a:cs typeface="Arial" panose="020B0604020202020204" pitchFamily="34" charset="0"/>
            </a:endParaRPr>
          </a:p>
          <a:p>
            <a:r>
              <a:rPr lang="en-CA" sz="1100" b="1" u="sng">
                <a:solidFill>
                  <a:schemeClr val="tx2"/>
                </a:solidFill>
                <a:latin typeface="Arial"/>
                <a:cs typeface="Arial"/>
              </a:rPr>
              <a:t>EXPERIENCE</a:t>
            </a:r>
          </a:p>
          <a:p>
            <a:r>
              <a:rPr lang="en-CA" sz="1100">
                <a:solidFill>
                  <a:schemeClr val="tx2"/>
                </a:solidFill>
                <a:latin typeface="Arial"/>
                <a:cs typeface="Arial"/>
              </a:rPr>
              <a:t>EVP and CRO – Fastly</a:t>
            </a:r>
          </a:p>
          <a:p>
            <a:r>
              <a:rPr lang="en-CA" sz="1100">
                <a:solidFill>
                  <a:schemeClr val="tx2"/>
                </a:solidFill>
                <a:latin typeface="Arial"/>
                <a:cs typeface="Arial"/>
              </a:rPr>
              <a:t>CRO – Rubrik</a:t>
            </a:r>
          </a:p>
          <a:p>
            <a:r>
              <a:rPr lang="en-CA" sz="1100">
                <a:solidFill>
                  <a:schemeClr val="tx2"/>
                </a:solidFill>
                <a:latin typeface="Arial"/>
                <a:cs typeface="Arial"/>
              </a:rPr>
              <a:t>SVP and GM, Americas – VMware</a:t>
            </a:r>
          </a:p>
          <a:p>
            <a:r>
              <a:rPr lang="en-CA" sz="1100">
                <a:solidFill>
                  <a:schemeClr val="tx2"/>
                </a:solidFill>
                <a:latin typeface="Arial"/>
                <a:cs typeface="Arial"/>
              </a:rPr>
              <a:t>EVP, Worldwide Sales – Veritas Technologies</a:t>
            </a:r>
          </a:p>
          <a:p>
            <a:r>
              <a:rPr lang="en-CA" sz="1100">
                <a:solidFill>
                  <a:schemeClr val="tx2"/>
                </a:solidFill>
                <a:latin typeface="Arial"/>
                <a:cs typeface="Arial"/>
              </a:rPr>
              <a:t>SVP, North America – Symantec</a:t>
            </a:r>
          </a:p>
          <a:p>
            <a:endParaRPr lang="en-CA" sz="1100">
              <a:solidFill>
                <a:schemeClr val="tx2"/>
              </a:solidFill>
              <a:latin typeface="Arial" panose="020B0604020202020204" pitchFamily="34" charset="0"/>
              <a:cs typeface="Arial" panose="020B0604020202020204" pitchFamily="34" charset="0"/>
            </a:endParaRPr>
          </a:p>
          <a:p>
            <a:r>
              <a:rPr lang="en-CA" sz="1100" b="1" u="sng">
                <a:solidFill>
                  <a:schemeClr val="tx2"/>
                </a:solidFill>
                <a:latin typeface="Arial"/>
                <a:cs typeface="Arial"/>
              </a:rPr>
              <a:t>EDUCATION</a:t>
            </a:r>
          </a:p>
          <a:p>
            <a:r>
              <a:rPr lang="en-CA" sz="1100">
                <a:solidFill>
                  <a:schemeClr val="tx2"/>
                </a:solidFill>
                <a:latin typeface="Arial"/>
                <a:cs typeface="Arial"/>
              </a:rPr>
              <a:t>BBA, Sales and Marketing Operations, Texas A&amp;M University</a:t>
            </a:r>
          </a:p>
          <a:p>
            <a:endParaRPr lang="en-CA" sz="1100">
              <a:solidFill>
                <a:schemeClr val="tx2"/>
              </a:solidFill>
              <a:latin typeface="Arial" panose="020B0604020202020204" pitchFamily="34" charset="0"/>
              <a:cs typeface="Arial" panose="020B0604020202020204" pitchFamily="34" charset="0"/>
            </a:endParaRPr>
          </a:p>
        </p:txBody>
      </p:sp>
      <p:pic>
        <p:nvPicPr>
          <p:cNvPr id="2" name="Picture 2" descr="Brett Shirk">
            <a:extLst>
              <a:ext uri="{FF2B5EF4-FFF2-40B4-BE49-F238E27FC236}">
                <a16:creationId xmlns:a16="http://schemas.microsoft.com/office/drawing/2014/main" id="{1FA00FA1-38B8-107F-E03B-EFB34183BD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8" y="1114129"/>
            <a:ext cx="2332194" cy="2915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48197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475751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chemeClr val="tx2">
                    <a:lumMod val="90000"/>
                    <a:lumOff val="10000"/>
                  </a:schemeClr>
                </a:solidFill>
                <a:latin typeface="Cambria"/>
              </a:rPr>
              <a:t>Management Team</a:t>
            </a:r>
            <a:endParaRPr lang="en-US" sz="3200" b="1">
              <a:solidFill>
                <a:schemeClr val="tx2">
                  <a:lumMod val="90000"/>
                  <a:lumOff val="10000"/>
                </a:schemeClr>
              </a:solidFill>
              <a:latin typeface="Cambria"/>
              <a:ea typeface="Cambria"/>
            </a:endParaRPr>
          </a:p>
        </p:txBody>
      </p:sp>
      <p:sp>
        <p:nvSpPr>
          <p:cNvPr id="5" name="TextBox 4">
            <a:extLst>
              <a:ext uri="{FF2B5EF4-FFF2-40B4-BE49-F238E27FC236}">
                <a16:creationId xmlns:a16="http://schemas.microsoft.com/office/drawing/2014/main" id="{9462C1AA-2259-4578-D7CE-EC857FABC1A8}"/>
              </a:ext>
            </a:extLst>
          </p:cNvPr>
          <p:cNvSpPr txBox="1"/>
          <p:nvPr/>
        </p:nvSpPr>
        <p:spPr>
          <a:xfrm>
            <a:off x="321132" y="4110232"/>
            <a:ext cx="3124872" cy="523220"/>
          </a:xfrm>
          <a:prstGeom prst="rect">
            <a:avLst/>
          </a:prstGeom>
          <a:noFill/>
          <a:ln>
            <a:noFill/>
          </a:ln>
        </p:spPr>
        <p:txBody>
          <a:bodyPr wrap="square" lIns="91440" tIns="45720" rIns="91440" bIns="45720" rtlCol="0" anchor="t">
            <a:spAutoFit/>
          </a:bodyPr>
          <a:lstStyle/>
          <a:p>
            <a:r>
              <a:rPr lang="en-CA" b="1">
                <a:solidFill>
                  <a:schemeClr val="tx2">
                    <a:lumMod val="90000"/>
                    <a:lumOff val="10000"/>
                  </a:schemeClr>
                </a:solidFill>
                <a:latin typeface="Cambria"/>
                <a:ea typeface="Cambria"/>
              </a:rPr>
              <a:t>Cathleen Anderson</a:t>
            </a:r>
            <a:br>
              <a:rPr lang="en-CA" b="1">
                <a:latin typeface="Cambria" panose="02040503050406030204" pitchFamily="18" charset="0"/>
                <a:ea typeface="Cambria" panose="02040503050406030204" pitchFamily="18" charset="0"/>
              </a:rPr>
            </a:br>
            <a:r>
              <a:rPr lang="en-CA">
                <a:solidFill>
                  <a:schemeClr val="tx2">
                    <a:lumMod val="90000"/>
                    <a:lumOff val="10000"/>
                  </a:schemeClr>
                </a:solidFill>
                <a:latin typeface="Cambria"/>
                <a:ea typeface="Cambria"/>
              </a:rPr>
              <a:t>Chief Legal Officer</a:t>
            </a:r>
          </a:p>
        </p:txBody>
      </p:sp>
      <p:sp>
        <p:nvSpPr>
          <p:cNvPr id="6" name="Rectangle 5">
            <a:extLst>
              <a:ext uri="{FF2B5EF4-FFF2-40B4-BE49-F238E27FC236}">
                <a16:creationId xmlns:a16="http://schemas.microsoft.com/office/drawing/2014/main" id="{4A725353-04B5-2BD8-2BF4-5840ED656AFA}"/>
              </a:ext>
            </a:extLst>
          </p:cNvPr>
          <p:cNvSpPr/>
          <p:nvPr/>
        </p:nvSpPr>
        <p:spPr>
          <a:xfrm>
            <a:off x="616913" y="1136594"/>
            <a:ext cx="2238586" cy="287031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E97031EA-A2B0-50D8-5B7A-03FF3FF78F66}"/>
              </a:ext>
            </a:extLst>
          </p:cNvPr>
          <p:cNvSpPr txBox="1"/>
          <p:nvPr/>
        </p:nvSpPr>
        <p:spPr>
          <a:xfrm>
            <a:off x="3687829" y="910685"/>
            <a:ext cx="5519734" cy="2800767"/>
          </a:xfrm>
          <a:prstGeom prst="rect">
            <a:avLst/>
          </a:prstGeom>
          <a:noFill/>
          <a:ln>
            <a:noFill/>
          </a:ln>
        </p:spPr>
        <p:txBody>
          <a:bodyPr wrap="square" lIns="91440" tIns="45720" rIns="91440" bIns="4572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CA" sz="1100">
                <a:solidFill>
                  <a:schemeClr val="tx2"/>
                </a:solidFill>
                <a:latin typeface="Arial"/>
                <a:cs typeface="Arial"/>
              </a:rPr>
              <a:t>Cathleen Anderson serves as the Chief Legal Officer of CrowdStrike, bringing more than a decade of wide-ranging legal experience to find creative solutions to support our rapidly growing, cloud-native organization. She led the legal efforts supporting CrowdStrike’s successful IPO. Anderson leads a team responsible for commercial, compliance, corporate, employment, intellectual property and litigation. She is passionate about supporting our employees in their mission to stop breaches.</a:t>
            </a:r>
          </a:p>
          <a:p>
            <a:endParaRPr lang="en-CA" sz="1100">
              <a:solidFill>
                <a:schemeClr val="tx2"/>
              </a:solidFill>
              <a:latin typeface="Arial" panose="020B0604020202020204" pitchFamily="34" charset="0"/>
              <a:cs typeface="Arial" panose="020B0604020202020204" pitchFamily="34" charset="0"/>
            </a:endParaRPr>
          </a:p>
          <a:p>
            <a:r>
              <a:rPr lang="en-CA" sz="1100" b="1" u="sng">
                <a:solidFill>
                  <a:schemeClr val="tx2"/>
                </a:solidFill>
                <a:latin typeface="Arial"/>
                <a:cs typeface="Arial"/>
              </a:rPr>
              <a:t>EXPERIENCE</a:t>
            </a:r>
          </a:p>
          <a:p>
            <a:r>
              <a:rPr lang="en-CA" sz="1100">
                <a:solidFill>
                  <a:schemeClr val="tx2"/>
                </a:solidFill>
                <a:latin typeface="Arial"/>
                <a:cs typeface="Arial"/>
              </a:rPr>
              <a:t>VP, Legal at CrowdStrike</a:t>
            </a:r>
          </a:p>
          <a:p>
            <a:r>
              <a:rPr lang="en-CA" sz="1100">
                <a:solidFill>
                  <a:schemeClr val="tx2"/>
                </a:solidFill>
                <a:latin typeface="Arial"/>
                <a:cs typeface="Arial"/>
              </a:rPr>
              <a:t>Associate General Counsel at MobileIron, Inc.</a:t>
            </a:r>
          </a:p>
          <a:p>
            <a:r>
              <a:rPr lang="en-CA" sz="1100">
                <a:solidFill>
                  <a:schemeClr val="tx2"/>
                </a:solidFill>
                <a:latin typeface="Arial"/>
                <a:cs typeface="Arial"/>
              </a:rPr>
              <a:t>Intellectual Property Litigator at Farella, Braun + Martel</a:t>
            </a:r>
          </a:p>
          <a:p>
            <a:r>
              <a:rPr lang="en-CA" sz="1100">
                <a:solidFill>
                  <a:schemeClr val="tx2"/>
                </a:solidFill>
                <a:latin typeface="Arial"/>
                <a:cs typeface="Arial"/>
              </a:rPr>
              <a:t>Admitted to practice in California</a:t>
            </a:r>
          </a:p>
          <a:p>
            <a:endParaRPr lang="en-CA" sz="1100">
              <a:solidFill>
                <a:schemeClr val="tx2"/>
              </a:solidFill>
              <a:latin typeface="Arial" panose="020B0604020202020204" pitchFamily="34" charset="0"/>
              <a:cs typeface="Arial" panose="020B0604020202020204" pitchFamily="34" charset="0"/>
            </a:endParaRPr>
          </a:p>
          <a:p>
            <a:r>
              <a:rPr lang="en-CA" sz="1100" b="1" u="sng">
                <a:solidFill>
                  <a:schemeClr val="tx2"/>
                </a:solidFill>
                <a:latin typeface="Arial"/>
                <a:cs typeface="Arial"/>
              </a:rPr>
              <a:t>EDUCATION</a:t>
            </a:r>
          </a:p>
          <a:p>
            <a:r>
              <a:rPr lang="en-CA" sz="1100">
                <a:solidFill>
                  <a:schemeClr val="tx2"/>
                </a:solidFill>
                <a:latin typeface="Arial"/>
                <a:cs typeface="Arial"/>
              </a:rPr>
              <a:t>J.D., University of Pennsylvania Law School, cum laude</a:t>
            </a:r>
          </a:p>
          <a:p>
            <a:r>
              <a:rPr lang="en-CA" sz="1100">
                <a:solidFill>
                  <a:schemeClr val="tx2"/>
                </a:solidFill>
                <a:latin typeface="Arial"/>
                <a:cs typeface="Arial"/>
              </a:rPr>
              <a:t>B.S. in Biology from Penn State University, summa cum laude</a:t>
            </a:r>
          </a:p>
        </p:txBody>
      </p:sp>
      <p:pic>
        <p:nvPicPr>
          <p:cNvPr id="2" name="Picture 2" descr="CATHLEEN ANDERSON">
            <a:extLst>
              <a:ext uri="{FF2B5EF4-FFF2-40B4-BE49-F238E27FC236}">
                <a16:creationId xmlns:a16="http://schemas.microsoft.com/office/drawing/2014/main" id="{D8DE46AC-61E4-7E93-AE4E-05F8C0A03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918" y="1120209"/>
            <a:ext cx="2279581" cy="2886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22893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4757512"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chemeClr val="accent1"/>
                </a:solidFill>
                <a:latin typeface="Cambria"/>
              </a:rPr>
              <a:t>Management Team</a:t>
            </a:r>
          </a:p>
        </p:txBody>
      </p:sp>
      <p:pic>
        <p:nvPicPr>
          <p:cNvPr id="4" name="Picture 14" descr="CrowdStrike Logo PNG Vector (AI) Free Download">
            <a:extLst>
              <a:ext uri="{FF2B5EF4-FFF2-40B4-BE49-F238E27FC236}">
                <a16:creationId xmlns:a16="http://schemas.microsoft.com/office/drawing/2014/main" id="{1370AA08-938D-841C-982B-B98763E209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0657" y="101775"/>
            <a:ext cx="634273" cy="424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462C1AA-2259-4578-D7CE-EC857FABC1A8}"/>
              </a:ext>
            </a:extLst>
          </p:cNvPr>
          <p:cNvSpPr txBox="1"/>
          <p:nvPr/>
        </p:nvSpPr>
        <p:spPr>
          <a:xfrm>
            <a:off x="166085" y="4102675"/>
            <a:ext cx="3514059" cy="523220"/>
          </a:xfrm>
          <a:prstGeom prst="rect">
            <a:avLst/>
          </a:prstGeom>
          <a:noFill/>
          <a:ln>
            <a:noFill/>
          </a:ln>
        </p:spPr>
        <p:txBody>
          <a:bodyPr wrap="square" rtlCol="0">
            <a:spAutoFit/>
          </a:bodyPr>
          <a:lstStyle/>
          <a:p>
            <a:r>
              <a:rPr lang="en-CA" b="1">
                <a:solidFill>
                  <a:schemeClr val="accent1"/>
                </a:solidFill>
                <a:latin typeface="Cambria" panose="02040503050406030204" pitchFamily="18" charset="0"/>
                <a:ea typeface="Cambria" panose="02040503050406030204" pitchFamily="18" charset="0"/>
              </a:rPr>
              <a:t>Thomas Etheridge</a:t>
            </a:r>
          </a:p>
          <a:p>
            <a:r>
              <a:rPr lang="en-CA">
                <a:solidFill>
                  <a:schemeClr val="accent1"/>
                </a:solidFill>
                <a:latin typeface="Cambria" panose="02040503050406030204" pitchFamily="18" charset="0"/>
                <a:ea typeface="Cambria" panose="02040503050406030204" pitchFamily="18" charset="0"/>
              </a:rPr>
              <a:t>Chief Global Professional Service Officer</a:t>
            </a:r>
          </a:p>
        </p:txBody>
      </p:sp>
      <p:sp>
        <p:nvSpPr>
          <p:cNvPr id="6" name="Rectangle 5">
            <a:extLst>
              <a:ext uri="{FF2B5EF4-FFF2-40B4-BE49-F238E27FC236}">
                <a16:creationId xmlns:a16="http://schemas.microsoft.com/office/drawing/2014/main" id="{4A725353-04B5-2BD8-2BF4-5840ED656AFA}"/>
              </a:ext>
            </a:extLst>
          </p:cNvPr>
          <p:cNvSpPr/>
          <p:nvPr/>
        </p:nvSpPr>
        <p:spPr>
          <a:xfrm>
            <a:off x="616913" y="1136594"/>
            <a:ext cx="2238586" cy="287031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E97031EA-A2B0-50D8-5B7A-03FF3FF78F66}"/>
              </a:ext>
            </a:extLst>
          </p:cNvPr>
          <p:cNvSpPr txBox="1"/>
          <p:nvPr/>
        </p:nvSpPr>
        <p:spPr>
          <a:xfrm>
            <a:off x="3687829" y="910685"/>
            <a:ext cx="5519734" cy="3477875"/>
          </a:xfrm>
          <a:prstGeom prst="rect">
            <a:avLst/>
          </a:prstGeom>
          <a:noFill/>
          <a:ln>
            <a:noFill/>
          </a:ln>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CA" sz="1100">
                <a:latin typeface="Arial" panose="020B0604020202020204" pitchFamily="34" charset="0"/>
                <a:cs typeface="Arial" panose="020B0604020202020204" pitchFamily="34" charset="0"/>
              </a:rPr>
              <a:t>As Chief Global Professional Services Officer, Thomas Etheridge oversees CrowdStrike’s entire Professional and Managed Services portfolio, including Incident Response and Forensics Investigative Services, Technical Assessment Services, Cyber Advisory Services, Training.</a:t>
            </a:r>
          </a:p>
          <a:p>
            <a:endParaRPr lang="en-CA" sz="1100">
              <a:latin typeface="Arial" panose="020B0604020202020204" pitchFamily="34" charset="0"/>
              <a:cs typeface="Arial" panose="020B0604020202020204" pitchFamily="34" charset="0"/>
            </a:endParaRPr>
          </a:p>
          <a:p>
            <a:r>
              <a:rPr lang="en-CA" sz="1100">
                <a:latin typeface="Arial" panose="020B0604020202020204" pitchFamily="34" charset="0"/>
                <a:cs typeface="Arial" panose="020B0604020202020204" pitchFamily="34" charset="0"/>
              </a:rPr>
              <a:t>Etheridge brings to this role more than 30 years of management consulting and software services leadership expertise in cybersecurity with industry-leading companies. </a:t>
            </a:r>
          </a:p>
          <a:p>
            <a:endParaRPr lang="en-CA" sz="1100" b="1" u="sng">
              <a:latin typeface="Arial" panose="020B0604020202020204" pitchFamily="34" charset="0"/>
              <a:cs typeface="Arial" panose="020B0604020202020204" pitchFamily="34" charset="0"/>
            </a:endParaRPr>
          </a:p>
          <a:p>
            <a:r>
              <a:rPr lang="en-CA" sz="1100" b="1" u="sng">
                <a:latin typeface="Arial" panose="020B0604020202020204" pitchFamily="34" charset="0"/>
                <a:cs typeface="Arial" panose="020B0604020202020204" pitchFamily="34" charset="0"/>
              </a:rPr>
              <a:t>EXPERIENCE</a:t>
            </a:r>
          </a:p>
          <a:p>
            <a:r>
              <a:rPr lang="en-CA" sz="1100">
                <a:latin typeface="Arial" panose="020B0604020202020204" pitchFamily="34" charset="0"/>
                <a:cs typeface="Arial" panose="020B0604020202020204" pitchFamily="34" charset="0"/>
              </a:rPr>
              <a:t>Services Leadership – CrowdStrike</a:t>
            </a:r>
          </a:p>
          <a:p>
            <a:r>
              <a:rPr lang="en-CA" sz="1100">
                <a:latin typeface="Arial" panose="020B0604020202020204" pitchFamily="34" charset="0"/>
                <a:cs typeface="Arial" panose="020B0604020202020204" pitchFamily="34" charset="0"/>
              </a:rPr>
              <a:t>VP Global Services – Imperva</a:t>
            </a:r>
          </a:p>
          <a:p>
            <a:r>
              <a:rPr lang="en-CA" sz="1100">
                <a:latin typeface="Arial" panose="020B0604020202020204" pitchFamily="34" charset="0"/>
                <a:cs typeface="Arial" panose="020B0604020202020204" pitchFamily="34" charset="0"/>
              </a:rPr>
              <a:t>VP Global Security Services – Hewlett-Packard (ArcSight acquisition)</a:t>
            </a:r>
          </a:p>
          <a:p>
            <a:r>
              <a:rPr lang="en-CA" sz="1100">
                <a:latin typeface="Arial" panose="020B0604020202020204" pitchFamily="34" charset="0"/>
                <a:cs typeface="Arial" panose="020B0604020202020204" pitchFamily="34" charset="0"/>
              </a:rPr>
              <a:t>VP Global Services &amp; Support – </a:t>
            </a:r>
            <a:r>
              <a:rPr lang="en-CA" sz="1100" err="1">
                <a:latin typeface="Arial" panose="020B0604020202020204" pitchFamily="34" charset="0"/>
                <a:cs typeface="Arial" panose="020B0604020202020204" pitchFamily="34" charset="0"/>
              </a:rPr>
              <a:t>Aveksa</a:t>
            </a:r>
            <a:r>
              <a:rPr lang="en-CA" sz="1100">
                <a:latin typeface="Arial" panose="020B0604020202020204" pitchFamily="34" charset="0"/>
                <a:cs typeface="Arial" panose="020B0604020202020204" pitchFamily="34" charset="0"/>
              </a:rPr>
              <a:t> (acquired by RSA)</a:t>
            </a:r>
          </a:p>
          <a:p>
            <a:r>
              <a:rPr lang="en-CA" sz="1100">
                <a:latin typeface="Arial" panose="020B0604020202020204" pitchFamily="34" charset="0"/>
                <a:cs typeface="Arial" panose="020B0604020202020204" pitchFamily="34" charset="0"/>
              </a:rPr>
              <a:t>VP Global Security Services – Broadcom (</a:t>
            </a:r>
            <a:r>
              <a:rPr lang="en-CA" sz="1100" err="1">
                <a:latin typeface="Arial" panose="020B0604020202020204" pitchFamily="34" charset="0"/>
                <a:cs typeface="Arial" panose="020B0604020202020204" pitchFamily="34" charset="0"/>
              </a:rPr>
              <a:t>Netegrity</a:t>
            </a:r>
            <a:r>
              <a:rPr lang="en-CA" sz="1100">
                <a:latin typeface="Arial" panose="020B0604020202020204" pitchFamily="34" charset="0"/>
                <a:cs typeface="Arial" panose="020B0604020202020204" pitchFamily="34" charset="0"/>
              </a:rPr>
              <a:t> acquisition)</a:t>
            </a:r>
          </a:p>
          <a:p>
            <a:r>
              <a:rPr lang="en-CA" sz="1100">
                <a:latin typeface="Arial" panose="020B0604020202020204" pitchFamily="34" charset="0"/>
                <a:cs typeface="Arial" panose="020B0604020202020204" pitchFamily="34" charset="0"/>
              </a:rPr>
              <a:t>KPMG Consulting</a:t>
            </a:r>
          </a:p>
          <a:p>
            <a:endParaRPr lang="en-CA" sz="1100">
              <a:latin typeface="Arial" panose="020B0604020202020204" pitchFamily="34" charset="0"/>
              <a:cs typeface="Arial" panose="020B0604020202020204" pitchFamily="34" charset="0"/>
            </a:endParaRPr>
          </a:p>
          <a:p>
            <a:r>
              <a:rPr lang="en-CA" sz="1100" b="1" u="sng">
                <a:latin typeface="Arial" panose="020B0604020202020204" pitchFamily="34" charset="0"/>
                <a:cs typeface="Arial" panose="020B0604020202020204" pitchFamily="34" charset="0"/>
              </a:rPr>
              <a:t>EDUCATION</a:t>
            </a:r>
          </a:p>
          <a:p>
            <a:r>
              <a:rPr lang="en-CA" sz="1100">
                <a:latin typeface="Arial" panose="020B0604020202020204" pitchFamily="34" charset="0"/>
                <a:cs typeface="Arial" panose="020B0604020202020204" pitchFamily="34" charset="0"/>
              </a:rPr>
              <a:t>Bachelor of Science, Northeastern University</a:t>
            </a:r>
          </a:p>
          <a:p>
            <a:endParaRPr lang="en-CA" sz="110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A8F6D07-80ED-FABE-6851-01D518D6CCD0}"/>
              </a:ext>
            </a:extLst>
          </p:cNvPr>
          <p:cNvPicPr>
            <a:picLocks noChangeAspect="1"/>
          </p:cNvPicPr>
          <p:nvPr/>
        </p:nvPicPr>
        <p:blipFill rotWithShape="1">
          <a:blip r:embed="rId3"/>
          <a:srcRect r="3507"/>
          <a:stretch/>
        </p:blipFill>
        <p:spPr>
          <a:xfrm>
            <a:off x="616914" y="1136594"/>
            <a:ext cx="2266092" cy="2870311"/>
          </a:xfrm>
          <a:prstGeom prst="rect">
            <a:avLst/>
          </a:prstGeom>
        </p:spPr>
      </p:pic>
    </p:spTree>
    <p:extLst>
      <p:ext uri="{BB962C8B-B14F-4D97-AF65-F5344CB8AC3E}">
        <p14:creationId xmlns:p14="http://schemas.microsoft.com/office/powerpoint/2010/main" val="52225424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6878970"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tx2">
                    <a:lumMod val="90000"/>
                    <a:lumOff val="10000"/>
                  </a:schemeClr>
                </a:solidFill>
                <a:latin typeface="Cambria"/>
              </a:rPr>
              <a:t>Balance Sheet – 10Q</a:t>
            </a:r>
          </a:p>
        </p:txBody>
      </p:sp>
      <p:pic>
        <p:nvPicPr>
          <p:cNvPr id="19" name="Picture 18">
            <a:extLst>
              <a:ext uri="{FF2B5EF4-FFF2-40B4-BE49-F238E27FC236}">
                <a16:creationId xmlns:a16="http://schemas.microsoft.com/office/drawing/2014/main" id="{2AEBE4FE-9FCD-8C6C-51F2-5F896A100DCC}"/>
              </a:ext>
            </a:extLst>
          </p:cNvPr>
          <p:cNvPicPr>
            <a:picLocks noChangeAspect="1"/>
          </p:cNvPicPr>
          <p:nvPr/>
        </p:nvPicPr>
        <p:blipFill>
          <a:blip r:embed="rId2"/>
          <a:stretch>
            <a:fillRect/>
          </a:stretch>
        </p:blipFill>
        <p:spPr>
          <a:xfrm>
            <a:off x="0" y="607559"/>
            <a:ext cx="9144000" cy="9525"/>
          </a:xfrm>
          <a:prstGeom prst="rect">
            <a:avLst/>
          </a:prstGeom>
          <a:ln w="12700">
            <a:solidFill>
              <a:schemeClr val="tx1"/>
            </a:solidFill>
          </a:ln>
        </p:spPr>
      </p:pic>
      <p:pic>
        <p:nvPicPr>
          <p:cNvPr id="4" name="Picture 14" descr="CrowdStrike Logo PNG Vector (AI) Free Download">
            <a:extLst>
              <a:ext uri="{FF2B5EF4-FFF2-40B4-BE49-F238E27FC236}">
                <a16:creationId xmlns:a16="http://schemas.microsoft.com/office/drawing/2014/main" id="{1370AA08-938D-841C-982B-B98763E209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0657" y="101775"/>
            <a:ext cx="634273" cy="4249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ue and white striped background&#10;&#10;Description automatically generated">
            <a:extLst>
              <a:ext uri="{FF2B5EF4-FFF2-40B4-BE49-F238E27FC236}">
                <a16:creationId xmlns:a16="http://schemas.microsoft.com/office/drawing/2014/main" id="{BB48A9C7-48E1-B841-2FC6-C3F683704AE9}"/>
              </a:ext>
            </a:extLst>
          </p:cNvPr>
          <p:cNvPicPr>
            <a:picLocks noChangeAspect="1"/>
          </p:cNvPicPr>
          <p:nvPr/>
        </p:nvPicPr>
        <p:blipFill>
          <a:blip r:embed="rId4"/>
          <a:stretch>
            <a:fillRect/>
          </a:stretch>
        </p:blipFill>
        <p:spPr>
          <a:xfrm>
            <a:off x="0" y="872571"/>
            <a:ext cx="9082218" cy="3509393"/>
          </a:xfrm>
          <a:prstGeom prst="rect">
            <a:avLst/>
          </a:prstGeom>
        </p:spPr>
      </p:pic>
    </p:spTree>
    <p:extLst>
      <p:ext uri="{BB962C8B-B14F-4D97-AF65-F5344CB8AC3E}">
        <p14:creationId xmlns:p14="http://schemas.microsoft.com/office/powerpoint/2010/main" val="3643688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129C-48B2-CCF4-4AC1-892D395B994F}"/>
              </a:ext>
            </a:extLst>
          </p:cNvPr>
          <p:cNvSpPr>
            <a:spLocks noGrp="1"/>
          </p:cNvSpPr>
          <p:nvPr>
            <p:ph type="title"/>
          </p:nvPr>
        </p:nvSpPr>
        <p:spPr>
          <a:xfrm>
            <a:off x="720000" y="271770"/>
            <a:ext cx="7704000" cy="572700"/>
          </a:xfrm>
        </p:spPr>
        <p:txBody>
          <a:bodyPr/>
          <a:lstStyle/>
          <a:p>
            <a:r>
              <a:rPr lang="en-US" dirty="0">
                <a:solidFill>
                  <a:schemeClr val="accent2"/>
                </a:solidFill>
                <a:latin typeface="Cambria" panose="02040503050406030204" pitchFamily="18" charset="0"/>
                <a:cs typeface="Arial" panose="020B0604020202020204" pitchFamily="34" charset="0"/>
              </a:rPr>
              <a:t>SaaS Revenue Models: Usage Basis</a:t>
            </a:r>
          </a:p>
        </p:txBody>
      </p:sp>
      <p:sp>
        <p:nvSpPr>
          <p:cNvPr id="3" name="Oval 2">
            <a:extLst>
              <a:ext uri="{FF2B5EF4-FFF2-40B4-BE49-F238E27FC236}">
                <a16:creationId xmlns:a16="http://schemas.microsoft.com/office/drawing/2014/main" id="{FD55F493-9212-BF49-7C39-1EC17D290A16}"/>
              </a:ext>
            </a:extLst>
          </p:cNvPr>
          <p:cNvSpPr/>
          <p:nvPr/>
        </p:nvSpPr>
        <p:spPr>
          <a:xfrm>
            <a:off x="-2749907" y="1328285"/>
            <a:ext cx="5117722" cy="4456497"/>
          </a:xfrm>
          <a:prstGeom prst="ellipse">
            <a:avLst/>
          </a:prstGeom>
          <a:noFill/>
          <a:ln w="57150">
            <a:solidFill>
              <a:schemeClr val="accent2"/>
            </a:solidFill>
            <a:extLst>
              <a:ext uri="{C807C97D-BFC1-408E-A445-0C87EB9F89A2}">
                <ask:lineSketchStyleProps xmlns:ask="http://schemas.microsoft.com/office/drawing/2018/sketchyshapes" sd="1219033472">
                  <a:custGeom>
                    <a:avLst/>
                    <a:gdLst>
                      <a:gd name="connsiteX0" fmla="*/ 0 w 5117722"/>
                      <a:gd name="connsiteY0" fmla="*/ 2228249 h 4456497"/>
                      <a:gd name="connsiteX1" fmla="*/ 2558861 w 5117722"/>
                      <a:gd name="connsiteY1" fmla="*/ 0 h 4456497"/>
                      <a:gd name="connsiteX2" fmla="*/ 5117722 w 5117722"/>
                      <a:gd name="connsiteY2" fmla="*/ 2228249 h 4456497"/>
                      <a:gd name="connsiteX3" fmla="*/ 2558861 w 5117722"/>
                      <a:gd name="connsiteY3" fmla="*/ 4456498 h 4456497"/>
                      <a:gd name="connsiteX4" fmla="*/ 0 w 5117722"/>
                      <a:gd name="connsiteY4" fmla="*/ 2228249 h 4456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7722" h="4456497" extrusionOk="0">
                        <a:moveTo>
                          <a:pt x="0" y="2228249"/>
                        </a:moveTo>
                        <a:cubicBezTo>
                          <a:pt x="-188639" y="881264"/>
                          <a:pt x="880147" y="99644"/>
                          <a:pt x="2558861" y="0"/>
                        </a:cubicBezTo>
                        <a:cubicBezTo>
                          <a:pt x="4166389" y="40906"/>
                          <a:pt x="4829728" y="1006778"/>
                          <a:pt x="5117722" y="2228249"/>
                        </a:cubicBezTo>
                        <a:cubicBezTo>
                          <a:pt x="4992981" y="3580693"/>
                          <a:pt x="3939254" y="4637942"/>
                          <a:pt x="2558861" y="4456498"/>
                        </a:cubicBezTo>
                        <a:cubicBezTo>
                          <a:pt x="1118633" y="4441721"/>
                          <a:pt x="33072" y="3474679"/>
                          <a:pt x="0" y="2228249"/>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8FF5DF5F-B52F-7D46-5FAE-B4A0DAAE3872}"/>
              </a:ext>
            </a:extLst>
          </p:cNvPr>
          <p:cNvSpPr/>
          <p:nvPr/>
        </p:nvSpPr>
        <p:spPr>
          <a:xfrm>
            <a:off x="1222408" y="1617044"/>
            <a:ext cx="404262" cy="40426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C2FB60DD-AFC8-1B8B-B356-C0C5C1F5C005}"/>
              </a:ext>
            </a:extLst>
          </p:cNvPr>
          <p:cNvSpPr/>
          <p:nvPr/>
        </p:nvSpPr>
        <p:spPr>
          <a:xfrm>
            <a:off x="1626670" y="4692460"/>
            <a:ext cx="404262" cy="40426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62403035-1FDE-69C7-B1BD-163DF49F1D67}"/>
              </a:ext>
            </a:extLst>
          </p:cNvPr>
          <p:cNvSpPr/>
          <p:nvPr/>
        </p:nvSpPr>
        <p:spPr>
          <a:xfrm>
            <a:off x="2095099" y="2990249"/>
            <a:ext cx="404262" cy="40426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6B7C97B-18AD-5F75-ADDB-CDC28763EDF1}"/>
              </a:ext>
            </a:extLst>
          </p:cNvPr>
          <p:cNvSpPr txBox="1"/>
          <p:nvPr/>
        </p:nvSpPr>
        <p:spPr>
          <a:xfrm>
            <a:off x="1746985" y="1617044"/>
            <a:ext cx="1611210" cy="338554"/>
          </a:xfrm>
          <a:prstGeom prst="rect">
            <a:avLst/>
          </a:prstGeom>
          <a:noFill/>
        </p:spPr>
        <p:txBody>
          <a:bodyPr wrap="square" rtlCol="0">
            <a:spAutoFit/>
          </a:bodyPr>
          <a:lstStyle/>
          <a:p>
            <a:r>
              <a:rPr lang="en-US" sz="1600" b="1">
                <a:solidFill>
                  <a:schemeClr val="accent1">
                    <a:lumMod val="40000"/>
                    <a:lumOff val="60000"/>
                  </a:schemeClr>
                </a:solidFill>
                <a:latin typeface="Arial" panose="020B0604020202020204" pitchFamily="34" charset="0"/>
                <a:cs typeface="Arial" panose="020B0604020202020204" pitchFamily="34" charset="0"/>
              </a:rPr>
              <a:t>Usage Basis:</a:t>
            </a:r>
          </a:p>
        </p:txBody>
      </p:sp>
      <p:sp>
        <p:nvSpPr>
          <p:cNvPr id="11" name="TextBox 10">
            <a:extLst>
              <a:ext uri="{FF2B5EF4-FFF2-40B4-BE49-F238E27FC236}">
                <a16:creationId xmlns:a16="http://schemas.microsoft.com/office/drawing/2014/main" id="{42A81E63-96CE-9587-D02E-59E78AFD4393}"/>
              </a:ext>
            </a:extLst>
          </p:cNvPr>
          <p:cNvSpPr txBox="1"/>
          <p:nvPr/>
        </p:nvSpPr>
        <p:spPr>
          <a:xfrm flipH="1">
            <a:off x="3157088" y="1625093"/>
            <a:ext cx="5266912" cy="181588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Prices will vary depending on the usage of the user, revenue for SaaS company will be variable based.</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		</a:t>
            </a:r>
            <a:r>
              <a:rPr lang="en-US" u="sng">
                <a:latin typeface="Arial" panose="020B0604020202020204" pitchFamily="34" charset="0"/>
                <a:cs typeface="Arial" panose="020B0604020202020204" pitchFamily="34" charset="0"/>
              </a:rPr>
              <a:t>Common Items: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		1) CPU usage</a:t>
            </a:r>
          </a:p>
          <a:p>
            <a:r>
              <a:rPr lang="en-US">
                <a:latin typeface="Arial" panose="020B0604020202020204" pitchFamily="34" charset="0"/>
                <a:cs typeface="Arial" panose="020B0604020202020204" pitchFamily="34" charset="0"/>
              </a:rPr>
              <a:t>		2) Memory</a:t>
            </a:r>
          </a:p>
          <a:p>
            <a:r>
              <a:rPr lang="en-US">
                <a:latin typeface="Arial" panose="020B0604020202020204" pitchFamily="34" charset="0"/>
                <a:cs typeface="Arial" panose="020B0604020202020204" pitchFamily="34" charset="0"/>
              </a:rPr>
              <a:t>		3) Data Transfers	</a:t>
            </a:r>
          </a:p>
        </p:txBody>
      </p:sp>
      <p:sp>
        <p:nvSpPr>
          <p:cNvPr id="13" name="TextBox 12">
            <a:extLst>
              <a:ext uri="{FF2B5EF4-FFF2-40B4-BE49-F238E27FC236}">
                <a16:creationId xmlns:a16="http://schemas.microsoft.com/office/drawing/2014/main" id="{4FCFD782-75F7-DA72-53AE-3A8875C161E9}"/>
              </a:ext>
            </a:extLst>
          </p:cNvPr>
          <p:cNvSpPr txBox="1"/>
          <p:nvPr/>
        </p:nvSpPr>
        <p:spPr>
          <a:xfrm>
            <a:off x="5018372" y="3642998"/>
            <a:ext cx="4061058" cy="1169551"/>
          </a:xfrm>
          <a:prstGeom prst="rect">
            <a:avLst/>
          </a:prstGeom>
          <a:noFill/>
        </p:spPr>
        <p:txBody>
          <a:bodyPr wrap="square">
            <a:spAutoFit/>
          </a:bodyPr>
          <a:lstStyle/>
          <a:p>
            <a:r>
              <a:rPr lang="en-US" b="1">
                <a:solidFill>
                  <a:schemeClr val="accent1">
                    <a:lumMod val="40000"/>
                    <a:lumOff val="60000"/>
                  </a:schemeClr>
                </a:solidFill>
                <a:latin typeface="Arial" panose="020B0604020202020204" pitchFamily="34" charset="0"/>
                <a:cs typeface="Arial" panose="020B0604020202020204" pitchFamily="34" charset="0"/>
              </a:rPr>
              <a:t>Accrued Revenue* </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Employ technology to track usage rates that directly input into Cash account. </a:t>
            </a:r>
          </a:p>
          <a:p>
            <a:endParaRPr lang="en-US">
              <a:solidFill>
                <a:schemeClr val="tx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7A5D017-A6BB-DBFB-D4B4-7748DB1A9F2B}"/>
              </a:ext>
            </a:extLst>
          </p:cNvPr>
          <p:cNvSpPr txBox="1"/>
          <p:nvPr/>
        </p:nvSpPr>
        <p:spPr>
          <a:xfrm>
            <a:off x="2467019" y="3038490"/>
            <a:ext cx="1239442" cy="307777"/>
          </a:xfrm>
          <a:prstGeom prst="rect">
            <a:avLst/>
          </a:prstGeom>
          <a:noFill/>
        </p:spPr>
        <p:txBody>
          <a:bodyPr wrap="none" rtlCol="0">
            <a:spAutoFit/>
          </a:bodyPr>
          <a:lstStyle/>
          <a:p>
            <a:r>
              <a:rPr lang="en-US">
                <a:solidFill>
                  <a:schemeClr val="accent4">
                    <a:lumMod val="65000"/>
                  </a:schemeClr>
                </a:solidFill>
                <a:latin typeface="Arial" panose="020B0604020202020204" pitchFamily="34" charset="0"/>
                <a:cs typeface="Arial" panose="020B0604020202020204" pitchFamily="34" charset="0"/>
              </a:rPr>
              <a:t>Hybrid Model</a:t>
            </a:r>
          </a:p>
        </p:txBody>
      </p:sp>
      <p:sp>
        <p:nvSpPr>
          <p:cNvPr id="16" name="TextBox 15">
            <a:extLst>
              <a:ext uri="{FF2B5EF4-FFF2-40B4-BE49-F238E27FC236}">
                <a16:creationId xmlns:a16="http://schemas.microsoft.com/office/drawing/2014/main" id="{17A29CAD-DACE-17CC-7E3D-B9C2BD516D78}"/>
              </a:ext>
            </a:extLst>
          </p:cNvPr>
          <p:cNvSpPr txBox="1"/>
          <p:nvPr/>
        </p:nvSpPr>
        <p:spPr>
          <a:xfrm>
            <a:off x="2214900" y="4717841"/>
            <a:ext cx="2803472" cy="307777"/>
          </a:xfrm>
          <a:prstGeom prst="rect">
            <a:avLst/>
          </a:prstGeom>
          <a:noFill/>
        </p:spPr>
        <p:txBody>
          <a:bodyPr wrap="square" rtlCol="0">
            <a:spAutoFit/>
          </a:bodyPr>
          <a:lstStyle/>
          <a:p>
            <a:r>
              <a:rPr lang="en-US">
                <a:solidFill>
                  <a:schemeClr val="bg2">
                    <a:lumMod val="40000"/>
                    <a:lumOff val="60000"/>
                  </a:schemeClr>
                </a:solidFill>
                <a:latin typeface="Arial" panose="020B0604020202020204" pitchFamily="34" charset="0"/>
                <a:cs typeface="Arial" panose="020B0604020202020204" pitchFamily="34" charset="0"/>
              </a:rPr>
              <a:t>Freemium / Upsell Model</a:t>
            </a:r>
          </a:p>
        </p:txBody>
      </p:sp>
      <p:grpSp>
        <p:nvGrpSpPr>
          <p:cNvPr id="17" name="Google Shape;5890;p67">
            <a:extLst>
              <a:ext uri="{FF2B5EF4-FFF2-40B4-BE49-F238E27FC236}">
                <a16:creationId xmlns:a16="http://schemas.microsoft.com/office/drawing/2014/main" id="{9592BFF2-4854-11FE-815B-CADF30F3BB4B}"/>
              </a:ext>
            </a:extLst>
          </p:cNvPr>
          <p:cNvGrpSpPr/>
          <p:nvPr/>
        </p:nvGrpSpPr>
        <p:grpSpPr>
          <a:xfrm>
            <a:off x="331887" y="2871729"/>
            <a:ext cx="1379573" cy="1317461"/>
            <a:chOff x="-62511900" y="4129100"/>
            <a:chExt cx="304050" cy="282000"/>
          </a:xfrm>
          <a:solidFill>
            <a:schemeClr val="accent2"/>
          </a:solidFill>
        </p:grpSpPr>
        <p:sp>
          <p:nvSpPr>
            <p:cNvPr id="18" name="Google Shape;5891;p67">
              <a:extLst>
                <a:ext uri="{FF2B5EF4-FFF2-40B4-BE49-F238E27FC236}">
                  <a16:creationId xmlns:a16="http://schemas.microsoft.com/office/drawing/2014/main" id="{5B175CDD-3C71-CEFB-CB92-AF0148E8CCA5}"/>
                </a:ext>
              </a:extLst>
            </p:cNvPr>
            <p:cNvSpPr/>
            <p:nvPr/>
          </p:nvSpPr>
          <p:spPr>
            <a:xfrm>
              <a:off x="-62414225" y="42039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 name="Google Shape;5892;p67">
              <a:extLst>
                <a:ext uri="{FF2B5EF4-FFF2-40B4-BE49-F238E27FC236}">
                  <a16:creationId xmlns:a16="http://schemas.microsoft.com/office/drawing/2014/main" id="{6037DBFF-02BB-1F0E-3767-B025BE59776F}"/>
                </a:ext>
              </a:extLst>
            </p:cNvPr>
            <p:cNvSpPr/>
            <p:nvPr/>
          </p:nvSpPr>
          <p:spPr>
            <a:xfrm>
              <a:off x="-62511100" y="412910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 name="Google Shape;5893;p67">
              <a:extLst>
                <a:ext uri="{FF2B5EF4-FFF2-40B4-BE49-F238E27FC236}">
                  <a16:creationId xmlns:a16="http://schemas.microsoft.com/office/drawing/2014/main" id="{73770D2A-68D5-6457-CA32-201D98718E99}"/>
                </a:ext>
              </a:extLst>
            </p:cNvPr>
            <p:cNvSpPr/>
            <p:nvPr/>
          </p:nvSpPr>
          <p:spPr>
            <a:xfrm>
              <a:off x="-62511100" y="42070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1" name="Google Shape;5894;p67">
              <a:extLst>
                <a:ext uri="{FF2B5EF4-FFF2-40B4-BE49-F238E27FC236}">
                  <a16:creationId xmlns:a16="http://schemas.microsoft.com/office/drawing/2014/main" id="{E115BBB9-AB81-DA82-0315-619DC8CF195D}"/>
                </a:ext>
              </a:extLst>
            </p:cNvPr>
            <p:cNvSpPr/>
            <p:nvPr/>
          </p:nvSpPr>
          <p:spPr>
            <a:xfrm>
              <a:off x="-62511100" y="43299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2" name="Google Shape;5895;p67">
              <a:extLst>
                <a:ext uri="{FF2B5EF4-FFF2-40B4-BE49-F238E27FC236}">
                  <a16:creationId xmlns:a16="http://schemas.microsoft.com/office/drawing/2014/main" id="{BDAD9BF1-6FB5-6A52-CEDA-F4CDBEEF8950}"/>
                </a:ext>
              </a:extLst>
            </p:cNvPr>
            <p:cNvSpPr/>
            <p:nvPr/>
          </p:nvSpPr>
          <p:spPr>
            <a:xfrm>
              <a:off x="-62511900" y="42685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5" name="TextBox 4">
            <a:extLst>
              <a:ext uri="{FF2B5EF4-FFF2-40B4-BE49-F238E27FC236}">
                <a16:creationId xmlns:a16="http://schemas.microsoft.com/office/drawing/2014/main" id="{82AC377D-B602-EF43-F51A-C4575FBA261F}"/>
              </a:ext>
            </a:extLst>
          </p:cNvPr>
          <p:cNvSpPr txBox="1"/>
          <p:nvPr/>
        </p:nvSpPr>
        <p:spPr>
          <a:xfrm>
            <a:off x="2751292" y="3641416"/>
            <a:ext cx="184731" cy="307777"/>
          </a:xfrm>
          <a:prstGeom prst="rect">
            <a:avLst/>
          </a:prstGeom>
          <a:noFill/>
        </p:spPr>
        <p:txBody>
          <a:bodyPr wrap="none" rtlCol="0">
            <a:spAutoFit/>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D96CBE2-E6AE-39DB-A3FF-CD3E7718E44E}"/>
              </a:ext>
            </a:extLst>
          </p:cNvPr>
          <p:cNvSpPr txBox="1"/>
          <p:nvPr/>
        </p:nvSpPr>
        <p:spPr>
          <a:xfrm>
            <a:off x="2905041" y="2192942"/>
            <a:ext cx="184731" cy="307777"/>
          </a:xfrm>
          <a:prstGeom prst="rect">
            <a:avLst/>
          </a:prstGeom>
          <a:noFill/>
        </p:spPr>
        <p:txBody>
          <a:bodyPr wrap="none" rtlCol="0">
            <a:spAutoFit/>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652042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6878970"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tx2">
                    <a:lumMod val="90000"/>
                    <a:lumOff val="10000"/>
                  </a:schemeClr>
                </a:solidFill>
                <a:latin typeface="Cambria"/>
              </a:rPr>
              <a:t>Balance Sheet – 10Q</a:t>
            </a:r>
          </a:p>
        </p:txBody>
      </p:sp>
      <p:pic>
        <p:nvPicPr>
          <p:cNvPr id="19" name="Picture 18">
            <a:extLst>
              <a:ext uri="{FF2B5EF4-FFF2-40B4-BE49-F238E27FC236}">
                <a16:creationId xmlns:a16="http://schemas.microsoft.com/office/drawing/2014/main" id="{2AEBE4FE-9FCD-8C6C-51F2-5F896A100DCC}"/>
              </a:ext>
            </a:extLst>
          </p:cNvPr>
          <p:cNvPicPr>
            <a:picLocks noChangeAspect="1"/>
          </p:cNvPicPr>
          <p:nvPr/>
        </p:nvPicPr>
        <p:blipFill>
          <a:blip r:embed="rId3"/>
          <a:stretch>
            <a:fillRect/>
          </a:stretch>
        </p:blipFill>
        <p:spPr>
          <a:xfrm>
            <a:off x="0" y="607559"/>
            <a:ext cx="9144000" cy="9525"/>
          </a:xfrm>
          <a:prstGeom prst="rect">
            <a:avLst/>
          </a:prstGeom>
          <a:ln w="12700">
            <a:solidFill>
              <a:schemeClr val="tx1"/>
            </a:solidFill>
          </a:ln>
        </p:spPr>
      </p:pic>
      <p:pic>
        <p:nvPicPr>
          <p:cNvPr id="4" name="Picture 14" descr="CrowdStrike Logo PNG Vector (AI) Free Download">
            <a:extLst>
              <a:ext uri="{FF2B5EF4-FFF2-40B4-BE49-F238E27FC236}">
                <a16:creationId xmlns:a16="http://schemas.microsoft.com/office/drawing/2014/main" id="{1370AA08-938D-841C-982B-B98763E209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0657" y="101775"/>
            <a:ext cx="634273" cy="4249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ue and white striped background&#10;&#10;Description automatically generated">
            <a:extLst>
              <a:ext uri="{FF2B5EF4-FFF2-40B4-BE49-F238E27FC236}">
                <a16:creationId xmlns:a16="http://schemas.microsoft.com/office/drawing/2014/main" id="{FFE0797C-A99D-FFC2-9AD2-45C3F0899FC2}"/>
              </a:ext>
            </a:extLst>
          </p:cNvPr>
          <p:cNvPicPr>
            <a:picLocks noChangeAspect="1"/>
          </p:cNvPicPr>
          <p:nvPr/>
        </p:nvPicPr>
        <p:blipFill>
          <a:blip r:embed="rId5"/>
          <a:stretch>
            <a:fillRect/>
          </a:stretch>
        </p:blipFill>
        <p:spPr>
          <a:xfrm>
            <a:off x="-1" y="891915"/>
            <a:ext cx="9157601" cy="3364663"/>
          </a:xfrm>
          <a:prstGeom prst="rect">
            <a:avLst/>
          </a:prstGeom>
        </p:spPr>
      </p:pic>
    </p:spTree>
    <p:extLst>
      <p:ext uri="{BB962C8B-B14F-4D97-AF65-F5344CB8AC3E}">
        <p14:creationId xmlns:p14="http://schemas.microsoft.com/office/powerpoint/2010/main" val="134340430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6878970"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tx2">
                    <a:lumMod val="90000"/>
                    <a:lumOff val="10000"/>
                  </a:schemeClr>
                </a:solidFill>
                <a:latin typeface="Cambria"/>
              </a:rPr>
              <a:t>Balance Sheet – 10Q</a:t>
            </a:r>
          </a:p>
        </p:txBody>
      </p:sp>
      <p:pic>
        <p:nvPicPr>
          <p:cNvPr id="19" name="Picture 18">
            <a:extLst>
              <a:ext uri="{FF2B5EF4-FFF2-40B4-BE49-F238E27FC236}">
                <a16:creationId xmlns:a16="http://schemas.microsoft.com/office/drawing/2014/main" id="{2AEBE4FE-9FCD-8C6C-51F2-5F896A100DCC}"/>
              </a:ext>
            </a:extLst>
          </p:cNvPr>
          <p:cNvPicPr>
            <a:picLocks noChangeAspect="1"/>
          </p:cNvPicPr>
          <p:nvPr/>
        </p:nvPicPr>
        <p:blipFill>
          <a:blip r:embed="rId3"/>
          <a:stretch>
            <a:fillRect/>
          </a:stretch>
        </p:blipFill>
        <p:spPr>
          <a:xfrm>
            <a:off x="0" y="607559"/>
            <a:ext cx="9144000" cy="9525"/>
          </a:xfrm>
          <a:prstGeom prst="rect">
            <a:avLst/>
          </a:prstGeom>
          <a:ln w="12700">
            <a:solidFill>
              <a:schemeClr val="tx1"/>
            </a:solidFill>
          </a:ln>
        </p:spPr>
      </p:pic>
      <p:pic>
        <p:nvPicPr>
          <p:cNvPr id="4" name="Picture 14" descr="CrowdStrike Logo PNG Vector (AI) Free Download">
            <a:extLst>
              <a:ext uri="{FF2B5EF4-FFF2-40B4-BE49-F238E27FC236}">
                <a16:creationId xmlns:a16="http://schemas.microsoft.com/office/drawing/2014/main" id="{1370AA08-938D-841C-982B-B98763E209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0657" y="101775"/>
            <a:ext cx="634273" cy="4249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creenshot of a document&#10;&#10;Description automatically generated">
            <a:extLst>
              <a:ext uri="{FF2B5EF4-FFF2-40B4-BE49-F238E27FC236}">
                <a16:creationId xmlns:a16="http://schemas.microsoft.com/office/drawing/2014/main" id="{338D5E16-D9A3-F337-781D-0756D25D68F8}"/>
              </a:ext>
            </a:extLst>
          </p:cNvPr>
          <p:cNvPicPr>
            <a:picLocks noChangeAspect="1"/>
          </p:cNvPicPr>
          <p:nvPr/>
        </p:nvPicPr>
        <p:blipFill>
          <a:blip r:embed="rId5"/>
          <a:stretch>
            <a:fillRect/>
          </a:stretch>
        </p:blipFill>
        <p:spPr>
          <a:xfrm>
            <a:off x="-1" y="895481"/>
            <a:ext cx="9102201" cy="3337209"/>
          </a:xfrm>
          <a:prstGeom prst="rect">
            <a:avLst/>
          </a:prstGeom>
        </p:spPr>
      </p:pic>
    </p:spTree>
    <p:extLst>
      <p:ext uri="{BB962C8B-B14F-4D97-AF65-F5344CB8AC3E}">
        <p14:creationId xmlns:p14="http://schemas.microsoft.com/office/powerpoint/2010/main" val="141591468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6878970"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tx2">
                    <a:lumMod val="90000"/>
                    <a:lumOff val="10000"/>
                  </a:schemeClr>
                </a:solidFill>
                <a:latin typeface="Cambria"/>
              </a:rPr>
              <a:t>Balance Sheet – 10K</a:t>
            </a:r>
          </a:p>
        </p:txBody>
      </p:sp>
      <p:pic>
        <p:nvPicPr>
          <p:cNvPr id="19" name="Picture 18">
            <a:extLst>
              <a:ext uri="{FF2B5EF4-FFF2-40B4-BE49-F238E27FC236}">
                <a16:creationId xmlns:a16="http://schemas.microsoft.com/office/drawing/2014/main" id="{2AEBE4FE-9FCD-8C6C-51F2-5F896A100DCC}"/>
              </a:ext>
            </a:extLst>
          </p:cNvPr>
          <p:cNvPicPr>
            <a:picLocks noChangeAspect="1"/>
          </p:cNvPicPr>
          <p:nvPr/>
        </p:nvPicPr>
        <p:blipFill>
          <a:blip r:embed="rId2"/>
          <a:stretch>
            <a:fillRect/>
          </a:stretch>
        </p:blipFill>
        <p:spPr>
          <a:xfrm>
            <a:off x="0" y="607559"/>
            <a:ext cx="9144000" cy="9525"/>
          </a:xfrm>
          <a:prstGeom prst="rect">
            <a:avLst/>
          </a:prstGeom>
          <a:ln w="12700">
            <a:solidFill>
              <a:schemeClr val="tx1"/>
            </a:solidFill>
          </a:ln>
        </p:spPr>
      </p:pic>
      <p:pic>
        <p:nvPicPr>
          <p:cNvPr id="4" name="Picture 14" descr="CrowdStrike Logo PNG Vector (AI) Free Download">
            <a:extLst>
              <a:ext uri="{FF2B5EF4-FFF2-40B4-BE49-F238E27FC236}">
                <a16:creationId xmlns:a16="http://schemas.microsoft.com/office/drawing/2014/main" id="{1370AA08-938D-841C-982B-B98763E209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0657" y="101775"/>
            <a:ext cx="634273" cy="42496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F4A88E03-E38D-CE79-F245-64B5203EEE3E}"/>
              </a:ext>
            </a:extLst>
          </p:cNvPr>
          <p:cNvGrpSpPr/>
          <p:nvPr/>
        </p:nvGrpSpPr>
        <p:grpSpPr>
          <a:xfrm>
            <a:off x="100708" y="874721"/>
            <a:ext cx="9043292" cy="4097802"/>
            <a:chOff x="74258" y="957848"/>
            <a:chExt cx="7481560" cy="3384923"/>
          </a:xfrm>
        </p:grpSpPr>
        <p:pic>
          <p:nvPicPr>
            <p:cNvPr id="5" name="Picture 4">
              <a:extLst>
                <a:ext uri="{FF2B5EF4-FFF2-40B4-BE49-F238E27FC236}">
                  <a16:creationId xmlns:a16="http://schemas.microsoft.com/office/drawing/2014/main" id="{44B1450C-69C1-2871-7BDB-FAC7CC7BD6B8}"/>
                </a:ext>
              </a:extLst>
            </p:cNvPr>
            <p:cNvPicPr>
              <a:picLocks noChangeAspect="1"/>
            </p:cNvPicPr>
            <p:nvPr/>
          </p:nvPicPr>
          <p:blipFill rotWithShape="1">
            <a:blip r:embed="rId4"/>
            <a:srcRect t="5096" r="41431" b="1701"/>
            <a:stretch/>
          </p:blipFill>
          <p:spPr>
            <a:xfrm>
              <a:off x="74258" y="957848"/>
              <a:ext cx="5268560" cy="3383663"/>
            </a:xfrm>
            <a:prstGeom prst="rect">
              <a:avLst/>
            </a:prstGeom>
          </p:spPr>
        </p:pic>
        <p:pic>
          <p:nvPicPr>
            <p:cNvPr id="2" name="Picture 1">
              <a:extLst>
                <a:ext uri="{FF2B5EF4-FFF2-40B4-BE49-F238E27FC236}">
                  <a16:creationId xmlns:a16="http://schemas.microsoft.com/office/drawing/2014/main" id="{BD18F425-5B9A-4A32-8208-F73C215BD60B}"/>
                </a:ext>
              </a:extLst>
            </p:cNvPr>
            <p:cNvPicPr>
              <a:picLocks noChangeAspect="1"/>
            </p:cNvPicPr>
            <p:nvPr/>
          </p:nvPicPr>
          <p:blipFill rotWithShape="1">
            <a:blip r:embed="rId4"/>
            <a:srcRect l="75357" t="5096" b="1701"/>
            <a:stretch/>
          </p:blipFill>
          <p:spPr>
            <a:xfrm>
              <a:off x="5339038" y="959108"/>
              <a:ext cx="2216780" cy="3383663"/>
            </a:xfrm>
            <a:prstGeom prst="rect">
              <a:avLst/>
            </a:prstGeom>
          </p:spPr>
        </p:pic>
      </p:grpSp>
      <p:pic>
        <p:nvPicPr>
          <p:cNvPr id="7" name="Picture 6" descr="A blue and white striped background&#10;&#10;Description automatically generated">
            <a:extLst>
              <a:ext uri="{FF2B5EF4-FFF2-40B4-BE49-F238E27FC236}">
                <a16:creationId xmlns:a16="http://schemas.microsoft.com/office/drawing/2014/main" id="{4801EA1B-32F7-A0BE-9F5A-2BA1B0C0CAC2}"/>
              </a:ext>
            </a:extLst>
          </p:cNvPr>
          <p:cNvPicPr>
            <a:picLocks noChangeAspect="1"/>
          </p:cNvPicPr>
          <p:nvPr/>
        </p:nvPicPr>
        <p:blipFill>
          <a:blip r:embed="rId5"/>
          <a:stretch>
            <a:fillRect/>
          </a:stretch>
        </p:blipFill>
        <p:spPr>
          <a:xfrm>
            <a:off x="0" y="747688"/>
            <a:ext cx="9144000" cy="3682812"/>
          </a:xfrm>
          <a:prstGeom prst="rect">
            <a:avLst/>
          </a:prstGeom>
        </p:spPr>
      </p:pic>
    </p:spTree>
    <p:extLst>
      <p:ext uri="{BB962C8B-B14F-4D97-AF65-F5344CB8AC3E}">
        <p14:creationId xmlns:p14="http://schemas.microsoft.com/office/powerpoint/2010/main" val="252875927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6878970"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tx2">
                    <a:lumMod val="90000"/>
                    <a:lumOff val="10000"/>
                  </a:schemeClr>
                </a:solidFill>
                <a:latin typeface="Cambria"/>
              </a:rPr>
              <a:t>Balance Sheet – 10K</a:t>
            </a:r>
          </a:p>
        </p:txBody>
      </p:sp>
      <p:pic>
        <p:nvPicPr>
          <p:cNvPr id="19" name="Picture 18">
            <a:extLst>
              <a:ext uri="{FF2B5EF4-FFF2-40B4-BE49-F238E27FC236}">
                <a16:creationId xmlns:a16="http://schemas.microsoft.com/office/drawing/2014/main" id="{2AEBE4FE-9FCD-8C6C-51F2-5F896A100DCC}"/>
              </a:ext>
            </a:extLst>
          </p:cNvPr>
          <p:cNvPicPr>
            <a:picLocks noChangeAspect="1"/>
          </p:cNvPicPr>
          <p:nvPr/>
        </p:nvPicPr>
        <p:blipFill>
          <a:blip r:embed="rId3"/>
          <a:stretch>
            <a:fillRect/>
          </a:stretch>
        </p:blipFill>
        <p:spPr>
          <a:xfrm>
            <a:off x="0" y="607559"/>
            <a:ext cx="9144000" cy="9525"/>
          </a:xfrm>
          <a:prstGeom prst="rect">
            <a:avLst/>
          </a:prstGeom>
          <a:ln w="12700">
            <a:solidFill>
              <a:schemeClr val="tx1"/>
            </a:solidFill>
          </a:ln>
        </p:spPr>
      </p:pic>
      <p:pic>
        <p:nvPicPr>
          <p:cNvPr id="4" name="Picture 14" descr="CrowdStrike Logo PNG Vector (AI) Free Download">
            <a:extLst>
              <a:ext uri="{FF2B5EF4-FFF2-40B4-BE49-F238E27FC236}">
                <a16:creationId xmlns:a16="http://schemas.microsoft.com/office/drawing/2014/main" id="{1370AA08-938D-841C-982B-B98763E209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0657" y="101775"/>
            <a:ext cx="634273" cy="4249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ue and white striped background&#10;&#10;Description automatically generated">
            <a:extLst>
              <a:ext uri="{FF2B5EF4-FFF2-40B4-BE49-F238E27FC236}">
                <a16:creationId xmlns:a16="http://schemas.microsoft.com/office/drawing/2014/main" id="{B08B6D9D-8685-8E25-8C80-A6BAB90635C2}"/>
              </a:ext>
            </a:extLst>
          </p:cNvPr>
          <p:cNvPicPr>
            <a:picLocks noChangeAspect="1"/>
          </p:cNvPicPr>
          <p:nvPr/>
        </p:nvPicPr>
        <p:blipFill>
          <a:blip r:embed="rId5"/>
          <a:stretch>
            <a:fillRect/>
          </a:stretch>
        </p:blipFill>
        <p:spPr>
          <a:xfrm>
            <a:off x="0" y="843843"/>
            <a:ext cx="9140220" cy="3454383"/>
          </a:xfrm>
          <a:prstGeom prst="rect">
            <a:avLst/>
          </a:prstGeom>
        </p:spPr>
      </p:pic>
    </p:spTree>
    <p:extLst>
      <p:ext uri="{BB962C8B-B14F-4D97-AF65-F5344CB8AC3E}">
        <p14:creationId xmlns:p14="http://schemas.microsoft.com/office/powerpoint/2010/main" val="229805571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6878970"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tx2"/>
                </a:solidFill>
                <a:latin typeface="Cambria"/>
              </a:rPr>
              <a:t>Balance Sheet – 10K</a:t>
            </a:r>
          </a:p>
        </p:txBody>
      </p:sp>
      <p:pic>
        <p:nvPicPr>
          <p:cNvPr id="19" name="Picture 18">
            <a:extLst>
              <a:ext uri="{FF2B5EF4-FFF2-40B4-BE49-F238E27FC236}">
                <a16:creationId xmlns:a16="http://schemas.microsoft.com/office/drawing/2014/main" id="{2AEBE4FE-9FCD-8C6C-51F2-5F896A100DCC}"/>
              </a:ext>
            </a:extLst>
          </p:cNvPr>
          <p:cNvPicPr>
            <a:picLocks noChangeAspect="1"/>
          </p:cNvPicPr>
          <p:nvPr/>
        </p:nvPicPr>
        <p:blipFill>
          <a:blip r:embed="rId3"/>
          <a:stretch>
            <a:fillRect/>
          </a:stretch>
        </p:blipFill>
        <p:spPr>
          <a:xfrm>
            <a:off x="0" y="607559"/>
            <a:ext cx="9144000" cy="9525"/>
          </a:xfrm>
          <a:prstGeom prst="rect">
            <a:avLst/>
          </a:prstGeom>
          <a:ln w="12700">
            <a:solidFill>
              <a:schemeClr val="tx1"/>
            </a:solidFill>
          </a:ln>
        </p:spPr>
      </p:pic>
      <p:pic>
        <p:nvPicPr>
          <p:cNvPr id="4" name="Picture 14" descr="CrowdStrike Logo PNG Vector (AI) Free Download">
            <a:extLst>
              <a:ext uri="{FF2B5EF4-FFF2-40B4-BE49-F238E27FC236}">
                <a16:creationId xmlns:a16="http://schemas.microsoft.com/office/drawing/2014/main" id="{1370AA08-938D-841C-982B-B98763E209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0657" y="101775"/>
            <a:ext cx="634273" cy="4249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D3A1491-A3D3-9769-158D-CA19AE33B5C2}"/>
              </a:ext>
            </a:extLst>
          </p:cNvPr>
          <p:cNvPicPr>
            <a:picLocks noChangeAspect="1"/>
          </p:cNvPicPr>
          <p:nvPr/>
        </p:nvPicPr>
        <p:blipFill rotWithShape="1">
          <a:blip r:embed="rId5"/>
          <a:srcRect t="56045"/>
          <a:stretch/>
        </p:blipFill>
        <p:spPr>
          <a:xfrm>
            <a:off x="41107" y="1383959"/>
            <a:ext cx="9074318" cy="2162693"/>
          </a:xfrm>
          <a:prstGeom prst="rect">
            <a:avLst/>
          </a:prstGeom>
        </p:spPr>
      </p:pic>
    </p:spTree>
    <p:extLst>
      <p:ext uri="{BB962C8B-B14F-4D97-AF65-F5344CB8AC3E}">
        <p14:creationId xmlns:p14="http://schemas.microsoft.com/office/powerpoint/2010/main" val="386218075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6878970"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tx2">
                    <a:lumMod val="90000"/>
                    <a:lumOff val="10000"/>
                  </a:schemeClr>
                </a:solidFill>
                <a:latin typeface="Cambria"/>
              </a:rPr>
              <a:t>Income Statement – 10K</a:t>
            </a:r>
          </a:p>
        </p:txBody>
      </p:sp>
      <p:pic>
        <p:nvPicPr>
          <p:cNvPr id="19" name="Picture 18">
            <a:extLst>
              <a:ext uri="{FF2B5EF4-FFF2-40B4-BE49-F238E27FC236}">
                <a16:creationId xmlns:a16="http://schemas.microsoft.com/office/drawing/2014/main" id="{2AEBE4FE-9FCD-8C6C-51F2-5F896A100DCC}"/>
              </a:ext>
            </a:extLst>
          </p:cNvPr>
          <p:cNvPicPr>
            <a:picLocks noChangeAspect="1"/>
          </p:cNvPicPr>
          <p:nvPr/>
        </p:nvPicPr>
        <p:blipFill>
          <a:blip r:embed="rId3"/>
          <a:stretch>
            <a:fillRect/>
          </a:stretch>
        </p:blipFill>
        <p:spPr>
          <a:xfrm>
            <a:off x="0" y="607559"/>
            <a:ext cx="9144000" cy="9525"/>
          </a:xfrm>
          <a:prstGeom prst="rect">
            <a:avLst/>
          </a:prstGeom>
          <a:ln w="12700">
            <a:solidFill>
              <a:schemeClr val="tx1"/>
            </a:solidFill>
          </a:ln>
        </p:spPr>
      </p:pic>
      <p:pic>
        <p:nvPicPr>
          <p:cNvPr id="4" name="Picture 14" descr="CrowdStrike Logo PNG Vector (AI) Free Download">
            <a:extLst>
              <a:ext uri="{FF2B5EF4-FFF2-40B4-BE49-F238E27FC236}">
                <a16:creationId xmlns:a16="http://schemas.microsoft.com/office/drawing/2014/main" id="{1370AA08-938D-841C-982B-B98763E209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0657" y="101775"/>
            <a:ext cx="634273" cy="4249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B6DA10C-D4F4-4FA2-928C-1BF3CADEE77A}"/>
              </a:ext>
            </a:extLst>
          </p:cNvPr>
          <p:cNvPicPr>
            <a:picLocks noChangeAspect="1"/>
          </p:cNvPicPr>
          <p:nvPr/>
        </p:nvPicPr>
        <p:blipFill>
          <a:blip r:embed="rId5"/>
          <a:stretch>
            <a:fillRect/>
          </a:stretch>
        </p:blipFill>
        <p:spPr>
          <a:xfrm>
            <a:off x="-1" y="686389"/>
            <a:ext cx="9144001" cy="3849552"/>
          </a:xfrm>
          <a:prstGeom prst="rect">
            <a:avLst/>
          </a:prstGeom>
        </p:spPr>
      </p:pic>
    </p:spTree>
    <p:extLst>
      <p:ext uri="{BB962C8B-B14F-4D97-AF65-F5344CB8AC3E}">
        <p14:creationId xmlns:p14="http://schemas.microsoft.com/office/powerpoint/2010/main" val="271814518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financial statement&#10;&#10;Description automatically generated">
            <a:extLst>
              <a:ext uri="{FF2B5EF4-FFF2-40B4-BE49-F238E27FC236}">
                <a16:creationId xmlns:a16="http://schemas.microsoft.com/office/drawing/2014/main" id="{4171E9C4-953D-63D3-FBE0-382735F9B4DA}"/>
              </a:ext>
            </a:extLst>
          </p:cNvPr>
          <p:cNvPicPr>
            <a:picLocks noChangeAspect="1"/>
          </p:cNvPicPr>
          <p:nvPr/>
        </p:nvPicPr>
        <p:blipFill>
          <a:blip r:embed="rId3"/>
          <a:stretch>
            <a:fillRect/>
          </a:stretch>
        </p:blipFill>
        <p:spPr>
          <a:xfrm>
            <a:off x="434017" y="1092712"/>
            <a:ext cx="8275965" cy="2958075"/>
          </a:xfrm>
          <a:prstGeom prst="rect">
            <a:avLst/>
          </a:prstGeom>
        </p:spPr>
      </p:pic>
      <p:sp>
        <p:nvSpPr>
          <p:cNvPr id="10" name="TextBox 9">
            <a:extLst>
              <a:ext uri="{FF2B5EF4-FFF2-40B4-BE49-F238E27FC236}">
                <a16:creationId xmlns:a16="http://schemas.microsoft.com/office/drawing/2014/main" id="{2643B743-AAA7-A2AB-D127-6E246C574206}"/>
              </a:ext>
            </a:extLst>
          </p:cNvPr>
          <p:cNvSpPr txBox="1"/>
          <p:nvPr/>
        </p:nvSpPr>
        <p:spPr>
          <a:xfrm>
            <a:off x="43088" y="15875"/>
            <a:ext cx="6878970"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tx2">
                    <a:lumMod val="90000"/>
                    <a:lumOff val="10000"/>
                  </a:schemeClr>
                </a:solidFill>
                <a:latin typeface="Cambria"/>
              </a:rPr>
              <a:t>Income Statement – 10K</a:t>
            </a:r>
          </a:p>
        </p:txBody>
      </p:sp>
      <p:pic>
        <p:nvPicPr>
          <p:cNvPr id="19" name="Picture 18">
            <a:extLst>
              <a:ext uri="{FF2B5EF4-FFF2-40B4-BE49-F238E27FC236}">
                <a16:creationId xmlns:a16="http://schemas.microsoft.com/office/drawing/2014/main" id="{2AEBE4FE-9FCD-8C6C-51F2-5F896A100DCC}"/>
              </a:ext>
            </a:extLst>
          </p:cNvPr>
          <p:cNvPicPr>
            <a:picLocks noChangeAspect="1"/>
          </p:cNvPicPr>
          <p:nvPr/>
        </p:nvPicPr>
        <p:blipFill>
          <a:blip r:embed="rId4"/>
          <a:stretch>
            <a:fillRect/>
          </a:stretch>
        </p:blipFill>
        <p:spPr>
          <a:xfrm>
            <a:off x="0" y="607559"/>
            <a:ext cx="9144000" cy="9525"/>
          </a:xfrm>
          <a:prstGeom prst="rect">
            <a:avLst/>
          </a:prstGeom>
          <a:ln w="12700">
            <a:solidFill>
              <a:schemeClr val="tx1"/>
            </a:solidFill>
          </a:ln>
        </p:spPr>
      </p:pic>
      <p:pic>
        <p:nvPicPr>
          <p:cNvPr id="4" name="Picture 14" descr="CrowdStrike Logo PNG Vector (AI) Free Download">
            <a:extLst>
              <a:ext uri="{FF2B5EF4-FFF2-40B4-BE49-F238E27FC236}">
                <a16:creationId xmlns:a16="http://schemas.microsoft.com/office/drawing/2014/main" id="{1370AA08-938D-841C-982B-B98763E209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0657" y="101775"/>
            <a:ext cx="634273" cy="42496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23666AE-A1B0-A0CB-283B-553F4A5D1BB8}"/>
              </a:ext>
            </a:extLst>
          </p:cNvPr>
          <p:cNvSpPr/>
          <p:nvPr/>
        </p:nvSpPr>
        <p:spPr>
          <a:xfrm>
            <a:off x="3958630" y="3100696"/>
            <a:ext cx="4831903" cy="107573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9506000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6878970"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tx2">
                    <a:lumMod val="90000"/>
                    <a:lumOff val="10000"/>
                  </a:schemeClr>
                </a:solidFill>
                <a:latin typeface="Cambria"/>
              </a:rPr>
              <a:t>Income Statement – 10K</a:t>
            </a:r>
          </a:p>
        </p:txBody>
      </p:sp>
      <p:pic>
        <p:nvPicPr>
          <p:cNvPr id="19" name="Picture 18">
            <a:extLst>
              <a:ext uri="{FF2B5EF4-FFF2-40B4-BE49-F238E27FC236}">
                <a16:creationId xmlns:a16="http://schemas.microsoft.com/office/drawing/2014/main" id="{2AEBE4FE-9FCD-8C6C-51F2-5F896A100DCC}"/>
              </a:ext>
            </a:extLst>
          </p:cNvPr>
          <p:cNvPicPr>
            <a:picLocks noChangeAspect="1"/>
          </p:cNvPicPr>
          <p:nvPr/>
        </p:nvPicPr>
        <p:blipFill>
          <a:blip r:embed="rId3"/>
          <a:stretch>
            <a:fillRect/>
          </a:stretch>
        </p:blipFill>
        <p:spPr>
          <a:xfrm>
            <a:off x="0" y="607559"/>
            <a:ext cx="9144000" cy="9525"/>
          </a:xfrm>
          <a:prstGeom prst="rect">
            <a:avLst/>
          </a:prstGeom>
          <a:ln w="12700">
            <a:solidFill>
              <a:schemeClr val="tx1"/>
            </a:solidFill>
          </a:ln>
        </p:spPr>
      </p:pic>
      <p:pic>
        <p:nvPicPr>
          <p:cNvPr id="4" name="Picture 14" descr="CrowdStrike Logo PNG Vector (AI) Free Download">
            <a:extLst>
              <a:ext uri="{FF2B5EF4-FFF2-40B4-BE49-F238E27FC236}">
                <a16:creationId xmlns:a16="http://schemas.microsoft.com/office/drawing/2014/main" id="{1370AA08-938D-841C-982B-B98763E209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0657" y="101775"/>
            <a:ext cx="634273" cy="4249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46B8C00-4803-50A7-4C9A-9E4300E3C529}"/>
              </a:ext>
            </a:extLst>
          </p:cNvPr>
          <p:cNvPicPr>
            <a:picLocks noChangeAspect="1"/>
          </p:cNvPicPr>
          <p:nvPr/>
        </p:nvPicPr>
        <p:blipFill rotWithShape="1">
          <a:blip r:embed="rId5"/>
          <a:srcRect t="83064" b="-1"/>
          <a:stretch/>
        </p:blipFill>
        <p:spPr>
          <a:xfrm>
            <a:off x="86497" y="1992006"/>
            <a:ext cx="9009004" cy="1138106"/>
          </a:xfrm>
          <a:prstGeom prst="rect">
            <a:avLst/>
          </a:prstGeom>
        </p:spPr>
      </p:pic>
    </p:spTree>
    <p:extLst>
      <p:ext uri="{BB962C8B-B14F-4D97-AF65-F5344CB8AC3E}">
        <p14:creationId xmlns:p14="http://schemas.microsoft.com/office/powerpoint/2010/main" val="306315634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6878970"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tx2">
                    <a:lumMod val="90000"/>
                    <a:lumOff val="10000"/>
                  </a:schemeClr>
                </a:solidFill>
                <a:latin typeface="Cambria"/>
              </a:rPr>
              <a:t>Income Statement – 10Q</a:t>
            </a:r>
          </a:p>
        </p:txBody>
      </p:sp>
      <p:pic>
        <p:nvPicPr>
          <p:cNvPr id="19" name="Picture 18">
            <a:extLst>
              <a:ext uri="{FF2B5EF4-FFF2-40B4-BE49-F238E27FC236}">
                <a16:creationId xmlns:a16="http://schemas.microsoft.com/office/drawing/2014/main" id="{2AEBE4FE-9FCD-8C6C-51F2-5F896A100DCC}"/>
              </a:ext>
            </a:extLst>
          </p:cNvPr>
          <p:cNvPicPr>
            <a:picLocks noChangeAspect="1"/>
          </p:cNvPicPr>
          <p:nvPr/>
        </p:nvPicPr>
        <p:blipFill>
          <a:blip r:embed="rId3"/>
          <a:stretch>
            <a:fillRect/>
          </a:stretch>
        </p:blipFill>
        <p:spPr>
          <a:xfrm>
            <a:off x="0" y="607559"/>
            <a:ext cx="9144000" cy="9525"/>
          </a:xfrm>
          <a:prstGeom prst="rect">
            <a:avLst/>
          </a:prstGeom>
          <a:ln w="12700">
            <a:solidFill>
              <a:schemeClr val="tx1"/>
            </a:solidFill>
          </a:ln>
        </p:spPr>
      </p:pic>
      <p:pic>
        <p:nvPicPr>
          <p:cNvPr id="4" name="Picture 14" descr="CrowdStrike Logo PNG Vector (AI) Free Download">
            <a:extLst>
              <a:ext uri="{FF2B5EF4-FFF2-40B4-BE49-F238E27FC236}">
                <a16:creationId xmlns:a16="http://schemas.microsoft.com/office/drawing/2014/main" id="{1370AA08-938D-841C-982B-B98763E209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0657" y="101775"/>
            <a:ext cx="634273" cy="4249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white striped background&#10;&#10;Description automatically generated">
            <a:extLst>
              <a:ext uri="{FF2B5EF4-FFF2-40B4-BE49-F238E27FC236}">
                <a16:creationId xmlns:a16="http://schemas.microsoft.com/office/drawing/2014/main" id="{0B6DA814-18EC-A3A7-7807-792E4AE26ABD}"/>
              </a:ext>
            </a:extLst>
          </p:cNvPr>
          <p:cNvPicPr>
            <a:picLocks noChangeAspect="1"/>
          </p:cNvPicPr>
          <p:nvPr/>
        </p:nvPicPr>
        <p:blipFill>
          <a:blip r:embed="rId5"/>
          <a:stretch>
            <a:fillRect/>
          </a:stretch>
        </p:blipFill>
        <p:spPr>
          <a:xfrm>
            <a:off x="0" y="879584"/>
            <a:ext cx="9004930" cy="3816613"/>
          </a:xfrm>
          <a:prstGeom prst="rect">
            <a:avLst/>
          </a:prstGeom>
        </p:spPr>
      </p:pic>
    </p:spTree>
    <p:extLst>
      <p:ext uri="{BB962C8B-B14F-4D97-AF65-F5344CB8AC3E}">
        <p14:creationId xmlns:p14="http://schemas.microsoft.com/office/powerpoint/2010/main" val="236162186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6878970"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tx2">
                    <a:lumMod val="90000"/>
                    <a:lumOff val="10000"/>
                  </a:schemeClr>
                </a:solidFill>
                <a:latin typeface="Cambria"/>
              </a:rPr>
              <a:t>Income Statement – 10Q</a:t>
            </a:r>
          </a:p>
        </p:txBody>
      </p:sp>
      <p:pic>
        <p:nvPicPr>
          <p:cNvPr id="19" name="Picture 18">
            <a:extLst>
              <a:ext uri="{FF2B5EF4-FFF2-40B4-BE49-F238E27FC236}">
                <a16:creationId xmlns:a16="http://schemas.microsoft.com/office/drawing/2014/main" id="{2AEBE4FE-9FCD-8C6C-51F2-5F896A100DCC}"/>
              </a:ext>
            </a:extLst>
          </p:cNvPr>
          <p:cNvPicPr>
            <a:picLocks noChangeAspect="1"/>
          </p:cNvPicPr>
          <p:nvPr/>
        </p:nvPicPr>
        <p:blipFill>
          <a:blip r:embed="rId3"/>
          <a:stretch>
            <a:fillRect/>
          </a:stretch>
        </p:blipFill>
        <p:spPr>
          <a:xfrm>
            <a:off x="0" y="607559"/>
            <a:ext cx="9144000" cy="9525"/>
          </a:xfrm>
          <a:prstGeom prst="rect">
            <a:avLst/>
          </a:prstGeom>
          <a:ln w="12700">
            <a:solidFill>
              <a:schemeClr val="tx1"/>
            </a:solidFill>
          </a:ln>
        </p:spPr>
      </p:pic>
      <p:pic>
        <p:nvPicPr>
          <p:cNvPr id="4" name="Picture 14" descr="CrowdStrike Logo PNG Vector (AI) Free Download">
            <a:extLst>
              <a:ext uri="{FF2B5EF4-FFF2-40B4-BE49-F238E27FC236}">
                <a16:creationId xmlns:a16="http://schemas.microsoft.com/office/drawing/2014/main" id="{1370AA08-938D-841C-982B-B98763E209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0657" y="101775"/>
            <a:ext cx="634273" cy="4249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up of a report&#10;&#10;Description automatically generated">
            <a:extLst>
              <a:ext uri="{FF2B5EF4-FFF2-40B4-BE49-F238E27FC236}">
                <a16:creationId xmlns:a16="http://schemas.microsoft.com/office/drawing/2014/main" id="{DD8404E3-AD24-0E31-ACD5-AFEBDB438580}"/>
              </a:ext>
            </a:extLst>
          </p:cNvPr>
          <p:cNvPicPr>
            <a:picLocks noChangeAspect="1"/>
          </p:cNvPicPr>
          <p:nvPr/>
        </p:nvPicPr>
        <p:blipFill>
          <a:blip r:embed="rId5"/>
          <a:stretch>
            <a:fillRect/>
          </a:stretch>
        </p:blipFill>
        <p:spPr>
          <a:xfrm>
            <a:off x="322729" y="1053178"/>
            <a:ext cx="8627874" cy="3184726"/>
          </a:xfrm>
          <a:prstGeom prst="rect">
            <a:avLst/>
          </a:prstGeom>
        </p:spPr>
      </p:pic>
    </p:spTree>
    <p:extLst>
      <p:ext uri="{BB962C8B-B14F-4D97-AF65-F5344CB8AC3E}">
        <p14:creationId xmlns:p14="http://schemas.microsoft.com/office/powerpoint/2010/main" val="259222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1FA4E-55BC-9C34-4A34-B648E0AC0297}"/>
              </a:ext>
            </a:extLst>
          </p:cNvPr>
          <p:cNvSpPr>
            <a:spLocks noGrp="1"/>
          </p:cNvSpPr>
          <p:nvPr>
            <p:ph type="title"/>
          </p:nvPr>
        </p:nvSpPr>
        <p:spPr/>
        <p:txBody>
          <a:bodyPr/>
          <a:lstStyle/>
          <a:p>
            <a:r>
              <a:rPr lang="en-US" dirty="0">
                <a:solidFill>
                  <a:schemeClr val="accent2"/>
                </a:solidFill>
                <a:latin typeface="Cambria" panose="02040503050406030204" pitchFamily="18" charset="0"/>
                <a:cs typeface="Arial" panose="020B0604020202020204" pitchFamily="34" charset="0"/>
              </a:rPr>
              <a:t>Usage Basis Pricing</a:t>
            </a:r>
          </a:p>
        </p:txBody>
      </p:sp>
      <p:pic>
        <p:nvPicPr>
          <p:cNvPr id="7" name="Picture 6" descr="A comparison of logos and applications&#10;&#10;Description automatically generated with medium confidence">
            <a:extLst>
              <a:ext uri="{FF2B5EF4-FFF2-40B4-BE49-F238E27FC236}">
                <a16:creationId xmlns:a16="http://schemas.microsoft.com/office/drawing/2014/main" id="{AB1C330F-5CFC-1331-BFCF-50709AEC5C83}"/>
              </a:ext>
            </a:extLst>
          </p:cNvPr>
          <p:cNvPicPr>
            <a:picLocks noChangeAspect="1"/>
          </p:cNvPicPr>
          <p:nvPr/>
        </p:nvPicPr>
        <p:blipFill>
          <a:blip r:embed="rId2"/>
          <a:stretch>
            <a:fillRect/>
          </a:stretch>
        </p:blipFill>
        <p:spPr>
          <a:xfrm>
            <a:off x="574534" y="1082272"/>
            <a:ext cx="7772400" cy="3123640"/>
          </a:xfrm>
          <a:prstGeom prst="rect">
            <a:avLst/>
          </a:prstGeom>
        </p:spPr>
      </p:pic>
    </p:spTree>
    <p:extLst>
      <p:ext uri="{BB962C8B-B14F-4D97-AF65-F5344CB8AC3E}">
        <p14:creationId xmlns:p14="http://schemas.microsoft.com/office/powerpoint/2010/main" val="16252893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6878970" cy="584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tx2"/>
                </a:solidFill>
                <a:latin typeface="Cambria"/>
              </a:rPr>
              <a:t>Income Statement – 10Q</a:t>
            </a:r>
          </a:p>
        </p:txBody>
      </p:sp>
      <p:pic>
        <p:nvPicPr>
          <p:cNvPr id="19" name="Picture 18">
            <a:extLst>
              <a:ext uri="{FF2B5EF4-FFF2-40B4-BE49-F238E27FC236}">
                <a16:creationId xmlns:a16="http://schemas.microsoft.com/office/drawing/2014/main" id="{2AEBE4FE-9FCD-8C6C-51F2-5F896A100DCC}"/>
              </a:ext>
            </a:extLst>
          </p:cNvPr>
          <p:cNvPicPr>
            <a:picLocks noChangeAspect="1"/>
          </p:cNvPicPr>
          <p:nvPr/>
        </p:nvPicPr>
        <p:blipFill>
          <a:blip r:embed="rId3"/>
          <a:stretch>
            <a:fillRect/>
          </a:stretch>
        </p:blipFill>
        <p:spPr>
          <a:xfrm>
            <a:off x="0" y="607559"/>
            <a:ext cx="9144000" cy="9525"/>
          </a:xfrm>
          <a:prstGeom prst="rect">
            <a:avLst/>
          </a:prstGeom>
          <a:ln w="12700">
            <a:solidFill>
              <a:schemeClr val="tx1"/>
            </a:solidFill>
          </a:ln>
        </p:spPr>
      </p:pic>
      <p:pic>
        <p:nvPicPr>
          <p:cNvPr id="4" name="Picture 14" descr="CrowdStrike Logo PNG Vector (AI) Free Download">
            <a:extLst>
              <a:ext uri="{FF2B5EF4-FFF2-40B4-BE49-F238E27FC236}">
                <a16:creationId xmlns:a16="http://schemas.microsoft.com/office/drawing/2014/main" id="{1370AA08-938D-841C-982B-B98763E209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0657" y="101775"/>
            <a:ext cx="634273" cy="4249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2FA6D75-5276-DFCA-71B6-7841D7CAAED2}"/>
              </a:ext>
            </a:extLst>
          </p:cNvPr>
          <p:cNvPicPr>
            <a:picLocks noChangeAspect="1"/>
          </p:cNvPicPr>
          <p:nvPr/>
        </p:nvPicPr>
        <p:blipFill rotWithShape="1">
          <a:blip r:embed="rId5"/>
          <a:srcRect t="80830"/>
          <a:stretch/>
        </p:blipFill>
        <p:spPr>
          <a:xfrm>
            <a:off x="0" y="2066846"/>
            <a:ext cx="9109993" cy="1194511"/>
          </a:xfrm>
          <a:prstGeom prst="rect">
            <a:avLst/>
          </a:prstGeom>
        </p:spPr>
      </p:pic>
    </p:spTree>
    <p:extLst>
      <p:ext uri="{BB962C8B-B14F-4D97-AF65-F5344CB8AC3E}">
        <p14:creationId xmlns:p14="http://schemas.microsoft.com/office/powerpoint/2010/main" val="257203055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687897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300" b="1" dirty="0">
                <a:solidFill>
                  <a:schemeClr val="tx2">
                    <a:lumMod val="90000"/>
                    <a:lumOff val="10000"/>
                  </a:schemeClr>
                </a:solidFill>
                <a:latin typeface="Cambria"/>
              </a:rPr>
              <a:t>Cash Flow Statement </a:t>
            </a:r>
            <a:r>
              <a:rPr lang="en-US" sz="3200" b="1" dirty="0">
                <a:solidFill>
                  <a:schemeClr val="tx2">
                    <a:lumMod val="90000"/>
                    <a:lumOff val="10000"/>
                  </a:schemeClr>
                </a:solidFill>
                <a:latin typeface="Cambria"/>
              </a:rPr>
              <a:t>– 10K</a:t>
            </a:r>
          </a:p>
        </p:txBody>
      </p:sp>
      <p:pic>
        <p:nvPicPr>
          <p:cNvPr id="19" name="Picture 18">
            <a:extLst>
              <a:ext uri="{FF2B5EF4-FFF2-40B4-BE49-F238E27FC236}">
                <a16:creationId xmlns:a16="http://schemas.microsoft.com/office/drawing/2014/main" id="{2AEBE4FE-9FCD-8C6C-51F2-5F896A100DCC}"/>
              </a:ext>
            </a:extLst>
          </p:cNvPr>
          <p:cNvPicPr>
            <a:picLocks noChangeAspect="1"/>
          </p:cNvPicPr>
          <p:nvPr/>
        </p:nvPicPr>
        <p:blipFill>
          <a:blip r:embed="rId2"/>
          <a:stretch>
            <a:fillRect/>
          </a:stretch>
        </p:blipFill>
        <p:spPr>
          <a:xfrm>
            <a:off x="0" y="607559"/>
            <a:ext cx="9144000" cy="9525"/>
          </a:xfrm>
          <a:prstGeom prst="rect">
            <a:avLst/>
          </a:prstGeom>
          <a:ln w="12700">
            <a:solidFill>
              <a:schemeClr val="tx1"/>
            </a:solidFill>
          </a:ln>
        </p:spPr>
      </p:pic>
      <p:pic>
        <p:nvPicPr>
          <p:cNvPr id="4" name="Picture 14" descr="CrowdStrike Logo PNG Vector (AI) Free Download">
            <a:extLst>
              <a:ext uri="{FF2B5EF4-FFF2-40B4-BE49-F238E27FC236}">
                <a16:creationId xmlns:a16="http://schemas.microsoft.com/office/drawing/2014/main" id="{1370AA08-938D-841C-982B-B98763E209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0657" y="101775"/>
            <a:ext cx="634273" cy="42496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09736BA1-3A59-D1B2-8002-F653447FD843}"/>
              </a:ext>
            </a:extLst>
          </p:cNvPr>
          <p:cNvGrpSpPr/>
          <p:nvPr/>
        </p:nvGrpSpPr>
        <p:grpSpPr>
          <a:xfrm>
            <a:off x="642347" y="627220"/>
            <a:ext cx="7737885" cy="4516280"/>
            <a:chOff x="1621193" y="1155839"/>
            <a:chExt cx="5730793" cy="2963280"/>
          </a:xfrm>
        </p:grpSpPr>
        <p:pic>
          <p:nvPicPr>
            <p:cNvPr id="6" name="Picture 5">
              <a:extLst>
                <a:ext uri="{FF2B5EF4-FFF2-40B4-BE49-F238E27FC236}">
                  <a16:creationId xmlns:a16="http://schemas.microsoft.com/office/drawing/2014/main" id="{A7DFCA3D-4725-FDA8-08C2-2F32FA310F5E}"/>
                </a:ext>
              </a:extLst>
            </p:cNvPr>
            <p:cNvPicPr>
              <a:picLocks noChangeAspect="1"/>
            </p:cNvPicPr>
            <p:nvPr/>
          </p:nvPicPr>
          <p:blipFill rotWithShape="1">
            <a:blip r:embed="rId4"/>
            <a:srcRect t="2788" r="63145"/>
            <a:stretch/>
          </p:blipFill>
          <p:spPr>
            <a:xfrm>
              <a:off x="1621193" y="1155839"/>
              <a:ext cx="3061339" cy="2963280"/>
            </a:xfrm>
            <a:prstGeom prst="rect">
              <a:avLst/>
            </a:prstGeom>
          </p:spPr>
        </p:pic>
        <p:pic>
          <p:nvPicPr>
            <p:cNvPr id="7" name="Picture 6">
              <a:extLst>
                <a:ext uri="{FF2B5EF4-FFF2-40B4-BE49-F238E27FC236}">
                  <a16:creationId xmlns:a16="http://schemas.microsoft.com/office/drawing/2014/main" id="{442C78BA-5F19-329C-ECB0-45AFEDB20850}"/>
                </a:ext>
              </a:extLst>
            </p:cNvPr>
            <p:cNvPicPr>
              <a:picLocks noChangeAspect="1"/>
            </p:cNvPicPr>
            <p:nvPr/>
          </p:nvPicPr>
          <p:blipFill rotWithShape="1">
            <a:blip r:embed="rId4"/>
            <a:srcRect l="67863" t="2788"/>
            <a:stretch/>
          </p:blipFill>
          <p:spPr>
            <a:xfrm>
              <a:off x="4682532" y="1155839"/>
              <a:ext cx="2669454" cy="2963280"/>
            </a:xfrm>
            <a:prstGeom prst="rect">
              <a:avLst/>
            </a:prstGeom>
          </p:spPr>
        </p:pic>
      </p:grpSp>
    </p:spTree>
    <p:extLst>
      <p:ext uri="{BB962C8B-B14F-4D97-AF65-F5344CB8AC3E}">
        <p14:creationId xmlns:p14="http://schemas.microsoft.com/office/powerpoint/2010/main" val="168705289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687897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300" b="1" dirty="0">
                <a:solidFill>
                  <a:schemeClr val="tx2">
                    <a:lumMod val="90000"/>
                    <a:lumOff val="10000"/>
                  </a:schemeClr>
                </a:solidFill>
                <a:latin typeface="Cambria"/>
              </a:rPr>
              <a:t>Cash Flow Statement </a:t>
            </a:r>
            <a:r>
              <a:rPr lang="en-US" sz="3200" b="1" dirty="0">
                <a:solidFill>
                  <a:schemeClr val="tx2">
                    <a:lumMod val="90000"/>
                    <a:lumOff val="10000"/>
                  </a:schemeClr>
                </a:solidFill>
                <a:latin typeface="Cambria"/>
              </a:rPr>
              <a:t>– 10K</a:t>
            </a:r>
          </a:p>
        </p:txBody>
      </p:sp>
      <p:pic>
        <p:nvPicPr>
          <p:cNvPr id="19" name="Picture 18">
            <a:extLst>
              <a:ext uri="{FF2B5EF4-FFF2-40B4-BE49-F238E27FC236}">
                <a16:creationId xmlns:a16="http://schemas.microsoft.com/office/drawing/2014/main" id="{2AEBE4FE-9FCD-8C6C-51F2-5F896A100DCC}"/>
              </a:ext>
            </a:extLst>
          </p:cNvPr>
          <p:cNvPicPr>
            <a:picLocks noChangeAspect="1"/>
          </p:cNvPicPr>
          <p:nvPr/>
        </p:nvPicPr>
        <p:blipFill>
          <a:blip r:embed="rId3"/>
          <a:stretch>
            <a:fillRect/>
          </a:stretch>
        </p:blipFill>
        <p:spPr>
          <a:xfrm>
            <a:off x="0" y="607559"/>
            <a:ext cx="9144000" cy="9525"/>
          </a:xfrm>
          <a:prstGeom prst="rect">
            <a:avLst/>
          </a:prstGeom>
          <a:ln w="12700">
            <a:solidFill>
              <a:schemeClr val="tx1"/>
            </a:solidFill>
          </a:ln>
        </p:spPr>
      </p:pic>
      <p:pic>
        <p:nvPicPr>
          <p:cNvPr id="4" name="Picture 14" descr="CrowdStrike Logo PNG Vector (AI) Free Download">
            <a:extLst>
              <a:ext uri="{FF2B5EF4-FFF2-40B4-BE49-F238E27FC236}">
                <a16:creationId xmlns:a16="http://schemas.microsoft.com/office/drawing/2014/main" id="{1370AA08-938D-841C-982B-B98763E209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0657" y="101775"/>
            <a:ext cx="634273" cy="4249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ue and white striped background&#10;&#10;Description automatically generated">
            <a:extLst>
              <a:ext uri="{FF2B5EF4-FFF2-40B4-BE49-F238E27FC236}">
                <a16:creationId xmlns:a16="http://schemas.microsoft.com/office/drawing/2014/main" id="{9DD2A922-DA06-2664-074A-49C1E56E9544}"/>
              </a:ext>
            </a:extLst>
          </p:cNvPr>
          <p:cNvPicPr>
            <a:picLocks noChangeAspect="1"/>
          </p:cNvPicPr>
          <p:nvPr/>
        </p:nvPicPr>
        <p:blipFill>
          <a:blip r:embed="rId5"/>
          <a:stretch>
            <a:fillRect/>
          </a:stretch>
        </p:blipFill>
        <p:spPr>
          <a:xfrm>
            <a:off x="43088" y="1118422"/>
            <a:ext cx="9054345" cy="2614200"/>
          </a:xfrm>
          <a:prstGeom prst="rect">
            <a:avLst/>
          </a:prstGeom>
        </p:spPr>
      </p:pic>
    </p:spTree>
    <p:extLst>
      <p:ext uri="{BB962C8B-B14F-4D97-AF65-F5344CB8AC3E}">
        <p14:creationId xmlns:p14="http://schemas.microsoft.com/office/powerpoint/2010/main" val="63622220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687897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300" b="1" dirty="0">
                <a:solidFill>
                  <a:schemeClr val="tx2">
                    <a:lumMod val="90000"/>
                    <a:lumOff val="10000"/>
                  </a:schemeClr>
                </a:solidFill>
                <a:latin typeface="Cambria"/>
              </a:rPr>
              <a:t>Cash Flow Statement </a:t>
            </a:r>
            <a:r>
              <a:rPr lang="en-US" sz="3200" b="1" dirty="0">
                <a:solidFill>
                  <a:schemeClr val="tx2">
                    <a:lumMod val="90000"/>
                    <a:lumOff val="10000"/>
                  </a:schemeClr>
                </a:solidFill>
                <a:latin typeface="Cambria"/>
              </a:rPr>
              <a:t>– 10K</a:t>
            </a:r>
          </a:p>
        </p:txBody>
      </p:sp>
      <p:pic>
        <p:nvPicPr>
          <p:cNvPr id="19" name="Picture 18">
            <a:extLst>
              <a:ext uri="{FF2B5EF4-FFF2-40B4-BE49-F238E27FC236}">
                <a16:creationId xmlns:a16="http://schemas.microsoft.com/office/drawing/2014/main" id="{2AEBE4FE-9FCD-8C6C-51F2-5F896A100DCC}"/>
              </a:ext>
            </a:extLst>
          </p:cNvPr>
          <p:cNvPicPr>
            <a:picLocks noChangeAspect="1"/>
          </p:cNvPicPr>
          <p:nvPr/>
        </p:nvPicPr>
        <p:blipFill>
          <a:blip r:embed="rId3"/>
          <a:stretch>
            <a:fillRect/>
          </a:stretch>
        </p:blipFill>
        <p:spPr>
          <a:xfrm>
            <a:off x="0" y="607559"/>
            <a:ext cx="9144000" cy="9525"/>
          </a:xfrm>
          <a:prstGeom prst="rect">
            <a:avLst/>
          </a:prstGeom>
          <a:ln w="12700">
            <a:solidFill>
              <a:schemeClr val="tx1"/>
            </a:solidFill>
          </a:ln>
        </p:spPr>
      </p:pic>
      <p:pic>
        <p:nvPicPr>
          <p:cNvPr id="4" name="Picture 14" descr="CrowdStrike Logo PNG Vector (AI) Free Download">
            <a:extLst>
              <a:ext uri="{FF2B5EF4-FFF2-40B4-BE49-F238E27FC236}">
                <a16:creationId xmlns:a16="http://schemas.microsoft.com/office/drawing/2014/main" id="{1370AA08-938D-841C-982B-B98763E209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0657" y="101775"/>
            <a:ext cx="634273" cy="4249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ue and white striped background&#10;&#10;Description automatically generated">
            <a:extLst>
              <a:ext uri="{FF2B5EF4-FFF2-40B4-BE49-F238E27FC236}">
                <a16:creationId xmlns:a16="http://schemas.microsoft.com/office/drawing/2014/main" id="{E214FDEC-DB0B-CD8C-C23D-281FAF1672CB}"/>
              </a:ext>
            </a:extLst>
          </p:cNvPr>
          <p:cNvPicPr>
            <a:picLocks noChangeAspect="1"/>
          </p:cNvPicPr>
          <p:nvPr/>
        </p:nvPicPr>
        <p:blipFill>
          <a:blip r:embed="rId5"/>
          <a:stretch>
            <a:fillRect/>
          </a:stretch>
        </p:blipFill>
        <p:spPr>
          <a:xfrm>
            <a:off x="0" y="1334482"/>
            <a:ext cx="9144000" cy="2926139"/>
          </a:xfrm>
          <a:prstGeom prst="rect">
            <a:avLst/>
          </a:prstGeom>
        </p:spPr>
      </p:pic>
    </p:spTree>
    <p:extLst>
      <p:ext uri="{BB962C8B-B14F-4D97-AF65-F5344CB8AC3E}">
        <p14:creationId xmlns:p14="http://schemas.microsoft.com/office/powerpoint/2010/main" val="192228698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687897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300" b="1" dirty="0">
                <a:solidFill>
                  <a:schemeClr val="tx2">
                    <a:lumMod val="90000"/>
                    <a:lumOff val="10000"/>
                  </a:schemeClr>
                </a:solidFill>
                <a:latin typeface="Cambria"/>
              </a:rPr>
              <a:t>Cash Flow Statement </a:t>
            </a:r>
            <a:r>
              <a:rPr lang="en-US" sz="3200" b="1" dirty="0">
                <a:solidFill>
                  <a:schemeClr val="tx2">
                    <a:lumMod val="90000"/>
                    <a:lumOff val="10000"/>
                  </a:schemeClr>
                </a:solidFill>
                <a:latin typeface="Cambria"/>
              </a:rPr>
              <a:t>– 10Q</a:t>
            </a:r>
          </a:p>
        </p:txBody>
      </p:sp>
      <p:pic>
        <p:nvPicPr>
          <p:cNvPr id="19" name="Picture 18">
            <a:extLst>
              <a:ext uri="{FF2B5EF4-FFF2-40B4-BE49-F238E27FC236}">
                <a16:creationId xmlns:a16="http://schemas.microsoft.com/office/drawing/2014/main" id="{2AEBE4FE-9FCD-8C6C-51F2-5F896A100DCC}"/>
              </a:ext>
            </a:extLst>
          </p:cNvPr>
          <p:cNvPicPr>
            <a:picLocks noChangeAspect="1"/>
          </p:cNvPicPr>
          <p:nvPr/>
        </p:nvPicPr>
        <p:blipFill>
          <a:blip r:embed="rId3"/>
          <a:stretch>
            <a:fillRect/>
          </a:stretch>
        </p:blipFill>
        <p:spPr>
          <a:xfrm>
            <a:off x="0" y="607559"/>
            <a:ext cx="9144000" cy="9525"/>
          </a:xfrm>
          <a:prstGeom prst="rect">
            <a:avLst/>
          </a:prstGeom>
          <a:ln w="12700">
            <a:solidFill>
              <a:schemeClr val="tx1"/>
            </a:solidFill>
          </a:ln>
        </p:spPr>
      </p:pic>
      <p:pic>
        <p:nvPicPr>
          <p:cNvPr id="4" name="Picture 14" descr="CrowdStrike Logo PNG Vector (AI) Free Download">
            <a:extLst>
              <a:ext uri="{FF2B5EF4-FFF2-40B4-BE49-F238E27FC236}">
                <a16:creationId xmlns:a16="http://schemas.microsoft.com/office/drawing/2014/main" id="{1370AA08-938D-841C-982B-B98763E209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0657" y="101775"/>
            <a:ext cx="634273" cy="42496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172C2C01-EF35-0976-4497-D652D0153A1D}"/>
              </a:ext>
            </a:extLst>
          </p:cNvPr>
          <p:cNvGrpSpPr/>
          <p:nvPr/>
        </p:nvGrpSpPr>
        <p:grpSpPr>
          <a:xfrm>
            <a:off x="436979" y="874450"/>
            <a:ext cx="8127860" cy="4069617"/>
            <a:chOff x="1" y="1368751"/>
            <a:chExt cx="7012911" cy="3588384"/>
          </a:xfrm>
        </p:grpSpPr>
        <p:pic>
          <p:nvPicPr>
            <p:cNvPr id="5" name="Picture 4">
              <a:extLst>
                <a:ext uri="{FF2B5EF4-FFF2-40B4-BE49-F238E27FC236}">
                  <a16:creationId xmlns:a16="http://schemas.microsoft.com/office/drawing/2014/main" id="{52C11D31-F0E4-CF2D-2672-AEED742B4837}"/>
                </a:ext>
              </a:extLst>
            </p:cNvPr>
            <p:cNvPicPr>
              <a:picLocks noChangeAspect="1"/>
            </p:cNvPicPr>
            <p:nvPr/>
          </p:nvPicPr>
          <p:blipFill rotWithShape="1">
            <a:blip r:embed="rId5"/>
            <a:srcRect r="70773"/>
            <a:stretch/>
          </p:blipFill>
          <p:spPr>
            <a:xfrm>
              <a:off x="1" y="1368751"/>
              <a:ext cx="3552092" cy="3588384"/>
            </a:xfrm>
            <a:prstGeom prst="rect">
              <a:avLst/>
            </a:prstGeom>
          </p:spPr>
        </p:pic>
        <p:pic>
          <p:nvPicPr>
            <p:cNvPr id="6" name="Picture 5">
              <a:extLst>
                <a:ext uri="{FF2B5EF4-FFF2-40B4-BE49-F238E27FC236}">
                  <a16:creationId xmlns:a16="http://schemas.microsoft.com/office/drawing/2014/main" id="{B35DDE32-3968-DC2B-21AF-901FF84A4942}"/>
                </a:ext>
              </a:extLst>
            </p:cNvPr>
            <p:cNvPicPr>
              <a:picLocks noChangeAspect="1"/>
            </p:cNvPicPr>
            <p:nvPr/>
          </p:nvPicPr>
          <p:blipFill rotWithShape="1">
            <a:blip r:embed="rId5"/>
            <a:srcRect l="71524"/>
            <a:stretch/>
          </p:blipFill>
          <p:spPr>
            <a:xfrm>
              <a:off x="3552093" y="1368751"/>
              <a:ext cx="3460819" cy="3588384"/>
            </a:xfrm>
            <a:prstGeom prst="rect">
              <a:avLst/>
            </a:prstGeom>
          </p:spPr>
        </p:pic>
      </p:grpSp>
    </p:spTree>
    <p:extLst>
      <p:ext uri="{BB962C8B-B14F-4D97-AF65-F5344CB8AC3E}">
        <p14:creationId xmlns:p14="http://schemas.microsoft.com/office/powerpoint/2010/main" val="234594380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687897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300" b="1" dirty="0">
                <a:solidFill>
                  <a:schemeClr val="tx2">
                    <a:lumMod val="90000"/>
                    <a:lumOff val="10000"/>
                  </a:schemeClr>
                </a:solidFill>
                <a:latin typeface="Cambria"/>
              </a:rPr>
              <a:t>Cash Flow Statement </a:t>
            </a:r>
            <a:r>
              <a:rPr lang="en-US" sz="3200" b="1" dirty="0">
                <a:solidFill>
                  <a:schemeClr val="tx2">
                    <a:lumMod val="90000"/>
                    <a:lumOff val="10000"/>
                  </a:schemeClr>
                </a:solidFill>
                <a:latin typeface="Cambria"/>
              </a:rPr>
              <a:t>– 10Q</a:t>
            </a:r>
          </a:p>
        </p:txBody>
      </p:sp>
      <p:pic>
        <p:nvPicPr>
          <p:cNvPr id="19" name="Picture 18">
            <a:extLst>
              <a:ext uri="{FF2B5EF4-FFF2-40B4-BE49-F238E27FC236}">
                <a16:creationId xmlns:a16="http://schemas.microsoft.com/office/drawing/2014/main" id="{2AEBE4FE-9FCD-8C6C-51F2-5F896A100DCC}"/>
              </a:ext>
            </a:extLst>
          </p:cNvPr>
          <p:cNvPicPr>
            <a:picLocks noChangeAspect="1"/>
          </p:cNvPicPr>
          <p:nvPr/>
        </p:nvPicPr>
        <p:blipFill>
          <a:blip r:embed="rId3"/>
          <a:stretch>
            <a:fillRect/>
          </a:stretch>
        </p:blipFill>
        <p:spPr>
          <a:xfrm>
            <a:off x="0" y="607559"/>
            <a:ext cx="9144000" cy="9525"/>
          </a:xfrm>
          <a:prstGeom prst="rect">
            <a:avLst/>
          </a:prstGeom>
          <a:ln w="12700">
            <a:solidFill>
              <a:schemeClr val="tx1"/>
            </a:solidFill>
          </a:ln>
        </p:spPr>
      </p:pic>
      <p:pic>
        <p:nvPicPr>
          <p:cNvPr id="4" name="Picture 14" descr="CrowdStrike Logo PNG Vector (AI) Free Download">
            <a:extLst>
              <a:ext uri="{FF2B5EF4-FFF2-40B4-BE49-F238E27FC236}">
                <a16:creationId xmlns:a16="http://schemas.microsoft.com/office/drawing/2014/main" id="{1370AA08-938D-841C-982B-B98763E209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0657" y="101775"/>
            <a:ext cx="634273" cy="4249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and white striped background&#10;&#10;Description automatically generated">
            <a:extLst>
              <a:ext uri="{FF2B5EF4-FFF2-40B4-BE49-F238E27FC236}">
                <a16:creationId xmlns:a16="http://schemas.microsoft.com/office/drawing/2014/main" id="{391EE7C2-494D-D994-B0B2-E51AC8B01004}"/>
              </a:ext>
            </a:extLst>
          </p:cNvPr>
          <p:cNvPicPr>
            <a:picLocks noChangeAspect="1"/>
          </p:cNvPicPr>
          <p:nvPr/>
        </p:nvPicPr>
        <p:blipFill>
          <a:blip r:embed="rId5"/>
          <a:stretch>
            <a:fillRect/>
          </a:stretch>
        </p:blipFill>
        <p:spPr>
          <a:xfrm>
            <a:off x="-1" y="1287120"/>
            <a:ext cx="9105785" cy="2558519"/>
          </a:xfrm>
          <a:prstGeom prst="rect">
            <a:avLst/>
          </a:prstGeom>
        </p:spPr>
      </p:pic>
    </p:spTree>
    <p:extLst>
      <p:ext uri="{BB962C8B-B14F-4D97-AF65-F5344CB8AC3E}">
        <p14:creationId xmlns:p14="http://schemas.microsoft.com/office/powerpoint/2010/main" val="321582579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687897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300" b="1" dirty="0">
                <a:solidFill>
                  <a:schemeClr val="tx2">
                    <a:lumMod val="90000"/>
                    <a:lumOff val="10000"/>
                  </a:schemeClr>
                </a:solidFill>
                <a:latin typeface="Cambria"/>
              </a:rPr>
              <a:t>Cash Flow Statement </a:t>
            </a:r>
            <a:r>
              <a:rPr lang="en-US" sz="3200" b="1" dirty="0">
                <a:solidFill>
                  <a:schemeClr val="tx2">
                    <a:lumMod val="90000"/>
                    <a:lumOff val="10000"/>
                  </a:schemeClr>
                </a:solidFill>
                <a:latin typeface="Cambria"/>
              </a:rPr>
              <a:t>– 10Q</a:t>
            </a:r>
          </a:p>
        </p:txBody>
      </p:sp>
      <p:pic>
        <p:nvPicPr>
          <p:cNvPr id="19" name="Picture 18">
            <a:extLst>
              <a:ext uri="{FF2B5EF4-FFF2-40B4-BE49-F238E27FC236}">
                <a16:creationId xmlns:a16="http://schemas.microsoft.com/office/drawing/2014/main" id="{2AEBE4FE-9FCD-8C6C-51F2-5F896A100DCC}"/>
              </a:ext>
            </a:extLst>
          </p:cNvPr>
          <p:cNvPicPr>
            <a:picLocks noChangeAspect="1"/>
          </p:cNvPicPr>
          <p:nvPr/>
        </p:nvPicPr>
        <p:blipFill>
          <a:blip r:embed="rId3"/>
          <a:stretch>
            <a:fillRect/>
          </a:stretch>
        </p:blipFill>
        <p:spPr>
          <a:xfrm>
            <a:off x="0" y="607559"/>
            <a:ext cx="9144000" cy="9525"/>
          </a:xfrm>
          <a:prstGeom prst="rect">
            <a:avLst/>
          </a:prstGeom>
          <a:ln w="12700">
            <a:solidFill>
              <a:schemeClr val="tx1"/>
            </a:solidFill>
          </a:ln>
        </p:spPr>
      </p:pic>
      <p:pic>
        <p:nvPicPr>
          <p:cNvPr id="4" name="Picture 14" descr="CrowdStrike Logo PNG Vector (AI) Free Download">
            <a:extLst>
              <a:ext uri="{FF2B5EF4-FFF2-40B4-BE49-F238E27FC236}">
                <a16:creationId xmlns:a16="http://schemas.microsoft.com/office/drawing/2014/main" id="{1370AA08-938D-841C-982B-B98763E209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0657" y="101775"/>
            <a:ext cx="634273" cy="42496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E2F56DE7-48EE-9106-1E29-086315A58045}"/>
              </a:ext>
            </a:extLst>
          </p:cNvPr>
          <p:cNvGrpSpPr/>
          <p:nvPr/>
        </p:nvGrpSpPr>
        <p:grpSpPr>
          <a:xfrm>
            <a:off x="98925" y="1299615"/>
            <a:ext cx="8978927" cy="2949427"/>
            <a:chOff x="164518" y="2197631"/>
            <a:chExt cx="7969967" cy="1974020"/>
          </a:xfrm>
        </p:grpSpPr>
        <p:pic>
          <p:nvPicPr>
            <p:cNvPr id="2" name="Picture 1">
              <a:extLst>
                <a:ext uri="{FF2B5EF4-FFF2-40B4-BE49-F238E27FC236}">
                  <a16:creationId xmlns:a16="http://schemas.microsoft.com/office/drawing/2014/main" id="{319DD0C7-EB4B-064D-2F36-6F130223C013}"/>
                </a:ext>
              </a:extLst>
            </p:cNvPr>
            <p:cNvPicPr>
              <a:picLocks noChangeAspect="1"/>
            </p:cNvPicPr>
            <p:nvPr/>
          </p:nvPicPr>
          <p:blipFill rotWithShape="1">
            <a:blip r:embed="rId5"/>
            <a:srcRect t="25350" r="60870" b="35561"/>
            <a:stretch/>
          </p:blipFill>
          <p:spPr>
            <a:xfrm>
              <a:off x="164518" y="2197631"/>
              <a:ext cx="4553183" cy="1952609"/>
            </a:xfrm>
            <a:prstGeom prst="rect">
              <a:avLst/>
            </a:prstGeom>
          </p:spPr>
        </p:pic>
        <p:pic>
          <p:nvPicPr>
            <p:cNvPr id="3" name="Picture 2">
              <a:extLst>
                <a:ext uri="{FF2B5EF4-FFF2-40B4-BE49-F238E27FC236}">
                  <a16:creationId xmlns:a16="http://schemas.microsoft.com/office/drawing/2014/main" id="{17893BF7-9EB5-8886-2178-DC95AED10A93}"/>
                </a:ext>
              </a:extLst>
            </p:cNvPr>
            <p:cNvPicPr>
              <a:picLocks noChangeAspect="1"/>
            </p:cNvPicPr>
            <p:nvPr/>
          </p:nvPicPr>
          <p:blipFill rotWithShape="1">
            <a:blip r:embed="rId5"/>
            <a:srcRect l="70636" t="27835" b="35133"/>
            <a:stretch/>
          </p:blipFill>
          <p:spPr>
            <a:xfrm>
              <a:off x="4717701" y="2321811"/>
              <a:ext cx="3416784" cy="1849840"/>
            </a:xfrm>
            <a:prstGeom prst="rect">
              <a:avLst/>
            </a:prstGeom>
          </p:spPr>
        </p:pic>
      </p:grpSp>
    </p:spTree>
    <p:extLst>
      <p:ext uri="{BB962C8B-B14F-4D97-AF65-F5344CB8AC3E}">
        <p14:creationId xmlns:p14="http://schemas.microsoft.com/office/powerpoint/2010/main" val="65098050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643B743-AAA7-A2AB-D127-6E246C574206}"/>
              </a:ext>
            </a:extLst>
          </p:cNvPr>
          <p:cNvSpPr txBox="1"/>
          <p:nvPr/>
        </p:nvSpPr>
        <p:spPr>
          <a:xfrm>
            <a:off x="43088" y="15875"/>
            <a:ext cx="68789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Cambria"/>
              </a:rPr>
              <a:t>Recommendation</a:t>
            </a:r>
          </a:p>
        </p:txBody>
      </p:sp>
      <p:pic>
        <p:nvPicPr>
          <p:cNvPr id="19" name="Picture 18">
            <a:extLst>
              <a:ext uri="{FF2B5EF4-FFF2-40B4-BE49-F238E27FC236}">
                <a16:creationId xmlns:a16="http://schemas.microsoft.com/office/drawing/2014/main" id="{2AEBE4FE-9FCD-8C6C-51F2-5F896A100DCC}"/>
              </a:ext>
            </a:extLst>
          </p:cNvPr>
          <p:cNvPicPr>
            <a:picLocks noChangeAspect="1"/>
          </p:cNvPicPr>
          <p:nvPr/>
        </p:nvPicPr>
        <p:blipFill>
          <a:blip r:embed="rId3"/>
          <a:stretch>
            <a:fillRect/>
          </a:stretch>
        </p:blipFill>
        <p:spPr>
          <a:xfrm>
            <a:off x="0" y="607559"/>
            <a:ext cx="9144000" cy="9525"/>
          </a:xfrm>
          <a:prstGeom prst="rect">
            <a:avLst/>
          </a:prstGeom>
          <a:ln w="12700">
            <a:solidFill>
              <a:schemeClr val="tx1"/>
            </a:solidFill>
          </a:ln>
        </p:spPr>
      </p:pic>
      <p:pic>
        <p:nvPicPr>
          <p:cNvPr id="4" name="Picture 14" descr="CrowdStrike Logo PNG Vector (AI) Free Download">
            <a:extLst>
              <a:ext uri="{FF2B5EF4-FFF2-40B4-BE49-F238E27FC236}">
                <a16:creationId xmlns:a16="http://schemas.microsoft.com/office/drawing/2014/main" id="{1370AA08-938D-841C-982B-B98763E209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0657" y="101775"/>
            <a:ext cx="634273" cy="4249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56093C9-D955-54F7-4A09-DC2C9289ACD8}"/>
              </a:ext>
            </a:extLst>
          </p:cNvPr>
          <p:cNvSpPr/>
          <p:nvPr/>
        </p:nvSpPr>
        <p:spPr>
          <a:xfrm>
            <a:off x="-180976" y="619124"/>
            <a:ext cx="9324975" cy="4714875"/>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71F87E7D-40EF-437A-4B5A-97F6A5439995}"/>
              </a:ext>
            </a:extLst>
          </p:cNvPr>
          <p:cNvSpPr/>
          <p:nvPr/>
        </p:nvSpPr>
        <p:spPr>
          <a:xfrm>
            <a:off x="2771775" y="1309687"/>
            <a:ext cx="3600450" cy="3333750"/>
          </a:xfrm>
          <a:prstGeom prst="ellipse">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a:t>Recommendation:</a:t>
            </a:r>
          </a:p>
          <a:p>
            <a:pPr algn="ctr"/>
            <a:endParaRPr lang="en-US" sz="2300"/>
          </a:p>
          <a:p>
            <a:pPr algn="ctr"/>
            <a:r>
              <a:rPr lang="en-US" sz="2300" b="1">
                <a:solidFill>
                  <a:srgbClr val="00B050"/>
                </a:solidFill>
              </a:rPr>
              <a:t>BUY</a:t>
            </a:r>
          </a:p>
        </p:txBody>
      </p:sp>
    </p:spTree>
    <p:extLst>
      <p:ext uri="{BB962C8B-B14F-4D97-AF65-F5344CB8AC3E}">
        <p14:creationId xmlns:p14="http://schemas.microsoft.com/office/powerpoint/2010/main" val="2855358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129C-48B2-CCF4-4AC1-892D395B994F}"/>
              </a:ext>
            </a:extLst>
          </p:cNvPr>
          <p:cNvSpPr>
            <a:spLocks noGrp="1"/>
          </p:cNvSpPr>
          <p:nvPr>
            <p:ph type="title"/>
          </p:nvPr>
        </p:nvSpPr>
        <p:spPr>
          <a:xfrm>
            <a:off x="720000" y="271770"/>
            <a:ext cx="7704000" cy="572700"/>
          </a:xfrm>
        </p:spPr>
        <p:txBody>
          <a:bodyPr/>
          <a:lstStyle/>
          <a:p>
            <a:r>
              <a:rPr lang="en-US" dirty="0">
                <a:solidFill>
                  <a:schemeClr val="accent2"/>
                </a:solidFill>
                <a:latin typeface="Cambria" panose="02040503050406030204" pitchFamily="18" charset="0"/>
                <a:cs typeface="Arial" panose="020B0604020202020204" pitchFamily="34" charset="0"/>
              </a:rPr>
              <a:t>SaaS Revenue Models: Hybrid Model</a:t>
            </a:r>
          </a:p>
        </p:txBody>
      </p:sp>
      <p:sp>
        <p:nvSpPr>
          <p:cNvPr id="3" name="Oval 2">
            <a:extLst>
              <a:ext uri="{FF2B5EF4-FFF2-40B4-BE49-F238E27FC236}">
                <a16:creationId xmlns:a16="http://schemas.microsoft.com/office/drawing/2014/main" id="{FD55F493-9212-BF49-7C39-1EC17D290A16}"/>
              </a:ext>
            </a:extLst>
          </p:cNvPr>
          <p:cNvSpPr/>
          <p:nvPr/>
        </p:nvSpPr>
        <p:spPr>
          <a:xfrm>
            <a:off x="-2749907" y="1328285"/>
            <a:ext cx="5117722" cy="4456497"/>
          </a:xfrm>
          <a:prstGeom prst="ellipse">
            <a:avLst/>
          </a:prstGeom>
          <a:noFill/>
          <a:ln w="57150">
            <a:solidFill>
              <a:schemeClr val="accent2"/>
            </a:solidFill>
            <a:extLst>
              <a:ext uri="{C807C97D-BFC1-408E-A445-0C87EB9F89A2}">
                <ask:lineSketchStyleProps xmlns:ask="http://schemas.microsoft.com/office/drawing/2018/sketchyshapes" sd="1219033472">
                  <a:custGeom>
                    <a:avLst/>
                    <a:gdLst>
                      <a:gd name="connsiteX0" fmla="*/ 0 w 5117722"/>
                      <a:gd name="connsiteY0" fmla="*/ 2228249 h 4456497"/>
                      <a:gd name="connsiteX1" fmla="*/ 2558861 w 5117722"/>
                      <a:gd name="connsiteY1" fmla="*/ 0 h 4456497"/>
                      <a:gd name="connsiteX2" fmla="*/ 5117722 w 5117722"/>
                      <a:gd name="connsiteY2" fmla="*/ 2228249 h 4456497"/>
                      <a:gd name="connsiteX3" fmla="*/ 2558861 w 5117722"/>
                      <a:gd name="connsiteY3" fmla="*/ 4456498 h 4456497"/>
                      <a:gd name="connsiteX4" fmla="*/ 0 w 5117722"/>
                      <a:gd name="connsiteY4" fmla="*/ 2228249 h 4456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7722" h="4456497" extrusionOk="0">
                        <a:moveTo>
                          <a:pt x="0" y="2228249"/>
                        </a:moveTo>
                        <a:cubicBezTo>
                          <a:pt x="-188639" y="881264"/>
                          <a:pt x="880147" y="99644"/>
                          <a:pt x="2558861" y="0"/>
                        </a:cubicBezTo>
                        <a:cubicBezTo>
                          <a:pt x="4166389" y="40906"/>
                          <a:pt x="4829728" y="1006778"/>
                          <a:pt x="5117722" y="2228249"/>
                        </a:cubicBezTo>
                        <a:cubicBezTo>
                          <a:pt x="4992981" y="3580693"/>
                          <a:pt x="3939254" y="4637942"/>
                          <a:pt x="2558861" y="4456498"/>
                        </a:cubicBezTo>
                        <a:cubicBezTo>
                          <a:pt x="1118633" y="4441721"/>
                          <a:pt x="33072" y="3474679"/>
                          <a:pt x="0" y="2228249"/>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FF5DF5F-B52F-7D46-5FAE-B4A0DAAE3872}"/>
              </a:ext>
            </a:extLst>
          </p:cNvPr>
          <p:cNvSpPr/>
          <p:nvPr/>
        </p:nvSpPr>
        <p:spPr>
          <a:xfrm>
            <a:off x="1222408" y="1617044"/>
            <a:ext cx="404262" cy="40426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Oval 7">
            <a:extLst>
              <a:ext uri="{FF2B5EF4-FFF2-40B4-BE49-F238E27FC236}">
                <a16:creationId xmlns:a16="http://schemas.microsoft.com/office/drawing/2014/main" id="{C2FB60DD-AFC8-1B8B-B356-C0C5C1F5C005}"/>
              </a:ext>
            </a:extLst>
          </p:cNvPr>
          <p:cNvSpPr/>
          <p:nvPr/>
        </p:nvSpPr>
        <p:spPr>
          <a:xfrm>
            <a:off x="1626670" y="4692460"/>
            <a:ext cx="404262" cy="40426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9" name="Oval 8">
            <a:extLst>
              <a:ext uri="{FF2B5EF4-FFF2-40B4-BE49-F238E27FC236}">
                <a16:creationId xmlns:a16="http://schemas.microsoft.com/office/drawing/2014/main" id="{62403035-1FDE-69C7-B1BD-163DF49F1D67}"/>
              </a:ext>
            </a:extLst>
          </p:cNvPr>
          <p:cNvSpPr/>
          <p:nvPr/>
        </p:nvSpPr>
        <p:spPr>
          <a:xfrm>
            <a:off x="2095099" y="2990249"/>
            <a:ext cx="404262" cy="40426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0" name="TextBox 9">
            <a:extLst>
              <a:ext uri="{FF2B5EF4-FFF2-40B4-BE49-F238E27FC236}">
                <a16:creationId xmlns:a16="http://schemas.microsoft.com/office/drawing/2014/main" id="{46B7C97B-18AD-5F75-ADDB-CDC28763EDF1}"/>
              </a:ext>
            </a:extLst>
          </p:cNvPr>
          <p:cNvSpPr txBox="1"/>
          <p:nvPr/>
        </p:nvSpPr>
        <p:spPr>
          <a:xfrm>
            <a:off x="1746985" y="1617044"/>
            <a:ext cx="1611210" cy="338554"/>
          </a:xfrm>
          <a:prstGeom prst="rect">
            <a:avLst/>
          </a:prstGeom>
          <a:noFill/>
        </p:spPr>
        <p:txBody>
          <a:bodyPr wrap="square" rtlCol="0">
            <a:spAutoFit/>
          </a:bodyPr>
          <a:lstStyle/>
          <a:p>
            <a:r>
              <a:rPr lang="en-US" sz="1600" b="1">
                <a:solidFill>
                  <a:schemeClr val="accent1">
                    <a:lumMod val="40000"/>
                    <a:lumOff val="60000"/>
                  </a:schemeClr>
                </a:solidFill>
              </a:rPr>
              <a:t>Hybrid Model:</a:t>
            </a:r>
          </a:p>
        </p:txBody>
      </p:sp>
      <p:sp>
        <p:nvSpPr>
          <p:cNvPr id="11" name="TextBox 10">
            <a:extLst>
              <a:ext uri="{FF2B5EF4-FFF2-40B4-BE49-F238E27FC236}">
                <a16:creationId xmlns:a16="http://schemas.microsoft.com/office/drawing/2014/main" id="{42A81E63-96CE-9587-D02E-59E78AFD4393}"/>
              </a:ext>
            </a:extLst>
          </p:cNvPr>
          <p:cNvSpPr txBox="1"/>
          <p:nvPr/>
        </p:nvSpPr>
        <p:spPr>
          <a:xfrm flipH="1">
            <a:off x="3157088" y="1625093"/>
            <a:ext cx="4764504" cy="1169551"/>
          </a:xfrm>
          <a:prstGeom prst="rect">
            <a:avLst/>
          </a:prstGeom>
          <a:noFill/>
        </p:spPr>
        <p:txBody>
          <a:bodyPr wrap="square" rtlCol="0">
            <a:spAutoFit/>
          </a:bodyPr>
          <a:lstStyle/>
          <a:p>
            <a:r>
              <a:rPr lang="en-US"/>
              <a:t>Different renditions of pricing metric plans to suit the client for optimal performance. Combines flat fees with low user monthly fees.</a:t>
            </a:r>
          </a:p>
          <a:p>
            <a:endParaRPr lang="en-US"/>
          </a:p>
          <a:p>
            <a:r>
              <a:rPr lang="en-US"/>
              <a:t>	</a:t>
            </a:r>
          </a:p>
        </p:txBody>
      </p:sp>
      <p:sp>
        <p:nvSpPr>
          <p:cNvPr id="13" name="TextBox 12">
            <a:extLst>
              <a:ext uri="{FF2B5EF4-FFF2-40B4-BE49-F238E27FC236}">
                <a16:creationId xmlns:a16="http://schemas.microsoft.com/office/drawing/2014/main" id="{4FCFD782-75F7-DA72-53AE-3A8875C161E9}"/>
              </a:ext>
            </a:extLst>
          </p:cNvPr>
          <p:cNvSpPr txBox="1"/>
          <p:nvPr/>
        </p:nvSpPr>
        <p:spPr>
          <a:xfrm>
            <a:off x="5018372" y="2495166"/>
            <a:ext cx="4061058" cy="1169551"/>
          </a:xfrm>
          <a:prstGeom prst="rect">
            <a:avLst/>
          </a:prstGeom>
          <a:noFill/>
        </p:spPr>
        <p:txBody>
          <a:bodyPr wrap="square">
            <a:spAutoFit/>
          </a:bodyPr>
          <a:lstStyle/>
          <a:p>
            <a:r>
              <a:rPr lang="en-US" b="1">
                <a:solidFill>
                  <a:schemeClr val="accent1">
                    <a:lumMod val="40000"/>
                    <a:lumOff val="60000"/>
                  </a:schemeClr>
                </a:solidFill>
              </a:rPr>
              <a:t>Accrued Revenue* </a:t>
            </a:r>
            <a:endParaRPr lang="en-US"/>
          </a:p>
          <a:p>
            <a:endParaRPr lang="en-US"/>
          </a:p>
          <a:p>
            <a:r>
              <a:rPr lang="en-US">
                <a:solidFill>
                  <a:schemeClr val="tx1"/>
                </a:solidFill>
                <a:latin typeface="Arial" panose="020B0604020202020204" pitchFamily="34" charset="0"/>
                <a:cs typeface="Arial" panose="020B0604020202020204" pitchFamily="34" charset="0"/>
              </a:rPr>
              <a:t>Revenue is recognized at the beginning of the payment schedule and is not amortized over time.</a:t>
            </a:r>
          </a:p>
        </p:txBody>
      </p:sp>
      <p:sp>
        <p:nvSpPr>
          <p:cNvPr id="14" name="TextBox 13">
            <a:extLst>
              <a:ext uri="{FF2B5EF4-FFF2-40B4-BE49-F238E27FC236}">
                <a16:creationId xmlns:a16="http://schemas.microsoft.com/office/drawing/2014/main" id="{67A5D017-A6BB-DBFB-D4B4-7748DB1A9F2B}"/>
              </a:ext>
            </a:extLst>
          </p:cNvPr>
          <p:cNvSpPr txBox="1"/>
          <p:nvPr/>
        </p:nvSpPr>
        <p:spPr>
          <a:xfrm>
            <a:off x="2467019" y="3038490"/>
            <a:ext cx="2173993" cy="307777"/>
          </a:xfrm>
          <a:prstGeom prst="rect">
            <a:avLst/>
          </a:prstGeom>
          <a:noFill/>
        </p:spPr>
        <p:txBody>
          <a:bodyPr wrap="none" rtlCol="0">
            <a:spAutoFit/>
          </a:bodyPr>
          <a:lstStyle/>
          <a:p>
            <a:r>
              <a:rPr lang="en-US">
                <a:solidFill>
                  <a:schemeClr val="accent4">
                    <a:lumMod val="65000"/>
                  </a:schemeClr>
                </a:solidFill>
              </a:rPr>
              <a:t>Freemium / Upsell Model</a:t>
            </a:r>
          </a:p>
        </p:txBody>
      </p:sp>
      <p:sp>
        <p:nvSpPr>
          <p:cNvPr id="16" name="TextBox 15">
            <a:extLst>
              <a:ext uri="{FF2B5EF4-FFF2-40B4-BE49-F238E27FC236}">
                <a16:creationId xmlns:a16="http://schemas.microsoft.com/office/drawing/2014/main" id="{17A29CAD-DACE-17CC-7E3D-B9C2BD516D78}"/>
              </a:ext>
            </a:extLst>
          </p:cNvPr>
          <p:cNvSpPr txBox="1"/>
          <p:nvPr/>
        </p:nvSpPr>
        <p:spPr>
          <a:xfrm>
            <a:off x="2214900" y="4717841"/>
            <a:ext cx="3659918" cy="307777"/>
          </a:xfrm>
          <a:prstGeom prst="rect">
            <a:avLst/>
          </a:prstGeom>
          <a:noFill/>
        </p:spPr>
        <p:txBody>
          <a:bodyPr wrap="square" rtlCol="0">
            <a:spAutoFit/>
          </a:bodyPr>
          <a:lstStyle/>
          <a:p>
            <a:r>
              <a:rPr lang="en-US">
                <a:solidFill>
                  <a:schemeClr val="bg2">
                    <a:lumMod val="40000"/>
                    <a:lumOff val="60000"/>
                  </a:schemeClr>
                </a:solidFill>
              </a:rPr>
              <a:t>Application Programming Interface</a:t>
            </a:r>
          </a:p>
        </p:txBody>
      </p:sp>
      <p:grpSp>
        <p:nvGrpSpPr>
          <p:cNvPr id="17" name="Google Shape;5890;p67">
            <a:extLst>
              <a:ext uri="{FF2B5EF4-FFF2-40B4-BE49-F238E27FC236}">
                <a16:creationId xmlns:a16="http://schemas.microsoft.com/office/drawing/2014/main" id="{9592BFF2-4854-11FE-815B-CADF30F3BB4B}"/>
              </a:ext>
            </a:extLst>
          </p:cNvPr>
          <p:cNvGrpSpPr/>
          <p:nvPr/>
        </p:nvGrpSpPr>
        <p:grpSpPr>
          <a:xfrm>
            <a:off x="331887" y="2871729"/>
            <a:ext cx="1379573" cy="1317461"/>
            <a:chOff x="-62511900" y="4129100"/>
            <a:chExt cx="304050" cy="282000"/>
          </a:xfrm>
          <a:solidFill>
            <a:schemeClr val="accent2"/>
          </a:solidFill>
        </p:grpSpPr>
        <p:sp>
          <p:nvSpPr>
            <p:cNvPr id="18" name="Google Shape;5891;p67">
              <a:extLst>
                <a:ext uri="{FF2B5EF4-FFF2-40B4-BE49-F238E27FC236}">
                  <a16:creationId xmlns:a16="http://schemas.microsoft.com/office/drawing/2014/main" id="{5B175CDD-3C71-CEFB-CB92-AF0148E8CCA5}"/>
                </a:ext>
              </a:extLst>
            </p:cNvPr>
            <p:cNvSpPr/>
            <p:nvPr/>
          </p:nvSpPr>
          <p:spPr>
            <a:xfrm>
              <a:off x="-62414225" y="42039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892;p67">
              <a:extLst>
                <a:ext uri="{FF2B5EF4-FFF2-40B4-BE49-F238E27FC236}">
                  <a16:creationId xmlns:a16="http://schemas.microsoft.com/office/drawing/2014/main" id="{6037DBFF-02BB-1F0E-3767-B025BE59776F}"/>
                </a:ext>
              </a:extLst>
            </p:cNvPr>
            <p:cNvSpPr/>
            <p:nvPr/>
          </p:nvSpPr>
          <p:spPr>
            <a:xfrm>
              <a:off x="-62511100" y="412910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893;p67">
              <a:extLst>
                <a:ext uri="{FF2B5EF4-FFF2-40B4-BE49-F238E27FC236}">
                  <a16:creationId xmlns:a16="http://schemas.microsoft.com/office/drawing/2014/main" id="{73770D2A-68D5-6457-CA32-201D98718E99}"/>
                </a:ext>
              </a:extLst>
            </p:cNvPr>
            <p:cNvSpPr/>
            <p:nvPr/>
          </p:nvSpPr>
          <p:spPr>
            <a:xfrm>
              <a:off x="-62511100" y="42070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894;p67">
              <a:extLst>
                <a:ext uri="{FF2B5EF4-FFF2-40B4-BE49-F238E27FC236}">
                  <a16:creationId xmlns:a16="http://schemas.microsoft.com/office/drawing/2014/main" id="{E115BBB9-AB81-DA82-0315-619DC8CF195D}"/>
                </a:ext>
              </a:extLst>
            </p:cNvPr>
            <p:cNvSpPr/>
            <p:nvPr/>
          </p:nvSpPr>
          <p:spPr>
            <a:xfrm>
              <a:off x="-62511100" y="43299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895;p67">
              <a:extLst>
                <a:ext uri="{FF2B5EF4-FFF2-40B4-BE49-F238E27FC236}">
                  <a16:creationId xmlns:a16="http://schemas.microsoft.com/office/drawing/2014/main" id="{BDAD9BF1-6FB5-6A52-CEDA-F4CDBEEF8950}"/>
                </a:ext>
              </a:extLst>
            </p:cNvPr>
            <p:cNvSpPr/>
            <p:nvPr/>
          </p:nvSpPr>
          <p:spPr>
            <a:xfrm>
              <a:off x="-62511900" y="42685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82AC377D-B602-EF43-F51A-C4575FBA261F}"/>
              </a:ext>
            </a:extLst>
          </p:cNvPr>
          <p:cNvSpPr txBox="1"/>
          <p:nvPr/>
        </p:nvSpPr>
        <p:spPr>
          <a:xfrm>
            <a:off x="2751292" y="3641416"/>
            <a:ext cx="184731" cy="307777"/>
          </a:xfrm>
          <a:prstGeom prst="rect">
            <a:avLst/>
          </a:prstGeom>
          <a:noFill/>
        </p:spPr>
        <p:txBody>
          <a:bodyPr wrap="none" rtlCol="0">
            <a:spAutoFit/>
          </a:bodyPr>
          <a:lstStyle/>
          <a:p>
            <a:endParaRPr lang="en-US"/>
          </a:p>
        </p:txBody>
      </p:sp>
      <p:sp>
        <p:nvSpPr>
          <p:cNvPr id="6" name="TextBox 5">
            <a:extLst>
              <a:ext uri="{FF2B5EF4-FFF2-40B4-BE49-F238E27FC236}">
                <a16:creationId xmlns:a16="http://schemas.microsoft.com/office/drawing/2014/main" id="{6D96CBE2-E6AE-39DB-A3FF-CD3E7718E44E}"/>
              </a:ext>
            </a:extLst>
          </p:cNvPr>
          <p:cNvSpPr txBox="1"/>
          <p:nvPr/>
        </p:nvSpPr>
        <p:spPr>
          <a:xfrm>
            <a:off x="2905041" y="2192942"/>
            <a:ext cx="184731" cy="307777"/>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127870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A4D2B-33DD-1E52-72DC-76728F83697F}"/>
              </a:ext>
            </a:extLst>
          </p:cNvPr>
          <p:cNvSpPr>
            <a:spLocks noGrp="1"/>
          </p:cNvSpPr>
          <p:nvPr>
            <p:ph type="title"/>
          </p:nvPr>
        </p:nvSpPr>
        <p:spPr>
          <a:xfrm>
            <a:off x="720000" y="202264"/>
            <a:ext cx="7704000" cy="572700"/>
          </a:xfrm>
        </p:spPr>
        <p:txBody>
          <a:bodyPr/>
          <a:lstStyle/>
          <a:p>
            <a:r>
              <a:rPr lang="en-US" dirty="0">
                <a:solidFill>
                  <a:schemeClr val="accent2"/>
                </a:solidFill>
                <a:latin typeface="Cambria" panose="02040503050406030204" pitchFamily="18" charset="0"/>
                <a:cs typeface="Arial" panose="020B0604020202020204" pitchFamily="34" charset="0"/>
              </a:rPr>
              <a:t>Hybrid Pricing Retention</a:t>
            </a:r>
          </a:p>
        </p:txBody>
      </p:sp>
      <p:pic>
        <p:nvPicPr>
          <p:cNvPr id="4" name="Picture 3" descr="A graph showing a diagram of customer satisfaction&#10;&#10;Description automatically generated with medium confidence">
            <a:extLst>
              <a:ext uri="{FF2B5EF4-FFF2-40B4-BE49-F238E27FC236}">
                <a16:creationId xmlns:a16="http://schemas.microsoft.com/office/drawing/2014/main" id="{DECC4A36-A658-1A18-6491-EF1C47C65752}"/>
              </a:ext>
            </a:extLst>
          </p:cNvPr>
          <p:cNvPicPr>
            <a:picLocks noChangeAspect="1"/>
          </p:cNvPicPr>
          <p:nvPr/>
        </p:nvPicPr>
        <p:blipFill>
          <a:blip r:embed="rId2"/>
          <a:stretch>
            <a:fillRect/>
          </a:stretch>
        </p:blipFill>
        <p:spPr>
          <a:xfrm>
            <a:off x="719999" y="1165252"/>
            <a:ext cx="2791943" cy="1629561"/>
          </a:xfrm>
          <a:prstGeom prst="rect">
            <a:avLst/>
          </a:prstGeom>
        </p:spPr>
      </p:pic>
      <p:pic>
        <p:nvPicPr>
          <p:cNvPr id="6" name="Picture 5" descr="A diagram of customer conversion&#10;&#10;Description automatically generated">
            <a:extLst>
              <a:ext uri="{FF2B5EF4-FFF2-40B4-BE49-F238E27FC236}">
                <a16:creationId xmlns:a16="http://schemas.microsoft.com/office/drawing/2014/main" id="{4A4F4A61-AED3-6796-2134-F3C50A61EC27}"/>
              </a:ext>
            </a:extLst>
          </p:cNvPr>
          <p:cNvPicPr>
            <a:picLocks noChangeAspect="1"/>
          </p:cNvPicPr>
          <p:nvPr/>
        </p:nvPicPr>
        <p:blipFill>
          <a:blip r:embed="rId3"/>
          <a:stretch>
            <a:fillRect/>
          </a:stretch>
        </p:blipFill>
        <p:spPr>
          <a:xfrm>
            <a:off x="719999" y="3125391"/>
            <a:ext cx="2727208" cy="1640671"/>
          </a:xfrm>
          <a:prstGeom prst="rect">
            <a:avLst/>
          </a:prstGeom>
        </p:spPr>
      </p:pic>
      <p:sp>
        <p:nvSpPr>
          <p:cNvPr id="7" name="Right Brace 6">
            <a:extLst>
              <a:ext uri="{FF2B5EF4-FFF2-40B4-BE49-F238E27FC236}">
                <a16:creationId xmlns:a16="http://schemas.microsoft.com/office/drawing/2014/main" id="{1C28D55D-755B-D9FB-098A-FC70D438F487}"/>
              </a:ext>
            </a:extLst>
          </p:cNvPr>
          <p:cNvSpPr/>
          <p:nvPr/>
        </p:nvSpPr>
        <p:spPr>
          <a:xfrm>
            <a:off x="3738520" y="1796431"/>
            <a:ext cx="477431" cy="245998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Picture 8" descr="A diagram of a customer pricing&#10;&#10;Description automatically generated with medium confidence">
            <a:extLst>
              <a:ext uri="{FF2B5EF4-FFF2-40B4-BE49-F238E27FC236}">
                <a16:creationId xmlns:a16="http://schemas.microsoft.com/office/drawing/2014/main" id="{29BE89C5-5035-2E2F-FA7C-88F3DDF732C5}"/>
              </a:ext>
            </a:extLst>
          </p:cNvPr>
          <p:cNvPicPr>
            <a:picLocks noChangeAspect="1"/>
          </p:cNvPicPr>
          <p:nvPr/>
        </p:nvPicPr>
        <p:blipFill>
          <a:blip r:embed="rId4"/>
          <a:stretch>
            <a:fillRect/>
          </a:stretch>
        </p:blipFill>
        <p:spPr>
          <a:xfrm>
            <a:off x="4639546" y="1715510"/>
            <a:ext cx="4161011" cy="2636430"/>
          </a:xfrm>
          <a:prstGeom prst="rect">
            <a:avLst/>
          </a:prstGeom>
        </p:spPr>
      </p:pic>
    </p:spTree>
    <p:extLst>
      <p:ext uri="{BB962C8B-B14F-4D97-AF65-F5344CB8AC3E}">
        <p14:creationId xmlns:p14="http://schemas.microsoft.com/office/powerpoint/2010/main" val="4178638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129C-48B2-CCF4-4AC1-892D395B994F}"/>
              </a:ext>
            </a:extLst>
          </p:cNvPr>
          <p:cNvSpPr>
            <a:spLocks noGrp="1"/>
          </p:cNvSpPr>
          <p:nvPr>
            <p:ph type="title"/>
          </p:nvPr>
        </p:nvSpPr>
        <p:spPr>
          <a:xfrm>
            <a:off x="720000" y="271770"/>
            <a:ext cx="8027490" cy="572700"/>
          </a:xfrm>
        </p:spPr>
        <p:txBody>
          <a:bodyPr/>
          <a:lstStyle/>
          <a:p>
            <a:r>
              <a:rPr lang="en-US" dirty="0">
                <a:solidFill>
                  <a:schemeClr val="accent2"/>
                </a:solidFill>
                <a:latin typeface="Cambria" panose="02040503050406030204" pitchFamily="18" charset="0"/>
                <a:cs typeface="Arial" panose="020B0604020202020204" pitchFamily="34" charset="0"/>
              </a:rPr>
              <a:t>SaaS Revenue Models: Freemium Model</a:t>
            </a:r>
          </a:p>
        </p:txBody>
      </p:sp>
      <p:sp>
        <p:nvSpPr>
          <p:cNvPr id="3" name="Oval 2">
            <a:extLst>
              <a:ext uri="{FF2B5EF4-FFF2-40B4-BE49-F238E27FC236}">
                <a16:creationId xmlns:a16="http://schemas.microsoft.com/office/drawing/2014/main" id="{FD55F493-9212-BF49-7C39-1EC17D290A16}"/>
              </a:ext>
            </a:extLst>
          </p:cNvPr>
          <p:cNvSpPr/>
          <p:nvPr/>
        </p:nvSpPr>
        <p:spPr>
          <a:xfrm>
            <a:off x="-2749907" y="1328285"/>
            <a:ext cx="5117722" cy="4456497"/>
          </a:xfrm>
          <a:prstGeom prst="ellipse">
            <a:avLst/>
          </a:prstGeom>
          <a:noFill/>
          <a:ln w="57150">
            <a:solidFill>
              <a:schemeClr val="accent2"/>
            </a:solidFill>
            <a:extLst>
              <a:ext uri="{C807C97D-BFC1-408E-A445-0C87EB9F89A2}">
                <ask:lineSketchStyleProps xmlns:ask="http://schemas.microsoft.com/office/drawing/2018/sketchyshapes" sd="1219033472">
                  <a:custGeom>
                    <a:avLst/>
                    <a:gdLst>
                      <a:gd name="connsiteX0" fmla="*/ 0 w 5117722"/>
                      <a:gd name="connsiteY0" fmla="*/ 2228249 h 4456497"/>
                      <a:gd name="connsiteX1" fmla="*/ 2558861 w 5117722"/>
                      <a:gd name="connsiteY1" fmla="*/ 0 h 4456497"/>
                      <a:gd name="connsiteX2" fmla="*/ 5117722 w 5117722"/>
                      <a:gd name="connsiteY2" fmla="*/ 2228249 h 4456497"/>
                      <a:gd name="connsiteX3" fmla="*/ 2558861 w 5117722"/>
                      <a:gd name="connsiteY3" fmla="*/ 4456498 h 4456497"/>
                      <a:gd name="connsiteX4" fmla="*/ 0 w 5117722"/>
                      <a:gd name="connsiteY4" fmla="*/ 2228249 h 4456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7722" h="4456497" extrusionOk="0">
                        <a:moveTo>
                          <a:pt x="0" y="2228249"/>
                        </a:moveTo>
                        <a:cubicBezTo>
                          <a:pt x="-188639" y="881264"/>
                          <a:pt x="880147" y="99644"/>
                          <a:pt x="2558861" y="0"/>
                        </a:cubicBezTo>
                        <a:cubicBezTo>
                          <a:pt x="4166389" y="40906"/>
                          <a:pt x="4829728" y="1006778"/>
                          <a:pt x="5117722" y="2228249"/>
                        </a:cubicBezTo>
                        <a:cubicBezTo>
                          <a:pt x="4992981" y="3580693"/>
                          <a:pt x="3939254" y="4637942"/>
                          <a:pt x="2558861" y="4456498"/>
                        </a:cubicBezTo>
                        <a:cubicBezTo>
                          <a:pt x="1118633" y="4441721"/>
                          <a:pt x="33072" y="3474679"/>
                          <a:pt x="0" y="2228249"/>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FF5DF5F-B52F-7D46-5FAE-B4A0DAAE3872}"/>
              </a:ext>
            </a:extLst>
          </p:cNvPr>
          <p:cNvSpPr/>
          <p:nvPr/>
        </p:nvSpPr>
        <p:spPr>
          <a:xfrm>
            <a:off x="1222408" y="1617044"/>
            <a:ext cx="404262" cy="40426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Oval 7">
            <a:extLst>
              <a:ext uri="{FF2B5EF4-FFF2-40B4-BE49-F238E27FC236}">
                <a16:creationId xmlns:a16="http://schemas.microsoft.com/office/drawing/2014/main" id="{C2FB60DD-AFC8-1B8B-B356-C0C5C1F5C005}"/>
              </a:ext>
            </a:extLst>
          </p:cNvPr>
          <p:cNvSpPr/>
          <p:nvPr/>
        </p:nvSpPr>
        <p:spPr>
          <a:xfrm>
            <a:off x="1626670" y="4692460"/>
            <a:ext cx="404262" cy="40426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9" name="Oval 8">
            <a:extLst>
              <a:ext uri="{FF2B5EF4-FFF2-40B4-BE49-F238E27FC236}">
                <a16:creationId xmlns:a16="http://schemas.microsoft.com/office/drawing/2014/main" id="{62403035-1FDE-69C7-B1BD-163DF49F1D67}"/>
              </a:ext>
            </a:extLst>
          </p:cNvPr>
          <p:cNvSpPr/>
          <p:nvPr/>
        </p:nvSpPr>
        <p:spPr>
          <a:xfrm>
            <a:off x="2095099" y="2990249"/>
            <a:ext cx="404262" cy="40426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0" name="TextBox 9">
            <a:extLst>
              <a:ext uri="{FF2B5EF4-FFF2-40B4-BE49-F238E27FC236}">
                <a16:creationId xmlns:a16="http://schemas.microsoft.com/office/drawing/2014/main" id="{46B7C97B-18AD-5F75-ADDB-CDC28763EDF1}"/>
              </a:ext>
            </a:extLst>
          </p:cNvPr>
          <p:cNvSpPr txBox="1"/>
          <p:nvPr/>
        </p:nvSpPr>
        <p:spPr>
          <a:xfrm>
            <a:off x="1746984" y="1617044"/>
            <a:ext cx="2757560" cy="338554"/>
          </a:xfrm>
          <a:prstGeom prst="rect">
            <a:avLst/>
          </a:prstGeom>
          <a:noFill/>
        </p:spPr>
        <p:txBody>
          <a:bodyPr wrap="square" rtlCol="0">
            <a:spAutoFit/>
          </a:bodyPr>
          <a:lstStyle/>
          <a:p>
            <a:r>
              <a:rPr lang="en-US" sz="1600" b="1">
                <a:solidFill>
                  <a:schemeClr val="accent1">
                    <a:lumMod val="40000"/>
                    <a:lumOff val="60000"/>
                  </a:schemeClr>
                </a:solidFill>
              </a:rPr>
              <a:t>Freemium / Upsell Model:</a:t>
            </a:r>
          </a:p>
        </p:txBody>
      </p:sp>
      <p:sp>
        <p:nvSpPr>
          <p:cNvPr id="11" name="TextBox 10">
            <a:extLst>
              <a:ext uri="{FF2B5EF4-FFF2-40B4-BE49-F238E27FC236}">
                <a16:creationId xmlns:a16="http://schemas.microsoft.com/office/drawing/2014/main" id="{42A81E63-96CE-9587-D02E-59E78AFD4393}"/>
              </a:ext>
            </a:extLst>
          </p:cNvPr>
          <p:cNvSpPr txBox="1"/>
          <p:nvPr/>
        </p:nvSpPr>
        <p:spPr>
          <a:xfrm flipH="1">
            <a:off x="4379496" y="1614039"/>
            <a:ext cx="4764504" cy="738664"/>
          </a:xfrm>
          <a:prstGeom prst="rect">
            <a:avLst/>
          </a:prstGeom>
          <a:noFill/>
        </p:spPr>
        <p:txBody>
          <a:bodyPr wrap="square" rtlCol="0">
            <a:spAutoFit/>
          </a:bodyPr>
          <a:lstStyle/>
          <a:p>
            <a:r>
              <a:rPr lang="en-US"/>
              <a:t>The user is provided with a free-trial period, at the end of the period they are then charged for the monthly/yearly subscription basis.</a:t>
            </a:r>
          </a:p>
        </p:txBody>
      </p:sp>
      <p:sp>
        <p:nvSpPr>
          <p:cNvPr id="13" name="TextBox 12">
            <a:extLst>
              <a:ext uri="{FF2B5EF4-FFF2-40B4-BE49-F238E27FC236}">
                <a16:creationId xmlns:a16="http://schemas.microsoft.com/office/drawing/2014/main" id="{4FCFD782-75F7-DA72-53AE-3A8875C161E9}"/>
              </a:ext>
            </a:extLst>
          </p:cNvPr>
          <p:cNvSpPr txBox="1"/>
          <p:nvPr/>
        </p:nvSpPr>
        <p:spPr>
          <a:xfrm>
            <a:off x="5699175" y="2471865"/>
            <a:ext cx="3444825" cy="1169551"/>
          </a:xfrm>
          <a:prstGeom prst="rect">
            <a:avLst/>
          </a:prstGeom>
          <a:noFill/>
        </p:spPr>
        <p:txBody>
          <a:bodyPr wrap="square">
            <a:spAutoFit/>
          </a:bodyPr>
          <a:lstStyle/>
          <a:p>
            <a:r>
              <a:rPr lang="en-US" b="1">
                <a:solidFill>
                  <a:schemeClr val="accent1">
                    <a:lumMod val="40000"/>
                    <a:lumOff val="60000"/>
                  </a:schemeClr>
                </a:solidFill>
              </a:rPr>
              <a:t>Deferred Revenue* </a:t>
            </a:r>
            <a:endParaRPr lang="en-US"/>
          </a:p>
          <a:p>
            <a:endParaRPr lang="en-US"/>
          </a:p>
          <a:p>
            <a:r>
              <a:rPr lang="en-US">
                <a:solidFill>
                  <a:schemeClr val="tx1"/>
                </a:solidFill>
                <a:latin typeface="Arial" panose="020B0604020202020204" pitchFamily="34" charset="0"/>
                <a:cs typeface="Arial" panose="020B0604020202020204" pitchFamily="34" charset="0"/>
              </a:rPr>
              <a:t>Revenue is recognized at the beginning of the payment schedule and is not amortized over time.</a:t>
            </a:r>
          </a:p>
        </p:txBody>
      </p:sp>
      <p:sp>
        <p:nvSpPr>
          <p:cNvPr id="14" name="TextBox 13">
            <a:extLst>
              <a:ext uri="{FF2B5EF4-FFF2-40B4-BE49-F238E27FC236}">
                <a16:creationId xmlns:a16="http://schemas.microsoft.com/office/drawing/2014/main" id="{67A5D017-A6BB-DBFB-D4B4-7748DB1A9F2B}"/>
              </a:ext>
            </a:extLst>
          </p:cNvPr>
          <p:cNvSpPr txBox="1"/>
          <p:nvPr/>
        </p:nvSpPr>
        <p:spPr>
          <a:xfrm>
            <a:off x="2467019" y="3038490"/>
            <a:ext cx="2930610" cy="307777"/>
          </a:xfrm>
          <a:prstGeom prst="rect">
            <a:avLst/>
          </a:prstGeom>
          <a:noFill/>
        </p:spPr>
        <p:txBody>
          <a:bodyPr wrap="none" rtlCol="0">
            <a:spAutoFit/>
          </a:bodyPr>
          <a:lstStyle/>
          <a:p>
            <a:r>
              <a:rPr lang="en-US">
                <a:solidFill>
                  <a:schemeClr val="accent4">
                    <a:lumMod val="65000"/>
                  </a:schemeClr>
                </a:solidFill>
              </a:rPr>
              <a:t>Application Programming Interface</a:t>
            </a:r>
          </a:p>
        </p:txBody>
      </p:sp>
      <p:sp>
        <p:nvSpPr>
          <p:cNvPr id="16" name="TextBox 15">
            <a:extLst>
              <a:ext uri="{FF2B5EF4-FFF2-40B4-BE49-F238E27FC236}">
                <a16:creationId xmlns:a16="http://schemas.microsoft.com/office/drawing/2014/main" id="{17A29CAD-DACE-17CC-7E3D-B9C2BD516D78}"/>
              </a:ext>
            </a:extLst>
          </p:cNvPr>
          <p:cNvSpPr txBox="1"/>
          <p:nvPr/>
        </p:nvSpPr>
        <p:spPr>
          <a:xfrm>
            <a:off x="2214900" y="4717841"/>
            <a:ext cx="1225343" cy="307777"/>
          </a:xfrm>
          <a:prstGeom prst="rect">
            <a:avLst/>
          </a:prstGeom>
          <a:noFill/>
        </p:spPr>
        <p:txBody>
          <a:bodyPr wrap="square" rtlCol="0">
            <a:spAutoFit/>
          </a:bodyPr>
          <a:lstStyle/>
          <a:p>
            <a:r>
              <a:rPr lang="en-US">
                <a:solidFill>
                  <a:schemeClr val="bg2">
                    <a:lumMod val="40000"/>
                    <a:lumOff val="60000"/>
                  </a:schemeClr>
                </a:solidFill>
              </a:rPr>
              <a:t>Advertising</a:t>
            </a:r>
          </a:p>
        </p:txBody>
      </p:sp>
      <p:grpSp>
        <p:nvGrpSpPr>
          <p:cNvPr id="17" name="Google Shape;5890;p67">
            <a:extLst>
              <a:ext uri="{FF2B5EF4-FFF2-40B4-BE49-F238E27FC236}">
                <a16:creationId xmlns:a16="http://schemas.microsoft.com/office/drawing/2014/main" id="{9592BFF2-4854-11FE-815B-CADF30F3BB4B}"/>
              </a:ext>
            </a:extLst>
          </p:cNvPr>
          <p:cNvGrpSpPr/>
          <p:nvPr/>
        </p:nvGrpSpPr>
        <p:grpSpPr>
          <a:xfrm>
            <a:off x="331887" y="2871729"/>
            <a:ext cx="1379573" cy="1317461"/>
            <a:chOff x="-62511900" y="4129100"/>
            <a:chExt cx="304050" cy="282000"/>
          </a:xfrm>
          <a:solidFill>
            <a:schemeClr val="accent2"/>
          </a:solidFill>
        </p:grpSpPr>
        <p:sp>
          <p:nvSpPr>
            <p:cNvPr id="18" name="Google Shape;5891;p67">
              <a:extLst>
                <a:ext uri="{FF2B5EF4-FFF2-40B4-BE49-F238E27FC236}">
                  <a16:creationId xmlns:a16="http://schemas.microsoft.com/office/drawing/2014/main" id="{5B175CDD-3C71-CEFB-CB92-AF0148E8CCA5}"/>
                </a:ext>
              </a:extLst>
            </p:cNvPr>
            <p:cNvSpPr/>
            <p:nvPr/>
          </p:nvSpPr>
          <p:spPr>
            <a:xfrm>
              <a:off x="-62414225" y="42039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892;p67">
              <a:extLst>
                <a:ext uri="{FF2B5EF4-FFF2-40B4-BE49-F238E27FC236}">
                  <a16:creationId xmlns:a16="http://schemas.microsoft.com/office/drawing/2014/main" id="{6037DBFF-02BB-1F0E-3767-B025BE59776F}"/>
                </a:ext>
              </a:extLst>
            </p:cNvPr>
            <p:cNvSpPr/>
            <p:nvPr/>
          </p:nvSpPr>
          <p:spPr>
            <a:xfrm>
              <a:off x="-62511100" y="412910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893;p67">
              <a:extLst>
                <a:ext uri="{FF2B5EF4-FFF2-40B4-BE49-F238E27FC236}">
                  <a16:creationId xmlns:a16="http://schemas.microsoft.com/office/drawing/2014/main" id="{73770D2A-68D5-6457-CA32-201D98718E99}"/>
                </a:ext>
              </a:extLst>
            </p:cNvPr>
            <p:cNvSpPr/>
            <p:nvPr/>
          </p:nvSpPr>
          <p:spPr>
            <a:xfrm>
              <a:off x="-62511100" y="42070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894;p67">
              <a:extLst>
                <a:ext uri="{FF2B5EF4-FFF2-40B4-BE49-F238E27FC236}">
                  <a16:creationId xmlns:a16="http://schemas.microsoft.com/office/drawing/2014/main" id="{E115BBB9-AB81-DA82-0315-619DC8CF195D}"/>
                </a:ext>
              </a:extLst>
            </p:cNvPr>
            <p:cNvSpPr/>
            <p:nvPr/>
          </p:nvSpPr>
          <p:spPr>
            <a:xfrm>
              <a:off x="-62511100" y="43299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895;p67">
              <a:extLst>
                <a:ext uri="{FF2B5EF4-FFF2-40B4-BE49-F238E27FC236}">
                  <a16:creationId xmlns:a16="http://schemas.microsoft.com/office/drawing/2014/main" id="{BDAD9BF1-6FB5-6A52-CEDA-F4CDBEEF8950}"/>
                </a:ext>
              </a:extLst>
            </p:cNvPr>
            <p:cNvSpPr/>
            <p:nvPr/>
          </p:nvSpPr>
          <p:spPr>
            <a:xfrm>
              <a:off x="-62511900" y="42685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82AC377D-B602-EF43-F51A-C4575FBA261F}"/>
              </a:ext>
            </a:extLst>
          </p:cNvPr>
          <p:cNvSpPr txBox="1"/>
          <p:nvPr/>
        </p:nvSpPr>
        <p:spPr>
          <a:xfrm>
            <a:off x="2751292" y="3641416"/>
            <a:ext cx="184731" cy="307777"/>
          </a:xfrm>
          <a:prstGeom prst="rect">
            <a:avLst/>
          </a:prstGeom>
          <a:noFill/>
        </p:spPr>
        <p:txBody>
          <a:bodyPr wrap="none" rtlCol="0">
            <a:spAutoFit/>
          </a:bodyPr>
          <a:lstStyle/>
          <a:p>
            <a:endParaRPr lang="en-US"/>
          </a:p>
        </p:txBody>
      </p:sp>
      <p:sp>
        <p:nvSpPr>
          <p:cNvPr id="6" name="TextBox 5">
            <a:extLst>
              <a:ext uri="{FF2B5EF4-FFF2-40B4-BE49-F238E27FC236}">
                <a16:creationId xmlns:a16="http://schemas.microsoft.com/office/drawing/2014/main" id="{6D96CBE2-E6AE-39DB-A3FF-CD3E7718E44E}"/>
              </a:ext>
            </a:extLst>
          </p:cNvPr>
          <p:cNvSpPr txBox="1"/>
          <p:nvPr/>
        </p:nvSpPr>
        <p:spPr>
          <a:xfrm>
            <a:off x="2905041" y="2192942"/>
            <a:ext cx="184731" cy="307777"/>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06266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05556E-6 -2.22222E-6 C -0.00017 -0.00339 -0.00052 -0.0071 -0.00086 -0.0108 C -0.00104 -0.01512 -0.00121 -0.01913 -0.00173 -0.02345 C -0.00191 -0.025 -0.00225 -0.02654 -0.0026 -0.02808 C -0.00277 -0.02994 -0.00364 -0.03703 -0.00434 -0.0392 C -0.00538 -0.04259 -0.00711 -0.04506 -0.00781 -0.04876 C -0.00816 -0.05031 -0.00816 -0.05185 -0.00868 -0.05339 C -0.00937 -0.05524 -0.01059 -0.05648 -0.01146 -0.05802 C -0.01215 -0.05957 -0.0125 -0.06142 -0.01319 -0.06265 C -0.01458 -0.06574 -0.01649 -0.06759 -0.01753 -0.07068 C -0.01823 -0.07222 -0.01857 -0.07407 -0.01944 -0.07531 C -0.02048 -0.07716 -0.02187 -0.0787 -0.02291 -0.08024 C -0.025 -0.08364 -0.02708 -0.08734 -0.02916 -0.09105 L -0.03177 -0.09568 C -0.03264 -0.09753 -0.0335 -0.09907 -0.03437 -0.10062 C -0.04774 -0.11821 -0.02951 -0.09352 -0.04062 -0.10987 C -0.04149 -0.11111 -0.04236 -0.11203 -0.04323 -0.11327 C -0.05104 -0.12315 -0.04305 -0.11265 -0.04948 -0.12253 C -0.05052 -0.12438 -0.05173 -0.12592 -0.05295 -0.12716 C -0.05382 -0.12839 -0.05486 -0.12932 -0.05573 -0.13055 C -0.06198 -0.14012 -0.05764 -0.13703 -0.06267 -0.13981 C -0.06423 -0.14259 -0.06545 -0.14599 -0.06718 -0.14784 C -0.06996 -0.15154 -0.07291 -0.15555 -0.07604 -0.15895 C -0.09114 -0.17407 -0.07656 -0.15895 -0.08489 -0.16821 C -0.08628 -0.16975 -0.08784 -0.17129 -0.08923 -0.17284 C -0.10243 -0.18858 -0.08455 -0.1679 -0.09548 -0.18241 C -0.09878 -0.18673 -0.0993 -0.18673 -0.1026 -0.18858 C -0.10486 -0.19166 -0.10677 -0.19629 -0.10972 -0.19815 C -0.11458 -0.20092 -0.11007 -0.19784 -0.11493 -0.20278 C -0.11614 -0.20432 -0.11736 -0.20463 -0.11857 -0.20586 C -0.12569 -0.2145 -0.12014 -0.2108 -0.12552 -0.2142 C -0.12673 -0.21574 -0.12777 -0.21728 -0.12916 -0.21852 C -0.12986 -0.21975 -0.1309 -0.21975 -0.13177 -0.22006 C -0.13298 -0.22099 -0.1342 -0.22222 -0.13524 -0.22315 C -0.14045 -0.22901 -0.13715 -0.22716 -0.14149 -0.23117 C -0.14461 -0.23426 -0.14479 -0.23395 -0.14774 -0.2358 C -0.14896 -0.23765 -0.15 -0.2392 -0.15121 -0.24074 C -0.15694 -0.2466 -0.15034 -0.23673 -0.15746 -0.24568 C -0.1585 -0.2466 -0.15902 -0.24876 -0.16007 -0.25 C -0.16093 -0.25092 -0.1618 -0.25092 -0.16267 -0.25154 C -0.1651 -0.25339 -0.16736 -0.25648 -0.16979 -0.25802 C -0.17066 -0.25864 -0.17152 -0.25895 -0.17239 -0.25957 C -0.17361 -0.26049 -0.175 -0.26111 -0.17604 -0.26265 C -0.17916 -0.26666 -0.17777 -0.2679 -0.18125 -0.27037 C -0.18246 -0.2716 -0.18368 -0.2716 -0.18489 -0.27191 C -0.18836 -0.28148 -0.18437 -0.27315 -0.19097 -0.27839 C -0.19236 -0.27932 -0.19323 -0.2821 -0.19461 -0.28302 C -0.19618 -0.28457 -0.19843 -0.28457 -0.19982 -0.28611 C -0.20086 -0.28734 -0.20156 -0.28858 -0.2026 -0.2895 C -0.20486 -0.29166 -0.20746 -0.2929 -0.20972 -0.29568 C -0.21823 -0.3071 -0.20902 -0.29599 -0.2158 -0.30216 C -0.21684 -0.30278 -0.21753 -0.30463 -0.2184 -0.30524 C -0.22014 -0.30648 -0.22205 -0.30679 -0.22378 -0.30864 C -0.22586 -0.30987 -0.22795 -0.31111 -0.23003 -0.31296 C -0.23125 -0.3142 -0.23229 -0.31636 -0.2335 -0.31759 C -0.23437 -0.31882 -0.23541 -0.31882 -0.23611 -0.31913 C -0.23715 -0.32006 -0.23784 -0.3216 -0.23889 -0.32284 C -0.25173 -0.3358 -0.23507 -0.31821 -0.24496 -0.32716 C -0.25399 -0.33518 -0.24045 -0.32531 -0.25121 -0.33333 C -0.25208 -0.33457 -0.25312 -0.33457 -0.25382 -0.33487 C -0.25833 -0.33889 -0.25764 -0.33981 -0.2618 -0.3429 C -0.26354 -0.34413 -0.26545 -0.34475 -0.26718 -0.34599 C -0.26805 -0.34722 -0.26857 -0.34845 -0.26944 -0.34845 C -0.27031 -0.34969 -0.27135 -0.34969 -0.27205 -0.35 C -0.27309 -0.35092 -0.27378 -0.35247 -0.27482 -0.3537 C -0.28055 -0.35864 -0.27795 -0.35494 -0.28437 -0.36018 C -0.28437 -0.36018 -0.29427 -0.36913 -0.2967 -0.37068 C -0.29843 -0.37284 -0.30017 -0.37438 -0.30208 -0.37562 C -0.30347 -0.37685 -0.30503 -0.37808 -0.30642 -0.37808 C -0.30816 -0.37932 -0.31007 -0.38086 -0.3118 -0.3821 C -0.31302 -0.38333 -0.31423 -0.38364 -0.31527 -0.38457 C -0.31857 -0.38858 -0.31753 -0.38858 -0.32152 -0.39105 C -0.32257 -0.39228 -0.32378 -0.39228 -0.325 -0.39228 C -0.32587 -0.39382 -0.32673 -0.39506 -0.32777 -0.39629 C -0.32916 -0.39753 -0.33246 -0.39876 -0.33385 -0.39876 C -0.33559 -0.40031 -0.3375 -0.40123 -0.33923 -0.40278 C -0.34166 -0.40401 -0.34375 -0.40679 -0.34635 -0.40895 L -0.35156 -0.41173 C -0.35243 -0.41265 -0.35347 -0.41296 -0.35416 -0.41327 C -0.35538 -0.4145 -0.35659 -0.41574 -0.35816 -0.41666 C -0.35885 -0.41697 -0.36024 -0.41697 -0.36128 -0.41821 C -0.3625 -0.41913 -0.36354 -0.42068 -0.36493 -0.42099 C -0.36649 -0.42222 -0.36788 -0.42222 -0.36927 -0.42315 C -0.37691 -0.42716 -0.37083 -0.42438 -0.37691 -0.4287 C -0.37725 -0.42994 -0.37812 -0.42994 -0.37899 -0.43086 C -0.38941 -0.43734 -0.3776 -0.42994 -0.38871 -0.43734 C -0.38958 -0.43734 -0.39062 -0.43796 -0.39149 -0.43889 C -0.39253 -0.43981 -0.39375 -0.44074 -0.39496 -0.44197 C -0.40087 -0.44599 -0.39618 -0.44136 -0.40121 -0.44506 C -0.40243 -0.44599 -0.40399 -0.44722 -0.40468 -0.44784 C -0.40746 -0.45031 -0.40955 -0.45031 -0.41267 -0.45154 C -0.41441 -0.45308 -0.41545 -0.45494 -0.41701 -0.45617 C -0.41857 -0.45679 -0.41944 -0.45679 -0.42066 -0.45741 C -0.42968 -0.46203 -0.42378 -0.45987 -0.43125 -0.46234 C -0.43246 -0.46358 -0.4335 -0.4645 -0.43524 -0.46574 C -0.4375 -0.46728 -0.44566 -0.47037 -0.44809 -0.47191 C -0.45416 -0.47469 -0.45034 -0.47315 -0.46007 -0.47654 C -0.46875 -0.48457 -0.45659 -0.47469 -0.46875 -0.48148 C -0.47135 -0.48302 -0.47482 -0.4858 -0.47725 -0.48765 C -0.47916 -0.48858 -0.48021 -0.48858 -0.48159 -0.4892 C -0.48316 -0.4895 -0.48333 -0.49043 -0.48437 -0.49043 C -0.49618 -0.49599 -0.48229 -0.4892 -0.49236 -0.49382 C -0.49444 -0.49506 -0.49635 -0.49599 -0.49843 -0.49691 C -0.50034 -0.49815 -0.50208 -0.49938 -0.50416 -0.50031 C -0.50625 -0.50123 -0.5085 -0.50216 -0.51093 -0.50339 C -0.51302 -0.50401 -0.51493 -0.50555 -0.51701 -0.50648 C -0.51909 -0.50741 -0.52118 -0.50741 -0.52326 -0.50802 C -0.525 -0.50926 -0.52708 -0.5108 -0.52916 -0.51111 C -0.54062 -0.51481 -0.52569 -0.51018 -0.54271 -0.51605 C -0.54479 -0.51666 -0.54687 -0.51697 -0.54809 -0.51759 C -0.56146 -0.52253 -0.54896 -0.51944 -0.56354 -0.52222 C -0.56458 -0.52284 -0.56562 -0.52315 -0.56666 -0.52376 C -0.56996 -0.52562 -0.56909 -0.52562 -0.57291 -0.52685 C -0.575 -0.52778 -0.57708 -0.52778 -0.57916 -0.52839 C -0.59496 -0.53395 -0.57934 -0.52994 -0.59409 -0.53333 C -0.60208 -0.53796 -0.59791 -0.53611 -0.60729 -0.53796 C -0.6085 -0.53858 -0.60972 -0.53889 -0.61146 -0.5395 C -0.6118 -0.54012 -0.61267 -0.54074 -0.61354 -0.54105 C -0.61666 -0.54197 -0.61979 -0.54197 -0.62291 -0.54259 C -0.62934 -0.54444 -0.63646 -0.54691 -0.64305 -0.54876 L -0.65555 -0.55185 C -0.66284 -0.55617 -0.65451 -0.55154 -0.67066 -0.55494 C -0.67118 -0.55524 -0.67222 -0.55617 -0.67326 -0.55648 C -0.67639 -0.55741 -0.67951 -0.55741 -0.68264 -0.55802 C -0.68472 -0.55864 -0.6868 -0.55926 -0.68889 -0.55957 C -0.69271 -0.56049 -0.69618 -0.5608 -0.69982 -0.56142 C -0.70104 -0.56173 -0.70225 -0.56234 -0.70347 -0.56296 C -0.72048 -0.5679 -0.73559 -0.56944 -0.75382 -0.57068 L -0.77517 -0.57222 C -0.78767 -0.57345 -0.78975 -0.57438 -0.80347 -0.57531 L -0.83437 -0.57716 L -0.90521 -0.57531 C -0.91111 -0.57531 -0.93368 -0.57191 -0.93784 -0.57068 C -0.9434 -0.56913 -0.94375 -0.56882 -0.94948 -0.56759 L -0.95642 -0.56605 C -0.9592 -0.56543 -0.9618 -0.56512 -0.96441 -0.5645 C -0.97934 -0.5608 -0.95833 -0.56481 -0.97673 -0.56142 C -1.00121 -0.55648 -0.9743 -0.56234 -0.9908 -0.55802 C -0.99323 -0.55741 -0.99566 -0.5571 -0.99791 -0.55648 C -1.00121 -0.55555 -1.00121 -0.55494 -1.00416 -0.55339 C -1.00521 -0.55278 -1.00642 -0.55216 -1.00764 -0.55185 C -1.00937 -0.55123 -1.01128 -0.55092 -1.01302 -0.55031 C -1.01979 -0.54815 -1.01875 -0.54753 -1.02795 -0.54568 C -1.03038 -0.54537 -1.03281 -0.54506 -1.03507 -0.54413 C -1.03628 -0.54382 -1.0375 -0.54321 -1.03854 -0.54259 C -1.0401 -0.54197 -1.04166 -0.54166 -1.04305 -0.54105 C -1.04427 -0.54074 -1.04548 -0.54012 -1.04652 -0.5395 C -1.04791 -0.5392 -1.05833 -0.53611 -1.06076 -0.53333 L -1.06337 -0.53024 C -1.06371 -0.52839 -1.06389 -0.52685 -1.06423 -0.52531 C -1.06475 -0.52407 -1.06614 -0.52222 -1.06614 -0.52191 " pathEditMode="relative" rAng="0" ptsTypes="AAAAAAAAAAAAAAAAAAAAAAAAAAAAAAAAAAAAAAAAAAAAAAAAAAAAAAAAAAAAAAAAAAAAAAAAAAAAAAAAAAAAAAAAAAAAAAAAAAAAAAAAAAAAAAAAAAAAAAAAAAAAAAAAAAAAAAAAAAAAAAAAAAAAAAA">
                                      <p:cBhvr>
                                        <p:cTn id="6" dur="2000" fill="hold"/>
                                        <p:tgtEl>
                                          <p:spTgt spid="10"/>
                                        </p:tgtEl>
                                        <p:attrNameLst>
                                          <p:attrName>ppt_x</p:attrName>
                                          <p:attrName>ppt_y</p:attrName>
                                        </p:attrNameLst>
                                      </p:cBhvr>
                                      <p:rCtr x="-53299" y="-28858"/>
                                    </p:animMotion>
                                  </p:childTnLst>
                                </p:cTn>
                              </p:par>
                              <p:par>
                                <p:cTn id="7" presetID="0" presetClass="path" presetSubtype="0" accel="50000" decel="50000" fill="hold" grpId="0" nodeType="withEffect">
                                  <p:stCondLst>
                                    <p:cond delay="0"/>
                                  </p:stCondLst>
                                  <p:childTnLst>
                                    <p:animMotion origin="layout" path="M 8.33333E-7 -4.32099E-6 C -0.00017 -0.00339 -0.00052 -0.00709 -0.00087 -0.0108 C -0.00104 -0.01512 -0.00122 -0.01913 -0.00174 -0.02345 C -0.00191 -0.025 -0.00226 -0.02654 -0.0026 -0.02808 C -0.00278 -0.02993 -0.00365 -0.03703 -0.00434 -0.03919 C -0.00538 -0.04259 -0.00712 -0.04506 -0.00781 -0.04876 C -0.00816 -0.0503 -0.00816 -0.05185 -0.00868 -0.05339 C -0.00938 -0.05524 -0.01059 -0.05648 -0.01146 -0.05802 C -0.01215 -0.05956 -0.0125 -0.06142 -0.0132 -0.06265 C -0.01458 -0.06574 -0.01649 -0.06759 -0.01754 -0.07067 C -0.01823 -0.07222 -0.01858 -0.07407 -0.01945 -0.0753 C -0.02049 -0.07716 -0.02188 -0.0787 -0.02292 -0.08024 C -0.025 -0.08364 -0.02708 -0.08734 -0.02917 -0.09105 L -0.03177 -0.09567 C -0.03264 -0.09753 -0.03351 -0.09907 -0.03438 -0.10061 C -0.04774 -0.11821 -0.02951 -0.09351 -0.04063 -0.10987 C -0.04149 -0.11111 -0.04236 -0.11203 -0.04323 -0.11327 C -0.05104 -0.12314 -0.04306 -0.11265 -0.04948 -0.12253 C -0.05052 -0.12438 -0.05174 -0.12592 -0.05295 -0.12716 C -0.05382 -0.12839 -0.05486 -0.12932 -0.05573 -0.13055 C -0.06198 -0.14012 -0.05764 -0.13703 -0.06267 -0.13981 C -0.06424 -0.14259 -0.06545 -0.14598 -0.06719 -0.14784 C -0.06997 -0.15154 -0.07292 -0.15555 -0.07604 -0.15895 C -0.09115 -0.17407 -0.07656 -0.15895 -0.0849 -0.16821 C -0.08629 -0.16975 -0.08785 -0.17129 -0.08924 -0.17284 C -0.10243 -0.18858 -0.08455 -0.1679 -0.09549 -0.1824 C -0.09879 -0.18672 -0.09931 -0.18672 -0.1026 -0.18858 C -0.10486 -0.19166 -0.10677 -0.19629 -0.10972 -0.19814 C -0.11458 -0.20092 -0.11007 -0.19784 -0.11493 -0.20277 C -0.11615 -0.20432 -0.11736 -0.20463 -0.11858 -0.20586 C -0.1257 -0.2145 -0.12014 -0.2108 -0.12552 -0.21419 C -0.12674 -0.21574 -0.12778 -0.21728 -0.12917 -0.21851 C -0.12986 -0.21975 -0.1309 -0.21975 -0.13177 -0.22006 C -0.13299 -0.22098 -0.1342 -0.22222 -0.13524 -0.22314 C -0.14045 -0.22901 -0.13715 -0.22716 -0.14149 -0.23117 C -0.14462 -0.23425 -0.14479 -0.23395 -0.14774 -0.2358 C -0.14896 -0.23765 -0.15 -0.23919 -0.15122 -0.24074 C -0.15695 -0.2466 -0.15035 -0.23672 -0.15747 -0.24567 C -0.15851 -0.2466 -0.15903 -0.24876 -0.16007 -0.25 C -0.16094 -0.25092 -0.16181 -0.25092 -0.16267 -0.25154 C -0.1651 -0.25339 -0.16736 -0.25648 -0.16979 -0.25802 C -0.17066 -0.25864 -0.17153 -0.25895 -0.1724 -0.25956 C -0.17361 -0.26049 -0.175 -0.26111 -0.17604 -0.26265 C -0.17917 -0.26666 -0.17778 -0.2679 -0.18125 -0.27037 C -0.18247 -0.2716 -0.18368 -0.2716 -0.1849 -0.27191 C -0.18837 -0.28148 -0.18438 -0.27314 -0.19097 -0.27839 C -0.19236 -0.27932 -0.19323 -0.28209 -0.19462 -0.28302 C -0.19618 -0.28456 -0.19844 -0.28456 -0.19983 -0.28611 C -0.20087 -0.28734 -0.20156 -0.28858 -0.2026 -0.2895 C -0.20486 -0.29166 -0.20747 -0.2929 -0.20972 -0.29567 C -0.21823 -0.30709 -0.20903 -0.29598 -0.2158 -0.30216 C -0.21684 -0.30277 -0.21754 -0.30463 -0.2184 -0.30524 C -0.22014 -0.30648 -0.22205 -0.30709 -0.22379 -0.30864 C -0.22587 -0.30987 -0.22795 -0.31111 -0.23004 -0.31296 C -0.23125 -0.31419 -0.23229 -0.31635 -0.23351 -0.31759 C -0.23438 -0.31882 -0.23542 -0.31882 -0.23611 -0.31913 C -0.23715 -0.32006 -0.23785 -0.3216 -0.23889 -0.32284 C -0.25174 -0.3358 -0.23507 -0.31821 -0.24497 -0.32716 C -0.25399 -0.33518 -0.24045 -0.3253 -0.25122 -0.33333 C -0.25208 -0.33456 -0.25313 -0.33456 -0.25382 -0.33487 C -0.25833 -0.33888 -0.25764 -0.33981 -0.26181 -0.3429 C -0.26354 -0.34413 -0.26545 -0.34475 -0.26719 -0.34598 C -0.26806 -0.34753 -0.26892 -0.34876 -0.26979 -0.34876 C -0.27066 -0.35 -0.2717 -0.35 -0.2724 -0.3503 C -0.27344 -0.35123 -0.27413 -0.35277 -0.27517 -0.35401 C -0.28108 -0.35895 -0.2783 -0.35524 -0.2849 -0.36049 C -0.2849 -0.36018 -0.29479 -0.36944 -0.29722 -0.37067 C -0.29896 -0.37314 -0.3007 -0.37469 -0.3026 -0.37592 C -0.30399 -0.37716 -0.30556 -0.37839 -0.30695 -0.37839 C -0.30868 -0.37963 -0.31059 -0.38117 -0.31233 -0.3824 C -0.31354 -0.38364 -0.31476 -0.38364 -0.3158 -0.38487 C -0.3191 -0.38858 -0.31806 -0.38858 -0.32205 -0.39105 C -0.32309 -0.39228 -0.32431 -0.39228 -0.32552 -0.39228 C -0.32639 -0.39382 -0.32726 -0.39506 -0.3283 -0.39629 C -0.32969 -0.39753 -0.33299 -0.39876 -0.33438 -0.39876 C -0.33611 -0.4003 -0.33802 -0.40123 -0.33976 -0.40277 C -0.34219 -0.40401 -0.34427 -0.40679 -0.34688 -0.40895 L -0.35208 -0.41172 C -0.35295 -0.41234 -0.35399 -0.41296 -0.35469 -0.41327 C -0.3559 -0.4145 -0.35712 -0.41574 -0.35833 -0.41666 C -0.35938 -0.41697 -0.36076 -0.41697 -0.36181 -0.41821 C -0.36302 -0.41882 -0.36406 -0.42067 -0.36545 -0.42098 C -0.36684 -0.42222 -0.3684 -0.42222 -0.36979 -0.42314 C -0.37743 -0.42716 -0.37135 -0.42438 -0.37691 -0.4287 C -0.37778 -0.42993 -0.37865 -0.42993 -0.37951 -0.43086 C -0.38941 -0.43734 -0.37813 -0.42993 -0.38924 -0.43734 C -0.3901 -0.43734 -0.39115 -0.43796 -0.39201 -0.43888 C -0.39306 -0.43981 -0.39427 -0.44074 -0.39549 -0.44197 C -0.40139 -0.44598 -0.3967 -0.44135 -0.40174 -0.44506 C -0.40295 -0.44598 -0.40399 -0.44722 -0.40521 -0.44784 C -0.40799 -0.4503 -0.41007 -0.4503 -0.4132 -0.45154 C -0.41458 -0.45308 -0.41597 -0.45493 -0.41754 -0.45617 C -0.41875 -0.45679 -0.41997 -0.45679 -0.42118 -0.4574 C -0.43021 -0.46203 -0.42431 -0.45987 -0.43177 -0.46203 C -0.43299 -0.46327 -0.43403 -0.4645 -0.43524 -0.46574 C -0.43802 -0.46728 -0.44601 -0.47037 -0.44861 -0.47191 C -0.45469 -0.47469 -0.45087 -0.47314 -0.46007 -0.47654 C -0.46892 -0.48456 -0.45712 -0.47469 -0.46892 -0.48148 C -0.47188 -0.48302 -0.47483 -0.4858 -0.47778 -0.48765 C -0.47917 -0.48858 -0.48073 -0.48858 -0.48212 -0.48919 C -0.48316 -0.4895 -0.48385 -0.49043 -0.4849 -0.49043 C -0.4967 -0.49598 -0.48281 -0.48919 -0.49288 -0.49382 C -0.49497 -0.49506 -0.49688 -0.49598 -0.49896 -0.49691 C -0.50087 -0.49814 -0.50243 -0.49938 -0.50434 -0.5003 C -0.5066 -0.50123 -0.50903 -0.50216 -0.51146 -0.50339 C -0.51354 -0.50401 -0.51545 -0.50555 -0.51754 -0.50648 C -0.51962 -0.5074 -0.5217 -0.5074 -0.52379 -0.50802 C -0.52552 -0.50925 -0.52726 -0.5108 -0.52917 -0.51111 C -0.54115 -0.51481 -0.52622 -0.51018 -0.54323 -0.51605 C -0.54497 -0.51666 -0.54688 -0.51697 -0.54861 -0.51759 C -0.56163 -0.52253 -0.54948 -0.51944 -0.56354 -0.52222 C -0.56476 -0.52284 -0.56597 -0.52314 -0.56719 -0.52376 C -0.57049 -0.52561 -0.56962 -0.52561 -0.57326 -0.52685 C -0.57535 -0.52777 -0.57743 -0.52777 -0.57951 -0.52839 C -0.59549 -0.53395 -0.57986 -0.52993 -0.59462 -0.53333 C -0.60243 -0.53796 -0.59809 -0.53611 -0.60729 -0.53796 C -0.60851 -0.53858 -0.60972 -0.53888 -0.61094 -0.5395 C -0.61181 -0.54012 -0.61267 -0.54074 -0.61354 -0.54105 C -0.61649 -0.54197 -0.61945 -0.54197 -0.6224 -0.54259 C -0.62917 -0.54444 -0.63594 -0.54691 -0.64271 -0.54876 L -0.65504 -0.55185 C -0.66233 -0.55617 -0.65399 -0.55154 -0.67014 -0.55493 C -0.67101 -0.55524 -0.67188 -0.55617 -0.67274 -0.55648 C -0.67604 -0.5574 -0.67934 -0.5574 -0.68247 -0.55802 C -0.68455 -0.55864 -0.68663 -0.55925 -0.68872 -0.55956 C -0.69219 -0.56049 -0.69583 -0.5608 -0.69983 -0.56142 C -0.70087 -0.56172 -0.70191 -0.56234 -0.70295 -0.56296 C -0.72049 -0.5679 -0.73507 -0.56944 -0.75382 -0.57067 L -0.77465 -0.57222 C -0.7875 -0.57345 -0.78941 -0.57438 -0.80347 -0.5753 L -0.8342 -0.57716 L -0.90504 -0.5753 C -0.91111 -0.5753 -0.93368 -0.57191 -0.93785 -0.57067 C -0.9434 -0.56913 -0.94375 -0.56882 -0.94948 -0.56759 L -0.95642 -0.56605 C -0.9592 -0.56543 -0.96181 -0.56512 -0.96441 -0.5645 C -0.97934 -0.5608 -0.95833 -0.56481 -0.97674 -0.56142 C -1.00122 -0.55648 -0.97431 -0.56234 -0.9908 -0.55802 C -0.99323 -0.5574 -0.99566 -0.55709 -0.99792 -0.55648 C -1.00122 -0.55555 -1.00122 -0.55493 -1.00417 -0.55339 C -1.00521 -0.55277 -1.00642 -0.55216 -1.00764 -0.55185 C -1.00938 -0.55123 -1.01129 -0.55092 -1.01302 -0.5503 C -1.01979 -0.54814 -1.01875 -0.54753 -1.02795 -0.54567 C -1.03038 -0.54537 -1.03281 -0.54506 -1.03507 -0.54413 C -1.03629 -0.54382 -1.0375 -0.54321 -1.03854 -0.54259 C -1.04011 -0.54197 -1.04167 -0.54166 -1.04306 -0.54105 C -1.04427 -0.54074 -1.04549 -0.54012 -1.04653 -0.5395 C -1.04792 -0.53919 -1.05833 -0.53611 -1.06076 -0.53333 L -1.06337 -0.53024 C -1.06372 -0.52839 -1.06389 -0.52685 -1.06424 -0.5253 C -1.06476 -0.52407 -1.06615 -0.52222 -1.06615 -0.52191 " pathEditMode="relative" rAng="0" ptsTypes="AAAAAAAAAAAAAAAAAAAAAAAAAAAAAAAAAAAAAAAAAAAAAAAAAAAAAAAAAAAAAAAAAAAAAAAAAAAAAAAAAAAAAAAAAAAAAAAAAAAAAAAAAAAAAAAAAAAAAAAAAAAAAAAAAAAAAAAAAAAAAAAAAAAAAAA">
                                      <p:cBhvr>
                                        <p:cTn id="8" dur="2000" fill="hold"/>
                                        <p:tgtEl>
                                          <p:spTgt spid="11"/>
                                        </p:tgtEl>
                                        <p:attrNameLst>
                                          <p:attrName>ppt_x</p:attrName>
                                          <p:attrName>ppt_y</p:attrName>
                                        </p:attrNameLst>
                                      </p:cBhvr>
                                      <p:rCtr x="-53316" y="-28858"/>
                                    </p:animMotion>
                                  </p:childTnLst>
                                </p:cTn>
                              </p:par>
                              <p:par>
                                <p:cTn id="9" presetID="0" presetClass="path" presetSubtype="0" accel="50000" decel="50000" fill="hold" grpId="0" nodeType="withEffect">
                                  <p:stCondLst>
                                    <p:cond delay="0"/>
                                  </p:stCondLst>
                                  <p:childTnLst>
                                    <p:animMotion origin="layout" path="M -3.33333E-6 -4.44444E-6 C -0.00017 -0.00339 -0.00052 -0.00709 -0.00086 -0.0108 C -0.00104 -0.01512 -0.00121 -0.01913 -0.00173 -0.02345 C -0.00191 -0.025 -0.00225 -0.02654 -0.0026 -0.02808 C -0.00277 -0.02993 -0.00364 -0.03703 -0.00434 -0.03919 C -0.00538 -0.04259 -0.00711 -0.04506 -0.00781 -0.04876 C -0.00816 -0.0503 -0.00816 -0.05185 -0.00868 -0.05339 C -0.00937 -0.05524 -0.01059 -0.05648 -0.01145 -0.05802 C -0.01215 -0.05956 -0.0125 -0.06142 -0.01319 -0.06265 C -0.01458 -0.06543 -0.01649 -0.06759 -0.01753 -0.07067 C -0.01823 -0.07222 -0.01857 -0.07407 -0.01944 -0.0753 C -0.02048 -0.07716 -0.02187 -0.07839 -0.02291 -0.08024 C -0.025 -0.08364 -0.02708 -0.08734 -0.02916 -0.09104 L -0.03177 -0.09567 C -0.03264 -0.09753 -0.0335 -0.09907 -0.03437 -0.10061 C -0.04774 -0.11821 -0.02951 -0.09351 -0.04062 -0.10987 C -0.04149 -0.11111 -0.04236 -0.11203 -0.04323 -0.11327 C -0.05104 -0.12314 -0.04305 -0.11265 -0.04948 -0.12253 C -0.05052 -0.12438 -0.05173 -0.12592 -0.05295 -0.12716 C -0.05382 -0.12839 -0.05486 -0.12932 -0.05573 -0.13055 C -0.06198 -0.14012 -0.05764 -0.13672 -0.06267 -0.13981 C -0.06423 -0.14259 -0.06545 -0.14567 -0.06718 -0.14784 C -0.06996 -0.15154 -0.07291 -0.15555 -0.07604 -0.15864 C -0.09114 -0.17407 -0.07656 -0.15895 -0.08489 -0.16821 C -0.08628 -0.16975 -0.08784 -0.17129 -0.08923 -0.17284 C -0.10243 -0.18858 -0.08455 -0.1679 -0.09548 -0.1824 C -0.09878 -0.18672 -0.0993 -0.18672 -0.1026 -0.18858 C -0.10486 -0.19166 -0.10677 -0.19629 -0.10972 -0.19814 C -0.11458 -0.20092 -0.11007 -0.19784 -0.11493 -0.20277 C -0.11614 -0.20432 -0.11736 -0.20463 -0.11857 -0.20586 C -0.12569 -0.2145 -0.12014 -0.2108 -0.12552 -0.21388 C -0.12673 -0.21543 -0.12777 -0.21728 -0.12916 -0.21851 C -0.12986 -0.21975 -0.1309 -0.21975 -0.13177 -0.22006 C -0.13298 -0.22098 -0.1342 -0.22191 -0.13524 -0.22314 C -0.14045 -0.22901 -0.13715 -0.22685 -0.14149 -0.23117 C -0.14461 -0.23425 -0.14479 -0.23395 -0.14774 -0.2358 C -0.14895 -0.23734 -0.15 -0.23919 -0.15121 -0.24074 C -0.15694 -0.2466 -0.15034 -0.23672 -0.15746 -0.24567 C -0.1585 -0.2466 -0.15902 -0.24876 -0.16007 -0.25 C -0.16093 -0.25092 -0.1618 -0.25092 -0.16267 -0.25154 C -0.1651 -0.25339 -0.16736 -0.25648 -0.16979 -0.25802 C -0.17066 -0.25864 -0.17152 -0.25895 -0.17239 -0.25956 C -0.17361 -0.26049 -0.175 -0.26111 -0.17604 -0.26265 C -0.17916 -0.26666 -0.17777 -0.2679 -0.18125 -0.27037 C -0.18246 -0.2716 -0.18368 -0.2716 -0.18489 -0.27191 C -0.18836 -0.28148 -0.18437 -0.27314 -0.19097 -0.27839 C -0.19236 -0.27932 -0.19323 -0.28209 -0.19461 -0.28302 C -0.19618 -0.28456 -0.19843 -0.28456 -0.19982 -0.28611 C -0.20086 -0.28734 -0.20156 -0.28858 -0.2026 -0.2895 C -0.20486 -0.29166 -0.20746 -0.2929 -0.20972 -0.29567 C -0.21823 -0.30709 -0.20902 -0.29598 -0.2158 -0.30185 C -0.21684 -0.30277 -0.21753 -0.30432 -0.2184 -0.30524 C -0.22014 -0.30648 -0.22205 -0.30679 -0.22378 -0.30833 C -0.22586 -0.30987 -0.22795 -0.31111 -0.23003 -0.31296 C -0.23125 -0.31419 -0.23229 -0.31635 -0.2335 -0.31759 C -0.23437 -0.31851 -0.23541 -0.31851 -0.23611 -0.31913 C -0.23715 -0.32006 -0.23784 -0.3216 -0.23889 -0.32253 C -0.25173 -0.33549 -0.23507 -0.31821 -0.24496 -0.32716 C -0.25399 -0.33518 -0.24045 -0.325 -0.25121 -0.33333 C -0.25208 -0.33395 -0.25312 -0.33456 -0.25382 -0.33487 C -0.25833 -0.33888 -0.25764 -0.33981 -0.2618 -0.3429 C -0.26354 -0.34413 -0.26545 -0.34475 -0.26718 -0.34598 C -0.26805 -0.34691 -0.26892 -0.34845 -0.26979 -0.34907 C -0.27066 -0.35 -0.2717 -0.35 -0.27239 -0.35061 C -0.27343 -0.35154 -0.27413 -0.35308 -0.27517 -0.35401 C -0.28107 -0.35925 -0.2783 -0.35524 -0.28489 -0.36049 C -0.28489 -0.35987 -0.29479 -0.36913 -0.29722 -0.37129 C -0.29895 -0.37284 -0.30069 -0.37469 -0.3026 -0.37592 C -0.30399 -0.37685 -0.30555 -0.37808 -0.30694 -0.37901 C -0.30868 -0.38024 -0.31059 -0.38117 -0.31232 -0.38209 C -0.31354 -0.38333 -0.31475 -0.38425 -0.3158 -0.38549 C -0.31909 -0.38888 -0.31805 -0.38919 -0.32205 -0.39166 C -0.32309 -0.39228 -0.3243 -0.39259 -0.32552 -0.39321 C -0.32639 -0.39413 -0.32725 -0.39537 -0.3283 -0.39629 C -0.32968 -0.39784 -0.33298 -0.39876 -0.33437 -0.39938 C -0.33611 -0.40061 -0.33802 -0.40123 -0.33975 -0.40277 C -0.34218 -0.40463 -0.34427 -0.4074 -0.34687 -0.40895 L -0.35208 -0.41203 C -0.35295 -0.41265 -0.35399 -0.41296 -0.35468 -0.41358 C -0.3559 -0.41481 -0.35711 -0.41604 -0.35833 -0.41666 C -0.35937 -0.41759 -0.36076 -0.41759 -0.3618 -0.41851 C -0.36302 -0.41913 -0.36406 -0.42067 -0.36545 -0.4216 C -0.36684 -0.42253 -0.3684 -0.42253 -0.36979 -0.42314 C -0.37743 -0.42716 -0.37135 -0.42438 -0.37691 -0.42932 C -0.37777 -0.43024 -0.37864 -0.43024 -0.37951 -0.43086 C -0.38941 -0.43765 -0.37812 -0.43055 -0.38923 -0.43734 C -0.3901 -0.43765 -0.39114 -0.43796 -0.39201 -0.43919 C -0.39305 -0.43981 -0.39427 -0.44104 -0.39548 -0.44197 C -0.40139 -0.44598 -0.3967 -0.44135 -0.40173 -0.44506 C -0.40295 -0.44598 -0.40399 -0.44753 -0.4052 -0.44814 C -0.40798 -0.4503 -0.41007 -0.45061 -0.41319 -0.45154 C -0.41458 -0.45339 -0.41597 -0.45493 -0.41753 -0.45617 C -0.41875 -0.45709 -0.41996 -0.45709 -0.42118 -0.45771 C -0.4302 -0.46203 -0.4243 -0.45987 -0.43177 -0.46234 C -0.43298 -0.46358 -0.43402 -0.46481 -0.43524 -0.46574 C -0.43802 -0.46759 -0.446 -0.47067 -0.44861 -0.47222 C -0.45468 -0.47469 -0.45086 -0.47345 -0.46007 -0.47654 C -0.46892 -0.48456 -0.45711 -0.47469 -0.46892 -0.48179 C -0.47187 -0.48302 -0.47482 -0.4858 -0.47777 -0.48734 C -0.47916 -0.48858 -0.48073 -0.48858 -0.48211 -0.48919 C -0.48316 -0.48919 -0.48385 -0.48981 -0.48489 -0.49012 C -0.4967 -0.49567 -0.48281 -0.48919 -0.49288 -0.49382 C -0.49496 -0.49506 -0.49687 -0.49567 -0.49895 -0.49691 C -0.50086 -0.49753 -0.50243 -0.49938 -0.50434 -0.5003 C -0.50659 -0.50092 -0.50902 -0.50216 -0.51145 -0.50339 C -0.51354 -0.50401 -0.51545 -0.50524 -0.51753 -0.50586 C -0.51961 -0.50679 -0.5217 -0.50679 -0.52378 -0.50802 C -0.52552 -0.50925 -0.52725 -0.5108 -0.52916 -0.51111 C -0.54114 -0.51481 -0.52621 -0.51018 -0.54323 -0.51604 C -0.54496 -0.51666 -0.54687 -0.51697 -0.54861 -0.51759 C -0.56163 -0.52253 -0.54948 -0.51882 -0.56354 -0.52222 C -0.56475 -0.52284 -0.56597 -0.52314 -0.56718 -0.52376 C -0.57048 -0.52561 -0.56961 -0.52561 -0.57326 -0.52685 C -0.57534 -0.52716 -0.57743 -0.52716 -0.57951 -0.52839 C -0.59548 -0.53364 -0.57986 -0.52993 -0.59461 -0.53333 C -0.60243 -0.53796 -0.59809 -0.53611 -0.60781 -0.53796 C -0.60902 -0.53858 -0.61024 -0.53888 -0.61145 -0.5395 C -0.61232 -0.54012 -0.61319 -0.54043 -0.61406 -0.54135 C -0.61701 -0.54197 -0.61996 -0.54197 -0.62291 -0.54259 C -0.62968 -0.54444 -0.63645 -0.54691 -0.64323 -0.54876 L -0.65555 -0.55185 C -0.66284 -0.55617 -0.65451 -0.55154 -0.67066 -0.55493 C -0.67152 -0.55524 -0.67239 -0.55617 -0.67326 -0.55648 C -0.67656 -0.5574 -0.67986 -0.5574 -0.68298 -0.55802 C -0.68507 -0.55864 -0.68715 -0.55925 -0.68923 -0.55956 C -0.6927 -0.56049 -0.69635 -0.5608 -0.69982 -0.56142 C -0.70104 -0.56172 -0.70225 -0.56234 -0.70347 -0.56296 C -0.72048 -0.5679 -0.73559 -0.56944 -0.75382 -0.57037 L -0.77448 -0.57222 C -0.78732 -0.57345 -0.78923 -0.57438 -0.80277 -0.5753 L -0.83368 -0.57716 L -0.90486 -0.5753 C -0.91111 -0.5753 -0.9335 -0.57191 -0.93767 -0.57037 C -0.9434 -0.56913 -0.9434 -0.56882 -0.94948 -0.56759 L -0.95642 -0.56604 C -0.9592 -0.56543 -0.9618 -0.56543 -0.96441 -0.5645 C -0.97934 -0.5608 -0.95833 -0.56481 -0.97673 -0.56142 C -1.00121 -0.55648 -0.9743 -0.56234 -0.9908 -0.55802 C -0.99323 -0.5574 -0.99566 -0.55709 -0.99791 -0.55648 C -1.00121 -0.55555 -1.00121 -0.55493 -1.00416 -0.55339 C -1.00521 -0.55277 -1.00642 -0.55216 -1.00764 -0.55185 C -1.00937 -0.55123 -1.01128 -0.55092 -1.01302 -0.5503 C -1.01979 -0.54814 -1.01875 -0.54753 -1.02795 -0.54567 C -1.03038 -0.54537 -1.03281 -0.54506 -1.03507 -0.54413 C -1.03628 -0.54382 -1.0375 -0.54321 -1.03854 -0.54259 C -1.0401 -0.54197 -1.04166 -0.54166 -1.04305 -0.54135 C -1.04427 -0.54043 -1.04548 -0.54012 -1.04652 -0.5395 C -1.04791 -0.53919 -1.05833 -0.53611 -1.06076 -0.53333 L -1.06336 -0.53024 C -1.06371 -0.52839 -1.06389 -0.52685 -1.06423 -0.5253 C -1.06475 -0.52407 -1.06614 -0.52222 -1.06614 -0.52191 " pathEditMode="relative" rAng="0" ptsTypes="AAAAAAAAAAAAAAAAAAAAAAAAAAAAAAAAAAAAAAAAAAAAAAAAAAAAAAAAAAAAAAAAAAAAAAAAAAAAAAAAAAAAAAAAAAAAAAAAAAAAAAAAAAAAAAAAAAAAAAAAAAAAAAAAAAAAAAAAAAAAAAAAAAAAAAA">
                                      <p:cBhvr>
                                        <p:cTn id="10" dur="2000" fill="hold"/>
                                        <p:tgtEl>
                                          <p:spTgt spid="13"/>
                                        </p:tgtEl>
                                        <p:attrNameLst>
                                          <p:attrName>ppt_x</p:attrName>
                                          <p:attrName>ppt_y</p:attrName>
                                        </p:attrNameLst>
                                      </p:cBhvr>
                                      <p:rCtr x="-53316" y="-28858"/>
                                    </p:animMotion>
                                  </p:childTnLst>
                                </p:cTn>
                              </p:par>
                              <p:par>
                                <p:cTn id="11" presetID="50" presetClass="path" presetSubtype="0" accel="50000" decel="50000" fill="hold" grpId="0" nodeType="withEffect">
                                  <p:stCondLst>
                                    <p:cond delay="0"/>
                                  </p:stCondLst>
                                  <p:childTnLst>
                                    <p:animMotion origin="layout" path="M -0.00226 0.00525 L -0.00226 -0.12778 C -0.00226 -0.18766 -0.0276 -0.26204 -0.04583 -0.26204 L -0.08924 -0.26204 " pathEditMode="relative" rAng="16200000" ptsTypes="AAAA">
                                      <p:cBhvr>
                                        <p:cTn id="12" dur="2000" fill="hold"/>
                                        <p:tgtEl>
                                          <p:spTgt spid="14"/>
                                        </p:tgtEl>
                                        <p:attrNameLst>
                                          <p:attrName>ppt_x</p:attrName>
                                          <p:attrName>ppt_y</p:attrName>
                                        </p:attrNameLst>
                                      </p:cBhvr>
                                      <p:rCtr x="-4358" y="-13364"/>
                                    </p:animMotion>
                                  </p:childTnLst>
                                </p:cTn>
                              </p:par>
                              <p:par>
                                <p:cTn id="13" presetID="50" presetClass="path" presetSubtype="0" accel="50000" decel="50000" fill="hold" grpId="0" nodeType="withEffect">
                                  <p:stCondLst>
                                    <p:cond delay="0"/>
                                  </p:stCondLst>
                                  <p:childTnLst>
                                    <p:animMotion origin="layout" path="M -0.00313 0.00031 L 3.61111E-6 -0.1608 C 0.00139 -0.23241 0.01059 -0.32222 0.01597 -0.32191 L 0.02934 -0.32099 " pathEditMode="relative" rAng="16320000" ptsTypes="AAAA">
                                      <p:cBhvr>
                                        <p:cTn id="14" dur="2000" fill="hold"/>
                                        <p:tgtEl>
                                          <p:spTgt spid="16"/>
                                        </p:tgtEl>
                                        <p:attrNameLst>
                                          <p:attrName>ppt_x</p:attrName>
                                          <p:attrName>ppt_y</p:attrName>
                                        </p:attrNameLst>
                                      </p:cBhvr>
                                      <p:rCtr x="1615" y="-160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909FB-B2A7-10F8-A114-00D33AFEAA36}"/>
              </a:ext>
            </a:extLst>
          </p:cNvPr>
          <p:cNvSpPr>
            <a:spLocks noGrp="1"/>
          </p:cNvSpPr>
          <p:nvPr>
            <p:ph type="title"/>
          </p:nvPr>
        </p:nvSpPr>
        <p:spPr/>
        <p:txBody>
          <a:bodyPr/>
          <a:lstStyle/>
          <a:p>
            <a:r>
              <a:rPr lang="en-US" dirty="0">
                <a:solidFill>
                  <a:schemeClr val="accent2"/>
                </a:solidFill>
                <a:latin typeface="Cambria" panose="02040503050406030204" pitchFamily="18" charset="0"/>
                <a:cs typeface="Arial" panose="020B0604020202020204" pitchFamily="34" charset="0"/>
              </a:rPr>
              <a:t>Freemium Model Returns</a:t>
            </a:r>
          </a:p>
        </p:txBody>
      </p:sp>
      <p:pic>
        <p:nvPicPr>
          <p:cNvPr id="4" name="Picture 3" descr="A diagram of a product&#10;&#10;Description automatically generated">
            <a:extLst>
              <a:ext uri="{FF2B5EF4-FFF2-40B4-BE49-F238E27FC236}">
                <a16:creationId xmlns:a16="http://schemas.microsoft.com/office/drawing/2014/main" id="{2A61E55F-DE97-DDCA-7794-5D774868A25E}"/>
              </a:ext>
            </a:extLst>
          </p:cNvPr>
          <p:cNvPicPr>
            <a:picLocks noChangeAspect="1"/>
          </p:cNvPicPr>
          <p:nvPr/>
        </p:nvPicPr>
        <p:blipFill>
          <a:blip r:embed="rId2"/>
          <a:stretch>
            <a:fillRect/>
          </a:stretch>
        </p:blipFill>
        <p:spPr>
          <a:xfrm>
            <a:off x="1433217" y="1017725"/>
            <a:ext cx="6277565" cy="3707555"/>
          </a:xfrm>
          <a:prstGeom prst="rect">
            <a:avLst/>
          </a:prstGeom>
        </p:spPr>
      </p:pic>
      <p:sp>
        <p:nvSpPr>
          <p:cNvPr id="5" name="TextBox 4">
            <a:extLst>
              <a:ext uri="{FF2B5EF4-FFF2-40B4-BE49-F238E27FC236}">
                <a16:creationId xmlns:a16="http://schemas.microsoft.com/office/drawing/2014/main" id="{0A893042-671E-4B89-1557-05221032FED7}"/>
              </a:ext>
            </a:extLst>
          </p:cNvPr>
          <p:cNvSpPr txBox="1"/>
          <p:nvPr/>
        </p:nvSpPr>
        <p:spPr>
          <a:xfrm>
            <a:off x="1561763" y="4525225"/>
            <a:ext cx="1494320" cy="200055"/>
          </a:xfrm>
          <a:prstGeom prst="rect">
            <a:avLst/>
          </a:prstGeom>
          <a:noFill/>
        </p:spPr>
        <p:txBody>
          <a:bodyPr wrap="none" rtlCol="0">
            <a:spAutoFit/>
          </a:bodyPr>
          <a:lstStyle/>
          <a:p>
            <a:r>
              <a:rPr lang="en-US" sz="700">
                <a:solidFill>
                  <a:schemeClr val="bg2"/>
                </a:solidFill>
              </a:rPr>
              <a:t>Source: Business Model Toolbox</a:t>
            </a:r>
          </a:p>
        </p:txBody>
      </p:sp>
    </p:spTree>
    <p:extLst>
      <p:ext uri="{BB962C8B-B14F-4D97-AF65-F5344CB8AC3E}">
        <p14:creationId xmlns:p14="http://schemas.microsoft.com/office/powerpoint/2010/main" val="2848525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129C-48B2-CCF4-4AC1-892D395B994F}"/>
              </a:ext>
            </a:extLst>
          </p:cNvPr>
          <p:cNvSpPr>
            <a:spLocks noGrp="1"/>
          </p:cNvSpPr>
          <p:nvPr>
            <p:ph type="title"/>
          </p:nvPr>
        </p:nvSpPr>
        <p:spPr>
          <a:xfrm>
            <a:off x="720000" y="271770"/>
            <a:ext cx="7704000" cy="572700"/>
          </a:xfrm>
        </p:spPr>
        <p:txBody>
          <a:bodyPr/>
          <a:lstStyle/>
          <a:p>
            <a:r>
              <a:rPr lang="en-US" dirty="0">
                <a:solidFill>
                  <a:schemeClr val="accent2"/>
                </a:solidFill>
                <a:latin typeface="Cambria" panose="02040503050406030204" pitchFamily="18" charset="0"/>
                <a:cs typeface="Arial" panose="020B0604020202020204" pitchFamily="34" charset="0"/>
              </a:rPr>
              <a:t>SaaS Revenue Models: API’s</a:t>
            </a:r>
          </a:p>
        </p:txBody>
      </p:sp>
      <p:sp>
        <p:nvSpPr>
          <p:cNvPr id="3" name="Oval 2">
            <a:extLst>
              <a:ext uri="{FF2B5EF4-FFF2-40B4-BE49-F238E27FC236}">
                <a16:creationId xmlns:a16="http://schemas.microsoft.com/office/drawing/2014/main" id="{FD55F493-9212-BF49-7C39-1EC17D290A16}"/>
              </a:ext>
            </a:extLst>
          </p:cNvPr>
          <p:cNvSpPr/>
          <p:nvPr/>
        </p:nvSpPr>
        <p:spPr>
          <a:xfrm>
            <a:off x="-2749907" y="1328285"/>
            <a:ext cx="5117722" cy="4456497"/>
          </a:xfrm>
          <a:prstGeom prst="ellipse">
            <a:avLst/>
          </a:prstGeom>
          <a:noFill/>
          <a:ln w="57150">
            <a:solidFill>
              <a:schemeClr val="accent2"/>
            </a:solidFill>
            <a:extLst>
              <a:ext uri="{C807C97D-BFC1-408E-A445-0C87EB9F89A2}">
                <ask:lineSketchStyleProps xmlns:ask="http://schemas.microsoft.com/office/drawing/2018/sketchyshapes" sd="1219033472">
                  <a:custGeom>
                    <a:avLst/>
                    <a:gdLst>
                      <a:gd name="connsiteX0" fmla="*/ 0 w 5117722"/>
                      <a:gd name="connsiteY0" fmla="*/ 2228249 h 4456497"/>
                      <a:gd name="connsiteX1" fmla="*/ 2558861 w 5117722"/>
                      <a:gd name="connsiteY1" fmla="*/ 0 h 4456497"/>
                      <a:gd name="connsiteX2" fmla="*/ 5117722 w 5117722"/>
                      <a:gd name="connsiteY2" fmla="*/ 2228249 h 4456497"/>
                      <a:gd name="connsiteX3" fmla="*/ 2558861 w 5117722"/>
                      <a:gd name="connsiteY3" fmla="*/ 4456498 h 4456497"/>
                      <a:gd name="connsiteX4" fmla="*/ 0 w 5117722"/>
                      <a:gd name="connsiteY4" fmla="*/ 2228249 h 4456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7722" h="4456497" extrusionOk="0">
                        <a:moveTo>
                          <a:pt x="0" y="2228249"/>
                        </a:moveTo>
                        <a:cubicBezTo>
                          <a:pt x="-188639" y="881264"/>
                          <a:pt x="880147" y="99644"/>
                          <a:pt x="2558861" y="0"/>
                        </a:cubicBezTo>
                        <a:cubicBezTo>
                          <a:pt x="4166389" y="40906"/>
                          <a:pt x="4829728" y="1006778"/>
                          <a:pt x="5117722" y="2228249"/>
                        </a:cubicBezTo>
                        <a:cubicBezTo>
                          <a:pt x="4992981" y="3580693"/>
                          <a:pt x="3939254" y="4637942"/>
                          <a:pt x="2558861" y="4456498"/>
                        </a:cubicBezTo>
                        <a:cubicBezTo>
                          <a:pt x="1118633" y="4441721"/>
                          <a:pt x="33072" y="3474679"/>
                          <a:pt x="0" y="2228249"/>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FF5DF5F-B52F-7D46-5FAE-B4A0DAAE3872}"/>
              </a:ext>
            </a:extLst>
          </p:cNvPr>
          <p:cNvSpPr/>
          <p:nvPr/>
        </p:nvSpPr>
        <p:spPr>
          <a:xfrm>
            <a:off x="1222408" y="1617044"/>
            <a:ext cx="404262" cy="40426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Oval 7">
            <a:extLst>
              <a:ext uri="{FF2B5EF4-FFF2-40B4-BE49-F238E27FC236}">
                <a16:creationId xmlns:a16="http://schemas.microsoft.com/office/drawing/2014/main" id="{C2FB60DD-AFC8-1B8B-B356-C0C5C1F5C005}"/>
              </a:ext>
            </a:extLst>
          </p:cNvPr>
          <p:cNvSpPr/>
          <p:nvPr/>
        </p:nvSpPr>
        <p:spPr>
          <a:xfrm>
            <a:off x="1626670" y="4692460"/>
            <a:ext cx="404262" cy="40426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9" name="Oval 8">
            <a:extLst>
              <a:ext uri="{FF2B5EF4-FFF2-40B4-BE49-F238E27FC236}">
                <a16:creationId xmlns:a16="http://schemas.microsoft.com/office/drawing/2014/main" id="{62403035-1FDE-69C7-B1BD-163DF49F1D67}"/>
              </a:ext>
            </a:extLst>
          </p:cNvPr>
          <p:cNvSpPr/>
          <p:nvPr/>
        </p:nvSpPr>
        <p:spPr>
          <a:xfrm>
            <a:off x="2095099" y="2990249"/>
            <a:ext cx="404262" cy="40426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0" name="TextBox 9">
            <a:extLst>
              <a:ext uri="{FF2B5EF4-FFF2-40B4-BE49-F238E27FC236}">
                <a16:creationId xmlns:a16="http://schemas.microsoft.com/office/drawing/2014/main" id="{46B7C97B-18AD-5F75-ADDB-CDC28763EDF1}"/>
              </a:ext>
            </a:extLst>
          </p:cNvPr>
          <p:cNvSpPr txBox="1"/>
          <p:nvPr/>
        </p:nvSpPr>
        <p:spPr>
          <a:xfrm>
            <a:off x="1746983" y="1617044"/>
            <a:ext cx="4524344" cy="338554"/>
          </a:xfrm>
          <a:prstGeom prst="rect">
            <a:avLst/>
          </a:prstGeom>
          <a:noFill/>
        </p:spPr>
        <p:txBody>
          <a:bodyPr wrap="square" rtlCol="0">
            <a:spAutoFit/>
          </a:bodyPr>
          <a:lstStyle/>
          <a:p>
            <a:r>
              <a:rPr lang="en-US" sz="1600" b="1">
                <a:solidFill>
                  <a:schemeClr val="accent1">
                    <a:lumMod val="40000"/>
                    <a:lumOff val="60000"/>
                  </a:schemeClr>
                </a:solidFill>
              </a:rPr>
              <a:t>Application Programming Interface (API’s): </a:t>
            </a:r>
          </a:p>
        </p:txBody>
      </p:sp>
      <p:sp>
        <p:nvSpPr>
          <p:cNvPr id="13" name="TextBox 12">
            <a:extLst>
              <a:ext uri="{FF2B5EF4-FFF2-40B4-BE49-F238E27FC236}">
                <a16:creationId xmlns:a16="http://schemas.microsoft.com/office/drawing/2014/main" id="{4FCFD782-75F7-DA72-53AE-3A8875C161E9}"/>
              </a:ext>
            </a:extLst>
          </p:cNvPr>
          <p:cNvSpPr txBox="1"/>
          <p:nvPr/>
        </p:nvSpPr>
        <p:spPr>
          <a:xfrm>
            <a:off x="4740673" y="2437980"/>
            <a:ext cx="3444825" cy="1169551"/>
          </a:xfrm>
          <a:prstGeom prst="rect">
            <a:avLst/>
          </a:prstGeom>
          <a:noFill/>
        </p:spPr>
        <p:txBody>
          <a:bodyPr wrap="square">
            <a:spAutoFit/>
          </a:bodyPr>
          <a:lstStyle/>
          <a:p>
            <a:r>
              <a:rPr lang="en-US" b="1">
                <a:solidFill>
                  <a:schemeClr val="accent1">
                    <a:lumMod val="40000"/>
                    <a:lumOff val="60000"/>
                  </a:schemeClr>
                </a:solidFill>
              </a:rPr>
              <a:t>Accrued Revenue* </a:t>
            </a:r>
            <a:endParaRPr lang="en-US"/>
          </a:p>
          <a:p>
            <a:endParaRPr lang="en-US"/>
          </a:p>
          <a:p>
            <a:r>
              <a:rPr lang="en-US">
                <a:solidFill>
                  <a:schemeClr val="tx1"/>
                </a:solidFill>
                <a:latin typeface="Arial" panose="020B0604020202020204" pitchFamily="34" charset="0"/>
                <a:cs typeface="Arial" panose="020B0604020202020204" pitchFamily="34" charset="0"/>
              </a:rPr>
              <a:t>Revenue is recognized at the beginning of the payment schedule associated with the cost of the subscription.</a:t>
            </a:r>
          </a:p>
        </p:txBody>
      </p:sp>
      <p:sp>
        <p:nvSpPr>
          <p:cNvPr id="14" name="TextBox 13">
            <a:extLst>
              <a:ext uri="{FF2B5EF4-FFF2-40B4-BE49-F238E27FC236}">
                <a16:creationId xmlns:a16="http://schemas.microsoft.com/office/drawing/2014/main" id="{67A5D017-A6BB-DBFB-D4B4-7748DB1A9F2B}"/>
              </a:ext>
            </a:extLst>
          </p:cNvPr>
          <p:cNvSpPr txBox="1"/>
          <p:nvPr/>
        </p:nvSpPr>
        <p:spPr>
          <a:xfrm>
            <a:off x="2467019" y="3038490"/>
            <a:ext cx="1071127" cy="307777"/>
          </a:xfrm>
          <a:prstGeom prst="rect">
            <a:avLst/>
          </a:prstGeom>
          <a:noFill/>
        </p:spPr>
        <p:txBody>
          <a:bodyPr wrap="none" rtlCol="0">
            <a:spAutoFit/>
          </a:bodyPr>
          <a:lstStyle/>
          <a:p>
            <a:r>
              <a:rPr lang="en-US">
                <a:solidFill>
                  <a:schemeClr val="accent4">
                    <a:lumMod val="65000"/>
                  </a:schemeClr>
                </a:solidFill>
              </a:rPr>
              <a:t>Advertising</a:t>
            </a:r>
          </a:p>
        </p:txBody>
      </p:sp>
      <p:sp>
        <p:nvSpPr>
          <p:cNvPr id="16" name="TextBox 15">
            <a:extLst>
              <a:ext uri="{FF2B5EF4-FFF2-40B4-BE49-F238E27FC236}">
                <a16:creationId xmlns:a16="http://schemas.microsoft.com/office/drawing/2014/main" id="{17A29CAD-DACE-17CC-7E3D-B9C2BD516D78}"/>
              </a:ext>
            </a:extLst>
          </p:cNvPr>
          <p:cNvSpPr txBox="1"/>
          <p:nvPr/>
        </p:nvSpPr>
        <p:spPr>
          <a:xfrm>
            <a:off x="2214900" y="4717841"/>
            <a:ext cx="1982346" cy="307777"/>
          </a:xfrm>
          <a:prstGeom prst="rect">
            <a:avLst/>
          </a:prstGeom>
          <a:noFill/>
        </p:spPr>
        <p:txBody>
          <a:bodyPr wrap="square" rtlCol="0">
            <a:spAutoFit/>
          </a:bodyPr>
          <a:lstStyle/>
          <a:p>
            <a:r>
              <a:rPr lang="en-US">
                <a:solidFill>
                  <a:schemeClr val="bg2">
                    <a:lumMod val="40000"/>
                    <a:lumOff val="60000"/>
                  </a:schemeClr>
                </a:solidFill>
              </a:rPr>
              <a:t>Subscription Basis</a:t>
            </a:r>
          </a:p>
        </p:txBody>
      </p:sp>
      <p:grpSp>
        <p:nvGrpSpPr>
          <p:cNvPr id="17" name="Google Shape;5890;p67">
            <a:extLst>
              <a:ext uri="{FF2B5EF4-FFF2-40B4-BE49-F238E27FC236}">
                <a16:creationId xmlns:a16="http://schemas.microsoft.com/office/drawing/2014/main" id="{9592BFF2-4854-11FE-815B-CADF30F3BB4B}"/>
              </a:ext>
            </a:extLst>
          </p:cNvPr>
          <p:cNvGrpSpPr/>
          <p:nvPr/>
        </p:nvGrpSpPr>
        <p:grpSpPr>
          <a:xfrm>
            <a:off x="331887" y="2871729"/>
            <a:ext cx="1379573" cy="1317461"/>
            <a:chOff x="-62511900" y="4129100"/>
            <a:chExt cx="304050" cy="282000"/>
          </a:xfrm>
          <a:solidFill>
            <a:schemeClr val="accent2"/>
          </a:solidFill>
        </p:grpSpPr>
        <p:sp>
          <p:nvSpPr>
            <p:cNvPr id="18" name="Google Shape;5891;p67">
              <a:extLst>
                <a:ext uri="{FF2B5EF4-FFF2-40B4-BE49-F238E27FC236}">
                  <a16:creationId xmlns:a16="http://schemas.microsoft.com/office/drawing/2014/main" id="{5B175CDD-3C71-CEFB-CB92-AF0148E8CCA5}"/>
                </a:ext>
              </a:extLst>
            </p:cNvPr>
            <p:cNvSpPr/>
            <p:nvPr/>
          </p:nvSpPr>
          <p:spPr>
            <a:xfrm>
              <a:off x="-62414225" y="42039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892;p67">
              <a:extLst>
                <a:ext uri="{FF2B5EF4-FFF2-40B4-BE49-F238E27FC236}">
                  <a16:creationId xmlns:a16="http://schemas.microsoft.com/office/drawing/2014/main" id="{6037DBFF-02BB-1F0E-3767-B025BE59776F}"/>
                </a:ext>
              </a:extLst>
            </p:cNvPr>
            <p:cNvSpPr/>
            <p:nvPr/>
          </p:nvSpPr>
          <p:spPr>
            <a:xfrm>
              <a:off x="-62511100" y="412910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893;p67">
              <a:extLst>
                <a:ext uri="{FF2B5EF4-FFF2-40B4-BE49-F238E27FC236}">
                  <a16:creationId xmlns:a16="http://schemas.microsoft.com/office/drawing/2014/main" id="{73770D2A-68D5-6457-CA32-201D98718E99}"/>
                </a:ext>
              </a:extLst>
            </p:cNvPr>
            <p:cNvSpPr/>
            <p:nvPr/>
          </p:nvSpPr>
          <p:spPr>
            <a:xfrm>
              <a:off x="-62511100" y="42070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894;p67">
              <a:extLst>
                <a:ext uri="{FF2B5EF4-FFF2-40B4-BE49-F238E27FC236}">
                  <a16:creationId xmlns:a16="http://schemas.microsoft.com/office/drawing/2014/main" id="{E115BBB9-AB81-DA82-0315-619DC8CF195D}"/>
                </a:ext>
              </a:extLst>
            </p:cNvPr>
            <p:cNvSpPr/>
            <p:nvPr/>
          </p:nvSpPr>
          <p:spPr>
            <a:xfrm>
              <a:off x="-62511100" y="43299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895;p67">
              <a:extLst>
                <a:ext uri="{FF2B5EF4-FFF2-40B4-BE49-F238E27FC236}">
                  <a16:creationId xmlns:a16="http://schemas.microsoft.com/office/drawing/2014/main" id="{BDAD9BF1-6FB5-6A52-CEDA-F4CDBEEF8950}"/>
                </a:ext>
              </a:extLst>
            </p:cNvPr>
            <p:cNvSpPr/>
            <p:nvPr/>
          </p:nvSpPr>
          <p:spPr>
            <a:xfrm>
              <a:off x="-62511900" y="42685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82AC377D-B602-EF43-F51A-C4575FBA261F}"/>
              </a:ext>
            </a:extLst>
          </p:cNvPr>
          <p:cNvSpPr txBox="1"/>
          <p:nvPr/>
        </p:nvSpPr>
        <p:spPr>
          <a:xfrm>
            <a:off x="2751292" y="3641416"/>
            <a:ext cx="184731" cy="307777"/>
          </a:xfrm>
          <a:prstGeom prst="rect">
            <a:avLst/>
          </a:prstGeom>
          <a:noFill/>
        </p:spPr>
        <p:txBody>
          <a:bodyPr wrap="none" rtlCol="0">
            <a:spAutoFit/>
          </a:bodyPr>
          <a:lstStyle/>
          <a:p>
            <a:endParaRPr lang="en-US"/>
          </a:p>
        </p:txBody>
      </p:sp>
      <p:sp>
        <p:nvSpPr>
          <p:cNvPr id="6" name="TextBox 5">
            <a:extLst>
              <a:ext uri="{FF2B5EF4-FFF2-40B4-BE49-F238E27FC236}">
                <a16:creationId xmlns:a16="http://schemas.microsoft.com/office/drawing/2014/main" id="{6D96CBE2-E6AE-39DB-A3FF-CD3E7718E44E}"/>
              </a:ext>
            </a:extLst>
          </p:cNvPr>
          <p:cNvSpPr txBox="1"/>
          <p:nvPr/>
        </p:nvSpPr>
        <p:spPr>
          <a:xfrm>
            <a:off x="2905041" y="2192942"/>
            <a:ext cx="184731" cy="307777"/>
          </a:xfrm>
          <a:prstGeom prst="rect">
            <a:avLst/>
          </a:prstGeom>
          <a:noFill/>
        </p:spPr>
        <p:txBody>
          <a:bodyPr wrap="none" rtlCol="0">
            <a:spAutoFit/>
          </a:bodyPr>
          <a:lstStyle/>
          <a:p>
            <a:endParaRPr lang="en-US"/>
          </a:p>
        </p:txBody>
      </p:sp>
      <p:sp>
        <p:nvSpPr>
          <p:cNvPr id="12" name="TextBox 11">
            <a:extLst>
              <a:ext uri="{FF2B5EF4-FFF2-40B4-BE49-F238E27FC236}">
                <a16:creationId xmlns:a16="http://schemas.microsoft.com/office/drawing/2014/main" id="{8D663708-085E-B70C-161F-1D03D68B39C9}"/>
              </a:ext>
            </a:extLst>
          </p:cNvPr>
          <p:cNvSpPr txBox="1"/>
          <p:nvPr/>
        </p:nvSpPr>
        <p:spPr>
          <a:xfrm>
            <a:off x="6003031" y="1627899"/>
            <a:ext cx="2740818" cy="738664"/>
          </a:xfrm>
          <a:prstGeom prst="rect">
            <a:avLst/>
          </a:prstGeom>
          <a:noFill/>
        </p:spPr>
        <p:txBody>
          <a:bodyPr wrap="square" rtlCol="0">
            <a:spAutoFit/>
          </a:bodyPr>
          <a:lstStyle/>
          <a:p>
            <a:r>
              <a:rPr lang="en-US"/>
              <a:t>Creating linkages between SaaS and other </a:t>
            </a:r>
            <a:r>
              <a:rPr lang="en-US" err="1"/>
              <a:t>softwares</a:t>
            </a:r>
            <a:r>
              <a:rPr lang="en-US"/>
              <a:t> for multi-faceted usage.</a:t>
            </a:r>
          </a:p>
        </p:txBody>
      </p:sp>
    </p:spTree>
    <p:extLst>
      <p:ext uri="{BB962C8B-B14F-4D97-AF65-F5344CB8AC3E}">
        <p14:creationId xmlns:p14="http://schemas.microsoft.com/office/powerpoint/2010/main" val="2739130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FE12D-E3F4-CC22-B639-D565D5E621AE}"/>
              </a:ext>
            </a:extLst>
          </p:cNvPr>
          <p:cNvSpPr>
            <a:spLocks noGrp="1"/>
          </p:cNvSpPr>
          <p:nvPr>
            <p:ph type="title"/>
          </p:nvPr>
        </p:nvSpPr>
        <p:spPr/>
        <p:txBody>
          <a:bodyPr/>
          <a:lstStyle/>
          <a:p>
            <a:r>
              <a:rPr lang="en-US" dirty="0">
                <a:solidFill>
                  <a:schemeClr val="accent2"/>
                </a:solidFill>
                <a:latin typeface="Cambria" panose="02040503050406030204" pitchFamily="18" charset="0"/>
                <a:cs typeface="Arial" panose="020B0604020202020204" pitchFamily="34" charset="0"/>
              </a:rPr>
              <a:t>API Functions</a:t>
            </a:r>
          </a:p>
        </p:txBody>
      </p:sp>
      <p:pic>
        <p:nvPicPr>
          <p:cNvPr id="4" name="Picture 3" descr="A diagram of api workflow&#10;&#10;Description automatically generated">
            <a:extLst>
              <a:ext uri="{FF2B5EF4-FFF2-40B4-BE49-F238E27FC236}">
                <a16:creationId xmlns:a16="http://schemas.microsoft.com/office/drawing/2014/main" id="{DDA51A62-8DFB-D8C0-1D56-5C3329528742}"/>
              </a:ext>
            </a:extLst>
          </p:cNvPr>
          <p:cNvPicPr>
            <a:picLocks noChangeAspect="1"/>
          </p:cNvPicPr>
          <p:nvPr/>
        </p:nvPicPr>
        <p:blipFill>
          <a:blip r:embed="rId3"/>
          <a:stretch>
            <a:fillRect/>
          </a:stretch>
        </p:blipFill>
        <p:spPr>
          <a:xfrm>
            <a:off x="651600" y="1464159"/>
            <a:ext cx="7772400" cy="2089251"/>
          </a:xfrm>
          <a:prstGeom prst="rect">
            <a:avLst/>
          </a:prstGeom>
        </p:spPr>
      </p:pic>
      <p:sp>
        <p:nvSpPr>
          <p:cNvPr id="5" name="TextBox 4">
            <a:extLst>
              <a:ext uri="{FF2B5EF4-FFF2-40B4-BE49-F238E27FC236}">
                <a16:creationId xmlns:a16="http://schemas.microsoft.com/office/drawing/2014/main" id="{79047C40-EDE7-C1E8-2084-844639377D81}"/>
              </a:ext>
            </a:extLst>
          </p:cNvPr>
          <p:cNvSpPr txBox="1"/>
          <p:nvPr/>
        </p:nvSpPr>
        <p:spPr>
          <a:xfrm>
            <a:off x="720000" y="3553410"/>
            <a:ext cx="878767" cy="200055"/>
          </a:xfrm>
          <a:prstGeom prst="rect">
            <a:avLst/>
          </a:prstGeom>
          <a:noFill/>
        </p:spPr>
        <p:txBody>
          <a:bodyPr wrap="none" rtlCol="0">
            <a:spAutoFit/>
          </a:bodyPr>
          <a:lstStyle/>
          <a:p>
            <a:r>
              <a:rPr lang="en-US" sz="700">
                <a:solidFill>
                  <a:schemeClr val="bg2"/>
                </a:solidFill>
              </a:rPr>
              <a:t>Source: </a:t>
            </a:r>
            <a:r>
              <a:rPr lang="en-US" sz="700" err="1">
                <a:solidFill>
                  <a:schemeClr val="bg2"/>
                </a:solidFill>
              </a:rPr>
              <a:t>AltexSoft</a:t>
            </a:r>
            <a:endParaRPr lang="en-US" sz="700">
              <a:solidFill>
                <a:schemeClr val="bg2"/>
              </a:solidFill>
            </a:endParaRPr>
          </a:p>
        </p:txBody>
      </p:sp>
    </p:spTree>
    <p:extLst>
      <p:ext uri="{BB962C8B-B14F-4D97-AF65-F5344CB8AC3E}">
        <p14:creationId xmlns:p14="http://schemas.microsoft.com/office/powerpoint/2010/main" val="1624074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A1673-8C49-BD6A-F15F-E10880AA77ED}"/>
              </a:ext>
            </a:extLst>
          </p:cNvPr>
          <p:cNvSpPr>
            <a:spLocks noGrp="1"/>
          </p:cNvSpPr>
          <p:nvPr>
            <p:ph type="title"/>
          </p:nvPr>
        </p:nvSpPr>
        <p:spPr/>
        <p:txBody>
          <a:bodyPr/>
          <a:lstStyle/>
          <a:p>
            <a:r>
              <a:rPr lang="en-US" sz="2500" dirty="0">
                <a:solidFill>
                  <a:schemeClr val="accent2"/>
                </a:solidFill>
                <a:latin typeface="Cambria" panose="02040503050406030204" pitchFamily="18" charset="0"/>
              </a:rPr>
              <a:t>5 Year Trend Comparison (SNPS, CRWD, CRM)</a:t>
            </a:r>
          </a:p>
        </p:txBody>
      </p:sp>
      <p:pic>
        <p:nvPicPr>
          <p:cNvPr id="3" name="Picture 2" descr="A graph of a stock market&#10;&#10;Description automatically generated with medium confidence">
            <a:extLst>
              <a:ext uri="{FF2B5EF4-FFF2-40B4-BE49-F238E27FC236}">
                <a16:creationId xmlns:a16="http://schemas.microsoft.com/office/drawing/2014/main" id="{1E0FF604-7625-0791-2D3B-E6B99C56F055}"/>
              </a:ext>
            </a:extLst>
          </p:cNvPr>
          <p:cNvPicPr>
            <a:picLocks noChangeAspect="1"/>
          </p:cNvPicPr>
          <p:nvPr/>
        </p:nvPicPr>
        <p:blipFill>
          <a:blip r:embed="rId2"/>
          <a:stretch>
            <a:fillRect/>
          </a:stretch>
        </p:blipFill>
        <p:spPr>
          <a:xfrm>
            <a:off x="720000" y="1203954"/>
            <a:ext cx="7829800" cy="3262850"/>
          </a:xfrm>
          <a:prstGeom prst="rect">
            <a:avLst/>
          </a:prstGeom>
        </p:spPr>
      </p:pic>
    </p:spTree>
    <p:extLst>
      <p:ext uri="{BB962C8B-B14F-4D97-AF65-F5344CB8AC3E}">
        <p14:creationId xmlns:p14="http://schemas.microsoft.com/office/powerpoint/2010/main" val="40258672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449FD-4ACB-2D9E-0C9A-836505EF49A2}"/>
              </a:ext>
            </a:extLst>
          </p:cNvPr>
          <p:cNvSpPr>
            <a:spLocks noGrp="1"/>
          </p:cNvSpPr>
          <p:nvPr>
            <p:ph type="title"/>
          </p:nvPr>
        </p:nvSpPr>
        <p:spPr>
          <a:xfrm>
            <a:off x="598620" y="177988"/>
            <a:ext cx="7704000" cy="572700"/>
          </a:xfrm>
        </p:spPr>
        <p:txBody>
          <a:bodyPr/>
          <a:lstStyle/>
          <a:p>
            <a:r>
              <a:rPr lang="en-US" dirty="0">
                <a:solidFill>
                  <a:schemeClr val="accent2"/>
                </a:solidFill>
                <a:latin typeface="Cambria" panose="02040503050406030204" pitchFamily="18" charset="0"/>
                <a:cs typeface="Arial" panose="020B0604020202020204" pitchFamily="34" charset="0"/>
              </a:rPr>
              <a:t>Types of APIs</a:t>
            </a:r>
          </a:p>
        </p:txBody>
      </p:sp>
      <p:pic>
        <p:nvPicPr>
          <p:cNvPr id="6" name="Picture 5" descr="A screenshot of a computer&#10;&#10;Description automatically generated">
            <a:extLst>
              <a:ext uri="{FF2B5EF4-FFF2-40B4-BE49-F238E27FC236}">
                <a16:creationId xmlns:a16="http://schemas.microsoft.com/office/drawing/2014/main" id="{09E0C002-2827-3684-67B0-CD58F73CDFE0}"/>
              </a:ext>
            </a:extLst>
          </p:cNvPr>
          <p:cNvPicPr>
            <a:picLocks noChangeAspect="1"/>
          </p:cNvPicPr>
          <p:nvPr/>
        </p:nvPicPr>
        <p:blipFill>
          <a:blip r:embed="rId2"/>
          <a:stretch>
            <a:fillRect/>
          </a:stretch>
        </p:blipFill>
        <p:spPr>
          <a:xfrm>
            <a:off x="564420" y="750688"/>
            <a:ext cx="7772400" cy="3775165"/>
          </a:xfrm>
          <a:prstGeom prst="rect">
            <a:avLst/>
          </a:prstGeom>
        </p:spPr>
      </p:pic>
      <p:sp>
        <p:nvSpPr>
          <p:cNvPr id="8" name="TextBox 7">
            <a:extLst>
              <a:ext uri="{FF2B5EF4-FFF2-40B4-BE49-F238E27FC236}">
                <a16:creationId xmlns:a16="http://schemas.microsoft.com/office/drawing/2014/main" id="{D8CD3804-EFAB-10E4-59B2-7629DA6F2A9A}"/>
              </a:ext>
            </a:extLst>
          </p:cNvPr>
          <p:cNvSpPr txBox="1"/>
          <p:nvPr/>
        </p:nvSpPr>
        <p:spPr>
          <a:xfrm>
            <a:off x="598620" y="4525853"/>
            <a:ext cx="4814760" cy="215444"/>
          </a:xfrm>
          <a:prstGeom prst="rect">
            <a:avLst/>
          </a:prstGeom>
          <a:noFill/>
        </p:spPr>
        <p:txBody>
          <a:bodyPr wrap="square">
            <a:spAutoFit/>
          </a:bodyPr>
          <a:lstStyle/>
          <a:p>
            <a:r>
              <a:rPr lang="en-US" sz="800">
                <a:solidFill>
                  <a:schemeClr val="bg2"/>
                </a:solidFill>
              </a:rPr>
              <a:t>Source: </a:t>
            </a:r>
            <a:r>
              <a:rPr lang="en-US" sz="800" err="1">
                <a:solidFill>
                  <a:schemeClr val="bg2"/>
                </a:solidFill>
              </a:rPr>
              <a:t>AltexSoft</a:t>
            </a:r>
            <a:endParaRPr lang="en-US" sz="800">
              <a:solidFill>
                <a:schemeClr val="bg2"/>
              </a:solidFill>
            </a:endParaRPr>
          </a:p>
        </p:txBody>
      </p:sp>
    </p:spTree>
    <p:extLst>
      <p:ext uri="{BB962C8B-B14F-4D97-AF65-F5344CB8AC3E}">
        <p14:creationId xmlns:p14="http://schemas.microsoft.com/office/powerpoint/2010/main" val="3595228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129C-48B2-CCF4-4AC1-892D395B994F}"/>
              </a:ext>
            </a:extLst>
          </p:cNvPr>
          <p:cNvSpPr>
            <a:spLocks noGrp="1"/>
          </p:cNvSpPr>
          <p:nvPr>
            <p:ph type="title"/>
          </p:nvPr>
        </p:nvSpPr>
        <p:spPr>
          <a:xfrm>
            <a:off x="720000" y="271770"/>
            <a:ext cx="7704000" cy="572700"/>
          </a:xfrm>
        </p:spPr>
        <p:txBody>
          <a:bodyPr/>
          <a:lstStyle/>
          <a:p>
            <a:r>
              <a:rPr lang="en-US" dirty="0">
                <a:solidFill>
                  <a:schemeClr val="accent2"/>
                </a:solidFill>
                <a:latin typeface="Cambria" panose="02040503050406030204" pitchFamily="18" charset="0"/>
                <a:cs typeface="Arial" panose="020B0604020202020204" pitchFamily="34" charset="0"/>
              </a:rPr>
              <a:t>SaaS Revenue Models</a:t>
            </a:r>
          </a:p>
        </p:txBody>
      </p:sp>
      <p:sp>
        <p:nvSpPr>
          <p:cNvPr id="3" name="Oval 2">
            <a:extLst>
              <a:ext uri="{FF2B5EF4-FFF2-40B4-BE49-F238E27FC236}">
                <a16:creationId xmlns:a16="http://schemas.microsoft.com/office/drawing/2014/main" id="{FD55F493-9212-BF49-7C39-1EC17D290A16}"/>
              </a:ext>
            </a:extLst>
          </p:cNvPr>
          <p:cNvSpPr/>
          <p:nvPr/>
        </p:nvSpPr>
        <p:spPr>
          <a:xfrm>
            <a:off x="-2749907" y="1328285"/>
            <a:ext cx="5117722" cy="4456497"/>
          </a:xfrm>
          <a:prstGeom prst="ellipse">
            <a:avLst/>
          </a:prstGeom>
          <a:noFill/>
          <a:ln w="57150">
            <a:solidFill>
              <a:schemeClr val="accent2"/>
            </a:solidFill>
            <a:extLst>
              <a:ext uri="{C807C97D-BFC1-408E-A445-0C87EB9F89A2}">
                <ask:lineSketchStyleProps xmlns:ask="http://schemas.microsoft.com/office/drawing/2018/sketchyshapes" sd="1219033472">
                  <a:custGeom>
                    <a:avLst/>
                    <a:gdLst>
                      <a:gd name="connsiteX0" fmla="*/ 0 w 5117722"/>
                      <a:gd name="connsiteY0" fmla="*/ 2228249 h 4456497"/>
                      <a:gd name="connsiteX1" fmla="*/ 2558861 w 5117722"/>
                      <a:gd name="connsiteY1" fmla="*/ 0 h 4456497"/>
                      <a:gd name="connsiteX2" fmla="*/ 5117722 w 5117722"/>
                      <a:gd name="connsiteY2" fmla="*/ 2228249 h 4456497"/>
                      <a:gd name="connsiteX3" fmla="*/ 2558861 w 5117722"/>
                      <a:gd name="connsiteY3" fmla="*/ 4456498 h 4456497"/>
                      <a:gd name="connsiteX4" fmla="*/ 0 w 5117722"/>
                      <a:gd name="connsiteY4" fmla="*/ 2228249 h 4456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7722" h="4456497" extrusionOk="0">
                        <a:moveTo>
                          <a:pt x="0" y="2228249"/>
                        </a:moveTo>
                        <a:cubicBezTo>
                          <a:pt x="-188639" y="881264"/>
                          <a:pt x="880147" y="99644"/>
                          <a:pt x="2558861" y="0"/>
                        </a:cubicBezTo>
                        <a:cubicBezTo>
                          <a:pt x="4166389" y="40906"/>
                          <a:pt x="4829728" y="1006778"/>
                          <a:pt x="5117722" y="2228249"/>
                        </a:cubicBezTo>
                        <a:cubicBezTo>
                          <a:pt x="4992981" y="3580693"/>
                          <a:pt x="3939254" y="4637942"/>
                          <a:pt x="2558861" y="4456498"/>
                        </a:cubicBezTo>
                        <a:cubicBezTo>
                          <a:pt x="1118633" y="4441721"/>
                          <a:pt x="33072" y="3474679"/>
                          <a:pt x="0" y="2228249"/>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FF5DF5F-B52F-7D46-5FAE-B4A0DAAE3872}"/>
              </a:ext>
            </a:extLst>
          </p:cNvPr>
          <p:cNvSpPr/>
          <p:nvPr/>
        </p:nvSpPr>
        <p:spPr>
          <a:xfrm>
            <a:off x="1222408" y="1617044"/>
            <a:ext cx="404262" cy="40426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Oval 7">
            <a:extLst>
              <a:ext uri="{FF2B5EF4-FFF2-40B4-BE49-F238E27FC236}">
                <a16:creationId xmlns:a16="http://schemas.microsoft.com/office/drawing/2014/main" id="{C2FB60DD-AFC8-1B8B-B356-C0C5C1F5C005}"/>
              </a:ext>
            </a:extLst>
          </p:cNvPr>
          <p:cNvSpPr/>
          <p:nvPr/>
        </p:nvSpPr>
        <p:spPr>
          <a:xfrm>
            <a:off x="1626670" y="4692460"/>
            <a:ext cx="404262" cy="40426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9" name="Oval 8">
            <a:extLst>
              <a:ext uri="{FF2B5EF4-FFF2-40B4-BE49-F238E27FC236}">
                <a16:creationId xmlns:a16="http://schemas.microsoft.com/office/drawing/2014/main" id="{62403035-1FDE-69C7-B1BD-163DF49F1D67}"/>
              </a:ext>
            </a:extLst>
          </p:cNvPr>
          <p:cNvSpPr/>
          <p:nvPr/>
        </p:nvSpPr>
        <p:spPr>
          <a:xfrm>
            <a:off x="2095099" y="2990249"/>
            <a:ext cx="404262" cy="40426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0" name="TextBox 9">
            <a:extLst>
              <a:ext uri="{FF2B5EF4-FFF2-40B4-BE49-F238E27FC236}">
                <a16:creationId xmlns:a16="http://schemas.microsoft.com/office/drawing/2014/main" id="{46B7C97B-18AD-5F75-ADDB-CDC28763EDF1}"/>
              </a:ext>
            </a:extLst>
          </p:cNvPr>
          <p:cNvSpPr txBox="1"/>
          <p:nvPr/>
        </p:nvSpPr>
        <p:spPr>
          <a:xfrm>
            <a:off x="1746983" y="1617044"/>
            <a:ext cx="1400951" cy="338554"/>
          </a:xfrm>
          <a:prstGeom prst="rect">
            <a:avLst/>
          </a:prstGeom>
          <a:noFill/>
        </p:spPr>
        <p:txBody>
          <a:bodyPr wrap="square" rtlCol="0">
            <a:spAutoFit/>
          </a:bodyPr>
          <a:lstStyle/>
          <a:p>
            <a:r>
              <a:rPr lang="en-US" sz="1600" b="1">
                <a:solidFill>
                  <a:schemeClr val="accent1">
                    <a:lumMod val="40000"/>
                    <a:lumOff val="60000"/>
                  </a:schemeClr>
                </a:solidFill>
              </a:rPr>
              <a:t>Advertising:</a:t>
            </a:r>
          </a:p>
        </p:txBody>
      </p:sp>
      <p:sp>
        <p:nvSpPr>
          <p:cNvPr id="13" name="TextBox 12">
            <a:extLst>
              <a:ext uri="{FF2B5EF4-FFF2-40B4-BE49-F238E27FC236}">
                <a16:creationId xmlns:a16="http://schemas.microsoft.com/office/drawing/2014/main" id="{4FCFD782-75F7-DA72-53AE-3A8875C161E9}"/>
              </a:ext>
            </a:extLst>
          </p:cNvPr>
          <p:cNvSpPr txBox="1"/>
          <p:nvPr/>
        </p:nvSpPr>
        <p:spPr>
          <a:xfrm>
            <a:off x="4922228" y="2163721"/>
            <a:ext cx="3444825" cy="1169551"/>
          </a:xfrm>
          <a:prstGeom prst="rect">
            <a:avLst/>
          </a:prstGeom>
          <a:noFill/>
        </p:spPr>
        <p:txBody>
          <a:bodyPr wrap="square">
            <a:spAutoFit/>
          </a:bodyPr>
          <a:lstStyle/>
          <a:p>
            <a:r>
              <a:rPr lang="en-US" b="1">
                <a:solidFill>
                  <a:schemeClr val="accent1">
                    <a:lumMod val="40000"/>
                    <a:lumOff val="60000"/>
                  </a:schemeClr>
                </a:solidFill>
              </a:rPr>
              <a:t>Accrued Revenue* </a:t>
            </a:r>
            <a:endParaRPr lang="en-US"/>
          </a:p>
          <a:p>
            <a:endParaRPr lang="en-US"/>
          </a:p>
          <a:p>
            <a:r>
              <a:rPr lang="en-US">
                <a:solidFill>
                  <a:schemeClr val="tx1"/>
                </a:solidFill>
                <a:latin typeface="Arial" panose="020B0604020202020204" pitchFamily="34" charset="0"/>
                <a:cs typeface="Arial" panose="020B0604020202020204" pitchFamily="34" charset="0"/>
              </a:rPr>
              <a:t>Revenue is recognized as the company wishing to advertise proceeds with payment.</a:t>
            </a:r>
          </a:p>
        </p:txBody>
      </p:sp>
      <p:sp>
        <p:nvSpPr>
          <p:cNvPr id="14" name="TextBox 13">
            <a:extLst>
              <a:ext uri="{FF2B5EF4-FFF2-40B4-BE49-F238E27FC236}">
                <a16:creationId xmlns:a16="http://schemas.microsoft.com/office/drawing/2014/main" id="{67A5D017-A6BB-DBFB-D4B4-7748DB1A9F2B}"/>
              </a:ext>
            </a:extLst>
          </p:cNvPr>
          <p:cNvSpPr txBox="1"/>
          <p:nvPr/>
        </p:nvSpPr>
        <p:spPr>
          <a:xfrm>
            <a:off x="2467019" y="3038490"/>
            <a:ext cx="1659429" cy="307777"/>
          </a:xfrm>
          <a:prstGeom prst="rect">
            <a:avLst/>
          </a:prstGeom>
          <a:noFill/>
        </p:spPr>
        <p:txBody>
          <a:bodyPr wrap="none" rtlCol="0">
            <a:spAutoFit/>
          </a:bodyPr>
          <a:lstStyle/>
          <a:p>
            <a:r>
              <a:rPr lang="en-US">
                <a:solidFill>
                  <a:schemeClr val="accent4">
                    <a:lumMod val="65000"/>
                  </a:schemeClr>
                </a:solidFill>
              </a:rPr>
              <a:t>Subscription Basis</a:t>
            </a:r>
          </a:p>
        </p:txBody>
      </p:sp>
      <p:sp>
        <p:nvSpPr>
          <p:cNvPr id="16" name="TextBox 15">
            <a:extLst>
              <a:ext uri="{FF2B5EF4-FFF2-40B4-BE49-F238E27FC236}">
                <a16:creationId xmlns:a16="http://schemas.microsoft.com/office/drawing/2014/main" id="{17A29CAD-DACE-17CC-7E3D-B9C2BD516D78}"/>
              </a:ext>
            </a:extLst>
          </p:cNvPr>
          <p:cNvSpPr txBox="1"/>
          <p:nvPr/>
        </p:nvSpPr>
        <p:spPr>
          <a:xfrm>
            <a:off x="2214900" y="4717841"/>
            <a:ext cx="1982346" cy="307777"/>
          </a:xfrm>
          <a:prstGeom prst="rect">
            <a:avLst/>
          </a:prstGeom>
          <a:noFill/>
        </p:spPr>
        <p:txBody>
          <a:bodyPr wrap="square" rtlCol="0">
            <a:spAutoFit/>
          </a:bodyPr>
          <a:lstStyle/>
          <a:p>
            <a:r>
              <a:rPr lang="en-US">
                <a:solidFill>
                  <a:schemeClr val="bg2">
                    <a:lumMod val="40000"/>
                    <a:lumOff val="60000"/>
                  </a:schemeClr>
                </a:solidFill>
              </a:rPr>
              <a:t>Usage Basis</a:t>
            </a:r>
          </a:p>
        </p:txBody>
      </p:sp>
      <p:grpSp>
        <p:nvGrpSpPr>
          <p:cNvPr id="17" name="Google Shape;5890;p67">
            <a:extLst>
              <a:ext uri="{FF2B5EF4-FFF2-40B4-BE49-F238E27FC236}">
                <a16:creationId xmlns:a16="http://schemas.microsoft.com/office/drawing/2014/main" id="{9592BFF2-4854-11FE-815B-CADF30F3BB4B}"/>
              </a:ext>
            </a:extLst>
          </p:cNvPr>
          <p:cNvGrpSpPr/>
          <p:nvPr/>
        </p:nvGrpSpPr>
        <p:grpSpPr>
          <a:xfrm>
            <a:off x="331887" y="2871729"/>
            <a:ext cx="1379573" cy="1317461"/>
            <a:chOff x="-62511900" y="4129100"/>
            <a:chExt cx="304050" cy="282000"/>
          </a:xfrm>
          <a:solidFill>
            <a:schemeClr val="accent2"/>
          </a:solidFill>
        </p:grpSpPr>
        <p:sp>
          <p:nvSpPr>
            <p:cNvPr id="18" name="Google Shape;5891;p67">
              <a:extLst>
                <a:ext uri="{FF2B5EF4-FFF2-40B4-BE49-F238E27FC236}">
                  <a16:creationId xmlns:a16="http://schemas.microsoft.com/office/drawing/2014/main" id="{5B175CDD-3C71-CEFB-CB92-AF0148E8CCA5}"/>
                </a:ext>
              </a:extLst>
            </p:cNvPr>
            <p:cNvSpPr/>
            <p:nvPr/>
          </p:nvSpPr>
          <p:spPr>
            <a:xfrm>
              <a:off x="-62414225" y="42039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892;p67">
              <a:extLst>
                <a:ext uri="{FF2B5EF4-FFF2-40B4-BE49-F238E27FC236}">
                  <a16:creationId xmlns:a16="http://schemas.microsoft.com/office/drawing/2014/main" id="{6037DBFF-02BB-1F0E-3767-B025BE59776F}"/>
                </a:ext>
              </a:extLst>
            </p:cNvPr>
            <p:cNvSpPr/>
            <p:nvPr/>
          </p:nvSpPr>
          <p:spPr>
            <a:xfrm>
              <a:off x="-62511100" y="412910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893;p67">
              <a:extLst>
                <a:ext uri="{FF2B5EF4-FFF2-40B4-BE49-F238E27FC236}">
                  <a16:creationId xmlns:a16="http://schemas.microsoft.com/office/drawing/2014/main" id="{73770D2A-68D5-6457-CA32-201D98718E99}"/>
                </a:ext>
              </a:extLst>
            </p:cNvPr>
            <p:cNvSpPr/>
            <p:nvPr/>
          </p:nvSpPr>
          <p:spPr>
            <a:xfrm>
              <a:off x="-62511100" y="42070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894;p67">
              <a:extLst>
                <a:ext uri="{FF2B5EF4-FFF2-40B4-BE49-F238E27FC236}">
                  <a16:creationId xmlns:a16="http://schemas.microsoft.com/office/drawing/2014/main" id="{E115BBB9-AB81-DA82-0315-619DC8CF195D}"/>
                </a:ext>
              </a:extLst>
            </p:cNvPr>
            <p:cNvSpPr/>
            <p:nvPr/>
          </p:nvSpPr>
          <p:spPr>
            <a:xfrm>
              <a:off x="-62511100" y="43299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895;p67">
              <a:extLst>
                <a:ext uri="{FF2B5EF4-FFF2-40B4-BE49-F238E27FC236}">
                  <a16:creationId xmlns:a16="http://schemas.microsoft.com/office/drawing/2014/main" id="{BDAD9BF1-6FB5-6A52-CEDA-F4CDBEEF8950}"/>
                </a:ext>
              </a:extLst>
            </p:cNvPr>
            <p:cNvSpPr/>
            <p:nvPr/>
          </p:nvSpPr>
          <p:spPr>
            <a:xfrm>
              <a:off x="-62511900" y="42685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82AC377D-B602-EF43-F51A-C4575FBA261F}"/>
              </a:ext>
            </a:extLst>
          </p:cNvPr>
          <p:cNvSpPr txBox="1"/>
          <p:nvPr/>
        </p:nvSpPr>
        <p:spPr>
          <a:xfrm>
            <a:off x="2751292" y="3641416"/>
            <a:ext cx="184731" cy="307777"/>
          </a:xfrm>
          <a:prstGeom prst="rect">
            <a:avLst/>
          </a:prstGeom>
          <a:noFill/>
        </p:spPr>
        <p:txBody>
          <a:bodyPr wrap="none" rtlCol="0">
            <a:spAutoFit/>
          </a:bodyPr>
          <a:lstStyle/>
          <a:p>
            <a:endParaRPr lang="en-US"/>
          </a:p>
        </p:txBody>
      </p:sp>
      <p:sp>
        <p:nvSpPr>
          <p:cNvPr id="6" name="TextBox 5">
            <a:extLst>
              <a:ext uri="{FF2B5EF4-FFF2-40B4-BE49-F238E27FC236}">
                <a16:creationId xmlns:a16="http://schemas.microsoft.com/office/drawing/2014/main" id="{6D96CBE2-E6AE-39DB-A3FF-CD3E7718E44E}"/>
              </a:ext>
            </a:extLst>
          </p:cNvPr>
          <p:cNvSpPr txBox="1"/>
          <p:nvPr/>
        </p:nvSpPr>
        <p:spPr>
          <a:xfrm>
            <a:off x="2905041" y="2192942"/>
            <a:ext cx="184731" cy="307777"/>
          </a:xfrm>
          <a:prstGeom prst="rect">
            <a:avLst/>
          </a:prstGeom>
          <a:noFill/>
        </p:spPr>
        <p:txBody>
          <a:bodyPr wrap="none" rtlCol="0">
            <a:spAutoFit/>
          </a:bodyPr>
          <a:lstStyle/>
          <a:p>
            <a:endParaRPr lang="en-US"/>
          </a:p>
        </p:txBody>
      </p:sp>
      <p:sp>
        <p:nvSpPr>
          <p:cNvPr id="12" name="TextBox 11">
            <a:extLst>
              <a:ext uri="{FF2B5EF4-FFF2-40B4-BE49-F238E27FC236}">
                <a16:creationId xmlns:a16="http://schemas.microsoft.com/office/drawing/2014/main" id="{8D663708-085E-B70C-161F-1D03D68B39C9}"/>
              </a:ext>
            </a:extLst>
          </p:cNvPr>
          <p:cNvSpPr txBox="1"/>
          <p:nvPr/>
        </p:nvSpPr>
        <p:spPr>
          <a:xfrm>
            <a:off x="2997406" y="1640501"/>
            <a:ext cx="5426594" cy="523220"/>
          </a:xfrm>
          <a:prstGeom prst="rect">
            <a:avLst/>
          </a:prstGeom>
          <a:noFill/>
        </p:spPr>
        <p:txBody>
          <a:bodyPr wrap="square" rtlCol="0">
            <a:spAutoFit/>
          </a:bodyPr>
          <a:lstStyle/>
          <a:p>
            <a:r>
              <a:rPr lang="en-US"/>
              <a:t>Opening space up on the SaaS framework to allow for advertisements</a:t>
            </a:r>
          </a:p>
        </p:txBody>
      </p:sp>
    </p:spTree>
    <p:extLst>
      <p:ext uri="{BB962C8B-B14F-4D97-AF65-F5344CB8AC3E}">
        <p14:creationId xmlns:p14="http://schemas.microsoft.com/office/powerpoint/2010/main" val="17256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05556E-6 -2.22222E-6 C -0.00017 -0.00339 -0.00052 -0.0071 -0.00086 -0.0108 C -0.00104 -0.01512 -0.00121 -0.01913 -0.00173 -0.02345 C -0.00191 -0.025 -0.00225 -0.02654 -0.0026 -0.02808 C -0.00277 -0.02994 -0.00364 -0.03703 -0.00434 -0.0392 C -0.00538 -0.04259 -0.00711 -0.04506 -0.00781 -0.04876 C -0.00816 -0.05031 -0.00816 -0.05185 -0.00868 -0.05339 C -0.00937 -0.05524 -0.01059 -0.05648 -0.01146 -0.05802 C -0.01215 -0.05957 -0.0125 -0.06142 -0.01319 -0.06265 C -0.01458 -0.06574 -0.01649 -0.06759 -0.01753 -0.07068 C -0.01823 -0.07222 -0.01857 -0.07407 -0.01944 -0.07531 C -0.02048 -0.07716 -0.02187 -0.0787 -0.02291 -0.08024 C -0.025 -0.08364 -0.02708 -0.08734 -0.02916 -0.09105 L -0.03177 -0.09568 C -0.03264 -0.09753 -0.0335 -0.09907 -0.03437 -0.10062 C -0.04774 -0.11821 -0.02951 -0.09352 -0.04062 -0.10987 C -0.04149 -0.11111 -0.04236 -0.11203 -0.04323 -0.11327 C -0.05104 -0.12315 -0.04305 -0.11265 -0.04948 -0.12253 C -0.05052 -0.12438 -0.05173 -0.12592 -0.05295 -0.12716 C -0.05382 -0.12839 -0.05486 -0.12932 -0.05573 -0.13055 C -0.06198 -0.14012 -0.05764 -0.13703 -0.06267 -0.13981 C -0.06423 -0.14259 -0.06545 -0.14599 -0.06718 -0.14784 C -0.06996 -0.15154 -0.07291 -0.15555 -0.07604 -0.15895 C -0.09114 -0.17407 -0.07656 -0.15895 -0.08489 -0.16821 C -0.08628 -0.16975 -0.08784 -0.17129 -0.08923 -0.17284 C -0.10243 -0.18858 -0.08455 -0.1679 -0.09548 -0.18241 C -0.09878 -0.18673 -0.0993 -0.18673 -0.1026 -0.18858 C -0.10486 -0.19166 -0.10677 -0.19629 -0.10972 -0.19815 C -0.11458 -0.20092 -0.11007 -0.19784 -0.11493 -0.20278 C -0.11614 -0.20432 -0.11736 -0.20463 -0.11857 -0.20586 C -0.12569 -0.2145 -0.12014 -0.2108 -0.12552 -0.2142 C -0.12673 -0.21574 -0.12777 -0.21728 -0.12916 -0.21852 C -0.12986 -0.21975 -0.1309 -0.21975 -0.13177 -0.22006 C -0.13298 -0.22099 -0.1342 -0.22222 -0.13524 -0.22315 C -0.14045 -0.22901 -0.13715 -0.22716 -0.14149 -0.23117 C -0.14461 -0.23426 -0.14479 -0.23395 -0.14774 -0.2358 C -0.14896 -0.23765 -0.15 -0.2392 -0.15121 -0.24074 C -0.15694 -0.2466 -0.15034 -0.23673 -0.15746 -0.24568 C -0.1585 -0.2466 -0.15902 -0.24876 -0.16007 -0.25 C -0.16093 -0.25092 -0.1618 -0.25092 -0.16267 -0.25154 C -0.1651 -0.25339 -0.16736 -0.25648 -0.16979 -0.25802 C -0.17066 -0.25864 -0.17152 -0.25895 -0.17239 -0.25957 C -0.17361 -0.26049 -0.175 -0.26111 -0.17604 -0.26265 C -0.17916 -0.26666 -0.17777 -0.2679 -0.18125 -0.27037 C -0.18246 -0.2716 -0.18368 -0.2716 -0.18489 -0.27191 C -0.18836 -0.28148 -0.18437 -0.27315 -0.19097 -0.27839 C -0.19236 -0.27932 -0.19323 -0.2821 -0.19461 -0.28302 C -0.19618 -0.28457 -0.19843 -0.28457 -0.19982 -0.28611 C -0.20086 -0.28734 -0.20156 -0.28858 -0.2026 -0.2895 C -0.20486 -0.29166 -0.20746 -0.2929 -0.20972 -0.29568 C -0.21823 -0.3071 -0.20902 -0.29599 -0.2158 -0.30216 C -0.21684 -0.30278 -0.21753 -0.30463 -0.2184 -0.30524 C -0.22014 -0.30648 -0.22205 -0.30679 -0.22378 -0.30864 C -0.22586 -0.30987 -0.22795 -0.31111 -0.23003 -0.31296 C -0.23125 -0.3142 -0.23229 -0.31636 -0.2335 -0.31759 C -0.23437 -0.31882 -0.23541 -0.31882 -0.23611 -0.31913 C -0.23715 -0.32006 -0.23784 -0.3216 -0.23889 -0.32284 C -0.25173 -0.3358 -0.23507 -0.31821 -0.24496 -0.32716 C -0.25399 -0.33518 -0.24045 -0.32531 -0.25121 -0.33333 C -0.25208 -0.33457 -0.25312 -0.33457 -0.25382 -0.33487 C -0.25833 -0.33889 -0.25764 -0.33981 -0.2618 -0.3429 C -0.26354 -0.34413 -0.26545 -0.34475 -0.26718 -0.34599 C -0.26805 -0.34722 -0.26857 -0.34845 -0.26944 -0.34845 C -0.27031 -0.34969 -0.27135 -0.34969 -0.27205 -0.35 C -0.27309 -0.35092 -0.27378 -0.35247 -0.27482 -0.3537 C -0.28055 -0.35864 -0.27795 -0.35494 -0.28437 -0.36018 C -0.28437 -0.36018 -0.29427 -0.36913 -0.2967 -0.37068 C -0.29843 -0.37284 -0.30017 -0.37438 -0.30208 -0.37562 C -0.30347 -0.37685 -0.30503 -0.37808 -0.30642 -0.37808 C -0.30816 -0.37932 -0.31007 -0.38086 -0.3118 -0.3821 C -0.31302 -0.38333 -0.31423 -0.38364 -0.31527 -0.38457 C -0.31857 -0.38858 -0.31753 -0.38858 -0.32152 -0.39105 C -0.32257 -0.39228 -0.32378 -0.39228 -0.325 -0.39228 C -0.32587 -0.39382 -0.32673 -0.39506 -0.32777 -0.39629 C -0.32916 -0.39753 -0.33246 -0.39876 -0.33385 -0.39876 C -0.33559 -0.40031 -0.3375 -0.40123 -0.33923 -0.40278 C -0.34166 -0.40401 -0.34375 -0.40679 -0.34635 -0.40895 L -0.35156 -0.41173 C -0.35243 -0.41265 -0.35347 -0.41296 -0.35416 -0.41327 C -0.35538 -0.4145 -0.35659 -0.41574 -0.35816 -0.41666 C -0.35885 -0.41697 -0.36024 -0.41697 -0.36128 -0.41821 C -0.3625 -0.41913 -0.36354 -0.42068 -0.36493 -0.42099 C -0.36649 -0.42222 -0.36788 -0.42222 -0.36927 -0.42315 C -0.37691 -0.42716 -0.37083 -0.42438 -0.37691 -0.4287 C -0.37725 -0.42994 -0.37812 -0.42994 -0.37899 -0.43086 C -0.38941 -0.43734 -0.3776 -0.42994 -0.38871 -0.43734 C -0.38958 -0.43734 -0.39062 -0.43796 -0.39149 -0.43889 C -0.39253 -0.43981 -0.39375 -0.44074 -0.39496 -0.44197 C -0.40087 -0.44599 -0.39618 -0.44136 -0.40121 -0.44506 C -0.40243 -0.44599 -0.40399 -0.44722 -0.40468 -0.44784 C -0.40746 -0.45031 -0.40955 -0.45031 -0.41267 -0.45154 C -0.41441 -0.45308 -0.41545 -0.45494 -0.41701 -0.45617 C -0.41857 -0.45679 -0.41944 -0.45679 -0.42066 -0.45741 C -0.42968 -0.46203 -0.42378 -0.45987 -0.43125 -0.46234 C -0.43246 -0.46358 -0.4335 -0.4645 -0.43524 -0.46574 C -0.4375 -0.46728 -0.44566 -0.47037 -0.44809 -0.47191 C -0.45416 -0.47469 -0.45034 -0.47315 -0.46007 -0.47654 C -0.46875 -0.48457 -0.45659 -0.47469 -0.46875 -0.48148 C -0.47135 -0.48302 -0.47482 -0.4858 -0.47725 -0.48765 C -0.47916 -0.48858 -0.48021 -0.48858 -0.48159 -0.4892 C -0.48316 -0.4895 -0.48333 -0.49043 -0.48437 -0.49043 C -0.49618 -0.49599 -0.48229 -0.4892 -0.49236 -0.49382 C -0.49444 -0.49506 -0.49635 -0.49599 -0.49843 -0.49691 C -0.50034 -0.49815 -0.50208 -0.49938 -0.50416 -0.50031 C -0.50625 -0.50123 -0.5085 -0.50216 -0.51093 -0.50339 C -0.51302 -0.50401 -0.51493 -0.50555 -0.51701 -0.50648 C -0.51909 -0.50741 -0.52118 -0.50741 -0.52326 -0.50802 C -0.525 -0.50926 -0.52708 -0.5108 -0.52916 -0.51111 C -0.54062 -0.51481 -0.52569 -0.51018 -0.54271 -0.51605 C -0.54479 -0.51666 -0.54687 -0.51697 -0.54809 -0.51759 C -0.56146 -0.52253 -0.54896 -0.51944 -0.56354 -0.52222 C -0.56458 -0.52284 -0.56562 -0.52315 -0.56666 -0.52376 C -0.56996 -0.52562 -0.56909 -0.52562 -0.57291 -0.52685 C -0.575 -0.52778 -0.57708 -0.52778 -0.57916 -0.52839 C -0.59496 -0.53395 -0.57934 -0.52994 -0.59409 -0.53333 C -0.60208 -0.53796 -0.59791 -0.53611 -0.60729 -0.53796 C -0.6085 -0.53858 -0.60972 -0.53889 -0.61146 -0.5395 C -0.6118 -0.54012 -0.61267 -0.54074 -0.61354 -0.54105 C -0.61666 -0.54197 -0.61979 -0.54197 -0.62291 -0.54259 C -0.62934 -0.54444 -0.63646 -0.54691 -0.64305 -0.54876 L -0.65555 -0.55185 C -0.66284 -0.55617 -0.65451 -0.55154 -0.67066 -0.55494 C -0.67118 -0.55524 -0.67222 -0.55617 -0.67326 -0.55648 C -0.67639 -0.55741 -0.67951 -0.55741 -0.68264 -0.55802 C -0.68472 -0.55864 -0.6868 -0.55926 -0.68889 -0.55957 C -0.69271 -0.56049 -0.69618 -0.5608 -0.69982 -0.56142 C -0.70104 -0.56173 -0.70225 -0.56234 -0.70347 -0.56296 C -0.72048 -0.5679 -0.73559 -0.56944 -0.75382 -0.57068 L -0.77517 -0.57222 C -0.78767 -0.57345 -0.78975 -0.57438 -0.80347 -0.57531 L -0.83437 -0.57716 L -0.90521 -0.57531 C -0.91111 -0.57531 -0.93368 -0.57191 -0.93784 -0.57068 C -0.9434 -0.56913 -0.94375 -0.56882 -0.94948 -0.56759 L -0.95642 -0.56605 C -0.9592 -0.56543 -0.9618 -0.56512 -0.96441 -0.5645 C -0.97934 -0.5608 -0.95833 -0.56481 -0.97673 -0.56142 C -1.00121 -0.55648 -0.9743 -0.56234 -0.9908 -0.55802 C -0.99323 -0.55741 -0.99566 -0.5571 -0.99791 -0.55648 C -1.00121 -0.55555 -1.00121 -0.55494 -1.00416 -0.55339 C -1.00521 -0.55278 -1.00642 -0.55216 -1.00764 -0.55185 C -1.00937 -0.55123 -1.01128 -0.55092 -1.01302 -0.55031 C -1.01979 -0.54815 -1.01875 -0.54753 -1.02795 -0.54568 C -1.03038 -0.54537 -1.03281 -0.54506 -1.03507 -0.54413 C -1.03628 -0.54382 -1.0375 -0.54321 -1.03854 -0.54259 C -1.0401 -0.54197 -1.04166 -0.54166 -1.04305 -0.54105 C -1.04427 -0.54074 -1.04548 -0.54012 -1.04652 -0.5395 C -1.04791 -0.5392 -1.05833 -0.53611 -1.06076 -0.53333 L -1.06337 -0.53024 C -1.06371 -0.52839 -1.06389 -0.52685 -1.06423 -0.52531 C -1.06475 -0.52407 -1.06614 -0.52222 -1.06614 -0.52191 " pathEditMode="relative" rAng="0" ptsTypes="AAAAAAAAAAAAAAAAAAAAAAAAAAAAAAAAAAAAAAAAAAAAAAAAAAAAAAAAAAAAAAAAAAAAAAAAAAAAAAAAAAAAAAAAAAAAAAAAAAAAAAAAAAAAAAAAAAAAAAAAAAAAAAAAAAAAAAAAAAAAAAAAAAAAAAA">
                                      <p:cBhvr>
                                        <p:cTn id="6" dur="2000" fill="hold"/>
                                        <p:tgtEl>
                                          <p:spTgt spid="10"/>
                                        </p:tgtEl>
                                        <p:attrNameLst>
                                          <p:attrName>ppt_x</p:attrName>
                                          <p:attrName>ppt_y</p:attrName>
                                        </p:attrNameLst>
                                      </p:cBhvr>
                                      <p:rCtr x="-53299" y="-28858"/>
                                    </p:animMotion>
                                  </p:childTnLst>
                                </p:cTn>
                              </p:par>
                              <p:par>
                                <p:cTn id="7" presetID="0" presetClass="path" presetSubtype="0" accel="50000" decel="50000" fill="hold" grpId="0" nodeType="withEffect">
                                  <p:stCondLst>
                                    <p:cond delay="0"/>
                                  </p:stCondLst>
                                  <p:childTnLst>
                                    <p:animMotion origin="layout" path="M -3.33333E-6 -4.44444E-6 C -0.00017 -0.00339 -0.00052 -0.00709 -0.00086 -0.0108 C -0.00104 -0.01512 -0.00121 -0.01913 -0.00173 -0.02345 C -0.00191 -0.025 -0.00225 -0.02654 -0.0026 -0.02808 C -0.00277 -0.02993 -0.00364 -0.03703 -0.00434 -0.03919 C -0.00538 -0.04259 -0.00711 -0.04506 -0.00781 -0.04876 C -0.00816 -0.0503 -0.00816 -0.05185 -0.00868 -0.05339 C -0.00937 -0.05524 -0.01059 -0.05648 -0.01145 -0.05802 C -0.01215 -0.05956 -0.0125 -0.06142 -0.01319 -0.06265 C -0.01458 -0.06543 -0.01649 -0.06759 -0.01753 -0.07067 C -0.01823 -0.07222 -0.01857 -0.07407 -0.01944 -0.0753 C -0.02048 -0.07716 -0.02187 -0.07839 -0.02291 -0.08024 C -0.025 -0.08364 -0.02708 -0.08734 -0.02916 -0.09104 L -0.03177 -0.09567 C -0.03264 -0.09753 -0.0335 -0.09907 -0.03437 -0.10061 C -0.04774 -0.11821 -0.02951 -0.09351 -0.04062 -0.10987 C -0.04149 -0.11111 -0.04236 -0.11203 -0.04323 -0.11327 C -0.05104 -0.12314 -0.04305 -0.11265 -0.04948 -0.12253 C -0.05052 -0.12438 -0.05173 -0.12592 -0.05295 -0.12716 C -0.05382 -0.12839 -0.05486 -0.12932 -0.05573 -0.13055 C -0.06198 -0.14012 -0.05764 -0.13672 -0.06267 -0.13981 C -0.06423 -0.14259 -0.06545 -0.14567 -0.06718 -0.14784 C -0.06996 -0.15154 -0.07291 -0.15555 -0.07604 -0.15864 C -0.09114 -0.17407 -0.07656 -0.15895 -0.08489 -0.16821 C -0.08628 -0.16975 -0.08784 -0.17129 -0.08923 -0.17284 C -0.10243 -0.18858 -0.08455 -0.1679 -0.09548 -0.1824 C -0.09878 -0.18672 -0.0993 -0.18672 -0.1026 -0.18858 C -0.10486 -0.19166 -0.10677 -0.19629 -0.10972 -0.19814 C -0.11458 -0.20092 -0.11007 -0.19784 -0.11493 -0.20277 C -0.11614 -0.20432 -0.11736 -0.20463 -0.11857 -0.20586 C -0.12569 -0.2145 -0.12014 -0.2108 -0.12552 -0.21388 C -0.12673 -0.21543 -0.12777 -0.21728 -0.12916 -0.21851 C -0.12986 -0.21975 -0.1309 -0.21975 -0.13177 -0.22006 C -0.13298 -0.22098 -0.1342 -0.22191 -0.13524 -0.22314 C -0.14045 -0.22901 -0.13715 -0.22685 -0.14149 -0.23117 C -0.14461 -0.23425 -0.14479 -0.23395 -0.14774 -0.2358 C -0.14895 -0.23734 -0.15 -0.23919 -0.15121 -0.24074 C -0.15694 -0.2466 -0.15034 -0.23672 -0.15746 -0.24567 C -0.1585 -0.2466 -0.15902 -0.24876 -0.16007 -0.25 C -0.16093 -0.25092 -0.1618 -0.25092 -0.16267 -0.25154 C -0.1651 -0.25339 -0.16736 -0.25648 -0.16979 -0.25802 C -0.17066 -0.25864 -0.17152 -0.25895 -0.17239 -0.25956 C -0.17361 -0.26049 -0.175 -0.26111 -0.17604 -0.26265 C -0.17916 -0.26666 -0.17777 -0.2679 -0.18125 -0.27037 C -0.18246 -0.2716 -0.18368 -0.2716 -0.18489 -0.27191 C -0.18836 -0.28148 -0.18437 -0.27314 -0.19097 -0.27839 C -0.19236 -0.27932 -0.19323 -0.28209 -0.19461 -0.28302 C -0.19618 -0.28456 -0.19843 -0.28456 -0.19982 -0.28611 C -0.20086 -0.28734 -0.20156 -0.28858 -0.2026 -0.2895 C -0.20486 -0.29166 -0.20746 -0.2929 -0.20972 -0.29567 C -0.21823 -0.30709 -0.20902 -0.29598 -0.2158 -0.30185 C -0.21684 -0.30277 -0.21753 -0.30432 -0.2184 -0.30524 C -0.22014 -0.30648 -0.22205 -0.30679 -0.22378 -0.30833 C -0.22586 -0.30987 -0.22795 -0.31111 -0.23003 -0.31296 C -0.23125 -0.31419 -0.23229 -0.31635 -0.2335 -0.31759 C -0.23437 -0.31851 -0.23541 -0.31851 -0.23611 -0.31913 C -0.23715 -0.32006 -0.23784 -0.3216 -0.23889 -0.32253 C -0.25173 -0.33549 -0.23507 -0.31821 -0.24496 -0.32716 C -0.25399 -0.33518 -0.24045 -0.325 -0.25121 -0.33333 C -0.25208 -0.33395 -0.25312 -0.33456 -0.25382 -0.33487 C -0.25833 -0.33888 -0.25764 -0.33981 -0.2618 -0.3429 C -0.26354 -0.34413 -0.26545 -0.34475 -0.26718 -0.34598 C -0.26805 -0.34691 -0.26892 -0.34845 -0.26979 -0.34907 C -0.27066 -0.35 -0.2717 -0.35 -0.27239 -0.35061 C -0.27343 -0.35154 -0.27413 -0.35308 -0.27517 -0.35401 C -0.28107 -0.35925 -0.2783 -0.35524 -0.28489 -0.36049 C -0.28489 -0.35987 -0.29479 -0.36913 -0.29722 -0.37129 C -0.29895 -0.37284 -0.30069 -0.37469 -0.3026 -0.37592 C -0.30399 -0.37685 -0.30555 -0.37808 -0.30694 -0.37901 C -0.30868 -0.38024 -0.31059 -0.38117 -0.31232 -0.38209 C -0.31354 -0.38333 -0.31475 -0.38425 -0.3158 -0.38549 C -0.31909 -0.38888 -0.31805 -0.38919 -0.32205 -0.39166 C -0.32309 -0.39228 -0.3243 -0.39259 -0.32552 -0.39321 C -0.32639 -0.39413 -0.32725 -0.39537 -0.3283 -0.39629 C -0.32968 -0.39784 -0.33298 -0.39876 -0.33437 -0.39938 C -0.33611 -0.40061 -0.33802 -0.40123 -0.33975 -0.40277 C -0.34218 -0.40463 -0.34427 -0.4074 -0.34687 -0.40895 L -0.35208 -0.41203 C -0.35295 -0.41265 -0.35399 -0.41296 -0.35468 -0.41358 C -0.3559 -0.41481 -0.35711 -0.41604 -0.35833 -0.41666 C -0.35937 -0.41759 -0.36076 -0.41759 -0.3618 -0.41851 C -0.36302 -0.41913 -0.36406 -0.42067 -0.36545 -0.4216 C -0.36684 -0.42253 -0.3684 -0.42253 -0.36979 -0.42314 C -0.37743 -0.42716 -0.37135 -0.42438 -0.37691 -0.42932 C -0.37777 -0.43024 -0.37864 -0.43024 -0.37951 -0.43086 C -0.38941 -0.43765 -0.37812 -0.43055 -0.38923 -0.43734 C -0.3901 -0.43765 -0.39114 -0.43796 -0.39201 -0.43919 C -0.39305 -0.43981 -0.39427 -0.44104 -0.39548 -0.44197 C -0.40139 -0.44598 -0.3967 -0.44135 -0.40173 -0.44506 C -0.40295 -0.44598 -0.40399 -0.44753 -0.4052 -0.44814 C -0.40798 -0.4503 -0.41007 -0.45061 -0.41319 -0.45154 C -0.41458 -0.45339 -0.41597 -0.45493 -0.41753 -0.45617 C -0.41875 -0.45709 -0.41996 -0.45709 -0.42118 -0.45771 C -0.4302 -0.46203 -0.4243 -0.45987 -0.43177 -0.46234 C -0.43298 -0.46358 -0.43402 -0.46481 -0.43524 -0.46574 C -0.43802 -0.46759 -0.446 -0.47067 -0.44861 -0.47222 C -0.45468 -0.47469 -0.45086 -0.47345 -0.46007 -0.47654 C -0.46892 -0.48456 -0.45711 -0.47469 -0.46892 -0.48179 C -0.47187 -0.48302 -0.47482 -0.4858 -0.47777 -0.48734 C -0.47916 -0.48858 -0.48073 -0.48858 -0.48211 -0.48919 C -0.48316 -0.48919 -0.48385 -0.48981 -0.48489 -0.49012 C -0.4967 -0.49567 -0.48281 -0.48919 -0.49288 -0.49382 C -0.49496 -0.49506 -0.49687 -0.49567 -0.49895 -0.49691 C -0.50086 -0.49753 -0.50243 -0.49938 -0.50434 -0.5003 C -0.50659 -0.50092 -0.50902 -0.50216 -0.51145 -0.50339 C -0.51354 -0.50401 -0.51545 -0.50524 -0.51753 -0.50586 C -0.51961 -0.50679 -0.5217 -0.50679 -0.52378 -0.50802 C -0.52552 -0.50925 -0.52725 -0.5108 -0.52916 -0.51111 C -0.54114 -0.51481 -0.52621 -0.51018 -0.54323 -0.51604 C -0.54496 -0.51666 -0.54687 -0.51697 -0.54861 -0.51759 C -0.56163 -0.52253 -0.54948 -0.51882 -0.56354 -0.52222 C -0.56475 -0.52284 -0.56597 -0.52314 -0.56718 -0.52376 C -0.57048 -0.52561 -0.56961 -0.52561 -0.57326 -0.52685 C -0.57534 -0.52716 -0.57743 -0.52716 -0.57951 -0.52839 C -0.59548 -0.53364 -0.57986 -0.52993 -0.59461 -0.53333 C -0.60243 -0.53796 -0.59809 -0.53611 -0.60781 -0.53796 C -0.60902 -0.53858 -0.61024 -0.53888 -0.61145 -0.5395 C -0.61232 -0.54012 -0.61319 -0.54043 -0.61406 -0.54135 C -0.61701 -0.54197 -0.61996 -0.54197 -0.62291 -0.54259 C -0.62968 -0.54444 -0.63645 -0.54691 -0.64323 -0.54876 L -0.65555 -0.55185 C -0.66284 -0.55617 -0.65451 -0.55154 -0.67066 -0.55493 C -0.67152 -0.55524 -0.67239 -0.55617 -0.67326 -0.55648 C -0.67656 -0.5574 -0.67986 -0.5574 -0.68298 -0.55802 C -0.68507 -0.55864 -0.68715 -0.55925 -0.68923 -0.55956 C -0.6927 -0.56049 -0.69635 -0.5608 -0.69982 -0.56142 C -0.70104 -0.56172 -0.70225 -0.56234 -0.70347 -0.56296 C -0.72048 -0.5679 -0.73559 -0.56944 -0.75382 -0.57037 L -0.77448 -0.57222 C -0.78732 -0.57345 -0.78923 -0.57438 -0.80277 -0.5753 L -0.83368 -0.57716 L -0.90486 -0.5753 C -0.91111 -0.5753 -0.9335 -0.57191 -0.93767 -0.57037 C -0.9434 -0.56913 -0.9434 -0.56882 -0.94948 -0.56759 L -0.95642 -0.56604 C -0.9592 -0.56543 -0.9618 -0.56543 -0.96441 -0.5645 C -0.97934 -0.5608 -0.95833 -0.56481 -0.97673 -0.56142 C -1.00121 -0.55648 -0.9743 -0.56234 -0.9908 -0.55802 C -0.99323 -0.5574 -0.99566 -0.55709 -0.99791 -0.55648 C -1.00121 -0.55555 -1.00121 -0.55493 -1.00416 -0.55339 C -1.00521 -0.55277 -1.00642 -0.55216 -1.00764 -0.55185 C -1.00937 -0.55123 -1.01128 -0.55092 -1.01302 -0.5503 C -1.01979 -0.54814 -1.01875 -0.54753 -1.02795 -0.54567 C -1.03038 -0.54537 -1.03281 -0.54506 -1.03507 -0.54413 C -1.03628 -0.54382 -1.0375 -0.54321 -1.03854 -0.54259 C -1.0401 -0.54197 -1.04166 -0.54166 -1.04305 -0.54135 C -1.04427 -0.54043 -1.04548 -0.54012 -1.04652 -0.5395 C -1.04791 -0.53919 -1.05833 -0.53611 -1.06076 -0.53333 L -1.06336 -0.53024 C -1.06371 -0.52839 -1.06389 -0.52685 -1.06423 -0.5253 C -1.06475 -0.52407 -1.06614 -0.52222 -1.06614 -0.52191 " pathEditMode="relative" rAng="0" ptsTypes="AAAAAAAAAAAAAAAAAAAAAAAAAAAAAAAAAAAAAAAAAAAAAAAAAAAAAAAAAAAAAAAAAAAAAAAAAAAAAAAAAAAAAAAAAAAAAAAAAAAAAAAAAAAAAAAAAAAAAAAAAAAAAAAAAAAAAAAAAAAAAAAAAAAAAAA">
                                      <p:cBhvr>
                                        <p:cTn id="8" dur="2000" fill="hold"/>
                                        <p:tgtEl>
                                          <p:spTgt spid="13"/>
                                        </p:tgtEl>
                                        <p:attrNameLst>
                                          <p:attrName>ppt_x</p:attrName>
                                          <p:attrName>ppt_y</p:attrName>
                                        </p:attrNameLst>
                                      </p:cBhvr>
                                      <p:rCtr x="-53316" y="-28858"/>
                                    </p:animMotion>
                                  </p:childTnLst>
                                </p:cTn>
                              </p:par>
                              <p:par>
                                <p:cTn id="9" presetID="50" presetClass="path" presetSubtype="0" accel="50000" decel="50000" fill="hold" grpId="0" nodeType="withEffect">
                                  <p:stCondLst>
                                    <p:cond delay="0"/>
                                  </p:stCondLst>
                                  <p:childTnLst>
                                    <p:animMotion origin="layout" path="M -0.00226 0.00525 L -0.00226 -0.12778 C -0.00226 -0.18766 -0.0276 -0.26204 -0.04583 -0.26204 L -0.08924 -0.26204 " pathEditMode="relative" rAng="16200000" ptsTypes="AAAA">
                                      <p:cBhvr>
                                        <p:cTn id="10" dur="2000" fill="hold"/>
                                        <p:tgtEl>
                                          <p:spTgt spid="14"/>
                                        </p:tgtEl>
                                        <p:attrNameLst>
                                          <p:attrName>ppt_x</p:attrName>
                                          <p:attrName>ppt_y</p:attrName>
                                        </p:attrNameLst>
                                      </p:cBhvr>
                                      <p:rCtr x="-4358" y="-13364"/>
                                    </p:animMotion>
                                  </p:childTnLst>
                                </p:cTn>
                              </p:par>
                              <p:par>
                                <p:cTn id="11" presetID="50" presetClass="path" presetSubtype="0" accel="50000" decel="50000" fill="hold" grpId="0" nodeType="withEffect">
                                  <p:stCondLst>
                                    <p:cond delay="0"/>
                                  </p:stCondLst>
                                  <p:childTnLst>
                                    <p:animMotion origin="layout" path="M -0.00313 0.00031 L 3.61111E-6 -0.1608 C 0.00139 -0.23241 0.01059 -0.32222 0.01597 -0.32191 L 0.02934 -0.32099 " pathEditMode="relative" rAng="16320000" ptsTypes="AAAA">
                                      <p:cBhvr>
                                        <p:cTn id="12" dur="2000" fill="hold"/>
                                        <p:tgtEl>
                                          <p:spTgt spid="16"/>
                                        </p:tgtEl>
                                        <p:attrNameLst>
                                          <p:attrName>ppt_x</p:attrName>
                                          <p:attrName>ppt_y</p:attrName>
                                        </p:attrNameLst>
                                      </p:cBhvr>
                                      <p:rCtr x="1615" y="-16049"/>
                                    </p:animMotion>
                                  </p:childTnLst>
                                </p:cTn>
                              </p:par>
                              <p:par>
                                <p:cTn id="13" presetID="0" presetClass="path" presetSubtype="0" accel="50000" decel="50000" fill="hold" grpId="0" nodeType="withEffect">
                                  <p:stCondLst>
                                    <p:cond delay="0"/>
                                  </p:stCondLst>
                                  <p:childTnLst>
                                    <p:animMotion origin="layout" path="M 0 0 C -0.01458 -0.01635 -0.02882 -0.03333 -0.0434 -0.04907 C -0.05278 -0.05895 -0.06233 -0.06821 -0.0717 -0.07716 C -0.11163 -0.11574 -0.10226 -0.10463 -0.14514 -0.14506 C -0.16007 -0.15864 -0.17465 -0.17314 -0.18941 -0.18734 C -0.25521 -0.25031 -0.22153 -0.22006 -0.29479 -0.28024 C -0.33038 -0.30956 -0.34983 -0.32777 -0.39028 -0.34938 C -0.40608 -0.35771 -0.42135 -0.36759 -0.43733 -0.37438 C -0.44358 -0.37685 -0.47118 -0.38889 -0.48055 -0.39166 C -0.48524 -0.39321 -0.4901 -0.39321 -0.49479 -0.39475 C -0.52083 -0.40277 -0.49358 -0.39722 -0.5151 -0.40123 C -0.52344 -0.40061 -0.53177 -0.40092 -0.53993 -0.39938 C -0.54132 -0.39938 -0.54219 -0.39722 -0.5434 -0.39629 C -0.55365 -0.3895 -0.53924 -0.40154 -0.55139 -0.39166 C -0.56111 -0.38395 -0.55347 -0.38765 -0.56823 -0.37901 C -0.58177 -0.37098 -0.58733 -0.36913 -0.60191 -0.36512 C -0.61667 -0.3608 -0.63125 -0.35524 -0.64618 -0.35247 C -0.71476 -0.34012 -0.62899 -0.35524 -0.6974 -0.34475 C -0.70608 -0.34352 -0.71458 -0.34135 -0.72309 -0.34012 C -0.73073 -0.33889 -0.73854 -0.33827 -0.74618 -0.33672 C -0.77726 -0.33086 -0.7618 -0.3324 -0.78507 -0.32592 C -0.78941 -0.32469 -0.79392 -0.32407 -0.79826 -0.32284 C -0.80365 -0.32129 -0.80937 -0.31821 -0.81424 -0.31481 C -0.8158 -0.31389 -0.81719 -0.31265 -0.81875 -0.31172 L -0.82674 -0.3071 C -0.8283 -0.30586 -0.83003 -0.30463 -0.83177 -0.3037 C -0.83542 -0.30185 -0.83976 -0.3 -0.84323 -0.29753 C -0.84531 -0.29598 -0.8474 -0.29413 -0.84948 -0.2929 C -0.85434 -0.2895 -0.85451 -0.28981 -0.8592 -0.28796 C -0.86042 -0.28703 -0.86146 -0.2858 -0.86285 -0.28487 C -0.86389 -0.28426 -0.8651 -0.28426 -0.86632 -0.28333 C -0.86875 -0.28148 -0.87083 -0.2787 -0.87344 -0.27716 L -0.87865 -0.27407 L -0.88056 -0.2787 " pathEditMode="relative" ptsTypes="AAAAAAAAAAAAAAAAAAAAAAAAAAAAAAAAAA">
                                      <p:cBhvr>
                                        <p:cTn id="14" dur="2000" fill="hold"/>
                                        <p:tgtEl>
                                          <p:spTgt spid="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6"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2050" name="Picture 2" descr="SaaS Solutions - Why are they popular in small and medium-sized businesses">
            <a:extLst>
              <a:ext uri="{FF2B5EF4-FFF2-40B4-BE49-F238E27FC236}">
                <a16:creationId xmlns:a16="http://schemas.microsoft.com/office/drawing/2014/main" id="{DEE6C57D-8DCE-1D5A-87D9-20167DCF7779}"/>
              </a:ext>
            </a:extLst>
          </p:cNvPr>
          <p:cNvPicPr>
            <a:picLocks noGrp="1" noChangeAspect="1" noChangeArrowheads="1"/>
          </p:cNvPicPr>
          <p:nvPr>
            <p:ph type="pic" idx="2"/>
          </p:nvPr>
        </p:nvPicPr>
        <p:blipFill rotWithShape="1">
          <a:blip r:embed="rId3">
            <a:extLst>
              <a:ext uri="{28A0092B-C50C-407E-A947-70E740481C1C}">
                <a14:useLocalDpi xmlns:a14="http://schemas.microsoft.com/office/drawing/2010/main" val="0"/>
              </a:ext>
            </a:extLst>
          </a:blip>
          <a:srcRect t="8177" b="14963"/>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06" name="Google Shape;306;p30"/>
          <p:cNvSpPr txBox="1">
            <a:spLocks noGrp="1"/>
          </p:cNvSpPr>
          <p:nvPr>
            <p:ph type="title"/>
          </p:nvPr>
        </p:nvSpPr>
        <p:spPr>
          <a:xfrm>
            <a:off x="2167800" y="803892"/>
            <a:ext cx="7841172" cy="8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3700" dirty="0">
                <a:solidFill>
                  <a:schemeClr val="accent1"/>
                </a:solidFill>
                <a:latin typeface="Cambria" panose="02040503050406030204" pitchFamily="18" charset="0"/>
              </a:rPr>
              <a:t>Industry Analysis: </a:t>
            </a:r>
            <a:br>
              <a:rPr lang="en-CA" sz="3700" dirty="0">
                <a:solidFill>
                  <a:schemeClr val="accent1"/>
                </a:solidFill>
                <a:latin typeface="Cambria" panose="02040503050406030204" pitchFamily="18" charset="0"/>
              </a:rPr>
            </a:br>
            <a:r>
              <a:rPr lang="en-CA" sz="3700" dirty="0">
                <a:solidFill>
                  <a:schemeClr val="accent1"/>
                </a:solidFill>
                <a:latin typeface="Cambria" panose="02040503050406030204" pitchFamily="18" charset="0"/>
              </a:rPr>
              <a:t>Trends</a:t>
            </a:r>
            <a:endParaRPr sz="3700" dirty="0">
              <a:solidFill>
                <a:schemeClr val="accent1"/>
              </a:solidFill>
              <a:latin typeface="Cambria" panose="02040503050406030204" pitchFamily="18" charset="0"/>
            </a:endParaRPr>
          </a:p>
        </p:txBody>
      </p:sp>
      <p:cxnSp>
        <p:nvCxnSpPr>
          <p:cNvPr id="309" name="Google Shape;309;p30"/>
          <p:cNvCxnSpPr/>
          <p:nvPr/>
        </p:nvCxnSpPr>
        <p:spPr>
          <a:xfrm>
            <a:off x="2167800" y="656325"/>
            <a:ext cx="0" cy="1287600"/>
          </a:xfrm>
          <a:prstGeom prst="straightConnector1">
            <a:avLst/>
          </a:prstGeom>
          <a:noFill/>
          <a:ln w="19050" cap="flat" cmpd="sng">
            <a:solidFill>
              <a:schemeClr val="dk1"/>
            </a:solidFill>
            <a:prstDash val="solid"/>
            <a:round/>
            <a:headEnd type="none" w="med" len="med"/>
            <a:tailEnd type="none" w="med" len="med"/>
          </a:ln>
        </p:spPr>
      </p:cxnSp>
      <p:grpSp>
        <p:nvGrpSpPr>
          <p:cNvPr id="310" name="Google Shape;310;p30"/>
          <p:cNvGrpSpPr/>
          <p:nvPr/>
        </p:nvGrpSpPr>
        <p:grpSpPr>
          <a:xfrm>
            <a:off x="8041738" y="4579733"/>
            <a:ext cx="1231237" cy="962252"/>
            <a:chOff x="6354224" y="2446084"/>
            <a:chExt cx="1231237" cy="962252"/>
          </a:xfrm>
        </p:grpSpPr>
        <p:sp>
          <p:nvSpPr>
            <p:cNvPr id="311" name="Google Shape;311;p30"/>
            <p:cNvSpPr/>
            <p:nvPr/>
          </p:nvSpPr>
          <p:spPr>
            <a:xfrm>
              <a:off x="6777637" y="2880335"/>
              <a:ext cx="495300" cy="528000"/>
            </a:xfrm>
            <a:prstGeom prst="rect">
              <a:avLst/>
            </a:prstGeom>
            <a:solidFill>
              <a:srgbClr val="1C4587">
                <a:alpha val="4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0"/>
            <p:cNvSpPr/>
            <p:nvPr/>
          </p:nvSpPr>
          <p:spPr>
            <a:xfrm>
              <a:off x="7064361" y="2446084"/>
              <a:ext cx="521100" cy="555600"/>
            </a:xfrm>
            <a:prstGeom prst="rect">
              <a:avLst/>
            </a:prstGeom>
            <a:solidFill>
              <a:srgbClr val="FFFFFF">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0"/>
            <p:cNvSpPr/>
            <p:nvPr/>
          </p:nvSpPr>
          <p:spPr>
            <a:xfrm>
              <a:off x="6354224" y="2524849"/>
              <a:ext cx="570000" cy="607800"/>
            </a:xfrm>
            <a:prstGeom prst="rect">
              <a:avLst/>
            </a:prstGeom>
            <a:solidFill>
              <a:srgbClr val="1C4587">
                <a:alpha val="6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264210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88A71-CBBE-AFCD-4980-B5915569D9C2}"/>
              </a:ext>
            </a:extLst>
          </p:cNvPr>
          <p:cNvSpPr>
            <a:spLocks noGrp="1"/>
          </p:cNvSpPr>
          <p:nvPr>
            <p:ph type="title"/>
          </p:nvPr>
        </p:nvSpPr>
        <p:spPr>
          <a:xfrm>
            <a:off x="509702" y="267000"/>
            <a:ext cx="8124595" cy="572700"/>
          </a:xfrm>
        </p:spPr>
        <p:txBody>
          <a:bodyPr/>
          <a:lstStyle/>
          <a:p>
            <a:r>
              <a:rPr lang="en-US" dirty="0">
                <a:solidFill>
                  <a:schemeClr val="accent2"/>
                </a:solidFill>
                <a:latin typeface="Cambria" panose="02040503050406030204" pitchFamily="18" charset="0"/>
                <a:cs typeface="Arial" panose="020B0604020202020204" pitchFamily="34" charset="0"/>
              </a:rPr>
              <a:t>Trends: Artificial Intelligence Optimization</a:t>
            </a:r>
          </a:p>
        </p:txBody>
      </p:sp>
      <p:sp>
        <p:nvSpPr>
          <p:cNvPr id="4" name="Google Shape;570;p55">
            <a:extLst>
              <a:ext uri="{FF2B5EF4-FFF2-40B4-BE49-F238E27FC236}">
                <a16:creationId xmlns:a16="http://schemas.microsoft.com/office/drawing/2014/main" id="{17737A41-B150-242F-BB6E-8A085ED288AB}"/>
              </a:ext>
            </a:extLst>
          </p:cNvPr>
          <p:cNvSpPr/>
          <p:nvPr/>
        </p:nvSpPr>
        <p:spPr>
          <a:xfrm>
            <a:off x="4987113" y="3047675"/>
            <a:ext cx="714300" cy="714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71;p55">
            <a:extLst>
              <a:ext uri="{FF2B5EF4-FFF2-40B4-BE49-F238E27FC236}">
                <a16:creationId xmlns:a16="http://schemas.microsoft.com/office/drawing/2014/main" id="{1F1621F1-8812-C8C4-3D05-31B82A69DC60}"/>
              </a:ext>
            </a:extLst>
          </p:cNvPr>
          <p:cNvSpPr/>
          <p:nvPr/>
        </p:nvSpPr>
        <p:spPr>
          <a:xfrm>
            <a:off x="4987113" y="2132925"/>
            <a:ext cx="714300" cy="714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72;p55">
            <a:extLst>
              <a:ext uri="{FF2B5EF4-FFF2-40B4-BE49-F238E27FC236}">
                <a16:creationId xmlns:a16="http://schemas.microsoft.com/office/drawing/2014/main" id="{AC733D84-0F94-B382-A7E4-0ED1C870ADF6}"/>
              </a:ext>
            </a:extLst>
          </p:cNvPr>
          <p:cNvSpPr/>
          <p:nvPr/>
        </p:nvSpPr>
        <p:spPr>
          <a:xfrm>
            <a:off x="4987113" y="1214100"/>
            <a:ext cx="714300" cy="714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73;p55">
            <a:extLst>
              <a:ext uri="{FF2B5EF4-FFF2-40B4-BE49-F238E27FC236}">
                <a16:creationId xmlns:a16="http://schemas.microsoft.com/office/drawing/2014/main" id="{7AF9C852-A3AF-B808-CFC4-FA81CD756251}"/>
              </a:ext>
            </a:extLst>
          </p:cNvPr>
          <p:cNvSpPr txBox="1"/>
          <p:nvPr/>
        </p:nvSpPr>
        <p:spPr>
          <a:xfrm>
            <a:off x="6702776" y="1169146"/>
            <a:ext cx="1593600" cy="252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ko" b="1">
                <a:solidFill>
                  <a:schemeClr val="accent2"/>
                </a:solidFill>
                <a:latin typeface="Arial" panose="020B0604020202020204" pitchFamily="34" charset="0"/>
                <a:ea typeface="Fira Sans Extra Condensed"/>
                <a:cs typeface="Arial" panose="020B0604020202020204" pitchFamily="34" charset="0"/>
                <a:sym typeface="Fira Sans Extra Condensed"/>
              </a:rPr>
              <a:t>Personalization</a:t>
            </a:r>
            <a:endParaRPr b="1">
              <a:solidFill>
                <a:schemeClr val="accent2"/>
              </a:solidFill>
              <a:latin typeface="Arial" panose="020B0604020202020204" pitchFamily="34" charset="0"/>
              <a:ea typeface="Fira Sans Extra Condensed"/>
              <a:cs typeface="Arial" panose="020B0604020202020204" pitchFamily="34" charset="0"/>
              <a:sym typeface="Fira Sans Extra Condensed"/>
            </a:endParaRPr>
          </a:p>
        </p:txBody>
      </p:sp>
      <p:sp>
        <p:nvSpPr>
          <p:cNvPr id="8" name="Google Shape;574;p55">
            <a:extLst>
              <a:ext uri="{FF2B5EF4-FFF2-40B4-BE49-F238E27FC236}">
                <a16:creationId xmlns:a16="http://schemas.microsoft.com/office/drawing/2014/main" id="{01134F89-89FD-E1DB-2456-2D227349C461}"/>
              </a:ext>
            </a:extLst>
          </p:cNvPr>
          <p:cNvSpPr txBox="1"/>
          <p:nvPr/>
        </p:nvSpPr>
        <p:spPr>
          <a:xfrm>
            <a:off x="5819775" y="1420450"/>
            <a:ext cx="2476500" cy="552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ko">
                <a:latin typeface="Arial" panose="020B0604020202020204" pitchFamily="34" charset="0"/>
                <a:ea typeface="Roboto"/>
                <a:cs typeface="Arial" panose="020B0604020202020204" pitchFamily="34" charset="0"/>
                <a:sym typeface="Roboto"/>
              </a:rPr>
              <a:t>Software becomes easier to use and better addresses client needs</a:t>
            </a:r>
            <a:endParaRPr>
              <a:solidFill>
                <a:srgbClr val="000000"/>
              </a:solidFill>
              <a:latin typeface="Arial" panose="020B0604020202020204" pitchFamily="34" charset="0"/>
              <a:ea typeface="Roboto"/>
              <a:cs typeface="Arial" panose="020B0604020202020204" pitchFamily="34" charset="0"/>
              <a:sym typeface="Roboto"/>
            </a:endParaRPr>
          </a:p>
        </p:txBody>
      </p:sp>
      <p:sp>
        <p:nvSpPr>
          <p:cNvPr id="9" name="Google Shape;575;p55">
            <a:extLst>
              <a:ext uri="{FF2B5EF4-FFF2-40B4-BE49-F238E27FC236}">
                <a16:creationId xmlns:a16="http://schemas.microsoft.com/office/drawing/2014/main" id="{74ABF405-1ECB-A7D5-E502-9697989FD740}"/>
              </a:ext>
            </a:extLst>
          </p:cNvPr>
          <p:cNvSpPr txBox="1"/>
          <p:nvPr/>
        </p:nvSpPr>
        <p:spPr>
          <a:xfrm>
            <a:off x="6702776" y="2131569"/>
            <a:ext cx="1593600" cy="252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ko" b="1">
                <a:solidFill>
                  <a:schemeClr val="accent2">
                    <a:lumMod val="60000"/>
                    <a:lumOff val="40000"/>
                  </a:schemeClr>
                </a:solidFill>
                <a:latin typeface="Arial" panose="020B0604020202020204" pitchFamily="34" charset="0"/>
                <a:ea typeface="Fira Sans Extra Condensed"/>
                <a:cs typeface="Arial" panose="020B0604020202020204" pitchFamily="34" charset="0"/>
                <a:sym typeface="Fira Sans Extra Condensed"/>
              </a:rPr>
              <a:t>Speed</a:t>
            </a:r>
            <a:endParaRPr b="1">
              <a:solidFill>
                <a:schemeClr val="accent2">
                  <a:lumMod val="60000"/>
                  <a:lumOff val="40000"/>
                </a:schemeClr>
              </a:solidFill>
              <a:latin typeface="Arial" panose="020B0604020202020204" pitchFamily="34" charset="0"/>
              <a:ea typeface="Fira Sans Extra Condensed"/>
              <a:cs typeface="Arial" panose="020B0604020202020204" pitchFamily="34" charset="0"/>
              <a:sym typeface="Fira Sans Extra Condensed"/>
            </a:endParaRPr>
          </a:p>
        </p:txBody>
      </p:sp>
      <p:sp>
        <p:nvSpPr>
          <p:cNvPr id="10" name="Google Shape;576;p55">
            <a:extLst>
              <a:ext uri="{FF2B5EF4-FFF2-40B4-BE49-F238E27FC236}">
                <a16:creationId xmlns:a16="http://schemas.microsoft.com/office/drawing/2014/main" id="{08827507-64CF-2273-E88E-786F953EC337}"/>
              </a:ext>
            </a:extLst>
          </p:cNvPr>
          <p:cNvSpPr txBox="1"/>
          <p:nvPr/>
        </p:nvSpPr>
        <p:spPr>
          <a:xfrm>
            <a:off x="5819771" y="2491822"/>
            <a:ext cx="2476500" cy="371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ko">
                <a:solidFill>
                  <a:schemeClr val="dk1"/>
                </a:solidFill>
                <a:latin typeface="Arial" panose="020B0604020202020204" pitchFamily="34" charset="0"/>
                <a:ea typeface="Proxima Nova"/>
                <a:cs typeface="Arial" panose="020B0604020202020204" pitchFamily="34" charset="0"/>
                <a:sym typeface="Proxima Nova"/>
              </a:rPr>
              <a:t>AI enables SaaS speed up internal processes and operations</a:t>
            </a:r>
            <a:endParaRPr>
              <a:latin typeface="Arial" panose="020B0604020202020204" pitchFamily="34" charset="0"/>
              <a:ea typeface="Roboto"/>
              <a:cs typeface="Arial" panose="020B0604020202020204" pitchFamily="34" charset="0"/>
              <a:sym typeface="Roboto"/>
            </a:endParaRPr>
          </a:p>
        </p:txBody>
      </p:sp>
      <p:sp>
        <p:nvSpPr>
          <p:cNvPr id="11" name="Google Shape;577;p55">
            <a:extLst>
              <a:ext uri="{FF2B5EF4-FFF2-40B4-BE49-F238E27FC236}">
                <a16:creationId xmlns:a16="http://schemas.microsoft.com/office/drawing/2014/main" id="{434A89F3-B6E9-FE64-9B0F-012ED149EF05}"/>
              </a:ext>
            </a:extLst>
          </p:cNvPr>
          <p:cNvSpPr txBox="1"/>
          <p:nvPr/>
        </p:nvSpPr>
        <p:spPr>
          <a:xfrm>
            <a:off x="6702726" y="3049297"/>
            <a:ext cx="1593600" cy="252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ko" b="1">
                <a:solidFill>
                  <a:schemeClr val="accent2">
                    <a:lumMod val="40000"/>
                    <a:lumOff val="60000"/>
                  </a:schemeClr>
                </a:solidFill>
                <a:latin typeface="Arial" panose="020B0604020202020204" pitchFamily="34" charset="0"/>
                <a:ea typeface="Fira Sans Extra Condensed"/>
                <a:cs typeface="Arial" panose="020B0604020202020204" pitchFamily="34" charset="0"/>
                <a:sym typeface="Fira Sans Extra Condensed"/>
              </a:rPr>
              <a:t>Security</a:t>
            </a:r>
            <a:endParaRPr b="1">
              <a:solidFill>
                <a:schemeClr val="accent2">
                  <a:lumMod val="40000"/>
                  <a:lumOff val="60000"/>
                </a:schemeClr>
              </a:solidFill>
              <a:latin typeface="Arial" panose="020B0604020202020204" pitchFamily="34" charset="0"/>
              <a:ea typeface="Fira Sans Extra Condensed"/>
              <a:cs typeface="Arial" panose="020B0604020202020204" pitchFamily="34" charset="0"/>
              <a:sym typeface="Fira Sans Extra Condensed"/>
            </a:endParaRPr>
          </a:p>
        </p:txBody>
      </p:sp>
      <p:sp>
        <p:nvSpPr>
          <p:cNvPr id="12" name="Google Shape;578;p55">
            <a:extLst>
              <a:ext uri="{FF2B5EF4-FFF2-40B4-BE49-F238E27FC236}">
                <a16:creationId xmlns:a16="http://schemas.microsoft.com/office/drawing/2014/main" id="{C11FFB42-80AC-A323-2723-43A80382884A}"/>
              </a:ext>
            </a:extLst>
          </p:cNvPr>
          <p:cNvSpPr txBox="1"/>
          <p:nvPr/>
        </p:nvSpPr>
        <p:spPr>
          <a:xfrm>
            <a:off x="5819771" y="3338639"/>
            <a:ext cx="2476500" cy="436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ko">
                <a:solidFill>
                  <a:schemeClr val="dk1"/>
                </a:solidFill>
                <a:latin typeface="Arial" panose="020B0604020202020204" pitchFamily="34" charset="0"/>
                <a:ea typeface="Proxima Nova"/>
                <a:cs typeface="Arial" panose="020B0604020202020204" pitchFamily="34" charset="0"/>
                <a:sym typeface="Proxima Nova"/>
              </a:rPr>
              <a:t>AI-automation, and machine learning to recognize patterns</a:t>
            </a:r>
            <a:endParaRPr>
              <a:latin typeface="Arial" panose="020B0604020202020204" pitchFamily="34" charset="0"/>
              <a:ea typeface="Roboto"/>
              <a:cs typeface="Arial" panose="020B0604020202020204" pitchFamily="34" charset="0"/>
              <a:sym typeface="Roboto"/>
            </a:endParaRPr>
          </a:p>
        </p:txBody>
      </p:sp>
      <p:grpSp>
        <p:nvGrpSpPr>
          <p:cNvPr id="14" name="Google Shape;581;p55">
            <a:extLst>
              <a:ext uri="{FF2B5EF4-FFF2-40B4-BE49-F238E27FC236}">
                <a16:creationId xmlns:a16="http://schemas.microsoft.com/office/drawing/2014/main" id="{9BF33880-A1D5-24E3-E4A5-450E12505879}"/>
              </a:ext>
            </a:extLst>
          </p:cNvPr>
          <p:cNvGrpSpPr/>
          <p:nvPr/>
        </p:nvGrpSpPr>
        <p:grpSpPr>
          <a:xfrm>
            <a:off x="4882171" y="2064242"/>
            <a:ext cx="714566" cy="757322"/>
            <a:chOff x="-2454445" y="1385900"/>
            <a:chExt cx="1313057" cy="1391625"/>
          </a:xfrm>
        </p:grpSpPr>
        <p:sp>
          <p:nvSpPr>
            <p:cNvPr id="15" name="Google Shape;582;p55">
              <a:extLst>
                <a:ext uri="{FF2B5EF4-FFF2-40B4-BE49-F238E27FC236}">
                  <a16:creationId xmlns:a16="http://schemas.microsoft.com/office/drawing/2014/main" id="{8EE35A61-B8FA-3D7A-DD12-971A7759E454}"/>
                </a:ext>
              </a:extLst>
            </p:cNvPr>
            <p:cNvSpPr/>
            <p:nvPr/>
          </p:nvSpPr>
          <p:spPr>
            <a:xfrm>
              <a:off x="-1706213" y="2453772"/>
              <a:ext cx="538492" cy="323753"/>
            </a:xfrm>
            <a:custGeom>
              <a:avLst/>
              <a:gdLst/>
              <a:ahLst/>
              <a:cxnLst/>
              <a:rect l="l" t="t" r="r" b="b"/>
              <a:pathLst>
                <a:path w="18662" h="11220" extrusionOk="0">
                  <a:moveTo>
                    <a:pt x="18661" y="1"/>
                  </a:moveTo>
                  <a:lnTo>
                    <a:pt x="18646" y="32"/>
                  </a:lnTo>
                  <a:lnTo>
                    <a:pt x="18646" y="48"/>
                  </a:lnTo>
                  <a:lnTo>
                    <a:pt x="18646" y="79"/>
                  </a:lnTo>
                  <a:lnTo>
                    <a:pt x="18630" y="95"/>
                  </a:lnTo>
                  <a:lnTo>
                    <a:pt x="18614" y="127"/>
                  </a:lnTo>
                  <a:lnTo>
                    <a:pt x="18598" y="142"/>
                  </a:lnTo>
                  <a:lnTo>
                    <a:pt x="18583" y="174"/>
                  </a:lnTo>
                  <a:lnTo>
                    <a:pt x="18567" y="189"/>
                  </a:lnTo>
                  <a:lnTo>
                    <a:pt x="18536" y="237"/>
                  </a:lnTo>
                  <a:lnTo>
                    <a:pt x="18520" y="252"/>
                  </a:lnTo>
                  <a:lnTo>
                    <a:pt x="18488" y="268"/>
                  </a:lnTo>
                  <a:lnTo>
                    <a:pt x="18473" y="284"/>
                  </a:lnTo>
                  <a:lnTo>
                    <a:pt x="18441" y="300"/>
                  </a:lnTo>
                  <a:lnTo>
                    <a:pt x="18410" y="331"/>
                  </a:lnTo>
                  <a:lnTo>
                    <a:pt x="1212" y="10322"/>
                  </a:lnTo>
                  <a:lnTo>
                    <a:pt x="1086" y="10385"/>
                  </a:lnTo>
                  <a:lnTo>
                    <a:pt x="1055" y="10385"/>
                  </a:lnTo>
                  <a:lnTo>
                    <a:pt x="976" y="10417"/>
                  </a:lnTo>
                  <a:lnTo>
                    <a:pt x="897" y="10432"/>
                  </a:lnTo>
                  <a:lnTo>
                    <a:pt x="787" y="10448"/>
                  </a:lnTo>
                  <a:lnTo>
                    <a:pt x="772" y="10464"/>
                  </a:lnTo>
                  <a:lnTo>
                    <a:pt x="598" y="10464"/>
                  </a:lnTo>
                  <a:lnTo>
                    <a:pt x="441" y="10448"/>
                  </a:lnTo>
                  <a:lnTo>
                    <a:pt x="284" y="10432"/>
                  </a:lnTo>
                  <a:lnTo>
                    <a:pt x="142" y="10385"/>
                  </a:lnTo>
                  <a:lnTo>
                    <a:pt x="1" y="10322"/>
                  </a:lnTo>
                  <a:lnTo>
                    <a:pt x="1" y="11078"/>
                  </a:lnTo>
                  <a:lnTo>
                    <a:pt x="126" y="11141"/>
                  </a:lnTo>
                  <a:lnTo>
                    <a:pt x="268" y="11172"/>
                  </a:lnTo>
                  <a:lnTo>
                    <a:pt x="410" y="11203"/>
                  </a:lnTo>
                  <a:lnTo>
                    <a:pt x="567" y="11219"/>
                  </a:lnTo>
                  <a:lnTo>
                    <a:pt x="756" y="11219"/>
                  </a:lnTo>
                  <a:lnTo>
                    <a:pt x="756" y="11203"/>
                  </a:lnTo>
                  <a:lnTo>
                    <a:pt x="866" y="11203"/>
                  </a:lnTo>
                  <a:lnTo>
                    <a:pt x="897" y="11188"/>
                  </a:lnTo>
                  <a:lnTo>
                    <a:pt x="976" y="11172"/>
                  </a:lnTo>
                  <a:lnTo>
                    <a:pt x="1023" y="11156"/>
                  </a:lnTo>
                  <a:lnTo>
                    <a:pt x="1055" y="11141"/>
                  </a:lnTo>
                  <a:lnTo>
                    <a:pt x="1086" y="11125"/>
                  </a:lnTo>
                  <a:lnTo>
                    <a:pt x="1212" y="11078"/>
                  </a:lnTo>
                  <a:lnTo>
                    <a:pt x="18410" y="1086"/>
                  </a:lnTo>
                  <a:lnTo>
                    <a:pt x="18410" y="1071"/>
                  </a:lnTo>
                  <a:lnTo>
                    <a:pt x="18441" y="1055"/>
                  </a:lnTo>
                  <a:lnTo>
                    <a:pt x="18473" y="1039"/>
                  </a:lnTo>
                  <a:lnTo>
                    <a:pt x="18488" y="1023"/>
                  </a:lnTo>
                  <a:lnTo>
                    <a:pt x="18520" y="992"/>
                  </a:lnTo>
                  <a:lnTo>
                    <a:pt x="18536" y="976"/>
                  </a:lnTo>
                  <a:lnTo>
                    <a:pt x="18567" y="945"/>
                  </a:lnTo>
                  <a:lnTo>
                    <a:pt x="18583" y="929"/>
                  </a:lnTo>
                  <a:lnTo>
                    <a:pt x="18598" y="898"/>
                  </a:lnTo>
                  <a:lnTo>
                    <a:pt x="18614" y="882"/>
                  </a:lnTo>
                  <a:lnTo>
                    <a:pt x="18630" y="850"/>
                  </a:lnTo>
                  <a:lnTo>
                    <a:pt x="18630" y="835"/>
                  </a:lnTo>
                  <a:lnTo>
                    <a:pt x="18646" y="803"/>
                  </a:lnTo>
                  <a:lnTo>
                    <a:pt x="18646" y="787"/>
                  </a:lnTo>
                  <a:lnTo>
                    <a:pt x="18646" y="756"/>
                  </a:lnTo>
                  <a:lnTo>
                    <a:pt x="18661" y="740"/>
                  </a:lnTo>
                  <a:lnTo>
                    <a:pt x="18661" y="724"/>
                  </a:lnTo>
                  <a:lnTo>
                    <a:pt x="18661" y="1"/>
                  </a:lnTo>
                  <a:close/>
                </a:path>
              </a:pathLst>
            </a:custGeom>
            <a:solidFill>
              <a:srgbClr val="A4B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83;p55">
              <a:extLst>
                <a:ext uri="{FF2B5EF4-FFF2-40B4-BE49-F238E27FC236}">
                  <a16:creationId xmlns:a16="http://schemas.microsoft.com/office/drawing/2014/main" id="{C203A856-6CD0-C354-031C-5738645820EC}"/>
                </a:ext>
              </a:extLst>
            </p:cNvPr>
            <p:cNvSpPr/>
            <p:nvPr/>
          </p:nvSpPr>
          <p:spPr>
            <a:xfrm>
              <a:off x="-2454445" y="2313936"/>
              <a:ext cx="764571" cy="463584"/>
            </a:xfrm>
            <a:custGeom>
              <a:avLst/>
              <a:gdLst/>
              <a:ahLst/>
              <a:cxnLst/>
              <a:rect l="l" t="t" r="r" b="b"/>
              <a:pathLst>
                <a:path w="26497" h="16066" extrusionOk="0">
                  <a:moveTo>
                    <a:pt x="16" y="1"/>
                  </a:moveTo>
                  <a:lnTo>
                    <a:pt x="1" y="740"/>
                  </a:lnTo>
                  <a:lnTo>
                    <a:pt x="16" y="834"/>
                  </a:lnTo>
                  <a:lnTo>
                    <a:pt x="63" y="929"/>
                  </a:lnTo>
                  <a:lnTo>
                    <a:pt x="142" y="1023"/>
                  </a:lnTo>
                  <a:lnTo>
                    <a:pt x="252" y="1102"/>
                  </a:lnTo>
                  <a:lnTo>
                    <a:pt x="25931" y="15924"/>
                  </a:lnTo>
                  <a:lnTo>
                    <a:pt x="26056" y="15987"/>
                  </a:lnTo>
                  <a:lnTo>
                    <a:pt x="26151" y="16018"/>
                  </a:lnTo>
                  <a:lnTo>
                    <a:pt x="26245" y="16034"/>
                  </a:lnTo>
                  <a:lnTo>
                    <a:pt x="26324" y="16049"/>
                  </a:lnTo>
                  <a:lnTo>
                    <a:pt x="26418" y="16065"/>
                  </a:lnTo>
                  <a:lnTo>
                    <a:pt x="26497" y="16065"/>
                  </a:lnTo>
                  <a:lnTo>
                    <a:pt x="26497" y="15310"/>
                  </a:lnTo>
                  <a:lnTo>
                    <a:pt x="26418" y="15310"/>
                  </a:lnTo>
                  <a:lnTo>
                    <a:pt x="26340" y="15294"/>
                  </a:lnTo>
                  <a:lnTo>
                    <a:pt x="26245" y="15278"/>
                  </a:lnTo>
                  <a:lnTo>
                    <a:pt x="26167" y="15263"/>
                  </a:lnTo>
                  <a:lnTo>
                    <a:pt x="26056" y="15231"/>
                  </a:lnTo>
                  <a:lnTo>
                    <a:pt x="25931" y="15168"/>
                  </a:lnTo>
                  <a:lnTo>
                    <a:pt x="268" y="347"/>
                  </a:lnTo>
                  <a:lnTo>
                    <a:pt x="158" y="268"/>
                  </a:lnTo>
                  <a:lnTo>
                    <a:pt x="79" y="174"/>
                  </a:lnTo>
                  <a:lnTo>
                    <a:pt x="32" y="95"/>
                  </a:lnTo>
                  <a:lnTo>
                    <a:pt x="16" y="1"/>
                  </a:lnTo>
                  <a:close/>
                </a:path>
              </a:pathLst>
            </a:custGeom>
            <a:solidFill>
              <a:srgbClr val="A4B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84;p55">
              <a:extLst>
                <a:ext uri="{FF2B5EF4-FFF2-40B4-BE49-F238E27FC236}">
                  <a16:creationId xmlns:a16="http://schemas.microsoft.com/office/drawing/2014/main" id="{DE0D557A-1399-6C11-A1D6-0FC4168930DD}"/>
                </a:ext>
              </a:extLst>
            </p:cNvPr>
            <p:cNvSpPr/>
            <p:nvPr/>
          </p:nvSpPr>
          <p:spPr>
            <a:xfrm>
              <a:off x="-2453984" y="2011093"/>
              <a:ext cx="1286240" cy="744603"/>
            </a:xfrm>
            <a:custGeom>
              <a:avLst/>
              <a:gdLst/>
              <a:ahLst/>
              <a:cxnLst/>
              <a:rect l="l" t="t" r="r" b="b"/>
              <a:pathLst>
                <a:path w="44576" h="25805" extrusionOk="0">
                  <a:moveTo>
                    <a:pt x="18047" y="1"/>
                  </a:moveTo>
                  <a:lnTo>
                    <a:pt x="17874" y="17"/>
                  </a:lnTo>
                  <a:lnTo>
                    <a:pt x="17717" y="32"/>
                  </a:lnTo>
                  <a:lnTo>
                    <a:pt x="17575" y="79"/>
                  </a:lnTo>
                  <a:lnTo>
                    <a:pt x="17434" y="142"/>
                  </a:lnTo>
                  <a:lnTo>
                    <a:pt x="236" y="10134"/>
                  </a:lnTo>
                  <a:lnTo>
                    <a:pt x="126" y="10212"/>
                  </a:lnTo>
                  <a:lnTo>
                    <a:pt x="47" y="10307"/>
                  </a:lnTo>
                  <a:lnTo>
                    <a:pt x="0" y="10401"/>
                  </a:lnTo>
                  <a:lnTo>
                    <a:pt x="0" y="10496"/>
                  </a:lnTo>
                  <a:lnTo>
                    <a:pt x="16" y="10590"/>
                  </a:lnTo>
                  <a:lnTo>
                    <a:pt x="63" y="10684"/>
                  </a:lnTo>
                  <a:lnTo>
                    <a:pt x="142" y="10763"/>
                  </a:lnTo>
                  <a:lnTo>
                    <a:pt x="252" y="10842"/>
                  </a:lnTo>
                  <a:lnTo>
                    <a:pt x="25915" y="25663"/>
                  </a:lnTo>
                  <a:lnTo>
                    <a:pt x="26056" y="25726"/>
                  </a:lnTo>
                  <a:lnTo>
                    <a:pt x="26198" y="25773"/>
                  </a:lnTo>
                  <a:lnTo>
                    <a:pt x="26355" y="25805"/>
                  </a:lnTo>
                  <a:lnTo>
                    <a:pt x="26686" y="25805"/>
                  </a:lnTo>
                  <a:lnTo>
                    <a:pt x="26843" y="25773"/>
                  </a:lnTo>
                  <a:lnTo>
                    <a:pt x="26985" y="25726"/>
                  </a:lnTo>
                  <a:lnTo>
                    <a:pt x="27126" y="25663"/>
                  </a:lnTo>
                  <a:lnTo>
                    <a:pt x="44324" y="15672"/>
                  </a:lnTo>
                  <a:lnTo>
                    <a:pt x="44434" y="15593"/>
                  </a:lnTo>
                  <a:lnTo>
                    <a:pt x="44512" y="15499"/>
                  </a:lnTo>
                  <a:lnTo>
                    <a:pt x="44560" y="15420"/>
                  </a:lnTo>
                  <a:lnTo>
                    <a:pt x="44575" y="15310"/>
                  </a:lnTo>
                  <a:lnTo>
                    <a:pt x="44560" y="15216"/>
                  </a:lnTo>
                  <a:lnTo>
                    <a:pt x="44512" y="15137"/>
                  </a:lnTo>
                  <a:lnTo>
                    <a:pt x="44434" y="15043"/>
                  </a:lnTo>
                  <a:lnTo>
                    <a:pt x="44324" y="14964"/>
                  </a:lnTo>
                  <a:lnTo>
                    <a:pt x="18645" y="142"/>
                  </a:lnTo>
                  <a:lnTo>
                    <a:pt x="18519" y="79"/>
                  </a:lnTo>
                  <a:lnTo>
                    <a:pt x="18362" y="32"/>
                  </a:lnTo>
                  <a:lnTo>
                    <a:pt x="18205" y="17"/>
                  </a:lnTo>
                  <a:lnTo>
                    <a:pt x="18047"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85;p55">
              <a:extLst>
                <a:ext uri="{FF2B5EF4-FFF2-40B4-BE49-F238E27FC236}">
                  <a16:creationId xmlns:a16="http://schemas.microsoft.com/office/drawing/2014/main" id="{42069AC6-73EE-C7CD-340E-A0AE5B10318E}"/>
                </a:ext>
              </a:extLst>
            </p:cNvPr>
            <p:cNvSpPr/>
            <p:nvPr/>
          </p:nvSpPr>
          <p:spPr>
            <a:xfrm>
              <a:off x="-1930942" y="1385900"/>
              <a:ext cx="781826" cy="449965"/>
            </a:xfrm>
            <a:custGeom>
              <a:avLst/>
              <a:gdLst/>
              <a:ahLst/>
              <a:cxnLst/>
              <a:rect l="l" t="t" r="r" b="b"/>
              <a:pathLst>
                <a:path w="27095" h="15594" extrusionOk="0">
                  <a:moveTo>
                    <a:pt x="740" y="1"/>
                  </a:moveTo>
                  <a:lnTo>
                    <a:pt x="708" y="17"/>
                  </a:lnTo>
                  <a:lnTo>
                    <a:pt x="661" y="32"/>
                  </a:lnTo>
                  <a:lnTo>
                    <a:pt x="0" y="410"/>
                  </a:lnTo>
                  <a:lnTo>
                    <a:pt x="47" y="394"/>
                  </a:lnTo>
                  <a:lnTo>
                    <a:pt x="95" y="378"/>
                  </a:lnTo>
                  <a:lnTo>
                    <a:pt x="252" y="378"/>
                  </a:lnTo>
                  <a:lnTo>
                    <a:pt x="315" y="394"/>
                  </a:lnTo>
                  <a:lnTo>
                    <a:pt x="378" y="426"/>
                  </a:lnTo>
                  <a:lnTo>
                    <a:pt x="441" y="457"/>
                  </a:lnTo>
                  <a:lnTo>
                    <a:pt x="26103" y="15279"/>
                  </a:lnTo>
                  <a:lnTo>
                    <a:pt x="26119" y="15279"/>
                  </a:lnTo>
                  <a:lnTo>
                    <a:pt x="26135" y="15294"/>
                  </a:lnTo>
                  <a:lnTo>
                    <a:pt x="26166" y="15310"/>
                  </a:lnTo>
                  <a:lnTo>
                    <a:pt x="26198" y="15342"/>
                  </a:lnTo>
                  <a:lnTo>
                    <a:pt x="26213" y="15357"/>
                  </a:lnTo>
                  <a:lnTo>
                    <a:pt x="26245" y="15373"/>
                  </a:lnTo>
                  <a:lnTo>
                    <a:pt x="26276" y="15405"/>
                  </a:lnTo>
                  <a:lnTo>
                    <a:pt x="26308" y="15420"/>
                  </a:lnTo>
                  <a:lnTo>
                    <a:pt x="26324" y="15452"/>
                  </a:lnTo>
                  <a:lnTo>
                    <a:pt x="26355" y="15483"/>
                  </a:lnTo>
                  <a:lnTo>
                    <a:pt x="26371" y="15499"/>
                  </a:lnTo>
                  <a:lnTo>
                    <a:pt x="26402" y="15530"/>
                  </a:lnTo>
                  <a:lnTo>
                    <a:pt x="26418" y="15562"/>
                  </a:lnTo>
                  <a:lnTo>
                    <a:pt x="26449" y="15593"/>
                  </a:lnTo>
                  <a:lnTo>
                    <a:pt x="27095" y="15216"/>
                  </a:lnTo>
                  <a:lnTo>
                    <a:pt x="27079" y="15184"/>
                  </a:lnTo>
                  <a:lnTo>
                    <a:pt x="27047" y="15153"/>
                  </a:lnTo>
                  <a:lnTo>
                    <a:pt x="27032" y="15121"/>
                  </a:lnTo>
                  <a:lnTo>
                    <a:pt x="27000" y="15106"/>
                  </a:lnTo>
                  <a:lnTo>
                    <a:pt x="26969" y="15074"/>
                  </a:lnTo>
                  <a:lnTo>
                    <a:pt x="26953" y="15043"/>
                  </a:lnTo>
                  <a:lnTo>
                    <a:pt x="26921" y="15027"/>
                  </a:lnTo>
                  <a:lnTo>
                    <a:pt x="26890" y="14995"/>
                  </a:lnTo>
                  <a:lnTo>
                    <a:pt x="26874" y="14980"/>
                  </a:lnTo>
                  <a:lnTo>
                    <a:pt x="26843" y="14964"/>
                  </a:lnTo>
                  <a:lnTo>
                    <a:pt x="26811" y="14933"/>
                  </a:lnTo>
                  <a:lnTo>
                    <a:pt x="26796" y="14917"/>
                  </a:lnTo>
                  <a:lnTo>
                    <a:pt x="26764" y="14901"/>
                  </a:lnTo>
                  <a:lnTo>
                    <a:pt x="1086" y="79"/>
                  </a:lnTo>
                  <a:lnTo>
                    <a:pt x="1070" y="64"/>
                  </a:lnTo>
                  <a:lnTo>
                    <a:pt x="1039" y="64"/>
                  </a:lnTo>
                  <a:lnTo>
                    <a:pt x="1023" y="48"/>
                  </a:lnTo>
                  <a:lnTo>
                    <a:pt x="991" y="32"/>
                  </a:lnTo>
                  <a:lnTo>
                    <a:pt x="976" y="32"/>
                  </a:lnTo>
                  <a:lnTo>
                    <a:pt x="960" y="17"/>
                  </a:lnTo>
                  <a:lnTo>
                    <a:pt x="928" y="17"/>
                  </a:lnTo>
                  <a:lnTo>
                    <a:pt x="913" y="1"/>
                  </a:lnTo>
                  <a:close/>
                </a:path>
              </a:pathLst>
            </a:custGeom>
            <a:solidFill>
              <a:srgbClr val="A4B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86;p55">
              <a:extLst>
                <a:ext uri="{FF2B5EF4-FFF2-40B4-BE49-F238E27FC236}">
                  <a16:creationId xmlns:a16="http://schemas.microsoft.com/office/drawing/2014/main" id="{07035CE8-3AF8-ED3E-68BA-8D0B269F56F5}"/>
                </a:ext>
              </a:extLst>
            </p:cNvPr>
            <p:cNvSpPr/>
            <p:nvPr/>
          </p:nvSpPr>
          <p:spPr>
            <a:xfrm>
              <a:off x="-1167733" y="1824943"/>
              <a:ext cx="26345" cy="617035"/>
            </a:xfrm>
            <a:custGeom>
              <a:avLst/>
              <a:gdLst/>
              <a:ahLst/>
              <a:cxnLst/>
              <a:rect l="l" t="t" r="r" b="b"/>
              <a:pathLst>
                <a:path w="913" h="21384" extrusionOk="0">
                  <a:moveTo>
                    <a:pt x="646" y="1"/>
                  </a:moveTo>
                  <a:lnTo>
                    <a:pt x="0" y="378"/>
                  </a:lnTo>
                  <a:lnTo>
                    <a:pt x="32" y="441"/>
                  </a:lnTo>
                  <a:lnTo>
                    <a:pt x="79" y="504"/>
                  </a:lnTo>
                  <a:lnTo>
                    <a:pt x="111" y="551"/>
                  </a:lnTo>
                  <a:lnTo>
                    <a:pt x="126" y="599"/>
                  </a:lnTo>
                  <a:lnTo>
                    <a:pt x="142" y="630"/>
                  </a:lnTo>
                  <a:lnTo>
                    <a:pt x="158" y="662"/>
                  </a:lnTo>
                  <a:lnTo>
                    <a:pt x="174" y="693"/>
                  </a:lnTo>
                  <a:lnTo>
                    <a:pt x="189" y="709"/>
                  </a:lnTo>
                  <a:lnTo>
                    <a:pt x="189" y="740"/>
                  </a:lnTo>
                  <a:lnTo>
                    <a:pt x="205" y="772"/>
                  </a:lnTo>
                  <a:lnTo>
                    <a:pt x="221" y="803"/>
                  </a:lnTo>
                  <a:lnTo>
                    <a:pt x="221" y="835"/>
                  </a:lnTo>
                  <a:lnTo>
                    <a:pt x="236" y="866"/>
                  </a:lnTo>
                  <a:lnTo>
                    <a:pt x="236" y="898"/>
                  </a:lnTo>
                  <a:lnTo>
                    <a:pt x="252" y="929"/>
                  </a:lnTo>
                  <a:lnTo>
                    <a:pt x="252" y="961"/>
                  </a:lnTo>
                  <a:lnTo>
                    <a:pt x="252" y="992"/>
                  </a:lnTo>
                  <a:lnTo>
                    <a:pt x="268" y="1023"/>
                  </a:lnTo>
                  <a:lnTo>
                    <a:pt x="268" y="1055"/>
                  </a:lnTo>
                  <a:lnTo>
                    <a:pt x="268" y="1086"/>
                  </a:lnTo>
                  <a:lnTo>
                    <a:pt x="268" y="1118"/>
                  </a:lnTo>
                  <a:lnTo>
                    <a:pt x="205" y="21006"/>
                  </a:lnTo>
                  <a:lnTo>
                    <a:pt x="205" y="21069"/>
                  </a:lnTo>
                  <a:lnTo>
                    <a:pt x="189" y="21132"/>
                  </a:lnTo>
                  <a:lnTo>
                    <a:pt x="189" y="21195"/>
                  </a:lnTo>
                  <a:lnTo>
                    <a:pt x="174" y="21195"/>
                  </a:lnTo>
                  <a:lnTo>
                    <a:pt x="158" y="21242"/>
                  </a:lnTo>
                  <a:lnTo>
                    <a:pt x="142" y="21289"/>
                  </a:lnTo>
                  <a:lnTo>
                    <a:pt x="95" y="21336"/>
                  </a:lnTo>
                  <a:lnTo>
                    <a:pt x="79" y="21352"/>
                  </a:lnTo>
                  <a:lnTo>
                    <a:pt x="32" y="21384"/>
                  </a:lnTo>
                  <a:lnTo>
                    <a:pt x="677" y="21006"/>
                  </a:lnTo>
                  <a:lnTo>
                    <a:pt x="740" y="20974"/>
                  </a:lnTo>
                  <a:lnTo>
                    <a:pt x="740" y="20959"/>
                  </a:lnTo>
                  <a:lnTo>
                    <a:pt x="787" y="20912"/>
                  </a:lnTo>
                  <a:lnTo>
                    <a:pt x="803" y="20864"/>
                  </a:lnTo>
                  <a:lnTo>
                    <a:pt x="819" y="20864"/>
                  </a:lnTo>
                  <a:lnTo>
                    <a:pt x="819" y="20833"/>
                  </a:lnTo>
                  <a:lnTo>
                    <a:pt x="834" y="20817"/>
                  </a:lnTo>
                  <a:lnTo>
                    <a:pt x="834" y="20801"/>
                  </a:lnTo>
                  <a:lnTo>
                    <a:pt x="850" y="20770"/>
                  </a:lnTo>
                  <a:lnTo>
                    <a:pt x="850" y="20754"/>
                  </a:lnTo>
                  <a:lnTo>
                    <a:pt x="850" y="20738"/>
                  </a:lnTo>
                  <a:lnTo>
                    <a:pt x="850" y="20707"/>
                  </a:lnTo>
                  <a:lnTo>
                    <a:pt x="850" y="20691"/>
                  </a:lnTo>
                  <a:lnTo>
                    <a:pt x="850" y="20676"/>
                  </a:lnTo>
                  <a:lnTo>
                    <a:pt x="866" y="20660"/>
                  </a:lnTo>
                  <a:lnTo>
                    <a:pt x="866" y="20628"/>
                  </a:lnTo>
                  <a:lnTo>
                    <a:pt x="913" y="740"/>
                  </a:lnTo>
                  <a:lnTo>
                    <a:pt x="913" y="709"/>
                  </a:lnTo>
                  <a:lnTo>
                    <a:pt x="913" y="677"/>
                  </a:lnTo>
                  <a:lnTo>
                    <a:pt x="913" y="646"/>
                  </a:lnTo>
                  <a:lnTo>
                    <a:pt x="913" y="614"/>
                  </a:lnTo>
                  <a:lnTo>
                    <a:pt x="897" y="583"/>
                  </a:lnTo>
                  <a:lnTo>
                    <a:pt x="897" y="551"/>
                  </a:lnTo>
                  <a:lnTo>
                    <a:pt x="897" y="520"/>
                  </a:lnTo>
                  <a:lnTo>
                    <a:pt x="882" y="489"/>
                  </a:lnTo>
                  <a:lnTo>
                    <a:pt x="882" y="457"/>
                  </a:lnTo>
                  <a:lnTo>
                    <a:pt x="866" y="426"/>
                  </a:lnTo>
                  <a:lnTo>
                    <a:pt x="850" y="394"/>
                  </a:lnTo>
                  <a:lnTo>
                    <a:pt x="850" y="363"/>
                  </a:lnTo>
                  <a:lnTo>
                    <a:pt x="834" y="331"/>
                  </a:lnTo>
                  <a:lnTo>
                    <a:pt x="819" y="315"/>
                  </a:lnTo>
                  <a:lnTo>
                    <a:pt x="819" y="284"/>
                  </a:lnTo>
                  <a:lnTo>
                    <a:pt x="803" y="253"/>
                  </a:lnTo>
                  <a:lnTo>
                    <a:pt x="787" y="221"/>
                  </a:lnTo>
                  <a:lnTo>
                    <a:pt x="756" y="174"/>
                  </a:lnTo>
                  <a:lnTo>
                    <a:pt x="740" y="127"/>
                  </a:lnTo>
                  <a:lnTo>
                    <a:pt x="693" y="48"/>
                  </a:lnTo>
                  <a:lnTo>
                    <a:pt x="646" y="1"/>
                  </a:lnTo>
                  <a:close/>
                </a:path>
              </a:pathLst>
            </a:custGeom>
            <a:solidFill>
              <a:srgbClr val="A4B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87;p55">
              <a:extLst>
                <a:ext uri="{FF2B5EF4-FFF2-40B4-BE49-F238E27FC236}">
                  <a16:creationId xmlns:a16="http://schemas.microsoft.com/office/drawing/2014/main" id="{294ED7B6-3218-6145-BAD3-5F341E9D581C}"/>
                </a:ext>
              </a:extLst>
            </p:cNvPr>
            <p:cNvSpPr/>
            <p:nvPr/>
          </p:nvSpPr>
          <p:spPr>
            <a:xfrm>
              <a:off x="-1937319" y="1396808"/>
              <a:ext cx="777296" cy="1046513"/>
            </a:xfrm>
            <a:custGeom>
              <a:avLst/>
              <a:gdLst/>
              <a:ahLst/>
              <a:cxnLst/>
              <a:rect l="l" t="t" r="r" b="b"/>
              <a:pathLst>
                <a:path w="26938" h="36268" extrusionOk="0">
                  <a:moveTo>
                    <a:pt x="316" y="0"/>
                  </a:moveTo>
                  <a:lnTo>
                    <a:pt x="237" y="32"/>
                  </a:lnTo>
                  <a:lnTo>
                    <a:pt x="158" y="95"/>
                  </a:lnTo>
                  <a:lnTo>
                    <a:pt x="95" y="189"/>
                  </a:lnTo>
                  <a:lnTo>
                    <a:pt x="64" y="299"/>
                  </a:lnTo>
                  <a:lnTo>
                    <a:pt x="48" y="425"/>
                  </a:lnTo>
                  <a:lnTo>
                    <a:pt x="1" y="20313"/>
                  </a:lnTo>
                  <a:lnTo>
                    <a:pt x="1" y="20471"/>
                  </a:lnTo>
                  <a:lnTo>
                    <a:pt x="48" y="20612"/>
                  </a:lnTo>
                  <a:lnTo>
                    <a:pt x="95" y="20770"/>
                  </a:lnTo>
                  <a:lnTo>
                    <a:pt x="174" y="20911"/>
                  </a:lnTo>
                  <a:lnTo>
                    <a:pt x="253" y="21053"/>
                  </a:lnTo>
                  <a:lnTo>
                    <a:pt x="363" y="21179"/>
                  </a:lnTo>
                  <a:lnTo>
                    <a:pt x="473" y="21273"/>
                  </a:lnTo>
                  <a:lnTo>
                    <a:pt x="599" y="21367"/>
                  </a:lnTo>
                  <a:lnTo>
                    <a:pt x="26277" y="36189"/>
                  </a:lnTo>
                  <a:lnTo>
                    <a:pt x="26387" y="36236"/>
                  </a:lnTo>
                  <a:lnTo>
                    <a:pt x="26513" y="36268"/>
                  </a:lnTo>
                  <a:lnTo>
                    <a:pt x="26607" y="36268"/>
                  </a:lnTo>
                  <a:lnTo>
                    <a:pt x="26702" y="36236"/>
                  </a:lnTo>
                  <a:lnTo>
                    <a:pt x="26781" y="36173"/>
                  </a:lnTo>
                  <a:lnTo>
                    <a:pt x="26828" y="36079"/>
                  </a:lnTo>
                  <a:lnTo>
                    <a:pt x="26859" y="35969"/>
                  </a:lnTo>
                  <a:lnTo>
                    <a:pt x="26875" y="35843"/>
                  </a:lnTo>
                  <a:lnTo>
                    <a:pt x="26938" y="15955"/>
                  </a:lnTo>
                  <a:lnTo>
                    <a:pt x="26922" y="15798"/>
                  </a:lnTo>
                  <a:lnTo>
                    <a:pt x="26891" y="15656"/>
                  </a:lnTo>
                  <a:lnTo>
                    <a:pt x="26828" y="15499"/>
                  </a:lnTo>
                  <a:lnTo>
                    <a:pt x="26765" y="15357"/>
                  </a:lnTo>
                  <a:lnTo>
                    <a:pt x="26670" y="15215"/>
                  </a:lnTo>
                  <a:lnTo>
                    <a:pt x="26560" y="15090"/>
                  </a:lnTo>
                  <a:lnTo>
                    <a:pt x="26450" y="14979"/>
                  </a:lnTo>
                  <a:lnTo>
                    <a:pt x="26324" y="14901"/>
                  </a:lnTo>
                  <a:lnTo>
                    <a:pt x="662" y="79"/>
                  </a:lnTo>
                  <a:lnTo>
                    <a:pt x="536" y="16"/>
                  </a:lnTo>
                  <a:lnTo>
                    <a:pt x="4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88;p55">
              <a:extLst>
                <a:ext uri="{FF2B5EF4-FFF2-40B4-BE49-F238E27FC236}">
                  <a16:creationId xmlns:a16="http://schemas.microsoft.com/office/drawing/2014/main" id="{BD5F24F0-1242-2425-6296-FD356B2709F7}"/>
                </a:ext>
              </a:extLst>
            </p:cNvPr>
            <p:cNvSpPr/>
            <p:nvPr/>
          </p:nvSpPr>
          <p:spPr>
            <a:xfrm>
              <a:off x="-1907338" y="1440842"/>
              <a:ext cx="717364" cy="958448"/>
            </a:xfrm>
            <a:custGeom>
              <a:avLst/>
              <a:gdLst/>
              <a:ahLst/>
              <a:cxnLst/>
              <a:rect l="l" t="t" r="r" b="b"/>
              <a:pathLst>
                <a:path w="24861" h="33216" extrusionOk="0">
                  <a:moveTo>
                    <a:pt x="48" y="1"/>
                  </a:moveTo>
                  <a:lnTo>
                    <a:pt x="0" y="18787"/>
                  </a:lnTo>
                  <a:lnTo>
                    <a:pt x="32" y="18866"/>
                  </a:lnTo>
                  <a:lnTo>
                    <a:pt x="95" y="18945"/>
                  </a:lnTo>
                  <a:lnTo>
                    <a:pt x="24798" y="33216"/>
                  </a:lnTo>
                  <a:lnTo>
                    <a:pt x="24860" y="14429"/>
                  </a:lnTo>
                  <a:lnTo>
                    <a:pt x="24813" y="14350"/>
                  </a:lnTo>
                  <a:lnTo>
                    <a:pt x="24766" y="14272"/>
                  </a:lnTo>
                  <a:lnTo>
                    <a:pt x="48" y="1"/>
                  </a:lnTo>
                  <a:close/>
                </a:path>
              </a:pathLst>
            </a:custGeom>
            <a:solidFill>
              <a:srgbClr val="447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89;p55">
              <a:extLst>
                <a:ext uri="{FF2B5EF4-FFF2-40B4-BE49-F238E27FC236}">
                  <a16:creationId xmlns:a16="http://schemas.microsoft.com/office/drawing/2014/main" id="{4858980C-5AD8-72B7-1581-8772CECE624F}"/>
                </a:ext>
              </a:extLst>
            </p:cNvPr>
            <p:cNvSpPr/>
            <p:nvPr/>
          </p:nvSpPr>
          <p:spPr>
            <a:xfrm>
              <a:off x="-2158875" y="2060148"/>
              <a:ext cx="855378" cy="494892"/>
            </a:xfrm>
            <a:custGeom>
              <a:avLst/>
              <a:gdLst/>
              <a:ahLst/>
              <a:cxnLst/>
              <a:rect l="l" t="t" r="r" b="b"/>
              <a:pathLst>
                <a:path w="29644" h="17151" extrusionOk="0">
                  <a:moveTo>
                    <a:pt x="9001" y="803"/>
                  </a:moveTo>
                  <a:lnTo>
                    <a:pt x="10149" y="1463"/>
                  </a:lnTo>
                  <a:lnTo>
                    <a:pt x="9630" y="1762"/>
                  </a:lnTo>
                  <a:lnTo>
                    <a:pt x="8481" y="1101"/>
                  </a:lnTo>
                  <a:lnTo>
                    <a:pt x="9001" y="803"/>
                  </a:lnTo>
                  <a:close/>
                  <a:moveTo>
                    <a:pt x="7348" y="740"/>
                  </a:moveTo>
                  <a:lnTo>
                    <a:pt x="8639" y="1495"/>
                  </a:lnTo>
                  <a:lnTo>
                    <a:pt x="7348" y="2234"/>
                  </a:lnTo>
                  <a:lnTo>
                    <a:pt x="6058" y="1495"/>
                  </a:lnTo>
                  <a:lnTo>
                    <a:pt x="7348" y="740"/>
                  </a:lnTo>
                  <a:close/>
                  <a:moveTo>
                    <a:pt x="10432" y="1636"/>
                  </a:moveTo>
                  <a:lnTo>
                    <a:pt x="11581" y="2297"/>
                  </a:lnTo>
                  <a:lnTo>
                    <a:pt x="11077" y="2596"/>
                  </a:lnTo>
                  <a:lnTo>
                    <a:pt x="9929" y="1935"/>
                  </a:lnTo>
                  <a:lnTo>
                    <a:pt x="10432" y="1636"/>
                  </a:lnTo>
                  <a:close/>
                  <a:moveTo>
                    <a:pt x="8812" y="1589"/>
                  </a:moveTo>
                  <a:lnTo>
                    <a:pt x="10102" y="2329"/>
                  </a:lnTo>
                  <a:lnTo>
                    <a:pt x="8812" y="3084"/>
                  </a:lnTo>
                  <a:lnTo>
                    <a:pt x="7522" y="2329"/>
                  </a:lnTo>
                  <a:lnTo>
                    <a:pt x="8812" y="1589"/>
                  </a:lnTo>
                  <a:close/>
                  <a:moveTo>
                    <a:pt x="11880" y="2470"/>
                  </a:moveTo>
                  <a:lnTo>
                    <a:pt x="13028" y="3131"/>
                  </a:lnTo>
                  <a:lnTo>
                    <a:pt x="12525" y="3430"/>
                  </a:lnTo>
                  <a:lnTo>
                    <a:pt x="11361" y="2769"/>
                  </a:lnTo>
                  <a:lnTo>
                    <a:pt x="11880" y="2470"/>
                  </a:lnTo>
                  <a:close/>
                  <a:moveTo>
                    <a:pt x="5932" y="1558"/>
                  </a:moveTo>
                  <a:lnTo>
                    <a:pt x="7962" y="2738"/>
                  </a:lnTo>
                  <a:lnTo>
                    <a:pt x="6672" y="3493"/>
                  </a:lnTo>
                  <a:lnTo>
                    <a:pt x="4642" y="2313"/>
                  </a:lnTo>
                  <a:lnTo>
                    <a:pt x="5932" y="1558"/>
                  </a:lnTo>
                  <a:close/>
                  <a:moveTo>
                    <a:pt x="10275" y="2439"/>
                  </a:moveTo>
                  <a:lnTo>
                    <a:pt x="11565" y="3178"/>
                  </a:lnTo>
                  <a:lnTo>
                    <a:pt x="10275" y="3934"/>
                  </a:lnTo>
                  <a:lnTo>
                    <a:pt x="8985" y="3178"/>
                  </a:lnTo>
                  <a:lnTo>
                    <a:pt x="10275" y="2439"/>
                  </a:lnTo>
                  <a:close/>
                  <a:moveTo>
                    <a:pt x="13327" y="3304"/>
                  </a:moveTo>
                  <a:lnTo>
                    <a:pt x="14476" y="3965"/>
                  </a:lnTo>
                  <a:lnTo>
                    <a:pt x="13957" y="4264"/>
                  </a:lnTo>
                  <a:lnTo>
                    <a:pt x="12808" y="3603"/>
                  </a:lnTo>
                  <a:lnTo>
                    <a:pt x="13327" y="3304"/>
                  </a:lnTo>
                  <a:close/>
                  <a:moveTo>
                    <a:pt x="8135" y="2832"/>
                  </a:moveTo>
                  <a:lnTo>
                    <a:pt x="9425" y="3587"/>
                  </a:lnTo>
                  <a:lnTo>
                    <a:pt x="8151" y="4327"/>
                  </a:lnTo>
                  <a:lnTo>
                    <a:pt x="6845" y="3587"/>
                  </a:lnTo>
                  <a:lnTo>
                    <a:pt x="8135" y="2832"/>
                  </a:lnTo>
                  <a:close/>
                  <a:moveTo>
                    <a:pt x="4501" y="2392"/>
                  </a:moveTo>
                  <a:lnTo>
                    <a:pt x="6892" y="3776"/>
                  </a:lnTo>
                  <a:lnTo>
                    <a:pt x="5602" y="4516"/>
                  </a:lnTo>
                  <a:lnTo>
                    <a:pt x="3210" y="3147"/>
                  </a:lnTo>
                  <a:lnTo>
                    <a:pt x="4501" y="2392"/>
                  </a:lnTo>
                  <a:close/>
                  <a:moveTo>
                    <a:pt x="11738" y="3273"/>
                  </a:moveTo>
                  <a:lnTo>
                    <a:pt x="13028" y="4028"/>
                  </a:lnTo>
                  <a:lnTo>
                    <a:pt x="11754" y="4783"/>
                  </a:lnTo>
                  <a:lnTo>
                    <a:pt x="10448" y="4028"/>
                  </a:lnTo>
                  <a:lnTo>
                    <a:pt x="11738" y="3273"/>
                  </a:lnTo>
                  <a:close/>
                  <a:moveTo>
                    <a:pt x="3100" y="3210"/>
                  </a:moveTo>
                  <a:lnTo>
                    <a:pt x="4674" y="4122"/>
                  </a:lnTo>
                  <a:lnTo>
                    <a:pt x="3383" y="4862"/>
                  </a:lnTo>
                  <a:lnTo>
                    <a:pt x="1810" y="3965"/>
                  </a:lnTo>
                  <a:lnTo>
                    <a:pt x="3100" y="3210"/>
                  </a:lnTo>
                  <a:close/>
                  <a:moveTo>
                    <a:pt x="9598" y="3682"/>
                  </a:moveTo>
                  <a:lnTo>
                    <a:pt x="10904" y="4437"/>
                  </a:lnTo>
                  <a:lnTo>
                    <a:pt x="9614" y="5177"/>
                  </a:lnTo>
                  <a:lnTo>
                    <a:pt x="8308" y="4437"/>
                  </a:lnTo>
                  <a:lnTo>
                    <a:pt x="9598" y="3682"/>
                  </a:lnTo>
                  <a:close/>
                  <a:moveTo>
                    <a:pt x="7049" y="3855"/>
                  </a:moveTo>
                  <a:lnTo>
                    <a:pt x="8355" y="4594"/>
                  </a:lnTo>
                  <a:lnTo>
                    <a:pt x="7065" y="5350"/>
                  </a:lnTo>
                  <a:lnTo>
                    <a:pt x="5759" y="4594"/>
                  </a:lnTo>
                  <a:lnTo>
                    <a:pt x="7049" y="3855"/>
                  </a:lnTo>
                  <a:close/>
                  <a:moveTo>
                    <a:pt x="1653" y="4060"/>
                  </a:moveTo>
                  <a:lnTo>
                    <a:pt x="2943" y="4799"/>
                  </a:lnTo>
                  <a:lnTo>
                    <a:pt x="1653" y="5554"/>
                  </a:lnTo>
                  <a:lnTo>
                    <a:pt x="362" y="4799"/>
                  </a:lnTo>
                  <a:lnTo>
                    <a:pt x="1653" y="4060"/>
                  </a:lnTo>
                  <a:close/>
                  <a:moveTo>
                    <a:pt x="13202" y="4122"/>
                  </a:moveTo>
                  <a:lnTo>
                    <a:pt x="14508" y="4878"/>
                  </a:lnTo>
                  <a:lnTo>
                    <a:pt x="13217" y="5617"/>
                  </a:lnTo>
                  <a:lnTo>
                    <a:pt x="11911" y="4878"/>
                  </a:lnTo>
                  <a:lnTo>
                    <a:pt x="13202" y="4122"/>
                  </a:lnTo>
                  <a:close/>
                  <a:moveTo>
                    <a:pt x="4910" y="4248"/>
                  </a:moveTo>
                  <a:lnTo>
                    <a:pt x="6200" y="5004"/>
                  </a:lnTo>
                  <a:lnTo>
                    <a:pt x="4910" y="5743"/>
                  </a:lnTo>
                  <a:lnTo>
                    <a:pt x="3619" y="5004"/>
                  </a:lnTo>
                  <a:lnTo>
                    <a:pt x="4910" y="4248"/>
                  </a:lnTo>
                  <a:close/>
                  <a:moveTo>
                    <a:pt x="11062" y="4532"/>
                  </a:moveTo>
                  <a:lnTo>
                    <a:pt x="12368" y="5271"/>
                  </a:lnTo>
                  <a:lnTo>
                    <a:pt x="11077" y="6026"/>
                  </a:lnTo>
                  <a:lnTo>
                    <a:pt x="9772" y="5271"/>
                  </a:lnTo>
                  <a:lnTo>
                    <a:pt x="11062" y="4532"/>
                  </a:lnTo>
                  <a:close/>
                  <a:moveTo>
                    <a:pt x="8513" y="4705"/>
                  </a:moveTo>
                  <a:lnTo>
                    <a:pt x="9819" y="5444"/>
                  </a:lnTo>
                  <a:lnTo>
                    <a:pt x="8528" y="6199"/>
                  </a:lnTo>
                  <a:lnTo>
                    <a:pt x="7238" y="5444"/>
                  </a:lnTo>
                  <a:lnTo>
                    <a:pt x="8513" y="4705"/>
                  </a:lnTo>
                  <a:close/>
                  <a:moveTo>
                    <a:pt x="3069" y="4878"/>
                  </a:moveTo>
                  <a:lnTo>
                    <a:pt x="4375" y="5633"/>
                  </a:lnTo>
                  <a:lnTo>
                    <a:pt x="3084" y="6372"/>
                  </a:lnTo>
                  <a:lnTo>
                    <a:pt x="1794" y="5633"/>
                  </a:lnTo>
                  <a:lnTo>
                    <a:pt x="3069" y="4878"/>
                  </a:lnTo>
                  <a:close/>
                  <a:moveTo>
                    <a:pt x="14665" y="4972"/>
                  </a:moveTo>
                  <a:lnTo>
                    <a:pt x="15971" y="5712"/>
                  </a:lnTo>
                  <a:lnTo>
                    <a:pt x="14681" y="6467"/>
                  </a:lnTo>
                  <a:lnTo>
                    <a:pt x="13375" y="5712"/>
                  </a:lnTo>
                  <a:lnTo>
                    <a:pt x="14665" y="4972"/>
                  </a:lnTo>
                  <a:close/>
                  <a:moveTo>
                    <a:pt x="6373" y="5098"/>
                  </a:moveTo>
                  <a:lnTo>
                    <a:pt x="7663" y="5837"/>
                  </a:lnTo>
                  <a:lnTo>
                    <a:pt x="6373" y="6593"/>
                  </a:lnTo>
                  <a:lnTo>
                    <a:pt x="5083" y="5837"/>
                  </a:lnTo>
                  <a:lnTo>
                    <a:pt x="6373" y="5098"/>
                  </a:lnTo>
                  <a:close/>
                  <a:moveTo>
                    <a:pt x="12525" y="5381"/>
                  </a:moveTo>
                  <a:lnTo>
                    <a:pt x="13831" y="6121"/>
                  </a:lnTo>
                  <a:lnTo>
                    <a:pt x="12541" y="6876"/>
                  </a:lnTo>
                  <a:lnTo>
                    <a:pt x="11251" y="6121"/>
                  </a:lnTo>
                  <a:lnTo>
                    <a:pt x="12525" y="5381"/>
                  </a:lnTo>
                  <a:close/>
                  <a:moveTo>
                    <a:pt x="9992" y="5539"/>
                  </a:moveTo>
                  <a:lnTo>
                    <a:pt x="11282" y="6294"/>
                  </a:lnTo>
                  <a:lnTo>
                    <a:pt x="9992" y="7033"/>
                  </a:lnTo>
                  <a:lnTo>
                    <a:pt x="8702" y="6294"/>
                  </a:lnTo>
                  <a:lnTo>
                    <a:pt x="9992" y="5539"/>
                  </a:lnTo>
                  <a:close/>
                  <a:moveTo>
                    <a:pt x="4532" y="5712"/>
                  </a:moveTo>
                  <a:lnTo>
                    <a:pt x="5822" y="6467"/>
                  </a:lnTo>
                  <a:lnTo>
                    <a:pt x="4548" y="7222"/>
                  </a:lnTo>
                  <a:lnTo>
                    <a:pt x="3242" y="6467"/>
                  </a:lnTo>
                  <a:lnTo>
                    <a:pt x="4532" y="5712"/>
                  </a:lnTo>
                  <a:close/>
                  <a:moveTo>
                    <a:pt x="16128" y="5822"/>
                  </a:moveTo>
                  <a:lnTo>
                    <a:pt x="17434" y="6561"/>
                  </a:lnTo>
                  <a:lnTo>
                    <a:pt x="16144" y="7317"/>
                  </a:lnTo>
                  <a:lnTo>
                    <a:pt x="14854" y="6561"/>
                  </a:lnTo>
                  <a:lnTo>
                    <a:pt x="16128" y="5822"/>
                  </a:lnTo>
                  <a:close/>
                  <a:moveTo>
                    <a:pt x="7836" y="5948"/>
                  </a:moveTo>
                  <a:lnTo>
                    <a:pt x="9126" y="6687"/>
                  </a:lnTo>
                  <a:lnTo>
                    <a:pt x="7836" y="7442"/>
                  </a:lnTo>
                  <a:lnTo>
                    <a:pt x="6546" y="6687"/>
                  </a:lnTo>
                  <a:lnTo>
                    <a:pt x="7836" y="5948"/>
                  </a:lnTo>
                  <a:close/>
                  <a:moveTo>
                    <a:pt x="14004" y="6215"/>
                  </a:moveTo>
                  <a:lnTo>
                    <a:pt x="15294" y="6970"/>
                  </a:lnTo>
                  <a:lnTo>
                    <a:pt x="14004" y="7710"/>
                  </a:lnTo>
                  <a:lnTo>
                    <a:pt x="12714" y="6970"/>
                  </a:lnTo>
                  <a:lnTo>
                    <a:pt x="14004" y="6215"/>
                  </a:lnTo>
                  <a:close/>
                  <a:moveTo>
                    <a:pt x="11455" y="6388"/>
                  </a:moveTo>
                  <a:lnTo>
                    <a:pt x="12745" y="7143"/>
                  </a:lnTo>
                  <a:lnTo>
                    <a:pt x="11455" y="7883"/>
                  </a:lnTo>
                  <a:lnTo>
                    <a:pt x="10165" y="7143"/>
                  </a:lnTo>
                  <a:lnTo>
                    <a:pt x="11455" y="6388"/>
                  </a:lnTo>
                  <a:close/>
                  <a:moveTo>
                    <a:pt x="17607" y="6656"/>
                  </a:moveTo>
                  <a:lnTo>
                    <a:pt x="18897" y="7411"/>
                  </a:lnTo>
                  <a:lnTo>
                    <a:pt x="17607" y="8166"/>
                  </a:lnTo>
                  <a:lnTo>
                    <a:pt x="16317" y="7411"/>
                  </a:lnTo>
                  <a:lnTo>
                    <a:pt x="17607" y="6656"/>
                  </a:lnTo>
                  <a:close/>
                  <a:moveTo>
                    <a:pt x="9299" y="6782"/>
                  </a:moveTo>
                  <a:lnTo>
                    <a:pt x="10590" y="7537"/>
                  </a:lnTo>
                  <a:lnTo>
                    <a:pt x="9299" y="8292"/>
                  </a:lnTo>
                  <a:lnTo>
                    <a:pt x="8009" y="7537"/>
                  </a:lnTo>
                  <a:lnTo>
                    <a:pt x="9299" y="6782"/>
                  </a:lnTo>
                  <a:close/>
                  <a:moveTo>
                    <a:pt x="6011" y="6577"/>
                  </a:moveTo>
                  <a:lnTo>
                    <a:pt x="7710" y="7553"/>
                  </a:lnTo>
                  <a:lnTo>
                    <a:pt x="6420" y="8308"/>
                  </a:lnTo>
                  <a:lnTo>
                    <a:pt x="4737" y="7332"/>
                  </a:lnTo>
                  <a:lnTo>
                    <a:pt x="6011" y="6577"/>
                  </a:lnTo>
                  <a:close/>
                  <a:moveTo>
                    <a:pt x="15467" y="7065"/>
                  </a:moveTo>
                  <a:lnTo>
                    <a:pt x="16758" y="7820"/>
                  </a:lnTo>
                  <a:lnTo>
                    <a:pt x="15467" y="8560"/>
                  </a:lnTo>
                  <a:lnTo>
                    <a:pt x="14177" y="7820"/>
                  </a:lnTo>
                  <a:lnTo>
                    <a:pt x="15467" y="7065"/>
                  </a:lnTo>
                  <a:close/>
                  <a:moveTo>
                    <a:pt x="12918" y="7238"/>
                  </a:moveTo>
                  <a:lnTo>
                    <a:pt x="14209" y="7977"/>
                  </a:lnTo>
                  <a:lnTo>
                    <a:pt x="12918" y="8733"/>
                  </a:lnTo>
                  <a:lnTo>
                    <a:pt x="11628" y="7977"/>
                  </a:lnTo>
                  <a:lnTo>
                    <a:pt x="12918" y="7238"/>
                  </a:lnTo>
                  <a:close/>
                  <a:moveTo>
                    <a:pt x="19070" y="7505"/>
                  </a:moveTo>
                  <a:lnTo>
                    <a:pt x="20361" y="8261"/>
                  </a:lnTo>
                  <a:lnTo>
                    <a:pt x="19070" y="9000"/>
                  </a:lnTo>
                  <a:lnTo>
                    <a:pt x="17780" y="8261"/>
                  </a:lnTo>
                  <a:lnTo>
                    <a:pt x="19070" y="7505"/>
                  </a:lnTo>
                  <a:close/>
                  <a:moveTo>
                    <a:pt x="10763" y="7631"/>
                  </a:moveTo>
                  <a:lnTo>
                    <a:pt x="12053" y="8386"/>
                  </a:lnTo>
                  <a:lnTo>
                    <a:pt x="10778" y="9126"/>
                  </a:lnTo>
                  <a:lnTo>
                    <a:pt x="9473" y="8386"/>
                  </a:lnTo>
                  <a:lnTo>
                    <a:pt x="10763" y="7631"/>
                  </a:lnTo>
                  <a:close/>
                  <a:moveTo>
                    <a:pt x="16931" y="7914"/>
                  </a:moveTo>
                  <a:lnTo>
                    <a:pt x="18221" y="8654"/>
                  </a:lnTo>
                  <a:lnTo>
                    <a:pt x="16931" y="9409"/>
                  </a:lnTo>
                  <a:lnTo>
                    <a:pt x="15640" y="8654"/>
                  </a:lnTo>
                  <a:lnTo>
                    <a:pt x="16931" y="7914"/>
                  </a:lnTo>
                  <a:close/>
                  <a:moveTo>
                    <a:pt x="14382" y="8087"/>
                  </a:moveTo>
                  <a:lnTo>
                    <a:pt x="15672" y="8827"/>
                  </a:lnTo>
                  <a:lnTo>
                    <a:pt x="14382" y="9582"/>
                  </a:lnTo>
                  <a:lnTo>
                    <a:pt x="13091" y="8827"/>
                  </a:lnTo>
                  <a:lnTo>
                    <a:pt x="14382" y="8087"/>
                  </a:lnTo>
                  <a:close/>
                  <a:moveTo>
                    <a:pt x="22878" y="8827"/>
                  </a:moveTo>
                  <a:lnTo>
                    <a:pt x="24027" y="9488"/>
                  </a:lnTo>
                  <a:lnTo>
                    <a:pt x="23523" y="9787"/>
                  </a:lnTo>
                  <a:lnTo>
                    <a:pt x="22375" y="9126"/>
                  </a:lnTo>
                  <a:lnTo>
                    <a:pt x="22878" y="8827"/>
                  </a:lnTo>
                  <a:close/>
                  <a:moveTo>
                    <a:pt x="20534" y="8355"/>
                  </a:moveTo>
                  <a:lnTo>
                    <a:pt x="21824" y="9110"/>
                  </a:lnTo>
                  <a:lnTo>
                    <a:pt x="20534" y="9850"/>
                  </a:lnTo>
                  <a:lnTo>
                    <a:pt x="19244" y="9110"/>
                  </a:lnTo>
                  <a:lnTo>
                    <a:pt x="20534" y="8355"/>
                  </a:lnTo>
                  <a:close/>
                  <a:moveTo>
                    <a:pt x="12226" y="8481"/>
                  </a:moveTo>
                  <a:lnTo>
                    <a:pt x="13516" y="9236"/>
                  </a:lnTo>
                  <a:lnTo>
                    <a:pt x="12242" y="9976"/>
                  </a:lnTo>
                  <a:lnTo>
                    <a:pt x="10936" y="9236"/>
                  </a:lnTo>
                  <a:lnTo>
                    <a:pt x="12226" y="8481"/>
                  </a:lnTo>
                  <a:close/>
                  <a:moveTo>
                    <a:pt x="18394" y="8764"/>
                  </a:moveTo>
                  <a:lnTo>
                    <a:pt x="19684" y="9504"/>
                  </a:lnTo>
                  <a:lnTo>
                    <a:pt x="18394" y="10259"/>
                  </a:lnTo>
                  <a:lnTo>
                    <a:pt x="17104" y="9504"/>
                  </a:lnTo>
                  <a:lnTo>
                    <a:pt x="18394" y="8764"/>
                  </a:lnTo>
                  <a:close/>
                  <a:moveTo>
                    <a:pt x="15845" y="8921"/>
                  </a:moveTo>
                  <a:lnTo>
                    <a:pt x="17135" y="9677"/>
                  </a:lnTo>
                  <a:lnTo>
                    <a:pt x="15861" y="10432"/>
                  </a:lnTo>
                  <a:lnTo>
                    <a:pt x="14555" y="9677"/>
                  </a:lnTo>
                  <a:lnTo>
                    <a:pt x="15845" y="8921"/>
                  </a:lnTo>
                  <a:close/>
                  <a:moveTo>
                    <a:pt x="24326" y="9661"/>
                  </a:moveTo>
                  <a:lnTo>
                    <a:pt x="25474" y="10322"/>
                  </a:lnTo>
                  <a:lnTo>
                    <a:pt x="24955" y="10621"/>
                  </a:lnTo>
                  <a:lnTo>
                    <a:pt x="23806" y="9960"/>
                  </a:lnTo>
                  <a:lnTo>
                    <a:pt x="24326" y="9661"/>
                  </a:lnTo>
                  <a:close/>
                  <a:moveTo>
                    <a:pt x="21997" y="9205"/>
                  </a:moveTo>
                  <a:lnTo>
                    <a:pt x="23287" y="9944"/>
                  </a:lnTo>
                  <a:lnTo>
                    <a:pt x="21997" y="10699"/>
                  </a:lnTo>
                  <a:lnTo>
                    <a:pt x="20707" y="9944"/>
                  </a:lnTo>
                  <a:lnTo>
                    <a:pt x="21997" y="9205"/>
                  </a:lnTo>
                  <a:close/>
                  <a:moveTo>
                    <a:pt x="13689" y="9330"/>
                  </a:moveTo>
                  <a:lnTo>
                    <a:pt x="14995" y="10070"/>
                  </a:lnTo>
                  <a:lnTo>
                    <a:pt x="13705" y="10825"/>
                  </a:lnTo>
                  <a:lnTo>
                    <a:pt x="12399" y="10070"/>
                  </a:lnTo>
                  <a:lnTo>
                    <a:pt x="13689" y="9330"/>
                  </a:lnTo>
                  <a:close/>
                  <a:moveTo>
                    <a:pt x="19857" y="9598"/>
                  </a:moveTo>
                  <a:lnTo>
                    <a:pt x="21147" y="10353"/>
                  </a:lnTo>
                  <a:lnTo>
                    <a:pt x="19857" y="11093"/>
                  </a:lnTo>
                  <a:lnTo>
                    <a:pt x="18567" y="10353"/>
                  </a:lnTo>
                  <a:lnTo>
                    <a:pt x="19857" y="9598"/>
                  </a:lnTo>
                  <a:close/>
                  <a:moveTo>
                    <a:pt x="17308" y="9771"/>
                  </a:moveTo>
                  <a:lnTo>
                    <a:pt x="18614" y="10526"/>
                  </a:lnTo>
                  <a:lnTo>
                    <a:pt x="17324" y="11266"/>
                  </a:lnTo>
                  <a:lnTo>
                    <a:pt x="16018" y="10526"/>
                  </a:lnTo>
                  <a:lnTo>
                    <a:pt x="17308" y="9771"/>
                  </a:lnTo>
                  <a:close/>
                  <a:moveTo>
                    <a:pt x="25773" y="10495"/>
                  </a:moveTo>
                  <a:lnTo>
                    <a:pt x="26922" y="11156"/>
                  </a:lnTo>
                  <a:lnTo>
                    <a:pt x="26403" y="11455"/>
                  </a:lnTo>
                  <a:lnTo>
                    <a:pt x="25254" y="10794"/>
                  </a:lnTo>
                  <a:lnTo>
                    <a:pt x="25773" y="10495"/>
                  </a:lnTo>
                  <a:close/>
                  <a:moveTo>
                    <a:pt x="23460" y="10039"/>
                  </a:moveTo>
                  <a:lnTo>
                    <a:pt x="24751" y="10794"/>
                  </a:lnTo>
                  <a:lnTo>
                    <a:pt x="23476" y="11549"/>
                  </a:lnTo>
                  <a:lnTo>
                    <a:pt x="22170" y="10794"/>
                  </a:lnTo>
                  <a:lnTo>
                    <a:pt x="23460" y="10039"/>
                  </a:lnTo>
                  <a:close/>
                  <a:moveTo>
                    <a:pt x="15153" y="10180"/>
                  </a:moveTo>
                  <a:lnTo>
                    <a:pt x="16459" y="10920"/>
                  </a:lnTo>
                  <a:lnTo>
                    <a:pt x="15168" y="11675"/>
                  </a:lnTo>
                  <a:lnTo>
                    <a:pt x="13878" y="10920"/>
                  </a:lnTo>
                  <a:lnTo>
                    <a:pt x="15153" y="10180"/>
                  </a:lnTo>
                  <a:close/>
                  <a:moveTo>
                    <a:pt x="21320" y="10448"/>
                  </a:moveTo>
                  <a:lnTo>
                    <a:pt x="22611" y="11203"/>
                  </a:lnTo>
                  <a:lnTo>
                    <a:pt x="21336" y="11942"/>
                  </a:lnTo>
                  <a:lnTo>
                    <a:pt x="20030" y="11203"/>
                  </a:lnTo>
                  <a:lnTo>
                    <a:pt x="21320" y="10448"/>
                  </a:lnTo>
                  <a:close/>
                  <a:moveTo>
                    <a:pt x="18772" y="10621"/>
                  </a:moveTo>
                  <a:lnTo>
                    <a:pt x="20077" y="11360"/>
                  </a:lnTo>
                  <a:lnTo>
                    <a:pt x="18787" y="12115"/>
                  </a:lnTo>
                  <a:lnTo>
                    <a:pt x="17481" y="11360"/>
                  </a:lnTo>
                  <a:lnTo>
                    <a:pt x="18772" y="10621"/>
                  </a:lnTo>
                  <a:close/>
                  <a:moveTo>
                    <a:pt x="27205" y="11329"/>
                  </a:moveTo>
                  <a:lnTo>
                    <a:pt x="28354" y="11990"/>
                  </a:lnTo>
                  <a:lnTo>
                    <a:pt x="27850" y="12289"/>
                  </a:lnTo>
                  <a:lnTo>
                    <a:pt x="26702" y="11612"/>
                  </a:lnTo>
                  <a:lnTo>
                    <a:pt x="27205" y="11329"/>
                  </a:lnTo>
                  <a:close/>
                  <a:moveTo>
                    <a:pt x="24892" y="10872"/>
                  </a:moveTo>
                  <a:lnTo>
                    <a:pt x="26182" y="11628"/>
                  </a:lnTo>
                  <a:lnTo>
                    <a:pt x="24892" y="12367"/>
                  </a:lnTo>
                  <a:lnTo>
                    <a:pt x="23602" y="11628"/>
                  </a:lnTo>
                  <a:lnTo>
                    <a:pt x="24892" y="10872"/>
                  </a:lnTo>
                  <a:close/>
                  <a:moveTo>
                    <a:pt x="16616" y="11014"/>
                  </a:moveTo>
                  <a:lnTo>
                    <a:pt x="17922" y="11769"/>
                  </a:lnTo>
                  <a:lnTo>
                    <a:pt x="16632" y="12509"/>
                  </a:lnTo>
                  <a:lnTo>
                    <a:pt x="15341" y="11769"/>
                  </a:lnTo>
                  <a:lnTo>
                    <a:pt x="16616" y="11014"/>
                  </a:lnTo>
                  <a:close/>
                  <a:moveTo>
                    <a:pt x="7836" y="7631"/>
                  </a:moveTo>
                  <a:lnTo>
                    <a:pt x="15011" y="11769"/>
                  </a:lnTo>
                  <a:lnTo>
                    <a:pt x="13721" y="12525"/>
                  </a:lnTo>
                  <a:lnTo>
                    <a:pt x="6546" y="8371"/>
                  </a:lnTo>
                  <a:lnTo>
                    <a:pt x="7836" y="7631"/>
                  </a:lnTo>
                  <a:close/>
                  <a:moveTo>
                    <a:pt x="22784" y="11297"/>
                  </a:moveTo>
                  <a:lnTo>
                    <a:pt x="24090" y="12037"/>
                  </a:lnTo>
                  <a:lnTo>
                    <a:pt x="22799" y="12792"/>
                  </a:lnTo>
                  <a:lnTo>
                    <a:pt x="21494" y="12037"/>
                  </a:lnTo>
                  <a:lnTo>
                    <a:pt x="22784" y="11297"/>
                  </a:lnTo>
                  <a:close/>
                  <a:moveTo>
                    <a:pt x="20235" y="11470"/>
                  </a:moveTo>
                  <a:lnTo>
                    <a:pt x="21541" y="12210"/>
                  </a:lnTo>
                  <a:lnTo>
                    <a:pt x="20251" y="12965"/>
                  </a:lnTo>
                  <a:lnTo>
                    <a:pt x="18960" y="12210"/>
                  </a:lnTo>
                  <a:lnTo>
                    <a:pt x="20235" y="11470"/>
                  </a:lnTo>
                  <a:close/>
                  <a:moveTo>
                    <a:pt x="18095" y="11864"/>
                  </a:moveTo>
                  <a:lnTo>
                    <a:pt x="19385" y="12619"/>
                  </a:lnTo>
                  <a:lnTo>
                    <a:pt x="18095" y="13358"/>
                  </a:lnTo>
                  <a:lnTo>
                    <a:pt x="16805" y="12619"/>
                  </a:lnTo>
                  <a:lnTo>
                    <a:pt x="18095" y="11864"/>
                  </a:lnTo>
                  <a:close/>
                  <a:moveTo>
                    <a:pt x="15168" y="11864"/>
                  </a:moveTo>
                  <a:lnTo>
                    <a:pt x="16805" y="12808"/>
                  </a:lnTo>
                  <a:lnTo>
                    <a:pt x="15515" y="13547"/>
                  </a:lnTo>
                  <a:lnTo>
                    <a:pt x="13878" y="12603"/>
                  </a:lnTo>
                  <a:lnTo>
                    <a:pt x="15168" y="11864"/>
                  </a:lnTo>
                  <a:close/>
                  <a:moveTo>
                    <a:pt x="24247" y="12131"/>
                  </a:moveTo>
                  <a:lnTo>
                    <a:pt x="25537" y="12886"/>
                  </a:lnTo>
                  <a:lnTo>
                    <a:pt x="24247" y="13626"/>
                  </a:lnTo>
                  <a:lnTo>
                    <a:pt x="22957" y="12886"/>
                  </a:lnTo>
                  <a:lnTo>
                    <a:pt x="24247" y="12131"/>
                  </a:lnTo>
                  <a:close/>
                  <a:moveTo>
                    <a:pt x="26387" y="11738"/>
                  </a:moveTo>
                  <a:lnTo>
                    <a:pt x="28401" y="12902"/>
                  </a:lnTo>
                  <a:lnTo>
                    <a:pt x="27111" y="13642"/>
                  </a:lnTo>
                  <a:lnTo>
                    <a:pt x="25097" y="12477"/>
                  </a:lnTo>
                  <a:lnTo>
                    <a:pt x="26387" y="11738"/>
                  </a:lnTo>
                  <a:close/>
                  <a:moveTo>
                    <a:pt x="21714" y="12304"/>
                  </a:moveTo>
                  <a:lnTo>
                    <a:pt x="23004" y="13060"/>
                  </a:lnTo>
                  <a:lnTo>
                    <a:pt x="21714" y="13815"/>
                  </a:lnTo>
                  <a:lnTo>
                    <a:pt x="20424" y="13060"/>
                  </a:lnTo>
                  <a:lnTo>
                    <a:pt x="21714" y="12304"/>
                  </a:lnTo>
                  <a:close/>
                  <a:moveTo>
                    <a:pt x="19558" y="12713"/>
                  </a:moveTo>
                  <a:lnTo>
                    <a:pt x="20848" y="13453"/>
                  </a:lnTo>
                  <a:lnTo>
                    <a:pt x="19558" y="14208"/>
                  </a:lnTo>
                  <a:lnTo>
                    <a:pt x="18268" y="13453"/>
                  </a:lnTo>
                  <a:lnTo>
                    <a:pt x="19558" y="12713"/>
                  </a:lnTo>
                  <a:close/>
                  <a:moveTo>
                    <a:pt x="16946" y="12886"/>
                  </a:moveTo>
                  <a:lnTo>
                    <a:pt x="18237" y="13626"/>
                  </a:lnTo>
                  <a:lnTo>
                    <a:pt x="16946" y="14381"/>
                  </a:lnTo>
                  <a:lnTo>
                    <a:pt x="15656" y="13626"/>
                  </a:lnTo>
                  <a:lnTo>
                    <a:pt x="16946" y="12886"/>
                  </a:lnTo>
                  <a:close/>
                  <a:moveTo>
                    <a:pt x="23161" y="13154"/>
                  </a:moveTo>
                  <a:lnTo>
                    <a:pt x="24452" y="13893"/>
                  </a:lnTo>
                  <a:lnTo>
                    <a:pt x="23161" y="14649"/>
                  </a:lnTo>
                  <a:lnTo>
                    <a:pt x="21871" y="13893"/>
                  </a:lnTo>
                  <a:lnTo>
                    <a:pt x="23161" y="13154"/>
                  </a:lnTo>
                  <a:close/>
                  <a:moveTo>
                    <a:pt x="18441" y="13752"/>
                  </a:moveTo>
                  <a:lnTo>
                    <a:pt x="19731" y="14491"/>
                  </a:lnTo>
                  <a:lnTo>
                    <a:pt x="18457" y="15247"/>
                  </a:lnTo>
                  <a:lnTo>
                    <a:pt x="17151" y="14491"/>
                  </a:lnTo>
                  <a:lnTo>
                    <a:pt x="18441" y="13752"/>
                  </a:lnTo>
                  <a:close/>
                  <a:moveTo>
                    <a:pt x="25695" y="12965"/>
                  </a:moveTo>
                  <a:lnTo>
                    <a:pt x="26985" y="13720"/>
                  </a:lnTo>
                  <a:lnTo>
                    <a:pt x="24278" y="15294"/>
                  </a:lnTo>
                  <a:lnTo>
                    <a:pt x="23319" y="14743"/>
                  </a:lnTo>
                  <a:lnTo>
                    <a:pt x="24735" y="13909"/>
                  </a:lnTo>
                  <a:lnTo>
                    <a:pt x="24404" y="13720"/>
                  </a:lnTo>
                  <a:lnTo>
                    <a:pt x="25695" y="12965"/>
                  </a:lnTo>
                  <a:close/>
                  <a:moveTo>
                    <a:pt x="19920" y="14601"/>
                  </a:moveTo>
                  <a:lnTo>
                    <a:pt x="21226" y="15357"/>
                  </a:lnTo>
                  <a:lnTo>
                    <a:pt x="20644" y="15687"/>
                  </a:lnTo>
                  <a:lnTo>
                    <a:pt x="19354" y="14948"/>
                  </a:lnTo>
                  <a:lnTo>
                    <a:pt x="19920" y="14601"/>
                  </a:lnTo>
                  <a:close/>
                  <a:moveTo>
                    <a:pt x="19275" y="14979"/>
                  </a:moveTo>
                  <a:lnTo>
                    <a:pt x="20581" y="15734"/>
                  </a:lnTo>
                  <a:lnTo>
                    <a:pt x="19936" y="16096"/>
                  </a:lnTo>
                  <a:lnTo>
                    <a:pt x="18630" y="15357"/>
                  </a:lnTo>
                  <a:lnTo>
                    <a:pt x="19275" y="14979"/>
                  </a:lnTo>
                  <a:close/>
                  <a:moveTo>
                    <a:pt x="21037" y="13563"/>
                  </a:moveTo>
                  <a:lnTo>
                    <a:pt x="24153" y="15372"/>
                  </a:lnTo>
                  <a:lnTo>
                    <a:pt x="22862" y="16112"/>
                  </a:lnTo>
                  <a:lnTo>
                    <a:pt x="19763" y="14318"/>
                  </a:lnTo>
                  <a:lnTo>
                    <a:pt x="21037" y="13563"/>
                  </a:lnTo>
                  <a:close/>
                  <a:moveTo>
                    <a:pt x="21399" y="15451"/>
                  </a:moveTo>
                  <a:lnTo>
                    <a:pt x="22689" y="16206"/>
                  </a:lnTo>
                  <a:lnTo>
                    <a:pt x="21415" y="16962"/>
                  </a:lnTo>
                  <a:lnTo>
                    <a:pt x="20109" y="16206"/>
                  </a:lnTo>
                  <a:lnTo>
                    <a:pt x="21399" y="15451"/>
                  </a:lnTo>
                  <a:close/>
                  <a:moveTo>
                    <a:pt x="8292" y="0"/>
                  </a:moveTo>
                  <a:lnTo>
                    <a:pt x="8245" y="16"/>
                  </a:lnTo>
                  <a:lnTo>
                    <a:pt x="8182" y="32"/>
                  </a:lnTo>
                  <a:lnTo>
                    <a:pt x="48" y="4768"/>
                  </a:lnTo>
                  <a:lnTo>
                    <a:pt x="1" y="4799"/>
                  </a:lnTo>
                  <a:lnTo>
                    <a:pt x="1" y="4831"/>
                  </a:lnTo>
                  <a:lnTo>
                    <a:pt x="1" y="4862"/>
                  </a:lnTo>
                  <a:lnTo>
                    <a:pt x="48" y="4893"/>
                  </a:lnTo>
                  <a:lnTo>
                    <a:pt x="21226" y="17119"/>
                  </a:lnTo>
                  <a:lnTo>
                    <a:pt x="21273" y="17150"/>
                  </a:lnTo>
                  <a:lnTo>
                    <a:pt x="21399" y="17150"/>
                  </a:lnTo>
                  <a:lnTo>
                    <a:pt x="21446" y="17119"/>
                  </a:lnTo>
                  <a:lnTo>
                    <a:pt x="29597" y="12399"/>
                  </a:lnTo>
                  <a:lnTo>
                    <a:pt x="29628" y="12367"/>
                  </a:lnTo>
                  <a:lnTo>
                    <a:pt x="29644" y="12320"/>
                  </a:lnTo>
                  <a:lnTo>
                    <a:pt x="29628" y="12289"/>
                  </a:lnTo>
                  <a:lnTo>
                    <a:pt x="29597" y="12257"/>
                  </a:lnTo>
                  <a:lnTo>
                    <a:pt x="8418" y="32"/>
                  </a:lnTo>
                  <a:lnTo>
                    <a:pt x="8355" y="16"/>
                  </a:lnTo>
                  <a:lnTo>
                    <a:pt x="8292" y="0"/>
                  </a:lnTo>
                  <a:close/>
                </a:path>
              </a:pathLst>
            </a:custGeom>
            <a:solidFill>
              <a:srgbClr val="95AE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90;p55">
              <a:extLst>
                <a:ext uri="{FF2B5EF4-FFF2-40B4-BE49-F238E27FC236}">
                  <a16:creationId xmlns:a16="http://schemas.microsoft.com/office/drawing/2014/main" id="{8390FBBC-745C-E71C-114B-BBD248D8C713}"/>
                </a:ext>
              </a:extLst>
            </p:cNvPr>
            <p:cNvSpPr/>
            <p:nvPr/>
          </p:nvSpPr>
          <p:spPr>
            <a:xfrm>
              <a:off x="-1621319" y="2492381"/>
              <a:ext cx="56325" cy="32260"/>
            </a:xfrm>
            <a:custGeom>
              <a:avLst/>
              <a:gdLst/>
              <a:ahLst/>
              <a:cxnLst/>
              <a:rect l="l" t="t" r="r" b="b"/>
              <a:pathLst>
                <a:path w="1952" h="1118" fill="none" extrusionOk="0">
                  <a:moveTo>
                    <a:pt x="1" y="378"/>
                  </a:moveTo>
                  <a:lnTo>
                    <a:pt x="646" y="0"/>
                  </a:lnTo>
                  <a:lnTo>
                    <a:pt x="1952" y="755"/>
                  </a:lnTo>
                  <a:lnTo>
                    <a:pt x="1307" y="1117"/>
                  </a:lnTo>
                  <a:lnTo>
                    <a:pt x="1" y="3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91;p55">
              <a:extLst>
                <a:ext uri="{FF2B5EF4-FFF2-40B4-BE49-F238E27FC236}">
                  <a16:creationId xmlns:a16="http://schemas.microsoft.com/office/drawing/2014/main" id="{D952C3F5-EFF3-CEAD-B20E-674F7F66F554}"/>
                </a:ext>
              </a:extLst>
            </p:cNvPr>
            <p:cNvSpPr/>
            <p:nvPr/>
          </p:nvSpPr>
          <p:spPr>
            <a:xfrm>
              <a:off x="-2148429" y="2177274"/>
              <a:ext cx="74475" cy="43167"/>
            </a:xfrm>
            <a:custGeom>
              <a:avLst/>
              <a:gdLst/>
              <a:ahLst/>
              <a:cxnLst/>
              <a:rect l="l" t="t" r="r" b="b"/>
              <a:pathLst>
                <a:path w="2581" h="1496" fill="none" extrusionOk="0">
                  <a:moveTo>
                    <a:pt x="0" y="740"/>
                  </a:moveTo>
                  <a:lnTo>
                    <a:pt x="1291" y="1"/>
                  </a:lnTo>
                  <a:lnTo>
                    <a:pt x="2581" y="740"/>
                  </a:lnTo>
                  <a:lnTo>
                    <a:pt x="1291" y="1495"/>
                  </a:lnTo>
                  <a:lnTo>
                    <a:pt x="0"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92;p55">
              <a:extLst>
                <a:ext uri="{FF2B5EF4-FFF2-40B4-BE49-F238E27FC236}">
                  <a16:creationId xmlns:a16="http://schemas.microsoft.com/office/drawing/2014/main" id="{37279A6D-8941-7DCF-8482-FE84BC94A2CE}"/>
                </a:ext>
              </a:extLst>
            </p:cNvPr>
            <p:cNvSpPr/>
            <p:nvPr/>
          </p:nvSpPr>
          <p:spPr>
            <a:xfrm>
              <a:off x="-2107107" y="2200879"/>
              <a:ext cx="74475" cy="43167"/>
            </a:xfrm>
            <a:custGeom>
              <a:avLst/>
              <a:gdLst/>
              <a:ahLst/>
              <a:cxnLst/>
              <a:rect l="l" t="t" r="r" b="b"/>
              <a:pathLst>
                <a:path w="2581" h="1496" fill="none" extrusionOk="0">
                  <a:moveTo>
                    <a:pt x="0" y="756"/>
                  </a:moveTo>
                  <a:lnTo>
                    <a:pt x="1275" y="1"/>
                  </a:lnTo>
                  <a:lnTo>
                    <a:pt x="2581" y="756"/>
                  </a:lnTo>
                  <a:lnTo>
                    <a:pt x="1290" y="1495"/>
                  </a:lnTo>
                  <a:lnTo>
                    <a:pt x="0"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93;p55">
              <a:extLst>
                <a:ext uri="{FF2B5EF4-FFF2-40B4-BE49-F238E27FC236}">
                  <a16:creationId xmlns:a16="http://schemas.microsoft.com/office/drawing/2014/main" id="{799EFDBC-16F3-BED6-C5E8-2F353ABF3D01}"/>
                </a:ext>
              </a:extLst>
            </p:cNvPr>
            <p:cNvSpPr/>
            <p:nvPr/>
          </p:nvSpPr>
          <p:spPr>
            <a:xfrm>
              <a:off x="-2065353" y="2224944"/>
              <a:ext cx="74504" cy="43629"/>
            </a:xfrm>
            <a:custGeom>
              <a:avLst/>
              <a:gdLst/>
              <a:ahLst/>
              <a:cxnLst/>
              <a:rect l="l" t="t" r="r" b="b"/>
              <a:pathLst>
                <a:path w="2582" h="1512" fill="none" extrusionOk="0">
                  <a:moveTo>
                    <a:pt x="1" y="756"/>
                  </a:moveTo>
                  <a:lnTo>
                    <a:pt x="1291" y="1"/>
                  </a:lnTo>
                  <a:lnTo>
                    <a:pt x="2581" y="756"/>
                  </a:lnTo>
                  <a:lnTo>
                    <a:pt x="1307" y="1511"/>
                  </a:lnTo>
                  <a:lnTo>
                    <a:pt x="1"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94;p55">
              <a:extLst>
                <a:ext uri="{FF2B5EF4-FFF2-40B4-BE49-F238E27FC236}">
                  <a16:creationId xmlns:a16="http://schemas.microsoft.com/office/drawing/2014/main" id="{144873C1-4D42-E51B-26A8-C2BAD300923B}"/>
                </a:ext>
              </a:extLst>
            </p:cNvPr>
            <p:cNvSpPr/>
            <p:nvPr/>
          </p:nvSpPr>
          <p:spPr>
            <a:xfrm>
              <a:off x="-2022213" y="2249934"/>
              <a:ext cx="85844" cy="49948"/>
            </a:xfrm>
            <a:custGeom>
              <a:avLst/>
              <a:gdLst/>
              <a:ahLst/>
              <a:cxnLst/>
              <a:rect l="l" t="t" r="r" b="b"/>
              <a:pathLst>
                <a:path w="2975" h="1731" fill="none" extrusionOk="0">
                  <a:moveTo>
                    <a:pt x="1" y="755"/>
                  </a:moveTo>
                  <a:lnTo>
                    <a:pt x="1275" y="0"/>
                  </a:lnTo>
                  <a:lnTo>
                    <a:pt x="2974" y="976"/>
                  </a:lnTo>
                  <a:lnTo>
                    <a:pt x="1684" y="1731"/>
                  </a:lnTo>
                  <a:lnTo>
                    <a:pt x="1" y="7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95;p55">
              <a:extLst>
                <a:ext uri="{FF2B5EF4-FFF2-40B4-BE49-F238E27FC236}">
                  <a16:creationId xmlns:a16="http://schemas.microsoft.com/office/drawing/2014/main" id="{C62F59C5-8CB5-B3AD-9E27-E211D302C1D0}"/>
                </a:ext>
              </a:extLst>
            </p:cNvPr>
            <p:cNvSpPr/>
            <p:nvPr/>
          </p:nvSpPr>
          <p:spPr>
            <a:xfrm>
              <a:off x="-1970013" y="2280348"/>
              <a:ext cx="244286" cy="141216"/>
            </a:xfrm>
            <a:custGeom>
              <a:avLst/>
              <a:gdLst/>
              <a:ahLst/>
              <a:cxnLst/>
              <a:rect l="l" t="t" r="r" b="b"/>
              <a:pathLst>
                <a:path w="8466" h="4894" fill="none" extrusionOk="0">
                  <a:moveTo>
                    <a:pt x="1" y="740"/>
                  </a:moveTo>
                  <a:lnTo>
                    <a:pt x="1291" y="0"/>
                  </a:lnTo>
                  <a:lnTo>
                    <a:pt x="8466" y="4138"/>
                  </a:lnTo>
                  <a:lnTo>
                    <a:pt x="7176" y="4894"/>
                  </a:lnTo>
                  <a:lnTo>
                    <a:pt x="1"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96;p55">
              <a:extLst>
                <a:ext uri="{FF2B5EF4-FFF2-40B4-BE49-F238E27FC236}">
                  <a16:creationId xmlns:a16="http://schemas.microsoft.com/office/drawing/2014/main" id="{00E8A397-723F-05AE-6489-5082B4093411}"/>
                </a:ext>
              </a:extLst>
            </p:cNvPr>
            <p:cNvSpPr/>
            <p:nvPr/>
          </p:nvSpPr>
          <p:spPr>
            <a:xfrm>
              <a:off x="-1758413" y="2402466"/>
              <a:ext cx="84459" cy="48621"/>
            </a:xfrm>
            <a:custGeom>
              <a:avLst/>
              <a:gdLst/>
              <a:ahLst/>
              <a:cxnLst/>
              <a:rect l="l" t="t" r="r" b="b"/>
              <a:pathLst>
                <a:path w="2927" h="1685" fill="none" extrusionOk="0">
                  <a:moveTo>
                    <a:pt x="0" y="740"/>
                  </a:moveTo>
                  <a:lnTo>
                    <a:pt x="1290" y="1"/>
                  </a:lnTo>
                  <a:lnTo>
                    <a:pt x="2927" y="945"/>
                  </a:lnTo>
                  <a:lnTo>
                    <a:pt x="1637" y="1684"/>
                  </a:lnTo>
                  <a:lnTo>
                    <a:pt x="0"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97;p55">
              <a:extLst>
                <a:ext uri="{FF2B5EF4-FFF2-40B4-BE49-F238E27FC236}">
                  <a16:creationId xmlns:a16="http://schemas.microsoft.com/office/drawing/2014/main" id="{AB9C9AE6-006B-314F-3A8D-73A42851E733}"/>
                </a:ext>
              </a:extLst>
            </p:cNvPr>
            <p:cNvSpPr/>
            <p:nvPr/>
          </p:nvSpPr>
          <p:spPr>
            <a:xfrm>
              <a:off x="-1707107" y="2431986"/>
              <a:ext cx="74475" cy="43167"/>
            </a:xfrm>
            <a:custGeom>
              <a:avLst/>
              <a:gdLst/>
              <a:ahLst/>
              <a:cxnLst/>
              <a:rect l="l" t="t" r="r" b="b"/>
              <a:pathLst>
                <a:path w="2581" h="1496" fill="none" extrusionOk="0">
                  <a:moveTo>
                    <a:pt x="0" y="740"/>
                  </a:moveTo>
                  <a:lnTo>
                    <a:pt x="1290" y="0"/>
                  </a:lnTo>
                  <a:lnTo>
                    <a:pt x="2581" y="740"/>
                  </a:lnTo>
                  <a:lnTo>
                    <a:pt x="1290" y="1495"/>
                  </a:lnTo>
                  <a:lnTo>
                    <a:pt x="0"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98;p55">
              <a:extLst>
                <a:ext uri="{FF2B5EF4-FFF2-40B4-BE49-F238E27FC236}">
                  <a16:creationId xmlns:a16="http://schemas.microsoft.com/office/drawing/2014/main" id="{45BA1243-6D1D-12D3-0F6B-5B99294758EB}"/>
                </a:ext>
              </a:extLst>
            </p:cNvPr>
            <p:cNvSpPr/>
            <p:nvPr/>
          </p:nvSpPr>
          <p:spPr>
            <a:xfrm>
              <a:off x="-1663996" y="2456946"/>
              <a:ext cx="74504" cy="43167"/>
            </a:xfrm>
            <a:custGeom>
              <a:avLst/>
              <a:gdLst/>
              <a:ahLst/>
              <a:cxnLst/>
              <a:rect l="l" t="t" r="r" b="b"/>
              <a:pathLst>
                <a:path w="2582" h="1496" fill="none" extrusionOk="0">
                  <a:moveTo>
                    <a:pt x="1" y="740"/>
                  </a:moveTo>
                  <a:lnTo>
                    <a:pt x="1291" y="1"/>
                  </a:lnTo>
                  <a:lnTo>
                    <a:pt x="2581" y="740"/>
                  </a:lnTo>
                  <a:lnTo>
                    <a:pt x="1307" y="1496"/>
                  </a:lnTo>
                  <a:lnTo>
                    <a:pt x="1"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99;p55">
              <a:extLst>
                <a:ext uri="{FF2B5EF4-FFF2-40B4-BE49-F238E27FC236}">
                  <a16:creationId xmlns:a16="http://schemas.microsoft.com/office/drawing/2014/main" id="{813F7BB2-CE52-37A2-C579-F8148ABE8D46}"/>
                </a:ext>
              </a:extLst>
            </p:cNvPr>
            <p:cNvSpPr/>
            <p:nvPr/>
          </p:nvSpPr>
          <p:spPr>
            <a:xfrm>
              <a:off x="-1600427" y="2481474"/>
              <a:ext cx="54074" cy="31365"/>
            </a:xfrm>
            <a:custGeom>
              <a:avLst/>
              <a:gdLst/>
              <a:ahLst/>
              <a:cxnLst/>
              <a:rect l="l" t="t" r="r" b="b"/>
              <a:pathLst>
                <a:path w="1874" h="1087" fill="none" extrusionOk="0">
                  <a:moveTo>
                    <a:pt x="1" y="347"/>
                  </a:moveTo>
                  <a:lnTo>
                    <a:pt x="567" y="0"/>
                  </a:lnTo>
                  <a:lnTo>
                    <a:pt x="1873" y="756"/>
                  </a:lnTo>
                  <a:lnTo>
                    <a:pt x="1291" y="1086"/>
                  </a:lnTo>
                  <a:lnTo>
                    <a:pt x="1" y="3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00;p55">
              <a:extLst>
                <a:ext uri="{FF2B5EF4-FFF2-40B4-BE49-F238E27FC236}">
                  <a16:creationId xmlns:a16="http://schemas.microsoft.com/office/drawing/2014/main" id="{C39DFDF5-51DB-5DEA-916F-F311A64C7EBA}"/>
                </a:ext>
              </a:extLst>
            </p:cNvPr>
            <p:cNvSpPr/>
            <p:nvPr/>
          </p:nvSpPr>
          <p:spPr>
            <a:xfrm>
              <a:off x="-1578641" y="2506001"/>
              <a:ext cx="74504" cy="43600"/>
            </a:xfrm>
            <a:custGeom>
              <a:avLst/>
              <a:gdLst/>
              <a:ahLst/>
              <a:cxnLst/>
              <a:rect l="l" t="t" r="r" b="b"/>
              <a:pathLst>
                <a:path w="2582" h="1511" fill="none" extrusionOk="0">
                  <a:moveTo>
                    <a:pt x="1" y="755"/>
                  </a:moveTo>
                  <a:lnTo>
                    <a:pt x="1291" y="0"/>
                  </a:lnTo>
                  <a:lnTo>
                    <a:pt x="2581" y="755"/>
                  </a:lnTo>
                  <a:lnTo>
                    <a:pt x="1307" y="1511"/>
                  </a:lnTo>
                  <a:lnTo>
                    <a:pt x="1" y="7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01;p55">
              <a:extLst>
                <a:ext uri="{FF2B5EF4-FFF2-40B4-BE49-F238E27FC236}">
                  <a16:creationId xmlns:a16="http://schemas.microsoft.com/office/drawing/2014/main" id="{F45349E5-BBB9-BF4F-EF0A-EFC3E66680B7}"/>
                </a:ext>
              </a:extLst>
            </p:cNvPr>
            <p:cNvSpPr/>
            <p:nvPr/>
          </p:nvSpPr>
          <p:spPr>
            <a:xfrm>
              <a:off x="-2106674" y="2152747"/>
              <a:ext cx="82670" cy="47697"/>
            </a:xfrm>
            <a:custGeom>
              <a:avLst/>
              <a:gdLst/>
              <a:ahLst/>
              <a:cxnLst/>
              <a:rect l="l" t="t" r="r" b="b"/>
              <a:pathLst>
                <a:path w="2865" h="1653" fill="none" extrusionOk="0">
                  <a:moveTo>
                    <a:pt x="1" y="756"/>
                  </a:moveTo>
                  <a:lnTo>
                    <a:pt x="1291" y="1"/>
                  </a:lnTo>
                  <a:lnTo>
                    <a:pt x="2865" y="913"/>
                  </a:lnTo>
                  <a:lnTo>
                    <a:pt x="1574" y="1653"/>
                  </a:lnTo>
                  <a:lnTo>
                    <a:pt x="1"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02;p55">
              <a:extLst>
                <a:ext uri="{FF2B5EF4-FFF2-40B4-BE49-F238E27FC236}">
                  <a16:creationId xmlns:a16="http://schemas.microsoft.com/office/drawing/2014/main" id="{6C3F8984-EECB-CD85-9993-4AEAD12EAD4F}"/>
                </a:ext>
              </a:extLst>
            </p:cNvPr>
            <p:cNvSpPr/>
            <p:nvPr/>
          </p:nvSpPr>
          <p:spPr>
            <a:xfrm>
              <a:off x="-2054445" y="2182728"/>
              <a:ext cx="74475" cy="43167"/>
            </a:xfrm>
            <a:custGeom>
              <a:avLst/>
              <a:gdLst/>
              <a:ahLst/>
              <a:cxnLst/>
              <a:rect l="l" t="t" r="r" b="b"/>
              <a:pathLst>
                <a:path w="2581" h="1496" fill="none" extrusionOk="0">
                  <a:moveTo>
                    <a:pt x="0" y="756"/>
                  </a:moveTo>
                  <a:lnTo>
                    <a:pt x="1291" y="0"/>
                  </a:lnTo>
                  <a:lnTo>
                    <a:pt x="2581" y="756"/>
                  </a:lnTo>
                  <a:lnTo>
                    <a:pt x="1291" y="1495"/>
                  </a:lnTo>
                  <a:lnTo>
                    <a:pt x="0"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03;p55">
              <a:extLst>
                <a:ext uri="{FF2B5EF4-FFF2-40B4-BE49-F238E27FC236}">
                  <a16:creationId xmlns:a16="http://schemas.microsoft.com/office/drawing/2014/main" id="{97961237-6E11-0A53-907D-E4C33E16A007}"/>
                </a:ext>
              </a:extLst>
            </p:cNvPr>
            <p:cNvSpPr/>
            <p:nvPr/>
          </p:nvSpPr>
          <p:spPr>
            <a:xfrm>
              <a:off x="-1970013" y="2231754"/>
              <a:ext cx="74504" cy="43167"/>
            </a:xfrm>
            <a:custGeom>
              <a:avLst/>
              <a:gdLst/>
              <a:ahLst/>
              <a:cxnLst/>
              <a:rect l="l" t="t" r="r" b="b"/>
              <a:pathLst>
                <a:path w="2582" h="1496" fill="none" extrusionOk="0">
                  <a:moveTo>
                    <a:pt x="1" y="740"/>
                  </a:moveTo>
                  <a:lnTo>
                    <a:pt x="1291" y="1"/>
                  </a:lnTo>
                  <a:lnTo>
                    <a:pt x="2581" y="740"/>
                  </a:lnTo>
                  <a:lnTo>
                    <a:pt x="1291" y="1495"/>
                  </a:lnTo>
                  <a:lnTo>
                    <a:pt x="1"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04;p55">
              <a:extLst>
                <a:ext uri="{FF2B5EF4-FFF2-40B4-BE49-F238E27FC236}">
                  <a16:creationId xmlns:a16="http://schemas.microsoft.com/office/drawing/2014/main" id="{EA08A6E6-3BDF-13F7-3176-E4F694E2F543}"/>
                </a:ext>
              </a:extLst>
            </p:cNvPr>
            <p:cNvSpPr/>
            <p:nvPr/>
          </p:nvSpPr>
          <p:spPr>
            <a:xfrm>
              <a:off x="-1927768" y="2255820"/>
              <a:ext cx="74475" cy="43629"/>
            </a:xfrm>
            <a:custGeom>
              <a:avLst/>
              <a:gdLst/>
              <a:ahLst/>
              <a:cxnLst/>
              <a:rect l="l" t="t" r="r" b="b"/>
              <a:pathLst>
                <a:path w="2581" h="1512" fill="none" extrusionOk="0">
                  <a:moveTo>
                    <a:pt x="0" y="756"/>
                  </a:moveTo>
                  <a:lnTo>
                    <a:pt x="1290" y="1"/>
                  </a:lnTo>
                  <a:lnTo>
                    <a:pt x="2581" y="756"/>
                  </a:lnTo>
                  <a:lnTo>
                    <a:pt x="1290" y="1511"/>
                  </a:lnTo>
                  <a:lnTo>
                    <a:pt x="0"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05;p55">
              <a:extLst>
                <a:ext uri="{FF2B5EF4-FFF2-40B4-BE49-F238E27FC236}">
                  <a16:creationId xmlns:a16="http://schemas.microsoft.com/office/drawing/2014/main" id="{589F264F-7A31-1F21-B9F0-21C1324D41B2}"/>
                </a:ext>
              </a:extLst>
            </p:cNvPr>
            <p:cNvSpPr/>
            <p:nvPr/>
          </p:nvSpPr>
          <p:spPr>
            <a:xfrm>
              <a:off x="-1885552" y="2280348"/>
              <a:ext cx="74475" cy="43138"/>
            </a:xfrm>
            <a:custGeom>
              <a:avLst/>
              <a:gdLst/>
              <a:ahLst/>
              <a:cxnLst/>
              <a:rect l="l" t="t" r="r" b="b"/>
              <a:pathLst>
                <a:path w="2581" h="1495" fill="none" extrusionOk="0">
                  <a:moveTo>
                    <a:pt x="1" y="755"/>
                  </a:moveTo>
                  <a:lnTo>
                    <a:pt x="1291" y="0"/>
                  </a:lnTo>
                  <a:lnTo>
                    <a:pt x="2581" y="755"/>
                  </a:lnTo>
                  <a:lnTo>
                    <a:pt x="1306" y="1495"/>
                  </a:lnTo>
                  <a:lnTo>
                    <a:pt x="1" y="7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06;p55">
              <a:extLst>
                <a:ext uri="{FF2B5EF4-FFF2-40B4-BE49-F238E27FC236}">
                  <a16:creationId xmlns:a16="http://schemas.microsoft.com/office/drawing/2014/main" id="{8609BE17-2E7F-FDC2-2D09-1CE52E07FA2D}"/>
                </a:ext>
              </a:extLst>
            </p:cNvPr>
            <p:cNvSpPr/>
            <p:nvPr/>
          </p:nvSpPr>
          <p:spPr>
            <a:xfrm>
              <a:off x="-1843336" y="2304847"/>
              <a:ext cx="74504" cy="43167"/>
            </a:xfrm>
            <a:custGeom>
              <a:avLst/>
              <a:gdLst/>
              <a:ahLst/>
              <a:cxnLst/>
              <a:rect l="l" t="t" r="r" b="b"/>
              <a:pathLst>
                <a:path w="2582" h="1496" fill="none" extrusionOk="0">
                  <a:moveTo>
                    <a:pt x="1" y="756"/>
                  </a:moveTo>
                  <a:lnTo>
                    <a:pt x="1291" y="1"/>
                  </a:lnTo>
                  <a:lnTo>
                    <a:pt x="2581" y="756"/>
                  </a:lnTo>
                  <a:lnTo>
                    <a:pt x="1307" y="1496"/>
                  </a:lnTo>
                  <a:lnTo>
                    <a:pt x="1"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07;p55">
              <a:extLst>
                <a:ext uri="{FF2B5EF4-FFF2-40B4-BE49-F238E27FC236}">
                  <a16:creationId xmlns:a16="http://schemas.microsoft.com/office/drawing/2014/main" id="{52F68730-3ED7-88EF-A518-56A63BB4F4E0}"/>
                </a:ext>
              </a:extLst>
            </p:cNvPr>
            <p:cNvSpPr/>
            <p:nvPr/>
          </p:nvSpPr>
          <p:spPr>
            <a:xfrm>
              <a:off x="-1801091" y="2329374"/>
              <a:ext cx="74936" cy="43167"/>
            </a:xfrm>
            <a:custGeom>
              <a:avLst/>
              <a:gdLst/>
              <a:ahLst/>
              <a:cxnLst/>
              <a:rect l="l" t="t" r="r" b="b"/>
              <a:pathLst>
                <a:path w="2597" h="1496" fill="none" extrusionOk="0">
                  <a:moveTo>
                    <a:pt x="0" y="740"/>
                  </a:moveTo>
                  <a:lnTo>
                    <a:pt x="1290" y="0"/>
                  </a:lnTo>
                  <a:lnTo>
                    <a:pt x="2596" y="740"/>
                  </a:lnTo>
                  <a:lnTo>
                    <a:pt x="1306" y="1495"/>
                  </a:lnTo>
                  <a:lnTo>
                    <a:pt x="0"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08;p55">
              <a:extLst>
                <a:ext uri="{FF2B5EF4-FFF2-40B4-BE49-F238E27FC236}">
                  <a16:creationId xmlns:a16="http://schemas.microsoft.com/office/drawing/2014/main" id="{77460F39-B86A-9050-B86B-38DC26AE8FEC}"/>
                </a:ext>
              </a:extLst>
            </p:cNvPr>
            <p:cNvSpPr/>
            <p:nvPr/>
          </p:nvSpPr>
          <p:spPr>
            <a:xfrm>
              <a:off x="-1758413" y="2353902"/>
              <a:ext cx="74475" cy="43138"/>
            </a:xfrm>
            <a:custGeom>
              <a:avLst/>
              <a:gdLst/>
              <a:ahLst/>
              <a:cxnLst/>
              <a:rect l="l" t="t" r="r" b="b"/>
              <a:pathLst>
                <a:path w="2581" h="1495" fill="none" extrusionOk="0">
                  <a:moveTo>
                    <a:pt x="0" y="740"/>
                  </a:moveTo>
                  <a:lnTo>
                    <a:pt x="1275" y="0"/>
                  </a:lnTo>
                  <a:lnTo>
                    <a:pt x="2581" y="740"/>
                  </a:lnTo>
                  <a:lnTo>
                    <a:pt x="1290" y="1495"/>
                  </a:lnTo>
                  <a:lnTo>
                    <a:pt x="0"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09;p55">
              <a:extLst>
                <a:ext uri="{FF2B5EF4-FFF2-40B4-BE49-F238E27FC236}">
                  <a16:creationId xmlns:a16="http://schemas.microsoft.com/office/drawing/2014/main" id="{F9518CFC-6AD1-AC4C-AEC6-1CC4EA5B4475}"/>
                </a:ext>
              </a:extLst>
            </p:cNvPr>
            <p:cNvSpPr/>
            <p:nvPr/>
          </p:nvSpPr>
          <p:spPr>
            <a:xfrm>
              <a:off x="-1716197" y="2377968"/>
              <a:ext cx="74475" cy="43138"/>
            </a:xfrm>
            <a:custGeom>
              <a:avLst/>
              <a:gdLst/>
              <a:ahLst/>
              <a:cxnLst/>
              <a:rect l="l" t="t" r="r" b="b"/>
              <a:pathLst>
                <a:path w="2581" h="1495" fill="none" extrusionOk="0">
                  <a:moveTo>
                    <a:pt x="0" y="755"/>
                  </a:moveTo>
                  <a:lnTo>
                    <a:pt x="1275" y="0"/>
                  </a:lnTo>
                  <a:lnTo>
                    <a:pt x="2581" y="755"/>
                  </a:lnTo>
                  <a:lnTo>
                    <a:pt x="1291" y="1495"/>
                  </a:lnTo>
                  <a:lnTo>
                    <a:pt x="0" y="7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10;p55">
              <a:extLst>
                <a:ext uri="{FF2B5EF4-FFF2-40B4-BE49-F238E27FC236}">
                  <a16:creationId xmlns:a16="http://schemas.microsoft.com/office/drawing/2014/main" id="{E8757F66-985C-7FBD-F6C9-398E616FED43}"/>
                </a:ext>
              </a:extLst>
            </p:cNvPr>
            <p:cNvSpPr/>
            <p:nvPr/>
          </p:nvSpPr>
          <p:spPr>
            <a:xfrm>
              <a:off x="-1673980" y="2402466"/>
              <a:ext cx="74504" cy="43167"/>
            </a:xfrm>
            <a:custGeom>
              <a:avLst/>
              <a:gdLst/>
              <a:ahLst/>
              <a:cxnLst/>
              <a:rect l="l" t="t" r="r" b="b"/>
              <a:pathLst>
                <a:path w="2582" h="1496" fill="none" extrusionOk="0">
                  <a:moveTo>
                    <a:pt x="1" y="756"/>
                  </a:moveTo>
                  <a:lnTo>
                    <a:pt x="1291" y="1"/>
                  </a:lnTo>
                  <a:lnTo>
                    <a:pt x="2581" y="756"/>
                  </a:lnTo>
                  <a:lnTo>
                    <a:pt x="1291" y="1495"/>
                  </a:lnTo>
                  <a:lnTo>
                    <a:pt x="1"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11;p55">
              <a:extLst>
                <a:ext uri="{FF2B5EF4-FFF2-40B4-BE49-F238E27FC236}">
                  <a16:creationId xmlns:a16="http://schemas.microsoft.com/office/drawing/2014/main" id="{99585532-8F6B-D09B-625A-B799AF1F095D}"/>
                </a:ext>
              </a:extLst>
            </p:cNvPr>
            <p:cNvSpPr/>
            <p:nvPr/>
          </p:nvSpPr>
          <p:spPr>
            <a:xfrm>
              <a:off x="-1631735" y="2426994"/>
              <a:ext cx="74475" cy="43167"/>
            </a:xfrm>
            <a:custGeom>
              <a:avLst/>
              <a:gdLst/>
              <a:ahLst/>
              <a:cxnLst/>
              <a:rect l="l" t="t" r="r" b="b"/>
              <a:pathLst>
                <a:path w="2581" h="1496" fill="none" extrusionOk="0">
                  <a:moveTo>
                    <a:pt x="0" y="740"/>
                  </a:moveTo>
                  <a:lnTo>
                    <a:pt x="1290" y="0"/>
                  </a:lnTo>
                  <a:lnTo>
                    <a:pt x="2580" y="740"/>
                  </a:lnTo>
                  <a:lnTo>
                    <a:pt x="1290" y="1495"/>
                  </a:lnTo>
                  <a:lnTo>
                    <a:pt x="0"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12;p55">
              <a:extLst>
                <a:ext uri="{FF2B5EF4-FFF2-40B4-BE49-F238E27FC236}">
                  <a16:creationId xmlns:a16="http://schemas.microsoft.com/office/drawing/2014/main" id="{1A636F89-81A3-090C-72EC-7457DDA92591}"/>
                </a:ext>
              </a:extLst>
            </p:cNvPr>
            <p:cNvSpPr/>
            <p:nvPr/>
          </p:nvSpPr>
          <p:spPr>
            <a:xfrm>
              <a:off x="-1588625" y="2451521"/>
              <a:ext cx="126702" cy="73551"/>
            </a:xfrm>
            <a:custGeom>
              <a:avLst/>
              <a:gdLst/>
              <a:ahLst/>
              <a:cxnLst/>
              <a:rect l="l" t="t" r="r" b="b"/>
              <a:pathLst>
                <a:path w="4391" h="2549" fill="none" extrusionOk="0">
                  <a:moveTo>
                    <a:pt x="1" y="755"/>
                  </a:moveTo>
                  <a:lnTo>
                    <a:pt x="1275" y="0"/>
                  </a:lnTo>
                  <a:lnTo>
                    <a:pt x="4391" y="1809"/>
                  </a:lnTo>
                  <a:lnTo>
                    <a:pt x="3100" y="2549"/>
                  </a:lnTo>
                  <a:lnTo>
                    <a:pt x="1" y="7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13;p55">
              <a:extLst>
                <a:ext uri="{FF2B5EF4-FFF2-40B4-BE49-F238E27FC236}">
                  <a16:creationId xmlns:a16="http://schemas.microsoft.com/office/drawing/2014/main" id="{9FF8BE7D-4D51-7872-88FF-48950E674E01}"/>
                </a:ext>
              </a:extLst>
            </p:cNvPr>
            <p:cNvSpPr/>
            <p:nvPr/>
          </p:nvSpPr>
          <p:spPr>
            <a:xfrm>
              <a:off x="-2012229" y="2207227"/>
              <a:ext cx="74504" cy="43167"/>
            </a:xfrm>
            <a:custGeom>
              <a:avLst/>
              <a:gdLst/>
              <a:ahLst/>
              <a:cxnLst/>
              <a:rect l="l" t="t" r="r" b="b"/>
              <a:pathLst>
                <a:path w="2582" h="1496" fill="none" extrusionOk="0">
                  <a:moveTo>
                    <a:pt x="1" y="740"/>
                  </a:moveTo>
                  <a:lnTo>
                    <a:pt x="1291" y="1"/>
                  </a:lnTo>
                  <a:lnTo>
                    <a:pt x="2581" y="740"/>
                  </a:lnTo>
                  <a:lnTo>
                    <a:pt x="1291" y="1496"/>
                  </a:lnTo>
                  <a:lnTo>
                    <a:pt x="1"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14;p55">
              <a:extLst>
                <a:ext uri="{FF2B5EF4-FFF2-40B4-BE49-F238E27FC236}">
                  <a16:creationId xmlns:a16="http://schemas.microsoft.com/office/drawing/2014/main" id="{B95F826D-32BC-863D-B98E-4DB603E70F0E}"/>
                </a:ext>
              </a:extLst>
            </p:cNvPr>
            <p:cNvSpPr/>
            <p:nvPr/>
          </p:nvSpPr>
          <p:spPr>
            <a:xfrm>
              <a:off x="-2066247" y="2129143"/>
              <a:ext cx="106273" cy="61317"/>
            </a:xfrm>
            <a:custGeom>
              <a:avLst/>
              <a:gdLst/>
              <a:ahLst/>
              <a:cxnLst/>
              <a:rect l="l" t="t" r="r" b="b"/>
              <a:pathLst>
                <a:path w="3683" h="2125" fill="none" extrusionOk="0">
                  <a:moveTo>
                    <a:pt x="0" y="756"/>
                  </a:moveTo>
                  <a:lnTo>
                    <a:pt x="1291" y="1"/>
                  </a:lnTo>
                  <a:lnTo>
                    <a:pt x="3682" y="1385"/>
                  </a:lnTo>
                  <a:lnTo>
                    <a:pt x="2392" y="2125"/>
                  </a:lnTo>
                  <a:lnTo>
                    <a:pt x="0"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15;p55">
              <a:extLst>
                <a:ext uri="{FF2B5EF4-FFF2-40B4-BE49-F238E27FC236}">
                  <a16:creationId xmlns:a16="http://schemas.microsoft.com/office/drawing/2014/main" id="{C52F4AE6-D62E-5433-6F56-A56624884EA6}"/>
                </a:ext>
              </a:extLst>
            </p:cNvPr>
            <p:cNvSpPr/>
            <p:nvPr/>
          </p:nvSpPr>
          <p:spPr>
            <a:xfrm>
              <a:off x="-1992694" y="2171359"/>
              <a:ext cx="74936" cy="43167"/>
            </a:xfrm>
            <a:custGeom>
              <a:avLst/>
              <a:gdLst/>
              <a:ahLst/>
              <a:cxnLst/>
              <a:rect l="l" t="t" r="r" b="b"/>
              <a:pathLst>
                <a:path w="2597" h="1496" fill="none" extrusionOk="0">
                  <a:moveTo>
                    <a:pt x="0" y="740"/>
                  </a:moveTo>
                  <a:lnTo>
                    <a:pt x="1290" y="1"/>
                  </a:lnTo>
                  <a:lnTo>
                    <a:pt x="2596" y="740"/>
                  </a:lnTo>
                  <a:lnTo>
                    <a:pt x="1306" y="1496"/>
                  </a:lnTo>
                  <a:lnTo>
                    <a:pt x="0"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16;p55">
              <a:extLst>
                <a:ext uri="{FF2B5EF4-FFF2-40B4-BE49-F238E27FC236}">
                  <a16:creationId xmlns:a16="http://schemas.microsoft.com/office/drawing/2014/main" id="{2B39BFA8-AD54-AA2E-A789-2682E5D362E7}"/>
                </a:ext>
              </a:extLst>
            </p:cNvPr>
            <p:cNvSpPr/>
            <p:nvPr/>
          </p:nvSpPr>
          <p:spPr>
            <a:xfrm>
              <a:off x="-1950016" y="2195887"/>
              <a:ext cx="74475" cy="43167"/>
            </a:xfrm>
            <a:custGeom>
              <a:avLst/>
              <a:gdLst/>
              <a:ahLst/>
              <a:cxnLst/>
              <a:rect l="l" t="t" r="r" b="b"/>
              <a:pathLst>
                <a:path w="2581" h="1496" fill="none" extrusionOk="0">
                  <a:moveTo>
                    <a:pt x="0" y="740"/>
                  </a:moveTo>
                  <a:lnTo>
                    <a:pt x="1275" y="1"/>
                  </a:lnTo>
                  <a:lnTo>
                    <a:pt x="2581" y="740"/>
                  </a:lnTo>
                  <a:lnTo>
                    <a:pt x="1290" y="1495"/>
                  </a:lnTo>
                  <a:lnTo>
                    <a:pt x="0"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17;p55">
              <a:extLst>
                <a:ext uri="{FF2B5EF4-FFF2-40B4-BE49-F238E27FC236}">
                  <a16:creationId xmlns:a16="http://schemas.microsoft.com/office/drawing/2014/main" id="{DD81CE0A-FC59-8367-BE26-624152CF9961}"/>
                </a:ext>
              </a:extLst>
            </p:cNvPr>
            <p:cNvSpPr/>
            <p:nvPr/>
          </p:nvSpPr>
          <p:spPr>
            <a:xfrm>
              <a:off x="-1907800" y="2219952"/>
              <a:ext cx="74475" cy="43167"/>
            </a:xfrm>
            <a:custGeom>
              <a:avLst/>
              <a:gdLst/>
              <a:ahLst/>
              <a:cxnLst/>
              <a:rect l="l" t="t" r="r" b="b"/>
              <a:pathLst>
                <a:path w="2581" h="1496" fill="none" extrusionOk="0">
                  <a:moveTo>
                    <a:pt x="1" y="756"/>
                  </a:moveTo>
                  <a:lnTo>
                    <a:pt x="1291" y="1"/>
                  </a:lnTo>
                  <a:lnTo>
                    <a:pt x="2581" y="756"/>
                  </a:lnTo>
                  <a:lnTo>
                    <a:pt x="1291" y="1495"/>
                  </a:lnTo>
                  <a:lnTo>
                    <a:pt x="1"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18;p55">
              <a:extLst>
                <a:ext uri="{FF2B5EF4-FFF2-40B4-BE49-F238E27FC236}">
                  <a16:creationId xmlns:a16="http://schemas.microsoft.com/office/drawing/2014/main" id="{D9DFC3FB-2F66-F0B1-1ADB-84D5D08D51B7}"/>
                </a:ext>
              </a:extLst>
            </p:cNvPr>
            <p:cNvSpPr/>
            <p:nvPr/>
          </p:nvSpPr>
          <p:spPr>
            <a:xfrm>
              <a:off x="-1865584" y="2244480"/>
              <a:ext cx="74504" cy="43138"/>
            </a:xfrm>
            <a:custGeom>
              <a:avLst/>
              <a:gdLst/>
              <a:ahLst/>
              <a:cxnLst/>
              <a:rect l="l" t="t" r="r" b="b"/>
              <a:pathLst>
                <a:path w="2582" h="1495" fill="none" extrusionOk="0">
                  <a:moveTo>
                    <a:pt x="1" y="755"/>
                  </a:moveTo>
                  <a:lnTo>
                    <a:pt x="1291" y="0"/>
                  </a:lnTo>
                  <a:lnTo>
                    <a:pt x="2581" y="755"/>
                  </a:lnTo>
                  <a:lnTo>
                    <a:pt x="1291" y="1495"/>
                  </a:lnTo>
                  <a:lnTo>
                    <a:pt x="1" y="7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19;p55">
              <a:extLst>
                <a:ext uri="{FF2B5EF4-FFF2-40B4-BE49-F238E27FC236}">
                  <a16:creationId xmlns:a16="http://schemas.microsoft.com/office/drawing/2014/main" id="{BAFF08CC-472B-F485-AB39-45A6F1C827FA}"/>
                </a:ext>
              </a:extLst>
            </p:cNvPr>
            <p:cNvSpPr/>
            <p:nvPr/>
          </p:nvSpPr>
          <p:spPr>
            <a:xfrm>
              <a:off x="-1823339" y="2268979"/>
              <a:ext cx="74475" cy="43167"/>
            </a:xfrm>
            <a:custGeom>
              <a:avLst/>
              <a:gdLst/>
              <a:ahLst/>
              <a:cxnLst/>
              <a:rect l="l" t="t" r="r" b="b"/>
              <a:pathLst>
                <a:path w="2581" h="1496" fill="none" extrusionOk="0">
                  <a:moveTo>
                    <a:pt x="0" y="740"/>
                  </a:moveTo>
                  <a:lnTo>
                    <a:pt x="1290" y="1"/>
                  </a:lnTo>
                  <a:lnTo>
                    <a:pt x="2581" y="740"/>
                  </a:lnTo>
                  <a:lnTo>
                    <a:pt x="1290" y="1496"/>
                  </a:lnTo>
                  <a:lnTo>
                    <a:pt x="0"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20;p55">
              <a:extLst>
                <a:ext uri="{FF2B5EF4-FFF2-40B4-BE49-F238E27FC236}">
                  <a16:creationId xmlns:a16="http://schemas.microsoft.com/office/drawing/2014/main" id="{A1FE9557-91E1-6F1E-90DF-3E5FD83A6F4A}"/>
                </a:ext>
              </a:extLst>
            </p:cNvPr>
            <p:cNvSpPr/>
            <p:nvPr/>
          </p:nvSpPr>
          <p:spPr>
            <a:xfrm>
              <a:off x="-1781122" y="2293506"/>
              <a:ext cx="74475" cy="43167"/>
            </a:xfrm>
            <a:custGeom>
              <a:avLst/>
              <a:gdLst/>
              <a:ahLst/>
              <a:cxnLst/>
              <a:rect l="l" t="t" r="r" b="b"/>
              <a:pathLst>
                <a:path w="2581" h="1496" fill="none" extrusionOk="0">
                  <a:moveTo>
                    <a:pt x="0" y="740"/>
                  </a:moveTo>
                  <a:lnTo>
                    <a:pt x="1291" y="0"/>
                  </a:lnTo>
                  <a:lnTo>
                    <a:pt x="2581" y="740"/>
                  </a:lnTo>
                  <a:lnTo>
                    <a:pt x="1291" y="1495"/>
                  </a:lnTo>
                  <a:lnTo>
                    <a:pt x="0"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21;p55">
              <a:extLst>
                <a:ext uri="{FF2B5EF4-FFF2-40B4-BE49-F238E27FC236}">
                  <a16:creationId xmlns:a16="http://schemas.microsoft.com/office/drawing/2014/main" id="{2309BC27-89EE-1E90-D3B9-F1404437383F}"/>
                </a:ext>
              </a:extLst>
            </p:cNvPr>
            <p:cNvSpPr/>
            <p:nvPr/>
          </p:nvSpPr>
          <p:spPr>
            <a:xfrm>
              <a:off x="-1738906" y="2317572"/>
              <a:ext cx="74504" cy="43600"/>
            </a:xfrm>
            <a:custGeom>
              <a:avLst/>
              <a:gdLst/>
              <a:ahLst/>
              <a:cxnLst/>
              <a:rect l="l" t="t" r="r" b="b"/>
              <a:pathLst>
                <a:path w="2582" h="1511" fill="none" extrusionOk="0">
                  <a:moveTo>
                    <a:pt x="1" y="756"/>
                  </a:moveTo>
                  <a:lnTo>
                    <a:pt x="1291" y="0"/>
                  </a:lnTo>
                  <a:lnTo>
                    <a:pt x="2581" y="756"/>
                  </a:lnTo>
                  <a:lnTo>
                    <a:pt x="1307" y="1511"/>
                  </a:lnTo>
                  <a:lnTo>
                    <a:pt x="1"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22;p55">
              <a:extLst>
                <a:ext uri="{FF2B5EF4-FFF2-40B4-BE49-F238E27FC236}">
                  <a16:creationId xmlns:a16="http://schemas.microsoft.com/office/drawing/2014/main" id="{2D88BD52-9C38-86C5-3995-4A7F1C317A5C}"/>
                </a:ext>
              </a:extLst>
            </p:cNvPr>
            <p:cNvSpPr/>
            <p:nvPr/>
          </p:nvSpPr>
          <p:spPr>
            <a:xfrm>
              <a:off x="-1696661" y="2342100"/>
              <a:ext cx="74936" cy="43138"/>
            </a:xfrm>
            <a:custGeom>
              <a:avLst/>
              <a:gdLst/>
              <a:ahLst/>
              <a:cxnLst/>
              <a:rect l="l" t="t" r="r" b="b"/>
              <a:pathLst>
                <a:path w="2597" h="1495" fill="none" extrusionOk="0">
                  <a:moveTo>
                    <a:pt x="0" y="755"/>
                  </a:moveTo>
                  <a:lnTo>
                    <a:pt x="1290" y="0"/>
                  </a:lnTo>
                  <a:lnTo>
                    <a:pt x="2596" y="755"/>
                  </a:lnTo>
                  <a:lnTo>
                    <a:pt x="1306" y="1495"/>
                  </a:lnTo>
                  <a:lnTo>
                    <a:pt x="0" y="7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23;p55">
              <a:extLst>
                <a:ext uri="{FF2B5EF4-FFF2-40B4-BE49-F238E27FC236}">
                  <a16:creationId xmlns:a16="http://schemas.microsoft.com/office/drawing/2014/main" id="{8432B540-385A-3F1B-4908-36C6AA58318E}"/>
                </a:ext>
              </a:extLst>
            </p:cNvPr>
            <p:cNvSpPr/>
            <p:nvPr/>
          </p:nvSpPr>
          <p:spPr>
            <a:xfrm>
              <a:off x="-1654445" y="2366598"/>
              <a:ext cx="74936" cy="43167"/>
            </a:xfrm>
            <a:custGeom>
              <a:avLst/>
              <a:gdLst/>
              <a:ahLst/>
              <a:cxnLst/>
              <a:rect l="l" t="t" r="r" b="b"/>
              <a:pathLst>
                <a:path w="2597" h="1496" fill="none" extrusionOk="0">
                  <a:moveTo>
                    <a:pt x="0" y="740"/>
                  </a:moveTo>
                  <a:lnTo>
                    <a:pt x="1291" y="1"/>
                  </a:lnTo>
                  <a:lnTo>
                    <a:pt x="2596" y="740"/>
                  </a:lnTo>
                  <a:lnTo>
                    <a:pt x="1306" y="1495"/>
                  </a:lnTo>
                  <a:lnTo>
                    <a:pt x="0"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24;p55">
              <a:extLst>
                <a:ext uri="{FF2B5EF4-FFF2-40B4-BE49-F238E27FC236}">
                  <a16:creationId xmlns:a16="http://schemas.microsoft.com/office/drawing/2014/main" id="{206AA28E-86E7-0F63-EB79-39B395666A65}"/>
                </a:ext>
              </a:extLst>
            </p:cNvPr>
            <p:cNvSpPr/>
            <p:nvPr/>
          </p:nvSpPr>
          <p:spPr>
            <a:xfrm>
              <a:off x="-1611767" y="2391126"/>
              <a:ext cx="74475" cy="43167"/>
            </a:xfrm>
            <a:custGeom>
              <a:avLst/>
              <a:gdLst/>
              <a:ahLst/>
              <a:cxnLst/>
              <a:rect l="l" t="t" r="r" b="b"/>
              <a:pathLst>
                <a:path w="2581" h="1496" fill="none" extrusionOk="0">
                  <a:moveTo>
                    <a:pt x="0" y="740"/>
                  </a:moveTo>
                  <a:lnTo>
                    <a:pt x="1275" y="0"/>
                  </a:lnTo>
                  <a:lnTo>
                    <a:pt x="2581" y="740"/>
                  </a:lnTo>
                  <a:lnTo>
                    <a:pt x="1291" y="1495"/>
                  </a:lnTo>
                  <a:lnTo>
                    <a:pt x="0"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25;p55">
              <a:extLst>
                <a:ext uri="{FF2B5EF4-FFF2-40B4-BE49-F238E27FC236}">
                  <a16:creationId xmlns:a16="http://schemas.microsoft.com/office/drawing/2014/main" id="{FA5C3F43-633B-D454-E52E-DDD1A48675F2}"/>
                </a:ext>
              </a:extLst>
            </p:cNvPr>
            <p:cNvSpPr/>
            <p:nvPr/>
          </p:nvSpPr>
          <p:spPr>
            <a:xfrm>
              <a:off x="-1569551" y="2415192"/>
              <a:ext cx="74475" cy="43600"/>
            </a:xfrm>
            <a:custGeom>
              <a:avLst/>
              <a:gdLst/>
              <a:ahLst/>
              <a:cxnLst/>
              <a:rect l="l" t="t" r="r" b="b"/>
              <a:pathLst>
                <a:path w="2581" h="1511" fill="none" extrusionOk="0">
                  <a:moveTo>
                    <a:pt x="1" y="756"/>
                  </a:moveTo>
                  <a:lnTo>
                    <a:pt x="1291" y="0"/>
                  </a:lnTo>
                  <a:lnTo>
                    <a:pt x="2581" y="756"/>
                  </a:lnTo>
                  <a:lnTo>
                    <a:pt x="1291" y="1511"/>
                  </a:lnTo>
                  <a:lnTo>
                    <a:pt x="1"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26;p55">
              <a:extLst>
                <a:ext uri="{FF2B5EF4-FFF2-40B4-BE49-F238E27FC236}">
                  <a16:creationId xmlns:a16="http://schemas.microsoft.com/office/drawing/2014/main" id="{2A662F13-3EC0-7057-8FB4-D4754F3182CC}"/>
                </a:ext>
              </a:extLst>
            </p:cNvPr>
            <p:cNvSpPr/>
            <p:nvPr/>
          </p:nvSpPr>
          <p:spPr>
            <a:xfrm>
              <a:off x="-1527768" y="2439690"/>
              <a:ext cx="74475" cy="43167"/>
            </a:xfrm>
            <a:custGeom>
              <a:avLst/>
              <a:gdLst/>
              <a:ahLst/>
              <a:cxnLst/>
              <a:rect l="l" t="t" r="r" b="b"/>
              <a:pathLst>
                <a:path w="2581" h="1496" fill="none" extrusionOk="0">
                  <a:moveTo>
                    <a:pt x="0" y="740"/>
                  </a:moveTo>
                  <a:lnTo>
                    <a:pt x="1290" y="1"/>
                  </a:lnTo>
                  <a:lnTo>
                    <a:pt x="2581" y="740"/>
                  </a:lnTo>
                  <a:lnTo>
                    <a:pt x="1290" y="1496"/>
                  </a:lnTo>
                  <a:lnTo>
                    <a:pt x="0"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27;p55">
              <a:extLst>
                <a:ext uri="{FF2B5EF4-FFF2-40B4-BE49-F238E27FC236}">
                  <a16:creationId xmlns:a16="http://schemas.microsoft.com/office/drawing/2014/main" id="{92144F64-CEA3-F4D5-08EE-8B48A505B367}"/>
                </a:ext>
              </a:extLst>
            </p:cNvPr>
            <p:cNvSpPr/>
            <p:nvPr/>
          </p:nvSpPr>
          <p:spPr>
            <a:xfrm>
              <a:off x="-2024926" y="2105077"/>
              <a:ext cx="95827" cy="55892"/>
            </a:xfrm>
            <a:custGeom>
              <a:avLst/>
              <a:gdLst/>
              <a:ahLst/>
              <a:cxnLst/>
              <a:rect l="l" t="t" r="r" b="b"/>
              <a:pathLst>
                <a:path w="3321" h="1937" fill="none" extrusionOk="0">
                  <a:moveTo>
                    <a:pt x="0" y="756"/>
                  </a:moveTo>
                  <a:lnTo>
                    <a:pt x="1290" y="1"/>
                  </a:lnTo>
                  <a:lnTo>
                    <a:pt x="3320" y="1181"/>
                  </a:lnTo>
                  <a:lnTo>
                    <a:pt x="2030" y="1936"/>
                  </a:lnTo>
                  <a:lnTo>
                    <a:pt x="0"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28;p55">
              <a:extLst>
                <a:ext uri="{FF2B5EF4-FFF2-40B4-BE49-F238E27FC236}">
                  <a16:creationId xmlns:a16="http://schemas.microsoft.com/office/drawing/2014/main" id="{42BB1892-E920-496D-8E85-71E14C398C23}"/>
                </a:ext>
              </a:extLst>
            </p:cNvPr>
            <p:cNvSpPr/>
            <p:nvPr/>
          </p:nvSpPr>
          <p:spPr>
            <a:xfrm>
              <a:off x="-1961385" y="2141868"/>
              <a:ext cx="74504" cy="43138"/>
            </a:xfrm>
            <a:custGeom>
              <a:avLst/>
              <a:gdLst/>
              <a:ahLst/>
              <a:cxnLst/>
              <a:rect l="l" t="t" r="r" b="b"/>
              <a:pathLst>
                <a:path w="2582" h="1495" fill="none" extrusionOk="0">
                  <a:moveTo>
                    <a:pt x="1" y="755"/>
                  </a:moveTo>
                  <a:lnTo>
                    <a:pt x="1291" y="0"/>
                  </a:lnTo>
                  <a:lnTo>
                    <a:pt x="2581" y="755"/>
                  </a:lnTo>
                  <a:lnTo>
                    <a:pt x="1307" y="1495"/>
                  </a:lnTo>
                  <a:lnTo>
                    <a:pt x="1" y="7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9;p55">
              <a:extLst>
                <a:ext uri="{FF2B5EF4-FFF2-40B4-BE49-F238E27FC236}">
                  <a16:creationId xmlns:a16="http://schemas.microsoft.com/office/drawing/2014/main" id="{E0A109B9-DE28-6B80-A85D-8A18755867C6}"/>
                </a:ext>
              </a:extLst>
            </p:cNvPr>
            <p:cNvSpPr/>
            <p:nvPr/>
          </p:nvSpPr>
          <p:spPr>
            <a:xfrm>
              <a:off x="-1919140" y="2166367"/>
              <a:ext cx="74936" cy="43167"/>
            </a:xfrm>
            <a:custGeom>
              <a:avLst/>
              <a:gdLst/>
              <a:ahLst/>
              <a:cxnLst/>
              <a:rect l="l" t="t" r="r" b="b"/>
              <a:pathLst>
                <a:path w="2597" h="1496" fill="none" extrusionOk="0">
                  <a:moveTo>
                    <a:pt x="0" y="756"/>
                  </a:moveTo>
                  <a:lnTo>
                    <a:pt x="1290" y="1"/>
                  </a:lnTo>
                  <a:lnTo>
                    <a:pt x="2596" y="756"/>
                  </a:lnTo>
                  <a:lnTo>
                    <a:pt x="1306" y="1496"/>
                  </a:lnTo>
                  <a:lnTo>
                    <a:pt x="0"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0;p55">
              <a:extLst>
                <a:ext uri="{FF2B5EF4-FFF2-40B4-BE49-F238E27FC236}">
                  <a16:creationId xmlns:a16="http://schemas.microsoft.com/office/drawing/2014/main" id="{5FDDC360-E20A-38D1-385A-4028F9FA363D}"/>
                </a:ext>
              </a:extLst>
            </p:cNvPr>
            <p:cNvSpPr/>
            <p:nvPr/>
          </p:nvSpPr>
          <p:spPr>
            <a:xfrm>
              <a:off x="-1876924" y="2190894"/>
              <a:ext cx="74936" cy="43167"/>
            </a:xfrm>
            <a:custGeom>
              <a:avLst/>
              <a:gdLst/>
              <a:ahLst/>
              <a:cxnLst/>
              <a:rect l="l" t="t" r="r" b="b"/>
              <a:pathLst>
                <a:path w="2597" h="1496" fill="none" extrusionOk="0">
                  <a:moveTo>
                    <a:pt x="1" y="740"/>
                  </a:moveTo>
                  <a:lnTo>
                    <a:pt x="1291" y="1"/>
                  </a:lnTo>
                  <a:lnTo>
                    <a:pt x="2597" y="740"/>
                  </a:lnTo>
                  <a:lnTo>
                    <a:pt x="1306" y="1495"/>
                  </a:lnTo>
                  <a:lnTo>
                    <a:pt x="1"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31;p55">
              <a:extLst>
                <a:ext uri="{FF2B5EF4-FFF2-40B4-BE49-F238E27FC236}">
                  <a16:creationId xmlns:a16="http://schemas.microsoft.com/office/drawing/2014/main" id="{277D2940-A083-6668-AE49-38610A40D8CD}"/>
                </a:ext>
              </a:extLst>
            </p:cNvPr>
            <p:cNvSpPr/>
            <p:nvPr/>
          </p:nvSpPr>
          <p:spPr>
            <a:xfrm>
              <a:off x="-1834246" y="2215422"/>
              <a:ext cx="74475" cy="43138"/>
            </a:xfrm>
            <a:custGeom>
              <a:avLst/>
              <a:gdLst/>
              <a:ahLst/>
              <a:cxnLst/>
              <a:rect l="l" t="t" r="r" b="b"/>
              <a:pathLst>
                <a:path w="2581" h="1495" fill="none" extrusionOk="0">
                  <a:moveTo>
                    <a:pt x="1" y="740"/>
                  </a:moveTo>
                  <a:lnTo>
                    <a:pt x="1275" y="0"/>
                  </a:lnTo>
                  <a:lnTo>
                    <a:pt x="2581" y="740"/>
                  </a:lnTo>
                  <a:lnTo>
                    <a:pt x="1291" y="1495"/>
                  </a:lnTo>
                  <a:lnTo>
                    <a:pt x="1"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32;p55">
              <a:extLst>
                <a:ext uri="{FF2B5EF4-FFF2-40B4-BE49-F238E27FC236}">
                  <a16:creationId xmlns:a16="http://schemas.microsoft.com/office/drawing/2014/main" id="{A9BA56B0-96A5-C1D2-568D-09AC5E5AAF79}"/>
                </a:ext>
              </a:extLst>
            </p:cNvPr>
            <p:cNvSpPr/>
            <p:nvPr/>
          </p:nvSpPr>
          <p:spPr>
            <a:xfrm>
              <a:off x="-1792030" y="2239488"/>
              <a:ext cx="74504" cy="43138"/>
            </a:xfrm>
            <a:custGeom>
              <a:avLst/>
              <a:gdLst/>
              <a:ahLst/>
              <a:cxnLst/>
              <a:rect l="l" t="t" r="r" b="b"/>
              <a:pathLst>
                <a:path w="2582" h="1495" fill="none" extrusionOk="0">
                  <a:moveTo>
                    <a:pt x="1" y="755"/>
                  </a:moveTo>
                  <a:lnTo>
                    <a:pt x="1291" y="0"/>
                  </a:lnTo>
                  <a:lnTo>
                    <a:pt x="2581" y="755"/>
                  </a:lnTo>
                  <a:lnTo>
                    <a:pt x="1291" y="1495"/>
                  </a:lnTo>
                  <a:lnTo>
                    <a:pt x="1" y="7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33;p55">
              <a:extLst>
                <a:ext uri="{FF2B5EF4-FFF2-40B4-BE49-F238E27FC236}">
                  <a16:creationId xmlns:a16="http://schemas.microsoft.com/office/drawing/2014/main" id="{3E7CB43F-68AF-02E4-8100-1EC999AF0286}"/>
                </a:ext>
              </a:extLst>
            </p:cNvPr>
            <p:cNvSpPr/>
            <p:nvPr/>
          </p:nvSpPr>
          <p:spPr>
            <a:xfrm>
              <a:off x="-1749785" y="2263987"/>
              <a:ext cx="74475" cy="43167"/>
            </a:xfrm>
            <a:custGeom>
              <a:avLst/>
              <a:gdLst/>
              <a:ahLst/>
              <a:cxnLst/>
              <a:rect l="l" t="t" r="r" b="b"/>
              <a:pathLst>
                <a:path w="2581" h="1496" fill="none" extrusionOk="0">
                  <a:moveTo>
                    <a:pt x="0" y="756"/>
                  </a:moveTo>
                  <a:lnTo>
                    <a:pt x="1290" y="1"/>
                  </a:lnTo>
                  <a:lnTo>
                    <a:pt x="2581" y="756"/>
                  </a:lnTo>
                  <a:lnTo>
                    <a:pt x="1290" y="1496"/>
                  </a:lnTo>
                  <a:lnTo>
                    <a:pt x="0"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34;p55">
              <a:extLst>
                <a:ext uri="{FF2B5EF4-FFF2-40B4-BE49-F238E27FC236}">
                  <a16:creationId xmlns:a16="http://schemas.microsoft.com/office/drawing/2014/main" id="{AD5195FA-49F2-BF7D-1251-05E8C4BC8CCD}"/>
                </a:ext>
              </a:extLst>
            </p:cNvPr>
            <p:cNvSpPr/>
            <p:nvPr/>
          </p:nvSpPr>
          <p:spPr>
            <a:xfrm>
              <a:off x="-1707569" y="2288514"/>
              <a:ext cx="74475" cy="43167"/>
            </a:xfrm>
            <a:custGeom>
              <a:avLst/>
              <a:gdLst/>
              <a:ahLst/>
              <a:cxnLst/>
              <a:rect l="l" t="t" r="r" b="b"/>
              <a:pathLst>
                <a:path w="2581" h="1496" fill="none" extrusionOk="0">
                  <a:moveTo>
                    <a:pt x="0" y="740"/>
                  </a:moveTo>
                  <a:lnTo>
                    <a:pt x="1291" y="0"/>
                  </a:lnTo>
                  <a:lnTo>
                    <a:pt x="2581" y="740"/>
                  </a:lnTo>
                  <a:lnTo>
                    <a:pt x="1291" y="1495"/>
                  </a:lnTo>
                  <a:lnTo>
                    <a:pt x="0"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35;p55">
              <a:extLst>
                <a:ext uri="{FF2B5EF4-FFF2-40B4-BE49-F238E27FC236}">
                  <a16:creationId xmlns:a16="http://schemas.microsoft.com/office/drawing/2014/main" id="{81D762C1-141D-9DC9-067D-796FAB962045}"/>
                </a:ext>
              </a:extLst>
            </p:cNvPr>
            <p:cNvSpPr/>
            <p:nvPr/>
          </p:nvSpPr>
          <p:spPr>
            <a:xfrm>
              <a:off x="-1665353" y="2313042"/>
              <a:ext cx="74504" cy="43138"/>
            </a:xfrm>
            <a:custGeom>
              <a:avLst/>
              <a:gdLst/>
              <a:ahLst/>
              <a:cxnLst/>
              <a:rect l="l" t="t" r="r" b="b"/>
              <a:pathLst>
                <a:path w="2582" h="1495" fill="none" extrusionOk="0">
                  <a:moveTo>
                    <a:pt x="1" y="740"/>
                  </a:moveTo>
                  <a:lnTo>
                    <a:pt x="1291" y="0"/>
                  </a:lnTo>
                  <a:lnTo>
                    <a:pt x="2581" y="740"/>
                  </a:lnTo>
                  <a:lnTo>
                    <a:pt x="1291" y="1495"/>
                  </a:lnTo>
                  <a:lnTo>
                    <a:pt x="1"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36;p55">
              <a:extLst>
                <a:ext uri="{FF2B5EF4-FFF2-40B4-BE49-F238E27FC236}">
                  <a16:creationId xmlns:a16="http://schemas.microsoft.com/office/drawing/2014/main" id="{09C68E15-3E9E-AB70-D737-C790D906F331}"/>
                </a:ext>
              </a:extLst>
            </p:cNvPr>
            <p:cNvSpPr/>
            <p:nvPr/>
          </p:nvSpPr>
          <p:spPr>
            <a:xfrm>
              <a:off x="-1623136" y="2337079"/>
              <a:ext cx="74504" cy="43167"/>
            </a:xfrm>
            <a:custGeom>
              <a:avLst/>
              <a:gdLst/>
              <a:ahLst/>
              <a:cxnLst/>
              <a:rect l="l" t="t" r="r" b="b"/>
              <a:pathLst>
                <a:path w="2582" h="1496" fill="none" extrusionOk="0">
                  <a:moveTo>
                    <a:pt x="1" y="756"/>
                  </a:moveTo>
                  <a:lnTo>
                    <a:pt x="1291" y="1"/>
                  </a:lnTo>
                  <a:lnTo>
                    <a:pt x="2581" y="756"/>
                  </a:lnTo>
                  <a:lnTo>
                    <a:pt x="1291" y="1496"/>
                  </a:lnTo>
                  <a:lnTo>
                    <a:pt x="1"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37;p55">
              <a:extLst>
                <a:ext uri="{FF2B5EF4-FFF2-40B4-BE49-F238E27FC236}">
                  <a16:creationId xmlns:a16="http://schemas.microsoft.com/office/drawing/2014/main" id="{91A392D2-0395-E434-F492-119825375379}"/>
                </a:ext>
              </a:extLst>
            </p:cNvPr>
            <p:cNvSpPr/>
            <p:nvPr/>
          </p:nvSpPr>
          <p:spPr>
            <a:xfrm>
              <a:off x="-1580891" y="2361606"/>
              <a:ext cx="74475" cy="43167"/>
            </a:xfrm>
            <a:custGeom>
              <a:avLst/>
              <a:gdLst/>
              <a:ahLst/>
              <a:cxnLst/>
              <a:rect l="l" t="t" r="r" b="b"/>
              <a:pathLst>
                <a:path w="2581" h="1496" fill="none" extrusionOk="0">
                  <a:moveTo>
                    <a:pt x="0" y="756"/>
                  </a:moveTo>
                  <a:lnTo>
                    <a:pt x="1290" y="1"/>
                  </a:lnTo>
                  <a:lnTo>
                    <a:pt x="2581" y="756"/>
                  </a:lnTo>
                  <a:lnTo>
                    <a:pt x="1306" y="1495"/>
                  </a:lnTo>
                  <a:lnTo>
                    <a:pt x="0"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38;p55">
              <a:extLst>
                <a:ext uri="{FF2B5EF4-FFF2-40B4-BE49-F238E27FC236}">
                  <a16:creationId xmlns:a16="http://schemas.microsoft.com/office/drawing/2014/main" id="{49C7AC27-0C2B-150A-B2ED-A1DBA10BB195}"/>
                </a:ext>
              </a:extLst>
            </p:cNvPr>
            <p:cNvSpPr/>
            <p:nvPr/>
          </p:nvSpPr>
          <p:spPr>
            <a:xfrm>
              <a:off x="-1538675" y="2386134"/>
              <a:ext cx="74936" cy="43167"/>
            </a:xfrm>
            <a:custGeom>
              <a:avLst/>
              <a:gdLst/>
              <a:ahLst/>
              <a:cxnLst/>
              <a:rect l="l" t="t" r="r" b="b"/>
              <a:pathLst>
                <a:path w="2597" h="1496" fill="none" extrusionOk="0">
                  <a:moveTo>
                    <a:pt x="1" y="740"/>
                  </a:moveTo>
                  <a:lnTo>
                    <a:pt x="1291" y="0"/>
                  </a:lnTo>
                  <a:lnTo>
                    <a:pt x="2597" y="740"/>
                  </a:lnTo>
                  <a:lnTo>
                    <a:pt x="1306" y="1495"/>
                  </a:lnTo>
                  <a:lnTo>
                    <a:pt x="1"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39;p55">
              <a:extLst>
                <a:ext uri="{FF2B5EF4-FFF2-40B4-BE49-F238E27FC236}">
                  <a16:creationId xmlns:a16="http://schemas.microsoft.com/office/drawing/2014/main" id="{C2A99BEA-3796-D8F9-DE15-2B971439651D}"/>
                </a:ext>
              </a:extLst>
            </p:cNvPr>
            <p:cNvSpPr/>
            <p:nvPr/>
          </p:nvSpPr>
          <p:spPr>
            <a:xfrm>
              <a:off x="-1496459" y="2410200"/>
              <a:ext cx="74504" cy="43138"/>
            </a:xfrm>
            <a:custGeom>
              <a:avLst/>
              <a:gdLst/>
              <a:ahLst/>
              <a:cxnLst/>
              <a:rect l="l" t="t" r="r" b="b"/>
              <a:pathLst>
                <a:path w="2582" h="1495" fill="none" extrusionOk="0">
                  <a:moveTo>
                    <a:pt x="1" y="755"/>
                  </a:moveTo>
                  <a:lnTo>
                    <a:pt x="1291" y="0"/>
                  </a:lnTo>
                  <a:lnTo>
                    <a:pt x="2581" y="755"/>
                  </a:lnTo>
                  <a:lnTo>
                    <a:pt x="1291" y="1495"/>
                  </a:lnTo>
                  <a:lnTo>
                    <a:pt x="1" y="7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40;p55">
              <a:extLst>
                <a:ext uri="{FF2B5EF4-FFF2-40B4-BE49-F238E27FC236}">
                  <a16:creationId xmlns:a16="http://schemas.microsoft.com/office/drawing/2014/main" id="{69E91131-9172-3936-BD76-CBCFACB95BAC}"/>
                </a:ext>
              </a:extLst>
            </p:cNvPr>
            <p:cNvSpPr/>
            <p:nvPr/>
          </p:nvSpPr>
          <p:spPr>
            <a:xfrm>
              <a:off x="-1486013" y="2434266"/>
              <a:ext cx="105811" cy="67203"/>
            </a:xfrm>
            <a:custGeom>
              <a:avLst/>
              <a:gdLst/>
              <a:ahLst/>
              <a:cxnLst/>
              <a:rect l="l" t="t" r="r" b="b"/>
              <a:pathLst>
                <a:path w="3667" h="2329" fill="none" extrusionOk="0">
                  <a:moveTo>
                    <a:pt x="1086" y="755"/>
                  </a:moveTo>
                  <a:lnTo>
                    <a:pt x="2377" y="0"/>
                  </a:lnTo>
                  <a:lnTo>
                    <a:pt x="3667" y="755"/>
                  </a:lnTo>
                  <a:lnTo>
                    <a:pt x="960" y="2329"/>
                  </a:lnTo>
                  <a:lnTo>
                    <a:pt x="1" y="1778"/>
                  </a:lnTo>
                  <a:lnTo>
                    <a:pt x="1417" y="944"/>
                  </a:lnTo>
                  <a:lnTo>
                    <a:pt x="1086" y="7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41;p55">
              <a:extLst>
                <a:ext uri="{FF2B5EF4-FFF2-40B4-BE49-F238E27FC236}">
                  <a16:creationId xmlns:a16="http://schemas.microsoft.com/office/drawing/2014/main" id="{719B5B8F-C73B-6306-D0D0-FC0EBD6B8CE9}"/>
                </a:ext>
              </a:extLst>
            </p:cNvPr>
            <p:cNvSpPr/>
            <p:nvPr/>
          </p:nvSpPr>
          <p:spPr>
            <a:xfrm>
              <a:off x="-1984066" y="2081473"/>
              <a:ext cx="74475" cy="43167"/>
            </a:xfrm>
            <a:custGeom>
              <a:avLst/>
              <a:gdLst/>
              <a:ahLst/>
              <a:cxnLst/>
              <a:rect l="l" t="t" r="r" b="b"/>
              <a:pathLst>
                <a:path w="2581" h="1496" fill="none" extrusionOk="0">
                  <a:moveTo>
                    <a:pt x="0" y="756"/>
                  </a:moveTo>
                  <a:lnTo>
                    <a:pt x="1290" y="1"/>
                  </a:lnTo>
                  <a:lnTo>
                    <a:pt x="2581" y="756"/>
                  </a:lnTo>
                  <a:lnTo>
                    <a:pt x="1290" y="1495"/>
                  </a:lnTo>
                  <a:lnTo>
                    <a:pt x="0"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42;p55">
              <a:extLst>
                <a:ext uri="{FF2B5EF4-FFF2-40B4-BE49-F238E27FC236}">
                  <a16:creationId xmlns:a16="http://schemas.microsoft.com/office/drawing/2014/main" id="{9A4BF2C7-00C9-B196-05BD-9782385C369B}"/>
                </a:ext>
              </a:extLst>
            </p:cNvPr>
            <p:cNvSpPr/>
            <p:nvPr/>
          </p:nvSpPr>
          <p:spPr>
            <a:xfrm>
              <a:off x="-1941850" y="2106000"/>
              <a:ext cx="74475" cy="43138"/>
            </a:xfrm>
            <a:custGeom>
              <a:avLst/>
              <a:gdLst/>
              <a:ahLst/>
              <a:cxnLst/>
              <a:rect l="l" t="t" r="r" b="b"/>
              <a:pathLst>
                <a:path w="2581" h="1495" fill="none" extrusionOk="0">
                  <a:moveTo>
                    <a:pt x="1" y="740"/>
                  </a:moveTo>
                  <a:lnTo>
                    <a:pt x="1291" y="0"/>
                  </a:lnTo>
                  <a:lnTo>
                    <a:pt x="2581" y="740"/>
                  </a:lnTo>
                  <a:lnTo>
                    <a:pt x="1291" y="1495"/>
                  </a:lnTo>
                  <a:lnTo>
                    <a:pt x="1"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43;p55">
              <a:extLst>
                <a:ext uri="{FF2B5EF4-FFF2-40B4-BE49-F238E27FC236}">
                  <a16:creationId xmlns:a16="http://schemas.microsoft.com/office/drawing/2014/main" id="{06920882-3826-AEF1-9198-B286897F281B}"/>
                </a:ext>
              </a:extLst>
            </p:cNvPr>
            <p:cNvSpPr/>
            <p:nvPr/>
          </p:nvSpPr>
          <p:spPr>
            <a:xfrm>
              <a:off x="-1899633" y="2130499"/>
              <a:ext cx="74504" cy="43167"/>
            </a:xfrm>
            <a:custGeom>
              <a:avLst/>
              <a:gdLst/>
              <a:ahLst/>
              <a:cxnLst/>
              <a:rect l="l" t="t" r="r" b="b"/>
              <a:pathLst>
                <a:path w="2582" h="1496" fill="none" extrusionOk="0">
                  <a:moveTo>
                    <a:pt x="1" y="740"/>
                  </a:moveTo>
                  <a:lnTo>
                    <a:pt x="1291" y="1"/>
                  </a:lnTo>
                  <a:lnTo>
                    <a:pt x="2581" y="740"/>
                  </a:lnTo>
                  <a:lnTo>
                    <a:pt x="1291" y="1496"/>
                  </a:lnTo>
                  <a:lnTo>
                    <a:pt x="1"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44;p55">
              <a:extLst>
                <a:ext uri="{FF2B5EF4-FFF2-40B4-BE49-F238E27FC236}">
                  <a16:creationId xmlns:a16="http://schemas.microsoft.com/office/drawing/2014/main" id="{EE03440F-706D-5973-0CCB-6CF74C78B135}"/>
                </a:ext>
              </a:extLst>
            </p:cNvPr>
            <p:cNvSpPr/>
            <p:nvPr/>
          </p:nvSpPr>
          <p:spPr>
            <a:xfrm>
              <a:off x="-1857388" y="2154565"/>
              <a:ext cx="74475" cy="43629"/>
            </a:xfrm>
            <a:custGeom>
              <a:avLst/>
              <a:gdLst/>
              <a:ahLst/>
              <a:cxnLst/>
              <a:rect l="l" t="t" r="r" b="b"/>
              <a:pathLst>
                <a:path w="2581" h="1512" fill="none" extrusionOk="0">
                  <a:moveTo>
                    <a:pt x="0" y="756"/>
                  </a:moveTo>
                  <a:lnTo>
                    <a:pt x="1290" y="1"/>
                  </a:lnTo>
                  <a:lnTo>
                    <a:pt x="2580" y="756"/>
                  </a:lnTo>
                  <a:lnTo>
                    <a:pt x="1306" y="1511"/>
                  </a:lnTo>
                  <a:lnTo>
                    <a:pt x="0"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45;p55">
              <a:extLst>
                <a:ext uri="{FF2B5EF4-FFF2-40B4-BE49-F238E27FC236}">
                  <a16:creationId xmlns:a16="http://schemas.microsoft.com/office/drawing/2014/main" id="{8DDD0DF8-FCA0-0BD0-275E-6162DB5016F3}"/>
                </a:ext>
              </a:extLst>
            </p:cNvPr>
            <p:cNvSpPr/>
            <p:nvPr/>
          </p:nvSpPr>
          <p:spPr>
            <a:xfrm>
              <a:off x="-1815172" y="2179092"/>
              <a:ext cx="74936" cy="43167"/>
            </a:xfrm>
            <a:custGeom>
              <a:avLst/>
              <a:gdLst/>
              <a:ahLst/>
              <a:cxnLst/>
              <a:rect l="l" t="t" r="r" b="b"/>
              <a:pathLst>
                <a:path w="2597" h="1496" fill="none" extrusionOk="0">
                  <a:moveTo>
                    <a:pt x="0" y="756"/>
                  </a:moveTo>
                  <a:lnTo>
                    <a:pt x="1291" y="0"/>
                  </a:lnTo>
                  <a:lnTo>
                    <a:pt x="2597" y="756"/>
                  </a:lnTo>
                  <a:lnTo>
                    <a:pt x="1306" y="1495"/>
                  </a:lnTo>
                  <a:lnTo>
                    <a:pt x="0"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46;p55">
              <a:extLst>
                <a:ext uri="{FF2B5EF4-FFF2-40B4-BE49-F238E27FC236}">
                  <a16:creationId xmlns:a16="http://schemas.microsoft.com/office/drawing/2014/main" id="{BB338DF9-5572-9A68-A6BE-7EB3287CD1D0}"/>
                </a:ext>
              </a:extLst>
            </p:cNvPr>
            <p:cNvSpPr/>
            <p:nvPr/>
          </p:nvSpPr>
          <p:spPr>
            <a:xfrm>
              <a:off x="-1772956" y="2203620"/>
              <a:ext cx="74936" cy="43138"/>
            </a:xfrm>
            <a:custGeom>
              <a:avLst/>
              <a:gdLst/>
              <a:ahLst/>
              <a:cxnLst/>
              <a:rect l="l" t="t" r="r" b="b"/>
              <a:pathLst>
                <a:path w="2597" h="1495" fill="none" extrusionOk="0">
                  <a:moveTo>
                    <a:pt x="1" y="740"/>
                  </a:moveTo>
                  <a:lnTo>
                    <a:pt x="1291" y="0"/>
                  </a:lnTo>
                  <a:lnTo>
                    <a:pt x="2597" y="740"/>
                  </a:lnTo>
                  <a:lnTo>
                    <a:pt x="1307" y="1495"/>
                  </a:lnTo>
                  <a:lnTo>
                    <a:pt x="1"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47;p55">
              <a:extLst>
                <a:ext uri="{FF2B5EF4-FFF2-40B4-BE49-F238E27FC236}">
                  <a16:creationId xmlns:a16="http://schemas.microsoft.com/office/drawing/2014/main" id="{582920D7-4BE5-9FBF-62E3-BEF01335BD7D}"/>
                </a:ext>
              </a:extLst>
            </p:cNvPr>
            <p:cNvSpPr/>
            <p:nvPr/>
          </p:nvSpPr>
          <p:spPr>
            <a:xfrm>
              <a:off x="-1730278" y="2228119"/>
              <a:ext cx="74504" cy="43167"/>
            </a:xfrm>
            <a:custGeom>
              <a:avLst/>
              <a:gdLst/>
              <a:ahLst/>
              <a:cxnLst/>
              <a:rect l="l" t="t" r="r" b="b"/>
              <a:pathLst>
                <a:path w="2582" h="1496" fill="none" extrusionOk="0">
                  <a:moveTo>
                    <a:pt x="1" y="740"/>
                  </a:moveTo>
                  <a:lnTo>
                    <a:pt x="1275" y="1"/>
                  </a:lnTo>
                  <a:lnTo>
                    <a:pt x="2581" y="740"/>
                  </a:lnTo>
                  <a:lnTo>
                    <a:pt x="1291" y="1496"/>
                  </a:lnTo>
                  <a:lnTo>
                    <a:pt x="1"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48;p55">
              <a:extLst>
                <a:ext uri="{FF2B5EF4-FFF2-40B4-BE49-F238E27FC236}">
                  <a16:creationId xmlns:a16="http://schemas.microsoft.com/office/drawing/2014/main" id="{B86B16D0-5972-8A9D-C28F-6B1AC8B07EFB}"/>
                </a:ext>
              </a:extLst>
            </p:cNvPr>
            <p:cNvSpPr/>
            <p:nvPr/>
          </p:nvSpPr>
          <p:spPr>
            <a:xfrm>
              <a:off x="-1688062" y="2252184"/>
              <a:ext cx="74504" cy="43629"/>
            </a:xfrm>
            <a:custGeom>
              <a:avLst/>
              <a:gdLst/>
              <a:ahLst/>
              <a:cxnLst/>
              <a:rect l="l" t="t" r="r" b="b"/>
              <a:pathLst>
                <a:path w="2582" h="1512" fill="none" extrusionOk="0">
                  <a:moveTo>
                    <a:pt x="1" y="756"/>
                  </a:moveTo>
                  <a:lnTo>
                    <a:pt x="1291" y="1"/>
                  </a:lnTo>
                  <a:lnTo>
                    <a:pt x="2581" y="756"/>
                  </a:lnTo>
                  <a:lnTo>
                    <a:pt x="1291" y="1511"/>
                  </a:lnTo>
                  <a:lnTo>
                    <a:pt x="1"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49;p55">
              <a:extLst>
                <a:ext uri="{FF2B5EF4-FFF2-40B4-BE49-F238E27FC236}">
                  <a16:creationId xmlns:a16="http://schemas.microsoft.com/office/drawing/2014/main" id="{21D88143-4EC3-D608-D67A-D118C811DA50}"/>
                </a:ext>
              </a:extLst>
            </p:cNvPr>
            <p:cNvSpPr/>
            <p:nvPr/>
          </p:nvSpPr>
          <p:spPr>
            <a:xfrm>
              <a:off x="-1645817" y="2276712"/>
              <a:ext cx="74475" cy="43167"/>
            </a:xfrm>
            <a:custGeom>
              <a:avLst/>
              <a:gdLst/>
              <a:ahLst/>
              <a:cxnLst/>
              <a:rect l="l" t="t" r="r" b="b"/>
              <a:pathLst>
                <a:path w="2581" h="1496" fill="none" extrusionOk="0">
                  <a:moveTo>
                    <a:pt x="0" y="756"/>
                  </a:moveTo>
                  <a:lnTo>
                    <a:pt x="1290" y="0"/>
                  </a:lnTo>
                  <a:lnTo>
                    <a:pt x="2581" y="756"/>
                  </a:lnTo>
                  <a:lnTo>
                    <a:pt x="1290" y="1495"/>
                  </a:lnTo>
                  <a:lnTo>
                    <a:pt x="0"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50;p55">
              <a:extLst>
                <a:ext uri="{FF2B5EF4-FFF2-40B4-BE49-F238E27FC236}">
                  <a16:creationId xmlns:a16="http://schemas.microsoft.com/office/drawing/2014/main" id="{01C6356D-9287-8CFA-BD83-BFD195716192}"/>
                </a:ext>
              </a:extLst>
            </p:cNvPr>
            <p:cNvSpPr/>
            <p:nvPr/>
          </p:nvSpPr>
          <p:spPr>
            <a:xfrm>
              <a:off x="-1603601" y="2301211"/>
              <a:ext cx="74475" cy="43167"/>
            </a:xfrm>
            <a:custGeom>
              <a:avLst/>
              <a:gdLst/>
              <a:ahLst/>
              <a:cxnLst/>
              <a:rect l="l" t="t" r="r" b="b"/>
              <a:pathLst>
                <a:path w="2581" h="1496" fill="none" extrusionOk="0">
                  <a:moveTo>
                    <a:pt x="1" y="756"/>
                  </a:moveTo>
                  <a:lnTo>
                    <a:pt x="1291" y="1"/>
                  </a:lnTo>
                  <a:lnTo>
                    <a:pt x="2581" y="756"/>
                  </a:lnTo>
                  <a:lnTo>
                    <a:pt x="1291" y="1496"/>
                  </a:lnTo>
                  <a:lnTo>
                    <a:pt x="1"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51;p55">
              <a:extLst>
                <a:ext uri="{FF2B5EF4-FFF2-40B4-BE49-F238E27FC236}">
                  <a16:creationId xmlns:a16="http://schemas.microsoft.com/office/drawing/2014/main" id="{B34004E2-EC05-C095-C699-1178DE00B1E7}"/>
                </a:ext>
              </a:extLst>
            </p:cNvPr>
            <p:cNvSpPr/>
            <p:nvPr/>
          </p:nvSpPr>
          <p:spPr>
            <a:xfrm>
              <a:off x="-1561385" y="2325738"/>
              <a:ext cx="74504" cy="43167"/>
            </a:xfrm>
            <a:custGeom>
              <a:avLst/>
              <a:gdLst/>
              <a:ahLst/>
              <a:cxnLst/>
              <a:rect l="l" t="t" r="r" b="b"/>
              <a:pathLst>
                <a:path w="2582" h="1496" fill="none" extrusionOk="0">
                  <a:moveTo>
                    <a:pt x="1" y="740"/>
                  </a:moveTo>
                  <a:lnTo>
                    <a:pt x="1291" y="1"/>
                  </a:lnTo>
                  <a:lnTo>
                    <a:pt x="2581" y="740"/>
                  </a:lnTo>
                  <a:lnTo>
                    <a:pt x="1291" y="1495"/>
                  </a:lnTo>
                  <a:lnTo>
                    <a:pt x="1"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52;p55">
              <a:extLst>
                <a:ext uri="{FF2B5EF4-FFF2-40B4-BE49-F238E27FC236}">
                  <a16:creationId xmlns:a16="http://schemas.microsoft.com/office/drawing/2014/main" id="{D4E8DB22-E332-9995-F8D6-BC447E50060C}"/>
                </a:ext>
              </a:extLst>
            </p:cNvPr>
            <p:cNvSpPr/>
            <p:nvPr/>
          </p:nvSpPr>
          <p:spPr>
            <a:xfrm>
              <a:off x="-1519140" y="2349804"/>
              <a:ext cx="74475" cy="43629"/>
            </a:xfrm>
            <a:custGeom>
              <a:avLst/>
              <a:gdLst/>
              <a:ahLst/>
              <a:cxnLst/>
              <a:rect l="l" t="t" r="r" b="b"/>
              <a:pathLst>
                <a:path w="2581" h="1512" fill="none" extrusionOk="0">
                  <a:moveTo>
                    <a:pt x="0" y="756"/>
                  </a:moveTo>
                  <a:lnTo>
                    <a:pt x="1290" y="1"/>
                  </a:lnTo>
                  <a:lnTo>
                    <a:pt x="2581" y="756"/>
                  </a:lnTo>
                  <a:lnTo>
                    <a:pt x="1306" y="1511"/>
                  </a:lnTo>
                  <a:lnTo>
                    <a:pt x="0"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53;p55">
              <a:extLst>
                <a:ext uri="{FF2B5EF4-FFF2-40B4-BE49-F238E27FC236}">
                  <a16:creationId xmlns:a16="http://schemas.microsoft.com/office/drawing/2014/main" id="{F14940C5-02A9-4D1F-12CB-A2C944ACF6CB}"/>
                </a:ext>
              </a:extLst>
            </p:cNvPr>
            <p:cNvSpPr/>
            <p:nvPr/>
          </p:nvSpPr>
          <p:spPr>
            <a:xfrm>
              <a:off x="-1477847" y="2373870"/>
              <a:ext cx="74504" cy="43167"/>
            </a:xfrm>
            <a:custGeom>
              <a:avLst/>
              <a:gdLst/>
              <a:ahLst/>
              <a:cxnLst/>
              <a:rect l="l" t="t" r="r" b="b"/>
              <a:pathLst>
                <a:path w="2582" h="1496" fill="none" extrusionOk="0">
                  <a:moveTo>
                    <a:pt x="1" y="756"/>
                  </a:moveTo>
                  <a:lnTo>
                    <a:pt x="1291" y="0"/>
                  </a:lnTo>
                  <a:lnTo>
                    <a:pt x="2581" y="756"/>
                  </a:lnTo>
                  <a:lnTo>
                    <a:pt x="1291" y="1495"/>
                  </a:lnTo>
                  <a:lnTo>
                    <a:pt x="1"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54;p55">
              <a:extLst>
                <a:ext uri="{FF2B5EF4-FFF2-40B4-BE49-F238E27FC236}">
                  <a16:creationId xmlns:a16="http://schemas.microsoft.com/office/drawing/2014/main" id="{D897524C-CAF7-9FB5-591F-C8C7EBB12C4A}"/>
                </a:ext>
              </a:extLst>
            </p:cNvPr>
            <p:cNvSpPr/>
            <p:nvPr/>
          </p:nvSpPr>
          <p:spPr>
            <a:xfrm>
              <a:off x="-1434708" y="2398830"/>
              <a:ext cx="95366" cy="54969"/>
            </a:xfrm>
            <a:custGeom>
              <a:avLst/>
              <a:gdLst/>
              <a:ahLst/>
              <a:cxnLst/>
              <a:rect l="l" t="t" r="r" b="b"/>
              <a:pathLst>
                <a:path w="3305" h="1905" fill="none" extrusionOk="0">
                  <a:moveTo>
                    <a:pt x="1" y="740"/>
                  </a:moveTo>
                  <a:lnTo>
                    <a:pt x="1291" y="1"/>
                  </a:lnTo>
                  <a:lnTo>
                    <a:pt x="3305" y="1165"/>
                  </a:lnTo>
                  <a:lnTo>
                    <a:pt x="2015" y="1905"/>
                  </a:lnTo>
                  <a:lnTo>
                    <a:pt x="1"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55;p55">
              <a:extLst>
                <a:ext uri="{FF2B5EF4-FFF2-40B4-BE49-F238E27FC236}">
                  <a16:creationId xmlns:a16="http://schemas.microsoft.com/office/drawing/2014/main" id="{FD85D4B3-90D8-952B-CFB3-C09F4555F064}"/>
                </a:ext>
              </a:extLst>
            </p:cNvPr>
            <p:cNvSpPr/>
            <p:nvPr/>
          </p:nvSpPr>
          <p:spPr>
            <a:xfrm>
              <a:off x="-1914148" y="2083291"/>
              <a:ext cx="48159" cy="27730"/>
            </a:xfrm>
            <a:custGeom>
              <a:avLst/>
              <a:gdLst/>
              <a:ahLst/>
              <a:cxnLst/>
              <a:rect l="l" t="t" r="r" b="b"/>
              <a:pathLst>
                <a:path w="1669" h="961" fill="none" extrusionOk="0">
                  <a:moveTo>
                    <a:pt x="0" y="299"/>
                  </a:moveTo>
                  <a:lnTo>
                    <a:pt x="520" y="1"/>
                  </a:lnTo>
                  <a:lnTo>
                    <a:pt x="1668" y="661"/>
                  </a:lnTo>
                  <a:lnTo>
                    <a:pt x="1149" y="960"/>
                  </a:lnTo>
                  <a:lnTo>
                    <a:pt x="0" y="2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56;p55">
              <a:extLst>
                <a:ext uri="{FF2B5EF4-FFF2-40B4-BE49-F238E27FC236}">
                  <a16:creationId xmlns:a16="http://schemas.microsoft.com/office/drawing/2014/main" id="{573507EF-1184-6992-AEBE-C531162F2E57}"/>
                </a:ext>
              </a:extLst>
            </p:cNvPr>
            <p:cNvSpPr/>
            <p:nvPr/>
          </p:nvSpPr>
          <p:spPr>
            <a:xfrm>
              <a:off x="-1872394" y="2107356"/>
              <a:ext cx="47697" cy="27730"/>
            </a:xfrm>
            <a:custGeom>
              <a:avLst/>
              <a:gdLst/>
              <a:ahLst/>
              <a:cxnLst/>
              <a:rect l="l" t="t" r="r" b="b"/>
              <a:pathLst>
                <a:path w="1653" h="961" fill="none" extrusionOk="0">
                  <a:moveTo>
                    <a:pt x="1" y="299"/>
                  </a:moveTo>
                  <a:lnTo>
                    <a:pt x="504" y="0"/>
                  </a:lnTo>
                  <a:lnTo>
                    <a:pt x="1653" y="661"/>
                  </a:lnTo>
                  <a:lnTo>
                    <a:pt x="1149" y="960"/>
                  </a:lnTo>
                  <a:lnTo>
                    <a:pt x="1" y="2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57;p55">
              <a:extLst>
                <a:ext uri="{FF2B5EF4-FFF2-40B4-BE49-F238E27FC236}">
                  <a16:creationId xmlns:a16="http://schemas.microsoft.com/office/drawing/2014/main" id="{25BD31FE-05C7-10A6-835F-52A0C098DC3A}"/>
                </a:ext>
              </a:extLst>
            </p:cNvPr>
            <p:cNvSpPr/>
            <p:nvPr/>
          </p:nvSpPr>
          <p:spPr>
            <a:xfrm>
              <a:off x="-1831072" y="2131422"/>
              <a:ext cx="48159" cy="27730"/>
            </a:xfrm>
            <a:custGeom>
              <a:avLst/>
              <a:gdLst/>
              <a:ahLst/>
              <a:cxnLst/>
              <a:rect l="l" t="t" r="r" b="b"/>
              <a:pathLst>
                <a:path w="1669" h="961" fill="none" extrusionOk="0">
                  <a:moveTo>
                    <a:pt x="1" y="299"/>
                  </a:moveTo>
                  <a:lnTo>
                    <a:pt x="520" y="0"/>
                  </a:lnTo>
                  <a:lnTo>
                    <a:pt x="1668" y="661"/>
                  </a:lnTo>
                  <a:lnTo>
                    <a:pt x="1165" y="960"/>
                  </a:lnTo>
                  <a:lnTo>
                    <a:pt x="1" y="2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58;p55">
              <a:extLst>
                <a:ext uri="{FF2B5EF4-FFF2-40B4-BE49-F238E27FC236}">
                  <a16:creationId xmlns:a16="http://schemas.microsoft.com/office/drawing/2014/main" id="{5C29FC28-571F-F073-E4BE-019B7A7E7E8C}"/>
                </a:ext>
              </a:extLst>
            </p:cNvPr>
            <p:cNvSpPr/>
            <p:nvPr/>
          </p:nvSpPr>
          <p:spPr>
            <a:xfrm>
              <a:off x="-1789289" y="2155488"/>
              <a:ext cx="48159" cy="27730"/>
            </a:xfrm>
            <a:custGeom>
              <a:avLst/>
              <a:gdLst/>
              <a:ahLst/>
              <a:cxnLst/>
              <a:rect l="l" t="t" r="r" b="b"/>
              <a:pathLst>
                <a:path w="1669" h="961" fill="none" extrusionOk="0">
                  <a:moveTo>
                    <a:pt x="0" y="299"/>
                  </a:moveTo>
                  <a:lnTo>
                    <a:pt x="519" y="0"/>
                  </a:lnTo>
                  <a:lnTo>
                    <a:pt x="1668" y="661"/>
                  </a:lnTo>
                  <a:lnTo>
                    <a:pt x="1149" y="960"/>
                  </a:lnTo>
                  <a:lnTo>
                    <a:pt x="0" y="2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59;p55">
              <a:extLst>
                <a:ext uri="{FF2B5EF4-FFF2-40B4-BE49-F238E27FC236}">
                  <a16:creationId xmlns:a16="http://schemas.microsoft.com/office/drawing/2014/main" id="{97828C95-917A-F4B5-37D5-7DBC944B8D77}"/>
                </a:ext>
              </a:extLst>
            </p:cNvPr>
            <p:cNvSpPr/>
            <p:nvPr/>
          </p:nvSpPr>
          <p:spPr>
            <a:xfrm>
              <a:off x="-1513253" y="2314831"/>
              <a:ext cx="47697" cy="27730"/>
            </a:xfrm>
            <a:custGeom>
              <a:avLst/>
              <a:gdLst/>
              <a:ahLst/>
              <a:cxnLst/>
              <a:rect l="l" t="t" r="r" b="b"/>
              <a:pathLst>
                <a:path w="1653" h="961" fill="none" extrusionOk="0">
                  <a:moveTo>
                    <a:pt x="1" y="300"/>
                  </a:moveTo>
                  <a:lnTo>
                    <a:pt x="504" y="1"/>
                  </a:lnTo>
                  <a:lnTo>
                    <a:pt x="1653" y="662"/>
                  </a:lnTo>
                  <a:lnTo>
                    <a:pt x="1149" y="961"/>
                  </a:lnTo>
                  <a:lnTo>
                    <a:pt x="1" y="30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60;p55">
              <a:extLst>
                <a:ext uri="{FF2B5EF4-FFF2-40B4-BE49-F238E27FC236}">
                  <a16:creationId xmlns:a16="http://schemas.microsoft.com/office/drawing/2014/main" id="{1D897105-0DDD-48A6-10BA-EE11D096901F}"/>
                </a:ext>
              </a:extLst>
            </p:cNvPr>
            <p:cNvSpPr/>
            <p:nvPr/>
          </p:nvSpPr>
          <p:spPr>
            <a:xfrm>
              <a:off x="-1471932" y="2338897"/>
              <a:ext cx="48159" cy="27730"/>
            </a:xfrm>
            <a:custGeom>
              <a:avLst/>
              <a:gdLst/>
              <a:ahLst/>
              <a:cxnLst/>
              <a:rect l="l" t="t" r="r" b="b"/>
              <a:pathLst>
                <a:path w="1669" h="961" fill="none" extrusionOk="0">
                  <a:moveTo>
                    <a:pt x="0" y="300"/>
                  </a:moveTo>
                  <a:lnTo>
                    <a:pt x="520" y="1"/>
                  </a:lnTo>
                  <a:lnTo>
                    <a:pt x="1668" y="662"/>
                  </a:lnTo>
                  <a:lnTo>
                    <a:pt x="1149" y="961"/>
                  </a:lnTo>
                  <a:lnTo>
                    <a:pt x="0" y="30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61;p55">
              <a:extLst>
                <a:ext uri="{FF2B5EF4-FFF2-40B4-BE49-F238E27FC236}">
                  <a16:creationId xmlns:a16="http://schemas.microsoft.com/office/drawing/2014/main" id="{D85A6E3F-35BE-E4D6-5259-EF17729E8137}"/>
                </a:ext>
              </a:extLst>
            </p:cNvPr>
            <p:cNvSpPr/>
            <p:nvPr/>
          </p:nvSpPr>
          <p:spPr>
            <a:xfrm>
              <a:off x="-1430148" y="2362962"/>
              <a:ext cx="48130" cy="27730"/>
            </a:xfrm>
            <a:custGeom>
              <a:avLst/>
              <a:gdLst/>
              <a:ahLst/>
              <a:cxnLst/>
              <a:rect l="l" t="t" r="r" b="b"/>
              <a:pathLst>
                <a:path w="1668" h="961" fill="none" extrusionOk="0">
                  <a:moveTo>
                    <a:pt x="0" y="300"/>
                  </a:moveTo>
                  <a:lnTo>
                    <a:pt x="519" y="1"/>
                  </a:lnTo>
                  <a:lnTo>
                    <a:pt x="1668" y="662"/>
                  </a:lnTo>
                  <a:lnTo>
                    <a:pt x="1149" y="961"/>
                  </a:lnTo>
                  <a:lnTo>
                    <a:pt x="0" y="30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62;p55">
              <a:extLst>
                <a:ext uri="{FF2B5EF4-FFF2-40B4-BE49-F238E27FC236}">
                  <a16:creationId xmlns:a16="http://schemas.microsoft.com/office/drawing/2014/main" id="{4FF9101E-B69E-1284-93DB-1212E5D0B3E6}"/>
                </a:ext>
              </a:extLst>
            </p:cNvPr>
            <p:cNvSpPr/>
            <p:nvPr/>
          </p:nvSpPr>
          <p:spPr>
            <a:xfrm>
              <a:off x="-1388394" y="2387028"/>
              <a:ext cx="47697" cy="27730"/>
            </a:xfrm>
            <a:custGeom>
              <a:avLst/>
              <a:gdLst/>
              <a:ahLst/>
              <a:cxnLst/>
              <a:rect l="l" t="t" r="r" b="b"/>
              <a:pathLst>
                <a:path w="1653" h="961" fill="none" extrusionOk="0">
                  <a:moveTo>
                    <a:pt x="1" y="284"/>
                  </a:moveTo>
                  <a:lnTo>
                    <a:pt x="504" y="1"/>
                  </a:lnTo>
                  <a:lnTo>
                    <a:pt x="1653" y="662"/>
                  </a:lnTo>
                  <a:lnTo>
                    <a:pt x="1149" y="961"/>
                  </a:lnTo>
                  <a:lnTo>
                    <a:pt x="1" y="2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63;p55">
              <a:extLst>
                <a:ext uri="{FF2B5EF4-FFF2-40B4-BE49-F238E27FC236}">
                  <a16:creationId xmlns:a16="http://schemas.microsoft.com/office/drawing/2014/main" id="{4C04803B-2280-3BEC-CBEB-E81421C8CC40}"/>
                </a:ext>
              </a:extLst>
            </p:cNvPr>
            <p:cNvSpPr/>
            <p:nvPr/>
          </p:nvSpPr>
          <p:spPr>
            <a:xfrm>
              <a:off x="-2158875" y="2060148"/>
              <a:ext cx="855378" cy="494892"/>
            </a:xfrm>
            <a:custGeom>
              <a:avLst/>
              <a:gdLst/>
              <a:ahLst/>
              <a:cxnLst/>
              <a:rect l="l" t="t" r="r" b="b"/>
              <a:pathLst>
                <a:path w="29644" h="17151" fill="none" extrusionOk="0">
                  <a:moveTo>
                    <a:pt x="29597" y="12257"/>
                  </a:moveTo>
                  <a:lnTo>
                    <a:pt x="8418" y="32"/>
                  </a:lnTo>
                  <a:lnTo>
                    <a:pt x="8418" y="32"/>
                  </a:lnTo>
                  <a:lnTo>
                    <a:pt x="8355" y="16"/>
                  </a:lnTo>
                  <a:lnTo>
                    <a:pt x="8292" y="0"/>
                  </a:lnTo>
                  <a:lnTo>
                    <a:pt x="8245" y="16"/>
                  </a:lnTo>
                  <a:lnTo>
                    <a:pt x="8182" y="32"/>
                  </a:lnTo>
                  <a:lnTo>
                    <a:pt x="48" y="4768"/>
                  </a:lnTo>
                  <a:lnTo>
                    <a:pt x="48" y="4768"/>
                  </a:lnTo>
                  <a:lnTo>
                    <a:pt x="1" y="4799"/>
                  </a:lnTo>
                  <a:lnTo>
                    <a:pt x="1" y="4831"/>
                  </a:lnTo>
                  <a:lnTo>
                    <a:pt x="1" y="4862"/>
                  </a:lnTo>
                  <a:lnTo>
                    <a:pt x="48" y="4893"/>
                  </a:lnTo>
                  <a:lnTo>
                    <a:pt x="21226" y="17119"/>
                  </a:lnTo>
                  <a:lnTo>
                    <a:pt x="21226" y="17119"/>
                  </a:lnTo>
                  <a:lnTo>
                    <a:pt x="21273" y="17150"/>
                  </a:lnTo>
                  <a:lnTo>
                    <a:pt x="21336" y="17150"/>
                  </a:lnTo>
                  <a:lnTo>
                    <a:pt x="21399" y="17150"/>
                  </a:lnTo>
                  <a:lnTo>
                    <a:pt x="21446" y="17119"/>
                  </a:lnTo>
                  <a:lnTo>
                    <a:pt x="29597" y="12399"/>
                  </a:lnTo>
                  <a:lnTo>
                    <a:pt x="29597" y="12399"/>
                  </a:lnTo>
                  <a:lnTo>
                    <a:pt x="29628" y="12367"/>
                  </a:lnTo>
                  <a:lnTo>
                    <a:pt x="29644" y="12320"/>
                  </a:lnTo>
                  <a:lnTo>
                    <a:pt x="29628" y="12289"/>
                  </a:lnTo>
                  <a:lnTo>
                    <a:pt x="29597" y="122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64;p55">
              <a:extLst>
                <a:ext uri="{FF2B5EF4-FFF2-40B4-BE49-F238E27FC236}">
                  <a16:creationId xmlns:a16="http://schemas.microsoft.com/office/drawing/2014/main" id="{8507046E-2E10-4AC3-D812-11034984794D}"/>
                </a:ext>
              </a:extLst>
            </p:cNvPr>
            <p:cNvSpPr/>
            <p:nvPr/>
          </p:nvSpPr>
          <p:spPr>
            <a:xfrm>
              <a:off x="-1970013" y="2231754"/>
              <a:ext cx="74504" cy="43167"/>
            </a:xfrm>
            <a:custGeom>
              <a:avLst/>
              <a:gdLst/>
              <a:ahLst/>
              <a:cxnLst/>
              <a:rect l="l" t="t" r="r" b="b"/>
              <a:pathLst>
                <a:path w="2582" h="1496" extrusionOk="0">
                  <a:moveTo>
                    <a:pt x="1291" y="1"/>
                  </a:moveTo>
                  <a:lnTo>
                    <a:pt x="1" y="740"/>
                  </a:lnTo>
                  <a:lnTo>
                    <a:pt x="1291" y="1495"/>
                  </a:lnTo>
                  <a:lnTo>
                    <a:pt x="2581" y="740"/>
                  </a:lnTo>
                  <a:lnTo>
                    <a:pt x="12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65;p55">
              <a:extLst>
                <a:ext uri="{FF2B5EF4-FFF2-40B4-BE49-F238E27FC236}">
                  <a16:creationId xmlns:a16="http://schemas.microsoft.com/office/drawing/2014/main" id="{DD19391A-D0F4-A323-4578-2D54E6793336}"/>
                </a:ext>
              </a:extLst>
            </p:cNvPr>
            <p:cNvSpPr/>
            <p:nvPr/>
          </p:nvSpPr>
          <p:spPr>
            <a:xfrm>
              <a:off x="-1970013" y="2231754"/>
              <a:ext cx="74504" cy="43167"/>
            </a:xfrm>
            <a:custGeom>
              <a:avLst/>
              <a:gdLst/>
              <a:ahLst/>
              <a:cxnLst/>
              <a:rect l="l" t="t" r="r" b="b"/>
              <a:pathLst>
                <a:path w="2582" h="1496" fill="none" extrusionOk="0">
                  <a:moveTo>
                    <a:pt x="2581" y="740"/>
                  </a:moveTo>
                  <a:lnTo>
                    <a:pt x="1291" y="1"/>
                  </a:lnTo>
                  <a:lnTo>
                    <a:pt x="1" y="740"/>
                  </a:lnTo>
                  <a:lnTo>
                    <a:pt x="1291" y="1495"/>
                  </a:lnTo>
                  <a:lnTo>
                    <a:pt x="2581"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66;p55">
              <a:extLst>
                <a:ext uri="{FF2B5EF4-FFF2-40B4-BE49-F238E27FC236}">
                  <a16:creationId xmlns:a16="http://schemas.microsoft.com/office/drawing/2014/main" id="{4227AA0B-DD8E-F163-712D-8D92491CE84E}"/>
                </a:ext>
              </a:extLst>
            </p:cNvPr>
            <p:cNvSpPr/>
            <p:nvPr/>
          </p:nvSpPr>
          <p:spPr>
            <a:xfrm>
              <a:off x="-2012229" y="2207227"/>
              <a:ext cx="74504" cy="43167"/>
            </a:xfrm>
            <a:custGeom>
              <a:avLst/>
              <a:gdLst/>
              <a:ahLst/>
              <a:cxnLst/>
              <a:rect l="l" t="t" r="r" b="b"/>
              <a:pathLst>
                <a:path w="2582" h="1496" extrusionOk="0">
                  <a:moveTo>
                    <a:pt x="1291" y="1"/>
                  </a:moveTo>
                  <a:lnTo>
                    <a:pt x="1" y="740"/>
                  </a:lnTo>
                  <a:lnTo>
                    <a:pt x="1291" y="1496"/>
                  </a:lnTo>
                  <a:lnTo>
                    <a:pt x="2581" y="740"/>
                  </a:lnTo>
                  <a:lnTo>
                    <a:pt x="12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67;p55">
              <a:extLst>
                <a:ext uri="{FF2B5EF4-FFF2-40B4-BE49-F238E27FC236}">
                  <a16:creationId xmlns:a16="http://schemas.microsoft.com/office/drawing/2014/main" id="{C8CA3EB3-0FC8-DA7D-C8D3-5C7ED0FE7D11}"/>
                </a:ext>
              </a:extLst>
            </p:cNvPr>
            <p:cNvSpPr/>
            <p:nvPr/>
          </p:nvSpPr>
          <p:spPr>
            <a:xfrm>
              <a:off x="-2012229" y="2207227"/>
              <a:ext cx="74504" cy="43167"/>
            </a:xfrm>
            <a:custGeom>
              <a:avLst/>
              <a:gdLst/>
              <a:ahLst/>
              <a:cxnLst/>
              <a:rect l="l" t="t" r="r" b="b"/>
              <a:pathLst>
                <a:path w="2582" h="1496" fill="none" extrusionOk="0">
                  <a:moveTo>
                    <a:pt x="2581" y="740"/>
                  </a:moveTo>
                  <a:lnTo>
                    <a:pt x="1291" y="1"/>
                  </a:lnTo>
                  <a:lnTo>
                    <a:pt x="1" y="740"/>
                  </a:lnTo>
                  <a:lnTo>
                    <a:pt x="1291" y="1496"/>
                  </a:lnTo>
                  <a:lnTo>
                    <a:pt x="2581"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68;p55">
              <a:extLst>
                <a:ext uri="{FF2B5EF4-FFF2-40B4-BE49-F238E27FC236}">
                  <a16:creationId xmlns:a16="http://schemas.microsoft.com/office/drawing/2014/main" id="{C30061BD-6ABC-F8FF-E326-85E1363DD27D}"/>
                </a:ext>
              </a:extLst>
            </p:cNvPr>
            <p:cNvSpPr/>
            <p:nvPr/>
          </p:nvSpPr>
          <p:spPr>
            <a:xfrm>
              <a:off x="-2054445" y="2182728"/>
              <a:ext cx="74475" cy="43167"/>
            </a:xfrm>
            <a:custGeom>
              <a:avLst/>
              <a:gdLst/>
              <a:ahLst/>
              <a:cxnLst/>
              <a:rect l="l" t="t" r="r" b="b"/>
              <a:pathLst>
                <a:path w="2581" h="1496" extrusionOk="0">
                  <a:moveTo>
                    <a:pt x="1291" y="0"/>
                  </a:moveTo>
                  <a:lnTo>
                    <a:pt x="0" y="756"/>
                  </a:lnTo>
                  <a:lnTo>
                    <a:pt x="1291" y="1495"/>
                  </a:lnTo>
                  <a:lnTo>
                    <a:pt x="2581" y="756"/>
                  </a:lnTo>
                  <a:lnTo>
                    <a:pt x="12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669;p55">
              <a:extLst>
                <a:ext uri="{FF2B5EF4-FFF2-40B4-BE49-F238E27FC236}">
                  <a16:creationId xmlns:a16="http://schemas.microsoft.com/office/drawing/2014/main" id="{F7BB7867-8DAB-1383-ECBE-FACD7F81AFD1}"/>
                </a:ext>
              </a:extLst>
            </p:cNvPr>
            <p:cNvSpPr/>
            <p:nvPr/>
          </p:nvSpPr>
          <p:spPr>
            <a:xfrm>
              <a:off x="-2054445" y="2182728"/>
              <a:ext cx="74475" cy="43167"/>
            </a:xfrm>
            <a:custGeom>
              <a:avLst/>
              <a:gdLst/>
              <a:ahLst/>
              <a:cxnLst/>
              <a:rect l="l" t="t" r="r" b="b"/>
              <a:pathLst>
                <a:path w="2581" h="1496" fill="none" extrusionOk="0">
                  <a:moveTo>
                    <a:pt x="2581" y="756"/>
                  </a:moveTo>
                  <a:lnTo>
                    <a:pt x="1291" y="0"/>
                  </a:lnTo>
                  <a:lnTo>
                    <a:pt x="0" y="756"/>
                  </a:lnTo>
                  <a:lnTo>
                    <a:pt x="1291" y="1495"/>
                  </a:lnTo>
                  <a:lnTo>
                    <a:pt x="2581"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70;p55">
              <a:extLst>
                <a:ext uri="{FF2B5EF4-FFF2-40B4-BE49-F238E27FC236}">
                  <a16:creationId xmlns:a16="http://schemas.microsoft.com/office/drawing/2014/main" id="{160845F1-5D83-D8A1-5127-441A37524C88}"/>
                </a:ext>
              </a:extLst>
            </p:cNvPr>
            <p:cNvSpPr/>
            <p:nvPr/>
          </p:nvSpPr>
          <p:spPr>
            <a:xfrm>
              <a:off x="-1843336" y="2304847"/>
              <a:ext cx="74504" cy="43167"/>
            </a:xfrm>
            <a:custGeom>
              <a:avLst/>
              <a:gdLst/>
              <a:ahLst/>
              <a:cxnLst/>
              <a:rect l="l" t="t" r="r" b="b"/>
              <a:pathLst>
                <a:path w="2582" h="1496" extrusionOk="0">
                  <a:moveTo>
                    <a:pt x="1291" y="1"/>
                  </a:moveTo>
                  <a:lnTo>
                    <a:pt x="1" y="756"/>
                  </a:lnTo>
                  <a:lnTo>
                    <a:pt x="1307" y="1496"/>
                  </a:lnTo>
                  <a:lnTo>
                    <a:pt x="2581" y="756"/>
                  </a:lnTo>
                  <a:lnTo>
                    <a:pt x="12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71;p55">
              <a:extLst>
                <a:ext uri="{FF2B5EF4-FFF2-40B4-BE49-F238E27FC236}">
                  <a16:creationId xmlns:a16="http://schemas.microsoft.com/office/drawing/2014/main" id="{B333142C-9031-6B66-38AF-6C41CDE7F0D5}"/>
                </a:ext>
              </a:extLst>
            </p:cNvPr>
            <p:cNvSpPr/>
            <p:nvPr/>
          </p:nvSpPr>
          <p:spPr>
            <a:xfrm>
              <a:off x="-1843336" y="2304847"/>
              <a:ext cx="74504" cy="43167"/>
            </a:xfrm>
            <a:custGeom>
              <a:avLst/>
              <a:gdLst/>
              <a:ahLst/>
              <a:cxnLst/>
              <a:rect l="l" t="t" r="r" b="b"/>
              <a:pathLst>
                <a:path w="2582" h="1496" fill="none" extrusionOk="0">
                  <a:moveTo>
                    <a:pt x="2581" y="756"/>
                  </a:moveTo>
                  <a:lnTo>
                    <a:pt x="1291" y="1"/>
                  </a:lnTo>
                  <a:lnTo>
                    <a:pt x="1" y="756"/>
                  </a:lnTo>
                  <a:lnTo>
                    <a:pt x="1307" y="1496"/>
                  </a:lnTo>
                  <a:lnTo>
                    <a:pt x="2581"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72;p55">
              <a:extLst>
                <a:ext uri="{FF2B5EF4-FFF2-40B4-BE49-F238E27FC236}">
                  <a16:creationId xmlns:a16="http://schemas.microsoft.com/office/drawing/2014/main" id="{DD37C4CD-BB99-9329-126F-05EBC24A532E}"/>
                </a:ext>
              </a:extLst>
            </p:cNvPr>
            <p:cNvSpPr/>
            <p:nvPr/>
          </p:nvSpPr>
          <p:spPr>
            <a:xfrm>
              <a:off x="-1885552" y="2280348"/>
              <a:ext cx="74475" cy="43138"/>
            </a:xfrm>
            <a:custGeom>
              <a:avLst/>
              <a:gdLst/>
              <a:ahLst/>
              <a:cxnLst/>
              <a:rect l="l" t="t" r="r" b="b"/>
              <a:pathLst>
                <a:path w="2581" h="1495" extrusionOk="0">
                  <a:moveTo>
                    <a:pt x="1291" y="0"/>
                  </a:moveTo>
                  <a:lnTo>
                    <a:pt x="1" y="755"/>
                  </a:lnTo>
                  <a:lnTo>
                    <a:pt x="1306" y="1495"/>
                  </a:lnTo>
                  <a:lnTo>
                    <a:pt x="2581" y="755"/>
                  </a:lnTo>
                  <a:lnTo>
                    <a:pt x="12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73;p55">
              <a:extLst>
                <a:ext uri="{FF2B5EF4-FFF2-40B4-BE49-F238E27FC236}">
                  <a16:creationId xmlns:a16="http://schemas.microsoft.com/office/drawing/2014/main" id="{C663D332-73CA-48A0-CAC8-1F26702E3721}"/>
                </a:ext>
              </a:extLst>
            </p:cNvPr>
            <p:cNvSpPr/>
            <p:nvPr/>
          </p:nvSpPr>
          <p:spPr>
            <a:xfrm>
              <a:off x="-1885552" y="2280348"/>
              <a:ext cx="74475" cy="43138"/>
            </a:xfrm>
            <a:custGeom>
              <a:avLst/>
              <a:gdLst/>
              <a:ahLst/>
              <a:cxnLst/>
              <a:rect l="l" t="t" r="r" b="b"/>
              <a:pathLst>
                <a:path w="2581" h="1495" fill="none" extrusionOk="0">
                  <a:moveTo>
                    <a:pt x="2581" y="755"/>
                  </a:moveTo>
                  <a:lnTo>
                    <a:pt x="1291" y="0"/>
                  </a:lnTo>
                  <a:lnTo>
                    <a:pt x="1" y="755"/>
                  </a:lnTo>
                  <a:lnTo>
                    <a:pt x="1306" y="1495"/>
                  </a:lnTo>
                  <a:lnTo>
                    <a:pt x="2581" y="7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674;p55">
              <a:extLst>
                <a:ext uri="{FF2B5EF4-FFF2-40B4-BE49-F238E27FC236}">
                  <a16:creationId xmlns:a16="http://schemas.microsoft.com/office/drawing/2014/main" id="{9E17CFFC-7774-6EEC-9078-9DF7011F0A38}"/>
                </a:ext>
              </a:extLst>
            </p:cNvPr>
            <p:cNvSpPr/>
            <p:nvPr/>
          </p:nvSpPr>
          <p:spPr>
            <a:xfrm>
              <a:off x="-1927768" y="2255820"/>
              <a:ext cx="74475" cy="43629"/>
            </a:xfrm>
            <a:custGeom>
              <a:avLst/>
              <a:gdLst/>
              <a:ahLst/>
              <a:cxnLst/>
              <a:rect l="l" t="t" r="r" b="b"/>
              <a:pathLst>
                <a:path w="2581" h="1512" extrusionOk="0">
                  <a:moveTo>
                    <a:pt x="1290" y="1"/>
                  </a:moveTo>
                  <a:lnTo>
                    <a:pt x="0" y="756"/>
                  </a:lnTo>
                  <a:lnTo>
                    <a:pt x="1290" y="1511"/>
                  </a:lnTo>
                  <a:lnTo>
                    <a:pt x="2581" y="756"/>
                  </a:lnTo>
                  <a:lnTo>
                    <a:pt x="12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675;p55">
              <a:extLst>
                <a:ext uri="{FF2B5EF4-FFF2-40B4-BE49-F238E27FC236}">
                  <a16:creationId xmlns:a16="http://schemas.microsoft.com/office/drawing/2014/main" id="{DBA95713-3621-C734-BF21-85930774C5C2}"/>
                </a:ext>
              </a:extLst>
            </p:cNvPr>
            <p:cNvSpPr/>
            <p:nvPr/>
          </p:nvSpPr>
          <p:spPr>
            <a:xfrm>
              <a:off x="-1927768" y="2255820"/>
              <a:ext cx="74475" cy="43629"/>
            </a:xfrm>
            <a:custGeom>
              <a:avLst/>
              <a:gdLst/>
              <a:ahLst/>
              <a:cxnLst/>
              <a:rect l="l" t="t" r="r" b="b"/>
              <a:pathLst>
                <a:path w="2581" h="1512" fill="none" extrusionOk="0">
                  <a:moveTo>
                    <a:pt x="2581" y="756"/>
                  </a:moveTo>
                  <a:lnTo>
                    <a:pt x="1290" y="1"/>
                  </a:lnTo>
                  <a:lnTo>
                    <a:pt x="0" y="756"/>
                  </a:lnTo>
                  <a:lnTo>
                    <a:pt x="1290" y="1511"/>
                  </a:lnTo>
                  <a:lnTo>
                    <a:pt x="2581"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676;p55">
              <a:extLst>
                <a:ext uri="{FF2B5EF4-FFF2-40B4-BE49-F238E27FC236}">
                  <a16:creationId xmlns:a16="http://schemas.microsoft.com/office/drawing/2014/main" id="{F8820073-C9EF-069D-F804-1C50342CFFA9}"/>
                </a:ext>
              </a:extLst>
            </p:cNvPr>
            <p:cNvSpPr/>
            <p:nvPr/>
          </p:nvSpPr>
          <p:spPr>
            <a:xfrm>
              <a:off x="-1716197" y="2377968"/>
              <a:ext cx="74475" cy="43138"/>
            </a:xfrm>
            <a:custGeom>
              <a:avLst/>
              <a:gdLst/>
              <a:ahLst/>
              <a:cxnLst/>
              <a:rect l="l" t="t" r="r" b="b"/>
              <a:pathLst>
                <a:path w="2581" h="1495" extrusionOk="0">
                  <a:moveTo>
                    <a:pt x="1275" y="0"/>
                  </a:moveTo>
                  <a:lnTo>
                    <a:pt x="0" y="755"/>
                  </a:lnTo>
                  <a:lnTo>
                    <a:pt x="1291" y="1495"/>
                  </a:lnTo>
                  <a:lnTo>
                    <a:pt x="2581" y="755"/>
                  </a:lnTo>
                  <a:lnTo>
                    <a:pt x="12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677;p55">
              <a:extLst>
                <a:ext uri="{FF2B5EF4-FFF2-40B4-BE49-F238E27FC236}">
                  <a16:creationId xmlns:a16="http://schemas.microsoft.com/office/drawing/2014/main" id="{184CEE56-F866-3195-C237-9B8B1D0FA9CC}"/>
                </a:ext>
              </a:extLst>
            </p:cNvPr>
            <p:cNvSpPr/>
            <p:nvPr/>
          </p:nvSpPr>
          <p:spPr>
            <a:xfrm>
              <a:off x="-1716197" y="2377968"/>
              <a:ext cx="74475" cy="43138"/>
            </a:xfrm>
            <a:custGeom>
              <a:avLst/>
              <a:gdLst/>
              <a:ahLst/>
              <a:cxnLst/>
              <a:rect l="l" t="t" r="r" b="b"/>
              <a:pathLst>
                <a:path w="2581" h="1495" fill="none" extrusionOk="0">
                  <a:moveTo>
                    <a:pt x="2581" y="755"/>
                  </a:moveTo>
                  <a:lnTo>
                    <a:pt x="1275" y="0"/>
                  </a:lnTo>
                  <a:lnTo>
                    <a:pt x="0" y="755"/>
                  </a:lnTo>
                  <a:lnTo>
                    <a:pt x="1291" y="1495"/>
                  </a:lnTo>
                  <a:lnTo>
                    <a:pt x="2581" y="7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678;p55">
              <a:extLst>
                <a:ext uri="{FF2B5EF4-FFF2-40B4-BE49-F238E27FC236}">
                  <a16:creationId xmlns:a16="http://schemas.microsoft.com/office/drawing/2014/main" id="{88F2C264-361F-8FAF-CECA-14B4999FF6DE}"/>
                </a:ext>
              </a:extLst>
            </p:cNvPr>
            <p:cNvSpPr/>
            <p:nvPr/>
          </p:nvSpPr>
          <p:spPr>
            <a:xfrm>
              <a:off x="-1758413" y="2353902"/>
              <a:ext cx="74475" cy="43138"/>
            </a:xfrm>
            <a:custGeom>
              <a:avLst/>
              <a:gdLst/>
              <a:ahLst/>
              <a:cxnLst/>
              <a:rect l="l" t="t" r="r" b="b"/>
              <a:pathLst>
                <a:path w="2581" h="1495" extrusionOk="0">
                  <a:moveTo>
                    <a:pt x="1275" y="0"/>
                  </a:moveTo>
                  <a:lnTo>
                    <a:pt x="0" y="740"/>
                  </a:lnTo>
                  <a:lnTo>
                    <a:pt x="1290" y="1495"/>
                  </a:lnTo>
                  <a:lnTo>
                    <a:pt x="2581" y="740"/>
                  </a:lnTo>
                  <a:lnTo>
                    <a:pt x="12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679;p55">
              <a:extLst>
                <a:ext uri="{FF2B5EF4-FFF2-40B4-BE49-F238E27FC236}">
                  <a16:creationId xmlns:a16="http://schemas.microsoft.com/office/drawing/2014/main" id="{1593E3A6-92C8-6953-6760-C1A220539D1F}"/>
                </a:ext>
              </a:extLst>
            </p:cNvPr>
            <p:cNvSpPr/>
            <p:nvPr/>
          </p:nvSpPr>
          <p:spPr>
            <a:xfrm>
              <a:off x="-1758413" y="2353902"/>
              <a:ext cx="74475" cy="43138"/>
            </a:xfrm>
            <a:custGeom>
              <a:avLst/>
              <a:gdLst/>
              <a:ahLst/>
              <a:cxnLst/>
              <a:rect l="l" t="t" r="r" b="b"/>
              <a:pathLst>
                <a:path w="2581" h="1495" fill="none" extrusionOk="0">
                  <a:moveTo>
                    <a:pt x="2581" y="740"/>
                  </a:moveTo>
                  <a:lnTo>
                    <a:pt x="1275" y="0"/>
                  </a:lnTo>
                  <a:lnTo>
                    <a:pt x="0" y="740"/>
                  </a:lnTo>
                  <a:lnTo>
                    <a:pt x="1290" y="1495"/>
                  </a:lnTo>
                  <a:lnTo>
                    <a:pt x="2581"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80;p55">
              <a:extLst>
                <a:ext uri="{FF2B5EF4-FFF2-40B4-BE49-F238E27FC236}">
                  <a16:creationId xmlns:a16="http://schemas.microsoft.com/office/drawing/2014/main" id="{22DE87A1-AD7C-667A-368D-075B5EC9C363}"/>
                </a:ext>
              </a:extLst>
            </p:cNvPr>
            <p:cNvSpPr/>
            <p:nvPr/>
          </p:nvSpPr>
          <p:spPr>
            <a:xfrm>
              <a:off x="-1801091" y="2329374"/>
              <a:ext cx="74936" cy="43167"/>
            </a:xfrm>
            <a:custGeom>
              <a:avLst/>
              <a:gdLst/>
              <a:ahLst/>
              <a:cxnLst/>
              <a:rect l="l" t="t" r="r" b="b"/>
              <a:pathLst>
                <a:path w="2597" h="1496" extrusionOk="0">
                  <a:moveTo>
                    <a:pt x="1290" y="0"/>
                  </a:moveTo>
                  <a:lnTo>
                    <a:pt x="0" y="740"/>
                  </a:lnTo>
                  <a:lnTo>
                    <a:pt x="1306" y="1495"/>
                  </a:lnTo>
                  <a:lnTo>
                    <a:pt x="2596" y="740"/>
                  </a:lnTo>
                  <a:lnTo>
                    <a:pt x="12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81;p55">
              <a:extLst>
                <a:ext uri="{FF2B5EF4-FFF2-40B4-BE49-F238E27FC236}">
                  <a16:creationId xmlns:a16="http://schemas.microsoft.com/office/drawing/2014/main" id="{BF72B3BE-9A47-80C4-9927-603AA52188FD}"/>
                </a:ext>
              </a:extLst>
            </p:cNvPr>
            <p:cNvSpPr/>
            <p:nvPr/>
          </p:nvSpPr>
          <p:spPr>
            <a:xfrm>
              <a:off x="-1801091" y="2329374"/>
              <a:ext cx="74936" cy="43167"/>
            </a:xfrm>
            <a:custGeom>
              <a:avLst/>
              <a:gdLst/>
              <a:ahLst/>
              <a:cxnLst/>
              <a:rect l="l" t="t" r="r" b="b"/>
              <a:pathLst>
                <a:path w="2597" h="1496" fill="none" extrusionOk="0">
                  <a:moveTo>
                    <a:pt x="2596" y="740"/>
                  </a:moveTo>
                  <a:lnTo>
                    <a:pt x="1290" y="0"/>
                  </a:lnTo>
                  <a:lnTo>
                    <a:pt x="0" y="740"/>
                  </a:lnTo>
                  <a:lnTo>
                    <a:pt x="1306" y="1495"/>
                  </a:lnTo>
                  <a:lnTo>
                    <a:pt x="2596"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682;p55">
              <a:extLst>
                <a:ext uri="{FF2B5EF4-FFF2-40B4-BE49-F238E27FC236}">
                  <a16:creationId xmlns:a16="http://schemas.microsoft.com/office/drawing/2014/main" id="{7633EB50-CB71-FBDE-B5D9-BA15CDD8E286}"/>
                </a:ext>
              </a:extLst>
            </p:cNvPr>
            <p:cNvSpPr/>
            <p:nvPr/>
          </p:nvSpPr>
          <p:spPr>
            <a:xfrm>
              <a:off x="-1631735" y="2426994"/>
              <a:ext cx="74475" cy="43167"/>
            </a:xfrm>
            <a:custGeom>
              <a:avLst/>
              <a:gdLst/>
              <a:ahLst/>
              <a:cxnLst/>
              <a:rect l="l" t="t" r="r" b="b"/>
              <a:pathLst>
                <a:path w="2581" h="1496" extrusionOk="0">
                  <a:moveTo>
                    <a:pt x="1290" y="0"/>
                  </a:moveTo>
                  <a:lnTo>
                    <a:pt x="0" y="740"/>
                  </a:lnTo>
                  <a:lnTo>
                    <a:pt x="1290" y="1495"/>
                  </a:lnTo>
                  <a:lnTo>
                    <a:pt x="2580" y="740"/>
                  </a:lnTo>
                  <a:lnTo>
                    <a:pt x="12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83;p55">
              <a:extLst>
                <a:ext uri="{FF2B5EF4-FFF2-40B4-BE49-F238E27FC236}">
                  <a16:creationId xmlns:a16="http://schemas.microsoft.com/office/drawing/2014/main" id="{ED01058C-F549-3447-85A4-7ECFA8E357A7}"/>
                </a:ext>
              </a:extLst>
            </p:cNvPr>
            <p:cNvSpPr/>
            <p:nvPr/>
          </p:nvSpPr>
          <p:spPr>
            <a:xfrm>
              <a:off x="-1631735" y="2426994"/>
              <a:ext cx="74475" cy="43167"/>
            </a:xfrm>
            <a:custGeom>
              <a:avLst/>
              <a:gdLst/>
              <a:ahLst/>
              <a:cxnLst/>
              <a:rect l="l" t="t" r="r" b="b"/>
              <a:pathLst>
                <a:path w="2581" h="1496" fill="none" extrusionOk="0">
                  <a:moveTo>
                    <a:pt x="2580" y="740"/>
                  </a:moveTo>
                  <a:lnTo>
                    <a:pt x="1290" y="0"/>
                  </a:lnTo>
                  <a:lnTo>
                    <a:pt x="0" y="740"/>
                  </a:lnTo>
                  <a:lnTo>
                    <a:pt x="1290" y="1495"/>
                  </a:lnTo>
                  <a:lnTo>
                    <a:pt x="2580"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84;p55">
              <a:extLst>
                <a:ext uri="{FF2B5EF4-FFF2-40B4-BE49-F238E27FC236}">
                  <a16:creationId xmlns:a16="http://schemas.microsoft.com/office/drawing/2014/main" id="{5678E512-3F84-1A2D-1ADE-A2AF2750D78B}"/>
                </a:ext>
              </a:extLst>
            </p:cNvPr>
            <p:cNvSpPr/>
            <p:nvPr/>
          </p:nvSpPr>
          <p:spPr>
            <a:xfrm>
              <a:off x="-1600427" y="2481474"/>
              <a:ext cx="54074" cy="31365"/>
            </a:xfrm>
            <a:custGeom>
              <a:avLst/>
              <a:gdLst/>
              <a:ahLst/>
              <a:cxnLst/>
              <a:rect l="l" t="t" r="r" b="b"/>
              <a:pathLst>
                <a:path w="1874" h="1087" extrusionOk="0">
                  <a:moveTo>
                    <a:pt x="567" y="0"/>
                  </a:moveTo>
                  <a:lnTo>
                    <a:pt x="1" y="347"/>
                  </a:lnTo>
                  <a:lnTo>
                    <a:pt x="1291" y="1086"/>
                  </a:lnTo>
                  <a:lnTo>
                    <a:pt x="1873" y="756"/>
                  </a:lnTo>
                  <a:lnTo>
                    <a:pt x="56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85;p55">
              <a:extLst>
                <a:ext uri="{FF2B5EF4-FFF2-40B4-BE49-F238E27FC236}">
                  <a16:creationId xmlns:a16="http://schemas.microsoft.com/office/drawing/2014/main" id="{1B4448A1-8D86-3F0E-A27E-018C93955C94}"/>
                </a:ext>
              </a:extLst>
            </p:cNvPr>
            <p:cNvSpPr/>
            <p:nvPr/>
          </p:nvSpPr>
          <p:spPr>
            <a:xfrm>
              <a:off x="-1600427" y="2481474"/>
              <a:ext cx="54074" cy="31365"/>
            </a:xfrm>
            <a:custGeom>
              <a:avLst/>
              <a:gdLst/>
              <a:ahLst/>
              <a:cxnLst/>
              <a:rect l="l" t="t" r="r" b="b"/>
              <a:pathLst>
                <a:path w="1874" h="1087" fill="none" extrusionOk="0">
                  <a:moveTo>
                    <a:pt x="1873" y="756"/>
                  </a:moveTo>
                  <a:lnTo>
                    <a:pt x="567" y="0"/>
                  </a:lnTo>
                  <a:lnTo>
                    <a:pt x="1" y="347"/>
                  </a:lnTo>
                  <a:lnTo>
                    <a:pt x="1291" y="1086"/>
                  </a:lnTo>
                  <a:lnTo>
                    <a:pt x="1873"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86;p55">
              <a:extLst>
                <a:ext uri="{FF2B5EF4-FFF2-40B4-BE49-F238E27FC236}">
                  <a16:creationId xmlns:a16="http://schemas.microsoft.com/office/drawing/2014/main" id="{2F81EF06-EBF2-8438-845A-758431B2E33C}"/>
                </a:ext>
              </a:extLst>
            </p:cNvPr>
            <p:cNvSpPr/>
            <p:nvPr/>
          </p:nvSpPr>
          <p:spPr>
            <a:xfrm>
              <a:off x="-1621319" y="2492381"/>
              <a:ext cx="56325" cy="32260"/>
            </a:xfrm>
            <a:custGeom>
              <a:avLst/>
              <a:gdLst/>
              <a:ahLst/>
              <a:cxnLst/>
              <a:rect l="l" t="t" r="r" b="b"/>
              <a:pathLst>
                <a:path w="1952" h="1118" extrusionOk="0">
                  <a:moveTo>
                    <a:pt x="646" y="0"/>
                  </a:moveTo>
                  <a:lnTo>
                    <a:pt x="1" y="378"/>
                  </a:lnTo>
                  <a:lnTo>
                    <a:pt x="1307" y="1117"/>
                  </a:lnTo>
                  <a:lnTo>
                    <a:pt x="1952" y="755"/>
                  </a:lnTo>
                  <a:lnTo>
                    <a:pt x="6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687;p55">
              <a:extLst>
                <a:ext uri="{FF2B5EF4-FFF2-40B4-BE49-F238E27FC236}">
                  <a16:creationId xmlns:a16="http://schemas.microsoft.com/office/drawing/2014/main" id="{DBCD87CA-F8AB-1DE1-766F-948388333CED}"/>
                </a:ext>
              </a:extLst>
            </p:cNvPr>
            <p:cNvSpPr/>
            <p:nvPr/>
          </p:nvSpPr>
          <p:spPr>
            <a:xfrm>
              <a:off x="-1621319" y="2492381"/>
              <a:ext cx="56325" cy="32260"/>
            </a:xfrm>
            <a:custGeom>
              <a:avLst/>
              <a:gdLst/>
              <a:ahLst/>
              <a:cxnLst/>
              <a:rect l="l" t="t" r="r" b="b"/>
              <a:pathLst>
                <a:path w="1952" h="1118" fill="none" extrusionOk="0">
                  <a:moveTo>
                    <a:pt x="1952" y="755"/>
                  </a:moveTo>
                  <a:lnTo>
                    <a:pt x="646" y="0"/>
                  </a:lnTo>
                  <a:lnTo>
                    <a:pt x="1" y="378"/>
                  </a:lnTo>
                  <a:lnTo>
                    <a:pt x="1307" y="1117"/>
                  </a:lnTo>
                  <a:lnTo>
                    <a:pt x="1952" y="7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88;p55">
              <a:extLst>
                <a:ext uri="{FF2B5EF4-FFF2-40B4-BE49-F238E27FC236}">
                  <a16:creationId xmlns:a16="http://schemas.microsoft.com/office/drawing/2014/main" id="{5953ABE6-22BC-80AA-E29B-819AE2B0A22C}"/>
                </a:ext>
              </a:extLst>
            </p:cNvPr>
            <p:cNvSpPr/>
            <p:nvPr/>
          </p:nvSpPr>
          <p:spPr>
            <a:xfrm>
              <a:off x="-1970013" y="2280348"/>
              <a:ext cx="244286" cy="141216"/>
            </a:xfrm>
            <a:custGeom>
              <a:avLst/>
              <a:gdLst/>
              <a:ahLst/>
              <a:cxnLst/>
              <a:rect l="l" t="t" r="r" b="b"/>
              <a:pathLst>
                <a:path w="8466" h="4894" extrusionOk="0">
                  <a:moveTo>
                    <a:pt x="1291" y="0"/>
                  </a:moveTo>
                  <a:lnTo>
                    <a:pt x="1" y="740"/>
                  </a:lnTo>
                  <a:lnTo>
                    <a:pt x="7176" y="4894"/>
                  </a:lnTo>
                  <a:lnTo>
                    <a:pt x="8466" y="4138"/>
                  </a:lnTo>
                  <a:lnTo>
                    <a:pt x="12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89;p55">
              <a:extLst>
                <a:ext uri="{FF2B5EF4-FFF2-40B4-BE49-F238E27FC236}">
                  <a16:creationId xmlns:a16="http://schemas.microsoft.com/office/drawing/2014/main" id="{46EE6EF4-D95C-8419-1C83-A485C9F94050}"/>
                </a:ext>
              </a:extLst>
            </p:cNvPr>
            <p:cNvSpPr/>
            <p:nvPr/>
          </p:nvSpPr>
          <p:spPr>
            <a:xfrm>
              <a:off x="-1970013" y="2280348"/>
              <a:ext cx="244286" cy="141216"/>
            </a:xfrm>
            <a:custGeom>
              <a:avLst/>
              <a:gdLst/>
              <a:ahLst/>
              <a:cxnLst/>
              <a:rect l="l" t="t" r="r" b="b"/>
              <a:pathLst>
                <a:path w="8466" h="4894" fill="none" extrusionOk="0">
                  <a:moveTo>
                    <a:pt x="8466" y="4138"/>
                  </a:moveTo>
                  <a:lnTo>
                    <a:pt x="1291" y="0"/>
                  </a:lnTo>
                  <a:lnTo>
                    <a:pt x="1" y="740"/>
                  </a:lnTo>
                  <a:lnTo>
                    <a:pt x="7176" y="4894"/>
                  </a:lnTo>
                  <a:lnTo>
                    <a:pt x="8466" y="41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90;p55">
              <a:extLst>
                <a:ext uri="{FF2B5EF4-FFF2-40B4-BE49-F238E27FC236}">
                  <a16:creationId xmlns:a16="http://schemas.microsoft.com/office/drawing/2014/main" id="{E8DD5F9B-56A3-3022-9245-FCA0974C42BD}"/>
                </a:ext>
              </a:extLst>
            </p:cNvPr>
            <p:cNvSpPr/>
            <p:nvPr/>
          </p:nvSpPr>
          <p:spPr>
            <a:xfrm>
              <a:off x="-2022213" y="2249934"/>
              <a:ext cx="85844" cy="49948"/>
            </a:xfrm>
            <a:custGeom>
              <a:avLst/>
              <a:gdLst/>
              <a:ahLst/>
              <a:cxnLst/>
              <a:rect l="l" t="t" r="r" b="b"/>
              <a:pathLst>
                <a:path w="2975" h="1731" extrusionOk="0">
                  <a:moveTo>
                    <a:pt x="1275" y="0"/>
                  </a:moveTo>
                  <a:lnTo>
                    <a:pt x="1" y="755"/>
                  </a:lnTo>
                  <a:lnTo>
                    <a:pt x="1684" y="1731"/>
                  </a:lnTo>
                  <a:lnTo>
                    <a:pt x="2974" y="976"/>
                  </a:lnTo>
                  <a:lnTo>
                    <a:pt x="12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91;p55">
              <a:extLst>
                <a:ext uri="{FF2B5EF4-FFF2-40B4-BE49-F238E27FC236}">
                  <a16:creationId xmlns:a16="http://schemas.microsoft.com/office/drawing/2014/main" id="{33AEA5E2-8AF9-46D9-B0C5-A100C7655FDB}"/>
                </a:ext>
              </a:extLst>
            </p:cNvPr>
            <p:cNvSpPr/>
            <p:nvPr/>
          </p:nvSpPr>
          <p:spPr>
            <a:xfrm>
              <a:off x="-2022213" y="2249934"/>
              <a:ext cx="85844" cy="49948"/>
            </a:xfrm>
            <a:custGeom>
              <a:avLst/>
              <a:gdLst/>
              <a:ahLst/>
              <a:cxnLst/>
              <a:rect l="l" t="t" r="r" b="b"/>
              <a:pathLst>
                <a:path w="2975" h="1731" fill="none" extrusionOk="0">
                  <a:moveTo>
                    <a:pt x="2974" y="976"/>
                  </a:moveTo>
                  <a:lnTo>
                    <a:pt x="1275" y="0"/>
                  </a:lnTo>
                  <a:lnTo>
                    <a:pt x="1" y="755"/>
                  </a:lnTo>
                  <a:lnTo>
                    <a:pt x="1684" y="1731"/>
                  </a:lnTo>
                  <a:lnTo>
                    <a:pt x="2974" y="9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692;p55">
              <a:extLst>
                <a:ext uri="{FF2B5EF4-FFF2-40B4-BE49-F238E27FC236}">
                  <a16:creationId xmlns:a16="http://schemas.microsoft.com/office/drawing/2014/main" id="{4E9FE3F5-96BC-D06B-76A2-C6929689F2FC}"/>
                </a:ext>
              </a:extLst>
            </p:cNvPr>
            <p:cNvSpPr/>
            <p:nvPr/>
          </p:nvSpPr>
          <p:spPr>
            <a:xfrm>
              <a:off x="-2065353" y="2224944"/>
              <a:ext cx="74504" cy="43629"/>
            </a:xfrm>
            <a:custGeom>
              <a:avLst/>
              <a:gdLst/>
              <a:ahLst/>
              <a:cxnLst/>
              <a:rect l="l" t="t" r="r" b="b"/>
              <a:pathLst>
                <a:path w="2582" h="1512" extrusionOk="0">
                  <a:moveTo>
                    <a:pt x="1291" y="1"/>
                  </a:moveTo>
                  <a:lnTo>
                    <a:pt x="1" y="756"/>
                  </a:lnTo>
                  <a:lnTo>
                    <a:pt x="1307" y="1511"/>
                  </a:lnTo>
                  <a:lnTo>
                    <a:pt x="2581" y="756"/>
                  </a:lnTo>
                  <a:lnTo>
                    <a:pt x="12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693;p55">
              <a:extLst>
                <a:ext uri="{FF2B5EF4-FFF2-40B4-BE49-F238E27FC236}">
                  <a16:creationId xmlns:a16="http://schemas.microsoft.com/office/drawing/2014/main" id="{29CE727E-DACE-93AE-4821-40E8B34309FB}"/>
                </a:ext>
              </a:extLst>
            </p:cNvPr>
            <p:cNvSpPr/>
            <p:nvPr/>
          </p:nvSpPr>
          <p:spPr>
            <a:xfrm>
              <a:off x="-2065353" y="2224944"/>
              <a:ext cx="74504" cy="43629"/>
            </a:xfrm>
            <a:custGeom>
              <a:avLst/>
              <a:gdLst/>
              <a:ahLst/>
              <a:cxnLst/>
              <a:rect l="l" t="t" r="r" b="b"/>
              <a:pathLst>
                <a:path w="2582" h="1512" fill="none" extrusionOk="0">
                  <a:moveTo>
                    <a:pt x="2581" y="756"/>
                  </a:moveTo>
                  <a:lnTo>
                    <a:pt x="1291" y="1"/>
                  </a:lnTo>
                  <a:lnTo>
                    <a:pt x="1" y="756"/>
                  </a:lnTo>
                  <a:lnTo>
                    <a:pt x="1307" y="1511"/>
                  </a:lnTo>
                  <a:lnTo>
                    <a:pt x="2581"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694;p55">
              <a:extLst>
                <a:ext uri="{FF2B5EF4-FFF2-40B4-BE49-F238E27FC236}">
                  <a16:creationId xmlns:a16="http://schemas.microsoft.com/office/drawing/2014/main" id="{2FBEE64E-D779-2FC4-4884-4CE2E97DFF0E}"/>
                </a:ext>
              </a:extLst>
            </p:cNvPr>
            <p:cNvSpPr/>
            <p:nvPr/>
          </p:nvSpPr>
          <p:spPr>
            <a:xfrm>
              <a:off x="-2107107" y="2200879"/>
              <a:ext cx="74475" cy="43167"/>
            </a:xfrm>
            <a:custGeom>
              <a:avLst/>
              <a:gdLst/>
              <a:ahLst/>
              <a:cxnLst/>
              <a:rect l="l" t="t" r="r" b="b"/>
              <a:pathLst>
                <a:path w="2581" h="1496" extrusionOk="0">
                  <a:moveTo>
                    <a:pt x="1275" y="1"/>
                  </a:moveTo>
                  <a:lnTo>
                    <a:pt x="0" y="756"/>
                  </a:lnTo>
                  <a:lnTo>
                    <a:pt x="1290" y="1495"/>
                  </a:lnTo>
                  <a:lnTo>
                    <a:pt x="2581" y="756"/>
                  </a:lnTo>
                  <a:lnTo>
                    <a:pt x="127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695;p55">
              <a:extLst>
                <a:ext uri="{FF2B5EF4-FFF2-40B4-BE49-F238E27FC236}">
                  <a16:creationId xmlns:a16="http://schemas.microsoft.com/office/drawing/2014/main" id="{80CC80C4-EB5A-914B-9AC7-FF7599B41948}"/>
                </a:ext>
              </a:extLst>
            </p:cNvPr>
            <p:cNvSpPr/>
            <p:nvPr/>
          </p:nvSpPr>
          <p:spPr>
            <a:xfrm>
              <a:off x="-2107107" y="2200879"/>
              <a:ext cx="74475" cy="43167"/>
            </a:xfrm>
            <a:custGeom>
              <a:avLst/>
              <a:gdLst/>
              <a:ahLst/>
              <a:cxnLst/>
              <a:rect l="l" t="t" r="r" b="b"/>
              <a:pathLst>
                <a:path w="2581" h="1496" fill="none" extrusionOk="0">
                  <a:moveTo>
                    <a:pt x="2581" y="756"/>
                  </a:moveTo>
                  <a:lnTo>
                    <a:pt x="1275" y="1"/>
                  </a:lnTo>
                  <a:lnTo>
                    <a:pt x="0" y="756"/>
                  </a:lnTo>
                  <a:lnTo>
                    <a:pt x="1290" y="1495"/>
                  </a:lnTo>
                  <a:lnTo>
                    <a:pt x="2581"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696;p55">
              <a:extLst>
                <a:ext uri="{FF2B5EF4-FFF2-40B4-BE49-F238E27FC236}">
                  <a16:creationId xmlns:a16="http://schemas.microsoft.com/office/drawing/2014/main" id="{087DAD81-ABC0-56D6-E7EE-12B1439E6BD6}"/>
                </a:ext>
              </a:extLst>
            </p:cNvPr>
            <p:cNvSpPr/>
            <p:nvPr/>
          </p:nvSpPr>
          <p:spPr>
            <a:xfrm>
              <a:off x="-2148429" y="2177274"/>
              <a:ext cx="74475" cy="43167"/>
            </a:xfrm>
            <a:custGeom>
              <a:avLst/>
              <a:gdLst/>
              <a:ahLst/>
              <a:cxnLst/>
              <a:rect l="l" t="t" r="r" b="b"/>
              <a:pathLst>
                <a:path w="2581" h="1496" extrusionOk="0">
                  <a:moveTo>
                    <a:pt x="1291" y="1"/>
                  </a:moveTo>
                  <a:lnTo>
                    <a:pt x="0" y="740"/>
                  </a:lnTo>
                  <a:lnTo>
                    <a:pt x="1291" y="1495"/>
                  </a:lnTo>
                  <a:lnTo>
                    <a:pt x="2581" y="740"/>
                  </a:lnTo>
                  <a:lnTo>
                    <a:pt x="12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697;p55">
              <a:extLst>
                <a:ext uri="{FF2B5EF4-FFF2-40B4-BE49-F238E27FC236}">
                  <a16:creationId xmlns:a16="http://schemas.microsoft.com/office/drawing/2014/main" id="{4DBB6321-074E-C707-1461-45642A6E79F3}"/>
                </a:ext>
              </a:extLst>
            </p:cNvPr>
            <p:cNvSpPr/>
            <p:nvPr/>
          </p:nvSpPr>
          <p:spPr>
            <a:xfrm>
              <a:off x="-2148429" y="2177274"/>
              <a:ext cx="74475" cy="43167"/>
            </a:xfrm>
            <a:custGeom>
              <a:avLst/>
              <a:gdLst/>
              <a:ahLst/>
              <a:cxnLst/>
              <a:rect l="l" t="t" r="r" b="b"/>
              <a:pathLst>
                <a:path w="2581" h="1496" fill="none" extrusionOk="0">
                  <a:moveTo>
                    <a:pt x="2581" y="740"/>
                  </a:moveTo>
                  <a:lnTo>
                    <a:pt x="1291" y="1"/>
                  </a:lnTo>
                  <a:lnTo>
                    <a:pt x="0" y="740"/>
                  </a:lnTo>
                  <a:lnTo>
                    <a:pt x="1291" y="1495"/>
                  </a:lnTo>
                  <a:lnTo>
                    <a:pt x="2581"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698;p55">
              <a:extLst>
                <a:ext uri="{FF2B5EF4-FFF2-40B4-BE49-F238E27FC236}">
                  <a16:creationId xmlns:a16="http://schemas.microsoft.com/office/drawing/2014/main" id="{34953879-7BD6-285D-D7DB-C1567FFA097A}"/>
                </a:ext>
              </a:extLst>
            </p:cNvPr>
            <p:cNvSpPr/>
            <p:nvPr/>
          </p:nvSpPr>
          <p:spPr>
            <a:xfrm>
              <a:off x="-1663996" y="2456946"/>
              <a:ext cx="74504" cy="43167"/>
            </a:xfrm>
            <a:custGeom>
              <a:avLst/>
              <a:gdLst/>
              <a:ahLst/>
              <a:cxnLst/>
              <a:rect l="l" t="t" r="r" b="b"/>
              <a:pathLst>
                <a:path w="2582" h="1496" extrusionOk="0">
                  <a:moveTo>
                    <a:pt x="1291" y="1"/>
                  </a:moveTo>
                  <a:lnTo>
                    <a:pt x="1" y="740"/>
                  </a:lnTo>
                  <a:lnTo>
                    <a:pt x="1307" y="1496"/>
                  </a:lnTo>
                  <a:lnTo>
                    <a:pt x="2581" y="740"/>
                  </a:lnTo>
                  <a:lnTo>
                    <a:pt x="12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699;p55">
              <a:extLst>
                <a:ext uri="{FF2B5EF4-FFF2-40B4-BE49-F238E27FC236}">
                  <a16:creationId xmlns:a16="http://schemas.microsoft.com/office/drawing/2014/main" id="{BB96FED1-F24D-8712-FBD3-1FF8D63E2DC8}"/>
                </a:ext>
              </a:extLst>
            </p:cNvPr>
            <p:cNvSpPr/>
            <p:nvPr/>
          </p:nvSpPr>
          <p:spPr>
            <a:xfrm>
              <a:off x="-1663996" y="2456946"/>
              <a:ext cx="74504" cy="43167"/>
            </a:xfrm>
            <a:custGeom>
              <a:avLst/>
              <a:gdLst/>
              <a:ahLst/>
              <a:cxnLst/>
              <a:rect l="l" t="t" r="r" b="b"/>
              <a:pathLst>
                <a:path w="2582" h="1496" fill="none" extrusionOk="0">
                  <a:moveTo>
                    <a:pt x="2581" y="740"/>
                  </a:moveTo>
                  <a:lnTo>
                    <a:pt x="1291" y="1"/>
                  </a:lnTo>
                  <a:lnTo>
                    <a:pt x="1" y="740"/>
                  </a:lnTo>
                  <a:lnTo>
                    <a:pt x="1307" y="1496"/>
                  </a:lnTo>
                  <a:lnTo>
                    <a:pt x="2581"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700;p55">
              <a:extLst>
                <a:ext uri="{FF2B5EF4-FFF2-40B4-BE49-F238E27FC236}">
                  <a16:creationId xmlns:a16="http://schemas.microsoft.com/office/drawing/2014/main" id="{FB073A22-4F27-0416-D3C8-9D13B0D51AEA}"/>
                </a:ext>
              </a:extLst>
            </p:cNvPr>
            <p:cNvSpPr/>
            <p:nvPr/>
          </p:nvSpPr>
          <p:spPr>
            <a:xfrm>
              <a:off x="-1707107" y="2431986"/>
              <a:ext cx="74475" cy="43167"/>
            </a:xfrm>
            <a:custGeom>
              <a:avLst/>
              <a:gdLst/>
              <a:ahLst/>
              <a:cxnLst/>
              <a:rect l="l" t="t" r="r" b="b"/>
              <a:pathLst>
                <a:path w="2581" h="1496" extrusionOk="0">
                  <a:moveTo>
                    <a:pt x="1290" y="0"/>
                  </a:moveTo>
                  <a:lnTo>
                    <a:pt x="0" y="740"/>
                  </a:lnTo>
                  <a:lnTo>
                    <a:pt x="1290" y="1495"/>
                  </a:lnTo>
                  <a:lnTo>
                    <a:pt x="2581" y="740"/>
                  </a:lnTo>
                  <a:lnTo>
                    <a:pt x="12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01;p55">
              <a:extLst>
                <a:ext uri="{FF2B5EF4-FFF2-40B4-BE49-F238E27FC236}">
                  <a16:creationId xmlns:a16="http://schemas.microsoft.com/office/drawing/2014/main" id="{B95B4117-A069-2134-553E-12E100A022E3}"/>
                </a:ext>
              </a:extLst>
            </p:cNvPr>
            <p:cNvSpPr/>
            <p:nvPr/>
          </p:nvSpPr>
          <p:spPr>
            <a:xfrm>
              <a:off x="-1707107" y="2431986"/>
              <a:ext cx="74475" cy="43167"/>
            </a:xfrm>
            <a:custGeom>
              <a:avLst/>
              <a:gdLst/>
              <a:ahLst/>
              <a:cxnLst/>
              <a:rect l="l" t="t" r="r" b="b"/>
              <a:pathLst>
                <a:path w="2581" h="1496" fill="none" extrusionOk="0">
                  <a:moveTo>
                    <a:pt x="2581" y="740"/>
                  </a:moveTo>
                  <a:lnTo>
                    <a:pt x="1290" y="0"/>
                  </a:lnTo>
                  <a:lnTo>
                    <a:pt x="0" y="740"/>
                  </a:lnTo>
                  <a:lnTo>
                    <a:pt x="1290" y="1495"/>
                  </a:lnTo>
                  <a:lnTo>
                    <a:pt x="2581"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02;p55">
              <a:extLst>
                <a:ext uri="{FF2B5EF4-FFF2-40B4-BE49-F238E27FC236}">
                  <a16:creationId xmlns:a16="http://schemas.microsoft.com/office/drawing/2014/main" id="{1DE42BB4-E66B-264C-0661-7E2FEF2DB797}"/>
                </a:ext>
              </a:extLst>
            </p:cNvPr>
            <p:cNvSpPr/>
            <p:nvPr/>
          </p:nvSpPr>
          <p:spPr>
            <a:xfrm>
              <a:off x="-1758413" y="2402466"/>
              <a:ext cx="84459" cy="48621"/>
            </a:xfrm>
            <a:custGeom>
              <a:avLst/>
              <a:gdLst/>
              <a:ahLst/>
              <a:cxnLst/>
              <a:rect l="l" t="t" r="r" b="b"/>
              <a:pathLst>
                <a:path w="2927" h="1685" extrusionOk="0">
                  <a:moveTo>
                    <a:pt x="1290" y="1"/>
                  </a:moveTo>
                  <a:lnTo>
                    <a:pt x="0" y="740"/>
                  </a:lnTo>
                  <a:lnTo>
                    <a:pt x="1637" y="1684"/>
                  </a:lnTo>
                  <a:lnTo>
                    <a:pt x="2927" y="945"/>
                  </a:lnTo>
                  <a:lnTo>
                    <a:pt x="12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03;p55">
              <a:extLst>
                <a:ext uri="{FF2B5EF4-FFF2-40B4-BE49-F238E27FC236}">
                  <a16:creationId xmlns:a16="http://schemas.microsoft.com/office/drawing/2014/main" id="{D0E161E8-AA16-9F8B-53AF-3FAF61E8FD39}"/>
                </a:ext>
              </a:extLst>
            </p:cNvPr>
            <p:cNvSpPr/>
            <p:nvPr/>
          </p:nvSpPr>
          <p:spPr>
            <a:xfrm>
              <a:off x="-1758413" y="2402466"/>
              <a:ext cx="84459" cy="48621"/>
            </a:xfrm>
            <a:custGeom>
              <a:avLst/>
              <a:gdLst/>
              <a:ahLst/>
              <a:cxnLst/>
              <a:rect l="l" t="t" r="r" b="b"/>
              <a:pathLst>
                <a:path w="2927" h="1685" fill="none" extrusionOk="0">
                  <a:moveTo>
                    <a:pt x="2927" y="945"/>
                  </a:moveTo>
                  <a:lnTo>
                    <a:pt x="1290" y="1"/>
                  </a:lnTo>
                  <a:lnTo>
                    <a:pt x="0" y="740"/>
                  </a:lnTo>
                  <a:lnTo>
                    <a:pt x="1637" y="1684"/>
                  </a:lnTo>
                  <a:lnTo>
                    <a:pt x="2927" y="9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04;p55">
              <a:extLst>
                <a:ext uri="{FF2B5EF4-FFF2-40B4-BE49-F238E27FC236}">
                  <a16:creationId xmlns:a16="http://schemas.microsoft.com/office/drawing/2014/main" id="{A5ECBE1C-AC5E-447B-30F1-5D722C599A6E}"/>
                </a:ext>
              </a:extLst>
            </p:cNvPr>
            <p:cNvSpPr/>
            <p:nvPr/>
          </p:nvSpPr>
          <p:spPr>
            <a:xfrm>
              <a:off x="-1578641" y="2506001"/>
              <a:ext cx="74504" cy="43600"/>
            </a:xfrm>
            <a:custGeom>
              <a:avLst/>
              <a:gdLst/>
              <a:ahLst/>
              <a:cxnLst/>
              <a:rect l="l" t="t" r="r" b="b"/>
              <a:pathLst>
                <a:path w="2582" h="1511" extrusionOk="0">
                  <a:moveTo>
                    <a:pt x="1291" y="0"/>
                  </a:moveTo>
                  <a:lnTo>
                    <a:pt x="1" y="755"/>
                  </a:lnTo>
                  <a:lnTo>
                    <a:pt x="1307" y="1511"/>
                  </a:lnTo>
                  <a:lnTo>
                    <a:pt x="2581" y="755"/>
                  </a:lnTo>
                  <a:lnTo>
                    <a:pt x="12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05;p55">
              <a:extLst>
                <a:ext uri="{FF2B5EF4-FFF2-40B4-BE49-F238E27FC236}">
                  <a16:creationId xmlns:a16="http://schemas.microsoft.com/office/drawing/2014/main" id="{EF3E7D97-75CF-8644-0764-FDB3FDB54789}"/>
                </a:ext>
              </a:extLst>
            </p:cNvPr>
            <p:cNvSpPr/>
            <p:nvPr/>
          </p:nvSpPr>
          <p:spPr>
            <a:xfrm>
              <a:off x="-1578641" y="2506001"/>
              <a:ext cx="74504" cy="43600"/>
            </a:xfrm>
            <a:custGeom>
              <a:avLst/>
              <a:gdLst/>
              <a:ahLst/>
              <a:cxnLst/>
              <a:rect l="l" t="t" r="r" b="b"/>
              <a:pathLst>
                <a:path w="2582" h="1511" fill="none" extrusionOk="0">
                  <a:moveTo>
                    <a:pt x="2581" y="755"/>
                  </a:moveTo>
                  <a:lnTo>
                    <a:pt x="1291" y="0"/>
                  </a:lnTo>
                  <a:lnTo>
                    <a:pt x="1" y="755"/>
                  </a:lnTo>
                  <a:lnTo>
                    <a:pt x="1307" y="1511"/>
                  </a:lnTo>
                  <a:lnTo>
                    <a:pt x="2581" y="7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706;p55">
              <a:extLst>
                <a:ext uri="{FF2B5EF4-FFF2-40B4-BE49-F238E27FC236}">
                  <a16:creationId xmlns:a16="http://schemas.microsoft.com/office/drawing/2014/main" id="{5C40848A-A5D7-82D4-A3E1-AA8C7D0855F3}"/>
                </a:ext>
              </a:extLst>
            </p:cNvPr>
            <p:cNvSpPr/>
            <p:nvPr/>
          </p:nvSpPr>
          <p:spPr>
            <a:xfrm>
              <a:off x="-1588625" y="2451521"/>
              <a:ext cx="126702" cy="73551"/>
            </a:xfrm>
            <a:custGeom>
              <a:avLst/>
              <a:gdLst/>
              <a:ahLst/>
              <a:cxnLst/>
              <a:rect l="l" t="t" r="r" b="b"/>
              <a:pathLst>
                <a:path w="4391" h="2549" extrusionOk="0">
                  <a:moveTo>
                    <a:pt x="1275" y="0"/>
                  </a:moveTo>
                  <a:lnTo>
                    <a:pt x="1" y="755"/>
                  </a:lnTo>
                  <a:lnTo>
                    <a:pt x="3100" y="2549"/>
                  </a:lnTo>
                  <a:lnTo>
                    <a:pt x="4391" y="1809"/>
                  </a:lnTo>
                  <a:lnTo>
                    <a:pt x="12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707;p55">
              <a:extLst>
                <a:ext uri="{FF2B5EF4-FFF2-40B4-BE49-F238E27FC236}">
                  <a16:creationId xmlns:a16="http://schemas.microsoft.com/office/drawing/2014/main" id="{FB7F2D8E-F126-1207-9961-BFEC5142378E}"/>
                </a:ext>
              </a:extLst>
            </p:cNvPr>
            <p:cNvSpPr/>
            <p:nvPr/>
          </p:nvSpPr>
          <p:spPr>
            <a:xfrm>
              <a:off x="-1588625" y="2451521"/>
              <a:ext cx="126702" cy="73551"/>
            </a:xfrm>
            <a:custGeom>
              <a:avLst/>
              <a:gdLst/>
              <a:ahLst/>
              <a:cxnLst/>
              <a:rect l="l" t="t" r="r" b="b"/>
              <a:pathLst>
                <a:path w="4391" h="2549" fill="none" extrusionOk="0">
                  <a:moveTo>
                    <a:pt x="4391" y="1809"/>
                  </a:moveTo>
                  <a:lnTo>
                    <a:pt x="1275" y="0"/>
                  </a:lnTo>
                  <a:lnTo>
                    <a:pt x="1" y="755"/>
                  </a:lnTo>
                  <a:lnTo>
                    <a:pt x="3100" y="2549"/>
                  </a:lnTo>
                  <a:lnTo>
                    <a:pt x="4391" y="180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708;p55">
              <a:extLst>
                <a:ext uri="{FF2B5EF4-FFF2-40B4-BE49-F238E27FC236}">
                  <a16:creationId xmlns:a16="http://schemas.microsoft.com/office/drawing/2014/main" id="{F81B7156-CD9C-63F0-9C56-E1C1FEEAAACD}"/>
                </a:ext>
              </a:extLst>
            </p:cNvPr>
            <p:cNvSpPr/>
            <p:nvPr/>
          </p:nvSpPr>
          <p:spPr>
            <a:xfrm>
              <a:off x="-1673980" y="2402466"/>
              <a:ext cx="74504" cy="43167"/>
            </a:xfrm>
            <a:custGeom>
              <a:avLst/>
              <a:gdLst/>
              <a:ahLst/>
              <a:cxnLst/>
              <a:rect l="l" t="t" r="r" b="b"/>
              <a:pathLst>
                <a:path w="2582" h="1496" extrusionOk="0">
                  <a:moveTo>
                    <a:pt x="1291" y="1"/>
                  </a:moveTo>
                  <a:lnTo>
                    <a:pt x="1" y="756"/>
                  </a:lnTo>
                  <a:lnTo>
                    <a:pt x="1291" y="1495"/>
                  </a:lnTo>
                  <a:lnTo>
                    <a:pt x="2581" y="756"/>
                  </a:lnTo>
                  <a:lnTo>
                    <a:pt x="12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709;p55">
              <a:extLst>
                <a:ext uri="{FF2B5EF4-FFF2-40B4-BE49-F238E27FC236}">
                  <a16:creationId xmlns:a16="http://schemas.microsoft.com/office/drawing/2014/main" id="{72938148-7F59-8177-3ED0-D5BB18D53DF0}"/>
                </a:ext>
              </a:extLst>
            </p:cNvPr>
            <p:cNvSpPr/>
            <p:nvPr/>
          </p:nvSpPr>
          <p:spPr>
            <a:xfrm>
              <a:off x="-1673980" y="2402466"/>
              <a:ext cx="74504" cy="43167"/>
            </a:xfrm>
            <a:custGeom>
              <a:avLst/>
              <a:gdLst/>
              <a:ahLst/>
              <a:cxnLst/>
              <a:rect l="l" t="t" r="r" b="b"/>
              <a:pathLst>
                <a:path w="2582" h="1496" fill="none" extrusionOk="0">
                  <a:moveTo>
                    <a:pt x="2581" y="756"/>
                  </a:moveTo>
                  <a:lnTo>
                    <a:pt x="1291" y="1"/>
                  </a:lnTo>
                  <a:lnTo>
                    <a:pt x="1" y="756"/>
                  </a:lnTo>
                  <a:lnTo>
                    <a:pt x="1291" y="1495"/>
                  </a:lnTo>
                  <a:lnTo>
                    <a:pt x="2581"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710;p55">
              <a:extLst>
                <a:ext uri="{FF2B5EF4-FFF2-40B4-BE49-F238E27FC236}">
                  <a16:creationId xmlns:a16="http://schemas.microsoft.com/office/drawing/2014/main" id="{B9DCE263-E5DC-A7B7-17F8-72B030432A26}"/>
                </a:ext>
              </a:extLst>
            </p:cNvPr>
            <p:cNvSpPr/>
            <p:nvPr/>
          </p:nvSpPr>
          <p:spPr>
            <a:xfrm>
              <a:off x="-1907800" y="2219952"/>
              <a:ext cx="74475" cy="43167"/>
            </a:xfrm>
            <a:custGeom>
              <a:avLst/>
              <a:gdLst/>
              <a:ahLst/>
              <a:cxnLst/>
              <a:rect l="l" t="t" r="r" b="b"/>
              <a:pathLst>
                <a:path w="2581" h="1496" extrusionOk="0">
                  <a:moveTo>
                    <a:pt x="1291" y="1"/>
                  </a:moveTo>
                  <a:lnTo>
                    <a:pt x="1" y="756"/>
                  </a:lnTo>
                  <a:lnTo>
                    <a:pt x="1291" y="1495"/>
                  </a:lnTo>
                  <a:lnTo>
                    <a:pt x="2581" y="756"/>
                  </a:lnTo>
                  <a:lnTo>
                    <a:pt x="12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711;p55">
              <a:extLst>
                <a:ext uri="{FF2B5EF4-FFF2-40B4-BE49-F238E27FC236}">
                  <a16:creationId xmlns:a16="http://schemas.microsoft.com/office/drawing/2014/main" id="{3CB2B3ED-12F6-C449-9CDA-19CE4CC98022}"/>
                </a:ext>
              </a:extLst>
            </p:cNvPr>
            <p:cNvSpPr/>
            <p:nvPr/>
          </p:nvSpPr>
          <p:spPr>
            <a:xfrm>
              <a:off x="-1907800" y="2219952"/>
              <a:ext cx="74475" cy="43167"/>
            </a:xfrm>
            <a:custGeom>
              <a:avLst/>
              <a:gdLst/>
              <a:ahLst/>
              <a:cxnLst/>
              <a:rect l="l" t="t" r="r" b="b"/>
              <a:pathLst>
                <a:path w="2581" h="1496" fill="none" extrusionOk="0">
                  <a:moveTo>
                    <a:pt x="2581" y="756"/>
                  </a:moveTo>
                  <a:lnTo>
                    <a:pt x="1291" y="1"/>
                  </a:lnTo>
                  <a:lnTo>
                    <a:pt x="1" y="756"/>
                  </a:lnTo>
                  <a:lnTo>
                    <a:pt x="1291" y="1495"/>
                  </a:lnTo>
                  <a:lnTo>
                    <a:pt x="2581"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712;p55">
              <a:extLst>
                <a:ext uri="{FF2B5EF4-FFF2-40B4-BE49-F238E27FC236}">
                  <a16:creationId xmlns:a16="http://schemas.microsoft.com/office/drawing/2014/main" id="{8DC0183A-344B-027C-439C-F965937043C4}"/>
                </a:ext>
              </a:extLst>
            </p:cNvPr>
            <p:cNvSpPr/>
            <p:nvPr/>
          </p:nvSpPr>
          <p:spPr>
            <a:xfrm>
              <a:off x="-1950016" y="2195887"/>
              <a:ext cx="74475" cy="43167"/>
            </a:xfrm>
            <a:custGeom>
              <a:avLst/>
              <a:gdLst/>
              <a:ahLst/>
              <a:cxnLst/>
              <a:rect l="l" t="t" r="r" b="b"/>
              <a:pathLst>
                <a:path w="2581" h="1496" extrusionOk="0">
                  <a:moveTo>
                    <a:pt x="1275" y="1"/>
                  </a:moveTo>
                  <a:lnTo>
                    <a:pt x="0" y="740"/>
                  </a:lnTo>
                  <a:lnTo>
                    <a:pt x="1290" y="1495"/>
                  </a:lnTo>
                  <a:lnTo>
                    <a:pt x="2581" y="740"/>
                  </a:lnTo>
                  <a:lnTo>
                    <a:pt x="127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713;p55">
              <a:extLst>
                <a:ext uri="{FF2B5EF4-FFF2-40B4-BE49-F238E27FC236}">
                  <a16:creationId xmlns:a16="http://schemas.microsoft.com/office/drawing/2014/main" id="{1B5B17C2-6100-12EE-4EF3-F8FE7B89E5F2}"/>
                </a:ext>
              </a:extLst>
            </p:cNvPr>
            <p:cNvSpPr/>
            <p:nvPr/>
          </p:nvSpPr>
          <p:spPr>
            <a:xfrm>
              <a:off x="-1950016" y="2195887"/>
              <a:ext cx="74475" cy="43167"/>
            </a:xfrm>
            <a:custGeom>
              <a:avLst/>
              <a:gdLst/>
              <a:ahLst/>
              <a:cxnLst/>
              <a:rect l="l" t="t" r="r" b="b"/>
              <a:pathLst>
                <a:path w="2581" h="1496" fill="none" extrusionOk="0">
                  <a:moveTo>
                    <a:pt x="2581" y="740"/>
                  </a:moveTo>
                  <a:lnTo>
                    <a:pt x="1275" y="1"/>
                  </a:lnTo>
                  <a:lnTo>
                    <a:pt x="0" y="740"/>
                  </a:lnTo>
                  <a:lnTo>
                    <a:pt x="1290" y="1495"/>
                  </a:lnTo>
                  <a:lnTo>
                    <a:pt x="2581"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714;p55">
              <a:extLst>
                <a:ext uri="{FF2B5EF4-FFF2-40B4-BE49-F238E27FC236}">
                  <a16:creationId xmlns:a16="http://schemas.microsoft.com/office/drawing/2014/main" id="{BEF8AA58-0DBF-A90B-872D-64AF0ED0A95C}"/>
                </a:ext>
              </a:extLst>
            </p:cNvPr>
            <p:cNvSpPr/>
            <p:nvPr/>
          </p:nvSpPr>
          <p:spPr>
            <a:xfrm>
              <a:off x="-1992694" y="2171359"/>
              <a:ext cx="74936" cy="43167"/>
            </a:xfrm>
            <a:custGeom>
              <a:avLst/>
              <a:gdLst/>
              <a:ahLst/>
              <a:cxnLst/>
              <a:rect l="l" t="t" r="r" b="b"/>
              <a:pathLst>
                <a:path w="2597" h="1496" extrusionOk="0">
                  <a:moveTo>
                    <a:pt x="1290" y="1"/>
                  </a:moveTo>
                  <a:lnTo>
                    <a:pt x="0" y="740"/>
                  </a:lnTo>
                  <a:lnTo>
                    <a:pt x="1306" y="1496"/>
                  </a:lnTo>
                  <a:lnTo>
                    <a:pt x="2596" y="740"/>
                  </a:lnTo>
                  <a:lnTo>
                    <a:pt x="12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715;p55">
              <a:extLst>
                <a:ext uri="{FF2B5EF4-FFF2-40B4-BE49-F238E27FC236}">
                  <a16:creationId xmlns:a16="http://schemas.microsoft.com/office/drawing/2014/main" id="{77B186D1-6825-E111-202E-96BFF2979022}"/>
                </a:ext>
              </a:extLst>
            </p:cNvPr>
            <p:cNvSpPr/>
            <p:nvPr/>
          </p:nvSpPr>
          <p:spPr>
            <a:xfrm>
              <a:off x="-1992694" y="2171359"/>
              <a:ext cx="74936" cy="43167"/>
            </a:xfrm>
            <a:custGeom>
              <a:avLst/>
              <a:gdLst/>
              <a:ahLst/>
              <a:cxnLst/>
              <a:rect l="l" t="t" r="r" b="b"/>
              <a:pathLst>
                <a:path w="2597" h="1496" fill="none" extrusionOk="0">
                  <a:moveTo>
                    <a:pt x="2596" y="740"/>
                  </a:moveTo>
                  <a:lnTo>
                    <a:pt x="1290" y="1"/>
                  </a:lnTo>
                  <a:lnTo>
                    <a:pt x="0" y="740"/>
                  </a:lnTo>
                  <a:lnTo>
                    <a:pt x="1306" y="1496"/>
                  </a:lnTo>
                  <a:lnTo>
                    <a:pt x="2596"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716;p55">
              <a:extLst>
                <a:ext uri="{FF2B5EF4-FFF2-40B4-BE49-F238E27FC236}">
                  <a16:creationId xmlns:a16="http://schemas.microsoft.com/office/drawing/2014/main" id="{5A45E288-527F-1705-0626-76031672E89E}"/>
                </a:ext>
              </a:extLst>
            </p:cNvPr>
            <p:cNvSpPr/>
            <p:nvPr/>
          </p:nvSpPr>
          <p:spPr>
            <a:xfrm>
              <a:off x="-1781122" y="2293506"/>
              <a:ext cx="74475" cy="43167"/>
            </a:xfrm>
            <a:custGeom>
              <a:avLst/>
              <a:gdLst/>
              <a:ahLst/>
              <a:cxnLst/>
              <a:rect l="l" t="t" r="r" b="b"/>
              <a:pathLst>
                <a:path w="2581" h="1496" extrusionOk="0">
                  <a:moveTo>
                    <a:pt x="1291" y="0"/>
                  </a:moveTo>
                  <a:lnTo>
                    <a:pt x="0" y="740"/>
                  </a:lnTo>
                  <a:lnTo>
                    <a:pt x="1291" y="1495"/>
                  </a:lnTo>
                  <a:lnTo>
                    <a:pt x="2581" y="740"/>
                  </a:lnTo>
                  <a:lnTo>
                    <a:pt x="12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717;p55">
              <a:extLst>
                <a:ext uri="{FF2B5EF4-FFF2-40B4-BE49-F238E27FC236}">
                  <a16:creationId xmlns:a16="http://schemas.microsoft.com/office/drawing/2014/main" id="{B41A1815-1D9F-F3F8-C9C9-620B987E26E1}"/>
                </a:ext>
              </a:extLst>
            </p:cNvPr>
            <p:cNvSpPr/>
            <p:nvPr/>
          </p:nvSpPr>
          <p:spPr>
            <a:xfrm>
              <a:off x="-1781122" y="2293506"/>
              <a:ext cx="74475" cy="43167"/>
            </a:xfrm>
            <a:custGeom>
              <a:avLst/>
              <a:gdLst/>
              <a:ahLst/>
              <a:cxnLst/>
              <a:rect l="l" t="t" r="r" b="b"/>
              <a:pathLst>
                <a:path w="2581" h="1496" fill="none" extrusionOk="0">
                  <a:moveTo>
                    <a:pt x="2581" y="740"/>
                  </a:moveTo>
                  <a:lnTo>
                    <a:pt x="1291" y="0"/>
                  </a:lnTo>
                  <a:lnTo>
                    <a:pt x="0" y="740"/>
                  </a:lnTo>
                  <a:lnTo>
                    <a:pt x="1291" y="1495"/>
                  </a:lnTo>
                  <a:lnTo>
                    <a:pt x="2581"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718;p55">
              <a:extLst>
                <a:ext uri="{FF2B5EF4-FFF2-40B4-BE49-F238E27FC236}">
                  <a16:creationId xmlns:a16="http://schemas.microsoft.com/office/drawing/2014/main" id="{2CCF7371-FC6C-9034-6DD1-002F56B2D51D}"/>
                </a:ext>
              </a:extLst>
            </p:cNvPr>
            <p:cNvSpPr/>
            <p:nvPr/>
          </p:nvSpPr>
          <p:spPr>
            <a:xfrm>
              <a:off x="-1823339" y="2268979"/>
              <a:ext cx="74475" cy="43167"/>
            </a:xfrm>
            <a:custGeom>
              <a:avLst/>
              <a:gdLst/>
              <a:ahLst/>
              <a:cxnLst/>
              <a:rect l="l" t="t" r="r" b="b"/>
              <a:pathLst>
                <a:path w="2581" h="1496" extrusionOk="0">
                  <a:moveTo>
                    <a:pt x="1290" y="1"/>
                  </a:moveTo>
                  <a:lnTo>
                    <a:pt x="0" y="740"/>
                  </a:lnTo>
                  <a:lnTo>
                    <a:pt x="1290" y="1496"/>
                  </a:lnTo>
                  <a:lnTo>
                    <a:pt x="2581" y="740"/>
                  </a:lnTo>
                  <a:lnTo>
                    <a:pt x="12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719;p55">
              <a:extLst>
                <a:ext uri="{FF2B5EF4-FFF2-40B4-BE49-F238E27FC236}">
                  <a16:creationId xmlns:a16="http://schemas.microsoft.com/office/drawing/2014/main" id="{26C25974-B465-FB81-206C-7E8D58FCBAA0}"/>
                </a:ext>
              </a:extLst>
            </p:cNvPr>
            <p:cNvSpPr/>
            <p:nvPr/>
          </p:nvSpPr>
          <p:spPr>
            <a:xfrm>
              <a:off x="-1823339" y="2268979"/>
              <a:ext cx="74475" cy="43167"/>
            </a:xfrm>
            <a:custGeom>
              <a:avLst/>
              <a:gdLst/>
              <a:ahLst/>
              <a:cxnLst/>
              <a:rect l="l" t="t" r="r" b="b"/>
              <a:pathLst>
                <a:path w="2581" h="1496" fill="none" extrusionOk="0">
                  <a:moveTo>
                    <a:pt x="2581" y="740"/>
                  </a:moveTo>
                  <a:lnTo>
                    <a:pt x="1290" y="1"/>
                  </a:lnTo>
                  <a:lnTo>
                    <a:pt x="0" y="740"/>
                  </a:lnTo>
                  <a:lnTo>
                    <a:pt x="1290" y="1496"/>
                  </a:lnTo>
                  <a:lnTo>
                    <a:pt x="2581"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720;p55">
              <a:extLst>
                <a:ext uri="{FF2B5EF4-FFF2-40B4-BE49-F238E27FC236}">
                  <a16:creationId xmlns:a16="http://schemas.microsoft.com/office/drawing/2014/main" id="{4CAE4ACF-38A6-6563-69D9-535F5E88A11E}"/>
                </a:ext>
              </a:extLst>
            </p:cNvPr>
            <p:cNvSpPr/>
            <p:nvPr/>
          </p:nvSpPr>
          <p:spPr>
            <a:xfrm>
              <a:off x="-1865584" y="2244480"/>
              <a:ext cx="74504" cy="43138"/>
            </a:xfrm>
            <a:custGeom>
              <a:avLst/>
              <a:gdLst/>
              <a:ahLst/>
              <a:cxnLst/>
              <a:rect l="l" t="t" r="r" b="b"/>
              <a:pathLst>
                <a:path w="2582" h="1495" extrusionOk="0">
                  <a:moveTo>
                    <a:pt x="1291" y="0"/>
                  </a:moveTo>
                  <a:lnTo>
                    <a:pt x="1" y="755"/>
                  </a:lnTo>
                  <a:lnTo>
                    <a:pt x="1291" y="1495"/>
                  </a:lnTo>
                  <a:lnTo>
                    <a:pt x="2581" y="755"/>
                  </a:lnTo>
                  <a:lnTo>
                    <a:pt x="12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721;p55">
              <a:extLst>
                <a:ext uri="{FF2B5EF4-FFF2-40B4-BE49-F238E27FC236}">
                  <a16:creationId xmlns:a16="http://schemas.microsoft.com/office/drawing/2014/main" id="{7213103A-69F0-E263-EE4A-0D2C5E4CE865}"/>
                </a:ext>
              </a:extLst>
            </p:cNvPr>
            <p:cNvSpPr/>
            <p:nvPr/>
          </p:nvSpPr>
          <p:spPr>
            <a:xfrm>
              <a:off x="-1865584" y="2244480"/>
              <a:ext cx="74504" cy="43138"/>
            </a:xfrm>
            <a:custGeom>
              <a:avLst/>
              <a:gdLst/>
              <a:ahLst/>
              <a:cxnLst/>
              <a:rect l="l" t="t" r="r" b="b"/>
              <a:pathLst>
                <a:path w="2582" h="1495" fill="none" extrusionOk="0">
                  <a:moveTo>
                    <a:pt x="2581" y="755"/>
                  </a:moveTo>
                  <a:lnTo>
                    <a:pt x="1291" y="0"/>
                  </a:lnTo>
                  <a:lnTo>
                    <a:pt x="1" y="755"/>
                  </a:lnTo>
                  <a:lnTo>
                    <a:pt x="1291" y="1495"/>
                  </a:lnTo>
                  <a:lnTo>
                    <a:pt x="2581" y="7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722;p55">
              <a:extLst>
                <a:ext uri="{FF2B5EF4-FFF2-40B4-BE49-F238E27FC236}">
                  <a16:creationId xmlns:a16="http://schemas.microsoft.com/office/drawing/2014/main" id="{4C15FD84-03A6-43FA-88BA-6AFFF5ABBF50}"/>
                </a:ext>
              </a:extLst>
            </p:cNvPr>
            <p:cNvSpPr/>
            <p:nvPr/>
          </p:nvSpPr>
          <p:spPr>
            <a:xfrm>
              <a:off x="-1654445" y="2366598"/>
              <a:ext cx="74936" cy="43167"/>
            </a:xfrm>
            <a:custGeom>
              <a:avLst/>
              <a:gdLst/>
              <a:ahLst/>
              <a:cxnLst/>
              <a:rect l="l" t="t" r="r" b="b"/>
              <a:pathLst>
                <a:path w="2597" h="1496" extrusionOk="0">
                  <a:moveTo>
                    <a:pt x="1291" y="1"/>
                  </a:moveTo>
                  <a:lnTo>
                    <a:pt x="0" y="740"/>
                  </a:lnTo>
                  <a:lnTo>
                    <a:pt x="1306" y="1495"/>
                  </a:lnTo>
                  <a:lnTo>
                    <a:pt x="2596" y="740"/>
                  </a:lnTo>
                  <a:lnTo>
                    <a:pt x="12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723;p55">
              <a:extLst>
                <a:ext uri="{FF2B5EF4-FFF2-40B4-BE49-F238E27FC236}">
                  <a16:creationId xmlns:a16="http://schemas.microsoft.com/office/drawing/2014/main" id="{C3F6F166-E43C-B768-5052-A486EFB3DA2C}"/>
                </a:ext>
              </a:extLst>
            </p:cNvPr>
            <p:cNvSpPr/>
            <p:nvPr/>
          </p:nvSpPr>
          <p:spPr>
            <a:xfrm>
              <a:off x="-1654445" y="2366598"/>
              <a:ext cx="74936" cy="43167"/>
            </a:xfrm>
            <a:custGeom>
              <a:avLst/>
              <a:gdLst/>
              <a:ahLst/>
              <a:cxnLst/>
              <a:rect l="l" t="t" r="r" b="b"/>
              <a:pathLst>
                <a:path w="2597" h="1496" fill="none" extrusionOk="0">
                  <a:moveTo>
                    <a:pt x="2596" y="740"/>
                  </a:moveTo>
                  <a:lnTo>
                    <a:pt x="1291" y="1"/>
                  </a:lnTo>
                  <a:lnTo>
                    <a:pt x="0" y="740"/>
                  </a:lnTo>
                  <a:lnTo>
                    <a:pt x="1306" y="1495"/>
                  </a:lnTo>
                  <a:lnTo>
                    <a:pt x="2596"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724;p55">
              <a:extLst>
                <a:ext uri="{FF2B5EF4-FFF2-40B4-BE49-F238E27FC236}">
                  <a16:creationId xmlns:a16="http://schemas.microsoft.com/office/drawing/2014/main" id="{C2E90CFC-A253-1E10-F7B8-4B47150CCACF}"/>
                </a:ext>
              </a:extLst>
            </p:cNvPr>
            <p:cNvSpPr/>
            <p:nvPr/>
          </p:nvSpPr>
          <p:spPr>
            <a:xfrm>
              <a:off x="-1696661" y="2342100"/>
              <a:ext cx="74936" cy="43138"/>
            </a:xfrm>
            <a:custGeom>
              <a:avLst/>
              <a:gdLst/>
              <a:ahLst/>
              <a:cxnLst/>
              <a:rect l="l" t="t" r="r" b="b"/>
              <a:pathLst>
                <a:path w="2597" h="1495" extrusionOk="0">
                  <a:moveTo>
                    <a:pt x="1290" y="0"/>
                  </a:moveTo>
                  <a:lnTo>
                    <a:pt x="0" y="755"/>
                  </a:lnTo>
                  <a:lnTo>
                    <a:pt x="1306" y="1495"/>
                  </a:lnTo>
                  <a:lnTo>
                    <a:pt x="2596" y="755"/>
                  </a:lnTo>
                  <a:lnTo>
                    <a:pt x="12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725;p55">
              <a:extLst>
                <a:ext uri="{FF2B5EF4-FFF2-40B4-BE49-F238E27FC236}">
                  <a16:creationId xmlns:a16="http://schemas.microsoft.com/office/drawing/2014/main" id="{5BEE9FC5-A3E6-4C96-7029-554DF2F75B0B}"/>
                </a:ext>
              </a:extLst>
            </p:cNvPr>
            <p:cNvSpPr/>
            <p:nvPr/>
          </p:nvSpPr>
          <p:spPr>
            <a:xfrm>
              <a:off x="-1696661" y="2342100"/>
              <a:ext cx="74936" cy="43138"/>
            </a:xfrm>
            <a:custGeom>
              <a:avLst/>
              <a:gdLst/>
              <a:ahLst/>
              <a:cxnLst/>
              <a:rect l="l" t="t" r="r" b="b"/>
              <a:pathLst>
                <a:path w="2597" h="1495" fill="none" extrusionOk="0">
                  <a:moveTo>
                    <a:pt x="2596" y="755"/>
                  </a:moveTo>
                  <a:lnTo>
                    <a:pt x="1290" y="0"/>
                  </a:lnTo>
                  <a:lnTo>
                    <a:pt x="0" y="755"/>
                  </a:lnTo>
                  <a:lnTo>
                    <a:pt x="1306" y="1495"/>
                  </a:lnTo>
                  <a:lnTo>
                    <a:pt x="2596" y="7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726;p55">
              <a:extLst>
                <a:ext uri="{FF2B5EF4-FFF2-40B4-BE49-F238E27FC236}">
                  <a16:creationId xmlns:a16="http://schemas.microsoft.com/office/drawing/2014/main" id="{D26CAA9A-E767-AB22-F9A2-DFBB1027D2C8}"/>
                </a:ext>
              </a:extLst>
            </p:cNvPr>
            <p:cNvSpPr/>
            <p:nvPr/>
          </p:nvSpPr>
          <p:spPr>
            <a:xfrm>
              <a:off x="-1738906" y="2317572"/>
              <a:ext cx="74504" cy="43600"/>
            </a:xfrm>
            <a:custGeom>
              <a:avLst/>
              <a:gdLst/>
              <a:ahLst/>
              <a:cxnLst/>
              <a:rect l="l" t="t" r="r" b="b"/>
              <a:pathLst>
                <a:path w="2582" h="1511" extrusionOk="0">
                  <a:moveTo>
                    <a:pt x="1291" y="0"/>
                  </a:moveTo>
                  <a:lnTo>
                    <a:pt x="1" y="756"/>
                  </a:lnTo>
                  <a:lnTo>
                    <a:pt x="1307" y="1511"/>
                  </a:lnTo>
                  <a:lnTo>
                    <a:pt x="2581" y="756"/>
                  </a:lnTo>
                  <a:lnTo>
                    <a:pt x="12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727;p55">
              <a:extLst>
                <a:ext uri="{FF2B5EF4-FFF2-40B4-BE49-F238E27FC236}">
                  <a16:creationId xmlns:a16="http://schemas.microsoft.com/office/drawing/2014/main" id="{75EB4844-4E08-3471-0753-DA95CAA66DC4}"/>
                </a:ext>
              </a:extLst>
            </p:cNvPr>
            <p:cNvSpPr/>
            <p:nvPr/>
          </p:nvSpPr>
          <p:spPr>
            <a:xfrm>
              <a:off x="-1738906" y="2317572"/>
              <a:ext cx="74504" cy="43600"/>
            </a:xfrm>
            <a:custGeom>
              <a:avLst/>
              <a:gdLst/>
              <a:ahLst/>
              <a:cxnLst/>
              <a:rect l="l" t="t" r="r" b="b"/>
              <a:pathLst>
                <a:path w="2582" h="1511" fill="none" extrusionOk="0">
                  <a:moveTo>
                    <a:pt x="2581" y="756"/>
                  </a:moveTo>
                  <a:lnTo>
                    <a:pt x="1291" y="0"/>
                  </a:lnTo>
                  <a:lnTo>
                    <a:pt x="1" y="756"/>
                  </a:lnTo>
                  <a:lnTo>
                    <a:pt x="1307" y="1511"/>
                  </a:lnTo>
                  <a:lnTo>
                    <a:pt x="2581"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728;p55">
              <a:extLst>
                <a:ext uri="{FF2B5EF4-FFF2-40B4-BE49-F238E27FC236}">
                  <a16:creationId xmlns:a16="http://schemas.microsoft.com/office/drawing/2014/main" id="{D3734021-38E3-F09D-5524-B0F1AE20EA70}"/>
                </a:ext>
              </a:extLst>
            </p:cNvPr>
            <p:cNvSpPr/>
            <p:nvPr/>
          </p:nvSpPr>
          <p:spPr>
            <a:xfrm>
              <a:off x="-1569551" y="2415192"/>
              <a:ext cx="74475" cy="43600"/>
            </a:xfrm>
            <a:custGeom>
              <a:avLst/>
              <a:gdLst/>
              <a:ahLst/>
              <a:cxnLst/>
              <a:rect l="l" t="t" r="r" b="b"/>
              <a:pathLst>
                <a:path w="2581" h="1511" extrusionOk="0">
                  <a:moveTo>
                    <a:pt x="1291" y="0"/>
                  </a:moveTo>
                  <a:lnTo>
                    <a:pt x="1" y="756"/>
                  </a:lnTo>
                  <a:lnTo>
                    <a:pt x="1291" y="1511"/>
                  </a:lnTo>
                  <a:lnTo>
                    <a:pt x="2581" y="756"/>
                  </a:lnTo>
                  <a:lnTo>
                    <a:pt x="12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729;p55">
              <a:extLst>
                <a:ext uri="{FF2B5EF4-FFF2-40B4-BE49-F238E27FC236}">
                  <a16:creationId xmlns:a16="http://schemas.microsoft.com/office/drawing/2014/main" id="{72677F07-B5A1-3EF0-66EC-6202DA2AFBAC}"/>
                </a:ext>
              </a:extLst>
            </p:cNvPr>
            <p:cNvSpPr/>
            <p:nvPr/>
          </p:nvSpPr>
          <p:spPr>
            <a:xfrm>
              <a:off x="-1569551" y="2415192"/>
              <a:ext cx="74475" cy="43600"/>
            </a:xfrm>
            <a:custGeom>
              <a:avLst/>
              <a:gdLst/>
              <a:ahLst/>
              <a:cxnLst/>
              <a:rect l="l" t="t" r="r" b="b"/>
              <a:pathLst>
                <a:path w="2581" h="1511" fill="none" extrusionOk="0">
                  <a:moveTo>
                    <a:pt x="2581" y="756"/>
                  </a:moveTo>
                  <a:lnTo>
                    <a:pt x="1291" y="0"/>
                  </a:lnTo>
                  <a:lnTo>
                    <a:pt x="1" y="756"/>
                  </a:lnTo>
                  <a:lnTo>
                    <a:pt x="1291" y="1511"/>
                  </a:lnTo>
                  <a:lnTo>
                    <a:pt x="2581"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730;p55">
              <a:extLst>
                <a:ext uri="{FF2B5EF4-FFF2-40B4-BE49-F238E27FC236}">
                  <a16:creationId xmlns:a16="http://schemas.microsoft.com/office/drawing/2014/main" id="{AD3A3BA6-5953-83FC-9490-9FA027576609}"/>
                </a:ext>
              </a:extLst>
            </p:cNvPr>
            <p:cNvSpPr/>
            <p:nvPr/>
          </p:nvSpPr>
          <p:spPr>
            <a:xfrm>
              <a:off x="-1527768" y="2439690"/>
              <a:ext cx="74475" cy="43167"/>
            </a:xfrm>
            <a:custGeom>
              <a:avLst/>
              <a:gdLst/>
              <a:ahLst/>
              <a:cxnLst/>
              <a:rect l="l" t="t" r="r" b="b"/>
              <a:pathLst>
                <a:path w="2581" h="1496" extrusionOk="0">
                  <a:moveTo>
                    <a:pt x="1290" y="1"/>
                  </a:moveTo>
                  <a:lnTo>
                    <a:pt x="0" y="740"/>
                  </a:lnTo>
                  <a:lnTo>
                    <a:pt x="1290" y="1496"/>
                  </a:lnTo>
                  <a:lnTo>
                    <a:pt x="2581" y="740"/>
                  </a:lnTo>
                  <a:lnTo>
                    <a:pt x="12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731;p55">
              <a:extLst>
                <a:ext uri="{FF2B5EF4-FFF2-40B4-BE49-F238E27FC236}">
                  <a16:creationId xmlns:a16="http://schemas.microsoft.com/office/drawing/2014/main" id="{8D0F4DFB-E62A-6325-A943-45917A2135C6}"/>
                </a:ext>
              </a:extLst>
            </p:cNvPr>
            <p:cNvSpPr/>
            <p:nvPr/>
          </p:nvSpPr>
          <p:spPr>
            <a:xfrm>
              <a:off x="-1527768" y="2439690"/>
              <a:ext cx="74475" cy="43167"/>
            </a:xfrm>
            <a:custGeom>
              <a:avLst/>
              <a:gdLst/>
              <a:ahLst/>
              <a:cxnLst/>
              <a:rect l="l" t="t" r="r" b="b"/>
              <a:pathLst>
                <a:path w="2581" h="1496" fill="none" extrusionOk="0">
                  <a:moveTo>
                    <a:pt x="2581" y="740"/>
                  </a:moveTo>
                  <a:lnTo>
                    <a:pt x="1290" y="1"/>
                  </a:lnTo>
                  <a:lnTo>
                    <a:pt x="0" y="740"/>
                  </a:lnTo>
                  <a:lnTo>
                    <a:pt x="1290" y="1496"/>
                  </a:lnTo>
                  <a:lnTo>
                    <a:pt x="2581"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732;p55">
              <a:extLst>
                <a:ext uri="{FF2B5EF4-FFF2-40B4-BE49-F238E27FC236}">
                  <a16:creationId xmlns:a16="http://schemas.microsoft.com/office/drawing/2014/main" id="{0EDF7819-03C6-2BC9-FB4F-D037C9A376BE}"/>
                </a:ext>
              </a:extLst>
            </p:cNvPr>
            <p:cNvSpPr/>
            <p:nvPr/>
          </p:nvSpPr>
          <p:spPr>
            <a:xfrm>
              <a:off x="-1496459" y="2410200"/>
              <a:ext cx="74504" cy="43138"/>
            </a:xfrm>
            <a:custGeom>
              <a:avLst/>
              <a:gdLst/>
              <a:ahLst/>
              <a:cxnLst/>
              <a:rect l="l" t="t" r="r" b="b"/>
              <a:pathLst>
                <a:path w="2582" h="1495" extrusionOk="0">
                  <a:moveTo>
                    <a:pt x="1291" y="0"/>
                  </a:moveTo>
                  <a:lnTo>
                    <a:pt x="1" y="755"/>
                  </a:lnTo>
                  <a:lnTo>
                    <a:pt x="1291" y="1495"/>
                  </a:lnTo>
                  <a:lnTo>
                    <a:pt x="2581" y="755"/>
                  </a:lnTo>
                  <a:lnTo>
                    <a:pt x="12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733;p55">
              <a:extLst>
                <a:ext uri="{FF2B5EF4-FFF2-40B4-BE49-F238E27FC236}">
                  <a16:creationId xmlns:a16="http://schemas.microsoft.com/office/drawing/2014/main" id="{2647DB8F-B6F4-4961-3666-E76AE2694ED2}"/>
                </a:ext>
              </a:extLst>
            </p:cNvPr>
            <p:cNvSpPr/>
            <p:nvPr/>
          </p:nvSpPr>
          <p:spPr>
            <a:xfrm>
              <a:off x="-1496459" y="2410200"/>
              <a:ext cx="74504" cy="43138"/>
            </a:xfrm>
            <a:custGeom>
              <a:avLst/>
              <a:gdLst/>
              <a:ahLst/>
              <a:cxnLst/>
              <a:rect l="l" t="t" r="r" b="b"/>
              <a:pathLst>
                <a:path w="2582" h="1495" fill="none" extrusionOk="0">
                  <a:moveTo>
                    <a:pt x="2581" y="755"/>
                  </a:moveTo>
                  <a:lnTo>
                    <a:pt x="1291" y="0"/>
                  </a:lnTo>
                  <a:lnTo>
                    <a:pt x="1" y="755"/>
                  </a:lnTo>
                  <a:lnTo>
                    <a:pt x="1291" y="1495"/>
                  </a:lnTo>
                  <a:lnTo>
                    <a:pt x="2581" y="7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734;p55">
              <a:extLst>
                <a:ext uri="{FF2B5EF4-FFF2-40B4-BE49-F238E27FC236}">
                  <a16:creationId xmlns:a16="http://schemas.microsoft.com/office/drawing/2014/main" id="{A44391D7-207D-6B85-CDD9-1AACDC06B873}"/>
                </a:ext>
              </a:extLst>
            </p:cNvPr>
            <p:cNvSpPr/>
            <p:nvPr/>
          </p:nvSpPr>
          <p:spPr>
            <a:xfrm>
              <a:off x="-1486013" y="2434266"/>
              <a:ext cx="105811" cy="67203"/>
            </a:xfrm>
            <a:custGeom>
              <a:avLst/>
              <a:gdLst/>
              <a:ahLst/>
              <a:cxnLst/>
              <a:rect l="l" t="t" r="r" b="b"/>
              <a:pathLst>
                <a:path w="3667" h="2329" extrusionOk="0">
                  <a:moveTo>
                    <a:pt x="2377" y="0"/>
                  </a:moveTo>
                  <a:lnTo>
                    <a:pt x="1086" y="755"/>
                  </a:lnTo>
                  <a:lnTo>
                    <a:pt x="1417" y="944"/>
                  </a:lnTo>
                  <a:lnTo>
                    <a:pt x="1" y="1778"/>
                  </a:lnTo>
                  <a:lnTo>
                    <a:pt x="960" y="2329"/>
                  </a:lnTo>
                  <a:lnTo>
                    <a:pt x="3667" y="755"/>
                  </a:lnTo>
                  <a:lnTo>
                    <a:pt x="23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735;p55">
              <a:extLst>
                <a:ext uri="{FF2B5EF4-FFF2-40B4-BE49-F238E27FC236}">
                  <a16:creationId xmlns:a16="http://schemas.microsoft.com/office/drawing/2014/main" id="{B06AC04A-BBE2-08B1-886F-9484A2E2FA06}"/>
                </a:ext>
              </a:extLst>
            </p:cNvPr>
            <p:cNvSpPr/>
            <p:nvPr/>
          </p:nvSpPr>
          <p:spPr>
            <a:xfrm>
              <a:off x="-1486013" y="2434266"/>
              <a:ext cx="105811" cy="67203"/>
            </a:xfrm>
            <a:custGeom>
              <a:avLst/>
              <a:gdLst/>
              <a:ahLst/>
              <a:cxnLst/>
              <a:rect l="l" t="t" r="r" b="b"/>
              <a:pathLst>
                <a:path w="3667" h="2329" fill="none" extrusionOk="0">
                  <a:moveTo>
                    <a:pt x="3667" y="755"/>
                  </a:moveTo>
                  <a:lnTo>
                    <a:pt x="2377" y="0"/>
                  </a:lnTo>
                  <a:lnTo>
                    <a:pt x="1086" y="755"/>
                  </a:lnTo>
                  <a:lnTo>
                    <a:pt x="1417" y="944"/>
                  </a:lnTo>
                  <a:lnTo>
                    <a:pt x="1" y="1778"/>
                  </a:lnTo>
                  <a:lnTo>
                    <a:pt x="960" y="2329"/>
                  </a:lnTo>
                  <a:lnTo>
                    <a:pt x="3667" y="7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736;p55">
              <a:extLst>
                <a:ext uri="{FF2B5EF4-FFF2-40B4-BE49-F238E27FC236}">
                  <a16:creationId xmlns:a16="http://schemas.microsoft.com/office/drawing/2014/main" id="{FF9CD0FE-FBC6-AADE-DA03-22B73CA2ED8E}"/>
                </a:ext>
              </a:extLst>
            </p:cNvPr>
            <p:cNvSpPr/>
            <p:nvPr/>
          </p:nvSpPr>
          <p:spPr>
            <a:xfrm>
              <a:off x="-1477847" y="2373870"/>
              <a:ext cx="74504" cy="43167"/>
            </a:xfrm>
            <a:custGeom>
              <a:avLst/>
              <a:gdLst/>
              <a:ahLst/>
              <a:cxnLst/>
              <a:rect l="l" t="t" r="r" b="b"/>
              <a:pathLst>
                <a:path w="2582" h="1496" extrusionOk="0">
                  <a:moveTo>
                    <a:pt x="1291" y="0"/>
                  </a:moveTo>
                  <a:lnTo>
                    <a:pt x="1" y="756"/>
                  </a:lnTo>
                  <a:lnTo>
                    <a:pt x="1291" y="1495"/>
                  </a:lnTo>
                  <a:lnTo>
                    <a:pt x="2581" y="756"/>
                  </a:lnTo>
                  <a:lnTo>
                    <a:pt x="12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737;p55">
              <a:extLst>
                <a:ext uri="{FF2B5EF4-FFF2-40B4-BE49-F238E27FC236}">
                  <a16:creationId xmlns:a16="http://schemas.microsoft.com/office/drawing/2014/main" id="{2E30247C-EE83-B31B-DF9E-704B7425B85E}"/>
                </a:ext>
              </a:extLst>
            </p:cNvPr>
            <p:cNvSpPr/>
            <p:nvPr/>
          </p:nvSpPr>
          <p:spPr>
            <a:xfrm>
              <a:off x="-1477847" y="2373870"/>
              <a:ext cx="74504" cy="43167"/>
            </a:xfrm>
            <a:custGeom>
              <a:avLst/>
              <a:gdLst/>
              <a:ahLst/>
              <a:cxnLst/>
              <a:rect l="l" t="t" r="r" b="b"/>
              <a:pathLst>
                <a:path w="2582" h="1496" fill="none" extrusionOk="0">
                  <a:moveTo>
                    <a:pt x="2581" y="756"/>
                  </a:moveTo>
                  <a:lnTo>
                    <a:pt x="1291" y="0"/>
                  </a:lnTo>
                  <a:lnTo>
                    <a:pt x="1" y="756"/>
                  </a:lnTo>
                  <a:lnTo>
                    <a:pt x="1291" y="1495"/>
                  </a:lnTo>
                  <a:lnTo>
                    <a:pt x="2581"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738;p55">
              <a:extLst>
                <a:ext uri="{FF2B5EF4-FFF2-40B4-BE49-F238E27FC236}">
                  <a16:creationId xmlns:a16="http://schemas.microsoft.com/office/drawing/2014/main" id="{0CC2AA7E-BEF6-EACC-60D3-334526FF81E0}"/>
                </a:ext>
              </a:extLst>
            </p:cNvPr>
            <p:cNvSpPr/>
            <p:nvPr/>
          </p:nvSpPr>
          <p:spPr>
            <a:xfrm>
              <a:off x="-1434708" y="2398830"/>
              <a:ext cx="95366" cy="54969"/>
            </a:xfrm>
            <a:custGeom>
              <a:avLst/>
              <a:gdLst/>
              <a:ahLst/>
              <a:cxnLst/>
              <a:rect l="l" t="t" r="r" b="b"/>
              <a:pathLst>
                <a:path w="3305" h="1905" extrusionOk="0">
                  <a:moveTo>
                    <a:pt x="1291" y="1"/>
                  </a:moveTo>
                  <a:lnTo>
                    <a:pt x="1" y="740"/>
                  </a:lnTo>
                  <a:lnTo>
                    <a:pt x="2015" y="1905"/>
                  </a:lnTo>
                  <a:lnTo>
                    <a:pt x="3305" y="1165"/>
                  </a:lnTo>
                  <a:lnTo>
                    <a:pt x="12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739;p55">
              <a:extLst>
                <a:ext uri="{FF2B5EF4-FFF2-40B4-BE49-F238E27FC236}">
                  <a16:creationId xmlns:a16="http://schemas.microsoft.com/office/drawing/2014/main" id="{84AEBFC0-20BF-4094-C977-7243D9C775A9}"/>
                </a:ext>
              </a:extLst>
            </p:cNvPr>
            <p:cNvSpPr/>
            <p:nvPr/>
          </p:nvSpPr>
          <p:spPr>
            <a:xfrm>
              <a:off x="-1434708" y="2398830"/>
              <a:ext cx="95366" cy="54969"/>
            </a:xfrm>
            <a:custGeom>
              <a:avLst/>
              <a:gdLst/>
              <a:ahLst/>
              <a:cxnLst/>
              <a:rect l="l" t="t" r="r" b="b"/>
              <a:pathLst>
                <a:path w="3305" h="1905" fill="none" extrusionOk="0">
                  <a:moveTo>
                    <a:pt x="3305" y="1165"/>
                  </a:moveTo>
                  <a:lnTo>
                    <a:pt x="1291" y="1"/>
                  </a:lnTo>
                  <a:lnTo>
                    <a:pt x="1" y="740"/>
                  </a:lnTo>
                  <a:lnTo>
                    <a:pt x="2015" y="1905"/>
                  </a:lnTo>
                  <a:lnTo>
                    <a:pt x="3305" y="1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740;p55">
              <a:extLst>
                <a:ext uri="{FF2B5EF4-FFF2-40B4-BE49-F238E27FC236}">
                  <a16:creationId xmlns:a16="http://schemas.microsoft.com/office/drawing/2014/main" id="{DE280315-3555-59BE-44F0-42EEC5CF521D}"/>
                </a:ext>
              </a:extLst>
            </p:cNvPr>
            <p:cNvSpPr/>
            <p:nvPr/>
          </p:nvSpPr>
          <p:spPr>
            <a:xfrm>
              <a:off x="-1611767" y="2391126"/>
              <a:ext cx="74475" cy="43167"/>
            </a:xfrm>
            <a:custGeom>
              <a:avLst/>
              <a:gdLst/>
              <a:ahLst/>
              <a:cxnLst/>
              <a:rect l="l" t="t" r="r" b="b"/>
              <a:pathLst>
                <a:path w="2581" h="1496" extrusionOk="0">
                  <a:moveTo>
                    <a:pt x="1275" y="0"/>
                  </a:moveTo>
                  <a:lnTo>
                    <a:pt x="0" y="740"/>
                  </a:lnTo>
                  <a:lnTo>
                    <a:pt x="1291" y="1495"/>
                  </a:lnTo>
                  <a:lnTo>
                    <a:pt x="2581" y="740"/>
                  </a:lnTo>
                  <a:lnTo>
                    <a:pt x="12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741;p55">
              <a:extLst>
                <a:ext uri="{FF2B5EF4-FFF2-40B4-BE49-F238E27FC236}">
                  <a16:creationId xmlns:a16="http://schemas.microsoft.com/office/drawing/2014/main" id="{BC5160AB-B80E-12CC-3805-A84E8BD6184C}"/>
                </a:ext>
              </a:extLst>
            </p:cNvPr>
            <p:cNvSpPr/>
            <p:nvPr/>
          </p:nvSpPr>
          <p:spPr>
            <a:xfrm>
              <a:off x="-1611767" y="2391126"/>
              <a:ext cx="74475" cy="43167"/>
            </a:xfrm>
            <a:custGeom>
              <a:avLst/>
              <a:gdLst/>
              <a:ahLst/>
              <a:cxnLst/>
              <a:rect l="l" t="t" r="r" b="b"/>
              <a:pathLst>
                <a:path w="2581" h="1496" fill="none" extrusionOk="0">
                  <a:moveTo>
                    <a:pt x="2581" y="740"/>
                  </a:moveTo>
                  <a:lnTo>
                    <a:pt x="1275" y="0"/>
                  </a:lnTo>
                  <a:lnTo>
                    <a:pt x="0" y="740"/>
                  </a:lnTo>
                  <a:lnTo>
                    <a:pt x="1291" y="1495"/>
                  </a:lnTo>
                  <a:lnTo>
                    <a:pt x="2581"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742;p55">
              <a:extLst>
                <a:ext uri="{FF2B5EF4-FFF2-40B4-BE49-F238E27FC236}">
                  <a16:creationId xmlns:a16="http://schemas.microsoft.com/office/drawing/2014/main" id="{C5C4D978-79ED-F9C3-2600-CFFC218A0E12}"/>
                </a:ext>
              </a:extLst>
            </p:cNvPr>
            <p:cNvSpPr/>
            <p:nvPr/>
          </p:nvSpPr>
          <p:spPr>
            <a:xfrm>
              <a:off x="-1876924" y="2190894"/>
              <a:ext cx="74936" cy="43167"/>
            </a:xfrm>
            <a:custGeom>
              <a:avLst/>
              <a:gdLst/>
              <a:ahLst/>
              <a:cxnLst/>
              <a:rect l="l" t="t" r="r" b="b"/>
              <a:pathLst>
                <a:path w="2597" h="1496" extrusionOk="0">
                  <a:moveTo>
                    <a:pt x="1291" y="1"/>
                  </a:moveTo>
                  <a:lnTo>
                    <a:pt x="1" y="740"/>
                  </a:lnTo>
                  <a:lnTo>
                    <a:pt x="1306" y="1495"/>
                  </a:lnTo>
                  <a:lnTo>
                    <a:pt x="2597" y="740"/>
                  </a:lnTo>
                  <a:lnTo>
                    <a:pt x="12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743;p55">
              <a:extLst>
                <a:ext uri="{FF2B5EF4-FFF2-40B4-BE49-F238E27FC236}">
                  <a16:creationId xmlns:a16="http://schemas.microsoft.com/office/drawing/2014/main" id="{C4F33C94-6164-F755-88AF-BC6099F8A553}"/>
                </a:ext>
              </a:extLst>
            </p:cNvPr>
            <p:cNvSpPr/>
            <p:nvPr/>
          </p:nvSpPr>
          <p:spPr>
            <a:xfrm>
              <a:off x="-1876924" y="2190894"/>
              <a:ext cx="74936" cy="43167"/>
            </a:xfrm>
            <a:custGeom>
              <a:avLst/>
              <a:gdLst/>
              <a:ahLst/>
              <a:cxnLst/>
              <a:rect l="l" t="t" r="r" b="b"/>
              <a:pathLst>
                <a:path w="2597" h="1496" fill="none" extrusionOk="0">
                  <a:moveTo>
                    <a:pt x="2597" y="740"/>
                  </a:moveTo>
                  <a:lnTo>
                    <a:pt x="1291" y="1"/>
                  </a:lnTo>
                  <a:lnTo>
                    <a:pt x="1" y="740"/>
                  </a:lnTo>
                  <a:lnTo>
                    <a:pt x="1306" y="1495"/>
                  </a:lnTo>
                  <a:lnTo>
                    <a:pt x="2597"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744;p55">
              <a:extLst>
                <a:ext uri="{FF2B5EF4-FFF2-40B4-BE49-F238E27FC236}">
                  <a16:creationId xmlns:a16="http://schemas.microsoft.com/office/drawing/2014/main" id="{7F0D930F-51A9-2C28-0C4A-4D5F36E70842}"/>
                </a:ext>
              </a:extLst>
            </p:cNvPr>
            <p:cNvSpPr/>
            <p:nvPr/>
          </p:nvSpPr>
          <p:spPr>
            <a:xfrm>
              <a:off x="-1919140" y="2166367"/>
              <a:ext cx="74936" cy="43167"/>
            </a:xfrm>
            <a:custGeom>
              <a:avLst/>
              <a:gdLst/>
              <a:ahLst/>
              <a:cxnLst/>
              <a:rect l="l" t="t" r="r" b="b"/>
              <a:pathLst>
                <a:path w="2597" h="1496" extrusionOk="0">
                  <a:moveTo>
                    <a:pt x="1290" y="1"/>
                  </a:moveTo>
                  <a:lnTo>
                    <a:pt x="0" y="756"/>
                  </a:lnTo>
                  <a:lnTo>
                    <a:pt x="1306" y="1496"/>
                  </a:lnTo>
                  <a:lnTo>
                    <a:pt x="2596" y="756"/>
                  </a:lnTo>
                  <a:lnTo>
                    <a:pt x="12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745;p55">
              <a:extLst>
                <a:ext uri="{FF2B5EF4-FFF2-40B4-BE49-F238E27FC236}">
                  <a16:creationId xmlns:a16="http://schemas.microsoft.com/office/drawing/2014/main" id="{EF33E62B-96C7-8240-EB5D-2AF43E9495A7}"/>
                </a:ext>
              </a:extLst>
            </p:cNvPr>
            <p:cNvSpPr/>
            <p:nvPr/>
          </p:nvSpPr>
          <p:spPr>
            <a:xfrm>
              <a:off x="-1919140" y="2166367"/>
              <a:ext cx="74936" cy="43167"/>
            </a:xfrm>
            <a:custGeom>
              <a:avLst/>
              <a:gdLst/>
              <a:ahLst/>
              <a:cxnLst/>
              <a:rect l="l" t="t" r="r" b="b"/>
              <a:pathLst>
                <a:path w="2597" h="1496" fill="none" extrusionOk="0">
                  <a:moveTo>
                    <a:pt x="2596" y="756"/>
                  </a:moveTo>
                  <a:lnTo>
                    <a:pt x="1290" y="1"/>
                  </a:lnTo>
                  <a:lnTo>
                    <a:pt x="0" y="756"/>
                  </a:lnTo>
                  <a:lnTo>
                    <a:pt x="1306" y="1496"/>
                  </a:lnTo>
                  <a:lnTo>
                    <a:pt x="2596"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746;p55">
              <a:extLst>
                <a:ext uri="{FF2B5EF4-FFF2-40B4-BE49-F238E27FC236}">
                  <a16:creationId xmlns:a16="http://schemas.microsoft.com/office/drawing/2014/main" id="{F879D78A-F4BB-0627-EB17-9AB14E4D6C57}"/>
                </a:ext>
              </a:extLst>
            </p:cNvPr>
            <p:cNvSpPr/>
            <p:nvPr/>
          </p:nvSpPr>
          <p:spPr>
            <a:xfrm>
              <a:off x="-1961385" y="2141868"/>
              <a:ext cx="74504" cy="43138"/>
            </a:xfrm>
            <a:custGeom>
              <a:avLst/>
              <a:gdLst/>
              <a:ahLst/>
              <a:cxnLst/>
              <a:rect l="l" t="t" r="r" b="b"/>
              <a:pathLst>
                <a:path w="2582" h="1495" extrusionOk="0">
                  <a:moveTo>
                    <a:pt x="1291" y="0"/>
                  </a:moveTo>
                  <a:lnTo>
                    <a:pt x="1" y="755"/>
                  </a:lnTo>
                  <a:lnTo>
                    <a:pt x="1307" y="1495"/>
                  </a:lnTo>
                  <a:lnTo>
                    <a:pt x="2581" y="755"/>
                  </a:lnTo>
                  <a:lnTo>
                    <a:pt x="12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47;p55">
              <a:extLst>
                <a:ext uri="{FF2B5EF4-FFF2-40B4-BE49-F238E27FC236}">
                  <a16:creationId xmlns:a16="http://schemas.microsoft.com/office/drawing/2014/main" id="{E669C18E-EBCA-0607-A15D-631BB15942BF}"/>
                </a:ext>
              </a:extLst>
            </p:cNvPr>
            <p:cNvSpPr/>
            <p:nvPr/>
          </p:nvSpPr>
          <p:spPr>
            <a:xfrm>
              <a:off x="-1961385" y="2141868"/>
              <a:ext cx="74504" cy="43138"/>
            </a:xfrm>
            <a:custGeom>
              <a:avLst/>
              <a:gdLst/>
              <a:ahLst/>
              <a:cxnLst/>
              <a:rect l="l" t="t" r="r" b="b"/>
              <a:pathLst>
                <a:path w="2582" h="1495" fill="none" extrusionOk="0">
                  <a:moveTo>
                    <a:pt x="2581" y="755"/>
                  </a:moveTo>
                  <a:lnTo>
                    <a:pt x="1291" y="0"/>
                  </a:lnTo>
                  <a:lnTo>
                    <a:pt x="1" y="755"/>
                  </a:lnTo>
                  <a:lnTo>
                    <a:pt x="1307" y="1495"/>
                  </a:lnTo>
                  <a:lnTo>
                    <a:pt x="2581" y="7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48;p55">
              <a:extLst>
                <a:ext uri="{FF2B5EF4-FFF2-40B4-BE49-F238E27FC236}">
                  <a16:creationId xmlns:a16="http://schemas.microsoft.com/office/drawing/2014/main" id="{C9643835-09B5-C94E-CB3E-D83F8C5EAF7E}"/>
                </a:ext>
              </a:extLst>
            </p:cNvPr>
            <p:cNvSpPr/>
            <p:nvPr/>
          </p:nvSpPr>
          <p:spPr>
            <a:xfrm>
              <a:off x="-1749785" y="2263987"/>
              <a:ext cx="74475" cy="43167"/>
            </a:xfrm>
            <a:custGeom>
              <a:avLst/>
              <a:gdLst/>
              <a:ahLst/>
              <a:cxnLst/>
              <a:rect l="l" t="t" r="r" b="b"/>
              <a:pathLst>
                <a:path w="2581" h="1496" extrusionOk="0">
                  <a:moveTo>
                    <a:pt x="1290" y="1"/>
                  </a:moveTo>
                  <a:lnTo>
                    <a:pt x="0" y="756"/>
                  </a:lnTo>
                  <a:lnTo>
                    <a:pt x="1290" y="1496"/>
                  </a:lnTo>
                  <a:lnTo>
                    <a:pt x="2581" y="756"/>
                  </a:lnTo>
                  <a:lnTo>
                    <a:pt x="12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49;p55">
              <a:extLst>
                <a:ext uri="{FF2B5EF4-FFF2-40B4-BE49-F238E27FC236}">
                  <a16:creationId xmlns:a16="http://schemas.microsoft.com/office/drawing/2014/main" id="{10160464-E719-2A32-BFAC-4DE3F9759CAE}"/>
                </a:ext>
              </a:extLst>
            </p:cNvPr>
            <p:cNvSpPr/>
            <p:nvPr/>
          </p:nvSpPr>
          <p:spPr>
            <a:xfrm>
              <a:off x="-1749785" y="2263987"/>
              <a:ext cx="74475" cy="43167"/>
            </a:xfrm>
            <a:custGeom>
              <a:avLst/>
              <a:gdLst/>
              <a:ahLst/>
              <a:cxnLst/>
              <a:rect l="l" t="t" r="r" b="b"/>
              <a:pathLst>
                <a:path w="2581" h="1496" fill="none" extrusionOk="0">
                  <a:moveTo>
                    <a:pt x="2581" y="756"/>
                  </a:moveTo>
                  <a:lnTo>
                    <a:pt x="1290" y="1"/>
                  </a:lnTo>
                  <a:lnTo>
                    <a:pt x="0" y="756"/>
                  </a:lnTo>
                  <a:lnTo>
                    <a:pt x="1290" y="1496"/>
                  </a:lnTo>
                  <a:lnTo>
                    <a:pt x="2581"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50;p55">
              <a:extLst>
                <a:ext uri="{FF2B5EF4-FFF2-40B4-BE49-F238E27FC236}">
                  <a16:creationId xmlns:a16="http://schemas.microsoft.com/office/drawing/2014/main" id="{E3554028-3133-82B3-78F4-A609EC4CA8D1}"/>
                </a:ext>
              </a:extLst>
            </p:cNvPr>
            <p:cNvSpPr/>
            <p:nvPr/>
          </p:nvSpPr>
          <p:spPr>
            <a:xfrm>
              <a:off x="-1792030" y="2239488"/>
              <a:ext cx="74504" cy="43138"/>
            </a:xfrm>
            <a:custGeom>
              <a:avLst/>
              <a:gdLst/>
              <a:ahLst/>
              <a:cxnLst/>
              <a:rect l="l" t="t" r="r" b="b"/>
              <a:pathLst>
                <a:path w="2582" h="1495" extrusionOk="0">
                  <a:moveTo>
                    <a:pt x="1291" y="0"/>
                  </a:moveTo>
                  <a:lnTo>
                    <a:pt x="1" y="755"/>
                  </a:lnTo>
                  <a:lnTo>
                    <a:pt x="1291" y="1495"/>
                  </a:lnTo>
                  <a:lnTo>
                    <a:pt x="2581" y="755"/>
                  </a:lnTo>
                  <a:lnTo>
                    <a:pt x="12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51;p55">
              <a:extLst>
                <a:ext uri="{FF2B5EF4-FFF2-40B4-BE49-F238E27FC236}">
                  <a16:creationId xmlns:a16="http://schemas.microsoft.com/office/drawing/2014/main" id="{F4FCCDB8-CB15-5D33-3D5E-F3D1CB16E044}"/>
                </a:ext>
              </a:extLst>
            </p:cNvPr>
            <p:cNvSpPr/>
            <p:nvPr/>
          </p:nvSpPr>
          <p:spPr>
            <a:xfrm>
              <a:off x="-1792030" y="2239488"/>
              <a:ext cx="74504" cy="43138"/>
            </a:xfrm>
            <a:custGeom>
              <a:avLst/>
              <a:gdLst/>
              <a:ahLst/>
              <a:cxnLst/>
              <a:rect l="l" t="t" r="r" b="b"/>
              <a:pathLst>
                <a:path w="2582" h="1495" fill="none" extrusionOk="0">
                  <a:moveTo>
                    <a:pt x="2581" y="755"/>
                  </a:moveTo>
                  <a:lnTo>
                    <a:pt x="1291" y="0"/>
                  </a:lnTo>
                  <a:lnTo>
                    <a:pt x="1" y="755"/>
                  </a:lnTo>
                  <a:lnTo>
                    <a:pt x="1291" y="1495"/>
                  </a:lnTo>
                  <a:lnTo>
                    <a:pt x="2581" y="7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52;p55">
              <a:extLst>
                <a:ext uri="{FF2B5EF4-FFF2-40B4-BE49-F238E27FC236}">
                  <a16:creationId xmlns:a16="http://schemas.microsoft.com/office/drawing/2014/main" id="{DB403BB3-4CC2-87DC-9D7F-3BDFE9263A5B}"/>
                </a:ext>
              </a:extLst>
            </p:cNvPr>
            <p:cNvSpPr/>
            <p:nvPr/>
          </p:nvSpPr>
          <p:spPr>
            <a:xfrm>
              <a:off x="-1834246" y="2215422"/>
              <a:ext cx="74475" cy="43138"/>
            </a:xfrm>
            <a:custGeom>
              <a:avLst/>
              <a:gdLst/>
              <a:ahLst/>
              <a:cxnLst/>
              <a:rect l="l" t="t" r="r" b="b"/>
              <a:pathLst>
                <a:path w="2581" h="1495" extrusionOk="0">
                  <a:moveTo>
                    <a:pt x="1275" y="0"/>
                  </a:moveTo>
                  <a:lnTo>
                    <a:pt x="1" y="740"/>
                  </a:lnTo>
                  <a:lnTo>
                    <a:pt x="1291" y="1495"/>
                  </a:lnTo>
                  <a:lnTo>
                    <a:pt x="2581" y="740"/>
                  </a:lnTo>
                  <a:lnTo>
                    <a:pt x="12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53;p55">
              <a:extLst>
                <a:ext uri="{FF2B5EF4-FFF2-40B4-BE49-F238E27FC236}">
                  <a16:creationId xmlns:a16="http://schemas.microsoft.com/office/drawing/2014/main" id="{FDE960E2-1E31-D68B-F873-E7F52F49471A}"/>
                </a:ext>
              </a:extLst>
            </p:cNvPr>
            <p:cNvSpPr/>
            <p:nvPr/>
          </p:nvSpPr>
          <p:spPr>
            <a:xfrm>
              <a:off x="-1834246" y="2215422"/>
              <a:ext cx="74475" cy="43138"/>
            </a:xfrm>
            <a:custGeom>
              <a:avLst/>
              <a:gdLst/>
              <a:ahLst/>
              <a:cxnLst/>
              <a:rect l="l" t="t" r="r" b="b"/>
              <a:pathLst>
                <a:path w="2581" h="1495" fill="none" extrusionOk="0">
                  <a:moveTo>
                    <a:pt x="2581" y="740"/>
                  </a:moveTo>
                  <a:lnTo>
                    <a:pt x="1275" y="0"/>
                  </a:lnTo>
                  <a:lnTo>
                    <a:pt x="1" y="740"/>
                  </a:lnTo>
                  <a:lnTo>
                    <a:pt x="1291" y="1495"/>
                  </a:lnTo>
                  <a:lnTo>
                    <a:pt x="2581"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54;p55">
              <a:extLst>
                <a:ext uri="{FF2B5EF4-FFF2-40B4-BE49-F238E27FC236}">
                  <a16:creationId xmlns:a16="http://schemas.microsoft.com/office/drawing/2014/main" id="{28122149-5874-C07B-53F5-74DB644023CE}"/>
                </a:ext>
              </a:extLst>
            </p:cNvPr>
            <p:cNvSpPr/>
            <p:nvPr/>
          </p:nvSpPr>
          <p:spPr>
            <a:xfrm>
              <a:off x="-1623136" y="2337079"/>
              <a:ext cx="74504" cy="43167"/>
            </a:xfrm>
            <a:custGeom>
              <a:avLst/>
              <a:gdLst/>
              <a:ahLst/>
              <a:cxnLst/>
              <a:rect l="l" t="t" r="r" b="b"/>
              <a:pathLst>
                <a:path w="2582" h="1496" extrusionOk="0">
                  <a:moveTo>
                    <a:pt x="1291" y="1"/>
                  </a:moveTo>
                  <a:lnTo>
                    <a:pt x="1" y="756"/>
                  </a:lnTo>
                  <a:lnTo>
                    <a:pt x="1291" y="1496"/>
                  </a:lnTo>
                  <a:lnTo>
                    <a:pt x="2581" y="756"/>
                  </a:lnTo>
                  <a:lnTo>
                    <a:pt x="12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55;p55">
              <a:extLst>
                <a:ext uri="{FF2B5EF4-FFF2-40B4-BE49-F238E27FC236}">
                  <a16:creationId xmlns:a16="http://schemas.microsoft.com/office/drawing/2014/main" id="{4B2D5672-F6B8-2359-8ABC-7D900928B212}"/>
                </a:ext>
              </a:extLst>
            </p:cNvPr>
            <p:cNvSpPr/>
            <p:nvPr/>
          </p:nvSpPr>
          <p:spPr>
            <a:xfrm>
              <a:off x="-1623136" y="2337079"/>
              <a:ext cx="74504" cy="43167"/>
            </a:xfrm>
            <a:custGeom>
              <a:avLst/>
              <a:gdLst/>
              <a:ahLst/>
              <a:cxnLst/>
              <a:rect l="l" t="t" r="r" b="b"/>
              <a:pathLst>
                <a:path w="2582" h="1496" fill="none" extrusionOk="0">
                  <a:moveTo>
                    <a:pt x="2581" y="756"/>
                  </a:moveTo>
                  <a:lnTo>
                    <a:pt x="1291" y="1"/>
                  </a:lnTo>
                  <a:lnTo>
                    <a:pt x="1" y="756"/>
                  </a:lnTo>
                  <a:lnTo>
                    <a:pt x="1291" y="1496"/>
                  </a:lnTo>
                  <a:lnTo>
                    <a:pt x="2581"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56;p55">
              <a:extLst>
                <a:ext uri="{FF2B5EF4-FFF2-40B4-BE49-F238E27FC236}">
                  <a16:creationId xmlns:a16="http://schemas.microsoft.com/office/drawing/2014/main" id="{1594F295-2591-D9D6-E85F-5820F7A8E825}"/>
                </a:ext>
              </a:extLst>
            </p:cNvPr>
            <p:cNvSpPr/>
            <p:nvPr/>
          </p:nvSpPr>
          <p:spPr>
            <a:xfrm>
              <a:off x="-1665353" y="2313042"/>
              <a:ext cx="74504" cy="43138"/>
            </a:xfrm>
            <a:custGeom>
              <a:avLst/>
              <a:gdLst/>
              <a:ahLst/>
              <a:cxnLst/>
              <a:rect l="l" t="t" r="r" b="b"/>
              <a:pathLst>
                <a:path w="2582" h="1495" extrusionOk="0">
                  <a:moveTo>
                    <a:pt x="1291" y="0"/>
                  </a:moveTo>
                  <a:lnTo>
                    <a:pt x="1" y="740"/>
                  </a:lnTo>
                  <a:lnTo>
                    <a:pt x="1291" y="1495"/>
                  </a:lnTo>
                  <a:lnTo>
                    <a:pt x="2581" y="740"/>
                  </a:lnTo>
                  <a:lnTo>
                    <a:pt x="12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57;p55">
              <a:extLst>
                <a:ext uri="{FF2B5EF4-FFF2-40B4-BE49-F238E27FC236}">
                  <a16:creationId xmlns:a16="http://schemas.microsoft.com/office/drawing/2014/main" id="{73DA6189-3D41-A4AC-300E-D460FE3C6D2E}"/>
                </a:ext>
              </a:extLst>
            </p:cNvPr>
            <p:cNvSpPr/>
            <p:nvPr/>
          </p:nvSpPr>
          <p:spPr>
            <a:xfrm>
              <a:off x="-1665353" y="2313042"/>
              <a:ext cx="74504" cy="43138"/>
            </a:xfrm>
            <a:custGeom>
              <a:avLst/>
              <a:gdLst/>
              <a:ahLst/>
              <a:cxnLst/>
              <a:rect l="l" t="t" r="r" b="b"/>
              <a:pathLst>
                <a:path w="2582" h="1495" fill="none" extrusionOk="0">
                  <a:moveTo>
                    <a:pt x="2581" y="740"/>
                  </a:moveTo>
                  <a:lnTo>
                    <a:pt x="1291" y="0"/>
                  </a:lnTo>
                  <a:lnTo>
                    <a:pt x="1" y="740"/>
                  </a:lnTo>
                  <a:lnTo>
                    <a:pt x="1291" y="1495"/>
                  </a:lnTo>
                  <a:lnTo>
                    <a:pt x="2581"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58;p55">
              <a:extLst>
                <a:ext uri="{FF2B5EF4-FFF2-40B4-BE49-F238E27FC236}">
                  <a16:creationId xmlns:a16="http://schemas.microsoft.com/office/drawing/2014/main" id="{0E8E618C-971B-0E00-94EB-1C9529FB6D39}"/>
                </a:ext>
              </a:extLst>
            </p:cNvPr>
            <p:cNvSpPr/>
            <p:nvPr/>
          </p:nvSpPr>
          <p:spPr>
            <a:xfrm>
              <a:off x="-1707569" y="2288514"/>
              <a:ext cx="74475" cy="43167"/>
            </a:xfrm>
            <a:custGeom>
              <a:avLst/>
              <a:gdLst/>
              <a:ahLst/>
              <a:cxnLst/>
              <a:rect l="l" t="t" r="r" b="b"/>
              <a:pathLst>
                <a:path w="2581" h="1496" extrusionOk="0">
                  <a:moveTo>
                    <a:pt x="1291" y="0"/>
                  </a:moveTo>
                  <a:lnTo>
                    <a:pt x="0" y="740"/>
                  </a:lnTo>
                  <a:lnTo>
                    <a:pt x="1291" y="1495"/>
                  </a:lnTo>
                  <a:lnTo>
                    <a:pt x="2581" y="740"/>
                  </a:lnTo>
                  <a:lnTo>
                    <a:pt x="12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59;p55">
              <a:extLst>
                <a:ext uri="{FF2B5EF4-FFF2-40B4-BE49-F238E27FC236}">
                  <a16:creationId xmlns:a16="http://schemas.microsoft.com/office/drawing/2014/main" id="{AAC062BC-DAE5-B313-BC01-6F7FE1CAAF38}"/>
                </a:ext>
              </a:extLst>
            </p:cNvPr>
            <p:cNvSpPr/>
            <p:nvPr/>
          </p:nvSpPr>
          <p:spPr>
            <a:xfrm>
              <a:off x="-1707569" y="2288514"/>
              <a:ext cx="74475" cy="43167"/>
            </a:xfrm>
            <a:custGeom>
              <a:avLst/>
              <a:gdLst/>
              <a:ahLst/>
              <a:cxnLst/>
              <a:rect l="l" t="t" r="r" b="b"/>
              <a:pathLst>
                <a:path w="2581" h="1496" fill="none" extrusionOk="0">
                  <a:moveTo>
                    <a:pt x="2581" y="740"/>
                  </a:moveTo>
                  <a:lnTo>
                    <a:pt x="1291" y="0"/>
                  </a:lnTo>
                  <a:lnTo>
                    <a:pt x="0" y="740"/>
                  </a:lnTo>
                  <a:lnTo>
                    <a:pt x="1291" y="1495"/>
                  </a:lnTo>
                  <a:lnTo>
                    <a:pt x="2581"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60;p55">
              <a:extLst>
                <a:ext uri="{FF2B5EF4-FFF2-40B4-BE49-F238E27FC236}">
                  <a16:creationId xmlns:a16="http://schemas.microsoft.com/office/drawing/2014/main" id="{542F954A-5939-EB78-1FB3-00C29AE91211}"/>
                </a:ext>
              </a:extLst>
            </p:cNvPr>
            <p:cNvSpPr/>
            <p:nvPr/>
          </p:nvSpPr>
          <p:spPr>
            <a:xfrm>
              <a:off x="-1538675" y="2386134"/>
              <a:ext cx="74936" cy="43167"/>
            </a:xfrm>
            <a:custGeom>
              <a:avLst/>
              <a:gdLst/>
              <a:ahLst/>
              <a:cxnLst/>
              <a:rect l="l" t="t" r="r" b="b"/>
              <a:pathLst>
                <a:path w="2597" h="1496" extrusionOk="0">
                  <a:moveTo>
                    <a:pt x="1291" y="0"/>
                  </a:moveTo>
                  <a:lnTo>
                    <a:pt x="1" y="740"/>
                  </a:lnTo>
                  <a:lnTo>
                    <a:pt x="1306" y="1495"/>
                  </a:lnTo>
                  <a:lnTo>
                    <a:pt x="2597" y="740"/>
                  </a:lnTo>
                  <a:lnTo>
                    <a:pt x="12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61;p55">
              <a:extLst>
                <a:ext uri="{FF2B5EF4-FFF2-40B4-BE49-F238E27FC236}">
                  <a16:creationId xmlns:a16="http://schemas.microsoft.com/office/drawing/2014/main" id="{D2BF60E8-8D67-DAB5-7CBC-DBCE8B1E9F17}"/>
                </a:ext>
              </a:extLst>
            </p:cNvPr>
            <p:cNvSpPr/>
            <p:nvPr/>
          </p:nvSpPr>
          <p:spPr>
            <a:xfrm>
              <a:off x="-1538675" y="2386134"/>
              <a:ext cx="74936" cy="43167"/>
            </a:xfrm>
            <a:custGeom>
              <a:avLst/>
              <a:gdLst/>
              <a:ahLst/>
              <a:cxnLst/>
              <a:rect l="l" t="t" r="r" b="b"/>
              <a:pathLst>
                <a:path w="2597" h="1496" fill="none" extrusionOk="0">
                  <a:moveTo>
                    <a:pt x="2597" y="740"/>
                  </a:moveTo>
                  <a:lnTo>
                    <a:pt x="1291" y="0"/>
                  </a:lnTo>
                  <a:lnTo>
                    <a:pt x="1" y="740"/>
                  </a:lnTo>
                  <a:lnTo>
                    <a:pt x="1306" y="1495"/>
                  </a:lnTo>
                  <a:lnTo>
                    <a:pt x="2597"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62;p55">
              <a:extLst>
                <a:ext uri="{FF2B5EF4-FFF2-40B4-BE49-F238E27FC236}">
                  <a16:creationId xmlns:a16="http://schemas.microsoft.com/office/drawing/2014/main" id="{4AB5ED2A-D0BF-A577-CA08-6CA33AA85F51}"/>
                </a:ext>
              </a:extLst>
            </p:cNvPr>
            <p:cNvSpPr/>
            <p:nvPr/>
          </p:nvSpPr>
          <p:spPr>
            <a:xfrm>
              <a:off x="-1580891" y="2361606"/>
              <a:ext cx="74475" cy="43167"/>
            </a:xfrm>
            <a:custGeom>
              <a:avLst/>
              <a:gdLst/>
              <a:ahLst/>
              <a:cxnLst/>
              <a:rect l="l" t="t" r="r" b="b"/>
              <a:pathLst>
                <a:path w="2581" h="1496" extrusionOk="0">
                  <a:moveTo>
                    <a:pt x="1290" y="1"/>
                  </a:moveTo>
                  <a:lnTo>
                    <a:pt x="0" y="756"/>
                  </a:lnTo>
                  <a:lnTo>
                    <a:pt x="1306" y="1495"/>
                  </a:lnTo>
                  <a:lnTo>
                    <a:pt x="2581" y="756"/>
                  </a:lnTo>
                  <a:lnTo>
                    <a:pt x="12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63;p55">
              <a:extLst>
                <a:ext uri="{FF2B5EF4-FFF2-40B4-BE49-F238E27FC236}">
                  <a16:creationId xmlns:a16="http://schemas.microsoft.com/office/drawing/2014/main" id="{B941188B-6814-6449-69CD-A09D282AE035}"/>
                </a:ext>
              </a:extLst>
            </p:cNvPr>
            <p:cNvSpPr/>
            <p:nvPr/>
          </p:nvSpPr>
          <p:spPr>
            <a:xfrm>
              <a:off x="-1580891" y="2361606"/>
              <a:ext cx="74475" cy="43167"/>
            </a:xfrm>
            <a:custGeom>
              <a:avLst/>
              <a:gdLst/>
              <a:ahLst/>
              <a:cxnLst/>
              <a:rect l="l" t="t" r="r" b="b"/>
              <a:pathLst>
                <a:path w="2581" h="1496" fill="none" extrusionOk="0">
                  <a:moveTo>
                    <a:pt x="2581" y="756"/>
                  </a:moveTo>
                  <a:lnTo>
                    <a:pt x="1290" y="1"/>
                  </a:lnTo>
                  <a:lnTo>
                    <a:pt x="0" y="756"/>
                  </a:lnTo>
                  <a:lnTo>
                    <a:pt x="1306" y="1495"/>
                  </a:lnTo>
                  <a:lnTo>
                    <a:pt x="2581"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64;p55">
              <a:extLst>
                <a:ext uri="{FF2B5EF4-FFF2-40B4-BE49-F238E27FC236}">
                  <a16:creationId xmlns:a16="http://schemas.microsoft.com/office/drawing/2014/main" id="{9DCC00EC-2F31-27F4-2F42-F35DF02353ED}"/>
                </a:ext>
              </a:extLst>
            </p:cNvPr>
            <p:cNvSpPr/>
            <p:nvPr/>
          </p:nvSpPr>
          <p:spPr>
            <a:xfrm>
              <a:off x="-1857388" y="2154565"/>
              <a:ext cx="74475" cy="43629"/>
            </a:xfrm>
            <a:custGeom>
              <a:avLst/>
              <a:gdLst/>
              <a:ahLst/>
              <a:cxnLst/>
              <a:rect l="l" t="t" r="r" b="b"/>
              <a:pathLst>
                <a:path w="2581" h="1512" extrusionOk="0">
                  <a:moveTo>
                    <a:pt x="1290" y="1"/>
                  </a:moveTo>
                  <a:lnTo>
                    <a:pt x="0" y="756"/>
                  </a:lnTo>
                  <a:lnTo>
                    <a:pt x="1306" y="1511"/>
                  </a:lnTo>
                  <a:lnTo>
                    <a:pt x="2580" y="756"/>
                  </a:lnTo>
                  <a:lnTo>
                    <a:pt x="12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65;p55">
              <a:extLst>
                <a:ext uri="{FF2B5EF4-FFF2-40B4-BE49-F238E27FC236}">
                  <a16:creationId xmlns:a16="http://schemas.microsoft.com/office/drawing/2014/main" id="{5F0C2E39-48B0-6291-A4F4-60635A5B966A}"/>
                </a:ext>
              </a:extLst>
            </p:cNvPr>
            <p:cNvSpPr/>
            <p:nvPr/>
          </p:nvSpPr>
          <p:spPr>
            <a:xfrm>
              <a:off x="-1857388" y="2154565"/>
              <a:ext cx="74475" cy="43629"/>
            </a:xfrm>
            <a:custGeom>
              <a:avLst/>
              <a:gdLst/>
              <a:ahLst/>
              <a:cxnLst/>
              <a:rect l="l" t="t" r="r" b="b"/>
              <a:pathLst>
                <a:path w="2581" h="1512" fill="none" extrusionOk="0">
                  <a:moveTo>
                    <a:pt x="2580" y="756"/>
                  </a:moveTo>
                  <a:lnTo>
                    <a:pt x="1290" y="1"/>
                  </a:lnTo>
                  <a:lnTo>
                    <a:pt x="0" y="756"/>
                  </a:lnTo>
                  <a:lnTo>
                    <a:pt x="1306" y="1511"/>
                  </a:lnTo>
                  <a:lnTo>
                    <a:pt x="2580"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66;p55">
              <a:extLst>
                <a:ext uri="{FF2B5EF4-FFF2-40B4-BE49-F238E27FC236}">
                  <a16:creationId xmlns:a16="http://schemas.microsoft.com/office/drawing/2014/main" id="{DA0A10D4-D4C1-C3F5-BACA-5F22D500F750}"/>
                </a:ext>
              </a:extLst>
            </p:cNvPr>
            <p:cNvSpPr/>
            <p:nvPr/>
          </p:nvSpPr>
          <p:spPr>
            <a:xfrm>
              <a:off x="-1899633" y="2130499"/>
              <a:ext cx="74504" cy="43167"/>
            </a:xfrm>
            <a:custGeom>
              <a:avLst/>
              <a:gdLst/>
              <a:ahLst/>
              <a:cxnLst/>
              <a:rect l="l" t="t" r="r" b="b"/>
              <a:pathLst>
                <a:path w="2582" h="1496" extrusionOk="0">
                  <a:moveTo>
                    <a:pt x="1291" y="1"/>
                  </a:moveTo>
                  <a:lnTo>
                    <a:pt x="1" y="740"/>
                  </a:lnTo>
                  <a:lnTo>
                    <a:pt x="1291" y="1496"/>
                  </a:lnTo>
                  <a:lnTo>
                    <a:pt x="2581" y="740"/>
                  </a:lnTo>
                  <a:lnTo>
                    <a:pt x="12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67;p55">
              <a:extLst>
                <a:ext uri="{FF2B5EF4-FFF2-40B4-BE49-F238E27FC236}">
                  <a16:creationId xmlns:a16="http://schemas.microsoft.com/office/drawing/2014/main" id="{B640279D-F9D4-4579-8C18-DE5FB68CE9D8}"/>
                </a:ext>
              </a:extLst>
            </p:cNvPr>
            <p:cNvSpPr/>
            <p:nvPr/>
          </p:nvSpPr>
          <p:spPr>
            <a:xfrm>
              <a:off x="-1899633" y="2130499"/>
              <a:ext cx="74504" cy="43167"/>
            </a:xfrm>
            <a:custGeom>
              <a:avLst/>
              <a:gdLst/>
              <a:ahLst/>
              <a:cxnLst/>
              <a:rect l="l" t="t" r="r" b="b"/>
              <a:pathLst>
                <a:path w="2582" h="1496" fill="none" extrusionOk="0">
                  <a:moveTo>
                    <a:pt x="2581" y="740"/>
                  </a:moveTo>
                  <a:lnTo>
                    <a:pt x="1291" y="1"/>
                  </a:lnTo>
                  <a:lnTo>
                    <a:pt x="1" y="740"/>
                  </a:lnTo>
                  <a:lnTo>
                    <a:pt x="1291" y="1496"/>
                  </a:lnTo>
                  <a:lnTo>
                    <a:pt x="2581"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68;p55">
              <a:extLst>
                <a:ext uri="{FF2B5EF4-FFF2-40B4-BE49-F238E27FC236}">
                  <a16:creationId xmlns:a16="http://schemas.microsoft.com/office/drawing/2014/main" id="{AF7F77B9-A1F1-E3F0-899B-18A7083F73ED}"/>
                </a:ext>
              </a:extLst>
            </p:cNvPr>
            <p:cNvSpPr/>
            <p:nvPr/>
          </p:nvSpPr>
          <p:spPr>
            <a:xfrm>
              <a:off x="-1941850" y="2106000"/>
              <a:ext cx="74475" cy="43138"/>
            </a:xfrm>
            <a:custGeom>
              <a:avLst/>
              <a:gdLst/>
              <a:ahLst/>
              <a:cxnLst/>
              <a:rect l="l" t="t" r="r" b="b"/>
              <a:pathLst>
                <a:path w="2581" h="1495" extrusionOk="0">
                  <a:moveTo>
                    <a:pt x="1291" y="0"/>
                  </a:moveTo>
                  <a:lnTo>
                    <a:pt x="1" y="740"/>
                  </a:lnTo>
                  <a:lnTo>
                    <a:pt x="1291" y="1495"/>
                  </a:lnTo>
                  <a:lnTo>
                    <a:pt x="2581" y="740"/>
                  </a:lnTo>
                  <a:lnTo>
                    <a:pt x="12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69;p55">
              <a:extLst>
                <a:ext uri="{FF2B5EF4-FFF2-40B4-BE49-F238E27FC236}">
                  <a16:creationId xmlns:a16="http://schemas.microsoft.com/office/drawing/2014/main" id="{78B5B0D7-272E-2B1A-5CA0-B3C1CF0A52F3}"/>
                </a:ext>
              </a:extLst>
            </p:cNvPr>
            <p:cNvSpPr/>
            <p:nvPr/>
          </p:nvSpPr>
          <p:spPr>
            <a:xfrm>
              <a:off x="-1941850" y="2106000"/>
              <a:ext cx="74475" cy="43138"/>
            </a:xfrm>
            <a:custGeom>
              <a:avLst/>
              <a:gdLst/>
              <a:ahLst/>
              <a:cxnLst/>
              <a:rect l="l" t="t" r="r" b="b"/>
              <a:pathLst>
                <a:path w="2581" h="1495" fill="none" extrusionOk="0">
                  <a:moveTo>
                    <a:pt x="2581" y="740"/>
                  </a:moveTo>
                  <a:lnTo>
                    <a:pt x="1291" y="0"/>
                  </a:lnTo>
                  <a:lnTo>
                    <a:pt x="1" y="740"/>
                  </a:lnTo>
                  <a:lnTo>
                    <a:pt x="1291" y="1495"/>
                  </a:lnTo>
                  <a:lnTo>
                    <a:pt x="2581"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70;p55">
              <a:extLst>
                <a:ext uri="{FF2B5EF4-FFF2-40B4-BE49-F238E27FC236}">
                  <a16:creationId xmlns:a16="http://schemas.microsoft.com/office/drawing/2014/main" id="{098BE444-0225-8094-3091-8402758709BA}"/>
                </a:ext>
              </a:extLst>
            </p:cNvPr>
            <p:cNvSpPr/>
            <p:nvPr/>
          </p:nvSpPr>
          <p:spPr>
            <a:xfrm>
              <a:off x="-1984066" y="2081473"/>
              <a:ext cx="74475" cy="43167"/>
            </a:xfrm>
            <a:custGeom>
              <a:avLst/>
              <a:gdLst/>
              <a:ahLst/>
              <a:cxnLst/>
              <a:rect l="l" t="t" r="r" b="b"/>
              <a:pathLst>
                <a:path w="2581" h="1496" extrusionOk="0">
                  <a:moveTo>
                    <a:pt x="1290" y="1"/>
                  </a:moveTo>
                  <a:lnTo>
                    <a:pt x="0" y="756"/>
                  </a:lnTo>
                  <a:lnTo>
                    <a:pt x="1290" y="1495"/>
                  </a:lnTo>
                  <a:lnTo>
                    <a:pt x="2581" y="756"/>
                  </a:lnTo>
                  <a:lnTo>
                    <a:pt x="12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71;p55">
              <a:extLst>
                <a:ext uri="{FF2B5EF4-FFF2-40B4-BE49-F238E27FC236}">
                  <a16:creationId xmlns:a16="http://schemas.microsoft.com/office/drawing/2014/main" id="{8963FE59-160A-8BFE-A337-99DCAF3229F5}"/>
                </a:ext>
              </a:extLst>
            </p:cNvPr>
            <p:cNvSpPr/>
            <p:nvPr/>
          </p:nvSpPr>
          <p:spPr>
            <a:xfrm>
              <a:off x="-1984066" y="2081473"/>
              <a:ext cx="74475" cy="43167"/>
            </a:xfrm>
            <a:custGeom>
              <a:avLst/>
              <a:gdLst/>
              <a:ahLst/>
              <a:cxnLst/>
              <a:rect l="l" t="t" r="r" b="b"/>
              <a:pathLst>
                <a:path w="2581" h="1496" fill="none" extrusionOk="0">
                  <a:moveTo>
                    <a:pt x="2581" y="756"/>
                  </a:moveTo>
                  <a:lnTo>
                    <a:pt x="1290" y="1"/>
                  </a:lnTo>
                  <a:lnTo>
                    <a:pt x="0" y="756"/>
                  </a:lnTo>
                  <a:lnTo>
                    <a:pt x="1290" y="1495"/>
                  </a:lnTo>
                  <a:lnTo>
                    <a:pt x="2581"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72;p55">
              <a:extLst>
                <a:ext uri="{FF2B5EF4-FFF2-40B4-BE49-F238E27FC236}">
                  <a16:creationId xmlns:a16="http://schemas.microsoft.com/office/drawing/2014/main" id="{D7212D8F-35C9-988F-97CC-E8BCD2E67B83}"/>
                </a:ext>
              </a:extLst>
            </p:cNvPr>
            <p:cNvSpPr/>
            <p:nvPr/>
          </p:nvSpPr>
          <p:spPr>
            <a:xfrm>
              <a:off x="-2024926" y="2105077"/>
              <a:ext cx="95827" cy="55892"/>
            </a:xfrm>
            <a:custGeom>
              <a:avLst/>
              <a:gdLst/>
              <a:ahLst/>
              <a:cxnLst/>
              <a:rect l="l" t="t" r="r" b="b"/>
              <a:pathLst>
                <a:path w="3321" h="1937" extrusionOk="0">
                  <a:moveTo>
                    <a:pt x="1290" y="1"/>
                  </a:moveTo>
                  <a:lnTo>
                    <a:pt x="0" y="756"/>
                  </a:lnTo>
                  <a:lnTo>
                    <a:pt x="2030" y="1936"/>
                  </a:lnTo>
                  <a:lnTo>
                    <a:pt x="3320" y="1181"/>
                  </a:lnTo>
                  <a:lnTo>
                    <a:pt x="12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73;p55">
              <a:extLst>
                <a:ext uri="{FF2B5EF4-FFF2-40B4-BE49-F238E27FC236}">
                  <a16:creationId xmlns:a16="http://schemas.microsoft.com/office/drawing/2014/main" id="{F0BFB198-8718-EF7D-CB14-9EDE0E064B10}"/>
                </a:ext>
              </a:extLst>
            </p:cNvPr>
            <p:cNvSpPr/>
            <p:nvPr/>
          </p:nvSpPr>
          <p:spPr>
            <a:xfrm>
              <a:off x="-2024926" y="2105077"/>
              <a:ext cx="95827" cy="55892"/>
            </a:xfrm>
            <a:custGeom>
              <a:avLst/>
              <a:gdLst/>
              <a:ahLst/>
              <a:cxnLst/>
              <a:rect l="l" t="t" r="r" b="b"/>
              <a:pathLst>
                <a:path w="3321" h="1937" fill="none" extrusionOk="0">
                  <a:moveTo>
                    <a:pt x="3320" y="1181"/>
                  </a:moveTo>
                  <a:lnTo>
                    <a:pt x="1290" y="1"/>
                  </a:lnTo>
                  <a:lnTo>
                    <a:pt x="0" y="756"/>
                  </a:lnTo>
                  <a:lnTo>
                    <a:pt x="2030" y="1936"/>
                  </a:lnTo>
                  <a:lnTo>
                    <a:pt x="3320" y="118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774;p55">
              <a:extLst>
                <a:ext uri="{FF2B5EF4-FFF2-40B4-BE49-F238E27FC236}">
                  <a16:creationId xmlns:a16="http://schemas.microsoft.com/office/drawing/2014/main" id="{B6FDB2BA-0B6C-B660-7895-DB4200894B15}"/>
                </a:ext>
              </a:extLst>
            </p:cNvPr>
            <p:cNvSpPr/>
            <p:nvPr/>
          </p:nvSpPr>
          <p:spPr>
            <a:xfrm>
              <a:off x="-2066247" y="2129143"/>
              <a:ext cx="106273" cy="61317"/>
            </a:xfrm>
            <a:custGeom>
              <a:avLst/>
              <a:gdLst/>
              <a:ahLst/>
              <a:cxnLst/>
              <a:rect l="l" t="t" r="r" b="b"/>
              <a:pathLst>
                <a:path w="3683" h="2125" extrusionOk="0">
                  <a:moveTo>
                    <a:pt x="1291" y="1"/>
                  </a:moveTo>
                  <a:lnTo>
                    <a:pt x="0" y="756"/>
                  </a:lnTo>
                  <a:lnTo>
                    <a:pt x="2392" y="2125"/>
                  </a:lnTo>
                  <a:lnTo>
                    <a:pt x="3682" y="1385"/>
                  </a:lnTo>
                  <a:lnTo>
                    <a:pt x="12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775;p55">
              <a:extLst>
                <a:ext uri="{FF2B5EF4-FFF2-40B4-BE49-F238E27FC236}">
                  <a16:creationId xmlns:a16="http://schemas.microsoft.com/office/drawing/2014/main" id="{11ACCC52-D641-A3AF-2BD4-28BFFE2A707C}"/>
                </a:ext>
              </a:extLst>
            </p:cNvPr>
            <p:cNvSpPr/>
            <p:nvPr/>
          </p:nvSpPr>
          <p:spPr>
            <a:xfrm>
              <a:off x="-2066247" y="2129143"/>
              <a:ext cx="106273" cy="61317"/>
            </a:xfrm>
            <a:custGeom>
              <a:avLst/>
              <a:gdLst/>
              <a:ahLst/>
              <a:cxnLst/>
              <a:rect l="l" t="t" r="r" b="b"/>
              <a:pathLst>
                <a:path w="3683" h="2125" fill="none" extrusionOk="0">
                  <a:moveTo>
                    <a:pt x="3682" y="1385"/>
                  </a:moveTo>
                  <a:lnTo>
                    <a:pt x="1291" y="1"/>
                  </a:lnTo>
                  <a:lnTo>
                    <a:pt x="0" y="756"/>
                  </a:lnTo>
                  <a:lnTo>
                    <a:pt x="2392" y="2125"/>
                  </a:lnTo>
                  <a:lnTo>
                    <a:pt x="3682" y="13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776;p55">
              <a:extLst>
                <a:ext uri="{FF2B5EF4-FFF2-40B4-BE49-F238E27FC236}">
                  <a16:creationId xmlns:a16="http://schemas.microsoft.com/office/drawing/2014/main" id="{62BA262A-2875-3992-0A98-AB55795339DA}"/>
                </a:ext>
              </a:extLst>
            </p:cNvPr>
            <p:cNvSpPr/>
            <p:nvPr/>
          </p:nvSpPr>
          <p:spPr>
            <a:xfrm>
              <a:off x="-2106674" y="2152747"/>
              <a:ext cx="82670" cy="47697"/>
            </a:xfrm>
            <a:custGeom>
              <a:avLst/>
              <a:gdLst/>
              <a:ahLst/>
              <a:cxnLst/>
              <a:rect l="l" t="t" r="r" b="b"/>
              <a:pathLst>
                <a:path w="2865" h="1653" extrusionOk="0">
                  <a:moveTo>
                    <a:pt x="1291" y="1"/>
                  </a:moveTo>
                  <a:lnTo>
                    <a:pt x="1" y="756"/>
                  </a:lnTo>
                  <a:lnTo>
                    <a:pt x="1574" y="1653"/>
                  </a:lnTo>
                  <a:lnTo>
                    <a:pt x="2865" y="913"/>
                  </a:lnTo>
                  <a:lnTo>
                    <a:pt x="12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777;p55">
              <a:extLst>
                <a:ext uri="{FF2B5EF4-FFF2-40B4-BE49-F238E27FC236}">
                  <a16:creationId xmlns:a16="http://schemas.microsoft.com/office/drawing/2014/main" id="{267753B8-CEA1-198C-B398-8DAB80237FDF}"/>
                </a:ext>
              </a:extLst>
            </p:cNvPr>
            <p:cNvSpPr/>
            <p:nvPr/>
          </p:nvSpPr>
          <p:spPr>
            <a:xfrm>
              <a:off x="-2106674" y="2152747"/>
              <a:ext cx="82670" cy="47697"/>
            </a:xfrm>
            <a:custGeom>
              <a:avLst/>
              <a:gdLst/>
              <a:ahLst/>
              <a:cxnLst/>
              <a:rect l="l" t="t" r="r" b="b"/>
              <a:pathLst>
                <a:path w="2865" h="1653" fill="none" extrusionOk="0">
                  <a:moveTo>
                    <a:pt x="2865" y="913"/>
                  </a:moveTo>
                  <a:lnTo>
                    <a:pt x="1291" y="1"/>
                  </a:lnTo>
                  <a:lnTo>
                    <a:pt x="1" y="756"/>
                  </a:lnTo>
                  <a:lnTo>
                    <a:pt x="1574" y="1653"/>
                  </a:lnTo>
                  <a:lnTo>
                    <a:pt x="2865" y="9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778;p55">
              <a:extLst>
                <a:ext uri="{FF2B5EF4-FFF2-40B4-BE49-F238E27FC236}">
                  <a16:creationId xmlns:a16="http://schemas.microsoft.com/office/drawing/2014/main" id="{EF939075-1CF7-A238-52E8-58FBAD5643AE}"/>
                </a:ext>
              </a:extLst>
            </p:cNvPr>
            <p:cNvSpPr/>
            <p:nvPr/>
          </p:nvSpPr>
          <p:spPr>
            <a:xfrm>
              <a:off x="-1730278" y="2228119"/>
              <a:ext cx="74504" cy="43167"/>
            </a:xfrm>
            <a:custGeom>
              <a:avLst/>
              <a:gdLst/>
              <a:ahLst/>
              <a:cxnLst/>
              <a:rect l="l" t="t" r="r" b="b"/>
              <a:pathLst>
                <a:path w="2582" h="1496" extrusionOk="0">
                  <a:moveTo>
                    <a:pt x="1275" y="1"/>
                  </a:moveTo>
                  <a:lnTo>
                    <a:pt x="1" y="740"/>
                  </a:lnTo>
                  <a:lnTo>
                    <a:pt x="1291" y="1496"/>
                  </a:lnTo>
                  <a:lnTo>
                    <a:pt x="2581" y="740"/>
                  </a:lnTo>
                  <a:lnTo>
                    <a:pt x="127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779;p55">
              <a:extLst>
                <a:ext uri="{FF2B5EF4-FFF2-40B4-BE49-F238E27FC236}">
                  <a16:creationId xmlns:a16="http://schemas.microsoft.com/office/drawing/2014/main" id="{42936DCB-6821-BB3E-F7C2-C9D1847C9D7E}"/>
                </a:ext>
              </a:extLst>
            </p:cNvPr>
            <p:cNvSpPr/>
            <p:nvPr/>
          </p:nvSpPr>
          <p:spPr>
            <a:xfrm>
              <a:off x="-1730278" y="2228119"/>
              <a:ext cx="74504" cy="43167"/>
            </a:xfrm>
            <a:custGeom>
              <a:avLst/>
              <a:gdLst/>
              <a:ahLst/>
              <a:cxnLst/>
              <a:rect l="l" t="t" r="r" b="b"/>
              <a:pathLst>
                <a:path w="2582" h="1496" fill="none" extrusionOk="0">
                  <a:moveTo>
                    <a:pt x="2581" y="740"/>
                  </a:moveTo>
                  <a:lnTo>
                    <a:pt x="1275" y="1"/>
                  </a:lnTo>
                  <a:lnTo>
                    <a:pt x="1" y="740"/>
                  </a:lnTo>
                  <a:lnTo>
                    <a:pt x="1291" y="1496"/>
                  </a:lnTo>
                  <a:lnTo>
                    <a:pt x="2581"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780;p55">
              <a:extLst>
                <a:ext uri="{FF2B5EF4-FFF2-40B4-BE49-F238E27FC236}">
                  <a16:creationId xmlns:a16="http://schemas.microsoft.com/office/drawing/2014/main" id="{5CA759FC-2D0E-A101-A48C-69164F5A4AD2}"/>
                </a:ext>
              </a:extLst>
            </p:cNvPr>
            <p:cNvSpPr/>
            <p:nvPr/>
          </p:nvSpPr>
          <p:spPr>
            <a:xfrm>
              <a:off x="-1772956" y="2203620"/>
              <a:ext cx="74936" cy="43138"/>
            </a:xfrm>
            <a:custGeom>
              <a:avLst/>
              <a:gdLst/>
              <a:ahLst/>
              <a:cxnLst/>
              <a:rect l="l" t="t" r="r" b="b"/>
              <a:pathLst>
                <a:path w="2597" h="1495" extrusionOk="0">
                  <a:moveTo>
                    <a:pt x="1291" y="0"/>
                  </a:moveTo>
                  <a:lnTo>
                    <a:pt x="1" y="740"/>
                  </a:lnTo>
                  <a:lnTo>
                    <a:pt x="1307" y="1495"/>
                  </a:lnTo>
                  <a:lnTo>
                    <a:pt x="2597" y="740"/>
                  </a:lnTo>
                  <a:lnTo>
                    <a:pt x="12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781;p55">
              <a:extLst>
                <a:ext uri="{FF2B5EF4-FFF2-40B4-BE49-F238E27FC236}">
                  <a16:creationId xmlns:a16="http://schemas.microsoft.com/office/drawing/2014/main" id="{CBCD1567-6F10-6E42-DED9-52AE8C6CC800}"/>
                </a:ext>
              </a:extLst>
            </p:cNvPr>
            <p:cNvSpPr/>
            <p:nvPr/>
          </p:nvSpPr>
          <p:spPr>
            <a:xfrm>
              <a:off x="-1772956" y="2203620"/>
              <a:ext cx="74936" cy="43138"/>
            </a:xfrm>
            <a:custGeom>
              <a:avLst/>
              <a:gdLst/>
              <a:ahLst/>
              <a:cxnLst/>
              <a:rect l="l" t="t" r="r" b="b"/>
              <a:pathLst>
                <a:path w="2597" h="1495" fill="none" extrusionOk="0">
                  <a:moveTo>
                    <a:pt x="2597" y="740"/>
                  </a:moveTo>
                  <a:lnTo>
                    <a:pt x="1291" y="0"/>
                  </a:lnTo>
                  <a:lnTo>
                    <a:pt x="1" y="740"/>
                  </a:lnTo>
                  <a:lnTo>
                    <a:pt x="1307" y="1495"/>
                  </a:lnTo>
                  <a:lnTo>
                    <a:pt x="2597"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782;p55">
              <a:extLst>
                <a:ext uri="{FF2B5EF4-FFF2-40B4-BE49-F238E27FC236}">
                  <a16:creationId xmlns:a16="http://schemas.microsoft.com/office/drawing/2014/main" id="{47BB5ED1-E3A1-FFC2-CD28-F7EFE343561E}"/>
                </a:ext>
              </a:extLst>
            </p:cNvPr>
            <p:cNvSpPr/>
            <p:nvPr/>
          </p:nvSpPr>
          <p:spPr>
            <a:xfrm>
              <a:off x="-1815172" y="2179092"/>
              <a:ext cx="74936" cy="43167"/>
            </a:xfrm>
            <a:custGeom>
              <a:avLst/>
              <a:gdLst/>
              <a:ahLst/>
              <a:cxnLst/>
              <a:rect l="l" t="t" r="r" b="b"/>
              <a:pathLst>
                <a:path w="2597" h="1496" extrusionOk="0">
                  <a:moveTo>
                    <a:pt x="1291" y="0"/>
                  </a:moveTo>
                  <a:lnTo>
                    <a:pt x="0" y="756"/>
                  </a:lnTo>
                  <a:lnTo>
                    <a:pt x="1306" y="1495"/>
                  </a:lnTo>
                  <a:lnTo>
                    <a:pt x="2597" y="756"/>
                  </a:lnTo>
                  <a:lnTo>
                    <a:pt x="12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783;p55">
              <a:extLst>
                <a:ext uri="{FF2B5EF4-FFF2-40B4-BE49-F238E27FC236}">
                  <a16:creationId xmlns:a16="http://schemas.microsoft.com/office/drawing/2014/main" id="{572E4AD0-8360-0122-1CCE-707FFC9A7043}"/>
                </a:ext>
              </a:extLst>
            </p:cNvPr>
            <p:cNvSpPr/>
            <p:nvPr/>
          </p:nvSpPr>
          <p:spPr>
            <a:xfrm>
              <a:off x="-1815172" y="2179092"/>
              <a:ext cx="74936" cy="43167"/>
            </a:xfrm>
            <a:custGeom>
              <a:avLst/>
              <a:gdLst/>
              <a:ahLst/>
              <a:cxnLst/>
              <a:rect l="l" t="t" r="r" b="b"/>
              <a:pathLst>
                <a:path w="2597" h="1496" fill="none" extrusionOk="0">
                  <a:moveTo>
                    <a:pt x="2597" y="756"/>
                  </a:moveTo>
                  <a:lnTo>
                    <a:pt x="1291" y="0"/>
                  </a:lnTo>
                  <a:lnTo>
                    <a:pt x="0" y="756"/>
                  </a:lnTo>
                  <a:lnTo>
                    <a:pt x="1306" y="1495"/>
                  </a:lnTo>
                  <a:lnTo>
                    <a:pt x="2597"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784;p55">
              <a:extLst>
                <a:ext uri="{FF2B5EF4-FFF2-40B4-BE49-F238E27FC236}">
                  <a16:creationId xmlns:a16="http://schemas.microsoft.com/office/drawing/2014/main" id="{98D1C7C6-5CC4-0858-81FF-07AEB6729004}"/>
                </a:ext>
              </a:extLst>
            </p:cNvPr>
            <p:cNvSpPr/>
            <p:nvPr/>
          </p:nvSpPr>
          <p:spPr>
            <a:xfrm>
              <a:off x="-1603601" y="2301211"/>
              <a:ext cx="74475" cy="43167"/>
            </a:xfrm>
            <a:custGeom>
              <a:avLst/>
              <a:gdLst/>
              <a:ahLst/>
              <a:cxnLst/>
              <a:rect l="l" t="t" r="r" b="b"/>
              <a:pathLst>
                <a:path w="2581" h="1496" extrusionOk="0">
                  <a:moveTo>
                    <a:pt x="1291" y="1"/>
                  </a:moveTo>
                  <a:lnTo>
                    <a:pt x="1" y="756"/>
                  </a:lnTo>
                  <a:lnTo>
                    <a:pt x="1291" y="1496"/>
                  </a:lnTo>
                  <a:lnTo>
                    <a:pt x="2581" y="756"/>
                  </a:lnTo>
                  <a:lnTo>
                    <a:pt x="12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785;p55">
              <a:extLst>
                <a:ext uri="{FF2B5EF4-FFF2-40B4-BE49-F238E27FC236}">
                  <a16:creationId xmlns:a16="http://schemas.microsoft.com/office/drawing/2014/main" id="{3C8DC933-EB6C-317F-F9AC-3CE1084A601E}"/>
                </a:ext>
              </a:extLst>
            </p:cNvPr>
            <p:cNvSpPr/>
            <p:nvPr/>
          </p:nvSpPr>
          <p:spPr>
            <a:xfrm>
              <a:off x="-1603601" y="2301211"/>
              <a:ext cx="74475" cy="43167"/>
            </a:xfrm>
            <a:custGeom>
              <a:avLst/>
              <a:gdLst/>
              <a:ahLst/>
              <a:cxnLst/>
              <a:rect l="l" t="t" r="r" b="b"/>
              <a:pathLst>
                <a:path w="2581" h="1496" fill="none" extrusionOk="0">
                  <a:moveTo>
                    <a:pt x="2581" y="756"/>
                  </a:moveTo>
                  <a:lnTo>
                    <a:pt x="1291" y="1"/>
                  </a:lnTo>
                  <a:lnTo>
                    <a:pt x="1" y="756"/>
                  </a:lnTo>
                  <a:lnTo>
                    <a:pt x="1291" y="1496"/>
                  </a:lnTo>
                  <a:lnTo>
                    <a:pt x="2581"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786;p55">
              <a:extLst>
                <a:ext uri="{FF2B5EF4-FFF2-40B4-BE49-F238E27FC236}">
                  <a16:creationId xmlns:a16="http://schemas.microsoft.com/office/drawing/2014/main" id="{93AF85A1-5604-233F-9199-A98BD8F1307C}"/>
                </a:ext>
              </a:extLst>
            </p:cNvPr>
            <p:cNvSpPr/>
            <p:nvPr/>
          </p:nvSpPr>
          <p:spPr>
            <a:xfrm>
              <a:off x="-1645817" y="2276712"/>
              <a:ext cx="74475" cy="43167"/>
            </a:xfrm>
            <a:custGeom>
              <a:avLst/>
              <a:gdLst/>
              <a:ahLst/>
              <a:cxnLst/>
              <a:rect l="l" t="t" r="r" b="b"/>
              <a:pathLst>
                <a:path w="2581" h="1496" extrusionOk="0">
                  <a:moveTo>
                    <a:pt x="1290" y="0"/>
                  </a:moveTo>
                  <a:lnTo>
                    <a:pt x="0" y="756"/>
                  </a:lnTo>
                  <a:lnTo>
                    <a:pt x="1290" y="1495"/>
                  </a:lnTo>
                  <a:lnTo>
                    <a:pt x="2581" y="756"/>
                  </a:lnTo>
                  <a:lnTo>
                    <a:pt x="12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787;p55">
              <a:extLst>
                <a:ext uri="{FF2B5EF4-FFF2-40B4-BE49-F238E27FC236}">
                  <a16:creationId xmlns:a16="http://schemas.microsoft.com/office/drawing/2014/main" id="{F7B9E35C-1C30-C969-A624-FAE315BDB1A5}"/>
                </a:ext>
              </a:extLst>
            </p:cNvPr>
            <p:cNvSpPr/>
            <p:nvPr/>
          </p:nvSpPr>
          <p:spPr>
            <a:xfrm>
              <a:off x="-1645817" y="2276712"/>
              <a:ext cx="74475" cy="43167"/>
            </a:xfrm>
            <a:custGeom>
              <a:avLst/>
              <a:gdLst/>
              <a:ahLst/>
              <a:cxnLst/>
              <a:rect l="l" t="t" r="r" b="b"/>
              <a:pathLst>
                <a:path w="2581" h="1496" fill="none" extrusionOk="0">
                  <a:moveTo>
                    <a:pt x="2581" y="756"/>
                  </a:moveTo>
                  <a:lnTo>
                    <a:pt x="1290" y="0"/>
                  </a:lnTo>
                  <a:lnTo>
                    <a:pt x="0" y="756"/>
                  </a:lnTo>
                  <a:lnTo>
                    <a:pt x="1290" y="1495"/>
                  </a:lnTo>
                  <a:lnTo>
                    <a:pt x="2581"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788;p55">
              <a:extLst>
                <a:ext uri="{FF2B5EF4-FFF2-40B4-BE49-F238E27FC236}">
                  <a16:creationId xmlns:a16="http://schemas.microsoft.com/office/drawing/2014/main" id="{A86194A4-1807-36B7-A09D-40919AFD844C}"/>
                </a:ext>
              </a:extLst>
            </p:cNvPr>
            <p:cNvSpPr/>
            <p:nvPr/>
          </p:nvSpPr>
          <p:spPr>
            <a:xfrm>
              <a:off x="-1688062" y="2252184"/>
              <a:ext cx="74504" cy="43629"/>
            </a:xfrm>
            <a:custGeom>
              <a:avLst/>
              <a:gdLst/>
              <a:ahLst/>
              <a:cxnLst/>
              <a:rect l="l" t="t" r="r" b="b"/>
              <a:pathLst>
                <a:path w="2582" h="1512" extrusionOk="0">
                  <a:moveTo>
                    <a:pt x="1291" y="1"/>
                  </a:moveTo>
                  <a:lnTo>
                    <a:pt x="1" y="756"/>
                  </a:lnTo>
                  <a:lnTo>
                    <a:pt x="1291" y="1511"/>
                  </a:lnTo>
                  <a:lnTo>
                    <a:pt x="2581" y="756"/>
                  </a:lnTo>
                  <a:lnTo>
                    <a:pt x="12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789;p55">
              <a:extLst>
                <a:ext uri="{FF2B5EF4-FFF2-40B4-BE49-F238E27FC236}">
                  <a16:creationId xmlns:a16="http://schemas.microsoft.com/office/drawing/2014/main" id="{1A690C80-9062-33A4-3F6A-357578D50D64}"/>
                </a:ext>
              </a:extLst>
            </p:cNvPr>
            <p:cNvSpPr/>
            <p:nvPr/>
          </p:nvSpPr>
          <p:spPr>
            <a:xfrm>
              <a:off x="-1688062" y="2252184"/>
              <a:ext cx="74504" cy="43629"/>
            </a:xfrm>
            <a:custGeom>
              <a:avLst/>
              <a:gdLst/>
              <a:ahLst/>
              <a:cxnLst/>
              <a:rect l="l" t="t" r="r" b="b"/>
              <a:pathLst>
                <a:path w="2582" h="1512" fill="none" extrusionOk="0">
                  <a:moveTo>
                    <a:pt x="2581" y="756"/>
                  </a:moveTo>
                  <a:lnTo>
                    <a:pt x="1291" y="1"/>
                  </a:lnTo>
                  <a:lnTo>
                    <a:pt x="1" y="756"/>
                  </a:lnTo>
                  <a:lnTo>
                    <a:pt x="1291" y="1511"/>
                  </a:lnTo>
                  <a:lnTo>
                    <a:pt x="2581"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790;p55">
              <a:extLst>
                <a:ext uri="{FF2B5EF4-FFF2-40B4-BE49-F238E27FC236}">
                  <a16:creationId xmlns:a16="http://schemas.microsoft.com/office/drawing/2014/main" id="{206E4191-850A-F946-B28F-27B5DFA72B6B}"/>
                </a:ext>
              </a:extLst>
            </p:cNvPr>
            <p:cNvSpPr/>
            <p:nvPr/>
          </p:nvSpPr>
          <p:spPr>
            <a:xfrm>
              <a:off x="-1519140" y="2349804"/>
              <a:ext cx="74475" cy="43629"/>
            </a:xfrm>
            <a:custGeom>
              <a:avLst/>
              <a:gdLst/>
              <a:ahLst/>
              <a:cxnLst/>
              <a:rect l="l" t="t" r="r" b="b"/>
              <a:pathLst>
                <a:path w="2581" h="1512" extrusionOk="0">
                  <a:moveTo>
                    <a:pt x="1290" y="1"/>
                  </a:moveTo>
                  <a:lnTo>
                    <a:pt x="0" y="756"/>
                  </a:lnTo>
                  <a:lnTo>
                    <a:pt x="1306" y="1511"/>
                  </a:lnTo>
                  <a:lnTo>
                    <a:pt x="2581" y="756"/>
                  </a:lnTo>
                  <a:lnTo>
                    <a:pt x="12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791;p55">
              <a:extLst>
                <a:ext uri="{FF2B5EF4-FFF2-40B4-BE49-F238E27FC236}">
                  <a16:creationId xmlns:a16="http://schemas.microsoft.com/office/drawing/2014/main" id="{3A7A461E-DAC7-42D9-F3D4-88FF1692568C}"/>
                </a:ext>
              </a:extLst>
            </p:cNvPr>
            <p:cNvSpPr/>
            <p:nvPr/>
          </p:nvSpPr>
          <p:spPr>
            <a:xfrm>
              <a:off x="-1519140" y="2349804"/>
              <a:ext cx="74475" cy="43629"/>
            </a:xfrm>
            <a:custGeom>
              <a:avLst/>
              <a:gdLst/>
              <a:ahLst/>
              <a:cxnLst/>
              <a:rect l="l" t="t" r="r" b="b"/>
              <a:pathLst>
                <a:path w="2581" h="1512" fill="none" extrusionOk="0">
                  <a:moveTo>
                    <a:pt x="2581" y="756"/>
                  </a:moveTo>
                  <a:lnTo>
                    <a:pt x="1290" y="1"/>
                  </a:lnTo>
                  <a:lnTo>
                    <a:pt x="0" y="756"/>
                  </a:lnTo>
                  <a:lnTo>
                    <a:pt x="1306" y="1511"/>
                  </a:lnTo>
                  <a:lnTo>
                    <a:pt x="2581" y="7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792;p55">
              <a:extLst>
                <a:ext uri="{FF2B5EF4-FFF2-40B4-BE49-F238E27FC236}">
                  <a16:creationId xmlns:a16="http://schemas.microsoft.com/office/drawing/2014/main" id="{C7C4F82A-DE9C-3B57-1834-AA4DB1512245}"/>
                </a:ext>
              </a:extLst>
            </p:cNvPr>
            <p:cNvSpPr/>
            <p:nvPr/>
          </p:nvSpPr>
          <p:spPr>
            <a:xfrm>
              <a:off x="-1561385" y="2325738"/>
              <a:ext cx="74504" cy="43167"/>
            </a:xfrm>
            <a:custGeom>
              <a:avLst/>
              <a:gdLst/>
              <a:ahLst/>
              <a:cxnLst/>
              <a:rect l="l" t="t" r="r" b="b"/>
              <a:pathLst>
                <a:path w="2582" h="1496" extrusionOk="0">
                  <a:moveTo>
                    <a:pt x="1291" y="1"/>
                  </a:moveTo>
                  <a:lnTo>
                    <a:pt x="1" y="740"/>
                  </a:lnTo>
                  <a:lnTo>
                    <a:pt x="1291" y="1495"/>
                  </a:lnTo>
                  <a:lnTo>
                    <a:pt x="2581" y="740"/>
                  </a:lnTo>
                  <a:lnTo>
                    <a:pt x="12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793;p55">
              <a:extLst>
                <a:ext uri="{FF2B5EF4-FFF2-40B4-BE49-F238E27FC236}">
                  <a16:creationId xmlns:a16="http://schemas.microsoft.com/office/drawing/2014/main" id="{DEBDF94E-97FA-5119-CC1B-B2C08CCCEAF8}"/>
                </a:ext>
              </a:extLst>
            </p:cNvPr>
            <p:cNvSpPr/>
            <p:nvPr/>
          </p:nvSpPr>
          <p:spPr>
            <a:xfrm>
              <a:off x="-1561385" y="2325738"/>
              <a:ext cx="74504" cy="43167"/>
            </a:xfrm>
            <a:custGeom>
              <a:avLst/>
              <a:gdLst/>
              <a:ahLst/>
              <a:cxnLst/>
              <a:rect l="l" t="t" r="r" b="b"/>
              <a:pathLst>
                <a:path w="2582" h="1496" fill="none" extrusionOk="0">
                  <a:moveTo>
                    <a:pt x="2581" y="740"/>
                  </a:moveTo>
                  <a:lnTo>
                    <a:pt x="1291" y="1"/>
                  </a:lnTo>
                  <a:lnTo>
                    <a:pt x="1" y="740"/>
                  </a:lnTo>
                  <a:lnTo>
                    <a:pt x="1291" y="1495"/>
                  </a:lnTo>
                  <a:lnTo>
                    <a:pt x="2581" y="7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794;p55">
              <a:extLst>
                <a:ext uri="{FF2B5EF4-FFF2-40B4-BE49-F238E27FC236}">
                  <a16:creationId xmlns:a16="http://schemas.microsoft.com/office/drawing/2014/main" id="{74B82ECD-52C4-BEA9-75B4-7118B0492E93}"/>
                </a:ext>
              </a:extLst>
            </p:cNvPr>
            <p:cNvSpPr/>
            <p:nvPr/>
          </p:nvSpPr>
          <p:spPr>
            <a:xfrm>
              <a:off x="-2193848" y="2318467"/>
              <a:ext cx="446329" cy="258368"/>
            </a:xfrm>
            <a:custGeom>
              <a:avLst/>
              <a:gdLst/>
              <a:ahLst/>
              <a:cxnLst/>
              <a:rect l="l" t="t" r="r" b="b"/>
              <a:pathLst>
                <a:path w="15468" h="8954" extrusionOk="0">
                  <a:moveTo>
                    <a:pt x="5665" y="1"/>
                  </a:moveTo>
                  <a:lnTo>
                    <a:pt x="5539" y="17"/>
                  </a:lnTo>
                  <a:lnTo>
                    <a:pt x="5477" y="32"/>
                  </a:lnTo>
                  <a:lnTo>
                    <a:pt x="5414" y="64"/>
                  </a:lnTo>
                  <a:lnTo>
                    <a:pt x="111" y="3148"/>
                  </a:lnTo>
                  <a:lnTo>
                    <a:pt x="64" y="3179"/>
                  </a:lnTo>
                  <a:lnTo>
                    <a:pt x="32" y="3211"/>
                  </a:lnTo>
                  <a:lnTo>
                    <a:pt x="17" y="3258"/>
                  </a:lnTo>
                  <a:lnTo>
                    <a:pt x="1" y="3289"/>
                  </a:lnTo>
                  <a:lnTo>
                    <a:pt x="17" y="3337"/>
                  </a:lnTo>
                  <a:lnTo>
                    <a:pt x="32" y="3368"/>
                  </a:lnTo>
                  <a:lnTo>
                    <a:pt x="64" y="3415"/>
                  </a:lnTo>
                  <a:lnTo>
                    <a:pt x="111" y="3447"/>
                  </a:lnTo>
                  <a:lnTo>
                    <a:pt x="9552" y="8891"/>
                  </a:lnTo>
                  <a:lnTo>
                    <a:pt x="9662" y="8938"/>
                  </a:lnTo>
                  <a:lnTo>
                    <a:pt x="9803" y="8954"/>
                  </a:lnTo>
                  <a:lnTo>
                    <a:pt x="9929" y="8938"/>
                  </a:lnTo>
                  <a:lnTo>
                    <a:pt x="9992" y="8922"/>
                  </a:lnTo>
                  <a:lnTo>
                    <a:pt x="10055" y="8891"/>
                  </a:lnTo>
                  <a:lnTo>
                    <a:pt x="15373" y="5807"/>
                  </a:lnTo>
                  <a:lnTo>
                    <a:pt x="15421" y="5775"/>
                  </a:lnTo>
                  <a:lnTo>
                    <a:pt x="15452" y="5744"/>
                  </a:lnTo>
                  <a:lnTo>
                    <a:pt x="15468" y="5697"/>
                  </a:lnTo>
                  <a:lnTo>
                    <a:pt x="15468" y="5665"/>
                  </a:lnTo>
                  <a:lnTo>
                    <a:pt x="15468" y="5618"/>
                  </a:lnTo>
                  <a:lnTo>
                    <a:pt x="15436" y="5587"/>
                  </a:lnTo>
                  <a:lnTo>
                    <a:pt x="15405" y="5539"/>
                  </a:lnTo>
                  <a:lnTo>
                    <a:pt x="15358" y="5508"/>
                  </a:lnTo>
                  <a:lnTo>
                    <a:pt x="5917" y="64"/>
                  </a:lnTo>
                  <a:lnTo>
                    <a:pt x="5807" y="17"/>
                  </a:lnTo>
                  <a:lnTo>
                    <a:pt x="5665" y="1"/>
                  </a:lnTo>
                  <a:close/>
                </a:path>
              </a:pathLst>
            </a:custGeom>
            <a:solidFill>
              <a:srgbClr val="95AE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795;p55">
              <a:extLst>
                <a:ext uri="{FF2B5EF4-FFF2-40B4-BE49-F238E27FC236}">
                  <a16:creationId xmlns:a16="http://schemas.microsoft.com/office/drawing/2014/main" id="{CC8BFB1B-9337-0038-C148-5670717F3002}"/>
                </a:ext>
              </a:extLst>
            </p:cNvPr>
            <p:cNvSpPr/>
            <p:nvPr/>
          </p:nvSpPr>
          <p:spPr>
            <a:xfrm>
              <a:off x="-2193848" y="2318467"/>
              <a:ext cx="446329" cy="258368"/>
            </a:xfrm>
            <a:custGeom>
              <a:avLst/>
              <a:gdLst/>
              <a:ahLst/>
              <a:cxnLst/>
              <a:rect l="l" t="t" r="r" b="b"/>
              <a:pathLst>
                <a:path w="15468" h="8954" fill="none" extrusionOk="0">
                  <a:moveTo>
                    <a:pt x="15358" y="5508"/>
                  </a:moveTo>
                  <a:lnTo>
                    <a:pt x="5917" y="64"/>
                  </a:lnTo>
                  <a:lnTo>
                    <a:pt x="5917" y="64"/>
                  </a:lnTo>
                  <a:lnTo>
                    <a:pt x="5807" y="17"/>
                  </a:lnTo>
                  <a:lnTo>
                    <a:pt x="5665" y="1"/>
                  </a:lnTo>
                  <a:lnTo>
                    <a:pt x="5539" y="17"/>
                  </a:lnTo>
                  <a:lnTo>
                    <a:pt x="5477" y="32"/>
                  </a:lnTo>
                  <a:lnTo>
                    <a:pt x="5414" y="64"/>
                  </a:lnTo>
                  <a:lnTo>
                    <a:pt x="111" y="3148"/>
                  </a:lnTo>
                  <a:lnTo>
                    <a:pt x="111" y="3148"/>
                  </a:lnTo>
                  <a:lnTo>
                    <a:pt x="64" y="3179"/>
                  </a:lnTo>
                  <a:lnTo>
                    <a:pt x="32" y="3211"/>
                  </a:lnTo>
                  <a:lnTo>
                    <a:pt x="17" y="3258"/>
                  </a:lnTo>
                  <a:lnTo>
                    <a:pt x="1" y="3289"/>
                  </a:lnTo>
                  <a:lnTo>
                    <a:pt x="17" y="3337"/>
                  </a:lnTo>
                  <a:lnTo>
                    <a:pt x="32" y="3368"/>
                  </a:lnTo>
                  <a:lnTo>
                    <a:pt x="64" y="3415"/>
                  </a:lnTo>
                  <a:lnTo>
                    <a:pt x="111" y="3447"/>
                  </a:lnTo>
                  <a:lnTo>
                    <a:pt x="9552" y="8891"/>
                  </a:lnTo>
                  <a:lnTo>
                    <a:pt x="9552" y="8891"/>
                  </a:lnTo>
                  <a:lnTo>
                    <a:pt x="9662" y="8938"/>
                  </a:lnTo>
                  <a:lnTo>
                    <a:pt x="9803" y="8954"/>
                  </a:lnTo>
                  <a:lnTo>
                    <a:pt x="9929" y="8938"/>
                  </a:lnTo>
                  <a:lnTo>
                    <a:pt x="9992" y="8922"/>
                  </a:lnTo>
                  <a:lnTo>
                    <a:pt x="10055" y="8891"/>
                  </a:lnTo>
                  <a:lnTo>
                    <a:pt x="15373" y="5807"/>
                  </a:lnTo>
                  <a:lnTo>
                    <a:pt x="15373" y="5807"/>
                  </a:lnTo>
                  <a:lnTo>
                    <a:pt x="15421" y="5775"/>
                  </a:lnTo>
                  <a:lnTo>
                    <a:pt x="15452" y="5744"/>
                  </a:lnTo>
                  <a:lnTo>
                    <a:pt x="15468" y="5697"/>
                  </a:lnTo>
                  <a:lnTo>
                    <a:pt x="15468" y="5665"/>
                  </a:lnTo>
                  <a:lnTo>
                    <a:pt x="15468" y="5618"/>
                  </a:lnTo>
                  <a:lnTo>
                    <a:pt x="15436" y="5587"/>
                  </a:lnTo>
                  <a:lnTo>
                    <a:pt x="15405" y="5539"/>
                  </a:lnTo>
                  <a:lnTo>
                    <a:pt x="15358" y="55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796;p55">
              <a:extLst>
                <a:ext uri="{FF2B5EF4-FFF2-40B4-BE49-F238E27FC236}">
                  <a16:creationId xmlns:a16="http://schemas.microsoft.com/office/drawing/2014/main" id="{0654C912-5B32-8D96-913E-86387BE4B4D4}"/>
                </a:ext>
              </a:extLst>
            </p:cNvPr>
            <p:cNvSpPr/>
            <p:nvPr/>
          </p:nvSpPr>
          <p:spPr>
            <a:xfrm>
              <a:off x="-1914148" y="2083291"/>
              <a:ext cx="48159" cy="27730"/>
            </a:xfrm>
            <a:custGeom>
              <a:avLst/>
              <a:gdLst/>
              <a:ahLst/>
              <a:cxnLst/>
              <a:rect l="l" t="t" r="r" b="b"/>
              <a:pathLst>
                <a:path w="1669" h="961" extrusionOk="0">
                  <a:moveTo>
                    <a:pt x="520" y="1"/>
                  </a:moveTo>
                  <a:lnTo>
                    <a:pt x="0" y="299"/>
                  </a:lnTo>
                  <a:lnTo>
                    <a:pt x="1149" y="960"/>
                  </a:lnTo>
                  <a:lnTo>
                    <a:pt x="1668" y="661"/>
                  </a:lnTo>
                  <a:lnTo>
                    <a:pt x="52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797;p55">
              <a:extLst>
                <a:ext uri="{FF2B5EF4-FFF2-40B4-BE49-F238E27FC236}">
                  <a16:creationId xmlns:a16="http://schemas.microsoft.com/office/drawing/2014/main" id="{2A8F9EC5-BB66-1C67-35DD-BD917A8052C0}"/>
                </a:ext>
              </a:extLst>
            </p:cNvPr>
            <p:cNvSpPr/>
            <p:nvPr/>
          </p:nvSpPr>
          <p:spPr>
            <a:xfrm>
              <a:off x="-1914148" y="2083291"/>
              <a:ext cx="48159" cy="27730"/>
            </a:xfrm>
            <a:custGeom>
              <a:avLst/>
              <a:gdLst/>
              <a:ahLst/>
              <a:cxnLst/>
              <a:rect l="l" t="t" r="r" b="b"/>
              <a:pathLst>
                <a:path w="1669" h="961" fill="none" extrusionOk="0">
                  <a:moveTo>
                    <a:pt x="1668" y="661"/>
                  </a:moveTo>
                  <a:lnTo>
                    <a:pt x="520" y="1"/>
                  </a:lnTo>
                  <a:lnTo>
                    <a:pt x="0" y="299"/>
                  </a:lnTo>
                  <a:lnTo>
                    <a:pt x="1149" y="960"/>
                  </a:lnTo>
                  <a:lnTo>
                    <a:pt x="1668" y="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798;p55">
              <a:extLst>
                <a:ext uri="{FF2B5EF4-FFF2-40B4-BE49-F238E27FC236}">
                  <a16:creationId xmlns:a16="http://schemas.microsoft.com/office/drawing/2014/main" id="{9B8AF111-C0F3-0458-BB5A-94DA36370281}"/>
                </a:ext>
              </a:extLst>
            </p:cNvPr>
            <p:cNvSpPr/>
            <p:nvPr/>
          </p:nvSpPr>
          <p:spPr>
            <a:xfrm>
              <a:off x="-1872394" y="2107356"/>
              <a:ext cx="47697" cy="27730"/>
            </a:xfrm>
            <a:custGeom>
              <a:avLst/>
              <a:gdLst/>
              <a:ahLst/>
              <a:cxnLst/>
              <a:rect l="l" t="t" r="r" b="b"/>
              <a:pathLst>
                <a:path w="1653" h="961" extrusionOk="0">
                  <a:moveTo>
                    <a:pt x="504" y="0"/>
                  </a:moveTo>
                  <a:lnTo>
                    <a:pt x="1" y="299"/>
                  </a:lnTo>
                  <a:lnTo>
                    <a:pt x="1149" y="960"/>
                  </a:lnTo>
                  <a:lnTo>
                    <a:pt x="1653" y="661"/>
                  </a:lnTo>
                  <a:lnTo>
                    <a:pt x="5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799;p55">
              <a:extLst>
                <a:ext uri="{FF2B5EF4-FFF2-40B4-BE49-F238E27FC236}">
                  <a16:creationId xmlns:a16="http://schemas.microsoft.com/office/drawing/2014/main" id="{FD224A0B-FF38-B4E0-8463-6383233A5F1C}"/>
                </a:ext>
              </a:extLst>
            </p:cNvPr>
            <p:cNvSpPr/>
            <p:nvPr/>
          </p:nvSpPr>
          <p:spPr>
            <a:xfrm>
              <a:off x="-1872394" y="2107356"/>
              <a:ext cx="47697" cy="27730"/>
            </a:xfrm>
            <a:custGeom>
              <a:avLst/>
              <a:gdLst/>
              <a:ahLst/>
              <a:cxnLst/>
              <a:rect l="l" t="t" r="r" b="b"/>
              <a:pathLst>
                <a:path w="1653" h="961" fill="none" extrusionOk="0">
                  <a:moveTo>
                    <a:pt x="1653" y="661"/>
                  </a:moveTo>
                  <a:lnTo>
                    <a:pt x="504" y="0"/>
                  </a:lnTo>
                  <a:lnTo>
                    <a:pt x="1" y="299"/>
                  </a:lnTo>
                  <a:lnTo>
                    <a:pt x="1149" y="960"/>
                  </a:lnTo>
                  <a:lnTo>
                    <a:pt x="1653" y="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00;p55">
              <a:extLst>
                <a:ext uri="{FF2B5EF4-FFF2-40B4-BE49-F238E27FC236}">
                  <a16:creationId xmlns:a16="http://schemas.microsoft.com/office/drawing/2014/main" id="{531D07F1-762D-C641-1CF6-2E60EA2840C1}"/>
                </a:ext>
              </a:extLst>
            </p:cNvPr>
            <p:cNvSpPr/>
            <p:nvPr/>
          </p:nvSpPr>
          <p:spPr>
            <a:xfrm>
              <a:off x="-1831072" y="2131422"/>
              <a:ext cx="48159" cy="27730"/>
            </a:xfrm>
            <a:custGeom>
              <a:avLst/>
              <a:gdLst/>
              <a:ahLst/>
              <a:cxnLst/>
              <a:rect l="l" t="t" r="r" b="b"/>
              <a:pathLst>
                <a:path w="1669" h="961" extrusionOk="0">
                  <a:moveTo>
                    <a:pt x="520" y="0"/>
                  </a:moveTo>
                  <a:lnTo>
                    <a:pt x="1" y="299"/>
                  </a:lnTo>
                  <a:lnTo>
                    <a:pt x="1165" y="960"/>
                  </a:lnTo>
                  <a:lnTo>
                    <a:pt x="1668" y="661"/>
                  </a:lnTo>
                  <a:lnTo>
                    <a:pt x="5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01;p55">
              <a:extLst>
                <a:ext uri="{FF2B5EF4-FFF2-40B4-BE49-F238E27FC236}">
                  <a16:creationId xmlns:a16="http://schemas.microsoft.com/office/drawing/2014/main" id="{1A2A91EF-BF83-3EA7-D73B-59027BD53920}"/>
                </a:ext>
              </a:extLst>
            </p:cNvPr>
            <p:cNvSpPr/>
            <p:nvPr/>
          </p:nvSpPr>
          <p:spPr>
            <a:xfrm>
              <a:off x="-1831072" y="2131422"/>
              <a:ext cx="48159" cy="27730"/>
            </a:xfrm>
            <a:custGeom>
              <a:avLst/>
              <a:gdLst/>
              <a:ahLst/>
              <a:cxnLst/>
              <a:rect l="l" t="t" r="r" b="b"/>
              <a:pathLst>
                <a:path w="1669" h="961" fill="none" extrusionOk="0">
                  <a:moveTo>
                    <a:pt x="1668" y="661"/>
                  </a:moveTo>
                  <a:lnTo>
                    <a:pt x="520" y="0"/>
                  </a:lnTo>
                  <a:lnTo>
                    <a:pt x="1" y="299"/>
                  </a:lnTo>
                  <a:lnTo>
                    <a:pt x="1165" y="960"/>
                  </a:lnTo>
                  <a:lnTo>
                    <a:pt x="1668" y="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802;p55">
              <a:extLst>
                <a:ext uri="{FF2B5EF4-FFF2-40B4-BE49-F238E27FC236}">
                  <a16:creationId xmlns:a16="http://schemas.microsoft.com/office/drawing/2014/main" id="{A5DD49EE-39A1-4163-DF77-8D126C0FE32A}"/>
                </a:ext>
              </a:extLst>
            </p:cNvPr>
            <p:cNvSpPr/>
            <p:nvPr/>
          </p:nvSpPr>
          <p:spPr>
            <a:xfrm>
              <a:off x="-1789289" y="2155488"/>
              <a:ext cx="48159" cy="27730"/>
            </a:xfrm>
            <a:custGeom>
              <a:avLst/>
              <a:gdLst/>
              <a:ahLst/>
              <a:cxnLst/>
              <a:rect l="l" t="t" r="r" b="b"/>
              <a:pathLst>
                <a:path w="1669" h="961" extrusionOk="0">
                  <a:moveTo>
                    <a:pt x="519" y="0"/>
                  </a:moveTo>
                  <a:lnTo>
                    <a:pt x="0" y="299"/>
                  </a:lnTo>
                  <a:lnTo>
                    <a:pt x="1149" y="960"/>
                  </a:lnTo>
                  <a:lnTo>
                    <a:pt x="1668" y="661"/>
                  </a:lnTo>
                  <a:lnTo>
                    <a:pt x="5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803;p55">
              <a:extLst>
                <a:ext uri="{FF2B5EF4-FFF2-40B4-BE49-F238E27FC236}">
                  <a16:creationId xmlns:a16="http://schemas.microsoft.com/office/drawing/2014/main" id="{515591B9-FD8C-6E83-5553-5F4CCD53D044}"/>
                </a:ext>
              </a:extLst>
            </p:cNvPr>
            <p:cNvSpPr/>
            <p:nvPr/>
          </p:nvSpPr>
          <p:spPr>
            <a:xfrm>
              <a:off x="-1789289" y="2155488"/>
              <a:ext cx="48159" cy="27730"/>
            </a:xfrm>
            <a:custGeom>
              <a:avLst/>
              <a:gdLst/>
              <a:ahLst/>
              <a:cxnLst/>
              <a:rect l="l" t="t" r="r" b="b"/>
              <a:pathLst>
                <a:path w="1669" h="961" fill="none" extrusionOk="0">
                  <a:moveTo>
                    <a:pt x="1668" y="661"/>
                  </a:moveTo>
                  <a:lnTo>
                    <a:pt x="519" y="0"/>
                  </a:lnTo>
                  <a:lnTo>
                    <a:pt x="0" y="299"/>
                  </a:lnTo>
                  <a:lnTo>
                    <a:pt x="1149" y="960"/>
                  </a:lnTo>
                  <a:lnTo>
                    <a:pt x="1668" y="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804;p55">
              <a:extLst>
                <a:ext uri="{FF2B5EF4-FFF2-40B4-BE49-F238E27FC236}">
                  <a16:creationId xmlns:a16="http://schemas.microsoft.com/office/drawing/2014/main" id="{9EFECD8F-EBE9-C775-EBF4-4DA8D310A8B2}"/>
                </a:ext>
              </a:extLst>
            </p:cNvPr>
            <p:cNvSpPr/>
            <p:nvPr/>
          </p:nvSpPr>
          <p:spPr>
            <a:xfrm>
              <a:off x="-1513253" y="2314831"/>
              <a:ext cx="47697" cy="27730"/>
            </a:xfrm>
            <a:custGeom>
              <a:avLst/>
              <a:gdLst/>
              <a:ahLst/>
              <a:cxnLst/>
              <a:rect l="l" t="t" r="r" b="b"/>
              <a:pathLst>
                <a:path w="1653" h="961" extrusionOk="0">
                  <a:moveTo>
                    <a:pt x="504" y="1"/>
                  </a:moveTo>
                  <a:lnTo>
                    <a:pt x="1" y="300"/>
                  </a:lnTo>
                  <a:lnTo>
                    <a:pt x="1149" y="961"/>
                  </a:lnTo>
                  <a:lnTo>
                    <a:pt x="1653" y="662"/>
                  </a:lnTo>
                  <a:lnTo>
                    <a:pt x="5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805;p55">
              <a:extLst>
                <a:ext uri="{FF2B5EF4-FFF2-40B4-BE49-F238E27FC236}">
                  <a16:creationId xmlns:a16="http://schemas.microsoft.com/office/drawing/2014/main" id="{1B85DDCB-A12F-7D68-42D7-AF1EE7D807A4}"/>
                </a:ext>
              </a:extLst>
            </p:cNvPr>
            <p:cNvSpPr/>
            <p:nvPr/>
          </p:nvSpPr>
          <p:spPr>
            <a:xfrm>
              <a:off x="-1513253" y="2314831"/>
              <a:ext cx="47697" cy="27730"/>
            </a:xfrm>
            <a:custGeom>
              <a:avLst/>
              <a:gdLst/>
              <a:ahLst/>
              <a:cxnLst/>
              <a:rect l="l" t="t" r="r" b="b"/>
              <a:pathLst>
                <a:path w="1653" h="961" fill="none" extrusionOk="0">
                  <a:moveTo>
                    <a:pt x="1653" y="662"/>
                  </a:moveTo>
                  <a:lnTo>
                    <a:pt x="504" y="1"/>
                  </a:lnTo>
                  <a:lnTo>
                    <a:pt x="1" y="300"/>
                  </a:lnTo>
                  <a:lnTo>
                    <a:pt x="1149" y="961"/>
                  </a:lnTo>
                  <a:lnTo>
                    <a:pt x="1653" y="66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806;p55">
              <a:extLst>
                <a:ext uri="{FF2B5EF4-FFF2-40B4-BE49-F238E27FC236}">
                  <a16:creationId xmlns:a16="http://schemas.microsoft.com/office/drawing/2014/main" id="{5CEAE4AC-CB43-53DA-D41A-59BD685D7417}"/>
                </a:ext>
              </a:extLst>
            </p:cNvPr>
            <p:cNvSpPr/>
            <p:nvPr/>
          </p:nvSpPr>
          <p:spPr>
            <a:xfrm>
              <a:off x="-1471932" y="2338897"/>
              <a:ext cx="48159" cy="27730"/>
            </a:xfrm>
            <a:custGeom>
              <a:avLst/>
              <a:gdLst/>
              <a:ahLst/>
              <a:cxnLst/>
              <a:rect l="l" t="t" r="r" b="b"/>
              <a:pathLst>
                <a:path w="1669" h="961" extrusionOk="0">
                  <a:moveTo>
                    <a:pt x="520" y="1"/>
                  </a:moveTo>
                  <a:lnTo>
                    <a:pt x="0" y="300"/>
                  </a:lnTo>
                  <a:lnTo>
                    <a:pt x="1149" y="961"/>
                  </a:lnTo>
                  <a:lnTo>
                    <a:pt x="1668" y="662"/>
                  </a:lnTo>
                  <a:lnTo>
                    <a:pt x="52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807;p55">
              <a:extLst>
                <a:ext uri="{FF2B5EF4-FFF2-40B4-BE49-F238E27FC236}">
                  <a16:creationId xmlns:a16="http://schemas.microsoft.com/office/drawing/2014/main" id="{453E1875-8FED-26B4-34A6-50814544B9E1}"/>
                </a:ext>
              </a:extLst>
            </p:cNvPr>
            <p:cNvSpPr/>
            <p:nvPr/>
          </p:nvSpPr>
          <p:spPr>
            <a:xfrm>
              <a:off x="-1471932" y="2338897"/>
              <a:ext cx="48159" cy="27730"/>
            </a:xfrm>
            <a:custGeom>
              <a:avLst/>
              <a:gdLst/>
              <a:ahLst/>
              <a:cxnLst/>
              <a:rect l="l" t="t" r="r" b="b"/>
              <a:pathLst>
                <a:path w="1669" h="961" fill="none" extrusionOk="0">
                  <a:moveTo>
                    <a:pt x="1668" y="662"/>
                  </a:moveTo>
                  <a:lnTo>
                    <a:pt x="520" y="1"/>
                  </a:lnTo>
                  <a:lnTo>
                    <a:pt x="0" y="300"/>
                  </a:lnTo>
                  <a:lnTo>
                    <a:pt x="1149" y="961"/>
                  </a:lnTo>
                  <a:lnTo>
                    <a:pt x="1668" y="66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808;p55">
              <a:extLst>
                <a:ext uri="{FF2B5EF4-FFF2-40B4-BE49-F238E27FC236}">
                  <a16:creationId xmlns:a16="http://schemas.microsoft.com/office/drawing/2014/main" id="{99E5372C-C604-2189-9059-5E254C3413EE}"/>
                </a:ext>
              </a:extLst>
            </p:cNvPr>
            <p:cNvSpPr/>
            <p:nvPr/>
          </p:nvSpPr>
          <p:spPr>
            <a:xfrm>
              <a:off x="-1430148" y="2362962"/>
              <a:ext cx="48130" cy="27730"/>
            </a:xfrm>
            <a:custGeom>
              <a:avLst/>
              <a:gdLst/>
              <a:ahLst/>
              <a:cxnLst/>
              <a:rect l="l" t="t" r="r" b="b"/>
              <a:pathLst>
                <a:path w="1668" h="961" extrusionOk="0">
                  <a:moveTo>
                    <a:pt x="519" y="1"/>
                  </a:moveTo>
                  <a:lnTo>
                    <a:pt x="0" y="300"/>
                  </a:lnTo>
                  <a:lnTo>
                    <a:pt x="1149" y="961"/>
                  </a:lnTo>
                  <a:lnTo>
                    <a:pt x="1668" y="662"/>
                  </a:lnTo>
                  <a:lnTo>
                    <a:pt x="51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809;p55">
              <a:extLst>
                <a:ext uri="{FF2B5EF4-FFF2-40B4-BE49-F238E27FC236}">
                  <a16:creationId xmlns:a16="http://schemas.microsoft.com/office/drawing/2014/main" id="{F48A5F8B-C858-7B18-E271-54F913D8F485}"/>
                </a:ext>
              </a:extLst>
            </p:cNvPr>
            <p:cNvSpPr/>
            <p:nvPr/>
          </p:nvSpPr>
          <p:spPr>
            <a:xfrm>
              <a:off x="-1430148" y="2362962"/>
              <a:ext cx="48130" cy="27730"/>
            </a:xfrm>
            <a:custGeom>
              <a:avLst/>
              <a:gdLst/>
              <a:ahLst/>
              <a:cxnLst/>
              <a:rect l="l" t="t" r="r" b="b"/>
              <a:pathLst>
                <a:path w="1668" h="961" fill="none" extrusionOk="0">
                  <a:moveTo>
                    <a:pt x="1668" y="662"/>
                  </a:moveTo>
                  <a:lnTo>
                    <a:pt x="519" y="1"/>
                  </a:lnTo>
                  <a:lnTo>
                    <a:pt x="0" y="300"/>
                  </a:lnTo>
                  <a:lnTo>
                    <a:pt x="1149" y="961"/>
                  </a:lnTo>
                  <a:lnTo>
                    <a:pt x="1668" y="66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810;p55">
              <a:extLst>
                <a:ext uri="{FF2B5EF4-FFF2-40B4-BE49-F238E27FC236}">
                  <a16:creationId xmlns:a16="http://schemas.microsoft.com/office/drawing/2014/main" id="{CB2E6486-A9FE-7BC9-4DD3-5A9E14B497E4}"/>
                </a:ext>
              </a:extLst>
            </p:cNvPr>
            <p:cNvSpPr/>
            <p:nvPr/>
          </p:nvSpPr>
          <p:spPr>
            <a:xfrm>
              <a:off x="-1388394" y="2387028"/>
              <a:ext cx="47697" cy="27730"/>
            </a:xfrm>
            <a:custGeom>
              <a:avLst/>
              <a:gdLst/>
              <a:ahLst/>
              <a:cxnLst/>
              <a:rect l="l" t="t" r="r" b="b"/>
              <a:pathLst>
                <a:path w="1653" h="961" extrusionOk="0">
                  <a:moveTo>
                    <a:pt x="504" y="1"/>
                  </a:moveTo>
                  <a:lnTo>
                    <a:pt x="1" y="284"/>
                  </a:lnTo>
                  <a:lnTo>
                    <a:pt x="1149" y="961"/>
                  </a:lnTo>
                  <a:lnTo>
                    <a:pt x="1653" y="662"/>
                  </a:lnTo>
                  <a:lnTo>
                    <a:pt x="5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811;p55">
              <a:extLst>
                <a:ext uri="{FF2B5EF4-FFF2-40B4-BE49-F238E27FC236}">
                  <a16:creationId xmlns:a16="http://schemas.microsoft.com/office/drawing/2014/main" id="{82B316EA-439F-06EA-0232-D2B6DA26A08A}"/>
                </a:ext>
              </a:extLst>
            </p:cNvPr>
            <p:cNvSpPr/>
            <p:nvPr/>
          </p:nvSpPr>
          <p:spPr>
            <a:xfrm>
              <a:off x="-1388394" y="2387028"/>
              <a:ext cx="47697" cy="27730"/>
            </a:xfrm>
            <a:custGeom>
              <a:avLst/>
              <a:gdLst/>
              <a:ahLst/>
              <a:cxnLst/>
              <a:rect l="l" t="t" r="r" b="b"/>
              <a:pathLst>
                <a:path w="1653" h="961" fill="none" extrusionOk="0">
                  <a:moveTo>
                    <a:pt x="1653" y="662"/>
                  </a:moveTo>
                  <a:lnTo>
                    <a:pt x="504" y="1"/>
                  </a:lnTo>
                  <a:lnTo>
                    <a:pt x="1" y="284"/>
                  </a:lnTo>
                  <a:lnTo>
                    <a:pt x="1149" y="961"/>
                  </a:lnTo>
                  <a:lnTo>
                    <a:pt x="1653" y="66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812;p55">
              <a:extLst>
                <a:ext uri="{FF2B5EF4-FFF2-40B4-BE49-F238E27FC236}">
                  <a16:creationId xmlns:a16="http://schemas.microsoft.com/office/drawing/2014/main" id="{F4B037BA-442D-3B31-819C-FC61EAA9A683}"/>
                </a:ext>
              </a:extLst>
            </p:cNvPr>
            <p:cNvSpPr/>
            <p:nvPr/>
          </p:nvSpPr>
          <p:spPr>
            <a:xfrm>
              <a:off x="-1796560" y="1715983"/>
              <a:ext cx="410895" cy="288319"/>
            </a:xfrm>
            <a:custGeom>
              <a:avLst/>
              <a:gdLst/>
              <a:ahLst/>
              <a:cxnLst/>
              <a:rect l="l" t="t" r="r" b="b"/>
              <a:pathLst>
                <a:path w="14240" h="9992" extrusionOk="0">
                  <a:moveTo>
                    <a:pt x="3006" y="1"/>
                  </a:moveTo>
                  <a:lnTo>
                    <a:pt x="2785" y="32"/>
                  </a:lnTo>
                  <a:lnTo>
                    <a:pt x="2565" y="48"/>
                  </a:lnTo>
                  <a:lnTo>
                    <a:pt x="2345" y="95"/>
                  </a:lnTo>
                  <a:lnTo>
                    <a:pt x="2125" y="142"/>
                  </a:lnTo>
                  <a:lnTo>
                    <a:pt x="1920" y="205"/>
                  </a:lnTo>
                  <a:lnTo>
                    <a:pt x="1716" y="284"/>
                  </a:lnTo>
                  <a:lnTo>
                    <a:pt x="1527" y="362"/>
                  </a:lnTo>
                  <a:lnTo>
                    <a:pt x="1322" y="457"/>
                  </a:lnTo>
                  <a:lnTo>
                    <a:pt x="1149" y="551"/>
                  </a:lnTo>
                  <a:lnTo>
                    <a:pt x="960" y="661"/>
                  </a:lnTo>
                  <a:lnTo>
                    <a:pt x="787" y="787"/>
                  </a:lnTo>
                  <a:lnTo>
                    <a:pt x="614" y="913"/>
                  </a:lnTo>
                  <a:lnTo>
                    <a:pt x="457" y="1055"/>
                  </a:lnTo>
                  <a:lnTo>
                    <a:pt x="299" y="1196"/>
                  </a:lnTo>
                  <a:lnTo>
                    <a:pt x="142" y="1354"/>
                  </a:lnTo>
                  <a:lnTo>
                    <a:pt x="0" y="1527"/>
                  </a:lnTo>
                  <a:lnTo>
                    <a:pt x="897" y="2801"/>
                  </a:lnTo>
                  <a:lnTo>
                    <a:pt x="1023" y="2660"/>
                  </a:lnTo>
                  <a:lnTo>
                    <a:pt x="1149" y="2518"/>
                  </a:lnTo>
                  <a:lnTo>
                    <a:pt x="1291" y="2376"/>
                  </a:lnTo>
                  <a:lnTo>
                    <a:pt x="1432" y="2266"/>
                  </a:lnTo>
                  <a:lnTo>
                    <a:pt x="1574" y="2140"/>
                  </a:lnTo>
                  <a:lnTo>
                    <a:pt x="1731" y="2030"/>
                  </a:lnTo>
                  <a:lnTo>
                    <a:pt x="1889" y="1936"/>
                  </a:lnTo>
                  <a:lnTo>
                    <a:pt x="2046" y="1841"/>
                  </a:lnTo>
                  <a:lnTo>
                    <a:pt x="2219" y="1763"/>
                  </a:lnTo>
                  <a:lnTo>
                    <a:pt x="2392" y="1700"/>
                  </a:lnTo>
                  <a:lnTo>
                    <a:pt x="2565" y="1621"/>
                  </a:lnTo>
                  <a:lnTo>
                    <a:pt x="2754" y="1574"/>
                  </a:lnTo>
                  <a:lnTo>
                    <a:pt x="2927" y="1527"/>
                  </a:lnTo>
                  <a:lnTo>
                    <a:pt x="3116" y="1495"/>
                  </a:lnTo>
                  <a:lnTo>
                    <a:pt x="3320" y="1464"/>
                  </a:lnTo>
                  <a:lnTo>
                    <a:pt x="3509" y="1448"/>
                  </a:lnTo>
                  <a:lnTo>
                    <a:pt x="3918" y="1432"/>
                  </a:lnTo>
                  <a:lnTo>
                    <a:pt x="4343" y="1464"/>
                  </a:lnTo>
                  <a:lnTo>
                    <a:pt x="4784" y="1527"/>
                  </a:lnTo>
                  <a:lnTo>
                    <a:pt x="5224" y="1621"/>
                  </a:lnTo>
                  <a:lnTo>
                    <a:pt x="5681" y="1763"/>
                  </a:lnTo>
                  <a:lnTo>
                    <a:pt x="6153" y="1952"/>
                  </a:lnTo>
                  <a:lnTo>
                    <a:pt x="6640" y="2172"/>
                  </a:lnTo>
                  <a:lnTo>
                    <a:pt x="7128" y="2439"/>
                  </a:lnTo>
                  <a:lnTo>
                    <a:pt x="7616" y="2738"/>
                  </a:lnTo>
                  <a:lnTo>
                    <a:pt x="8088" y="3069"/>
                  </a:lnTo>
                  <a:lnTo>
                    <a:pt x="8560" y="3431"/>
                  </a:lnTo>
                  <a:lnTo>
                    <a:pt x="9016" y="3808"/>
                  </a:lnTo>
                  <a:lnTo>
                    <a:pt x="9457" y="4233"/>
                  </a:lnTo>
                  <a:lnTo>
                    <a:pt x="9897" y="4658"/>
                  </a:lnTo>
                  <a:lnTo>
                    <a:pt x="10322" y="5130"/>
                  </a:lnTo>
                  <a:lnTo>
                    <a:pt x="10731" y="5602"/>
                  </a:lnTo>
                  <a:lnTo>
                    <a:pt x="11125" y="6105"/>
                  </a:lnTo>
                  <a:lnTo>
                    <a:pt x="11486" y="6625"/>
                  </a:lnTo>
                  <a:lnTo>
                    <a:pt x="11848" y="7160"/>
                  </a:lnTo>
                  <a:lnTo>
                    <a:pt x="12195" y="7710"/>
                  </a:lnTo>
                  <a:lnTo>
                    <a:pt x="12509" y="8261"/>
                  </a:lnTo>
                  <a:lnTo>
                    <a:pt x="12808" y="8827"/>
                  </a:lnTo>
                  <a:lnTo>
                    <a:pt x="13076" y="9410"/>
                  </a:lnTo>
                  <a:lnTo>
                    <a:pt x="13327" y="9992"/>
                  </a:lnTo>
                  <a:lnTo>
                    <a:pt x="14240" y="9740"/>
                  </a:lnTo>
                  <a:lnTo>
                    <a:pt x="13941" y="9079"/>
                  </a:lnTo>
                  <a:lnTo>
                    <a:pt x="13626" y="8418"/>
                  </a:lnTo>
                  <a:lnTo>
                    <a:pt x="13280" y="7773"/>
                  </a:lnTo>
                  <a:lnTo>
                    <a:pt x="12918" y="7144"/>
                  </a:lnTo>
                  <a:lnTo>
                    <a:pt x="12525" y="6515"/>
                  </a:lnTo>
                  <a:lnTo>
                    <a:pt x="12116" y="5917"/>
                  </a:lnTo>
                  <a:lnTo>
                    <a:pt x="11691" y="5319"/>
                  </a:lnTo>
                  <a:lnTo>
                    <a:pt x="11235" y="4752"/>
                  </a:lnTo>
                  <a:lnTo>
                    <a:pt x="10778" y="4202"/>
                  </a:lnTo>
                  <a:lnTo>
                    <a:pt x="10291" y="3682"/>
                  </a:lnTo>
                  <a:lnTo>
                    <a:pt x="9803" y="3195"/>
                  </a:lnTo>
                  <a:lnTo>
                    <a:pt x="9284" y="2723"/>
                  </a:lnTo>
                  <a:lnTo>
                    <a:pt x="8764" y="2282"/>
                  </a:lnTo>
                  <a:lnTo>
                    <a:pt x="8229" y="1873"/>
                  </a:lnTo>
                  <a:lnTo>
                    <a:pt x="7679" y="1495"/>
                  </a:lnTo>
                  <a:lnTo>
                    <a:pt x="7128" y="1149"/>
                  </a:lnTo>
                  <a:lnTo>
                    <a:pt x="6577" y="850"/>
                  </a:lnTo>
                  <a:lnTo>
                    <a:pt x="6027" y="598"/>
                  </a:lnTo>
                  <a:lnTo>
                    <a:pt x="5759" y="488"/>
                  </a:lnTo>
                  <a:lnTo>
                    <a:pt x="5492" y="394"/>
                  </a:lnTo>
                  <a:lnTo>
                    <a:pt x="5224" y="300"/>
                  </a:lnTo>
                  <a:lnTo>
                    <a:pt x="4972" y="221"/>
                  </a:lnTo>
                  <a:lnTo>
                    <a:pt x="4705" y="158"/>
                  </a:lnTo>
                  <a:lnTo>
                    <a:pt x="4453" y="111"/>
                  </a:lnTo>
                  <a:lnTo>
                    <a:pt x="4202" y="63"/>
                  </a:lnTo>
                  <a:lnTo>
                    <a:pt x="3950" y="32"/>
                  </a:lnTo>
                  <a:lnTo>
                    <a:pt x="371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813;p55">
              <a:extLst>
                <a:ext uri="{FF2B5EF4-FFF2-40B4-BE49-F238E27FC236}">
                  <a16:creationId xmlns:a16="http://schemas.microsoft.com/office/drawing/2014/main" id="{F6164847-9BAC-5115-9AA2-A140D8380092}"/>
                </a:ext>
              </a:extLst>
            </p:cNvPr>
            <p:cNvSpPr/>
            <p:nvPr/>
          </p:nvSpPr>
          <p:spPr>
            <a:xfrm>
              <a:off x="-1796560" y="1715983"/>
              <a:ext cx="410895" cy="288319"/>
            </a:xfrm>
            <a:custGeom>
              <a:avLst/>
              <a:gdLst/>
              <a:ahLst/>
              <a:cxnLst/>
              <a:rect l="l" t="t" r="r" b="b"/>
              <a:pathLst>
                <a:path w="14240" h="9992" fill="none" extrusionOk="0">
                  <a:moveTo>
                    <a:pt x="7128" y="1149"/>
                  </a:moveTo>
                  <a:lnTo>
                    <a:pt x="7128" y="1149"/>
                  </a:lnTo>
                  <a:lnTo>
                    <a:pt x="6577" y="850"/>
                  </a:lnTo>
                  <a:lnTo>
                    <a:pt x="6027" y="598"/>
                  </a:lnTo>
                  <a:lnTo>
                    <a:pt x="5759" y="488"/>
                  </a:lnTo>
                  <a:lnTo>
                    <a:pt x="5492" y="394"/>
                  </a:lnTo>
                  <a:lnTo>
                    <a:pt x="5224" y="300"/>
                  </a:lnTo>
                  <a:lnTo>
                    <a:pt x="4972" y="221"/>
                  </a:lnTo>
                  <a:lnTo>
                    <a:pt x="4705" y="158"/>
                  </a:lnTo>
                  <a:lnTo>
                    <a:pt x="4453" y="111"/>
                  </a:lnTo>
                  <a:lnTo>
                    <a:pt x="4202" y="63"/>
                  </a:lnTo>
                  <a:lnTo>
                    <a:pt x="3950" y="32"/>
                  </a:lnTo>
                  <a:lnTo>
                    <a:pt x="3714" y="1"/>
                  </a:lnTo>
                  <a:lnTo>
                    <a:pt x="3478" y="1"/>
                  </a:lnTo>
                  <a:lnTo>
                    <a:pt x="3242" y="1"/>
                  </a:lnTo>
                  <a:lnTo>
                    <a:pt x="3006" y="1"/>
                  </a:lnTo>
                  <a:lnTo>
                    <a:pt x="2785" y="32"/>
                  </a:lnTo>
                  <a:lnTo>
                    <a:pt x="2565" y="48"/>
                  </a:lnTo>
                  <a:lnTo>
                    <a:pt x="2345" y="95"/>
                  </a:lnTo>
                  <a:lnTo>
                    <a:pt x="2125" y="142"/>
                  </a:lnTo>
                  <a:lnTo>
                    <a:pt x="1920" y="205"/>
                  </a:lnTo>
                  <a:lnTo>
                    <a:pt x="1716" y="284"/>
                  </a:lnTo>
                  <a:lnTo>
                    <a:pt x="1527" y="362"/>
                  </a:lnTo>
                  <a:lnTo>
                    <a:pt x="1322" y="457"/>
                  </a:lnTo>
                  <a:lnTo>
                    <a:pt x="1149" y="551"/>
                  </a:lnTo>
                  <a:lnTo>
                    <a:pt x="960" y="661"/>
                  </a:lnTo>
                  <a:lnTo>
                    <a:pt x="787" y="787"/>
                  </a:lnTo>
                  <a:lnTo>
                    <a:pt x="614" y="913"/>
                  </a:lnTo>
                  <a:lnTo>
                    <a:pt x="457" y="1055"/>
                  </a:lnTo>
                  <a:lnTo>
                    <a:pt x="299" y="1196"/>
                  </a:lnTo>
                  <a:lnTo>
                    <a:pt x="142" y="1354"/>
                  </a:lnTo>
                  <a:lnTo>
                    <a:pt x="0" y="1527"/>
                  </a:lnTo>
                  <a:lnTo>
                    <a:pt x="897" y="2801"/>
                  </a:lnTo>
                  <a:lnTo>
                    <a:pt x="897" y="2801"/>
                  </a:lnTo>
                  <a:lnTo>
                    <a:pt x="1023" y="2660"/>
                  </a:lnTo>
                  <a:lnTo>
                    <a:pt x="1149" y="2518"/>
                  </a:lnTo>
                  <a:lnTo>
                    <a:pt x="1291" y="2376"/>
                  </a:lnTo>
                  <a:lnTo>
                    <a:pt x="1432" y="2266"/>
                  </a:lnTo>
                  <a:lnTo>
                    <a:pt x="1574" y="2140"/>
                  </a:lnTo>
                  <a:lnTo>
                    <a:pt x="1731" y="2030"/>
                  </a:lnTo>
                  <a:lnTo>
                    <a:pt x="1889" y="1936"/>
                  </a:lnTo>
                  <a:lnTo>
                    <a:pt x="2046" y="1841"/>
                  </a:lnTo>
                  <a:lnTo>
                    <a:pt x="2219" y="1763"/>
                  </a:lnTo>
                  <a:lnTo>
                    <a:pt x="2392" y="1700"/>
                  </a:lnTo>
                  <a:lnTo>
                    <a:pt x="2565" y="1621"/>
                  </a:lnTo>
                  <a:lnTo>
                    <a:pt x="2754" y="1574"/>
                  </a:lnTo>
                  <a:lnTo>
                    <a:pt x="2927" y="1527"/>
                  </a:lnTo>
                  <a:lnTo>
                    <a:pt x="3116" y="1495"/>
                  </a:lnTo>
                  <a:lnTo>
                    <a:pt x="3320" y="1464"/>
                  </a:lnTo>
                  <a:lnTo>
                    <a:pt x="3509" y="1448"/>
                  </a:lnTo>
                  <a:lnTo>
                    <a:pt x="3918" y="1432"/>
                  </a:lnTo>
                  <a:lnTo>
                    <a:pt x="4343" y="1464"/>
                  </a:lnTo>
                  <a:lnTo>
                    <a:pt x="4784" y="1527"/>
                  </a:lnTo>
                  <a:lnTo>
                    <a:pt x="5224" y="1621"/>
                  </a:lnTo>
                  <a:lnTo>
                    <a:pt x="5681" y="1763"/>
                  </a:lnTo>
                  <a:lnTo>
                    <a:pt x="6153" y="1952"/>
                  </a:lnTo>
                  <a:lnTo>
                    <a:pt x="6640" y="2172"/>
                  </a:lnTo>
                  <a:lnTo>
                    <a:pt x="7128" y="2439"/>
                  </a:lnTo>
                  <a:lnTo>
                    <a:pt x="7128" y="2439"/>
                  </a:lnTo>
                  <a:lnTo>
                    <a:pt x="7616" y="2738"/>
                  </a:lnTo>
                  <a:lnTo>
                    <a:pt x="8088" y="3069"/>
                  </a:lnTo>
                  <a:lnTo>
                    <a:pt x="8560" y="3431"/>
                  </a:lnTo>
                  <a:lnTo>
                    <a:pt x="9016" y="3808"/>
                  </a:lnTo>
                  <a:lnTo>
                    <a:pt x="9457" y="4233"/>
                  </a:lnTo>
                  <a:lnTo>
                    <a:pt x="9897" y="4658"/>
                  </a:lnTo>
                  <a:lnTo>
                    <a:pt x="10322" y="5130"/>
                  </a:lnTo>
                  <a:lnTo>
                    <a:pt x="10731" y="5602"/>
                  </a:lnTo>
                  <a:lnTo>
                    <a:pt x="11125" y="6105"/>
                  </a:lnTo>
                  <a:lnTo>
                    <a:pt x="11486" y="6625"/>
                  </a:lnTo>
                  <a:lnTo>
                    <a:pt x="11848" y="7160"/>
                  </a:lnTo>
                  <a:lnTo>
                    <a:pt x="12195" y="7710"/>
                  </a:lnTo>
                  <a:lnTo>
                    <a:pt x="12509" y="8261"/>
                  </a:lnTo>
                  <a:lnTo>
                    <a:pt x="12808" y="8827"/>
                  </a:lnTo>
                  <a:lnTo>
                    <a:pt x="13076" y="9410"/>
                  </a:lnTo>
                  <a:lnTo>
                    <a:pt x="13327" y="9992"/>
                  </a:lnTo>
                  <a:lnTo>
                    <a:pt x="14240" y="9740"/>
                  </a:lnTo>
                  <a:lnTo>
                    <a:pt x="14240" y="9740"/>
                  </a:lnTo>
                  <a:lnTo>
                    <a:pt x="13941" y="9079"/>
                  </a:lnTo>
                  <a:lnTo>
                    <a:pt x="13626" y="8418"/>
                  </a:lnTo>
                  <a:lnTo>
                    <a:pt x="13280" y="7773"/>
                  </a:lnTo>
                  <a:lnTo>
                    <a:pt x="12918" y="7144"/>
                  </a:lnTo>
                  <a:lnTo>
                    <a:pt x="12525" y="6515"/>
                  </a:lnTo>
                  <a:lnTo>
                    <a:pt x="12116" y="5917"/>
                  </a:lnTo>
                  <a:lnTo>
                    <a:pt x="11691" y="5319"/>
                  </a:lnTo>
                  <a:lnTo>
                    <a:pt x="11235" y="4752"/>
                  </a:lnTo>
                  <a:lnTo>
                    <a:pt x="10778" y="4202"/>
                  </a:lnTo>
                  <a:lnTo>
                    <a:pt x="10291" y="3682"/>
                  </a:lnTo>
                  <a:lnTo>
                    <a:pt x="9803" y="3195"/>
                  </a:lnTo>
                  <a:lnTo>
                    <a:pt x="9284" y="2723"/>
                  </a:lnTo>
                  <a:lnTo>
                    <a:pt x="8764" y="2282"/>
                  </a:lnTo>
                  <a:lnTo>
                    <a:pt x="8229" y="1873"/>
                  </a:lnTo>
                  <a:lnTo>
                    <a:pt x="7679" y="1495"/>
                  </a:lnTo>
                  <a:lnTo>
                    <a:pt x="7128" y="11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814;p55">
              <a:extLst>
                <a:ext uri="{FF2B5EF4-FFF2-40B4-BE49-F238E27FC236}">
                  <a16:creationId xmlns:a16="http://schemas.microsoft.com/office/drawing/2014/main" id="{5D1ADFEB-30B2-DF0A-9607-84691460A167}"/>
                </a:ext>
              </a:extLst>
            </p:cNvPr>
            <p:cNvSpPr/>
            <p:nvPr/>
          </p:nvSpPr>
          <p:spPr>
            <a:xfrm>
              <a:off x="-1740724" y="1805437"/>
              <a:ext cx="298332" cy="214306"/>
            </a:xfrm>
            <a:custGeom>
              <a:avLst/>
              <a:gdLst/>
              <a:ahLst/>
              <a:cxnLst/>
              <a:rect l="l" t="t" r="r" b="b"/>
              <a:pathLst>
                <a:path w="10339" h="7427" extrusionOk="0">
                  <a:moveTo>
                    <a:pt x="2503" y="0"/>
                  </a:moveTo>
                  <a:lnTo>
                    <a:pt x="2172" y="16"/>
                  </a:lnTo>
                  <a:lnTo>
                    <a:pt x="1842" y="63"/>
                  </a:lnTo>
                  <a:lnTo>
                    <a:pt x="1527" y="142"/>
                  </a:lnTo>
                  <a:lnTo>
                    <a:pt x="1228" y="236"/>
                  </a:lnTo>
                  <a:lnTo>
                    <a:pt x="945" y="378"/>
                  </a:lnTo>
                  <a:lnTo>
                    <a:pt x="693" y="535"/>
                  </a:lnTo>
                  <a:lnTo>
                    <a:pt x="441" y="740"/>
                  </a:lnTo>
                  <a:lnTo>
                    <a:pt x="205" y="960"/>
                  </a:lnTo>
                  <a:lnTo>
                    <a:pt x="1" y="1212"/>
                  </a:lnTo>
                  <a:lnTo>
                    <a:pt x="898" y="2502"/>
                  </a:lnTo>
                  <a:lnTo>
                    <a:pt x="1071" y="2282"/>
                  </a:lnTo>
                  <a:lnTo>
                    <a:pt x="1260" y="2093"/>
                  </a:lnTo>
                  <a:lnTo>
                    <a:pt x="1448" y="1920"/>
                  </a:lnTo>
                  <a:lnTo>
                    <a:pt x="1669" y="1778"/>
                  </a:lnTo>
                  <a:lnTo>
                    <a:pt x="1905" y="1652"/>
                  </a:lnTo>
                  <a:lnTo>
                    <a:pt x="2141" y="1558"/>
                  </a:lnTo>
                  <a:lnTo>
                    <a:pt x="2408" y="1495"/>
                  </a:lnTo>
                  <a:lnTo>
                    <a:pt x="2676" y="1448"/>
                  </a:lnTo>
                  <a:lnTo>
                    <a:pt x="3242" y="1448"/>
                  </a:lnTo>
                  <a:lnTo>
                    <a:pt x="3557" y="1495"/>
                  </a:lnTo>
                  <a:lnTo>
                    <a:pt x="3856" y="1558"/>
                  </a:lnTo>
                  <a:lnTo>
                    <a:pt x="4186" y="1652"/>
                  </a:lnTo>
                  <a:lnTo>
                    <a:pt x="4501" y="1778"/>
                  </a:lnTo>
                  <a:lnTo>
                    <a:pt x="4847" y="1936"/>
                  </a:lnTo>
                  <a:lnTo>
                    <a:pt x="5177" y="2109"/>
                  </a:lnTo>
                  <a:lnTo>
                    <a:pt x="5524" y="2329"/>
                  </a:lnTo>
                  <a:lnTo>
                    <a:pt x="5854" y="2549"/>
                  </a:lnTo>
                  <a:lnTo>
                    <a:pt x="6184" y="2801"/>
                  </a:lnTo>
                  <a:lnTo>
                    <a:pt x="6499" y="3084"/>
                  </a:lnTo>
                  <a:lnTo>
                    <a:pt x="6814" y="3367"/>
                  </a:lnTo>
                  <a:lnTo>
                    <a:pt x="7113" y="3682"/>
                  </a:lnTo>
                  <a:lnTo>
                    <a:pt x="7396" y="4012"/>
                  </a:lnTo>
                  <a:lnTo>
                    <a:pt x="7679" y="4343"/>
                  </a:lnTo>
                  <a:lnTo>
                    <a:pt x="7947" y="4705"/>
                  </a:lnTo>
                  <a:lnTo>
                    <a:pt x="8214" y="5067"/>
                  </a:lnTo>
                  <a:lnTo>
                    <a:pt x="8450" y="5444"/>
                  </a:lnTo>
                  <a:lnTo>
                    <a:pt x="8686" y="5822"/>
                  </a:lnTo>
                  <a:lnTo>
                    <a:pt x="8891" y="6215"/>
                  </a:lnTo>
                  <a:lnTo>
                    <a:pt x="9095" y="6624"/>
                  </a:lnTo>
                  <a:lnTo>
                    <a:pt x="9284" y="7018"/>
                  </a:lnTo>
                  <a:lnTo>
                    <a:pt x="9441" y="7427"/>
                  </a:lnTo>
                  <a:lnTo>
                    <a:pt x="10338" y="7191"/>
                  </a:lnTo>
                  <a:lnTo>
                    <a:pt x="10134" y="6687"/>
                  </a:lnTo>
                  <a:lnTo>
                    <a:pt x="9913" y="6215"/>
                  </a:lnTo>
                  <a:lnTo>
                    <a:pt x="9662" y="5727"/>
                  </a:lnTo>
                  <a:lnTo>
                    <a:pt x="9410" y="5255"/>
                  </a:lnTo>
                  <a:lnTo>
                    <a:pt x="9127" y="4799"/>
                  </a:lnTo>
                  <a:lnTo>
                    <a:pt x="8828" y="4359"/>
                  </a:lnTo>
                  <a:lnTo>
                    <a:pt x="8513" y="3918"/>
                  </a:lnTo>
                  <a:lnTo>
                    <a:pt x="8198" y="3493"/>
                  </a:lnTo>
                  <a:lnTo>
                    <a:pt x="7852" y="3084"/>
                  </a:lnTo>
                  <a:lnTo>
                    <a:pt x="7506" y="2706"/>
                  </a:lnTo>
                  <a:lnTo>
                    <a:pt x="7144" y="2329"/>
                  </a:lnTo>
                  <a:lnTo>
                    <a:pt x="6767" y="1983"/>
                  </a:lnTo>
                  <a:lnTo>
                    <a:pt x="6389" y="1652"/>
                  </a:lnTo>
                  <a:lnTo>
                    <a:pt x="5996" y="1353"/>
                  </a:lnTo>
                  <a:lnTo>
                    <a:pt x="5586" y="1086"/>
                  </a:lnTo>
                  <a:lnTo>
                    <a:pt x="5177" y="834"/>
                  </a:lnTo>
                  <a:lnTo>
                    <a:pt x="4768" y="614"/>
                  </a:lnTo>
                  <a:lnTo>
                    <a:pt x="4375" y="425"/>
                  </a:lnTo>
                  <a:lnTo>
                    <a:pt x="3982" y="268"/>
                  </a:lnTo>
                  <a:lnTo>
                    <a:pt x="3604" y="158"/>
                  </a:lnTo>
                  <a:lnTo>
                    <a:pt x="3226" y="79"/>
                  </a:lnTo>
                  <a:lnTo>
                    <a:pt x="2864" y="16"/>
                  </a:lnTo>
                  <a:lnTo>
                    <a:pt x="250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815;p55">
              <a:extLst>
                <a:ext uri="{FF2B5EF4-FFF2-40B4-BE49-F238E27FC236}">
                  <a16:creationId xmlns:a16="http://schemas.microsoft.com/office/drawing/2014/main" id="{E3A50043-A221-3E7F-A916-5D023AB53580}"/>
                </a:ext>
              </a:extLst>
            </p:cNvPr>
            <p:cNvSpPr/>
            <p:nvPr/>
          </p:nvSpPr>
          <p:spPr>
            <a:xfrm>
              <a:off x="-1740724" y="1805437"/>
              <a:ext cx="298332" cy="214306"/>
            </a:xfrm>
            <a:custGeom>
              <a:avLst/>
              <a:gdLst/>
              <a:ahLst/>
              <a:cxnLst/>
              <a:rect l="l" t="t" r="r" b="b"/>
              <a:pathLst>
                <a:path w="10339" h="7427" fill="none" extrusionOk="0">
                  <a:moveTo>
                    <a:pt x="5177" y="834"/>
                  </a:moveTo>
                  <a:lnTo>
                    <a:pt x="5177" y="834"/>
                  </a:lnTo>
                  <a:lnTo>
                    <a:pt x="4768" y="614"/>
                  </a:lnTo>
                  <a:lnTo>
                    <a:pt x="4375" y="425"/>
                  </a:lnTo>
                  <a:lnTo>
                    <a:pt x="3982" y="268"/>
                  </a:lnTo>
                  <a:lnTo>
                    <a:pt x="3604" y="158"/>
                  </a:lnTo>
                  <a:lnTo>
                    <a:pt x="3226" y="79"/>
                  </a:lnTo>
                  <a:lnTo>
                    <a:pt x="2864" y="16"/>
                  </a:lnTo>
                  <a:lnTo>
                    <a:pt x="2503" y="0"/>
                  </a:lnTo>
                  <a:lnTo>
                    <a:pt x="2172" y="16"/>
                  </a:lnTo>
                  <a:lnTo>
                    <a:pt x="1842" y="63"/>
                  </a:lnTo>
                  <a:lnTo>
                    <a:pt x="1527" y="142"/>
                  </a:lnTo>
                  <a:lnTo>
                    <a:pt x="1228" y="236"/>
                  </a:lnTo>
                  <a:lnTo>
                    <a:pt x="945" y="378"/>
                  </a:lnTo>
                  <a:lnTo>
                    <a:pt x="693" y="535"/>
                  </a:lnTo>
                  <a:lnTo>
                    <a:pt x="441" y="740"/>
                  </a:lnTo>
                  <a:lnTo>
                    <a:pt x="205" y="960"/>
                  </a:lnTo>
                  <a:lnTo>
                    <a:pt x="1" y="1212"/>
                  </a:lnTo>
                  <a:lnTo>
                    <a:pt x="898" y="2502"/>
                  </a:lnTo>
                  <a:lnTo>
                    <a:pt x="898" y="2502"/>
                  </a:lnTo>
                  <a:lnTo>
                    <a:pt x="1071" y="2282"/>
                  </a:lnTo>
                  <a:lnTo>
                    <a:pt x="1260" y="2093"/>
                  </a:lnTo>
                  <a:lnTo>
                    <a:pt x="1448" y="1920"/>
                  </a:lnTo>
                  <a:lnTo>
                    <a:pt x="1669" y="1778"/>
                  </a:lnTo>
                  <a:lnTo>
                    <a:pt x="1905" y="1652"/>
                  </a:lnTo>
                  <a:lnTo>
                    <a:pt x="2141" y="1558"/>
                  </a:lnTo>
                  <a:lnTo>
                    <a:pt x="2408" y="1495"/>
                  </a:lnTo>
                  <a:lnTo>
                    <a:pt x="2676" y="1448"/>
                  </a:lnTo>
                  <a:lnTo>
                    <a:pt x="2959" y="1448"/>
                  </a:lnTo>
                  <a:lnTo>
                    <a:pt x="3242" y="1448"/>
                  </a:lnTo>
                  <a:lnTo>
                    <a:pt x="3557" y="1495"/>
                  </a:lnTo>
                  <a:lnTo>
                    <a:pt x="3856" y="1558"/>
                  </a:lnTo>
                  <a:lnTo>
                    <a:pt x="4186" y="1652"/>
                  </a:lnTo>
                  <a:lnTo>
                    <a:pt x="4501" y="1778"/>
                  </a:lnTo>
                  <a:lnTo>
                    <a:pt x="4847" y="1936"/>
                  </a:lnTo>
                  <a:lnTo>
                    <a:pt x="5177" y="2109"/>
                  </a:lnTo>
                  <a:lnTo>
                    <a:pt x="5177" y="2109"/>
                  </a:lnTo>
                  <a:lnTo>
                    <a:pt x="5524" y="2329"/>
                  </a:lnTo>
                  <a:lnTo>
                    <a:pt x="5854" y="2549"/>
                  </a:lnTo>
                  <a:lnTo>
                    <a:pt x="6184" y="2801"/>
                  </a:lnTo>
                  <a:lnTo>
                    <a:pt x="6499" y="3084"/>
                  </a:lnTo>
                  <a:lnTo>
                    <a:pt x="6814" y="3367"/>
                  </a:lnTo>
                  <a:lnTo>
                    <a:pt x="7113" y="3682"/>
                  </a:lnTo>
                  <a:lnTo>
                    <a:pt x="7396" y="4012"/>
                  </a:lnTo>
                  <a:lnTo>
                    <a:pt x="7679" y="4343"/>
                  </a:lnTo>
                  <a:lnTo>
                    <a:pt x="7947" y="4705"/>
                  </a:lnTo>
                  <a:lnTo>
                    <a:pt x="8214" y="5067"/>
                  </a:lnTo>
                  <a:lnTo>
                    <a:pt x="8450" y="5444"/>
                  </a:lnTo>
                  <a:lnTo>
                    <a:pt x="8686" y="5822"/>
                  </a:lnTo>
                  <a:lnTo>
                    <a:pt x="8891" y="6215"/>
                  </a:lnTo>
                  <a:lnTo>
                    <a:pt x="9095" y="6624"/>
                  </a:lnTo>
                  <a:lnTo>
                    <a:pt x="9284" y="7018"/>
                  </a:lnTo>
                  <a:lnTo>
                    <a:pt x="9441" y="7427"/>
                  </a:lnTo>
                  <a:lnTo>
                    <a:pt x="10338" y="7191"/>
                  </a:lnTo>
                  <a:lnTo>
                    <a:pt x="10338" y="7191"/>
                  </a:lnTo>
                  <a:lnTo>
                    <a:pt x="10134" y="6687"/>
                  </a:lnTo>
                  <a:lnTo>
                    <a:pt x="9913" y="6215"/>
                  </a:lnTo>
                  <a:lnTo>
                    <a:pt x="9662" y="5727"/>
                  </a:lnTo>
                  <a:lnTo>
                    <a:pt x="9410" y="5255"/>
                  </a:lnTo>
                  <a:lnTo>
                    <a:pt x="9127" y="4799"/>
                  </a:lnTo>
                  <a:lnTo>
                    <a:pt x="8828" y="4359"/>
                  </a:lnTo>
                  <a:lnTo>
                    <a:pt x="8513" y="3918"/>
                  </a:lnTo>
                  <a:lnTo>
                    <a:pt x="8198" y="3493"/>
                  </a:lnTo>
                  <a:lnTo>
                    <a:pt x="7852" y="3084"/>
                  </a:lnTo>
                  <a:lnTo>
                    <a:pt x="7506" y="2706"/>
                  </a:lnTo>
                  <a:lnTo>
                    <a:pt x="7144" y="2329"/>
                  </a:lnTo>
                  <a:lnTo>
                    <a:pt x="6767" y="1983"/>
                  </a:lnTo>
                  <a:lnTo>
                    <a:pt x="6389" y="1652"/>
                  </a:lnTo>
                  <a:lnTo>
                    <a:pt x="5996" y="1353"/>
                  </a:lnTo>
                  <a:lnTo>
                    <a:pt x="5586" y="1086"/>
                  </a:lnTo>
                  <a:lnTo>
                    <a:pt x="5177" y="8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816;p55">
              <a:extLst>
                <a:ext uri="{FF2B5EF4-FFF2-40B4-BE49-F238E27FC236}">
                  <a16:creationId xmlns:a16="http://schemas.microsoft.com/office/drawing/2014/main" id="{085F467F-97E5-EE8F-FAA1-FDB4C8A264C3}"/>
                </a:ext>
              </a:extLst>
            </p:cNvPr>
            <p:cNvSpPr/>
            <p:nvPr/>
          </p:nvSpPr>
          <p:spPr>
            <a:xfrm>
              <a:off x="-1684426" y="1895323"/>
              <a:ext cx="185740" cy="140322"/>
            </a:xfrm>
            <a:custGeom>
              <a:avLst/>
              <a:gdLst/>
              <a:ahLst/>
              <a:cxnLst/>
              <a:rect l="l" t="t" r="r" b="b"/>
              <a:pathLst>
                <a:path w="6437" h="4863" extrusionOk="0">
                  <a:moveTo>
                    <a:pt x="1527" y="1"/>
                  </a:moveTo>
                  <a:lnTo>
                    <a:pt x="1307" y="16"/>
                  </a:lnTo>
                  <a:lnTo>
                    <a:pt x="1118" y="64"/>
                  </a:lnTo>
                  <a:lnTo>
                    <a:pt x="913" y="111"/>
                  </a:lnTo>
                  <a:lnTo>
                    <a:pt x="740" y="205"/>
                  </a:lnTo>
                  <a:lnTo>
                    <a:pt x="567" y="300"/>
                  </a:lnTo>
                  <a:lnTo>
                    <a:pt x="410" y="425"/>
                  </a:lnTo>
                  <a:lnTo>
                    <a:pt x="253" y="551"/>
                  </a:lnTo>
                  <a:lnTo>
                    <a:pt x="127" y="709"/>
                  </a:lnTo>
                  <a:lnTo>
                    <a:pt x="1" y="897"/>
                  </a:lnTo>
                  <a:lnTo>
                    <a:pt x="913" y="2203"/>
                  </a:lnTo>
                  <a:lnTo>
                    <a:pt x="992" y="2062"/>
                  </a:lnTo>
                  <a:lnTo>
                    <a:pt x="1071" y="1920"/>
                  </a:lnTo>
                  <a:lnTo>
                    <a:pt x="1181" y="1810"/>
                  </a:lnTo>
                  <a:lnTo>
                    <a:pt x="1291" y="1700"/>
                  </a:lnTo>
                  <a:lnTo>
                    <a:pt x="1401" y="1621"/>
                  </a:lnTo>
                  <a:lnTo>
                    <a:pt x="1543" y="1558"/>
                  </a:lnTo>
                  <a:lnTo>
                    <a:pt x="1669" y="1495"/>
                  </a:lnTo>
                  <a:lnTo>
                    <a:pt x="1826" y="1464"/>
                  </a:lnTo>
                  <a:lnTo>
                    <a:pt x="1968" y="1432"/>
                  </a:lnTo>
                  <a:lnTo>
                    <a:pt x="2141" y="1432"/>
                  </a:lnTo>
                  <a:lnTo>
                    <a:pt x="2298" y="1448"/>
                  </a:lnTo>
                  <a:lnTo>
                    <a:pt x="2471" y="1480"/>
                  </a:lnTo>
                  <a:lnTo>
                    <a:pt x="2660" y="1527"/>
                  </a:lnTo>
                  <a:lnTo>
                    <a:pt x="2833" y="1590"/>
                  </a:lnTo>
                  <a:lnTo>
                    <a:pt x="3022" y="1668"/>
                  </a:lnTo>
                  <a:lnTo>
                    <a:pt x="3226" y="1779"/>
                  </a:lnTo>
                  <a:lnTo>
                    <a:pt x="3415" y="1889"/>
                  </a:lnTo>
                  <a:lnTo>
                    <a:pt x="3604" y="2030"/>
                  </a:lnTo>
                  <a:lnTo>
                    <a:pt x="3793" y="2172"/>
                  </a:lnTo>
                  <a:lnTo>
                    <a:pt x="3966" y="2329"/>
                  </a:lnTo>
                  <a:lnTo>
                    <a:pt x="4139" y="2502"/>
                  </a:lnTo>
                  <a:lnTo>
                    <a:pt x="4312" y="2691"/>
                  </a:lnTo>
                  <a:lnTo>
                    <a:pt x="4469" y="2880"/>
                  </a:lnTo>
                  <a:lnTo>
                    <a:pt x="4627" y="3069"/>
                  </a:lnTo>
                  <a:lnTo>
                    <a:pt x="4768" y="3289"/>
                  </a:lnTo>
                  <a:lnTo>
                    <a:pt x="4894" y="3494"/>
                  </a:lnTo>
                  <a:lnTo>
                    <a:pt x="5036" y="3714"/>
                  </a:lnTo>
                  <a:lnTo>
                    <a:pt x="5146" y="3934"/>
                  </a:lnTo>
                  <a:lnTo>
                    <a:pt x="5256" y="4170"/>
                  </a:lnTo>
                  <a:lnTo>
                    <a:pt x="5350" y="4390"/>
                  </a:lnTo>
                  <a:lnTo>
                    <a:pt x="5445" y="4626"/>
                  </a:lnTo>
                  <a:lnTo>
                    <a:pt x="5524" y="4862"/>
                  </a:lnTo>
                  <a:lnTo>
                    <a:pt x="6436" y="4611"/>
                  </a:lnTo>
                  <a:lnTo>
                    <a:pt x="6326" y="4296"/>
                  </a:lnTo>
                  <a:lnTo>
                    <a:pt x="6184" y="3981"/>
                  </a:lnTo>
                  <a:lnTo>
                    <a:pt x="6043" y="3667"/>
                  </a:lnTo>
                  <a:lnTo>
                    <a:pt x="5885" y="3368"/>
                  </a:lnTo>
                  <a:lnTo>
                    <a:pt x="5712" y="3069"/>
                  </a:lnTo>
                  <a:lnTo>
                    <a:pt x="5524" y="2786"/>
                  </a:lnTo>
                  <a:lnTo>
                    <a:pt x="5335" y="2502"/>
                  </a:lnTo>
                  <a:lnTo>
                    <a:pt x="5130" y="2219"/>
                  </a:lnTo>
                  <a:lnTo>
                    <a:pt x="4926" y="1952"/>
                  </a:lnTo>
                  <a:lnTo>
                    <a:pt x="4705" y="1700"/>
                  </a:lnTo>
                  <a:lnTo>
                    <a:pt x="4469" y="1464"/>
                  </a:lnTo>
                  <a:lnTo>
                    <a:pt x="4233" y="1244"/>
                  </a:lnTo>
                  <a:lnTo>
                    <a:pt x="3997" y="1023"/>
                  </a:lnTo>
                  <a:lnTo>
                    <a:pt x="3746" y="834"/>
                  </a:lnTo>
                  <a:lnTo>
                    <a:pt x="3478" y="661"/>
                  </a:lnTo>
                  <a:lnTo>
                    <a:pt x="3226" y="488"/>
                  </a:lnTo>
                  <a:lnTo>
                    <a:pt x="2959" y="347"/>
                  </a:lnTo>
                  <a:lnTo>
                    <a:pt x="2707" y="237"/>
                  </a:lnTo>
                  <a:lnTo>
                    <a:pt x="2455" y="142"/>
                  </a:lnTo>
                  <a:lnTo>
                    <a:pt x="2219" y="79"/>
                  </a:lnTo>
                  <a:lnTo>
                    <a:pt x="1983" y="32"/>
                  </a:lnTo>
                  <a:lnTo>
                    <a:pt x="17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817;p55">
              <a:extLst>
                <a:ext uri="{FF2B5EF4-FFF2-40B4-BE49-F238E27FC236}">
                  <a16:creationId xmlns:a16="http://schemas.microsoft.com/office/drawing/2014/main" id="{8EBA8C1E-7D19-F1BB-0CBC-08AE2B7320AA}"/>
                </a:ext>
              </a:extLst>
            </p:cNvPr>
            <p:cNvSpPr/>
            <p:nvPr/>
          </p:nvSpPr>
          <p:spPr>
            <a:xfrm>
              <a:off x="-1684426" y="1895323"/>
              <a:ext cx="185740" cy="140322"/>
            </a:xfrm>
            <a:custGeom>
              <a:avLst/>
              <a:gdLst/>
              <a:ahLst/>
              <a:cxnLst/>
              <a:rect l="l" t="t" r="r" b="b"/>
              <a:pathLst>
                <a:path w="6437" h="4863" fill="none" extrusionOk="0">
                  <a:moveTo>
                    <a:pt x="3226" y="488"/>
                  </a:moveTo>
                  <a:lnTo>
                    <a:pt x="3226" y="488"/>
                  </a:lnTo>
                  <a:lnTo>
                    <a:pt x="2959" y="347"/>
                  </a:lnTo>
                  <a:lnTo>
                    <a:pt x="2707" y="237"/>
                  </a:lnTo>
                  <a:lnTo>
                    <a:pt x="2455" y="142"/>
                  </a:lnTo>
                  <a:lnTo>
                    <a:pt x="2219" y="79"/>
                  </a:lnTo>
                  <a:lnTo>
                    <a:pt x="1983" y="32"/>
                  </a:lnTo>
                  <a:lnTo>
                    <a:pt x="1747" y="1"/>
                  </a:lnTo>
                  <a:lnTo>
                    <a:pt x="1527" y="1"/>
                  </a:lnTo>
                  <a:lnTo>
                    <a:pt x="1307" y="16"/>
                  </a:lnTo>
                  <a:lnTo>
                    <a:pt x="1118" y="64"/>
                  </a:lnTo>
                  <a:lnTo>
                    <a:pt x="913" y="111"/>
                  </a:lnTo>
                  <a:lnTo>
                    <a:pt x="740" y="205"/>
                  </a:lnTo>
                  <a:lnTo>
                    <a:pt x="567" y="300"/>
                  </a:lnTo>
                  <a:lnTo>
                    <a:pt x="410" y="425"/>
                  </a:lnTo>
                  <a:lnTo>
                    <a:pt x="253" y="551"/>
                  </a:lnTo>
                  <a:lnTo>
                    <a:pt x="127" y="709"/>
                  </a:lnTo>
                  <a:lnTo>
                    <a:pt x="1" y="897"/>
                  </a:lnTo>
                  <a:lnTo>
                    <a:pt x="913" y="2203"/>
                  </a:lnTo>
                  <a:lnTo>
                    <a:pt x="913" y="2203"/>
                  </a:lnTo>
                  <a:lnTo>
                    <a:pt x="992" y="2062"/>
                  </a:lnTo>
                  <a:lnTo>
                    <a:pt x="1071" y="1920"/>
                  </a:lnTo>
                  <a:lnTo>
                    <a:pt x="1181" y="1810"/>
                  </a:lnTo>
                  <a:lnTo>
                    <a:pt x="1291" y="1700"/>
                  </a:lnTo>
                  <a:lnTo>
                    <a:pt x="1401" y="1621"/>
                  </a:lnTo>
                  <a:lnTo>
                    <a:pt x="1543" y="1558"/>
                  </a:lnTo>
                  <a:lnTo>
                    <a:pt x="1669" y="1495"/>
                  </a:lnTo>
                  <a:lnTo>
                    <a:pt x="1826" y="1464"/>
                  </a:lnTo>
                  <a:lnTo>
                    <a:pt x="1968" y="1432"/>
                  </a:lnTo>
                  <a:lnTo>
                    <a:pt x="2141" y="1432"/>
                  </a:lnTo>
                  <a:lnTo>
                    <a:pt x="2298" y="1448"/>
                  </a:lnTo>
                  <a:lnTo>
                    <a:pt x="2471" y="1480"/>
                  </a:lnTo>
                  <a:lnTo>
                    <a:pt x="2660" y="1527"/>
                  </a:lnTo>
                  <a:lnTo>
                    <a:pt x="2833" y="1590"/>
                  </a:lnTo>
                  <a:lnTo>
                    <a:pt x="3022" y="1668"/>
                  </a:lnTo>
                  <a:lnTo>
                    <a:pt x="3226" y="1779"/>
                  </a:lnTo>
                  <a:lnTo>
                    <a:pt x="3226" y="1779"/>
                  </a:lnTo>
                  <a:lnTo>
                    <a:pt x="3415" y="1889"/>
                  </a:lnTo>
                  <a:lnTo>
                    <a:pt x="3604" y="2030"/>
                  </a:lnTo>
                  <a:lnTo>
                    <a:pt x="3793" y="2172"/>
                  </a:lnTo>
                  <a:lnTo>
                    <a:pt x="3966" y="2329"/>
                  </a:lnTo>
                  <a:lnTo>
                    <a:pt x="4139" y="2502"/>
                  </a:lnTo>
                  <a:lnTo>
                    <a:pt x="4312" y="2691"/>
                  </a:lnTo>
                  <a:lnTo>
                    <a:pt x="4469" y="2880"/>
                  </a:lnTo>
                  <a:lnTo>
                    <a:pt x="4627" y="3069"/>
                  </a:lnTo>
                  <a:lnTo>
                    <a:pt x="4768" y="3289"/>
                  </a:lnTo>
                  <a:lnTo>
                    <a:pt x="4894" y="3494"/>
                  </a:lnTo>
                  <a:lnTo>
                    <a:pt x="5036" y="3714"/>
                  </a:lnTo>
                  <a:lnTo>
                    <a:pt x="5146" y="3934"/>
                  </a:lnTo>
                  <a:lnTo>
                    <a:pt x="5256" y="4170"/>
                  </a:lnTo>
                  <a:lnTo>
                    <a:pt x="5350" y="4390"/>
                  </a:lnTo>
                  <a:lnTo>
                    <a:pt x="5445" y="4626"/>
                  </a:lnTo>
                  <a:lnTo>
                    <a:pt x="5524" y="4862"/>
                  </a:lnTo>
                  <a:lnTo>
                    <a:pt x="6436" y="4611"/>
                  </a:lnTo>
                  <a:lnTo>
                    <a:pt x="6436" y="4611"/>
                  </a:lnTo>
                  <a:lnTo>
                    <a:pt x="6326" y="4296"/>
                  </a:lnTo>
                  <a:lnTo>
                    <a:pt x="6184" y="3981"/>
                  </a:lnTo>
                  <a:lnTo>
                    <a:pt x="6043" y="3667"/>
                  </a:lnTo>
                  <a:lnTo>
                    <a:pt x="5885" y="3368"/>
                  </a:lnTo>
                  <a:lnTo>
                    <a:pt x="5712" y="3069"/>
                  </a:lnTo>
                  <a:lnTo>
                    <a:pt x="5524" y="2786"/>
                  </a:lnTo>
                  <a:lnTo>
                    <a:pt x="5335" y="2502"/>
                  </a:lnTo>
                  <a:lnTo>
                    <a:pt x="5130" y="2219"/>
                  </a:lnTo>
                  <a:lnTo>
                    <a:pt x="4926" y="1952"/>
                  </a:lnTo>
                  <a:lnTo>
                    <a:pt x="4705" y="1700"/>
                  </a:lnTo>
                  <a:lnTo>
                    <a:pt x="4469" y="1464"/>
                  </a:lnTo>
                  <a:lnTo>
                    <a:pt x="4233" y="1244"/>
                  </a:lnTo>
                  <a:lnTo>
                    <a:pt x="3997" y="1023"/>
                  </a:lnTo>
                  <a:lnTo>
                    <a:pt x="3746" y="834"/>
                  </a:lnTo>
                  <a:lnTo>
                    <a:pt x="3478" y="661"/>
                  </a:lnTo>
                  <a:lnTo>
                    <a:pt x="3226" y="4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818;p55">
              <a:extLst>
                <a:ext uri="{FF2B5EF4-FFF2-40B4-BE49-F238E27FC236}">
                  <a16:creationId xmlns:a16="http://schemas.microsoft.com/office/drawing/2014/main" id="{E6209C11-D065-343B-6460-92C43E05DB7D}"/>
                </a:ext>
              </a:extLst>
            </p:cNvPr>
            <p:cNvSpPr/>
            <p:nvPr/>
          </p:nvSpPr>
          <p:spPr>
            <a:xfrm>
              <a:off x="-1626311" y="1984776"/>
              <a:ext cx="69512" cy="89451"/>
            </a:xfrm>
            <a:custGeom>
              <a:avLst/>
              <a:gdLst/>
              <a:ahLst/>
              <a:cxnLst/>
              <a:rect l="l" t="t" r="r" b="b"/>
              <a:pathLst>
                <a:path w="2409" h="3100" extrusionOk="0">
                  <a:moveTo>
                    <a:pt x="662" y="0"/>
                  </a:moveTo>
                  <a:lnTo>
                    <a:pt x="504" y="16"/>
                  </a:lnTo>
                  <a:lnTo>
                    <a:pt x="363" y="79"/>
                  </a:lnTo>
                  <a:lnTo>
                    <a:pt x="300" y="110"/>
                  </a:lnTo>
                  <a:lnTo>
                    <a:pt x="253" y="158"/>
                  </a:lnTo>
                  <a:lnTo>
                    <a:pt x="142" y="283"/>
                  </a:lnTo>
                  <a:lnTo>
                    <a:pt x="79" y="425"/>
                  </a:lnTo>
                  <a:lnTo>
                    <a:pt x="32" y="519"/>
                  </a:lnTo>
                  <a:lnTo>
                    <a:pt x="17" y="630"/>
                  </a:lnTo>
                  <a:lnTo>
                    <a:pt x="1" y="740"/>
                  </a:lnTo>
                  <a:lnTo>
                    <a:pt x="1" y="850"/>
                  </a:lnTo>
                  <a:lnTo>
                    <a:pt x="1" y="1007"/>
                  </a:lnTo>
                  <a:lnTo>
                    <a:pt x="17" y="1149"/>
                  </a:lnTo>
                  <a:lnTo>
                    <a:pt x="48" y="1306"/>
                  </a:lnTo>
                  <a:lnTo>
                    <a:pt x="95" y="1448"/>
                  </a:lnTo>
                  <a:lnTo>
                    <a:pt x="142" y="1605"/>
                  </a:lnTo>
                  <a:lnTo>
                    <a:pt x="205" y="1747"/>
                  </a:lnTo>
                  <a:lnTo>
                    <a:pt x="347" y="2046"/>
                  </a:lnTo>
                  <a:lnTo>
                    <a:pt x="520" y="2313"/>
                  </a:lnTo>
                  <a:lnTo>
                    <a:pt x="614" y="2439"/>
                  </a:lnTo>
                  <a:lnTo>
                    <a:pt x="725" y="2549"/>
                  </a:lnTo>
                  <a:lnTo>
                    <a:pt x="835" y="2659"/>
                  </a:lnTo>
                  <a:lnTo>
                    <a:pt x="945" y="2769"/>
                  </a:lnTo>
                  <a:lnTo>
                    <a:pt x="1071" y="2848"/>
                  </a:lnTo>
                  <a:lnTo>
                    <a:pt x="1197" y="2927"/>
                  </a:lnTo>
                  <a:lnTo>
                    <a:pt x="1322" y="2990"/>
                  </a:lnTo>
                  <a:lnTo>
                    <a:pt x="1433" y="3053"/>
                  </a:lnTo>
                  <a:lnTo>
                    <a:pt x="1559" y="3084"/>
                  </a:lnTo>
                  <a:lnTo>
                    <a:pt x="1669" y="3100"/>
                  </a:lnTo>
                  <a:lnTo>
                    <a:pt x="1763" y="3100"/>
                  </a:lnTo>
                  <a:lnTo>
                    <a:pt x="1873" y="3084"/>
                  </a:lnTo>
                  <a:lnTo>
                    <a:pt x="1968" y="3053"/>
                  </a:lnTo>
                  <a:lnTo>
                    <a:pt x="2046" y="3021"/>
                  </a:lnTo>
                  <a:lnTo>
                    <a:pt x="2125" y="2974"/>
                  </a:lnTo>
                  <a:lnTo>
                    <a:pt x="2188" y="2895"/>
                  </a:lnTo>
                  <a:lnTo>
                    <a:pt x="2251" y="2817"/>
                  </a:lnTo>
                  <a:lnTo>
                    <a:pt x="2298" y="2722"/>
                  </a:lnTo>
                  <a:lnTo>
                    <a:pt x="2345" y="2628"/>
                  </a:lnTo>
                  <a:lnTo>
                    <a:pt x="2377" y="2518"/>
                  </a:lnTo>
                  <a:lnTo>
                    <a:pt x="2392" y="2376"/>
                  </a:lnTo>
                  <a:lnTo>
                    <a:pt x="2408" y="2250"/>
                  </a:lnTo>
                  <a:lnTo>
                    <a:pt x="2377" y="1983"/>
                  </a:lnTo>
                  <a:lnTo>
                    <a:pt x="2329" y="1731"/>
                  </a:lnTo>
                  <a:lnTo>
                    <a:pt x="2251" y="1495"/>
                  </a:lnTo>
                  <a:lnTo>
                    <a:pt x="2156" y="1259"/>
                  </a:lnTo>
                  <a:lnTo>
                    <a:pt x="2031" y="1039"/>
                  </a:lnTo>
                  <a:lnTo>
                    <a:pt x="1905" y="818"/>
                  </a:lnTo>
                  <a:lnTo>
                    <a:pt x="1747" y="630"/>
                  </a:lnTo>
                  <a:lnTo>
                    <a:pt x="1574" y="457"/>
                  </a:lnTo>
                  <a:lnTo>
                    <a:pt x="1385" y="299"/>
                  </a:lnTo>
                  <a:lnTo>
                    <a:pt x="1197" y="173"/>
                  </a:lnTo>
                  <a:lnTo>
                    <a:pt x="1008" y="79"/>
                  </a:lnTo>
                  <a:lnTo>
                    <a:pt x="835" y="16"/>
                  </a:lnTo>
                  <a:lnTo>
                    <a:pt x="6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819;p55">
              <a:extLst>
                <a:ext uri="{FF2B5EF4-FFF2-40B4-BE49-F238E27FC236}">
                  <a16:creationId xmlns:a16="http://schemas.microsoft.com/office/drawing/2014/main" id="{F2FA2D6C-948F-25D0-2EB2-A5AA7FB46254}"/>
                </a:ext>
              </a:extLst>
            </p:cNvPr>
            <p:cNvSpPr/>
            <p:nvPr/>
          </p:nvSpPr>
          <p:spPr>
            <a:xfrm>
              <a:off x="-1626311" y="1984776"/>
              <a:ext cx="69512" cy="89451"/>
            </a:xfrm>
            <a:custGeom>
              <a:avLst/>
              <a:gdLst/>
              <a:ahLst/>
              <a:cxnLst/>
              <a:rect l="l" t="t" r="r" b="b"/>
              <a:pathLst>
                <a:path w="2409" h="3100" fill="none" extrusionOk="0">
                  <a:moveTo>
                    <a:pt x="1197" y="173"/>
                  </a:moveTo>
                  <a:lnTo>
                    <a:pt x="1197" y="173"/>
                  </a:lnTo>
                  <a:lnTo>
                    <a:pt x="1008" y="79"/>
                  </a:lnTo>
                  <a:lnTo>
                    <a:pt x="835" y="16"/>
                  </a:lnTo>
                  <a:lnTo>
                    <a:pt x="662" y="0"/>
                  </a:lnTo>
                  <a:lnTo>
                    <a:pt x="504" y="16"/>
                  </a:lnTo>
                  <a:lnTo>
                    <a:pt x="363" y="79"/>
                  </a:lnTo>
                  <a:lnTo>
                    <a:pt x="300" y="110"/>
                  </a:lnTo>
                  <a:lnTo>
                    <a:pt x="253" y="158"/>
                  </a:lnTo>
                  <a:lnTo>
                    <a:pt x="142" y="283"/>
                  </a:lnTo>
                  <a:lnTo>
                    <a:pt x="79" y="425"/>
                  </a:lnTo>
                  <a:lnTo>
                    <a:pt x="79" y="425"/>
                  </a:lnTo>
                  <a:lnTo>
                    <a:pt x="32" y="519"/>
                  </a:lnTo>
                  <a:lnTo>
                    <a:pt x="17" y="630"/>
                  </a:lnTo>
                  <a:lnTo>
                    <a:pt x="1" y="740"/>
                  </a:lnTo>
                  <a:lnTo>
                    <a:pt x="1" y="850"/>
                  </a:lnTo>
                  <a:lnTo>
                    <a:pt x="1" y="850"/>
                  </a:lnTo>
                  <a:lnTo>
                    <a:pt x="1" y="1007"/>
                  </a:lnTo>
                  <a:lnTo>
                    <a:pt x="17" y="1149"/>
                  </a:lnTo>
                  <a:lnTo>
                    <a:pt x="48" y="1306"/>
                  </a:lnTo>
                  <a:lnTo>
                    <a:pt x="95" y="1448"/>
                  </a:lnTo>
                  <a:lnTo>
                    <a:pt x="142" y="1605"/>
                  </a:lnTo>
                  <a:lnTo>
                    <a:pt x="205" y="1747"/>
                  </a:lnTo>
                  <a:lnTo>
                    <a:pt x="347" y="2046"/>
                  </a:lnTo>
                  <a:lnTo>
                    <a:pt x="520" y="2313"/>
                  </a:lnTo>
                  <a:lnTo>
                    <a:pt x="614" y="2439"/>
                  </a:lnTo>
                  <a:lnTo>
                    <a:pt x="725" y="2549"/>
                  </a:lnTo>
                  <a:lnTo>
                    <a:pt x="835" y="2659"/>
                  </a:lnTo>
                  <a:lnTo>
                    <a:pt x="945" y="2769"/>
                  </a:lnTo>
                  <a:lnTo>
                    <a:pt x="1071" y="2848"/>
                  </a:lnTo>
                  <a:lnTo>
                    <a:pt x="1197" y="2927"/>
                  </a:lnTo>
                  <a:lnTo>
                    <a:pt x="1197" y="2927"/>
                  </a:lnTo>
                  <a:lnTo>
                    <a:pt x="1322" y="2990"/>
                  </a:lnTo>
                  <a:lnTo>
                    <a:pt x="1433" y="3053"/>
                  </a:lnTo>
                  <a:lnTo>
                    <a:pt x="1559" y="3084"/>
                  </a:lnTo>
                  <a:lnTo>
                    <a:pt x="1669" y="3100"/>
                  </a:lnTo>
                  <a:lnTo>
                    <a:pt x="1763" y="3100"/>
                  </a:lnTo>
                  <a:lnTo>
                    <a:pt x="1873" y="3084"/>
                  </a:lnTo>
                  <a:lnTo>
                    <a:pt x="1968" y="3053"/>
                  </a:lnTo>
                  <a:lnTo>
                    <a:pt x="2046" y="3021"/>
                  </a:lnTo>
                  <a:lnTo>
                    <a:pt x="2125" y="2974"/>
                  </a:lnTo>
                  <a:lnTo>
                    <a:pt x="2188" y="2895"/>
                  </a:lnTo>
                  <a:lnTo>
                    <a:pt x="2251" y="2817"/>
                  </a:lnTo>
                  <a:lnTo>
                    <a:pt x="2298" y="2722"/>
                  </a:lnTo>
                  <a:lnTo>
                    <a:pt x="2345" y="2628"/>
                  </a:lnTo>
                  <a:lnTo>
                    <a:pt x="2377" y="2518"/>
                  </a:lnTo>
                  <a:lnTo>
                    <a:pt x="2392" y="2376"/>
                  </a:lnTo>
                  <a:lnTo>
                    <a:pt x="2408" y="2250"/>
                  </a:lnTo>
                  <a:lnTo>
                    <a:pt x="2408" y="2250"/>
                  </a:lnTo>
                  <a:lnTo>
                    <a:pt x="2377" y="1983"/>
                  </a:lnTo>
                  <a:lnTo>
                    <a:pt x="2329" y="1731"/>
                  </a:lnTo>
                  <a:lnTo>
                    <a:pt x="2329" y="1731"/>
                  </a:lnTo>
                  <a:lnTo>
                    <a:pt x="2251" y="1495"/>
                  </a:lnTo>
                  <a:lnTo>
                    <a:pt x="2156" y="1259"/>
                  </a:lnTo>
                  <a:lnTo>
                    <a:pt x="2031" y="1039"/>
                  </a:lnTo>
                  <a:lnTo>
                    <a:pt x="1905" y="818"/>
                  </a:lnTo>
                  <a:lnTo>
                    <a:pt x="1747" y="630"/>
                  </a:lnTo>
                  <a:lnTo>
                    <a:pt x="1574" y="457"/>
                  </a:lnTo>
                  <a:lnTo>
                    <a:pt x="1385" y="299"/>
                  </a:lnTo>
                  <a:lnTo>
                    <a:pt x="1197" y="1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Google Shape;968;p55">
            <a:extLst>
              <a:ext uri="{FF2B5EF4-FFF2-40B4-BE49-F238E27FC236}">
                <a16:creationId xmlns:a16="http://schemas.microsoft.com/office/drawing/2014/main" id="{0F208FFE-51DC-3E89-C695-A8E9C96D0035}"/>
              </a:ext>
            </a:extLst>
          </p:cNvPr>
          <p:cNvGrpSpPr/>
          <p:nvPr/>
        </p:nvGrpSpPr>
        <p:grpSpPr>
          <a:xfrm>
            <a:off x="5069967" y="1151098"/>
            <a:ext cx="548638" cy="711242"/>
            <a:chOff x="-4821262" y="1449470"/>
            <a:chExt cx="808605" cy="1045636"/>
          </a:xfrm>
        </p:grpSpPr>
        <p:sp>
          <p:nvSpPr>
            <p:cNvPr id="254" name="Google Shape;969;p55">
              <a:extLst>
                <a:ext uri="{FF2B5EF4-FFF2-40B4-BE49-F238E27FC236}">
                  <a16:creationId xmlns:a16="http://schemas.microsoft.com/office/drawing/2014/main" id="{288BF5D9-FEC0-78D2-9030-70DD094158A2}"/>
                </a:ext>
              </a:extLst>
            </p:cNvPr>
            <p:cNvSpPr/>
            <p:nvPr/>
          </p:nvSpPr>
          <p:spPr>
            <a:xfrm>
              <a:off x="-4372698" y="2211757"/>
              <a:ext cx="41811" cy="34539"/>
            </a:xfrm>
            <a:custGeom>
              <a:avLst/>
              <a:gdLst/>
              <a:ahLst/>
              <a:cxnLst/>
              <a:rect l="l" t="t" r="r" b="b"/>
              <a:pathLst>
                <a:path w="1449" h="1197" extrusionOk="0">
                  <a:moveTo>
                    <a:pt x="1" y="1"/>
                  </a:moveTo>
                  <a:lnTo>
                    <a:pt x="111" y="410"/>
                  </a:lnTo>
                  <a:lnTo>
                    <a:pt x="1448" y="1197"/>
                  </a:lnTo>
                  <a:lnTo>
                    <a:pt x="1338" y="788"/>
                  </a:lnTo>
                  <a:lnTo>
                    <a:pt x="1" y="1"/>
                  </a:lnTo>
                  <a:close/>
                </a:path>
              </a:pathLst>
            </a:custGeom>
            <a:solidFill>
              <a:srgbClr val="023F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70;p55">
              <a:extLst>
                <a:ext uri="{FF2B5EF4-FFF2-40B4-BE49-F238E27FC236}">
                  <a16:creationId xmlns:a16="http://schemas.microsoft.com/office/drawing/2014/main" id="{F4942A10-94BF-7BCA-51A7-B2391A148EEA}"/>
                </a:ext>
              </a:extLst>
            </p:cNvPr>
            <p:cNvSpPr/>
            <p:nvPr/>
          </p:nvSpPr>
          <p:spPr>
            <a:xfrm>
              <a:off x="-4499375" y="2211757"/>
              <a:ext cx="165310" cy="95395"/>
            </a:xfrm>
            <a:custGeom>
              <a:avLst/>
              <a:gdLst/>
              <a:ahLst/>
              <a:cxnLst/>
              <a:rect l="l" t="t" r="r" b="b"/>
              <a:pathLst>
                <a:path w="5729" h="3306" extrusionOk="0">
                  <a:moveTo>
                    <a:pt x="4391" y="1"/>
                  </a:moveTo>
                  <a:lnTo>
                    <a:pt x="1" y="2518"/>
                  </a:lnTo>
                  <a:lnTo>
                    <a:pt x="1354" y="3305"/>
                  </a:lnTo>
                  <a:lnTo>
                    <a:pt x="5728" y="788"/>
                  </a:lnTo>
                  <a:lnTo>
                    <a:pt x="4391" y="1"/>
                  </a:lnTo>
                  <a:close/>
                </a:path>
              </a:pathLst>
            </a:custGeom>
            <a:solidFill>
              <a:srgbClr val="144C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71;p55">
              <a:extLst>
                <a:ext uri="{FF2B5EF4-FFF2-40B4-BE49-F238E27FC236}">
                  <a16:creationId xmlns:a16="http://schemas.microsoft.com/office/drawing/2014/main" id="{58468DA4-B170-C974-3F58-EC56D6784611}"/>
                </a:ext>
              </a:extLst>
            </p:cNvPr>
            <p:cNvSpPr/>
            <p:nvPr/>
          </p:nvSpPr>
          <p:spPr>
            <a:xfrm>
              <a:off x="-4488929" y="2276683"/>
              <a:ext cx="59961" cy="126702"/>
            </a:xfrm>
            <a:custGeom>
              <a:avLst/>
              <a:gdLst/>
              <a:ahLst/>
              <a:cxnLst/>
              <a:rect l="l" t="t" r="r" b="b"/>
              <a:pathLst>
                <a:path w="2078" h="4391" extrusionOk="0">
                  <a:moveTo>
                    <a:pt x="740" y="1"/>
                  </a:moveTo>
                  <a:lnTo>
                    <a:pt x="1" y="3604"/>
                  </a:lnTo>
                  <a:lnTo>
                    <a:pt x="1338" y="4391"/>
                  </a:lnTo>
                  <a:lnTo>
                    <a:pt x="2078" y="788"/>
                  </a:lnTo>
                  <a:lnTo>
                    <a:pt x="740" y="1"/>
                  </a:lnTo>
                  <a:close/>
                </a:path>
              </a:pathLst>
            </a:custGeom>
            <a:solidFill>
              <a:srgbClr val="447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72;p55">
              <a:extLst>
                <a:ext uri="{FF2B5EF4-FFF2-40B4-BE49-F238E27FC236}">
                  <a16:creationId xmlns:a16="http://schemas.microsoft.com/office/drawing/2014/main" id="{8A748F76-168E-A7FF-E920-48C7EBBA54A3}"/>
                </a:ext>
              </a:extLst>
            </p:cNvPr>
            <p:cNvSpPr/>
            <p:nvPr/>
          </p:nvSpPr>
          <p:spPr>
            <a:xfrm>
              <a:off x="-4450320" y="2211324"/>
              <a:ext cx="175265" cy="192059"/>
            </a:xfrm>
            <a:custGeom>
              <a:avLst/>
              <a:gdLst/>
              <a:ahLst/>
              <a:cxnLst/>
              <a:rect l="l" t="t" r="r" b="b"/>
              <a:pathLst>
                <a:path w="6074" h="6656" extrusionOk="0">
                  <a:moveTo>
                    <a:pt x="5224" y="0"/>
                  </a:moveTo>
                  <a:lnTo>
                    <a:pt x="850" y="2518"/>
                  </a:lnTo>
                  <a:lnTo>
                    <a:pt x="740" y="3053"/>
                  </a:lnTo>
                  <a:lnTo>
                    <a:pt x="0" y="6656"/>
                  </a:lnTo>
                  <a:lnTo>
                    <a:pt x="0" y="6656"/>
                  </a:lnTo>
                  <a:lnTo>
                    <a:pt x="6074" y="3163"/>
                  </a:lnTo>
                  <a:lnTo>
                    <a:pt x="5334" y="409"/>
                  </a:lnTo>
                  <a:lnTo>
                    <a:pt x="5224" y="0"/>
                  </a:lnTo>
                  <a:close/>
                </a:path>
              </a:pathLst>
            </a:custGeom>
            <a:solidFill>
              <a:srgbClr val="A4B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73;p55">
              <a:extLst>
                <a:ext uri="{FF2B5EF4-FFF2-40B4-BE49-F238E27FC236}">
                  <a16:creationId xmlns:a16="http://schemas.microsoft.com/office/drawing/2014/main" id="{A02C3FA2-5B93-A91B-1BBB-0CC09DE5CC06}"/>
                </a:ext>
              </a:extLst>
            </p:cNvPr>
            <p:cNvSpPr/>
            <p:nvPr/>
          </p:nvSpPr>
          <p:spPr>
            <a:xfrm>
              <a:off x="-4502549" y="2284417"/>
              <a:ext cx="42244" cy="38175"/>
            </a:xfrm>
            <a:custGeom>
              <a:avLst/>
              <a:gdLst/>
              <a:ahLst/>
              <a:cxnLst/>
              <a:rect l="l" t="t" r="r" b="b"/>
              <a:pathLst>
                <a:path w="1464" h="1323" extrusionOk="0">
                  <a:moveTo>
                    <a:pt x="111" y="0"/>
                  </a:moveTo>
                  <a:lnTo>
                    <a:pt x="1" y="535"/>
                  </a:lnTo>
                  <a:lnTo>
                    <a:pt x="1354" y="1322"/>
                  </a:lnTo>
                  <a:lnTo>
                    <a:pt x="1464" y="787"/>
                  </a:lnTo>
                  <a:lnTo>
                    <a:pt x="111" y="0"/>
                  </a:lnTo>
                  <a:close/>
                </a:path>
              </a:pathLst>
            </a:custGeom>
            <a:solidFill>
              <a:srgbClr val="074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74;p55">
              <a:extLst>
                <a:ext uri="{FF2B5EF4-FFF2-40B4-BE49-F238E27FC236}">
                  <a16:creationId xmlns:a16="http://schemas.microsoft.com/office/drawing/2014/main" id="{03766F59-0D9C-977C-92C6-F28F6EFBF0F8}"/>
                </a:ext>
              </a:extLst>
            </p:cNvPr>
            <p:cNvSpPr/>
            <p:nvPr/>
          </p:nvSpPr>
          <p:spPr>
            <a:xfrm>
              <a:off x="-4821262" y="1449470"/>
              <a:ext cx="785000" cy="1044234"/>
            </a:xfrm>
            <a:custGeom>
              <a:avLst/>
              <a:gdLst/>
              <a:ahLst/>
              <a:cxnLst/>
              <a:rect l="l" t="t" r="r" b="b"/>
              <a:pathLst>
                <a:path w="27205" h="36189" extrusionOk="0">
                  <a:moveTo>
                    <a:pt x="25852" y="0"/>
                  </a:moveTo>
                  <a:lnTo>
                    <a:pt x="803" y="14397"/>
                  </a:lnTo>
                  <a:lnTo>
                    <a:pt x="661" y="14491"/>
                  </a:lnTo>
                  <a:lnTo>
                    <a:pt x="614" y="14539"/>
                  </a:lnTo>
                  <a:lnTo>
                    <a:pt x="535" y="14602"/>
                  </a:lnTo>
                  <a:lnTo>
                    <a:pt x="504" y="14633"/>
                  </a:lnTo>
                  <a:lnTo>
                    <a:pt x="472" y="14664"/>
                  </a:lnTo>
                  <a:lnTo>
                    <a:pt x="441" y="14696"/>
                  </a:lnTo>
                  <a:lnTo>
                    <a:pt x="378" y="14775"/>
                  </a:lnTo>
                  <a:lnTo>
                    <a:pt x="362" y="14806"/>
                  </a:lnTo>
                  <a:lnTo>
                    <a:pt x="346" y="14822"/>
                  </a:lnTo>
                  <a:lnTo>
                    <a:pt x="331" y="14853"/>
                  </a:lnTo>
                  <a:lnTo>
                    <a:pt x="283" y="14916"/>
                  </a:lnTo>
                  <a:lnTo>
                    <a:pt x="236" y="14979"/>
                  </a:lnTo>
                  <a:lnTo>
                    <a:pt x="236" y="14995"/>
                  </a:lnTo>
                  <a:lnTo>
                    <a:pt x="205" y="15058"/>
                  </a:lnTo>
                  <a:lnTo>
                    <a:pt x="158" y="15121"/>
                  </a:lnTo>
                  <a:lnTo>
                    <a:pt x="142" y="15184"/>
                  </a:lnTo>
                  <a:lnTo>
                    <a:pt x="126" y="15199"/>
                  </a:lnTo>
                  <a:lnTo>
                    <a:pt x="110" y="15262"/>
                  </a:lnTo>
                  <a:lnTo>
                    <a:pt x="79" y="15341"/>
                  </a:lnTo>
                  <a:lnTo>
                    <a:pt x="63" y="15372"/>
                  </a:lnTo>
                  <a:lnTo>
                    <a:pt x="63" y="15388"/>
                  </a:lnTo>
                  <a:lnTo>
                    <a:pt x="47" y="15420"/>
                  </a:lnTo>
                  <a:lnTo>
                    <a:pt x="32" y="15514"/>
                  </a:lnTo>
                  <a:lnTo>
                    <a:pt x="16" y="15577"/>
                  </a:lnTo>
                  <a:lnTo>
                    <a:pt x="16" y="15609"/>
                  </a:lnTo>
                  <a:lnTo>
                    <a:pt x="0" y="15624"/>
                  </a:lnTo>
                  <a:lnTo>
                    <a:pt x="0" y="15782"/>
                  </a:lnTo>
                  <a:lnTo>
                    <a:pt x="16" y="34883"/>
                  </a:lnTo>
                  <a:lnTo>
                    <a:pt x="32" y="35056"/>
                  </a:lnTo>
                  <a:lnTo>
                    <a:pt x="79" y="35213"/>
                  </a:lnTo>
                  <a:lnTo>
                    <a:pt x="110" y="35261"/>
                  </a:lnTo>
                  <a:lnTo>
                    <a:pt x="158" y="35323"/>
                  </a:lnTo>
                  <a:lnTo>
                    <a:pt x="205" y="35371"/>
                  </a:lnTo>
                  <a:lnTo>
                    <a:pt x="252" y="35402"/>
                  </a:lnTo>
                  <a:lnTo>
                    <a:pt x="1589" y="36189"/>
                  </a:lnTo>
                  <a:lnTo>
                    <a:pt x="1589" y="36189"/>
                  </a:lnTo>
                  <a:lnTo>
                    <a:pt x="1542" y="36157"/>
                  </a:lnTo>
                  <a:lnTo>
                    <a:pt x="1495" y="36110"/>
                  </a:lnTo>
                  <a:lnTo>
                    <a:pt x="1448" y="36047"/>
                  </a:lnTo>
                  <a:lnTo>
                    <a:pt x="1416" y="35984"/>
                  </a:lnTo>
                  <a:lnTo>
                    <a:pt x="1369" y="35843"/>
                  </a:lnTo>
                  <a:lnTo>
                    <a:pt x="1353" y="35670"/>
                  </a:lnTo>
                  <a:lnTo>
                    <a:pt x="1338" y="16568"/>
                  </a:lnTo>
                  <a:lnTo>
                    <a:pt x="1353" y="16379"/>
                  </a:lnTo>
                  <a:lnTo>
                    <a:pt x="1353" y="16364"/>
                  </a:lnTo>
                  <a:lnTo>
                    <a:pt x="1401" y="16175"/>
                  </a:lnTo>
                  <a:lnTo>
                    <a:pt x="1401" y="16159"/>
                  </a:lnTo>
                  <a:lnTo>
                    <a:pt x="1479" y="15970"/>
                  </a:lnTo>
                  <a:lnTo>
                    <a:pt x="1574" y="15782"/>
                  </a:lnTo>
                  <a:lnTo>
                    <a:pt x="1700" y="15609"/>
                  </a:lnTo>
                  <a:lnTo>
                    <a:pt x="1700" y="15593"/>
                  </a:lnTo>
                  <a:lnTo>
                    <a:pt x="1825" y="15451"/>
                  </a:lnTo>
                  <a:lnTo>
                    <a:pt x="1857" y="15420"/>
                  </a:lnTo>
                  <a:lnTo>
                    <a:pt x="1951" y="15325"/>
                  </a:lnTo>
                  <a:lnTo>
                    <a:pt x="1998" y="15278"/>
                  </a:lnTo>
                  <a:lnTo>
                    <a:pt x="2156" y="15168"/>
                  </a:lnTo>
                  <a:lnTo>
                    <a:pt x="27205" y="787"/>
                  </a:lnTo>
                  <a:lnTo>
                    <a:pt x="25852" y="0"/>
                  </a:lnTo>
                  <a:close/>
                </a:path>
              </a:pathLst>
            </a:custGeom>
            <a:solidFill>
              <a:srgbClr val="A4B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75;p55">
              <a:extLst>
                <a:ext uri="{FF2B5EF4-FFF2-40B4-BE49-F238E27FC236}">
                  <a16:creationId xmlns:a16="http://schemas.microsoft.com/office/drawing/2014/main" id="{82DEF8C4-5389-EF9D-03B1-6DF2BD136915}"/>
                </a:ext>
              </a:extLst>
            </p:cNvPr>
            <p:cNvSpPr/>
            <p:nvPr/>
          </p:nvSpPr>
          <p:spPr>
            <a:xfrm>
              <a:off x="-4782682" y="1468976"/>
              <a:ext cx="770025" cy="1026113"/>
            </a:xfrm>
            <a:custGeom>
              <a:avLst/>
              <a:gdLst/>
              <a:ahLst/>
              <a:cxnLst/>
              <a:rect l="l" t="t" r="r" b="b"/>
              <a:pathLst>
                <a:path w="26686" h="35561" extrusionOk="0">
                  <a:moveTo>
                    <a:pt x="26182" y="1"/>
                  </a:moveTo>
                  <a:lnTo>
                    <a:pt x="26025" y="32"/>
                  </a:lnTo>
                  <a:lnTo>
                    <a:pt x="25868" y="111"/>
                  </a:lnTo>
                  <a:lnTo>
                    <a:pt x="819" y="14492"/>
                  </a:lnTo>
                  <a:lnTo>
                    <a:pt x="646" y="14618"/>
                  </a:lnTo>
                  <a:lnTo>
                    <a:pt x="504" y="14759"/>
                  </a:lnTo>
                  <a:lnTo>
                    <a:pt x="363" y="14917"/>
                  </a:lnTo>
                  <a:lnTo>
                    <a:pt x="237" y="15106"/>
                  </a:lnTo>
                  <a:lnTo>
                    <a:pt x="142" y="15294"/>
                  </a:lnTo>
                  <a:lnTo>
                    <a:pt x="64" y="15499"/>
                  </a:lnTo>
                  <a:lnTo>
                    <a:pt x="16" y="15703"/>
                  </a:lnTo>
                  <a:lnTo>
                    <a:pt x="1" y="15892"/>
                  </a:lnTo>
                  <a:lnTo>
                    <a:pt x="16" y="34994"/>
                  </a:lnTo>
                  <a:lnTo>
                    <a:pt x="32" y="35167"/>
                  </a:lnTo>
                  <a:lnTo>
                    <a:pt x="64" y="35245"/>
                  </a:lnTo>
                  <a:lnTo>
                    <a:pt x="79" y="35324"/>
                  </a:lnTo>
                  <a:lnTo>
                    <a:pt x="111" y="35371"/>
                  </a:lnTo>
                  <a:lnTo>
                    <a:pt x="158" y="35434"/>
                  </a:lnTo>
                  <a:lnTo>
                    <a:pt x="205" y="35481"/>
                  </a:lnTo>
                  <a:lnTo>
                    <a:pt x="252" y="35513"/>
                  </a:lnTo>
                  <a:lnTo>
                    <a:pt x="315" y="35544"/>
                  </a:lnTo>
                  <a:lnTo>
                    <a:pt x="378" y="35560"/>
                  </a:lnTo>
                  <a:lnTo>
                    <a:pt x="520" y="35560"/>
                  </a:lnTo>
                  <a:lnTo>
                    <a:pt x="661" y="35529"/>
                  </a:lnTo>
                  <a:lnTo>
                    <a:pt x="835" y="35450"/>
                  </a:lnTo>
                  <a:lnTo>
                    <a:pt x="11062" y="29581"/>
                  </a:lnTo>
                  <a:lnTo>
                    <a:pt x="11172" y="29046"/>
                  </a:lnTo>
                  <a:lnTo>
                    <a:pt x="15546" y="26529"/>
                  </a:lnTo>
                  <a:lnTo>
                    <a:pt x="15656" y="26938"/>
                  </a:lnTo>
                  <a:lnTo>
                    <a:pt x="25884" y="21069"/>
                  </a:lnTo>
                  <a:lnTo>
                    <a:pt x="26041" y="20943"/>
                  </a:lnTo>
                  <a:lnTo>
                    <a:pt x="26198" y="20801"/>
                  </a:lnTo>
                  <a:lnTo>
                    <a:pt x="26340" y="20644"/>
                  </a:lnTo>
                  <a:lnTo>
                    <a:pt x="26450" y="20455"/>
                  </a:lnTo>
                  <a:lnTo>
                    <a:pt x="26560" y="20266"/>
                  </a:lnTo>
                  <a:lnTo>
                    <a:pt x="26623" y="20062"/>
                  </a:lnTo>
                  <a:lnTo>
                    <a:pt x="26670" y="19857"/>
                  </a:lnTo>
                  <a:lnTo>
                    <a:pt x="26686" y="19669"/>
                  </a:lnTo>
                  <a:lnTo>
                    <a:pt x="26670" y="567"/>
                  </a:lnTo>
                  <a:lnTo>
                    <a:pt x="26655" y="394"/>
                  </a:lnTo>
                  <a:lnTo>
                    <a:pt x="26639" y="315"/>
                  </a:lnTo>
                  <a:lnTo>
                    <a:pt x="26607" y="237"/>
                  </a:lnTo>
                  <a:lnTo>
                    <a:pt x="26576" y="174"/>
                  </a:lnTo>
                  <a:lnTo>
                    <a:pt x="26529" y="127"/>
                  </a:lnTo>
                  <a:lnTo>
                    <a:pt x="26481" y="79"/>
                  </a:lnTo>
                  <a:lnTo>
                    <a:pt x="26434" y="48"/>
                  </a:lnTo>
                  <a:lnTo>
                    <a:pt x="26371" y="16"/>
                  </a:lnTo>
                  <a:lnTo>
                    <a:pt x="2630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76;p55">
              <a:extLst>
                <a:ext uri="{FF2B5EF4-FFF2-40B4-BE49-F238E27FC236}">
                  <a16:creationId xmlns:a16="http://schemas.microsoft.com/office/drawing/2014/main" id="{5E2F231B-CBA1-C39A-2986-E3B56B063C08}"/>
                </a:ext>
              </a:extLst>
            </p:cNvPr>
            <p:cNvSpPr/>
            <p:nvPr/>
          </p:nvSpPr>
          <p:spPr>
            <a:xfrm>
              <a:off x="-4782220" y="1979755"/>
              <a:ext cx="769563" cy="515350"/>
            </a:xfrm>
            <a:custGeom>
              <a:avLst/>
              <a:gdLst/>
              <a:ahLst/>
              <a:cxnLst/>
              <a:rect l="l" t="t" r="r" b="b"/>
              <a:pathLst>
                <a:path w="26670" h="17860" extrusionOk="0">
                  <a:moveTo>
                    <a:pt x="26670" y="1"/>
                  </a:moveTo>
                  <a:lnTo>
                    <a:pt x="0" y="15326"/>
                  </a:lnTo>
                  <a:lnTo>
                    <a:pt x="0" y="17293"/>
                  </a:lnTo>
                  <a:lnTo>
                    <a:pt x="16" y="17466"/>
                  </a:lnTo>
                  <a:lnTo>
                    <a:pt x="63" y="17623"/>
                  </a:lnTo>
                  <a:lnTo>
                    <a:pt x="95" y="17686"/>
                  </a:lnTo>
                  <a:lnTo>
                    <a:pt x="142" y="17733"/>
                  </a:lnTo>
                  <a:lnTo>
                    <a:pt x="189" y="17780"/>
                  </a:lnTo>
                  <a:lnTo>
                    <a:pt x="236" y="17812"/>
                  </a:lnTo>
                  <a:lnTo>
                    <a:pt x="299" y="17843"/>
                  </a:lnTo>
                  <a:lnTo>
                    <a:pt x="362" y="17859"/>
                  </a:lnTo>
                  <a:lnTo>
                    <a:pt x="504" y="17859"/>
                  </a:lnTo>
                  <a:lnTo>
                    <a:pt x="645" y="17828"/>
                  </a:lnTo>
                  <a:lnTo>
                    <a:pt x="819" y="17749"/>
                  </a:lnTo>
                  <a:lnTo>
                    <a:pt x="25868" y="3368"/>
                  </a:lnTo>
                  <a:lnTo>
                    <a:pt x="26025" y="3242"/>
                  </a:lnTo>
                  <a:lnTo>
                    <a:pt x="26182" y="3100"/>
                  </a:lnTo>
                  <a:lnTo>
                    <a:pt x="26308" y="2943"/>
                  </a:lnTo>
                  <a:lnTo>
                    <a:pt x="26434" y="2754"/>
                  </a:lnTo>
                  <a:lnTo>
                    <a:pt x="26528" y="2565"/>
                  </a:lnTo>
                  <a:lnTo>
                    <a:pt x="26607" y="2361"/>
                  </a:lnTo>
                  <a:lnTo>
                    <a:pt x="26654" y="2156"/>
                  </a:lnTo>
                  <a:lnTo>
                    <a:pt x="26670" y="1968"/>
                  </a:lnTo>
                  <a:lnTo>
                    <a:pt x="26670" y="1"/>
                  </a:lnTo>
                  <a:close/>
                </a:path>
              </a:pathLst>
            </a:custGeom>
            <a:solidFill>
              <a:srgbClr val="CFD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77;p55">
              <a:extLst>
                <a:ext uri="{FF2B5EF4-FFF2-40B4-BE49-F238E27FC236}">
                  <a16:creationId xmlns:a16="http://schemas.microsoft.com/office/drawing/2014/main" id="{33226E64-6282-79DF-44D3-D6209F980720}"/>
                </a:ext>
              </a:extLst>
            </p:cNvPr>
            <p:cNvSpPr/>
            <p:nvPr/>
          </p:nvSpPr>
          <p:spPr>
            <a:xfrm>
              <a:off x="-4782220" y="1979755"/>
              <a:ext cx="769563" cy="515350"/>
            </a:xfrm>
            <a:custGeom>
              <a:avLst/>
              <a:gdLst/>
              <a:ahLst/>
              <a:cxnLst/>
              <a:rect l="l" t="t" r="r" b="b"/>
              <a:pathLst>
                <a:path w="26670" h="17860" fill="none" extrusionOk="0">
                  <a:moveTo>
                    <a:pt x="26670" y="1"/>
                  </a:moveTo>
                  <a:lnTo>
                    <a:pt x="0" y="15326"/>
                  </a:lnTo>
                  <a:lnTo>
                    <a:pt x="0" y="17293"/>
                  </a:lnTo>
                  <a:lnTo>
                    <a:pt x="0" y="17293"/>
                  </a:lnTo>
                  <a:lnTo>
                    <a:pt x="16" y="17466"/>
                  </a:lnTo>
                  <a:lnTo>
                    <a:pt x="63" y="17623"/>
                  </a:lnTo>
                  <a:lnTo>
                    <a:pt x="95" y="17686"/>
                  </a:lnTo>
                  <a:lnTo>
                    <a:pt x="142" y="17733"/>
                  </a:lnTo>
                  <a:lnTo>
                    <a:pt x="189" y="17780"/>
                  </a:lnTo>
                  <a:lnTo>
                    <a:pt x="236" y="17812"/>
                  </a:lnTo>
                  <a:lnTo>
                    <a:pt x="299" y="17843"/>
                  </a:lnTo>
                  <a:lnTo>
                    <a:pt x="362" y="17859"/>
                  </a:lnTo>
                  <a:lnTo>
                    <a:pt x="425" y="17859"/>
                  </a:lnTo>
                  <a:lnTo>
                    <a:pt x="504" y="17859"/>
                  </a:lnTo>
                  <a:lnTo>
                    <a:pt x="645" y="17828"/>
                  </a:lnTo>
                  <a:lnTo>
                    <a:pt x="819" y="17749"/>
                  </a:lnTo>
                  <a:lnTo>
                    <a:pt x="25868" y="3368"/>
                  </a:lnTo>
                  <a:lnTo>
                    <a:pt x="25868" y="3368"/>
                  </a:lnTo>
                  <a:lnTo>
                    <a:pt x="26025" y="3242"/>
                  </a:lnTo>
                  <a:lnTo>
                    <a:pt x="26182" y="3100"/>
                  </a:lnTo>
                  <a:lnTo>
                    <a:pt x="26308" y="2943"/>
                  </a:lnTo>
                  <a:lnTo>
                    <a:pt x="26434" y="2754"/>
                  </a:lnTo>
                  <a:lnTo>
                    <a:pt x="26528" y="2565"/>
                  </a:lnTo>
                  <a:lnTo>
                    <a:pt x="26607" y="2361"/>
                  </a:lnTo>
                  <a:lnTo>
                    <a:pt x="26654" y="2156"/>
                  </a:lnTo>
                  <a:lnTo>
                    <a:pt x="26670" y="1968"/>
                  </a:lnTo>
                  <a:lnTo>
                    <a:pt x="2667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78;p55">
              <a:extLst>
                <a:ext uri="{FF2B5EF4-FFF2-40B4-BE49-F238E27FC236}">
                  <a16:creationId xmlns:a16="http://schemas.microsoft.com/office/drawing/2014/main" id="{D89888C7-8613-8EAC-0875-BD9E3C37CB96}"/>
                </a:ext>
              </a:extLst>
            </p:cNvPr>
            <p:cNvSpPr/>
            <p:nvPr/>
          </p:nvSpPr>
          <p:spPr>
            <a:xfrm>
              <a:off x="-4749988" y="1509403"/>
              <a:ext cx="704668" cy="862187"/>
            </a:xfrm>
            <a:custGeom>
              <a:avLst/>
              <a:gdLst/>
              <a:ahLst/>
              <a:cxnLst/>
              <a:rect l="l" t="t" r="r" b="b"/>
              <a:pathLst>
                <a:path w="24421" h="29880" extrusionOk="0">
                  <a:moveTo>
                    <a:pt x="24420" y="0"/>
                  </a:moveTo>
                  <a:lnTo>
                    <a:pt x="1" y="14035"/>
                  </a:lnTo>
                  <a:lnTo>
                    <a:pt x="16" y="29879"/>
                  </a:lnTo>
                  <a:lnTo>
                    <a:pt x="24420" y="15844"/>
                  </a:lnTo>
                  <a:lnTo>
                    <a:pt x="24420" y="0"/>
                  </a:lnTo>
                  <a:close/>
                </a:path>
              </a:pathLst>
            </a:custGeom>
            <a:solidFill>
              <a:srgbClr val="447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79;p55">
              <a:extLst>
                <a:ext uri="{FF2B5EF4-FFF2-40B4-BE49-F238E27FC236}">
                  <a16:creationId xmlns:a16="http://schemas.microsoft.com/office/drawing/2014/main" id="{E44B768F-64B4-424C-1B2F-8B935626647C}"/>
                </a:ext>
              </a:extLst>
            </p:cNvPr>
            <p:cNvSpPr/>
            <p:nvPr/>
          </p:nvSpPr>
          <p:spPr>
            <a:xfrm>
              <a:off x="-4749988" y="1509403"/>
              <a:ext cx="704668" cy="862187"/>
            </a:xfrm>
            <a:custGeom>
              <a:avLst/>
              <a:gdLst/>
              <a:ahLst/>
              <a:cxnLst/>
              <a:rect l="l" t="t" r="r" b="b"/>
              <a:pathLst>
                <a:path w="24421" h="29880" fill="none" extrusionOk="0">
                  <a:moveTo>
                    <a:pt x="24420" y="0"/>
                  </a:moveTo>
                  <a:lnTo>
                    <a:pt x="1" y="14035"/>
                  </a:lnTo>
                  <a:lnTo>
                    <a:pt x="16" y="29879"/>
                  </a:lnTo>
                  <a:lnTo>
                    <a:pt x="24420" y="15844"/>
                  </a:lnTo>
                  <a:lnTo>
                    <a:pt x="244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80;p55">
              <a:extLst>
                <a:ext uri="{FF2B5EF4-FFF2-40B4-BE49-F238E27FC236}">
                  <a16:creationId xmlns:a16="http://schemas.microsoft.com/office/drawing/2014/main" id="{7316E727-7B71-F710-1952-BECD0E957254}"/>
                </a:ext>
              </a:extLst>
            </p:cNvPr>
            <p:cNvSpPr/>
            <p:nvPr/>
          </p:nvSpPr>
          <p:spPr>
            <a:xfrm>
              <a:off x="-4506185" y="1812679"/>
              <a:ext cx="280615" cy="196618"/>
            </a:xfrm>
            <a:custGeom>
              <a:avLst/>
              <a:gdLst/>
              <a:ahLst/>
              <a:cxnLst/>
              <a:rect l="l" t="t" r="r" b="b"/>
              <a:pathLst>
                <a:path w="9725" h="6814" extrusionOk="0">
                  <a:moveTo>
                    <a:pt x="7349" y="1"/>
                  </a:moveTo>
                  <a:lnTo>
                    <a:pt x="7018" y="16"/>
                  </a:lnTo>
                  <a:lnTo>
                    <a:pt x="6688" y="63"/>
                  </a:lnTo>
                  <a:lnTo>
                    <a:pt x="6326" y="142"/>
                  </a:lnTo>
                  <a:lnTo>
                    <a:pt x="5980" y="268"/>
                  </a:lnTo>
                  <a:lnTo>
                    <a:pt x="5602" y="410"/>
                  </a:lnTo>
                  <a:lnTo>
                    <a:pt x="5240" y="583"/>
                  </a:lnTo>
                  <a:lnTo>
                    <a:pt x="4847" y="787"/>
                  </a:lnTo>
                  <a:lnTo>
                    <a:pt x="4469" y="1008"/>
                  </a:lnTo>
                  <a:lnTo>
                    <a:pt x="4107" y="1275"/>
                  </a:lnTo>
                  <a:lnTo>
                    <a:pt x="3730" y="1542"/>
                  </a:lnTo>
                  <a:lnTo>
                    <a:pt x="3384" y="1841"/>
                  </a:lnTo>
                  <a:lnTo>
                    <a:pt x="3038" y="2172"/>
                  </a:lnTo>
                  <a:lnTo>
                    <a:pt x="2691" y="2502"/>
                  </a:lnTo>
                  <a:lnTo>
                    <a:pt x="2361" y="2864"/>
                  </a:lnTo>
                  <a:lnTo>
                    <a:pt x="2046" y="3242"/>
                  </a:lnTo>
                  <a:lnTo>
                    <a:pt x="1747" y="3619"/>
                  </a:lnTo>
                  <a:lnTo>
                    <a:pt x="1448" y="4028"/>
                  </a:lnTo>
                  <a:lnTo>
                    <a:pt x="1165" y="4438"/>
                  </a:lnTo>
                  <a:lnTo>
                    <a:pt x="898" y="4862"/>
                  </a:lnTo>
                  <a:lnTo>
                    <a:pt x="646" y="5287"/>
                  </a:lnTo>
                  <a:lnTo>
                    <a:pt x="410" y="5728"/>
                  </a:lnTo>
                  <a:lnTo>
                    <a:pt x="190" y="6184"/>
                  </a:lnTo>
                  <a:lnTo>
                    <a:pt x="1" y="6640"/>
                  </a:lnTo>
                  <a:lnTo>
                    <a:pt x="614" y="6813"/>
                  </a:lnTo>
                  <a:lnTo>
                    <a:pt x="788" y="6404"/>
                  </a:lnTo>
                  <a:lnTo>
                    <a:pt x="976" y="6011"/>
                  </a:lnTo>
                  <a:lnTo>
                    <a:pt x="1181" y="5633"/>
                  </a:lnTo>
                  <a:lnTo>
                    <a:pt x="1401" y="5240"/>
                  </a:lnTo>
                  <a:lnTo>
                    <a:pt x="1621" y="4878"/>
                  </a:lnTo>
                  <a:lnTo>
                    <a:pt x="1873" y="4516"/>
                  </a:lnTo>
                  <a:lnTo>
                    <a:pt x="2125" y="4154"/>
                  </a:lnTo>
                  <a:lnTo>
                    <a:pt x="2392" y="3808"/>
                  </a:lnTo>
                  <a:lnTo>
                    <a:pt x="2676" y="3494"/>
                  </a:lnTo>
                  <a:lnTo>
                    <a:pt x="2959" y="3179"/>
                  </a:lnTo>
                  <a:lnTo>
                    <a:pt x="3258" y="2880"/>
                  </a:lnTo>
                  <a:lnTo>
                    <a:pt x="3557" y="2597"/>
                  </a:lnTo>
                  <a:lnTo>
                    <a:pt x="3871" y="2329"/>
                  </a:lnTo>
                  <a:lnTo>
                    <a:pt x="4202" y="2077"/>
                  </a:lnTo>
                  <a:lnTo>
                    <a:pt x="4517" y="1857"/>
                  </a:lnTo>
                  <a:lnTo>
                    <a:pt x="4863" y="1653"/>
                  </a:lnTo>
                  <a:lnTo>
                    <a:pt x="5193" y="1480"/>
                  </a:lnTo>
                  <a:lnTo>
                    <a:pt x="5524" y="1322"/>
                  </a:lnTo>
                  <a:lnTo>
                    <a:pt x="5838" y="1196"/>
                  </a:lnTo>
                  <a:lnTo>
                    <a:pt x="6153" y="1102"/>
                  </a:lnTo>
                  <a:lnTo>
                    <a:pt x="6452" y="1039"/>
                  </a:lnTo>
                  <a:lnTo>
                    <a:pt x="6751" y="992"/>
                  </a:lnTo>
                  <a:lnTo>
                    <a:pt x="7050" y="976"/>
                  </a:lnTo>
                  <a:lnTo>
                    <a:pt x="7317" y="976"/>
                  </a:lnTo>
                  <a:lnTo>
                    <a:pt x="7585" y="1023"/>
                  </a:lnTo>
                  <a:lnTo>
                    <a:pt x="7852" y="1070"/>
                  </a:lnTo>
                  <a:lnTo>
                    <a:pt x="8088" y="1165"/>
                  </a:lnTo>
                  <a:lnTo>
                    <a:pt x="8324" y="1259"/>
                  </a:lnTo>
                  <a:lnTo>
                    <a:pt x="8545" y="1401"/>
                  </a:lnTo>
                  <a:lnTo>
                    <a:pt x="8749" y="1542"/>
                  </a:lnTo>
                  <a:lnTo>
                    <a:pt x="8938" y="1716"/>
                  </a:lnTo>
                  <a:lnTo>
                    <a:pt x="9111" y="1920"/>
                  </a:lnTo>
                  <a:lnTo>
                    <a:pt x="9725" y="1039"/>
                  </a:lnTo>
                  <a:lnTo>
                    <a:pt x="9520" y="819"/>
                  </a:lnTo>
                  <a:lnTo>
                    <a:pt x="9300" y="630"/>
                  </a:lnTo>
                  <a:lnTo>
                    <a:pt x="9064" y="457"/>
                  </a:lnTo>
                  <a:lnTo>
                    <a:pt x="8812" y="315"/>
                  </a:lnTo>
                  <a:lnTo>
                    <a:pt x="8545" y="189"/>
                  </a:lnTo>
                  <a:lnTo>
                    <a:pt x="8261" y="95"/>
                  </a:lnTo>
                  <a:lnTo>
                    <a:pt x="7978" y="32"/>
                  </a:lnTo>
                  <a:lnTo>
                    <a:pt x="76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81;p55">
              <a:extLst>
                <a:ext uri="{FF2B5EF4-FFF2-40B4-BE49-F238E27FC236}">
                  <a16:creationId xmlns:a16="http://schemas.microsoft.com/office/drawing/2014/main" id="{3889A5EE-7BBF-EC7A-8B47-69E6578B16AD}"/>
                </a:ext>
              </a:extLst>
            </p:cNvPr>
            <p:cNvSpPr/>
            <p:nvPr/>
          </p:nvSpPr>
          <p:spPr>
            <a:xfrm>
              <a:off x="-4506185" y="1812679"/>
              <a:ext cx="280615" cy="196618"/>
            </a:xfrm>
            <a:custGeom>
              <a:avLst/>
              <a:gdLst/>
              <a:ahLst/>
              <a:cxnLst/>
              <a:rect l="l" t="t" r="r" b="b"/>
              <a:pathLst>
                <a:path w="9725" h="6814" fill="none" extrusionOk="0">
                  <a:moveTo>
                    <a:pt x="4847" y="787"/>
                  </a:moveTo>
                  <a:lnTo>
                    <a:pt x="4847" y="787"/>
                  </a:lnTo>
                  <a:lnTo>
                    <a:pt x="4469" y="1008"/>
                  </a:lnTo>
                  <a:lnTo>
                    <a:pt x="4107" y="1275"/>
                  </a:lnTo>
                  <a:lnTo>
                    <a:pt x="3730" y="1542"/>
                  </a:lnTo>
                  <a:lnTo>
                    <a:pt x="3384" y="1841"/>
                  </a:lnTo>
                  <a:lnTo>
                    <a:pt x="3038" y="2172"/>
                  </a:lnTo>
                  <a:lnTo>
                    <a:pt x="2691" y="2502"/>
                  </a:lnTo>
                  <a:lnTo>
                    <a:pt x="2361" y="2864"/>
                  </a:lnTo>
                  <a:lnTo>
                    <a:pt x="2046" y="3242"/>
                  </a:lnTo>
                  <a:lnTo>
                    <a:pt x="1747" y="3619"/>
                  </a:lnTo>
                  <a:lnTo>
                    <a:pt x="1448" y="4028"/>
                  </a:lnTo>
                  <a:lnTo>
                    <a:pt x="1165" y="4438"/>
                  </a:lnTo>
                  <a:lnTo>
                    <a:pt x="898" y="4862"/>
                  </a:lnTo>
                  <a:lnTo>
                    <a:pt x="646" y="5287"/>
                  </a:lnTo>
                  <a:lnTo>
                    <a:pt x="410" y="5728"/>
                  </a:lnTo>
                  <a:lnTo>
                    <a:pt x="190" y="6184"/>
                  </a:lnTo>
                  <a:lnTo>
                    <a:pt x="1" y="6640"/>
                  </a:lnTo>
                  <a:lnTo>
                    <a:pt x="614" y="6813"/>
                  </a:lnTo>
                  <a:lnTo>
                    <a:pt x="614" y="6813"/>
                  </a:lnTo>
                  <a:lnTo>
                    <a:pt x="788" y="6404"/>
                  </a:lnTo>
                  <a:lnTo>
                    <a:pt x="976" y="6011"/>
                  </a:lnTo>
                  <a:lnTo>
                    <a:pt x="1181" y="5633"/>
                  </a:lnTo>
                  <a:lnTo>
                    <a:pt x="1401" y="5240"/>
                  </a:lnTo>
                  <a:lnTo>
                    <a:pt x="1621" y="4878"/>
                  </a:lnTo>
                  <a:lnTo>
                    <a:pt x="1873" y="4516"/>
                  </a:lnTo>
                  <a:lnTo>
                    <a:pt x="2125" y="4154"/>
                  </a:lnTo>
                  <a:lnTo>
                    <a:pt x="2392" y="3808"/>
                  </a:lnTo>
                  <a:lnTo>
                    <a:pt x="2676" y="3494"/>
                  </a:lnTo>
                  <a:lnTo>
                    <a:pt x="2959" y="3179"/>
                  </a:lnTo>
                  <a:lnTo>
                    <a:pt x="3258" y="2880"/>
                  </a:lnTo>
                  <a:lnTo>
                    <a:pt x="3557" y="2597"/>
                  </a:lnTo>
                  <a:lnTo>
                    <a:pt x="3871" y="2329"/>
                  </a:lnTo>
                  <a:lnTo>
                    <a:pt x="4202" y="2077"/>
                  </a:lnTo>
                  <a:lnTo>
                    <a:pt x="4517" y="1857"/>
                  </a:lnTo>
                  <a:lnTo>
                    <a:pt x="4863" y="1653"/>
                  </a:lnTo>
                  <a:lnTo>
                    <a:pt x="4863" y="1653"/>
                  </a:lnTo>
                  <a:lnTo>
                    <a:pt x="5193" y="1480"/>
                  </a:lnTo>
                  <a:lnTo>
                    <a:pt x="5524" y="1322"/>
                  </a:lnTo>
                  <a:lnTo>
                    <a:pt x="5838" y="1196"/>
                  </a:lnTo>
                  <a:lnTo>
                    <a:pt x="6153" y="1102"/>
                  </a:lnTo>
                  <a:lnTo>
                    <a:pt x="6452" y="1039"/>
                  </a:lnTo>
                  <a:lnTo>
                    <a:pt x="6751" y="992"/>
                  </a:lnTo>
                  <a:lnTo>
                    <a:pt x="7050" y="976"/>
                  </a:lnTo>
                  <a:lnTo>
                    <a:pt x="7317" y="976"/>
                  </a:lnTo>
                  <a:lnTo>
                    <a:pt x="7585" y="1023"/>
                  </a:lnTo>
                  <a:lnTo>
                    <a:pt x="7852" y="1070"/>
                  </a:lnTo>
                  <a:lnTo>
                    <a:pt x="8088" y="1165"/>
                  </a:lnTo>
                  <a:lnTo>
                    <a:pt x="8324" y="1259"/>
                  </a:lnTo>
                  <a:lnTo>
                    <a:pt x="8545" y="1401"/>
                  </a:lnTo>
                  <a:lnTo>
                    <a:pt x="8749" y="1542"/>
                  </a:lnTo>
                  <a:lnTo>
                    <a:pt x="8938" y="1716"/>
                  </a:lnTo>
                  <a:lnTo>
                    <a:pt x="9111" y="1920"/>
                  </a:lnTo>
                  <a:lnTo>
                    <a:pt x="9725" y="1039"/>
                  </a:lnTo>
                  <a:lnTo>
                    <a:pt x="9725" y="1039"/>
                  </a:lnTo>
                  <a:lnTo>
                    <a:pt x="9520" y="819"/>
                  </a:lnTo>
                  <a:lnTo>
                    <a:pt x="9300" y="630"/>
                  </a:lnTo>
                  <a:lnTo>
                    <a:pt x="9064" y="457"/>
                  </a:lnTo>
                  <a:lnTo>
                    <a:pt x="8812" y="315"/>
                  </a:lnTo>
                  <a:lnTo>
                    <a:pt x="8545" y="189"/>
                  </a:lnTo>
                  <a:lnTo>
                    <a:pt x="8261" y="95"/>
                  </a:lnTo>
                  <a:lnTo>
                    <a:pt x="7978" y="32"/>
                  </a:lnTo>
                  <a:lnTo>
                    <a:pt x="7663" y="1"/>
                  </a:lnTo>
                  <a:lnTo>
                    <a:pt x="7349" y="1"/>
                  </a:lnTo>
                  <a:lnTo>
                    <a:pt x="7018" y="16"/>
                  </a:lnTo>
                  <a:lnTo>
                    <a:pt x="6688" y="63"/>
                  </a:lnTo>
                  <a:lnTo>
                    <a:pt x="6326" y="142"/>
                  </a:lnTo>
                  <a:lnTo>
                    <a:pt x="5980" y="268"/>
                  </a:lnTo>
                  <a:lnTo>
                    <a:pt x="5602" y="410"/>
                  </a:lnTo>
                  <a:lnTo>
                    <a:pt x="5240" y="583"/>
                  </a:lnTo>
                  <a:lnTo>
                    <a:pt x="4847" y="78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82;p55">
              <a:extLst>
                <a:ext uri="{FF2B5EF4-FFF2-40B4-BE49-F238E27FC236}">
                  <a16:creationId xmlns:a16="http://schemas.microsoft.com/office/drawing/2014/main" id="{BC4893A5-CABD-C965-A8E4-FA9380836BB3}"/>
                </a:ext>
              </a:extLst>
            </p:cNvPr>
            <p:cNvSpPr/>
            <p:nvPr/>
          </p:nvSpPr>
          <p:spPr>
            <a:xfrm>
              <a:off x="-4468038" y="1873970"/>
              <a:ext cx="203889" cy="146237"/>
            </a:xfrm>
            <a:custGeom>
              <a:avLst/>
              <a:gdLst/>
              <a:ahLst/>
              <a:cxnLst/>
              <a:rect l="l" t="t" r="r" b="b"/>
              <a:pathLst>
                <a:path w="7066" h="5068" extrusionOk="0">
                  <a:moveTo>
                    <a:pt x="5130" y="1"/>
                  </a:moveTo>
                  <a:lnTo>
                    <a:pt x="4878" y="32"/>
                  </a:lnTo>
                  <a:lnTo>
                    <a:pt x="4626" y="95"/>
                  </a:lnTo>
                  <a:lnTo>
                    <a:pt x="4359" y="174"/>
                  </a:lnTo>
                  <a:lnTo>
                    <a:pt x="4091" y="284"/>
                  </a:lnTo>
                  <a:lnTo>
                    <a:pt x="3824" y="410"/>
                  </a:lnTo>
                  <a:lnTo>
                    <a:pt x="3541" y="551"/>
                  </a:lnTo>
                  <a:lnTo>
                    <a:pt x="3257" y="724"/>
                  </a:lnTo>
                  <a:lnTo>
                    <a:pt x="2990" y="913"/>
                  </a:lnTo>
                  <a:lnTo>
                    <a:pt x="2723" y="1118"/>
                  </a:lnTo>
                  <a:lnTo>
                    <a:pt x="2455" y="1338"/>
                  </a:lnTo>
                  <a:lnTo>
                    <a:pt x="2203" y="1574"/>
                  </a:lnTo>
                  <a:lnTo>
                    <a:pt x="1952" y="1826"/>
                  </a:lnTo>
                  <a:lnTo>
                    <a:pt x="1716" y="2093"/>
                  </a:lnTo>
                  <a:lnTo>
                    <a:pt x="1480" y="2377"/>
                  </a:lnTo>
                  <a:lnTo>
                    <a:pt x="1259" y="2660"/>
                  </a:lnTo>
                  <a:lnTo>
                    <a:pt x="1039" y="2959"/>
                  </a:lnTo>
                  <a:lnTo>
                    <a:pt x="834" y="3258"/>
                  </a:lnTo>
                  <a:lnTo>
                    <a:pt x="646" y="3572"/>
                  </a:lnTo>
                  <a:lnTo>
                    <a:pt x="473" y="3887"/>
                  </a:lnTo>
                  <a:lnTo>
                    <a:pt x="299" y="4217"/>
                  </a:lnTo>
                  <a:lnTo>
                    <a:pt x="142" y="4548"/>
                  </a:lnTo>
                  <a:lnTo>
                    <a:pt x="1" y="4878"/>
                  </a:lnTo>
                  <a:lnTo>
                    <a:pt x="614" y="5067"/>
                  </a:lnTo>
                  <a:lnTo>
                    <a:pt x="740" y="4784"/>
                  </a:lnTo>
                  <a:lnTo>
                    <a:pt x="866" y="4501"/>
                  </a:lnTo>
                  <a:lnTo>
                    <a:pt x="992" y="4233"/>
                  </a:lnTo>
                  <a:lnTo>
                    <a:pt x="1149" y="3966"/>
                  </a:lnTo>
                  <a:lnTo>
                    <a:pt x="1306" y="3698"/>
                  </a:lnTo>
                  <a:lnTo>
                    <a:pt x="1464" y="3446"/>
                  </a:lnTo>
                  <a:lnTo>
                    <a:pt x="1637" y="3195"/>
                  </a:lnTo>
                  <a:lnTo>
                    <a:pt x="1826" y="2959"/>
                  </a:lnTo>
                  <a:lnTo>
                    <a:pt x="2014" y="2723"/>
                  </a:lnTo>
                  <a:lnTo>
                    <a:pt x="2219" y="2502"/>
                  </a:lnTo>
                  <a:lnTo>
                    <a:pt x="2424" y="2282"/>
                  </a:lnTo>
                  <a:lnTo>
                    <a:pt x="2644" y="2093"/>
                  </a:lnTo>
                  <a:lnTo>
                    <a:pt x="2848" y="1904"/>
                  </a:lnTo>
                  <a:lnTo>
                    <a:pt x="3084" y="1731"/>
                  </a:lnTo>
                  <a:lnTo>
                    <a:pt x="3305" y="1574"/>
                  </a:lnTo>
                  <a:lnTo>
                    <a:pt x="3541" y="1432"/>
                  </a:lnTo>
                  <a:lnTo>
                    <a:pt x="3761" y="1307"/>
                  </a:lnTo>
                  <a:lnTo>
                    <a:pt x="3997" y="1196"/>
                  </a:lnTo>
                  <a:lnTo>
                    <a:pt x="4217" y="1118"/>
                  </a:lnTo>
                  <a:lnTo>
                    <a:pt x="4438" y="1055"/>
                  </a:lnTo>
                  <a:lnTo>
                    <a:pt x="4658" y="1008"/>
                  </a:lnTo>
                  <a:lnTo>
                    <a:pt x="4862" y="976"/>
                  </a:lnTo>
                  <a:lnTo>
                    <a:pt x="5051" y="976"/>
                  </a:lnTo>
                  <a:lnTo>
                    <a:pt x="5256" y="992"/>
                  </a:lnTo>
                  <a:lnTo>
                    <a:pt x="5429" y="1008"/>
                  </a:lnTo>
                  <a:lnTo>
                    <a:pt x="5602" y="1055"/>
                  </a:lnTo>
                  <a:lnTo>
                    <a:pt x="5775" y="1134"/>
                  </a:lnTo>
                  <a:lnTo>
                    <a:pt x="5932" y="1212"/>
                  </a:lnTo>
                  <a:lnTo>
                    <a:pt x="6074" y="1307"/>
                  </a:lnTo>
                  <a:lnTo>
                    <a:pt x="6216" y="1417"/>
                  </a:lnTo>
                  <a:lnTo>
                    <a:pt x="6341" y="1558"/>
                  </a:lnTo>
                  <a:lnTo>
                    <a:pt x="6452" y="1700"/>
                  </a:lnTo>
                  <a:lnTo>
                    <a:pt x="7065" y="819"/>
                  </a:lnTo>
                  <a:lnTo>
                    <a:pt x="6924" y="646"/>
                  </a:lnTo>
                  <a:lnTo>
                    <a:pt x="6782" y="504"/>
                  </a:lnTo>
                  <a:lnTo>
                    <a:pt x="6609" y="363"/>
                  </a:lnTo>
                  <a:lnTo>
                    <a:pt x="6420" y="252"/>
                  </a:lnTo>
                  <a:lnTo>
                    <a:pt x="6231" y="158"/>
                  </a:lnTo>
                  <a:lnTo>
                    <a:pt x="6027" y="95"/>
                  </a:lnTo>
                  <a:lnTo>
                    <a:pt x="5822" y="32"/>
                  </a:lnTo>
                  <a:lnTo>
                    <a:pt x="560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83;p55">
              <a:extLst>
                <a:ext uri="{FF2B5EF4-FFF2-40B4-BE49-F238E27FC236}">
                  <a16:creationId xmlns:a16="http://schemas.microsoft.com/office/drawing/2014/main" id="{08D87D6B-1D15-BE4B-6B93-73AE3E2BA478}"/>
                </a:ext>
              </a:extLst>
            </p:cNvPr>
            <p:cNvSpPr/>
            <p:nvPr/>
          </p:nvSpPr>
          <p:spPr>
            <a:xfrm>
              <a:off x="-4468038" y="1873970"/>
              <a:ext cx="203889" cy="146237"/>
            </a:xfrm>
            <a:custGeom>
              <a:avLst/>
              <a:gdLst/>
              <a:ahLst/>
              <a:cxnLst/>
              <a:rect l="l" t="t" r="r" b="b"/>
              <a:pathLst>
                <a:path w="7066" h="5068" fill="none" extrusionOk="0">
                  <a:moveTo>
                    <a:pt x="3541" y="551"/>
                  </a:moveTo>
                  <a:lnTo>
                    <a:pt x="3541" y="551"/>
                  </a:lnTo>
                  <a:lnTo>
                    <a:pt x="3257" y="724"/>
                  </a:lnTo>
                  <a:lnTo>
                    <a:pt x="2990" y="913"/>
                  </a:lnTo>
                  <a:lnTo>
                    <a:pt x="2723" y="1118"/>
                  </a:lnTo>
                  <a:lnTo>
                    <a:pt x="2455" y="1338"/>
                  </a:lnTo>
                  <a:lnTo>
                    <a:pt x="2203" y="1574"/>
                  </a:lnTo>
                  <a:lnTo>
                    <a:pt x="1952" y="1826"/>
                  </a:lnTo>
                  <a:lnTo>
                    <a:pt x="1716" y="2093"/>
                  </a:lnTo>
                  <a:lnTo>
                    <a:pt x="1480" y="2377"/>
                  </a:lnTo>
                  <a:lnTo>
                    <a:pt x="1259" y="2660"/>
                  </a:lnTo>
                  <a:lnTo>
                    <a:pt x="1039" y="2959"/>
                  </a:lnTo>
                  <a:lnTo>
                    <a:pt x="834" y="3258"/>
                  </a:lnTo>
                  <a:lnTo>
                    <a:pt x="646" y="3572"/>
                  </a:lnTo>
                  <a:lnTo>
                    <a:pt x="473" y="3887"/>
                  </a:lnTo>
                  <a:lnTo>
                    <a:pt x="299" y="4217"/>
                  </a:lnTo>
                  <a:lnTo>
                    <a:pt x="142" y="4548"/>
                  </a:lnTo>
                  <a:lnTo>
                    <a:pt x="1" y="4878"/>
                  </a:lnTo>
                  <a:lnTo>
                    <a:pt x="614" y="5067"/>
                  </a:lnTo>
                  <a:lnTo>
                    <a:pt x="614" y="5067"/>
                  </a:lnTo>
                  <a:lnTo>
                    <a:pt x="740" y="4784"/>
                  </a:lnTo>
                  <a:lnTo>
                    <a:pt x="866" y="4501"/>
                  </a:lnTo>
                  <a:lnTo>
                    <a:pt x="992" y="4233"/>
                  </a:lnTo>
                  <a:lnTo>
                    <a:pt x="1149" y="3966"/>
                  </a:lnTo>
                  <a:lnTo>
                    <a:pt x="1306" y="3698"/>
                  </a:lnTo>
                  <a:lnTo>
                    <a:pt x="1464" y="3446"/>
                  </a:lnTo>
                  <a:lnTo>
                    <a:pt x="1637" y="3195"/>
                  </a:lnTo>
                  <a:lnTo>
                    <a:pt x="1826" y="2959"/>
                  </a:lnTo>
                  <a:lnTo>
                    <a:pt x="2014" y="2723"/>
                  </a:lnTo>
                  <a:lnTo>
                    <a:pt x="2219" y="2502"/>
                  </a:lnTo>
                  <a:lnTo>
                    <a:pt x="2424" y="2282"/>
                  </a:lnTo>
                  <a:lnTo>
                    <a:pt x="2644" y="2093"/>
                  </a:lnTo>
                  <a:lnTo>
                    <a:pt x="2848" y="1904"/>
                  </a:lnTo>
                  <a:lnTo>
                    <a:pt x="3084" y="1731"/>
                  </a:lnTo>
                  <a:lnTo>
                    <a:pt x="3305" y="1574"/>
                  </a:lnTo>
                  <a:lnTo>
                    <a:pt x="3541" y="1432"/>
                  </a:lnTo>
                  <a:lnTo>
                    <a:pt x="3541" y="1432"/>
                  </a:lnTo>
                  <a:lnTo>
                    <a:pt x="3761" y="1307"/>
                  </a:lnTo>
                  <a:lnTo>
                    <a:pt x="3997" y="1196"/>
                  </a:lnTo>
                  <a:lnTo>
                    <a:pt x="4217" y="1118"/>
                  </a:lnTo>
                  <a:lnTo>
                    <a:pt x="4438" y="1055"/>
                  </a:lnTo>
                  <a:lnTo>
                    <a:pt x="4658" y="1008"/>
                  </a:lnTo>
                  <a:lnTo>
                    <a:pt x="4862" y="976"/>
                  </a:lnTo>
                  <a:lnTo>
                    <a:pt x="5051" y="976"/>
                  </a:lnTo>
                  <a:lnTo>
                    <a:pt x="5256" y="992"/>
                  </a:lnTo>
                  <a:lnTo>
                    <a:pt x="5429" y="1008"/>
                  </a:lnTo>
                  <a:lnTo>
                    <a:pt x="5602" y="1055"/>
                  </a:lnTo>
                  <a:lnTo>
                    <a:pt x="5775" y="1134"/>
                  </a:lnTo>
                  <a:lnTo>
                    <a:pt x="5932" y="1212"/>
                  </a:lnTo>
                  <a:lnTo>
                    <a:pt x="6074" y="1307"/>
                  </a:lnTo>
                  <a:lnTo>
                    <a:pt x="6216" y="1417"/>
                  </a:lnTo>
                  <a:lnTo>
                    <a:pt x="6341" y="1558"/>
                  </a:lnTo>
                  <a:lnTo>
                    <a:pt x="6452" y="1700"/>
                  </a:lnTo>
                  <a:lnTo>
                    <a:pt x="7065" y="819"/>
                  </a:lnTo>
                  <a:lnTo>
                    <a:pt x="7065" y="819"/>
                  </a:lnTo>
                  <a:lnTo>
                    <a:pt x="6924" y="646"/>
                  </a:lnTo>
                  <a:lnTo>
                    <a:pt x="6782" y="504"/>
                  </a:lnTo>
                  <a:lnTo>
                    <a:pt x="6609" y="363"/>
                  </a:lnTo>
                  <a:lnTo>
                    <a:pt x="6420" y="252"/>
                  </a:lnTo>
                  <a:lnTo>
                    <a:pt x="6231" y="158"/>
                  </a:lnTo>
                  <a:lnTo>
                    <a:pt x="6027" y="95"/>
                  </a:lnTo>
                  <a:lnTo>
                    <a:pt x="5822" y="32"/>
                  </a:lnTo>
                  <a:lnTo>
                    <a:pt x="5602" y="1"/>
                  </a:lnTo>
                  <a:lnTo>
                    <a:pt x="5366" y="1"/>
                  </a:lnTo>
                  <a:lnTo>
                    <a:pt x="5130" y="1"/>
                  </a:lnTo>
                  <a:lnTo>
                    <a:pt x="4878" y="32"/>
                  </a:lnTo>
                  <a:lnTo>
                    <a:pt x="4626" y="95"/>
                  </a:lnTo>
                  <a:lnTo>
                    <a:pt x="4359" y="174"/>
                  </a:lnTo>
                  <a:lnTo>
                    <a:pt x="4091" y="284"/>
                  </a:lnTo>
                  <a:lnTo>
                    <a:pt x="3824" y="410"/>
                  </a:lnTo>
                  <a:lnTo>
                    <a:pt x="3541" y="5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84;p55">
              <a:extLst>
                <a:ext uri="{FF2B5EF4-FFF2-40B4-BE49-F238E27FC236}">
                  <a16:creationId xmlns:a16="http://schemas.microsoft.com/office/drawing/2014/main" id="{4B7E7EA3-8DF6-3579-7C80-B672C3EDB2B2}"/>
                </a:ext>
              </a:extLst>
            </p:cNvPr>
            <p:cNvSpPr/>
            <p:nvPr/>
          </p:nvSpPr>
          <p:spPr>
            <a:xfrm>
              <a:off x="-4429457" y="1935260"/>
              <a:ext cx="127164" cy="95827"/>
            </a:xfrm>
            <a:custGeom>
              <a:avLst/>
              <a:gdLst/>
              <a:ahLst/>
              <a:cxnLst/>
              <a:rect l="l" t="t" r="r" b="b"/>
              <a:pathLst>
                <a:path w="4407" h="3321" extrusionOk="0">
                  <a:moveTo>
                    <a:pt x="3211" y="1"/>
                  </a:moveTo>
                  <a:lnTo>
                    <a:pt x="3053" y="17"/>
                  </a:lnTo>
                  <a:lnTo>
                    <a:pt x="2896" y="48"/>
                  </a:lnTo>
                  <a:lnTo>
                    <a:pt x="2723" y="95"/>
                  </a:lnTo>
                  <a:lnTo>
                    <a:pt x="2550" y="158"/>
                  </a:lnTo>
                  <a:lnTo>
                    <a:pt x="2377" y="237"/>
                  </a:lnTo>
                  <a:lnTo>
                    <a:pt x="2204" y="331"/>
                  </a:lnTo>
                  <a:lnTo>
                    <a:pt x="2031" y="441"/>
                  </a:lnTo>
                  <a:lnTo>
                    <a:pt x="1842" y="551"/>
                  </a:lnTo>
                  <a:lnTo>
                    <a:pt x="1684" y="693"/>
                  </a:lnTo>
                  <a:lnTo>
                    <a:pt x="1511" y="835"/>
                  </a:lnTo>
                  <a:lnTo>
                    <a:pt x="1354" y="992"/>
                  </a:lnTo>
                  <a:lnTo>
                    <a:pt x="1197" y="1149"/>
                  </a:lnTo>
                  <a:lnTo>
                    <a:pt x="1039" y="1322"/>
                  </a:lnTo>
                  <a:lnTo>
                    <a:pt x="898" y="1511"/>
                  </a:lnTo>
                  <a:lnTo>
                    <a:pt x="630" y="1889"/>
                  </a:lnTo>
                  <a:lnTo>
                    <a:pt x="379" y="2298"/>
                  </a:lnTo>
                  <a:lnTo>
                    <a:pt x="174" y="2707"/>
                  </a:lnTo>
                  <a:lnTo>
                    <a:pt x="1" y="3132"/>
                  </a:lnTo>
                  <a:lnTo>
                    <a:pt x="630" y="3321"/>
                  </a:lnTo>
                  <a:lnTo>
                    <a:pt x="740" y="2990"/>
                  </a:lnTo>
                  <a:lnTo>
                    <a:pt x="882" y="2691"/>
                  </a:lnTo>
                  <a:lnTo>
                    <a:pt x="1055" y="2377"/>
                  </a:lnTo>
                  <a:lnTo>
                    <a:pt x="1244" y="2093"/>
                  </a:lnTo>
                  <a:lnTo>
                    <a:pt x="1448" y="1826"/>
                  </a:lnTo>
                  <a:lnTo>
                    <a:pt x="1684" y="1590"/>
                  </a:lnTo>
                  <a:lnTo>
                    <a:pt x="1936" y="1385"/>
                  </a:lnTo>
                  <a:lnTo>
                    <a:pt x="2062" y="1291"/>
                  </a:lnTo>
                  <a:lnTo>
                    <a:pt x="2188" y="1212"/>
                  </a:lnTo>
                  <a:lnTo>
                    <a:pt x="2204" y="1212"/>
                  </a:lnTo>
                  <a:lnTo>
                    <a:pt x="2330" y="1134"/>
                  </a:lnTo>
                  <a:lnTo>
                    <a:pt x="2455" y="1086"/>
                  </a:lnTo>
                  <a:lnTo>
                    <a:pt x="2581" y="1039"/>
                  </a:lnTo>
                  <a:lnTo>
                    <a:pt x="2707" y="1008"/>
                  </a:lnTo>
                  <a:lnTo>
                    <a:pt x="2833" y="976"/>
                  </a:lnTo>
                  <a:lnTo>
                    <a:pt x="3053" y="976"/>
                  </a:lnTo>
                  <a:lnTo>
                    <a:pt x="3164" y="992"/>
                  </a:lnTo>
                  <a:lnTo>
                    <a:pt x="3258" y="1024"/>
                  </a:lnTo>
                  <a:lnTo>
                    <a:pt x="3352" y="1055"/>
                  </a:lnTo>
                  <a:lnTo>
                    <a:pt x="3447" y="1102"/>
                  </a:lnTo>
                  <a:lnTo>
                    <a:pt x="3525" y="1165"/>
                  </a:lnTo>
                  <a:lnTo>
                    <a:pt x="3604" y="1228"/>
                  </a:lnTo>
                  <a:lnTo>
                    <a:pt x="3667" y="1307"/>
                  </a:lnTo>
                  <a:lnTo>
                    <a:pt x="3730" y="1401"/>
                  </a:lnTo>
                  <a:lnTo>
                    <a:pt x="3777" y="1496"/>
                  </a:lnTo>
                  <a:lnTo>
                    <a:pt x="4407" y="614"/>
                  </a:lnTo>
                  <a:lnTo>
                    <a:pt x="4328" y="489"/>
                  </a:lnTo>
                  <a:lnTo>
                    <a:pt x="4233" y="378"/>
                  </a:lnTo>
                  <a:lnTo>
                    <a:pt x="4123" y="284"/>
                  </a:lnTo>
                  <a:lnTo>
                    <a:pt x="4013" y="205"/>
                  </a:lnTo>
                  <a:lnTo>
                    <a:pt x="3903" y="127"/>
                  </a:lnTo>
                  <a:lnTo>
                    <a:pt x="3777" y="79"/>
                  </a:lnTo>
                  <a:lnTo>
                    <a:pt x="3651" y="32"/>
                  </a:lnTo>
                  <a:lnTo>
                    <a:pt x="35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85;p55">
              <a:extLst>
                <a:ext uri="{FF2B5EF4-FFF2-40B4-BE49-F238E27FC236}">
                  <a16:creationId xmlns:a16="http://schemas.microsoft.com/office/drawing/2014/main" id="{609A03AA-0CB4-7185-E6EA-72774AC2B417}"/>
                </a:ext>
              </a:extLst>
            </p:cNvPr>
            <p:cNvSpPr/>
            <p:nvPr/>
          </p:nvSpPr>
          <p:spPr>
            <a:xfrm>
              <a:off x="-4429457" y="1935260"/>
              <a:ext cx="127164" cy="95827"/>
            </a:xfrm>
            <a:custGeom>
              <a:avLst/>
              <a:gdLst/>
              <a:ahLst/>
              <a:cxnLst/>
              <a:rect l="l" t="t" r="r" b="b"/>
              <a:pathLst>
                <a:path w="4407" h="3321" fill="none" extrusionOk="0">
                  <a:moveTo>
                    <a:pt x="2204" y="331"/>
                  </a:moveTo>
                  <a:lnTo>
                    <a:pt x="2204" y="331"/>
                  </a:lnTo>
                  <a:lnTo>
                    <a:pt x="2031" y="441"/>
                  </a:lnTo>
                  <a:lnTo>
                    <a:pt x="1842" y="551"/>
                  </a:lnTo>
                  <a:lnTo>
                    <a:pt x="1684" y="693"/>
                  </a:lnTo>
                  <a:lnTo>
                    <a:pt x="1511" y="835"/>
                  </a:lnTo>
                  <a:lnTo>
                    <a:pt x="1354" y="992"/>
                  </a:lnTo>
                  <a:lnTo>
                    <a:pt x="1197" y="1149"/>
                  </a:lnTo>
                  <a:lnTo>
                    <a:pt x="1039" y="1322"/>
                  </a:lnTo>
                  <a:lnTo>
                    <a:pt x="898" y="1511"/>
                  </a:lnTo>
                  <a:lnTo>
                    <a:pt x="630" y="1889"/>
                  </a:lnTo>
                  <a:lnTo>
                    <a:pt x="379" y="2298"/>
                  </a:lnTo>
                  <a:lnTo>
                    <a:pt x="174" y="2707"/>
                  </a:lnTo>
                  <a:lnTo>
                    <a:pt x="1" y="3132"/>
                  </a:lnTo>
                  <a:lnTo>
                    <a:pt x="630" y="3321"/>
                  </a:lnTo>
                  <a:lnTo>
                    <a:pt x="630" y="3321"/>
                  </a:lnTo>
                  <a:lnTo>
                    <a:pt x="740" y="2990"/>
                  </a:lnTo>
                  <a:lnTo>
                    <a:pt x="882" y="2691"/>
                  </a:lnTo>
                  <a:lnTo>
                    <a:pt x="1055" y="2377"/>
                  </a:lnTo>
                  <a:lnTo>
                    <a:pt x="1244" y="2093"/>
                  </a:lnTo>
                  <a:lnTo>
                    <a:pt x="1448" y="1826"/>
                  </a:lnTo>
                  <a:lnTo>
                    <a:pt x="1684" y="1590"/>
                  </a:lnTo>
                  <a:lnTo>
                    <a:pt x="1936" y="1385"/>
                  </a:lnTo>
                  <a:lnTo>
                    <a:pt x="2062" y="1291"/>
                  </a:lnTo>
                  <a:lnTo>
                    <a:pt x="2188" y="1212"/>
                  </a:lnTo>
                  <a:lnTo>
                    <a:pt x="2188" y="1212"/>
                  </a:lnTo>
                  <a:lnTo>
                    <a:pt x="2204" y="1212"/>
                  </a:lnTo>
                  <a:lnTo>
                    <a:pt x="2204" y="1212"/>
                  </a:lnTo>
                  <a:lnTo>
                    <a:pt x="2330" y="1134"/>
                  </a:lnTo>
                  <a:lnTo>
                    <a:pt x="2455" y="1086"/>
                  </a:lnTo>
                  <a:lnTo>
                    <a:pt x="2581" y="1039"/>
                  </a:lnTo>
                  <a:lnTo>
                    <a:pt x="2707" y="1008"/>
                  </a:lnTo>
                  <a:lnTo>
                    <a:pt x="2833" y="976"/>
                  </a:lnTo>
                  <a:lnTo>
                    <a:pt x="2943" y="976"/>
                  </a:lnTo>
                  <a:lnTo>
                    <a:pt x="3053" y="976"/>
                  </a:lnTo>
                  <a:lnTo>
                    <a:pt x="3164" y="992"/>
                  </a:lnTo>
                  <a:lnTo>
                    <a:pt x="3258" y="1024"/>
                  </a:lnTo>
                  <a:lnTo>
                    <a:pt x="3352" y="1055"/>
                  </a:lnTo>
                  <a:lnTo>
                    <a:pt x="3447" y="1102"/>
                  </a:lnTo>
                  <a:lnTo>
                    <a:pt x="3525" y="1165"/>
                  </a:lnTo>
                  <a:lnTo>
                    <a:pt x="3604" y="1228"/>
                  </a:lnTo>
                  <a:lnTo>
                    <a:pt x="3667" y="1307"/>
                  </a:lnTo>
                  <a:lnTo>
                    <a:pt x="3730" y="1401"/>
                  </a:lnTo>
                  <a:lnTo>
                    <a:pt x="3777" y="1496"/>
                  </a:lnTo>
                  <a:lnTo>
                    <a:pt x="4407" y="614"/>
                  </a:lnTo>
                  <a:lnTo>
                    <a:pt x="4407" y="614"/>
                  </a:lnTo>
                  <a:lnTo>
                    <a:pt x="4328" y="489"/>
                  </a:lnTo>
                  <a:lnTo>
                    <a:pt x="4233" y="378"/>
                  </a:lnTo>
                  <a:lnTo>
                    <a:pt x="4123" y="284"/>
                  </a:lnTo>
                  <a:lnTo>
                    <a:pt x="4013" y="205"/>
                  </a:lnTo>
                  <a:lnTo>
                    <a:pt x="3903" y="127"/>
                  </a:lnTo>
                  <a:lnTo>
                    <a:pt x="3777" y="79"/>
                  </a:lnTo>
                  <a:lnTo>
                    <a:pt x="3651" y="32"/>
                  </a:lnTo>
                  <a:lnTo>
                    <a:pt x="3510" y="1"/>
                  </a:lnTo>
                  <a:lnTo>
                    <a:pt x="3368" y="1"/>
                  </a:lnTo>
                  <a:lnTo>
                    <a:pt x="3211" y="1"/>
                  </a:lnTo>
                  <a:lnTo>
                    <a:pt x="3053" y="17"/>
                  </a:lnTo>
                  <a:lnTo>
                    <a:pt x="2896" y="48"/>
                  </a:lnTo>
                  <a:lnTo>
                    <a:pt x="2723" y="95"/>
                  </a:lnTo>
                  <a:lnTo>
                    <a:pt x="2550" y="158"/>
                  </a:lnTo>
                  <a:lnTo>
                    <a:pt x="2377" y="237"/>
                  </a:lnTo>
                  <a:lnTo>
                    <a:pt x="2204" y="33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86;p55">
              <a:extLst>
                <a:ext uri="{FF2B5EF4-FFF2-40B4-BE49-F238E27FC236}">
                  <a16:creationId xmlns:a16="http://schemas.microsoft.com/office/drawing/2014/main" id="{6BB6773F-0032-005E-340E-FB2E6933A43E}"/>
                </a:ext>
              </a:extLst>
            </p:cNvPr>
            <p:cNvSpPr/>
            <p:nvPr/>
          </p:nvSpPr>
          <p:spPr>
            <a:xfrm>
              <a:off x="-4389492" y="1996550"/>
              <a:ext cx="47236" cy="60884"/>
            </a:xfrm>
            <a:custGeom>
              <a:avLst/>
              <a:gdLst/>
              <a:ahLst/>
              <a:cxnLst/>
              <a:rect l="l" t="t" r="r" b="b"/>
              <a:pathLst>
                <a:path w="1637" h="2110" extrusionOk="0">
                  <a:moveTo>
                    <a:pt x="1070" y="1"/>
                  </a:moveTo>
                  <a:lnTo>
                    <a:pt x="945" y="48"/>
                  </a:lnTo>
                  <a:lnTo>
                    <a:pt x="819" y="111"/>
                  </a:lnTo>
                  <a:lnTo>
                    <a:pt x="693" y="190"/>
                  </a:lnTo>
                  <a:lnTo>
                    <a:pt x="567" y="300"/>
                  </a:lnTo>
                  <a:lnTo>
                    <a:pt x="441" y="426"/>
                  </a:lnTo>
                  <a:lnTo>
                    <a:pt x="347" y="552"/>
                  </a:lnTo>
                  <a:lnTo>
                    <a:pt x="252" y="693"/>
                  </a:lnTo>
                  <a:lnTo>
                    <a:pt x="174" y="851"/>
                  </a:lnTo>
                  <a:lnTo>
                    <a:pt x="95" y="1008"/>
                  </a:lnTo>
                  <a:lnTo>
                    <a:pt x="48" y="1165"/>
                  </a:lnTo>
                  <a:lnTo>
                    <a:pt x="16" y="1354"/>
                  </a:lnTo>
                  <a:lnTo>
                    <a:pt x="1" y="1527"/>
                  </a:lnTo>
                  <a:lnTo>
                    <a:pt x="16" y="1700"/>
                  </a:lnTo>
                  <a:lnTo>
                    <a:pt x="32" y="1779"/>
                  </a:lnTo>
                  <a:lnTo>
                    <a:pt x="63" y="1858"/>
                  </a:lnTo>
                  <a:lnTo>
                    <a:pt x="95" y="1920"/>
                  </a:lnTo>
                  <a:lnTo>
                    <a:pt x="142" y="1968"/>
                  </a:lnTo>
                  <a:lnTo>
                    <a:pt x="189" y="2015"/>
                  </a:lnTo>
                  <a:lnTo>
                    <a:pt x="237" y="2046"/>
                  </a:lnTo>
                  <a:lnTo>
                    <a:pt x="299" y="2078"/>
                  </a:lnTo>
                  <a:lnTo>
                    <a:pt x="362" y="2094"/>
                  </a:lnTo>
                  <a:lnTo>
                    <a:pt x="425" y="2109"/>
                  </a:lnTo>
                  <a:lnTo>
                    <a:pt x="504" y="2109"/>
                  </a:lnTo>
                  <a:lnTo>
                    <a:pt x="583" y="2094"/>
                  </a:lnTo>
                  <a:lnTo>
                    <a:pt x="661" y="2078"/>
                  </a:lnTo>
                  <a:lnTo>
                    <a:pt x="819" y="1999"/>
                  </a:lnTo>
                  <a:lnTo>
                    <a:pt x="992" y="1889"/>
                  </a:lnTo>
                  <a:lnTo>
                    <a:pt x="1133" y="1732"/>
                  </a:lnTo>
                  <a:lnTo>
                    <a:pt x="1275" y="1574"/>
                  </a:lnTo>
                  <a:lnTo>
                    <a:pt x="1401" y="1386"/>
                  </a:lnTo>
                  <a:lnTo>
                    <a:pt x="1495" y="1181"/>
                  </a:lnTo>
                  <a:lnTo>
                    <a:pt x="1574" y="976"/>
                  </a:lnTo>
                  <a:lnTo>
                    <a:pt x="1621" y="772"/>
                  </a:lnTo>
                  <a:lnTo>
                    <a:pt x="1637" y="583"/>
                  </a:lnTo>
                  <a:lnTo>
                    <a:pt x="1621" y="426"/>
                  </a:lnTo>
                  <a:lnTo>
                    <a:pt x="1590" y="284"/>
                  </a:lnTo>
                  <a:lnTo>
                    <a:pt x="1542" y="190"/>
                  </a:lnTo>
                  <a:lnTo>
                    <a:pt x="1464" y="95"/>
                  </a:lnTo>
                  <a:lnTo>
                    <a:pt x="1385" y="48"/>
                  </a:lnTo>
                  <a:lnTo>
                    <a:pt x="129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87;p55">
              <a:extLst>
                <a:ext uri="{FF2B5EF4-FFF2-40B4-BE49-F238E27FC236}">
                  <a16:creationId xmlns:a16="http://schemas.microsoft.com/office/drawing/2014/main" id="{68F9A05D-5C82-0725-1CE6-BFDA38863672}"/>
                </a:ext>
              </a:extLst>
            </p:cNvPr>
            <p:cNvSpPr/>
            <p:nvPr/>
          </p:nvSpPr>
          <p:spPr>
            <a:xfrm>
              <a:off x="-4389492" y="1996550"/>
              <a:ext cx="47236" cy="60884"/>
            </a:xfrm>
            <a:custGeom>
              <a:avLst/>
              <a:gdLst/>
              <a:ahLst/>
              <a:cxnLst/>
              <a:rect l="l" t="t" r="r" b="b"/>
              <a:pathLst>
                <a:path w="1637" h="2110" fill="none" extrusionOk="0">
                  <a:moveTo>
                    <a:pt x="819" y="111"/>
                  </a:moveTo>
                  <a:lnTo>
                    <a:pt x="819" y="111"/>
                  </a:lnTo>
                  <a:lnTo>
                    <a:pt x="693" y="190"/>
                  </a:lnTo>
                  <a:lnTo>
                    <a:pt x="567" y="300"/>
                  </a:lnTo>
                  <a:lnTo>
                    <a:pt x="441" y="426"/>
                  </a:lnTo>
                  <a:lnTo>
                    <a:pt x="347" y="552"/>
                  </a:lnTo>
                  <a:lnTo>
                    <a:pt x="252" y="693"/>
                  </a:lnTo>
                  <a:lnTo>
                    <a:pt x="174" y="851"/>
                  </a:lnTo>
                  <a:lnTo>
                    <a:pt x="95" y="1008"/>
                  </a:lnTo>
                  <a:lnTo>
                    <a:pt x="48" y="1165"/>
                  </a:lnTo>
                  <a:lnTo>
                    <a:pt x="48" y="1165"/>
                  </a:lnTo>
                  <a:lnTo>
                    <a:pt x="16" y="1354"/>
                  </a:lnTo>
                  <a:lnTo>
                    <a:pt x="1" y="1527"/>
                  </a:lnTo>
                  <a:lnTo>
                    <a:pt x="1" y="1527"/>
                  </a:lnTo>
                  <a:lnTo>
                    <a:pt x="16" y="1700"/>
                  </a:lnTo>
                  <a:lnTo>
                    <a:pt x="32" y="1779"/>
                  </a:lnTo>
                  <a:lnTo>
                    <a:pt x="63" y="1858"/>
                  </a:lnTo>
                  <a:lnTo>
                    <a:pt x="95" y="1920"/>
                  </a:lnTo>
                  <a:lnTo>
                    <a:pt x="142" y="1968"/>
                  </a:lnTo>
                  <a:lnTo>
                    <a:pt x="189" y="2015"/>
                  </a:lnTo>
                  <a:lnTo>
                    <a:pt x="237" y="2046"/>
                  </a:lnTo>
                  <a:lnTo>
                    <a:pt x="299" y="2078"/>
                  </a:lnTo>
                  <a:lnTo>
                    <a:pt x="362" y="2094"/>
                  </a:lnTo>
                  <a:lnTo>
                    <a:pt x="425" y="2109"/>
                  </a:lnTo>
                  <a:lnTo>
                    <a:pt x="504" y="2109"/>
                  </a:lnTo>
                  <a:lnTo>
                    <a:pt x="583" y="2094"/>
                  </a:lnTo>
                  <a:lnTo>
                    <a:pt x="661" y="2078"/>
                  </a:lnTo>
                  <a:lnTo>
                    <a:pt x="819" y="1999"/>
                  </a:lnTo>
                  <a:lnTo>
                    <a:pt x="819" y="1999"/>
                  </a:lnTo>
                  <a:lnTo>
                    <a:pt x="992" y="1889"/>
                  </a:lnTo>
                  <a:lnTo>
                    <a:pt x="1133" y="1732"/>
                  </a:lnTo>
                  <a:lnTo>
                    <a:pt x="1275" y="1574"/>
                  </a:lnTo>
                  <a:lnTo>
                    <a:pt x="1401" y="1386"/>
                  </a:lnTo>
                  <a:lnTo>
                    <a:pt x="1495" y="1181"/>
                  </a:lnTo>
                  <a:lnTo>
                    <a:pt x="1574" y="976"/>
                  </a:lnTo>
                  <a:lnTo>
                    <a:pt x="1621" y="772"/>
                  </a:lnTo>
                  <a:lnTo>
                    <a:pt x="1637" y="583"/>
                  </a:lnTo>
                  <a:lnTo>
                    <a:pt x="1637" y="583"/>
                  </a:lnTo>
                  <a:lnTo>
                    <a:pt x="1621" y="426"/>
                  </a:lnTo>
                  <a:lnTo>
                    <a:pt x="1590" y="284"/>
                  </a:lnTo>
                  <a:lnTo>
                    <a:pt x="1590" y="284"/>
                  </a:lnTo>
                  <a:lnTo>
                    <a:pt x="1542" y="190"/>
                  </a:lnTo>
                  <a:lnTo>
                    <a:pt x="1464" y="95"/>
                  </a:lnTo>
                  <a:lnTo>
                    <a:pt x="1385" y="48"/>
                  </a:lnTo>
                  <a:lnTo>
                    <a:pt x="1291" y="1"/>
                  </a:lnTo>
                  <a:lnTo>
                    <a:pt x="1181" y="1"/>
                  </a:lnTo>
                  <a:lnTo>
                    <a:pt x="1070" y="1"/>
                  </a:lnTo>
                  <a:lnTo>
                    <a:pt x="945" y="48"/>
                  </a:lnTo>
                  <a:lnTo>
                    <a:pt x="819" y="1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988;p55">
            <a:extLst>
              <a:ext uri="{FF2B5EF4-FFF2-40B4-BE49-F238E27FC236}">
                <a16:creationId xmlns:a16="http://schemas.microsoft.com/office/drawing/2014/main" id="{9EF48294-88D5-0DE4-A9D5-265E1423362F}"/>
              </a:ext>
            </a:extLst>
          </p:cNvPr>
          <p:cNvGrpSpPr/>
          <p:nvPr/>
        </p:nvGrpSpPr>
        <p:grpSpPr>
          <a:xfrm>
            <a:off x="4996258" y="3194914"/>
            <a:ext cx="696072" cy="419818"/>
            <a:chOff x="2783339" y="3536274"/>
            <a:chExt cx="1142788" cy="689243"/>
          </a:xfrm>
        </p:grpSpPr>
        <p:sp>
          <p:nvSpPr>
            <p:cNvPr id="274" name="Google Shape;989;p55">
              <a:extLst>
                <a:ext uri="{FF2B5EF4-FFF2-40B4-BE49-F238E27FC236}">
                  <a16:creationId xmlns:a16="http://schemas.microsoft.com/office/drawing/2014/main" id="{594DC8B8-EB9C-8FD5-1744-1194240FD7D2}"/>
                </a:ext>
              </a:extLst>
            </p:cNvPr>
            <p:cNvSpPr/>
            <p:nvPr/>
          </p:nvSpPr>
          <p:spPr>
            <a:xfrm>
              <a:off x="2783339" y="3916307"/>
              <a:ext cx="488544" cy="309210"/>
            </a:xfrm>
            <a:custGeom>
              <a:avLst/>
              <a:gdLst/>
              <a:ahLst/>
              <a:cxnLst/>
              <a:rect l="l" t="t" r="r" b="b"/>
              <a:pathLst>
                <a:path w="16931" h="10716" extrusionOk="0">
                  <a:moveTo>
                    <a:pt x="1" y="0"/>
                  </a:moveTo>
                  <a:lnTo>
                    <a:pt x="1" y="944"/>
                  </a:lnTo>
                  <a:lnTo>
                    <a:pt x="16931" y="10715"/>
                  </a:lnTo>
                  <a:lnTo>
                    <a:pt x="16931" y="9787"/>
                  </a:lnTo>
                  <a:lnTo>
                    <a:pt x="1" y="0"/>
                  </a:lnTo>
                  <a:close/>
                </a:path>
              </a:pathLst>
            </a:custGeom>
            <a:solidFill>
              <a:srgbClr val="A4B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90;p55">
              <a:extLst>
                <a:ext uri="{FF2B5EF4-FFF2-40B4-BE49-F238E27FC236}">
                  <a16:creationId xmlns:a16="http://schemas.microsoft.com/office/drawing/2014/main" id="{EDDE3BB7-A199-9D5B-6E75-FD4355DF48A1}"/>
                </a:ext>
              </a:extLst>
            </p:cNvPr>
            <p:cNvSpPr/>
            <p:nvPr/>
          </p:nvSpPr>
          <p:spPr>
            <a:xfrm>
              <a:off x="3271869" y="3818226"/>
              <a:ext cx="654258" cy="407288"/>
            </a:xfrm>
            <a:custGeom>
              <a:avLst/>
              <a:gdLst/>
              <a:ahLst/>
              <a:cxnLst/>
              <a:rect l="l" t="t" r="r" b="b"/>
              <a:pathLst>
                <a:path w="22674" h="14115" extrusionOk="0">
                  <a:moveTo>
                    <a:pt x="22674" y="1"/>
                  </a:moveTo>
                  <a:lnTo>
                    <a:pt x="1" y="13186"/>
                  </a:lnTo>
                  <a:lnTo>
                    <a:pt x="1" y="14114"/>
                  </a:lnTo>
                  <a:lnTo>
                    <a:pt x="22674" y="945"/>
                  </a:lnTo>
                  <a:lnTo>
                    <a:pt x="22674" y="1"/>
                  </a:lnTo>
                  <a:close/>
                </a:path>
              </a:pathLst>
            </a:custGeom>
            <a:solidFill>
              <a:srgbClr val="CFD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91;p55">
              <a:extLst>
                <a:ext uri="{FF2B5EF4-FFF2-40B4-BE49-F238E27FC236}">
                  <a16:creationId xmlns:a16="http://schemas.microsoft.com/office/drawing/2014/main" id="{F88AF9C2-8B18-1508-F94A-F747DBDE2AC3}"/>
                </a:ext>
              </a:extLst>
            </p:cNvPr>
            <p:cNvSpPr/>
            <p:nvPr/>
          </p:nvSpPr>
          <p:spPr>
            <a:xfrm>
              <a:off x="2783339" y="3536274"/>
              <a:ext cx="1142773" cy="662424"/>
            </a:xfrm>
            <a:custGeom>
              <a:avLst/>
              <a:gdLst/>
              <a:ahLst/>
              <a:cxnLst/>
              <a:rect l="l" t="t" r="r" b="b"/>
              <a:pathLst>
                <a:path w="39604" h="22957" extrusionOk="0">
                  <a:moveTo>
                    <a:pt x="22674" y="1"/>
                  </a:moveTo>
                  <a:lnTo>
                    <a:pt x="1" y="13170"/>
                  </a:lnTo>
                  <a:lnTo>
                    <a:pt x="16931" y="22957"/>
                  </a:lnTo>
                  <a:lnTo>
                    <a:pt x="39604" y="9772"/>
                  </a:lnTo>
                  <a:lnTo>
                    <a:pt x="22674"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92;p55">
              <a:extLst>
                <a:ext uri="{FF2B5EF4-FFF2-40B4-BE49-F238E27FC236}">
                  <a16:creationId xmlns:a16="http://schemas.microsoft.com/office/drawing/2014/main" id="{1EE04114-16CB-7EA4-E41F-66F8DE8D27D4}"/>
                </a:ext>
              </a:extLst>
            </p:cNvPr>
            <p:cNvSpPr/>
            <p:nvPr/>
          </p:nvSpPr>
          <p:spPr>
            <a:xfrm>
              <a:off x="2883238" y="3577596"/>
              <a:ext cx="968893" cy="553929"/>
            </a:xfrm>
            <a:custGeom>
              <a:avLst/>
              <a:gdLst/>
              <a:ahLst/>
              <a:cxnLst/>
              <a:rect l="l" t="t" r="r" b="b"/>
              <a:pathLst>
                <a:path w="33578" h="19197" extrusionOk="0">
                  <a:moveTo>
                    <a:pt x="18661" y="0"/>
                  </a:moveTo>
                  <a:lnTo>
                    <a:pt x="0" y="10841"/>
                  </a:lnTo>
                  <a:lnTo>
                    <a:pt x="14491" y="19196"/>
                  </a:lnTo>
                  <a:lnTo>
                    <a:pt x="33577" y="8576"/>
                  </a:lnTo>
                  <a:lnTo>
                    <a:pt x="18661" y="0"/>
                  </a:lnTo>
                  <a:close/>
                </a:path>
              </a:pathLst>
            </a:custGeom>
            <a:solidFill>
              <a:srgbClr val="447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93;p55">
              <a:extLst>
                <a:ext uri="{FF2B5EF4-FFF2-40B4-BE49-F238E27FC236}">
                  <a16:creationId xmlns:a16="http://schemas.microsoft.com/office/drawing/2014/main" id="{614774CD-B9B5-3125-63EE-F15FA8E80649}"/>
                </a:ext>
              </a:extLst>
            </p:cNvPr>
            <p:cNvSpPr/>
            <p:nvPr/>
          </p:nvSpPr>
          <p:spPr>
            <a:xfrm>
              <a:off x="3013984" y="4012542"/>
              <a:ext cx="80852" cy="35001"/>
            </a:xfrm>
            <a:custGeom>
              <a:avLst/>
              <a:gdLst/>
              <a:ahLst/>
              <a:cxnLst/>
              <a:rect l="l" t="t" r="r" b="b"/>
              <a:pathLst>
                <a:path w="2802" h="1213" extrusionOk="0">
                  <a:moveTo>
                    <a:pt x="1134" y="1"/>
                  </a:moveTo>
                  <a:lnTo>
                    <a:pt x="866" y="48"/>
                  </a:lnTo>
                  <a:lnTo>
                    <a:pt x="630" y="95"/>
                  </a:lnTo>
                  <a:lnTo>
                    <a:pt x="410" y="174"/>
                  </a:lnTo>
                  <a:lnTo>
                    <a:pt x="237" y="268"/>
                  </a:lnTo>
                  <a:lnTo>
                    <a:pt x="158" y="316"/>
                  </a:lnTo>
                  <a:lnTo>
                    <a:pt x="111" y="379"/>
                  </a:lnTo>
                  <a:lnTo>
                    <a:pt x="64" y="426"/>
                  </a:lnTo>
                  <a:lnTo>
                    <a:pt x="32" y="489"/>
                  </a:lnTo>
                  <a:lnTo>
                    <a:pt x="1" y="552"/>
                  </a:lnTo>
                  <a:lnTo>
                    <a:pt x="1" y="599"/>
                  </a:lnTo>
                  <a:lnTo>
                    <a:pt x="16" y="662"/>
                  </a:lnTo>
                  <a:lnTo>
                    <a:pt x="32" y="725"/>
                  </a:lnTo>
                  <a:lnTo>
                    <a:pt x="64" y="772"/>
                  </a:lnTo>
                  <a:lnTo>
                    <a:pt x="111" y="835"/>
                  </a:lnTo>
                  <a:lnTo>
                    <a:pt x="158" y="882"/>
                  </a:lnTo>
                  <a:lnTo>
                    <a:pt x="237" y="929"/>
                  </a:lnTo>
                  <a:lnTo>
                    <a:pt x="410" y="1024"/>
                  </a:lnTo>
                  <a:lnTo>
                    <a:pt x="630" y="1102"/>
                  </a:lnTo>
                  <a:lnTo>
                    <a:pt x="882" y="1165"/>
                  </a:lnTo>
                  <a:lnTo>
                    <a:pt x="1134" y="1197"/>
                  </a:lnTo>
                  <a:lnTo>
                    <a:pt x="1401" y="1212"/>
                  </a:lnTo>
                  <a:lnTo>
                    <a:pt x="1668" y="1197"/>
                  </a:lnTo>
                  <a:lnTo>
                    <a:pt x="1936" y="1165"/>
                  </a:lnTo>
                  <a:lnTo>
                    <a:pt x="2172" y="1102"/>
                  </a:lnTo>
                  <a:lnTo>
                    <a:pt x="2392" y="1024"/>
                  </a:lnTo>
                  <a:lnTo>
                    <a:pt x="2581" y="929"/>
                  </a:lnTo>
                  <a:lnTo>
                    <a:pt x="2644" y="882"/>
                  </a:lnTo>
                  <a:lnTo>
                    <a:pt x="2707" y="835"/>
                  </a:lnTo>
                  <a:lnTo>
                    <a:pt x="2738" y="772"/>
                  </a:lnTo>
                  <a:lnTo>
                    <a:pt x="2770" y="725"/>
                  </a:lnTo>
                  <a:lnTo>
                    <a:pt x="2801" y="662"/>
                  </a:lnTo>
                  <a:lnTo>
                    <a:pt x="2801" y="599"/>
                  </a:lnTo>
                  <a:lnTo>
                    <a:pt x="2801" y="552"/>
                  </a:lnTo>
                  <a:lnTo>
                    <a:pt x="2770" y="489"/>
                  </a:lnTo>
                  <a:lnTo>
                    <a:pt x="2738" y="426"/>
                  </a:lnTo>
                  <a:lnTo>
                    <a:pt x="2691" y="379"/>
                  </a:lnTo>
                  <a:lnTo>
                    <a:pt x="2644" y="316"/>
                  </a:lnTo>
                  <a:lnTo>
                    <a:pt x="2565" y="268"/>
                  </a:lnTo>
                  <a:lnTo>
                    <a:pt x="2392" y="174"/>
                  </a:lnTo>
                  <a:lnTo>
                    <a:pt x="2172" y="95"/>
                  </a:lnTo>
                  <a:lnTo>
                    <a:pt x="1920" y="48"/>
                  </a:lnTo>
                  <a:lnTo>
                    <a:pt x="1668" y="1"/>
                  </a:lnTo>
                  <a:close/>
                </a:path>
              </a:pathLst>
            </a:custGeom>
            <a:solidFill>
              <a:srgbClr val="C2D1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94;p55">
              <a:extLst>
                <a:ext uri="{FF2B5EF4-FFF2-40B4-BE49-F238E27FC236}">
                  <a16:creationId xmlns:a16="http://schemas.microsoft.com/office/drawing/2014/main" id="{0330FEAC-60CA-BE3E-D815-DBE4FEC30B21}"/>
                </a:ext>
              </a:extLst>
            </p:cNvPr>
            <p:cNvSpPr/>
            <p:nvPr/>
          </p:nvSpPr>
          <p:spPr>
            <a:xfrm>
              <a:off x="3013984" y="4012542"/>
              <a:ext cx="80852" cy="35001"/>
            </a:xfrm>
            <a:custGeom>
              <a:avLst/>
              <a:gdLst/>
              <a:ahLst/>
              <a:cxnLst/>
              <a:rect l="l" t="t" r="r" b="b"/>
              <a:pathLst>
                <a:path w="2802" h="1213" fill="none" extrusionOk="0">
                  <a:moveTo>
                    <a:pt x="2392" y="174"/>
                  </a:moveTo>
                  <a:lnTo>
                    <a:pt x="2392" y="174"/>
                  </a:lnTo>
                  <a:lnTo>
                    <a:pt x="2172" y="95"/>
                  </a:lnTo>
                  <a:lnTo>
                    <a:pt x="1920" y="48"/>
                  </a:lnTo>
                  <a:lnTo>
                    <a:pt x="1668" y="1"/>
                  </a:lnTo>
                  <a:lnTo>
                    <a:pt x="1401" y="1"/>
                  </a:lnTo>
                  <a:lnTo>
                    <a:pt x="1134" y="1"/>
                  </a:lnTo>
                  <a:lnTo>
                    <a:pt x="866" y="48"/>
                  </a:lnTo>
                  <a:lnTo>
                    <a:pt x="630" y="95"/>
                  </a:lnTo>
                  <a:lnTo>
                    <a:pt x="410" y="174"/>
                  </a:lnTo>
                  <a:lnTo>
                    <a:pt x="410" y="174"/>
                  </a:lnTo>
                  <a:lnTo>
                    <a:pt x="237" y="268"/>
                  </a:lnTo>
                  <a:lnTo>
                    <a:pt x="158" y="316"/>
                  </a:lnTo>
                  <a:lnTo>
                    <a:pt x="111" y="379"/>
                  </a:lnTo>
                  <a:lnTo>
                    <a:pt x="64" y="426"/>
                  </a:lnTo>
                  <a:lnTo>
                    <a:pt x="32" y="489"/>
                  </a:lnTo>
                  <a:lnTo>
                    <a:pt x="1" y="552"/>
                  </a:lnTo>
                  <a:lnTo>
                    <a:pt x="1" y="599"/>
                  </a:lnTo>
                  <a:lnTo>
                    <a:pt x="16" y="662"/>
                  </a:lnTo>
                  <a:lnTo>
                    <a:pt x="32" y="725"/>
                  </a:lnTo>
                  <a:lnTo>
                    <a:pt x="64" y="772"/>
                  </a:lnTo>
                  <a:lnTo>
                    <a:pt x="111" y="835"/>
                  </a:lnTo>
                  <a:lnTo>
                    <a:pt x="158" y="882"/>
                  </a:lnTo>
                  <a:lnTo>
                    <a:pt x="237" y="929"/>
                  </a:lnTo>
                  <a:lnTo>
                    <a:pt x="410" y="1024"/>
                  </a:lnTo>
                  <a:lnTo>
                    <a:pt x="410" y="1024"/>
                  </a:lnTo>
                  <a:lnTo>
                    <a:pt x="630" y="1102"/>
                  </a:lnTo>
                  <a:lnTo>
                    <a:pt x="882" y="1165"/>
                  </a:lnTo>
                  <a:lnTo>
                    <a:pt x="1134" y="1197"/>
                  </a:lnTo>
                  <a:lnTo>
                    <a:pt x="1401" y="1212"/>
                  </a:lnTo>
                  <a:lnTo>
                    <a:pt x="1668" y="1197"/>
                  </a:lnTo>
                  <a:lnTo>
                    <a:pt x="1936" y="1165"/>
                  </a:lnTo>
                  <a:lnTo>
                    <a:pt x="2172" y="1102"/>
                  </a:lnTo>
                  <a:lnTo>
                    <a:pt x="2392" y="1024"/>
                  </a:lnTo>
                  <a:lnTo>
                    <a:pt x="2392" y="1024"/>
                  </a:lnTo>
                  <a:lnTo>
                    <a:pt x="2581" y="929"/>
                  </a:lnTo>
                  <a:lnTo>
                    <a:pt x="2644" y="882"/>
                  </a:lnTo>
                  <a:lnTo>
                    <a:pt x="2707" y="835"/>
                  </a:lnTo>
                  <a:lnTo>
                    <a:pt x="2738" y="772"/>
                  </a:lnTo>
                  <a:lnTo>
                    <a:pt x="2770" y="725"/>
                  </a:lnTo>
                  <a:lnTo>
                    <a:pt x="2801" y="662"/>
                  </a:lnTo>
                  <a:lnTo>
                    <a:pt x="2801" y="599"/>
                  </a:lnTo>
                  <a:lnTo>
                    <a:pt x="2801" y="552"/>
                  </a:lnTo>
                  <a:lnTo>
                    <a:pt x="2770" y="489"/>
                  </a:lnTo>
                  <a:lnTo>
                    <a:pt x="2738" y="426"/>
                  </a:lnTo>
                  <a:lnTo>
                    <a:pt x="2691" y="379"/>
                  </a:lnTo>
                  <a:lnTo>
                    <a:pt x="2644" y="316"/>
                  </a:lnTo>
                  <a:lnTo>
                    <a:pt x="2565" y="268"/>
                  </a:lnTo>
                  <a:lnTo>
                    <a:pt x="2392" y="17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95;p55">
              <a:extLst>
                <a:ext uri="{FF2B5EF4-FFF2-40B4-BE49-F238E27FC236}">
                  <a16:creationId xmlns:a16="http://schemas.microsoft.com/office/drawing/2014/main" id="{262643A4-35C9-AF45-B16F-281BA026F25E}"/>
                </a:ext>
              </a:extLst>
            </p:cNvPr>
            <p:cNvSpPr/>
            <p:nvPr/>
          </p:nvSpPr>
          <p:spPr>
            <a:xfrm>
              <a:off x="3628730" y="3672474"/>
              <a:ext cx="27730" cy="12292"/>
            </a:xfrm>
            <a:custGeom>
              <a:avLst/>
              <a:gdLst/>
              <a:ahLst/>
              <a:cxnLst/>
              <a:rect l="l" t="t" r="r" b="b"/>
              <a:pathLst>
                <a:path w="961" h="426" extrusionOk="0">
                  <a:moveTo>
                    <a:pt x="473" y="1"/>
                  </a:moveTo>
                  <a:lnTo>
                    <a:pt x="300" y="17"/>
                  </a:lnTo>
                  <a:lnTo>
                    <a:pt x="221" y="48"/>
                  </a:lnTo>
                  <a:lnTo>
                    <a:pt x="142" y="64"/>
                  </a:lnTo>
                  <a:lnTo>
                    <a:pt x="80" y="95"/>
                  </a:lnTo>
                  <a:lnTo>
                    <a:pt x="32" y="143"/>
                  </a:lnTo>
                  <a:lnTo>
                    <a:pt x="1" y="174"/>
                  </a:lnTo>
                  <a:lnTo>
                    <a:pt x="1" y="221"/>
                  </a:lnTo>
                  <a:lnTo>
                    <a:pt x="1" y="253"/>
                  </a:lnTo>
                  <a:lnTo>
                    <a:pt x="32" y="300"/>
                  </a:lnTo>
                  <a:lnTo>
                    <a:pt x="80" y="331"/>
                  </a:lnTo>
                  <a:lnTo>
                    <a:pt x="142" y="363"/>
                  </a:lnTo>
                  <a:lnTo>
                    <a:pt x="221" y="394"/>
                  </a:lnTo>
                  <a:lnTo>
                    <a:pt x="300" y="410"/>
                  </a:lnTo>
                  <a:lnTo>
                    <a:pt x="489" y="426"/>
                  </a:lnTo>
                  <a:lnTo>
                    <a:pt x="662" y="410"/>
                  </a:lnTo>
                  <a:lnTo>
                    <a:pt x="756" y="394"/>
                  </a:lnTo>
                  <a:lnTo>
                    <a:pt x="819" y="363"/>
                  </a:lnTo>
                  <a:lnTo>
                    <a:pt x="882" y="331"/>
                  </a:lnTo>
                  <a:lnTo>
                    <a:pt x="929" y="300"/>
                  </a:lnTo>
                  <a:lnTo>
                    <a:pt x="961" y="253"/>
                  </a:lnTo>
                  <a:lnTo>
                    <a:pt x="961" y="221"/>
                  </a:lnTo>
                  <a:lnTo>
                    <a:pt x="961" y="174"/>
                  </a:lnTo>
                  <a:lnTo>
                    <a:pt x="929" y="143"/>
                  </a:lnTo>
                  <a:lnTo>
                    <a:pt x="882" y="95"/>
                  </a:lnTo>
                  <a:lnTo>
                    <a:pt x="819" y="64"/>
                  </a:lnTo>
                  <a:lnTo>
                    <a:pt x="740" y="48"/>
                  </a:lnTo>
                  <a:lnTo>
                    <a:pt x="662" y="17"/>
                  </a:lnTo>
                  <a:lnTo>
                    <a:pt x="473" y="1"/>
                  </a:lnTo>
                  <a:close/>
                </a:path>
              </a:pathLst>
            </a:custGeom>
            <a:solidFill>
              <a:srgbClr val="C2D1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96;p55">
              <a:extLst>
                <a:ext uri="{FF2B5EF4-FFF2-40B4-BE49-F238E27FC236}">
                  <a16:creationId xmlns:a16="http://schemas.microsoft.com/office/drawing/2014/main" id="{D4C420DF-B6B3-4D7D-0DBB-DE8AD0C9B332}"/>
                </a:ext>
              </a:extLst>
            </p:cNvPr>
            <p:cNvSpPr/>
            <p:nvPr/>
          </p:nvSpPr>
          <p:spPr>
            <a:xfrm>
              <a:off x="3628730" y="3672474"/>
              <a:ext cx="27730" cy="12292"/>
            </a:xfrm>
            <a:custGeom>
              <a:avLst/>
              <a:gdLst/>
              <a:ahLst/>
              <a:cxnLst/>
              <a:rect l="l" t="t" r="r" b="b"/>
              <a:pathLst>
                <a:path w="961" h="426" fill="none" extrusionOk="0">
                  <a:moveTo>
                    <a:pt x="819" y="64"/>
                  </a:moveTo>
                  <a:lnTo>
                    <a:pt x="819" y="64"/>
                  </a:lnTo>
                  <a:lnTo>
                    <a:pt x="740" y="48"/>
                  </a:lnTo>
                  <a:lnTo>
                    <a:pt x="662" y="17"/>
                  </a:lnTo>
                  <a:lnTo>
                    <a:pt x="473" y="1"/>
                  </a:lnTo>
                  <a:lnTo>
                    <a:pt x="300" y="17"/>
                  </a:lnTo>
                  <a:lnTo>
                    <a:pt x="221" y="48"/>
                  </a:lnTo>
                  <a:lnTo>
                    <a:pt x="142" y="64"/>
                  </a:lnTo>
                  <a:lnTo>
                    <a:pt x="142" y="64"/>
                  </a:lnTo>
                  <a:lnTo>
                    <a:pt x="80" y="95"/>
                  </a:lnTo>
                  <a:lnTo>
                    <a:pt x="32" y="143"/>
                  </a:lnTo>
                  <a:lnTo>
                    <a:pt x="1" y="174"/>
                  </a:lnTo>
                  <a:lnTo>
                    <a:pt x="1" y="221"/>
                  </a:lnTo>
                  <a:lnTo>
                    <a:pt x="1" y="253"/>
                  </a:lnTo>
                  <a:lnTo>
                    <a:pt x="32" y="300"/>
                  </a:lnTo>
                  <a:lnTo>
                    <a:pt x="80" y="331"/>
                  </a:lnTo>
                  <a:lnTo>
                    <a:pt x="142" y="363"/>
                  </a:lnTo>
                  <a:lnTo>
                    <a:pt x="142" y="363"/>
                  </a:lnTo>
                  <a:lnTo>
                    <a:pt x="221" y="394"/>
                  </a:lnTo>
                  <a:lnTo>
                    <a:pt x="300" y="410"/>
                  </a:lnTo>
                  <a:lnTo>
                    <a:pt x="489" y="426"/>
                  </a:lnTo>
                  <a:lnTo>
                    <a:pt x="662" y="410"/>
                  </a:lnTo>
                  <a:lnTo>
                    <a:pt x="756" y="394"/>
                  </a:lnTo>
                  <a:lnTo>
                    <a:pt x="819" y="363"/>
                  </a:lnTo>
                  <a:lnTo>
                    <a:pt x="819" y="363"/>
                  </a:lnTo>
                  <a:lnTo>
                    <a:pt x="882" y="331"/>
                  </a:lnTo>
                  <a:lnTo>
                    <a:pt x="929" y="300"/>
                  </a:lnTo>
                  <a:lnTo>
                    <a:pt x="961" y="253"/>
                  </a:lnTo>
                  <a:lnTo>
                    <a:pt x="961" y="221"/>
                  </a:lnTo>
                  <a:lnTo>
                    <a:pt x="961" y="174"/>
                  </a:lnTo>
                  <a:lnTo>
                    <a:pt x="929" y="143"/>
                  </a:lnTo>
                  <a:lnTo>
                    <a:pt x="882" y="95"/>
                  </a:lnTo>
                  <a:lnTo>
                    <a:pt x="819" y="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97;p55">
              <a:extLst>
                <a:ext uri="{FF2B5EF4-FFF2-40B4-BE49-F238E27FC236}">
                  <a16:creationId xmlns:a16="http://schemas.microsoft.com/office/drawing/2014/main" id="{9D863430-C8E3-B8EB-FB0C-2A13DB960499}"/>
                </a:ext>
              </a:extLst>
            </p:cNvPr>
            <p:cNvSpPr/>
            <p:nvPr/>
          </p:nvSpPr>
          <p:spPr>
            <a:xfrm>
              <a:off x="3228730" y="3743316"/>
              <a:ext cx="311951" cy="180257"/>
            </a:xfrm>
            <a:custGeom>
              <a:avLst/>
              <a:gdLst/>
              <a:ahLst/>
              <a:cxnLst/>
              <a:rect l="l" t="t" r="r" b="b"/>
              <a:pathLst>
                <a:path w="10811" h="6247" extrusionOk="0">
                  <a:moveTo>
                    <a:pt x="1622" y="0"/>
                  </a:moveTo>
                  <a:lnTo>
                    <a:pt x="1087" y="16"/>
                  </a:lnTo>
                  <a:lnTo>
                    <a:pt x="536" y="48"/>
                  </a:lnTo>
                  <a:lnTo>
                    <a:pt x="1" y="111"/>
                  </a:lnTo>
                  <a:lnTo>
                    <a:pt x="174" y="787"/>
                  </a:lnTo>
                  <a:lnTo>
                    <a:pt x="646" y="724"/>
                  </a:lnTo>
                  <a:lnTo>
                    <a:pt x="1134" y="693"/>
                  </a:lnTo>
                  <a:lnTo>
                    <a:pt x="1606" y="677"/>
                  </a:lnTo>
                  <a:lnTo>
                    <a:pt x="2566" y="677"/>
                  </a:lnTo>
                  <a:lnTo>
                    <a:pt x="3038" y="724"/>
                  </a:lnTo>
                  <a:lnTo>
                    <a:pt x="3510" y="771"/>
                  </a:lnTo>
                  <a:lnTo>
                    <a:pt x="3982" y="834"/>
                  </a:lnTo>
                  <a:lnTo>
                    <a:pt x="4438" y="913"/>
                  </a:lnTo>
                  <a:lnTo>
                    <a:pt x="4894" y="1007"/>
                  </a:lnTo>
                  <a:lnTo>
                    <a:pt x="5351" y="1133"/>
                  </a:lnTo>
                  <a:lnTo>
                    <a:pt x="5775" y="1259"/>
                  </a:lnTo>
                  <a:lnTo>
                    <a:pt x="6200" y="1417"/>
                  </a:lnTo>
                  <a:lnTo>
                    <a:pt x="6609" y="1590"/>
                  </a:lnTo>
                  <a:lnTo>
                    <a:pt x="7003" y="1778"/>
                  </a:lnTo>
                  <a:lnTo>
                    <a:pt x="7380" y="1983"/>
                  </a:lnTo>
                  <a:lnTo>
                    <a:pt x="7726" y="2188"/>
                  </a:lnTo>
                  <a:lnTo>
                    <a:pt x="8041" y="2424"/>
                  </a:lnTo>
                  <a:lnTo>
                    <a:pt x="8340" y="2660"/>
                  </a:lnTo>
                  <a:lnTo>
                    <a:pt x="8608" y="2896"/>
                  </a:lnTo>
                  <a:lnTo>
                    <a:pt x="8844" y="3147"/>
                  </a:lnTo>
                  <a:lnTo>
                    <a:pt x="9048" y="3399"/>
                  </a:lnTo>
                  <a:lnTo>
                    <a:pt x="9221" y="3667"/>
                  </a:lnTo>
                  <a:lnTo>
                    <a:pt x="9363" y="3934"/>
                  </a:lnTo>
                  <a:lnTo>
                    <a:pt x="9473" y="4202"/>
                  </a:lnTo>
                  <a:lnTo>
                    <a:pt x="9567" y="4485"/>
                  </a:lnTo>
                  <a:lnTo>
                    <a:pt x="9615" y="4752"/>
                  </a:lnTo>
                  <a:lnTo>
                    <a:pt x="9646" y="5035"/>
                  </a:lnTo>
                  <a:lnTo>
                    <a:pt x="9646" y="5319"/>
                  </a:lnTo>
                  <a:lnTo>
                    <a:pt x="9615" y="5586"/>
                  </a:lnTo>
                  <a:lnTo>
                    <a:pt x="9552" y="5869"/>
                  </a:lnTo>
                  <a:lnTo>
                    <a:pt x="9457" y="6137"/>
                  </a:lnTo>
                  <a:lnTo>
                    <a:pt x="10622" y="6247"/>
                  </a:lnTo>
                  <a:lnTo>
                    <a:pt x="10716" y="5932"/>
                  </a:lnTo>
                  <a:lnTo>
                    <a:pt x="10779" y="5618"/>
                  </a:lnTo>
                  <a:lnTo>
                    <a:pt x="10810" y="5303"/>
                  </a:lnTo>
                  <a:lnTo>
                    <a:pt x="10810" y="4988"/>
                  </a:lnTo>
                  <a:lnTo>
                    <a:pt x="10779" y="4658"/>
                  </a:lnTo>
                  <a:lnTo>
                    <a:pt x="10716" y="4343"/>
                  </a:lnTo>
                  <a:lnTo>
                    <a:pt x="10606" y="4044"/>
                  </a:lnTo>
                  <a:lnTo>
                    <a:pt x="10480" y="3729"/>
                  </a:lnTo>
                  <a:lnTo>
                    <a:pt x="10307" y="3431"/>
                  </a:lnTo>
                  <a:lnTo>
                    <a:pt x="10102" y="3132"/>
                  </a:lnTo>
                  <a:lnTo>
                    <a:pt x="9866" y="2833"/>
                  </a:lnTo>
                  <a:lnTo>
                    <a:pt x="9599" y="2549"/>
                  </a:lnTo>
                  <a:lnTo>
                    <a:pt x="9300" y="2266"/>
                  </a:lnTo>
                  <a:lnTo>
                    <a:pt x="8969" y="1999"/>
                  </a:lnTo>
                  <a:lnTo>
                    <a:pt x="8608" y="1747"/>
                  </a:lnTo>
                  <a:lnTo>
                    <a:pt x="8199" y="1495"/>
                  </a:lnTo>
                  <a:lnTo>
                    <a:pt x="7774" y="1259"/>
                  </a:lnTo>
                  <a:lnTo>
                    <a:pt x="7333" y="1055"/>
                  </a:lnTo>
                  <a:lnTo>
                    <a:pt x="6861" y="866"/>
                  </a:lnTo>
                  <a:lnTo>
                    <a:pt x="6373" y="693"/>
                  </a:lnTo>
                  <a:lnTo>
                    <a:pt x="5886" y="535"/>
                  </a:lnTo>
                  <a:lnTo>
                    <a:pt x="5382" y="394"/>
                  </a:lnTo>
                  <a:lnTo>
                    <a:pt x="4863" y="284"/>
                  </a:lnTo>
                  <a:lnTo>
                    <a:pt x="4344" y="189"/>
                  </a:lnTo>
                  <a:lnTo>
                    <a:pt x="3809" y="111"/>
                  </a:lnTo>
                  <a:lnTo>
                    <a:pt x="3258" y="48"/>
                  </a:lnTo>
                  <a:lnTo>
                    <a:pt x="2723" y="16"/>
                  </a:lnTo>
                  <a:lnTo>
                    <a:pt x="217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98;p55">
              <a:extLst>
                <a:ext uri="{FF2B5EF4-FFF2-40B4-BE49-F238E27FC236}">
                  <a16:creationId xmlns:a16="http://schemas.microsoft.com/office/drawing/2014/main" id="{61CB85BC-1756-536E-AC70-10DF3619D293}"/>
                </a:ext>
              </a:extLst>
            </p:cNvPr>
            <p:cNvSpPr/>
            <p:nvPr/>
          </p:nvSpPr>
          <p:spPr>
            <a:xfrm>
              <a:off x="3228730" y="3743316"/>
              <a:ext cx="311951" cy="180257"/>
            </a:xfrm>
            <a:custGeom>
              <a:avLst/>
              <a:gdLst/>
              <a:ahLst/>
              <a:cxnLst/>
              <a:rect l="l" t="t" r="r" b="b"/>
              <a:pathLst>
                <a:path w="10811" h="6247" fill="none" extrusionOk="0">
                  <a:moveTo>
                    <a:pt x="8199" y="1495"/>
                  </a:moveTo>
                  <a:lnTo>
                    <a:pt x="8199" y="1495"/>
                  </a:lnTo>
                  <a:lnTo>
                    <a:pt x="7774" y="1259"/>
                  </a:lnTo>
                  <a:lnTo>
                    <a:pt x="7333" y="1055"/>
                  </a:lnTo>
                  <a:lnTo>
                    <a:pt x="6861" y="866"/>
                  </a:lnTo>
                  <a:lnTo>
                    <a:pt x="6373" y="693"/>
                  </a:lnTo>
                  <a:lnTo>
                    <a:pt x="5886" y="535"/>
                  </a:lnTo>
                  <a:lnTo>
                    <a:pt x="5382" y="394"/>
                  </a:lnTo>
                  <a:lnTo>
                    <a:pt x="4863" y="284"/>
                  </a:lnTo>
                  <a:lnTo>
                    <a:pt x="4344" y="189"/>
                  </a:lnTo>
                  <a:lnTo>
                    <a:pt x="3809" y="111"/>
                  </a:lnTo>
                  <a:lnTo>
                    <a:pt x="3258" y="48"/>
                  </a:lnTo>
                  <a:lnTo>
                    <a:pt x="2723" y="16"/>
                  </a:lnTo>
                  <a:lnTo>
                    <a:pt x="2172" y="0"/>
                  </a:lnTo>
                  <a:lnTo>
                    <a:pt x="1622" y="0"/>
                  </a:lnTo>
                  <a:lnTo>
                    <a:pt x="1087" y="16"/>
                  </a:lnTo>
                  <a:lnTo>
                    <a:pt x="536" y="48"/>
                  </a:lnTo>
                  <a:lnTo>
                    <a:pt x="1" y="111"/>
                  </a:lnTo>
                  <a:lnTo>
                    <a:pt x="174" y="787"/>
                  </a:lnTo>
                  <a:lnTo>
                    <a:pt x="174" y="787"/>
                  </a:lnTo>
                  <a:lnTo>
                    <a:pt x="646" y="724"/>
                  </a:lnTo>
                  <a:lnTo>
                    <a:pt x="1134" y="693"/>
                  </a:lnTo>
                  <a:lnTo>
                    <a:pt x="1606" y="677"/>
                  </a:lnTo>
                  <a:lnTo>
                    <a:pt x="2078" y="677"/>
                  </a:lnTo>
                  <a:lnTo>
                    <a:pt x="2566" y="677"/>
                  </a:lnTo>
                  <a:lnTo>
                    <a:pt x="3038" y="724"/>
                  </a:lnTo>
                  <a:lnTo>
                    <a:pt x="3510" y="771"/>
                  </a:lnTo>
                  <a:lnTo>
                    <a:pt x="3982" y="834"/>
                  </a:lnTo>
                  <a:lnTo>
                    <a:pt x="4438" y="913"/>
                  </a:lnTo>
                  <a:lnTo>
                    <a:pt x="4894" y="1007"/>
                  </a:lnTo>
                  <a:lnTo>
                    <a:pt x="5351" y="1133"/>
                  </a:lnTo>
                  <a:lnTo>
                    <a:pt x="5775" y="1259"/>
                  </a:lnTo>
                  <a:lnTo>
                    <a:pt x="6200" y="1417"/>
                  </a:lnTo>
                  <a:lnTo>
                    <a:pt x="6609" y="1590"/>
                  </a:lnTo>
                  <a:lnTo>
                    <a:pt x="7003" y="1778"/>
                  </a:lnTo>
                  <a:lnTo>
                    <a:pt x="7380" y="1983"/>
                  </a:lnTo>
                  <a:lnTo>
                    <a:pt x="7380" y="1983"/>
                  </a:lnTo>
                  <a:lnTo>
                    <a:pt x="7726" y="2188"/>
                  </a:lnTo>
                  <a:lnTo>
                    <a:pt x="8041" y="2424"/>
                  </a:lnTo>
                  <a:lnTo>
                    <a:pt x="8340" y="2660"/>
                  </a:lnTo>
                  <a:lnTo>
                    <a:pt x="8608" y="2896"/>
                  </a:lnTo>
                  <a:lnTo>
                    <a:pt x="8844" y="3147"/>
                  </a:lnTo>
                  <a:lnTo>
                    <a:pt x="9048" y="3399"/>
                  </a:lnTo>
                  <a:lnTo>
                    <a:pt x="9221" y="3667"/>
                  </a:lnTo>
                  <a:lnTo>
                    <a:pt x="9363" y="3934"/>
                  </a:lnTo>
                  <a:lnTo>
                    <a:pt x="9473" y="4202"/>
                  </a:lnTo>
                  <a:lnTo>
                    <a:pt x="9567" y="4485"/>
                  </a:lnTo>
                  <a:lnTo>
                    <a:pt x="9615" y="4752"/>
                  </a:lnTo>
                  <a:lnTo>
                    <a:pt x="9646" y="5035"/>
                  </a:lnTo>
                  <a:lnTo>
                    <a:pt x="9646" y="5319"/>
                  </a:lnTo>
                  <a:lnTo>
                    <a:pt x="9615" y="5586"/>
                  </a:lnTo>
                  <a:lnTo>
                    <a:pt x="9552" y="5869"/>
                  </a:lnTo>
                  <a:lnTo>
                    <a:pt x="9457" y="6137"/>
                  </a:lnTo>
                  <a:lnTo>
                    <a:pt x="10622" y="6247"/>
                  </a:lnTo>
                  <a:lnTo>
                    <a:pt x="10622" y="6247"/>
                  </a:lnTo>
                  <a:lnTo>
                    <a:pt x="10716" y="5932"/>
                  </a:lnTo>
                  <a:lnTo>
                    <a:pt x="10779" y="5618"/>
                  </a:lnTo>
                  <a:lnTo>
                    <a:pt x="10810" y="5303"/>
                  </a:lnTo>
                  <a:lnTo>
                    <a:pt x="10810" y="4988"/>
                  </a:lnTo>
                  <a:lnTo>
                    <a:pt x="10779" y="4658"/>
                  </a:lnTo>
                  <a:lnTo>
                    <a:pt x="10716" y="4343"/>
                  </a:lnTo>
                  <a:lnTo>
                    <a:pt x="10606" y="4044"/>
                  </a:lnTo>
                  <a:lnTo>
                    <a:pt x="10480" y="3729"/>
                  </a:lnTo>
                  <a:lnTo>
                    <a:pt x="10307" y="3431"/>
                  </a:lnTo>
                  <a:lnTo>
                    <a:pt x="10102" y="3132"/>
                  </a:lnTo>
                  <a:lnTo>
                    <a:pt x="9866" y="2833"/>
                  </a:lnTo>
                  <a:lnTo>
                    <a:pt x="9599" y="2549"/>
                  </a:lnTo>
                  <a:lnTo>
                    <a:pt x="9300" y="2266"/>
                  </a:lnTo>
                  <a:lnTo>
                    <a:pt x="8969" y="1999"/>
                  </a:lnTo>
                  <a:lnTo>
                    <a:pt x="8608" y="1747"/>
                  </a:lnTo>
                  <a:lnTo>
                    <a:pt x="8199" y="14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99;p55">
              <a:extLst>
                <a:ext uri="{FF2B5EF4-FFF2-40B4-BE49-F238E27FC236}">
                  <a16:creationId xmlns:a16="http://schemas.microsoft.com/office/drawing/2014/main" id="{FD4A1B2B-C099-0148-BB06-5B703151CAF4}"/>
                </a:ext>
              </a:extLst>
            </p:cNvPr>
            <p:cNvSpPr/>
            <p:nvPr/>
          </p:nvSpPr>
          <p:spPr>
            <a:xfrm>
              <a:off x="3239637" y="3785532"/>
              <a:ext cx="227954" cy="131694"/>
            </a:xfrm>
            <a:custGeom>
              <a:avLst/>
              <a:gdLst/>
              <a:ahLst/>
              <a:cxnLst/>
              <a:rect l="l" t="t" r="r" b="b"/>
              <a:pathLst>
                <a:path w="7900" h="4564" extrusionOk="0">
                  <a:moveTo>
                    <a:pt x="1196" y="1"/>
                  </a:moveTo>
                  <a:lnTo>
                    <a:pt x="803" y="32"/>
                  </a:lnTo>
                  <a:lnTo>
                    <a:pt x="394" y="64"/>
                  </a:lnTo>
                  <a:lnTo>
                    <a:pt x="1" y="111"/>
                  </a:lnTo>
                  <a:lnTo>
                    <a:pt x="174" y="787"/>
                  </a:lnTo>
                  <a:lnTo>
                    <a:pt x="504" y="740"/>
                  </a:lnTo>
                  <a:lnTo>
                    <a:pt x="834" y="709"/>
                  </a:lnTo>
                  <a:lnTo>
                    <a:pt x="1165" y="693"/>
                  </a:lnTo>
                  <a:lnTo>
                    <a:pt x="1495" y="677"/>
                  </a:lnTo>
                  <a:lnTo>
                    <a:pt x="1841" y="677"/>
                  </a:lnTo>
                  <a:lnTo>
                    <a:pt x="2172" y="693"/>
                  </a:lnTo>
                  <a:lnTo>
                    <a:pt x="2502" y="725"/>
                  </a:lnTo>
                  <a:lnTo>
                    <a:pt x="2833" y="772"/>
                  </a:lnTo>
                  <a:lnTo>
                    <a:pt x="3147" y="819"/>
                  </a:lnTo>
                  <a:lnTo>
                    <a:pt x="3478" y="898"/>
                  </a:lnTo>
                  <a:lnTo>
                    <a:pt x="3777" y="976"/>
                  </a:lnTo>
                  <a:lnTo>
                    <a:pt x="4091" y="1071"/>
                  </a:lnTo>
                  <a:lnTo>
                    <a:pt x="4390" y="1165"/>
                  </a:lnTo>
                  <a:lnTo>
                    <a:pt x="4674" y="1291"/>
                  </a:lnTo>
                  <a:lnTo>
                    <a:pt x="4941" y="1417"/>
                  </a:lnTo>
                  <a:lnTo>
                    <a:pt x="5209" y="1558"/>
                  </a:lnTo>
                  <a:lnTo>
                    <a:pt x="5445" y="1700"/>
                  </a:lnTo>
                  <a:lnTo>
                    <a:pt x="5681" y="1857"/>
                  </a:lnTo>
                  <a:lnTo>
                    <a:pt x="5869" y="2030"/>
                  </a:lnTo>
                  <a:lnTo>
                    <a:pt x="6058" y="2204"/>
                  </a:lnTo>
                  <a:lnTo>
                    <a:pt x="6216" y="2377"/>
                  </a:lnTo>
                  <a:lnTo>
                    <a:pt x="6357" y="2550"/>
                  </a:lnTo>
                  <a:lnTo>
                    <a:pt x="6467" y="2739"/>
                  </a:lnTo>
                  <a:lnTo>
                    <a:pt x="6562" y="2927"/>
                  </a:lnTo>
                  <a:lnTo>
                    <a:pt x="6640" y="3116"/>
                  </a:lnTo>
                  <a:lnTo>
                    <a:pt x="6688" y="3305"/>
                  </a:lnTo>
                  <a:lnTo>
                    <a:pt x="6719" y="3494"/>
                  </a:lnTo>
                  <a:lnTo>
                    <a:pt x="6719" y="3698"/>
                  </a:lnTo>
                  <a:lnTo>
                    <a:pt x="6719" y="3887"/>
                  </a:lnTo>
                  <a:lnTo>
                    <a:pt x="6688" y="4076"/>
                  </a:lnTo>
                  <a:lnTo>
                    <a:pt x="6625" y="4280"/>
                  </a:lnTo>
                  <a:lnTo>
                    <a:pt x="6546" y="4469"/>
                  </a:lnTo>
                  <a:lnTo>
                    <a:pt x="7710" y="4564"/>
                  </a:lnTo>
                  <a:lnTo>
                    <a:pt x="7805" y="4343"/>
                  </a:lnTo>
                  <a:lnTo>
                    <a:pt x="7852" y="4107"/>
                  </a:lnTo>
                  <a:lnTo>
                    <a:pt x="7883" y="3871"/>
                  </a:lnTo>
                  <a:lnTo>
                    <a:pt x="7899" y="3635"/>
                  </a:lnTo>
                  <a:lnTo>
                    <a:pt x="7883" y="3415"/>
                  </a:lnTo>
                  <a:lnTo>
                    <a:pt x="7836" y="3179"/>
                  </a:lnTo>
                  <a:lnTo>
                    <a:pt x="7773" y="2943"/>
                  </a:lnTo>
                  <a:lnTo>
                    <a:pt x="7679" y="2723"/>
                  </a:lnTo>
                  <a:lnTo>
                    <a:pt x="7553" y="2487"/>
                  </a:lnTo>
                  <a:lnTo>
                    <a:pt x="7411" y="2266"/>
                  </a:lnTo>
                  <a:lnTo>
                    <a:pt x="7254" y="2062"/>
                  </a:lnTo>
                  <a:lnTo>
                    <a:pt x="7050" y="1842"/>
                  </a:lnTo>
                  <a:lnTo>
                    <a:pt x="6845" y="1637"/>
                  </a:lnTo>
                  <a:lnTo>
                    <a:pt x="6593" y="1448"/>
                  </a:lnTo>
                  <a:lnTo>
                    <a:pt x="6326" y="1260"/>
                  </a:lnTo>
                  <a:lnTo>
                    <a:pt x="6027" y="1071"/>
                  </a:lnTo>
                  <a:lnTo>
                    <a:pt x="5712" y="898"/>
                  </a:lnTo>
                  <a:lnTo>
                    <a:pt x="5382" y="756"/>
                  </a:lnTo>
                  <a:lnTo>
                    <a:pt x="5051" y="614"/>
                  </a:lnTo>
                  <a:lnTo>
                    <a:pt x="4689" y="489"/>
                  </a:lnTo>
                  <a:lnTo>
                    <a:pt x="4328" y="378"/>
                  </a:lnTo>
                  <a:lnTo>
                    <a:pt x="3950" y="268"/>
                  </a:lnTo>
                  <a:lnTo>
                    <a:pt x="3572" y="190"/>
                  </a:lnTo>
                  <a:lnTo>
                    <a:pt x="3195" y="127"/>
                  </a:lnTo>
                  <a:lnTo>
                    <a:pt x="2801" y="64"/>
                  </a:lnTo>
                  <a:lnTo>
                    <a:pt x="2392" y="32"/>
                  </a:lnTo>
                  <a:lnTo>
                    <a:pt x="1999" y="17"/>
                  </a:lnTo>
                  <a:lnTo>
                    <a:pt x="15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000;p55">
              <a:extLst>
                <a:ext uri="{FF2B5EF4-FFF2-40B4-BE49-F238E27FC236}">
                  <a16:creationId xmlns:a16="http://schemas.microsoft.com/office/drawing/2014/main" id="{8EE3AD77-73F8-39B9-D8F6-57EC41185E50}"/>
                </a:ext>
              </a:extLst>
            </p:cNvPr>
            <p:cNvSpPr/>
            <p:nvPr/>
          </p:nvSpPr>
          <p:spPr>
            <a:xfrm>
              <a:off x="3239637" y="3785532"/>
              <a:ext cx="227954" cy="131694"/>
            </a:xfrm>
            <a:custGeom>
              <a:avLst/>
              <a:gdLst/>
              <a:ahLst/>
              <a:cxnLst/>
              <a:rect l="l" t="t" r="r" b="b"/>
              <a:pathLst>
                <a:path w="7900" h="4564" fill="none" extrusionOk="0">
                  <a:moveTo>
                    <a:pt x="6027" y="1071"/>
                  </a:moveTo>
                  <a:lnTo>
                    <a:pt x="6027" y="1071"/>
                  </a:lnTo>
                  <a:lnTo>
                    <a:pt x="5712" y="898"/>
                  </a:lnTo>
                  <a:lnTo>
                    <a:pt x="5382" y="756"/>
                  </a:lnTo>
                  <a:lnTo>
                    <a:pt x="5051" y="614"/>
                  </a:lnTo>
                  <a:lnTo>
                    <a:pt x="4689" y="489"/>
                  </a:lnTo>
                  <a:lnTo>
                    <a:pt x="4328" y="378"/>
                  </a:lnTo>
                  <a:lnTo>
                    <a:pt x="3950" y="268"/>
                  </a:lnTo>
                  <a:lnTo>
                    <a:pt x="3572" y="190"/>
                  </a:lnTo>
                  <a:lnTo>
                    <a:pt x="3195" y="127"/>
                  </a:lnTo>
                  <a:lnTo>
                    <a:pt x="2801" y="64"/>
                  </a:lnTo>
                  <a:lnTo>
                    <a:pt x="2392" y="32"/>
                  </a:lnTo>
                  <a:lnTo>
                    <a:pt x="1999" y="17"/>
                  </a:lnTo>
                  <a:lnTo>
                    <a:pt x="1590" y="1"/>
                  </a:lnTo>
                  <a:lnTo>
                    <a:pt x="1196" y="1"/>
                  </a:lnTo>
                  <a:lnTo>
                    <a:pt x="803" y="32"/>
                  </a:lnTo>
                  <a:lnTo>
                    <a:pt x="394" y="64"/>
                  </a:lnTo>
                  <a:lnTo>
                    <a:pt x="1" y="111"/>
                  </a:lnTo>
                  <a:lnTo>
                    <a:pt x="174" y="787"/>
                  </a:lnTo>
                  <a:lnTo>
                    <a:pt x="174" y="787"/>
                  </a:lnTo>
                  <a:lnTo>
                    <a:pt x="504" y="740"/>
                  </a:lnTo>
                  <a:lnTo>
                    <a:pt x="834" y="709"/>
                  </a:lnTo>
                  <a:lnTo>
                    <a:pt x="1165" y="693"/>
                  </a:lnTo>
                  <a:lnTo>
                    <a:pt x="1495" y="677"/>
                  </a:lnTo>
                  <a:lnTo>
                    <a:pt x="1841" y="677"/>
                  </a:lnTo>
                  <a:lnTo>
                    <a:pt x="2172" y="693"/>
                  </a:lnTo>
                  <a:lnTo>
                    <a:pt x="2502" y="725"/>
                  </a:lnTo>
                  <a:lnTo>
                    <a:pt x="2833" y="772"/>
                  </a:lnTo>
                  <a:lnTo>
                    <a:pt x="3147" y="819"/>
                  </a:lnTo>
                  <a:lnTo>
                    <a:pt x="3478" y="898"/>
                  </a:lnTo>
                  <a:lnTo>
                    <a:pt x="3777" y="976"/>
                  </a:lnTo>
                  <a:lnTo>
                    <a:pt x="4091" y="1071"/>
                  </a:lnTo>
                  <a:lnTo>
                    <a:pt x="4390" y="1165"/>
                  </a:lnTo>
                  <a:lnTo>
                    <a:pt x="4674" y="1291"/>
                  </a:lnTo>
                  <a:lnTo>
                    <a:pt x="4941" y="1417"/>
                  </a:lnTo>
                  <a:lnTo>
                    <a:pt x="5209" y="1558"/>
                  </a:lnTo>
                  <a:lnTo>
                    <a:pt x="5209" y="1558"/>
                  </a:lnTo>
                  <a:lnTo>
                    <a:pt x="5445" y="1700"/>
                  </a:lnTo>
                  <a:lnTo>
                    <a:pt x="5681" y="1857"/>
                  </a:lnTo>
                  <a:lnTo>
                    <a:pt x="5869" y="2030"/>
                  </a:lnTo>
                  <a:lnTo>
                    <a:pt x="6058" y="2204"/>
                  </a:lnTo>
                  <a:lnTo>
                    <a:pt x="6216" y="2377"/>
                  </a:lnTo>
                  <a:lnTo>
                    <a:pt x="6357" y="2550"/>
                  </a:lnTo>
                  <a:lnTo>
                    <a:pt x="6467" y="2739"/>
                  </a:lnTo>
                  <a:lnTo>
                    <a:pt x="6562" y="2927"/>
                  </a:lnTo>
                  <a:lnTo>
                    <a:pt x="6640" y="3116"/>
                  </a:lnTo>
                  <a:lnTo>
                    <a:pt x="6688" y="3305"/>
                  </a:lnTo>
                  <a:lnTo>
                    <a:pt x="6719" y="3494"/>
                  </a:lnTo>
                  <a:lnTo>
                    <a:pt x="6719" y="3698"/>
                  </a:lnTo>
                  <a:lnTo>
                    <a:pt x="6719" y="3887"/>
                  </a:lnTo>
                  <a:lnTo>
                    <a:pt x="6688" y="4076"/>
                  </a:lnTo>
                  <a:lnTo>
                    <a:pt x="6625" y="4280"/>
                  </a:lnTo>
                  <a:lnTo>
                    <a:pt x="6546" y="4469"/>
                  </a:lnTo>
                  <a:lnTo>
                    <a:pt x="7710" y="4564"/>
                  </a:lnTo>
                  <a:lnTo>
                    <a:pt x="7710" y="4564"/>
                  </a:lnTo>
                  <a:lnTo>
                    <a:pt x="7805" y="4343"/>
                  </a:lnTo>
                  <a:lnTo>
                    <a:pt x="7852" y="4107"/>
                  </a:lnTo>
                  <a:lnTo>
                    <a:pt x="7883" y="3871"/>
                  </a:lnTo>
                  <a:lnTo>
                    <a:pt x="7899" y="3635"/>
                  </a:lnTo>
                  <a:lnTo>
                    <a:pt x="7883" y="3415"/>
                  </a:lnTo>
                  <a:lnTo>
                    <a:pt x="7836" y="3179"/>
                  </a:lnTo>
                  <a:lnTo>
                    <a:pt x="7773" y="2943"/>
                  </a:lnTo>
                  <a:lnTo>
                    <a:pt x="7679" y="2723"/>
                  </a:lnTo>
                  <a:lnTo>
                    <a:pt x="7553" y="2487"/>
                  </a:lnTo>
                  <a:lnTo>
                    <a:pt x="7411" y="2266"/>
                  </a:lnTo>
                  <a:lnTo>
                    <a:pt x="7254" y="2062"/>
                  </a:lnTo>
                  <a:lnTo>
                    <a:pt x="7050" y="1842"/>
                  </a:lnTo>
                  <a:lnTo>
                    <a:pt x="6845" y="1637"/>
                  </a:lnTo>
                  <a:lnTo>
                    <a:pt x="6593" y="1448"/>
                  </a:lnTo>
                  <a:lnTo>
                    <a:pt x="6326" y="1260"/>
                  </a:lnTo>
                  <a:lnTo>
                    <a:pt x="6027" y="10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001;p55">
              <a:extLst>
                <a:ext uri="{FF2B5EF4-FFF2-40B4-BE49-F238E27FC236}">
                  <a16:creationId xmlns:a16="http://schemas.microsoft.com/office/drawing/2014/main" id="{19114D92-7923-984E-6257-E5E591642515}"/>
                </a:ext>
              </a:extLst>
            </p:cNvPr>
            <p:cNvSpPr/>
            <p:nvPr/>
          </p:nvSpPr>
          <p:spPr>
            <a:xfrm>
              <a:off x="3250545" y="3827777"/>
              <a:ext cx="143929" cy="83102"/>
            </a:xfrm>
            <a:custGeom>
              <a:avLst/>
              <a:gdLst/>
              <a:ahLst/>
              <a:cxnLst/>
              <a:rect l="l" t="t" r="r" b="b"/>
              <a:pathLst>
                <a:path w="4988" h="2880" extrusionOk="0">
                  <a:moveTo>
                    <a:pt x="1007" y="0"/>
                  </a:moveTo>
                  <a:lnTo>
                    <a:pt x="755" y="16"/>
                  </a:lnTo>
                  <a:lnTo>
                    <a:pt x="504" y="47"/>
                  </a:lnTo>
                  <a:lnTo>
                    <a:pt x="252" y="63"/>
                  </a:lnTo>
                  <a:lnTo>
                    <a:pt x="0" y="110"/>
                  </a:lnTo>
                  <a:lnTo>
                    <a:pt x="173" y="787"/>
                  </a:lnTo>
                  <a:lnTo>
                    <a:pt x="535" y="724"/>
                  </a:lnTo>
                  <a:lnTo>
                    <a:pt x="913" y="692"/>
                  </a:lnTo>
                  <a:lnTo>
                    <a:pt x="1290" y="692"/>
                  </a:lnTo>
                  <a:lnTo>
                    <a:pt x="1668" y="708"/>
                  </a:lnTo>
                  <a:lnTo>
                    <a:pt x="2046" y="771"/>
                  </a:lnTo>
                  <a:lnTo>
                    <a:pt x="2392" y="865"/>
                  </a:lnTo>
                  <a:lnTo>
                    <a:pt x="2565" y="913"/>
                  </a:lnTo>
                  <a:lnTo>
                    <a:pt x="2738" y="976"/>
                  </a:lnTo>
                  <a:lnTo>
                    <a:pt x="2880" y="1054"/>
                  </a:lnTo>
                  <a:lnTo>
                    <a:pt x="3037" y="1133"/>
                  </a:lnTo>
                  <a:lnTo>
                    <a:pt x="3179" y="1212"/>
                  </a:lnTo>
                  <a:lnTo>
                    <a:pt x="3304" y="1306"/>
                  </a:lnTo>
                  <a:lnTo>
                    <a:pt x="3415" y="1400"/>
                  </a:lnTo>
                  <a:lnTo>
                    <a:pt x="3509" y="1495"/>
                  </a:lnTo>
                  <a:lnTo>
                    <a:pt x="3588" y="1605"/>
                  </a:lnTo>
                  <a:lnTo>
                    <a:pt x="3666" y="1699"/>
                  </a:lnTo>
                  <a:lnTo>
                    <a:pt x="3713" y="1809"/>
                  </a:lnTo>
                  <a:lnTo>
                    <a:pt x="3761" y="1920"/>
                  </a:lnTo>
                  <a:lnTo>
                    <a:pt x="3792" y="2030"/>
                  </a:lnTo>
                  <a:lnTo>
                    <a:pt x="3808" y="2140"/>
                  </a:lnTo>
                  <a:lnTo>
                    <a:pt x="3808" y="2250"/>
                  </a:lnTo>
                  <a:lnTo>
                    <a:pt x="3792" y="2360"/>
                  </a:lnTo>
                  <a:lnTo>
                    <a:pt x="3776" y="2470"/>
                  </a:lnTo>
                  <a:lnTo>
                    <a:pt x="3745" y="2565"/>
                  </a:lnTo>
                  <a:lnTo>
                    <a:pt x="3682" y="2675"/>
                  </a:lnTo>
                  <a:lnTo>
                    <a:pt x="3619" y="2785"/>
                  </a:lnTo>
                  <a:lnTo>
                    <a:pt x="4799" y="2879"/>
                  </a:lnTo>
                  <a:lnTo>
                    <a:pt x="4878" y="2738"/>
                  </a:lnTo>
                  <a:lnTo>
                    <a:pt x="4925" y="2596"/>
                  </a:lnTo>
                  <a:lnTo>
                    <a:pt x="4956" y="2439"/>
                  </a:lnTo>
                  <a:lnTo>
                    <a:pt x="4972" y="2297"/>
                  </a:lnTo>
                  <a:lnTo>
                    <a:pt x="4988" y="2156"/>
                  </a:lnTo>
                  <a:lnTo>
                    <a:pt x="4956" y="1998"/>
                  </a:lnTo>
                  <a:lnTo>
                    <a:pt x="4925" y="1857"/>
                  </a:lnTo>
                  <a:lnTo>
                    <a:pt x="4878" y="1715"/>
                  </a:lnTo>
                  <a:lnTo>
                    <a:pt x="4815" y="1558"/>
                  </a:lnTo>
                  <a:lnTo>
                    <a:pt x="4720" y="1416"/>
                  </a:lnTo>
                  <a:lnTo>
                    <a:pt x="4626" y="1275"/>
                  </a:lnTo>
                  <a:lnTo>
                    <a:pt x="4500" y="1149"/>
                  </a:lnTo>
                  <a:lnTo>
                    <a:pt x="4374" y="1023"/>
                  </a:lnTo>
                  <a:lnTo>
                    <a:pt x="4217" y="881"/>
                  </a:lnTo>
                  <a:lnTo>
                    <a:pt x="4044" y="771"/>
                  </a:lnTo>
                  <a:lnTo>
                    <a:pt x="3855" y="645"/>
                  </a:lnTo>
                  <a:lnTo>
                    <a:pt x="3666" y="535"/>
                  </a:lnTo>
                  <a:lnTo>
                    <a:pt x="3446" y="441"/>
                  </a:lnTo>
                  <a:lnTo>
                    <a:pt x="3226" y="362"/>
                  </a:lnTo>
                  <a:lnTo>
                    <a:pt x="3005" y="283"/>
                  </a:lnTo>
                  <a:lnTo>
                    <a:pt x="2769" y="205"/>
                  </a:lnTo>
                  <a:lnTo>
                    <a:pt x="2533" y="157"/>
                  </a:lnTo>
                  <a:lnTo>
                    <a:pt x="2282" y="94"/>
                  </a:lnTo>
                  <a:lnTo>
                    <a:pt x="2030" y="63"/>
                  </a:lnTo>
                  <a:lnTo>
                    <a:pt x="1778" y="32"/>
                  </a:lnTo>
                  <a:lnTo>
                    <a:pt x="1526" y="16"/>
                  </a:lnTo>
                  <a:lnTo>
                    <a:pt x="12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002;p55">
              <a:extLst>
                <a:ext uri="{FF2B5EF4-FFF2-40B4-BE49-F238E27FC236}">
                  <a16:creationId xmlns:a16="http://schemas.microsoft.com/office/drawing/2014/main" id="{A4B491EA-9517-D06A-5FB8-16264947A125}"/>
                </a:ext>
              </a:extLst>
            </p:cNvPr>
            <p:cNvSpPr/>
            <p:nvPr/>
          </p:nvSpPr>
          <p:spPr>
            <a:xfrm>
              <a:off x="3250545" y="3827777"/>
              <a:ext cx="143929" cy="83102"/>
            </a:xfrm>
            <a:custGeom>
              <a:avLst/>
              <a:gdLst/>
              <a:ahLst/>
              <a:cxnLst/>
              <a:rect l="l" t="t" r="r" b="b"/>
              <a:pathLst>
                <a:path w="4988" h="2880" fill="none" extrusionOk="0">
                  <a:moveTo>
                    <a:pt x="3855" y="645"/>
                  </a:moveTo>
                  <a:lnTo>
                    <a:pt x="3855" y="645"/>
                  </a:lnTo>
                  <a:lnTo>
                    <a:pt x="3666" y="535"/>
                  </a:lnTo>
                  <a:lnTo>
                    <a:pt x="3446" y="441"/>
                  </a:lnTo>
                  <a:lnTo>
                    <a:pt x="3226" y="362"/>
                  </a:lnTo>
                  <a:lnTo>
                    <a:pt x="3005" y="283"/>
                  </a:lnTo>
                  <a:lnTo>
                    <a:pt x="2769" y="205"/>
                  </a:lnTo>
                  <a:lnTo>
                    <a:pt x="2533" y="157"/>
                  </a:lnTo>
                  <a:lnTo>
                    <a:pt x="2282" y="94"/>
                  </a:lnTo>
                  <a:lnTo>
                    <a:pt x="2030" y="63"/>
                  </a:lnTo>
                  <a:lnTo>
                    <a:pt x="1778" y="32"/>
                  </a:lnTo>
                  <a:lnTo>
                    <a:pt x="1526" y="16"/>
                  </a:lnTo>
                  <a:lnTo>
                    <a:pt x="1275" y="0"/>
                  </a:lnTo>
                  <a:lnTo>
                    <a:pt x="1007" y="0"/>
                  </a:lnTo>
                  <a:lnTo>
                    <a:pt x="755" y="16"/>
                  </a:lnTo>
                  <a:lnTo>
                    <a:pt x="504" y="47"/>
                  </a:lnTo>
                  <a:lnTo>
                    <a:pt x="252" y="63"/>
                  </a:lnTo>
                  <a:lnTo>
                    <a:pt x="0" y="110"/>
                  </a:lnTo>
                  <a:lnTo>
                    <a:pt x="173" y="787"/>
                  </a:lnTo>
                  <a:lnTo>
                    <a:pt x="173" y="787"/>
                  </a:lnTo>
                  <a:lnTo>
                    <a:pt x="535" y="724"/>
                  </a:lnTo>
                  <a:lnTo>
                    <a:pt x="913" y="692"/>
                  </a:lnTo>
                  <a:lnTo>
                    <a:pt x="1290" y="692"/>
                  </a:lnTo>
                  <a:lnTo>
                    <a:pt x="1668" y="708"/>
                  </a:lnTo>
                  <a:lnTo>
                    <a:pt x="2046" y="771"/>
                  </a:lnTo>
                  <a:lnTo>
                    <a:pt x="2392" y="865"/>
                  </a:lnTo>
                  <a:lnTo>
                    <a:pt x="2565" y="913"/>
                  </a:lnTo>
                  <a:lnTo>
                    <a:pt x="2738" y="976"/>
                  </a:lnTo>
                  <a:lnTo>
                    <a:pt x="2880" y="1054"/>
                  </a:lnTo>
                  <a:lnTo>
                    <a:pt x="3037" y="1133"/>
                  </a:lnTo>
                  <a:lnTo>
                    <a:pt x="3037" y="1133"/>
                  </a:lnTo>
                  <a:lnTo>
                    <a:pt x="3179" y="1212"/>
                  </a:lnTo>
                  <a:lnTo>
                    <a:pt x="3304" y="1306"/>
                  </a:lnTo>
                  <a:lnTo>
                    <a:pt x="3415" y="1400"/>
                  </a:lnTo>
                  <a:lnTo>
                    <a:pt x="3509" y="1495"/>
                  </a:lnTo>
                  <a:lnTo>
                    <a:pt x="3588" y="1605"/>
                  </a:lnTo>
                  <a:lnTo>
                    <a:pt x="3666" y="1699"/>
                  </a:lnTo>
                  <a:lnTo>
                    <a:pt x="3713" y="1809"/>
                  </a:lnTo>
                  <a:lnTo>
                    <a:pt x="3761" y="1920"/>
                  </a:lnTo>
                  <a:lnTo>
                    <a:pt x="3792" y="2030"/>
                  </a:lnTo>
                  <a:lnTo>
                    <a:pt x="3808" y="2140"/>
                  </a:lnTo>
                  <a:lnTo>
                    <a:pt x="3808" y="2250"/>
                  </a:lnTo>
                  <a:lnTo>
                    <a:pt x="3792" y="2360"/>
                  </a:lnTo>
                  <a:lnTo>
                    <a:pt x="3776" y="2470"/>
                  </a:lnTo>
                  <a:lnTo>
                    <a:pt x="3745" y="2565"/>
                  </a:lnTo>
                  <a:lnTo>
                    <a:pt x="3682" y="2675"/>
                  </a:lnTo>
                  <a:lnTo>
                    <a:pt x="3619" y="2785"/>
                  </a:lnTo>
                  <a:lnTo>
                    <a:pt x="4799" y="2879"/>
                  </a:lnTo>
                  <a:lnTo>
                    <a:pt x="4799" y="2879"/>
                  </a:lnTo>
                  <a:lnTo>
                    <a:pt x="4878" y="2738"/>
                  </a:lnTo>
                  <a:lnTo>
                    <a:pt x="4925" y="2596"/>
                  </a:lnTo>
                  <a:lnTo>
                    <a:pt x="4956" y="2439"/>
                  </a:lnTo>
                  <a:lnTo>
                    <a:pt x="4972" y="2297"/>
                  </a:lnTo>
                  <a:lnTo>
                    <a:pt x="4988" y="2156"/>
                  </a:lnTo>
                  <a:lnTo>
                    <a:pt x="4956" y="1998"/>
                  </a:lnTo>
                  <a:lnTo>
                    <a:pt x="4925" y="1857"/>
                  </a:lnTo>
                  <a:lnTo>
                    <a:pt x="4878" y="1715"/>
                  </a:lnTo>
                  <a:lnTo>
                    <a:pt x="4815" y="1558"/>
                  </a:lnTo>
                  <a:lnTo>
                    <a:pt x="4720" y="1416"/>
                  </a:lnTo>
                  <a:lnTo>
                    <a:pt x="4626" y="1275"/>
                  </a:lnTo>
                  <a:lnTo>
                    <a:pt x="4500" y="1149"/>
                  </a:lnTo>
                  <a:lnTo>
                    <a:pt x="4374" y="1023"/>
                  </a:lnTo>
                  <a:lnTo>
                    <a:pt x="4217" y="881"/>
                  </a:lnTo>
                  <a:lnTo>
                    <a:pt x="4044" y="771"/>
                  </a:lnTo>
                  <a:lnTo>
                    <a:pt x="3855" y="6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003;p55">
              <a:extLst>
                <a:ext uri="{FF2B5EF4-FFF2-40B4-BE49-F238E27FC236}">
                  <a16:creationId xmlns:a16="http://schemas.microsoft.com/office/drawing/2014/main" id="{92399F76-6A4C-B540-869C-1EF41211BFC8}"/>
                </a:ext>
              </a:extLst>
            </p:cNvPr>
            <p:cNvSpPr/>
            <p:nvPr/>
          </p:nvSpPr>
          <p:spPr>
            <a:xfrm>
              <a:off x="3248265" y="3870455"/>
              <a:ext cx="72657" cy="42244"/>
            </a:xfrm>
            <a:custGeom>
              <a:avLst/>
              <a:gdLst/>
              <a:ahLst/>
              <a:cxnLst/>
              <a:rect l="l" t="t" r="r" b="b"/>
              <a:pathLst>
                <a:path w="2518" h="1464" extrusionOk="0">
                  <a:moveTo>
                    <a:pt x="1086" y="0"/>
                  </a:moveTo>
                  <a:lnTo>
                    <a:pt x="897" y="32"/>
                  </a:lnTo>
                  <a:lnTo>
                    <a:pt x="724" y="63"/>
                  </a:lnTo>
                  <a:lnTo>
                    <a:pt x="535" y="126"/>
                  </a:lnTo>
                  <a:lnTo>
                    <a:pt x="362" y="220"/>
                  </a:lnTo>
                  <a:lnTo>
                    <a:pt x="268" y="268"/>
                  </a:lnTo>
                  <a:lnTo>
                    <a:pt x="205" y="330"/>
                  </a:lnTo>
                  <a:lnTo>
                    <a:pt x="142" y="393"/>
                  </a:lnTo>
                  <a:lnTo>
                    <a:pt x="79" y="456"/>
                  </a:lnTo>
                  <a:lnTo>
                    <a:pt x="48" y="519"/>
                  </a:lnTo>
                  <a:lnTo>
                    <a:pt x="16" y="598"/>
                  </a:lnTo>
                  <a:lnTo>
                    <a:pt x="1" y="661"/>
                  </a:lnTo>
                  <a:lnTo>
                    <a:pt x="1" y="724"/>
                  </a:lnTo>
                  <a:lnTo>
                    <a:pt x="1" y="803"/>
                  </a:lnTo>
                  <a:lnTo>
                    <a:pt x="16" y="865"/>
                  </a:lnTo>
                  <a:lnTo>
                    <a:pt x="48" y="944"/>
                  </a:lnTo>
                  <a:lnTo>
                    <a:pt x="95" y="1007"/>
                  </a:lnTo>
                  <a:lnTo>
                    <a:pt x="142" y="1070"/>
                  </a:lnTo>
                  <a:lnTo>
                    <a:pt x="205" y="1133"/>
                  </a:lnTo>
                  <a:lnTo>
                    <a:pt x="284" y="1196"/>
                  </a:lnTo>
                  <a:lnTo>
                    <a:pt x="362" y="1243"/>
                  </a:lnTo>
                  <a:lnTo>
                    <a:pt x="567" y="1337"/>
                  </a:lnTo>
                  <a:lnTo>
                    <a:pt x="787" y="1416"/>
                  </a:lnTo>
                  <a:lnTo>
                    <a:pt x="1023" y="1448"/>
                  </a:lnTo>
                  <a:lnTo>
                    <a:pt x="1259" y="1463"/>
                  </a:lnTo>
                  <a:lnTo>
                    <a:pt x="1495" y="1448"/>
                  </a:lnTo>
                  <a:lnTo>
                    <a:pt x="1731" y="1416"/>
                  </a:lnTo>
                  <a:lnTo>
                    <a:pt x="1952" y="1337"/>
                  </a:lnTo>
                  <a:lnTo>
                    <a:pt x="2156" y="1243"/>
                  </a:lnTo>
                  <a:lnTo>
                    <a:pt x="2298" y="1149"/>
                  </a:lnTo>
                  <a:lnTo>
                    <a:pt x="2408" y="1039"/>
                  </a:lnTo>
                  <a:lnTo>
                    <a:pt x="2471" y="928"/>
                  </a:lnTo>
                  <a:lnTo>
                    <a:pt x="2518" y="818"/>
                  </a:lnTo>
                  <a:lnTo>
                    <a:pt x="2518" y="724"/>
                  </a:lnTo>
                  <a:lnTo>
                    <a:pt x="2502" y="614"/>
                  </a:lnTo>
                  <a:lnTo>
                    <a:pt x="2455" y="504"/>
                  </a:lnTo>
                  <a:lnTo>
                    <a:pt x="2376" y="393"/>
                  </a:lnTo>
                  <a:lnTo>
                    <a:pt x="2282" y="299"/>
                  </a:lnTo>
                  <a:lnTo>
                    <a:pt x="2156" y="220"/>
                  </a:lnTo>
                  <a:lnTo>
                    <a:pt x="1999" y="142"/>
                  </a:lnTo>
                  <a:lnTo>
                    <a:pt x="1826" y="79"/>
                  </a:lnTo>
                  <a:lnTo>
                    <a:pt x="1653" y="32"/>
                  </a:lnTo>
                  <a:lnTo>
                    <a:pt x="1464" y="16"/>
                  </a:lnTo>
                  <a:lnTo>
                    <a:pt x="12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04;p55">
              <a:extLst>
                <a:ext uri="{FF2B5EF4-FFF2-40B4-BE49-F238E27FC236}">
                  <a16:creationId xmlns:a16="http://schemas.microsoft.com/office/drawing/2014/main" id="{33C97026-4CBB-5F0E-2811-58C23C4BAD55}"/>
                </a:ext>
              </a:extLst>
            </p:cNvPr>
            <p:cNvSpPr/>
            <p:nvPr/>
          </p:nvSpPr>
          <p:spPr>
            <a:xfrm>
              <a:off x="3248265" y="3870455"/>
              <a:ext cx="72657" cy="42244"/>
            </a:xfrm>
            <a:custGeom>
              <a:avLst/>
              <a:gdLst/>
              <a:ahLst/>
              <a:cxnLst/>
              <a:rect l="l" t="t" r="r" b="b"/>
              <a:pathLst>
                <a:path w="2518" h="1464" fill="none" extrusionOk="0">
                  <a:moveTo>
                    <a:pt x="2156" y="220"/>
                  </a:moveTo>
                  <a:lnTo>
                    <a:pt x="2156" y="220"/>
                  </a:lnTo>
                  <a:lnTo>
                    <a:pt x="1999" y="142"/>
                  </a:lnTo>
                  <a:lnTo>
                    <a:pt x="1826" y="79"/>
                  </a:lnTo>
                  <a:lnTo>
                    <a:pt x="1653" y="32"/>
                  </a:lnTo>
                  <a:lnTo>
                    <a:pt x="1464" y="16"/>
                  </a:lnTo>
                  <a:lnTo>
                    <a:pt x="1275" y="0"/>
                  </a:lnTo>
                  <a:lnTo>
                    <a:pt x="1086" y="0"/>
                  </a:lnTo>
                  <a:lnTo>
                    <a:pt x="897" y="32"/>
                  </a:lnTo>
                  <a:lnTo>
                    <a:pt x="724" y="63"/>
                  </a:lnTo>
                  <a:lnTo>
                    <a:pt x="724" y="63"/>
                  </a:lnTo>
                  <a:lnTo>
                    <a:pt x="535" y="126"/>
                  </a:lnTo>
                  <a:lnTo>
                    <a:pt x="362" y="220"/>
                  </a:lnTo>
                  <a:lnTo>
                    <a:pt x="362" y="220"/>
                  </a:lnTo>
                  <a:lnTo>
                    <a:pt x="268" y="268"/>
                  </a:lnTo>
                  <a:lnTo>
                    <a:pt x="205" y="330"/>
                  </a:lnTo>
                  <a:lnTo>
                    <a:pt x="142" y="393"/>
                  </a:lnTo>
                  <a:lnTo>
                    <a:pt x="79" y="456"/>
                  </a:lnTo>
                  <a:lnTo>
                    <a:pt x="48" y="519"/>
                  </a:lnTo>
                  <a:lnTo>
                    <a:pt x="16" y="598"/>
                  </a:lnTo>
                  <a:lnTo>
                    <a:pt x="1" y="661"/>
                  </a:lnTo>
                  <a:lnTo>
                    <a:pt x="1" y="724"/>
                  </a:lnTo>
                  <a:lnTo>
                    <a:pt x="1" y="803"/>
                  </a:lnTo>
                  <a:lnTo>
                    <a:pt x="16" y="865"/>
                  </a:lnTo>
                  <a:lnTo>
                    <a:pt x="48" y="944"/>
                  </a:lnTo>
                  <a:lnTo>
                    <a:pt x="95" y="1007"/>
                  </a:lnTo>
                  <a:lnTo>
                    <a:pt x="142" y="1070"/>
                  </a:lnTo>
                  <a:lnTo>
                    <a:pt x="205" y="1133"/>
                  </a:lnTo>
                  <a:lnTo>
                    <a:pt x="284" y="1196"/>
                  </a:lnTo>
                  <a:lnTo>
                    <a:pt x="362" y="1243"/>
                  </a:lnTo>
                  <a:lnTo>
                    <a:pt x="362" y="1243"/>
                  </a:lnTo>
                  <a:lnTo>
                    <a:pt x="567" y="1337"/>
                  </a:lnTo>
                  <a:lnTo>
                    <a:pt x="787" y="1416"/>
                  </a:lnTo>
                  <a:lnTo>
                    <a:pt x="1023" y="1448"/>
                  </a:lnTo>
                  <a:lnTo>
                    <a:pt x="1259" y="1463"/>
                  </a:lnTo>
                  <a:lnTo>
                    <a:pt x="1495" y="1448"/>
                  </a:lnTo>
                  <a:lnTo>
                    <a:pt x="1731" y="1416"/>
                  </a:lnTo>
                  <a:lnTo>
                    <a:pt x="1952" y="1337"/>
                  </a:lnTo>
                  <a:lnTo>
                    <a:pt x="2156" y="1243"/>
                  </a:lnTo>
                  <a:lnTo>
                    <a:pt x="2156" y="1243"/>
                  </a:lnTo>
                  <a:lnTo>
                    <a:pt x="2298" y="1149"/>
                  </a:lnTo>
                  <a:lnTo>
                    <a:pt x="2408" y="1039"/>
                  </a:lnTo>
                  <a:lnTo>
                    <a:pt x="2408" y="1039"/>
                  </a:lnTo>
                  <a:lnTo>
                    <a:pt x="2471" y="928"/>
                  </a:lnTo>
                  <a:lnTo>
                    <a:pt x="2518" y="818"/>
                  </a:lnTo>
                  <a:lnTo>
                    <a:pt x="2518" y="724"/>
                  </a:lnTo>
                  <a:lnTo>
                    <a:pt x="2502" y="614"/>
                  </a:lnTo>
                  <a:lnTo>
                    <a:pt x="2455" y="504"/>
                  </a:lnTo>
                  <a:lnTo>
                    <a:pt x="2376" y="393"/>
                  </a:lnTo>
                  <a:lnTo>
                    <a:pt x="2282" y="299"/>
                  </a:lnTo>
                  <a:lnTo>
                    <a:pt x="2156" y="2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 name="Google Shape;1007;p55">
            <a:extLst>
              <a:ext uri="{FF2B5EF4-FFF2-40B4-BE49-F238E27FC236}">
                <a16:creationId xmlns:a16="http://schemas.microsoft.com/office/drawing/2014/main" id="{6E4AAA5E-9722-2C6F-8448-A9BEAF8F98E0}"/>
              </a:ext>
            </a:extLst>
          </p:cNvPr>
          <p:cNvSpPr/>
          <p:nvPr/>
        </p:nvSpPr>
        <p:spPr>
          <a:xfrm>
            <a:off x="1113809" y="1523279"/>
            <a:ext cx="2407752" cy="1917843"/>
          </a:xfrm>
          <a:custGeom>
            <a:avLst/>
            <a:gdLst/>
            <a:ahLst/>
            <a:cxnLst/>
            <a:rect l="l" t="t" r="r" b="b"/>
            <a:pathLst>
              <a:path w="44760" h="39048" extrusionOk="0">
                <a:moveTo>
                  <a:pt x="26908" y="0"/>
                </a:moveTo>
                <a:lnTo>
                  <a:pt x="26470" y="18"/>
                </a:lnTo>
                <a:lnTo>
                  <a:pt x="26015" y="53"/>
                </a:lnTo>
                <a:lnTo>
                  <a:pt x="25559" y="123"/>
                </a:lnTo>
                <a:lnTo>
                  <a:pt x="25086" y="228"/>
                </a:lnTo>
                <a:lnTo>
                  <a:pt x="24596" y="351"/>
                </a:lnTo>
                <a:lnTo>
                  <a:pt x="24105" y="491"/>
                </a:lnTo>
                <a:lnTo>
                  <a:pt x="23615" y="666"/>
                </a:lnTo>
                <a:lnTo>
                  <a:pt x="23107" y="876"/>
                </a:lnTo>
                <a:lnTo>
                  <a:pt x="22599" y="1104"/>
                </a:lnTo>
                <a:lnTo>
                  <a:pt x="22091" y="1367"/>
                </a:lnTo>
                <a:lnTo>
                  <a:pt x="21565" y="1647"/>
                </a:lnTo>
                <a:lnTo>
                  <a:pt x="20987" y="1997"/>
                </a:lnTo>
                <a:lnTo>
                  <a:pt x="20409" y="2383"/>
                </a:lnTo>
                <a:lnTo>
                  <a:pt x="19849" y="2786"/>
                </a:lnTo>
                <a:lnTo>
                  <a:pt x="19288" y="3206"/>
                </a:lnTo>
                <a:lnTo>
                  <a:pt x="18727" y="3662"/>
                </a:lnTo>
                <a:lnTo>
                  <a:pt x="18202" y="4152"/>
                </a:lnTo>
                <a:lnTo>
                  <a:pt x="17659" y="4643"/>
                </a:lnTo>
                <a:lnTo>
                  <a:pt x="17151" y="5168"/>
                </a:lnTo>
                <a:lnTo>
                  <a:pt x="16643" y="5694"/>
                </a:lnTo>
                <a:lnTo>
                  <a:pt x="16152" y="6254"/>
                </a:lnTo>
                <a:lnTo>
                  <a:pt x="15662" y="6832"/>
                </a:lnTo>
                <a:lnTo>
                  <a:pt x="15189" y="7428"/>
                </a:lnTo>
                <a:lnTo>
                  <a:pt x="14733" y="8024"/>
                </a:lnTo>
                <a:lnTo>
                  <a:pt x="14295" y="8654"/>
                </a:lnTo>
                <a:lnTo>
                  <a:pt x="13875" y="9285"/>
                </a:lnTo>
                <a:lnTo>
                  <a:pt x="13472" y="9933"/>
                </a:lnTo>
                <a:lnTo>
                  <a:pt x="13069" y="10581"/>
                </a:lnTo>
                <a:lnTo>
                  <a:pt x="12701" y="11247"/>
                </a:lnTo>
                <a:lnTo>
                  <a:pt x="12333" y="11930"/>
                </a:lnTo>
                <a:lnTo>
                  <a:pt x="12001" y="12613"/>
                </a:lnTo>
                <a:lnTo>
                  <a:pt x="11685" y="13296"/>
                </a:lnTo>
                <a:lnTo>
                  <a:pt x="11370" y="13997"/>
                </a:lnTo>
                <a:lnTo>
                  <a:pt x="11090" y="14698"/>
                </a:lnTo>
                <a:lnTo>
                  <a:pt x="10827" y="15399"/>
                </a:lnTo>
                <a:lnTo>
                  <a:pt x="10599" y="16099"/>
                </a:lnTo>
                <a:lnTo>
                  <a:pt x="10371" y="16818"/>
                </a:lnTo>
                <a:lnTo>
                  <a:pt x="10179" y="17518"/>
                </a:lnTo>
                <a:lnTo>
                  <a:pt x="10003" y="18237"/>
                </a:lnTo>
                <a:lnTo>
                  <a:pt x="9863" y="18937"/>
                </a:lnTo>
                <a:lnTo>
                  <a:pt x="9741" y="19638"/>
                </a:lnTo>
                <a:lnTo>
                  <a:pt x="9636" y="20339"/>
                </a:lnTo>
                <a:lnTo>
                  <a:pt x="9566" y="21022"/>
                </a:lnTo>
                <a:lnTo>
                  <a:pt x="9250" y="21074"/>
                </a:lnTo>
                <a:lnTo>
                  <a:pt x="8935" y="21127"/>
                </a:lnTo>
                <a:lnTo>
                  <a:pt x="8620" y="21215"/>
                </a:lnTo>
                <a:lnTo>
                  <a:pt x="8287" y="21320"/>
                </a:lnTo>
                <a:lnTo>
                  <a:pt x="7954" y="21442"/>
                </a:lnTo>
                <a:lnTo>
                  <a:pt x="7621" y="21582"/>
                </a:lnTo>
                <a:lnTo>
                  <a:pt x="7288" y="21758"/>
                </a:lnTo>
                <a:lnTo>
                  <a:pt x="6938" y="21950"/>
                </a:lnTo>
                <a:lnTo>
                  <a:pt x="6570" y="22161"/>
                </a:lnTo>
                <a:lnTo>
                  <a:pt x="6220" y="22406"/>
                </a:lnTo>
                <a:lnTo>
                  <a:pt x="5869" y="22651"/>
                </a:lnTo>
                <a:lnTo>
                  <a:pt x="5536" y="22914"/>
                </a:lnTo>
                <a:lnTo>
                  <a:pt x="5204" y="23194"/>
                </a:lnTo>
                <a:lnTo>
                  <a:pt x="4871" y="23492"/>
                </a:lnTo>
                <a:lnTo>
                  <a:pt x="4555" y="23807"/>
                </a:lnTo>
                <a:lnTo>
                  <a:pt x="4240" y="24140"/>
                </a:lnTo>
                <a:lnTo>
                  <a:pt x="3925" y="24473"/>
                </a:lnTo>
                <a:lnTo>
                  <a:pt x="3627" y="24823"/>
                </a:lnTo>
                <a:lnTo>
                  <a:pt x="3329" y="25191"/>
                </a:lnTo>
                <a:lnTo>
                  <a:pt x="3049" y="25559"/>
                </a:lnTo>
                <a:lnTo>
                  <a:pt x="2786" y="25944"/>
                </a:lnTo>
                <a:lnTo>
                  <a:pt x="2523" y="26330"/>
                </a:lnTo>
                <a:lnTo>
                  <a:pt x="2261" y="26715"/>
                </a:lnTo>
                <a:lnTo>
                  <a:pt x="2033" y="27118"/>
                </a:lnTo>
                <a:lnTo>
                  <a:pt x="1805" y="27539"/>
                </a:lnTo>
                <a:lnTo>
                  <a:pt x="1577" y="27959"/>
                </a:lnTo>
                <a:lnTo>
                  <a:pt x="1367" y="28379"/>
                </a:lnTo>
                <a:lnTo>
                  <a:pt x="1174" y="28800"/>
                </a:lnTo>
                <a:lnTo>
                  <a:pt x="999" y="29238"/>
                </a:lnTo>
                <a:lnTo>
                  <a:pt x="842" y="29658"/>
                </a:lnTo>
                <a:lnTo>
                  <a:pt x="684" y="30096"/>
                </a:lnTo>
                <a:lnTo>
                  <a:pt x="544" y="30534"/>
                </a:lnTo>
                <a:lnTo>
                  <a:pt x="421" y="30972"/>
                </a:lnTo>
                <a:lnTo>
                  <a:pt x="316" y="31410"/>
                </a:lnTo>
                <a:lnTo>
                  <a:pt x="211" y="31831"/>
                </a:lnTo>
                <a:lnTo>
                  <a:pt x="141" y="32268"/>
                </a:lnTo>
                <a:lnTo>
                  <a:pt x="71" y="32706"/>
                </a:lnTo>
                <a:lnTo>
                  <a:pt x="36" y="33127"/>
                </a:lnTo>
                <a:lnTo>
                  <a:pt x="1" y="33547"/>
                </a:lnTo>
                <a:lnTo>
                  <a:pt x="1" y="33968"/>
                </a:lnTo>
                <a:lnTo>
                  <a:pt x="18" y="34301"/>
                </a:lnTo>
                <a:lnTo>
                  <a:pt x="1" y="34301"/>
                </a:lnTo>
                <a:lnTo>
                  <a:pt x="1" y="34686"/>
                </a:lnTo>
                <a:lnTo>
                  <a:pt x="36" y="35071"/>
                </a:lnTo>
                <a:lnTo>
                  <a:pt x="71" y="35422"/>
                </a:lnTo>
                <a:lnTo>
                  <a:pt x="123" y="35772"/>
                </a:lnTo>
                <a:lnTo>
                  <a:pt x="211" y="36105"/>
                </a:lnTo>
                <a:lnTo>
                  <a:pt x="299" y="36420"/>
                </a:lnTo>
                <a:lnTo>
                  <a:pt x="404" y="36700"/>
                </a:lnTo>
                <a:lnTo>
                  <a:pt x="509" y="36981"/>
                </a:lnTo>
                <a:lnTo>
                  <a:pt x="649" y="37244"/>
                </a:lnTo>
                <a:lnTo>
                  <a:pt x="789" y="37506"/>
                </a:lnTo>
                <a:lnTo>
                  <a:pt x="964" y="37734"/>
                </a:lnTo>
                <a:lnTo>
                  <a:pt x="1122" y="37944"/>
                </a:lnTo>
                <a:lnTo>
                  <a:pt x="1315" y="38137"/>
                </a:lnTo>
                <a:lnTo>
                  <a:pt x="1507" y="38312"/>
                </a:lnTo>
                <a:lnTo>
                  <a:pt x="1718" y="38470"/>
                </a:lnTo>
                <a:lnTo>
                  <a:pt x="1945" y="38610"/>
                </a:lnTo>
                <a:lnTo>
                  <a:pt x="2173" y="38733"/>
                </a:lnTo>
                <a:lnTo>
                  <a:pt x="2418" y="38820"/>
                </a:lnTo>
                <a:lnTo>
                  <a:pt x="2663" y="38908"/>
                </a:lnTo>
                <a:lnTo>
                  <a:pt x="2926" y="38978"/>
                </a:lnTo>
                <a:lnTo>
                  <a:pt x="3189" y="39013"/>
                </a:lnTo>
                <a:lnTo>
                  <a:pt x="3469" y="39048"/>
                </a:lnTo>
                <a:lnTo>
                  <a:pt x="3767" y="39048"/>
                </a:lnTo>
                <a:lnTo>
                  <a:pt x="4047" y="39030"/>
                </a:lnTo>
                <a:lnTo>
                  <a:pt x="4363" y="38995"/>
                </a:lnTo>
                <a:lnTo>
                  <a:pt x="4661" y="38943"/>
                </a:lnTo>
                <a:lnTo>
                  <a:pt x="4976" y="38855"/>
                </a:lnTo>
                <a:lnTo>
                  <a:pt x="5309" y="38750"/>
                </a:lnTo>
                <a:lnTo>
                  <a:pt x="5624" y="38627"/>
                </a:lnTo>
                <a:lnTo>
                  <a:pt x="5957" y="38487"/>
                </a:lnTo>
                <a:lnTo>
                  <a:pt x="6307" y="38330"/>
                </a:lnTo>
                <a:lnTo>
                  <a:pt x="6640" y="38137"/>
                </a:lnTo>
                <a:lnTo>
                  <a:pt x="38120" y="19971"/>
                </a:lnTo>
                <a:lnTo>
                  <a:pt x="38453" y="19761"/>
                </a:lnTo>
                <a:lnTo>
                  <a:pt x="38785" y="19533"/>
                </a:lnTo>
                <a:lnTo>
                  <a:pt x="39118" y="19288"/>
                </a:lnTo>
                <a:lnTo>
                  <a:pt x="39451" y="19042"/>
                </a:lnTo>
                <a:lnTo>
                  <a:pt x="39766" y="18762"/>
                </a:lnTo>
                <a:lnTo>
                  <a:pt x="40082" y="18482"/>
                </a:lnTo>
                <a:lnTo>
                  <a:pt x="40397" y="18184"/>
                </a:lnTo>
                <a:lnTo>
                  <a:pt x="40695" y="17869"/>
                </a:lnTo>
                <a:lnTo>
                  <a:pt x="40993" y="17553"/>
                </a:lnTo>
                <a:lnTo>
                  <a:pt x="41291" y="17221"/>
                </a:lnTo>
                <a:lnTo>
                  <a:pt x="41553" y="16870"/>
                </a:lnTo>
                <a:lnTo>
                  <a:pt x="41834" y="16520"/>
                </a:lnTo>
                <a:lnTo>
                  <a:pt x="42096" y="16152"/>
                </a:lnTo>
                <a:lnTo>
                  <a:pt x="42342" y="15784"/>
                </a:lnTo>
                <a:lnTo>
                  <a:pt x="42587" y="15399"/>
                </a:lnTo>
                <a:lnTo>
                  <a:pt x="42815" y="15013"/>
                </a:lnTo>
                <a:lnTo>
                  <a:pt x="43042" y="14610"/>
                </a:lnTo>
                <a:lnTo>
                  <a:pt x="43235" y="14207"/>
                </a:lnTo>
                <a:lnTo>
                  <a:pt x="43445" y="13805"/>
                </a:lnTo>
                <a:lnTo>
                  <a:pt x="43620" y="13402"/>
                </a:lnTo>
                <a:lnTo>
                  <a:pt x="43796" y="12999"/>
                </a:lnTo>
                <a:lnTo>
                  <a:pt x="43953" y="12578"/>
                </a:lnTo>
                <a:lnTo>
                  <a:pt x="44111" y="12158"/>
                </a:lnTo>
                <a:lnTo>
                  <a:pt x="44234" y="11737"/>
                </a:lnTo>
                <a:lnTo>
                  <a:pt x="44356" y="11334"/>
                </a:lnTo>
                <a:lnTo>
                  <a:pt x="44461" y="10914"/>
                </a:lnTo>
                <a:lnTo>
                  <a:pt x="44549" y="10494"/>
                </a:lnTo>
                <a:lnTo>
                  <a:pt x="44619" y="10073"/>
                </a:lnTo>
                <a:lnTo>
                  <a:pt x="44689" y="9670"/>
                </a:lnTo>
                <a:lnTo>
                  <a:pt x="44724" y="9267"/>
                </a:lnTo>
                <a:lnTo>
                  <a:pt x="44759" y="8864"/>
                </a:lnTo>
                <a:lnTo>
                  <a:pt x="44759" y="8462"/>
                </a:lnTo>
                <a:lnTo>
                  <a:pt x="44759" y="7095"/>
                </a:lnTo>
                <a:lnTo>
                  <a:pt x="44759" y="6885"/>
                </a:lnTo>
                <a:lnTo>
                  <a:pt x="44759" y="6429"/>
                </a:lnTo>
                <a:lnTo>
                  <a:pt x="44724" y="5974"/>
                </a:lnTo>
                <a:lnTo>
                  <a:pt x="44672" y="5536"/>
                </a:lnTo>
                <a:lnTo>
                  <a:pt x="44601" y="5116"/>
                </a:lnTo>
                <a:lnTo>
                  <a:pt x="44514" y="4730"/>
                </a:lnTo>
                <a:lnTo>
                  <a:pt x="44409" y="4345"/>
                </a:lnTo>
                <a:lnTo>
                  <a:pt x="44269" y="3994"/>
                </a:lnTo>
                <a:lnTo>
                  <a:pt x="44128" y="3662"/>
                </a:lnTo>
                <a:lnTo>
                  <a:pt x="43971" y="3346"/>
                </a:lnTo>
                <a:lnTo>
                  <a:pt x="43796" y="3048"/>
                </a:lnTo>
                <a:lnTo>
                  <a:pt x="43603" y="2768"/>
                </a:lnTo>
                <a:lnTo>
                  <a:pt x="43393" y="2505"/>
                </a:lnTo>
                <a:lnTo>
                  <a:pt x="43165" y="2278"/>
                </a:lnTo>
                <a:lnTo>
                  <a:pt x="42937" y="2067"/>
                </a:lnTo>
                <a:lnTo>
                  <a:pt x="42674" y="1875"/>
                </a:lnTo>
                <a:lnTo>
                  <a:pt x="42412" y="1717"/>
                </a:lnTo>
                <a:lnTo>
                  <a:pt x="42131" y="1559"/>
                </a:lnTo>
                <a:lnTo>
                  <a:pt x="41851" y="1437"/>
                </a:lnTo>
                <a:lnTo>
                  <a:pt x="41553" y="1349"/>
                </a:lnTo>
                <a:lnTo>
                  <a:pt x="41238" y="1262"/>
                </a:lnTo>
                <a:lnTo>
                  <a:pt x="40905" y="1209"/>
                </a:lnTo>
                <a:lnTo>
                  <a:pt x="40572" y="1192"/>
                </a:lnTo>
                <a:lnTo>
                  <a:pt x="40222" y="1174"/>
                </a:lnTo>
                <a:lnTo>
                  <a:pt x="39872" y="1192"/>
                </a:lnTo>
                <a:lnTo>
                  <a:pt x="39504" y="1244"/>
                </a:lnTo>
                <a:lnTo>
                  <a:pt x="39136" y="1314"/>
                </a:lnTo>
                <a:lnTo>
                  <a:pt x="38750" y="1402"/>
                </a:lnTo>
                <a:lnTo>
                  <a:pt x="38365" y="1524"/>
                </a:lnTo>
                <a:lnTo>
                  <a:pt x="37980" y="1665"/>
                </a:lnTo>
                <a:lnTo>
                  <a:pt x="37577" y="1840"/>
                </a:lnTo>
                <a:lnTo>
                  <a:pt x="37174" y="2050"/>
                </a:lnTo>
                <a:lnTo>
                  <a:pt x="36753" y="2278"/>
                </a:lnTo>
                <a:lnTo>
                  <a:pt x="36280" y="2558"/>
                </a:lnTo>
                <a:lnTo>
                  <a:pt x="35825" y="2873"/>
                </a:lnTo>
                <a:lnTo>
                  <a:pt x="35369" y="3224"/>
                </a:lnTo>
                <a:lnTo>
                  <a:pt x="34914" y="3592"/>
                </a:lnTo>
                <a:lnTo>
                  <a:pt x="34476" y="3977"/>
                </a:lnTo>
                <a:lnTo>
                  <a:pt x="34056" y="4380"/>
                </a:lnTo>
                <a:lnTo>
                  <a:pt x="33635" y="4818"/>
                </a:lnTo>
                <a:lnTo>
                  <a:pt x="33232" y="5273"/>
                </a:lnTo>
                <a:lnTo>
                  <a:pt x="33092" y="4800"/>
                </a:lnTo>
                <a:lnTo>
                  <a:pt x="32934" y="4345"/>
                </a:lnTo>
                <a:lnTo>
                  <a:pt x="32759" y="3907"/>
                </a:lnTo>
                <a:lnTo>
                  <a:pt x="32567" y="3504"/>
                </a:lnTo>
                <a:lnTo>
                  <a:pt x="32356" y="3101"/>
                </a:lnTo>
                <a:lnTo>
                  <a:pt x="32129" y="2733"/>
                </a:lnTo>
                <a:lnTo>
                  <a:pt x="31883" y="2400"/>
                </a:lnTo>
                <a:lnTo>
                  <a:pt x="31621" y="2067"/>
                </a:lnTo>
                <a:lnTo>
                  <a:pt x="31340" y="1770"/>
                </a:lnTo>
                <a:lnTo>
                  <a:pt x="31043" y="1489"/>
                </a:lnTo>
                <a:lnTo>
                  <a:pt x="30727" y="1227"/>
                </a:lnTo>
                <a:lnTo>
                  <a:pt x="30412" y="999"/>
                </a:lnTo>
                <a:lnTo>
                  <a:pt x="30079" y="789"/>
                </a:lnTo>
                <a:lnTo>
                  <a:pt x="29711" y="613"/>
                </a:lnTo>
                <a:lnTo>
                  <a:pt x="29361" y="438"/>
                </a:lnTo>
                <a:lnTo>
                  <a:pt x="28975" y="316"/>
                </a:lnTo>
                <a:lnTo>
                  <a:pt x="28590" y="193"/>
                </a:lnTo>
                <a:lnTo>
                  <a:pt x="28187" y="105"/>
                </a:lnTo>
                <a:lnTo>
                  <a:pt x="27767" y="53"/>
                </a:lnTo>
                <a:lnTo>
                  <a:pt x="27346" y="18"/>
                </a:lnTo>
                <a:lnTo>
                  <a:pt x="26908" y="0"/>
                </a:lnTo>
                <a:close/>
              </a:path>
            </a:pathLst>
          </a:custGeom>
          <a:solidFill>
            <a:srgbClr val="6CDC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 name="Google Shape;1008;p55">
            <a:extLst>
              <a:ext uri="{FF2B5EF4-FFF2-40B4-BE49-F238E27FC236}">
                <a16:creationId xmlns:a16="http://schemas.microsoft.com/office/drawing/2014/main" id="{9B6FC0C8-4186-FEFA-1293-6378E6235A36}"/>
              </a:ext>
            </a:extLst>
          </p:cNvPr>
          <p:cNvGrpSpPr/>
          <p:nvPr/>
        </p:nvGrpSpPr>
        <p:grpSpPr>
          <a:xfrm>
            <a:off x="1928978" y="1850489"/>
            <a:ext cx="1214825" cy="1468489"/>
            <a:chOff x="1111823" y="2240850"/>
            <a:chExt cx="631800" cy="836507"/>
          </a:xfrm>
        </p:grpSpPr>
        <p:sp>
          <p:nvSpPr>
            <p:cNvPr id="292" name="Google Shape;1009;p55">
              <a:extLst>
                <a:ext uri="{FF2B5EF4-FFF2-40B4-BE49-F238E27FC236}">
                  <a16:creationId xmlns:a16="http://schemas.microsoft.com/office/drawing/2014/main" id="{76E572C4-E806-601F-AFA4-9EBF0F3117D4}"/>
                </a:ext>
              </a:extLst>
            </p:cNvPr>
            <p:cNvSpPr/>
            <p:nvPr/>
          </p:nvSpPr>
          <p:spPr>
            <a:xfrm rot="1741659">
              <a:off x="1241935" y="2291268"/>
              <a:ext cx="371575" cy="632365"/>
            </a:xfrm>
            <a:prstGeom prst="ellipse">
              <a:avLst/>
            </a:prstGeom>
            <a:solidFill>
              <a:srgbClr val="FFFFFF">
                <a:alpha val="48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 name="Google Shape;1010;p55">
              <a:extLst>
                <a:ext uri="{FF2B5EF4-FFF2-40B4-BE49-F238E27FC236}">
                  <a16:creationId xmlns:a16="http://schemas.microsoft.com/office/drawing/2014/main" id="{40D14780-F7D2-522C-C2D4-0801A6E1E10C}"/>
                </a:ext>
              </a:extLst>
            </p:cNvPr>
            <p:cNvGrpSpPr/>
            <p:nvPr/>
          </p:nvGrpSpPr>
          <p:grpSpPr>
            <a:xfrm>
              <a:off x="1114421" y="2255379"/>
              <a:ext cx="564156" cy="821979"/>
              <a:chOff x="1114421" y="2255379"/>
              <a:chExt cx="564156" cy="821979"/>
            </a:xfrm>
          </p:grpSpPr>
          <p:sp>
            <p:nvSpPr>
              <p:cNvPr id="294" name="Google Shape;1011;p55">
                <a:extLst>
                  <a:ext uri="{FF2B5EF4-FFF2-40B4-BE49-F238E27FC236}">
                    <a16:creationId xmlns:a16="http://schemas.microsoft.com/office/drawing/2014/main" id="{6068B0B6-CBA7-9FE1-2393-EC3BFF02A481}"/>
                  </a:ext>
                </a:extLst>
              </p:cNvPr>
              <p:cNvSpPr/>
              <p:nvPr/>
            </p:nvSpPr>
            <p:spPr>
              <a:xfrm>
                <a:off x="1435956" y="2734242"/>
                <a:ext cx="242621" cy="343116"/>
              </a:xfrm>
              <a:custGeom>
                <a:avLst/>
                <a:gdLst/>
                <a:ahLst/>
                <a:cxnLst/>
                <a:rect l="l" t="t" r="r" b="b"/>
                <a:pathLst>
                  <a:path w="8672" h="12264" extrusionOk="0">
                    <a:moveTo>
                      <a:pt x="2768" y="1"/>
                    </a:moveTo>
                    <a:lnTo>
                      <a:pt x="1437" y="2541"/>
                    </a:lnTo>
                    <a:lnTo>
                      <a:pt x="0" y="2593"/>
                    </a:lnTo>
                    <a:lnTo>
                      <a:pt x="5010" y="10319"/>
                    </a:lnTo>
                    <a:lnTo>
                      <a:pt x="5203" y="10599"/>
                    </a:lnTo>
                    <a:lnTo>
                      <a:pt x="5413" y="10862"/>
                    </a:lnTo>
                    <a:lnTo>
                      <a:pt x="5641" y="11142"/>
                    </a:lnTo>
                    <a:lnTo>
                      <a:pt x="5869" y="11388"/>
                    </a:lnTo>
                    <a:lnTo>
                      <a:pt x="6114" y="11633"/>
                    </a:lnTo>
                    <a:lnTo>
                      <a:pt x="6342" y="11843"/>
                    </a:lnTo>
                    <a:lnTo>
                      <a:pt x="6570" y="12018"/>
                    </a:lnTo>
                    <a:lnTo>
                      <a:pt x="6780" y="12158"/>
                    </a:lnTo>
                    <a:lnTo>
                      <a:pt x="6885" y="12211"/>
                    </a:lnTo>
                    <a:lnTo>
                      <a:pt x="6990" y="12246"/>
                    </a:lnTo>
                    <a:lnTo>
                      <a:pt x="7095" y="12263"/>
                    </a:lnTo>
                    <a:lnTo>
                      <a:pt x="7323" y="12263"/>
                    </a:lnTo>
                    <a:lnTo>
                      <a:pt x="7428" y="12228"/>
                    </a:lnTo>
                    <a:lnTo>
                      <a:pt x="7533" y="12193"/>
                    </a:lnTo>
                    <a:lnTo>
                      <a:pt x="7638" y="12141"/>
                    </a:lnTo>
                    <a:lnTo>
                      <a:pt x="7743" y="12088"/>
                    </a:lnTo>
                    <a:lnTo>
                      <a:pt x="7848" y="12001"/>
                    </a:lnTo>
                    <a:lnTo>
                      <a:pt x="7953" y="11913"/>
                    </a:lnTo>
                    <a:lnTo>
                      <a:pt x="8059" y="11825"/>
                    </a:lnTo>
                    <a:lnTo>
                      <a:pt x="8146" y="11720"/>
                    </a:lnTo>
                    <a:lnTo>
                      <a:pt x="8234" y="11598"/>
                    </a:lnTo>
                    <a:lnTo>
                      <a:pt x="8304" y="11458"/>
                    </a:lnTo>
                    <a:lnTo>
                      <a:pt x="8374" y="11317"/>
                    </a:lnTo>
                    <a:lnTo>
                      <a:pt x="8444" y="11177"/>
                    </a:lnTo>
                    <a:lnTo>
                      <a:pt x="8514" y="11037"/>
                    </a:lnTo>
                    <a:lnTo>
                      <a:pt x="8567" y="10879"/>
                    </a:lnTo>
                    <a:lnTo>
                      <a:pt x="8602" y="10704"/>
                    </a:lnTo>
                    <a:lnTo>
                      <a:pt x="8637" y="10529"/>
                    </a:lnTo>
                    <a:lnTo>
                      <a:pt x="8672" y="10179"/>
                    </a:lnTo>
                    <a:lnTo>
                      <a:pt x="8672" y="9811"/>
                    </a:lnTo>
                    <a:lnTo>
                      <a:pt x="8619" y="9461"/>
                    </a:lnTo>
                    <a:lnTo>
                      <a:pt x="8549" y="9110"/>
                    </a:lnTo>
                    <a:lnTo>
                      <a:pt x="8497" y="8953"/>
                    </a:lnTo>
                    <a:lnTo>
                      <a:pt x="8426" y="8795"/>
                    </a:lnTo>
                    <a:lnTo>
                      <a:pt x="8356" y="8637"/>
                    </a:lnTo>
                    <a:lnTo>
                      <a:pt x="8269" y="8497"/>
                    </a:lnTo>
                    <a:lnTo>
                      <a:pt x="2768" y="1"/>
                    </a:ln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012;p55">
                <a:extLst>
                  <a:ext uri="{FF2B5EF4-FFF2-40B4-BE49-F238E27FC236}">
                    <a16:creationId xmlns:a16="http://schemas.microsoft.com/office/drawing/2014/main" id="{C95AA7BF-B00E-ADED-64E5-5C7D9A158789}"/>
                  </a:ext>
                </a:extLst>
              </p:cNvPr>
              <p:cNvSpPr/>
              <p:nvPr/>
            </p:nvSpPr>
            <p:spPr>
              <a:xfrm>
                <a:off x="1114421" y="2255379"/>
                <a:ext cx="488179" cy="644042"/>
              </a:xfrm>
              <a:custGeom>
                <a:avLst/>
                <a:gdLst/>
                <a:ahLst/>
                <a:cxnLst/>
                <a:rect l="l" t="t" r="r" b="b"/>
                <a:pathLst>
                  <a:path w="17449" h="23020" extrusionOk="0">
                    <a:moveTo>
                      <a:pt x="12333" y="1"/>
                    </a:moveTo>
                    <a:lnTo>
                      <a:pt x="11948" y="18"/>
                    </a:lnTo>
                    <a:lnTo>
                      <a:pt x="11545" y="53"/>
                    </a:lnTo>
                    <a:lnTo>
                      <a:pt x="11124" y="123"/>
                    </a:lnTo>
                    <a:lnTo>
                      <a:pt x="10704" y="229"/>
                    </a:lnTo>
                    <a:lnTo>
                      <a:pt x="10284" y="351"/>
                    </a:lnTo>
                    <a:lnTo>
                      <a:pt x="9846" y="509"/>
                    </a:lnTo>
                    <a:lnTo>
                      <a:pt x="9390" y="701"/>
                    </a:lnTo>
                    <a:lnTo>
                      <a:pt x="8935" y="912"/>
                    </a:lnTo>
                    <a:lnTo>
                      <a:pt x="8479" y="1157"/>
                    </a:lnTo>
                    <a:lnTo>
                      <a:pt x="8041" y="1437"/>
                    </a:lnTo>
                    <a:lnTo>
                      <a:pt x="7621" y="1718"/>
                    </a:lnTo>
                    <a:lnTo>
                      <a:pt x="7183" y="2015"/>
                    </a:lnTo>
                    <a:lnTo>
                      <a:pt x="6780" y="2348"/>
                    </a:lnTo>
                    <a:lnTo>
                      <a:pt x="6360" y="2699"/>
                    </a:lnTo>
                    <a:lnTo>
                      <a:pt x="5957" y="3066"/>
                    </a:lnTo>
                    <a:lnTo>
                      <a:pt x="5571" y="3434"/>
                    </a:lnTo>
                    <a:lnTo>
                      <a:pt x="5186" y="3837"/>
                    </a:lnTo>
                    <a:lnTo>
                      <a:pt x="4800" y="4258"/>
                    </a:lnTo>
                    <a:lnTo>
                      <a:pt x="4450" y="4678"/>
                    </a:lnTo>
                    <a:lnTo>
                      <a:pt x="4082" y="5116"/>
                    </a:lnTo>
                    <a:lnTo>
                      <a:pt x="3749" y="5571"/>
                    </a:lnTo>
                    <a:lnTo>
                      <a:pt x="3417" y="6027"/>
                    </a:lnTo>
                    <a:lnTo>
                      <a:pt x="3084" y="6517"/>
                    </a:lnTo>
                    <a:lnTo>
                      <a:pt x="2786" y="6990"/>
                    </a:lnTo>
                    <a:lnTo>
                      <a:pt x="2488" y="7498"/>
                    </a:lnTo>
                    <a:lnTo>
                      <a:pt x="2208" y="7989"/>
                    </a:lnTo>
                    <a:lnTo>
                      <a:pt x="1945" y="8497"/>
                    </a:lnTo>
                    <a:lnTo>
                      <a:pt x="1682" y="9023"/>
                    </a:lnTo>
                    <a:lnTo>
                      <a:pt x="1455" y="9531"/>
                    </a:lnTo>
                    <a:lnTo>
                      <a:pt x="1227" y="10056"/>
                    </a:lnTo>
                    <a:lnTo>
                      <a:pt x="1034" y="10582"/>
                    </a:lnTo>
                    <a:lnTo>
                      <a:pt x="841" y="11125"/>
                    </a:lnTo>
                    <a:lnTo>
                      <a:pt x="666" y="11650"/>
                    </a:lnTo>
                    <a:lnTo>
                      <a:pt x="526" y="12176"/>
                    </a:lnTo>
                    <a:lnTo>
                      <a:pt x="386" y="12719"/>
                    </a:lnTo>
                    <a:lnTo>
                      <a:pt x="281" y="13244"/>
                    </a:lnTo>
                    <a:lnTo>
                      <a:pt x="176" y="13770"/>
                    </a:lnTo>
                    <a:lnTo>
                      <a:pt x="106" y="14295"/>
                    </a:lnTo>
                    <a:lnTo>
                      <a:pt x="53" y="14821"/>
                    </a:lnTo>
                    <a:lnTo>
                      <a:pt x="18" y="15329"/>
                    </a:lnTo>
                    <a:lnTo>
                      <a:pt x="1" y="15837"/>
                    </a:lnTo>
                    <a:lnTo>
                      <a:pt x="18" y="16345"/>
                    </a:lnTo>
                    <a:lnTo>
                      <a:pt x="53" y="16818"/>
                    </a:lnTo>
                    <a:lnTo>
                      <a:pt x="106" y="17291"/>
                    </a:lnTo>
                    <a:lnTo>
                      <a:pt x="176" y="17729"/>
                    </a:lnTo>
                    <a:lnTo>
                      <a:pt x="281" y="18149"/>
                    </a:lnTo>
                    <a:lnTo>
                      <a:pt x="386" y="18552"/>
                    </a:lnTo>
                    <a:lnTo>
                      <a:pt x="526" y="18920"/>
                    </a:lnTo>
                    <a:lnTo>
                      <a:pt x="684" y="19288"/>
                    </a:lnTo>
                    <a:lnTo>
                      <a:pt x="859" y="19621"/>
                    </a:lnTo>
                    <a:lnTo>
                      <a:pt x="1034" y="19936"/>
                    </a:lnTo>
                    <a:lnTo>
                      <a:pt x="1244" y="20234"/>
                    </a:lnTo>
                    <a:lnTo>
                      <a:pt x="1472" y="20497"/>
                    </a:lnTo>
                    <a:lnTo>
                      <a:pt x="1717" y="20742"/>
                    </a:lnTo>
                    <a:lnTo>
                      <a:pt x="1963" y="20970"/>
                    </a:lnTo>
                    <a:lnTo>
                      <a:pt x="2243" y="21180"/>
                    </a:lnTo>
                    <a:lnTo>
                      <a:pt x="2523" y="21355"/>
                    </a:lnTo>
                    <a:lnTo>
                      <a:pt x="4976" y="23019"/>
                    </a:lnTo>
                    <a:lnTo>
                      <a:pt x="4800" y="22634"/>
                    </a:lnTo>
                    <a:lnTo>
                      <a:pt x="4625" y="22284"/>
                    </a:lnTo>
                    <a:lnTo>
                      <a:pt x="4415" y="21881"/>
                    </a:lnTo>
                    <a:lnTo>
                      <a:pt x="4135" y="21460"/>
                    </a:lnTo>
                    <a:lnTo>
                      <a:pt x="3995" y="21250"/>
                    </a:lnTo>
                    <a:lnTo>
                      <a:pt x="3837" y="21057"/>
                    </a:lnTo>
                    <a:lnTo>
                      <a:pt x="3662" y="20882"/>
                    </a:lnTo>
                    <a:lnTo>
                      <a:pt x="3504" y="20725"/>
                    </a:lnTo>
                    <a:lnTo>
                      <a:pt x="3329" y="20602"/>
                    </a:lnTo>
                    <a:lnTo>
                      <a:pt x="3154" y="20497"/>
                    </a:lnTo>
                    <a:lnTo>
                      <a:pt x="3066" y="20199"/>
                    </a:lnTo>
                    <a:lnTo>
                      <a:pt x="2979" y="19866"/>
                    </a:lnTo>
                    <a:lnTo>
                      <a:pt x="2909" y="19533"/>
                    </a:lnTo>
                    <a:lnTo>
                      <a:pt x="2838" y="19183"/>
                    </a:lnTo>
                    <a:lnTo>
                      <a:pt x="2803" y="18833"/>
                    </a:lnTo>
                    <a:lnTo>
                      <a:pt x="2768" y="18465"/>
                    </a:lnTo>
                    <a:lnTo>
                      <a:pt x="2733" y="18079"/>
                    </a:lnTo>
                    <a:lnTo>
                      <a:pt x="2733" y="17676"/>
                    </a:lnTo>
                    <a:lnTo>
                      <a:pt x="2751" y="17168"/>
                    </a:lnTo>
                    <a:lnTo>
                      <a:pt x="2786" y="16660"/>
                    </a:lnTo>
                    <a:lnTo>
                      <a:pt x="2838" y="16135"/>
                    </a:lnTo>
                    <a:lnTo>
                      <a:pt x="2909" y="15609"/>
                    </a:lnTo>
                    <a:lnTo>
                      <a:pt x="2996" y="15084"/>
                    </a:lnTo>
                    <a:lnTo>
                      <a:pt x="3119" y="14541"/>
                    </a:lnTo>
                    <a:lnTo>
                      <a:pt x="3241" y="14015"/>
                    </a:lnTo>
                    <a:lnTo>
                      <a:pt x="3399" y="13490"/>
                    </a:lnTo>
                    <a:lnTo>
                      <a:pt x="3574" y="12947"/>
                    </a:lnTo>
                    <a:lnTo>
                      <a:pt x="3749" y="12421"/>
                    </a:lnTo>
                    <a:lnTo>
                      <a:pt x="3960" y="11895"/>
                    </a:lnTo>
                    <a:lnTo>
                      <a:pt x="4187" y="11370"/>
                    </a:lnTo>
                    <a:lnTo>
                      <a:pt x="4415" y="10844"/>
                    </a:lnTo>
                    <a:lnTo>
                      <a:pt x="4660" y="10336"/>
                    </a:lnTo>
                    <a:lnTo>
                      <a:pt x="4941" y="9828"/>
                    </a:lnTo>
                    <a:lnTo>
                      <a:pt x="5221" y="9320"/>
                    </a:lnTo>
                    <a:lnTo>
                      <a:pt x="5501" y="8830"/>
                    </a:lnTo>
                    <a:lnTo>
                      <a:pt x="5817" y="8339"/>
                    </a:lnTo>
                    <a:lnTo>
                      <a:pt x="6132" y="7866"/>
                    </a:lnTo>
                    <a:lnTo>
                      <a:pt x="6465" y="7411"/>
                    </a:lnTo>
                    <a:lnTo>
                      <a:pt x="6815" y="6955"/>
                    </a:lnTo>
                    <a:lnTo>
                      <a:pt x="7165" y="6517"/>
                    </a:lnTo>
                    <a:lnTo>
                      <a:pt x="7533" y="6080"/>
                    </a:lnTo>
                    <a:lnTo>
                      <a:pt x="7901" y="5677"/>
                    </a:lnTo>
                    <a:lnTo>
                      <a:pt x="8287" y="5274"/>
                    </a:lnTo>
                    <a:lnTo>
                      <a:pt x="8689" y="4888"/>
                    </a:lnTo>
                    <a:lnTo>
                      <a:pt x="9092" y="4538"/>
                    </a:lnTo>
                    <a:lnTo>
                      <a:pt x="9495" y="4188"/>
                    </a:lnTo>
                    <a:lnTo>
                      <a:pt x="9916" y="3855"/>
                    </a:lnTo>
                    <a:lnTo>
                      <a:pt x="10336" y="3557"/>
                    </a:lnTo>
                    <a:lnTo>
                      <a:pt x="10774" y="3259"/>
                    </a:lnTo>
                    <a:lnTo>
                      <a:pt x="11212" y="2996"/>
                    </a:lnTo>
                    <a:lnTo>
                      <a:pt x="11632" y="2769"/>
                    </a:lnTo>
                    <a:lnTo>
                      <a:pt x="12053" y="2558"/>
                    </a:lnTo>
                    <a:lnTo>
                      <a:pt x="12473" y="2383"/>
                    </a:lnTo>
                    <a:lnTo>
                      <a:pt x="12876" y="2226"/>
                    </a:lnTo>
                    <a:lnTo>
                      <a:pt x="13279" y="2103"/>
                    </a:lnTo>
                    <a:lnTo>
                      <a:pt x="13665" y="1998"/>
                    </a:lnTo>
                    <a:lnTo>
                      <a:pt x="14050" y="1928"/>
                    </a:lnTo>
                    <a:lnTo>
                      <a:pt x="14435" y="1875"/>
                    </a:lnTo>
                    <a:lnTo>
                      <a:pt x="14751" y="1980"/>
                    </a:lnTo>
                    <a:lnTo>
                      <a:pt x="15136" y="2085"/>
                    </a:lnTo>
                    <a:lnTo>
                      <a:pt x="15592" y="2191"/>
                    </a:lnTo>
                    <a:lnTo>
                      <a:pt x="16135" y="2313"/>
                    </a:lnTo>
                    <a:lnTo>
                      <a:pt x="16748" y="2436"/>
                    </a:lnTo>
                    <a:lnTo>
                      <a:pt x="17448" y="2558"/>
                    </a:lnTo>
                    <a:lnTo>
                      <a:pt x="17448" y="2558"/>
                    </a:lnTo>
                    <a:lnTo>
                      <a:pt x="14786" y="772"/>
                    </a:lnTo>
                    <a:lnTo>
                      <a:pt x="14716" y="719"/>
                    </a:lnTo>
                    <a:lnTo>
                      <a:pt x="14418" y="544"/>
                    </a:lnTo>
                    <a:lnTo>
                      <a:pt x="14103" y="386"/>
                    </a:lnTo>
                    <a:lnTo>
                      <a:pt x="13787" y="264"/>
                    </a:lnTo>
                    <a:lnTo>
                      <a:pt x="13437" y="158"/>
                    </a:lnTo>
                    <a:lnTo>
                      <a:pt x="13086" y="71"/>
                    </a:lnTo>
                    <a:lnTo>
                      <a:pt x="12719" y="36"/>
                    </a:lnTo>
                    <a:lnTo>
                      <a:pt x="12333" y="1"/>
                    </a:lnTo>
                    <a:close/>
                  </a:path>
                </a:pathLst>
              </a:custGeom>
              <a:solidFill>
                <a:srgbClr val="007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013;p55">
                <a:extLst>
                  <a:ext uri="{FF2B5EF4-FFF2-40B4-BE49-F238E27FC236}">
                    <a16:creationId xmlns:a16="http://schemas.microsoft.com/office/drawing/2014/main" id="{3636433C-C929-1B0F-5E0F-D737C8AC13E3}"/>
                  </a:ext>
                </a:extLst>
              </p:cNvPr>
              <p:cNvSpPr/>
              <p:nvPr/>
            </p:nvSpPr>
            <p:spPr>
              <a:xfrm>
                <a:off x="1190887" y="2306860"/>
                <a:ext cx="473967" cy="612176"/>
              </a:xfrm>
              <a:custGeom>
                <a:avLst/>
                <a:gdLst/>
                <a:ahLst/>
                <a:cxnLst/>
                <a:rect l="l" t="t" r="r" b="b"/>
                <a:pathLst>
                  <a:path w="16941" h="21881" extrusionOk="0">
                    <a:moveTo>
                      <a:pt x="12526" y="1051"/>
                    </a:moveTo>
                    <a:lnTo>
                      <a:pt x="12911" y="1104"/>
                    </a:lnTo>
                    <a:lnTo>
                      <a:pt x="13104" y="1139"/>
                    </a:lnTo>
                    <a:lnTo>
                      <a:pt x="13279" y="1191"/>
                    </a:lnTo>
                    <a:lnTo>
                      <a:pt x="13454" y="1244"/>
                    </a:lnTo>
                    <a:lnTo>
                      <a:pt x="13629" y="1314"/>
                    </a:lnTo>
                    <a:lnTo>
                      <a:pt x="13787" y="1384"/>
                    </a:lnTo>
                    <a:lnTo>
                      <a:pt x="13945" y="1472"/>
                    </a:lnTo>
                    <a:lnTo>
                      <a:pt x="14102" y="1559"/>
                    </a:lnTo>
                    <a:lnTo>
                      <a:pt x="14242" y="1664"/>
                    </a:lnTo>
                    <a:lnTo>
                      <a:pt x="14400" y="1787"/>
                    </a:lnTo>
                    <a:lnTo>
                      <a:pt x="14523" y="1910"/>
                    </a:lnTo>
                    <a:lnTo>
                      <a:pt x="14786" y="2172"/>
                    </a:lnTo>
                    <a:lnTo>
                      <a:pt x="15013" y="2470"/>
                    </a:lnTo>
                    <a:lnTo>
                      <a:pt x="15223" y="2821"/>
                    </a:lnTo>
                    <a:lnTo>
                      <a:pt x="15399" y="3188"/>
                    </a:lnTo>
                    <a:lnTo>
                      <a:pt x="15556" y="3591"/>
                    </a:lnTo>
                    <a:lnTo>
                      <a:pt x="15679" y="4029"/>
                    </a:lnTo>
                    <a:lnTo>
                      <a:pt x="15784" y="4485"/>
                    </a:lnTo>
                    <a:lnTo>
                      <a:pt x="15854" y="4975"/>
                    </a:lnTo>
                    <a:lnTo>
                      <a:pt x="15889" y="5501"/>
                    </a:lnTo>
                    <a:lnTo>
                      <a:pt x="15907" y="6061"/>
                    </a:lnTo>
                    <a:lnTo>
                      <a:pt x="15907" y="6534"/>
                    </a:lnTo>
                    <a:lnTo>
                      <a:pt x="15872" y="7007"/>
                    </a:lnTo>
                    <a:lnTo>
                      <a:pt x="15819" y="7498"/>
                    </a:lnTo>
                    <a:lnTo>
                      <a:pt x="15749" y="7988"/>
                    </a:lnTo>
                    <a:lnTo>
                      <a:pt x="15661" y="8496"/>
                    </a:lnTo>
                    <a:lnTo>
                      <a:pt x="15556" y="8987"/>
                    </a:lnTo>
                    <a:lnTo>
                      <a:pt x="15416" y="9495"/>
                    </a:lnTo>
                    <a:lnTo>
                      <a:pt x="15276" y="9985"/>
                    </a:lnTo>
                    <a:lnTo>
                      <a:pt x="15118" y="10493"/>
                    </a:lnTo>
                    <a:lnTo>
                      <a:pt x="14943" y="10984"/>
                    </a:lnTo>
                    <a:lnTo>
                      <a:pt x="14750" y="11474"/>
                    </a:lnTo>
                    <a:lnTo>
                      <a:pt x="14540" y="11965"/>
                    </a:lnTo>
                    <a:lnTo>
                      <a:pt x="14330" y="12455"/>
                    </a:lnTo>
                    <a:lnTo>
                      <a:pt x="14085" y="12946"/>
                    </a:lnTo>
                    <a:lnTo>
                      <a:pt x="13840" y="13419"/>
                    </a:lnTo>
                    <a:lnTo>
                      <a:pt x="13577" y="13892"/>
                    </a:lnTo>
                    <a:lnTo>
                      <a:pt x="13296" y="14347"/>
                    </a:lnTo>
                    <a:lnTo>
                      <a:pt x="13016" y="14803"/>
                    </a:lnTo>
                    <a:lnTo>
                      <a:pt x="12701" y="15258"/>
                    </a:lnTo>
                    <a:lnTo>
                      <a:pt x="12403" y="15696"/>
                    </a:lnTo>
                    <a:lnTo>
                      <a:pt x="12070" y="16117"/>
                    </a:lnTo>
                    <a:lnTo>
                      <a:pt x="11737" y="16537"/>
                    </a:lnTo>
                    <a:lnTo>
                      <a:pt x="11405" y="16940"/>
                    </a:lnTo>
                    <a:lnTo>
                      <a:pt x="11037" y="17325"/>
                    </a:lnTo>
                    <a:lnTo>
                      <a:pt x="10686" y="17693"/>
                    </a:lnTo>
                    <a:lnTo>
                      <a:pt x="10318" y="18044"/>
                    </a:lnTo>
                    <a:lnTo>
                      <a:pt x="9933" y="18394"/>
                    </a:lnTo>
                    <a:lnTo>
                      <a:pt x="9548" y="18709"/>
                    </a:lnTo>
                    <a:lnTo>
                      <a:pt x="9162" y="19025"/>
                    </a:lnTo>
                    <a:lnTo>
                      <a:pt x="8759" y="19305"/>
                    </a:lnTo>
                    <a:lnTo>
                      <a:pt x="8356" y="19585"/>
                    </a:lnTo>
                    <a:lnTo>
                      <a:pt x="7954" y="19831"/>
                    </a:lnTo>
                    <a:lnTo>
                      <a:pt x="7516" y="20058"/>
                    </a:lnTo>
                    <a:lnTo>
                      <a:pt x="7095" y="20268"/>
                    </a:lnTo>
                    <a:lnTo>
                      <a:pt x="6675" y="20444"/>
                    </a:lnTo>
                    <a:lnTo>
                      <a:pt x="6254" y="20584"/>
                    </a:lnTo>
                    <a:lnTo>
                      <a:pt x="5851" y="20706"/>
                    </a:lnTo>
                    <a:lnTo>
                      <a:pt x="5448" y="20776"/>
                    </a:lnTo>
                    <a:lnTo>
                      <a:pt x="5063" y="20829"/>
                    </a:lnTo>
                    <a:lnTo>
                      <a:pt x="4695" y="20847"/>
                    </a:lnTo>
                    <a:lnTo>
                      <a:pt x="4485" y="20847"/>
                    </a:lnTo>
                    <a:lnTo>
                      <a:pt x="4275" y="20829"/>
                    </a:lnTo>
                    <a:lnTo>
                      <a:pt x="4065" y="20794"/>
                    </a:lnTo>
                    <a:lnTo>
                      <a:pt x="3872" y="20759"/>
                    </a:lnTo>
                    <a:lnTo>
                      <a:pt x="3679" y="20706"/>
                    </a:lnTo>
                    <a:lnTo>
                      <a:pt x="3504" y="20654"/>
                    </a:lnTo>
                    <a:lnTo>
                      <a:pt x="3329" y="20584"/>
                    </a:lnTo>
                    <a:lnTo>
                      <a:pt x="3154" y="20496"/>
                    </a:lnTo>
                    <a:lnTo>
                      <a:pt x="2996" y="20409"/>
                    </a:lnTo>
                    <a:lnTo>
                      <a:pt x="2838" y="20321"/>
                    </a:lnTo>
                    <a:lnTo>
                      <a:pt x="2681" y="20198"/>
                    </a:lnTo>
                    <a:lnTo>
                      <a:pt x="2523" y="20093"/>
                    </a:lnTo>
                    <a:lnTo>
                      <a:pt x="2383" y="19953"/>
                    </a:lnTo>
                    <a:lnTo>
                      <a:pt x="2260" y="19813"/>
                    </a:lnTo>
                    <a:lnTo>
                      <a:pt x="2138" y="19673"/>
                    </a:lnTo>
                    <a:lnTo>
                      <a:pt x="2015" y="19515"/>
                    </a:lnTo>
                    <a:lnTo>
                      <a:pt x="1840" y="19270"/>
                    </a:lnTo>
                    <a:lnTo>
                      <a:pt x="1700" y="19007"/>
                    </a:lnTo>
                    <a:lnTo>
                      <a:pt x="1542" y="18674"/>
                    </a:lnTo>
                    <a:lnTo>
                      <a:pt x="1419" y="18341"/>
                    </a:lnTo>
                    <a:lnTo>
                      <a:pt x="1297" y="17974"/>
                    </a:lnTo>
                    <a:lnTo>
                      <a:pt x="1209" y="17588"/>
                    </a:lnTo>
                    <a:lnTo>
                      <a:pt x="1139" y="17185"/>
                    </a:lnTo>
                    <a:lnTo>
                      <a:pt x="1086" y="16747"/>
                    </a:lnTo>
                    <a:lnTo>
                      <a:pt x="1051" y="16309"/>
                    </a:lnTo>
                    <a:lnTo>
                      <a:pt x="1051" y="15836"/>
                    </a:lnTo>
                    <a:lnTo>
                      <a:pt x="1051" y="15363"/>
                    </a:lnTo>
                    <a:lnTo>
                      <a:pt x="1086" y="14873"/>
                    </a:lnTo>
                    <a:lnTo>
                      <a:pt x="1139" y="14382"/>
                    </a:lnTo>
                    <a:lnTo>
                      <a:pt x="1209" y="13892"/>
                    </a:lnTo>
                    <a:lnTo>
                      <a:pt x="1297" y="13401"/>
                    </a:lnTo>
                    <a:lnTo>
                      <a:pt x="1402" y="12911"/>
                    </a:lnTo>
                    <a:lnTo>
                      <a:pt x="1524" y="12403"/>
                    </a:lnTo>
                    <a:lnTo>
                      <a:pt x="1665" y="11912"/>
                    </a:lnTo>
                    <a:lnTo>
                      <a:pt x="1822" y="11404"/>
                    </a:lnTo>
                    <a:lnTo>
                      <a:pt x="1997" y="10914"/>
                    </a:lnTo>
                    <a:lnTo>
                      <a:pt x="2190" y="10406"/>
                    </a:lnTo>
                    <a:lnTo>
                      <a:pt x="2400" y="9915"/>
                    </a:lnTo>
                    <a:lnTo>
                      <a:pt x="2628" y="9442"/>
                    </a:lnTo>
                    <a:lnTo>
                      <a:pt x="2856" y="8952"/>
                    </a:lnTo>
                    <a:lnTo>
                      <a:pt x="3119" y="8479"/>
                    </a:lnTo>
                    <a:lnTo>
                      <a:pt x="3381" y="8006"/>
                    </a:lnTo>
                    <a:lnTo>
                      <a:pt x="3644" y="7533"/>
                    </a:lnTo>
                    <a:lnTo>
                      <a:pt x="3942" y="7077"/>
                    </a:lnTo>
                    <a:lnTo>
                      <a:pt x="4240" y="6639"/>
                    </a:lnTo>
                    <a:lnTo>
                      <a:pt x="4555" y="6202"/>
                    </a:lnTo>
                    <a:lnTo>
                      <a:pt x="4870" y="5781"/>
                    </a:lnTo>
                    <a:lnTo>
                      <a:pt x="5203" y="5361"/>
                    </a:lnTo>
                    <a:lnTo>
                      <a:pt x="5554" y="4958"/>
                    </a:lnTo>
                    <a:lnTo>
                      <a:pt x="5904" y="4572"/>
                    </a:lnTo>
                    <a:lnTo>
                      <a:pt x="6272" y="4204"/>
                    </a:lnTo>
                    <a:lnTo>
                      <a:pt x="6640" y="3837"/>
                    </a:lnTo>
                    <a:lnTo>
                      <a:pt x="7008" y="3504"/>
                    </a:lnTo>
                    <a:lnTo>
                      <a:pt x="7393" y="3171"/>
                    </a:lnTo>
                    <a:lnTo>
                      <a:pt x="7796" y="2873"/>
                    </a:lnTo>
                    <a:lnTo>
                      <a:pt x="8181" y="2575"/>
                    </a:lnTo>
                    <a:lnTo>
                      <a:pt x="8584" y="2313"/>
                    </a:lnTo>
                    <a:lnTo>
                      <a:pt x="9005" y="2067"/>
                    </a:lnTo>
                    <a:lnTo>
                      <a:pt x="9425" y="1822"/>
                    </a:lnTo>
                    <a:lnTo>
                      <a:pt x="9863" y="1629"/>
                    </a:lnTo>
                    <a:lnTo>
                      <a:pt x="10283" y="1454"/>
                    </a:lnTo>
                    <a:lnTo>
                      <a:pt x="10686" y="1314"/>
                    </a:lnTo>
                    <a:lnTo>
                      <a:pt x="11107" y="1191"/>
                    </a:lnTo>
                    <a:lnTo>
                      <a:pt x="11492" y="1104"/>
                    </a:lnTo>
                    <a:lnTo>
                      <a:pt x="11878" y="1069"/>
                    </a:lnTo>
                    <a:lnTo>
                      <a:pt x="12263" y="1051"/>
                    </a:lnTo>
                    <a:close/>
                    <a:moveTo>
                      <a:pt x="12315" y="0"/>
                    </a:moveTo>
                    <a:lnTo>
                      <a:pt x="12035" y="18"/>
                    </a:lnTo>
                    <a:lnTo>
                      <a:pt x="11755" y="35"/>
                    </a:lnTo>
                    <a:lnTo>
                      <a:pt x="11370" y="70"/>
                    </a:lnTo>
                    <a:lnTo>
                      <a:pt x="10984" y="140"/>
                    </a:lnTo>
                    <a:lnTo>
                      <a:pt x="10581" y="245"/>
                    </a:lnTo>
                    <a:lnTo>
                      <a:pt x="10178" y="368"/>
                    </a:lnTo>
                    <a:lnTo>
                      <a:pt x="9758" y="526"/>
                    </a:lnTo>
                    <a:lnTo>
                      <a:pt x="9337" y="718"/>
                    </a:lnTo>
                    <a:lnTo>
                      <a:pt x="8917" y="929"/>
                    </a:lnTo>
                    <a:lnTo>
                      <a:pt x="8479" y="1156"/>
                    </a:lnTo>
                    <a:lnTo>
                      <a:pt x="8041" y="1419"/>
                    </a:lnTo>
                    <a:lnTo>
                      <a:pt x="7603" y="1717"/>
                    </a:lnTo>
                    <a:lnTo>
                      <a:pt x="7183" y="2015"/>
                    </a:lnTo>
                    <a:lnTo>
                      <a:pt x="6762" y="2348"/>
                    </a:lnTo>
                    <a:lnTo>
                      <a:pt x="6359" y="2698"/>
                    </a:lnTo>
                    <a:lnTo>
                      <a:pt x="5956" y="3048"/>
                    </a:lnTo>
                    <a:lnTo>
                      <a:pt x="5554" y="3434"/>
                    </a:lnTo>
                    <a:lnTo>
                      <a:pt x="5168" y="3837"/>
                    </a:lnTo>
                    <a:lnTo>
                      <a:pt x="4800" y="4240"/>
                    </a:lnTo>
                    <a:lnTo>
                      <a:pt x="4432" y="4677"/>
                    </a:lnTo>
                    <a:lnTo>
                      <a:pt x="4082" y="5115"/>
                    </a:lnTo>
                    <a:lnTo>
                      <a:pt x="3732" y="5571"/>
                    </a:lnTo>
                    <a:lnTo>
                      <a:pt x="3399" y="6026"/>
                    </a:lnTo>
                    <a:lnTo>
                      <a:pt x="3084" y="6499"/>
                    </a:lnTo>
                    <a:lnTo>
                      <a:pt x="2768" y="6990"/>
                    </a:lnTo>
                    <a:lnTo>
                      <a:pt x="2488" y="7480"/>
                    </a:lnTo>
                    <a:lnTo>
                      <a:pt x="2208" y="7988"/>
                    </a:lnTo>
                    <a:lnTo>
                      <a:pt x="1927" y="8496"/>
                    </a:lnTo>
                    <a:lnTo>
                      <a:pt x="1682" y="9004"/>
                    </a:lnTo>
                    <a:lnTo>
                      <a:pt x="1454" y="9530"/>
                    </a:lnTo>
                    <a:lnTo>
                      <a:pt x="1227" y="10055"/>
                    </a:lnTo>
                    <a:lnTo>
                      <a:pt x="1016" y="10581"/>
                    </a:lnTo>
                    <a:lnTo>
                      <a:pt x="841" y="11107"/>
                    </a:lnTo>
                    <a:lnTo>
                      <a:pt x="666" y="11650"/>
                    </a:lnTo>
                    <a:lnTo>
                      <a:pt x="508" y="12175"/>
                    </a:lnTo>
                    <a:lnTo>
                      <a:pt x="386" y="12701"/>
                    </a:lnTo>
                    <a:lnTo>
                      <a:pt x="263" y="13244"/>
                    </a:lnTo>
                    <a:lnTo>
                      <a:pt x="176" y="13769"/>
                    </a:lnTo>
                    <a:lnTo>
                      <a:pt x="105" y="14295"/>
                    </a:lnTo>
                    <a:lnTo>
                      <a:pt x="53" y="14820"/>
                    </a:lnTo>
                    <a:lnTo>
                      <a:pt x="18" y="15328"/>
                    </a:lnTo>
                    <a:lnTo>
                      <a:pt x="0" y="15836"/>
                    </a:lnTo>
                    <a:lnTo>
                      <a:pt x="0" y="16239"/>
                    </a:lnTo>
                    <a:lnTo>
                      <a:pt x="35" y="16625"/>
                    </a:lnTo>
                    <a:lnTo>
                      <a:pt x="70" y="16993"/>
                    </a:lnTo>
                    <a:lnTo>
                      <a:pt x="105" y="17343"/>
                    </a:lnTo>
                    <a:lnTo>
                      <a:pt x="176" y="17693"/>
                    </a:lnTo>
                    <a:lnTo>
                      <a:pt x="246" y="18026"/>
                    </a:lnTo>
                    <a:lnTo>
                      <a:pt x="333" y="18359"/>
                    </a:lnTo>
                    <a:lnTo>
                      <a:pt x="421" y="18657"/>
                    </a:lnTo>
                    <a:lnTo>
                      <a:pt x="543" y="18955"/>
                    </a:lnTo>
                    <a:lnTo>
                      <a:pt x="666" y="19252"/>
                    </a:lnTo>
                    <a:lnTo>
                      <a:pt x="789" y="19515"/>
                    </a:lnTo>
                    <a:lnTo>
                      <a:pt x="946" y="19778"/>
                    </a:lnTo>
                    <a:lnTo>
                      <a:pt x="1104" y="20023"/>
                    </a:lnTo>
                    <a:lnTo>
                      <a:pt x="1262" y="20251"/>
                    </a:lnTo>
                    <a:lnTo>
                      <a:pt x="1437" y="20461"/>
                    </a:lnTo>
                    <a:lnTo>
                      <a:pt x="1630" y="20671"/>
                    </a:lnTo>
                    <a:lnTo>
                      <a:pt x="1822" y="20847"/>
                    </a:lnTo>
                    <a:lnTo>
                      <a:pt x="2032" y="21022"/>
                    </a:lnTo>
                    <a:lnTo>
                      <a:pt x="2243" y="21179"/>
                    </a:lnTo>
                    <a:lnTo>
                      <a:pt x="2470" y="21320"/>
                    </a:lnTo>
                    <a:lnTo>
                      <a:pt x="2716" y="21442"/>
                    </a:lnTo>
                    <a:lnTo>
                      <a:pt x="2961" y="21547"/>
                    </a:lnTo>
                    <a:lnTo>
                      <a:pt x="3206" y="21652"/>
                    </a:lnTo>
                    <a:lnTo>
                      <a:pt x="3469" y="21722"/>
                    </a:lnTo>
                    <a:lnTo>
                      <a:pt x="3732" y="21793"/>
                    </a:lnTo>
                    <a:lnTo>
                      <a:pt x="4012" y="21845"/>
                    </a:lnTo>
                    <a:lnTo>
                      <a:pt x="4292" y="21880"/>
                    </a:lnTo>
                    <a:lnTo>
                      <a:pt x="4870" y="21880"/>
                    </a:lnTo>
                    <a:lnTo>
                      <a:pt x="5168" y="21863"/>
                    </a:lnTo>
                    <a:lnTo>
                      <a:pt x="5483" y="21828"/>
                    </a:lnTo>
                    <a:lnTo>
                      <a:pt x="5799" y="21775"/>
                    </a:lnTo>
                    <a:lnTo>
                      <a:pt x="6114" y="21705"/>
                    </a:lnTo>
                    <a:lnTo>
                      <a:pt x="6429" y="21617"/>
                    </a:lnTo>
                    <a:lnTo>
                      <a:pt x="6762" y="21512"/>
                    </a:lnTo>
                    <a:lnTo>
                      <a:pt x="7095" y="21390"/>
                    </a:lnTo>
                    <a:lnTo>
                      <a:pt x="7428" y="21249"/>
                    </a:lnTo>
                    <a:lnTo>
                      <a:pt x="7778" y="21092"/>
                    </a:lnTo>
                    <a:lnTo>
                      <a:pt x="8129" y="20917"/>
                    </a:lnTo>
                    <a:lnTo>
                      <a:pt x="8479" y="20724"/>
                    </a:lnTo>
                    <a:lnTo>
                      <a:pt x="8917" y="20461"/>
                    </a:lnTo>
                    <a:lnTo>
                      <a:pt x="9337" y="20181"/>
                    </a:lnTo>
                    <a:lnTo>
                      <a:pt x="9758" y="19866"/>
                    </a:lnTo>
                    <a:lnTo>
                      <a:pt x="10178" y="19550"/>
                    </a:lnTo>
                    <a:lnTo>
                      <a:pt x="10599" y="19200"/>
                    </a:lnTo>
                    <a:lnTo>
                      <a:pt x="11002" y="18832"/>
                    </a:lnTo>
                    <a:lnTo>
                      <a:pt x="11387" y="18447"/>
                    </a:lnTo>
                    <a:lnTo>
                      <a:pt x="11772" y="18061"/>
                    </a:lnTo>
                    <a:lnTo>
                      <a:pt x="12140" y="17641"/>
                    </a:lnTo>
                    <a:lnTo>
                      <a:pt x="12508" y="17220"/>
                    </a:lnTo>
                    <a:lnTo>
                      <a:pt x="12876" y="16782"/>
                    </a:lnTo>
                    <a:lnTo>
                      <a:pt x="13209" y="16327"/>
                    </a:lnTo>
                    <a:lnTo>
                      <a:pt x="13542" y="15854"/>
                    </a:lnTo>
                    <a:lnTo>
                      <a:pt x="13857" y="15381"/>
                    </a:lnTo>
                    <a:lnTo>
                      <a:pt x="14172" y="14890"/>
                    </a:lnTo>
                    <a:lnTo>
                      <a:pt x="14470" y="14400"/>
                    </a:lnTo>
                    <a:lnTo>
                      <a:pt x="14750" y="13909"/>
                    </a:lnTo>
                    <a:lnTo>
                      <a:pt x="15013" y="13401"/>
                    </a:lnTo>
                    <a:lnTo>
                      <a:pt x="15258" y="12876"/>
                    </a:lnTo>
                    <a:lnTo>
                      <a:pt x="15504" y="12350"/>
                    </a:lnTo>
                    <a:lnTo>
                      <a:pt x="15714" y="11842"/>
                    </a:lnTo>
                    <a:lnTo>
                      <a:pt x="15924" y="11299"/>
                    </a:lnTo>
                    <a:lnTo>
                      <a:pt x="16117" y="10774"/>
                    </a:lnTo>
                    <a:lnTo>
                      <a:pt x="16275" y="10248"/>
                    </a:lnTo>
                    <a:lnTo>
                      <a:pt x="16432" y="9705"/>
                    </a:lnTo>
                    <a:lnTo>
                      <a:pt x="16572" y="9180"/>
                    </a:lnTo>
                    <a:lnTo>
                      <a:pt x="16677" y="8654"/>
                    </a:lnTo>
                    <a:lnTo>
                      <a:pt x="16783" y="8128"/>
                    </a:lnTo>
                    <a:lnTo>
                      <a:pt x="16853" y="7603"/>
                    </a:lnTo>
                    <a:lnTo>
                      <a:pt x="16905" y="7077"/>
                    </a:lnTo>
                    <a:lnTo>
                      <a:pt x="16940" y="6569"/>
                    </a:lnTo>
                    <a:lnTo>
                      <a:pt x="16940" y="6061"/>
                    </a:lnTo>
                    <a:lnTo>
                      <a:pt x="16940" y="5676"/>
                    </a:lnTo>
                    <a:lnTo>
                      <a:pt x="16923" y="5308"/>
                    </a:lnTo>
                    <a:lnTo>
                      <a:pt x="16888" y="4958"/>
                    </a:lnTo>
                    <a:lnTo>
                      <a:pt x="16853" y="4607"/>
                    </a:lnTo>
                    <a:lnTo>
                      <a:pt x="16800" y="4292"/>
                    </a:lnTo>
                    <a:lnTo>
                      <a:pt x="16730" y="3959"/>
                    </a:lnTo>
                    <a:lnTo>
                      <a:pt x="16660" y="3661"/>
                    </a:lnTo>
                    <a:lnTo>
                      <a:pt x="16572" y="3364"/>
                    </a:lnTo>
                    <a:lnTo>
                      <a:pt x="16467" y="3066"/>
                    </a:lnTo>
                    <a:lnTo>
                      <a:pt x="16362" y="2803"/>
                    </a:lnTo>
                    <a:lnTo>
                      <a:pt x="16240" y="2540"/>
                    </a:lnTo>
                    <a:lnTo>
                      <a:pt x="16117" y="2295"/>
                    </a:lnTo>
                    <a:lnTo>
                      <a:pt x="15977" y="2050"/>
                    </a:lnTo>
                    <a:lnTo>
                      <a:pt x="15819" y="1822"/>
                    </a:lnTo>
                    <a:lnTo>
                      <a:pt x="15661" y="1612"/>
                    </a:lnTo>
                    <a:lnTo>
                      <a:pt x="15504" y="1419"/>
                    </a:lnTo>
                    <a:lnTo>
                      <a:pt x="15329" y="1226"/>
                    </a:lnTo>
                    <a:lnTo>
                      <a:pt x="15136" y="1051"/>
                    </a:lnTo>
                    <a:lnTo>
                      <a:pt x="14943" y="894"/>
                    </a:lnTo>
                    <a:lnTo>
                      <a:pt x="14733" y="736"/>
                    </a:lnTo>
                    <a:lnTo>
                      <a:pt x="14523" y="596"/>
                    </a:lnTo>
                    <a:lnTo>
                      <a:pt x="14313" y="491"/>
                    </a:lnTo>
                    <a:lnTo>
                      <a:pt x="14085" y="368"/>
                    </a:lnTo>
                    <a:lnTo>
                      <a:pt x="13857" y="280"/>
                    </a:lnTo>
                    <a:lnTo>
                      <a:pt x="13612" y="193"/>
                    </a:lnTo>
                    <a:lnTo>
                      <a:pt x="13367" y="123"/>
                    </a:lnTo>
                    <a:lnTo>
                      <a:pt x="13121" y="70"/>
                    </a:lnTo>
                    <a:lnTo>
                      <a:pt x="12859" y="35"/>
                    </a:lnTo>
                    <a:lnTo>
                      <a:pt x="12578" y="18"/>
                    </a:lnTo>
                    <a:lnTo>
                      <a:pt x="12315" y="0"/>
                    </a:lnTo>
                    <a:close/>
                  </a:path>
                </a:pathLst>
              </a:custGeom>
              <a:solidFill>
                <a:srgbClr val="00B4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014;p55">
                <a:extLst>
                  <a:ext uri="{FF2B5EF4-FFF2-40B4-BE49-F238E27FC236}">
                    <a16:creationId xmlns:a16="http://schemas.microsoft.com/office/drawing/2014/main" id="{2349E8EA-352C-AE02-E10B-CF55763AE358}"/>
                  </a:ext>
                </a:extLst>
              </p:cNvPr>
              <p:cNvSpPr/>
              <p:nvPr/>
            </p:nvSpPr>
            <p:spPr>
              <a:xfrm>
                <a:off x="1238424" y="2336266"/>
                <a:ext cx="397504" cy="553843"/>
              </a:xfrm>
              <a:custGeom>
                <a:avLst/>
                <a:gdLst/>
                <a:ahLst/>
                <a:cxnLst/>
                <a:rect l="l" t="t" r="r" b="b"/>
                <a:pathLst>
                  <a:path w="14208" h="19796" extrusionOk="0">
                    <a:moveTo>
                      <a:pt x="10827" y="0"/>
                    </a:moveTo>
                    <a:lnTo>
                      <a:pt x="10984" y="316"/>
                    </a:lnTo>
                    <a:lnTo>
                      <a:pt x="11107" y="666"/>
                    </a:lnTo>
                    <a:lnTo>
                      <a:pt x="11230" y="1034"/>
                    </a:lnTo>
                    <a:lnTo>
                      <a:pt x="11317" y="1419"/>
                    </a:lnTo>
                    <a:lnTo>
                      <a:pt x="11387" y="1822"/>
                    </a:lnTo>
                    <a:lnTo>
                      <a:pt x="11440" y="2243"/>
                    </a:lnTo>
                    <a:lnTo>
                      <a:pt x="11475" y="2698"/>
                    </a:lnTo>
                    <a:lnTo>
                      <a:pt x="11475" y="3171"/>
                    </a:lnTo>
                    <a:lnTo>
                      <a:pt x="11475" y="3644"/>
                    </a:lnTo>
                    <a:lnTo>
                      <a:pt x="11440" y="4134"/>
                    </a:lnTo>
                    <a:lnTo>
                      <a:pt x="11387" y="4607"/>
                    </a:lnTo>
                    <a:lnTo>
                      <a:pt x="11317" y="5115"/>
                    </a:lnTo>
                    <a:lnTo>
                      <a:pt x="11230" y="5606"/>
                    </a:lnTo>
                    <a:lnTo>
                      <a:pt x="11125" y="6096"/>
                    </a:lnTo>
                    <a:lnTo>
                      <a:pt x="11002" y="6605"/>
                    </a:lnTo>
                    <a:lnTo>
                      <a:pt x="10862" y="7095"/>
                    </a:lnTo>
                    <a:lnTo>
                      <a:pt x="10704" y="7603"/>
                    </a:lnTo>
                    <a:lnTo>
                      <a:pt x="10529" y="8094"/>
                    </a:lnTo>
                    <a:lnTo>
                      <a:pt x="10336" y="8584"/>
                    </a:lnTo>
                    <a:lnTo>
                      <a:pt x="10126" y="9075"/>
                    </a:lnTo>
                    <a:lnTo>
                      <a:pt x="9898" y="9565"/>
                    </a:lnTo>
                    <a:lnTo>
                      <a:pt x="9671" y="10056"/>
                    </a:lnTo>
                    <a:lnTo>
                      <a:pt x="9408" y="10529"/>
                    </a:lnTo>
                    <a:lnTo>
                      <a:pt x="9145" y="11002"/>
                    </a:lnTo>
                    <a:lnTo>
                      <a:pt x="8882" y="11475"/>
                    </a:lnTo>
                    <a:lnTo>
                      <a:pt x="8584" y="11930"/>
                    </a:lnTo>
                    <a:lnTo>
                      <a:pt x="8287" y="12368"/>
                    </a:lnTo>
                    <a:lnTo>
                      <a:pt x="7971" y="12806"/>
                    </a:lnTo>
                    <a:lnTo>
                      <a:pt x="7656" y="13226"/>
                    </a:lnTo>
                    <a:lnTo>
                      <a:pt x="7323" y="13647"/>
                    </a:lnTo>
                    <a:lnTo>
                      <a:pt x="6973" y="14050"/>
                    </a:lnTo>
                    <a:lnTo>
                      <a:pt x="6622" y="14435"/>
                    </a:lnTo>
                    <a:lnTo>
                      <a:pt x="6255" y="14803"/>
                    </a:lnTo>
                    <a:lnTo>
                      <a:pt x="5887" y="15171"/>
                    </a:lnTo>
                    <a:lnTo>
                      <a:pt x="5519" y="15504"/>
                    </a:lnTo>
                    <a:lnTo>
                      <a:pt x="5133" y="15836"/>
                    </a:lnTo>
                    <a:lnTo>
                      <a:pt x="4730" y="16134"/>
                    </a:lnTo>
                    <a:lnTo>
                      <a:pt x="4345" y="16432"/>
                    </a:lnTo>
                    <a:lnTo>
                      <a:pt x="3942" y="16695"/>
                    </a:lnTo>
                    <a:lnTo>
                      <a:pt x="3522" y="16940"/>
                    </a:lnTo>
                    <a:lnTo>
                      <a:pt x="3101" y="17168"/>
                    </a:lnTo>
                    <a:lnTo>
                      <a:pt x="2663" y="17378"/>
                    </a:lnTo>
                    <a:lnTo>
                      <a:pt x="2243" y="17553"/>
                    </a:lnTo>
                    <a:lnTo>
                      <a:pt x="1840" y="17693"/>
                    </a:lnTo>
                    <a:lnTo>
                      <a:pt x="1420" y="17816"/>
                    </a:lnTo>
                    <a:lnTo>
                      <a:pt x="1034" y="17886"/>
                    </a:lnTo>
                    <a:lnTo>
                      <a:pt x="631" y="17939"/>
                    </a:lnTo>
                    <a:lnTo>
                      <a:pt x="263" y="17956"/>
                    </a:lnTo>
                    <a:lnTo>
                      <a:pt x="1" y="17956"/>
                    </a:lnTo>
                    <a:lnTo>
                      <a:pt x="141" y="18219"/>
                    </a:lnTo>
                    <a:lnTo>
                      <a:pt x="316" y="18464"/>
                    </a:lnTo>
                    <a:lnTo>
                      <a:pt x="439" y="18622"/>
                    </a:lnTo>
                    <a:lnTo>
                      <a:pt x="561" y="18762"/>
                    </a:lnTo>
                    <a:lnTo>
                      <a:pt x="684" y="18902"/>
                    </a:lnTo>
                    <a:lnTo>
                      <a:pt x="824" y="19042"/>
                    </a:lnTo>
                    <a:lnTo>
                      <a:pt x="982" y="19147"/>
                    </a:lnTo>
                    <a:lnTo>
                      <a:pt x="1139" y="19270"/>
                    </a:lnTo>
                    <a:lnTo>
                      <a:pt x="1297" y="19358"/>
                    </a:lnTo>
                    <a:lnTo>
                      <a:pt x="1455" y="19445"/>
                    </a:lnTo>
                    <a:lnTo>
                      <a:pt x="1630" y="19533"/>
                    </a:lnTo>
                    <a:lnTo>
                      <a:pt x="1805" y="19603"/>
                    </a:lnTo>
                    <a:lnTo>
                      <a:pt x="1980" y="19655"/>
                    </a:lnTo>
                    <a:lnTo>
                      <a:pt x="2173" y="19708"/>
                    </a:lnTo>
                    <a:lnTo>
                      <a:pt x="2366" y="19743"/>
                    </a:lnTo>
                    <a:lnTo>
                      <a:pt x="2576" y="19778"/>
                    </a:lnTo>
                    <a:lnTo>
                      <a:pt x="2786" y="19796"/>
                    </a:lnTo>
                    <a:lnTo>
                      <a:pt x="2996" y="19796"/>
                    </a:lnTo>
                    <a:lnTo>
                      <a:pt x="3364" y="19778"/>
                    </a:lnTo>
                    <a:lnTo>
                      <a:pt x="3749" y="19725"/>
                    </a:lnTo>
                    <a:lnTo>
                      <a:pt x="4152" y="19655"/>
                    </a:lnTo>
                    <a:lnTo>
                      <a:pt x="4555" y="19533"/>
                    </a:lnTo>
                    <a:lnTo>
                      <a:pt x="4976" y="19393"/>
                    </a:lnTo>
                    <a:lnTo>
                      <a:pt x="5396" y="19217"/>
                    </a:lnTo>
                    <a:lnTo>
                      <a:pt x="5817" y="19007"/>
                    </a:lnTo>
                    <a:lnTo>
                      <a:pt x="6255" y="18780"/>
                    </a:lnTo>
                    <a:lnTo>
                      <a:pt x="6657" y="18534"/>
                    </a:lnTo>
                    <a:lnTo>
                      <a:pt x="7060" y="18254"/>
                    </a:lnTo>
                    <a:lnTo>
                      <a:pt x="7463" y="17974"/>
                    </a:lnTo>
                    <a:lnTo>
                      <a:pt x="7849" y="17658"/>
                    </a:lnTo>
                    <a:lnTo>
                      <a:pt x="8234" y="17343"/>
                    </a:lnTo>
                    <a:lnTo>
                      <a:pt x="8619" y="16993"/>
                    </a:lnTo>
                    <a:lnTo>
                      <a:pt x="8987" y="16642"/>
                    </a:lnTo>
                    <a:lnTo>
                      <a:pt x="9338" y="16274"/>
                    </a:lnTo>
                    <a:lnTo>
                      <a:pt x="9706" y="15889"/>
                    </a:lnTo>
                    <a:lnTo>
                      <a:pt x="10038" y="15486"/>
                    </a:lnTo>
                    <a:lnTo>
                      <a:pt x="10371" y="15066"/>
                    </a:lnTo>
                    <a:lnTo>
                      <a:pt x="10704" y="14645"/>
                    </a:lnTo>
                    <a:lnTo>
                      <a:pt x="11002" y="14207"/>
                    </a:lnTo>
                    <a:lnTo>
                      <a:pt x="11317" y="13752"/>
                    </a:lnTo>
                    <a:lnTo>
                      <a:pt x="11597" y="13296"/>
                    </a:lnTo>
                    <a:lnTo>
                      <a:pt x="11878" y="12841"/>
                    </a:lnTo>
                    <a:lnTo>
                      <a:pt x="12141" y="12368"/>
                    </a:lnTo>
                    <a:lnTo>
                      <a:pt x="12386" y="11895"/>
                    </a:lnTo>
                    <a:lnTo>
                      <a:pt x="12631" y="11404"/>
                    </a:lnTo>
                    <a:lnTo>
                      <a:pt x="12841" y="10914"/>
                    </a:lnTo>
                    <a:lnTo>
                      <a:pt x="13051" y="10423"/>
                    </a:lnTo>
                    <a:lnTo>
                      <a:pt x="13244" y="9933"/>
                    </a:lnTo>
                    <a:lnTo>
                      <a:pt x="13419" y="9442"/>
                    </a:lnTo>
                    <a:lnTo>
                      <a:pt x="13577" y="8934"/>
                    </a:lnTo>
                    <a:lnTo>
                      <a:pt x="13717" y="8444"/>
                    </a:lnTo>
                    <a:lnTo>
                      <a:pt x="13857" y="7936"/>
                    </a:lnTo>
                    <a:lnTo>
                      <a:pt x="13962" y="7445"/>
                    </a:lnTo>
                    <a:lnTo>
                      <a:pt x="14050" y="6937"/>
                    </a:lnTo>
                    <a:lnTo>
                      <a:pt x="14120" y="6447"/>
                    </a:lnTo>
                    <a:lnTo>
                      <a:pt x="14173" y="5956"/>
                    </a:lnTo>
                    <a:lnTo>
                      <a:pt x="14208" y="5483"/>
                    </a:lnTo>
                    <a:lnTo>
                      <a:pt x="14208" y="5010"/>
                    </a:lnTo>
                    <a:lnTo>
                      <a:pt x="14190" y="4450"/>
                    </a:lnTo>
                    <a:lnTo>
                      <a:pt x="14155" y="3924"/>
                    </a:lnTo>
                    <a:lnTo>
                      <a:pt x="14085" y="3434"/>
                    </a:lnTo>
                    <a:lnTo>
                      <a:pt x="13980" y="2978"/>
                    </a:lnTo>
                    <a:lnTo>
                      <a:pt x="13857" y="2540"/>
                    </a:lnTo>
                    <a:lnTo>
                      <a:pt x="13700" y="2137"/>
                    </a:lnTo>
                    <a:lnTo>
                      <a:pt x="13524" y="1770"/>
                    </a:lnTo>
                    <a:lnTo>
                      <a:pt x="13314" y="1419"/>
                    </a:lnTo>
                    <a:lnTo>
                      <a:pt x="13087" y="1121"/>
                    </a:lnTo>
                    <a:lnTo>
                      <a:pt x="12824" y="859"/>
                    </a:lnTo>
                    <a:lnTo>
                      <a:pt x="12701" y="736"/>
                    </a:lnTo>
                    <a:lnTo>
                      <a:pt x="12543" y="613"/>
                    </a:lnTo>
                    <a:lnTo>
                      <a:pt x="12403" y="508"/>
                    </a:lnTo>
                    <a:lnTo>
                      <a:pt x="12246" y="421"/>
                    </a:lnTo>
                    <a:lnTo>
                      <a:pt x="12088" y="333"/>
                    </a:lnTo>
                    <a:lnTo>
                      <a:pt x="11930" y="263"/>
                    </a:lnTo>
                    <a:lnTo>
                      <a:pt x="11755" y="193"/>
                    </a:lnTo>
                    <a:lnTo>
                      <a:pt x="11580" y="140"/>
                    </a:lnTo>
                    <a:lnTo>
                      <a:pt x="11405" y="88"/>
                    </a:lnTo>
                    <a:lnTo>
                      <a:pt x="11212" y="53"/>
                    </a:lnTo>
                    <a:lnTo>
                      <a:pt x="10827" y="0"/>
                    </a:lnTo>
                    <a:close/>
                  </a:path>
                </a:pathLst>
              </a:custGeom>
              <a:solidFill>
                <a:srgbClr val="007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9" name="Google Shape;579;p55">
            <a:extLst>
              <a:ext uri="{FF2B5EF4-FFF2-40B4-BE49-F238E27FC236}">
                <a16:creationId xmlns:a16="http://schemas.microsoft.com/office/drawing/2014/main" id="{EC723186-738F-7FB0-F0CE-4F59DE0DD480}"/>
              </a:ext>
            </a:extLst>
          </p:cNvPr>
          <p:cNvSpPr txBox="1"/>
          <p:nvPr/>
        </p:nvSpPr>
        <p:spPr>
          <a:xfrm>
            <a:off x="6140471" y="4032178"/>
            <a:ext cx="2155800" cy="252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CA" altLang="ko" b="1">
                <a:solidFill>
                  <a:schemeClr val="accent2">
                    <a:lumMod val="20000"/>
                    <a:lumOff val="80000"/>
                  </a:schemeClr>
                </a:solidFill>
                <a:latin typeface="Arial" panose="020B0604020202020204" pitchFamily="34" charset="0"/>
                <a:ea typeface="Fira Sans Extra Condensed"/>
                <a:cs typeface="Arial" panose="020B0604020202020204" pitchFamily="34" charset="0"/>
                <a:sym typeface="Fira Sans Extra Condensed"/>
              </a:rPr>
              <a:t>Data Intelligence</a:t>
            </a:r>
            <a:endParaRPr lang="en-CA" b="1">
              <a:solidFill>
                <a:schemeClr val="accent2">
                  <a:lumMod val="20000"/>
                  <a:lumOff val="80000"/>
                </a:schemeClr>
              </a:solidFill>
              <a:latin typeface="Arial" panose="020B0604020202020204" pitchFamily="34" charset="0"/>
              <a:ea typeface="Fira Sans Extra Condensed"/>
              <a:cs typeface="Arial" panose="020B0604020202020204" pitchFamily="34" charset="0"/>
              <a:sym typeface="Fira Sans Extra Condensed"/>
            </a:endParaRPr>
          </a:p>
        </p:txBody>
      </p:sp>
      <p:sp>
        <p:nvSpPr>
          <p:cNvPr id="300" name="Google Shape;580;p55">
            <a:extLst>
              <a:ext uri="{FF2B5EF4-FFF2-40B4-BE49-F238E27FC236}">
                <a16:creationId xmlns:a16="http://schemas.microsoft.com/office/drawing/2014/main" id="{D005BA56-F2F4-F534-798E-B42916F3F4F4}"/>
              </a:ext>
            </a:extLst>
          </p:cNvPr>
          <p:cNvSpPr txBox="1"/>
          <p:nvPr/>
        </p:nvSpPr>
        <p:spPr>
          <a:xfrm>
            <a:off x="5819771" y="4282834"/>
            <a:ext cx="2476500" cy="436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ko">
                <a:solidFill>
                  <a:schemeClr val="dk1"/>
                </a:solidFill>
                <a:latin typeface="Arial" panose="020B0604020202020204" pitchFamily="34" charset="0"/>
                <a:cs typeface="Arial" panose="020B0604020202020204" pitchFamily="34" charset="0"/>
              </a:rPr>
              <a:t>Enhanced consumer insights via data optimization</a:t>
            </a:r>
            <a:endParaRPr>
              <a:solidFill>
                <a:schemeClr val="dk1"/>
              </a:solidFill>
              <a:latin typeface="Arial" panose="020B0604020202020204" pitchFamily="34" charset="0"/>
              <a:cs typeface="Arial" panose="020B0604020202020204" pitchFamily="34" charset="0"/>
            </a:endParaRPr>
          </a:p>
        </p:txBody>
      </p:sp>
      <p:grpSp>
        <p:nvGrpSpPr>
          <p:cNvPr id="301" name="Google Shape;838;p55">
            <a:extLst>
              <a:ext uri="{FF2B5EF4-FFF2-40B4-BE49-F238E27FC236}">
                <a16:creationId xmlns:a16="http://schemas.microsoft.com/office/drawing/2014/main" id="{BF9DDFDA-0E6E-D516-6DCA-9C37DCFEC153}"/>
              </a:ext>
            </a:extLst>
          </p:cNvPr>
          <p:cNvGrpSpPr/>
          <p:nvPr/>
        </p:nvGrpSpPr>
        <p:grpSpPr>
          <a:xfrm>
            <a:off x="5006626" y="4160041"/>
            <a:ext cx="675324" cy="429762"/>
            <a:chOff x="-2233325" y="3557389"/>
            <a:chExt cx="1108725" cy="705569"/>
          </a:xfrm>
        </p:grpSpPr>
        <p:sp>
          <p:nvSpPr>
            <p:cNvPr id="302" name="Google Shape;839;p55">
              <a:extLst>
                <a:ext uri="{FF2B5EF4-FFF2-40B4-BE49-F238E27FC236}">
                  <a16:creationId xmlns:a16="http://schemas.microsoft.com/office/drawing/2014/main" id="{B51DE3DA-748D-C10A-73EB-AE272EBB30D4}"/>
                </a:ext>
              </a:extLst>
            </p:cNvPr>
            <p:cNvSpPr/>
            <p:nvPr/>
          </p:nvSpPr>
          <p:spPr>
            <a:xfrm>
              <a:off x="-1869193" y="3575107"/>
              <a:ext cx="5021" cy="42244"/>
            </a:xfrm>
            <a:custGeom>
              <a:avLst/>
              <a:gdLst/>
              <a:ahLst/>
              <a:cxnLst/>
              <a:rect l="l" t="t" r="r" b="b"/>
              <a:pathLst>
                <a:path w="174" h="1464" extrusionOk="0">
                  <a:moveTo>
                    <a:pt x="0" y="0"/>
                  </a:moveTo>
                  <a:lnTo>
                    <a:pt x="16" y="1464"/>
                  </a:lnTo>
                  <a:lnTo>
                    <a:pt x="173" y="1464"/>
                  </a:lnTo>
                  <a:lnTo>
                    <a:pt x="157" y="0"/>
                  </a:lnTo>
                  <a:close/>
                </a:path>
              </a:pathLst>
            </a:custGeom>
            <a:solidFill>
              <a:srgbClr val="799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840;p55">
              <a:extLst>
                <a:ext uri="{FF2B5EF4-FFF2-40B4-BE49-F238E27FC236}">
                  <a16:creationId xmlns:a16="http://schemas.microsoft.com/office/drawing/2014/main" id="{251052D9-6E3E-9642-6FF4-248F7CC8CE16}"/>
                </a:ext>
              </a:extLst>
            </p:cNvPr>
            <p:cNvSpPr/>
            <p:nvPr/>
          </p:nvSpPr>
          <p:spPr>
            <a:xfrm>
              <a:off x="-1869193" y="3575107"/>
              <a:ext cx="5021" cy="42244"/>
            </a:xfrm>
            <a:custGeom>
              <a:avLst/>
              <a:gdLst/>
              <a:ahLst/>
              <a:cxnLst/>
              <a:rect l="l" t="t" r="r" b="b"/>
              <a:pathLst>
                <a:path w="174" h="1464" fill="none" extrusionOk="0">
                  <a:moveTo>
                    <a:pt x="157" y="0"/>
                  </a:moveTo>
                  <a:lnTo>
                    <a:pt x="173" y="1464"/>
                  </a:lnTo>
                  <a:lnTo>
                    <a:pt x="173" y="1464"/>
                  </a:lnTo>
                  <a:lnTo>
                    <a:pt x="16" y="1464"/>
                  </a:lnTo>
                  <a:lnTo>
                    <a:pt x="0" y="0"/>
                  </a:lnTo>
                  <a:lnTo>
                    <a:pt x="0" y="0"/>
                  </a:lnTo>
                  <a:lnTo>
                    <a:pt x="15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841;p55">
              <a:extLst>
                <a:ext uri="{FF2B5EF4-FFF2-40B4-BE49-F238E27FC236}">
                  <a16:creationId xmlns:a16="http://schemas.microsoft.com/office/drawing/2014/main" id="{BB04C78F-4A9E-7C66-B683-07216220170F}"/>
                </a:ext>
              </a:extLst>
            </p:cNvPr>
            <p:cNvSpPr/>
            <p:nvPr/>
          </p:nvSpPr>
          <p:spPr>
            <a:xfrm>
              <a:off x="-1873752" y="3575107"/>
              <a:ext cx="5021" cy="42244"/>
            </a:xfrm>
            <a:custGeom>
              <a:avLst/>
              <a:gdLst/>
              <a:ahLst/>
              <a:cxnLst/>
              <a:rect l="l" t="t" r="r" b="b"/>
              <a:pathLst>
                <a:path w="174" h="1464" extrusionOk="0">
                  <a:moveTo>
                    <a:pt x="1" y="0"/>
                  </a:moveTo>
                  <a:lnTo>
                    <a:pt x="1" y="1464"/>
                  </a:lnTo>
                  <a:lnTo>
                    <a:pt x="174" y="1464"/>
                  </a:lnTo>
                  <a:lnTo>
                    <a:pt x="158" y="0"/>
                  </a:lnTo>
                  <a:close/>
                </a:path>
              </a:pathLst>
            </a:custGeom>
            <a:solidFill>
              <a:srgbClr val="7B9B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842;p55">
              <a:extLst>
                <a:ext uri="{FF2B5EF4-FFF2-40B4-BE49-F238E27FC236}">
                  <a16:creationId xmlns:a16="http://schemas.microsoft.com/office/drawing/2014/main" id="{0024811E-3FC3-36C3-4529-384289000BB2}"/>
                </a:ext>
              </a:extLst>
            </p:cNvPr>
            <p:cNvSpPr/>
            <p:nvPr/>
          </p:nvSpPr>
          <p:spPr>
            <a:xfrm>
              <a:off x="-1873752" y="3575107"/>
              <a:ext cx="5021" cy="42244"/>
            </a:xfrm>
            <a:custGeom>
              <a:avLst/>
              <a:gdLst/>
              <a:ahLst/>
              <a:cxnLst/>
              <a:rect l="l" t="t" r="r" b="b"/>
              <a:pathLst>
                <a:path w="174" h="1464" fill="none" extrusionOk="0">
                  <a:moveTo>
                    <a:pt x="158" y="0"/>
                  </a:moveTo>
                  <a:lnTo>
                    <a:pt x="174" y="1464"/>
                  </a:lnTo>
                  <a:lnTo>
                    <a:pt x="174" y="1464"/>
                  </a:lnTo>
                  <a:lnTo>
                    <a:pt x="1" y="1464"/>
                  </a:lnTo>
                  <a:lnTo>
                    <a:pt x="1" y="0"/>
                  </a:lnTo>
                  <a:lnTo>
                    <a:pt x="1" y="0"/>
                  </a:lnTo>
                  <a:lnTo>
                    <a:pt x="1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843;p55">
              <a:extLst>
                <a:ext uri="{FF2B5EF4-FFF2-40B4-BE49-F238E27FC236}">
                  <a16:creationId xmlns:a16="http://schemas.microsoft.com/office/drawing/2014/main" id="{BE697E56-0D17-FF90-BCEB-175CA189A665}"/>
                </a:ext>
              </a:extLst>
            </p:cNvPr>
            <p:cNvSpPr/>
            <p:nvPr/>
          </p:nvSpPr>
          <p:spPr>
            <a:xfrm>
              <a:off x="-1878744" y="3575107"/>
              <a:ext cx="5021" cy="42705"/>
            </a:xfrm>
            <a:custGeom>
              <a:avLst/>
              <a:gdLst/>
              <a:ahLst/>
              <a:cxnLst/>
              <a:rect l="l" t="t" r="r" b="b"/>
              <a:pathLst>
                <a:path w="174" h="1480" extrusionOk="0">
                  <a:moveTo>
                    <a:pt x="174" y="0"/>
                  </a:moveTo>
                  <a:lnTo>
                    <a:pt x="1" y="16"/>
                  </a:lnTo>
                  <a:lnTo>
                    <a:pt x="1" y="1479"/>
                  </a:lnTo>
                  <a:lnTo>
                    <a:pt x="174" y="1464"/>
                  </a:lnTo>
                  <a:lnTo>
                    <a:pt x="174" y="0"/>
                  </a:lnTo>
                  <a:close/>
                </a:path>
              </a:pathLst>
            </a:custGeom>
            <a:solidFill>
              <a:srgbClr val="819F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844;p55">
              <a:extLst>
                <a:ext uri="{FF2B5EF4-FFF2-40B4-BE49-F238E27FC236}">
                  <a16:creationId xmlns:a16="http://schemas.microsoft.com/office/drawing/2014/main" id="{13AAF896-4206-5590-9C63-D6800E8DE9EB}"/>
                </a:ext>
              </a:extLst>
            </p:cNvPr>
            <p:cNvSpPr/>
            <p:nvPr/>
          </p:nvSpPr>
          <p:spPr>
            <a:xfrm>
              <a:off x="-1878744" y="3575107"/>
              <a:ext cx="5021" cy="42705"/>
            </a:xfrm>
            <a:custGeom>
              <a:avLst/>
              <a:gdLst/>
              <a:ahLst/>
              <a:cxnLst/>
              <a:rect l="l" t="t" r="r" b="b"/>
              <a:pathLst>
                <a:path w="174" h="1480" fill="none" extrusionOk="0">
                  <a:moveTo>
                    <a:pt x="174" y="0"/>
                  </a:moveTo>
                  <a:lnTo>
                    <a:pt x="174" y="1464"/>
                  </a:lnTo>
                  <a:lnTo>
                    <a:pt x="174" y="1464"/>
                  </a:lnTo>
                  <a:lnTo>
                    <a:pt x="1" y="1479"/>
                  </a:lnTo>
                  <a:lnTo>
                    <a:pt x="1" y="16"/>
                  </a:lnTo>
                  <a:lnTo>
                    <a:pt x="1" y="16"/>
                  </a:lnTo>
                  <a:lnTo>
                    <a:pt x="1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845;p55">
              <a:extLst>
                <a:ext uri="{FF2B5EF4-FFF2-40B4-BE49-F238E27FC236}">
                  <a16:creationId xmlns:a16="http://schemas.microsoft.com/office/drawing/2014/main" id="{391A7CC2-CF90-A5D3-2744-4C5C72A97719}"/>
                </a:ext>
              </a:extLst>
            </p:cNvPr>
            <p:cNvSpPr/>
            <p:nvPr/>
          </p:nvSpPr>
          <p:spPr>
            <a:xfrm>
              <a:off x="-1885093" y="3575569"/>
              <a:ext cx="6377" cy="43138"/>
            </a:xfrm>
            <a:custGeom>
              <a:avLst/>
              <a:gdLst/>
              <a:ahLst/>
              <a:cxnLst/>
              <a:rect l="l" t="t" r="r" b="b"/>
              <a:pathLst>
                <a:path w="221" h="1495" extrusionOk="0">
                  <a:moveTo>
                    <a:pt x="221" y="0"/>
                  </a:moveTo>
                  <a:lnTo>
                    <a:pt x="0" y="32"/>
                  </a:lnTo>
                  <a:lnTo>
                    <a:pt x="16" y="1495"/>
                  </a:lnTo>
                  <a:lnTo>
                    <a:pt x="221" y="1463"/>
                  </a:lnTo>
                  <a:lnTo>
                    <a:pt x="221" y="0"/>
                  </a:lnTo>
                  <a:close/>
                </a:path>
              </a:pathLst>
            </a:custGeom>
            <a:solidFill>
              <a:srgbClr val="86A3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846;p55">
              <a:extLst>
                <a:ext uri="{FF2B5EF4-FFF2-40B4-BE49-F238E27FC236}">
                  <a16:creationId xmlns:a16="http://schemas.microsoft.com/office/drawing/2014/main" id="{6B840296-9A7D-194A-6870-169E067ABE9B}"/>
                </a:ext>
              </a:extLst>
            </p:cNvPr>
            <p:cNvSpPr/>
            <p:nvPr/>
          </p:nvSpPr>
          <p:spPr>
            <a:xfrm>
              <a:off x="-1885093" y="3575569"/>
              <a:ext cx="6377" cy="43138"/>
            </a:xfrm>
            <a:custGeom>
              <a:avLst/>
              <a:gdLst/>
              <a:ahLst/>
              <a:cxnLst/>
              <a:rect l="l" t="t" r="r" b="b"/>
              <a:pathLst>
                <a:path w="221" h="1495" fill="none" extrusionOk="0">
                  <a:moveTo>
                    <a:pt x="221" y="0"/>
                  </a:moveTo>
                  <a:lnTo>
                    <a:pt x="221" y="1463"/>
                  </a:lnTo>
                  <a:lnTo>
                    <a:pt x="221" y="1463"/>
                  </a:lnTo>
                  <a:lnTo>
                    <a:pt x="16" y="1495"/>
                  </a:lnTo>
                  <a:lnTo>
                    <a:pt x="0" y="32"/>
                  </a:lnTo>
                  <a:lnTo>
                    <a:pt x="0" y="32"/>
                  </a:lnTo>
                  <a:lnTo>
                    <a:pt x="2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847;p55">
              <a:extLst>
                <a:ext uri="{FF2B5EF4-FFF2-40B4-BE49-F238E27FC236}">
                  <a16:creationId xmlns:a16="http://schemas.microsoft.com/office/drawing/2014/main" id="{D7BAB1B5-EA18-1DF1-4F13-2BA76D4D5DA6}"/>
                </a:ext>
              </a:extLst>
            </p:cNvPr>
            <p:cNvSpPr/>
            <p:nvPr/>
          </p:nvSpPr>
          <p:spPr>
            <a:xfrm>
              <a:off x="-1894644" y="3576463"/>
              <a:ext cx="10042" cy="44985"/>
            </a:xfrm>
            <a:custGeom>
              <a:avLst/>
              <a:gdLst/>
              <a:ahLst/>
              <a:cxnLst/>
              <a:rect l="l" t="t" r="r" b="b"/>
              <a:pathLst>
                <a:path w="348" h="1559" extrusionOk="0">
                  <a:moveTo>
                    <a:pt x="331" y="1"/>
                  </a:moveTo>
                  <a:lnTo>
                    <a:pt x="158" y="48"/>
                  </a:lnTo>
                  <a:lnTo>
                    <a:pt x="1" y="95"/>
                  </a:lnTo>
                  <a:lnTo>
                    <a:pt x="1" y="1558"/>
                  </a:lnTo>
                  <a:lnTo>
                    <a:pt x="174" y="1511"/>
                  </a:lnTo>
                  <a:lnTo>
                    <a:pt x="347" y="1464"/>
                  </a:lnTo>
                  <a:lnTo>
                    <a:pt x="331" y="1"/>
                  </a:lnTo>
                  <a:close/>
                </a:path>
              </a:pathLst>
            </a:custGeom>
            <a:solidFill>
              <a:srgbClr val="8BA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848;p55">
              <a:extLst>
                <a:ext uri="{FF2B5EF4-FFF2-40B4-BE49-F238E27FC236}">
                  <a16:creationId xmlns:a16="http://schemas.microsoft.com/office/drawing/2014/main" id="{08C38E42-6B10-F0B2-4A15-E00343C4CF86}"/>
                </a:ext>
              </a:extLst>
            </p:cNvPr>
            <p:cNvSpPr/>
            <p:nvPr/>
          </p:nvSpPr>
          <p:spPr>
            <a:xfrm>
              <a:off x="-1894644" y="3576463"/>
              <a:ext cx="10042" cy="44985"/>
            </a:xfrm>
            <a:custGeom>
              <a:avLst/>
              <a:gdLst/>
              <a:ahLst/>
              <a:cxnLst/>
              <a:rect l="l" t="t" r="r" b="b"/>
              <a:pathLst>
                <a:path w="348" h="1559" fill="none" extrusionOk="0">
                  <a:moveTo>
                    <a:pt x="331" y="1"/>
                  </a:moveTo>
                  <a:lnTo>
                    <a:pt x="347" y="1464"/>
                  </a:lnTo>
                  <a:lnTo>
                    <a:pt x="347" y="1464"/>
                  </a:lnTo>
                  <a:lnTo>
                    <a:pt x="174" y="1511"/>
                  </a:lnTo>
                  <a:lnTo>
                    <a:pt x="1" y="1558"/>
                  </a:lnTo>
                  <a:lnTo>
                    <a:pt x="1" y="95"/>
                  </a:lnTo>
                  <a:lnTo>
                    <a:pt x="1" y="95"/>
                  </a:lnTo>
                  <a:lnTo>
                    <a:pt x="158" y="48"/>
                  </a:lnTo>
                  <a:lnTo>
                    <a:pt x="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849;p55">
              <a:extLst>
                <a:ext uri="{FF2B5EF4-FFF2-40B4-BE49-F238E27FC236}">
                  <a16:creationId xmlns:a16="http://schemas.microsoft.com/office/drawing/2014/main" id="{93D4546F-2C1F-104A-A4A1-ED90AA63A572}"/>
                </a:ext>
              </a:extLst>
            </p:cNvPr>
            <p:cNvSpPr/>
            <p:nvPr/>
          </p:nvSpPr>
          <p:spPr>
            <a:xfrm>
              <a:off x="-1900992" y="3579204"/>
              <a:ext cx="6377" cy="45418"/>
            </a:xfrm>
            <a:custGeom>
              <a:avLst/>
              <a:gdLst/>
              <a:ahLst/>
              <a:cxnLst/>
              <a:rect l="l" t="t" r="r" b="b"/>
              <a:pathLst>
                <a:path w="221" h="1574" extrusionOk="0">
                  <a:moveTo>
                    <a:pt x="221" y="0"/>
                  </a:moveTo>
                  <a:lnTo>
                    <a:pt x="1" y="110"/>
                  </a:lnTo>
                  <a:lnTo>
                    <a:pt x="16" y="1573"/>
                  </a:lnTo>
                  <a:lnTo>
                    <a:pt x="221" y="1463"/>
                  </a:lnTo>
                  <a:lnTo>
                    <a:pt x="221" y="0"/>
                  </a:lnTo>
                  <a:close/>
                </a:path>
              </a:pathLst>
            </a:custGeom>
            <a:solidFill>
              <a:srgbClr val="8DA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850;p55">
              <a:extLst>
                <a:ext uri="{FF2B5EF4-FFF2-40B4-BE49-F238E27FC236}">
                  <a16:creationId xmlns:a16="http://schemas.microsoft.com/office/drawing/2014/main" id="{AE4B181D-536B-C6CC-74CD-D312F1902922}"/>
                </a:ext>
              </a:extLst>
            </p:cNvPr>
            <p:cNvSpPr/>
            <p:nvPr/>
          </p:nvSpPr>
          <p:spPr>
            <a:xfrm>
              <a:off x="-1900992" y="3579204"/>
              <a:ext cx="6377" cy="45418"/>
            </a:xfrm>
            <a:custGeom>
              <a:avLst/>
              <a:gdLst/>
              <a:ahLst/>
              <a:cxnLst/>
              <a:rect l="l" t="t" r="r" b="b"/>
              <a:pathLst>
                <a:path w="221" h="1574" fill="none" extrusionOk="0">
                  <a:moveTo>
                    <a:pt x="221" y="0"/>
                  </a:moveTo>
                  <a:lnTo>
                    <a:pt x="221" y="1463"/>
                  </a:lnTo>
                  <a:lnTo>
                    <a:pt x="221" y="1463"/>
                  </a:lnTo>
                  <a:lnTo>
                    <a:pt x="16" y="1573"/>
                  </a:lnTo>
                  <a:lnTo>
                    <a:pt x="1" y="110"/>
                  </a:lnTo>
                  <a:lnTo>
                    <a:pt x="1" y="110"/>
                  </a:lnTo>
                  <a:lnTo>
                    <a:pt x="2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851;p55">
              <a:extLst>
                <a:ext uri="{FF2B5EF4-FFF2-40B4-BE49-F238E27FC236}">
                  <a16:creationId xmlns:a16="http://schemas.microsoft.com/office/drawing/2014/main" id="{E044899B-531C-B8AE-E7AA-C04793979917}"/>
                </a:ext>
              </a:extLst>
            </p:cNvPr>
            <p:cNvSpPr/>
            <p:nvPr/>
          </p:nvSpPr>
          <p:spPr>
            <a:xfrm>
              <a:off x="-1845127" y="3579204"/>
              <a:ext cx="8195" cy="46312"/>
            </a:xfrm>
            <a:custGeom>
              <a:avLst/>
              <a:gdLst/>
              <a:ahLst/>
              <a:cxnLst/>
              <a:rect l="l" t="t" r="r" b="b"/>
              <a:pathLst>
                <a:path w="284" h="1605" extrusionOk="0">
                  <a:moveTo>
                    <a:pt x="0" y="0"/>
                  </a:moveTo>
                  <a:lnTo>
                    <a:pt x="0" y="1463"/>
                  </a:lnTo>
                  <a:lnTo>
                    <a:pt x="157" y="1526"/>
                  </a:lnTo>
                  <a:lnTo>
                    <a:pt x="283" y="1605"/>
                  </a:lnTo>
                  <a:lnTo>
                    <a:pt x="283" y="142"/>
                  </a:lnTo>
                  <a:lnTo>
                    <a:pt x="142" y="63"/>
                  </a:lnTo>
                  <a:lnTo>
                    <a:pt x="0" y="0"/>
                  </a:lnTo>
                  <a:close/>
                </a:path>
              </a:pathLst>
            </a:custGeom>
            <a:solidFill>
              <a:srgbClr val="608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852;p55">
              <a:extLst>
                <a:ext uri="{FF2B5EF4-FFF2-40B4-BE49-F238E27FC236}">
                  <a16:creationId xmlns:a16="http://schemas.microsoft.com/office/drawing/2014/main" id="{4E83F2CF-C755-0439-19E3-054C4390FE66}"/>
                </a:ext>
              </a:extLst>
            </p:cNvPr>
            <p:cNvSpPr/>
            <p:nvPr/>
          </p:nvSpPr>
          <p:spPr>
            <a:xfrm>
              <a:off x="-1845127" y="3579204"/>
              <a:ext cx="8195" cy="46312"/>
            </a:xfrm>
            <a:custGeom>
              <a:avLst/>
              <a:gdLst/>
              <a:ahLst/>
              <a:cxnLst/>
              <a:rect l="l" t="t" r="r" b="b"/>
              <a:pathLst>
                <a:path w="284" h="1605" fill="none" extrusionOk="0">
                  <a:moveTo>
                    <a:pt x="283" y="142"/>
                  </a:moveTo>
                  <a:lnTo>
                    <a:pt x="283" y="1605"/>
                  </a:lnTo>
                  <a:lnTo>
                    <a:pt x="283" y="1605"/>
                  </a:lnTo>
                  <a:lnTo>
                    <a:pt x="157" y="1526"/>
                  </a:lnTo>
                  <a:lnTo>
                    <a:pt x="0" y="1463"/>
                  </a:lnTo>
                  <a:lnTo>
                    <a:pt x="0" y="0"/>
                  </a:lnTo>
                  <a:lnTo>
                    <a:pt x="0" y="0"/>
                  </a:lnTo>
                  <a:lnTo>
                    <a:pt x="142" y="63"/>
                  </a:lnTo>
                  <a:lnTo>
                    <a:pt x="283" y="1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853;p55">
              <a:extLst>
                <a:ext uri="{FF2B5EF4-FFF2-40B4-BE49-F238E27FC236}">
                  <a16:creationId xmlns:a16="http://schemas.microsoft.com/office/drawing/2014/main" id="{A57A1687-1738-F9F0-EC55-58E2E0367255}"/>
                </a:ext>
              </a:extLst>
            </p:cNvPr>
            <p:cNvSpPr/>
            <p:nvPr/>
          </p:nvSpPr>
          <p:spPr>
            <a:xfrm>
              <a:off x="-1850581" y="3577386"/>
              <a:ext cx="5454" cy="44062"/>
            </a:xfrm>
            <a:custGeom>
              <a:avLst/>
              <a:gdLst/>
              <a:ahLst/>
              <a:cxnLst/>
              <a:rect l="l" t="t" r="r" b="b"/>
              <a:pathLst>
                <a:path w="189" h="1527" extrusionOk="0">
                  <a:moveTo>
                    <a:pt x="0" y="0"/>
                  </a:moveTo>
                  <a:lnTo>
                    <a:pt x="0" y="1463"/>
                  </a:lnTo>
                  <a:lnTo>
                    <a:pt x="189" y="1526"/>
                  </a:lnTo>
                  <a:lnTo>
                    <a:pt x="189" y="63"/>
                  </a:lnTo>
                  <a:lnTo>
                    <a:pt x="0" y="0"/>
                  </a:lnTo>
                  <a:close/>
                </a:path>
              </a:pathLst>
            </a:custGeom>
            <a:solidFill>
              <a:srgbClr val="658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854;p55">
              <a:extLst>
                <a:ext uri="{FF2B5EF4-FFF2-40B4-BE49-F238E27FC236}">
                  <a16:creationId xmlns:a16="http://schemas.microsoft.com/office/drawing/2014/main" id="{1D03F774-AFC1-62DF-D777-1FBBE05AAA91}"/>
                </a:ext>
              </a:extLst>
            </p:cNvPr>
            <p:cNvSpPr/>
            <p:nvPr/>
          </p:nvSpPr>
          <p:spPr>
            <a:xfrm>
              <a:off x="-1850581" y="3577386"/>
              <a:ext cx="5454" cy="44062"/>
            </a:xfrm>
            <a:custGeom>
              <a:avLst/>
              <a:gdLst/>
              <a:ahLst/>
              <a:cxnLst/>
              <a:rect l="l" t="t" r="r" b="b"/>
              <a:pathLst>
                <a:path w="189" h="1527" fill="none" extrusionOk="0">
                  <a:moveTo>
                    <a:pt x="189" y="63"/>
                  </a:moveTo>
                  <a:lnTo>
                    <a:pt x="189" y="1526"/>
                  </a:lnTo>
                  <a:lnTo>
                    <a:pt x="189" y="1526"/>
                  </a:lnTo>
                  <a:lnTo>
                    <a:pt x="0" y="1463"/>
                  </a:lnTo>
                  <a:lnTo>
                    <a:pt x="0" y="0"/>
                  </a:lnTo>
                  <a:lnTo>
                    <a:pt x="0" y="0"/>
                  </a:lnTo>
                  <a:lnTo>
                    <a:pt x="189" y="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855;p55">
              <a:extLst>
                <a:ext uri="{FF2B5EF4-FFF2-40B4-BE49-F238E27FC236}">
                  <a16:creationId xmlns:a16="http://schemas.microsoft.com/office/drawing/2014/main" id="{3C696B07-4606-8AD2-334A-D3579A23B0B2}"/>
                </a:ext>
              </a:extLst>
            </p:cNvPr>
            <p:cNvSpPr/>
            <p:nvPr/>
          </p:nvSpPr>
          <p:spPr>
            <a:xfrm>
              <a:off x="-1855573" y="3576463"/>
              <a:ext cx="5021" cy="43167"/>
            </a:xfrm>
            <a:custGeom>
              <a:avLst/>
              <a:gdLst/>
              <a:ahLst/>
              <a:cxnLst/>
              <a:rect l="l" t="t" r="r" b="b"/>
              <a:pathLst>
                <a:path w="174" h="1496" extrusionOk="0">
                  <a:moveTo>
                    <a:pt x="0" y="1"/>
                  </a:moveTo>
                  <a:lnTo>
                    <a:pt x="16" y="1448"/>
                  </a:lnTo>
                  <a:lnTo>
                    <a:pt x="173" y="1495"/>
                  </a:lnTo>
                  <a:lnTo>
                    <a:pt x="173" y="32"/>
                  </a:lnTo>
                  <a:lnTo>
                    <a:pt x="0" y="1"/>
                  </a:lnTo>
                  <a:close/>
                </a:path>
              </a:pathLst>
            </a:custGeom>
            <a:solidFill>
              <a:srgbClr val="6A8E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856;p55">
              <a:extLst>
                <a:ext uri="{FF2B5EF4-FFF2-40B4-BE49-F238E27FC236}">
                  <a16:creationId xmlns:a16="http://schemas.microsoft.com/office/drawing/2014/main" id="{D77A41F1-3F0F-AA38-C3C7-28F5A8E75412}"/>
                </a:ext>
              </a:extLst>
            </p:cNvPr>
            <p:cNvSpPr/>
            <p:nvPr/>
          </p:nvSpPr>
          <p:spPr>
            <a:xfrm>
              <a:off x="-1855573" y="3576463"/>
              <a:ext cx="5021" cy="43167"/>
            </a:xfrm>
            <a:custGeom>
              <a:avLst/>
              <a:gdLst/>
              <a:ahLst/>
              <a:cxnLst/>
              <a:rect l="l" t="t" r="r" b="b"/>
              <a:pathLst>
                <a:path w="174" h="1496" fill="none" extrusionOk="0">
                  <a:moveTo>
                    <a:pt x="173" y="32"/>
                  </a:moveTo>
                  <a:lnTo>
                    <a:pt x="173" y="1495"/>
                  </a:lnTo>
                  <a:lnTo>
                    <a:pt x="173" y="1495"/>
                  </a:lnTo>
                  <a:lnTo>
                    <a:pt x="16" y="1448"/>
                  </a:lnTo>
                  <a:lnTo>
                    <a:pt x="0" y="1"/>
                  </a:lnTo>
                  <a:lnTo>
                    <a:pt x="0" y="1"/>
                  </a:lnTo>
                  <a:lnTo>
                    <a:pt x="173" y="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857;p55">
              <a:extLst>
                <a:ext uri="{FF2B5EF4-FFF2-40B4-BE49-F238E27FC236}">
                  <a16:creationId xmlns:a16="http://schemas.microsoft.com/office/drawing/2014/main" id="{34BC4E2C-49D4-9E6B-3B45-68E26EC19208}"/>
                </a:ext>
              </a:extLst>
            </p:cNvPr>
            <p:cNvSpPr/>
            <p:nvPr/>
          </p:nvSpPr>
          <p:spPr>
            <a:xfrm>
              <a:off x="-1860132" y="3575569"/>
              <a:ext cx="5021" cy="42705"/>
            </a:xfrm>
            <a:custGeom>
              <a:avLst/>
              <a:gdLst/>
              <a:ahLst/>
              <a:cxnLst/>
              <a:rect l="l" t="t" r="r" b="b"/>
              <a:pathLst>
                <a:path w="174" h="1480" extrusionOk="0">
                  <a:moveTo>
                    <a:pt x="1" y="0"/>
                  </a:moveTo>
                  <a:lnTo>
                    <a:pt x="17" y="1463"/>
                  </a:lnTo>
                  <a:lnTo>
                    <a:pt x="174" y="1479"/>
                  </a:lnTo>
                  <a:lnTo>
                    <a:pt x="158" y="32"/>
                  </a:lnTo>
                  <a:lnTo>
                    <a:pt x="1" y="0"/>
                  </a:lnTo>
                  <a:close/>
                </a:path>
              </a:pathLst>
            </a:custGeom>
            <a:solidFill>
              <a:srgbClr val="6F92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858;p55">
              <a:extLst>
                <a:ext uri="{FF2B5EF4-FFF2-40B4-BE49-F238E27FC236}">
                  <a16:creationId xmlns:a16="http://schemas.microsoft.com/office/drawing/2014/main" id="{2786E915-9AC7-E94C-E8A7-379D094CD0C0}"/>
                </a:ext>
              </a:extLst>
            </p:cNvPr>
            <p:cNvSpPr/>
            <p:nvPr/>
          </p:nvSpPr>
          <p:spPr>
            <a:xfrm>
              <a:off x="-1860132" y="3575569"/>
              <a:ext cx="5021" cy="42705"/>
            </a:xfrm>
            <a:custGeom>
              <a:avLst/>
              <a:gdLst/>
              <a:ahLst/>
              <a:cxnLst/>
              <a:rect l="l" t="t" r="r" b="b"/>
              <a:pathLst>
                <a:path w="174" h="1480" fill="none" extrusionOk="0">
                  <a:moveTo>
                    <a:pt x="158" y="32"/>
                  </a:moveTo>
                  <a:lnTo>
                    <a:pt x="174" y="1479"/>
                  </a:lnTo>
                  <a:lnTo>
                    <a:pt x="174" y="1479"/>
                  </a:lnTo>
                  <a:lnTo>
                    <a:pt x="17" y="1463"/>
                  </a:lnTo>
                  <a:lnTo>
                    <a:pt x="1" y="0"/>
                  </a:lnTo>
                  <a:lnTo>
                    <a:pt x="1" y="0"/>
                  </a:lnTo>
                  <a:lnTo>
                    <a:pt x="158" y="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859;p55">
              <a:extLst>
                <a:ext uri="{FF2B5EF4-FFF2-40B4-BE49-F238E27FC236}">
                  <a16:creationId xmlns:a16="http://schemas.microsoft.com/office/drawing/2014/main" id="{2013075E-8A80-6A0F-F5B6-A736BD195623}"/>
                </a:ext>
              </a:extLst>
            </p:cNvPr>
            <p:cNvSpPr/>
            <p:nvPr/>
          </p:nvSpPr>
          <p:spPr>
            <a:xfrm>
              <a:off x="-1864663" y="3575107"/>
              <a:ext cx="5021" cy="42705"/>
            </a:xfrm>
            <a:custGeom>
              <a:avLst/>
              <a:gdLst/>
              <a:ahLst/>
              <a:cxnLst/>
              <a:rect l="l" t="t" r="r" b="b"/>
              <a:pathLst>
                <a:path w="174" h="1480" extrusionOk="0">
                  <a:moveTo>
                    <a:pt x="0" y="0"/>
                  </a:moveTo>
                  <a:lnTo>
                    <a:pt x="16" y="1464"/>
                  </a:lnTo>
                  <a:lnTo>
                    <a:pt x="174" y="1479"/>
                  </a:lnTo>
                  <a:lnTo>
                    <a:pt x="174" y="1479"/>
                  </a:lnTo>
                  <a:lnTo>
                    <a:pt x="158" y="16"/>
                  </a:lnTo>
                  <a:lnTo>
                    <a:pt x="0" y="0"/>
                  </a:lnTo>
                  <a:close/>
                </a:path>
              </a:pathLst>
            </a:custGeom>
            <a:solidFill>
              <a:srgbClr val="749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860;p55">
              <a:extLst>
                <a:ext uri="{FF2B5EF4-FFF2-40B4-BE49-F238E27FC236}">
                  <a16:creationId xmlns:a16="http://schemas.microsoft.com/office/drawing/2014/main" id="{C5780E55-EB50-064D-0696-6B647A145F0A}"/>
                </a:ext>
              </a:extLst>
            </p:cNvPr>
            <p:cNvSpPr/>
            <p:nvPr/>
          </p:nvSpPr>
          <p:spPr>
            <a:xfrm>
              <a:off x="-1864663" y="3575107"/>
              <a:ext cx="5021" cy="42705"/>
            </a:xfrm>
            <a:custGeom>
              <a:avLst/>
              <a:gdLst/>
              <a:ahLst/>
              <a:cxnLst/>
              <a:rect l="l" t="t" r="r" b="b"/>
              <a:pathLst>
                <a:path w="174" h="1480" fill="none" extrusionOk="0">
                  <a:moveTo>
                    <a:pt x="158" y="16"/>
                  </a:moveTo>
                  <a:lnTo>
                    <a:pt x="174" y="1479"/>
                  </a:lnTo>
                  <a:lnTo>
                    <a:pt x="174" y="1479"/>
                  </a:lnTo>
                  <a:lnTo>
                    <a:pt x="16" y="1464"/>
                  </a:lnTo>
                  <a:lnTo>
                    <a:pt x="0" y="0"/>
                  </a:lnTo>
                  <a:lnTo>
                    <a:pt x="0" y="0"/>
                  </a:lnTo>
                  <a:lnTo>
                    <a:pt x="158" y="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861;p55">
              <a:extLst>
                <a:ext uri="{FF2B5EF4-FFF2-40B4-BE49-F238E27FC236}">
                  <a16:creationId xmlns:a16="http://schemas.microsoft.com/office/drawing/2014/main" id="{65448CBB-07E9-F1E9-051B-A2BB092C6BED}"/>
                </a:ext>
              </a:extLst>
            </p:cNvPr>
            <p:cNvSpPr/>
            <p:nvPr/>
          </p:nvSpPr>
          <p:spPr>
            <a:xfrm>
              <a:off x="-1869193" y="3575107"/>
              <a:ext cx="5021" cy="42244"/>
            </a:xfrm>
            <a:custGeom>
              <a:avLst/>
              <a:gdLst/>
              <a:ahLst/>
              <a:cxnLst/>
              <a:rect l="l" t="t" r="r" b="b"/>
              <a:pathLst>
                <a:path w="174" h="1464" extrusionOk="0">
                  <a:moveTo>
                    <a:pt x="0" y="0"/>
                  </a:moveTo>
                  <a:lnTo>
                    <a:pt x="16" y="1464"/>
                  </a:lnTo>
                  <a:lnTo>
                    <a:pt x="173" y="1464"/>
                  </a:lnTo>
                  <a:lnTo>
                    <a:pt x="157" y="0"/>
                  </a:lnTo>
                  <a:close/>
                </a:path>
              </a:pathLst>
            </a:custGeom>
            <a:solidFill>
              <a:srgbClr val="799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862;p55">
              <a:extLst>
                <a:ext uri="{FF2B5EF4-FFF2-40B4-BE49-F238E27FC236}">
                  <a16:creationId xmlns:a16="http://schemas.microsoft.com/office/drawing/2014/main" id="{D0F9AC61-DE2B-951F-33C5-C03AEE42F923}"/>
                </a:ext>
              </a:extLst>
            </p:cNvPr>
            <p:cNvSpPr/>
            <p:nvPr/>
          </p:nvSpPr>
          <p:spPr>
            <a:xfrm>
              <a:off x="-1869193" y="3575107"/>
              <a:ext cx="5021" cy="42244"/>
            </a:xfrm>
            <a:custGeom>
              <a:avLst/>
              <a:gdLst/>
              <a:ahLst/>
              <a:cxnLst/>
              <a:rect l="l" t="t" r="r" b="b"/>
              <a:pathLst>
                <a:path w="174" h="1464" fill="none" extrusionOk="0">
                  <a:moveTo>
                    <a:pt x="157" y="0"/>
                  </a:moveTo>
                  <a:lnTo>
                    <a:pt x="173" y="1464"/>
                  </a:lnTo>
                  <a:lnTo>
                    <a:pt x="173" y="1464"/>
                  </a:lnTo>
                  <a:lnTo>
                    <a:pt x="16" y="1464"/>
                  </a:lnTo>
                  <a:lnTo>
                    <a:pt x="0" y="0"/>
                  </a:lnTo>
                  <a:lnTo>
                    <a:pt x="0" y="0"/>
                  </a:lnTo>
                  <a:lnTo>
                    <a:pt x="15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863;p55">
              <a:extLst>
                <a:ext uri="{FF2B5EF4-FFF2-40B4-BE49-F238E27FC236}">
                  <a16:creationId xmlns:a16="http://schemas.microsoft.com/office/drawing/2014/main" id="{930A4AD1-0A38-D882-C5D4-62DD839EE0AA}"/>
                </a:ext>
              </a:extLst>
            </p:cNvPr>
            <p:cNvSpPr/>
            <p:nvPr/>
          </p:nvSpPr>
          <p:spPr>
            <a:xfrm>
              <a:off x="-1954549" y="3602809"/>
              <a:ext cx="8195" cy="47697"/>
            </a:xfrm>
            <a:custGeom>
              <a:avLst/>
              <a:gdLst/>
              <a:ahLst/>
              <a:cxnLst/>
              <a:rect l="l" t="t" r="r" b="b"/>
              <a:pathLst>
                <a:path w="284" h="1653" extrusionOk="0">
                  <a:moveTo>
                    <a:pt x="0" y="0"/>
                  </a:moveTo>
                  <a:lnTo>
                    <a:pt x="0" y="1464"/>
                  </a:lnTo>
                  <a:lnTo>
                    <a:pt x="283" y="1652"/>
                  </a:lnTo>
                  <a:lnTo>
                    <a:pt x="283" y="189"/>
                  </a:lnTo>
                  <a:lnTo>
                    <a:pt x="0" y="0"/>
                  </a:lnTo>
                  <a:close/>
                </a:path>
              </a:pathLst>
            </a:custGeom>
            <a:solidFill>
              <a:srgbClr val="6288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864;p55">
              <a:extLst>
                <a:ext uri="{FF2B5EF4-FFF2-40B4-BE49-F238E27FC236}">
                  <a16:creationId xmlns:a16="http://schemas.microsoft.com/office/drawing/2014/main" id="{0A0F8C15-335F-B1A8-2234-BB8C48DC3632}"/>
                </a:ext>
              </a:extLst>
            </p:cNvPr>
            <p:cNvSpPr/>
            <p:nvPr/>
          </p:nvSpPr>
          <p:spPr>
            <a:xfrm>
              <a:off x="-1946383" y="3582379"/>
              <a:ext cx="45879" cy="68127"/>
            </a:xfrm>
            <a:custGeom>
              <a:avLst/>
              <a:gdLst/>
              <a:ahLst/>
              <a:cxnLst/>
              <a:rect l="l" t="t" r="r" b="b"/>
              <a:pathLst>
                <a:path w="1590" h="2361" extrusionOk="0">
                  <a:moveTo>
                    <a:pt x="1574" y="0"/>
                  </a:moveTo>
                  <a:lnTo>
                    <a:pt x="0" y="897"/>
                  </a:lnTo>
                  <a:lnTo>
                    <a:pt x="0" y="2360"/>
                  </a:lnTo>
                  <a:lnTo>
                    <a:pt x="1589" y="1463"/>
                  </a:lnTo>
                  <a:lnTo>
                    <a:pt x="1574" y="0"/>
                  </a:lnTo>
                  <a:close/>
                </a:path>
              </a:pathLst>
            </a:custGeom>
            <a:solidFill>
              <a:srgbClr val="9AB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865;p55">
              <a:extLst>
                <a:ext uri="{FF2B5EF4-FFF2-40B4-BE49-F238E27FC236}">
                  <a16:creationId xmlns:a16="http://schemas.microsoft.com/office/drawing/2014/main" id="{D8CF52F1-2B3F-3504-E194-71C257558710}"/>
                </a:ext>
              </a:extLst>
            </p:cNvPr>
            <p:cNvSpPr/>
            <p:nvPr/>
          </p:nvSpPr>
          <p:spPr>
            <a:xfrm>
              <a:off x="-1946383" y="3608262"/>
              <a:ext cx="9551" cy="47697"/>
            </a:xfrm>
            <a:custGeom>
              <a:avLst/>
              <a:gdLst/>
              <a:ahLst/>
              <a:cxnLst/>
              <a:rect l="l" t="t" r="r" b="b"/>
              <a:pathLst>
                <a:path w="331" h="1653" extrusionOk="0">
                  <a:moveTo>
                    <a:pt x="0" y="0"/>
                  </a:moveTo>
                  <a:lnTo>
                    <a:pt x="0" y="1463"/>
                  </a:lnTo>
                  <a:lnTo>
                    <a:pt x="331" y="1652"/>
                  </a:lnTo>
                  <a:lnTo>
                    <a:pt x="315" y="189"/>
                  </a:lnTo>
                  <a:lnTo>
                    <a:pt x="0" y="0"/>
                  </a:lnTo>
                  <a:close/>
                </a:path>
              </a:pathLst>
            </a:custGeom>
            <a:solidFill>
              <a:srgbClr val="DED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866;p55">
              <a:extLst>
                <a:ext uri="{FF2B5EF4-FFF2-40B4-BE49-F238E27FC236}">
                  <a16:creationId xmlns:a16="http://schemas.microsoft.com/office/drawing/2014/main" id="{0B37C69F-451B-8009-348F-1A55818CBCB9}"/>
                </a:ext>
              </a:extLst>
            </p:cNvPr>
            <p:cNvSpPr/>
            <p:nvPr/>
          </p:nvSpPr>
          <p:spPr>
            <a:xfrm>
              <a:off x="-1937322" y="3613687"/>
              <a:ext cx="8656" cy="54507"/>
            </a:xfrm>
            <a:custGeom>
              <a:avLst/>
              <a:gdLst/>
              <a:ahLst/>
              <a:cxnLst/>
              <a:rect l="l" t="t" r="r" b="b"/>
              <a:pathLst>
                <a:path w="300" h="1889" extrusionOk="0">
                  <a:moveTo>
                    <a:pt x="1" y="1"/>
                  </a:moveTo>
                  <a:lnTo>
                    <a:pt x="17" y="1464"/>
                  </a:lnTo>
                  <a:lnTo>
                    <a:pt x="143" y="1559"/>
                  </a:lnTo>
                  <a:lnTo>
                    <a:pt x="237" y="1669"/>
                  </a:lnTo>
                  <a:lnTo>
                    <a:pt x="284" y="1779"/>
                  </a:lnTo>
                  <a:lnTo>
                    <a:pt x="300" y="1889"/>
                  </a:lnTo>
                  <a:lnTo>
                    <a:pt x="300" y="426"/>
                  </a:lnTo>
                  <a:lnTo>
                    <a:pt x="284" y="316"/>
                  </a:lnTo>
                  <a:lnTo>
                    <a:pt x="221" y="205"/>
                  </a:lnTo>
                  <a:lnTo>
                    <a:pt x="127" y="95"/>
                  </a:lnTo>
                  <a:lnTo>
                    <a:pt x="1" y="1"/>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867;p55">
              <a:extLst>
                <a:ext uri="{FF2B5EF4-FFF2-40B4-BE49-F238E27FC236}">
                  <a16:creationId xmlns:a16="http://schemas.microsoft.com/office/drawing/2014/main" id="{A84EAB66-C4A1-2CC7-0DCF-2DDFDC1A4DFD}"/>
                </a:ext>
              </a:extLst>
            </p:cNvPr>
            <p:cNvSpPr/>
            <p:nvPr/>
          </p:nvSpPr>
          <p:spPr>
            <a:xfrm>
              <a:off x="-1937322" y="3613687"/>
              <a:ext cx="8656" cy="54507"/>
            </a:xfrm>
            <a:custGeom>
              <a:avLst/>
              <a:gdLst/>
              <a:ahLst/>
              <a:cxnLst/>
              <a:rect l="l" t="t" r="r" b="b"/>
              <a:pathLst>
                <a:path w="300" h="1889" fill="none" extrusionOk="0">
                  <a:moveTo>
                    <a:pt x="300" y="426"/>
                  </a:moveTo>
                  <a:lnTo>
                    <a:pt x="300" y="1889"/>
                  </a:lnTo>
                  <a:lnTo>
                    <a:pt x="300" y="1889"/>
                  </a:lnTo>
                  <a:lnTo>
                    <a:pt x="284" y="1779"/>
                  </a:lnTo>
                  <a:lnTo>
                    <a:pt x="237" y="1669"/>
                  </a:lnTo>
                  <a:lnTo>
                    <a:pt x="143" y="1559"/>
                  </a:lnTo>
                  <a:lnTo>
                    <a:pt x="17" y="1464"/>
                  </a:lnTo>
                  <a:lnTo>
                    <a:pt x="1" y="1"/>
                  </a:lnTo>
                  <a:lnTo>
                    <a:pt x="1" y="1"/>
                  </a:lnTo>
                  <a:lnTo>
                    <a:pt x="127" y="95"/>
                  </a:lnTo>
                  <a:lnTo>
                    <a:pt x="221" y="205"/>
                  </a:lnTo>
                  <a:lnTo>
                    <a:pt x="284" y="316"/>
                  </a:lnTo>
                  <a:lnTo>
                    <a:pt x="300" y="4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868;p55">
              <a:extLst>
                <a:ext uri="{FF2B5EF4-FFF2-40B4-BE49-F238E27FC236}">
                  <a16:creationId xmlns:a16="http://schemas.microsoft.com/office/drawing/2014/main" id="{F22AEEE7-6B85-E9F5-15EE-0ED43B18083F}"/>
                </a:ext>
              </a:extLst>
            </p:cNvPr>
            <p:cNvSpPr/>
            <p:nvPr/>
          </p:nvSpPr>
          <p:spPr>
            <a:xfrm>
              <a:off x="-1928694" y="3625951"/>
              <a:ext cx="29" cy="42705"/>
            </a:xfrm>
            <a:custGeom>
              <a:avLst/>
              <a:gdLst/>
              <a:ahLst/>
              <a:cxnLst/>
              <a:rect l="l" t="t" r="r" b="b"/>
              <a:pathLst>
                <a:path w="1" h="1480" extrusionOk="0">
                  <a:moveTo>
                    <a:pt x="1" y="1"/>
                  </a:moveTo>
                  <a:lnTo>
                    <a:pt x="1" y="1464"/>
                  </a:lnTo>
                  <a:lnTo>
                    <a:pt x="1" y="1464"/>
                  </a:lnTo>
                  <a:lnTo>
                    <a:pt x="1" y="1480"/>
                  </a:lnTo>
                  <a:lnTo>
                    <a:pt x="1" y="16"/>
                  </a:lnTo>
                  <a:lnTo>
                    <a:pt x="1" y="16"/>
                  </a:lnTo>
                  <a:lnTo>
                    <a:pt x="1" y="1"/>
                  </a:lnTo>
                  <a:close/>
                </a:path>
              </a:pathLst>
            </a:custGeom>
            <a:solidFill>
              <a:srgbClr val="6F92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869;p55">
              <a:extLst>
                <a:ext uri="{FF2B5EF4-FFF2-40B4-BE49-F238E27FC236}">
                  <a16:creationId xmlns:a16="http://schemas.microsoft.com/office/drawing/2014/main" id="{460C6001-1A56-6B98-3A4C-7F939B3750BF}"/>
                </a:ext>
              </a:extLst>
            </p:cNvPr>
            <p:cNvSpPr/>
            <p:nvPr/>
          </p:nvSpPr>
          <p:spPr>
            <a:xfrm>
              <a:off x="-1928694" y="3625951"/>
              <a:ext cx="29" cy="42705"/>
            </a:xfrm>
            <a:custGeom>
              <a:avLst/>
              <a:gdLst/>
              <a:ahLst/>
              <a:cxnLst/>
              <a:rect l="l" t="t" r="r" b="b"/>
              <a:pathLst>
                <a:path w="1" h="1480" fill="none" extrusionOk="0">
                  <a:moveTo>
                    <a:pt x="1" y="1"/>
                  </a:moveTo>
                  <a:lnTo>
                    <a:pt x="1" y="1464"/>
                  </a:lnTo>
                  <a:lnTo>
                    <a:pt x="1" y="1464"/>
                  </a:lnTo>
                  <a:lnTo>
                    <a:pt x="1" y="1480"/>
                  </a:lnTo>
                  <a:lnTo>
                    <a:pt x="1" y="16"/>
                  </a:lnTo>
                  <a:lnTo>
                    <a:pt x="1" y="1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870;p55">
              <a:extLst>
                <a:ext uri="{FF2B5EF4-FFF2-40B4-BE49-F238E27FC236}">
                  <a16:creationId xmlns:a16="http://schemas.microsoft.com/office/drawing/2014/main" id="{CFC2F56D-B820-3A07-C364-CA5B3E4EF442}"/>
                </a:ext>
              </a:extLst>
            </p:cNvPr>
            <p:cNvSpPr/>
            <p:nvPr/>
          </p:nvSpPr>
          <p:spPr>
            <a:xfrm>
              <a:off x="-1929127" y="3626413"/>
              <a:ext cx="462" cy="44062"/>
            </a:xfrm>
            <a:custGeom>
              <a:avLst/>
              <a:gdLst/>
              <a:ahLst/>
              <a:cxnLst/>
              <a:rect l="l" t="t" r="r" b="b"/>
              <a:pathLst>
                <a:path w="16" h="1527" extrusionOk="0">
                  <a:moveTo>
                    <a:pt x="16" y="0"/>
                  </a:moveTo>
                  <a:lnTo>
                    <a:pt x="0" y="63"/>
                  </a:lnTo>
                  <a:lnTo>
                    <a:pt x="16" y="1527"/>
                  </a:lnTo>
                  <a:lnTo>
                    <a:pt x="16" y="1464"/>
                  </a:lnTo>
                  <a:lnTo>
                    <a:pt x="16" y="0"/>
                  </a:lnTo>
                  <a:close/>
                </a:path>
              </a:pathLst>
            </a:custGeom>
            <a:solidFill>
              <a:srgbClr val="749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871;p55">
              <a:extLst>
                <a:ext uri="{FF2B5EF4-FFF2-40B4-BE49-F238E27FC236}">
                  <a16:creationId xmlns:a16="http://schemas.microsoft.com/office/drawing/2014/main" id="{ED782020-4C7A-86BD-C305-123DED93B138}"/>
                </a:ext>
              </a:extLst>
            </p:cNvPr>
            <p:cNvSpPr/>
            <p:nvPr/>
          </p:nvSpPr>
          <p:spPr>
            <a:xfrm>
              <a:off x="-1929127" y="3626413"/>
              <a:ext cx="462" cy="44062"/>
            </a:xfrm>
            <a:custGeom>
              <a:avLst/>
              <a:gdLst/>
              <a:ahLst/>
              <a:cxnLst/>
              <a:rect l="l" t="t" r="r" b="b"/>
              <a:pathLst>
                <a:path w="16" h="1527" fill="none" extrusionOk="0">
                  <a:moveTo>
                    <a:pt x="16" y="0"/>
                  </a:moveTo>
                  <a:lnTo>
                    <a:pt x="16" y="1464"/>
                  </a:lnTo>
                  <a:lnTo>
                    <a:pt x="16" y="1464"/>
                  </a:lnTo>
                  <a:lnTo>
                    <a:pt x="16" y="1527"/>
                  </a:lnTo>
                  <a:lnTo>
                    <a:pt x="0" y="63"/>
                  </a:lnTo>
                  <a:lnTo>
                    <a:pt x="0" y="63"/>
                  </a:lnTo>
                  <a:lnTo>
                    <a:pt x="1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872;p55">
              <a:extLst>
                <a:ext uri="{FF2B5EF4-FFF2-40B4-BE49-F238E27FC236}">
                  <a16:creationId xmlns:a16="http://schemas.microsoft.com/office/drawing/2014/main" id="{5D6613A8-E2E7-41BF-B185-C2CADE123868}"/>
                </a:ext>
              </a:extLst>
            </p:cNvPr>
            <p:cNvSpPr/>
            <p:nvPr/>
          </p:nvSpPr>
          <p:spPr>
            <a:xfrm>
              <a:off x="-1929588" y="3628231"/>
              <a:ext cx="923" cy="43600"/>
            </a:xfrm>
            <a:custGeom>
              <a:avLst/>
              <a:gdLst/>
              <a:ahLst/>
              <a:cxnLst/>
              <a:rect l="l" t="t" r="r" b="b"/>
              <a:pathLst>
                <a:path w="32" h="1511" extrusionOk="0">
                  <a:moveTo>
                    <a:pt x="16" y="0"/>
                  </a:moveTo>
                  <a:lnTo>
                    <a:pt x="0" y="48"/>
                  </a:lnTo>
                  <a:lnTo>
                    <a:pt x="16" y="1511"/>
                  </a:lnTo>
                  <a:lnTo>
                    <a:pt x="32" y="1464"/>
                  </a:lnTo>
                  <a:lnTo>
                    <a:pt x="16" y="0"/>
                  </a:lnTo>
                  <a:close/>
                </a:path>
              </a:pathLst>
            </a:custGeom>
            <a:solidFill>
              <a:srgbClr val="799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873;p55">
              <a:extLst>
                <a:ext uri="{FF2B5EF4-FFF2-40B4-BE49-F238E27FC236}">
                  <a16:creationId xmlns:a16="http://schemas.microsoft.com/office/drawing/2014/main" id="{3664DD19-AFD5-A425-6EC3-15E5E434082F}"/>
                </a:ext>
              </a:extLst>
            </p:cNvPr>
            <p:cNvSpPr/>
            <p:nvPr/>
          </p:nvSpPr>
          <p:spPr>
            <a:xfrm>
              <a:off x="-1929588" y="3628231"/>
              <a:ext cx="923" cy="43600"/>
            </a:xfrm>
            <a:custGeom>
              <a:avLst/>
              <a:gdLst/>
              <a:ahLst/>
              <a:cxnLst/>
              <a:rect l="l" t="t" r="r" b="b"/>
              <a:pathLst>
                <a:path w="32" h="1511" fill="none" extrusionOk="0">
                  <a:moveTo>
                    <a:pt x="16" y="0"/>
                  </a:moveTo>
                  <a:lnTo>
                    <a:pt x="32" y="1464"/>
                  </a:lnTo>
                  <a:lnTo>
                    <a:pt x="32" y="1464"/>
                  </a:lnTo>
                  <a:lnTo>
                    <a:pt x="16" y="1511"/>
                  </a:lnTo>
                  <a:lnTo>
                    <a:pt x="0" y="48"/>
                  </a:lnTo>
                  <a:lnTo>
                    <a:pt x="0" y="48"/>
                  </a:lnTo>
                  <a:lnTo>
                    <a:pt x="1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874;p55">
              <a:extLst>
                <a:ext uri="{FF2B5EF4-FFF2-40B4-BE49-F238E27FC236}">
                  <a16:creationId xmlns:a16="http://schemas.microsoft.com/office/drawing/2014/main" id="{EA8D5035-CC10-0EAB-D0A2-9F9E95E80C69}"/>
                </a:ext>
              </a:extLst>
            </p:cNvPr>
            <p:cNvSpPr/>
            <p:nvPr/>
          </p:nvSpPr>
          <p:spPr>
            <a:xfrm>
              <a:off x="-1930512" y="3629587"/>
              <a:ext cx="1414" cy="44062"/>
            </a:xfrm>
            <a:custGeom>
              <a:avLst/>
              <a:gdLst/>
              <a:ahLst/>
              <a:cxnLst/>
              <a:rect l="l" t="t" r="r" b="b"/>
              <a:pathLst>
                <a:path w="49" h="1527" extrusionOk="0">
                  <a:moveTo>
                    <a:pt x="32" y="1"/>
                  </a:moveTo>
                  <a:lnTo>
                    <a:pt x="1" y="64"/>
                  </a:lnTo>
                  <a:lnTo>
                    <a:pt x="17" y="1527"/>
                  </a:lnTo>
                  <a:lnTo>
                    <a:pt x="48" y="1464"/>
                  </a:lnTo>
                  <a:lnTo>
                    <a:pt x="32" y="1"/>
                  </a:lnTo>
                  <a:close/>
                </a:path>
              </a:pathLst>
            </a:custGeom>
            <a:solidFill>
              <a:srgbClr val="7B9B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875;p55">
              <a:extLst>
                <a:ext uri="{FF2B5EF4-FFF2-40B4-BE49-F238E27FC236}">
                  <a16:creationId xmlns:a16="http://schemas.microsoft.com/office/drawing/2014/main" id="{404583A6-4B15-5D13-4DF2-0D8BA860DFDA}"/>
                </a:ext>
              </a:extLst>
            </p:cNvPr>
            <p:cNvSpPr/>
            <p:nvPr/>
          </p:nvSpPr>
          <p:spPr>
            <a:xfrm>
              <a:off x="-1930512" y="3629587"/>
              <a:ext cx="1414" cy="44062"/>
            </a:xfrm>
            <a:custGeom>
              <a:avLst/>
              <a:gdLst/>
              <a:ahLst/>
              <a:cxnLst/>
              <a:rect l="l" t="t" r="r" b="b"/>
              <a:pathLst>
                <a:path w="49" h="1527" fill="none" extrusionOk="0">
                  <a:moveTo>
                    <a:pt x="32" y="1"/>
                  </a:moveTo>
                  <a:lnTo>
                    <a:pt x="48" y="1464"/>
                  </a:lnTo>
                  <a:lnTo>
                    <a:pt x="48" y="1464"/>
                  </a:lnTo>
                  <a:lnTo>
                    <a:pt x="17" y="1527"/>
                  </a:lnTo>
                  <a:lnTo>
                    <a:pt x="1" y="64"/>
                  </a:lnTo>
                  <a:lnTo>
                    <a:pt x="1" y="64"/>
                  </a:lnTo>
                  <a:lnTo>
                    <a:pt x="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876;p55">
              <a:extLst>
                <a:ext uri="{FF2B5EF4-FFF2-40B4-BE49-F238E27FC236}">
                  <a16:creationId xmlns:a16="http://schemas.microsoft.com/office/drawing/2014/main" id="{11EBB50F-B92A-91A2-3FF9-D675BA352061}"/>
                </a:ext>
              </a:extLst>
            </p:cNvPr>
            <p:cNvSpPr/>
            <p:nvPr/>
          </p:nvSpPr>
          <p:spPr>
            <a:xfrm>
              <a:off x="-1931406" y="3631405"/>
              <a:ext cx="1385" cy="44523"/>
            </a:xfrm>
            <a:custGeom>
              <a:avLst/>
              <a:gdLst/>
              <a:ahLst/>
              <a:cxnLst/>
              <a:rect l="l" t="t" r="r" b="b"/>
              <a:pathLst>
                <a:path w="48" h="1543" extrusionOk="0">
                  <a:moveTo>
                    <a:pt x="32" y="1"/>
                  </a:moveTo>
                  <a:lnTo>
                    <a:pt x="0" y="79"/>
                  </a:lnTo>
                  <a:lnTo>
                    <a:pt x="0" y="1542"/>
                  </a:lnTo>
                  <a:lnTo>
                    <a:pt x="48" y="1464"/>
                  </a:lnTo>
                  <a:lnTo>
                    <a:pt x="32" y="1"/>
                  </a:lnTo>
                  <a:close/>
                </a:path>
              </a:pathLst>
            </a:custGeom>
            <a:solidFill>
              <a:srgbClr val="819F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877;p55">
              <a:extLst>
                <a:ext uri="{FF2B5EF4-FFF2-40B4-BE49-F238E27FC236}">
                  <a16:creationId xmlns:a16="http://schemas.microsoft.com/office/drawing/2014/main" id="{E9DB8D49-070B-7F7F-C657-F238305F5E68}"/>
                </a:ext>
              </a:extLst>
            </p:cNvPr>
            <p:cNvSpPr/>
            <p:nvPr/>
          </p:nvSpPr>
          <p:spPr>
            <a:xfrm>
              <a:off x="-1931406" y="3631405"/>
              <a:ext cx="1385" cy="44523"/>
            </a:xfrm>
            <a:custGeom>
              <a:avLst/>
              <a:gdLst/>
              <a:ahLst/>
              <a:cxnLst/>
              <a:rect l="l" t="t" r="r" b="b"/>
              <a:pathLst>
                <a:path w="48" h="1543" fill="none" extrusionOk="0">
                  <a:moveTo>
                    <a:pt x="32" y="1"/>
                  </a:moveTo>
                  <a:lnTo>
                    <a:pt x="48" y="1464"/>
                  </a:lnTo>
                  <a:lnTo>
                    <a:pt x="48" y="1464"/>
                  </a:lnTo>
                  <a:lnTo>
                    <a:pt x="0" y="1542"/>
                  </a:lnTo>
                  <a:lnTo>
                    <a:pt x="0" y="79"/>
                  </a:lnTo>
                  <a:lnTo>
                    <a:pt x="0" y="79"/>
                  </a:lnTo>
                  <a:lnTo>
                    <a:pt x="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878;p55">
              <a:extLst>
                <a:ext uri="{FF2B5EF4-FFF2-40B4-BE49-F238E27FC236}">
                  <a16:creationId xmlns:a16="http://schemas.microsoft.com/office/drawing/2014/main" id="{0FB460F5-7EA0-CF47-3DC1-F2CA280D7E3C}"/>
                </a:ext>
              </a:extLst>
            </p:cNvPr>
            <p:cNvSpPr/>
            <p:nvPr/>
          </p:nvSpPr>
          <p:spPr>
            <a:xfrm>
              <a:off x="-1933686" y="3633684"/>
              <a:ext cx="2308" cy="44062"/>
            </a:xfrm>
            <a:custGeom>
              <a:avLst/>
              <a:gdLst/>
              <a:ahLst/>
              <a:cxnLst/>
              <a:rect l="l" t="t" r="r" b="b"/>
              <a:pathLst>
                <a:path w="80" h="1527" extrusionOk="0">
                  <a:moveTo>
                    <a:pt x="79" y="0"/>
                  </a:moveTo>
                  <a:lnTo>
                    <a:pt x="1" y="63"/>
                  </a:lnTo>
                  <a:lnTo>
                    <a:pt x="17" y="1526"/>
                  </a:lnTo>
                  <a:lnTo>
                    <a:pt x="79" y="1463"/>
                  </a:lnTo>
                  <a:lnTo>
                    <a:pt x="79" y="0"/>
                  </a:lnTo>
                  <a:close/>
                </a:path>
              </a:pathLst>
            </a:custGeom>
            <a:solidFill>
              <a:srgbClr val="86A3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879;p55">
              <a:extLst>
                <a:ext uri="{FF2B5EF4-FFF2-40B4-BE49-F238E27FC236}">
                  <a16:creationId xmlns:a16="http://schemas.microsoft.com/office/drawing/2014/main" id="{AFD73C97-7F23-FB7B-B482-C74BC27D2DB8}"/>
                </a:ext>
              </a:extLst>
            </p:cNvPr>
            <p:cNvSpPr/>
            <p:nvPr/>
          </p:nvSpPr>
          <p:spPr>
            <a:xfrm>
              <a:off x="-1933686" y="3633684"/>
              <a:ext cx="2308" cy="44062"/>
            </a:xfrm>
            <a:custGeom>
              <a:avLst/>
              <a:gdLst/>
              <a:ahLst/>
              <a:cxnLst/>
              <a:rect l="l" t="t" r="r" b="b"/>
              <a:pathLst>
                <a:path w="80" h="1527" fill="none" extrusionOk="0">
                  <a:moveTo>
                    <a:pt x="79" y="0"/>
                  </a:moveTo>
                  <a:lnTo>
                    <a:pt x="79" y="1463"/>
                  </a:lnTo>
                  <a:lnTo>
                    <a:pt x="79" y="1463"/>
                  </a:lnTo>
                  <a:lnTo>
                    <a:pt x="17" y="1526"/>
                  </a:lnTo>
                  <a:lnTo>
                    <a:pt x="1" y="63"/>
                  </a:lnTo>
                  <a:lnTo>
                    <a:pt x="1" y="63"/>
                  </a:lnTo>
                  <a:lnTo>
                    <a:pt x="7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880;p55">
              <a:extLst>
                <a:ext uri="{FF2B5EF4-FFF2-40B4-BE49-F238E27FC236}">
                  <a16:creationId xmlns:a16="http://schemas.microsoft.com/office/drawing/2014/main" id="{CD1FDDBC-E43E-2C50-CBB2-EE51A0E21EBD}"/>
                </a:ext>
              </a:extLst>
            </p:cNvPr>
            <p:cNvSpPr/>
            <p:nvPr/>
          </p:nvSpPr>
          <p:spPr>
            <a:xfrm>
              <a:off x="-1938216" y="3635502"/>
              <a:ext cx="5021" cy="45879"/>
            </a:xfrm>
            <a:custGeom>
              <a:avLst/>
              <a:gdLst/>
              <a:ahLst/>
              <a:cxnLst/>
              <a:rect l="l" t="t" r="r" b="b"/>
              <a:pathLst>
                <a:path w="174" h="1590" extrusionOk="0">
                  <a:moveTo>
                    <a:pt x="158" y="0"/>
                  </a:moveTo>
                  <a:lnTo>
                    <a:pt x="95" y="63"/>
                  </a:lnTo>
                  <a:lnTo>
                    <a:pt x="0" y="126"/>
                  </a:lnTo>
                  <a:lnTo>
                    <a:pt x="16" y="1589"/>
                  </a:lnTo>
                  <a:lnTo>
                    <a:pt x="95" y="1526"/>
                  </a:lnTo>
                  <a:lnTo>
                    <a:pt x="174" y="1463"/>
                  </a:lnTo>
                  <a:lnTo>
                    <a:pt x="158" y="0"/>
                  </a:lnTo>
                  <a:close/>
                </a:path>
              </a:pathLst>
            </a:custGeom>
            <a:solidFill>
              <a:srgbClr val="8BA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881;p55">
              <a:extLst>
                <a:ext uri="{FF2B5EF4-FFF2-40B4-BE49-F238E27FC236}">
                  <a16:creationId xmlns:a16="http://schemas.microsoft.com/office/drawing/2014/main" id="{89D0F272-A943-E73A-5B90-AB951AEBB281}"/>
                </a:ext>
              </a:extLst>
            </p:cNvPr>
            <p:cNvSpPr/>
            <p:nvPr/>
          </p:nvSpPr>
          <p:spPr>
            <a:xfrm>
              <a:off x="-1938216" y="3635502"/>
              <a:ext cx="5021" cy="45879"/>
            </a:xfrm>
            <a:custGeom>
              <a:avLst/>
              <a:gdLst/>
              <a:ahLst/>
              <a:cxnLst/>
              <a:rect l="l" t="t" r="r" b="b"/>
              <a:pathLst>
                <a:path w="174" h="1590" fill="none" extrusionOk="0">
                  <a:moveTo>
                    <a:pt x="158" y="0"/>
                  </a:moveTo>
                  <a:lnTo>
                    <a:pt x="174" y="1463"/>
                  </a:lnTo>
                  <a:lnTo>
                    <a:pt x="174" y="1463"/>
                  </a:lnTo>
                  <a:lnTo>
                    <a:pt x="95" y="1526"/>
                  </a:lnTo>
                  <a:lnTo>
                    <a:pt x="16" y="1589"/>
                  </a:lnTo>
                  <a:lnTo>
                    <a:pt x="0" y="126"/>
                  </a:lnTo>
                  <a:lnTo>
                    <a:pt x="0" y="126"/>
                  </a:lnTo>
                  <a:lnTo>
                    <a:pt x="95" y="63"/>
                  </a:lnTo>
                  <a:lnTo>
                    <a:pt x="1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882;p55">
              <a:extLst>
                <a:ext uri="{FF2B5EF4-FFF2-40B4-BE49-F238E27FC236}">
                  <a16:creationId xmlns:a16="http://schemas.microsoft.com/office/drawing/2014/main" id="{3C0D6247-8156-13EC-2D94-45214985DA2F}"/>
                </a:ext>
              </a:extLst>
            </p:cNvPr>
            <p:cNvSpPr/>
            <p:nvPr/>
          </p:nvSpPr>
          <p:spPr>
            <a:xfrm>
              <a:off x="-1938216" y="3639109"/>
              <a:ext cx="491" cy="42273"/>
            </a:xfrm>
            <a:custGeom>
              <a:avLst/>
              <a:gdLst/>
              <a:ahLst/>
              <a:cxnLst/>
              <a:rect l="l" t="t" r="r" b="b"/>
              <a:pathLst>
                <a:path w="17" h="1465" extrusionOk="0">
                  <a:moveTo>
                    <a:pt x="0" y="1"/>
                  </a:moveTo>
                  <a:lnTo>
                    <a:pt x="0" y="1464"/>
                  </a:lnTo>
                  <a:lnTo>
                    <a:pt x="16" y="1464"/>
                  </a:lnTo>
                  <a:lnTo>
                    <a:pt x="0" y="1"/>
                  </a:lnTo>
                  <a:close/>
                </a:path>
              </a:pathLst>
            </a:custGeom>
            <a:solidFill>
              <a:srgbClr val="8DA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883;p55">
              <a:extLst>
                <a:ext uri="{FF2B5EF4-FFF2-40B4-BE49-F238E27FC236}">
                  <a16:creationId xmlns:a16="http://schemas.microsoft.com/office/drawing/2014/main" id="{15FD5EA8-D6D4-D98B-905E-B64876CF7050}"/>
                </a:ext>
              </a:extLst>
            </p:cNvPr>
            <p:cNvSpPr/>
            <p:nvPr/>
          </p:nvSpPr>
          <p:spPr>
            <a:xfrm>
              <a:off x="-1938216" y="3639109"/>
              <a:ext cx="491" cy="42273"/>
            </a:xfrm>
            <a:custGeom>
              <a:avLst/>
              <a:gdLst/>
              <a:ahLst/>
              <a:cxnLst/>
              <a:rect l="l" t="t" r="r" b="b"/>
              <a:pathLst>
                <a:path w="17" h="1465" fill="none" extrusionOk="0">
                  <a:moveTo>
                    <a:pt x="0" y="1"/>
                  </a:moveTo>
                  <a:lnTo>
                    <a:pt x="16" y="1464"/>
                  </a:lnTo>
                  <a:lnTo>
                    <a:pt x="16" y="1464"/>
                  </a:lnTo>
                  <a:lnTo>
                    <a:pt x="0" y="1464"/>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884;p55">
              <a:extLst>
                <a:ext uri="{FF2B5EF4-FFF2-40B4-BE49-F238E27FC236}">
                  <a16:creationId xmlns:a16="http://schemas.microsoft.com/office/drawing/2014/main" id="{543C81E1-B5D1-61CF-9559-4781EE1CEC99}"/>
                </a:ext>
              </a:extLst>
            </p:cNvPr>
            <p:cNvSpPr/>
            <p:nvPr/>
          </p:nvSpPr>
          <p:spPr>
            <a:xfrm>
              <a:off x="-2152529" y="3602809"/>
              <a:ext cx="198003" cy="153941"/>
            </a:xfrm>
            <a:custGeom>
              <a:avLst/>
              <a:gdLst/>
              <a:ahLst/>
              <a:cxnLst/>
              <a:rect l="l" t="t" r="r" b="b"/>
              <a:pathLst>
                <a:path w="6862" h="5335" extrusionOk="0">
                  <a:moveTo>
                    <a:pt x="6861" y="0"/>
                  </a:moveTo>
                  <a:lnTo>
                    <a:pt x="1" y="3871"/>
                  </a:lnTo>
                  <a:lnTo>
                    <a:pt x="17" y="5334"/>
                  </a:lnTo>
                  <a:lnTo>
                    <a:pt x="6861" y="1464"/>
                  </a:lnTo>
                  <a:lnTo>
                    <a:pt x="6861" y="0"/>
                  </a:lnTo>
                  <a:close/>
                </a:path>
              </a:pathLst>
            </a:custGeom>
            <a:solidFill>
              <a:srgbClr val="9AB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885;p55">
              <a:extLst>
                <a:ext uri="{FF2B5EF4-FFF2-40B4-BE49-F238E27FC236}">
                  <a16:creationId xmlns:a16="http://schemas.microsoft.com/office/drawing/2014/main" id="{DC0E56A5-26CE-9C62-A669-D54FE6E66D0E}"/>
                </a:ext>
              </a:extLst>
            </p:cNvPr>
            <p:cNvSpPr/>
            <p:nvPr/>
          </p:nvSpPr>
          <p:spPr>
            <a:xfrm>
              <a:off x="-2152529" y="3714481"/>
              <a:ext cx="8656" cy="47697"/>
            </a:xfrm>
            <a:custGeom>
              <a:avLst/>
              <a:gdLst/>
              <a:ahLst/>
              <a:cxnLst/>
              <a:rect l="l" t="t" r="r" b="b"/>
              <a:pathLst>
                <a:path w="300" h="1653" extrusionOk="0">
                  <a:moveTo>
                    <a:pt x="1" y="1"/>
                  </a:moveTo>
                  <a:lnTo>
                    <a:pt x="17" y="1464"/>
                  </a:lnTo>
                  <a:lnTo>
                    <a:pt x="300" y="1653"/>
                  </a:lnTo>
                  <a:lnTo>
                    <a:pt x="284" y="190"/>
                  </a:lnTo>
                  <a:lnTo>
                    <a:pt x="1" y="1"/>
                  </a:lnTo>
                  <a:close/>
                </a:path>
              </a:pathLst>
            </a:custGeom>
            <a:solidFill>
              <a:srgbClr val="6288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886;p55">
              <a:extLst>
                <a:ext uri="{FF2B5EF4-FFF2-40B4-BE49-F238E27FC236}">
                  <a16:creationId xmlns:a16="http://schemas.microsoft.com/office/drawing/2014/main" id="{B4011198-C4D5-81D6-DEC4-3D9FB20D7F51}"/>
                </a:ext>
              </a:extLst>
            </p:cNvPr>
            <p:cNvSpPr/>
            <p:nvPr/>
          </p:nvSpPr>
          <p:spPr>
            <a:xfrm>
              <a:off x="-2144334" y="3719935"/>
              <a:ext cx="9551" cy="47697"/>
            </a:xfrm>
            <a:custGeom>
              <a:avLst/>
              <a:gdLst/>
              <a:ahLst/>
              <a:cxnLst/>
              <a:rect l="l" t="t" r="r" b="b"/>
              <a:pathLst>
                <a:path w="331" h="1653" extrusionOk="0">
                  <a:moveTo>
                    <a:pt x="0" y="1"/>
                  </a:moveTo>
                  <a:lnTo>
                    <a:pt x="16" y="1464"/>
                  </a:lnTo>
                  <a:lnTo>
                    <a:pt x="331" y="1653"/>
                  </a:lnTo>
                  <a:lnTo>
                    <a:pt x="331" y="189"/>
                  </a:lnTo>
                  <a:lnTo>
                    <a:pt x="0" y="1"/>
                  </a:lnTo>
                  <a:close/>
                </a:path>
              </a:pathLst>
            </a:custGeom>
            <a:solidFill>
              <a:srgbClr val="6288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887;p55">
              <a:extLst>
                <a:ext uri="{FF2B5EF4-FFF2-40B4-BE49-F238E27FC236}">
                  <a16:creationId xmlns:a16="http://schemas.microsoft.com/office/drawing/2014/main" id="{FA92D3B6-315A-984F-945C-C224F502984A}"/>
                </a:ext>
              </a:extLst>
            </p:cNvPr>
            <p:cNvSpPr/>
            <p:nvPr/>
          </p:nvSpPr>
          <p:spPr>
            <a:xfrm>
              <a:off x="-2091672" y="3639109"/>
              <a:ext cx="153480" cy="128982"/>
            </a:xfrm>
            <a:custGeom>
              <a:avLst/>
              <a:gdLst/>
              <a:ahLst/>
              <a:cxnLst/>
              <a:rect l="l" t="t" r="r" b="b"/>
              <a:pathLst>
                <a:path w="5319" h="4470" extrusionOk="0">
                  <a:moveTo>
                    <a:pt x="5318" y="1"/>
                  </a:moveTo>
                  <a:lnTo>
                    <a:pt x="0" y="3006"/>
                  </a:lnTo>
                  <a:lnTo>
                    <a:pt x="0" y="4470"/>
                  </a:lnTo>
                  <a:lnTo>
                    <a:pt x="5318" y="1464"/>
                  </a:lnTo>
                  <a:lnTo>
                    <a:pt x="5318" y="1"/>
                  </a:lnTo>
                  <a:close/>
                </a:path>
              </a:pathLst>
            </a:custGeom>
            <a:solidFill>
              <a:srgbClr val="9AB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888;p55">
              <a:extLst>
                <a:ext uri="{FF2B5EF4-FFF2-40B4-BE49-F238E27FC236}">
                  <a16:creationId xmlns:a16="http://schemas.microsoft.com/office/drawing/2014/main" id="{42EC7922-E862-F28F-5507-377823DEE08A}"/>
                </a:ext>
              </a:extLst>
            </p:cNvPr>
            <p:cNvSpPr/>
            <p:nvPr/>
          </p:nvSpPr>
          <p:spPr>
            <a:xfrm>
              <a:off x="-2152529" y="3602809"/>
              <a:ext cx="223857" cy="128058"/>
            </a:xfrm>
            <a:custGeom>
              <a:avLst/>
              <a:gdLst/>
              <a:ahLst/>
              <a:cxnLst/>
              <a:rect l="l" t="t" r="r" b="b"/>
              <a:pathLst>
                <a:path w="7758" h="4438" extrusionOk="0">
                  <a:moveTo>
                    <a:pt x="6861" y="0"/>
                  </a:moveTo>
                  <a:lnTo>
                    <a:pt x="1" y="3871"/>
                  </a:lnTo>
                  <a:lnTo>
                    <a:pt x="284" y="4060"/>
                  </a:lnTo>
                  <a:lnTo>
                    <a:pt x="615" y="4248"/>
                  </a:lnTo>
                  <a:lnTo>
                    <a:pt x="772" y="4327"/>
                  </a:lnTo>
                  <a:lnTo>
                    <a:pt x="961" y="4390"/>
                  </a:lnTo>
                  <a:lnTo>
                    <a:pt x="1150" y="4422"/>
                  </a:lnTo>
                  <a:lnTo>
                    <a:pt x="1354" y="4437"/>
                  </a:lnTo>
                  <a:lnTo>
                    <a:pt x="1559" y="4437"/>
                  </a:lnTo>
                  <a:lnTo>
                    <a:pt x="1747" y="4406"/>
                  </a:lnTo>
                  <a:lnTo>
                    <a:pt x="1936" y="4343"/>
                  </a:lnTo>
                  <a:lnTo>
                    <a:pt x="2109" y="4264"/>
                  </a:lnTo>
                  <a:lnTo>
                    <a:pt x="7427" y="1259"/>
                  </a:lnTo>
                  <a:lnTo>
                    <a:pt x="7569" y="1165"/>
                  </a:lnTo>
                  <a:lnTo>
                    <a:pt x="7663" y="1054"/>
                  </a:lnTo>
                  <a:lnTo>
                    <a:pt x="7726" y="944"/>
                  </a:lnTo>
                  <a:lnTo>
                    <a:pt x="7742" y="881"/>
                  </a:lnTo>
                  <a:lnTo>
                    <a:pt x="7758" y="818"/>
                  </a:lnTo>
                  <a:lnTo>
                    <a:pt x="7758" y="755"/>
                  </a:lnTo>
                  <a:lnTo>
                    <a:pt x="7742" y="708"/>
                  </a:lnTo>
                  <a:lnTo>
                    <a:pt x="7679" y="582"/>
                  </a:lnTo>
                  <a:lnTo>
                    <a:pt x="7601" y="472"/>
                  </a:lnTo>
                  <a:lnTo>
                    <a:pt x="7459" y="378"/>
                  </a:lnTo>
                  <a:lnTo>
                    <a:pt x="7144" y="189"/>
                  </a:lnTo>
                  <a:lnTo>
                    <a:pt x="6861"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889;p55">
              <a:extLst>
                <a:ext uri="{FF2B5EF4-FFF2-40B4-BE49-F238E27FC236}">
                  <a16:creationId xmlns:a16="http://schemas.microsoft.com/office/drawing/2014/main" id="{03FD68AB-B7E8-1F98-F610-DE116FFD5722}"/>
                </a:ext>
              </a:extLst>
            </p:cNvPr>
            <p:cNvSpPr/>
            <p:nvPr/>
          </p:nvSpPr>
          <p:spPr>
            <a:xfrm>
              <a:off x="-2096231" y="3725850"/>
              <a:ext cx="4588" cy="44062"/>
            </a:xfrm>
            <a:custGeom>
              <a:avLst/>
              <a:gdLst/>
              <a:ahLst/>
              <a:cxnLst/>
              <a:rect l="l" t="t" r="r" b="b"/>
              <a:pathLst>
                <a:path w="159" h="1527" extrusionOk="0">
                  <a:moveTo>
                    <a:pt x="158" y="0"/>
                  </a:moveTo>
                  <a:lnTo>
                    <a:pt x="1" y="63"/>
                  </a:lnTo>
                  <a:lnTo>
                    <a:pt x="17" y="1526"/>
                  </a:lnTo>
                  <a:lnTo>
                    <a:pt x="158" y="1464"/>
                  </a:lnTo>
                  <a:lnTo>
                    <a:pt x="158" y="0"/>
                  </a:lnTo>
                  <a:close/>
                </a:path>
              </a:pathLst>
            </a:custGeom>
            <a:solidFill>
              <a:srgbClr val="8DA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890;p55">
              <a:extLst>
                <a:ext uri="{FF2B5EF4-FFF2-40B4-BE49-F238E27FC236}">
                  <a16:creationId xmlns:a16="http://schemas.microsoft.com/office/drawing/2014/main" id="{873A30E7-E9CB-753D-22A1-26E7CF20DF49}"/>
                </a:ext>
              </a:extLst>
            </p:cNvPr>
            <p:cNvSpPr/>
            <p:nvPr/>
          </p:nvSpPr>
          <p:spPr>
            <a:xfrm>
              <a:off x="-2096231" y="3725850"/>
              <a:ext cx="4588" cy="44062"/>
            </a:xfrm>
            <a:custGeom>
              <a:avLst/>
              <a:gdLst/>
              <a:ahLst/>
              <a:cxnLst/>
              <a:rect l="l" t="t" r="r" b="b"/>
              <a:pathLst>
                <a:path w="159" h="1527" fill="none" extrusionOk="0">
                  <a:moveTo>
                    <a:pt x="158" y="0"/>
                  </a:moveTo>
                  <a:lnTo>
                    <a:pt x="158" y="1464"/>
                  </a:lnTo>
                  <a:lnTo>
                    <a:pt x="158" y="1464"/>
                  </a:lnTo>
                  <a:lnTo>
                    <a:pt x="17" y="1526"/>
                  </a:lnTo>
                  <a:lnTo>
                    <a:pt x="1" y="63"/>
                  </a:lnTo>
                  <a:lnTo>
                    <a:pt x="1" y="63"/>
                  </a:lnTo>
                  <a:lnTo>
                    <a:pt x="1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891;p55">
              <a:extLst>
                <a:ext uri="{FF2B5EF4-FFF2-40B4-BE49-F238E27FC236}">
                  <a16:creationId xmlns:a16="http://schemas.microsoft.com/office/drawing/2014/main" id="{BF615CAF-B039-6CE6-56BE-1ED2C31F4777}"/>
                </a:ext>
              </a:extLst>
            </p:cNvPr>
            <p:cNvSpPr/>
            <p:nvPr/>
          </p:nvSpPr>
          <p:spPr>
            <a:xfrm>
              <a:off x="-2102579" y="3727668"/>
              <a:ext cx="6839" cy="44523"/>
            </a:xfrm>
            <a:custGeom>
              <a:avLst/>
              <a:gdLst/>
              <a:ahLst/>
              <a:cxnLst/>
              <a:rect l="l" t="t" r="r" b="b"/>
              <a:pathLst>
                <a:path w="237" h="1543" extrusionOk="0">
                  <a:moveTo>
                    <a:pt x="221" y="0"/>
                  </a:moveTo>
                  <a:lnTo>
                    <a:pt x="111" y="47"/>
                  </a:lnTo>
                  <a:lnTo>
                    <a:pt x="1" y="79"/>
                  </a:lnTo>
                  <a:lnTo>
                    <a:pt x="1" y="1542"/>
                  </a:lnTo>
                  <a:lnTo>
                    <a:pt x="127" y="1511"/>
                  </a:lnTo>
                  <a:lnTo>
                    <a:pt x="237" y="1463"/>
                  </a:lnTo>
                  <a:lnTo>
                    <a:pt x="221" y="0"/>
                  </a:lnTo>
                  <a:close/>
                </a:path>
              </a:pathLst>
            </a:custGeom>
            <a:solidFill>
              <a:srgbClr val="8BA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892;p55">
              <a:extLst>
                <a:ext uri="{FF2B5EF4-FFF2-40B4-BE49-F238E27FC236}">
                  <a16:creationId xmlns:a16="http://schemas.microsoft.com/office/drawing/2014/main" id="{87D53D7D-81C3-3DF6-2F0C-11EF4A113BFD}"/>
                </a:ext>
              </a:extLst>
            </p:cNvPr>
            <p:cNvSpPr/>
            <p:nvPr/>
          </p:nvSpPr>
          <p:spPr>
            <a:xfrm>
              <a:off x="-2102579" y="3727668"/>
              <a:ext cx="6839" cy="44523"/>
            </a:xfrm>
            <a:custGeom>
              <a:avLst/>
              <a:gdLst/>
              <a:ahLst/>
              <a:cxnLst/>
              <a:rect l="l" t="t" r="r" b="b"/>
              <a:pathLst>
                <a:path w="237" h="1543" fill="none" extrusionOk="0">
                  <a:moveTo>
                    <a:pt x="221" y="0"/>
                  </a:moveTo>
                  <a:lnTo>
                    <a:pt x="237" y="1463"/>
                  </a:lnTo>
                  <a:lnTo>
                    <a:pt x="237" y="1463"/>
                  </a:lnTo>
                  <a:lnTo>
                    <a:pt x="127" y="1511"/>
                  </a:lnTo>
                  <a:lnTo>
                    <a:pt x="1" y="1542"/>
                  </a:lnTo>
                  <a:lnTo>
                    <a:pt x="1" y="79"/>
                  </a:lnTo>
                  <a:lnTo>
                    <a:pt x="1" y="79"/>
                  </a:lnTo>
                  <a:lnTo>
                    <a:pt x="111" y="47"/>
                  </a:lnTo>
                  <a:lnTo>
                    <a:pt x="2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893;p55">
              <a:extLst>
                <a:ext uri="{FF2B5EF4-FFF2-40B4-BE49-F238E27FC236}">
                  <a16:creationId xmlns:a16="http://schemas.microsoft.com/office/drawing/2014/main" id="{3411AFED-9384-0F0C-0087-7C393E66EDD7}"/>
                </a:ext>
              </a:extLst>
            </p:cNvPr>
            <p:cNvSpPr/>
            <p:nvPr/>
          </p:nvSpPr>
          <p:spPr>
            <a:xfrm>
              <a:off x="-2106648" y="3729919"/>
              <a:ext cx="4097" cy="42705"/>
            </a:xfrm>
            <a:custGeom>
              <a:avLst/>
              <a:gdLst/>
              <a:ahLst/>
              <a:cxnLst/>
              <a:rect l="l" t="t" r="r" b="b"/>
              <a:pathLst>
                <a:path w="142" h="1480" extrusionOk="0">
                  <a:moveTo>
                    <a:pt x="142" y="1"/>
                  </a:moveTo>
                  <a:lnTo>
                    <a:pt x="0" y="17"/>
                  </a:lnTo>
                  <a:lnTo>
                    <a:pt x="0" y="1480"/>
                  </a:lnTo>
                  <a:lnTo>
                    <a:pt x="142" y="1464"/>
                  </a:lnTo>
                  <a:lnTo>
                    <a:pt x="142" y="1"/>
                  </a:lnTo>
                  <a:close/>
                </a:path>
              </a:pathLst>
            </a:custGeom>
            <a:solidFill>
              <a:srgbClr val="86A3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894;p55">
              <a:extLst>
                <a:ext uri="{FF2B5EF4-FFF2-40B4-BE49-F238E27FC236}">
                  <a16:creationId xmlns:a16="http://schemas.microsoft.com/office/drawing/2014/main" id="{D778BE23-720C-D664-1407-D7C21A0F6CD3}"/>
                </a:ext>
              </a:extLst>
            </p:cNvPr>
            <p:cNvSpPr/>
            <p:nvPr/>
          </p:nvSpPr>
          <p:spPr>
            <a:xfrm>
              <a:off x="-2106648" y="3729919"/>
              <a:ext cx="4097" cy="42705"/>
            </a:xfrm>
            <a:custGeom>
              <a:avLst/>
              <a:gdLst/>
              <a:ahLst/>
              <a:cxnLst/>
              <a:rect l="l" t="t" r="r" b="b"/>
              <a:pathLst>
                <a:path w="142" h="1480" fill="none" extrusionOk="0">
                  <a:moveTo>
                    <a:pt x="142" y="1"/>
                  </a:moveTo>
                  <a:lnTo>
                    <a:pt x="142" y="1464"/>
                  </a:lnTo>
                  <a:lnTo>
                    <a:pt x="142" y="1464"/>
                  </a:lnTo>
                  <a:lnTo>
                    <a:pt x="0" y="1480"/>
                  </a:lnTo>
                  <a:lnTo>
                    <a:pt x="0" y="17"/>
                  </a:lnTo>
                  <a:lnTo>
                    <a:pt x="0" y="17"/>
                  </a:lnTo>
                  <a:lnTo>
                    <a:pt x="14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895;p55">
              <a:extLst>
                <a:ext uri="{FF2B5EF4-FFF2-40B4-BE49-F238E27FC236}">
                  <a16:creationId xmlns:a16="http://schemas.microsoft.com/office/drawing/2014/main" id="{CB30EB11-6EC9-88E9-DF43-319DE772FD83}"/>
                </a:ext>
              </a:extLst>
            </p:cNvPr>
            <p:cNvSpPr/>
            <p:nvPr/>
          </p:nvSpPr>
          <p:spPr>
            <a:xfrm>
              <a:off x="-2110284" y="3730381"/>
              <a:ext cx="3665" cy="42705"/>
            </a:xfrm>
            <a:custGeom>
              <a:avLst/>
              <a:gdLst/>
              <a:ahLst/>
              <a:cxnLst/>
              <a:rect l="l" t="t" r="r" b="b"/>
              <a:pathLst>
                <a:path w="127" h="1480" extrusionOk="0">
                  <a:moveTo>
                    <a:pt x="126" y="1"/>
                  </a:moveTo>
                  <a:lnTo>
                    <a:pt x="0" y="16"/>
                  </a:lnTo>
                  <a:lnTo>
                    <a:pt x="16" y="1480"/>
                  </a:lnTo>
                  <a:lnTo>
                    <a:pt x="126" y="1464"/>
                  </a:lnTo>
                  <a:lnTo>
                    <a:pt x="126" y="1"/>
                  </a:lnTo>
                  <a:close/>
                </a:path>
              </a:pathLst>
            </a:custGeom>
            <a:solidFill>
              <a:srgbClr val="819F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896;p55">
              <a:extLst>
                <a:ext uri="{FF2B5EF4-FFF2-40B4-BE49-F238E27FC236}">
                  <a16:creationId xmlns:a16="http://schemas.microsoft.com/office/drawing/2014/main" id="{49023EF0-7700-2430-CB69-2C5F8CD5FD63}"/>
                </a:ext>
              </a:extLst>
            </p:cNvPr>
            <p:cNvSpPr/>
            <p:nvPr/>
          </p:nvSpPr>
          <p:spPr>
            <a:xfrm>
              <a:off x="-2110284" y="3730381"/>
              <a:ext cx="3665" cy="42705"/>
            </a:xfrm>
            <a:custGeom>
              <a:avLst/>
              <a:gdLst/>
              <a:ahLst/>
              <a:cxnLst/>
              <a:rect l="l" t="t" r="r" b="b"/>
              <a:pathLst>
                <a:path w="127" h="1480" fill="none" extrusionOk="0">
                  <a:moveTo>
                    <a:pt x="126" y="1"/>
                  </a:moveTo>
                  <a:lnTo>
                    <a:pt x="126" y="1464"/>
                  </a:lnTo>
                  <a:lnTo>
                    <a:pt x="126" y="1464"/>
                  </a:lnTo>
                  <a:lnTo>
                    <a:pt x="16" y="1480"/>
                  </a:lnTo>
                  <a:lnTo>
                    <a:pt x="0" y="16"/>
                  </a:lnTo>
                  <a:lnTo>
                    <a:pt x="0" y="16"/>
                  </a:lnTo>
                  <a:lnTo>
                    <a:pt x="12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897;p55">
              <a:extLst>
                <a:ext uri="{FF2B5EF4-FFF2-40B4-BE49-F238E27FC236}">
                  <a16:creationId xmlns:a16="http://schemas.microsoft.com/office/drawing/2014/main" id="{D91E0A9E-7B60-B9CE-4912-FB659DB147EA}"/>
                </a:ext>
              </a:extLst>
            </p:cNvPr>
            <p:cNvSpPr/>
            <p:nvPr/>
          </p:nvSpPr>
          <p:spPr>
            <a:xfrm>
              <a:off x="-2113458" y="3730842"/>
              <a:ext cx="3636" cy="42244"/>
            </a:xfrm>
            <a:custGeom>
              <a:avLst/>
              <a:gdLst/>
              <a:ahLst/>
              <a:cxnLst/>
              <a:rect l="l" t="t" r="r" b="b"/>
              <a:pathLst>
                <a:path w="126" h="1464" extrusionOk="0">
                  <a:moveTo>
                    <a:pt x="0" y="0"/>
                  </a:moveTo>
                  <a:lnTo>
                    <a:pt x="16" y="1464"/>
                  </a:lnTo>
                  <a:lnTo>
                    <a:pt x="126" y="1464"/>
                  </a:lnTo>
                  <a:lnTo>
                    <a:pt x="110" y="0"/>
                  </a:lnTo>
                  <a:close/>
                </a:path>
              </a:pathLst>
            </a:custGeom>
            <a:solidFill>
              <a:srgbClr val="7B9B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898;p55">
              <a:extLst>
                <a:ext uri="{FF2B5EF4-FFF2-40B4-BE49-F238E27FC236}">
                  <a16:creationId xmlns:a16="http://schemas.microsoft.com/office/drawing/2014/main" id="{3521F18B-7D7A-7876-5F14-6F9292C3435D}"/>
                </a:ext>
              </a:extLst>
            </p:cNvPr>
            <p:cNvSpPr/>
            <p:nvPr/>
          </p:nvSpPr>
          <p:spPr>
            <a:xfrm>
              <a:off x="-2113458" y="3730842"/>
              <a:ext cx="3636" cy="42244"/>
            </a:xfrm>
            <a:custGeom>
              <a:avLst/>
              <a:gdLst/>
              <a:ahLst/>
              <a:cxnLst/>
              <a:rect l="l" t="t" r="r" b="b"/>
              <a:pathLst>
                <a:path w="126" h="1464" fill="none" extrusionOk="0">
                  <a:moveTo>
                    <a:pt x="110" y="0"/>
                  </a:moveTo>
                  <a:lnTo>
                    <a:pt x="126" y="1464"/>
                  </a:lnTo>
                  <a:lnTo>
                    <a:pt x="126" y="1464"/>
                  </a:lnTo>
                  <a:lnTo>
                    <a:pt x="16" y="1464"/>
                  </a:lnTo>
                  <a:lnTo>
                    <a:pt x="0" y="0"/>
                  </a:lnTo>
                  <a:lnTo>
                    <a:pt x="0" y="0"/>
                  </a:lnTo>
                  <a:lnTo>
                    <a:pt x="1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899;p55">
              <a:extLst>
                <a:ext uri="{FF2B5EF4-FFF2-40B4-BE49-F238E27FC236}">
                  <a16:creationId xmlns:a16="http://schemas.microsoft.com/office/drawing/2014/main" id="{5459D959-05BD-44E3-1052-6927ABAF607F}"/>
                </a:ext>
              </a:extLst>
            </p:cNvPr>
            <p:cNvSpPr/>
            <p:nvPr/>
          </p:nvSpPr>
          <p:spPr>
            <a:xfrm>
              <a:off x="-2116199" y="3730842"/>
              <a:ext cx="3203" cy="42244"/>
            </a:xfrm>
            <a:custGeom>
              <a:avLst/>
              <a:gdLst/>
              <a:ahLst/>
              <a:cxnLst/>
              <a:rect l="l" t="t" r="r" b="b"/>
              <a:pathLst>
                <a:path w="111" h="1464" extrusionOk="0">
                  <a:moveTo>
                    <a:pt x="1" y="0"/>
                  </a:moveTo>
                  <a:lnTo>
                    <a:pt x="1" y="1464"/>
                  </a:lnTo>
                  <a:lnTo>
                    <a:pt x="111" y="1464"/>
                  </a:lnTo>
                  <a:lnTo>
                    <a:pt x="95" y="0"/>
                  </a:lnTo>
                  <a:close/>
                </a:path>
              </a:pathLst>
            </a:custGeom>
            <a:solidFill>
              <a:srgbClr val="799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900;p55">
              <a:extLst>
                <a:ext uri="{FF2B5EF4-FFF2-40B4-BE49-F238E27FC236}">
                  <a16:creationId xmlns:a16="http://schemas.microsoft.com/office/drawing/2014/main" id="{AD706AEC-B1D5-3606-AFD5-89ACFDB1DC79}"/>
                </a:ext>
              </a:extLst>
            </p:cNvPr>
            <p:cNvSpPr/>
            <p:nvPr/>
          </p:nvSpPr>
          <p:spPr>
            <a:xfrm>
              <a:off x="-2116199" y="3730842"/>
              <a:ext cx="3203" cy="42244"/>
            </a:xfrm>
            <a:custGeom>
              <a:avLst/>
              <a:gdLst/>
              <a:ahLst/>
              <a:cxnLst/>
              <a:rect l="l" t="t" r="r" b="b"/>
              <a:pathLst>
                <a:path w="111" h="1464" fill="none" extrusionOk="0">
                  <a:moveTo>
                    <a:pt x="95" y="0"/>
                  </a:moveTo>
                  <a:lnTo>
                    <a:pt x="111" y="1464"/>
                  </a:lnTo>
                  <a:lnTo>
                    <a:pt x="111" y="1464"/>
                  </a:lnTo>
                  <a:lnTo>
                    <a:pt x="1" y="1464"/>
                  </a:lnTo>
                  <a:lnTo>
                    <a:pt x="1" y="0"/>
                  </a:lnTo>
                  <a:lnTo>
                    <a:pt x="1" y="0"/>
                  </a:lnTo>
                  <a:lnTo>
                    <a:pt x="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901;p55">
              <a:extLst>
                <a:ext uri="{FF2B5EF4-FFF2-40B4-BE49-F238E27FC236}">
                  <a16:creationId xmlns:a16="http://schemas.microsoft.com/office/drawing/2014/main" id="{E7D1D491-CE96-13AF-D8DF-94CC8CCA5840}"/>
                </a:ext>
              </a:extLst>
            </p:cNvPr>
            <p:cNvSpPr/>
            <p:nvPr/>
          </p:nvSpPr>
          <p:spPr>
            <a:xfrm>
              <a:off x="-2119374" y="3730381"/>
              <a:ext cx="3203" cy="42705"/>
            </a:xfrm>
            <a:custGeom>
              <a:avLst/>
              <a:gdLst/>
              <a:ahLst/>
              <a:cxnLst/>
              <a:rect l="l" t="t" r="r" b="b"/>
              <a:pathLst>
                <a:path w="111" h="1480" extrusionOk="0">
                  <a:moveTo>
                    <a:pt x="1" y="1"/>
                  </a:moveTo>
                  <a:lnTo>
                    <a:pt x="1" y="1464"/>
                  </a:lnTo>
                  <a:lnTo>
                    <a:pt x="111" y="1480"/>
                  </a:lnTo>
                  <a:lnTo>
                    <a:pt x="111" y="16"/>
                  </a:lnTo>
                  <a:lnTo>
                    <a:pt x="1" y="1"/>
                  </a:lnTo>
                  <a:close/>
                </a:path>
              </a:pathLst>
            </a:custGeom>
            <a:solidFill>
              <a:srgbClr val="749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902;p55">
              <a:extLst>
                <a:ext uri="{FF2B5EF4-FFF2-40B4-BE49-F238E27FC236}">
                  <a16:creationId xmlns:a16="http://schemas.microsoft.com/office/drawing/2014/main" id="{2FF737CB-2BDB-2AE8-D314-A722D94F6FDC}"/>
                </a:ext>
              </a:extLst>
            </p:cNvPr>
            <p:cNvSpPr/>
            <p:nvPr/>
          </p:nvSpPr>
          <p:spPr>
            <a:xfrm>
              <a:off x="-2119374" y="3730381"/>
              <a:ext cx="3203" cy="42705"/>
            </a:xfrm>
            <a:custGeom>
              <a:avLst/>
              <a:gdLst/>
              <a:ahLst/>
              <a:cxnLst/>
              <a:rect l="l" t="t" r="r" b="b"/>
              <a:pathLst>
                <a:path w="111" h="1480" fill="none" extrusionOk="0">
                  <a:moveTo>
                    <a:pt x="111" y="16"/>
                  </a:moveTo>
                  <a:lnTo>
                    <a:pt x="111" y="1480"/>
                  </a:lnTo>
                  <a:lnTo>
                    <a:pt x="111" y="1480"/>
                  </a:lnTo>
                  <a:lnTo>
                    <a:pt x="1" y="1464"/>
                  </a:lnTo>
                  <a:lnTo>
                    <a:pt x="1" y="1"/>
                  </a:lnTo>
                  <a:lnTo>
                    <a:pt x="1" y="1"/>
                  </a:lnTo>
                  <a:lnTo>
                    <a:pt x="111" y="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903;p55">
              <a:extLst>
                <a:ext uri="{FF2B5EF4-FFF2-40B4-BE49-F238E27FC236}">
                  <a16:creationId xmlns:a16="http://schemas.microsoft.com/office/drawing/2014/main" id="{44D44293-0229-F6A3-5B1C-DDCF99350378}"/>
                </a:ext>
              </a:extLst>
            </p:cNvPr>
            <p:cNvSpPr/>
            <p:nvPr/>
          </p:nvSpPr>
          <p:spPr>
            <a:xfrm>
              <a:off x="-2122548" y="3729919"/>
              <a:ext cx="3203" cy="42705"/>
            </a:xfrm>
            <a:custGeom>
              <a:avLst/>
              <a:gdLst/>
              <a:ahLst/>
              <a:cxnLst/>
              <a:rect l="l" t="t" r="r" b="b"/>
              <a:pathLst>
                <a:path w="111" h="1480" extrusionOk="0">
                  <a:moveTo>
                    <a:pt x="0" y="1"/>
                  </a:moveTo>
                  <a:lnTo>
                    <a:pt x="16" y="1464"/>
                  </a:lnTo>
                  <a:lnTo>
                    <a:pt x="111" y="1480"/>
                  </a:lnTo>
                  <a:lnTo>
                    <a:pt x="111" y="17"/>
                  </a:lnTo>
                  <a:lnTo>
                    <a:pt x="0" y="1"/>
                  </a:lnTo>
                  <a:close/>
                </a:path>
              </a:pathLst>
            </a:custGeom>
            <a:solidFill>
              <a:srgbClr val="6F92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904;p55">
              <a:extLst>
                <a:ext uri="{FF2B5EF4-FFF2-40B4-BE49-F238E27FC236}">
                  <a16:creationId xmlns:a16="http://schemas.microsoft.com/office/drawing/2014/main" id="{22990580-831A-0B42-12A3-648816399CEF}"/>
                </a:ext>
              </a:extLst>
            </p:cNvPr>
            <p:cNvSpPr/>
            <p:nvPr/>
          </p:nvSpPr>
          <p:spPr>
            <a:xfrm>
              <a:off x="-2122548" y="3729919"/>
              <a:ext cx="3203" cy="42705"/>
            </a:xfrm>
            <a:custGeom>
              <a:avLst/>
              <a:gdLst/>
              <a:ahLst/>
              <a:cxnLst/>
              <a:rect l="l" t="t" r="r" b="b"/>
              <a:pathLst>
                <a:path w="111" h="1480" fill="none" extrusionOk="0">
                  <a:moveTo>
                    <a:pt x="111" y="17"/>
                  </a:moveTo>
                  <a:lnTo>
                    <a:pt x="111" y="1480"/>
                  </a:lnTo>
                  <a:lnTo>
                    <a:pt x="111" y="1480"/>
                  </a:lnTo>
                  <a:lnTo>
                    <a:pt x="16" y="1464"/>
                  </a:lnTo>
                  <a:lnTo>
                    <a:pt x="0" y="1"/>
                  </a:lnTo>
                  <a:lnTo>
                    <a:pt x="0" y="1"/>
                  </a:lnTo>
                  <a:lnTo>
                    <a:pt x="111" y="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905;p55">
              <a:extLst>
                <a:ext uri="{FF2B5EF4-FFF2-40B4-BE49-F238E27FC236}">
                  <a16:creationId xmlns:a16="http://schemas.microsoft.com/office/drawing/2014/main" id="{E7295469-3638-4411-15D2-F0607581BA03}"/>
                </a:ext>
              </a:extLst>
            </p:cNvPr>
            <p:cNvSpPr/>
            <p:nvPr/>
          </p:nvSpPr>
          <p:spPr>
            <a:xfrm>
              <a:off x="-2125722" y="3729486"/>
              <a:ext cx="3665" cy="42705"/>
            </a:xfrm>
            <a:custGeom>
              <a:avLst/>
              <a:gdLst/>
              <a:ahLst/>
              <a:cxnLst/>
              <a:rect l="l" t="t" r="r" b="b"/>
              <a:pathLst>
                <a:path w="127" h="1480" extrusionOk="0">
                  <a:moveTo>
                    <a:pt x="0" y="0"/>
                  </a:moveTo>
                  <a:lnTo>
                    <a:pt x="0" y="1448"/>
                  </a:lnTo>
                  <a:lnTo>
                    <a:pt x="126" y="1479"/>
                  </a:lnTo>
                  <a:lnTo>
                    <a:pt x="110" y="16"/>
                  </a:lnTo>
                  <a:lnTo>
                    <a:pt x="0" y="0"/>
                  </a:lnTo>
                  <a:close/>
                </a:path>
              </a:pathLst>
            </a:custGeom>
            <a:solidFill>
              <a:srgbClr val="6A8E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906;p55">
              <a:extLst>
                <a:ext uri="{FF2B5EF4-FFF2-40B4-BE49-F238E27FC236}">
                  <a16:creationId xmlns:a16="http://schemas.microsoft.com/office/drawing/2014/main" id="{E1DEC75E-1494-5269-6BB2-0C53FD5E7310}"/>
                </a:ext>
              </a:extLst>
            </p:cNvPr>
            <p:cNvSpPr/>
            <p:nvPr/>
          </p:nvSpPr>
          <p:spPr>
            <a:xfrm>
              <a:off x="-2125722" y="3729486"/>
              <a:ext cx="3665" cy="42705"/>
            </a:xfrm>
            <a:custGeom>
              <a:avLst/>
              <a:gdLst/>
              <a:ahLst/>
              <a:cxnLst/>
              <a:rect l="l" t="t" r="r" b="b"/>
              <a:pathLst>
                <a:path w="127" h="1480" fill="none" extrusionOk="0">
                  <a:moveTo>
                    <a:pt x="110" y="16"/>
                  </a:moveTo>
                  <a:lnTo>
                    <a:pt x="126" y="1479"/>
                  </a:lnTo>
                  <a:lnTo>
                    <a:pt x="126" y="1479"/>
                  </a:lnTo>
                  <a:lnTo>
                    <a:pt x="0" y="1448"/>
                  </a:lnTo>
                  <a:lnTo>
                    <a:pt x="0" y="0"/>
                  </a:lnTo>
                  <a:lnTo>
                    <a:pt x="0" y="0"/>
                  </a:lnTo>
                  <a:lnTo>
                    <a:pt x="110" y="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907;p55">
              <a:extLst>
                <a:ext uri="{FF2B5EF4-FFF2-40B4-BE49-F238E27FC236}">
                  <a16:creationId xmlns:a16="http://schemas.microsoft.com/office/drawing/2014/main" id="{ADE06605-5DD6-5DCF-BA8D-9FC2E067FAF5}"/>
                </a:ext>
              </a:extLst>
            </p:cNvPr>
            <p:cNvSpPr/>
            <p:nvPr/>
          </p:nvSpPr>
          <p:spPr>
            <a:xfrm>
              <a:off x="-2129358" y="3728101"/>
              <a:ext cx="3665" cy="43167"/>
            </a:xfrm>
            <a:custGeom>
              <a:avLst/>
              <a:gdLst/>
              <a:ahLst/>
              <a:cxnLst/>
              <a:rect l="l" t="t" r="r" b="b"/>
              <a:pathLst>
                <a:path w="127" h="1496" extrusionOk="0">
                  <a:moveTo>
                    <a:pt x="0" y="1"/>
                  </a:moveTo>
                  <a:lnTo>
                    <a:pt x="0" y="1464"/>
                  </a:lnTo>
                  <a:lnTo>
                    <a:pt x="126" y="1496"/>
                  </a:lnTo>
                  <a:lnTo>
                    <a:pt x="126" y="48"/>
                  </a:lnTo>
                  <a:lnTo>
                    <a:pt x="0" y="1"/>
                  </a:lnTo>
                  <a:close/>
                </a:path>
              </a:pathLst>
            </a:custGeom>
            <a:solidFill>
              <a:srgbClr val="658A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908;p55">
              <a:extLst>
                <a:ext uri="{FF2B5EF4-FFF2-40B4-BE49-F238E27FC236}">
                  <a16:creationId xmlns:a16="http://schemas.microsoft.com/office/drawing/2014/main" id="{5D696163-7693-4B32-2FE3-10E95B20EBD9}"/>
                </a:ext>
              </a:extLst>
            </p:cNvPr>
            <p:cNvSpPr/>
            <p:nvPr/>
          </p:nvSpPr>
          <p:spPr>
            <a:xfrm>
              <a:off x="-2129358" y="3728101"/>
              <a:ext cx="3665" cy="43167"/>
            </a:xfrm>
            <a:custGeom>
              <a:avLst/>
              <a:gdLst/>
              <a:ahLst/>
              <a:cxnLst/>
              <a:rect l="l" t="t" r="r" b="b"/>
              <a:pathLst>
                <a:path w="127" h="1496" fill="none" extrusionOk="0">
                  <a:moveTo>
                    <a:pt x="126" y="48"/>
                  </a:moveTo>
                  <a:lnTo>
                    <a:pt x="126" y="1496"/>
                  </a:lnTo>
                  <a:lnTo>
                    <a:pt x="126" y="1496"/>
                  </a:lnTo>
                  <a:lnTo>
                    <a:pt x="0" y="1464"/>
                  </a:lnTo>
                  <a:lnTo>
                    <a:pt x="0" y="1"/>
                  </a:lnTo>
                  <a:lnTo>
                    <a:pt x="0" y="1"/>
                  </a:lnTo>
                  <a:lnTo>
                    <a:pt x="126"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909;p55">
              <a:extLst>
                <a:ext uri="{FF2B5EF4-FFF2-40B4-BE49-F238E27FC236}">
                  <a16:creationId xmlns:a16="http://schemas.microsoft.com/office/drawing/2014/main" id="{1C6E333F-9A8D-BD0A-D679-8C42BD895A65}"/>
                </a:ext>
              </a:extLst>
            </p:cNvPr>
            <p:cNvSpPr/>
            <p:nvPr/>
          </p:nvSpPr>
          <p:spPr>
            <a:xfrm>
              <a:off x="-2134811" y="3725389"/>
              <a:ext cx="5482" cy="44985"/>
            </a:xfrm>
            <a:custGeom>
              <a:avLst/>
              <a:gdLst/>
              <a:ahLst/>
              <a:cxnLst/>
              <a:rect l="l" t="t" r="r" b="b"/>
              <a:pathLst>
                <a:path w="190" h="1559" extrusionOk="0">
                  <a:moveTo>
                    <a:pt x="1" y="0"/>
                  </a:moveTo>
                  <a:lnTo>
                    <a:pt x="1" y="1464"/>
                  </a:lnTo>
                  <a:lnTo>
                    <a:pt x="95" y="1511"/>
                  </a:lnTo>
                  <a:lnTo>
                    <a:pt x="189" y="1558"/>
                  </a:lnTo>
                  <a:lnTo>
                    <a:pt x="189" y="95"/>
                  </a:lnTo>
                  <a:lnTo>
                    <a:pt x="79" y="48"/>
                  </a:lnTo>
                  <a:lnTo>
                    <a:pt x="1" y="0"/>
                  </a:lnTo>
                  <a:close/>
                </a:path>
              </a:pathLst>
            </a:custGeom>
            <a:solidFill>
              <a:srgbClr val="608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910;p55">
              <a:extLst>
                <a:ext uri="{FF2B5EF4-FFF2-40B4-BE49-F238E27FC236}">
                  <a16:creationId xmlns:a16="http://schemas.microsoft.com/office/drawing/2014/main" id="{9428782F-BD8E-86B9-5183-16E77F22A136}"/>
                </a:ext>
              </a:extLst>
            </p:cNvPr>
            <p:cNvSpPr/>
            <p:nvPr/>
          </p:nvSpPr>
          <p:spPr>
            <a:xfrm>
              <a:off x="-2134811" y="3725389"/>
              <a:ext cx="5482" cy="44985"/>
            </a:xfrm>
            <a:custGeom>
              <a:avLst/>
              <a:gdLst/>
              <a:ahLst/>
              <a:cxnLst/>
              <a:rect l="l" t="t" r="r" b="b"/>
              <a:pathLst>
                <a:path w="190" h="1559" fill="none" extrusionOk="0">
                  <a:moveTo>
                    <a:pt x="189" y="95"/>
                  </a:moveTo>
                  <a:lnTo>
                    <a:pt x="189" y="1558"/>
                  </a:lnTo>
                  <a:lnTo>
                    <a:pt x="189" y="1558"/>
                  </a:lnTo>
                  <a:lnTo>
                    <a:pt x="95" y="1511"/>
                  </a:lnTo>
                  <a:lnTo>
                    <a:pt x="1" y="1464"/>
                  </a:lnTo>
                  <a:lnTo>
                    <a:pt x="1" y="0"/>
                  </a:lnTo>
                  <a:lnTo>
                    <a:pt x="1" y="0"/>
                  </a:lnTo>
                  <a:lnTo>
                    <a:pt x="79" y="48"/>
                  </a:lnTo>
                  <a:lnTo>
                    <a:pt x="189" y="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911;p55">
              <a:extLst>
                <a:ext uri="{FF2B5EF4-FFF2-40B4-BE49-F238E27FC236}">
                  <a16:creationId xmlns:a16="http://schemas.microsoft.com/office/drawing/2014/main" id="{DEE07AAC-D5EB-9A4C-F86D-1E5A4EB66549}"/>
                </a:ext>
              </a:extLst>
            </p:cNvPr>
            <p:cNvSpPr/>
            <p:nvPr/>
          </p:nvSpPr>
          <p:spPr>
            <a:xfrm>
              <a:off x="-2189753" y="3719935"/>
              <a:ext cx="45879" cy="67694"/>
            </a:xfrm>
            <a:custGeom>
              <a:avLst/>
              <a:gdLst/>
              <a:ahLst/>
              <a:cxnLst/>
              <a:rect l="l" t="t" r="r" b="b"/>
              <a:pathLst>
                <a:path w="1590" h="2346" extrusionOk="0">
                  <a:moveTo>
                    <a:pt x="1574" y="1"/>
                  </a:moveTo>
                  <a:lnTo>
                    <a:pt x="1" y="882"/>
                  </a:lnTo>
                  <a:lnTo>
                    <a:pt x="16" y="2345"/>
                  </a:lnTo>
                  <a:lnTo>
                    <a:pt x="1590" y="1464"/>
                  </a:lnTo>
                  <a:lnTo>
                    <a:pt x="1574" y="1"/>
                  </a:lnTo>
                  <a:close/>
                </a:path>
              </a:pathLst>
            </a:custGeom>
            <a:solidFill>
              <a:srgbClr val="9AB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912;p55">
              <a:extLst>
                <a:ext uri="{FF2B5EF4-FFF2-40B4-BE49-F238E27FC236}">
                  <a16:creationId xmlns:a16="http://schemas.microsoft.com/office/drawing/2014/main" id="{8004B9A1-543D-A145-2E37-D57062EFD0C6}"/>
                </a:ext>
              </a:extLst>
            </p:cNvPr>
            <p:cNvSpPr/>
            <p:nvPr/>
          </p:nvSpPr>
          <p:spPr>
            <a:xfrm>
              <a:off x="-1836961" y="3583273"/>
              <a:ext cx="669696" cy="454033"/>
            </a:xfrm>
            <a:custGeom>
              <a:avLst/>
              <a:gdLst/>
              <a:ahLst/>
              <a:cxnLst/>
              <a:rect l="l" t="t" r="r" b="b"/>
              <a:pathLst>
                <a:path w="23209" h="15735" extrusionOk="0">
                  <a:moveTo>
                    <a:pt x="0" y="1"/>
                  </a:moveTo>
                  <a:lnTo>
                    <a:pt x="0" y="1464"/>
                  </a:lnTo>
                  <a:lnTo>
                    <a:pt x="23208" y="15735"/>
                  </a:lnTo>
                  <a:lnTo>
                    <a:pt x="23208" y="14272"/>
                  </a:lnTo>
                  <a:lnTo>
                    <a:pt x="0" y="1"/>
                  </a:lnTo>
                  <a:close/>
                </a:path>
              </a:pathLst>
            </a:custGeom>
            <a:solidFill>
              <a:srgbClr val="6288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913;p55">
              <a:extLst>
                <a:ext uri="{FF2B5EF4-FFF2-40B4-BE49-F238E27FC236}">
                  <a16:creationId xmlns:a16="http://schemas.microsoft.com/office/drawing/2014/main" id="{486529CF-E92F-F9D7-E3FE-9659CFADF4EA}"/>
                </a:ext>
              </a:extLst>
            </p:cNvPr>
            <p:cNvSpPr/>
            <p:nvPr/>
          </p:nvSpPr>
          <p:spPr>
            <a:xfrm>
              <a:off x="-1167274" y="3995076"/>
              <a:ext cx="12725" cy="60422"/>
            </a:xfrm>
            <a:custGeom>
              <a:avLst/>
              <a:gdLst/>
              <a:ahLst/>
              <a:cxnLst/>
              <a:rect l="l" t="t" r="r" b="b"/>
              <a:pathLst>
                <a:path w="441" h="2094" extrusionOk="0">
                  <a:moveTo>
                    <a:pt x="0" y="1"/>
                  </a:moveTo>
                  <a:lnTo>
                    <a:pt x="0" y="1464"/>
                  </a:lnTo>
                  <a:lnTo>
                    <a:pt x="110" y="1527"/>
                  </a:lnTo>
                  <a:lnTo>
                    <a:pt x="189" y="1606"/>
                  </a:lnTo>
                  <a:lnTo>
                    <a:pt x="268" y="1684"/>
                  </a:lnTo>
                  <a:lnTo>
                    <a:pt x="331" y="1763"/>
                  </a:lnTo>
                  <a:lnTo>
                    <a:pt x="378" y="1842"/>
                  </a:lnTo>
                  <a:lnTo>
                    <a:pt x="409" y="1920"/>
                  </a:lnTo>
                  <a:lnTo>
                    <a:pt x="425" y="2015"/>
                  </a:lnTo>
                  <a:lnTo>
                    <a:pt x="441" y="2093"/>
                  </a:lnTo>
                  <a:lnTo>
                    <a:pt x="425" y="630"/>
                  </a:lnTo>
                  <a:lnTo>
                    <a:pt x="425" y="551"/>
                  </a:lnTo>
                  <a:lnTo>
                    <a:pt x="409" y="457"/>
                  </a:lnTo>
                  <a:lnTo>
                    <a:pt x="362" y="378"/>
                  </a:lnTo>
                  <a:lnTo>
                    <a:pt x="315" y="300"/>
                  </a:lnTo>
                  <a:lnTo>
                    <a:pt x="268" y="221"/>
                  </a:lnTo>
                  <a:lnTo>
                    <a:pt x="189" y="142"/>
                  </a:lnTo>
                  <a:lnTo>
                    <a:pt x="95" y="64"/>
                  </a:lnTo>
                  <a:lnTo>
                    <a:pt x="0" y="1"/>
                  </a:lnTo>
                  <a:close/>
                </a:path>
              </a:pathLst>
            </a:custGeom>
            <a:solidFill>
              <a:srgbClr val="608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914;p55">
              <a:extLst>
                <a:ext uri="{FF2B5EF4-FFF2-40B4-BE49-F238E27FC236}">
                  <a16:creationId xmlns:a16="http://schemas.microsoft.com/office/drawing/2014/main" id="{CFFC0B6E-6CC6-9606-B553-6CD3BECE7DE6}"/>
                </a:ext>
              </a:extLst>
            </p:cNvPr>
            <p:cNvSpPr/>
            <p:nvPr/>
          </p:nvSpPr>
          <p:spPr>
            <a:xfrm>
              <a:off x="-1167274" y="3995076"/>
              <a:ext cx="12725" cy="60422"/>
            </a:xfrm>
            <a:custGeom>
              <a:avLst/>
              <a:gdLst/>
              <a:ahLst/>
              <a:cxnLst/>
              <a:rect l="l" t="t" r="r" b="b"/>
              <a:pathLst>
                <a:path w="441" h="2094" fill="none" extrusionOk="0">
                  <a:moveTo>
                    <a:pt x="425" y="630"/>
                  </a:moveTo>
                  <a:lnTo>
                    <a:pt x="441" y="2093"/>
                  </a:lnTo>
                  <a:lnTo>
                    <a:pt x="441" y="2093"/>
                  </a:lnTo>
                  <a:lnTo>
                    <a:pt x="425" y="2015"/>
                  </a:lnTo>
                  <a:lnTo>
                    <a:pt x="409" y="1920"/>
                  </a:lnTo>
                  <a:lnTo>
                    <a:pt x="378" y="1842"/>
                  </a:lnTo>
                  <a:lnTo>
                    <a:pt x="331" y="1763"/>
                  </a:lnTo>
                  <a:lnTo>
                    <a:pt x="268" y="1684"/>
                  </a:lnTo>
                  <a:lnTo>
                    <a:pt x="189" y="1606"/>
                  </a:lnTo>
                  <a:lnTo>
                    <a:pt x="110" y="1527"/>
                  </a:lnTo>
                  <a:lnTo>
                    <a:pt x="0" y="1464"/>
                  </a:lnTo>
                  <a:lnTo>
                    <a:pt x="0" y="1"/>
                  </a:lnTo>
                  <a:lnTo>
                    <a:pt x="0" y="1"/>
                  </a:lnTo>
                  <a:lnTo>
                    <a:pt x="95" y="64"/>
                  </a:lnTo>
                  <a:lnTo>
                    <a:pt x="189" y="142"/>
                  </a:lnTo>
                  <a:lnTo>
                    <a:pt x="268" y="221"/>
                  </a:lnTo>
                  <a:lnTo>
                    <a:pt x="315" y="300"/>
                  </a:lnTo>
                  <a:lnTo>
                    <a:pt x="362" y="378"/>
                  </a:lnTo>
                  <a:lnTo>
                    <a:pt x="409" y="457"/>
                  </a:lnTo>
                  <a:lnTo>
                    <a:pt x="425" y="551"/>
                  </a:lnTo>
                  <a:lnTo>
                    <a:pt x="425" y="6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915;p55">
              <a:extLst>
                <a:ext uri="{FF2B5EF4-FFF2-40B4-BE49-F238E27FC236}">
                  <a16:creationId xmlns:a16="http://schemas.microsoft.com/office/drawing/2014/main" id="{0B16EF0C-85C5-4C93-A41C-B047CA5062BB}"/>
                </a:ext>
              </a:extLst>
            </p:cNvPr>
            <p:cNvSpPr/>
            <p:nvPr/>
          </p:nvSpPr>
          <p:spPr>
            <a:xfrm>
              <a:off x="-1155010" y="4013227"/>
              <a:ext cx="462" cy="42705"/>
            </a:xfrm>
            <a:custGeom>
              <a:avLst/>
              <a:gdLst/>
              <a:ahLst/>
              <a:cxnLst/>
              <a:rect l="l" t="t" r="r" b="b"/>
              <a:pathLst>
                <a:path w="16" h="1480" extrusionOk="0">
                  <a:moveTo>
                    <a:pt x="0" y="1"/>
                  </a:moveTo>
                  <a:lnTo>
                    <a:pt x="0" y="17"/>
                  </a:lnTo>
                  <a:lnTo>
                    <a:pt x="16" y="1480"/>
                  </a:lnTo>
                  <a:lnTo>
                    <a:pt x="16" y="1464"/>
                  </a:lnTo>
                  <a:lnTo>
                    <a:pt x="0"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916;p55">
              <a:extLst>
                <a:ext uri="{FF2B5EF4-FFF2-40B4-BE49-F238E27FC236}">
                  <a16:creationId xmlns:a16="http://schemas.microsoft.com/office/drawing/2014/main" id="{576BC109-102D-9D61-6F71-D601940CFDC8}"/>
                </a:ext>
              </a:extLst>
            </p:cNvPr>
            <p:cNvSpPr/>
            <p:nvPr/>
          </p:nvSpPr>
          <p:spPr>
            <a:xfrm>
              <a:off x="-1155010" y="4013227"/>
              <a:ext cx="462" cy="42705"/>
            </a:xfrm>
            <a:custGeom>
              <a:avLst/>
              <a:gdLst/>
              <a:ahLst/>
              <a:cxnLst/>
              <a:rect l="l" t="t" r="r" b="b"/>
              <a:pathLst>
                <a:path w="16" h="1480" fill="none" extrusionOk="0">
                  <a:moveTo>
                    <a:pt x="0" y="1"/>
                  </a:moveTo>
                  <a:lnTo>
                    <a:pt x="16" y="1464"/>
                  </a:lnTo>
                  <a:lnTo>
                    <a:pt x="16" y="1464"/>
                  </a:lnTo>
                  <a:lnTo>
                    <a:pt x="16" y="1480"/>
                  </a:lnTo>
                  <a:lnTo>
                    <a:pt x="0" y="17"/>
                  </a:lnTo>
                  <a:lnTo>
                    <a:pt x="0" y="1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917;p55">
              <a:extLst>
                <a:ext uri="{FF2B5EF4-FFF2-40B4-BE49-F238E27FC236}">
                  <a16:creationId xmlns:a16="http://schemas.microsoft.com/office/drawing/2014/main" id="{5EDD8C2D-B905-13F6-25E2-915207013C5E}"/>
                </a:ext>
              </a:extLst>
            </p:cNvPr>
            <p:cNvSpPr/>
            <p:nvPr/>
          </p:nvSpPr>
          <p:spPr>
            <a:xfrm>
              <a:off x="-1155010" y="4013688"/>
              <a:ext cx="462" cy="44985"/>
            </a:xfrm>
            <a:custGeom>
              <a:avLst/>
              <a:gdLst/>
              <a:ahLst/>
              <a:cxnLst/>
              <a:rect l="l" t="t" r="r" b="b"/>
              <a:pathLst>
                <a:path w="16" h="1559" extrusionOk="0">
                  <a:moveTo>
                    <a:pt x="0" y="1"/>
                  </a:moveTo>
                  <a:lnTo>
                    <a:pt x="0" y="95"/>
                  </a:lnTo>
                  <a:lnTo>
                    <a:pt x="0" y="1558"/>
                  </a:lnTo>
                  <a:lnTo>
                    <a:pt x="16" y="1464"/>
                  </a:lnTo>
                  <a:lnTo>
                    <a:pt x="0" y="1"/>
                  </a:lnTo>
                  <a:close/>
                </a:path>
              </a:pathLst>
            </a:custGeom>
            <a:solidFill>
              <a:srgbClr val="E2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918;p55">
              <a:extLst>
                <a:ext uri="{FF2B5EF4-FFF2-40B4-BE49-F238E27FC236}">
                  <a16:creationId xmlns:a16="http://schemas.microsoft.com/office/drawing/2014/main" id="{F6EE5A33-E476-5ED6-82A5-B4AD66F6A8A6}"/>
                </a:ext>
              </a:extLst>
            </p:cNvPr>
            <p:cNvSpPr/>
            <p:nvPr/>
          </p:nvSpPr>
          <p:spPr>
            <a:xfrm>
              <a:off x="-1155010" y="4013688"/>
              <a:ext cx="462" cy="44985"/>
            </a:xfrm>
            <a:custGeom>
              <a:avLst/>
              <a:gdLst/>
              <a:ahLst/>
              <a:cxnLst/>
              <a:rect l="l" t="t" r="r" b="b"/>
              <a:pathLst>
                <a:path w="16" h="1559" fill="none" extrusionOk="0">
                  <a:moveTo>
                    <a:pt x="0" y="1"/>
                  </a:moveTo>
                  <a:lnTo>
                    <a:pt x="16" y="1464"/>
                  </a:lnTo>
                  <a:lnTo>
                    <a:pt x="16" y="1464"/>
                  </a:lnTo>
                  <a:lnTo>
                    <a:pt x="0" y="1558"/>
                  </a:lnTo>
                  <a:lnTo>
                    <a:pt x="0" y="95"/>
                  </a:lnTo>
                  <a:lnTo>
                    <a:pt x="0" y="9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919;p55">
              <a:extLst>
                <a:ext uri="{FF2B5EF4-FFF2-40B4-BE49-F238E27FC236}">
                  <a16:creationId xmlns:a16="http://schemas.microsoft.com/office/drawing/2014/main" id="{0B5E724F-5A4E-30BA-2836-809F6860EA0A}"/>
                </a:ext>
              </a:extLst>
            </p:cNvPr>
            <p:cNvSpPr/>
            <p:nvPr/>
          </p:nvSpPr>
          <p:spPr>
            <a:xfrm>
              <a:off x="-1155933" y="4016430"/>
              <a:ext cx="952" cy="44523"/>
            </a:xfrm>
            <a:custGeom>
              <a:avLst/>
              <a:gdLst/>
              <a:ahLst/>
              <a:cxnLst/>
              <a:rect l="l" t="t" r="r" b="b"/>
              <a:pathLst>
                <a:path w="33" h="1543" extrusionOk="0">
                  <a:moveTo>
                    <a:pt x="32" y="0"/>
                  </a:moveTo>
                  <a:lnTo>
                    <a:pt x="1" y="95"/>
                  </a:lnTo>
                  <a:lnTo>
                    <a:pt x="16" y="1542"/>
                  </a:lnTo>
                  <a:lnTo>
                    <a:pt x="32" y="1463"/>
                  </a:lnTo>
                  <a:lnTo>
                    <a:pt x="32"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920;p55">
              <a:extLst>
                <a:ext uri="{FF2B5EF4-FFF2-40B4-BE49-F238E27FC236}">
                  <a16:creationId xmlns:a16="http://schemas.microsoft.com/office/drawing/2014/main" id="{CFF44E7A-6A4B-6093-0526-FD2234B0E3B3}"/>
                </a:ext>
              </a:extLst>
            </p:cNvPr>
            <p:cNvSpPr/>
            <p:nvPr/>
          </p:nvSpPr>
          <p:spPr>
            <a:xfrm>
              <a:off x="-1155933" y="4016430"/>
              <a:ext cx="952" cy="44523"/>
            </a:xfrm>
            <a:custGeom>
              <a:avLst/>
              <a:gdLst/>
              <a:ahLst/>
              <a:cxnLst/>
              <a:rect l="l" t="t" r="r" b="b"/>
              <a:pathLst>
                <a:path w="33" h="1543" fill="none" extrusionOk="0">
                  <a:moveTo>
                    <a:pt x="32" y="0"/>
                  </a:moveTo>
                  <a:lnTo>
                    <a:pt x="32" y="1463"/>
                  </a:lnTo>
                  <a:lnTo>
                    <a:pt x="32" y="1463"/>
                  </a:lnTo>
                  <a:lnTo>
                    <a:pt x="16" y="1542"/>
                  </a:lnTo>
                  <a:lnTo>
                    <a:pt x="1" y="95"/>
                  </a:lnTo>
                  <a:lnTo>
                    <a:pt x="1" y="95"/>
                  </a:lnTo>
                  <a:lnTo>
                    <a:pt x="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921;p55">
              <a:extLst>
                <a:ext uri="{FF2B5EF4-FFF2-40B4-BE49-F238E27FC236}">
                  <a16:creationId xmlns:a16="http://schemas.microsoft.com/office/drawing/2014/main" id="{6B579FAC-D2BB-0BDE-1347-6291B6F1F72F}"/>
                </a:ext>
              </a:extLst>
            </p:cNvPr>
            <p:cNvSpPr/>
            <p:nvPr/>
          </p:nvSpPr>
          <p:spPr>
            <a:xfrm>
              <a:off x="-1156828" y="4019142"/>
              <a:ext cx="1385" cy="44523"/>
            </a:xfrm>
            <a:custGeom>
              <a:avLst/>
              <a:gdLst/>
              <a:ahLst/>
              <a:cxnLst/>
              <a:rect l="l" t="t" r="r" b="b"/>
              <a:pathLst>
                <a:path w="48" h="1543" extrusionOk="0">
                  <a:moveTo>
                    <a:pt x="32" y="1"/>
                  </a:moveTo>
                  <a:lnTo>
                    <a:pt x="0" y="79"/>
                  </a:lnTo>
                  <a:lnTo>
                    <a:pt x="0" y="1542"/>
                  </a:lnTo>
                  <a:lnTo>
                    <a:pt x="47" y="1448"/>
                  </a:lnTo>
                  <a:lnTo>
                    <a:pt x="32" y="1"/>
                  </a:lnTo>
                  <a:close/>
                </a:path>
              </a:pathLst>
            </a:cu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922;p55">
              <a:extLst>
                <a:ext uri="{FF2B5EF4-FFF2-40B4-BE49-F238E27FC236}">
                  <a16:creationId xmlns:a16="http://schemas.microsoft.com/office/drawing/2014/main" id="{B042B412-DAFC-F260-29BB-7FAF17DD03C7}"/>
                </a:ext>
              </a:extLst>
            </p:cNvPr>
            <p:cNvSpPr/>
            <p:nvPr/>
          </p:nvSpPr>
          <p:spPr>
            <a:xfrm>
              <a:off x="-1156828" y="4019142"/>
              <a:ext cx="1385" cy="44523"/>
            </a:xfrm>
            <a:custGeom>
              <a:avLst/>
              <a:gdLst/>
              <a:ahLst/>
              <a:cxnLst/>
              <a:rect l="l" t="t" r="r" b="b"/>
              <a:pathLst>
                <a:path w="48" h="1543" fill="none" extrusionOk="0">
                  <a:moveTo>
                    <a:pt x="32" y="1"/>
                  </a:moveTo>
                  <a:lnTo>
                    <a:pt x="47" y="1448"/>
                  </a:lnTo>
                  <a:lnTo>
                    <a:pt x="47" y="1448"/>
                  </a:lnTo>
                  <a:lnTo>
                    <a:pt x="0" y="1542"/>
                  </a:lnTo>
                  <a:lnTo>
                    <a:pt x="0" y="79"/>
                  </a:lnTo>
                  <a:lnTo>
                    <a:pt x="0" y="79"/>
                  </a:lnTo>
                  <a:lnTo>
                    <a:pt x="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923;p55">
              <a:extLst>
                <a:ext uri="{FF2B5EF4-FFF2-40B4-BE49-F238E27FC236}">
                  <a16:creationId xmlns:a16="http://schemas.microsoft.com/office/drawing/2014/main" id="{1AF4035B-BCAF-BF64-9E16-081654E71744}"/>
                </a:ext>
              </a:extLst>
            </p:cNvPr>
            <p:cNvSpPr/>
            <p:nvPr/>
          </p:nvSpPr>
          <p:spPr>
            <a:xfrm>
              <a:off x="-1158646" y="4021422"/>
              <a:ext cx="1847" cy="45418"/>
            </a:xfrm>
            <a:custGeom>
              <a:avLst/>
              <a:gdLst/>
              <a:ahLst/>
              <a:cxnLst/>
              <a:rect l="l" t="t" r="r" b="b"/>
              <a:pathLst>
                <a:path w="64" h="1574" extrusionOk="0">
                  <a:moveTo>
                    <a:pt x="63" y="0"/>
                  </a:moveTo>
                  <a:lnTo>
                    <a:pt x="0" y="110"/>
                  </a:lnTo>
                  <a:lnTo>
                    <a:pt x="0" y="1574"/>
                  </a:lnTo>
                  <a:lnTo>
                    <a:pt x="63" y="1463"/>
                  </a:lnTo>
                  <a:lnTo>
                    <a:pt x="63" y="0"/>
                  </a:lnTo>
                  <a:close/>
                </a:path>
              </a:pathLst>
            </a:cu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924;p55">
              <a:extLst>
                <a:ext uri="{FF2B5EF4-FFF2-40B4-BE49-F238E27FC236}">
                  <a16:creationId xmlns:a16="http://schemas.microsoft.com/office/drawing/2014/main" id="{B342E369-3FDB-E9B2-E70F-8BA8548DCF3A}"/>
                </a:ext>
              </a:extLst>
            </p:cNvPr>
            <p:cNvSpPr/>
            <p:nvPr/>
          </p:nvSpPr>
          <p:spPr>
            <a:xfrm>
              <a:off x="-1158646" y="4021422"/>
              <a:ext cx="1847" cy="45418"/>
            </a:xfrm>
            <a:custGeom>
              <a:avLst/>
              <a:gdLst/>
              <a:ahLst/>
              <a:cxnLst/>
              <a:rect l="l" t="t" r="r" b="b"/>
              <a:pathLst>
                <a:path w="64" h="1574" fill="none" extrusionOk="0">
                  <a:moveTo>
                    <a:pt x="63" y="0"/>
                  </a:moveTo>
                  <a:lnTo>
                    <a:pt x="63" y="1463"/>
                  </a:lnTo>
                  <a:lnTo>
                    <a:pt x="63" y="1463"/>
                  </a:lnTo>
                  <a:lnTo>
                    <a:pt x="0" y="1574"/>
                  </a:lnTo>
                  <a:lnTo>
                    <a:pt x="0" y="110"/>
                  </a:lnTo>
                  <a:lnTo>
                    <a:pt x="0" y="110"/>
                  </a:lnTo>
                  <a:lnTo>
                    <a:pt x="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925;p55">
              <a:extLst>
                <a:ext uri="{FF2B5EF4-FFF2-40B4-BE49-F238E27FC236}">
                  <a16:creationId xmlns:a16="http://schemas.microsoft.com/office/drawing/2014/main" id="{2042A290-50EF-54F2-A910-4E098D75641E}"/>
                </a:ext>
              </a:extLst>
            </p:cNvPr>
            <p:cNvSpPr/>
            <p:nvPr/>
          </p:nvSpPr>
          <p:spPr>
            <a:xfrm>
              <a:off x="-1161820" y="4024596"/>
              <a:ext cx="3203" cy="45418"/>
            </a:xfrm>
            <a:custGeom>
              <a:avLst/>
              <a:gdLst/>
              <a:ahLst/>
              <a:cxnLst/>
              <a:rect l="l" t="t" r="r" b="b"/>
              <a:pathLst>
                <a:path w="111" h="1574" extrusionOk="0">
                  <a:moveTo>
                    <a:pt x="110" y="0"/>
                  </a:moveTo>
                  <a:lnTo>
                    <a:pt x="0" y="110"/>
                  </a:lnTo>
                  <a:lnTo>
                    <a:pt x="16" y="1574"/>
                  </a:lnTo>
                  <a:lnTo>
                    <a:pt x="110" y="1464"/>
                  </a:lnTo>
                  <a:lnTo>
                    <a:pt x="110" y="0"/>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926;p55">
              <a:extLst>
                <a:ext uri="{FF2B5EF4-FFF2-40B4-BE49-F238E27FC236}">
                  <a16:creationId xmlns:a16="http://schemas.microsoft.com/office/drawing/2014/main" id="{0CC77512-A188-99B0-AA45-DA6DFF7B058D}"/>
                </a:ext>
              </a:extLst>
            </p:cNvPr>
            <p:cNvSpPr/>
            <p:nvPr/>
          </p:nvSpPr>
          <p:spPr>
            <a:xfrm>
              <a:off x="-1161820" y="4024596"/>
              <a:ext cx="3203" cy="45418"/>
            </a:xfrm>
            <a:custGeom>
              <a:avLst/>
              <a:gdLst/>
              <a:ahLst/>
              <a:cxnLst/>
              <a:rect l="l" t="t" r="r" b="b"/>
              <a:pathLst>
                <a:path w="111" h="1574" fill="none" extrusionOk="0">
                  <a:moveTo>
                    <a:pt x="110" y="0"/>
                  </a:moveTo>
                  <a:lnTo>
                    <a:pt x="110" y="1464"/>
                  </a:lnTo>
                  <a:lnTo>
                    <a:pt x="110" y="1464"/>
                  </a:lnTo>
                  <a:lnTo>
                    <a:pt x="16" y="1574"/>
                  </a:lnTo>
                  <a:lnTo>
                    <a:pt x="0" y="110"/>
                  </a:lnTo>
                  <a:lnTo>
                    <a:pt x="0" y="110"/>
                  </a:lnTo>
                  <a:lnTo>
                    <a:pt x="1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927;p55">
              <a:extLst>
                <a:ext uri="{FF2B5EF4-FFF2-40B4-BE49-F238E27FC236}">
                  <a16:creationId xmlns:a16="http://schemas.microsoft.com/office/drawing/2014/main" id="{21466407-6446-9EBF-19FF-26D8F93B1CDE}"/>
                </a:ext>
              </a:extLst>
            </p:cNvPr>
            <p:cNvSpPr/>
            <p:nvPr/>
          </p:nvSpPr>
          <p:spPr>
            <a:xfrm>
              <a:off x="-1168630" y="4027770"/>
              <a:ext cx="7271" cy="47236"/>
            </a:xfrm>
            <a:custGeom>
              <a:avLst/>
              <a:gdLst/>
              <a:ahLst/>
              <a:cxnLst/>
              <a:rect l="l" t="t" r="r" b="b"/>
              <a:pathLst>
                <a:path w="252" h="1637" extrusionOk="0">
                  <a:moveTo>
                    <a:pt x="236" y="0"/>
                  </a:moveTo>
                  <a:lnTo>
                    <a:pt x="126" y="79"/>
                  </a:lnTo>
                  <a:lnTo>
                    <a:pt x="0" y="174"/>
                  </a:lnTo>
                  <a:lnTo>
                    <a:pt x="0" y="1637"/>
                  </a:lnTo>
                  <a:lnTo>
                    <a:pt x="142" y="1542"/>
                  </a:lnTo>
                  <a:lnTo>
                    <a:pt x="252" y="1464"/>
                  </a:lnTo>
                  <a:lnTo>
                    <a:pt x="236"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928;p55">
              <a:extLst>
                <a:ext uri="{FF2B5EF4-FFF2-40B4-BE49-F238E27FC236}">
                  <a16:creationId xmlns:a16="http://schemas.microsoft.com/office/drawing/2014/main" id="{3A09B94D-787E-606B-9A4F-0A831F069869}"/>
                </a:ext>
              </a:extLst>
            </p:cNvPr>
            <p:cNvSpPr/>
            <p:nvPr/>
          </p:nvSpPr>
          <p:spPr>
            <a:xfrm>
              <a:off x="-1168630" y="4027770"/>
              <a:ext cx="7271" cy="47236"/>
            </a:xfrm>
            <a:custGeom>
              <a:avLst/>
              <a:gdLst/>
              <a:ahLst/>
              <a:cxnLst/>
              <a:rect l="l" t="t" r="r" b="b"/>
              <a:pathLst>
                <a:path w="252" h="1637" fill="none" extrusionOk="0">
                  <a:moveTo>
                    <a:pt x="236" y="0"/>
                  </a:moveTo>
                  <a:lnTo>
                    <a:pt x="252" y="1464"/>
                  </a:lnTo>
                  <a:lnTo>
                    <a:pt x="252" y="1464"/>
                  </a:lnTo>
                  <a:lnTo>
                    <a:pt x="142" y="1542"/>
                  </a:lnTo>
                  <a:lnTo>
                    <a:pt x="0" y="1637"/>
                  </a:lnTo>
                  <a:lnTo>
                    <a:pt x="0" y="174"/>
                  </a:lnTo>
                  <a:lnTo>
                    <a:pt x="0" y="174"/>
                  </a:lnTo>
                  <a:lnTo>
                    <a:pt x="126" y="79"/>
                  </a:lnTo>
                  <a:lnTo>
                    <a:pt x="23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929;p55">
              <a:extLst>
                <a:ext uri="{FF2B5EF4-FFF2-40B4-BE49-F238E27FC236}">
                  <a16:creationId xmlns:a16="http://schemas.microsoft.com/office/drawing/2014/main" id="{11EAA232-98EC-6B71-2B37-5BBC6EDCC8D3}"/>
                </a:ext>
              </a:extLst>
            </p:cNvPr>
            <p:cNvSpPr/>
            <p:nvPr/>
          </p:nvSpPr>
          <p:spPr>
            <a:xfrm>
              <a:off x="-1168630" y="4032762"/>
              <a:ext cx="29" cy="42244"/>
            </a:xfrm>
            <a:custGeom>
              <a:avLst/>
              <a:gdLst/>
              <a:ahLst/>
              <a:cxnLst/>
              <a:rect l="l" t="t" r="r" b="b"/>
              <a:pathLst>
                <a:path w="1" h="1464" extrusionOk="0">
                  <a:moveTo>
                    <a:pt x="0" y="1"/>
                  </a:moveTo>
                  <a:lnTo>
                    <a:pt x="0" y="1464"/>
                  </a:lnTo>
                  <a:lnTo>
                    <a:pt x="0" y="1464"/>
                  </a:lnTo>
                  <a:lnTo>
                    <a:pt x="0" y="1464"/>
                  </a:lnTo>
                  <a:lnTo>
                    <a:pt x="0" y="1"/>
                  </a:lnTo>
                  <a:lnTo>
                    <a:pt x="0" y="1"/>
                  </a:lnTo>
                  <a:lnTo>
                    <a:pt x="0"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930;p55">
              <a:extLst>
                <a:ext uri="{FF2B5EF4-FFF2-40B4-BE49-F238E27FC236}">
                  <a16:creationId xmlns:a16="http://schemas.microsoft.com/office/drawing/2014/main" id="{3F548D23-7096-3737-F9D5-6877B90EF77B}"/>
                </a:ext>
              </a:extLst>
            </p:cNvPr>
            <p:cNvSpPr/>
            <p:nvPr/>
          </p:nvSpPr>
          <p:spPr>
            <a:xfrm>
              <a:off x="-1168630" y="4032762"/>
              <a:ext cx="29" cy="42244"/>
            </a:xfrm>
            <a:custGeom>
              <a:avLst/>
              <a:gdLst/>
              <a:ahLst/>
              <a:cxnLst/>
              <a:rect l="l" t="t" r="r" b="b"/>
              <a:pathLst>
                <a:path w="1" h="1464" fill="none" extrusionOk="0">
                  <a:moveTo>
                    <a:pt x="0" y="1"/>
                  </a:moveTo>
                  <a:lnTo>
                    <a:pt x="0" y="1464"/>
                  </a:lnTo>
                  <a:lnTo>
                    <a:pt x="0" y="1464"/>
                  </a:lnTo>
                  <a:lnTo>
                    <a:pt x="0" y="1464"/>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931;p55">
              <a:extLst>
                <a:ext uri="{FF2B5EF4-FFF2-40B4-BE49-F238E27FC236}">
                  <a16:creationId xmlns:a16="http://schemas.microsoft.com/office/drawing/2014/main" id="{3C09AEBC-386A-70A7-622D-8C5239F9BBAC}"/>
                </a:ext>
              </a:extLst>
            </p:cNvPr>
            <p:cNvSpPr/>
            <p:nvPr/>
          </p:nvSpPr>
          <p:spPr>
            <a:xfrm>
              <a:off x="-2191109" y="3783043"/>
              <a:ext cx="670157" cy="454495"/>
            </a:xfrm>
            <a:custGeom>
              <a:avLst/>
              <a:gdLst/>
              <a:ahLst/>
              <a:cxnLst/>
              <a:rect l="l" t="t" r="r" b="b"/>
              <a:pathLst>
                <a:path w="23225" h="15751" extrusionOk="0">
                  <a:moveTo>
                    <a:pt x="0" y="1"/>
                  </a:moveTo>
                  <a:lnTo>
                    <a:pt x="0" y="1464"/>
                  </a:lnTo>
                  <a:lnTo>
                    <a:pt x="23224" y="15751"/>
                  </a:lnTo>
                  <a:lnTo>
                    <a:pt x="23209" y="14287"/>
                  </a:lnTo>
                  <a:lnTo>
                    <a:pt x="0" y="1"/>
                  </a:lnTo>
                  <a:close/>
                </a:path>
              </a:pathLst>
            </a:custGeom>
            <a:solidFill>
              <a:srgbClr val="DED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932;p55">
              <a:extLst>
                <a:ext uri="{FF2B5EF4-FFF2-40B4-BE49-F238E27FC236}">
                  <a16:creationId xmlns:a16="http://schemas.microsoft.com/office/drawing/2014/main" id="{F936FEFD-2E53-6ACF-6D6B-20F2EB314B64}"/>
                </a:ext>
              </a:extLst>
            </p:cNvPr>
            <p:cNvSpPr/>
            <p:nvPr/>
          </p:nvSpPr>
          <p:spPr>
            <a:xfrm>
              <a:off x="-1457391" y="4032762"/>
              <a:ext cx="288781" cy="205246"/>
            </a:xfrm>
            <a:custGeom>
              <a:avLst/>
              <a:gdLst/>
              <a:ahLst/>
              <a:cxnLst/>
              <a:rect l="l" t="t" r="r" b="b"/>
              <a:pathLst>
                <a:path w="10008" h="7113" extrusionOk="0">
                  <a:moveTo>
                    <a:pt x="10007" y="1"/>
                  </a:moveTo>
                  <a:lnTo>
                    <a:pt x="0" y="5649"/>
                  </a:lnTo>
                  <a:lnTo>
                    <a:pt x="0" y="7112"/>
                  </a:lnTo>
                  <a:lnTo>
                    <a:pt x="10007" y="1464"/>
                  </a:lnTo>
                  <a:lnTo>
                    <a:pt x="10007"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933;p55">
              <a:extLst>
                <a:ext uri="{FF2B5EF4-FFF2-40B4-BE49-F238E27FC236}">
                  <a16:creationId xmlns:a16="http://schemas.microsoft.com/office/drawing/2014/main" id="{36AA04FE-DFCE-51AB-8325-44779EC65826}"/>
                </a:ext>
              </a:extLst>
            </p:cNvPr>
            <p:cNvSpPr/>
            <p:nvPr/>
          </p:nvSpPr>
          <p:spPr>
            <a:xfrm>
              <a:off x="-2203835" y="3575107"/>
              <a:ext cx="1048822" cy="627914"/>
            </a:xfrm>
            <a:custGeom>
              <a:avLst/>
              <a:gdLst/>
              <a:ahLst/>
              <a:cxnLst/>
              <a:rect l="l" t="t" r="r" b="b"/>
              <a:pathLst>
                <a:path w="36348" h="21761" extrusionOk="0">
                  <a:moveTo>
                    <a:pt x="11613" y="0"/>
                  </a:moveTo>
                  <a:lnTo>
                    <a:pt x="11314" y="16"/>
                  </a:lnTo>
                  <a:lnTo>
                    <a:pt x="11031" y="63"/>
                  </a:lnTo>
                  <a:lnTo>
                    <a:pt x="10889" y="95"/>
                  </a:lnTo>
                  <a:lnTo>
                    <a:pt x="10747" y="142"/>
                  </a:lnTo>
                  <a:lnTo>
                    <a:pt x="10622" y="189"/>
                  </a:lnTo>
                  <a:lnTo>
                    <a:pt x="10496" y="252"/>
                  </a:lnTo>
                  <a:lnTo>
                    <a:pt x="8922" y="1149"/>
                  </a:lnTo>
                  <a:lnTo>
                    <a:pt x="9237" y="1338"/>
                  </a:lnTo>
                  <a:lnTo>
                    <a:pt x="9379" y="1432"/>
                  </a:lnTo>
                  <a:lnTo>
                    <a:pt x="9457" y="1542"/>
                  </a:lnTo>
                  <a:lnTo>
                    <a:pt x="9520" y="1668"/>
                  </a:lnTo>
                  <a:lnTo>
                    <a:pt x="9536" y="1715"/>
                  </a:lnTo>
                  <a:lnTo>
                    <a:pt x="9536" y="1778"/>
                  </a:lnTo>
                  <a:lnTo>
                    <a:pt x="9520" y="1841"/>
                  </a:lnTo>
                  <a:lnTo>
                    <a:pt x="9504" y="1904"/>
                  </a:lnTo>
                  <a:lnTo>
                    <a:pt x="9441" y="2014"/>
                  </a:lnTo>
                  <a:lnTo>
                    <a:pt x="9347" y="2125"/>
                  </a:lnTo>
                  <a:lnTo>
                    <a:pt x="9205" y="2219"/>
                  </a:lnTo>
                  <a:lnTo>
                    <a:pt x="3887" y="5224"/>
                  </a:lnTo>
                  <a:lnTo>
                    <a:pt x="3714" y="5303"/>
                  </a:lnTo>
                  <a:lnTo>
                    <a:pt x="3525" y="5366"/>
                  </a:lnTo>
                  <a:lnTo>
                    <a:pt x="3337" y="5397"/>
                  </a:lnTo>
                  <a:lnTo>
                    <a:pt x="3132" y="5397"/>
                  </a:lnTo>
                  <a:lnTo>
                    <a:pt x="2928" y="5382"/>
                  </a:lnTo>
                  <a:lnTo>
                    <a:pt x="2739" y="5350"/>
                  </a:lnTo>
                  <a:lnTo>
                    <a:pt x="2550" y="5287"/>
                  </a:lnTo>
                  <a:lnTo>
                    <a:pt x="2393" y="5208"/>
                  </a:lnTo>
                  <a:lnTo>
                    <a:pt x="2062" y="5020"/>
                  </a:lnTo>
                  <a:lnTo>
                    <a:pt x="489" y="5901"/>
                  </a:lnTo>
                  <a:lnTo>
                    <a:pt x="379" y="5979"/>
                  </a:lnTo>
                  <a:lnTo>
                    <a:pt x="284" y="6042"/>
                  </a:lnTo>
                  <a:lnTo>
                    <a:pt x="205" y="6121"/>
                  </a:lnTo>
                  <a:lnTo>
                    <a:pt x="143" y="6200"/>
                  </a:lnTo>
                  <a:lnTo>
                    <a:pt x="80" y="6294"/>
                  </a:lnTo>
                  <a:lnTo>
                    <a:pt x="48" y="6373"/>
                  </a:lnTo>
                  <a:lnTo>
                    <a:pt x="17" y="6467"/>
                  </a:lnTo>
                  <a:lnTo>
                    <a:pt x="1" y="6546"/>
                  </a:lnTo>
                  <a:lnTo>
                    <a:pt x="17" y="6640"/>
                  </a:lnTo>
                  <a:lnTo>
                    <a:pt x="32" y="6719"/>
                  </a:lnTo>
                  <a:lnTo>
                    <a:pt x="64" y="6813"/>
                  </a:lnTo>
                  <a:lnTo>
                    <a:pt x="111" y="6892"/>
                  </a:lnTo>
                  <a:lnTo>
                    <a:pt x="174" y="6986"/>
                  </a:lnTo>
                  <a:lnTo>
                    <a:pt x="237" y="7065"/>
                  </a:lnTo>
                  <a:lnTo>
                    <a:pt x="331" y="7128"/>
                  </a:lnTo>
                  <a:lnTo>
                    <a:pt x="441" y="7207"/>
                  </a:lnTo>
                  <a:lnTo>
                    <a:pt x="23650" y="21493"/>
                  </a:lnTo>
                  <a:lnTo>
                    <a:pt x="23760" y="21556"/>
                  </a:lnTo>
                  <a:lnTo>
                    <a:pt x="23886" y="21604"/>
                  </a:lnTo>
                  <a:lnTo>
                    <a:pt x="24027" y="21651"/>
                  </a:lnTo>
                  <a:lnTo>
                    <a:pt x="24153" y="21698"/>
                  </a:lnTo>
                  <a:lnTo>
                    <a:pt x="24452" y="21745"/>
                  </a:lnTo>
                  <a:lnTo>
                    <a:pt x="24751" y="21761"/>
                  </a:lnTo>
                  <a:lnTo>
                    <a:pt x="25050" y="21761"/>
                  </a:lnTo>
                  <a:lnTo>
                    <a:pt x="25333" y="21714"/>
                  </a:lnTo>
                  <a:lnTo>
                    <a:pt x="25475" y="21666"/>
                  </a:lnTo>
                  <a:lnTo>
                    <a:pt x="25616" y="21619"/>
                  </a:lnTo>
                  <a:lnTo>
                    <a:pt x="25742" y="21572"/>
                  </a:lnTo>
                  <a:lnTo>
                    <a:pt x="25868" y="21509"/>
                  </a:lnTo>
                  <a:lnTo>
                    <a:pt x="35875" y="15861"/>
                  </a:lnTo>
                  <a:lnTo>
                    <a:pt x="35985" y="15798"/>
                  </a:lnTo>
                  <a:lnTo>
                    <a:pt x="36080" y="15719"/>
                  </a:lnTo>
                  <a:lnTo>
                    <a:pt x="36158" y="15640"/>
                  </a:lnTo>
                  <a:lnTo>
                    <a:pt x="36221" y="15562"/>
                  </a:lnTo>
                  <a:lnTo>
                    <a:pt x="36284" y="15467"/>
                  </a:lnTo>
                  <a:lnTo>
                    <a:pt x="36316" y="15389"/>
                  </a:lnTo>
                  <a:lnTo>
                    <a:pt x="36347" y="15294"/>
                  </a:lnTo>
                  <a:lnTo>
                    <a:pt x="36347" y="15215"/>
                  </a:lnTo>
                  <a:lnTo>
                    <a:pt x="36347" y="15121"/>
                  </a:lnTo>
                  <a:lnTo>
                    <a:pt x="36331" y="15042"/>
                  </a:lnTo>
                  <a:lnTo>
                    <a:pt x="36300" y="14948"/>
                  </a:lnTo>
                  <a:lnTo>
                    <a:pt x="36253" y="14869"/>
                  </a:lnTo>
                  <a:lnTo>
                    <a:pt x="36190" y="14775"/>
                  </a:lnTo>
                  <a:lnTo>
                    <a:pt x="36111" y="14696"/>
                  </a:lnTo>
                  <a:lnTo>
                    <a:pt x="36032" y="14633"/>
                  </a:lnTo>
                  <a:lnTo>
                    <a:pt x="35922" y="14555"/>
                  </a:lnTo>
                  <a:lnTo>
                    <a:pt x="12714" y="284"/>
                  </a:lnTo>
                  <a:lnTo>
                    <a:pt x="12588" y="205"/>
                  </a:lnTo>
                  <a:lnTo>
                    <a:pt x="12462" y="158"/>
                  </a:lnTo>
                  <a:lnTo>
                    <a:pt x="12337" y="111"/>
                  </a:lnTo>
                  <a:lnTo>
                    <a:pt x="12195" y="63"/>
                  </a:lnTo>
                  <a:lnTo>
                    <a:pt x="11912" y="16"/>
                  </a:lnTo>
                  <a:lnTo>
                    <a:pt x="11613" y="0"/>
                  </a:lnTo>
                  <a:close/>
                </a:path>
              </a:pathLst>
            </a:custGeom>
            <a:solidFill>
              <a:srgbClr val="447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934;p55">
              <a:extLst>
                <a:ext uri="{FF2B5EF4-FFF2-40B4-BE49-F238E27FC236}">
                  <a16:creationId xmlns:a16="http://schemas.microsoft.com/office/drawing/2014/main" id="{4DA6E7C5-C5A9-B286-C332-CE6B7FC5FB89}"/>
                </a:ext>
              </a:extLst>
            </p:cNvPr>
            <p:cNvSpPr/>
            <p:nvPr/>
          </p:nvSpPr>
          <p:spPr>
            <a:xfrm>
              <a:off x="-1463768" y="4195769"/>
              <a:ext cx="6406" cy="45418"/>
            </a:xfrm>
            <a:custGeom>
              <a:avLst/>
              <a:gdLst/>
              <a:ahLst/>
              <a:cxnLst/>
              <a:rect l="l" t="t" r="r" b="b"/>
              <a:pathLst>
                <a:path w="222" h="1574" extrusionOk="0">
                  <a:moveTo>
                    <a:pt x="221" y="0"/>
                  </a:moveTo>
                  <a:lnTo>
                    <a:pt x="1" y="110"/>
                  </a:lnTo>
                  <a:lnTo>
                    <a:pt x="1" y="1574"/>
                  </a:lnTo>
                  <a:lnTo>
                    <a:pt x="221" y="1463"/>
                  </a:lnTo>
                  <a:lnTo>
                    <a:pt x="22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935;p55">
              <a:extLst>
                <a:ext uri="{FF2B5EF4-FFF2-40B4-BE49-F238E27FC236}">
                  <a16:creationId xmlns:a16="http://schemas.microsoft.com/office/drawing/2014/main" id="{BC561A40-49F0-24ED-D639-454B3128B0D1}"/>
                </a:ext>
              </a:extLst>
            </p:cNvPr>
            <p:cNvSpPr/>
            <p:nvPr/>
          </p:nvSpPr>
          <p:spPr>
            <a:xfrm>
              <a:off x="-1463768" y="4195769"/>
              <a:ext cx="6406" cy="45418"/>
            </a:xfrm>
            <a:custGeom>
              <a:avLst/>
              <a:gdLst/>
              <a:ahLst/>
              <a:cxnLst/>
              <a:rect l="l" t="t" r="r" b="b"/>
              <a:pathLst>
                <a:path w="222" h="1574" fill="none" extrusionOk="0">
                  <a:moveTo>
                    <a:pt x="221" y="0"/>
                  </a:moveTo>
                  <a:lnTo>
                    <a:pt x="221" y="1463"/>
                  </a:lnTo>
                  <a:lnTo>
                    <a:pt x="221" y="1463"/>
                  </a:lnTo>
                  <a:lnTo>
                    <a:pt x="1" y="1574"/>
                  </a:lnTo>
                  <a:lnTo>
                    <a:pt x="1" y="110"/>
                  </a:lnTo>
                  <a:lnTo>
                    <a:pt x="1" y="110"/>
                  </a:lnTo>
                  <a:lnTo>
                    <a:pt x="2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936;p55">
              <a:extLst>
                <a:ext uri="{FF2B5EF4-FFF2-40B4-BE49-F238E27FC236}">
                  <a16:creationId xmlns:a16="http://schemas.microsoft.com/office/drawing/2014/main" id="{D85746F3-F29E-8770-9440-1F7DE8AE5AA9}"/>
                </a:ext>
              </a:extLst>
            </p:cNvPr>
            <p:cNvSpPr/>
            <p:nvPr/>
          </p:nvSpPr>
          <p:spPr>
            <a:xfrm>
              <a:off x="-1473752" y="4198944"/>
              <a:ext cx="10013" cy="44956"/>
            </a:xfrm>
            <a:custGeom>
              <a:avLst/>
              <a:gdLst/>
              <a:ahLst/>
              <a:cxnLst/>
              <a:rect l="l" t="t" r="r" b="b"/>
              <a:pathLst>
                <a:path w="347" h="1558" extrusionOk="0">
                  <a:moveTo>
                    <a:pt x="347" y="0"/>
                  </a:moveTo>
                  <a:lnTo>
                    <a:pt x="174" y="47"/>
                  </a:lnTo>
                  <a:lnTo>
                    <a:pt x="1" y="95"/>
                  </a:lnTo>
                  <a:lnTo>
                    <a:pt x="16" y="1558"/>
                  </a:lnTo>
                  <a:lnTo>
                    <a:pt x="189" y="1511"/>
                  </a:lnTo>
                  <a:lnTo>
                    <a:pt x="347" y="1464"/>
                  </a:lnTo>
                  <a:lnTo>
                    <a:pt x="347" y="0"/>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937;p55">
              <a:extLst>
                <a:ext uri="{FF2B5EF4-FFF2-40B4-BE49-F238E27FC236}">
                  <a16:creationId xmlns:a16="http://schemas.microsoft.com/office/drawing/2014/main" id="{B6D0A2B3-0C11-425F-3226-5013EA8FA167}"/>
                </a:ext>
              </a:extLst>
            </p:cNvPr>
            <p:cNvSpPr/>
            <p:nvPr/>
          </p:nvSpPr>
          <p:spPr>
            <a:xfrm>
              <a:off x="-1473752" y="4198944"/>
              <a:ext cx="10013" cy="44956"/>
            </a:xfrm>
            <a:custGeom>
              <a:avLst/>
              <a:gdLst/>
              <a:ahLst/>
              <a:cxnLst/>
              <a:rect l="l" t="t" r="r" b="b"/>
              <a:pathLst>
                <a:path w="347" h="1558" fill="none" extrusionOk="0">
                  <a:moveTo>
                    <a:pt x="347" y="0"/>
                  </a:moveTo>
                  <a:lnTo>
                    <a:pt x="347" y="1464"/>
                  </a:lnTo>
                  <a:lnTo>
                    <a:pt x="347" y="1464"/>
                  </a:lnTo>
                  <a:lnTo>
                    <a:pt x="189" y="1511"/>
                  </a:lnTo>
                  <a:lnTo>
                    <a:pt x="16" y="1558"/>
                  </a:lnTo>
                  <a:lnTo>
                    <a:pt x="1" y="95"/>
                  </a:lnTo>
                  <a:lnTo>
                    <a:pt x="1" y="95"/>
                  </a:lnTo>
                  <a:lnTo>
                    <a:pt x="174" y="47"/>
                  </a:lnTo>
                  <a:lnTo>
                    <a:pt x="34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938;p55">
              <a:extLst>
                <a:ext uri="{FF2B5EF4-FFF2-40B4-BE49-F238E27FC236}">
                  <a16:creationId xmlns:a16="http://schemas.microsoft.com/office/drawing/2014/main" id="{2FD740DF-1256-CB56-D5F4-6B44B3126454}"/>
                </a:ext>
              </a:extLst>
            </p:cNvPr>
            <p:cNvSpPr/>
            <p:nvPr/>
          </p:nvSpPr>
          <p:spPr>
            <a:xfrm>
              <a:off x="-1479639" y="4201656"/>
              <a:ext cx="6377" cy="43167"/>
            </a:xfrm>
            <a:custGeom>
              <a:avLst/>
              <a:gdLst/>
              <a:ahLst/>
              <a:cxnLst/>
              <a:rect l="l" t="t" r="r" b="b"/>
              <a:pathLst>
                <a:path w="221" h="1496" extrusionOk="0">
                  <a:moveTo>
                    <a:pt x="205" y="1"/>
                  </a:moveTo>
                  <a:lnTo>
                    <a:pt x="0" y="32"/>
                  </a:lnTo>
                  <a:lnTo>
                    <a:pt x="16" y="1495"/>
                  </a:lnTo>
                  <a:lnTo>
                    <a:pt x="220" y="1464"/>
                  </a:lnTo>
                  <a:lnTo>
                    <a:pt x="205" y="1"/>
                  </a:lnTo>
                  <a:close/>
                </a:path>
              </a:pathLst>
            </a:custGeom>
            <a:solidFill>
              <a:srgbClr val="E8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939;p55">
              <a:extLst>
                <a:ext uri="{FF2B5EF4-FFF2-40B4-BE49-F238E27FC236}">
                  <a16:creationId xmlns:a16="http://schemas.microsoft.com/office/drawing/2014/main" id="{14BF6C45-8057-FD4C-247B-F8B571CCC88E}"/>
                </a:ext>
              </a:extLst>
            </p:cNvPr>
            <p:cNvSpPr/>
            <p:nvPr/>
          </p:nvSpPr>
          <p:spPr>
            <a:xfrm>
              <a:off x="-1479639" y="4201656"/>
              <a:ext cx="6377" cy="43167"/>
            </a:xfrm>
            <a:custGeom>
              <a:avLst/>
              <a:gdLst/>
              <a:ahLst/>
              <a:cxnLst/>
              <a:rect l="l" t="t" r="r" b="b"/>
              <a:pathLst>
                <a:path w="221" h="1496" fill="none" extrusionOk="0">
                  <a:moveTo>
                    <a:pt x="205" y="1"/>
                  </a:moveTo>
                  <a:lnTo>
                    <a:pt x="220" y="1464"/>
                  </a:lnTo>
                  <a:lnTo>
                    <a:pt x="220" y="1464"/>
                  </a:lnTo>
                  <a:lnTo>
                    <a:pt x="16" y="1495"/>
                  </a:lnTo>
                  <a:lnTo>
                    <a:pt x="0" y="32"/>
                  </a:lnTo>
                  <a:lnTo>
                    <a:pt x="0" y="32"/>
                  </a:lnTo>
                  <a:lnTo>
                    <a:pt x="2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940;p55">
              <a:extLst>
                <a:ext uri="{FF2B5EF4-FFF2-40B4-BE49-F238E27FC236}">
                  <a16:creationId xmlns:a16="http://schemas.microsoft.com/office/drawing/2014/main" id="{71F47E44-CDD2-69E8-AE24-CC428077CE5F}"/>
                </a:ext>
              </a:extLst>
            </p:cNvPr>
            <p:cNvSpPr/>
            <p:nvPr/>
          </p:nvSpPr>
          <p:spPr>
            <a:xfrm>
              <a:off x="-1484631" y="4202579"/>
              <a:ext cx="5454" cy="42705"/>
            </a:xfrm>
            <a:custGeom>
              <a:avLst/>
              <a:gdLst/>
              <a:ahLst/>
              <a:cxnLst/>
              <a:rect l="l" t="t" r="r" b="b"/>
              <a:pathLst>
                <a:path w="189" h="1480" extrusionOk="0">
                  <a:moveTo>
                    <a:pt x="173" y="0"/>
                  </a:moveTo>
                  <a:lnTo>
                    <a:pt x="0" y="16"/>
                  </a:lnTo>
                  <a:lnTo>
                    <a:pt x="0" y="1479"/>
                  </a:lnTo>
                  <a:lnTo>
                    <a:pt x="189" y="1463"/>
                  </a:lnTo>
                  <a:lnTo>
                    <a:pt x="173" y="0"/>
                  </a:lnTo>
                  <a:close/>
                </a:path>
              </a:pathLst>
            </a:custGeom>
            <a:solidFill>
              <a:srgbClr val="E7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941;p55">
              <a:extLst>
                <a:ext uri="{FF2B5EF4-FFF2-40B4-BE49-F238E27FC236}">
                  <a16:creationId xmlns:a16="http://schemas.microsoft.com/office/drawing/2014/main" id="{E1908E1F-73BA-506B-4418-55382057310B}"/>
                </a:ext>
              </a:extLst>
            </p:cNvPr>
            <p:cNvSpPr/>
            <p:nvPr/>
          </p:nvSpPr>
          <p:spPr>
            <a:xfrm>
              <a:off x="-1484631" y="4202579"/>
              <a:ext cx="5454" cy="42705"/>
            </a:xfrm>
            <a:custGeom>
              <a:avLst/>
              <a:gdLst/>
              <a:ahLst/>
              <a:cxnLst/>
              <a:rect l="l" t="t" r="r" b="b"/>
              <a:pathLst>
                <a:path w="189" h="1480" fill="none" extrusionOk="0">
                  <a:moveTo>
                    <a:pt x="173" y="0"/>
                  </a:moveTo>
                  <a:lnTo>
                    <a:pt x="189" y="1463"/>
                  </a:lnTo>
                  <a:lnTo>
                    <a:pt x="189" y="1463"/>
                  </a:lnTo>
                  <a:lnTo>
                    <a:pt x="0" y="1479"/>
                  </a:lnTo>
                  <a:lnTo>
                    <a:pt x="0" y="16"/>
                  </a:lnTo>
                  <a:lnTo>
                    <a:pt x="0" y="16"/>
                  </a:lnTo>
                  <a:lnTo>
                    <a:pt x="17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942;p55">
              <a:extLst>
                <a:ext uri="{FF2B5EF4-FFF2-40B4-BE49-F238E27FC236}">
                  <a16:creationId xmlns:a16="http://schemas.microsoft.com/office/drawing/2014/main" id="{5FB2A32A-773D-495D-30DA-3FC9735736AA}"/>
                </a:ext>
              </a:extLst>
            </p:cNvPr>
            <p:cNvSpPr/>
            <p:nvPr/>
          </p:nvSpPr>
          <p:spPr>
            <a:xfrm>
              <a:off x="-1489652" y="4203012"/>
              <a:ext cx="5021" cy="42273"/>
            </a:xfrm>
            <a:custGeom>
              <a:avLst/>
              <a:gdLst/>
              <a:ahLst/>
              <a:cxnLst/>
              <a:rect l="l" t="t" r="r" b="b"/>
              <a:pathLst>
                <a:path w="174" h="1465" extrusionOk="0">
                  <a:moveTo>
                    <a:pt x="1" y="1"/>
                  </a:moveTo>
                  <a:lnTo>
                    <a:pt x="17" y="1464"/>
                  </a:lnTo>
                  <a:lnTo>
                    <a:pt x="174" y="1464"/>
                  </a:lnTo>
                  <a:lnTo>
                    <a:pt x="174" y="1"/>
                  </a:lnTo>
                  <a:close/>
                </a:path>
              </a:pathLst>
            </a:cu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943;p55">
              <a:extLst>
                <a:ext uri="{FF2B5EF4-FFF2-40B4-BE49-F238E27FC236}">
                  <a16:creationId xmlns:a16="http://schemas.microsoft.com/office/drawing/2014/main" id="{D0D93435-ECCC-8D95-DD6E-6D49EC4E67CB}"/>
                </a:ext>
              </a:extLst>
            </p:cNvPr>
            <p:cNvSpPr/>
            <p:nvPr/>
          </p:nvSpPr>
          <p:spPr>
            <a:xfrm>
              <a:off x="-1489652" y="4203012"/>
              <a:ext cx="5021" cy="42273"/>
            </a:xfrm>
            <a:custGeom>
              <a:avLst/>
              <a:gdLst/>
              <a:ahLst/>
              <a:cxnLst/>
              <a:rect l="l" t="t" r="r" b="b"/>
              <a:pathLst>
                <a:path w="174" h="1465" fill="none" extrusionOk="0">
                  <a:moveTo>
                    <a:pt x="174" y="1"/>
                  </a:moveTo>
                  <a:lnTo>
                    <a:pt x="174" y="1464"/>
                  </a:lnTo>
                  <a:lnTo>
                    <a:pt x="174" y="1464"/>
                  </a:lnTo>
                  <a:lnTo>
                    <a:pt x="17" y="1464"/>
                  </a:lnTo>
                  <a:lnTo>
                    <a:pt x="1" y="1"/>
                  </a:lnTo>
                  <a:lnTo>
                    <a:pt x="1" y="1"/>
                  </a:lnTo>
                  <a:lnTo>
                    <a:pt x="17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944;p55">
              <a:extLst>
                <a:ext uri="{FF2B5EF4-FFF2-40B4-BE49-F238E27FC236}">
                  <a16:creationId xmlns:a16="http://schemas.microsoft.com/office/drawing/2014/main" id="{B85D68F7-5DE3-76C8-1F04-6602678ED7E1}"/>
                </a:ext>
              </a:extLst>
            </p:cNvPr>
            <p:cNvSpPr/>
            <p:nvPr/>
          </p:nvSpPr>
          <p:spPr>
            <a:xfrm>
              <a:off x="-1494182" y="4203012"/>
              <a:ext cx="5021" cy="42273"/>
            </a:xfrm>
            <a:custGeom>
              <a:avLst/>
              <a:gdLst/>
              <a:ahLst/>
              <a:cxnLst/>
              <a:rect l="l" t="t" r="r" b="b"/>
              <a:pathLst>
                <a:path w="174" h="1465" extrusionOk="0">
                  <a:moveTo>
                    <a:pt x="1" y="1"/>
                  </a:moveTo>
                  <a:lnTo>
                    <a:pt x="16" y="1464"/>
                  </a:lnTo>
                  <a:lnTo>
                    <a:pt x="174" y="1464"/>
                  </a:lnTo>
                  <a:lnTo>
                    <a:pt x="1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945;p55">
              <a:extLst>
                <a:ext uri="{FF2B5EF4-FFF2-40B4-BE49-F238E27FC236}">
                  <a16:creationId xmlns:a16="http://schemas.microsoft.com/office/drawing/2014/main" id="{929FB189-1CCA-3082-DFAA-F8D8CB8BF92D}"/>
                </a:ext>
              </a:extLst>
            </p:cNvPr>
            <p:cNvSpPr/>
            <p:nvPr/>
          </p:nvSpPr>
          <p:spPr>
            <a:xfrm>
              <a:off x="-1494182" y="4203012"/>
              <a:ext cx="5021" cy="42273"/>
            </a:xfrm>
            <a:custGeom>
              <a:avLst/>
              <a:gdLst/>
              <a:ahLst/>
              <a:cxnLst/>
              <a:rect l="l" t="t" r="r" b="b"/>
              <a:pathLst>
                <a:path w="174" h="1465" fill="none" extrusionOk="0">
                  <a:moveTo>
                    <a:pt x="158" y="1"/>
                  </a:moveTo>
                  <a:lnTo>
                    <a:pt x="174" y="1464"/>
                  </a:lnTo>
                  <a:lnTo>
                    <a:pt x="174" y="1464"/>
                  </a:lnTo>
                  <a:lnTo>
                    <a:pt x="16" y="1464"/>
                  </a:lnTo>
                  <a:lnTo>
                    <a:pt x="1" y="1"/>
                  </a:lnTo>
                  <a:lnTo>
                    <a:pt x="1" y="1"/>
                  </a:lnTo>
                  <a:lnTo>
                    <a:pt x="1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946;p55">
              <a:extLst>
                <a:ext uri="{FF2B5EF4-FFF2-40B4-BE49-F238E27FC236}">
                  <a16:creationId xmlns:a16="http://schemas.microsoft.com/office/drawing/2014/main" id="{9777236C-AB3E-F9B7-415F-018DB157C852}"/>
                </a:ext>
              </a:extLst>
            </p:cNvPr>
            <p:cNvSpPr/>
            <p:nvPr/>
          </p:nvSpPr>
          <p:spPr>
            <a:xfrm>
              <a:off x="-1498280" y="4202579"/>
              <a:ext cx="4588" cy="42705"/>
            </a:xfrm>
            <a:custGeom>
              <a:avLst/>
              <a:gdLst/>
              <a:ahLst/>
              <a:cxnLst/>
              <a:rect l="l" t="t" r="r" b="b"/>
              <a:pathLst>
                <a:path w="159" h="1480" extrusionOk="0">
                  <a:moveTo>
                    <a:pt x="1" y="0"/>
                  </a:moveTo>
                  <a:lnTo>
                    <a:pt x="1" y="1463"/>
                  </a:lnTo>
                  <a:lnTo>
                    <a:pt x="158" y="1479"/>
                  </a:lnTo>
                  <a:lnTo>
                    <a:pt x="143" y="16"/>
                  </a:lnTo>
                  <a:lnTo>
                    <a:pt x="1" y="0"/>
                  </a:lnTo>
                  <a:close/>
                </a:path>
              </a:pathLst>
            </a:custGeom>
            <a:solidFill>
              <a:srgbClr val="E2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947;p55">
              <a:extLst>
                <a:ext uri="{FF2B5EF4-FFF2-40B4-BE49-F238E27FC236}">
                  <a16:creationId xmlns:a16="http://schemas.microsoft.com/office/drawing/2014/main" id="{BFC9F000-97EA-D240-4BE6-E3CBB5CBE987}"/>
                </a:ext>
              </a:extLst>
            </p:cNvPr>
            <p:cNvSpPr/>
            <p:nvPr/>
          </p:nvSpPr>
          <p:spPr>
            <a:xfrm>
              <a:off x="-1498280" y="4202579"/>
              <a:ext cx="4588" cy="42705"/>
            </a:xfrm>
            <a:custGeom>
              <a:avLst/>
              <a:gdLst/>
              <a:ahLst/>
              <a:cxnLst/>
              <a:rect l="l" t="t" r="r" b="b"/>
              <a:pathLst>
                <a:path w="159" h="1480" fill="none" extrusionOk="0">
                  <a:moveTo>
                    <a:pt x="143" y="16"/>
                  </a:moveTo>
                  <a:lnTo>
                    <a:pt x="158" y="1479"/>
                  </a:lnTo>
                  <a:lnTo>
                    <a:pt x="158" y="1479"/>
                  </a:lnTo>
                  <a:lnTo>
                    <a:pt x="1" y="1463"/>
                  </a:lnTo>
                  <a:lnTo>
                    <a:pt x="1" y="0"/>
                  </a:lnTo>
                  <a:lnTo>
                    <a:pt x="1" y="0"/>
                  </a:lnTo>
                  <a:lnTo>
                    <a:pt x="143" y="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948;p55">
              <a:extLst>
                <a:ext uri="{FF2B5EF4-FFF2-40B4-BE49-F238E27FC236}">
                  <a16:creationId xmlns:a16="http://schemas.microsoft.com/office/drawing/2014/main" id="{9906FCD9-EA5A-FA77-29F5-A7BDD7506BD2}"/>
                </a:ext>
              </a:extLst>
            </p:cNvPr>
            <p:cNvSpPr/>
            <p:nvPr/>
          </p:nvSpPr>
          <p:spPr>
            <a:xfrm>
              <a:off x="-1502810" y="4202118"/>
              <a:ext cx="4559" cy="42705"/>
            </a:xfrm>
            <a:custGeom>
              <a:avLst/>
              <a:gdLst/>
              <a:ahLst/>
              <a:cxnLst/>
              <a:rect l="l" t="t" r="r" b="b"/>
              <a:pathLst>
                <a:path w="158" h="1480" extrusionOk="0">
                  <a:moveTo>
                    <a:pt x="1" y="0"/>
                  </a:moveTo>
                  <a:lnTo>
                    <a:pt x="1" y="1464"/>
                  </a:lnTo>
                  <a:lnTo>
                    <a:pt x="158" y="1479"/>
                  </a:lnTo>
                  <a:lnTo>
                    <a:pt x="158" y="16"/>
                  </a:lnTo>
                  <a:lnTo>
                    <a:pt x="1" y="0"/>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949;p55">
              <a:extLst>
                <a:ext uri="{FF2B5EF4-FFF2-40B4-BE49-F238E27FC236}">
                  <a16:creationId xmlns:a16="http://schemas.microsoft.com/office/drawing/2014/main" id="{49A194D3-33DB-7AD8-1F0F-9954295ABB58}"/>
                </a:ext>
              </a:extLst>
            </p:cNvPr>
            <p:cNvSpPr/>
            <p:nvPr/>
          </p:nvSpPr>
          <p:spPr>
            <a:xfrm>
              <a:off x="-1502810" y="4202118"/>
              <a:ext cx="4559" cy="42705"/>
            </a:xfrm>
            <a:custGeom>
              <a:avLst/>
              <a:gdLst/>
              <a:ahLst/>
              <a:cxnLst/>
              <a:rect l="l" t="t" r="r" b="b"/>
              <a:pathLst>
                <a:path w="158" h="1480" fill="none" extrusionOk="0">
                  <a:moveTo>
                    <a:pt x="158" y="16"/>
                  </a:moveTo>
                  <a:lnTo>
                    <a:pt x="158" y="1479"/>
                  </a:lnTo>
                  <a:lnTo>
                    <a:pt x="158" y="1479"/>
                  </a:lnTo>
                  <a:lnTo>
                    <a:pt x="1" y="1464"/>
                  </a:lnTo>
                  <a:lnTo>
                    <a:pt x="1" y="0"/>
                  </a:lnTo>
                  <a:lnTo>
                    <a:pt x="1" y="0"/>
                  </a:lnTo>
                  <a:lnTo>
                    <a:pt x="158" y="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950;p55">
              <a:extLst>
                <a:ext uri="{FF2B5EF4-FFF2-40B4-BE49-F238E27FC236}">
                  <a16:creationId xmlns:a16="http://schemas.microsoft.com/office/drawing/2014/main" id="{9AC29CA2-DA05-418F-0DD8-155C71BD60BF}"/>
                </a:ext>
              </a:extLst>
            </p:cNvPr>
            <p:cNvSpPr/>
            <p:nvPr/>
          </p:nvSpPr>
          <p:spPr>
            <a:xfrm>
              <a:off x="-1507802" y="4200762"/>
              <a:ext cx="5021" cy="43600"/>
            </a:xfrm>
            <a:custGeom>
              <a:avLst/>
              <a:gdLst/>
              <a:ahLst/>
              <a:cxnLst/>
              <a:rect l="l" t="t" r="r" b="b"/>
              <a:pathLst>
                <a:path w="174" h="1511" extrusionOk="0">
                  <a:moveTo>
                    <a:pt x="1" y="0"/>
                  </a:moveTo>
                  <a:lnTo>
                    <a:pt x="1" y="1464"/>
                  </a:lnTo>
                  <a:lnTo>
                    <a:pt x="174" y="1511"/>
                  </a:lnTo>
                  <a:lnTo>
                    <a:pt x="174" y="47"/>
                  </a:lnTo>
                  <a:lnTo>
                    <a:pt x="1"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951;p55">
              <a:extLst>
                <a:ext uri="{FF2B5EF4-FFF2-40B4-BE49-F238E27FC236}">
                  <a16:creationId xmlns:a16="http://schemas.microsoft.com/office/drawing/2014/main" id="{3FE8E59F-281D-4FE8-DD74-29AE19F422BE}"/>
                </a:ext>
              </a:extLst>
            </p:cNvPr>
            <p:cNvSpPr/>
            <p:nvPr/>
          </p:nvSpPr>
          <p:spPr>
            <a:xfrm>
              <a:off x="-1507802" y="4200762"/>
              <a:ext cx="5021" cy="43600"/>
            </a:xfrm>
            <a:custGeom>
              <a:avLst/>
              <a:gdLst/>
              <a:ahLst/>
              <a:cxnLst/>
              <a:rect l="l" t="t" r="r" b="b"/>
              <a:pathLst>
                <a:path w="174" h="1511" fill="none" extrusionOk="0">
                  <a:moveTo>
                    <a:pt x="174" y="47"/>
                  </a:moveTo>
                  <a:lnTo>
                    <a:pt x="174" y="1511"/>
                  </a:lnTo>
                  <a:lnTo>
                    <a:pt x="174" y="1511"/>
                  </a:lnTo>
                  <a:lnTo>
                    <a:pt x="1" y="1464"/>
                  </a:lnTo>
                  <a:lnTo>
                    <a:pt x="1" y="0"/>
                  </a:lnTo>
                  <a:lnTo>
                    <a:pt x="1" y="0"/>
                  </a:lnTo>
                  <a:lnTo>
                    <a:pt x="174" y="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952;p55">
              <a:extLst>
                <a:ext uri="{FF2B5EF4-FFF2-40B4-BE49-F238E27FC236}">
                  <a16:creationId xmlns:a16="http://schemas.microsoft.com/office/drawing/2014/main" id="{B5BEAC8E-153A-BD49-9C65-E0E90890D1DD}"/>
                </a:ext>
              </a:extLst>
            </p:cNvPr>
            <p:cNvSpPr/>
            <p:nvPr/>
          </p:nvSpPr>
          <p:spPr>
            <a:xfrm>
              <a:off x="-1513256" y="4198944"/>
              <a:ext cx="5482" cy="44062"/>
            </a:xfrm>
            <a:custGeom>
              <a:avLst/>
              <a:gdLst/>
              <a:ahLst/>
              <a:cxnLst/>
              <a:rect l="l" t="t" r="r" b="b"/>
              <a:pathLst>
                <a:path w="190" h="1527" extrusionOk="0">
                  <a:moveTo>
                    <a:pt x="1" y="0"/>
                  </a:moveTo>
                  <a:lnTo>
                    <a:pt x="1" y="1464"/>
                  </a:lnTo>
                  <a:lnTo>
                    <a:pt x="190" y="1527"/>
                  </a:lnTo>
                  <a:lnTo>
                    <a:pt x="190" y="63"/>
                  </a:lnTo>
                  <a:lnTo>
                    <a:pt x="1" y="0"/>
                  </a:lnTo>
                  <a:close/>
                </a:path>
              </a:pathLst>
            </a:custGeom>
            <a:solidFill>
              <a:srgbClr val="DED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953;p55">
              <a:extLst>
                <a:ext uri="{FF2B5EF4-FFF2-40B4-BE49-F238E27FC236}">
                  <a16:creationId xmlns:a16="http://schemas.microsoft.com/office/drawing/2014/main" id="{89647DEE-4464-F001-47EA-285C3CF5C700}"/>
                </a:ext>
              </a:extLst>
            </p:cNvPr>
            <p:cNvSpPr/>
            <p:nvPr/>
          </p:nvSpPr>
          <p:spPr>
            <a:xfrm>
              <a:off x="-1513256" y="4198944"/>
              <a:ext cx="5482" cy="44062"/>
            </a:xfrm>
            <a:custGeom>
              <a:avLst/>
              <a:gdLst/>
              <a:ahLst/>
              <a:cxnLst/>
              <a:rect l="l" t="t" r="r" b="b"/>
              <a:pathLst>
                <a:path w="190" h="1527" fill="none" extrusionOk="0">
                  <a:moveTo>
                    <a:pt x="190" y="63"/>
                  </a:moveTo>
                  <a:lnTo>
                    <a:pt x="190" y="1527"/>
                  </a:lnTo>
                  <a:lnTo>
                    <a:pt x="190" y="1527"/>
                  </a:lnTo>
                  <a:lnTo>
                    <a:pt x="1" y="1464"/>
                  </a:lnTo>
                  <a:lnTo>
                    <a:pt x="1" y="0"/>
                  </a:lnTo>
                  <a:lnTo>
                    <a:pt x="1" y="0"/>
                  </a:lnTo>
                  <a:lnTo>
                    <a:pt x="190" y="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954;p55">
              <a:extLst>
                <a:ext uri="{FF2B5EF4-FFF2-40B4-BE49-F238E27FC236}">
                  <a16:creationId xmlns:a16="http://schemas.microsoft.com/office/drawing/2014/main" id="{2A82DA49-3DAC-DB1E-378D-D0D4FF2AFF47}"/>
                </a:ext>
              </a:extLst>
            </p:cNvPr>
            <p:cNvSpPr/>
            <p:nvPr/>
          </p:nvSpPr>
          <p:spPr>
            <a:xfrm>
              <a:off x="-1521422" y="4195308"/>
              <a:ext cx="8195" cy="45879"/>
            </a:xfrm>
            <a:custGeom>
              <a:avLst/>
              <a:gdLst/>
              <a:ahLst/>
              <a:cxnLst/>
              <a:rect l="l" t="t" r="r" b="b"/>
              <a:pathLst>
                <a:path w="284" h="1590" extrusionOk="0">
                  <a:moveTo>
                    <a:pt x="1" y="0"/>
                  </a:moveTo>
                  <a:lnTo>
                    <a:pt x="16" y="1464"/>
                  </a:lnTo>
                  <a:lnTo>
                    <a:pt x="142" y="1527"/>
                  </a:lnTo>
                  <a:lnTo>
                    <a:pt x="284" y="1590"/>
                  </a:lnTo>
                  <a:lnTo>
                    <a:pt x="284" y="126"/>
                  </a:lnTo>
                  <a:lnTo>
                    <a:pt x="142" y="63"/>
                  </a:lnTo>
                  <a:lnTo>
                    <a:pt x="1"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955;p55">
              <a:extLst>
                <a:ext uri="{FF2B5EF4-FFF2-40B4-BE49-F238E27FC236}">
                  <a16:creationId xmlns:a16="http://schemas.microsoft.com/office/drawing/2014/main" id="{10CD8D07-2873-8D3E-FA86-432A9CE4A757}"/>
                </a:ext>
              </a:extLst>
            </p:cNvPr>
            <p:cNvSpPr/>
            <p:nvPr/>
          </p:nvSpPr>
          <p:spPr>
            <a:xfrm>
              <a:off x="-1521422" y="4195308"/>
              <a:ext cx="8195" cy="45879"/>
            </a:xfrm>
            <a:custGeom>
              <a:avLst/>
              <a:gdLst/>
              <a:ahLst/>
              <a:cxnLst/>
              <a:rect l="l" t="t" r="r" b="b"/>
              <a:pathLst>
                <a:path w="284" h="1590" fill="none" extrusionOk="0">
                  <a:moveTo>
                    <a:pt x="284" y="126"/>
                  </a:moveTo>
                  <a:lnTo>
                    <a:pt x="284" y="1590"/>
                  </a:lnTo>
                  <a:lnTo>
                    <a:pt x="284" y="1590"/>
                  </a:lnTo>
                  <a:lnTo>
                    <a:pt x="142" y="1527"/>
                  </a:lnTo>
                  <a:lnTo>
                    <a:pt x="16" y="1464"/>
                  </a:lnTo>
                  <a:lnTo>
                    <a:pt x="1" y="0"/>
                  </a:lnTo>
                  <a:lnTo>
                    <a:pt x="1" y="0"/>
                  </a:lnTo>
                  <a:lnTo>
                    <a:pt x="142" y="63"/>
                  </a:lnTo>
                  <a:lnTo>
                    <a:pt x="284" y="1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956;p55">
              <a:extLst>
                <a:ext uri="{FF2B5EF4-FFF2-40B4-BE49-F238E27FC236}">
                  <a16:creationId xmlns:a16="http://schemas.microsoft.com/office/drawing/2014/main" id="{20CE22EC-6DB5-0A7F-02C0-749900E9108C}"/>
                </a:ext>
              </a:extLst>
            </p:cNvPr>
            <p:cNvSpPr/>
            <p:nvPr/>
          </p:nvSpPr>
          <p:spPr>
            <a:xfrm>
              <a:off x="-2233325" y="3557389"/>
              <a:ext cx="1108263" cy="663348"/>
            </a:xfrm>
            <a:custGeom>
              <a:avLst/>
              <a:gdLst/>
              <a:ahLst/>
              <a:cxnLst/>
              <a:rect l="l" t="t" r="r" b="b"/>
              <a:pathLst>
                <a:path w="38408" h="22989" extrusionOk="0">
                  <a:moveTo>
                    <a:pt x="12635" y="614"/>
                  </a:moveTo>
                  <a:lnTo>
                    <a:pt x="12934" y="630"/>
                  </a:lnTo>
                  <a:lnTo>
                    <a:pt x="13217" y="677"/>
                  </a:lnTo>
                  <a:lnTo>
                    <a:pt x="13359" y="725"/>
                  </a:lnTo>
                  <a:lnTo>
                    <a:pt x="13484" y="772"/>
                  </a:lnTo>
                  <a:lnTo>
                    <a:pt x="13610" y="819"/>
                  </a:lnTo>
                  <a:lnTo>
                    <a:pt x="13736" y="898"/>
                  </a:lnTo>
                  <a:lnTo>
                    <a:pt x="36944" y="15169"/>
                  </a:lnTo>
                  <a:lnTo>
                    <a:pt x="37054" y="15247"/>
                  </a:lnTo>
                  <a:lnTo>
                    <a:pt x="37133" y="15310"/>
                  </a:lnTo>
                  <a:lnTo>
                    <a:pt x="37212" y="15389"/>
                  </a:lnTo>
                  <a:lnTo>
                    <a:pt x="37275" y="15483"/>
                  </a:lnTo>
                  <a:lnTo>
                    <a:pt x="37322" y="15562"/>
                  </a:lnTo>
                  <a:lnTo>
                    <a:pt x="37353" y="15656"/>
                  </a:lnTo>
                  <a:lnTo>
                    <a:pt x="37369" y="15735"/>
                  </a:lnTo>
                  <a:lnTo>
                    <a:pt x="37369" y="15829"/>
                  </a:lnTo>
                  <a:lnTo>
                    <a:pt x="37369" y="15908"/>
                  </a:lnTo>
                  <a:lnTo>
                    <a:pt x="37338" y="16003"/>
                  </a:lnTo>
                  <a:lnTo>
                    <a:pt x="37306" y="16081"/>
                  </a:lnTo>
                  <a:lnTo>
                    <a:pt x="37243" y="16176"/>
                  </a:lnTo>
                  <a:lnTo>
                    <a:pt x="37180" y="16254"/>
                  </a:lnTo>
                  <a:lnTo>
                    <a:pt x="37102" y="16333"/>
                  </a:lnTo>
                  <a:lnTo>
                    <a:pt x="37007" y="16412"/>
                  </a:lnTo>
                  <a:lnTo>
                    <a:pt x="36897" y="16475"/>
                  </a:lnTo>
                  <a:lnTo>
                    <a:pt x="26890" y="22123"/>
                  </a:lnTo>
                  <a:lnTo>
                    <a:pt x="26764" y="22186"/>
                  </a:lnTo>
                  <a:lnTo>
                    <a:pt x="26638" y="22233"/>
                  </a:lnTo>
                  <a:lnTo>
                    <a:pt x="26497" y="22280"/>
                  </a:lnTo>
                  <a:lnTo>
                    <a:pt x="26355" y="22328"/>
                  </a:lnTo>
                  <a:lnTo>
                    <a:pt x="26072" y="22375"/>
                  </a:lnTo>
                  <a:lnTo>
                    <a:pt x="25773" y="22375"/>
                  </a:lnTo>
                  <a:lnTo>
                    <a:pt x="25474" y="22359"/>
                  </a:lnTo>
                  <a:lnTo>
                    <a:pt x="25175" y="22312"/>
                  </a:lnTo>
                  <a:lnTo>
                    <a:pt x="25049" y="22265"/>
                  </a:lnTo>
                  <a:lnTo>
                    <a:pt x="24908" y="22218"/>
                  </a:lnTo>
                  <a:lnTo>
                    <a:pt x="24782" y="22170"/>
                  </a:lnTo>
                  <a:lnTo>
                    <a:pt x="24672" y="22107"/>
                  </a:lnTo>
                  <a:lnTo>
                    <a:pt x="1463" y="7821"/>
                  </a:lnTo>
                  <a:lnTo>
                    <a:pt x="1353" y="7742"/>
                  </a:lnTo>
                  <a:lnTo>
                    <a:pt x="1259" y="7679"/>
                  </a:lnTo>
                  <a:lnTo>
                    <a:pt x="1196" y="7600"/>
                  </a:lnTo>
                  <a:lnTo>
                    <a:pt x="1133" y="7506"/>
                  </a:lnTo>
                  <a:lnTo>
                    <a:pt x="1086" y="7427"/>
                  </a:lnTo>
                  <a:lnTo>
                    <a:pt x="1054" y="7333"/>
                  </a:lnTo>
                  <a:lnTo>
                    <a:pt x="1039" y="7254"/>
                  </a:lnTo>
                  <a:lnTo>
                    <a:pt x="1023" y="7160"/>
                  </a:lnTo>
                  <a:lnTo>
                    <a:pt x="1039" y="7081"/>
                  </a:lnTo>
                  <a:lnTo>
                    <a:pt x="1070" y="6987"/>
                  </a:lnTo>
                  <a:lnTo>
                    <a:pt x="1102" y="6908"/>
                  </a:lnTo>
                  <a:lnTo>
                    <a:pt x="1165" y="6814"/>
                  </a:lnTo>
                  <a:lnTo>
                    <a:pt x="1227" y="6735"/>
                  </a:lnTo>
                  <a:lnTo>
                    <a:pt x="1306" y="6656"/>
                  </a:lnTo>
                  <a:lnTo>
                    <a:pt x="1401" y="6593"/>
                  </a:lnTo>
                  <a:lnTo>
                    <a:pt x="1511" y="6515"/>
                  </a:lnTo>
                  <a:lnTo>
                    <a:pt x="3084" y="5634"/>
                  </a:lnTo>
                  <a:lnTo>
                    <a:pt x="2801" y="5445"/>
                  </a:lnTo>
                  <a:lnTo>
                    <a:pt x="9661" y="1574"/>
                  </a:lnTo>
                  <a:lnTo>
                    <a:pt x="9944" y="1763"/>
                  </a:lnTo>
                  <a:lnTo>
                    <a:pt x="11518" y="866"/>
                  </a:lnTo>
                  <a:lnTo>
                    <a:pt x="11644" y="803"/>
                  </a:lnTo>
                  <a:lnTo>
                    <a:pt x="11769" y="756"/>
                  </a:lnTo>
                  <a:lnTo>
                    <a:pt x="11911" y="709"/>
                  </a:lnTo>
                  <a:lnTo>
                    <a:pt x="12053" y="677"/>
                  </a:lnTo>
                  <a:lnTo>
                    <a:pt x="12336" y="630"/>
                  </a:lnTo>
                  <a:lnTo>
                    <a:pt x="12635" y="614"/>
                  </a:lnTo>
                  <a:close/>
                  <a:moveTo>
                    <a:pt x="12415" y="1"/>
                  </a:moveTo>
                  <a:lnTo>
                    <a:pt x="12163" y="17"/>
                  </a:lnTo>
                  <a:lnTo>
                    <a:pt x="11927" y="48"/>
                  </a:lnTo>
                  <a:lnTo>
                    <a:pt x="11675" y="95"/>
                  </a:lnTo>
                  <a:lnTo>
                    <a:pt x="11439" y="158"/>
                  </a:lnTo>
                  <a:lnTo>
                    <a:pt x="11219" y="237"/>
                  </a:lnTo>
                  <a:lnTo>
                    <a:pt x="11014" y="331"/>
                  </a:lnTo>
                  <a:lnTo>
                    <a:pt x="10810" y="426"/>
                  </a:lnTo>
                  <a:lnTo>
                    <a:pt x="803" y="6074"/>
                  </a:lnTo>
                  <a:lnTo>
                    <a:pt x="614" y="6200"/>
                  </a:lnTo>
                  <a:lnTo>
                    <a:pt x="457" y="6310"/>
                  </a:lnTo>
                  <a:lnTo>
                    <a:pt x="315" y="6452"/>
                  </a:lnTo>
                  <a:lnTo>
                    <a:pt x="205" y="6578"/>
                  </a:lnTo>
                  <a:lnTo>
                    <a:pt x="126" y="6719"/>
                  </a:lnTo>
                  <a:lnTo>
                    <a:pt x="47" y="6861"/>
                  </a:lnTo>
                  <a:lnTo>
                    <a:pt x="16" y="7003"/>
                  </a:lnTo>
                  <a:lnTo>
                    <a:pt x="0" y="7160"/>
                  </a:lnTo>
                  <a:lnTo>
                    <a:pt x="0" y="7302"/>
                  </a:lnTo>
                  <a:lnTo>
                    <a:pt x="32" y="7443"/>
                  </a:lnTo>
                  <a:lnTo>
                    <a:pt x="79" y="7585"/>
                  </a:lnTo>
                  <a:lnTo>
                    <a:pt x="158" y="7726"/>
                  </a:lnTo>
                  <a:lnTo>
                    <a:pt x="268" y="7868"/>
                  </a:lnTo>
                  <a:lnTo>
                    <a:pt x="394" y="7994"/>
                  </a:lnTo>
                  <a:lnTo>
                    <a:pt x="535" y="8120"/>
                  </a:lnTo>
                  <a:lnTo>
                    <a:pt x="708" y="8246"/>
                  </a:lnTo>
                  <a:lnTo>
                    <a:pt x="23932" y="22517"/>
                  </a:lnTo>
                  <a:lnTo>
                    <a:pt x="24121" y="22627"/>
                  </a:lnTo>
                  <a:lnTo>
                    <a:pt x="24325" y="22721"/>
                  </a:lnTo>
                  <a:lnTo>
                    <a:pt x="24546" y="22800"/>
                  </a:lnTo>
                  <a:lnTo>
                    <a:pt x="24766" y="22863"/>
                  </a:lnTo>
                  <a:lnTo>
                    <a:pt x="25002" y="22926"/>
                  </a:lnTo>
                  <a:lnTo>
                    <a:pt x="25254" y="22957"/>
                  </a:lnTo>
                  <a:lnTo>
                    <a:pt x="25490" y="22989"/>
                  </a:lnTo>
                  <a:lnTo>
                    <a:pt x="25993" y="22989"/>
                  </a:lnTo>
                  <a:lnTo>
                    <a:pt x="26245" y="22973"/>
                  </a:lnTo>
                  <a:lnTo>
                    <a:pt x="26481" y="22941"/>
                  </a:lnTo>
                  <a:lnTo>
                    <a:pt x="26717" y="22894"/>
                  </a:lnTo>
                  <a:lnTo>
                    <a:pt x="26953" y="22831"/>
                  </a:lnTo>
                  <a:lnTo>
                    <a:pt x="27189" y="22753"/>
                  </a:lnTo>
                  <a:lnTo>
                    <a:pt x="27394" y="22674"/>
                  </a:lnTo>
                  <a:lnTo>
                    <a:pt x="27598" y="22564"/>
                  </a:lnTo>
                  <a:lnTo>
                    <a:pt x="37605" y="16915"/>
                  </a:lnTo>
                  <a:lnTo>
                    <a:pt x="37794" y="16805"/>
                  </a:lnTo>
                  <a:lnTo>
                    <a:pt x="37951" y="16679"/>
                  </a:lnTo>
                  <a:lnTo>
                    <a:pt x="38077" y="16553"/>
                  </a:lnTo>
                  <a:lnTo>
                    <a:pt x="38203" y="16412"/>
                  </a:lnTo>
                  <a:lnTo>
                    <a:pt x="38282" y="16270"/>
                  </a:lnTo>
                  <a:lnTo>
                    <a:pt x="38345" y="16128"/>
                  </a:lnTo>
                  <a:lnTo>
                    <a:pt x="38392" y="15987"/>
                  </a:lnTo>
                  <a:lnTo>
                    <a:pt x="38408" y="15845"/>
                  </a:lnTo>
                  <a:lnTo>
                    <a:pt x="38408" y="15688"/>
                  </a:lnTo>
                  <a:lnTo>
                    <a:pt x="38376" y="15546"/>
                  </a:lnTo>
                  <a:lnTo>
                    <a:pt x="38313" y="15405"/>
                  </a:lnTo>
                  <a:lnTo>
                    <a:pt x="38250" y="15263"/>
                  </a:lnTo>
                  <a:lnTo>
                    <a:pt x="38140" y="15121"/>
                  </a:lnTo>
                  <a:lnTo>
                    <a:pt x="38014" y="14996"/>
                  </a:lnTo>
                  <a:lnTo>
                    <a:pt x="37873" y="14870"/>
                  </a:lnTo>
                  <a:lnTo>
                    <a:pt x="37700" y="14744"/>
                  </a:lnTo>
                  <a:lnTo>
                    <a:pt x="14476" y="473"/>
                  </a:lnTo>
                  <a:lnTo>
                    <a:pt x="14287" y="363"/>
                  </a:lnTo>
                  <a:lnTo>
                    <a:pt x="14082" y="268"/>
                  </a:lnTo>
                  <a:lnTo>
                    <a:pt x="13862" y="190"/>
                  </a:lnTo>
                  <a:lnTo>
                    <a:pt x="13626" y="127"/>
                  </a:lnTo>
                  <a:lnTo>
                    <a:pt x="13406" y="64"/>
                  </a:lnTo>
                  <a:lnTo>
                    <a:pt x="13154" y="32"/>
                  </a:lnTo>
                  <a:lnTo>
                    <a:pt x="12902" y="17"/>
                  </a:lnTo>
                  <a:lnTo>
                    <a:pt x="12666"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957;p55">
              <a:extLst>
                <a:ext uri="{FF2B5EF4-FFF2-40B4-BE49-F238E27FC236}">
                  <a16:creationId xmlns:a16="http://schemas.microsoft.com/office/drawing/2014/main" id="{1B6F3F6E-5BD1-C209-7044-9D49FF7CEC51}"/>
                </a:ext>
              </a:extLst>
            </p:cNvPr>
            <p:cNvSpPr/>
            <p:nvPr/>
          </p:nvSpPr>
          <p:spPr>
            <a:xfrm>
              <a:off x="-2233325" y="3557389"/>
              <a:ext cx="1108263" cy="663348"/>
            </a:xfrm>
            <a:custGeom>
              <a:avLst/>
              <a:gdLst/>
              <a:ahLst/>
              <a:cxnLst/>
              <a:rect l="l" t="t" r="r" b="b"/>
              <a:pathLst>
                <a:path w="38408" h="22989" fill="none" extrusionOk="0">
                  <a:moveTo>
                    <a:pt x="10810" y="426"/>
                  </a:moveTo>
                  <a:lnTo>
                    <a:pt x="10810" y="426"/>
                  </a:lnTo>
                  <a:lnTo>
                    <a:pt x="11014" y="331"/>
                  </a:lnTo>
                  <a:lnTo>
                    <a:pt x="11219" y="237"/>
                  </a:lnTo>
                  <a:lnTo>
                    <a:pt x="11439" y="158"/>
                  </a:lnTo>
                  <a:lnTo>
                    <a:pt x="11675" y="95"/>
                  </a:lnTo>
                  <a:lnTo>
                    <a:pt x="11927" y="48"/>
                  </a:lnTo>
                  <a:lnTo>
                    <a:pt x="12163" y="17"/>
                  </a:lnTo>
                  <a:lnTo>
                    <a:pt x="12415" y="1"/>
                  </a:lnTo>
                  <a:lnTo>
                    <a:pt x="12666" y="1"/>
                  </a:lnTo>
                  <a:lnTo>
                    <a:pt x="12902" y="17"/>
                  </a:lnTo>
                  <a:lnTo>
                    <a:pt x="13154" y="32"/>
                  </a:lnTo>
                  <a:lnTo>
                    <a:pt x="13406" y="64"/>
                  </a:lnTo>
                  <a:lnTo>
                    <a:pt x="13626" y="127"/>
                  </a:lnTo>
                  <a:lnTo>
                    <a:pt x="13862" y="190"/>
                  </a:lnTo>
                  <a:lnTo>
                    <a:pt x="14082" y="268"/>
                  </a:lnTo>
                  <a:lnTo>
                    <a:pt x="14287" y="363"/>
                  </a:lnTo>
                  <a:lnTo>
                    <a:pt x="14476" y="473"/>
                  </a:lnTo>
                  <a:lnTo>
                    <a:pt x="37700" y="14744"/>
                  </a:lnTo>
                  <a:lnTo>
                    <a:pt x="37700" y="14744"/>
                  </a:lnTo>
                  <a:lnTo>
                    <a:pt x="37873" y="14870"/>
                  </a:lnTo>
                  <a:lnTo>
                    <a:pt x="38014" y="14996"/>
                  </a:lnTo>
                  <a:lnTo>
                    <a:pt x="38140" y="15121"/>
                  </a:lnTo>
                  <a:lnTo>
                    <a:pt x="38250" y="15263"/>
                  </a:lnTo>
                  <a:lnTo>
                    <a:pt x="38313" y="15405"/>
                  </a:lnTo>
                  <a:lnTo>
                    <a:pt x="38376" y="15546"/>
                  </a:lnTo>
                  <a:lnTo>
                    <a:pt x="38408" y="15688"/>
                  </a:lnTo>
                  <a:lnTo>
                    <a:pt x="38408" y="15845"/>
                  </a:lnTo>
                  <a:lnTo>
                    <a:pt x="38392" y="15987"/>
                  </a:lnTo>
                  <a:lnTo>
                    <a:pt x="38345" y="16128"/>
                  </a:lnTo>
                  <a:lnTo>
                    <a:pt x="38282" y="16270"/>
                  </a:lnTo>
                  <a:lnTo>
                    <a:pt x="38203" y="16412"/>
                  </a:lnTo>
                  <a:lnTo>
                    <a:pt x="38077" y="16553"/>
                  </a:lnTo>
                  <a:lnTo>
                    <a:pt x="37951" y="16679"/>
                  </a:lnTo>
                  <a:lnTo>
                    <a:pt x="37794" y="16805"/>
                  </a:lnTo>
                  <a:lnTo>
                    <a:pt x="37605" y="16915"/>
                  </a:lnTo>
                  <a:lnTo>
                    <a:pt x="27598" y="22564"/>
                  </a:lnTo>
                  <a:lnTo>
                    <a:pt x="27598" y="22564"/>
                  </a:lnTo>
                  <a:lnTo>
                    <a:pt x="27394" y="22674"/>
                  </a:lnTo>
                  <a:lnTo>
                    <a:pt x="27189" y="22753"/>
                  </a:lnTo>
                  <a:lnTo>
                    <a:pt x="26953" y="22831"/>
                  </a:lnTo>
                  <a:lnTo>
                    <a:pt x="26717" y="22894"/>
                  </a:lnTo>
                  <a:lnTo>
                    <a:pt x="26481" y="22941"/>
                  </a:lnTo>
                  <a:lnTo>
                    <a:pt x="26245" y="22973"/>
                  </a:lnTo>
                  <a:lnTo>
                    <a:pt x="25993" y="22989"/>
                  </a:lnTo>
                  <a:lnTo>
                    <a:pt x="25741" y="22989"/>
                  </a:lnTo>
                  <a:lnTo>
                    <a:pt x="25490" y="22989"/>
                  </a:lnTo>
                  <a:lnTo>
                    <a:pt x="25254" y="22957"/>
                  </a:lnTo>
                  <a:lnTo>
                    <a:pt x="25002" y="22926"/>
                  </a:lnTo>
                  <a:lnTo>
                    <a:pt x="24766" y="22863"/>
                  </a:lnTo>
                  <a:lnTo>
                    <a:pt x="24546" y="22800"/>
                  </a:lnTo>
                  <a:lnTo>
                    <a:pt x="24325" y="22721"/>
                  </a:lnTo>
                  <a:lnTo>
                    <a:pt x="24121" y="22627"/>
                  </a:lnTo>
                  <a:lnTo>
                    <a:pt x="23932" y="22517"/>
                  </a:lnTo>
                  <a:lnTo>
                    <a:pt x="708" y="8246"/>
                  </a:lnTo>
                  <a:lnTo>
                    <a:pt x="708" y="8246"/>
                  </a:lnTo>
                  <a:lnTo>
                    <a:pt x="535" y="8120"/>
                  </a:lnTo>
                  <a:lnTo>
                    <a:pt x="394" y="7994"/>
                  </a:lnTo>
                  <a:lnTo>
                    <a:pt x="268" y="7868"/>
                  </a:lnTo>
                  <a:lnTo>
                    <a:pt x="158" y="7726"/>
                  </a:lnTo>
                  <a:lnTo>
                    <a:pt x="79" y="7585"/>
                  </a:lnTo>
                  <a:lnTo>
                    <a:pt x="32" y="7443"/>
                  </a:lnTo>
                  <a:lnTo>
                    <a:pt x="0" y="7302"/>
                  </a:lnTo>
                  <a:lnTo>
                    <a:pt x="0" y="7160"/>
                  </a:lnTo>
                  <a:lnTo>
                    <a:pt x="16" y="7003"/>
                  </a:lnTo>
                  <a:lnTo>
                    <a:pt x="47" y="6861"/>
                  </a:lnTo>
                  <a:lnTo>
                    <a:pt x="126" y="6719"/>
                  </a:lnTo>
                  <a:lnTo>
                    <a:pt x="205" y="6578"/>
                  </a:lnTo>
                  <a:lnTo>
                    <a:pt x="315" y="6452"/>
                  </a:lnTo>
                  <a:lnTo>
                    <a:pt x="457" y="6310"/>
                  </a:lnTo>
                  <a:lnTo>
                    <a:pt x="614" y="6200"/>
                  </a:lnTo>
                  <a:lnTo>
                    <a:pt x="803" y="6074"/>
                  </a:lnTo>
                  <a:lnTo>
                    <a:pt x="10810" y="4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958;p55">
              <a:extLst>
                <a:ext uri="{FF2B5EF4-FFF2-40B4-BE49-F238E27FC236}">
                  <a16:creationId xmlns:a16="http://schemas.microsoft.com/office/drawing/2014/main" id="{E0F92B99-1123-1C0B-1BAB-EDE1C8EF8828}"/>
                </a:ext>
              </a:extLst>
            </p:cNvPr>
            <p:cNvSpPr/>
            <p:nvPr/>
          </p:nvSpPr>
          <p:spPr>
            <a:xfrm>
              <a:off x="-2203835" y="3575107"/>
              <a:ext cx="1048822" cy="627914"/>
            </a:xfrm>
            <a:custGeom>
              <a:avLst/>
              <a:gdLst/>
              <a:ahLst/>
              <a:cxnLst/>
              <a:rect l="l" t="t" r="r" b="b"/>
              <a:pathLst>
                <a:path w="36348" h="21761" fill="none" extrusionOk="0">
                  <a:moveTo>
                    <a:pt x="35922" y="14555"/>
                  </a:moveTo>
                  <a:lnTo>
                    <a:pt x="12714" y="284"/>
                  </a:lnTo>
                  <a:lnTo>
                    <a:pt x="12714" y="284"/>
                  </a:lnTo>
                  <a:lnTo>
                    <a:pt x="12588" y="205"/>
                  </a:lnTo>
                  <a:lnTo>
                    <a:pt x="12462" y="158"/>
                  </a:lnTo>
                  <a:lnTo>
                    <a:pt x="12337" y="111"/>
                  </a:lnTo>
                  <a:lnTo>
                    <a:pt x="12195" y="63"/>
                  </a:lnTo>
                  <a:lnTo>
                    <a:pt x="11912" y="16"/>
                  </a:lnTo>
                  <a:lnTo>
                    <a:pt x="11613" y="0"/>
                  </a:lnTo>
                  <a:lnTo>
                    <a:pt x="11314" y="16"/>
                  </a:lnTo>
                  <a:lnTo>
                    <a:pt x="11031" y="63"/>
                  </a:lnTo>
                  <a:lnTo>
                    <a:pt x="10889" y="95"/>
                  </a:lnTo>
                  <a:lnTo>
                    <a:pt x="10747" y="142"/>
                  </a:lnTo>
                  <a:lnTo>
                    <a:pt x="10622" y="189"/>
                  </a:lnTo>
                  <a:lnTo>
                    <a:pt x="10496" y="252"/>
                  </a:lnTo>
                  <a:lnTo>
                    <a:pt x="8922" y="1149"/>
                  </a:lnTo>
                  <a:lnTo>
                    <a:pt x="8639" y="960"/>
                  </a:lnTo>
                  <a:lnTo>
                    <a:pt x="1779" y="4831"/>
                  </a:lnTo>
                  <a:lnTo>
                    <a:pt x="2062" y="5020"/>
                  </a:lnTo>
                  <a:lnTo>
                    <a:pt x="489" y="5901"/>
                  </a:lnTo>
                  <a:lnTo>
                    <a:pt x="489" y="5901"/>
                  </a:lnTo>
                  <a:lnTo>
                    <a:pt x="379" y="5979"/>
                  </a:lnTo>
                  <a:lnTo>
                    <a:pt x="284" y="6042"/>
                  </a:lnTo>
                  <a:lnTo>
                    <a:pt x="205" y="6121"/>
                  </a:lnTo>
                  <a:lnTo>
                    <a:pt x="143" y="6200"/>
                  </a:lnTo>
                  <a:lnTo>
                    <a:pt x="80" y="6294"/>
                  </a:lnTo>
                  <a:lnTo>
                    <a:pt x="48" y="6373"/>
                  </a:lnTo>
                  <a:lnTo>
                    <a:pt x="17" y="6467"/>
                  </a:lnTo>
                  <a:lnTo>
                    <a:pt x="1" y="6546"/>
                  </a:lnTo>
                  <a:lnTo>
                    <a:pt x="17" y="6640"/>
                  </a:lnTo>
                  <a:lnTo>
                    <a:pt x="32" y="6719"/>
                  </a:lnTo>
                  <a:lnTo>
                    <a:pt x="64" y="6813"/>
                  </a:lnTo>
                  <a:lnTo>
                    <a:pt x="111" y="6892"/>
                  </a:lnTo>
                  <a:lnTo>
                    <a:pt x="174" y="6986"/>
                  </a:lnTo>
                  <a:lnTo>
                    <a:pt x="237" y="7065"/>
                  </a:lnTo>
                  <a:lnTo>
                    <a:pt x="331" y="7128"/>
                  </a:lnTo>
                  <a:lnTo>
                    <a:pt x="441" y="7207"/>
                  </a:lnTo>
                  <a:lnTo>
                    <a:pt x="23650" y="21493"/>
                  </a:lnTo>
                  <a:lnTo>
                    <a:pt x="23650" y="21493"/>
                  </a:lnTo>
                  <a:lnTo>
                    <a:pt x="23760" y="21556"/>
                  </a:lnTo>
                  <a:lnTo>
                    <a:pt x="23886" y="21604"/>
                  </a:lnTo>
                  <a:lnTo>
                    <a:pt x="24027" y="21651"/>
                  </a:lnTo>
                  <a:lnTo>
                    <a:pt x="24153" y="21698"/>
                  </a:lnTo>
                  <a:lnTo>
                    <a:pt x="24452" y="21745"/>
                  </a:lnTo>
                  <a:lnTo>
                    <a:pt x="24751" y="21761"/>
                  </a:lnTo>
                  <a:lnTo>
                    <a:pt x="25050" y="21761"/>
                  </a:lnTo>
                  <a:lnTo>
                    <a:pt x="25333" y="21714"/>
                  </a:lnTo>
                  <a:lnTo>
                    <a:pt x="25475" y="21666"/>
                  </a:lnTo>
                  <a:lnTo>
                    <a:pt x="25616" y="21619"/>
                  </a:lnTo>
                  <a:lnTo>
                    <a:pt x="25742" y="21572"/>
                  </a:lnTo>
                  <a:lnTo>
                    <a:pt x="25868" y="21509"/>
                  </a:lnTo>
                  <a:lnTo>
                    <a:pt x="35875" y="15861"/>
                  </a:lnTo>
                  <a:lnTo>
                    <a:pt x="35875" y="15861"/>
                  </a:lnTo>
                  <a:lnTo>
                    <a:pt x="35985" y="15798"/>
                  </a:lnTo>
                  <a:lnTo>
                    <a:pt x="36080" y="15719"/>
                  </a:lnTo>
                  <a:lnTo>
                    <a:pt x="36158" y="15640"/>
                  </a:lnTo>
                  <a:lnTo>
                    <a:pt x="36221" y="15562"/>
                  </a:lnTo>
                  <a:lnTo>
                    <a:pt x="36284" y="15467"/>
                  </a:lnTo>
                  <a:lnTo>
                    <a:pt x="36316" y="15389"/>
                  </a:lnTo>
                  <a:lnTo>
                    <a:pt x="36347" y="15294"/>
                  </a:lnTo>
                  <a:lnTo>
                    <a:pt x="36347" y="15215"/>
                  </a:lnTo>
                  <a:lnTo>
                    <a:pt x="36347" y="15121"/>
                  </a:lnTo>
                  <a:lnTo>
                    <a:pt x="36331" y="15042"/>
                  </a:lnTo>
                  <a:lnTo>
                    <a:pt x="36300" y="14948"/>
                  </a:lnTo>
                  <a:lnTo>
                    <a:pt x="36253" y="14869"/>
                  </a:lnTo>
                  <a:lnTo>
                    <a:pt x="36190" y="14775"/>
                  </a:lnTo>
                  <a:lnTo>
                    <a:pt x="36111" y="14696"/>
                  </a:lnTo>
                  <a:lnTo>
                    <a:pt x="36032" y="14633"/>
                  </a:lnTo>
                  <a:lnTo>
                    <a:pt x="35922" y="145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959;p55">
              <a:extLst>
                <a:ext uri="{FF2B5EF4-FFF2-40B4-BE49-F238E27FC236}">
                  <a16:creationId xmlns:a16="http://schemas.microsoft.com/office/drawing/2014/main" id="{47795148-337B-EE42-6B1D-AFACBC71F122}"/>
                </a:ext>
              </a:extLst>
            </p:cNvPr>
            <p:cNvSpPr/>
            <p:nvPr/>
          </p:nvSpPr>
          <p:spPr>
            <a:xfrm>
              <a:off x="-2233325" y="3768961"/>
              <a:ext cx="1108725" cy="493998"/>
            </a:xfrm>
            <a:custGeom>
              <a:avLst/>
              <a:gdLst/>
              <a:ahLst/>
              <a:cxnLst/>
              <a:rect l="l" t="t" r="r" b="b"/>
              <a:pathLst>
                <a:path w="38424" h="17120" extrusionOk="0">
                  <a:moveTo>
                    <a:pt x="0" y="1"/>
                  </a:moveTo>
                  <a:lnTo>
                    <a:pt x="0" y="1323"/>
                  </a:lnTo>
                  <a:lnTo>
                    <a:pt x="16" y="1464"/>
                  </a:lnTo>
                  <a:lnTo>
                    <a:pt x="47" y="1606"/>
                  </a:lnTo>
                  <a:lnTo>
                    <a:pt x="110" y="1747"/>
                  </a:lnTo>
                  <a:lnTo>
                    <a:pt x="189" y="1873"/>
                  </a:lnTo>
                  <a:lnTo>
                    <a:pt x="283" y="2015"/>
                  </a:lnTo>
                  <a:lnTo>
                    <a:pt x="409" y="2141"/>
                  </a:lnTo>
                  <a:lnTo>
                    <a:pt x="551" y="2267"/>
                  </a:lnTo>
                  <a:lnTo>
                    <a:pt x="724" y="2377"/>
                  </a:lnTo>
                  <a:lnTo>
                    <a:pt x="23932" y="16648"/>
                  </a:lnTo>
                  <a:lnTo>
                    <a:pt x="24105" y="16758"/>
                  </a:lnTo>
                  <a:lnTo>
                    <a:pt x="24294" y="16837"/>
                  </a:lnTo>
                  <a:lnTo>
                    <a:pt x="24357" y="16868"/>
                  </a:lnTo>
                  <a:lnTo>
                    <a:pt x="24404" y="16884"/>
                  </a:lnTo>
                  <a:lnTo>
                    <a:pt x="24719" y="16978"/>
                  </a:lnTo>
                  <a:lnTo>
                    <a:pt x="24750" y="16994"/>
                  </a:lnTo>
                  <a:lnTo>
                    <a:pt x="24829" y="17010"/>
                  </a:lnTo>
                  <a:lnTo>
                    <a:pt x="24986" y="17041"/>
                  </a:lnTo>
                  <a:lnTo>
                    <a:pt x="25254" y="17088"/>
                  </a:lnTo>
                  <a:lnTo>
                    <a:pt x="25505" y="17120"/>
                  </a:lnTo>
                  <a:lnTo>
                    <a:pt x="26040" y="17120"/>
                  </a:lnTo>
                  <a:lnTo>
                    <a:pt x="26198" y="17104"/>
                  </a:lnTo>
                  <a:lnTo>
                    <a:pt x="26276" y="17088"/>
                  </a:lnTo>
                  <a:lnTo>
                    <a:pt x="26339" y="17088"/>
                  </a:lnTo>
                  <a:lnTo>
                    <a:pt x="26686" y="17025"/>
                  </a:lnTo>
                  <a:lnTo>
                    <a:pt x="26717" y="17025"/>
                  </a:lnTo>
                  <a:lnTo>
                    <a:pt x="26764" y="17010"/>
                  </a:lnTo>
                  <a:lnTo>
                    <a:pt x="26953" y="16962"/>
                  </a:lnTo>
                  <a:lnTo>
                    <a:pt x="27142" y="16900"/>
                  </a:lnTo>
                  <a:lnTo>
                    <a:pt x="27205" y="16884"/>
                  </a:lnTo>
                  <a:lnTo>
                    <a:pt x="27236" y="16868"/>
                  </a:lnTo>
                  <a:lnTo>
                    <a:pt x="27425" y="16789"/>
                  </a:lnTo>
                  <a:lnTo>
                    <a:pt x="27598" y="16695"/>
                  </a:lnTo>
                  <a:lnTo>
                    <a:pt x="37605" y="11046"/>
                  </a:lnTo>
                  <a:lnTo>
                    <a:pt x="37621" y="11031"/>
                  </a:lnTo>
                  <a:lnTo>
                    <a:pt x="37652" y="11015"/>
                  </a:lnTo>
                  <a:lnTo>
                    <a:pt x="37825" y="10905"/>
                  </a:lnTo>
                  <a:lnTo>
                    <a:pt x="37888" y="10858"/>
                  </a:lnTo>
                  <a:lnTo>
                    <a:pt x="37998" y="10763"/>
                  </a:lnTo>
                  <a:lnTo>
                    <a:pt x="38014" y="10747"/>
                  </a:lnTo>
                  <a:lnTo>
                    <a:pt x="38046" y="10716"/>
                  </a:lnTo>
                  <a:lnTo>
                    <a:pt x="38156" y="10590"/>
                  </a:lnTo>
                  <a:lnTo>
                    <a:pt x="38187" y="10559"/>
                  </a:lnTo>
                  <a:lnTo>
                    <a:pt x="38203" y="10543"/>
                  </a:lnTo>
                  <a:lnTo>
                    <a:pt x="38266" y="10449"/>
                  </a:lnTo>
                  <a:lnTo>
                    <a:pt x="38297" y="10401"/>
                  </a:lnTo>
                  <a:lnTo>
                    <a:pt x="38297" y="10386"/>
                  </a:lnTo>
                  <a:lnTo>
                    <a:pt x="38329" y="10307"/>
                  </a:lnTo>
                  <a:lnTo>
                    <a:pt x="38360" y="10244"/>
                  </a:lnTo>
                  <a:lnTo>
                    <a:pt x="38392" y="10165"/>
                  </a:lnTo>
                  <a:lnTo>
                    <a:pt x="38408" y="10102"/>
                  </a:lnTo>
                  <a:lnTo>
                    <a:pt x="38408" y="10087"/>
                  </a:lnTo>
                  <a:lnTo>
                    <a:pt x="38408" y="10008"/>
                  </a:lnTo>
                  <a:lnTo>
                    <a:pt x="38423" y="9945"/>
                  </a:lnTo>
                  <a:lnTo>
                    <a:pt x="38423" y="9929"/>
                  </a:lnTo>
                  <a:lnTo>
                    <a:pt x="38408" y="8466"/>
                  </a:lnTo>
                  <a:lnTo>
                    <a:pt x="38408" y="8545"/>
                  </a:lnTo>
                  <a:lnTo>
                    <a:pt x="38392" y="8623"/>
                  </a:lnTo>
                  <a:lnTo>
                    <a:pt x="38376" y="8702"/>
                  </a:lnTo>
                  <a:lnTo>
                    <a:pt x="38360" y="8781"/>
                  </a:lnTo>
                  <a:lnTo>
                    <a:pt x="38329" y="8844"/>
                  </a:lnTo>
                  <a:lnTo>
                    <a:pt x="38297" y="8922"/>
                  </a:lnTo>
                  <a:lnTo>
                    <a:pt x="38250" y="8985"/>
                  </a:lnTo>
                  <a:lnTo>
                    <a:pt x="38187" y="9080"/>
                  </a:lnTo>
                  <a:lnTo>
                    <a:pt x="38156" y="9127"/>
                  </a:lnTo>
                  <a:lnTo>
                    <a:pt x="38046" y="9253"/>
                  </a:lnTo>
                  <a:lnTo>
                    <a:pt x="37983" y="9300"/>
                  </a:lnTo>
                  <a:lnTo>
                    <a:pt x="37873" y="9394"/>
                  </a:lnTo>
                  <a:lnTo>
                    <a:pt x="37810" y="9442"/>
                  </a:lnTo>
                  <a:lnTo>
                    <a:pt x="37652" y="9552"/>
                  </a:lnTo>
                  <a:lnTo>
                    <a:pt x="37605" y="9583"/>
                  </a:lnTo>
                  <a:lnTo>
                    <a:pt x="27598" y="15232"/>
                  </a:lnTo>
                  <a:lnTo>
                    <a:pt x="27409" y="15326"/>
                  </a:lnTo>
                  <a:lnTo>
                    <a:pt x="27205" y="15421"/>
                  </a:lnTo>
                  <a:lnTo>
                    <a:pt x="27142" y="15436"/>
                  </a:lnTo>
                  <a:lnTo>
                    <a:pt x="26953" y="15499"/>
                  </a:lnTo>
                  <a:lnTo>
                    <a:pt x="26764" y="15546"/>
                  </a:lnTo>
                  <a:lnTo>
                    <a:pt x="26701" y="15562"/>
                  </a:lnTo>
                  <a:lnTo>
                    <a:pt x="26497" y="15609"/>
                  </a:lnTo>
                  <a:lnTo>
                    <a:pt x="26276" y="15625"/>
                  </a:lnTo>
                  <a:lnTo>
                    <a:pt x="26198" y="15641"/>
                  </a:lnTo>
                  <a:lnTo>
                    <a:pt x="25977" y="15657"/>
                  </a:lnTo>
                  <a:lnTo>
                    <a:pt x="25726" y="15657"/>
                  </a:lnTo>
                  <a:lnTo>
                    <a:pt x="25490" y="15641"/>
                  </a:lnTo>
                  <a:lnTo>
                    <a:pt x="25254" y="15625"/>
                  </a:lnTo>
                  <a:lnTo>
                    <a:pt x="25033" y="15594"/>
                  </a:lnTo>
                  <a:lnTo>
                    <a:pt x="24813" y="15546"/>
                  </a:lnTo>
                  <a:lnTo>
                    <a:pt x="24750" y="15531"/>
                  </a:lnTo>
                  <a:lnTo>
                    <a:pt x="24546" y="15468"/>
                  </a:lnTo>
                  <a:lnTo>
                    <a:pt x="24341" y="15405"/>
                  </a:lnTo>
                  <a:lnTo>
                    <a:pt x="24294" y="15373"/>
                  </a:lnTo>
                  <a:lnTo>
                    <a:pt x="24105" y="15295"/>
                  </a:lnTo>
                  <a:lnTo>
                    <a:pt x="23932" y="15185"/>
                  </a:lnTo>
                  <a:lnTo>
                    <a:pt x="708" y="914"/>
                  </a:lnTo>
                  <a:lnTo>
                    <a:pt x="551" y="803"/>
                  </a:lnTo>
                  <a:lnTo>
                    <a:pt x="394" y="678"/>
                  </a:lnTo>
                  <a:lnTo>
                    <a:pt x="268" y="552"/>
                  </a:lnTo>
                  <a:lnTo>
                    <a:pt x="173" y="410"/>
                  </a:lnTo>
                  <a:lnTo>
                    <a:pt x="95" y="284"/>
                  </a:lnTo>
                  <a:lnTo>
                    <a:pt x="47" y="143"/>
                  </a:lnTo>
                  <a:lnTo>
                    <a:pt x="0" y="1"/>
                  </a:lnTo>
                  <a:close/>
                </a:path>
              </a:pathLst>
            </a:custGeom>
            <a:solidFill>
              <a:srgbClr val="A4BA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960;p55">
              <a:extLst>
                <a:ext uri="{FF2B5EF4-FFF2-40B4-BE49-F238E27FC236}">
                  <a16:creationId xmlns:a16="http://schemas.microsoft.com/office/drawing/2014/main" id="{A7767E12-10C8-A15C-CAC4-F0D17E10FD36}"/>
                </a:ext>
              </a:extLst>
            </p:cNvPr>
            <p:cNvSpPr/>
            <p:nvPr/>
          </p:nvSpPr>
          <p:spPr>
            <a:xfrm>
              <a:off x="-1833325" y="3808465"/>
              <a:ext cx="240651" cy="140784"/>
            </a:xfrm>
            <a:custGeom>
              <a:avLst/>
              <a:gdLst/>
              <a:ahLst/>
              <a:cxnLst/>
              <a:rect l="l" t="t" r="r" b="b"/>
              <a:pathLst>
                <a:path w="8340" h="4879" extrusionOk="0">
                  <a:moveTo>
                    <a:pt x="6640" y="1"/>
                  </a:moveTo>
                  <a:lnTo>
                    <a:pt x="6215" y="17"/>
                  </a:lnTo>
                  <a:lnTo>
                    <a:pt x="5806" y="48"/>
                  </a:lnTo>
                  <a:lnTo>
                    <a:pt x="5381" y="95"/>
                  </a:lnTo>
                  <a:lnTo>
                    <a:pt x="4972" y="158"/>
                  </a:lnTo>
                  <a:lnTo>
                    <a:pt x="4563" y="237"/>
                  </a:lnTo>
                  <a:lnTo>
                    <a:pt x="4154" y="331"/>
                  </a:lnTo>
                  <a:lnTo>
                    <a:pt x="3761" y="426"/>
                  </a:lnTo>
                  <a:lnTo>
                    <a:pt x="3383" y="552"/>
                  </a:lnTo>
                  <a:lnTo>
                    <a:pt x="3021" y="693"/>
                  </a:lnTo>
                  <a:lnTo>
                    <a:pt x="2659" y="835"/>
                  </a:lnTo>
                  <a:lnTo>
                    <a:pt x="2313" y="1008"/>
                  </a:lnTo>
                  <a:lnTo>
                    <a:pt x="1983" y="1181"/>
                  </a:lnTo>
                  <a:lnTo>
                    <a:pt x="1668" y="1385"/>
                  </a:lnTo>
                  <a:lnTo>
                    <a:pt x="1385" y="1574"/>
                  </a:lnTo>
                  <a:lnTo>
                    <a:pt x="1133" y="1795"/>
                  </a:lnTo>
                  <a:lnTo>
                    <a:pt x="913" y="1999"/>
                  </a:lnTo>
                  <a:lnTo>
                    <a:pt x="708" y="2235"/>
                  </a:lnTo>
                  <a:lnTo>
                    <a:pt x="519" y="2455"/>
                  </a:lnTo>
                  <a:lnTo>
                    <a:pt x="362" y="2691"/>
                  </a:lnTo>
                  <a:lnTo>
                    <a:pt x="236" y="2927"/>
                  </a:lnTo>
                  <a:lnTo>
                    <a:pt x="142" y="3163"/>
                  </a:lnTo>
                  <a:lnTo>
                    <a:pt x="63" y="3415"/>
                  </a:lnTo>
                  <a:lnTo>
                    <a:pt x="16" y="3651"/>
                  </a:lnTo>
                  <a:lnTo>
                    <a:pt x="0" y="3903"/>
                  </a:lnTo>
                  <a:lnTo>
                    <a:pt x="0" y="4139"/>
                  </a:lnTo>
                  <a:lnTo>
                    <a:pt x="32" y="4391"/>
                  </a:lnTo>
                  <a:lnTo>
                    <a:pt x="79" y="4642"/>
                  </a:lnTo>
                  <a:lnTo>
                    <a:pt x="157" y="4878"/>
                  </a:lnTo>
                  <a:lnTo>
                    <a:pt x="1070" y="4800"/>
                  </a:lnTo>
                  <a:lnTo>
                    <a:pt x="991" y="4580"/>
                  </a:lnTo>
                  <a:lnTo>
                    <a:pt x="944" y="4375"/>
                  </a:lnTo>
                  <a:lnTo>
                    <a:pt x="913" y="4155"/>
                  </a:lnTo>
                  <a:lnTo>
                    <a:pt x="913" y="3934"/>
                  </a:lnTo>
                  <a:lnTo>
                    <a:pt x="928" y="3730"/>
                  </a:lnTo>
                  <a:lnTo>
                    <a:pt x="960" y="3510"/>
                  </a:lnTo>
                  <a:lnTo>
                    <a:pt x="1023" y="3289"/>
                  </a:lnTo>
                  <a:lnTo>
                    <a:pt x="1117" y="3085"/>
                  </a:lnTo>
                  <a:lnTo>
                    <a:pt x="1227" y="2880"/>
                  </a:lnTo>
                  <a:lnTo>
                    <a:pt x="1353" y="2676"/>
                  </a:lnTo>
                  <a:lnTo>
                    <a:pt x="1511" y="2471"/>
                  </a:lnTo>
                  <a:lnTo>
                    <a:pt x="1684" y="2282"/>
                  </a:lnTo>
                  <a:lnTo>
                    <a:pt x="1888" y="2094"/>
                  </a:lnTo>
                  <a:lnTo>
                    <a:pt x="2108" y="1905"/>
                  </a:lnTo>
                  <a:lnTo>
                    <a:pt x="2360" y="1732"/>
                  </a:lnTo>
                  <a:lnTo>
                    <a:pt x="2628" y="1559"/>
                  </a:lnTo>
                  <a:lnTo>
                    <a:pt x="2927" y="1401"/>
                  </a:lnTo>
                  <a:lnTo>
                    <a:pt x="3226" y="1260"/>
                  </a:lnTo>
                  <a:lnTo>
                    <a:pt x="3540" y="1118"/>
                  </a:lnTo>
                  <a:lnTo>
                    <a:pt x="3871" y="1008"/>
                  </a:lnTo>
                  <a:lnTo>
                    <a:pt x="4201" y="898"/>
                  </a:lnTo>
                  <a:lnTo>
                    <a:pt x="4547" y="803"/>
                  </a:lnTo>
                  <a:lnTo>
                    <a:pt x="4893" y="725"/>
                  </a:lnTo>
                  <a:lnTo>
                    <a:pt x="5255" y="662"/>
                  </a:lnTo>
                  <a:lnTo>
                    <a:pt x="5617" y="614"/>
                  </a:lnTo>
                  <a:lnTo>
                    <a:pt x="5979" y="567"/>
                  </a:lnTo>
                  <a:lnTo>
                    <a:pt x="6357" y="536"/>
                  </a:lnTo>
                  <a:lnTo>
                    <a:pt x="7096" y="536"/>
                  </a:lnTo>
                  <a:lnTo>
                    <a:pt x="7474" y="552"/>
                  </a:lnTo>
                  <a:lnTo>
                    <a:pt x="7851" y="567"/>
                  </a:lnTo>
                  <a:lnTo>
                    <a:pt x="8213" y="614"/>
                  </a:lnTo>
                  <a:lnTo>
                    <a:pt x="8339" y="95"/>
                  </a:lnTo>
                  <a:lnTo>
                    <a:pt x="7914" y="48"/>
                  </a:lnTo>
                  <a:lnTo>
                    <a:pt x="7490" y="17"/>
                  </a:lnTo>
                  <a:lnTo>
                    <a:pt x="70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961;p55">
              <a:extLst>
                <a:ext uri="{FF2B5EF4-FFF2-40B4-BE49-F238E27FC236}">
                  <a16:creationId xmlns:a16="http://schemas.microsoft.com/office/drawing/2014/main" id="{841A9A93-2F01-6E09-CFBB-DDFDD2A9E51C}"/>
                </a:ext>
              </a:extLst>
            </p:cNvPr>
            <p:cNvSpPr/>
            <p:nvPr/>
          </p:nvSpPr>
          <p:spPr>
            <a:xfrm>
              <a:off x="-1833325" y="3808465"/>
              <a:ext cx="240651" cy="140784"/>
            </a:xfrm>
            <a:custGeom>
              <a:avLst/>
              <a:gdLst/>
              <a:ahLst/>
              <a:cxnLst/>
              <a:rect l="l" t="t" r="r" b="b"/>
              <a:pathLst>
                <a:path w="8340" h="4879" fill="none" extrusionOk="0">
                  <a:moveTo>
                    <a:pt x="1983" y="1181"/>
                  </a:moveTo>
                  <a:lnTo>
                    <a:pt x="1983" y="1181"/>
                  </a:lnTo>
                  <a:lnTo>
                    <a:pt x="1668" y="1385"/>
                  </a:lnTo>
                  <a:lnTo>
                    <a:pt x="1385" y="1574"/>
                  </a:lnTo>
                  <a:lnTo>
                    <a:pt x="1133" y="1795"/>
                  </a:lnTo>
                  <a:lnTo>
                    <a:pt x="913" y="1999"/>
                  </a:lnTo>
                  <a:lnTo>
                    <a:pt x="708" y="2235"/>
                  </a:lnTo>
                  <a:lnTo>
                    <a:pt x="519" y="2455"/>
                  </a:lnTo>
                  <a:lnTo>
                    <a:pt x="362" y="2691"/>
                  </a:lnTo>
                  <a:lnTo>
                    <a:pt x="236" y="2927"/>
                  </a:lnTo>
                  <a:lnTo>
                    <a:pt x="142" y="3163"/>
                  </a:lnTo>
                  <a:lnTo>
                    <a:pt x="63" y="3415"/>
                  </a:lnTo>
                  <a:lnTo>
                    <a:pt x="16" y="3651"/>
                  </a:lnTo>
                  <a:lnTo>
                    <a:pt x="0" y="3903"/>
                  </a:lnTo>
                  <a:lnTo>
                    <a:pt x="0" y="4139"/>
                  </a:lnTo>
                  <a:lnTo>
                    <a:pt x="32" y="4391"/>
                  </a:lnTo>
                  <a:lnTo>
                    <a:pt x="79" y="4642"/>
                  </a:lnTo>
                  <a:lnTo>
                    <a:pt x="157" y="4878"/>
                  </a:lnTo>
                  <a:lnTo>
                    <a:pt x="1070" y="4800"/>
                  </a:lnTo>
                  <a:lnTo>
                    <a:pt x="1070" y="4800"/>
                  </a:lnTo>
                  <a:lnTo>
                    <a:pt x="991" y="4580"/>
                  </a:lnTo>
                  <a:lnTo>
                    <a:pt x="944" y="4375"/>
                  </a:lnTo>
                  <a:lnTo>
                    <a:pt x="913" y="4155"/>
                  </a:lnTo>
                  <a:lnTo>
                    <a:pt x="913" y="3934"/>
                  </a:lnTo>
                  <a:lnTo>
                    <a:pt x="928" y="3730"/>
                  </a:lnTo>
                  <a:lnTo>
                    <a:pt x="960" y="3510"/>
                  </a:lnTo>
                  <a:lnTo>
                    <a:pt x="1023" y="3289"/>
                  </a:lnTo>
                  <a:lnTo>
                    <a:pt x="1117" y="3085"/>
                  </a:lnTo>
                  <a:lnTo>
                    <a:pt x="1227" y="2880"/>
                  </a:lnTo>
                  <a:lnTo>
                    <a:pt x="1353" y="2676"/>
                  </a:lnTo>
                  <a:lnTo>
                    <a:pt x="1511" y="2471"/>
                  </a:lnTo>
                  <a:lnTo>
                    <a:pt x="1684" y="2282"/>
                  </a:lnTo>
                  <a:lnTo>
                    <a:pt x="1888" y="2094"/>
                  </a:lnTo>
                  <a:lnTo>
                    <a:pt x="2108" y="1905"/>
                  </a:lnTo>
                  <a:lnTo>
                    <a:pt x="2360" y="1732"/>
                  </a:lnTo>
                  <a:lnTo>
                    <a:pt x="2628" y="1559"/>
                  </a:lnTo>
                  <a:lnTo>
                    <a:pt x="2628" y="1559"/>
                  </a:lnTo>
                  <a:lnTo>
                    <a:pt x="2927" y="1401"/>
                  </a:lnTo>
                  <a:lnTo>
                    <a:pt x="3226" y="1260"/>
                  </a:lnTo>
                  <a:lnTo>
                    <a:pt x="3540" y="1118"/>
                  </a:lnTo>
                  <a:lnTo>
                    <a:pt x="3871" y="1008"/>
                  </a:lnTo>
                  <a:lnTo>
                    <a:pt x="4201" y="898"/>
                  </a:lnTo>
                  <a:lnTo>
                    <a:pt x="4547" y="803"/>
                  </a:lnTo>
                  <a:lnTo>
                    <a:pt x="4893" y="725"/>
                  </a:lnTo>
                  <a:lnTo>
                    <a:pt x="5255" y="662"/>
                  </a:lnTo>
                  <a:lnTo>
                    <a:pt x="5617" y="614"/>
                  </a:lnTo>
                  <a:lnTo>
                    <a:pt x="5979" y="567"/>
                  </a:lnTo>
                  <a:lnTo>
                    <a:pt x="6357" y="536"/>
                  </a:lnTo>
                  <a:lnTo>
                    <a:pt x="6734" y="536"/>
                  </a:lnTo>
                  <a:lnTo>
                    <a:pt x="7096" y="536"/>
                  </a:lnTo>
                  <a:lnTo>
                    <a:pt x="7474" y="552"/>
                  </a:lnTo>
                  <a:lnTo>
                    <a:pt x="7851" y="567"/>
                  </a:lnTo>
                  <a:lnTo>
                    <a:pt x="8213" y="614"/>
                  </a:lnTo>
                  <a:lnTo>
                    <a:pt x="8339" y="95"/>
                  </a:lnTo>
                  <a:lnTo>
                    <a:pt x="8339" y="95"/>
                  </a:lnTo>
                  <a:lnTo>
                    <a:pt x="7914" y="48"/>
                  </a:lnTo>
                  <a:lnTo>
                    <a:pt x="7490" y="17"/>
                  </a:lnTo>
                  <a:lnTo>
                    <a:pt x="7065" y="1"/>
                  </a:lnTo>
                  <a:lnTo>
                    <a:pt x="6640" y="1"/>
                  </a:lnTo>
                  <a:lnTo>
                    <a:pt x="6215" y="17"/>
                  </a:lnTo>
                  <a:lnTo>
                    <a:pt x="5806" y="48"/>
                  </a:lnTo>
                  <a:lnTo>
                    <a:pt x="5381" y="95"/>
                  </a:lnTo>
                  <a:lnTo>
                    <a:pt x="4972" y="158"/>
                  </a:lnTo>
                  <a:lnTo>
                    <a:pt x="4563" y="237"/>
                  </a:lnTo>
                  <a:lnTo>
                    <a:pt x="4154" y="331"/>
                  </a:lnTo>
                  <a:lnTo>
                    <a:pt x="3761" y="426"/>
                  </a:lnTo>
                  <a:lnTo>
                    <a:pt x="3383" y="552"/>
                  </a:lnTo>
                  <a:lnTo>
                    <a:pt x="3021" y="693"/>
                  </a:lnTo>
                  <a:lnTo>
                    <a:pt x="2659" y="835"/>
                  </a:lnTo>
                  <a:lnTo>
                    <a:pt x="2313" y="1008"/>
                  </a:lnTo>
                  <a:lnTo>
                    <a:pt x="1983" y="118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962;p55">
              <a:extLst>
                <a:ext uri="{FF2B5EF4-FFF2-40B4-BE49-F238E27FC236}">
                  <a16:creationId xmlns:a16="http://schemas.microsoft.com/office/drawing/2014/main" id="{89E32984-A192-934A-5249-780E47761E43}"/>
                </a:ext>
              </a:extLst>
            </p:cNvPr>
            <p:cNvSpPr/>
            <p:nvPr/>
          </p:nvSpPr>
          <p:spPr>
            <a:xfrm>
              <a:off x="-1776595" y="3841620"/>
              <a:ext cx="176189" cy="102637"/>
            </a:xfrm>
            <a:custGeom>
              <a:avLst/>
              <a:gdLst/>
              <a:ahLst/>
              <a:cxnLst/>
              <a:rect l="l" t="t" r="r" b="b"/>
              <a:pathLst>
                <a:path w="6106" h="3557" extrusionOk="0">
                  <a:moveTo>
                    <a:pt x="4548" y="0"/>
                  </a:moveTo>
                  <a:lnTo>
                    <a:pt x="4233" y="32"/>
                  </a:lnTo>
                  <a:lnTo>
                    <a:pt x="3934" y="63"/>
                  </a:lnTo>
                  <a:lnTo>
                    <a:pt x="3620" y="95"/>
                  </a:lnTo>
                  <a:lnTo>
                    <a:pt x="3321" y="158"/>
                  </a:lnTo>
                  <a:lnTo>
                    <a:pt x="3022" y="221"/>
                  </a:lnTo>
                  <a:lnTo>
                    <a:pt x="2739" y="299"/>
                  </a:lnTo>
                  <a:lnTo>
                    <a:pt x="2455" y="378"/>
                  </a:lnTo>
                  <a:lnTo>
                    <a:pt x="2188" y="472"/>
                  </a:lnTo>
                  <a:lnTo>
                    <a:pt x="1920" y="583"/>
                  </a:lnTo>
                  <a:lnTo>
                    <a:pt x="1669" y="708"/>
                  </a:lnTo>
                  <a:lnTo>
                    <a:pt x="1417" y="850"/>
                  </a:lnTo>
                  <a:lnTo>
                    <a:pt x="1197" y="992"/>
                  </a:lnTo>
                  <a:lnTo>
                    <a:pt x="992" y="1133"/>
                  </a:lnTo>
                  <a:lnTo>
                    <a:pt x="803" y="1291"/>
                  </a:lnTo>
                  <a:lnTo>
                    <a:pt x="630" y="1448"/>
                  </a:lnTo>
                  <a:lnTo>
                    <a:pt x="489" y="1605"/>
                  </a:lnTo>
                  <a:lnTo>
                    <a:pt x="363" y="1778"/>
                  </a:lnTo>
                  <a:lnTo>
                    <a:pt x="253" y="1951"/>
                  </a:lnTo>
                  <a:lnTo>
                    <a:pt x="158" y="2125"/>
                  </a:lnTo>
                  <a:lnTo>
                    <a:pt x="95" y="2298"/>
                  </a:lnTo>
                  <a:lnTo>
                    <a:pt x="48" y="2486"/>
                  </a:lnTo>
                  <a:lnTo>
                    <a:pt x="17" y="2660"/>
                  </a:lnTo>
                  <a:lnTo>
                    <a:pt x="1" y="2848"/>
                  </a:lnTo>
                  <a:lnTo>
                    <a:pt x="17" y="3021"/>
                  </a:lnTo>
                  <a:lnTo>
                    <a:pt x="48" y="3210"/>
                  </a:lnTo>
                  <a:lnTo>
                    <a:pt x="95" y="3383"/>
                  </a:lnTo>
                  <a:lnTo>
                    <a:pt x="158" y="3556"/>
                  </a:lnTo>
                  <a:lnTo>
                    <a:pt x="1071" y="3478"/>
                  </a:lnTo>
                  <a:lnTo>
                    <a:pt x="1008" y="3336"/>
                  </a:lnTo>
                  <a:lnTo>
                    <a:pt x="961" y="3179"/>
                  </a:lnTo>
                  <a:lnTo>
                    <a:pt x="929" y="3037"/>
                  </a:lnTo>
                  <a:lnTo>
                    <a:pt x="913" y="2880"/>
                  </a:lnTo>
                  <a:lnTo>
                    <a:pt x="929" y="2738"/>
                  </a:lnTo>
                  <a:lnTo>
                    <a:pt x="945" y="2581"/>
                  </a:lnTo>
                  <a:lnTo>
                    <a:pt x="976" y="2439"/>
                  </a:lnTo>
                  <a:lnTo>
                    <a:pt x="1039" y="2282"/>
                  </a:lnTo>
                  <a:lnTo>
                    <a:pt x="1102" y="2140"/>
                  </a:lnTo>
                  <a:lnTo>
                    <a:pt x="1197" y="1999"/>
                  </a:lnTo>
                  <a:lnTo>
                    <a:pt x="1291" y="1857"/>
                  </a:lnTo>
                  <a:lnTo>
                    <a:pt x="1417" y="1715"/>
                  </a:lnTo>
                  <a:lnTo>
                    <a:pt x="1559" y="1590"/>
                  </a:lnTo>
                  <a:lnTo>
                    <a:pt x="1716" y="1448"/>
                  </a:lnTo>
                  <a:lnTo>
                    <a:pt x="1889" y="1338"/>
                  </a:lnTo>
                  <a:lnTo>
                    <a:pt x="2078" y="1212"/>
                  </a:lnTo>
                  <a:lnTo>
                    <a:pt x="2267" y="1102"/>
                  </a:lnTo>
                  <a:lnTo>
                    <a:pt x="2487" y="1007"/>
                  </a:lnTo>
                  <a:lnTo>
                    <a:pt x="2707" y="913"/>
                  </a:lnTo>
                  <a:lnTo>
                    <a:pt x="2927" y="834"/>
                  </a:lnTo>
                  <a:lnTo>
                    <a:pt x="3163" y="756"/>
                  </a:lnTo>
                  <a:lnTo>
                    <a:pt x="3415" y="693"/>
                  </a:lnTo>
                  <a:lnTo>
                    <a:pt x="3651" y="646"/>
                  </a:lnTo>
                  <a:lnTo>
                    <a:pt x="3903" y="598"/>
                  </a:lnTo>
                  <a:lnTo>
                    <a:pt x="4170" y="567"/>
                  </a:lnTo>
                  <a:lnTo>
                    <a:pt x="4422" y="551"/>
                  </a:lnTo>
                  <a:lnTo>
                    <a:pt x="4674" y="535"/>
                  </a:lnTo>
                  <a:lnTo>
                    <a:pt x="4941" y="520"/>
                  </a:lnTo>
                  <a:lnTo>
                    <a:pt x="5193" y="535"/>
                  </a:lnTo>
                  <a:lnTo>
                    <a:pt x="5461" y="551"/>
                  </a:lnTo>
                  <a:lnTo>
                    <a:pt x="5712" y="567"/>
                  </a:lnTo>
                  <a:lnTo>
                    <a:pt x="5964" y="614"/>
                  </a:lnTo>
                  <a:lnTo>
                    <a:pt x="6106" y="79"/>
                  </a:lnTo>
                  <a:lnTo>
                    <a:pt x="5791" y="48"/>
                  </a:lnTo>
                  <a:lnTo>
                    <a:pt x="5476" y="16"/>
                  </a:lnTo>
                  <a:lnTo>
                    <a:pt x="5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963;p55">
              <a:extLst>
                <a:ext uri="{FF2B5EF4-FFF2-40B4-BE49-F238E27FC236}">
                  <a16:creationId xmlns:a16="http://schemas.microsoft.com/office/drawing/2014/main" id="{0FC75593-A2BA-0588-40D4-1EB8AC30F549}"/>
                </a:ext>
              </a:extLst>
            </p:cNvPr>
            <p:cNvSpPr/>
            <p:nvPr/>
          </p:nvSpPr>
          <p:spPr>
            <a:xfrm>
              <a:off x="-1776595" y="3841620"/>
              <a:ext cx="176189" cy="102637"/>
            </a:xfrm>
            <a:custGeom>
              <a:avLst/>
              <a:gdLst/>
              <a:ahLst/>
              <a:cxnLst/>
              <a:rect l="l" t="t" r="r" b="b"/>
              <a:pathLst>
                <a:path w="6106" h="3557" fill="none" extrusionOk="0">
                  <a:moveTo>
                    <a:pt x="1417" y="850"/>
                  </a:moveTo>
                  <a:lnTo>
                    <a:pt x="1417" y="850"/>
                  </a:lnTo>
                  <a:lnTo>
                    <a:pt x="1197" y="992"/>
                  </a:lnTo>
                  <a:lnTo>
                    <a:pt x="992" y="1133"/>
                  </a:lnTo>
                  <a:lnTo>
                    <a:pt x="803" y="1291"/>
                  </a:lnTo>
                  <a:lnTo>
                    <a:pt x="630" y="1448"/>
                  </a:lnTo>
                  <a:lnTo>
                    <a:pt x="489" y="1605"/>
                  </a:lnTo>
                  <a:lnTo>
                    <a:pt x="363" y="1778"/>
                  </a:lnTo>
                  <a:lnTo>
                    <a:pt x="253" y="1951"/>
                  </a:lnTo>
                  <a:lnTo>
                    <a:pt x="158" y="2125"/>
                  </a:lnTo>
                  <a:lnTo>
                    <a:pt x="95" y="2298"/>
                  </a:lnTo>
                  <a:lnTo>
                    <a:pt x="48" y="2486"/>
                  </a:lnTo>
                  <a:lnTo>
                    <a:pt x="17" y="2660"/>
                  </a:lnTo>
                  <a:lnTo>
                    <a:pt x="1" y="2848"/>
                  </a:lnTo>
                  <a:lnTo>
                    <a:pt x="17" y="3021"/>
                  </a:lnTo>
                  <a:lnTo>
                    <a:pt x="48" y="3210"/>
                  </a:lnTo>
                  <a:lnTo>
                    <a:pt x="95" y="3383"/>
                  </a:lnTo>
                  <a:lnTo>
                    <a:pt x="158" y="3556"/>
                  </a:lnTo>
                  <a:lnTo>
                    <a:pt x="1071" y="3478"/>
                  </a:lnTo>
                  <a:lnTo>
                    <a:pt x="1071" y="3478"/>
                  </a:lnTo>
                  <a:lnTo>
                    <a:pt x="1008" y="3336"/>
                  </a:lnTo>
                  <a:lnTo>
                    <a:pt x="961" y="3179"/>
                  </a:lnTo>
                  <a:lnTo>
                    <a:pt x="929" y="3037"/>
                  </a:lnTo>
                  <a:lnTo>
                    <a:pt x="913" y="2880"/>
                  </a:lnTo>
                  <a:lnTo>
                    <a:pt x="929" y="2738"/>
                  </a:lnTo>
                  <a:lnTo>
                    <a:pt x="945" y="2581"/>
                  </a:lnTo>
                  <a:lnTo>
                    <a:pt x="976" y="2439"/>
                  </a:lnTo>
                  <a:lnTo>
                    <a:pt x="1039" y="2282"/>
                  </a:lnTo>
                  <a:lnTo>
                    <a:pt x="1102" y="2140"/>
                  </a:lnTo>
                  <a:lnTo>
                    <a:pt x="1197" y="1999"/>
                  </a:lnTo>
                  <a:lnTo>
                    <a:pt x="1291" y="1857"/>
                  </a:lnTo>
                  <a:lnTo>
                    <a:pt x="1417" y="1715"/>
                  </a:lnTo>
                  <a:lnTo>
                    <a:pt x="1559" y="1590"/>
                  </a:lnTo>
                  <a:lnTo>
                    <a:pt x="1716" y="1448"/>
                  </a:lnTo>
                  <a:lnTo>
                    <a:pt x="1889" y="1338"/>
                  </a:lnTo>
                  <a:lnTo>
                    <a:pt x="2078" y="1212"/>
                  </a:lnTo>
                  <a:lnTo>
                    <a:pt x="2078" y="1212"/>
                  </a:lnTo>
                  <a:lnTo>
                    <a:pt x="2267" y="1102"/>
                  </a:lnTo>
                  <a:lnTo>
                    <a:pt x="2487" y="1007"/>
                  </a:lnTo>
                  <a:lnTo>
                    <a:pt x="2707" y="913"/>
                  </a:lnTo>
                  <a:lnTo>
                    <a:pt x="2927" y="834"/>
                  </a:lnTo>
                  <a:lnTo>
                    <a:pt x="3163" y="756"/>
                  </a:lnTo>
                  <a:lnTo>
                    <a:pt x="3415" y="693"/>
                  </a:lnTo>
                  <a:lnTo>
                    <a:pt x="3651" y="646"/>
                  </a:lnTo>
                  <a:lnTo>
                    <a:pt x="3903" y="598"/>
                  </a:lnTo>
                  <a:lnTo>
                    <a:pt x="4170" y="567"/>
                  </a:lnTo>
                  <a:lnTo>
                    <a:pt x="4422" y="551"/>
                  </a:lnTo>
                  <a:lnTo>
                    <a:pt x="4674" y="535"/>
                  </a:lnTo>
                  <a:lnTo>
                    <a:pt x="4941" y="520"/>
                  </a:lnTo>
                  <a:lnTo>
                    <a:pt x="5193" y="535"/>
                  </a:lnTo>
                  <a:lnTo>
                    <a:pt x="5461" y="551"/>
                  </a:lnTo>
                  <a:lnTo>
                    <a:pt x="5712" y="567"/>
                  </a:lnTo>
                  <a:lnTo>
                    <a:pt x="5964" y="614"/>
                  </a:lnTo>
                  <a:lnTo>
                    <a:pt x="6106" y="79"/>
                  </a:lnTo>
                  <a:lnTo>
                    <a:pt x="6106" y="79"/>
                  </a:lnTo>
                  <a:lnTo>
                    <a:pt x="5791" y="48"/>
                  </a:lnTo>
                  <a:lnTo>
                    <a:pt x="5476" y="16"/>
                  </a:lnTo>
                  <a:lnTo>
                    <a:pt x="5177" y="0"/>
                  </a:lnTo>
                  <a:lnTo>
                    <a:pt x="4863" y="0"/>
                  </a:lnTo>
                  <a:lnTo>
                    <a:pt x="4548" y="0"/>
                  </a:lnTo>
                  <a:lnTo>
                    <a:pt x="4233" y="32"/>
                  </a:lnTo>
                  <a:lnTo>
                    <a:pt x="3934" y="63"/>
                  </a:lnTo>
                  <a:lnTo>
                    <a:pt x="3620" y="95"/>
                  </a:lnTo>
                  <a:lnTo>
                    <a:pt x="3321" y="158"/>
                  </a:lnTo>
                  <a:lnTo>
                    <a:pt x="3022" y="221"/>
                  </a:lnTo>
                  <a:lnTo>
                    <a:pt x="2739" y="299"/>
                  </a:lnTo>
                  <a:lnTo>
                    <a:pt x="2455" y="378"/>
                  </a:lnTo>
                  <a:lnTo>
                    <a:pt x="2188" y="472"/>
                  </a:lnTo>
                  <a:lnTo>
                    <a:pt x="1920" y="583"/>
                  </a:lnTo>
                  <a:lnTo>
                    <a:pt x="1669" y="708"/>
                  </a:lnTo>
                  <a:lnTo>
                    <a:pt x="1417" y="8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964;p55">
              <a:extLst>
                <a:ext uri="{FF2B5EF4-FFF2-40B4-BE49-F238E27FC236}">
                  <a16:creationId xmlns:a16="http://schemas.microsoft.com/office/drawing/2014/main" id="{8E79D088-3442-47B5-ACE9-BCC17630F1B6}"/>
                </a:ext>
              </a:extLst>
            </p:cNvPr>
            <p:cNvSpPr/>
            <p:nvPr/>
          </p:nvSpPr>
          <p:spPr>
            <a:xfrm>
              <a:off x="-1719373" y="3874776"/>
              <a:ext cx="110803" cy="64491"/>
            </a:xfrm>
            <a:custGeom>
              <a:avLst/>
              <a:gdLst/>
              <a:ahLst/>
              <a:cxnLst/>
              <a:rect l="l" t="t" r="r" b="b"/>
              <a:pathLst>
                <a:path w="3840" h="2235" extrusionOk="0">
                  <a:moveTo>
                    <a:pt x="2659" y="0"/>
                  </a:moveTo>
                  <a:lnTo>
                    <a:pt x="2266" y="32"/>
                  </a:lnTo>
                  <a:lnTo>
                    <a:pt x="1873" y="110"/>
                  </a:lnTo>
                  <a:lnTo>
                    <a:pt x="1511" y="205"/>
                  </a:lnTo>
                  <a:lnTo>
                    <a:pt x="1338" y="268"/>
                  </a:lnTo>
                  <a:lnTo>
                    <a:pt x="1165" y="330"/>
                  </a:lnTo>
                  <a:lnTo>
                    <a:pt x="1007" y="409"/>
                  </a:lnTo>
                  <a:lnTo>
                    <a:pt x="850" y="504"/>
                  </a:lnTo>
                  <a:lnTo>
                    <a:pt x="708" y="598"/>
                  </a:lnTo>
                  <a:lnTo>
                    <a:pt x="567" y="692"/>
                  </a:lnTo>
                  <a:lnTo>
                    <a:pt x="457" y="787"/>
                  </a:lnTo>
                  <a:lnTo>
                    <a:pt x="347" y="881"/>
                  </a:lnTo>
                  <a:lnTo>
                    <a:pt x="268" y="991"/>
                  </a:lnTo>
                  <a:lnTo>
                    <a:pt x="189" y="1101"/>
                  </a:lnTo>
                  <a:lnTo>
                    <a:pt x="126" y="1212"/>
                  </a:lnTo>
                  <a:lnTo>
                    <a:pt x="63" y="1322"/>
                  </a:lnTo>
                  <a:lnTo>
                    <a:pt x="32" y="1432"/>
                  </a:lnTo>
                  <a:lnTo>
                    <a:pt x="16" y="1558"/>
                  </a:lnTo>
                  <a:lnTo>
                    <a:pt x="0" y="1668"/>
                  </a:lnTo>
                  <a:lnTo>
                    <a:pt x="0" y="1778"/>
                  </a:lnTo>
                  <a:lnTo>
                    <a:pt x="16" y="1904"/>
                  </a:lnTo>
                  <a:lnTo>
                    <a:pt x="48" y="2014"/>
                  </a:lnTo>
                  <a:lnTo>
                    <a:pt x="95" y="2124"/>
                  </a:lnTo>
                  <a:lnTo>
                    <a:pt x="142" y="2234"/>
                  </a:lnTo>
                  <a:lnTo>
                    <a:pt x="1070" y="2156"/>
                  </a:lnTo>
                  <a:lnTo>
                    <a:pt x="1007" y="2077"/>
                  </a:lnTo>
                  <a:lnTo>
                    <a:pt x="976" y="1998"/>
                  </a:lnTo>
                  <a:lnTo>
                    <a:pt x="944" y="1904"/>
                  </a:lnTo>
                  <a:lnTo>
                    <a:pt x="913" y="1825"/>
                  </a:lnTo>
                  <a:lnTo>
                    <a:pt x="913" y="1747"/>
                  </a:lnTo>
                  <a:lnTo>
                    <a:pt x="913" y="1652"/>
                  </a:lnTo>
                  <a:lnTo>
                    <a:pt x="929" y="1573"/>
                  </a:lnTo>
                  <a:lnTo>
                    <a:pt x="944" y="1479"/>
                  </a:lnTo>
                  <a:lnTo>
                    <a:pt x="976" y="1400"/>
                  </a:lnTo>
                  <a:lnTo>
                    <a:pt x="1023" y="1322"/>
                  </a:lnTo>
                  <a:lnTo>
                    <a:pt x="1070" y="1243"/>
                  </a:lnTo>
                  <a:lnTo>
                    <a:pt x="1133" y="1164"/>
                  </a:lnTo>
                  <a:lnTo>
                    <a:pt x="1291" y="1007"/>
                  </a:lnTo>
                  <a:lnTo>
                    <a:pt x="1495" y="865"/>
                  </a:lnTo>
                  <a:lnTo>
                    <a:pt x="1731" y="755"/>
                  </a:lnTo>
                  <a:lnTo>
                    <a:pt x="1983" y="661"/>
                  </a:lnTo>
                  <a:lnTo>
                    <a:pt x="2266" y="582"/>
                  </a:lnTo>
                  <a:lnTo>
                    <a:pt x="2549" y="551"/>
                  </a:lnTo>
                  <a:lnTo>
                    <a:pt x="2848" y="519"/>
                  </a:lnTo>
                  <a:lnTo>
                    <a:pt x="3132" y="519"/>
                  </a:lnTo>
                  <a:lnTo>
                    <a:pt x="3430" y="551"/>
                  </a:lnTo>
                  <a:lnTo>
                    <a:pt x="3714" y="598"/>
                  </a:lnTo>
                  <a:lnTo>
                    <a:pt x="3840" y="79"/>
                  </a:lnTo>
                  <a:lnTo>
                    <a:pt x="3446" y="16"/>
                  </a:lnTo>
                  <a:lnTo>
                    <a:pt x="30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965;p55">
              <a:extLst>
                <a:ext uri="{FF2B5EF4-FFF2-40B4-BE49-F238E27FC236}">
                  <a16:creationId xmlns:a16="http://schemas.microsoft.com/office/drawing/2014/main" id="{2FE2F1AA-84CF-1B17-297F-5A05926B8B51}"/>
                </a:ext>
              </a:extLst>
            </p:cNvPr>
            <p:cNvSpPr/>
            <p:nvPr/>
          </p:nvSpPr>
          <p:spPr>
            <a:xfrm>
              <a:off x="-1719373" y="3874776"/>
              <a:ext cx="110803" cy="64491"/>
            </a:xfrm>
            <a:custGeom>
              <a:avLst/>
              <a:gdLst/>
              <a:ahLst/>
              <a:cxnLst/>
              <a:rect l="l" t="t" r="r" b="b"/>
              <a:pathLst>
                <a:path w="3840" h="2235" fill="none" extrusionOk="0">
                  <a:moveTo>
                    <a:pt x="850" y="504"/>
                  </a:moveTo>
                  <a:lnTo>
                    <a:pt x="850" y="504"/>
                  </a:lnTo>
                  <a:lnTo>
                    <a:pt x="708" y="598"/>
                  </a:lnTo>
                  <a:lnTo>
                    <a:pt x="567" y="692"/>
                  </a:lnTo>
                  <a:lnTo>
                    <a:pt x="457" y="787"/>
                  </a:lnTo>
                  <a:lnTo>
                    <a:pt x="347" y="881"/>
                  </a:lnTo>
                  <a:lnTo>
                    <a:pt x="268" y="991"/>
                  </a:lnTo>
                  <a:lnTo>
                    <a:pt x="189" y="1101"/>
                  </a:lnTo>
                  <a:lnTo>
                    <a:pt x="126" y="1212"/>
                  </a:lnTo>
                  <a:lnTo>
                    <a:pt x="63" y="1322"/>
                  </a:lnTo>
                  <a:lnTo>
                    <a:pt x="32" y="1432"/>
                  </a:lnTo>
                  <a:lnTo>
                    <a:pt x="16" y="1558"/>
                  </a:lnTo>
                  <a:lnTo>
                    <a:pt x="0" y="1668"/>
                  </a:lnTo>
                  <a:lnTo>
                    <a:pt x="0" y="1778"/>
                  </a:lnTo>
                  <a:lnTo>
                    <a:pt x="16" y="1904"/>
                  </a:lnTo>
                  <a:lnTo>
                    <a:pt x="48" y="2014"/>
                  </a:lnTo>
                  <a:lnTo>
                    <a:pt x="95" y="2124"/>
                  </a:lnTo>
                  <a:lnTo>
                    <a:pt x="142" y="2234"/>
                  </a:lnTo>
                  <a:lnTo>
                    <a:pt x="1070" y="2156"/>
                  </a:lnTo>
                  <a:lnTo>
                    <a:pt x="1070" y="2156"/>
                  </a:lnTo>
                  <a:lnTo>
                    <a:pt x="1007" y="2077"/>
                  </a:lnTo>
                  <a:lnTo>
                    <a:pt x="976" y="1998"/>
                  </a:lnTo>
                  <a:lnTo>
                    <a:pt x="944" y="1904"/>
                  </a:lnTo>
                  <a:lnTo>
                    <a:pt x="913" y="1825"/>
                  </a:lnTo>
                  <a:lnTo>
                    <a:pt x="913" y="1747"/>
                  </a:lnTo>
                  <a:lnTo>
                    <a:pt x="913" y="1652"/>
                  </a:lnTo>
                  <a:lnTo>
                    <a:pt x="929" y="1573"/>
                  </a:lnTo>
                  <a:lnTo>
                    <a:pt x="944" y="1479"/>
                  </a:lnTo>
                  <a:lnTo>
                    <a:pt x="976" y="1400"/>
                  </a:lnTo>
                  <a:lnTo>
                    <a:pt x="1023" y="1322"/>
                  </a:lnTo>
                  <a:lnTo>
                    <a:pt x="1070" y="1243"/>
                  </a:lnTo>
                  <a:lnTo>
                    <a:pt x="1133" y="1164"/>
                  </a:lnTo>
                  <a:lnTo>
                    <a:pt x="1291" y="1007"/>
                  </a:lnTo>
                  <a:lnTo>
                    <a:pt x="1495" y="865"/>
                  </a:lnTo>
                  <a:lnTo>
                    <a:pt x="1495" y="865"/>
                  </a:lnTo>
                  <a:lnTo>
                    <a:pt x="1731" y="755"/>
                  </a:lnTo>
                  <a:lnTo>
                    <a:pt x="1983" y="661"/>
                  </a:lnTo>
                  <a:lnTo>
                    <a:pt x="2266" y="582"/>
                  </a:lnTo>
                  <a:lnTo>
                    <a:pt x="2549" y="551"/>
                  </a:lnTo>
                  <a:lnTo>
                    <a:pt x="2848" y="519"/>
                  </a:lnTo>
                  <a:lnTo>
                    <a:pt x="3132" y="519"/>
                  </a:lnTo>
                  <a:lnTo>
                    <a:pt x="3430" y="551"/>
                  </a:lnTo>
                  <a:lnTo>
                    <a:pt x="3714" y="598"/>
                  </a:lnTo>
                  <a:lnTo>
                    <a:pt x="3840" y="79"/>
                  </a:lnTo>
                  <a:lnTo>
                    <a:pt x="3840" y="79"/>
                  </a:lnTo>
                  <a:lnTo>
                    <a:pt x="3446" y="16"/>
                  </a:lnTo>
                  <a:lnTo>
                    <a:pt x="3053" y="0"/>
                  </a:lnTo>
                  <a:lnTo>
                    <a:pt x="2659" y="0"/>
                  </a:lnTo>
                  <a:lnTo>
                    <a:pt x="2266" y="32"/>
                  </a:lnTo>
                  <a:lnTo>
                    <a:pt x="1873" y="110"/>
                  </a:lnTo>
                  <a:lnTo>
                    <a:pt x="1511" y="205"/>
                  </a:lnTo>
                  <a:lnTo>
                    <a:pt x="1338" y="268"/>
                  </a:lnTo>
                  <a:lnTo>
                    <a:pt x="1165" y="330"/>
                  </a:lnTo>
                  <a:lnTo>
                    <a:pt x="1007" y="409"/>
                  </a:lnTo>
                  <a:lnTo>
                    <a:pt x="850" y="5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966;p55">
              <a:extLst>
                <a:ext uri="{FF2B5EF4-FFF2-40B4-BE49-F238E27FC236}">
                  <a16:creationId xmlns:a16="http://schemas.microsoft.com/office/drawing/2014/main" id="{609716E0-1F27-D221-B8A4-ABBB183871A9}"/>
                </a:ext>
              </a:extLst>
            </p:cNvPr>
            <p:cNvSpPr/>
            <p:nvPr/>
          </p:nvSpPr>
          <p:spPr>
            <a:xfrm>
              <a:off x="-1662614" y="3907441"/>
              <a:ext cx="57219" cy="33183"/>
            </a:xfrm>
            <a:custGeom>
              <a:avLst/>
              <a:gdLst/>
              <a:ahLst/>
              <a:cxnLst/>
              <a:rect l="l" t="t" r="r" b="b"/>
              <a:pathLst>
                <a:path w="1983" h="1150" extrusionOk="0">
                  <a:moveTo>
                    <a:pt x="960" y="1"/>
                  </a:moveTo>
                  <a:lnTo>
                    <a:pt x="818" y="17"/>
                  </a:lnTo>
                  <a:lnTo>
                    <a:pt x="677" y="32"/>
                  </a:lnTo>
                  <a:lnTo>
                    <a:pt x="535" y="64"/>
                  </a:lnTo>
                  <a:lnTo>
                    <a:pt x="409" y="111"/>
                  </a:lnTo>
                  <a:lnTo>
                    <a:pt x="283" y="174"/>
                  </a:lnTo>
                  <a:lnTo>
                    <a:pt x="189" y="237"/>
                  </a:lnTo>
                  <a:lnTo>
                    <a:pt x="110" y="316"/>
                  </a:lnTo>
                  <a:lnTo>
                    <a:pt x="47" y="394"/>
                  </a:lnTo>
                  <a:lnTo>
                    <a:pt x="16" y="489"/>
                  </a:lnTo>
                  <a:lnTo>
                    <a:pt x="0" y="567"/>
                  </a:lnTo>
                  <a:lnTo>
                    <a:pt x="16" y="646"/>
                  </a:lnTo>
                  <a:lnTo>
                    <a:pt x="47" y="740"/>
                  </a:lnTo>
                  <a:lnTo>
                    <a:pt x="110" y="819"/>
                  </a:lnTo>
                  <a:lnTo>
                    <a:pt x="189" y="898"/>
                  </a:lnTo>
                  <a:lnTo>
                    <a:pt x="299" y="976"/>
                  </a:lnTo>
                  <a:lnTo>
                    <a:pt x="456" y="1055"/>
                  </a:lnTo>
                  <a:lnTo>
                    <a:pt x="630" y="1102"/>
                  </a:lnTo>
                  <a:lnTo>
                    <a:pt x="803" y="1134"/>
                  </a:lnTo>
                  <a:lnTo>
                    <a:pt x="991" y="1150"/>
                  </a:lnTo>
                  <a:lnTo>
                    <a:pt x="1180" y="1134"/>
                  </a:lnTo>
                  <a:lnTo>
                    <a:pt x="1369" y="1102"/>
                  </a:lnTo>
                  <a:lnTo>
                    <a:pt x="1542" y="1055"/>
                  </a:lnTo>
                  <a:lnTo>
                    <a:pt x="1699" y="976"/>
                  </a:lnTo>
                  <a:lnTo>
                    <a:pt x="1810" y="882"/>
                  </a:lnTo>
                  <a:lnTo>
                    <a:pt x="1904" y="788"/>
                  </a:lnTo>
                  <a:lnTo>
                    <a:pt x="1951" y="677"/>
                  </a:lnTo>
                  <a:lnTo>
                    <a:pt x="1983" y="567"/>
                  </a:lnTo>
                  <a:lnTo>
                    <a:pt x="1951" y="457"/>
                  </a:lnTo>
                  <a:lnTo>
                    <a:pt x="1904" y="363"/>
                  </a:lnTo>
                  <a:lnTo>
                    <a:pt x="1810" y="253"/>
                  </a:lnTo>
                  <a:lnTo>
                    <a:pt x="1684" y="174"/>
                  </a:lnTo>
                  <a:lnTo>
                    <a:pt x="1542" y="111"/>
                  </a:lnTo>
                  <a:lnTo>
                    <a:pt x="1401" y="64"/>
                  </a:lnTo>
                  <a:lnTo>
                    <a:pt x="1259" y="32"/>
                  </a:lnTo>
                  <a:lnTo>
                    <a:pt x="1117" y="17"/>
                  </a:lnTo>
                  <a:lnTo>
                    <a:pt x="9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967;p55">
              <a:extLst>
                <a:ext uri="{FF2B5EF4-FFF2-40B4-BE49-F238E27FC236}">
                  <a16:creationId xmlns:a16="http://schemas.microsoft.com/office/drawing/2014/main" id="{A7D3F052-D802-29C7-81E9-287CFDD3B5BD}"/>
                </a:ext>
              </a:extLst>
            </p:cNvPr>
            <p:cNvSpPr/>
            <p:nvPr/>
          </p:nvSpPr>
          <p:spPr>
            <a:xfrm>
              <a:off x="-1662614" y="3907441"/>
              <a:ext cx="57219" cy="33183"/>
            </a:xfrm>
            <a:custGeom>
              <a:avLst/>
              <a:gdLst/>
              <a:ahLst/>
              <a:cxnLst/>
              <a:rect l="l" t="t" r="r" b="b"/>
              <a:pathLst>
                <a:path w="1983" h="1150" fill="none" extrusionOk="0">
                  <a:moveTo>
                    <a:pt x="283" y="174"/>
                  </a:moveTo>
                  <a:lnTo>
                    <a:pt x="283" y="174"/>
                  </a:lnTo>
                  <a:lnTo>
                    <a:pt x="189" y="237"/>
                  </a:lnTo>
                  <a:lnTo>
                    <a:pt x="110" y="316"/>
                  </a:lnTo>
                  <a:lnTo>
                    <a:pt x="47" y="394"/>
                  </a:lnTo>
                  <a:lnTo>
                    <a:pt x="16" y="489"/>
                  </a:lnTo>
                  <a:lnTo>
                    <a:pt x="0" y="567"/>
                  </a:lnTo>
                  <a:lnTo>
                    <a:pt x="16" y="646"/>
                  </a:lnTo>
                  <a:lnTo>
                    <a:pt x="47" y="740"/>
                  </a:lnTo>
                  <a:lnTo>
                    <a:pt x="110" y="819"/>
                  </a:lnTo>
                  <a:lnTo>
                    <a:pt x="110" y="819"/>
                  </a:lnTo>
                  <a:lnTo>
                    <a:pt x="189" y="898"/>
                  </a:lnTo>
                  <a:lnTo>
                    <a:pt x="299" y="976"/>
                  </a:lnTo>
                  <a:lnTo>
                    <a:pt x="299" y="976"/>
                  </a:lnTo>
                  <a:lnTo>
                    <a:pt x="456" y="1055"/>
                  </a:lnTo>
                  <a:lnTo>
                    <a:pt x="630" y="1102"/>
                  </a:lnTo>
                  <a:lnTo>
                    <a:pt x="803" y="1134"/>
                  </a:lnTo>
                  <a:lnTo>
                    <a:pt x="991" y="1150"/>
                  </a:lnTo>
                  <a:lnTo>
                    <a:pt x="1180" y="1134"/>
                  </a:lnTo>
                  <a:lnTo>
                    <a:pt x="1369" y="1102"/>
                  </a:lnTo>
                  <a:lnTo>
                    <a:pt x="1542" y="1055"/>
                  </a:lnTo>
                  <a:lnTo>
                    <a:pt x="1699" y="976"/>
                  </a:lnTo>
                  <a:lnTo>
                    <a:pt x="1699" y="976"/>
                  </a:lnTo>
                  <a:lnTo>
                    <a:pt x="1810" y="882"/>
                  </a:lnTo>
                  <a:lnTo>
                    <a:pt x="1904" y="788"/>
                  </a:lnTo>
                  <a:lnTo>
                    <a:pt x="1951" y="677"/>
                  </a:lnTo>
                  <a:lnTo>
                    <a:pt x="1983" y="567"/>
                  </a:lnTo>
                  <a:lnTo>
                    <a:pt x="1951" y="457"/>
                  </a:lnTo>
                  <a:lnTo>
                    <a:pt x="1904" y="363"/>
                  </a:lnTo>
                  <a:lnTo>
                    <a:pt x="1810" y="253"/>
                  </a:lnTo>
                  <a:lnTo>
                    <a:pt x="1684" y="174"/>
                  </a:lnTo>
                  <a:lnTo>
                    <a:pt x="1684" y="174"/>
                  </a:lnTo>
                  <a:lnTo>
                    <a:pt x="1542" y="111"/>
                  </a:lnTo>
                  <a:lnTo>
                    <a:pt x="1401" y="64"/>
                  </a:lnTo>
                  <a:lnTo>
                    <a:pt x="1401" y="64"/>
                  </a:lnTo>
                  <a:lnTo>
                    <a:pt x="1259" y="32"/>
                  </a:lnTo>
                  <a:lnTo>
                    <a:pt x="1117" y="17"/>
                  </a:lnTo>
                  <a:lnTo>
                    <a:pt x="960" y="1"/>
                  </a:lnTo>
                  <a:lnTo>
                    <a:pt x="818" y="17"/>
                  </a:lnTo>
                  <a:lnTo>
                    <a:pt x="677" y="32"/>
                  </a:lnTo>
                  <a:lnTo>
                    <a:pt x="535" y="64"/>
                  </a:lnTo>
                  <a:lnTo>
                    <a:pt x="409" y="111"/>
                  </a:lnTo>
                  <a:lnTo>
                    <a:pt x="283" y="17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18189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1020" name="Google Shape;1020;p56"/>
          <p:cNvSpPr/>
          <p:nvPr/>
        </p:nvSpPr>
        <p:spPr>
          <a:xfrm>
            <a:off x="-2189753" y="3745357"/>
            <a:ext cx="491" cy="42273"/>
          </a:xfrm>
          <a:custGeom>
            <a:avLst/>
            <a:gdLst/>
            <a:ahLst/>
            <a:cxnLst/>
            <a:rect l="l" t="t" r="r" b="b"/>
            <a:pathLst>
              <a:path w="17" h="1465" extrusionOk="0">
                <a:moveTo>
                  <a:pt x="1" y="1"/>
                </a:moveTo>
                <a:lnTo>
                  <a:pt x="1" y="1464"/>
                </a:lnTo>
                <a:lnTo>
                  <a:pt x="16" y="1464"/>
                </a:lnTo>
                <a:lnTo>
                  <a:pt x="1" y="1"/>
                </a:lnTo>
                <a:close/>
              </a:path>
            </a:pathLst>
          </a:custGeom>
          <a:solidFill>
            <a:srgbClr val="8DA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1" name="Google Shape;1021;p56"/>
          <p:cNvSpPr/>
          <p:nvPr/>
        </p:nvSpPr>
        <p:spPr>
          <a:xfrm>
            <a:off x="-2189753" y="3745357"/>
            <a:ext cx="491" cy="42273"/>
          </a:xfrm>
          <a:custGeom>
            <a:avLst/>
            <a:gdLst/>
            <a:ahLst/>
            <a:cxnLst/>
            <a:rect l="l" t="t" r="r" b="b"/>
            <a:pathLst>
              <a:path w="17" h="1465" fill="none" extrusionOk="0">
                <a:moveTo>
                  <a:pt x="1" y="1"/>
                </a:moveTo>
                <a:lnTo>
                  <a:pt x="16" y="1464"/>
                </a:lnTo>
                <a:lnTo>
                  <a:pt x="16" y="1464"/>
                </a:lnTo>
                <a:lnTo>
                  <a:pt x="1" y="1464"/>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2" name="Google Shape;1022;p56"/>
          <p:cNvSpPr/>
          <p:nvPr/>
        </p:nvSpPr>
        <p:spPr>
          <a:xfrm>
            <a:off x="-2196563" y="3745357"/>
            <a:ext cx="6839" cy="47264"/>
          </a:xfrm>
          <a:custGeom>
            <a:avLst/>
            <a:gdLst/>
            <a:ahLst/>
            <a:cxnLst/>
            <a:rect l="l" t="t" r="r" b="b"/>
            <a:pathLst>
              <a:path w="237" h="1638" extrusionOk="0">
                <a:moveTo>
                  <a:pt x="237" y="1"/>
                </a:moveTo>
                <a:lnTo>
                  <a:pt x="111" y="95"/>
                </a:lnTo>
                <a:lnTo>
                  <a:pt x="1" y="174"/>
                </a:lnTo>
                <a:lnTo>
                  <a:pt x="1" y="1637"/>
                </a:lnTo>
                <a:lnTo>
                  <a:pt x="111" y="1558"/>
                </a:lnTo>
                <a:lnTo>
                  <a:pt x="237" y="1464"/>
                </a:lnTo>
                <a:lnTo>
                  <a:pt x="237" y="1"/>
                </a:lnTo>
                <a:close/>
              </a:path>
            </a:pathLst>
          </a:custGeom>
          <a:solidFill>
            <a:srgbClr val="8BA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3" name="Google Shape;1023;p56"/>
          <p:cNvSpPr/>
          <p:nvPr/>
        </p:nvSpPr>
        <p:spPr>
          <a:xfrm>
            <a:off x="-2196563" y="3745357"/>
            <a:ext cx="6839" cy="47264"/>
          </a:xfrm>
          <a:custGeom>
            <a:avLst/>
            <a:gdLst/>
            <a:ahLst/>
            <a:cxnLst/>
            <a:rect l="l" t="t" r="r" b="b"/>
            <a:pathLst>
              <a:path w="237" h="1638" fill="none" extrusionOk="0">
                <a:moveTo>
                  <a:pt x="237" y="1"/>
                </a:moveTo>
                <a:lnTo>
                  <a:pt x="237" y="1464"/>
                </a:lnTo>
                <a:lnTo>
                  <a:pt x="237" y="1464"/>
                </a:lnTo>
                <a:lnTo>
                  <a:pt x="111" y="1558"/>
                </a:lnTo>
                <a:lnTo>
                  <a:pt x="1" y="1637"/>
                </a:lnTo>
                <a:lnTo>
                  <a:pt x="1" y="174"/>
                </a:lnTo>
                <a:lnTo>
                  <a:pt x="1" y="174"/>
                </a:lnTo>
                <a:lnTo>
                  <a:pt x="111" y="95"/>
                </a:lnTo>
                <a:lnTo>
                  <a:pt x="2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4" name="Google Shape;1024;p56"/>
          <p:cNvSpPr/>
          <p:nvPr/>
        </p:nvSpPr>
        <p:spPr>
          <a:xfrm>
            <a:off x="-2199737" y="3750349"/>
            <a:ext cx="3203" cy="45447"/>
          </a:xfrm>
          <a:custGeom>
            <a:avLst/>
            <a:gdLst/>
            <a:ahLst/>
            <a:cxnLst/>
            <a:rect l="l" t="t" r="r" b="b"/>
            <a:pathLst>
              <a:path w="111" h="1575" extrusionOk="0">
                <a:moveTo>
                  <a:pt x="111" y="1"/>
                </a:moveTo>
                <a:lnTo>
                  <a:pt x="1" y="111"/>
                </a:lnTo>
                <a:lnTo>
                  <a:pt x="16" y="1574"/>
                </a:lnTo>
                <a:lnTo>
                  <a:pt x="111" y="1464"/>
                </a:lnTo>
                <a:lnTo>
                  <a:pt x="111" y="1"/>
                </a:lnTo>
                <a:close/>
              </a:path>
            </a:pathLst>
          </a:custGeom>
          <a:solidFill>
            <a:srgbClr val="86A3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5" name="Google Shape;1025;p56"/>
          <p:cNvSpPr/>
          <p:nvPr/>
        </p:nvSpPr>
        <p:spPr>
          <a:xfrm>
            <a:off x="-2199737" y="3750349"/>
            <a:ext cx="3203" cy="45447"/>
          </a:xfrm>
          <a:custGeom>
            <a:avLst/>
            <a:gdLst/>
            <a:ahLst/>
            <a:cxnLst/>
            <a:rect l="l" t="t" r="r" b="b"/>
            <a:pathLst>
              <a:path w="111" h="1575" fill="none" extrusionOk="0">
                <a:moveTo>
                  <a:pt x="111" y="1"/>
                </a:moveTo>
                <a:lnTo>
                  <a:pt x="111" y="1464"/>
                </a:lnTo>
                <a:lnTo>
                  <a:pt x="111" y="1464"/>
                </a:lnTo>
                <a:lnTo>
                  <a:pt x="16" y="1574"/>
                </a:lnTo>
                <a:lnTo>
                  <a:pt x="1" y="111"/>
                </a:lnTo>
                <a:lnTo>
                  <a:pt x="1" y="111"/>
                </a:lnTo>
                <a:lnTo>
                  <a:pt x="1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6" name="Google Shape;1026;p56"/>
          <p:cNvSpPr/>
          <p:nvPr/>
        </p:nvSpPr>
        <p:spPr>
          <a:xfrm>
            <a:off x="-2201555" y="3753552"/>
            <a:ext cx="2308" cy="45418"/>
          </a:xfrm>
          <a:custGeom>
            <a:avLst/>
            <a:gdLst/>
            <a:ahLst/>
            <a:cxnLst/>
            <a:rect l="l" t="t" r="r" b="b"/>
            <a:pathLst>
              <a:path w="80" h="1574" extrusionOk="0">
                <a:moveTo>
                  <a:pt x="64" y="0"/>
                </a:moveTo>
                <a:lnTo>
                  <a:pt x="1" y="110"/>
                </a:lnTo>
                <a:lnTo>
                  <a:pt x="16" y="1573"/>
                </a:lnTo>
                <a:lnTo>
                  <a:pt x="79" y="1463"/>
                </a:lnTo>
                <a:lnTo>
                  <a:pt x="64" y="0"/>
                </a:lnTo>
                <a:close/>
              </a:path>
            </a:pathLst>
          </a:custGeom>
          <a:solidFill>
            <a:srgbClr val="819F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7" name="Google Shape;1027;p56"/>
          <p:cNvSpPr/>
          <p:nvPr/>
        </p:nvSpPr>
        <p:spPr>
          <a:xfrm>
            <a:off x="-2201555" y="3753552"/>
            <a:ext cx="2308" cy="45418"/>
          </a:xfrm>
          <a:custGeom>
            <a:avLst/>
            <a:gdLst/>
            <a:ahLst/>
            <a:cxnLst/>
            <a:rect l="l" t="t" r="r" b="b"/>
            <a:pathLst>
              <a:path w="80" h="1574" fill="none" extrusionOk="0">
                <a:moveTo>
                  <a:pt x="64" y="0"/>
                </a:moveTo>
                <a:lnTo>
                  <a:pt x="79" y="1463"/>
                </a:lnTo>
                <a:lnTo>
                  <a:pt x="79" y="1463"/>
                </a:lnTo>
                <a:lnTo>
                  <a:pt x="16" y="1573"/>
                </a:lnTo>
                <a:lnTo>
                  <a:pt x="1" y="110"/>
                </a:lnTo>
                <a:lnTo>
                  <a:pt x="1" y="110"/>
                </a:lnTo>
                <a:lnTo>
                  <a:pt x="6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8" name="Google Shape;1028;p56"/>
          <p:cNvSpPr/>
          <p:nvPr/>
        </p:nvSpPr>
        <p:spPr>
          <a:xfrm>
            <a:off x="-2202450" y="3756726"/>
            <a:ext cx="1385" cy="44956"/>
          </a:xfrm>
          <a:custGeom>
            <a:avLst/>
            <a:gdLst/>
            <a:ahLst/>
            <a:cxnLst/>
            <a:rect l="l" t="t" r="r" b="b"/>
            <a:pathLst>
              <a:path w="48" h="1558" extrusionOk="0">
                <a:moveTo>
                  <a:pt x="32" y="0"/>
                </a:moveTo>
                <a:lnTo>
                  <a:pt x="0" y="95"/>
                </a:lnTo>
                <a:lnTo>
                  <a:pt x="0" y="1558"/>
                </a:lnTo>
                <a:lnTo>
                  <a:pt x="47" y="1463"/>
                </a:lnTo>
                <a:lnTo>
                  <a:pt x="32" y="0"/>
                </a:lnTo>
                <a:close/>
              </a:path>
            </a:pathLst>
          </a:custGeom>
          <a:solidFill>
            <a:srgbClr val="7B9B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9" name="Google Shape;1029;p56"/>
          <p:cNvSpPr/>
          <p:nvPr/>
        </p:nvSpPr>
        <p:spPr>
          <a:xfrm>
            <a:off x="-2202450" y="3756726"/>
            <a:ext cx="1385" cy="44956"/>
          </a:xfrm>
          <a:custGeom>
            <a:avLst/>
            <a:gdLst/>
            <a:ahLst/>
            <a:cxnLst/>
            <a:rect l="l" t="t" r="r" b="b"/>
            <a:pathLst>
              <a:path w="48" h="1558" fill="none" extrusionOk="0">
                <a:moveTo>
                  <a:pt x="32" y="0"/>
                </a:moveTo>
                <a:lnTo>
                  <a:pt x="47" y="1463"/>
                </a:lnTo>
                <a:lnTo>
                  <a:pt x="47" y="1463"/>
                </a:lnTo>
                <a:lnTo>
                  <a:pt x="0" y="1558"/>
                </a:lnTo>
                <a:lnTo>
                  <a:pt x="0" y="95"/>
                </a:lnTo>
                <a:lnTo>
                  <a:pt x="0" y="95"/>
                </a:lnTo>
                <a:lnTo>
                  <a:pt x="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0" name="Google Shape;1030;p56"/>
          <p:cNvSpPr/>
          <p:nvPr/>
        </p:nvSpPr>
        <p:spPr>
          <a:xfrm>
            <a:off x="-2203373" y="3759439"/>
            <a:ext cx="952" cy="44523"/>
          </a:xfrm>
          <a:custGeom>
            <a:avLst/>
            <a:gdLst/>
            <a:ahLst/>
            <a:cxnLst/>
            <a:rect l="l" t="t" r="r" b="b"/>
            <a:pathLst>
              <a:path w="33" h="1543" extrusionOk="0">
                <a:moveTo>
                  <a:pt x="32" y="1"/>
                </a:moveTo>
                <a:lnTo>
                  <a:pt x="1" y="79"/>
                </a:lnTo>
                <a:lnTo>
                  <a:pt x="1" y="1543"/>
                </a:lnTo>
                <a:lnTo>
                  <a:pt x="32" y="1464"/>
                </a:lnTo>
                <a:lnTo>
                  <a:pt x="32" y="1"/>
                </a:lnTo>
                <a:close/>
              </a:path>
            </a:pathLst>
          </a:custGeom>
          <a:solidFill>
            <a:srgbClr val="799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1" name="Google Shape;1031;p56"/>
          <p:cNvSpPr/>
          <p:nvPr/>
        </p:nvSpPr>
        <p:spPr>
          <a:xfrm>
            <a:off x="-2203373" y="3759439"/>
            <a:ext cx="952" cy="44523"/>
          </a:xfrm>
          <a:custGeom>
            <a:avLst/>
            <a:gdLst/>
            <a:ahLst/>
            <a:cxnLst/>
            <a:rect l="l" t="t" r="r" b="b"/>
            <a:pathLst>
              <a:path w="33" h="1543" fill="none" extrusionOk="0">
                <a:moveTo>
                  <a:pt x="32" y="1"/>
                </a:moveTo>
                <a:lnTo>
                  <a:pt x="32" y="1464"/>
                </a:lnTo>
                <a:lnTo>
                  <a:pt x="32" y="1464"/>
                </a:lnTo>
                <a:lnTo>
                  <a:pt x="1" y="1543"/>
                </a:lnTo>
                <a:lnTo>
                  <a:pt x="1" y="79"/>
                </a:lnTo>
                <a:lnTo>
                  <a:pt x="1" y="79"/>
                </a:lnTo>
                <a:lnTo>
                  <a:pt x="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2" name="Google Shape;1032;p56"/>
          <p:cNvSpPr/>
          <p:nvPr/>
        </p:nvSpPr>
        <p:spPr>
          <a:xfrm>
            <a:off x="-2203835" y="3761718"/>
            <a:ext cx="491" cy="44956"/>
          </a:xfrm>
          <a:custGeom>
            <a:avLst/>
            <a:gdLst/>
            <a:ahLst/>
            <a:cxnLst/>
            <a:rect l="l" t="t" r="r" b="b"/>
            <a:pathLst>
              <a:path w="17" h="1558" extrusionOk="0">
                <a:moveTo>
                  <a:pt x="17" y="0"/>
                </a:moveTo>
                <a:lnTo>
                  <a:pt x="1" y="95"/>
                </a:lnTo>
                <a:lnTo>
                  <a:pt x="17" y="1558"/>
                </a:lnTo>
                <a:lnTo>
                  <a:pt x="17" y="1464"/>
                </a:lnTo>
                <a:lnTo>
                  <a:pt x="17" y="0"/>
                </a:lnTo>
                <a:close/>
              </a:path>
            </a:pathLst>
          </a:custGeom>
          <a:solidFill>
            <a:srgbClr val="749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3" name="Google Shape;1033;p56"/>
          <p:cNvSpPr/>
          <p:nvPr/>
        </p:nvSpPr>
        <p:spPr>
          <a:xfrm>
            <a:off x="-2203835" y="3761718"/>
            <a:ext cx="491" cy="44956"/>
          </a:xfrm>
          <a:custGeom>
            <a:avLst/>
            <a:gdLst/>
            <a:ahLst/>
            <a:cxnLst/>
            <a:rect l="l" t="t" r="r" b="b"/>
            <a:pathLst>
              <a:path w="17" h="1558" fill="none" extrusionOk="0">
                <a:moveTo>
                  <a:pt x="17" y="0"/>
                </a:moveTo>
                <a:lnTo>
                  <a:pt x="17" y="1464"/>
                </a:lnTo>
                <a:lnTo>
                  <a:pt x="17" y="1464"/>
                </a:lnTo>
                <a:lnTo>
                  <a:pt x="17" y="1558"/>
                </a:lnTo>
                <a:lnTo>
                  <a:pt x="1" y="95"/>
                </a:lnTo>
                <a:lnTo>
                  <a:pt x="1" y="95"/>
                </a:lnTo>
                <a:lnTo>
                  <a:pt x="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4" name="Google Shape;1034;p56"/>
          <p:cNvSpPr/>
          <p:nvPr/>
        </p:nvSpPr>
        <p:spPr>
          <a:xfrm>
            <a:off x="-2203835" y="3764431"/>
            <a:ext cx="491" cy="42705"/>
          </a:xfrm>
          <a:custGeom>
            <a:avLst/>
            <a:gdLst/>
            <a:ahLst/>
            <a:cxnLst/>
            <a:rect l="l" t="t" r="r" b="b"/>
            <a:pathLst>
              <a:path w="17" h="1480" extrusionOk="0">
                <a:moveTo>
                  <a:pt x="1" y="1"/>
                </a:moveTo>
                <a:lnTo>
                  <a:pt x="1" y="16"/>
                </a:lnTo>
                <a:lnTo>
                  <a:pt x="17" y="1480"/>
                </a:lnTo>
                <a:lnTo>
                  <a:pt x="17" y="1464"/>
                </a:lnTo>
                <a:lnTo>
                  <a:pt x="1" y="1"/>
                </a:lnTo>
                <a:close/>
              </a:path>
            </a:pathLst>
          </a:custGeom>
          <a:solidFill>
            <a:srgbClr val="6F92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5" name="Google Shape;1035;p56"/>
          <p:cNvSpPr/>
          <p:nvPr/>
        </p:nvSpPr>
        <p:spPr>
          <a:xfrm>
            <a:off x="-2203835" y="3764431"/>
            <a:ext cx="491" cy="42705"/>
          </a:xfrm>
          <a:custGeom>
            <a:avLst/>
            <a:gdLst/>
            <a:ahLst/>
            <a:cxnLst/>
            <a:rect l="l" t="t" r="r" b="b"/>
            <a:pathLst>
              <a:path w="17" h="1480" fill="none" extrusionOk="0">
                <a:moveTo>
                  <a:pt x="1" y="1"/>
                </a:moveTo>
                <a:lnTo>
                  <a:pt x="17" y="1464"/>
                </a:lnTo>
                <a:lnTo>
                  <a:pt x="17" y="1464"/>
                </a:lnTo>
                <a:lnTo>
                  <a:pt x="17" y="1480"/>
                </a:lnTo>
                <a:lnTo>
                  <a:pt x="1" y="16"/>
                </a:lnTo>
                <a:lnTo>
                  <a:pt x="1" y="1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6" name="Google Shape;1036;p56"/>
          <p:cNvSpPr/>
          <p:nvPr/>
        </p:nvSpPr>
        <p:spPr>
          <a:xfrm>
            <a:off x="-2203835" y="3764892"/>
            <a:ext cx="12754" cy="60422"/>
          </a:xfrm>
          <a:custGeom>
            <a:avLst/>
            <a:gdLst/>
            <a:ahLst/>
            <a:cxnLst/>
            <a:rect l="l" t="t" r="r" b="b"/>
            <a:pathLst>
              <a:path w="442" h="2094" extrusionOk="0">
                <a:moveTo>
                  <a:pt x="1" y="0"/>
                </a:moveTo>
                <a:lnTo>
                  <a:pt x="17" y="1464"/>
                </a:lnTo>
                <a:lnTo>
                  <a:pt x="17" y="1542"/>
                </a:lnTo>
                <a:lnTo>
                  <a:pt x="48" y="1637"/>
                </a:lnTo>
                <a:lnTo>
                  <a:pt x="80" y="1715"/>
                </a:lnTo>
                <a:lnTo>
                  <a:pt x="127" y="1794"/>
                </a:lnTo>
                <a:lnTo>
                  <a:pt x="190" y="1873"/>
                </a:lnTo>
                <a:lnTo>
                  <a:pt x="253" y="1951"/>
                </a:lnTo>
                <a:lnTo>
                  <a:pt x="347" y="2030"/>
                </a:lnTo>
                <a:lnTo>
                  <a:pt x="441" y="2093"/>
                </a:lnTo>
                <a:lnTo>
                  <a:pt x="441" y="630"/>
                </a:lnTo>
                <a:lnTo>
                  <a:pt x="331" y="567"/>
                </a:lnTo>
                <a:lnTo>
                  <a:pt x="253" y="488"/>
                </a:lnTo>
                <a:lnTo>
                  <a:pt x="174" y="409"/>
                </a:lnTo>
                <a:lnTo>
                  <a:pt x="111" y="331"/>
                </a:lnTo>
                <a:lnTo>
                  <a:pt x="64" y="252"/>
                </a:lnTo>
                <a:lnTo>
                  <a:pt x="32" y="173"/>
                </a:lnTo>
                <a:lnTo>
                  <a:pt x="17" y="79"/>
                </a:lnTo>
                <a:lnTo>
                  <a:pt x="1"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7" name="Google Shape;1037;p56"/>
          <p:cNvSpPr/>
          <p:nvPr/>
        </p:nvSpPr>
        <p:spPr>
          <a:xfrm>
            <a:off x="-2203835" y="3764892"/>
            <a:ext cx="12754" cy="60422"/>
          </a:xfrm>
          <a:custGeom>
            <a:avLst/>
            <a:gdLst/>
            <a:ahLst/>
            <a:cxnLst/>
            <a:rect l="l" t="t" r="r" b="b"/>
            <a:pathLst>
              <a:path w="442" h="2094" fill="none" extrusionOk="0">
                <a:moveTo>
                  <a:pt x="441" y="630"/>
                </a:moveTo>
                <a:lnTo>
                  <a:pt x="441" y="2093"/>
                </a:lnTo>
                <a:lnTo>
                  <a:pt x="441" y="2093"/>
                </a:lnTo>
                <a:lnTo>
                  <a:pt x="347" y="2030"/>
                </a:lnTo>
                <a:lnTo>
                  <a:pt x="253" y="1951"/>
                </a:lnTo>
                <a:lnTo>
                  <a:pt x="190" y="1873"/>
                </a:lnTo>
                <a:lnTo>
                  <a:pt x="127" y="1794"/>
                </a:lnTo>
                <a:lnTo>
                  <a:pt x="80" y="1715"/>
                </a:lnTo>
                <a:lnTo>
                  <a:pt x="48" y="1637"/>
                </a:lnTo>
                <a:lnTo>
                  <a:pt x="17" y="1542"/>
                </a:lnTo>
                <a:lnTo>
                  <a:pt x="17" y="1464"/>
                </a:lnTo>
                <a:lnTo>
                  <a:pt x="1" y="0"/>
                </a:lnTo>
                <a:lnTo>
                  <a:pt x="1" y="0"/>
                </a:lnTo>
                <a:lnTo>
                  <a:pt x="17" y="79"/>
                </a:lnTo>
                <a:lnTo>
                  <a:pt x="32" y="173"/>
                </a:lnTo>
                <a:lnTo>
                  <a:pt x="64" y="252"/>
                </a:lnTo>
                <a:lnTo>
                  <a:pt x="111" y="331"/>
                </a:lnTo>
                <a:lnTo>
                  <a:pt x="174" y="409"/>
                </a:lnTo>
                <a:lnTo>
                  <a:pt x="253" y="488"/>
                </a:lnTo>
                <a:lnTo>
                  <a:pt x="331" y="567"/>
                </a:lnTo>
                <a:lnTo>
                  <a:pt x="441" y="6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8" name="Google Shape;1038;p56"/>
          <p:cNvSpPr/>
          <p:nvPr/>
        </p:nvSpPr>
        <p:spPr>
          <a:xfrm>
            <a:off x="682575" y="3051350"/>
            <a:ext cx="7732200" cy="1146000"/>
          </a:xfrm>
          <a:prstGeom prst="roundRect">
            <a:avLst>
              <a:gd name="adj" fmla="val 16667"/>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9" name="Google Shape;1039;p56"/>
          <p:cNvSpPr/>
          <p:nvPr/>
        </p:nvSpPr>
        <p:spPr>
          <a:xfrm>
            <a:off x="682575" y="1564275"/>
            <a:ext cx="7732200" cy="1146000"/>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40" name="Google Shape;1040;p56"/>
          <p:cNvSpPr/>
          <p:nvPr/>
        </p:nvSpPr>
        <p:spPr>
          <a:xfrm>
            <a:off x="2966100" y="1267925"/>
            <a:ext cx="3211800" cy="3211800"/>
          </a:xfrm>
          <a:prstGeom prst="ellipse">
            <a:avLst/>
          </a:prstGeom>
          <a:solidFill>
            <a:srgbClr val="FFFFFF"/>
          </a:solidFill>
          <a:ln w="19050" cap="flat" cmpd="sng">
            <a:solidFill>
              <a:srgbClr val="0608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1041" name="Google Shape;1041;p56"/>
          <p:cNvGrpSpPr/>
          <p:nvPr/>
        </p:nvGrpSpPr>
        <p:grpSpPr>
          <a:xfrm>
            <a:off x="3323531" y="1765390"/>
            <a:ext cx="2495334" cy="2217106"/>
            <a:chOff x="2021150" y="1299575"/>
            <a:chExt cx="3505175" cy="3114350"/>
          </a:xfrm>
        </p:grpSpPr>
        <p:sp>
          <p:nvSpPr>
            <p:cNvPr id="1042" name="Google Shape;1042;p56"/>
            <p:cNvSpPr/>
            <p:nvPr/>
          </p:nvSpPr>
          <p:spPr>
            <a:xfrm>
              <a:off x="2021550" y="1299600"/>
              <a:ext cx="3504775" cy="3114325"/>
            </a:xfrm>
            <a:custGeom>
              <a:avLst/>
              <a:gdLst/>
              <a:ahLst/>
              <a:cxnLst/>
              <a:rect l="l" t="t" r="r" b="b"/>
              <a:pathLst>
                <a:path w="140191" h="124573" extrusionOk="0">
                  <a:moveTo>
                    <a:pt x="110004" y="123373"/>
                  </a:moveTo>
                  <a:lnTo>
                    <a:pt x="109823" y="123478"/>
                  </a:lnTo>
                  <a:cubicBezTo>
                    <a:pt x="109890" y="123445"/>
                    <a:pt x="109948" y="123412"/>
                    <a:pt x="110004" y="123373"/>
                  </a:cubicBezTo>
                  <a:close/>
                  <a:moveTo>
                    <a:pt x="65818" y="1"/>
                  </a:moveTo>
                  <a:cubicBezTo>
                    <a:pt x="62507" y="1"/>
                    <a:pt x="59503" y="783"/>
                    <a:pt x="56920" y="2286"/>
                  </a:cubicBezTo>
                  <a:lnTo>
                    <a:pt x="38960" y="12724"/>
                  </a:lnTo>
                  <a:cubicBezTo>
                    <a:pt x="38300" y="12632"/>
                    <a:pt x="37655" y="12586"/>
                    <a:pt x="37028" y="12586"/>
                  </a:cubicBezTo>
                  <a:cubicBezTo>
                    <a:pt x="35021" y="12586"/>
                    <a:pt x="33200" y="13055"/>
                    <a:pt x="31640" y="13965"/>
                  </a:cubicBezTo>
                  <a:lnTo>
                    <a:pt x="6003" y="28854"/>
                  </a:lnTo>
                  <a:lnTo>
                    <a:pt x="6049" y="28839"/>
                  </a:lnTo>
                  <a:lnTo>
                    <a:pt x="6049" y="28839"/>
                  </a:lnTo>
                  <a:cubicBezTo>
                    <a:pt x="2342" y="30963"/>
                    <a:pt x="47" y="35523"/>
                    <a:pt x="31" y="42006"/>
                  </a:cubicBezTo>
                  <a:cubicBezTo>
                    <a:pt x="0" y="55019"/>
                    <a:pt x="9151" y="70870"/>
                    <a:pt x="20473" y="77415"/>
                  </a:cubicBezTo>
                  <a:lnTo>
                    <a:pt x="98315" y="122361"/>
                  </a:lnTo>
                  <a:cubicBezTo>
                    <a:pt x="100916" y="123862"/>
                    <a:pt x="103379" y="124573"/>
                    <a:pt x="105561" y="124573"/>
                  </a:cubicBezTo>
                  <a:cubicBezTo>
                    <a:pt x="107257" y="124573"/>
                    <a:pt x="108783" y="124144"/>
                    <a:pt x="110071" y="123323"/>
                  </a:cubicBezTo>
                  <a:lnTo>
                    <a:pt x="110071" y="123323"/>
                  </a:lnTo>
                  <a:cubicBezTo>
                    <a:pt x="110049" y="123341"/>
                    <a:pt x="110027" y="123357"/>
                    <a:pt x="110004" y="123373"/>
                  </a:cubicBezTo>
                  <a:lnTo>
                    <a:pt x="110004" y="123373"/>
                  </a:lnTo>
                  <a:lnTo>
                    <a:pt x="135461" y="108589"/>
                  </a:lnTo>
                  <a:cubicBezTo>
                    <a:pt x="138361" y="106914"/>
                    <a:pt x="140160" y="103316"/>
                    <a:pt x="140175" y="98213"/>
                  </a:cubicBezTo>
                  <a:cubicBezTo>
                    <a:pt x="140191" y="89590"/>
                    <a:pt x="135088" y="79369"/>
                    <a:pt x="128156" y="73289"/>
                  </a:cubicBezTo>
                  <a:cubicBezTo>
                    <a:pt x="129102" y="72002"/>
                    <a:pt x="129644" y="70203"/>
                    <a:pt x="129644" y="67938"/>
                  </a:cubicBezTo>
                  <a:cubicBezTo>
                    <a:pt x="129675" y="61207"/>
                    <a:pt x="124945" y="53002"/>
                    <a:pt x="119082" y="49621"/>
                  </a:cubicBezTo>
                  <a:cubicBezTo>
                    <a:pt x="117374" y="48639"/>
                    <a:pt x="115762" y="48171"/>
                    <a:pt x="114334" y="48171"/>
                  </a:cubicBezTo>
                  <a:cubicBezTo>
                    <a:pt x="113778" y="48171"/>
                    <a:pt x="113250" y="48242"/>
                    <a:pt x="112755" y="48381"/>
                  </a:cubicBezTo>
                  <a:cubicBezTo>
                    <a:pt x="107993" y="30777"/>
                    <a:pt x="95601" y="13065"/>
                    <a:pt x="81038" y="4659"/>
                  </a:cubicBezTo>
                  <a:cubicBezTo>
                    <a:pt x="75573" y="1499"/>
                    <a:pt x="70400" y="1"/>
                    <a:pt x="65818"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43" name="Google Shape;1043;p56"/>
            <p:cNvSpPr/>
            <p:nvPr/>
          </p:nvSpPr>
          <p:spPr>
            <a:xfrm>
              <a:off x="2171600" y="1613950"/>
              <a:ext cx="1044200" cy="467125"/>
            </a:xfrm>
            <a:custGeom>
              <a:avLst/>
              <a:gdLst/>
              <a:ahLst/>
              <a:cxnLst/>
              <a:rect l="l" t="t" r="r" b="b"/>
              <a:pathLst>
                <a:path w="41768" h="18685" extrusionOk="0">
                  <a:moveTo>
                    <a:pt x="31034" y="0"/>
                  </a:moveTo>
                  <a:cubicBezTo>
                    <a:pt x="29026" y="0"/>
                    <a:pt x="27204" y="477"/>
                    <a:pt x="25638" y="1391"/>
                  </a:cubicBezTo>
                  <a:lnTo>
                    <a:pt x="1" y="16280"/>
                  </a:lnTo>
                  <a:cubicBezTo>
                    <a:pt x="1568" y="15369"/>
                    <a:pt x="3386" y="14895"/>
                    <a:pt x="5391" y="14895"/>
                  </a:cubicBezTo>
                  <a:cubicBezTo>
                    <a:pt x="8166" y="14895"/>
                    <a:pt x="11296" y="15804"/>
                    <a:pt x="14610" y="17722"/>
                  </a:cubicBezTo>
                  <a:cubicBezTo>
                    <a:pt x="15122" y="18017"/>
                    <a:pt x="15650" y="18343"/>
                    <a:pt x="16161" y="18684"/>
                  </a:cubicBezTo>
                  <a:lnTo>
                    <a:pt x="41768" y="3779"/>
                  </a:lnTo>
                  <a:cubicBezTo>
                    <a:pt x="41271" y="3438"/>
                    <a:pt x="40744" y="3112"/>
                    <a:pt x="40217" y="2818"/>
                  </a:cubicBezTo>
                  <a:cubicBezTo>
                    <a:pt x="36920" y="904"/>
                    <a:pt x="33800" y="0"/>
                    <a:pt x="3103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44" name="Google Shape;1044;p56"/>
            <p:cNvSpPr/>
            <p:nvPr/>
          </p:nvSpPr>
          <p:spPr>
            <a:xfrm>
              <a:off x="2804000" y="1299575"/>
              <a:ext cx="1243500" cy="488750"/>
            </a:xfrm>
            <a:custGeom>
              <a:avLst/>
              <a:gdLst/>
              <a:ahLst/>
              <a:cxnLst/>
              <a:rect l="l" t="t" r="r" b="b"/>
              <a:pathLst>
                <a:path w="49740" h="19550" extrusionOk="0">
                  <a:moveTo>
                    <a:pt x="16" y="17167"/>
                  </a:moveTo>
                  <a:cubicBezTo>
                    <a:pt x="11" y="17170"/>
                    <a:pt x="6" y="17173"/>
                    <a:pt x="1" y="17176"/>
                  </a:cubicBezTo>
                  <a:lnTo>
                    <a:pt x="16" y="17167"/>
                  </a:lnTo>
                  <a:close/>
                  <a:moveTo>
                    <a:pt x="34527" y="1"/>
                  </a:moveTo>
                  <a:cubicBezTo>
                    <a:pt x="31213" y="1"/>
                    <a:pt x="28207" y="783"/>
                    <a:pt x="25622" y="2287"/>
                  </a:cubicBezTo>
                  <a:lnTo>
                    <a:pt x="16" y="17167"/>
                  </a:lnTo>
                  <a:lnTo>
                    <a:pt x="16" y="17167"/>
                  </a:lnTo>
                  <a:cubicBezTo>
                    <a:pt x="2595" y="15670"/>
                    <a:pt x="5593" y="14891"/>
                    <a:pt x="8898" y="14891"/>
                  </a:cubicBezTo>
                  <a:cubicBezTo>
                    <a:pt x="13481" y="14891"/>
                    <a:pt x="18653" y="16389"/>
                    <a:pt x="24118" y="19549"/>
                  </a:cubicBezTo>
                  <a:lnTo>
                    <a:pt x="49740" y="4645"/>
                  </a:lnTo>
                  <a:cubicBezTo>
                    <a:pt x="44278" y="1495"/>
                    <a:pt x="39108" y="1"/>
                    <a:pt x="34527"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45" name="Google Shape;1045;p56"/>
            <p:cNvSpPr/>
            <p:nvPr/>
          </p:nvSpPr>
          <p:spPr>
            <a:xfrm>
              <a:off x="4584875" y="3131825"/>
              <a:ext cx="941450" cy="1254750"/>
            </a:xfrm>
            <a:custGeom>
              <a:avLst/>
              <a:gdLst/>
              <a:ahLst/>
              <a:cxnLst/>
              <a:rect l="l" t="t" r="r" b="b"/>
              <a:pathLst>
                <a:path w="37658" h="50190" extrusionOk="0">
                  <a:moveTo>
                    <a:pt x="25623" y="0"/>
                  </a:moveTo>
                  <a:lnTo>
                    <a:pt x="1" y="14874"/>
                  </a:lnTo>
                  <a:cubicBezTo>
                    <a:pt x="6934" y="20969"/>
                    <a:pt x="12036" y="31190"/>
                    <a:pt x="12021" y="39813"/>
                  </a:cubicBezTo>
                  <a:cubicBezTo>
                    <a:pt x="12005" y="44880"/>
                    <a:pt x="10232" y="48463"/>
                    <a:pt x="7352" y="50153"/>
                  </a:cubicBezTo>
                  <a:lnTo>
                    <a:pt x="7352" y="50153"/>
                  </a:lnTo>
                  <a:lnTo>
                    <a:pt x="32928" y="35300"/>
                  </a:lnTo>
                  <a:cubicBezTo>
                    <a:pt x="35828" y="33609"/>
                    <a:pt x="37627" y="30027"/>
                    <a:pt x="37642" y="24939"/>
                  </a:cubicBezTo>
                  <a:cubicBezTo>
                    <a:pt x="37658" y="16301"/>
                    <a:pt x="32555" y="6095"/>
                    <a:pt x="25623" y="0"/>
                  </a:cubicBezTo>
                  <a:close/>
                  <a:moveTo>
                    <a:pt x="7352" y="50153"/>
                  </a:moveTo>
                  <a:lnTo>
                    <a:pt x="7290" y="50189"/>
                  </a:lnTo>
                  <a:cubicBezTo>
                    <a:pt x="7311" y="50177"/>
                    <a:pt x="7332" y="50165"/>
                    <a:pt x="7352" y="50153"/>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46" name="Google Shape;1046;p56"/>
            <p:cNvSpPr/>
            <p:nvPr/>
          </p:nvSpPr>
          <p:spPr>
            <a:xfrm>
              <a:off x="3406925" y="1416075"/>
              <a:ext cx="1433500" cy="1465275"/>
            </a:xfrm>
            <a:custGeom>
              <a:avLst/>
              <a:gdLst/>
              <a:ahLst/>
              <a:cxnLst/>
              <a:rect l="l" t="t" r="r" b="b"/>
              <a:pathLst>
                <a:path w="57340" h="58611" extrusionOk="0">
                  <a:moveTo>
                    <a:pt x="25623" y="0"/>
                  </a:moveTo>
                  <a:lnTo>
                    <a:pt x="1" y="14889"/>
                  </a:lnTo>
                  <a:cubicBezTo>
                    <a:pt x="14564" y="23296"/>
                    <a:pt x="26956" y="41023"/>
                    <a:pt x="31718" y="58611"/>
                  </a:cubicBezTo>
                  <a:lnTo>
                    <a:pt x="57340" y="43722"/>
                  </a:lnTo>
                  <a:cubicBezTo>
                    <a:pt x="52578" y="26134"/>
                    <a:pt x="40186" y="8406"/>
                    <a:pt x="25623"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47" name="Google Shape;1047;p56"/>
            <p:cNvSpPr/>
            <p:nvPr/>
          </p:nvSpPr>
          <p:spPr>
            <a:xfrm>
              <a:off x="4199850" y="2503850"/>
              <a:ext cx="1063600" cy="999825"/>
            </a:xfrm>
            <a:custGeom>
              <a:avLst/>
              <a:gdLst/>
              <a:ahLst/>
              <a:cxnLst/>
              <a:rect l="l" t="t" r="r" b="b"/>
              <a:pathLst>
                <a:path w="42544" h="39993" extrusionOk="0">
                  <a:moveTo>
                    <a:pt x="27202" y="1"/>
                  </a:moveTo>
                  <a:cubicBezTo>
                    <a:pt x="26646" y="1"/>
                    <a:pt x="26118" y="72"/>
                    <a:pt x="25623" y="211"/>
                  </a:cubicBezTo>
                  <a:lnTo>
                    <a:pt x="1" y="15100"/>
                  </a:lnTo>
                  <a:cubicBezTo>
                    <a:pt x="496" y="14961"/>
                    <a:pt x="1024" y="14890"/>
                    <a:pt x="1580" y="14890"/>
                  </a:cubicBezTo>
                  <a:cubicBezTo>
                    <a:pt x="3009" y="14890"/>
                    <a:pt x="4620" y="15358"/>
                    <a:pt x="6329" y="16341"/>
                  </a:cubicBezTo>
                  <a:cubicBezTo>
                    <a:pt x="12176" y="19722"/>
                    <a:pt x="16906" y="27911"/>
                    <a:pt x="16891" y="34642"/>
                  </a:cubicBezTo>
                  <a:cubicBezTo>
                    <a:pt x="16891" y="36906"/>
                    <a:pt x="16348" y="38721"/>
                    <a:pt x="15402" y="39993"/>
                  </a:cubicBezTo>
                  <a:lnTo>
                    <a:pt x="41024" y="25104"/>
                  </a:lnTo>
                  <a:cubicBezTo>
                    <a:pt x="41970" y="23832"/>
                    <a:pt x="42512" y="22017"/>
                    <a:pt x="42512" y="19753"/>
                  </a:cubicBezTo>
                  <a:cubicBezTo>
                    <a:pt x="42543" y="13022"/>
                    <a:pt x="37813" y="4832"/>
                    <a:pt x="31950" y="1451"/>
                  </a:cubicBezTo>
                  <a:cubicBezTo>
                    <a:pt x="30242" y="469"/>
                    <a:pt x="28630" y="1"/>
                    <a:pt x="27202"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48" name="Google Shape;1048;p56"/>
            <p:cNvSpPr/>
            <p:nvPr/>
          </p:nvSpPr>
          <p:spPr>
            <a:xfrm>
              <a:off x="2021150" y="1671875"/>
              <a:ext cx="2864650" cy="2741950"/>
            </a:xfrm>
            <a:custGeom>
              <a:avLst/>
              <a:gdLst/>
              <a:ahLst/>
              <a:cxnLst/>
              <a:rect l="l" t="t" r="r" b="b"/>
              <a:pathLst>
                <a:path w="114586" h="109678" extrusionOk="0">
                  <a:moveTo>
                    <a:pt x="40215" y="0"/>
                  </a:moveTo>
                  <a:cubicBezTo>
                    <a:pt x="31129" y="0"/>
                    <a:pt x="24360" y="5890"/>
                    <a:pt x="22164" y="16367"/>
                  </a:cubicBezTo>
                  <a:cubicBezTo>
                    <a:pt x="21652" y="16026"/>
                    <a:pt x="21140" y="15700"/>
                    <a:pt x="20613" y="15390"/>
                  </a:cubicBezTo>
                  <a:cubicBezTo>
                    <a:pt x="17309" y="13485"/>
                    <a:pt x="14185" y="12582"/>
                    <a:pt x="11416" y="12582"/>
                  </a:cubicBezTo>
                  <a:cubicBezTo>
                    <a:pt x="4696" y="12582"/>
                    <a:pt x="69" y="17900"/>
                    <a:pt x="47" y="27115"/>
                  </a:cubicBezTo>
                  <a:cubicBezTo>
                    <a:pt x="1" y="40128"/>
                    <a:pt x="9151" y="55979"/>
                    <a:pt x="20489" y="62524"/>
                  </a:cubicBezTo>
                  <a:lnTo>
                    <a:pt x="98331" y="107455"/>
                  </a:lnTo>
                  <a:cubicBezTo>
                    <a:pt x="100940" y="108963"/>
                    <a:pt x="103408" y="109678"/>
                    <a:pt x="105595" y="109678"/>
                  </a:cubicBezTo>
                  <a:cubicBezTo>
                    <a:pt x="110896" y="109678"/>
                    <a:pt x="114548" y="105480"/>
                    <a:pt x="114570" y="98211"/>
                  </a:cubicBezTo>
                  <a:cubicBezTo>
                    <a:pt x="114585" y="89588"/>
                    <a:pt x="109483" y="79367"/>
                    <a:pt x="102550" y="73272"/>
                  </a:cubicBezTo>
                  <a:cubicBezTo>
                    <a:pt x="103480" y="72000"/>
                    <a:pt x="104039" y="70185"/>
                    <a:pt x="104039" y="67921"/>
                  </a:cubicBezTo>
                  <a:cubicBezTo>
                    <a:pt x="104054" y="61190"/>
                    <a:pt x="99324" y="53001"/>
                    <a:pt x="93461" y="49620"/>
                  </a:cubicBezTo>
                  <a:cubicBezTo>
                    <a:pt x="91764" y="48637"/>
                    <a:pt x="90147" y="48169"/>
                    <a:pt x="88715" y="48169"/>
                  </a:cubicBezTo>
                  <a:cubicBezTo>
                    <a:pt x="88158" y="48169"/>
                    <a:pt x="87629" y="48240"/>
                    <a:pt x="87133" y="48379"/>
                  </a:cubicBezTo>
                  <a:cubicBezTo>
                    <a:pt x="82372" y="30791"/>
                    <a:pt x="69995" y="13064"/>
                    <a:pt x="55432" y="4657"/>
                  </a:cubicBezTo>
                  <a:cubicBezTo>
                    <a:pt x="49964" y="1497"/>
                    <a:pt x="44795" y="0"/>
                    <a:pt x="40215"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49" name="Google Shape;1049;p56"/>
            <p:cNvSpPr/>
            <p:nvPr/>
          </p:nvSpPr>
          <p:spPr>
            <a:xfrm>
              <a:off x="2655100" y="2317950"/>
              <a:ext cx="1276475" cy="1773925"/>
            </a:xfrm>
            <a:custGeom>
              <a:avLst/>
              <a:gdLst/>
              <a:ahLst/>
              <a:cxnLst/>
              <a:rect l="l" t="t" r="r" b="b"/>
              <a:pathLst>
                <a:path w="51059" h="70957" extrusionOk="0">
                  <a:moveTo>
                    <a:pt x="30648" y="0"/>
                  </a:moveTo>
                  <a:lnTo>
                    <a:pt x="20567" y="5848"/>
                  </a:lnTo>
                  <a:lnTo>
                    <a:pt x="1" y="22288"/>
                  </a:lnTo>
                  <a:lnTo>
                    <a:pt x="11835" y="29127"/>
                  </a:lnTo>
                  <a:lnTo>
                    <a:pt x="11742" y="60953"/>
                  </a:lnTo>
                  <a:lnTo>
                    <a:pt x="29066" y="70957"/>
                  </a:lnTo>
                  <a:lnTo>
                    <a:pt x="39131" y="65094"/>
                  </a:lnTo>
                  <a:lnTo>
                    <a:pt x="39193" y="44916"/>
                  </a:lnTo>
                  <a:lnTo>
                    <a:pt x="40977" y="45955"/>
                  </a:lnTo>
                  <a:lnTo>
                    <a:pt x="51058" y="40093"/>
                  </a:lnTo>
                  <a:lnTo>
                    <a:pt x="30648" y="0"/>
                  </a:lnTo>
                  <a:close/>
                </a:path>
              </a:pathLst>
            </a:custGeom>
            <a:solidFill>
              <a:srgbClr val="2955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50" name="Google Shape;1050;p56"/>
            <p:cNvSpPr/>
            <p:nvPr/>
          </p:nvSpPr>
          <p:spPr>
            <a:xfrm>
              <a:off x="3381725" y="3149650"/>
              <a:ext cx="254000" cy="942225"/>
            </a:xfrm>
            <a:custGeom>
              <a:avLst/>
              <a:gdLst/>
              <a:ahLst/>
              <a:cxnLst/>
              <a:rect l="l" t="t" r="r" b="b"/>
              <a:pathLst>
                <a:path w="10160" h="37689" extrusionOk="0">
                  <a:moveTo>
                    <a:pt x="10159" y="0"/>
                  </a:moveTo>
                  <a:lnTo>
                    <a:pt x="78" y="5848"/>
                  </a:lnTo>
                  <a:lnTo>
                    <a:pt x="1" y="37689"/>
                  </a:lnTo>
                  <a:lnTo>
                    <a:pt x="10066" y="31826"/>
                  </a:lnTo>
                  <a:lnTo>
                    <a:pt x="10159" y="0"/>
                  </a:lnTo>
                  <a:close/>
                </a:path>
              </a:pathLst>
            </a:custGeom>
            <a:solidFill>
              <a:srgbClr val="007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51" name="Google Shape;1051;p56"/>
            <p:cNvSpPr/>
            <p:nvPr/>
          </p:nvSpPr>
          <p:spPr>
            <a:xfrm>
              <a:off x="3169250" y="2317950"/>
              <a:ext cx="762325" cy="1148900"/>
            </a:xfrm>
            <a:custGeom>
              <a:avLst/>
              <a:gdLst/>
              <a:ahLst/>
              <a:cxnLst/>
              <a:rect l="l" t="t" r="r" b="b"/>
              <a:pathLst>
                <a:path w="30493" h="45956" extrusionOk="0">
                  <a:moveTo>
                    <a:pt x="10082" y="0"/>
                  </a:moveTo>
                  <a:lnTo>
                    <a:pt x="1" y="5848"/>
                  </a:lnTo>
                  <a:lnTo>
                    <a:pt x="20411" y="45955"/>
                  </a:lnTo>
                  <a:lnTo>
                    <a:pt x="30492" y="40093"/>
                  </a:lnTo>
                  <a:lnTo>
                    <a:pt x="10082" y="0"/>
                  </a:lnTo>
                  <a:close/>
                </a:path>
              </a:pathLst>
            </a:custGeom>
            <a:solidFill>
              <a:srgbClr val="007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52" name="Google Shape;1052;p56"/>
            <p:cNvSpPr/>
            <p:nvPr/>
          </p:nvSpPr>
          <p:spPr>
            <a:xfrm>
              <a:off x="2655100" y="2464125"/>
              <a:ext cx="1024450" cy="1627750"/>
            </a:xfrm>
            <a:custGeom>
              <a:avLst/>
              <a:gdLst/>
              <a:ahLst/>
              <a:cxnLst/>
              <a:rect l="l" t="t" r="r" b="b"/>
              <a:pathLst>
                <a:path w="40978" h="65110" extrusionOk="0">
                  <a:moveTo>
                    <a:pt x="20567" y="1"/>
                  </a:moveTo>
                  <a:lnTo>
                    <a:pt x="1" y="16441"/>
                  </a:lnTo>
                  <a:lnTo>
                    <a:pt x="11835" y="23280"/>
                  </a:lnTo>
                  <a:lnTo>
                    <a:pt x="11742" y="55106"/>
                  </a:lnTo>
                  <a:lnTo>
                    <a:pt x="29066" y="65110"/>
                  </a:lnTo>
                  <a:lnTo>
                    <a:pt x="29143" y="33269"/>
                  </a:lnTo>
                  <a:lnTo>
                    <a:pt x="40977" y="40108"/>
                  </a:lnTo>
                  <a:lnTo>
                    <a:pt x="20567" y="1"/>
                  </a:lnTo>
                  <a:close/>
                </a:path>
              </a:pathLst>
            </a:custGeom>
            <a:solidFill>
              <a:srgbClr val="060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1057" name="Google Shape;1057;p56"/>
          <p:cNvSpPr txBox="1"/>
          <p:nvPr/>
        </p:nvSpPr>
        <p:spPr>
          <a:xfrm>
            <a:off x="6177800" y="3157675"/>
            <a:ext cx="2070993" cy="264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ko" sz="1800">
                <a:solidFill>
                  <a:srgbClr val="6CDCF1"/>
                </a:solidFill>
                <a:latin typeface="Arial" panose="020B0604020202020204" pitchFamily="34" charset="0"/>
                <a:ea typeface="Fira Sans Extra Condensed Medium"/>
                <a:cs typeface="Arial" panose="020B0604020202020204" pitchFamily="34" charset="0"/>
                <a:sym typeface="Fira Sans Extra Condensed Medium"/>
              </a:rPr>
              <a:t>Consumer Service</a:t>
            </a:r>
            <a:endParaRPr sz="1800">
              <a:solidFill>
                <a:srgbClr val="6CDCF1"/>
              </a:solidFill>
              <a:latin typeface="Arial" panose="020B0604020202020204" pitchFamily="34" charset="0"/>
              <a:ea typeface="Fira Sans Extra Condensed Medium"/>
              <a:cs typeface="Arial" panose="020B0604020202020204" pitchFamily="34" charset="0"/>
              <a:sym typeface="Fira Sans Extra Condensed Medium"/>
            </a:endParaRPr>
          </a:p>
        </p:txBody>
      </p:sp>
      <p:sp>
        <p:nvSpPr>
          <p:cNvPr id="1058" name="Google Shape;1058;p56"/>
          <p:cNvSpPr txBox="1"/>
          <p:nvPr/>
        </p:nvSpPr>
        <p:spPr>
          <a:xfrm>
            <a:off x="6177800" y="3475782"/>
            <a:ext cx="1761000" cy="669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ko" sz="1200">
                <a:latin typeface="Arial" panose="020B0604020202020204" pitchFamily="34" charset="0"/>
                <a:ea typeface="Roboto"/>
                <a:cs typeface="Arial" panose="020B0604020202020204" pitchFamily="34" charset="0"/>
                <a:sym typeface="Roboto"/>
              </a:rPr>
              <a:t>Practical functions in line with client needs and demands</a:t>
            </a:r>
            <a:endParaRPr sz="1200">
              <a:solidFill>
                <a:srgbClr val="000000"/>
              </a:solidFill>
              <a:latin typeface="Arial" panose="020B0604020202020204" pitchFamily="34" charset="0"/>
              <a:ea typeface="Roboto"/>
              <a:cs typeface="Arial" panose="020B0604020202020204" pitchFamily="34" charset="0"/>
              <a:sym typeface="Roboto"/>
            </a:endParaRPr>
          </a:p>
        </p:txBody>
      </p:sp>
      <p:sp>
        <p:nvSpPr>
          <p:cNvPr id="1059" name="Google Shape;1059;p56"/>
          <p:cNvSpPr txBox="1"/>
          <p:nvPr/>
        </p:nvSpPr>
        <p:spPr>
          <a:xfrm>
            <a:off x="6370688" y="1685650"/>
            <a:ext cx="1568100" cy="264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ko" sz="1800">
                <a:solidFill>
                  <a:srgbClr val="00B4D8"/>
                </a:solidFill>
                <a:latin typeface="Arial" panose="020B0604020202020204" pitchFamily="34" charset="0"/>
                <a:ea typeface="Fira Sans Extra Condensed Medium"/>
                <a:cs typeface="Arial" panose="020B0604020202020204" pitchFamily="34" charset="0"/>
                <a:sym typeface="Fira Sans Extra Condensed Medium"/>
              </a:rPr>
              <a:t>Deper Data</a:t>
            </a:r>
            <a:endParaRPr sz="1800">
              <a:solidFill>
                <a:srgbClr val="00B4D8"/>
              </a:solidFill>
              <a:latin typeface="Arial" panose="020B0604020202020204" pitchFamily="34" charset="0"/>
              <a:ea typeface="Fira Sans Extra Condensed Medium"/>
              <a:cs typeface="Arial" panose="020B0604020202020204" pitchFamily="34" charset="0"/>
              <a:sym typeface="Fira Sans Extra Condensed Medium"/>
            </a:endParaRPr>
          </a:p>
        </p:txBody>
      </p:sp>
      <p:sp>
        <p:nvSpPr>
          <p:cNvPr id="1060" name="Google Shape;1060;p56"/>
          <p:cNvSpPr txBox="1"/>
          <p:nvPr/>
        </p:nvSpPr>
        <p:spPr>
          <a:xfrm>
            <a:off x="6177800" y="1949663"/>
            <a:ext cx="1761000" cy="669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ko" sz="1200">
                <a:latin typeface="Arial" panose="020B0604020202020204" pitchFamily="34" charset="0"/>
                <a:ea typeface="Roboto"/>
                <a:cs typeface="Arial" panose="020B0604020202020204" pitchFamily="34" charset="0"/>
                <a:sym typeface="Roboto"/>
              </a:rPr>
              <a:t>The kind that can help business gain a competitive edge</a:t>
            </a:r>
            <a:endParaRPr sz="1200">
              <a:solidFill>
                <a:srgbClr val="000000"/>
              </a:solidFill>
              <a:latin typeface="Arial" panose="020B0604020202020204" pitchFamily="34" charset="0"/>
              <a:ea typeface="Roboto"/>
              <a:cs typeface="Arial" panose="020B0604020202020204" pitchFamily="34" charset="0"/>
              <a:sym typeface="Roboto"/>
            </a:endParaRPr>
          </a:p>
        </p:txBody>
      </p:sp>
      <p:sp>
        <p:nvSpPr>
          <p:cNvPr id="1061" name="Google Shape;1061;p56"/>
          <p:cNvSpPr txBox="1"/>
          <p:nvPr/>
        </p:nvSpPr>
        <p:spPr>
          <a:xfrm>
            <a:off x="1085720" y="1949663"/>
            <a:ext cx="2023200" cy="6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ko" sz="1200">
                <a:solidFill>
                  <a:schemeClr val="dk1"/>
                </a:solidFill>
                <a:latin typeface="Arial" panose="020B0604020202020204" pitchFamily="34" charset="0"/>
                <a:ea typeface="Proxima Nova"/>
                <a:cs typeface="Arial" panose="020B0604020202020204" pitchFamily="34" charset="0"/>
                <a:sym typeface="Proxima Nova"/>
              </a:rPr>
              <a:t>Gaining a greater level of intelligence and efficiency in the process</a:t>
            </a:r>
            <a:endParaRPr sz="1200">
              <a:latin typeface="Arial" panose="020B0604020202020204" pitchFamily="34" charset="0"/>
              <a:ea typeface="Roboto"/>
              <a:cs typeface="Arial" panose="020B0604020202020204" pitchFamily="34" charset="0"/>
              <a:sym typeface="Roboto"/>
            </a:endParaRPr>
          </a:p>
        </p:txBody>
      </p:sp>
      <p:sp>
        <p:nvSpPr>
          <p:cNvPr id="1062" name="Google Shape;1062;p56"/>
          <p:cNvSpPr txBox="1"/>
          <p:nvPr/>
        </p:nvSpPr>
        <p:spPr>
          <a:xfrm>
            <a:off x="1094188" y="1701370"/>
            <a:ext cx="2113292" cy="264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CA" altLang="ko" sz="1800">
                <a:solidFill>
                  <a:srgbClr val="0608B2"/>
                </a:solidFill>
                <a:latin typeface="Arial" panose="020B0604020202020204" pitchFamily="34" charset="0"/>
                <a:ea typeface="Fira Sans Extra Condensed Medium"/>
                <a:cs typeface="Arial" panose="020B0604020202020204" pitchFamily="34" charset="0"/>
                <a:sym typeface="Fira Sans Extra Condensed Medium"/>
              </a:rPr>
              <a:t>Training Software</a:t>
            </a:r>
            <a:endParaRPr lang="en-CA" sz="1800">
              <a:solidFill>
                <a:srgbClr val="0608B2"/>
              </a:solidFill>
              <a:latin typeface="Arial" panose="020B0604020202020204" pitchFamily="34" charset="0"/>
              <a:ea typeface="Fira Sans Extra Condensed Medium"/>
              <a:cs typeface="Arial" panose="020B0604020202020204" pitchFamily="34" charset="0"/>
              <a:sym typeface="Fira Sans Extra Condensed Medium"/>
            </a:endParaRPr>
          </a:p>
        </p:txBody>
      </p:sp>
      <p:sp>
        <p:nvSpPr>
          <p:cNvPr id="1063" name="Google Shape;1063;p56"/>
          <p:cNvSpPr txBox="1"/>
          <p:nvPr/>
        </p:nvSpPr>
        <p:spPr>
          <a:xfrm>
            <a:off x="1106540" y="3157673"/>
            <a:ext cx="1948141" cy="264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ko" sz="1800">
                <a:solidFill>
                  <a:srgbClr val="0077B6"/>
                </a:solidFill>
                <a:latin typeface="Arial" panose="020B0604020202020204" pitchFamily="34" charset="0"/>
                <a:ea typeface="Fira Sans Extra Condensed Medium"/>
                <a:cs typeface="Arial" panose="020B0604020202020204" pitchFamily="34" charset="0"/>
                <a:sym typeface="Fira Sans Extra Condensed Medium"/>
              </a:rPr>
              <a:t>Communication</a:t>
            </a:r>
            <a:endParaRPr sz="1800">
              <a:solidFill>
                <a:srgbClr val="0077B6"/>
              </a:solidFill>
              <a:latin typeface="Arial" panose="020B0604020202020204" pitchFamily="34" charset="0"/>
              <a:ea typeface="Fira Sans Extra Condensed Medium"/>
              <a:cs typeface="Arial" panose="020B0604020202020204" pitchFamily="34" charset="0"/>
              <a:sym typeface="Fira Sans Extra Condensed Medium"/>
            </a:endParaRPr>
          </a:p>
        </p:txBody>
      </p:sp>
      <p:sp>
        <p:nvSpPr>
          <p:cNvPr id="1064" name="Google Shape;1064;p56"/>
          <p:cNvSpPr txBox="1"/>
          <p:nvPr/>
        </p:nvSpPr>
        <p:spPr>
          <a:xfrm>
            <a:off x="1202700" y="3421725"/>
            <a:ext cx="1761000" cy="6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ko" sz="1200">
                <a:latin typeface="Arial" panose="020B0604020202020204" pitchFamily="34" charset="0"/>
                <a:ea typeface="Roboto"/>
                <a:cs typeface="Arial" panose="020B0604020202020204" pitchFamily="34" charset="0"/>
                <a:sym typeface="Roboto"/>
              </a:rPr>
              <a:t>Improved internal collaboration and operations</a:t>
            </a:r>
            <a:endParaRPr sz="1200">
              <a:latin typeface="Arial" panose="020B0604020202020204" pitchFamily="34" charset="0"/>
              <a:ea typeface="Roboto"/>
              <a:cs typeface="Arial" panose="020B0604020202020204" pitchFamily="34" charset="0"/>
              <a:sym typeface="Roboto"/>
            </a:endParaRPr>
          </a:p>
        </p:txBody>
      </p:sp>
      <p:sp>
        <p:nvSpPr>
          <p:cNvPr id="1065" name="Google Shape;1065;p56"/>
          <p:cNvSpPr txBox="1"/>
          <p:nvPr/>
        </p:nvSpPr>
        <p:spPr>
          <a:xfrm>
            <a:off x="514188" y="1918588"/>
            <a:ext cx="555300" cy="43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000" b="1">
              <a:solidFill>
                <a:srgbClr val="0608B2"/>
              </a:solidFill>
              <a:latin typeface="Arial" panose="020B0604020202020204" pitchFamily="34" charset="0"/>
              <a:ea typeface="Fira Sans Extra Condensed"/>
              <a:cs typeface="Arial" panose="020B0604020202020204" pitchFamily="34" charset="0"/>
              <a:sym typeface="Fira Sans Extra Condensed"/>
            </a:endParaRPr>
          </a:p>
        </p:txBody>
      </p:sp>
      <p:sp>
        <p:nvSpPr>
          <p:cNvPr id="1068" name="Google Shape;1068;p56"/>
          <p:cNvSpPr txBox="1"/>
          <p:nvPr/>
        </p:nvSpPr>
        <p:spPr>
          <a:xfrm>
            <a:off x="8074388" y="3405488"/>
            <a:ext cx="555300" cy="43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000" b="1">
              <a:solidFill>
                <a:srgbClr val="6CDCF1"/>
              </a:solidFill>
              <a:latin typeface="Arial" panose="020B0604020202020204" pitchFamily="34" charset="0"/>
              <a:ea typeface="Fira Sans Extra Condensed"/>
              <a:cs typeface="Arial" panose="020B0604020202020204" pitchFamily="34" charset="0"/>
              <a:sym typeface="Fira Sans Extra Condensed"/>
            </a:endParaRPr>
          </a:p>
        </p:txBody>
      </p:sp>
      <p:sp>
        <p:nvSpPr>
          <p:cNvPr id="3" name="TextBox 2">
            <a:extLst>
              <a:ext uri="{FF2B5EF4-FFF2-40B4-BE49-F238E27FC236}">
                <a16:creationId xmlns:a16="http://schemas.microsoft.com/office/drawing/2014/main" id="{537A96FC-A10D-B240-769B-1422507D64FC}"/>
              </a:ext>
            </a:extLst>
          </p:cNvPr>
          <p:cNvSpPr txBox="1"/>
          <p:nvPr/>
        </p:nvSpPr>
        <p:spPr>
          <a:xfrm>
            <a:off x="812345" y="310003"/>
            <a:ext cx="8124403" cy="569387"/>
          </a:xfrm>
          <a:prstGeom prst="rect">
            <a:avLst/>
          </a:prstGeom>
          <a:noFill/>
        </p:spPr>
        <p:txBody>
          <a:bodyPr wrap="square">
            <a:spAutoFit/>
          </a:bodyPr>
          <a:lstStyle/>
          <a:p>
            <a:pPr algn="ctr"/>
            <a:r>
              <a:rPr lang="en-US" sz="3100" b="1" dirty="0">
                <a:solidFill>
                  <a:schemeClr val="accent2"/>
                </a:solidFill>
                <a:latin typeface="Cambria" panose="02040503050406030204" pitchFamily="18" charset="0"/>
                <a:cs typeface="Arial" panose="020B0604020202020204" pitchFamily="34" charset="0"/>
              </a:rPr>
              <a:t>Trends: Machine Learning</a:t>
            </a:r>
            <a:endParaRPr lang="en-US" sz="3100" b="1" dirty="0">
              <a:latin typeface="Cambria" panose="02040503050406030204" pitchFamily="18" charset="0"/>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57"/>
          <p:cNvSpPr txBox="1">
            <a:spLocks noGrp="1"/>
          </p:cNvSpPr>
          <p:nvPr>
            <p:ph type="title"/>
          </p:nvPr>
        </p:nvSpPr>
        <p:spPr>
          <a:xfrm>
            <a:off x="457200" y="272375"/>
            <a:ext cx="8229600" cy="844500"/>
          </a:xfrm>
          <a:prstGeom prst="rect">
            <a:avLst/>
          </a:prstGeom>
        </p:spPr>
        <p:txBody>
          <a:bodyPr spcFirstLastPara="1" wrap="square" lIns="91425" tIns="91425" rIns="91425" bIns="91425" anchor="ctr" anchorCtr="0">
            <a:noAutofit/>
          </a:bodyPr>
          <a:lstStyle/>
          <a:p>
            <a:pPr marL="0" lvl="0" indent="0" rtl="0">
              <a:lnSpc>
                <a:spcPct val="100000"/>
              </a:lnSpc>
              <a:spcBef>
                <a:spcPts val="0"/>
              </a:spcBef>
              <a:spcAft>
                <a:spcPts val="0"/>
              </a:spcAft>
              <a:buNone/>
            </a:pPr>
            <a:r>
              <a:rPr lang="ko" dirty="0">
                <a:solidFill>
                  <a:schemeClr val="accent2"/>
                </a:solidFill>
                <a:latin typeface="Cambria" panose="02040503050406030204" pitchFamily="18" charset="0"/>
                <a:ea typeface="Arial"/>
                <a:cs typeface="Arial"/>
                <a:sym typeface="Arial"/>
              </a:rPr>
              <a:t>Trend: Vertical SaaS</a:t>
            </a:r>
            <a:r>
              <a:rPr lang="en-CA" altLang="ko" dirty="0">
                <a:solidFill>
                  <a:schemeClr val="accent2"/>
                </a:solidFill>
                <a:latin typeface="Cambria" panose="02040503050406030204" pitchFamily="18" charset="0"/>
                <a:ea typeface="Arial"/>
                <a:cs typeface="Arial"/>
                <a:sym typeface="Arial"/>
              </a:rPr>
              <a:t> for Specific Solutions</a:t>
            </a:r>
            <a:endParaRPr dirty="0">
              <a:solidFill>
                <a:schemeClr val="accent2"/>
              </a:solidFill>
              <a:latin typeface="Cambria" panose="02040503050406030204" pitchFamily="18" charset="0"/>
              <a:ea typeface="Arial"/>
              <a:cs typeface="Arial"/>
              <a:sym typeface="Arial"/>
            </a:endParaRPr>
          </a:p>
        </p:txBody>
      </p:sp>
      <p:sp>
        <p:nvSpPr>
          <p:cNvPr id="1074" name="Google Shape;1074;p57"/>
          <p:cNvSpPr/>
          <p:nvPr/>
        </p:nvSpPr>
        <p:spPr>
          <a:xfrm>
            <a:off x="-2189753" y="3745357"/>
            <a:ext cx="491" cy="42273"/>
          </a:xfrm>
          <a:custGeom>
            <a:avLst/>
            <a:gdLst/>
            <a:ahLst/>
            <a:cxnLst/>
            <a:rect l="l" t="t" r="r" b="b"/>
            <a:pathLst>
              <a:path w="17" h="1465" extrusionOk="0">
                <a:moveTo>
                  <a:pt x="1" y="1"/>
                </a:moveTo>
                <a:lnTo>
                  <a:pt x="1" y="1464"/>
                </a:lnTo>
                <a:lnTo>
                  <a:pt x="16" y="1464"/>
                </a:lnTo>
                <a:lnTo>
                  <a:pt x="1" y="1"/>
                </a:lnTo>
                <a:close/>
              </a:path>
            </a:pathLst>
          </a:custGeom>
          <a:solidFill>
            <a:srgbClr val="8DA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7"/>
          <p:cNvSpPr/>
          <p:nvPr/>
        </p:nvSpPr>
        <p:spPr>
          <a:xfrm>
            <a:off x="-2189753" y="3745357"/>
            <a:ext cx="491" cy="42273"/>
          </a:xfrm>
          <a:custGeom>
            <a:avLst/>
            <a:gdLst/>
            <a:ahLst/>
            <a:cxnLst/>
            <a:rect l="l" t="t" r="r" b="b"/>
            <a:pathLst>
              <a:path w="17" h="1465" fill="none" extrusionOk="0">
                <a:moveTo>
                  <a:pt x="1" y="1"/>
                </a:moveTo>
                <a:lnTo>
                  <a:pt x="16" y="1464"/>
                </a:lnTo>
                <a:lnTo>
                  <a:pt x="16" y="1464"/>
                </a:lnTo>
                <a:lnTo>
                  <a:pt x="1" y="1464"/>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7"/>
          <p:cNvSpPr/>
          <p:nvPr/>
        </p:nvSpPr>
        <p:spPr>
          <a:xfrm>
            <a:off x="-2196563" y="3745357"/>
            <a:ext cx="6839" cy="47264"/>
          </a:xfrm>
          <a:custGeom>
            <a:avLst/>
            <a:gdLst/>
            <a:ahLst/>
            <a:cxnLst/>
            <a:rect l="l" t="t" r="r" b="b"/>
            <a:pathLst>
              <a:path w="237" h="1638" extrusionOk="0">
                <a:moveTo>
                  <a:pt x="237" y="1"/>
                </a:moveTo>
                <a:lnTo>
                  <a:pt x="111" y="95"/>
                </a:lnTo>
                <a:lnTo>
                  <a:pt x="1" y="174"/>
                </a:lnTo>
                <a:lnTo>
                  <a:pt x="1" y="1637"/>
                </a:lnTo>
                <a:lnTo>
                  <a:pt x="111" y="1558"/>
                </a:lnTo>
                <a:lnTo>
                  <a:pt x="237" y="1464"/>
                </a:lnTo>
                <a:lnTo>
                  <a:pt x="237" y="1"/>
                </a:lnTo>
                <a:close/>
              </a:path>
            </a:pathLst>
          </a:custGeom>
          <a:solidFill>
            <a:srgbClr val="8BA7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7"/>
          <p:cNvSpPr/>
          <p:nvPr/>
        </p:nvSpPr>
        <p:spPr>
          <a:xfrm>
            <a:off x="-2196563" y="3745357"/>
            <a:ext cx="6839" cy="47264"/>
          </a:xfrm>
          <a:custGeom>
            <a:avLst/>
            <a:gdLst/>
            <a:ahLst/>
            <a:cxnLst/>
            <a:rect l="l" t="t" r="r" b="b"/>
            <a:pathLst>
              <a:path w="237" h="1638" fill="none" extrusionOk="0">
                <a:moveTo>
                  <a:pt x="237" y="1"/>
                </a:moveTo>
                <a:lnTo>
                  <a:pt x="237" y="1464"/>
                </a:lnTo>
                <a:lnTo>
                  <a:pt x="237" y="1464"/>
                </a:lnTo>
                <a:lnTo>
                  <a:pt x="111" y="1558"/>
                </a:lnTo>
                <a:lnTo>
                  <a:pt x="1" y="1637"/>
                </a:lnTo>
                <a:lnTo>
                  <a:pt x="1" y="174"/>
                </a:lnTo>
                <a:lnTo>
                  <a:pt x="1" y="174"/>
                </a:lnTo>
                <a:lnTo>
                  <a:pt x="111" y="95"/>
                </a:lnTo>
                <a:lnTo>
                  <a:pt x="2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7"/>
          <p:cNvSpPr/>
          <p:nvPr/>
        </p:nvSpPr>
        <p:spPr>
          <a:xfrm>
            <a:off x="-2199737" y="3750349"/>
            <a:ext cx="3203" cy="45447"/>
          </a:xfrm>
          <a:custGeom>
            <a:avLst/>
            <a:gdLst/>
            <a:ahLst/>
            <a:cxnLst/>
            <a:rect l="l" t="t" r="r" b="b"/>
            <a:pathLst>
              <a:path w="111" h="1575" extrusionOk="0">
                <a:moveTo>
                  <a:pt x="111" y="1"/>
                </a:moveTo>
                <a:lnTo>
                  <a:pt x="1" y="111"/>
                </a:lnTo>
                <a:lnTo>
                  <a:pt x="16" y="1574"/>
                </a:lnTo>
                <a:lnTo>
                  <a:pt x="111" y="1464"/>
                </a:lnTo>
                <a:lnTo>
                  <a:pt x="111" y="1"/>
                </a:lnTo>
                <a:close/>
              </a:path>
            </a:pathLst>
          </a:custGeom>
          <a:solidFill>
            <a:srgbClr val="86A3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7"/>
          <p:cNvSpPr/>
          <p:nvPr/>
        </p:nvSpPr>
        <p:spPr>
          <a:xfrm>
            <a:off x="-2199737" y="3750349"/>
            <a:ext cx="3203" cy="45447"/>
          </a:xfrm>
          <a:custGeom>
            <a:avLst/>
            <a:gdLst/>
            <a:ahLst/>
            <a:cxnLst/>
            <a:rect l="l" t="t" r="r" b="b"/>
            <a:pathLst>
              <a:path w="111" h="1575" fill="none" extrusionOk="0">
                <a:moveTo>
                  <a:pt x="111" y="1"/>
                </a:moveTo>
                <a:lnTo>
                  <a:pt x="111" y="1464"/>
                </a:lnTo>
                <a:lnTo>
                  <a:pt x="111" y="1464"/>
                </a:lnTo>
                <a:lnTo>
                  <a:pt x="16" y="1574"/>
                </a:lnTo>
                <a:lnTo>
                  <a:pt x="1" y="111"/>
                </a:lnTo>
                <a:lnTo>
                  <a:pt x="1" y="111"/>
                </a:lnTo>
                <a:lnTo>
                  <a:pt x="1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7"/>
          <p:cNvSpPr/>
          <p:nvPr/>
        </p:nvSpPr>
        <p:spPr>
          <a:xfrm>
            <a:off x="-2201555" y="3753552"/>
            <a:ext cx="2308" cy="45418"/>
          </a:xfrm>
          <a:custGeom>
            <a:avLst/>
            <a:gdLst/>
            <a:ahLst/>
            <a:cxnLst/>
            <a:rect l="l" t="t" r="r" b="b"/>
            <a:pathLst>
              <a:path w="80" h="1574" extrusionOk="0">
                <a:moveTo>
                  <a:pt x="64" y="0"/>
                </a:moveTo>
                <a:lnTo>
                  <a:pt x="1" y="110"/>
                </a:lnTo>
                <a:lnTo>
                  <a:pt x="16" y="1573"/>
                </a:lnTo>
                <a:lnTo>
                  <a:pt x="79" y="1463"/>
                </a:lnTo>
                <a:lnTo>
                  <a:pt x="64" y="0"/>
                </a:lnTo>
                <a:close/>
              </a:path>
            </a:pathLst>
          </a:custGeom>
          <a:solidFill>
            <a:srgbClr val="819F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7"/>
          <p:cNvSpPr/>
          <p:nvPr/>
        </p:nvSpPr>
        <p:spPr>
          <a:xfrm>
            <a:off x="-2201555" y="3753552"/>
            <a:ext cx="2308" cy="45418"/>
          </a:xfrm>
          <a:custGeom>
            <a:avLst/>
            <a:gdLst/>
            <a:ahLst/>
            <a:cxnLst/>
            <a:rect l="l" t="t" r="r" b="b"/>
            <a:pathLst>
              <a:path w="80" h="1574" fill="none" extrusionOk="0">
                <a:moveTo>
                  <a:pt x="64" y="0"/>
                </a:moveTo>
                <a:lnTo>
                  <a:pt x="79" y="1463"/>
                </a:lnTo>
                <a:lnTo>
                  <a:pt x="79" y="1463"/>
                </a:lnTo>
                <a:lnTo>
                  <a:pt x="16" y="1573"/>
                </a:lnTo>
                <a:lnTo>
                  <a:pt x="1" y="110"/>
                </a:lnTo>
                <a:lnTo>
                  <a:pt x="1" y="110"/>
                </a:lnTo>
                <a:lnTo>
                  <a:pt x="6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7"/>
          <p:cNvSpPr/>
          <p:nvPr/>
        </p:nvSpPr>
        <p:spPr>
          <a:xfrm>
            <a:off x="-2202450" y="3756726"/>
            <a:ext cx="1385" cy="44956"/>
          </a:xfrm>
          <a:custGeom>
            <a:avLst/>
            <a:gdLst/>
            <a:ahLst/>
            <a:cxnLst/>
            <a:rect l="l" t="t" r="r" b="b"/>
            <a:pathLst>
              <a:path w="48" h="1558" extrusionOk="0">
                <a:moveTo>
                  <a:pt x="32" y="0"/>
                </a:moveTo>
                <a:lnTo>
                  <a:pt x="0" y="95"/>
                </a:lnTo>
                <a:lnTo>
                  <a:pt x="0" y="1558"/>
                </a:lnTo>
                <a:lnTo>
                  <a:pt x="47" y="1463"/>
                </a:lnTo>
                <a:lnTo>
                  <a:pt x="32" y="0"/>
                </a:lnTo>
                <a:close/>
              </a:path>
            </a:pathLst>
          </a:custGeom>
          <a:solidFill>
            <a:srgbClr val="7B9B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7"/>
          <p:cNvSpPr/>
          <p:nvPr/>
        </p:nvSpPr>
        <p:spPr>
          <a:xfrm>
            <a:off x="-2202450" y="3756726"/>
            <a:ext cx="1385" cy="44956"/>
          </a:xfrm>
          <a:custGeom>
            <a:avLst/>
            <a:gdLst/>
            <a:ahLst/>
            <a:cxnLst/>
            <a:rect l="l" t="t" r="r" b="b"/>
            <a:pathLst>
              <a:path w="48" h="1558" fill="none" extrusionOk="0">
                <a:moveTo>
                  <a:pt x="32" y="0"/>
                </a:moveTo>
                <a:lnTo>
                  <a:pt x="47" y="1463"/>
                </a:lnTo>
                <a:lnTo>
                  <a:pt x="47" y="1463"/>
                </a:lnTo>
                <a:lnTo>
                  <a:pt x="0" y="1558"/>
                </a:lnTo>
                <a:lnTo>
                  <a:pt x="0" y="95"/>
                </a:lnTo>
                <a:lnTo>
                  <a:pt x="0" y="95"/>
                </a:lnTo>
                <a:lnTo>
                  <a:pt x="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7"/>
          <p:cNvSpPr/>
          <p:nvPr/>
        </p:nvSpPr>
        <p:spPr>
          <a:xfrm>
            <a:off x="-2203373" y="3759439"/>
            <a:ext cx="952" cy="44523"/>
          </a:xfrm>
          <a:custGeom>
            <a:avLst/>
            <a:gdLst/>
            <a:ahLst/>
            <a:cxnLst/>
            <a:rect l="l" t="t" r="r" b="b"/>
            <a:pathLst>
              <a:path w="33" h="1543" extrusionOk="0">
                <a:moveTo>
                  <a:pt x="32" y="1"/>
                </a:moveTo>
                <a:lnTo>
                  <a:pt x="1" y="79"/>
                </a:lnTo>
                <a:lnTo>
                  <a:pt x="1" y="1543"/>
                </a:lnTo>
                <a:lnTo>
                  <a:pt x="32" y="1464"/>
                </a:lnTo>
                <a:lnTo>
                  <a:pt x="32" y="1"/>
                </a:lnTo>
                <a:close/>
              </a:path>
            </a:pathLst>
          </a:custGeom>
          <a:solidFill>
            <a:srgbClr val="799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7"/>
          <p:cNvSpPr/>
          <p:nvPr/>
        </p:nvSpPr>
        <p:spPr>
          <a:xfrm>
            <a:off x="-2203373" y="3759439"/>
            <a:ext cx="952" cy="44523"/>
          </a:xfrm>
          <a:custGeom>
            <a:avLst/>
            <a:gdLst/>
            <a:ahLst/>
            <a:cxnLst/>
            <a:rect l="l" t="t" r="r" b="b"/>
            <a:pathLst>
              <a:path w="33" h="1543" fill="none" extrusionOk="0">
                <a:moveTo>
                  <a:pt x="32" y="1"/>
                </a:moveTo>
                <a:lnTo>
                  <a:pt x="32" y="1464"/>
                </a:lnTo>
                <a:lnTo>
                  <a:pt x="32" y="1464"/>
                </a:lnTo>
                <a:lnTo>
                  <a:pt x="1" y="1543"/>
                </a:lnTo>
                <a:lnTo>
                  <a:pt x="1" y="79"/>
                </a:lnTo>
                <a:lnTo>
                  <a:pt x="1" y="79"/>
                </a:lnTo>
                <a:lnTo>
                  <a:pt x="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7"/>
          <p:cNvSpPr/>
          <p:nvPr/>
        </p:nvSpPr>
        <p:spPr>
          <a:xfrm>
            <a:off x="-2203835" y="3761718"/>
            <a:ext cx="491" cy="44956"/>
          </a:xfrm>
          <a:custGeom>
            <a:avLst/>
            <a:gdLst/>
            <a:ahLst/>
            <a:cxnLst/>
            <a:rect l="l" t="t" r="r" b="b"/>
            <a:pathLst>
              <a:path w="17" h="1558" extrusionOk="0">
                <a:moveTo>
                  <a:pt x="17" y="0"/>
                </a:moveTo>
                <a:lnTo>
                  <a:pt x="1" y="95"/>
                </a:lnTo>
                <a:lnTo>
                  <a:pt x="17" y="1558"/>
                </a:lnTo>
                <a:lnTo>
                  <a:pt x="17" y="1464"/>
                </a:lnTo>
                <a:lnTo>
                  <a:pt x="17" y="0"/>
                </a:lnTo>
                <a:close/>
              </a:path>
            </a:pathLst>
          </a:custGeom>
          <a:solidFill>
            <a:srgbClr val="749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7"/>
          <p:cNvSpPr/>
          <p:nvPr/>
        </p:nvSpPr>
        <p:spPr>
          <a:xfrm>
            <a:off x="-2203835" y="3761718"/>
            <a:ext cx="491" cy="44956"/>
          </a:xfrm>
          <a:custGeom>
            <a:avLst/>
            <a:gdLst/>
            <a:ahLst/>
            <a:cxnLst/>
            <a:rect l="l" t="t" r="r" b="b"/>
            <a:pathLst>
              <a:path w="17" h="1558" fill="none" extrusionOk="0">
                <a:moveTo>
                  <a:pt x="17" y="0"/>
                </a:moveTo>
                <a:lnTo>
                  <a:pt x="17" y="1464"/>
                </a:lnTo>
                <a:lnTo>
                  <a:pt x="17" y="1464"/>
                </a:lnTo>
                <a:lnTo>
                  <a:pt x="17" y="1558"/>
                </a:lnTo>
                <a:lnTo>
                  <a:pt x="1" y="95"/>
                </a:lnTo>
                <a:lnTo>
                  <a:pt x="1" y="95"/>
                </a:lnTo>
                <a:lnTo>
                  <a:pt x="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57"/>
          <p:cNvSpPr/>
          <p:nvPr/>
        </p:nvSpPr>
        <p:spPr>
          <a:xfrm>
            <a:off x="-2203835" y="3764431"/>
            <a:ext cx="491" cy="42705"/>
          </a:xfrm>
          <a:custGeom>
            <a:avLst/>
            <a:gdLst/>
            <a:ahLst/>
            <a:cxnLst/>
            <a:rect l="l" t="t" r="r" b="b"/>
            <a:pathLst>
              <a:path w="17" h="1480" extrusionOk="0">
                <a:moveTo>
                  <a:pt x="1" y="1"/>
                </a:moveTo>
                <a:lnTo>
                  <a:pt x="1" y="16"/>
                </a:lnTo>
                <a:lnTo>
                  <a:pt x="17" y="1480"/>
                </a:lnTo>
                <a:lnTo>
                  <a:pt x="17" y="1464"/>
                </a:lnTo>
                <a:lnTo>
                  <a:pt x="1" y="1"/>
                </a:lnTo>
                <a:close/>
              </a:path>
            </a:pathLst>
          </a:custGeom>
          <a:solidFill>
            <a:srgbClr val="6F92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57"/>
          <p:cNvSpPr/>
          <p:nvPr/>
        </p:nvSpPr>
        <p:spPr>
          <a:xfrm>
            <a:off x="-2203835" y="3764431"/>
            <a:ext cx="491" cy="42705"/>
          </a:xfrm>
          <a:custGeom>
            <a:avLst/>
            <a:gdLst/>
            <a:ahLst/>
            <a:cxnLst/>
            <a:rect l="l" t="t" r="r" b="b"/>
            <a:pathLst>
              <a:path w="17" h="1480" fill="none" extrusionOk="0">
                <a:moveTo>
                  <a:pt x="1" y="1"/>
                </a:moveTo>
                <a:lnTo>
                  <a:pt x="17" y="1464"/>
                </a:lnTo>
                <a:lnTo>
                  <a:pt x="17" y="1464"/>
                </a:lnTo>
                <a:lnTo>
                  <a:pt x="17" y="1480"/>
                </a:lnTo>
                <a:lnTo>
                  <a:pt x="1" y="16"/>
                </a:lnTo>
                <a:lnTo>
                  <a:pt x="1" y="1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57"/>
          <p:cNvSpPr/>
          <p:nvPr/>
        </p:nvSpPr>
        <p:spPr>
          <a:xfrm>
            <a:off x="-2203835" y="3764892"/>
            <a:ext cx="12754" cy="60422"/>
          </a:xfrm>
          <a:custGeom>
            <a:avLst/>
            <a:gdLst/>
            <a:ahLst/>
            <a:cxnLst/>
            <a:rect l="l" t="t" r="r" b="b"/>
            <a:pathLst>
              <a:path w="442" h="2094" extrusionOk="0">
                <a:moveTo>
                  <a:pt x="1" y="0"/>
                </a:moveTo>
                <a:lnTo>
                  <a:pt x="17" y="1464"/>
                </a:lnTo>
                <a:lnTo>
                  <a:pt x="17" y="1542"/>
                </a:lnTo>
                <a:lnTo>
                  <a:pt x="48" y="1637"/>
                </a:lnTo>
                <a:lnTo>
                  <a:pt x="80" y="1715"/>
                </a:lnTo>
                <a:lnTo>
                  <a:pt x="127" y="1794"/>
                </a:lnTo>
                <a:lnTo>
                  <a:pt x="190" y="1873"/>
                </a:lnTo>
                <a:lnTo>
                  <a:pt x="253" y="1951"/>
                </a:lnTo>
                <a:lnTo>
                  <a:pt x="347" y="2030"/>
                </a:lnTo>
                <a:lnTo>
                  <a:pt x="441" y="2093"/>
                </a:lnTo>
                <a:lnTo>
                  <a:pt x="441" y="630"/>
                </a:lnTo>
                <a:lnTo>
                  <a:pt x="331" y="567"/>
                </a:lnTo>
                <a:lnTo>
                  <a:pt x="253" y="488"/>
                </a:lnTo>
                <a:lnTo>
                  <a:pt x="174" y="409"/>
                </a:lnTo>
                <a:lnTo>
                  <a:pt x="111" y="331"/>
                </a:lnTo>
                <a:lnTo>
                  <a:pt x="64" y="252"/>
                </a:lnTo>
                <a:lnTo>
                  <a:pt x="32" y="173"/>
                </a:lnTo>
                <a:lnTo>
                  <a:pt x="17" y="79"/>
                </a:lnTo>
                <a:lnTo>
                  <a:pt x="1"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57"/>
          <p:cNvSpPr/>
          <p:nvPr/>
        </p:nvSpPr>
        <p:spPr>
          <a:xfrm>
            <a:off x="-2203835" y="3764892"/>
            <a:ext cx="12754" cy="60422"/>
          </a:xfrm>
          <a:custGeom>
            <a:avLst/>
            <a:gdLst/>
            <a:ahLst/>
            <a:cxnLst/>
            <a:rect l="l" t="t" r="r" b="b"/>
            <a:pathLst>
              <a:path w="442" h="2094" fill="none" extrusionOk="0">
                <a:moveTo>
                  <a:pt x="441" y="630"/>
                </a:moveTo>
                <a:lnTo>
                  <a:pt x="441" y="2093"/>
                </a:lnTo>
                <a:lnTo>
                  <a:pt x="441" y="2093"/>
                </a:lnTo>
                <a:lnTo>
                  <a:pt x="347" y="2030"/>
                </a:lnTo>
                <a:lnTo>
                  <a:pt x="253" y="1951"/>
                </a:lnTo>
                <a:lnTo>
                  <a:pt x="190" y="1873"/>
                </a:lnTo>
                <a:lnTo>
                  <a:pt x="127" y="1794"/>
                </a:lnTo>
                <a:lnTo>
                  <a:pt x="80" y="1715"/>
                </a:lnTo>
                <a:lnTo>
                  <a:pt x="48" y="1637"/>
                </a:lnTo>
                <a:lnTo>
                  <a:pt x="17" y="1542"/>
                </a:lnTo>
                <a:lnTo>
                  <a:pt x="17" y="1464"/>
                </a:lnTo>
                <a:lnTo>
                  <a:pt x="1" y="0"/>
                </a:lnTo>
                <a:lnTo>
                  <a:pt x="1" y="0"/>
                </a:lnTo>
                <a:lnTo>
                  <a:pt x="17" y="79"/>
                </a:lnTo>
                <a:lnTo>
                  <a:pt x="32" y="173"/>
                </a:lnTo>
                <a:lnTo>
                  <a:pt x="64" y="252"/>
                </a:lnTo>
                <a:lnTo>
                  <a:pt x="111" y="331"/>
                </a:lnTo>
                <a:lnTo>
                  <a:pt x="174" y="409"/>
                </a:lnTo>
                <a:lnTo>
                  <a:pt x="253" y="488"/>
                </a:lnTo>
                <a:lnTo>
                  <a:pt x="331" y="567"/>
                </a:lnTo>
                <a:lnTo>
                  <a:pt x="441" y="6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92" name="Google Shape;1092;p57"/>
          <p:cNvCxnSpPr/>
          <p:nvPr/>
        </p:nvCxnSpPr>
        <p:spPr>
          <a:xfrm>
            <a:off x="560625" y="3357038"/>
            <a:ext cx="3941700" cy="0"/>
          </a:xfrm>
          <a:prstGeom prst="straightConnector1">
            <a:avLst/>
          </a:prstGeom>
          <a:noFill/>
          <a:ln w="9525" cap="flat" cmpd="sng">
            <a:solidFill>
              <a:srgbClr val="000000"/>
            </a:solidFill>
            <a:prstDash val="solid"/>
            <a:round/>
            <a:headEnd type="none" w="med" len="med"/>
            <a:tailEnd type="none" w="med" len="med"/>
          </a:ln>
        </p:spPr>
      </p:cxnSp>
      <p:cxnSp>
        <p:nvCxnSpPr>
          <p:cNvPr id="1093" name="Google Shape;1093;p57"/>
          <p:cNvCxnSpPr/>
          <p:nvPr/>
        </p:nvCxnSpPr>
        <p:spPr>
          <a:xfrm>
            <a:off x="4653300" y="2706738"/>
            <a:ext cx="3941700" cy="0"/>
          </a:xfrm>
          <a:prstGeom prst="straightConnector1">
            <a:avLst/>
          </a:prstGeom>
          <a:noFill/>
          <a:ln w="9525" cap="flat" cmpd="sng">
            <a:solidFill>
              <a:srgbClr val="000000"/>
            </a:solidFill>
            <a:prstDash val="solid"/>
            <a:round/>
            <a:headEnd type="none" w="med" len="med"/>
            <a:tailEnd type="none" w="med" len="med"/>
          </a:ln>
        </p:spPr>
      </p:cxnSp>
      <p:cxnSp>
        <p:nvCxnSpPr>
          <p:cNvPr id="1094" name="Google Shape;1094;p57"/>
          <p:cNvCxnSpPr/>
          <p:nvPr/>
        </p:nvCxnSpPr>
        <p:spPr>
          <a:xfrm>
            <a:off x="4653300" y="4343138"/>
            <a:ext cx="3941700" cy="0"/>
          </a:xfrm>
          <a:prstGeom prst="straightConnector1">
            <a:avLst/>
          </a:prstGeom>
          <a:noFill/>
          <a:ln w="9525" cap="flat" cmpd="sng">
            <a:solidFill>
              <a:srgbClr val="000000"/>
            </a:solidFill>
            <a:prstDash val="solid"/>
            <a:round/>
            <a:headEnd type="none" w="med" len="med"/>
            <a:tailEnd type="none" w="med" len="med"/>
          </a:ln>
        </p:spPr>
      </p:cxnSp>
      <p:sp>
        <p:nvSpPr>
          <p:cNvPr id="1095" name="Google Shape;1095;p57"/>
          <p:cNvSpPr/>
          <p:nvPr/>
        </p:nvSpPr>
        <p:spPr>
          <a:xfrm>
            <a:off x="2860875" y="1333500"/>
            <a:ext cx="3398700" cy="3398400"/>
          </a:xfrm>
          <a:prstGeom prst="ellips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7"/>
          <p:cNvSpPr/>
          <p:nvPr/>
        </p:nvSpPr>
        <p:spPr>
          <a:xfrm>
            <a:off x="3865400" y="2548324"/>
            <a:ext cx="1461471" cy="3398409"/>
          </a:xfrm>
          <a:custGeom>
            <a:avLst/>
            <a:gdLst/>
            <a:ahLst/>
            <a:cxnLst/>
            <a:rect l="l" t="t" r="r" b="b"/>
            <a:pathLst>
              <a:path w="18668" h="37800" extrusionOk="0">
                <a:moveTo>
                  <a:pt x="18667" y="1"/>
                </a:moveTo>
                <a:lnTo>
                  <a:pt x="9334" y="5373"/>
                </a:lnTo>
                <a:lnTo>
                  <a:pt x="0" y="466"/>
                </a:lnTo>
                <a:lnTo>
                  <a:pt x="0" y="32563"/>
                </a:lnTo>
                <a:lnTo>
                  <a:pt x="9109" y="37800"/>
                </a:lnTo>
                <a:lnTo>
                  <a:pt x="18232" y="32533"/>
                </a:lnTo>
                <a:lnTo>
                  <a:pt x="18667" y="1"/>
                </a:lnTo>
                <a:close/>
              </a:path>
            </a:pathLst>
          </a:custGeom>
          <a:gradFill>
            <a:gsLst>
              <a:gs pos="0">
                <a:srgbClr val="FFFFFF">
                  <a:alpha val="0"/>
                </a:srgbClr>
              </a:gs>
              <a:gs pos="100000">
                <a:srgbClr val="AAE4F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7"/>
          <p:cNvSpPr txBox="1"/>
          <p:nvPr/>
        </p:nvSpPr>
        <p:spPr>
          <a:xfrm>
            <a:off x="457200" y="2022026"/>
            <a:ext cx="2338200" cy="67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ko" sz="1200">
                <a:latin typeface="Roboto"/>
                <a:ea typeface="Roboto"/>
                <a:cs typeface="Roboto"/>
                <a:sym typeface="Roboto"/>
              </a:rPr>
              <a:t>Enable businesses to obtain industry-specific customer data</a:t>
            </a:r>
            <a:endParaRPr sz="1200">
              <a:latin typeface="Roboto"/>
              <a:ea typeface="Roboto"/>
              <a:cs typeface="Roboto"/>
              <a:sym typeface="Roboto"/>
            </a:endParaRPr>
          </a:p>
        </p:txBody>
      </p:sp>
      <p:sp>
        <p:nvSpPr>
          <p:cNvPr id="1098" name="Google Shape;1098;p57"/>
          <p:cNvSpPr txBox="1"/>
          <p:nvPr/>
        </p:nvSpPr>
        <p:spPr>
          <a:xfrm>
            <a:off x="457200" y="1692538"/>
            <a:ext cx="2338200" cy="35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ko" sz="1800" b="1">
                <a:solidFill>
                  <a:srgbClr val="023FA1"/>
                </a:solidFill>
                <a:latin typeface="Fira Sans Extra Condensed"/>
                <a:ea typeface="Fira Sans Extra Condensed"/>
                <a:cs typeface="Fira Sans Extra Condensed"/>
                <a:sym typeface="Fira Sans Extra Condensed"/>
              </a:rPr>
              <a:t>Customer Intelligence</a:t>
            </a:r>
            <a:endParaRPr sz="1800" b="1">
              <a:solidFill>
                <a:srgbClr val="023FA1"/>
              </a:solidFill>
              <a:latin typeface="Fira Sans Extra Condensed"/>
              <a:ea typeface="Fira Sans Extra Condensed"/>
              <a:cs typeface="Fira Sans Extra Condensed"/>
              <a:sym typeface="Fira Sans Extra Condensed"/>
            </a:endParaRPr>
          </a:p>
        </p:txBody>
      </p:sp>
      <p:sp>
        <p:nvSpPr>
          <p:cNvPr id="1099" name="Google Shape;1099;p57"/>
          <p:cNvSpPr txBox="1"/>
          <p:nvPr/>
        </p:nvSpPr>
        <p:spPr>
          <a:xfrm>
            <a:off x="457200" y="3331290"/>
            <a:ext cx="2338200" cy="35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ko" sz="1800" b="1">
                <a:solidFill>
                  <a:srgbClr val="00B4D8"/>
                </a:solidFill>
                <a:latin typeface="Fira Sans Extra Condensed"/>
                <a:ea typeface="Fira Sans Extra Condensed"/>
                <a:cs typeface="Fira Sans Extra Condensed"/>
                <a:sym typeface="Fira Sans Extra Condensed"/>
              </a:rPr>
              <a:t>New Niches</a:t>
            </a:r>
            <a:endParaRPr sz="1800" b="1">
              <a:solidFill>
                <a:srgbClr val="00B4D8"/>
              </a:solidFill>
              <a:latin typeface="Fira Sans Extra Condensed"/>
              <a:ea typeface="Fira Sans Extra Condensed"/>
              <a:cs typeface="Fira Sans Extra Condensed"/>
              <a:sym typeface="Fira Sans Extra Condensed"/>
            </a:endParaRPr>
          </a:p>
        </p:txBody>
      </p:sp>
      <p:sp>
        <p:nvSpPr>
          <p:cNvPr id="1100" name="Google Shape;1100;p57"/>
          <p:cNvSpPr txBox="1"/>
          <p:nvPr/>
        </p:nvSpPr>
        <p:spPr>
          <a:xfrm>
            <a:off x="457200" y="3660799"/>
            <a:ext cx="2338200" cy="67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ko" sz="1200">
                <a:latin typeface="Roboto"/>
                <a:ea typeface="Roboto"/>
                <a:cs typeface="Roboto"/>
                <a:sym typeface="Roboto"/>
              </a:rPr>
              <a:t>Niche products will enter the market to address very specific industry pain points</a:t>
            </a:r>
            <a:endParaRPr sz="1200">
              <a:latin typeface="Roboto"/>
              <a:ea typeface="Roboto"/>
              <a:cs typeface="Roboto"/>
              <a:sym typeface="Roboto"/>
            </a:endParaRPr>
          </a:p>
        </p:txBody>
      </p:sp>
      <p:sp>
        <p:nvSpPr>
          <p:cNvPr id="1101" name="Google Shape;1101;p57"/>
          <p:cNvSpPr txBox="1"/>
          <p:nvPr/>
        </p:nvSpPr>
        <p:spPr>
          <a:xfrm>
            <a:off x="6325050" y="1692538"/>
            <a:ext cx="2361900" cy="354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ko" sz="1800" b="1">
                <a:solidFill>
                  <a:srgbClr val="0077B6"/>
                </a:solidFill>
                <a:latin typeface="Fira Sans Extra Condensed"/>
                <a:ea typeface="Fira Sans Extra Condensed"/>
                <a:cs typeface="Fira Sans Extra Condensed"/>
                <a:sym typeface="Fira Sans Extra Condensed"/>
              </a:rPr>
              <a:t>Pre-defined Metrics</a:t>
            </a:r>
            <a:endParaRPr sz="1800" b="1">
              <a:solidFill>
                <a:srgbClr val="0077B6"/>
              </a:solidFill>
              <a:latin typeface="Fira Sans Extra Condensed"/>
              <a:ea typeface="Fira Sans Extra Condensed"/>
              <a:cs typeface="Fira Sans Extra Condensed"/>
              <a:sym typeface="Fira Sans Extra Condensed"/>
            </a:endParaRPr>
          </a:p>
        </p:txBody>
      </p:sp>
      <p:sp>
        <p:nvSpPr>
          <p:cNvPr id="1102" name="Google Shape;1102;p57"/>
          <p:cNvSpPr txBox="1"/>
          <p:nvPr/>
        </p:nvSpPr>
        <p:spPr>
          <a:xfrm>
            <a:off x="6325050" y="2022026"/>
            <a:ext cx="2361900" cy="673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ko" sz="1200">
                <a:latin typeface="Roboto"/>
                <a:ea typeface="Roboto"/>
                <a:cs typeface="Roboto"/>
                <a:sym typeface="Roboto"/>
              </a:rPr>
              <a:t>Businesses can assess daily and long-term performance </a:t>
            </a:r>
            <a:endParaRPr sz="1200">
              <a:latin typeface="Roboto"/>
              <a:ea typeface="Roboto"/>
              <a:cs typeface="Roboto"/>
              <a:sym typeface="Roboto"/>
            </a:endParaRPr>
          </a:p>
        </p:txBody>
      </p:sp>
      <p:sp>
        <p:nvSpPr>
          <p:cNvPr id="1103" name="Google Shape;1103;p57"/>
          <p:cNvSpPr txBox="1"/>
          <p:nvPr/>
        </p:nvSpPr>
        <p:spPr>
          <a:xfrm>
            <a:off x="6325050" y="3331290"/>
            <a:ext cx="2361900" cy="354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ko" sz="1800" b="1">
                <a:solidFill>
                  <a:srgbClr val="6CDCF1"/>
                </a:solidFill>
                <a:latin typeface="Fira Sans Extra Condensed"/>
                <a:ea typeface="Fira Sans Extra Condensed"/>
                <a:cs typeface="Fira Sans Extra Condensed"/>
                <a:sym typeface="Fira Sans Extra Condensed"/>
              </a:rPr>
              <a:t>Higher Standard</a:t>
            </a:r>
            <a:endParaRPr sz="1800" b="1">
              <a:solidFill>
                <a:srgbClr val="6CDCF1"/>
              </a:solidFill>
              <a:latin typeface="Fira Sans Extra Condensed"/>
              <a:ea typeface="Fira Sans Extra Condensed"/>
              <a:cs typeface="Fira Sans Extra Condensed"/>
              <a:sym typeface="Fira Sans Extra Condensed"/>
            </a:endParaRPr>
          </a:p>
        </p:txBody>
      </p:sp>
      <p:sp>
        <p:nvSpPr>
          <p:cNvPr id="1104" name="Google Shape;1104;p57"/>
          <p:cNvSpPr txBox="1"/>
          <p:nvPr/>
        </p:nvSpPr>
        <p:spPr>
          <a:xfrm>
            <a:off x="6325050" y="3660799"/>
            <a:ext cx="2361900" cy="673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ko" sz="1200">
                <a:latin typeface="Roboto"/>
                <a:ea typeface="Roboto"/>
                <a:cs typeface="Roboto"/>
                <a:sym typeface="Roboto"/>
              </a:rPr>
              <a:t>Higher quality service will emerge to be distinguished from the ever-increasing crowd</a:t>
            </a:r>
            <a:endParaRPr sz="1200">
              <a:latin typeface="Roboto"/>
              <a:ea typeface="Roboto"/>
              <a:cs typeface="Roboto"/>
              <a:sym typeface="Roboto"/>
            </a:endParaRPr>
          </a:p>
        </p:txBody>
      </p:sp>
      <p:grpSp>
        <p:nvGrpSpPr>
          <p:cNvPr id="1105" name="Google Shape;1105;p57"/>
          <p:cNvGrpSpPr/>
          <p:nvPr/>
        </p:nvGrpSpPr>
        <p:grpSpPr>
          <a:xfrm>
            <a:off x="3402918" y="1778203"/>
            <a:ext cx="2338168" cy="2066646"/>
            <a:chOff x="9649226" y="2033966"/>
            <a:chExt cx="831230" cy="734677"/>
          </a:xfrm>
        </p:grpSpPr>
        <p:sp>
          <p:nvSpPr>
            <p:cNvPr id="1106" name="Google Shape;1106;p57"/>
            <p:cNvSpPr/>
            <p:nvPr/>
          </p:nvSpPr>
          <p:spPr>
            <a:xfrm>
              <a:off x="9676941" y="2143372"/>
              <a:ext cx="211920" cy="100542"/>
            </a:xfrm>
            <a:custGeom>
              <a:avLst/>
              <a:gdLst/>
              <a:ahLst/>
              <a:cxnLst/>
              <a:rect l="l" t="t" r="r" b="b"/>
              <a:pathLst>
                <a:path w="7295" h="3461" extrusionOk="0">
                  <a:moveTo>
                    <a:pt x="159" y="2550"/>
                  </a:moveTo>
                  <a:lnTo>
                    <a:pt x="103" y="2574"/>
                  </a:lnTo>
                  <a:lnTo>
                    <a:pt x="1" y="2642"/>
                  </a:lnTo>
                  <a:lnTo>
                    <a:pt x="159" y="2550"/>
                  </a:lnTo>
                  <a:close/>
                  <a:moveTo>
                    <a:pt x="1" y="2642"/>
                  </a:moveTo>
                  <a:lnTo>
                    <a:pt x="1" y="2642"/>
                  </a:lnTo>
                  <a:lnTo>
                    <a:pt x="1" y="2642"/>
                  </a:lnTo>
                  <a:close/>
                  <a:moveTo>
                    <a:pt x="4909" y="1"/>
                  </a:moveTo>
                  <a:lnTo>
                    <a:pt x="4772" y="18"/>
                  </a:lnTo>
                  <a:lnTo>
                    <a:pt x="4636" y="35"/>
                  </a:lnTo>
                  <a:lnTo>
                    <a:pt x="4517" y="69"/>
                  </a:lnTo>
                  <a:lnTo>
                    <a:pt x="4397" y="120"/>
                  </a:lnTo>
                  <a:lnTo>
                    <a:pt x="4278" y="171"/>
                  </a:lnTo>
                  <a:lnTo>
                    <a:pt x="4159" y="222"/>
                  </a:lnTo>
                  <a:lnTo>
                    <a:pt x="159" y="2550"/>
                  </a:lnTo>
                  <a:lnTo>
                    <a:pt x="159" y="2550"/>
                  </a:lnTo>
                  <a:lnTo>
                    <a:pt x="222" y="2523"/>
                  </a:lnTo>
                  <a:lnTo>
                    <a:pt x="358" y="2489"/>
                  </a:lnTo>
                  <a:lnTo>
                    <a:pt x="478" y="2455"/>
                  </a:lnTo>
                  <a:lnTo>
                    <a:pt x="614" y="2438"/>
                  </a:lnTo>
                  <a:lnTo>
                    <a:pt x="750" y="2421"/>
                  </a:lnTo>
                  <a:lnTo>
                    <a:pt x="1040" y="2438"/>
                  </a:lnTo>
                  <a:lnTo>
                    <a:pt x="1347" y="2472"/>
                  </a:lnTo>
                  <a:lnTo>
                    <a:pt x="1654" y="2557"/>
                  </a:lnTo>
                  <a:lnTo>
                    <a:pt x="1994" y="2693"/>
                  </a:lnTo>
                  <a:lnTo>
                    <a:pt x="2318" y="2864"/>
                  </a:lnTo>
                  <a:lnTo>
                    <a:pt x="2540" y="3000"/>
                  </a:lnTo>
                  <a:lnTo>
                    <a:pt x="2744" y="3136"/>
                  </a:lnTo>
                  <a:lnTo>
                    <a:pt x="2932" y="3290"/>
                  </a:lnTo>
                  <a:lnTo>
                    <a:pt x="3136" y="3460"/>
                  </a:lnTo>
                  <a:lnTo>
                    <a:pt x="7294" y="1040"/>
                  </a:lnTo>
                  <a:lnTo>
                    <a:pt x="7090" y="870"/>
                  </a:lnTo>
                  <a:lnTo>
                    <a:pt x="6902" y="716"/>
                  </a:lnTo>
                  <a:lnTo>
                    <a:pt x="6698" y="580"/>
                  </a:lnTo>
                  <a:lnTo>
                    <a:pt x="6493" y="461"/>
                  </a:lnTo>
                  <a:lnTo>
                    <a:pt x="6153" y="273"/>
                  </a:lnTo>
                  <a:lnTo>
                    <a:pt x="5829" y="154"/>
                  </a:lnTo>
                  <a:lnTo>
                    <a:pt x="5505" y="52"/>
                  </a:lnTo>
                  <a:lnTo>
                    <a:pt x="5198" y="18"/>
                  </a:lnTo>
                  <a:lnTo>
                    <a:pt x="4909" y="1"/>
                  </a:lnTo>
                  <a:close/>
                </a:path>
              </a:pathLst>
            </a:custGeom>
            <a:solidFill>
              <a:srgbClr val="007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7"/>
            <p:cNvSpPr/>
            <p:nvPr/>
          </p:nvSpPr>
          <p:spPr>
            <a:xfrm>
              <a:off x="9906154" y="2381008"/>
              <a:ext cx="120819" cy="157945"/>
            </a:xfrm>
            <a:custGeom>
              <a:avLst/>
              <a:gdLst/>
              <a:ahLst/>
              <a:cxnLst/>
              <a:rect l="l" t="t" r="r" b="b"/>
              <a:pathLst>
                <a:path w="4159" h="5437" extrusionOk="0">
                  <a:moveTo>
                    <a:pt x="4159" y="0"/>
                  </a:moveTo>
                  <a:lnTo>
                    <a:pt x="1" y="2420"/>
                  </a:lnTo>
                  <a:lnTo>
                    <a:pt x="1" y="5437"/>
                  </a:lnTo>
                  <a:lnTo>
                    <a:pt x="4159" y="3017"/>
                  </a:lnTo>
                  <a:lnTo>
                    <a:pt x="4159" y="0"/>
                  </a:lnTo>
                  <a:close/>
                </a:path>
              </a:pathLst>
            </a:custGeom>
            <a:solidFill>
              <a:srgbClr val="007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7"/>
            <p:cNvSpPr/>
            <p:nvPr/>
          </p:nvSpPr>
          <p:spPr>
            <a:xfrm>
              <a:off x="10029447" y="2452299"/>
              <a:ext cx="142577" cy="79742"/>
            </a:xfrm>
            <a:custGeom>
              <a:avLst/>
              <a:gdLst/>
              <a:ahLst/>
              <a:cxnLst/>
              <a:rect l="l" t="t" r="r" b="b"/>
              <a:pathLst>
                <a:path w="4908" h="2745" extrusionOk="0">
                  <a:moveTo>
                    <a:pt x="4175" y="0"/>
                  </a:moveTo>
                  <a:lnTo>
                    <a:pt x="0" y="2420"/>
                  </a:lnTo>
                  <a:lnTo>
                    <a:pt x="511" y="2710"/>
                  </a:lnTo>
                  <a:lnTo>
                    <a:pt x="579" y="2744"/>
                  </a:lnTo>
                  <a:lnTo>
                    <a:pt x="699" y="2744"/>
                  </a:lnTo>
                  <a:lnTo>
                    <a:pt x="750" y="2727"/>
                  </a:lnTo>
                  <a:lnTo>
                    <a:pt x="4908" y="307"/>
                  </a:lnTo>
                  <a:lnTo>
                    <a:pt x="4908" y="307"/>
                  </a:lnTo>
                  <a:lnTo>
                    <a:pt x="4857" y="324"/>
                  </a:lnTo>
                  <a:lnTo>
                    <a:pt x="4806" y="341"/>
                  </a:lnTo>
                  <a:lnTo>
                    <a:pt x="4738" y="324"/>
                  </a:lnTo>
                  <a:lnTo>
                    <a:pt x="4669" y="290"/>
                  </a:lnTo>
                  <a:lnTo>
                    <a:pt x="4175" y="0"/>
                  </a:lnTo>
                  <a:close/>
                </a:path>
              </a:pathLst>
            </a:custGeom>
            <a:solidFill>
              <a:srgbClr val="007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7"/>
            <p:cNvSpPr/>
            <p:nvPr/>
          </p:nvSpPr>
          <p:spPr>
            <a:xfrm>
              <a:off x="9881402" y="2291909"/>
              <a:ext cx="200038" cy="159426"/>
            </a:xfrm>
            <a:custGeom>
              <a:avLst/>
              <a:gdLst/>
              <a:ahLst/>
              <a:cxnLst/>
              <a:rect l="l" t="t" r="r" b="b"/>
              <a:pathLst>
                <a:path w="6886" h="5488" extrusionOk="0">
                  <a:moveTo>
                    <a:pt x="6885" y="0"/>
                  </a:moveTo>
                  <a:lnTo>
                    <a:pt x="2727" y="2420"/>
                  </a:lnTo>
                  <a:lnTo>
                    <a:pt x="86" y="4380"/>
                  </a:lnTo>
                  <a:lnTo>
                    <a:pt x="52" y="4414"/>
                  </a:lnTo>
                  <a:lnTo>
                    <a:pt x="35" y="4448"/>
                  </a:lnTo>
                  <a:lnTo>
                    <a:pt x="1" y="4550"/>
                  </a:lnTo>
                  <a:lnTo>
                    <a:pt x="18" y="4652"/>
                  </a:lnTo>
                  <a:lnTo>
                    <a:pt x="35" y="4772"/>
                  </a:lnTo>
                  <a:lnTo>
                    <a:pt x="86" y="4891"/>
                  </a:lnTo>
                  <a:lnTo>
                    <a:pt x="154" y="5010"/>
                  </a:lnTo>
                  <a:lnTo>
                    <a:pt x="239" y="5112"/>
                  </a:lnTo>
                  <a:lnTo>
                    <a:pt x="359" y="5198"/>
                  </a:lnTo>
                  <a:lnTo>
                    <a:pt x="853" y="5487"/>
                  </a:lnTo>
                  <a:lnTo>
                    <a:pt x="5011" y="3067"/>
                  </a:lnTo>
                  <a:lnTo>
                    <a:pt x="4517" y="2778"/>
                  </a:lnTo>
                  <a:lnTo>
                    <a:pt x="4414" y="2693"/>
                  </a:lnTo>
                  <a:lnTo>
                    <a:pt x="4312" y="2590"/>
                  </a:lnTo>
                  <a:lnTo>
                    <a:pt x="4244" y="2488"/>
                  </a:lnTo>
                  <a:lnTo>
                    <a:pt x="4193" y="2352"/>
                  </a:lnTo>
                  <a:lnTo>
                    <a:pt x="4176" y="2232"/>
                  </a:lnTo>
                  <a:lnTo>
                    <a:pt x="4176" y="2130"/>
                  </a:lnTo>
                  <a:lnTo>
                    <a:pt x="4193" y="2028"/>
                  </a:lnTo>
                  <a:lnTo>
                    <a:pt x="4210" y="1994"/>
                  </a:lnTo>
                  <a:lnTo>
                    <a:pt x="4244" y="1960"/>
                  </a:lnTo>
                  <a:lnTo>
                    <a:pt x="6885" y="0"/>
                  </a:lnTo>
                  <a:close/>
                </a:path>
              </a:pathLst>
            </a:custGeom>
            <a:solidFill>
              <a:srgbClr val="007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7"/>
            <p:cNvSpPr/>
            <p:nvPr/>
          </p:nvSpPr>
          <p:spPr>
            <a:xfrm>
              <a:off x="9960625" y="2291909"/>
              <a:ext cx="121313" cy="70301"/>
            </a:xfrm>
            <a:custGeom>
              <a:avLst/>
              <a:gdLst/>
              <a:ahLst/>
              <a:cxnLst/>
              <a:rect l="l" t="t" r="r" b="b"/>
              <a:pathLst>
                <a:path w="4176" h="2420" extrusionOk="0">
                  <a:moveTo>
                    <a:pt x="4158" y="0"/>
                  </a:moveTo>
                  <a:lnTo>
                    <a:pt x="0" y="2420"/>
                  </a:lnTo>
                  <a:lnTo>
                    <a:pt x="17" y="2420"/>
                  </a:lnTo>
                  <a:lnTo>
                    <a:pt x="41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7"/>
            <p:cNvSpPr/>
            <p:nvPr/>
          </p:nvSpPr>
          <p:spPr>
            <a:xfrm>
              <a:off x="9820018" y="2033966"/>
              <a:ext cx="422794" cy="349036"/>
            </a:xfrm>
            <a:custGeom>
              <a:avLst/>
              <a:gdLst/>
              <a:ahLst/>
              <a:cxnLst/>
              <a:rect l="l" t="t" r="r" b="b"/>
              <a:pathLst>
                <a:path w="14554" h="12015" extrusionOk="0">
                  <a:moveTo>
                    <a:pt x="5607" y="0"/>
                  </a:moveTo>
                  <a:lnTo>
                    <a:pt x="5352" y="35"/>
                  </a:lnTo>
                  <a:lnTo>
                    <a:pt x="5096" y="69"/>
                  </a:lnTo>
                  <a:lnTo>
                    <a:pt x="4840" y="137"/>
                  </a:lnTo>
                  <a:lnTo>
                    <a:pt x="4602" y="205"/>
                  </a:lnTo>
                  <a:lnTo>
                    <a:pt x="4380" y="307"/>
                  </a:lnTo>
                  <a:lnTo>
                    <a:pt x="4159" y="427"/>
                  </a:lnTo>
                  <a:lnTo>
                    <a:pt x="1" y="2846"/>
                  </a:lnTo>
                  <a:lnTo>
                    <a:pt x="222" y="2727"/>
                  </a:lnTo>
                  <a:lnTo>
                    <a:pt x="444" y="2625"/>
                  </a:lnTo>
                  <a:lnTo>
                    <a:pt x="682" y="2557"/>
                  </a:lnTo>
                  <a:lnTo>
                    <a:pt x="938" y="2489"/>
                  </a:lnTo>
                  <a:lnTo>
                    <a:pt x="1176" y="2454"/>
                  </a:lnTo>
                  <a:lnTo>
                    <a:pt x="1449" y="2420"/>
                  </a:lnTo>
                  <a:lnTo>
                    <a:pt x="1722" y="2420"/>
                  </a:lnTo>
                  <a:lnTo>
                    <a:pt x="1994" y="2437"/>
                  </a:lnTo>
                  <a:lnTo>
                    <a:pt x="2267" y="2471"/>
                  </a:lnTo>
                  <a:lnTo>
                    <a:pt x="2557" y="2523"/>
                  </a:lnTo>
                  <a:lnTo>
                    <a:pt x="2864" y="2591"/>
                  </a:lnTo>
                  <a:lnTo>
                    <a:pt x="3170" y="2693"/>
                  </a:lnTo>
                  <a:lnTo>
                    <a:pt x="3477" y="2812"/>
                  </a:lnTo>
                  <a:lnTo>
                    <a:pt x="3784" y="2949"/>
                  </a:lnTo>
                  <a:lnTo>
                    <a:pt x="4108" y="3102"/>
                  </a:lnTo>
                  <a:lnTo>
                    <a:pt x="4414" y="3272"/>
                  </a:lnTo>
                  <a:lnTo>
                    <a:pt x="4687" y="3426"/>
                  </a:lnTo>
                  <a:lnTo>
                    <a:pt x="4960" y="3613"/>
                  </a:lnTo>
                  <a:lnTo>
                    <a:pt x="5215" y="3784"/>
                  </a:lnTo>
                  <a:lnTo>
                    <a:pt x="5471" y="3988"/>
                  </a:lnTo>
                  <a:lnTo>
                    <a:pt x="5982" y="4397"/>
                  </a:lnTo>
                  <a:lnTo>
                    <a:pt x="6476" y="4857"/>
                  </a:lnTo>
                  <a:lnTo>
                    <a:pt x="6936" y="5334"/>
                  </a:lnTo>
                  <a:lnTo>
                    <a:pt x="7397" y="5863"/>
                  </a:lnTo>
                  <a:lnTo>
                    <a:pt x="7823" y="6408"/>
                  </a:lnTo>
                  <a:lnTo>
                    <a:pt x="8232" y="6970"/>
                  </a:lnTo>
                  <a:lnTo>
                    <a:pt x="8606" y="7567"/>
                  </a:lnTo>
                  <a:lnTo>
                    <a:pt x="8964" y="8163"/>
                  </a:lnTo>
                  <a:lnTo>
                    <a:pt x="9288" y="8794"/>
                  </a:lnTo>
                  <a:lnTo>
                    <a:pt x="9578" y="9424"/>
                  </a:lnTo>
                  <a:lnTo>
                    <a:pt x="9833" y="10072"/>
                  </a:lnTo>
                  <a:lnTo>
                    <a:pt x="10055" y="10720"/>
                  </a:lnTo>
                  <a:lnTo>
                    <a:pt x="10242" y="11367"/>
                  </a:lnTo>
                  <a:lnTo>
                    <a:pt x="10396" y="12015"/>
                  </a:lnTo>
                  <a:lnTo>
                    <a:pt x="14554" y="9595"/>
                  </a:lnTo>
                  <a:lnTo>
                    <a:pt x="14401" y="8947"/>
                  </a:lnTo>
                  <a:lnTo>
                    <a:pt x="14213" y="8300"/>
                  </a:lnTo>
                  <a:lnTo>
                    <a:pt x="13992" y="7652"/>
                  </a:lnTo>
                  <a:lnTo>
                    <a:pt x="13736" y="7004"/>
                  </a:lnTo>
                  <a:lnTo>
                    <a:pt x="13446" y="6374"/>
                  </a:lnTo>
                  <a:lnTo>
                    <a:pt x="13122" y="5760"/>
                  </a:lnTo>
                  <a:lnTo>
                    <a:pt x="12765" y="5147"/>
                  </a:lnTo>
                  <a:lnTo>
                    <a:pt x="12390" y="4551"/>
                  </a:lnTo>
                  <a:lnTo>
                    <a:pt x="11981" y="3988"/>
                  </a:lnTo>
                  <a:lnTo>
                    <a:pt x="11555" y="3443"/>
                  </a:lnTo>
                  <a:lnTo>
                    <a:pt x="11095" y="2915"/>
                  </a:lnTo>
                  <a:lnTo>
                    <a:pt x="10634" y="2437"/>
                  </a:lnTo>
                  <a:lnTo>
                    <a:pt x="10140" y="1977"/>
                  </a:lnTo>
                  <a:lnTo>
                    <a:pt x="9629" y="1568"/>
                  </a:lnTo>
                  <a:lnTo>
                    <a:pt x="9373" y="1364"/>
                  </a:lnTo>
                  <a:lnTo>
                    <a:pt x="9118" y="1193"/>
                  </a:lnTo>
                  <a:lnTo>
                    <a:pt x="8845" y="1023"/>
                  </a:lnTo>
                  <a:lnTo>
                    <a:pt x="8572" y="853"/>
                  </a:lnTo>
                  <a:lnTo>
                    <a:pt x="8266" y="682"/>
                  </a:lnTo>
                  <a:lnTo>
                    <a:pt x="7942" y="529"/>
                  </a:lnTo>
                  <a:lnTo>
                    <a:pt x="7635" y="392"/>
                  </a:lnTo>
                  <a:lnTo>
                    <a:pt x="7328" y="273"/>
                  </a:lnTo>
                  <a:lnTo>
                    <a:pt x="7022" y="188"/>
                  </a:lnTo>
                  <a:lnTo>
                    <a:pt x="6732" y="103"/>
                  </a:lnTo>
                  <a:lnTo>
                    <a:pt x="6442" y="52"/>
                  </a:lnTo>
                  <a:lnTo>
                    <a:pt x="6152" y="18"/>
                  </a:lnTo>
                  <a:lnTo>
                    <a:pt x="5880" y="0"/>
                  </a:lnTo>
                  <a:close/>
                </a:path>
              </a:pathLst>
            </a:custGeom>
            <a:solidFill>
              <a:srgbClr val="007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7"/>
            <p:cNvSpPr/>
            <p:nvPr/>
          </p:nvSpPr>
          <p:spPr>
            <a:xfrm>
              <a:off x="10122003" y="2312681"/>
              <a:ext cx="271821" cy="270339"/>
            </a:xfrm>
            <a:custGeom>
              <a:avLst/>
              <a:gdLst/>
              <a:ahLst/>
              <a:cxnLst/>
              <a:rect l="l" t="t" r="r" b="b"/>
              <a:pathLst>
                <a:path w="9357" h="9306" extrusionOk="0">
                  <a:moveTo>
                    <a:pt x="4159" y="1"/>
                  </a:moveTo>
                  <a:lnTo>
                    <a:pt x="1" y="2421"/>
                  </a:lnTo>
                  <a:lnTo>
                    <a:pt x="256" y="2506"/>
                  </a:lnTo>
                  <a:lnTo>
                    <a:pt x="512" y="2608"/>
                  </a:lnTo>
                  <a:lnTo>
                    <a:pt x="768" y="2727"/>
                  </a:lnTo>
                  <a:lnTo>
                    <a:pt x="1023" y="2864"/>
                  </a:lnTo>
                  <a:lnTo>
                    <a:pt x="1415" y="3119"/>
                  </a:lnTo>
                  <a:lnTo>
                    <a:pt x="1790" y="3392"/>
                  </a:lnTo>
                  <a:lnTo>
                    <a:pt x="2148" y="3699"/>
                  </a:lnTo>
                  <a:lnTo>
                    <a:pt x="2506" y="4040"/>
                  </a:lnTo>
                  <a:lnTo>
                    <a:pt x="2847" y="4397"/>
                  </a:lnTo>
                  <a:lnTo>
                    <a:pt x="3171" y="4772"/>
                  </a:lnTo>
                  <a:lnTo>
                    <a:pt x="3477" y="5181"/>
                  </a:lnTo>
                  <a:lnTo>
                    <a:pt x="3767" y="5607"/>
                  </a:lnTo>
                  <a:lnTo>
                    <a:pt x="4023" y="6050"/>
                  </a:lnTo>
                  <a:lnTo>
                    <a:pt x="4278" y="6494"/>
                  </a:lnTo>
                  <a:lnTo>
                    <a:pt x="4500" y="6954"/>
                  </a:lnTo>
                  <a:lnTo>
                    <a:pt x="4687" y="7414"/>
                  </a:lnTo>
                  <a:lnTo>
                    <a:pt x="4858" y="7891"/>
                  </a:lnTo>
                  <a:lnTo>
                    <a:pt x="5011" y="8368"/>
                  </a:lnTo>
                  <a:lnTo>
                    <a:pt x="5113" y="8845"/>
                  </a:lnTo>
                  <a:lnTo>
                    <a:pt x="5198" y="9305"/>
                  </a:lnTo>
                  <a:lnTo>
                    <a:pt x="9357" y="6886"/>
                  </a:lnTo>
                  <a:lnTo>
                    <a:pt x="9271" y="6425"/>
                  </a:lnTo>
                  <a:lnTo>
                    <a:pt x="9169" y="5948"/>
                  </a:lnTo>
                  <a:lnTo>
                    <a:pt x="9016" y="5471"/>
                  </a:lnTo>
                  <a:lnTo>
                    <a:pt x="8845" y="4994"/>
                  </a:lnTo>
                  <a:lnTo>
                    <a:pt x="8658" y="4534"/>
                  </a:lnTo>
                  <a:lnTo>
                    <a:pt x="8436" y="4074"/>
                  </a:lnTo>
                  <a:lnTo>
                    <a:pt x="8198" y="3631"/>
                  </a:lnTo>
                  <a:lnTo>
                    <a:pt x="7925" y="3188"/>
                  </a:lnTo>
                  <a:lnTo>
                    <a:pt x="7635" y="2761"/>
                  </a:lnTo>
                  <a:lnTo>
                    <a:pt x="7329" y="2352"/>
                  </a:lnTo>
                  <a:lnTo>
                    <a:pt x="7005" y="1978"/>
                  </a:lnTo>
                  <a:lnTo>
                    <a:pt x="6664" y="1620"/>
                  </a:lnTo>
                  <a:lnTo>
                    <a:pt x="6323" y="1279"/>
                  </a:lnTo>
                  <a:lnTo>
                    <a:pt x="5948" y="972"/>
                  </a:lnTo>
                  <a:lnTo>
                    <a:pt x="5573" y="699"/>
                  </a:lnTo>
                  <a:lnTo>
                    <a:pt x="5181" y="444"/>
                  </a:lnTo>
                  <a:lnTo>
                    <a:pt x="4926" y="308"/>
                  </a:lnTo>
                  <a:lnTo>
                    <a:pt x="4670" y="188"/>
                  </a:lnTo>
                  <a:lnTo>
                    <a:pt x="4415" y="86"/>
                  </a:lnTo>
                  <a:lnTo>
                    <a:pt x="4159" y="1"/>
                  </a:lnTo>
                  <a:close/>
                </a:path>
              </a:pathLst>
            </a:custGeom>
            <a:solidFill>
              <a:srgbClr val="007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7"/>
            <p:cNvSpPr/>
            <p:nvPr/>
          </p:nvSpPr>
          <p:spPr>
            <a:xfrm>
              <a:off x="10273011" y="2512696"/>
              <a:ext cx="207446" cy="251021"/>
            </a:xfrm>
            <a:custGeom>
              <a:avLst/>
              <a:gdLst/>
              <a:ahLst/>
              <a:cxnLst/>
              <a:rect l="l" t="t" r="r" b="b"/>
              <a:pathLst>
                <a:path w="7141" h="8641" extrusionOk="0">
                  <a:moveTo>
                    <a:pt x="4159" y="1"/>
                  </a:moveTo>
                  <a:lnTo>
                    <a:pt x="0" y="2420"/>
                  </a:lnTo>
                  <a:lnTo>
                    <a:pt x="222" y="2523"/>
                  </a:lnTo>
                  <a:lnTo>
                    <a:pt x="461" y="2642"/>
                  </a:lnTo>
                  <a:lnTo>
                    <a:pt x="716" y="2812"/>
                  </a:lnTo>
                  <a:lnTo>
                    <a:pt x="972" y="3000"/>
                  </a:lnTo>
                  <a:lnTo>
                    <a:pt x="1210" y="3204"/>
                  </a:lnTo>
                  <a:lnTo>
                    <a:pt x="1449" y="3443"/>
                  </a:lnTo>
                  <a:lnTo>
                    <a:pt x="1670" y="3681"/>
                  </a:lnTo>
                  <a:lnTo>
                    <a:pt x="1875" y="3954"/>
                  </a:lnTo>
                  <a:lnTo>
                    <a:pt x="2062" y="4227"/>
                  </a:lnTo>
                  <a:lnTo>
                    <a:pt x="2250" y="4534"/>
                  </a:lnTo>
                  <a:lnTo>
                    <a:pt x="2420" y="4823"/>
                  </a:lnTo>
                  <a:lnTo>
                    <a:pt x="2557" y="5130"/>
                  </a:lnTo>
                  <a:lnTo>
                    <a:pt x="2676" y="5454"/>
                  </a:lnTo>
                  <a:lnTo>
                    <a:pt x="2795" y="5760"/>
                  </a:lnTo>
                  <a:lnTo>
                    <a:pt x="2880" y="6084"/>
                  </a:lnTo>
                  <a:lnTo>
                    <a:pt x="2932" y="6391"/>
                  </a:lnTo>
                  <a:lnTo>
                    <a:pt x="2966" y="6715"/>
                  </a:lnTo>
                  <a:lnTo>
                    <a:pt x="2983" y="7005"/>
                  </a:lnTo>
                  <a:lnTo>
                    <a:pt x="2966" y="7294"/>
                  </a:lnTo>
                  <a:lnTo>
                    <a:pt x="2932" y="7567"/>
                  </a:lnTo>
                  <a:lnTo>
                    <a:pt x="2863" y="7805"/>
                  </a:lnTo>
                  <a:lnTo>
                    <a:pt x="2778" y="8027"/>
                  </a:lnTo>
                  <a:lnTo>
                    <a:pt x="2676" y="8214"/>
                  </a:lnTo>
                  <a:lnTo>
                    <a:pt x="2557" y="8385"/>
                  </a:lnTo>
                  <a:lnTo>
                    <a:pt x="2403" y="8521"/>
                  </a:lnTo>
                  <a:lnTo>
                    <a:pt x="2250" y="8640"/>
                  </a:lnTo>
                  <a:lnTo>
                    <a:pt x="6408" y="6221"/>
                  </a:lnTo>
                  <a:lnTo>
                    <a:pt x="6561" y="6101"/>
                  </a:lnTo>
                  <a:lnTo>
                    <a:pt x="6715" y="5965"/>
                  </a:lnTo>
                  <a:lnTo>
                    <a:pt x="6834" y="5795"/>
                  </a:lnTo>
                  <a:lnTo>
                    <a:pt x="6953" y="5607"/>
                  </a:lnTo>
                  <a:lnTo>
                    <a:pt x="7039" y="5386"/>
                  </a:lnTo>
                  <a:lnTo>
                    <a:pt x="7090" y="5147"/>
                  </a:lnTo>
                  <a:lnTo>
                    <a:pt x="7124" y="4874"/>
                  </a:lnTo>
                  <a:lnTo>
                    <a:pt x="7141" y="4602"/>
                  </a:lnTo>
                  <a:lnTo>
                    <a:pt x="7141" y="4295"/>
                  </a:lnTo>
                  <a:lnTo>
                    <a:pt x="7090" y="3971"/>
                  </a:lnTo>
                  <a:lnTo>
                    <a:pt x="7039" y="3664"/>
                  </a:lnTo>
                  <a:lnTo>
                    <a:pt x="6953" y="3341"/>
                  </a:lnTo>
                  <a:lnTo>
                    <a:pt x="6851" y="3034"/>
                  </a:lnTo>
                  <a:lnTo>
                    <a:pt x="6715" y="2710"/>
                  </a:lnTo>
                  <a:lnTo>
                    <a:pt x="6578" y="2403"/>
                  </a:lnTo>
                  <a:lnTo>
                    <a:pt x="6408" y="2114"/>
                  </a:lnTo>
                  <a:lnTo>
                    <a:pt x="6238" y="1824"/>
                  </a:lnTo>
                  <a:lnTo>
                    <a:pt x="6033" y="1534"/>
                  </a:lnTo>
                  <a:lnTo>
                    <a:pt x="5829" y="1279"/>
                  </a:lnTo>
                  <a:lnTo>
                    <a:pt x="5607" y="1023"/>
                  </a:lnTo>
                  <a:lnTo>
                    <a:pt x="5368" y="784"/>
                  </a:lnTo>
                  <a:lnTo>
                    <a:pt x="5130" y="580"/>
                  </a:lnTo>
                  <a:lnTo>
                    <a:pt x="4874" y="392"/>
                  </a:lnTo>
                  <a:lnTo>
                    <a:pt x="4619" y="222"/>
                  </a:lnTo>
                  <a:lnTo>
                    <a:pt x="4397" y="103"/>
                  </a:lnTo>
                  <a:lnTo>
                    <a:pt x="4159" y="1"/>
                  </a:lnTo>
                  <a:close/>
                </a:path>
              </a:pathLst>
            </a:custGeom>
            <a:solidFill>
              <a:srgbClr val="007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7"/>
            <p:cNvSpPr/>
            <p:nvPr/>
          </p:nvSpPr>
          <p:spPr>
            <a:xfrm>
              <a:off x="9649226" y="2104269"/>
              <a:ext cx="710418" cy="664374"/>
            </a:xfrm>
            <a:custGeom>
              <a:avLst/>
              <a:gdLst/>
              <a:ahLst/>
              <a:cxnLst/>
              <a:rect l="l" t="t" r="r" b="b"/>
              <a:pathLst>
                <a:path w="24455" h="22870" extrusionOk="0">
                  <a:moveTo>
                    <a:pt x="7345" y="0"/>
                  </a:moveTo>
                  <a:lnTo>
                    <a:pt x="7072" y="34"/>
                  </a:lnTo>
                  <a:lnTo>
                    <a:pt x="6834" y="69"/>
                  </a:lnTo>
                  <a:lnTo>
                    <a:pt x="6578" y="120"/>
                  </a:lnTo>
                  <a:lnTo>
                    <a:pt x="6357" y="205"/>
                  </a:lnTo>
                  <a:lnTo>
                    <a:pt x="6118" y="290"/>
                  </a:lnTo>
                  <a:lnTo>
                    <a:pt x="5914" y="409"/>
                  </a:lnTo>
                  <a:lnTo>
                    <a:pt x="5709" y="529"/>
                  </a:lnTo>
                  <a:lnTo>
                    <a:pt x="5505" y="682"/>
                  </a:lnTo>
                  <a:lnTo>
                    <a:pt x="5317" y="852"/>
                  </a:lnTo>
                  <a:lnTo>
                    <a:pt x="5147" y="1023"/>
                  </a:lnTo>
                  <a:lnTo>
                    <a:pt x="4993" y="1227"/>
                  </a:lnTo>
                  <a:lnTo>
                    <a:pt x="4840" y="1432"/>
                  </a:lnTo>
                  <a:lnTo>
                    <a:pt x="4704" y="1653"/>
                  </a:lnTo>
                  <a:lnTo>
                    <a:pt x="4567" y="1909"/>
                  </a:lnTo>
                  <a:lnTo>
                    <a:pt x="4465" y="2165"/>
                  </a:lnTo>
                  <a:lnTo>
                    <a:pt x="4363" y="2437"/>
                  </a:lnTo>
                  <a:lnTo>
                    <a:pt x="4278" y="2727"/>
                  </a:lnTo>
                  <a:lnTo>
                    <a:pt x="4209" y="3034"/>
                  </a:lnTo>
                  <a:lnTo>
                    <a:pt x="4158" y="3358"/>
                  </a:lnTo>
                  <a:lnTo>
                    <a:pt x="4107" y="3681"/>
                  </a:lnTo>
                  <a:lnTo>
                    <a:pt x="4090" y="4039"/>
                  </a:lnTo>
                  <a:lnTo>
                    <a:pt x="4073" y="4397"/>
                  </a:lnTo>
                  <a:lnTo>
                    <a:pt x="4090" y="4806"/>
                  </a:lnTo>
                  <a:lnTo>
                    <a:pt x="4090" y="4806"/>
                  </a:lnTo>
                  <a:lnTo>
                    <a:pt x="3886" y="4636"/>
                  </a:lnTo>
                  <a:lnTo>
                    <a:pt x="3698" y="4482"/>
                  </a:lnTo>
                  <a:lnTo>
                    <a:pt x="3494" y="4346"/>
                  </a:lnTo>
                  <a:lnTo>
                    <a:pt x="3272" y="4210"/>
                  </a:lnTo>
                  <a:lnTo>
                    <a:pt x="2948" y="4039"/>
                  </a:lnTo>
                  <a:lnTo>
                    <a:pt x="2625" y="3920"/>
                  </a:lnTo>
                  <a:lnTo>
                    <a:pt x="2301" y="3818"/>
                  </a:lnTo>
                  <a:lnTo>
                    <a:pt x="2011" y="3784"/>
                  </a:lnTo>
                  <a:lnTo>
                    <a:pt x="1721" y="3767"/>
                  </a:lnTo>
                  <a:lnTo>
                    <a:pt x="1449" y="3801"/>
                  </a:lnTo>
                  <a:lnTo>
                    <a:pt x="1312" y="3835"/>
                  </a:lnTo>
                  <a:lnTo>
                    <a:pt x="1193" y="3869"/>
                  </a:lnTo>
                  <a:lnTo>
                    <a:pt x="1074" y="3920"/>
                  </a:lnTo>
                  <a:lnTo>
                    <a:pt x="955" y="3988"/>
                  </a:lnTo>
                  <a:lnTo>
                    <a:pt x="852" y="4056"/>
                  </a:lnTo>
                  <a:lnTo>
                    <a:pt x="750" y="4124"/>
                  </a:lnTo>
                  <a:lnTo>
                    <a:pt x="648" y="4210"/>
                  </a:lnTo>
                  <a:lnTo>
                    <a:pt x="563" y="4312"/>
                  </a:lnTo>
                  <a:lnTo>
                    <a:pt x="477" y="4414"/>
                  </a:lnTo>
                  <a:lnTo>
                    <a:pt x="392" y="4516"/>
                  </a:lnTo>
                  <a:lnTo>
                    <a:pt x="256" y="4772"/>
                  </a:lnTo>
                  <a:lnTo>
                    <a:pt x="154" y="5045"/>
                  </a:lnTo>
                  <a:lnTo>
                    <a:pt x="68" y="5368"/>
                  </a:lnTo>
                  <a:lnTo>
                    <a:pt x="17" y="5709"/>
                  </a:lnTo>
                  <a:lnTo>
                    <a:pt x="0" y="6084"/>
                  </a:lnTo>
                  <a:lnTo>
                    <a:pt x="17" y="6476"/>
                  </a:lnTo>
                  <a:lnTo>
                    <a:pt x="51" y="6885"/>
                  </a:lnTo>
                  <a:lnTo>
                    <a:pt x="137" y="7294"/>
                  </a:lnTo>
                  <a:lnTo>
                    <a:pt x="256" y="7703"/>
                  </a:lnTo>
                  <a:lnTo>
                    <a:pt x="392" y="8112"/>
                  </a:lnTo>
                  <a:lnTo>
                    <a:pt x="546" y="8504"/>
                  </a:lnTo>
                  <a:lnTo>
                    <a:pt x="733" y="8913"/>
                  </a:lnTo>
                  <a:lnTo>
                    <a:pt x="955" y="9305"/>
                  </a:lnTo>
                  <a:lnTo>
                    <a:pt x="1176" y="9680"/>
                  </a:lnTo>
                  <a:lnTo>
                    <a:pt x="1432" y="10038"/>
                  </a:lnTo>
                  <a:lnTo>
                    <a:pt x="1704" y="10379"/>
                  </a:lnTo>
                  <a:lnTo>
                    <a:pt x="1977" y="10702"/>
                  </a:lnTo>
                  <a:lnTo>
                    <a:pt x="2284" y="11009"/>
                  </a:lnTo>
                  <a:lnTo>
                    <a:pt x="2608" y="11282"/>
                  </a:lnTo>
                  <a:lnTo>
                    <a:pt x="2931" y="11520"/>
                  </a:lnTo>
                  <a:lnTo>
                    <a:pt x="3255" y="11742"/>
                  </a:lnTo>
                  <a:lnTo>
                    <a:pt x="7124" y="13974"/>
                  </a:lnTo>
                  <a:lnTo>
                    <a:pt x="8845" y="14963"/>
                  </a:lnTo>
                  <a:lnTo>
                    <a:pt x="8845" y="11946"/>
                  </a:lnTo>
                  <a:lnTo>
                    <a:pt x="8351" y="11657"/>
                  </a:lnTo>
                  <a:lnTo>
                    <a:pt x="8231" y="11571"/>
                  </a:lnTo>
                  <a:lnTo>
                    <a:pt x="8146" y="11469"/>
                  </a:lnTo>
                  <a:lnTo>
                    <a:pt x="8078" y="11350"/>
                  </a:lnTo>
                  <a:lnTo>
                    <a:pt x="8027" y="11231"/>
                  </a:lnTo>
                  <a:lnTo>
                    <a:pt x="8010" y="11111"/>
                  </a:lnTo>
                  <a:lnTo>
                    <a:pt x="7993" y="11009"/>
                  </a:lnTo>
                  <a:lnTo>
                    <a:pt x="8027" y="10907"/>
                  </a:lnTo>
                  <a:lnTo>
                    <a:pt x="8044" y="10873"/>
                  </a:lnTo>
                  <a:lnTo>
                    <a:pt x="8078" y="10839"/>
                  </a:lnTo>
                  <a:lnTo>
                    <a:pt x="10719" y="8879"/>
                  </a:lnTo>
                  <a:lnTo>
                    <a:pt x="10770" y="8862"/>
                  </a:lnTo>
                  <a:lnTo>
                    <a:pt x="10839" y="8845"/>
                  </a:lnTo>
                  <a:lnTo>
                    <a:pt x="10907" y="8862"/>
                  </a:lnTo>
                  <a:lnTo>
                    <a:pt x="10975" y="8896"/>
                  </a:lnTo>
                  <a:lnTo>
                    <a:pt x="11060" y="8947"/>
                  </a:lnTo>
                  <a:lnTo>
                    <a:pt x="11128" y="9015"/>
                  </a:lnTo>
                  <a:lnTo>
                    <a:pt x="11179" y="9100"/>
                  </a:lnTo>
                  <a:lnTo>
                    <a:pt x="11248" y="9186"/>
                  </a:lnTo>
                  <a:lnTo>
                    <a:pt x="13855" y="14179"/>
                  </a:lnTo>
                  <a:lnTo>
                    <a:pt x="13923" y="14315"/>
                  </a:lnTo>
                  <a:lnTo>
                    <a:pt x="13940" y="14434"/>
                  </a:lnTo>
                  <a:lnTo>
                    <a:pt x="13940" y="14537"/>
                  </a:lnTo>
                  <a:lnTo>
                    <a:pt x="13906" y="14639"/>
                  </a:lnTo>
                  <a:lnTo>
                    <a:pt x="13855" y="14690"/>
                  </a:lnTo>
                  <a:lnTo>
                    <a:pt x="13787" y="14724"/>
                  </a:lnTo>
                  <a:lnTo>
                    <a:pt x="13702" y="14724"/>
                  </a:lnTo>
                  <a:lnTo>
                    <a:pt x="13599" y="14690"/>
                  </a:lnTo>
                  <a:lnTo>
                    <a:pt x="13088" y="14400"/>
                  </a:lnTo>
                  <a:lnTo>
                    <a:pt x="13088" y="17417"/>
                  </a:lnTo>
                  <a:lnTo>
                    <a:pt x="21950" y="22546"/>
                  </a:lnTo>
                  <a:lnTo>
                    <a:pt x="22205" y="22665"/>
                  </a:lnTo>
                  <a:lnTo>
                    <a:pt x="22461" y="22768"/>
                  </a:lnTo>
                  <a:lnTo>
                    <a:pt x="22699" y="22836"/>
                  </a:lnTo>
                  <a:lnTo>
                    <a:pt x="22921" y="22853"/>
                  </a:lnTo>
                  <a:lnTo>
                    <a:pt x="23142" y="22870"/>
                  </a:lnTo>
                  <a:lnTo>
                    <a:pt x="23347" y="22836"/>
                  </a:lnTo>
                  <a:lnTo>
                    <a:pt x="23551" y="22785"/>
                  </a:lnTo>
                  <a:lnTo>
                    <a:pt x="23722" y="22699"/>
                  </a:lnTo>
                  <a:lnTo>
                    <a:pt x="23875" y="22580"/>
                  </a:lnTo>
                  <a:lnTo>
                    <a:pt x="24029" y="22444"/>
                  </a:lnTo>
                  <a:lnTo>
                    <a:pt x="24148" y="22273"/>
                  </a:lnTo>
                  <a:lnTo>
                    <a:pt x="24267" y="22086"/>
                  </a:lnTo>
                  <a:lnTo>
                    <a:pt x="24335" y="21864"/>
                  </a:lnTo>
                  <a:lnTo>
                    <a:pt x="24404" y="21626"/>
                  </a:lnTo>
                  <a:lnTo>
                    <a:pt x="24438" y="21353"/>
                  </a:lnTo>
                  <a:lnTo>
                    <a:pt x="24455" y="21064"/>
                  </a:lnTo>
                  <a:lnTo>
                    <a:pt x="24438" y="20774"/>
                  </a:lnTo>
                  <a:lnTo>
                    <a:pt x="24404" y="20450"/>
                  </a:lnTo>
                  <a:lnTo>
                    <a:pt x="24352" y="20143"/>
                  </a:lnTo>
                  <a:lnTo>
                    <a:pt x="24267" y="19819"/>
                  </a:lnTo>
                  <a:lnTo>
                    <a:pt x="24148" y="19513"/>
                  </a:lnTo>
                  <a:lnTo>
                    <a:pt x="24029" y="19189"/>
                  </a:lnTo>
                  <a:lnTo>
                    <a:pt x="23892" y="18882"/>
                  </a:lnTo>
                  <a:lnTo>
                    <a:pt x="23722" y="18593"/>
                  </a:lnTo>
                  <a:lnTo>
                    <a:pt x="23534" y="18286"/>
                  </a:lnTo>
                  <a:lnTo>
                    <a:pt x="23347" y="18013"/>
                  </a:lnTo>
                  <a:lnTo>
                    <a:pt x="23142" y="17740"/>
                  </a:lnTo>
                  <a:lnTo>
                    <a:pt x="22921" y="17502"/>
                  </a:lnTo>
                  <a:lnTo>
                    <a:pt x="22682" y="17263"/>
                  </a:lnTo>
                  <a:lnTo>
                    <a:pt x="22444" y="17059"/>
                  </a:lnTo>
                  <a:lnTo>
                    <a:pt x="22188" y="16871"/>
                  </a:lnTo>
                  <a:lnTo>
                    <a:pt x="21933" y="16701"/>
                  </a:lnTo>
                  <a:lnTo>
                    <a:pt x="21694" y="16582"/>
                  </a:lnTo>
                  <a:lnTo>
                    <a:pt x="21472" y="16479"/>
                  </a:lnTo>
                  <a:lnTo>
                    <a:pt x="21387" y="16019"/>
                  </a:lnTo>
                  <a:lnTo>
                    <a:pt x="21285" y="15542"/>
                  </a:lnTo>
                  <a:lnTo>
                    <a:pt x="21132" y="15065"/>
                  </a:lnTo>
                  <a:lnTo>
                    <a:pt x="20961" y="14588"/>
                  </a:lnTo>
                  <a:lnTo>
                    <a:pt x="20774" y="14128"/>
                  </a:lnTo>
                  <a:lnTo>
                    <a:pt x="20552" y="13668"/>
                  </a:lnTo>
                  <a:lnTo>
                    <a:pt x="20297" y="13224"/>
                  </a:lnTo>
                  <a:lnTo>
                    <a:pt x="20041" y="12781"/>
                  </a:lnTo>
                  <a:lnTo>
                    <a:pt x="19751" y="12355"/>
                  </a:lnTo>
                  <a:lnTo>
                    <a:pt x="19445" y="11946"/>
                  </a:lnTo>
                  <a:lnTo>
                    <a:pt x="19121" y="11571"/>
                  </a:lnTo>
                  <a:lnTo>
                    <a:pt x="18780" y="11214"/>
                  </a:lnTo>
                  <a:lnTo>
                    <a:pt x="18422" y="10873"/>
                  </a:lnTo>
                  <a:lnTo>
                    <a:pt x="18064" y="10566"/>
                  </a:lnTo>
                  <a:lnTo>
                    <a:pt x="17689" y="10293"/>
                  </a:lnTo>
                  <a:lnTo>
                    <a:pt x="17297" y="10038"/>
                  </a:lnTo>
                  <a:lnTo>
                    <a:pt x="17042" y="9901"/>
                  </a:lnTo>
                  <a:lnTo>
                    <a:pt x="16786" y="9782"/>
                  </a:lnTo>
                  <a:lnTo>
                    <a:pt x="16530" y="9680"/>
                  </a:lnTo>
                  <a:lnTo>
                    <a:pt x="16275" y="9595"/>
                  </a:lnTo>
                  <a:lnTo>
                    <a:pt x="16121" y="8947"/>
                  </a:lnTo>
                  <a:lnTo>
                    <a:pt x="15934" y="8300"/>
                  </a:lnTo>
                  <a:lnTo>
                    <a:pt x="15712" y="7652"/>
                  </a:lnTo>
                  <a:lnTo>
                    <a:pt x="15457" y="7004"/>
                  </a:lnTo>
                  <a:lnTo>
                    <a:pt x="15167" y="6374"/>
                  </a:lnTo>
                  <a:lnTo>
                    <a:pt x="14843" y="5743"/>
                  </a:lnTo>
                  <a:lnTo>
                    <a:pt x="14485" y="5147"/>
                  </a:lnTo>
                  <a:lnTo>
                    <a:pt x="14111" y="4550"/>
                  </a:lnTo>
                  <a:lnTo>
                    <a:pt x="13702" y="3988"/>
                  </a:lnTo>
                  <a:lnTo>
                    <a:pt x="13276" y="3443"/>
                  </a:lnTo>
                  <a:lnTo>
                    <a:pt x="12815" y="2914"/>
                  </a:lnTo>
                  <a:lnTo>
                    <a:pt x="12355" y="2437"/>
                  </a:lnTo>
                  <a:lnTo>
                    <a:pt x="11861" y="1977"/>
                  </a:lnTo>
                  <a:lnTo>
                    <a:pt x="11350" y="1568"/>
                  </a:lnTo>
                  <a:lnTo>
                    <a:pt x="11094" y="1364"/>
                  </a:lnTo>
                  <a:lnTo>
                    <a:pt x="10839" y="1193"/>
                  </a:lnTo>
                  <a:lnTo>
                    <a:pt x="10566" y="1006"/>
                  </a:lnTo>
                  <a:lnTo>
                    <a:pt x="10293" y="852"/>
                  </a:lnTo>
                  <a:lnTo>
                    <a:pt x="9987" y="682"/>
                  </a:lnTo>
                  <a:lnTo>
                    <a:pt x="9663" y="529"/>
                  </a:lnTo>
                  <a:lnTo>
                    <a:pt x="9356" y="392"/>
                  </a:lnTo>
                  <a:lnTo>
                    <a:pt x="9049" y="273"/>
                  </a:lnTo>
                  <a:lnTo>
                    <a:pt x="8743" y="188"/>
                  </a:lnTo>
                  <a:lnTo>
                    <a:pt x="8453" y="103"/>
                  </a:lnTo>
                  <a:lnTo>
                    <a:pt x="8163" y="51"/>
                  </a:lnTo>
                  <a:lnTo>
                    <a:pt x="7890" y="17"/>
                  </a:lnTo>
                  <a:lnTo>
                    <a:pt x="7601" y="0"/>
                  </a:lnTo>
                  <a:close/>
                </a:path>
              </a:pathLst>
            </a:custGeom>
            <a:solidFill>
              <a:srgbClr val="6CDC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15" name="Google Shape;1115;p57"/>
          <p:cNvCxnSpPr/>
          <p:nvPr/>
        </p:nvCxnSpPr>
        <p:spPr>
          <a:xfrm>
            <a:off x="560625" y="1720638"/>
            <a:ext cx="3941700" cy="0"/>
          </a:xfrm>
          <a:prstGeom prst="straightConnector1">
            <a:avLst/>
          </a:prstGeom>
          <a:noFill/>
          <a:ln w="9525" cap="flat" cmpd="sng">
            <a:solidFill>
              <a:srgbClr val="000000"/>
            </a:solidFill>
            <a:prstDash val="solid"/>
            <a:round/>
            <a:headEnd type="none" w="med" len="med"/>
            <a:tailEnd type="none" w="med" len="med"/>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a:extLst>
              <a:ext uri="{FF2B5EF4-FFF2-40B4-BE49-F238E27FC236}">
                <a16:creationId xmlns:a16="http://schemas.microsoft.com/office/drawing/2014/main" id="{D5DA83B0-D6D1-4F52-9825-6EEC84665211}"/>
              </a:ext>
            </a:extLst>
          </p:cNvPr>
          <p:cNvSpPr/>
          <p:nvPr/>
        </p:nvSpPr>
        <p:spPr>
          <a:xfrm>
            <a:off x="412597" y="3166929"/>
            <a:ext cx="3451186" cy="1399922"/>
          </a:xfrm>
          <a:prstGeom prst="roundRect">
            <a:avLst/>
          </a:prstGeom>
          <a:solidFill>
            <a:srgbClr val="DADCDD">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C01A7215-120C-9C26-D105-BE9C4A8F6324}"/>
              </a:ext>
            </a:extLst>
          </p:cNvPr>
          <p:cNvSpPr/>
          <p:nvPr/>
        </p:nvSpPr>
        <p:spPr>
          <a:xfrm>
            <a:off x="452603" y="1270449"/>
            <a:ext cx="3451186" cy="1399922"/>
          </a:xfrm>
          <a:prstGeom prst="roundRect">
            <a:avLst/>
          </a:prstGeom>
          <a:solidFill>
            <a:srgbClr val="DADCDD">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B79BD072-2095-22AD-1665-13A8F049E87D}"/>
              </a:ext>
            </a:extLst>
          </p:cNvPr>
          <p:cNvSpPr/>
          <p:nvPr/>
        </p:nvSpPr>
        <p:spPr>
          <a:xfrm>
            <a:off x="5264686" y="3166929"/>
            <a:ext cx="3451186" cy="1399922"/>
          </a:xfrm>
          <a:prstGeom prst="roundRect">
            <a:avLst/>
          </a:prstGeom>
          <a:solidFill>
            <a:srgbClr val="DADCDD">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1CBEBFF5-9DD6-A7E7-E6C5-6BEDA4C30FF1}"/>
              </a:ext>
            </a:extLst>
          </p:cNvPr>
          <p:cNvSpPr/>
          <p:nvPr/>
        </p:nvSpPr>
        <p:spPr>
          <a:xfrm>
            <a:off x="5267914" y="1270449"/>
            <a:ext cx="3451186" cy="1399922"/>
          </a:xfrm>
          <a:prstGeom prst="roundRect">
            <a:avLst/>
          </a:prstGeom>
          <a:solidFill>
            <a:srgbClr val="DADCDD">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451403AB-CF42-A7AB-2126-5C9662F2990D}"/>
              </a:ext>
            </a:extLst>
          </p:cNvPr>
          <p:cNvSpPr/>
          <p:nvPr/>
        </p:nvSpPr>
        <p:spPr>
          <a:xfrm>
            <a:off x="3290784" y="1906826"/>
            <a:ext cx="2338598" cy="2148436"/>
          </a:xfrm>
          <a:prstGeom prst="ellipse">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195120-0F39-C823-E5E3-E16D16C47313}"/>
              </a:ext>
            </a:extLst>
          </p:cNvPr>
          <p:cNvSpPr>
            <a:spLocks noGrp="1"/>
          </p:cNvSpPr>
          <p:nvPr>
            <p:ph type="title"/>
          </p:nvPr>
        </p:nvSpPr>
        <p:spPr>
          <a:xfrm>
            <a:off x="720000" y="356013"/>
            <a:ext cx="7704000" cy="572700"/>
          </a:xfrm>
        </p:spPr>
        <p:txBody>
          <a:bodyPr/>
          <a:lstStyle/>
          <a:p>
            <a:r>
              <a:rPr lang="en-US" dirty="0">
                <a:solidFill>
                  <a:schemeClr val="accent2"/>
                </a:solidFill>
                <a:latin typeface="Cambria" panose="02040503050406030204" pitchFamily="18" charset="0"/>
                <a:cs typeface="Arial" panose="020B0604020202020204" pitchFamily="34" charset="0"/>
              </a:rPr>
              <a:t>Trend: Cybersecurity</a:t>
            </a:r>
          </a:p>
        </p:txBody>
      </p:sp>
      <p:pic>
        <p:nvPicPr>
          <p:cNvPr id="4" name="Graphic 3" descr="Processor with solid fill">
            <a:extLst>
              <a:ext uri="{FF2B5EF4-FFF2-40B4-BE49-F238E27FC236}">
                <a16:creationId xmlns:a16="http://schemas.microsoft.com/office/drawing/2014/main" id="{1C12CBA0-4A0B-5E83-25E0-A453A23526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85865" y="1901628"/>
            <a:ext cx="2148436" cy="2148436"/>
          </a:xfrm>
          <a:prstGeom prst="rect">
            <a:avLst/>
          </a:prstGeom>
        </p:spPr>
      </p:pic>
      <p:pic>
        <p:nvPicPr>
          <p:cNvPr id="16" name="Graphic 15" descr="Bug with solid fill">
            <a:extLst>
              <a:ext uri="{FF2B5EF4-FFF2-40B4-BE49-F238E27FC236}">
                <a16:creationId xmlns:a16="http://schemas.microsoft.com/office/drawing/2014/main" id="{8D107373-6777-2A0F-DC31-8E68DD2FD2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3844" y="3326207"/>
            <a:ext cx="447591" cy="447591"/>
          </a:xfrm>
          <a:prstGeom prst="rect">
            <a:avLst/>
          </a:prstGeom>
        </p:spPr>
      </p:pic>
      <p:sp>
        <p:nvSpPr>
          <p:cNvPr id="17" name="TextBox 16">
            <a:extLst>
              <a:ext uri="{FF2B5EF4-FFF2-40B4-BE49-F238E27FC236}">
                <a16:creationId xmlns:a16="http://schemas.microsoft.com/office/drawing/2014/main" id="{98E312A2-6162-9D67-512A-F9B2E80E3C4A}"/>
              </a:ext>
            </a:extLst>
          </p:cNvPr>
          <p:cNvSpPr txBox="1"/>
          <p:nvPr/>
        </p:nvSpPr>
        <p:spPr>
          <a:xfrm>
            <a:off x="1131435" y="3396115"/>
            <a:ext cx="832777" cy="307777"/>
          </a:xfrm>
          <a:prstGeom prst="rect">
            <a:avLst/>
          </a:prstGeom>
          <a:noFill/>
        </p:spPr>
        <p:txBody>
          <a:bodyPr wrap="square" rtlCol="0">
            <a:spAutoFit/>
          </a:bodyPr>
          <a:lstStyle/>
          <a:p>
            <a:r>
              <a:rPr lang="en-US" b="1">
                <a:solidFill>
                  <a:schemeClr val="accent1">
                    <a:lumMod val="60000"/>
                    <a:lumOff val="40000"/>
                  </a:schemeClr>
                </a:solidFill>
              </a:rPr>
              <a:t>Bugs:</a:t>
            </a:r>
          </a:p>
        </p:txBody>
      </p:sp>
      <p:grpSp>
        <p:nvGrpSpPr>
          <p:cNvPr id="29" name="Group 28">
            <a:extLst>
              <a:ext uri="{FF2B5EF4-FFF2-40B4-BE49-F238E27FC236}">
                <a16:creationId xmlns:a16="http://schemas.microsoft.com/office/drawing/2014/main" id="{A183FC47-9CEB-A04B-30F9-4F1C037D9FBB}"/>
              </a:ext>
            </a:extLst>
          </p:cNvPr>
          <p:cNvGrpSpPr/>
          <p:nvPr/>
        </p:nvGrpSpPr>
        <p:grpSpPr>
          <a:xfrm>
            <a:off x="724832" y="1341744"/>
            <a:ext cx="2633989" cy="1238114"/>
            <a:chOff x="595360" y="1621280"/>
            <a:chExt cx="2633989" cy="1238114"/>
          </a:xfrm>
        </p:grpSpPr>
        <p:pic>
          <p:nvPicPr>
            <p:cNvPr id="19" name="Graphic 18" descr="Eye Scan with solid fill">
              <a:extLst>
                <a:ext uri="{FF2B5EF4-FFF2-40B4-BE49-F238E27FC236}">
                  <a16:creationId xmlns:a16="http://schemas.microsoft.com/office/drawing/2014/main" id="{8F2BA8C5-14F6-AB96-FC34-4BAD946A4A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5360" y="1621280"/>
              <a:ext cx="444901" cy="444901"/>
            </a:xfrm>
            <a:prstGeom prst="rect">
              <a:avLst/>
            </a:prstGeom>
          </p:spPr>
        </p:pic>
        <p:sp>
          <p:nvSpPr>
            <p:cNvPr id="20" name="TextBox 19">
              <a:extLst>
                <a:ext uri="{FF2B5EF4-FFF2-40B4-BE49-F238E27FC236}">
                  <a16:creationId xmlns:a16="http://schemas.microsoft.com/office/drawing/2014/main" id="{44419184-9C63-3970-41BB-E8CAA29B331E}"/>
                </a:ext>
              </a:extLst>
            </p:cNvPr>
            <p:cNvSpPr txBox="1"/>
            <p:nvPr/>
          </p:nvSpPr>
          <p:spPr>
            <a:xfrm>
              <a:off x="1080912" y="1689843"/>
              <a:ext cx="2148437" cy="1169551"/>
            </a:xfrm>
            <a:prstGeom prst="rect">
              <a:avLst/>
            </a:prstGeom>
            <a:noFill/>
          </p:spPr>
          <p:txBody>
            <a:bodyPr wrap="square" rtlCol="0">
              <a:spAutoFit/>
            </a:bodyPr>
            <a:lstStyle/>
            <a:p>
              <a:r>
                <a:rPr lang="en-US" b="1">
                  <a:solidFill>
                    <a:schemeClr val="accent1">
                      <a:lumMod val="60000"/>
                      <a:lumOff val="40000"/>
                    </a:schemeClr>
                  </a:solidFill>
                </a:rPr>
                <a:t>Encryption:</a:t>
              </a:r>
            </a:p>
            <a:p>
              <a:endParaRPr lang="en-US"/>
            </a:p>
            <a:p>
              <a:r>
                <a:rPr lang="en-US">
                  <a:solidFill>
                    <a:schemeClr val="accent2"/>
                  </a:solidFill>
                </a:rPr>
                <a:t>Keeps user information confidential using algorithms. </a:t>
              </a:r>
            </a:p>
          </p:txBody>
        </p:sp>
      </p:grpSp>
      <p:sp>
        <p:nvSpPr>
          <p:cNvPr id="22" name="TextBox 21">
            <a:extLst>
              <a:ext uri="{FF2B5EF4-FFF2-40B4-BE49-F238E27FC236}">
                <a16:creationId xmlns:a16="http://schemas.microsoft.com/office/drawing/2014/main" id="{9C7C2BAA-1A56-3443-0524-4C5C56939BE4}"/>
              </a:ext>
            </a:extLst>
          </p:cNvPr>
          <p:cNvSpPr txBox="1"/>
          <p:nvPr/>
        </p:nvSpPr>
        <p:spPr>
          <a:xfrm>
            <a:off x="1130732" y="3703892"/>
            <a:ext cx="2014917" cy="738664"/>
          </a:xfrm>
          <a:prstGeom prst="rect">
            <a:avLst/>
          </a:prstGeom>
          <a:noFill/>
        </p:spPr>
        <p:txBody>
          <a:bodyPr wrap="square" rtlCol="0">
            <a:spAutoFit/>
          </a:bodyPr>
          <a:lstStyle/>
          <a:p>
            <a:r>
              <a:rPr lang="en-US">
                <a:solidFill>
                  <a:schemeClr val="accent2"/>
                </a:solidFill>
              </a:rPr>
              <a:t>Identifies bugs packaged within data received.</a:t>
            </a:r>
          </a:p>
        </p:txBody>
      </p:sp>
      <p:pic>
        <p:nvPicPr>
          <p:cNvPr id="24" name="Graphic 23" descr="Group of people outline">
            <a:extLst>
              <a:ext uri="{FF2B5EF4-FFF2-40B4-BE49-F238E27FC236}">
                <a16:creationId xmlns:a16="http://schemas.microsoft.com/office/drawing/2014/main" id="{48326A3D-E8B7-ED65-9D00-7A6EB5684E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49122" y="1374802"/>
            <a:ext cx="443438" cy="443438"/>
          </a:xfrm>
          <a:prstGeom prst="rect">
            <a:avLst/>
          </a:prstGeom>
        </p:spPr>
      </p:pic>
      <p:sp>
        <p:nvSpPr>
          <p:cNvPr id="25" name="TextBox 24">
            <a:extLst>
              <a:ext uri="{FF2B5EF4-FFF2-40B4-BE49-F238E27FC236}">
                <a16:creationId xmlns:a16="http://schemas.microsoft.com/office/drawing/2014/main" id="{E2485A0A-4A04-0350-357F-ACDFC1F37FB1}"/>
              </a:ext>
            </a:extLst>
          </p:cNvPr>
          <p:cNvSpPr txBox="1"/>
          <p:nvPr/>
        </p:nvSpPr>
        <p:spPr>
          <a:xfrm>
            <a:off x="5881736" y="1398186"/>
            <a:ext cx="2148436" cy="1169551"/>
          </a:xfrm>
          <a:prstGeom prst="rect">
            <a:avLst/>
          </a:prstGeom>
          <a:noFill/>
        </p:spPr>
        <p:txBody>
          <a:bodyPr wrap="square" rtlCol="0">
            <a:spAutoFit/>
          </a:bodyPr>
          <a:lstStyle/>
          <a:p>
            <a:r>
              <a:rPr lang="en-US" b="1">
                <a:solidFill>
                  <a:schemeClr val="accent1">
                    <a:lumMod val="60000"/>
                    <a:lumOff val="40000"/>
                  </a:schemeClr>
                </a:solidFill>
              </a:rPr>
              <a:t>Identity Theft:</a:t>
            </a:r>
          </a:p>
          <a:p>
            <a:endParaRPr lang="en-US"/>
          </a:p>
          <a:p>
            <a:r>
              <a:rPr lang="en-US">
                <a:solidFill>
                  <a:schemeClr val="accent2"/>
                </a:solidFill>
              </a:rPr>
              <a:t>Protects internal data from pirated attacks. </a:t>
            </a:r>
          </a:p>
          <a:p>
            <a:endParaRPr lang="en-US"/>
          </a:p>
        </p:txBody>
      </p:sp>
      <p:pic>
        <p:nvPicPr>
          <p:cNvPr id="27" name="Graphic 26" descr="Money outline">
            <a:extLst>
              <a:ext uri="{FF2B5EF4-FFF2-40B4-BE49-F238E27FC236}">
                <a16:creationId xmlns:a16="http://schemas.microsoft.com/office/drawing/2014/main" id="{99D2EB4D-1443-8503-95C7-AB3F1EE9F34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48419" y="3165164"/>
            <a:ext cx="701089" cy="701089"/>
          </a:xfrm>
          <a:prstGeom prst="rect">
            <a:avLst/>
          </a:prstGeom>
        </p:spPr>
      </p:pic>
      <p:sp>
        <p:nvSpPr>
          <p:cNvPr id="28" name="TextBox 27">
            <a:extLst>
              <a:ext uri="{FF2B5EF4-FFF2-40B4-BE49-F238E27FC236}">
                <a16:creationId xmlns:a16="http://schemas.microsoft.com/office/drawing/2014/main" id="{C9E7133E-2037-150A-263C-67AB182B87DF}"/>
              </a:ext>
            </a:extLst>
          </p:cNvPr>
          <p:cNvSpPr txBox="1"/>
          <p:nvPr/>
        </p:nvSpPr>
        <p:spPr>
          <a:xfrm>
            <a:off x="5881736" y="3281478"/>
            <a:ext cx="2524715" cy="1169551"/>
          </a:xfrm>
          <a:prstGeom prst="rect">
            <a:avLst/>
          </a:prstGeom>
          <a:noFill/>
        </p:spPr>
        <p:txBody>
          <a:bodyPr wrap="square" rtlCol="0">
            <a:spAutoFit/>
          </a:bodyPr>
          <a:lstStyle/>
          <a:p>
            <a:r>
              <a:rPr lang="en-US" b="1">
                <a:solidFill>
                  <a:schemeClr val="accent1">
                    <a:lumMod val="60000"/>
                    <a:lumOff val="40000"/>
                  </a:schemeClr>
                </a:solidFill>
              </a:rPr>
              <a:t>Ransom-ware:</a:t>
            </a:r>
          </a:p>
          <a:p>
            <a:endParaRPr lang="en-US"/>
          </a:p>
          <a:p>
            <a:r>
              <a:rPr lang="en-US">
                <a:solidFill>
                  <a:schemeClr val="accent2"/>
                </a:solidFill>
              </a:rPr>
              <a:t>Locks sensitive data regarding cash in perpetual password alteration.</a:t>
            </a:r>
          </a:p>
        </p:txBody>
      </p:sp>
    </p:spTree>
    <p:extLst>
      <p:ext uri="{BB962C8B-B14F-4D97-AF65-F5344CB8AC3E}">
        <p14:creationId xmlns:p14="http://schemas.microsoft.com/office/powerpoint/2010/main" val="3896497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2050" name="Picture 2" descr="SaaS Solutions - Why are they popular in small and medium-sized businesses">
            <a:extLst>
              <a:ext uri="{FF2B5EF4-FFF2-40B4-BE49-F238E27FC236}">
                <a16:creationId xmlns:a16="http://schemas.microsoft.com/office/drawing/2014/main" id="{DEE6C57D-8DCE-1D5A-87D9-20167DCF7779}"/>
              </a:ext>
            </a:extLst>
          </p:cNvPr>
          <p:cNvPicPr>
            <a:picLocks noGrp="1" noChangeAspect="1" noChangeArrowheads="1"/>
          </p:cNvPicPr>
          <p:nvPr>
            <p:ph type="pic" idx="2"/>
          </p:nvPr>
        </p:nvPicPr>
        <p:blipFill rotWithShape="1">
          <a:blip r:embed="rId3">
            <a:extLst>
              <a:ext uri="{28A0092B-C50C-407E-A947-70E740481C1C}">
                <a14:useLocalDpi xmlns:a14="http://schemas.microsoft.com/office/drawing/2010/main" val="0"/>
              </a:ext>
            </a:extLst>
          </a:blip>
          <a:srcRect t="8177" b="14963"/>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06" name="Google Shape;306;p30"/>
          <p:cNvSpPr txBox="1">
            <a:spLocks noGrp="1"/>
          </p:cNvSpPr>
          <p:nvPr>
            <p:ph type="title"/>
          </p:nvPr>
        </p:nvSpPr>
        <p:spPr>
          <a:xfrm>
            <a:off x="2167800" y="803892"/>
            <a:ext cx="7841172" cy="8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3700">
                <a:solidFill>
                  <a:schemeClr val="accent1"/>
                </a:solidFill>
              </a:rPr>
              <a:t>Industry Analysis: </a:t>
            </a:r>
            <a:br>
              <a:rPr lang="en-CA" sz="3700">
                <a:solidFill>
                  <a:schemeClr val="accent1"/>
                </a:solidFill>
              </a:rPr>
            </a:br>
            <a:r>
              <a:rPr lang="en-CA" sz="3700">
                <a:solidFill>
                  <a:schemeClr val="accent1"/>
                </a:solidFill>
              </a:rPr>
              <a:t>Performance and Multiples</a:t>
            </a:r>
          </a:p>
        </p:txBody>
      </p:sp>
      <p:cxnSp>
        <p:nvCxnSpPr>
          <p:cNvPr id="309" name="Google Shape;309;p30"/>
          <p:cNvCxnSpPr/>
          <p:nvPr/>
        </p:nvCxnSpPr>
        <p:spPr>
          <a:xfrm>
            <a:off x="2167800" y="656325"/>
            <a:ext cx="0" cy="1287600"/>
          </a:xfrm>
          <a:prstGeom prst="straightConnector1">
            <a:avLst/>
          </a:prstGeom>
          <a:noFill/>
          <a:ln w="19050" cap="flat" cmpd="sng">
            <a:solidFill>
              <a:schemeClr val="dk1"/>
            </a:solidFill>
            <a:prstDash val="solid"/>
            <a:round/>
            <a:headEnd type="none" w="med" len="med"/>
            <a:tailEnd type="none" w="med" len="med"/>
          </a:ln>
        </p:spPr>
      </p:cxnSp>
      <p:grpSp>
        <p:nvGrpSpPr>
          <p:cNvPr id="310" name="Google Shape;310;p30"/>
          <p:cNvGrpSpPr/>
          <p:nvPr/>
        </p:nvGrpSpPr>
        <p:grpSpPr>
          <a:xfrm>
            <a:off x="8041738" y="4579733"/>
            <a:ext cx="1231237" cy="962252"/>
            <a:chOff x="6354224" y="2446084"/>
            <a:chExt cx="1231237" cy="962252"/>
          </a:xfrm>
        </p:grpSpPr>
        <p:sp>
          <p:nvSpPr>
            <p:cNvPr id="311" name="Google Shape;311;p30"/>
            <p:cNvSpPr/>
            <p:nvPr/>
          </p:nvSpPr>
          <p:spPr>
            <a:xfrm>
              <a:off x="6777637" y="2880335"/>
              <a:ext cx="495300" cy="528000"/>
            </a:xfrm>
            <a:prstGeom prst="rect">
              <a:avLst/>
            </a:prstGeom>
            <a:solidFill>
              <a:srgbClr val="1C4587">
                <a:alpha val="4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0"/>
            <p:cNvSpPr/>
            <p:nvPr/>
          </p:nvSpPr>
          <p:spPr>
            <a:xfrm>
              <a:off x="7064361" y="2446084"/>
              <a:ext cx="521100" cy="555600"/>
            </a:xfrm>
            <a:prstGeom prst="rect">
              <a:avLst/>
            </a:prstGeom>
            <a:solidFill>
              <a:srgbClr val="FFFFFF">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0"/>
            <p:cNvSpPr/>
            <p:nvPr/>
          </p:nvSpPr>
          <p:spPr>
            <a:xfrm>
              <a:off x="6354224" y="2524849"/>
              <a:ext cx="570000" cy="607800"/>
            </a:xfrm>
            <a:prstGeom prst="rect">
              <a:avLst/>
            </a:prstGeom>
            <a:solidFill>
              <a:srgbClr val="1C4587">
                <a:alpha val="6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04165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80B88-6249-D725-1F50-FF658BD78ED8}"/>
              </a:ext>
            </a:extLst>
          </p:cNvPr>
          <p:cNvSpPr>
            <a:spLocks noGrp="1"/>
          </p:cNvSpPr>
          <p:nvPr>
            <p:ph type="title"/>
          </p:nvPr>
        </p:nvSpPr>
        <p:spPr>
          <a:xfrm>
            <a:off x="630059" y="176058"/>
            <a:ext cx="7704000" cy="572700"/>
          </a:xfrm>
        </p:spPr>
        <p:txBody>
          <a:bodyPr/>
          <a:lstStyle/>
          <a:p>
            <a:r>
              <a:rPr lang="en-US" dirty="0">
                <a:solidFill>
                  <a:schemeClr val="accent2"/>
                </a:solidFill>
                <a:latin typeface="Cambria" panose="02040503050406030204" pitchFamily="18" charset="0"/>
                <a:cs typeface="Arial" panose="020B0604020202020204" pitchFamily="34" charset="0"/>
              </a:rPr>
              <a:t>SaaS Industry Revenue (2015 -2025) </a:t>
            </a:r>
          </a:p>
        </p:txBody>
      </p:sp>
      <p:pic>
        <p:nvPicPr>
          <p:cNvPr id="5" name="Picture 4" descr="A graph of blue bars&#10;&#10;Description automatically generated">
            <a:extLst>
              <a:ext uri="{FF2B5EF4-FFF2-40B4-BE49-F238E27FC236}">
                <a16:creationId xmlns:a16="http://schemas.microsoft.com/office/drawing/2014/main" id="{7B8F287A-7769-AEA4-A315-F119F687E0ED}"/>
              </a:ext>
            </a:extLst>
          </p:cNvPr>
          <p:cNvPicPr>
            <a:picLocks noChangeAspect="1"/>
          </p:cNvPicPr>
          <p:nvPr/>
        </p:nvPicPr>
        <p:blipFill>
          <a:blip r:embed="rId2"/>
          <a:stretch>
            <a:fillRect/>
          </a:stretch>
        </p:blipFill>
        <p:spPr>
          <a:xfrm>
            <a:off x="1214675" y="890309"/>
            <a:ext cx="5958118" cy="3663367"/>
          </a:xfrm>
          <a:prstGeom prst="rect">
            <a:avLst/>
          </a:prstGeom>
        </p:spPr>
      </p:pic>
      <p:sp>
        <p:nvSpPr>
          <p:cNvPr id="6" name="TextBox 5">
            <a:extLst>
              <a:ext uri="{FF2B5EF4-FFF2-40B4-BE49-F238E27FC236}">
                <a16:creationId xmlns:a16="http://schemas.microsoft.com/office/drawing/2014/main" id="{F4F99DE2-3A89-046B-7F1A-8B95DA98B337}"/>
              </a:ext>
            </a:extLst>
          </p:cNvPr>
          <p:cNvSpPr txBox="1"/>
          <p:nvPr/>
        </p:nvSpPr>
        <p:spPr>
          <a:xfrm>
            <a:off x="1214675" y="4587505"/>
            <a:ext cx="529312" cy="215444"/>
          </a:xfrm>
          <a:prstGeom prst="rect">
            <a:avLst/>
          </a:prstGeom>
          <a:noFill/>
        </p:spPr>
        <p:txBody>
          <a:bodyPr wrap="none" rtlCol="0">
            <a:spAutoFit/>
          </a:bodyPr>
          <a:lstStyle/>
          <a:p>
            <a:r>
              <a:rPr lang="en-US" sz="800">
                <a:solidFill>
                  <a:schemeClr val="tx2">
                    <a:lumMod val="40000"/>
                    <a:lumOff val="60000"/>
                  </a:schemeClr>
                </a:solidFill>
              </a:rPr>
              <a:t>Statista</a:t>
            </a:r>
          </a:p>
        </p:txBody>
      </p:sp>
    </p:spTree>
    <p:extLst>
      <p:ext uri="{BB962C8B-B14F-4D97-AF65-F5344CB8AC3E}">
        <p14:creationId xmlns:p14="http://schemas.microsoft.com/office/powerpoint/2010/main" val="25847530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A330D-2EAE-DF57-AA2B-C24FE9B0A850}"/>
              </a:ext>
            </a:extLst>
          </p:cNvPr>
          <p:cNvSpPr>
            <a:spLocks noGrp="1"/>
          </p:cNvSpPr>
          <p:nvPr>
            <p:ph type="title"/>
          </p:nvPr>
        </p:nvSpPr>
        <p:spPr>
          <a:xfrm>
            <a:off x="389743" y="224998"/>
            <a:ext cx="8274571" cy="572700"/>
          </a:xfrm>
        </p:spPr>
        <p:txBody>
          <a:bodyPr/>
          <a:lstStyle/>
          <a:p>
            <a:r>
              <a:rPr lang="en-US" sz="2500" dirty="0">
                <a:solidFill>
                  <a:schemeClr val="accent2"/>
                </a:solidFill>
                <a:latin typeface="Cambria" panose="02040503050406030204" pitchFamily="18" charset="0"/>
                <a:cs typeface="Arial" panose="020B0604020202020204" pitchFamily="34" charset="0"/>
              </a:rPr>
              <a:t>High Growth and Medium/Low Growth Software</a:t>
            </a:r>
          </a:p>
        </p:txBody>
      </p:sp>
      <p:pic>
        <p:nvPicPr>
          <p:cNvPr id="5" name="Picture 4" descr="A screenshot of a graph&#10;&#10;Description automatically generated">
            <a:extLst>
              <a:ext uri="{FF2B5EF4-FFF2-40B4-BE49-F238E27FC236}">
                <a16:creationId xmlns:a16="http://schemas.microsoft.com/office/drawing/2014/main" id="{882B1BDA-5CE9-187B-9D1E-AA2866180BE8}"/>
              </a:ext>
            </a:extLst>
          </p:cNvPr>
          <p:cNvPicPr>
            <a:picLocks noChangeAspect="1"/>
          </p:cNvPicPr>
          <p:nvPr/>
        </p:nvPicPr>
        <p:blipFill>
          <a:blip r:embed="rId3"/>
          <a:stretch>
            <a:fillRect/>
          </a:stretch>
        </p:blipFill>
        <p:spPr>
          <a:xfrm>
            <a:off x="685800" y="797698"/>
            <a:ext cx="7772400" cy="3579880"/>
          </a:xfrm>
          <a:prstGeom prst="rect">
            <a:avLst/>
          </a:prstGeom>
        </p:spPr>
      </p:pic>
      <p:sp>
        <p:nvSpPr>
          <p:cNvPr id="6" name="TextBox 5">
            <a:extLst>
              <a:ext uri="{FF2B5EF4-FFF2-40B4-BE49-F238E27FC236}">
                <a16:creationId xmlns:a16="http://schemas.microsoft.com/office/drawing/2014/main" id="{53512E60-4A21-5740-2616-A8B53CAD6AB6}"/>
              </a:ext>
            </a:extLst>
          </p:cNvPr>
          <p:cNvSpPr txBox="1"/>
          <p:nvPr/>
        </p:nvSpPr>
        <p:spPr>
          <a:xfrm>
            <a:off x="685799" y="4497049"/>
            <a:ext cx="1128011" cy="169277"/>
          </a:xfrm>
          <a:prstGeom prst="rect">
            <a:avLst/>
          </a:prstGeom>
          <a:noFill/>
        </p:spPr>
        <p:txBody>
          <a:bodyPr wrap="square" rtlCol="0">
            <a:spAutoFit/>
          </a:bodyPr>
          <a:lstStyle/>
          <a:p>
            <a:r>
              <a:rPr lang="en-US" sz="500">
                <a:solidFill>
                  <a:schemeClr val="tx2">
                    <a:lumMod val="60000"/>
                    <a:lumOff val="40000"/>
                  </a:schemeClr>
                </a:solidFill>
              </a:rPr>
              <a:t>Source: Raymond James (2024)</a:t>
            </a:r>
          </a:p>
        </p:txBody>
      </p:sp>
    </p:spTree>
    <p:extLst>
      <p:ext uri="{BB962C8B-B14F-4D97-AF65-F5344CB8AC3E}">
        <p14:creationId xmlns:p14="http://schemas.microsoft.com/office/powerpoint/2010/main" val="3004185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2050" name="Picture 2" descr="SaaS Solutions - Why are they popular in small and medium-sized businesses">
            <a:extLst>
              <a:ext uri="{FF2B5EF4-FFF2-40B4-BE49-F238E27FC236}">
                <a16:creationId xmlns:a16="http://schemas.microsoft.com/office/drawing/2014/main" id="{DEE6C57D-8DCE-1D5A-87D9-20167DCF7779}"/>
              </a:ext>
            </a:extLst>
          </p:cNvPr>
          <p:cNvPicPr>
            <a:picLocks noGrp="1" noChangeAspect="1" noChangeArrowheads="1"/>
          </p:cNvPicPr>
          <p:nvPr>
            <p:ph type="pic" idx="2"/>
          </p:nvPr>
        </p:nvPicPr>
        <p:blipFill rotWithShape="1">
          <a:blip r:embed="rId3">
            <a:extLst>
              <a:ext uri="{28A0092B-C50C-407E-A947-70E740481C1C}">
                <a14:useLocalDpi xmlns:a14="http://schemas.microsoft.com/office/drawing/2010/main" val="0"/>
              </a:ext>
            </a:extLst>
          </a:blip>
          <a:srcRect t="8177" b="14963"/>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06" name="Google Shape;306;p30"/>
          <p:cNvSpPr txBox="1">
            <a:spLocks noGrp="1"/>
          </p:cNvSpPr>
          <p:nvPr>
            <p:ph type="title"/>
          </p:nvPr>
        </p:nvSpPr>
        <p:spPr>
          <a:xfrm>
            <a:off x="2341586" y="853725"/>
            <a:ext cx="5580513" cy="8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4000" dirty="0">
                <a:solidFill>
                  <a:schemeClr val="accent1"/>
                </a:solidFill>
              </a:rPr>
              <a:t>Industry Analysis: </a:t>
            </a:r>
            <a:br>
              <a:rPr lang="en-CA" sz="4000" dirty="0">
                <a:solidFill>
                  <a:schemeClr val="accent1"/>
                </a:solidFill>
              </a:rPr>
            </a:br>
            <a:r>
              <a:rPr lang="en-CA" sz="4000" dirty="0">
                <a:solidFill>
                  <a:schemeClr val="accent1"/>
                </a:solidFill>
              </a:rPr>
              <a:t>Defining the Sector</a:t>
            </a:r>
          </a:p>
        </p:txBody>
      </p:sp>
      <p:cxnSp>
        <p:nvCxnSpPr>
          <p:cNvPr id="309" name="Google Shape;309;p30"/>
          <p:cNvCxnSpPr/>
          <p:nvPr/>
        </p:nvCxnSpPr>
        <p:spPr>
          <a:xfrm>
            <a:off x="2167800" y="656325"/>
            <a:ext cx="0" cy="1287600"/>
          </a:xfrm>
          <a:prstGeom prst="straightConnector1">
            <a:avLst/>
          </a:prstGeom>
          <a:noFill/>
          <a:ln w="19050" cap="flat" cmpd="sng">
            <a:solidFill>
              <a:schemeClr val="dk1"/>
            </a:solidFill>
            <a:prstDash val="solid"/>
            <a:round/>
            <a:headEnd type="none" w="med" len="med"/>
            <a:tailEnd type="none" w="med" len="med"/>
          </a:ln>
        </p:spPr>
      </p:cxnSp>
      <p:grpSp>
        <p:nvGrpSpPr>
          <p:cNvPr id="310" name="Google Shape;310;p30"/>
          <p:cNvGrpSpPr/>
          <p:nvPr/>
        </p:nvGrpSpPr>
        <p:grpSpPr>
          <a:xfrm>
            <a:off x="8041738" y="4579733"/>
            <a:ext cx="1231237" cy="962252"/>
            <a:chOff x="6354224" y="2446084"/>
            <a:chExt cx="1231237" cy="962252"/>
          </a:xfrm>
        </p:grpSpPr>
        <p:sp>
          <p:nvSpPr>
            <p:cNvPr id="311" name="Google Shape;311;p30"/>
            <p:cNvSpPr/>
            <p:nvPr/>
          </p:nvSpPr>
          <p:spPr>
            <a:xfrm>
              <a:off x="6777637" y="2880335"/>
              <a:ext cx="495300" cy="528000"/>
            </a:xfrm>
            <a:prstGeom prst="rect">
              <a:avLst/>
            </a:prstGeom>
            <a:solidFill>
              <a:srgbClr val="1C4587">
                <a:alpha val="4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0"/>
            <p:cNvSpPr/>
            <p:nvPr/>
          </p:nvSpPr>
          <p:spPr>
            <a:xfrm>
              <a:off x="7064361" y="2446084"/>
              <a:ext cx="521100" cy="555600"/>
            </a:xfrm>
            <a:prstGeom prst="rect">
              <a:avLst/>
            </a:prstGeom>
            <a:solidFill>
              <a:srgbClr val="FFFFFF">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0"/>
            <p:cNvSpPr/>
            <p:nvPr/>
          </p:nvSpPr>
          <p:spPr>
            <a:xfrm>
              <a:off x="6354224" y="2524849"/>
              <a:ext cx="570000" cy="607800"/>
            </a:xfrm>
            <a:prstGeom prst="rect">
              <a:avLst/>
            </a:prstGeom>
            <a:solidFill>
              <a:srgbClr val="1C4587">
                <a:alpha val="6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301851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A330D-2EAE-DF57-AA2B-C24FE9B0A850}"/>
              </a:ext>
            </a:extLst>
          </p:cNvPr>
          <p:cNvSpPr>
            <a:spLocks noGrp="1"/>
          </p:cNvSpPr>
          <p:nvPr>
            <p:ph type="title"/>
          </p:nvPr>
        </p:nvSpPr>
        <p:spPr>
          <a:xfrm>
            <a:off x="389743" y="224998"/>
            <a:ext cx="8274571" cy="572700"/>
          </a:xfrm>
        </p:spPr>
        <p:txBody>
          <a:bodyPr/>
          <a:lstStyle/>
          <a:p>
            <a:r>
              <a:rPr lang="en-US" dirty="0">
                <a:solidFill>
                  <a:schemeClr val="accent2"/>
                </a:solidFill>
                <a:latin typeface="Cambria" panose="02040503050406030204" pitchFamily="18" charset="0"/>
                <a:cs typeface="Arial" panose="020B0604020202020204" pitchFamily="34" charset="0"/>
              </a:rPr>
              <a:t>Horizontal/ Vertical/ Infrastructure Software</a:t>
            </a:r>
          </a:p>
        </p:txBody>
      </p:sp>
      <p:sp>
        <p:nvSpPr>
          <p:cNvPr id="6" name="TextBox 5">
            <a:extLst>
              <a:ext uri="{FF2B5EF4-FFF2-40B4-BE49-F238E27FC236}">
                <a16:creationId xmlns:a16="http://schemas.microsoft.com/office/drawing/2014/main" id="{53512E60-4A21-5740-2616-A8B53CAD6AB6}"/>
              </a:ext>
            </a:extLst>
          </p:cNvPr>
          <p:cNvSpPr txBox="1"/>
          <p:nvPr/>
        </p:nvSpPr>
        <p:spPr>
          <a:xfrm>
            <a:off x="685799" y="4497049"/>
            <a:ext cx="1128011" cy="169277"/>
          </a:xfrm>
          <a:prstGeom prst="rect">
            <a:avLst/>
          </a:prstGeom>
          <a:noFill/>
        </p:spPr>
        <p:txBody>
          <a:bodyPr wrap="square" rtlCol="0">
            <a:spAutoFit/>
          </a:bodyPr>
          <a:lstStyle/>
          <a:p>
            <a:r>
              <a:rPr lang="en-US" sz="500">
                <a:solidFill>
                  <a:schemeClr val="tx2">
                    <a:lumMod val="60000"/>
                    <a:lumOff val="40000"/>
                  </a:schemeClr>
                </a:solidFill>
              </a:rPr>
              <a:t>Source: Raymond James (2024)</a:t>
            </a:r>
          </a:p>
        </p:txBody>
      </p:sp>
      <p:pic>
        <p:nvPicPr>
          <p:cNvPr id="8" name="Picture 7" descr="A screenshot of a graph&#10;&#10;Description automatically generated">
            <a:extLst>
              <a:ext uri="{FF2B5EF4-FFF2-40B4-BE49-F238E27FC236}">
                <a16:creationId xmlns:a16="http://schemas.microsoft.com/office/drawing/2014/main" id="{B42D7000-5228-535C-BDFE-C314011F04B5}"/>
              </a:ext>
            </a:extLst>
          </p:cNvPr>
          <p:cNvPicPr>
            <a:picLocks noChangeAspect="1"/>
          </p:cNvPicPr>
          <p:nvPr/>
        </p:nvPicPr>
        <p:blipFill>
          <a:blip r:embed="rId3"/>
          <a:stretch>
            <a:fillRect/>
          </a:stretch>
        </p:blipFill>
        <p:spPr>
          <a:xfrm>
            <a:off x="749509" y="850052"/>
            <a:ext cx="7772400" cy="3594642"/>
          </a:xfrm>
          <a:prstGeom prst="rect">
            <a:avLst/>
          </a:prstGeom>
        </p:spPr>
      </p:pic>
    </p:spTree>
    <p:extLst>
      <p:ext uri="{BB962C8B-B14F-4D97-AF65-F5344CB8AC3E}">
        <p14:creationId xmlns:p14="http://schemas.microsoft.com/office/powerpoint/2010/main" val="2210716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A330D-2EAE-DF57-AA2B-C24FE9B0A850}"/>
              </a:ext>
            </a:extLst>
          </p:cNvPr>
          <p:cNvSpPr>
            <a:spLocks noGrp="1"/>
          </p:cNvSpPr>
          <p:nvPr>
            <p:ph type="title"/>
          </p:nvPr>
        </p:nvSpPr>
        <p:spPr>
          <a:xfrm>
            <a:off x="389743" y="224998"/>
            <a:ext cx="8274571" cy="572700"/>
          </a:xfrm>
        </p:spPr>
        <p:txBody>
          <a:bodyPr/>
          <a:lstStyle/>
          <a:p>
            <a:r>
              <a:rPr lang="en-US" dirty="0">
                <a:solidFill>
                  <a:schemeClr val="accent2"/>
                </a:solidFill>
                <a:latin typeface="Cambria" panose="02040503050406030204" pitchFamily="18" charset="0"/>
                <a:cs typeface="Arial" panose="020B0604020202020204" pitchFamily="34" charset="0"/>
              </a:rPr>
              <a:t>Equity Trading Multiples by Sector</a:t>
            </a:r>
          </a:p>
        </p:txBody>
      </p:sp>
      <p:sp>
        <p:nvSpPr>
          <p:cNvPr id="6" name="TextBox 5">
            <a:extLst>
              <a:ext uri="{FF2B5EF4-FFF2-40B4-BE49-F238E27FC236}">
                <a16:creationId xmlns:a16="http://schemas.microsoft.com/office/drawing/2014/main" id="{53512E60-4A21-5740-2616-A8B53CAD6AB6}"/>
              </a:ext>
            </a:extLst>
          </p:cNvPr>
          <p:cNvSpPr txBox="1"/>
          <p:nvPr/>
        </p:nvSpPr>
        <p:spPr>
          <a:xfrm>
            <a:off x="685799" y="4497049"/>
            <a:ext cx="1128011" cy="169277"/>
          </a:xfrm>
          <a:prstGeom prst="rect">
            <a:avLst/>
          </a:prstGeom>
          <a:noFill/>
        </p:spPr>
        <p:txBody>
          <a:bodyPr wrap="square" rtlCol="0">
            <a:spAutoFit/>
          </a:bodyPr>
          <a:lstStyle/>
          <a:p>
            <a:r>
              <a:rPr lang="en-US" sz="500">
                <a:solidFill>
                  <a:schemeClr val="tx2">
                    <a:lumMod val="60000"/>
                    <a:lumOff val="40000"/>
                  </a:schemeClr>
                </a:solidFill>
              </a:rPr>
              <a:t>Source: Raymond James (2024)</a:t>
            </a:r>
          </a:p>
        </p:txBody>
      </p:sp>
      <p:pic>
        <p:nvPicPr>
          <p:cNvPr id="4" name="Picture 3" descr="A screenshot of a graph&#10;&#10;Description automatically generated">
            <a:extLst>
              <a:ext uri="{FF2B5EF4-FFF2-40B4-BE49-F238E27FC236}">
                <a16:creationId xmlns:a16="http://schemas.microsoft.com/office/drawing/2014/main" id="{F506810C-FA32-727D-B531-94810F423D18}"/>
              </a:ext>
            </a:extLst>
          </p:cNvPr>
          <p:cNvPicPr>
            <a:picLocks noChangeAspect="1"/>
          </p:cNvPicPr>
          <p:nvPr/>
        </p:nvPicPr>
        <p:blipFill>
          <a:blip r:embed="rId3"/>
          <a:stretch>
            <a:fillRect/>
          </a:stretch>
        </p:blipFill>
        <p:spPr>
          <a:xfrm>
            <a:off x="685800" y="845824"/>
            <a:ext cx="7772400" cy="3603099"/>
          </a:xfrm>
          <a:prstGeom prst="rect">
            <a:avLst/>
          </a:prstGeom>
        </p:spPr>
      </p:pic>
    </p:spTree>
    <p:extLst>
      <p:ext uri="{BB962C8B-B14F-4D97-AF65-F5344CB8AC3E}">
        <p14:creationId xmlns:p14="http://schemas.microsoft.com/office/powerpoint/2010/main" val="224368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4FFD-1D5E-B23A-40EA-961C25DAE831}"/>
              </a:ext>
            </a:extLst>
          </p:cNvPr>
          <p:cNvSpPr>
            <a:spLocks noGrp="1"/>
          </p:cNvSpPr>
          <p:nvPr>
            <p:ph type="title"/>
          </p:nvPr>
        </p:nvSpPr>
        <p:spPr/>
        <p:txBody>
          <a:bodyPr/>
          <a:lstStyle/>
          <a:p>
            <a:r>
              <a:rPr lang="en-US" dirty="0">
                <a:solidFill>
                  <a:schemeClr val="accent2"/>
                </a:solidFill>
                <a:latin typeface="Cambria" panose="02040503050406030204" pitchFamily="18" charset="0"/>
                <a:cs typeface="Arial" panose="020B0604020202020204" pitchFamily="34" charset="0"/>
              </a:rPr>
              <a:t>“The Rule of 40”</a:t>
            </a:r>
          </a:p>
        </p:txBody>
      </p:sp>
      <p:grpSp>
        <p:nvGrpSpPr>
          <p:cNvPr id="12" name="Group 11">
            <a:extLst>
              <a:ext uri="{FF2B5EF4-FFF2-40B4-BE49-F238E27FC236}">
                <a16:creationId xmlns:a16="http://schemas.microsoft.com/office/drawing/2014/main" id="{71DE6736-4CF1-2E74-7DB1-2FE75A6117B0}"/>
              </a:ext>
            </a:extLst>
          </p:cNvPr>
          <p:cNvGrpSpPr/>
          <p:nvPr/>
        </p:nvGrpSpPr>
        <p:grpSpPr>
          <a:xfrm>
            <a:off x="352270" y="1466405"/>
            <a:ext cx="8889167" cy="1938992"/>
            <a:chOff x="404735" y="1878635"/>
            <a:chExt cx="8889167" cy="1938992"/>
          </a:xfrm>
        </p:grpSpPr>
        <p:sp>
          <p:nvSpPr>
            <p:cNvPr id="6" name="Rectangle 5">
              <a:extLst>
                <a:ext uri="{FF2B5EF4-FFF2-40B4-BE49-F238E27FC236}">
                  <a16:creationId xmlns:a16="http://schemas.microsoft.com/office/drawing/2014/main" id="{F8ECA511-96FE-6344-43C4-65CE3872C44D}"/>
                </a:ext>
              </a:extLst>
            </p:cNvPr>
            <p:cNvSpPr/>
            <p:nvPr/>
          </p:nvSpPr>
          <p:spPr>
            <a:xfrm>
              <a:off x="404735" y="2023672"/>
              <a:ext cx="2488367" cy="82445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Revenue Growth</a:t>
              </a:r>
            </a:p>
          </p:txBody>
        </p:sp>
        <p:sp>
          <p:nvSpPr>
            <p:cNvPr id="7" name="Rectangle 6">
              <a:extLst>
                <a:ext uri="{FF2B5EF4-FFF2-40B4-BE49-F238E27FC236}">
                  <a16:creationId xmlns:a16="http://schemas.microsoft.com/office/drawing/2014/main" id="{D5D8D18F-D9C3-2C65-44F3-1C7DDA262E16}"/>
                </a:ext>
              </a:extLst>
            </p:cNvPr>
            <p:cNvSpPr/>
            <p:nvPr/>
          </p:nvSpPr>
          <p:spPr>
            <a:xfrm>
              <a:off x="3997378" y="2023672"/>
              <a:ext cx="2488367" cy="82445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Profit Margin or Free Cash Flow Rate</a:t>
              </a:r>
            </a:p>
          </p:txBody>
        </p:sp>
        <p:pic>
          <p:nvPicPr>
            <p:cNvPr id="9" name="Graphic 8" descr="Add with solid fill">
              <a:extLst>
                <a:ext uri="{FF2B5EF4-FFF2-40B4-BE49-F238E27FC236}">
                  <a16:creationId xmlns:a16="http://schemas.microsoft.com/office/drawing/2014/main" id="{02AD0B80-5104-D190-BF8E-939EFCA6D6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32729" y="2177992"/>
              <a:ext cx="572701" cy="572701"/>
            </a:xfrm>
            <a:prstGeom prst="rect">
              <a:avLst/>
            </a:prstGeom>
          </p:spPr>
        </p:pic>
        <p:sp>
          <p:nvSpPr>
            <p:cNvPr id="10" name="TextBox 9">
              <a:extLst>
                <a:ext uri="{FF2B5EF4-FFF2-40B4-BE49-F238E27FC236}">
                  <a16:creationId xmlns:a16="http://schemas.microsoft.com/office/drawing/2014/main" id="{6C737CA1-87CD-22E9-A94D-1DF82D7888B2}"/>
                </a:ext>
              </a:extLst>
            </p:cNvPr>
            <p:cNvSpPr txBox="1"/>
            <p:nvPr/>
          </p:nvSpPr>
          <p:spPr>
            <a:xfrm>
              <a:off x="6777694" y="2011756"/>
              <a:ext cx="574982" cy="861774"/>
            </a:xfrm>
            <a:prstGeom prst="rect">
              <a:avLst/>
            </a:prstGeom>
            <a:noFill/>
          </p:spPr>
          <p:txBody>
            <a:bodyPr wrap="square" rtlCol="0">
              <a:spAutoFit/>
            </a:bodyPr>
            <a:lstStyle/>
            <a:p>
              <a:r>
                <a:rPr lang="en-US" sz="5000">
                  <a:solidFill>
                    <a:schemeClr val="accent2"/>
                  </a:solidFill>
                </a:rPr>
                <a:t>≥</a:t>
              </a:r>
            </a:p>
          </p:txBody>
        </p:sp>
        <p:sp>
          <p:nvSpPr>
            <p:cNvPr id="11" name="TextBox 10">
              <a:extLst>
                <a:ext uri="{FF2B5EF4-FFF2-40B4-BE49-F238E27FC236}">
                  <a16:creationId xmlns:a16="http://schemas.microsoft.com/office/drawing/2014/main" id="{C38365DC-13CD-F987-6DDC-0800F858DB7B}"/>
                </a:ext>
              </a:extLst>
            </p:cNvPr>
            <p:cNvSpPr txBox="1"/>
            <p:nvPr/>
          </p:nvSpPr>
          <p:spPr>
            <a:xfrm>
              <a:off x="7352676" y="1878635"/>
              <a:ext cx="1941226" cy="1938992"/>
            </a:xfrm>
            <a:prstGeom prst="rect">
              <a:avLst/>
            </a:prstGeom>
            <a:noFill/>
          </p:spPr>
          <p:txBody>
            <a:bodyPr wrap="square" rtlCol="0">
              <a:spAutoFit/>
            </a:bodyPr>
            <a:lstStyle/>
            <a:p>
              <a:r>
                <a:rPr lang="en-US" sz="6000">
                  <a:solidFill>
                    <a:schemeClr val="accent2"/>
                  </a:solidFill>
                </a:rPr>
                <a:t>40%</a:t>
              </a:r>
            </a:p>
            <a:p>
              <a:endParaRPr lang="en-US" sz="6000">
                <a:solidFill>
                  <a:schemeClr val="accent2"/>
                </a:solidFill>
              </a:endParaRPr>
            </a:p>
          </p:txBody>
        </p:sp>
      </p:grpSp>
      <p:sp>
        <p:nvSpPr>
          <p:cNvPr id="14" name="Bent-Up Arrow 13">
            <a:extLst>
              <a:ext uri="{FF2B5EF4-FFF2-40B4-BE49-F238E27FC236}">
                <a16:creationId xmlns:a16="http://schemas.microsoft.com/office/drawing/2014/main" id="{D42D2F1D-B911-C88A-05B7-589BD50D66BE}"/>
              </a:ext>
            </a:extLst>
          </p:cNvPr>
          <p:cNvSpPr/>
          <p:nvPr/>
        </p:nvSpPr>
        <p:spPr>
          <a:xfrm rot="5400000">
            <a:off x="224643" y="3001346"/>
            <a:ext cx="1525368" cy="731520"/>
          </a:xfrm>
          <a:prstGeom prst="bentUpArrow">
            <a:avLst>
              <a:gd name="adj1" fmla="val 11680"/>
              <a:gd name="adj2" fmla="val 25000"/>
              <a:gd name="adj3" fmla="val 18852"/>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9CDAB29-8832-6F79-72BB-96A9C517EB72}"/>
              </a:ext>
            </a:extLst>
          </p:cNvPr>
          <p:cNvSpPr/>
          <p:nvPr/>
        </p:nvSpPr>
        <p:spPr>
          <a:xfrm>
            <a:off x="1558453" y="3507277"/>
            <a:ext cx="2608945" cy="1008079"/>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Monthly or Annual Recurring Revenue</a:t>
            </a:r>
          </a:p>
        </p:txBody>
      </p:sp>
      <p:sp>
        <p:nvSpPr>
          <p:cNvPr id="16" name="Bent-Up Arrow 15">
            <a:extLst>
              <a:ext uri="{FF2B5EF4-FFF2-40B4-BE49-F238E27FC236}">
                <a16:creationId xmlns:a16="http://schemas.microsoft.com/office/drawing/2014/main" id="{1CBF6C89-03B2-20E6-76FF-B607F281FFC6}"/>
              </a:ext>
            </a:extLst>
          </p:cNvPr>
          <p:cNvSpPr/>
          <p:nvPr/>
        </p:nvSpPr>
        <p:spPr>
          <a:xfrm rot="5400000">
            <a:off x="4213920" y="3001346"/>
            <a:ext cx="1525368" cy="731520"/>
          </a:xfrm>
          <a:prstGeom prst="bentUpArrow">
            <a:avLst>
              <a:gd name="adj1" fmla="val 11680"/>
              <a:gd name="adj2" fmla="val 25000"/>
              <a:gd name="adj3" fmla="val 18852"/>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C0E0A9B-3681-19C2-43E2-1FF2C73B3E10}"/>
              </a:ext>
            </a:extLst>
          </p:cNvPr>
          <p:cNvSpPr/>
          <p:nvPr/>
        </p:nvSpPr>
        <p:spPr>
          <a:xfrm>
            <a:off x="5403894" y="3507276"/>
            <a:ext cx="3020106" cy="100808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EBTIDA Margin (%) = EBIDTA / Revenue</a:t>
            </a:r>
          </a:p>
        </p:txBody>
      </p:sp>
    </p:spTree>
    <p:extLst>
      <p:ext uri="{BB962C8B-B14F-4D97-AF65-F5344CB8AC3E}">
        <p14:creationId xmlns:p14="http://schemas.microsoft.com/office/powerpoint/2010/main" val="161129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997DA-005E-7DDD-6C4F-5478E7D33D12}"/>
              </a:ext>
            </a:extLst>
          </p:cNvPr>
          <p:cNvSpPr>
            <a:spLocks noGrp="1"/>
          </p:cNvSpPr>
          <p:nvPr>
            <p:ph type="title"/>
          </p:nvPr>
        </p:nvSpPr>
        <p:spPr>
          <a:xfrm>
            <a:off x="685800" y="241780"/>
            <a:ext cx="7704000" cy="572700"/>
          </a:xfrm>
        </p:spPr>
        <p:txBody>
          <a:bodyPr/>
          <a:lstStyle/>
          <a:p>
            <a:r>
              <a:rPr lang="en-US" sz="2800" dirty="0">
                <a:solidFill>
                  <a:schemeClr val="accent2"/>
                </a:solidFill>
                <a:latin typeface="Cambria" panose="02040503050406030204" pitchFamily="18" charset="0"/>
                <a:cs typeface="Arial" panose="020B0604020202020204" pitchFamily="34" charset="0"/>
              </a:rPr>
              <a:t>Software Valuation Using “The Rule of 40”</a:t>
            </a:r>
          </a:p>
        </p:txBody>
      </p:sp>
      <p:pic>
        <p:nvPicPr>
          <p:cNvPr id="4" name="Picture 3" descr="A graph showing growth and profitability&#10;&#10;Description automatically generated">
            <a:extLst>
              <a:ext uri="{FF2B5EF4-FFF2-40B4-BE49-F238E27FC236}">
                <a16:creationId xmlns:a16="http://schemas.microsoft.com/office/drawing/2014/main" id="{574450E1-502F-F636-8882-57894EE1641E}"/>
              </a:ext>
            </a:extLst>
          </p:cNvPr>
          <p:cNvPicPr>
            <a:picLocks noChangeAspect="1"/>
          </p:cNvPicPr>
          <p:nvPr/>
        </p:nvPicPr>
        <p:blipFill>
          <a:blip r:embed="rId2"/>
          <a:stretch>
            <a:fillRect/>
          </a:stretch>
        </p:blipFill>
        <p:spPr>
          <a:xfrm>
            <a:off x="617400" y="895989"/>
            <a:ext cx="7772400" cy="3514539"/>
          </a:xfrm>
          <a:prstGeom prst="rect">
            <a:avLst/>
          </a:prstGeom>
        </p:spPr>
      </p:pic>
      <p:sp>
        <p:nvSpPr>
          <p:cNvPr id="6" name="TextBox 5">
            <a:extLst>
              <a:ext uri="{FF2B5EF4-FFF2-40B4-BE49-F238E27FC236}">
                <a16:creationId xmlns:a16="http://schemas.microsoft.com/office/drawing/2014/main" id="{2E4A28AB-2FE1-5F6D-4489-0BD2D8BAA10D}"/>
              </a:ext>
            </a:extLst>
          </p:cNvPr>
          <p:cNvSpPr txBox="1"/>
          <p:nvPr/>
        </p:nvSpPr>
        <p:spPr>
          <a:xfrm>
            <a:off x="685800" y="4507964"/>
            <a:ext cx="4826832" cy="215444"/>
          </a:xfrm>
          <a:prstGeom prst="rect">
            <a:avLst/>
          </a:prstGeom>
          <a:noFill/>
        </p:spPr>
        <p:txBody>
          <a:bodyPr wrap="square">
            <a:spAutoFit/>
          </a:bodyPr>
          <a:lstStyle/>
          <a:p>
            <a:r>
              <a:rPr lang="en-US" sz="800">
                <a:solidFill>
                  <a:schemeClr val="tx2">
                    <a:lumMod val="60000"/>
                    <a:lumOff val="40000"/>
                  </a:schemeClr>
                </a:solidFill>
              </a:rPr>
              <a:t>Source: Raymond James (2024)</a:t>
            </a:r>
          </a:p>
        </p:txBody>
      </p:sp>
    </p:spTree>
    <p:extLst>
      <p:ext uri="{BB962C8B-B14F-4D97-AF65-F5344CB8AC3E}">
        <p14:creationId xmlns:p14="http://schemas.microsoft.com/office/powerpoint/2010/main" val="21115123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997DA-005E-7DDD-6C4F-5478E7D33D12}"/>
              </a:ext>
            </a:extLst>
          </p:cNvPr>
          <p:cNvSpPr>
            <a:spLocks noGrp="1"/>
          </p:cNvSpPr>
          <p:nvPr>
            <p:ph type="title"/>
          </p:nvPr>
        </p:nvSpPr>
        <p:spPr>
          <a:xfrm>
            <a:off x="685800" y="241780"/>
            <a:ext cx="7704000" cy="572700"/>
          </a:xfrm>
        </p:spPr>
        <p:txBody>
          <a:bodyPr/>
          <a:lstStyle/>
          <a:p>
            <a:r>
              <a:rPr lang="en-US" sz="2800" dirty="0">
                <a:solidFill>
                  <a:schemeClr val="accent2"/>
                </a:solidFill>
                <a:latin typeface="Cambria" panose="02040503050406030204" pitchFamily="18" charset="0"/>
                <a:cs typeface="Arial" panose="020B0604020202020204" pitchFamily="34" charset="0"/>
              </a:rPr>
              <a:t>Software Valuation Using “The Rule of 40”</a:t>
            </a:r>
          </a:p>
        </p:txBody>
      </p:sp>
      <p:grpSp>
        <p:nvGrpSpPr>
          <p:cNvPr id="7" name="Group 6">
            <a:extLst>
              <a:ext uri="{FF2B5EF4-FFF2-40B4-BE49-F238E27FC236}">
                <a16:creationId xmlns:a16="http://schemas.microsoft.com/office/drawing/2014/main" id="{78C18755-8CA8-5D3B-0455-BA328197722E}"/>
              </a:ext>
            </a:extLst>
          </p:cNvPr>
          <p:cNvGrpSpPr/>
          <p:nvPr/>
        </p:nvGrpSpPr>
        <p:grpSpPr>
          <a:xfrm>
            <a:off x="624031" y="1074528"/>
            <a:ext cx="5619372" cy="3557438"/>
            <a:chOff x="556574" y="902141"/>
            <a:chExt cx="4697479" cy="3006098"/>
          </a:xfrm>
        </p:grpSpPr>
        <p:sp>
          <p:nvSpPr>
            <p:cNvPr id="6" name="TextBox 5">
              <a:extLst>
                <a:ext uri="{FF2B5EF4-FFF2-40B4-BE49-F238E27FC236}">
                  <a16:creationId xmlns:a16="http://schemas.microsoft.com/office/drawing/2014/main" id="{2E4A28AB-2FE1-5F6D-4489-0BD2D8BAA10D}"/>
                </a:ext>
              </a:extLst>
            </p:cNvPr>
            <p:cNvSpPr txBox="1"/>
            <p:nvPr/>
          </p:nvSpPr>
          <p:spPr>
            <a:xfrm>
              <a:off x="556574" y="3692795"/>
              <a:ext cx="1691951" cy="215444"/>
            </a:xfrm>
            <a:prstGeom prst="rect">
              <a:avLst/>
            </a:prstGeom>
            <a:noFill/>
          </p:spPr>
          <p:txBody>
            <a:bodyPr wrap="square">
              <a:spAutoFit/>
            </a:bodyPr>
            <a:lstStyle/>
            <a:p>
              <a:r>
                <a:rPr lang="en-US" sz="800">
                  <a:solidFill>
                    <a:schemeClr val="tx2">
                      <a:lumMod val="60000"/>
                      <a:lumOff val="40000"/>
                    </a:schemeClr>
                  </a:solidFill>
                </a:rPr>
                <a:t>Source: Raymond James (2024)</a:t>
              </a:r>
            </a:p>
          </p:txBody>
        </p:sp>
        <p:pic>
          <p:nvPicPr>
            <p:cNvPr id="5" name="Picture 4" descr="A graph with numbers and a line&#10;&#10;Description automatically generated with medium confidence">
              <a:extLst>
                <a:ext uri="{FF2B5EF4-FFF2-40B4-BE49-F238E27FC236}">
                  <a16:creationId xmlns:a16="http://schemas.microsoft.com/office/drawing/2014/main" id="{3A84D20F-7AE9-2A4D-4847-3498A8A16656}"/>
                </a:ext>
              </a:extLst>
            </p:cNvPr>
            <p:cNvPicPr>
              <a:picLocks noChangeAspect="1"/>
            </p:cNvPicPr>
            <p:nvPr/>
          </p:nvPicPr>
          <p:blipFill>
            <a:blip r:embed="rId2"/>
            <a:stretch>
              <a:fillRect/>
            </a:stretch>
          </p:blipFill>
          <p:spPr>
            <a:xfrm>
              <a:off x="685927" y="902141"/>
              <a:ext cx="4568126" cy="2702993"/>
            </a:xfrm>
            <a:prstGeom prst="rect">
              <a:avLst/>
            </a:prstGeom>
          </p:spPr>
        </p:pic>
      </p:grpSp>
      <p:grpSp>
        <p:nvGrpSpPr>
          <p:cNvPr id="13" name="Group 12">
            <a:extLst>
              <a:ext uri="{FF2B5EF4-FFF2-40B4-BE49-F238E27FC236}">
                <a16:creationId xmlns:a16="http://schemas.microsoft.com/office/drawing/2014/main" id="{B8BBA3BD-D929-5915-7240-39B42037220B}"/>
              </a:ext>
            </a:extLst>
          </p:cNvPr>
          <p:cNvGrpSpPr/>
          <p:nvPr/>
        </p:nvGrpSpPr>
        <p:grpSpPr>
          <a:xfrm>
            <a:off x="4983687" y="870237"/>
            <a:ext cx="3986854" cy="4065855"/>
            <a:chOff x="5007963" y="1077645"/>
            <a:chExt cx="3986854" cy="4065855"/>
          </a:xfrm>
        </p:grpSpPr>
        <p:sp>
          <p:nvSpPr>
            <p:cNvPr id="9" name="Oval 8">
              <a:extLst>
                <a:ext uri="{FF2B5EF4-FFF2-40B4-BE49-F238E27FC236}">
                  <a16:creationId xmlns:a16="http://schemas.microsoft.com/office/drawing/2014/main" id="{B88A95A9-744C-B39E-218A-966FBF3535F5}"/>
                </a:ext>
              </a:extLst>
            </p:cNvPr>
            <p:cNvSpPr/>
            <p:nvPr/>
          </p:nvSpPr>
          <p:spPr>
            <a:xfrm>
              <a:off x="5711252" y="2104208"/>
              <a:ext cx="3283565" cy="3039292"/>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Only one third of companies surpass and sustain levels more than 40%</a:t>
              </a:r>
            </a:p>
          </p:txBody>
        </p:sp>
        <p:sp>
          <p:nvSpPr>
            <p:cNvPr id="10" name="Oval 9">
              <a:extLst>
                <a:ext uri="{FF2B5EF4-FFF2-40B4-BE49-F238E27FC236}">
                  <a16:creationId xmlns:a16="http://schemas.microsoft.com/office/drawing/2014/main" id="{984517A0-1243-D08F-71E5-CA41ED1B2E40}"/>
                </a:ext>
              </a:extLst>
            </p:cNvPr>
            <p:cNvSpPr/>
            <p:nvPr/>
          </p:nvSpPr>
          <p:spPr>
            <a:xfrm>
              <a:off x="5007963" y="1077645"/>
              <a:ext cx="2074889" cy="1822952"/>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000"/>
            </a:p>
          </p:txBody>
        </p:sp>
        <p:sp>
          <p:nvSpPr>
            <p:cNvPr id="11" name="TextBox 10">
              <a:extLst>
                <a:ext uri="{FF2B5EF4-FFF2-40B4-BE49-F238E27FC236}">
                  <a16:creationId xmlns:a16="http://schemas.microsoft.com/office/drawing/2014/main" id="{704AC237-071B-CDEB-129F-463A66388A43}"/>
                </a:ext>
              </a:extLst>
            </p:cNvPr>
            <p:cNvSpPr txBox="1"/>
            <p:nvPr/>
          </p:nvSpPr>
          <p:spPr>
            <a:xfrm>
              <a:off x="5516379" y="1515931"/>
              <a:ext cx="1236689" cy="784830"/>
            </a:xfrm>
            <a:prstGeom prst="rect">
              <a:avLst/>
            </a:prstGeom>
            <a:noFill/>
          </p:spPr>
          <p:txBody>
            <a:bodyPr wrap="square" rtlCol="0">
              <a:spAutoFit/>
            </a:bodyPr>
            <a:lstStyle/>
            <a:p>
              <a:r>
                <a:rPr lang="en-US" sz="4500">
                  <a:solidFill>
                    <a:schemeClr val="accent3"/>
                  </a:solidFill>
                </a:rPr>
                <a:t>1/3</a:t>
              </a:r>
            </a:p>
          </p:txBody>
        </p:sp>
      </p:grpSp>
    </p:spTree>
    <p:extLst>
      <p:ext uri="{BB962C8B-B14F-4D97-AF65-F5344CB8AC3E}">
        <p14:creationId xmlns:p14="http://schemas.microsoft.com/office/powerpoint/2010/main" val="37712051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18A2C-8BD9-ED1F-B670-929F51055527}"/>
              </a:ext>
            </a:extLst>
          </p:cNvPr>
          <p:cNvSpPr>
            <a:spLocks noGrp="1"/>
          </p:cNvSpPr>
          <p:nvPr>
            <p:ph type="title"/>
          </p:nvPr>
        </p:nvSpPr>
        <p:spPr>
          <a:xfrm>
            <a:off x="720000" y="484906"/>
            <a:ext cx="7704000" cy="572700"/>
          </a:xfrm>
        </p:spPr>
        <p:txBody>
          <a:bodyPr/>
          <a:lstStyle/>
          <a:p>
            <a:r>
              <a:rPr lang="en-US" dirty="0">
                <a:solidFill>
                  <a:schemeClr val="accent2"/>
                </a:solidFill>
                <a:latin typeface="Cambria" panose="02040503050406030204" pitchFamily="18" charset="0"/>
                <a:cs typeface="Arial" panose="020B0604020202020204" pitchFamily="34" charset="0"/>
              </a:rPr>
              <a:t>How to Sustain “The Rule of 40”</a:t>
            </a:r>
          </a:p>
        </p:txBody>
      </p:sp>
      <p:graphicFrame>
        <p:nvGraphicFramePr>
          <p:cNvPr id="6" name="Diagram 5">
            <a:extLst>
              <a:ext uri="{FF2B5EF4-FFF2-40B4-BE49-F238E27FC236}">
                <a16:creationId xmlns:a16="http://schemas.microsoft.com/office/drawing/2014/main" id="{2E15ACA9-1D33-C64D-0606-4202976F038E}"/>
              </a:ext>
            </a:extLst>
          </p:cNvPr>
          <p:cNvGraphicFramePr/>
          <p:nvPr>
            <p:extLst>
              <p:ext uri="{D42A27DB-BD31-4B8C-83A1-F6EECF244321}">
                <p14:modId xmlns:p14="http://schemas.microsoft.com/office/powerpoint/2010/main" val="3334454655"/>
              </p:ext>
            </p:extLst>
          </p:nvPr>
        </p:nvGraphicFramePr>
        <p:xfrm>
          <a:off x="-290916" y="1408053"/>
          <a:ext cx="5639751" cy="3290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85D43A15-F1CD-71B1-E355-3226C726461F}"/>
              </a:ext>
            </a:extLst>
          </p:cNvPr>
          <p:cNvSpPr/>
          <p:nvPr/>
        </p:nvSpPr>
        <p:spPr>
          <a:xfrm>
            <a:off x="5057522" y="1950181"/>
            <a:ext cx="3163986" cy="69996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Set revenue growth targets based on what is organic growth</a:t>
            </a:r>
          </a:p>
        </p:txBody>
      </p:sp>
      <p:sp>
        <p:nvSpPr>
          <p:cNvPr id="8" name="Right Arrow 7">
            <a:extLst>
              <a:ext uri="{FF2B5EF4-FFF2-40B4-BE49-F238E27FC236}">
                <a16:creationId xmlns:a16="http://schemas.microsoft.com/office/drawing/2014/main" id="{C8E2AD34-B4C3-5569-A37B-3D1652A366A4}"/>
              </a:ext>
            </a:extLst>
          </p:cNvPr>
          <p:cNvSpPr/>
          <p:nvPr/>
        </p:nvSpPr>
        <p:spPr>
          <a:xfrm>
            <a:off x="3722336" y="2233401"/>
            <a:ext cx="1335186" cy="11328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4157B34-F897-1ADD-ED40-4D21EEF43E82}"/>
              </a:ext>
            </a:extLst>
          </p:cNvPr>
          <p:cNvSpPr/>
          <p:nvPr/>
        </p:nvSpPr>
        <p:spPr>
          <a:xfrm>
            <a:off x="5057522" y="2746607"/>
            <a:ext cx="3163986" cy="58772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Invest in customer success and care</a:t>
            </a:r>
          </a:p>
        </p:txBody>
      </p:sp>
      <p:sp>
        <p:nvSpPr>
          <p:cNvPr id="10" name="Rectangle 9">
            <a:extLst>
              <a:ext uri="{FF2B5EF4-FFF2-40B4-BE49-F238E27FC236}">
                <a16:creationId xmlns:a16="http://schemas.microsoft.com/office/drawing/2014/main" id="{9B5AC820-1FA6-DB70-2D48-37B9BBA289BF}"/>
              </a:ext>
            </a:extLst>
          </p:cNvPr>
          <p:cNvSpPr/>
          <p:nvPr/>
        </p:nvSpPr>
        <p:spPr>
          <a:xfrm>
            <a:off x="5057522" y="3421616"/>
            <a:ext cx="3163986" cy="587722"/>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Optimize sales and marketing performance</a:t>
            </a:r>
          </a:p>
        </p:txBody>
      </p:sp>
      <p:sp>
        <p:nvSpPr>
          <p:cNvPr id="11" name="Rectangle 10">
            <a:extLst>
              <a:ext uri="{FF2B5EF4-FFF2-40B4-BE49-F238E27FC236}">
                <a16:creationId xmlns:a16="http://schemas.microsoft.com/office/drawing/2014/main" id="{7C50DDD1-821F-8BDF-F115-7D3FCB741CB4}"/>
              </a:ext>
            </a:extLst>
          </p:cNvPr>
          <p:cNvSpPr/>
          <p:nvPr/>
        </p:nvSpPr>
        <p:spPr>
          <a:xfrm>
            <a:off x="5057522" y="4110753"/>
            <a:ext cx="3163986" cy="58772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Starting or acquiring new businesses</a:t>
            </a:r>
          </a:p>
        </p:txBody>
      </p:sp>
      <p:sp>
        <p:nvSpPr>
          <p:cNvPr id="12" name="Rectangle 11">
            <a:extLst>
              <a:ext uri="{FF2B5EF4-FFF2-40B4-BE49-F238E27FC236}">
                <a16:creationId xmlns:a16="http://schemas.microsoft.com/office/drawing/2014/main" id="{D9223F05-9DC0-02F2-CDEF-DCB670252F3C}"/>
              </a:ext>
            </a:extLst>
          </p:cNvPr>
          <p:cNvSpPr/>
          <p:nvPr/>
        </p:nvSpPr>
        <p:spPr>
          <a:xfrm>
            <a:off x="5057522" y="2754608"/>
            <a:ext cx="3163986" cy="597312"/>
          </a:xfrm>
          <a:prstGeom prst="rect">
            <a:avLst/>
          </a:prstGeom>
          <a:solidFill>
            <a:srgbClr val="656565">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B026D19B-375D-49A1-E842-4E77E75235A7}"/>
              </a:ext>
            </a:extLst>
          </p:cNvPr>
          <p:cNvSpPr/>
          <p:nvPr/>
        </p:nvSpPr>
        <p:spPr>
          <a:xfrm>
            <a:off x="5057522" y="3426002"/>
            <a:ext cx="3163986" cy="597312"/>
          </a:xfrm>
          <a:prstGeom prst="rect">
            <a:avLst/>
          </a:prstGeom>
          <a:solidFill>
            <a:srgbClr val="656565">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B1D1D703-BCCA-F41A-2FA2-A9196781095A}"/>
              </a:ext>
            </a:extLst>
          </p:cNvPr>
          <p:cNvSpPr/>
          <p:nvPr/>
        </p:nvSpPr>
        <p:spPr>
          <a:xfrm>
            <a:off x="5057522" y="4101573"/>
            <a:ext cx="3163986" cy="597312"/>
          </a:xfrm>
          <a:prstGeom prst="rect">
            <a:avLst/>
          </a:prstGeom>
          <a:solidFill>
            <a:srgbClr val="656565">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37309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18A2C-8BD9-ED1F-B670-929F51055527}"/>
              </a:ext>
            </a:extLst>
          </p:cNvPr>
          <p:cNvSpPr>
            <a:spLocks noGrp="1"/>
          </p:cNvSpPr>
          <p:nvPr>
            <p:ph type="title"/>
          </p:nvPr>
        </p:nvSpPr>
        <p:spPr/>
        <p:txBody>
          <a:bodyPr/>
          <a:lstStyle/>
          <a:p>
            <a:r>
              <a:rPr lang="en-US" dirty="0">
                <a:solidFill>
                  <a:schemeClr val="accent2"/>
                </a:solidFill>
                <a:latin typeface="Cambria" panose="02040503050406030204" pitchFamily="18" charset="0"/>
                <a:cs typeface="Arial" panose="020B0604020202020204" pitchFamily="34" charset="0"/>
              </a:rPr>
              <a:t>How to Sustain “The Rule of 40”</a:t>
            </a:r>
          </a:p>
        </p:txBody>
      </p:sp>
      <p:graphicFrame>
        <p:nvGraphicFramePr>
          <p:cNvPr id="6" name="Diagram 5">
            <a:extLst>
              <a:ext uri="{FF2B5EF4-FFF2-40B4-BE49-F238E27FC236}">
                <a16:creationId xmlns:a16="http://schemas.microsoft.com/office/drawing/2014/main" id="{2E15ACA9-1D33-C64D-0606-4202976F038E}"/>
              </a:ext>
            </a:extLst>
          </p:cNvPr>
          <p:cNvGraphicFramePr/>
          <p:nvPr/>
        </p:nvGraphicFramePr>
        <p:xfrm>
          <a:off x="-290916" y="1408053"/>
          <a:ext cx="5639751" cy="3290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85D43A15-F1CD-71B1-E355-3226C726461F}"/>
              </a:ext>
            </a:extLst>
          </p:cNvPr>
          <p:cNvSpPr/>
          <p:nvPr/>
        </p:nvSpPr>
        <p:spPr>
          <a:xfrm>
            <a:off x="5057522" y="2037523"/>
            <a:ext cx="3163986" cy="61261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Set revenue growth targets based on what is organic growth</a:t>
            </a:r>
          </a:p>
        </p:txBody>
      </p:sp>
      <p:sp>
        <p:nvSpPr>
          <p:cNvPr id="8" name="Right Arrow 7">
            <a:extLst>
              <a:ext uri="{FF2B5EF4-FFF2-40B4-BE49-F238E27FC236}">
                <a16:creationId xmlns:a16="http://schemas.microsoft.com/office/drawing/2014/main" id="{C8E2AD34-B4C3-5569-A37B-3D1652A366A4}"/>
              </a:ext>
            </a:extLst>
          </p:cNvPr>
          <p:cNvSpPr/>
          <p:nvPr/>
        </p:nvSpPr>
        <p:spPr>
          <a:xfrm>
            <a:off x="3722336" y="2911874"/>
            <a:ext cx="1335186" cy="11328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4157B34-F897-1ADD-ED40-4D21EEF43E82}"/>
              </a:ext>
            </a:extLst>
          </p:cNvPr>
          <p:cNvSpPr/>
          <p:nvPr/>
        </p:nvSpPr>
        <p:spPr>
          <a:xfrm>
            <a:off x="5057522" y="2746607"/>
            <a:ext cx="3163986" cy="58772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Invest in customer success and care</a:t>
            </a:r>
          </a:p>
        </p:txBody>
      </p:sp>
      <p:sp>
        <p:nvSpPr>
          <p:cNvPr id="10" name="Rectangle 9">
            <a:extLst>
              <a:ext uri="{FF2B5EF4-FFF2-40B4-BE49-F238E27FC236}">
                <a16:creationId xmlns:a16="http://schemas.microsoft.com/office/drawing/2014/main" id="{9B5AC820-1FA6-DB70-2D48-37B9BBA289BF}"/>
              </a:ext>
            </a:extLst>
          </p:cNvPr>
          <p:cNvSpPr/>
          <p:nvPr/>
        </p:nvSpPr>
        <p:spPr>
          <a:xfrm>
            <a:off x="5057522" y="3421616"/>
            <a:ext cx="3163986" cy="587722"/>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Optimize sales and marketing performance</a:t>
            </a:r>
          </a:p>
        </p:txBody>
      </p:sp>
      <p:sp>
        <p:nvSpPr>
          <p:cNvPr id="11" name="Rectangle 10">
            <a:extLst>
              <a:ext uri="{FF2B5EF4-FFF2-40B4-BE49-F238E27FC236}">
                <a16:creationId xmlns:a16="http://schemas.microsoft.com/office/drawing/2014/main" id="{7C50DDD1-821F-8BDF-F115-7D3FCB741CB4}"/>
              </a:ext>
            </a:extLst>
          </p:cNvPr>
          <p:cNvSpPr/>
          <p:nvPr/>
        </p:nvSpPr>
        <p:spPr>
          <a:xfrm>
            <a:off x="5057522" y="4110753"/>
            <a:ext cx="3163986" cy="58772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Starting or acquiring new businesses</a:t>
            </a:r>
          </a:p>
        </p:txBody>
      </p:sp>
      <p:sp>
        <p:nvSpPr>
          <p:cNvPr id="12" name="Rectangle 11">
            <a:extLst>
              <a:ext uri="{FF2B5EF4-FFF2-40B4-BE49-F238E27FC236}">
                <a16:creationId xmlns:a16="http://schemas.microsoft.com/office/drawing/2014/main" id="{D9223F05-9DC0-02F2-CDEF-DCB670252F3C}"/>
              </a:ext>
            </a:extLst>
          </p:cNvPr>
          <p:cNvSpPr/>
          <p:nvPr/>
        </p:nvSpPr>
        <p:spPr>
          <a:xfrm>
            <a:off x="5057522" y="2037523"/>
            <a:ext cx="3163986" cy="597312"/>
          </a:xfrm>
          <a:prstGeom prst="rect">
            <a:avLst/>
          </a:prstGeom>
          <a:solidFill>
            <a:srgbClr val="656565">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B026D19B-375D-49A1-E842-4E77E75235A7}"/>
              </a:ext>
            </a:extLst>
          </p:cNvPr>
          <p:cNvSpPr/>
          <p:nvPr/>
        </p:nvSpPr>
        <p:spPr>
          <a:xfrm>
            <a:off x="5057522" y="3426002"/>
            <a:ext cx="3163986" cy="597312"/>
          </a:xfrm>
          <a:prstGeom prst="rect">
            <a:avLst/>
          </a:prstGeom>
          <a:solidFill>
            <a:srgbClr val="656565">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B1D1D703-BCCA-F41A-2FA2-A9196781095A}"/>
              </a:ext>
            </a:extLst>
          </p:cNvPr>
          <p:cNvSpPr/>
          <p:nvPr/>
        </p:nvSpPr>
        <p:spPr>
          <a:xfrm>
            <a:off x="5057522" y="4101573"/>
            <a:ext cx="3163986" cy="597312"/>
          </a:xfrm>
          <a:prstGeom prst="rect">
            <a:avLst/>
          </a:prstGeom>
          <a:solidFill>
            <a:srgbClr val="656565">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611172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18A2C-8BD9-ED1F-B670-929F51055527}"/>
              </a:ext>
            </a:extLst>
          </p:cNvPr>
          <p:cNvSpPr>
            <a:spLocks noGrp="1"/>
          </p:cNvSpPr>
          <p:nvPr>
            <p:ph type="title"/>
          </p:nvPr>
        </p:nvSpPr>
        <p:spPr/>
        <p:txBody>
          <a:bodyPr/>
          <a:lstStyle/>
          <a:p>
            <a:r>
              <a:rPr lang="en-US">
                <a:solidFill>
                  <a:schemeClr val="accent2"/>
                </a:solidFill>
                <a:latin typeface="Arial" panose="020B0604020202020204" pitchFamily="34" charset="0"/>
                <a:cs typeface="Arial" panose="020B0604020202020204" pitchFamily="34" charset="0"/>
              </a:rPr>
              <a:t>How to Sustain “The Rule of 40”</a:t>
            </a:r>
          </a:p>
        </p:txBody>
      </p:sp>
      <p:graphicFrame>
        <p:nvGraphicFramePr>
          <p:cNvPr id="6" name="Diagram 5">
            <a:extLst>
              <a:ext uri="{FF2B5EF4-FFF2-40B4-BE49-F238E27FC236}">
                <a16:creationId xmlns:a16="http://schemas.microsoft.com/office/drawing/2014/main" id="{2E15ACA9-1D33-C64D-0606-4202976F038E}"/>
              </a:ext>
            </a:extLst>
          </p:cNvPr>
          <p:cNvGraphicFramePr/>
          <p:nvPr/>
        </p:nvGraphicFramePr>
        <p:xfrm>
          <a:off x="-290916" y="1408053"/>
          <a:ext cx="5639751" cy="3290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85D43A15-F1CD-71B1-E355-3226C726461F}"/>
              </a:ext>
            </a:extLst>
          </p:cNvPr>
          <p:cNvSpPr/>
          <p:nvPr/>
        </p:nvSpPr>
        <p:spPr>
          <a:xfrm>
            <a:off x="5057522" y="2055377"/>
            <a:ext cx="3163986" cy="594764"/>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Set revenue growth targets based on what is organic growth</a:t>
            </a:r>
          </a:p>
        </p:txBody>
      </p:sp>
      <p:sp>
        <p:nvSpPr>
          <p:cNvPr id="8" name="Right Arrow 7">
            <a:extLst>
              <a:ext uri="{FF2B5EF4-FFF2-40B4-BE49-F238E27FC236}">
                <a16:creationId xmlns:a16="http://schemas.microsoft.com/office/drawing/2014/main" id="{C8E2AD34-B4C3-5569-A37B-3D1652A366A4}"/>
              </a:ext>
            </a:extLst>
          </p:cNvPr>
          <p:cNvSpPr/>
          <p:nvPr/>
        </p:nvSpPr>
        <p:spPr>
          <a:xfrm>
            <a:off x="3722336" y="3611369"/>
            <a:ext cx="1335186" cy="11328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4157B34-F897-1ADD-ED40-4D21EEF43E82}"/>
              </a:ext>
            </a:extLst>
          </p:cNvPr>
          <p:cNvSpPr/>
          <p:nvPr/>
        </p:nvSpPr>
        <p:spPr>
          <a:xfrm>
            <a:off x="5057522" y="2746607"/>
            <a:ext cx="3163986" cy="58772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Invest in customer success and care</a:t>
            </a:r>
          </a:p>
        </p:txBody>
      </p:sp>
      <p:sp>
        <p:nvSpPr>
          <p:cNvPr id="10" name="Rectangle 9">
            <a:extLst>
              <a:ext uri="{FF2B5EF4-FFF2-40B4-BE49-F238E27FC236}">
                <a16:creationId xmlns:a16="http://schemas.microsoft.com/office/drawing/2014/main" id="{9B5AC820-1FA6-DB70-2D48-37B9BBA289BF}"/>
              </a:ext>
            </a:extLst>
          </p:cNvPr>
          <p:cNvSpPr/>
          <p:nvPr/>
        </p:nvSpPr>
        <p:spPr>
          <a:xfrm>
            <a:off x="5057522" y="3421616"/>
            <a:ext cx="3163986" cy="587722"/>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Optimize sales and marketing performance</a:t>
            </a:r>
          </a:p>
        </p:txBody>
      </p:sp>
      <p:sp>
        <p:nvSpPr>
          <p:cNvPr id="11" name="Rectangle 10">
            <a:extLst>
              <a:ext uri="{FF2B5EF4-FFF2-40B4-BE49-F238E27FC236}">
                <a16:creationId xmlns:a16="http://schemas.microsoft.com/office/drawing/2014/main" id="{7C50DDD1-821F-8BDF-F115-7D3FCB741CB4}"/>
              </a:ext>
            </a:extLst>
          </p:cNvPr>
          <p:cNvSpPr/>
          <p:nvPr/>
        </p:nvSpPr>
        <p:spPr>
          <a:xfrm>
            <a:off x="5057522" y="4110753"/>
            <a:ext cx="3163986" cy="58772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Starting or acquiring new businesses</a:t>
            </a:r>
          </a:p>
        </p:txBody>
      </p:sp>
      <p:sp>
        <p:nvSpPr>
          <p:cNvPr id="12" name="Rectangle 11">
            <a:extLst>
              <a:ext uri="{FF2B5EF4-FFF2-40B4-BE49-F238E27FC236}">
                <a16:creationId xmlns:a16="http://schemas.microsoft.com/office/drawing/2014/main" id="{D9223F05-9DC0-02F2-CDEF-DCB670252F3C}"/>
              </a:ext>
            </a:extLst>
          </p:cNvPr>
          <p:cNvSpPr/>
          <p:nvPr/>
        </p:nvSpPr>
        <p:spPr>
          <a:xfrm>
            <a:off x="5057522" y="2754608"/>
            <a:ext cx="3163986" cy="597312"/>
          </a:xfrm>
          <a:prstGeom prst="rect">
            <a:avLst/>
          </a:prstGeom>
          <a:solidFill>
            <a:srgbClr val="656565">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B026D19B-375D-49A1-E842-4E77E75235A7}"/>
              </a:ext>
            </a:extLst>
          </p:cNvPr>
          <p:cNvSpPr/>
          <p:nvPr/>
        </p:nvSpPr>
        <p:spPr>
          <a:xfrm>
            <a:off x="5057522" y="2055377"/>
            <a:ext cx="3163986" cy="594764"/>
          </a:xfrm>
          <a:prstGeom prst="rect">
            <a:avLst/>
          </a:prstGeom>
          <a:solidFill>
            <a:srgbClr val="656565">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B1D1D703-BCCA-F41A-2FA2-A9196781095A}"/>
              </a:ext>
            </a:extLst>
          </p:cNvPr>
          <p:cNvSpPr/>
          <p:nvPr/>
        </p:nvSpPr>
        <p:spPr>
          <a:xfrm>
            <a:off x="5057522" y="4101573"/>
            <a:ext cx="3163986" cy="597312"/>
          </a:xfrm>
          <a:prstGeom prst="rect">
            <a:avLst/>
          </a:prstGeom>
          <a:solidFill>
            <a:srgbClr val="656565">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372407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18A2C-8BD9-ED1F-B670-929F51055527}"/>
              </a:ext>
            </a:extLst>
          </p:cNvPr>
          <p:cNvSpPr>
            <a:spLocks noGrp="1"/>
          </p:cNvSpPr>
          <p:nvPr>
            <p:ph type="title"/>
          </p:nvPr>
        </p:nvSpPr>
        <p:spPr/>
        <p:txBody>
          <a:bodyPr/>
          <a:lstStyle/>
          <a:p>
            <a:r>
              <a:rPr lang="en-US">
                <a:solidFill>
                  <a:schemeClr val="accent2"/>
                </a:solidFill>
                <a:latin typeface="Arial" panose="020B0604020202020204" pitchFamily="34" charset="0"/>
                <a:cs typeface="Arial" panose="020B0604020202020204" pitchFamily="34" charset="0"/>
              </a:rPr>
              <a:t>How to Sustain “The Rule of 40”</a:t>
            </a:r>
          </a:p>
        </p:txBody>
      </p:sp>
      <p:graphicFrame>
        <p:nvGraphicFramePr>
          <p:cNvPr id="6" name="Diagram 5">
            <a:extLst>
              <a:ext uri="{FF2B5EF4-FFF2-40B4-BE49-F238E27FC236}">
                <a16:creationId xmlns:a16="http://schemas.microsoft.com/office/drawing/2014/main" id="{2E15ACA9-1D33-C64D-0606-4202976F038E}"/>
              </a:ext>
            </a:extLst>
          </p:cNvPr>
          <p:cNvGraphicFramePr/>
          <p:nvPr>
            <p:extLst>
              <p:ext uri="{D42A27DB-BD31-4B8C-83A1-F6EECF244321}">
                <p14:modId xmlns:p14="http://schemas.microsoft.com/office/powerpoint/2010/main" val="3472645905"/>
              </p:ext>
            </p:extLst>
          </p:nvPr>
        </p:nvGraphicFramePr>
        <p:xfrm>
          <a:off x="-290916" y="1408053"/>
          <a:ext cx="5639751" cy="3290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85D43A15-F1CD-71B1-E355-3226C726461F}"/>
              </a:ext>
            </a:extLst>
          </p:cNvPr>
          <p:cNvSpPr/>
          <p:nvPr/>
        </p:nvSpPr>
        <p:spPr>
          <a:xfrm>
            <a:off x="5057522" y="2052827"/>
            <a:ext cx="3163986" cy="59731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Set revenue growth targets based on what is organic growth</a:t>
            </a:r>
          </a:p>
        </p:txBody>
      </p:sp>
      <p:sp>
        <p:nvSpPr>
          <p:cNvPr id="8" name="Right Arrow 7">
            <a:extLst>
              <a:ext uri="{FF2B5EF4-FFF2-40B4-BE49-F238E27FC236}">
                <a16:creationId xmlns:a16="http://schemas.microsoft.com/office/drawing/2014/main" id="{C8E2AD34-B4C3-5569-A37B-3D1652A366A4}"/>
              </a:ext>
            </a:extLst>
          </p:cNvPr>
          <p:cNvSpPr/>
          <p:nvPr/>
        </p:nvSpPr>
        <p:spPr>
          <a:xfrm>
            <a:off x="3722336" y="4356997"/>
            <a:ext cx="1335186" cy="11328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4157B34-F897-1ADD-ED40-4D21EEF43E82}"/>
              </a:ext>
            </a:extLst>
          </p:cNvPr>
          <p:cNvSpPr/>
          <p:nvPr/>
        </p:nvSpPr>
        <p:spPr>
          <a:xfrm>
            <a:off x="5057522" y="2746607"/>
            <a:ext cx="3163986" cy="58772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Invest in customer success and care</a:t>
            </a:r>
          </a:p>
        </p:txBody>
      </p:sp>
      <p:sp>
        <p:nvSpPr>
          <p:cNvPr id="10" name="Rectangle 9">
            <a:extLst>
              <a:ext uri="{FF2B5EF4-FFF2-40B4-BE49-F238E27FC236}">
                <a16:creationId xmlns:a16="http://schemas.microsoft.com/office/drawing/2014/main" id="{9B5AC820-1FA6-DB70-2D48-37B9BBA289BF}"/>
              </a:ext>
            </a:extLst>
          </p:cNvPr>
          <p:cNvSpPr/>
          <p:nvPr/>
        </p:nvSpPr>
        <p:spPr>
          <a:xfrm>
            <a:off x="5057522" y="3421616"/>
            <a:ext cx="3163986" cy="587722"/>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Optimize sales and marketing performance</a:t>
            </a:r>
          </a:p>
        </p:txBody>
      </p:sp>
      <p:sp>
        <p:nvSpPr>
          <p:cNvPr id="11" name="Rectangle 10">
            <a:extLst>
              <a:ext uri="{FF2B5EF4-FFF2-40B4-BE49-F238E27FC236}">
                <a16:creationId xmlns:a16="http://schemas.microsoft.com/office/drawing/2014/main" id="{7C50DDD1-821F-8BDF-F115-7D3FCB741CB4}"/>
              </a:ext>
            </a:extLst>
          </p:cNvPr>
          <p:cNvSpPr/>
          <p:nvPr/>
        </p:nvSpPr>
        <p:spPr>
          <a:xfrm>
            <a:off x="5057522" y="4110753"/>
            <a:ext cx="3163986" cy="58772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Starting or acquiring new businesses</a:t>
            </a:r>
          </a:p>
        </p:txBody>
      </p:sp>
      <p:sp>
        <p:nvSpPr>
          <p:cNvPr id="12" name="Rectangle 11">
            <a:extLst>
              <a:ext uri="{FF2B5EF4-FFF2-40B4-BE49-F238E27FC236}">
                <a16:creationId xmlns:a16="http://schemas.microsoft.com/office/drawing/2014/main" id="{D9223F05-9DC0-02F2-CDEF-DCB670252F3C}"/>
              </a:ext>
            </a:extLst>
          </p:cNvPr>
          <p:cNvSpPr/>
          <p:nvPr/>
        </p:nvSpPr>
        <p:spPr>
          <a:xfrm>
            <a:off x="5057522" y="2754608"/>
            <a:ext cx="3163986" cy="597312"/>
          </a:xfrm>
          <a:prstGeom prst="rect">
            <a:avLst/>
          </a:prstGeom>
          <a:solidFill>
            <a:srgbClr val="656565">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B026D19B-375D-49A1-E842-4E77E75235A7}"/>
              </a:ext>
            </a:extLst>
          </p:cNvPr>
          <p:cNvSpPr/>
          <p:nvPr/>
        </p:nvSpPr>
        <p:spPr>
          <a:xfrm>
            <a:off x="5057522" y="3426002"/>
            <a:ext cx="3163986" cy="597312"/>
          </a:xfrm>
          <a:prstGeom prst="rect">
            <a:avLst/>
          </a:prstGeom>
          <a:solidFill>
            <a:srgbClr val="656565">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B1D1D703-BCCA-F41A-2FA2-A9196781095A}"/>
              </a:ext>
            </a:extLst>
          </p:cNvPr>
          <p:cNvSpPr/>
          <p:nvPr/>
        </p:nvSpPr>
        <p:spPr>
          <a:xfrm>
            <a:off x="5057522" y="2067285"/>
            <a:ext cx="3163986" cy="597312"/>
          </a:xfrm>
          <a:prstGeom prst="rect">
            <a:avLst/>
          </a:prstGeom>
          <a:solidFill>
            <a:srgbClr val="656565">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868479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2050" name="Picture 2" descr="SaaS Solutions - Why are they popular in small and medium-sized businesses">
            <a:extLst>
              <a:ext uri="{FF2B5EF4-FFF2-40B4-BE49-F238E27FC236}">
                <a16:creationId xmlns:a16="http://schemas.microsoft.com/office/drawing/2014/main" id="{DEE6C57D-8DCE-1D5A-87D9-20167DCF7779}"/>
              </a:ext>
            </a:extLst>
          </p:cNvPr>
          <p:cNvPicPr>
            <a:picLocks noGrp="1" noChangeAspect="1" noChangeArrowheads="1"/>
          </p:cNvPicPr>
          <p:nvPr>
            <p:ph type="pic" idx="2"/>
          </p:nvPr>
        </p:nvPicPr>
        <p:blipFill rotWithShape="1">
          <a:blip r:embed="rId3">
            <a:extLst>
              <a:ext uri="{28A0092B-C50C-407E-A947-70E740481C1C}">
                <a14:useLocalDpi xmlns:a14="http://schemas.microsoft.com/office/drawing/2010/main" val="0"/>
              </a:ext>
            </a:extLst>
          </a:blip>
          <a:srcRect t="8177" b="14963"/>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06" name="Google Shape;306;p30"/>
          <p:cNvSpPr txBox="1">
            <a:spLocks noGrp="1"/>
          </p:cNvSpPr>
          <p:nvPr>
            <p:ph type="title"/>
          </p:nvPr>
        </p:nvSpPr>
        <p:spPr>
          <a:xfrm>
            <a:off x="2167800" y="803892"/>
            <a:ext cx="7841172" cy="8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3700">
                <a:solidFill>
                  <a:schemeClr val="accent1"/>
                </a:solidFill>
              </a:rPr>
              <a:t>Industry Analysis: </a:t>
            </a:r>
            <a:br>
              <a:rPr lang="en-CA" sz="3700">
                <a:solidFill>
                  <a:schemeClr val="accent1"/>
                </a:solidFill>
              </a:rPr>
            </a:br>
            <a:r>
              <a:rPr lang="en-CA" sz="3700">
                <a:solidFill>
                  <a:schemeClr val="accent1"/>
                </a:solidFill>
              </a:rPr>
              <a:t>Arising Challenges</a:t>
            </a:r>
          </a:p>
        </p:txBody>
      </p:sp>
      <p:cxnSp>
        <p:nvCxnSpPr>
          <p:cNvPr id="309" name="Google Shape;309;p30"/>
          <p:cNvCxnSpPr/>
          <p:nvPr/>
        </p:nvCxnSpPr>
        <p:spPr>
          <a:xfrm>
            <a:off x="2167800" y="656325"/>
            <a:ext cx="0" cy="1287600"/>
          </a:xfrm>
          <a:prstGeom prst="straightConnector1">
            <a:avLst/>
          </a:prstGeom>
          <a:noFill/>
          <a:ln w="19050" cap="flat" cmpd="sng">
            <a:solidFill>
              <a:schemeClr val="dk1"/>
            </a:solidFill>
            <a:prstDash val="solid"/>
            <a:round/>
            <a:headEnd type="none" w="med" len="med"/>
            <a:tailEnd type="none" w="med" len="med"/>
          </a:ln>
        </p:spPr>
      </p:cxnSp>
      <p:grpSp>
        <p:nvGrpSpPr>
          <p:cNvPr id="310" name="Google Shape;310;p30"/>
          <p:cNvGrpSpPr/>
          <p:nvPr/>
        </p:nvGrpSpPr>
        <p:grpSpPr>
          <a:xfrm>
            <a:off x="8041738" y="4579733"/>
            <a:ext cx="1231237" cy="962252"/>
            <a:chOff x="6354224" y="2446084"/>
            <a:chExt cx="1231237" cy="962252"/>
          </a:xfrm>
        </p:grpSpPr>
        <p:sp>
          <p:nvSpPr>
            <p:cNvPr id="311" name="Google Shape;311;p30"/>
            <p:cNvSpPr/>
            <p:nvPr/>
          </p:nvSpPr>
          <p:spPr>
            <a:xfrm>
              <a:off x="6777637" y="2880335"/>
              <a:ext cx="495300" cy="528000"/>
            </a:xfrm>
            <a:prstGeom prst="rect">
              <a:avLst/>
            </a:prstGeom>
            <a:solidFill>
              <a:srgbClr val="1C4587">
                <a:alpha val="4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0"/>
            <p:cNvSpPr/>
            <p:nvPr/>
          </p:nvSpPr>
          <p:spPr>
            <a:xfrm>
              <a:off x="7064361" y="2446084"/>
              <a:ext cx="521100" cy="555600"/>
            </a:xfrm>
            <a:prstGeom prst="rect">
              <a:avLst/>
            </a:prstGeom>
            <a:solidFill>
              <a:srgbClr val="FFFFFF">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0"/>
            <p:cNvSpPr/>
            <p:nvPr/>
          </p:nvSpPr>
          <p:spPr>
            <a:xfrm>
              <a:off x="6354224" y="2524849"/>
              <a:ext cx="570000" cy="607800"/>
            </a:xfrm>
            <a:prstGeom prst="rect">
              <a:avLst/>
            </a:prstGeom>
            <a:solidFill>
              <a:srgbClr val="1C4587">
                <a:alpha val="6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41929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3E1C-9A63-B109-C966-40ECFE0AD57F}"/>
              </a:ext>
            </a:extLst>
          </p:cNvPr>
          <p:cNvSpPr>
            <a:spLocks noGrp="1"/>
          </p:cNvSpPr>
          <p:nvPr>
            <p:ph type="title"/>
          </p:nvPr>
        </p:nvSpPr>
        <p:spPr/>
        <p:txBody>
          <a:bodyPr/>
          <a:lstStyle/>
          <a:p>
            <a:r>
              <a:rPr lang="en-US" dirty="0">
                <a:solidFill>
                  <a:schemeClr val="accent2"/>
                </a:solidFill>
                <a:latin typeface="Cambria" panose="02040503050406030204" pitchFamily="18" charset="0"/>
                <a:cs typeface="Arial" panose="020B0604020202020204" pitchFamily="34" charset="0"/>
              </a:rPr>
              <a:t>Market Highlights</a:t>
            </a:r>
          </a:p>
        </p:txBody>
      </p:sp>
      <p:pic>
        <p:nvPicPr>
          <p:cNvPr id="8" name="Picture 7" descr="A close-up of a report&#10;&#10;Description automatically generated">
            <a:extLst>
              <a:ext uri="{FF2B5EF4-FFF2-40B4-BE49-F238E27FC236}">
                <a16:creationId xmlns:a16="http://schemas.microsoft.com/office/drawing/2014/main" id="{0460C1F0-F6D6-EE40-9E68-17E7A3195589}"/>
              </a:ext>
            </a:extLst>
          </p:cNvPr>
          <p:cNvPicPr>
            <a:picLocks noChangeAspect="1"/>
          </p:cNvPicPr>
          <p:nvPr/>
        </p:nvPicPr>
        <p:blipFill>
          <a:blip r:embed="rId3"/>
          <a:stretch>
            <a:fillRect/>
          </a:stretch>
        </p:blipFill>
        <p:spPr>
          <a:xfrm>
            <a:off x="651600" y="1238024"/>
            <a:ext cx="7772400" cy="2667451"/>
          </a:xfrm>
          <a:prstGeom prst="rect">
            <a:avLst/>
          </a:prstGeom>
        </p:spPr>
      </p:pic>
      <p:sp>
        <p:nvSpPr>
          <p:cNvPr id="9" name="TextBox 8">
            <a:extLst>
              <a:ext uri="{FF2B5EF4-FFF2-40B4-BE49-F238E27FC236}">
                <a16:creationId xmlns:a16="http://schemas.microsoft.com/office/drawing/2014/main" id="{A7BFBFF2-8D9E-6C70-BADC-9F619B058F8E}"/>
              </a:ext>
            </a:extLst>
          </p:cNvPr>
          <p:cNvSpPr txBox="1"/>
          <p:nvPr/>
        </p:nvSpPr>
        <p:spPr>
          <a:xfrm>
            <a:off x="582627" y="3925719"/>
            <a:ext cx="2106667" cy="200055"/>
          </a:xfrm>
          <a:prstGeom prst="rect">
            <a:avLst/>
          </a:prstGeom>
          <a:noFill/>
        </p:spPr>
        <p:txBody>
          <a:bodyPr wrap="none" rtlCol="0">
            <a:spAutoFit/>
          </a:bodyPr>
          <a:lstStyle/>
          <a:p>
            <a:r>
              <a:rPr lang="en-US" sz="700">
                <a:solidFill>
                  <a:schemeClr val="bg2"/>
                </a:solidFill>
              </a:rPr>
              <a:t>Source: Technopedia, SaaS Statistics Highlights</a:t>
            </a:r>
          </a:p>
        </p:txBody>
      </p:sp>
    </p:spTree>
    <p:extLst>
      <p:ext uri="{BB962C8B-B14F-4D97-AF65-F5344CB8AC3E}">
        <p14:creationId xmlns:p14="http://schemas.microsoft.com/office/powerpoint/2010/main" val="42519463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23A85-92B5-53CF-5226-FDDC90185206}"/>
              </a:ext>
            </a:extLst>
          </p:cNvPr>
          <p:cNvSpPr>
            <a:spLocks noGrp="1"/>
          </p:cNvSpPr>
          <p:nvPr>
            <p:ph type="title"/>
          </p:nvPr>
        </p:nvSpPr>
        <p:spPr>
          <a:xfrm>
            <a:off x="720000" y="238910"/>
            <a:ext cx="7704000" cy="572700"/>
          </a:xfrm>
        </p:spPr>
        <p:txBody>
          <a:bodyPr/>
          <a:lstStyle/>
          <a:p>
            <a:r>
              <a:rPr lang="en-US" dirty="0">
                <a:solidFill>
                  <a:schemeClr val="accent2"/>
                </a:solidFill>
                <a:latin typeface="Cambria" panose="02040503050406030204" pitchFamily="18" charset="0"/>
                <a:cs typeface="Arial" panose="020B0604020202020204" pitchFamily="34" charset="0"/>
              </a:rPr>
              <a:t>SaaS Challenges</a:t>
            </a:r>
          </a:p>
        </p:txBody>
      </p:sp>
      <p:grpSp>
        <p:nvGrpSpPr>
          <p:cNvPr id="23" name="Group 22">
            <a:extLst>
              <a:ext uri="{FF2B5EF4-FFF2-40B4-BE49-F238E27FC236}">
                <a16:creationId xmlns:a16="http://schemas.microsoft.com/office/drawing/2014/main" id="{B26A1CA9-C630-D76C-4A88-08AD42B7F0D0}"/>
              </a:ext>
            </a:extLst>
          </p:cNvPr>
          <p:cNvGrpSpPr/>
          <p:nvPr/>
        </p:nvGrpSpPr>
        <p:grpSpPr>
          <a:xfrm>
            <a:off x="359764" y="999056"/>
            <a:ext cx="2885842" cy="454990"/>
            <a:chOff x="359764" y="999056"/>
            <a:chExt cx="2885842" cy="454990"/>
          </a:xfrm>
        </p:grpSpPr>
        <p:sp>
          <p:nvSpPr>
            <p:cNvPr id="21" name="Rounded Rectangle 20">
              <a:extLst>
                <a:ext uri="{FF2B5EF4-FFF2-40B4-BE49-F238E27FC236}">
                  <a16:creationId xmlns:a16="http://schemas.microsoft.com/office/drawing/2014/main" id="{55A3FBD3-B5DF-17D6-179F-00C0A551B15C}"/>
                </a:ext>
              </a:extLst>
            </p:cNvPr>
            <p:cNvSpPr/>
            <p:nvPr/>
          </p:nvSpPr>
          <p:spPr>
            <a:xfrm>
              <a:off x="584852" y="1083039"/>
              <a:ext cx="2660754" cy="337279"/>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Profitability Pressures</a:t>
              </a:r>
            </a:p>
          </p:txBody>
        </p:sp>
        <p:sp>
          <p:nvSpPr>
            <p:cNvPr id="17" name="Oval 16">
              <a:extLst>
                <a:ext uri="{FF2B5EF4-FFF2-40B4-BE49-F238E27FC236}">
                  <a16:creationId xmlns:a16="http://schemas.microsoft.com/office/drawing/2014/main" id="{E4355BF8-1EAC-A6AD-5C64-A82E508EAC5E}"/>
                </a:ext>
              </a:extLst>
            </p:cNvPr>
            <p:cNvSpPr/>
            <p:nvPr/>
          </p:nvSpPr>
          <p:spPr>
            <a:xfrm>
              <a:off x="359764" y="999056"/>
              <a:ext cx="450177" cy="454990"/>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1</a:t>
              </a:r>
            </a:p>
          </p:txBody>
        </p:sp>
      </p:grpSp>
      <p:grpSp>
        <p:nvGrpSpPr>
          <p:cNvPr id="24" name="Group 23">
            <a:extLst>
              <a:ext uri="{FF2B5EF4-FFF2-40B4-BE49-F238E27FC236}">
                <a16:creationId xmlns:a16="http://schemas.microsoft.com/office/drawing/2014/main" id="{EF85DC62-AB0A-0AA7-1AE2-2B5C1699C32E}"/>
              </a:ext>
            </a:extLst>
          </p:cNvPr>
          <p:cNvGrpSpPr/>
          <p:nvPr/>
        </p:nvGrpSpPr>
        <p:grpSpPr>
          <a:xfrm>
            <a:off x="359764" y="1691747"/>
            <a:ext cx="2885842" cy="454990"/>
            <a:chOff x="359764" y="999056"/>
            <a:chExt cx="2885842" cy="454990"/>
          </a:xfrm>
        </p:grpSpPr>
        <p:sp>
          <p:nvSpPr>
            <p:cNvPr id="25" name="Rounded Rectangle 24">
              <a:extLst>
                <a:ext uri="{FF2B5EF4-FFF2-40B4-BE49-F238E27FC236}">
                  <a16:creationId xmlns:a16="http://schemas.microsoft.com/office/drawing/2014/main" id="{4D3D6691-9571-5382-1A87-C8B2DA0A2007}"/>
                </a:ext>
              </a:extLst>
            </p:cNvPr>
            <p:cNvSpPr/>
            <p:nvPr/>
          </p:nvSpPr>
          <p:spPr>
            <a:xfrm>
              <a:off x="584852" y="1083039"/>
              <a:ext cx="2660754" cy="337279"/>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AI Adoption</a:t>
              </a:r>
            </a:p>
          </p:txBody>
        </p:sp>
        <p:sp>
          <p:nvSpPr>
            <p:cNvPr id="26" name="Oval 25">
              <a:extLst>
                <a:ext uri="{FF2B5EF4-FFF2-40B4-BE49-F238E27FC236}">
                  <a16:creationId xmlns:a16="http://schemas.microsoft.com/office/drawing/2014/main" id="{B914B49C-86BB-BFC6-CA0F-E31174FF6C9C}"/>
                </a:ext>
              </a:extLst>
            </p:cNvPr>
            <p:cNvSpPr/>
            <p:nvPr/>
          </p:nvSpPr>
          <p:spPr>
            <a:xfrm>
              <a:off x="359764" y="999056"/>
              <a:ext cx="450177" cy="454990"/>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2</a:t>
              </a:r>
            </a:p>
          </p:txBody>
        </p:sp>
      </p:grpSp>
      <p:grpSp>
        <p:nvGrpSpPr>
          <p:cNvPr id="27" name="Group 26">
            <a:extLst>
              <a:ext uri="{FF2B5EF4-FFF2-40B4-BE49-F238E27FC236}">
                <a16:creationId xmlns:a16="http://schemas.microsoft.com/office/drawing/2014/main" id="{D1DEFF18-5640-3D7E-BC31-0A273513BFD8}"/>
              </a:ext>
            </a:extLst>
          </p:cNvPr>
          <p:cNvGrpSpPr/>
          <p:nvPr/>
        </p:nvGrpSpPr>
        <p:grpSpPr>
          <a:xfrm>
            <a:off x="359764" y="2491391"/>
            <a:ext cx="2885842" cy="454990"/>
            <a:chOff x="359764" y="999056"/>
            <a:chExt cx="2885842" cy="454990"/>
          </a:xfrm>
          <a:solidFill>
            <a:schemeClr val="accent1">
              <a:lumMod val="60000"/>
              <a:lumOff val="40000"/>
            </a:schemeClr>
          </a:solidFill>
        </p:grpSpPr>
        <p:sp>
          <p:nvSpPr>
            <p:cNvPr id="28" name="Rounded Rectangle 27">
              <a:extLst>
                <a:ext uri="{FF2B5EF4-FFF2-40B4-BE49-F238E27FC236}">
                  <a16:creationId xmlns:a16="http://schemas.microsoft.com/office/drawing/2014/main" id="{59AE2AFF-053F-8EE0-9A4C-D0D0F728F3E1}"/>
                </a:ext>
              </a:extLst>
            </p:cNvPr>
            <p:cNvSpPr/>
            <p:nvPr/>
          </p:nvSpPr>
          <p:spPr>
            <a:xfrm>
              <a:off x="584852" y="1083039"/>
              <a:ext cx="2660754" cy="337279"/>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Consumer Expectations</a:t>
              </a:r>
            </a:p>
          </p:txBody>
        </p:sp>
        <p:sp>
          <p:nvSpPr>
            <p:cNvPr id="29" name="Oval 28">
              <a:extLst>
                <a:ext uri="{FF2B5EF4-FFF2-40B4-BE49-F238E27FC236}">
                  <a16:creationId xmlns:a16="http://schemas.microsoft.com/office/drawing/2014/main" id="{DF33C11C-6A72-6C1F-46BE-D0B3BB64223A}"/>
                </a:ext>
              </a:extLst>
            </p:cNvPr>
            <p:cNvSpPr/>
            <p:nvPr/>
          </p:nvSpPr>
          <p:spPr>
            <a:xfrm>
              <a:off x="359764" y="999056"/>
              <a:ext cx="450177" cy="45499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3</a:t>
              </a:r>
            </a:p>
          </p:txBody>
        </p:sp>
      </p:grpSp>
      <p:grpSp>
        <p:nvGrpSpPr>
          <p:cNvPr id="30" name="Group 29">
            <a:extLst>
              <a:ext uri="{FF2B5EF4-FFF2-40B4-BE49-F238E27FC236}">
                <a16:creationId xmlns:a16="http://schemas.microsoft.com/office/drawing/2014/main" id="{AD9F2325-B7EA-297F-4DAA-38C4C5FF850B}"/>
              </a:ext>
            </a:extLst>
          </p:cNvPr>
          <p:cNvGrpSpPr/>
          <p:nvPr/>
        </p:nvGrpSpPr>
        <p:grpSpPr>
          <a:xfrm>
            <a:off x="359764" y="4214179"/>
            <a:ext cx="2885842" cy="454990"/>
            <a:chOff x="359764" y="999056"/>
            <a:chExt cx="2885842" cy="454990"/>
          </a:xfrm>
        </p:grpSpPr>
        <p:sp>
          <p:nvSpPr>
            <p:cNvPr id="31" name="Rounded Rectangle 30">
              <a:extLst>
                <a:ext uri="{FF2B5EF4-FFF2-40B4-BE49-F238E27FC236}">
                  <a16:creationId xmlns:a16="http://schemas.microsoft.com/office/drawing/2014/main" id="{1CFA1D10-EDDD-CC1F-F8BD-C435D2726CC7}"/>
                </a:ext>
              </a:extLst>
            </p:cNvPr>
            <p:cNvSpPr/>
            <p:nvPr/>
          </p:nvSpPr>
          <p:spPr>
            <a:xfrm>
              <a:off x="584852" y="1083039"/>
              <a:ext cx="2660754" cy="337279"/>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Sustainable Global Scaling</a:t>
              </a:r>
            </a:p>
          </p:txBody>
        </p:sp>
        <p:sp>
          <p:nvSpPr>
            <p:cNvPr id="32" name="Oval 31">
              <a:extLst>
                <a:ext uri="{FF2B5EF4-FFF2-40B4-BE49-F238E27FC236}">
                  <a16:creationId xmlns:a16="http://schemas.microsoft.com/office/drawing/2014/main" id="{FDCE70B7-A2D0-8F2D-B33C-47B0351443BC}"/>
                </a:ext>
              </a:extLst>
            </p:cNvPr>
            <p:cNvSpPr/>
            <p:nvPr/>
          </p:nvSpPr>
          <p:spPr>
            <a:xfrm>
              <a:off x="359764" y="999056"/>
              <a:ext cx="450177" cy="454990"/>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5</a:t>
              </a:r>
            </a:p>
          </p:txBody>
        </p:sp>
      </p:grpSp>
      <p:grpSp>
        <p:nvGrpSpPr>
          <p:cNvPr id="33" name="Group 32">
            <a:extLst>
              <a:ext uri="{FF2B5EF4-FFF2-40B4-BE49-F238E27FC236}">
                <a16:creationId xmlns:a16="http://schemas.microsoft.com/office/drawing/2014/main" id="{5FAD6C15-84E7-D454-160C-E2BBFDEF0373}"/>
              </a:ext>
            </a:extLst>
          </p:cNvPr>
          <p:cNvGrpSpPr/>
          <p:nvPr/>
        </p:nvGrpSpPr>
        <p:grpSpPr>
          <a:xfrm>
            <a:off x="359764" y="3394717"/>
            <a:ext cx="2885842" cy="454990"/>
            <a:chOff x="359764" y="999056"/>
            <a:chExt cx="2885842" cy="454990"/>
          </a:xfrm>
          <a:solidFill>
            <a:schemeClr val="accent1">
              <a:lumMod val="75000"/>
            </a:schemeClr>
          </a:solidFill>
        </p:grpSpPr>
        <p:sp>
          <p:nvSpPr>
            <p:cNvPr id="34" name="Rounded Rectangle 33">
              <a:extLst>
                <a:ext uri="{FF2B5EF4-FFF2-40B4-BE49-F238E27FC236}">
                  <a16:creationId xmlns:a16="http://schemas.microsoft.com/office/drawing/2014/main" id="{1DDE143A-E8EE-538C-5E32-4BD7C97A00C3}"/>
                </a:ext>
              </a:extLst>
            </p:cNvPr>
            <p:cNvSpPr/>
            <p:nvPr/>
          </p:nvSpPr>
          <p:spPr>
            <a:xfrm>
              <a:off x="584852" y="1083039"/>
              <a:ext cx="2660754" cy="337279"/>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Cybersecurity</a:t>
              </a:r>
            </a:p>
          </p:txBody>
        </p:sp>
        <p:sp>
          <p:nvSpPr>
            <p:cNvPr id="35" name="Oval 34">
              <a:extLst>
                <a:ext uri="{FF2B5EF4-FFF2-40B4-BE49-F238E27FC236}">
                  <a16:creationId xmlns:a16="http://schemas.microsoft.com/office/drawing/2014/main" id="{C98AD3AF-C309-63A3-33D9-0E8AA0731A5D}"/>
                </a:ext>
              </a:extLst>
            </p:cNvPr>
            <p:cNvSpPr/>
            <p:nvPr/>
          </p:nvSpPr>
          <p:spPr>
            <a:xfrm>
              <a:off x="359764" y="999056"/>
              <a:ext cx="450177" cy="4549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4</a:t>
              </a:r>
            </a:p>
          </p:txBody>
        </p:sp>
      </p:grpSp>
      <p:sp>
        <p:nvSpPr>
          <p:cNvPr id="36" name="TextBox 35">
            <a:extLst>
              <a:ext uri="{FF2B5EF4-FFF2-40B4-BE49-F238E27FC236}">
                <a16:creationId xmlns:a16="http://schemas.microsoft.com/office/drawing/2014/main" id="{FBE00A89-04CC-BC4A-C347-759E0B1A6A5F}"/>
              </a:ext>
            </a:extLst>
          </p:cNvPr>
          <p:cNvSpPr txBox="1"/>
          <p:nvPr/>
        </p:nvSpPr>
        <p:spPr>
          <a:xfrm>
            <a:off x="4174760" y="1037066"/>
            <a:ext cx="4781863" cy="523220"/>
          </a:xfrm>
          <a:prstGeom prst="rect">
            <a:avLst/>
          </a:prstGeom>
          <a:noFill/>
        </p:spPr>
        <p:txBody>
          <a:bodyPr wrap="square" rtlCol="0">
            <a:spAutoFit/>
          </a:bodyPr>
          <a:lstStyle/>
          <a:p>
            <a:r>
              <a:rPr lang="en-US" dirty="0">
                <a:solidFill>
                  <a:schemeClr val="tx1"/>
                </a:solidFill>
              </a:rPr>
              <a:t>Emerging competitors with reduced switching costs pressure </a:t>
            </a:r>
            <a:r>
              <a:rPr lang="en-US" b="1" dirty="0">
                <a:solidFill>
                  <a:schemeClr val="bg2">
                    <a:lumMod val="75000"/>
                  </a:schemeClr>
                </a:solidFill>
              </a:rPr>
              <a:t>SaaS companies to retain clients.</a:t>
            </a:r>
          </a:p>
        </p:txBody>
      </p:sp>
      <p:sp>
        <p:nvSpPr>
          <p:cNvPr id="37" name="TextBox 36">
            <a:extLst>
              <a:ext uri="{FF2B5EF4-FFF2-40B4-BE49-F238E27FC236}">
                <a16:creationId xmlns:a16="http://schemas.microsoft.com/office/drawing/2014/main" id="{73F90ADB-2238-4265-1564-846A02A46946}"/>
              </a:ext>
            </a:extLst>
          </p:cNvPr>
          <p:cNvSpPr txBox="1"/>
          <p:nvPr/>
        </p:nvSpPr>
        <p:spPr>
          <a:xfrm>
            <a:off x="4174760" y="1773895"/>
            <a:ext cx="4609476" cy="523220"/>
          </a:xfrm>
          <a:prstGeom prst="rect">
            <a:avLst/>
          </a:prstGeom>
          <a:noFill/>
        </p:spPr>
        <p:txBody>
          <a:bodyPr wrap="square" rtlCol="0">
            <a:spAutoFit/>
          </a:bodyPr>
          <a:lstStyle/>
          <a:p>
            <a:r>
              <a:rPr lang="en-US" b="1" dirty="0">
                <a:solidFill>
                  <a:schemeClr val="bg1">
                    <a:lumMod val="50000"/>
                  </a:schemeClr>
                </a:solidFill>
              </a:rPr>
              <a:t>Multiple data pools</a:t>
            </a:r>
            <a:r>
              <a:rPr lang="en-US" b="1" dirty="0">
                <a:solidFill>
                  <a:schemeClr val="tx2"/>
                </a:solidFill>
              </a:rPr>
              <a:t> </a:t>
            </a:r>
            <a:r>
              <a:rPr lang="en-US" dirty="0"/>
              <a:t>need to be considered alongside different SaaS.</a:t>
            </a:r>
          </a:p>
        </p:txBody>
      </p:sp>
      <p:sp>
        <p:nvSpPr>
          <p:cNvPr id="38" name="TextBox 37">
            <a:extLst>
              <a:ext uri="{FF2B5EF4-FFF2-40B4-BE49-F238E27FC236}">
                <a16:creationId xmlns:a16="http://schemas.microsoft.com/office/drawing/2014/main" id="{A9F8FE70-3592-5E7A-F03B-EF3E00AFD88F}"/>
              </a:ext>
            </a:extLst>
          </p:cNvPr>
          <p:cNvSpPr txBox="1"/>
          <p:nvPr/>
        </p:nvSpPr>
        <p:spPr>
          <a:xfrm>
            <a:off x="4174760" y="2555049"/>
            <a:ext cx="4841824" cy="523220"/>
          </a:xfrm>
          <a:prstGeom prst="rect">
            <a:avLst/>
          </a:prstGeom>
          <a:noFill/>
        </p:spPr>
        <p:txBody>
          <a:bodyPr wrap="square" rtlCol="0">
            <a:spAutoFit/>
          </a:bodyPr>
          <a:lstStyle/>
          <a:p>
            <a:r>
              <a:rPr lang="en-US" dirty="0"/>
              <a:t>Consumers are looking for a </a:t>
            </a:r>
            <a:r>
              <a:rPr lang="en-US" b="1" dirty="0">
                <a:solidFill>
                  <a:schemeClr val="accent1">
                    <a:lumMod val="20000"/>
                    <a:lumOff val="80000"/>
                  </a:schemeClr>
                </a:solidFill>
              </a:rPr>
              <a:t>one-stop shop </a:t>
            </a:r>
            <a:r>
              <a:rPr lang="en-US" dirty="0"/>
              <a:t>with the ability to </a:t>
            </a:r>
            <a:r>
              <a:rPr lang="en-US" b="1" dirty="0">
                <a:solidFill>
                  <a:schemeClr val="accent1">
                    <a:lumMod val="20000"/>
                    <a:lumOff val="80000"/>
                  </a:schemeClr>
                </a:solidFill>
              </a:rPr>
              <a:t>personalize</a:t>
            </a:r>
            <a:r>
              <a:rPr lang="en-US" dirty="0"/>
              <a:t> to their needs</a:t>
            </a:r>
          </a:p>
        </p:txBody>
      </p:sp>
      <p:sp>
        <p:nvSpPr>
          <p:cNvPr id="39" name="TextBox 38">
            <a:extLst>
              <a:ext uri="{FF2B5EF4-FFF2-40B4-BE49-F238E27FC236}">
                <a16:creationId xmlns:a16="http://schemas.microsoft.com/office/drawing/2014/main" id="{3F75AA31-0256-8FC2-4732-3D543B7B4141}"/>
              </a:ext>
            </a:extLst>
          </p:cNvPr>
          <p:cNvSpPr txBox="1"/>
          <p:nvPr/>
        </p:nvSpPr>
        <p:spPr>
          <a:xfrm>
            <a:off x="4122294" y="3401657"/>
            <a:ext cx="4609476" cy="738664"/>
          </a:xfrm>
          <a:prstGeom prst="rect">
            <a:avLst/>
          </a:prstGeom>
          <a:noFill/>
        </p:spPr>
        <p:txBody>
          <a:bodyPr wrap="square" rtlCol="0">
            <a:spAutoFit/>
          </a:bodyPr>
          <a:lstStyle/>
          <a:p>
            <a:r>
              <a:rPr lang="en-US"/>
              <a:t>SaaS companies must </a:t>
            </a:r>
            <a:r>
              <a:rPr lang="en-US" b="1">
                <a:solidFill>
                  <a:schemeClr val="accent1">
                    <a:lumMod val="40000"/>
                    <a:lumOff val="60000"/>
                  </a:schemeClr>
                </a:solidFill>
              </a:rPr>
              <a:t>prioritize data protection </a:t>
            </a:r>
            <a:r>
              <a:rPr lang="en-US"/>
              <a:t>and maintain compliance with security regulations and filings.</a:t>
            </a:r>
          </a:p>
        </p:txBody>
      </p:sp>
      <p:sp>
        <p:nvSpPr>
          <p:cNvPr id="40" name="TextBox 39">
            <a:extLst>
              <a:ext uri="{FF2B5EF4-FFF2-40B4-BE49-F238E27FC236}">
                <a16:creationId xmlns:a16="http://schemas.microsoft.com/office/drawing/2014/main" id="{A380B4D1-0A37-93CB-8211-4F85EDFD96B0}"/>
              </a:ext>
            </a:extLst>
          </p:cNvPr>
          <p:cNvSpPr txBox="1"/>
          <p:nvPr/>
        </p:nvSpPr>
        <p:spPr>
          <a:xfrm>
            <a:off x="4122294" y="4305657"/>
            <a:ext cx="4504545" cy="523220"/>
          </a:xfrm>
          <a:prstGeom prst="rect">
            <a:avLst/>
          </a:prstGeom>
          <a:noFill/>
        </p:spPr>
        <p:txBody>
          <a:bodyPr wrap="square" rtlCol="0">
            <a:spAutoFit/>
          </a:bodyPr>
          <a:lstStyle/>
          <a:p>
            <a:r>
              <a:rPr lang="en-US"/>
              <a:t>Adopt </a:t>
            </a:r>
            <a:r>
              <a:rPr lang="en-US" b="1">
                <a:solidFill>
                  <a:schemeClr val="accent1">
                    <a:lumMod val="60000"/>
                    <a:lumOff val="40000"/>
                  </a:schemeClr>
                </a:solidFill>
              </a:rPr>
              <a:t>localized strategies </a:t>
            </a:r>
            <a:r>
              <a:rPr lang="en-US"/>
              <a:t>while investing in </a:t>
            </a:r>
            <a:r>
              <a:rPr lang="en-US" b="1">
                <a:solidFill>
                  <a:schemeClr val="accent1">
                    <a:lumMod val="60000"/>
                    <a:lumOff val="40000"/>
                  </a:schemeClr>
                </a:solidFill>
              </a:rPr>
              <a:t>FDI</a:t>
            </a:r>
            <a:r>
              <a:rPr lang="en-US"/>
              <a:t> to grow on international scale</a:t>
            </a:r>
          </a:p>
        </p:txBody>
      </p:sp>
    </p:spTree>
    <p:extLst>
      <p:ext uri="{BB962C8B-B14F-4D97-AF65-F5344CB8AC3E}">
        <p14:creationId xmlns:p14="http://schemas.microsoft.com/office/powerpoint/2010/main" val="39191825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972B79-46EA-5AC0-BBD3-FF1F063CAE76}"/>
              </a:ext>
            </a:extLst>
          </p:cNvPr>
          <p:cNvSpPr/>
          <p:nvPr/>
        </p:nvSpPr>
        <p:spPr>
          <a:xfrm>
            <a:off x="8785106" y="3291878"/>
            <a:ext cx="605624" cy="922302"/>
          </a:xfrm>
          <a:prstGeom prst="rect">
            <a:avLst/>
          </a:prstGeom>
          <a:solidFill>
            <a:srgbClr val="DADCDD">
              <a:alpha val="8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2E05221-A6F3-F390-3159-BDF55ADC8D67}"/>
              </a:ext>
            </a:extLst>
          </p:cNvPr>
          <p:cNvSpPr/>
          <p:nvPr/>
        </p:nvSpPr>
        <p:spPr>
          <a:xfrm>
            <a:off x="-129640" y="3291878"/>
            <a:ext cx="432452" cy="922302"/>
          </a:xfrm>
          <a:prstGeom prst="rect">
            <a:avLst/>
          </a:prstGeom>
          <a:solidFill>
            <a:srgbClr val="DADCDD">
              <a:alpha val="8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023A85-92B5-53CF-5226-FDDC90185206}"/>
              </a:ext>
            </a:extLst>
          </p:cNvPr>
          <p:cNvSpPr>
            <a:spLocks noGrp="1"/>
          </p:cNvSpPr>
          <p:nvPr>
            <p:ph type="title"/>
          </p:nvPr>
        </p:nvSpPr>
        <p:spPr>
          <a:xfrm>
            <a:off x="720000" y="238910"/>
            <a:ext cx="7704000" cy="572700"/>
          </a:xfrm>
        </p:spPr>
        <p:txBody>
          <a:bodyPr/>
          <a:lstStyle/>
          <a:p>
            <a:r>
              <a:rPr lang="en-US">
                <a:solidFill>
                  <a:schemeClr val="accent2"/>
                </a:solidFill>
                <a:latin typeface="Arial" panose="020B0604020202020204" pitchFamily="34" charset="0"/>
                <a:cs typeface="Arial" panose="020B0604020202020204" pitchFamily="34" charset="0"/>
              </a:rPr>
              <a:t>Challenges</a:t>
            </a:r>
          </a:p>
        </p:txBody>
      </p:sp>
      <p:grpSp>
        <p:nvGrpSpPr>
          <p:cNvPr id="23" name="Group 22">
            <a:extLst>
              <a:ext uri="{FF2B5EF4-FFF2-40B4-BE49-F238E27FC236}">
                <a16:creationId xmlns:a16="http://schemas.microsoft.com/office/drawing/2014/main" id="{B26A1CA9-C630-D76C-4A88-08AD42B7F0D0}"/>
              </a:ext>
            </a:extLst>
          </p:cNvPr>
          <p:cNvGrpSpPr/>
          <p:nvPr/>
        </p:nvGrpSpPr>
        <p:grpSpPr>
          <a:xfrm>
            <a:off x="359764" y="999056"/>
            <a:ext cx="2885842" cy="454990"/>
            <a:chOff x="359764" y="999056"/>
            <a:chExt cx="2885842" cy="454990"/>
          </a:xfrm>
        </p:grpSpPr>
        <p:sp>
          <p:nvSpPr>
            <p:cNvPr id="21" name="Rounded Rectangle 20">
              <a:extLst>
                <a:ext uri="{FF2B5EF4-FFF2-40B4-BE49-F238E27FC236}">
                  <a16:creationId xmlns:a16="http://schemas.microsoft.com/office/drawing/2014/main" id="{55A3FBD3-B5DF-17D6-179F-00C0A551B15C}"/>
                </a:ext>
              </a:extLst>
            </p:cNvPr>
            <p:cNvSpPr/>
            <p:nvPr/>
          </p:nvSpPr>
          <p:spPr>
            <a:xfrm>
              <a:off x="584852" y="1083039"/>
              <a:ext cx="2660754" cy="337279"/>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Profitability Pressures</a:t>
              </a:r>
            </a:p>
          </p:txBody>
        </p:sp>
        <p:sp>
          <p:nvSpPr>
            <p:cNvPr id="17" name="Oval 16">
              <a:extLst>
                <a:ext uri="{FF2B5EF4-FFF2-40B4-BE49-F238E27FC236}">
                  <a16:creationId xmlns:a16="http://schemas.microsoft.com/office/drawing/2014/main" id="{E4355BF8-1EAC-A6AD-5C64-A82E508EAC5E}"/>
                </a:ext>
              </a:extLst>
            </p:cNvPr>
            <p:cNvSpPr/>
            <p:nvPr/>
          </p:nvSpPr>
          <p:spPr>
            <a:xfrm>
              <a:off x="359764" y="999056"/>
              <a:ext cx="450177" cy="454990"/>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1</a:t>
              </a:r>
            </a:p>
          </p:txBody>
        </p:sp>
      </p:grpSp>
      <p:grpSp>
        <p:nvGrpSpPr>
          <p:cNvPr id="24" name="Group 23">
            <a:extLst>
              <a:ext uri="{FF2B5EF4-FFF2-40B4-BE49-F238E27FC236}">
                <a16:creationId xmlns:a16="http://schemas.microsoft.com/office/drawing/2014/main" id="{EF85DC62-AB0A-0AA7-1AE2-2B5C1699C32E}"/>
              </a:ext>
            </a:extLst>
          </p:cNvPr>
          <p:cNvGrpSpPr/>
          <p:nvPr/>
        </p:nvGrpSpPr>
        <p:grpSpPr>
          <a:xfrm>
            <a:off x="359764" y="1691747"/>
            <a:ext cx="2885842" cy="454990"/>
            <a:chOff x="359764" y="999056"/>
            <a:chExt cx="2885842" cy="454990"/>
          </a:xfrm>
        </p:grpSpPr>
        <p:sp>
          <p:nvSpPr>
            <p:cNvPr id="25" name="Rounded Rectangle 24">
              <a:extLst>
                <a:ext uri="{FF2B5EF4-FFF2-40B4-BE49-F238E27FC236}">
                  <a16:creationId xmlns:a16="http://schemas.microsoft.com/office/drawing/2014/main" id="{4D3D6691-9571-5382-1A87-C8B2DA0A2007}"/>
                </a:ext>
              </a:extLst>
            </p:cNvPr>
            <p:cNvSpPr/>
            <p:nvPr/>
          </p:nvSpPr>
          <p:spPr>
            <a:xfrm>
              <a:off x="584852" y="1083039"/>
              <a:ext cx="2660754" cy="337279"/>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AI Adoption</a:t>
              </a:r>
            </a:p>
          </p:txBody>
        </p:sp>
        <p:sp>
          <p:nvSpPr>
            <p:cNvPr id="26" name="Oval 25">
              <a:extLst>
                <a:ext uri="{FF2B5EF4-FFF2-40B4-BE49-F238E27FC236}">
                  <a16:creationId xmlns:a16="http://schemas.microsoft.com/office/drawing/2014/main" id="{B914B49C-86BB-BFC6-CA0F-E31174FF6C9C}"/>
                </a:ext>
              </a:extLst>
            </p:cNvPr>
            <p:cNvSpPr/>
            <p:nvPr/>
          </p:nvSpPr>
          <p:spPr>
            <a:xfrm>
              <a:off x="359764" y="999056"/>
              <a:ext cx="450177" cy="454990"/>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2</a:t>
              </a:r>
            </a:p>
          </p:txBody>
        </p:sp>
      </p:grpSp>
      <p:grpSp>
        <p:nvGrpSpPr>
          <p:cNvPr id="27" name="Group 26">
            <a:extLst>
              <a:ext uri="{FF2B5EF4-FFF2-40B4-BE49-F238E27FC236}">
                <a16:creationId xmlns:a16="http://schemas.microsoft.com/office/drawing/2014/main" id="{D1DEFF18-5640-3D7E-BC31-0A273513BFD8}"/>
              </a:ext>
            </a:extLst>
          </p:cNvPr>
          <p:cNvGrpSpPr/>
          <p:nvPr/>
        </p:nvGrpSpPr>
        <p:grpSpPr>
          <a:xfrm>
            <a:off x="359764" y="2491391"/>
            <a:ext cx="2885842" cy="454990"/>
            <a:chOff x="359764" y="999056"/>
            <a:chExt cx="2885842" cy="454990"/>
          </a:xfrm>
          <a:solidFill>
            <a:schemeClr val="accent1">
              <a:lumMod val="60000"/>
              <a:lumOff val="40000"/>
            </a:schemeClr>
          </a:solidFill>
        </p:grpSpPr>
        <p:sp>
          <p:nvSpPr>
            <p:cNvPr id="28" name="Rounded Rectangle 27">
              <a:extLst>
                <a:ext uri="{FF2B5EF4-FFF2-40B4-BE49-F238E27FC236}">
                  <a16:creationId xmlns:a16="http://schemas.microsoft.com/office/drawing/2014/main" id="{59AE2AFF-053F-8EE0-9A4C-D0D0F728F3E1}"/>
                </a:ext>
              </a:extLst>
            </p:cNvPr>
            <p:cNvSpPr/>
            <p:nvPr/>
          </p:nvSpPr>
          <p:spPr>
            <a:xfrm>
              <a:off x="584852" y="1083039"/>
              <a:ext cx="2660754" cy="337279"/>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Consumer Expectations</a:t>
              </a:r>
            </a:p>
          </p:txBody>
        </p:sp>
        <p:sp>
          <p:nvSpPr>
            <p:cNvPr id="29" name="Oval 28">
              <a:extLst>
                <a:ext uri="{FF2B5EF4-FFF2-40B4-BE49-F238E27FC236}">
                  <a16:creationId xmlns:a16="http://schemas.microsoft.com/office/drawing/2014/main" id="{DF33C11C-6A72-6C1F-46BE-D0B3BB64223A}"/>
                </a:ext>
              </a:extLst>
            </p:cNvPr>
            <p:cNvSpPr/>
            <p:nvPr/>
          </p:nvSpPr>
          <p:spPr>
            <a:xfrm>
              <a:off x="359764" y="999056"/>
              <a:ext cx="450177" cy="45499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3</a:t>
              </a:r>
            </a:p>
          </p:txBody>
        </p:sp>
      </p:grpSp>
      <p:grpSp>
        <p:nvGrpSpPr>
          <p:cNvPr id="30" name="Group 29">
            <a:extLst>
              <a:ext uri="{FF2B5EF4-FFF2-40B4-BE49-F238E27FC236}">
                <a16:creationId xmlns:a16="http://schemas.microsoft.com/office/drawing/2014/main" id="{AD9F2325-B7EA-297F-4DAA-38C4C5FF850B}"/>
              </a:ext>
            </a:extLst>
          </p:cNvPr>
          <p:cNvGrpSpPr/>
          <p:nvPr/>
        </p:nvGrpSpPr>
        <p:grpSpPr>
          <a:xfrm>
            <a:off x="359764" y="4214179"/>
            <a:ext cx="2885842" cy="454990"/>
            <a:chOff x="359764" y="999056"/>
            <a:chExt cx="2885842" cy="454990"/>
          </a:xfrm>
        </p:grpSpPr>
        <p:sp>
          <p:nvSpPr>
            <p:cNvPr id="31" name="Rounded Rectangle 30">
              <a:extLst>
                <a:ext uri="{FF2B5EF4-FFF2-40B4-BE49-F238E27FC236}">
                  <a16:creationId xmlns:a16="http://schemas.microsoft.com/office/drawing/2014/main" id="{1CFA1D10-EDDD-CC1F-F8BD-C435D2726CC7}"/>
                </a:ext>
              </a:extLst>
            </p:cNvPr>
            <p:cNvSpPr/>
            <p:nvPr/>
          </p:nvSpPr>
          <p:spPr>
            <a:xfrm>
              <a:off x="584852" y="1083039"/>
              <a:ext cx="2660754" cy="337279"/>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Sustainable Global Scaling</a:t>
              </a:r>
            </a:p>
          </p:txBody>
        </p:sp>
        <p:sp>
          <p:nvSpPr>
            <p:cNvPr id="32" name="Oval 31">
              <a:extLst>
                <a:ext uri="{FF2B5EF4-FFF2-40B4-BE49-F238E27FC236}">
                  <a16:creationId xmlns:a16="http://schemas.microsoft.com/office/drawing/2014/main" id="{FDCE70B7-A2D0-8F2D-B33C-47B0351443BC}"/>
                </a:ext>
              </a:extLst>
            </p:cNvPr>
            <p:cNvSpPr/>
            <p:nvPr/>
          </p:nvSpPr>
          <p:spPr>
            <a:xfrm>
              <a:off x="359764" y="999056"/>
              <a:ext cx="450177" cy="454990"/>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5</a:t>
              </a:r>
            </a:p>
          </p:txBody>
        </p:sp>
      </p:grpSp>
      <p:grpSp>
        <p:nvGrpSpPr>
          <p:cNvPr id="33" name="Group 32">
            <a:extLst>
              <a:ext uri="{FF2B5EF4-FFF2-40B4-BE49-F238E27FC236}">
                <a16:creationId xmlns:a16="http://schemas.microsoft.com/office/drawing/2014/main" id="{5FAD6C15-84E7-D454-160C-E2BBFDEF0373}"/>
              </a:ext>
            </a:extLst>
          </p:cNvPr>
          <p:cNvGrpSpPr/>
          <p:nvPr/>
        </p:nvGrpSpPr>
        <p:grpSpPr>
          <a:xfrm>
            <a:off x="359764" y="3394717"/>
            <a:ext cx="2885842" cy="454990"/>
            <a:chOff x="359764" y="999056"/>
            <a:chExt cx="2885842" cy="454990"/>
          </a:xfrm>
          <a:solidFill>
            <a:schemeClr val="accent1">
              <a:lumMod val="75000"/>
            </a:schemeClr>
          </a:solidFill>
        </p:grpSpPr>
        <p:sp>
          <p:nvSpPr>
            <p:cNvPr id="34" name="Rounded Rectangle 33">
              <a:extLst>
                <a:ext uri="{FF2B5EF4-FFF2-40B4-BE49-F238E27FC236}">
                  <a16:creationId xmlns:a16="http://schemas.microsoft.com/office/drawing/2014/main" id="{1DDE143A-E8EE-538C-5E32-4BD7C97A00C3}"/>
                </a:ext>
              </a:extLst>
            </p:cNvPr>
            <p:cNvSpPr/>
            <p:nvPr/>
          </p:nvSpPr>
          <p:spPr>
            <a:xfrm>
              <a:off x="584852" y="1083039"/>
              <a:ext cx="2660754" cy="337279"/>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Cybersecurity</a:t>
              </a:r>
            </a:p>
          </p:txBody>
        </p:sp>
        <p:sp>
          <p:nvSpPr>
            <p:cNvPr id="35" name="Oval 34">
              <a:extLst>
                <a:ext uri="{FF2B5EF4-FFF2-40B4-BE49-F238E27FC236}">
                  <a16:creationId xmlns:a16="http://schemas.microsoft.com/office/drawing/2014/main" id="{C98AD3AF-C309-63A3-33D9-0E8AA0731A5D}"/>
                </a:ext>
              </a:extLst>
            </p:cNvPr>
            <p:cNvSpPr/>
            <p:nvPr/>
          </p:nvSpPr>
          <p:spPr>
            <a:xfrm>
              <a:off x="359764" y="999056"/>
              <a:ext cx="450177" cy="4549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4</a:t>
              </a:r>
            </a:p>
          </p:txBody>
        </p:sp>
      </p:grpSp>
      <p:sp>
        <p:nvSpPr>
          <p:cNvPr id="36" name="TextBox 35">
            <a:extLst>
              <a:ext uri="{FF2B5EF4-FFF2-40B4-BE49-F238E27FC236}">
                <a16:creationId xmlns:a16="http://schemas.microsoft.com/office/drawing/2014/main" id="{FBE00A89-04CC-BC4A-C347-759E0B1A6A5F}"/>
              </a:ext>
            </a:extLst>
          </p:cNvPr>
          <p:cNvSpPr txBox="1"/>
          <p:nvPr/>
        </p:nvSpPr>
        <p:spPr>
          <a:xfrm>
            <a:off x="4174760" y="1037066"/>
            <a:ext cx="4781863" cy="523220"/>
          </a:xfrm>
          <a:prstGeom prst="rect">
            <a:avLst/>
          </a:prstGeom>
          <a:noFill/>
        </p:spPr>
        <p:txBody>
          <a:bodyPr wrap="square" rtlCol="0">
            <a:spAutoFit/>
          </a:bodyPr>
          <a:lstStyle/>
          <a:p>
            <a:r>
              <a:rPr lang="en-US">
                <a:solidFill>
                  <a:schemeClr val="tx1"/>
                </a:solidFill>
              </a:rPr>
              <a:t>Emerging competitors with reduced switching costs pressure </a:t>
            </a:r>
            <a:r>
              <a:rPr lang="en-US" b="1">
                <a:solidFill>
                  <a:schemeClr val="bg2"/>
                </a:solidFill>
              </a:rPr>
              <a:t>SaaS companies to retain clients.</a:t>
            </a:r>
          </a:p>
        </p:txBody>
      </p:sp>
      <p:sp>
        <p:nvSpPr>
          <p:cNvPr id="37" name="TextBox 36">
            <a:extLst>
              <a:ext uri="{FF2B5EF4-FFF2-40B4-BE49-F238E27FC236}">
                <a16:creationId xmlns:a16="http://schemas.microsoft.com/office/drawing/2014/main" id="{73F90ADB-2238-4265-1564-846A02A46946}"/>
              </a:ext>
            </a:extLst>
          </p:cNvPr>
          <p:cNvSpPr txBox="1"/>
          <p:nvPr/>
        </p:nvSpPr>
        <p:spPr>
          <a:xfrm>
            <a:off x="4174760" y="1773895"/>
            <a:ext cx="4609476" cy="523220"/>
          </a:xfrm>
          <a:prstGeom prst="rect">
            <a:avLst/>
          </a:prstGeom>
          <a:noFill/>
        </p:spPr>
        <p:txBody>
          <a:bodyPr wrap="square" rtlCol="0">
            <a:spAutoFit/>
          </a:bodyPr>
          <a:lstStyle/>
          <a:p>
            <a:r>
              <a:rPr lang="en-US" b="1">
                <a:solidFill>
                  <a:schemeClr val="bg1">
                    <a:lumMod val="50000"/>
                  </a:schemeClr>
                </a:solidFill>
              </a:rPr>
              <a:t>Multiple data pools</a:t>
            </a:r>
            <a:r>
              <a:rPr lang="en-US" b="1">
                <a:solidFill>
                  <a:schemeClr val="tx2"/>
                </a:solidFill>
              </a:rPr>
              <a:t> </a:t>
            </a:r>
            <a:r>
              <a:rPr lang="en-US"/>
              <a:t>need to be considered alongside different SaaS.</a:t>
            </a:r>
          </a:p>
        </p:txBody>
      </p:sp>
      <p:sp>
        <p:nvSpPr>
          <p:cNvPr id="38" name="TextBox 37">
            <a:extLst>
              <a:ext uri="{FF2B5EF4-FFF2-40B4-BE49-F238E27FC236}">
                <a16:creationId xmlns:a16="http://schemas.microsoft.com/office/drawing/2014/main" id="{A9F8FE70-3592-5E7A-F03B-EF3E00AFD88F}"/>
              </a:ext>
            </a:extLst>
          </p:cNvPr>
          <p:cNvSpPr txBox="1"/>
          <p:nvPr/>
        </p:nvSpPr>
        <p:spPr>
          <a:xfrm>
            <a:off x="4174760" y="2555049"/>
            <a:ext cx="4841824" cy="523220"/>
          </a:xfrm>
          <a:prstGeom prst="rect">
            <a:avLst/>
          </a:prstGeom>
          <a:noFill/>
        </p:spPr>
        <p:txBody>
          <a:bodyPr wrap="square" rtlCol="0">
            <a:spAutoFit/>
          </a:bodyPr>
          <a:lstStyle/>
          <a:p>
            <a:r>
              <a:rPr lang="en-US"/>
              <a:t>Consumers are looking for a </a:t>
            </a:r>
            <a:r>
              <a:rPr lang="en-US" b="1">
                <a:solidFill>
                  <a:schemeClr val="accent1">
                    <a:lumMod val="20000"/>
                    <a:lumOff val="80000"/>
                  </a:schemeClr>
                </a:solidFill>
              </a:rPr>
              <a:t>one-stop shop </a:t>
            </a:r>
            <a:r>
              <a:rPr lang="en-US"/>
              <a:t>with the ability to </a:t>
            </a:r>
            <a:r>
              <a:rPr lang="en-US" b="1">
                <a:solidFill>
                  <a:schemeClr val="accent1">
                    <a:lumMod val="20000"/>
                    <a:lumOff val="80000"/>
                  </a:schemeClr>
                </a:solidFill>
              </a:rPr>
              <a:t>personalize</a:t>
            </a:r>
            <a:r>
              <a:rPr lang="en-US"/>
              <a:t> to their needs</a:t>
            </a:r>
          </a:p>
        </p:txBody>
      </p:sp>
      <p:sp>
        <p:nvSpPr>
          <p:cNvPr id="39" name="TextBox 38">
            <a:extLst>
              <a:ext uri="{FF2B5EF4-FFF2-40B4-BE49-F238E27FC236}">
                <a16:creationId xmlns:a16="http://schemas.microsoft.com/office/drawing/2014/main" id="{3F75AA31-0256-8FC2-4732-3D543B7B4141}"/>
              </a:ext>
            </a:extLst>
          </p:cNvPr>
          <p:cNvSpPr txBox="1"/>
          <p:nvPr/>
        </p:nvSpPr>
        <p:spPr>
          <a:xfrm>
            <a:off x="4122294" y="3401657"/>
            <a:ext cx="4718024" cy="523220"/>
          </a:xfrm>
          <a:prstGeom prst="rect">
            <a:avLst/>
          </a:prstGeom>
          <a:noFill/>
        </p:spPr>
        <p:txBody>
          <a:bodyPr wrap="square" rtlCol="0">
            <a:spAutoFit/>
          </a:bodyPr>
          <a:lstStyle/>
          <a:p>
            <a:r>
              <a:rPr lang="en-US"/>
              <a:t>SaaS companies must </a:t>
            </a:r>
            <a:r>
              <a:rPr lang="en-US" b="1">
                <a:solidFill>
                  <a:schemeClr val="accent1">
                    <a:lumMod val="40000"/>
                    <a:lumOff val="60000"/>
                  </a:schemeClr>
                </a:solidFill>
              </a:rPr>
              <a:t>prioritize data protection </a:t>
            </a:r>
            <a:r>
              <a:rPr lang="en-US"/>
              <a:t>and maintain compliance with security regulations and filings.</a:t>
            </a:r>
          </a:p>
        </p:txBody>
      </p:sp>
      <p:sp>
        <p:nvSpPr>
          <p:cNvPr id="40" name="TextBox 39">
            <a:extLst>
              <a:ext uri="{FF2B5EF4-FFF2-40B4-BE49-F238E27FC236}">
                <a16:creationId xmlns:a16="http://schemas.microsoft.com/office/drawing/2014/main" id="{A380B4D1-0A37-93CB-8211-4F85EDFD96B0}"/>
              </a:ext>
            </a:extLst>
          </p:cNvPr>
          <p:cNvSpPr txBox="1"/>
          <p:nvPr/>
        </p:nvSpPr>
        <p:spPr>
          <a:xfrm>
            <a:off x="4122294" y="4305657"/>
            <a:ext cx="4504545" cy="523220"/>
          </a:xfrm>
          <a:prstGeom prst="rect">
            <a:avLst/>
          </a:prstGeom>
          <a:noFill/>
        </p:spPr>
        <p:txBody>
          <a:bodyPr wrap="square" rtlCol="0">
            <a:spAutoFit/>
          </a:bodyPr>
          <a:lstStyle/>
          <a:p>
            <a:r>
              <a:rPr lang="en-US"/>
              <a:t>Adopt </a:t>
            </a:r>
            <a:r>
              <a:rPr lang="en-US" b="1">
                <a:solidFill>
                  <a:schemeClr val="accent1">
                    <a:lumMod val="60000"/>
                    <a:lumOff val="40000"/>
                  </a:schemeClr>
                </a:solidFill>
              </a:rPr>
              <a:t>localized strategies </a:t>
            </a:r>
            <a:r>
              <a:rPr lang="en-US"/>
              <a:t>while investing in </a:t>
            </a:r>
            <a:r>
              <a:rPr lang="en-US" b="1">
                <a:solidFill>
                  <a:schemeClr val="accent1">
                    <a:lumMod val="60000"/>
                    <a:lumOff val="40000"/>
                  </a:schemeClr>
                </a:solidFill>
              </a:rPr>
              <a:t>FDI</a:t>
            </a:r>
            <a:r>
              <a:rPr lang="en-US"/>
              <a:t> to grow on international scale</a:t>
            </a:r>
          </a:p>
        </p:txBody>
      </p:sp>
      <p:sp>
        <p:nvSpPr>
          <p:cNvPr id="8" name="Rectangle 7">
            <a:extLst>
              <a:ext uri="{FF2B5EF4-FFF2-40B4-BE49-F238E27FC236}">
                <a16:creationId xmlns:a16="http://schemas.microsoft.com/office/drawing/2014/main" id="{A08C64B2-9AC6-C7B6-9746-028B9F1879B7}"/>
              </a:ext>
            </a:extLst>
          </p:cNvPr>
          <p:cNvSpPr/>
          <p:nvPr/>
        </p:nvSpPr>
        <p:spPr>
          <a:xfrm>
            <a:off x="0" y="0"/>
            <a:ext cx="9144000" cy="3293003"/>
          </a:xfrm>
          <a:prstGeom prst="rect">
            <a:avLst/>
          </a:prstGeom>
          <a:solidFill>
            <a:srgbClr val="DADCDD">
              <a:alpha val="8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BE6E4FF-CEEB-12A1-2874-7C12BD37162A}"/>
              </a:ext>
            </a:extLst>
          </p:cNvPr>
          <p:cNvSpPr/>
          <p:nvPr/>
        </p:nvSpPr>
        <p:spPr>
          <a:xfrm>
            <a:off x="303682" y="3293003"/>
            <a:ext cx="8480554" cy="88744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45591BD-3450-D907-89B6-7E05337420E0}"/>
              </a:ext>
            </a:extLst>
          </p:cNvPr>
          <p:cNvSpPr/>
          <p:nvPr/>
        </p:nvSpPr>
        <p:spPr>
          <a:xfrm>
            <a:off x="-28042" y="4206229"/>
            <a:ext cx="9259505" cy="962158"/>
          </a:xfrm>
          <a:prstGeom prst="rect">
            <a:avLst/>
          </a:prstGeom>
          <a:solidFill>
            <a:srgbClr val="DADCDD">
              <a:alpha val="8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35798842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785C-B1C5-38F2-D757-57827A531E58}"/>
              </a:ext>
            </a:extLst>
          </p:cNvPr>
          <p:cNvSpPr>
            <a:spLocks noGrp="1"/>
          </p:cNvSpPr>
          <p:nvPr>
            <p:ph type="ctrTitle"/>
          </p:nvPr>
        </p:nvSpPr>
        <p:spPr>
          <a:xfrm>
            <a:off x="865625" y="461176"/>
            <a:ext cx="4275600" cy="2773274"/>
          </a:xfrm>
        </p:spPr>
        <p:txBody>
          <a:bodyPr/>
          <a:lstStyle/>
          <a:p>
            <a:r>
              <a:rPr lang="en-US" sz="4000" dirty="0">
                <a:solidFill>
                  <a:schemeClr val="accent2"/>
                </a:solidFill>
                <a:latin typeface="Cambria" panose="02040503050406030204" pitchFamily="18" charset="0"/>
                <a:cs typeface="Arial" panose="020B0604020202020204" pitchFamily="34" charset="0"/>
              </a:rPr>
              <a:t>SEC Filings Item 1.05 and 1.06</a:t>
            </a:r>
            <a:br>
              <a:rPr lang="en-US" sz="4000" dirty="0">
                <a:solidFill>
                  <a:schemeClr val="accent2"/>
                </a:solidFill>
                <a:latin typeface="Cambria" panose="02040503050406030204" pitchFamily="18" charset="0"/>
                <a:cs typeface="Arial" panose="020B0604020202020204" pitchFamily="34" charset="0"/>
              </a:rPr>
            </a:br>
            <a:r>
              <a:rPr lang="en-US" sz="4000" dirty="0">
                <a:solidFill>
                  <a:schemeClr val="accent2"/>
                </a:solidFill>
                <a:latin typeface="Cambria" panose="02040503050406030204" pitchFamily="18" charset="0"/>
                <a:cs typeface="Arial" panose="020B0604020202020204" pitchFamily="34" charset="0"/>
              </a:rPr>
              <a:t>(8-K / 10-K)</a:t>
            </a:r>
            <a:br>
              <a:rPr lang="en-US" sz="4000" dirty="0">
                <a:solidFill>
                  <a:schemeClr val="accent2"/>
                </a:solidFill>
                <a:latin typeface="Cambria" panose="02040503050406030204" pitchFamily="18" charset="0"/>
                <a:cs typeface="Arial" panose="020B0604020202020204" pitchFamily="34" charset="0"/>
              </a:rPr>
            </a:br>
            <a:endParaRPr lang="en-US" sz="4000" dirty="0">
              <a:solidFill>
                <a:schemeClr val="accent2"/>
              </a:solidFill>
              <a:latin typeface="Cambria" panose="02040503050406030204" pitchFamily="18" charset="0"/>
              <a:cs typeface="Arial" panose="020B0604020202020204" pitchFamily="34" charset="0"/>
            </a:endParaRPr>
          </a:p>
        </p:txBody>
      </p:sp>
      <p:pic>
        <p:nvPicPr>
          <p:cNvPr id="6" name="Picture Placeholder 5" descr="A close-up of a seal&#10;&#10;Description automatically generated">
            <a:extLst>
              <a:ext uri="{FF2B5EF4-FFF2-40B4-BE49-F238E27FC236}">
                <a16:creationId xmlns:a16="http://schemas.microsoft.com/office/drawing/2014/main" id="{5D031052-2C1A-8E0D-CFC4-525AC278E286}"/>
              </a:ext>
            </a:extLst>
          </p:cNvPr>
          <p:cNvPicPr>
            <a:picLocks noGrp="1" noChangeAspect="1"/>
          </p:cNvPicPr>
          <p:nvPr>
            <p:ph type="pic" idx="2"/>
          </p:nvPr>
        </p:nvPicPr>
        <p:blipFill rotWithShape="1">
          <a:blip r:embed="rId2"/>
          <a:srcRect l="20053" t="1082" r="22456"/>
          <a:stretch/>
        </p:blipFill>
        <p:spPr>
          <a:xfrm>
            <a:off x="5465475" y="55659"/>
            <a:ext cx="3678600" cy="5087841"/>
          </a:xfrm>
        </p:spPr>
      </p:pic>
      <p:sp>
        <p:nvSpPr>
          <p:cNvPr id="7" name="TextBox 6">
            <a:extLst>
              <a:ext uri="{FF2B5EF4-FFF2-40B4-BE49-F238E27FC236}">
                <a16:creationId xmlns:a16="http://schemas.microsoft.com/office/drawing/2014/main" id="{DCE62F21-E969-5836-3540-EDD9CD7C71FF}"/>
              </a:ext>
            </a:extLst>
          </p:cNvPr>
          <p:cNvSpPr txBox="1"/>
          <p:nvPr/>
        </p:nvSpPr>
        <p:spPr>
          <a:xfrm>
            <a:off x="865625" y="2976033"/>
            <a:ext cx="4341412" cy="738664"/>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Regarding disclosure of Cybersecurity, Risk, Management, Governance, and Incident Disclosure (July 26, 2023)</a:t>
            </a:r>
          </a:p>
        </p:txBody>
      </p:sp>
    </p:spTree>
    <p:extLst>
      <p:ext uri="{BB962C8B-B14F-4D97-AF65-F5344CB8AC3E}">
        <p14:creationId xmlns:p14="http://schemas.microsoft.com/office/powerpoint/2010/main" val="34388651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017EE-7C9F-8D75-D51B-1BF8B0D79DDE}"/>
              </a:ext>
            </a:extLst>
          </p:cNvPr>
          <p:cNvSpPr>
            <a:spLocks noGrp="1"/>
          </p:cNvSpPr>
          <p:nvPr>
            <p:ph type="title"/>
          </p:nvPr>
        </p:nvSpPr>
        <p:spPr/>
        <p:txBody>
          <a:bodyPr/>
          <a:lstStyle/>
          <a:p>
            <a:r>
              <a:rPr lang="en-US" dirty="0">
                <a:solidFill>
                  <a:schemeClr val="accent2"/>
                </a:solidFill>
                <a:latin typeface="Cambria" panose="02040503050406030204" pitchFamily="18" charset="0"/>
                <a:cs typeface="Arial" panose="020B0604020202020204" pitchFamily="34" charset="0"/>
              </a:rPr>
              <a:t>Contents of Item 1.05</a:t>
            </a:r>
          </a:p>
        </p:txBody>
      </p:sp>
      <p:sp>
        <p:nvSpPr>
          <p:cNvPr id="3" name="TextBox 2">
            <a:extLst>
              <a:ext uri="{FF2B5EF4-FFF2-40B4-BE49-F238E27FC236}">
                <a16:creationId xmlns:a16="http://schemas.microsoft.com/office/drawing/2014/main" id="{DB29EEC2-ABE2-7894-0E5A-B88F12FF6831}"/>
              </a:ext>
            </a:extLst>
          </p:cNvPr>
          <p:cNvSpPr txBox="1"/>
          <p:nvPr/>
        </p:nvSpPr>
        <p:spPr>
          <a:xfrm>
            <a:off x="859555" y="1286339"/>
            <a:ext cx="7843555" cy="523220"/>
          </a:xfrm>
          <a:prstGeom prst="rect">
            <a:avLst/>
          </a:prstGeom>
          <a:noFill/>
        </p:spPr>
        <p:txBody>
          <a:bodyPr wrap="square" rtlCol="0">
            <a:spAutoFit/>
          </a:bodyPr>
          <a:lstStyle/>
          <a:p>
            <a:r>
              <a:rPr lang="en-US"/>
              <a:t>“To be selectively disclosed upon the </a:t>
            </a:r>
            <a:r>
              <a:rPr lang="en-US" b="1">
                <a:solidFill>
                  <a:schemeClr val="accent1">
                    <a:lumMod val="40000"/>
                    <a:lumOff val="60000"/>
                  </a:schemeClr>
                </a:solidFill>
              </a:rPr>
              <a:t>voluntary realization of a cybersecurity </a:t>
            </a:r>
            <a:r>
              <a:rPr lang="en-US"/>
              <a:t>scenario deemed to be </a:t>
            </a:r>
            <a:r>
              <a:rPr lang="en-US" b="1">
                <a:solidFill>
                  <a:schemeClr val="accent1">
                    <a:lumMod val="40000"/>
                    <a:lumOff val="60000"/>
                  </a:schemeClr>
                </a:solidFill>
              </a:rPr>
              <a:t>material </a:t>
            </a:r>
            <a:r>
              <a:rPr lang="en-US"/>
              <a:t>by the company.” </a:t>
            </a:r>
          </a:p>
        </p:txBody>
      </p:sp>
      <p:pic>
        <p:nvPicPr>
          <p:cNvPr id="6" name="Picture 5" descr="A white background with black text&#10;&#10;Description automatically generated">
            <a:extLst>
              <a:ext uri="{FF2B5EF4-FFF2-40B4-BE49-F238E27FC236}">
                <a16:creationId xmlns:a16="http://schemas.microsoft.com/office/drawing/2014/main" id="{487AE112-669F-8F6D-B63E-B70703A0159A}"/>
              </a:ext>
            </a:extLst>
          </p:cNvPr>
          <p:cNvPicPr>
            <a:picLocks noChangeAspect="1"/>
          </p:cNvPicPr>
          <p:nvPr/>
        </p:nvPicPr>
        <p:blipFill>
          <a:blip r:embed="rId2"/>
          <a:stretch>
            <a:fillRect/>
          </a:stretch>
        </p:blipFill>
        <p:spPr>
          <a:xfrm>
            <a:off x="1360486" y="2016097"/>
            <a:ext cx="5440338" cy="1744870"/>
          </a:xfrm>
          <a:prstGeom prst="rect">
            <a:avLst/>
          </a:prstGeom>
        </p:spPr>
      </p:pic>
    </p:spTree>
    <p:extLst>
      <p:ext uri="{BB962C8B-B14F-4D97-AF65-F5344CB8AC3E}">
        <p14:creationId xmlns:p14="http://schemas.microsoft.com/office/powerpoint/2010/main" val="2495969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1C5E-B55C-E610-FF21-2633501B0713}"/>
              </a:ext>
            </a:extLst>
          </p:cNvPr>
          <p:cNvSpPr>
            <a:spLocks noGrp="1"/>
          </p:cNvSpPr>
          <p:nvPr>
            <p:ph type="title"/>
          </p:nvPr>
        </p:nvSpPr>
        <p:spPr>
          <a:xfrm>
            <a:off x="720000" y="285430"/>
            <a:ext cx="7704000" cy="572700"/>
          </a:xfrm>
        </p:spPr>
        <p:txBody>
          <a:bodyPr/>
          <a:lstStyle/>
          <a:p>
            <a:r>
              <a:rPr lang="en-US" dirty="0">
                <a:solidFill>
                  <a:schemeClr val="accent2"/>
                </a:solidFill>
                <a:latin typeface="Cambria" panose="02040503050406030204" pitchFamily="18" charset="0"/>
                <a:cs typeface="Arial" panose="020B0604020202020204" pitchFamily="34" charset="0"/>
              </a:rPr>
              <a:t>Contents of Item 1.06</a:t>
            </a:r>
          </a:p>
        </p:txBody>
      </p:sp>
      <p:grpSp>
        <p:nvGrpSpPr>
          <p:cNvPr id="17" name="Group 16">
            <a:extLst>
              <a:ext uri="{FF2B5EF4-FFF2-40B4-BE49-F238E27FC236}">
                <a16:creationId xmlns:a16="http://schemas.microsoft.com/office/drawing/2014/main" id="{7DD5816D-82DE-B5D3-D4E6-28513B8059B2}"/>
              </a:ext>
            </a:extLst>
          </p:cNvPr>
          <p:cNvGrpSpPr/>
          <p:nvPr/>
        </p:nvGrpSpPr>
        <p:grpSpPr>
          <a:xfrm>
            <a:off x="2061123" y="1051588"/>
            <a:ext cx="5036742" cy="1098418"/>
            <a:chOff x="894361" y="1732058"/>
            <a:chExt cx="2620115" cy="1803790"/>
          </a:xfrm>
        </p:grpSpPr>
        <p:sp>
          <p:nvSpPr>
            <p:cNvPr id="9" name="Rectangle 8">
              <a:extLst>
                <a:ext uri="{FF2B5EF4-FFF2-40B4-BE49-F238E27FC236}">
                  <a16:creationId xmlns:a16="http://schemas.microsoft.com/office/drawing/2014/main" id="{FAFE793D-761E-D653-5898-3EB2D088A766}"/>
                </a:ext>
              </a:extLst>
            </p:cNvPr>
            <p:cNvSpPr/>
            <p:nvPr/>
          </p:nvSpPr>
          <p:spPr>
            <a:xfrm>
              <a:off x="894361" y="1732058"/>
              <a:ext cx="2615979" cy="60429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Item 1.06 Disclosure:</a:t>
              </a:r>
            </a:p>
          </p:txBody>
        </p:sp>
        <p:sp>
          <p:nvSpPr>
            <p:cNvPr id="13" name="TextBox 12">
              <a:extLst>
                <a:ext uri="{FF2B5EF4-FFF2-40B4-BE49-F238E27FC236}">
                  <a16:creationId xmlns:a16="http://schemas.microsoft.com/office/drawing/2014/main" id="{2396DCB8-D635-4E74-36E1-1229927A9451}"/>
                </a:ext>
              </a:extLst>
            </p:cNvPr>
            <p:cNvSpPr txBox="1"/>
            <p:nvPr/>
          </p:nvSpPr>
          <p:spPr>
            <a:xfrm>
              <a:off x="898497" y="2322836"/>
              <a:ext cx="2615979" cy="1213012"/>
            </a:xfrm>
            <a:prstGeom prst="rect">
              <a:avLst/>
            </a:prstGeom>
            <a:noFill/>
            <a:ln>
              <a:solidFill>
                <a:schemeClr val="tx1"/>
              </a:solidFill>
            </a:ln>
          </p:spPr>
          <p:txBody>
            <a:bodyPr wrap="square" rtlCol="0">
              <a:spAutoFit/>
            </a:bodyPr>
            <a:lstStyle/>
            <a:p>
              <a:pPr algn="ctr"/>
              <a:r>
                <a:rPr lang="en-US"/>
                <a:t>Companies need to disclose material cybersecurity risks that could impact clients or investors.</a:t>
              </a:r>
            </a:p>
            <a:p>
              <a:pPr algn="ctr"/>
              <a:endParaRPr lang="en-US"/>
            </a:p>
          </p:txBody>
        </p:sp>
      </p:grpSp>
      <p:grpSp>
        <p:nvGrpSpPr>
          <p:cNvPr id="51" name="Group 50">
            <a:extLst>
              <a:ext uri="{FF2B5EF4-FFF2-40B4-BE49-F238E27FC236}">
                <a16:creationId xmlns:a16="http://schemas.microsoft.com/office/drawing/2014/main" id="{A53051F7-C23C-361E-122E-DDA53A39B0D4}"/>
              </a:ext>
            </a:extLst>
          </p:cNvPr>
          <p:cNvGrpSpPr/>
          <p:nvPr/>
        </p:nvGrpSpPr>
        <p:grpSpPr>
          <a:xfrm>
            <a:off x="485030" y="2819190"/>
            <a:ext cx="2353083" cy="1415669"/>
            <a:chOff x="469127" y="2840082"/>
            <a:chExt cx="2353083" cy="1415669"/>
          </a:xfrm>
        </p:grpSpPr>
        <p:sp>
          <p:nvSpPr>
            <p:cNvPr id="34" name="Rectangle 33">
              <a:extLst>
                <a:ext uri="{FF2B5EF4-FFF2-40B4-BE49-F238E27FC236}">
                  <a16:creationId xmlns:a16="http://schemas.microsoft.com/office/drawing/2014/main" id="{417BE61A-478C-3C9F-B5D1-8B8EC66CB277}"/>
                </a:ext>
              </a:extLst>
            </p:cNvPr>
            <p:cNvSpPr/>
            <p:nvPr/>
          </p:nvSpPr>
          <p:spPr>
            <a:xfrm>
              <a:off x="469127" y="2840082"/>
              <a:ext cx="2353083" cy="36798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1) Risk Management</a:t>
              </a:r>
            </a:p>
          </p:txBody>
        </p:sp>
        <p:sp>
          <p:nvSpPr>
            <p:cNvPr id="43" name="Rectangle 42">
              <a:extLst>
                <a:ext uri="{FF2B5EF4-FFF2-40B4-BE49-F238E27FC236}">
                  <a16:creationId xmlns:a16="http://schemas.microsoft.com/office/drawing/2014/main" id="{BC69241C-16C3-954C-9150-91F8E7AD2A9F}"/>
                </a:ext>
              </a:extLst>
            </p:cNvPr>
            <p:cNvSpPr/>
            <p:nvPr/>
          </p:nvSpPr>
          <p:spPr>
            <a:xfrm>
              <a:off x="469127" y="3208070"/>
              <a:ext cx="2344674" cy="1047681"/>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solidFill>
                    <a:schemeClr val="tx1"/>
                  </a:solidFill>
                </a:rPr>
                <a:t>Must implement cybersecurity risk management practices in briefing</a:t>
              </a:r>
            </a:p>
            <a:p>
              <a:pPr algn="ctr"/>
              <a:endParaRPr lang="en-US">
                <a:solidFill>
                  <a:schemeClr val="tx1"/>
                </a:solidFill>
              </a:endParaRPr>
            </a:p>
          </p:txBody>
        </p:sp>
      </p:grpSp>
      <p:grpSp>
        <p:nvGrpSpPr>
          <p:cNvPr id="52" name="Group 51">
            <a:extLst>
              <a:ext uri="{FF2B5EF4-FFF2-40B4-BE49-F238E27FC236}">
                <a16:creationId xmlns:a16="http://schemas.microsoft.com/office/drawing/2014/main" id="{167F43C9-0893-CAEC-2497-28E8F96D605C}"/>
              </a:ext>
            </a:extLst>
          </p:cNvPr>
          <p:cNvGrpSpPr/>
          <p:nvPr/>
        </p:nvGrpSpPr>
        <p:grpSpPr>
          <a:xfrm>
            <a:off x="3407157" y="2819190"/>
            <a:ext cx="2353083" cy="1415669"/>
            <a:chOff x="469127" y="2840082"/>
            <a:chExt cx="2353083" cy="1415669"/>
          </a:xfrm>
        </p:grpSpPr>
        <p:sp>
          <p:nvSpPr>
            <p:cNvPr id="53" name="Rectangle 52">
              <a:extLst>
                <a:ext uri="{FF2B5EF4-FFF2-40B4-BE49-F238E27FC236}">
                  <a16:creationId xmlns:a16="http://schemas.microsoft.com/office/drawing/2014/main" id="{07F3AE62-8107-BE13-3496-82BAF0F372E6}"/>
                </a:ext>
              </a:extLst>
            </p:cNvPr>
            <p:cNvSpPr/>
            <p:nvPr/>
          </p:nvSpPr>
          <p:spPr>
            <a:xfrm>
              <a:off x="469127" y="2840082"/>
              <a:ext cx="2353083" cy="36798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2) 3</a:t>
              </a:r>
              <a:r>
                <a:rPr lang="en-US" b="1" baseline="30000">
                  <a:solidFill>
                    <a:schemeClr val="bg1"/>
                  </a:solidFill>
                </a:rPr>
                <a:t>rd</a:t>
              </a:r>
              <a:r>
                <a:rPr lang="en-US" b="1">
                  <a:solidFill>
                    <a:schemeClr val="bg1"/>
                  </a:solidFill>
                </a:rPr>
                <a:t> Party Oversight</a:t>
              </a:r>
            </a:p>
          </p:txBody>
        </p:sp>
        <p:sp>
          <p:nvSpPr>
            <p:cNvPr id="54" name="Rectangle 53">
              <a:extLst>
                <a:ext uri="{FF2B5EF4-FFF2-40B4-BE49-F238E27FC236}">
                  <a16:creationId xmlns:a16="http://schemas.microsoft.com/office/drawing/2014/main" id="{CA3C2F6C-84C1-2897-FBB9-2126B2E4ED42}"/>
                </a:ext>
              </a:extLst>
            </p:cNvPr>
            <p:cNvSpPr/>
            <p:nvPr/>
          </p:nvSpPr>
          <p:spPr>
            <a:xfrm>
              <a:off x="469127" y="3208070"/>
              <a:ext cx="2344674" cy="1047681"/>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SaaS companies are required to assess cybersecurity practices of their vendors</a:t>
              </a:r>
            </a:p>
          </p:txBody>
        </p:sp>
      </p:grpSp>
      <p:grpSp>
        <p:nvGrpSpPr>
          <p:cNvPr id="55" name="Group 54">
            <a:extLst>
              <a:ext uri="{FF2B5EF4-FFF2-40B4-BE49-F238E27FC236}">
                <a16:creationId xmlns:a16="http://schemas.microsoft.com/office/drawing/2014/main" id="{33541135-EE2C-C7C8-A85F-1D8C9273243D}"/>
              </a:ext>
            </a:extLst>
          </p:cNvPr>
          <p:cNvGrpSpPr/>
          <p:nvPr/>
        </p:nvGrpSpPr>
        <p:grpSpPr>
          <a:xfrm>
            <a:off x="6337693" y="2819190"/>
            <a:ext cx="2353083" cy="1415669"/>
            <a:chOff x="469127" y="2840082"/>
            <a:chExt cx="2353083" cy="1415669"/>
          </a:xfrm>
        </p:grpSpPr>
        <p:sp>
          <p:nvSpPr>
            <p:cNvPr id="56" name="Rectangle 55">
              <a:extLst>
                <a:ext uri="{FF2B5EF4-FFF2-40B4-BE49-F238E27FC236}">
                  <a16:creationId xmlns:a16="http://schemas.microsoft.com/office/drawing/2014/main" id="{B8899C78-B5DA-530B-91B3-C0C645ABB202}"/>
                </a:ext>
              </a:extLst>
            </p:cNvPr>
            <p:cNvSpPr/>
            <p:nvPr/>
          </p:nvSpPr>
          <p:spPr>
            <a:xfrm>
              <a:off x="469127" y="2840082"/>
              <a:ext cx="2353083" cy="36798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a:solidFill>
                    <a:schemeClr val="bg1"/>
                  </a:solidFill>
                </a:rPr>
                <a:t>3) Incident Response Plan</a:t>
              </a:r>
            </a:p>
          </p:txBody>
        </p:sp>
        <p:sp>
          <p:nvSpPr>
            <p:cNvPr id="57" name="Rectangle 56">
              <a:extLst>
                <a:ext uri="{FF2B5EF4-FFF2-40B4-BE49-F238E27FC236}">
                  <a16:creationId xmlns:a16="http://schemas.microsoft.com/office/drawing/2014/main" id="{DC93988B-1C52-632A-C6F6-5FB004F28650}"/>
                </a:ext>
              </a:extLst>
            </p:cNvPr>
            <p:cNvSpPr/>
            <p:nvPr/>
          </p:nvSpPr>
          <p:spPr>
            <a:xfrm>
              <a:off x="469127" y="3208070"/>
              <a:ext cx="2344674" cy="1047681"/>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SaaS companies must develop comprehensive incident response plans</a:t>
              </a:r>
            </a:p>
          </p:txBody>
        </p:sp>
      </p:grpSp>
      <p:sp>
        <p:nvSpPr>
          <p:cNvPr id="58" name="Rectangle 57">
            <a:extLst>
              <a:ext uri="{FF2B5EF4-FFF2-40B4-BE49-F238E27FC236}">
                <a16:creationId xmlns:a16="http://schemas.microsoft.com/office/drawing/2014/main" id="{2CBA6340-247F-CCF8-C48B-402B601A2E42}"/>
              </a:ext>
            </a:extLst>
          </p:cNvPr>
          <p:cNvSpPr/>
          <p:nvPr/>
        </p:nvSpPr>
        <p:spPr>
          <a:xfrm>
            <a:off x="0" y="2377440"/>
            <a:ext cx="9144000" cy="6361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15416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BDA6AE-5BEC-297E-F3A8-E3800FC7FE95}"/>
              </a:ext>
            </a:extLst>
          </p:cNvPr>
          <p:cNvSpPr>
            <a:spLocks noGrp="1"/>
          </p:cNvSpPr>
          <p:nvPr>
            <p:ph type="title"/>
          </p:nvPr>
        </p:nvSpPr>
        <p:spPr>
          <a:xfrm>
            <a:off x="720000" y="293950"/>
            <a:ext cx="7704000" cy="572700"/>
          </a:xfrm>
        </p:spPr>
        <p:txBody>
          <a:bodyPr/>
          <a:lstStyle/>
          <a:p>
            <a:r>
              <a:rPr lang="en-US" dirty="0">
                <a:solidFill>
                  <a:schemeClr val="accent2"/>
                </a:solidFill>
                <a:latin typeface="Cambria" panose="02040503050406030204" pitchFamily="18" charset="0"/>
                <a:cs typeface="Arial" panose="020B0604020202020204" pitchFamily="34" charset="0"/>
              </a:rPr>
              <a:t>Arising Security Concerns</a:t>
            </a:r>
          </a:p>
        </p:txBody>
      </p:sp>
      <p:sp>
        <p:nvSpPr>
          <p:cNvPr id="10" name="TextBox 9">
            <a:extLst>
              <a:ext uri="{FF2B5EF4-FFF2-40B4-BE49-F238E27FC236}">
                <a16:creationId xmlns:a16="http://schemas.microsoft.com/office/drawing/2014/main" id="{7FE0BAE0-3B73-0D75-4458-4B118A627F83}"/>
              </a:ext>
            </a:extLst>
          </p:cNvPr>
          <p:cNvSpPr txBox="1"/>
          <p:nvPr/>
        </p:nvSpPr>
        <p:spPr>
          <a:xfrm>
            <a:off x="524785" y="1043534"/>
            <a:ext cx="7259542" cy="738664"/>
          </a:xfrm>
          <a:prstGeom prst="rect">
            <a:avLst/>
          </a:prstGeom>
          <a:noFill/>
        </p:spPr>
        <p:txBody>
          <a:bodyPr wrap="square" rtlCol="0">
            <a:spAutoFit/>
          </a:bodyPr>
          <a:lstStyle/>
          <a:p>
            <a:r>
              <a:rPr lang="en-US"/>
              <a:t>The impact of cyber-related issues on our operations hinges on executives' understanding. An issue deemed to be small may have larger effects on shareholders and the company. </a:t>
            </a:r>
          </a:p>
        </p:txBody>
      </p:sp>
      <p:pic>
        <p:nvPicPr>
          <p:cNvPr id="13" name="Picture 12" descr="A graph of blue bars&#10;&#10;Description automatically generated">
            <a:extLst>
              <a:ext uri="{FF2B5EF4-FFF2-40B4-BE49-F238E27FC236}">
                <a16:creationId xmlns:a16="http://schemas.microsoft.com/office/drawing/2014/main" id="{590C3DF6-6628-5D02-9AC8-88A1A105BFA0}"/>
              </a:ext>
            </a:extLst>
          </p:cNvPr>
          <p:cNvPicPr>
            <a:picLocks noChangeAspect="1"/>
          </p:cNvPicPr>
          <p:nvPr/>
        </p:nvPicPr>
        <p:blipFill>
          <a:blip r:embed="rId2"/>
          <a:stretch>
            <a:fillRect/>
          </a:stretch>
        </p:blipFill>
        <p:spPr>
          <a:xfrm>
            <a:off x="3806235" y="1731202"/>
            <a:ext cx="4463122" cy="3300980"/>
          </a:xfrm>
          <a:prstGeom prst="rect">
            <a:avLst/>
          </a:prstGeom>
        </p:spPr>
      </p:pic>
      <p:sp>
        <p:nvSpPr>
          <p:cNvPr id="14" name="Rectangle 13">
            <a:extLst>
              <a:ext uri="{FF2B5EF4-FFF2-40B4-BE49-F238E27FC236}">
                <a16:creationId xmlns:a16="http://schemas.microsoft.com/office/drawing/2014/main" id="{FEE58A08-0C7C-CCBE-47B0-CCFFEDC4476C}"/>
              </a:ext>
            </a:extLst>
          </p:cNvPr>
          <p:cNvSpPr/>
          <p:nvPr/>
        </p:nvSpPr>
        <p:spPr>
          <a:xfrm>
            <a:off x="7784327" y="4754880"/>
            <a:ext cx="556591" cy="27730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A9A5355-FA6A-72A0-09A7-056B180C3CB2}"/>
              </a:ext>
            </a:extLst>
          </p:cNvPr>
          <p:cNvSpPr txBox="1"/>
          <p:nvPr/>
        </p:nvSpPr>
        <p:spPr>
          <a:xfrm>
            <a:off x="524785" y="2284084"/>
            <a:ext cx="2886325" cy="1815882"/>
          </a:xfrm>
          <a:prstGeom prst="rect">
            <a:avLst/>
          </a:prstGeom>
          <a:noFill/>
        </p:spPr>
        <p:txBody>
          <a:bodyPr wrap="square" rtlCol="0">
            <a:spAutoFit/>
          </a:bodyPr>
          <a:lstStyle/>
          <a:p>
            <a:r>
              <a:rPr lang="en-US" b="1"/>
              <a:t>HOWEVER:</a:t>
            </a:r>
          </a:p>
          <a:p>
            <a:endParaRPr lang="en-US" b="1"/>
          </a:p>
          <a:p>
            <a:r>
              <a:rPr lang="en-US" b="1">
                <a:solidFill>
                  <a:schemeClr val="accent1">
                    <a:lumMod val="40000"/>
                    <a:lumOff val="60000"/>
                  </a:schemeClr>
                </a:solidFill>
              </a:rPr>
              <a:t>CrowdStrike (CRWD)</a:t>
            </a:r>
            <a:r>
              <a:rPr lang="en-US">
                <a:solidFill>
                  <a:schemeClr val="accent1">
                    <a:lumMod val="40000"/>
                    <a:lumOff val="60000"/>
                  </a:schemeClr>
                </a:solidFill>
              </a:rPr>
              <a:t> </a:t>
            </a:r>
            <a:r>
              <a:rPr lang="en-US"/>
              <a:t>has developed software to immediately report and identify breaches within systems</a:t>
            </a:r>
          </a:p>
          <a:p>
            <a:endParaRPr lang="en-US" b="1"/>
          </a:p>
          <a:p>
            <a:endParaRPr lang="en-US" b="1"/>
          </a:p>
        </p:txBody>
      </p:sp>
    </p:spTree>
    <p:extLst>
      <p:ext uri="{BB962C8B-B14F-4D97-AF65-F5344CB8AC3E}">
        <p14:creationId xmlns:p14="http://schemas.microsoft.com/office/powerpoint/2010/main" val="1577003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2050" name="Picture 2" descr="SaaS Solutions - Why are they popular in small and medium-sized businesses">
            <a:extLst>
              <a:ext uri="{FF2B5EF4-FFF2-40B4-BE49-F238E27FC236}">
                <a16:creationId xmlns:a16="http://schemas.microsoft.com/office/drawing/2014/main" id="{DEE6C57D-8DCE-1D5A-87D9-20167DCF7779}"/>
              </a:ext>
            </a:extLst>
          </p:cNvPr>
          <p:cNvPicPr>
            <a:picLocks noGrp="1" noChangeAspect="1" noChangeArrowheads="1"/>
          </p:cNvPicPr>
          <p:nvPr>
            <p:ph type="pic" idx="2"/>
          </p:nvPr>
        </p:nvPicPr>
        <p:blipFill rotWithShape="1">
          <a:blip r:embed="rId3">
            <a:extLst>
              <a:ext uri="{28A0092B-C50C-407E-A947-70E740481C1C}">
                <a14:useLocalDpi xmlns:a14="http://schemas.microsoft.com/office/drawing/2010/main" val="0"/>
              </a:ext>
            </a:extLst>
          </a:blip>
          <a:srcRect t="8177" b="14963"/>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06" name="Google Shape;306;p30"/>
          <p:cNvSpPr txBox="1">
            <a:spLocks noGrp="1"/>
          </p:cNvSpPr>
          <p:nvPr>
            <p:ph type="title"/>
          </p:nvPr>
        </p:nvSpPr>
        <p:spPr>
          <a:xfrm>
            <a:off x="2167800" y="803892"/>
            <a:ext cx="7841172" cy="8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3700">
                <a:solidFill>
                  <a:schemeClr val="accent1"/>
                </a:solidFill>
              </a:rPr>
              <a:t>Industry Analysis: </a:t>
            </a:r>
            <a:br>
              <a:rPr lang="en-CA" sz="3700">
                <a:solidFill>
                  <a:schemeClr val="accent1"/>
                </a:solidFill>
              </a:rPr>
            </a:br>
            <a:r>
              <a:rPr lang="en-CA" sz="3700">
                <a:solidFill>
                  <a:schemeClr val="accent1"/>
                </a:solidFill>
              </a:rPr>
              <a:t>Revenue Breakdowns</a:t>
            </a:r>
          </a:p>
        </p:txBody>
      </p:sp>
      <p:cxnSp>
        <p:nvCxnSpPr>
          <p:cNvPr id="309" name="Google Shape;309;p30"/>
          <p:cNvCxnSpPr/>
          <p:nvPr/>
        </p:nvCxnSpPr>
        <p:spPr>
          <a:xfrm>
            <a:off x="2167800" y="656325"/>
            <a:ext cx="0" cy="1287600"/>
          </a:xfrm>
          <a:prstGeom prst="straightConnector1">
            <a:avLst/>
          </a:prstGeom>
          <a:noFill/>
          <a:ln w="19050" cap="flat" cmpd="sng">
            <a:solidFill>
              <a:schemeClr val="dk1"/>
            </a:solidFill>
            <a:prstDash val="solid"/>
            <a:round/>
            <a:headEnd type="none" w="med" len="med"/>
            <a:tailEnd type="none" w="med" len="med"/>
          </a:ln>
        </p:spPr>
      </p:cxnSp>
      <p:grpSp>
        <p:nvGrpSpPr>
          <p:cNvPr id="310" name="Google Shape;310;p30"/>
          <p:cNvGrpSpPr/>
          <p:nvPr/>
        </p:nvGrpSpPr>
        <p:grpSpPr>
          <a:xfrm>
            <a:off x="8041738" y="4579733"/>
            <a:ext cx="1231237" cy="962252"/>
            <a:chOff x="6354224" y="2446084"/>
            <a:chExt cx="1231237" cy="962252"/>
          </a:xfrm>
        </p:grpSpPr>
        <p:sp>
          <p:nvSpPr>
            <p:cNvPr id="311" name="Google Shape;311;p30"/>
            <p:cNvSpPr/>
            <p:nvPr/>
          </p:nvSpPr>
          <p:spPr>
            <a:xfrm>
              <a:off x="6777637" y="2880335"/>
              <a:ext cx="495300" cy="528000"/>
            </a:xfrm>
            <a:prstGeom prst="rect">
              <a:avLst/>
            </a:prstGeom>
            <a:solidFill>
              <a:srgbClr val="1C4587">
                <a:alpha val="4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0"/>
            <p:cNvSpPr/>
            <p:nvPr/>
          </p:nvSpPr>
          <p:spPr>
            <a:xfrm>
              <a:off x="7064361" y="2446084"/>
              <a:ext cx="521100" cy="555600"/>
            </a:xfrm>
            <a:prstGeom prst="rect">
              <a:avLst/>
            </a:prstGeom>
            <a:solidFill>
              <a:srgbClr val="FFFFFF">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0"/>
            <p:cNvSpPr/>
            <p:nvPr/>
          </p:nvSpPr>
          <p:spPr>
            <a:xfrm>
              <a:off x="6354224" y="2524849"/>
              <a:ext cx="570000" cy="607800"/>
            </a:xfrm>
            <a:prstGeom prst="rect">
              <a:avLst/>
            </a:prstGeom>
            <a:solidFill>
              <a:srgbClr val="1C4587">
                <a:alpha val="6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496984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7AB6D-6486-FB9E-CDA1-F13252659228}"/>
              </a:ext>
            </a:extLst>
          </p:cNvPr>
          <p:cNvSpPr>
            <a:spLocks noGrp="1"/>
          </p:cNvSpPr>
          <p:nvPr>
            <p:ph type="title"/>
          </p:nvPr>
        </p:nvSpPr>
        <p:spPr>
          <a:xfrm>
            <a:off x="720000" y="158778"/>
            <a:ext cx="7704000" cy="572700"/>
          </a:xfrm>
        </p:spPr>
        <p:txBody>
          <a:bodyPr/>
          <a:lstStyle/>
          <a:p>
            <a:r>
              <a:rPr lang="en-US" dirty="0">
                <a:solidFill>
                  <a:schemeClr val="accent2"/>
                </a:solidFill>
                <a:latin typeface="Cambria" panose="02040503050406030204" pitchFamily="18" charset="0"/>
                <a:cs typeface="Arial" panose="020B0604020202020204" pitchFamily="34" charset="0"/>
              </a:rPr>
              <a:t>Industry Segment by Market Cap</a:t>
            </a:r>
          </a:p>
        </p:txBody>
      </p:sp>
      <p:pic>
        <p:nvPicPr>
          <p:cNvPr id="6" name="Picture 5" descr="A screenshot of a graph&#10;&#10;Description automatically generated">
            <a:extLst>
              <a:ext uri="{FF2B5EF4-FFF2-40B4-BE49-F238E27FC236}">
                <a16:creationId xmlns:a16="http://schemas.microsoft.com/office/drawing/2014/main" id="{E1E8EB3E-4498-6007-761F-6E90EA94A336}"/>
              </a:ext>
            </a:extLst>
          </p:cNvPr>
          <p:cNvPicPr>
            <a:picLocks noChangeAspect="1"/>
          </p:cNvPicPr>
          <p:nvPr/>
        </p:nvPicPr>
        <p:blipFill>
          <a:blip r:embed="rId3"/>
          <a:stretch>
            <a:fillRect/>
          </a:stretch>
        </p:blipFill>
        <p:spPr>
          <a:xfrm>
            <a:off x="2325359" y="842797"/>
            <a:ext cx="3892562" cy="4041086"/>
          </a:xfrm>
          <a:prstGeom prst="rect">
            <a:avLst/>
          </a:prstGeom>
        </p:spPr>
      </p:pic>
      <p:sp>
        <p:nvSpPr>
          <p:cNvPr id="7" name="TextBox 6">
            <a:extLst>
              <a:ext uri="{FF2B5EF4-FFF2-40B4-BE49-F238E27FC236}">
                <a16:creationId xmlns:a16="http://schemas.microsoft.com/office/drawing/2014/main" id="{6F46603C-D239-25A4-A325-406CBB8553F7}"/>
              </a:ext>
            </a:extLst>
          </p:cNvPr>
          <p:cNvSpPr txBox="1"/>
          <p:nvPr/>
        </p:nvSpPr>
        <p:spPr>
          <a:xfrm>
            <a:off x="2258170" y="4877715"/>
            <a:ext cx="1042273" cy="200055"/>
          </a:xfrm>
          <a:prstGeom prst="rect">
            <a:avLst/>
          </a:prstGeom>
          <a:noFill/>
        </p:spPr>
        <p:txBody>
          <a:bodyPr wrap="none" rtlCol="0">
            <a:spAutoFit/>
          </a:bodyPr>
          <a:lstStyle/>
          <a:p>
            <a:r>
              <a:rPr lang="en-US" sz="700">
                <a:solidFill>
                  <a:schemeClr val="bg2"/>
                </a:solidFill>
              </a:rPr>
              <a:t>Source: </a:t>
            </a:r>
            <a:r>
              <a:rPr lang="en-US" sz="700" err="1">
                <a:solidFill>
                  <a:schemeClr val="bg2"/>
                </a:solidFill>
              </a:rPr>
              <a:t>MikeSonders</a:t>
            </a:r>
            <a:endParaRPr lang="en-US" sz="700">
              <a:solidFill>
                <a:schemeClr val="bg2"/>
              </a:solidFill>
            </a:endParaRPr>
          </a:p>
        </p:txBody>
      </p:sp>
    </p:spTree>
    <p:extLst>
      <p:ext uri="{BB962C8B-B14F-4D97-AF65-F5344CB8AC3E}">
        <p14:creationId xmlns:p14="http://schemas.microsoft.com/office/powerpoint/2010/main" val="42089988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4BC1E-ECCC-9CF8-C160-410DDEDB2BE2}"/>
              </a:ext>
            </a:extLst>
          </p:cNvPr>
          <p:cNvSpPr>
            <a:spLocks noGrp="1"/>
          </p:cNvSpPr>
          <p:nvPr>
            <p:ph type="title"/>
          </p:nvPr>
        </p:nvSpPr>
        <p:spPr/>
        <p:txBody>
          <a:bodyPr/>
          <a:lstStyle/>
          <a:p>
            <a:r>
              <a:rPr lang="en-US" dirty="0">
                <a:solidFill>
                  <a:schemeClr val="accent2"/>
                </a:solidFill>
                <a:latin typeface="Cambria" panose="02040503050406030204" pitchFamily="18" charset="0"/>
                <a:cs typeface="Arial" panose="020B0604020202020204" pitchFamily="34" charset="0"/>
              </a:rPr>
              <a:t>Synopsys Revenue</a:t>
            </a:r>
          </a:p>
        </p:txBody>
      </p:sp>
      <p:pic>
        <p:nvPicPr>
          <p:cNvPr id="1026" name="Picture 2" descr="Synopsys Inc (SNPS) Reports Strong Q1 FY2024 Earnings, Raises Non-GAAP EPS  Guidance">
            <a:extLst>
              <a:ext uri="{FF2B5EF4-FFF2-40B4-BE49-F238E27FC236}">
                <a16:creationId xmlns:a16="http://schemas.microsoft.com/office/drawing/2014/main" id="{7B0434DF-4340-7EB9-D41B-342B8D0F5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0289" y="1331998"/>
            <a:ext cx="6823422" cy="3058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0286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4BC1E-ECCC-9CF8-C160-410DDEDB2BE2}"/>
              </a:ext>
            </a:extLst>
          </p:cNvPr>
          <p:cNvSpPr>
            <a:spLocks noGrp="1"/>
          </p:cNvSpPr>
          <p:nvPr>
            <p:ph type="title"/>
          </p:nvPr>
        </p:nvSpPr>
        <p:spPr>
          <a:xfrm>
            <a:off x="847221" y="63563"/>
            <a:ext cx="7704000" cy="572700"/>
          </a:xfrm>
        </p:spPr>
        <p:txBody>
          <a:bodyPr/>
          <a:lstStyle/>
          <a:p>
            <a:r>
              <a:rPr lang="en-US" dirty="0">
                <a:solidFill>
                  <a:schemeClr val="accent2"/>
                </a:solidFill>
                <a:latin typeface="Cambria" panose="02040503050406030204" pitchFamily="18" charset="0"/>
                <a:cs typeface="Arial" panose="020B0604020202020204" pitchFamily="34" charset="0"/>
              </a:rPr>
              <a:t>CrowdStrike Revenue Break down</a:t>
            </a:r>
          </a:p>
        </p:txBody>
      </p:sp>
      <p:sp>
        <p:nvSpPr>
          <p:cNvPr id="5" name="TextBox 4">
            <a:extLst>
              <a:ext uri="{FF2B5EF4-FFF2-40B4-BE49-F238E27FC236}">
                <a16:creationId xmlns:a16="http://schemas.microsoft.com/office/drawing/2014/main" id="{8B82F6D5-60C5-BFA4-B8A9-7B4253188979}"/>
              </a:ext>
            </a:extLst>
          </p:cNvPr>
          <p:cNvSpPr txBox="1"/>
          <p:nvPr/>
        </p:nvSpPr>
        <p:spPr>
          <a:xfrm>
            <a:off x="1218730" y="4708454"/>
            <a:ext cx="914033" cy="215444"/>
          </a:xfrm>
          <a:prstGeom prst="rect">
            <a:avLst/>
          </a:prstGeom>
          <a:noFill/>
        </p:spPr>
        <p:txBody>
          <a:bodyPr wrap="none" rtlCol="0">
            <a:spAutoFit/>
          </a:bodyPr>
          <a:lstStyle/>
          <a:p>
            <a:r>
              <a:rPr lang="en-US" sz="800">
                <a:solidFill>
                  <a:schemeClr val="bg2"/>
                </a:solidFill>
              </a:rPr>
              <a:t>Source: Statista</a:t>
            </a:r>
          </a:p>
        </p:txBody>
      </p:sp>
      <p:pic>
        <p:nvPicPr>
          <p:cNvPr id="12" name="Picture 11" descr="A graph of blue and white bars&#10;&#10;Description automatically generated">
            <a:extLst>
              <a:ext uri="{FF2B5EF4-FFF2-40B4-BE49-F238E27FC236}">
                <a16:creationId xmlns:a16="http://schemas.microsoft.com/office/drawing/2014/main" id="{8856DEA4-2EEA-BEBA-FD23-E2DF83F05B08}"/>
              </a:ext>
            </a:extLst>
          </p:cNvPr>
          <p:cNvPicPr>
            <a:picLocks noChangeAspect="1"/>
          </p:cNvPicPr>
          <p:nvPr/>
        </p:nvPicPr>
        <p:blipFill>
          <a:blip r:embed="rId3"/>
          <a:stretch>
            <a:fillRect/>
          </a:stretch>
        </p:blipFill>
        <p:spPr>
          <a:xfrm>
            <a:off x="1332933" y="600810"/>
            <a:ext cx="6478133" cy="4143097"/>
          </a:xfrm>
          <a:prstGeom prst="rect">
            <a:avLst/>
          </a:prstGeom>
        </p:spPr>
      </p:pic>
    </p:spTree>
    <p:extLst>
      <p:ext uri="{BB962C8B-B14F-4D97-AF65-F5344CB8AC3E}">
        <p14:creationId xmlns:p14="http://schemas.microsoft.com/office/powerpoint/2010/main" val="1333181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C4029-8BC5-10AB-45CC-99F265E74EE5}"/>
              </a:ext>
            </a:extLst>
          </p:cNvPr>
          <p:cNvSpPr>
            <a:spLocks noGrp="1"/>
          </p:cNvSpPr>
          <p:nvPr>
            <p:ph type="title"/>
          </p:nvPr>
        </p:nvSpPr>
        <p:spPr/>
        <p:txBody>
          <a:bodyPr/>
          <a:lstStyle/>
          <a:p>
            <a:r>
              <a:rPr lang="en-US" dirty="0">
                <a:solidFill>
                  <a:schemeClr val="accent1"/>
                </a:solidFill>
                <a:latin typeface="Cambria" panose="02040503050406030204" pitchFamily="18" charset="0"/>
                <a:cs typeface="Arial" panose="020B0604020202020204" pitchFamily="34" charset="0"/>
              </a:rPr>
              <a:t>What is SaaS?</a:t>
            </a:r>
          </a:p>
        </p:txBody>
      </p:sp>
      <p:sp>
        <p:nvSpPr>
          <p:cNvPr id="5" name="Subtitle 4">
            <a:extLst>
              <a:ext uri="{FF2B5EF4-FFF2-40B4-BE49-F238E27FC236}">
                <a16:creationId xmlns:a16="http://schemas.microsoft.com/office/drawing/2014/main" id="{9B1B7F0F-77CE-08A8-566C-593ED5536A05}"/>
              </a:ext>
            </a:extLst>
          </p:cNvPr>
          <p:cNvSpPr>
            <a:spLocks noGrp="1"/>
          </p:cNvSpPr>
          <p:nvPr>
            <p:ph type="subTitle" idx="3"/>
          </p:nvPr>
        </p:nvSpPr>
        <p:spPr>
          <a:xfrm>
            <a:off x="428681" y="1392478"/>
            <a:ext cx="2832410" cy="572700"/>
          </a:xfrm>
        </p:spPr>
        <p:txBody>
          <a:bodyPr anchor="ctr"/>
          <a:lstStyle/>
          <a:p>
            <a:pPr algn="ctr"/>
            <a:r>
              <a:rPr lang="en-US" sz="1400" b="1">
                <a:latin typeface="Arial" panose="020B0604020202020204" pitchFamily="34" charset="0"/>
                <a:cs typeface="Arial" panose="020B0604020202020204" pitchFamily="34" charset="0"/>
              </a:rPr>
              <a:t>Software as a Service (SaaS):</a:t>
            </a:r>
          </a:p>
        </p:txBody>
      </p:sp>
      <p:sp>
        <p:nvSpPr>
          <p:cNvPr id="12" name="TextBox 11">
            <a:extLst>
              <a:ext uri="{FF2B5EF4-FFF2-40B4-BE49-F238E27FC236}">
                <a16:creationId xmlns:a16="http://schemas.microsoft.com/office/drawing/2014/main" id="{1BB6D463-DCD7-8ABA-B21F-9DD5A4A8B7EF}"/>
              </a:ext>
            </a:extLst>
          </p:cNvPr>
          <p:cNvSpPr txBox="1"/>
          <p:nvPr/>
        </p:nvSpPr>
        <p:spPr>
          <a:xfrm>
            <a:off x="3261091" y="1521303"/>
            <a:ext cx="5162909" cy="769441"/>
          </a:xfrm>
          <a:prstGeom prst="rect">
            <a:avLst/>
          </a:prstGeom>
          <a:noFill/>
        </p:spPr>
        <p:txBody>
          <a:bodyPr wrap="square" rtlCol="0">
            <a:spAutoFit/>
          </a:bodyPr>
          <a:lstStyle/>
          <a:p>
            <a:r>
              <a:rPr lang="en-US"/>
              <a:t>A </a:t>
            </a:r>
            <a:r>
              <a:rPr lang="en-US" sz="1600" b="1" u="sng">
                <a:solidFill>
                  <a:schemeClr val="accent1">
                    <a:lumMod val="40000"/>
                    <a:lumOff val="60000"/>
                  </a:schemeClr>
                </a:solidFill>
              </a:rPr>
              <a:t>cloud-based</a:t>
            </a:r>
            <a:r>
              <a:rPr lang="en-US"/>
              <a:t> subscription service model that provides companies with multi-faceted applications without purchasing new systems.</a:t>
            </a:r>
          </a:p>
        </p:txBody>
      </p:sp>
      <p:sp>
        <p:nvSpPr>
          <p:cNvPr id="37" name="TextBox 36">
            <a:extLst>
              <a:ext uri="{FF2B5EF4-FFF2-40B4-BE49-F238E27FC236}">
                <a16:creationId xmlns:a16="http://schemas.microsoft.com/office/drawing/2014/main" id="{0565725F-405B-B53E-BF25-B4AAF002B192}"/>
              </a:ext>
            </a:extLst>
          </p:cNvPr>
          <p:cNvSpPr txBox="1"/>
          <p:nvPr/>
        </p:nvSpPr>
        <p:spPr>
          <a:xfrm>
            <a:off x="1529199" y="2491515"/>
            <a:ext cx="3463783" cy="1661993"/>
          </a:xfrm>
          <a:prstGeom prst="rect">
            <a:avLst/>
          </a:prstGeom>
          <a:noFill/>
        </p:spPr>
        <p:txBody>
          <a:bodyPr wrap="square" rtlCol="0">
            <a:spAutoFit/>
          </a:bodyPr>
          <a:lstStyle/>
          <a:p>
            <a:r>
              <a:rPr lang="en-US" b="1"/>
              <a:t>2 Types:</a:t>
            </a:r>
          </a:p>
          <a:p>
            <a:endParaRPr lang="en-US" b="1"/>
          </a:p>
          <a:p>
            <a:pPr marL="285750" lvl="1" indent="-285750">
              <a:buFont typeface="Arial" panose="020B0604020202020204" pitchFamily="34" charset="0"/>
              <a:buChar char="•"/>
            </a:pPr>
            <a:r>
              <a:rPr lang="en-US" sz="1600" b="1" u="sng">
                <a:solidFill>
                  <a:schemeClr val="accent1">
                    <a:lumMod val="40000"/>
                    <a:lumOff val="60000"/>
                  </a:schemeClr>
                </a:solidFill>
              </a:rPr>
              <a:t>Enterprise Software (ERP)</a:t>
            </a:r>
          </a:p>
          <a:p>
            <a:pPr marL="285750" lvl="1" indent="-285750">
              <a:buFont typeface="Arial" panose="020B0604020202020204" pitchFamily="34" charset="0"/>
              <a:buChar char="•"/>
            </a:pPr>
            <a:r>
              <a:rPr lang="en-US" sz="1600" b="1" u="sng">
                <a:solidFill>
                  <a:schemeClr val="accent1">
                    <a:lumMod val="40000"/>
                    <a:lumOff val="60000"/>
                  </a:schemeClr>
                </a:solidFill>
              </a:rPr>
              <a:t>Productivity Software </a:t>
            </a:r>
          </a:p>
          <a:p>
            <a:pPr lvl="1"/>
            <a:endParaRPr lang="en-US" b="1"/>
          </a:p>
          <a:p>
            <a:pPr lvl="1"/>
            <a:endParaRPr lang="en-US" b="1"/>
          </a:p>
          <a:p>
            <a:pPr lvl="1"/>
            <a:endParaRPr lang="en-US" b="1"/>
          </a:p>
        </p:txBody>
      </p:sp>
      <p:pic>
        <p:nvPicPr>
          <p:cNvPr id="1030" name="Picture 6" descr="Saas, Paas, &amp; Iaas- Decoding the 3 Cloud Computing Service Models -  Cuelogic An LTI Company">
            <a:extLst>
              <a:ext uri="{FF2B5EF4-FFF2-40B4-BE49-F238E27FC236}">
                <a16:creationId xmlns:a16="http://schemas.microsoft.com/office/drawing/2014/main" id="{E8C88FAE-B33F-0B6A-3643-9C9C7FBF32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9015" y="2642316"/>
            <a:ext cx="3661975" cy="219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8437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0"/>
          <p:cNvSpPr txBox="1">
            <a:spLocks noGrp="1"/>
          </p:cNvSpPr>
          <p:nvPr>
            <p:ph type="title"/>
          </p:nvPr>
        </p:nvSpPr>
        <p:spPr>
          <a:xfrm>
            <a:off x="2430600" y="1262025"/>
            <a:ext cx="5337900" cy="8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Synopsys</a:t>
            </a:r>
            <a:endParaRPr/>
          </a:p>
        </p:txBody>
      </p:sp>
      <p:sp>
        <p:nvSpPr>
          <p:cNvPr id="307" name="Google Shape;307;p30"/>
          <p:cNvSpPr txBox="1">
            <a:spLocks noGrp="1"/>
          </p:cNvSpPr>
          <p:nvPr>
            <p:ph type="title" idx="3"/>
          </p:nvPr>
        </p:nvSpPr>
        <p:spPr>
          <a:xfrm>
            <a:off x="2430600" y="403450"/>
            <a:ext cx="1235700" cy="985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01</a:t>
            </a:r>
            <a:endParaRPr/>
          </a:p>
        </p:txBody>
      </p:sp>
      <p:pic>
        <p:nvPicPr>
          <p:cNvPr id="308" name="Google Shape;308;p30"/>
          <p:cNvPicPr preferRelativeResize="0">
            <a:picLocks noGrp="1"/>
          </p:cNvPicPr>
          <p:nvPr>
            <p:ph type="pic" idx="2"/>
          </p:nvPr>
        </p:nvPicPr>
        <p:blipFill rotWithShape="1">
          <a:blip r:embed="rId3">
            <a:alphaModFix/>
          </a:blip>
          <a:srcRect t="46404" b="11397"/>
          <a:stretch/>
        </p:blipFill>
        <p:spPr>
          <a:xfrm>
            <a:off x="0" y="2571750"/>
            <a:ext cx="9144000" cy="2571750"/>
          </a:xfrm>
          <a:prstGeom prst="rect">
            <a:avLst/>
          </a:prstGeom>
        </p:spPr>
      </p:pic>
      <p:cxnSp>
        <p:nvCxnSpPr>
          <p:cNvPr id="309" name="Google Shape;309;p30"/>
          <p:cNvCxnSpPr/>
          <p:nvPr/>
        </p:nvCxnSpPr>
        <p:spPr>
          <a:xfrm>
            <a:off x="2167800" y="656325"/>
            <a:ext cx="0" cy="1287600"/>
          </a:xfrm>
          <a:prstGeom prst="straightConnector1">
            <a:avLst/>
          </a:prstGeom>
          <a:noFill/>
          <a:ln w="19050" cap="flat" cmpd="sng">
            <a:solidFill>
              <a:schemeClr val="dk1"/>
            </a:solidFill>
            <a:prstDash val="solid"/>
            <a:round/>
            <a:headEnd type="none" w="med" len="med"/>
            <a:tailEnd type="none" w="med" len="med"/>
          </a:ln>
        </p:spPr>
      </p:cxnSp>
      <p:grpSp>
        <p:nvGrpSpPr>
          <p:cNvPr id="310" name="Google Shape;310;p30"/>
          <p:cNvGrpSpPr/>
          <p:nvPr/>
        </p:nvGrpSpPr>
        <p:grpSpPr>
          <a:xfrm>
            <a:off x="7815161" y="4604009"/>
            <a:ext cx="1231237" cy="962252"/>
            <a:chOff x="6354224" y="2446084"/>
            <a:chExt cx="1231237" cy="962252"/>
          </a:xfrm>
        </p:grpSpPr>
        <p:sp>
          <p:nvSpPr>
            <p:cNvPr id="311" name="Google Shape;311;p30"/>
            <p:cNvSpPr/>
            <p:nvPr/>
          </p:nvSpPr>
          <p:spPr>
            <a:xfrm>
              <a:off x="6777637" y="2880335"/>
              <a:ext cx="495300" cy="528000"/>
            </a:xfrm>
            <a:prstGeom prst="rect">
              <a:avLst/>
            </a:prstGeom>
            <a:solidFill>
              <a:srgbClr val="1C4587">
                <a:alpha val="41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0"/>
            <p:cNvSpPr/>
            <p:nvPr/>
          </p:nvSpPr>
          <p:spPr>
            <a:xfrm>
              <a:off x="7064361" y="2446084"/>
              <a:ext cx="521100" cy="555600"/>
            </a:xfrm>
            <a:prstGeom prst="rect">
              <a:avLst/>
            </a:prstGeom>
            <a:solidFill>
              <a:srgbClr val="FFFFFF">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0"/>
            <p:cNvSpPr/>
            <p:nvPr/>
          </p:nvSpPr>
          <p:spPr>
            <a:xfrm>
              <a:off x="6354224" y="2524849"/>
              <a:ext cx="570000" cy="607800"/>
            </a:xfrm>
            <a:prstGeom prst="rect">
              <a:avLst/>
            </a:prstGeom>
            <a:solidFill>
              <a:srgbClr val="1C4587">
                <a:alpha val="67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9" name="Google Shape;319;p31"/>
          <p:cNvSpPr txBox="1"/>
          <p:nvPr/>
        </p:nvSpPr>
        <p:spPr>
          <a:xfrm>
            <a:off x="1432273" y="0"/>
            <a:ext cx="6760563" cy="42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3000" b="1">
                <a:solidFill>
                  <a:schemeClr val="accent1"/>
                </a:solidFill>
                <a:latin typeface="Cambria"/>
                <a:ea typeface="Cambria"/>
              </a:rPr>
              <a:t>Synopsys Overview and Summary</a:t>
            </a:r>
            <a:endParaRPr lang="en-US" sz="3000" b="1">
              <a:solidFill>
                <a:schemeClr val="accent1"/>
              </a:solidFill>
              <a:latin typeface="Cambria"/>
              <a:ea typeface="Cambria"/>
            </a:endParaRPr>
          </a:p>
        </p:txBody>
      </p:sp>
      <p:sp>
        <p:nvSpPr>
          <p:cNvPr id="3" name="TextBox 2">
            <a:extLst>
              <a:ext uri="{FF2B5EF4-FFF2-40B4-BE49-F238E27FC236}">
                <a16:creationId xmlns:a16="http://schemas.microsoft.com/office/drawing/2014/main" id="{375B3FAE-C171-E41A-0D4C-09053D3076C5}"/>
              </a:ext>
            </a:extLst>
          </p:cNvPr>
          <p:cNvSpPr txBox="1"/>
          <p:nvPr/>
        </p:nvSpPr>
        <p:spPr>
          <a:xfrm>
            <a:off x="0" y="641657"/>
            <a:ext cx="9160476" cy="461665"/>
          </a:xfrm>
          <a:prstGeom prst="rect">
            <a:avLst/>
          </a:prstGeom>
          <a:noFill/>
        </p:spPr>
        <p:txBody>
          <a:bodyPr wrap="square">
            <a:spAutoFit/>
          </a:bodyPr>
          <a:lstStyle/>
          <a:p>
            <a:pPr algn="ctr"/>
            <a:r>
              <a:rPr lang="en-CA" sz="1200" b="0" i="0" dirty="0">
                <a:solidFill>
                  <a:srgbClr val="111C24"/>
                </a:solidFill>
                <a:effectLst/>
                <a:highlight>
                  <a:srgbClr val="FFFFFF"/>
                </a:highlight>
                <a:latin typeface="Roboto" panose="02000000000000000000" pitchFamily="2" charset="0"/>
              </a:rPr>
              <a:t>Founded as a synthesis company in 1986, Synopsys is now the leader in electronic design automation (EDA) and semiconductor IP, and we are growing our leadership in software security solutions.</a:t>
            </a:r>
            <a:endParaRPr lang="en-US" sz="1200" dirty="0"/>
          </a:p>
        </p:txBody>
      </p:sp>
      <p:pic>
        <p:nvPicPr>
          <p:cNvPr id="2" name="Picture 1" descr="A graph of a stock market&#10;&#10;Description automatically generated">
            <a:extLst>
              <a:ext uri="{FF2B5EF4-FFF2-40B4-BE49-F238E27FC236}">
                <a16:creationId xmlns:a16="http://schemas.microsoft.com/office/drawing/2014/main" id="{BB2427D7-D806-DC0A-DA08-A94C9D706DEF}"/>
              </a:ext>
            </a:extLst>
          </p:cNvPr>
          <p:cNvPicPr>
            <a:picLocks noChangeAspect="1"/>
          </p:cNvPicPr>
          <p:nvPr/>
        </p:nvPicPr>
        <p:blipFill>
          <a:blip r:embed="rId3"/>
          <a:stretch>
            <a:fillRect/>
          </a:stretch>
        </p:blipFill>
        <p:spPr>
          <a:xfrm>
            <a:off x="965263" y="1041409"/>
            <a:ext cx="6996545" cy="4100826"/>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5" name="Google Shape;325;p32"/>
          <p:cNvSpPr txBox="1"/>
          <p:nvPr/>
        </p:nvSpPr>
        <p:spPr>
          <a:xfrm>
            <a:off x="0" y="37375"/>
            <a:ext cx="3891683" cy="51645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3100" b="1">
                <a:solidFill>
                  <a:schemeClr val="accent2"/>
                </a:solidFill>
                <a:latin typeface="Cambria"/>
              </a:rPr>
              <a:t>SNPS 1 Year Chart</a:t>
            </a:r>
          </a:p>
        </p:txBody>
      </p:sp>
      <p:pic>
        <p:nvPicPr>
          <p:cNvPr id="2" name="Picture 1" descr="A graph showing the stock market&#10;&#10;Description automatically generated">
            <a:extLst>
              <a:ext uri="{FF2B5EF4-FFF2-40B4-BE49-F238E27FC236}">
                <a16:creationId xmlns:a16="http://schemas.microsoft.com/office/drawing/2014/main" id="{795C5531-8B7D-333B-F3FD-32105933DAAD}"/>
              </a:ext>
            </a:extLst>
          </p:cNvPr>
          <p:cNvPicPr>
            <a:picLocks noChangeAspect="1"/>
          </p:cNvPicPr>
          <p:nvPr/>
        </p:nvPicPr>
        <p:blipFill>
          <a:blip r:embed="rId3"/>
          <a:stretch>
            <a:fillRect/>
          </a:stretch>
        </p:blipFill>
        <p:spPr>
          <a:xfrm>
            <a:off x="392596" y="742049"/>
            <a:ext cx="8358808" cy="4399866"/>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1" name="Google Shape;331;p33"/>
          <p:cNvSpPr txBox="1"/>
          <p:nvPr/>
        </p:nvSpPr>
        <p:spPr>
          <a:xfrm>
            <a:off x="0" y="56779"/>
            <a:ext cx="52809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3100" b="1">
                <a:solidFill>
                  <a:schemeClr val="accent2"/>
                </a:solidFill>
                <a:latin typeface="Cambria"/>
              </a:rPr>
              <a:t>SNPS 5 Year Chart</a:t>
            </a:r>
          </a:p>
        </p:txBody>
      </p:sp>
      <p:pic>
        <p:nvPicPr>
          <p:cNvPr id="2" name="Picture 1">
            <a:extLst>
              <a:ext uri="{FF2B5EF4-FFF2-40B4-BE49-F238E27FC236}">
                <a16:creationId xmlns:a16="http://schemas.microsoft.com/office/drawing/2014/main" id="{F7F1F688-2619-1336-4F44-B3E32E48F4D1}"/>
              </a:ext>
            </a:extLst>
          </p:cNvPr>
          <p:cNvPicPr>
            <a:picLocks noChangeAspect="1"/>
          </p:cNvPicPr>
          <p:nvPr/>
        </p:nvPicPr>
        <p:blipFill>
          <a:blip r:embed="rId3"/>
          <a:stretch>
            <a:fillRect/>
          </a:stretch>
        </p:blipFill>
        <p:spPr>
          <a:xfrm>
            <a:off x="300320" y="677306"/>
            <a:ext cx="8213148" cy="4468061"/>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7" name="Google Shape;337;p34"/>
          <p:cNvSpPr txBox="1"/>
          <p:nvPr/>
        </p:nvSpPr>
        <p:spPr>
          <a:xfrm>
            <a:off x="0" y="0"/>
            <a:ext cx="52809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3100" b="1">
                <a:solidFill>
                  <a:schemeClr val="accent2"/>
                </a:solidFill>
                <a:latin typeface="Cambria"/>
                <a:ea typeface="Cambria"/>
              </a:rPr>
              <a:t>SNPS 10 Year Chart</a:t>
            </a:r>
          </a:p>
        </p:txBody>
      </p:sp>
      <p:pic>
        <p:nvPicPr>
          <p:cNvPr id="2" name="Picture 1" descr="A graph showing a line graph&#10;&#10;Description automatically generated">
            <a:extLst>
              <a:ext uri="{FF2B5EF4-FFF2-40B4-BE49-F238E27FC236}">
                <a16:creationId xmlns:a16="http://schemas.microsoft.com/office/drawing/2014/main" id="{D06CB561-9E25-E855-5923-C985D938997B}"/>
              </a:ext>
            </a:extLst>
          </p:cNvPr>
          <p:cNvPicPr>
            <a:picLocks noChangeAspect="1"/>
          </p:cNvPicPr>
          <p:nvPr/>
        </p:nvPicPr>
        <p:blipFill>
          <a:blip r:embed="rId3"/>
          <a:stretch>
            <a:fillRect/>
          </a:stretch>
        </p:blipFill>
        <p:spPr>
          <a:xfrm>
            <a:off x="377687" y="751887"/>
            <a:ext cx="8343334" cy="437093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5"/>
          <p:cNvSpPr txBox="1"/>
          <p:nvPr/>
        </p:nvSpPr>
        <p:spPr>
          <a:xfrm>
            <a:off x="0" y="0"/>
            <a:ext cx="4039017"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3100" b="1">
                <a:solidFill>
                  <a:schemeClr val="accent2"/>
                </a:solidFill>
                <a:latin typeface="Cambria"/>
              </a:rPr>
              <a:t>SNPS Max Chart</a:t>
            </a:r>
          </a:p>
        </p:txBody>
      </p:sp>
      <p:pic>
        <p:nvPicPr>
          <p:cNvPr id="2" name="Picture 1" descr="A graph showing the growth of a stock market&#10;&#10;Description automatically generated">
            <a:extLst>
              <a:ext uri="{FF2B5EF4-FFF2-40B4-BE49-F238E27FC236}">
                <a16:creationId xmlns:a16="http://schemas.microsoft.com/office/drawing/2014/main" id="{3A77BE91-A1F2-EA2D-59B5-BD3283600A52}"/>
              </a:ext>
            </a:extLst>
          </p:cNvPr>
          <p:cNvPicPr>
            <a:picLocks noChangeAspect="1"/>
          </p:cNvPicPr>
          <p:nvPr/>
        </p:nvPicPr>
        <p:blipFill>
          <a:blip r:embed="rId3"/>
          <a:stretch>
            <a:fillRect/>
          </a:stretch>
        </p:blipFill>
        <p:spPr>
          <a:xfrm>
            <a:off x="387626" y="699235"/>
            <a:ext cx="8438323" cy="4445737"/>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4D2B1-C1CE-5F9C-5DCD-877FD8F60692}"/>
              </a:ext>
            </a:extLst>
          </p:cNvPr>
          <p:cNvSpPr>
            <a:spLocks noGrp="1"/>
          </p:cNvSpPr>
          <p:nvPr>
            <p:ph type="title" idx="4294967295"/>
          </p:nvPr>
        </p:nvSpPr>
        <p:spPr>
          <a:xfrm>
            <a:off x="-1652659" y="0"/>
            <a:ext cx="7704138" cy="573087"/>
          </a:xfrm>
        </p:spPr>
        <p:txBody>
          <a:bodyPr/>
          <a:lstStyle/>
          <a:p>
            <a:r>
              <a:rPr lang="en-US">
                <a:solidFill>
                  <a:schemeClr val="accent2"/>
                </a:solidFill>
                <a:latin typeface="Cambria"/>
                <a:cs typeface="Arial"/>
              </a:rPr>
              <a:t>Company Description</a:t>
            </a:r>
          </a:p>
        </p:txBody>
      </p:sp>
      <p:sp>
        <p:nvSpPr>
          <p:cNvPr id="11" name="Rectangle 10">
            <a:extLst>
              <a:ext uri="{FF2B5EF4-FFF2-40B4-BE49-F238E27FC236}">
                <a16:creationId xmlns:a16="http://schemas.microsoft.com/office/drawing/2014/main" id="{AAD30943-51C7-C92A-FC03-A351355E218D}"/>
              </a:ext>
            </a:extLst>
          </p:cNvPr>
          <p:cNvSpPr/>
          <p:nvPr/>
        </p:nvSpPr>
        <p:spPr>
          <a:xfrm>
            <a:off x="267128" y="1056969"/>
            <a:ext cx="2661007" cy="335965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ysClr val="windowText" lastClr="000000"/>
                </a:solidFill>
              </a:rPr>
              <a:t>Synopsys, Inc. (SNPS) is a leading provider of electronic design automation (EDA) software, intellectual property, and software integrity products. As will be highlighted below, SNPS’s products are essential towards the design and manufacture of semiconductor chips, a role which is significant given the prevalence of AI chips and ever increasing complexity of semiconductor chips. </a:t>
            </a:r>
            <a:endParaRPr lang="en-US" dirty="0">
              <a:solidFill>
                <a:sysClr val="windowText" lastClr="000000"/>
              </a:solidFill>
            </a:endParaRPr>
          </a:p>
        </p:txBody>
      </p:sp>
      <p:pic>
        <p:nvPicPr>
          <p:cNvPr id="3" name="Picture 2">
            <a:extLst>
              <a:ext uri="{FF2B5EF4-FFF2-40B4-BE49-F238E27FC236}">
                <a16:creationId xmlns:a16="http://schemas.microsoft.com/office/drawing/2014/main" id="{67194D2A-13D8-FF9C-EB2B-CDA19EEAC887}"/>
              </a:ext>
            </a:extLst>
          </p:cNvPr>
          <p:cNvPicPr>
            <a:picLocks noChangeAspect="1"/>
          </p:cNvPicPr>
          <p:nvPr/>
        </p:nvPicPr>
        <p:blipFill>
          <a:blip r:embed="rId2"/>
          <a:stretch>
            <a:fillRect/>
          </a:stretch>
        </p:blipFill>
        <p:spPr>
          <a:xfrm>
            <a:off x="3419229" y="1930270"/>
            <a:ext cx="5380727" cy="1142263"/>
          </a:xfrm>
          <a:prstGeom prst="rect">
            <a:avLst/>
          </a:prstGeom>
        </p:spPr>
      </p:pic>
    </p:spTree>
    <p:extLst>
      <p:ext uri="{BB962C8B-B14F-4D97-AF65-F5344CB8AC3E}">
        <p14:creationId xmlns:p14="http://schemas.microsoft.com/office/powerpoint/2010/main" val="34639591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4D2B1-C1CE-5F9C-5DCD-877FD8F60692}"/>
              </a:ext>
            </a:extLst>
          </p:cNvPr>
          <p:cNvSpPr>
            <a:spLocks noGrp="1"/>
          </p:cNvSpPr>
          <p:nvPr>
            <p:ph type="title" idx="4294967295"/>
          </p:nvPr>
        </p:nvSpPr>
        <p:spPr>
          <a:xfrm>
            <a:off x="-1753850" y="0"/>
            <a:ext cx="7704138" cy="573087"/>
          </a:xfrm>
        </p:spPr>
        <p:txBody>
          <a:bodyPr/>
          <a:lstStyle/>
          <a:p>
            <a:r>
              <a:rPr lang="en-US">
                <a:solidFill>
                  <a:schemeClr val="accent2"/>
                </a:solidFill>
                <a:latin typeface="Cambria"/>
                <a:cs typeface="Arial"/>
              </a:rPr>
              <a:t>Company Description</a:t>
            </a:r>
          </a:p>
        </p:txBody>
      </p:sp>
      <p:sp>
        <p:nvSpPr>
          <p:cNvPr id="12" name="Rectangle 11">
            <a:extLst>
              <a:ext uri="{FF2B5EF4-FFF2-40B4-BE49-F238E27FC236}">
                <a16:creationId xmlns:a16="http://schemas.microsoft.com/office/drawing/2014/main" id="{1A185515-910D-0F8C-4295-14B91CF2F498}"/>
              </a:ext>
            </a:extLst>
          </p:cNvPr>
          <p:cNvSpPr/>
          <p:nvPr/>
        </p:nvSpPr>
        <p:spPr>
          <a:xfrm>
            <a:off x="310919" y="1161900"/>
            <a:ext cx="2809983" cy="335965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solidFill>
                  <a:sysClr val="windowText" lastClr="000000"/>
                </a:solidFill>
              </a:rPr>
              <a:t>SNPS classifies its business model as being a time-based, recurring revenue model, with a non-cancellable backlog of $7.1 billion. SNPS typically sells EDA products and services through Technology Subscription License (TSL) agreements. Lasts 3 years and includes the use of all licensed products and maintenance. This helps add stability in revenue even despite challenging economic conditions, which is favorable during uncertain economic periods.</a:t>
            </a:r>
            <a:endParaRPr lang="en-US" dirty="0">
              <a:solidFill>
                <a:sysClr val="windowText" lastClr="000000"/>
              </a:solidFill>
            </a:endParaRPr>
          </a:p>
        </p:txBody>
      </p:sp>
      <p:pic>
        <p:nvPicPr>
          <p:cNvPr id="3" name="Picture 2">
            <a:extLst>
              <a:ext uri="{FF2B5EF4-FFF2-40B4-BE49-F238E27FC236}">
                <a16:creationId xmlns:a16="http://schemas.microsoft.com/office/drawing/2014/main" id="{67194D2A-13D8-FF9C-EB2B-CDA19EEAC887}"/>
              </a:ext>
            </a:extLst>
          </p:cNvPr>
          <p:cNvPicPr>
            <a:picLocks noChangeAspect="1"/>
          </p:cNvPicPr>
          <p:nvPr/>
        </p:nvPicPr>
        <p:blipFill>
          <a:blip r:embed="rId3"/>
          <a:stretch>
            <a:fillRect/>
          </a:stretch>
        </p:blipFill>
        <p:spPr>
          <a:xfrm>
            <a:off x="3523537" y="2057687"/>
            <a:ext cx="5380731" cy="1142264"/>
          </a:xfrm>
          <a:prstGeom prst="rect">
            <a:avLst/>
          </a:prstGeom>
        </p:spPr>
      </p:pic>
    </p:spTree>
    <p:extLst>
      <p:ext uri="{BB962C8B-B14F-4D97-AF65-F5344CB8AC3E}">
        <p14:creationId xmlns:p14="http://schemas.microsoft.com/office/powerpoint/2010/main" val="30287593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4D2B1-C1CE-5F9C-5DCD-877FD8F60692}"/>
              </a:ext>
            </a:extLst>
          </p:cNvPr>
          <p:cNvSpPr>
            <a:spLocks noGrp="1"/>
          </p:cNvSpPr>
          <p:nvPr>
            <p:ph type="title" idx="4294967295"/>
          </p:nvPr>
        </p:nvSpPr>
        <p:spPr>
          <a:xfrm>
            <a:off x="-1707115" y="0"/>
            <a:ext cx="7704138" cy="573087"/>
          </a:xfrm>
        </p:spPr>
        <p:txBody>
          <a:bodyPr/>
          <a:lstStyle/>
          <a:p>
            <a:r>
              <a:rPr lang="en-US">
                <a:solidFill>
                  <a:schemeClr val="accent2"/>
                </a:solidFill>
                <a:latin typeface="Cambria"/>
                <a:cs typeface="Arial"/>
              </a:rPr>
              <a:t>Company Description</a:t>
            </a:r>
          </a:p>
        </p:txBody>
      </p:sp>
      <p:sp>
        <p:nvSpPr>
          <p:cNvPr id="13" name="Rectangle 12">
            <a:extLst>
              <a:ext uri="{FF2B5EF4-FFF2-40B4-BE49-F238E27FC236}">
                <a16:creationId xmlns:a16="http://schemas.microsoft.com/office/drawing/2014/main" id="{A98CF8D3-F41F-F172-0835-2CD78079E027}"/>
              </a:ext>
            </a:extLst>
          </p:cNvPr>
          <p:cNvSpPr/>
          <p:nvPr/>
        </p:nvSpPr>
        <p:spPr>
          <a:xfrm>
            <a:off x="316309" y="1233822"/>
            <a:ext cx="2661007" cy="335965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These time-based products make up ~60% of SNPS in total revenue, which has fallen from 74% since 2018, given the increased demand for chip design IP, with revenues generally recognized upfront. We do not view this change as a significant threat for SNPS, given the robust nature of EDA industry (as it is required to design semiconductors) and the high expected growth arising from Design IP. </a:t>
            </a:r>
          </a:p>
        </p:txBody>
      </p:sp>
      <p:pic>
        <p:nvPicPr>
          <p:cNvPr id="3" name="Picture 2">
            <a:extLst>
              <a:ext uri="{FF2B5EF4-FFF2-40B4-BE49-F238E27FC236}">
                <a16:creationId xmlns:a16="http://schemas.microsoft.com/office/drawing/2014/main" id="{67194D2A-13D8-FF9C-EB2B-CDA19EEAC887}"/>
              </a:ext>
            </a:extLst>
          </p:cNvPr>
          <p:cNvPicPr>
            <a:picLocks noChangeAspect="1"/>
          </p:cNvPicPr>
          <p:nvPr/>
        </p:nvPicPr>
        <p:blipFill>
          <a:blip r:embed="rId2"/>
          <a:stretch>
            <a:fillRect/>
          </a:stretch>
        </p:blipFill>
        <p:spPr>
          <a:xfrm>
            <a:off x="3264485" y="1921270"/>
            <a:ext cx="5804401" cy="1232204"/>
          </a:xfrm>
          <a:prstGeom prst="rect">
            <a:avLst/>
          </a:prstGeom>
        </p:spPr>
      </p:pic>
    </p:spTree>
    <p:extLst>
      <p:ext uri="{BB962C8B-B14F-4D97-AF65-F5344CB8AC3E}">
        <p14:creationId xmlns:p14="http://schemas.microsoft.com/office/powerpoint/2010/main" val="35499679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graph&#10;&#10;Description automatically generated">
            <a:extLst>
              <a:ext uri="{FF2B5EF4-FFF2-40B4-BE49-F238E27FC236}">
                <a16:creationId xmlns:a16="http://schemas.microsoft.com/office/drawing/2014/main" id="{D4B5A100-8D87-6017-281D-F9D3EB69D107}"/>
              </a:ext>
            </a:extLst>
          </p:cNvPr>
          <p:cNvPicPr>
            <a:picLocks noChangeAspect="1"/>
          </p:cNvPicPr>
          <p:nvPr/>
        </p:nvPicPr>
        <p:blipFill>
          <a:blip r:embed="rId2"/>
          <a:stretch>
            <a:fillRect/>
          </a:stretch>
        </p:blipFill>
        <p:spPr>
          <a:xfrm>
            <a:off x="749507" y="966866"/>
            <a:ext cx="7793841" cy="3673198"/>
          </a:xfrm>
          <a:prstGeom prst="rect">
            <a:avLst/>
          </a:prstGeom>
        </p:spPr>
      </p:pic>
      <p:sp>
        <p:nvSpPr>
          <p:cNvPr id="2" name="TextBox 1">
            <a:extLst>
              <a:ext uri="{FF2B5EF4-FFF2-40B4-BE49-F238E27FC236}">
                <a16:creationId xmlns:a16="http://schemas.microsoft.com/office/drawing/2014/main" id="{4C34780D-C273-1FCD-5C0E-E3D3B42C2C3B}"/>
              </a:ext>
            </a:extLst>
          </p:cNvPr>
          <p:cNvSpPr txBox="1"/>
          <p:nvPr/>
        </p:nvSpPr>
        <p:spPr>
          <a:xfrm>
            <a:off x="104931" y="112426"/>
            <a:ext cx="4017364" cy="569387"/>
          </a:xfrm>
          <a:prstGeom prst="rect">
            <a:avLst/>
          </a:prstGeom>
          <a:noFill/>
        </p:spPr>
        <p:txBody>
          <a:bodyPr wrap="square" lIns="91440" tIns="45720" rIns="91440" bIns="45720" rtlCol="0" anchor="t">
            <a:spAutoFit/>
          </a:bodyPr>
          <a:lstStyle/>
          <a:p>
            <a:r>
              <a:rPr lang="en-US" sz="3100" b="1">
                <a:solidFill>
                  <a:schemeClr val="accent2"/>
                </a:solidFill>
                <a:latin typeface="Cambria"/>
              </a:rPr>
              <a:t>Global Value Chain</a:t>
            </a:r>
          </a:p>
        </p:txBody>
      </p:sp>
    </p:spTree>
    <p:extLst>
      <p:ext uri="{BB962C8B-B14F-4D97-AF65-F5344CB8AC3E}">
        <p14:creationId xmlns:p14="http://schemas.microsoft.com/office/powerpoint/2010/main" val="2581320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BD763-1CDA-A342-CAE5-A514AD5A7861}"/>
              </a:ext>
            </a:extLst>
          </p:cNvPr>
          <p:cNvSpPr>
            <a:spLocks noGrp="1"/>
          </p:cNvSpPr>
          <p:nvPr>
            <p:ph type="title"/>
          </p:nvPr>
        </p:nvSpPr>
        <p:spPr/>
        <p:txBody>
          <a:bodyPr/>
          <a:lstStyle/>
          <a:p>
            <a:r>
              <a:rPr lang="en-US">
                <a:solidFill>
                  <a:schemeClr val="accent1"/>
                </a:solidFill>
                <a:latin typeface="+mj-lt"/>
              </a:rPr>
              <a:t>Enterprise Software</a:t>
            </a:r>
          </a:p>
        </p:txBody>
      </p:sp>
      <p:sp>
        <p:nvSpPr>
          <p:cNvPr id="3" name="Text Placeholder 2">
            <a:extLst>
              <a:ext uri="{FF2B5EF4-FFF2-40B4-BE49-F238E27FC236}">
                <a16:creationId xmlns:a16="http://schemas.microsoft.com/office/drawing/2014/main" id="{5F46621E-4EDA-6183-7936-59765A381E3F}"/>
              </a:ext>
            </a:extLst>
          </p:cNvPr>
          <p:cNvSpPr>
            <a:spLocks noGrp="1"/>
          </p:cNvSpPr>
          <p:nvPr>
            <p:ph type="body" idx="1"/>
          </p:nvPr>
        </p:nvSpPr>
        <p:spPr>
          <a:xfrm>
            <a:off x="306281" y="1872882"/>
            <a:ext cx="5551328" cy="2027921"/>
          </a:xfrm>
        </p:spPr>
        <p:txBody>
          <a:bodyPr/>
          <a:lstStyle/>
          <a:p>
            <a:pPr marL="152400" indent="0">
              <a:buNone/>
            </a:pPr>
            <a:r>
              <a:rPr lang="en-US" sz="1600" b="1" u="sng">
                <a:solidFill>
                  <a:schemeClr val="accent2">
                    <a:lumMod val="40000"/>
                    <a:lumOff val="60000"/>
                  </a:schemeClr>
                </a:solidFill>
                <a:latin typeface="Arial" panose="020B0604020202020204" pitchFamily="34" charset="0"/>
                <a:cs typeface="Arial" panose="020B0604020202020204" pitchFamily="34" charset="0"/>
              </a:rPr>
              <a:t>Enterprise Software</a:t>
            </a:r>
            <a:r>
              <a:rPr lang="en-US" sz="1600">
                <a:solidFill>
                  <a:schemeClr val="accent2">
                    <a:lumMod val="40000"/>
                    <a:lumOff val="60000"/>
                  </a:schemeClr>
                </a:solidFill>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is designed to meet the needs of an organization to manage and automate operations efficiently.</a:t>
            </a:r>
          </a:p>
          <a:p>
            <a:pPr marL="152400" indent="0">
              <a:buNone/>
            </a:pPr>
            <a:endParaRPr lang="en-US" sz="1400">
              <a:latin typeface="Arial" panose="020B0604020202020204" pitchFamily="34" charset="0"/>
              <a:cs typeface="Arial" panose="020B0604020202020204" pitchFamily="34" charset="0"/>
            </a:endParaRPr>
          </a:p>
          <a:p>
            <a:pPr marL="152400" indent="0">
              <a:buNone/>
            </a:pPr>
            <a:endParaRPr lang="en-US" sz="1400">
              <a:latin typeface="Arial" panose="020B0604020202020204" pitchFamily="34" charset="0"/>
              <a:cs typeface="Arial" panose="020B0604020202020204" pitchFamily="34" charset="0"/>
            </a:endParaRPr>
          </a:p>
          <a:p>
            <a:pPr marL="152400" indent="0">
              <a:buNone/>
            </a:pPr>
            <a:endParaRPr lang="en-US" sz="1400" b="1" u="sng">
              <a:latin typeface="Arial" panose="020B0604020202020204" pitchFamily="34" charset="0"/>
              <a:cs typeface="Arial" panose="020B0604020202020204" pitchFamily="34" charset="0"/>
            </a:endParaRPr>
          </a:p>
          <a:p>
            <a:pPr marL="152400" indent="0">
              <a:buNone/>
            </a:pPr>
            <a:endParaRPr lang="en-US" sz="1400" b="1" u="sng">
              <a:latin typeface="Arial" panose="020B0604020202020204" pitchFamily="34" charset="0"/>
              <a:cs typeface="Arial" panose="020B0604020202020204" pitchFamily="34" charset="0"/>
            </a:endParaRPr>
          </a:p>
          <a:p>
            <a:pPr marL="152400" indent="0">
              <a:buNone/>
            </a:pPr>
            <a:r>
              <a:rPr lang="en-US" sz="1400">
                <a:latin typeface="Arial" panose="020B0604020202020204" pitchFamily="34" charset="0"/>
                <a:cs typeface="Arial" panose="020B0604020202020204" pitchFamily="34" charset="0"/>
              </a:rPr>
              <a:t>Projected to have revenue CAGR (2022-2028) of </a:t>
            </a:r>
            <a:r>
              <a:rPr lang="en-US" sz="1600" b="1">
                <a:solidFill>
                  <a:schemeClr val="accent1">
                    <a:lumMod val="40000"/>
                    <a:lumOff val="60000"/>
                  </a:schemeClr>
                </a:solidFill>
                <a:latin typeface="Arial" panose="020B0604020202020204" pitchFamily="34" charset="0"/>
                <a:cs typeface="Arial" panose="020B0604020202020204" pitchFamily="34" charset="0"/>
              </a:rPr>
              <a:t>11.1%</a:t>
            </a:r>
            <a:r>
              <a:rPr lang="en-US" sz="1400">
                <a:latin typeface="Arial" panose="020B0604020202020204" pitchFamily="34" charset="0"/>
                <a:cs typeface="Arial" panose="020B0604020202020204" pitchFamily="34" charset="0"/>
              </a:rPr>
              <a:t> due to the shift into </a:t>
            </a:r>
            <a:r>
              <a:rPr lang="en-US" sz="1400" b="1">
                <a:latin typeface="Arial" panose="020B0604020202020204" pitchFamily="34" charset="0"/>
                <a:cs typeface="Arial" panose="020B0604020202020204" pitchFamily="34" charset="0"/>
              </a:rPr>
              <a:t>cloud computing </a:t>
            </a:r>
            <a:r>
              <a:rPr lang="en-US" sz="1400">
                <a:latin typeface="Arial" panose="020B0604020202020204" pitchFamily="34" charset="0"/>
                <a:cs typeface="Arial" panose="020B0604020202020204" pitchFamily="34" charset="0"/>
              </a:rPr>
              <a:t>and </a:t>
            </a:r>
            <a:r>
              <a:rPr lang="en-US" sz="1400" b="1">
                <a:latin typeface="Arial" panose="020B0604020202020204" pitchFamily="34" charset="0"/>
                <a:cs typeface="Arial" panose="020B0604020202020204" pitchFamily="34" charset="0"/>
              </a:rPr>
              <a:t>Artificial Intelligence</a:t>
            </a:r>
            <a:r>
              <a:rPr lang="en-US" sz="1400">
                <a:latin typeface="Arial" panose="020B0604020202020204" pitchFamily="34" charset="0"/>
                <a:cs typeface="Arial" panose="020B0604020202020204" pitchFamily="34" charset="0"/>
              </a:rPr>
              <a:t>.</a:t>
            </a:r>
          </a:p>
          <a:p>
            <a:pPr marL="152400" indent="0">
              <a:buNone/>
            </a:pPr>
            <a:endParaRPr lang="en-US" sz="1400" b="1" u="sng">
              <a:latin typeface="Arial" panose="020B0604020202020204" pitchFamily="34" charset="0"/>
              <a:cs typeface="Arial" panose="020B0604020202020204" pitchFamily="34" charset="0"/>
            </a:endParaRPr>
          </a:p>
        </p:txBody>
      </p:sp>
      <p:graphicFrame>
        <p:nvGraphicFramePr>
          <p:cNvPr id="24" name="Diagram 23">
            <a:extLst>
              <a:ext uri="{FF2B5EF4-FFF2-40B4-BE49-F238E27FC236}">
                <a16:creationId xmlns:a16="http://schemas.microsoft.com/office/drawing/2014/main" id="{4BB59DF2-6160-1461-D769-F546EA40712C}"/>
              </a:ext>
            </a:extLst>
          </p:cNvPr>
          <p:cNvGraphicFramePr/>
          <p:nvPr>
            <p:extLst>
              <p:ext uri="{D42A27DB-BD31-4B8C-83A1-F6EECF244321}">
                <p14:modId xmlns:p14="http://schemas.microsoft.com/office/powerpoint/2010/main" val="3970924648"/>
              </p:ext>
            </p:extLst>
          </p:nvPr>
        </p:nvGraphicFramePr>
        <p:xfrm>
          <a:off x="4913820" y="1217750"/>
          <a:ext cx="5044527" cy="3163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oogle Shape;8004;p71">
            <a:extLst>
              <a:ext uri="{FF2B5EF4-FFF2-40B4-BE49-F238E27FC236}">
                <a16:creationId xmlns:a16="http://schemas.microsoft.com/office/drawing/2014/main" id="{258A899A-5E68-E4CA-186C-A4649B413F46}"/>
              </a:ext>
            </a:extLst>
          </p:cNvPr>
          <p:cNvGrpSpPr/>
          <p:nvPr/>
        </p:nvGrpSpPr>
        <p:grpSpPr>
          <a:xfrm>
            <a:off x="7284672" y="1408186"/>
            <a:ext cx="419443" cy="420487"/>
            <a:chOff x="-3771675" y="3971775"/>
            <a:chExt cx="291300" cy="292025"/>
          </a:xfrm>
          <a:solidFill>
            <a:schemeClr val="accent2">
              <a:lumMod val="40000"/>
              <a:lumOff val="60000"/>
            </a:schemeClr>
          </a:solidFill>
        </p:grpSpPr>
        <p:sp>
          <p:nvSpPr>
            <p:cNvPr id="11" name="Google Shape;8005;p71">
              <a:extLst>
                <a:ext uri="{FF2B5EF4-FFF2-40B4-BE49-F238E27FC236}">
                  <a16:creationId xmlns:a16="http://schemas.microsoft.com/office/drawing/2014/main" id="{BD2106F2-065E-691B-46CC-0530784931E5}"/>
                </a:ext>
              </a:extLst>
            </p:cNvPr>
            <p:cNvSpPr/>
            <p:nvPr/>
          </p:nvSpPr>
          <p:spPr>
            <a:xfrm>
              <a:off x="-3770100" y="3971775"/>
              <a:ext cx="218975" cy="66775"/>
            </a:xfrm>
            <a:custGeom>
              <a:avLst/>
              <a:gdLst/>
              <a:ahLst/>
              <a:cxnLst/>
              <a:rect l="l" t="t" r="r" b="b"/>
              <a:pathLst>
                <a:path w="8759" h="2671" extrusionOk="0">
                  <a:moveTo>
                    <a:pt x="4391" y="0"/>
                  </a:moveTo>
                  <a:cubicBezTo>
                    <a:pt x="2410" y="0"/>
                    <a:pt x="426" y="449"/>
                    <a:pt x="0" y="1347"/>
                  </a:cubicBezTo>
                  <a:cubicBezTo>
                    <a:pt x="426" y="2229"/>
                    <a:pt x="2410" y="2670"/>
                    <a:pt x="4391" y="2670"/>
                  </a:cubicBezTo>
                  <a:cubicBezTo>
                    <a:pt x="6372" y="2670"/>
                    <a:pt x="8349" y="2229"/>
                    <a:pt x="8759" y="1347"/>
                  </a:cubicBezTo>
                  <a:cubicBezTo>
                    <a:pt x="8349" y="449"/>
                    <a:pt x="6372" y="0"/>
                    <a:pt x="43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006;p71">
              <a:extLst>
                <a:ext uri="{FF2B5EF4-FFF2-40B4-BE49-F238E27FC236}">
                  <a16:creationId xmlns:a16="http://schemas.microsoft.com/office/drawing/2014/main" id="{6E918C95-6B26-7BE9-79F0-B24283129727}"/>
                </a:ext>
              </a:extLst>
            </p:cNvPr>
            <p:cNvSpPr/>
            <p:nvPr/>
          </p:nvSpPr>
          <p:spPr>
            <a:xfrm>
              <a:off x="-3771675" y="4030650"/>
              <a:ext cx="222125" cy="78000"/>
            </a:xfrm>
            <a:custGeom>
              <a:avLst/>
              <a:gdLst/>
              <a:ahLst/>
              <a:cxnLst/>
              <a:rect l="l" t="t" r="r" b="b"/>
              <a:pathLst>
                <a:path w="8885" h="3120" extrusionOk="0">
                  <a:moveTo>
                    <a:pt x="0" y="0"/>
                  </a:moveTo>
                  <a:lnTo>
                    <a:pt x="0" y="1418"/>
                  </a:lnTo>
                  <a:cubicBezTo>
                    <a:pt x="0" y="2521"/>
                    <a:pt x="2048" y="3088"/>
                    <a:pt x="4127" y="3119"/>
                  </a:cubicBezTo>
                  <a:cubicBezTo>
                    <a:pt x="4915" y="1891"/>
                    <a:pt x="6301" y="1103"/>
                    <a:pt x="7877" y="1103"/>
                  </a:cubicBezTo>
                  <a:cubicBezTo>
                    <a:pt x="8223" y="1103"/>
                    <a:pt x="8570" y="1135"/>
                    <a:pt x="8885" y="1229"/>
                  </a:cubicBezTo>
                  <a:lnTo>
                    <a:pt x="8885" y="0"/>
                  </a:lnTo>
                  <a:cubicBezTo>
                    <a:pt x="7908" y="788"/>
                    <a:pt x="6112" y="1072"/>
                    <a:pt x="4443" y="1072"/>
                  </a:cubicBezTo>
                  <a:cubicBezTo>
                    <a:pt x="2804" y="1072"/>
                    <a:pt x="977" y="757"/>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007;p71">
              <a:extLst>
                <a:ext uri="{FF2B5EF4-FFF2-40B4-BE49-F238E27FC236}">
                  <a16:creationId xmlns:a16="http://schemas.microsoft.com/office/drawing/2014/main" id="{6F250C87-DA51-26DA-0DA8-C5BC5463B006}"/>
                </a:ext>
              </a:extLst>
            </p:cNvPr>
            <p:cNvSpPr/>
            <p:nvPr/>
          </p:nvSpPr>
          <p:spPr>
            <a:xfrm>
              <a:off x="-3669425" y="4074750"/>
              <a:ext cx="189050" cy="189050"/>
            </a:xfrm>
            <a:custGeom>
              <a:avLst/>
              <a:gdLst/>
              <a:ahLst/>
              <a:cxnLst/>
              <a:rect l="l" t="t" r="r" b="b"/>
              <a:pathLst>
                <a:path w="7562" h="7562" extrusionOk="0">
                  <a:moveTo>
                    <a:pt x="5501" y="2732"/>
                  </a:moveTo>
                  <a:cubicBezTo>
                    <a:pt x="5748" y="2732"/>
                    <a:pt x="6008" y="3067"/>
                    <a:pt x="5766" y="3309"/>
                  </a:cubicBezTo>
                  <a:lnTo>
                    <a:pt x="3718" y="5356"/>
                  </a:lnTo>
                  <a:cubicBezTo>
                    <a:pt x="3655" y="5420"/>
                    <a:pt x="3568" y="5451"/>
                    <a:pt x="3482" y="5451"/>
                  </a:cubicBezTo>
                  <a:cubicBezTo>
                    <a:pt x="3395" y="5451"/>
                    <a:pt x="3308" y="5420"/>
                    <a:pt x="3245" y="5356"/>
                  </a:cubicBezTo>
                  <a:lnTo>
                    <a:pt x="1859" y="4002"/>
                  </a:lnTo>
                  <a:cubicBezTo>
                    <a:pt x="1617" y="3760"/>
                    <a:pt x="1840" y="3425"/>
                    <a:pt x="2099" y="3425"/>
                  </a:cubicBezTo>
                  <a:cubicBezTo>
                    <a:pt x="2177" y="3425"/>
                    <a:pt x="2259" y="3456"/>
                    <a:pt x="2332" y="3529"/>
                  </a:cubicBezTo>
                  <a:lnTo>
                    <a:pt x="3466" y="4663"/>
                  </a:lnTo>
                  <a:lnTo>
                    <a:pt x="5293" y="2836"/>
                  </a:lnTo>
                  <a:cubicBezTo>
                    <a:pt x="5352" y="2763"/>
                    <a:pt x="5426" y="2732"/>
                    <a:pt x="5501" y="2732"/>
                  </a:cubicBezTo>
                  <a:close/>
                  <a:moveTo>
                    <a:pt x="3781" y="1"/>
                  </a:moveTo>
                  <a:cubicBezTo>
                    <a:pt x="1702" y="1"/>
                    <a:pt x="0" y="1702"/>
                    <a:pt x="0" y="3781"/>
                  </a:cubicBezTo>
                  <a:cubicBezTo>
                    <a:pt x="0" y="5892"/>
                    <a:pt x="1702" y="7562"/>
                    <a:pt x="3781" y="7562"/>
                  </a:cubicBezTo>
                  <a:cubicBezTo>
                    <a:pt x="5860" y="7562"/>
                    <a:pt x="7562" y="5892"/>
                    <a:pt x="7562" y="3781"/>
                  </a:cubicBezTo>
                  <a:cubicBezTo>
                    <a:pt x="7562" y="1702"/>
                    <a:pt x="5860" y="1"/>
                    <a:pt x="37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008;p71">
              <a:extLst>
                <a:ext uri="{FF2B5EF4-FFF2-40B4-BE49-F238E27FC236}">
                  <a16:creationId xmlns:a16="http://schemas.microsoft.com/office/drawing/2014/main" id="{664C3379-C712-10AB-DCBB-23A7A416C797}"/>
                </a:ext>
              </a:extLst>
            </p:cNvPr>
            <p:cNvSpPr/>
            <p:nvPr/>
          </p:nvSpPr>
          <p:spPr>
            <a:xfrm>
              <a:off x="-3771675" y="4099950"/>
              <a:ext cx="94525" cy="76425"/>
            </a:xfrm>
            <a:custGeom>
              <a:avLst/>
              <a:gdLst/>
              <a:ahLst/>
              <a:cxnLst/>
              <a:rect l="l" t="t" r="r" b="b"/>
              <a:pathLst>
                <a:path w="3781" h="3057" extrusionOk="0">
                  <a:moveTo>
                    <a:pt x="0" y="1"/>
                  </a:moveTo>
                  <a:lnTo>
                    <a:pt x="0" y="1419"/>
                  </a:lnTo>
                  <a:cubicBezTo>
                    <a:pt x="0" y="2364"/>
                    <a:pt x="1607" y="2899"/>
                    <a:pt x="3434" y="3057"/>
                  </a:cubicBezTo>
                  <a:cubicBezTo>
                    <a:pt x="3371" y="2364"/>
                    <a:pt x="3497" y="1671"/>
                    <a:pt x="3781" y="1040"/>
                  </a:cubicBezTo>
                  <a:cubicBezTo>
                    <a:pt x="2332" y="977"/>
                    <a:pt x="819" y="662"/>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009;p71">
              <a:extLst>
                <a:ext uri="{FF2B5EF4-FFF2-40B4-BE49-F238E27FC236}">
                  <a16:creationId xmlns:a16="http://schemas.microsoft.com/office/drawing/2014/main" id="{BB1B67F9-92BF-4C8E-B98A-D59659633830}"/>
                </a:ext>
              </a:extLst>
            </p:cNvPr>
            <p:cNvSpPr/>
            <p:nvPr/>
          </p:nvSpPr>
          <p:spPr>
            <a:xfrm>
              <a:off x="-3771675" y="4167700"/>
              <a:ext cx="135500" cy="95325"/>
            </a:xfrm>
            <a:custGeom>
              <a:avLst/>
              <a:gdLst/>
              <a:ahLst/>
              <a:cxnLst/>
              <a:rect l="l" t="t" r="r" b="b"/>
              <a:pathLst>
                <a:path w="5420" h="3813" extrusionOk="0">
                  <a:moveTo>
                    <a:pt x="0" y="0"/>
                  </a:moveTo>
                  <a:lnTo>
                    <a:pt x="0" y="2111"/>
                  </a:lnTo>
                  <a:cubicBezTo>
                    <a:pt x="0" y="3277"/>
                    <a:pt x="2237" y="3812"/>
                    <a:pt x="4443" y="3812"/>
                  </a:cubicBezTo>
                  <a:cubicBezTo>
                    <a:pt x="4789" y="3812"/>
                    <a:pt x="5104" y="3812"/>
                    <a:pt x="5419" y="3781"/>
                  </a:cubicBezTo>
                  <a:cubicBezTo>
                    <a:pt x="4474" y="3151"/>
                    <a:pt x="3781" y="2206"/>
                    <a:pt x="3529" y="1071"/>
                  </a:cubicBezTo>
                  <a:cubicBezTo>
                    <a:pt x="2174" y="977"/>
                    <a:pt x="788" y="662"/>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5168;p65">
            <a:extLst>
              <a:ext uri="{FF2B5EF4-FFF2-40B4-BE49-F238E27FC236}">
                <a16:creationId xmlns:a16="http://schemas.microsoft.com/office/drawing/2014/main" id="{BD571950-ADB0-2637-821A-0401F4BCC624}"/>
              </a:ext>
            </a:extLst>
          </p:cNvPr>
          <p:cNvSpPr/>
          <p:nvPr/>
        </p:nvSpPr>
        <p:spPr>
          <a:xfrm>
            <a:off x="8424000" y="2566717"/>
            <a:ext cx="461910" cy="390956"/>
          </a:xfrm>
          <a:custGeom>
            <a:avLst/>
            <a:gdLst/>
            <a:ahLst/>
            <a:cxnLst/>
            <a:rect l="l" t="t" r="r" b="b"/>
            <a:pathLst>
              <a:path w="18956" h="17942" extrusionOk="0">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7" name="Google Shape;7934;p71">
            <a:extLst>
              <a:ext uri="{FF2B5EF4-FFF2-40B4-BE49-F238E27FC236}">
                <a16:creationId xmlns:a16="http://schemas.microsoft.com/office/drawing/2014/main" id="{DD8FDD0F-7A24-5D30-1DF0-772D64715AE1}"/>
              </a:ext>
            </a:extLst>
          </p:cNvPr>
          <p:cNvGrpSpPr/>
          <p:nvPr/>
        </p:nvGrpSpPr>
        <p:grpSpPr>
          <a:xfrm>
            <a:off x="7234185" y="3779420"/>
            <a:ext cx="420811" cy="418507"/>
            <a:chOff x="-5971525" y="3273750"/>
            <a:chExt cx="292250" cy="290650"/>
          </a:xfrm>
          <a:solidFill>
            <a:schemeClr val="accent2">
              <a:lumMod val="40000"/>
              <a:lumOff val="60000"/>
            </a:schemeClr>
          </a:solidFill>
        </p:grpSpPr>
        <p:sp>
          <p:nvSpPr>
            <p:cNvPr id="8" name="Google Shape;7935;p71">
              <a:extLst>
                <a:ext uri="{FF2B5EF4-FFF2-40B4-BE49-F238E27FC236}">
                  <a16:creationId xmlns:a16="http://schemas.microsoft.com/office/drawing/2014/main" id="{1E340725-AC3B-12F2-5C21-36CF460EEB64}"/>
                </a:ext>
              </a:extLst>
            </p:cNvPr>
            <p:cNvSpPr/>
            <p:nvPr/>
          </p:nvSpPr>
          <p:spPr>
            <a:xfrm>
              <a:off x="-5868325" y="3273750"/>
              <a:ext cx="85075" cy="84300"/>
            </a:xfrm>
            <a:custGeom>
              <a:avLst/>
              <a:gdLst/>
              <a:ahLst/>
              <a:cxnLst/>
              <a:rect l="l" t="t" r="r" b="b"/>
              <a:pathLst>
                <a:path w="3403" h="3372" extrusionOk="0">
                  <a:moveTo>
                    <a:pt x="1701" y="0"/>
                  </a:moveTo>
                  <a:cubicBezTo>
                    <a:pt x="788" y="0"/>
                    <a:pt x="0" y="756"/>
                    <a:pt x="0" y="1702"/>
                  </a:cubicBezTo>
                  <a:cubicBezTo>
                    <a:pt x="0" y="2615"/>
                    <a:pt x="788" y="3371"/>
                    <a:pt x="1701" y="3371"/>
                  </a:cubicBezTo>
                  <a:cubicBezTo>
                    <a:pt x="2646" y="3371"/>
                    <a:pt x="3403" y="2615"/>
                    <a:pt x="3403" y="1702"/>
                  </a:cubicBezTo>
                  <a:cubicBezTo>
                    <a:pt x="3403" y="756"/>
                    <a:pt x="2646" y="0"/>
                    <a:pt x="17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936;p71">
              <a:extLst>
                <a:ext uri="{FF2B5EF4-FFF2-40B4-BE49-F238E27FC236}">
                  <a16:creationId xmlns:a16="http://schemas.microsoft.com/office/drawing/2014/main" id="{66F85388-DC3A-B881-F9C1-DA7547C97073}"/>
                </a:ext>
              </a:extLst>
            </p:cNvPr>
            <p:cNvSpPr/>
            <p:nvPr/>
          </p:nvSpPr>
          <p:spPr>
            <a:xfrm>
              <a:off x="-5971525" y="3308400"/>
              <a:ext cx="292250" cy="256000"/>
            </a:xfrm>
            <a:custGeom>
              <a:avLst/>
              <a:gdLst/>
              <a:ahLst/>
              <a:cxnLst/>
              <a:rect l="l" t="t" r="r" b="b"/>
              <a:pathLst>
                <a:path w="11690" h="10240" extrusionOk="0">
                  <a:moveTo>
                    <a:pt x="2049" y="1"/>
                  </a:moveTo>
                  <a:cubicBezTo>
                    <a:pt x="1324" y="1"/>
                    <a:pt x="694" y="599"/>
                    <a:pt x="694" y="1355"/>
                  </a:cubicBezTo>
                  <a:cubicBezTo>
                    <a:pt x="694" y="1733"/>
                    <a:pt x="852" y="2080"/>
                    <a:pt x="1072" y="2300"/>
                  </a:cubicBezTo>
                  <a:cubicBezTo>
                    <a:pt x="442" y="2647"/>
                    <a:pt x="1" y="3340"/>
                    <a:pt x="1" y="4096"/>
                  </a:cubicBezTo>
                  <a:lnTo>
                    <a:pt x="1" y="5766"/>
                  </a:lnTo>
                  <a:cubicBezTo>
                    <a:pt x="1" y="6207"/>
                    <a:pt x="284" y="6617"/>
                    <a:pt x="694" y="6774"/>
                  </a:cubicBezTo>
                  <a:lnTo>
                    <a:pt x="694" y="8538"/>
                  </a:lnTo>
                  <a:cubicBezTo>
                    <a:pt x="694" y="9074"/>
                    <a:pt x="1167" y="9546"/>
                    <a:pt x="1702" y="9546"/>
                  </a:cubicBezTo>
                  <a:lnTo>
                    <a:pt x="2364" y="9546"/>
                  </a:lnTo>
                  <a:cubicBezTo>
                    <a:pt x="2931" y="9546"/>
                    <a:pt x="3403" y="9074"/>
                    <a:pt x="3403" y="8538"/>
                  </a:cubicBezTo>
                  <a:lnTo>
                    <a:pt x="3403" y="6774"/>
                  </a:lnTo>
                  <a:cubicBezTo>
                    <a:pt x="3529" y="6711"/>
                    <a:pt x="3624" y="6648"/>
                    <a:pt x="3750" y="6522"/>
                  </a:cubicBezTo>
                  <a:cubicBezTo>
                    <a:pt x="3876" y="6585"/>
                    <a:pt x="3939" y="6680"/>
                    <a:pt x="4097" y="6774"/>
                  </a:cubicBezTo>
                  <a:lnTo>
                    <a:pt x="4097" y="9200"/>
                  </a:lnTo>
                  <a:cubicBezTo>
                    <a:pt x="4097" y="9735"/>
                    <a:pt x="4569" y="10240"/>
                    <a:pt x="5136" y="10240"/>
                  </a:cubicBezTo>
                  <a:lnTo>
                    <a:pt x="6522" y="10240"/>
                  </a:lnTo>
                  <a:cubicBezTo>
                    <a:pt x="7058" y="10240"/>
                    <a:pt x="7562" y="9767"/>
                    <a:pt x="7562" y="9200"/>
                  </a:cubicBezTo>
                  <a:lnTo>
                    <a:pt x="7562" y="6774"/>
                  </a:lnTo>
                  <a:cubicBezTo>
                    <a:pt x="7688" y="6711"/>
                    <a:pt x="7814" y="6648"/>
                    <a:pt x="7940" y="6522"/>
                  </a:cubicBezTo>
                  <a:cubicBezTo>
                    <a:pt x="8035" y="6585"/>
                    <a:pt x="8129" y="6680"/>
                    <a:pt x="8287" y="6774"/>
                  </a:cubicBezTo>
                  <a:lnTo>
                    <a:pt x="8287" y="8538"/>
                  </a:lnTo>
                  <a:cubicBezTo>
                    <a:pt x="8287" y="9074"/>
                    <a:pt x="8759" y="9546"/>
                    <a:pt x="9295" y="9546"/>
                  </a:cubicBezTo>
                  <a:lnTo>
                    <a:pt x="9988" y="9546"/>
                  </a:lnTo>
                  <a:cubicBezTo>
                    <a:pt x="10524" y="9546"/>
                    <a:pt x="10996" y="9074"/>
                    <a:pt x="10996" y="8538"/>
                  </a:cubicBezTo>
                  <a:lnTo>
                    <a:pt x="10996" y="6774"/>
                  </a:lnTo>
                  <a:cubicBezTo>
                    <a:pt x="11406" y="6617"/>
                    <a:pt x="11658" y="6238"/>
                    <a:pt x="11658" y="5766"/>
                  </a:cubicBezTo>
                  <a:lnTo>
                    <a:pt x="11658" y="4096"/>
                  </a:lnTo>
                  <a:cubicBezTo>
                    <a:pt x="11689" y="3340"/>
                    <a:pt x="11280" y="2678"/>
                    <a:pt x="10650" y="2300"/>
                  </a:cubicBezTo>
                  <a:cubicBezTo>
                    <a:pt x="10870" y="2080"/>
                    <a:pt x="11028" y="1733"/>
                    <a:pt x="11028" y="1355"/>
                  </a:cubicBezTo>
                  <a:cubicBezTo>
                    <a:pt x="11028" y="599"/>
                    <a:pt x="10398" y="1"/>
                    <a:pt x="9641" y="1"/>
                  </a:cubicBezTo>
                  <a:cubicBezTo>
                    <a:pt x="8917" y="1"/>
                    <a:pt x="8287" y="599"/>
                    <a:pt x="8287" y="1355"/>
                  </a:cubicBezTo>
                  <a:cubicBezTo>
                    <a:pt x="8287" y="1733"/>
                    <a:pt x="8444" y="2080"/>
                    <a:pt x="8665" y="2300"/>
                  </a:cubicBezTo>
                  <a:cubicBezTo>
                    <a:pt x="8444" y="2426"/>
                    <a:pt x="8224" y="2584"/>
                    <a:pt x="8066" y="2773"/>
                  </a:cubicBezTo>
                  <a:cubicBezTo>
                    <a:pt x="7972" y="2521"/>
                    <a:pt x="7751" y="2237"/>
                    <a:pt x="7562" y="2017"/>
                  </a:cubicBezTo>
                  <a:cubicBezTo>
                    <a:pt x="7216" y="2395"/>
                    <a:pt x="6743" y="2584"/>
                    <a:pt x="6239" y="2647"/>
                  </a:cubicBezTo>
                  <a:lnTo>
                    <a:pt x="6239" y="4380"/>
                  </a:lnTo>
                  <a:cubicBezTo>
                    <a:pt x="6239" y="4604"/>
                    <a:pt x="6043" y="4722"/>
                    <a:pt x="5851" y="4722"/>
                  </a:cubicBezTo>
                  <a:cubicBezTo>
                    <a:pt x="5665" y="4722"/>
                    <a:pt x="5483" y="4612"/>
                    <a:pt x="5483" y="4380"/>
                  </a:cubicBezTo>
                  <a:lnTo>
                    <a:pt x="5483" y="2647"/>
                  </a:lnTo>
                  <a:cubicBezTo>
                    <a:pt x="4979" y="2584"/>
                    <a:pt x="4506" y="2332"/>
                    <a:pt x="4160" y="2017"/>
                  </a:cubicBezTo>
                  <a:cubicBezTo>
                    <a:pt x="3908" y="2237"/>
                    <a:pt x="3750" y="2521"/>
                    <a:pt x="3624" y="2773"/>
                  </a:cubicBezTo>
                  <a:cubicBezTo>
                    <a:pt x="3466" y="2584"/>
                    <a:pt x="3277" y="2426"/>
                    <a:pt x="3057" y="2300"/>
                  </a:cubicBezTo>
                  <a:cubicBezTo>
                    <a:pt x="3277" y="2080"/>
                    <a:pt x="3435" y="1733"/>
                    <a:pt x="3435" y="1355"/>
                  </a:cubicBezTo>
                  <a:cubicBezTo>
                    <a:pt x="3435" y="599"/>
                    <a:pt x="2805" y="1"/>
                    <a:pt x="20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7873;p71">
            <a:extLst>
              <a:ext uri="{FF2B5EF4-FFF2-40B4-BE49-F238E27FC236}">
                <a16:creationId xmlns:a16="http://schemas.microsoft.com/office/drawing/2014/main" id="{050252EC-3157-F945-B5DF-39AD7A33C8BC}"/>
              </a:ext>
            </a:extLst>
          </p:cNvPr>
          <p:cNvGrpSpPr/>
          <p:nvPr/>
        </p:nvGrpSpPr>
        <p:grpSpPr>
          <a:xfrm>
            <a:off x="6047806" y="2604495"/>
            <a:ext cx="423079" cy="420811"/>
            <a:chOff x="-3031325" y="3597450"/>
            <a:chExt cx="293825" cy="292250"/>
          </a:xfrm>
          <a:solidFill>
            <a:schemeClr val="accent1">
              <a:lumMod val="40000"/>
              <a:lumOff val="60000"/>
            </a:schemeClr>
          </a:solidFill>
        </p:grpSpPr>
        <p:sp>
          <p:nvSpPr>
            <p:cNvPr id="17" name="Google Shape;7874;p71">
              <a:extLst>
                <a:ext uri="{FF2B5EF4-FFF2-40B4-BE49-F238E27FC236}">
                  <a16:creationId xmlns:a16="http://schemas.microsoft.com/office/drawing/2014/main" id="{FA68E159-5ACF-4B62-D41F-DEA1644DB242}"/>
                </a:ext>
              </a:extLst>
            </p:cNvPr>
            <p:cNvSpPr/>
            <p:nvPr/>
          </p:nvSpPr>
          <p:spPr>
            <a:xfrm>
              <a:off x="-3029750" y="3597450"/>
              <a:ext cx="292250" cy="67775"/>
            </a:xfrm>
            <a:custGeom>
              <a:avLst/>
              <a:gdLst/>
              <a:ahLst/>
              <a:cxnLst/>
              <a:rect l="l" t="t" r="r" b="b"/>
              <a:pathLst>
                <a:path w="11690" h="2711" extrusionOk="0">
                  <a:moveTo>
                    <a:pt x="1702" y="1387"/>
                  </a:moveTo>
                  <a:cubicBezTo>
                    <a:pt x="1891" y="1387"/>
                    <a:pt x="2049" y="1545"/>
                    <a:pt x="2049" y="1734"/>
                  </a:cubicBezTo>
                  <a:cubicBezTo>
                    <a:pt x="2049" y="1923"/>
                    <a:pt x="1891" y="2080"/>
                    <a:pt x="1702" y="2080"/>
                  </a:cubicBezTo>
                  <a:cubicBezTo>
                    <a:pt x="1513" y="2080"/>
                    <a:pt x="1356" y="1923"/>
                    <a:pt x="1356" y="1734"/>
                  </a:cubicBezTo>
                  <a:cubicBezTo>
                    <a:pt x="1356" y="1545"/>
                    <a:pt x="1513" y="1387"/>
                    <a:pt x="1702" y="1387"/>
                  </a:cubicBezTo>
                  <a:close/>
                  <a:moveTo>
                    <a:pt x="3120" y="1387"/>
                  </a:moveTo>
                  <a:cubicBezTo>
                    <a:pt x="3309" y="1387"/>
                    <a:pt x="3466" y="1545"/>
                    <a:pt x="3466" y="1734"/>
                  </a:cubicBezTo>
                  <a:cubicBezTo>
                    <a:pt x="3466" y="1923"/>
                    <a:pt x="3309" y="2080"/>
                    <a:pt x="3120" y="2080"/>
                  </a:cubicBezTo>
                  <a:cubicBezTo>
                    <a:pt x="2931" y="2080"/>
                    <a:pt x="2773" y="1923"/>
                    <a:pt x="2773" y="1734"/>
                  </a:cubicBezTo>
                  <a:cubicBezTo>
                    <a:pt x="2773" y="1545"/>
                    <a:pt x="2931" y="1387"/>
                    <a:pt x="3120" y="1387"/>
                  </a:cubicBezTo>
                  <a:close/>
                  <a:moveTo>
                    <a:pt x="9985" y="1417"/>
                  </a:moveTo>
                  <a:cubicBezTo>
                    <a:pt x="10400" y="1417"/>
                    <a:pt x="10449" y="2080"/>
                    <a:pt x="9956" y="2080"/>
                  </a:cubicBezTo>
                  <a:lnTo>
                    <a:pt x="5861" y="2080"/>
                  </a:lnTo>
                  <a:cubicBezTo>
                    <a:pt x="5451" y="2080"/>
                    <a:pt x="5388" y="1418"/>
                    <a:pt x="5861" y="1418"/>
                  </a:cubicBezTo>
                  <a:lnTo>
                    <a:pt x="9956" y="1418"/>
                  </a:lnTo>
                  <a:cubicBezTo>
                    <a:pt x="9966" y="1418"/>
                    <a:pt x="9976" y="1417"/>
                    <a:pt x="9985" y="1417"/>
                  </a:cubicBezTo>
                  <a:close/>
                  <a:moveTo>
                    <a:pt x="1041" y="1"/>
                  </a:moveTo>
                  <a:cubicBezTo>
                    <a:pt x="473" y="1"/>
                    <a:pt x="1" y="473"/>
                    <a:pt x="1" y="1040"/>
                  </a:cubicBezTo>
                  <a:lnTo>
                    <a:pt x="1" y="2710"/>
                  </a:lnTo>
                  <a:lnTo>
                    <a:pt x="11689" y="2710"/>
                  </a:lnTo>
                  <a:lnTo>
                    <a:pt x="11689" y="1040"/>
                  </a:lnTo>
                  <a:cubicBezTo>
                    <a:pt x="11658" y="473"/>
                    <a:pt x="11248" y="1"/>
                    <a:pt x="106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875;p71">
              <a:extLst>
                <a:ext uri="{FF2B5EF4-FFF2-40B4-BE49-F238E27FC236}">
                  <a16:creationId xmlns:a16="http://schemas.microsoft.com/office/drawing/2014/main" id="{8DFCA0F1-FFFE-44C3-70FE-305F5F9AC973}"/>
                </a:ext>
              </a:extLst>
            </p:cNvPr>
            <p:cNvSpPr/>
            <p:nvPr/>
          </p:nvSpPr>
          <p:spPr>
            <a:xfrm>
              <a:off x="-3031325" y="3687250"/>
              <a:ext cx="292250" cy="153600"/>
            </a:xfrm>
            <a:custGeom>
              <a:avLst/>
              <a:gdLst/>
              <a:ahLst/>
              <a:cxnLst/>
              <a:rect l="l" t="t" r="r" b="b"/>
              <a:pathLst>
                <a:path w="11690" h="6144" extrusionOk="0">
                  <a:moveTo>
                    <a:pt x="1" y="0"/>
                  </a:moveTo>
                  <a:lnTo>
                    <a:pt x="1" y="5104"/>
                  </a:lnTo>
                  <a:lnTo>
                    <a:pt x="64" y="5104"/>
                  </a:lnTo>
                  <a:cubicBezTo>
                    <a:pt x="64" y="5671"/>
                    <a:pt x="536" y="6144"/>
                    <a:pt x="1104" y="6144"/>
                  </a:cubicBezTo>
                  <a:lnTo>
                    <a:pt x="4475" y="6144"/>
                  </a:lnTo>
                  <a:cubicBezTo>
                    <a:pt x="4317" y="5671"/>
                    <a:pt x="4223" y="5199"/>
                    <a:pt x="4223" y="4695"/>
                  </a:cubicBezTo>
                  <a:lnTo>
                    <a:pt x="4223" y="2395"/>
                  </a:lnTo>
                  <a:cubicBezTo>
                    <a:pt x="4223" y="1790"/>
                    <a:pt x="4686" y="1366"/>
                    <a:pt x="5227" y="1366"/>
                  </a:cubicBezTo>
                  <a:cubicBezTo>
                    <a:pt x="5362" y="1366"/>
                    <a:pt x="5502" y="1393"/>
                    <a:pt x="5640" y="1450"/>
                  </a:cubicBezTo>
                  <a:cubicBezTo>
                    <a:pt x="5735" y="1481"/>
                    <a:pt x="5861" y="1544"/>
                    <a:pt x="5987" y="1544"/>
                  </a:cubicBezTo>
                  <a:cubicBezTo>
                    <a:pt x="6144" y="1544"/>
                    <a:pt x="6365" y="1450"/>
                    <a:pt x="6900" y="977"/>
                  </a:cubicBezTo>
                  <a:cubicBezTo>
                    <a:pt x="7090" y="788"/>
                    <a:pt x="7349" y="693"/>
                    <a:pt x="7613" y="693"/>
                  </a:cubicBezTo>
                  <a:cubicBezTo>
                    <a:pt x="7877" y="693"/>
                    <a:pt x="8145" y="788"/>
                    <a:pt x="8350" y="977"/>
                  </a:cubicBezTo>
                  <a:cubicBezTo>
                    <a:pt x="8822" y="1450"/>
                    <a:pt x="9106" y="1544"/>
                    <a:pt x="9263" y="1544"/>
                  </a:cubicBezTo>
                  <a:cubicBezTo>
                    <a:pt x="9358" y="1544"/>
                    <a:pt x="9484" y="1481"/>
                    <a:pt x="9610" y="1450"/>
                  </a:cubicBezTo>
                  <a:cubicBezTo>
                    <a:pt x="9742" y="1393"/>
                    <a:pt x="9878" y="1366"/>
                    <a:pt x="10011" y="1366"/>
                  </a:cubicBezTo>
                  <a:cubicBezTo>
                    <a:pt x="10544" y="1366"/>
                    <a:pt x="11028" y="1790"/>
                    <a:pt x="11028" y="2395"/>
                  </a:cubicBezTo>
                  <a:lnTo>
                    <a:pt x="11028" y="4695"/>
                  </a:lnTo>
                  <a:cubicBezTo>
                    <a:pt x="11028" y="5199"/>
                    <a:pt x="10933" y="5671"/>
                    <a:pt x="10744" y="6144"/>
                  </a:cubicBezTo>
                  <a:cubicBezTo>
                    <a:pt x="11248" y="6112"/>
                    <a:pt x="11689" y="5671"/>
                    <a:pt x="11689" y="5104"/>
                  </a:cubicBezTo>
                  <a:lnTo>
                    <a:pt x="116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876;p71">
              <a:extLst>
                <a:ext uri="{FF2B5EF4-FFF2-40B4-BE49-F238E27FC236}">
                  <a16:creationId xmlns:a16="http://schemas.microsoft.com/office/drawing/2014/main" id="{3C7B1CD8-963E-4129-6F12-B630EDCBEA8E}"/>
                </a:ext>
              </a:extLst>
            </p:cNvPr>
            <p:cNvSpPr/>
            <p:nvPr/>
          </p:nvSpPr>
          <p:spPr>
            <a:xfrm>
              <a:off x="-2908450" y="3724275"/>
              <a:ext cx="59900" cy="164625"/>
            </a:xfrm>
            <a:custGeom>
              <a:avLst/>
              <a:gdLst/>
              <a:ahLst/>
              <a:cxnLst/>
              <a:rect l="l" t="t" r="r" b="b"/>
              <a:pathLst>
                <a:path w="2396" h="6585" extrusionOk="0">
                  <a:moveTo>
                    <a:pt x="2395" y="0"/>
                  </a:moveTo>
                  <a:cubicBezTo>
                    <a:pt x="1904" y="491"/>
                    <a:pt x="1500" y="721"/>
                    <a:pt x="1085" y="721"/>
                  </a:cubicBezTo>
                  <a:cubicBezTo>
                    <a:pt x="887" y="721"/>
                    <a:pt x="687" y="669"/>
                    <a:pt x="473" y="567"/>
                  </a:cubicBezTo>
                  <a:cubicBezTo>
                    <a:pt x="423" y="548"/>
                    <a:pt x="374" y="539"/>
                    <a:pt x="327" y="539"/>
                  </a:cubicBezTo>
                  <a:cubicBezTo>
                    <a:pt x="142" y="539"/>
                    <a:pt x="1" y="681"/>
                    <a:pt x="1" y="882"/>
                  </a:cubicBezTo>
                  <a:lnTo>
                    <a:pt x="1" y="3214"/>
                  </a:lnTo>
                  <a:cubicBezTo>
                    <a:pt x="1" y="3718"/>
                    <a:pt x="127" y="4222"/>
                    <a:pt x="316" y="4663"/>
                  </a:cubicBezTo>
                  <a:cubicBezTo>
                    <a:pt x="725" y="5513"/>
                    <a:pt x="1387" y="6238"/>
                    <a:pt x="2395" y="6585"/>
                  </a:cubicBezTo>
                  <a:lnTo>
                    <a:pt x="239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877;p71">
              <a:extLst>
                <a:ext uri="{FF2B5EF4-FFF2-40B4-BE49-F238E27FC236}">
                  <a16:creationId xmlns:a16="http://schemas.microsoft.com/office/drawing/2014/main" id="{79ECDE88-AD62-0CFF-2649-25DBA61DDD85}"/>
                </a:ext>
              </a:extLst>
            </p:cNvPr>
            <p:cNvSpPr/>
            <p:nvPr/>
          </p:nvSpPr>
          <p:spPr>
            <a:xfrm>
              <a:off x="-2831250" y="3725850"/>
              <a:ext cx="59875" cy="163850"/>
            </a:xfrm>
            <a:custGeom>
              <a:avLst/>
              <a:gdLst/>
              <a:ahLst/>
              <a:cxnLst/>
              <a:rect l="l" t="t" r="r" b="b"/>
              <a:pathLst>
                <a:path w="2395" h="6554" extrusionOk="0">
                  <a:moveTo>
                    <a:pt x="0" y="0"/>
                  </a:moveTo>
                  <a:lnTo>
                    <a:pt x="0" y="6553"/>
                  </a:lnTo>
                  <a:cubicBezTo>
                    <a:pt x="1008" y="6175"/>
                    <a:pt x="1670" y="5450"/>
                    <a:pt x="2079" y="4631"/>
                  </a:cubicBezTo>
                  <a:cubicBezTo>
                    <a:pt x="2269" y="4159"/>
                    <a:pt x="2395" y="3686"/>
                    <a:pt x="2395" y="3182"/>
                  </a:cubicBezTo>
                  <a:lnTo>
                    <a:pt x="2395" y="851"/>
                  </a:lnTo>
                  <a:cubicBezTo>
                    <a:pt x="2395" y="623"/>
                    <a:pt x="2212" y="477"/>
                    <a:pt x="2042" y="477"/>
                  </a:cubicBezTo>
                  <a:cubicBezTo>
                    <a:pt x="2000" y="477"/>
                    <a:pt x="1959" y="485"/>
                    <a:pt x="1922" y="504"/>
                  </a:cubicBezTo>
                  <a:cubicBezTo>
                    <a:pt x="1704" y="598"/>
                    <a:pt x="1496" y="647"/>
                    <a:pt x="1291" y="647"/>
                  </a:cubicBezTo>
                  <a:cubicBezTo>
                    <a:pt x="873" y="647"/>
                    <a:pt x="465" y="444"/>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6" name="Graphic 25" descr="Cloud Computing with solid fill">
            <a:extLst>
              <a:ext uri="{FF2B5EF4-FFF2-40B4-BE49-F238E27FC236}">
                <a16:creationId xmlns:a16="http://schemas.microsoft.com/office/drawing/2014/main" id="{125013E5-51EE-1260-21A6-9B463AAB393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12363" y="2321343"/>
            <a:ext cx="914400" cy="914400"/>
          </a:xfrm>
          <a:prstGeom prst="rect">
            <a:avLst/>
          </a:prstGeom>
        </p:spPr>
      </p:pic>
    </p:spTree>
    <p:extLst>
      <p:ext uri="{BB962C8B-B14F-4D97-AF65-F5344CB8AC3E}">
        <p14:creationId xmlns:p14="http://schemas.microsoft.com/office/powerpoint/2010/main" val="22251945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9" name="Google Shape;349;p36"/>
          <p:cNvSpPr txBox="1">
            <a:spLocks noGrp="1"/>
          </p:cNvSpPr>
          <p:nvPr>
            <p:ph type="title" idx="4294967295"/>
          </p:nvPr>
        </p:nvSpPr>
        <p:spPr>
          <a:xfrm>
            <a:off x="-1340031" y="62903"/>
            <a:ext cx="7156215" cy="57308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sz="2600">
                <a:solidFill>
                  <a:schemeClr val="accent2"/>
                </a:solidFill>
                <a:latin typeface="Cambria"/>
                <a:cs typeface="Arial"/>
              </a:rPr>
              <a:t>SNPS Business Segments</a:t>
            </a:r>
          </a:p>
        </p:txBody>
      </p:sp>
      <p:sp>
        <p:nvSpPr>
          <p:cNvPr id="10" name="TextBox 9">
            <a:extLst>
              <a:ext uri="{FF2B5EF4-FFF2-40B4-BE49-F238E27FC236}">
                <a16:creationId xmlns:a16="http://schemas.microsoft.com/office/drawing/2014/main" id="{FC65DFCE-B3A4-FA3B-A88A-B8728959DFF8}"/>
              </a:ext>
            </a:extLst>
          </p:cNvPr>
          <p:cNvSpPr txBox="1"/>
          <p:nvPr/>
        </p:nvSpPr>
        <p:spPr>
          <a:xfrm>
            <a:off x="-326573" y="5536067"/>
            <a:ext cx="13596992" cy="4755148"/>
          </a:xfrm>
          <a:prstGeom prst="rect">
            <a:avLst/>
          </a:prstGeom>
          <a:noFill/>
        </p:spPr>
        <p:txBody>
          <a:bodyPr wrap="none" rtlCol="0">
            <a:spAutoFit/>
          </a:bodyPr>
          <a:lstStyle/>
          <a:p>
            <a:r>
              <a:rPr lang="en-CA" sz="1200">
                <a:effectLst/>
                <a:latin typeface="Arial" panose="020B0604020202020204" pitchFamily="34" charset="0"/>
                <a:cs typeface="Arial" panose="020B0604020202020204" pitchFamily="34" charset="0"/>
              </a:rPr>
              <a:t>1. </a:t>
            </a:r>
            <a:r>
              <a:rPr lang="en-CA" sz="1200" b="1">
                <a:effectLst/>
                <a:latin typeface="Arial" panose="020B0604020202020204" pitchFamily="34" charset="0"/>
                <a:cs typeface="Arial" panose="020B0604020202020204" pitchFamily="34" charset="0"/>
              </a:rPr>
              <a:t>Electronic Design Automation (EDA) Software</a:t>
            </a:r>
            <a:endParaRPr lang="en-CA" sz="1200">
              <a:effectLst/>
              <a:latin typeface="Arial" panose="020B0604020202020204" pitchFamily="34" charset="0"/>
              <a:cs typeface="Arial" panose="020B0604020202020204" pitchFamily="34" charset="0"/>
            </a:endParaRPr>
          </a:p>
          <a:p>
            <a:r>
              <a:rPr lang="en-CA" sz="1200">
                <a:effectLst/>
                <a:latin typeface="Arial" panose="020B0604020202020204" pitchFamily="34" charset="0"/>
                <a:cs typeface="Arial" panose="020B0604020202020204" pitchFamily="34" charset="0"/>
              </a:rPr>
              <a:t>•</a:t>
            </a:r>
            <a:r>
              <a:rPr lang="en-CA" sz="1200" b="1">
                <a:effectLst/>
                <a:latin typeface="Arial" panose="020B0604020202020204" pitchFamily="34" charset="0"/>
                <a:cs typeface="Arial" panose="020B0604020202020204" pitchFamily="34" charset="0"/>
              </a:rPr>
              <a:t>Fusion Design Platform:</a:t>
            </a:r>
            <a:r>
              <a:rPr lang="en-CA" sz="1200">
                <a:effectLst/>
                <a:latin typeface="Arial" panose="020B0604020202020204" pitchFamily="34" charset="0"/>
                <a:cs typeface="Arial" panose="020B0604020202020204" pitchFamily="34" charset="0"/>
              </a:rPr>
              <a:t> Digital design implementation solutions.</a:t>
            </a:r>
          </a:p>
          <a:p>
            <a:r>
              <a:rPr lang="en-CA" sz="1200">
                <a:effectLst/>
                <a:latin typeface="Arial" panose="020B0604020202020204" pitchFamily="34" charset="0"/>
                <a:cs typeface="Arial" panose="020B0604020202020204" pitchFamily="34" charset="0"/>
              </a:rPr>
              <a:t>•</a:t>
            </a:r>
            <a:r>
              <a:rPr lang="en-CA" sz="1200" b="1">
                <a:effectLst/>
                <a:latin typeface="Arial" panose="020B0604020202020204" pitchFamily="34" charset="0"/>
                <a:cs typeface="Arial" panose="020B0604020202020204" pitchFamily="34" charset="0"/>
              </a:rPr>
              <a:t>Verification Continuum Platform:</a:t>
            </a:r>
            <a:r>
              <a:rPr lang="en-CA" sz="1200">
                <a:effectLst/>
                <a:latin typeface="Arial" panose="020B0604020202020204" pitchFamily="34" charset="0"/>
                <a:cs typeface="Arial" panose="020B0604020202020204" pitchFamily="34" charset="0"/>
              </a:rPr>
              <a:t> Virtual prototyping, static and formal verification, simulation, emulation, FPGA-based prototyping, and debug solutions.</a:t>
            </a:r>
          </a:p>
          <a:p>
            <a:r>
              <a:rPr lang="en-CA" sz="1200">
                <a:effectLst/>
                <a:latin typeface="Arial" panose="020B0604020202020204" pitchFamily="34" charset="0"/>
                <a:cs typeface="Arial" panose="020B0604020202020204" pitchFamily="34" charset="0"/>
              </a:rPr>
              <a:t>•</a:t>
            </a:r>
            <a:r>
              <a:rPr lang="en-CA" sz="1200" b="1">
                <a:effectLst/>
                <a:latin typeface="Arial" panose="020B0604020202020204" pitchFamily="34" charset="0"/>
                <a:cs typeface="Arial" panose="020B0604020202020204" pitchFamily="34" charset="0"/>
              </a:rPr>
              <a:t>FPGA Design Products:</a:t>
            </a:r>
            <a:r>
              <a:rPr lang="en-CA" sz="1200">
                <a:effectLst/>
                <a:latin typeface="Arial" panose="020B0604020202020204" pitchFamily="34" charset="0"/>
                <a:cs typeface="Arial" panose="020B0604020202020204" pitchFamily="34" charset="0"/>
              </a:rPr>
              <a:t> Programmed to perform specific functions.</a:t>
            </a:r>
          </a:p>
          <a:p>
            <a:r>
              <a:rPr lang="en-CA" sz="1200" b="1">
                <a:effectLst/>
                <a:latin typeface="Arial" panose="020B0604020202020204" pitchFamily="34" charset="0"/>
                <a:cs typeface="Arial" panose="020B0604020202020204" pitchFamily="34" charset="0"/>
              </a:rPr>
              <a:t>2. Semiconductor Intellectual Property (IP) Products</a:t>
            </a:r>
            <a:endParaRPr lang="en-CA" sz="1200">
              <a:effectLst/>
              <a:latin typeface="Arial" panose="020B0604020202020204" pitchFamily="34" charset="0"/>
              <a:cs typeface="Arial" panose="020B0604020202020204" pitchFamily="34" charset="0"/>
            </a:endParaRPr>
          </a:p>
          <a:p>
            <a:r>
              <a:rPr lang="en-CA" sz="1200">
                <a:effectLst/>
                <a:latin typeface="Arial" panose="020B0604020202020204" pitchFamily="34" charset="0"/>
                <a:cs typeface="Arial" panose="020B0604020202020204" pitchFamily="34" charset="0"/>
              </a:rPr>
              <a:t>•</a:t>
            </a:r>
            <a:r>
              <a:rPr lang="en-CA" sz="1200" b="1">
                <a:effectLst/>
                <a:latin typeface="Arial" panose="020B0604020202020204" pitchFamily="34" charset="0"/>
                <a:cs typeface="Arial" panose="020B0604020202020204" pitchFamily="34" charset="0"/>
              </a:rPr>
              <a:t>Interfaces for Connectivity:</a:t>
            </a:r>
            <a:r>
              <a:rPr lang="en-CA" sz="1200">
                <a:effectLst/>
                <a:latin typeface="Arial" panose="020B0604020202020204" pitchFamily="34" charset="0"/>
                <a:cs typeface="Arial" panose="020B0604020202020204" pitchFamily="34" charset="0"/>
              </a:rPr>
              <a:t> USB, PCI Express, DDR, Ethernet, SATA, MIPI, HDMI, Bluetooth low energy applications.</a:t>
            </a:r>
          </a:p>
          <a:p>
            <a:r>
              <a:rPr lang="en-CA" sz="1200">
                <a:effectLst/>
                <a:latin typeface="Arial" panose="020B0604020202020204" pitchFamily="34" charset="0"/>
                <a:cs typeface="Arial" panose="020B0604020202020204" pitchFamily="34" charset="0"/>
              </a:rPr>
              <a:t>•</a:t>
            </a:r>
            <a:r>
              <a:rPr lang="en-CA" sz="1200" b="1">
                <a:effectLst/>
                <a:latin typeface="Arial" panose="020B0604020202020204" pitchFamily="34" charset="0"/>
                <a:cs typeface="Arial" panose="020B0604020202020204" pitchFamily="34" charset="0"/>
              </a:rPr>
              <a:t>Analog IP:</a:t>
            </a:r>
            <a:r>
              <a:rPr lang="en-CA" sz="1200">
                <a:effectLst/>
                <a:latin typeface="Arial" panose="020B0604020202020204" pitchFamily="34" charset="0"/>
                <a:cs typeface="Arial" panose="020B0604020202020204" pitchFamily="34" charset="0"/>
              </a:rPr>
              <a:t> Data converters and audio codecs.</a:t>
            </a:r>
          </a:p>
          <a:p>
            <a:r>
              <a:rPr lang="en-CA" sz="1200">
                <a:effectLst/>
                <a:latin typeface="Arial" panose="020B0604020202020204" pitchFamily="34" charset="0"/>
                <a:cs typeface="Arial" panose="020B0604020202020204" pitchFamily="34" charset="0"/>
              </a:rPr>
              <a:t>•</a:t>
            </a:r>
            <a:r>
              <a:rPr lang="en-CA" sz="1200" b="1">
                <a:effectLst/>
                <a:latin typeface="Arial" panose="020B0604020202020204" pitchFamily="34" charset="0"/>
                <a:cs typeface="Arial" panose="020B0604020202020204" pitchFamily="34" charset="0"/>
              </a:rPr>
              <a:t>System-on-Chip (SoC) Infrastructure IP:</a:t>
            </a:r>
            <a:r>
              <a:rPr lang="en-CA" sz="1200">
                <a:effectLst/>
                <a:latin typeface="Arial" panose="020B0604020202020204" pitchFamily="34" charset="0"/>
                <a:cs typeface="Arial" panose="020B0604020202020204" pitchFamily="34" charset="0"/>
              </a:rPr>
              <a:t> Datapath and building block IP, verification IP products, mathematical and floating-point components, and Arm AMBA interconnect fabric and peripherals.</a:t>
            </a:r>
          </a:p>
          <a:p>
            <a:r>
              <a:rPr lang="en-CA" sz="1200">
                <a:effectLst/>
                <a:latin typeface="Arial" panose="020B0604020202020204" pitchFamily="34" charset="0"/>
                <a:cs typeface="Arial" panose="020B0604020202020204" pitchFamily="34" charset="0"/>
              </a:rPr>
              <a:t>•</a:t>
            </a:r>
            <a:r>
              <a:rPr lang="en-CA" sz="1200" b="1">
                <a:effectLst/>
                <a:latin typeface="Arial" panose="020B0604020202020204" pitchFamily="34" charset="0"/>
                <a:cs typeface="Arial" panose="020B0604020202020204" pitchFamily="34" charset="0"/>
              </a:rPr>
              <a:t>Logic Libraries and Embedded Memories:</a:t>
            </a:r>
            <a:r>
              <a:rPr lang="en-CA" sz="1200">
                <a:effectLst/>
                <a:latin typeface="Arial" panose="020B0604020202020204" pitchFamily="34" charset="0"/>
                <a:cs typeface="Arial" panose="020B0604020202020204" pitchFamily="34" charset="0"/>
              </a:rPr>
              <a:t> Standard cells and memory components.</a:t>
            </a:r>
          </a:p>
          <a:p>
            <a:r>
              <a:rPr lang="en-CA" sz="1200">
                <a:effectLst/>
                <a:latin typeface="Arial" panose="020B0604020202020204" pitchFamily="34" charset="0"/>
                <a:cs typeface="Arial" panose="020B0604020202020204" pitchFamily="34" charset="0"/>
              </a:rPr>
              <a:t>•</a:t>
            </a:r>
            <a:r>
              <a:rPr lang="en-CA" sz="1200" b="1">
                <a:effectLst/>
                <a:latin typeface="Arial" panose="020B0604020202020204" pitchFamily="34" charset="0"/>
                <a:cs typeface="Arial" panose="020B0604020202020204" pitchFamily="34" charset="0"/>
              </a:rPr>
              <a:t>Processor Solutions:</a:t>
            </a:r>
            <a:r>
              <a:rPr lang="en-CA" sz="1200">
                <a:effectLst/>
                <a:latin typeface="Arial" panose="020B0604020202020204" pitchFamily="34" charset="0"/>
                <a:cs typeface="Arial" panose="020B0604020202020204" pitchFamily="34" charset="0"/>
              </a:rPr>
              <a:t> Configurable ARC processors, neural network processors, and DSP cores.</a:t>
            </a:r>
          </a:p>
          <a:p>
            <a:r>
              <a:rPr lang="en-CA" sz="1200">
                <a:effectLst/>
                <a:latin typeface="Arial" panose="020B0604020202020204" pitchFamily="34" charset="0"/>
                <a:cs typeface="Arial" panose="020B0604020202020204" pitchFamily="34" charset="0"/>
              </a:rPr>
              <a:t>•</a:t>
            </a:r>
            <a:r>
              <a:rPr lang="en-CA" sz="1200" b="1">
                <a:effectLst/>
                <a:latin typeface="Arial" panose="020B0604020202020204" pitchFamily="34" charset="0"/>
                <a:cs typeface="Arial" panose="020B0604020202020204" pitchFamily="34" charset="0"/>
              </a:rPr>
              <a:t>Security IP Solutions:</a:t>
            </a:r>
            <a:r>
              <a:rPr lang="en-CA" sz="1200">
                <a:effectLst/>
                <a:latin typeface="Arial" panose="020B0604020202020204" pitchFamily="34" charset="0"/>
                <a:cs typeface="Arial" panose="020B0604020202020204" pitchFamily="34" charset="0"/>
              </a:rPr>
              <a:t> Cryptography, security subsystems, and secured interfaces.</a:t>
            </a:r>
          </a:p>
          <a:p>
            <a:r>
              <a:rPr lang="en-CA" sz="1200">
                <a:effectLst/>
                <a:latin typeface="Arial" panose="020B0604020202020204" pitchFamily="34" charset="0"/>
                <a:cs typeface="Arial" panose="020B0604020202020204" pitchFamily="34" charset="0"/>
              </a:rPr>
              <a:t>•</a:t>
            </a:r>
            <a:r>
              <a:rPr lang="en-CA" sz="1200" b="1">
                <a:effectLst/>
                <a:latin typeface="Arial" panose="020B0604020202020204" pitchFamily="34" charset="0"/>
                <a:cs typeface="Arial" panose="020B0604020202020204" pitchFamily="34" charset="0"/>
              </a:rPr>
              <a:t>Automotive IP:</a:t>
            </a:r>
            <a:r>
              <a:rPr lang="en-CA" sz="1200">
                <a:effectLst/>
                <a:latin typeface="Arial" panose="020B0604020202020204" pitchFamily="34" charset="0"/>
                <a:cs typeface="Arial" panose="020B0604020202020204" pitchFamily="34" charset="0"/>
              </a:rPr>
              <a:t> Optimized for functional safety and reliability standards.</a:t>
            </a:r>
          </a:p>
          <a:p>
            <a:r>
              <a:rPr lang="en-CA" sz="1200" b="1">
                <a:effectLst/>
                <a:latin typeface="Arial" panose="020B0604020202020204" pitchFamily="34" charset="0"/>
                <a:cs typeface="Arial" panose="020B0604020202020204" pitchFamily="34" charset="0"/>
              </a:rPr>
              <a:t>3. Software Integrity Solutions</a:t>
            </a:r>
            <a:endParaRPr lang="en-CA" sz="1200">
              <a:effectLst/>
              <a:latin typeface="Arial" panose="020B0604020202020204" pitchFamily="34" charset="0"/>
              <a:cs typeface="Arial" panose="020B0604020202020204" pitchFamily="34" charset="0"/>
            </a:endParaRPr>
          </a:p>
          <a:p>
            <a:r>
              <a:rPr lang="en-CA" sz="1200">
                <a:effectLst/>
                <a:latin typeface="Arial" panose="020B0604020202020204" pitchFamily="34" charset="0"/>
                <a:cs typeface="Arial" panose="020B0604020202020204" pitchFamily="34" charset="0"/>
              </a:rPr>
              <a:t>•</a:t>
            </a:r>
            <a:r>
              <a:rPr lang="en-CA" sz="1200" b="1">
                <a:effectLst/>
                <a:latin typeface="Arial" panose="020B0604020202020204" pitchFamily="34" charset="0"/>
                <a:cs typeface="Arial" panose="020B0604020202020204" pitchFamily="34" charset="0"/>
              </a:rPr>
              <a:t>Static Analysis:</a:t>
            </a:r>
            <a:r>
              <a:rPr lang="en-CA" sz="1200">
                <a:effectLst/>
                <a:latin typeface="Arial" panose="020B0604020202020204" pitchFamily="34" charset="0"/>
                <a:cs typeface="Arial" panose="020B0604020202020204" pitchFamily="34" charset="0"/>
              </a:rPr>
              <a:t> Identifies security vulnerabilities in the software development lifecycle.</a:t>
            </a:r>
          </a:p>
          <a:p>
            <a:r>
              <a:rPr lang="en-CA" sz="1200">
                <a:effectLst/>
                <a:latin typeface="Arial" panose="020B0604020202020204" pitchFamily="34" charset="0"/>
                <a:cs typeface="Arial" panose="020B0604020202020204" pitchFamily="34" charset="0"/>
              </a:rPr>
              <a:t>•</a:t>
            </a:r>
            <a:r>
              <a:rPr lang="en-CA" sz="1200" b="1">
                <a:effectLst/>
                <a:latin typeface="Arial" panose="020B0604020202020204" pitchFamily="34" charset="0"/>
                <a:cs typeface="Arial" panose="020B0604020202020204" pitchFamily="34" charset="0"/>
              </a:rPr>
              <a:t>Software Composition Analysis:</a:t>
            </a:r>
            <a:r>
              <a:rPr lang="en-CA" sz="1200">
                <a:effectLst/>
                <a:latin typeface="Arial" panose="020B0604020202020204" pitchFamily="34" charset="0"/>
                <a:cs typeface="Arial" panose="020B0604020202020204" pitchFamily="34" charset="0"/>
              </a:rPr>
              <a:t> Ensures compliance and security of open-source components.</a:t>
            </a:r>
          </a:p>
          <a:p>
            <a:r>
              <a:rPr lang="en-CA" sz="1200">
                <a:effectLst/>
                <a:latin typeface="Arial" panose="020B0604020202020204" pitchFamily="34" charset="0"/>
                <a:cs typeface="Arial" panose="020B0604020202020204" pitchFamily="34" charset="0"/>
              </a:rPr>
              <a:t>•</a:t>
            </a:r>
            <a:r>
              <a:rPr lang="en-CA" sz="1200" b="1">
                <a:effectLst/>
                <a:latin typeface="Arial" panose="020B0604020202020204" pitchFamily="34" charset="0"/>
                <a:cs typeface="Arial" panose="020B0604020202020204" pitchFamily="34" charset="0"/>
              </a:rPr>
              <a:t>Dynamic Application Security Testing:</a:t>
            </a:r>
            <a:r>
              <a:rPr lang="en-CA" sz="1200">
                <a:effectLst/>
                <a:latin typeface="Arial" panose="020B0604020202020204" pitchFamily="34" charset="0"/>
                <a:cs typeface="Arial" panose="020B0604020202020204" pitchFamily="34" charset="0"/>
              </a:rPr>
              <a:t> Identifies vulnerabilities in running applications.</a:t>
            </a:r>
          </a:p>
          <a:p>
            <a:r>
              <a:rPr lang="en-CA" sz="1200">
                <a:effectLst/>
                <a:latin typeface="Arial" panose="020B0604020202020204" pitchFamily="34" charset="0"/>
                <a:cs typeface="Arial" panose="020B0604020202020204" pitchFamily="34" charset="0"/>
              </a:rPr>
              <a:t>•</a:t>
            </a:r>
            <a:r>
              <a:rPr lang="en-CA" sz="1200" b="1">
                <a:effectLst/>
                <a:latin typeface="Arial" panose="020B0604020202020204" pitchFamily="34" charset="0"/>
                <a:cs typeface="Arial" panose="020B0604020202020204" pitchFamily="34" charset="0"/>
              </a:rPr>
              <a:t>Fuzz Testing Tools:</a:t>
            </a:r>
            <a:r>
              <a:rPr lang="en-CA" sz="1200">
                <a:effectLst/>
                <a:latin typeface="Arial" panose="020B0604020202020204" pitchFamily="34" charset="0"/>
                <a:cs typeface="Arial" panose="020B0604020202020204" pitchFamily="34" charset="0"/>
              </a:rPr>
              <a:t> Detects unknown vulnerabilities.</a:t>
            </a:r>
          </a:p>
          <a:p>
            <a:r>
              <a:rPr lang="en-CA" sz="1200">
                <a:effectLst/>
                <a:latin typeface="Arial" panose="020B0604020202020204" pitchFamily="34" charset="0"/>
                <a:cs typeface="Arial" panose="020B0604020202020204" pitchFamily="34" charset="0"/>
              </a:rPr>
              <a:t>•</a:t>
            </a:r>
            <a:r>
              <a:rPr lang="en-CA" sz="1200" b="1">
                <a:effectLst/>
                <a:latin typeface="Arial" panose="020B0604020202020204" pitchFamily="34" charset="0"/>
                <a:cs typeface="Arial" panose="020B0604020202020204" pitchFamily="34" charset="0"/>
              </a:rPr>
              <a:t>Managed Services:</a:t>
            </a:r>
            <a:r>
              <a:rPr lang="en-CA" sz="1200">
                <a:effectLst/>
                <a:latin typeface="Arial" panose="020B0604020202020204" pitchFamily="34" charset="0"/>
                <a:cs typeface="Arial" panose="020B0604020202020204" pitchFamily="34" charset="0"/>
              </a:rPr>
              <a:t> Mobile app security testing and dynamic application security testing.</a:t>
            </a:r>
          </a:p>
          <a:p>
            <a:r>
              <a:rPr lang="en-CA" sz="1200">
                <a:effectLst/>
                <a:latin typeface="Arial" panose="020B0604020202020204" pitchFamily="34" charset="0"/>
                <a:cs typeface="Arial" panose="020B0604020202020204" pitchFamily="34" charset="0"/>
              </a:rPr>
              <a:t>•</a:t>
            </a:r>
            <a:r>
              <a:rPr lang="en-CA" sz="1200" b="1">
                <a:effectLst/>
                <a:latin typeface="Arial" panose="020B0604020202020204" pitchFamily="34" charset="0"/>
                <a:cs typeface="Arial" panose="020B0604020202020204" pitchFamily="34" charset="0"/>
              </a:rPr>
              <a:t>Consulting Services:</a:t>
            </a:r>
            <a:r>
              <a:rPr lang="en-CA" sz="1200">
                <a:effectLst/>
                <a:latin typeface="Arial" panose="020B0604020202020204" pitchFamily="34" charset="0"/>
                <a:cs typeface="Arial" panose="020B0604020202020204" pitchFamily="34" charset="0"/>
              </a:rPr>
              <a:t> Software security and quality initiatives.</a:t>
            </a:r>
          </a:p>
          <a:p>
            <a:r>
              <a:rPr lang="en-CA" sz="1200">
                <a:effectLst/>
                <a:latin typeface="Arial" panose="020B0604020202020204" pitchFamily="34" charset="0"/>
                <a:cs typeface="Arial" panose="020B0604020202020204" pitchFamily="34" charset="0"/>
              </a:rPr>
              <a:t>•</a:t>
            </a:r>
            <a:r>
              <a:rPr lang="en-CA" sz="1200" b="1">
                <a:effectLst/>
                <a:latin typeface="Arial" panose="020B0604020202020204" pitchFamily="34" charset="0"/>
                <a:cs typeface="Arial" panose="020B0604020202020204" pitchFamily="34" charset="0"/>
              </a:rPr>
              <a:t>Training:</a:t>
            </a:r>
            <a:r>
              <a:rPr lang="en-CA" sz="1200">
                <a:effectLst/>
                <a:latin typeface="Arial" panose="020B0604020202020204" pitchFamily="34" charset="0"/>
                <a:cs typeface="Arial" panose="020B0604020202020204" pitchFamily="34" charset="0"/>
              </a:rPr>
              <a:t> For developers and security professionals.</a:t>
            </a:r>
          </a:p>
          <a:p>
            <a:br>
              <a:rPr lang="en-CA" sz="1200">
                <a:effectLst/>
                <a:latin typeface="Arial" panose="020B0604020202020204" pitchFamily="34" charset="0"/>
                <a:cs typeface="Arial" panose="020B0604020202020204" pitchFamily="34" charset="0"/>
              </a:rPr>
            </a:br>
            <a:endParaRPr lang="en-CA" sz="1200">
              <a:effectLst/>
              <a:latin typeface="Arial" panose="020B0604020202020204" pitchFamily="34" charset="0"/>
              <a:cs typeface="Arial" panose="020B0604020202020204" pitchFamily="34" charset="0"/>
            </a:endParaRPr>
          </a:p>
          <a:p>
            <a:br>
              <a:rPr lang="en-CA" sz="1200">
                <a:effectLst/>
                <a:latin typeface="Arial" panose="020B0604020202020204" pitchFamily="34" charset="0"/>
                <a:cs typeface="Arial" panose="020B0604020202020204" pitchFamily="34" charset="0"/>
              </a:rPr>
            </a:br>
            <a:endParaRPr lang="en-CA" sz="1200">
              <a:effectLst/>
              <a:latin typeface="Arial" panose="020B0604020202020204" pitchFamily="34" charset="0"/>
              <a:cs typeface="Arial" panose="020B0604020202020204" pitchFamily="34" charset="0"/>
            </a:endParaRPr>
          </a:p>
          <a:p>
            <a:endParaRPr lang="en-US" sz="105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AFB939B-E5D7-8742-60A8-72DFE1059909}"/>
              </a:ext>
            </a:extLst>
          </p:cNvPr>
          <p:cNvSpPr txBox="1"/>
          <p:nvPr/>
        </p:nvSpPr>
        <p:spPr>
          <a:xfrm>
            <a:off x="398343" y="1017725"/>
            <a:ext cx="4386943" cy="3754874"/>
          </a:xfrm>
          <a:prstGeom prst="rect">
            <a:avLst/>
          </a:prstGeom>
          <a:noFill/>
        </p:spPr>
        <p:txBody>
          <a:bodyPr wrap="square" rtlCol="0">
            <a:spAutoFit/>
          </a:bodyPr>
          <a:lstStyle/>
          <a:p>
            <a:r>
              <a:rPr lang="en-US" dirty="0"/>
              <a:t>Segments:</a:t>
            </a:r>
          </a:p>
          <a:p>
            <a:endParaRPr lang="en-US" dirty="0"/>
          </a:p>
          <a:p>
            <a:pPr marL="342900" indent="-342900">
              <a:buFont typeface="+mj-lt"/>
              <a:buAutoNum type="arabicPeriod"/>
            </a:pPr>
            <a:r>
              <a:rPr lang="en-US" b="1" dirty="0">
                <a:solidFill>
                  <a:schemeClr val="accent1">
                    <a:lumMod val="60000"/>
                    <a:lumOff val="40000"/>
                  </a:schemeClr>
                </a:solidFill>
              </a:rPr>
              <a:t>Design Automation: </a:t>
            </a:r>
            <a:r>
              <a:rPr lang="en-US" dirty="0"/>
              <a:t>EDA Software </a:t>
            </a:r>
            <a:r>
              <a:rPr lang="en-CA" dirty="0"/>
              <a:t>which includes digital and custom IC design software, verification hardware and software products, manufacturing-related design products, FPGA design software, AI driven EDA solutions, and professional services.</a:t>
            </a:r>
          </a:p>
          <a:p>
            <a:pPr marL="342900" indent="-342900">
              <a:buFont typeface="+mj-lt"/>
              <a:buAutoNum type="arabicPeriod"/>
            </a:pPr>
            <a:endParaRPr lang="en-US" dirty="0"/>
          </a:p>
          <a:p>
            <a:pPr marL="342900" indent="-342900">
              <a:buFont typeface="+mj-lt"/>
              <a:buAutoNum type="arabicPeriod"/>
            </a:pPr>
            <a:r>
              <a:rPr lang="en-US" b="1" dirty="0">
                <a:solidFill>
                  <a:schemeClr val="accent1">
                    <a:lumMod val="60000"/>
                    <a:lumOff val="40000"/>
                  </a:schemeClr>
                </a:solidFill>
              </a:rPr>
              <a:t>Design IP: </a:t>
            </a:r>
            <a:r>
              <a:rPr lang="en-US" dirty="0"/>
              <a:t>Semiconductor Intellectual Property (IP) Products</a:t>
            </a:r>
          </a:p>
          <a:p>
            <a:pPr marL="342900" indent="-342900">
              <a:buFont typeface="+mj-lt"/>
              <a:buAutoNum type="arabicPeriod"/>
            </a:pPr>
            <a:endParaRPr lang="en-US" dirty="0"/>
          </a:p>
          <a:p>
            <a:pPr marL="342900" indent="-342900">
              <a:buFont typeface="+mj-lt"/>
              <a:buAutoNum type="arabicPeriod"/>
            </a:pPr>
            <a:r>
              <a:rPr lang="en-US" b="1" dirty="0">
                <a:solidFill>
                  <a:schemeClr val="accent1">
                    <a:lumMod val="60000"/>
                    <a:lumOff val="40000"/>
                  </a:schemeClr>
                </a:solidFill>
              </a:rPr>
              <a:t>Software Integrity: </a:t>
            </a:r>
            <a:r>
              <a:rPr lang="en-CA" dirty="0"/>
              <a:t>which includes solutions that test software code for security vulnerabilities and quality defects, as well as professional and managed services</a:t>
            </a:r>
            <a:r>
              <a:rPr lang="en-US" dirty="0"/>
              <a:t> </a:t>
            </a:r>
          </a:p>
          <a:p>
            <a:endParaRPr lang="en-US" dirty="0"/>
          </a:p>
        </p:txBody>
      </p:sp>
      <p:pic>
        <p:nvPicPr>
          <p:cNvPr id="13" name="Picture 12" descr="A graph of sales revenue by product groups&#10;&#10;Description automatically generated">
            <a:extLst>
              <a:ext uri="{FF2B5EF4-FFF2-40B4-BE49-F238E27FC236}">
                <a16:creationId xmlns:a16="http://schemas.microsoft.com/office/drawing/2014/main" id="{316FD388-5700-67C8-22B8-C8EBB58AB331}"/>
              </a:ext>
            </a:extLst>
          </p:cNvPr>
          <p:cNvPicPr>
            <a:picLocks noChangeAspect="1"/>
          </p:cNvPicPr>
          <p:nvPr/>
        </p:nvPicPr>
        <p:blipFill>
          <a:blip r:embed="rId3"/>
          <a:stretch>
            <a:fillRect/>
          </a:stretch>
        </p:blipFill>
        <p:spPr>
          <a:xfrm>
            <a:off x="5002829" y="1215046"/>
            <a:ext cx="4064980" cy="3483429"/>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per with numbers and a number of dollars&#10;&#10;Description automatically generated with medium confidence">
            <a:extLst>
              <a:ext uri="{FF2B5EF4-FFF2-40B4-BE49-F238E27FC236}">
                <a16:creationId xmlns:a16="http://schemas.microsoft.com/office/drawing/2014/main" id="{FC16F601-B696-5256-108D-67BD19E86071}"/>
              </a:ext>
            </a:extLst>
          </p:cNvPr>
          <p:cNvPicPr>
            <a:picLocks noChangeAspect="1"/>
          </p:cNvPicPr>
          <p:nvPr/>
        </p:nvPicPr>
        <p:blipFill>
          <a:blip r:embed="rId2"/>
          <a:stretch>
            <a:fillRect/>
          </a:stretch>
        </p:blipFill>
        <p:spPr>
          <a:xfrm>
            <a:off x="835342" y="824459"/>
            <a:ext cx="7409699" cy="1484635"/>
          </a:xfrm>
          <a:prstGeom prst="rect">
            <a:avLst/>
          </a:prstGeom>
        </p:spPr>
      </p:pic>
      <p:sp>
        <p:nvSpPr>
          <p:cNvPr id="4" name="TextBox 3">
            <a:extLst>
              <a:ext uri="{FF2B5EF4-FFF2-40B4-BE49-F238E27FC236}">
                <a16:creationId xmlns:a16="http://schemas.microsoft.com/office/drawing/2014/main" id="{3110EA0D-ABFB-30ED-59EF-2D6E09BA1D00}"/>
              </a:ext>
            </a:extLst>
          </p:cNvPr>
          <p:cNvSpPr txBox="1"/>
          <p:nvPr/>
        </p:nvSpPr>
        <p:spPr>
          <a:xfrm>
            <a:off x="-2624496" y="0"/>
            <a:ext cx="6656849" cy="569387"/>
          </a:xfrm>
          <a:prstGeom prst="rect">
            <a:avLst/>
          </a:prstGeom>
          <a:noFill/>
        </p:spPr>
        <p:txBody>
          <a:bodyPr wrap="square" lIns="91440" tIns="45720" rIns="91440" bIns="45720" rtlCol="0" anchor="t">
            <a:spAutoFit/>
          </a:bodyPr>
          <a:lstStyle/>
          <a:p>
            <a:r>
              <a:rPr lang="en-US" sz="3100" b="1">
                <a:solidFill>
                  <a:schemeClr val="accent2"/>
                </a:solidFill>
                <a:latin typeface="Cambria"/>
              </a:rPr>
              <a:t>			Business segments</a:t>
            </a:r>
          </a:p>
        </p:txBody>
      </p:sp>
      <p:sp>
        <p:nvSpPr>
          <p:cNvPr id="8" name="TextBox 7">
            <a:extLst>
              <a:ext uri="{FF2B5EF4-FFF2-40B4-BE49-F238E27FC236}">
                <a16:creationId xmlns:a16="http://schemas.microsoft.com/office/drawing/2014/main" id="{B994B46C-F28D-694B-BE6C-54A32C8415E1}"/>
              </a:ext>
            </a:extLst>
          </p:cNvPr>
          <p:cNvSpPr txBox="1"/>
          <p:nvPr/>
        </p:nvSpPr>
        <p:spPr>
          <a:xfrm>
            <a:off x="170019" y="2373289"/>
            <a:ext cx="4370173" cy="2893100"/>
          </a:xfrm>
          <a:prstGeom prst="rect">
            <a:avLst/>
          </a:prstGeom>
          <a:noFill/>
        </p:spPr>
        <p:txBody>
          <a:bodyPr wrap="square">
            <a:spAutoFit/>
          </a:bodyPr>
          <a:lstStyle/>
          <a:p>
            <a:pPr algn="l" fontAlgn="base"/>
            <a:r>
              <a:rPr lang="en-CA" b="1" i="0" u="none" strike="noStrike" dirty="0">
                <a:solidFill>
                  <a:schemeClr val="accent1">
                    <a:lumMod val="40000"/>
                    <a:lumOff val="60000"/>
                  </a:schemeClr>
                </a:solidFill>
                <a:effectLst/>
                <a:latin typeface="Plus Jakarta Sans"/>
              </a:rPr>
              <a:t>1. Time-Based Products Revenue</a:t>
            </a:r>
            <a:r>
              <a:rPr lang="en-CA" b="0" i="0" u="none" strike="noStrike" dirty="0">
                <a:solidFill>
                  <a:schemeClr val="accent1">
                    <a:lumMod val="40000"/>
                    <a:lumOff val="60000"/>
                  </a:schemeClr>
                </a:solidFill>
                <a:effectLst/>
                <a:latin typeface="Plus Jakarta Sans"/>
              </a:rPr>
              <a:t>:</a:t>
            </a:r>
            <a:r>
              <a:rPr lang="en-CA" b="0" i="0" u="none" strike="noStrike" dirty="0">
                <a:solidFill>
                  <a:schemeClr val="tx1">
                    <a:lumMod val="50000"/>
                    <a:lumOff val="50000"/>
                  </a:schemeClr>
                </a:solidFill>
                <a:effectLst/>
                <a:latin typeface="Plus Jakarta Sans"/>
              </a:rPr>
              <a:t> </a:t>
            </a:r>
            <a:r>
              <a:rPr lang="en-CA" dirty="0">
                <a:solidFill>
                  <a:srgbClr val="101113"/>
                </a:solidFill>
                <a:latin typeface="Plus Jakarta Sans"/>
              </a:rPr>
              <a:t>R</a:t>
            </a:r>
            <a:r>
              <a:rPr lang="en-CA" b="0" i="0" u="none" strike="noStrike" dirty="0">
                <a:solidFill>
                  <a:srgbClr val="101113"/>
                </a:solidFill>
                <a:effectLst/>
                <a:latin typeface="Plus Jakarta Sans"/>
              </a:rPr>
              <a:t>evenue from products that are licensed on a time-based model, where customers pay for the right to use the software for a specific period.</a:t>
            </a:r>
          </a:p>
          <a:p>
            <a:pPr algn="l" fontAlgn="base"/>
            <a:endParaRPr lang="en-CA" b="0" i="0" u="none" strike="noStrike" dirty="0">
              <a:solidFill>
                <a:srgbClr val="101113"/>
              </a:solidFill>
              <a:effectLst/>
              <a:latin typeface="Plus Jakarta Sans"/>
            </a:endParaRPr>
          </a:p>
          <a:p>
            <a:pPr algn="l" fontAlgn="base"/>
            <a:r>
              <a:rPr lang="en-CA" b="1" i="0" u="none" strike="noStrike" dirty="0">
                <a:solidFill>
                  <a:schemeClr val="accent1">
                    <a:lumMod val="40000"/>
                    <a:lumOff val="60000"/>
                  </a:schemeClr>
                </a:solidFill>
                <a:effectLst/>
                <a:latin typeface="Plus Jakarta Sans"/>
              </a:rPr>
              <a:t>2. Upfront Products Revenue</a:t>
            </a:r>
            <a:r>
              <a:rPr lang="en-CA" b="0" i="0" u="none" strike="noStrike" dirty="0">
                <a:solidFill>
                  <a:schemeClr val="accent1">
                    <a:lumMod val="40000"/>
                    <a:lumOff val="60000"/>
                  </a:schemeClr>
                </a:solidFill>
                <a:effectLst/>
                <a:latin typeface="Plus Jakarta Sans"/>
              </a:rPr>
              <a:t>: </a:t>
            </a:r>
            <a:r>
              <a:rPr lang="en-CA" dirty="0">
                <a:solidFill>
                  <a:srgbClr val="101113"/>
                </a:solidFill>
                <a:latin typeface="Plus Jakarta Sans"/>
              </a:rPr>
              <a:t>R</a:t>
            </a:r>
            <a:r>
              <a:rPr lang="en-CA" b="0" i="0" u="none" strike="noStrike" dirty="0">
                <a:solidFill>
                  <a:srgbClr val="101113"/>
                </a:solidFill>
                <a:effectLst/>
                <a:latin typeface="Plus Jakarta Sans"/>
              </a:rPr>
              <a:t>evenue from products sold with an upfront payment, typically for perpetual licenses.</a:t>
            </a:r>
          </a:p>
          <a:p>
            <a:pPr algn="l" fontAlgn="base"/>
            <a:endParaRPr lang="en-CA" b="0" i="0" u="none" strike="noStrike" dirty="0">
              <a:solidFill>
                <a:srgbClr val="101113"/>
              </a:solidFill>
              <a:effectLst/>
              <a:latin typeface="Plus Jakarta Sans"/>
            </a:endParaRPr>
          </a:p>
          <a:p>
            <a:pPr algn="l" fontAlgn="base"/>
            <a:r>
              <a:rPr lang="en-CA" b="1" i="0" u="none" strike="noStrike" dirty="0">
                <a:solidFill>
                  <a:schemeClr val="accent1">
                    <a:lumMod val="40000"/>
                    <a:lumOff val="60000"/>
                  </a:schemeClr>
                </a:solidFill>
                <a:effectLst/>
                <a:latin typeface="Plus Jakarta Sans"/>
              </a:rPr>
              <a:t>3. Maintenance &amp; Services Revenue</a:t>
            </a:r>
            <a:r>
              <a:rPr lang="en-CA" b="0" i="0" u="none" strike="noStrike" dirty="0">
                <a:solidFill>
                  <a:schemeClr val="accent1">
                    <a:lumMod val="40000"/>
                    <a:lumOff val="60000"/>
                  </a:schemeClr>
                </a:solidFill>
                <a:effectLst/>
                <a:latin typeface="Plus Jakarta Sans"/>
              </a:rPr>
              <a:t>: </a:t>
            </a:r>
            <a:r>
              <a:rPr lang="en-CA" dirty="0">
                <a:solidFill>
                  <a:srgbClr val="101113"/>
                </a:solidFill>
                <a:latin typeface="Plus Jakarta Sans"/>
              </a:rPr>
              <a:t>R</a:t>
            </a:r>
            <a:r>
              <a:rPr lang="en-CA" b="0" i="0" u="none" strike="noStrike" dirty="0">
                <a:solidFill>
                  <a:srgbClr val="101113"/>
                </a:solidFill>
                <a:effectLst/>
                <a:latin typeface="Plus Jakarta Sans"/>
              </a:rPr>
              <a:t>evenue from ongoing maintenance and support services provided to customers.</a:t>
            </a:r>
          </a:p>
          <a:p>
            <a:pPr algn="l" fontAlgn="base">
              <a:buFont typeface="+mj-lt"/>
              <a:buAutoNum type="arabicPeriod"/>
            </a:pPr>
            <a:endParaRPr lang="en-CA" b="0" i="0" u="none" strike="noStrike" dirty="0">
              <a:solidFill>
                <a:srgbClr val="101113"/>
              </a:solidFill>
              <a:effectLst/>
              <a:latin typeface="Plus Jakarta Sans"/>
            </a:endParaRPr>
          </a:p>
        </p:txBody>
      </p:sp>
      <p:pic>
        <p:nvPicPr>
          <p:cNvPr id="10" name="Picture 9" descr="A pie chart with text on it&#10;&#10;Description automatically generated">
            <a:extLst>
              <a:ext uri="{FF2B5EF4-FFF2-40B4-BE49-F238E27FC236}">
                <a16:creationId xmlns:a16="http://schemas.microsoft.com/office/drawing/2014/main" id="{DCF45FCE-84ED-683F-9717-33668ED2F632}"/>
              </a:ext>
            </a:extLst>
          </p:cNvPr>
          <p:cNvPicPr>
            <a:picLocks noChangeAspect="1"/>
          </p:cNvPicPr>
          <p:nvPr/>
        </p:nvPicPr>
        <p:blipFill>
          <a:blip r:embed="rId3"/>
          <a:stretch>
            <a:fillRect/>
          </a:stretch>
        </p:blipFill>
        <p:spPr>
          <a:xfrm>
            <a:off x="4603809" y="2373289"/>
            <a:ext cx="4201355" cy="2724049"/>
          </a:xfrm>
          <a:prstGeom prst="rect">
            <a:avLst/>
          </a:prstGeom>
        </p:spPr>
      </p:pic>
    </p:spTree>
    <p:extLst>
      <p:ext uri="{BB962C8B-B14F-4D97-AF65-F5344CB8AC3E}">
        <p14:creationId xmlns:p14="http://schemas.microsoft.com/office/powerpoint/2010/main" val="1444066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spreadsheet&#10;&#10;Description automatically generated">
            <a:extLst>
              <a:ext uri="{FF2B5EF4-FFF2-40B4-BE49-F238E27FC236}">
                <a16:creationId xmlns:a16="http://schemas.microsoft.com/office/drawing/2014/main" id="{9137CCC5-4DC6-7189-8ACF-BAEEE3A6596F}"/>
              </a:ext>
            </a:extLst>
          </p:cNvPr>
          <p:cNvPicPr>
            <a:picLocks noChangeAspect="1"/>
          </p:cNvPicPr>
          <p:nvPr/>
        </p:nvPicPr>
        <p:blipFill>
          <a:blip r:embed="rId3"/>
          <a:stretch>
            <a:fillRect/>
          </a:stretch>
        </p:blipFill>
        <p:spPr>
          <a:xfrm>
            <a:off x="419548" y="854439"/>
            <a:ext cx="7772400" cy="2069474"/>
          </a:xfrm>
          <a:prstGeom prst="rect">
            <a:avLst/>
          </a:prstGeom>
        </p:spPr>
      </p:pic>
      <p:sp>
        <p:nvSpPr>
          <p:cNvPr id="2" name="Title 1">
            <a:extLst>
              <a:ext uri="{FF2B5EF4-FFF2-40B4-BE49-F238E27FC236}">
                <a16:creationId xmlns:a16="http://schemas.microsoft.com/office/drawing/2014/main" id="{1F7B4B5C-F547-5479-BE06-9D4E4976AAF1}"/>
              </a:ext>
            </a:extLst>
          </p:cNvPr>
          <p:cNvSpPr>
            <a:spLocks noGrp="1"/>
          </p:cNvSpPr>
          <p:nvPr>
            <p:ph type="title" idx="4294967295"/>
          </p:nvPr>
        </p:nvSpPr>
        <p:spPr>
          <a:xfrm>
            <a:off x="-1536492" y="0"/>
            <a:ext cx="7702550" cy="573087"/>
          </a:xfrm>
        </p:spPr>
        <p:txBody>
          <a:bodyPr/>
          <a:lstStyle/>
          <a:p>
            <a:r>
              <a:rPr lang="en-US">
                <a:solidFill>
                  <a:schemeClr val="accent2"/>
                </a:solidFill>
                <a:latin typeface="Cambria"/>
                <a:cs typeface="Arial"/>
              </a:rPr>
              <a:t>Revenue by Geography</a:t>
            </a:r>
          </a:p>
        </p:txBody>
      </p:sp>
      <p:pic>
        <p:nvPicPr>
          <p:cNvPr id="9" name="Picture 8" descr="A screenshot of a computer&#10;&#10;Description automatically generated">
            <a:extLst>
              <a:ext uri="{FF2B5EF4-FFF2-40B4-BE49-F238E27FC236}">
                <a16:creationId xmlns:a16="http://schemas.microsoft.com/office/drawing/2014/main" id="{F23FEA6C-20A0-972A-B44B-60575A6DA380}"/>
              </a:ext>
            </a:extLst>
          </p:cNvPr>
          <p:cNvPicPr>
            <a:picLocks noChangeAspect="1"/>
          </p:cNvPicPr>
          <p:nvPr/>
        </p:nvPicPr>
        <p:blipFill>
          <a:blip r:embed="rId4"/>
          <a:stretch>
            <a:fillRect/>
          </a:stretch>
        </p:blipFill>
        <p:spPr>
          <a:xfrm>
            <a:off x="419548" y="2813771"/>
            <a:ext cx="7772400" cy="1764833"/>
          </a:xfrm>
          <a:prstGeom prst="rect">
            <a:avLst/>
          </a:prstGeom>
        </p:spPr>
      </p:pic>
    </p:spTree>
    <p:extLst>
      <p:ext uri="{BB962C8B-B14F-4D97-AF65-F5344CB8AC3E}">
        <p14:creationId xmlns:p14="http://schemas.microsoft.com/office/powerpoint/2010/main" val="24742814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8A5F9-47A9-21E6-A31E-C43F9972998F}"/>
              </a:ext>
            </a:extLst>
          </p:cNvPr>
          <p:cNvSpPr>
            <a:spLocks noGrp="1"/>
          </p:cNvSpPr>
          <p:nvPr>
            <p:ph type="title" idx="4294967295"/>
          </p:nvPr>
        </p:nvSpPr>
        <p:spPr>
          <a:xfrm>
            <a:off x="-1948720" y="0"/>
            <a:ext cx="8853488" cy="571500"/>
          </a:xfrm>
        </p:spPr>
        <p:txBody>
          <a:bodyPr/>
          <a:lstStyle/>
          <a:p>
            <a:r>
              <a:rPr lang="en-US" sz="2600">
                <a:solidFill>
                  <a:schemeClr val="accent2"/>
                </a:solidFill>
                <a:latin typeface="Cambria"/>
                <a:cs typeface="Arial"/>
              </a:rPr>
              <a:t>Design Automation Segment</a:t>
            </a:r>
          </a:p>
        </p:txBody>
      </p:sp>
      <p:pic>
        <p:nvPicPr>
          <p:cNvPr id="4" name="Picture 3" descr="A white paper with black text&#10;&#10;Description automatically generated">
            <a:extLst>
              <a:ext uri="{FF2B5EF4-FFF2-40B4-BE49-F238E27FC236}">
                <a16:creationId xmlns:a16="http://schemas.microsoft.com/office/drawing/2014/main" id="{98F549D8-3706-0D18-347E-ECC6C7461ABB}"/>
              </a:ext>
            </a:extLst>
          </p:cNvPr>
          <p:cNvPicPr>
            <a:picLocks noChangeAspect="1"/>
          </p:cNvPicPr>
          <p:nvPr/>
        </p:nvPicPr>
        <p:blipFill>
          <a:blip r:embed="rId2"/>
          <a:stretch>
            <a:fillRect/>
          </a:stretch>
        </p:blipFill>
        <p:spPr>
          <a:xfrm>
            <a:off x="278600" y="2290385"/>
            <a:ext cx="8586799" cy="1864310"/>
          </a:xfrm>
          <a:prstGeom prst="rect">
            <a:avLst/>
          </a:prstGeom>
        </p:spPr>
      </p:pic>
      <p:sp>
        <p:nvSpPr>
          <p:cNvPr id="5" name="TextBox 4">
            <a:extLst>
              <a:ext uri="{FF2B5EF4-FFF2-40B4-BE49-F238E27FC236}">
                <a16:creationId xmlns:a16="http://schemas.microsoft.com/office/drawing/2014/main" id="{83F7D826-BDDC-4260-03EC-D7E7599FC79F}"/>
              </a:ext>
            </a:extLst>
          </p:cNvPr>
          <p:cNvSpPr txBox="1"/>
          <p:nvPr/>
        </p:nvSpPr>
        <p:spPr>
          <a:xfrm>
            <a:off x="364786" y="830439"/>
            <a:ext cx="7921165" cy="1384995"/>
          </a:xfrm>
          <a:prstGeom prst="rect">
            <a:avLst/>
          </a:prstGeom>
          <a:noFill/>
        </p:spPr>
        <p:txBody>
          <a:bodyPr wrap="square" lIns="91440" tIns="45720" rIns="91440" bIns="45720" rtlCol="0" anchor="t">
            <a:spAutoFit/>
          </a:bodyPr>
          <a:lstStyle/>
          <a:p>
            <a:r>
              <a:rPr lang="en-CA" b="1" dirty="0">
                <a:solidFill>
                  <a:schemeClr val="accent1">
                    <a:lumMod val="60000"/>
                    <a:lumOff val="40000"/>
                  </a:schemeClr>
                </a:solidFill>
              </a:rPr>
              <a:t>Design Automation Segment: </a:t>
            </a:r>
            <a:r>
              <a:rPr lang="en-CA" b="1" dirty="0"/>
              <a:t>EDA -&gt;  INDUSTRY LEADER</a:t>
            </a:r>
          </a:p>
          <a:p>
            <a:endParaRPr lang="en-CA" dirty="0"/>
          </a:p>
          <a:p>
            <a:r>
              <a:rPr lang="en-CA" b="1" dirty="0">
                <a:solidFill>
                  <a:schemeClr val="tx1"/>
                </a:solidFill>
              </a:rPr>
              <a:t>EDA</a:t>
            </a:r>
            <a:r>
              <a:rPr lang="en-CA" dirty="0"/>
              <a:t> refers to the </a:t>
            </a:r>
            <a:r>
              <a:rPr lang="en-CA" dirty="0">
                <a:solidFill>
                  <a:schemeClr val="accent1">
                    <a:lumMod val="60000"/>
                    <a:lumOff val="40000"/>
                  </a:schemeClr>
                </a:solidFill>
              </a:rPr>
              <a:t>collection of software</a:t>
            </a:r>
            <a:r>
              <a:rPr lang="en-CA" dirty="0"/>
              <a:t>, </a:t>
            </a:r>
            <a:r>
              <a:rPr lang="en-CA" dirty="0">
                <a:solidFill>
                  <a:schemeClr val="accent1">
                    <a:lumMod val="60000"/>
                    <a:lumOff val="40000"/>
                  </a:schemeClr>
                </a:solidFill>
              </a:rPr>
              <a:t>hardware</a:t>
            </a:r>
            <a:r>
              <a:rPr lang="en-CA" dirty="0"/>
              <a:t>, and </a:t>
            </a:r>
            <a:r>
              <a:rPr lang="en-CA" dirty="0">
                <a:solidFill>
                  <a:schemeClr val="accent1">
                    <a:lumMod val="60000"/>
                    <a:lumOff val="40000"/>
                  </a:schemeClr>
                </a:solidFill>
              </a:rPr>
              <a:t>services</a:t>
            </a:r>
            <a:r>
              <a:rPr lang="en-CA" dirty="0"/>
              <a:t> essential for designing and manufacturing semiconductor chips. While EDA is not involved directly with manufacturing chips, it does have three important applications, per Synopsys: </a:t>
            </a:r>
          </a:p>
          <a:p>
            <a:endParaRPr lang="en-US" dirty="0"/>
          </a:p>
        </p:txBody>
      </p:sp>
    </p:spTree>
    <p:extLst>
      <p:ext uri="{BB962C8B-B14F-4D97-AF65-F5344CB8AC3E}">
        <p14:creationId xmlns:p14="http://schemas.microsoft.com/office/powerpoint/2010/main" val="33052209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3232B-679E-AF50-3416-D3632B467BF3}"/>
              </a:ext>
            </a:extLst>
          </p:cNvPr>
          <p:cNvSpPr>
            <a:spLocks noGrp="1"/>
          </p:cNvSpPr>
          <p:nvPr>
            <p:ph type="title" idx="4294967295"/>
          </p:nvPr>
        </p:nvSpPr>
        <p:spPr>
          <a:xfrm>
            <a:off x="-1401581" y="0"/>
            <a:ext cx="7704138" cy="573088"/>
          </a:xfrm>
        </p:spPr>
        <p:txBody>
          <a:bodyPr/>
          <a:lstStyle/>
          <a:p>
            <a:r>
              <a:rPr lang="en-US" sz="2900">
                <a:solidFill>
                  <a:schemeClr val="accent2"/>
                </a:solidFill>
                <a:latin typeface="Cambria"/>
                <a:cs typeface="Arial"/>
              </a:rPr>
              <a:t>Key Products and Service</a:t>
            </a:r>
          </a:p>
        </p:txBody>
      </p:sp>
      <p:sp>
        <p:nvSpPr>
          <p:cNvPr id="7" name="TextBox 6">
            <a:extLst>
              <a:ext uri="{FF2B5EF4-FFF2-40B4-BE49-F238E27FC236}">
                <a16:creationId xmlns:a16="http://schemas.microsoft.com/office/drawing/2014/main" id="{6FE57C46-5852-BC0C-B9B5-CCB186BCDE8B}"/>
              </a:ext>
            </a:extLst>
          </p:cNvPr>
          <p:cNvSpPr txBox="1"/>
          <p:nvPr/>
        </p:nvSpPr>
        <p:spPr>
          <a:xfrm>
            <a:off x="199062" y="1138389"/>
            <a:ext cx="5624617" cy="3539430"/>
          </a:xfrm>
          <a:prstGeom prst="rect">
            <a:avLst/>
          </a:prstGeom>
          <a:noFill/>
        </p:spPr>
        <p:txBody>
          <a:bodyPr wrap="square" rtlCol="0">
            <a:spAutoFit/>
          </a:bodyPr>
          <a:lstStyle/>
          <a:p>
            <a:endParaRPr lang="en-CA" dirty="0"/>
          </a:p>
          <a:p>
            <a:pPr marL="342900" indent="-342900">
              <a:buAutoNum type="arabicPeriod"/>
            </a:pPr>
            <a:r>
              <a:rPr lang="en-CA" b="1" dirty="0">
                <a:solidFill>
                  <a:schemeClr val="accent1">
                    <a:lumMod val="60000"/>
                    <a:lumOff val="40000"/>
                  </a:schemeClr>
                </a:solidFill>
              </a:rPr>
              <a:t>Technology computer-aided design (TCAD): </a:t>
            </a:r>
            <a:r>
              <a:rPr lang="en-CA" dirty="0"/>
              <a:t>Used to design and validate semiconductor manufacturing processes to ensure it delivers the required performance and density . </a:t>
            </a:r>
          </a:p>
          <a:p>
            <a:pPr marL="342900" indent="-342900">
              <a:buAutoNum type="arabicPeriod"/>
            </a:pPr>
            <a:endParaRPr lang="en-CA" dirty="0"/>
          </a:p>
          <a:p>
            <a:pPr marL="342900" indent="-342900">
              <a:buAutoNum type="arabicPeriod"/>
            </a:pPr>
            <a:r>
              <a:rPr lang="en-CA" b="1" dirty="0">
                <a:solidFill>
                  <a:schemeClr val="accent1">
                    <a:lumMod val="60000"/>
                    <a:lumOff val="40000"/>
                  </a:schemeClr>
                </a:solidFill>
              </a:rPr>
              <a:t>Design for Manufacturability (DFM): </a:t>
            </a:r>
            <a:r>
              <a:rPr lang="en-CA" dirty="0"/>
              <a:t>Used to verify that a design will meet all requirements of a manufacturing process. This is done to ensure that the chip will function and not operate at a reduced capacity</a:t>
            </a:r>
          </a:p>
          <a:p>
            <a:pPr marL="342900" indent="-342900">
              <a:buAutoNum type="arabicPeriod"/>
            </a:pPr>
            <a:endParaRPr lang="en-CA" dirty="0"/>
          </a:p>
          <a:p>
            <a:pPr marL="342900" indent="-342900">
              <a:buAutoNum type="arabicPeriod"/>
            </a:pPr>
            <a:r>
              <a:rPr lang="en-CA" b="1" dirty="0">
                <a:solidFill>
                  <a:schemeClr val="accent1">
                    <a:lumMod val="60000"/>
                    <a:lumOff val="40000"/>
                  </a:schemeClr>
                </a:solidFill>
              </a:rPr>
              <a:t>Silicon Lifecycle Management (SLM): </a:t>
            </a:r>
            <a:r>
              <a:rPr lang="en-CA" dirty="0"/>
              <a:t>Performance of a chip is monitored after it is manufactured, to ensure that it continues to perform as expected and that tampering has not occurred. </a:t>
            </a:r>
          </a:p>
          <a:p>
            <a:endParaRPr lang="en-CA" dirty="0"/>
          </a:p>
          <a:p>
            <a:endParaRPr lang="en-CA" dirty="0"/>
          </a:p>
          <a:p>
            <a:endParaRPr lang="en-US" dirty="0"/>
          </a:p>
        </p:txBody>
      </p:sp>
      <p:sp>
        <p:nvSpPr>
          <p:cNvPr id="6" name="Oval 5">
            <a:extLst>
              <a:ext uri="{FF2B5EF4-FFF2-40B4-BE49-F238E27FC236}">
                <a16:creationId xmlns:a16="http://schemas.microsoft.com/office/drawing/2014/main" id="{0DFCF81F-05B9-92F9-806C-9F6EAD16FA1F}"/>
              </a:ext>
            </a:extLst>
          </p:cNvPr>
          <p:cNvSpPr/>
          <p:nvPr/>
        </p:nvSpPr>
        <p:spPr>
          <a:xfrm>
            <a:off x="7541667" y="2412098"/>
            <a:ext cx="1317520" cy="122566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65% revenue</a:t>
            </a:r>
          </a:p>
        </p:txBody>
      </p:sp>
      <p:sp>
        <p:nvSpPr>
          <p:cNvPr id="3" name="Oval 2">
            <a:extLst>
              <a:ext uri="{FF2B5EF4-FFF2-40B4-BE49-F238E27FC236}">
                <a16:creationId xmlns:a16="http://schemas.microsoft.com/office/drawing/2014/main" id="{EB6D1F94-C8F6-FE8E-0E87-BEAE5D8EF334}"/>
              </a:ext>
            </a:extLst>
          </p:cNvPr>
          <p:cNvSpPr/>
          <p:nvPr/>
        </p:nvSpPr>
        <p:spPr>
          <a:xfrm>
            <a:off x="6574801" y="1430784"/>
            <a:ext cx="1317520" cy="1225668"/>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35 Years</a:t>
            </a:r>
          </a:p>
        </p:txBody>
      </p:sp>
    </p:spTree>
    <p:extLst>
      <p:ext uri="{BB962C8B-B14F-4D97-AF65-F5344CB8AC3E}">
        <p14:creationId xmlns:p14="http://schemas.microsoft.com/office/powerpoint/2010/main" val="32515460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5032E3-834B-3562-310F-A53EF31C0E72}"/>
              </a:ext>
            </a:extLst>
          </p:cNvPr>
          <p:cNvPicPr>
            <a:picLocks noChangeAspect="1"/>
          </p:cNvPicPr>
          <p:nvPr/>
        </p:nvPicPr>
        <p:blipFill>
          <a:blip r:embed="rId2"/>
          <a:stretch>
            <a:fillRect/>
          </a:stretch>
        </p:blipFill>
        <p:spPr>
          <a:xfrm>
            <a:off x="388354" y="870708"/>
            <a:ext cx="8367292" cy="935605"/>
          </a:xfrm>
          <a:prstGeom prst="rect">
            <a:avLst/>
          </a:prstGeom>
        </p:spPr>
      </p:pic>
      <p:pic>
        <p:nvPicPr>
          <p:cNvPr id="3074" name="Picture 2" descr="Why FPGA synthesis with Synplify is now faster - SemiWiki">
            <a:extLst>
              <a:ext uri="{FF2B5EF4-FFF2-40B4-BE49-F238E27FC236}">
                <a16:creationId xmlns:a16="http://schemas.microsoft.com/office/drawing/2014/main" id="{713963D1-0B26-9446-8057-E0C90A16E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3791" y="1920139"/>
            <a:ext cx="5776418" cy="27815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1215D2-068F-6982-5775-FF0293907ADC}"/>
              </a:ext>
            </a:extLst>
          </p:cNvPr>
          <p:cNvSpPr txBox="1"/>
          <p:nvPr/>
        </p:nvSpPr>
        <p:spPr>
          <a:xfrm>
            <a:off x="145549" y="67455"/>
            <a:ext cx="2844048" cy="569387"/>
          </a:xfrm>
          <a:prstGeom prst="rect">
            <a:avLst/>
          </a:prstGeom>
          <a:noFill/>
        </p:spPr>
        <p:txBody>
          <a:bodyPr wrap="none" rtlCol="0">
            <a:spAutoFit/>
          </a:bodyPr>
          <a:lstStyle/>
          <a:p>
            <a:r>
              <a:rPr lang="en-US" sz="3100" b="1" dirty="0">
                <a:solidFill>
                  <a:schemeClr val="accent2"/>
                </a:solidFill>
                <a:latin typeface="Cambria" panose="02040503050406030204" pitchFamily="18" charset="0"/>
              </a:rPr>
              <a:t>FPGA: </a:t>
            </a:r>
            <a:r>
              <a:rPr lang="en-US" sz="3100" b="1" dirty="0" err="1">
                <a:solidFill>
                  <a:schemeClr val="accent2"/>
                </a:solidFill>
                <a:latin typeface="Cambria" panose="02040503050406030204" pitchFamily="18" charset="0"/>
              </a:rPr>
              <a:t>Synplify</a:t>
            </a:r>
            <a:endParaRPr lang="en-US" sz="3100" b="1" dirty="0">
              <a:solidFill>
                <a:schemeClr val="accent2"/>
              </a:solidFill>
              <a:latin typeface="Cambria" panose="02040503050406030204" pitchFamily="18" charset="0"/>
            </a:endParaRPr>
          </a:p>
        </p:txBody>
      </p:sp>
    </p:spTree>
    <p:extLst>
      <p:ext uri="{BB962C8B-B14F-4D97-AF65-F5344CB8AC3E}">
        <p14:creationId xmlns:p14="http://schemas.microsoft.com/office/powerpoint/2010/main" val="28085412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paper with black text&#10;&#10;Description automatically generated">
            <a:extLst>
              <a:ext uri="{FF2B5EF4-FFF2-40B4-BE49-F238E27FC236}">
                <a16:creationId xmlns:a16="http://schemas.microsoft.com/office/drawing/2014/main" id="{9229712C-6BFA-18E5-7671-12257030DB0C}"/>
              </a:ext>
            </a:extLst>
          </p:cNvPr>
          <p:cNvPicPr>
            <a:picLocks noChangeAspect="1"/>
          </p:cNvPicPr>
          <p:nvPr/>
        </p:nvPicPr>
        <p:blipFill>
          <a:blip r:embed="rId2"/>
          <a:stretch>
            <a:fillRect/>
          </a:stretch>
        </p:blipFill>
        <p:spPr>
          <a:xfrm>
            <a:off x="600956" y="742013"/>
            <a:ext cx="7416346" cy="4214110"/>
          </a:xfrm>
          <a:prstGeom prst="rect">
            <a:avLst/>
          </a:prstGeom>
        </p:spPr>
      </p:pic>
      <p:sp>
        <p:nvSpPr>
          <p:cNvPr id="2" name="TextBox 1">
            <a:extLst>
              <a:ext uri="{FF2B5EF4-FFF2-40B4-BE49-F238E27FC236}">
                <a16:creationId xmlns:a16="http://schemas.microsoft.com/office/drawing/2014/main" id="{61416D85-65A3-B952-2FFC-6663D725AEE6}"/>
              </a:ext>
            </a:extLst>
          </p:cNvPr>
          <p:cNvSpPr txBox="1"/>
          <p:nvPr/>
        </p:nvSpPr>
        <p:spPr>
          <a:xfrm>
            <a:off x="80782" y="90180"/>
            <a:ext cx="3720890" cy="569387"/>
          </a:xfrm>
          <a:prstGeom prst="rect">
            <a:avLst/>
          </a:prstGeom>
          <a:noFill/>
        </p:spPr>
        <p:txBody>
          <a:bodyPr wrap="none" lIns="91440" tIns="45720" rIns="91440" bIns="45720" rtlCol="0" anchor="t">
            <a:spAutoFit/>
          </a:bodyPr>
          <a:lstStyle/>
          <a:p>
            <a:r>
              <a:rPr lang="en-US" sz="3100" b="1">
                <a:solidFill>
                  <a:schemeClr val="accent1"/>
                </a:solidFill>
                <a:latin typeface="Cambria"/>
              </a:rPr>
              <a:t>Verification Family</a:t>
            </a:r>
          </a:p>
        </p:txBody>
      </p:sp>
    </p:spTree>
    <p:extLst>
      <p:ext uri="{BB962C8B-B14F-4D97-AF65-F5344CB8AC3E}">
        <p14:creationId xmlns:p14="http://schemas.microsoft.com/office/powerpoint/2010/main" val="6430230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paper with black text&#10;&#10;Description automatically generated">
            <a:extLst>
              <a:ext uri="{FF2B5EF4-FFF2-40B4-BE49-F238E27FC236}">
                <a16:creationId xmlns:a16="http://schemas.microsoft.com/office/drawing/2014/main" id="{1897BDB4-3A06-5C85-6D62-136241E23308}"/>
              </a:ext>
            </a:extLst>
          </p:cNvPr>
          <p:cNvPicPr>
            <a:picLocks noChangeAspect="1"/>
          </p:cNvPicPr>
          <p:nvPr/>
        </p:nvPicPr>
        <p:blipFill>
          <a:blip r:embed="rId2"/>
          <a:stretch>
            <a:fillRect/>
          </a:stretch>
        </p:blipFill>
        <p:spPr>
          <a:xfrm>
            <a:off x="246423" y="1009736"/>
            <a:ext cx="8651154" cy="3124028"/>
          </a:xfrm>
          <a:prstGeom prst="rect">
            <a:avLst/>
          </a:prstGeom>
        </p:spPr>
      </p:pic>
      <p:sp>
        <p:nvSpPr>
          <p:cNvPr id="2" name="TextBox 1">
            <a:extLst>
              <a:ext uri="{FF2B5EF4-FFF2-40B4-BE49-F238E27FC236}">
                <a16:creationId xmlns:a16="http://schemas.microsoft.com/office/drawing/2014/main" id="{C78B87D2-EBA8-FC04-7AE5-6BC30D5BC640}"/>
              </a:ext>
            </a:extLst>
          </p:cNvPr>
          <p:cNvSpPr txBox="1"/>
          <p:nvPr/>
        </p:nvSpPr>
        <p:spPr>
          <a:xfrm>
            <a:off x="0" y="67456"/>
            <a:ext cx="4591321" cy="538609"/>
          </a:xfrm>
          <a:prstGeom prst="rect">
            <a:avLst/>
          </a:prstGeom>
          <a:noFill/>
        </p:spPr>
        <p:txBody>
          <a:bodyPr wrap="none" lIns="91440" tIns="45720" rIns="91440" bIns="45720" rtlCol="0" anchor="t">
            <a:spAutoFit/>
          </a:bodyPr>
          <a:lstStyle/>
          <a:p>
            <a:r>
              <a:rPr lang="en-US" sz="2900" b="1">
                <a:solidFill>
                  <a:schemeClr val="accent1"/>
                </a:solidFill>
                <a:latin typeface="Cambria"/>
              </a:rPr>
              <a:t>Manufacturing Ecosystem</a:t>
            </a:r>
          </a:p>
        </p:txBody>
      </p:sp>
    </p:spTree>
    <p:extLst>
      <p:ext uri="{BB962C8B-B14F-4D97-AF65-F5344CB8AC3E}">
        <p14:creationId xmlns:p14="http://schemas.microsoft.com/office/powerpoint/2010/main" val="12357002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92C3C-054A-16A1-2F49-6BEEE5912DEB}"/>
              </a:ext>
            </a:extLst>
          </p:cNvPr>
          <p:cNvSpPr>
            <a:spLocks noGrp="1"/>
          </p:cNvSpPr>
          <p:nvPr>
            <p:ph type="title" idx="4294967295"/>
          </p:nvPr>
        </p:nvSpPr>
        <p:spPr>
          <a:xfrm>
            <a:off x="-2443397" y="73854"/>
            <a:ext cx="7704138" cy="573088"/>
          </a:xfrm>
        </p:spPr>
        <p:txBody>
          <a:bodyPr/>
          <a:lstStyle/>
          <a:p>
            <a:r>
              <a:rPr lang="en-US">
                <a:solidFill>
                  <a:schemeClr val="accent1"/>
                </a:solidFill>
                <a:latin typeface="Cambria"/>
                <a:cs typeface="Arial"/>
              </a:rPr>
              <a:t>EDA AI Suite</a:t>
            </a:r>
          </a:p>
        </p:txBody>
      </p:sp>
      <p:sp>
        <p:nvSpPr>
          <p:cNvPr id="7" name="TextBox 6">
            <a:extLst>
              <a:ext uri="{FF2B5EF4-FFF2-40B4-BE49-F238E27FC236}">
                <a16:creationId xmlns:a16="http://schemas.microsoft.com/office/drawing/2014/main" id="{12836006-2B53-BC0B-04AD-E43705B8558E}"/>
              </a:ext>
            </a:extLst>
          </p:cNvPr>
          <p:cNvSpPr txBox="1"/>
          <p:nvPr/>
        </p:nvSpPr>
        <p:spPr>
          <a:xfrm>
            <a:off x="0" y="818093"/>
            <a:ext cx="9251092" cy="523220"/>
          </a:xfrm>
          <a:prstGeom prst="rect">
            <a:avLst/>
          </a:prstGeom>
          <a:noFill/>
        </p:spPr>
        <p:txBody>
          <a:bodyPr wrap="square" rtlCol="0">
            <a:spAutoFit/>
          </a:bodyPr>
          <a:lstStyle/>
          <a:p>
            <a:r>
              <a:rPr lang="en-CA" b="1">
                <a:solidFill>
                  <a:schemeClr val="accent1">
                    <a:lumMod val="60000"/>
                    <a:lumOff val="40000"/>
                  </a:schemeClr>
                </a:solidFill>
              </a:rPr>
              <a:t>Synopsys.ai</a:t>
            </a:r>
            <a:r>
              <a:rPr lang="en-CA" b="1" dirty="0">
                <a:solidFill>
                  <a:schemeClr val="accent1">
                    <a:lumMod val="60000"/>
                    <a:lumOff val="40000"/>
                  </a:schemeClr>
                </a:solidFill>
              </a:rPr>
              <a:t> </a:t>
            </a:r>
            <a:r>
              <a:rPr lang="en-CA" dirty="0"/>
              <a:t>is the industry’s first full-stack, AI driven EDA-suite, used for the verification, testing, and manufacturing of digital and analog chips. </a:t>
            </a:r>
            <a:endParaRPr lang="en-US" dirty="0"/>
          </a:p>
        </p:txBody>
      </p:sp>
      <p:pic>
        <p:nvPicPr>
          <p:cNvPr id="4" name="Picture 3" descr="A diagram of a chip&#10;&#10;Description automatically generated">
            <a:extLst>
              <a:ext uri="{FF2B5EF4-FFF2-40B4-BE49-F238E27FC236}">
                <a16:creationId xmlns:a16="http://schemas.microsoft.com/office/drawing/2014/main" id="{0BB1FCC3-3986-2ECA-E8E6-A62883F55968}"/>
              </a:ext>
            </a:extLst>
          </p:cNvPr>
          <p:cNvPicPr>
            <a:picLocks noChangeAspect="1"/>
          </p:cNvPicPr>
          <p:nvPr/>
        </p:nvPicPr>
        <p:blipFill>
          <a:blip r:embed="rId2"/>
          <a:stretch>
            <a:fillRect/>
          </a:stretch>
        </p:blipFill>
        <p:spPr>
          <a:xfrm>
            <a:off x="1181775" y="1512465"/>
            <a:ext cx="6555259" cy="3503361"/>
          </a:xfrm>
          <a:prstGeom prst="rect">
            <a:avLst/>
          </a:prstGeom>
        </p:spPr>
      </p:pic>
    </p:spTree>
    <p:extLst>
      <p:ext uri="{BB962C8B-B14F-4D97-AF65-F5344CB8AC3E}">
        <p14:creationId xmlns:p14="http://schemas.microsoft.com/office/powerpoint/2010/main" val="153730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40CDEE-6F4E-972A-11DD-68F3110B286C}"/>
              </a:ext>
            </a:extLst>
          </p:cNvPr>
          <p:cNvSpPr txBox="1"/>
          <p:nvPr/>
        </p:nvSpPr>
        <p:spPr>
          <a:xfrm>
            <a:off x="390418" y="1496839"/>
            <a:ext cx="2712377" cy="2893100"/>
          </a:xfrm>
          <a:prstGeom prst="rect">
            <a:avLst/>
          </a:prstGeom>
          <a:noFill/>
        </p:spPr>
        <p:txBody>
          <a:bodyPr wrap="square">
            <a:spAutoFit/>
          </a:bodyPr>
          <a:lstStyle/>
          <a:p>
            <a:r>
              <a:rPr lang="en-CA" dirty="0"/>
              <a:t>In February, SNPS reported that customers have reached </a:t>
            </a:r>
            <a:r>
              <a:rPr lang="en-CA" dirty="0">
                <a:solidFill>
                  <a:schemeClr val="accent1">
                    <a:lumMod val="60000"/>
                    <a:lumOff val="40000"/>
                  </a:schemeClr>
                </a:solidFill>
              </a:rPr>
              <a:t>100 commercial tape-outs </a:t>
            </a:r>
            <a:r>
              <a:rPr lang="en-CA" dirty="0"/>
              <a:t>(the stage where a design is sent to be manufactured, a critical step in chip development) using their AI and is up to 270 as of their most recent earnings call. In addition, </a:t>
            </a:r>
            <a:r>
              <a:rPr lang="en-CA" dirty="0">
                <a:solidFill>
                  <a:schemeClr val="accent1">
                    <a:lumMod val="60000"/>
                    <a:lumOff val="40000"/>
                  </a:schemeClr>
                </a:solidFill>
              </a:rPr>
              <a:t>9 out of the top 10 semiconductor vendors </a:t>
            </a:r>
            <a:r>
              <a:rPr lang="en-CA" dirty="0"/>
              <a:t>are using </a:t>
            </a:r>
            <a:r>
              <a:rPr lang="en-CA"/>
              <a:t>Synopsys.ai</a:t>
            </a:r>
            <a:r>
              <a:rPr lang="en-CA" dirty="0"/>
              <a:t> in production, with the tenth already in test phases</a:t>
            </a:r>
            <a:endParaRPr lang="en-US" dirty="0"/>
          </a:p>
        </p:txBody>
      </p:sp>
      <p:sp>
        <p:nvSpPr>
          <p:cNvPr id="5" name="TextBox 4">
            <a:extLst>
              <a:ext uri="{FF2B5EF4-FFF2-40B4-BE49-F238E27FC236}">
                <a16:creationId xmlns:a16="http://schemas.microsoft.com/office/drawing/2014/main" id="{8499B4F8-6A70-8B94-6400-26966E51AE11}"/>
              </a:ext>
            </a:extLst>
          </p:cNvPr>
          <p:cNvSpPr txBox="1"/>
          <p:nvPr/>
        </p:nvSpPr>
        <p:spPr>
          <a:xfrm>
            <a:off x="3390472" y="1496839"/>
            <a:ext cx="2578813" cy="2677656"/>
          </a:xfrm>
          <a:prstGeom prst="rect">
            <a:avLst/>
          </a:prstGeom>
          <a:noFill/>
        </p:spPr>
        <p:txBody>
          <a:bodyPr wrap="square">
            <a:spAutoFit/>
          </a:bodyPr>
          <a:lstStyle/>
          <a:p>
            <a:r>
              <a:rPr lang="en-CA" dirty="0"/>
              <a:t>SNPS has stated that </a:t>
            </a:r>
            <a:r>
              <a:rPr lang="en-CA" dirty="0" err="1"/>
              <a:t>Synopsys.ai</a:t>
            </a:r>
            <a:r>
              <a:rPr lang="en-CA" dirty="0"/>
              <a:t> revenue is just starting to ramp up, with customers now increasingly adding </a:t>
            </a:r>
            <a:r>
              <a:rPr lang="en-CA" dirty="0" err="1"/>
              <a:t>Synopsys.ai</a:t>
            </a:r>
            <a:r>
              <a:rPr lang="en-CA" dirty="0"/>
              <a:t> subscriptions. In addition, the firm saw </a:t>
            </a:r>
            <a:r>
              <a:rPr lang="en-CA" dirty="0">
                <a:solidFill>
                  <a:schemeClr val="accent1">
                    <a:lumMod val="60000"/>
                    <a:lumOff val="40000"/>
                  </a:schemeClr>
                </a:solidFill>
              </a:rPr>
              <a:t>multiple full-flow switches to </a:t>
            </a:r>
            <a:r>
              <a:rPr lang="en-CA" dirty="0" err="1">
                <a:solidFill>
                  <a:schemeClr val="accent1">
                    <a:lumMod val="60000"/>
                    <a:lumOff val="40000"/>
                  </a:schemeClr>
                </a:solidFill>
              </a:rPr>
              <a:t>Synopsys.ai</a:t>
            </a:r>
            <a:r>
              <a:rPr lang="en-CA" dirty="0">
                <a:solidFill>
                  <a:schemeClr val="accent1">
                    <a:lumMod val="60000"/>
                    <a:lumOff val="40000"/>
                  </a:schemeClr>
                </a:solidFill>
              </a:rPr>
              <a:t> </a:t>
            </a:r>
            <a:r>
              <a:rPr lang="en-CA" dirty="0"/>
              <a:t>from competitors, driven by 10 times productivity differentiation compared to competitors</a:t>
            </a:r>
            <a:endParaRPr lang="en-US" dirty="0"/>
          </a:p>
        </p:txBody>
      </p:sp>
      <p:sp>
        <p:nvSpPr>
          <p:cNvPr id="7" name="TextBox 6">
            <a:extLst>
              <a:ext uri="{FF2B5EF4-FFF2-40B4-BE49-F238E27FC236}">
                <a16:creationId xmlns:a16="http://schemas.microsoft.com/office/drawing/2014/main" id="{957280B8-E13E-A10E-BACB-BD5A99B25004}"/>
              </a:ext>
            </a:extLst>
          </p:cNvPr>
          <p:cNvSpPr txBox="1"/>
          <p:nvPr/>
        </p:nvSpPr>
        <p:spPr>
          <a:xfrm>
            <a:off x="6041207" y="1496839"/>
            <a:ext cx="2989780" cy="3108543"/>
          </a:xfrm>
          <a:prstGeom prst="rect">
            <a:avLst/>
          </a:prstGeom>
          <a:noFill/>
        </p:spPr>
        <p:txBody>
          <a:bodyPr wrap="square">
            <a:spAutoFit/>
          </a:bodyPr>
          <a:lstStyle/>
          <a:p>
            <a:r>
              <a:rPr lang="en-CA" dirty="0"/>
              <a:t>On November 15, 2023, SNPS announced </a:t>
            </a:r>
            <a:r>
              <a:rPr lang="en-CA" dirty="0" err="1"/>
              <a:t>Synopsys.ai</a:t>
            </a:r>
            <a:r>
              <a:rPr lang="en-CA" dirty="0"/>
              <a:t> Copilot, resulting from a strategic collaboration with Microsoft to integrate Azure OpenAI service for use in semiconductor design This will allow engineers to make natural language requests/queries for chip design, helping to </a:t>
            </a:r>
            <a:r>
              <a:rPr lang="en-CA" dirty="0">
                <a:solidFill>
                  <a:schemeClr val="accent1">
                    <a:lumMod val="60000"/>
                    <a:lumOff val="40000"/>
                  </a:schemeClr>
                </a:solidFill>
              </a:rPr>
              <a:t>increase productivity and address the issue of a workforce shortage </a:t>
            </a:r>
            <a:r>
              <a:rPr lang="en-CA" dirty="0"/>
              <a:t>6,3. As of this report, </a:t>
            </a:r>
            <a:r>
              <a:rPr lang="en-CA" dirty="0" err="1"/>
              <a:t>Synopsys.ai</a:t>
            </a:r>
            <a:r>
              <a:rPr lang="en-CA" dirty="0"/>
              <a:t> Copilot is available for early access customers.</a:t>
            </a:r>
            <a:endParaRPr lang="en-US" dirty="0"/>
          </a:p>
        </p:txBody>
      </p:sp>
      <p:sp>
        <p:nvSpPr>
          <p:cNvPr id="8" name="TextBox 7">
            <a:extLst>
              <a:ext uri="{FF2B5EF4-FFF2-40B4-BE49-F238E27FC236}">
                <a16:creationId xmlns:a16="http://schemas.microsoft.com/office/drawing/2014/main" id="{FD769277-BC22-482F-8539-9AEB74B1C951}"/>
              </a:ext>
            </a:extLst>
          </p:cNvPr>
          <p:cNvSpPr txBox="1"/>
          <p:nvPr/>
        </p:nvSpPr>
        <p:spPr>
          <a:xfrm>
            <a:off x="6781800" y="838200"/>
            <a:ext cx="811441" cy="307777"/>
          </a:xfrm>
          <a:prstGeom prst="rect">
            <a:avLst/>
          </a:prstGeom>
          <a:solidFill>
            <a:schemeClr val="accent1">
              <a:lumMod val="20000"/>
              <a:lumOff val="80000"/>
            </a:schemeClr>
          </a:solidFill>
        </p:spPr>
        <p:txBody>
          <a:bodyPr wrap="none" rtlCol="0">
            <a:spAutoFit/>
          </a:bodyPr>
          <a:lstStyle/>
          <a:p>
            <a:r>
              <a:rPr lang="en-US" b="1" dirty="0">
                <a:solidFill>
                  <a:schemeClr val="accent2"/>
                </a:solidFill>
              </a:rPr>
              <a:t>CoPilot</a:t>
            </a:r>
          </a:p>
        </p:txBody>
      </p:sp>
      <p:sp>
        <p:nvSpPr>
          <p:cNvPr id="9" name="TextBox 8">
            <a:extLst>
              <a:ext uri="{FF2B5EF4-FFF2-40B4-BE49-F238E27FC236}">
                <a16:creationId xmlns:a16="http://schemas.microsoft.com/office/drawing/2014/main" id="{AF094A2C-5E42-9E1E-9645-0CC1E17BAF72}"/>
              </a:ext>
            </a:extLst>
          </p:cNvPr>
          <p:cNvSpPr txBox="1"/>
          <p:nvPr/>
        </p:nvSpPr>
        <p:spPr>
          <a:xfrm>
            <a:off x="3854496" y="838200"/>
            <a:ext cx="1435008" cy="307777"/>
          </a:xfrm>
          <a:prstGeom prst="rect">
            <a:avLst/>
          </a:prstGeom>
          <a:solidFill>
            <a:schemeClr val="accent1">
              <a:lumMod val="20000"/>
              <a:lumOff val="80000"/>
            </a:schemeClr>
          </a:solidFill>
        </p:spPr>
        <p:txBody>
          <a:bodyPr wrap="none" rtlCol="0">
            <a:spAutoFit/>
          </a:bodyPr>
          <a:lstStyle/>
          <a:p>
            <a:r>
              <a:rPr lang="en-US" b="1" dirty="0">
                <a:solidFill>
                  <a:schemeClr val="accent2"/>
                </a:solidFill>
              </a:rPr>
              <a:t>Future outlook</a:t>
            </a:r>
          </a:p>
        </p:txBody>
      </p:sp>
      <p:sp>
        <p:nvSpPr>
          <p:cNvPr id="10" name="TextBox 9">
            <a:extLst>
              <a:ext uri="{FF2B5EF4-FFF2-40B4-BE49-F238E27FC236}">
                <a16:creationId xmlns:a16="http://schemas.microsoft.com/office/drawing/2014/main" id="{4CF4A1A7-F4C8-0BBC-71F0-12DF8C99F2BD}"/>
              </a:ext>
            </a:extLst>
          </p:cNvPr>
          <p:cNvSpPr txBox="1"/>
          <p:nvPr/>
        </p:nvSpPr>
        <p:spPr>
          <a:xfrm>
            <a:off x="715385" y="838200"/>
            <a:ext cx="1595309" cy="307777"/>
          </a:xfrm>
          <a:prstGeom prst="rect">
            <a:avLst/>
          </a:prstGeom>
          <a:solidFill>
            <a:schemeClr val="accent1">
              <a:lumMod val="20000"/>
              <a:lumOff val="80000"/>
            </a:schemeClr>
          </a:solidFill>
        </p:spPr>
        <p:txBody>
          <a:bodyPr wrap="none" rtlCol="0">
            <a:spAutoFit/>
          </a:bodyPr>
          <a:lstStyle/>
          <a:p>
            <a:r>
              <a:rPr lang="en-CA" b="1" dirty="0">
                <a:solidFill>
                  <a:schemeClr val="accent2"/>
                </a:solidFill>
              </a:rPr>
              <a:t>Strong Adoption</a:t>
            </a:r>
            <a:endParaRPr lang="en-US" b="1" dirty="0">
              <a:solidFill>
                <a:schemeClr val="accent2"/>
              </a:solidFill>
            </a:endParaRPr>
          </a:p>
        </p:txBody>
      </p:sp>
      <p:sp>
        <p:nvSpPr>
          <p:cNvPr id="2" name="TextBox 1">
            <a:extLst>
              <a:ext uri="{FF2B5EF4-FFF2-40B4-BE49-F238E27FC236}">
                <a16:creationId xmlns:a16="http://schemas.microsoft.com/office/drawing/2014/main" id="{BC6C024C-C553-24C5-6CB9-CD097EEAC213}"/>
              </a:ext>
            </a:extLst>
          </p:cNvPr>
          <p:cNvSpPr txBox="1"/>
          <p:nvPr/>
        </p:nvSpPr>
        <p:spPr>
          <a:xfrm>
            <a:off x="96295" y="93382"/>
            <a:ext cx="3387123" cy="569387"/>
          </a:xfrm>
          <a:prstGeom prst="rect">
            <a:avLst/>
          </a:prstGeom>
          <a:noFill/>
        </p:spPr>
        <p:txBody>
          <a:bodyPr wrap="square" lIns="91440" tIns="45720" rIns="91440" bIns="45720" rtlCol="0" anchor="t">
            <a:spAutoFit/>
          </a:bodyPr>
          <a:lstStyle/>
          <a:p>
            <a:r>
              <a:rPr lang="en-US" sz="3100" b="1">
                <a:solidFill>
                  <a:schemeClr val="accent1"/>
                </a:solidFill>
                <a:latin typeface="Cambria"/>
              </a:rPr>
              <a:t>Key Changes</a:t>
            </a:r>
          </a:p>
        </p:txBody>
      </p:sp>
    </p:spTree>
    <p:extLst>
      <p:ext uri="{BB962C8B-B14F-4D97-AF65-F5344CB8AC3E}">
        <p14:creationId xmlns:p14="http://schemas.microsoft.com/office/powerpoint/2010/main" val="605128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3"/>
          <p:cNvSpPr txBox="1">
            <a:spLocks noGrp="1"/>
          </p:cNvSpPr>
          <p:nvPr>
            <p:ph type="title"/>
          </p:nvPr>
        </p:nvSpPr>
        <p:spPr>
          <a:xfrm>
            <a:off x="457200" y="201500"/>
            <a:ext cx="8229600" cy="6411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ko">
                <a:solidFill>
                  <a:schemeClr val="accent1"/>
                </a:solidFill>
                <a:latin typeface="Arial"/>
                <a:ea typeface="Arial"/>
                <a:cs typeface="Arial"/>
                <a:sym typeface="Arial"/>
              </a:rPr>
              <a:t>ENTERPRISE SOFTWARE: </a:t>
            </a:r>
            <a:endParaRPr>
              <a:solidFill>
                <a:schemeClr val="accent1"/>
              </a:solidFill>
              <a:latin typeface="Arial"/>
              <a:ea typeface="Arial"/>
              <a:cs typeface="Arial"/>
              <a:sym typeface="Arial"/>
            </a:endParaRPr>
          </a:p>
          <a:p>
            <a:pPr marL="0" lvl="0" indent="0" rtl="0">
              <a:lnSpc>
                <a:spcPct val="100000"/>
              </a:lnSpc>
              <a:spcBef>
                <a:spcPts val="0"/>
              </a:spcBef>
              <a:spcAft>
                <a:spcPts val="0"/>
              </a:spcAft>
              <a:buNone/>
            </a:pPr>
            <a:r>
              <a:rPr lang="ko">
                <a:solidFill>
                  <a:schemeClr val="accent1"/>
                </a:solidFill>
                <a:latin typeface="Arial"/>
                <a:ea typeface="Arial"/>
                <a:cs typeface="Arial"/>
                <a:sym typeface="Arial"/>
              </a:rPr>
              <a:t>Customer Relationship Management</a:t>
            </a:r>
            <a:endParaRPr>
              <a:solidFill>
                <a:schemeClr val="accent1"/>
              </a:solidFill>
              <a:latin typeface="Arial"/>
              <a:ea typeface="Arial"/>
              <a:cs typeface="Arial"/>
              <a:sym typeface="Arial"/>
            </a:endParaRPr>
          </a:p>
        </p:txBody>
      </p:sp>
      <p:pic>
        <p:nvPicPr>
          <p:cNvPr id="282" name="Google Shape;282;p33"/>
          <p:cNvPicPr preferRelativeResize="0"/>
          <p:nvPr/>
        </p:nvPicPr>
        <p:blipFill>
          <a:blip r:embed="rId3">
            <a:alphaModFix/>
          </a:blip>
          <a:stretch>
            <a:fillRect/>
          </a:stretch>
        </p:blipFill>
        <p:spPr>
          <a:xfrm>
            <a:off x="1104163" y="1234850"/>
            <a:ext cx="6935675" cy="3107300"/>
          </a:xfrm>
          <a:prstGeom prst="rect">
            <a:avLst/>
          </a:prstGeom>
          <a:noFill/>
          <a:ln>
            <a:noFill/>
          </a:ln>
        </p:spPr>
      </p:pic>
      <p:sp>
        <p:nvSpPr>
          <p:cNvPr id="283" name="Google Shape;283;p33"/>
          <p:cNvSpPr txBox="1"/>
          <p:nvPr/>
        </p:nvSpPr>
        <p:spPr>
          <a:xfrm>
            <a:off x="1035781" y="4261275"/>
            <a:ext cx="7185727" cy="6309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600" b="1">
                <a:solidFill>
                  <a:schemeClr val="accent1">
                    <a:lumMod val="40000"/>
                    <a:lumOff val="60000"/>
                  </a:schemeClr>
                </a:solidFill>
              </a:rPr>
              <a:t>Customer Relationship Management (CRM</a:t>
            </a:r>
            <a:r>
              <a:rPr lang="ko" sz="1300" b="1">
                <a:solidFill>
                  <a:schemeClr val="accent1">
                    <a:lumMod val="40000"/>
                    <a:lumOff val="60000"/>
                  </a:schemeClr>
                </a:solidFill>
              </a:rPr>
              <a:t>) </a:t>
            </a:r>
            <a:r>
              <a:rPr lang="ko" sz="1300"/>
              <a:t>is a specialized software designed to help organizations manage and optimize their interactions and relationships with customers.</a:t>
            </a:r>
            <a:endParaRPr sz="130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D084D7A-6013-421D-B2BE-0D2A9A560CBB}"/>
              </a:ext>
            </a:extLst>
          </p:cNvPr>
          <p:cNvSpPr>
            <a:spLocks noGrp="1"/>
          </p:cNvSpPr>
          <p:nvPr>
            <p:ph type="title" idx="4294967295"/>
          </p:nvPr>
        </p:nvSpPr>
        <p:spPr>
          <a:xfrm>
            <a:off x="-1454045" y="32293"/>
            <a:ext cx="7704138" cy="573088"/>
          </a:xfrm>
        </p:spPr>
        <p:txBody>
          <a:bodyPr/>
          <a:lstStyle/>
          <a:p>
            <a:r>
              <a:rPr lang="en-US" sz="2600">
                <a:solidFill>
                  <a:schemeClr val="accent1"/>
                </a:solidFill>
                <a:latin typeface="Cambria"/>
              </a:rPr>
              <a:t>Design Automation Segment</a:t>
            </a:r>
          </a:p>
        </p:txBody>
      </p:sp>
      <p:sp>
        <p:nvSpPr>
          <p:cNvPr id="9" name="Rectangle 8">
            <a:extLst>
              <a:ext uri="{FF2B5EF4-FFF2-40B4-BE49-F238E27FC236}">
                <a16:creationId xmlns:a16="http://schemas.microsoft.com/office/drawing/2014/main" id="{EF2E347C-A37B-2A37-FB0A-23CA4B725DCC}"/>
              </a:ext>
            </a:extLst>
          </p:cNvPr>
          <p:cNvSpPr/>
          <p:nvPr/>
        </p:nvSpPr>
        <p:spPr>
          <a:xfrm>
            <a:off x="3241496" y="900618"/>
            <a:ext cx="2809983" cy="335965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a:solidFill>
                  <a:schemeClr val="tx1"/>
                </a:solidFill>
              </a:rPr>
              <a:t>This segment serves primarily companies in the semiconductor and electronics industries, in growing markets such as Internet-of-Things (IoT), automotive, security, and cloud computing, all of which are expected to see high growth over our forecast horizon. This segment is set to strongly benefit from tailwinds in technologies such as AI/ML, IoT, 5G, automotive, and more, which IP blocks cater to and are driving demand.</a:t>
            </a:r>
            <a:endParaRPr lang="en-US">
              <a:solidFill>
                <a:schemeClr val="tx1"/>
              </a:solidFill>
            </a:endParaRPr>
          </a:p>
        </p:txBody>
      </p:sp>
      <p:pic>
        <p:nvPicPr>
          <p:cNvPr id="4" name="Picture 3" descr="A graph with purple and black lines&#10;&#10;Description automatically generated">
            <a:extLst>
              <a:ext uri="{FF2B5EF4-FFF2-40B4-BE49-F238E27FC236}">
                <a16:creationId xmlns:a16="http://schemas.microsoft.com/office/drawing/2014/main" id="{EB025EC1-1320-88C3-7B1E-1A39EFAD7CB5}"/>
              </a:ext>
            </a:extLst>
          </p:cNvPr>
          <p:cNvPicPr>
            <a:picLocks noChangeAspect="1"/>
          </p:cNvPicPr>
          <p:nvPr/>
        </p:nvPicPr>
        <p:blipFill>
          <a:blip r:embed="rId2"/>
          <a:stretch>
            <a:fillRect/>
          </a:stretch>
        </p:blipFill>
        <p:spPr>
          <a:xfrm>
            <a:off x="618344" y="883232"/>
            <a:ext cx="7772400" cy="3998032"/>
          </a:xfrm>
          <a:prstGeom prst="rect">
            <a:avLst/>
          </a:prstGeom>
        </p:spPr>
      </p:pic>
    </p:spTree>
    <p:extLst>
      <p:ext uri="{BB962C8B-B14F-4D97-AF65-F5344CB8AC3E}">
        <p14:creationId xmlns:p14="http://schemas.microsoft.com/office/powerpoint/2010/main" val="31602848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743A4-FE9F-7640-4468-72C128140D68}"/>
              </a:ext>
            </a:extLst>
          </p:cNvPr>
          <p:cNvSpPr>
            <a:spLocks noGrp="1"/>
          </p:cNvSpPr>
          <p:nvPr>
            <p:ph type="title" idx="4294967295"/>
          </p:nvPr>
        </p:nvSpPr>
        <p:spPr>
          <a:xfrm>
            <a:off x="-1341619" y="0"/>
            <a:ext cx="7704138" cy="573088"/>
          </a:xfrm>
        </p:spPr>
        <p:txBody>
          <a:bodyPr/>
          <a:lstStyle/>
          <a:p>
            <a:r>
              <a:rPr lang="en-US" sz="2500">
                <a:solidFill>
                  <a:schemeClr val="accent1"/>
                </a:solidFill>
                <a:latin typeface="Cambria"/>
              </a:rPr>
              <a:t>Design IP Segment – Products</a:t>
            </a:r>
          </a:p>
        </p:txBody>
      </p:sp>
      <p:sp>
        <p:nvSpPr>
          <p:cNvPr id="7" name="TextBox 6">
            <a:extLst>
              <a:ext uri="{FF2B5EF4-FFF2-40B4-BE49-F238E27FC236}">
                <a16:creationId xmlns:a16="http://schemas.microsoft.com/office/drawing/2014/main" id="{63F197CC-2ACF-D774-0625-0C0FF90A43BF}"/>
              </a:ext>
            </a:extLst>
          </p:cNvPr>
          <p:cNvSpPr txBox="1"/>
          <p:nvPr/>
        </p:nvSpPr>
        <p:spPr>
          <a:xfrm>
            <a:off x="417783" y="1125200"/>
            <a:ext cx="8405716" cy="2893100"/>
          </a:xfrm>
          <a:prstGeom prst="rect">
            <a:avLst/>
          </a:prstGeom>
          <a:noFill/>
        </p:spPr>
        <p:txBody>
          <a:bodyPr wrap="square" rtlCol="0">
            <a:spAutoFit/>
          </a:bodyPr>
          <a:lstStyle/>
          <a:p>
            <a:r>
              <a:rPr lang="en-CA" b="1" dirty="0">
                <a:solidFill>
                  <a:schemeClr val="accent1">
                    <a:lumMod val="60000"/>
                    <a:lumOff val="40000"/>
                  </a:schemeClr>
                </a:solidFill>
              </a:rPr>
              <a:t>Design IP (Intellectual Property) - #2 IP Vendor </a:t>
            </a:r>
          </a:p>
          <a:p>
            <a:endParaRPr lang="en-CA" b="1" dirty="0"/>
          </a:p>
          <a:p>
            <a:r>
              <a:rPr lang="en-CA" dirty="0"/>
              <a:t>Offers pre-designed, high-quality, silicon-proven components that companies in the semiconductor and electronics industry can incorporate into their System on Chips (SoCs). </a:t>
            </a:r>
          </a:p>
          <a:p>
            <a:endParaRPr lang="en-CA" dirty="0"/>
          </a:p>
          <a:p>
            <a:r>
              <a:rPr lang="en-CA" dirty="0"/>
              <a:t>These IP blocks include interfaces like </a:t>
            </a:r>
            <a:r>
              <a:rPr lang="en-CA" b="1" dirty="0">
                <a:solidFill>
                  <a:schemeClr val="accent1">
                    <a:lumMod val="60000"/>
                    <a:lumOff val="40000"/>
                  </a:schemeClr>
                </a:solidFill>
              </a:rPr>
              <a:t>USB and Bluetooth, logic libraries, embedded memories, processors, and security solutions</a:t>
            </a:r>
            <a:r>
              <a:rPr lang="en-CA" dirty="0">
                <a:solidFill>
                  <a:schemeClr val="accent1">
                    <a:lumMod val="60000"/>
                    <a:lumOff val="40000"/>
                  </a:schemeClr>
                </a:solidFill>
              </a:rPr>
              <a:t>. </a:t>
            </a:r>
          </a:p>
          <a:p>
            <a:endParaRPr lang="en-CA" dirty="0"/>
          </a:p>
          <a:p>
            <a:r>
              <a:rPr lang="en-CA" dirty="0"/>
              <a:t>Design IP </a:t>
            </a:r>
            <a:r>
              <a:rPr lang="en-CA" dirty="0">
                <a:solidFill>
                  <a:schemeClr val="tx1"/>
                </a:solidFill>
              </a:rPr>
              <a:t>is widely used in applications </a:t>
            </a:r>
            <a:r>
              <a:rPr lang="en-CA" dirty="0"/>
              <a:t>such as</a:t>
            </a:r>
            <a:r>
              <a:rPr lang="en-CA" b="1" dirty="0"/>
              <a:t> </a:t>
            </a:r>
            <a:r>
              <a:rPr lang="en-CA" b="1" dirty="0">
                <a:solidFill>
                  <a:schemeClr val="accent1">
                    <a:lumMod val="60000"/>
                    <a:lumOff val="40000"/>
                  </a:schemeClr>
                </a:solidFill>
              </a:rPr>
              <a:t>mobile devices, automotive systems, digital home products, IoT devices, and cloud computing.</a:t>
            </a:r>
          </a:p>
          <a:p>
            <a:endParaRPr lang="en-CA" b="1" dirty="0"/>
          </a:p>
          <a:p>
            <a:r>
              <a:rPr lang="en-CA" dirty="0"/>
              <a:t>The benefits include </a:t>
            </a:r>
            <a:r>
              <a:rPr lang="en-CA" b="1" dirty="0">
                <a:solidFill>
                  <a:schemeClr val="accent1">
                    <a:lumMod val="60000"/>
                    <a:lumOff val="40000"/>
                  </a:schemeClr>
                </a:solidFill>
              </a:rPr>
              <a:t>faster development times</a:t>
            </a:r>
            <a:r>
              <a:rPr lang="en-CA" dirty="0">
                <a:solidFill>
                  <a:schemeClr val="accent1">
                    <a:lumMod val="60000"/>
                    <a:lumOff val="40000"/>
                  </a:schemeClr>
                </a:solidFill>
              </a:rPr>
              <a:t>, </a:t>
            </a:r>
            <a:r>
              <a:rPr lang="en-CA" b="1" dirty="0">
                <a:solidFill>
                  <a:schemeClr val="accent1">
                    <a:lumMod val="60000"/>
                    <a:lumOff val="40000"/>
                  </a:schemeClr>
                </a:solidFill>
              </a:rPr>
              <a:t>reduced</a:t>
            </a:r>
            <a:r>
              <a:rPr lang="en-CA" dirty="0">
                <a:solidFill>
                  <a:schemeClr val="accent1">
                    <a:lumMod val="60000"/>
                    <a:lumOff val="40000"/>
                  </a:schemeClr>
                </a:solidFill>
              </a:rPr>
              <a:t> </a:t>
            </a:r>
            <a:r>
              <a:rPr lang="en-CA" b="1" dirty="0">
                <a:solidFill>
                  <a:schemeClr val="accent1">
                    <a:lumMod val="60000"/>
                    <a:lumOff val="40000"/>
                  </a:schemeClr>
                </a:solidFill>
              </a:rPr>
              <a:t>risk</a:t>
            </a:r>
            <a:r>
              <a:rPr lang="en-CA" dirty="0"/>
              <a:t>, and </a:t>
            </a:r>
            <a:r>
              <a:rPr lang="en-CA" b="1" dirty="0">
                <a:solidFill>
                  <a:schemeClr val="accent1">
                    <a:lumMod val="60000"/>
                    <a:lumOff val="40000"/>
                  </a:schemeClr>
                </a:solidFill>
              </a:rPr>
              <a:t>improved</a:t>
            </a:r>
            <a:r>
              <a:rPr lang="en-CA" dirty="0">
                <a:solidFill>
                  <a:schemeClr val="accent1">
                    <a:lumMod val="60000"/>
                    <a:lumOff val="40000"/>
                  </a:schemeClr>
                </a:solidFill>
              </a:rPr>
              <a:t> </a:t>
            </a:r>
            <a:r>
              <a:rPr lang="en-CA" b="1" dirty="0">
                <a:solidFill>
                  <a:schemeClr val="accent1">
                    <a:lumMod val="60000"/>
                    <a:lumOff val="40000"/>
                  </a:schemeClr>
                </a:solidFill>
              </a:rPr>
              <a:t>performance</a:t>
            </a:r>
            <a:r>
              <a:rPr lang="en-CA" dirty="0"/>
              <a:t>, allowing designers to quickly integrate complex functionalities into their products. </a:t>
            </a:r>
            <a:endParaRPr lang="en-US" dirty="0"/>
          </a:p>
        </p:txBody>
      </p:sp>
    </p:spTree>
    <p:extLst>
      <p:ext uri="{BB962C8B-B14F-4D97-AF65-F5344CB8AC3E}">
        <p14:creationId xmlns:p14="http://schemas.microsoft.com/office/powerpoint/2010/main" val="24506831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hite text on a white background&#10;&#10;Description automatically generated">
            <a:extLst>
              <a:ext uri="{FF2B5EF4-FFF2-40B4-BE49-F238E27FC236}">
                <a16:creationId xmlns:a16="http://schemas.microsoft.com/office/drawing/2014/main" id="{B358ABD8-29BC-3E41-8AC3-FFDDD98DA6EB}"/>
              </a:ext>
            </a:extLst>
          </p:cNvPr>
          <p:cNvPicPr>
            <a:picLocks noChangeAspect="1"/>
          </p:cNvPicPr>
          <p:nvPr/>
        </p:nvPicPr>
        <p:blipFill>
          <a:blip r:embed="rId2"/>
          <a:stretch>
            <a:fillRect/>
          </a:stretch>
        </p:blipFill>
        <p:spPr>
          <a:xfrm>
            <a:off x="-1" y="421925"/>
            <a:ext cx="9094875" cy="4276550"/>
          </a:xfrm>
          <a:prstGeom prst="rect">
            <a:avLst/>
          </a:prstGeom>
        </p:spPr>
      </p:pic>
    </p:spTree>
    <p:extLst>
      <p:ext uri="{BB962C8B-B14F-4D97-AF65-F5344CB8AC3E}">
        <p14:creationId xmlns:p14="http://schemas.microsoft.com/office/powerpoint/2010/main" val="27878246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D084D7A-6013-421D-B2BE-0D2A9A560CBB}"/>
              </a:ext>
            </a:extLst>
          </p:cNvPr>
          <p:cNvSpPr>
            <a:spLocks noGrp="1"/>
          </p:cNvSpPr>
          <p:nvPr>
            <p:ph type="title" idx="4294967295"/>
          </p:nvPr>
        </p:nvSpPr>
        <p:spPr>
          <a:xfrm>
            <a:off x="-2190871" y="174024"/>
            <a:ext cx="7704138" cy="573088"/>
          </a:xfrm>
        </p:spPr>
        <p:txBody>
          <a:bodyPr/>
          <a:lstStyle/>
          <a:p>
            <a:r>
              <a:rPr lang="en-US" sz="2400">
                <a:solidFill>
                  <a:schemeClr val="accent1"/>
                </a:solidFill>
                <a:latin typeface="Cambria"/>
              </a:rPr>
              <a:t>Design IP Segment</a:t>
            </a:r>
          </a:p>
        </p:txBody>
      </p:sp>
      <p:sp>
        <p:nvSpPr>
          <p:cNvPr id="8" name="Rectangle 7">
            <a:extLst>
              <a:ext uri="{FF2B5EF4-FFF2-40B4-BE49-F238E27FC236}">
                <a16:creationId xmlns:a16="http://schemas.microsoft.com/office/drawing/2014/main" id="{4B55CF12-5695-761B-D941-FE0255E6D640}"/>
              </a:ext>
            </a:extLst>
          </p:cNvPr>
          <p:cNvSpPr/>
          <p:nvPr/>
        </p:nvSpPr>
        <p:spPr>
          <a:xfrm>
            <a:off x="267128" y="900617"/>
            <a:ext cx="2661007" cy="335965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a:solidFill>
                  <a:schemeClr val="tx1"/>
                </a:solidFill>
              </a:rPr>
              <a:t>Design IP is SNPS’s second-largest segment by revenue, totaling ~25%, consisting of pre-designed circuits used by engineers as components of larger chip designs, rather than having to design it themselves. This helps to reduce chip design costs, lowers risks, and lowers the chips’ time to market. Specific products include foundation IP, analog, interfaces, processors, and subsystems3 .</a:t>
            </a:r>
            <a:endParaRPr lang="en-US">
              <a:solidFill>
                <a:schemeClr val="tx1"/>
              </a:solidFill>
            </a:endParaRPr>
          </a:p>
        </p:txBody>
      </p:sp>
      <p:sp>
        <p:nvSpPr>
          <p:cNvPr id="9" name="Rectangle 8">
            <a:extLst>
              <a:ext uri="{FF2B5EF4-FFF2-40B4-BE49-F238E27FC236}">
                <a16:creationId xmlns:a16="http://schemas.microsoft.com/office/drawing/2014/main" id="{EF2E347C-A37B-2A37-FB0A-23CA4B725DCC}"/>
              </a:ext>
            </a:extLst>
          </p:cNvPr>
          <p:cNvSpPr/>
          <p:nvPr/>
        </p:nvSpPr>
        <p:spPr>
          <a:xfrm>
            <a:off x="3241496" y="900618"/>
            <a:ext cx="2809983" cy="335965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a:solidFill>
                  <a:schemeClr val="tx1"/>
                </a:solidFill>
              </a:rPr>
              <a:t>This segment serves primarily companies in the semiconductor and electronics industries, in growing markets such as Internet-of-Things (IoT), automotive, security, and cloud computing, all of which are expected to see high growth over our forecast horizon. This segment is set to strongly benefit from tailwinds in technologies such as AI/ML, IoT, 5G, automotive, and more, which IP blocks cater to and are driving demand.</a:t>
            </a:r>
            <a:endParaRPr lang="en-US">
              <a:solidFill>
                <a:schemeClr val="tx1"/>
              </a:solidFill>
            </a:endParaRPr>
          </a:p>
        </p:txBody>
      </p:sp>
      <p:sp>
        <p:nvSpPr>
          <p:cNvPr id="10" name="Rectangle 9">
            <a:extLst>
              <a:ext uri="{FF2B5EF4-FFF2-40B4-BE49-F238E27FC236}">
                <a16:creationId xmlns:a16="http://schemas.microsoft.com/office/drawing/2014/main" id="{FC098650-6EE2-4073-67E8-3157A84349CE}"/>
              </a:ext>
            </a:extLst>
          </p:cNvPr>
          <p:cNvSpPr/>
          <p:nvPr/>
        </p:nvSpPr>
        <p:spPr>
          <a:xfrm>
            <a:off x="6287784" y="891925"/>
            <a:ext cx="2738063" cy="335965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a:solidFill>
                  <a:schemeClr val="tx1"/>
                </a:solidFill>
              </a:rPr>
              <a:t>SNPS has the second-largest market share in Design IP, a $6.7 billion market which has grown by a CAGR of 11.8%. SNPS is behind ARM and ahead of competitor Cadence Design in terms of market share, with values of 19.7%, 41.1%, and 5.4%. We expect growth for this segment to continue in-line with SNPS’s mid-teens guidance through 2030, as it is benefitted through customers’ move to outsourcing increasingly complex IP</a:t>
            </a:r>
            <a:endParaRPr lang="en-US">
              <a:solidFill>
                <a:schemeClr val="tx1"/>
              </a:solidFill>
            </a:endParaRPr>
          </a:p>
        </p:txBody>
      </p:sp>
    </p:spTree>
    <p:extLst>
      <p:ext uri="{BB962C8B-B14F-4D97-AF65-F5344CB8AC3E}">
        <p14:creationId xmlns:p14="http://schemas.microsoft.com/office/powerpoint/2010/main" val="8685267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8062C-7E56-EF10-AE90-08DE90286215}"/>
              </a:ext>
            </a:extLst>
          </p:cNvPr>
          <p:cNvSpPr>
            <a:spLocks noGrp="1"/>
          </p:cNvSpPr>
          <p:nvPr>
            <p:ph type="title" idx="4294967295"/>
          </p:nvPr>
        </p:nvSpPr>
        <p:spPr>
          <a:xfrm>
            <a:off x="-2448456" y="117167"/>
            <a:ext cx="7704138" cy="573088"/>
          </a:xfrm>
        </p:spPr>
        <p:txBody>
          <a:bodyPr/>
          <a:lstStyle/>
          <a:p>
            <a:r>
              <a:rPr lang="en-US" sz="2800">
                <a:solidFill>
                  <a:schemeClr val="accent1"/>
                </a:solidFill>
                <a:latin typeface="Arial"/>
                <a:cs typeface="Arial"/>
              </a:rPr>
              <a:t>Key offerings</a:t>
            </a:r>
          </a:p>
        </p:txBody>
      </p:sp>
      <p:sp>
        <p:nvSpPr>
          <p:cNvPr id="7" name="TextBox 6">
            <a:extLst>
              <a:ext uri="{FF2B5EF4-FFF2-40B4-BE49-F238E27FC236}">
                <a16:creationId xmlns:a16="http://schemas.microsoft.com/office/drawing/2014/main" id="{115BCCC7-6CAC-EAAC-DFA0-37B173C15F65}"/>
              </a:ext>
            </a:extLst>
          </p:cNvPr>
          <p:cNvSpPr txBox="1"/>
          <p:nvPr/>
        </p:nvSpPr>
        <p:spPr>
          <a:xfrm>
            <a:off x="279666" y="950540"/>
            <a:ext cx="8453368" cy="3754874"/>
          </a:xfrm>
          <a:prstGeom prst="rect">
            <a:avLst/>
          </a:prstGeom>
          <a:noFill/>
        </p:spPr>
        <p:txBody>
          <a:bodyPr wrap="square" lIns="91440" tIns="45720" rIns="91440" bIns="45720" rtlCol="0" anchor="t">
            <a:spAutoFit/>
          </a:bodyPr>
          <a:lstStyle/>
          <a:p>
            <a:r>
              <a:rPr lang="en-CA"/>
              <a:t>Key offerings include:</a:t>
            </a:r>
          </a:p>
          <a:p>
            <a:endParaRPr lang="en-CA"/>
          </a:p>
          <a:p>
            <a:r>
              <a:rPr lang="en-CA"/>
              <a:t>In addition, semiconductor intellectual property (</a:t>
            </a:r>
            <a:r>
              <a:rPr lang="en-CA" dirty="0"/>
              <a:t>IP</a:t>
            </a:r>
            <a:r>
              <a:rPr lang="en-CA"/>
              <a:t>)</a:t>
            </a:r>
            <a:r>
              <a:rPr lang="en-CA" dirty="0"/>
              <a:t> is </a:t>
            </a:r>
            <a:r>
              <a:rPr lang="en-CA"/>
              <a:t>closely associated </a:t>
            </a:r>
            <a:r>
              <a:rPr lang="en-CA" dirty="0"/>
              <a:t>with EDA</a:t>
            </a:r>
            <a:r>
              <a:rPr lang="en-CA"/>
              <a:t>, which allows highly</a:t>
            </a:r>
            <a:r>
              <a:rPr lang="en-CA" dirty="0"/>
              <a:t> complex chips to be </a:t>
            </a:r>
            <a:r>
              <a:rPr lang="en-CA"/>
              <a:t>designed in </a:t>
            </a:r>
            <a:r>
              <a:rPr lang="en-CA" dirty="0"/>
              <a:t>far less</a:t>
            </a:r>
            <a:r>
              <a:rPr lang="en-CA"/>
              <a:t>, as existing design work can be reused</a:t>
            </a:r>
            <a:r>
              <a:rPr lang="en-CA" dirty="0"/>
              <a:t>:</a:t>
            </a:r>
          </a:p>
          <a:p>
            <a:endParaRPr lang="en-CA" b="1" dirty="0"/>
          </a:p>
          <a:p>
            <a:pPr marL="342900" indent="-342900">
              <a:buAutoNum type="arabicPeriod"/>
            </a:pPr>
            <a:r>
              <a:rPr lang="en-CA" b="1" dirty="0">
                <a:solidFill>
                  <a:schemeClr val="accent1">
                    <a:lumMod val="60000"/>
                    <a:lumOff val="40000"/>
                  </a:schemeClr>
                </a:solidFill>
              </a:rPr>
              <a:t>Simulation</a:t>
            </a:r>
            <a:r>
              <a:rPr lang="en-CA" dirty="0">
                <a:solidFill>
                  <a:schemeClr val="accent1">
                    <a:lumMod val="60000"/>
                    <a:lumOff val="40000"/>
                  </a:schemeClr>
                </a:solidFill>
              </a:rPr>
              <a:t>:</a:t>
            </a:r>
            <a:r>
              <a:rPr lang="en-CA" dirty="0"/>
              <a:t> Can predict circuit behavior pre implementation from proposed circuit descriptions. </a:t>
            </a:r>
          </a:p>
          <a:p>
            <a:pPr marL="342900" indent="-342900">
              <a:buAutoNum type="arabicPeriod"/>
            </a:pPr>
            <a:r>
              <a:rPr lang="en-CA" b="1">
                <a:solidFill>
                  <a:schemeClr val="accent1">
                    <a:lumMod val="60000"/>
                    <a:lumOff val="40000"/>
                  </a:schemeClr>
                </a:solidFill>
              </a:rPr>
              <a:t>Design:</a:t>
            </a:r>
            <a:r>
              <a:rPr lang="en-CA" b="1" dirty="0"/>
              <a:t> </a:t>
            </a:r>
            <a:r>
              <a:rPr lang="en-CA" dirty="0"/>
              <a:t>Assemble circuit elements to implement proposed circuit functions from a given description.</a:t>
            </a:r>
          </a:p>
          <a:p>
            <a:pPr marL="342900" indent="-342900">
              <a:buAutoNum type="arabicPeriod"/>
            </a:pPr>
            <a:r>
              <a:rPr lang="en-CA" b="1">
                <a:solidFill>
                  <a:schemeClr val="accent1">
                    <a:lumMod val="60000"/>
                    <a:lumOff val="40000"/>
                  </a:schemeClr>
                </a:solidFill>
              </a:rPr>
              <a:t>Verification:</a:t>
            </a:r>
            <a:r>
              <a:rPr lang="en-CA" b="1" dirty="0"/>
              <a:t> </a:t>
            </a:r>
            <a:r>
              <a:rPr lang="en-CA" dirty="0"/>
              <a:t>Confirms if the resulting design is connected correctly and will deliver the required performance.</a:t>
            </a:r>
          </a:p>
          <a:p>
            <a:endParaRPr lang="en-CA" dirty="0"/>
          </a:p>
          <a:p>
            <a:r>
              <a:rPr lang="en-CA" dirty="0"/>
              <a:t>Semiconductors are very complex, oftentimes containing billions of transistors on a very small chip, which must work flawlessly. For instance, the Nvidia H100 GPU contains 80 billion transistors on a single chip. If there is an error in a manufactured chip, the entire chip needs to be re-designed and re-manufactured, incurring very high costs, and potential project failure. </a:t>
            </a:r>
          </a:p>
          <a:p>
            <a:endParaRPr lang="en-CA"/>
          </a:p>
          <a:p>
            <a:pPr algn="ctr"/>
            <a:r>
              <a:rPr lang="en-CA" b="1"/>
              <a:t>Without EDA tools, achieving this and successfully managing semiconductor complexity is impossible</a:t>
            </a:r>
            <a:endParaRPr lang="en-US" b="1"/>
          </a:p>
        </p:txBody>
      </p:sp>
    </p:spTree>
    <p:extLst>
      <p:ext uri="{BB962C8B-B14F-4D97-AF65-F5344CB8AC3E}">
        <p14:creationId xmlns:p14="http://schemas.microsoft.com/office/powerpoint/2010/main" val="26643607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743A4-FE9F-7640-4468-72C128140D68}"/>
              </a:ext>
            </a:extLst>
          </p:cNvPr>
          <p:cNvSpPr>
            <a:spLocks noGrp="1"/>
          </p:cNvSpPr>
          <p:nvPr>
            <p:ph type="title" idx="4294967295"/>
          </p:nvPr>
        </p:nvSpPr>
        <p:spPr>
          <a:xfrm>
            <a:off x="-1506510" y="21663"/>
            <a:ext cx="7704138" cy="573088"/>
          </a:xfrm>
        </p:spPr>
        <p:txBody>
          <a:bodyPr/>
          <a:lstStyle/>
          <a:p>
            <a:r>
              <a:rPr lang="en-US" sz="2700" dirty="0">
                <a:solidFill>
                  <a:schemeClr val="accent2"/>
                </a:solidFill>
                <a:latin typeface="Cambria" panose="02040503050406030204" pitchFamily="18" charset="0"/>
              </a:rPr>
              <a:t>Software Integrity Segment</a:t>
            </a:r>
          </a:p>
        </p:txBody>
      </p:sp>
      <p:sp>
        <p:nvSpPr>
          <p:cNvPr id="4" name="Pentagon 3">
            <a:extLst>
              <a:ext uri="{FF2B5EF4-FFF2-40B4-BE49-F238E27FC236}">
                <a16:creationId xmlns:a16="http://schemas.microsoft.com/office/drawing/2014/main" id="{262617C1-B760-73B9-2756-065ED4B9ACD6}"/>
              </a:ext>
            </a:extLst>
          </p:cNvPr>
          <p:cNvSpPr/>
          <p:nvPr/>
        </p:nvSpPr>
        <p:spPr>
          <a:xfrm>
            <a:off x="0" y="789569"/>
            <a:ext cx="8214610" cy="926805"/>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1200" b="1" u="sng" dirty="0"/>
              <a:t>Software Integrity Segment Overview:</a:t>
            </a:r>
          </a:p>
          <a:p>
            <a:r>
              <a:rPr lang="en-CA" sz="1200" dirty="0"/>
              <a:t>Our Software Integrity segment helps organizations manage software risks throughout the entire application lifecycle. We provide tools and services for security and quality testing, license compliance, and vulnerability management.</a:t>
            </a:r>
          </a:p>
          <a:p>
            <a:pPr algn="ctr"/>
            <a:endParaRPr lang="en-US" sz="1200" dirty="0"/>
          </a:p>
        </p:txBody>
      </p:sp>
      <p:grpSp>
        <p:nvGrpSpPr>
          <p:cNvPr id="8" name="Group 7">
            <a:extLst>
              <a:ext uri="{FF2B5EF4-FFF2-40B4-BE49-F238E27FC236}">
                <a16:creationId xmlns:a16="http://schemas.microsoft.com/office/drawing/2014/main" id="{D909032E-A3C1-B6B3-3A5F-43142E138B15}"/>
              </a:ext>
            </a:extLst>
          </p:cNvPr>
          <p:cNvGrpSpPr/>
          <p:nvPr/>
        </p:nvGrpSpPr>
        <p:grpSpPr>
          <a:xfrm>
            <a:off x="0" y="2497152"/>
            <a:ext cx="6798040" cy="548078"/>
            <a:chOff x="0" y="2023672"/>
            <a:chExt cx="6798040" cy="548078"/>
          </a:xfrm>
        </p:grpSpPr>
        <p:sp>
          <p:nvSpPr>
            <p:cNvPr id="6" name="Pentagon 5">
              <a:extLst>
                <a:ext uri="{FF2B5EF4-FFF2-40B4-BE49-F238E27FC236}">
                  <a16:creationId xmlns:a16="http://schemas.microsoft.com/office/drawing/2014/main" id="{03AC9522-F801-48D9-B858-0F90EB53F25A}"/>
                </a:ext>
              </a:extLst>
            </p:cNvPr>
            <p:cNvSpPr/>
            <p:nvPr/>
          </p:nvSpPr>
          <p:spPr>
            <a:xfrm>
              <a:off x="0" y="2023672"/>
              <a:ext cx="1738859" cy="548078"/>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dirty="0"/>
                <a:t>Polaris Software Integrity Platform</a:t>
              </a:r>
              <a:endParaRPr lang="en-US" sz="1200" dirty="0">
                <a:solidFill>
                  <a:schemeClr val="accent6"/>
                </a:solidFill>
              </a:endParaRPr>
            </a:p>
          </p:txBody>
        </p:sp>
        <p:sp>
          <p:nvSpPr>
            <p:cNvPr id="7" name="Chevron 6">
              <a:extLst>
                <a:ext uri="{FF2B5EF4-FFF2-40B4-BE49-F238E27FC236}">
                  <a16:creationId xmlns:a16="http://schemas.microsoft.com/office/drawing/2014/main" id="{BE6C2F7A-6EFF-FA93-4F22-5AA6F88A87B2}"/>
                </a:ext>
              </a:extLst>
            </p:cNvPr>
            <p:cNvSpPr/>
            <p:nvPr/>
          </p:nvSpPr>
          <p:spPr>
            <a:xfrm>
              <a:off x="1446551" y="2023672"/>
              <a:ext cx="5351489" cy="548078"/>
            </a:xfrm>
            <a:prstGeom prst="chevron">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dirty="0">
                  <a:solidFill>
                    <a:schemeClr val="tx1"/>
                  </a:solidFill>
                </a:rPr>
                <a:t>Integrates security and development tools to build secure, high-quality software quickly.</a:t>
              </a:r>
              <a:endParaRPr lang="en-US" sz="1200" dirty="0">
                <a:solidFill>
                  <a:schemeClr val="tx1"/>
                </a:solidFill>
              </a:endParaRPr>
            </a:p>
          </p:txBody>
        </p:sp>
      </p:grpSp>
      <p:grpSp>
        <p:nvGrpSpPr>
          <p:cNvPr id="9" name="Group 8">
            <a:extLst>
              <a:ext uri="{FF2B5EF4-FFF2-40B4-BE49-F238E27FC236}">
                <a16:creationId xmlns:a16="http://schemas.microsoft.com/office/drawing/2014/main" id="{A1E12B07-48D9-A279-B582-8DEE78BDACE4}"/>
              </a:ext>
            </a:extLst>
          </p:cNvPr>
          <p:cNvGrpSpPr/>
          <p:nvPr/>
        </p:nvGrpSpPr>
        <p:grpSpPr>
          <a:xfrm>
            <a:off x="0" y="3475543"/>
            <a:ext cx="6798040" cy="548078"/>
            <a:chOff x="0" y="2023672"/>
            <a:chExt cx="6798040" cy="548078"/>
          </a:xfrm>
        </p:grpSpPr>
        <p:sp>
          <p:nvSpPr>
            <p:cNvPr id="10" name="Pentagon 9">
              <a:extLst>
                <a:ext uri="{FF2B5EF4-FFF2-40B4-BE49-F238E27FC236}">
                  <a16:creationId xmlns:a16="http://schemas.microsoft.com/office/drawing/2014/main" id="{889938B4-6335-147A-2965-7409C278EE52}"/>
                </a:ext>
              </a:extLst>
            </p:cNvPr>
            <p:cNvSpPr/>
            <p:nvPr/>
          </p:nvSpPr>
          <p:spPr>
            <a:xfrm>
              <a:off x="0" y="2023672"/>
              <a:ext cx="1738859" cy="548078"/>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solidFill>
                </a:rPr>
                <a:t>Intelligent Orchestration</a:t>
              </a:r>
            </a:p>
          </p:txBody>
        </p:sp>
        <p:sp>
          <p:nvSpPr>
            <p:cNvPr id="11" name="Chevron 10">
              <a:extLst>
                <a:ext uri="{FF2B5EF4-FFF2-40B4-BE49-F238E27FC236}">
                  <a16:creationId xmlns:a16="http://schemas.microsoft.com/office/drawing/2014/main" id="{2592280B-2068-BBAC-9F8B-91142B918546}"/>
                </a:ext>
              </a:extLst>
            </p:cNvPr>
            <p:cNvSpPr/>
            <p:nvPr/>
          </p:nvSpPr>
          <p:spPr>
            <a:xfrm>
              <a:off x="1446551" y="2023672"/>
              <a:ext cx="5351489" cy="548078"/>
            </a:xfrm>
            <a:prstGeom prst="chevron">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dirty="0">
                  <a:solidFill>
                    <a:schemeClr val="tx1"/>
                  </a:solidFill>
                </a:rPr>
                <a:t>Automates testing pipelines based on specific policy guidelines.</a:t>
              </a:r>
              <a:endParaRPr lang="en-US" sz="1200" dirty="0">
                <a:solidFill>
                  <a:schemeClr val="tx1"/>
                </a:solidFill>
              </a:endParaRPr>
            </a:p>
          </p:txBody>
        </p:sp>
      </p:grpSp>
      <p:grpSp>
        <p:nvGrpSpPr>
          <p:cNvPr id="12" name="Group 11">
            <a:extLst>
              <a:ext uri="{FF2B5EF4-FFF2-40B4-BE49-F238E27FC236}">
                <a16:creationId xmlns:a16="http://schemas.microsoft.com/office/drawing/2014/main" id="{E2B9ADE8-822B-8D2C-DBFD-AA56AF9DCF07}"/>
              </a:ext>
            </a:extLst>
          </p:cNvPr>
          <p:cNvGrpSpPr/>
          <p:nvPr/>
        </p:nvGrpSpPr>
        <p:grpSpPr>
          <a:xfrm>
            <a:off x="0" y="4308248"/>
            <a:ext cx="6798040" cy="548078"/>
            <a:chOff x="0" y="2023672"/>
            <a:chExt cx="6798040" cy="548078"/>
          </a:xfrm>
        </p:grpSpPr>
        <p:sp>
          <p:nvSpPr>
            <p:cNvPr id="13" name="Pentagon 12">
              <a:extLst>
                <a:ext uri="{FF2B5EF4-FFF2-40B4-BE49-F238E27FC236}">
                  <a16:creationId xmlns:a16="http://schemas.microsoft.com/office/drawing/2014/main" id="{64A64F16-2CAF-6885-9188-4CFF37A3F201}"/>
                </a:ext>
              </a:extLst>
            </p:cNvPr>
            <p:cNvSpPr/>
            <p:nvPr/>
          </p:nvSpPr>
          <p:spPr>
            <a:xfrm>
              <a:off x="0" y="2023672"/>
              <a:ext cx="1738859" cy="548078"/>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solidFill>
                </a:rPr>
                <a:t>Coverity</a:t>
              </a:r>
            </a:p>
          </p:txBody>
        </p:sp>
        <p:sp>
          <p:nvSpPr>
            <p:cNvPr id="14" name="Chevron 13">
              <a:extLst>
                <a:ext uri="{FF2B5EF4-FFF2-40B4-BE49-F238E27FC236}">
                  <a16:creationId xmlns:a16="http://schemas.microsoft.com/office/drawing/2014/main" id="{0EA8652A-C731-2282-62D6-1991087FB77D}"/>
                </a:ext>
              </a:extLst>
            </p:cNvPr>
            <p:cNvSpPr/>
            <p:nvPr/>
          </p:nvSpPr>
          <p:spPr>
            <a:xfrm>
              <a:off x="1446551" y="2023672"/>
              <a:ext cx="5351489" cy="548078"/>
            </a:xfrm>
            <a:prstGeom prst="chevron">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dirty="0">
                  <a:solidFill>
                    <a:schemeClr val="tx1"/>
                  </a:solidFill>
                </a:rPr>
                <a:t>Identifies bugs, security vulnerabilities, and performance issues in software code.</a:t>
              </a:r>
              <a:endParaRPr lang="en-US" sz="1200" dirty="0">
                <a:solidFill>
                  <a:schemeClr val="tx1"/>
                </a:solidFill>
              </a:endParaRPr>
            </a:p>
          </p:txBody>
        </p:sp>
      </p:grpSp>
      <p:sp>
        <p:nvSpPr>
          <p:cNvPr id="24" name="TextBox 23">
            <a:extLst>
              <a:ext uri="{FF2B5EF4-FFF2-40B4-BE49-F238E27FC236}">
                <a16:creationId xmlns:a16="http://schemas.microsoft.com/office/drawing/2014/main" id="{9BAA78E2-926D-ED66-E4B8-10EA602620DC}"/>
              </a:ext>
            </a:extLst>
          </p:cNvPr>
          <p:cNvSpPr txBox="1"/>
          <p:nvPr/>
        </p:nvSpPr>
        <p:spPr>
          <a:xfrm>
            <a:off x="0" y="1946632"/>
            <a:ext cx="2181069" cy="400110"/>
          </a:xfrm>
          <a:prstGeom prst="rect">
            <a:avLst/>
          </a:prstGeom>
          <a:noFill/>
        </p:spPr>
        <p:txBody>
          <a:bodyPr wrap="square" rtlCol="0">
            <a:spAutoFit/>
          </a:bodyPr>
          <a:lstStyle/>
          <a:p>
            <a:r>
              <a:rPr lang="en-US" sz="2000" b="1" u="sng" dirty="0">
                <a:solidFill>
                  <a:schemeClr val="accent2"/>
                </a:solidFill>
              </a:rPr>
              <a:t>Key Offerings:</a:t>
            </a:r>
          </a:p>
        </p:txBody>
      </p:sp>
    </p:spTree>
    <p:extLst>
      <p:ext uri="{BB962C8B-B14F-4D97-AF65-F5344CB8AC3E}">
        <p14:creationId xmlns:p14="http://schemas.microsoft.com/office/powerpoint/2010/main" val="41783645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743A4-FE9F-7640-4468-72C128140D68}"/>
              </a:ext>
            </a:extLst>
          </p:cNvPr>
          <p:cNvSpPr>
            <a:spLocks noGrp="1"/>
          </p:cNvSpPr>
          <p:nvPr>
            <p:ph type="title" idx="4294967295"/>
          </p:nvPr>
        </p:nvSpPr>
        <p:spPr>
          <a:xfrm>
            <a:off x="-1506510" y="21663"/>
            <a:ext cx="7704138" cy="573088"/>
          </a:xfrm>
        </p:spPr>
        <p:txBody>
          <a:bodyPr/>
          <a:lstStyle/>
          <a:p>
            <a:r>
              <a:rPr lang="en-US" sz="2700" dirty="0">
                <a:solidFill>
                  <a:schemeClr val="accent2"/>
                </a:solidFill>
                <a:latin typeface="Cambria" panose="02040503050406030204" pitchFamily="18" charset="0"/>
              </a:rPr>
              <a:t>Software Integrity Segment</a:t>
            </a:r>
          </a:p>
        </p:txBody>
      </p:sp>
      <p:sp>
        <p:nvSpPr>
          <p:cNvPr id="4" name="Pentagon 3">
            <a:extLst>
              <a:ext uri="{FF2B5EF4-FFF2-40B4-BE49-F238E27FC236}">
                <a16:creationId xmlns:a16="http://schemas.microsoft.com/office/drawing/2014/main" id="{262617C1-B760-73B9-2756-065ED4B9ACD6}"/>
              </a:ext>
            </a:extLst>
          </p:cNvPr>
          <p:cNvSpPr/>
          <p:nvPr/>
        </p:nvSpPr>
        <p:spPr>
          <a:xfrm>
            <a:off x="0" y="789569"/>
            <a:ext cx="8214610" cy="926805"/>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1200" b="1" u="sng" dirty="0"/>
              <a:t>Software Integrity Segment Overview:</a:t>
            </a:r>
          </a:p>
          <a:p>
            <a:r>
              <a:rPr lang="en-CA" sz="1200" dirty="0"/>
              <a:t>Our Software Integrity segment helps organizations manage software risks throughout the entire application lifecycle. We provide tools and services for security and quality testing, license compliance, and vulnerability management.</a:t>
            </a:r>
          </a:p>
          <a:p>
            <a:pPr algn="ctr"/>
            <a:endParaRPr lang="en-US" sz="1200" dirty="0"/>
          </a:p>
        </p:txBody>
      </p:sp>
      <p:grpSp>
        <p:nvGrpSpPr>
          <p:cNvPr id="8" name="Group 7">
            <a:extLst>
              <a:ext uri="{FF2B5EF4-FFF2-40B4-BE49-F238E27FC236}">
                <a16:creationId xmlns:a16="http://schemas.microsoft.com/office/drawing/2014/main" id="{D909032E-A3C1-B6B3-3A5F-43142E138B15}"/>
              </a:ext>
            </a:extLst>
          </p:cNvPr>
          <p:cNvGrpSpPr/>
          <p:nvPr/>
        </p:nvGrpSpPr>
        <p:grpSpPr>
          <a:xfrm>
            <a:off x="0" y="2497152"/>
            <a:ext cx="6798040" cy="548078"/>
            <a:chOff x="0" y="2023672"/>
            <a:chExt cx="6798040" cy="548078"/>
          </a:xfrm>
        </p:grpSpPr>
        <p:sp>
          <p:nvSpPr>
            <p:cNvPr id="6" name="Pentagon 5">
              <a:extLst>
                <a:ext uri="{FF2B5EF4-FFF2-40B4-BE49-F238E27FC236}">
                  <a16:creationId xmlns:a16="http://schemas.microsoft.com/office/drawing/2014/main" id="{03AC9522-F801-48D9-B858-0F90EB53F25A}"/>
                </a:ext>
              </a:extLst>
            </p:cNvPr>
            <p:cNvSpPr/>
            <p:nvPr/>
          </p:nvSpPr>
          <p:spPr>
            <a:xfrm>
              <a:off x="0" y="2023672"/>
              <a:ext cx="1738859" cy="548078"/>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solidFill>
                </a:rPr>
                <a:t>Black Duck</a:t>
              </a:r>
            </a:p>
          </p:txBody>
        </p:sp>
        <p:sp>
          <p:nvSpPr>
            <p:cNvPr id="7" name="Chevron 6">
              <a:extLst>
                <a:ext uri="{FF2B5EF4-FFF2-40B4-BE49-F238E27FC236}">
                  <a16:creationId xmlns:a16="http://schemas.microsoft.com/office/drawing/2014/main" id="{BE6C2F7A-6EFF-FA93-4F22-5AA6F88A87B2}"/>
                </a:ext>
              </a:extLst>
            </p:cNvPr>
            <p:cNvSpPr/>
            <p:nvPr/>
          </p:nvSpPr>
          <p:spPr>
            <a:xfrm>
              <a:off x="1446551" y="2023672"/>
              <a:ext cx="5351489" cy="548078"/>
            </a:xfrm>
            <a:prstGeom prst="chevron">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CA" sz="1200" dirty="0">
                  <a:solidFill>
                    <a:schemeClr val="tx1"/>
                  </a:solidFill>
                </a:rPr>
                <a:t>Scans for license compliance and known vulnerabilities in third-party and open-source code.</a:t>
              </a:r>
            </a:p>
            <a:p>
              <a:endParaRPr lang="en-US" sz="1200" dirty="0">
                <a:solidFill>
                  <a:schemeClr val="tx1"/>
                </a:solidFill>
              </a:endParaRPr>
            </a:p>
          </p:txBody>
        </p:sp>
      </p:grpSp>
      <p:grpSp>
        <p:nvGrpSpPr>
          <p:cNvPr id="9" name="Group 8">
            <a:extLst>
              <a:ext uri="{FF2B5EF4-FFF2-40B4-BE49-F238E27FC236}">
                <a16:creationId xmlns:a16="http://schemas.microsoft.com/office/drawing/2014/main" id="{A1E12B07-48D9-A279-B582-8DEE78BDACE4}"/>
              </a:ext>
            </a:extLst>
          </p:cNvPr>
          <p:cNvGrpSpPr/>
          <p:nvPr/>
        </p:nvGrpSpPr>
        <p:grpSpPr>
          <a:xfrm>
            <a:off x="0" y="3475543"/>
            <a:ext cx="6798040" cy="548078"/>
            <a:chOff x="0" y="2023672"/>
            <a:chExt cx="6798040" cy="548078"/>
          </a:xfrm>
        </p:grpSpPr>
        <p:sp>
          <p:nvSpPr>
            <p:cNvPr id="10" name="Pentagon 9">
              <a:extLst>
                <a:ext uri="{FF2B5EF4-FFF2-40B4-BE49-F238E27FC236}">
                  <a16:creationId xmlns:a16="http://schemas.microsoft.com/office/drawing/2014/main" id="{889938B4-6335-147A-2965-7409C278EE52}"/>
                </a:ext>
              </a:extLst>
            </p:cNvPr>
            <p:cNvSpPr/>
            <p:nvPr/>
          </p:nvSpPr>
          <p:spPr>
            <a:xfrm>
              <a:off x="0" y="2023672"/>
              <a:ext cx="1738859" cy="548078"/>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solidFill>
                </a:rPr>
                <a:t>White-Hat Dynamic</a:t>
              </a:r>
            </a:p>
          </p:txBody>
        </p:sp>
        <p:sp>
          <p:nvSpPr>
            <p:cNvPr id="11" name="Chevron 10">
              <a:extLst>
                <a:ext uri="{FF2B5EF4-FFF2-40B4-BE49-F238E27FC236}">
                  <a16:creationId xmlns:a16="http://schemas.microsoft.com/office/drawing/2014/main" id="{2592280B-2068-BBAC-9F8B-91142B918546}"/>
                </a:ext>
              </a:extLst>
            </p:cNvPr>
            <p:cNvSpPr/>
            <p:nvPr/>
          </p:nvSpPr>
          <p:spPr>
            <a:xfrm>
              <a:off x="1446551" y="2023672"/>
              <a:ext cx="5351489" cy="548078"/>
            </a:xfrm>
            <a:prstGeom prst="chevron">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dirty="0">
                  <a:solidFill>
                    <a:schemeClr val="tx1"/>
                  </a:solidFill>
                </a:rPr>
                <a:t>Rapidly finds vulnerabilities in web applications.</a:t>
              </a:r>
            </a:p>
            <a:p>
              <a:pPr algn="ctr"/>
              <a:endParaRPr lang="en-US" sz="1200" dirty="0">
                <a:solidFill>
                  <a:schemeClr val="tx1"/>
                </a:solidFill>
              </a:endParaRPr>
            </a:p>
          </p:txBody>
        </p:sp>
      </p:grpSp>
      <p:grpSp>
        <p:nvGrpSpPr>
          <p:cNvPr id="12" name="Group 11">
            <a:extLst>
              <a:ext uri="{FF2B5EF4-FFF2-40B4-BE49-F238E27FC236}">
                <a16:creationId xmlns:a16="http://schemas.microsoft.com/office/drawing/2014/main" id="{E2B9ADE8-822B-8D2C-DBFD-AA56AF9DCF07}"/>
              </a:ext>
            </a:extLst>
          </p:cNvPr>
          <p:cNvGrpSpPr/>
          <p:nvPr/>
        </p:nvGrpSpPr>
        <p:grpSpPr>
          <a:xfrm>
            <a:off x="0" y="4308248"/>
            <a:ext cx="6798040" cy="548078"/>
            <a:chOff x="0" y="2023672"/>
            <a:chExt cx="6798040" cy="548078"/>
          </a:xfrm>
        </p:grpSpPr>
        <p:sp>
          <p:nvSpPr>
            <p:cNvPr id="13" name="Pentagon 12">
              <a:extLst>
                <a:ext uri="{FF2B5EF4-FFF2-40B4-BE49-F238E27FC236}">
                  <a16:creationId xmlns:a16="http://schemas.microsoft.com/office/drawing/2014/main" id="{64A64F16-2CAF-6885-9188-4CFF37A3F201}"/>
                </a:ext>
              </a:extLst>
            </p:cNvPr>
            <p:cNvSpPr/>
            <p:nvPr/>
          </p:nvSpPr>
          <p:spPr>
            <a:xfrm>
              <a:off x="0" y="2023672"/>
              <a:ext cx="1738859" cy="548078"/>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solidFill>
                </a:rPr>
                <a:t>Seeker IAST</a:t>
              </a:r>
            </a:p>
          </p:txBody>
        </p:sp>
        <p:sp>
          <p:nvSpPr>
            <p:cNvPr id="14" name="Chevron 13">
              <a:extLst>
                <a:ext uri="{FF2B5EF4-FFF2-40B4-BE49-F238E27FC236}">
                  <a16:creationId xmlns:a16="http://schemas.microsoft.com/office/drawing/2014/main" id="{0EA8652A-C731-2282-62D6-1991087FB77D}"/>
                </a:ext>
              </a:extLst>
            </p:cNvPr>
            <p:cNvSpPr/>
            <p:nvPr/>
          </p:nvSpPr>
          <p:spPr>
            <a:xfrm>
              <a:off x="1446551" y="2023672"/>
              <a:ext cx="5351489" cy="548078"/>
            </a:xfrm>
            <a:prstGeom prst="chevron">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dirty="0">
                  <a:solidFill>
                    <a:schemeClr val="tx1"/>
                  </a:solidFill>
                </a:rPr>
                <a:t>Detects exploitable vulnerabilities during application runtime.</a:t>
              </a:r>
              <a:endParaRPr lang="en-US" sz="1200" dirty="0">
                <a:solidFill>
                  <a:schemeClr val="tx1"/>
                </a:solidFill>
              </a:endParaRPr>
            </a:p>
          </p:txBody>
        </p:sp>
      </p:grpSp>
      <p:sp>
        <p:nvSpPr>
          <p:cNvPr id="24" name="TextBox 23">
            <a:extLst>
              <a:ext uri="{FF2B5EF4-FFF2-40B4-BE49-F238E27FC236}">
                <a16:creationId xmlns:a16="http://schemas.microsoft.com/office/drawing/2014/main" id="{9BAA78E2-926D-ED66-E4B8-10EA602620DC}"/>
              </a:ext>
            </a:extLst>
          </p:cNvPr>
          <p:cNvSpPr txBox="1"/>
          <p:nvPr/>
        </p:nvSpPr>
        <p:spPr>
          <a:xfrm>
            <a:off x="0" y="1946632"/>
            <a:ext cx="4257207" cy="400110"/>
          </a:xfrm>
          <a:prstGeom prst="rect">
            <a:avLst/>
          </a:prstGeom>
          <a:noFill/>
        </p:spPr>
        <p:txBody>
          <a:bodyPr wrap="square" rtlCol="0">
            <a:spAutoFit/>
          </a:bodyPr>
          <a:lstStyle/>
          <a:p>
            <a:r>
              <a:rPr lang="en-US" sz="2000" b="1" u="sng" dirty="0">
                <a:solidFill>
                  <a:schemeClr val="accent2"/>
                </a:solidFill>
              </a:rPr>
              <a:t>Key Offerings (Cont.):</a:t>
            </a:r>
          </a:p>
        </p:txBody>
      </p:sp>
    </p:spTree>
    <p:extLst>
      <p:ext uri="{BB962C8B-B14F-4D97-AF65-F5344CB8AC3E}">
        <p14:creationId xmlns:p14="http://schemas.microsoft.com/office/powerpoint/2010/main" val="12267240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B4B5C-F547-5479-BE06-9D4E4976AAF1}"/>
              </a:ext>
            </a:extLst>
          </p:cNvPr>
          <p:cNvSpPr>
            <a:spLocks noGrp="1"/>
          </p:cNvSpPr>
          <p:nvPr>
            <p:ph type="title" idx="4294967295"/>
          </p:nvPr>
        </p:nvSpPr>
        <p:spPr>
          <a:xfrm>
            <a:off x="-1904056" y="201518"/>
            <a:ext cx="7704138" cy="573087"/>
          </a:xfrm>
        </p:spPr>
        <p:txBody>
          <a:bodyPr/>
          <a:lstStyle/>
          <a:p>
            <a:r>
              <a:rPr lang="en-US" sz="2400">
                <a:solidFill>
                  <a:schemeClr val="accent1"/>
                </a:solidFill>
                <a:latin typeface="Arial"/>
                <a:cs typeface="Arial"/>
              </a:rPr>
              <a:t>AI Monetization Trends</a:t>
            </a:r>
          </a:p>
        </p:txBody>
      </p:sp>
      <p:sp>
        <p:nvSpPr>
          <p:cNvPr id="3" name="Oval 2">
            <a:extLst>
              <a:ext uri="{FF2B5EF4-FFF2-40B4-BE49-F238E27FC236}">
                <a16:creationId xmlns:a16="http://schemas.microsoft.com/office/drawing/2014/main" id="{856091FF-86A8-7EB1-75DA-FE1BAF49D119}"/>
              </a:ext>
            </a:extLst>
          </p:cNvPr>
          <p:cNvSpPr/>
          <p:nvPr/>
        </p:nvSpPr>
        <p:spPr>
          <a:xfrm>
            <a:off x="318499" y="1232899"/>
            <a:ext cx="791110" cy="770562"/>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t>1</a:t>
            </a:r>
            <a:endParaRPr lang="en-US" sz="2000">
              <a:cs typeface="Arial"/>
            </a:endParaRPr>
          </a:p>
        </p:txBody>
      </p:sp>
      <p:sp>
        <p:nvSpPr>
          <p:cNvPr id="5" name="Oval 4">
            <a:extLst>
              <a:ext uri="{FF2B5EF4-FFF2-40B4-BE49-F238E27FC236}">
                <a16:creationId xmlns:a16="http://schemas.microsoft.com/office/drawing/2014/main" id="{0EFE6A85-2F8A-D23F-B45C-678ABAB3E54F}"/>
              </a:ext>
            </a:extLst>
          </p:cNvPr>
          <p:cNvSpPr/>
          <p:nvPr/>
        </p:nvSpPr>
        <p:spPr>
          <a:xfrm>
            <a:off x="318499" y="2379109"/>
            <a:ext cx="791110" cy="770562"/>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t>2</a:t>
            </a:r>
            <a:endParaRPr lang="en-US" sz="2000">
              <a:cs typeface="Arial"/>
            </a:endParaRPr>
          </a:p>
        </p:txBody>
      </p:sp>
      <p:sp>
        <p:nvSpPr>
          <p:cNvPr id="6" name="Oval 5">
            <a:extLst>
              <a:ext uri="{FF2B5EF4-FFF2-40B4-BE49-F238E27FC236}">
                <a16:creationId xmlns:a16="http://schemas.microsoft.com/office/drawing/2014/main" id="{7C4649A1-2645-9E61-7F87-05B141AF05E1}"/>
              </a:ext>
            </a:extLst>
          </p:cNvPr>
          <p:cNvSpPr/>
          <p:nvPr/>
        </p:nvSpPr>
        <p:spPr>
          <a:xfrm>
            <a:off x="318499" y="3525320"/>
            <a:ext cx="791110" cy="770562"/>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t>3</a:t>
            </a:r>
            <a:endParaRPr lang="en-US" sz="2000">
              <a:cs typeface="Arial"/>
            </a:endParaRPr>
          </a:p>
        </p:txBody>
      </p:sp>
      <p:sp>
        <p:nvSpPr>
          <p:cNvPr id="7" name="TextBox 6">
            <a:extLst>
              <a:ext uri="{FF2B5EF4-FFF2-40B4-BE49-F238E27FC236}">
                <a16:creationId xmlns:a16="http://schemas.microsoft.com/office/drawing/2014/main" id="{6E46D660-8969-D307-AC75-B0BC79FB17C3}"/>
              </a:ext>
            </a:extLst>
          </p:cNvPr>
          <p:cNvSpPr txBox="1"/>
          <p:nvPr/>
        </p:nvSpPr>
        <p:spPr>
          <a:xfrm>
            <a:off x="1387011" y="1153028"/>
            <a:ext cx="7530957" cy="954107"/>
          </a:xfrm>
          <a:prstGeom prst="rect">
            <a:avLst/>
          </a:prstGeom>
          <a:noFill/>
        </p:spPr>
        <p:txBody>
          <a:bodyPr wrap="square" rtlCol="0">
            <a:spAutoFit/>
          </a:bodyPr>
          <a:lstStyle/>
          <a:p>
            <a:r>
              <a:rPr lang="en-CA"/>
              <a:t>Participation in design and very strong growth in demand for AI chips: </a:t>
            </a:r>
            <a:r>
              <a:rPr lang="en-CA" dirty="0"/>
              <a:t>With more companies designing AI chips, solutions are needed for their specific applications, with SNPS being the leading EDA provider to AI chip designers . SNPS cites estimates that the current </a:t>
            </a:r>
            <a:r>
              <a:rPr lang="en-CA"/>
              <a:t>$20-30 billion market for AI chips will exceed $100 billion by 2030 (CAGR of ~22%).</a:t>
            </a:r>
            <a:endParaRPr lang="en-US"/>
          </a:p>
        </p:txBody>
      </p:sp>
      <p:sp>
        <p:nvSpPr>
          <p:cNvPr id="8" name="TextBox 7">
            <a:extLst>
              <a:ext uri="{FF2B5EF4-FFF2-40B4-BE49-F238E27FC236}">
                <a16:creationId xmlns:a16="http://schemas.microsoft.com/office/drawing/2014/main" id="{3FD47656-B712-E484-B16D-10FDB7E2003B}"/>
              </a:ext>
            </a:extLst>
          </p:cNvPr>
          <p:cNvSpPr txBox="1"/>
          <p:nvPr/>
        </p:nvSpPr>
        <p:spPr>
          <a:xfrm>
            <a:off x="1387011" y="2287336"/>
            <a:ext cx="7438490" cy="738664"/>
          </a:xfrm>
          <a:prstGeom prst="rect">
            <a:avLst/>
          </a:prstGeom>
          <a:noFill/>
        </p:spPr>
        <p:txBody>
          <a:bodyPr wrap="square" rtlCol="0">
            <a:spAutoFit/>
          </a:bodyPr>
          <a:lstStyle/>
          <a:p>
            <a:r>
              <a:rPr lang="en-CA"/>
              <a:t>Embedding their AI solutions across </a:t>
            </a:r>
            <a:r>
              <a:rPr lang="en-CA" err="1"/>
              <a:t>Synopsys.ai</a:t>
            </a:r>
            <a:r>
              <a:rPr lang="en-CA"/>
              <a:t>: </a:t>
            </a:r>
            <a:r>
              <a:rPr lang="en-CA" dirty="0"/>
              <a:t>Used by customers for the automation of entire </a:t>
            </a:r>
            <a:r>
              <a:rPr lang="en-CA"/>
              <a:t>design sub flows</a:t>
            </a:r>
            <a:r>
              <a:rPr lang="en-CA" dirty="0"/>
              <a:t>, </a:t>
            </a:r>
            <a:r>
              <a:rPr lang="en-CA"/>
              <a:t>reduced time to market</a:t>
            </a:r>
            <a:r>
              <a:rPr lang="en-CA" dirty="0"/>
              <a:t>, and to </a:t>
            </a:r>
            <a:r>
              <a:rPr lang="en-CA"/>
              <a:t>increase performance of chips</a:t>
            </a:r>
            <a:r>
              <a:rPr lang="en-CA" dirty="0"/>
              <a:t>. Due to the significance of this offering, we highlight this in a dedicated section.</a:t>
            </a:r>
            <a:endParaRPr lang="en-US" dirty="0"/>
          </a:p>
        </p:txBody>
      </p:sp>
      <p:sp>
        <p:nvSpPr>
          <p:cNvPr id="9" name="TextBox 8">
            <a:extLst>
              <a:ext uri="{FF2B5EF4-FFF2-40B4-BE49-F238E27FC236}">
                <a16:creationId xmlns:a16="http://schemas.microsoft.com/office/drawing/2014/main" id="{E903DF59-EA8B-08DC-8262-EE1E284A9ED6}"/>
              </a:ext>
            </a:extLst>
          </p:cNvPr>
          <p:cNvSpPr txBox="1"/>
          <p:nvPr/>
        </p:nvSpPr>
        <p:spPr>
          <a:xfrm>
            <a:off x="1387011" y="3341775"/>
            <a:ext cx="7130264" cy="954107"/>
          </a:xfrm>
          <a:prstGeom prst="rect">
            <a:avLst/>
          </a:prstGeom>
          <a:noFill/>
        </p:spPr>
        <p:txBody>
          <a:bodyPr wrap="square" rtlCol="0">
            <a:spAutoFit/>
          </a:bodyPr>
          <a:lstStyle/>
          <a:p>
            <a:r>
              <a:rPr lang="en-CA"/>
              <a:t>AI-driven efficiency transformation</a:t>
            </a:r>
            <a:r>
              <a:rPr lang="en-CA" dirty="0"/>
              <a:t>: We expect future cost savings and continued economies of scale as SNPS optimizes and automates their internal workflows. Generative AI in particular is a significant tailwind here, with an </a:t>
            </a:r>
            <a:r>
              <a:rPr lang="en-CA"/>
              <a:t>expected CAGR of 42% over the next 10 years</a:t>
            </a:r>
            <a:endParaRPr lang="en-US"/>
          </a:p>
        </p:txBody>
      </p:sp>
    </p:spTree>
    <p:extLst>
      <p:ext uri="{BB962C8B-B14F-4D97-AF65-F5344CB8AC3E}">
        <p14:creationId xmlns:p14="http://schemas.microsoft.com/office/powerpoint/2010/main" val="40176590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21799-C432-1B57-573F-990862735697}"/>
              </a:ext>
            </a:extLst>
          </p:cNvPr>
          <p:cNvSpPr>
            <a:spLocks noGrp="1"/>
          </p:cNvSpPr>
          <p:nvPr>
            <p:ph type="title" idx="4294967295"/>
          </p:nvPr>
        </p:nvSpPr>
        <p:spPr>
          <a:xfrm>
            <a:off x="-1481492" y="111021"/>
            <a:ext cx="7696200" cy="482600"/>
          </a:xfrm>
        </p:spPr>
        <p:txBody>
          <a:bodyPr/>
          <a:lstStyle/>
          <a:p>
            <a:r>
              <a:rPr lang="en-US" sz="2800">
                <a:solidFill>
                  <a:schemeClr val="accent1"/>
                </a:solidFill>
                <a:latin typeface="Cambria"/>
                <a:cs typeface="Arial"/>
              </a:rPr>
              <a:t>Revenue Growth (Timeline)</a:t>
            </a:r>
          </a:p>
        </p:txBody>
      </p:sp>
      <p:pic>
        <p:nvPicPr>
          <p:cNvPr id="4" name="Picture 3" descr="A graph showing the growth of ip revenue&#10;&#10;Description automatically generated">
            <a:extLst>
              <a:ext uri="{FF2B5EF4-FFF2-40B4-BE49-F238E27FC236}">
                <a16:creationId xmlns:a16="http://schemas.microsoft.com/office/drawing/2014/main" id="{AF55B678-F09E-3681-6301-1784EDA33424}"/>
              </a:ext>
            </a:extLst>
          </p:cNvPr>
          <p:cNvPicPr>
            <a:picLocks noChangeAspect="1"/>
          </p:cNvPicPr>
          <p:nvPr/>
        </p:nvPicPr>
        <p:blipFill>
          <a:blip r:embed="rId2"/>
          <a:stretch>
            <a:fillRect/>
          </a:stretch>
        </p:blipFill>
        <p:spPr>
          <a:xfrm>
            <a:off x="1676400" y="1076067"/>
            <a:ext cx="5791200" cy="3848100"/>
          </a:xfrm>
          <a:prstGeom prst="rect">
            <a:avLst/>
          </a:prstGeom>
        </p:spPr>
      </p:pic>
    </p:spTree>
    <p:extLst>
      <p:ext uri="{BB962C8B-B14F-4D97-AF65-F5344CB8AC3E}">
        <p14:creationId xmlns:p14="http://schemas.microsoft.com/office/powerpoint/2010/main" val="20121960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8EE670-C33B-F99D-4768-3D56AF803BCD}"/>
              </a:ext>
            </a:extLst>
          </p:cNvPr>
          <p:cNvSpPr txBox="1"/>
          <p:nvPr/>
        </p:nvSpPr>
        <p:spPr>
          <a:xfrm>
            <a:off x="274627" y="57025"/>
            <a:ext cx="3698448" cy="523220"/>
          </a:xfrm>
          <a:prstGeom prst="rect">
            <a:avLst/>
          </a:prstGeom>
          <a:noFill/>
        </p:spPr>
        <p:txBody>
          <a:bodyPr wrap="none" lIns="91440" tIns="45720" rIns="91440" bIns="45720" rtlCol="0" anchor="t">
            <a:spAutoFit/>
          </a:bodyPr>
          <a:lstStyle/>
          <a:p>
            <a:r>
              <a:rPr lang="en-US" sz="2800" b="1">
                <a:solidFill>
                  <a:schemeClr val="accent1"/>
                </a:solidFill>
                <a:latin typeface="Cambria"/>
              </a:rPr>
              <a:t>Acquisition Timeline</a:t>
            </a:r>
          </a:p>
        </p:txBody>
      </p:sp>
      <p:pic>
        <p:nvPicPr>
          <p:cNvPr id="4" name="Picture 3" descr="A screenshot of a software security and quality&#10;&#10;Description automatically generated">
            <a:extLst>
              <a:ext uri="{FF2B5EF4-FFF2-40B4-BE49-F238E27FC236}">
                <a16:creationId xmlns:a16="http://schemas.microsoft.com/office/drawing/2014/main" id="{9052E88A-AAD0-ED23-FC76-5DC59EBEC402}"/>
              </a:ext>
            </a:extLst>
          </p:cNvPr>
          <p:cNvPicPr>
            <a:picLocks noChangeAspect="1"/>
          </p:cNvPicPr>
          <p:nvPr/>
        </p:nvPicPr>
        <p:blipFill>
          <a:blip r:embed="rId2"/>
          <a:stretch>
            <a:fillRect/>
          </a:stretch>
        </p:blipFill>
        <p:spPr>
          <a:xfrm>
            <a:off x="-1" y="889686"/>
            <a:ext cx="3291313" cy="3377514"/>
          </a:xfrm>
          <a:prstGeom prst="rect">
            <a:avLst/>
          </a:prstGeom>
        </p:spPr>
      </p:pic>
      <p:pic>
        <p:nvPicPr>
          <p:cNvPr id="6" name="Picture 5" descr="A screenshot of a phone&#10;&#10;Description automatically generated">
            <a:extLst>
              <a:ext uri="{FF2B5EF4-FFF2-40B4-BE49-F238E27FC236}">
                <a16:creationId xmlns:a16="http://schemas.microsoft.com/office/drawing/2014/main" id="{A727BC3C-6962-7894-CB1A-14EDEADC7243}"/>
              </a:ext>
            </a:extLst>
          </p:cNvPr>
          <p:cNvPicPr>
            <a:picLocks noChangeAspect="1"/>
          </p:cNvPicPr>
          <p:nvPr/>
        </p:nvPicPr>
        <p:blipFill>
          <a:blip r:embed="rId3"/>
          <a:stretch>
            <a:fillRect/>
          </a:stretch>
        </p:blipFill>
        <p:spPr>
          <a:xfrm>
            <a:off x="3459871" y="1087348"/>
            <a:ext cx="2936968" cy="3377514"/>
          </a:xfrm>
          <a:prstGeom prst="rect">
            <a:avLst/>
          </a:prstGeom>
        </p:spPr>
      </p:pic>
      <p:pic>
        <p:nvPicPr>
          <p:cNvPr id="8" name="Picture 7" descr="A screenshot of a phone&#10;&#10;Description automatically generated">
            <a:extLst>
              <a:ext uri="{FF2B5EF4-FFF2-40B4-BE49-F238E27FC236}">
                <a16:creationId xmlns:a16="http://schemas.microsoft.com/office/drawing/2014/main" id="{D349F80E-0CAB-E4E3-8C60-AF8569B553B3}"/>
              </a:ext>
            </a:extLst>
          </p:cNvPr>
          <p:cNvPicPr>
            <a:picLocks noChangeAspect="1"/>
          </p:cNvPicPr>
          <p:nvPr/>
        </p:nvPicPr>
        <p:blipFill>
          <a:blip r:embed="rId4"/>
          <a:stretch>
            <a:fillRect/>
          </a:stretch>
        </p:blipFill>
        <p:spPr>
          <a:xfrm>
            <a:off x="6678203" y="681664"/>
            <a:ext cx="2465798" cy="4461836"/>
          </a:xfrm>
          <a:prstGeom prst="rect">
            <a:avLst/>
          </a:prstGeom>
        </p:spPr>
      </p:pic>
      <p:sp>
        <p:nvSpPr>
          <p:cNvPr id="10" name="TextBox 9">
            <a:extLst>
              <a:ext uri="{FF2B5EF4-FFF2-40B4-BE49-F238E27FC236}">
                <a16:creationId xmlns:a16="http://schemas.microsoft.com/office/drawing/2014/main" id="{48F0F5E3-D2FA-ADDD-2888-E8F28F6218D6}"/>
              </a:ext>
            </a:extLst>
          </p:cNvPr>
          <p:cNvSpPr txBox="1"/>
          <p:nvPr/>
        </p:nvSpPr>
        <p:spPr>
          <a:xfrm>
            <a:off x="0" y="4618736"/>
            <a:ext cx="7139851" cy="461665"/>
          </a:xfrm>
          <a:prstGeom prst="rect">
            <a:avLst/>
          </a:prstGeom>
          <a:noFill/>
        </p:spPr>
        <p:txBody>
          <a:bodyPr wrap="square">
            <a:spAutoFit/>
          </a:bodyPr>
          <a:lstStyle/>
          <a:p>
            <a:r>
              <a:rPr lang="en-CA" sz="1200" b="0" i="0">
                <a:solidFill>
                  <a:srgbClr val="111C24"/>
                </a:solidFill>
                <a:effectLst/>
                <a:highlight>
                  <a:srgbClr val="FFFFFF"/>
                </a:highlight>
                <a:latin typeface="Roboto" panose="02000000000000000000" pitchFamily="2" charset="0"/>
              </a:rPr>
              <a:t>Bold font indicates a major acquisition. An asterisk indicates a </a:t>
            </a:r>
            <a:r>
              <a:rPr lang="en-CA" sz="1200" b="0" i="1">
                <a:solidFill>
                  <a:srgbClr val="111C24"/>
                </a:solidFill>
                <a:effectLst/>
                <a:highlight>
                  <a:srgbClr val="FFFFFF"/>
                </a:highlight>
                <a:latin typeface="Roboto" panose="02000000000000000000" pitchFamily="2" charset="0"/>
              </a:rPr>
              <a:t>technology</a:t>
            </a:r>
            <a:r>
              <a:rPr lang="en-CA" sz="1200" b="0" i="0">
                <a:solidFill>
                  <a:srgbClr val="111C24"/>
                </a:solidFill>
                <a:effectLst/>
                <a:highlight>
                  <a:srgbClr val="FFFFFF"/>
                </a:highlight>
                <a:latin typeface="Roboto" panose="02000000000000000000" pitchFamily="2" charset="0"/>
              </a:rPr>
              <a:t> acquisition only, not a company acquisition. </a:t>
            </a:r>
            <a:endParaRPr lang="en-US" sz="1200"/>
          </a:p>
        </p:txBody>
      </p:sp>
    </p:spTree>
    <p:extLst>
      <p:ext uri="{BB962C8B-B14F-4D97-AF65-F5344CB8AC3E}">
        <p14:creationId xmlns:p14="http://schemas.microsoft.com/office/powerpoint/2010/main" val="1509056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4"/>
          <p:cNvSpPr txBox="1">
            <a:spLocks noGrp="1"/>
          </p:cNvSpPr>
          <p:nvPr>
            <p:ph type="title"/>
          </p:nvPr>
        </p:nvSpPr>
        <p:spPr>
          <a:xfrm>
            <a:off x="457200" y="201500"/>
            <a:ext cx="8229600" cy="8883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ko">
                <a:solidFill>
                  <a:schemeClr val="accent1"/>
                </a:solidFill>
                <a:latin typeface="Arial"/>
                <a:ea typeface="Arial"/>
                <a:cs typeface="Arial"/>
                <a:sym typeface="Arial"/>
              </a:rPr>
              <a:t>ENTERPRISE SOFTWARE:  </a:t>
            </a:r>
            <a:endParaRPr>
              <a:solidFill>
                <a:schemeClr val="accent1"/>
              </a:solidFill>
              <a:latin typeface="Arial"/>
              <a:ea typeface="Arial"/>
              <a:cs typeface="Arial"/>
              <a:sym typeface="Arial"/>
            </a:endParaRPr>
          </a:p>
          <a:p>
            <a:pPr marL="0" lvl="0" indent="0" rtl="0">
              <a:lnSpc>
                <a:spcPct val="100000"/>
              </a:lnSpc>
              <a:spcBef>
                <a:spcPts val="0"/>
              </a:spcBef>
              <a:spcAft>
                <a:spcPts val="0"/>
              </a:spcAft>
              <a:buNone/>
            </a:pPr>
            <a:r>
              <a:rPr lang="ko">
                <a:solidFill>
                  <a:schemeClr val="accent1"/>
                </a:solidFill>
                <a:latin typeface="Arial"/>
                <a:ea typeface="Arial"/>
                <a:cs typeface="Arial"/>
                <a:sym typeface="Arial"/>
              </a:rPr>
              <a:t>Observability and Monitoring Software </a:t>
            </a:r>
            <a:endParaRPr>
              <a:solidFill>
                <a:schemeClr val="accent1"/>
              </a:solidFill>
              <a:latin typeface="Arial"/>
              <a:ea typeface="Arial"/>
              <a:cs typeface="Arial"/>
              <a:sym typeface="Arial"/>
            </a:endParaRPr>
          </a:p>
          <a:p>
            <a:pPr marL="0" lvl="0" indent="0" rtl="0">
              <a:lnSpc>
                <a:spcPct val="100000"/>
              </a:lnSpc>
              <a:spcBef>
                <a:spcPts val="0"/>
              </a:spcBef>
              <a:spcAft>
                <a:spcPts val="0"/>
              </a:spcAft>
              <a:buNone/>
            </a:pPr>
            <a:endParaRPr>
              <a:solidFill>
                <a:schemeClr val="accent1"/>
              </a:solidFill>
              <a:latin typeface="Arial"/>
              <a:ea typeface="Arial"/>
              <a:cs typeface="Arial"/>
              <a:sym typeface="Arial"/>
            </a:endParaRPr>
          </a:p>
        </p:txBody>
      </p:sp>
      <p:pic>
        <p:nvPicPr>
          <p:cNvPr id="289" name="Google Shape;289;p34"/>
          <p:cNvPicPr preferRelativeResize="0"/>
          <p:nvPr/>
        </p:nvPicPr>
        <p:blipFill>
          <a:blip r:embed="rId3">
            <a:alphaModFix/>
          </a:blip>
          <a:stretch>
            <a:fillRect/>
          </a:stretch>
        </p:blipFill>
        <p:spPr>
          <a:xfrm>
            <a:off x="1027375" y="1245425"/>
            <a:ext cx="7089249" cy="3038525"/>
          </a:xfrm>
          <a:prstGeom prst="rect">
            <a:avLst/>
          </a:prstGeom>
          <a:noFill/>
          <a:ln>
            <a:noFill/>
          </a:ln>
        </p:spPr>
      </p:pic>
      <p:sp>
        <p:nvSpPr>
          <p:cNvPr id="290" name="Google Shape;290;p34"/>
          <p:cNvSpPr txBox="1"/>
          <p:nvPr/>
        </p:nvSpPr>
        <p:spPr>
          <a:xfrm>
            <a:off x="1027375" y="4364700"/>
            <a:ext cx="6877175" cy="6309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ko" sz="1600" b="1">
                <a:solidFill>
                  <a:schemeClr val="accent1">
                    <a:lumMod val="40000"/>
                    <a:lumOff val="60000"/>
                  </a:schemeClr>
                </a:solidFill>
              </a:rPr>
              <a:t>Observability and Monitoring Software</a:t>
            </a:r>
            <a:r>
              <a:rPr lang="ko" sz="1600">
                <a:solidFill>
                  <a:schemeClr val="accent1">
                    <a:lumMod val="40000"/>
                    <a:lumOff val="60000"/>
                  </a:schemeClr>
                </a:solidFill>
              </a:rPr>
              <a:t> </a:t>
            </a:r>
            <a:r>
              <a:rPr lang="ko" sz="1300"/>
              <a:t>is designed to furnish an all-encompassing perspective on the functioning and conduct of intricate distributed systems.</a:t>
            </a:r>
            <a:endParaRPr sz="130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CE798-8F25-11A2-1015-E6CE4E4A4027}"/>
              </a:ext>
            </a:extLst>
          </p:cNvPr>
          <p:cNvSpPr txBox="1"/>
          <p:nvPr/>
        </p:nvSpPr>
        <p:spPr>
          <a:xfrm>
            <a:off x="188969" y="83523"/>
            <a:ext cx="3698448" cy="523220"/>
          </a:xfrm>
          <a:prstGeom prst="rect">
            <a:avLst/>
          </a:prstGeom>
          <a:noFill/>
        </p:spPr>
        <p:txBody>
          <a:bodyPr wrap="none" lIns="91440" tIns="45720" rIns="91440" bIns="45720" rtlCol="0" anchor="t">
            <a:spAutoFit/>
          </a:bodyPr>
          <a:lstStyle/>
          <a:p>
            <a:r>
              <a:rPr lang="en-US" sz="2800" b="1">
                <a:solidFill>
                  <a:schemeClr val="accent1"/>
                </a:solidFill>
                <a:latin typeface="Cambria"/>
              </a:rPr>
              <a:t>Acquisition Timeline</a:t>
            </a:r>
          </a:p>
        </p:txBody>
      </p:sp>
      <p:pic>
        <p:nvPicPr>
          <p:cNvPr id="4" name="Picture 3" descr="A screenshot of a phone&#10;&#10;Description automatically generated">
            <a:extLst>
              <a:ext uri="{FF2B5EF4-FFF2-40B4-BE49-F238E27FC236}">
                <a16:creationId xmlns:a16="http://schemas.microsoft.com/office/drawing/2014/main" id="{0E9E7E4F-DDBF-9B38-2151-E4AAA2F76857}"/>
              </a:ext>
            </a:extLst>
          </p:cNvPr>
          <p:cNvPicPr>
            <a:picLocks noChangeAspect="1"/>
          </p:cNvPicPr>
          <p:nvPr/>
        </p:nvPicPr>
        <p:blipFill>
          <a:blip r:embed="rId2"/>
          <a:stretch>
            <a:fillRect/>
          </a:stretch>
        </p:blipFill>
        <p:spPr>
          <a:xfrm>
            <a:off x="71040" y="731515"/>
            <a:ext cx="2376559" cy="395828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3E08D547-022C-E0E4-E69A-471803D8CD09}"/>
              </a:ext>
            </a:extLst>
          </p:cNvPr>
          <p:cNvPicPr>
            <a:picLocks noChangeAspect="1"/>
          </p:cNvPicPr>
          <p:nvPr/>
        </p:nvPicPr>
        <p:blipFill>
          <a:blip r:embed="rId3"/>
          <a:stretch>
            <a:fillRect/>
          </a:stretch>
        </p:blipFill>
        <p:spPr>
          <a:xfrm>
            <a:off x="2928590" y="803309"/>
            <a:ext cx="2545491" cy="4030361"/>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BD5AF5B0-5381-106B-313F-F35E6EDCEE48}"/>
              </a:ext>
            </a:extLst>
          </p:cNvPr>
          <p:cNvPicPr>
            <a:picLocks noChangeAspect="1"/>
          </p:cNvPicPr>
          <p:nvPr/>
        </p:nvPicPr>
        <p:blipFill>
          <a:blip r:embed="rId4"/>
          <a:stretch>
            <a:fillRect/>
          </a:stretch>
        </p:blipFill>
        <p:spPr>
          <a:xfrm>
            <a:off x="6423233" y="731515"/>
            <a:ext cx="2549936" cy="4350465"/>
          </a:xfrm>
          <a:prstGeom prst="rect">
            <a:avLst/>
          </a:prstGeom>
        </p:spPr>
      </p:pic>
      <p:sp>
        <p:nvSpPr>
          <p:cNvPr id="16" name="TextBox 15">
            <a:extLst>
              <a:ext uri="{FF2B5EF4-FFF2-40B4-BE49-F238E27FC236}">
                <a16:creationId xmlns:a16="http://schemas.microsoft.com/office/drawing/2014/main" id="{D3E09F0C-4D7C-2135-6C8C-2E81075638CE}"/>
              </a:ext>
            </a:extLst>
          </p:cNvPr>
          <p:cNvSpPr txBox="1"/>
          <p:nvPr/>
        </p:nvSpPr>
        <p:spPr>
          <a:xfrm>
            <a:off x="0" y="4689797"/>
            <a:ext cx="6696403" cy="461665"/>
          </a:xfrm>
          <a:prstGeom prst="rect">
            <a:avLst/>
          </a:prstGeom>
          <a:noFill/>
        </p:spPr>
        <p:txBody>
          <a:bodyPr wrap="square">
            <a:spAutoFit/>
          </a:bodyPr>
          <a:lstStyle/>
          <a:p>
            <a:r>
              <a:rPr lang="en-CA" sz="1200" b="0" i="0" dirty="0">
                <a:solidFill>
                  <a:srgbClr val="111C24"/>
                </a:solidFill>
                <a:effectLst/>
                <a:highlight>
                  <a:srgbClr val="FFFFFF"/>
                </a:highlight>
                <a:latin typeface="Roboto" panose="02000000000000000000" pitchFamily="2" charset="0"/>
              </a:rPr>
              <a:t>Bold font indicates a major acquisition. An asterisk indicates a </a:t>
            </a:r>
            <a:r>
              <a:rPr lang="en-CA" sz="1200" b="0" i="1" dirty="0">
                <a:solidFill>
                  <a:srgbClr val="111C24"/>
                </a:solidFill>
                <a:effectLst/>
                <a:highlight>
                  <a:srgbClr val="FFFFFF"/>
                </a:highlight>
                <a:latin typeface="Roboto" panose="02000000000000000000" pitchFamily="2" charset="0"/>
              </a:rPr>
              <a:t>technology</a:t>
            </a:r>
            <a:r>
              <a:rPr lang="en-CA" sz="1200" b="0" i="0" dirty="0">
                <a:solidFill>
                  <a:srgbClr val="111C24"/>
                </a:solidFill>
                <a:effectLst/>
                <a:highlight>
                  <a:srgbClr val="FFFFFF"/>
                </a:highlight>
                <a:latin typeface="Roboto" panose="02000000000000000000" pitchFamily="2" charset="0"/>
              </a:rPr>
              <a:t> acquisition only, not a company acquisition. </a:t>
            </a:r>
            <a:endParaRPr lang="en-US" sz="1200" dirty="0"/>
          </a:p>
        </p:txBody>
      </p:sp>
    </p:spTree>
    <p:extLst>
      <p:ext uri="{BB962C8B-B14F-4D97-AF65-F5344CB8AC3E}">
        <p14:creationId xmlns:p14="http://schemas.microsoft.com/office/powerpoint/2010/main" val="15585777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car&#10;&#10;Description automatically generated">
            <a:extLst>
              <a:ext uri="{FF2B5EF4-FFF2-40B4-BE49-F238E27FC236}">
                <a16:creationId xmlns:a16="http://schemas.microsoft.com/office/drawing/2014/main" id="{97B811C3-D53F-DD84-0BD7-100CFCB3651B}"/>
              </a:ext>
            </a:extLst>
          </p:cNvPr>
          <p:cNvPicPr>
            <a:picLocks noChangeAspect="1"/>
          </p:cNvPicPr>
          <p:nvPr/>
        </p:nvPicPr>
        <p:blipFill>
          <a:blip r:embed="rId3">
            <a:alphaModFix amt="85000"/>
          </a:blip>
          <a:stretch>
            <a:fillRect/>
          </a:stretch>
        </p:blipFill>
        <p:spPr>
          <a:xfrm>
            <a:off x="-7764" y="-344718"/>
            <a:ext cx="9144000" cy="3741301"/>
          </a:xfrm>
          <a:prstGeom prst="rect">
            <a:avLst/>
          </a:prstGeom>
          <a:ln>
            <a:solidFill>
              <a:schemeClr val="accent1"/>
            </a:solidFill>
          </a:ln>
        </p:spPr>
      </p:pic>
      <p:sp>
        <p:nvSpPr>
          <p:cNvPr id="8" name="TextBox 7">
            <a:extLst>
              <a:ext uri="{FF2B5EF4-FFF2-40B4-BE49-F238E27FC236}">
                <a16:creationId xmlns:a16="http://schemas.microsoft.com/office/drawing/2014/main" id="{D05E8957-CDBF-39A8-19F3-4AAFFFF8924B}"/>
              </a:ext>
            </a:extLst>
          </p:cNvPr>
          <p:cNvSpPr txBox="1"/>
          <p:nvPr/>
        </p:nvSpPr>
        <p:spPr>
          <a:xfrm>
            <a:off x="483586" y="2046341"/>
            <a:ext cx="2698922" cy="307777"/>
          </a:xfrm>
          <a:prstGeom prst="rect">
            <a:avLst/>
          </a:prstGeom>
          <a:noFill/>
        </p:spPr>
        <p:txBody>
          <a:bodyPr wrap="square" rtlCol="0">
            <a:spAutoFit/>
          </a:bodyPr>
          <a:lstStyle/>
          <a:p>
            <a:r>
              <a:rPr lang="en-US">
                <a:solidFill>
                  <a:schemeClr val="bg1"/>
                </a:solidFill>
              </a:rPr>
              <a:t>Expanding core business focus</a:t>
            </a:r>
          </a:p>
        </p:txBody>
      </p:sp>
      <p:sp>
        <p:nvSpPr>
          <p:cNvPr id="5" name="Right Arrow 4">
            <a:extLst>
              <a:ext uri="{FF2B5EF4-FFF2-40B4-BE49-F238E27FC236}">
                <a16:creationId xmlns:a16="http://schemas.microsoft.com/office/drawing/2014/main" id="{7F251D79-A129-81E3-7C65-C6AE7260D5A8}"/>
              </a:ext>
            </a:extLst>
          </p:cNvPr>
          <p:cNvSpPr/>
          <p:nvPr/>
        </p:nvSpPr>
        <p:spPr>
          <a:xfrm>
            <a:off x="3945275" y="1285646"/>
            <a:ext cx="1294544" cy="4759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BAF765-8C10-E13D-D621-D224CE895F1E}"/>
              </a:ext>
            </a:extLst>
          </p:cNvPr>
          <p:cNvSpPr>
            <a:spLocks noGrp="1"/>
          </p:cNvSpPr>
          <p:nvPr>
            <p:ph type="title" idx="4294967295"/>
          </p:nvPr>
        </p:nvSpPr>
        <p:spPr>
          <a:xfrm>
            <a:off x="0" y="60325"/>
            <a:ext cx="7702550" cy="573088"/>
          </a:xfrm>
        </p:spPr>
        <p:txBody>
          <a:bodyPr/>
          <a:lstStyle/>
          <a:p>
            <a:r>
              <a:rPr lang="en-US" dirty="0">
                <a:solidFill>
                  <a:schemeClr val="bg1"/>
                </a:solidFill>
              </a:rPr>
              <a:t>Acquisition</a:t>
            </a:r>
          </a:p>
        </p:txBody>
      </p:sp>
      <p:sp>
        <p:nvSpPr>
          <p:cNvPr id="11" name="TextBox 10">
            <a:extLst>
              <a:ext uri="{FF2B5EF4-FFF2-40B4-BE49-F238E27FC236}">
                <a16:creationId xmlns:a16="http://schemas.microsoft.com/office/drawing/2014/main" id="{334CA21D-9960-FF2A-3989-E3A3C39F6C58}"/>
              </a:ext>
            </a:extLst>
          </p:cNvPr>
          <p:cNvSpPr txBox="1"/>
          <p:nvPr/>
        </p:nvSpPr>
        <p:spPr>
          <a:xfrm>
            <a:off x="5044610" y="2046341"/>
            <a:ext cx="4006922" cy="1169551"/>
          </a:xfrm>
          <a:prstGeom prst="rect">
            <a:avLst/>
          </a:prstGeom>
          <a:noFill/>
        </p:spPr>
        <p:txBody>
          <a:bodyPr wrap="square" rtlCol="0">
            <a:spAutoFit/>
          </a:bodyPr>
          <a:lstStyle/>
          <a:p>
            <a:r>
              <a:rPr lang="en-CA" dirty="0">
                <a:solidFill>
                  <a:schemeClr val="bg1"/>
                </a:solidFill>
              </a:rPr>
              <a:t>Global leader in engineering simulation software. The company develops and markets simulation software that enables engineers to simulate designs across a wide range of applications </a:t>
            </a:r>
            <a:endParaRPr lang="en-US" dirty="0">
              <a:solidFill>
                <a:schemeClr val="bg1"/>
              </a:solidFill>
            </a:endParaRPr>
          </a:p>
        </p:txBody>
      </p:sp>
      <p:sp>
        <p:nvSpPr>
          <p:cNvPr id="13" name="TextBox 12">
            <a:extLst>
              <a:ext uri="{FF2B5EF4-FFF2-40B4-BE49-F238E27FC236}">
                <a16:creationId xmlns:a16="http://schemas.microsoft.com/office/drawing/2014/main" id="{02666AED-4074-9A6E-A20B-FF20ED92E18D}"/>
              </a:ext>
            </a:extLst>
          </p:cNvPr>
          <p:cNvSpPr txBox="1"/>
          <p:nvPr/>
        </p:nvSpPr>
        <p:spPr>
          <a:xfrm>
            <a:off x="0" y="3395247"/>
            <a:ext cx="9144000" cy="2031325"/>
          </a:xfrm>
          <a:prstGeom prst="rect">
            <a:avLst/>
          </a:prstGeom>
          <a:solidFill>
            <a:schemeClr val="bg2">
              <a:lumMod val="40000"/>
              <a:lumOff val="60000"/>
            </a:schemeClr>
          </a:solidFill>
        </p:spPr>
        <p:txBody>
          <a:bodyPr wrap="square" lIns="91440" tIns="45720" rIns="91440" bIns="45720" rtlCol="0" anchor="t">
            <a:spAutoFit/>
          </a:bodyPr>
          <a:lstStyle/>
          <a:p>
            <a:pPr algn="ctr"/>
            <a:r>
              <a:rPr lang="en-US" b="1"/>
              <a:t>Transaction Value</a:t>
            </a:r>
          </a:p>
          <a:p>
            <a:endParaRPr lang="en-US"/>
          </a:p>
          <a:p>
            <a:r>
              <a:rPr lang="en-US" b="1"/>
              <a:t>$ 35 bn deal (Pending) - Ansys shareholders will receive $197.00 in cash and 0.3450 shares of Synopsys common stock for each Ansys share. </a:t>
            </a:r>
          </a:p>
          <a:p>
            <a:endParaRPr lang="en-US" b="1"/>
          </a:p>
          <a:p>
            <a:r>
              <a:rPr lang="en-US" b="1"/>
              <a:t>Synopsys intends to fund the $19 billion of cash consideration through a combination of its cash on hand and debt financing. Synopsys has obtained $16 billion of fully committed debt financing. Expected to close in the first half of 2025.</a:t>
            </a:r>
          </a:p>
          <a:p>
            <a:endParaRPr lang="en-US" b="1"/>
          </a:p>
        </p:txBody>
      </p:sp>
      <p:pic>
        <p:nvPicPr>
          <p:cNvPr id="14" name="Picture 13" descr="A black background with white text&#10;&#10;Description automatically generated">
            <a:extLst>
              <a:ext uri="{FF2B5EF4-FFF2-40B4-BE49-F238E27FC236}">
                <a16:creationId xmlns:a16="http://schemas.microsoft.com/office/drawing/2014/main" id="{573B18CA-5E1B-E858-CB8E-73B2CF65F45D}"/>
              </a:ext>
            </a:extLst>
          </p:cNvPr>
          <p:cNvPicPr>
            <a:picLocks noChangeAspect="1"/>
          </p:cNvPicPr>
          <p:nvPr/>
        </p:nvPicPr>
        <p:blipFill>
          <a:blip r:embed="rId4"/>
          <a:stretch>
            <a:fillRect/>
          </a:stretch>
        </p:blipFill>
        <p:spPr>
          <a:xfrm>
            <a:off x="7572054" y="-348431"/>
            <a:ext cx="1564182" cy="1528224"/>
          </a:xfrm>
          <a:prstGeom prst="rect">
            <a:avLst/>
          </a:prstGeom>
        </p:spPr>
      </p:pic>
    </p:spTree>
    <p:extLst>
      <p:ext uri="{BB962C8B-B14F-4D97-AF65-F5344CB8AC3E}">
        <p14:creationId xmlns:p14="http://schemas.microsoft.com/office/powerpoint/2010/main" val="36418450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AF765-8C10-E13D-D621-D224CE895F1E}"/>
              </a:ext>
            </a:extLst>
          </p:cNvPr>
          <p:cNvSpPr>
            <a:spLocks noGrp="1"/>
          </p:cNvSpPr>
          <p:nvPr>
            <p:ph type="title" idx="4294967295"/>
          </p:nvPr>
        </p:nvSpPr>
        <p:spPr>
          <a:xfrm>
            <a:off x="-1564541" y="83121"/>
            <a:ext cx="7702550" cy="573088"/>
          </a:xfrm>
        </p:spPr>
        <p:txBody>
          <a:bodyPr/>
          <a:lstStyle/>
          <a:p>
            <a:r>
              <a:rPr lang="en-US">
                <a:solidFill>
                  <a:schemeClr val="accent1"/>
                </a:solidFill>
                <a:latin typeface="Cambria"/>
                <a:ea typeface="Cambria"/>
                <a:cs typeface="Arial"/>
              </a:rPr>
              <a:t>Acquisition Synergies</a:t>
            </a:r>
          </a:p>
        </p:txBody>
      </p:sp>
      <p:sp>
        <p:nvSpPr>
          <p:cNvPr id="7" name="TextBox 6">
            <a:extLst>
              <a:ext uri="{FF2B5EF4-FFF2-40B4-BE49-F238E27FC236}">
                <a16:creationId xmlns:a16="http://schemas.microsoft.com/office/drawing/2014/main" id="{72D8DF3C-09C2-FF04-DFE8-70CDBED525B4}"/>
              </a:ext>
            </a:extLst>
          </p:cNvPr>
          <p:cNvSpPr txBox="1"/>
          <p:nvPr/>
        </p:nvSpPr>
        <p:spPr>
          <a:xfrm>
            <a:off x="955496" y="4202131"/>
            <a:ext cx="6630341" cy="307777"/>
          </a:xfrm>
          <a:prstGeom prst="rect">
            <a:avLst/>
          </a:prstGeom>
          <a:noFill/>
        </p:spPr>
        <p:txBody>
          <a:bodyPr wrap="none" rtlCol="0">
            <a:spAutoFit/>
          </a:bodyPr>
          <a:lstStyle/>
          <a:p>
            <a:r>
              <a:rPr lang="en-CA" dirty="0"/>
              <a:t>Expands Synopsys’ TAM by </a:t>
            </a:r>
            <a:r>
              <a:rPr lang="en-CA"/>
              <a:t>~1.5x to ~$28B</a:t>
            </a:r>
            <a:r>
              <a:rPr lang="en-CA" dirty="0"/>
              <a:t>, forecasted to grow at </a:t>
            </a:r>
            <a:r>
              <a:rPr lang="en-CA"/>
              <a:t>~11% CAGR1</a:t>
            </a:r>
            <a:endParaRPr lang="en-US"/>
          </a:p>
        </p:txBody>
      </p:sp>
      <p:pic>
        <p:nvPicPr>
          <p:cNvPr id="9" name="Picture 8" descr="A black background with white text&#10;&#10;Description automatically generated">
            <a:extLst>
              <a:ext uri="{FF2B5EF4-FFF2-40B4-BE49-F238E27FC236}">
                <a16:creationId xmlns:a16="http://schemas.microsoft.com/office/drawing/2014/main" id="{0ACE7965-11E1-F1DB-0CE4-93D51F2977B1}"/>
              </a:ext>
            </a:extLst>
          </p:cNvPr>
          <p:cNvPicPr>
            <a:picLocks noChangeAspect="1"/>
          </p:cNvPicPr>
          <p:nvPr/>
        </p:nvPicPr>
        <p:blipFill>
          <a:blip r:embed="rId2"/>
          <a:stretch>
            <a:fillRect/>
          </a:stretch>
        </p:blipFill>
        <p:spPr>
          <a:xfrm>
            <a:off x="554022" y="1447657"/>
            <a:ext cx="2713944" cy="2248185"/>
          </a:xfrm>
          <a:prstGeom prst="rect">
            <a:avLst/>
          </a:prstGeom>
        </p:spPr>
      </p:pic>
      <p:pic>
        <p:nvPicPr>
          <p:cNvPr id="11" name="Picture 10" descr="A black and white text on a black background&#10;&#10;Description automatically generated">
            <a:extLst>
              <a:ext uri="{FF2B5EF4-FFF2-40B4-BE49-F238E27FC236}">
                <a16:creationId xmlns:a16="http://schemas.microsoft.com/office/drawing/2014/main" id="{BD7F8EFB-96B4-6BB0-7A54-81E7BE0A9CBC}"/>
              </a:ext>
            </a:extLst>
          </p:cNvPr>
          <p:cNvPicPr>
            <a:picLocks noChangeAspect="1"/>
          </p:cNvPicPr>
          <p:nvPr/>
        </p:nvPicPr>
        <p:blipFill>
          <a:blip r:embed="rId3"/>
          <a:stretch>
            <a:fillRect/>
          </a:stretch>
        </p:blipFill>
        <p:spPr>
          <a:xfrm>
            <a:off x="6441533" y="1127467"/>
            <a:ext cx="2288608" cy="2821519"/>
          </a:xfrm>
          <a:prstGeom prst="rect">
            <a:avLst/>
          </a:prstGeom>
        </p:spPr>
      </p:pic>
      <p:sp>
        <p:nvSpPr>
          <p:cNvPr id="12" name="Triangle 11">
            <a:extLst>
              <a:ext uri="{FF2B5EF4-FFF2-40B4-BE49-F238E27FC236}">
                <a16:creationId xmlns:a16="http://schemas.microsoft.com/office/drawing/2014/main" id="{0211E1F1-F111-17E1-754D-7021E4D32320}"/>
              </a:ext>
            </a:extLst>
          </p:cNvPr>
          <p:cNvSpPr/>
          <p:nvPr/>
        </p:nvSpPr>
        <p:spPr>
          <a:xfrm rot="5400000">
            <a:off x="4530938" y="1678126"/>
            <a:ext cx="750013" cy="1270557"/>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73561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chart with white text&#10;&#10;Description automatically generated">
            <a:extLst>
              <a:ext uri="{FF2B5EF4-FFF2-40B4-BE49-F238E27FC236}">
                <a16:creationId xmlns:a16="http://schemas.microsoft.com/office/drawing/2014/main" id="{5037E7A1-3723-1CB3-2397-961660CEE8BE}"/>
              </a:ext>
            </a:extLst>
          </p:cNvPr>
          <p:cNvPicPr>
            <a:picLocks noChangeAspect="1"/>
          </p:cNvPicPr>
          <p:nvPr/>
        </p:nvPicPr>
        <p:blipFill>
          <a:blip r:embed="rId2"/>
          <a:stretch>
            <a:fillRect/>
          </a:stretch>
        </p:blipFill>
        <p:spPr>
          <a:xfrm>
            <a:off x="575352" y="840543"/>
            <a:ext cx="7772400" cy="3991014"/>
          </a:xfrm>
          <a:prstGeom prst="rect">
            <a:avLst/>
          </a:prstGeom>
        </p:spPr>
      </p:pic>
      <p:sp>
        <p:nvSpPr>
          <p:cNvPr id="5" name="Title 1">
            <a:extLst>
              <a:ext uri="{FF2B5EF4-FFF2-40B4-BE49-F238E27FC236}">
                <a16:creationId xmlns:a16="http://schemas.microsoft.com/office/drawing/2014/main" id="{6142A9E3-1BAB-6BE2-A17E-0C48F8312080}"/>
              </a:ext>
            </a:extLst>
          </p:cNvPr>
          <p:cNvSpPr txBox="1">
            <a:spLocks/>
          </p:cNvSpPr>
          <p:nvPr/>
        </p:nvSpPr>
        <p:spPr>
          <a:xfrm>
            <a:off x="176540" y="86770"/>
            <a:ext cx="7704000" cy="5727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100" b="1">
                <a:solidFill>
                  <a:schemeClr val="accent1"/>
                </a:solidFill>
                <a:latin typeface="Cambria"/>
              </a:rPr>
              <a:t>Acquisition Synergies</a:t>
            </a:r>
          </a:p>
        </p:txBody>
      </p:sp>
    </p:spTree>
    <p:extLst>
      <p:ext uri="{BB962C8B-B14F-4D97-AF65-F5344CB8AC3E}">
        <p14:creationId xmlns:p14="http://schemas.microsoft.com/office/powerpoint/2010/main" val="42777583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AF765-8C10-E13D-D621-D224CE895F1E}"/>
              </a:ext>
            </a:extLst>
          </p:cNvPr>
          <p:cNvSpPr>
            <a:spLocks noGrp="1"/>
          </p:cNvSpPr>
          <p:nvPr>
            <p:ph type="title" idx="4294967295"/>
          </p:nvPr>
        </p:nvSpPr>
        <p:spPr>
          <a:xfrm>
            <a:off x="-2316" y="267"/>
            <a:ext cx="4461270" cy="573088"/>
          </a:xfrm>
        </p:spPr>
        <p:txBody>
          <a:bodyPr/>
          <a:lstStyle/>
          <a:p>
            <a:r>
              <a:rPr lang="en-US" sz="1800">
                <a:solidFill>
                  <a:schemeClr val="accent1"/>
                </a:solidFill>
                <a:latin typeface="Cambria"/>
              </a:rPr>
              <a:t>Strategy – Selloff of Software Integrity Business</a:t>
            </a:r>
          </a:p>
        </p:txBody>
      </p:sp>
      <p:sp>
        <p:nvSpPr>
          <p:cNvPr id="4" name="TextBox 3">
            <a:extLst>
              <a:ext uri="{FF2B5EF4-FFF2-40B4-BE49-F238E27FC236}">
                <a16:creationId xmlns:a16="http://schemas.microsoft.com/office/drawing/2014/main" id="{5B8C31BD-16A0-0FE0-281C-BA5CF8BE60A3}"/>
              </a:ext>
            </a:extLst>
          </p:cNvPr>
          <p:cNvSpPr txBox="1"/>
          <p:nvPr/>
        </p:nvSpPr>
        <p:spPr>
          <a:xfrm>
            <a:off x="5920824" y="2315377"/>
            <a:ext cx="3143892" cy="523220"/>
          </a:xfrm>
          <a:prstGeom prst="rect">
            <a:avLst/>
          </a:prstGeom>
          <a:noFill/>
        </p:spPr>
        <p:txBody>
          <a:bodyPr wrap="square" rtlCol="0">
            <a:spAutoFit/>
          </a:bodyPr>
          <a:lstStyle/>
          <a:p>
            <a:r>
              <a:rPr lang="en-US"/>
              <a:t>Software Integrity business is ~9% of the total revenue</a:t>
            </a:r>
          </a:p>
        </p:txBody>
      </p:sp>
      <p:pic>
        <p:nvPicPr>
          <p:cNvPr id="7" name="Picture 6">
            <a:extLst>
              <a:ext uri="{FF2B5EF4-FFF2-40B4-BE49-F238E27FC236}">
                <a16:creationId xmlns:a16="http://schemas.microsoft.com/office/drawing/2014/main" id="{3F87B47A-B4FB-4C0B-4071-4F69B91B5C23}"/>
              </a:ext>
            </a:extLst>
          </p:cNvPr>
          <p:cNvPicPr>
            <a:picLocks noChangeAspect="1"/>
          </p:cNvPicPr>
          <p:nvPr/>
        </p:nvPicPr>
        <p:blipFill>
          <a:blip r:embed="rId2"/>
          <a:stretch>
            <a:fillRect/>
          </a:stretch>
        </p:blipFill>
        <p:spPr>
          <a:xfrm>
            <a:off x="476974" y="1366175"/>
            <a:ext cx="1751416" cy="948848"/>
          </a:xfrm>
          <a:prstGeom prst="rect">
            <a:avLst/>
          </a:prstGeom>
        </p:spPr>
      </p:pic>
      <p:sp>
        <p:nvSpPr>
          <p:cNvPr id="8" name="TextBox 7">
            <a:extLst>
              <a:ext uri="{FF2B5EF4-FFF2-40B4-BE49-F238E27FC236}">
                <a16:creationId xmlns:a16="http://schemas.microsoft.com/office/drawing/2014/main" id="{1A2D16EC-200C-EDCD-A031-1181CE418CA6}"/>
              </a:ext>
            </a:extLst>
          </p:cNvPr>
          <p:cNvSpPr txBox="1"/>
          <p:nvPr/>
        </p:nvSpPr>
        <p:spPr>
          <a:xfrm>
            <a:off x="904427" y="1058398"/>
            <a:ext cx="652743" cy="307777"/>
          </a:xfrm>
          <a:prstGeom prst="rect">
            <a:avLst/>
          </a:prstGeom>
          <a:noFill/>
        </p:spPr>
        <p:txBody>
          <a:bodyPr wrap="none" rtlCol="0">
            <a:spAutoFit/>
          </a:bodyPr>
          <a:lstStyle/>
          <a:p>
            <a:r>
              <a:rPr lang="en-US"/>
              <a:t>Buyer</a:t>
            </a:r>
          </a:p>
        </p:txBody>
      </p:sp>
      <p:sp>
        <p:nvSpPr>
          <p:cNvPr id="9" name="TextBox 8">
            <a:extLst>
              <a:ext uri="{FF2B5EF4-FFF2-40B4-BE49-F238E27FC236}">
                <a16:creationId xmlns:a16="http://schemas.microsoft.com/office/drawing/2014/main" id="{8DC87AAF-4868-A4DF-8ABD-0496A6AA1E6F}"/>
              </a:ext>
            </a:extLst>
          </p:cNvPr>
          <p:cNvSpPr txBox="1"/>
          <p:nvPr/>
        </p:nvSpPr>
        <p:spPr>
          <a:xfrm>
            <a:off x="7187593" y="1007986"/>
            <a:ext cx="643125" cy="307777"/>
          </a:xfrm>
          <a:prstGeom prst="rect">
            <a:avLst/>
          </a:prstGeom>
          <a:noFill/>
        </p:spPr>
        <p:txBody>
          <a:bodyPr wrap="none" rtlCol="0">
            <a:spAutoFit/>
          </a:bodyPr>
          <a:lstStyle/>
          <a:p>
            <a:r>
              <a:rPr lang="en-US"/>
              <a:t>Seller</a:t>
            </a:r>
          </a:p>
        </p:txBody>
      </p:sp>
      <p:pic>
        <p:nvPicPr>
          <p:cNvPr id="11" name="Picture 10" descr="A close up of a computer&#10;&#10;Description automatically generated">
            <a:extLst>
              <a:ext uri="{FF2B5EF4-FFF2-40B4-BE49-F238E27FC236}">
                <a16:creationId xmlns:a16="http://schemas.microsoft.com/office/drawing/2014/main" id="{A15BFDBB-1F0E-A46D-7E57-4BF922C8A492}"/>
              </a:ext>
            </a:extLst>
          </p:cNvPr>
          <p:cNvPicPr>
            <a:picLocks noChangeAspect="1"/>
          </p:cNvPicPr>
          <p:nvPr/>
        </p:nvPicPr>
        <p:blipFill>
          <a:blip r:embed="rId3"/>
          <a:stretch>
            <a:fillRect/>
          </a:stretch>
        </p:blipFill>
        <p:spPr>
          <a:xfrm>
            <a:off x="6111428" y="1366529"/>
            <a:ext cx="2680970" cy="898082"/>
          </a:xfrm>
          <a:prstGeom prst="rect">
            <a:avLst/>
          </a:prstGeom>
        </p:spPr>
      </p:pic>
      <p:sp>
        <p:nvSpPr>
          <p:cNvPr id="12" name="TextBox 11">
            <a:extLst>
              <a:ext uri="{FF2B5EF4-FFF2-40B4-BE49-F238E27FC236}">
                <a16:creationId xmlns:a16="http://schemas.microsoft.com/office/drawing/2014/main" id="{53AA058F-ECE3-52A2-9F67-8DCA8B692645}"/>
              </a:ext>
            </a:extLst>
          </p:cNvPr>
          <p:cNvSpPr txBox="1"/>
          <p:nvPr/>
        </p:nvSpPr>
        <p:spPr>
          <a:xfrm>
            <a:off x="0" y="3001977"/>
            <a:ext cx="9144000" cy="1600438"/>
          </a:xfrm>
          <a:prstGeom prst="rect">
            <a:avLst/>
          </a:prstGeom>
          <a:solidFill>
            <a:schemeClr val="bg2"/>
          </a:solidFill>
        </p:spPr>
        <p:txBody>
          <a:bodyPr wrap="square" rtlCol="0">
            <a:spAutoFit/>
          </a:bodyPr>
          <a:lstStyle/>
          <a:p>
            <a:pPr algn="ctr"/>
            <a:r>
              <a:rPr lang="en-US" b="1" dirty="0"/>
              <a:t>Deal Value: $2.1bn</a:t>
            </a:r>
          </a:p>
          <a:p>
            <a:endParaRPr lang="en-US" dirty="0"/>
          </a:p>
          <a:p>
            <a:r>
              <a:rPr lang="en-US" dirty="0"/>
              <a:t>Synopsys will get </a:t>
            </a:r>
            <a:r>
              <a:rPr lang="en-US"/>
              <a:t>$1.5 billion</a:t>
            </a:r>
            <a:r>
              <a:rPr lang="en-US" dirty="0"/>
              <a:t> upon the </a:t>
            </a:r>
            <a:r>
              <a:rPr lang="en-US"/>
              <a:t>close of the transaction</a:t>
            </a:r>
            <a:r>
              <a:rPr lang="en-US" dirty="0"/>
              <a:t>, another </a:t>
            </a:r>
            <a:r>
              <a:rPr lang="en-US"/>
              <a:t>$125 million </a:t>
            </a:r>
            <a:r>
              <a:rPr lang="en-US" dirty="0"/>
              <a:t>over the </a:t>
            </a:r>
            <a:r>
              <a:rPr lang="en-US"/>
              <a:t>next five quarters </a:t>
            </a:r>
            <a:r>
              <a:rPr lang="en-US" dirty="0"/>
              <a:t>and </a:t>
            </a:r>
            <a:r>
              <a:rPr lang="en-US"/>
              <a:t>$475 million</a:t>
            </a:r>
            <a:r>
              <a:rPr lang="en-US" dirty="0"/>
              <a:t> in </a:t>
            </a:r>
            <a:r>
              <a:rPr lang="en-US"/>
              <a:t>cash payable </a:t>
            </a:r>
            <a:r>
              <a:rPr lang="en-US" dirty="0"/>
              <a:t>upon achieving a specified rate of return. The transaction is anticipated to close in the second half of 2024, subject to customary closing conditions.</a:t>
            </a:r>
          </a:p>
          <a:p>
            <a:endParaRPr lang="en-US" dirty="0"/>
          </a:p>
          <a:p>
            <a:r>
              <a:rPr lang="en-US" dirty="0"/>
              <a:t> </a:t>
            </a:r>
          </a:p>
        </p:txBody>
      </p:sp>
      <p:sp>
        <p:nvSpPr>
          <p:cNvPr id="13" name="TextBox 12">
            <a:extLst>
              <a:ext uri="{FF2B5EF4-FFF2-40B4-BE49-F238E27FC236}">
                <a16:creationId xmlns:a16="http://schemas.microsoft.com/office/drawing/2014/main" id="{BB2366AF-48D8-52EC-4C21-BA2B519A7051}"/>
              </a:ext>
            </a:extLst>
          </p:cNvPr>
          <p:cNvSpPr txBox="1"/>
          <p:nvPr/>
        </p:nvSpPr>
        <p:spPr>
          <a:xfrm>
            <a:off x="211740" y="2461464"/>
            <a:ext cx="2106667" cy="307777"/>
          </a:xfrm>
          <a:prstGeom prst="rect">
            <a:avLst/>
          </a:prstGeom>
          <a:noFill/>
        </p:spPr>
        <p:txBody>
          <a:bodyPr wrap="none" rtlCol="0">
            <a:spAutoFit/>
          </a:bodyPr>
          <a:lstStyle/>
          <a:p>
            <a:r>
              <a:rPr lang="en-US"/>
              <a:t>Private Equity Company</a:t>
            </a:r>
          </a:p>
        </p:txBody>
      </p:sp>
      <p:sp>
        <p:nvSpPr>
          <p:cNvPr id="14" name="Right Arrow 13">
            <a:extLst>
              <a:ext uri="{FF2B5EF4-FFF2-40B4-BE49-F238E27FC236}">
                <a16:creationId xmlns:a16="http://schemas.microsoft.com/office/drawing/2014/main" id="{AA1F60F0-3BAA-1818-D614-E4FF9EA85548}"/>
              </a:ext>
            </a:extLst>
          </p:cNvPr>
          <p:cNvSpPr/>
          <p:nvPr/>
        </p:nvSpPr>
        <p:spPr>
          <a:xfrm rot="10800000">
            <a:off x="2614242" y="1520431"/>
            <a:ext cx="3143892" cy="640335"/>
          </a:xfrm>
          <a:prstGeom prst="rightArrow">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4283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AF765-8C10-E13D-D621-D224CE895F1E}"/>
              </a:ext>
            </a:extLst>
          </p:cNvPr>
          <p:cNvSpPr>
            <a:spLocks noGrp="1"/>
          </p:cNvSpPr>
          <p:nvPr>
            <p:ph type="title" idx="4294967295"/>
          </p:nvPr>
        </p:nvSpPr>
        <p:spPr>
          <a:xfrm>
            <a:off x="-767013" y="0"/>
            <a:ext cx="6288401" cy="573088"/>
          </a:xfrm>
        </p:spPr>
        <p:txBody>
          <a:bodyPr/>
          <a:lstStyle/>
          <a:p>
            <a:r>
              <a:rPr lang="en-US">
                <a:solidFill>
                  <a:schemeClr val="accent1"/>
                </a:solidFill>
                <a:latin typeface="Cambria"/>
                <a:cs typeface="Arial"/>
              </a:rPr>
              <a:t>About Clear lake Capital</a:t>
            </a:r>
          </a:p>
        </p:txBody>
      </p:sp>
      <p:pic>
        <p:nvPicPr>
          <p:cNvPr id="4" name="Picture 3" descr="A screenshot of a website&#10;&#10;Description automatically generated">
            <a:extLst>
              <a:ext uri="{FF2B5EF4-FFF2-40B4-BE49-F238E27FC236}">
                <a16:creationId xmlns:a16="http://schemas.microsoft.com/office/drawing/2014/main" id="{4FFF0912-7C47-0846-37C8-EA0673705355}"/>
              </a:ext>
            </a:extLst>
          </p:cNvPr>
          <p:cNvPicPr>
            <a:picLocks noChangeAspect="1"/>
          </p:cNvPicPr>
          <p:nvPr/>
        </p:nvPicPr>
        <p:blipFill>
          <a:blip r:embed="rId2"/>
          <a:stretch>
            <a:fillRect/>
          </a:stretch>
        </p:blipFill>
        <p:spPr>
          <a:xfrm>
            <a:off x="3720613" y="1029658"/>
            <a:ext cx="5255953" cy="2673215"/>
          </a:xfrm>
          <a:prstGeom prst="rect">
            <a:avLst/>
          </a:prstGeom>
        </p:spPr>
      </p:pic>
      <p:sp>
        <p:nvSpPr>
          <p:cNvPr id="5" name="TextBox 4">
            <a:extLst>
              <a:ext uri="{FF2B5EF4-FFF2-40B4-BE49-F238E27FC236}">
                <a16:creationId xmlns:a16="http://schemas.microsoft.com/office/drawing/2014/main" id="{9FCC6F50-897A-6D62-DF0D-FB69282B076F}"/>
              </a:ext>
            </a:extLst>
          </p:cNvPr>
          <p:cNvSpPr txBox="1"/>
          <p:nvPr/>
        </p:nvSpPr>
        <p:spPr>
          <a:xfrm>
            <a:off x="266518" y="909573"/>
            <a:ext cx="3454095" cy="4401205"/>
          </a:xfrm>
          <a:prstGeom prst="rect">
            <a:avLst/>
          </a:prstGeom>
          <a:noFill/>
        </p:spPr>
        <p:txBody>
          <a:bodyPr wrap="square" rtlCol="0">
            <a:spAutoFit/>
          </a:bodyPr>
          <a:lstStyle/>
          <a:p>
            <a:endParaRPr lang="en-US" dirty="0">
              <a:latin typeface="Arial" panose="020B0604020202020204" pitchFamily="34" charset="0"/>
              <a:cs typeface="Arial" panose="020B0604020202020204" pitchFamily="34" charset="0"/>
            </a:endParaRPr>
          </a:p>
          <a:p>
            <a:r>
              <a:rPr lang="en-CA" dirty="0">
                <a:effectLst/>
                <a:latin typeface="Arial" panose="020B0604020202020204" pitchFamily="34" charset="0"/>
                <a:cs typeface="Arial" panose="020B0604020202020204" pitchFamily="34" charset="0"/>
              </a:rPr>
              <a:t>Founded in 2006, Clearlake Capital Group, L.P. is an investment firm operating integrated businesses across private equity, credit and other related strategies. </a:t>
            </a:r>
          </a:p>
          <a:p>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effectLst/>
                <a:latin typeface="Arial" panose="020B0604020202020204" pitchFamily="34" charset="0"/>
                <a:cs typeface="Arial" panose="020B0604020202020204" pitchFamily="34" charset="0"/>
              </a:rPr>
              <a:t>Clearlake currently has over $80 billion of assets under management, and its senior investment principals have led or co-led over 400 investments. </a:t>
            </a:r>
          </a:p>
          <a:p>
            <a:endParaRPr lang="en-CA" dirty="0">
              <a:latin typeface="Arial" panose="020B0604020202020204" pitchFamily="34" charset="0"/>
              <a:cs typeface="Arial" panose="020B0604020202020204" pitchFamily="34" charset="0"/>
            </a:endParaRPr>
          </a:p>
          <a:p>
            <a:r>
              <a:rPr lang="en-CA" dirty="0">
                <a:effectLst/>
                <a:latin typeface="Arial" panose="020B0604020202020204" pitchFamily="34" charset="0"/>
                <a:cs typeface="Arial" panose="020B0604020202020204" pitchFamily="34" charset="0"/>
              </a:rPr>
              <a:t>The firm is headquartered in Santa Monica, CA with affiliates in Dallas, TX, London, UK, Dublin, Ireland and Singapore.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CA"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33605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urple and white logo&#10;&#10;Description automatically generated">
            <a:extLst>
              <a:ext uri="{FF2B5EF4-FFF2-40B4-BE49-F238E27FC236}">
                <a16:creationId xmlns:a16="http://schemas.microsoft.com/office/drawing/2014/main" id="{6AEB9CE0-449E-5BDD-3B18-3CF9A12A7E08}"/>
              </a:ext>
            </a:extLst>
          </p:cNvPr>
          <p:cNvPicPr>
            <a:picLocks noChangeAspect="1"/>
          </p:cNvPicPr>
          <p:nvPr/>
        </p:nvPicPr>
        <p:blipFill>
          <a:blip r:embed="rId2">
            <a:alphaModFix amt="70000"/>
          </a:blip>
          <a:stretch>
            <a:fillRect/>
          </a:stretch>
        </p:blipFill>
        <p:spPr>
          <a:xfrm>
            <a:off x="0" y="637033"/>
            <a:ext cx="9144000" cy="2136499"/>
          </a:xfrm>
          <a:prstGeom prst="rect">
            <a:avLst/>
          </a:prstGeom>
        </p:spPr>
      </p:pic>
      <p:sp>
        <p:nvSpPr>
          <p:cNvPr id="2" name="TextBox 1">
            <a:extLst>
              <a:ext uri="{FF2B5EF4-FFF2-40B4-BE49-F238E27FC236}">
                <a16:creationId xmlns:a16="http://schemas.microsoft.com/office/drawing/2014/main" id="{69E4129B-ACFC-DDCC-F704-720FE08F9882}"/>
              </a:ext>
            </a:extLst>
          </p:cNvPr>
          <p:cNvSpPr txBox="1"/>
          <p:nvPr/>
        </p:nvSpPr>
        <p:spPr>
          <a:xfrm>
            <a:off x="0" y="90563"/>
            <a:ext cx="4785284" cy="553998"/>
          </a:xfrm>
          <a:prstGeom prst="rect">
            <a:avLst/>
          </a:prstGeom>
          <a:noFill/>
        </p:spPr>
        <p:txBody>
          <a:bodyPr wrap="none" lIns="91440" tIns="45720" rIns="91440" bIns="45720" rtlCol="0" anchor="t">
            <a:spAutoFit/>
          </a:bodyPr>
          <a:lstStyle/>
          <a:p>
            <a:r>
              <a:rPr lang="en-US" sz="3000" b="1">
                <a:solidFill>
                  <a:schemeClr val="accent1"/>
                </a:solidFill>
                <a:latin typeface="Cambria"/>
              </a:rPr>
              <a:t>Other Recent Acquisitions</a:t>
            </a:r>
          </a:p>
        </p:txBody>
      </p:sp>
      <p:sp>
        <p:nvSpPr>
          <p:cNvPr id="7" name="TextBox 6">
            <a:extLst>
              <a:ext uri="{FF2B5EF4-FFF2-40B4-BE49-F238E27FC236}">
                <a16:creationId xmlns:a16="http://schemas.microsoft.com/office/drawing/2014/main" id="{3A3B114E-817E-EC9B-87F4-097B0FA822B7}"/>
              </a:ext>
            </a:extLst>
          </p:cNvPr>
          <p:cNvSpPr txBox="1"/>
          <p:nvPr/>
        </p:nvSpPr>
        <p:spPr>
          <a:xfrm>
            <a:off x="0" y="2682969"/>
            <a:ext cx="9144000" cy="2031325"/>
          </a:xfrm>
          <a:prstGeom prst="rect">
            <a:avLst/>
          </a:prstGeom>
          <a:solidFill>
            <a:schemeClr val="bg2"/>
          </a:solidFill>
        </p:spPr>
        <p:txBody>
          <a:bodyPr wrap="square" rtlCol="0">
            <a:spAutoFit/>
          </a:bodyPr>
          <a:lstStyle/>
          <a:p>
            <a:pPr algn="ctr"/>
            <a:r>
              <a:rPr lang="en-US" b="1"/>
              <a:t>Deal Value: ~200mm</a:t>
            </a:r>
          </a:p>
          <a:p>
            <a:endParaRPr lang="en-US"/>
          </a:p>
          <a:p>
            <a:r>
              <a:rPr lang="en-CA"/>
              <a:t>On August 23, 2023, SNPS acquired </a:t>
            </a:r>
            <a:r>
              <a:rPr lang="en-CA" err="1"/>
              <a:t>PikeTec</a:t>
            </a:r>
            <a:r>
              <a:rPr lang="en-CA"/>
              <a:t> GmbH, a German leader in solutions for the testing and verification of automotive software for control unit systems, which is important given the increasing complexity of software defined vehicle (SDV). SDVs, or vehicles whose features and functions are primarily enabled through software (APTIV), have been emerging, expected to create more than $650 billion in value for the automotive industry, and make up 15-20% of industry value by 2030 (BCG). </a:t>
            </a:r>
            <a:endParaRPr lang="en-US"/>
          </a:p>
          <a:p>
            <a:endParaRPr lang="en-US"/>
          </a:p>
          <a:p>
            <a:r>
              <a:rPr lang="en-US"/>
              <a:t> </a:t>
            </a:r>
          </a:p>
        </p:txBody>
      </p:sp>
    </p:spTree>
    <p:extLst>
      <p:ext uri="{BB962C8B-B14F-4D97-AF65-F5344CB8AC3E}">
        <p14:creationId xmlns:p14="http://schemas.microsoft.com/office/powerpoint/2010/main" val="34908504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84E3D5-852D-252F-6670-0B3C1DBBD83B}"/>
              </a:ext>
            </a:extLst>
          </p:cNvPr>
          <p:cNvSpPr txBox="1"/>
          <p:nvPr/>
        </p:nvSpPr>
        <p:spPr>
          <a:xfrm>
            <a:off x="147312" y="71519"/>
            <a:ext cx="2240156" cy="477054"/>
          </a:xfrm>
          <a:prstGeom prst="rect">
            <a:avLst/>
          </a:prstGeom>
          <a:noFill/>
        </p:spPr>
        <p:txBody>
          <a:bodyPr wrap="square" lIns="91440" tIns="45720" rIns="91440" bIns="45720" rtlCol="0" anchor="t">
            <a:spAutoFit/>
          </a:bodyPr>
          <a:lstStyle/>
          <a:p>
            <a:r>
              <a:rPr lang="en-US" sz="2500" b="1">
                <a:solidFill>
                  <a:schemeClr val="accent1"/>
                </a:solidFill>
                <a:latin typeface="Cambria"/>
                <a:ea typeface="Cambria"/>
              </a:rPr>
              <a:t>Partnerships</a:t>
            </a:r>
          </a:p>
        </p:txBody>
      </p:sp>
      <p:pic>
        <p:nvPicPr>
          <p:cNvPr id="4" name="Picture 3" descr="A black and white logo&#10;&#10;Description automatically generated">
            <a:extLst>
              <a:ext uri="{FF2B5EF4-FFF2-40B4-BE49-F238E27FC236}">
                <a16:creationId xmlns:a16="http://schemas.microsoft.com/office/drawing/2014/main" id="{2A42083A-FF9E-A627-7D2A-ADC1994D7931}"/>
              </a:ext>
            </a:extLst>
          </p:cNvPr>
          <p:cNvPicPr>
            <a:picLocks noChangeAspect="1"/>
          </p:cNvPicPr>
          <p:nvPr/>
        </p:nvPicPr>
        <p:blipFill>
          <a:blip r:embed="rId2"/>
          <a:stretch>
            <a:fillRect/>
          </a:stretch>
        </p:blipFill>
        <p:spPr>
          <a:xfrm>
            <a:off x="313576" y="937080"/>
            <a:ext cx="1683187" cy="509765"/>
          </a:xfrm>
          <a:prstGeom prst="rect">
            <a:avLst/>
          </a:prstGeom>
        </p:spPr>
      </p:pic>
      <p:pic>
        <p:nvPicPr>
          <p:cNvPr id="6" name="Picture 5" descr="A close up of a sign&#10;&#10;Description automatically generated">
            <a:extLst>
              <a:ext uri="{FF2B5EF4-FFF2-40B4-BE49-F238E27FC236}">
                <a16:creationId xmlns:a16="http://schemas.microsoft.com/office/drawing/2014/main" id="{E3563146-A9E5-1E9C-0040-ED098E441CCB}"/>
              </a:ext>
            </a:extLst>
          </p:cNvPr>
          <p:cNvPicPr>
            <a:picLocks noChangeAspect="1"/>
          </p:cNvPicPr>
          <p:nvPr/>
        </p:nvPicPr>
        <p:blipFill>
          <a:blip r:embed="rId3"/>
          <a:stretch>
            <a:fillRect/>
          </a:stretch>
        </p:blipFill>
        <p:spPr>
          <a:xfrm>
            <a:off x="265355" y="1668770"/>
            <a:ext cx="1731408" cy="811110"/>
          </a:xfrm>
          <a:prstGeom prst="rect">
            <a:avLst/>
          </a:prstGeom>
        </p:spPr>
      </p:pic>
      <p:pic>
        <p:nvPicPr>
          <p:cNvPr id="8" name="Picture 7" descr="A logo of a company&#10;&#10;Description automatically generated">
            <a:extLst>
              <a:ext uri="{FF2B5EF4-FFF2-40B4-BE49-F238E27FC236}">
                <a16:creationId xmlns:a16="http://schemas.microsoft.com/office/drawing/2014/main" id="{97C9C4DA-054E-BBFA-D962-84874D9973D9}"/>
              </a:ext>
            </a:extLst>
          </p:cNvPr>
          <p:cNvPicPr>
            <a:picLocks noChangeAspect="1"/>
          </p:cNvPicPr>
          <p:nvPr/>
        </p:nvPicPr>
        <p:blipFill>
          <a:blip r:embed="rId4"/>
          <a:stretch>
            <a:fillRect/>
          </a:stretch>
        </p:blipFill>
        <p:spPr>
          <a:xfrm>
            <a:off x="565654" y="2853050"/>
            <a:ext cx="1179030" cy="922482"/>
          </a:xfrm>
          <a:prstGeom prst="rect">
            <a:avLst/>
          </a:prstGeom>
        </p:spPr>
      </p:pic>
      <p:pic>
        <p:nvPicPr>
          <p:cNvPr id="10" name="Picture 9" descr="A close-up of a logo&#10;&#10;Description automatically generated">
            <a:extLst>
              <a:ext uri="{FF2B5EF4-FFF2-40B4-BE49-F238E27FC236}">
                <a16:creationId xmlns:a16="http://schemas.microsoft.com/office/drawing/2014/main" id="{19F07BC2-7BFF-160A-F2E3-597A6525F555}"/>
              </a:ext>
            </a:extLst>
          </p:cNvPr>
          <p:cNvPicPr>
            <a:picLocks noChangeAspect="1"/>
          </p:cNvPicPr>
          <p:nvPr/>
        </p:nvPicPr>
        <p:blipFill>
          <a:blip r:embed="rId5"/>
          <a:stretch>
            <a:fillRect/>
          </a:stretch>
        </p:blipFill>
        <p:spPr>
          <a:xfrm>
            <a:off x="147993" y="4077437"/>
            <a:ext cx="1969809" cy="601886"/>
          </a:xfrm>
          <a:prstGeom prst="rect">
            <a:avLst/>
          </a:prstGeom>
        </p:spPr>
      </p:pic>
      <p:sp>
        <p:nvSpPr>
          <p:cNvPr id="11" name="TextBox 10">
            <a:extLst>
              <a:ext uri="{FF2B5EF4-FFF2-40B4-BE49-F238E27FC236}">
                <a16:creationId xmlns:a16="http://schemas.microsoft.com/office/drawing/2014/main" id="{9EBA55DA-F54A-90CF-419E-099D37472B23}"/>
              </a:ext>
            </a:extLst>
          </p:cNvPr>
          <p:cNvSpPr txBox="1"/>
          <p:nvPr/>
        </p:nvSpPr>
        <p:spPr>
          <a:xfrm>
            <a:off x="2117802" y="937080"/>
            <a:ext cx="7026198" cy="523220"/>
          </a:xfrm>
          <a:prstGeom prst="rect">
            <a:avLst/>
          </a:prstGeom>
          <a:noFill/>
        </p:spPr>
        <p:txBody>
          <a:bodyPr wrap="square" rtlCol="0">
            <a:spAutoFit/>
          </a:bodyPr>
          <a:lstStyle/>
          <a:p>
            <a:r>
              <a:rPr lang="en-CA"/>
              <a:t>To run Synopsys Optical Proximity Correction (OPC) software on Nvidia’s computational lithography platform, accelerating performance from weeks to days. </a:t>
            </a:r>
            <a:endParaRPr lang="en-US"/>
          </a:p>
        </p:txBody>
      </p:sp>
      <p:sp>
        <p:nvSpPr>
          <p:cNvPr id="12" name="TextBox 11">
            <a:extLst>
              <a:ext uri="{FF2B5EF4-FFF2-40B4-BE49-F238E27FC236}">
                <a16:creationId xmlns:a16="http://schemas.microsoft.com/office/drawing/2014/main" id="{EBDD8E48-6D69-0D76-E88A-5DABDD05C018}"/>
              </a:ext>
            </a:extLst>
          </p:cNvPr>
          <p:cNvSpPr txBox="1"/>
          <p:nvPr/>
        </p:nvSpPr>
        <p:spPr>
          <a:xfrm>
            <a:off x="2117802" y="1599317"/>
            <a:ext cx="6913182" cy="954107"/>
          </a:xfrm>
          <a:prstGeom prst="rect">
            <a:avLst/>
          </a:prstGeom>
          <a:noFill/>
        </p:spPr>
        <p:txBody>
          <a:bodyPr wrap="square" rtlCol="0">
            <a:spAutoFit/>
          </a:bodyPr>
          <a:lstStyle/>
          <a:p>
            <a:r>
              <a:rPr lang="en-CA" dirty="0"/>
              <a:t>In May 2023, SNPS expanded their agreement with ARM to join ARM Total Design, providing IP and design services using </a:t>
            </a:r>
            <a:r>
              <a:rPr lang="en-CA" dirty="0" err="1"/>
              <a:t>Synopsys.ai</a:t>
            </a:r>
            <a:r>
              <a:rPr lang="en-CA"/>
              <a:t>..</a:t>
            </a:r>
            <a:r>
              <a:rPr lang="en-CA" dirty="0"/>
              <a:t> We view this as beneficial towards SNPS, given the increased adoption of </a:t>
            </a:r>
            <a:r>
              <a:rPr lang="en-CA" dirty="0" err="1"/>
              <a:t>Synopsys.ai</a:t>
            </a:r>
            <a:r>
              <a:rPr lang="en-CA" dirty="0"/>
              <a:t> among partners, benefiting the potential for strong long-term growth prospects</a:t>
            </a:r>
            <a:endParaRPr lang="en-US" dirty="0"/>
          </a:p>
        </p:txBody>
      </p:sp>
      <p:sp>
        <p:nvSpPr>
          <p:cNvPr id="13" name="TextBox 12">
            <a:extLst>
              <a:ext uri="{FF2B5EF4-FFF2-40B4-BE49-F238E27FC236}">
                <a16:creationId xmlns:a16="http://schemas.microsoft.com/office/drawing/2014/main" id="{9280F3FD-5BF7-8AEA-00D1-24AF2D403003}"/>
              </a:ext>
            </a:extLst>
          </p:cNvPr>
          <p:cNvSpPr txBox="1"/>
          <p:nvPr/>
        </p:nvSpPr>
        <p:spPr>
          <a:xfrm>
            <a:off x="2117802" y="2785973"/>
            <a:ext cx="6766514" cy="954107"/>
          </a:xfrm>
          <a:prstGeom prst="rect">
            <a:avLst/>
          </a:prstGeom>
          <a:noFill/>
        </p:spPr>
        <p:txBody>
          <a:bodyPr wrap="square" rtlCol="0">
            <a:spAutoFit/>
          </a:bodyPr>
          <a:lstStyle/>
          <a:p>
            <a:r>
              <a:rPr lang="en-CA"/>
              <a:t>In April 2023, SNPS announced a collaboration with Taiwan Semiconductor (TSMC) to deliver digital and custom design EDA flows on TSMC’s most advanced N2 process, referring to the new generation of chips with increased performance and chip density. We view this as a beneficial for SNPS.</a:t>
            </a:r>
            <a:endParaRPr lang="en-US"/>
          </a:p>
        </p:txBody>
      </p:sp>
      <p:sp>
        <p:nvSpPr>
          <p:cNvPr id="14" name="TextBox 13">
            <a:extLst>
              <a:ext uri="{FF2B5EF4-FFF2-40B4-BE49-F238E27FC236}">
                <a16:creationId xmlns:a16="http://schemas.microsoft.com/office/drawing/2014/main" id="{500CF932-1605-2098-383B-A14271CFD6CA}"/>
              </a:ext>
            </a:extLst>
          </p:cNvPr>
          <p:cNvSpPr txBox="1"/>
          <p:nvPr/>
        </p:nvSpPr>
        <p:spPr>
          <a:xfrm>
            <a:off x="2079288" y="4225545"/>
            <a:ext cx="6843541" cy="523220"/>
          </a:xfrm>
          <a:prstGeom prst="rect">
            <a:avLst/>
          </a:prstGeom>
          <a:noFill/>
        </p:spPr>
        <p:txBody>
          <a:bodyPr wrap="square" rtlCol="0">
            <a:spAutoFit/>
          </a:bodyPr>
          <a:lstStyle/>
          <a:p>
            <a:r>
              <a:rPr lang="en-CA"/>
              <a:t>Strategic collaboration with SNPS to integrate Azure </a:t>
            </a:r>
            <a:r>
              <a:rPr lang="en-CA" err="1"/>
              <a:t>OpenAI</a:t>
            </a:r>
            <a:r>
              <a:rPr lang="en-CA"/>
              <a:t> service for use in </a:t>
            </a:r>
            <a:r>
              <a:rPr lang="en-CA" err="1"/>
              <a:t>Synopsys.ai</a:t>
            </a:r>
            <a:r>
              <a:rPr lang="en-CA"/>
              <a:t> offering</a:t>
            </a:r>
            <a:endParaRPr lang="en-US"/>
          </a:p>
        </p:txBody>
      </p:sp>
    </p:spTree>
    <p:extLst>
      <p:ext uri="{BB962C8B-B14F-4D97-AF65-F5344CB8AC3E}">
        <p14:creationId xmlns:p14="http://schemas.microsoft.com/office/powerpoint/2010/main" val="12429444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00CDE-AF91-D481-AF6F-BC1AEBFE6C91}"/>
              </a:ext>
            </a:extLst>
          </p:cNvPr>
          <p:cNvSpPr>
            <a:spLocks noGrp="1"/>
          </p:cNvSpPr>
          <p:nvPr>
            <p:ph type="title" idx="4294967295"/>
          </p:nvPr>
        </p:nvSpPr>
        <p:spPr>
          <a:xfrm>
            <a:off x="-740902" y="73024"/>
            <a:ext cx="2688368" cy="573088"/>
          </a:xfrm>
        </p:spPr>
        <p:txBody>
          <a:bodyPr/>
          <a:lstStyle/>
          <a:p>
            <a:r>
              <a:rPr lang="en-US">
                <a:solidFill>
                  <a:schemeClr val="accent1"/>
                </a:solidFill>
                <a:latin typeface="Cambria"/>
                <a:ea typeface="Cambria"/>
              </a:rPr>
              <a:t>ESG</a:t>
            </a:r>
          </a:p>
        </p:txBody>
      </p:sp>
      <p:sp>
        <p:nvSpPr>
          <p:cNvPr id="3" name="TextBox 2">
            <a:extLst>
              <a:ext uri="{FF2B5EF4-FFF2-40B4-BE49-F238E27FC236}">
                <a16:creationId xmlns:a16="http://schemas.microsoft.com/office/drawing/2014/main" id="{730BE52E-E30B-EB86-4132-65E2B0F041BA}"/>
              </a:ext>
            </a:extLst>
          </p:cNvPr>
          <p:cNvSpPr txBox="1"/>
          <p:nvPr/>
        </p:nvSpPr>
        <p:spPr>
          <a:xfrm>
            <a:off x="102742" y="904794"/>
            <a:ext cx="8753582" cy="523220"/>
          </a:xfrm>
          <a:prstGeom prst="rect">
            <a:avLst/>
          </a:prstGeom>
          <a:noFill/>
        </p:spPr>
        <p:txBody>
          <a:bodyPr wrap="square" rtlCol="0">
            <a:spAutoFit/>
          </a:bodyPr>
          <a:lstStyle/>
          <a:p>
            <a:r>
              <a:rPr lang="en-CA" dirty="0"/>
              <a:t>We find SNPS to be very well-positioned among its peers, having an ESG risk rating of </a:t>
            </a:r>
            <a:r>
              <a:rPr lang="en-CA"/>
              <a:t>14.42</a:t>
            </a:r>
            <a:r>
              <a:rPr lang="en-CA" dirty="0"/>
              <a:t>, the lowest among its peer group. In the table below, a lower ESG risk rating is considered better:</a:t>
            </a:r>
            <a:endParaRPr lang="en-US" dirty="0"/>
          </a:p>
        </p:txBody>
      </p:sp>
      <p:pic>
        <p:nvPicPr>
          <p:cNvPr id="5" name="Picture 4" descr="A table with numbers and text&#10;&#10;Description automatically generated">
            <a:extLst>
              <a:ext uri="{FF2B5EF4-FFF2-40B4-BE49-F238E27FC236}">
                <a16:creationId xmlns:a16="http://schemas.microsoft.com/office/drawing/2014/main" id="{B6EDC6AD-F0F5-E8FC-C523-1C80DCF6D3F7}"/>
              </a:ext>
            </a:extLst>
          </p:cNvPr>
          <p:cNvPicPr>
            <a:picLocks noChangeAspect="1"/>
          </p:cNvPicPr>
          <p:nvPr/>
        </p:nvPicPr>
        <p:blipFill>
          <a:blip r:embed="rId2"/>
          <a:stretch>
            <a:fillRect/>
          </a:stretch>
        </p:blipFill>
        <p:spPr>
          <a:xfrm>
            <a:off x="184935" y="1682750"/>
            <a:ext cx="4737100" cy="177800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C25B9A1F-51AB-3166-31FB-1DD3029BFADE}"/>
              </a:ext>
            </a:extLst>
          </p:cNvPr>
          <p:cNvPicPr>
            <a:picLocks noChangeAspect="1"/>
          </p:cNvPicPr>
          <p:nvPr/>
        </p:nvPicPr>
        <p:blipFill>
          <a:blip r:embed="rId3"/>
          <a:stretch>
            <a:fillRect/>
          </a:stretch>
        </p:blipFill>
        <p:spPr>
          <a:xfrm>
            <a:off x="5227621" y="1682750"/>
            <a:ext cx="3710896" cy="1411678"/>
          </a:xfrm>
          <a:prstGeom prst="rect">
            <a:avLst/>
          </a:prstGeom>
        </p:spPr>
      </p:pic>
      <p:sp>
        <p:nvSpPr>
          <p:cNvPr id="9" name="TextBox 8">
            <a:extLst>
              <a:ext uri="{FF2B5EF4-FFF2-40B4-BE49-F238E27FC236}">
                <a16:creationId xmlns:a16="http://schemas.microsoft.com/office/drawing/2014/main" id="{971CDD63-CD38-9B1A-2305-AEBFF02459D1}"/>
              </a:ext>
            </a:extLst>
          </p:cNvPr>
          <p:cNvSpPr txBox="1"/>
          <p:nvPr/>
        </p:nvSpPr>
        <p:spPr>
          <a:xfrm>
            <a:off x="720000" y="3744368"/>
            <a:ext cx="8598661" cy="1169551"/>
          </a:xfrm>
          <a:prstGeom prst="rect">
            <a:avLst/>
          </a:prstGeom>
          <a:noFill/>
        </p:spPr>
        <p:txBody>
          <a:bodyPr wrap="square">
            <a:spAutoFit/>
          </a:bodyPr>
          <a:lstStyle/>
          <a:p>
            <a:r>
              <a:rPr lang="en-CA" dirty="0"/>
              <a:t>• </a:t>
            </a:r>
            <a:r>
              <a:rPr lang="en-CA"/>
              <a:t>25% power reduction </a:t>
            </a:r>
            <a:r>
              <a:rPr lang="en-CA" dirty="0"/>
              <a:t>for customer systems-on-chip (SoCs) through SNPS’s low power EDA solutions.</a:t>
            </a:r>
          </a:p>
          <a:p>
            <a:endParaRPr lang="en-CA" dirty="0"/>
          </a:p>
          <a:p>
            <a:r>
              <a:rPr lang="en-CA" dirty="0"/>
              <a:t>• Achieved </a:t>
            </a:r>
            <a:r>
              <a:rPr lang="en-CA" err="1"/>
              <a:t>CarbonNeutral</a:t>
            </a:r>
            <a:r>
              <a:rPr lang="en-CA"/>
              <a:t> company certification </a:t>
            </a:r>
            <a:r>
              <a:rPr lang="en-CA" dirty="0"/>
              <a:t>for fourth consecutive year. </a:t>
            </a:r>
          </a:p>
          <a:p>
            <a:endParaRPr lang="en-CA" dirty="0"/>
          </a:p>
          <a:p>
            <a:r>
              <a:rPr lang="en-CA" dirty="0"/>
              <a:t>• </a:t>
            </a:r>
            <a:r>
              <a:rPr lang="en-CA"/>
              <a:t>Mitigated approximately 50% </a:t>
            </a:r>
            <a:r>
              <a:rPr lang="en-CA" dirty="0"/>
              <a:t>of their North America energy demand.</a:t>
            </a:r>
            <a:endParaRPr lang="en-US" dirty="0"/>
          </a:p>
        </p:txBody>
      </p:sp>
    </p:spTree>
    <p:extLst>
      <p:ext uri="{BB962C8B-B14F-4D97-AF65-F5344CB8AC3E}">
        <p14:creationId xmlns:p14="http://schemas.microsoft.com/office/powerpoint/2010/main" val="29422236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B4B5C-F547-5479-BE06-9D4E4976AAF1}"/>
              </a:ext>
            </a:extLst>
          </p:cNvPr>
          <p:cNvSpPr>
            <a:spLocks noGrp="1"/>
          </p:cNvSpPr>
          <p:nvPr>
            <p:ph type="title" idx="4294967295"/>
          </p:nvPr>
        </p:nvSpPr>
        <p:spPr>
          <a:xfrm>
            <a:off x="-585627" y="116111"/>
            <a:ext cx="4290237" cy="439599"/>
          </a:xfrm>
        </p:spPr>
        <p:txBody>
          <a:bodyPr/>
          <a:lstStyle/>
          <a:p>
            <a:r>
              <a:rPr lang="en-US">
                <a:solidFill>
                  <a:schemeClr val="accent1"/>
                </a:solidFill>
                <a:latin typeface="Cambria"/>
                <a:ea typeface="Cambria"/>
                <a:cs typeface="Arial"/>
              </a:rPr>
              <a:t>Total Return % </a:t>
            </a:r>
            <a:endParaRPr lang="en-US">
              <a:solidFill>
                <a:schemeClr val="accent1"/>
              </a:solidFill>
              <a:latin typeface="Cambria"/>
              <a:ea typeface="Cambria"/>
              <a:cs typeface="Arial" panose="020B0604020202020204" pitchFamily="34" charset="0"/>
            </a:endParaRPr>
          </a:p>
        </p:txBody>
      </p:sp>
      <p:pic>
        <p:nvPicPr>
          <p:cNvPr id="4" name="Picture 3" descr="A green line graph with numbers and a line&#10;&#10;Description automatically generated">
            <a:extLst>
              <a:ext uri="{FF2B5EF4-FFF2-40B4-BE49-F238E27FC236}">
                <a16:creationId xmlns:a16="http://schemas.microsoft.com/office/drawing/2014/main" id="{9151CA7E-FD86-A96C-A1CA-2C8445823E5F}"/>
              </a:ext>
            </a:extLst>
          </p:cNvPr>
          <p:cNvPicPr>
            <a:picLocks noChangeAspect="1"/>
          </p:cNvPicPr>
          <p:nvPr/>
        </p:nvPicPr>
        <p:blipFill>
          <a:blip r:embed="rId3"/>
          <a:stretch>
            <a:fillRect/>
          </a:stretch>
        </p:blipFill>
        <p:spPr>
          <a:xfrm>
            <a:off x="685800" y="1017725"/>
            <a:ext cx="7772400" cy="4009664"/>
          </a:xfrm>
          <a:prstGeom prst="rect">
            <a:avLst/>
          </a:prstGeom>
        </p:spPr>
      </p:pic>
    </p:spTree>
    <p:extLst>
      <p:ext uri="{BB962C8B-B14F-4D97-AF65-F5344CB8AC3E}">
        <p14:creationId xmlns:p14="http://schemas.microsoft.com/office/powerpoint/2010/main" val="305147718"/>
      </p:ext>
    </p:extLst>
  </p:cSld>
  <p:clrMapOvr>
    <a:masterClrMapping/>
  </p:clrMapOvr>
</p:sld>
</file>

<file path=ppt/theme/theme1.xml><?xml version="1.0" encoding="utf-8"?>
<a:theme xmlns:a="http://schemas.openxmlformats.org/drawingml/2006/main" name="Patent Registration Pitch Deck by Slidesgo">
  <a:themeElements>
    <a:clrScheme name="Simple Light">
      <a:dk1>
        <a:srgbClr val="191919"/>
      </a:dk1>
      <a:lt1>
        <a:srgbClr val="F4F5F5"/>
      </a:lt1>
      <a:dk2>
        <a:srgbClr val="C2C5C6"/>
      </a:dk2>
      <a:lt2>
        <a:srgbClr val="939393"/>
      </a:lt2>
      <a:accent1>
        <a:srgbClr val="1C4587"/>
      </a:accent1>
      <a:accent2>
        <a:srgbClr val="173766"/>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TotalTime>
  <Words>13329</Words>
  <Application>Microsoft Office PowerPoint</Application>
  <PresentationFormat>On-screen Show (16:9)</PresentationFormat>
  <Paragraphs>1230</Paragraphs>
  <Slides>237</Slides>
  <Notes>95</Notes>
  <HiddenSlides>0</HiddenSlides>
  <MMClips>0</MMClips>
  <ScaleCrop>false</ScaleCrop>
  <HeadingPairs>
    <vt:vector size="4" baseType="variant">
      <vt:variant>
        <vt:lpstr>Theme</vt:lpstr>
      </vt:variant>
      <vt:variant>
        <vt:i4>2</vt:i4>
      </vt:variant>
      <vt:variant>
        <vt:lpstr>Slide Titles</vt:lpstr>
      </vt:variant>
      <vt:variant>
        <vt:i4>237</vt:i4>
      </vt:variant>
    </vt:vector>
  </HeadingPairs>
  <TitlesOfParts>
    <vt:vector size="239" baseType="lpstr">
      <vt:lpstr>Patent Registration Pitch Deck by Slidesgo</vt:lpstr>
      <vt:lpstr>Office Theme</vt:lpstr>
      <vt:lpstr>Software as a Service (SaaS)</vt:lpstr>
      <vt:lpstr>Research Coverage </vt:lpstr>
      <vt:lpstr>5 Year Trend Comparison (SNPS, CRWD, CRM)</vt:lpstr>
      <vt:lpstr>Industry Analysis:  Defining the Sector</vt:lpstr>
      <vt:lpstr>Market Highlights</vt:lpstr>
      <vt:lpstr>What is SaaS?</vt:lpstr>
      <vt:lpstr>Enterprise Software</vt:lpstr>
      <vt:lpstr>ENTERPRISE SOFTWARE:  Customer Relationship Management</vt:lpstr>
      <vt:lpstr>ENTERPRISE SOFTWARE:   Observability and Monitoring Software  </vt:lpstr>
      <vt:lpstr>ENTERPRISE SOFTWARE:  Project Management Software</vt:lpstr>
      <vt:lpstr>ENTERPRISE SOFTWARE:  Marketing Automation Software</vt:lpstr>
      <vt:lpstr>PowerPoint Presentation</vt:lpstr>
      <vt:lpstr>Productivity Software</vt:lpstr>
      <vt:lpstr>PRODUCTIVITY SOFTWARE:  Word Processing</vt:lpstr>
      <vt:lpstr>PRODUCTIVITY SOFTWARE:  Spreadsheet</vt:lpstr>
      <vt:lpstr>PRODUCTIVITY SOFTWARE:  Database Management System</vt:lpstr>
      <vt:lpstr>PRODUCTIVITY SOFTWARE:  Desktop Publishing</vt:lpstr>
      <vt:lpstr>PRODUCTIVITY SOFTWARE:  Integrated Productivity Software</vt:lpstr>
      <vt:lpstr>Types of SaaS Cloud Functions</vt:lpstr>
      <vt:lpstr>SaaS Revenue Models: Subscription Model</vt:lpstr>
      <vt:lpstr>Recurring Revenue </vt:lpstr>
      <vt:lpstr>SaaS Revenue Models: Usage Basis</vt:lpstr>
      <vt:lpstr>Usage Basis Pricing</vt:lpstr>
      <vt:lpstr>SaaS Revenue Models: Hybrid Model</vt:lpstr>
      <vt:lpstr>Hybrid Pricing Retention</vt:lpstr>
      <vt:lpstr>SaaS Revenue Models: Freemium Model</vt:lpstr>
      <vt:lpstr>Freemium Model Returns</vt:lpstr>
      <vt:lpstr>SaaS Revenue Models: API’s</vt:lpstr>
      <vt:lpstr>API Functions</vt:lpstr>
      <vt:lpstr>Types of APIs</vt:lpstr>
      <vt:lpstr>SaaS Revenue Models</vt:lpstr>
      <vt:lpstr>Industry Analysis:  Trends</vt:lpstr>
      <vt:lpstr>Trends: Artificial Intelligence Optimization</vt:lpstr>
      <vt:lpstr>PowerPoint Presentation</vt:lpstr>
      <vt:lpstr>Trend: Vertical SaaS for Specific Solutions</vt:lpstr>
      <vt:lpstr>Trend: Cybersecurity</vt:lpstr>
      <vt:lpstr>Industry Analysis:  Performance and Multiples</vt:lpstr>
      <vt:lpstr>SaaS Industry Revenue (2015 -2025) </vt:lpstr>
      <vt:lpstr>High Growth and Medium/Low Growth Software</vt:lpstr>
      <vt:lpstr>Horizontal/ Vertical/ Infrastructure Software</vt:lpstr>
      <vt:lpstr>Equity Trading Multiples by Sector</vt:lpstr>
      <vt:lpstr>“The Rule of 40”</vt:lpstr>
      <vt:lpstr>Software Valuation Using “The Rule of 40”</vt:lpstr>
      <vt:lpstr>Software Valuation Using “The Rule of 40”</vt:lpstr>
      <vt:lpstr>How to Sustain “The Rule of 40”</vt:lpstr>
      <vt:lpstr>How to Sustain “The Rule of 40”</vt:lpstr>
      <vt:lpstr>How to Sustain “The Rule of 40”</vt:lpstr>
      <vt:lpstr>How to Sustain “The Rule of 40”</vt:lpstr>
      <vt:lpstr>Industry Analysis:  Arising Challenges</vt:lpstr>
      <vt:lpstr>SaaS Challenges</vt:lpstr>
      <vt:lpstr>Challenges</vt:lpstr>
      <vt:lpstr>SEC Filings Item 1.05 and 1.06 (8-K / 10-K) </vt:lpstr>
      <vt:lpstr>Contents of Item 1.05</vt:lpstr>
      <vt:lpstr>Contents of Item 1.06</vt:lpstr>
      <vt:lpstr>Arising Security Concerns</vt:lpstr>
      <vt:lpstr>Industry Analysis:  Revenue Breakdowns</vt:lpstr>
      <vt:lpstr>Industry Segment by Market Cap</vt:lpstr>
      <vt:lpstr>Synopsys Revenue</vt:lpstr>
      <vt:lpstr>CrowdStrike Revenue Break down</vt:lpstr>
      <vt:lpstr>Synopsys</vt:lpstr>
      <vt:lpstr>PowerPoint Presentation</vt:lpstr>
      <vt:lpstr>PowerPoint Presentation</vt:lpstr>
      <vt:lpstr>PowerPoint Presentation</vt:lpstr>
      <vt:lpstr>PowerPoint Presentation</vt:lpstr>
      <vt:lpstr>PowerPoint Presentation</vt:lpstr>
      <vt:lpstr>Company Description</vt:lpstr>
      <vt:lpstr>Company Description</vt:lpstr>
      <vt:lpstr>Company Description</vt:lpstr>
      <vt:lpstr>PowerPoint Presentation</vt:lpstr>
      <vt:lpstr>SNPS Business Segments</vt:lpstr>
      <vt:lpstr>PowerPoint Presentation</vt:lpstr>
      <vt:lpstr>Revenue by Geography</vt:lpstr>
      <vt:lpstr>Design Automation Segment</vt:lpstr>
      <vt:lpstr>Key Products and Service</vt:lpstr>
      <vt:lpstr>PowerPoint Presentation</vt:lpstr>
      <vt:lpstr>PowerPoint Presentation</vt:lpstr>
      <vt:lpstr>PowerPoint Presentation</vt:lpstr>
      <vt:lpstr>EDA AI Suite</vt:lpstr>
      <vt:lpstr>PowerPoint Presentation</vt:lpstr>
      <vt:lpstr>Design Automation Segment</vt:lpstr>
      <vt:lpstr>Design IP Segment – Products</vt:lpstr>
      <vt:lpstr>PowerPoint Presentation</vt:lpstr>
      <vt:lpstr>Design IP Segment</vt:lpstr>
      <vt:lpstr>Key offerings</vt:lpstr>
      <vt:lpstr>Software Integrity Segment</vt:lpstr>
      <vt:lpstr>Software Integrity Segment</vt:lpstr>
      <vt:lpstr>AI Monetization Trends</vt:lpstr>
      <vt:lpstr>Revenue Growth (Timeline)</vt:lpstr>
      <vt:lpstr>PowerPoint Presentation</vt:lpstr>
      <vt:lpstr>PowerPoint Presentation</vt:lpstr>
      <vt:lpstr>Acquisition</vt:lpstr>
      <vt:lpstr>Acquisition Synergies</vt:lpstr>
      <vt:lpstr>PowerPoint Presentation</vt:lpstr>
      <vt:lpstr>Strategy – Selloff of Software Integrity Business</vt:lpstr>
      <vt:lpstr>About Clear lake Capital</vt:lpstr>
      <vt:lpstr>PowerPoint Presentation</vt:lpstr>
      <vt:lpstr>PowerPoint Presentation</vt:lpstr>
      <vt:lpstr>ESG</vt:lpstr>
      <vt:lpstr>Total Return % </vt:lpstr>
      <vt:lpstr>PowerPoint Presentation</vt:lpstr>
      <vt:lpstr>PowerPoint Presentation</vt:lpstr>
      <vt:lpstr>PowerPoint Presentation</vt:lpstr>
      <vt:lpstr>Management Team</vt:lpstr>
      <vt:lpstr>Executive Compensation</vt:lpstr>
      <vt:lpstr>Executive Compensation - Definitions</vt:lpstr>
      <vt:lpstr>Executive Compensation</vt:lpstr>
      <vt:lpstr>Compensation Rewards</vt:lpstr>
      <vt:lpstr>Management Team</vt:lpstr>
      <vt:lpstr>Shelagh Glaser  CFO </vt:lpstr>
      <vt:lpstr>Antonio Varas  CSO</vt:lpstr>
      <vt:lpstr>Shankar Krishnamoorthy GM EDA</vt:lpstr>
      <vt:lpstr>Rick Mahoney CRO</vt:lpstr>
      <vt:lpstr>Joachim Kunkel GM Solutions Group</vt:lpstr>
      <vt:lpstr>Ravi Subramanian GM Systems Design Group</vt:lpstr>
      <vt:lpstr>PowerPoint Presentation</vt:lpstr>
      <vt:lpstr>PowerPoint Presentation</vt:lpstr>
      <vt:lpstr>Balance Sheet (10K Assets)</vt:lpstr>
      <vt:lpstr>Balance Sheet (10K Liabilities and SE)</vt:lpstr>
      <vt:lpstr>Consolidated Statement of Operations 10K</vt:lpstr>
      <vt:lpstr>PowerPoint Presentation</vt:lpstr>
      <vt:lpstr>PowerPoint Presentation</vt:lpstr>
      <vt:lpstr>PowerPoint Presentation</vt:lpstr>
      <vt:lpstr>Consolidated Statement of Cashflows 10K - Operating</vt:lpstr>
      <vt:lpstr>Consolidated Statement of Cashflows 10K - Investing</vt:lpstr>
      <vt:lpstr>Consolidated Statement of Cashflows 10K - Financing</vt:lpstr>
      <vt:lpstr>PowerPoint Presentation</vt:lpstr>
      <vt:lpstr>PowerPoint Presentation</vt:lpstr>
      <vt:lpstr>PowerPoint Presentation</vt:lpstr>
      <vt:lpstr>Recommendation</vt:lpstr>
      <vt:lpstr>Recommendation</vt:lpstr>
      <vt:lpstr>Recommendation</vt:lpstr>
      <vt:lpstr>Salesforce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CrowdStrike Holding Inc.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417 grp project</dc:title>
  <cp:lastModifiedBy>Tyler Gunara</cp:lastModifiedBy>
  <cp:revision>4</cp:revision>
  <dcterms:modified xsi:type="dcterms:W3CDTF">2024-07-12T07:44:48Z</dcterms:modified>
</cp:coreProperties>
</file>