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68.xml"/>
  <Override ContentType="application/vnd.openxmlformats-officedocument.presentationml.notesSlide+xml" PartName="/ppt/notesSlides/notesSlide222.xml"/>
  <Override ContentType="application/vnd.openxmlformats-officedocument.presentationml.notesSlide+xml" PartName="/ppt/notesSlides/notesSlide257.xml"/>
  <Override ContentType="application/vnd.openxmlformats-officedocument.presentationml.notesSlide+xml" PartName="/ppt/notesSlides/notesSlide265.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249.xml"/>
  <Override ContentType="application/vnd.openxmlformats-officedocument.presentationml.notesSlide+xml" PartName="/ppt/notesSlides/notesSlide206.xml"/>
  <Override ContentType="application/vnd.openxmlformats-officedocument.presentationml.notesSlide+xml" PartName="/ppt/notesSlides/notesSlide230.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76.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16.xml"/>
  <Override ContentType="application/vnd.openxmlformats-officedocument.presentationml.notesSlide+xml" PartName="/ppt/notesSlides/notesSlide214.xml"/>
  <Override ContentType="application/vnd.openxmlformats-officedocument.presentationml.notesSlide+xml" PartName="/ppt/notesSlides/notesSlide1.xml"/>
  <Override ContentType="application/vnd.openxmlformats-officedocument.presentationml.notesSlide+xml" PartName="/ppt/notesSlides/notesSlide196.xml"/>
  <Override ContentType="application/vnd.openxmlformats-officedocument.presentationml.notesSlide+xml" PartName="/ppt/notesSlides/notesSlide250.xml"/>
  <Override ContentType="application/vnd.openxmlformats-officedocument.presentationml.notesSlide+xml" PartName="/ppt/notesSlides/notesSlide105.xml"/>
  <Override ContentType="application/vnd.openxmlformats-officedocument.presentationml.notesSlide+xml" PartName="/ppt/notesSlides/notesSlide148.xml"/>
  <Override ContentType="application/vnd.openxmlformats-officedocument.presentationml.notesSlide+xml" PartName="/ppt/notesSlides/notesSlide202.xml"/>
  <Override ContentType="application/vnd.openxmlformats-officedocument.presentationml.notesSlide+xml" PartName="/ppt/notesSlides/notesSlide39.xml"/>
  <Override ContentType="application/vnd.openxmlformats-officedocument.presentationml.notesSlide+xml" PartName="/ppt/notesSlides/notesSlide137.xml"/>
  <Override ContentType="application/vnd.openxmlformats-officedocument.presentationml.notesSlide+xml" PartName="/ppt/notesSlides/notesSlide87.xml"/>
  <Override ContentType="application/vnd.openxmlformats-officedocument.presentationml.notesSlide+xml" PartName="/ppt/notesSlides/notesSlide44.xml"/>
  <Override ContentType="application/vnd.openxmlformats-officedocument.presentationml.notesSlide+xml" PartName="/ppt/notesSlides/notesSlide234.xml"/>
  <Override ContentType="application/vnd.openxmlformats-officedocument.presentationml.notesSlide+xml" PartName="/ppt/notesSlides/notesSlide141.xml"/>
  <Override ContentType="application/vnd.openxmlformats-officedocument.presentationml.notesSlide+xml" PartName="/ppt/notesSlides/notesSlide153.xml"/>
  <Override ContentType="application/vnd.openxmlformats-officedocument.presentationml.notesSlide+xml" PartName="/ppt/notesSlides/notesSlide110.xml"/>
  <Override ContentType="application/vnd.openxmlformats-officedocument.presentationml.notesSlide+xml" PartName="/ppt/notesSlides/notesSlide184.xml"/>
  <Override ContentType="application/vnd.openxmlformats-officedocument.presentationml.notesSlide+xml" PartName="/ppt/notesSlides/notesSlide75.xml"/>
  <Override ContentType="application/vnd.openxmlformats-officedocument.presentationml.notesSlide+xml" PartName="/ppt/notesSlides/notesSlide229.xml"/>
  <Override ContentType="application/vnd.openxmlformats-officedocument.presentationml.notesSlide+xml" PartName="/ppt/notesSlides/notesSlide180.xml"/>
  <Override ContentType="application/vnd.openxmlformats-officedocument.presentationml.notesSlide+xml" PartName="/ppt/notesSlides/notesSlide172.xml"/>
  <Override ContentType="application/vnd.openxmlformats-officedocument.presentationml.notesSlide+xml" PartName="/ppt/notesSlides/notesSlide261.xml"/>
  <Override ContentType="application/vnd.openxmlformats-officedocument.presentationml.notesSlide+xml" PartName="/ppt/notesSlides/notesSlide9.xml"/>
  <Override ContentType="application/vnd.openxmlformats-officedocument.presentationml.notesSlide+xml" PartName="/ppt/notesSlides/notesSlide63.xml"/>
  <Override ContentType="application/vnd.openxmlformats-officedocument.presentationml.notesSlide+xml" PartName="/ppt/notesSlides/notesSlide270.xml"/>
  <Override ContentType="application/vnd.openxmlformats-officedocument.presentationml.notesSlide+xml" PartName="/ppt/notesSlides/notesSlide20.xml"/>
  <Override ContentType="application/vnd.openxmlformats-officedocument.presentationml.notesSlide+xml" PartName="/ppt/notesSlides/notesSlide21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253.xml"/>
  <Override ContentType="application/vnd.openxmlformats-officedocument.presentationml.notesSlide+xml" PartName="/ppt/notesSlides/notesSlide144.xml"/>
  <Override ContentType="application/vnd.openxmlformats-officedocument.presentationml.notesSlide+xml" PartName="/ppt/notesSlides/notesSlide48.xml"/>
  <Override ContentType="application/vnd.openxmlformats-officedocument.presentationml.notesSlide+xml" PartName="/ppt/notesSlides/notesSlide238.xml"/>
  <Override ContentType="application/vnd.openxmlformats-officedocument.presentationml.notesSlide+xml" PartName="/ppt/notesSlides/notesSlide15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52.xml"/>
  <Override ContentType="application/vnd.openxmlformats-officedocument.presentationml.notesSlide+xml" PartName="/ppt/notesSlides/notesSlide35.xml"/>
  <Override ContentType="application/vnd.openxmlformats-officedocument.presentationml.notesSlide+xml" PartName="/ppt/notesSlides/notesSlide161.xml"/>
  <Override ContentType="application/vnd.openxmlformats-officedocument.presentationml.notesSlide+xml" PartName="/ppt/notesSlides/notesSlide5.xml"/>
  <Override ContentType="application/vnd.openxmlformats-officedocument.presentationml.notesSlide+xml" PartName="/ppt/notesSlides/notesSlide187.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225.xml"/>
  <Override ContentType="application/vnd.openxmlformats-officedocument.presentationml.notesSlide+xml" PartName="/ppt/notesSlides/notesSlide242.xml"/>
  <Override ContentType="application/vnd.openxmlformats-officedocument.presentationml.notesSlide+xml" PartName="/ppt/notesSlides/notesSlide268.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24.xml"/>
  <Override ContentType="application/vnd.openxmlformats-officedocument.presentationml.notesSlide+xml" PartName="/ppt/notesSlides/notesSlide256.xml"/>
  <Override ContentType="application/vnd.openxmlformats-officedocument.presentationml.notesSlide+xml" PartName="/ppt/notesSlides/notesSlide213.xml"/>
  <Override ContentType="application/vnd.openxmlformats-officedocument.presentationml.notesSlide+xml" PartName="/ppt/notesSlides/notesSlide223.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177.xml"/>
  <Override ContentType="application/vnd.openxmlformats-officedocument.presentationml.notesSlide+xml" PartName="/ppt/notesSlides/notesSlide231.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266.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03.xml"/>
  <Override ContentType="application/vnd.openxmlformats-officedocument.presentationml.notesSlide+xml" PartName="/ppt/notesSlides/notesSlide13.xml"/>
  <Override ContentType="application/vnd.openxmlformats-officedocument.presentationml.notesSlide+xml" PartName="/ppt/notesSlides/notesSlide24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52.xml"/>
  <Override ContentType="application/vnd.openxmlformats-officedocument.presentationml.notesSlide+xml" PartName="/ppt/notesSlides/notesSlide195.xml"/>
  <Override ContentType="application/vnd.openxmlformats-officedocument.presentationml.notesSlide+xml" PartName="/ppt/notesSlides/notesSlide183.xml"/>
  <Override ContentType="application/vnd.openxmlformats-officedocument.presentationml.notesSlide+xml" PartName="/ppt/notesSlides/notesSlide217.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167.xml"/>
  <Override ContentType="application/vnd.openxmlformats-officedocument.presentationml.notesSlide+xml" PartName="/ppt/notesSlides/notesSlide140.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51.xml"/>
  <Override ContentType="application/vnd.openxmlformats-officedocument.presentationml.notesSlide+xml" PartName="/ppt/notesSlides/notesSlide149.xml"/>
  <Override ContentType="application/vnd.openxmlformats-officedocument.presentationml.notesSlide+xml" PartName="/ppt/notesSlides/notesSlide252.xml"/>
  <Override ContentType="application/vnd.openxmlformats-officedocument.presentationml.notesSlide+xml" PartName="/ppt/notesSlides/notesSlide62.xml"/>
  <Override ContentType="application/vnd.openxmlformats-officedocument.presentationml.notesSlide+xml" PartName="/ppt/notesSlides/notesSlide235.xml"/>
  <Override ContentType="application/vnd.openxmlformats-officedocument.presentationml.notesSlide+xml" PartName="/ppt/notesSlides/notesSlide45.xml"/>
  <Override ContentType="application/vnd.openxmlformats-officedocument.presentationml.notesSlide+xml" PartName="/ppt/notesSlides/notesSlide28.xml"/>
  <Override ContentType="application/vnd.openxmlformats-officedocument.presentationml.notesSlide+xml" PartName="/ppt/notesSlides/notesSlide139.xml"/>
  <Override ContentType="application/vnd.openxmlformats-officedocument.presentationml.notesSlide+xml" PartName="/ppt/notesSlides/notesSlide228.xml"/>
  <Override ContentType="application/vnd.openxmlformats-officedocument.presentationml.notesSlide+xml" PartName="/ppt/notesSlides/notesSlide55.xml"/>
  <Override ContentType="application/vnd.openxmlformats-officedocument.presentationml.notesSlide+xml" PartName="/ppt/notesSlides/notesSlide156.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199.xml"/>
  <Override ContentType="application/vnd.openxmlformats-officedocument.presentationml.notesSlide+xml" PartName="/ppt/notesSlides/notesSlide245.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90.xml"/>
  <Override ContentType="application/vnd.openxmlformats-officedocument.presentationml.notesSlide+xml" PartName="/ppt/notesSlides/notesSlide218.xml"/>
  <Override ContentType="application/vnd.openxmlformats-officedocument.presentationml.notesSlide+xml" PartName="/ppt/notesSlides/notesSlide262.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38.xml"/>
  <Override ContentType="application/vnd.openxmlformats-officedocument.presentationml.notesSlide+xml" PartName="/ppt/notesSlides/notesSlide173.xml"/>
  <Override ContentType="application/vnd.openxmlformats-officedocument.presentationml.notesSlide+xml" PartName="/ppt/notesSlides/notesSlide128.xml"/>
  <Override ContentType="application/vnd.openxmlformats-officedocument.presentationml.notesSlide+xml" PartName="/ppt/notesSlides/notesSlide267.xml"/>
  <Override ContentType="application/vnd.openxmlformats-officedocument.presentationml.notesSlide+xml" PartName="/ppt/notesSlides/notesSlide224.xml"/>
  <Override ContentType="application/vnd.openxmlformats-officedocument.presentationml.notesSlide+xml" PartName="/ppt/notesSlides/notesSlide241.xml"/>
  <Override ContentType="application/vnd.openxmlformats-officedocument.presentationml.notesSlide+xml" PartName="/ppt/notesSlides/notesSlide162.xml"/>
  <Override ContentType="application/vnd.openxmlformats-officedocument.presentationml.notesSlide+xml" PartName="/ppt/notesSlides/notesSlide49.xml"/>
  <Override ContentType="application/vnd.openxmlformats-officedocument.presentationml.notesSlide+xml" PartName="/ppt/notesSlides/notesSlide145.xml"/>
  <Override ContentType="application/vnd.openxmlformats-officedocument.presentationml.notesSlide+xml" PartName="/ppt/notesSlides/notesSlide207.xml"/>
  <Override ContentType="application/vnd.openxmlformats-officedocument.presentationml.notesSlide+xml" PartName="/ppt/notesSlides/notesSlide102.xml"/>
  <Override ContentType="application/vnd.openxmlformats-officedocument.presentationml.notesSlide+xml" PartName="/ppt/notesSlides/notesSlide8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88.xml"/>
  <Override ContentType="application/vnd.openxmlformats-officedocument.presentationml.notesSlide+xml" PartName="/ppt/notesSlides/notesSlide3.xml"/>
  <Override ContentType="application/vnd.openxmlformats-officedocument.presentationml.notesSlide+xml" PartName="/ppt/notesSlides/notesSlide50.xml"/>
  <Override ContentType="application/vnd.openxmlformats-officedocument.presentationml.notesSlide+xml" PartName="/ppt/notesSlides/notesSlide239.xml"/>
  <Override ContentType="application/vnd.openxmlformats-officedocument.presentationml.notesSlide+xml" PartName="/ppt/notesSlides/notesSlide240.xml"/>
  <Override ContentType="application/vnd.openxmlformats-officedocument.presentationml.notesSlide+xml" PartName="/ppt/notesSlides/notesSlide107.xml"/>
  <Override ContentType="application/vnd.openxmlformats-officedocument.presentationml.notesSlide+xml" PartName="/ppt/notesSlides/notesSlide186.xml"/>
  <Override ContentType="application/vnd.openxmlformats-officedocument.presentationml.notesSlide+xml" PartName="/ppt/notesSlides/notesSlide143.xml"/>
  <Override ContentType="application/vnd.openxmlformats-officedocument.presentationml.notesSlide+xml" PartName="/ppt/notesSlides/notesSlide151.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232.xml"/>
  <Override ContentType="application/vnd.openxmlformats-officedocument.presentationml.notesSlide+xml" PartName="/ppt/notesSlides/notesSlide85.xml"/>
  <Override ContentType="application/vnd.openxmlformats-officedocument.presentationml.notesSlide+xml" PartName="/ppt/notesSlides/notesSlide194.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263.xml"/>
  <Override ContentType="application/vnd.openxmlformats-officedocument.presentationml.notesSlide+xml" PartName="/ppt/notesSlides/notesSlide259.xml"/>
  <Override ContentType="application/vnd.openxmlformats-officedocument.presentationml.notesSlide+xml" PartName="/ppt/notesSlides/notesSlide81.xml"/>
  <Override ContentType="application/vnd.openxmlformats-officedocument.presentationml.notesSlide+xml" PartName="/ppt/notesSlides/notesSlide166.xml"/>
  <Override ContentType="application/vnd.openxmlformats-officedocument.presentationml.notesSlide+xml" PartName="/ppt/notesSlides/notesSlide182.xml"/>
  <Override ContentType="application/vnd.openxmlformats-officedocument.presentationml.notesSlide+xml" PartName="/ppt/notesSlides/notesSlide30.xml"/>
  <Override ContentType="application/vnd.openxmlformats-officedocument.presentationml.notesSlide+xml" PartName="/ppt/notesSlides/notesSlide220.xml"/>
  <Override ContentType="application/vnd.openxmlformats-officedocument.presentationml.notesSlide+xml" PartName="/ppt/notesSlides/notesSlide69.xml"/>
  <Override ContentType="application/vnd.openxmlformats-officedocument.presentationml.notesSlide+xml" PartName="/ppt/notesSlides/notesSlide178.xml"/>
  <Override ContentType="application/vnd.openxmlformats-officedocument.presentationml.notesSlide+xml" PartName="/ppt/notesSlides/notesSlide26.xml"/>
  <Override ContentType="application/vnd.openxmlformats-officedocument.presentationml.notesSlide+xml" PartName="/ppt/notesSlides/notesSlide135.xml"/>
  <Override ContentType="application/vnd.openxmlformats-officedocument.presentationml.notesSlide+xml" PartName="/ppt/notesSlides/notesSlide93.xml"/>
  <Override ContentType="application/vnd.openxmlformats-officedocument.presentationml.notesSlide+xml" PartName="/ppt/notesSlides/notesSlide204.xml"/>
  <Override ContentType="application/vnd.openxmlformats-officedocument.presentationml.notesSlide+xml" PartName="/ppt/notesSlides/notesSlide247.xml"/>
  <Override ContentType="application/vnd.openxmlformats-officedocument.presentationml.notesSlide+xml" PartName="/ppt/notesSlides/notesSlide57.xml"/>
  <Override ContentType="application/vnd.openxmlformats-officedocument.presentationml.notesSlide+xml" PartName="/ppt/notesSlides/notesSlide123.xml"/>
  <Override ContentType="application/vnd.openxmlformats-officedocument.presentationml.notesSlide+xml" PartName="/ppt/notesSlides/notesSlide171.xml"/>
  <Override ContentType="application/vnd.openxmlformats-officedocument.presentationml.notesSlide+xml" PartName="/ppt/notesSlides/notesSlide14.xml"/>
  <Override ContentType="application/vnd.openxmlformats-officedocument.presentationml.notesSlide+xml" PartName="/ppt/notesSlides/notesSlide216.xml"/>
  <Override ContentType="application/vnd.openxmlformats-officedocument.presentationml.notesSlide+xml" PartName="/ppt/notesSlides/notesSlide227.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163.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98.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155.xml"/>
  <Override ContentType="application/vnd.openxmlformats-officedocument.presentationml.notesSlide+xml" PartName="/ppt/notesSlides/notesSlide189.xml"/>
  <Override ContentType="application/vnd.openxmlformats-officedocument.presentationml.notesSlide+xml" PartName="/ppt/notesSlides/notesSlide46.xml"/>
  <Override ContentType="application/vnd.openxmlformats-officedocument.presentationml.notesSlide+xml" PartName="/ppt/notesSlides/notesSlide89.xml"/>
  <Override ContentType="application/vnd.openxmlformats-officedocument.presentationml.notesSlide+xml" PartName="/ppt/notesSlides/notesSlide146.xml"/>
  <Override ContentType="application/vnd.openxmlformats-officedocument.presentationml.notesSlide+xml" PartName="/ppt/notesSlides/notesSlide219.xml"/>
  <Override ContentType="application/vnd.openxmlformats-officedocument.presentationml.notesSlide+xml" PartName="/ppt/notesSlides/notesSlide11.xml"/>
  <Override ContentType="application/vnd.openxmlformats-officedocument.presentationml.notesSlide+xml" PartName="/ppt/notesSlides/notesSlide120.xml"/>
  <Override ContentType="application/vnd.openxmlformats-officedocument.presentationml.notesSlide+xml" PartName="/ppt/notesSlides/notesSlide236.xml"/>
  <Override ContentType="application/vnd.openxmlformats-officedocument.presentationml.notesSlide+xml" PartName="/ppt/notesSlides/notesSlide244.xml"/>
  <Override ContentType="application/vnd.openxmlformats-officedocument.presentationml.notesSlide+xml" PartName="/ppt/notesSlides/notesSlide201.xml"/>
  <Override ContentType="application/vnd.openxmlformats-officedocument.presentationml.notesSlide+xml" PartName="/ppt/notesSlides/notesSlide1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91.xml"/>
  <Override ContentType="application/vnd.openxmlformats-officedocument.presentationml.notesSlide+xml" PartName="/ppt/notesSlides/notesSlide20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65.xml"/>
  <Override ContentType="application/vnd.openxmlformats-officedocument.presentationml.notesSlide+xml" PartName="/ppt/notesSlides/notesSlide174.xml"/>
  <Override ContentType="application/vnd.openxmlformats-officedocument.presentationml.notesSlide+xml" PartName="/ppt/notesSlides/notesSlide255.xml"/>
  <Override ContentType="application/vnd.openxmlformats-officedocument.presentationml.notesSlide+xml" PartName="/ppt/notesSlides/notesSlide212.xml"/>
  <Override ContentType="application/vnd.openxmlformats-officedocument.presentationml.notesSlide+xml" PartName="/ppt/notesSlides/notesSlide92.xml"/>
  <Override ContentType="application/vnd.openxmlformats-officedocument.presentationml.notesSlide+xml" PartName="/ppt/notesSlides/notesSlide193.xml"/>
  <Override ContentType="application/vnd.openxmlformats-officedocument.presentationml.notesSlide+xml" PartName="/ppt/notesSlides/notesSlide150.xml"/>
  <Override ContentType="application/vnd.openxmlformats-officedocument.presentationml.notesSlide+xml" PartName="/ppt/notesSlides/notesSlide142.xml"/>
  <Override ContentType="application/vnd.openxmlformats-officedocument.presentationml.notesSlide+xml" PartName="/ppt/notesSlides/notesSlide248.xml"/>
  <Override ContentType="application/vnd.openxmlformats-officedocument.presentationml.notesSlide+xml" PartName="/ppt/notesSlides/notesSlide116.xml"/>
  <Override ContentType="application/vnd.openxmlformats-officedocument.presentationml.notesSlide+xml" PartName="/ppt/notesSlides/notesSlide15.xml"/>
  <Override ContentType="application/vnd.openxmlformats-officedocument.presentationml.notesSlide+xml" PartName="/ppt/notesSlides/notesSlide159.xml"/>
  <Override ContentType="application/vnd.openxmlformats-officedocument.presentationml.notesSlide+xml" PartName="/ppt/notesSlides/notesSlide185.xml"/>
  <Override ContentType="application/vnd.openxmlformats-officedocument.presentationml.notesSlide+xml" PartName="/ppt/notesSlides/notesSlide215.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258.xml"/>
  <Override ContentType="application/vnd.openxmlformats-officedocument.presentationml.notesSlide+xml" PartName="/ppt/notesSlides/notesSlide169.xml"/>
  <Override ContentType="application/vnd.openxmlformats-officedocument.presentationml.notesSlide+xml" PartName="/ppt/notesSlides/notesSlide205.xml"/>
  <Override ContentType="application/vnd.openxmlformats-officedocument.presentationml.notesSlide+xml" PartName="/ppt/notesSlides/notesSlide108.xml"/>
  <Override ContentType="application/vnd.openxmlformats-officedocument.presentationml.notesSlide+xml" PartName="/ppt/notesSlides/notesSlide25.xml"/>
  <Override ContentType="application/vnd.openxmlformats-officedocument.presentationml.notesSlide+xml" PartName="/ppt/notesSlides/notesSlide160.xml"/>
  <Override ContentType="application/vnd.openxmlformats-officedocument.presentationml.notesSlide+xml" PartName="/ppt/notesSlides/notesSlide43.xml"/>
  <Override ContentType="application/vnd.openxmlformats-officedocument.presentationml.notesSlide+xml" PartName="/ppt/notesSlides/notesSlide86.xml"/>
  <Override ContentType="application/vnd.openxmlformats-officedocument.presentationml.notesSlide+xml" PartName="/ppt/notesSlides/notesSlide179.xml"/>
  <Override ContentType="application/vnd.openxmlformats-officedocument.presentationml.notesSlide+xml" PartName="/ppt/notesSlides/notesSlide233.xml"/>
  <Override ContentType="application/vnd.openxmlformats-officedocument.presentationml.notesSlide+xml" PartName="/ppt/notesSlides/notesSlide165.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264.xml"/>
  <Override ContentType="application/vnd.openxmlformats-officedocument.presentationml.notesSlide+xml" PartName="/ppt/notesSlides/notesSlide74.xml"/>
  <Override ContentType="application/vnd.openxmlformats-officedocument.presentationml.notesSlide+xml" PartName="/ppt/notesSlides/notesSlide170.xml"/>
  <Override ContentType="application/vnd.openxmlformats-officedocument.presentationml.notesSlide+xml" PartName="/ppt/notesSlides/notesSlide197.xml"/>
  <Override ContentType="application/vnd.openxmlformats-officedocument.presentationml.notesSlide+xml" PartName="/ppt/notesSlides/notesSlide221.xml"/>
  <Override ContentType="application/vnd.openxmlformats-officedocument.presentationml.notesSlide+xml" PartName="/ppt/notesSlides/notesSlide58.xml"/>
  <Override ContentType="application/vnd.openxmlformats-officedocument.presentationml.notesSlide+xml" PartName="/ppt/notesSlides/notesSlide154.xml"/>
  <Override ContentType="application/vnd.openxmlformats-officedocument.presentationml.notesSlide+xml" PartName="/ppt/notesSlides/notesSlide136.xml"/>
  <Override ContentType="application/vnd.openxmlformats-officedocument.presentationml.notesSlide+xml" PartName="/ppt/notesSlides/notesSlide2.xml"/>
  <Override ContentType="application/vnd.openxmlformats-officedocument.presentationml.notesSlide+xml" PartName="/ppt/notesSlides/notesSlide260.xml"/>
  <Override ContentType="application/vnd.openxmlformats-officedocument.presentationml.notesSlide+xml" PartName="/ppt/notesSlides/notesSlide70.xml"/>
  <Override ContentType="application/vnd.openxmlformats-officedocument.presentationml.notesSlide+xml" PartName="/ppt/notesSlides/notesSlide243.xml"/>
  <Override ContentType="application/vnd.openxmlformats-officedocument.presentationml.notesSlide+xml" PartName="/ppt/notesSlides/notesSlide111.xml"/>
  <Override ContentType="application/vnd.openxmlformats-officedocument.presentationml.notesSlide+xml" PartName="/ppt/notesSlides/notesSlide226.xml"/>
  <Override ContentType="application/vnd.openxmlformats-officedocument.presentationml.notesSlide+xml" PartName="/ppt/notesSlides/notesSlide269.xml"/>
  <Override ContentType="application/vnd.openxmlformats-officedocument.presentationml.notesSlide+xml" PartName="/ppt/notesSlides/notesSlide200.xml"/>
  <Override ContentType="application/vnd.openxmlformats-officedocument.presentationml.notesSlide+xml" PartName="/ppt/notesSlides/notesSlide181.xml"/>
  <Override ContentType="application/vnd.openxmlformats-officedocument.presentationml.notesSlide+xml" PartName="/ppt/notesSlides/notesSlide47.xml"/>
  <Override ContentType="application/vnd.openxmlformats-officedocument.presentationml.notesSlide+xml" PartName="/ppt/notesSlides/notesSlide209.xml"/>
  <Override ContentType="application/vnd.openxmlformats-officedocument.presentationml.notesSlide+xml" PartName="/ppt/notesSlides/notesSlide104.xml"/>
  <Override ContentType="application/vnd.openxmlformats-officedocument.presentationml.notesSlide+xml" PartName="/ppt/notesSlides/notesSlide147.xml"/>
  <Override ContentType="application/vnd.openxmlformats-officedocument.presentationml.notesSlide+xml" PartName="/ppt/notesSlides/notesSlide21.xml"/>
  <Override ContentType="application/vnd.openxmlformats-officedocument.presentationml.notesSlide+xml" PartName="/ppt/notesSlides/notesSlide164.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271.xml"/>
  <Override ContentType="application/vnd.openxmlformats-officedocument.presentationml.notesSlide+xml" PartName="/ppt/notesSlides/notesSlide237.xml"/>
  <Override ContentType="application/vnd.openxmlformats-officedocument.presentationml.notesSlide+xml" PartName="/ppt/notesSlides/notesSlide211.xml"/>
  <Override ContentType="application/vnd.openxmlformats-officedocument.presentationml.notesSlide+xml" PartName="/ppt/notesSlides/notesSlide254.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36.xml"/>
  <Override ContentType="application/vnd.openxmlformats-officedocument.presentationml.notesSlide+xml" PartName="/ppt/notesSlides/notesSlide96.xml"/>
  <Override ContentType="application/vnd.openxmlformats-officedocument.presentationml.notesSlide+xml" PartName="/ppt/notesSlides/notesSlide192.xml"/>
  <Override ContentType="application/vnd.openxmlformats-officedocument.presentationml.notesSlide+xml" PartName="/ppt/notesSlides/notesSlide19.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158.xml"/>
  <Override ContentType="application/vnd.openxmlformats-officedocument.presentationml.notesSlide+xml" PartName="/ppt/notesSlides/notesSlide175.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121.xml"/>
  <Override ContentType="application/vnd.openxmlformats-officedocument.presentationml.slide+xml" PartName="/ppt/slides/slide164.xml"/>
  <Override ContentType="application/vnd.openxmlformats-officedocument.presentationml.slide+xml" PartName="/ppt/slides/slide253.xml"/>
  <Override ContentType="application/vnd.openxmlformats-officedocument.presentationml.slide+xml" PartName="/ppt/slides/slide43.xml"/>
  <Override ContentType="application/vnd.openxmlformats-officedocument.presentationml.slide+xml" PartName="/ppt/slides/slide199.xml"/>
  <Override ContentType="application/vnd.openxmlformats-officedocument.presentationml.slide+xml" PartName="/ppt/slides/slide210.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202.xml"/>
  <Override ContentType="application/vnd.openxmlformats-officedocument.presentationml.slide+xml" PartName="/ppt/slides/slide105.xml"/>
  <Override ContentType="application/vnd.openxmlformats-officedocument.presentationml.slide+xml" PartName="/ppt/slides/slide148.xml"/>
  <Override ContentType="application/vnd.openxmlformats-officedocument.presentationml.slide+xml" PartName="/ppt/slides/slide172.xml"/>
  <Override ContentType="application/vnd.openxmlformats-officedocument.presentationml.slide+xml" PartName="/ppt/slides/slide19.xml"/>
  <Override ContentType="application/vnd.openxmlformats-officedocument.presentationml.slide+xml" PartName="/ppt/slides/slide5.xml"/>
  <Override ContentType="application/vnd.openxmlformats-officedocument.presentationml.slide+xml" PartName="/ppt/slides/slide237.xml"/>
  <Override ContentType="application/vnd.openxmlformats-officedocument.presentationml.slide+xml" PartName="/ppt/slides/slide261.xml"/>
  <Override ContentType="application/vnd.openxmlformats-officedocument.presentationml.slide+xml" PartName="/ppt/slides/slide51.xml"/>
  <Override ContentType="application/vnd.openxmlformats-officedocument.presentationml.slide+xml" PartName="/ppt/slides/slide245.xml"/>
  <Override ContentType="application/vnd.openxmlformats-officedocument.presentationml.slide+xml" PartName="/ppt/slides/slide113.xml"/>
  <Override ContentType="application/vnd.openxmlformats-officedocument.presentationml.slide+xml" PartName="/ppt/slides/slide94.xml"/>
  <Override ContentType="application/vnd.openxmlformats-officedocument.presentationml.slide+xml" PartName="/ppt/slides/slide156.xml"/>
  <Override ContentType="application/vnd.openxmlformats-officedocument.presentationml.slide+xml" PartName="/ppt/slides/slide217.xml"/>
  <Override ContentType="application/vnd.openxmlformats-officedocument.presentationml.slide+xml" PartName="/ppt/slides/slide71.xml"/>
  <Override ContentType="application/vnd.openxmlformats-officedocument.presentationml.slide+xml" PartName="/ppt/slides/slide179.xml"/>
  <Override ContentType="application/vnd.openxmlformats-officedocument.presentationml.slide+xml" PartName="/ppt/slides/slide233.xml"/>
  <Override ContentType="application/vnd.openxmlformats-officedocument.presentationml.slide+xml" PartName="/ppt/slides/slide66.xml"/>
  <Override ContentType="application/vnd.openxmlformats-officedocument.presentationml.slide+xml" PartName="/ppt/slides/slide265.xml"/>
  <Override ContentType="application/vnd.openxmlformats-officedocument.presentationml.slide+xml" PartName="/ppt/slides/slide23.xml"/>
  <Override ContentType="application/vnd.openxmlformats-officedocument.presentationml.slide+xml" PartName="/ppt/slides/slide229.xml"/>
  <Override ContentType="application/vnd.openxmlformats-officedocument.presentationml.slide+xml" PartName="/ppt/slides/slide136.xml"/>
  <Override ContentType="application/vnd.openxmlformats-officedocument.presentationml.slide+xml" PartName="/ppt/slides/slide184.xml"/>
  <Override ContentType="application/vnd.openxmlformats-officedocument.presentationml.slide+xml" PartName="/ppt/slides/slide141.xml"/>
  <Override ContentType="application/vnd.openxmlformats-officedocument.presentationml.slide+xml" PartName="/ppt/slides/slide82.xml"/>
  <Override ContentType="application/vnd.openxmlformats-officedocument.presentationml.slide+xml" PartName="/ppt/slides/slide9.xml"/>
  <Override ContentType="application/vnd.openxmlformats-officedocument.presentationml.slide+xml" PartName="/ppt/slides/slide168.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187.xml"/>
  <Override ContentType="application/vnd.openxmlformats-officedocument.presentationml.slide+xml" PartName="/ppt/slides/slide98.xml"/>
  <Override ContentType="application/vnd.openxmlformats-officedocument.presentationml.slide+xml" PartName="/ppt/slides/slide152.xml"/>
  <Override ContentType="application/vnd.openxmlformats-officedocument.presentationml.slide+xml" PartName="/ppt/slides/slide125.xml"/>
  <Override ContentType="application/vnd.openxmlformats-officedocument.presentationml.slide+xml" PartName="/ppt/slides/slide257.xml"/>
  <Override ContentType="application/vnd.openxmlformats-officedocument.presentationml.slide+xml" PartName="/ppt/slides/slide20.xml"/>
  <Override ContentType="application/vnd.openxmlformats-officedocument.presentationml.slide+xml" PartName="/ppt/slides/slide161.xml"/>
  <Override ContentType="application/vnd.openxmlformats-officedocument.presentationml.slide+xml" PartName="/ppt/slides/slide214.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206.xml"/>
  <Override ContentType="application/vnd.openxmlformats-officedocument.presentationml.slide+xml" PartName="/ppt/slides/slide55.xml"/>
  <Override ContentType="application/vnd.openxmlformats-officedocument.presentationml.slide+xml" PartName="/ppt/slides/slide249.xml"/>
  <Override ContentType="application/vnd.openxmlformats-officedocument.presentationml.slide+xml" PartName="/ppt/slides/slide195.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242.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59.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144.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176.xml"/>
  <Override ContentType="application/vnd.openxmlformats-officedocument.presentationml.slide+xml" PartName="/ppt/slides/slide268.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225.xml"/>
  <Override ContentType="application/vnd.openxmlformats-officedocument.presentationml.slide+xml" PartName="/ppt/slides/slide180.xml"/>
  <Override ContentType="application/vnd.openxmlformats-officedocument.presentationml.slide+xml" PartName="/ppt/slides/slide18.xml"/>
  <Override ContentType="application/vnd.openxmlformats-officedocument.presentationml.slide+xml" PartName="/ppt/slides/slide201.xml"/>
  <Override ContentType="application/vnd.openxmlformats-officedocument.presentationml.slide+xml" PartName="/ppt/slides/slide244.xml"/>
  <Override ContentType="application/vnd.openxmlformats-officedocument.presentationml.slide+xml" PartName="/ppt/slides/slide52.xml"/>
  <Override ContentType="application/vnd.openxmlformats-officedocument.presentationml.slide+xml" PartName="/ppt/slides/slide270.xml"/>
  <Override ContentType="application/vnd.openxmlformats-officedocument.presentationml.slide+xml" PartName="/ppt/slides/slide95.xml"/>
  <Override ContentType="application/vnd.openxmlformats-officedocument.presentationml.slide+xml" PartName="/ppt/slides/slide181.xml"/>
  <Override ContentType="application/vnd.openxmlformats-officedocument.presentationml.slide+xml" PartName="/ppt/slides/slide157.xml"/>
  <Override ContentType="application/vnd.openxmlformats-officedocument.presentationml.slide+xml" PartName="/ppt/slides/slide211.xml"/>
  <Override ContentType="application/vnd.openxmlformats-officedocument.presentationml.slide+xml" PartName="/ppt/slides/slide77.xml"/>
  <Override ContentType="application/vnd.openxmlformats-officedocument.presentationml.slide+xml" PartName="/ppt/slides/slide165.xml"/>
  <Override ContentType="application/vnd.openxmlformats-officedocument.presentationml.slide+xml" PartName="/ppt/slides/slide34.xml"/>
  <Override ContentType="application/vnd.openxmlformats-officedocument.presentationml.slide+xml" PartName="/ppt/slides/slide254.xml"/>
  <Override ContentType="application/vnd.openxmlformats-officedocument.presentationml.slide+xml" PartName="/ppt/slides/slide122.xml"/>
  <Override ContentType="application/vnd.openxmlformats-officedocument.presentationml.slide+xml" PartName="/ppt/slides/slide147.xml"/>
  <Override ContentType="application/vnd.openxmlformats-officedocument.presentationml.slide+xml" PartName="/ppt/slides/slide191.xml"/>
  <Override ContentType="application/vnd.openxmlformats-officedocument.presentationml.slide+xml" PartName="/ppt/slides/slide23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250.xml"/>
  <Override ContentType="application/vnd.openxmlformats-officedocument.presentationml.slide+xml" PartName="/ppt/slides/slide153.xml"/>
  <Override ContentType="application/vnd.openxmlformats-officedocument.presentationml.slide+xml" PartName="/ppt/slides/slide248.xml"/>
  <Override ContentType="application/vnd.openxmlformats-officedocument.presentationml.slide+xml" PartName="/ppt/slides/slide67.xml"/>
  <Override ContentType="application/vnd.openxmlformats-officedocument.presentationml.slide+xml" PartName="/ppt/slides/slide196.xml"/>
  <Override ContentType="application/vnd.openxmlformats-officedocument.presentationml.slide+xml" PartName="/ppt/slides/slide171.xml"/>
  <Override ContentType="application/vnd.openxmlformats-officedocument.presentationml.slide+xml" PartName="/ppt/slides/slide259.xml"/>
  <Override ContentType="application/vnd.openxmlformats-officedocument.presentationml.slide+xml" PartName="/ppt/slides/slide49.xml"/>
  <Override ContentType="application/vnd.openxmlformats-officedocument.presentationml.slide+xml" PartName="/ppt/slides/slide216.xml"/>
  <Override ContentType="application/vnd.openxmlformats-officedocument.presentationml.slide+xml" PartName="/ppt/slides/slide83.xml"/>
  <Override ContentType="application/vnd.openxmlformats-officedocument.presentationml.slide+xml" PartName="/ppt/slides/slide6.xml"/>
  <Override ContentType="application/vnd.openxmlformats-officedocument.presentationml.slide+xml" PartName="/ppt/slides/slide264.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221.xml"/>
  <Override ContentType="application/vnd.openxmlformats-officedocument.presentationml.slide+xml" PartName="/ppt/slides/slide73.xml"/>
  <Override ContentType="application/vnd.openxmlformats-officedocument.presentationml.slide+xml" PartName="/ppt/slides/slide169.xml"/>
  <Override ContentType="application/vnd.openxmlformats-officedocument.presentationml.slide+xml" PartName="/ppt/slides/slide258.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86.xml"/>
  <Override ContentType="application/vnd.openxmlformats-officedocument.presentationml.slide+xml" PartName="/ppt/slides/slide215.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222.xml"/>
  <Override ContentType="application/vnd.openxmlformats-officedocument.presentationml.slide+xml" PartName="/ppt/slides/slide205.xml"/>
  <Override ContentType="application/vnd.openxmlformats-officedocument.presentationml.slide+xml" PartName="/ppt/slides/slide160.xml"/>
  <Override ContentType="application/vnd.openxmlformats-officedocument.presentationml.slide+xml" PartName="/ppt/slides/slide232.xml"/>
  <Override ContentType="application/vnd.openxmlformats-officedocument.presentationml.slide+xml" PartName="/ppt/slides/slide100.xml"/>
  <Override ContentType="application/vnd.openxmlformats-officedocument.presentationml.slide+xml" PartName="/ppt/slides/slide90.xml"/>
  <Override ContentType="application/vnd.openxmlformats-officedocument.presentationml.slide+xml" PartName="/ppt/slides/slide143.xml"/>
  <Override ContentType="application/vnd.openxmlformats-officedocument.presentationml.slide+xml" PartName="/ppt/slides/slide132.xml"/>
  <Override ContentType="application/vnd.openxmlformats-officedocument.presentationml.slide+xml" PartName="/ppt/slides/slide62.xml"/>
  <Override ContentType="application/vnd.openxmlformats-officedocument.presentationml.slide+xml" PartName="/ppt/slides/slide175.xml"/>
  <Override ContentType="application/vnd.openxmlformats-officedocument.presentationml.slide+xml" PartName="/ppt/slides/slide269.xml"/>
  <Override ContentType="application/vnd.openxmlformats-officedocument.presentationml.slide+xml" PartName="/ppt/slides/slide1.xml"/>
  <Override ContentType="application/vnd.openxmlformats-officedocument.presentationml.slide+xml" PartName="/ppt/slides/slide192.xml"/>
  <Override ContentType="application/vnd.openxmlformats-officedocument.presentationml.slide+xml" PartName="/ppt/slides/slide45.xml"/>
  <Override ContentType="application/vnd.openxmlformats-officedocument.presentationml.slide+xml" PartName="/ppt/slides/slide226.xml"/>
  <Override ContentType="application/vnd.openxmlformats-officedocument.presentationml.slide+xml" PartName="/ppt/slides/slide28.xml"/>
  <Override ContentType="application/vnd.openxmlformats-officedocument.presentationml.slide+xml" PartName="/ppt/slides/slide209.xml"/>
  <Override ContentType="application/vnd.openxmlformats-officedocument.presentationml.slide+xml" PartName="/ppt/slides/slide200.xml"/>
  <Override ContentType="application/vnd.openxmlformats-officedocument.presentationml.slide+xml" PartName="/ppt/slides/slide243.xml"/>
  <Override ContentType="application/vnd.openxmlformats-officedocument.presentationml.slide+xml" PartName="/ppt/slides/slide88.xml"/>
  <Override ContentType="application/vnd.openxmlformats-officedocument.presentationml.slide+xml" PartName="/ppt/slides/slide158.xml"/>
  <Override ContentType="application/vnd.openxmlformats-officedocument.presentationml.slide+xml" PartName="/ppt/slides/slide115.xml"/>
  <Override ContentType="application/vnd.openxmlformats-officedocument.presentationml.slide+xml" PartName="/ppt/slides/slide260.xml"/>
  <Override ContentType="application/vnd.openxmlformats-officedocument.presentationml.slide+xml" PartName="/ppt/slides/slide3.xml"/>
  <Override ContentType="application/vnd.openxmlformats-officedocument.presentationml.slide+xml" PartName="/ppt/slides/slide182.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71.xml"/>
  <Override ContentType="application/vnd.openxmlformats-officedocument.presentationml.slide+xml" PartName="/ppt/slides/slide25.xml"/>
  <Override ContentType="application/vnd.openxmlformats-officedocument.presentationml.slide+xml" PartName="/ppt/slides/slide174.xml"/>
  <Override ContentType="application/vnd.openxmlformats-officedocument.presentationml.slide+xml" PartName="/ppt/slides/slide190.xml"/>
  <Override ContentType="application/vnd.openxmlformats-officedocument.presentationml.slide+xml" PartName="/ppt/slides/slide227.xml"/>
  <Override ContentType="application/vnd.openxmlformats-officedocument.presentationml.slide+xml" PartName="/ppt/slides/slide33.xml"/>
  <Override ContentType="application/vnd.openxmlformats-officedocument.presentationml.slide+xml" PartName="/ppt/slides/slide219.xml"/>
  <Override ContentType="application/vnd.openxmlformats-officedocument.presentationml.slide+xml" PartName="/ppt/slides/slide68.xml"/>
  <Override ContentType="application/vnd.openxmlformats-officedocument.presentationml.slide+xml" PartName="/ppt/slides/slide170.xml"/>
  <Override ContentType="application/vnd.openxmlformats-officedocument.presentationml.slide+xml" PartName="/ppt/slides/slide204.xml"/>
  <Override ContentType="application/vnd.openxmlformats-officedocument.presentationml.slide+xml" PartName="/ppt/slides/slide247.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220.xml"/>
  <Override ContentType="application/vnd.openxmlformats-officedocument.presentationml.slide+xml" PartName="/ppt/slides/slide263.xml"/>
  <Override ContentType="application/vnd.openxmlformats-officedocument.presentationml.slide+xml" PartName="/ppt/slides/slide166.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235.xml"/>
  <Override ContentType="application/vnd.openxmlformats-officedocument.presentationml.slide+xml" PartName="/ppt/slides/slide154.xml"/>
  <Override ContentType="application/vnd.openxmlformats-officedocument.presentationml.slide+xml" PartName="/ppt/slides/slide197.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25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3.xml"/>
  <Override ContentType="application/vnd.openxmlformats-officedocument.presentationml.slide+xml" PartName="/ppt/slides/slide266.xml"/>
  <Override ContentType="application/vnd.openxmlformats-officedocument.presentationml.slide+xml" PartName="/ppt/slides/slide240.xml"/>
  <Override ContentType="application/vnd.openxmlformats-officedocument.presentationml.slide+xml" PartName="/ppt/slides/slide22.xml"/>
  <Override ContentType="application/vnd.openxmlformats-officedocument.presentationml.slide+xml" PartName="/ppt/slides/slide185.xml"/>
  <Override ContentType="application/vnd.openxmlformats-officedocument.presentationml.slide+xml" PartName="/ppt/slides/slide231.xml"/>
  <Override ContentType="application/vnd.openxmlformats-officedocument.presentationml.slide+xml" PartName="/ppt/slides/slide65.xml"/>
  <Override ContentType="application/vnd.openxmlformats-officedocument.presentationml.slide+xml" PartName="/ppt/slides/slide118.xml"/>
  <Override ContentType="application/vnd.openxmlformats-officedocument.presentationml.slide+xml" PartName="/ppt/slides/slide142.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178.xml"/>
  <Override ContentType="application/vnd.openxmlformats-officedocument.presentationml.slide+xml" PartName="/ppt/slides/slide29.xml"/>
  <Override ContentType="application/vnd.openxmlformats-officedocument.presentationml.slide+xml" PartName="/ppt/slides/slide212.xml"/>
  <Override ContentType="application/vnd.openxmlformats-officedocument.presentationml.slide+xml" PartName="/ppt/slides/slide255.xml"/>
  <Override ContentType="application/vnd.openxmlformats-officedocument.presentationml.slide+xml" PartName="/ppt/slides/slide76.xml"/>
  <Override ContentType="application/vnd.openxmlformats-officedocument.presentationml.slide+xml" PartName="/ppt/slides/slide131.xml"/>
  <Override ContentType="application/vnd.openxmlformats-officedocument.presentationml.slide+xml" PartName="/ppt/slides/slide93.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14.xml"/>
  <Override ContentType="application/vnd.openxmlformats-officedocument.presentationml.slide+xml" PartName="/ppt/slides/slide163.xml"/>
  <Override ContentType="application/vnd.openxmlformats-officedocument.presentationml.slide+xml" PartName="/ppt/slides/slide127.xml"/>
  <Override ContentType="application/vnd.openxmlformats-officedocument.presentationml.slide+xml" PartName="/ppt/slides/slide146.xml"/>
  <Override ContentType="application/vnd.openxmlformats-officedocument.presentationml.slide+xml" PartName="/ppt/slides/slide150.xml"/>
  <Override ContentType="application/vnd.openxmlformats-officedocument.presentationml.slide+xml" PartName="/ppt/slides/slide189.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57.xml"/>
  <Override ContentType="application/vnd.openxmlformats-officedocument.presentationml.slide+xml" PartName="/ppt/slides/slide238.xml"/>
  <Override ContentType="application/vnd.openxmlformats-officedocument.presentationml.slide+xml" PartName="/ppt/slides/slide44.xml"/>
  <Override ContentType="application/vnd.openxmlformats-officedocument.presentationml.slide+xml" PartName="/ppt/slides/slide193.xml"/>
  <Override ContentType="application/vnd.openxmlformats-officedocument.presentationml.slide+xml" PartName="/ppt/slides/slide208.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228.xml"/>
  <Override ContentType="application/vnd.openxmlformats-officedocument.presentationml.slide+xml" PartName="/ppt/slides/slide139.xml"/>
  <Override ContentType="application/vnd.openxmlformats-officedocument.presentationml.slide+xml" PartName="/ppt/slides/slide60.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198.xml"/>
  <Override ContentType="application/vnd.openxmlformats-officedocument.presentationml.slide+xml" PartName="/ppt/slides/slide15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218.xml"/>
  <Override ContentType="application/vnd.openxmlformats-officedocument.presentationml.slide+xml" PartName="/ppt/slides/slide130.xml"/>
  <Override ContentType="application/vnd.openxmlformats-officedocument.presentationml.slide+xml" PartName="/ppt/slides/slide173.xml"/>
  <Override ContentType="application/vnd.openxmlformats-officedocument.presentationml.slide+xml" PartName="/ppt/slides/slide16.xml"/>
  <Override ContentType="application/vnd.openxmlformats-officedocument.presentationml.slide+xml" PartName="/ppt/slides/slide262.xml"/>
  <Override ContentType="application/vnd.openxmlformats-officedocument.presentationml.slide+xml" PartName="/ppt/slides/slide97.xml"/>
  <Override ContentType="application/vnd.openxmlformats-officedocument.presentationml.slide+xml" PartName="/ppt/slides/slide140.xml"/>
  <Override ContentType="application/vnd.openxmlformats-officedocument.presentationml.slide+xml" PartName="/ppt/slides/slide11.xml"/>
  <Override ContentType="application/vnd.openxmlformats-officedocument.presentationml.slide+xml" PartName="/ppt/slides/slide183.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246.xml"/>
  <Override ContentType="application/vnd.openxmlformats-officedocument.presentationml.slide+xml" PartName="/ppt/slides/slide149.xml"/>
  <Override ContentType="application/vnd.openxmlformats-officedocument.presentationml.slide+xml" PartName="/ppt/slides/slide203.xml"/>
  <Override ContentType="application/vnd.openxmlformats-officedocument.presentationml.slide+xml" PartName="/ppt/slides/slide252.xml"/>
  <Override ContentType="application/vnd.openxmlformats-officedocument.presentationml.slide+xml" PartName="/ppt/slides/slide124.xml"/>
  <Override ContentType="application/vnd.openxmlformats-officedocument.presentationml.slide+xml" PartName="/ppt/slides/slide106.xml"/>
  <Override ContentType="application/vnd.openxmlformats-officedocument.presentationml.slide+xml" PartName="/ppt/slides/slide167.xml"/>
  <Override ContentType="application/vnd.openxmlformats-officedocument.presentationml.slide+xml" PartName="/ppt/slides/slide70.xml"/>
  <Override ContentType="application/vnd.openxmlformats-officedocument.presentationml.slide+xml" PartName="/ppt/slides/slide234.xml"/>
  <Override ContentType="application/vnd.openxmlformats-officedocument.presentationml.slide+xml" PartName="/ppt/slides/slide194.xml"/>
  <Override ContentType="application/vnd.openxmlformats-officedocument.presentationml.slide+xml" PartName="/ppt/slides/slide151.xml"/>
  <Override ContentType="application/vnd.openxmlformats-officedocument.presentationml.slide+xml" PartName="/ppt/slides/slide177.xml"/>
  <Override ContentType="application/vnd.openxmlformats-officedocument.presentationml.slide+xml" PartName="/ppt/slides/slide134.xml"/>
  <Override ContentType="application/vnd.openxmlformats-officedocument.presentationml.slide+xml" PartName="/ppt/slides/slide207.xml"/>
  <Override ContentType="application/vnd.openxmlformats-officedocument.presentationml.slide+xml" PartName="/ppt/slides/slide224.xml"/>
  <Override ContentType="application/vnd.openxmlformats-officedocument.presentationml.slide+xml" PartName="/ppt/slides/slide47.xml"/>
  <Override ContentType="application/vnd.openxmlformats-officedocument.presentationml.slide+xml" PartName="/ppt/slides/slide267.xml"/>
  <Override ContentType="application/vnd.openxmlformats-officedocument.presentationml.slide+xml" PartName="/ppt/slides/slide241.xml"/>
  <Override ContentType="application/vnd.openxmlformats-officedocument.presentationml.slide+xml" PartName="/ppt/slides/slide21.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145.xml"/>
  <Override ContentType="application/vnd.openxmlformats-officedocument.presentationml.slide+xml" PartName="/ppt/slides/slide188.xml"/>
  <Override ContentType="application/vnd.openxmlformats-officedocument.presentationml.slide+xml" PartName="/ppt/slides/slide162.xml"/>
  <Override ContentType="application/vnd.openxmlformats-officedocument.presentationml.slide+xml" PartName="/ppt/slides/slide32.xml"/>
  <Override ContentType="application/vnd.openxmlformats-officedocument.presentationml.slide+xml" PartName="/ppt/slides/slide75.xml"/>
  <Override ContentType="application/vnd.openxmlformats-officedocument.presentationml.slide+xml" PartName="/ppt/slides/slide213.xml"/>
  <Override ContentType="application/vnd.openxmlformats-officedocument.presentationml.slide+xml" PartName="/ppt/slides/slide58.xml"/>
  <Override ContentType="application/vnd.openxmlformats-officedocument.presentationml.slide+xml" PartName="/ppt/slides/slide239.xml"/>
  <Override ContentType="application/vnd.openxmlformats-officedocument.presentationml.slide+xml" PartName="/ppt/slides/slide15.xml"/>
  <Override ContentType="application/vnd.openxmlformats-officedocument.presentationml.slide+xml" PartName="/ppt/slides/slide230.xml"/>
  <Override ContentType="application/vnd.openxmlformats-officedocument.presentationml.slide+xml" PartName="/ppt/slides/slide256.xml"/>
  <Override ContentType="application/vnd.openxmlformats-officedocument.presentationml.slide+xml" PartName="/ppt/slides/slide128.xml"/>
  <Override ContentType="application/vnd.openxmlformats-officedocument.presentationml.slide+xml" PartName="/ppt/slides/slide92.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6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 id="354" r:id="rId105"/>
    <p:sldId id="355" r:id="rId106"/>
    <p:sldId id="356" r:id="rId107"/>
    <p:sldId id="357" r:id="rId108"/>
    <p:sldId id="358" r:id="rId109"/>
    <p:sldId id="359" r:id="rId110"/>
    <p:sldId id="360" r:id="rId111"/>
    <p:sldId id="361" r:id="rId112"/>
    <p:sldId id="362" r:id="rId113"/>
    <p:sldId id="363" r:id="rId114"/>
    <p:sldId id="364" r:id="rId115"/>
    <p:sldId id="365" r:id="rId116"/>
    <p:sldId id="366" r:id="rId117"/>
    <p:sldId id="367" r:id="rId118"/>
    <p:sldId id="368" r:id="rId119"/>
    <p:sldId id="369" r:id="rId120"/>
    <p:sldId id="370" r:id="rId121"/>
    <p:sldId id="371" r:id="rId122"/>
    <p:sldId id="372" r:id="rId123"/>
    <p:sldId id="373" r:id="rId124"/>
    <p:sldId id="374" r:id="rId125"/>
    <p:sldId id="375" r:id="rId126"/>
    <p:sldId id="376" r:id="rId127"/>
    <p:sldId id="377" r:id="rId128"/>
    <p:sldId id="378" r:id="rId129"/>
    <p:sldId id="379" r:id="rId130"/>
    <p:sldId id="380" r:id="rId131"/>
    <p:sldId id="381" r:id="rId132"/>
    <p:sldId id="382" r:id="rId133"/>
    <p:sldId id="383" r:id="rId134"/>
    <p:sldId id="384" r:id="rId135"/>
    <p:sldId id="385" r:id="rId136"/>
    <p:sldId id="386" r:id="rId137"/>
    <p:sldId id="387" r:id="rId138"/>
    <p:sldId id="388" r:id="rId139"/>
    <p:sldId id="389" r:id="rId140"/>
    <p:sldId id="390" r:id="rId141"/>
    <p:sldId id="391" r:id="rId142"/>
    <p:sldId id="392" r:id="rId143"/>
    <p:sldId id="393" r:id="rId144"/>
    <p:sldId id="394" r:id="rId145"/>
    <p:sldId id="395" r:id="rId146"/>
    <p:sldId id="396" r:id="rId147"/>
    <p:sldId id="397" r:id="rId148"/>
    <p:sldId id="398" r:id="rId149"/>
    <p:sldId id="399" r:id="rId150"/>
    <p:sldId id="400" r:id="rId151"/>
    <p:sldId id="401" r:id="rId152"/>
    <p:sldId id="402" r:id="rId153"/>
    <p:sldId id="403" r:id="rId154"/>
    <p:sldId id="404" r:id="rId155"/>
    <p:sldId id="405" r:id="rId156"/>
    <p:sldId id="406" r:id="rId157"/>
    <p:sldId id="407" r:id="rId158"/>
    <p:sldId id="408" r:id="rId159"/>
    <p:sldId id="409" r:id="rId160"/>
    <p:sldId id="410" r:id="rId161"/>
    <p:sldId id="411" r:id="rId162"/>
    <p:sldId id="412" r:id="rId163"/>
    <p:sldId id="413" r:id="rId164"/>
    <p:sldId id="414" r:id="rId165"/>
    <p:sldId id="415" r:id="rId166"/>
    <p:sldId id="416" r:id="rId167"/>
    <p:sldId id="417" r:id="rId168"/>
    <p:sldId id="418" r:id="rId169"/>
    <p:sldId id="419" r:id="rId170"/>
    <p:sldId id="420" r:id="rId171"/>
    <p:sldId id="421" r:id="rId172"/>
    <p:sldId id="422" r:id="rId173"/>
    <p:sldId id="423" r:id="rId174"/>
    <p:sldId id="424" r:id="rId175"/>
    <p:sldId id="425" r:id="rId176"/>
    <p:sldId id="426" r:id="rId177"/>
    <p:sldId id="427" r:id="rId178"/>
    <p:sldId id="428" r:id="rId179"/>
    <p:sldId id="429" r:id="rId180"/>
    <p:sldId id="430" r:id="rId181"/>
    <p:sldId id="431" r:id="rId182"/>
    <p:sldId id="432" r:id="rId183"/>
    <p:sldId id="433" r:id="rId184"/>
    <p:sldId id="434" r:id="rId185"/>
    <p:sldId id="435" r:id="rId186"/>
    <p:sldId id="436" r:id="rId187"/>
    <p:sldId id="437" r:id="rId188"/>
    <p:sldId id="438" r:id="rId189"/>
    <p:sldId id="439" r:id="rId190"/>
    <p:sldId id="440" r:id="rId191"/>
    <p:sldId id="441" r:id="rId192"/>
    <p:sldId id="442" r:id="rId193"/>
    <p:sldId id="443" r:id="rId194"/>
    <p:sldId id="444" r:id="rId195"/>
    <p:sldId id="445" r:id="rId196"/>
    <p:sldId id="446" r:id="rId197"/>
    <p:sldId id="447" r:id="rId198"/>
    <p:sldId id="448" r:id="rId199"/>
    <p:sldId id="449" r:id="rId200"/>
    <p:sldId id="450" r:id="rId201"/>
    <p:sldId id="451" r:id="rId202"/>
    <p:sldId id="452" r:id="rId203"/>
    <p:sldId id="453" r:id="rId204"/>
    <p:sldId id="454" r:id="rId205"/>
    <p:sldId id="455" r:id="rId206"/>
    <p:sldId id="456" r:id="rId207"/>
    <p:sldId id="457" r:id="rId208"/>
    <p:sldId id="458" r:id="rId209"/>
    <p:sldId id="459" r:id="rId210"/>
    <p:sldId id="460" r:id="rId211"/>
    <p:sldId id="461" r:id="rId212"/>
    <p:sldId id="462" r:id="rId213"/>
    <p:sldId id="463" r:id="rId214"/>
    <p:sldId id="464" r:id="rId215"/>
    <p:sldId id="465" r:id="rId216"/>
    <p:sldId id="466" r:id="rId217"/>
    <p:sldId id="467" r:id="rId218"/>
    <p:sldId id="468" r:id="rId219"/>
    <p:sldId id="469" r:id="rId220"/>
    <p:sldId id="470" r:id="rId221"/>
    <p:sldId id="471" r:id="rId222"/>
    <p:sldId id="472" r:id="rId223"/>
    <p:sldId id="473" r:id="rId224"/>
    <p:sldId id="474" r:id="rId225"/>
    <p:sldId id="475" r:id="rId226"/>
    <p:sldId id="476" r:id="rId227"/>
    <p:sldId id="477" r:id="rId228"/>
    <p:sldId id="478" r:id="rId229"/>
    <p:sldId id="479" r:id="rId230"/>
    <p:sldId id="480" r:id="rId231"/>
    <p:sldId id="481" r:id="rId232"/>
    <p:sldId id="482" r:id="rId233"/>
    <p:sldId id="483" r:id="rId234"/>
    <p:sldId id="484" r:id="rId235"/>
    <p:sldId id="485" r:id="rId236"/>
    <p:sldId id="486" r:id="rId237"/>
    <p:sldId id="487" r:id="rId238"/>
    <p:sldId id="488" r:id="rId239"/>
    <p:sldId id="489" r:id="rId240"/>
    <p:sldId id="490" r:id="rId241"/>
    <p:sldId id="491" r:id="rId242"/>
    <p:sldId id="492" r:id="rId243"/>
    <p:sldId id="493" r:id="rId244"/>
    <p:sldId id="494" r:id="rId245"/>
    <p:sldId id="495" r:id="rId246"/>
    <p:sldId id="496" r:id="rId247"/>
    <p:sldId id="497" r:id="rId248"/>
    <p:sldId id="498" r:id="rId249"/>
    <p:sldId id="499" r:id="rId250"/>
    <p:sldId id="500" r:id="rId251"/>
    <p:sldId id="501" r:id="rId252"/>
    <p:sldId id="502" r:id="rId253"/>
    <p:sldId id="503" r:id="rId254"/>
    <p:sldId id="504" r:id="rId255"/>
    <p:sldId id="505" r:id="rId256"/>
    <p:sldId id="506" r:id="rId257"/>
    <p:sldId id="507" r:id="rId258"/>
    <p:sldId id="508" r:id="rId259"/>
    <p:sldId id="509" r:id="rId260"/>
    <p:sldId id="510" r:id="rId261"/>
    <p:sldId id="511" r:id="rId262"/>
    <p:sldId id="512" r:id="rId263"/>
    <p:sldId id="513" r:id="rId264"/>
    <p:sldId id="514" r:id="rId265"/>
    <p:sldId id="515" r:id="rId266"/>
    <p:sldId id="516" r:id="rId267"/>
    <p:sldId id="517" r:id="rId268"/>
    <p:sldId id="518" r:id="rId269"/>
    <p:sldId id="519" r:id="rId270"/>
    <p:sldId id="520" r:id="rId271"/>
    <p:sldId id="521" r:id="rId272"/>
    <p:sldId id="522" r:id="rId273"/>
    <p:sldId id="523" r:id="rId274"/>
    <p:sldId id="524" r:id="rId275"/>
    <p:sldId id="525" r:id="rId276"/>
    <p:sldId id="526" r:id="rId277"/>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AAA2FC6-8E95-4D6C-94E2-6D23E2F60B47}">
  <a:tblStyle styleId="{9AAA2FC6-8E95-4D6C-94E2-6D23E2F60B47}"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0A800DB5-0202-49F3-A38B-6450711698D9}" styleName="Table_1">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190" Type="http://schemas.openxmlformats.org/officeDocument/2006/relationships/slide" Target="slides/slide18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194" Type="http://schemas.openxmlformats.org/officeDocument/2006/relationships/slide" Target="slides/slide188.xml"/><Relationship Id="rId43" Type="http://schemas.openxmlformats.org/officeDocument/2006/relationships/slide" Target="slides/slide37.xml"/><Relationship Id="rId193" Type="http://schemas.openxmlformats.org/officeDocument/2006/relationships/slide" Target="slides/slide187.xml"/><Relationship Id="rId46" Type="http://schemas.openxmlformats.org/officeDocument/2006/relationships/slide" Target="slides/slide40.xml"/><Relationship Id="rId192" Type="http://schemas.openxmlformats.org/officeDocument/2006/relationships/slide" Target="slides/slide186.xml"/><Relationship Id="rId45" Type="http://schemas.openxmlformats.org/officeDocument/2006/relationships/slide" Target="slides/slide39.xml"/><Relationship Id="rId191" Type="http://schemas.openxmlformats.org/officeDocument/2006/relationships/slide" Target="slides/slide185.xml"/><Relationship Id="rId48" Type="http://schemas.openxmlformats.org/officeDocument/2006/relationships/slide" Target="slides/slide42.xml"/><Relationship Id="rId187" Type="http://schemas.openxmlformats.org/officeDocument/2006/relationships/slide" Target="slides/slide181.xml"/><Relationship Id="rId47" Type="http://schemas.openxmlformats.org/officeDocument/2006/relationships/slide" Target="slides/slide41.xml"/><Relationship Id="rId186" Type="http://schemas.openxmlformats.org/officeDocument/2006/relationships/slide" Target="slides/slide180.xml"/><Relationship Id="rId185" Type="http://schemas.openxmlformats.org/officeDocument/2006/relationships/slide" Target="slides/slide179.xml"/><Relationship Id="rId49" Type="http://schemas.openxmlformats.org/officeDocument/2006/relationships/slide" Target="slides/slide43.xml"/><Relationship Id="rId184" Type="http://schemas.openxmlformats.org/officeDocument/2006/relationships/slide" Target="slides/slide178.xml"/><Relationship Id="rId189" Type="http://schemas.openxmlformats.org/officeDocument/2006/relationships/slide" Target="slides/slide183.xml"/><Relationship Id="rId188" Type="http://schemas.openxmlformats.org/officeDocument/2006/relationships/slide" Target="slides/slide18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183" Type="http://schemas.openxmlformats.org/officeDocument/2006/relationships/slide" Target="slides/slide177.xml"/><Relationship Id="rId32" Type="http://schemas.openxmlformats.org/officeDocument/2006/relationships/slide" Target="slides/slide26.xml"/><Relationship Id="rId182" Type="http://schemas.openxmlformats.org/officeDocument/2006/relationships/slide" Target="slides/slide176.xml"/><Relationship Id="rId35" Type="http://schemas.openxmlformats.org/officeDocument/2006/relationships/slide" Target="slides/slide29.xml"/><Relationship Id="rId181" Type="http://schemas.openxmlformats.org/officeDocument/2006/relationships/slide" Target="slides/slide175.xml"/><Relationship Id="rId34" Type="http://schemas.openxmlformats.org/officeDocument/2006/relationships/slide" Target="slides/slide28.xml"/><Relationship Id="rId180" Type="http://schemas.openxmlformats.org/officeDocument/2006/relationships/slide" Target="slides/slide174.xml"/><Relationship Id="rId37" Type="http://schemas.openxmlformats.org/officeDocument/2006/relationships/slide" Target="slides/slide31.xml"/><Relationship Id="rId176" Type="http://schemas.openxmlformats.org/officeDocument/2006/relationships/slide" Target="slides/slide170.xml"/><Relationship Id="rId36" Type="http://schemas.openxmlformats.org/officeDocument/2006/relationships/slide" Target="slides/slide30.xml"/><Relationship Id="rId175" Type="http://schemas.openxmlformats.org/officeDocument/2006/relationships/slide" Target="slides/slide169.xml"/><Relationship Id="rId39" Type="http://schemas.openxmlformats.org/officeDocument/2006/relationships/slide" Target="slides/slide33.xml"/><Relationship Id="rId174" Type="http://schemas.openxmlformats.org/officeDocument/2006/relationships/slide" Target="slides/slide168.xml"/><Relationship Id="rId38" Type="http://schemas.openxmlformats.org/officeDocument/2006/relationships/slide" Target="slides/slide32.xml"/><Relationship Id="rId173" Type="http://schemas.openxmlformats.org/officeDocument/2006/relationships/slide" Target="slides/slide167.xml"/><Relationship Id="rId179" Type="http://schemas.openxmlformats.org/officeDocument/2006/relationships/slide" Target="slides/slide173.xml"/><Relationship Id="rId178" Type="http://schemas.openxmlformats.org/officeDocument/2006/relationships/slide" Target="slides/slide172.xml"/><Relationship Id="rId177" Type="http://schemas.openxmlformats.org/officeDocument/2006/relationships/slide" Target="slides/slide171.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98" Type="http://schemas.openxmlformats.org/officeDocument/2006/relationships/slide" Target="slides/slide192.xml"/><Relationship Id="rId14" Type="http://schemas.openxmlformats.org/officeDocument/2006/relationships/slide" Target="slides/slide8.xml"/><Relationship Id="rId197" Type="http://schemas.openxmlformats.org/officeDocument/2006/relationships/slide" Target="slides/slide191.xml"/><Relationship Id="rId17" Type="http://schemas.openxmlformats.org/officeDocument/2006/relationships/slide" Target="slides/slide11.xml"/><Relationship Id="rId196" Type="http://schemas.openxmlformats.org/officeDocument/2006/relationships/slide" Target="slides/slide190.xml"/><Relationship Id="rId16" Type="http://schemas.openxmlformats.org/officeDocument/2006/relationships/slide" Target="slides/slide10.xml"/><Relationship Id="rId195" Type="http://schemas.openxmlformats.org/officeDocument/2006/relationships/slide" Target="slides/slide189.xml"/><Relationship Id="rId19" Type="http://schemas.openxmlformats.org/officeDocument/2006/relationships/slide" Target="slides/slide13.xml"/><Relationship Id="rId18" Type="http://schemas.openxmlformats.org/officeDocument/2006/relationships/slide" Target="slides/slide12.xml"/><Relationship Id="rId199" Type="http://schemas.openxmlformats.org/officeDocument/2006/relationships/slide" Target="slides/slide193.xml"/><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150" Type="http://schemas.openxmlformats.org/officeDocument/2006/relationships/slide" Target="slides/slide144.xml"/><Relationship Id="rId271" Type="http://schemas.openxmlformats.org/officeDocument/2006/relationships/slide" Target="slides/slide265.xml"/><Relationship Id="rId87" Type="http://schemas.openxmlformats.org/officeDocument/2006/relationships/slide" Target="slides/slide81.xml"/><Relationship Id="rId270" Type="http://schemas.openxmlformats.org/officeDocument/2006/relationships/slide" Target="slides/slide264.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149" Type="http://schemas.openxmlformats.org/officeDocument/2006/relationships/slide" Target="slides/slide143.xml"/><Relationship Id="rId4" Type="http://schemas.openxmlformats.org/officeDocument/2006/relationships/tableStyles" Target="tableStyles.xml"/><Relationship Id="rId148" Type="http://schemas.openxmlformats.org/officeDocument/2006/relationships/slide" Target="slides/slide142.xml"/><Relationship Id="rId269" Type="http://schemas.openxmlformats.org/officeDocument/2006/relationships/slide" Target="slides/slide263.xml"/><Relationship Id="rId9" Type="http://schemas.openxmlformats.org/officeDocument/2006/relationships/slide" Target="slides/slide3.xml"/><Relationship Id="rId143" Type="http://schemas.openxmlformats.org/officeDocument/2006/relationships/slide" Target="slides/slide137.xml"/><Relationship Id="rId264" Type="http://schemas.openxmlformats.org/officeDocument/2006/relationships/slide" Target="slides/slide258.xml"/><Relationship Id="rId142" Type="http://schemas.openxmlformats.org/officeDocument/2006/relationships/slide" Target="slides/slide136.xml"/><Relationship Id="rId263" Type="http://schemas.openxmlformats.org/officeDocument/2006/relationships/slide" Target="slides/slide257.xml"/><Relationship Id="rId141" Type="http://schemas.openxmlformats.org/officeDocument/2006/relationships/slide" Target="slides/slide135.xml"/><Relationship Id="rId262" Type="http://schemas.openxmlformats.org/officeDocument/2006/relationships/slide" Target="slides/slide256.xml"/><Relationship Id="rId140" Type="http://schemas.openxmlformats.org/officeDocument/2006/relationships/slide" Target="slides/slide134.xml"/><Relationship Id="rId261" Type="http://schemas.openxmlformats.org/officeDocument/2006/relationships/slide" Target="slides/slide255.xml"/><Relationship Id="rId5" Type="http://schemas.openxmlformats.org/officeDocument/2006/relationships/slideMaster" Target="slideMasters/slideMaster1.xml"/><Relationship Id="rId147" Type="http://schemas.openxmlformats.org/officeDocument/2006/relationships/slide" Target="slides/slide141.xml"/><Relationship Id="rId268" Type="http://schemas.openxmlformats.org/officeDocument/2006/relationships/slide" Target="slides/slide262.xml"/><Relationship Id="rId6" Type="http://schemas.openxmlformats.org/officeDocument/2006/relationships/notesMaster" Target="notesMasters/notesMaster1.xml"/><Relationship Id="rId146" Type="http://schemas.openxmlformats.org/officeDocument/2006/relationships/slide" Target="slides/slide140.xml"/><Relationship Id="rId267" Type="http://schemas.openxmlformats.org/officeDocument/2006/relationships/slide" Target="slides/slide261.xml"/><Relationship Id="rId7" Type="http://schemas.openxmlformats.org/officeDocument/2006/relationships/slide" Target="slides/slide1.xml"/><Relationship Id="rId145" Type="http://schemas.openxmlformats.org/officeDocument/2006/relationships/slide" Target="slides/slide139.xml"/><Relationship Id="rId266" Type="http://schemas.openxmlformats.org/officeDocument/2006/relationships/slide" Target="slides/slide260.xml"/><Relationship Id="rId8" Type="http://schemas.openxmlformats.org/officeDocument/2006/relationships/slide" Target="slides/slide2.xml"/><Relationship Id="rId144" Type="http://schemas.openxmlformats.org/officeDocument/2006/relationships/slide" Target="slides/slide138.xml"/><Relationship Id="rId265" Type="http://schemas.openxmlformats.org/officeDocument/2006/relationships/slide" Target="slides/slide259.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260" Type="http://schemas.openxmlformats.org/officeDocument/2006/relationships/slide" Target="slides/slide254.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139" Type="http://schemas.openxmlformats.org/officeDocument/2006/relationships/slide" Target="slides/slide133.xml"/><Relationship Id="rId138" Type="http://schemas.openxmlformats.org/officeDocument/2006/relationships/slide" Target="slides/slide132.xml"/><Relationship Id="rId259" Type="http://schemas.openxmlformats.org/officeDocument/2006/relationships/slide" Target="slides/slide253.xml"/><Relationship Id="rId137" Type="http://schemas.openxmlformats.org/officeDocument/2006/relationships/slide" Target="slides/slide131.xml"/><Relationship Id="rId258" Type="http://schemas.openxmlformats.org/officeDocument/2006/relationships/slide" Target="slides/slide252.xml"/><Relationship Id="rId132" Type="http://schemas.openxmlformats.org/officeDocument/2006/relationships/slide" Target="slides/slide126.xml"/><Relationship Id="rId253" Type="http://schemas.openxmlformats.org/officeDocument/2006/relationships/slide" Target="slides/slide247.xml"/><Relationship Id="rId131" Type="http://schemas.openxmlformats.org/officeDocument/2006/relationships/slide" Target="slides/slide125.xml"/><Relationship Id="rId252" Type="http://schemas.openxmlformats.org/officeDocument/2006/relationships/slide" Target="slides/slide246.xml"/><Relationship Id="rId130" Type="http://schemas.openxmlformats.org/officeDocument/2006/relationships/slide" Target="slides/slide124.xml"/><Relationship Id="rId251" Type="http://schemas.openxmlformats.org/officeDocument/2006/relationships/slide" Target="slides/slide245.xml"/><Relationship Id="rId250" Type="http://schemas.openxmlformats.org/officeDocument/2006/relationships/slide" Target="slides/slide244.xml"/><Relationship Id="rId136" Type="http://schemas.openxmlformats.org/officeDocument/2006/relationships/slide" Target="slides/slide130.xml"/><Relationship Id="rId257" Type="http://schemas.openxmlformats.org/officeDocument/2006/relationships/slide" Target="slides/slide251.xml"/><Relationship Id="rId135" Type="http://schemas.openxmlformats.org/officeDocument/2006/relationships/slide" Target="slides/slide129.xml"/><Relationship Id="rId256" Type="http://schemas.openxmlformats.org/officeDocument/2006/relationships/slide" Target="slides/slide250.xml"/><Relationship Id="rId134" Type="http://schemas.openxmlformats.org/officeDocument/2006/relationships/slide" Target="slides/slide128.xml"/><Relationship Id="rId255" Type="http://schemas.openxmlformats.org/officeDocument/2006/relationships/slide" Target="slides/slide249.xml"/><Relationship Id="rId133" Type="http://schemas.openxmlformats.org/officeDocument/2006/relationships/slide" Target="slides/slide127.xml"/><Relationship Id="rId254" Type="http://schemas.openxmlformats.org/officeDocument/2006/relationships/slide" Target="slides/slide248.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172" Type="http://schemas.openxmlformats.org/officeDocument/2006/relationships/slide" Target="slides/slide166.xml"/><Relationship Id="rId65" Type="http://schemas.openxmlformats.org/officeDocument/2006/relationships/slide" Target="slides/slide59.xml"/><Relationship Id="rId171" Type="http://schemas.openxmlformats.org/officeDocument/2006/relationships/slide" Target="slides/slide165.xml"/><Relationship Id="rId68" Type="http://schemas.openxmlformats.org/officeDocument/2006/relationships/slide" Target="slides/slide62.xml"/><Relationship Id="rId170" Type="http://schemas.openxmlformats.org/officeDocument/2006/relationships/slide" Target="slides/slide164.xml"/><Relationship Id="rId67" Type="http://schemas.openxmlformats.org/officeDocument/2006/relationships/slide" Target="slides/slide61.xml"/><Relationship Id="rId60" Type="http://schemas.openxmlformats.org/officeDocument/2006/relationships/slide" Target="slides/slide54.xml"/><Relationship Id="rId165" Type="http://schemas.openxmlformats.org/officeDocument/2006/relationships/slide" Target="slides/slide159.xml"/><Relationship Id="rId69" Type="http://schemas.openxmlformats.org/officeDocument/2006/relationships/slide" Target="slides/slide63.xml"/><Relationship Id="rId164" Type="http://schemas.openxmlformats.org/officeDocument/2006/relationships/slide" Target="slides/slide158.xml"/><Relationship Id="rId163" Type="http://schemas.openxmlformats.org/officeDocument/2006/relationships/slide" Target="slides/slide157.xml"/><Relationship Id="rId162" Type="http://schemas.openxmlformats.org/officeDocument/2006/relationships/slide" Target="slides/slide156.xml"/><Relationship Id="rId169" Type="http://schemas.openxmlformats.org/officeDocument/2006/relationships/slide" Target="slides/slide163.xml"/><Relationship Id="rId168" Type="http://schemas.openxmlformats.org/officeDocument/2006/relationships/slide" Target="slides/slide162.xml"/><Relationship Id="rId167" Type="http://schemas.openxmlformats.org/officeDocument/2006/relationships/slide" Target="slides/slide161.xml"/><Relationship Id="rId166" Type="http://schemas.openxmlformats.org/officeDocument/2006/relationships/slide" Target="slides/slide160.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161" Type="http://schemas.openxmlformats.org/officeDocument/2006/relationships/slide" Target="slides/slide155.xml"/><Relationship Id="rId54" Type="http://schemas.openxmlformats.org/officeDocument/2006/relationships/slide" Target="slides/slide48.xml"/><Relationship Id="rId160" Type="http://schemas.openxmlformats.org/officeDocument/2006/relationships/slide" Target="slides/slide154.xml"/><Relationship Id="rId57" Type="http://schemas.openxmlformats.org/officeDocument/2006/relationships/slide" Target="slides/slide51.xml"/><Relationship Id="rId56" Type="http://schemas.openxmlformats.org/officeDocument/2006/relationships/slide" Target="slides/slide50.xml"/><Relationship Id="rId159" Type="http://schemas.openxmlformats.org/officeDocument/2006/relationships/slide" Target="slides/slide153.xml"/><Relationship Id="rId59" Type="http://schemas.openxmlformats.org/officeDocument/2006/relationships/slide" Target="slides/slide53.xml"/><Relationship Id="rId154" Type="http://schemas.openxmlformats.org/officeDocument/2006/relationships/slide" Target="slides/slide148.xml"/><Relationship Id="rId275" Type="http://schemas.openxmlformats.org/officeDocument/2006/relationships/slide" Target="slides/slide269.xml"/><Relationship Id="rId58" Type="http://schemas.openxmlformats.org/officeDocument/2006/relationships/slide" Target="slides/slide52.xml"/><Relationship Id="rId153" Type="http://schemas.openxmlformats.org/officeDocument/2006/relationships/slide" Target="slides/slide147.xml"/><Relationship Id="rId274" Type="http://schemas.openxmlformats.org/officeDocument/2006/relationships/slide" Target="slides/slide268.xml"/><Relationship Id="rId152" Type="http://schemas.openxmlformats.org/officeDocument/2006/relationships/slide" Target="slides/slide146.xml"/><Relationship Id="rId273" Type="http://schemas.openxmlformats.org/officeDocument/2006/relationships/slide" Target="slides/slide267.xml"/><Relationship Id="rId151" Type="http://schemas.openxmlformats.org/officeDocument/2006/relationships/slide" Target="slides/slide145.xml"/><Relationship Id="rId272" Type="http://schemas.openxmlformats.org/officeDocument/2006/relationships/slide" Target="slides/slide266.xml"/><Relationship Id="rId158" Type="http://schemas.openxmlformats.org/officeDocument/2006/relationships/slide" Target="slides/slide152.xml"/><Relationship Id="rId157" Type="http://schemas.openxmlformats.org/officeDocument/2006/relationships/slide" Target="slides/slide151.xml"/><Relationship Id="rId156" Type="http://schemas.openxmlformats.org/officeDocument/2006/relationships/slide" Target="slides/slide150.xml"/><Relationship Id="rId277" Type="http://schemas.openxmlformats.org/officeDocument/2006/relationships/slide" Target="slides/slide271.xml"/><Relationship Id="rId155" Type="http://schemas.openxmlformats.org/officeDocument/2006/relationships/slide" Target="slides/slide149.xml"/><Relationship Id="rId276" Type="http://schemas.openxmlformats.org/officeDocument/2006/relationships/slide" Target="slides/slide270.xml"/><Relationship Id="rId107" Type="http://schemas.openxmlformats.org/officeDocument/2006/relationships/slide" Target="slides/slide101.xml"/><Relationship Id="rId228" Type="http://schemas.openxmlformats.org/officeDocument/2006/relationships/slide" Target="slides/slide222.xml"/><Relationship Id="rId106" Type="http://schemas.openxmlformats.org/officeDocument/2006/relationships/slide" Target="slides/slide100.xml"/><Relationship Id="rId227" Type="http://schemas.openxmlformats.org/officeDocument/2006/relationships/slide" Target="slides/slide221.xml"/><Relationship Id="rId105" Type="http://schemas.openxmlformats.org/officeDocument/2006/relationships/slide" Target="slides/slide99.xml"/><Relationship Id="rId226" Type="http://schemas.openxmlformats.org/officeDocument/2006/relationships/slide" Target="slides/slide220.xml"/><Relationship Id="rId104" Type="http://schemas.openxmlformats.org/officeDocument/2006/relationships/slide" Target="slides/slide98.xml"/><Relationship Id="rId225" Type="http://schemas.openxmlformats.org/officeDocument/2006/relationships/slide" Target="slides/slide219.xml"/><Relationship Id="rId109" Type="http://schemas.openxmlformats.org/officeDocument/2006/relationships/slide" Target="slides/slide103.xml"/><Relationship Id="rId108" Type="http://schemas.openxmlformats.org/officeDocument/2006/relationships/slide" Target="slides/slide102.xml"/><Relationship Id="rId229" Type="http://schemas.openxmlformats.org/officeDocument/2006/relationships/slide" Target="slides/slide223.xml"/><Relationship Id="rId220" Type="http://schemas.openxmlformats.org/officeDocument/2006/relationships/slide" Target="slides/slide214.xml"/><Relationship Id="rId103" Type="http://schemas.openxmlformats.org/officeDocument/2006/relationships/slide" Target="slides/slide97.xml"/><Relationship Id="rId224" Type="http://schemas.openxmlformats.org/officeDocument/2006/relationships/slide" Target="slides/slide218.xml"/><Relationship Id="rId102" Type="http://schemas.openxmlformats.org/officeDocument/2006/relationships/slide" Target="slides/slide96.xml"/><Relationship Id="rId223" Type="http://schemas.openxmlformats.org/officeDocument/2006/relationships/slide" Target="slides/slide217.xml"/><Relationship Id="rId101" Type="http://schemas.openxmlformats.org/officeDocument/2006/relationships/slide" Target="slides/slide95.xml"/><Relationship Id="rId222" Type="http://schemas.openxmlformats.org/officeDocument/2006/relationships/slide" Target="slides/slide216.xml"/><Relationship Id="rId100" Type="http://schemas.openxmlformats.org/officeDocument/2006/relationships/slide" Target="slides/slide94.xml"/><Relationship Id="rId221" Type="http://schemas.openxmlformats.org/officeDocument/2006/relationships/slide" Target="slides/slide215.xml"/><Relationship Id="rId217" Type="http://schemas.openxmlformats.org/officeDocument/2006/relationships/slide" Target="slides/slide211.xml"/><Relationship Id="rId216" Type="http://schemas.openxmlformats.org/officeDocument/2006/relationships/slide" Target="slides/slide210.xml"/><Relationship Id="rId215" Type="http://schemas.openxmlformats.org/officeDocument/2006/relationships/slide" Target="slides/slide209.xml"/><Relationship Id="rId214" Type="http://schemas.openxmlformats.org/officeDocument/2006/relationships/slide" Target="slides/slide208.xml"/><Relationship Id="rId219" Type="http://schemas.openxmlformats.org/officeDocument/2006/relationships/slide" Target="slides/slide213.xml"/><Relationship Id="rId218" Type="http://schemas.openxmlformats.org/officeDocument/2006/relationships/slide" Target="slides/slide212.xml"/><Relationship Id="rId213" Type="http://schemas.openxmlformats.org/officeDocument/2006/relationships/slide" Target="slides/slide207.xml"/><Relationship Id="rId212" Type="http://schemas.openxmlformats.org/officeDocument/2006/relationships/slide" Target="slides/slide206.xml"/><Relationship Id="rId211" Type="http://schemas.openxmlformats.org/officeDocument/2006/relationships/slide" Target="slides/slide205.xml"/><Relationship Id="rId210" Type="http://schemas.openxmlformats.org/officeDocument/2006/relationships/slide" Target="slides/slide204.xml"/><Relationship Id="rId129" Type="http://schemas.openxmlformats.org/officeDocument/2006/relationships/slide" Target="slides/slide123.xml"/><Relationship Id="rId128" Type="http://schemas.openxmlformats.org/officeDocument/2006/relationships/slide" Target="slides/slide122.xml"/><Relationship Id="rId249" Type="http://schemas.openxmlformats.org/officeDocument/2006/relationships/slide" Target="slides/slide243.xml"/><Relationship Id="rId127" Type="http://schemas.openxmlformats.org/officeDocument/2006/relationships/slide" Target="slides/slide121.xml"/><Relationship Id="rId248" Type="http://schemas.openxmlformats.org/officeDocument/2006/relationships/slide" Target="slides/slide242.xml"/><Relationship Id="rId126" Type="http://schemas.openxmlformats.org/officeDocument/2006/relationships/slide" Target="slides/slide120.xml"/><Relationship Id="rId247" Type="http://schemas.openxmlformats.org/officeDocument/2006/relationships/slide" Target="slides/slide241.xml"/><Relationship Id="rId121" Type="http://schemas.openxmlformats.org/officeDocument/2006/relationships/slide" Target="slides/slide115.xml"/><Relationship Id="rId242" Type="http://schemas.openxmlformats.org/officeDocument/2006/relationships/slide" Target="slides/slide236.xml"/><Relationship Id="rId120" Type="http://schemas.openxmlformats.org/officeDocument/2006/relationships/slide" Target="slides/slide114.xml"/><Relationship Id="rId241" Type="http://schemas.openxmlformats.org/officeDocument/2006/relationships/slide" Target="slides/slide235.xml"/><Relationship Id="rId240" Type="http://schemas.openxmlformats.org/officeDocument/2006/relationships/slide" Target="slides/slide234.xml"/><Relationship Id="rId125" Type="http://schemas.openxmlformats.org/officeDocument/2006/relationships/slide" Target="slides/slide119.xml"/><Relationship Id="rId246" Type="http://schemas.openxmlformats.org/officeDocument/2006/relationships/slide" Target="slides/slide240.xml"/><Relationship Id="rId124" Type="http://schemas.openxmlformats.org/officeDocument/2006/relationships/slide" Target="slides/slide118.xml"/><Relationship Id="rId245" Type="http://schemas.openxmlformats.org/officeDocument/2006/relationships/slide" Target="slides/slide239.xml"/><Relationship Id="rId123" Type="http://schemas.openxmlformats.org/officeDocument/2006/relationships/slide" Target="slides/slide117.xml"/><Relationship Id="rId244" Type="http://schemas.openxmlformats.org/officeDocument/2006/relationships/slide" Target="slides/slide238.xml"/><Relationship Id="rId122" Type="http://schemas.openxmlformats.org/officeDocument/2006/relationships/slide" Target="slides/slide116.xml"/><Relationship Id="rId243" Type="http://schemas.openxmlformats.org/officeDocument/2006/relationships/slide" Target="slides/slide237.xml"/><Relationship Id="rId95" Type="http://schemas.openxmlformats.org/officeDocument/2006/relationships/slide" Target="slides/slide89.xml"/><Relationship Id="rId94" Type="http://schemas.openxmlformats.org/officeDocument/2006/relationships/slide" Target="slides/slide88.xml"/><Relationship Id="rId97" Type="http://schemas.openxmlformats.org/officeDocument/2006/relationships/slide" Target="slides/slide91.xml"/><Relationship Id="rId96" Type="http://schemas.openxmlformats.org/officeDocument/2006/relationships/slide" Target="slides/slide90.xml"/><Relationship Id="rId99" Type="http://schemas.openxmlformats.org/officeDocument/2006/relationships/slide" Target="slides/slide93.xml"/><Relationship Id="rId98" Type="http://schemas.openxmlformats.org/officeDocument/2006/relationships/slide" Target="slides/slide92.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18" Type="http://schemas.openxmlformats.org/officeDocument/2006/relationships/slide" Target="slides/slide112.xml"/><Relationship Id="rId239" Type="http://schemas.openxmlformats.org/officeDocument/2006/relationships/slide" Target="slides/slide233.xml"/><Relationship Id="rId117" Type="http://schemas.openxmlformats.org/officeDocument/2006/relationships/slide" Target="slides/slide111.xml"/><Relationship Id="rId238" Type="http://schemas.openxmlformats.org/officeDocument/2006/relationships/slide" Target="slides/slide232.xml"/><Relationship Id="rId116" Type="http://schemas.openxmlformats.org/officeDocument/2006/relationships/slide" Target="slides/slide110.xml"/><Relationship Id="rId237" Type="http://schemas.openxmlformats.org/officeDocument/2006/relationships/slide" Target="slides/slide231.xml"/><Relationship Id="rId115" Type="http://schemas.openxmlformats.org/officeDocument/2006/relationships/slide" Target="slides/slide109.xml"/><Relationship Id="rId236" Type="http://schemas.openxmlformats.org/officeDocument/2006/relationships/slide" Target="slides/slide230.xml"/><Relationship Id="rId119" Type="http://schemas.openxmlformats.org/officeDocument/2006/relationships/slide" Target="slides/slide113.xml"/><Relationship Id="rId110" Type="http://schemas.openxmlformats.org/officeDocument/2006/relationships/slide" Target="slides/slide104.xml"/><Relationship Id="rId231" Type="http://schemas.openxmlformats.org/officeDocument/2006/relationships/slide" Target="slides/slide225.xml"/><Relationship Id="rId230" Type="http://schemas.openxmlformats.org/officeDocument/2006/relationships/slide" Target="slides/slide224.xml"/><Relationship Id="rId114" Type="http://schemas.openxmlformats.org/officeDocument/2006/relationships/slide" Target="slides/slide108.xml"/><Relationship Id="rId235" Type="http://schemas.openxmlformats.org/officeDocument/2006/relationships/slide" Target="slides/slide229.xml"/><Relationship Id="rId113" Type="http://schemas.openxmlformats.org/officeDocument/2006/relationships/slide" Target="slides/slide107.xml"/><Relationship Id="rId234" Type="http://schemas.openxmlformats.org/officeDocument/2006/relationships/slide" Target="slides/slide228.xml"/><Relationship Id="rId112" Type="http://schemas.openxmlformats.org/officeDocument/2006/relationships/slide" Target="slides/slide106.xml"/><Relationship Id="rId233" Type="http://schemas.openxmlformats.org/officeDocument/2006/relationships/slide" Target="slides/slide227.xml"/><Relationship Id="rId111" Type="http://schemas.openxmlformats.org/officeDocument/2006/relationships/slide" Target="slides/slide105.xml"/><Relationship Id="rId232" Type="http://schemas.openxmlformats.org/officeDocument/2006/relationships/slide" Target="slides/slide226.xml"/><Relationship Id="rId206" Type="http://schemas.openxmlformats.org/officeDocument/2006/relationships/slide" Target="slides/slide200.xml"/><Relationship Id="rId205" Type="http://schemas.openxmlformats.org/officeDocument/2006/relationships/slide" Target="slides/slide199.xml"/><Relationship Id="rId204" Type="http://schemas.openxmlformats.org/officeDocument/2006/relationships/slide" Target="slides/slide198.xml"/><Relationship Id="rId203" Type="http://schemas.openxmlformats.org/officeDocument/2006/relationships/slide" Target="slides/slide197.xml"/><Relationship Id="rId209" Type="http://schemas.openxmlformats.org/officeDocument/2006/relationships/slide" Target="slides/slide203.xml"/><Relationship Id="rId208" Type="http://schemas.openxmlformats.org/officeDocument/2006/relationships/slide" Target="slides/slide202.xml"/><Relationship Id="rId207" Type="http://schemas.openxmlformats.org/officeDocument/2006/relationships/slide" Target="slides/slide201.xml"/><Relationship Id="rId202" Type="http://schemas.openxmlformats.org/officeDocument/2006/relationships/slide" Target="slides/slide196.xml"/><Relationship Id="rId201" Type="http://schemas.openxmlformats.org/officeDocument/2006/relationships/slide" Target="slides/slide195.xml"/><Relationship Id="rId200" Type="http://schemas.openxmlformats.org/officeDocument/2006/relationships/slide" Target="slides/slide19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201.q4cdn.com/141608511/files/doc_financials/2024/q2/nvda-f2q24-investor-presentation-final-1.pdf" TargetMode="External"/></Relationships>
</file>

<file path=ppt/notesSlides/_rels/notesSlide2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finance.yahoo.com/video/nvidia-faces-5b-hit-u-145503328.html" TargetMode="Externa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201.q4cdn.com/141608511/files/doc_financials/2024/q2/nvda-f2q24-investor-presentation-final-1.pdf" TargetMode="Externa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vidia.com/content/dam/en-zz/Solutions/Data-Center/a100/pdf/nvidia-a100-datasheet-nvidia-us-2188504-web.pdf" TargetMode="Externa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201.q4cdn.com/141608511/files/doc_financials/2024/q2/nvda-f2q24-investor-presentation-final-1.pdf" TargetMode="Externa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rn.com/news/cloud/nvidia-ceo-on-joining-forces-with-google-to-reinvent-cloud-for-ai" TargetMode="External"/><Relationship Id="rId3" Type="http://schemas.openxmlformats.org/officeDocument/2006/relationships/hyperlink" Target="https://nvidianews.nvidia.com/news/lenovo-nvidia-hybrid-ai" TargetMode="Externa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201.q4cdn.com/141608511/files/doc_financials/2024/Q2FY24/Q2FY24-CFO-Commentary.pdf" TargetMode="Externa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2921f3f5b0c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2921f3f5b0c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8" name="Shape 858"/>
        <p:cNvGrpSpPr/>
        <p:nvPr/>
      </p:nvGrpSpPr>
      <p:grpSpPr>
        <a:xfrm>
          <a:off x="0" y="0"/>
          <a:ext cx="0" cy="0"/>
          <a:chOff x="0" y="0"/>
          <a:chExt cx="0" cy="0"/>
        </a:xfrm>
      </p:grpSpPr>
      <p:sp>
        <p:nvSpPr>
          <p:cNvPr id="859" name="Google Shape;859;g25cd754860c_0_2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0" name="Google Shape;860;g25cd754860c_0_2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5" name="Shape 865"/>
        <p:cNvGrpSpPr/>
        <p:nvPr/>
      </p:nvGrpSpPr>
      <p:grpSpPr>
        <a:xfrm>
          <a:off x="0" y="0"/>
          <a:ext cx="0" cy="0"/>
          <a:chOff x="0" y="0"/>
          <a:chExt cx="0" cy="0"/>
        </a:xfrm>
      </p:grpSpPr>
      <p:sp>
        <p:nvSpPr>
          <p:cNvPr id="866" name="Google Shape;866;g2953d462515_1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7" name="Google Shape;867;g2953d462515_1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2" name="Shape 872"/>
        <p:cNvGrpSpPr/>
        <p:nvPr/>
      </p:nvGrpSpPr>
      <p:grpSpPr>
        <a:xfrm>
          <a:off x="0" y="0"/>
          <a:ext cx="0" cy="0"/>
          <a:chOff x="0" y="0"/>
          <a:chExt cx="0" cy="0"/>
        </a:xfrm>
      </p:grpSpPr>
      <p:sp>
        <p:nvSpPr>
          <p:cNvPr id="873" name="Google Shape;873;g2953d462515_1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4" name="Google Shape;874;g2953d462515_1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9" name="Shape 879"/>
        <p:cNvGrpSpPr/>
        <p:nvPr/>
      </p:nvGrpSpPr>
      <p:grpSpPr>
        <a:xfrm>
          <a:off x="0" y="0"/>
          <a:ext cx="0" cy="0"/>
          <a:chOff x="0" y="0"/>
          <a:chExt cx="0" cy="0"/>
        </a:xfrm>
      </p:grpSpPr>
      <p:sp>
        <p:nvSpPr>
          <p:cNvPr id="880" name="Google Shape;880;g2953d462515_1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1" name="Google Shape;881;g2953d462515_1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6" name="Shape 886"/>
        <p:cNvGrpSpPr/>
        <p:nvPr/>
      </p:nvGrpSpPr>
      <p:grpSpPr>
        <a:xfrm>
          <a:off x="0" y="0"/>
          <a:ext cx="0" cy="0"/>
          <a:chOff x="0" y="0"/>
          <a:chExt cx="0" cy="0"/>
        </a:xfrm>
      </p:grpSpPr>
      <p:sp>
        <p:nvSpPr>
          <p:cNvPr id="887" name="Google Shape;887;g25cd754860c_0_2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8" name="Google Shape;888;g25cd754860c_0_2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3" name="Shape 893"/>
        <p:cNvGrpSpPr/>
        <p:nvPr/>
      </p:nvGrpSpPr>
      <p:grpSpPr>
        <a:xfrm>
          <a:off x="0" y="0"/>
          <a:ext cx="0" cy="0"/>
          <a:chOff x="0" y="0"/>
          <a:chExt cx="0" cy="0"/>
        </a:xfrm>
      </p:grpSpPr>
      <p:sp>
        <p:nvSpPr>
          <p:cNvPr id="894" name="Google Shape;894;g295ecebb5c4_1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5" name="Google Shape;895;g295ecebb5c4_1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0" name="Shape 900"/>
        <p:cNvGrpSpPr/>
        <p:nvPr/>
      </p:nvGrpSpPr>
      <p:grpSpPr>
        <a:xfrm>
          <a:off x="0" y="0"/>
          <a:ext cx="0" cy="0"/>
          <a:chOff x="0" y="0"/>
          <a:chExt cx="0" cy="0"/>
        </a:xfrm>
      </p:grpSpPr>
      <p:sp>
        <p:nvSpPr>
          <p:cNvPr id="901" name="Google Shape;901;g25cd754860c_0_2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2" name="Google Shape;902;g25cd754860c_0_2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CA"/>
              <a:t>Defects in our products have caused and could cause us to incur significant expenses to remediate, which can damage our reputation and cause us to lose market share. Our hardware and software product offerings are complex and they have in the past and may in the future contain defects or security vulnerabilities, or experience failures or unsatisfactory performance due to any number of issues in design, fabrication, packaging, materials and/or use within a system. These risks may increase as our products are introduced into new devices, markets, technologies and applications or as new versions are released. These risks further increase when we rely on partners to supply and manufacture components that are used in our products, as these arrangements reduce our direct control over production. Although arrangements with component providers may contain provisions for product defect expense reimbursement, we generally remain responsible to the customer for warranty product defects that may occur from time to time. Some failures in our products or services have been in the past and may in the future be only discovered after a product or service has been shipped or used. Undiscovered vulnerabilities in our products or services could result in loss of data or intangible property, or expose our end customers to unscrupulous third parties who develop and deploy malicious software programs that could attack our products or services. Defects or failure of our products to perform to specifications could lead to substantial damage to the products or the product in which our device has been integrated by OEMs, ODMs, AIBs and automotive manufacturers and tier 1 automotive suppliers, and to the user of such end product. Any such defect may cause us to incur significant warranty, support and repair or replacement costs as part of a product recall or otherwise, write-off the value of related inventory, and divert the attention of our engineering and management personnel from our product development efforts to find and correct the issue. Our efforts to remedy these issues may not be timely or satisfactory to our customers. An error or defect in new products, releases, or related software drivers after commencement of commercial shipments could result in failure to achieve market acceptance, loss of design wins, temporary or permanent withdrawal from a product or market, and harm to our relationships with existing and prospective customers and partners and consumers’ perceptions of our brand, which would in turn negatively impact our business operations, gross margin, revenue and/or financial results. We may be required to reimburse our customers, partners or consumers, including for costs to repair or replace products in the field or in connection with indemnification obligations, or pay fines imposed by regulatory agencies. </a:t>
            </a: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8" name="Shape 908"/>
        <p:cNvGrpSpPr/>
        <p:nvPr/>
      </p:nvGrpSpPr>
      <p:grpSpPr>
        <a:xfrm>
          <a:off x="0" y="0"/>
          <a:ext cx="0" cy="0"/>
          <a:chOff x="0" y="0"/>
          <a:chExt cx="0" cy="0"/>
        </a:xfrm>
      </p:grpSpPr>
      <p:sp>
        <p:nvSpPr>
          <p:cNvPr id="909" name="Google Shape;909;g29223a26dc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0" name="Google Shape;910;g29223a26dc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4" name="Shape 914"/>
        <p:cNvGrpSpPr/>
        <p:nvPr/>
      </p:nvGrpSpPr>
      <p:grpSpPr>
        <a:xfrm>
          <a:off x="0" y="0"/>
          <a:ext cx="0" cy="0"/>
          <a:chOff x="0" y="0"/>
          <a:chExt cx="0" cy="0"/>
        </a:xfrm>
      </p:grpSpPr>
      <p:sp>
        <p:nvSpPr>
          <p:cNvPr id="915" name="Google Shape;915;g29223a26dc3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6" name="Google Shape;916;g29223a26dc3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5" name="Shape 925"/>
        <p:cNvGrpSpPr/>
        <p:nvPr/>
      </p:nvGrpSpPr>
      <p:grpSpPr>
        <a:xfrm>
          <a:off x="0" y="0"/>
          <a:ext cx="0" cy="0"/>
          <a:chOff x="0" y="0"/>
          <a:chExt cx="0" cy="0"/>
        </a:xfrm>
      </p:grpSpPr>
      <p:sp>
        <p:nvSpPr>
          <p:cNvPr id="926" name="Google Shape;926;g29223a26dc3_0_2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7" name="Google Shape;927;g29223a26dc3_0_2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2921f3f5b0c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2921f3f5b0c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7" name="Shape 937"/>
        <p:cNvGrpSpPr/>
        <p:nvPr/>
      </p:nvGrpSpPr>
      <p:grpSpPr>
        <a:xfrm>
          <a:off x="0" y="0"/>
          <a:ext cx="0" cy="0"/>
          <a:chOff x="0" y="0"/>
          <a:chExt cx="0" cy="0"/>
        </a:xfrm>
      </p:grpSpPr>
      <p:sp>
        <p:nvSpPr>
          <p:cNvPr id="938" name="Google Shape;938;g29223a26dc3_0_2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9" name="Google Shape;939;g29223a26dc3_0_2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5" name="Shape 945"/>
        <p:cNvGrpSpPr/>
        <p:nvPr/>
      </p:nvGrpSpPr>
      <p:grpSpPr>
        <a:xfrm>
          <a:off x="0" y="0"/>
          <a:ext cx="0" cy="0"/>
          <a:chOff x="0" y="0"/>
          <a:chExt cx="0" cy="0"/>
        </a:xfrm>
      </p:grpSpPr>
      <p:sp>
        <p:nvSpPr>
          <p:cNvPr id="946" name="Google Shape;946;g292df13d21e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7" name="Google Shape;947;g292df13d21e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3" name="Shape 953"/>
        <p:cNvGrpSpPr/>
        <p:nvPr/>
      </p:nvGrpSpPr>
      <p:grpSpPr>
        <a:xfrm>
          <a:off x="0" y="0"/>
          <a:ext cx="0" cy="0"/>
          <a:chOff x="0" y="0"/>
          <a:chExt cx="0" cy="0"/>
        </a:xfrm>
      </p:grpSpPr>
      <p:sp>
        <p:nvSpPr>
          <p:cNvPr id="954" name="Google Shape;954;g292df13d21e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5" name="Google Shape;955;g292df13d21e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1" name="Shape 961"/>
        <p:cNvGrpSpPr/>
        <p:nvPr/>
      </p:nvGrpSpPr>
      <p:grpSpPr>
        <a:xfrm>
          <a:off x="0" y="0"/>
          <a:ext cx="0" cy="0"/>
          <a:chOff x="0" y="0"/>
          <a:chExt cx="0" cy="0"/>
        </a:xfrm>
      </p:grpSpPr>
      <p:sp>
        <p:nvSpPr>
          <p:cNvPr id="962" name="Google Shape;962;g292df13d21e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3" name="Google Shape;963;g292df13d21e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9" name="Shape 969"/>
        <p:cNvGrpSpPr/>
        <p:nvPr/>
      </p:nvGrpSpPr>
      <p:grpSpPr>
        <a:xfrm>
          <a:off x="0" y="0"/>
          <a:ext cx="0" cy="0"/>
          <a:chOff x="0" y="0"/>
          <a:chExt cx="0" cy="0"/>
        </a:xfrm>
      </p:grpSpPr>
      <p:sp>
        <p:nvSpPr>
          <p:cNvPr id="970" name="Google Shape;970;g292df13d21e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1" name="Google Shape;971;g292df13d21e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7" name="Shape 977"/>
        <p:cNvGrpSpPr/>
        <p:nvPr/>
      </p:nvGrpSpPr>
      <p:grpSpPr>
        <a:xfrm>
          <a:off x="0" y="0"/>
          <a:ext cx="0" cy="0"/>
          <a:chOff x="0" y="0"/>
          <a:chExt cx="0" cy="0"/>
        </a:xfrm>
      </p:grpSpPr>
      <p:sp>
        <p:nvSpPr>
          <p:cNvPr id="978" name="Google Shape;978;g292df13d21e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9" name="Google Shape;979;g292df13d21e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5" name="Shape 985"/>
        <p:cNvGrpSpPr/>
        <p:nvPr/>
      </p:nvGrpSpPr>
      <p:grpSpPr>
        <a:xfrm>
          <a:off x="0" y="0"/>
          <a:ext cx="0" cy="0"/>
          <a:chOff x="0" y="0"/>
          <a:chExt cx="0" cy="0"/>
        </a:xfrm>
      </p:grpSpPr>
      <p:sp>
        <p:nvSpPr>
          <p:cNvPr id="986" name="Google Shape;986;g292df13d21e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7" name="Google Shape;987;g292df13d21e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3" name="Shape 993"/>
        <p:cNvGrpSpPr/>
        <p:nvPr/>
      </p:nvGrpSpPr>
      <p:grpSpPr>
        <a:xfrm>
          <a:off x="0" y="0"/>
          <a:ext cx="0" cy="0"/>
          <a:chOff x="0" y="0"/>
          <a:chExt cx="0" cy="0"/>
        </a:xfrm>
      </p:grpSpPr>
      <p:sp>
        <p:nvSpPr>
          <p:cNvPr id="994" name="Google Shape;994;g292df13d21e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5" name="Google Shape;995;g292df13d21e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1" name="Shape 1001"/>
        <p:cNvGrpSpPr/>
        <p:nvPr/>
      </p:nvGrpSpPr>
      <p:grpSpPr>
        <a:xfrm>
          <a:off x="0" y="0"/>
          <a:ext cx="0" cy="0"/>
          <a:chOff x="0" y="0"/>
          <a:chExt cx="0" cy="0"/>
        </a:xfrm>
      </p:grpSpPr>
      <p:sp>
        <p:nvSpPr>
          <p:cNvPr id="1002" name="Google Shape;1002;g292df13d21e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3" name="Google Shape;1003;g292df13d21e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9" name="Shape 1009"/>
        <p:cNvGrpSpPr/>
        <p:nvPr/>
      </p:nvGrpSpPr>
      <p:grpSpPr>
        <a:xfrm>
          <a:off x="0" y="0"/>
          <a:ext cx="0" cy="0"/>
          <a:chOff x="0" y="0"/>
          <a:chExt cx="0" cy="0"/>
        </a:xfrm>
      </p:grpSpPr>
      <p:sp>
        <p:nvSpPr>
          <p:cNvPr id="1010" name="Google Shape;1010;g29223a26dc3_0_2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1" name="Google Shape;1011;g29223a26dc3_0_2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2921f3f5b0c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2921f3f5b0c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7" name="Shape 1017"/>
        <p:cNvGrpSpPr/>
        <p:nvPr/>
      </p:nvGrpSpPr>
      <p:grpSpPr>
        <a:xfrm>
          <a:off x="0" y="0"/>
          <a:ext cx="0" cy="0"/>
          <a:chOff x="0" y="0"/>
          <a:chExt cx="0" cy="0"/>
        </a:xfrm>
      </p:grpSpPr>
      <p:sp>
        <p:nvSpPr>
          <p:cNvPr id="1018" name="Google Shape;1018;g295ecebb5c4_2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9" name="Google Shape;1019;g295ecebb5c4_2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5" name="Shape 1025"/>
        <p:cNvGrpSpPr/>
        <p:nvPr/>
      </p:nvGrpSpPr>
      <p:grpSpPr>
        <a:xfrm>
          <a:off x="0" y="0"/>
          <a:ext cx="0" cy="0"/>
          <a:chOff x="0" y="0"/>
          <a:chExt cx="0" cy="0"/>
        </a:xfrm>
      </p:grpSpPr>
      <p:sp>
        <p:nvSpPr>
          <p:cNvPr id="1026" name="Google Shape;1026;g295a3642085_1_3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7" name="Google Shape;1027;g295a3642085_1_3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3" name="Shape 1033"/>
        <p:cNvGrpSpPr/>
        <p:nvPr/>
      </p:nvGrpSpPr>
      <p:grpSpPr>
        <a:xfrm>
          <a:off x="0" y="0"/>
          <a:ext cx="0" cy="0"/>
          <a:chOff x="0" y="0"/>
          <a:chExt cx="0" cy="0"/>
        </a:xfrm>
      </p:grpSpPr>
      <p:sp>
        <p:nvSpPr>
          <p:cNvPr id="1034" name="Google Shape;1034;g292f7ea09ee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5" name="Google Shape;1035;g292f7ea09ee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1" name="Shape 1041"/>
        <p:cNvGrpSpPr/>
        <p:nvPr/>
      </p:nvGrpSpPr>
      <p:grpSpPr>
        <a:xfrm>
          <a:off x="0" y="0"/>
          <a:ext cx="0" cy="0"/>
          <a:chOff x="0" y="0"/>
          <a:chExt cx="0" cy="0"/>
        </a:xfrm>
      </p:grpSpPr>
      <p:sp>
        <p:nvSpPr>
          <p:cNvPr id="1042" name="Google Shape;1042;g295a3642085_1_3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3" name="Google Shape;1043;g295a3642085_1_3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9" name="Shape 1049"/>
        <p:cNvGrpSpPr/>
        <p:nvPr/>
      </p:nvGrpSpPr>
      <p:grpSpPr>
        <a:xfrm>
          <a:off x="0" y="0"/>
          <a:ext cx="0" cy="0"/>
          <a:chOff x="0" y="0"/>
          <a:chExt cx="0" cy="0"/>
        </a:xfrm>
      </p:grpSpPr>
      <p:sp>
        <p:nvSpPr>
          <p:cNvPr id="1050" name="Google Shape;1050;g295ecebb5c4_2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1" name="Google Shape;1051;g295ecebb5c4_2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5" name="Shape 1055"/>
        <p:cNvGrpSpPr/>
        <p:nvPr/>
      </p:nvGrpSpPr>
      <p:grpSpPr>
        <a:xfrm>
          <a:off x="0" y="0"/>
          <a:ext cx="0" cy="0"/>
          <a:chOff x="0" y="0"/>
          <a:chExt cx="0" cy="0"/>
        </a:xfrm>
      </p:grpSpPr>
      <p:sp>
        <p:nvSpPr>
          <p:cNvPr id="1056" name="Google Shape;1056;g29223a26dc3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7" name="Google Shape;1057;g29223a26dc3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8" name="Shape 1068"/>
        <p:cNvGrpSpPr/>
        <p:nvPr/>
      </p:nvGrpSpPr>
      <p:grpSpPr>
        <a:xfrm>
          <a:off x="0" y="0"/>
          <a:ext cx="0" cy="0"/>
          <a:chOff x="0" y="0"/>
          <a:chExt cx="0" cy="0"/>
        </a:xfrm>
      </p:grpSpPr>
      <p:sp>
        <p:nvSpPr>
          <p:cNvPr id="1069" name="Google Shape;1069;g295a3642085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0" name="Google Shape;1070;g295a3642085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0" name="Shape 1080"/>
        <p:cNvGrpSpPr/>
        <p:nvPr/>
      </p:nvGrpSpPr>
      <p:grpSpPr>
        <a:xfrm>
          <a:off x="0" y="0"/>
          <a:ext cx="0" cy="0"/>
          <a:chOff x="0" y="0"/>
          <a:chExt cx="0" cy="0"/>
        </a:xfrm>
      </p:grpSpPr>
      <p:sp>
        <p:nvSpPr>
          <p:cNvPr id="1081" name="Google Shape;1081;g295a3642085_1_2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2" name="Google Shape;1082;g295a3642085_1_2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8" name="Shape 1088"/>
        <p:cNvGrpSpPr/>
        <p:nvPr/>
      </p:nvGrpSpPr>
      <p:grpSpPr>
        <a:xfrm>
          <a:off x="0" y="0"/>
          <a:ext cx="0" cy="0"/>
          <a:chOff x="0" y="0"/>
          <a:chExt cx="0" cy="0"/>
        </a:xfrm>
      </p:grpSpPr>
      <p:sp>
        <p:nvSpPr>
          <p:cNvPr id="1089" name="Google Shape;1089;g292df13d21e_0_2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0" name="Google Shape;1090;g292df13d21e_0_2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8" name="Shape 1098"/>
        <p:cNvGrpSpPr/>
        <p:nvPr/>
      </p:nvGrpSpPr>
      <p:grpSpPr>
        <a:xfrm>
          <a:off x="0" y="0"/>
          <a:ext cx="0" cy="0"/>
          <a:chOff x="0" y="0"/>
          <a:chExt cx="0" cy="0"/>
        </a:xfrm>
      </p:grpSpPr>
      <p:sp>
        <p:nvSpPr>
          <p:cNvPr id="1099" name="Google Shape;1099;g292df13d21e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0" name="Google Shape;1100;g292df13d21e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2921f3f5b0c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2921f3f5b0c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7" name="Shape 1127"/>
        <p:cNvGrpSpPr/>
        <p:nvPr/>
      </p:nvGrpSpPr>
      <p:grpSpPr>
        <a:xfrm>
          <a:off x="0" y="0"/>
          <a:ext cx="0" cy="0"/>
          <a:chOff x="0" y="0"/>
          <a:chExt cx="0" cy="0"/>
        </a:xfrm>
      </p:grpSpPr>
      <p:sp>
        <p:nvSpPr>
          <p:cNvPr id="1128" name="Google Shape;1128;g295ecebb5c4_2_2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9" name="Google Shape;1129;g295ecebb5c4_2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6" name="Shape 1156"/>
        <p:cNvGrpSpPr/>
        <p:nvPr/>
      </p:nvGrpSpPr>
      <p:grpSpPr>
        <a:xfrm>
          <a:off x="0" y="0"/>
          <a:ext cx="0" cy="0"/>
          <a:chOff x="0" y="0"/>
          <a:chExt cx="0" cy="0"/>
        </a:xfrm>
      </p:grpSpPr>
      <p:sp>
        <p:nvSpPr>
          <p:cNvPr id="1157" name="Google Shape;1157;g25e8f7038ac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8" name="Google Shape;1158;g25e8f7038ac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6" name="Shape 1176"/>
        <p:cNvGrpSpPr/>
        <p:nvPr/>
      </p:nvGrpSpPr>
      <p:grpSpPr>
        <a:xfrm>
          <a:off x="0" y="0"/>
          <a:ext cx="0" cy="0"/>
          <a:chOff x="0" y="0"/>
          <a:chExt cx="0" cy="0"/>
        </a:xfrm>
      </p:grpSpPr>
      <p:sp>
        <p:nvSpPr>
          <p:cNvPr id="1177" name="Google Shape;1177;g295ecebb5c4_2_2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8" name="Google Shape;1178;g295ecebb5c4_2_2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6" name="Shape 1196"/>
        <p:cNvGrpSpPr/>
        <p:nvPr/>
      </p:nvGrpSpPr>
      <p:grpSpPr>
        <a:xfrm>
          <a:off x="0" y="0"/>
          <a:ext cx="0" cy="0"/>
          <a:chOff x="0" y="0"/>
          <a:chExt cx="0" cy="0"/>
        </a:xfrm>
      </p:grpSpPr>
      <p:sp>
        <p:nvSpPr>
          <p:cNvPr id="1197" name="Google Shape;1197;g292df13d21e_0_2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8" name="Google Shape;1198;g292df13d21e_0_2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4" name="Shape 1204"/>
        <p:cNvGrpSpPr/>
        <p:nvPr/>
      </p:nvGrpSpPr>
      <p:grpSpPr>
        <a:xfrm>
          <a:off x="0" y="0"/>
          <a:ext cx="0" cy="0"/>
          <a:chOff x="0" y="0"/>
          <a:chExt cx="0" cy="0"/>
        </a:xfrm>
      </p:grpSpPr>
      <p:sp>
        <p:nvSpPr>
          <p:cNvPr id="1205" name="Google Shape;1205;g295ecebb5c4_2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6" name="Google Shape;1206;g295ecebb5c4_2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2" name="Shape 1212"/>
        <p:cNvGrpSpPr/>
        <p:nvPr/>
      </p:nvGrpSpPr>
      <p:grpSpPr>
        <a:xfrm>
          <a:off x="0" y="0"/>
          <a:ext cx="0" cy="0"/>
          <a:chOff x="0" y="0"/>
          <a:chExt cx="0" cy="0"/>
        </a:xfrm>
      </p:grpSpPr>
      <p:sp>
        <p:nvSpPr>
          <p:cNvPr id="1213" name="Google Shape;1213;g295ecebb5c4_2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4" name="Google Shape;1214;g295ecebb5c4_2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0" name="Shape 1220"/>
        <p:cNvGrpSpPr/>
        <p:nvPr/>
      </p:nvGrpSpPr>
      <p:grpSpPr>
        <a:xfrm>
          <a:off x="0" y="0"/>
          <a:ext cx="0" cy="0"/>
          <a:chOff x="0" y="0"/>
          <a:chExt cx="0" cy="0"/>
        </a:xfrm>
      </p:grpSpPr>
      <p:sp>
        <p:nvSpPr>
          <p:cNvPr id="1221" name="Google Shape;1221;g295ec9d6d2a_2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2" name="Google Shape;1222;g295ec9d6d2a_2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6" name="Shape 1226"/>
        <p:cNvGrpSpPr/>
        <p:nvPr/>
      </p:nvGrpSpPr>
      <p:grpSpPr>
        <a:xfrm>
          <a:off x="0" y="0"/>
          <a:ext cx="0" cy="0"/>
          <a:chOff x="0" y="0"/>
          <a:chExt cx="0" cy="0"/>
        </a:xfrm>
      </p:grpSpPr>
      <p:sp>
        <p:nvSpPr>
          <p:cNvPr id="1227" name="Google Shape;1227;g295ecebb5c4_2_6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8" name="Google Shape;1228;g295ecebb5c4_2_6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6" name="Shape 1236"/>
        <p:cNvGrpSpPr/>
        <p:nvPr/>
      </p:nvGrpSpPr>
      <p:grpSpPr>
        <a:xfrm>
          <a:off x="0" y="0"/>
          <a:ext cx="0" cy="0"/>
          <a:chOff x="0" y="0"/>
          <a:chExt cx="0" cy="0"/>
        </a:xfrm>
      </p:grpSpPr>
      <p:sp>
        <p:nvSpPr>
          <p:cNvPr id="1237" name="Google Shape;1237;g292df13d21e_0_3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8" name="Google Shape;1238;g292df13d21e_0_3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4" name="Shape 1244"/>
        <p:cNvGrpSpPr/>
        <p:nvPr/>
      </p:nvGrpSpPr>
      <p:grpSpPr>
        <a:xfrm>
          <a:off x="0" y="0"/>
          <a:ext cx="0" cy="0"/>
          <a:chOff x="0" y="0"/>
          <a:chExt cx="0" cy="0"/>
        </a:xfrm>
      </p:grpSpPr>
      <p:sp>
        <p:nvSpPr>
          <p:cNvPr id="1245" name="Google Shape;1245;g292df13d21e_0_3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6" name="Google Shape;1246;g292df13d21e_0_3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2921f3f5b0c_0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2921f3f5b0c_0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2" name="Shape 1252"/>
        <p:cNvGrpSpPr/>
        <p:nvPr/>
      </p:nvGrpSpPr>
      <p:grpSpPr>
        <a:xfrm>
          <a:off x="0" y="0"/>
          <a:ext cx="0" cy="0"/>
          <a:chOff x="0" y="0"/>
          <a:chExt cx="0" cy="0"/>
        </a:xfrm>
      </p:grpSpPr>
      <p:sp>
        <p:nvSpPr>
          <p:cNvPr id="1253" name="Google Shape;1253;g295ecebb5c4_2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4" name="Google Shape;1254;g295ecebb5c4_2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0" name="Shape 1260"/>
        <p:cNvGrpSpPr/>
        <p:nvPr/>
      </p:nvGrpSpPr>
      <p:grpSpPr>
        <a:xfrm>
          <a:off x="0" y="0"/>
          <a:ext cx="0" cy="0"/>
          <a:chOff x="0" y="0"/>
          <a:chExt cx="0" cy="0"/>
        </a:xfrm>
      </p:grpSpPr>
      <p:sp>
        <p:nvSpPr>
          <p:cNvPr id="1261" name="Google Shape;1261;g295ecebb5c4_2_2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2" name="Google Shape;1262;g295ecebb5c4_2_2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0" name="Shape 1270"/>
        <p:cNvGrpSpPr/>
        <p:nvPr/>
      </p:nvGrpSpPr>
      <p:grpSpPr>
        <a:xfrm>
          <a:off x="0" y="0"/>
          <a:ext cx="0" cy="0"/>
          <a:chOff x="0" y="0"/>
          <a:chExt cx="0" cy="0"/>
        </a:xfrm>
      </p:grpSpPr>
      <p:sp>
        <p:nvSpPr>
          <p:cNvPr id="1271" name="Google Shape;1271;g295ecebb5c4_2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2" name="Google Shape;1272;g295ecebb5c4_2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8" name="Shape 1278"/>
        <p:cNvGrpSpPr/>
        <p:nvPr/>
      </p:nvGrpSpPr>
      <p:grpSpPr>
        <a:xfrm>
          <a:off x="0" y="0"/>
          <a:ext cx="0" cy="0"/>
          <a:chOff x="0" y="0"/>
          <a:chExt cx="0" cy="0"/>
        </a:xfrm>
      </p:grpSpPr>
      <p:sp>
        <p:nvSpPr>
          <p:cNvPr id="1279" name="Google Shape;1279;g295ecebb5c4_2_6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0" name="Google Shape;1280;g295ecebb5c4_2_6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6" name="Shape 1286"/>
        <p:cNvGrpSpPr/>
        <p:nvPr/>
      </p:nvGrpSpPr>
      <p:grpSpPr>
        <a:xfrm>
          <a:off x="0" y="0"/>
          <a:ext cx="0" cy="0"/>
          <a:chOff x="0" y="0"/>
          <a:chExt cx="0" cy="0"/>
        </a:xfrm>
      </p:grpSpPr>
      <p:sp>
        <p:nvSpPr>
          <p:cNvPr id="1287" name="Google Shape;1287;g29223a26dc3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8" name="Google Shape;1288;g29223a26dc3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4" name="Shape 1294"/>
        <p:cNvGrpSpPr/>
        <p:nvPr/>
      </p:nvGrpSpPr>
      <p:grpSpPr>
        <a:xfrm>
          <a:off x="0" y="0"/>
          <a:ext cx="0" cy="0"/>
          <a:chOff x="0" y="0"/>
          <a:chExt cx="0" cy="0"/>
        </a:xfrm>
      </p:grpSpPr>
      <p:sp>
        <p:nvSpPr>
          <p:cNvPr id="1295" name="Google Shape;1295;g295ecebb5c4_2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6" name="Google Shape;1296;g295ecebb5c4_2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2" name="Shape 1302"/>
        <p:cNvGrpSpPr/>
        <p:nvPr/>
      </p:nvGrpSpPr>
      <p:grpSpPr>
        <a:xfrm>
          <a:off x="0" y="0"/>
          <a:ext cx="0" cy="0"/>
          <a:chOff x="0" y="0"/>
          <a:chExt cx="0" cy="0"/>
        </a:xfrm>
      </p:grpSpPr>
      <p:sp>
        <p:nvSpPr>
          <p:cNvPr id="1303" name="Google Shape;1303;g295ecebb5c4_2_281:notes"/>
          <p:cNvSpPr txBox="1"/>
          <p:nvPr>
            <p:ph idx="1" type="body"/>
          </p:nvPr>
        </p:nvSpPr>
        <p:spPr>
          <a:xfrm>
            <a:off x="685800" y="4400551"/>
            <a:ext cx="5486400" cy="36009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Clr>
                <a:schemeClr val="dk1"/>
              </a:buClr>
              <a:buSzPts val="1100"/>
              <a:buNone/>
            </a:pPr>
            <a:r>
              <a:t/>
            </a:r>
            <a:endParaRPr>
              <a:solidFill>
                <a:schemeClr val="dk1"/>
              </a:solidFill>
            </a:endParaRPr>
          </a:p>
        </p:txBody>
      </p:sp>
      <p:sp>
        <p:nvSpPr>
          <p:cNvPr id="1304" name="Google Shape;1304;g295ecebb5c4_2_281: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6" name="Shape 1316"/>
        <p:cNvGrpSpPr/>
        <p:nvPr/>
      </p:nvGrpSpPr>
      <p:grpSpPr>
        <a:xfrm>
          <a:off x="0" y="0"/>
          <a:ext cx="0" cy="0"/>
          <a:chOff x="0" y="0"/>
          <a:chExt cx="0" cy="0"/>
        </a:xfrm>
      </p:grpSpPr>
      <p:sp>
        <p:nvSpPr>
          <p:cNvPr id="1317" name="Google Shape;1317;g292df13d21e_0_3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8" name="Google Shape;1318;g292df13d21e_0_3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1" name="Shape 1331"/>
        <p:cNvGrpSpPr/>
        <p:nvPr/>
      </p:nvGrpSpPr>
      <p:grpSpPr>
        <a:xfrm>
          <a:off x="0" y="0"/>
          <a:ext cx="0" cy="0"/>
          <a:chOff x="0" y="0"/>
          <a:chExt cx="0" cy="0"/>
        </a:xfrm>
      </p:grpSpPr>
      <p:sp>
        <p:nvSpPr>
          <p:cNvPr id="1332" name="Google Shape;1332;g295ecebb5c4_2_1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3" name="Google Shape;1333;g295ecebb5c4_2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1" name="Shape 1341"/>
        <p:cNvGrpSpPr/>
        <p:nvPr/>
      </p:nvGrpSpPr>
      <p:grpSpPr>
        <a:xfrm>
          <a:off x="0" y="0"/>
          <a:ext cx="0" cy="0"/>
          <a:chOff x="0" y="0"/>
          <a:chExt cx="0" cy="0"/>
        </a:xfrm>
      </p:grpSpPr>
      <p:sp>
        <p:nvSpPr>
          <p:cNvPr id="1342" name="Google Shape;1342;g295ecebb5c4_2_373:notes"/>
          <p:cNvSpPr txBox="1"/>
          <p:nvPr>
            <p:ph idx="1" type="body"/>
          </p:nvPr>
        </p:nvSpPr>
        <p:spPr>
          <a:xfrm>
            <a:off x="685800" y="4400551"/>
            <a:ext cx="5486400" cy="3600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None/>
            </a:pPr>
            <a:r>
              <a:t/>
            </a:r>
            <a:endParaRPr>
              <a:solidFill>
                <a:schemeClr val="dk1"/>
              </a:solidFill>
            </a:endParaRPr>
          </a:p>
        </p:txBody>
      </p:sp>
      <p:sp>
        <p:nvSpPr>
          <p:cNvPr id="1343" name="Google Shape;1343;g295ecebb5c4_2_373: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2921f3f5b0c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2921f3f5b0c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5" name="Shape 1355"/>
        <p:cNvGrpSpPr/>
        <p:nvPr/>
      </p:nvGrpSpPr>
      <p:grpSpPr>
        <a:xfrm>
          <a:off x="0" y="0"/>
          <a:ext cx="0" cy="0"/>
          <a:chOff x="0" y="0"/>
          <a:chExt cx="0" cy="0"/>
        </a:xfrm>
      </p:grpSpPr>
      <p:sp>
        <p:nvSpPr>
          <p:cNvPr id="1356" name="Google Shape;1356;g295a3642085_1_2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7" name="Google Shape;1357;g295a3642085_1_2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4" name="Shape 1374"/>
        <p:cNvGrpSpPr/>
        <p:nvPr/>
      </p:nvGrpSpPr>
      <p:grpSpPr>
        <a:xfrm>
          <a:off x="0" y="0"/>
          <a:ext cx="0" cy="0"/>
          <a:chOff x="0" y="0"/>
          <a:chExt cx="0" cy="0"/>
        </a:xfrm>
      </p:grpSpPr>
      <p:sp>
        <p:nvSpPr>
          <p:cNvPr id="1375" name="Google Shape;1375;g295ecebb5c4_2_1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6" name="Google Shape;1376;g295ecebb5c4_2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2" name="Shape 1382"/>
        <p:cNvGrpSpPr/>
        <p:nvPr/>
      </p:nvGrpSpPr>
      <p:grpSpPr>
        <a:xfrm>
          <a:off x="0" y="0"/>
          <a:ext cx="0" cy="0"/>
          <a:chOff x="0" y="0"/>
          <a:chExt cx="0" cy="0"/>
        </a:xfrm>
      </p:grpSpPr>
      <p:sp>
        <p:nvSpPr>
          <p:cNvPr id="1383" name="Google Shape;1383;g295ecebb5c4_2_458:notes"/>
          <p:cNvSpPr txBox="1"/>
          <p:nvPr>
            <p:ph idx="1" type="body"/>
          </p:nvPr>
        </p:nvSpPr>
        <p:spPr>
          <a:xfrm>
            <a:off x="685800" y="4400551"/>
            <a:ext cx="5486400" cy="3600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None/>
            </a:pPr>
            <a:r>
              <a:t/>
            </a:r>
            <a:endParaRPr>
              <a:solidFill>
                <a:schemeClr val="dk1"/>
              </a:solidFill>
            </a:endParaRPr>
          </a:p>
        </p:txBody>
      </p:sp>
      <p:sp>
        <p:nvSpPr>
          <p:cNvPr id="1384" name="Google Shape;1384;g295ecebb5c4_2_458: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5" name="Shape 1395"/>
        <p:cNvGrpSpPr/>
        <p:nvPr/>
      </p:nvGrpSpPr>
      <p:grpSpPr>
        <a:xfrm>
          <a:off x="0" y="0"/>
          <a:ext cx="0" cy="0"/>
          <a:chOff x="0" y="0"/>
          <a:chExt cx="0" cy="0"/>
        </a:xfrm>
      </p:grpSpPr>
      <p:sp>
        <p:nvSpPr>
          <p:cNvPr id="1396" name="Google Shape;1396;g292df13d21e_0_3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7" name="Google Shape;1397;g292df13d21e_0_3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3" name="Shape 1413"/>
        <p:cNvGrpSpPr/>
        <p:nvPr/>
      </p:nvGrpSpPr>
      <p:grpSpPr>
        <a:xfrm>
          <a:off x="0" y="0"/>
          <a:ext cx="0" cy="0"/>
          <a:chOff x="0" y="0"/>
          <a:chExt cx="0" cy="0"/>
        </a:xfrm>
      </p:grpSpPr>
      <p:sp>
        <p:nvSpPr>
          <p:cNvPr id="1414" name="Google Shape;1414;g295ecebb5c4_2_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5" name="Google Shape;1415;g295ecebb5c4_2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1" name="Shape 1421"/>
        <p:cNvGrpSpPr/>
        <p:nvPr/>
      </p:nvGrpSpPr>
      <p:grpSpPr>
        <a:xfrm>
          <a:off x="0" y="0"/>
          <a:ext cx="0" cy="0"/>
          <a:chOff x="0" y="0"/>
          <a:chExt cx="0" cy="0"/>
        </a:xfrm>
      </p:grpSpPr>
      <p:sp>
        <p:nvSpPr>
          <p:cNvPr id="1422" name="Google Shape;1422;g295ecebb5c4_2_542:notes"/>
          <p:cNvSpPr txBox="1"/>
          <p:nvPr>
            <p:ph idx="1" type="body"/>
          </p:nvPr>
        </p:nvSpPr>
        <p:spPr>
          <a:xfrm>
            <a:off x="685800" y="4400551"/>
            <a:ext cx="5486400" cy="36009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Clr>
                <a:schemeClr val="dk1"/>
              </a:buClr>
              <a:buSzPts val="1100"/>
              <a:buNone/>
            </a:pPr>
            <a:r>
              <a:t/>
            </a:r>
            <a:endParaRPr>
              <a:solidFill>
                <a:schemeClr val="dk1"/>
              </a:solidFill>
            </a:endParaRPr>
          </a:p>
        </p:txBody>
      </p:sp>
      <p:sp>
        <p:nvSpPr>
          <p:cNvPr id="1423" name="Google Shape;1423;g295ecebb5c4_2_542: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8" name="Shape 1438"/>
        <p:cNvGrpSpPr/>
        <p:nvPr/>
      </p:nvGrpSpPr>
      <p:grpSpPr>
        <a:xfrm>
          <a:off x="0" y="0"/>
          <a:ext cx="0" cy="0"/>
          <a:chOff x="0" y="0"/>
          <a:chExt cx="0" cy="0"/>
        </a:xfrm>
      </p:grpSpPr>
      <p:sp>
        <p:nvSpPr>
          <p:cNvPr id="1439" name="Google Shape;1439;g292df13d21e_0_3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0" name="Google Shape;1440;g292df13d21e_0_3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6" name="Shape 1456"/>
        <p:cNvGrpSpPr/>
        <p:nvPr/>
      </p:nvGrpSpPr>
      <p:grpSpPr>
        <a:xfrm>
          <a:off x="0" y="0"/>
          <a:ext cx="0" cy="0"/>
          <a:chOff x="0" y="0"/>
          <a:chExt cx="0" cy="0"/>
        </a:xfrm>
      </p:grpSpPr>
      <p:sp>
        <p:nvSpPr>
          <p:cNvPr id="1457" name="Google Shape;1457;g295ecebb5c4_2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8" name="Google Shape;1458;g295ecebb5c4_2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4" name="Shape 1464"/>
        <p:cNvGrpSpPr/>
        <p:nvPr/>
      </p:nvGrpSpPr>
      <p:grpSpPr>
        <a:xfrm>
          <a:off x="0" y="0"/>
          <a:ext cx="0" cy="0"/>
          <a:chOff x="0" y="0"/>
          <a:chExt cx="0" cy="0"/>
        </a:xfrm>
      </p:grpSpPr>
      <p:sp>
        <p:nvSpPr>
          <p:cNvPr id="1465" name="Google Shape;1465;g295ecebb5c4_2_1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6" name="Google Shape;1466;g295ecebb5c4_2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2" name="Shape 1472"/>
        <p:cNvGrpSpPr/>
        <p:nvPr/>
      </p:nvGrpSpPr>
      <p:grpSpPr>
        <a:xfrm>
          <a:off x="0" y="0"/>
          <a:ext cx="0" cy="0"/>
          <a:chOff x="0" y="0"/>
          <a:chExt cx="0" cy="0"/>
        </a:xfrm>
      </p:grpSpPr>
      <p:sp>
        <p:nvSpPr>
          <p:cNvPr id="1473" name="Google Shape;1473;g295ecebb5c4_2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4" name="Google Shape;1474;g295ecebb5c4_2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2921f3f5b0c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2921f3f5b0c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0" name="Shape 1480"/>
        <p:cNvGrpSpPr/>
        <p:nvPr/>
      </p:nvGrpSpPr>
      <p:grpSpPr>
        <a:xfrm>
          <a:off x="0" y="0"/>
          <a:ext cx="0" cy="0"/>
          <a:chOff x="0" y="0"/>
          <a:chExt cx="0" cy="0"/>
        </a:xfrm>
      </p:grpSpPr>
      <p:sp>
        <p:nvSpPr>
          <p:cNvPr id="1481" name="Google Shape;1481;g295ecebb5c4_2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2" name="Google Shape;1482;g295ecebb5c4_2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8" name="Shape 1488"/>
        <p:cNvGrpSpPr/>
        <p:nvPr/>
      </p:nvGrpSpPr>
      <p:grpSpPr>
        <a:xfrm>
          <a:off x="0" y="0"/>
          <a:ext cx="0" cy="0"/>
          <a:chOff x="0" y="0"/>
          <a:chExt cx="0" cy="0"/>
        </a:xfrm>
      </p:grpSpPr>
      <p:sp>
        <p:nvSpPr>
          <p:cNvPr id="1489" name="Google Shape;1489;g295ecebb5c4_2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0" name="Google Shape;1490;g295ecebb5c4_2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6" name="Shape 1496"/>
        <p:cNvGrpSpPr/>
        <p:nvPr/>
      </p:nvGrpSpPr>
      <p:grpSpPr>
        <a:xfrm>
          <a:off x="0" y="0"/>
          <a:ext cx="0" cy="0"/>
          <a:chOff x="0" y="0"/>
          <a:chExt cx="0" cy="0"/>
        </a:xfrm>
      </p:grpSpPr>
      <p:sp>
        <p:nvSpPr>
          <p:cNvPr id="1497" name="Google Shape;1497;g295ecebb5c4_2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8" name="Google Shape;1498;g295ecebb5c4_2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4" name="Shape 1504"/>
        <p:cNvGrpSpPr/>
        <p:nvPr/>
      </p:nvGrpSpPr>
      <p:grpSpPr>
        <a:xfrm>
          <a:off x="0" y="0"/>
          <a:ext cx="0" cy="0"/>
          <a:chOff x="0" y="0"/>
          <a:chExt cx="0" cy="0"/>
        </a:xfrm>
      </p:grpSpPr>
      <p:sp>
        <p:nvSpPr>
          <p:cNvPr id="1505" name="Google Shape;1505;g295ecebb5c4_2_2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6" name="Google Shape;1506;g295ecebb5c4_2_2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2" name="Shape 1512"/>
        <p:cNvGrpSpPr/>
        <p:nvPr/>
      </p:nvGrpSpPr>
      <p:grpSpPr>
        <a:xfrm>
          <a:off x="0" y="0"/>
          <a:ext cx="0" cy="0"/>
          <a:chOff x="0" y="0"/>
          <a:chExt cx="0" cy="0"/>
        </a:xfrm>
      </p:grpSpPr>
      <p:sp>
        <p:nvSpPr>
          <p:cNvPr id="1513" name="Google Shape;1513;g295ec9d6d2a_2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4" name="Google Shape;1514;g295ec9d6d2a_2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8" name="Shape 1518"/>
        <p:cNvGrpSpPr/>
        <p:nvPr/>
      </p:nvGrpSpPr>
      <p:grpSpPr>
        <a:xfrm>
          <a:off x="0" y="0"/>
          <a:ext cx="0" cy="0"/>
          <a:chOff x="0" y="0"/>
          <a:chExt cx="0" cy="0"/>
        </a:xfrm>
      </p:grpSpPr>
      <p:sp>
        <p:nvSpPr>
          <p:cNvPr id="1519" name="Google Shape;1519;g29223a26dc3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0" name="Google Shape;1520;g29223a26dc3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3" name="Shape 1543"/>
        <p:cNvGrpSpPr/>
        <p:nvPr/>
      </p:nvGrpSpPr>
      <p:grpSpPr>
        <a:xfrm>
          <a:off x="0" y="0"/>
          <a:ext cx="0" cy="0"/>
          <a:chOff x="0" y="0"/>
          <a:chExt cx="0" cy="0"/>
        </a:xfrm>
      </p:grpSpPr>
      <p:sp>
        <p:nvSpPr>
          <p:cNvPr id="1544" name="Google Shape;1544;g29223a26dc3_0_2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5" name="Google Shape;1545;g29223a26dc3_0_2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1" name="Shape 1551"/>
        <p:cNvGrpSpPr/>
        <p:nvPr/>
      </p:nvGrpSpPr>
      <p:grpSpPr>
        <a:xfrm>
          <a:off x="0" y="0"/>
          <a:ext cx="0" cy="0"/>
          <a:chOff x="0" y="0"/>
          <a:chExt cx="0" cy="0"/>
        </a:xfrm>
      </p:grpSpPr>
      <p:sp>
        <p:nvSpPr>
          <p:cNvPr id="1552" name="Google Shape;1552;g29285c59b2c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3" name="Google Shape;1553;g29285c59b2c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0" name="Shape 1560"/>
        <p:cNvGrpSpPr/>
        <p:nvPr/>
      </p:nvGrpSpPr>
      <p:grpSpPr>
        <a:xfrm>
          <a:off x="0" y="0"/>
          <a:ext cx="0" cy="0"/>
          <a:chOff x="0" y="0"/>
          <a:chExt cx="0" cy="0"/>
        </a:xfrm>
      </p:grpSpPr>
      <p:sp>
        <p:nvSpPr>
          <p:cNvPr id="1561" name="Google Shape;1561;g29223a26dc3_0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2" name="Google Shape;1562;g29223a26dc3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9" name="Shape 1569"/>
        <p:cNvGrpSpPr/>
        <p:nvPr/>
      </p:nvGrpSpPr>
      <p:grpSpPr>
        <a:xfrm>
          <a:off x="0" y="0"/>
          <a:ext cx="0" cy="0"/>
          <a:chOff x="0" y="0"/>
          <a:chExt cx="0" cy="0"/>
        </a:xfrm>
      </p:grpSpPr>
      <p:sp>
        <p:nvSpPr>
          <p:cNvPr id="1570" name="Google Shape;1570;g29223a26dc3_0_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1" name="Google Shape;1571;g29223a26dc3_0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2921f3f5b0c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2921f3f5b0c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8" name="Shape 1578"/>
        <p:cNvGrpSpPr/>
        <p:nvPr/>
      </p:nvGrpSpPr>
      <p:grpSpPr>
        <a:xfrm>
          <a:off x="0" y="0"/>
          <a:ext cx="0" cy="0"/>
          <a:chOff x="0" y="0"/>
          <a:chExt cx="0" cy="0"/>
        </a:xfrm>
      </p:grpSpPr>
      <p:sp>
        <p:nvSpPr>
          <p:cNvPr id="1579" name="Google Shape;1579;g29223a26dc3_0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0" name="Google Shape;1580;g29223a26dc3_0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7" name="Shape 1587"/>
        <p:cNvGrpSpPr/>
        <p:nvPr/>
      </p:nvGrpSpPr>
      <p:grpSpPr>
        <a:xfrm>
          <a:off x="0" y="0"/>
          <a:ext cx="0" cy="0"/>
          <a:chOff x="0" y="0"/>
          <a:chExt cx="0" cy="0"/>
        </a:xfrm>
      </p:grpSpPr>
      <p:sp>
        <p:nvSpPr>
          <p:cNvPr id="1588" name="Google Shape;1588;g29223a26dc3_0_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9" name="Google Shape;1589;g29223a26dc3_0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6" name="Shape 1596"/>
        <p:cNvGrpSpPr/>
        <p:nvPr/>
      </p:nvGrpSpPr>
      <p:grpSpPr>
        <a:xfrm>
          <a:off x="0" y="0"/>
          <a:ext cx="0" cy="0"/>
          <a:chOff x="0" y="0"/>
          <a:chExt cx="0" cy="0"/>
        </a:xfrm>
      </p:grpSpPr>
      <p:sp>
        <p:nvSpPr>
          <p:cNvPr id="1597" name="Google Shape;1597;g29223a26dc3_0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8" name="Google Shape;1598;g29223a26dc3_0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5" name="Shape 1605"/>
        <p:cNvGrpSpPr/>
        <p:nvPr/>
      </p:nvGrpSpPr>
      <p:grpSpPr>
        <a:xfrm>
          <a:off x="0" y="0"/>
          <a:ext cx="0" cy="0"/>
          <a:chOff x="0" y="0"/>
          <a:chExt cx="0" cy="0"/>
        </a:xfrm>
      </p:grpSpPr>
      <p:sp>
        <p:nvSpPr>
          <p:cNvPr id="1606" name="Google Shape;1606;g29223a26dc3_0_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7" name="Google Shape;1607;g29223a26dc3_0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4" name="Shape 1614"/>
        <p:cNvGrpSpPr/>
        <p:nvPr/>
      </p:nvGrpSpPr>
      <p:grpSpPr>
        <a:xfrm>
          <a:off x="0" y="0"/>
          <a:ext cx="0" cy="0"/>
          <a:chOff x="0" y="0"/>
          <a:chExt cx="0" cy="0"/>
        </a:xfrm>
      </p:grpSpPr>
      <p:sp>
        <p:nvSpPr>
          <p:cNvPr id="1615" name="Google Shape;1615;g295ecebb5c4_2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6" name="Google Shape;1616;g295ecebb5c4_2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0" name="Shape 1620"/>
        <p:cNvGrpSpPr/>
        <p:nvPr/>
      </p:nvGrpSpPr>
      <p:grpSpPr>
        <a:xfrm>
          <a:off x="0" y="0"/>
          <a:ext cx="0" cy="0"/>
          <a:chOff x="0" y="0"/>
          <a:chExt cx="0" cy="0"/>
        </a:xfrm>
      </p:grpSpPr>
      <p:sp>
        <p:nvSpPr>
          <p:cNvPr id="1621" name="Google Shape;1621;g295a3642085_1_3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2" name="Google Shape;1622;g295a3642085_1_3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8" name="Shape 1628"/>
        <p:cNvGrpSpPr/>
        <p:nvPr/>
      </p:nvGrpSpPr>
      <p:grpSpPr>
        <a:xfrm>
          <a:off x="0" y="0"/>
          <a:ext cx="0" cy="0"/>
          <a:chOff x="0" y="0"/>
          <a:chExt cx="0" cy="0"/>
        </a:xfrm>
      </p:grpSpPr>
      <p:sp>
        <p:nvSpPr>
          <p:cNvPr id="1629" name="Google Shape;1629;g25e6705d293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0" name="Google Shape;1630;g25e6705d293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6" name="Shape 1636"/>
        <p:cNvGrpSpPr/>
        <p:nvPr/>
      </p:nvGrpSpPr>
      <p:grpSpPr>
        <a:xfrm>
          <a:off x="0" y="0"/>
          <a:ext cx="0" cy="0"/>
          <a:chOff x="0" y="0"/>
          <a:chExt cx="0" cy="0"/>
        </a:xfrm>
      </p:grpSpPr>
      <p:sp>
        <p:nvSpPr>
          <p:cNvPr id="1637" name="Google Shape;1637;g25e6705d293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8" name="Google Shape;1638;g25e6705d293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4" name="Shape 1644"/>
        <p:cNvGrpSpPr/>
        <p:nvPr/>
      </p:nvGrpSpPr>
      <p:grpSpPr>
        <a:xfrm>
          <a:off x="0" y="0"/>
          <a:ext cx="0" cy="0"/>
          <a:chOff x="0" y="0"/>
          <a:chExt cx="0" cy="0"/>
        </a:xfrm>
      </p:grpSpPr>
      <p:sp>
        <p:nvSpPr>
          <p:cNvPr id="1645" name="Google Shape;1645;g25e6705d293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6" name="Google Shape;1646;g25e6705d293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2" name="Shape 1652"/>
        <p:cNvGrpSpPr/>
        <p:nvPr/>
      </p:nvGrpSpPr>
      <p:grpSpPr>
        <a:xfrm>
          <a:off x="0" y="0"/>
          <a:ext cx="0" cy="0"/>
          <a:chOff x="0" y="0"/>
          <a:chExt cx="0" cy="0"/>
        </a:xfrm>
      </p:grpSpPr>
      <p:sp>
        <p:nvSpPr>
          <p:cNvPr id="1653" name="Google Shape;1653;g295ec9d6d2a_2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4" name="Google Shape;1654;g295ec9d6d2a_2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295a3642085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295a3642085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8" name="Shape 1658"/>
        <p:cNvGrpSpPr/>
        <p:nvPr/>
      </p:nvGrpSpPr>
      <p:grpSpPr>
        <a:xfrm>
          <a:off x="0" y="0"/>
          <a:ext cx="0" cy="0"/>
          <a:chOff x="0" y="0"/>
          <a:chExt cx="0" cy="0"/>
        </a:xfrm>
      </p:grpSpPr>
      <p:sp>
        <p:nvSpPr>
          <p:cNvPr id="1659" name="Google Shape;1659;g292df13d21e_0_3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0" name="Google Shape;1660;g292df13d21e_0_3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6" name="Shape 1666"/>
        <p:cNvGrpSpPr/>
        <p:nvPr/>
      </p:nvGrpSpPr>
      <p:grpSpPr>
        <a:xfrm>
          <a:off x="0" y="0"/>
          <a:ext cx="0" cy="0"/>
          <a:chOff x="0" y="0"/>
          <a:chExt cx="0" cy="0"/>
        </a:xfrm>
      </p:grpSpPr>
      <p:sp>
        <p:nvSpPr>
          <p:cNvPr id="1667" name="Google Shape;1667;g295ecebb5c4_2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8" name="Google Shape;1668;g295ecebb5c4_2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6" name="Shape 1676"/>
        <p:cNvGrpSpPr/>
        <p:nvPr/>
      </p:nvGrpSpPr>
      <p:grpSpPr>
        <a:xfrm>
          <a:off x="0" y="0"/>
          <a:ext cx="0" cy="0"/>
          <a:chOff x="0" y="0"/>
          <a:chExt cx="0" cy="0"/>
        </a:xfrm>
      </p:grpSpPr>
      <p:sp>
        <p:nvSpPr>
          <p:cNvPr id="1677" name="Google Shape;1677;g29223a26dc3_0_2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8" name="Google Shape;1678;g29223a26dc3_0_2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4" name="Shape 1684"/>
        <p:cNvGrpSpPr/>
        <p:nvPr/>
      </p:nvGrpSpPr>
      <p:grpSpPr>
        <a:xfrm>
          <a:off x="0" y="0"/>
          <a:ext cx="0" cy="0"/>
          <a:chOff x="0" y="0"/>
          <a:chExt cx="0" cy="0"/>
        </a:xfrm>
      </p:grpSpPr>
      <p:sp>
        <p:nvSpPr>
          <p:cNvPr id="1685" name="Google Shape;1685;g292df13d21e_0_3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6" name="Google Shape;1686;g292df13d21e_0_3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4" name="Shape 1694"/>
        <p:cNvGrpSpPr/>
        <p:nvPr/>
      </p:nvGrpSpPr>
      <p:grpSpPr>
        <a:xfrm>
          <a:off x="0" y="0"/>
          <a:ext cx="0" cy="0"/>
          <a:chOff x="0" y="0"/>
          <a:chExt cx="0" cy="0"/>
        </a:xfrm>
      </p:grpSpPr>
      <p:sp>
        <p:nvSpPr>
          <p:cNvPr id="1695" name="Google Shape;1695;g29223a26dc3_0_2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6" name="Google Shape;1696;g29223a26dc3_0_2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2" name="Shape 1702"/>
        <p:cNvGrpSpPr/>
        <p:nvPr/>
      </p:nvGrpSpPr>
      <p:grpSpPr>
        <a:xfrm>
          <a:off x="0" y="0"/>
          <a:ext cx="0" cy="0"/>
          <a:chOff x="0" y="0"/>
          <a:chExt cx="0" cy="0"/>
        </a:xfrm>
      </p:grpSpPr>
      <p:sp>
        <p:nvSpPr>
          <p:cNvPr id="1703" name="Google Shape;1703;g29223a26dc3_0_2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4" name="Google Shape;1704;g29223a26dc3_0_2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0" name="Shape 1710"/>
        <p:cNvGrpSpPr/>
        <p:nvPr/>
      </p:nvGrpSpPr>
      <p:grpSpPr>
        <a:xfrm>
          <a:off x="0" y="0"/>
          <a:ext cx="0" cy="0"/>
          <a:chOff x="0" y="0"/>
          <a:chExt cx="0" cy="0"/>
        </a:xfrm>
      </p:grpSpPr>
      <p:sp>
        <p:nvSpPr>
          <p:cNvPr id="1711" name="Google Shape;1711;g29223a26dc3_0_2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2" name="Google Shape;1712;g29223a26dc3_0_2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8" name="Shape 1718"/>
        <p:cNvGrpSpPr/>
        <p:nvPr/>
      </p:nvGrpSpPr>
      <p:grpSpPr>
        <a:xfrm>
          <a:off x="0" y="0"/>
          <a:ext cx="0" cy="0"/>
          <a:chOff x="0" y="0"/>
          <a:chExt cx="0" cy="0"/>
        </a:xfrm>
      </p:grpSpPr>
      <p:sp>
        <p:nvSpPr>
          <p:cNvPr id="1719" name="Google Shape;1719;g292df13d21e_0_3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0" name="Google Shape;1720;g292df13d21e_0_3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0" name="Shape 1730"/>
        <p:cNvGrpSpPr/>
        <p:nvPr/>
      </p:nvGrpSpPr>
      <p:grpSpPr>
        <a:xfrm>
          <a:off x="0" y="0"/>
          <a:ext cx="0" cy="0"/>
          <a:chOff x="0" y="0"/>
          <a:chExt cx="0" cy="0"/>
        </a:xfrm>
      </p:grpSpPr>
      <p:sp>
        <p:nvSpPr>
          <p:cNvPr id="1731" name="Google Shape;1731;g29223a26dc3_0_2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2" name="Google Shape;1732;g29223a26dc3_0_2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8" name="Shape 1738"/>
        <p:cNvGrpSpPr/>
        <p:nvPr/>
      </p:nvGrpSpPr>
      <p:grpSpPr>
        <a:xfrm>
          <a:off x="0" y="0"/>
          <a:ext cx="0" cy="0"/>
          <a:chOff x="0" y="0"/>
          <a:chExt cx="0" cy="0"/>
        </a:xfrm>
      </p:grpSpPr>
      <p:sp>
        <p:nvSpPr>
          <p:cNvPr id="1739" name="Google Shape;1739;g295ecebb5c4_2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0" name="Google Shape;1740;g295ecebb5c4_2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2921f3f5b0c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2921f3f5b0c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8" name="Shape 1748"/>
        <p:cNvGrpSpPr/>
        <p:nvPr/>
      </p:nvGrpSpPr>
      <p:grpSpPr>
        <a:xfrm>
          <a:off x="0" y="0"/>
          <a:ext cx="0" cy="0"/>
          <a:chOff x="0" y="0"/>
          <a:chExt cx="0" cy="0"/>
        </a:xfrm>
      </p:grpSpPr>
      <p:sp>
        <p:nvSpPr>
          <p:cNvPr id="1749" name="Google Shape;1749;g295ec9d6d2a_2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0" name="Google Shape;1750;g295ec9d6d2a_2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6" name="Shape 1756"/>
        <p:cNvGrpSpPr/>
        <p:nvPr/>
      </p:nvGrpSpPr>
      <p:grpSpPr>
        <a:xfrm>
          <a:off x="0" y="0"/>
          <a:ext cx="0" cy="0"/>
          <a:chOff x="0" y="0"/>
          <a:chExt cx="0" cy="0"/>
        </a:xfrm>
      </p:grpSpPr>
      <p:sp>
        <p:nvSpPr>
          <p:cNvPr id="1757" name="Google Shape;1757;g29303aa83c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8" name="Google Shape;1758;g29303aa83c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2" name="Shape 1762"/>
        <p:cNvGrpSpPr/>
        <p:nvPr/>
      </p:nvGrpSpPr>
      <p:grpSpPr>
        <a:xfrm>
          <a:off x="0" y="0"/>
          <a:ext cx="0" cy="0"/>
          <a:chOff x="0" y="0"/>
          <a:chExt cx="0" cy="0"/>
        </a:xfrm>
      </p:grpSpPr>
      <p:sp>
        <p:nvSpPr>
          <p:cNvPr id="1763" name="Google Shape;1763;g29303aa83c8_0_7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4" name="Google Shape;1764;g29303aa83c8_0_7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6" name="Shape 1776"/>
        <p:cNvGrpSpPr/>
        <p:nvPr/>
      </p:nvGrpSpPr>
      <p:grpSpPr>
        <a:xfrm>
          <a:off x="0" y="0"/>
          <a:ext cx="0" cy="0"/>
          <a:chOff x="0" y="0"/>
          <a:chExt cx="0" cy="0"/>
        </a:xfrm>
      </p:grpSpPr>
      <p:sp>
        <p:nvSpPr>
          <p:cNvPr id="1777" name="Google Shape;1777;g295a3642085_4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8" name="Google Shape;1778;g295a3642085_4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9" name="Shape 1789"/>
        <p:cNvGrpSpPr/>
        <p:nvPr/>
      </p:nvGrpSpPr>
      <p:grpSpPr>
        <a:xfrm>
          <a:off x="0" y="0"/>
          <a:ext cx="0" cy="0"/>
          <a:chOff x="0" y="0"/>
          <a:chExt cx="0" cy="0"/>
        </a:xfrm>
      </p:grpSpPr>
      <p:sp>
        <p:nvSpPr>
          <p:cNvPr id="1790" name="Google Shape;1790;g29303aa83c8_0_7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1" name="Google Shape;1791;g29303aa83c8_0_7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7" name="Shape 1797"/>
        <p:cNvGrpSpPr/>
        <p:nvPr/>
      </p:nvGrpSpPr>
      <p:grpSpPr>
        <a:xfrm>
          <a:off x="0" y="0"/>
          <a:ext cx="0" cy="0"/>
          <a:chOff x="0" y="0"/>
          <a:chExt cx="0" cy="0"/>
        </a:xfrm>
      </p:grpSpPr>
      <p:sp>
        <p:nvSpPr>
          <p:cNvPr id="1798" name="Google Shape;1798;g29303aa83c8_0_7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9" name="Google Shape;1799;g29303aa83c8_0_7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5" name="Shape 1805"/>
        <p:cNvGrpSpPr/>
        <p:nvPr/>
      </p:nvGrpSpPr>
      <p:grpSpPr>
        <a:xfrm>
          <a:off x="0" y="0"/>
          <a:ext cx="0" cy="0"/>
          <a:chOff x="0" y="0"/>
          <a:chExt cx="0" cy="0"/>
        </a:xfrm>
      </p:grpSpPr>
      <p:sp>
        <p:nvSpPr>
          <p:cNvPr id="1806" name="Google Shape;1806;g29303aa83c8_0_7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7" name="Google Shape;1807;g29303aa83c8_0_7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3" name="Shape 1813"/>
        <p:cNvGrpSpPr/>
        <p:nvPr/>
      </p:nvGrpSpPr>
      <p:grpSpPr>
        <a:xfrm>
          <a:off x="0" y="0"/>
          <a:ext cx="0" cy="0"/>
          <a:chOff x="0" y="0"/>
          <a:chExt cx="0" cy="0"/>
        </a:xfrm>
      </p:grpSpPr>
      <p:sp>
        <p:nvSpPr>
          <p:cNvPr id="1814" name="Google Shape;1814;g29303aa83c8_0_7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5" name="Google Shape;1815;g29303aa83c8_0_7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1" name="Shape 1821"/>
        <p:cNvGrpSpPr/>
        <p:nvPr/>
      </p:nvGrpSpPr>
      <p:grpSpPr>
        <a:xfrm>
          <a:off x="0" y="0"/>
          <a:ext cx="0" cy="0"/>
          <a:chOff x="0" y="0"/>
          <a:chExt cx="0" cy="0"/>
        </a:xfrm>
      </p:grpSpPr>
      <p:sp>
        <p:nvSpPr>
          <p:cNvPr id="1822" name="Google Shape;1822;g29303aa83c8_0_7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3" name="Google Shape;1823;g29303aa83c8_0_7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9" name="Shape 1829"/>
        <p:cNvGrpSpPr/>
        <p:nvPr/>
      </p:nvGrpSpPr>
      <p:grpSpPr>
        <a:xfrm>
          <a:off x="0" y="0"/>
          <a:ext cx="0" cy="0"/>
          <a:chOff x="0" y="0"/>
          <a:chExt cx="0" cy="0"/>
        </a:xfrm>
      </p:grpSpPr>
      <p:sp>
        <p:nvSpPr>
          <p:cNvPr id="1830" name="Google Shape;1830;g29303aa83c8_0_7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1" name="Google Shape;1831;g29303aa83c8_0_7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295a364208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295a364208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921f3f5b0c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2921f3f5b0c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7" name="Shape 1837"/>
        <p:cNvGrpSpPr/>
        <p:nvPr/>
      </p:nvGrpSpPr>
      <p:grpSpPr>
        <a:xfrm>
          <a:off x="0" y="0"/>
          <a:ext cx="0" cy="0"/>
          <a:chOff x="0" y="0"/>
          <a:chExt cx="0" cy="0"/>
        </a:xfrm>
      </p:grpSpPr>
      <p:sp>
        <p:nvSpPr>
          <p:cNvPr id="1838" name="Google Shape;1838;g29303aa83c8_0_7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9" name="Google Shape;1839;g29303aa83c8_0_7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5" name="Shape 1845"/>
        <p:cNvGrpSpPr/>
        <p:nvPr/>
      </p:nvGrpSpPr>
      <p:grpSpPr>
        <a:xfrm>
          <a:off x="0" y="0"/>
          <a:ext cx="0" cy="0"/>
          <a:chOff x="0" y="0"/>
          <a:chExt cx="0" cy="0"/>
        </a:xfrm>
      </p:grpSpPr>
      <p:sp>
        <p:nvSpPr>
          <p:cNvPr id="1846" name="Google Shape;1846;g29303aa83c8_0_7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7" name="Google Shape;1847;g29303aa83c8_0_7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3" name="Shape 1853"/>
        <p:cNvGrpSpPr/>
        <p:nvPr/>
      </p:nvGrpSpPr>
      <p:grpSpPr>
        <a:xfrm>
          <a:off x="0" y="0"/>
          <a:ext cx="0" cy="0"/>
          <a:chOff x="0" y="0"/>
          <a:chExt cx="0" cy="0"/>
        </a:xfrm>
      </p:grpSpPr>
      <p:sp>
        <p:nvSpPr>
          <p:cNvPr id="1854" name="Google Shape;1854;g29303aa83c8_0_7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5" name="Google Shape;1855;g29303aa83c8_0_7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1" name="Shape 1861"/>
        <p:cNvGrpSpPr/>
        <p:nvPr/>
      </p:nvGrpSpPr>
      <p:grpSpPr>
        <a:xfrm>
          <a:off x="0" y="0"/>
          <a:ext cx="0" cy="0"/>
          <a:chOff x="0" y="0"/>
          <a:chExt cx="0" cy="0"/>
        </a:xfrm>
      </p:grpSpPr>
      <p:sp>
        <p:nvSpPr>
          <p:cNvPr id="1862" name="Google Shape;1862;g25e6705d293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3" name="Google Shape;1863;g25e6705d293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9" name="Shape 1869"/>
        <p:cNvGrpSpPr/>
        <p:nvPr/>
      </p:nvGrpSpPr>
      <p:grpSpPr>
        <a:xfrm>
          <a:off x="0" y="0"/>
          <a:ext cx="0" cy="0"/>
          <a:chOff x="0" y="0"/>
          <a:chExt cx="0" cy="0"/>
        </a:xfrm>
      </p:grpSpPr>
      <p:sp>
        <p:nvSpPr>
          <p:cNvPr id="1870" name="Google Shape;1870;g25e6705d293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1" name="Google Shape;1871;g25e6705d293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7" name="Shape 1877"/>
        <p:cNvGrpSpPr/>
        <p:nvPr/>
      </p:nvGrpSpPr>
      <p:grpSpPr>
        <a:xfrm>
          <a:off x="0" y="0"/>
          <a:ext cx="0" cy="0"/>
          <a:chOff x="0" y="0"/>
          <a:chExt cx="0" cy="0"/>
        </a:xfrm>
      </p:grpSpPr>
      <p:sp>
        <p:nvSpPr>
          <p:cNvPr id="1878" name="Google Shape;1878;g29303aa83c8_0_5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9" name="Google Shape;1879;g29303aa83c8_0_5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5" name="Shape 1885"/>
        <p:cNvGrpSpPr/>
        <p:nvPr/>
      </p:nvGrpSpPr>
      <p:grpSpPr>
        <a:xfrm>
          <a:off x="0" y="0"/>
          <a:ext cx="0" cy="0"/>
          <a:chOff x="0" y="0"/>
          <a:chExt cx="0" cy="0"/>
        </a:xfrm>
      </p:grpSpPr>
      <p:sp>
        <p:nvSpPr>
          <p:cNvPr id="1886" name="Google Shape;1886;g2959591f1b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7" name="Google Shape;1887;g2959591f1b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3" name="Shape 1893"/>
        <p:cNvGrpSpPr/>
        <p:nvPr/>
      </p:nvGrpSpPr>
      <p:grpSpPr>
        <a:xfrm>
          <a:off x="0" y="0"/>
          <a:ext cx="0" cy="0"/>
          <a:chOff x="0" y="0"/>
          <a:chExt cx="0" cy="0"/>
        </a:xfrm>
      </p:grpSpPr>
      <p:sp>
        <p:nvSpPr>
          <p:cNvPr id="1894" name="Google Shape;1894;g2959591f1b5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5" name="Google Shape;1895;g2959591f1b5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1" name="Shape 1901"/>
        <p:cNvGrpSpPr/>
        <p:nvPr/>
      </p:nvGrpSpPr>
      <p:grpSpPr>
        <a:xfrm>
          <a:off x="0" y="0"/>
          <a:ext cx="0" cy="0"/>
          <a:chOff x="0" y="0"/>
          <a:chExt cx="0" cy="0"/>
        </a:xfrm>
      </p:grpSpPr>
      <p:sp>
        <p:nvSpPr>
          <p:cNvPr id="1902" name="Google Shape;1902;g29303aa83c8_0_7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3" name="Google Shape;1903;g29303aa83c8_0_7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9" name="Shape 1909"/>
        <p:cNvGrpSpPr/>
        <p:nvPr/>
      </p:nvGrpSpPr>
      <p:grpSpPr>
        <a:xfrm>
          <a:off x="0" y="0"/>
          <a:ext cx="0" cy="0"/>
          <a:chOff x="0" y="0"/>
          <a:chExt cx="0" cy="0"/>
        </a:xfrm>
      </p:grpSpPr>
      <p:sp>
        <p:nvSpPr>
          <p:cNvPr id="1910" name="Google Shape;1910;g295a3642085_4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1" name="Google Shape;1911;g295a3642085_4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295a3642085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295a3642085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5" name="Shape 1915"/>
        <p:cNvGrpSpPr/>
        <p:nvPr/>
      </p:nvGrpSpPr>
      <p:grpSpPr>
        <a:xfrm>
          <a:off x="0" y="0"/>
          <a:ext cx="0" cy="0"/>
          <a:chOff x="0" y="0"/>
          <a:chExt cx="0" cy="0"/>
        </a:xfrm>
      </p:grpSpPr>
      <p:sp>
        <p:nvSpPr>
          <p:cNvPr id="1916" name="Google Shape;1916;g29303aa83c8_0_9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7" name="Google Shape;1917;g29303aa83c8_0_9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2" name="Shape 1922"/>
        <p:cNvGrpSpPr/>
        <p:nvPr/>
      </p:nvGrpSpPr>
      <p:grpSpPr>
        <a:xfrm>
          <a:off x="0" y="0"/>
          <a:ext cx="0" cy="0"/>
          <a:chOff x="0" y="0"/>
          <a:chExt cx="0" cy="0"/>
        </a:xfrm>
      </p:grpSpPr>
      <p:sp>
        <p:nvSpPr>
          <p:cNvPr id="1923" name="Google Shape;1923;g295a3642085_4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4" name="Google Shape;1924;g295a3642085_4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9" name="Shape 1929"/>
        <p:cNvGrpSpPr/>
        <p:nvPr/>
      </p:nvGrpSpPr>
      <p:grpSpPr>
        <a:xfrm>
          <a:off x="0" y="0"/>
          <a:ext cx="0" cy="0"/>
          <a:chOff x="0" y="0"/>
          <a:chExt cx="0" cy="0"/>
        </a:xfrm>
      </p:grpSpPr>
      <p:sp>
        <p:nvSpPr>
          <p:cNvPr id="1930" name="Google Shape;1930;g29303aa83c8_0_6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1" name="Google Shape;1931;g29303aa83c8_0_6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1" name="Shape 1961"/>
        <p:cNvGrpSpPr/>
        <p:nvPr/>
      </p:nvGrpSpPr>
      <p:grpSpPr>
        <a:xfrm>
          <a:off x="0" y="0"/>
          <a:ext cx="0" cy="0"/>
          <a:chOff x="0" y="0"/>
          <a:chExt cx="0" cy="0"/>
        </a:xfrm>
      </p:grpSpPr>
      <p:sp>
        <p:nvSpPr>
          <p:cNvPr id="1962" name="Google Shape;1962;g294314d7688_0_2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3" name="Google Shape;1963;g294314d7688_0_2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3" name="Shape 1993"/>
        <p:cNvGrpSpPr/>
        <p:nvPr/>
      </p:nvGrpSpPr>
      <p:grpSpPr>
        <a:xfrm>
          <a:off x="0" y="0"/>
          <a:ext cx="0" cy="0"/>
          <a:chOff x="0" y="0"/>
          <a:chExt cx="0" cy="0"/>
        </a:xfrm>
      </p:grpSpPr>
      <p:sp>
        <p:nvSpPr>
          <p:cNvPr id="1994" name="Google Shape;1994;g294314d7688_0_3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5" name="Google Shape;1995;g294314d7688_0_3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9" name="Shape 2019"/>
        <p:cNvGrpSpPr/>
        <p:nvPr/>
      </p:nvGrpSpPr>
      <p:grpSpPr>
        <a:xfrm>
          <a:off x="0" y="0"/>
          <a:ext cx="0" cy="0"/>
          <a:chOff x="0" y="0"/>
          <a:chExt cx="0" cy="0"/>
        </a:xfrm>
      </p:grpSpPr>
      <p:sp>
        <p:nvSpPr>
          <p:cNvPr id="2020" name="Google Shape;2020;g294314d7688_0_3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1" name="Google Shape;2021;g294314d7688_0_3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CA">
                <a:solidFill>
                  <a:schemeClr val="dk1"/>
                </a:solidFill>
              </a:rPr>
              <a:t>Reshape and reword</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6" name="Shape 2026"/>
        <p:cNvGrpSpPr/>
        <p:nvPr/>
      </p:nvGrpSpPr>
      <p:grpSpPr>
        <a:xfrm>
          <a:off x="0" y="0"/>
          <a:ext cx="0" cy="0"/>
          <a:chOff x="0" y="0"/>
          <a:chExt cx="0" cy="0"/>
        </a:xfrm>
      </p:grpSpPr>
      <p:sp>
        <p:nvSpPr>
          <p:cNvPr id="2027" name="Google Shape;2027;g294314d7688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8" name="Google Shape;2028;g294314d7688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CA" sz="1350">
                <a:solidFill>
                  <a:srgbClr val="FFFFFF"/>
                </a:solidFill>
                <a:highlight>
                  <a:srgbClr val="022D51"/>
                </a:highlight>
              </a:rPr>
              <a:t>At Intel, we have evolved alongside data. We have transformed beyond a PC-centric company to have a stronger focus on data, allowing us to address the needs of a new data-centric world. Our main businesses include:</a:t>
            </a:r>
            <a:endParaRPr sz="1350">
              <a:solidFill>
                <a:srgbClr val="FFFFFF"/>
              </a:solidFill>
              <a:highlight>
                <a:srgbClr val="022D51"/>
              </a:highlight>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CA" sz="1200">
                <a:solidFill>
                  <a:schemeClr val="dk1"/>
                </a:solidFill>
                <a:latin typeface="Calibri"/>
                <a:ea typeface="Calibri"/>
                <a:cs typeface="Calibri"/>
                <a:sym typeface="Calibri"/>
              </a:rPr>
              <a:t>Our segment reporting aligns with our organizational structure and business strategy.  Beginning with our Q1’22 results, we will report results under six business units: Client Computing Group (CCG), Datacenter and AI Group (DCAI), Network and Edge Group (NEX), Accelerated Computing Systems and Graphics Group (AXG), Intel Foundry Services (IFS), and Mobileye (MBLY).  This reporting structure enables transparent accountability relative to how well we are managing and executing against the six business units.</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2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4" name="Shape 2044"/>
        <p:cNvGrpSpPr/>
        <p:nvPr/>
      </p:nvGrpSpPr>
      <p:grpSpPr>
        <a:xfrm>
          <a:off x="0" y="0"/>
          <a:ext cx="0" cy="0"/>
          <a:chOff x="0" y="0"/>
          <a:chExt cx="0" cy="0"/>
        </a:xfrm>
      </p:grpSpPr>
      <p:sp>
        <p:nvSpPr>
          <p:cNvPr id="2045" name="Google Shape;2045;g29303aa83c8_0_7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6" name="Google Shape;2046;g29303aa83c8_0_7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3" name="Shape 2053"/>
        <p:cNvGrpSpPr/>
        <p:nvPr/>
      </p:nvGrpSpPr>
      <p:grpSpPr>
        <a:xfrm>
          <a:off x="0" y="0"/>
          <a:ext cx="0" cy="0"/>
          <a:chOff x="0" y="0"/>
          <a:chExt cx="0" cy="0"/>
        </a:xfrm>
      </p:grpSpPr>
      <p:sp>
        <p:nvSpPr>
          <p:cNvPr id="2054" name="Google Shape;2054;g295a3642085_4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5" name="Google Shape;2055;g295a3642085_4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1" name="Shape 2061"/>
        <p:cNvGrpSpPr/>
        <p:nvPr/>
      </p:nvGrpSpPr>
      <p:grpSpPr>
        <a:xfrm>
          <a:off x="0" y="0"/>
          <a:ext cx="0" cy="0"/>
          <a:chOff x="0" y="0"/>
          <a:chExt cx="0" cy="0"/>
        </a:xfrm>
      </p:grpSpPr>
      <p:sp>
        <p:nvSpPr>
          <p:cNvPr id="2062" name="Google Shape;2062;g295a3642085_4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3" name="Google Shape;2063;g295a3642085_4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2921f3f5b0c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2921f3f5b0c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8" name="Shape 2068"/>
        <p:cNvGrpSpPr/>
        <p:nvPr/>
      </p:nvGrpSpPr>
      <p:grpSpPr>
        <a:xfrm>
          <a:off x="0" y="0"/>
          <a:ext cx="0" cy="0"/>
          <a:chOff x="0" y="0"/>
          <a:chExt cx="0" cy="0"/>
        </a:xfrm>
      </p:grpSpPr>
      <p:sp>
        <p:nvSpPr>
          <p:cNvPr id="2069" name="Google Shape;2069;g295a3642085_4_1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0" name="Google Shape;2070;g295a3642085_4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7" name="Shape 2077"/>
        <p:cNvGrpSpPr/>
        <p:nvPr/>
      </p:nvGrpSpPr>
      <p:grpSpPr>
        <a:xfrm>
          <a:off x="0" y="0"/>
          <a:ext cx="0" cy="0"/>
          <a:chOff x="0" y="0"/>
          <a:chExt cx="0" cy="0"/>
        </a:xfrm>
      </p:grpSpPr>
      <p:sp>
        <p:nvSpPr>
          <p:cNvPr id="2078" name="Google Shape;2078;g295a3642085_4_1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9" name="Google Shape;2079;g295a3642085_4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6" name="Shape 2086"/>
        <p:cNvGrpSpPr/>
        <p:nvPr/>
      </p:nvGrpSpPr>
      <p:grpSpPr>
        <a:xfrm>
          <a:off x="0" y="0"/>
          <a:ext cx="0" cy="0"/>
          <a:chOff x="0" y="0"/>
          <a:chExt cx="0" cy="0"/>
        </a:xfrm>
      </p:grpSpPr>
      <p:sp>
        <p:nvSpPr>
          <p:cNvPr id="2087" name="Google Shape;2087;g295a3642085_4_1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8" name="Google Shape;2088;g295a3642085_4_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5" name="Shape 2095"/>
        <p:cNvGrpSpPr/>
        <p:nvPr/>
      </p:nvGrpSpPr>
      <p:grpSpPr>
        <a:xfrm>
          <a:off x="0" y="0"/>
          <a:ext cx="0" cy="0"/>
          <a:chOff x="0" y="0"/>
          <a:chExt cx="0" cy="0"/>
        </a:xfrm>
      </p:grpSpPr>
      <p:sp>
        <p:nvSpPr>
          <p:cNvPr id="2096" name="Google Shape;2096;g295a3642085_4_1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7" name="Google Shape;2097;g295a3642085_4_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4" name="Shape 2104"/>
        <p:cNvGrpSpPr/>
        <p:nvPr/>
      </p:nvGrpSpPr>
      <p:grpSpPr>
        <a:xfrm>
          <a:off x="0" y="0"/>
          <a:ext cx="0" cy="0"/>
          <a:chOff x="0" y="0"/>
          <a:chExt cx="0" cy="0"/>
        </a:xfrm>
      </p:grpSpPr>
      <p:sp>
        <p:nvSpPr>
          <p:cNvPr id="2105" name="Google Shape;2105;g295a3642085_4_2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6" name="Google Shape;2106;g295a3642085_4_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3" name="Shape 2113"/>
        <p:cNvGrpSpPr/>
        <p:nvPr/>
      </p:nvGrpSpPr>
      <p:grpSpPr>
        <a:xfrm>
          <a:off x="0" y="0"/>
          <a:ext cx="0" cy="0"/>
          <a:chOff x="0" y="0"/>
          <a:chExt cx="0" cy="0"/>
        </a:xfrm>
      </p:grpSpPr>
      <p:sp>
        <p:nvSpPr>
          <p:cNvPr id="2114" name="Google Shape;2114;g295a3642085_4_2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5" name="Google Shape;2115;g295a3642085_4_2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0" name="Shape 2120"/>
        <p:cNvGrpSpPr/>
        <p:nvPr/>
      </p:nvGrpSpPr>
      <p:grpSpPr>
        <a:xfrm>
          <a:off x="0" y="0"/>
          <a:ext cx="0" cy="0"/>
          <a:chOff x="0" y="0"/>
          <a:chExt cx="0" cy="0"/>
        </a:xfrm>
      </p:grpSpPr>
      <p:sp>
        <p:nvSpPr>
          <p:cNvPr id="2121" name="Google Shape;2121;g295a3642085_4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2" name="Google Shape;2122;g295a3642085_4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6" name="Shape 2126"/>
        <p:cNvGrpSpPr/>
        <p:nvPr/>
      </p:nvGrpSpPr>
      <p:grpSpPr>
        <a:xfrm>
          <a:off x="0" y="0"/>
          <a:ext cx="0" cy="0"/>
          <a:chOff x="0" y="0"/>
          <a:chExt cx="0" cy="0"/>
        </a:xfrm>
      </p:grpSpPr>
      <p:sp>
        <p:nvSpPr>
          <p:cNvPr id="2127" name="Google Shape;2127;g295a3642085_4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8" name="Google Shape;2128;g295a3642085_4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CA"/>
              <a:t>Source: </a:t>
            </a:r>
            <a:r>
              <a:rPr lang="en-CA" u="sng">
                <a:solidFill>
                  <a:schemeClr val="hlink"/>
                </a:solidFill>
                <a:hlinkClick r:id="rId2"/>
              </a:rPr>
              <a:t>https://s201.q4cdn.com/141608511/files/doc_financials/2024/q2/nvda-f2q24-investor-presentation-final-1.pdf</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3" name="Shape 2133"/>
        <p:cNvGrpSpPr/>
        <p:nvPr/>
      </p:nvGrpSpPr>
      <p:grpSpPr>
        <a:xfrm>
          <a:off x="0" y="0"/>
          <a:ext cx="0" cy="0"/>
          <a:chOff x="0" y="0"/>
          <a:chExt cx="0" cy="0"/>
        </a:xfrm>
      </p:grpSpPr>
      <p:sp>
        <p:nvSpPr>
          <p:cNvPr id="2134" name="Google Shape;2134;g295a3642085_4_2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5" name="Google Shape;2135;g295a3642085_4_2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1" name="Shape 2141"/>
        <p:cNvGrpSpPr/>
        <p:nvPr/>
      </p:nvGrpSpPr>
      <p:grpSpPr>
        <a:xfrm>
          <a:off x="0" y="0"/>
          <a:ext cx="0" cy="0"/>
          <a:chOff x="0" y="0"/>
          <a:chExt cx="0" cy="0"/>
        </a:xfrm>
      </p:grpSpPr>
      <p:sp>
        <p:nvSpPr>
          <p:cNvPr id="2142" name="Google Shape;2142;g295a3642085_4_2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3" name="Google Shape;2143;g295a3642085_4_2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295a3642085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295a3642085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9" name="Shape 2149"/>
        <p:cNvGrpSpPr/>
        <p:nvPr/>
      </p:nvGrpSpPr>
      <p:grpSpPr>
        <a:xfrm>
          <a:off x="0" y="0"/>
          <a:ext cx="0" cy="0"/>
          <a:chOff x="0" y="0"/>
          <a:chExt cx="0" cy="0"/>
        </a:xfrm>
      </p:grpSpPr>
      <p:sp>
        <p:nvSpPr>
          <p:cNvPr id="2150" name="Google Shape;2150;g295a3642085_4_2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1" name="Google Shape;2151;g295a3642085_4_2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7" name="Shape 2157"/>
        <p:cNvGrpSpPr/>
        <p:nvPr/>
      </p:nvGrpSpPr>
      <p:grpSpPr>
        <a:xfrm>
          <a:off x="0" y="0"/>
          <a:ext cx="0" cy="0"/>
          <a:chOff x="0" y="0"/>
          <a:chExt cx="0" cy="0"/>
        </a:xfrm>
      </p:grpSpPr>
      <p:sp>
        <p:nvSpPr>
          <p:cNvPr id="2158" name="Google Shape;2158;g295a3642085_4_2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9" name="Google Shape;2159;g295a3642085_4_2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5" name="Shape 2165"/>
        <p:cNvGrpSpPr/>
        <p:nvPr/>
      </p:nvGrpSpPr>
      <p:grpSpPr>
        <a:xfrm>
          <a:off x="0" y="0"/>
          <a:ext cx="0" cy="0"/>
          <a:chOff x="0" y="0"/>
          <a:chExt cx="0" cy="0"/>
        </a:xfrm>
      </p:grpSpPr>
      <p:sp>
        <p:nvSpPr>
          <p:cNvPr id="2166" name="Google Shape;2166;g295a3642085_4_2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7" name="Google Shape;2167;g295a3642085_4_2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3" name="Shape 2173"/>
        <p:cNvGrpSpPr/>
        <p:nvPr/>
      </p:nvGrpSpPr>
      <p:grpSpPr>
        <a:xfrm>
          <a:off x="0" y="0"/>
          <a:ext cx="0" cy="0"/>
          <a:chOff x="0" y="0"/>
          <a:chExt cx="0" cy="0"/>
        </a:xfrm>
      </p:grpSpPr>
      <p:sp>
        <p:nvSpPr>
          <p:cNvPr id="2174" name="Google Shape;2174;g295a3642085_4_2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5" name="Google Shape;2175;g295a3642085_4_2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1" name="Shape 2181"/>
        <p:cNvGrpSpPr/>
        <p:nvPr/>
      </p:nvGrpSpPr>
      <p:grpSpPr>
        <a:xfrm>
          <a:off x="0" y="0"/>
          <a:ext cx="0" cy="0"/>
          <a:chOff x="0" y="0"/>
          <a:chExt cx="0" cy="0"/>
        </a:xfrm>
      </p:grpSpPr>
      <p:sp>
        <p:nvSpPr>
          <p:cNvPr id="2182" name="Google Shape;2182;g295a3642085_4_2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3" name="Google Shape;2183;g295a3642085_4_2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9" name="Shape 2189"/>
        <p:cNvGrpSpPr/>
        <p:nvPr/>
      </p:nvGrpSpPr>
      <p:grpSpPr>
        <a:xfrm>
          <a:off x="0" y="0"/>
          <a:ext cx="0" cy="0"/>
          <a:chOff x="0" y="0"/>
          <a:chExt cx="0" cy="0"/>
        </a:xfrm>
      </p:grpSpPr>
      <p:sp>
        <p:nvSpPr>
          <p:cNvPr id="2190" name="Google Shape;2190;g295a3642085_4_2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1" name="Google Shape;2191;g295a3642085_4_2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7" name="Shape 2197"/>
        <p:cNvGrpSpPr/>
        <p:nvPr/>
      </p:nvGrpSpPr>
      <p:grpSpPr>
        <a:xfrm>
          <a:off x="0" y="0"/>
          <a:ext cx="0" cy="0"/>
          <a:chOff x="0" y="0"/>
          <a:chExt cx="0" cy="0"/>
        </a:xfrm>
      </p:grpSpPr>
      <p:sp>
        <p:nvSpPr>
          <p:cNvPr id="2198" name="Google Shape;2198;g295a3642085_4_3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9" name="Google Shape;2199;g295a3642085_4_3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5" name="Shape 2205"/>
        <p:cNvGrpSpPr/>
        <p:nvPr/>
      </p:nvGrpSpPr>
      <p:grpSpPr>
        <a:xfrm>
          <a:off x="0" y="0"/>
          <a:ext cx="0" cy="0"/>
          <a:chOff x="0" y="0"/>
          <a:chExt cx="0" cy="0"/>
        </a:xfrm>
      </p:grpSpPr>
      <p:sp>
        <p:nvSpPr>
          <p:cNvPr id="2206" name="Google Shape;2206;g295a3642085_4_3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7" name="Google Shape;2207;g295a3642085_4_3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3" name="Shape 2213"/>
        <p:cNvGrpSpPr/>
        <p:nvPr/>
      </p:nvGrpSpPr>
      <p:grpSpPr>
        <a:xfrm>
          <a:off x="0" y="0"/>
          <a:ext cx="0" cy="0"/>
          <a:chOff x="0" y="0"/>
          <a:chExt cx="0" cy="0"/>
        </a:xfrm>
      </p:grpSpPr>
      <p:sp>
        <p:nvSpPr>
          <p:cNvPr id="2214" name="Google Shape;2214;g295a3642085_4_3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5" name="Google Shape;2215;g295a3642085_4_3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1" name="Shape 2221"/>
        <p:cNvGrpSpPr/>
        <p:nvPr/>
      </p:nvGrpSpPr>
      <p:grpSpPr>
        <a:xfrm>
          <a:off x="0" y="0"/>
          <a:ext cx="0" cy="0"/>
          <a:chOff x="0" y="0"/>
          <a:chExt cx="0" cy="0"/>
        </a:xfrm>
      </p:grpSpPr>
      <p:sp>
        <p:nvSpPr>
          <p:cNvPr id="2222" name="Google Shape;2222;g29303aa83c8_0_7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3" name="Google Shape;2223;g29303aa83c8_0_7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2921f3f5b0c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2921f3f5b0c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0" name="Shape 2250"/>
        <p:cNvGrpSpPr/>
        <p:nvPr/>
      </p:nvGrpSpPr>
      <p:grpSpPr>
        <a:xfrm>
          <a:off x="0" y="0"/>
          <a:ext cx="0" cy="0"/>
          <a:chOff x="0" y="0"/>
          <a:chExt cx="0" cy="0"/>
        </a:xfrm>
      </p:grpSpPr>
      <p:sp>
        <p:nvSpPr>
          <p:cNvPr id="2251" name="Google Shape;2251;g295a3642085_4_3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2" name="Google Shape;2252;g295a3642085_4_3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1" name="Shape 2261"/>
        <p:cNvGrpSpPr/>
        <p:nvPr/>
      </p:nvGrpSpPr>
      <p:grpSpPr>
        <a:xfrm>
          <a:off x="0" y="0"/>
          <a:ext cx="0" cy="0"/>
          <a:chOff x="0" y="0"/>
          <a:chExt cx="0" cy="0"/>
        </a:xfrm>
      </p:grpSpPr>
      <p:sp>
        <p:nvSpPr>
          <p:cNvPr id="2262" name="Google Shape;2262;g295a3642085_4_4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3" name="Google Shape;2263;g295a3642085_4_4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0" name="Shape 2270"/>
        <p:cNvGrpSpPr/>
        <p:nvPr/>
      </p:nvGrpSpPr>
      <p:grpSpPr>
        <a:xfrm>
          <a:off x="0" y="0"/>
          <a:ext cx="0" cy="0"/>
          <a:chOff x="0" y="0"/>
          <a:chExt cx="0" cy="0"/>
        </a:xfrm>
      </p:grpSpPr>
      <p:sp>
        <p:nvSpPr>
          <p:cNvPr id="2271" name="Google Shape;2271;g295a3642085_4_3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2" name="Google Shape;2272;g295a3642085_4_3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6" name="Shape 2276"/>
        <p:cNvGrpSpPr/>
        <p:nvPr/>
      </p:nvGrpSpPr>
      <p:grpSpPr>
        <a:xfrm>
          <a:off x="0" y="0"/>
          <a:ext cx="0" cy="0"/>
          <a:chOff x="0" y="0"/>
          <a:chExt cx="0" cy="0"/>
        </a:xfrm>
      </p:grpSpPr>
      <p:sp>
        <p:nvSpPr>
          <p:cNvPr id="2277" name="Google Shape;2277;g29303aa83c8_0_5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8" name="Google Shape;2278;g29303aa83c8_0_5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7" name="Shape 2297"/>
        <p:cNvGrpSpPr/>
        <p:nvPr/>
      </p:nvGrpSpPr>
      <p:grpSpPr>
        <a:xfrm>
          <a:off x="0" y="0"/>
          <a:ext cx="0" cy="0"/>
          <a:chOff x="0" y="0"/>
          <a:chExt cx="0" cy="0"/>
        </a:xfrm>
      </p:grpSpPr>
      <p:sp>
        <p:nvSpPr>
          <p:cNvPr id="2298" name="Google Shape;2298;g29303aa83c8_0_5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9" name="Google Shape;2299;g29303aa83c8_0_5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6" name="Shape 2316"/>
        <p:cNvGrpSpPr/>
        <p:nvPr/>
      </p:nvGrpSpPr>
      <p:grpSpPr>
        <a:xfrm>
          <a:off x="0" y="0"/>
          <a:ext cx="0" cy="0"/>
          <a:chOff x="0" y="0"/>
          <a:chExt cx="0" cy="0"/>
        </a:xfrm>
      </p:grpSpPr>
      <p:sp>
        <p:nvSpPr>
          <p:cNvPr id="2317" name="Google Shape;2317;g29303aa83c8_0_2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8" name="Google Shape;2318;g29303aa83c8_0_2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5" name="Shape 2325"/>
        <p:cNvGrpSpPr/>
        <p:nvPr/>
      </p:nvGrpSpPr>
      <p:grpSpPr>
        <a:xfrm>
          <a:off x="0" y="0"/>
          <a:ext cx="0" cy="0"/>
          <a:chOff x="0" y="0"/>
          <a:chExt cx="0" cy="0"/>
        </a:xfrm>
      </p:grpSpPr>
      <p:sp>
        <p:nvSpPr>
          <p:cNvPr id="2326" name="Google Shape;2326;g29303aa83c8_0_2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7" name="Google Shape;2327;g29303aa83c8_0_2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4" name="Shape 2334"/>
        <p:cNvGrpSpPr/>
        <p:nvPr/>
      </p:nvGrpSpPr>
      <p:grpSpPr>
        <a:xfrm>
          <a:off x="0" y="0"/>
          <a:ext cx="0" cy="0"/>
          <a:chOff x="0" y="0"/>
          <a:chExt cx="0" cy="0"/>
        </a:xfrm>
      </p:grpSpPr>
      <p:sp>
        <p:nvSpPr>
          <p:cNvPr id="2335" name="Google Shape;2335;g29303aa83c8_0_2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6" name="Google Shape;2336;g29303aa83c8_0_2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3" name="Shape 2343"/>
        <p:cNvGrpSpPr/>
        <p:nvPr/>
      </p:nvGrpSpPr>
      <p:grpSpPr>
        <a:xfrm>
          <a:off x="0" y="0"/>
          <a:ext cx="0" cy="0"/>
          <a:chOff x="0" y="0"/>
          <a:chExt cx="0" cy="0"/>
        </a:xfrm>
      </p:grpSpPr>
      <p:sp>
        <p:nvSpPr>
          <p:cNvPr id="2344" name="Google Shape;2344;g29303aa83c8_0_2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5" name="Google Shape;2345;g29303aa83c8_0_2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3" name="Shape 2353"/>
        <p:cNvGrpSpPr/>
        <p:nvPr/>
      </p:nvGrpSpPr>
      <p:grpSpPr>
        <a:xfrm>
          <a:off x="0" y="0"/>
          <a:ext cx="0" cy="0"/>
          <a:chOff x="0" y="0"/>
          <a:chExt cx="0" cy="0"/>
        </a:xfrm>
      </p:grpSpPr>
      <p:sp>
        <p:nvSpPr>
          <p:cNvPr id="2354" name="Google Shape;2354;g29303aa83c8_0_2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5" name="Google Shape;2355;g29303aa83c8_0_2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2921f3f5b0c_0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2921f3f5b0c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3" name="Shape 2363"/>
        <p:cNvGrpSpPr/>
        <p:nvPr/>
      </p:nvGrpSpPr>
      <p:grpSpPr>
        <a:xfrm>
          <a:off x="0" y="0"/>
          <a:ext cx="0" cy="0"/>
          <a:chOff x="0" y="0"/>
          <a:chExt cx="0" cy="0"/>
        </a:xfrm>
      </p:grpSpPr>
      <p:sp>
        <p:nvSpPr>
          <p:cNvPr id="2364" name="Google Shape;2364;g29303aa83c8_0_3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5" name="Google Shape;2365;g29303aa83c8_0_3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2" name="Shape 2372"/>
        <p:cNvGrpSpPr/>
        <p:nvPr/>
      </p:nvGrpSpPr>
      <p:grpSpPr>
        <a:xfrm>
          <a:off x="0" y="0"/>
          <a:ext cx="0" cy="0"/>
          <a:chOff x="0" y="0"/>
          <a:chExt cx="0" cy="0"/>
        </a:xfrm>
      </p:grpSpPr>
      <p:sp>
        <p:nvSpPr>
          <p:cNvPr id="2373" name="Google Shape;2373;g29303aa83c8_0_3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4" name="Google Shape;2374;g29303aa83c8_0_3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1" name="Shape 2381"/>
        <p:cNvGrpSpPr/>
        <p:nvPr/>
      </p:nvGrpSpPr>
      <p:grpSpPr>
        <a:xfrm>
          <a:off x="0" y="0"/>
          <a:ext cx="0" cy="0"/>
          <a:chOff x="0" y="0"/>
          <a:chExt cx="0" cy="0"/>
        </a:xfrm>
      </p:grpSpPr>
      <p:sp>
        <p:nvSpPr>
          <p:cNvPr id="2382" name="Google Shape;2382;g29303aa83c8_0_3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3" name="Google Shape;2383;g29303aa83c8_0_3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0" name="Shape 2390"/>
        <p:cNvGrpSpPr/>
        <p:nvPr/>
      </p:nvGrpSpPr>
      <p:grpSpPr>
        <a:xfrm>
          <a:off x="0" y="0"/>
          <a:ext cx="0" cy="0"/>
          <a:chOff x="0" y="0"/>
          <a:chExt cx="0" cy="0"/>
        </a:xfrm>
      </p:grpSpPr>
      <p:sp>
        <p:nvSpPr>
          <p:cNvPr id="2391" name="Google Shape;2391;g29303aa83c8_0_3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2" name="Google Shape;2392;g29303aa83c8_0_3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9" name="Shape 2399"/>
        <p:cNvGrpSpPr/>
        <p:nvPr/>
      </p:nvGrpSpPr>
      <p:grpSpPr>
        <a:xfrm>
          <a:off x="0" y="0"/>
          <a:ext cx="0" cy="0"/>
          <a:chOff x="0" y="0"/>
          <a:chExt cx="0" cy="0"/>
        </a:xfrm>
      </p:grpSpPr>
      <p:sp>
        <p:nvSpPr>
          <p:cNvPr id="2400" name="Google Shape;2400;g29303aa83c8_0_3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1" name="Google Shape;2401;g29303aa83c8_0_3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8" name="Shape 2408"/>
        <p:cNvGrpSpPr/>
        <p:nvPr/>
      </p:nvGrpSpPr>
      <p:grpSpPr>
        <a:xfrm>
          <a:off x="0" y="0"/>
          <a:ext cx="0" cy="0"/>
          <a:chOff x="0" y="0"/>
          <a:chExt cx="0" cy="0"/>
        </a:xfrm>
      </p:grpSpPr>
      <p:sp>
        <p:nvSpPr>
          <p:cNvPr id="2409" name="Google Shape;2409;g29303aa83c8_0_3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0" name="Google Shape;2410;g29303aa83c8_0_3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8" name="Shape 2418"/>
        <p:cNvGrpSpPr/>
        <p:nvPr/>
      </p:nvGrpSpPr>
      <p:grpSpPr>
        <a:xfrm>
          <a:off x="0" y="0"/>
          <a:ext cx="0" cy="0"/>
          <a:chOff x="0" y="0"/>
          <a:chExt cx="0" cy="0"/>
        </a:xfrm>
      </p:grpSpPr>
      <p:sp>
        <p:nvSpPr>
          <p:cNvPr id="2419" name="Google Shape;2419;g29303aa83c8_0_3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0" name="Google Shape;2420;g29303aa83c8_0_3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7" name="Shape 2427"/>
        <p:cNvGrpSpPr/>
        <p:nvPr/>
      </p:nvGrpSpPr>
      <p:grpSpPr>
        <a:xfrm>
          <a:off x="0" y="0"/>
          <a:ext cx="0" cy="0"/>
          <a:chOff x="0" y="0"/>
          <a:chExt cx="0" cy="0"/>
        </a:xfrm>
      </p:grpSpPr>
      <p:sp>
        <p:nvSpPr>
          <p:cNvPr id="2428" name="Google Shape;2428;g29303aa83c8_0_3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9" name="Google Shape;2429;g29303aa83c8_0_3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6" name="Shape 2436"/>
        <p:cNvGrpSpPr/>
        <p:nvPr/>
      </p:nvGrpSpPr>
      <p:grpSpPr>
        <a:xfrm>
          <a:off x="0" y="0"/>
          <a:ext cx="0" cy="0"/>
          <a:chOff x="0" y="0"/>
          <a:chExt cx="0" cy="0"/>
        </a:xfrm>
      </p:grpSpPr>
      <p:sp>
        <p:nvSpPr>
          <p:cNvPr id="2437" name="Google Shape;2437;g29303aa83c8_0_3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8" name="Google Shape;2438;g29303aa83c8_0_3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5" name="Shape 2445"/>
        <p:cNvGrpSpPr/>
        <p:nvPr/>
      </p:nvGrpSpPr>
      <p:grpSpPr>
        <a:xfrm>
          <a:off x="0" y="0"/>
          <a:ext cx="0" cy="0"/>
          <a:chOff x="0" y="0"/>
          <a:chExt cx="0" cy="0"/>
        </a:xfrm>
      </p:grpSpPr>
      <p:sp>
        <p:nvSpPr>
          <p:cNvPr id="2446" name="Google Shape;2446;g29303aa83c8_0_3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7" name="Google Shape;2447;g29303aa83c8_0_3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295a3642085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295a3642085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4" name="Shape 2454"/>
        <p:cNvGrpSpPr/>
        <p:nvPr/>
      </p:nvGrpSpPr>
      <p:grpSpPr>
        <a:xfrm>
          <a:off x="0" y="0"/>
          <a:ext cx="0" cy="0"/>
          <a:chOff x="0" y="0"/>
          <a:chExt cx="0" cy="0"/>
        </a:xfrm>
      </p:grpSpPr>
      <p:sp>
        <p:nvSpPr>
          <p:cNvPr id="2455" name="Google Shape;2455;g29303aa83c8_0_5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6" name="Google Shape;2456;g29303aa83c8_0_5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3" name="Shape 2463"/>
        <p:cNvGrpSpPr/>
        <p:nvPr/>
      </p:nvGrpSpPr>
      <p:grpSpPr>
        <a:xfrm>
          <a:off x="0" y="0"/>
          <a:ext cx="0" cy="0"/>
          <a:chOff x="0" y="0"/>
          <a:chExt cx="0" cy="0"/>
        </a:xfrm>
      </p:grpSpPr>
      <p:sp>
        <p:nvSpPr>
          <p:cNvPr id="2464" name="Google Shape;2464;g29303aa83c8_0_8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5" name="Google Shape;2465;g29303aa83c8_0_8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3" name="Shape 2473"/>
        <p:cNvGrpSpPr/>
        <p:nvPr/>
      </p:nvGrpSpPr>
      <p:grpSpPr>
        <a:xfrm>
          <a:off x="0" y="0"/>
          <a:ext cx="0" cy="0"/>
          <a:chOff x="0" y="0"/>
          <a:chExt cx="0" cy="0"/>
        </a:xfrm>
      </p:grpSpPr>
      <p:sp>
        <p:nvSpPr>
          <p:cNvPr id="2474" name="Google Shape;2474;g29303aa83c8_0_8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5" name="Google Shape;2475;g29303aa83c8_0_8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2" name="Shape 2482"/>
        <p:cNvGrpSpPr/>
        <p:nvPr/>
      </p:nvGrpSpPr>
      <p:grpSpPr>
        <a:xfrm>
          <a:off x="0" y="0"/>
          <a:ext cx="0" cy="0"/>
          <a:chOff x="0" y="0"/>
          <a:chExt cx="0" cy="0"/>
        </a:xfrm>
      </p:grpSpPr>
      <p:sp>
        <p:nvSpPr>
          <p:cNvPr id="2483" name="Google Shape;2483;g29303aa83c8_0_8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4" name="Google Shape;2484;g29303aa83c8_0_8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2" name="Shape 2492"/>
        <p:cNvGrpSpPr/>
        <p:nvPr/>
      </p:nvGrpSpPr>
      <p:grpSpPr>
        <a:xfrm>
          <a:off x="0" y="0"/>
          <a:ext cx="0" cy="0"/>
          <a:chOff x="0" y="0"/>
          <a:chExt cx="0" cy="0"/>
        </a:xfrm>
      </p:grpSpPr>
      <p:sp>
        <p:nvSpPr>
          <p:cNvPr id="2493" name="Google Shape;2493;g29303aa83c8_0_5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4" name="Google Shape;2494;g29303aa83c8_0_5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1" name="Shape 2501"/>
        <p:cNvGrpSpPr/>
        <p:nvPr/>
      </p:nvGrpSpPr>
      <p:grpSpPr>
        <a:xfrm>
          <a:off x="0" y="0"/>
          <a:ext cx="0" cy="0"/>
          <a:chOff x="0" y="0"/>
          <a:chExt cx="0" cy="0"/>
        </a:xfrm>
      </p:grpSpPr>
      <p:sp>
        <p:nvSpPr>
          <p:cNvPr id="2502" name="Google Shape;2502;g29303aa83c8_0_8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3" name="Google Shape;2503;g29303aa83c8_0_8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0" name="Shape 2510"/>
        <p:cNvGrpSpPr/>
        <p:nvPr/>
      </p:nvGrpSpPr>
      <p:grpSpPr>
        <a:xfrm>
          <a:off x="0" y="0"/>
          <a:ext cx="0" cy="0"/>
          <a:chOff x="0" y="0"/>
          <a:chExt cx="0" cy="0"/>
        </a:xfrm>
      </p:grpSpPr>
      <p:sp>
        <p:nvSpPr>
          <p:cNvPr id="2511" name="Google Shape;2511;g29303aa83c8_0_5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2" name="Google Shape;2512;g29303aa83c8_0_5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0" name="Shape 2520"/>
        <p:cNvGrpSpPr/>
        <p:nvPr/>
      </p:nvGrpSpPr>
      <p:grpSpPr>
        <a:xfrm>
          <a:off x="0" y="0"/>
          <a:ext cx="0" cy="0"/>
          <a:chOff x="0" y="0"/>
          <a:chExt cx="0" cy="0"/>
        </a:xfrm>
      </p:grpSpPr>
      <p:sp>
        <p:nvSpPr>
          <p:cNvPr id="2521" name="Google Shape;2521;g29303aa83c8_0_8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2" name="Google Shape;2522;g29303aa83c8_0_8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0" name="Shape 2530"/>
        <p:cNvGrpSpPr/>
        <p:nvPr/>
      </p:nvGrpSpPr>
      <p:grpSpPr>
        <a:xfrm>
          <a:off x="0" y="0"/>
          <a:ext cx="0" cy="0"/>
          <a:chOff x="0" y="0"/>
          <a:chExt cx="0" cy="0"/>
        </a:xfrm>
      </p:grpSpPr>
      <p:sp>
        <p:nvSpPr>
          <p:cNvPr id="2531" name="Google Shape;2531;g29303aa83c8_0_8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2" name="Google Shape;2532;g29303aa83c8_0_8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9" name="Shape 2539"/>
        <p:cNvGrpSpPr/>
        <p:nvPr/>
      </p:nvGrpSpPr>
      <p:grpSpPr>
        <a:xfrm>
          <a:off x="0" y="0"/>
          <a:ext cx="0" cy="0"/>
          <a:chOff x="0" y="0"/>
          <a:chExt cx="0" cy="0"/>
        </a:xfrm>
      </p:grpSpPr>
      <p:sp>
        <p:nvSpPr>
          <p:cNvPr id="2540" name="Google Shape;2540;g29303aa83c8_0_9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1" name="Google Shape;2541;g29303aa83c8_0_9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2921f3f5b0c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2921f3f5b0c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9" name="Shape 2549"/>
        <p:cNvGrpSpPr/>
        <p:nvPr/>
      </p:nvGrpSpPr>
      <p:grpSpPr>
        <a:xfrm>
          <a:off x="0" y="0"/>
          <a:ext cx="0" cy="0"/>
          <a:chOff x="0" y="0"/>
          <a:chExt cx="0" cy="0"/>
        </a:xfrm>
      </p:grpSpPr>
      <p:sp>
        <p:nvSpPr>
          <p:cNvPr id="2550" name="Google Shape;2550;g29303aa83c8_0_9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1" name="Google Shape;2551;g29303aa83c8_0_9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9" name="Shape 2559"/>
        <p:cNvGrpSpPr/>
        <p:nvPr/>
      </p:nvGrpSpPr>
      <p:grpSpPr>
        <a:xfrm>
          <a:off x="0" y="0"/>
          <a:ext cx="0" cy="0"/>
          <a:chOff x="0" y="0"/>
          <a:chExt cx="0" cy="0"/>
        </a:xfrm>
      </p:grpSpPr>
      <p:sp>
        <p:nvSpPr>
          <p:cNvPr id="2560" name="Google Shape;2560;g2959591f1b5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1" name="Google Shape;2561;g2959591f1b5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2921f3f5b0c_0_1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2921f3f5b0c_0_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2921f3f5b0c_0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2921f3f5b0c_0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2921c023fc1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2921c023fc1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2921f3f5b0c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2921f3f5b0c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295a3642085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295a3642085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2921f3f5b0c_0_1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2921f3f5b0c_0_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295a3642085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295a3642085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295a3642085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295a3642085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295a3642085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295a3642085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2921f3f5b0c_0_1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2921f3f5b0c_0_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2921c023fc1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2921c023fc1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25cd754860c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25cd754860c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295ec9d6d2a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295ec9d6d2a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2921c023fc1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2921c023fc1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25cd754860c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25cd754860c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2959591f1b5_2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2959591f1b5_2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25cd754860c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4" name="Google Shape;404;g25cd754860c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CA" u="sng">
                <a:solidFill>
                  <a:schemeClr val="hlink"/>
                </a:solidFill>
                <a:hlinkClick r:id="rId2"/>
              </a:rPr>
              <a:t>https://finance.yahoo.com/video/nvidia-faces-5b-hit-u-145503328.html</a:t>
            </a:r>
            <a:endParaRPr/>
          </a:p>
          <a:p>
            <a:pPr indent="0" lvl="0" marL="0" rtl="0" algn="l">
              <a:spcBef>
                <a:spcPts val="0"/>
              </a:spcBef>
              <a:spcAft>
                <a:spcPts val="0"/>
              </a:spcAft>
              <a:buNone/>
            </a:pPr>
            <a:r>
              <a:rPr lang="en-CA"/>
              <a:t>$5Billion Hit, US china restrictions</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25cd754860c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1" name="Google Shape;411;g25cd754860c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25cd754860c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8" name="Google Shape;418;g25cd754860c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25cd754860c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5" name="Google Shape;425;g25cd754860c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25cd754860c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2" name="Google Shape;432;g25cd754860c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25cd754860c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9" name="Google Shape;439;g25cd754860c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25cd754860c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6" name="Google Shape;446;g25cd754860c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25cd754860c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3" name="Google Shape;453;g25cd754860c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2921f3f5b0c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2921f3f5b0c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25cd754860c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0" name="Google Shape;460;g25cd754860c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25e6705d293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7" name="Google Shape;467;g25e6705d293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25e6705d293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5" name="Google Shape;475;g25e6705d293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295ecebb5c4_1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3" name="Google Shape;483;g295ecebb5c4_1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295a3642085_3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9" name="Google Shape;489;g295a3642085_3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CA" sz="1200">
                <a:solidFill>
                  <a:srgbClr val="374151"/>
                </a:solidFill>
                <a:highlight>
                  <a:srgbClr val="F7F7F8"/>
                </a:highlight>
                <a:latin typeface="Roboto"/>
                <a:ea typeface="Roboto"/>
                <a:cs typeface="Roboto"/>
                <a:sym typeface="Roboto"/>
              </a:rPr>
              <a:t>NVIDIA is a technology company primarily known for its Graphics Processing Units (GPUs) for gaming and professional visualization tools. Founded in 1993, the company has expanded its focus beyond GPUs to include AI computing, data center solutions, and automotive market technologies. NVIDIA's GPUs are essential for a range of applications, from video games to machine learning and data science. The company has been a key player in the rise of artificial intelligence, offering specialized hardware and software solutions for AI applications. NVIDIA has been strengthening and building </a:t>
            </a:r>
            <a:r>
              <a:rPr lang="en-CA" sz="1200">
                <a:solidFill>
                  <a:srgbClr val="374151"/>
                </a:solidFill>
                <a:highlight>
                  <a:srgbClr val="F7F7F8"/>
                </a:highlight>
                <a:latin typeface="Roboto"/>
                <a:ea typeface="Roboto"/>
                <a:cs typeface="Roboto"/>
                <a:sym typeface="Roboto"/>
              </a:rPr>
              <a:t>partnerships </a:t>
            </a:r>
            <a:r>
              <a:rPr lang="en-CA" sz="1200">
                <a:solidFill>
                  <a:srgbClr val="374151"/>
                </a:solidFill>
                <a:highlight>
                  <a:srgbClr val="F7F7F8"/>
                </a:highlight>
                <a:latin typeface="Roboto"/>
                <a:ea typeface="Roboto"/>
                <a:cs typeface="Roboto"/>
                <a:sym typeface="Roboto"/>
              </a:rPr>
              <a:t> with various industries and companies, like Lenovo, google cloud and Foxconn to provide end-to-end AI solutions. Their technology is ubiquitous, powering everything from accelerated computing to self-driving cars, and they continue to be at the forefront of technological innovation.</a:t>
            </a:r>
            <a:endParaRPr sz="1200">
              <a:solidFill>
                <a:srgbClr val="374151"/>
              </a:solidFill>
              <a:highlight>
                <a:srgbClr val="F7F7F8"/>
              </a:highlight>
              <a:latin typeface="Roboto"/>
              <a:ea typeface="Roboto"/>
              <a:cs typeface="Roboto"/>
              <a:sym typeface="Roboto"/>
            </a:endParaRPr>
          </a:p>
          <a:p>
            <a:pPr indent="0" lvl="0" marL="0" rtl="0" algn="l">
              <a:spcBef>
                <a:spcPts val="0"/>
              </a:spcBef>
              <a:spcAft>
                <a:spcPts val="0"/>
              </a:spcAft>
              <a:buNone/>
            </a:pPr>
            <a:r>
              <a:t/>
            </a:r>
            <a:endParaRPr sz="1200">
              <a:solidFill>
                <a:srgbClr val="374151"/>
              </a:solidFill>
              <a:highlight>
                <a:srgbClr val="F7F7F8"/>
              </a:highlight>
              <a:latin typeface="Roboto"/>
              <a:ea typeface="Roboto"/>
              <a:cs typeface="Roboto"/>
              <a:sym typeface="Roboto"/>
            </a:endParaRPr>
          </a:p>
          <a:p>
            <a:pPr indent="0" lvl="0" marL="0" rtl="0" algn="l">
              <a:spcBef>
                <a:spcPts val="0"/>
              </a:spcBef>
              <a:spcAft>
                <a:spcPts val="0"/>
              </a:spcAft>
              <a:buNone/>
            </a:pPr>
            <a:r>
              <a:t/>
            </a:r>
            <a:endParaRPr sz="1200">
              <a:solidFill>
                <a:srgbClr val="374151"/>
              </a:solidFill>
              <a:highlight>
                <a:srgbClr val="F7F7F8"/>
              </a:highlight>
              <a:latin typeface="Roboto"/>
              <a:ea typeface="Roboto"/>
              <a:cs typeface="Roboto"/>
              <a:sym typeface="Roboto"/>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25cd754860c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7" name="Google Shape;497;g25cd754860c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CA"/>
              <a:t>Founded in 1993, the first chip was produced in 1995 for $10 Million. </a:t>
            </a:r>
            <a:endParaRPr/>
          </a:p>
          <a:p>
            <a:pPr indent="0" lvl="0" marL="0" rtl="0" algn="l">
              <a:spcBef>
                <a:spcPts val="0"/>
              </a:spcBef>
              <a:spcAft>
                <a:spcPts val="0"/>
              </a:spcAft>
              <a:buNone/>
            </a:pPr>
            <a:r>
              <a:rPr lang="en-CA"/>
              <a:t>1999: Nvidia made its IPO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29474038cae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6" name="Google Shape;516;g29474038cae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29474038cae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5" name="Google Shape;535;g29474038cae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g25cd754860c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4" name="Google Shape;554;g25cd754860c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CA"/>
              <a:t>Growth through </a:t>
            </a:r>
            <a:r>
              <a:rPr lang="en-CA"/>
              <a:t>acquisitions</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g29474038cae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4" name="Google Shape;564;g29474038cae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rgbClr val="374151"/>
              </a:buClr>
              <a:buSzPts val="1200"/>
              <a:buFont typeface="Roboto"/>
              <a:buChar char="●"/>
            </a:pPr>
            <a:r>
              <a:rPr lang="en-CA" sz="1200">
                <a:solidFill>
                  <a:srgbClr val="374151"/>
                </a:solidFill>
                <a:highlight>
                  <a:srgbClr val="F7F7F8"/>
                </a:highlight>
                <a:latin typeface="Roboto"/>
                <a:ea typeface="Roboto"/>
                <a:cs typeface="Roboto"/>
                <a:sym typeface="Roboto"/>
              </a:rPr>
              <a:t>Initial Announcement: Nvidia announced plans to acquire ARM from SoftBank for $40 billion in September 2020.</a:t>
            </a:r>
            <a:endParaRPr sz="1200">
              <a:solidFill>
                <a:srgbClr val="374151"/>
              </a:solidFill>
              <a:highlight>
                <a:srgbClr val="F7F7F8"/>
              </a:highlight>
              <a:latin typeface="Roboto"/>
              <a:ea typeface="Roboto"/>
              <a:cs typeface="Roboto"/>
              <a:sym typeface="Roboto"/>
            </a:endParaRPr>
          </a:p>
          <a:p>
            <a:pPr indent="-304800" lvl="0" marL="457200" rtl="0" algn="l">
              <a:lnSpc>
                <a:spcPct val="115000"/>
              </a:lnSpc>
              <a:spcBef>
                <a:spcPts val="0"/>
              </a:spcBef>
              <a:spcAft>
                <a:spcPts val="0"/>
              </a:spcAft>
              <a:buClr>
                <a:srgbClr val="374151"/>
              </a:buClr>
              <a:buSzPts val="1200"/>
              <a:buFont typeface="Roboto"/>
              <a:buChar char="●"/>
            </a:pPr>
            <a:r>
              <a:rPr lang="en-CA" sz="1200">
                <a:solidFill>
                  <a:srgbClr val="374151"/>
                </a:solidFill>
                <a:highlight>
                  <a:srgbClr val="F7F7F8"/>
                </a:highlight>
                <a:latin typeface="Roboto"/>
                <a:ea typeface="Roboto"/>
                <a:cs typeface="Roboto"/>
                <a:sym typeface="Roboto"/>
              </a:rPr>
              <a:t>Regulatory Concerns: Authorities in the U.S., U.K., EU, and China raised antitrust concerns about the deal, fearing it would stifle competition in the semiconductor industry.</a:t>
            </a:r>
            <a:endParaRPr sz="1200">
              <a:solidFill>
                <a:srgbClr val="374151"/>
              </a:solidFill>
              <a:highlight>
                <a:srgbClr val="F7F7F8"/>
              </a:highlight>
              <a:latin typeface="Roboto"/>
              <a:ea typeface="Roboto"/>
              <a:cs typeface="Roboto"/>
              <a:sym typeface="Roboto"/>
            </a:endParaRPr>
          </a:p>
          <a:p>
            <a:pPr indent="-304800" lvl="0" marL="457200" rtl="0" algn="l">
              <a:lnSpc>
                <a:spcPct val="115000"/>
              </a:lnSpc>
              <a:spcBef>
                <a:spcPts val="0"/>
              </a:spcBef>
              <a:spcAft>
                <a:spcPts val="0"/>
              </a:spcAft>
              <a:buClr>
                <a:srgbClr val="374151"/>
              </a:buClr>
              <a:buSzPts val="1200"/>
              <a:buFont typeface="Roboto"/>
              <a:buChar char="●"/>
            </a:pPr>
            <a:r>
              <a:rPr lang="en-CA" sz="1200">
                <a:solidFill>
                  <a:srgbClr val="374151"/>
                </a:solidFill>
                <a:highlight>
                  <a:srgbClr val="F7F7F8"/>
                </a:highlight>
                <a:latin typeface="Roboto"/>
                <a:ea typeface="Roboto"/>
                <a:cs typeface="Roboto"/>
                <a:sym typeface="Roboto"/>
              </a:rPr>
              <a:t>Industry Opposition: Companies like Google, Microsoft, and Qualcomm opposed the acquisition, citing concerns over fair access to ARM's chip designs.</a:t>
            </a:r>
            <a:endParaRPr sz="1200">
              <a:solidFill>
                <a:srgbClr val="374151"/>
              </a:solidFill>
              <a:highlight>
                <a:srgbClr val="F7F7F8"/>
              </a:highlight>
              <a:latin typeface="Roboto"/>
              <a:ea typeface="Roboto"/>
              <a:cs typeface="Roboto"/>
              <a:sym typeface="Roboto"/>
            </a:endParaRPr>
          </a:p>
          <a:p>
            <a:pPr indent="-304800" lvl="0" marL="457200" rtl="0" algn="l">
              <a:lnSpc>
                <a:spcPct val="115000"/>
              </a:lnSpc>
              <a:spcBef>
                <a:spcPts val="0"/>
              </a:spcBef>
              <a:spcAft>
                <a:spcPts val="0"/>
              </a:spcAft>
              <a:buClr>
                <a:srgbClr val="374151"/>
              </a:buClr>
              <a:buSzPts val="1200"/>
              <a:buFont typeface="Roboto"/>
              <a:buChar char="●"/>
            </a:pPr>
            <a:r>
              <a:rPr lang="en-CA" sz="1200">
                <a:solidFill>
                  <a:srgbClr val="374151"/>
                </a:solidFill>
                <a:highlight>
                  <a:srgbClr val="F7F7F8"/>
                </a:highlight>
                <a:latin typeface="Roboto"/>
                <a:ea typeface="Roboto"/>
                <a:cs typeface="Roboto"/>
                <a:sym typeface="Roboto"/>
              </a:rPr>
              <a:t>National Security: The U.K. government intervened, citing national security concerns, as ARM is a U.K.-based company.</a:t>
            </a:r>
            <a:endParaRPr sz="1200">
              <a:solidFill>
                <a:srgbClr val="374151"/>
              </a:solidFill>
              <a:highlight>
                <a:srgbClr val="F7F7F8"/>
              </a:highlight>
              <a:latin typeface="Roboto"/>
              <a:ea typeface="Roboto"/>
              <a:cs typeface="Roboto"/>
              <a:sym typeface="Roboto"/>
            </a:endParaRPr>
          </a:p>
          <a:p>
            <a:pPr indent="-304800" lvl="0" marL="457200" rtl="0" algn="l">
              <a:lnSpc>
                <a:spcPct val="115000"/>
              </a:lnSpc>
              <a:spcBef>
                <a:spcPts val="0"/>
              </a:spcBef>
              <a:spcAft>
                <a:spcPts val="0"/>
              </a:spcAft>
              <a:buClr>
                <a:srgbClr val="374151"/>
              </a:buClr>
              <a:buSzPts val="1200"/>
              <a:buFont typeface="Roboto"/>
              <a:buChar char="●"/>
            </a:pPr>
            <a:r>
              <a:rPr lang="en-CA" sz="1200">
                <a:solidFill>
                  <a:srgbClr val="374151"/>
                </a:solidFill>
                <a:highlight>
                  <a:srgbClr val="F7F7F8"/>
                </a:highlight>
                <a:latin typeface="Roboto"/>
                <a:ea typeface="Roboto"/>
                <a:cs typeface="Roboto"/>
                <a:sym typeface="Roboto"/>
              </a:rPr>
              <a:t>Extended Review Periods: Regulatory bodies extended their review periods multiple times, delaying the acquisition process.</a:t>
            </a:r>
            <a:endParaRPr sz="1200">
              <a:solidFill>
                <a:srgbClr val="374151"/>
              </a:solidFill>
              <a:highlight>
                <a:srgbClr val="F7F7F8"/>
              </a:highlight>
              <a:latin typeface="Roboto"/>
              <a:ea typeface="Roboto"/>
              <a:cs typeface="Roboto"/>
              <a:sym typeface="Roboto"/>
            </a:endParaRPr>
          </a:p>
          <a:p>
            <a:pPr indent="-304800" lvl="0" marL="457200" rtl="0" algn="l">
              <a:lnSpc>
                <a:spcPct val="115000"/>
              </a:lnSpc>
              <a:spcBef>
                <a:spcPts val="0"/>
              </a:spcBef>
              <a:spcAft>
                <a:spcPts val="0"/>
              </a:spcAft>
              <a:buClr>
                <a:srgbClr val="374151"/>
              </a:buClr>
              <a:buSzPts val="1200"/>
              <a:buFont typeface="Roboto"/>
              <a:buChar char="●"/>
            </a:pPr>
            <a:r>
              <a:rPr lang="en-CA" sz="1200">
                <a:solidFill>
                  <a:srgbClr val="374151"/>
                </a:solidFill>
                <a:highlight>
                  <a:srgbClr val="F7F7F8"/>
                </a:highlight>
                <a:latin typeface="Roboto"/>
                <a:ea typeface="Roboto"/>
                <a:cs typeface="Roboto"/>
                <a:sym typeface="Roboto"/>
              </a:rPr>
              <a:t>Failed to Gain Approval: By 2022, Nvidia was unable to secure the necessary regulatory approvals to proceed with the acquisition.</a:t>
            </a:r>
            <a:endParaRPr sz="1200">
              <a:solidFill>
                <a:srgbClr val="374151"/>
              </a:solidFill>
              <a:highlight>
                <a:srgbClr val="F7F7F8"/>
              </a:highlight>
              <a:latin typeface="Roboto"/>
              <a:ea typeface="Roboto"/>
              <a:cs typeface="Roboto"/>
              <a:sym typeface="Roboto"/>
            </a:endParaRPr>
          </a:p>
          <a:p>
            <a:pPr indent="-304800" lvl="0" marL="457200" rtl="0" algn="l">
              <a:lnSpc>
                <a:spcPct val="115000"/>
              </a:lnSpc>
              <a:spcBef>
                <a:spcPts val="0"/>
              </a:spcBef>
              <a:spcAft>
                <a:spcPts val="0"/>
              </a:spcAft>
              <a:buClr>
                <a:srgbClr val="374151"/>
              </a:buClr>
              <a:buSzPts val="1200"/>
              <a:buFont typeface="Roboto"/>
              <a:buChar char="●"/>
            </a:pPr>
            <a:r>
              <a:rPr lang="en-CA" sz="1200">
                <a:solidFill>
                  <a:srgbClr val="374151"/>
                </a:solidFill>
                <a:highlight>
                  <a:srgbClr val="F7F7F8"/>
                </a:highlight>
                <a:latin typeface="Roboto"/>
                <a:ea typeface="Roboto"/>
                <a:cs typeface="Roboto"/>
                <a:sym typeface="Roboto"/>
              </a:rPr>
              <a:t>Deal Termination: Nvidia and SoftBank officially announced the termination of the acquisition deal in February 2022.</a:t>
            </a:r>
            <a:endParaRPr sz="1200">
              <a:solidFill>
                <a:srgbClr val="374151"/>
              </a:solidFill>
              <a:highlight>
                <a:srgbClr val="F7F7F8"/>
              </a:highlight>
              <a:latin typeface="Roboto"/>
              <a:ea typeface="Roboto"/>
              <a:cs typeface="Roboto"/>
              <a:sym typeface="Roboto"/>
            </a:endParaRPr>
          </a:p>
          <a:p>
            <a:pPr indent="-304800" lvl="0" marL="457200" rtl="0" algn="l">
              <a:lnSpc>
                <a:spcPct val="115000"/>
              </a:lnSpc>
              <a:spcBef>
                <a:spcPts val="0"/>
              </a:spcBef>
              <a:spcAft>
                <a:spcPts val="0"/>
              </a:spcAft>
              <a:buClr>
                <a:srgbClr val="374151"/>
              </a:buClr>
              <a:buSzPts val="1200"/>
              <a:buFont typeface="Roboto"/>
              <a:buChar char="●"/>
            </a:pPr>
            <a:r>
              <a:rPr lang="en-CA" sz="1200">
                <a:solidFill>
                  <a:srgbClr val="374151"/>
                </a:solidFill>
                <a:highlight>
                  <a:srgbClr val="F7F7F8"/>
                </a:highlight>
                <a:latin typeface="Roboto"/>
                <a:ea typeface="Roboto"/>
                <a:cs typeface="Roboto"/>
                <a:sym typeface="Roboto"/>
              </a:rPr>
              <a:t>Break-up Fee: Nvidia had to pay SoftBank a $1.25 billion break-up fee as per the initial agreement.</a:t>
            </a:r>
            <a:endParaRPr sz="1200">
              <a:solidFill>
                <a:srgbClr val="374151"/>
              </a:solidFill>
              <a:highlight>
                <a:srgbClr val="F7F7F8"/>
              </a:highlight>
              <a:latin typeface="Roboto"/>
              <a:ea typeface="Roboto"/>
              <a:cs typeface="Roboto"/>
              <a:sym typeface="Roboto"/>
            </a:endParaRPr>
          </a:p>
          <a:p>
            <a:pPr indent="-304800" lvl="0" marL="457200" rtl="0" algn="l">
              <a:lnSpc>
                <a:spcPct val="115000"/>
              </a:lnSpc>
              <a:spcBef>
                <a:spcPts val="0"/>
              </a:spcBef>
              <a:spcAft>
                <a:spcPts val="0"/>
              </a:spcAft>
              <a:buClr>
                <a:srgbClr val="374151"/>
              </a:buClr>
              <a:buSzPts val="1200"/>
              <a:buFont typeface="Roboto"/>
              <a:buChar char="●"/>
            </a:pPr>
            <a:r>
              <a:rPr lang="en-CA" sz="1200">
                <a:solidFill>
                  <a:srgbClr val="374151"/>
                </a:solidFill>
                <a:highlight>
                  <a:srgbClr val="F7F7F8"/>
                </a:highlight>
                <a:latin typeface="Roboto"/>
                <a:ea typeface="Roboto"/>
                <a:cs typeface="Roboto"/>
                <a:sym typeface="Roboto"/>
              </a:rPr>
              <a:t>ARM's Future: Post-termination, SoftBank announced plans to take ARM public.</a:t>
            </a:r>
            <a:endParaRPr sz="1200">
              <a:solidFill>
                <a:srgbClr val="374151"/>
              </a:solidFill>
              <a:highlight>
                <a:srgbClr val="F7F7F8"/>
              </a:highlight>
              <a:latin typeface="Roboto"/>
              <a:ea typeface="Roboto"/>
              <a:cs typeface="Roboto"/>
              <a:sym typeface="Roboto"/>
            </a:endParaRPr>
          </a:p>
          <a:p>
            <a:pPr indent="0" lvl="0" marL="0" rtl="0" algn="l">
              <a:spcBef>
                <a:spcPts val="150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295a3642085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295a3642085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g295ecebb5c4_1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4" name="Google Shape;574;g295ecebb5c4_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CA"/>
              <a:t>Source: </a:t>
            </a:r>
            <a:r>
              <a:rPr lang="en-CA" u="sng">
                <a:solidFill>
                  <a:schemeClr val="hlink"/>
                </a:solidFill>
                <a:hlinkClick r:id="rId2"/>
              </a:rPr>
              <a:t>https://s201.q4cdn.com/141608511/files/doc_financials/2024/q2/nvda-f2q24-investor-presentation-final-1.pdf</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g29474038cae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3" name="Google Shape;583;g29474038cae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rgbClr val="1A1A1A"/>
              </a:buClr>
              <a:buSzPts val="1200"/>
              <a:buFont typeface="Montserrat"/>
              <a:buChar char="●"/>
            </a:pPr>
            <a:r>
              <a:rPr lang="en-CA" sz="1200">
                <a:solidFill>
                  <a:srgbClr val="1A1A1A"/>
                </a:solidFill>
                <a:latin typeface="Montserrat"/>
                <a:ea typeface="Montserrat"/>
                <a:cs typeface="Montserrat"/>
                <a:sym typeface="Montserrat"/>
              </a:rPr>
              <a:t>Ideal for giant AI and HPC applications like Gen AI,</a:t>
            </a:r>
            <a:endParaRPr sz="1200">
              <a:solidFill>
                <a:srgbClr val="1A1A1A"/>
              </a:solidFill>
              <a:latin typeface="Montserrat"/>
              <a:ea typeface="Montserrat"/>
              <a:cs typeface="Montserrat"/>
              <a:sym typeface="Montserrat"/>
            </a:endParaRPr>
          </a:p>
          <a:p>
            <a:pPr indent="0" lvl="0" marL="457200" rtl="0" algn="l">
              <a:lnSpc>
                <a:spcPct val="115000"/>
              </a:lnSpc>
              <a:spcBef>
                <a:spcPts val="0"/>
              </a:spcBef>
              <a:spcAft>
                <a:spcPts val="0"/>
              </a:spcAft>
              <a:buClr>
                <a:schemeClr val="dk1"/>
              </a:buClr>
              <a:buSzPts val="1100"/>
              <a:buFont typeface="Arial"/>
              <a:buNone/>
            </a:pPr>
            <a:r>
              <a:rPr lang="en-CA" sz="1200">
                <a:solidFill>
                  <a:srgbClr val="1A1A1A"/>
                </a:solidFill>
                <a:latin typeface="Montserrat"/>
                <a:ea typeface="Montserrat"/>
                <a:cs typeface="Montserrat"/>
                <a:sym typeface="Montserrat"/>
              </a:rPr>
              <a:t>deep recommenders, and vector databases. Utilized in google cloud partnership for accelerated computing.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g295ecebb5c4_1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2" name="Google Shape;592;g295ecebb5c4_1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lnSpc>
                <a:spcPct val="115000"/>
              </a:lnSpc>
              <a:spcBef>
                <a:spcPts val="0"/>
              </a:spcBef>
              <a:spcAft>
                <a:spcPts val="0"/>
              </a:spcAft>
              <a:buClr>
                <a:schemeClr val="dk1"/>
              </a:buClr>
              <a:buSzPts val="1100"/>
              <a:buFont typeface="Arial"/>
              <a:buNone/>
            </a:pPr>
            <a:r>
              <a:rPr lang="en-CA" sz="1200">
                <a:solidFill>
                  <a:srgbClr val="1A1A1A"/>
                </a:solidFill>
                <a:latin typeface="Montserrat"/>
                <a:ea typeface="Montserrat"/>
                <a:cs typeface="Montserrat"/>
                <a:sym typeface="Montserrat"/>
              </a:rPr>
              <a:t>SOurce: </a:t>
            </a:r>
            <a:r>
              <a:rPr lang="en-CA" sz="1200" u="sng">
                <a:solidFill>
                  <a:schemeClr val="hlink"/>
                </a:solidFill>
                <a:latin typeface="Montserrat"/>
                <a:ea typeface="Montserrat"/>
                <a:cs typeface="Montserrat"/>
                <a:sym typeface="Montserrat"/>
                <a:hlinkClick r:id="rId2"/>
              </a:rPr>
              <a:t>https://www.nvidia.com/content/dam/en-zz/Solutions/Data-Center/a100/pdf/nvidia-a100-datasheet-nvidia-us-2188504-web.pdf</a:t>
            </a:r>
            <a:endParaRPr sz="1200">
              <a:solidFill>
                <a:srgbClr val="1A1A1A"/>
              </a:solidFill>
              <a:latin typeface="Montserrat"/>
              <a:ea typeface="Montserrat"/>
              <a:cs typeface="Montserrat"/>
              <a:sym typeface="Montserrat"/>
            </a:endParaRPr>
          </a:p>
          <a:p>
            <a:pPr indent="0" lvl="0" marL="457200" rtl="0" algn="l">
              <a:lnSpc>
                <a:spcPct val="115000"/>
              </a:lnSpc>
              <a:spcBef>
                <a:spcPts val="0"/>
              </a:spcBef>
              <a:spcAft>
                <a:spcPts val="0"/>
              </a:spcAft>
              <a:buClr>
                <a:schemeClr val="dk1"/>
              </a:buClr>
              <a:buSzPts val="1100"/>
              <a:buFont typeface="Arial"/>
              <a:buNone/>
            </a:pPr>
            <a:r>
              <a:t/>
            </a:r>
            <a:endParaRPr sz="1200">
              <a:solidFill>
                <a:srgbClr val="1A1A1A"/>
              </a:solidFill>
              <a:latin typeface="Montserrat"/>
              <a:ea typeface="Montserrat"/>
              <a:cs typeface="Montserrat"/>
              <a:sym typeface="Montserrat"/>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g29474038cae_0_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1" name="Google Shape;601;g29474038cae_0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rgbClr val="1A1A1A"/>
              </a:buClr>
              <a:buSzPts val="1200"/>
              <a:buFont typeface="Montserrat"/>
              <a:buChar char="●"/>
            </a:pPr>
            <a:r>
              <a:rPr lang="en-CA" sz="1200">
                <a:solidFill>
                  <a:srgbClr val="1A1A1A"/>
                </a:solidFill>
                <a:latin typeface="Montserrat"/>
                <a:ea typeface="Montserrat"/>
                <a:cs typeface="Montserrat"/>
                <a:sym typeface="Montserrat"/>
              </a:rPr>
              <a:t>Ideal for giant AI and HPC applications like Gen AI,</a:t>
            </a:r>
            <a:endParaRPr sz="1200">
              <a:solidFill>
                <a:srgbClr val="1A1A1A"/>
              </a:solidFill>
              <a:latin typeface="Montserrat"/>
              <a:ea typeface="Montserrat"/>
              <a:cs typeface="Montserrat"/>
              <a:sym typeface="Montserrat"/>
            </a:endParaRPr>
          </a:p>
          <a:p>
            <a:pPr indent="0" lvl="0" marL="457200" rtl="0" algn="l">
              <a:lnSpc>
                <a:spcPct val="115000"/>
              </a:lnSpc>
              <a:spcBef>
                <a:spcPts val="0"/>
              </a:spcBef>
              <a:spcAft>
                <a:spcPts val="0"/>
              </a:spcAft>
              <a:buNone/>
            </a:pPr>
            <a:r>
              <a:rPr lang="en-CA" sz="1200">
                <a:solidFill>
                  <a:srgbClr val="1A1A1A"/>
                </a:solidFill>
                <a:latin typeface="Montserrat"/>
                <a:ea typeface="Montserrat"/>
                <a:cs typeface="Montserrat"/>
                <a:sym typeface="Montserrat"/>
              </a:rPr>
              <a:t>deep recommenders, and vector databases. Utilized in google cloud partnership for accelerated computing.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g25cd754860c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9" name="Google Shape;609;g25cd754860c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CA"/>
              <a:t>Source: </a:t>
            </a:r>
            <a:r>
              <a:rPr lang="en-CA" u="sng">
                <a:solidFill>
                  <a:schemeClr val="hlink"/>
                </a:solidFill>
                <a:hlinkClick r:id="rId2"/>
              </a:rPr>
              <a:t>https://s201.q4cdn.com/141608511/files/doc_financials/2024/q2/nvda-f2q24-investor-presentation-final-1.pdf</a:t>
            </a:r>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Clr>
                <a:schemeClr val="dk1"/>
              </a:buClr>
              <a:buSzPts val="1100"/>
              <a:buFont typeface="Arial"/>
              <a:buNone/>
            </a:pPr>
            <a:r>
              <a:rPr lang="en-CA" sz="1200">
                <a:solidFill>
                  <a:srgbClr val="374151"/>
                </a:solidFill>
                <a:highlight>
                  <a:srgbClr val="F7F7F8"/>
                </a:highlight>
                <a:latin typeface="Roboto"/>
                <a:ea typeface="Roboto"/>
                <a:cs typeface="Roboto"/>
                <a:sym typeface="Roboto"/>
              </a:rPr>
              <a:t>NVIDIA's flagship products primarily fall into the following categories:</a:t>
            </a:r>
            <a:endParaRPr sz="1200">
              <a:solidFill>
                <a:srgbClr val="374151"/>
              </a:solidFill>
              <a:highlight>
                <a:srgbClr val="F7F7F8"/>
              </a:highlight>
              <a:latin typeface="Roboto"/>
              <a:ea typeface="Roboto"/>
              <a:cs typeface="Roboto"/>
              <a:sym typeface="Roboto"/>
            </a:endParaRPr>
          </a:p>
          <a:p>
            <a:pPr indent="-228600" lvl="0" marL="457200" rtl="0" algn="l">
              <a:lnSpc>
                <a:spcPct val="115000"/>
              </a:lnSpc>
              <a:spcBef>
                <a:spcPts val="1500"/>
              </a:spcBef>
              <a:spcAft>
                <a:spcPts val="0"/>
              </a:spcAft>
              <a:buClr>
                <a:srgbClr val="374151"/>
              </a:buClr>
              <a:buSzPts val="1200"/>
              <a:buFont typeface="Roboto"/>
              <a:buNone/>
            </a:pPr>
            <a:r>
              <a:rPr lang="en-CA" sz="1200">
                <a:solidFill>
                  <a:srgbClr val="374151"/>
                </a:solidFill>
                <a:highlight>
                  <a:srgbClr val="F7F7F8"/>
                </a:highlight>
                <a:latin typeface="Roboto"/>
                <a:ea typeface="Roboto"/>
                <a:cs typeface="Roboto"/>
                <a:sym typeface="Roboto"/>
              </a:rPr>
              <a:t>GeForce GPUs: These are designed for gaming and are among the most popular GPUs in the consumer market. The latest in this line as of my last update is the GeForce RTX 30 series, which includes models like the RTX 3090, RTX 3080, and RTX 3070.</a:t>
            </a:r>
            <a:endParaRPr sz="1200">
              <a:solidFill>
                <a:srgbClr val="374151"/>
              </a:solidFill>
              <a:highlight>
                <a:srgbClr val="F7F7F8"/>
              </a:highlight>
              <a:latin typeface="Roboto"/>
              <a:ea typeface="Roboto"/>
              <a:cs typeface="Roboto"/>
              <a:sym typeface="Roboto"/>
            </a:endParaRPr>
          </a:p>
          <a:p>
            <a:pPr indent="-228600" lvl="0" marL="457200" rtl="0" algn="l">
              <a:lnSpc>
                <a:spcPct val="115000"/>
              </a:lnSpc>
              <a:spcBef>
                <a:spcPts val="0"/>
              </a:spcBef>
              <a:spcAft>
                <a:spcPts val="0"/>
              </a:spcAft>
              <a:buClr>
                <a:srgbClr val="374151"/>
              </a:buClr>
              <a:buSzPts val="1200"/>
              <a:buFont typeface="Roboto"/>
              <a:buNone/>
            </a:pPr>
            <a:r>
              <a:rPr lang="en-CA" sz="1200">
                <a:solidFill>
                  <a:srgbClr val="374151"/>
                </a:solidFill>
                <a:highlight>
                  <a:srgbClr val="F7F7F8"/>
                </a:highlight>
                <a:latin typeface="Roboto"/>
                <a:ea typeface="Roboto"/>
                <a:cs typeface="Roboto"/>
                <a:sym typeface="Roboto"/>
              </a:rPr>
              <a:t>Quadro GPUs: Aimed at professionals in design, content creation, and scientific research, these GPUs offer high performance and reliability.</a:t>
            </a:r>
            <a:endParaRPr sz="1200">
              <a:solidFill>
                <a:srgbClr val="374151"/>
              </a:solidFill>
              <a:highlight>
                <a:srgbClr val="F7F7F8"/>
              </a:highlight>
              <a:latin typeface="Roboto"/>
              <a:ea typeface="Roboto"/>
              <a:cs typeface="Roboto"/>
              <a:sym typeface="Roboto"/>
            </a:endParaRPr>
          </a:p>
          <a:p>
            <a:pPr indent="-228600" lvl="0" marL="457200" rtl="0" algn="l">
              <a:lnSpc>
                <a:spcPct val="115000"/>
              </a:lnSpc>
              <a:spcBef>
                <a:spcPts val="0"/>
              </a:spcBef>
              <a:spcAft>
                <a:spcPts val="0"/>
              </a:spcAft>
              <a:buClr>
                <a:srgbClr val="374151"/>
              </a:buClr>
              <a:buSzPts val="1200"/>
              <a:buFont typeface="Roboto"/>
              <a:buNone/>
            </a:pPr>
            <a:r>
              <a:rPr lang="en-CA" sz="1200">
                <a:solidFill>
                  <a:srgbClr val="374151"/>
                </a:solidFill>
                <a:highlight>
                  <a:srgbClr val="F7F7F8"/>
                </a:highlight>
                <a:latin typeface="Roboto"/>
                <a:ea typeface="Roboto"/>
                <a:cs typeface="Roboto"/>
                <a:sym typeface="Roboto"/>
              </a:rPr>
              <a:t>Tesla GPUs: These are designed for data centers and for use in high-performance computing environments. They are not for gaming but are used in supercomputers and servers.</a:t>
            </a:r>
            <a:endParaRPr sz="1200">
              <a:solidFill>
                <a:srgbClr val="374151"/>
              </a:solidFill>
              <a:highlight>
                <a:srgbClr val="F7F7F8"/>
              </a:highlight>
              <a:latin typeface="Roboto"/>
              <a:ea typeface="Roboto"/>
              <a:cs typeface="Roboto"/>
              <a:sym typeface="Roboto"/>
            </a:endParaRPr>
          </a:p>
          <a:p>
            <a:pPr indent="-228600" lvl="0" marL="457200" rtl="0" algn="l">
              <a:lnSpc>
                <a:spcPct val="115000"/>
              </a:lnSpc>
              <a:spcBef>
                <a:spcPts val="0"/>
              </a:spcBef>
              <a:spcAft>
                <a:spcPts val="0"/>
              </a:spcAft>
              <a:buClr>
                <a:srgbClr val="374151"/>
              </a:buClr>
              <a:buSzPts val="1200"/>
              <a:buFont typeface="Roboto"/>
              <a:buNone/>
            </a:pPr>
            <a:r>
              <a:rPr lang="en-CA" sz="1200">
                <a:solidFill>
                  <a:srgbClr val="374151"/>
                </a:solidFill>
                <a:highlight>
                  <a:srgbClr val="F7F7F8"/>
                </a:highlight>
                <a:latin typeface="Roboto"/>
                <a:ea typeface="Roboto"/>
                <a:cs typeface="Roboto"/>
                <a:sym typeface="Roboto"/>
              </a:rPr>
              <a:t>NVIDIA DGX Systems: These are AI supercomputers featuring NVIDIA's most advanced data center GPUs, designed for machine learning and AI research.</a:t>
            </a:r>
            <a:endParaRPr sz="1200">
              <a:solidFill>
                <a:srgbClr val="374151"/>
              </a:solidFill>
              <a:highlight>
                <a:srgbClr val="F7F7F8"/>
              </a:highlight>
              <a:latin typeface="Roboto"/>
              <a:ea typeface="Roboto"/>
              <a:cs typeface="Roboto"/>
              <a:sym typeface="Roboto"/>
            </a:endParaRPr>
          </a:p>
          <a:p>
            <a:pPr indent="-228600" lvl="0" marL="457200" rtl="0" algn="l">
              <a:lnSpc>
                <a:spcPct val="115000"/>
              </a:lnSpc>
              <a:spcBef>
                <a:spcPts val="0"/>
              </a:spcBef>
              <a:spcAft>
                <a:spcPts val="0"/>
              </a:spcAft>
              <a:buClr>
                <a:srgbClr val="374151"/>
              </a:buClr>
              <a:buSzPts val="1200"/>
              <a:buFont typeface="Roboto"/>
              <a:buNone/>
            </a:pPr>
            <a:r>
              <a:rPr lang="en-CA" sz="1200">
                <a:solidFill>
                  <a:srgbClr val="374151"/>
                </a:solidFill>
                <a:highlight>
                  <a:srgbClr val="F7F7F8"/>
                </a:highlight>
                <a:latin typeface="Roboto"/>
                <a:ea typeface="Roboto"/>
                <a:cs typeface="Roboto"/>
                <a:sym typeface="Roboto"/>
              </a:rPr>
              <a:t>Tegra Processors: These are mobile processors used in smartphones, tablets, automotive applications, and the Nintendo Switch gaming console.</a:t>
            </a:r>
            <a:endParaRPr sz="1200">
              <a:solidFill>
                <a:srgbClr val="374151"/>
              </a:solidFill>
              <a:highlight>
                <a:srgbClr val="F7F7F8"/>
              </a:highlight>
              <a:latin typeface="Roboto"/>
              <a:ea typeface="Roboto"/>
              <a:cs typeface="Roboto"/>
              <a:sym typeface="Roboto"/>
            </a:endParaRPr>
          </a:p>
          <a:p>
            <a:pPr indent="-228600" lvl="0" marL="457200" rtl="0" algn="l">
              <a:lnSpc>
                <a:spcPct val="115000"/>
              </a:lnSpc>
              <a:spcBef>
                <a:spcPts val="0"/>
              </a:spcBef>
              <a:spcAft>
                <a:spcPts val="0"/>
              </a:spcAft>
              <a:buClr>
                <a:srgbClr val="374151"/>
              </a:buClr>
              <a:buSzPts val="1200"/>
              <a:buFont typeface="Roboto"/>
              <a:buNone/>
            </a:pPr>
            <a:r>
              <a:rPr lang="en-CA" sz="1200">
                <a:solidFill>
                  <a:srgbClr val="374151"/>
                </a:solidFill>
                <a:highlight>
                  <a:srgbClr val="F7F7F8"/>
                </a:highlight>
                <a:latin typeface="Roboto"/>
                <a:ea typeface="Roboto"/>
                <a:cs typeface="Roboto"/>
                <a:sym typeface="Roboto"/>
              </a:rPr>
              <a:t>NVIDIA Drive: This is an AI platform designed for self-driving cars, featuring both hardware and software components.</a:t>
            </a:r>
            <a:endParaRPr sz="1200">
              <a:solidFill>
                <a:srgbClr val="374151"/>
              </a:solidFill>
              <a:highlight>
                <a:srgbClr val="F7F7F8"/>
              </a:highlight>
              <a:latin typeface="Roboto"/>
              <a:ea typeface="Roboto"/>
              <a:cs typeface="Roboto"/>
              <a:sym typeface="Roboto"/>
            </a:endParaRPr>
          </a:p>
          <a:p>
            <a:pPr indent="-228600" lvl="0" marL="457200" rtl="0" algn="l">
              <a:lnSpc>
                <a:spcPct val="115000"/>
              </a:lnSpc>
              <a:spcBef>
                <a:spcPts val="0"/>
              </a:spcBef>
              <a:spcAft>
                <a:spcPts val="0"/>
              </a:spcAft>
              <a:buClr>
                <a:srgbClr val="374151"/>
              </a:buClr>
              <a:buSzPts val="1200"/>
              <a:buFont typeface="Roboto"/>
              <a:buNone/>
            </a:pPr>
            <a:r>
              <a:rPr lang="en-CA" sz="1200">
                <a:solidFill>
                  <a:srgbClr val="374151"/>
                </a:solidFill>
                <a:highlight>
                  <a:srgbClr val="F7F7F8"/>
                </a:highlight>
                <a:latin typeface="Roboto"/>
                <a:ea typeface="Roboto"/>
                <a:cs typeface="Roboto"/>
                <a:sym typeface="Roboto"/>
              </a:rPr>
              <a:t>NVIDIA Jetson: This platform is designed for edge computing in devices like drones and industrial robots.</a:t>
            </a:r>
            <a:endParaRPr sz="1200">
              <a:solidFill>
                <a:srgbClr val="374151"/>
              </a:solidFill>
              <a:highlight>
                <a:srgbClr val="F7F7F8"/>
              </a:highlight>
              <a:latin typeface="Roboto"/>
              <a:ea typeface="Roboto"/>
              <a:cs typeface="Roboto"/>
              <a:sym typeface="Roboto"/>
            </a:endParaRPr>
          </a:p>
          <a:p>
            <a:pPr indent="-228600" lvl="0" marL="457200" rtl="0" algn="l">
              <a:lnSpc>
                <a:spcPct val="115000"/>
              </a:lnSpc>
              <a:spcBef>
                <a:spcPts val="0"/>
              </a:spcBef>
              <a:spcAft>
                <a:spcPts val="0"/>
              </a:spcAft>
              <a:buClr>
                <a:srgbClr val="374151"/>
              </a:buClr>
              <a:buSzPts val="1200"/>
              <a:buFont typeface="Roboto"/>
              <a:buNone/>
            </a:pPr>
            <a:r>
              <a:rPr lang="en-CA" sz="1200">
                <a:solidFill>
                  <a:srgbClr val="374151"/>
                </a:solidFill>
                <a:highlight>
                  <a:srgbClr val="F7F7F8"/>
                </a:highlight>
                <a:latin typeface="Roboto"/>
                <a:ea typeface="Roboto"/>
                <a:cs typeface="Roboto"/>
                <a:sym typeface="Roboto"/>
              </a:rPr>
              <a:t>NVIDIA Shield: This is a range of streaming devices for home entertainment, including Shield TV and Shield Tablet.</a:t>
            </a:r>
            <a:endParaRPr sz="1200">
              <a:solidFill>
                <a:srgbClr val="374151"/>
              </a:solidFill>
              <a:highlight>
                <a:srgbClr val="F7F7F8"/>
              </a:highlight>
              <a:latin typeface="Roboto"/>
              <a:ea typeface="Roboto"/>
              <a:cs typeface="Roboto"/>
              <a:sym typeface="Roboto"/>
            </a:endParaRPr>
          </a:p>
          <a:p>
            <a:pPr indent="-228600" lvl="0" marL="457200" rtl="0" algn="l">
              <a:lnSpc>
                <a:spcPct val="115000"/>
              </a:lnSpc>
              <a:spcBef>
                <a:spcPts val="0"/>
              </a:spcBef>
              <a:spcAft>
                <a:spcPts val="0"/>
              </a:spcAft>
              <a:buClr>
                <a:srgbClr val="374151"/>
              </a:buClr>
              <a:buSzPts val="1200"/>
              <a:buFont typeface="Roboto"/>
              <a:buNone/>
            </a:pPr>
            <a:r>
              <a:rPr lang="en-CA" sz="1200">
                <a:solidFill>
                  <a:srgbClr val="374151"/>
                </a:solidFill>
                <a:highlight>
                  <a:srgbClr val="F7F7F8"/>
                </a:highlight>
                <a:latin typeface="Roboto"/>
                <a:ea typeface="Roboto"/>
                <a:cs typeface="Roboto"/>
                <a:sym typeface="Roboto"/>
              </a:rPr>
              <a:t>NVIDIA AI Enterprise Software: This is a comprehensive software suite designed to enable AI workloads in enterprise environments.</a:t>
            </a:r>
            <a:endParaRPr sz="1200">
              <a:solidFill>
                <a:srgbClr val="374151"/>
              </a:solidFill>
              <a:highlight>
                <a:srgbClr val="F7F7F8"/>
              </a:highlight>
              <a:latin typeface="Roboto"/>
              <a:ea typeface="Roboto"/>
              <a:cs typeface="Roboto"/>
              <a:sym typeface="Roboto"/>
            </a:endParaRPr>
          </a:p>
          <a:p>
            <a:pPr indent="-228600" lvl="0" marL="457200" rtl="0" algn="l">
              <a:lnSpc>
                <a:spcPct val="115000"/>
              </a:lnSpc>
              <a:spcBef>
                <a:spcPts val="0"/>
              </a:spcBef>
              <a:spcAft>
                <a:spcPts val="0"/>
              </a:spcAft>
              <a:buClr>
                <a:srgbClr val="374151"/>
              </a:buClr>
              <a:buSzPts val="1200"/>
              <a:buFont typeface="Roboto"/>
              <a:buNone/>
            </a:pPr>
            <a:r>
              <a:rPr lang="en-CA" sz="1200">
                <a:solidFill>
                  <a:srgbClr val="374151"/>
                </a:solidFill>
                <a:highlight>
                  <a:srgbClr val="F7F7F8"/>
                </a:highlight>
                <a:latin typeface="Roboto"/>
                <a:ea typeface="Roboto"/>
                <a:cs typeface="Roboto"/>
                <a:sym typeface="Roboto"/>
              </a:rPr>
              <a:t>NVIDIA Omniverse: This is a platform for collaborative and simulated 3D content creation.</a:t>
            </a:r>
            <a:endParaRPr sz="1200">
              <a:solidFill>
                <a:srgbClr val="374151"/>
              </a:solidFill>
              <a:highlight>
                <a:srgbClr val="F7F7F8"/>
              </a:highlight>
              <a:latin typeface="Roboto"/>
              <a:ea typeface="Roboto"/>
              <a:cs typeface="Roboto"/>
              <a:sym typeface="Roboto"/>
            </a:endParaRPr>
          </a:p>
          <a:p>
            <a:pPr indent="0" lvl="0" marL="0" rtl="0" algn="l">
              <a:spcBef>
                <a:spcPts val="150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g295ec9d6d2a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6" name="Google Shape;616;g295ec9d6d2a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rgbClr val="1A1A1A"/>
              </a:buClr>
              <a:buSzPts val="1200"/>
              <a:buFont typeface="Montserrat"/>
              <a:buChar char="●"/>
            </a:pPr>
            <a:r>
              <a:rPr lang="en-CA" sz="1200">
                <a:solidFill>
                  <a:srgbClr val="1A1A1A"/>
                </a:solidFill>
                <a:latin typeface="Montserrat"/>
                <a:ea typeface="Montserrat"/>
                <a:cs typeface="Montserrat"/>
                <a:sym typeface="Montserrat"/>
              </a:rPr>
              <a:t>Ideal for giant AI and HPC applications like Gen AI,</a:t>
            </a:r>
            <a:endParaRPr sz="1200">
              <a:solidFill>
                <a:srgbClr val="1A1A1A"/>
              </a:solidFill>
              <a:latin typeface="Montserrat"/>
              <a:ea typeface="Montserrat"/>
              <a:cs typeface="Montserrat"/>
              <a:sym typeface="Montserrat"/>
            </a:endParaRPr>
          </a:p>
          <a:p>
            <a:pPr indent="0" lvl="0" marL="457200" rtl="0" algn="l">
              <a:lnSpc>
                <a:spcPct val="115000"/>
              </a:lnSpc>
              <a:spcBef>
                <a:spcPts val="0"/>
              </a:spcBef>
              <a:spcAft>
                <a:spcPts val="0"/>
              </a:spcAft>
              <a:buNone/>
            </a:pPr>
            <a:r>
              <a:rPr lang="en-CA" sz="1200">
                <a:solidFill>
                  <a:srgbClr val="1A1A1A"/>
                </a:solidFill>
                <a:latin typeface="Montserrat"/>
                <a:ea typeface="Montserrat"/>
                <a:cs typeface="Montserrat"/>
                <a:sym typeface="Montserrat"/>
              </a:rPr>
              <a:t>deep recommenders, and vector databases. Utilized in google cloud partnership for accelerated computing.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g295ecebb5c4_1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3" name="Google Shape;623;g295ecebb5c4_1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rgbClr val="1A1A1A"/>
              </a:buClr>
              <a:buSzPts val="1200"/>
              <a:buFont typeface="Montserrat"/>
              <a:buChar char="●"/>
            </a:pPr>
            <a:r>
              <a:rPr lang="en-CA" sz="1200">
                <a:solidFill>
                  <a:srgbClr val="1A1A1A"/>
                </a:solidFill>
                <a:latin typeface="Montserrat"/>
                <a:ea typeface="Montserrat"/>
                <a:cs typeface="Montserrat"/>
                <a:sym typeface="Montserrat"/>
              </a:rPr>
              <a:t>Ideal for giant AI and HPC applications like Gen AI,</a:t>
            </a:r>
            <a:endParaRPr sz="1200">
              <a:solidFill>
                <a:srgbClr val="1A1A1A"/>
              </a:solidFill>
              <a:latin typeface="Montserrat"/>
              <a:ea typeface="Montserrat"/>
              <a:cs typeface="Montserrat"/>
              <a:sym typeface="Montserrat"/>
            </a:endParaRPr>
          </a:p>
          <a:p>
            <a:pPr indent="0" lvl="0" marL="457200" rtl="0" algn="l">
              <a:lnSpc>
                <a:spcPct val="115000"/>
              </a:lnSpc>
              <a:spcBef>
                <a:spcPts val="0"/>
              </a:spcBef>
              <a:spcAft>
                <a:spcPts val="0"/>
              </a:spcAft>
              <a:buNone/>
            </a:pPr>
            <a:r>
              <a:rPr lang="en-CA" sz="1200">
                <a:solidFill>
                  <a:srgbClr val="1A1A1A"/>
                </a:solidFill>
                <a:latin typeface="Montserrat"/>
                <a:ea typeface="Montserrat"/>
                <a:cs typeface="Montserrat"/>
                <a:sym typeface="Montserrat"/>
              </a:rPr>
              <a:t>deep recommenders, and vector databases. Utilized in google cloud partnership for accelerated computing.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g295ec9d6d2a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0" name="Google Shape;630;g295ec9d6d2a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rgbClr val="1A1A1A"/>
              </a:buClr>
              <a:buSzPts val="1200"/>
              <a:buFont typeface="Montserrat"/>
              <a:buChar char="●"/>
            </a:pPr>
            <a:r>
              <a:rPr lang="en-CA" sz="1200">
                <a:solidFill>
                  <a:srgbClr val="1A1A1A"/>
                </a:solidFill>
                <a:latin typeface="Montserrat"/>
                <a:ea typeface="Montserrat"/>
                <a:cs typeface="Montserrat"/>
                <a:sym typeface="Montserrat"/>
              </a:rPr>
              <a:t>Ideal for giant AI and HPC applications like Gen AI,</a:t>
            </a:r>
            <a:endParaRPr sz="1200">
              <a:solidFill>
                <a:srgbClr val="1A1A1A"/>
              </a:solidFill>
              <a:latin typeface="Montserrat"/>
              <a:ea typeface="Montserrat"/>
              <a:cs typeface="Montserrat"/>
              <a:sym typeface="Montserrat"/>
            </a:endParaRPr>
          </a:p>
          <a:p>
            <a:pPr indent="0" lvl="0" marL="457200" rtl="0" algn="l">
              <a:lnSpc>
                <a:spcPct val="115000"/>
              </a:lnSpc>
              <a:spcBef>
                <a:spcPts val="0"/>
              </a:spcBef>
              <a:spcAft>
                <a:spcPts val="0"/>
              </a:spcAft>
              <a:buNone/>
            </a:pPr>
            <a:r>
              <a:rPr lang="en-CA" sz="1200">
                <a:solidFill>
                  <a:srgbClr val="1A1A1A"/>
                </a:solidFill>
                <a:latin typeface="Montserrat"/>
                <a:ea typeface="Montserrat"/>
                <a:cs typeface="Montserrat"/>
                <a:sym typeface="Montserrat"/>
              </a:rPr>
              <a:t>deep recommenders, and vector databases. Utilized in google cloud partnership for accelerated computing.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g295ec9d6d2a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7" name="Google Shape;637;g295ec9d6d2a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rgbClr val="1A1A1A"/>
              </a:buClr>
              <a:buSzPts val="1200"/>
              <a:buFont typeface="Montserrat"/>
              <a:buChar char="●"/>
            </a:pPr>
            <a:r>
              <a:rPr lang="en-CA" sz="1200">
                <a:solidFill>
                  <a:srgbClr val="1A1A1A"/>
                </a:solidFill>
                <a:latin typeface="Montserrat"/>
                <a:ea typeface="Montserrat"/>
                <a:cs typeface="Montserrat"/>
                <a:sym typeface="Montserrat"/>
              </a:rPr>
              <a:t>Ideal for giant AI and HPC applications like Gen AI,</a:t>
            </a:r>
            <a:endParaRPr sz="1200">
              <a:solidFill>
                <a:srgbClr val="1A1A1A"/>
              </a:solidFill>
              <a:latin typeface="Montserrat"/>
              <a:ea typeface="Montserrat"/>
              <a:cs typeface="Montserrat"/>
              <a:sym typeface="Montserrat"/>
            </a:endParaRPr>
          </a:p>
          <a:p>
            <a:pPr indent="0" lvl="0" marL="457200" rtl="0" algn="l">
              <a:lnSpc>
                <a:spcPct val="115000"/>
              </a:lnSpc>
              <a:spcBef>
                <a:spcPts val="0"/>
              </a:spcBef>
              <a:spcAft>
                <a:spcPts val="0"/>
              </a:spcAft>
              <a:buNone/>
            </a:pPr>
            <a:r>
              <a:rPr lang="en-CA" sz="1200">
                <a:solidFill>
                  <a:srgbClr val="1A1A1A"/>
                </a:solidFill>
                <a:latin typeface="Montserrat"/>
                <a:ea typeface="Montserrat"/>
                <a:cs typeface="Montserrat"/>
                <a:sym typeface="Montserrat"/>
              </a:rPr>
              <a:t>deep recommenders, and vector databases. Utilized in google cloud partnership for accelerated computing.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g295ec9d6d2a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4" name="Google Shape;644;g295ec9d6d2a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rgbClr val="1A1A1A"/>
              </a:buClr>
              <a:buSzPts val="1200"/>
              <a:buFont typeface="Montserrat"/>
              <a:buChar char="●"/>
            </a:pPr>
            <a:r>
              <a:rPr lang="en-CA" sz="1200">
                <a:solidFill>
                  <a:srgbClr val="1A1A1A"/>
                </a:solidFill>
                <a:latin typeface="Montserrat"/>
                <a:ea typeface="Montserrat"/>
                <a:cs typeface="Montserrat"/>
                <a:sym typeface="Montserrat"/>
              </a:rPr>
              <a:t>Ideal for giant AI and HPC applications like Gen AI,</a:t>
            </a:r>
            <a:endParaRPr sz="1200">
              <a:solidFill>
                <a:srgbClr val="1A1A1A"/>
              </a:solidFill>
              <a:latin typeface="Montserrat"/>
              <a:ea typeface="Montserrat"/>
              <a:cs typeface="Montserrat"/>
              <a:sym typeface="Montserrat"/>
            </a:endParaRPr>
          </a:p>
          <a:p>
            <a:pPr indent="0" lvl="0" marL="457200" rtl="0" algn="l">
              <a:lnSpc>
                <a:spcPct val="115000"/>
              </a:lnSpc>
              <a:spcBef>
                <a:spcPts val="0"/>
              </a:spcBef>
              <a:spcAft>
                <a:spcPts val="0"/>
              </a:spcAft>
              <a:buNone/>
            </a:pPr>
            <a:r>
              <a:rPr lang="en-CA" sz="1200">
                <a:solidFill>
                  <a:srgbClr val="1A1A1A"/>
                </a:solidFill>
                <a:latin typeface="Montserrat"/>
                <a:ea typeface="Montserrat"/>
                <a:cs typeface="Montserrat"/>
                <a:sym typeface="Montserrat"/>
              </a:rPr>
              <a:t>deep recommenders, and vector databases. Utilized in google cloud partnership for accelerated computing.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2921f3f5b0c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2921f3f5b0c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g295ec9d6d2a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1" name="Google Shape;651;g295ec9d6d2a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rgbClr val="1A1A1A"/>
              </a:buClr>
              <a:buSzPts val="1200"/>
              <a:buFont typeface="Montserrat"/>
              <a:buChar char="●"/>
            </a:pPr>
            <a:r>
              <a:rPr lang="en-CA" sz="1200">
                <a:solidFill>
                  <a:srgbClr val="1A1A1A"/>
                </a:solidFill>
                <a:latin typeface="Montserrat"/>
                <a:ea typeface="Montserrat"/>
                <a:cs typeface="Montserrat"/>
                <a:sym typeface="Montserrat"/>
              </a:rPr>
              <a:t>Ideal for giant AI and HPC applications like Gen AI,</a:t>
            </a:r>
            <a:endParaRPr sz="1200">
              <a:solidFill>
                <a:srgbClr val="1A1A1A"/>
              </a:solidFill>
              <a:latin typeface="Montserrat"/>
              <a:ea typeface="Montserrat"/>
              <a:cs typeface="Montserrat"/>
              <a:sym typeface="Montserrat"/>
            </a:endParaRPr>
          </a:p>
          <a:p>
            <a:pPr indent="0" lvl="0" marL="457200" rtl="0" algn="l">
              <a:lnSpc>
                <a:spcPct val="115000"/>
              </a:lnSpc>
              <a:spcBef>
                <a:spcPts val="0"/>
              </a:spcBef>
              <a:spcAft>
                <a:spcPts val="0"/>
              </a:spcAft>
              <a:buNone/>
            </a:pPr>
            <a:r>
              <a:rPr lang="en-CA" sz="1200">
                <a:solidFill>
                  <a:srgbClr val="1A1A1A"/>
                </a:solidFill>
                <a:latin typeface="Montserrat"/>
                <a:ea typeface="Montserrat"/>
                <a:cs typeface="Montserrat"/>
                <a:sym typeface="Montserrat"/>
              </a:rPr>
              <a:t>deep recommenders, and vector databases. Utilized in google cloud partnership for accelerated computing.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g295ec9d6d2a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8" name="Google Shape;658;g295ec9d6d2a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rgbClr val="1A1A1A"/>
              </a:buClr>
              <a:buSzPts val="1200"/>
              <a:buFont typeface="Montserrat"/>
              <a:buChar char="●"/>
            </a:pPr>
            <a:r>
              <a:rPr lang="en-CA" sz="1200">
                <a:solidFill>
                  <a:srgbClr val="1A1A1A"/>
                </a:solidFill>
                <a:latin typeface="Montserrat"/>
                <a:ea typeface="Montserrat"/>
                <a:cs typeface="Montserrat"/>
                <a:sym typeface="Montserrat"/>
              </a:rPr>
              <a:t>Ideal for giant AI and HPC applications like Gen AI,</a:t>
            </a:r>
            <a:endParaRPr sz="1200">
              <a:solidFill>
                <a:srgbClr val="1A1A1A"/>
              </a:solidFill>
              <a:latin typeface="Montserrat"/>
              <a:ea typeface="Montserrat"/>
              <a:cs typeface="Montserrat"/>
              <a:sym typeface="Montserrat"/>
            </a:endParaRPr>
          </a:p>
          <a:p>
            <a:pPr indent="0" lvl="0" marL="457200" rtl="0" algn="l">
              <a:lnSpc>
                <a:spcPct val="115000"/>
              </a:lnSpc>
              <a:spcBef>
                <a:spcPts val="0"/>
              </a:spcBef>
              <a:spcAft>
                <a:spcPts val="0"/>
              </a:spcAft>
              <a:buNone/>
            </a:pPr>
            <a:r>
              <a:rPr lang="en-CA" sz="1200">
                <a:solidFill>
                  <a:srgbClr val="1A1A1A"/>
                </a:solidFill>
                <a:latin typeface="Montserrat"/>
                <a:ea typeface="Montserrat"/>
                <a:cs typeface="Montserrat"/>
                <a:sym typeface="Montserrat"/>
              </a:rPr>
              <a:t>deep recommenders, and vector databases. Utilized in google cloud partnership for accelerated computing.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g295ecebb5c4_1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5" name="Google Shape;665;g295ecebb5c4_1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rgbClr val="1A1A1A"/>
              </a:buClr>
              <a:buSzPts val="1200"/>
              <a:buFont typeface="Montserrat"/>
              <a:buChar char="●"/>
            </a:pPr>
            <a:r>
              <a:rPr lang="en-CA" sz="1200">
                <a:solidFill>
                  <a:srgbClr val="1A1A1A"/>
                </a:solidFill>
                <a:latin typeface="Montserrat"/>
                <a:ea typeface="Montserrat"/>
                <a:cs typeface="Montserrat"/>
                <a:sym typeface="Montserrat"/>
              </a:rPr>
              <a:t>Ideal for giant AI and HPC applications like Gen AI,</a:t>
            </a:r>
            <a:endParaRPr sz="1200">
              <a:solidFill>
                <a:srgbClr val="1A1A1A"/>
              </a:solidFill>
              <a:latin typeface="Montserrat"/>
              <a:ea typeface="Montserrat"/>
              <a:cs typeface="Montserrat"/>
              <a:sym typeface="Montserrat"/>
            </a:endParaRPr>
          </a:p>
          <a:p>
            <a:pPr indent="0" lvl="0" marL="457200" rtl="0" algn="l">
              <a:lnSpc>
                <a:spcPct val="115000"/>
              </a:lnSpc>
              <a:spcBef>
                <a:spcPts val="0"/>
              </a:spcBef>
              <a:spcAft>
                <a:spcPts val="0"/>
              </a:spcAft>
              <a:buNone/>
            </a:pPr>
            <a:r>
              <a:rPr lang="en-CA" sz="1200">
                <a:solidFill>
                  <a:srgbClr val="1A1A1A"/>
                </a:solidFill>
                <a:latin typeface="Montserrat"/>
                <a:ea typeface="Montserrat"/>
                <a:cs typeface="Montserrat"/>
                <a:sym typeface="Montserrat"/>
              </a:rPr>
              <a:t>deep recommenders, and vector databases. Utilized in google cloud partnership for accelerated computing.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g25cd754860c_0_2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2" name="Google Shape;672;g25cd754860c_0_2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CA" u="sng">
                <a:solidFill>
                  <a:schemeClr val="hlink"/>
                </a:solidFill>
                <a:hlinkClick r:id="rId2"/>
              </a:rPr>
              <a:t>https://www.crn.com/news/cloud/nvidia-ceo-on-joining-forces-with-google-to-reinvent-cloud-for-ai</a:t>
            </a:r>
            <a:endParaRPr/>
          </a:p>
          <a:p>
            <a:pPr indent="0" lvl="0" marL="0" rtl="0" algn="l">
              <a:spcBef>
                <a:spcPts val="0"/>
              </a:spcBef>
              <a:spcAft>
                <a:spcPts val="0"/>
              </a:spcAft>
              <a:buNone/>
            </a:pPr>
            <a:r>
              <a:rPr lang="en-CA" u="sng">
                <a:solidFill>
                  <a:schemeClr val="hlink"/>
                </a:solidFill>
                <a:hlinkClick r:id="rId3"/>
              </a:rPr>
              <a:t>https://nvidianews.nvidia.com/news/lenovo-nvidia-hybrid-ai</a:t>
            </a:r>
            <a:endParaRPr/>
          </a:p>
          <a:p>
            <a:pPr indent="0" lvl="0" marL="0" rtl="0" algn="l">
              <a:spcBef>
                <a:spcPts val="0"/>
              </a:spcBef>
              <a:spcAft>
                <a:spcPts val="0"/>
              </a:spcAft>
              <a:buNone/>
            </a:pPr>
            <a:r>
              <a:t/>
            </a:r>
            <a:endParaRPr/>
          </a:p>
          <a:p>
            <a:pPr indent="0" lvl="0" marL="0" rtl="0" algn="l">
              <a:spcBef>
                <a:spcPts val="0"/>
              </a:spcBef>
              <a:spcAft>
                <a:spcPts val="0"/>
              </a:spcAft>
              <a:buNone/>
            </a:pPr>
            <a:r>
              <a:rPr lang="en-CA"/>
              <a:t>FOXconn</a:t>
            </a:r>
            <a:endParaRPr/>
          </a:p>
          <a:p>
            <a:pPr indent="0" lvl="0" marL="0" rtl="0" algn="l">
              <a:lnSpc>
                <a:spcPct val="160000"/>
              </a:lnSpc>
              <a:spcBef>
                <a:spcPts val="0"/>
              </a:spcBef>
              <a:spcAft>
                <a:spcPts val="0"/>
              </a:spcAft>
              <a:buClr>
                <a:schemeClr val="dk1"/>
              </a:buClr>
              <a:buSzPts val="1100"/>
              <a:buFont typeface="Arial"/>
              <a:buNone/>
            </a:pPr>
            <a:r>
              <a:rPr b="1" lang="en-CA" sz="1250">
                <a:solidFill>
                  <a:schemeClr val="dk1"/>
                </a:solidFill>
                <a:highlight>
                  <a:srgbClr val="F7F7F8"/>
                </a:highlight>
                <a:latin typeface="Roboto"/>
                <a:ea typeface="Roboto"/>
                <a:cs typeface="Roboto"/>
                <a:sym typeface="Roboto"/>
              </a:rPr>
              <a:t>5 Key Points:</a:t>
            </a:r>
            <a:endParaRPr b="1" sz="1250">
              <a:solidFill>
                <a:schemeClr val="dk1"/>
              </a:solidFill>
              <a:highlight>
                <a:srgbClr val="F7F7F8"/>
              </a:highlight>
              <a:latin typeface="Roboto"/>
              <a:ea typeface="Roboto"/>
              <a:cs typeface="Roboto"/>
              <a:sym typeface="Roboto"/>
            </a:endParaRPr>
          </a:p>
          <a:p>
            <a:pPr indent="-228600" lvl="0" marL="457200" rtl="0" algn="l">
              <a:lnSpc>
                <a:spcPct val="115000"/>
              </a:lnSpc>
              <a:spcBef>
                <a:spcPts val="400"/>
              </a:spcBef>
              <a:spcAft>
                <a:spcPts val="0"/>
              </a:spcAft>
              <a:buClr>
                <a:srgbClr val="374151"/>
              </a:buClr>
              <a:buSzPts val="800"/>
              <a:buFont typeface="Roboto"/>
              <a:buNone/>
            </a:pPr>
            <a:r>
              <a:rPr lang="en-CA" sz="800">
                <a:solidFill>
                  <a:srgbClr val="374151"/>
                </a:solidFill>
                <a:highlight>
                  <a:srgbClr val="F7F7F8"/>
                </a:highlight>
                <a:latin typeface="Roboto"/>
                <a:ea typeface="Roboto"/>
                <a:cs typeface="Roboto"/>
                <a:sym typeface="Roboto"/>
              </a:rPr>
              <a:t>Strategic Collaboration: NVIDIA is partnering with Foxconn to accelerate the AI industrial revolution. The collaboration aims to integrate NVIDIA's advanced technologies into Foxconn's systems.</a:t>
            </a:r>
            <a:endParaRPr sz="800">
              <a:solidFill>
                <a:srgbClr val="374151"/>
              </a:solidFill>
              <a:highlight>
                <a:srgbClr val="F7F7F8"/>
              </a:highlight>
              <a:latin typeface="Roboto"/>
              <a:ea typeface="Roboto"/>
              <a:cs typeface="Roboto"/>
              <a:sym typeface="Roboto"/>
            </a:endParaRPr>
          </a:p>
          <a:p>
            <a:pPr indent="-228600" lvl="0" marL="457200" rtl="0" algn="l">
              <a:lnSpc>
                <a:spcPct val="115000"/>
              </a:lnSpc>
              <a:spcBef>
                <a:spcPts val="0"/>
              </a:spcBef>
              <a:spcAft>
                <a:spcPts val="0"/>
              </a:spcAft>
              <a:buClr>
                <a:srgbClr val="374151"/>
              </a:buClr>
              <a:buSzPts val="800"/>
              <a:buFont typeface="Roboto"/>
              <a:buNone/>
            </a:pPr>
            <a:r>
              <a:rPr lang="en-CA" sz="800">
                <a:solidFill>
                  <a:srgbClr val="374151"/>
                </a:solidFill>
                <a:highlight>
                  <a:srgbClr val="F7F7F8"/>
                </a:highlight>
                <a:latin typeface="Roboto"/>
                <a:ea typeface="Roboto"/>
                <a:cs typeface="Roboto"/>
                <a:sym typeface="Roboto"/>
              </a:rPr>
              <a:t>AI Factories: The partnership will result in the creation of AI factories, which will utilize NVIDIA's GPU computing infrastructure, including the latest NVIDIA GH200 Grace Hopper Superchip and NVIDIA AI Enterprise software, for data processing and AI model development.</a:t>
            </a:r>
            <a:endParaRPr sz="800">
              <a:solidFill>
                <a:srgbClr val="374151"/>
              </a:solidFill>
              <a:highlight>
                <a:srgbClr val="F7F7F8"/>
              </a:highlight>
              <a:latin typeface="Roboto"/>
              <a:ea typeface="Roboto"/>
              <a:cs typeface="Roboto"/>
              <a:sym typeface="Roboto"/>
            </a:endParaRPr>
          </a:p>
          <a:p>
            <a:pPr indent="-228600" lvl="0" marL="457200" rtl="0" algn="l">
              <a:lnSpc>
                <a:spcPct val="115000"/>
              </a:lnSpc>
              <a:spcBef>
                <a:spcPts val="0"/>
              </a:spcBef>
              <a:spcAft>
                <a:spcPts val="0"/>
              </a:spcAft>
              <a:buClr>
                <a:srgbClr val="374151"/>
              </a:buClr>
              <a:buSzPts val="800"/>
              <a:buFont typeface="Roboto"/>
              <a:buNone/>
            </a:pPr>
            <a:r>
              <a:rPr lang="en-CA" sz="800">
                <a:solidFill>
                  <a:srgbClr val="374151"/>
                </a:solidFill>
                <a:highlight>
                  <a:srgbClr val="F7F7F8"/>
                </a:highlight>
                <a:latin typeface="Roboto"/>
                <a:ea typeface="Roboto"/>
                <a:cs typeface="Roboto"/>
                <a:sym typeface="Roboto"/>
              </a:rPr>
              <a:t>Smart Solutions: Foxconn plans to develop various smart platforms based on NVIDIA technologies, including Smart EV (Electric Vehicles) built on NVIDIA DRIVE Hyperion 9, Smart Manufacturing robotic systems on NVIDIA Isaac, and Smart City solutions incorporating NVIDIA Metropolis.</a:t>
            </a:r>
            <a:endParaRPr sz="800">
              <a:solidFill>
                <a:srgbClr val="374151"/>
              </a:solidFill>
              <a:highlight>
                <a:srgbClr val="F7F7F8"/>
              </a:highlight>
              <a:latin typeface="Roboto"/>
              <a:ea typeface="Roboto"/>
              <a:cs typeface="Roboto"/>
              <a:sym typeface="Roboto"/>
            </a:endParaRPr>
          </a:p>
          <a:p>
            <a:pPr indent="-228600" lvl="0" marL="457200" rtl="0" algn="l">
              <a:lnSpc>
                <a:spcPct val="115000"/>
              </a:lnSpc>
              <a:spcBef>
                <a:spcPts val="0"/>
              </a:spcBef>
              <a:spcAft>
                <a:spcPts val="0"/>
              </a:spcAft>
              <a:buClr>
                <a:srgbClr val="374151"/>
              </a:buClr>
              <a:buSzPts val="800"/>
              <a:buFont typeface="Roboto"/>
              <a:buNone/>
            </a:pPr>
            <a:r>
              <a:rPr lang="en-CA" sz="800">
                <a:solidFill>
                  <a:srgbClr val="374151"/>
                </a:solidFill>
                <a:highlight>
                  <a:srgbClr val="F7F7F8"/>
                </a:highlight>
                <a:latin typeface="Roboto"/>
                <a:ea typeface="Roboto"/>
                <a:cs typeface="Roboto"/>
                <a:sym typeface="Roboto"/>
              </a:rPr>
              <a:t>Customer Enablement: Foxconn will build systems based on NVIDIA CPUs, GPUs, and networking for its global customer base, allowing them to create and operate their own AI factories optimized with NVIDIA AI Enterprise software.</a:t>
            </a:r>
            <a:endParaRPr sz="800">
              <a:solidFill>
                <a:srgbClr val="374151"/>
              </a:solidFill>
              <a:highlight>
                <a:srgbClr val="F7F7F8"/>
              </a:highlight>
              <a:latin typeface="Roboto"/>
              <a:ea typeface="Roboto"/>
              <a:cs typeface="Roboto"/>
              <a:sym typeface="Roboto"/>
            </a:endParaRPr>
          </a:p>
          <a:p>
            <a:pPr indent="-228600" lvl="0" marL="457200" rtl="0" algn="l">
              <a:lnSpc>
                <a:spcPct val="115000"/>
              </a:lnSpc>
              <a:spcBef>
                <a:spcPts val="0"/>
              </a:spcBef>
              <a:spcAft>
                <a:spcPts val="0"/>
              </a:spcAft>
              <a:buClr>
                <a:srgbClr val="374151"/>
              </a:buClr>
              <a:buSzPts val="800"/>
              <a:buFont typeface="Roboto"/>
              <a:buNone/>
            </a:pPr>
            <a:r>
              <a:rPr lang="en-CA" sz="800">
                <a:solidFill>
                  <a:srgbClr val="374151"/>
                </a:solidFill>
                <a:highlight>
                  <a:srgbClr val="F7F7F8"/>
                </a:highlight>
                <a:latin typeface="Roboto"/>
                <a:ea typeface="Roboto"/>
                <a:cs typeface="Roboto"/>
                <a:sym typeface="Roboto"/>
              </a:rPr>
              <a:t>Future Developments: Foxconn is considering building its own AI factory using NVIDIA's Omniverse platform and other frameworks. They will also offer AI-powered EV solutions to global automakers, featuring NVIDIA DRIVE technologies.</a:t>
            </a:r>
            <a:endParaRPr sz="800">
              <a:solidFill>
                <a:srgbClr val="374151"/>
              </a:solidFill>
              <a:highlight>
                <a:srgbClr val="F7F7F8"/>
              </a:highlight>
              <a:latin typeface="Roboto"/>
              <a:ea typeface="Roboto"/>
              <a:cs typeface="Roboto"/>
              <a:sym typeface="Roboto"/>
            </a:endParaRPr>
          </a:p>
          <a:p>
            <a:pPr indent="0" lvl="0" marL="0" rtl="0" algn="l">
              <a:spcBef>
                <a:spcPts val="1500"/>
              </a:spcBef>
              <a:spcAft>
                <a:spcPts val="0"/>
              </a:spcAft>
              <a:buNone/>
            </a:pPr>
            <a:r>
              <a:t/>
            </a:r>
            <a:endParaRPr sz="700"/>
          </a:p>
          <a:p>
            <a:pPr indent="0" lvl="0" marL="0" rtl="0" algn="l">
              <a:spcBef>
                <a:spcPts val="0"/>
              </a:spcBef>
              <a:spcAft>
                <a:spcPts val="0"/>
              </a:spcAft>
              <a:buNone/>
            </a:pPr>
            <a:r>
              <a:t/>
            </a:r>
            <a:endParaRPr sz="700"/>
          </a:p>
          <a:p>
            <a:pPr indent="-298450" lvl="0" marL="457200" rtl="0" algn="l">
              <a:lnSpc>
                <a:spcPct val="115000"/>
              </a:lnSpc>
              <a:spcBef>
                <a:spcPts val="0"/>
              </a:spcBef>
              <a:spcAft>
                <a:spcPts val="0"/>
              </a:spcAft>
              <a:buClr>
                <a:srgbClr val="1A1A1A"/>
              </a:buClr>
              <a:buSzPts val="1100"/>
              <a:buFont typeface="Montserrat"/>
              <a:buChar char="●"/>
            </a:pPr>
            <a:r>
              <a:rPr b="1" lang="en-CA">
                <a:solidFill>
                  <a:srgbClr val="1A1A1A"/>
                </a:solidFill>
                <a:latin typeface="Montserrat"/>
                <a:ea typeface="Montserrat"/>
                <a:cs typeface="Montserrat"/>
                <a:sym typeface="Montserrat"/>
              </a:rPr>
              <a:t>What is Generative AI: </a:t>
            </a:r>
            <a:r>
              <a:rPr lang="en-CA">
                <a:solidFill>
                  <a:srgbClr val="1A1A1A"/>
                </a:solidFill>
                <a:latin typeface="Montserrat"/>
                <a:ea typeface="Montserrat"/>
                <a:cs typeface="Montserrat"/>
                <a:sym typeface="Montserrat"/>
              </a:rPr>
              <a:t>Generative artificial intelligence (AI) describes algorithms (such as ChatGPT) that can be used to create new content, including audio, code, images, text, simulations, and videos.</a:t>
            </a:r>
            <a:endParaRPr>
              <a:solidFill>
                <a:srgbClr val="1A1A1A"/>
              </a:solidFill>
              <a:latin typeface="Montserrat"/>
              <a:ea typeface="Montserrat"/>
              <a:cs typeface="Montserrat"/>
              <a:sym typeface="Montserrat"/>
            </a:endParaRPr>
          </a:p>
          <a:p>
            <a:pPr indent="0" lvl="0" marL="457200" rtl="0" algn="l">
              <a:lnSpc>
                <a:spcPct val="115000"/>
              </a:lnSpc>
              <a:spcBef>
                <a:spcPts val="0"/>
              </a:spcBef>
              <a:spcAft>
                <a:spcPts val="0"/>
              </a:spcAft>
              <a:buNone/>
            </a:pPr>
            <a:r>
              <a:t/>
            </a:r>
            <a:endParaRPr>
              <a:solidFill>
                <a:srgbClr val="1A1A1A"/>
              </a:solidFill>
              <a:latin typeface="Montserrat"/>
              <a:ea typeface="Montserrat"/>
              <a:cs typeface="Montserrat"/>
              <a:sym typeface="Montserrat"/>
            </a:endParaRPr>
          </a:p>
          <a:p>
            <a:pPr indent="-304800" lvl="0" marL="457200" rtl="0" algn="l">
              <a:lnSpc>
                <a:spcPct val="115000"/>
              </a:lnSpc>
              <a:spcBef>
                <a:spcPts val="0"/>
              </a:spcBef>
              <a:spcAft>
                <a:spcPts val="0"/>
              </a:spcAft>
              <a:buClr>
                <a:srgbClr val="374151"/>
              </a:buClr>
              <a:buSzPts val="1200"/>
              <a:buFont typeface="Roboto"/>
              <a:buChar char="●"/>
            </a:pPr>
            <a:r>
              <a:rPr b="1" lang="en-CA" sz="1200">
                <a:solidFill>
                  <a:srgbClr val="374151"/>
                </a:solidFill>
                <a:highlight>
                  <a:srgbClr val="F7F7F8"/>
                </a:highlight>
                <a:latin typeface="Roboto"/>
                <a:ea typeface="Roboto"/>
                <a:cs typeface="Roboto"/>
                <a:sym typeface="Roboto"/>
              </a:rPr>
              <a:t>Strategic Partnership for Hybrid AI: Lenovo</a:t>
            </a:r>
            <a:r>
              <a:rPr lang="en-CA" sz="1200">
                <a:solidFill>
                  <a:srgbClr val="374151"/>
                </a:solidFill>
                <a:highlight>
                  <a:srgbClr val="F7F7F8"/>
                </a:highlight>
                <a:latin typeface="Roboto"/>
                <a:ea typeface="Roboto"/>
                <a:cs typeface="Roboto"/>
                <a:sym typeface="Roboto"/>
              </a:rPr>
              <a:t> and NVIDIA have expanded their partnership to offer new hybrid AI solutions. These solutions aim to make generative AI accessible to enterprises, from the edge to the cloud, across various industries.</a:t>
            </a:r>
            <a:endParaRPr sz="1200">
              <a:solidFill>
                <a:srgbClr val="374151"/>
              </a:solidFill>
              <a:highlight>
                <a:srgbClr val="F7F7F8"/>
              </a:highlight>
              <a:latin typeface="Roboto"/>
              <a:ea typeface="Roboto"/>
              <a:cs typeface="Roboto"/>
              <a:sym typeface="Roboto"/>
            </a:endParaRPr>
          </a:p>
          <a:p>
            <a:pPr indent="-304800" lvl="0" marL="457200" rtl="0" algn="l">
              <a:lnSpc>
                <a:spcPct val="115000"/>
              </a:lnSpc>
              <a:spcBef>
                <a:spcPts val="0"/>
              </a:spcBef>
              <a:spcAft>
                <a:spcPts val="0"/>
              </a:spcAft>
              <a:buClr>
                <a:srgbClr val="374151"/>
              </a:buClr>
              <a:buSzPts val="1200"/>
              <a:buFont typeface="Roboto"/>
              <a:buChar char="●"/>
            </a:pPr>
            <a:r>
              <a:rPr lang="en-CA" sz="1200">
                <a:solidFill>
                  <a:srgbClr val="374151"/>
                </a:solidFill>
                <a:highlight>
                  <a:srgbClr val="F7F7F8"/>
                </a:highlight>
                <a:latin typeface="Roboto"/>
                <a:ea typeface="Roboto"/>
                <a:cs typeface="Roboto"/>
                <a:sym typeface="Roboto"/>
              </a:rPr>
              <a:t>End-to-End AI Solutions: The collaboration will provide fully integrated systems that include accelerated hardware, AI software, and expert services. Businesses can build custom AI models using NVIDIA's cloud service and run them on Lenovo's on-prem systems.</a:t>
            </a:r>
            <a:endParaRPr sz="1200">
              <a:solidFill>
                <a:srgbClr val="374151"/>
              </a:solidFill>
              <a:highlight>
                <a:srgbClr val="F7F7F8"/>
              </a:highlight>
              <a:latin typeface="Roboto"/>
              <a:ea typeface="Roboto"/>
              <a:cs typeface="Roboto"/>
              <a:sym typeface="Roboto"/>
            </a:endParaRPr>
          </a:p>
          <a:p>
            <a:pPr indent="-304800" lvl="0" marL="457200" rtl="0" algn="l">
              <a:lnSpc>
                <a:spcPct val="115000"/>
              </a:lnSpc>
              <a:spcBef>
                <a:spcPts val="0"/>
              </a:spcBef>
              <a:spcAft>
                <a:spcPts val="0"/>
              </a:spcAft>
              <a:buClr>
                <a:srgbClr val="374151"/>
              </a:buClr>
              <a:buSzPts val="1200"/>
              <a:buFont typeface="Roboto"/>
              <a:buChar char="●"/>
            </a:pPr>
            <a:r>
              <a:rPr lang="en-CA" sz="1200">
                <a:solidFill>
                  <a:srgbClr val="374151"/>
                </a:solidFill>
                <a:highlight>
                  <a:srgbClr val="F7F7F8"/>
                </a:highlight>
                <a:latin typeface="Roboto"/>
                <a:ea typeface="Roboto"/>
                <a:cs typeface="Roboto"/>
                <a:sym typeface="Roboto"/>
              </a:rPr>
              <a:t>Flexible and Scalable Deployment: Supported by Lenovo AI Professional Services Practice, the solutions offer a hybrid cloud approach and a pay-as-you-go model. They are optimized for secure, stable production AI and are designed to help businesses implement AI quickly and at scale.</a:t>
            </a:r>
            <a:endParaRPr sz="1200">
              <a:solidFill>
                <a:srgbClr val="374151"/>
              </a:solidFill>
              <a:highlight>
                <a:srgbClr val="F7F7F8"/>
              </a:highlight>
              <a:latin typeface="Roboto"/>
              <a:ea typeface="Roboto"/>
              <a:cs typeface="Roboto"/>
              <a:sym typeface="Roboto"/>
            </a:endParaRPr>
          </a:p>
          <a:p>
            <a:pPr indent="-317500" lvl="0" marL="457200" rtl="0" algn="l">
              <a:lnSpc>
                <a:spcPct val="115000"/>
              </a:lnSpc>
              <a:spcBef>
                <a:spcPts val="0"/>
              </a:spcBef>
              <a:spcAft>
                <a:spcPts val="0"/>
              </a:spcAft>
              <a:buClr>
                <a:srgbClr val="1A1A1A"/>
              </a:buClr>
              <a:buSzPts val="1400"/>
              <a:buFont typeface="Montserrat"/>
              <a:buChar char="●"/>
            </a:pPr>
            <a:r>
              <a:t/>
            </a:r>
            <a:endParaRPr>
              <a:solidFill>
                <a:srgbClr val="1A1A1A"/>
              </a:solidFill>
              <a:latin typeface="Montserrat"/>
              <a:ea typeface="Montserrat"/>
              <a:cs typeface="Montserrat"/>
              <a:sym typeface="Montserrat"/>
            </a:endParaRPr>
          </a:p>
          <a:p>
            <a:pPr indent="0" lvl="0" marL="0" rtl="0" algn="l">
              <a:spcBef>
                <a:spcPts val="0"/>
              </a:spcBef>
              <a:spcAft>
                <a:spcPts val="0"/>
              </a:spcAft>
              <a:buNone/>
            </a:pPr>
            <a:r>
              <a:t/>
            </a:r>
            <a:endParaRPr sz="700"/>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g295a3642085_3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9" name="Google Shape;679;g295a3642085_3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g2921c023fc1_0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5" name="Google Shape;685;g2921c023fc1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g2921c023fc1_0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2" name="Google Shape;692;g2921c023fc1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g2921c023fc1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9" name="Google Shape;699;g2921c023fc1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g2921c023fc1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6" name="Google Shape;706;g2921c023fc1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g2921c023fc1_0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3" name="Google Shape;713;g2921c023fc1_0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2921f3f5b0c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2921f3f5b0c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8" name="Shape 718"/>
        <p:cNvGrpSpPr/>
        <p:nvPr/>
      </p:nvGrpSpPr>
      <p:grpSpPr>
        <a:xfrm>
          <a:off x="0" y="0"/>
          <a:ext cx="0" cy="0"/>
          <a:chOff x="0" y="0"/>
          <a:chExt cx="0" cy="0"/>
        </a:xfrm>
      </p:grpSpPr>
      <p:sp>
        <p:nvSpPr>
          <p:cNvPr id="719" name="Google Shape;719;g2921c023fc1_0_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0" name="Google Shape;720;g2921c023fc1_0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 name="Shape 725"/>
        <p:cNvGrpSpPr/>
        <p:nvPr/>
      </p:nvGrpSpPr>
      <p:grpSpPr>
        <a:xfrm>
          <a:off x="0" y="0"/>
          <a:ext cx="0" cy="0"/>
          <a:chOff x="0" y="0"/>
          <a:chExt cx="0" cy="0"/>
        </a:xfrm>
      </p:grpSpPr>
      <p:sp>
        <p:nvSpPr>
          <p:cNvPr id="726" name="Google Shape;726;g295a3642085_3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7" name="Google Shape;727;g295a3642085_3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1" name="Shape 731"/>
        <p:cNvGrpSpPr/>
        <p:nvPr/>
      </p:nvGrpSpPr>
      <p:grpSpPr>
        <a:xfrm>
          <a:off x="0" y="0"/>
          <a:ext cx="0" cy="0"/>
          <a:chOff x="0" y="0"/>
          <a:chExt cx="0" cy="0"/>
        </a:xfrm>
      </p:grpSpPr>
      <p:sp>
        <p:nvSpPr>
          <p:cNvPr id="732" name="Google Shape;732;g25cd754860c_0_2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3" name="Google Shape;733;g25cd754860c_0_2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8" name="Shape 738"/>
        <p:cNvGrpSpPr/>
        <p:nvPr/>
      </p:nvGrpSpPr>
      <p:grpSpPr>
        <a:xfrm>
          <a:off x="0" y="0"/>
          <a:ext cx="0" cy="0"/>
          <a:chOff x="0" y="0"/>
          <a:chExt cx="0" cy="0"/>
        </a:xfrm>
      </p:grpSpPr>
      <p:sp>
        <p:nvSpPr>
          <p:cNvPr id="739" name="Google Shape;739;g2953d462515_1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0" name="Google Shape;740;g2953d462515_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5" name="Shape 745"/>
        <p:cNvGrpSpPr/>
        <p:nvPr/>
      </p:nvGrpSpPr>
      <p:grpSpPr>
        <a:xfrm>
          <a:off x="0" y="0"/>
          <a:ext cx="0" cy="0"/>
          <a:chOff x="0" y="0"/>
          <a:chExt cx="0" cy="0"/>
        </a:xfrm>
      </p:grpSpPr>
      <p:sp>
        <p:nvSpPr>
          <p:cNvPr id="746" name="Google Shape;746;g25e8f7038ac_1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7" name="Google Shape;747;g25e8f7038ac_1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g25cd754860c_0_2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4" name="Google Shape;754;g25cd754860c_0_2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CA"/>
              <a:t>DROP??</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9" name="Shape 759"/>
        <p:cNvGrpSpPr/>
        <p:nvPr/>
      </p:nvGrpSpPr>
      <p:grpSpPr>
        <a:xfrm>
          <a:off x="0" y="0"/>
          <a:ext cx="0" cy="0"/>
          <a:chOff x="0" y="0"/>
          <a:chExt cx="0" cy="0"/>
        </a:xfrm>
      </p:grpSpPr>
      <p:sp>
        <p:nvSpPr>
          <p:cNvPr id="760" name="Google Shape;760;g2953d462515_1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1" name="Google Shape;761;g2953d462515_1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6" name="Shape 766"/>
        <p:cNvGrpSpPr/>
        <p:nvPr/>
      </p:nvGrpSpPr>
      <p:grpSpPr>
        <a:xfrm>
          <a:off x="0" y="0"/>
          <a:ext cx="0" cy="0"/>
          <a:chOff x="0" y="0"/>
          <a:chExt cx="0" cy="0"/>
        </a:xfrm>
      </p:grpSpPr>
      <p:sp>
        <p:nvSpPr>
          <p:cNvPr id="767" name="Google Shape;767;g25e8f7038ac_1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8" name="Google Shape;768;g25e8f7038ac_1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3" name="Shape 773"/>
        <p:cNvGrpSpPr/>
        <p:nvPr/>
      </p:nvGrpSpPr>
      <p:grpSpPr>
        <a:xfrm>
          <a:off x="0" y="0"/>
          <a:ext cx="0" cy="0"/>
          <a:chOff x="0" y="0"/>
          <a:chExt cx="0" cy="0"/>
        </a:xfrm>
      </p:grpSpPr>
      <p:sp>
        <p:nvSpPr>
          <p:cNvPr id="774" name="Google Shape;774;g25e8f7038ac_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5" name="Google Shape;775;g25e8f7038ac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0" name="Shape 780"/>
        <p:cNvGrpSpPr/>
        <p:nvPr/>
      </p:nvGrpSpPr>
      <p:grpSpPr>
        <a:xfrm>
          <a:off x="0" y="0"/>
          <a:ext cx="0" cy="0"/>
          <a:chOff x="0" y="0"/>
          <a:chExt cx="0" cy="0"/>
        </a:xfrm>
      </p:grpSpPr>
      <p:sp>
        <p:nvSpPr>
          <p:cNvPr id="781" name="Google Shape;781;g25e8f7038ac_1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2" name="Google Shape;782;g25e8f7038ac_1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2921f3f5b0c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2921f3f5b0c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7" name="Shape 787"/>
        <p:cNvGrpSpPr/>
        <p:nvPr/>
      </p:nvGrpSpPr>
      <p:grpSpPr>
        <a:xfrm>
          <a:off x="0" y="0"/>
          <a:ext cx="0" cy="0"/>
          <a:chOff x="0" y="0"/>
          <a:chExt cx="0" cy="0"/>
        </a:xfrm>
      </p:grpSpPr>
      <p:sp>
        <p:nvSpPr>
          <p:cNvPr id="788" name="Google Shape;788;g25e8f7038ac_1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9" name="Google Shape;789;g25e8f7038ac_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4" name="Shape 794"/>
        <p:cNvGrpSpPr/>
        <p:nvPr/>
      </p:nvGrpSpPr>
      <p:grpSpPr>
        <a:xfrm>
          <a:off x="0" y="0"/>
          <a:ext cx="0" cy="0"/>
          <a:chOff x="0" y="0"/>
          <a:chExt cx="0" cy="0"/>
        </a:xfrm>
      </p:grpSpPr>
      <p:sp>
        <p:nvSpPr>
          <p:cNvPr id="795" name="Google Shape;795;g25cd754860c_0_2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6" name="Google Shape;796;g25cd754860c_0_2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CA"/>
              <a:t>Reflects</a:t>
            </a:r>
            <a:r>
              <a:rPr lang="en-CA"/>
              <a:t> YOY downward trend.</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1" name="Shape 801"/>
        <p:cNvGrpSpPr/>
        <p:nvPr/>
      </p:nvGrpSpPr>
      <p:grpSpPr>
        <a:xfrm>
          <a:off x="0" y="0"/>
          <a:ext cx="0" cy="0"/>
          <a:chOff x="0" y="0"/>
          <a:chExt cx="0" cy="0"/>
        </a:xfrm>
      </p:grpSpPr>
      <p:sp>
        <p:nvSpPr>
          <p:cNvPr id="802" name="Google Shape;802;g2953d462515_1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3" name="Google Shape;803;g2953d462515_1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CA"/>
              <a:t>REVISE</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9" name="Shape 809"/>
        <p:cNvGrpSpPr/>
        <p:nvPr/>
      </p:nvGrpSpPr>
      <p:grpSpPr>
        <a:xfrm>
          <a:off x="0" y="0"/>
          <a:ext cx="0" cy="0"/>
          <a:chOff x="0" y="0"/>
          <a:chExt cx="0" cy="0"/>
        </a:xfrm>
      </p:grpSpPr>
      <p:sp>
        <p:nvSpPr>
          <p:cNvPr id="810" name="Google Shape;810;g2959591f1b5_2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1" name="Google Shape;811;g2959591f1b5_2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CA"/>
              <a:t>Revenue Revenue was $13.51 billion, up 101% from a year ago and up 88% sequentially. Data Center revenue was a record, up 171% from a year ago and up 141% sequentially, led by cloud service providers and large consumer internet companies. Strong demand for the NVIDIA HGX platform based on our Hopper and Ampere GPU architectures was primarily driven by the development of large language models and generative AI. Data Center Compute grew 195% from a year ago and 157% sequentially, largely reflecting the strong ramp of our Hopper-based HGX platform. Networking was up 94% from a year ago and up 85% sequentially, primarily on strong growth in InfiniBand infrastructure to support our HGX platform. Gaming revenue was up 22% from a year ago and up 11% sequentially, primarily reflecting demand for our GeForce RTX 40 Series GPUs based on the NVIDIA Ada Lovelace architecture following normalization of channel inventory levels. Professional Visualization revenue was down 24% from a year ago and up 28% sequentially. The yearon-year decrease primarily reflects lower sell-in to partners following normalization of channel inventory levels. The sequential increase was primarily due to stronger enterprise workstation demand and the ramp of NVIDIA RTX products based on the Ada Lovelace Architecture. Automotive revenue was up 15% from a year ago and down 15% sequentially. The year-on-year increase was primarily driven by sales of self-driving platforms. The sequential decrease primarily reflects lower overall auto demand, particularly in China. </a:t>
            </a:r>
            <a:endParaRPr/>
          </a:p>
          <a:p>
            <a:pPr indent="0" lvl="0" marL="0" rtl="0" algn="l">
              <a:spcBef>
                <a:spcPts val="0"/>
              </a:spcBef>
              <a:spcAft>
                <a:spcPts val="0"/>
              </a:spcAft>
              <a:buNone/>
            </a:pPr>
            <a:r>
              <a:t/>
            </a:r>
            <a:endParaRPr/>
          </a:p>
          <a:p>
            <a:pPr indent="0" lvl="0" marL="0" rtl="0" algn="l">
              <a:spcBef>
                <a:spcPts val="0"/>
              </a:spcBef>
              <a:spcAft>
                <a:spcPts val="0"/>
              </a:spcAft>
              <a:buNone/>
            </a:pPr>
            <a:r>
              <a:rPr lang="en-CA" u="sng">
                <a:solidFill>
                  <a:schemeClr val="hlink"/>
                </a:solidFill>
                <a:hlinkClick r:id="rId2"/>
              </a:rPr>
              <a:t>https://s201.q4cdn.com/141608511/files/doc_financials/2024/Q2FY24/Q2FY24-CFO-Commentary.pdf</a:t>
            </a:r>
            <a:endParaRPr/>
          </a:p>
          <a:p>
            <a:pPr indent="0" lvl="0" marL="0" rtl="0" algn="l">
              <a:spcBef>
                <a:spcPts val="0"/>
              </a:spcBef>
              <a:spcAft>
                <a:spcPts val="0"/>
              </a:spcAft>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6" name="Shape 816"/>
        <p:cNvGrpSpPr/>
        <p:nvPr/>
      </p:nvGrpSpPr>
      <p:grpSpPr>
        <a:xfrm>
          <a:off x="0" y="0"/>
          <a:ext cx="0" cy="0"/>
          <a:chOff x="0" y="0"/>
          <a:chExt cx="0" cy="0"/>
        </a:xfrm>
      </p:grpSpPr>
      <p:sp>
        <p:nvSpPr>
          <p:cNvPr id="817" name="Google Shape;817;g25cd754860c_0_2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8" name="Google Shape;818;g25cd754860c_0_2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3" name="Shape 823"/>
        <p:cNvGrpSpPr/>
        <p:nvPr/>
      </p:nvGrpSpPr>
      <p:grpSpPr>
        <a:xfrm>
          <a:off x="0" y="0"/>
          <a:ext cx="0" cy="0"/>
          <a:chOff x="0" y="0"/>
          <a:chExt cx="0" cy="0"/>
        </a:xfrm>
      </p:grpSpPr>
      <p:sp>
        <p:nvSpPr>
          <p:cNvPr id="824" name="Google Shape;824;g295ecebb5c4_1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5" name="Google Shape;825;g295ecebb5c4_1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0" name="Shape 830"/>
        <p:cNvGrpSpPr/>
        <p:nvPr/>
      </p:nvGrpSpPr>
      <p:grpSpPr>
        <a:xfrm>
          <a:off x="0" y="0"/>
          <a:ext cx="0" cy="0"/>
          <a:chOff x="0" y="0"/>
          <a:chExt cx="0" cy="0"/>
        </a:xfrm>
      </p:grpSpPr>
      <p:sp>
        <p:nvSpPr>
          <p:cNvPr id="831" name="Google Shape;831;g25cd754860c_0_2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2" name="Google Shape;832;g25cd754860c_0_2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7" name="Shape 837"/>
        <p:cNvGrpSpPr/>
        <p:nvPr/>
      </p:nvGrpSpPr>
      <p:grpSpPr>
        <a:xfrm>
          <a:off x="0" y="0"/>
          <a:ext cx="0" cy="0"/>
          <a:chOff x="0" y="0"/>
          <a:chExt cx="0" cy="0"/>
        </a:xfrm>
      </p:grpSpPr>
      <p:sp>
        <p:nvSpPr>
          <p:cNvPr id="838" name="Google Shape;838;g2953d462515_1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9" name="Google Shape;839;g2953d462515_1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4" name="Shape 844"/>
        <p:cNvGrpSpPr/>
        <p:nvPr/>
      </p:nvGrpSpPr>
      <p:grpSpPr>
        <a:xfrm>
          <a:off x="0" y="0"/>
          <a:ext cx="0" cy="0"/>
          <a:chOff x="0" y="0"/>
          <a:chExt cx="0" cy="0"/>
        </a:xfrm>
      </p:grpSpPr>
      <p:sp>
        <p:nvSpPr>
          <p:cNvPr id="845" name="Google Shape;845;g25cd754860c_0_2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6" name="Google Shape;846;g25cd754860c_0_2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1" name="Shape 851"/>
        <p:cNvGrpSpPr/>
        <p:nvPr/>
      </p:nvGrpSpPr>
      <p:grpSpPr>
        <a:xfrm>
          <a:off x="0" y="0"/>
          <a:ext cx="0" cy="0"/>
          <a:chOff x="0" y="0"/>
          <a:chExt cx="0" cy="0"/>
        </a:xfrm>
      </p:grpSpPr>
      <p:sp>
        <p:nvSpPr>
          <p:cNvPr id="852" name="Google Shape;852;g2953d462515_1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3" name="Google Shape;853;g2953d462515_1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sp>
        <p:nvSpPr>
          <p:cNvPr id="10" name="Google Shape;10;p2"/>
          <p:cNvSpPr/>
          <p:nvPr/>
        </p:nvSpPr>
        <p:spPr>
          <a:xfrm>
            <a:off x="-125" y="0"/>
            <a:ext cx="9144250" cy="4398100"/>
          </a:xfrm>
          <a:custGeom>
            <a:rect b="b" l="l" r="r" t="t"/>
            <a:pathLst>
              <a:path extrusionOk="0" h="175924" w="365770">
                <a:moveTo>
                  <a:pt x="0" y="0"/>
                </a:moveTo>
                <a:lnTo>
                  <a:pt x="365770" y="0"/>
                </a:lnTo>
                <a:lnTo>
                  <a:pt x="365760" y="70914"/>
                </a:lnTo>
                <a:lnTo>
                  <a:pt x="0" y="175924"/>
                </a:lnTo>
                <a:close/>
              </a:path>
            </a:pathLst>
          </a:custGeom>
          <a:solidFill>
            <a:schemeClr val="lt1"/>
          </a:solidFill>
          <a:ln>
            <a:noFill/>
          </a:ln>
        </p:spPr>
      </p:sp>
      <p:sp>
        <p:nvSpPr>
          <p:cNvPr id="11" name="Google Shape;11;p2"/>
          <p:cNvSpPr txBox="1"/>
          <p:nvPr>
            <p:ph type="ctrTitle"/>
          </p:nvPr>
        </p:nvSpPr>
        <p:spPr>
          <a:xfrm>
            <a:off x="311700" y="539725"/>
            <a:ext cx="8520600" cy="1282500"/>
          </a:xfrm>
          <a:prstGeom prst="rect">
            <a:avLst/>
          </a:prstGeom>
        </p:spPr>
        <p:txBody>
          <a:bodyPr anchorCtr="0" anchor="t" bIns="91425" lIns="91425" spcFirstLastPara="1" rIns="91425" wrap="square" tIns="91425">
            <a:norm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12" name="Google Shape;12;p2"/>
          <p:cNvSpPr txBox="1"/>
          <p:nvPr>
            <p:ph idx="1" type="subTitle"/>
          </p:nvPr>
        </p:nvSpPr>
        <p:spPr>
          <a:xfrm>
            <a:off x="311700" y="1878560"/>
            <a:ext cx="4242600" cy="7383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lt2"/>
              </a:buClr>
              <a:buSzPts val="1600"/>
              <a:buNone/>
              <a:defRPr sz="1600">
                <a:solidFill>
                  <a:schemeClr val="lt2"/>
                </a:solidFill>
              </a:defRPr>
            </a:lvl1pPr>
            <a:lvl2pPr lvl="1" rtl="0">
              <a:lnSpc>
                <a:spcPct val="100000"/>
              </a:lnSpc>
              <a:spcBef>
                <a:spcPts val="0"/>
              </a:spcBef>
              <a:spcAft>
                <a:spcPts val="0"/>
              </a:spcAft>
              <a:buClr>
                <a:schemeClr val="lt2"/>
              </a:buClr>
              <a:buSzPts val="1600"/>
              <a:buNone/>
              <a:defRPr sz="1600">
                <a:solidFill>
                  <a:schemeClr val="lt2"/>
                </a:solidFill>
              </a:defRPr>
            </a:lvl2pPr>
            <a:lvl3pPr lvl="2" rtl="0">
              <a:lnSpc>
                <a:spcPct val="100000"/>
              </a:lnSpc>
              <a:spcBef>
                <a:spcPts val="0"/>
              </a:spcBef>
              <a:spcAft>
                <a:spcPts val="0"/>
              </a:spcAft>
              <a:buClr>
                <a:schemeClr val="lt2"/>
              </a:buClr>
              <a:buSzPts val="1600"/>
              <a:buNone/>
              <a:defRPr sz="1600">
                <a:solidFill>
                  <a:schemeClr val="lt2"/>
                </a:solidFill>
              </a:defRPr>
            </a:lvl3pPr>
            <a:lvl4pPr lvl="3" rtl="0">
              <a:lnSpc>
                <a:spcPct val="100000"/>
              </a:lnSpc>
              <a:spcBef>
                <a:spcPts val="0"/>
              </a:spcBef>
              <a:spcAft>
                <a:spcPts val="0"/>
              </a:spcAft>
              <a:buClr>
                <a:schemeClr val="lt2"/>
              </a:buClr>
              <a:buSzPts val="1600"/>
              <a:buNone/>
              <a:defRPr sz="1600">
                <a:solidFill>
                  <a:schemeClr val="lt2"/>
                </a:solidFill>
              </a:defRPr>
            </a:lvl4pPr>
            <a:lvl5pPr lvl="4" rtl="0">
              <a:lnSpc>
                <a:spcPct val="100000"/>
              </a:lnSpc>
              <a:spcBef>
                <a:spcPts val="0"/>
              </a:spcBef>
              <a:spcAft>
                <a:spcPts val="0"/>
              </a:spcAft>
              <a:buClr>
                <a:schemeClr val="lt2"/>
              </a:buClr>
              <a:buSzPts val="1600"/>
              <a:buNone/>
              <a:defRPr sz="1600">
                <a:solidFill>
                  <a:schemeClr val="lt2"/>
                </a:solidFill>
              </a:defRPr>
            </a:lvl5pPr>
            <a:lvl6pPr lvl="5" rtl="0">
              <a:lnSpc>
                <a:spcPct val="100000"/>
              </a:lnSpc>
              <a:spcBef>
                <a:spcPts val="0"/>
              </a:spcBef>
              <a:spcAft>
                <a:spcPts val="0"/>
              </a:spcAft>
              <a:buClr>
                <a:schemeClr val="lt2"/>
              </a:buClr>
              <a:buSzPts val="1600"/>
              <a:buNone/>
              <a:defRPr sz="1600">
                <a:solidFill>
                  <a:schemeClr val="lt2"/>
                </a:solidFill>
              </a:defRPr>
            </a:lvl6pPr>
            <a:lvl7pPr lvl="6" rtl="0">
              <a:lnSpc>
                <a:spcPct val="100000"/>
              </a:lnSpc>
              <a:spcBef>
                <a:spcPts val="0"/>
              </a:spcBef>
              <a:spcAft>
                <a:spcPts val="0"/>
              </a:spcAft>
              <a:buClr>
                <a:schemeClr val="lt2"/>
              </a:buClr>
              <a:buSzPts val="1600"/>
              <a:buNone/>
              <a:defRPr sz="1600">
                <a:solidFill>
                  <a:schemeClr val="lt2"/>
                </a:solidFill>
              </a:defRPr>
            </a:lvl7pPr>
            <a:lvl8pPr lvl="7" rtl="0">
              <a:lnSpc>
                <a:spcPct val="100000"/>
              </a:lnSpc>
              <a:spcBef>
                <a:spcPts val="0"/>
              </a:spcBef>
              <a:spcAft>
                <a:spcPts val="0"/>
              </a:spcAft>
              <a:buClr>
                <a:schemeClr val="lt2"/>
              </a:buClr>
              <a:buSzPts val="1600"/>
              <a:buNone/>
              <a:defRPr sz="1600">
                <a:solidFill>
                  <a:schemeClr val="lt2"/>
                </a:solidFill>
              </a:defRPr>
            </a:lvl8pPr>
            <a:lvl9pPr lvl="8" rtl="0">
              <a:lnSpc>
                <a:spcPct val="100000"/>
              </a:lnSpc>
              <a:spcBef>
                <a:spcPts val="0"/>
              </a:spcBef>
              <a:spcAft>
                <a:spcPts val="0"/>
              </a:spcAft>
              <a:buClr>
                <a:schemeClr val="lt2"/>
              </a:buClr>
              <a:buSzPts val="1600"/>
              <a:buNone/>
              <a:defRPr sz="1600">
                <a:solidFill>
                  <a:schemeClr val="lt2"/>
                </a:solidFill>
              </a:defRPr>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54" name="Shape 54"/>
        <p:cNvGrpSpPr/>
        <p:nvPr/>
      </p:nvGrpSpPr>
      <p:grpSpPr>
        <a:xfrm>
          <a:off x="0" y="0"/>
          <a:ext cx="0" cy="0"/>
          <a:chOff x="0" y="0"/>
          <a:chExt cx="0" cy="0"/>
        </a:xfrm>
      </p:grpSpPr>
      <p:sp>
        <p:nvSpPr>
          <p:cNvPr id="55" name="Google Shape;55;p11"/>
          <p:cNvSpPr txBox="1"/>
          <p:nvPr>
            <p:ph hasCustomPrompt="1" type="title"/>
          </p:nvPr>
        </p:nvSpPr>
        <p:spPr>
          <a:xfrm>
            <a:off x="311750" y="831175"/>
            <a:ext cx="5334900" cy="1244700"/>
          </a:xfrm>
          <a:prstGeom prst="rect">
            <a:avLst/>
          </a:prstGeom>
        </p:spPr>
        <p:txBody>
          <a:bodyPr anchorCtr="0" anchor="b" bIns="91425" lIns="91425" spcFirstLastPara="1" rIns="91425" wrap="square" tIns="91425">
            <a:normAutofit/>
          </a:bodyPr>
          <a:lstStyle>
            <a:lvl1pPr lvl="0" rtl="0">
              <a:spcBef>
                <a:spcPts val="0"/>
              </a:spcBef>
              <a:spcAft>
                <a:spcPts val="0"/>
              </a:spcAft>
              <a:buClr>
                <a:schemeClr val="lt1"/>
              </a:buClr>
              <a:buSzPts val="10000"/>
              <a:buNone/>
              <a:defRPr sz="10000">
                <a:solidFill>
                  <a:schemeClr val="lt1"/>
                </a:solidFill>
              </a:defRPr>
            </a:lvl1pPr>
            <a:lvl2pPr lvl="1" rtl="0">
              <a:spcBef>
                <a:spcPts val="0"/>
              </a:spcBef>
              <a:spcAft>
                <a:spcPts val="0"/>
              </a:spcAft>
              <a:buClr>
                <a:schemeClr val="lt1"/>
              </a:buClr>
              <a:buSzPts val="10000"/>
              <a:buNone/>
              <a:defRPr sz="10000">
                <a:solidFill>
                  <a:schemeClr val="lt1"/>
                </a:solidFill>
              </a:defRPr>
            </a:lvl2pPr>
            <a:lvl3pPr lvl="2" rtl="0">
              <a:spcBef>
                <a:spcPts val="0"/>
              </a:spcBef>
              <a:spcAft>
                <a:spcPts val="0"/>
              </a:spcAft>
              <a:buClr>
                <a:schemeClr val="lt1"/>
              </a:buClr>
              <a:buSzPts val="10000"/>
              <a:buNone/>
              <a:defRPr sz="10000">
                <a:solidFill>
                  <a:schemeClr val="lt1"/>
                </a:solidFill>
              </a:defRPr>
            </a:lvl3pPr>
            <a:lvl4pPr lvl="3" rtl="0">
              <a:spcBef>
                <a:spcPts val="0"/>
              </a:spcBef>
              <a:spcAft>
                <a:spcPts val="0"/>
              </a:spcAft>
              <a:buClr>
                <a:schemeClr val="lt1"/>
              </a:buClr>
              <a:buSzPts val="10000"/>
              <a:buNone/>
              <a:defRPr sz="10000">
                <a:solidFill>
                  <a:schemeClr val="lt1"/>
                </a:solidFill>
              </a:defRPr>
            </a:lvl4pPr>
            <a:lvl5pPr lvl="4" rtl="0">
              <a:spcBef>
                <a:spcPts val="0"/>
              </a:spcBef>
              <a:spcAft>
                <a:spcPts val="0"/>
              </a:spcAft>
              <a:buClr>
                <a:schemeClr val="lt1"/>
              </a:buClr>
              <a:buSzPts val="10000"/>
              <a:buNone/>
              <a:defRPr sz="10000">
                <a:solidFill>
                  <a:schemeClr val="lt1"/>
                </a:solidFill>
              </a:defRPr>
            </a:lvl5pPr>
            <a:lvl6pPr lvl="5" rtl="0">
              <a:spcBef>
                <a:spcPts val="0"/>
              </a:spcBef>
              <a:spcAft>
                <a:spcPts val="0"/>
              </a:spcAft>
              <a:buClr>
                <a:schemeClr val="lt1"/>
              </a:buClr>
              <a:buSzPts val="10000"/>
              <a:buNone/>
              <a:defRPr sz="10000">
                <a:solidFill>
                  <a:schemeClr val="lt1"/>
                </a:solidFill>
              </a:defRPr>
            </a:lvl6pPr>
            <a:lvl7pPr lvl="6" rtl="0">
              <a:spcBef>
                <a:spcPts val="0"/>
              </a:spcBef>
              <a:spcAft>
                <a:spcPts val="0"/>
              </a:spcAft>
              <a:buClr>
                <a:schemeClr val="lt1"/>
              </a:buClr>
              <a:buSzPts val="10000"/>
              <a:buNone/>
              <a:defRPr sz="10000">
                <a:solidFill>
                  <a:schemeClr val="lt1"/>
                </a:solidFill>
              </a:defRPr>
            </a:lvl7pPr>
            <a:lvl8pPr lvl="7" rtl="0">
              <a:spcBef>
                <a:spcPts val="0"/>
              </a:spcBef>
              <a:spcAft>
                <a:spcPts val="0"/>
              </a:spcAft>
              <a:buClr>
                <a:schemeClr val="lt1"/>
              </a:buClr>
              <a:buSzPts val="10000"/>
              <a:buNone/>
              <a:defRPr sz="10000">
                <a:solidFill>
                  <a:schemeClr val="lt1"/>
                </a:solidFill>
              </a:defRPr>
            </a:lvl8pPr>
            <a:lvl9pPr lvl="8" rtl="0">
              <a:spcBef>
                <a:spcPts val="0"/>
              </a:spcBef>
              <a:spcAft>
                <a:spcPts val="0"/>
              </a:spcAft>
              <a:buClr>
                <a:schemeClr val="lt1"/>
              </a:buClr>
              <a:buSzPts val="10000"/>
              <a:buNone/>
              <a:defRPr sz="10000">
                <a:solidFill>
                  <a:schemeClr val="lt1"/>
                </a:solidFill>
              </a:defRPr>
            </a:lvl9pPr>
          </a:lstStyle>
          <a:p>
            <a:r>
              <a:t>xx%</a:t>
            </a:r>
          </a:p>
        </p:txBody>
      </p:sp>
      <p:sp>
        <p:nvSpPr>
          <p:cNvPr id="56" name="Google Shape;56;p11"/>
          <p:cNvSpPr txBox="1"/>
          <p:nvPr>
            <p:ph idx="1" type="body"/>
          </p:nvPr>
        </p:nvSpPr>
        <p:spPr>
          <a:xfrm>
            <a:off x="311700" y="2121425"/>
            <a:ext cx="5334900" cy="9426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Clr>
                <a:schemeClr val="accent2"/>
              </a:buClr>
              <a:buSzPts val="1300"/>
              <a:buChar char="●"/>
              <a:defRPr>
                <a:solidFill>
                  <a:schemeClr val="accent2"/>
                </a:solidFill>
              </a:defRPr>
            </a:lvl1pPr>
            <a:lvl2pPr indent="-298450" lvl="1" marL="914400" rtl="0">
              <a:spcBef>
                <a:spcPts val="0"/>
              </a:spcBef>
              <a:spcAft>
                <a:spcPts val="0"/>
              </a:spcAft>
              <a:buClr>
                <a:schemeClr val="accent2"/>
              </a:buClr>
              <a:buSzPts val="1100"/>
              <a:buChar char="○"/>
              <a:defRPr>
                <a:solidFill>
                  <a:schemeClr val="accent2"/>
                </a:solidFill>
              </a:defRPr>
            </a:lvl2pPr>
            <a:lvl3pPr indent="-298450" lvl="2" marL="1371600" rtl="0">
              <a:spcBef>
                <a:spcPts val="0"/>
              </a:spcBef>
              <a:spcAft>
                <a:spcPts val="0"/>
              </a:spcAft>
              <a:buClr>
                <a:schemeClr val="accent2"/>
              </a:buClr>
              <a:buSzPts val="1100"/>
              <a:buChar char="■"/>
              <a:defRPr>
                <a:solidFill>
                  <a:schemeClr val="accent2"/>
                </a:solidFill>
              </a:defRPr>
            </a:lvl3pPr>
            <a:lvl4pPr indent="-298450" lvl="3" marL="1828800" rtl="0">
              <a:spcBef>
                <a:spcPts val="0"/>
              </a:spcBef>
              <a:spcAft>
                <a:spcPts val="0"/>
              </a:spcAft>
              <a:buClr>
                <a:schemeClr val="accent2"/>
              </a:buClr>
              <a:buSzPts val="1100"/>
              <a:buChar char="●"/>
              <a:defRPr>
                <a:solidFill>
                  <a:schemeClr val="accent2"/>
                </a:solidFill>
              </a:defRPr>
            </a:lvl4pPr>
            <a:lvl5pPr indent="-298450" lvl="4" marL="2286000" rtl="0">
              <a:spcBef>
                <a:spcPts val="0"/>
              </a:spcBef>
              <a:spcAft>
                <a:spcPts val="0"/>
              </a:spcAft>
              <a:buClr>
                <a:schemeClr val="accent2"/>
              </a:buClr>
              <a:buSzPts val="1100"/>
              <a:buChar char="○"/>
              <a:defRPr>
                <a:solidFill>
                  <a:schemeClr val="accent2"/>
                </a:solidFill>
              </a:defRPr>
            </a:lvl5pPr>
            <a:lvl6pPr indent="-298450" lvl="5" marL="2743200" rtl="0">
              <a:spcBef>
                <a:spcPts val="0"/>
              </a:spcBef>
              <a:spcAft>
                <a:spcPts val="0"/>
              </a:spcAft>
              <a:buClr>
                <a:schemeClr val="accent2"/>
              </a:buClr>
              <a:buSzPts val="1100"/>
              <a:buChar char="■"/>
              <a:defRPr>
                <a:solidFill>
                  <a:schemeClr val="accent2"/>
                </a:solidFill>
              </a:defRPr>
            </a:lvl6pPr>
            <a:lvl7pPr indent="-298450" lvl="6" marL="3200400" rtl="0">
              <a:spcBef>
                <a:spcPts val="0"/>
              </a:spcBef>
              <a:spcAft>
                <a:spcPts val="0"/>
              </a:spcAft>
              <a:buClr>
                <a:schemeClr val="accent2"/>
              </a:buClr>
              <a:buSzPts val="1100"/>
              <a:buChar char="●"/>
              <a:defRPr>
                <a:solidFill>
                  <a:schemeClr val="accent2"/>
                </a:solidFill>
              </a:defRPr>
            </a:lvl7pPr>
            <a:lvl8pPr indent="-298450" lvl="7" marL="3657600" rtl="0">
              <a:spcBef>
                <a:spcPts val="0"/>
              </a:spcBef>
              <a:spcAft>
                <a:spcPts val="0"/>
              </a:spcAft>
              <a:buClr>
                <a:schemeClr val="accent2"/>
              </a:buClr>
              <a:buSzPts val="1100"/>
              <a:buChar char="○"/>
              <a:defRPr>
                <a:solidFill>
                  <a:schemeClr val="accent2"/>
                </a:solidFill>
              </a:defRPr>
            </a:lvl8pPr>
            <a:lvl9pPr indent="-298450" lvl="8" marL="4114800" rtl="0">
              <a:spcBef>
                <a:spcPts val="0"/>
              </a:spcBef>
              <a:spcAft>
                <a:spcPts val="0"/>
              </a:spcAft>
              <a:buClr>
                <a:schemeClr val="accent2"/>
              </a:buClr>
              <a:buSzPts val="1100"/>
              <a:buChar char="■"/>
              <a:defRPr>
                <a:solidFill>
                  <a:schemeClr val="accent2"/>
                </a:solidFill>
              </a:defRPr>
            </a:lvl9pPr>
          </a:lstStyle>
          <a:p/>
        </p:txBody>
      </p:sp>
      <p:sp>
        <p:nvSpPr>
          <p:cNvPr id="57" name="Google Shape;5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8" name="Shape 58"/>
        <p:cNvGrpSpPr/>
        <p:nvPr/>
      </p:nvGrpSpPr>
      <p:grpSpPr>
        <a:xfrm>
          <a:off x="0" y="0"/>
          <a:ext cx="0" cy="0"/>
          <a:chOff x="0" y="0"/>
          <a:chExt cx="0" cy="0"/>
        </a:xfrm>
      </p:grpSpPr>
      <p:sp>
        <p:nvSpPr>
          <p:cNvPr id="59" name="Google Shape;5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mmary">
  <p:cSld name="Summary">
    <p:spTree>
      <p:nvGrpSpPr>
        <p:cNvPr id="60" name="Shape 60"/>
        <p:cNvGrpSpPr/>
        <p:nvPr/>
      </p:nvGrpSpPr>
      <p:grpSpPr>
        <a:xfrm>
          <a:off x="0" y="0"/>
          <a:ext cx="0" cy="0"/>
          <a:chOff x="0" y="0"/>
          <a:chExt cx="0" cy="0"/>
        </a:xfrm>
      </p:grpSpPr>
      <p:sp>
        <p:nvSpPr>
          <p:cNvPr id="61" name="Google Shape;61;p13"/>
          <p:cNvSpPr/>
          <p:nvPr/>
        </p:nvSpPr>
        <p:spPr>
          <a:xfrm>
            <a:off x="-71437" y="50107"/>
            <a:ext cx="152400" cy="624000"/>
          </a:xfrm>
          <a:prstGeom prst="rect">
            <a:avLst/>
          </a:prstGeom>
          <a:solidFill>
            <a:srgbClr val="54585A"/>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62" name="Google Shape;62;p13"/>
          <p:cNvCxnSpPr/>
          <p:nvPr/>
        </p:nvCxnSpPr>
        <p:spPr>
          <a:xfrm>
            <a:off x="117000" y="721369"/>
            <a:ext cx="8910000" cy="0"/>
          </a:xfrm>
          <a:prstGeom prst="straightConnector1">
            <a:avLst/>
          </a:prstGeom>
          <a:noFill/>
          <a:ln cap="flat" cmpd="sng" w="12700">
            <a:solidFill>
              <a:schemeClr val="dk1"/>
            </a:solidFill>
            <a:prstDash val="solid"/>
            <a:miter lim="800000"/>
            <a:headEnd len="sm" w="sm" type="none"/>
            <a:tailEnd len="sm" w="sm" type="none"/>
          </a:ln>
        </p:spPr>
      </p:cxnSp>
      <p:cxnSp>
        <p:nvCxnSpPr>
          <p:cNvPr id="63" name="Google Shape;63;p13"/>
          <p:cNvCxnSpPr/>
          <p:nvPr/>
        </p:nvCxnSpPr>
        <p:spPr>
          <a:xfrm>
            <a:off x="117000" y="4879031"/>
            <a:ext cx="8910000" cy="0"/>
          </a:xfrm>
          <a:prstGeom prst="straightConnector1">
            <a:avLst/>
          </a:prstGeom>
          <a:noFill/>
          <a:ln cap="flat" cmpd="sng" w="12700">
            <a:solidFill>
              <a:schemeClr val="dk1"/>
            </a:solidFill>
            <a:prstDash val="solid"/>
            <a:miter lim="800000"/>
            <a:headEnd len="sm" w="sm" type="none"/>
            <a:tailEnd len="sm" w="sm" type="none"/>
          </a:ln>
        </p:spPr>
      </p:cxnSp>
      <p:sp>
        <p:nvSpPr>
          <p:cNvPr id="64" name="Google Shape;64;p13"/>
          <p:cNvSpPr txBox="1"/>
          <p:nvPr/>
        </p:nvSpPr>
        <p:spPr>
          <a:xfrm>
            <a:off x="8816939" y="4886112"/>
            <a:ext cx="377700" cy="2739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800"/>
              <a:buFont typeface="Arial"/>
              <a:buNone/>
            </a:pPr>
            <a:fld id="{00000000-1234-1234-1234-123412341234}" type="slidenum">
              <a:rPr b="0" i="0" lang="en-CA" sz="800" u="none" cap="none" strike="noStrike">
                <a:solidFill>
                  <a:srgbClr val="000000"/>
                </a:solidFill>
                <a:latin typeface="Arial"/>
                <a:ea typeface="Arial"/>
                <a:cs typeface="Arial"/>
                <a:sym typeface="Arial"/>
              </a:rPr>
              <a:t>‹#›</a:t>
            </a:fld>
            <a:endParaRPr b="0" i="0" sz="800" u="none" cap="none" strike="noStrike">
              <a:solidFill>
                <a:srgbClr val="000000"/>
              </a:solidFill>
              <a:latin typeface="Arial"/>
              <a:ea typeface="Arial"/>
              <a:cs typeface="Arial"/>
              <a:sym typeface="Arial"/>
            </a:endParaRPr>
          </a:p>
        </p:txBody>
      </p:sp>
      <p:cxnSp>
        <p:nvCxnSpPr>
          <p:cNvPr id="65" name="Google Shape;65;p13"/>
          <p:cNvCxnSpPr/>
          <p:nvPr/>
        </p:nvCxnSpPr>
        <p:spPr>
          <a:xfrm>
            <a:off x="8816939" y="4928534"/>
            <a:ext cx="0" cy="189000"/>
          </a:xfrm>
          <a:prstGeom prst="straightConnector1">
            <a:avLst/>
          </a:prstGeom>
          <a:noFill/>
          <a:ln cap="flat" cmpd="sng" w="9525">
            <a:solidFill>
              <a:schemeClr val="dk1"/>
            </a:solidFill>
            <a:prstDash val="solid"/>
            <a:miter lim="800000"/>
            <a:headEnd len="sm" w="sm" type="none"/>
            <a:tailEnd len="sm" w="sm" type="none"/>
          </a:ln>
        </p:spPr>
      </p:cxnSp>
      <p:sp>
        <p:nvSpPr>
          <p:cNvPr id="66" name="Google Shape;66;p13"/>
          <p:cNvSpPr/>
          <p:nvPr/>
        </p:nvSpPr>
        <p:spPr>
          <a:xfrm>
            <a:off x="7955513" y="4932719"/>
            <a:ext cx="807000" cy="180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ny Overviews">
  <p:cSld name="Company Overviews">
    <p:spTree>
      <p:nvGrpSpPr>
        <p:cNvPr id="67" name="Shape 67"/>
        <p:cNvGrpSpPr/>
        <p:nvPr/>
      </p:nvGrpSpPr>
      <p:grpSpPr>
        <a:xfrm>
          <a:off x="0" y="0"/>
          <a:ext cx="0" cy="0"/>
          <a:chOff x="0" y="0"/>
          <a:chExt cx="0" cy="0"/>
        </a:xfrm>
      </p:grpSpPr>
      <p:sp>
        <p:nvSpPr>
          <p:cNvPr id="68" name="Google Shape;68;p14"/>
          <p:cNvSpPr/>
          <p:nvPr/>
        </p:nvSpPr>
        <p:spPr>
          <a:xfrm>
            <a:off x="-71437" y="50107"/>
            <a:ext cx="152400" cy="624000"/>
          </a:xfrm>
          <a:prstGeom prst="rect">
            <a:avLst/>
          </a:prstGeom>
          <a:solidFill>
            <a:schemeClr val="dk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69" name="Google Shape;69;p14"/>
          <p:cNvCxnSpPr/>
          <p:nvPr/>
        </p:nvCxnSpPr>
        <p:spPr>
          <a:xfrm>
            <a:off x="117000" y="721369"/>
            <a:ext cx="8910000" cy="0"/>
          </a:xfrm>
          <a:prstGeom prst="straightConnector1">
            <a:avLst/>
          </a:prstGeom>
          <a:noFill/>
          <a:ln cap="flat" cmpd="sng" w="12700">
            <a:solidFill>
              <a:schemeClr val="dk1"/>
            </a:solidFill>
            <a:prstDash val="solid"/>
            <a:miter lim="800000"/>
            <a:headEnd len="sm" w="sm" type="none"/>
            <a:tailEnd len="sm" w="sm" type="none"/>
          </a:ln>
        </p:spPr>
      </p:cxnSp>
      <p:cxnSp>
        <p:nvCxnSpPr>
          <p:cNvPr id="70" name="Google Shape;70;p14"/>
          <p:cNvCxnSpPr/>
          <p:nvPr/>
        </p:nvCxnSpPr>
        <p:spPr>
          <a:xfrm>
            <a:off x="117000" y="4879031"/>
            <a:ext cx="8910000" cy="0"/>
          </a:xfrm>
          <a:prstGeom prst="straightConnector1">
            <a:avLst/>
          </a:prstGeom>
          <a:noFill/>
          <a:ln cap="flat" cmpd="sng" w="12700">
            <a:solidFill>
              <a:schemeClr val="dk1"/>
            </a:solidFill>
            <a:prstDash val="solid"/>
            <a:miter lim="800000"/>
            <a:headEnd len="sm" w="sm" type="none"/>
            <a:tailEnd len="sm" w="sm" type="none"/>
          </a:ln>
        </p:spPr>
      </p:cxnSp>
      <p:sp>
        <p:nvSpPr>
          <p:cNvPr id="71" name="Google Shape;71;p14"/>
          <p:cNvSpPr txBox="1"/>
          <p:nvPr/>
        </p:nvSpPr>
        <p:spPr>
          <a:xfrm>
            <a:off x="8816939" y="4886112"/>
            <a:ext cx="377700" cy="2739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800"/>
              <a:buFont typeface="Arial"/>
              <a:buNone/>
            </a:pPr>
            <a:fld id="{00000000-1234-1234-1234-123412341234}" type="slidenum">
              <a:rPr b="0" i="0" lang="en-CA" sz="800" u="none" cap="none" strike="noStrike">
                <a:solidFill>
                  <a:srgbClr val="000000"/>
                </a:solidFill>
                <a:latin typeface="Arial"/>
                <a:ea typeface="Arial"/>
                <a:cs typeface="Arial"/>
                <a:sym typeface="Arial"/>
              </a:rPr>
              <a:t>‹#›</a:t>
            </a:fld>
            <a:endParaRPr b="0" i="0" sz="800" u="none" cap="none" strike="noStrike">
              <a:solidFill>
                <a:srgbClr val="000000"/>
              </a:solidFill>
              <a:latin typeface="Arial"/>
              <a:ea typeface="Arial"/>
              <a:cs typeface="Arial"/>
              <a:sym typeface="Arial"/>
            </a:endParaRPr>
          </a:p>
        </p:txBody>
      </p:sp>
      <p:cxnSp>
        <p:nvCxnSpPr>
          <p:cNvPr id="72" name="Google Shape;72;p14"/>
          <p:cNvCxnSpPr/>
          <p:nvPr/>
        </p:nvCxnSpPr>
        <p:spPr>
          <a:xfrm>
            <a:off x="8816939" y="4928534"/>
            <a:ext cx="0" cy="189000"/>
          </a:xfrm>
          <a:prstGeom prst="straightConnector1">
            <a:avLst/>
          </a:prstGeom>
          <a:noFill/>
          <a:ln cap="flat" cmpd="sng" w="9525">
            <a:solidFill>
              <a:schemeClr val="dk1"/>
            </a:solidFill>
            <a:prstDash val="solid"/>
            <a:miter lim="800000"/>
            <a:headEnd len="sm" w="sm" type="none"/>
            <a:tailEnd len="sm" w="sm" type="none"/>
          </a:ln>
        </p:spPr>
      </p:cxnSp>
      <p:sp>
        <p:nvSpPr>
          <p:cNvPr id="73" name="Google Shape;73;p14"/>
          <p:cNvSpPr/>
          <p:nvPr/>
        </p:nvSpPr>
        <p:spPr>
          <a:xfrm>
            <a:off x="7955513" y="4932719"/>
            <a:ext cx="807000" cy="180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3"/>
        </a:solidFill>
      </p:bgPr>
    </p:bg>
    <p:spTree>
      <p:nvGrpSpPr>
        <p:cNvPr id="14" name="Shape 14"/>
        <p:cNvGrpSpPr/>
        <p:nvPr/>
      </p:nvGrpSpPr>
      <p:grpSpPr>
        <a:xfrm>
          <a:off x="0" y="0"/>
          <a:ext cx="0" cy="0"/>
          <a:chOff x="0" y="0"/>
          <a:chExt cx="0" cy="0"/>
        </a:xfrm>
      </p:grpSpPr>
      <p:sp>
        <p:nvSpPr>
          <p:cNvPr id="15" name="Google Shape;15;p3"/>
          <p:cNvSpPr/>
          <p:nvPr/>
        </p:nvSpPr>
        <p:spPr>
          <a:xfrm>
            <a:off x="0" y="48099"/>
            <a:ext cx="9144250" cy="4398100"/>
          </a:xfrm>
          <a:custGeom>
            <a:rect b="b" l="l" r="r" t="t"/>
            <a:pathLst>
              <a:path extrusionOk="0" h="175924" w="365770">
                <a:moveTo>
                  <a:pt x="0" y="0"/>
                </a:moveTo>
                <a:lnTo>
                  <a:pt x="365770" y="0"/>
                </a:lnTo>
                <a:lnTo>
                  <a:pt x="365760" y="70914"/>
                </a:lnTo>
                <a:lnTo>
                  <a:pt x="0" y="175924"/>
                </a:lnTo>
                <a:close/>
              </a:path>
            </a:pathLst>
          </a:custGeom>
          <a:solidFill>
            <a:schemeClr val="lt1"/>
          </a:solidFill>
          <a:ln>
            <a:noFill/>
          </a:ln>
        </p:spPr>
      </p:sp>
      <p:sp>
        <p:nvSpPr>
          <p:cNvPr id="16" name="Google Shape;16;p3"/>
          <p:cNvSpPr/>
          <p:nvPr/>
        </p:nvSpPr>
        <p:spPr>
          <a:xfrm>
            <a:off x="0" y="0"/>
            <a:ext cx="9144250" cy="4398100"/>
          </a:xfrm>
          <a:custGeom>
            <a:rect b="b" l="l" r="r" t="t"/>
            <a:pathLst>
              <a:path extrusionOk="0" h="175924" w="365770">
                <a:moveTo>
                  <a:pt x="0" y="0"/>
                </a:moveTo>
                <a:lnTo>
                  <a:pt x="365770" y="0"/>
                </a:lnTo>
                <a:lnTo>
                  <a:pt x="365760" y="70914"/>
                </a:lnTo>
                <a:lnTo>
                  <a:pt x="0" y="175924"/>
                </a:lnTo>
                <a:close/>
              </a:path>
            </a:pathLst>
          </a:custGeom>
          <a:solidFill>
            <a:schemeClr val="accent3"/>
          </a:solidFill>
          <a:ln>
            <a:noFill/>
          </a:ln>
        </p:spPr>
      </p:sp>
      <p:sp>
        <p:nvSpPr>
          <p:cNvPr id="17" name="Google Shape;17;p3"/>
          <p:cNvSpPr txBox="1"/>
          <p:nvPr>
            <p:ph type="title"/>
          </p:nvPr>
        </p:nvSpPr>
        <p:spPr>
          <a:xfrm>
            <a:off x="311700" y="539725"/>
            <a:ext cx="8520600" cy="1282500"/>
          </a:xfrm>
          <a:prstGeom prst="rect">
            <a:avLst/>
          </a:prstGeom>
        </p:spPr>
        <p:txBody>
          <a:bodyPr anchorCtr="0" anchor="t" bIns="91425" lIns="91425" spcFirstLastPara="1" rIns="91425" wrap="square" tIns="91425">
            <a:norm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18" name="Google Shape;18;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 name="Shape 19"/>
        <p:cNvGrpSpPr/>
        <p:nvPr/>
      </p:nvGrpSpPr>
      <p:grpSpPr>
        <a:xfrm>
          <a:off x="0" y="0"/>
          <a:ext cx="0" cy="0"/>
          <a:chOff x="0" y="0"/>
          <a:chExt cx="0" cy="0"/>
        </a:xfrm>
      </p:grpSpPr>
      <p:sp>
        <p:nvSpPr>
          <p:cNvPr id="20" name="Google Shape;20;p4"/>
          <p:cNvSpPr/>
          <p:nvPr/>
        </p:nvSpPr>
        <p:spPr>
          <a:xfrm>
            <a:off x="0" y="0"/>
            <a:ext cx="4314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4"/>
          <p:cNvSpPr/>
          <p:nvPr/>
        </p:nvSpPr>
        <p:spPr>
          <a:xfrm>
            <a:off x="0" y="44125"/>
            <a:ext cx="4313625" cy="4399375"/>
          </a:xfrm>
          <a:custGeom>
            <a:rect b="b" l="l" r="r" t="t"/>
            <a:pathLst>
              <a:path extrusionOk="0" h="175975" w="172545">
                <a:moveTo>
                  <a:pt x="0" y="157"/>
                </a:moveTo>
                <a:lnTo>
                  <a:pt x="172419" y="0"/>
                </a:lnTo>
                <a:lnTo>
                  <a:pt x="172545" y="126541"/>
                </a:lnTo>
                <a:lnTo>
                  <a:pt x="0" y="175975"/>
                </a:lnTo>
                <a:close/>
              </a:path>
            </a:pathLst>
          </a:custGeom>
          <a:solidFill>
            <a:schemeClr val="accent2"/>
          </a:solidFill>
          <a:ln>
            <a:noFill/>
          </a:ln>
        </p:spPr>
      </p:sp>
      <p:sp>
        <p:nvSpPr>
          <p:cNvPr id="22" name="Google Shape;22;p4"/>
          <p:cNvSpPr/>
          <p:nvPr/>
        </p:nvSpPr>
        <p:spPr>
          <a:xfrm>
            <a:off x="-125" y="0"/>
            <a:ext cx="4316900" cy="4395600"/>
          </a:xfrm>
          <a:custGeom>
            <a:rect b="b" l="l" r="r" t="t"/>
            <a:pathLst>
              <a:path extrusionOk="0" h="175824" w="172676">
                <a:moveTo>
                  <a:pt x="0" y="6"/>
                </a:moveTo>
                <a:lnTo>
                  <a:pt x="172676" y="0"/>
                </a:lnTo>
                <a:lnTo>
                  <a:pt x="172562" y="126442"/>
                </a:lnTo>
                <a:lnTo>
                  <a:pt x="0" y="175824"/>
                </a:lnTo>
                <a:close/>
              </a:path>
            </a:pathLst>
          </a:custGeom>
          <a:solidFill>
            <a:schemeClr val="dk1"/>
          </a:solidFill>
          <a:ln>
            <a:noFill/>
          </a:ln>
        </p:spPr>
      </p:sp>
      <p:sp>
        <p:nvSpPr>
          <p:cNvPr id="23" name="Google Shape;23;p4"/>
          <p:cNvSpPr txBox="1"/>
          <p:nvPr>
            <p:ph type="title"/>
          </p:nvPr>
        </p:nvSpPr>
        <p:spPr>
          <a:xfrm>
            <a:off x="311725" y="500925"/>
            <a:ext cx="3706500" cy="25089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24" name="Google Shape;24;p4"/>
          <p:cNvSpPr txBox="1"/>
          <p:nvPr>
            <p:ph idx="1" type="body"/>
          </p:nvPr>
        </p:nvSpPr>
        <p:spPr>
          <a:xfrm>
            <a:off x="4644675" y="500925"/>
            <a:ext cx="4166400" cy="40986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25" name="Google Shape;25;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6" name="Shape 26"/>
        <p:cNvGrpSpPr/>
        <p:nvPr/>
      </p:nvGrpSpPr>
      <p:grpSpPr>
        <a:xfrm>
          <a:off x="0" y="0"/>
          <a:ext cx="0" cy="0"/>
          <a:chOff x="0" y="0"/>
          <a:chExt cx="0" cy="0"/>
        </a:xfrm>
      </p:grpSpPr>
      <p:sp>
        <p:nvSpPr>
          <p:cNvPr id="27" name="Google Shape;27;p5"/>
          <p:cNvSpPr/>
          <p:nvPr/>
        </p:nvSpPr>
        <p:spPr>
          <a:xfrm>
            <a:off x="0" y="0"/>
            <a:ext cx="9144000" cy="12771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5"/>
          <p:cNvSpPr txBox="1"/>
          <p:nvPr>
            <p:ph type="title"/>
          </p:nvPr>
        </p:nvSpPr>
        <p:spPr>
          <a:xfrm>
            <a:off x="311725" y="500925"/>
            <a:ext cx="8520600" cy="623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29" name="Google Shape;29;p5"/>
          <p:cNvSpPr txBox="1"/>
          <p:nvPr>
            <p:ph idx="1" type="body"/>
          </p:nvPr>
        </p:nvSpPr>
        <p:spPr>
          <a:xfrm>
            <a:off x="311700" y="1505700"/>
            <a:ext cx="3999900" cy="30762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30" name="Google Shape;30;p5"/>
          <p:cNvSpPr txBox="1"/>
          <p:nvPr>
            <p:ph idx="2" type="body"/>
          </p:nvPr>
        </p:nvSpPr>
        <p:spPr>
          <a:xfrm>
            <a:off x="4832400" y="1505700"/>
            <a:ext cx="3999900" cy="30762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31" name="Google Shape;31;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2" name="Shape 32"/>
        <p:cNvGrpSpPr/>
        <p:nvPr/>
      </p:nvGrpSpPr>
      <p:grpSpPr>
        <a:xfrm>
          <a:off x="0" y="0"/>
          <a:ext cx="0" cy="0"/>
          <a:chOff x="0" y="0"/>
          <a:chExt cx="0" cy="0"/>
        </a:xfrm>
      </p:grpSpPr>
      <p:sp>
        <p:nvSpPr>
          <p:cNvPr id="33" name="Google Shape;33;p6"/>
          <p:cNvSpPr/>
          <p:nvPr/>
        </p:nvSpPr>
        <p:spPr>
          <a:xfrm>
            <a:off x="0" y="0"/>
            <a:ext cx="9144000" cy="720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6"/>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35" name="Google Shape;35;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6" name="Shape 36"/>
        <p:cNvGrpSpPr/>
        <p:nvPr/>
      </p:nvGrpSpPr>
      <p:grpSpPr>
        <a:xfrm>
          <a:off x="0" y="0"/>
          <a:ext cx="0" cy="0"/>
          <a:chOff x="0" y="0"/>
          <a:chExt cx="0" cy="0"/>
        </a:xfrm>
      </p:grpSpPr>
      <p:sp>
        <p:nvSpPr>
          <p:cNvPr id="37" name="Google Shape;37;p7"/>
          <p:cNvSpPr/>
          <p:nvPr/>
        </p:nvSpPr>
        <p:spPr>
          <a:xfrm>
            <a:off x="0" y="0"/>
            <a:ext cx="37644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7"/>
          <p:cNvSpPr txBox="1"/>
          <p:nvPr>
            <p:ph type="title"/>
          </p:nvPr>
        </p:nvSpPr>
        <p:spPr>
          <a:xfrm>
            <a:off x="311725" y="500925"/>
            <a:ext cx="3127500" cy="18291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39" name="Google Shape;39;p7"/>
          <p:cNvSpPr txBox="1"/>
          <p:nvPr>
            <p:ph idx="1" type="body"/>
          </p:nvPr>
        </p:nvSpPr>
        <p:spPr>
          <a:xfrm>
            <a:off x="311700" y="2390650"/>
            <a:ext cx="3127500" cy="22980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Clr>
                <a:schemeClr val="accent2"/>
              </a:buClr>
              <a:buSzPts val="1300"/>
              <a:buChar char="●"/>
              <a:defRPr>
                <a:solidFill>
                  <a:schemeClr val="accent2"/>
                </a:solidFill>
              </a:defRPr>
            </a:lvl1pPr>
            <a:lvl2pPr indent="-298450" lvl="1" marL="914400" rtl="0">
              <a:spcBef>
                <a:spcPts val="0"/>
              </a:spcBef>
              <a:spcAft>
                <a:spcPts val="0"/>
              </a:spcAft>
              <a:buClr>
                <a:schemeClr val="accent2"/>
              </a:buClr>
              <a:buSzPts val="1100"/>
              <a:buChar char="○"/>
              <a:defRPr>
                <a:solidFill>
                  <a:schemeClr val="accent2"/>
                </a:solidFill>
              </a:defRPr>
            </a:lvl2pPr>
            <a:lvl3pPr indent="-298450" lvl="2" marL="1371600" rtl="0">
              <a:spcBef>
                <a:spcPts val="0"/>
              </a:spcBef>
              <a:spcAft>
                <a:spcPts val="0"/>
              </a:spcAft>
              <a:buClr>
                <a:schemeClr val="accent2"/>
              </a:buClr>
              <a:buSzPts val="1100"/>
              <a:buChar char="■"/>
              <a:defRPr>
                <a:solidFill>
                  <a:schemeClr val="accent2"/>
                </a:solidFill>
              </a:defRPr>
            </a:lvl3pPr>
            <a:lvl4pPr indent="-298450" lvl="3" marL="1828800" rtl="0">
              <a:spcBef>
                <a:spcPts val="0"/>
              </a:spcBef>
              <a:spcAft>
                <a:spcPts val="0"/>
              </a:spcAft>
              <a:buClr>
                <a:schemeClr val="accent2"/>
              </a:buClr>
              <a:buSzPts val="1100"/>
              <a:buChar char="●"/>
              <a:defRPr>
                <a:solidFill>
                  <a:schemeClr val="accent2"/>
                </a:solidFill>
              </a:defRPr>
            </a:lvl4pPr>
            <a:lvl5pPr indent="-298450" lvl="4" marL="2286000" rtl="0">
              <a:spcBef>
                <a:spcPts val="0"/>
              </a:spcBef>
              <a:spcAft>
                <a:spcPts val="0"/>
              </a:spcAft>
              <a:buClr>
                <a:schemeClr val="accent2"/>
              </a:buClr>
              <a:buSzPts val="1100"/>
              <a:buChar char="○"/>
              <a:defRPr>
                <a:solidFill>
                  <a:schemeClr val="accent2"/>
                </a:solidFill>
              </a:defRPr>
            </a:lvl5pPr>
            <a:lvl6pPr indent="-298450" lvl="5" marL="2743200" rtl="0">
              <a:spcBef>
                <a:spcPts val="0"/>
              </a:spcBef>
              <a:spcAft>
                <a:spcPts val="0"/>
              </a:spcAft>
              <a:buClr>
                <a:schemeClr val="accent2"/>
              </a:buClr>
              <a:buSzPts val="1100"/>
              <a:buChar char="■"/>
              <a:defRPr>
                <a:solidFill>
                  <a:schemeClr val="accent2"/>
                </a:solidFill>
              </a:defRPr>
            </a:lvl6pPr>
            <a:lvl7pPr indent="-298450" lvl="6" marL="3200400" rtl="0">
              <a:spcBef>
                <a:spcPts val="0"/>
              </a:spcBef>
              <a:spcAft>
                <a:spcPts val="0"/>
              </a:spcAft>
              <a:buClr>
                <a:schemeClr val="accent2"/>
              </a:buClr>
              <a:buSzPts val="1100"/>
              <a:buChar char="●"/>
              <a:defRPr>
                <a:solidFill>
                  <a:schemeClr val="accent2"/>
                </a:solidFill>
              </a:defRPr>
            </a:lvl7pPr>
            <a:lvl8pPr indent="-298450" lvl="7" marL="3657600" rtl="0">
              <a:spcBef>
                <a:spcPts val="0"/>
              </a:spcBef>
              <a:spcAft>
                <a:spcPts val="0"/>
              </a:spcAft>
              <a:buClr>
                <a:schemeClr val="accent2"/>
              </a:buClr>
              <a:buSzPts val="1100"/>
              <a:buChar char="○"/>
              <a:defRPr>
                <a:solidFill>
                  <a:schemeClr val="accent2"/>
                </a:solidFill>
              </a:defRPr>
            </a:lvl8pPr>
            <a:lvl9pPr indent="-298450" lvl="8" marL="4114800" rtl="0">
              <a:spcBef>
                <a:spcPts val="0"/>
              </a:spcBef>
              <a:spcAft>
                <a:spcPts val="0"/>
              </a:spcAft>
              <a:buClr>
                <a:schemeClr val="accent2"/>
              </a:buClr>
              <a:buSzPts val="1100"/>
              <a:buChar char="■"/>
              <a:defRPr>
                <a:solidFill>
                  <a:schemeClr val="accent2"/>
                </a:solidFill>
              </a:defRPr>
            </a:lvl9pPr>
          </a:lstStyle>
          <a:p/>
        </p:txBody>
      </p:sp>
      <p:sp>
        <p:nvSpPr>
          <p:cNvPr id="40" name="Google Shape;40;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41" name="Shape 41"/>
        <p:cNvGrpSpPr/>
        <p:nvPr/>
      </p:nvGrpSpPr>
      <p:grpSpPr>
        <a:xfrm>
          <a:off x="0" y="0"/>
          <a:ext cx="0" cy="0"/>
          <a:chOff x="0" y="0"/>
          <a:chExt cx="0" cy="0"/>
        </a:xfrm>
      </p:grpSpPr>
      <p:sp>
        <p:nvSpPr>
          <p:cNvPr id="42" name="Google Shape;42;p8"/>
          <p:cNvSpPr txBox="1"/>
          <p:nvPr>
            <p:ph type="title"/>
          </p:nvPr>
        </p:nvSpPr>
        <p:spPr>
          <a:xfrm>
            <a:off x="311675" y="798600"/>
            <a:ext cx="6247800" cy="3546300"/>
          </a:xfrm>
          <a:prstGeom prst="rect">
            <a:avLst/>
          </a:prstGeom>
        </p:spPr>
        <p:txBody>
          <a:bodyPr anchorCtr="0" anchor="ctr" bIns="91425" lIns="91425" spcFirstLastPara="1" rIns="91425" wrap="square" tIns="91425">
            <a:norm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43" name="Google Shape;43;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4" name="Shape 44"/>
        <p:cNvGrpSpPr/>
        <p:nvPr/>
      </p:nvGrpSpPr>
      <p:grpSpPr>
        <a:xfrm>
          <a:off x="0" y="0"/>
          <a:ext cx="0" cy="0"/>
          <a:chOff x="0" y="0"/>
          <a:chExt cx="0" cy="0"/>
        </a:xfrm>
      </p:grpSpPr>
      <p:sp>
        <p:nvSpPr>
          <p:cNvPr id="45" name="Google Shape;45;p9"/>
          <p:cNvSpPr/>
          <p:nvPr/>
        </p:nvSpPr>
        <p:spPr>
          <a:xfrm>
            <a:off x="0" y="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9"/>
          <p:cNvSpPr txBox="1"/>
          <p:nvPr>
            <p:ph type="title"/>
          </p:nvPr>
        </p:nvSpPr>
        <p:spPr>
          <a:xfrm>
            <a:off x="311300" y="500925"/>
            <a:ext cx="3704400" cy="20496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47" name="Google Shape;47;p9"/>
          <p:cNvSpPr txBox="1"/>
          <p:nvPr>
            <p:ph idx="1" type="subTitle"/>
          </p:nvPr>
        </p:nvSpPr>
        <p:spPr>
          <a:xfrm>
            <a:off x="304800" y="2626725"/>
            <a:ext cx="3704400" cy="9267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accent2"/>
              </a:buClr>
              <a:buSzPts val="1600"/>
              <a:buNone/>
              <a:defRPr sz="1600">
                <a:solidFill>
                  <a:schemeClr val="accent2"/>
                </a:solidFill>
              </a:defRPr>
            </a:lvl1pPr>
            <a:lvl2pPr lvl="1" rtl="0">
              <a:lnSpc>
                <a:spcPct val="100000"/>
              </a:lnSpc>
              <a:spcBef>
                <a:spcPts val="0"/>
              </a:spcBef>
              <a:spcAft>
                <a:spcPts val="0"/>
              </a:spcAft>
              <a:buClr>
                <a:schemeClr val="accent2"/>
              </a:buClr>
              <a:buSzPts val="1600"/>
              <a:buNone/>
              <a:defRPr sz="1600">
                <a:solidFill>
                  <a:schemeClr val="accent2"/>
                </a:solidFill>
              </a:defRPr>
            </a:lvl2pPr>
            <a:lvl3pPr lvl="2" rtl="0">
              <a:lnSpc>
                <a:spcPct val="100000"/>
              </a:lnSpc>
              <a:spcBef>
                <a:spcPts val="0"/>
              </a:spcBef>
              <a:spcAft>
                <a:spcPts val="0"/>
              </a:spcAft>
              <a:buClr>
                <a:schemeClr val="accent2"/>
              </a:buClr>
              <a:buSzPts val="1600"/>
              <a:buNone/>
              <a:defRPr sz="1600">
                <a:solidFill>
                  <a:schemeClr val="accent2"/>
                </a:solidFill>
              </a:defRPr>
            </a:lvl3pPr>
            <a:lvl4pPr lvl="3" rtl="0">
              <a:lnSpc>
                <a:spcPct val="100000"/>
              </a:lnSpc>
              <a:spcBef>
                <a:spcPts val="0"/>
              </a:spcBef>
              <a:spcAft>
                <a:spcPts val="0"/>
              </a:spcAft>
              <a:buClr>
                <a:schemeClr val="accent2"/>
              </a:buClr>
              <a:buSzPts val="1600"/>
              <a:buNone/>
              <a:defRPr sz="1600">
                <a:solidFill>
                  <a:schemeClr val="accent2"/>
                </a:solidFill>
              </a:defRPr>
            </a:lvl4pPr>
            <a:lvl5pPr lvl="4" rtl="0">
              <a:lnSpc>
                <a:spcPct val="100000"/>
              </a:lnSpc>
              <a:spcBef>
                <a:spcPts val="0"/>
              </a:spcBef>
              <a:spcAft>
                <a:spcPts val="0"/>
              </a:spcAft>
              <a:buClr>
                <a:schemeClr val="accent2"/>
              </a:buClr>
              <a:buSzPts val="1600"/>
              <a:buNone/>
              <a:defRPr sz="1600">
                <a:solidFill>
                  <a:schemeClr val="accent2"/>
                </a:solidFill>
              </a:defRPr>
            </a:lvl5pPr>
            <a:lvl6pPr lvl="5" rtl="0">
              <a:lnSpc>
                <a:spcPct val="100000"/>
              </a:lnSpc>
              <a:spcBef>
                <a:spcPts val="0"/>
              </a:spcBef>
              <a:spcAft>
                <a:spcPts val="0"/>
              </a:spcAft>
              <a:buClr>
                <a:schemeClr val="accent2"/>
              </a:buClr>
              <a:buSzPts val="1600"/>
              <a:buNone/>
              <a:defRPr sz="1600">
                <a:solidFill>
                  <a:schemeClr val="accent2"/>
                </a:solidFill>
              </a:defRPr>
            </a:lvl6pPr>
            <a:lvl7pPr lvl="6" rtl="0">
              <a:lnSpc>
                <a:spcPct val="100000"/>
              </a:lnSpc>
              <a:spcBef>
                <a:spcPts val="0"/>
              </a:spcBef>
              <a:spcAft>
                <a:spcPts val="0"/>
              </a:spcAft>
              <a:buClr>
                <a:schemeClr val="accent2"/>
              </a:buClr>
              <a:buSzPts val="1600"/>
              <a:buNone/>
              <a:defRPr sz="1600">
                <a:solidFill>
                  <a:schemeClr val="accent2"/>
                </a:solidFill>
              </a:defRPr>
            </a:lvl7pPr>
            <a:lvl8pPr lvl="7" rtl="0">
              <a:lnSpc>
                <a:spcPct val="100000"/>
              </a:lnSpc>
              <a:spcBef>
                <a:spcPts val="0"/>
              </a:spcBef>
              <a:spcAft>
                <a:spcPts val="0"/>
              </a:spcAft>
              <a:buClr>
                <a:schemeClr val="accent2"/>
              </a:buClr>
              <a:buSzPts val="1600"/>
              <a:buNone/>
              <a:defRPr sz="1600">
                <a:solidFill>
                  <a:schemeClr val="accent2"/>
                </a:solidFill>
              </a:defRPr>
            </a:lvl8pPr>
            <a:lvl9pPr lvl="8" rtl="0">
              <a:lnSpc>
                <a:spcPct val="100000"/>
              </a:lnSpc>
              <a:spcBef>
                <a:spcPts val="0"/>
              </a:spcBef>
              <a:spcAft>
                <a:spcPts val="0"/>
              </a:spcAft>
              <a:buClr>
                <a:schemeClr val="accent2"/>
              </a:buClr>
              <a:buSzPts val="1600"/>
              <a:buNone/>
              <a:defRPr sz="1600">
                <a:solidFill>
                  <a:schemeClr val="accent2"/>
                </a:solidFill>
              </a:defRPr>
            </a:lvl9pPr>
          </a:lstStyle>
          <a:p/>
        </p:txBody>
      </p:sp>
      <p:sp>
        <p:nvSpPr>
          <p:cNvPr id="48" name="Google Shape;48;p9"/>
          <p:cNvSpPr txBox="1"/>
          <p:nvPr>
            <p:ph idx="2" type="body"/>
          </p:nvPr>
        </p:nvSpPr>
        <p:spPr>
          <a:xfrm>
            <a:off x="4879025" y="500925"/>
            <a:ext cx="3954000" cy="41115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49" name="Google Shape;49;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0" name="Shape 50"/>
        <p:cNvGrpSpPr/>
        <p:nvPr/>
      </p:nvGrpSpPr>
      <p:grpSpPr>
        <a:xfrm>
          <a:off x="0" y="0"/>
          <a:ext cx="0" cy="0"/>
          <a:chOff x="0" y="0"/>
          <a:chExt cx="0" cy="0"/>
        </a:xfrm>
      </p:grpSpPr>
      <p:sp>
        <p:nvSpPr>
          <p:cNvPr id="51" name="Google Shape;51;p10"/>
          <p:cNvSpPr/>
          <p:nvPr/>
        </p:nvSpPr>
        <p:spPr>
          <a:xfrm>
            <a:off x="0" y="4423500"/>
            <a:ext cx="9144000" cy="720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10"/>
          <p:cNvSpPr txBox="1"/>
          <p:nvPr>
            <p:ph idx="1" type="body"/>
          </p:nvPr>
        </p:nvSpPr>
        <p:spPr>
          <a:xfrm>
            <a:off x="0" y="4423500"/>
            <a:ext cx="9144000" cy="7200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p:txBody>
      </p:sp>
      <p:sp>
        <p:nvSpPr>
          <p:cNvPr id="53" name="Google Shape;53;p10"/>
          <p:cNvSpPr txBox="1"/>
          <p:nvPr>
            <p:ph idx="12" type="sldNum"/>
          </p:nvPr>
        </p:nvSpPr>
        <p:spPr>
          <a:xfrm>
            <a:off x="8595308" y="4423492"/>
            <a:ext cx="548700" cy="7200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paradigm">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accent1"/>
              </a:buClr>
              <a:buSzPts val="2800"/>
              <a:buFont typeface="Calibri"/>
              <a:buNone/>
              <a:defRPr sz="2800">
                <a:solidFill>
                  <a:schemeClr val="accent1"/>
                </a:solidFill>
                <a:latin typeface="Calibri"/>
                <a:ea typeface="Calibri"/>
                <a:cs typeface="Calibri"/>
                <a:sym typeface="Calibri"/>
              </a:defRPr>
            </a:lvl1pPr>
            <a:lvl2pPr lvl="1" rtl="0">
              <a:spcBef>
                <a:spcPts val="0"/>
              </a:spcBef>
              <a:spcAft>
                <a:spcPts val="0"/>
              </a:spcAft>
              <a:buClr>
                <a:schemeClr val="accent1"/>
              </a:buClr>
              <a:buSzPts val="2800"/>
              <a:buFont typeface="Calibri"/>
              <a:buNone/>
              <a:defRPr sz="2800">
                <a:solidFill>
                  <a:schemeClr val="accent1"/>
                </a:solidFill>
                <a:latin typeface="Calibri"/>
                <a:ea typeface="Calibri"/>
                <a:cs typeface="Calibri"/>
                <a:sym typeface="Calibri"/>
              </a:defRPr>
            </a:lvl2pPr>
            <a:lvl3pPr lvl="2" rtl="0">
              <a:spcBef>
                <a:spcPts val="0"/>
              </a:spcBef>
              <a:spcAft>
                <a:spcPts val="0"/>
              </a:spcAft>
              <a:buClr>
                <a:schemeClr val="accent1"/>
              </a:buClr>
              <a:buSzPts val="2800"/>
              <a:buFont typeface="Calibri"/>
              <a:buNone/>
              <a:defRPr sz="2800">
                <a:solidFill>
                  <a:schemeClr val="accent1"/>
                </a:solidFill>
                <a:latin typeface="Calibri"/>
                <a:ea typeface="Calibri"/>
                <a:cs typeface="Calibri"/>
                <a:sym typeface="Calibri"/>
              </a:defRPr>
            </a:lvl3pPr>
            <a:lvl4pPr lvl="3" rtl="0">
              <a:spcBef>
                <a:spcPts val="0"/>
              </a:spcBef>
              <a:spcAft>
                <a:spcPts val="0"/>
              </a:spcAft>
              <a:buClr>
                <a:schemeClr val="accent1"/>
              </a:buClr>
              <a:buSzPts val="2800"/>
              <a:buFont typeface="Calibri"/>
              <a:buNone/>
              <a:defRPr sz="2800">
                <a:solidFill>
                  <a:schemeClr val="accent1"/>
                </a:solidFill>
                <a:latin typeface="Calibri"/>
                <a:ea typeface="Calibri"/>
                <a:cs typeface="Calibri"/>
                <a:sym typeface="Calibri"/>
              </a:defRPr>
            </a:lvl4pPr>
            <a:lvl5pPr lvl="4" rtl="0">
              <a:spcBef>
                <a:spcPts val="0"/>
              </a:spcBef>
              <a:spcAft>
                <a:spcPts val="0"/>
              </a:spcAft>
              <a:buClr>
                <a:schemeClr val="accent1"/>
              </a:buClr>
              <a:buSzPts val="2800"/>
              <a:buFont typeface="Calibri"/>
              <a:buNone/>
              <a:defRPr sz="2800">
                <a:solidFill>
                  <a:schemeClr val="accent1"/>
                </a:solidFill>
                <a:latin typeface="Calibri"/>
                <a:ea typeface="Calibri"/>
                <a:cs typeface="Calibri"/>
                <a:sym typeface="Calibri"/>
              </a:defRPr>
            </a:lvl5pPr>
            <a:lvl6pPr lvl="5" rtl="0">
              <a:spcBef>
                <a:spcPts val="0"/>
              </a:spcBef>
              <a:spcAft>
                <a:spcPts val="0"/>
              </a:spcAft>
              <a:buClr>
                <a:schemeClr val="accent1"/>
              </a:buClr>
              <a:buSzPts val="2800"/>
              <a:buFont typeface="Calibri"/>
              <a:buNone/>
              <a:defRPr sz="2800">
                <a:solidFill>
                  <a:schemeClr val="accent1"/>
                </a:solidFill>
                <a:latin typeface="Calibri"/>
                <a:ea typeface="Calibri"/>
                <a:cs typeface="Calibri"/>
                <a:sym typeface="Calibri"/>
              </a:defRPr>
            </a:lvl6pPr>
            <a:lvl7pPr lvl="6" rtl="0">
              <a:spcBef>
                <a:spcPts val="0"/>
              </a:spcBef>
              <a:spcAft>
                <a:spcPts val="0"/>
              </a:spcAft>
              <a:buClr>
                <a:schemeClr val="accent1"/>
              </a:buClr>
              <a:buSzPts val="2800"/>
              <a:buFont typeface="Calibri"/>
              <a:buNone/>
              <a:defRPr sz="2800">
                <a:solidFill>
                  <a:schemeClr val="accent1"/>
                </a:solidFill>
                <a:latin typeface="Calibri"/>
                <a:ea typeface="Calibri"/>
                <a:cs typeface="Calibri"/>
                <a:sym typeface="Calibri"/>
              </a:defRPr>
            </a:lvl7pPr>
            <a:lvl8pPr lvl="7" rtl="0">
              <a:spcBef>
                <a:spcPts val="0"/>
              </a:spcBef>
              <a:spcAft>
                <a:spcPts val="0"/>
              </a:spcAft>
              <a:buClr>
                <a:schemeClr val="accent1"/>
              </a:buClr>
              <a:buSzPts val="2800"/>
              <a:buFont typeface="Calibri"/>
              <a:buNone/>
              <a:defRPr sz="2800">
                <a:solidFill>
                  <a:schemeClr val="accent1"/>
                </a:solidFill>
                <a:latin typeface="Calibri"/>
                <a:ea typeface="Calibri"/>
                <a:cs typeface="Calibri"/>
                <a:sym typeface="Calibri"/>
              </a:defRPr>
            </a:lvl8pPr>
            <a:lvl9pPr lvl="8" rtl="0">
              <a:spcBef>
                <a:spcPts val="0"/>
              </a:spcBef>
              <a:spcAft>
                <a:spcPts val="0"/>
              </a:spcAft>
              <a:buClr>
                <a:schemeClr val="accent1"/>
              </a:buClr>
              <a:buSzPts val="2800"/>
              <a:buFont typeface="Calibri"/>
              <a:buNone/>
              <a:defRPr sz="2800">
                <a:solidFill>
                  <a:schemeClr val="accent1"/>
                </a:solidFill>
                <a:latin typeface="Calibri"/>
                <a:ea typeface="Calibri"/>
                <a:cs typeface="Calibri"/>
                <a:sym typeface="Calibri"/>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rtl="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indent="-298450" lvl="1" marL="914400" rtl="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indent="-298450" lvl="2" marL="1371600" rtl="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indent="-298450" lvl="3" marL="1828800" rtl="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indent="-298450" lvl="4" marL="2286000" rtl="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indent="-298450" lvl="5" marL="2743200" rtl="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indent="-298450" lvl="6" marL="3200400" rtl="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indent="-298450" lvl="7" marL="3657600" rtl="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indent="-298450" lvl="8" marL="4114800" rtl="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latin typeface="Calibri"/>
                <a:ea typeface="Calibri"/>
                <a:cs typeface="Calibri"/>
                <a:sym typeface="Calibri"/>
              </a:defRPr>
            </a:lvl1pPr>
            <a:lvl2pPr lvl="1" rtl="0" algn="r">
              <a:buNone/>
              <a:defRPr sz="1000">
                <a:solidFill>
                  <a:schemeClr val="dk2"/>
                </a:solidFill>
                <a:latin typeface="Calibri"/>
                <a:ea typeface="Calibri"/>
                <a:cs typeface="Calibri"/>
                <a:sym typeface="Calibri"/>
              </a:defRPr>
            </a:lvl2pPr>
            <a:lvl3pPr lvl="2" rtl="0" algn="r">
              <a:buNone/>
              <a:defRPr sz="1000">
                <a:solidFill>
                  <a:schemeClr val="dk2"/>
                </a:solidFill>
                <a:latin typeface="Calibri"/>
                <a:ea typeface="Calibri"/>
                <a:cs typeface="Calibri"/>
                <a:sym typeface="Calibri"/>
              </a:defRPr>
            </a:lvl3pPr>
            <a:lvl4pPr lvl="3" rtl="0" algn="r">
              <a:buNone/>
              <a:defRPr sz="1000">
                <a:solidFill>
                  <a:schemeClr val="dk2"/>
                </a:solidFill>
                <a:latin typeface="Calibri"/>
                <a:ea typeface="Calibri"/>
                <a:cs typeface="Calibri"/>
                <a:sym typeface="Calibri"/>
              </a:defRPr>
            </a:lvl4pPr>
            <a:lvl5pPr lvl="4" rtl="0" algn="r">
              <a:buNone/>
              <a:defRPr sz="1000">
                <a:solidFill>
                  <a:schemeClr val="dk2"/>
                </a:solidFill>
                <a:latin typeface="Calibri"/>
                <a:ea typeface="Calibri"/>
                <a:cs typeface="Calibri"/>
                <a:sym typeface="Calibri"/>
              </a:defRPr>
            </a:lvl5pPr>
            <a:lvl6pPr lvl="5" rtl="0" algn="r">
              <a:buNone/>
              <a:defRPr sz="1000">
                <a:solidFill>
                  <a:schemeClr val="dk2"/>
                </a:solidFill>
                <a:latin typeface="Calibri"/>
                <a:ea typeface="Calibri"/>
                <a:cs typeface="Calibri"/>
                <a:sym typeface="Calibri"/>
              </a:defRPr>
            </a:lvl6pPr>
            <a:lvl7pPr lvl="6" rtl="0" algn="r">
              <a:buNone/>
              <a:defRPr sz="1000">
                <a:solidFill>
                  <a:schemeClr val="dk2"/>
                </a:solidFill>
                <a:latin typeface="Calibri"/>
                <a:ea typeface="Calibri"/>
                <a:cs typeface="Calibri"/>
                <a:sym typeface="Calibri"/>
              </a:defRPr>
            </a:lvl7pPr>
            <a:lvl8pPr lvl="7" rtl="0" algn="r">
              <a:buNone/>
              <a:defRPr sz="1000">
                <a:solidFill>
                  <a:schemeClr val="dk2"/>
                </a:solidFill>
                <a:latin typeface="Calibri"/>
                <a:ea typeface="Calibri"/>
                <a:cs typeface="Calibri"/>
                <a:sym typeface="Calibri"/>
              </a:defRPr>
            </a:lvl8pPr>
            <a:lvl9pPr lvl="8" rtl="0" algn="r">
              <a:buNone/>
              <a:defRPr sz="1000">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CA"/>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hyperlink" Target="https://www.guru3d.com/story/nvidias-breakthrough-in-computational-lithography-to-accelerate-next-gen-chip-design-for-asmltsmc" TargetMode="Externa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0.xml"/><Relationship Id="rId3" Type="http://schemas.openxmlformats.org/officeDocument/2006/relationships/image" Target="../media/image1.png"/><Relationship Id="rId4" Type="http://schemas.openxmlformats.org/officeDocument/2006/relationships/image" Target="../media/image77.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1.xml"/><Relationship Id="rId3" Type="http://schemas.openxmlformats.org/officeDocument/2006/relationships/image" Target="../media/image1.png"/><Relationship Id="rId4" Type="http://schemas.openxmlformats.org/officeDocument/2006/relationships/image" Target="../media/image87.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2.xml"/><Relationship Id="rId3" Type="http://schemas.openxmlformats.org/officeDocument/2006/relationships/image" Target="../media/image1.png"/><Relationship Id="rId4" Type="http://schemas.openxmlformats.org/officeDocument/2006/relationships/image" Target="../media/image94.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3.xml"/><Relationship Id="rId3" Type="http://schemas.openxmlformats.org/officeDocument/2006/relationships/image" Target="../media/image1.png"/><Relationship Id="rId4" Type="http://schemas.openxmlformats.org/officeDocument/2006/relationships/image" Target="../media/image94.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4.xml"/><Relationship Id="rId3" Type="http://schemas.openxmlformats.org/officeDocument/2006/relationships/image" Target="../media/image1.png"/><Relationship Id="rId4" Type="http://schemas.openxmlformats.org/officeDocument/2006/relationships/image" Target="../media/image78.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5.xml"/><Relationship Id="rId3" Type="http://schemas.openxmlformats.org/officeDocument/2006/relationships/image" Target="../media/image93.png"/><Relationship Id="rId4" Type="http://schemas.openxmlformats.org/officeDocument/2006/relationships/image" Target="../media/image1.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6.xml"/><Relationship Id="rId3" Type="http://schemas.openxmlformats.org/officeDocument/2006/relationships/image" Target="../media/image1.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7.xml"/><Relationship Id="rId3" Type="http://schemas.openxmlformats.org/officeDocument/2006/relationships/image" Target="../media/image3.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8.xml"/><Relationship Id="rId3" Type="http://schemas.openxmlformats.org/officeDocument/2006/relationships/image" Target="../media/image3.png"/><Relationship Id="rId4" Type="http://schemas.openxmlformats.org/officeDocument/2006/relationships/image" Target="../media/image96.png"/><Relationship Id="rId5" Type="http://schemas.openxmlformats.org/officeDocument/2006/relationships/image" Target="../media/image90.png"/><Relationship Id="rId6" Type="http://schemas.openxmlformats.org/officeDocument/2006/relationships/image" Target="../media/image99.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9.xml"/><Relationship Id="rId3" Type="http://schemas.openxmlformats.org/officeDocument/2006/relationships/image" Target="../media/image3.png"/><Relationship Id="rId4" Type="http://schemas.openxmlformats.org/officeDocument/2006/relationships/image" Target="../media/image103.png"/><Relationship Id="rId5" Type="http://schemas.openxmlformats.org/officeDocument/2006/relationships/image" Target="../media/image95.png"/><Relationship Id="rId6" Type="http://schemas.openxmlformats.org/officeDocument/2006/relationships/image" Target="../media/image98.png"/><Relationship Id="rId7" Type="http://schemas.openxmlformats.org/officeDocument/2006/relationships/image" Target="../media/image114.png"/><Relationship Id="rId8" Type="http://schemas.openxmlformats.org/officeDocument/2006/relationships/image" Target="../media/image9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hyperlink" Target="https://versus.com/en/glossary/semiconductor-size#:~:text=Semiconductor%20size%20%E2%80%93%20or%20node%20size,always%20be%20what%20they%20seem" TargetMode="External"/><Relationship Id="rId4" Type="http://schemas.openxmlformats.org/officeDocument/2006/relationships/hyperlink" Target="https://en.wikipedia.org/wiki/List_of_semiconductor_scale_examples" TargetMode="External"/><Relationship Id="rId5" Type="http://schemas.openxmlformats.org/officeDocument/2006/relationships/hyperlink" Target="https://en.wikipedia.org/wiki/2_nm_process" TargetMode="Externa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0.xml"/><Relationship Id="rId3" Type="http://schemas.openxmlformats.org/officeDocument/2006/relationships/image" Target="../media/image3.png"/><Relationship Id="rId4" Type="http://schemas.openxmlformats.org/officeDocument/2006/relationships/image" Target="../media/image97.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1.xml"/><Relationship Id="rId3" Type="http://schemas.openxmlformats.org/officeDocument/2006/relationships/image" Target="../media/image3.png"/><Relationship Id="rId4" Type="http://schemas.openxmlformats.org/officeDocument/2006/relationships/image" Target="../media/image112.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2.xml"/><Relationship Id="rId3" Type="http://schemas.openxmlformats.org/officeDocument/2006/relationships/image" Target="../media/image3.png"/><Relationship Id="rId4" Type="http://schemas.openxmlformats.org/officeDocument/2006/relationships/image" Target="../media/image107.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3.xml"/><Relationship Id="rId3" Type="http://schemas.openxmlformats.org/officeDocument/2006/relationships/image" Target="../media/image3.png"/><Relationship Id="rId4" Type="http://schemas.openxmlformats.org/officeDocument/2006/relationships/image" Target="../media/image109.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4.xml"/><Relationship Id="rId3" Type="http://schemas.openxmlformats.org/officeDocument/2006/relationships/image" Target="../media/image3.png"/><Relationship Id="rId4" Type="http://schemas.openxmlformats.org/officeDocument/2006/relationships/image" Target="../media/image111.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5.xml"/><Relationship Id="rId3" Type="http://schemas.openxmlformats.org/officeDocument/2006/relationships/image" Target="../media/image3.png"/><Relationship Id="rId4" Type="http://schemas.openxmlformats.org/officeDocument/2006/relationships/image" Target="../media/image115.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6.xml"/><Relationship Id="rId3" Type="http://schemas.openxmlformats.org/officeDocument/2006/relationships/image" Target="../media/image3.png"/><Relationship Id="rId4" Type="http://schemas.openxmlformats.org/officeDocument/2006/relationships/image" Target="../media/image110.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7.xml"/><Relationship Id="rId3" Type="http://schemas.openxmlformats.org/officeDocument/2006/relationships/image" Target="../media/image3.png"/><Relationship Id="rId4" Type="http://schemas.openxmlformats.org/officeDocument/2006/relationships/image" Target="../media/image101.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8.xml"/><Relationship Id="rId3" Type="http://schemas.openxmlformats.org/officeDocument/2006/relationships/image" Target="../media/image3.png"/><Relationship Id="rId4" Type="http://schemas.openxmlformats.org/officeDocument/2006/relationships/image" Target="../media/image104.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9.xml"/><Relationship Id="rId3"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hyperlink" Target="https://www.sourcengine.com/blog/semiconductor-news" TargetMode="Externa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0.xml"/><Relationship Id="rId3" Type="http://schemas.openxmlformats.org/officeDocument/2006/relationships/image" Target="../media/image3.png"/><Relationship Id="rId4" Type="http://schemas.openxmlformats.org/officeDocument/2006/relationships/image" Target="../media/image102.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1.xml"/><Relationship Id="rId3" Type="http://schemas.openxmlformats.org/officeDocument/2006/relationships/image" Target="../media/image3.png"/><Relationship Id="rId4" Type="http://schemas.openxmlformats.org/officeDocument/2006/relationships/image" Target="../media/image116.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2.xml"/><Relationship Id="rId3" Type="http://schemas.openxmlformats.org/officeDocument/2006/relationships/image" Target="../media/image3.png"/><Relationship Id="rId4" Type="http://schemas.openxmlformats.org/officeDocument/2006/relationships/image" Target="../media/image118.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3.xml"/><Relationship Id="rId3" Type="http://schemas.openxmlformats.org/officeDocument/2006/relationships/image" Target="../media/image3.png"/><Relationship Id="rId4" Type="http://schemas.openxmlformats.org/officeDocument/2006/relationships/image" Target="../media/image106.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4.xml"/><Relationship Id="rId3" Type="http://schemas.openxmlformats.org/officeDocument/2006/relationships/image" Target="../media/image3.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5.xml"/><Relationship Id="rId3" Type="http://schemas.openxmlformats.org/officeDocument/2006/relationships/image" Target="../media/image3.png"/><Relationship Id="rId4" Type="http://schemas.openxmlformats.org/officeDocument/2006/relationships/image" Target="../media/image108.jpg"/><Relationship Id="rId5" Type="http://schemas.openxmlformats.org/officeDocument/2006/relationships/image" Target="../media/image100.jpg"/><Relationship Id="rId6" Type="http://schemas.openxmlformats.org/officeDocument/2006/relationships/image" Target="../media/image105.jpg"/><Relationship Id="rId7" Type="http://schemas.openxmlformats.org/officeDocument/2006/relationships/image" Target="../media/image119.jpg"/><Relationship Id="rId8" Type="http://schemas.openxmlformats.org/officeDocument/2006/relationships/image" Target="../media/image120.jp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6.xml"/><Relationship Id="rId3" Type="http://schemas.openxmlformats.org/officeDocument/2006/relationships/image" Target="../media/image3.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7.xml"/><Relationship Id="rId3" Type="http://schemas.openxmlformats.org/officeDocument/2006/relationships/image" Target="../media/image125.png"/><Relationship Id="rId4" Type="http://schemas.openxmlformats.org/officeDocument/2006/relationships/image" Target="../media/image3.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8.xml"/><Relationship Id="rId3" Type="http://schemas.openxmlformats.org/officeDocument/2006/relationships/image" Target="../media/image3.png"/><Relationship Id="rId4" Type="http://schemas.openxmlformats.org/officeDocument/2006/relationships/image" Target="../media/image113.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9.xml"/><Relationship Id="rId3"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hyperlink" Target="https://www.investopedia.com/terms/s/semiconductor.asp#:~:text=Also%20known%20as%20semis%2C%20or,gaming%20hardware%2C%20and%20medical%20equipment" TargetMode="Externa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0.xml"/><Relationship Id="rId3" Type="http://schemas.openxmlformats.org/officeDocument/2006/relationships/image" Target="../media/image3.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1.xml"/><Relationship Id="rId3" Type="http://schemas.openxmlformats.org/officeDocument/2006/relationships/image" Target="../media/image3.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2.xml"/><Relationship Id="rId3" Type="http://schemas.openxmlformats.org/officeDocument/2006/relationships/image" Target="../media/image3.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3.xml"/><Relationship Id="rId3" Type="http://schemas.openxmlformats.org/officeDocument/2006/relationships/image" Target="../media/image3.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4.xml"/><Relationship Id="rId3" Type="http://schemas.openxmlformats.org/officeDocument/2006/relationships/image" Target="../media/image3.png"/><Relationship Id="rId4" Type="http://schemas.openxmlformats.org/officeDocument/2006/relationships/image" Target="../media/image117.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5.xml"/><Relationship Id="rId3" Type="http://schemas.openxmlformats.org/officeDocument/2006/relationships/image" Target="../media/image3.png"/><Relationship Id="rId4" Type="http://schemas.openxmlformats.org/officeDocument/2006/relationships/image" Target="../media/image123.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6.xml"/><Relationship Id="rId3" Type="http://schemas.openxmlformats.org/officeDocument/2006/relationships/image" Target="../media/image3.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7.xml"/><Relationship Id="rId3" Type="http://schemas.openxmlformats.org/officeDocument/2006/relationships/image" Target="../media/image3.png"/><Relationship Id="rId4" Type="http://schemas.openxmlformats.org/officeDocument/2006/relationships/image" Target="../media/image136.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8.xml"/><Relationship Id="rId3" Type="http://schemas.openxmlformats.org/officeDocument/2006/relationships/image" Target="../media/image3.png"/><Relationship Id="rId4" Type="http://schemas.openxmlformats.org/officeDocument/2006/relationships/image" Target="../media/image135.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9.xml"/><Relationship Id="rId3" Type="http://schemas.openxmlformats.org/officeDocument/2006/relationships/image" Target="../media/image3.png"/><Relationship Id="rId4" Type="http://schemas.openxmlformats.org/officeDocument/2006/relationships/image" Target="../media/image1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5.png"/><Relationship Id="rId4" Type="http://schemas.openxmlformats.org/officeDocument/2006/relationships/hyperlink" Target="https://www.mckinsey.com/industries/semiconductors/our-insights/strategies-to-lead-in-the-semiconductor-world" TargetMode="Externa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0.xml"/><Relationship Id="rId3" Type="http://schemas.openxmlformats.org/officeDocument/2006/relationships/image" Target="../media/image3.png"/><Relationship Id="rId4" Type="http://schemas.openxmlformats.org/officeDocument/2006/relationships/image" Target="../media/image126.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1.xml"/><Relationship Id="rId3" Type="http://schemas.openxmlformats.org/officeDocument/2006/relationships/image" Target="../media/image3.png"/><Relationship Id="rId4" Type="http://schemas.openxmlformats.org/officeDocument/2006/relationships/image" Target="../media/image132.png"/><Relationship Id="rId5" Type="http://schemas.openxmlformats.org/officeDocument/2006/relationships/image" Target="../media/image121.png"/><Relationship Id="rId6" Type="http://schemas.openxmlformats.org/officeDocument/2006/relationships/image" Target="../media/image127.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2.xml"/><Relationship Id="rId3" Type="http://schemas.openxmlformats.org/officeDocument/2006/relationships/image" Target="../media/image3.png"/><Relationship Id="rId4" Type="http://schemas.openxmlformats.org/officeDocument/2006/relationships/image" Target="../media/image133.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3.xml"/><Relationship Id="rId3" Type="http://schemas.openxmlformats.org/officeDocument/2006/relationships/image" Target="../media/image3.png"/><Relationship Id="rId4" Type="http://schemas.openxmlformats.org/officeDocument/2006/relationships/image" Target="../media/image124.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4.xml"/><Relationship Id="rId3" Type="http://schemas.openxmlformats.org/officeDocument/2006/relationships/image" Target="../media/image131.png"/><Relationship Id="rId4" Type="http://schemas.openxmlformats.org/officeDocument/2006/relationships/image" Target="../media/image3.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5.xml"/><Relationship Id="rId3" Type="http://schemas.openxmlformats.org/officeDocument/2006/relationships/image" Target="../media/image3.png"/><Relationship Id="rId4" Type="http://schemas.openxmlformats.org/officeDocument/2006/relationships/image" Target="../media/image128.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6.xml"/><Relationship Id="rId3" Type="http://schemas.openxmlformats.org/officeDocument/2006/relationships/image" Target="../media/image3.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7.xml"/><Relationship Id="rId3" Type="http://schemas.openxmlformats.org/officeDocument/2006/relationships/image" Target="../media/image3.png"/><Relationship Id="rId4" Type="http://schemas.openxmlformats.org/officeDocument/2006/relationships/image" Target="../media/image129.png"/><Relationship Id="rId5" Type="http://schemas.openxmlformats.org/officeDocument/2006/relationships/image" Target="../media/image140.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8.xml"/><Relationship Id="rId3" Type="http://schemas.openxmlformats.org/officeDocument/2006/relationships/image" Target="../media/image3.png"/><Relationship Id="rId4" Type="http://schemas.openxmlformats.org/officeDocument/2006/relationships/image" Target="../media/image137.png"/><Relationship Id="rId5" Type="http://schemas.openxmlformats.org/officeDocument/2006/relationships/image" Target="../media/image134.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9.xml"/><Relationship Id="rId3"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hyperlink" Target="https://www.mckinsey.com/industries/semiconductors/our-insights/strategies-to-lead-in-the-semiconductor-world" TargetMode="Externa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0.xml"/><Relationship Id="rId3" Type="http://schemas.openxmlformats.org/officeDocument/2006/relationships/image" Target="../media/image3.png"/><Relationship Id="rId4" Type="http://schemas.openxmlformats.org/officeDocument/2006/relationships/image" Target="../media/image129.png"/><Relationship Id="rId5" Type="http://schemas.openxmlformats.org/officeDocument/2006/relationships/image" Target="../media/image140.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1.xml"/><Relationship Id="rId3" Type="http://schemas.openxmlformats.org/officeDocument/2006/relationships/image" Target="../media/image3.png"/><Relationship Id="rId4" Type="http://schemas.openxmlformats.org/officeDocument/2006/relationships/image" Target="../media/image138.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2.xml"/><Relationship Id="rId3" Type="http://schemas.openxmlformats.org/officeDocument/2006/relationships/image" Target="../media/image130.png"/><Relationship Id="rId4" Type="http://schemas.openxmlformats.org/officeDocument/2006/relationships/image" Target="../media/image3.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3.xml"/><Relationship Id="rId3" Type="http://schemas.openxmlformats.org/officeDocument/2006/relationships/image" Target="../media/image3.png"/><Relationship Id="rId4" Type="http://schemas.openxmlformats.org/officeDocument/2006/relationships/image" Target="../media/image129.png"/><Relationship Id="rId5" Type="http://schemas.openxmlformats.org/officeDocument/2006/relationships/image" Target="../media/image140.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4.xml"/><Relationship Id="rId3" Type="http://schemas.openxmlformats.org/officeDocument/2006/relationships/image" Target="../media/image3.png"/><Relationship Id="rId4" Type="http://schemas.openxmlformats.org/officeDocument/2006/relationships/image" Target="../media/image142.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5.xml"/><Relationship Id="rId3" Type="http://schemas.openxmlformats.org/officeDocument/2006/relationships/image" Target="../media/image3.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6.xml"/><Relationship Id="rId3" Type="http://schemas.openxmlformats.org/officeDocument/2006/relationships/image" Target="../media/image3.png"/><Relationship Id="rId4" Type="http://schemas.openxmlformats.org/officeDocument/2006/relationships/image" Target="../media/image129.png"/><Relationship Id="rId5" Type="http://schemas.openxmlformats.org/officeDocument/2006/relationships/image" Target="../media/image140.pn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7.xml"/><Relationship Id="rId3" Type="http://schemas.openxmlformats.org/officeDocument/2006/relationships/image" Target="../media/image3.png"/><Relationship Id="rId4" Type="http://schemas.openxmlformats.org/officeDocument/2006/relationships/image" Target="../media/image159.pn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8.xml"/><Relationship Id="rId3" Type="http://schemas.openxmlformats.org/officeDocument/2006/relationships/image" Target="../media/image3.png"/><Relationship Id="rId4" Type="http://schemas.openxmlformats.org/officeDocument/2006/relationships/image" Target="../media/image150.pn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9.xml"/><Relationship Id="rId3" Type="http://schemas.openxmlformats.org/officeDocument/2006/relationships/image" Target="../media/image3.png"/><Relationship Id="rId4" Type="http://schemas.openxmlformats.org/officeDocument/2006/relationships/image" Target="../media/image14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hyperlink" Target="https://www.techrepublic.com/article/global-chip-shortage-cheat-sheet/" TargetMode="Externa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0.xml"/><Relationship Id="rId3" Type="http://schemas.openxmlformats.org/officeDocument/2006/relationships/image" Target="../media/image3.png"/><Relationship Id="rId4" Type="http://schemas.openxmlformats.org/officeDocument/2006/relationships/image" Target="../media/image145.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1.xml"/><Relationship Id="rId3" Type="http://schemas.openxmlformats.org/officeDocument/2006/relationships/image" Target="../media/image3.png"/><Relationship Id="rId4" Type="http://schemas.openxmlformats.org/officeDocument/2006/relationships/image" Target="../media/image139.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2.xml"/><Relationship Id="rId3" Type="http://schemas.openxmlformats.org/officeDocument/2006/relationships/image" Target="../media/image3.png"/><Relationship Id="rId4" Type="http://schemas.openxmlformats.org/officeDocument/2006/relationships/image" Target="../media/image148.pn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3.xml"/><Relationship Id="rId3" Type="http://schemas.openxmlformats.org/officeDocument/2006/relationships/image" Target="../media/image3.png"/><Relationship Id="rId4" Type="http://schemas.openxmlformats.org/officeDocument/2006/relationships/image" Target="../media/image155.pn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4.xml"/><Relationship Id="rId3" Type="http://schemas.openxmlformats.org/officeDocument/2006/relationships/image" Target="../media/image3.png"/></Relationships>
</file>

<file path=ppt/slides/_rels/slide165.xml.rels><?xml version="1.0" encoding="UTF-8" standalone="yes"?><Relationships xmlns="http://schemas.openxmlformats.org/package/2006/relationships"><Relationship Id="rId11" Type="http://schemas.openxmlformats.org/officeDocument/2006/relationships/image" Target="../media/image158.jpg"/><Relationship Id="rId10" Type="http://schemas.openxmlformats.org/officeDocument/2006/relationships/image" Target="../media/image147.jpg"/><Relationship Id="rId12" Type="http://schemas.openxmlformats.org/officeDocument/2006/relationships/image" Target="../media/image163.png"/><Relationship Id="rId1" Type="http://schemas.openxmlformats.org/officeDocument/2006/relationships/slideLayout" Target="../slideLayouts/slideLayout5.xml"/><Relationship Id="rId2" Type="http://schemas.openxmlformats.org/officeDocument/2006/relationships/notesSlide" Target="../notesSlides/notesSlide165.xml"/><Relationship Id="rId3" Type="http://schemas.openxmlformats.org/officeDocument/2006/relationships/image" Target="../media/image3.png"/><Relationship Id="rId4" Type="http://schemas.openxmlformats.org/officeDocument/2006/relationships/image" Target="../media/image149.jpg"/><Relationship Id="rId9" Type="http://schemas.openxmlformats.org/officeDocument/2006/relationships/image" Target="../media/image152.png"/><Relationship Id="rId5" Type="http://schemas.openxmlformats.org/officeDocument/2006/relationships/image" Target="../media/image146.jpg"/><Relationship Id="rId6" Type="http://schemas.openxmlformats.org/officeDocument/2006/relationships/image" Target="../media/image157.jpg"/><Relationship Id="rId7" Type="http://schemas.openxmlformats.org/officeDocument/2006/relationships/image" Target="../media/image151.jpg"/><Relationship Id="rId8" Type="http://schemas.openxmlformats.org/officeDocument/2006/relationships/image" Target="../media/image143.jp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6.xml"/><Relationship Id="rId3" Type="http://schemas.openxmlformats.org/officeDocument/2006/relationships/image" Target="../media/image3.pn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7.xml"/><Relationship Id="rId3" Type="http://schemas.openxmlformats.org/officeDocument/2006/relationships/image" Target="../media/image153.jpg"/><Relationship Id="rId4" Type="http://schemas.openxmlformats.org/officeDocument/2006/relationships/image" Target="../media/image3.pn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8.xml"/><Relationship Id="rId3" Type="http://schemas.openxmlformats.org/officeDocument/2006/relationships/image" Target="../media/image156.jpg"/><Relationship Id="rId4" Type="http://schemas.openxmlformats.org/officeDocument/2006/relationships/image" Target="../media/image3.pn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9.xml"/><Relationship Id="rId3" Type="http://schemas.openxmlformats.org/officeDocument/2006/relationships/image" Target="../media/image144.jp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11.png"/><Relationship Id="rId4" Type="http://schemas.openxmlformats.org/officeDocument/2006/relationships/hyperlink" Target="https://www.university4industry.com/player/chapter/semiconductors-supply-shortage-and-its-implications" TargetMode="Externa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0.xml"/><Relationship Id="rId3" Type="http://schemas.openxmlformats.org/officeDocument/2006/relationships/image" Target="../media/image169.jpg"/><Relationship Id="rId4" Type="http://schemas.openxmlformats.org/officeDocument/2006/relationships/image" Target="../media/image3.pn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1.xml"/><Relationship Id="rId3" Type="http://schemas.openxmlformats.org/officeDocument/2006/relationships/image" Target="../media/image164.jpg"/><Relationship Id="rId4" Type="http://schemas.openxmlformats.org/officeDocument/2006/relationships/image" Target="../media/image3.pn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2.xml"/><Relationship Id="rId3" Type="http://schemas.openxmlformats.org/officeDocument/2006/relationships/image" Target="../media/image154.jpg"/><Relationship Id="rId4" Type="http://schemas.openxmlformats.org/officeDocument/2006/relationships/image" Target="../media/image3.pn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3.xml"/><Relationship Id="rId3" Type="http://schemas.openxmlformats.org/officeDocument/2006/relationships/image" Target="../media/image168.jpg"/><Relationship Id="rId4" Type="http://schemas.openxmlformats.org/officeDocument/2006/relationships/image" Target="../media/image3.pn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4.xml"/><Relationship Id="rId3" Type="http://schemas.openxmlformats.org/officeDocument/2006/relationships/image" Target="../media/image3.pn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5.xml"/><Relationship Id="rId3" Type="http://schemas.openxmlformats.org/officeDocument/2006/relationships/image" Target="../media/image3.png"/><Relationship Id="rId4" Type="http://schemas.openxmlformats.org/officeDocument/2006/relationships/image" Target="../media/image160.pn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6.xml"/><Relationship Id="rId3" Type="http://schemas.openxmlformats.org/officeDocument/2006/relationships/image" Target="../media/image3.png"/><Relationship Id="rId4" Type="http://schemas.openxmlformats.org/officeDocument/2006/relationships/image" Target="../media/image161.png"/></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7.xml"/><Relationship Id="rId3" Type="http://schemas.openxmlformats.org/officeDocument/2006/relationships/image" Target="../media/image3.png"/><Relationship Id="rId4" Type="http://schemas.openxmlformats.org/officeDocument/2006/relationships/image" Target="../media/image161.pn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8.xml"/><Relationship Id="rId3" Type="http://schemas.openxmlformats.org/officeDocument/2006/relationships/image" Target="../media/image3.png"/><Relationship Id="rId4" Type="http://schemas.openxmlformats.org/officeDocument/2006/relationships/image" Target="../media/image161.png"/></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9.xml"/><Relationship Id="rId3"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hyperlink" Target="https://www.mckinsey.com/industries/semiconductors/our-insights/the-semiconductor-decade-a-trillion-dollar-industry" TargetMode="External"/><Relationship Id="rId4" Type="http://schemas.openxmlformats.org/officeDocument/2006/relationships/image" Target="../media/image6.pn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0.xml"/><Relationship Id="rId3" Type="http://schemas.openxmlformats.org/officeDocument/2006/relationships/image" Target="../media/image3.png"/><Relationship Id="rId4" Type="http://schemas.openxmlformats.org/officeDocument/2006/relationships/image" Target="../media/image162.pn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1.xml"/><Relationship Id="rId3" Type="http://schemas.openxmlformats.org/officeDocument/2006/relationships/image" Target="../media/image3.png"/><Relationship Id="rId4" Type="http://schemas.openxmlformats.org/officeDocument/2006/relationships/image" Target="../media/image162.png"/><Relationship Id="rId5" Type="http://schemas.openxmlformats.org/officeDocument/2006/relationships/image" Target="../media/image181.png"/></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2.xml"/><Relationship Id="rId3" Type="http://schemas.openxmlformats.org/officeDocument/2006/relationships/image" Target="../media/image3.png"/><Relationship Id="rId4" Type="http://schemas.openxmlformats.org/officeDocument/2006/relationships/image" Target="../media/image165.png"/></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3.xml"/><Relationship Id="rId3" Type="http://schemas.openxmlformats.org/officeDocument/2006/relationships/image" Target="../media/image3.png"/><Relationship Id="rId4" Type="http://schemas.openxmlformats.org/officeDocument/2006/relationships/image" Target="../media/image165.png"/><Relationship Id="rId5" Type="http://schemas.openxmlformats.org/officeDocument/2006/relationships/image" Target="../media/image166.pn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4.xml"/><Relationship Id="rId3" Type="http://schemas.openxmlformats.org/officeDocument/2006/relationships/image" Target="../media/image3.png"/><Relationship Id="rId4" Type="http://schemas.openxmlformats.org/officeDocument/2006/relationships/image" Target="../media/image170.png"/></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5.xml"/><Relationship Id="rId3" Type="http://schemas.openxmlformats.org/officeDocument/2006/relationships/image" Target="../media/image3.png"/><Relationship Id="rId4" Type="http://schemas.openxmlformats.org/officeDocument/2006/relationships/image" Target="../media/image167.png"/></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6.xml"/><Relationship Id="rId3" Type="http://schemas.openxmlformats.org/officeDocument/2006/relationships/image" Target="../media/image3.png"/><Relationship Id="rId4" Type="http://schemas.openxmlformats.org/officeDocument/2006/relationships/image" Target="../media/image187.png"/></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7.xml"/><Relationship Id="rId3" Type="http://schemas.openxmlformats.org/officeDocument/2006/relationships/image" Target="../media/image3.png"/><Relationship Id="rId4" Type="http://schemas.openxmlformats.org/officeDocument/2006/relationships/image" Target="../media/image187.png"/><Relationship Id="rId5" Type="http://schemas.openxmlformats.org/officeDocument/2006/relationships/image" Target="../media/image179.png"/><Relationship Id="rId6" Type="http://schemas.openxmlformats.org/officeDocument/2006/relationships/image" Target="../media/image175.png"/></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8.xml"/><Relationship Id="rId3" Type="http://schemas.openxmlformats.org/officeDocument/2006/relationships/image" Target="../media/image3.png"/><Relationship Id="rId4" Type="http://schemas.openxmlformats.org/officeDocument/2006/relationships/image" Target="../media/image172.png"/></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9.xml"/><Relationship Id="rId3" Type="http://schemas.openxmlformats.org/officeDocument/2006/relationships/image" Target="../media/image3.png"/><Relationship Id="rId4" Type="http://schemas.openxmlformats.org/officeDocument/2006/relationships/image" Target="../media/image172.png"/><Relationship Id="rId5" Type="http://schemas.openxmlformats.org/officeDocument/2006/relationships/image" Target="../media/image17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7.png"/><Relationship Id="rId4" Type="http://schemas.openxmlformats.org/officeDocument/2006/relationships/hyperlink" Target="https://www-statista-com.proxy.lib.sfu.ca/statistics/498265/cagr-main-semiconductor-target-markets/" TargetMode="Externa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0.xml"/><Relationship Id="rId3" Type="http://schemas.openxmlformats.org/officeDocument/2006/relationships/image" Target="../media/image3.png"/></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1.xml"/><Relationship Id="rId3" Type="http://schemas.openxmlformats.org/officeDocument/2006/relationships/image" Target="../media/image4.png"/></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2.xml"/><Relationship Id="rId3" Type="http://schemas.openxmlformats.org/officeDocument/2006/relationships/image" Target="../media/image4.png"/><Relationship Id="rId4" Type="http://schemas.openxmlformats.org/officeDocument/2006/relationships/image" Target="../media/image186.png"/><Relationship Id="rId9" Type="http://schemas.openxmlformats.org/officeDocument/2006/relationships/image" Target="../media/image173.png"/><Relationship Id="rId5" Type="http://schemas.openxmlformats.org/officeDocument/2006/relationships/image" Target="../media/image180.png"/><Relationship Id="rId6" Type="http://schemas.openxmlformats.org/officeDocument/2006/relationships/image" Target="../media/image177.png"/><Relationship Id="rId7" Type="http://schemas.openxmlformats.org/officeDocument/2006/relationships/image" Target="../media/image183.png"/><Relationship Id="rId8" Type="http://schemas.openxmlformats.org/officeDocument/2006/relationships/image" Target="../media/image176.png"/></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3.xml"/><Relationship Id="rId3" Type="http://schemas.openxmlformats.org/officeDocument/2006/relationships/image" Target="../media/image4.png"/><Relationship Id="rId4" Type="http://schemas.openxmlformats.org/officeDocument/2006/relationships/image" Target="../media/image182.png"/><Relationship Id="rId9" Type="http://schemas.openxmlformats.org/officeDocument/2006/relationships/image" Target="../media/image189.png"/><Relationship Id="rId5" Type="http://schemas.openxmlformats.org/officeDocument/2006/relationships/image" Target="../media/image178.png"/><Relationship Id="rId6" Type="http://schemas.openxmlformats.org/officeDocument/2006/relationships/image" Target="../media/image184.png"/><Relationship Id="rId7" Type="http://schemas.openxmlformats.org/officeDocument/2006/relationships/image" Target="../media/image185.png"/><Relationship Id="rId8" Type="http://schemas.openxmlformats.org/officeDocument/2006/relationships/image" Target="../media/image192.png"/></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4.xml"/><Relationship Id="rId3" Type="http://schemas.openxmlformats.org/officeDocument/2006/relationships/image" Target="../media/image4.png"/><Relationship Id="rId4" Type="http://schemas.openxmlformats.org/officeDocument/2006/relationships/image" Target="../media/image195.png"/></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5.xml"/><Relationship Id="rId3" Type="http://schemas.openxmlformats.org/officeDocument/2006/relationships/image" Target="../media/image4.png"/><Relationship Id="rId4" Type="http://schemas.openxmlformats.org/officeDocument/2006/relationships/image" Target="../media/image198.png"/></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6.xml"/><Relationship Id="rId3" Type="http://schemas.openxmlformats.org/officeDocument/2006/relationships/image" Target="../media/image4.png"/><Relationship Id="rId4" Type="http://schemas.openxmlformats.org/officeDocument/2006/relationships/image" Target="../media/image197.png"/></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7.xml"/><Relationship Id="rId3" Type="http://schemas.openxmlformats.org/officeDocument/2006/relationships/image" Target="../media/image4.png"/><Relationship Id="rId4" Type="http://schemas.openxmlformats.org/officeDocument/2006/relationships/image" Target="../media/image222.png"/></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8.xml"/><Relationship Id="rId3" Type="http://schemas.openxmlformats.org/officeDocument/2006/relationships/image" Target="../media/image4.png"/><Relationship Id="rId4" Type="http://schemas.openxmlformats.org/officeDocument/2006/relationships/image" Target="../media/image188.png"/></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9.xml"/><Relationship Id="rId3" Type="http://schemas.openxmlformats.org/officeDocument/2006/relationships/image" Target="../media/image4.png"/><Relationship Id="rId4" Type="http://schemas.openxmlformats.org/officeDocument/2006/relationships/image" Target="../media/image20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24.png"/><Relationship Id="rId4" Type="http://schemas.openxmlformats.org/officeDocument/2006/relationships/hyperlink" Target="https://www-statista-com.proxy.lib.sfu.ca/statistics/266973/global-semiconductor-sales-since-1988/" TargetMode="Externa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0.xml"/><Relationship Id="rId3" Type="http://schemas.openxmlformats.org/officeDocument/2006/relationships/image" Target="../media/image4.png"/><Relationship Id="rId4" Type="http://schemas.openxmlformats.org/officeDocument/2006/relationships/image" Target="../media/image190.png"/></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1.xml"/><Relationship Id="rId3" Type="http://schemas.openxmlformats.org/officeDocument/2006/relationships/image" Target="../media/image4.png"/><Relationship Id="rId4" Type="http://schemas.openxmlformats.org/officeDocument/2006/relationships/image" Target="../media/image193.png"/></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2.xml"/><Relationship Id="rId3" Type="http://schemas.openxmlformats.org/officeDocument/2006/relationships/image" Target="../media/image4.png"/><Relationship Id="rId4" Type="http://schemas.openxmlformats.org/officeDocument/2006/relationships/image" Target="../media/image199.png"/></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3.xml"/><Relationship Id="rId3" Type="http://schemas.openxmlformats.org/officeDocument/2006/relationships/image" Target="../media/image4.png"/><Relationship Id="rId4" Type="http://schemas.openxmlformats.org/officeDocument/2006/relationships/image" Target="../media/image202.png"/></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4.xml"/><Relationship Id="rId3" Type="http://schemas.openxmlformats.org/officeDocument/2006/relationships/image" Target="../media/image4.png"/><Relationship Id="rId4" Type="http://schemas.openxmlformats.org/officeDocument/2006/relationships/image" Target="../media/image194.png"/></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5.xml"/><Relationship Id="rId3" Type="http://schemas.openxmlformats.org/officeDocument/2006/relationships/image" Target="../media/image4.png"/><Relationship Id="rId4" Type="http://schemas.openxmlformats.org/officeDocument/2006/relationships/image" Target="../media/image191.png"/></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6.xml"/><Relationship Id="rId3" Type="http://schemas.openxmlformats.org/officeDocument/2006/relationships/image" Target="../media/image4.png"/><Relationship Id="rId4" Type="http://schemas.openxmlformats.org/officeDocument/2006/relationships/image" Target="../media/image207.png"/></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7.xml"/><Relationship Id="rId3" Type="http://schemas.openxmlformats.org/officeDocument/2006/relationships/image" Target="../media/image4.png"/><Relationship Id="rId4" Type="http://schemas.openxmlformats.org/officeDocument/2006/relationships/image" Target="../media/image196.png"/></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8.xml"/><Relationship Id="rId3" Type="http://schemas.openxmlformats.org/officeDocument/2006/relationships/image" Target="../media/image4.png"/></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9.xml"/><Relationship Id="rId3" Type="http://schemas.openxmlformats.org/officeDocument/2006/relationships/image" Target="../media/image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hyperlink" Target="https://www.statista.com/statistics/1339336/semiconductor-manufacturing-capacity-by-region/" TargetMode="External"/><Relationship Id="rId4" Type="http://schemas.openxmlformats.org/officeDocument/2006/relationships/image" Target="../media/image9.png"/></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0.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1.xml"/><Relationship Id="rId3" Type="http://schemas.openxmlformats.org/officeDocument/2006/relationships/image" Target="../media/image201.png"/></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2.xml"/><Relationship Id="rId3" Type="http://schemas.openxmlformats.org/officeDocument/2006/relationships/image" Target="../media/image4.png"/></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3.xml"/><Relationship Id="rId3" Type="http://schemas.openxmlformats.org/officeDocument/2006/relationships/image" Target="../media/image4.png"/></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4.xml"/><Relationship Id="rId3" Type="http://schemas.openxmlformats.org/officeDocument/2006/relationships/image" Target="../media/image4.png"/></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5.xml"/><Relationship Id="rId3" Type="http://schemas.openxmlformats.org/officeDocument/2006/relationships/image" Target="../media/image4.png"/></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6.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7.xml"/><Relationship Id="rId3" Type="http://schemas.openxmlformats.org/officeDocument/2006/relationships/image" Target="../media/image4.png"/><Relationship Id="rId4" Type="http://schemas.openxmlformats.org/officeDocument/2006/relationships/image" Target="../media/image205.png"/></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8.xml"/><Relationship Id="rId3" Type="http://schemas.openxmlformats.org/officeDocument/2006/relationships/image" Target="../media/image203.png"/><Relationship Id="rId4" Type="http://schemas.openxmlformats.org/officeDocument/2006/relationships/image" Target="../media/image206.png"/></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9.xml"/><Relationship Id="rId3" Type="http://schemas.openxmlformats.org/officeDocument/2006/relationships/image" Target="../media/image21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64.png"/><Relationship Id="rId4" Type="http://schemas.openxmlformats.org/officeDocument/2006/relationships/hyperlink" Target="https://worldpopulationreview.com/country-rankings/semiconductor-manufacturing-by-country" TargetMode="Externa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0.xml"/><Relationship Id="rId3" Type="http://schemas.openxmlformats.org/officeDocument/2006/relationships/image" Target="../media/image4.png"/><Relationship Id="rId4" Type="http://schemas.openxmlformats.org/officeDocument/2006/relationships/image" Target="../media/image208.png"/></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1.xml"/><Relationship Id="rId3" Type="http://schemas.openxmlformats.org/officeDocument/2006/relationships/image" Target="../media/image4.png"/><Relationship Id="rId4" Type="http://schemas.openxmlformats.org/officeDocument/2006/relationships/image" Target="../media/image210.png"/></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2.xml"/><Relationship Id="rId3" Type="http://schemas.openxmlformats.org/officeDocument/2006/relationships/image" Target="../media/image4.png"/><Relationship Id="rId4" Type="http://schemas.openxmlformats.org/officeDocument/2006/relationships/image" Target="../media/image209.png"/></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3.xml"/><Relationship Id="rId3" Type="http://schemas.openxmlformats.org/officeDocument/2006/relationships/image" Target="../media/image4.png"/><Relationship Id="rId4" Type="http://schemas.openxmlformats.org/officeDocument/2006/relationships/image" Target="../media/image204.png"/></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4.xml"/><Relationship Id="rId3" Type="http://schemas.openxmlformats.org/officeDocument/2006/relationships/image" Target="../media/image4.png"/><Relationship Id="rId4" Type="http://schemas.openxmlformats.org/officeDocument/2006/relationships/image" Target="../media/image214.png"/></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5.xml"/><Relationship Id="rId3" Type="http://schemas.openxmlformats.org/officeDocument/2006/relationships/image" Target="../media/image213.png"/></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6.xml"/><Relationship Id="rId3" Type="http://schemas.openxmlformats.org/officeDocument/2006/relationships/image" Target="../media/image4.png"/></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7.xml"/><Relationship Id="rId3" Type="http://schemas.openxmlformats.org/officeDocument/2006/relationships/image" Target="../media/image220.png"/><Relationship Id="rId4" Type="http://schemas.openxmlformats.org/officeDocument/2006/relationships/image" Target="../media/image4.png"/></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8.xml"/><Relationship Id="rId3" Type="http://schemas.openxmlformats.org/officeDocument/2006/relationships/image" Target="../media/image211.png"/><Relationship Id="rId4" Type="http://schemas.openxmlformats.org/officeDocument/2006/relationships/image" Target="../media/image4.png"/></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9.xml"/><Relationship Id="rId3" Type="http://schemas.openxmlformats.org/officeDocument/2006/relationships/image" Target="../media/image221.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hyperlink" Target="https://www.eetasia.com/global-semiconductor-equipment-spending-on-track-for-2024-recovery/" TargetMode="Externa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0.xml"/><Relationship Id="rId3" Type="http://schemas.openxmlformats.org/officeDocument/2006/relationships/image" Target="../media/image215.png"/><Relationship Id="rId4" Type="http://schemas.openxmlformats.org/officeDocument/2006/relationships/image" Target="../media/image4.png"/></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1.xml"/><Relationship Id="rId3" Type="http://schemas.openxmlformats.org/officeDocument/2006/relationships/image" Target="../media/image219.png"/><Relationship Id="rId4" Type="http://schemas.openxmlformats.org/officeDocument/2006/relationships/image" Target="../media/image4.png"/></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2.xml"/><Relationship Id="rId3" Type="http://schemas.openxmlformats.org/officeDocument/2006/relationships/image" Target="../media/image225.png"/><Relationship Id="rId4" Type="http://schemas.openxmlformats.org/officeDocument/2006/relationships/image" Target="../media/image4.png"/></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3.xml"/><Relationship Id="rId3" Type="http://schemas.openxmlformats.org/officeDocument/2006/relationships/image" Target="../media/image216.png"/><Relationship Id="rId4" Type="http://schemas.openxmlformats.org/officeDocument/2006/relationships/image" Target="../media/image4.png"/></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4.xml"/><Relationship Id="rId3" Type="http://schemas.openxmlformats.org/officeDocument/2006/relationships/image" Target="../media/image223.png"/><Relationship Id="rId4" Type="http://schemas.openxmlformats.org/officeDocument/2006/relationships/image" Target="../media/image4.png"/></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5.xml"/><Relationship Id="rId3" Type="http://schemas.openxmlformats.org/officeDocument/2006/relationships/image" Target="../media/image218.png"/><Relationship Id="rId4" Type="http://schemas.openxmlformats.org/officeDocument/2006/relationships/image" Target="../media/image4.png"/></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6.xml"/><Relationship Id="rId3" Type="http://schemas.openxmlformats.org/officeDocument/2006/relationships/image" Target="../media/image229.png"/><Relationship Id="rId4" Type="http://schemas.openxmlformats.org/officeDocument/2006/relationships/image" Target="../media/image4.png"/></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7.xml"/><Relationship Id="rId3" Type="http://schemas.openxmlformats.org/officeDocument/2006/relationships/image" Target="../media/image226.png"/><Relationship Id="rId4" Type="http://schemas.openxmlformats.org/officeDocument/2006/relationships/image" Target="../media/image4.png"/></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8.xml"/><Relationship Id="rId3" Type="http://schemas.openxmlformats.org/officeDocument/2006/relationships/image" Target="../media/image217.png"/><Relationship Id="rId4" Type="http://schemas.openxmlformats.org/officeDocument/2006/relationships/image" Target="../media/image4.png"/></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9.xml"/><Relationship Id="rId3" Type="http://schemas.openxmlformats.org/officeDocument/2006/relationships/image" Target="../media/image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hyperlink" Target="https://www.cnbc.com/2023/03/15/samsung-to-spend-228-billion-on-the-worlds-largest-chip-facility.html#:~:text=Samsung%20is%20the%20world%27s%20biggest,second%2Dbiggest%20memory%20chip%20maker." TargetMode="External"/><Relationship Id="rId4" Type="http://schemas.openxmlformats.org/officeDocument/2006/relationships/hyperlink" Target="https://www.mckinsey.com/industries/industrials-and-electronics/our-insights/semiconductor-design-and-manufacturing-achieving-leading-edge-capabilities" TargetMode="External"/><Relationship Id="rId5" Type="http://schemas.openxmlformats.org/officeDocument/2006/relationships/image" Target="../media/image1.png"/><Relationship Id="rId6" Type="http://schemas.openxmlformats.org/officeDocument/2006/relationships/image" Target="../media/image3.png"/><Relationship Id="rId7" Type="http://schemas.openxmlformats.org/officeDocument/2006/relationships/image" Target="../media/image4.png"/></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0.xml"/><Relationship Id="rId3" Type="http://schemas.openxmlformats.org/officeDocument/2006/relationships/image" Target="../media/image4.png"/><Relationship Id="rId4" Type="http://schemas.openxmlformats.org/officeDocument/2006/relationships/image" Target="../media/image237.png"/></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1.xml"/><Relationship Id="rId3" Type="http://schemas.openxmlformats.org/officeDocument/2006/relationships/image" Target="../media/image4.png"/><Relationship Id="rId4" Type="http://schemas.openxmlformats.org/officeDocument/2006/relationships/image" Target="../media/image234.png"/><Relationship Id="rId5" Type="http://schemas.openxmlformats.org/officeDocument/2006/relationships/image" Target="../media/image235.png"/></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2.xml"/><Relationship Id="rId3" Type="http://schemas.openxmlformats.org/officeDocument/2006/relationships/image" Target="../media/image4.png"/></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3.xml"/><Relationship Id="rId3" Type="http://schemas.openxmlformats.org/officeDocument/2006/relationships/image" Target="../media/image227.jpg"/><Relationship Id="rId4" Type="http://schemas.openxmlformats.org/officeDocument/2006/relationships/image" Target="../media/image228.jpg"/><Relationship Id="rId9" Type="http://schemas.openxmlformats.org/officeDocument/2006/relationships/image" Target="../media/image4.png"/><Relationship Id="rId5" Type="http://schemas.openxmlformats.org/officeDocument/2006/relationships/image" Target="../media/image230.jpg"/><Relationship Id="rId6" Type="http://schemas.openxmlformats.org/officeDocument/2006/relationships/image" Target="../media/image232.jpg"/><Relationship Id="rId7" Type="http://schemas.openxmlformats.org/officeDocument/2006/relationships/image" Target="../media/image240.jpg"/><Relationship Id="rId8" Type="http://schemas.openxmlformats.org/officeDocument/2006/relationships/image" Target="../media/image233.jpg"/></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4.xml"/><Relationship Id="rId3" Type="http://schemas.openxmlformats.org/officeDocument/2006/relationships/image" Target="../media/image4.png"/><Relationship Id="rId4" Type="http://schemas.openxmlformats.org/officeDocument/2006/relationships/image" Target="../media/image245.jpg"/><Relationship Id="rId9" Type="http://schemas.openxmlformats.org/officeDocument/2006/relationships/image" Target="../media/image236.jpg"/><Relationship Id="rId5" Type="http://schemas.openxmlformats.org/officeDocument/2006/relationships/image" Target="../media/image231.jpg"/><Relationship Id="rId6" Type="http://schemas.openxmlformats.org/officeDocument/2006/relationships/image" Target="../media/image238.jpg"/><Relationship Id="rId7" Type="http://schemas.openxmlformats.org/officeDocument/2006/relationships/image" Target="../media/image224.jpg"/><Relationship Id="rId8" Type="http://schemas.openxmlformats.org/officeDocument/2006/relationships/image" Target="../media/image239.jpg"/></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5.xml"/><Relationship Id="rId3" Type="http://schemas.openxmlformats.org/officeDocument/2006/relationships/image" Target="../media/image242.png"/><Relationship Id="rId4" Type="http://schemas.openxmlformats.org/officeDocument/2006/relationships/image" Target="../media/image4.png"/></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6.xml"/><Relationship Id="rId3" Type="http://schemas.openxmlformats.org/officeDocument/2006/relationships/image" Target="../media/image241.png"/><Relationship Id="rId4" Type="http://schemas.openxmlformats.org/officeDocument/2006/relationships/image" Target="../media/image4.png"/></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7.xml"/><Relationship Id="rId3" Type="http://schemas.openxmlformats.org/officeDocument/2006/relationships/image" Target="../media/image4.png"/><Relationship Id="rId4" Type="http://schemas.openxmlformats.org/officeDocument/2006/relationships/image" Target="../media/image248.png"/></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8.xml"/><Relationship Id="rId3" Type="http://schemas.openxmlformats.org/officeDocument/2006/relationships/image" Target="../media/image4.png"/><Relationship Id="rId4" Type="http://schemas.openxmlformats.org/officeDocument/2006/relationships/image" Target="../media/image248.png"/><Relationship Id="rId5" Type="http://schemas.openxmlformats.org/officeDocument/2006/relationships/image" Target="../media/image258.png"/></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9.xml"/><Relationship Id="rId3" Type="http://schemas.openxmlformats.org/officeDocument/2006/relationships/image" Target="../media/image4.png"/><Relationship Id="rId4" Type="http://schemas.openxmlformats.org/officeDocument/2006/relationships/image" Target="../media/image258.png"/><Relationship Id="rId5" Type="http://schemas.openxmlformats.org/officeDocument/2006/relationships/image" Target="../media/image25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31.png"/><Relationship Id="rId4" Type="http://schemas.openxmlformats.org/officeDocument/2006/relationships/hyperlink" Target="https://www-statista-com.proxy.lib.sfu.ca/statistics/283359/top-20-semiconductor-companies/" TargetMode="Externa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0.xml"/><Relationship Id="rId3" Type="http://schemas.openxmlformats.org/officeDocument/2006/relationships/image" Target="../media/image251.png"/><Relationship Id="rId4" Type="http://schemas.openxmlformats.org/officeDocument/2006/relationships/image" Target="../media/image4.png"/></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1.xml"/><Relationship Id="rId3" Type="http://schemas.openxmlformats.org/officeDocument/2006/relationships/image" Target="../media/image4.png"/><Relationship Id="rId4" Type="http://schemas.openxmlformats.org/officeDocument/2006/relationships/image" Target="../media/image263.png"/></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2.xml"/><Relationship Id="rId3" Type="http://schemas.openxmlformats.org/officeDocument/2006/relationships/image" Target="../media/image4.png"/><Relationship Id="rId4" Type="http://schemas.openxmlformats.org/officeDocument/2006/relationships/image" Target="../media/image253.png"/></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3.xml"/><Relationship Id="rId3" Type="http://schemas.openxmlformats.org/officeDocument/2006/relationships/image" Target="../media/image4.png"/><Relationship Id="rId4" Type="http://schemas.openxmlformats.org/officeDocument/2006/relationships/image" Target="../media/image243.png"/></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4.xml"/><Relationship Id="rId3" Type="http://schemas.openxmlformats.org/officeDocument/2006/relationships/image" Target="../media/image244.png"/><Relationship Id="rId4" Type="http://schemas.openxmlformats.org/officeDocument/2006/relationships/image" Target="../media/image4.png"/></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5.xml"/><Relationship Id="rId3" Type="http://schemas.openxmlformats.org/officeDocument/2006/relationships/image" Target="../media/image244.png"/><Relationship Id="rId4" Type="http://schemas.openxmlformats.org/officeDocument/2006/relationships/image" Target="../media/image4.png"/><Relationship Id="rId5" Type="http://schemas.openxmlformats.org/officeDocument/2006/relationships/image" Target="../media/image254.png"/></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6.xml"/><Relationship Id="rId3" Type="http://schemas.openxmlformats.org/officeDocument/2006/relationships/image" Target="../media/image4.png"/><Relationship Id="rId4" Type="http://schemas.openxmlformats.org/officeDocument/2006/relationships/image" Target="../media/image247.png"/></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7.xml"/><Relationship Id="rId3" Type="http://schemas.openxmlformats.org/officeDocument/2006/relationships/image" Target="../media/image255.png"/><Relationship Id="rId4" Type="http://schemas.openxmlformats.org/officeDocument/2006/relationships/image" Target="../media/image4.png"/></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8.xml"/><Relationship Id="rId3" Type="http://schemas.openxmlformats.org/officeDocument/2006/relationships/image" Target="../media/image259.png"/><Relationship Id="rId4" Type="http://schemas.openxmlformats.org/officeDocument/2006/relationships/image" Target="../media/image4.png"/></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9.xml"/><Relationship Id="rId3" Type="http://schemas.openxmlformats.org/officeDocument/2006/relationships/image" Target="../media/image4.png"/><Relationship Id="rId4" Type="http://schemas.openxmlformats.org/officeDocument/2006/relationships/image" Target="../media/image27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hyperlink" Target="https://www.statista.com/statistics/946425/worldwide-fabless-integrated-circuit-design-houses/" TargetMode="External"/><Relationship Id="rId4" Type="http://schemas.openxmlformats.org/officeDocument/2006/relationships/image" Target="../media/image38.png"/></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0.xml"/><Relationship Id="rId3" Type="http://schemas.openxmlformats.org/officeDocument/2006/relationships/image" Target="../media/image4.png"/><Relationship Id="rId4" Type="http://schemas.openxmlformats.org/officeDocument/2006/relationships/image" Target="../media/image246.png"/></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1.xml"/><Relationship Id="rId3" Type="http://schemas.openxmlformats.org/officeDocument/2006/relationships/image" Target="../media/image257.png"/><Relationship Id="rId4" Type="http://schemas.openxmlformats.org/officeDocument/2006/relationships/image" Target="../media/image4.png"/><Relationship Id="rId5" Type="http://schemas.openxmlformats.org/officeDocument/2006/relationships/image" Target="../media/image249.png"/></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2.xml"/><Relationship Id="rId3" Type="http://schemas.openxmlformats.org/officeDocument/2006/relationships/image" Target="../media/image4.png"/><Relationship Id="rId4" Type="http://schemas.openxmlformats.org/officeDocument/2006/relationships/image" Target="../media/image268.png"/></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3.xml"/><Relationship Id="rId3" Type="http://schemas.openxmlformats.org/officeDocument/2006/relationships/image" Target="../media/image4.png"/><Relationship Id="rId4" Type="http://schemas.openxmlformats.org/officeDocument/2006/relationships/image" Target="../media/image250.png"/><Relationship Id="rId5" Type="http://schemas.openxmlformats.org/officeDocument/2006/relationships/image" Target="../media/image261.png"/></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4.xml"/><Relationship Id="rId3" Type="http://schemas.openxmlformats.org/officeDocument/2006/relationships/image" Target="../media/image4.png"/><Relationship Id="rId4" Type="http://schemas.openxmlformats.org/officeDocument/2006/relationships/image" Target="../media/image269.png"/></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5.xml"/><Relationship Id="rId3" Type="http://schemas.openxmlformats.org/officeDocument/2006/relationships/image" Target="../media/image256.png"/><Relationship Id="rId4" Type="http://schemas.openxmlformats.org/officeDocument/2006/relationships/image" Target="../media/image4.png"/></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6.xml"/><Relationship Id="rId3" Type="http://schemas.openxmlformats.org/officeDocument/2006/relationships/image" Target="../media/image4.png"/><Relationship Id="rId4" Type="http://schemas.openxmlformats.org/officeDocument/2006/relationships/image" Target="../media/image260.png"/><Relationship Id="rId5" Type="http://schemas.openxmlformats.org/officeDocument/2006/relationships/image" Target="../media/image262.png"/></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7.xml"/><Relationship Id="rId3" Type="http://schemas.openxmlformats.org/officeDocument/2006/relationships/image" Target="../media/image262.png"/><Relationship Id="rId4" Type="http://schemas.openxmlformats.org/officeDocument/2006/relationships/image" Target="../media/image264.png"/><Relationship Id="rId5" Type="http://schemas.openxmlformats.org/officeDocument/2006/relationships/image" Target="../media/image4.png"/></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8.xml"/><Relationship Id="rId3" Type="http://schemas.openxmlformats.org/officeDocument/2006/relationships/image" Target="../media/image266.png"/><Relationship Id="rId4" Type="http://schemas.openxmlformats.org/officeDocument/2006/relationships/image" Target="../media/image4.png"/></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9.xml"/><Relationship Id="rId3" Type="http://schemas.openxmlformats.org/officeDocument/2006/relationships/image" Target="../media/image266.png"/><Relationship Id="rId4" Type="http://schemas.openxmlformats.org/officeDocument/2006/relationships/image" Target="../media/image270.png"/><Relationship Id="rId5" Type="http://schemas.openxmlformats.org/officeDocument/2006/relationships/image" Target="../media/image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37.png"/><Relationship Id="rId4" Type="http://schemas.openxmlformats.org/officeDocument/2006/relationships/hyperlink" Target="https://www-statista-com.proxy.lib.sfu.ca/statistics/867210/worldwide-semiconductor-foundries-by-revenue/" TargetMode="Externa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0.xml"/><Relationship Id="rId3" Type="http://schemas.openxmlformats.org/officeDocument/2006/relationships/image" Target="../media/image265.png"/><Relationship Id="rId4" Type="http://schemas.openxmlformats.org/officeDocument/2006/relationships/image" Target="../media/image267.png"/><Relationship Id="rId5" Type="http://schemas.openxmlformats.org/officeDocument/2006/relationships/image" Target="../media/image4.png"/></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1.xml"/><Relationship Id="rId3" Type="http://schemas.openxmlformats.org/officeDocument/2006/relationships/image" Target="../media/image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image" Target="../media/image36.png"/><Relationship Id="rId4" Type="http://schemas.openxmlformats.org/officeDocument/2006/relationships/hyperlink" Target="https://www.zippia.com/advice/largest-semiconductor-companies-world/"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image" Target="../media/image39.png"/><Relationship Id="rId4" Type="http://schemas.openxmlformats.org/officeDocument/2006/relationships/hyperlink" Target="https://www.tomshardware.com/features/amd-vs-intel-cpus#section-intel-vs-amd-cpu-gaming-performance"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20.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hyperlink" Target="https://www.gpucheck.com/graphics-card-hierarchy-chart"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image" Target="../media/image12.png"/><Relationship Id="rId4" Type="http://schemas.openxmlformats.org/officeDocument/2006/relationships/image" Target="../media/image10.png"/><Relationship Id="rId5" Type="http://schemas.openxmlformats.org/officeDocument/2006/relationships/hyperlink" Target="https://www.logicalincrements.com/articles/graphicscardcomparison" TargetMode="External"/><Relationship Id="rId6" Type="http://schemas.openxmlformats.org/officeDocument/2006/relationships/image" Target="../media/image1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 Id="rId3" Type="http://schemas.openxmlformats.org/officeDocument/2006/relationships/hyperlink" Target="https://www.cnbc.com/2023/05/25/ai-pushing-nvidia-toward-1-trillion-wont-help-intel-and-amd.html" TargetMode="External"/><Relationship Id="rId4" Type="http://schemas.openxmlformats.org/officeDocument/2006/relationships/hyperlink" Target="https://www.barrons.com/articles/intel-stock-ai-chip-nvidia-amd-gpu-bc36ab94" TargetMode="External"/><Relationship Id="rId5" Type="http://schemas.openxmlformats.org/officeDocument/2006/relationships/image" Target="../media/image1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 Id="rId3" Type="http://schemas.openxmlformats.org/officeDocument/2006/relationships/hyperlink" Target="https://www.startus-insights.com/innovators-guide/semiconductors-trends-innovation/" TargetMode="External"/><Relationship Id="rId4" Type="http://schemas.openxmlformats.org/officeDocument/2006/relationships/hyperlink" Target="https://www.fool.com/investing/stock-market/market-sectors/information-technology/semiconductor-stocks/" TargetMode="External"/><Relationship Id="rId5" Type="http://schemas.openxmlformats.org/officeDocument/2006/relationships/image" Target="../media/image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4.xml"/><Relationship Id="rId3" Type="http://schemas.openxmlformats.org/officeDocument/2006/relationships/hyperlink" Target="https://www.precedenceresearch.com/artificial-intelligence-chip-market" TargetMode="External"/><Relationship Id="rId4" Type="http://schemas.openxmlformats.org/officeDocument/2006/relationships/image" Target="../media/image1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5.xml"/><Relationship Id="rId3" Type="http://schemas.openxmlformats.org/officeDocument/2006/relationships/hyperlink" Target="https://www.mckinsey.com/industries/semiconductors/our-insights/scaling-ai-in-the-sector-that-enables-it-lessons-for-semiconductor-device-makers" TargetMode="External"/><Relationship Id="rId4" Type="http://schemas.openxmlformats.org/officeDocument/2006/relationships/image" Target="../media/image1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6.xml"/><Relationship Id="rId3" Type="http://schemas.openxmlformats.org/officeDocument/2006/relationships/image" Target="../media/image16.png"/><Relationship Id="rId4" Type="http://schemas.openxmlformats.org/officeDocument/2006/relationships/hyperlink" Target="https://finance.yahoo.com/chart/%5ESOX?showOptin=1#eyJpbnRlcnZhbCI6ImRheSIsInBlcmlvZGljaXR5IjoxLCJ0aW1lVW5pdCI6bnVsbCwiY2FuZGxlV2lkdGgiOjgsImZsaXBwZWQiOmZhbHNlLCJ2b2x1bWVVbmRlcmxheSI6dHJ1ZSwiYWRqIjp0cnVlLCJjcm9zc2hhaXIiOnRydWUsImNoYXJ0VHlwZSI6ImxpbmUiLCJleHRlbmRlZCI6ZmFsc2UsIm1hcmtldFNlc3Npb25zIjp7fSwiYWdncmVnYXRpb25UeXBlIjoib2hsYyIsImNoYXJ0U2NhbGUiOiJwZXJjZW50Iiwic3R1ZGllcyI6eyLigIx2b2wgdW5kcuKAjCI6eyJ0eXBlIjoidm9sIHVuZHIiLCJpbnB1dHMiOnsiaWQiOiLigIx2b2wgdW5kcuKAjCIsImRpc3BsYXkiOiLigIx2b2wgdW5kcuKAjCJ9LCJvdXRwdXRzIjp7IlVwIFZvbHVtZSI6IiMwMGIwNjEiLCJEb3duIFZvbHVtZSI6IiNmZjMzM2EifSwicGFuZWwiOiJjaGFydCIsInBhcmFtZXRlcnMiOnsid2lkdGhGYWN0b3IiOjAuNDUsImNoYXJ0TmFtZSI6ImNoYXJ0In19fSwicGFuZWxzIjp7ImNoYXJ0Ijp7InBlcmNlbnQiOjEsImRpc3BsYXkiOiJeU09YIiwiY2hhcnROYW1lIjoiY2hhcnQiLCJpbmRleCI6MCwieUF4aXMiOnsibmFtZSI6ImNoYXJ0IiwicG9zaXRpb24iOm51bGx9LCJ5YXhpc0xIUyI6W10sInlheGlzUkhTIjpbImNoYXJ0Iiwi4oCMdm9sIHVuZHLigIwiXX19LCJzZXRTcGFuIjp7fSwibGluZVdpZHRoIjoyLCJzdHJpcGVkQmFja2dyb3VuZCI6dHJ1ZSwiZXZlbnRzIjp0cnVlLCJjb2xvciI6IiMwMDgxZjIiLCJzdHJpcGVkQmFja2dyb3VkIjp0cnVlLCJldmVudE1hcCI6eyJjb3Jwb3JhdGUiOltdLCJzaWdEZXYiOnt9fSwic3ltYm9scyI6W3sic3ltYm9sIjoiXlNPWCIsInN5bWJvbE9iamVjdCI6eyJzeW1ib2wiOiJeU09YIiwicXVvdGVUeXBlIjoiSU5ERVgiLCJleGNoYW5nZVRpbWVab25lIjoiQW1lcmljYS9OZXdfWW9yayJ9LCJwZXJpb2RpY2l0eSI6MSwiaW50ZXJ2YWwiOiJkYXkiLCJ0aW1lVW5pdCI6bnVsbCwic2V0U3BhbiI6e319LHsic3ltYm9sIjoiXlNQWCIsInN5bWJvbE9iamVjdCI6eyJzeW1ib2wiOiJeU1BYIn0sInBlcmlvZGljaXR5IjoxLCJpbnRlcnZhbCI6ImRheSIsInRpbWVVbml0IjpudWxsLCJzZXRTcGFuIjp7fSwiaWQiOiJeU1BYIiwicGFyYW1ldGVycyI6eyJjb2xvciI6IiNhZDZlZmYiLCJ3aWR0aCI6MiwiaXNDb21wYXJpc29uIjp0cnVlLCJzaGFyZVlBeGlzIjp0cnVlLCJjaGFydE5hbWUiOiJjaGFydCIsInN5bWJvbE9iamVjdCI6eyJzeW1ib2wiOiJeU1BYIn0sInBhbmVsIjoiY2hhcnQiLCJmaWxsR2FwcyI6ZmFsc2UsImFjdGlvbiI6ImFkZC1zZXJpZXMiLCJzeW1ib2wiOiJeU1BYIiwiZ2FwRGlzcGxheVN0eWxlIjoidHJhbnNwYXJlbnQiLCJuYW1lIjoiXlNQWCIsIm92ZXJDaGFydCI6dHJ1ZSwidXNlQ2hhcnRMZWdlbmQiOnRydWUsImhlaWdodFBlcmNlbnRhZ2UiOjAuNywib3BhY2l0eSI6MSwiaGlnaGxpZ2h0YWJsZSI6dHJ1ZSwidHlwZSI6ImxpbmUiLCJzdHlsZSI6InN0eF9saW5lX2NoYXJ0In19XX0-"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8.xml"/><Relationship Id="rId3" Type="http://schemas.openxmlformats.org/officeDocument/2006/relationships/image" Target="../media/image1.png"/><Relationship Id="rId4" Type="http://schemas.openxmlformats.org/officeDocument/2006/relationships/image" Target="../media/image2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9.xml"/><Relationship Id="rId3" Type="http://schemas.openxmlformats.org/officeDocument/2006/relationships/image" Target="../media/image1.png"/><Relationship Id="rId4" Type="http://schemas.openxmlformats.org/officeDocument/2006/relationships/image" Target="../media/image25.png"/><Relationship Id="rId5" Type="http://schemas.openxmlformats.org/officeDocument/2006/relationships/image" Target="../media/image2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hyperlink" Target="https://www.investopedia.com/terms/s/semiconductor.asp"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0.xml"/><Relationship Id="rId3" Type="http://schemas.openxmlformats.org/officeDocument/2006/relationships/image" Target="../media/image1.png"/><Relationship Id="rId4" Type="http://schemas.openxmlformats.org/officeDocument/2006/relationships/image" Target="../media/image2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2.xml"/><Relationship Id="rId3" Type="http://schemas.openxmlformats.org/officeDocument/2006/relationships/image" Target="../media/image22.png"/><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3.xml"/><Relationship Id="rId3" Type="http://schemas.openxmlformats.org/officeDocument/2006/relationships/image" Target="../media/image43.png"/><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4.xml"/><Relationship Id="rId3" Type="http://schemas.openxmlformats.org/officeDocument/2006/relationships/image" Target="../media/image32.png"/><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5.xml"/><Relationship Id="rId3" Type="http://schemas.openxmlformats.org/officeDocument/2006/relationships/image" Target="../media/image29.png"/><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6.xml"/><Relationship Id="rId3" Type="http://schemas.openxmlformats.org/officeDocument/2006/relationships/image" Target="../media/image19.png"/><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7.xml"/><Relationship Id="rId3" Type="http://schemas.openxmlformats.org/officeDocument/2006/relationships/image" Target="../media/image30.png"/><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8.xml"/><Relationship Id="rId3" Type="http://schemas.openxmlformats.org/officeDocument/2006/relationships/image" Target="../media/image34.png"/><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9.xml"/><Relationship Id="rId3" Type="http://schemas.openxmlformats.org/officeDocument/2006/relationships/image" Target="../media/image35.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28.png"/><Relationship Id="rId4" Type="http://schemas.openxmlformats.org/officeDocument/2006/relationships/hyperlink" Target="https://www.semiconductors.org/wp-content/uploads/2018/07/Product_Classification_2018.pdf" TargetMode="External"/><Relationship Id="rId5" Type="http://schemas.openxmlformats.org/officeDocument/2006/relationships/hyperlink" Target="https://www.elprocus.com/semiconductor-devices-types-and-applications/"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0.xml"/><Relationship Id="rId3" Type="http://schemas.openxmlformats.org/officeDocument/2006/relationships/image" Target="../media/image40.png"/><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1.xml"/><Relationship Id="rId3" Type="http://schemas.openxmlformats.org/officeDocument/2006/relationships/image" Target="../media/image1.png"/><Relationship Id="rId4" Type="http://schemas.openxmlformats.org/officeDocument/2006/relationships/image" Target="../media/image3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2.xml"/><Relationship Id="rId3" Type="http://schemas.openxmlformats.org/officeDocument/2006/relationships/image" Target="../media/image1.png"/><Relationship Id="rId4" Type="http://schemas.openxmlformats.org/officeDocument/2006/relationships/image" Target="../media/image4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4.xml"/><Relationship Id="rId3" Type="http://schemas.openxmlformats.org/officeDocument/2006/relationships/image" Target="../media/image41.png"/><Relationship Id="rId4" Type="http://schemas.openxmlformats.org/officeDocument/2006/relationships/image" Target="../media/image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5.xml"/><Relationship Id="rId3" Type="http://schemas.openxmlformats.org/officeDocument/2006/relationships/image" Target="../media/image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6.xml"/><Relationship Id="rId3" Type="http://schemas.openxmlformats.org/officeDocument/2006/relationships/image" Target="../media/image1.png"/><Relationship Id="rId4" Type="http://schemas.openxmlformats.org/officeDocument/2006/relationships/hyperlink" Target="https://www.nvidia.com/en-us/technologies/cuda-x/" TargetMode="External"/><Relationship Id="rId5" Type="http://schemas.openxmlformats.org/officeDocument/2006/relationships/hyperlink" Target="https://www.nvidia.com/en-us/ai-data-science/"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7.xml"/><Relationship Id="rId3" Type="http://schemas.openxmlformats.org/officeDocument/2006/relationships/image" Target="../media/image1.png"/><Relationship Id="rId4" Type="http://schemas.openxmlformats.org/officeDocument/2006/relationships/hyperlink" Target="https://www.nvidia.com/en-us/design-visualization/technologies/rtx/" TargetMode="External"/><Relationship Id="rId5" Type="http://schemas.openxmlformats.org/officeDocument/2006/relationships/hyperlink" Target="https://www.nvidia.com/en-us/omniverse/"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8.xml"/><Relationship Id="rId3" Type="http://schemas.openxmlformats.org/officeDocument/2006/relationships/image" Target="../media/image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9.xml"/><Relationship Id="rId3" Type="http://schemas.openxmlformats.org/officeDocument/2006/relationships/image" Target="../media/image1.png"/><Relationship Id="rId4" Type="http://schemas.openxmlformats.org/officeDocument/2006/relationships/image" Target="../media/image5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hyperlink" Target="https://www.investopedia.com/terms/s/semiconductor.asp#:~:text=Also%20known%20as%20semis%2C%20or,gaming%20hardware%2C%20and%20medical%20equipment"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0.xml"/><Relationship Id="rId3" Type="http://schemas.openxmlformats.org/officeDocument/2006/relationships/image" Target="../media/image1.png"/><Relationship Id="rId4" Type="http://schemas.openxmlformats.org/officeDocument/2006/relationships/image" Target="../media/image49.png"/><Relationship Id="rId5" Type="http://schemas.openxmlformats.org/officeDocument/2006/relationships/image" Target="../media/image4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1.xml"/><Relationship Id="rId3" Type="http://schemas.openxmlformats.org/officeDocument/2006/relationships/image" Target="../media/image1.png"/><Relationship Id="rId4" Type="http://schemas.openxmlformats.org/officeDocument/2006/relationships/image" Target="../media/image45.png"/><Relationship Id="rId5" Type="http://schemas.openxmlformats.org/officeDocument/2006/relationships/image" Target="../media/image51.png"/><Relationship Id="rId6" Type="http://schemas.openxmlformats.org/officeDocument/2006/relationships/image" Target="../media/image4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2.xml"/><Relationship Id="rId3" Type="http://schemas.openxmlformats.org/officeDocument/2006/relationships/image" Target="../media/image1.png"/><Relationship Id="rId4" Type="http://schemas.openxmlformats.org/officeDocument/2006/relationships/image" Target="../media/image5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3.xml"/><Relationship Id="rId3" Type="http://schemas.openxmlformats.org/officeDocument/2006/relationships/image" Target="../media/image1.png"/><Relationship Id="rId4" Type="http://schemas.openxmlformats.org/officeDocument/2006/relationships/image" Target="../media/image5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4.xml"/><Relationship Id="rId3" Type="http://schemas.openxmlformats.org/officeDocument/2006/relationships/image" Target="../media/image1.png"/><Relationship Id="rId4" Type="http://schemas.openxmlformats.org/officeDocument/2006/relationships/image" Target="../media/image5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5.xml"/><Relationship Id="rId3" Type="http://schemas.openxmlformats.org/officeDocument/2006/relationships/image" Target="../media/image54.png"/><Relationship Id="rId4" Type="http://schemas.openxmlformats.org/officeDocument/2006/relationships/image" Target="../media/image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6.xml"/><Relationship Id="rId3" Type="http://schemas.openxmlformats.org/officeDocument/2006/relationships/image" Target="../media/image56.png"/><Relationship Id="rId4" Type="http://schemas.openxmlformats.org/officeDocument/2006/relationships/image" Target="../media/image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7.xml"/><Relationship Id="rId3" Type="http://schemas.openxmlformats.org/officeDocument/2006/relationships/image" Target="../media/image57.png"/><Relationship Id="rId4" Type="http://schemas.openxmlformats.org/officeDocument/2006/relationships/image" Target="../media/image1.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8.xml"/><Relationship Id="rId3" Type="http://schemas.openxmlformats.org/officeDocument/2006/relationships/image" Target="../media/image58.png"/><Relationship Id="rId4" Type="http://schemas.openxmlformats.org/officeDocument/2006/relationships/image" Target="../media/image1.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9.xml"/><Relationship Id="rId3" Type="http://schemas.openxmlformats.org/officeDocument/2006/relationships/image" Target="../media/image1.png"/><Relationship Id="rId4" Type="http://schemas.openxmlformats.org/officeDocument/2006/relationships/image" Target="../media/image6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hyperlink" Target="https://www.theengineeringprojects.com/2020/08/introduction-to-semiconductors.html"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0.xml"/><Relationship Id="rId3" Type="http://schemas.openxmlformats.org/officeDocument/2006/relationships/image" Target="../media/image1.png"/><Relationship Id="rId4" Type="http://schemas.openxmlformats.org/officeDocument/2006/relationships/image" Target="../media/image63.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1.xml"/><Relationship Id="rId3" Type="http://schemas.openxmlformats.org/officeDocument/2006/relationships/image" Target="../media/image66.png"/><Relationship Id="rId4" Type="http://schemas.openxmlformats.org/officeDocument/2006/relationships/image" Target="../media/image1.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2.xml"/><Relationship Id="rId3" Type="http://schemas.openxmlformats.org/officeDocument/2006/relationships/image" Target="../media/image60.png"/><Relationship Id="rId4" Type="http://schemas.openxmlformats.org/officeDocument/2006/relationships/image" Target="../media/image1.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3.xml"/><Relationship Id="rId3" Type="http://schemas.openxmlformats.org/officeDocument/2006/relationships/image" Target="../media/image1.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 Id="rId3" Type="http://schemas.openxmlformats.org/officeDocument/2006/relationships/image" Target="../media/image1.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 Id="rId3" Type="http://schemas.openxmlformats.org/officeDocument/2006/relationships/image" Target="../media/image75.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 Id="rId3" Type="http://schemas.openxmlformats.org/officeDocument/2006/relationships/image" Target="../media/image61.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 Id="rId3" Type="http://schemas.openxmlformats.org/officeDocument/2006/relationships/image" Target="../media/image59.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 Id="rId3" Type="http://schemas.openxmlformats.org/officeDocument/2006/relationships/image" Target="../media/image65.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 Id="rId3" Type="http://schemas.openxmlformats.org/officeDocument/2006/relationships/image" Target="../media/image6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hyperlink" Target="https://www.mckinsey.com/industries/semiconductors/our-insights/strategies-to-lead-in-the-semiconductor-world" TargetMode="Externa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0.xml"/><Relationship Id="rId3" Type="http://schemas.openxmlformats.org/officeDocument/2006/relationships/image" Target="../media/image72.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 Id="rId3" Type="http://schemas.openxmlformats.org/officeDocument/2006/relationships/image" Target="../media/image1.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2.xml"/><Relationship Id="rId3" Type="http://schemas.openxmlformats.org/officeDocument/2006/relationships/image" Target="../media/image1.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3.xml"/><Relationship Id="rId3" Type="http://schemas.openxmlformats.org/officeDocument/2006/relationships/image" Target="../media/image1.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4.xml"/><Relationship Id="rId3" Type="http://schemas.openxmlformats.org/officeDocument/2006/relationships/image" Target="../media/image1.png"/><Relationship Id="rId4" Type="http://schemas.openxmlformats.org/officeDocument/2006/relationships/image" Target="../media/image76.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5.xml"/><Relationship Id="rId3" Type="http://schemas.openxmlformats.org/officeDocument/2006/relationships/image" Target="../media/image1.png"/><Relationship Id="rId4" Type="http://schemas.openxmlformats.org/officeDocument/2006/relationships/image" Target="../media/image67.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6.xml"/><Relationship Id="rId3" Type="http://schemas.openxmlformats.org/officeDocument/2006/relationships/image" Target="../media/image1.png"/><Relationship Id="rId4" Type="http://schemas.openxmlformats.org/officeDocument/2006/relationships/image" Target="../media/image69.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7.xml"/><Relationship Id="rId3" Type="http://schemas.openxmlformats.org/officeDocument/2006/relationships/image" Target="../media/image1.png"/><Relationship Id="rId4" Type="http://schemas.openxmlformats.org/officeDocument/2006/relationships/image" Target="../media/image86.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8.xml"/><Relationship Id="rId3" Type="http://schemas.openxmlformats.org/officeDocument/2006/relationships/image" Target="../media/image1.png"/><Relationship Id="rId4" Type="http://schemas.openxmlformats.org/officeDocument/2006/relationships/image" Target="../media/image71.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9.xml"/><Relationship Id="rId3" Type="http://schemas.openxmlformats.org/officeDocument/2006/relationships/image" Target="../media/image79.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hyperlink" Target="https://www.asml.com/en/news/stories/2021/semiconductor-manufacturing-process-steps" TargetMode="External"/><Relationship Id="rId4" Type="http://schemas.openxmlformats.org/officeDocument/2006/relationships/hyperlink" Target="https://en.wikipedia.org/wiki/Next-generation_lithography" TargetMode="Externa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0.xml"/><Relationship Id="rId3" Type="http://schemas.openxmlformats.org/officeDocument/2006/relationships/image" Target="../media/image1.png"/><Relationship Id="rId4" Type="http://schemas.openxmlformats.org/officeDocument/2006/relationships/image" Target="../media/image70.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1.xml"/><Relationship Id="rId3" Type="http://schemas.openxmlformats.org/officeDocument/2006/relationships/image" Target="../media/image1.png"/><Relationship Id="rId4" Type="http://schemas.openxmlformats.org/officeDocument/2006/relationships/image" Target="../media/image73.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2.xml"/><Relationship Id="rId3" Type="http://schemas.openxmlformats.org/officeDocument/2006/relationships/image" Target="../media/image1.png"/><Relationship Id="rId4" Type="http://schemas.openxmlformats.org/officeDocument/2006/relationships/image" Target="../media/image84.png"/><Relationship Id="rId5" Type="http://schemas.openxmlformats.org/officeDocument/2006/relationships/image" Target="../media/image74.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3.xml"/><Relationship Id="rId3" Type="http://schemas.openxmlformats.org/officeDocument/2006/relationships/image" Target="../media/image1.png"/><Relationship Id="rId4" Type="http://schemas.openxmlformats.org/officeDocument/2006/relationships/image" Target="../media/image83.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4.xml"/><Relationship Id="rId3" Type="http://schemas.openxmlformats.org/officeDocument/2006/relationships/image" Target="../media/image1.png"/><Relationship Id="rId4" Type="http://schemas.openxmlformats.org/officeDocument/2006/relationships/image" Target="../media/image89.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5.xml"/><Relationship Id="rId3" Type="http://schemas.openxmlformats.org/officeDocument/2006/relationships/image" Target="../media/image82.png"/><Relationship Id="rId4" Type="http://schemas.openxmlformats.org/officeDocument/2006/relationships/image" Target="../media/image1.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6.xml"/><Relationship Id="rId3" Type="http://schemas.openxmlformats.org/officeDocument/2006/relationships/image" Target="../media/image92.png"/><Relationship Id="rId4" Type="http://schemas.openxmlformats.org/officeDocument/2006/relationships/image" Target="../media/image1.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7.xml"/><Relationship Id="rId3" Type="http://schemas.openxmlformats.org/officeDocument/2006/relationships/image" Target="../media/image88.png"/><Relationship Id="rId4" Type="http://schemas.openxmlformats.org/officeDocument/2006/relationships/image" Target="../media/image1.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8.xml"/><Relationship Id="rId3" Type="http://schemas.openxmlformats.org/officeDocument/2006/relationships/image" Target="../media/image1.png"/><Relationship Id="rId4" Type="http://schemas.openxmlformats.org/officeDocument/2006/relationships/image" Target="../media/image85.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9.xml"/><Relationship Id="rId3" Type="http://schemas.openxmlformats.org/officeDocument/2006/relationships/image" Target="../media/image1.png"/><Relationship Id="rId4" Type="http://schemas.openxmlformats.org/officeDocument/2006/relationships/image" Target="../media/image8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7" name="Shape 77"/>
        <p:cNvGrpSpPr/>
        <p:nvPr/>
      </p:nvGrpSpPr>
      <p:grpSpPr>
        <a:xfrm>
          <a:off x="0" y="0"/>
          <a:ext cx="0" cy="0"/>
          <a:chOff x="0" y="0"/>
          <a:chExt cx="0" cy="0"/>
        </a:xfrm>
      </p:grpSpPr>
      <p:sp>
        <p:nvSpPr>
          <p:cNvPr id="78" name="Google Shape;78;p15"/>
          <p:cNvSpPr txBox="1"/>
          <p:nvPr>
            <p:ph type="title"/>
          </p:nvPr>
        </p:nvSpPr>
        <p:spPr>
          <a:xfrm>
            <a:off x="311725" y="500925"/>
            <a:ext cx="3127500" cy="18291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b="1" lang="en-CA" sz="3400"/>
              <a:t>Semiconductors</a:t>
            </a:r>
            <a:endParaRPr b="1" sz="3400"/>
          </a:p>
        </p:txBody>
      </p:sp>
      <p:sp>
        <p:nvSpPr>
          <p:cNvPr id="79" name="Google Shape;79;p15"/>
          <p:cNvSpPr txBox="1"/>
          <p:nvPr>
            <p:ph idx="1" type="body"/>
          </p:nvPr>
        </p:nvSpPr>
        <p:spPr>
          <a:xfrm>
            <a:off x="311725" y="2330025"/>
            <a:ext cx="3442200" cy="2298000"/>
          </a:xfrm>
          <a:prstGeom prst="rect">
            <a:avLst/>
          </a:prstGeom>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en-CA" sz="1000">
                <a:solidFill>
                  <a:schemeClr val="lt1"/>
                </a:solidFill>
              </a:rPr>
              <a:t>Prepared by 			Group 2</a:t>
            </a:r>
            <a:endParaRPr b="1" sz="1000">
              <a:solidFill>
                <a:schemeClr val="lt1"/>
              </a:solidFill>
            </a:endParaRPr>
          </a:p>
          <a:p>
            <a:pPr indent="0" lvl="0" marL="0" rtl="0" algn="l">
              <a:lnSpc>
                <a:spcPct val="100000"/>
              </a:lnSpc>
              <a:spcBef>
                <a:spcPts val="0"/>
              </a:spcBef>
              <a:spcAft>
                <a:spcPts val="0"/>
              </a:spcAft>
              <a:buNone/>
            </a:pPr>
            <a:r>
              <a:rPr lang="en-CA" sz="1000">
                <a:solidFill>
                  <a:schemeClr val="lt1"/>
                </a:solidFill>
              </a:rPr>
              <a:t>Hamza Saqi</a:t>
            </a:r>
            <a:r>
              <a:rPr lang="en-CA" sz="1000">
                <a:solidFill>
                  <a:schemeClr val="lt1"/>
                </a:solidFill>
              </a:rPr>
              <a:t>b			(301432934)</a:t>
            </a:r>
            <a:endParaRPr sz="1000">
              <a:solidFill>
                <a:schemeClr val="lt1"/>
              </a:solidFill>
            </a:endParaRPr>
          </a:p>
          <a:p>
            <a:pPr indent="0" lvl="0" marL="0" rtl="0" algn="l">
              <a:lnSpc>
                <a:spcPct val="100000"/>
              </a:lnSpc>
              <a:spcBef>
                <a:spcPts val="0"/>
              </a:spcBef>
              <a:spcAft>
                <a:spcPts val="0"/>
              </a:spcAft>
              <a:buNone/>
            </a:pPr>
            <a:r>
              <a:rPr lang="en-CA" sz="1000">
                <a:solidFill>
                  <a:schemeClr val="lt1"/>
                </a:solidFill>
              </a:rPr>
              <a:t>Taryn Myddleton			</a:t>
            </a:r>
            <a:r>
              <a:rPr lang="en-CA" sz="1000">
                <a:solidFill>
                  <a:schemeClr val="lt1"/>
                </a:solidFill>
              </a:rPr>
              <a:t>(301359363)</a:t>
            </a:r>
            <a:endParaRPr sz="1000">
              <a:solidFill>
                <a:schemeClr val="lt1"/>
              </a:solidFill>
            </a:endParaRPr>
          </a:p>
          <a:p>
            <a:pPr indent="0" lvl="0" marL="0" rtl="0" algn="l">
              <a:lnSpc>
                <a:spcPct val="100000"/>
              </a:lnSpc>
              <a:spcBef>
                <a:spcPts val="0"/>
              </a:spcBef>
              <a:spcAft>
                <a:spcPts val="0"/>
              </a:spcAft>
              <a:buNone/>
            </a:pPr>
            <a:r>
              <a:rPr lang="en-CA" sz="1000">
                <a:solidFill>
                  <a:schemeClr val="lt1"/>
                </a:solidFill>
              </a:rPr>
              <a:t>Mohammadali Guivehchian	(301399976)</a:t>
            </a:r>
            <a:endParaRPr sz="1000">
              <a:solidFill>
                <a:schemeClr val="lt1"/>
              </a:solidFill>
            </a:endParaRPr>
          </a:p>
          <a:p>
            <a:pPr indent="0" lvl="0" marL="0" rtl="0" algn="l">
              <a:lnSpc>
                <a:spcPct val="100000"/>
              </a:lnSpc>
              <a:spcBef>
                <a:spcPts val="0"/>
              </a:spcBef>
              <a:spcAft>
                <a:spcPts val="0"/>
              </a:spcAft>
              <a:buNone/>
            </a:pPr>
            <a:r>
              <a:rPr lang="en-CA" sz="1000">
                <a:solidFill>
                  <a:schemeClr val="lt1"/>
                </a:solidFill>
              </a:rPr>
              <a:t>Christopher Regalado		(301416431)</a:t>
            </a:r>
            <a:endParaRPr sz="1000">
              <a:solidFill>
                <a:schemeClr val="lt1"/>
              </a:solidFill>
            </a:endParaRPr>
          </a:p>
          <a:p>
            <a:pPr indent="0" lvl="0" marL="0" rtl="0" algn="l">
              <a:lnSpc>
                <a:spcPct val="100000"/>
              </a:lnSpc>
              <a:spcBef>
                <a:spcPts val="0"/>
              </a:spcBef>
              <a:spcAft>
                <a:spcPts val="0"/>
              </a:spcAft>
              <a:buNone/>
            </a:pPr>
            <a:r>
              <a:t/>
            </a:r>
            <a:endParaRPr sz="1000">
              <a:solidFill>
                <a:schemeClr val="lt1"/>
              </a:solidFill>
            </a:endParaRPr>
          </a:p>
          <a:p>
            <a:pPr indent="0" lvl="0" marL="0" rtl="0" algn="l">
              <a:lnSpc>
                <a:spcPct val="100000"/>
              </a:lnSpc>
              <a:spcBef>
                <a:spcPts val="0"/>
              </a:spcBef>
              <a:spcAft>
                <a:spcPts val="0"/>
              </a:spcAft>
              <a:buNone/>
            </a:pPr>
            <a:r>
              <a:t/>
            </a:r>
            <a:endParaRPr b="1" sz="1200">
              <a:solidFill>
                <a:schemeClr val="lt1"/>
              </a:solidFill>
            </a:endParaRPr>
          </a:p>
          <a:p>
            <a:pPr indent="0" lvl="0" marL="0" rtl="0" algn="l">
              <a:lnSpc>
                <a:spcPct val="100000"/>
              </a:lnSpc>
              <a:spcBef>
                <a:spcPts val="0"/>
              </a:spcBef>
              <a:spcAft>
                <a:spcPts val="0"/>
              </a:spcAft>
              <a:buNone/>
            </a:pPr>
            <a:r>
              <a:rPr b="1" lang="en-CA" sz="1000">
                <a:solidFill>
                  <a:schemeClr val="lt1"/>
                </a:solidFill>
              </a:rPr>
              <a:t>Prepared For</a:t>
            </a:r>
            <a:r>
              <a:rPr lang="en-CA" sz="1000">
                <a:solidFill>
                  <a:schemeClr val="lt1"/>
                </a:solidFill>
              </a:rPr>
              <a:t>			</a:t>
            </a:r>
            <a:r>
              <a:rPr b="1" lang="en-CA" sz="1000">
                <a:solidFill>
                  <a:schemeClr val="lt1"/>
                </a:solidFill>
              </a:rPr>
              <a:t>BUS 417 D100 (Fall 2023)</a:t>
            </a:r>
            <a:endParaRPr b="1" sz="1000">
              <a:solidFill>
                <a:schemeClr val="lt1"/>
              </a:solidFill>
            </a:endParaRPr>
          </a:p>
          <a:p>
            <a:pPr indent="0" lvl="0" marL="0" rtl="0" algn="l">
              <a:lnSpc>
                <a:spcPct val="100000"/>
              </a:lnSpc>
              <a:spcBef>
                <a:spcPts val="0"/>
              </a:spcBef>
              <a:spcAft>
                <a:spcPts val="0"/>
              </a:spcAft>
              <a:buNone/>
            </a:pPr>
            <a:r>
              <a:rPr lang="en-CA" sz="1000">
                <a:solidFill>
                  <a:schemeClr val="lt1"/>
                </a:solidFill>
              </a:rPr>
              <a:t>Course Title:			Equity Security Analysis</a:t>
            </a:r>
            <a:endParaRPr sz="1000">
              <a:solidFill>
                <a:schemeClr val="lt1"/>
              </a:solidFill>
            </a:endParaRPr>
          </a:p>
          <a:p>
            <a:pPr indent="0" lvl="0" marL="0" rtl="0" algn="l">
              <a:lnSpc>
                <a:spcPct val="100000"/>
              </a:lnSpc>
              <a:spcBef>
                <a:spcPts val="0"/>
              </a:spcBef>
              <a:spcAft>
                <a:spcPts val="0"/>
              </a:spcAft>
              <a:buNone/>
            </a:pPr>
            <a:r>
              <a:rPr lang="en-CA" sz="1000">
                <a:solidFill>
                  <a:schemeClr val="lt1"/>
                </a:solidFill>
              </a:rPr>
              <a:t>Section Number:			D100</a:t>
            </a:r>
            <a:endParaRPr sz="1000">
              <a:solidFill>
                <a:schemeClr val="lt1"/>
              </a:solidFill>
            </a:endParaRPr>
          </a:p>
          <a:p>
            <a:pPr indent="0" lvl="0" marL="0" rtl="0" algn="l">
              <a:lnSpc>
                <a:spcPct val="100000"/>
              </a:lnSpc>
              <a:spcBef>
                <a:spcPts val="0"/>
              </a:spcBef>
              <a:spcAft>
                <a:spcPts val="0"/>
              </a:spcAft>
              <a:buNone/>
            </a:pPr>
            <a:r>
              <a:rPr lang="en-CA" sz="1000">
                <a:solidFill>
                  <a:schemeClr val="lt1"/>
                </a:solidFill>
              </a:rPr>
              <a:t>Lecturer: 			Geoffrey Poitras</a:t>
            </a:r>
            <a:endParaRPr sz="1000">
              <a:solidFill>
                <a:schemeClr val="lt1"/>
              </a:solidFill>
            </a:endParaRPr>
          </a:p>
          <a:p>
            <a:pPr indent="0" lvl="0" marL="0" rtl="0" algn="l">
              <a:lnSpc>
                <a:spcPct val="100000"/>
              </a:lnSpc>
              <a:spcBef>
                <a:spcPts val="0"/>
              </a:spcBef>
              <a:spcAft>
                <a:spcPts val="0"/>
              </a:spcAft>
              <a:buNone/>
            </a:pPr>
            <a:r>
              <a:rPr lang="en-CA" sz="1000">
                <a:solidFill>
                  <a:schemeClr val="lt1"/>
                </a:solidFill>
              </a:rPr>
              <a:t>Date of Submission:		November 3, 2023</a:t>
            </a:r>
            <a:endParaRPr sz="1000">
              <a:solidFill>
                <a:schemeClr val="l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24"/>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Design and Manufacturing Methods</a:t>
            </a:r>
            <a:endParaRPr/>
          </a:p>
        </p:txBody>
      </p:sp>
      <p:sp>
        <p:nvSpPr>
          <p:cNvPr id="143" name="Google Shape;143;p24"/>
          <p:cNvSpPr txBox="1"/>
          <p:nvPr>
            <p:ph idx="4294967295" type="body"/>
          </p:nvPr>
        </p:nvSpPr>
        <p:spPr>
          <a:xfrm>
            <a:off x="972000" y="1440000"/>
            <a:ext cx="7200000" cy="3240000"/>
          </a:xfrm>
          <a:prstGeom prst="rect">
            <a:avLst/>
          </a:prstGeom>
        </p:spPr>
        <p:txBody>
          <a:bodyPr anchorCtr="0" anchor="t" bIns="91425" lIns="91425" spcFirstLastPara="1" rIns="91425" wrap="square" tIns="91425">
            <a:normAutofit lnSpcReduction="10000"/>
          </a:bodyPr>
          <a:lstStyle/>
          <a:p>
            <a:pPr indent="-304800" lvl="0" marL="457200" rtl="0" algn="l">
              <a:spcBef>
                <a:spcPts val="0"/>
              </a:spcBef>
              <a:spcAft>
                <a:spcPts val="0"/>
              </a:spcAft>
              <a:buSzPts val="1200"/>
              <a:buChar char="●"/>
            </a:pPr>
            <a:r>
              <a:rPr b="1" lang="en-CA" sz="1200"/>
              <a:t>ASML HOLDING NV</a:t>
            </a:r>
            <a:endParaRPr b="1" sz="1200"/>
          </a:p>
          <a:p>
            <a:pPr indent="-304800" lvl="1" marL="914400" rtl="0" algn="l">
              <a:spcBef>
                <a:spcPts val="0"/>
              </a:spcBef>
              <a:spcAft>
                <a:spcPts val="0"/>
              </a:spcAft>
              <a:buSzPts val="1200"/>
              <a:buChar char="○"/>
            </a:pPr>
            <a:r>
              <a:rPr lang="en-CA" sz="1200"/>
              <a:t>Largest supplier and sole supplier in the world of EUV machines </a:t>
            </a:r>
            <a:r>
              <a:rPr lang="en-CA" sz="1200"/>
              <a:t>required</a:t>
            </a:r>
            <a:r>
              <a:rPr lang="en-CA" sz="1200"/>
              <a:t> to manufacture the most advanced chips</a:t>
            </a:r>
            <a:endParaRPr sz="1200"/>
          </a:p>
          <a:p>
            <a:pPr indent="-304800" lvl="1" marL="914400" rtl="0" algn="l">
              <a:spcBef>
                <a:spcPts val="0"/>
              </a:spcBef>
              <a:spcAft>
                <a:spcPts val="0"/>
              </a:spcAft>
              <a:buSzPts val="1200"/>
              <a:buChar char="○"/>
            </a:pPr>
            <a:r>
              <a:rPr lang="en-CA" sz="1200"/>
              <a:t>Used by TSMC, Samsung, Intel</a:t>
            </a:r>
            <a:endParaRPr sz="1200"/>
          </a:p>
          <a:p>
            <a:pPr indent="-304800" lvl="0" marL="457200" rtl="0" algn="l">
              <a:spcBef>
                <a:spcPts val="0"/>
              </a:spcBef>
              <a:spcAft>
                <a:spcPts val="0"/>
              </a:spcAft>
              <a:buSzPts val="1200"/>
              <a:buChar char="●"/>
            </a:pPr>
            <a:r>
              <a:rPr b="1" lang="en-CA" sz="1200"/>
              <a:t>Synopsys</a:t>
            </a:r>
            <a:endParaRPr b="1" sz="1200"/>
          </a:p>
          <a:p>
            <a:pPr indent="-304800" lvl="1" marL="914400" rtl="0" algn="l">
              <a:spcBef>
                <a:spcPts val="0"/>
              </a:spcBef>
              <a:spcAft>
                <a:spcPts val="0"/>
              </a:spcAft>
              <a:buSzPts val="1200"/>
              <a:buChar char="○"/>
            </a:pPr>
            <a:r>
              <a:rPr lang="en-CA" sz="1200"/>
              <a:t>Leader in EDA software</a:t>
            </a:r>
            <a:endParaRPr sz="1200"/>
          </a:p>
          <a:p>
            <a:pPr indent="-304800" lvl="0" marL="457200" rtl="0" algn="l">
              <a:spcBef>
                <a:spcPts val="0"/>
              </a:spcBef>
              <a:spcAft>
                <a:spcPts val="0"/>
              </a:spcAft>
              <a:buSzPts val="1200"/>
              <a:buChar char="●"/>
            </a:pPr>
            <a:r>
              <a:rPr b="1" lang="en-CA" sz="1200"/>
              <a:t>Nvidia</a:t>
            </a:r>
            <a:endParaRPr b="1" sz="1200"/>
          </a:p>
          <a:p>
            <a:pPr indent="-304800" lvl="1" marL="914400" rtl="0" algn="l">
              <a:spcBef>
                <a:spcPts val="0"/>
              </a:spcBef>
              <a:spcAft>
                <a:spcPts val="0"/>
              </a:spcAft>
              <a:buSzPts val="1200"/>
              <a:buChar char="○"/>
            </a:pPr>
            <a:r>
              <a:rPr lang="en-CA" sz="1200"/>
              <a:t>“Hopper architecture GPUs”</a:t>
            </a:r>
            <a:endParaRPr sz="1200"/>
          </a:p>
          <a:p>
            <a:pPr indent="-304800" lvl="2" marL="1371600" rtl="0" algn="l">
              <a:spcBef>
                <a:spcPts val="0"/>
              </a:spcBef>
              <a:spcAft>
                <a:spcPts val="0"/>
              </a:spcAft>
              <a:buSzPts val="1200"/>
              <a:buChar char="■"/>
            </a:pPr>
            <a:r>
              <a:rPr lang="en-CA" sz="1200"/>
              <a:t>Major development in computational lithography</a:t>
            </a:r>
            <a:endParaRPr sz="1200"/>
          </a:p>
          <a:p>
            <a:pPr indent="-304800" lvl="2" marL="1371600" rtl="0" algn="l">
              <a:spcBef>
                <a:spcPts val="0"/>
              </a:spcBef>
              <a:spcAft>
                <a:spcPts val="0"/>
              </a:spcAft>
              <a:buSzPts val="1200"/>
              <a:buChar char="■"/>
            </a:pPr>
            <a:r>
              <a:rPr lang="en-CA" sz="1200"/>
              <a:t>cuLitho is an AI based software library</a:t>
            </a:r>
            <a:endParaRPr sz="1200"/>
          </a:p>
          <a:p>
            <a:pPr indent="-304800" lvl="2" marL="1371600" rtl="0" algn="l">
              <a:spcBef>
                <a:spcPts val="0"/>
              </a:spcBef>
              <a:spcAft>
                <a:spcPts val="0"/>
              </a:spcAft>
              <a:buSzPts val="1200"/>
              <a:buChar char="■"/>
            </a:pPr>
            <a:r>
              <a:rPr lang="en-CA" sz="1200"/>
              <a:t>Enable semiconductor leaders (TSMC, Synopsys) to speed up manufacturing process</a:t>
            </a:r>
            <a:endParaRPr sz="1200"/>
          </a:p>
          <a:p>
            <a:pPr indent="-304800" lvl="2" marL="1371600" rtl="0" algn="l">
              <a:spcBef>
                <a:spcPts val="0"/>
              </a:spcBef>
              <a:spcAft>
                <a:spcPts val="0"/>
              </a:spcAft>
              <a:buSzPts val="1200"/>
              <a:buChar char="■"/>
            </a:pPr>
            <a:r>
              <a:rPr lang="en-CA" sz="1200"/>
              <a:t>Using NVIDIA Hopper Architecture GPUs</a:t>
            </a:r>
            <a:endParaRPr sz="1200"/>
          </a:p>
          <a:p>
            <a:pPr indent="-304800" lvl="2" marL="1371600" rtl="0" algn="l">
              <a:spcBef>
                <a:spcPts val="0"/>
              </a:spcBef>
              <a:spcAft>
                <a:spcPts val="0"/>
              </a:spcAft>
              <a:buSzPts val="1200"/>
              <a:buChar char="■"/>
            </a:pPr>
            <a:r>
              <a:rPr lang="en-CA" sz="1200"/>
              <a:t>cuLitho provides performance leap up to 40x beyond current </a:t>
            </a:r>
            <a:r>
              <a:rPr lang="en-CA" sz="1200"/>
              <a:t>lithography</a:t>
            </a:r>
            <a:endParaRPr sz="1200"/>
          </a:p>
          <a:p>
            <a:pPr indent="-304800" lvl="2" marL="1371600" rtl="0" algn="l">
              <a:spcBef>
                <a:spcPts val="0"/>
              </a:spcBef>
              <a:spcAft>
                <a:spcPts val="0"/>
              </a:spcAft>
              <a:buSzPts val="1200"/>
              <a:buChar char="■"/>
            </a:pPr>
            <a:r>
              <a:rPr lang="en-CA" sz="1200"/>
              <a:t>Enables 500 NVIDIA DGX H100 systems to achieve work of 40,000 CPU systems</a:t>
            </a:r>
            <a:endParaRPr sz="1200"/>
          </a:p>
          <a:p>
            <a:pPr indent="-304800" lvl="2" marL="1371600" rtl="0" algn="l">
              <a:spcBef>
                <a:spcPts val="0"/>
              </a:spcBef>
              <a:spcAft>
                <a:spcPts val="0"/>
              </a:spcAft>
              <a:buSzPts val="1200"/>
              <a:buChar char="■"/>
            </a:pPr>
            <a:r>
              <a:rPr lang="en-CA" sz="1200"/>
              <a:t>Speeds up </a:t>
            </a:r>
            <a:r>
              <a:rPr lang="en-CA" sz="1200"/>
              <a:t>production</a:t>
            </a:r>
            <a:r>
              <a:rPr lang="en-CA" sz="1200"/>
              <a:t> times and increases yield</a:t>
            </a:r>
            <a:endParaRPr sz="1200"/>
          </a:p>
        </p:txBody>
      </p:sp>
      <p:sp>
        <p:nvSpPr>
          <p:cNvPr id="144" name="Google Shape;144;p24"/>
          <p:cNvSpPr/>
          <p:nvPr/>
        </p:nvSpPr>
        <p:spPr>
          <a:xfrm>
            <a:off x="972000" y="900000"/>
            <a:ext cx="7200000" cy="360000"/>
          </a:xfrm>
          <a:prstGeom prst="rect">
            <a:avLst/>
          </a:prstGeom>
          <a:solidFill>
            <a:schemeClr val="dk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rPr b="1" lang="en-CA" sz="1500">
                <a:solidFill>
                  <a:srgbClr val="FFFFFF"/>
                </a:solidFill>
                <a:latin typeface="Montserrat"/>
                <a:ea typeface="Montserrat"/>
                <a:cs typeface="Montserrat"/>
                <a:sym typeface="Montserrat"/>
              </a:rPr>
              <a:t>Key Players</a:t>
            </a:r>
            <a:endParaRPr b="1" i="0" sz="1500" u="none" cap="none" strike="noStrike">
              <a:solidFill>
                <a:srgbClr val="FFFFFF"/>
              </a:solidFill>
              <a:latin typeface="Montserrat"/>
              <a:ea typeface="Montserrat"/>
              <a:cs typeface="Montserrat"/>
              <a:sym typeface="Montserrat"/>
            </a:endParaRPr>
          </a:p>
        </p:txBody>
      </p:sp>
      <p:sp>
        <p:nvSpPr>
          <p:cNvPr id="145" name="Google Shape;145;p24"/>
          <p:cNvSpPr txBox="1"/>
          <p:nvPr/>
        </p:nvSpPr>
        <p:spPr>
          <a:xfrm>
            <a:off x="0" y="4835700"/>
            <a:ext cx="87456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sz="800">
                <a:solidFill>
                  <a:srgbClr val="999999"/>
                </a:solidFill>
                <a:latin typeface="Calibri"/>
                <a:ea typeface="Calibri"/>
                <a:cs typeface="Calibri"/>
                <a:sym typeface="Calibri"/>
              </a:rPr>
              <a:t>Source: </a:t>
            </a:r>
            <a:r>
              <a:rPr lang="en-CA" sz="800" u="sng">
                <a:solidFill>
                  <a:srgbClr val="999999"/>
                </a:solidFill>
                <a:latin typeface="Calibri"/>
                <a:ea typeface="Calibri"/>
                <a:cs typeface="Calibri"/>
                <a:sym typeface="Calibri"/>
                <a:hlinkClick r:id="rId3">
                  <a:extLst>
                    <a:ext uri="{A12FA001-AC4F-418D-AE19-62706E023703}">
                      <ahyp:hlinkClr val="tx"/>
                    </a:ext>
                  </a:extLst>
                </a:hlinkClick>
              </a:rPr>
              <a:t>Guru3D (2023)</a:t>
            </a:r>
            <a:endParaRPr sz="800">
              <a:solidFill>
                <a:srgbClr val="999999"/>
              </a:solidFill>
              <a:latin typeface="Calibri"/>
              <a:ea typeface="Calibri"/>
              <a:cs typeface="Calibri"/>
              <a:sym typeface="Calibri"/>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1" name="Shape 861"/>
        <p:cNvGrpSpPr/>
        <p:nvPr/>
      </p:nvGrpSpPr>
      <p:grpSpPr>
        <a:xfrm>
          <a:off x="0" y="0"/>
          <a:ext cx="0" cy="0"/>
          <a:chOff x="0" y="0"/>
          <a:chExt cx="0" cy="0"/>
        </a:xfrm>
      </p:grpSpPr>
      <p:sp>
        <p:nvSpPr>
          <p:cNvPr id="862" name="Google Shape;862;p114"/>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Cash Flow Statement Analysis (10K)</a:t>
            </a:r>
            <a:endParaRPr/>
          </a:p>
        </p:txBody>
      </p:sp>
      <p:pic>
        <p:nvPicPr>
          <p:cNvPr id="863" name="Google Shape;863;p114"/>
          <p:cNvPicPr preferRelativeResize="0"/>
          <p:nvPr/>
        </p:nvPicPr>
        <p:blipFill rotWithShape="1">
          <a:blip r:embed="rId3">
            <a:alphaModFix/>
          </a:blip>
          <a:srcRect b="0" l="0" r="0" t="0"/>
          <a:stretch/>
        </p:blipFill>
        <p:spPr>
          <a:xfrm>
            <a:off x="7983181" y="4395750"/>
            <a:ext cx="1003426" cy="564625"/>
          </a:xfrm>
          <a:prstGeom prst="rect">
            <a:avLst/>
          </a:prstGeom>
          <a:noFill/>
          <a:ln>
            <a:noFill/>
          </a:ln>
        </p:spPr>
      </p:pic>
      <p:pic>
        <p:nvPicPr>
          <p:cNvPr id="864" name="Google Shape;864;p114"/>
          <p:cNvPicPr preferRelativeResize="0"/>
          <p:nvPr/>
        </p:nvPicPr>
        <p:blipFill rotWithShape="1">
          <a:blip r:embed="rId4">
            <a:alphaModFix/>
          </a:blip>
          <a:srcRect b="0" l="0" r="0" t="0"/>
          <a:stretch/>
        </p:blipFill>
        <p:spPr>
          <a:xfrm>
            <a:off x="1269775" y="763974"/>
            <a:ext cx="6499571" cy="3946476"/>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8" name="Shape 868"/>
        <p:cNvGrpSpPr/>
        <p:nvPr/>
      </p:nvGrpSpPr>
      <p:grpSpPr>
        <a:xfrm>
          <a:off x="0" y="0"/>
          <a:ext cx="0" cy="0"/>
          <a:chOff x="0" y="0"/>
          <a:chExt cx="0" cy="0"/>
        </a:xfrm>
      </p:grpSpPr>
      <p:sp>
        <p:nvSpPr>
          <p:cNvPr id="869" name="Google Shape;869;p115"/>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Cash Flow Statement Analysis (10K)</a:t>
            </a:r>
            <a:endParaRPr/>
          </a:p>
        </p:txBody>
      </p:sp>
      <p:pic>
        <p:nvPicPr>
          <p:cNvPr id="870" name="Google Shape;870;p115"/>
          <p:cNvPicPr preferRelativeResize="0"/>
          <p:nvPr/>
        </p:nvPicPr>
        <p:blipFill rotWithShape="1">
          <a:blip r:embed="rId3">
            <a:alphaModFix/>
          </a:blip>
          <a:srcRect b="0" l="0" r="0" t="0"/>
          <a:stretch/>
        </p:blipFill>
        <p:spPr>
          <a:xfrm>
            <a:off x="7983181" y="4395750"/>
            <a:ext cx="1003426" cy="564625"/>
          </a:xfrm>
          <a:prstGeom prst="rect">
            <a:avLst/>
          </a:prstGeom>
          <a:noFill/>
          <a:ln>
            <a:noFill/>
          </a:ln>
        </p:spPr>
      </p:pic>
      <p:pic>
        <p:nvPicPr>
          <p:cNvPr id="871" name="Google Shape;871;p115"/>
          <p:cNvPicPr preferRelativeResize="0"/>
          <p:nvPr/>
        </p:nvPicPr>
        <p:blipFill rotWithShape="1">
          <a:blip r:embed="rId4">
            <a:alphaModFix/>
          </a:blip>
          <a:srcRect b="0" l="0" r="0" t="0"/>
          <a:stretch/>
        </p:blipFill>
        <p:spPr>
          <a:xfrm>
            <a:off x="638700" y="785900"/>
            <a:ext cx="7866390" cy="3686050"/>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5" name="Shape 875"/>
        <p:cNvGrpSpPr/>
        <p:nvPr/>
      </p:nvGrpSpPr>
      <p:grpSpPr>
        <a:xfrm>
          <a:off x="0" y="0"/>
          <a:ext cx="0" cy="0"/>
          <a:chOff x="0" y="0"/>
          <a:chExt cx="0" cy="0"/>
        </a:xfrm>
      </p:grpSpPr>
      <p:sp>
        <p:nvSpPr>
          <p:cNvPr id="876" name="Google Shape;876;p116"/>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Cash Flow Statement Analysis (10Q)</a:t>
            </a:r>
            <a:endParaRPr/>
          </a:p>
        </p:txBody>
      </p:sp>
      <p:pic>
        <p:nvPicPr>
          <p:cNvPr id="877" name="Google Shape;877;p116"/>
          <p:cNvPicPr preferRelativeResize="0"/>
          <p:nvPr/>
        </p:nvPicPr>
        <p:blipFill rotWithShape="1">
          <a:blip r:embed="rId3">
            <a:alphaModFix/>
          </a:blip>
          <a:srcRect b="0" l="0" r="0" t="0"/>
          <a:stretch/>
        </p:blipFill>
        <p:spPr>
          <a:xfrm>
            <a:off x="7983181" y="4395750"/>
            <a:ext cx="1003426" cy="564625"/>
          </a:xfrm>
          <a:prstGeom prst="rect">
            <a:avLst/>
          </a:prstGeom>
          <a:noFill/>
          <a:ln>
            <a:noFill/>
          </a:ln>
        </p:spPr>
      </p:pic>
      <p:pic>
        <p:nvPicPr>
          <p:cNvPr id="878" name="Google Shape;878;p116"/>
          <p:cNvPicPr preferRelativeResize="0"/>
          <p:nvPr/>
        </p:nvPicPr>
        <p:blipFill rotWithShape="1">
          <a:blip r:embed="rId4">
            <a:alphaModFix/>
          </a:blip>
          <a:srcRect b="43155" l="0" r="0" t="740"/>
          <a:stretch/>
        </p:blipFill>
        <p:spPr>
          <a:xfrm>
            <a:off x="618275" y="839450"/>
            <a:ext cx="7832074" cy="3640126"/>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2" name="Shape 882"/>
        <p:cNvGrpSpPr/>
        <p:nvPr/>
      </p:nvGrpSpPr>
      <p:grpSpPr>
        <a:xfrm>
          <a:off x="0" y="0"/>
          <a:ext cx="0" cy="0"/>
          <a:chOff x="0" y="0"/>
          <a:chExt cx="0" cy="0"/>
        </a:xfrm>
      </p:grpSpPr>
      <p:sp>
        <p:nvSpPr>
          <p:cNvPr id="883" name="Google Shape;883;p117"/>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Cash Flow Statement Analysis (10Q)</a:t>
            </a:r>
            <a:endParaRPr/>
          </a:p>
        </p:txBody>
      </p:sp>
      <p:pic>
        <p:nvPicPr>
          <p:cNvPr id="884" name="Google Shape;884;p117"/>
          <p:cNvPicPr preferRelativeResize="0"/>
          <p:nvPr/>
        </p:nvPicPr>
        <p:blipFill rotWithShape="1">
          <a:blip r:embed="rId3">
            <a:alphaModFix/>
          </a:blip>
          <a:srcRect b="0" l="0" r="0" t="0"/>
          <a:stretch/>
        </p:blipFill>
        <p:spPr>
          <a:xfrm>
            <a:off x="7983181" y="4395750"/>
            <a:ext cx="1003426" cy="564625"/>
          </a:xfrm>
          <a:prstGeom prst="rect">
            <a:avLst/>
          </a:prstGeom>
          <a:noFill/>
          <a:ln>
            <a:noFill/>
          </a:ln>
        </p:spPr>
      </p:pic>
      <p:pic>
        <p:nvPicPr>
          <p:cNvPr id="885" name="Google Shape;885;p117"/>
          <p:cNvPicPr preferRelativeResize="0"/>
          <p:nvPr/>
        </p:nvPicPr>
        <p:blipFill rotWithShape="1">
          <a:blip r:embed="rId4">
            <a:alphaModFix/>
          </a:blip>
          <a:srcRect b="0" l="0" r="0" t="57070"/>
          <a:stretch/>
        </p:blipFill>
        <p:spPr>
          <a:xfrm>
            <a:off x="60600" y="1054501"/>
            <a:ext cx="9022750" cy="3208837"/>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9" name="Shape 889"/>
        <p:cNvGrpSpPr/>
        <p:nvPr/>
      </p:nvGrpSpPr>
      <p:grpSpPr>
        <a:xfrm>
          <a:off x="0" y="0"/>
          <a:ext cx="0" cy="0"/>
          <a:chOff x="0" y="0"/>
          <a:chExt cx="0" cy="0"/>
        </a:xfrm>
      </p:grpSpPr>
      <p:sp>
        <p:nvSpPr>
          <p:cNvPr id="890" name="Google Shape;890;p118"/>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Cash Flow Statement Analysis (10Q)</a:t>
            </a:r>
            <a:endParaRPr/>
          </a:p>
        </p:txBody>
      </p:sp>
      <p:pic>
        <p:nvPicPr>
          <p:cNvPr id="891" name="Google Shape;891;p118"/>
          <p:cNvPicPr preferRelativeResize="0"/>
          <p:nvPr/>
        </p:nvPicPr>
        <p:blipFill rotWithShape="1">
          <a:blip r:embed="rId3">
            <a:alphaModFix/>
          </a:blip>
          <a:srcRect b="0" l="0" r="0" t="0"/>
          <a:stretch/>
        </p:blipFill>
        <p:spPr>
          <a:xfrm>
            <a:off x="7983181" y="4395750"/>
            <a:ext cx="1003426" cy="564625"/>
          </a:xfrm>
          <a:prstGeom prst="rect">
            <a:avLst/>
          </a:prstGeom>
          <a:noFill/>
          <a:ln>
            <a:noFill/>
          </a:ln>
        </p:spPr>
      </p:pic>
      <p:pic>
        <p:nvPicPr>
          <p:cNvPr id="892" name="Google Shape;892;p118"/>
          <p:cNvPicPr preferRelativeResize="0"/>
          <p:nvPr/>
        </p:nvPicPr>
        <p:blipFill rotWithShape="1">
          <a:blip r:embed="rId4">
            <a:alphaModFix/>
          </a:blip>
          <a:srcRect b="16654" l="17501" r="19271" t="32288"/>
          <a:stretch/>
        </p:blipFill>
        <p:spPr>
          <a:xfrm>
            <a:off x="483125" y="758175"/>
            <a:ext cx="7928377" cy="3599399"/>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6" name="Shape 896"/>
        <p:cNvGrpSpPr/>
        <p:nvPr/>
      </p:nvGrpSpPr>
      <p:grpSpPr>
        <a:xfrm>
          <a:off x="0" y="0"/>
          <a:ext cx="0" cy="0"/>
          <a:chOff x="0" y="0"/>
          <a:chExt cx="0" cy="0"/>
        </a:xfrm>
      </p:grpSpPr>
      <p:pic>
        <p:nvPicPr>
          <p:cNvPr id="897" name="Google Shape;897;p119"/>
          <p:cNvPicPr preferRelativeResize="0"/>
          <p:nvPr/>
        </p:nvPicPr>
        <p:blipFill rotWithShape="1">
          <a:blip r:embed="rId3">
            <a:alphaModFix/>
          </a:blip>
          <a:srcRect b="14456" l="17120" r="19067" t="29183"/>
          <a:stretch/>
        </p:blipFill>
        <p:spPr>
          <a:xfrm>
            <a:off x="554150" y="745950"/>
            <a:ext cx="8111824" cy="4028125"/>
          </a:xfrm>
          <a:prstGeom prst="rect">
            <a:avLst/>
          </a:prstGeom>
          <a:noFill/>
          <a:ln>
            <a:noFill/>
          </a:ln>
        </p:spPr>
      </p:pic>
      <p:sp>
        <p:nvSpPr>
          <p:cNvPr id="898" name="Google Shape;898;p119"/>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Cash Flow Statement Analysis (10Q)</a:t>
            </a:r>
            <a:endParaRPr/>
          </a:p>
        </p:txBody>
      </p:sp>
      <p:pic>
        <p:nvPicPr>
          <p:cNvPr id="899" name="Google Shape;899;p119"/>
          <p:cNvPicPr preferRelativeResize="0"/>
          <p:nvPr/>
        </p:nvPicPr>
        <p:blipFill rotWithShape="1">
          <a:blip r:embed="rId4">
            <a:alphaModFix/>
          </a:blip>
          <a:srcRect b="0" l="0" r="0" t="0"/>
          <a:stretch/>
        </p:blipFill>
        <p:spPr>
          <a:xfrm>
            <a:off x="7983181" y="4395750"/>
            <a:ext cx="1003426" cy="564625"/>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3" name="Shape 903"/>
        <p:cNvGrpSpPr/>
        <p:nvPr/>
      </p:nvGrpSpPr>
      <p:grpSpPr>
        <a:xfrm>
          <a:off x="0" y="0"/>
          <a:ext cx="0" cy="0"/>
          <a:chOff x="0" y="0"/>
          <a:chExt cx="0" cy="0"/>
        </a:xfrm>
      </p:grpSpPr>
      <p:sp>
        <p:nvSpPr>
          <p:cNvPr id="904" name="Google Shape;904;p120"/>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Recommendation</a:t>
            </a:r>
            <a:r>
              <a:rPr lang="en-CA"/>
              <a:t> </a:t>
            </a:r>
            <a:endParaRPr/>
          </a:p>
        </p:txBody>
      </p:sp>
      <p:pic>
        <p:nvPicPr>
          <p:cNvPr id="905" name="Google Shape;905;p120"/>
          <p:cNvPicPr preferRelativeResize="0"/>
          <p:nvPr/>
        </p:nvPicPr>
        <p:blipFill rotWithShape="1">
          <a:blip r:embed="rId3">
            <a:alphaModFix/>
          </a:blip>
          <a:srcRect b="0" l="0" r="0" t="0"/>
          <a:stretch/>
        </p:blipFill>
        <p:spPr>
          <a:xfrm>
            <a:off x="7983181" y="4395750"/>
            <a:ext cx="1003426" cy="564625"/>
          </a:xfrm>
          <a:prstGeom prst="rect">
            <a:avLst/>
          </a:prstGeom>
          <a:noFill/>
          <a:ln>
            <a:noFill/>
          </a:ln>
        </p:spPr>
      </p:pic>
      <p:sp>
        <p:nvSpPr>
          <p:cNvPr id="906" name="Google Shape;906;p120"/>
          <p:cNvSpPr txBox="1"/>
          <p:nvPr/>
        </p:nvSpPr>
        <p:spPr>
          <a:xfrm>
            <a:off x="2244255" y="3301085"/>
            <a:ext cx="4655400" cy="1169700"/>
          </a:xfrm>
          <a:prstGeom prst="rect">
            <a:avLst/>
          </a:prstGeom>
          <a:solidFill>
            <a:srgbClr val="FF990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7000"/>
              <a:buFont typeface="Arial"/>
              <a:buNone/>
            </a:pPr>
            <a:r>
              <a:rPr b="1" lang="en-CA" sz="7000">
                <a:solidFill>
                  <a:srgbClr val="FFFFFF"/>
                </a:solidFill>
              </a:rPr>
              <a:t>HOLD</a:t>
            </a:r>
            <a:endParaRPr b="0" i="0" sz="1400" u="none" cap="none" strike="noStrike">
              <a:solidFill>
                <a:srgbClr val="000000"/>
              </a:solidFill>
              <a:latin typeface="Arial"/>
              <a:ea typeface="Arial"/>
              <a:cs typeface="Arial"/>
              <a:sym typeface="Arial"/>
            </a:endParaRPr>
          </a:p>
        </p:txBody>
      </p:sp>
      <p:sp>
        <p:nvSpPr>
          <p:cNvPr id="907" name="Google Shape;907;p120"/>
          <p:cNvSpPr txBox="1"/>
          <p:nvPr/>
        </p:nvSpPr>
        <p:spPr>
          <a:xfrm>
            <a:off x="-220850" y="1008800"/>
            <a:ext cx="9364800" cy="19680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b="1" lang="en-CA" sz="2100">
                <a:latin typeface="Calibri"/>
                <a:ea typeface="Calibri"/>
                <a:cs typeface="Calibri"/>
                <a:sym typeface="Calibri"/>
              </a:rPr>
              <a:t>Financial outlooks, involve increasing leverage, heavy reliance on 3rd parties.</a:t>
            </a:r>
            <a:endParaRPr b="1" sz="2100">
              <a:latin typeface="Calibri"/>
              <a:ea typeface="Calibri"/>
              <a:cs typeface="Calibri"/>
              <a:sym typeface="Calibri"/>
            </a:endParaRPr>
          </a:p>
          <a:p>
            <a:pPr indent="0" lvl="0" marL="457200" rtl="0" algn="l">
              <a:spcBef>
                <a:spcPts val="0"/>
              </a:spcBef>
              <a:spcAft>
                <a:spcPts val="0"/>
              </a:spcAft>
              <a:buNone/>
            </a:pPr>
            <a:r>
              <a:t/>
            </a:r>
            <a:endParaRPr b="1">
              <a:latin typeface="Calibri"/>
              <a:ea typeface="Calibri"/>
              <a:cs typeface="Calibri"/>
              <a:sym typeface="Calibri"/>
            </a:endParaRPr>
          </a:p>
          <a:p>
            <a:pPr indent="0" lvl="0" marL="457200" rtl="0" algn="l">
              <a:spcBef>
                <a:spcPts val="0"/>
              </a:spcBef>
              <a:spcAft>
                <a:spcPts val="0"/>
              </a:spcAft>
              <a:buNone/>
            </a:pPr>
            <a:r>
              <a:rPr b="1" lang="en-CA" sz="1600">
                <a:latin typeface="Calibri"/>
                <a:ea typeface="Calibri"/>
                <a:cs typeface="Calibri"/>
                <a:sym typeface="Calibri"/>
              </a:rPr>
              <a:t>Recommendation:</a:t>
            </a:r>
            <a:r>
              <a:rPr lang="en-CA" sz="1600">
                <a:latin typeface="Calibri"/>
                <a:ea typeface="Calibri"/>
                <a:cs typeface="Calibri"/>
                <a:sym typeface="Calibri"/>
              </a:rPr>
              <a:t> Based on the comprehensive financial analysis, NVIDIA could be considered a Hold at the current price, with a potential to Buy if the company's strategic investments start to pay off and it continues to demonstrate strong cash flow generation. Potential investors should be </a:t>
            </a:r>
            <a:r>
              <a:rPr b="1" lang="en-CA" sz="1600">
                <a:latin typeface="Calibri"/>
                <a:ea typeface="Calibri"/>
                <a:cs typeface="Calibri"/>
                <a:sym typeface="Calibri"/>
              </a:rPr>
              <a:t>cautious about the increasing debt levels and ensure that the company's growth prospects justify the current valuation.</a:t>
            </a:r>
            <a:endParaRPr b="1" sz="1600">
              <a:latin typeface="Calibri"/>
              <a:ea typeface="Calibri"/>
              <a:cs typeface="Calibri"/>
              <a:sym typeface="Calibri"/>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1" name="Shape 911"/>
        <p:cNvGrpSpPr/>
        <p:nvPr/>
      </p:nvGrpSpPr>
      <p:grpSpPr>
        <a:xfrm>
          <a:off x="0" y="0"/>
          <a:ext cx="0" cy="0"/>
          <a:chOff x="0" y="0"/>
          <a:chExt cx="0" cy="0"/>
        </a:xfrm>
      </p:grpSpPr>
      <p:sp>
        <p:nvSpPr>
          <p:cNvPr id="912" name="Google Shape;912;p121"/>
          <p:cNvSpPr txBox="1"/>
          <p:nvPr>
            <p:ph type="title"/>
          </p:nvPr>
        </p:nvSpPr>
        <p:spPr>
          <a:xfrm>
            <a:off x="311725" y="500925"/>
            <a:ext cx="3706500" cy="250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CA" sz="3000"/>
              <a:t>Advanced Micro Devices, Inc.</a:t>
            </a:r>
            <a:endParaRPr sz="3000"/>
          </a:p>
          <a:p>
            <a:pPr indent="0" lvl="0" marL="0" rtl="0" algn="l">
              <a:spcBef>
                <a:spcPts val="0"/>
              </a:spcBef>
              <a:spcAft>
                <a:spcPts val="0"/>
              </a:spcAft>
              <a:buNone/>
            </a:pPr>
            <a:r>
              <a:rPr lang="en-CA" sz="1600"/>
              <a:t>NASDAQ: AMD</a:t>
            </a:r>
            <a:endParaRPr sz="1600"/>
          </a:p>
          <a:p>
            <a:pPr indent="0" lvl="0" marL="0" rtl="0" algn="l">
              <a:spcBef>
                <a:spcPts val="0"/>
              </a:spcBef>
              <a:spcAft>
                <a:spcPts val="0"/>
              </a:spcAft>
              <a:buNone/>
            </a:pPr>
            <a:r>
              <a:rPr lang="en-CA" sz="1000"/>
              <a:t>Mohammadali Guivehchian</a:t>
            </a:r>
            <a:endParaRPr sz="1000"/>
          </a:p>
        </p:txBody>
      </p:sp>
      <p:pic>
        <p:nvPicPr>
          <p:cNvPr id="913" name="Google Shape;913;p121"/>
          <p:cNvPicPr preferRelativeResize="0"/>
          <p:nvPr/>
        </p:nvPicPr>
        <p:blipFill>
          <a:blip r:embed="rId3">
            <a:alphaModFix/>
          </a:blip>
          <a:stretch>
            <a:fillRect/>
          </a:stretch>
        </p:blipFill>
        <p:spPr>
          <a:xfrm>
            <a:off x="4326100" y="162800"/>
            <a:ext cx="4817900" cy="4817900"/>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7" name="Shape 917"/>
        <p:cNvGrpSpPr/>
        <p:nvPr/>
      </p:nvGrpSpPr>
      <p:grpSpPr>
        <a:xfrm>
          <a:off x="0" y="0"/>
          <a:ext cx="0" cy="0"/>
          <a:chOff x="0" y="0"/>
          <a:chExt cx="0" cy="0"/>
        </a:xfrm>
      </p:grpSpPr>
      <p:sp>
        <p:nvSpPr>
          <p:cNvPr id="918" name="Google Shape;918;p122"/>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Clr>
                <a:srgbClr val="000000"/>
              </a:buClr>
              <a:buSzPts val="990"/>
              <a:buFont typeface="Arial"/>
              <a:buNone/>
            </a:pPr>
            <a:r>
              <a:rPr lang="en-CA" sz="2820"/>
              <a:t>Summary</a:t>
            </a:r>
            <a:endParaRPr sz="4500"/>
          </a:p>
        </p:txBody>
      </p:sp>
      <p:pic>
        <p:nvPicPr>
          <p:cNvPr id="919" name="Google Shape;919;p122"/>
          <p:cNvPicPr preferRelativeResize="0"/>
          <p:nvPr/>
        </p:nvPicPr>
        <p:blipFill>
          <a:blip r:embed="rId3">
            <a:alphaModFix/>
          </a:blip>
          <a:stretch>
            <a:fillRect/>
          </a:stretch>
        </p:blipFill>
        <p:spPr>
          <a:xfrm>
            <a:off x="8424000" y="4423500"/>
            <a:ext cx="720000" cy="720000"/>
          </a:xfrm>
          <a:prstGeom prst="rect">
            <a:avLst/>
          </a:prstGeom>
          <a:noFill/>
          <a:ln>
            <a:noFill/>
          </a:ln>
        </p:spPr>
      </p:pic>
      <p:sp>
        <p:nvSpPr>
          <p:cNvPr id="920" name="Google Shape;920;p122"/>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a:t>
            </a:r>
            <a:r>
              <a:rPr lang="en-CA" sz="800">
                <a:solidFill>
                  <a:srgbClr val="999999"/>
                </a:solidFill>
              </a:rPr>
              <a:t>https://www.theglobeandmail.com/investing/markets/stocks/AMD-Q/</a:t>
            </a:r>
            <a:endParaRPr sz="800"/>
          </a:p>
        </p:txBody>
      </p:sp>
      <p:grpSp>
        <p:nvGrpSpPr>
          <p:cNvPr id="921" name="Google Shape;921;p122"/>
          <p:cNvGrpSpPr/>
          <p:nvPr/>
        </p:nvGrpSpPr>
        <p:grpSpPr>
          <a:xfrm>
            <a:off x="1855025" y="872400"/>
            <a:ext cx="5433950" cy="3758701"/>
            <a:chOff x="1544875" y="959425"/>
            <a:chExt cx="5433950" cy="3758701"/>
          </a:xfrm>
        </p:grpSpPr>
        <p:pic>
          <p:nvPicPr>
            <p:cNvPr id="922" name="Google Shape;922;p122"/>
            <p:cNvPicPr preferRelativeResize="0"/>
            <p:nvPr/>
          </p:nvPicPr>
          <p:blipFill>
            <a:blip r:embed="rId4">
              <a:alphaModFix/>
            </a:blip>
            <a:stretch>
              <a:fillRect/>
            </a:stretch>
          </p:blipFill>
          <p:spPr>
            <a:xfrm>
              <a:off x="1544875" y="959425"/>
              <a:ext cx="5433941" cy="3758700"/>
            </a:xfrm>
            <a:prstGeom prst="rect">
              <a:avLst/>
            </a:prstGeom>
            <a:noFill/>
            <a:ln>
              <a:noFill/>
            </a:ln>
          </p:spPr>
        </p:pic>
        <p:pic>
          <p:nvPicPr>
            <p:cNvPr id="923" name="Google Shape;923;p122"/>
            <p:cNvPicPr preferRelativeResize="0"/>
            <p:nvPr/>
          </p:nvPicPr>
          <p:blipFill>
            <a:blip r:embed="rId5">
              <a:alphaModFix/>
            </a:blip>
            <a:stretch>
              <a:fillRect/>
            </a:stretch>
          </p:blipFill>
          <p:spPr>
            <a:xfrm>
              <a:off x="5873925" y="1503628"/>
              <a:ext cx="1104900" cy="489697"/>
            </a:xfrm>
            <a:prstGeom prst="rect">
              <a:avLst/>
            </a:prstGeom>
            <a:noFill/>
            <a:ln>
              <a:noFill/>
            </a:ln>
          </p:spPr>
        </p:pic>
        <p:pic>
          <p:nvPicPr>
            <p:cNvPr id="924" name="Google Shape;924;p122"/>
            <p:cNvPicPr preferRelativeResize="0"/>
            <p:nvPr/>
          </p:nvPicPr>
          <p:blipFill>
            <a:blip r:embed="rId6">
              <a:alphaModFix/>
            </a:blip>
            <a:stretch>
              <a:fillRect/>
            </a:stretch>
          </p:blipFill>
          <p:spPr>
            <a:xfrm>
              <a:off x="5155100" y="959425"/>
              <a:ext cx="1823725" cy="440475"/>
            </a:xfrm>
            <a:prstGeom prst="rect">
              <a:avLst/>
            </a:prstGeom>
            <a:noFill/>
            <a:ln>
              <a:noFill/>
            </a:ln>
          </p:spPr>
        </p:pic>
      </p:gr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8" name="Shape 928"/>
        <p:cNvGrpSpPr/>
        <p:nvPr/>
      </p:nvGrpSpPr>
      <p:grpSpPr>
        <a:xfrm>
          <a:off x="0" y="0"/>
          <a:ext cx="0" cy="0"/>
          <a:chOff x="0" y="0"/>
          <a:chExt cx="0" cy="0"/>
        </a:xfrm>
      </p:grpSpPr>
      <p:sp>
        <p:nvSpPr>
          <p:cNvPr id="929" name="Google Shape;929;p123"/>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Key Statistics </a:t>
            </a:r>
            <a:r>
              <a:rPr lang="en-CA" sz="800"/>
              <a:t>(Currency in USD)</a:t>
            </a:r>
            <a:endParaRPr sz="800"/>
          </a:p>
        </p:txBody>
      </p:sp>
      <p:pic>
        <p:nvPicPr>
          <p:cNvPr id="930" name="Google Shape;930;p123"/>
          <p:cNvPicPr preferRelativeResize="0"/>
          <p:nvPr/>
        </p:nvPicPr>
        <p:blipFill>
          <a:blip r:embed="rId3">
            <a:alphaModFix/>
          </a:blip>
          <a:stretch>
            <a:fillRect/>
          </a:stretch>
        </p:blipFill>
        <p:spPr>
          <a:xfrm>
            <a:off x="8424000" y="4423500"/>
            <a:ext cx="720000" cy="720000"/>
          </a:xfrm>
          <a:prstGeom prst="rect">
            <a:avLst/>
          </a:prstGeom>
          <a:noFill/>
          <a:ln>
            <a:noFill/>
          </a:ln>
        </p:spPr>
      </p:pic>
      <p:sp>
        <p:nvSpPr>
          <p:cNvPr id="931" name="Google Shape;931;p123"/>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a:t>
            </a:r>
            <a:r>
              <a:rPr lang="en-CA" sz="800">
                <a:solidFill>
                  <a:srgbClr val="999999"/>
                </a:solidFill>
              </a:rPr>
              <a:t>https://www.theglobeandmail.com/investing/markets/stocks/AMD-Q/statistics/</a:t>
            </a:r>
            <a:endParaRPr sz="800"/>
          </a:p>
        </p:txBody>
      </p:sp>
      <p:pic>
        <p:nvPicPr>
          <p:cNvPr id="932" name="Google Shape;932;p123"/>
          <p:cNvPicPr preferRelativeResize="0"/>
          <p:nvPr/>
        </p:nvPicPr>
        <p:blipFill>
          <a:blip r:embed="rId4">
            <a:alphaModFix/>
          </a:blip>
          <a:stretch>
            <a:fillRect/>
          </a:stretch>
        </p:blipFill>
        <p:spPr>
          <a:xfrm>
            <a:off x="-562" y="1079988"/>
            <a:ext cx="2890799" cy="1593553"/>
          </a:xfrm>
          <a:prstGeom prst="rect">
            <a:avLst/>
          </a:prstGeom>
          <a:noFill/>
          <a:ln>
            <a:noFill/>
          </a:ln>
        </p:spPr>
      </p:pic>
      <p:pic>
        <p:nvPicPr>
          <p:cNvPr id="933" name="Google Shape;933;p123"/>
          <p:cNvPicPr preferRelativeResize="0"/>
          <p:nvPr/>
        </p:nvPicPr>
        <p:blipFill>
          <a:blip r:embed="rId5">
            <a:alphaModFix/>
          </a:blip>
          <a:stretch>
            <a:fillRect/>
          </a:stretch>
        </p:blipFill>
        <p:spPr>
          <a:xfrm>
            <a:off x="6253738" y="1080000"/>
            <a:ext cx="2890800" cy="1214136"/>
          </a:xfrm>
          <a:prstGeom prst="rect">
            <a:avLst/>
          </a:prstGeom>
          <a:noFill/>
          <a:ln>
            <a:noFill/>
          </a:ln>
        </p:spPr>
      </p:pic>
      <p:pic>
        <p:nvPicPr>
          <p:cNvPr id="934" name="Google Shape;934;p123"/>
          <p:cNvPicPr preferRelativeResize="0"/>
          <p:nvPr/>
        </p:nvPicPr>
        <p:blipFill>
          <a:blip r:embed="rId6">
            <a:alphaModFix/>
          </a:blip>
          <a:stretch>
            <a:fillRect/>
          </a:stretch>
        </p:blipFill>
        <p:spPr>
          <a:xfrm>
            <a:off x="3126313" y="1080000"/>
            <a:ext cx="2890800" cy="1980198"/>
          </a:xfrm>
          <a:prstGeom prst="rect">
            <a:avLst/>
          </a:prstGeom>
          <a:noFill/>
          <a:ln>
            <a:noFill/>
          </a:ln>
        </p:spPr>
      </p:pic>
      <p:pic>
        <p:nvPicPr>
          <p:cNvPr id="935" name="Google Shape;935;p123"/>
          <p:cNvPicPr preferRelativeResize="0"/>
          <p:nvPr/>
        </p:nvPicPr>
        <p:blipFill>
          <a:blip r:embed="rId7">
            <a:alphaModFix/>
          </a:blip>
          <a:stretch>
            <a:fillRect/>
          </a:stretch>
        </p:blipFill>
        <p:spPr>
          <a:xfrm>
            <a:off x="-550" y="2880000"/>
            <a:ext cx="2890800" cy="1015393"/>
          </a:xfrm>
          <a:prstGeom prst="rect">
            <a:avLst/>
          </a:prstGeom>
          <a:noFill/>
          <a:ln>
            <a:noFill/>
          </a:ln>
        </p:spPr>
      </p:pic>
      <p:pic>
        <p:nvPicPr>
          <p:cNvPr id="936" name="Google Shape;936;p123"/>
          <p:cNvPicPr preferRelativeResize="0"/>
          <p:nvPr/>
        </p:nvPicPr>
        <p:blipFill>
          <a:blip r:embed="rId8">
            <a:alphaModFix/>
          </a:blip>
          <a:stretch>
            <a:fillRect/>
          </a:stretch>
        </p:blipFill>
        <p:spPr>
          <a:xfrm>
            <a:off x="6253187" y="2879988"/>
            <a:ext cx="2890800" cy="121413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5"/>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Chip Size</a:t>
            </a:r>
            <a:endParaRPr/>
          </a:p>
        </p:txBody>
      </p:sp>
      <p:sp>
        <p:nvSpPr>
          <p:cNvPr id="151" name="Google Shape;151;p25"/>
          <p:cNvSpPr txBox="1"/>
          <p:nvPr>
            <p:ph idx="4294967295" type="body"/>
          </p:nvPr>
        </p:nvSpPr>
        <p:spPr>
          <a:xfrm>
            <a:off x="322425" y="1239750"/>
            <a:ext cx="3999900" cy="3076200"/>
          </a:xfrm>
          <a:prstGeom prst="rect">
            <a:avLst/>
          </a:prstGeom>
        </p:spPr>
        <p:txBody>
          <a:bodyPr anchorCtr="0" anchor="t" bIns="91425" lIns="91425" spcFirstLastPara="1" rIns="91425" wrap="square" tIns="91425">
            <a:normAutofit/>
          </a:bodyPr>
          <a:lstStyle/>
          <a:p>
            <a:pPr indent="0" lvl="0" marL="457200" rtl="0" algn="l">
              <a:spcBef>
                <a:spcPts val="0"/>
              </a:spcBef>
              <a:spcAft>
                <a:spcPts val="0"/>
              </a:spcAft>
              <a:buNone/>
            </a:pPr>
            <a:r>
              <a:t/>
            </a:r>
            <a:endParaRPr/>
          </a:p>
          <a:p>
            <a:pPr indent="0" lvl="0" marL="457200" rtl="0" algn="l">
              <a:spcBef>
                <a:spcPts val="1200"/>
              </a:spcBef>
              <a:spcAft>
                <a:spcPts val="0"/>
              </a:spcAft>
              <a:buNone/>
            </a:pPr>
            <a:r>
              <a:t/>
            </a:r>
            <a:endParaRPr/>
          </a:p>
          <a:p>
            <a:pPr indent="-311150" lvl="0" marL="457200" rtl="0" algn="l">
              <a:spcBef>
                <a:spcPts val="1200"/>
              </a:spcBef>
              <a:spcAft>
                <a:spcPts val="0"/>
              </a:spcAft>
              <a:buSzPts val="1300"/>
              <a:buChar char="●"/>
            </a:pPr>
            <a:r>
              <a:rPr lang="en-CA"/>
              <a:t>Semiconductor size indicated in nanometers (nm)</a:t>
            </a:r>
            <a:endParaRPr/>
          </a:p>
          <a:p>
            <a:pPr indent="-311150" lvl="0" marL="457200" rtl="0" algn="l">
              <a:spcBef>
                <a:spcPts val="0"/>
              </a:spcBef>
              <a:spcAft>
                <a:spcPts val="0"/>
              </a:spcAft>
              <a:buSzPts val="1300"/>
              <a:buChar char="●"/>
            </a:pPr>
            <a:r>
              <a:rPr lang="en-CA"/>
              <a:t>14 and 10 nm are in mass </a:t>
            </a:r>
            <a:r>
              <a:rPr lang="en-CA"/>
              <a:t>production</a:t>
            </a:r>
            <a:endParaRPr/>
          </a:p>
          <a:p>
            <a:pPr indent="0" lvl="0" marL="457200" rtl="0" algn="l">
              <a:spcBef>
                <a:spcPts val="1200"/>
              </a:spcBef>
              <a:spcAft>
                <a:spcPts val="1200"/>
              </a:spcAft>
              <a:buNone/>
            </a:pPr>
            <a:r>
              <a:t/>
            </a:r>
            <a:endParaRPr/>
          </a:p>
        </p:txBody>
      </p:sp>
      <p:sp>
        <p:nvSpPr>
          <p:cNvPr id="152" name="Google Shape;152;p25"/>
          <p:cNvSpPr txBox="1"/>
          <p:nvPr>
            <p:ph idx="4294967295" type="body"/>
          </p:nvPr>
        </p:nvSpPr>
        <p:spPr>
          <a:xfrm>
            <a:off x="4811000" y="1080000"/>
            <a:ext cx="3999900" cy="307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CA"/>
              <a:t>Key players:</a:t>
            </a:r>
            <a:endParaRPr b="1"/>
          </a:p>
          <a:p>
            <a:pPr indent="0" lvl="0" marL="0" rtl="0" algn="l">
              <a:spcBef>
                <a:spcPts val="1200"/>
              </a:spcBef>
              <a:spcAft>
                <a:spcPts val="0"/>
              </a:spcAft>
              <a:buNone/>
            </a:pPr>
            <a:r>
              <a:rPr lang="en-CA"/>
              <a:t>5nm technology</a:t>
            </a:r>
            <a:endParaRPr/>
          </a:p>
          <a:p>
            <a:pPr indent="-311150" lvl="0" marL="457200" rtl="0" algn="l">
              <a:spcBef>
                <a:spcPts val="1200"/>
              </a:spcBef>
              <a:spcAft>
                <a:spcPts val="0"/>
              </a:spcAft>
              <a:buSzPts val="1300"/>
              <a:buChar char="●"/>
            </a:pPr>
            <a:r>
              <a:rPr lang="en-CA"/>
              <a:t>Samsung began </a:t>
            </a:r>
            <a:r>
              <a:rPr lang="en-CA"/>
              <a:t>production</a:t>
            </a:r>
            <a:r>
              <a:rPr lang="en-CA"/>
              <a:t> in 2018</a:t>
            </a:r>
            <a:endParaRPr/>
          </a:p>
          <a:p>
            <a:pPr indent="-311150" lvl="0" marL="457200" rtl="0" algn="l">
              <a:spcBef>
                <a:spcPts val="0"/>
              </a:spcBef>
              <a:spcAft>
                <a:spcPts val="0"/>
              </a:spcAft>
              <a:buSzPts val="1300"/>
              <a:buChar char="●"/>
            </a:pPr>
            <a:r>
              <a:rPr lang="en-CA"/>
              <a:t>TSMC began production in 2019</a:t>
            </a:r>
            <a:endParaRPr/>
          </a:p>
          <a:p>
            <a:pPr indent="0" lvl="0" marL="0" rtl="0" algn="l">
              <a:spcBef>
                <a:spcPts val="1200"/>
              </a:spcBef>
              <a:spcAft>
                <a:spcPts val="0"/>
              </a:spcAft>
              <a:buNone/>
            </a:pPr>
            <a:r>
              <a:rPr lang="en-CA"/>
              <a:t>3nm technology</a:t>
            </a:r>
            <a:endParaRPr/>
          </a:p>
          <a:p>
            <a:pPr indent="-311150" lvl="0" marL="457200" rtl="0" algn="l">
              <a:spcBef>
                <a:spcPts val="1200"/>
              </a:spcBef>
              <a:spcAft>
                <a:spcPts val="0"/>
              </a:spcAft>
              <a:buSzPts val="1300"/>
              <a:buChar char="●"/>
            </a:pPr>
            <a:r>
              <a:rPr lang="en-CA"/>
              <a:t>TSMC and Samsung began </a:t>
            </a:r>
            <a:r>
              <a:rPr lang="en-CA"/>
              <a:t>production</a:t>
            </a:r>
            <a:r>
              <a:rPr lang="en-CA"/>
              <a:t> in 2022</a:t>
            </a:r>
            <a:endParaRPr/>
          </a:p>
          <a:p>
            <a:pPr indent="0" lvl="0" marL="0" rtl="0" algn="l">
              <a:spcBef>
                <a:spcPts val="1200"/>
              </a:spcBef>
              <a:spcAft>
                <a:spcPts val="0"/>
              </a:spcAft>
              <a:buNone/>
            </a:pPr>
            <a:r>
              <a:rPr lang="en-CA"/>
              <a:t>2nm technology</a:t>
            </a:r>
            <a:endParaRPr/>
          </a:p>
          <a:p>
            <a:pPr indent="-311150" lvl="0" marL="457200" rtl="0" algn="l">
              <a:spcBef>
                <a:spcPts val="1200"/>
              </a:spcBef>
              <a:spcAft>
                <a:spcPts val="0"/>
              </a:spcAft>
              <a:buSzPts val="1300"/>
              <a:buChar char="●"/>
            </a:pPr>
            <a:r>
              <a:rPr lang="en-CA"/>
              <a:t>TSMC, </a:t>
            </a:r>
            <a:r>
              <a:rPr lang="en-CA"/>
              <a:t>Samsung</a:t>
            </a:r>
            <a:r>
              <a:rPr lang="en-CA"/>
              <a:t>, and Intel announced they would start </a:t>
            </a:r>
            <a:r>
              <a:rPr lang="en-CA"/>
              <a:t>production</a:t>
            </a:r>
            <a:r>
              <a:rPr lang="en-CA"/>
              <a:t> in 2024-2025</a:t>
            </a:r>
            <a:endParaRPr/>
          </a:p>
          <a:p>
            <a:pPr indent="-311150" lvl="0" marL="457200" rtl="0" algn="l">
              <a:spcBef>
                <a:spcPts val="0"/>
              </a:spcBef>
              <a:spcAft>
                <a:spcPts val="0"/>
              </a:spcAft>
              <a:buSzPts val="1300"/>
              <a:buChar char="●"/>
            </a:pPr>
            <a:r>
              <a:rPr lang="en-CA"/>
              <a:t>Rapidus set target for </a:t>
            </a:r>
            <a:r>
              <a:rPr lang="en-CA"/>
              <a:t>production</a:t>
            </a:r>
            <a:r>
              <a:rPr lang="en-CA"/>
              <a:t> in 2027</a:t>
            </a:r>
            <a:endParaRPr/>
          </a:p>
          <a:p>
            <a:pPr indent="0" lvl="0" marL="457200" rtl="0" algn="l">
              <a:spcBef>
                <a:spcPts val="1200"/>
              </a:spcBef>
              <a:spcAft>
                <a:spcPts val="1200"/>
              </a:spcAft>
              <a:buNone/>
            </a:pPr>
            <a:r>
              <a:t/>
            </a:r>
            <a:endParaRPr/>
          </a:p>
        </p:txBody>
      </p:sp>
      <p:sp>
        <p:nvSpPr>
          <p:cNvPr id="153" name="Google Shape;153;p25"/>
          <p:cNvSpPr txBox="1"/>
          <p:nvPr/>
        </p:nvSpPr>
        <p:spPr>
          <a:xfrm>
            <a:off x="0" y="4835700"/>
            <a:ext cx="69384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sz="800">
                <a:solidFill>
                  <a:srgbClr val="999999"/>
                </a:solidFill>
                <a:latin typeface="Calibri"/>
                <a:ea typeface="Calibri"/>
                <a:cs typeface="Calibri"/>
                <a:sym typeface="Calibri"/>
              </a:rPr>
              <a:t>Source: </a:t>
            </a:r>
            <a:r>
              <a:rPr lang="en-CA" sz="800" u="sng">
                <a:solidFill>
                  <a:srgbClr val="999999"/>
                </a:solidFill>
                <a:latin typeface="Calibri"/>
                <a:ea typeface="Calibri"/>
                <a:cs typeface="Calibri"/>
                <a:sym typeface="Calibri"/>
                <a:hlinkClick r:id="rId3">
                  <a:extLst>
                    <a:ext uri="{A12FA001-AC4F-418D-AE19-62706E023703}">
                      <ahyp:hlinkClr val="tx"/>
                    </a:ext>
                  </a:extLst>
                </a:hlinkClick>
              </a:rPr>
              <a:t>Versus (2023)</a:t>
            </a:r>
            <a:r>
              <a:rPr lang="en-CA" sz="800">
                <a:solidFill>
                  <a:srgbClr val="999999"/>
                </a:solidFill>
                <a:latin typeface="Calibri"/>
                <a:ea typeface="Calibri"/>
                <a:cs typeface="Calibri"/>
                <a:sym typeface="Calibri"/>
              </a:rPr>
              <a:t>, </a:t>
            </a:r>
            <a:r>
              <a:rPr lang="en-CA" sz="800" u="sng">
                <a:solidFill>
                  <a:srgbClr val="999999"/>
                </a:solidFill>
                <a:latin typeface="Calibri"/>
                <a:ea typeface="Calibri"/>
                <a:cs typeface="Calibri"/>
                <a:sym typeface="Calibri"/>
                <a:hlinkClick r:id="rId4">
                  <a:extLst>
                    <a:ext uri="{A12FA001-AC4F-418D-AE19-62706E023703}">
                      <ahyp:hlinkClr val="tx"/>
                    </a:ext>
                  </a:extLst>
                </a:hlinkClick>
              </a:rPr>
              <a:t>Wikipedia (2023)</a:t>
            </a:r>
            <a:r>
              <a:rPr lang="en-CA" sz="800">
                <a:solidFill>
                  <a:srgbClr val="999999"/>
                </a:solidFill>
                <a:latin typeface="Calibri"/>
                <a:ea typeface="Calibri"/>
                <a:cs typeface="Calibri"/>
                <a:sym typeface="Calibri"/>
              </a:rPr>
              <a:t>, </a:t>
            </a:r>
            <a:r>
              <a:rPr lang="en-CA" sz="800" u="sng">
                <a:solidFill>
                  <a:srgbClr val="999999"/>
                </a:solidFill>
                <a:latin typeface="Calibri"/>
                <a:ea typeface="Calibri"/>
                <a:cs typeface="Calibri"/>
                <a:sym typeface="Calibri"/>
                <a:hlinkClick r:id="rId5">
                  <a:extLst>
                    <a:ext uri="{A12FA001-AC4F-418D-AE19-62706E023703}">
                      <ahyp:hlinkClr val="tx"/>
                    </a:ext>
                  </a:extLst>
                </a:hlinkClick>
              </a:rPr>
              <a:t>Wikipedia (2023)</a:t>
            </a:r>
            <a:endParaRPr sz="800">
              <a:solidFill>
                <a:srgbClr val="999999"/>
              </a:solidFill>
              <a:latin typeface="Calibri"/>
              <a:ea typeface="Calibri"/>
              <a:cs typeface="Calibri"/>
              <a:sym typeface="Calibri"/>
            </a:endParaRPr>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0" name="Shape 940"/>
        <p:cNvGrpSpPr/>
        <p:nvPr/>
      </p:nvGrpSpPr>
      <p:grpSpPr>
        <a:xfrm>
          <a:off x="0" y="0"/>
          <a:ext cx="0" cy="0"/>
          <a:chOff x="0" y="0"/>
          <a:chExt cx="0" cy="0"/>
        </a:xfrm>
      </p:grpSpPr>
      <p:sp>
        <p:nvSpPr>
          <p:cNvPr id="941" name="Google Shape;941;p124"/>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Stock Performance </a:t>
            </a:r>
            <a:r>
              <a:rPr lang="en-CA"/>
              <a:t>1-Year</a:t>
            </a:r>
            <a:endParaRPr/>
          </a:p>
        </p:txBody>
      </p:sp>
      <p:sp>
        <p:nvSpPr>
          <p:cNvPr id="942" name="Google Shape;942;p124"/>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https://ca.finance.yahoo.com/quote/AMD/chart?p=AMD</a:t>
            </a:r>
            <a:endParaRPr sz="800"/>
          </a:p>
        </p:txBody>
      </p:sp>
      <p:pic>
        <p:nvPicPr>
          <p:cNvPr id="943" name="Google Shape;943;p124"/>
          <p:cNvPicPr preferRelativeResize="0"/>
          <p:nvPr/>
        </p:nvPicPr>
        <p:blipFill>
          <a:blip r:embed="rId3">
            <a:alphaModFix/>
          </a:blip>
          <a:stretch>
            <a:fillRect/>
          </a:stretch>
        </p:blipFill>
        <p:spPr>
          <a:xfrm>
            <a:off x="8424000" y="4423500"/>
            <a:ext cx="720000" cy="720000"/>
          </a:xfrm>
          <a:prstGeom prst="rect">
            <a:avLst/>
          </a:prstGeom>
          <a:noFill/>
          <a:ln>
            <a:noFill/>
          </a:ln>
        </p:spPr>
      </p:pic>
      <p:pic>
        <p:nvPicPr>
          <p:cNvPr id="944" name="Google Shape;944;p124"/>
          <p:cNvPicPr preferRelativeResize="0"/>
          <p:nvPr/>
        </p:nvPicPr>
        <p:blipFill>
          <a:blip r:embed="rId4">
            <a:alphaModFix/>
          </a:blip>
          <a:stretch>
            <a:fillRect/>
          </a:stretch>
        </p:blipFill>
        <p:spPr>
          <a:xfrm>
            <a:off x="0" y="720000"/>
            <a:ext cx="7621365" cy="3758700"/>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8" name="Shape 948"/>
        <p:cNvGrpSpPr/>
        <p:nvPr/>
      </p:nvGrpSpPr>
      <p:grpSpPr>
        <a:xfrm>
          <a:off x="0" y="0"/>
          <a:ext cx="0" cy="0"/>
          <a:chOff x="0" y="0"/>
          <a:chExt cx="0" cy="0"/>
        </a:xfrm>
      </p:grpSpPr>
      <p:sp>
        <p:nvSpPr>
          <p:cNvPr id="949" name="Google Shape;949;p125"/>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Stock Performance </a:t>
            </a:r>
            <a:r>
              <a:rPr lang="en-CA"/>
              <a:t>1-Year</a:t>
            </a:r>
            <a:r>
              <a:rPr lang="en-CA"/>
              <a:t> vs </a:t>
            </a:r>
            <a:r>
              <a:rPr lang="en-CA">
                <a:solidFill>
                  <a:srgbClr val="980000"/>
                </a:solidFill>
              </a:rPr>
              <a:t>S&amp;P 500</a:t>
            </a:r>
            <a:r>
              <a:rPr lang="en-CA"/>
              <a:t>, </a:t>
            </a:r>
            <a:r>
              <a:rPr lang="en-CA">
                <a:solidFill>
                  <a:srgbClr val="FF9900"/>
                </a:solidFill>
              </a:rPr>
              <a:t>NASDAQ</a:t>
            </a:r>
            <a:r>
              <a:rPr lang="en-CA"/>
              <a:t>, and </a:t>
            </a:r>
            <a:r>
              <a:rPr lang="en-CA">
                <a:solidFill>
                  <a:srgbClr val="9900FF"/>
                </a:solidFill>
              </a:rPr>
              <a:t>DJIA</a:t>
            </a:r>
            <a:endParaRPr>
              <a:solidFill>
                <a:srgbClr val="9900FF"/>
              </a:solidFill>
            </a:endParaRPr>
          </a:p>
        </p:txBody>
      </p:sp>
      <p:pic>
        <p:nvPicPr>
          <p:cNvPr id="950" name="Google Shape;950;p125"/>
          <p:cNvPicPr preferRelativeResize="0"/>
          <p:nvPr/>
        </p:nvPicPr>
        <p:blipFill>
          <a:blip r:embed="rId3">
            <a:alphaModFix/>
          </a:blip>
          <a:stretch>
            <a:fillRect/>
          </a:stretch>
        </p:blipFill>
        <p:spPr>
          <a:xfrm>
            <a:off x="8424000" y="4423500"/>
            <a:ext cx="720000" cy="720000"/>
          </a:xfrm>
          <a:prstGeom prst="rect">
            <a:avLst/>
          </a:prstGeom>
          <a:noFill/>
          <a:ln>
            <a:noFill/>
          </a:ln>
        </p:spPr>
      </p:pic>
      <p:sp>
        <p:nvSpPr>
          <p:cNvPr id="951" name="Google Shape;951;p125"/>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https://ca.finance.yahoo.com/quote/AMD/chart?p=AMD</a:t>
            </a:r>
            <a:endParaRPr sz="800"/>
          </a:p>
        </p:txBody>
      </p:sp>
      <p:pic>
        <p:nvPicPr>
          <p:cNvPr id="952" name="Google Shape;952;p125"/>
          <p:cNvPicPr preferRelativeResize="0"/>
          <p:nvPr/>
        </p:nvPicPr>
        <p:blipFill>
          <a:blip r:embed="rId4">
            <a:alphaModFix/>
          </a:blip>
          <a:stretch>
            <a:fillRect/>
          </a:stretch>
        </p:blipFill>
        <p:spPr>
          <a:xfrm>
            <a:off x="0" y="720000"/>
            <a:ext cx="7541141" cy="3758701"/>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6" name="Shape 956"/>
        <p:cNvGrpSpPr/>
        <p:nvPr/>
      </p:nvGrpSpPr>
      <p:grpSpPr>
        <a:xfrm>
          <a:off x="0" y="0"/>
          <a:ext cx="0" cy="0"/>
          <a:chOff x="0" y="0"/>
          <a:chExt cx="0" cy="0"/>
        </a:xfrm>
      </p:grpSpPr>
      <p:sp>
        <p:nvSpPr>
          <p:cNvPr id="957" name="Google Shape;957;p126"/>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Stock Performance 1-Year vs </a:t>
            </a:r>
            <a:r>
              <a:rPr lang="en-CA">
                <a:solidFill>
                  <a:srgbClr val="00FF00"/>
                </a:solidFill>
              </a:rPr>
              <a:t>NVIDIA </a:t>
            </a:r>
            <a:r>
              <a:rPr lang="en-CA"/>
              <a:t>&amp; </a:t>
            </a:r>
            <a:r>
              <a:rPr lang="en-CA">
                <a:solidFill>
                  <a:srgbClr val="4A86E8"/>
                </a:solidFill>
              </a:rPr>
              <a:t>INTEL</a:t>
            </a:r>
            <a:endParaRPr>
              <a:solidFill>
                <a:srgbClr val="4A86E8"/>
              </a:solidFill>
            </a:endParaRPr>
          </a:p>
        </p:txBody>
      </p:sp>
      <p:sp>
        <p:nvSpPr>
          <p:cNvPr id="958" name="Google Shape;958;p126"/>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https://ca.finance.yahoo.com/quote/AMD/chart?p=AMD</a:t>
            </a:r>
            <a:endParaRPr sz="800"/>
          </a:p>
        </p:txBody>
      </p:sp>
      <p:pic>
        <p:nvPicPr>
          <p:cNvPr id="959" name="Google Shape;959;p126"/>
          <p:cNvPicPr preferRelativeResize="0"/>
          <p:nvPr/>
        </p:nvPicPr>
        <p:blipFill>
          <a:blip r:embed="rId3">
            <a:alphaModFix/>
          </a:blip>
          <a:stretch>
            <a:fillRect/>
          </a:stretch>
        </p:blipFill>
        <p:spPr>
          <a:xfrm>
            <a:off x="8424000" y="4423500"/>
            <a:ext cx="720000" cy="720000"/>
          </a:xfrm>
          <a:prstGeom prst="rect">
            <a:avLst/>
          </a:prstGeom>
          <a:noFill/>
          <a:ln>
            <a:noFill/>
          </a:ln>
        </p:spPr>
      </p:pic>
      <p:pic>
        <p:nvPicPr>
          <p:cNvPr id="960" name="Google Shape;960;p126"/>
          <p:cNvPicPr preferRelativeResize="0"/>
          <p:nvPr/>
        </p:nvPicPr>
        <p:blipFill>
          <a:blip r:embed="rId4">
            <a:alphaModFix/>
          </a:blip>
          <a:stretch>
            <a:fillRect/>
          </a:stretch>
        </p:blipFill>
        <p:spPr>
          <a:xfrm>
            <a:off x="0" y="720000"/>
            <a:ext cx="7541141" cy="3758701"/>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4" name="Shape 964"/>
        <p:cNvGrpSpPr/>
        <p:nvPr/>
      </p:nvGrpSpPr>
      <p:grpSpPr>
        <a:xfrm>
          <a:off x="0" y="0"/>
          <a:ext cx="0" cy="0"/>
          <a:chOff x="0" y="0"/>
          <a:chExt cx="0" cy="0"/>
        </a:xfrm>
      </p:grpSpPr>
      <p:sp>
        <p:nvSpPr>
          <p:cNvPr id="965" name="Google Shape;965;p127"/>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Stock Performance </a:t>
            </a:r>
            <a:r>
              <a:rPr lang="en-CA"/>
              <a:t>5-Year</a:t>
            </a:r>
            <a:endParaRPr/>
          </a:p>
        </p:txBody>
      </p:sp>
      <p:sp>
        <p:nvSpPr>
          <p:cNvPr id="966" name="Google Shape;966;p127"/>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https://ca.finance.yahoo.com/quote/AMD/chart?p=AMD</a:t>
            </a:r>
            <a:endParaRPr sz="800"/>
          </a:p>
        </p:txBody>
      </p:sp>
      <p:pic>
        <p:nvPicPr>
          <p:cNvPr id="967" name="Google Shape;967;p127"/>
          <p:cNvPicPr preferRelativeResize="0"/>
          <p:nvPr/>
        </p:nvPicPr>
        <p:blipFill>
          <a:blip r:embed="rId3">
            <a:alphaModFix/>
          </a:blip>
          <a:stretch>
            <a:fillRect/>
          </a:stretch>
        </p:blipFill>
        <p:spPr>
          <a:xfrm>
            <a:off x="8424000" y="4423500"/>
            <a:ext cx="720000" cy="720000"/>
          </a:xfrm>
          <a:prstGeom prst="rect">
            <a:avLst/>
          </a:prstGeom>
          <a:noFill/>
          <a:ln>
            <a:noFill/>
          </a:ln>
        </p:spPr>
      </p:pic>
      <p:pic>
        <p:nvPicPr>
          <p:cNvPr id="968" name="Google Shape;968;p127"/>
          <p:cNvPicPr preferRelativeResize="0"/>
          <p:nvPr/>
        </p:nvPicPr>
        <p:blipFill>
          <a:blip r:embed="rId4">
            <a:alphaModFix/>
          </a:blip>
          <a:stretch>
            <a:fillRect/>
          </a:stretch>
        </p:blipFill>
        <p:spPr>
          <a:xfrm>
            <a:off x="0" y="720000"/>
            <a:ext cx="7541141" cy="3758701"/>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2" name="Shape 972"/>
        <p:cNvGrpSpPr/>
        <p:nvPr/>
      </p:nvGrpSpPr>
      <p:grpSpPr>
        <a:xfrm>
          <a:off x="0" y="0"/>
          <a:ext cx="0" cy="0"/>
          <a:chOff x="0" y="0"/>
          <a:chExt cx="0" cy="0"/>
        </a:xfrm>
      </p:grpSpPr>
      <p:sp>
        <p:nvSpPr>
          <p:cNvPr id="973" name="Google Shape;973;p128"/>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Stock Performance </a:t>
            </a:r>
            <a:r>
              <a:rPr lang="en-CA"/>
              <a:t>5</a:t>
            </a:r>
            <a:r>
              <a:rPr lang="en-CA"/>
              <a:t>-Year vs </a:t>
            </a:r>
            <a:r>
              <a:rPr lang="en-CA">
                <a:solidFill>
                  <a:srgbClr val="980000"/>
                </a:solidFill>
              </a:rPr>
              <a:t>S&amp;P 500</a:t>
            </a:r>
            <a:r>
              <a:rPr lang="en-CA"/>
              <a:t>, </a:t>
            </a:r>
            <a:r>
              <a:rPr lang="en-CA">
                <a:solidFill>
                  <a:srgbClr val="FF9900"/>
                </a:solidFill>
              </a:rPr>
              <a:t>NASDAQ</a:t>
            </a:r>
            <a:r>
              <a:rPr lang="en-CA"/>
              <a:t>, and </a:t>
            </a:r>
            <a:r>
              <a:rPr lang="en-CA">
                <a:solidFill>
                  <a:srgbClr val="9900FF"/>
                </a:solidFill>
              </a:rPr>
              <a:t>DJIA</a:t>
            </a:r>
            <a:endParaRPr>
              <a:solidFill>
                <a:srgbClr val="FF9900"/>
              </a:solidFill>
            </a:endParaRPr>
          </a:p>
        </p:txBody>
      </p:sp>
      <p:pic>
        <p:nvPicPr>
          <p:cNvPr id="974" name="Google Shape;974;p128"/>
          <p:cNvPicPr preferRelativeResize="0"/>
          <p:nvPr/>
        </p:nvPicPr>
        <p:blipFill>
          <a:blip r:embed="rId3">
            <a:alphaModFix/>
          </a:blip>
          <a:stretch>
            <a:fillRect/>
          </a:stretch>
        </p:blipFill>
        <p:spPr>
          <a:xfrm>
            <a:off x="8424000" y="4423500"/>
            <a:ext cx="720000" cy="720000"/>
          </a:xfrm>
          <a:prstGeom prst="rect">
            <a:avLst/>
          </a:prstGeom>
          <a:noFill/>
          <a:ln>
            <a:noFill/>
          </a:ln>
        </p:spPr>
      </p:pic>
      <p:sp>
        <p:nvSpPr>
          <p:cNvPr id="975" name="Google Shape;975;p128"/>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https://ca.finance.yahoo.com/quote/AMD/chart?p=AMD</a:t>
            </a:r>
            <a:endParaRPr sz="800"/>
          </a:p>
        </p:txBody>
      </p:sp>
      <p:pic>
        <p:nvPicPr>
          <p:cNvPr id="976" name="Google Shape;976;p128"/>
          <p:cNvPicPr preferRelativeResize="0"/>
          <p:nvPr/>
        </p:nvPicPr>
        <p:blipFill>
          <a:blip r:embed="rId4">
            <a:alphaModFix/>
          </a:blip>
          <a:stretch>
            <a:fillRect/>
          </a:stretch>
        </p:blipFill>
        <p:spPr>
          <a:xfrm>
            <a:off x="0" y="720000"/>
            <a:ext cx="7541141" cy="3758701"/>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0" name="Shape 980"/>
        <p:cNvGrpSpPr/>
        <p:nvPr/>
      </p:nvGrpSpPr>
      <p:grpSpPr>
        <a:xfrm>
          <a:off x="0" y="0"/>
          <a:ext cx="0" cy="0"/>
          <a:chOff x="0" y="0"/>
          <a:chExt cx="0" cy="0"/>
        </a:xfrm>
      </p:grpSpPr>
      <p:sp>
        <p:nvSpPr>
          <p:cNvPr id="981" name="Google Shape;981;p129"/>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Stock Performance </a:t>
            </a:r>
            <a:r>
              <a:rPr lang="en-CA"/>
              <a:t>5-Year vs </a:t>
            </a:r>
            <a:r>
              <a:rPr lang="en-CA">
                <a:solidFill>
                  <a:srgbClr val="00FF00"/>
                </a:solidFill>
              </a:rPr>
              <a:t>NVIDIA</a:t>
            </a:r>
            <a:r>
              <a:rPr lang="en-CA"/>
              <a:t> &amp; </a:t>
            </a:r>
            <a:r>
              <a:rPr lang="en-CA">
                <a:solidFill>
                  <a:srgbClr val="4A86E8"/>
                </a:solidFill>
              </a:rPr>
              <a:t>INTEL</a:t>
            </a:r>
            <a:endParaRPr>
              <a:solidFill>
                <a:srgbClr val="4A86E8"/>
              </a:solidFill>
            </a:endParaRPr>
          </a:p>
        </p:txBody>
      </p:sp>
      <p:sp>
        <p:nvSpPr>
          <p:cNvPr id="982" name="Google Shape;982;p129"/>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https://ca.finance.yahoo.com/quote/AMD/chart?p=AMD</a:t>
            </a:r>
            <a:endParaRPr sz="800"/>
          </a:p>
        </p:txBody>
      </p:sp>
      <p:pic>
        <p:nvPicPr>
          <p:cNvPr id="983" name="Google Shape;983;p129"/>
          <p:cNvPicPr preferRelativeResize="0"/>
          <p:nvPr/>
        </p:nvPicPr>
        <p:blipFill>
          <a:blip r:embed="rId3">
            <a:alphaModFix/>
          </a:blip>
          <a:stretch>
            <a:fillRect/>
          </a:stretch>
        </p:blipFill>
        <p:spPr>
          <a:xfrm>
            <a:off x="8424000" y="4423500"/>
            <a:ext cx="720000" cy="720000"/>
          </a:xfrm>
          <a:prstGeom prst="rect">
            <a:avLst/>
          </a:prstGeom>
          <a:noFill/>
          <a:ln>
            <a:noFill/>
          </a:ln>
        </p:spPr>
      </p:pic>
      <p:pic>
        <p:nvPicPr>
          <p:cNvPr id="984" name="Google Shape;984;p129"/>
          <p:cNvPicPr preferRelativeResize="0"/>
          <p:nvPr/>
        </p:nvPicPr>
        <p:blipFill>
          <a:blip r:embed="rId4">
            <a:alphaModFix/>
          </a:blip>
          <a:stretch>
            <a:fillRect/>
          </a:stretch>
        </p:blipFill>
        <p:spPr>
          <a:xfrm>
            <a:off x="0" y="720000"/>
            <a:ext cx="7541141" cy="3758701"/>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8" name="Shape 988"/>
        <p:cNvGrpSpPr/>
        <p:nvPr/>
      </p:nvGrpSpPr>
      <p:grpSpPr>
        <a:xfrm>
          <a:off x="0" y="0"/>
          <a:ext cx="0" cy="0"/>
          <a:chOff x="0" y="0"/>
          <a:chExt cx="0" cy="0"/>
        </a:xfrm>
      </p:grpSpPr>
      <p:sp>
        <p:nvSpPr>
          <p:cNvPr id="989" name="Google Shape;989;p130"/>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Stock Performance </a:t>
            </a:r>
            <a:r>
              <a:rPr lang="en-CA"/>
              <a:t>10-Year</a:t>
            </a:r>
            <a:endParaRPr/>
          </a:p>
        </p:txBody>
      </p:sp>
      <p:sp>
        <p:nvSpPr>
          <p:cNvPr id="990" name="Google Shape;990;p130"/>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https://ca.finance.yahoo.com/quote/AMD/chart?p=AMD</a:t>
            </a:r>
            <a:endParaRPr sz="800"/>
          </a:p>
        </p:txBody>
      </p:sp>
      <p:pic>
        <p:nvPicPr>
          <p:cNvPr id="991" name="Google Shape;991;p130"/>
          <p:cNvPicPr preferRelativeResize="0"/>
          <p:nvPr/>
        </p:nvPicPr>
        <p:blipFill>
          <a:blip r:embed="rId3">
            <a:alphaModFix/>
          </a:blip>
          <a:stretch>
            <a:fillRect/>
          </a:stretch>
        </p:blipFill>
        <p:spPr>
          <a:xfrm>
            <a:off x="8424000" y="4423500"/>
            <a:ext cx="720000" cy="720000"/>
          </a:xfrm>
          <a:prstGeom prst="rect">
            <a:avLst/>
          </a:prstGeom>
          <a:noFill/>
          <a:ln>
            <a:noFill/>
          </a:ln>
        </p:spPr>
      </p:pic>
      <p:pic>
        <p:nvPicPr>
          <p:cNvPr id="992" name="Google Shape;992;p130"/>
          <p:cNvPicPr preferRelativeResize="0"/>
          <p:nvPr/>
        </p:nvPicPr>
        <p:blipFill>
          <a:blip r:embed="rId4">
            <a:alphaModFix/>
          </a:blip>
          <a:stretch>
            <a:fillRect/>
          </a:stretch>
        </p:blipFill>
        <p:spPr>
          <a:xfrm>
            <a:off x="0" y="720000"/>
            <a:ext cx="7541141" cy="3758701"/>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6" name="Shape 996"/>
        <p:cNvGrpSpPr/>
        <p:nvPr/>
      </p:nvGrpSpPr>
      <p:grpSpPr>
        <a:xfrm>
          <a:off x="0" y="0"/>
          <a:ext cx="0" cy="0"/>
          <a:chOff x="0" y="0"/>
          <a:chExt cx="0" cy="0"/>
        </a:xfrm>
      </p:grpSpPr>
      <p:sp>
        <p:nvSpPr>
          <p:cNvPr id="997" name="Google Shape;997;p131"/>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Stock Performance </a:t>
            </a:r>
            <a:r>
              <a:rPr lang="en-CA"/>
              <a:t>10</a:t>
            </a:r>
            <a:r>
              <a:rPr lang="en-CA"/>
              <a:t>-Year vs </a:t>
            </a:r>
            <a:r>
              <a:rPr lang="en-CA">
                <a:solidFill>
                  <a:srgbClr val="980000"/>
                </a:solidFill>
              </a:rPr>
              <a:t>S&amp;P 500</a:t>
            </a:r>
            <a:r>
              <a:rPr lang="en-CA"/>
              <a:t>, </a:t>
            </a:r>
            <a:r>
              <a:rPr lang="en-CA">
                <a:solidFill>
                  <a:srgbClr val="FF9900"/>
                </a:solidFill>
              </a:rPr>
              <a:t>NASDAQ</a:t>
            </a:r>
            <a:r>
              <a:rPr lang="en-CA"/>
              <a:t>, and </a:t>
            </a:r>
            <a:r>
              <a:rPr lang="en-CA">
                <a:solidFill>
                  <a:srgbClr val="9900FF"/>
                </a:solidFill>
              </a:rPr>
              <a:t>DJIA</a:t>
            </a:r>
            <a:endParaRPr>
              <a:solidFill>
                <a:srgbClr val="FF9900"/>
              </a:solidFill>
            </a:endParaRPr>
          </a:p>
        </p:txBody>
      </p:sp>
      <p:pic>
        <p:nvPicPr>
          <p:cNvPr id="998" name="Google Shape;998;p131"/>
          <p:cNvPicPr preferRelativeResize="0"/>
          <p:nvPr/>
        </p:nvPicPr>
        <p:blipFill>
          <a:blip r:embed="rId3">
            <a:alphaModFix/>
          </a:blip>
          <a:stretch>
            <a:fillRect/>
          </a:stretch>
        </p:blipFill>
        <p:spPr>
          <a:xfrm>
            <a:off x="8424000" y="4423500"/>
            <a:ext cx="720000" cy="720000"/>
          </a:xfrm>
          <a:prstGeom prst="rect">
            <a:avLst/>
          </a:prstGeom>
          <a:noFill/>
          <a:ln>
            <a:noFill/>
          </a:ln>
        </p:spPr>
      </p:pic>
      <p:sp>
        <p:nvSpPr>
          <p:cNvPr id="999" name="Google Shape;999;p131"/>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https://ca.finance.yahoo.com/quote/AMD/chart?p=AMD</a:t>
            </a:r>
            <a:endParaRPr sz="800"/>
          </a:p>
        </p:txBody>
      </p:sp>
      <p:pic>
        <p:nvPicPr>
          <p:cNvPr id="1000" name="Google Shape;1000;p131"/>
          <p:cNvPicPr preferRelativeResize="0"/>
          <p:nvPr/>
        </p:nvPicPr>
        <p:blipFill>
          <a:blip r:embed="rId4">
            <a:alphaModFix/>
          </a:blip>
          <a:stretch>
            <a:fillRect/>
          </a:stretch>
        </p:blipFill>
        <p:spPr>
          <a:xfrm>
            <a:off x="0" y="720000"/>
            <a:ext cx="7541141" cy="3758701"/>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4" name="Shape 1004"/>
        <p:cNvGrpSpPr/>
        <p:nvPr/>
      </p:nvGrpSpPr>
      <p:grpSpPr>
        <a:xfrm>
          <a:off x="0" y="0"/>
          <a:ext cx="0" cy="0"/>
          <a:chOff x="0" y="0"/>
          <a:chExt cx="0" cy="0"/>
        </a:xfrm>
      </p:grpSpPr>
      <p:sp>
        <p:nvSpPr>
          <p:cNvPr id="1005" name="Google Shape;1005;p132"/>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Stock Performance </a:t>
            </a:r>
            <a:r>
              <a:rPr lang="en-CA"/>
              <a:t>10-Year vs </a:t>
            </a:r>
            <a:r>
              <a:rPr lang="en-CA">
                <a:solidFill>
                  <a:srgbClr val="00FF00"/>
                </a:solidFill>
              </a:rPr>
              <a:t>NVIDIA </a:t>
            </a:r>
            <a:r>
              <a:rPr lang="en-CA"/>
              <a:t>&amp; </a:t>
            </a:r>
            <a:r>
              <a:rPr lang="en-CA">
                <a:solidFill>
                  <a:srgbClr val="4A86E8"/>
                </a:solidFill>
              </a:rPr>
              <a:t>INTEL</a:t>
            </a:r>
            <a:endParaRPr>
              <a:solidFill>
                <a:srgbClr val="4A86E8"/>
              </a:solidFill>
            </a:endParaRPr>
          </a:p>
        </p:txBody>
      </p:sp>
      <p:sp>
        <p:nvSpPr>
          <p:cNvPr id="1006" name="Google Shape;1006;p132"/>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a:t>
            </a:r>
            <a:r>
              <a:rPr lang="en-CA" sz="800">
                <a:solidFill>
                  <a:srgbClr val="999999"/>
                </a:solidFill>
              </a:rPr>
              <a:t>https://ca.finance.yahoo.com/quote/AMD/chart?p=AMD</a:t>
            </a:r>
            <a:endParaRPr sz="800"/>
          </a:p>
        </p:txBody>
      </p:sp>
      <p:pic>
        <p:nvPicPr>
          <p:cNvPr id="1007" name="Google Shape;1007;p132"/>
          <p:cNvPicPr preferRelativeResize="0"/>
          <p:nvPr/>
        </p:nvPicPr>
        <p:blipFill>
          <a:blip r:embed="rId3">
            <a:alphaModFix/>
          </a:blip>
          <a:stretch>
            <a:fillRect/>
          </a:stretch>
        </p:blipFill>
        <p:spPr>
          <a:xfrm>
            <a:off x="8424000" y="4423500"/>
            <a:ext cx="720000" cy="720000"/>
          </a:xfrm>
          <a:prstGeom prst="rect">
            <a:avLst/>
          </a:prstGeom>
          <a:noFill/>
          <a:ln>
            <a:noFill/>
          </a:ln>
        </p:spPr>
      </p:pic>
      <p:pic>
        <p:nvPicPr>
          <p:cNvPr id="1008" name="Google Shape;1008;p132"/>
          <p:cNvPicPr preferRelativeResize="0"/>
          <p:nvPr/>
        </p:nvPicPr>
        <p:blipFill>
          <a:blip r:embed="rId4">
            <a:alphaModFix/>
          </a:blip>
          <a:stretch>
            <a:fillRect/>
          </a:stretch>
        </p:blipFill>
        <p:spPr>
          <a:xfrm>
            <a:off x="0" y="720000"/>
            <a:ext cx="7541141" cy="3758701"/>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2" name="Shape 1012"/>
        <p:cNvGrpSpPr/>
        <p:nvPr/>
      </p:nvGrpSpPr>
      <p:grpSpPr>
        <a:xfrm>
          <a:off x="0" y="0"/>
          <a:ext cx="0" cy="0"/>
          <a:chOff x="0" y="0"/>
          <a:chExt cx="0" cy="0"/>
        </a:xfrm>
      </p:grpSpPr>
      <p:sp>
        <p:nvSpPr>
          <p:cNvPr id="1013" name="Google Shape;1013;p133"/>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Major </a:t>
            </a:r>
            <a:r>
              <a:rPr lang="en-CA"/>
              <a:t>Shareholders </a:t>
            </a:r>
            <a:r>
              <a:rPr lang="en-CA" sz="1600"/>
              <a:t>(June 29, 2023)</a:t>
            </a:r>
            <a:endParaRPr sz="1600"/>
          </a:p>
        </p:txBody>
      </p:sp>
      <p:pic>
        <p:nvPicPr>
          <p:cNvPr id="1014" name="Google Shape;1014;p133"/>
          <p:cNvPicPr preferRelativeResize="0"/>
          <p:nvPr/>
        </p:nvPicPr>
        <p:blipFill>
          <a:blip r:embed="rId3">
            <a:alphaModFix/>
          </a:blip>
          <a:stretch>
            <a:fillRect/>
          </a:stretch>
        </p:blipFill>
        <p:spPr>
          <a:xfrm>
            <a:off x="8424000" y="4423500"/>
            <a:ext cx="720000" cy="720000"/>
          </a:xfrm>
          <a:prstGeom prst="rect">
            <a:avLst/>
          </a:prstGeom>
          <a:noFill/>
          <a:ln>
            <a:noFill/>
          </a:ln>
        </p:spPr>
      </p:pic>
      <p:sp>
        <p:nvSpPr>
          <p:cNvPr id="1015" name="Google Shape;1015;p133"/>
          <p:cNvSpPr txBox="1"/>
          <p:nvPr/>
        </p:nvSpPr>
        <p:spPr>
          <a:xfrm>
            <a:off x="2174400" y="720000"/>
            <a:ext cx="4795200" cy="3703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CA" sz="1200">
                <a:solidFill>
                  <a:schemeClr val="dk2"/>
                </a:solidFill>
                <a:latin typeface="Calibri"/>
                <a:ea typeface="Calibri"/>
                <a:cs typeface="Calibri"/>
                <a:sym typeface="Calibri"/>
              </a:rPr>
              <a:t>Breakdown</a:t>
            </a:r>
            <a:endParaRPr sz="1200">
              <a:solidFill>
                <a:schemeClr val="dk2"/>
              </a:solidFill>
              <a:latin typeface="Calibri"/>
              <a:ea typeface="Calibri"/>
              <a:cs typeface="Calibri"/>
              <a:sym typeface="Calibri"/>
            </a:endParaRPr>
          </a:p>
          <a:p>
            <a:pPr indent="-304800" lvl="0" marL="457200" rtl="0" algn="l">
              <a:lnSpc>
                <a:spcPct val="115000"/>
              </a:lnSpc>
              <a:spcBef>
                <a:spcPts val="1200"/>
              </a:spcBef>
              <a:spcAft>
                <a:spcPts val="0"/>
              </a:spcAft>
              <a:buClr>
                <a:schemeClr val="dk2"/>
              </a:buClr>
              <a:buSzPts val="1200"/>
              <a:buFont typeface="Calibri"/>
              <a:buChar char="●"/>
            </a:pPr>
            <a:r>
              <a:rPr lang="en-CA" sz="1200">
                <a:solidFill>
                  <a:schemeClr val="dk2"/>
                </a:solidFill>
                <a:latin typeface="Calibri"/>
                <a:ea typeface="Calibri"/>
                <a:cs typeface="Calibri"/>
                <a:sym typeface="Calibri"/>
              </a:rPr>
              <a:t>Shares Held by All Insider 					0.48%</a:t>
            </a:r>
            <a:endParaRPr sz="1200">
              <a:solidFill>
                <a:schemeClr val="dk2"/>
              </a:solidFill>
              <a:latin typeface="Calibri"/>
              <a:ea typeface="Calibri"/>
              <a:cs typeface="Calibri"/>
              <a:sym typeface="Calibri"/>
            </a:endParaRPr>
          </a:p>
          <a:p>
            <a:pPr indent="-304800" lvl="0" marL="457200" rtl="0" algn="l">
              <a:lnSpc>
                <a:spcPct val="115000"/>
              </a:lnSpc>
              <a:spcBef>
                <a:spcPts val="0"/>
              </a:spcBef>
              <a:spcAft>
                <a:spcPts val="0"/>
              </a:spcAft>
              <a:buClr>
                <a:schemeClr val="dk2"/>
              </a:buClr>
              <a:buSzPts val="1200"/>
              <a:buFont typeface="Calibri"/>
              <a:buChar char="●"/>
            </a:pPr>
            <a:r>
              <a:rPr lang="en-CA" sz="1200">
                <a:solidFill>
                  <a:schemeClr val="dk2"/>
                </a:solidFill>
                <a:latin typeface="Calibri"/>
                <a:ea typeface="Calibri"/>
                <a:cs typeface="Calibri"/>
                <a:sym typeface="Calibri"/>
              </a:rPr>
              <a:t>Shares Held by Institutions 					74.47%</a:t>
            </a:r>
            <a:endParaRPr sz="1200">
              <a:solidFill>
                <a:schemeClr val="dk2"/>
              </a:solidFill>
              <a:latin typeface="Calibri"/>
              <a:ea typeface="Calibri"/>
              <a:cs typeface="Calibri"/>
              <a:sym typeface="Calibri"/>
            </a:endParaRPr>
          </a:p>
          <a:p>
            <a:pPr indent="-304800" lvl="0" marL="457200" rtl="0" algn="l">
              <a:lnSpc>
                <a:spcPct val="115000"/>
              </a:lnSpc>
              <a:spcBef>
                <a:spcPts val="0"/>
              </a:spcBef>
              <a:spcAft>
                <a:spcPts val="0"/>
              </a:spcAft>
              <a:buClr>
                <a:schemeClr val="dk2"/>
              </a:buClr>
              <a:buSzPts val="1200"/>
              <a:buFont typeface="Calibri"/>
              <a:buChar char="●"/>
            </a:pPr>
            <a:r>
              <a:rPr lang="en-CA" sz="1200">
                <a:solidFill>
                  <a:schemeClr val="dk2"/>
                </a:solidFill>
                <a:latin typeface="Calibri"/>
                <a:ea typeface="Calibri"/>
                <a:cs typeface="Calibri"/>
                <a:sym typeface="Calibri"/>
              </a:rPr>
              <a:t>Float Held by Institutions 					74.82%</a:t>
            </a:r>
            <a:endParaRPr sz="1200">
              <a:solidFill>
                <a:schemeClr val="dk2"/>
              </a:solidFill>
              <a:latin typeface="Calibri"/>
              <a:ea typeface="Calibri"/>
              <a:cs typeface="Calibri"/>
              <a:sym typeface="Calibri"/>
            </a:endParaRPr>
          </a:p>
          <a:p>
            <a:pPr indent="-304800" lvl="0" marL="457200" rtl="0" algn="l">
              <a:lnSpc>
                <a:spcPct val="115000"/>
              </a:lnSpc>
              <a:spcBef>
                <a:spcPts val="0"/>
              </a:spcBef>
              <a:spcAft>
                <a:spcPts val="0"/>
              </a:spcAft>
              <a:buClr>
                <a:schemeClr val="dk2"/>
              </a:buClr>
              <a:buSzPts val="1200"/>
              <a:buFont typeface="Calibri"/>
              <a:buChar char="●"/>
            </a:pPr>
            <a:r>
              <a:rPr lang="en-CA" sz="1200">
                <a:solidFill>
                  <a:schemeClr val="dk2"/>
                </a:solidFill>
                <a:latin typeface="Calibri"/>
                <a:ea typeface="Calibri"/>
                <a:cs typeface="Calibri"/>
                <a:sym typeface="Calibri"/>
              </a:rPr>
              <a:t>Number of Institutions Holding Shares 			2,617</a:t>
            </a:r>
            <a:endParaRPr sz="1200">
              <a:solidFill>
                <a:schemeClr val="dk2"/>
              </a:solidFill>
              <a:latin typeface="Calibri"/>
              <a:ea typeface="Calibri"/>
              <a:cs typeface="Calibri"/>
              <a:sym typeface="Calibri"/>
            </a:endParaRPr>
          </a:p>
          <a:p>
            <a:pPr indent="0" lvl="0" marL="0" rtl="0" algn="l">
              <a:lnSpc>
                <a:spcPct val="115000"/>
              </a:lnSpc>
              <a:spcBef>
                <a:spcPts val="1200"/>
              </a:spcBef>
              <a:spcAft>
                <a:spcPts val="0"/>
              </a:spcAft>
              <a:buNone/>
            </a:pPr>
            <a:r>
              <a:rPr b="1" lang="en-CA" sz="1200">
                <a:solidFill>
                  <a:schemeClr val="dk2"/>
                </a:solidFill>
                <a:latin typeface="Calibri"/>
                <a:ea typeface="Calibri"/>
                <a:cs typeface="Calibri"/>
                <a:sym typeface="Calibri"/>
              </a:rPr>
              <a:t>Top 3 Institutional Holders						%Out</a:t>
            </a:r>
            <a:endParaRPr b="1" sz="1200">
              <a:solidFill>
                <a:schemeClr val="dk2"/>
              </a:solidFill>
              <a:latin typeface="Calibri"/>
              <a:ea typeface="Calibri"/>
              <a:cs typeface="Calibri"/>
              <a:sym typeface="Calibri"/>
            </a:endParaRPr>
          </a:p>
          <a:p>
            <a:pPr indent="-304800" lvl="0" marL="457200" rtl="0" algn="l">
              <a:lnSpc>
                <a:spcPct val="115000"/>
              </a:lnSpc>
              <a:spcBef>
                <a:spcPts val="1200"/>
              </a:spcBef>
              <a:spcAft>
                <a:spcPts val="0"/>
              </a:spcAft>
              <a:buClr>
                <a:schemeClr val="dk2"/>
              </a:buClr>
              <a:buSzPts val="1200"/>
              <a:buFont typeface="Calibri"/>
              <a:buAutoNum type="arabicPeriod"/>
            </a:pPr>
            <a:r>
              <a:rPr lang="en-CA" sz="1200">
                <a:solidFill>
                  <a:schemeClr val="dk2"/>
                </a:solidFill>
                <a:latin typeface="Calibri"/>
                <a:ea typeface="Calibri"/>
                <a:cs typeface="Calibri"/>
                <a:sym typeface="Calibri"/>
              </a:rPr>
              <a:t>Vanguard Group Inc 						8.60%</a:t>
            </a:r>
            <a:endParaRPr sz="1200">
              <a:solidFill>
                <a:schemeClr val="dk2"/>
              </a:solidFill>
              <a:latin typeface="Calibri"/>
              <a:ea typeface="Calibri"/>
              <a:cs typeface="Calibri"/>
              <a:sym typeface="Calibri"/>
            </a:endParaRPr>
          </a:p>
          <a:p>
            <a:pPr indent="-304800" lvl="0" marL="457200" rtl="0" algn="l">
              <a:lnSpc>
                <a:spcPct val="115000"/>
              </a:lnSpc>
              <a:spcBef>
                <a:spcPts val="0"/>
              </a:spcBef>
              <a:spcAft>
                <a:spcPts val="0"/>
              </a:spcAft>
              <a:buClr>
                <a:schemeClr val="dk2"/>
              </a:buClr>
              <a:buSzPts val="1200"/>
              <a:buFont typeface="Calibri"/>
              <a:buAutoNum type="arabicPeriod"/>
            </a:pPr>
            <a:r>
              <a:rPr lang="en-CA" sz="1200">
                <a:solidFill>
                  <a:schemeClr val="dk2"/>
                </a:solidFill>
                <a:latin typeface="Calibri"/>
                <a:ea typeface="Calibri"/>
                <a:cs typeface="Calibri"/>
                <a:sym typeface="Calibri"/>
              </a:rPr>
              <a:t>Blackrock Inc. 							7.46%</a:t>
            </a:r>
            <a:endParaRPr sz="1200">
              <a:solidFill>
                <a:schemeClr val="dk2"/>
              </a:solidFill>
              <a:latin typeface="Calibri"/>
              <a:ea typeface="Calibri"/>
              <a:cs typeface="Calibri"/>
              <a:sym typeface="Calibri"/>
            </a:endParaRPr>
          </a:p>
          <a:p>
            <a:pPr indent="-304800" lvl="0" marL="457200" rtl="0" algn="l">
              <a:lnSpc>
                <a:spcPct val="115000"/>
              </a:lnSpc>
              <a:spcBef>
                <a:spcPts val="0"/>
              </a:spcBef>
              <a:spcAft>
                <a:spcPts val="0"/>
              </a:spcAft>
              <a:buClr>
                <a:schemeClr val="dk2"/>
              </a:buClr>
              <a:buSzPts val="1200"/>
              <a:buFont typeface="Calibri"/>
              <a:buAutoNum type="arabicPeriod"/>
            </a:pPr>
            <a:r>
              <a:rPr lang="en-CA" sz="1200">
                <a:solidFill>
                  <a:schemeClr val="dk2"/>
                </a:solidFill>
                <a:latin typeface="Calibri"/>
                <a:ea typeface="Calibri"/>
                <a:cs typeface="Calibri"/>
                <a:sym typeface="Calibri"/>
              </a:rPr>
              <a:t>State Street Corporation 					4.03%</a:t>
            </a:r>
            <a:endParaRPr sz="1200">
              <a:solidFill>
                <a:schemeClr val="dk2"/>
              </a:solidFill>
              <a:latin typeface="Calibri"/>
              <a:ea typeface="Calibri"/>
              <a:cs typeface="Calibri"/>
              <a:sym typeface="Calibri"/>
            </a:endParaRPr>
          </a:p>
          <a:p>
            <a:pPr indent="0" lvl="0" marL="0" rtl="0" algn="l">
              <a:lnSpc>
                <a:spcPct val="115000"/>
              </a:lnSpc>
              <a:spcBef>
                <a:spcPts val="1200"/>
              </a:spcBef>
              <a:spcAft>
                <a:spcPts val="0"/>
              </a:spcAft>
              <a:buNone/>
            </a:pPr>
            <a:r>
              <a:rPr b="1" lang="en-CA" sz="1200">
                <a:solidFill>
                  <a:schemeClr val="dk2"/>
                </a:solidFill>
                <a:latin typeface="Calibri"/>
                <a:ea typeface="Calibri"/>
                <a:cs typeface="Calibri"/>
                <a:sym typeface="Calibri"/>
              </a:rPr>
              <a:t>Top 3 Mutual Fund Holders</a:t>
            </a:r>
            <a:endParaRPr b="1" sz="1200">
              <a:solidFill>
                <a:schemeClr val="dk2"/>
              </a:solidFill>
              <a:latin typeface="Calibri"/>
              <a:ea typeface="Calibri"/>
              <a:cs typeface="Calibri"/>
              <a:sym typeface="Calibri"/>
            </a:endParaRPr>
          </a:p>
          <a:p>
            <a:pPr indent="-304800" lvl="0" marL="457200" rtl="0" algn="l">
              <a:lnSpc>
                <a:spcPct val="115000"/>
              </a:lnSpc>
              <a:spcBef>
                <a:spcPts val="1200"/>
              </a:spcBef>
              <a:spcAft>
                <a:spcPts val="0"/>
              </a:spcAft>
              <a:buClr>
                <a:schemeClr val="dk2"/>
              </a:buClr>
              <a:buSzPts val="1200"/>
              <a:buFont typeface="Calibri"/>
              <a:buAutoNum type="arabicPeriod"/>
            </a:pPr>
            <a:r>
              <a:rPr lang="en-CA" sz="1200">
                <a:solidFill>
                  <a:schemeClr val="dk2"/>
                </a:solidFill>
                <a:latin typeface="Calibri"/>
                <a:ea typeface="Calibri"/>
                <a:cs typeface="Calibri"/>
                <a:sym typeface="Calibri"/>
              </a:rPr>
              <a:t>Vanguard Total Stock Market Index Fund 			3.11%</a:t>
            </a:r>
            <a:endParaRPr sz="1200">
              <a:solidFill>
                <a:schemeClr val="dk2"/>
              </a:solidFill>
              <a:latin typeface="Calibri"/>
              <a:ea typeface="Calibri"/>
              <a:cs typeface="Calibri"/>
              <a:sym typeface="Calibri"/>
            </a:endParaRPr>
          </a:p>
          <a:p>
            <a:pPr indent="-304800" lvl="0" marL="457200" rtl="0" algn="l">
              <a:lnSpc>
                <a:spcPct val="115000"/>
              </a:lnSpc>
              <a:spcBef>
                <a:spcPts val="0"/>
              </a:spcBef>
              <a:spcAft>
                <a:spcPts val="0"/>
              </a:spcAft>
              <a:buClr>
                <a:schemeClr val="dk2"/>
              </a:buClr>
              <a:buSzPts val="1200"/>
              <a:buFont typeface="Calibri"/>
              <a:buAutoNum type="arabicPeriod"/>
            </a:pPr>
            <a:r>
              <a:rPr lang="en-CA" sz="1200">
                <a:solidFill>
                  <a:schemeClr val="dk2"/>
                </a:solidFill>
                <a:latin typeface="Calibri"/>
                <a:ea typeface="Calibri"/>
                <a:cs typeface="Calibri"/>
                <a:sym typeface="Calibri"/>
              </a:rPr>
              <a:t>Vanguard 500 Index Fund 					2.37%</a:t>
            </a:r>
            <a:endParaRPr sz="1200">
              <a:solidFill>
                <a:schemeClr val="dk2"/>
              </a:solidFill>
              <a:latin typeface="Calibri"/>
              <a:ea typeface="Calibri"/>
              <a:cs typeface="Calibri"/>
              <a:sym typeface="Calibri"/>
            </a:endParaRPr>
          </a:p>
          <a:p>
            <a:pPr indent="-304800" lvl="0" marL="457200" rtl="0" algn="l">
              <a:lnSpc>
                <a:spcPct val="115000"/>
              </a:lnSpc>
              <a:spcBef>
                <a:spcPts val="0"/>
              </a:spcBef>
              <a:spcAft>
                <a:spcPts val="0"/>
              </a:spcAft>
              <a:buClr>
                <a:schemeClr val="dk2"/>
              </a:buClr>
              <a:buSzPts val="1200"/>
              <a:buFont typeface="Calibri"/>
              <a:buAutoNum type="arabicPeriod"/>
            </a:pPr>
            <a:r>
              <a:rPr lang="en-CA" sz="1200">
                <a:solidFill>
                  <a:schemeClr val="dk2"/>
                </a:solidFill>
                <a:latin typeface="Calibri"/>
                <a:ea typeface="Calibri"/>
                <a:cs typeface="Calibri"/>
                <a:sym typeface="Calibri"/>
              </a:rPr>
              <a:t>Invesco ETF Tr-Invesco QQQ Tr, Series 1 ETF 			1.69%</a:t>
            </a:r>
            <a:endParaRPr sz="1200">
              <a:solidFill>
                <a:schemeClr val="dk2"/>
              </a:solidFill>
              <a:latin typeface="Calibri"/>
              <a:ea typeface="Calibri"/>
              <a:cs typeface="Calibri"/>
              <a:sym typeface="Calibri"/>
            </a:endParaRPr>
          </a:p>
          <a:p>
            <a:pPr indent="0" lvl="0" marL="0" rtl="0" algn="l">
              <a:spcBef>
                <a:spcPts val="1200"/>
              </a:spcBef>
              <a:spcAft>
                <a:spcPts val="0"/>
              </a:spcAft>
              <a:buNone/>
            </a:pPr>
            <a:r>
              <a:t/>
            </a:r>
            <a:endParaRPr sz="1200">
              <a:latin typeface="Calibri"/>
              <a:ea typeface="Calibri"/>
              <a:cs typeface="Calibri"/>
              <a:sym typeface="Calibri"/>
            </a:endParaRPr>
          </a:p>
        </p:txBody>
      </p:sp>
      <p:sp>
        <p:nvSpPr>
          <p:cNvPr id="1016" name="Google Shape;1016;p133"/>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a:t>
            </a:r>
            <a:r>
              <a:rPr lang="en-CA" sz="800">
                <a:solidFill>
                  <a:srgbClr val="999999"/>
                </a:solidFill>
              </a:rPr>
              <a:t>https://ca.finance.yahoo.com/quote/AMD/holders?p=AMD</a:t>
            </a:r>
            <a:endParaRPr sz="8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26"/>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TSMC reportedly delay 2nm Production</a:t>
            </a:r>
            <a:endParaRPr/>
          </a:p>
        </p:txBody>
      </p:sp>
      <p:sp>
        <p:nvSpPr>
          <p:cNvPr id="159" name="Google Shape;159;p26"/>
          <p:cNvSpPr txBox="1"/>
          <p:nvPr>
            <p:ph idx="4294967295" type="body"/>
          </p:nvPr>
        </p:nvSpPr>
        <p:spPr>
          <a:xfrm>
            <a:off x="972000" y="1157850"/>
            <a:ext cx="7200000" cy="32400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CA"/>
              <a:t>Global demand for semiconductors continues to decelerate</a:t>
            </a:r>
            <a:endParaRPr/>
          </a:p>
          <a:p>
            <a:pPr indent="-311150" lvl="0" marL="457200" rtl="0" algn="l">
              <a:spcBef>
                <a:spcPts val="0"/>
              </a:spcBef>
              <a:spcAft>
                <a:spcPts val="0"/>
              </a:spcAft>
              <a:buSzPts val="1300"/>
              <a:buChar char="●"/>
            </a:pPr>
            <a:r>
              <a:rPr lang="en-CA"/>
              <a:t>TSMC delays its 2nm mass production schedule</a:t>
            </a:r>
            <a:endParaRPr/>
          </a:p>
          <a:p>
            <a:pPr indent="-311150" lvl="1" marL="914400" rtl="0" algn="l">
              <a:spcBef>
                <a:spcPts val="0"/>
              </a:spcBef>
              <a:spcAft>
                <a:spcPts val="0"/>
              </a:spcAft>
              <a:buSzPts val="1300"/>
              <a:buChar char="○"/>
            </a:pPr>
            <a:r>
              <a:rPr lang="en-CA" sz="1300"/>
              <a:t>Originally planned to </a:t>
            </a:r>
            <a:r>
              <a:rPr lang="en-CA" sz="1300"/>
              <a:t>begin</a:t>
            </a:r>
            <a:r>
              <a:rPr lang="en-CA" sz="1300"/>
              <a:t> in 2025. It could now be </a:t>
            </a:r>
            <a:r>
              <a:rPr lang="en-CA" sz="1300"/>
              <a:t>postponed</a:t>
            </a:r>
            <a:r>
              <a:rPr lang="en-CA" sz="1300"/>
              <a:t> to 2026</a:t>
            </a:r>
            <a:endParaRPr sz="1300"/>
          </a:p>
          <a:p>
            <a:pPr indent="-311150" lvl="0" marL="457200" rtl="0" algn="l">
              <a:spcBef>
                <a:spcPts val="0"/>
              </a:spcBef>
              <a:spcAft>
                <a:spcPts val="0"/>
              </a:spcAft>
              <a:buSzPts val="1300"/>
              <a:buChar char="●"/>
            </a:pPr>
            <a:r>
              <a:rPr lang="en-CA"/>
              <a:t>TSMC </a:t>
            </a:r>
            <a:r>
              <a:rPr lang="en-CA"/>
              <a:t>currently</a:t>
            </a:r>
            <a:r>
              <a:rPr lang="en-CA"/>
              <a:t> building 3 new fabs in Taiwan to support its leap into 2nm production</a:t>
            </a:r>
            <a:endParaRPr/>
          </a:p>
          <a:p>
            <a:pPr indent="-311150" lvl="0" marL="457200" rtl="0" algn="l">
              <a:spcBef>
                <a:spcPts val="0"/>
              </a:spcBef>
              <a:spcAft>
                <a:spcPts val="0"/>
              </a:spcAft>
              <a:buSzPts val="1300"/>
              <a:buChar char="●"/>
            </a:pPr>
            <a:r>
              <a:rPr lang="en-CA"/>
              <a:t>Delay </a:t>
            </a:r>
            <a:r>
              <a:rPr lang="en-CA"/>
              <a:t>occurred</a:t>
            </a:r>
            <a:r>
              <a:rPr lang="en-CA"/>
              <a:t> </a:t>
            </a:r>
            <a:r>
              <a:rPr lang="en-CA"/>
              <a:t>due</a:t>
            </a:r>
            <a:r>
              <a:rPr lang="en-CA"/>
              <a:t> to slowdown and the result of </a:t>
            </a:r>
            <a:r>
              <a:rPr lang="en-CA"/>
              <a:t>decreasing</a:t>
            </a:r>
            <a:r>
              <a:rPr lang="en-CA"/>
              <a:t> orders as buyers are more </a:t>
            </a:r>
            <a:r>
              <a:rPr lang="en-CA"/>
              <a:t>cautious</a:t>
            </a:r>
            <a:endParaRPr/>
          </a:p>
          <a:p>
            <a:pPr indent="-311150" lvl="0" marL="457200" rtl="0" algn="l">
              <a:spcBef>
                <a:spcPts val="0"/>
              </a:spcBef>
              <a:spcAft>
                <a:spcPts val="0"/>
              </a:spcAft>
              <a:buSzPts val="1300"/>
              <a:buChar char="●"/>
            </a:pPr>
            <a:r>
              <a:rPr lang="en-CA"/>
              <a:t>Other </a:t>
            </a:r>
            <a:r>
              <a:rPr lang="en-CA"/>
              <a:t>chip makers</a:t>
            </a:r>
            <a:r>
              <a:rPr lang="en-CA"/>
              <a:t> may swoop in to capture TSMCs market share</a:t>
            </a:r>
            <a:endParaRPr/>
          </a:p>
          <a:p>
            <a:pPr indent="-311150" lvl="0" marL="457200" rtl="0" algn="l">
              <a:spcBef>
                <a:spcPts val="0"/>
              </a:spcBef>
              <a:spcAft>
                <a:spcPts val="0"/>
              </a:spcAft>
              <a:buSzPts val="1300"/>
              <a:buChar char="●"/>
            </a:pPr>
            <a:r>
              <a:rPr lang="en-CA"/>
              <a:t>Samsung starting 2nm mass </a:t>
            </a:r>
            <a:r>
              <a:rPr lang="en-CA"/>
              <a:t>production</a:t>
            </a:r>
            <a:r>
              <a:rPr lang="en-CA"/>
              <a:t> in 2025</a:t>
            </a:r>
            <a:endParaRPr/>
          </a:p>
        </p:txBody>
      </p:sp>
      <p:sp>
        <p:nvSpPr>
          <p:cNvPr id="160" name="Google Shape;160;p26"/>
          <p:cNvSpPr txBox="1"/>
          <p:nvPr/>
        </p:nvSpPr>
        <p:spPr>
          <a:xfrm>
            <a:off x="0" y="4835700"/>
            <a:ext cx="7152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sz="800">
                <a:solidFill>
                  <a:srgbClr val="999999"/>
                </a:solidFill>
                <a:latin typeface="Roboto"/>
                <a:ea typeface="Roboto"/>
                <a:cs typeface="Roboto"/>
                <a:sym typeface="Roboto"/>
              </a:rPr>
              <a:t>Source: </a:t>
            </a:r>
            <a:r>
              <a:rPr lang="en-CA" sz="800" u="sng">
                <a:solidFill>
                  <a:srgbClr val="999999"/>
                </a:solidFill>
                <a:latin typeface="Roboto"/>
                <a:ea typeface="Roboto"/>
                <a:cs typeface="Roboto"/>
                <a:sym typeface="Roboto"/>
                <a:hlinkClick r:id="rId3">
                  <a:extLst>
                    <a:ext uri="{A12FA001-AC4F-418D-AE19-62706E023703}">
                      <ahyp:hlinkClr val="tx"/>
                    </a:ext>
                  </a:extLst>
                </a:hlinkClick>
              </a:rPr>
              <a:t>SourceEngine(2023)</a:t>
            </a:r>
            <a:endParaRPr sz="800">
              <a:solidFill>
                <a:srgbClr val="999999"/>
              </a:solidFill>
              <a:latin typeface="Roboto"/>
              <a:ea typeface="Roboto"/>
              <a:cs typeface="Roboto"/>
              <a:sym typeface="Roboto"/>
            </a:endParaRPr>
          </a:p>
        </p:txBody>
      </p:sp>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0" name="Shape 1020"/>
        <p:cNvGrpSpPr/>
        <p:nvPr/>
      </p:nvGrpSpPr>
      <p:grpSpPr>
        <a:xfrm>
          <a:off x="0" y="0"/>
          <a:ext cx="0" cy="0"/>
          <a:chOff x="0" y="0"/>
          <a:chExt cx="0" cy="0"/>
        </a:xfrm>
      </p:grpSpPr>
      <p:sp>
        <p:nvSpPr>
          <p:cNvPr id="1021" name="Google Shape;1021;p134"/>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Shares Outstanding</a:t>
            </a:r>
            <a:endParaRPr sz="1600"/>
          </a:p>
        </p:txBody>
      </p:sp>
      <p:pic>
        <p:nvPicPr>
          <p:cNvPr id="1022" name="Google Shape;1022;p134"/>
          <p:cNvPicPr preferRelativeResize="0"/>
          <p:nvPr/>
        </p:nvPicPr>
        <p:blipFill>
          <a:blip r:embed="rId3">
            <a:alphaModFix/>
          </a:blip>
          <a:stretch>
            <a:fillRect/>
          </a:stretch>
        </p:blipFill>
        <p:spPr>
          <a:xfrm>
            <a:off x="8424000" y="4423500"/>
            <a:ext cx="720000" cy="720000"/>
          </a:xfrm>
          <a:prstGeom prst="rect">
            <a:avLst/>
          </a:prstGeom>
          <a:noFill/>
          <a:ln>
            <a:noFill/>
          </a:ln>
        </p:spPr>
      </p:pic>
      <p:sp>
        <p:nvSpPr>
          <p:cNvPr id="1023" name="Google Shape;1023;p134"/>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a:t>
            </a:r>
            <a:r>
              <a:rPr lang="en-CA" sz="800">
                <a:solidFill>
                  <a:srgbClr val="999999"/>
                </a:solidFill>
              </a:rPr>
              <a:t>https://ir.amd.com/sec-filings/content/0000002488-23-000195/0000002488-23-000195.pdf</a:t>
            </a:r>
            <a:endParaRPr sz="800"/>
          </a:p>
        </p:txBody>
      </p:sp>
      <p:pic>
        <p:nvPicPr>
          <p:cNvPr id="1024" name="Google Shape;1024;p134"/>
          <p:cNvPicPr preferRelativeResize="0"/>
          <p:nvPr/>
        </p:nvPicPr>
        <p:blipFill>
          <a:blip r:embed="rId4">
            <a:alphaModFix/>
          </a:blip>
          <a:stretch>
            <a:fillRect/>
          </a:stretch>
        </p:blipFill>
        <p:spPr>
          <a:xfrm>
            <a:off x="966788" y="1857375"/>
            <a:ext cx="7210425" cy="1428750"/>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8" name="Shape 1028"/>
        <p:cNvGrpSpPr/>
        <p:nvPr/>
      </p:nvGrpSpPr>
      <p:grpSpPr>
        <a:xfrm>
          <a:off x="0" y="0"/>
          <a:ext cx="0" cy="0"/>
          <a:chOff x="0" y="0"/>
          <a:chExt cx="0" cy="0"/>
        </a:xfrm>
      </p:grpSpPr>
      <p:sp>
        <p:nvSpPr>
          <p:cNvPr id="1029" name="Google Shape;1029;p135"/>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Financial Outlook (Non-GAAP)</a:t>
            </a:r>
            <a:endParaRPr/>
          </a:p>
        </p:txBody>
      </p:sp>
      <p:pic>
        <p:nvPicPr>
          <p:cNvPr id="1030" name="Google Shape;1030;p135"/>
          <p:cNvPicPr preferRelativeResize="0"/>
          <p:nvPr/>
        </p:nvPicPr>
        <p:blipFill>
          <a:blip r:embed="rId3">
            <a:alphaModFix/>
          </a:blip>
          <a:stretch>
            <a:fillRect/>
          </a:stretch>
        </p:blipFill>
        <p:spPr>
          <a:xfrm>
            <a:off x="8424000" y="4423500"/>
            <a:ext cx="720000" cy="720000"/>
          </a:xfrm>
          <a:prstGeom prst="rect">
            <a:avLst/>
          </a:prstGeom>
          <a:noFill/>
          <a:ln>
            <a:noFill/>
          </a:ln>
        </p:spPr>
      </p:pic>
      <p:sp>
        <p:nvSpPr>
          <p:cNvPr id="1031" name="Google Shape;1031;p135"/>
          <p:cNvSpPr txBox="1"/>
          <p:nvPr>
            <p:ph idx="4294967295" type="body"/>
          </p:nvPr>
        </p:nvSpPr>
        <p:spPr>
          <a:xfrm>
            <a:off x="0" y="4783500"/>
            <a:ext cx="8424000" cy="360000"/>
          </a:xfrm>
          <a:prstGeom prst="rect">
            <a:avLst/>
          </a:prstGeom>
        </p:spPr>
        <p:txBody>
          <a:bodyPr anchorCtr="0" anchor="t"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a:t>
            </a:r>
            <a:r>
              <a:rPr lang="en-CA" sz="800">
                <a:solidFill>
                  <a:srgbClr val="999999"/>
                </a:solidFill>
              </a:rPr>
              <a:t>https://ir.amd.com/sec-filings/content/0000002488-23-000192/0000002488-23-000192.pdf</a:t>
            </a:r>
            <a:endParaRPr sz="800"/>
          </a:p>
        </p:txBody>
      </p:sp>
      <p:pic>
        <p:nvPicPr>
          <p:cNvPr id="1032" name="Google Shape;1032;p135"/>
          <p:cNvPicPr preferRelativeResize="0"/>
          <p:nvPr/>
        </p:nvPicPr>
        <p:blipFill>
          <a:blip r:embed="rId4">
            <a:alphaModFix/>
          </a:blip>
          <a:stretch>
            <a:fillRect/>
          </a:stretch>
        </p:blipFill>
        <p:spPr>
          <a:xfrm>
            <a:off x="1498100" y="720000"/>
            <a:ext cx="6147806" cy="3703501"/>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6" name="Shape 1036"/>
        <p:cNvGrpSpPr/>
        <p:nvPr/>
      </p:nvGrpSpPr>
      <p:grpSpPr>
        <a:xfrm>
          <a:off x="0" y="0"/>
          <a:ext cx="0" cy="0"/>
          <a:chOff x="0" y="0"/>
          <a:chExt cx="0" cy="0"/>
        </a:xfrm>
      </p:grpSpPr>
      <p:sp>
        <p:nvSpPr>
          <p:cNvPr id="1037" name="Google Shape;1037;p136"/>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Ratios</a:t>
            </a:r>
            <a:endParaRPr/>
          </a:p>
        </p:txBody>
      </p:sp>
      <p:pic>
        <p:nvPicPr>
          <p:cNvPr id="1038" name="Google Shape;1038;p136"/>
          <p:cNvPicPr preferRelativeResize="0"/>
          <p:nvPr/>
        </p:nvPicPr>
        <p:blipFill>
          <a:blip r:embed="rId3">
            <a:alphaModFix/>
          </a:blip>
          <a:stretch>
            <a:fillRect/>
          </a:stretch>
        </p:blipFill>
        <p:spPr>
          <a:xfrm>
            <a:off x="8424000" y="4423500"/>
            <a:ext cx="720000" cy="720000"/>
          </a:xfrm>
          <a:prstGeom prst="rect">
            <a:avLst/>
          </a:prstGeom>
          <a:noFill/>
          <a:ln>
            <a:noFill/>
          </a:ln>
        </p:spPr>
      </p:pic>
      <p:sp>
        <p:nvSpPr>
          <p:cNvPr id="1039" name="Google Shape;1039;p136"/>
          <p:cNvSpPr txBox="1"/>
          <p:nvPr>
            <p:ph idx="4294967295" type="body"/>
          </p:nvPr>
        </p:nvSpPr>
        <p:spPr>
          <a:xfrm>
            <a:off x="0" y="4783500"/>
            <a:ext cx="8424000" cy="360000"/>
          </a:xfrm>
          <a:prstGeom prst="rect">
            <a:avLst/>
          </a:prstGeom>
        </p:spPr>
        <p:txBody>
          <a:bodyPr anchorCtr="0" anchor="t"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a:t>
            </a:r>
            <a:r>
              <a:rPr lang="en-CA" sz="800">
                <a:solidFill>
                  <a:srgbClr val="999999"/>
                </a:solidFill>
              </a:rPr>
              <a:t>S&amp;P</a:t>
            </a:r>
            <a:r>
              <a:rPr lang="en-CA" sz="800">
                <a:solidFill>
                  <a:srgbClr val="999999"/>
                </a:solidFill>
              </a:rPr>
              <a:t> </a:t>
            </a:r>
            <a:r>
              <a:rPr lang="en-CA" sz="800">
                <a:solidFill>
                  <a:srgbClr val="999999"/>
                </a:solidFill>
              </a:rPr>
              <a:t>Capital IQ </a:t>
            </a:r>
            <a:endParaRPr sz="800"/>
          </a:p>
        </p:txBody>
      </p:sp>
      <p:pic>
        <p:nvPicPr>
          <p:cNvPr id="1040" name="Google Shape;1040;p136"/>
          <p:cNvPicPr preferRelativeResize="0"/>
          <p:nvPr/>
        </p:nvPicPr>
        <p:blipFill>
          <a:blip r:embed="rId4">
            <a:alphaModFix/>
          </a:blip>
          <a:stretch>
            <a:fillRect/>
          </a:stretch>
        </p:blipFill>
        <p:spPr>
          <a:xfrm>
            <a:off x="0" y="720000"/>
            <a:ext cx="9143999" cy="3343046"/>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4" name="Shape 1044"/>
        <p:cNvGrpSpPr/>
        <p:nvPr/>
      </p:nvGrpSpPr>
      <p:grpSpPr>
        <a:xfrm>
          <a:off x="0" y="0"/>
          <a:ext cx="0" cy="0"/>
          <a:chOff x="0" y="0"/>
          <a:chExt cx="0" cy="0"/>
        </a:xfrm>
      </p:grpSpPr>
      <p:sp>
        <p:nvSpPr>
          <p:cNvPr id="1045" name="Google Shape;1045;p137"/>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CAGR Over Five Years</a:t>
            </a:r>
            <a:endParaRPr/>
          </a:p>
        </p:txBody>
      </p:sp>
      <p:pic>
        <p:nvPicPr>
          <p:cNvPr id="1046" name="Google Shape;1046;p137"/>
          <p:cNvPicPr preferRelativeResize="0"/>
          <p:nvPr/>
        </p:nvPicPr>
        <p:blipFill>
          <a:blip r:embed="rId3">
            <a:alphaModFix/>
          </a:blip>
          <a:stretch>
            <a:fillRect/>
          </a:stretch>
        </p:blipFill>
        <p:spPr>
          <a:xfrm>
            <a:off x="8424000" y="4423500"/>
            <a:ext cx="720000" cy="720000"/>
          </a:xfrm>
          <a:prstGeom prst="rect">
            <a:avLst/>
          </a:prstGeom>
          <a:noFill/>
          <a:ln>
            <a:noFill/>
          </a:ln>
        </p:spPr>
      </p:pic>
      <p:sp>
        <p:nvSpPr>
          <p:cNvPr id="1047" name="Google Shape;1047;p137"/>
          <p:cNvSpPr txBox="1"/>
          <p:nvPr>
            <p:ph idx="4294967295" type="body"/>
          </p:nvPr>
        </p:nvSpPr>
        <p:spPr>
          <a:xfrm>
            <a:off x="0" y="4783500"/>
            <a:ext cx="8424000" cy="360000"/>
          </a:xfrm>
          <a:prstGeom prst="rect">
            <a:avLst/>
          </a:prstGeom>
        </p:spPr>
        <p:txBody>
          <a:bodyPr anchorCtr="0" anchor="t"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S&amp;P Capital IQ </a:t>
            </a:r>
            <a:endParaRPr sz="800"/>
          </a:p>
        </p:txBody>
      </p:sp>
      <p:pic>
        <p:nvPicPr>
          <p:cNvPr id="1048" name="Google Shape;1048;p137"/>
          <p:cNvPicPr preferRelativeResize="0"/>
          <p:nvPr/>
        </p:nvPicPr>
        <p:blipFill>
          <a:blip r:embed="rId4">
            <a:alphaModFix/>
          </a:blip>
          <a:stretch>
            <a:fillRect/>
          </a:stretch>
        </p:blipFill>
        <p:spPr>
          <a:xfrm>
            <a:off x="0" y="720000"/>
            <a:ext cx="9143999" cy="2479853"/>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2" name="Shape 1052"/>
        <p:cNvGrpSpPr/>
        <p:nvPr/>
      </p:nvGrpSpPr>
      <p:grpSpPr>
        <a:xfrm>
          <a:off x="0" y="0"/>
          <a:ext cx="0" cy="0"/>
          <a:chOff x="0" y="0"/>
          <a:chExt cx="0" cy="0"/>
        </a:xfrm>
      </p:grpSpPr>
      <p:sp>
        <p:nvSpPr>
          <p:cNvPr id="1053" name="Google Shape;1053;p138"/>
          <p:cNvSpPr txBox="1"/>
          <p:nvPr>
            <p:ph type="title"/>
          </p:nvPr>
        </p:nvSpPr>
        <p:spPr>
          <a:xfrm>
            <a:off x="311725" y="500925"/>
            <a:ext cx="3706500" cy="3555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CA" sz="3000"/>
              <a:t>Company Overview</a:t>
            </a:r>
            <a:endParaRPr sz="3000"/>
          </a:p>
          <a:p>
            <a:pPr indent="0" lvl="0" marL="0" rtl="0" algn="l">
              <a:spcBef>
                <a:spcPts val="0"/>
              </a:spcBef>
              <a:spcAft>
                <a:spcPts val="0"/>
              </a:spcAft>
              <a:buNone/>
            </a:pPr>
            <a:r>
              <a:t/>
            </a:r>
            <a:endParaRPr sz="3000"/>
          </a:p>
          <a:p>
            <a:pPr indent="-330200" lvl="0" marL="457200" rtl="0" algn="l">
              <a:spcBef>
                <a:spcPts val="0"/>
              </a:spcBef>
              <a:spcAft>
                <a:spcPts val="0"/>
              </a:spcAft>
              <a:buSzPts val="1600"/>
              <a:buChar char="●"/>
            </a:pPr>
            <a:r>
              <a:rPr lang="en-CA" sz="1600"/>
              <a:t>Company Profile</a:t>
            </a:r>
            <a:endParaRPr sz="1600"/>
          </a:p>
          <a:p>
            <a:pPr indent="-330200" lvl="0" marL="457200" rtl="0" algn="l">
              <a:spcBef>
                <a:spcPts val="0"/>
              </a:spcBef>
              <a:spcAft>
                <a:spcPts val="0"/>
              </a:spcAft>
              <a:buSzPts val="1600"/>
              <a:buChar char="●"/>
            </a:pPr>
            <a:r>
              <a:rPr lang="en-CA" sz="1600"/>
              <a:t>Products</a:t>
            </a:r>
            <a:endParaRPr sz="1600"/>
          </a:p>
          <a:p>
            <a:pPr indent="-330200" lvl="0" marL="457200" rtl="0" algn="l">
              <a:spcBef>
                <a:spcPts val="0"/>
              </a:spcBef>
              <a:spcAft>
                <a:spcPts val="0"/>
              </a:spcAft>
              <a:buSzPts val="1600"/>
              <a:buChar char="●"/>
            </a:pPr>
            <a:r>
              <a:rPr lang="en-CA" sz="1600"/>
              <a:t>Artificial Intelligence</a:t>
            </a:r>
            <a:endParaRPr sz="1600"/>
          </a:p>
          <a:p>
            <a:pPr indent="-330200" lvl="0" marL="457200" rtl="0" algn="l">
              <a:spcBef>
                <a:spcPts val="0"/>
              </a:spcBef>
              <a:spcAft>
                <a:spcPts val="0"/>
              </a:spcAft>
              <a:buSzPts val="1600"/>
              <a:buChar char="●"/>
            </a:pPr>
            <a:r>
              <a:rPr lang="en-CA" sz="1600"/>
              <a:t>Timeline</a:t>
            </a:r>
            <a:endParaRPr sz="1600"/>
          </a:p>
          <a:p>
            <a:pPr indent="-330200" lvl="0" marL="457200" rtl="0" algn="l">
              <a:spcBef>
                <a:spcPts val="0"/>
              </a:spcBef>
              <a:spcAft>
                <a:spcPts val="0"/>
              </a:spcAft>
              <a:buSzPts val="1600"/>
              <a:buChar char="●"/>
            </a:pPr>
            <a:r>
              <a:rPr lang="en-CA" sz="1600"/>
              <a:t>Mergers &amp; Acquisitions/Spin Offs</a:t>
            </a:r>
            <a:endParaRPr sz="1600"/>
          </a:p>
          <a:p>
            <a:pPr indent="-330200" lvl="0" marL="457200" rtl="0" algn="l">
              <a:spcBef>
                <a:spcPts val="0"/>
              </a:spcBef>
              <a:spcAft>
                <a:spcPts val="0"/>
              </a:spcAft>
              <a:buSzPts val="1600"/>
              <a:buChar char="●"/>
            </a:pPr>
            <a:r>
              <a:rPr lang="en-CA" sz="1600"/>
              <a:t>Equity Joint Ventures</a:t>
            </a:r>
            <a:endParaRPr sz="3000"/>
          </a:p>
        </p:txBody>
      </p:sp>
      <p:pic>
        <p:nvPicPr>
          <p:cNvPr id="1054" name="Google Shape;1054;p138"/>
          <p:cNvPicPr preferRelativeResize="0"/>
          <p:nvPr/>
        </p:nvPicPr>
        <p:blipFill>
          <a:blip r:embed="rId3">
            <a:alphaModFix/>
          </a:blip>
          <a:stretch>
            <a:fillRect/>
          </a:stretch>
        </p:blipFill>
        <p:spPr>
          <a:xfrm>
            <a:off x="4326100" y="162800"/>
            <a:ext cx="4817900" cy="4817900"/>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8" name="Shape 1058"/>
        <p:cNvGrpSpPr/>
        <p:nvPr/>
      </p:nvGrpSpPr>
      <p:grpSpPr>
        <a:xfrm>
          <a:off x="0" y="0"/>
          <a:ext cx="0" cy="0"/>
          <a:chOff x="0" y="0"/>
          <a:chExt cx="0" cy="0"/>
        </a:xfrm>
      </p:grpSpPr>
      <p:sp>
        <p:nvSpPr>
          <p:cNvPr id="1059" name="Google Shape;1059;p139"/>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Company </a:t>
            </a:r>
            <a:r>
              <a:rPr lang="en-CA"/>
              <a:t>Profile</a:t>
            </a:r>
            <a:endParaRPr/>
          </a:p>
        </p:txBody>
      </p:sp>
      <p:sp>
        <p:nvSpPr>
          <p:cNvPr id="1060" name="Google Shape;1060;p139"/>
          <p:cNvSpPr txBox="1"/>
          <p:nvPr>
            <p:ph idx="4294967295" type="body"/>
          </p:nvPr>
        </p:nvSpPr>
        <p:spPr>
          <a:xfrm>
            <a:off x="0" y="720000"/>
            <a:ext cx="8811000" cy="3703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CA" sz="1200"/>
              <a:t>Since its founding in 1969 (May 1, Delaware, IPO 1972), Advanced Micro Devices is among leading global suppliers of microprocessors and graphics semiconductors that are used in computers and related products.  AMD is company primarily offering:</a:t>
            </a:r>
            <a:endParaRPr sz="1200"/>
          </a:p>
          <a:p>
            <a:pPr indent="-304800" lvl="0" marL="457200" rtl="0" algn="l">
              <a:spcBef>
                <a:spcPts val="1200"/>
              </a:spcBef>
              <a:spcAft>
                <a:spcPts val="0"/>
              </a:spcAft>
              <a:buSzPts val="1200"/>
              <a:buChar char="●"/>
            </a:pPr>
            <a:r>
              <a:rPr lang="en-CA" sz="1200"/>
              <a:t>Server microprocessors (CPUs) and graphics processing units (GPUs), data processing units (DPUs), Field Programmable Gate Arrays (FPGAs), and Adaptive System-on-Chip (SoC) products for </a:t>
            </a:r>
            <a:r>
              <a:rPr b="1" lang="en-CA" sz="1200"/>
              <a:t>data centers</a:t>
            </a:r>
            <a:r>
              <a:rPr lang="en-CA" sz="1200"/>
              <a:t>;</a:t>
            </a:r>
            <a:endParaRPr sz="1200"/>
          </a:p>
          <a:p>
            <a:pPr indent="-304800" lvl="0" marL="457200" rtl="0" algn="l">
              <a:spcBef>
                <a:spcPts val="0"/>
              </a:spcBef>
              <a:spcAft>
                <a:spcPts val="0"/>
              </a:spcAft>
              <a:buSzPts val="1200"/>
              <a:buChar char="●"/>
            </a:pPr>
            <a:r>
              <a:rPr lang="en-CA" sz="1200"/>
              <a:t>CPUs, accelerated processing units (APUs) that integrate CPUs and GPUs, and chipsets for </a:t>
            </a:r>
            <a:r>
              <a:rPr b="1" lang="en-CA" sz="1200"/>
              <a:t>desktop and notebook personal computers</a:t>
            </a:r>
            <a:r>
              <a:rPr lang="en-CA" sz="1200"/>
              <a:t>;</a:t>
            </a:r>
            <a:endParaRPr sz="1200"/>
          </a:p>
          <a:p>
            <a:pPr indent="-304800" lvl="0" marL="457200" rtl="0" algn="l">
              <a:spcBef>
                <a:spcPts val="0"/>
              </a:spcBef>
              <a:spcAft>
                <a:spcPts val="0"/>
              </a:spcAft>
              <a:buSzPts val="1200"/>
              <a:buChar char="●"/>
            </a:pPr>
            <a:r>
              <a:rPr b="1" lang="en-CA" sz="1200"/>
              <a:t>Discrete GPUs</a:t>
            </a:r>
            <a:r>
              <a:rPr lang="en-CA" sz="1200"/>
              <a:t>, and semi-custom SoC products and development services;</a:t>
            </a:r>
            <a:endParaRPr sz="1200"/>
          </a:p>
          <a:p>
            <a:pPr indent="-304800" lvl="0" marL="457200" rtl="0" algn="l">
              <a:spcBef>
                <a:spcPts val="0"/>
              </a:spcBef>
              <a:spcAft>
                <a:spcPts val="0"/>
              </a:spcAft>
              <a:buSzPts val="1200"/>
              <a:buChar char="●"/>
            </a:pPr>
            <a:r>
              <a:rPr b="1" lang="en-CA" sz="1200"/>
              <a:t>Embedded</a:t>
            </a:r>
            <a:r>
              <a:rPr lang="en-CA" sz="1200"/>
              <a:t> CPUs, GPUs, APUs, FPGAs, and Adaptive SoC products.</a:t>
            </a:r>
            <a:endParaRPr sz="1200"/>
          </a:p>
          <a:p>
            <a:pPr indent="0" lvl="0" marL="0" rtl="0" algn="l">
              <a:spcBef>
                <a:spcPts val="1200"/>
              </a:spcBef>
              <a:spcAft>
                <a:spcPts val="1200"/>
              </a:spcAft>
              <a:buNone/>
            </a:pPr>
            <a:r>
              <a:rPr lang="en-CA" sz="1200"/>
              <a:t>From time to time, they may also sell or license portions of their intellectual property (IP) portfolio.</a:t>
            </a:r>
            <a:endParaRPr/>
          </a:p>
        </p:txBody>
      </p:sp>
      <p:pic>
        <p:nvPicPr>
          <p:cNvPr id="1061" name="Google Shape;1061;p139"/>
          <p:cNvPicPr preferRelativeResize="0"/>
          <p:nvPr/>
        </p:nvPicPr>
        <p:blipFill>
          <a:blip r:embed="rId3">
            <a:alphaModFix/>
          </a:blip>
          <a:stretch>
            <a:fillRect/>
          </a:stretch>
        </p:blipFill>
        <p:spPr>
          <a:xfrm>
            <a:off x="8424000" y="4423500"/>
            <a:ext cx="720000" cy="720000"/>
          </a:xfrm>
          <a:prstGeom prst="rect">
            <a:avLst/>
          </a:prstGeom>
          <a:noFill/>
          <a:ln>
            <a:noFill/>
          </a:ln>
        </p:spPr>
      </p:pic>
      <p:sp>
        <p:nvSpPr>
          <p:cNvPr id="1062" name="Google Shape;1062;p139"/>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https://ir.amd.com/sec-filings/filter/annual-filings/content/0000002488-22-000016/0000002488-22-000016.pdf</a:t>
            </a:r>
            <a:endParaRPr sz="800"/>
          </a:p>
        </p:txBody>
      </p:sp>
      <p:pic>
        <p:nvPicPr>
          <p:cNvPr id="1063" name="Google Shape;1063;p139"/>
          <p:cNvPicPr preferRelativeResize="0"/>
          <p:nvPr/>
        </p:nvPicPr>
        <p:blipFill rotWithShape="1">
          <a:blip r:embed="rId4">
            <a:alphaModFix amt="20000"/>
          </a:blip>
          <a:srcRect b="0" l="0" r="0" t="0"/>
          <a:stretch/>
        </p:blipFill>
        <p:spPr>
          <a:xfrm>
            <a:off x="71987" y="3292644"/>
            <a:ext cx="1800001" cy="1013076"/>
          </a:xfrm>
          <a:prstGeom prst="rect">
            <a:avLst/>
          </a:prstGeom>
          <a:noFill/>
          <a:ln>
            <a:noFill/>
          </a:ln>
        </p:spPr>
      </p:pic>
      <p:pic>
        <p:nvPicPr>
          <p:cNvPr id="1064" name="Google Shape;1064;p139"/>
          <p:cNvPicPr preferRelativeResize="0"/>
          <p:nvPr/>
        </p:nvPicPr>
        <p:blipFill>
          <a:blip r:embed="rId5">
            <a:alphaModFix amt="40000"/>
          </a:blip>
          <a:stretch>
            <a:fillRect/>
          </a:stretch>
        </p:blipFill>
        <p:spPr>
          <a:xfrm>
            <a:off x="1871997" y="3292644"/>
            <a:ext cx="1800001" cy="1013076"/>
          </a:xfrm>
          <a:prstGeom prst="rect">
            <a:avLst/>
          </a:prstGeom>
          <a:noFill/>
          <a:ln>
            <a:noFill/>
          </a:ln>
        </p:spPr>
      </p:pic>
      <p:pic>
        <p:nvPicPr>
          <p:cNvPr id="1065" name="Google Shape;1065;p139"/>
          <p:cNvPicPr preferRelativeResize="0"/>
          <p:nvPr/>
        </p:nvPicPr>
        <p:blipFill>
          <a:blip r:embed="rId6">
            <a:alphaModFix amt="80000"/>
          </a:blip>
          <a:stretch>
            <a:fillRect/>
          </a:stretch>
        </p:blipFill>
        <p:spPr>
          <a:xfrm>
            <a:off x="5472015" y="3292644"/>
            <a:ext cx="1800001" cy="1013076"/>
          </a:xfrm>
          <a:prstGeom prst="rect">
            <a:avLst/>
          </a:prstGeom>
          <a:noFill/>
          <a:ln>
            <a:noFill/>
          </a:ln>
        </p:spPr>
      </p:pic>
      <p:pic>
        <p:nvPicPr>
          <p:cNvPr id="1066" name="Google Shape;1066;p139"/>
          <p:cNvPicPr preferRelativeResize="0"/>
          <p:nvPr/>
        </p:nvPicPr>
        <p:blipFill>
          <a:blip r:embed="rId7">
            <a:alphaModFix amt="60000"/>
          </a:blip>
          <a:stretch>
            <a:fillRect/>
          </a:stretch>
        </p:blipFill>
        <p:spPr>
          <a:xfrm>
            <a:off x="3672006" y="3292644"/>
            <a:ext cx="1800001" cy="1013076"/>
          </a:xfrm>
          <a:prstGeom prst="rect">
            <a:avLst/>
          </a:prstGeom>
          <a:noFill/>
          <a:ln>
            <a:noFill/>
          </a:ln>
        </p:spPr>
      </p:pic>
      <p:pic>
        <p:nvPicPr>
          <p:cNvPr id="1067" name="Google Shape;1067;p139"/>
          <p:cNvPicPr preferRelativeResize="0"/>
          <p:nvPr/>
        </p:nvPicPr>
        <p:blipFill>
          <a:blip r:embed="rId8">
            <a:alphaModFix/>
          </a:blip>
          <a:stretch>
            <a:fillRect/>
          </a:stretch>
        </p:blipFill>
        <p:spPr>
          <a:xfrm>
            <a:off x="7272025" y="3292644"/>
            <a:ext cx="1800001" cy="1013076"/>
          </a:xfrm>
          <a:prstGeom prst="rect">
            <a:avLst/>
          </a:prstGeom>
          <a:noFill/>
          <a:ln>
            <a:noFill/>
          </a:ln>
        </p:spPr>
      </p:pic>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1" name="Shape 1071"/>
        <p:cNvGrpSpPr/>
        <p:nvPr/>
      </p:nvGrpSpPr>
      <p:grpSpPr>
        <a:xfrm>
          <a:off x="0" y="0"/>
          <a:ext cx="0" cy="0"/>
          <a:chOff x="0" y="0"/>
          <a:chExt cx="0" cy="0"/>
        </a:xfrm>
      </p:grpSpPr>
      <p:sp>
        <p:nvSpPr>
          <p:cNvPr id="1072" name="Google Shape;1072;p140"/>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Clr>
                <a:srgbClr val="000000"/>
              </a:buClr>
              <a:buSzPts val="990"/>
              <a:buFont typeface="Arial"/>
              <a:buNone/>
            </a:pPr>
            <a:r>
              <a:rPr lang="en-CA" sz="2820"/>
              <a:t>Products</a:t>
            </a:r>
            <a:endParaRPr sz="4500"/>
          </a:p>
        </p:txBody>
      </p:sp>
      <p:pic>
        <p:nvPicPr>
          <p:cNvPr id="1073" name="Google Shape;1073;p140"/>
          <p:cNvPicPr preferRelativeResize="0"/>
          <p:nvPr/>
        </p:nvPicPr>
        <p:blipFill>
          <a:blip r:embed="rId3">
            <a:alphaModFix/>
          </a:blip>
          <a:stretch>
            <a:fillRect/>
          </a:stretch>
        </p:blipFill>
        <p:spPr>
          <a:xfrm>
            <a:off x="8424000" y="4423500"/>
            <a:ext cx="720000" cy="720000"/>
          </a:xfrm>
          <a:prstGeom prst="rect">
            <a:avLst/>
          </a:prstGeom>
          <a:noFill/>
          <a:ln>
            <a:noFill/>
          </a:ln>
        </p:spPr>
      </p:pic>
      <p:sp>
        <p:nvSpPr>
          <p:cNvPr id="1074" name="Google Shape;1074;p140"/>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https://www.amd.com</a:t>
            </a:r>
            <a:endParaRPr sz="800"/>
          </a:p>
        </p:txBody>
      </p:sp>
      <p:sp>
        <p:nvSpPr>
          <p:cNvPr id="1075" name="Google Shape;1075;p140"/>
          <p:cNvSpPr txBox="1"/>
          <p:nvPr/>
        </p:nvSpPr>
        <p:spPr>
          <a:xfrm>
            <a:off x="2160000" y="720000"/>
            <a:ext cx="6984000" cy="2520000"/>
          </a:xfrm>
          <a:prstGeom prst="rect">
            <a:avLst/>
          </a:prstGeom>
          <a:solidFill>
            <a:srgbClr val="D9D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CA">
                <a:latin typeface="Calibri"/>
                <a:ea typeface="Calibri"/>
                <a:cs typeface="Calibri"/>
                <a:sym typeface="Calibri"/>
              </a:rPr>
              <a:t>Accelerators, SOMs, and SmartNICs</a:t>
            </a:r>
            <a:endParaRPr>
              <a:latin typeface="Calibri"/>
              <a:ea typeface="Calibri"/>
              <a:cs typeface="Calibri"/>
              <a:sym typeface="Calibri"/>
            </a:endParaRPr>
          </a:p>
          <a:p>
            <a:pPr indent="-292100" lvl="0" marL="457200" rtl="0" algn="l">
              <a:spcBef>
                <a:spcPts val="0"/>
              </a:spcBef>
              <a:spcAft>
                <a:spcPts val="0"/>
              </a:spcAft>
              <a:buSzPts val="1000"/>
              <a:buFont typeface="Calibri"/>
              <a:buChar char="●"/>
            </a:pPr>
            <a:r>
              <a:rPr lang="en-CA" sz="1000">
                <a:latin typeface="Calibri"/>
                <a:ea typeface="Calibri"/>
                <a:cs typeface="Calibri"/>
                <a:sym typeface="Calibri"/>
              </a:rPr>
              <a:t>DPU (Data Processing Unit) </a:t>
            </a:r>
            <a:r>
              <a:rPr lang="en-CA" sz="1000">
                <a:latin typeface="Calibri"/>
                <a:ea typeface="Calibri"/>
                <a:cs typeface="Calibri"/>
                <a:sym typeface="Calibri"/>
              </a:rPr>
              <a:t>Accelerators</a:t>
            </a:r>
            <a:endParaRPr sz="1000">
              <a:latin typeface="Calibri"/>
              <a:ea typeface="Calibri"/>
              <a:cs typeface="Calibri"/>
              <a:sym typeface="Calibri"/>
            </a:endParaRPr>
          </a:p>
          <a:p>
            <a:pPr indent="-292100" lvl="1" marL="914400" rtl="0" algn="l">
              <a:spcBef>
                <a:spcPts val="0"/>
              </a:spcBef>
              <a:spcAft>
                <a:spcPts val="0"/>
              </a:spcAft>
              <a:buClr>
                <a:srgbClr val="4A86E8"/>
              </a:buClr>
              <a:buSzPts val="1000"/>
              <a:buFont typeface="Calibri"/>
              <a:buChar char="○"/>
            </a:pPr>
            <a:r>
              <a:rPr lang="en-CA" sz="1000">
                <a:solidFill>
                  <a:srgbClr val="4A86E8"/>
                </a:solidFill>
                <a:latin typeface="Calibri"/>
                <a:ea typeface="Calibri"/>
                <a:cs typeface="Calibri"/>
                <a:sym typeface="Calibri"/>
              </a:rPr>
              <a:t>Optimized to execute a software stack delivering cloud, compute, network, storage, and security services at cloud scale – with minimal latency, jitter, and power requirements</a:t>
            </a:r>
            <a:endParaRPr sz="1000">
              <a:solidFill>
                <a:srgbClr val="4A86E8"/>
              </a:solidFill>
              <a:latin typeface="Calibri"/>
              <a:ea typeface="Calibri"/>
              <a:cs typeface="Calibri"/>
              <a:sym typeface="Calibri"/>
            </a:endParaRPr>
          </a:p>
          <a:p>
            <a:pPr indent="-292100" lvl="0" marL="457200" rtl="0" algn="l">
              <a:spcBef>
                <a:spcPts val="0"/>
              </a:spcBef>
              <a:spcAft>
                <a:spcPts val="0"/>
              </a:spcAft>
              <a:buSzPts val="1000"/>
              <a:buFont typeface="Calibri"/>
              <a:buChar char="●"/>
            </a:pPr>
            <a:r>
              <a:rPr lang="en-CA" sz="1000">
                <a:latin typeface="Calibri"/>
                <a:ea typeface="Calibri"/>
                <a:cs typeface="Calibri"/>
                <a:sym typeface="Calibri"/>
              </a:rPr>
              <a:t>Adaptive </a:t>
            </a:r>
            <a:r>
              <a:rPr lang="en-CA" sz="1000">
                <a:latin typeface="Calibri"/>
                <a:ea typeface="Calibri"/>
                <a:cs typeface="Calibri"/>
                <a:sym typeface="Calibri"/>
              </a:rPr>
              <a:t>Accelerators</a:t>
            </a:r>
            <a:endParaRPr sz="1000">
              <a:latin typeface="Calibri"/>
              <a:ea typeface="Calibri"/>
              <a:cs typeface="Calibri"/>
              <a:sym typeface="Calibri"/>
            </a:endParaRPr>
          </a:p>
          <a:p>
            <a:pPr indent="-292100" lvl="1" marL="914400" rtl="0" algn="l">
              <a:spcBef>
                <a:spcPts val="0"/>
              </a:spcBef>
              <a:spcAft>
                <a:spcPts val="0"/>
              </a:spcAft>
              <a:buClr>
                <a:srgbClr val="4A86E8"/>
              </a:buClr>
              <a:buSzPts val="1000"/>
              <a:buFont typeface="Calibri"/>
              <a:buChar char="○"/>
            </a:pPr>
            <a:r>
              <a:rPr lang="en-CA" sz="1000">
                <a:solidFill>
                  <a:srgbClr val="4A86E8"/>
                </a:solidFill>
                <a:latin typeface="Calibri"/>
                <a:ea typeface="Calibri"/>
                <a:cs typeface="Calibri"/>
                <a:sym typeface="Calibri"/>
              </a:rPr>
              <a:t>Video, big data, compute, networking, and storage acceleration</a:t>
            </a:r>
            <a:endParaRPr sz="1000">
              <a:solidFill>
                <a:srgbClr val="4A86E8"/>
              </a:solidFill>
              <a:latin typeface="Calibri"/>
              <a:ea typeface="Calibri"/>
              <a:cs typeface="Calibri"/>
              <a:sym typeface="Calibri"/>
            </a:endParaRPr>
          </a:p>
          <a:p>
            <a:pPr indent="-292100" lvl="0" marL="457200" rtl="0" algn="l">
              <a:spcBef>
                <a:spcPts val="0"/>
              </a:spcBef>
              <a:spcAft>
                <a:spcPts val="0"/>
              </a:spcAft>
              <a:buSzPts val="1000"/>
              <a:buFont typeface="Calibri"/>
              <a:buChar char="●"/>
            </a:pPr>
            <a:r>
              <a:rPr lang="en-CA" sz="1000">
                <a:latin typeface="Calibri"/>
                <a:ea typeface="Calibri"/>
                <a:cs typeface="Calibri"/>
                <a:sym typeface="Calibri"/>
              </a:rPr>
              <a:t>SmartNICs &amp; Ethernet Adapters</a:t>
            </a:r>
            <a:endParaRPr sz="1000">
              <a:latin typeface="Calibri"/>
              <a:ea typeface="Calibri"/>
              <a:cs typeface="Calibri"/>
              <a:sym typeface="Calibri"/>
            </a:endParaRPr>
          </a:p>
          <a:p>
            <a:pPr indent="-292100" lvl="1" marL="914400" rtl="0" algn="l">
              <a:spcBef>
                <a:spcPts val="0"/>
              </a:spcBef>
              <a:spcAft>
                <a:spcPts val="0"/>
              </a:spcAft>
              <a:buClr>
                <a:srgbClr val="4A86E8"/>
              </a:buClr>
              <a:buSzPts val="1000"/>
              <a:buFont typeface="Calibri"/>
              <a:buChar char="○"/>
            </a:pPr>
            <a:r>
              <a:rPr lang="en-CA" sz="1000">
                <a:solidFill>
                  <a:srgbClr val="4A86E8"/>
                </a:solidFill>
                <a:latin typeface="Calibri"/>
                <a:ea typeface="Calibri"/>
                <a:cs typeface="Calibri"/>
                <a:sym typeface="Calibri"/>
              </a:rPr>
              <a:t>Helps data centers CPU for </a:t>
            </a:r>
            <a:r>
              <a:rPr lang="en-CA" sz="1000">
                <a:solidFill>
                  <a:srgbClr val="4A86E8"/>
                </a:solidFill>
                <a:latin typeface="Calibri"/>
                <a:ea typeface="Calibri"/>
                <a:cs typeface="Calibri"/>
                <a:sym typeface="Calibri"/>
              </a:rPr>
              <a:t>infrastructure</a:t>
            </a:r>
            <a:r>
              <a:rPr lang="en-CA" sz="1000">
                <a:solidFill>
                  <a:srgbClr val="4A86E8"/>
                </a:solidFill>
                <a:latin typeface="Calibri"/>
                <a:ea typeface="Calibri"/>
                <a:cs typeface="Calibri"/>
                <a:sym typeface="Calibri"/>
              </a:rPr>
              <a:t> tasks </a:t>
            </a:r>
            <a:endParaRPr sz="1000">
              <a:solidFill>
                <a:srgbClr val="4A86E8"/>
              </a:solidFill>
              <a:latin typeface="Calibri"/>
              <a:ea typeface="Calibri"/>
              <a:cs typeface="Calibri"/>
              <a:sym typeface="Calibri"/>
            </a:endParaRPr>
          </a:p>
          <a:p>
            <a:pPr indent="-292100" lvl="0" marL="457200" rtl="0" algn="l">
              <a:spcBef>
                <a:spcPts val="0"/>
              </a:spcBef>
              <a:spcAft>
                <a:spcPts val="0"/>
              </a:spcAft>
              <a:buSzPts val="1000"/>
              <a:buFont typeface="Calibri"/>
              <a:buChar char="●"/>
            </a:pPr>
            <a:r>
              <a:rPr lang="en-CA" sz="1000">
                <a:latin typeface="Calibri"/>
                <a:ea typeface="Calibri"/>
                <a:cs typeface="Calibri"/>
                <a:sym typeface="Calibri"/>
              </a:rPr>
              <a:t>Systems on Modules (SOMs)</a:t>
            </a:r>
            <a:endParaRPr sz="1000">
              <a:latin typeface="Calibri"/>
              <a:ea typeface="Calibri"/>
              <a:cs typeface="Calibri"/>
              <a:sym typeface="Calibri"/>
            </a:endParaRPr>
          </a:p>
          <a:p>
            <a:pPr indent="-292100" lvl="1" marL="914400" rtl="0" algn="l">
              <a:spcBef>
                <a:spcPts val="0"/>
              </a:spcBef>
              <a:spcAft>
                <a:spcPts val="0"/>
              </a:spcAft>
              <a:buClr>
                <a:srgbClr val="4A86E8"/>
              </a:buClr>
              <a:buSzPts val="1000"/>
              <a:buFont typeface="Calibri"/>
              <a:buChar char="○"/>
            </a:pPr>
            <a:r>
              <a:rPr lang="en-CA" sz="1000">
                <a:solidFill>
                  <a:srgbClr val="4A86E8"/>
                </a:solidFill>
                <a:latin typeface="Calibri"/>
                <a:ea typeface="Calibri"/>
                <a:cs typeface="Calibri"/>
                <a:sym typeface="Calibri"/>
              </a:rPr>
              <a:t>Small embedded boards about the size of a credit card that include an SoC (such as a microprocessor, GPU, or FPGA), memory, power management, and other supporting circuitry.  SOMs abstract the hardware so developers can accelerate a streamlined design process at the board level instead of the chip level</a:t>
            </a:r>
            <a:endParaRPr sz="1000">
              <a:solidFill>
                <a:srgbClr val="4A86E8"/>
              </a:solidFill>
              <a:latin typeface="Calibri"/>
              <a:ea typeface="Calibri"/>
              <a:cs typeface="Calibri"/>
              <a:sym typeface="Calibri"/>
            </a:endParaRPr>
          </a:p>
          <a:p>
            <a:pPr indent="-292100" lvl="0" marL="457200" rtl="0" algn="l">
              <a:spcBef>
                <a:spcPts val="0"/>
              </a:spcBef>
              <a:spcAft>
                <a:spcPts val="0"/>
              </a:spcAft>
              <a:buSzPts val="1000"/>
              <a:buFont typeface="Calibri"/>
              <a:buChar char="●"/>
            </a:pPr>
            <a:r>
              <a:rPr lang="en-CA" sz="1000">
                <a:latin typeface="Calibri"/>
                <a:ea typeface="Calibri"/>
                <a:cs typeface="Calibri"/>
                <a:sym typeface="Calibri"/>
              </a:rPr>
              <a:t>GPU Accelerators</a:t>
            </a:r>
            <a:endParaRPr sz="1000">
              <a:latin typeface="Calibri"/>
              <a:ea typeface="Calibri"/>
              <a:cs typeface="Calibri"/>
              <a:sym typeface="Calibri"/>
            </a:endParaRPr>
          </a:p>
          <a:p>
            <a:pPr indent="-292100" lvl="1" marL="914400" rtl="0" algn="l">
              <a:spcBef>
                <a:spcPts val="0"/>
              </a:spcBef>
              <a:spcAft>
                <a:spcPts val="0"/>
              </a:spcAft>
              <a:buClr>
                <a:srgbClr val="4A86E8"/>
              </a:buClr>
              <a:buSzPts val="1000"/>
              <a:buFont typeface="Calibri"/>
              <a:buChar char="○"/>
            </a:pPr>
            <a:r>
              <a:rPr lang="en-CA" sz="1000">
                <a:solidFill>
                  <a:srgbClr val="4A86E8"/>
                </a:solidFill>
                <a:latin typeface="Calibri"/>
                <a:ea typeface="Calibri"/>
                <a:cs typeface="Calibri"/>
                <a:sym typeface="Calibri"/>
              </a:rPr>
              <a:t>Data center computing supercharging HPC (High-Performance Computing) and AI workloads</a:t>
            </a:r>
            <a:endParaRPr>
              <a:solidFill>
                <a:srgbClr val="4A86E8"/>
              </a:solidFill>
              <a:latin typeface="Calibri"/>
              <a:ea typeface="Calibri"/>
              <a:cs typeface="Calibri"/>
              <a:sym typeface="Calibri"/>
            </a:endParaRPr>
          </a:p>
        </p:txBody>
      </p:sp>
      <p:sp>
        <p:nvSpPr>
          <p:cNvPr id="1076" name="Google Shape;1076;p140"/>
          <p:cNvSpPr txBox="1"/>
          <p:nvPr/>
        </p:nvSpPr>
        <p:spPr>
          <a:xfrm>
            <a:off x="0" y="720000"/>
            <a:ext cx="2160000" cy="1440000"/>
          </a:xfrm>
          <a:prstGeom prst="rect">
            <a:avLst/>
          </a:prstGeom>
          <a:solidFill>
            <a:srgbClr val="C9DA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CA">
                <a:latin typeface="Calibri"/>
                <a:ea typeface="Calibri"/>
                <a:cs typeface="Calibri"/>
                <a:sym typeface="Calibri"/>
              </a:rPr>
              <a:t>Processors</a:t>
            </a:r>
            <a:endParaRPr>
              <a:latin typeface="Calibri"/>
              <a:ea typeface="Calibri"/>
              <a:cs typeface="Calibri"/>
              <a:sym typeface="Calibri"/>
            </a:endParaRPr>
          </a:p>
          <a:p>
            <a:pPr indent="-292100" lvl="0" marL="457200" rtl="0" algn="l">
              <a:spcBef>
                <a:spcPts val="0"/>
              </a:spcBef>
              <a:spcAft>
                <a:spcPts val="0"/>
              </a:spcAft>
              <a:buSzPts val="1000"/>
              <a:buFont typeface="Calibri"/>
              <a:buChar char="●"/>
            </a:pPr>
            <a:r>
              <a:rPr lang="en-CA" sz="1000">
                <a:latin typeface="Calibri"/>
                <a:ea typeface="Calibri"/>
                <a:cs typeface="Calibri"/>
                <a:sym typeface="Calibri"/>
              </a:rPr>
              <a:t>Servers</a:t>
            </a:r>
            <a:endParaRPr sz="1000">
              <a:latin typeface="Calibri"/>
              <a:ea typeface="Calibri"/>
              <a:cs typeface="Calibri"/>
              <a:sym typeface="Calibri"/>
            </a:endParaRPr>
          </a:p>
          <a:p>
            <a:pPr indent="-292100" lvl="0" marL="457200" rtl="0" algn="l">
              <a:spcBef>
                <a:spcPts val="0"/>
              </a:spcBef>
              <a:spcAft>
                <a:spcPts val="0"/>
              </a:spcAft>
              <a:buSzPts val="1000"/>
              <a:buFont typeface="Calibri"/>
              <a:buChar char="●"/>
            </a:pPr>
            <a:r>
              <a:rPr lang="en-CA" sz="1000">
                <a:latin typeface="Calibri"/>
                <a:ea typeface="Calibri"/>
                <a:cs typeface="Calibri"/>
                <a:sym typeface="Calibri"/>
              </a:rPr>
              <a:t>Business Systems</a:t>
            </a:r>
            <a:endParaRPr sz="1000">
              <a:latin typeface="Calibri"/>
              <a:ea typeface="Calibri"/>
              <a:cs typeface="Calibri"/>
              <a:sym typeface="Calibri"/>
            </a:endParaRPr>
          </a:p>
          <a:p>
            <a:pPr indent="-292100" lvl="0" marL="457200" rtl="0" algn="l">
              <a:spcBef>
                <a:spcPts val="0"/>
              </a:spcBef>
              <a:spcAft>
                <a:spcPts val="0"/>
              </a:spcAft>
              <a:buSzPts val="1000"/>
              <a:buFont typeface="Calibri"/>
              <a:buChar char="●"/>
            </a:pPr>
            <a:r>
              <a:rPr lang="en-CA" sz="1000">
                <a:latin typeface="Calibri"/>
                <a:ea typeface="Calibri"/>
                <a:cs typeface="Calibri"/>
                <a:sym typeface="Calibri"/>
              </a:rPr>
              <a:t>Workstations</a:t>
            </a:r>
            <a:endParaRPr sz="1000">
              <a:latin typeface="Calibri"/>
              <a:ea typeface="Calibri"/>
              <a:cs typeface="Calibri"/>
              <a:sym typeface="Calibri"/>
            </a:endParaRPr>
          </a:p>
          <a:p>
            <a:pPr indent="-292100" lvl="0" marL="457200" rtl="0" algn="l">
              <a:spcBef>
                <a:spcPts val="0"/>
              </a:spcBef>
              <a:spcAft>
                <a:spcPts val="0"/>
              </a:spcAft>
              <a:buSzPts val="1000"/>
              <a:buFont typeface="Calibri"/>
              <a:buChar char="●"/>
            </a:pPr>
            <a:r>
              <a:rPr lang="en-CA" sz="1000">
                <a:latin typeface="Calibri"/>
                <a:ea typeface="Calibri"/>
                <a:cs typeface="Calibri"/>
                <a:sym typeface="Calibri"/>
              </a:rPr>
              <a:t>Embedded</a:t>
            </a:r>
            <a:endParaRPr sz="1000">
              <a:latin typeface="Calibri"/>
              <a:ea typeface="Calibri"/>
              <a:cs typeface="Calibri"/>
              <a:sym typeface="Calibri"/>
            </a:endParaRPr>
          </a:p>
          <a:p>
            <a:pPr indent="-292100" lvl="0" marL="457200" rtl="0" algn="l">
              <a:spcBef>
                <a:spcPts val="0"/>
              </a:spcBef>
              <a:spcAft>
                <a:spcPts val="0"/>
              </a:spcAft>
              <a:buSzPts val="1000"/>
              <a:buFont typeface="Calibri"/>
              <a:buChar char="●"/>
            </a:pPr>
            <a:r>
              <a:rPr lang="en-CA" sz="1000">
                <a:latin typeface="Calibri"/>
                <a:ea typeface="Calibri"/>
                <a:cs typeface="Calibri"/>
                <a:sym typeface="Calibri"/>
              </a:rPr>
              <a:t>Personal Laptops</a:t>
            </a:r>
            <a:endParaRPr sz="1000">
              <a:latin typeface="Calibri"/>
              <a:ea typeface="Calibri"/>
              <a:cs typeface="Calibri"/>
              <a:sym typeface="Calibri"/>
            </a:endParaRPr>
          </a:p>
          <a:p>
            <a:pPr indent="-292100" lvl="0" marL="457200" rtl="0" algn="l">
              <a:spcBef>
                <a:spcPts val="0"/>
              </a:spcBef>
              <a:spcAft>
                <a:spcPts val="0"/>
              </a:spcAft>
              <a:buSzPts val="1000"/>
              <a:buFont typeface="Calibri"/>
              <a:buChar char="●"/>
            </a:pPr>
            <a:r>
              <a:rPr lang="en-CA" sz="1000">
                <a:latin typeface="Calibri"/>
                <a:ea typeface="Calibri"/>
                <a:cs typeface="Calibri"/>
                <a:sym typeface="Calibri"/>
              </a:rPr>
              <a:t>Personal Desktops</a:t>
            </a:r>
            <a:endParaRPr sz="1000">
              <a:latin typeface="Calibri"/>
              <a:ea typeface="Calibri"/>
              <a:cs typeface="Calibri"/>
              <a:sym typeface="Calibri"/>
            </a:endParaRPr>
          </a:p>
          <a:p>
            <a:pPr indent="-292100" lvl="0" marL="457200" rtl="0" algn="l">
              <a:spcBef>
                <a:spcPts val="0"/>
              </a:spcBef>
              <a:spcAft>
                <a:spcPts val="0"/>
              </a:spcAft>
              <a:buSzPts val="1000"/>
              <a:buFont typeface="Calibri"/>
              <a:buChar char="●"/>
            </a:pPr>
            <a:r>
              <a:rPr lang="en-CA" sz="1000">
                <a:latin typeface="Calibri"/>
                <a:ea typeface="Calibri"/>
                <a:cs typeface="Calibri"/>
                <a:sym typeface="Calibri"/>
              </a:rPr>
              <a:t>Handheld</a:t>
            </a:r>
            <a:endParaRPr>
              <a:latin typeface="Calibri"/>
              <a:ea typeface="Calibri"/>
              <a:cs typeface="Calibri"/>
              <a:sym typeface="Calibri"/>
            </a:endParaRPr>
          </a:p>
        </p:txBody>
      </p:sp>
      <p:sp>
        <p:nvSpPr>
          <p:cNvPr id="1077" name="Google Shape;1077;p140"/>
          <p:cNvSpPr txBox="1"/>
          <p:nvPr/>
        </p:nvSpPr>
        <p:spPr>
          <a:xfrm>
            <a:off x="0" y="2160000"/>
            <a:ext cx="2160000" cy="1440000"/>
          </a:xfrm>
          <a:prstGeom prst="rect">
            <a:avLst/>
          </a:prstGeom>
          <a:solidFill>
            <a:srgbClr val="D9EA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CA">
                <a:latin typeface="Calibri"/>
                <a:ea typeface="Calibri"/>
                <a:cs typeface="Calibri"/>
                <a:sym typeface="Calibri"/>
              </a:rPr>
              <a:t>Graphics</a:t>
            </a:r>
            <a:endParaRPr>
              <a:latin typeface="Calibri"/>
              <a:ea typeface="Calibri"/>
              <a:cs typeface="Calibri"/>
              <a:sym typeface="Calibri"/>
            </a:endParaRPr>
          </a:p>
          <a:p>
            <a:pPr indent="-292100" lvl="0" marL="457200" rtl="0" algn="l">
              <a:spcBef>
                <a:spcPts val="0"/>
              </a:spcBef>
              <a:spcAft>
                <a:spcPts val="0"/>
              </a:spcAft>
              <a:buSzPts val="1000"/>
              <a:buFont typeface="Calibri"/>
              <a:buChar char="●"/>
            </a:pPr>
            <a:r>
              <a:rPr lang="en-CA" sz="1000">
                <a:latin typeface="Calibri"/>
                <a:ea typeface="Calibri"/>
                <a:cs typeface="Calibri"/>
                <a:sym typeface="Calibri"/>
              </a:rPr>
              <a:t>Workstations</a:t>
            </a:r>
            <a:endParaRPr sz="1000">
              <a:latin typeface="Calibri"/>
              <a:ea typeface="Calibri"/>
              <a:cs typeface="Calibri"/>
              <a:sym typeface="Calibri"/>
            </a:endParaRPr>
          </a:p>
          <a:p>
            <a:pPr indent="-292100" lvl="0" marL="457200" rtl="0" algn="l">
              <a:spcBef>
                <a:spcPts val="0"/>
              </a:spcBef>
              <a:spcAft>
                <a:spcPts val="0"/>
              </a:spcAft>
              <a:buSzPts val="1000"/>
              <a:buFont typeface="Calibri"/>
              <a:buChar char="●"/>
            </a:pPr>
            <a:r>
              <a:rPr lang="en-CA" sz="1000">
                <a:latin typeface="Calibri"/>
                <a:ea typeface="Calibri"/>
                <a:cs typeface="Calibri"/>
                <a:sym typeface="Calibri"/>
              </a:rPr>
              <a:t>Desktops</a:t>
            </a:r>
            <a:endParaRPr sz="1000">
              <a:latin typeface="Calibri"/>
              <a:ea typeface="Calibri"/>
              <a:cs typeface="Calibri"/>
              <a:sym typeface="Calibri"/>
            </a:endParaRPr>
          </a:p>
          <a:p>
            <a:pPr indent="-292100" lvl="0" marL="457200" rtl="0" algn="l">
              <a:spcBef>
                <a:spcPts val="0"/>
              </a:spcBef>
              <a:spcAft>
                <a:spcPts val="0"/>
              </a:spcAft>
              <a:buSzPts val="1000"/>
              <a:buFont typeface="Calibri"/>
              <a:buChar char="●"/>
            </a:pPr>
            <a:r>
              <a:rPr lang="en-CA" sz="1000">
                <a:latin typeface="Calibri"/>
                <a:ea typeface="Calibri"/>
                <a:cs typeface="Calibri"/>
                <a:sym typeface="Calibri"/>
              </a:rPr>
              <a:t>Laptops</a:t>
            </a:r>
            <a:endParaRPr>
              <a:latin typeface="Calibri"/>
              <a:ea typeface="Calibri"/>
              <a:cs typeface="Calibri"/>
              <a:sym typeface="Calibri"/>
            </a:endParaRPr>
          </a:p>
        </p:txBody>
      </p:sp>
      <p:sp>
        <p:nvSpPr>
          <p:cNvPr id="1078" name="Google Shape;1078;p140"/>
          <p:cNvSpPr txBox="1"/>
          <p:nvPr/>
        </p:nvSpPr>
        <p:spPr>
          <a:xfrm>
            <a:off x="2160000" y="3240000"/>
            <a:ext cx="6984000" cy="10800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CA">
                <a:latin typeface="Calibri"/>
                <a:ea typeface="Calibri"/>
                <a:cs typeface="Calibri"/>
                <a:sym typeface="Calibri"/>
              </a:rPr>
              <a:t>Adaptive SOCs (System-on-Chips) &amp; FPGAs (Field-Programmable Gate Arrays)</a:t>
            </a:r>
            <a:endParaRPr sz="1000">
              <a:latin typeface="Calibri"/>
              <a:ea typeface="Calibri"/>
              <a:cs typeface="Calibri"/>
              <a:sym typeface="Calibri"/>
            </a:endParaRPr>
          </a:p>
          <a:p>
            <a:pPr indent="-292100" lvl="1" marL="914400" rtl="0" algn="l">
              <a:spcBef>
                <a:spcPts val="0"/>
              </a:spcBef>
              <a:spcAft>
                <a:spcPts val="0"/>
              </a:spcAft>
              <a:buSzPts val="1000"/>
              <a:buFont typeface="Calibri"/>
              <a:buChar char="○"/>
            </a:pPr>
            <a:r>
              <a:rPr lang="en-CA" sz="1000">
                <a:solidFill>
                  <a:srgbClr val="4A86E8"/>
                </a:solidFill>
                <a:latin typeface="Calibri"/>
                <a:ea typeface="Calibri"/>
                <a:cs typeface="Calibri"/>
                <a:sym typeface="Calibri"/>
              </a:rPr>
              <a:t>Automotive, Defence</a:t>
            </a:r>
            <a:endParaRPr sz="1000">
              <a:latin typeface="Calibri"/>
              <a:ea typeface="Calibri"/>
              <a:cs typeface="Calibri"/>
              <a:sym typeface="Calibri"/>
            </a:endParaRPr>
          </a:p>
        </p:txBody>
      </p:sp>
      <p:sp>
        <p:nvSpPr>
          <p:cNvPr id="1079" name="Google Shape;1079;p140"/>
          <p:cNvSpPr txBox="1"/>
          <p:nvPr/>
        </p:nvSpPr>
        <p:spPr>
          <a:xfrm>
            <a:off x="0" y="3600000"/>
            <a:ext cx="2160000" cy="720000"/>
          </a:xfrm>
          <a:prstGeom prst="rect">
            <a:avLst/>
          </a:prstGeom>
          <a:solidFill>
            <a:srgbClr val="FCE5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CA">
                <a:latin typeface="Calibri"/>
                <a:ea typeface="Calibri"/>
                <a:cs typeface="Calibri"/>
                <a:sym typeface="Calibri"/>
              </a:rPr>
              <a:t>Software, Tools, and Apps</a:t>
            </a:r>
            <a:endParaRPr>
              <a:latin typeface="Calibri"/>
              <a:ea typeface="Calibri"/>
              <a:cs typeface="Calibri"/>
              <a:sym typeface="Calibri"/>
            </a:endParaRPr>
          </a:p>
        </p:txBody>
      </p:sp>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3" name="Shape 1083"/>
        <p:cNvGrpSpPr/>
        <p:nvPr/>
      </p:nvGrpSpPr>
      <p:grpSpPr>
        <a:xfrm>
          <a:off x="0" y="0"/>
          <a:ext cx="0" cy="0"/>
          <a:chOff x="0" y="0"/>
          <a:chExt cx="0" cy="0"/>
        </a:xfrm>
      </p:grpSpPr>
      <p:sp>
        <p:nvSpPr>
          <p:cNvPr id="1084" name="Google Shape;1084;p141"/>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Artificial </a:t>
            </a:r>
            <a:r>
              <a:rPr lang="en-CA"/>
              <a:t>Intelligence</a:t>
            </a:r>
            <a:r>
              <a:rPr lang="en-CA"/>
              <a:t> (AI)</a:t>
            </a:r>
            <a:endParaRPr/>
          </a:p>
        </p:txBody>
      </p:sp>
      <p:sp>
        <p:nvSpPr>
          <p:cNvPr id="1085" name="Google Shape;1085;p141"/>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a:t>
            </a:r>
            <a:r>
              <a:rPr lang="en-CA" sz="800">
                <a:solidFill>
                  <a:srgbClr val="999999"/>
                </a:solidFill>
              </a:rPr>
              <a:t>https://ir.amd.com/sec-filings/content/0000002488-23-000192/0000002488-23-000192.pdf</a:t>
            </a:r>
            <a:endParaRPr sz="800"/>
          </a:p>
        </p:txBody>
      </p:sp>
      <p:pic>
        <p:nvPicPr>
          <p:cNvPr id="1086" name="Google Shape;1086;p141"/>
          <p:cNvPicPr preferRelativeResize="0"/>
          <p:nvPr/>
        </p:nvPicPr>
        <p:blipFill rotWithShape="1">
          <a:blip r:embed="rId3">
            <a:alphaModFix/>
          </a:blip>
          <a:srcRect b="0" l="0" r="0" t="21654"/>
          <a:stretch/>
        </p:blipFill>
        <p:spPr>
          <a:xfrm>
            <a:off x="0" y="1083113"/>
            <a:ext cx="9143999" cy="2977286"/>
          </a:xfrm>
          <a:prstGeom prst="rect">
            <a:avLst/>
          </a:prstGeom>
          <a:noFill/>
          <a:ln>
            <a:noFill/>
          </a:ln>
        </p:spPr>
      </p:pic>
      <p:pic>
        <p:nvPicPr>
          <p:cNvPr id="1087" name="Google Shape;1087;p141"/>
          <p:cNvPicPr preferRelativeResize="0"/>
          <p:nvPr/>
        </p:nvPicPr>
        <p:blipFill>
          <a:blip r:embed="rId4">
            <a:alphaModFix/>
          </a:blip>
          <a:stretch>
            <a:fillRect/>
          </a:stretch>
        </p:blipFill>
        <p:spPr>
          <a:xfrm>
            <a:off x="8424000" y="4423500"/>
            <a:ext cx="720000" cy="720000"/>
          </a:xfrm>
          <a:prstGeom prst="rect">
            <a:avLst/>
          </a:prstGeom>
          <a:noFill/>
          <a:ln>
            <a:noFill/>
          </a:ln>
        </p:spPr>
      </p:pic>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1" name="Shape 1091"/>
        <p:cNvGrpSpPr/>
        <p:nvPr/>
      </p:nvGrpSpPr>
      <p:grpSpPr>
        <a:xfrm>
          <a:off x="0" y="0"/>
          <a:ext cx="0" cy="0"/>
          <a:chOff x="0" y="0"/>
          <a:chExt cx="0" cy="0"/>
        </a:xfrm>
      </p:grpSpPr>
      <p:sp>
        <p:nvSpPr>
          <p:cNvPr id="1092" name="Google Shape;1092;p142"/>
          <p:cNvSpPr/>
          <p:nvPr/>
        </p:nvSpPr>
        <p:spPr>
          <a:xfrm>
            <a:off x="7864000" y="3863400"/>
            <a:ext cx="1280100" cy="1280100"/>
          </a:xfrm>
          <a:prstGeom prst="rect">
            <a:avLst/>
          </a:prstGeom>
          <a:gradFill>
            <a:gsLst>
              <a:gs pos="0">
                <a:schemeClr val="lt1"/>
              </a:gs>
              <a:gs pos="100000">
                <a:schemeClr val="dk1"/>
              </a:gs>
            </a:gsLst>
            <a:lin ang="16200038"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093" name="Google Shape;1093;p142"/>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Clr>
                <a:srgbClr val="000000"/>
              </a:buClr>
              <a:buSzPts val="990"/>
              <a:buFont typeface="Arial"/>
              <a:buNone/>
            </a:pPr>
            <a:r>
              <a:rPr lang="en-CA" sz="2820"/>
              <a:t>Upcoming</a:t>
            </a:r>
            <a:r>
              <a:rPr lang="en-CA" sz="2820"/>
              <a:t> </a:t>
            </a:r>
            <a:r>
              <a:rPr lang="en-CA" sz="2820"/>
              <a:t>AI</a:t>
            </a:r>
            <a:r>
              <a:rPr lang="en-CA" sz="2820"/>
              <a:t> Flagship</a:t>
            </a:r>
            <a:endParaRPr sz="4500"/>
          </a:p>
        </p:txBody>
      </p:sp>
      <p:pic>
        <p:nvPicPr>
          <p:cNvPr id="1094" name="Google Shape;1094;p142"/>
          <p:cNvPicPr preferRelativeResize="0"/>
          <p:nvPr/>
        </p:nvPicPr>
        <p:blipFill>
          <a:blip r:embed="rId3">
            <a:alphaModFix/>
          </a:blip>
          <a:stretch>
            <a:fillRect/>
          </a:stretch>
        </p:blipFill>
        <p:spPr>
          <a:xfrm>
            <a:off x="8424000" y="4423500"/>
            <a:ext cx="720000" cy="720000"/>
          </a:xfrm>
          <a:prstGeom prst="rect">
            <a:avLst/>
          </a:prstGeom>
          <a:noFill/>
          <a:ln>
            <a:noFill/>
          </a:ln>
        </p:spPr>
      </p:pic>
      <p:pic>
        <p:nvPicPr>
          <p:cNvPr id="1095" name="Google Shape;1095;p142"/>
          <p:cNvPicPr preferRelativeResize="0"/>
          <p:nvPr/>
        </p:nvPicPr>
        <p:blipFill rotWithShape="1">
          <a:blip r:embed="rId4">
            <a:alphaModFix/>
          </a:blip>
          <a:srcRect b="0" l="0" r="0" t="0"/>
          <a:stretch/>
        </p:blipFill>
        <p:spPr>
          <a:xfrm>
            <a:off x="0" y="720006"/>
            <a:ext cx="7863990" cy="4423500"/>
          </a:xfrm>
          <a:prstGeom prst="rect">
            <a:avLst/>
          </a:prstGeom>
          <a:noFill/>
          <a:ln>
            <a:noFill/>
          </a:ln>
        </p:spPr>
      </p:pic>
      <p:sp>
        <p:nvSpPr>
          <p:cNvPr id="1096" name="Google Shape;1096;p142"/>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a:t>
            </a:r>
            <a:r>
              <a:rPr lang="en-CA" sz="800">
                <a:solidFill>
                  <a:srgbClr val="999999"/>
                </a:solidFill>
              </a:rPr>
              <a:t>https://www.amd.com/en/newsroom/press-releases/2023-6-13-amd-expands-leadership-data-center-portfolio-with-.html</a:t>
            </a:r>
            <a:endParaRPr sz="800"/>
          </a:p>
        </p:txBody>
      </p:sp>
      <p:sp>
        <p:nvSpPr>
          <p:cNvPr id="1097" name="Google Shape;1097;p142"/>
          <p:cNvSpPr/>
          <p:nvPr/>
        </p:nvSpPr>
        <p:spPr>
          <a:xfrm>
            <a:off x="7864000" y="720000"/>
            <a:ext cx="1280100" cy="3143400"/>
          </a:xfrm>
          <a:prstGeom prst="rect">
            <a:avLst/>
          </a:prstGeom>
          <a:solidFill>
            <a:srgbClr val="31394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1" name="Shape 1101"/>
        <p:cNvGrpSpPr/>
        <p:nvPr/>
      </p:nvGrpSpPr>
      <p:grpSpPr>
        <a:xfrm>
          <a:off x="0" y="0"/>
          <a:ext cx="0" cy="0"/>
          <a:chOff x="0" y="0"/>
          <a:chExt cx="0" cy="0"/>
        </a:xfrm>
      </p:grpSpPr>
      <p:sp>
        <p:nvSpPr>
          <p:cNvPr id="1102" name="Google Shape;1102;p143"/>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Timeline</a:t>
            </a:r>
            <a:endParaRPr/>
          </a:p>
        </p:txBody>
      </p:sp>
      <p:pic>
        <p:nvPicPr>
          <p:cNvPr id="1103" name="Google Shape;1103;p143"/>
          <p:cNvPicPr preferRelativeResize="0"/>
          <p:nvPr/>
        </p:nvPicPr>
        <p:blipFill>
          <a:blip r:embed="rId3">
            <a:alphaModFix/>
          </a:blip>
          <a:stretch>
            <a:fillRect/>
          </a:stretch>
        </p:blipFill>
        <p:spPr>
          <a:xfrm>
            <a:off x="8424000" y="4423500"/>
            <a:ext cx="720000" cy="720000"/>
          </a:xfrm>
          <a:prstGeom prst="rect">
            <a:avLst/>
          </a:prstGeom>
          <a:noFill/>
          <a:ln>
            <a:noFill/>
          </a:ln>
        </p:spPr>
      </p:pic>
      <p:sp>
        <p:nvSpPr>
          <p:cNvPr id="1104" name="Google Shape;1104;p143"/>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Partially from </a:t>
            </a:r>
            <a:r>
              <a:rPr lang="en-CA" sz="800">
                <a:solidFill>
                  <a:srgbClr val="999999"/>
                </a:solidFill>
              </a:rPr>
              <a:t>https://en.wikipedia.org/wiki/AMD</a:t>
            </a:r>
            <a:endParaRPr sz="800"/>
          </a:p>
        </p:txBody>
      </p:sp>
      <p:cxnSp>
        <p:nvCxnSpPr>
          <p:cNvPr id="1105" name="Google Shape;1105;p143"/>
          <p:cNvCxnSpPr/>
          <p:nvPr/>
        </p:nvCxnSpPr>
        <p:spPr>
          <a:xfrm flipH="1" rot="10800000">
            <a:off x="252000" y="2519988"/>
            <a:ext cx="8640000" cy="18600"/>
          </a:xfrm>
          <a:prstGeom prst="straightConnector1">
            <a:avLst/>
          </a:prstGeom>
          <a:noFill/>
          <a:ln cap="flat" cmpd="sng" w="38100">
            <a:solidFill>
              <a:srgbClr val="44546A"/>
            </a:solidFill>
            <a:prstDash val="solid"/>
            <a:round/>
            <a:headEnd len="sm" w="sm" type="none"/>
            <a:tailEnd len="med" w="med" type="triangle"/>
          </a:ln>
        </p:spPr>
      </p:cxnSp>
      <p:sp>
        <p:nvSpPr>
          <p:cNvPr id="1106" name="Google Shape;1106;p143"/>
          <p:cNvSpPr txBox="1"/>
          <p:nvPr/>
        </p:nvSpPr>
        <p:spPr>
          <a:xfrm>
            <a:off x="240750" y="2700000"/>
            <a:ext cx="720000" cy="360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CA" sz="1400" u="none" cap="none" strike="noStrike">
                <a:solidFill>
                  <a:srgbClr val="000000"/>
                </a:solidFill>
              </a:rPr>
              <a:t>1969</a:t>
            </a:r>
            <a:endParaRPr b="1" i="0" sz="1400" u="none" cap="none" strike="noStrike">
              <a:solidFill>
                <a:srgbClr val="000000"/>
              </a:solidFill>
            </a:endParaRPr>
          </a:p>
        </p:txBody>
      </p:sp>
      <p:sp>
        <p:nvSpPr>
          <p:cNvPr id="1107" name="Google Shape;1107;p143"/>
          <p:cNvSpPr txBox="1"/>
          <p:nvPr/>
        </p:nvSpPr>
        <p:spPr>
          <a:xfrm>
            <a:off x="2665750" y="2700000"/>
            <a:ext cx="720000" cy="360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CA" sz="1400" u="none" cap="none" strike="noStrike">
                <a:solidFill>
                  <a:srgbClr val="000000"/>
                </a:solidFill>
              </a:rPr>
              <a:t>1971</a:t>
            </a:r>
            <a:endParaRPr b="1" i="0" sz="1400" u="none" cap="none" strike="noStrike">
              <a:solidFill>
                <a:srgbClr val="000000"/>
              </a:solidFill>
            </a:endParaRPr>
          </a:p>
        </p:txBody>
      </p:sp>
      <p:sp>
        <p:nvSpPr>
          <p:cNvPr id="1108" name="Google Shape;1108;p143"/>
          <p:cNvSpPr txBox="1"/>
          <p:nvPr/>
        </p:nvSpPr>
        <p:spPr>
          <a:xfrm>
            <a:off x="4200600" y="1980000"/>
            <a:ext cx="720000" cy="360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CA" sz="1400" u="none" cap="none" strike="noStrike">
                <a:solidFill>
                  <a:srgbClr val="000000"/>
                </a:solidFill>
              </a:rPr>
              <a:t>1972</a:t>
            </a:r>
            <a:endParaRPr b="1" i="0" sz="1400" u="none" cap="none" strike="noStrike">
              <a:solidFill>
                <a:srgbClr val="000000"/>
              </a:solidFill>
            </a:endParaRPr>
          </a:p>
        </p:txBody>
      </p:sp>
      <p:sp>
        <p:nvSpPr>
          <p:cNvPr id="1109" name="Google Shape;1109;p143"/>
          <p:cNvSpPr txBox="1"/>
          <p:nvPr/>
        </p:nvSpPr>
        <p:spPr>
          <a:xfrm>
            <a:off x="1377750" y="1980000"/>
            <a:ext cx="720000" cy="360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CA" sz="1400" u="none" cap="none" strike="noStrike">
                <a:solidFill>
                  <a:srgbClr val="000000"/>
                </a:solidFill>
              </a:rPr>
              <a:t>1970</a:t>
            </a:r>
            <a:endParaRPr b="1" i="0" sz="1400" u="none" cap="none" strike="noStrike">
              <a:solidFill>
                <a:srgbClr val="000000"/>
              </a:solidFill>
            </a:endParaRPr>
          </a:p>
        </p:txBody>
      </p:sp>
      <p:sp>
        <p:nvSpPr>
          <p:cNvPr id="1110" name="Google Shape;1110;p143"/>
          <p:cNvSpPr txBox="1"/>
          <p:nvPr/>
        </p:nvSpPr>
        <p:spPr>
          <a:xfrm>
            <a:off x="0" y="720000"/>
            <a:ext cx="1800000" cy="108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i="0" lang="en-CA" sz="1200" u="none" cap="none" strike="noStrike">
                <a:latin typeface="Calibri"/>
                <a:ea typeface="Calibri"/>
                <a:cs typeface="Calibri"/>
                <a:sym typeface="Calibri"/>
              </a:rPr>
              <a:t>Founded by </a:t>
            </a:r>
            <a:r>
              <a:rPr lang="en-CA" sz="1200">
                <a:latin typeface="Calibri"/>
                <a:ea typeface="Calibri"/>
                <a:cs typeface="Calibri"/>
                <a:sym typeface="Calibri"/>
              </a:rPr>
              <a:t>Walter Jeremiah </a:t>
            </a:r>
            <a:r>
              <a:rPr i="0" lang="en-CA" sz="1200" u="none" cap="none" strike="noStrike">
                <a:latin typeface="Calibri"/>
                <a:ea typeface="Calibri"/>
                <a:cs typeface="Calibri"/>
                <a:sym typeface="Calibri"/>
              </a:rPr>
              <a:t>Sanders (+7 others), initially as a second source supplier of microchips.</a:t>
            </a:r>
            <a:endParaRPr sz="1200">
              <a:latin typeface="Calibri"/>
              <a:ea typeface="Calibri"/>
              <a:cs typeface="Calibri"/>
              <a:sym typeface="Calibri"/>
            </a:endParaRPr>
          </a:p>
        </p:txBody>
      </p:sp>
      <p:sp>
        <p:nvSpPr>
          <p:cNvPr id="1111" name="Google Shape;1111;p143"/>
          <p:cNvSpPr txBox="1"/>
          <p:nvPr/>
        </p:nvSpPr>
        <p:spPr>
          <a:xfrm>
            <a:off x="1148400" y="3240000"/>
            <a:ext cx="1800000" cy="108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i="0" lang="en-CA" sz="1200" u="none" cap="none" strike="noStrike">
                <a:latin typeface="Calibri"/>
                <a:ea typeface="Calibri"/>
                <a:cs typeface="Calibri"/>
                <a:sym typeface="Calibri"/>
              </a:rPr>
              <a:t>Produced its first proprietary product, the Am2501 logic counter.</a:t>
            </a:r>
            <a:endParaRPr i="0" sz="1200" u="none" cap="none" strike="noStrike">
              <a:latin typeface="Calibri"/>
              <a:ea typeface="Calibri"/>
              <a:cs typeface="Calibri"/>
              <a:sym typeface="Calibri"/>
            </a:endParaRPr>
          </a:p>
        </p:txBody>
      </p:sp>
      <p:sp>
        <p:nvSpPr>
          <p:cNvPr id="1112" name="Google Shape;1112;p143"/>
          <p:cNvSpPr txBox="1"/>
          <p:nvPr/>
        </p:nvSpPr>
        <p:spPr>
          <a:xfrm>
            <a:off x="2426400" y="720000"/>
            <a:ext cx="1800000" cy="108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i="0" lang="en-CA" sz="1200" u="none" cap="none" strike="noStrike">
                <a:latin typeface="Calibri"/>
                <a:ea typeface="Calibri"/>
                <a:cs typeface="Calibri"/>
                <a:sym typeface="Calibri"/>
              </a:rPr>
              <a:t>Entered the RAM chip market, Am3101, a 64-bit bipolar RAM.</a:t>
            </a:r>
            <a:endParaRPr i="0" sz="1200" u="none" cap="none" strike="noStrike">
              <a:latin typeface="Calibri"/>
              <a:ea typeface="Calibri"/>
              <a:cs typeface="Calibri"/>
              <a:sym typeface="Calibri"/>
            </a:endParaRPr>
          </a:p>
        </p:txBody>
      </p:sp>
      <p:sp>
        <p:nvSpPr>
          <p:cNvPr id="1113" name="Google Shape;1113;p143"/>
          <p:cNvSpPr txBox="1"/>
          <p:nvPr/>
        </p:nvSpPr>
        <p:spPr>
          <a:xfrm>
            <a:off x="3970800" y="3240000"/>
            <a:ext cx="1800000" cy="108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lang="en-CA" sz="1200">
                <a:latin typeface="Calibri"/>
                <a:ea typeface="Calibri"/>
                <a:cs typeface="Calibri"/>
                <a:sym typeface="Calibri"/>
              </a:rPr>
              <a:t>IPO</a:t>
            </a:r>
            <a:r>
              <a:rPr i="0" lang="en-CA" sz="1200" u="none" cap="none" strike="noStrike">
                <a:latin typeface="Calibri"/>
                <a:ea typeface="Calibri"/>
                <a:cs typeface="Calibri"/>
                <a:sym typeface="Calibri"/>
              </a:rPr>
              <a:t> at $15.50.</a:t>
            </a:r>
            <a:endParaRPr i="0" sz="1200" u="none" cap="none" strike="noStrike">
              <a:latin typeface="Calibri"/>
              <a:ea typeface="Calibri"/>
              <a:cs typeface="Calibri"/>
              <a:sym typeface="Calibri"/>
            </a:endParaRPr>
          </a:p>
        </p:txBody>
      </p:sp>
      <p:sp>
        <p:nvSpPr>
          <p:cNvPr id="1114" name="Google Shape;1114;p143"/>
          <p:cNvSpPr txBox="1"/>
          <p:nvPr/>
        </p:nvSpPr>
        <p:spPr>
          <a:xfrm>
            <a:off x="5074800" y="2700000"/>
            <a:ext cx="720000" cy="360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CA" sz="1400" u="none" cap="none" strike="noStrike">
                <a:solidFill>
                  <a:srgbClr val="000000"/>
                </a:solidFill>
              </a:rPr>
              <a:t>1975</a:t>
            </a:r>
            <a:endParaRPr b="1" i="0" sz="1400" u="none" cap="none" strike="noStrike">
              <a:solidFill>
                <a:srgbClr val="000000"/>
              </a:solidFill>
            </a:endParaRPr>
          </a:p>
        </p:txBody>
      </p:sp>
      <p:sp>
        <p:nvSpPr>
          <p:cNvPr id="1115" name="Google Shape;1115;p143"/>
          <p:cNvSpPr txBox="1"/>
          <p:nvPr/>
        </p:nvSpPr>
        <p:spPr>
          <a:xfrm>
            <a:off x="6547075" y="1980000"/>
            <a:ext cx="720000" cy="360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CA" sz="1400" u="none" cap="none" strike="noStrike">
                <a:solidFill>
                  <a:srgbClr val="000000"/>
                </a:solidFill>
              </a:rPr>
              <a:t>1980</a:t>
            </a:r>
            <a:endParaRPr b="1" i="0" sz="1400" u="none" cap="none" strike="noStrike">
              <a:solidFill>
                <a:srgbClr val="000000"/>
              </a:solidFill>
            </a:endParaRPr>
          </a:p>
        </p:txBody>
      </p:sp>
      <p:sp>
        <p:nvSpPr>
          <p:cNvPr id="1116" name="Google Shape;1116;p143"/>
          <p:cNvSpPr txBox="1"/>
          <p:nvPr/>
        </p:nvSpPr>
        <p:spPr>
          <a:xfrm>
            <a:off x="7515725" y="2700000"/>
            <a:ext cx="720000" cy="360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CA" sz="1400" u="none" cap="none" strike="noStrike">
                <a:solidFill>
                  <a:srgbClr val="000000"/>
                </a:solidFill>
              </a:rPr>
              <a:t>1983</a:t>
            </a:r>
            <a:endParaRPr b="1" i="0" sz="1400" u="none" cap="none" strike="noStrike">
              <a:solidFill>
                <a:srgbClr val="000000"/>
              </a:solidFill>
            </a:endParaRPr>
          </a:p>
        </p:txBody>
      </p:sp>
      <p:sp>
        <p:nvSpPr>
          <p:cNvPr id="1117" name="Google Shape;1117;p143"/>
          <p:cNvSpPr txBox="1"/>
          <p:nvPr/>
        </p:nvSpPr>
        <p:spPr>
          <a:xfrm>
            <a:off x="4849200" y="720000"/>
            <a:ext cx="1800000" cy="108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i="0" lang="en-CA" sz="1200" u="none" cap="none" strike="noStrike">
                <a:latin typeface="Calibri"/>
                <a:ea typeface="Calibri"/>
                <a:cs typeface="Calibri"/>
                <a:sym typeface="Calibri"/>
              </a:rPr>
              <a:t>Entered the microprocessor market with Am9080, a reverse-engineered clone of the Intel 8080.</a:t>
            </a:r>
            <a:endParaRPr i="0" sz="1200" u="none" cap="none" strike="noStrike">
              <a:latin typeface="Calibri"/>
              <a:ea typeface="Calibri"/>
              <a:cs typeface="Calibri"/>
              <a:sym typeface="Calibri"/>
            </a:endParaRPr>
          </a:p>
        </p:txBody>
      </p:sp>
      <p:sp>
        <p:nvSpPr>
          <p:cNvPr id="1118" name="Google Shape;1118;p143"/>
          <p:cNvSpPr txBox="1"/>
          <p:nvPr/>
        </p:nvSpPr>
        <p:spPr>
          <a:xfrm>
            <a:off x="6318000" y="3240000"/>
            <a:ext cx="1800000" cy="108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i="0" lang="en-CA" sz="1200" u="none" cap="none" strike="noStrike">
                <a:latin typeface="Calibri"/>
                <a:ea typeface="Calibri"/>
                <a:cs typeface="Calibri"/>
                <a:sym typeface="Calibri"/>
              </a:rPr>
              <a:t>Began supplying semiconductor products for telecommunications.</a:t>
            </a:r>
            <a:endParaRPr i="0" sz="1200" u="none" cap="none" strike="noStrike">
              <a:latin typeface="Calibri"/>
              <a:ea typeface="Calibri"/>
              <a:cs typeface="Calibri"/>
              <a:sym typeface="Calibri"/>
            </a:endParaRPr>
          </a:p>
        </p:txBody>
      </p:sp>
      <p:sp>
        <p:nvSpPr>
          <p:cNvPr id="1119" name="Google Shape;1119;p143"/>
          <p:cNvSpPr txBox="1"/>
          <p:nvPr/>
        </p:nvSpPr>
        <p:spPr>
          <a:xfrm>
            <a:off x="7275600" y="720000"/>
            <a:ext cx="1800000" cy="108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i="0" lang="en-CA" sz="1200" u="none" cap="none" strike="noStrike">
                <a:latin typeface="Calibri"/>
                <a:ea typeface="Calibri"/>
                <a:cs typeface="Calibri"/>
                <a:sym typeface="Calibri"/>
              </a:rPr>
              <a:t>Introduced INT.STD.1000, the highest manufacturing quality</a:t>
            </a:r>
            <a:r>
              <a:rPr lang="en-CA" sz="1200">
                <a:latin typeface="Calibri"/>
                <a:ea typeface="Calibri"/>
                <a:cs typeface="Calibri"/>
                <a:sym typeface="Calibri"/>
              </a:rPr>
              <a:t> </a:t>
            </a:r>
            <a:r>
              <a:rPr i="0" lang="en-CA" sz="1200" u="none" cap="none" strike="noStrike">
                <a:latin typeface="Calibri"/>
                <a:ea typeface="Calibri"/>
                <a:cs typeface="Calibri"/>
                <a:sym typeface="Calibri"/>
              </a:rPr>
              <a:t>standard in the industry.</a:t>
            </a:r>
            <a:endParaRPr i="0" sz="1200" u="none" cap="none" strike="noStrike">
              <a:latin typeface="Calibri"/>
              <a:ea typeface="Calibri"/>
              <a:cs typeface="Calibri"/>
              <a:sym typeface="Calibri"/>
            </a:endParaRPr>
          </a:p>
        </p:txBody>
      </p:sp>
      <p:cxnSp>
        <p:nvCxnSpPr>
          <p:cNvPr id="1120" name="Google Shape;1120;p143"/>
          <p:cNvCxnSpPr/>
          <p:nvPr/>
        </p:nvCxnSpPr>
        <p:spPr>
          <a:xfrm rot="-8589455">
            <a:off x="1373897" y="2414640"/>
            <a:ext cx="750480" cy="750720"/>
          </a:xfrm>
          <a:prstGeom prst="straightConnector1">
            <a:avLst/>
          </a:prstGeom>
          <a:noFill/>
          <a:ln cap="rnd" cmpd="sng" w="28575">
            <a:solidFill>
              <a:srgbClr val="44546A"/>
            </a:solidFill>
            <a:prstDash val="solid"/>
            <a:round/>
            <a:headEnd len="sm" w="sm" type="none"/>
            <a:tailEnd len="sm" w="sm" type="none"/>
          </a:ln>
        </p:spPr>
      </p:cxnSp>
      <p:cxnSp>
        <p:nvCxnSpPr>
          <p:cNvPr id="1121" name="Google Shape;1121;p143"/>
          <p:cNvCxnSpPr/>
          <p:nvPr/>
        </p:nvCxnSpPr>
        <p:spPr>
          <a:xfrm rot="-8589455">
            <a:off x="4196747" y="2414640"/>
            <a:ext cx="750480" cy="750720"/>
          </a:xfrm>
          <a:prstGeom prst="straightConnector1">
            <a:avLst/>
          </a:prstGeom>
          <a:noFill/>
          <a:ln cap="rnd" cmpd="sng" w="28575">
            <a:solidFill>
              <a:srgbClr val="44546A"/>
            </a:solidFill>
            <a:prstDash val="solid"/>
            <a:round/>
            <a:headEnd len="sm" w="sm" type="none"/>
            <a:tailEnd len="sm" w="sm" type="none"/>
          </a:ln>
        </p:spPr>
      </p:cxnSp>
      <p:cxnSp>
        <p:nvCxnSpPr>
          <p:cNvPr id="1122" name="Google Shape;1122;p143"/>
          <p:cNvCxnSpPr/>
          <p:nvPr/>
        </p:nvCxnSpPr>
        <p:spPr>
          <a:xfrm rot="-8589455">
            <a:off x="6543222" y="2414640"/>
            <a:ext cx="750480" cy="750720"/>
          </a:xfrm>
          <a:prstGeom prst="straightConnector1">
            <a:avLst/>
          </a:prstGeom>
          <a:noFill/>
          <a:ln cap="rnd" cmpd="sng" w="28575">
            <a:solidFill>
              <a:srgbClr val="44546A"/>
            </a:solidFill>
            <a:prstDash val="solid"/>
            <a:round/>
            <a:headEnd len="sm" w="sm" type="none"/>
            <a:tailEnd len="sm" w="sm" type="none"/>
          </a:ln>
        </p:spPr>
      </p:cxnSp>
      <p:cxnSp>
        <p:nvCxnSpPr>
          <p:cNvPr id="1123" name="Google Shape;1123;p143"/>
          <p:cNvCxnSpPr/>
          <p:nvPr/>
        </p:nvCxnSpPr>
        <p:spPr>
          <a:xfrm rot="-8589455">
            <a:off x="225510" y="1874640"/>
            <a:ext cx="750480" cy="750720"/>
          </a:xfrm>
          <a:prstGeom prst="straightConnector1">
            <a:avLst/>
          </a:prstGeom>
          <a:noFill/>
          <a:ln cap="rnd" cmpd="sng" w="28575">
            <a:solidFill>
              <a:srgbClr val="44546A"/>
            </a:solidFill>
            <a:prstDash val="solid"/>
            <a:round/>
            <a:headEnd len="sm" w="sm" type="none"/>
            <a:tailEnd len="sm" w="sm" type="none"/>
          </a:ln>
        </p:spPr>
      </p:cxnSp>
      <p:cxnSp>
        <p:nvCxnSpPr>
          <p:cNvPr id="1124" name="Google Shape;1124;p143"/>
          <p:cNvCxnSpPr/>
          <p:nvPr/>
        </p:nvCxnSpPr>
        <p:spPr>
          <a:xfrm rot="-8589455">
            <a:off x="2650502" y="1874640"/>
            <a:ext cx="750480" cy="750720"/>
          </a:xfrm>
          <a:prstGeom prst="straightConnector1">
            <a:avLst/>
          </a:prstGeom>
          <a:noFill/>
          <a:ln cap="rnd" cmpd="sng" w="28575">
            <a:solidFill>
              <a:srgbClr val="44546A"/>
            </a:solidFill>
            <a:prstDash val="solid"/>
            <a:round/>
            <a:headEnd len="sm" w="sm" type="none"/>
            <a:tailEnd len="sm" w="sm" type="none"/>
          </a:ln>
        </p:spPr>
      </p:cxnSp>
      <p:cxnSp>
        <p:nvCxnSpPr>
          <p:cNvPr id="1125" name="Google Shape;1125;p143"/>
          <p:cNvCxnSpPr/>
          <p:nvPr/>
        </p:nvCxnSpPr>
        <p:spPr>
          <a:xfrm rot="-8589455">
            <a:off x="5075493" y="1874640"/>
            <a:ext cx="750480" cy="750720"/>
          </a:xfrm>
          <a:prstGeom prst="straightConnector1">
            <a:avLst/>
          </a:prstGeom>
          <a:noFill/>
          <a:ln cap="rnd" cmpd="sng" w="28575">
            <a:solidFill>
              <a:srgbClr val="44546A"/>
            </a:solidFill>
            <a:prstDash val="solid"/>
            <a:round/>
            <a:headEnd len="sm" w="sm" type="none"/>
            <a:tailEnd len="sm" w="sm" type="none"/>
          </a:ln>
        </p:spPr>
      </p:cxnSp>
      <p:cxnSp>
        <p:nvCxnSpPr>
          <p:cNvPr id="1126" name="Google Shape;1126;p143"/>
          <p:cNvCxnSpPr/>
          <p:nvPr/>
        </p:nvCxnSpPr>
        <p:spPr>
          <a:xfrm rot="-8589455">
            <a:off x="7500485" y="1874640"/>
            <a:ext cx="750480" cy="750720"/>
          </a:xfrm>
          <a:prstGeom prst="straightConnector1">
            <a:avLst/>
          </a:prstGeom>
          <a:noFill/>
          <a:ln cap="rnd" cmpd="sng" w="28575">
            <a:solidFill>
              <a:srgbClr val="44546A"/>
            </a:solidFill>
            <a:prstDash val="solid"/>
            <a:round/>
            <a:headEnd len="sm" w="sm" type="none"/>
            <a:tailEnd len="sm" w="sm" type="non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27"/>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Business Models</a:t>
            </a:r>
            <a:endParaRPr/>
          </a:p>
        </p:txBody>
      </p:sp>
      <p:sp>
        <p:nvSpPr>
          <p:cNvPr id="166" name="Google Shape;166;p27"/>
          <p:cNvSpPr txBox="1"/>
          <p:nvPr>
            <p:ph idx="4294967295" type="body"/>
          </p:nvPr>
        </p:nvSpPr>
        <p:spPr>
          <a:xfrm>
            <a:off x="183525" y="1800000"/>
            <a:ext cx="2880000" cy="21600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CA"/>
              <a:t>Manufacture and sell to other </a:t>
            </a:r>
            <a:r>
              <a:rPr lang="en-CA"/>
              <a:t>companies</a:t>
            </a:r>
            <a:endParaRPr/>
          </a:p>
          <a:p>
            <a:pPr indent="-311150" lvl="0" marL="457200" rtl="0" algn="l">
              <a:spcBef>
                <a:spcPts val="0"/>
              </a:spcBef>
              <a:spcAft>
                <a:spcPts val="0"/>
              </a:spcAft>
              <a:buSzPts val="1300"/>
              <a:buChar char="●"/>
            </a:pPr>
            <a:r>
              <a:rPr lang="en-CA"/>
              <a:t>Semiconductor devices like </a:t>
            </a:r>
            <a:r>
              <a:rPr lang="en-CA"/>
              <a:t>microchips</a:t>
            </a:r>
            <a:r>
              <a:rPr lang="en-CA"/>
              <a:t> or IC’s are manufactured on large scale</a:t>
            </a:r>
            <a:endParaRPr/>
          </a:p>
          <a:p>
            <a:pPr indent="-311150" lvl="0" marL="457200" rtl="0" algn="l">
              <a:spcBef>
                <a:spcPts val="0"/>
              </a:spcBef>
              <a:spcAft>
                <a:spcPts val="0"/>
              </a:spcAft>
              <a:buSzPts val="1300"/>
              <a:buChar char="●"/>
            </a:pPr>
            <a:r>
              <a:rPr lang="en-CA"/>
              <a:t>TSMC, Globalfoundries</a:t>
            </a:r>
            <a:endParaRPr/>
          </a:p>
        </p:txBody>
      </p:sp>
      <p:sp>
        <p:nvSpPr>
          <p:cNvPr id="167" name="Google Shape;167;p27"/>
          <p:cNvSpPr/>
          <p:nvPr/>
        </p:nvSpPr>
        <p:spPr>
          <a:xfrm>
            <a:off x="183525" y="1080000"/>
            <a:ext cx="2880000" cy="540300"/>
          </a:xfrm>
          <a:prstGeom prst="rect">
            <a:avLst/>
          </a:prstGeom>
          <a:solidFill>
            <a:schemeClr val="dk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i="0" lang="en-CA" sz="1400" u="none" cap="none" strike="noStrike">
                <a:solidFill>
                  <a:srgbClr val="FFFFFF"/>
                </a:solidFill>
                <a:latin typeface="Montserrat"/>
                <a:ea typeface="Montserrat"/>
                <a:cs typeface="Montserrat"/>
                <a:sym typeface="Montserrat"/>
              </a:rPr>
              <a:t>Foundry / Fab</a:t>
            </a:r>
            <a:endParaRPr b="1" i="0" sz="1400" u="none" cap="none" strike="noStrike">
              <a:solidFill>
                <a:srgbClr val="000000"/>
              </a:solidFill>
              <a:latin typeface="Montserrat"/>
              <a:ea typeface="Montserrat"/>
              <a:cs typeface="Montserrat"/>
              <a:sym typeface="Montserrat"/>
            </a:endParaRPr>
          </a:p>
        </p:txBody>
      </p:sp>
      <p:sp>
        <p:nvSpPr>
          <p:cNvPr id="168" name="Google Shape;168;p27"/>
          <p:cNvSpPr txBox="1"/>
          <p:nvPr>
            <p:ph idx="4294967295" type="body"/>
          </p:nvPr>
        </p:nvSpPr>
        <p:spPr>
          <a:xfrm>
            <a:off x="3132000" y="1800000"/>
            <a:ext cx="2880000" cy="21600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CA"/>
              <a:t>Focus on </a:t>
            </a:r>
            <a:r>
              <a:rPr lang="en-CA"/>
              <a:t>marketing</a:t>
            </a:r>
            <a:r>
              <a:rPr lang="en-CA"/>
              <a:t> and product development</a:t>
            </a:r>
            <a:endParaRPr/>
          </a:p>
          <a:p>
            <a:pPr indent="-311150" lvl="0" marL="457200" rtl="0" algn="l">
              <a:spcBef>
                <a:spcPts val="0"/>
              </a:spcBef>
              <a:spcAft>
                <a:spcPts val="0"/>
              </a:spcAft>
              <a:buSzPts val="1300"/>
              <a:buChar char="●"/>
            </a:pPr>
            <a:r>
              <a:rPr lang="en-CA"/>
              <a:t>Outsource some or all of manufacturing</a:t>
            </a:r>
            <a:endParaRPr/>
          </a:p>
          <a:p>
            <a:pPr indent="-311150" lvl="0" marL="457200" rtl="0" algn="l">
              <a:spcBef>
                <a:spcPts val="0"/>
              </a:spcBef>
              <a:spcAft>
                <a:spcPts val="0"/>
              </a:spcAft>
              <a:buSzPts val="1300"/>
              <a:buChar char="●"/>
            </a:pPr>
            <a:r>
              <a:rPr lang="en-CA"/>
              <a:t>AMD, NVIDIA</a:t>
            </a:r>
            <a:endParaRPr/>
          </a:p>
        </p:txBody>
      </p:sp>
      <p:sp>
        <p:nvSpPr>
          <p:cNvPr id="169" name="Google Shape;169;p27"/>
          <p:cNvSpPr/>
          <p:nvPr/>
        </p:nvSpPr>
        <p:spPr>
          <a:xfrm>
            <a:off x="3132000" y="1080000"/>
            <a:ext cx="2880000" cy="540300"/>
          </a:xfrm>
          <a:prstGeom prst="rect">
            <a:avLst/>
          </a:prstGeom>
          <a:solidFill>
            <a:schemeClr val="dk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lang="en-CA">
                <a:solidFill>
                  <a:srgbClr val="FFFFFF"/>
                </a:solidFill>
                <a:latin typeface="Montserrat"/>
                <a:ea typeface="Montserrat"/>
                <a:cs typeface="Montserrat"/>
                <a:sym typeface="Montserrat"/>
              </a:rPr>
              <a:t>Fabless</a:t>
            </a:r>
            <a:endParaRPr b="1" i="0" sz="1400" u="none" cap="none" strike="noStrike">
              <a:solidFill>
                <a:srgbClr val="000000"/>
              </a:solidFill>
              <a:latin typeface="Montserrat"/>
              <a:ea typeface="Montserrat"/>
              <a:cs typeface="Montserrat"/>
              <a:sym typeface="Montserrat"/>
            </a:endParaRPr>
          </a:p>
        </p:txBody>
      </p:sp>
      <p:sp>
        <p:nvSpPr>
          <p:cNvPr id="170" name="Google Shape;170;p27"/>
          <p:cNvSpPr txBox="1"/>
          <p:nvPr>
            <p:ph idx="4294967295" type="body"/>
          </p:nvPr>
        </p:nvSpPr>
        <p:spPr>
          <a:xfrm>
            <a:off x="6080475" y="1800000"/>
            <a:ext cx="2880000" cy="21600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CA"/>
              <a:t>60% of market</a:t>
            </a:r>
            <a:endParaRPr/>
          </a:p>
          <a:p>
            <a:pPr indent="-311150" lvl="0" marL="457200" rtl="0" algn="l">
              <a:spcBef>
                <a:spcPts val="0"/>
              </a:spcBef>
              <a:spcAft>
                <a:spcPts val="0"/>
              </a:spcAft>
              <a:buSzPts val="1300"/>
              <a:buChar char="●"/>
            </a:pPr>
            <a:r>
              <a:rPr lang="en-CA"/>
              <a:t>Manufacture, design and marketing</a:t>
            </a:r>
            <a:endParaRPr/>
          </a:p>
          <a:p>
            <a:pPr indent="-311150" lvl="0" marL="457200" rtl="0" algn="l">
              <a:spcBef>
                <a:spcPts val="0"/>
              </a:spcBef>
              <a:spcAft>
                <a:spcPts val="0"/>
              </a:spcAft>
              <a:buSzPts val="1300"/>
              <a:buChar char="●"/>
            </a:pPr>
            <a:r>
              <a:rPr lang="en-CA"/>
              <a:t>Both fab and fabless</a:t>
            </a:r>
            <a:endParaRPr/>
          </a:p>
          <a:p>
            <a:pPr indent="-311150" lvl="0" marL="457200" rtl="0" algn="l">
              <a:spcBef>
                <a:spcPts val="0"/>
              </a:spcBef>
              <a:spcAft>
                <a:spcPts val="0"/>
              </a:spcAft>
              <a:buSzPts val="1300"/>
              <a:buChar char="●"/>
            </a:pPr>
            <a:r>
              <a:rPr lang="en-CA"/>
              <a:t>Intel, Samsung</a:t>
            </a:r>
            <a:endParaRPr/>
          </a:p>
        </p:txBody>
      </p:sp>
      <p:sp>
        <p:nvSpPr>
          <p:cNvPr id="171" name="Google Shape;171;p27"/>
          <p:cNvSpPr/>
          <p:nvPr/>
        </p:nvSpPr>
        <p:spPr>
          <a:xfrm>
            <a:off x="6080475" y="1080000"/>
            <a:ext cx="2880000" cy="540300"/>
          </a:xfrm>
          <a:prstGeom prst="rect">
            <a:avLst/>
          </a:prstGeom>
          <a:solidFill>
            <a:schemeClr val="dk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lang="en-CA">
                <a:solidFill>
                  <a:srgbClr val="FFFFFF"/>
                </a:solidFill>
                <a:latin typeface="Montserrat"/>
                <a:ea typeface="Montserrat"/>
                <a:cs typeface="Montserrat"/>
                <a:sym typeface="Montserrat"/>
              </a:rPr>
              <a:t>Integrated Device Manufacturer (IDM)</a:t>
            </a:r>
            <a:endParaRPr b="1" i="0" sz="1400" u="none" cap="none" strike="noStrike">
              <a:solidFill>
                <a:srgbClr val="000000"/>
              </a:solidFill>
              <a:latin typeface="Montserrat"/>
              <a:ea typeface="Montserrat"/>
              <a:cs typeface="Montserrat"/>
              <a:sym typeface="Montserrat"/>
            </a:endParaRPr>
          </a:p>
        </p:txBody>
      </p:sp>
      <p:sp>
        <p:nvSpPr>
          <p:cNvPr id="172" name="Google Shape;172;p27"/>
          <p:cNvSpPr txBox="1"/>
          <p:nvPr/>
        </p:nvSpPr>
        <p:spPr>
          <a:xfrm>
            <a:off x="0" y="4835700"/>
            <a:ext cx="7152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sz="800">
                <a:solidFill>
                  <a:srgbClr val="999999"/>
                </a:solidFill>
                <a:latin typeface="Roboto"/>
                <a:ea typeface="Roboto"/>
                <a:cs typeface="Roboto"/>
                <a:sym typeface="Roboto"/>
              </a:rPr>
              <a:t>Source: </a:t>
            </a:r>
            <a:r>
              <a:rPr lang="en-CA" sz="800" u="sng">
                <a:solidFill>
                  <a:srgbClr val="999999"/>
                </a:solidFill>
                <a:latin typeface="Roboto"/>
                <a:ea typeface="Roboto"/>
                <a:cs typeface="Roboto"/>
                <a:sym typeface="Roboto"/>
                <a:hlinkClick r:id="rId3">
                  <a:extLst>
                    <a:ext uri="{A12FA001-AC4F-418D-AE19-62706E023703}">
                      <ahyp:hlinkClr val="tx"/>
                    </a:ext>
                  </a:extLst>
                </a:hlinkClick>
              </a:rPr>
              <a:t>Investopedia (2023)</a:t>
            </a:r>
            <a:endParaRPr sz="800">
              <a:solidFill>
                <a:srgbClr val="999999"/>
              </a:solidFill>
              <a:latin typeface="Roboto"/>
              <a:ea typeface="Roboto"/>
              <a:cs typeface="Roboto"/>
              <a:sym typeface="Roboto"/>
            </a:endParaRPr>
          </a:p>
        </p:txBody>
      </p:sp>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0" name="Shape 1130"/>
        <p:cNvGrpSpPr/>
        <p:nvPr/>
      </p:nvGrpSpPr>
      <p:grpSpPr>
        <a:xfrm>
          <a:off x="0" y="0"/>
          <a:ext cx="0" cy="0"/>
          <a:chOff x="0" y="0"/>
          <a:chExt cx="0" cy="0"/>
        </a:xfrm>
      </p:grpSpPr>
      <p:sp>
        <p:nvSpPr>
          <p:cNvPr id="1131" name="Google Shape;1131;p144"/>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Timeline</a:t>
            </a:r>
            <a:endParaRPr/>
          </a:p>
        </p:txBody>
      </p:sp>
      <p:pic>
        <p:nvPicPr>
          <p:cNvPr id="1132" name="Google Shape;1132;p144"/>
          <p:cNvPicPr preferRelativeResize="0"/>
          <p:nvPr/>
        </p:nvPicPr>
        <p:blipFill>
          <a:blip r:embed="rId3">
            <a:alphaModFix/>
          </a:blip>
          <a:stretch>
            <a:fillRect/>
          </a:stretch>
        </p:blipFill>
        <p:spPr>
          <a:xfrm>
            <a:off x="8424000" y="4423500"/>
            <a:ext cx="720000" cy="720000"/>
          </a:xfrm>
          <a:prstGeom prst="rect">
            <a:avLst/>
          </a:prstGeom>
          <a:noFill/>
          <a:ln>
            <a:noFill/>
          </a:ln>
        </p:spPr>
      </p:pic>
      <p:sp>
        <p:nvSpPr>
          <p:cNvPr id="1133" name="Google Shape;1133;p144"/>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Partially from https://en.wikipedia.org/wiki/AMD</a:t>
            </a:r>
            <a:endParaRPr sz="800"/>
          </a:p>
        </p:txBody>
      </p:sp>
      <p:cxnSp>
        <p:nvCxnSpPr>
          <p:cNvPr id="1134" name="Google Shape;1134;p144"/>
          <p:cNvCxnSpPr/>
          <p:nvPr/>
        </p:nvCxnSpPr>
        <p:spPr>
          <a:xfrm flipH="1" rot="10800000">
            <a:off x="252000" y="2519988"/>
            <a:ext cx="8640000" cy="18600"/>
          </a:xfrm>
          <a:prstGeom prst="straightConnector1">
            <a:avLst/>
          </a:prstGeom>
          <a:noFill/>
          <a:ln cap="flat" cmpd="sng" w="38100">
            <a:solidFill>
              <a:srgbClr val="44546A"/>
            </a:solidFill>
            <a:prstDash val="solid"/>
            <a:round/>
            <a:headEnd len="sm" w="sm" type="none"/>
            <a:tailEnd len="med" w="med" type="triangle"/>
          </a:ln>
        </p:spPr>
      </p:cxnSp>
      <p:sp>
        <p:nvSpPr>
          <p:cNvPr id="1135" name="Google Shape;1135;p144"/>
          <p:cNvSpPr txBox="1"/>
          <p:nvPr/>
        </p:nvSpPr>
        <p:spPr>
          <a:xfrm>
            <a:off x="240750" y="2700000"/>
            <a:ext cx="720000" cy="360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lang="en-CA"/>
              <a:t>1984</a:t>
            </a:r>
            <a:endParaRPr b="1" i="0" sz="1400" u="none" cap="none" strike="noStrike">
              <a:solidFill>
                <a:srgbClr val="000000"/>
              </a:solidFill>
            </a:endParaRPr>
          </a:p>
        </p:txBody>
      </p:sp>
      <p:sp>
        <p:nvSpPr>
          <p:cNvPr id="1136" name="Google Shape;1136;p144"/>
          <p:cNvSpPr txBox="1"/>
          <p:nvPr/>
        </p:nvSpPr>
        <p:spPr>
          <a:xfrm>
            <a:off x="2665750" y="2700000"/>
            <a:ext cx="720000" cy="360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lang="en-CA"/>
              <a:t>1991</a:t>
            </a:r>
            <a:endParaRPr b="1" i="0" sz="1400" u="none" cap="none" strike="noStrike">
              <a:solidFill>
                <a:srgbClr val="000000"/>
              </a:solidFill>
            </a:endParaRPr>
          </a:p>
        </p:txBody>
      </p:sp>
      <p:sp>
        <p:nvSpPr>
          <p:cNvPr id="1137" name="Google Shape;1137;p144"/>
          <p:cNvSpPr txBox="1"/>
          <p:nvPr/>
        </p:nvSpPr>
        <p:spPr>
          <a:xfrm>
            <a:off x="4200600" y="1980000"/>
            <a:ext cx="720000" cy="360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lang="en-CA"/>
              <a:t>2000</a:t>
            </a:r>
            <a:endParaRPr b="1" i="0" sz="1400" u="none" cap="none" strike="noStrike">
              <a:solidFill>
                <a:srgbClr val="000000"/>
              </a:solidFill>
            </a:endParaRPr>
          </a:p>
        </p:txBody>
      </p:sp>
      <p:sp>
        <p:nvSpPr>
          <p:cNvPr id="1138" name="Google Shape;1138;p144"/>
          <p:cNvSpPr txBox="1"/>
          <p:nvPr/>
        </p:nvSpPr>
        <p:spPr>
          <a:xfrm>
            <a:off x="1377750" y="1980000"/>
            <a:ext cx="720000" cy="360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lang="en-CA"/>
              <a:t>1986</a:t>
            </a:r>
            <a:endParaRPr b="1" i="0" sz="1400" u="none" cap="none" strike="noStrike">
              <a:solidFill>
                <a:srgbClr val="000000"/>
              </a:solidFill>
            </a:endParaRPr>
          </a:p>
        </p:txBody>
      </p:sp>
      <p:sp>
        <p:nvSpPr>
          <p:cNvPr id="1139" name="Google Shape;1139;p144"/>
          <p:cNvSpPr txBox="1"/>
          <p:nvPr/>
        </p:nvSpPr>
        <p:spPr>
          <a:xfrm>
            <a:off x="0" y="720000"/>
            <a:ext cx="1800000" cy="108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CA" sz="1200">
                <a:latin typeface="Calibri"/>
                <a:ea typeface="Calibri"/>
                <a:cs typeface="Calibri"/>
                <a:sym typeface="Calibri"/>
              </a:rPr>
              <a:t>Began volume-producing its own Am286 clone of Intel 80286 processor, for the rapidly growing market of IBM PCs.</a:t>
            </a:r>
            <a:endParaRPr sz="12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sz="1200">
              <a:latin typeface="Calibri"/>
              <a:ea typeface="Calibri"/>
              <a:cs typeface="Calibri"/>
              <a:sym typeface="Calibri"/>
            </a:endParaRPr>
          </a:p>
        </p:txBody>
      </p:sp>
      <p:sp>
        <p:nvSpPr>
          <p:cNvPr id="1140" name="Google Shape;1140;p144"/>
          <p:cNvSpPr txBox="1"/>
          <p:nvPr/>
        </p:nvSpPr>
        <p:spPr>
          <a:xfrm>
            <a:off x="1148400" y="3240000"/>
            <a:ext cx="1800000" cy="108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CA" sz="1200">
                <a:latin typeface="Calibri"/>
                <a:ea typeface="Calibri"/>
                <a:cs typeface="Calibri"/>
                <a:sym typeface="Calibri"/>
              </a:rPr>
              <a:t>Embraced the perceived shift toward RISC with their own AMD Am29000 (29k) processor; the 29k survived as an embedded processor.</a:t>
            </a:r>
            <a:endParaRPr sz="1200">
              <a:latin typeface="Calibri"/>
              <a:ea typeface="Calibri"/>
              <a:cs typeface="Calibri"/>
              <a:sym typeface="Calibri"/>
            </a:endParaRPr>
          </a:p>
        </p:txBody>
      </p:sp>
      <p:sp>
        <p:nvSpPr>
          <p:cNvPr id="1141" name="Google Shape;1141;p144"/>
          <p:cNvSpPr txBox="1"/>
          <p:nvPr/>
        </p:nvSpPr>
        <p:spPr>
          <a:xfrm>
            <a:off x="2426400" y="720000"/>
            <a:ext cx="1800000" cy="108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CA" sz="1200">
                <a:latin typeface="Calibri"/>
                <a:ea typeface="Calibri"/>
                <a:cs typeface="Calibri"/>
                <a:sym typeface="Calibri"/>
              </a:rPr>
              <a:t>AMD offers its own microprocessor, the Am386. This chip was similar to Intel’s own 386 chip.</a:t>
            </a:r>
            <a:endParaRPr sz="1200">
              <a:latin typeface="Calibri"/>
              <a:ea typeface="Calibri"/>
              <a:cs typeface="Calibri"/>
              <a:sym typeface="Calibri"/>
            </a:endParaRPr>
          </a:p>
        </p:txBody>
      </p:sp>
      <p:sp>
        <p:nvSpPr>
          <p:cNvPr id="1142" name="Google Shape;1142;p144"/>
          <p:cNvSpPr txBox="1"/>
          <p:nvPr/>
        </p:nvSpPr>
        <p:spPr>
          <a:xfrm>
            <a:off x="3970800" y="3240000"/>
            <a:ext cx="1800000" cy="108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CA" sz="1200">
                <a:latin typeface="Calibri"/>
                <a:ea typeface="Calibri"/>
                <a:cs typeface="Calibri"/>
                <a:sym typeface="Calibri"/>
              </a:rPr>
              <a:t>AMD beats Intel to the 1 Ghz processor, Athlon 1000.</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sz="1200">
              <a:latin typeface="Calibri"/>
              <a:ea typeface="Calibri"/>
              <a:cs typeface="Calibri"/>
              <a:sym typeface="Calibri"/>
            </a:endParaRPr>
          </a:p>
        </p:txBody>
      </p:sp>
      <p:sp>
        <p:nvSpPr>
          <p:cNvPr id="1143" name="Google Shape;1143;p144"/>
          <p:cNvSpPr txBox="1"/>
          <p:nvPr/>
        </p:nvSpPr>
        <p:spPr>
          <a:xfrm>
            <a:off x="5074800" y="2700000"/>
            <a:ext cx="720000" cy="360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lang="en-CA"/>
              <a:t>2003</a:t>
            </a:r>
            <a:endParaRPr b="1" i="0" sz="1400" u="none" cap="none" strike="noStrike">
              <a:solidFill>
                <a:srgbClr val="000000"/>
              </a:solidFill>
            </a:endParaRPr>
          </a:p>
        </p:txBody>
      </p:sp>
      <p:sp>
        <p:nvSpPr>
          <p:cNvPr id="1144" name="Google Shape;1144;p144"/>
          <p:cNvSpPr txBox="1"/>
          <p:nvPr/>
        </p:nvSpPr>
        <p:spPr>
          <a:xfrm>
            <a:off x="6547075" y="1980000"/>
            <a:ext cx="720000" cy="360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lang="en-CA"/>
              <a:t>2005</a:t>
            </a:r>
            <a:endParaRPr b="1" i="0" sz="1400" u="none" cap="none" strike="noStrike">
              <a:solidFill>
                <a:srgbClr val="000000"/>
              </a:solidFill>
            </a:endParaRPr>
          </a:p>
        </p:txBody>
      </p:sp>
      <p:sp>
        <p:nvSpPr>
          <p:cNvPr id="1145" name="Google Shape;1145;p144"/>
          <p:cNvSpPr txBox="1"/>
          <p:nvPr/>
        </p:nvSpPr>
        <p:spPr>
          <a:xfrm>
            <a:off x="7515725" y="2700000"/>
            <a:ext cx="720000" cy="360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lang="en-CA"/>
              <a:t>2006</a:t>
            </a:r>
            <a:endParaRPr b="1" i="0" sz="1400" u="none" cap="none" strike="noStrike">
              <a:solidFill>
                <a:srgbClr val="000000"/>
              </a:solidFill>
            </a:endParaRPr>
          </a:p>
        </p:txBody>
      </p:sp>
      <p:sp>
        <p:nvSpPr>
          <p:cNvPr id="1146" name="Google Shape;1146;p144"/>
          <p:cNvSpPr txBox="1"/>
          <p:nvPr/>
        </p:nvSpPr>
        <p:spPr>
          <a:xfrm>
            <a:off x="4849200" y="720000"/>
            <a:ext cx="1800000" cy="108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CA" sz="1200">
                <a:latin typeface="Calibri"/>
                <a:ea typeface="Calibri"/>
                <a:cs typeface="Calibri"/>
                <a:sym typeface="Calibri"/>
              </a:rPr>
              <a:t>AMD spun off its flash memory business and manufacturing into Spansion, a joint venture with Fujitsu.</a:t>
            </a:r>
            <a:endParaRPr sz="1200">
              <a:latin typeface="Calibri"/>
              <a:ea typeface="Calibri"/>
              <a:cs typeface="Calibri"/>
              <a:sym typeface="Calibri"/>
            </a:endParaRPr>
          </a:p>
        </p:txBody>
      </p:sp>
      <p:sp>
        <p:nvSpPr>
          <p:cNvPr id="1147" name="Google Shape;1147;p144"/>
          <p:cNvSpPr txBox="1"/>
          <p:nvPr/>
        </p:nvSpPr>
        <p:spPr>
          <a:xfrm>
            <a:off x="6318000" y="3240000"/>
            <a:ext cx="1800000" cy="108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lang="en-CA" sz="1200">
                <a:latin typeface="Calibri"/>
                <a:ea typeface="Calibri"/>
                <a:cs typeface="Calibri"/>
                <a:sym typeface="Calibri"/>
              </a:rPr>
              <a:t>AMD divested itself of Spansion to focus on the microprocessor market, and Spansion went public in an IPO.</a:t>
            </a:r>
            <a:endParaRPr i="0" sz="1200" u="none" cap="none" strike="noStrike">
              <a:latin typeface="Calibri"/>
              <a:ea typeface="Calibri"/>
              <a:cs typeface="Calibri"/>
              <a:sym typeface="Calibri"/>
            </a:endParaRPr>
          </a:p>
        </p:txBody>
      </p:sp>
      <p:sp>
        <p:nvSpPr>
          <p:cNvPr id="1148" name="Google Shape;1148;p144"/>
          <p:cNvSpPr txBox="1"/>
          <p:nvPr/>
        </p:nvSpPr>
        <p:spPr>
          <a:xfrm>
            <a:off x="7275600" y="720000"/>
            <a:ext cx="1800000" cy="108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CA" sz="1200">
                <a:latin typeface="Calibri"/>
                <a:ea typeface="Calibri"/>
                <a:cs typeface="Calibri"/>
                <a:sym typeface="Calibri"/>
              </a:rPr>
              <a:t>Acquisition of the Canadian 3D graphics card company ATI Technologies.</a:t>
            </a:r>
            <a:endParaRPr sz="1200">
              <a:latin typeface="Calibri"/>
              <a:ea typeface="Calibri"/>
              <a:cs typeface="Calibri"/>
              <a:sym typeface="Calibri"/>
            </a:endParaRPr>
          </a:p>
        </p:txBody>
      </p:sp>
      <p:cxnSp>
        <p:nvCxnSpPr>
          <p:cNvPr id="1149" name="Google Shape;1149;p144"/>
          <p:cNvCxnSpPr/>
          <p:nvPr/>
        </p:nvCxnSpPr>
        <p:spPr>
          <a:xfrm rot="-8589455">
            <a:off x="1373897" y="2414640"/>
            <a:ext cx="750480" cy="750720"/>
          </a:xfrm>
          <a:prstGeom prst="straightConnector1">
            <a:avLst/>
          </a:prstGeom>
          <a:noFill/>
          <a:ln cap="rnd" cmpd="sng" w="28575">
            <a:solidFill>
              <a:srgbClr val="44546A"/>
            </a:solidFill>
            <a:prstDash val="solid"/>
            <a:round/>
            <a:headEnd len="sm" w="sm" type="none"/>
            <a:tailEnd len="sm" w="sm" type="none"/>
          </a:ln>
        </p:spPr>
      </p:cxnSp>
      <p:cxnSp>
        <p:nvCxnSpPr>
          <p:cNvPr id="1150" name="Google Shape;1150;p144"/>
          <p:cNvCxnSpPr/>
          <p:nvPr/>
        </p:nvCxnSpPr>
        <p:spPr>
          <a:xfrm rot="-8589455">
            <a:off x="4196747" y="2414640"/>
            <a:ext cx="750480" cy="750720"/>
          </a:xfrm>
          <a:prstGeom prst="straightConnector1">
            <a:avLst/>
          </a:prstGeom>
          <a:noFill/>
          <a:ln cap="rnd" cmpd="sng" w="28575">
            <a:solidFill>
              <a:srgbClr val="44546A"/>
            </a:solidFill>
            <a:prstDash val="solid"/>
            <a:round/>
            <a:headEnd len="sm" w="sm" type="none"/>
            <a:tailEnd len="sm" w="sm" type="none"/>
          </a:ln>
        </p:spPr>
      </p:cxnSp>
      <p:cxnSp>
        <p:nvCxnSpPr>
          <p:cNvPr id="1151" name="Google Shape;1151;p144"/>
          <p:cNvCxnSpPr/>
          <p:nvPr/>
        </p:nvCxnSpPr>
        <p:spPr>
          <a:xfrm rot="-8589455">
            <a:off x="6543222" y="2414640"/>
            <a:ext cx="750480" cy="750720"/>
          </a:xfrm>
          <a:prstGeom prst="straightConnector1">
            <a:avLst/>
          </a:prstGeom>
          <a:noFill/>
          <a:ln cap="rnd" cmpd="sng" w="28575">
            <a:solidFill>
              <a:srgbClr val="44546A"/>
            </a:solidFill>
            <a:prstDash val="solid"/>
            <a:round/>
            <a:headEnd len="sm" w="sm" type="none"/>
            <a:tailEnd len="sm" w="sm" type="none"/>
          </a:ln>
        </p:spPr>
      </p:cxnSp>
      <p:cxnSp>
        <p:nvCxnSpPr>
          <p:cNvPr id="1152" name="Google Shape;1152;p144"/>
          <p:cNvCxnSpPr/>
          <p:nvPr/>
        </p:nvCxnSpPr>
        <p:spPr>
          <a:xfrm rot="-8589455">
            <a:off x="225510" y="1874640"/>
            <a:ext cx="750480" cy="750720"/>
          </a:xfrm>
          <a:prstGeom prst="straightConnector1">
            <a:avLst/>
          </a:prstGeom>
          <a:noFill/>
          <a:ln cap="rnd" cmpd="sng" w="28575">
            <a:solidFill>
              <a:srgbClr val="44546A"/>
            </a:solidFill>
            <a:prstDash val="solid"/>
            <a:round/>
            <a:headEnd len="sm" w="sm" type="none"/>
            <a:tailEnd len="sm" w="sm" type="none"/>
          </a:ln>
        </p:spPr>
      </p:cxnSp>
      <p:cxnSp>
        <p:nvCxnSpPr>
          <p:cNvPr id="1153" name="Google Shape;1153;p144"/>
          <p:cNvCxnSpPr/>
          <p:nvPr/>
        </p:nvCxnSpPr>
        <p:spPr>
          <a:xfrm rot="-8589455">
            <a:off x="2650502" y="1874640"/>
            <a:ext cx="750480" cy="750720"/>
          </a:xfrm>
          <a:prstGeom prst="straightConnector1">
            <a:avLst/>
          </a:prstGeom>
          <a:noFill/>
          <a:ln cap="rnd" cmpd="sng" w="28575">
            <a:solidFill>
              <a:srgbClr val="44546A"/>
            </a:solidFill>
            <a:prstDash val="solid"/>
            <a:round/>
            <a:headEnd len="sm" w="sm" type="none"/>
            <a:tailEnd len="sm" w="sm" type="none"/>
          </a:ln>
        </p:spPr>
      </p:cxnSp>
      <p:cxnSp>
        <p:nvCxnSpPr>
          <p:cNvPr id="1154" name="Google Shape;1154;p144"/>
          <p:cNvCxnSpPr/>
          <p:nvPr/>
        </p:nvCxnSpPr>
        <p:spPr>
          <a:xfrm rot="-8589455">
            <a:off x="5075493" y="1874640"/>
            <a:ext cx="750480" cy="750720"/>
          </a:xfrm>
          <a:prstGeom prst="straightConnector1">
            <a:avLst/>
          </a:prstGeom>
          <a:noFill/>
          <a:ln cap="rnd" cmpd="sng" w="28575">
            <a:solidFill>
              <a:srgbClr val="44546A"/>
            </a:solidFill>
            <a:prstDash val="solid"/>
            <a:round/>
            <a:headEnd len="sm" w="sm" type="none"/>
            <a:tailEnd len="sm" w="sm" type="none"/>
          </a:ln>
        </p:spPr>
      </p:cxnSp>
      <p:cxnSp>
        <p:nvCxnSpPr>
          <p:cNvPr id="1155" name="Google Shape;1155;p144"/>
          <p:cNvCxnSpPr/>
          <p:nvPr/>
        </p:nvCxnSpPr>
        <p:spPr>
          <a:xfrm rot="-8589455">
            <a:off x="7500485" y="1874640"/>
            <a:ext cx="750480" cy="750720"/>
          </a:xfrm>
          <a:prstGeom prst="straightConnector1">
            <a:avLst/>
          </a:prstGeom>
          <a:noFill/>
          <a:ln cap="rnd" cmpd="sng" w="28575">
            <a:solidFill>
              <a:srgbClr val="44546A"/>
            </a:solidFill>
            <a:prstDash val="solid"/>
            <a:round/>
            <a:headEnd len="sm" w="sm" type="none"/>
            <a:tailEnd len="sm" w="sm" type="none"/>
          </a:ln>
        </p:spPr>
      </p:cxnSp>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9" name="Shape 1159"/>
        <p:cNvGrpSpPr/>
        <p:nvPr/>
      </p:nvGrpSpPr>
      <p:grpSpPr>
        <a:xfrm>
          <a:off x="0" y="0"/>
          <a:ext cx="0" cy="0"/>
          <a:chOff x="0" y="0"/>
          <a:chExt cx="0" cy="0"/>
        </a:xfrm>
      </p:grpSpPr>
      <p:sp>
        <p:nvSpPr>
          <p:cNvPr id="1160" name="Google Shape;1160;p145"/>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Timeline</a:t>
            </a:r>
            <a:endParaRPr/>
          </a:p>
        </p:txBody>
      </p:sp>
      <p:pic>
        <p:nvPicPr>
          <p:cNvPr id="1161" name="Google Shape;1161;p145"/>
          <p:cNvPicPr preferRelativeResize="0"/>
          <p:nvPr/>
        </p:nvPicPr>
        <p:blipFill>
          <a:blip r:embed="rId3">
            <a:alphaModFix/>
          </a:blip>
          <a:stretch>
            <a:fillRect/>
          </a:stretch>
        </p:blipFill>
        <p:spPr>
          <a:xfrm>
            <a:off x="8424000" y="4423500"/>
            <a:ext cx="720000" cy="720000"/>
          </a:xfrm>
          <a:prstGeom prst="rect">
            <a:avLst/>
          </a:prstGeom>
          <a:noFill/>
          <a:ln>
            <a:noFill/>
          </a:ln>
        </p:spPr>
      </p:pic>
      <p:sp>
        <p:nvSpPr>
          <p:cNvPr id="1162" name="Google Shape;1162;p145"/>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Partially from https://en.wikipedia.org/wiki/AMD</a:t>
            </a:r>
            <a:endParaRPr sz="800"/>
          </a:p>
        </p:txBody>
      </p:sp>
      <p:cxnSp>
        <p:nvCxnSpPr>
          <p:cNvPr id="1163" name="Google Shape;1163;p145"/>
          <p:cNvCxnSpPr/>
          <p:nvPr/>
        </p:nvCxnSpPr>
        <p:spPr>
          <a:xfrm flipH="1" rot="10800000">
            <a:off x="252000" y="2519988"/>
            <a:ext cx="8640000" cy="18600"/>
          </a:xfrm>
          <a:prstGeom prst="straightConnector1">
            <a:avLst/>
          </a:prstGeom>
          <a:noFill/>
          <a:ln cap="flat" cmpd="sng" w="38100">
            <a:solidFill>
              <a:srgbClr val="44546A"/>
            </a:solidFill>
            <a:prstDash val="solid"/>
            <a:round/>
            <a:headEnd len="sm" w="sm" type="none"/>
            <a:tailEnd len="med" w="med" type="triangle"/>
          </a:ln>
        </p:spPr>
      </p:cxnSp>
      <p:sp>
        <p:nvSpPr>
          <p:cNvPr id="1164" name="Google Shape;1164;p145"/>
          <p:cNvSpPr txBox="1"/>
          <p:nvPr/>
        </p:nvSpPr>
        <p:spPr>
          <a:xfrm>
            <a:off x="240750" y="2700000"/>
            <a:ext cx="720000" cy="360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lang="en-CA"/>
              <a:t>2008</a:t>
            </a:r>
            <a:endParaRPr b="1" i="0" sz="1400" u="none" cap="none" strike="noStrike">
              <a:solidFill>
                <a:srgbClr val="000000"/>
              </a:solidFill>
            </a:endParaRPr>
          </a:p>
        </p:txBody>
      </p:sp>
      <p:sp>
        <p:nvSpPr>
          <p:cNvPr id="1165" name="Google Shape;1165;p145"/>
          <p:cNvSpPr txBox="1"/>
          <p:nvPr/>
        </p:nvSpPr>
        <p:spPr>
          <a:xfrm>
            <a:off x="5091150" y="2700000"/>
            <a:ext cx="720000" cy="360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lang="en-CA"/>
              <a:t>2013</a:t>
            </a:r>
            <a:endParaRPr b="1" i="0" sz="1400" u="none" cap="none" strike="noStrike">
              <a:solidFill>
                <a:srgbClr val="000000"/>
              </a:solidFill>
            </a:endParaRPr>
          </a:p>
        </p:txBody>
      </p:sp>
      <p:sp>
        <p:nvSpPr>
          <p:cNvPr id="1166" name="Google Shape;1166;p145"/>
          <p:cNvSpPr txBox="1"/>
          <p:nvPr/>
        </p:nvSpPr>
        <p:spPr>
          <a:xfrm>
            <a:off x="7516350" y="1980000"/>
            <a:ext cx="720000" cy="360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lang="en-CA"/>
              <a:t>2014</a:t>
            </a:r>
            <a:endParaRPr b="1" i="0" sz="1400" u="none" cap="none" strike="noStrike">
              <a:solidFill>
                <a:srgbClr val="000000"/>
              </a:solidFill>
            </a:endParaRPr>
          </a:p>
        </p:txBody>
      </p:sp>
      <p:sp>
        <p:nvSpPr>
          <p:cNvPr id="1167" name="Google Shape;1167;p145"/>
          <p:cNvSpPr txBox="1"/>
          <p:nvPr/>
        </p:nvSpPr>
        <p:spPr>
          <a:xfrm>
            <a:off x="2665950" y="1980000"/>
            <a:ext cx="720000" cy="360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lang="en-CA"/>
              <a:t>2012</a:t>
            </a:r>
            <a:endParaRPr b="1" i="0" sz="1400" u="none" cap="none" strike="noStrike">
              <a:solidFill>
                <a:srgbClr val="000000"/>
              </a:solidFill>
            </a:endParaRPr>
          </a:p>
        </p:txBody>
      </p:sp>
      <p:sp>
        <p:nvSpPr>
          <p:cNvPr id="1168" name="Google Shape;1168;p145"/>
          <p:cNvSpPr txBox="1"/>
          <p:nvPr/>
        </p:nvSpPr>
        <p:spPr>
          <a:xfrm>
            <a:off x="0" y="720000"/>
            <a:ext cx="2520000" cy="108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CA" sz="1200">
                <a:latin typeface="Calibri"/>
                <a:ea typeface="Calibri"/>
                <a:cs typeface="Calibri"/>
                <a:sym typeface="Calibri"/>
              </a:rPr>
              <a:t>AMD announced plans to spin off manufacturing operations in the form of GlobalFoundries Inc., a multibillion-dollar joint venture with Advanced Technology Investment Co.</a:t>
            </a:r>
            <a:endParaRPr sz="1200">
              <a:latin typeface="Calibri"/>
              <a:ea typeface="Calibri"/>
              <a:cs typeface="Calibri"/>
              <a:sym typeface="Calibri"/>
            </a:endParaRPr>
          </a:p>
        </p:txBody>
      </p:sp>
      <p:sp>
        <p:nvSpPr>
          <p:cNvPr id="1169" name="Google Shape;1169;p145"/>
          <p:cNvSpPr txBox="1"/>
          <p:nvPr/>
        </p:nvSpPr>
        <p:spPr>
          <a:xfrm>
            <a:off x="2426400" y="3343500"/>
            <a:ext cx="1800000" cy="108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CA" sz="1200">
                <a:latin typeface="Calibri"/>
                <a:ea typeface="Calibri"/>
                <a:cs typeface="Calibri"/>
                <a:sym typeface="Calibri"/>
              </a:rPr>
              <a:t>AMD acquired the low-power server manufacturer SeaMicro.</a:t>
            </a:r>
            <a:endParaRPr sz="1200">
              <a:latin typeface="Calibri"/>
              <a:ea typeface="Calibri"/>
              <a:cs typeface="Calibri"/>
              <a:sym typeface="Calibri"/>
            </a:endParaRPr>
          </a:p>
        </p:txBody>
      </p:sp>
      <p:sp>
        <p:nvSpPr>
          <p:cNvPr id="1170" name="Google Shape;1170;p145"/>
          <p:cNvSpPr txBox="1"/>
          <p:nvPr/>
        </p:nvSpPr>
        <p:spPr>
          <a:xfrm>
            <a:off x="4850400" y="720000"/>
            <a:ext cx="2520000" cy="108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CA" sz="1200">
                <a:latin typeface="Calibri"/>
                <a:ea typeface="Calibri"/>
                <a:cs typeface="Calibri"/>
                <a:sym typeface="Calibri"/>
              </a:rPr>
              <a:t>The AMD Jaguar microarchitecture releases, being used in both the PS4 and Xbox One, securing the position in the gaming console market.</a:t>
            </a:r>
            <a:endParaRPr sz="1200">
              <a:latin typeface="Calibri"/>
              <a:ea typeface="Calibri"/>
              <a:cs typeface="Calibri"/>
              <a:sym typeface="Calibri"/>
            </a:endParaRPr>
          </a:p>
        </p:txBody>
      </p:sp>
      <p:sp>
        <p:nvSpPr>
          <p:cNvPr id="1171" name="Google Shape;1171;p145"/>
          <p:cNvSpPr txBox="1"/>
          <p:nvPr/>
        </p:nvSpPr>
        <p:spPr>
          <a:xfrm>
            <a:off x="6660000" y="3240000"/>
            <a:ext cx="2340000" cy="108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CA" sz="1200">
                <a:latin typeface="Calibri"/>
                <a:ea typeface="Calibri"/>
                <a:cs typeface="Calibri"/>
                <a:sym typeface="Calibri"/>
              </a:rPr>
              <a:t>Restructured into two segments:</a:t>
            </a:r>
            <a:endParaRPr sz="1200">
              <a:latin typeface="Calibri"/>
              <a:ea typeface="Calibri"/>
              <a:cs typeface="Calibri"/>
              <a:sym typeface="Calibri"/>
            </a:endParaRPr>
          </a:p>
          <a:p>
            <a:pPr indent="-304800" lvl="0" marL="457200" rtl="0" algn="l">
              <a:spcBef>
                <a:spcPts val="0"/>
              </a:spcBef>
              <a:spcAft>
                <a:spcPts val="0"/>
              </a:spcAft>
              <a:buSzPts val="1200"/>
              <a:buFont typeface="Calibri"/>
              <a:buAutoNum type="arabicPeriod"/>
            </a:pPr>
            <a:r>
              <a:rPr lang="en-CA" sz="1200">
                <a:latin typeface="Calibri"/>
                <a:ea typeface="Calibri"/>
                <a:cs typeface="Calibri"/>
                <a:sym typeface="Calibri"/>
              </a:rPr>
              <a:t>Computing and Graphics</a:t>
            </a:r>
            <a:endParaRPr sz="1200">
              <a:latin typeface="Calibri"/>
              <a:ea typeface="Calibri"/>
              <a:cs typeface="Calibri"/>
              <a:sym typeface="Calibri"/>
            </a:endParaRPr>
          </a:p>
          <a:p>
            <a:pPr indent="-304800" lvl="0" marL="457200" rtl="0" algn="l">
              <a:spcBef>
                <a:spcPts val="0"/>
              </a:spcBef>
              <a:spcAft>
                <a:spcPts val="0"/>
              </a:spcAft>
              <a:buSzPts val="1200"/>
              <a:buFont typeface="Calibri"/>
              <a:buAutoNum type="arabicPeriod"/>
            </a:pPr>
            <a:r>
              <a:rPr lang="en-CA" sz="1200">
                <a:latin typeface="Calibri"/>
                <a:ea typeface="Calibri"/>
                <a:cs typeface="Calibri"/>
                <a:sym typeface="Calibri"/>
              </a:rPr>
              <a:t>Enterprise, Embedded, and Semi-Custom.</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sz="1200">
              <a:latin typeface="Calibri"/>
              <a:ea typeface="Calibri"/>
              <a:cs typeface="Calibri"/>
              <a:sym typeface="Calibri"/>
            </a:endParaRPr>
          </a:p>
        </p:txBody>
      </p:sp>
      <p:cxnSp>
        <p:nvCxnSpPr>
          <p:cNvPr id="1172" name="Google Shape;1172;p145"/>
          <p:cNvCxnSpPr/>
          <p:nvPr/>
        </p:nvCxnSpPr>
        <p:spPr>
          <a:xfrm rot="-8589455">
            <a:off x="2650710" y="2414640"/>
            <a:ext cx="750480" cy="750720"/>
          </a:xfrm>
          <a:prstGeom prst="straightConnector1">
            <a:avLst/>
          </a:prstGeom>
          <a:noFill/>
          <a:ln cap="rnd" cmpd="sng" w="28575">
            <a:solidFill>
              <a:srgbClr val="44546A"/>
            </a:solidFill>
            <a:prstDash val="solid"/>
            <a:round/>
            <a:headEnd len="sm" w="sm" type="none"/>
            <a:tailEnd len="sm" w="sm" type="none"/>
          </a:ln>
        </p:spPr>
      </p:cxnSp>
      <p:cxnSp>
        <p:nvCxnSpPr>
          <p:cNvPr id="1173" name="Google Shape;1173;p145"/>
          <p:cNvCxnSpPr/>
          <p:nvPr/>
        </p:nvCxnSpPr>
        <p:spPr>
          <a:xfrm rot="-8589455">
            <a:off x="7501110" y="2414640"/>
            <a:ext cx="750480" cy="750720"/>
          </a:xfrm>
          <a:prstGeom prst="straightConnector1">
            <a:avLst/>
          </a:prstGeom>
          <a:noFill/>
          <a:ln cap="rnd" cmpd="sng" w="28575">
            <a:solidFill>
              <a:srgbClr val="44546A"/>
            </a:solidFill>
            <a:prstDash val="solid"/>
            <a:round/>
            <a:headEnd len="sm" w="sm" type="none"/>
            <a:tailEnd len="sm" w="sm" type="none"/>
          </a:ln>
        </p:spPr>
      </p:cxnSp>
      <p:cxnSp>
        <p:nvCxnSpPr>
          <p:cNvPr id="1174" name="Google Shape;1174;p145"/>
          <p:cNvCxnSpPr/>
          <p:nvPr/>
        </p:nvCxnSpPr>
        <p:spPr>
          <a:xfrm rot="-8589455">
            <a:off x="225510" y="1874640"/>
            <a:ext cx="750480" cy="750720"/>
          </a:xfrm>
          <a:prstGeom prst="straightConnector1">
            <a:avLst/>
          </a:prstGeom>
          <a:noFill/>
          <a:ln cap="rnd" cmpd="sng" w="28575">
            <a:solidFill>
              <a:srgbClr val="44546A"/>
            </a:solidFill>
            <a:prstDash val="solid"/>
            <a:round/>
            <a:headEnd len="sm" w="sm" type="none"/>
            <a:tailEnd len="sm" w="sm" type="none"/>
          </a:ln>
        </p:spPr>
      </p:cxnSp>
      <p:cxnSp>
        <p:nvCxnSpPr>
          <p:cNvPr id="1175" name="Google Shape;1175;p145"/>
          <p:cNvCxnSpPr/>
          <p:nvPr/>
        </p:nvCxnSpPr>
        <p:spPr>
          <a:xfrm rot="-8589455">
            <a:off x="5075910" y="1874640"/>
            <a:ext cx="750480" cy="750720"/>
          </a:xfrm>
          <a:prstGeom prst="straightConnector1">
            <a:avLst/>
          </a:prstGeom>
          <a:noFill/>
          <a:ln cap="rnd" cmpd="sng" w="28575">
            <a:solidFill>
              <a:srgbClr val="44546A"/>
            </a:solidFill>
            <a:prstDash val="solid"/>
            <a:round/>
            <a:headEnd len="sm" w="sm" type="none"/>
            <a:tailEnd len="sm" w="sm" type="none"/>
          </a:ln>
        </p:spPr>
      </p:cxnSp>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9" name="Shape 1179"/>
        <p:cNvGrpSpPr/>
        <p:nvPr/>
      </p:nvGrpSpPr>
      <p:grpSpPr>
        <a:xfrm>
          <a:off x="0" y="0"/>
          <a:ext cx="0" cy="0"/>
          <a:chOff x="0" y="0"/>
          <a:chExt cx="0" cy="0"/>
        </a:xfrm>
      </p:grpSpPr>
      <p:sp>
        <p:nvSpPr>
          <p:cNvPr id="1180" name="Google Shape;1180;p146"/>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Timeline</a:t>
            </a:r>
            <a:endParaRPr/>
          </a:p>
        </p:txBody>
      </p:sp>
      <p:pic>
        <p:nvPicPr>
          <p:cNvPr id="1181" name="Google Shape;1181;p146"/>
          <p:cNvPicPr preferRelativeResize="0"/>
          <p:nvPr/>
        </p:nvPicPr>
        <p:blipFill>
          <a:blip r:embed="rId3">
            <a:alphaModFix/>
          </a:blip>
          <a:stretch>
            <a:fillRect/>
          </a:stretch>
        </p:blipFill>
        <p:spPr>
          <a:xfrm>
            <a:off x="8424000" y="4423500"/>
            <a:ext cx="720000" cy="720000"/>
          </a:xfrm>
          <a:prstGeom prst="rect">
            <a:avLst/>
          </a:prstGeom>
          <a:noFill/>
          <a:ln>
            <a:noFill/>
          </a:ln>
        </p:spPr>
      </p:pic>
      <p:sp>
        <p:nvSpPr>
          <p:cNvPr id="1182" name="Google Shape;1182;p146"/>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Partially from https://en.wikipedia.org/wiki/AMD</a:t>
            </a:r>
            <a:endParaRPr sz="800"/>
          </a:p>
        </p:txBody>
      </p:sp>
      <p:cxnSp>
        <p:nvCxnSpPr>
          <p:cNvPr id="1183" name="Google Shape;1183;p146"/>
          <p:cNvCxnSpPr/>
          <p:nvPr/>
        </p:nvCxnSpPr>
        <p:spPr>
          <a:xfrm flipH="1" rot="10800000">
            <a:off x="252000" y="2519988"/>
            <a:ext cx="8640000" cy="18600"/>
          </a:xfrm>
          <a:prstGeom prst="straightConnector1">
            <a:avLst/>
          </a:prstGeom>
          <a:noFill/>
          <a:ln cap="flat" cmpd="sng" w="38100">
            <a:solidFill>
              <a:srgbClr val="44546A"/>
            </a:solidFill>
            <a:prstDash val="solid"/>
            <a:round/>
            <a:headEnd len="sm" w="sm" type="none"/>
            <a:tailEnd len="med" w="med" type="triangle"/>
          </a:ln>
        </p:spPr>
      </p:cxnSp>
      <p:sp>
        <p:nvSpPr>
          <p:cNvPr id="1184" name="Google Shape;1184;p146"/>
          <p:cNvSpPr txBox="1"/>
          <p:nvPr/>
        </p:nvSpPr>
        <p:spPr>
          <a:xfrm>
            <a:off x="240750" y="2700000"/>
            <a:ext cx="720000" cy="360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lang="en-CA"/>
              <a:t>2017</a:t>
            </a:r>
            <a:endParaRPr b="1" i="0" sz="1400" u="none" cap="none" strike="noStrike">
              <a:solidFill>
                <a:srgbClr val="000000"/>
              </a:solidFill>
            </a:endParaRPr>
          </a:p>
        </p:txBody>
      </p:sp>
      <p:sp>
        <p:nvSpPr>
          <p:cNvPr id="1185" name="Google Shape;1185;p146"/>
          <p:cNvSpPr txBox="1"/>
          <p:nvPr/>
        </p:nvSpPr>
        <p:spPr>
          <a:xfrm>
            <a:off x="5091150" y="2700000"/>
            <a:ext cx="720000" cy="360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lang="en-CA"/>
              <a:t>2020</a:t>
            </a:r>
            <a:endParaRPr b="1" i="0" sz="1400" u="none" cap="none" strike="noStrike">
              <a:solidFill>
                <a:srgbClr val="000000"/>
              </a:solidFill>
            </a:endParaRPr>
          </a:p>
        </p:txBody>
      </p:sp>
      <p:sp>
        <p:nvSpPr>
          <p:cNvPr id="1186" name="Google Shape;1186;p146"/>
          <p:cNvSpPr txBox="1"/>
          <p:nvPr/>
        </p:nvSpPr>
        <p:spPr>
          <a:xfrm>
            <a:off x="7516350" y="1980000"/>
            <a:ext cx="720000" cy="360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lang="en-CA"/>
              <a:t>2022</a:t>
            </a:r>
            <a:endParaRPr b="1" i="0" sz="1400" u="none" cap="none" strike="noStrike">
              <a:solidFill>
                <a:srgbClr val="000000"/>
              </a:solidFill>
            </a:endParaRPr>
          </a:p>
        </p:txBody>
      </p:sp>
      <p:sp>
        <p:nvSpPr>
          <p:cNvPr id="1187" name="Google Shape;1187;p146"/>
          <p:cNvSpPr txBox="1"/>
          <p:nvPr/>
        </p:nvSpPr>
        <p:spPr>
          <a:xfrm>
            <a:off x="2665950" y="1980000"/>
            <a:ext cx="720000" cy="360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lang="en-CA"/>
              <a:t>2019</a:t>
            </a:r>
            <a:endParaRPr b="1" i="0" sz="1400" u="none" cap="none" strike="noStrike">
              <a:solidFill>
                <a:srgbClr val="000000"/>
              </a:solidFill>
            </a:endParaRPr>
          </a:p>
        </p:txBody>
      </p:sp>
      <p:sp>
        <p:nvSpPr>
          <p:cNvPr id="1188" name="Google Shape;1188;p146"/>
          <p:cNvSpPr txBox="1"/>
          <p:nvPr/>
        </p:nvSpPr>
        <p:spPr>
          <a:xfrm>
            <a:off x="0" y="720000"/>
            <a:ext cx="2520000" cy="108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CA" sz="1200">
                <a:latin typeface="Calibri"/>
                <a:ea typeface="Calibri"/>
                <a:cs typeface="Calibri"/>
                <a:sym typeface="Calibri"/>
              </a:rPr>
              <a:t>Release of Ryzen 7 1700, was very popular among PC gamers.</a:t>
            </a:r>
            <a:endParaRPr sz="1200">
              <a:latin typeface="Calibri"/>
              <a:ea typeface="Calibri"/>
              <a:cs typeface="Calibri"/>
              <a:sym typeface="Calibri"/>
            </a:endParaRPr>
          </a:p>
        </p:txBody>
      </p:sp>
      <p:sp>
        <p:nvSpPr>
          <p:cNvPr id="1189" name="Google Shape;1189;p146"/>
          <p:cNvSpPr txBox="1"/>
          <p:nvPr/>
        </p:nvSpPr>
        <p:spPr>
          <a:xfrm>
            <a:off x="2426400" y="3343500"/>
            <a:ext cx="1800000" cy="108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CA" sz="1200">
                <a:latin typeface="Calibri"/>
                <a:ea typeface="Calibri"/>
                <a:cs typeface="Calibri"/>
                <a:sym typeface="Calibri"/>
              </a:rPr>
              <a:t>Release of Ryzen 9 3950X, highest threaded CPU at the time.</a:t>
            </a:r>
            <a:endParaRPr sz="1200">
              <a:latin typeface="Calibri"/>
              <a:ea typeface="Calibri"/>
              <a:cs typeface="Calibri"/>
              <a:sym typeface="Calibri"/>
            </a:endParaRPr>
          </a:p>
        </p:txBody>
      </p:sp>
      <p:sp>
        <p:nvSpPr>
          <p:cNvPr id="1190" name="Google Shape;1190;p146"/>
          <p:cNvSpPr txBox="1"/>
          <p:nvPr/>
        </p:nvSpPr>
        <p:spPr>
          <a:xfrm>
            <a:off x="4850400" y="720000"/>
            <a:ext cx="2520000" cy="108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CA" sz="1200">
                <a:latin typeface="Calibri"/>
                <a:ea typeface="Calibri"/>
                <a:cs typeface="Calibri"/>
                <a:sym typeface="Calibri"/>
              </a:rPr>
              <a:t>Release of Ryzen 9 4900HS, established the company as having the clear technological edge over Intel.</a:t>
            </a:r>
            <a:endParaRPr sz="1200">
              <a:latin typeface="Calibri"/>
              <a:ea typeface="Calibri"/>
              <a:cs typeface="Calibri"/>
              <a:sym typeface="Calibri"/>
            </a:endParaRPr>
          </a:p>
        </p:txBody>
      </p:sp>
      <p:sp>
        <p:nvSpPr>
          <p:cNvPr id="1191" name="Google Shape;1191;p146"/>
          <p:cNvSpPr txBox="1"/>
          <p:nvPr/>
        </p:nvSpPr>
        <p:spPr>
          <a:xfrm>
            <a:off x="6660000" y="3240000"/>
            <a:ext cx="2340000" cy="108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CA" sz="1200">
                <a:latin typeface="Calibri"/>
                <a:ea typeface="Calibri"/>
                <a:cs typeface="Calibri"/>
                <a:sym typeface="Calibri"/>
              </a:rPr>
              <a:t>Release of AMD's Ryzen 7 5800X3D, currently best-selling processor.</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rPr lang="en-CA" sz="1200">
                <a:latin typeface="Calibri"/>
                <a:ea typeface="Calibri"/>
                <a:cs typeface="Calibri"/>
                <a:sym typeface="Calibri"/>
              </a:rPr>
              <a:t>Acquisition of Xilinx in an all-stock transaction of approx $50B.</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sz="1200">
              <a:latin typeface="Calibri"/>
              <a:ea typeface="Calibri"/>
              <a:cs typeface="Calibri"/>
              <a:sym typeface="Calibri"/>
            </a:endParaRPr>
          </a:p>
        </p:txBody>
      </p:sp>
      <p:cxnSp>
        <p:nvCxnSpPr>
          <p:cNvPr id="1192" name="Google Shape;1192;p146"/>
          <p:cNvCxnSpPr/>
          <p:nvPr/>
        </p:nvCxnSpPr>
        <p:spPr>
          <a:xfrm rot="-8589455">
            <a:off x="2650710" y="2414640"/>
            <a:ext cx="750480" cy="750720"/>
          </a:xfrm>
          <a:prstGeom prst="straightConnector1">
            <a:avLst/>
          </a:prstGeom>
          <a:noFill/>
          <a:ln cap="rnd" cmpd="sng" w="28575">
            <a:solidFill>
              <a:srgbClr val="44546A"/>
            </a:solidFill>
            <a:prstDash val="solid"/>
            <a:round/>
            <a:headEnd len="sm" w="sm" type="none"/>
            <a:tailEnd len="sm" w="sm" type="none"/>
          </a:ln>
        </p:spPr>
      </p:cxnSp>
      <p:cxnSp>
        <p:nvCxnSpPr>
          <p:cNvPr id="1193" name="Google Shape;1193;p146"/>
          <p:cNvCxnSpPr/>
          <p:nvPr/>
        </p:nvCxnSpPr>
        <p:spPr>
          <a:xfrm rot="-8589455">
            <a:off x="7501110" y="2414640"/>
            <a:ext cx="750480" cy="750720"/>
          </a:xfrm>
          <a:prstGeom prst="straightConnector1">
            <a:avLst/>
          </a:prstGeom>
          <a:noFill/>
          <a:ln cap="rnd" cmpd="sng" w="28575">
            <a:solidFill>
              <a:srgbClr val="44546A"/>
            </a:solidFill>
            <a:prstDash val="solid"/>
            <a:round/>
            <a:headEnd len="sm" w="sm" type="none"/>
            <a:tailEnd len="sm" w="sm" type="none"/>
          </a:ln>
        </p:spPr>
      </p:cxnSp>
      <p:cxnSp>
        <p:nvCxnSpPr>
          <p:cNvPr id="1194" name="Google Shape;1194;p146"/>
          <p:cNvCxnSpPr/>
          <p:nvPr/>
        </p:nvCxnSpPr>
        <p:spPr>
          <a:xfrm rot="-8589455">
            <a:off x="225510" y="1874640"/>
            <a:ext cx="750480" cy="750720"/>
          </a:xfrm>
          <a:prstGeom prst="straightConnector1">
            <a:avLst/>
          </a:prstGeom>
          <a:noFill/>
          <a:ln cap="rnd" cmpd="sng" w="28575">
            <a:solidFill>
              <a:srgbClr val="44546A"/>
            </a:solidFill>
            <a:prstDash val="solid"/>
            <a:round/>
            <a:headEnd len="sm" w="sm" type="none"/>
            <a:tailEnd len="sm" w="sm" type="none"/>
          </a:ln>
        </p:spPr>
      </p:cxnSp>
      <p:cxnSp>
        <p:nvCxnSpPr>
          <p:cNvPr id="1195" name="Google Shape;1195;p146"/>
          <p:cNvCxnSpPr/>
          <p:nvPr/>
        </p:nvCxnSpPr>
        <p:spPr>
          <a:xfrm rot="-8589455">
            <a:off x="5075910" y="1874640"/>
            <a:ext cx="750480" cy="750720"/>
          </a:xfrm>
          <a:prstGeom prst="straightConnector1">
            <a:avLst/>
          </a:prstGeom>
          <a:noFill/>
          <a:ln cap="rnd" cmpd="sng" w="28575">
            <a:solidFill>
              <a:srgbClr val="44546A"/>
            </a:solidFill>
            <a:prstDash val="solid"/>
            <a:round/>
            <a:headEnd len="sm" w="sm" type="none"/>
            <a:tailEnd len="sm" w="sm" type="none"/>
          </a:ln>
        </p:spPr>
      </p:cxnSp>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9" name="Shape 1199"/>
        <p:cNvGrpSpPr/>
        <p:nvPr/>
      </p:nvGrpSpPr>
      <p:grpSpPr>
        <a:xfrm>
          <a:off x="0" y="0"/>
          <a:ext cx="0" cy="0"/>
          <a:chOff x="0" y="0"/>
          <a:chExt cx="0" cy="0"/>
        </a:xfrm>
      </p:grpSpPr>
      <p:sp>
        <p:nvSpPr>
          <p:cNvPr id="1200" name="Google Shape;1200;p147"/>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Clr>
                <a:srgbClr val="000000"/>
              </a:buClr>
              <a:buSzPts val="990"/>
              <a:buFont typeface="Arial"/>
              <a:buNone/>
            </a:pPr>
            <a:r>
              <a:rPr lang="en-CA" sz="2820"/>
              <a:t>Mergers &amp; </a:t>
            </a:r>
            <a:r>
              <a:rPr lang="en-CA" sz="2820"/>
              <a:t>Acquisitions/Spin Offs</a:t>
            </a:r>
            <a:endParaRPr sz="4500"/>
          </a:p>
        </p:txBody>
      </p:sp>
      <p:pic>
        <p:nvPicPr>
          <p:cNvPr id="1201" name="Google Shape;1201;p147"/>
          <p:cNvPicPr preferRelativeResize="0"/>
          <p:nvPr/>
        </p:nvPicPr>
        <p:blipFill>
          <a:blip r:embed="rId3">
            <a:alphaModFix/>
          </a:blip>
          <a:stretch>
            <a:fillRect/>
          </a:stretch>
        </p:blipFill>
        <p:spPr>
          <a:xfrm>
            <a:off x="8424000" y="4423500"/>
            <a:ext cx="720000" cy="720000"/>
          </a:xfrm>
          <a:prstGeom prst="rect">
            <a:avLst/>
          </a:prstGeom>
          <a:noFill/>
          <a:ln>
            <a:noFill/>
          </a:ln>
        </p:spPr>
      </p:pic>
      <p:sp>
        <p:nvSpPr>
          <p:cNvPr id="1202" name="Google Shape;1202;p147"/>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a:t>
            </a:r>
            <a:r>
              <a:rPr lang="en-CA" sz="800">
                <a:solidFill>
                  <a:srgbClr val="999999"/>
                </a:solidFill>
              </a:rPr>
              <a:t>https://en.wikipedia.org/wiki/AMD</a:t>
            </a:r>
            <a:endParaRPr sz="800"/>
          </a:p>
        </p:txBody>
      </p:sp>
      <p:sp>
        <p:nvSpPr>
          <p:cNvPr id="1203" name="Google Shape;1203;p147"/>
          <p:cNvSpPr txBox="1"/>
          <p:nvPr/>
        </p:nvSpPr>
        <p:spPr>
          <a:xfrm>
            <a:off x="0" y="720000"/>
            <a:ext cx="9144000" cy="3703500"/>
          </a:xfrm>
          <a:prstGeom prst="rect">
            <a:avLst/>
          </a:prstGeom>
          <a:noFill/>
          <a:ln>
            <a:noFill/>
          </a:ln>
        </p:spPr>
        <p:txBody>
          <a:bodyPr anchorCtr="0" anchor="ctr" bIns="91425" lIns="91425" spcFirstLastPara="1" rIns="91425" wrap="square" tIns="91425">
            <a:noAutofit/>
          </a:bodyPr>
          <a:lstStyle/>
          <a:p>
            <a:pPr indent="0" lvl="0" marL="0" rtl="0" algn="l">
              <a:lnSpc>
                <a:spcPct val="135000"/>
              </a:lnSpc>
              <a:spcBef>
                <a:spcPts val="0"/>
              </a:spcBef>
              <a:spcAft>
                <a:spcPts val="0"/>
              </a:spcAft>
              <a:buNone/>
            </a:pPr>
            <a:r>
              <a:rPr b="1" lang="en-CA" sz="1200">
                <a:solidFill>
                  <a:srgbClr val="4A86E8"/>
                </a:solidFill>
                <a:latin typeface="Calibri"/>
                <a:ea typeface="Calibri"/>
                <a:cs typeface="Calibri"/>
                <a:sym typeface="Calibri"/>
              </a:rPr>
              <a:t>1977 - AMC</a:t>
            </a:r>
            <a:r>
              <a:rPr lang="en-CA" sz="1200">
                <a:solidFill>
                  <a:srgbClr val="4A86E8"/>
                </a:solidFill>
                <a:latin typeface="Calibri"/>
                <a:ea typeface="Calibri"/>
                <a:cs typeface="Calibri"/>
                <a:sym typeface="Calibri"/>
              </a:rPr>
              <a:t> (Advanced Micro Computers) a collaboration with Siemens to enter the microcomputer development and manufacturing field</a:t>
            </a:r>
            <a:endParaRPr b="1" sz="1200">
              <a:latin typeface="Calibri"/>
              <a:ea typeface="Calibri"/>
              <a:cs typeface="Calibri"/>
              <a:sym typeface="Calibri"/>
            </a:endParaRPr>
          </a:p>
          <a:p>
            <a:pPr indent="0" lvl="0" marL="0" marR="0" rtl="0" algn="l">
              <a:lnSpc>
                <a:spcPct val="135000"/>
              </a:lnSpc>
              <a:spcBef>
                <a:spcPts val="0"/>
              </a:spcBef>
              <a:spcAft>
                <a:spcPts val="0"/>
              </a:spcAft>
              <a:buNone/>
            </a:pPr>
            <a:r>
              <a:rPr b="1" lang="en-CA" sz="1200">
                <a:latin typeface="Calibri"/>
                <a:ea typeface="Calibri"/>
                <a:cs typeface="Calibri"/>
                <a:sym typeface="Calibri"/>
              </a:rPr>
              <a:t>1996 - NexGen</a:t>
            </a:r>
            <a:r>
              <a:rPr lang="en-CA" sz="1200">
                <a:latin typeface="Calibri"/>
                <a:ea typeface="Calibri"/>
                <a:cs typeface="Calibri"/>
                <a:sym typeface="Calibri"/>
              </a:rPr>
              <a:t>		$857M, to move away from Intel.</a:t>
            </a:r>
            <a:endParaRPr sz="1200">
              <a:latin typeface="Calibri"/>
              <a:ea typeface="Calibri"/>
              <a:cs typeface="Calibri"/>
              <a:sym typeface="Calibri"/>
            </a:endParaRPr>
          </a:p>
          <a:p>
            <a:pPr indent="0" lvl="0" marL="0" rtl="0" algn="l">
              <a:lnSpc>
                <a:spcPct val="135000"/>
              </a:lnSpc>
              <a:spcBef>
                <a:spcPts val="0"/>
              </a:spcBef>
              <a:spcAft>
                <a:spcPts val="0"/>
              </a:spcAft>
              <a:buNone/>
            </a:pPr>
            <a:r>
              <a:rPr b="1" lang="en-CA" sz="1200">
                <a:solidFill>
                  <a:srgbClr val="4A86E8"/>
                </a:solidFill>
                <a:latin typeface="Calibri"/>
                <a:ea typeface="Calibri"/>
                <a:cs typeface="Calibri"/>
                <a:sym typeface="Calibri"/>
              </a:rPr>
              <a:t>2003 - Spanion</a:t>
            </a:r>
            <a:r>
              <a:rPr lang="en-CA" sz="1200">
                <a:solidFill>
                  <a:srgbClr val="4A86E8"/>
                </a:solidFill>
                <a:latin typeface="Calibri"/>
                <a:ea typeface="Calibri"/>
                <a:cs typeface="Calibri"/>
                <a:sym typeface="Calibri"/>
              </a:rPr>
              <a:t> A joint venture with Fujitsu. AMD spins off its flash memory business (Steps away in 2005)</a:t>
            </a:r>
            <a:endParaRPr sz="1200">
              <a:latin typeface="Calibri"/>
              <a:ea typeface="Calibri"/>
              <a:cs typeface="Calibri"/>
              <a:sym typeface="Calibri"/>
            </a:endParaRPr>
          </a:p>
          <a:p>
            <a:pPr indent="0" lvl="0" marL="0" marR="0" rtl="0" algn="l">
              <a:lnSpc>
                <a:spcPct val="135000"/>
              </a:lnSpc>
              <a:spcBef>
                <a:spcPts val="0"/>
              </a:spcBef>
              <a:spcAft>
                <a:spcPts val="0"/>
              </a:spcAft>
              <a:buNone/>
            </a:pPr>
            <a:r>
              <a:rPr b="1" i="0" lang="en-CA" sz="1200" u="none" cap="none" strike="noStrike">
                <a:solidFill>
                  <a:srgbClr val="000000"/>
                </a:solidFill>
                <a:latin typeface="Calibri"/>
                <a:ea typeface="Calibri"/>
                <a:cs typeface="Calibri"/>
                <a:sym typeface="Calibri"/>
              </a:rPr>
              <a:t>2006 </a:t>
            </a:r>
            <a:r>
              <a:rPr b="1" i="0" lang="en-CA" sz="1200" u="none" cap="none" strike="noStrike">
                <a:solidFill>
                  <a:srgbClr val="000000"/>
                </a:solidFill>
                <a:latin typeface="Calibri"/>
                <a:ea typeface="Calibri"/>
                <a:cs typeface="Calibri"/>
                <a:sym typeface="Calibri"/>
              </a:rPr>
              <a:t>- ATI Technologies</a:t>
            </a:r>
            <a:r>
              <a:rPr b="1" lang="en-CA" sz="1200">
                <a:latin typeface="Calibri"/>
                <a:ea typeface="Calibri"/>
                <a:cs typeface="Calibri"/>
                <a:sym typeface="Calibri"/>
              </a:rPr>
              <a:t>	</a:t>
            </a:r>
            <a:r>
              <a:rPr i="0" lang="en-CA" sz="1200" u="none" cap="none" strike="noStrike">
                <a:solidFill>
                  <a:srgbClr val="000000"/>
                </a:solidFill>
                <a:latin typeface="Calibri"/>
                <a:ea typeface="Calibri"/>
                <a:cs typeface="Calibri"/>
                <a:sym typeface="Calibri"/>
              </a:rPr>
              <a:t>$5.4B</a:t>
            </a:r>
            <a:r>
              <a:rPr i="0" lang="en-CA" sz="1200" u="none" cap="none" strike="noStrike">
                <a:solidFill>
                  <a:srgbClr val="000000"/>
                </a:solidFill>
                <a:latin typeface="Calibri"/>
                <a:ea typeface="Calibri"/>
                <a:cs typeface="Calibri"/>
                <a:sym typeface="Calibri"/>
              </a:rPr>
              <a:t>. Canadian 3D graphics card company</a:t>
            </a:r>
            <a:r>
              <a:rPr lang="en-CA" sz="1200">
                <a:latin typeface="Calibri"/>
                <a:ea typeface="Calibri"/>
                <a:cs typeface="Calibri"/>
                <a:sym typeface="Calibri"/>
              </a:rPr>
              <a:t>.</a:t>
            </a:r>
            <a:endParaRPr sz="1200">
              <a:latin typeface="Calibri"/>
              <a:ea typeface="Calibri"/>
              <a:cs typeface="Calibri"/>
              <a:sym typeface="Calibri"/>
            </a:endParaRPr>
          </a:p>
          <a:p>
            <a:pPr indent="0" lvl="0" marL="0" rtl="0" algn="l">
              <a:lnSpc>
                <a:spcPct val="135000"/>
              </a:lnSpc>
              <a:spcBef>
                <a:spcPts val="0"/>
              </a:spcBef>
              <a:spcAft>
                <a:spcPts val="0"/>
              </a:spcAft>
              <a:buNone/>
            </a:pPr>
            <a:r>
              <a:rPr b="1" lang="en-CA" sz="1200">
                <a:solidFill>
                  <a:srgbClr val="4A86E8"/>
                </a:solidFill>
                <a:latin typeface="Calibri"/>
                <a:ea typeface="Calibri"/>
                <a:cs typeface="Calibri"/>
                <a:sym typeface="Calibri"/>
              </a:rPr>
              <a:t>2008 - GlobalFoundries Inc.</a:t>
            </a:r>
            <a:r>
              <a:rPr lang="en-CA" sz="1200">
                <a:solidFill>
                  <a:srgbClr val="4A86E8"/>
                </a:solidFill>
                <a:latin typeface="Calibri"/>
                <a:ea typeface="Calibri"/>
                <a:cs typeface="Calibri"/>
                <a:sym typeface="Calibri"/>
              </a:rPr>
              <a:t> a joint venture with Advanced Technology Investment Co. AMD spins off of its manufacturing operations</a:t>
            </a:r>
            <a:endParaRPr sz="1200">
              <a:latin typeface="Calibri"/>
              <a:ea typeface="Calibri"/>
              <a:cs typeface="Calibri"/>
              <a:sym typeface="Calibri"/>
            </a:endParaRPr>
          </a:p>
          <a:p>
            <a:pPr indent="0" lvl="0" marL="0" marR="0" rtl="0" algn="l">
              <a:lnSpc>
                <a:spcPct val="135000"/>
              </a:lnSpc>
              <a:spcBef>
                <a:spcPts val="0"/>
              </a:spcBef>
              <a:spcAft>
                <a:spcPts val="0"/>
              </a:spcAft>
              <a:buNone/>
            </a:pPr>
            <a:r>
              <a:rPr b="1" i="0" lang="en-CA" sz="1200" u="none" cap="none" strike="noStrike">
                <a:solidFill>
                  <a:srgbClr val="000000"/>
                </a:solidFill>
                <a:latin typeface="Calibri"/>
                <a:ea typeface="Calibri"/>
                <a:cs typeface="Calibri"/>
                <a:sym typeface="Calibri"/>
              </a:rPr>
              <a:t>2012</a:t>
            </a:r>
            <a:r>
              <a:rPr i="0" lang="en-CA" sz="1200" u="none" cap="none" strike="noStrike">
                <a:solidFill>
                  <a:srgbClr val="000000"/>
                </a:solidFill>
                <a:latin typeface="Calibri"/>
                <a:ea typeface="Calibri"/>
                <a:cs typeface="Calibri"/>
                <a:sym typeface="Calibri"/>
              </a:rPr>
              <a:t> </a:t>
            </a:r>
            <a:r>
              <a:rPr b="1" i="0" lang="en-CA" sz="1200" u="none" cap="none" strike="noStrike">
                <a:solidFill>
                  <a:srgbClr val="000000"/>
                </a:solidFill>
                <a:latin typeface="Calibri"/>
                <a:ea typeface="Calibri"/>
                <a:cs typeface="Calibri"/>
                <a:sym typeface="Calibri"/>
              </a:rPr>
              <a:t>- SeaMicro</a:t>
            </a:r>
            <a:r>
              <a:rPr b="1" lang="en-CA" sz="1200">
                <a:latin typeface="Calibri"/>
                <a:ea typeface="Calibri"/>
                <a:cs typeface="Calibri"/>
                <a:sym typeface="Calibri"/>
              </a:rPr>
              <a:t>		</a:t>
            </a:r>
            <a:r>
              <a:rPr i="0" lang="en-CA" sz="1200" u="none" cap="none" strike="noStrike">
                <a:solidFill>
                  <a:srgbClr val="000000"/>
                </a:solidFill>
                <a:latin typeface="Calibri"/>
                <a:ea typeface="Calibri"/>
                <a:cs typeface="Calibri"/>
                <a:sym typeface="Calibri"/>
              </a:rPr>
              <a:t>$334M. </a:t>
            </a:r>
            <a:r>
              <a:rPr lang="en-CA" sz="1200">
                <a:latin typeface="Calibri"/>
                <a:ea typeface="Calibri"/>
                <a:cs typeface="Calibri"/>
                <a:sym typeface="Calibri"/>
              </a:rPr>
              <a:t>U</a:t>
            </a:r>
            <a:r>
              <a:rPr i="0" lang="en-CA" sz="1200" cap="none" strike="noStrike">
                <a:solidFill>
                  <a:srgbClr val="000000"/>
                </a:solidFill>
                <a:latin typeface="Calibri"/>
                <a:ea typeface="Calibri"/>
                <a:cs typeface="Calibri"/>
                <a:sym typeface="Calibri"/>
              </a:rPr>
              <a:t>ltra-dense</a:t>
            </a:r>
            <a:r>
              <a:rPr lang="en-CA" sz="1200">
                <a:latin typeface="Calibri"/>
                <a:ea typeface="Calibri"/>
                <a:cs typeface="Calibri"/>
                <a:sym typeface="Calibri"/>
              </a:rPr>
              <a:t>, l</a:t>
            </a:r>
            <a:r>
              <a:rPr i="0" lang="en-CA" sz="1200" u="none" cap="none" strike="noStrike">
                <a:solidFill>
                  <a:srgbClr val="000000"/>
                </a:solidFill>
                <a:latin typeface="Calibri"/>
                <a:ea typeface="Calibri"/>
                <a:cs typeface="Calibri"/>
                <a:sym typeface="Calibri"/>
              </a:rPr>
              <a:t>ow-power server manufacturer.</a:t>
            </a:r>
            <a:endParaRPr i="0" sz="1200" u="sng" cap="none" strike="noStrike">
              <a:solidFill>
                <a:srgbClr val="000000"/>
              </a:solidFill>
              <a:latin typeface="Calibri"/>
              <a:ea typeface="Calibri"/>
              <a:cs typeface="Calibri"/>
              <a:sym typeface="Calibri"/>
            </a:endParaRPr>
          </a:p>
          <a:p>
            <a:pPr indent="0" lvl="0" marL="0" marR="0" rtl="0" algn="l">
              <a:lnSpc>
                <a:spcPct val="135000"/>
              </a:lnSpc>
              <a:spcBef>
                <a:spcPts val="0"/>
              </a:spcBef>
              <a:spcAft>
                <a:spcPts val="0"/>
              </a:spcAft>
              <a:buNone/>
            </a:pPr>
            <a:r>
              <a:rPr b="1" i="0" lang="en-CA" sz="1200" u="none" cap="none" strike="noStrike">
                <a:solidFill>
                  <a:srgbClr val="000000"/>
                </a:solidFill>
                <a:latin typeface="Calibri"/>
                <a:ea typeface="Calibri"/>
                <a:cs typeface="Calibri"/>
                <a:sym typeface="Calibri"/>
              </a:rPr>
              <a:t>2016 - HiAlgo</a:t>
            </a:r>
            <a:r>
              <a:rPr i="0" lang="en-CA" sz="1200" u="none" cap="none" strike="noStrike">
                <a:solidFill>
                  <a:srgbClr val="000000"/>
                </a:solidFill>
                <a:latin typeface="Calibri"/>
                <a:ea typeface="Calibri"/>
                <a:cs typeface="Calibri"/>
                <a:sym typeface="Calibri"/>
              </a:rPr>
              <a:t> 			Developer of unique PC gaming technologies designed to help Radeon RX Series GPUs</a:t>
            </a:r>
            <a:r>
              <a:rPr lang="en-CA" sz="1200">
                <a:latin typeface="Calibri"/>
                <a:ea typeface="Calibri"/>
                <a:cs typeface="Calibri"/>
                <a:sym typeface="Calibri"/>
              </a:rPr>
              <a:t>.</a:t>
            </a:r>
            <a:endParaRPr i="0" sz="1200" u="none" cap="none" strike="noStrike">
              <a:solidFill>
                <a:srgbClr val="000000"/>
              </a:solidFill>
              <a:latin typeface="Calibri"/>
              <a:ea typeface="Calibri"/>
              <a:cs typeface="Calibri"/>
              <a:sym typeface="Calibri"/>
            </a:endParaRPr>
          </a:p>
          <a:p>
            <a:pPr indent="0" lvl="0" marL="0" marR="0" rtl="0" algn="l">
              <a:lnSpc>
                <a:spcPct val="135000"/>
              </a:lnSpc>
              <a:spcBef>
                <a:spcPts val="0"/>
              </a:spcBef>
              <a:spcAft>
                <a:spcPts val="0"/>
              </a:spcAft>
              <a:buNone/>
            </a:pPr>
            <a:r>
              <a:rPr b="1" i="0" lang="en-CA" sz="1200" u="none" cap="none" strike="noStrike">
                <a:solidFill>
                  <a:srgbClr val="000000"/>
                </a:solidFill>
                <a:latin typeface="Calibri"/>
                <a:ea typeface="Calibri"/>
                <a:cs typeface="Calibri"/>
                <a:sym typeface="Calibri"/>
              </a:rPr>
              <a:t>2017 - Nitero</a:t>
            </a:r>
            <a:r>
              <a:rPr i="0" lang="en-CA" sz="1200" u="none" cap="none" strike="noStrike">
                <a:solidFill>
                  <a:srgbClr val="000000"/>
                </a:solidFill>
                <a:latin typeface="Calibri"/>
                <a:ea typeface="Calibri"/>
                <a:cs typeface="Calibri"/>
                <a:sym typeface="Calibri"/>
              </a:rPr>
              <a:t> 			Develops and manufactures wireless chips for streaming virtual reality (VR) content.</a:t>
            </a:r>
            <a:endParaRPr i="0" sz="1200" u="none" cap="none" strike="noStrike">
              <a:solidFill>
                <a:srgbClr val="000000"/>
              </a:solidFill>
              <a:latin typeface="Calibri"/>
              <a:ea typeface="Calibri"/>
              <a:cs typeface="Calibri"/>
              <a:sym typeface="Calibri"/>
            </a:endParaRPr>
          </a:p>
          <a:p>
            <a:pPr indent="0" lvl="0" marL="0" marR="0" rtl="0" algn="l">
              <a:lnSpc>
                <a:spcPct val="135000"/>
              </a:lnSpc>
              <a:spcBef>
                <a:spcPts val="0"/>
              </a:spcBef>
              <a:spcAft>
                <a:spcPts val="0"/>
              </a:spcAft>
              <a:buNone/>
            </a:pPr>
            <a:r>
              <a:rPr b="1" i="0" lang="en-CA" sz="1200" u="none" cap="none" strike="noStrike">
                <a:solidFill>
                  <a:srgbClr val="000000"/>
                </a:solidFill>
                <a:latin typeface="Calibri"/>
                <a:ea typeface="Calibri"/>
                <a:cs typeface="Calibri"/>
                <a:sym typeface="Calibri"/>
              </a:rPr>
              <a:t>2022 - Xilinx 			</a:t>
            </a:r>
            <a:r>
              <a:rPr i="0" lang="en-CA" sz="1200" u="none" cap="none" strike="noStrike">
                <a:solidFill>
                  <a:srgbClr val="000000"/>
                </a:solidFill>
                <a:latin typeface="Calibri"/>
                <a:ea typeface="Calibri"/>
                <a:cs typeface="Calibri"/>
                <a:sym typeface="Calibri"/>
              </a:rPr>
              <a:t>$50B. </a:t>
            </a:r>
            <a:r>
              <a:rPr lang="en-CA" sz="1200">
                <a:latin typeface="Calibri"/>
                <a:ea typeface="Calibri"/>
                <a:cs typeface="Calibri"/>
                <a:sym typeface="Calibri"/>
              </a:rPr>
              <a:t>P</a:t>
            </a:r>
            <a:r>
              <a:rPr i="0" lang="en-CA" sz="1200" u="none" cap="none" strike="noStrike">
                <a:solidFill>
                  <a:srgbClr val="000000"/>
                </a:solidFill>
                <a:latin typeface="Calibri"/>
                <a:ea typeface="Calibri"/>
                <a:cs typeface="Calibri"/>
                <a:sym typeface="Calibri"/>
              </a:rPr>
              <a:t>rogrammable logic devices supplier.</a:t>
            </a:r>
            <a:endParaRPr b="1" i="0" sz="1200" u="none" cap="none" strike="noStrike">
              <a:solidFill>
                <a:srgbClr val="000000"/>
              </a:solidFill>
              <a:latin typeface="Calibri"/>
              <a:ea typeface="Calibri"/>
              <a:cs typeface="Calibri"/>
              <a:sym typeface="Calibri"/>
            </a:endParaRPr>
          </a:p>
          <a:p>
            <a:pPr indent="0" lvl="0" marL="0" marR="0" rtl="0" algn="l">
              <a:lnSpc>
                <a:spcPct val="135000"/>
              </a:lnSpc>
              <a:spcBef>
                <a:spcPts val="0"/>
              </a:spcBef>
              <a:spcAft>
                <a:spcPts val="0"/>
              </a:spcAft>
              <a:buNone/>
            </a:pPr>
            <a:r>
              <a:rPr b="1" i="0" lang="en-CA" sz="1200" u="none" cap="none" strike="noStrike">
                <a:solidFill>
                  <a:srgbClr val="000000"/>
                </a:solidFill>
                <a:latin typeface="Calibri"/>
                <a:ea typeface="Calibri"/>
                <a:cs typeface="Calibri"/>
                <a:sym typeface="Calibri"/>
              </a:rPr>
              <a:t>2022 - Pensando 		</a:t>
            </a:r>
            <a:r>
              <a:rPr i="0" lang="en-CA" sz="1200" u="none" cap="none" strike="noStrike">
                <a:solidFill>
                  <a:srgbClr val="000000"/>
                </a:solidFill>
                <a:latin typeface="Calibri"/>
                <a:ea typeface="Calibri"/>
                <a:cs typeface="Calibri"/>
                <a:sym typeface="Calibri"/>
              </a:rPr>
              <a:t>$1.9B. Data center optimization startup.</a:t>
            </a:r>
            <a:endParaRPr sz="1200">
              <a:latin typeface="Calibri"/>
              <a:ea typeface="Calibri"/>
              <a:cs typeface="Calibri"/>
              <a:sym typeface="Calibri"/>
            </a:endParaRPr>
          </a:p>
          <a:p>
            <a:pPr indent="0" lvl="0" marL="0" marR="0" rtl="0" algn="l">
              <a:lnSpc>
                <a:spcPct val="135000"/>
              </a:lnSpc>
              <a:spcBef>
                <a:spcPts val="0"/>
              </a:spcBef>
              <a:spcAft>
                <a:spcPts val="0"/>
              </a:spcAft>
              <a:buNone/>
            </a:pPr>
            <a:r>
              <a:rPr b="1" lang="en-CA" sz="1200">
                <a:latin typeface="Calibri"/>
                <a:ea typeface="Calibri"/>
                <a:cs typeface="Calibri"/>
                <a:sym typeface="Calibri"/>
              </a:rPr>
              <a:t>2023 - Nod.ai 			</a:t>
            </a:r>
            <a:r>
              <a:rPr lang="en-CA" sz="1200">
                <a:latin typeface="Calibri"/>
                <a:ea typeface="Calibri"/>
                <a:cs typeface="Calibri"/>
                <a:sym typeface="Calibri"/>
              </a:rPr>
              <a:t>Open-source AI software provider to improve its AI software capabilities.</a:t>
            </a:r>
            <a:endParaRPr sz="1200">
              <a:latin typeface="Calibri"/>
              <a:ea typeface="Calibri"/>
              <a:cs typeface="Calibri"/>
              <a:sym typeface="Calibri"/>
            </a:endParaRPr>
          </a:p>
        </p:txBody>
      </p:sp>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7" name="Shape 1207"/>
        <p:cNvGrpSpPr/>
        <p:nvPr/>
      </p:nvGrpSpPr>
      <p:grpSpPr>
        <a:xfrm>
          <a:off x="0" y="0"/>
          <a:ext cx="0" cy="0"/>
          <a:chOff x="0" y="0"/>
          <a:chExt cx="0" cy="0"/>
        </a:xfrm>
      </p:grpSpPr>
      <p:sp>
        <p:nvSpPr>
          <p:cNvPr id="1208" name="Google Shape;1208;p148"/>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Clr>
                <a:srgbClr val="000000"/>
              </a:buClr>
              <a:buSzPts val="990"/>
              <a:buFont typeface="Arial"/>
              <a:buNone/>
            </a:pPr>
            <a:r>
              <a:rPr lang="en-CA" sz="2820"/>
              <a:t>Recent </a:t>
            </a:r>
            <a:r>
              <a:rPr lang="en-CA" sz="2820"/>
              <a:t>Mergers &amp; Acquisitions</a:t>
            </a:r>
            <a:endParaRPr sz="4500"/>
          </a:p>
        </p:txBody>
      </p:sp>
      <p:pic>
        <p:nvPicPr>
          <p:cNvPr id="1209" name="Google Shape;1209;p148"/>
          <p:cNvPicPr preferRelativeResize="0"/>
          <p:nvPr/>
        </p:nvPicPr>
        <p:blipFill>
          <a:blip r:embed="rId3">
            <a:alphaModFix/>
          </a:blip>
          <a:stretch>
            <a:fillRect/>
          </a:stretch>
        </p:blipFill>
        <p:spPr>
          <a:xfrm>
            <a:off x="8424000" y="4423500"/>
            <a:ext cx="720000" cy="720000"/>
          </a:xfrm>
          <a:prstGeom prst="rect">
            <a:avLst/>
          </a:prstGeom>
          <a:noFill/>
          <a:ln>
            <a:noFill/>
          </a:ln>
        </p:spPr>
      </p:pic>
      <p:sp>
        <p:nvSpPr>
          <p:cNvPr id="1210" name="Google Shape;1210;p148"/>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https://ir.amd.com/sec-filings/content/0000002488-23-000195/0000002488-23-000195.pdf</a:t>
            </a:r>
            <a:endParaRPr sz="800"/>
          </a:p>
        </p:txBody>
      </p:sp>
      <p:pic>
        <p:nvPicPr>
          <p:cNvPr id="1211" name="Google Shape;1211;p148"/>
          <p:cNvPicPr preferRelativeResize="0"/>
          <p:nvPr/>
        </p:nvPicPr>
        <p:blipFill>
          <a:blip r:embed="rId4">
            <a:alphaModFix/>
          </a:blip>
          <a:stretch>
            <a:fillRect/>
          </a:stretch>
        </p:blipFill>
        <p:spPr>
          <a:xfrm>
            <a:off x="962025" y="1781175"/>
            <a:ext cx="7219950" cy="1581150"/>
          </a:xfrm>
          <a:prstGeom prst="rect">
            <a:avLst/>
          </a:prstGeom>
          <a:noFill/>
          <a:ln>
            <a:noFill/>
          </a:ln>
        </p:spPr>
      </p:pic>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5" name="Shape 1215"/>
        <p:cNvGrpSpPr/>
        <p:nvPr/>
      </p:nvGrpSpPr>
      <p:grpSpPr>
        <a:xfrm>
          <a:off x="0" y="0"/>
          <a:ext cx="0" cy="0"/>
          <a:chOff x="0" y="0"/>
          <a:chExt cx="0" cy="0"/>
        </a:xfrm>
      </p:grpSpPr>
      <p:sp>
        <p:nvSpPr>
          <p:cNvPr id="1216" name="Google Shape;1216;p149"/>
          <p:cNvSpPr txBox="1"/>
          <p:nvPr>
            <p:ph type="title"/>
          </p:nvPr>
        </p:nvSpPr>
        <p:spPr>
          <a:xfrm>
            <a:off x="0" y="0"/>
            <a:ext cx="9144000" cy="7200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Clr>
                <a:srgbClr val="000000"/>
              </a:buClr>
              <a:buSzPct val="35106"/>
              <a:buFont typeface="Arial"/>
              <a:buNone/>
            </a:pPr>
            <a:r>
              <a:rPr lang="en-CA" sz="2820"/>
              <a:t>Equity Joint Ventures</a:t>
            </a:r>
            <a:endParaRPr sz="4500"/>
          </a:p>
        </p:txBody>
      </p:sp>
      <p:pic>
        <p:nvPicPr>
          <p:cNvPr id="1217" name="Google Shape;1217;p149"/>
          <p:cNvPicPr preferRelativeResize="0"/>
          <p:nvPr/>
        </p:nvPicPr>
        <p:blipFill>
          <a:blip r:embed="rId3">
            <a:alphaModFix/>
          </a:blip>
          <a:stretch>
            <a:fillRect/>
          </a:stretch>
        </p:blipFill>
        <p:spPr>
          <a:xfrm>
            <a:off x="8424000" y="4423500"/>
            <a:ext cx="720000" cy="720000"/>
          </a:xfrm>
          <a:prstGeom prst="rect">
            <a:avLst/>
          </a:prstGeom>
          <a:noFill/>
          <a:ln>
            <a:noFill/>
          </a:ln>
        </p:spPr>
      </p:pic>
      <p:sp>
        <p:nvSpPr>
          <p:cNvPr id="1218" name="Google Shape;1218;p149"/>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https://ir.amd.com/sec-filings/content/0000002488-23-000195/0000002488-23-000195.pdf</a:t>
            </a:r>
            <a:endParaRPr sz="800"/>
          </a:p>
        </p:txBody>
      </p:sp>
      <p:pic>
        <p:nvPicPr>
          <p:cNvPr id="1219" name="Google Shape;1219;p149"/>
          <p:cNvPicPr preferRelativeResize="0"/>
          <p:nvPr/>
        </p:nvPicPr>
        <p:blipFill>
          <a:blip r:embed="rId4">
            <a:alphaModFix/>
          </a:blip>
          <a:stretch>
            <a:fillRect/>
          </a:stretch>
        </p:blipFill>
        <p:spPr>
          <a:xfrm>
            <a:off x="1575300" y="720000"/>
            <a:ext cx="5993388" cy="3758699"/>
          </a:xfrm>
          <a:prstGeom prst="rect">
            <a:avLst/>
          </a:prstGeom>
          <a:noFill/>
          <a:ln>
            <a:noFill/>
          </a:ln>
        </p:spPr>
      </p:pic>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3" name="Shape 1223"/>
        <p:cNvGrpSpPr/>
        <p:nvPr/>
      </p:nvGrpSpPr>
      <p:grpSpPr>
        <a:xfrm>
          <a:off x="0" y="0"/>
          <a:ext cx="0" cy="0"/>
          <a:chOff x="0" y="0"/>
          <a:chExt cx="0" cy="0"/>
        </a:xfrm>
      </p:grpSpPr>
      <p:pic>
        <p:nvPicPr>
          <p:cNvPr id="1224" name="Google Shape;1224;p150"/>
          <p:cNvPicPr preferRelativeResize="0"/>
          <p:nvPr/>
        </p:nvPicPr>
        <p:blipFill>
          <a:blip r:embed="rId3">
            <a:alphaModFix/>
          </a:blip>
          <a:stretch>
            <a:fillRect/>
          </a:stretch>
        </p:blipFill>
        <p:spPr>
          <a:xfrm>
            <a:off x="4326100" y="162800"/>
            <a:ext cx="4817900" cy="4817900"/>
          </a:xfrm>
          <a:prstGeom prst="rect">
            <a:avLst/>
          </a:prstGeom>
          <a:noFill/>
          <a:ln>
            <a:noFill/>
          </a:ln>
        </p:spPr>
      </p:pic>
      <p:sp>
        <p:nvSpPr>
          <p:cNvPr id="1225" name="Google Shape;1225;p150"/>
          <p:cNvSpPr txBox="1"/>
          <p:nvPr>
            <p:ph type="title"/>
          </p:nvPr>
        </p:nvSpPr>
        <p:spPr>
          <a:xfrm>
            <a:off x="311725" y="500925"/>
            <a:ext cx="3706500" cy="25089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CA" sz="3000"/>
              <a:t>MD&amp;A</a:t>
            </a:r>
            <a:endParaRPr sz="3000"/>
          </a:p>
          <a:p>
            <a:pPr indent="0" lvl="0" marL="0" rtl="0" algn="l">
              <a:spcBef>
                <a:spcPts val="0"/>
              </a:spcBef>
              <a:spcAft>
                <a:spcPts val="0"/>
              </a:spcAft>
              <a:buNone/>
            </a:pPr>
            <a:r>
              <a:t/>
            </a:r>
            <a:endParaRPr sz="3000"/>
          </a:p>
          <a:p>
            <a:pPr indent="-320040" lvl="0" marL="457200" rtl="0" algn="l">
              <a:spcBef>
                <a:spcPts val="0"/>
              </a:spcBef>
              <a:spcAft>
                <a:spcPts val="0"/>
              </a:spcAft>
              <a:buSzPct val="100000"/>
              <a:buChar char="●"/>
            </a:pPr>
            <a:r>
              <a:rPr lang="en-CA" sz="1600"/>
              <a:t>Income</a:t>
            </a:r>
            <a:endParaRPr sz="1600"/>
          </a:p>
          <a:p>
            <a:pPr indent="-320040" lvl="1" marL="914400" rtl="0" algn="l">
              <a:spcBef>
                <a:spcPts val="0"/>
              </a:spcBef>
              <a:spcAft>
                <a:spcPts val="0"/>
              </a:spcAft>
              <a:buSzPct val="100000"/>
              <a:buChar char="○"/>
            </a:pPr>
            <a:r>
              <a:rPr lang="en-CA" sz="1600"/>
              <a:t>Gross Margin</a:t>
            </a:r>
            <a:endParaRPr sz="1600"/>
          </a:p>
          <a:p>
            <a:pPr indent="-320040" lvl="1" marL="914400" rtl="0" algn="l">
              <a:spcBef>
                <a:spcPts val="0"/>
              </a:spcBef>
              <a:spcAft>
                <a:spcPts val="0"/>
              </a:spcAft>
              <a:buSzPct val="100000"/>
              <a:buChar char="○"/>
            </a:pPr>
            <a:r>
              <a:rPr lang="en-CA" sz="1600"/>
              <a:t>R&amp;D</a:t>
            </a:r>
            <a:endParaRPr sz="1600"/>
          </a:p>
          <a:p>
            <a:pPr indent="-320040" lvl="1" marL="914400" rtl="0" algn="l">
              <a:spcBef>
                <a:spcPts val="0"/>
              </a:spcBef>
              <a:spcAft>
                <a:spcPts val="0"/>
              </a:spcAft>
              <a:buSzPct val="100000"/>
              <a:buChar char="○"/>
            </a:pPr>
            <a:r>
              <a:rPr lang="en-CA" sz="1600"/>
              <a:t>Geography</a:t>
            </a:r>
            <a:endParaRPr sz="1600"/>
          </a:p>
          <a:p>
            <a:pPr indent="-320040" lvl="0" marL="457200" rtl="0" algn="l">
              <a:spcBef>
                <a:spcPts val="0"/>
              </a:spcBef>
              <a:spcAft>
                <a:spcPts val="0"/>
              </a:spcAft>
              <a:buSzPct val="100000"/>
              <a:buChar char="●"/>
            </a:pPr>
            <a:r>
              <a:rPr lang="en-CA" sz="1600"/>
              <a:t>Segments</a:t>
            </a:r>
            <a:endParaRPr sz="1600"/>
          </a:p>
          <a:p>
            <a:pPr indent="-320040" lvl="0" marL="457200" rtl="0" algn="l">
              <a:spcBef>
                <a:spcPts val="0"/>
              </a:spcBef>
              <a:spcAft>
                <a:spcPts val="0"/>
              </a:spcAft>
              <a:buSzPct val="100000"/>
              <a:buChar char="●"/>
            </a:pPr>
            <a:r>
              <a:rPr lang="en-CA" sz="1600"/>
              <a:t>Cash Flow</a:t>
            </a:r>
            <a:endParaRPr sz="1600"/>
          </a:p>
          <a:p>
            <a:pPr indent="-320040" lvl="0" marL="457200" rtl="0" algn="l">
              <a:spcBef>
                <a:spcPts val="0"/>
              </a:spcBef>
              <a:spcAft>
                <a:spcPts val="0"/>
              </a:spcAft>
              <a:buSzPct val="100000"/>
              <a:buChar char="●"/>
            </a:pPr>
            <a:r>
              <a:rPr lang="en-CA" sz="1600"/>
              <a:t>Strategy</a:t>
            </a:r>
            <a:endParaRPr sz="1600"/>
          </a:p>
          <a:p>
            <a:pPr indent="0" lvl="0" marL="457200" rtl="0" algn="l">
              <a:spcBef>
                <a:spcPts val="0"/>
              </a:spcBef>
              <a:spcAft>
                <a:spcPts val="0"/>
              </a:spcAft>
              <a:buNone/>
            </a:pPr>
            <a:r>
              <a:t/>
            </a:r>
            <a:endParaRPr sz="1600"/>
          </a:p>
        </p:txBody>
      </p:sp>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9" name="Shape 1229"/>
        <p:cNvGrpSpPr/>
        <p:nvPr/>
      </p:nvGrpSpPr>
      <p:grpSpPr>
        <a:xfrm>
          <a:off x="0" y="0"/>
          <a:ext cx="0" cy="0"/>
          <a:chOff x="0" y="0"/>
          <a:chExt cx="0" cy="0"/>
        </a:xfrm>
      </p:grpSpPr>
      <p:sp>
        <p:nvSpPr>
          <p:cNvPr id="1230" name="Google Shape;1230;p151"/>
          <p:cNvSpPr txBox="1"/>
          <p:nvPr>
            <p:ph idx="4294967295" type="title"/>
          </p:nvPr>
        </p:nvSpPr>
        <p:spPr>
          <a:xfrm>
            <a:off x="0" y="0"/>
            <a:ext cx="9144000" cy="720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CA"/>
              <a:t>Financial Overview - Q3, 2023</a:t>
            </a:r>
            <a:endParaRPr/>
          </a:p>
        </p:txBody>
      </p:sp>
      <p:sp>
        <p:nvSpPr>
          <p:cNvPr id="1231" name="Google Shape;1231;p151"/>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a:t>
            </a:r>
            <a:r>
              <a:rPr lang="en-CA" sz="800">
                <a:solidFill>
                  <a:srgbClr val="999999"/>
                </a:solidFill>
              </a:rPr>
              <a:t>https://ir.amd.com/financial-information</a:t>
            </a:r>
            <a:endParaRPr sz="800"/>
          </a:p>
        </p:txBody>
      </p:sp>
      <p:pic>
        <p:nvPicPr>
          <p:cNvPr id="1232" name="Google Shape;1232;p151"/>
          <p:cNvPicPr preferRelativeResize="0"/>
          <p:nvPr/>
        </p:nvPicPr>
        <p:blipFill>
          <a:blip r:embed="rId3">
            <a:alphaModFix/>
          </a:blip>
          <a:stretch>
            <a:fillRect/>
          </a:stretch>
        </p:blipFill>
        <p:spPr>
          <a:xfrm>
            <a:off x="8424000" y="4423500"/>
            <a:ext cx="720000" cy="720000"/>
          </a:xfrm>
          <a:prstGeom prst="rect">
            <a:avLst/>
          </a:prstGeom>
          <a:noFill/>
          <a:ln>
            <a:noFill/>
          </a:ln>
        </p:spPr>
      </p:pic>
      <p:pic>
        <p:nvPicPr>
          <p:cNvPr id="1233" name="Google Shape;1233;p151"/>
          <p:cNvPicPr preferRelativeResize="0"/>
          <p:nvPr/>
        </p:nvPicPr>
        <p:blipFill rotWithShape="1">
          <a:blip r:embed="rId4">
            <a:alphaModFix/>
          </a:blip>
          <a:srcRect b="63281" l="8387" r="8237" t="11651"/>
          <a:stretch/>
        </p:blipFill>
        <p:spPr>
          <a:xfrm>
            <a:off x="-1" y="720000"/>
            <a:ext cx="5268658" cy="3703501"/>
          </a:xfrm>
          <a:prstGeom prst="rect">
            <a:avLst/>
          </a:prstGeom>
          <a:noFill/>
          <a:ln>
            <a:noFill/>
          </a:ln>
        </p:spPr>
      </p:pic>
      <p:pic>
        <p:nvPicPr>
          <p:cNvPr id="1234" name="Google Shape;1234;p151"/>
          <p:cNvPicPr preferRelativeResize="0"/>
          <p:nvPr/>
        </p:nvPicPr>
        <p:blipFill rotWithShape="1">
          <a:blip r:embed="rId4">
            <a:alphaModFix/>
          </a:blip>
          <a:srcRect b="53239" l="52657" r="9404" t="36690"/>
          <a:stretch/>
        </p:blipFill>
        <p:spPr>
          <a:xfrm>
            <a:off x="5758725" y="758813"/>
            <a:ext cx="2901700" cy="1800003"/>
          </a:xfrm>
          <a:prstGeom prst="rect">
            <a:avLst/>
          </a:prstGeom>
          <a:noFill/>
          <a:ln>
            <a:noFill/>
          </a:ln>
        </p:spPr>
      </p:pic>
      <p:pic>
        <p:nvPicPr>
          <p:cNvPr id="1235" name="Google Shape;1235;p151"/>
          <p:cNvPicPr preferRelativeResize="0"/>
          <p:nvPr/>
        </p:nvPicPr>
        <p:blipFill rotWithShape="1">
          <a:blip r:embed="rId4">
            <a:alphaModFix/>
          </a:blip>
          <a:srcRect b="53239" l="10884" r="50479" t="36690"/>
          <a:stretch/>
        </p:blipFill>
        <p:spPr>
          <a:xfrm>
            <a:off x="5758713" y="2558819"/>
            <a:ext cx="2954056" cy="1799997"/>
          </a:xfrm>
          <a:prstGeom prst="rect">
            <a:avLst/>
          </a:prstGeom>
          <a:noFill/>
          <a:ln>
            <a:noFill/>
          </a:ln>
        </p:spPr>
      </p:pic>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9" name="Shape 1239"/>
        <p:cNvGrpSpPr/>
        <p:nvPr/>
      </p:nvGrpSpPr>
      <p:grpSpPr>
        <a:xfrm>
          <a:off x="0" y="0"/>
          <a:ext cx="0" cy="0"/>
          <a:chOff x="0" y="0"/>
          <a:chExt cx="0" cy="0"/>
        </a:xfrm>
      </p:grpSpPr>
      <p:sp>
        <p:nvSpPr>
          <p:cNvPr id="1240" name="Google Shape;1240;p152"/>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MD&amp;A - Income - </a:t>
            </a:r>
            <a:r>
              <a:rPr lang="en-CA"/>
              <a:t>Q3, 2023</a:t>
            </a:r>
            <a:endParaRPr sz="1600"/>
          </a:p>
        </p:txBody>
      </p:sp>
      <p:pic>
        <p:nvPicPr>
          <p:cNvPr id="1241" name="Google Shape;1241;p152"/>
          <p:cNvPicPr preferRelativeResize="0"/>
          <p:nvPr/>
        </p:nvPicPr>
        <p:blipFill>
          <a:blip r:embed="rId3">
            <a:alphaModFix/>
          </a:blip>
          <a:stretch>
            <a:fillRect/>
          </a:stretch>
        </p:blipFill>
        <p:spPr>
          <a:xfrm>
            <a:off x="8424000" y="4423500"/>
            <a:ext cx="720000" cy="720000"/>
          </a:xfrm>
          <a:prstGeom prst="rect">
            <a:avLst/>
          </a:prstGeom>
          <a:noFill/>
          <a:ln>
            <a:noFill/>
          </a:ln>
        </p:spPr>
      </p:pic>
      <p:sp>
        <p:nvSpPr>
          <p:cNvPr id="1242" name="Google Shape;1242;p152"/>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https://ir.amd.com/sec-filings/content/0000002488-23-000195/0000002488-23-000195.pdf</a:t>
            </a:r>
            <a:endParaRPr sz="800"/>
          </a:p>
        </p:txBody>
      </p:sp>
      <p:pic>
        <p:nvPicPr>
          <p:cNvPr id="1243" name="Google Shape;1243;p152"/>
          <p:cNvPicPr preferRelativeResize="0"/>
          <p:nvPr/>
        </p:nvPicPr>
        <p:blipFill>
          <a:blip r:embed="rId4">
            <a:alphaModFix/>
          </a:blip>
          <a:stretch>
            <a:fillRect/>
          </a:stretch>
        </p:blipFill>
        <p:spPr>
          <a:xfrm>
            <a:off x="942975" y="1466850"/>
            <a:ext cx="7258050" cy="2209800"/>
          </a:xfrm>
          <a:prstGeom prst="rect">
            <a:avLst/>
          </a:prstGeom>
          <a:noFill/>
          <a:ln>
            <a:noFill/>
          </a:ln>
        </p:spPr>
      </p:pic>
    </p:spTree>
  </p:cSld>
  <p:clrMapOvr>
    <a:masterClrMapping/>
  </p:clrMapOvr>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7" name="Shape 1247"/>
        <p:cNvGrpSpPr/>
        <p:nvPr/>
      </p:nvGrpSpPr>
      <p:grpSpPr>
        <a:xfrm>
          <a:off x="0" y="0"/>
          <a:ext cx="0" cy="0"/>
          <a:chOff x="0" y="0"/>
          <a:chExt cx="0" cy="0"/>
        </a:xfrm>
      </p:grpSpPr>
      <p:pic>
        <p:nvPicPr>
          <p:cNvPr id="1248" name="Google Shape;1248;p153"/>
          <p:cNvPicPr preferRelativeResize="0"/>
          <p:nvPr/>
        </p:nvPicPr>
        <p:blipFill>
          <a:blip r:embed="rId3">
            <a:alphaModFix/>
          </a:blip>
          <a:stretch>
            <a:fillRect/>
          </a:stretch>
        </p:blipFill>
        <p:spPr>
          <a:xfrm>
            <a:off x="8424000" y="4423500"/>
            <a:ext cx="720000" cy="720000"/>
          </a:xfrm>
          <a:prstGeom prst="rect">
            <a:avLst/>
          </a:prstGeom>
          <a:noFill/>
          <a:ln>
            <a:noFill/>
          </a:ln>
        </p:spPr>
      </p:pic>
      <p:sp>
        <p:nvSpPr>
          <p:cNvPr id="1249" name="Google Shape;1249;p153"/>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https://ir.amd.com/sec-filings/content/0000002488-23-000195/0000002488-23-000195.pdf</a:t>
            </a:r>
            <a:endParaRPr sz="800"/>
          </a:p>
        </p:txBody>
      </p:sp>
      <p:pic>
        <p:nvPicPr>
          <p:cNvPr id="1250" name="Google Shape;1250;p153"/>
          <p:cNvPicPr preferRelativeResize="0"/>
          <p:nvPr/>
        </p:nvPicPr>
        <p:blipFill>
          <a:blip r:embed="rId4">
            <a:alphaModFix/>
          </a:blip>
          <a:stretch>
            <a:fillRect/>
          </a:stretch>
        </p:blipFill>
        <p:spPr>
          <a:xfrm>
            <a:off x="962025" y="1100138"/>
            <a:ext cx="7219950" cy="2943225"/>
          </a:xfrm>
          <a:prstGeom prst="rect">
            <a:avLst/>
          </a:prstGeom>
          <a:noFill/>
          <a:ln>
            <a:noFill/>
          </a:ln>
        </p:spPr>
      </p:pic>
      <p:sp>
        <p:nvSpPr>
          <p:cNvPr id="1251" name="Google Shape;1251;p153"/>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MD&amp;A - Income - </a:t>
            </a:r>
            <a:r>
              <a:rPr lang="en-CA"/>
              <a:t>Q3, 2023</a:t>
            </a:r>
            <a:endParaRPr sz="16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28"/>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Business Models</a:t>
            </a:r>
            <a:endParaRPr/>
          </a:p>
        </p:txBody>
      </p:sp>
      <p:sp>
        <p:nvSpPr>
          <p:cNvPr id="178" name="Google Shape;178;p28"/>
          <p:cNvSpPr txBox="1"/>
          <p:nvPr>
            <p:ph idx="4294967295" type="body"/>
          </p:nvPr>
        </p:nvSpPr>
        <p:spPr>
          <a:xfrm>
            <a:off x="360000" y="1080000"/>
            <a:ext cx="3960000" cy="32400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CA"/>
              <a:t>Expertise is often concentrated in </a:t>
            </a:r>
            <a:r>
              <a:rPr lang="en-CA"/>
              <a:t>certain</a:t>
            </a:r>
            <a:r>
              <a:rPr lang="en-CA"/>
              <a:t> markets (for example, the United States has the highest presence of fabless players - chip design only)</a:t>
            </a:r>
            <a:endParaRPr/>
          </a:p>
          <a:p>
            <a:pPr indent="-311150" lvl="0" marL="457200" rtl="0" algn="l">
              <a:spcBef>
                <a:spcPts val="0"/>
              </a:spcBef>
              <a:spcAft>
                <a:spcPts val="0"/>
              </a:spcAft>
              <a:buSzPts val="1300"/>
              <a:buChar char="-"/>
            </a:pPr>
            <a:r>
              <a:rPr lang="en-CA"/>
              <a:t>No local market has all capabilities required for end to end design and manufacturing</a:t>
            </a:r>
            <a:endParaRPr/>
          </a:p>
          <a:p>
            <a:pPr indent="-311150" lvl="0" marL="457200" rtl="0" algn="l">
              <a:spcBef>
                <a:spcPts val="0"/>
              </a:spcBef>
              <a:spcAft>
                <a:spcPts val="0"/>
              </a:spcAft>
              <a:buSzPts val="1300"/>
              <a:buChar char="-"/>
            </a:pPr>
            <a:r>
              <a:rPr lang="en-CA"/>
              <a:t>Since semiconductor value chain is complex and specialized, the industry will remain highly </a:t>
            </a:r>
            <a:r>
              <a:rPr lang="en-CA"/>
              <a:t>interdependent</a:t>
            </a:r>
            <a:r>
              <a:rPr lang="en-CA"/>
              <a:t> </a:t>
            </a:r>
            <a:endParaRPr/>
          </a:p>
        </p:txBody>
      </p:sp>
      <p:pic>
        <p:nvPicPr>
          <p:cNvPr id="179" name="Google Shape;179;p28"/>
          <p:cNvPicPr preferRelativeResize="0"/>
          <p:nvPr/>
        </p:nvPicPr>
        <p:blipFill rotWithShape="1">
          <a:blip r:embed="rId3">
            <a:alphaModFix/>
          </a:blip>
          <a:srcRect b="0" l="0" r="0" t="0"/>
          <a:stretch/>
        </p:blipFill>
        <p:spPr>
          <a:xfrm>
            <a:off x="4680000" y="1080000"/>
            <a:ext cx="3960000" cy="3240000"/>
          </a:xfrm>
          <a:prstGeom prst="rect">
            <a:avLst/>
          </a:prstGeom>
          <a:noFill/>
          <a:ln>
            <a:noFill/>
          </a:ln>
        </p:spPr>
      </p:pic>
      <p:sp>
        <p:nvSpPr>
          <p:cNvPr id="180" name="Google Shape;180;p28"/>
          <p:cNvSpPr txBox="1"/>
          <p:nvPr/>
        </p:nvSpPr>
        <p:spPr>
          <a:xfrm>
            <a:off x="0" y="4835700"/>
            <a:ext cx="7152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sz="800">
                <a:solidFill>
                  <a:srgbClr val="999999"/>
                </a:solidFill>
                <a:latin typeface="Roboto"/>
                <a:ea typeface="Roboto"/>
                <a:cs typeface="Roboto"/>
                <a:sym typeface="Roboto"/>
              </a:rPr>
              <a:t>Source: </a:t>
            </a:r>
            <a:r>
              <a:rPr lang="en-CA" sz="800" u="sng">
                <a:solidFill>
                  <a:srgbClr val="999999"/>
                </a:solidFill>
                <a:latin typeface="Roboto"/>
                <a:ea typeface="Roboto"/>
                <a:cs typeface="Roboto"/>
                <a:sym typeface="Roboto"/>
                <a:hlinkClick r:id="rId4">
                  <a:extLst>
                    <a:ext uri="{A12FA001-AC4F-418D-AE19-62706E023703}">
                      <ahyp:hlinkClr val="tx"/>
                    </a:ext>
                  </a:extLst>
                </a:hlinkClick>
              </a:rPr>
              <a:t>McKinsey (2022)</a:t>
            </a:r>
            <a:endParaRPr sz="800">
              <a:solidFill>
                <a:srgbClr val="999999"/>
              </a:solidFill>
              <a:latin typeface="Roboto"/>
              <a:ea typeface="Roboto"/>
              <a:cs typeface="Roboto"/>
              <a:sym typeface="Roboto"/>
            </a:endParaRPr>
          </a:p>
        </p:txBody>
      </p:sp>
    </p:spTree>
  </p:cSld>
  <p:clrMapOvr>
    <a:masterClrMapping/>
  </p:clrMapOvr>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5" name="Shape 1255"/>
        <p:cNvGrpSpPr/>
        <p:nvPr/>
      </p:nvGrpSpPr>
      <p:grpSpPr>
        <a:xfrm>
          <a:off x="0" y="0"/>
          <a:ext cx="0" cy="0"/>
          <a:chOff x="0" y="0"/>
          <a:chExt cx="0" cy="0"/>
        </a:xfrm>
      </p:grpSpPr>
      <p:sp>
        <p:nvSpPr>
          <p:cNvPr id="1256" name="Google Shape;1256;p154"/>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MD&amp;A - Gross Margin - </a:t>
            </a:r>
            <a:r>
              <a:rPr lang="en-CA"/>
              <a:t>Q3, 2023</a:t>
            </a:r>
            <a:endParaRPr sz="1600"/>
          </a:p>
        </p:txBody>
      </p:sp>
      <p:pic>
        <p:nvPicPr>
          <p:cNvPr id="1257" name="Google Shape;1257;p154"/>
          <p:cNvPicPr preferRelativeResize="0"/>
          <p:nvPr/>
        </p:nvPicPr>
        <p:blipFill>
          <a:blip r:embed="rId3">
            <a:alphaModFix/>
          </a:blip>
          <a:stretch>
            <a:fillRect/>
          </a:stretch>
        </p:blipFill>
        <p:spPr>
          <a:xfrm>
            <a:off x="8424000" y="4423500"/>
            <a:ext cx="720000" cy="720000"/>
          </a:xfrm>
          <a:prstGeom prst="rect">
            <a:avLst/>
          </a:prstGeom>
          <a:noFill/>
          <a:ln>
            <a:noFill/>
          </a:ln>
        </p:spPr>
      </p:pic>
      <p:sp>
        <p:nvSpPr>
          <p:cNvPr id="1258" name="Google Shape;1258;p154"/>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https://ir.amd.com/sec-filings/content/0000002488-23-000195/0000002488-23-000195.pdf</a:t>
            </a:r>
            <a:endParaRPr sz="800"/>
          </a:p>
        </p:txBody>
      </p:sp>
      <p:pic>
        <p:nvPicPr>
          <p:cNvPr id="1259" name="Google Shape;1259;p154"/>
          <p:cNvPicPr preferRelativeResize="0"/>
          <p:nvPr/>
        </p:nvPicPr>
        <p:blipFill>
          <a:blip r:embed="rId4">
            <a:alphaModFix/>
          </a:blip>
          <a:stretch>
            <a:fillRect/>
          </a:stretch>
        </p:blipFill>
        <p:spPr>
          <a:xfrm>
            <a:off x="947725" y="2162175"/>
            <a:ext cx="7248525" cy="819150"/>
          </a:xfrm>
          <a:prstGeom prst="rect">
            <a:avLst/>
          </a:prstGeom>
          <a:noFill/>
          <a:ln>
            <a:noFill/>
          </a:ln>
        </p:spPr>
      </p:pic>
    </p:spTree>
  </p:cSld>
  <p:clrMapOvr>
    <a:masterClrMapping/>
  </p:clrMapOvr>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3" name="Shape 1263"/>
        <p:cNvGrpSpPr/>
        <p:nvPr/>
      </p:nvGrpSpPr>
      <p:grpSpPr>
        <a:xfrm>
          <a:off x="0" y="0"/>
          <a:ext cx="0" cy="0"/>
          <a:chOff x="0" y="0"/>
          <a:chExt cx="0" cy="0"/>
        </a:xfrm>
      </p:grpSpPr>
      <p:sp>
        <p:nvSpPr>
          <p:cNvPr id="1264" name="Google Shape;1264;p155"/>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Gross Margin - Q3, 2023</a:t>
            </a:r>
            <a:endParaRPr sz="1600"/>
          </a:p>
        </p:txBody>
      </p:sp>
      <p:pic>
        <p:nvPicPr>
          <p:cNvPr id="1265" name="Google Shape;1265;p155"/>
          <p:cNvPicPr preferRelativeResize="0"/>
          <p:nvPr/>
        </p:nvPicPr>
        <p:blipFill>
          <a:blip r:embed="rId3">
            <a:alphaModFix/>
          </a:blip>
          <a:stretch>
            <a:fillRect/>
          </a:stretch>
        </p:blipFill>
        <p:spPr>
          <a:xfrm>
            <a:off x="8424000" y="4423500"/>
            <a:ext cx="720000" cy="720000"/>
          </a:xfrm>
          <a:prstGeom prst="rect">
            <a:avLst/>
          </a:prstGeom>
          <a:noFill/>
          <a:ln>
            <a:noFill/>
          </a:ln>
        </p:spPr>
      </p:pic>
      <p:sp>
        <p:nvSpPr>
          <p:cNvPr id="1266" name="Google Shape;1266;p155"/>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a:t>
            </a:r>
            <a:r>
              <a:rPr lang="en-CA" sz="800">
                <a:solidFill>
                  <a:srgbClr val="999999"/>
                </a:solidFill>
              </a:rPr>
              <a:t>https://ir.amd.com/sec-filings/content/0000002488-23-000192/0000002488-23-000192.pdf</a:t>
            </a:r>
            <a:endParaRPr sz="800"/>
          </a:p>
        </p:txBody>
      </p:sp>
      <p:pic>
        <p:nvPicPr>
          <p:cNvPr id="1267" name="Google Shape;1267;p155"/>
          <p:cNvPicPr preferRelativeResize="0"/>
          <p:nvPr/>
        </p:nvPicPr>
        <p:blipFill>
          <a:blip r:embed="rId4">
            <a:alphaModFix/>
          </a:blip>
          <a:stretch>
            <a:fillRect/>
          </a:stretch>
        </p:blipFill>
        <p:spPr>
          <a:xfrm>
            <a:off x="0" y="1015875"/>
            <a:ext cx="4319999" cy="2520000"/>
          </a:xfrm>
          <a:prstGeom prst="rect">
            <a:avLst/>
          </a:prstGeom>
          <a:noFill/>
          <a:ln>
            <a:noFill/>
          </a:ln>
        </p:spPr>
      </p:pic>
      <p:pic>
        <p:nvPicPr>
          <p:cNvPr id="1268" name="Google Shape;1268;p155"/>
          <p:cNvPicPr preferRelativeResize="0"/>
          <p:nvPr/>
        </p:nvPicPr>
        <p:blipFill>
          <a:blip r:embed="rId5">
            <a:alphaModFix/>
          </a:blip>
          <a:stretch>
            <a:fillRect/>
          </a:stretch>
        </p:blipFill>
        <p:spPr>
          <a:xfrm>
            <a:off x="4824000" y="1015875"/>
            <a:ext cx="4320000" cy="2520000"/>
          </a:xfrm>
          <a:prstGeom prst="rect">
            <a:avLst/>
          </a:prstGeom>
          <a:noFill/>
          <a:ln>
            <a:noFill/>
          </a:ln>
        </p:spPr>
      </p:pic>
      <p:pic>
        <p:nvPicPr>
          <p:cNvPr id="1269" name="Google Shape;1269;p155"/>
          <p:cNvPicPr preferRelativeResize="0"/>
          <p:nvPr/>
        </p:nvPicPr>
        <p:blipFill>
          <a:blip r:embed="rId6">
            <a:alphaModFix/>
          </a:blip>
          <a:stretch>
            <a:fillRect/>
          </a:stretch>
        </p:blipFill>
        <p:spPr>
          <a:xfrm>
            <a:off x="0" y="3638941"/>
            <a:ext cx="9143999" cy="681494"/>
          </a:xfrm>
          <a:prstGeom prst="rect">
            <a:avLst/>
          </a:prstGeom>
          <a:noFill/>
          <a:ln>
            <a:noFill/>
          </a:ln>
        </p:spPr>
      </p:pic>
    </p:spTree>
  </p:cSld>
  <p:clrMapOvr>
    <a:masterClrMapping/>
  </p:clrMapOvr>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3" name="Shape 1273"/>
        <p:cNvGrpSpPr/>
        <p:nvPr/>
      </p:nvGrpSpPr>
      <p:grpSpPr>
        <a:xfrm>
          <a:off x="0" y="0"/>
          <a:ext cx="0" cy="0"/>
          <a:chOff x="0" y="0"/>
          <a:chExt cx="0" cy="0"/>
        </a:xfrm>
      </p:grpSpPr>
      <p:sp>
        <p:nvSpPr>
          <p:cNvPr id="1274" name="Google Shape;1274;p156"/>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MD&amp;A - R&amp;D - </a:t>
            </a:r>
            <a:r>
              <a:rPr lang="en-CA"/>
              <a:t>Q3, 2023</a:t>
            </a:r>
            <a:endParaRPr sz="1600"/>
          </a:p>
        </p:txBody>
      </p:sp>
      <p:pic>
        <p:nvPicPr>
          <p:cNvPr id="1275" name="Google Shape;1275;p156"/>
          <p:cNvPicPr preferRelativeResize="0"/>
          <p:nvPr/>
        </p:nvPicPr>
        <p:blipFill>
          <a:blip r:embed="rId3">
            <a:alphaModFix/>
          </a:blip>
          <a:stretch>
            <a:fillRect/>
          </a:stretch>
        </p:blipFill>
        <p:spPr>
          <a:xfrm>
            <a:off x="8424000" y="4423500"/>
            <a:ext cx="720000" cy="720000"/>
          </a:xfrm>
          <a:prstGeom prst="rect">
            <a:avLst/>
          </a:prstGeom>
          <a:noFill/>
          <a:ln>
            <a:noFill/>
          </a:ln>
        </p:spPr>
      </p:pic>
      <p:sp>
        <p:nvSpPr>
          <p:cNvPr id="1276" name="Google Shape;1276;p156"/>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https://ir.amd.com/sec-filings/content/0000002488-23-000195/0000002488-23-000195.pdf</a:t>
            </a:r>
            <a:endParaRPr sz="800"/>
          </a:p>
        </p:txBody>
      </p:sp>
      <p:pic>
        <p:nvPicPr>
          <p:cNvPr id="1277" name="Google Shape;1277;p156"/>
          <p:cNvPicPr preferRelativeResize="0"/>
          <p:nvPr/>
        </p:nvPicPr>
        <p:blipFill>
          <a:blip r:embed="rId4">
            <a:alphaModFix/>
          </a:blip>
          <a:stretch>
            <a:fillRect/>
          </a:stretch>
        </p:blipFill>
        <p:spPr>
          <a:xfrm>
            <a:off x="947738" y="2200275"/>
            <a:ext cx="7248525" cy="742950"/>
          </a:xfrm>
          <a:prstGeom prst="rect">
            <a:avLst/>
          </a:prstGeom>
          <a:noFill/>
          <a:ln>
            <a:noFill/>
          </a:ln>
        </p:spPr>
      </p:pic>
    </p:spTree>
  </p:cSld>
  <p:clrMapOvr>
    <a:masterClrMapping/>
  </p:clrMapOvr>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1" name="Shape 1281"/>
        <p:cNvGrpSpPr/>
        <p:nvPr/>
      </p:nvGrpSpPr>
      <p:grpSpPr>
        <a:xfrm>
          <a:off x="0" y="0"/>
          <a:ext cx="0" cy="0"/>
          <a:chOff x="0" y="0"/>
          <a:chExt cx="0" cy="0"/>
        </a:xfrm>
      </p:grpSpPr>
      <p:sp>
        <p:nvSpPr>
          <p:cNvPr id="1282" name="Google Shape;1282;p157"/>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Sales by Geography - 2022</a:t>
            </a:r>
            <a:endParaRPr sz="1600"/>
          </a:p>
        </p:txBody>
      </p:sp>
      <p:pic>
        <p:nvPicPr>
          <p:cNvPr id="1283" name="Google Shape;1283;p157"/>
          <p:cNvPicPr preferRelativeResize="0"/>
          <p:nvPr/>
        </p:nvPicPr>
        <p:blipFill>
          <a:blip r:embed="rId3">
            <a:alphaModFix/>
          </a:blip>
          <a:stretch>
            <a:fillRect/>
          </a:stretch>
        </p:blipFill>
        <p:spPr>
          <a:xfrm>
            <a:off x="8424000" y="4423500"/>
            <a:ext cx="720000" cy="720000"/>
          </a:xfrm>
          <a:prstGeom prst="rect">
            <a:avLst/>
          </a:prstGeom>
          <a:noFill/>
          <a:ln>
            <a:noFill/>
          </a:ln>
        </p:spPr>
      </p:pic>
      <p:sp>
        <p:nvSpPr>
          <p:cNvPr id="1284" name="Google Shape;1284;p157"/>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a:t>
            </a:r>
            <a:r>
              <a:rPr lang="en-CA" sz="800">
                <a:solidFill>
                  <a:srgbClr val="999999"/>
                </a:solidFill>
              </a:rPr>
              <a:t>https://ir.amd.com/sec-filings/filter/annual-filings/content/0000002488-22-000016/0000002488-22-000016.pdf</a:t>
            </a:r>
            <a:endParaRPr sz="800"/>
          </a:p>
        </p:txBody>
      </p:sp>
      <p:pic>
        <p:nvPicPr>
          <p:cNvPr id="1285" name="Google Shape;1285;p157"/>
          <p:cNvPicPr preferRelativeResize="0"/>
          <p:nvPr/>
        </p:nvPicPr>
        <p:blipFill>
          <a:blip r:embed="rId4">
            <a:alphaModFix/>
          </a:blip>
          <a:stretch>
            <a:fillRect/>
          </a:stretch>
        </p:blipFill>
        <p:spPr>
          <a:xfrm>
            <a:off x="152400" y="1471513"/>
            <a:ext cx="8839199" cy="2200476"/>
          </a:xfrm>
          <a:prstGeom prst="rect">
            <a:avLst/>
          </a:prstGeom>
          <a:noFill/>
          <a:ln>
            <a:noFill/>
          </a:ln>
        </p:spPr>
      </p:pic>
    </p:spTree>
  </p:cSld>
  <p:clrMapOvr>
    <a:masterClrMapping/>
  </p:clrMapOvr>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9" name="Shape 1289"/>
        <p:cNvGrpSpPr/>
        <p:nvPr/>
      </p:nvGrpSpPr>
      <p:grpSpPr>
        <a:xfrm>
          <a:off x="0" y="0"/>
          <a:ext cx="0" cy="0"/>
          <a:chOff x="0" y="0"/>
          <a:chExt cx="0" cy="0"/>
        </a:xfrm>
      </p:grpSpPr>
      <p:sp>
        <p:nvSpPr>
          <p:cNvPr id="1290" name="Google Shape;1290;p158"/>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Business Segments - Overview</a:t>
            </a:r>
            <a:endParaRPr/>
          </a:p>
        </p:txBody>
      </p:sp>
      <p:sp>
        <p:nvSpPr>
          <p:cNvPr id="1291" name="Google Shape;1291;p158"/>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a:t>
            </a:r>
            <a:r>
              <a:rPr lang="en-CA" sz="800">
                <a:solidFill>
                  <a:srgbClr val="999999"/>
                </a:solidFill>
              </a:rPr>
              <a:t>https://ir.amd.com/sec-filings/content/0000002488-23-000192/0000002488-23-000192.pdf</a:t>
            </a:r>
            <a:endParaRPr sz="800"/>
          </a:p>
        </p:txBody>
      </p:sp>
      <p:pic>
        <p:nvPicPr>
          <p:cNvPr id="1292" name="Google Shape;1292;p158"/>
          <p:cNvPicPr preferRelativeResize="0"/>
          <p:nvPr/>
        </p:nvPicPr>
        <p:blipFill rotWithShape="1">
          <a:blip r:embed="rId3">
            <a:alphaModFix/>
          </a:blip>
          <a:srcRect b="-16" l="0" r="0" t="18129"/>
          <a:stretch/>
        </p:blipFill>
        <p:spPr>
          <a:xfrm>
            <a:off x="0" y="1050188"/>
            <a:ext cx="9144002" cy="3043124"/>
          </a:xfrm>
          <a:prstGeom prst="rect">
            <a:avLst/>
          </a:prstGeom>
          <a:noFill/>
          <a:ln>
            <a:noFill/>
          </a:ln>
        </p:spPr>
      </p:pic>
      <p:pic>
        <p:nvPicPr>
          <p:cNvPr id="1293" name="Google Shape;1293;p158"/>
          <p:cNvPicPr preferRelativeResize="0"/>
          <p:nvPr/>
        </p:nvPicPr>
        <p:blipFill>
          <a:blip r:embed="rId4">
            <a:alphaModFix/>
          </a:blip>
          <a:stretch>
            <a:fillRect/>
          </a:stretch>
        </p:blipFill>
        <p:spPr>
          <a:xfrm>
            <a:off x="8424000" y="4423500"/>
            <a:ext cx="720000" cy="720000"/>
          </a:xfrm>
          <a:prstGeom prst="rect">
            <a:avLst/>
          </a:prstGeom>
          <a:noFill/>
          <a:ln>
            <a:noFill/>
          </a:ln>
        </p:spPr>
      </p:pic>
    </p:spTree>
  </p:cSld>
  <p:clrMapOvr>
    <a:masterClrMapping/>
  </p:clrMapOvr>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7" name="Shape 1297"/>
        <p:cNvGrpSpPr/>
        <p:nvPr/>
      </p:nvGrpSpPr>
      <p:grpSpPr>
        <a:xfrm>
          <a:off x="0" y="0"/>
          <a:ext cx="0" cy="0"/>
          <a:chOff x="0" y="0"/>
          <a:chExt cx="0" cy="0"/>
        </a:xfrm>
      </p:grpSpPr>
      <p:sp>
        <p:nvSpPr>
          <p:cNvPr id="1298" name="Google Shape;1298;p159"/>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Business Segments - Operating Income</a:t>
            </a:r>
            <a:endParaRPr/>
          </a:p>
        </p:txBody>
      </p:sp>
      <p:sp>
        <p:nvSpPr>
          <p:cNvPr id="1299" name="Google Shape;1299;p159"/>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a:t>
            </a:r>
            <a:r>
              <a:rPr lang="en-CA" sz="800">
                <a:solidFill>
                  <a:srgbClr val="999999"/>
                </a:solidFill>
              </a:rPr>
              <a:t>https://ir.amd.com/sec-filings/content/0000002488-23-000195/0000002488-23-000195.pdf</a:t>
            </a:r>
            <a:endParaRPr sz="800"/>
          </a:p>
        </p:txBody>
      </p:sp>
      <p:pic>
        <p:nvPicPr>
          <p:cNvPr id="1300" name="Google Shape;1300;p159"/>
          <p:cNvPicPr preferRelativeResize="0"/>
          <p:nvPr/>
        </p:nvPicPr>
        <p:blipFill>
          <a:blip r:embed="rId3">
            <a:alphaModFix/>
          </a:blip>
          <a:stretch>
            <a:fillRect/>
          </a:stretch>
        </p:blipFill>
        <p:spPr>
          <a:xfrm>
            <a:off x="8424000" y="4423500"/>
            <a:ext cx="720000" cy="720000"/>
          </a:xfrm>
          <a:prstGeom prst="rect">
            <a:avLst/>
          </a:prstGeom>
          <a:noFill/>
          <a:ln>
            <a:noFill/>
          </a:ln>
        </p:spPr>
      </p:pic>
      <p:pic>
        <p:nvPicPr>
          <p:cNvPr id="1301" name="Google Shape;1301;p159"/>
          <p:cNvPicPr preferRelativeResize="0"/>
          <p:nvPr/>
        </p:nvPicPr>
        <p:blipFill rotWithShape="1">
          <a:blip r:embed="rId4">
            <a:alphaModFix/>
          </a:blip>
          <a:srcRect b="0" l="0" r="0" t="42765"/>
          <a:stretch/>
        </p:blipFill>
        <p:spPr>
          <a:xfrm>
            <a:off x="972000" y="1113738"/>
            <a:ext cx="7199999" cy="2916000"/>
          </a:xfrm>
          <a:prstGeom prst="rect">
            <a:avLst/>
          </a:prstGeom>
          <a:noFill/>
          <a:ln>
            <a:noFill/>
          </a:ln>
        </p:spPr>
      </p:pic>
    </p:spTree>
  </p:cSld>
  <p:clrMapOvr>
    <a:masterClrMapping/>
  </p:clrMapOvr>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5" name="Shape 1305"/>
        <p:cNvGrpSpPr/>
        <p:nvPr/>
      </p:nvGrpSpPr>
      <p:grpSpPr>
        <a:xfrm>
          <a:off x="0" y="0"/>
          <a:ext cx="0" cy="0"/>
          <a:chOff x="0" y="0"/>
          <a:chExt cx="0" cy="0"/>
        </a:xfrm>
      </p:grpSpPr>
      <p:sp>
        <p:nvSpPr>
          <p:cNvPr id="1306" name="Google Shape;1306;p160"/>
          <p:cNvSpPr/>
          <p:nvPr/>
        </p:nvSpPr>
        <p:spPr>
          <a:xfrm>
            <a:off x="255600" y="853625"/>
            <a:ext cx="4224900" cy="216000"/>
          </a:xfrm>
          <a:prstGeom prst="rect">
            <a:avLst/>
          </a:prstGeom>
          <a:solidFill>
            <a:schemeClr val="dk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100"/>
              <a:buFont typeface="Arial"/>
              <a:buNone/>
            </a:pPr>
            <a:r>
              <a:rPr i="0" lang="en-CA" sz="1200" u="none" cap="none" strike="noStrike">
                <a:solidFill>
                  <a:schemeClr val="lt1"/>
                </a:solidFill>
                <a:latin typeface="Calibri"/>
                <a:ea typeface="Calibri"/>
                <a:cs typeface="Calibri"/>
                <a:sym typeface="Calibri"/>
              </a:rPr>
              <a:t>Server CPUs</a:t>
            </a:r>
            <a:endParaRPr i="0" sz="1200" u="none" cap="none" strike="noStrike">
              <a:solidFill>
                <a:schemeClr val="lt1"/>
              </a:solidFill>
              <a:latin typeface="Calibri"/>
              <a:ea typeface="Calibri"/>
              <a:cs typeface="Calibri"/>
              <a:sym typeface="Calibri"/>
            </a:endParaRPr>
          </a:p>
        </p:txBody>
      </p:sp>
      <p:sp>
        <p:nvSpPr>
          <p:cNvPr id="1307" name="Google Shape;1307;p160"/>
          <p:cNvSpPr/>
          <p:nvPr/>
        </p:nvSpPr>
        <p:spPr>
          <a:xfrm>
            <a:off x="254849" y="2788225"/>
            <a:ext cx="4226400" cy="216000"/>
          </a:xfrm>
          <a:prstGeom prst="rect">
            <a:avLst/>
          </a:prstGeom>
          <a:solidFill>
            <a:schemeClr val="dk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200"/>
              <a:buFont typeface="Arial"/>
              <a:buNone/>
            </a:pPr>
            <a:r>
              <a:rPr i="0" lang="en-CA" sz="1200" u="none" cap="none" strike="noStrike">
                <a:solidFill>
                  <a:schemeClr val="lt1"/>
                </a:solidFill>
                <a:latin typeface="Calibri"/>
                <a:ea typeface="Calibri"/>
                <a:cs typeface="Calibri"/>
                <a:sym typeface="Calibri"/>
              </a:rPr>
              <a:t>DPUs</a:t>
            </a:r>
            <a:endParaRPr i="0" sz="1200" u="none" cap="none" strike="noStrike">
              <a:solidFill>
                <a:schemeClr val="lt1"/>
              </a:solidFill>
              <a:latin typeface="Calibri"/>
              <a:ea typeface="Calibri"/>
              <a:cs typeface="Calibri"/>
              <a:sym typeface="Calibri"/>
            </a:endParaRPr>
          </a:p>
        </p:txBody>
      </p:sp>
      <p:sp>
        <p:nvSpPr>
          <p:cNvPr id="1308" name="Google Shape;1308;p160"/>
          <p:cNvSpPr/>
          <p:nvPr/>
        </p:nvSpPr>
        <p:spPr>
          <a:xfrm>
            <a:off x="4751400" y="853625"/>
            <a:ext cx="4224900" cy="216000"/>
          </a:xfrm>
          <a:prstGeom prst="rect">
            <a:avLst/>
          </a:prstGeom>
          <a:solidFill>
            <a:schemeClr val="dk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100"/>
              <a:buFont typeface="Arial"/>
              <a:buNone/>
            </a:pPr>
            <a:r>
              <a:rPr i="0" lang="en-CA" sz="1200" u="none" cap="none" strike="noStrike">
                <a:solidFill>
                  <a:schemeClr val="lt1"/>
                </a:solidFill>
                <a:latin typeface="Calibri"/>
                <a:ea typeface="Calibri"/>
                <a:cs typeface="Calibri"/>
                <a:sym typeface="Calibri"/>
              </a:rPr>
              <a:t>FPGAs and Adaptive SoCs</a:t>
            </a:r>
            <a:endParaRPr i="0" sz="1200" u="none" cap="none" strike="noStrike">
              <a:solidFill>
                <a:schemeClr val="lt1"/>
              </a:solidFill>
              <a:latin typeface="Calibri"/>
              <a:ea typeface="Calibri"/>
              <a:cs typeface="Calibri"/>
              <a:sym typeface="Calibri"/>
            </a:endParaRPr>
          </a:p>
        </p:txBody>
      </p:sp>
      <p:sp>
        <p:nvSpPr>
          <p:cNvPr id="1309" name="Google Shape;1309;p160"/>
          <p:cNvSpPr/>
          <p:nvPr/>
        </p:nvSpPr>
        <p:spPr>
          <a:xfrm>
            <a:off x="4750650" y="2788225"/>
            <a:ext cx="4226400" cy="216000"/>
          </a:xfrm>
          <a:prstGeom prst="rect">
            <a:avLst/>
          </a:prstGeom>
          <a:solidFill>
            <a:schemeClr val="dk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200"/>
              <a:buFont typeface="Arial"/>
              <a:buNone/>
            </a:pPr>
            <a:r>
              <a:rPr i="0" lang="en-CA" sz="1200" u="none" cap="none" strike="noStrike">
                <a:solidFill>
                  <a:schemeClr val="lt1"/>
                </a:solidFill>
                <a:latin typeface="Calibri"/>
                <a:ea typeface="Calibri"/>
                <a:cs typeface="Calibri"/>
                <a:sym typeface="Calibri"/>
              </a:rPr>
              <a:t>Data Center GPUs</a:t>
            </a:r>
            <a:endParaRPr i="0" sz="1200" u="none" cap="none" strike="noStrike">
              <a:solidFill>
                <a:schemeClr val="lt1"/>
              </a:solidFill>
              <a:latin typeface="Calibri"/>
              <a:ea typeface="Calibri"/>
              <a:cs typeface="Calibri"/>
              <a:sym typeface="Calibri"/>
            </a:endParaRPr>
          </a:p>
        </p:txBody>
      </p:sp>
      <p:sp>
        <p:nvSpPr>
          <p:cNvPr id="1310" name="Google Shape;1310;p160"/>
          <p:cNvSpPr txBox="1"/>
          <p:nvPr/>
        </p:nvSpPr>
        <p:spPr>
          <a:xfrm>
            <a:off x="255600" y="1223175"/>
            <a:ext cx="4123200" cy="1411500"/>
          </a:xfrm>
          <a:prstGeom prst="rect">
            <a:avLst/>
          </a:prstGeom>
          <a:noFill/>
          <a:ln>
            <a:noFill/>
          </a:ln>
        </p:spPr>
        <p:txBody>
          <a:bodyPr anchorCtr="0" anchor="t" bIns="91425" lIns="91425" spcFirstLastPara="1" rIns="91425" wrap="square" tIns="91425">
            <a:noAutofit/>
          </a:bodyPr>
          <a:lstStyle/>
          <a:p>
            <a:pPr indent="-304800" lvl="0" marL="457200" marR="0" rtl="0" algn="l">
              <a:lnSpc>
                <a:spcPct val="100000"/>
              </a:lnSpc>
              <a:spcBef>
                <a:spcPts val="0"/>
              </a:spcBef>
              <a:spcAft>
                <a:spcPts val="0"/>
              </a:spcAft>
              <a:buClr>
                <a:srgbClr val="000000"/>
              </a:buClr>
              <a:buSzPts val="1200"/>
              <a:buFont typeface="Calibri"/>
              <a:buChar char="●"/>
            </a:pPr>
            <a:r>
              <a:rPr i="0" lang="en-CA" sz="1200" u="none" cap="none" strike="noStrike">
                <a:solidFill>
                  <a:srgbClr val="000000"/>
                </a:solidFill>
                <a:latin typeface="Calibri"/>
                <a:ea typeface="Calibri"/>
                <a:cs typeface="Calibri"/>
                <a:sym typeface="Calibri"/>
              </a:rPr>
              <a:t>AMD EPYCTM Series processors</a:t>
            </a:r>
            <a:endParaRPr i="0" sz="1200" u="none" cap="none" strike="noStrike">
              <a:solidFill>
                <a:srgbClr val="000000"/>
              </a:solidFill>
              <a:latin typeface="Calibri"/>
              <a:ea typeface="Calibri"/>
              <a:cs typeface="Calibri"/>
              <a:sym typeface="Calibri"/>
            </a:endParaRPr>
          </a:p>
          <a:p>
            <a:pPr indent="-304800" lvl="0" marL="457200" marR="0" rtl="0" algn="l">
              <a:lnSpc>
                <a:spcPct val="100000"/>
              </a:lnSpc>
              <a:spcBef>
                <a:spcPts val="0"/>
              </a:spcBef>
              <a:spcAft>
                <a:spcPts val="0"/>
              </a:spcAft>
              <a:buClr>
                <a:srgbClr val="000000"/>
              </a:buClr>
              <a:buSzPts val="1200"/>
              <a:buFont typeface="Calibri"/>
              <a:buChar char="●"/>
            </a:pPr>
            <a:r>
              <a:rPr i="0" lang="en-CA" sz="1200" u="none" cap="none" strike="noStrike">
                <a:solidFill>
                  <a:srgbClr val="000000"/>
                </a:solidFill>
                <a:latin typeface="Calibri"/>
                <a:ea typeface="Calibri"/>
                <a:cs typeface="Calibri"/>
                <a:sym typeface="Calibri"/>
              </a:rPr>
              <a:t>AMD EPYC 9004 Series </a:t>
            </a:r>
            <a:endParaRPr i="0" sz="1200" u="none" cap="none" strike="noStrike">
              <a:solidFill>
                <a:srgbClr val="000000"/>
              </a:solidFill>
              <a:latin typeface="Calibri"/>
              <a:ea typeface="Calibri"/>
              <a:cs typeface="Calibri"/>
              <a:sym typeface="Calibri"/>
            </a:endParaRPr>
          </a:p>
          <a:p>
            <a:pPr indent="-304800" lvl="0" marL="457200" marR="0" rtl="0" algn="l">
              <a:lnSpc>
                <a:spcPct val="100000"/>
              </a:lnSpc>
              <a:spcBef>
                <a:spcPts val="0"/>
              </a:spcBef>
              <a:spcAft>
                <a:spcPts val="0"/>
              </a:spcAft>
              <a:buClr>
                <a:srgbClr val="000000"/>
              </a:buClr>
              <a:buSzPts val="1200"/>
              <a:buFont typeface="Calibri"/>
              <a:buChar char="●"/>
            </a:pPr>
            <a:r>
              <a:rPr i="0" lang="en-CA" sz="1200" u="none" cap="none" strike="noStrike">
                <a:solidFill>
                  <a:srgbClr val="000000"/>
                </a:solidFill>
                <a:latin typeface="Calibri"/>
                <a:ea typeface="Calibri"/>
                <a:cs typeface="Calibri"/>
                <a:sym typeface="Calibri"/>
              </a:rPr>
              <a:t>AMD EPYC 7003 Series </a:t>
            </a:r>
            <a:endParaRPr i="0" sz="1200" u="none" cap="none" strike="noStrike">
              <a:solidFill>
                <a:srgbClr val="000000"/>
              </a:solidFill>
              <a:latin typeface="Calibri"/>
              <a:ea typeface="Calibri"/>
              <a:cs typeface="Calibri"/>
              <a:sym typeface="Calibri"/>
            </a:endParaRPr>
          </a:p>
          <a:p>
            <a:pPr indent="-304800" lvl="0" marL="457200" marR="0" rtl="0" algn="l">
              <a:lnSpc>
                <a:spcPct val="100000"/>
              </a:lnSpc>
              <a:spcBef>
                <a:spcPts val="0"/>
              </a:spcBef>
              <a:spcAft>
                <a:spcPts val="0"/>
              </a:spcAft>
              <a:buClr>
                <a:srgbClr val="000000"/>
              </a:buClr>
              <a:buSzPts val="1200"/>
              <a:buFont typeface="Calibri"/>
              <a:buChar char="●"/>
            </a:pPr>
            <a:r>
              <a:rPr i="0" lang="en-CA" sz="1200" u="none" cap="none" strike="noStrike">
                <a:solidFill>
                  <a:srgbClr val="000000"/>
                </a:solidFill>
                <a:latin typeface="Calibri"/>
                <a:ea typeface="Calibri"/>
                <a:cs typeface="Calibri"/>
                <a:sym typeface="Calibri"/>
              </a:rPr>
              <a:t>AMD EPYC 7002 Series </a:t>
            </a:r>
            <a:endParaRPr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rgbClr val="000000"/>
              </a:solidFill>
              <a:latin typeface="Calibri"/>
              <a:ea typeface="Calibri"/>
              <a:cs typeface="Calibri"/>
              <a:sym typeface="Calibri"/>
            </a:endParaRPr>
          </a:p>
        </p:txBody>
      </p:sp>
      <p:sp>
        <p:nvSpPr>
          <p:cNvPr id="1311" name="Google Shape;1311;p160"/>
          <p:cNvSpPr txBox="1"/>
          <p:nvPr/>
        </p:nvSpPr>
        <p:spPr>
          <a:xfrm>
            <a:off x="4751400" y="1224000"/>
            <a:ext cx="3994800" cy="1332300"/>
          </a:xfrm>
          <a:prstGeom prst="rect">
            <a:avLst/>
          </a:prstGeom>
          <a:noFill/>
          <a:ln>
            <a:noFill/>
          </a:ln>
        </p:spPr>
        <p:txBody>
          <a:bodyPr anchorCtr="0" anchor="t" bIns="91425" lIns="91425" spcFirstLastPara="1" rIns="91425" wrap="square" tIns="91425">
            <a:noAutofit/>
          </a:bodyPr>
          <a:lstStyle/>
          <a:p>
            <a:pPr indent="-304800" lvl="0" marL="457200" marR="0" rtl="0" algn="l">
              <a:lnSpc>
                <a:spcPct val="100000"/>
              </a:lnSpc>
              <a:spcBef>
                <a:spcPts val="0"/>
              </a:spcBef>
              <a:spcAft>
                <a:spcPts val="0"/>
              </a:spcAft>
              <a:buClr>
                <a:srgbClr val="000000"/>
              </a:buClr>
              <a:buSzPts val="1200"/>
              <a:buFont typeface="Calibri"/>
              <a:buChar char="●"/>
            </a:pPr>
            <a:r>
              <a:rPr i="0" lang="en-CA" sz="1200" u="none" cap="none" strike="noStrike">
                <a:solidFill>
                  <a:srgbClr val="000000"/>
                </a:solidFill>
                <a:latin typeface="Calibri"/>
                <a:ea typeface="Calibri"/>
                <a:cs typeface="Calibri"/>
                <a:sym typeface="Calibri"/>
              </a:rPr>
              <a:t>Devices include the VirtexTM and KintexTM FPGA products, as well as ZynqTM, Zynq MPSoC, and VersalTM Adaptive SoC products.</a:t>
            </a:r>
            <a:endParaRPr i="0" sz="1200" u="none" cap="none" strike="noStrike">
              <a:solidFill>
                <a:srgbClr val="000000"/>
              </a:solidFill>
              <a:latin typeface="Calibri"/>
              <a:ea typeface="Calibri"/>
              <a:cs typeface="Calibri"/>
              <a:sym typeface="Calibri"/>
            </a:endParaRPr>
          </a:p>
          <a:p>
            <a:pPr indent="-304800" lvl="0" marL="457200" marR="0" rtl="0" algn="l">
              <a:lnSpc>
                <a:spcPct val="100000"/>
              </a:lnSpc>
              <a:spcBef>
                <a:spcPts val="0"/>
              </a:spcBef>
              <a:spcAft>
                <a:spcPts val="0"/>
              </a:spcAft>
              <a:buClr>
                <a:srgbClr val="000000"/>
              </a:buClr>
              <a:buSzPts val="1200"/>
              <a:buFont typeface="Calibri"/>
              <a:buChar char="●"/>
            </a:pPr>
            <a:r>
              <a:rPr i="0" lang="en-CA" sz="1200" u="none" cap="none" strike="noStrike">
                <a:solidFill>
                  <a:srgbClr val="000000"/>
                </a:solidFill>
                <a:latin typeface="Calibri"/>
                <a:ea typeface="Calibri"/>
                <a:cs typeface="Calibri"/>
                <a:sym typeface="Calibri"/>
              </a:rPr>
              <a:t>AlveoTM accelerator cards provide a platform for accelerating workloads in the data center, at the edge or the cloud</a:t>
            </a:r>
            <a:endParaRPr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rgbClr val="000000"/>
              </a:solidFill>
              <a:latin typeface="Calibri"/>
              <a:ea typeface="Calibri"/>
              <a:cs typeface="Calibri"/>
              <a:sym typeface="Calibri"/>
            </a:endParaRPr>
          </a:p>
        </p:txBody>
      </p:sp>
      <p:sp>
        <p:nvSpPr>
          <p:cNvPr id="1312" name="Google Shape;1312;p160"/>
          <p:cNvSpPr txBox="1"/>
          <p:nvPr/>
        </p:nvSpPr>
        <p:spPr>
          <a:xfrm>
            <a:off x="254850" y="3094850"/>
            <a:ext cx="4224900" cy="1522500"/>
          </a:xfrm>
          <a:prstGeom prst="rect">
            <a:avLst/>
          </a:prstGeom>
          <a:noFill/>
          <a:ln>
            <a:noFill/>
          </a:ln>
        </p:spPr>
        <p:txBody>
          <a:bodyPr anchorCtr="0" anchor="t" bIns="91425" lIns="91425" spcFirstLastPara="1" rIns="91425" wrap="square" tIns="91425">
            <a:noAutofit/>
          </a:bodyPr>
          <a:lstStyle/>
          <a:p>
            <a:pPr indent="-304800" lvl="0" marL="457200" marR="0" rtl="0" algn="l">
              <a:lnSpc>
                <a:spcPct val="100000"/>
              </a:lnSpc>
              <a:spcBef>
                <a:spcPts val="0"/>
              </a:spcBef>
              <a:spcAft>
                <a:spcPts val="0"/>
              </a:spcAft>
              <a:buClr>
                <a:srgbClr val="000000"/>
              </a:buClr>
              <a:buSzPts val="1200"/>
              <a:buFont typeface="Calibri"/>
              <a:buChar char="●"/>
            </a:pPr>
            <a:r>
              <a:rPr i="0" lang="en-CA" sz="1200" u="none" cap="none" strike="noStrike">
                <a:solidFill>
                  <a:srgbClr val="000000"/>
                </a:solidFill>
                <a:latin typeface="Calibri"/>
                <a:ea typeface="Calibri"/>
                <a:cs typeface="Calibri"/>
                <a:sym typeface="Calibri"/>
              </a:rPr>
              <a:t>P4 programmable AMD Pensando DPUs </a:t>
            </a:r>
            <a:endParaRPr i="0" sz="1200" u="none" cap="none" strike="noStrike">
              <a:solidFill>
                <a:srgbClr val="000000"/>
              </a:solidFill>
              <a:latin typeface="Calibri"/>
              <a:ea typeface="Calibri"/>
              <a:cs typeface="Calibri"/>
              <a:sym typeface="Calibri"/>
            </a:endParaRPr>
          </a:p>
          <a:p>
            <a:pPr indent="-304800" lvl="1" marL="914400" marR="0" rtl="0" algn="l">
              <a:lnSpc>
                <a:spcPct val="100000"/>
              </a:lnSpc>
              <a:spcBef>
                <a:spcPts val="0"/>
              </a:spcBef>
              <a:spcAft>
                <a:spcPts val="0"/>
              </a:spcAft>
              <a:buClr>
                <a:srgbClr val="000000"/>
              </a:buClr>
              <a:buSzPts val="1200"/>
              <a:buFont typeface="Calibri"/>
              <a:buChar char="○"/>
            </a:pPr>
            <a:r>
              <a:rPr i="0" lang="en-CA" sz="1200" u="none" cap="none" strike="noStrike">
                <a:solidFill>
                  <a:srgbClr val="000000"/>
                </a:solidFill>
                <a:latin typeface="Calibri"/>
                <a:ea typeface="Calibri"/>
                <a:cs typeface="Calibri"/>
                <a:sym typeface="Calibri"/>
              </a:rPr>
              <a:t>Designed to help offload data center infrastructure services from the CPU, and help enable cloud and enterprise customers to optimize performance</a:t>
            </a:r>
            <a:endParaRPr i="0" sz="1200" u="none" cap="none" strike="noStrike">
              <a:solidFill>
                <a:srgbClr val="000000"/>
              </a:solidFill>
              <a:latin typeface="Calibri"/>
              <a:ea typeface="Calibri"/>
              <a:cs typeface="Calibri"/>
              <a:sym typeface="Calibri"/>
            </a:endParaRPr>
          </a:p>
          <a:p>
            <a:pPr indent="-304800" lvl="0" marL="457200" marR="0" rtl="0" algn="l">
              <a:lnSpc>
                <a:spcPct val="100000"/>
              </a:lnSpc>
              <a:spcBef>
                <a:spcPts val="0"/>
              </a:spcBef>
              <a:spcAft>
                <a:spcPts val="0"/>
              </a:spcAft>
              <a:buClr>
                <a:srgbClr val="000000"/>
              </a:buClr>
              <a:buSzPts val="1200"/>
              <a:buFont typeface="Calibri"/>
              <a:buChar char="●"/>
            </a:pPr>
            <a:r>
              <a:rPr i="0" lang="en-CA" sz="1200" u="none" cap="none" strike="noStrike">
                <a:solidFill>
                  <a:srgbClr val="000000"/>
                </a:solidFill>
                <a:latin typeface="Calibri"/>
                <a:ea typeface="Calibri"/>
                <a:cs typeface="Calibri"/>
                <a:sym typeface="Calibri"/>
              </a:rPr>
              <a:t>DPUs </a:t>
            </a:r>
            <a:endParaRPr i="0" sz="1200" u="none" cap="none" strike="noStrike">
              <a:solidFill>
                <a:srgbClr val="000000"/>
              </a:solidFill>
              <a:latin typeface="Calibri"/>
              <a:ea typeface="Calibri"/>
              <a:cs typeface="Calibri"/>
              <a:sym typeface="Calibri"/>
            </a:endParaRPr>
          </a:p>
          <a:p>
            <a:pPr indent="-304800" lvl="1" marL="914400" marR="0" rtl="0" algn="l">
              <a:lnSpc>
                <a:spcPct val="100000"/>
              </a:lnSpc>
              <a:spcBef>
                <a:spcPts val="0"/>
              </a:spcBef>
              <a:spcAft>
                <a:spcPts val="0"/>
              </a:spcAft>
              <a:buClr>
                <a:srgbClr val="000000"/>
              </a:buClr>
              <a:buSzPts val="1200"/>
              <a:buFont typeface="Calibri"/>
              <a:buChar char="○"/>
            </a:pPr>
            <a:r>
              <a:rPr i="0" lang="en-CA" sz="1200" u="none" cap="none" strike="noStrike">
                <a:solidFill>
                  <a:srgbClr val="000000"/>
                </a:solidFill>
                <a:latin typeface="Calibri"/>
                <a:ea typeface="Calibri"/>
                <a:cs typeface="Calibri"/>
                <a:sym typeface="Calibri"/>
              </a:rPr>
              <a:t>Helps large Infrastructure as a service (IaaS) cloud providers improve hosted virtualized and bare-metal workload performance</a:t>
            </a:r>
            <a:endParaRPr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rgbClr val="000000"/>
              </a:solidFill>
              <a:latin typeface="Calibri"/>
              <a:ea typeface="Calibri"/>
              <a:cs typeface="Calibri"/>
              <a:sym typeface="Calibri"/>
            </a:endParaRPr>
          </a:p>
        </p:txBody>
      </p:sp>
      <p:sp>
        <p:nvSpPr>
          <p:cNvPr id="1313" name="Google Shape;1313;p160"/>
          <p:cNvSpPr txBox="1"/>
          <p:nvPr/>
        </p:nvSpPr>
        <p:spPr>
          <a:xfrm>
            <a:off x="4751400" y="3094850"/>
            <a:ext cx="4123200" cy="1522500"/>
          </a:xfrm>
          <a:prstGeom prst="rect">
            <a:avLst/>
          </a:prstGeom>
          <a:noFill/>
          <a:ln>
            <a:noFill/>
          </a:ln>
        </p:spPr>
        <p:txBody>
          <a:bodyPr anchorCtr="0" anchor="t" bIns="91425" lIns="91425" spcFirstLastPara="1" rIns="91425" wrap="square" tIns="91425">
            <a:noAutofit/>
          </a:bodyPr>
          <a:lstStyle/>
          <a:p>
            <a:pPr indent="-304800" lvl="0" marL="457200" marR="0" rtl="0" algn="l">
              <a:lnSpc>
                <a:spcPct val="100000"/>
              </a:lnSpc>
              <a:spcBef>
                <a:spcPts val="0"/>
              </a:spcBef>
              <a:spcAft>
                <a:spcPts val="0"/>
              </a:spcAft>
              <a:buClr>
                <a:srgbClr val="000000"/>
              </a:buClr>
              <a:buSzPts val="1200"/>
              <a:buFont typeface="Calibri"/>
              <a:buChar char="●"/>
            </a:pPr>
            <a:r>
              <a:rPr i="0" lang="en-CA" sz="1200" u="none" cap="none" strike="noStrike">
                <a:solidFill>
                  <a:srgbClr val="000000"/>
                </a:solidFill>
                <a:latin typeface="Calibri"/>
                <a:ea typeface="Calibri"/>
                <a:cs typeface="Calibri"/>
                <a:sym typeface="Calibri"/>
              </a:rPr>
              <a:t>Specifically designed to address the growing demand for compute-accelerated data center workloads</a:t>
            </a:r>
            <a:endParaRPr i="0" sz="1200" u="none" cap="none" strike="noStrike">
              <a:solidFill>
                <a:srgbClr val="000000"/>
              </a:solidFill>
              <a:latin typeface="Calibri"/>
              <a:ea typeface="Calibri"/>
              <a:cs typeface="Calibri"/>
              <a:sym typeface="Calibri"/>
            </a:endParaRPr>
          </a:p>
          <a:p>
            <a:pPr indent="-304800" lvl="0" marL="457200" marR="0" rtl="0" algn="l">
              <a:lnSpc>
                <a:spcPct val="100000"/>
              </a:lnSpc>
              <a:spcBef>
                <a:spcPts val="0"/>
              </a:spcBef>
              <a:spcAft>
                <a:spcPts val="0"/>
              </a:spcAft>
              <a:buClr>
                <a:srgbClr val="000000"/>
              </a:buClr>
              <a:buSzPts val="1200"/>
              <a:buFont typeface="Calibri"/>
              <a:buChar char="●"/>
            </a:pPr>
            <a:r>
              <a:rPr i="0" lang="en-CA" sz="1200" u="none" cap="none" strike="noStrike">
                <a:solidFill>
                  <a:srgbClr val="000000"/>
                </a:solidFill>
                <a:latin typeface="Calibri"/>
                <a:ea typeface="Calibri"/>
                <a:cs typeface="Calibri"/>
                <a:sym typeface="Calibri"/>
              </a:rPr>
              <a:t>Includes AI training and a range of supercomputing applications where the compute capabilities of GPUs provide additional performance</a:t>
            </a:r>
            <a:endParaRPr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rgbClr val="000000"/>
              </a:solidFill>
              <a:latin typeface="Calibri"/>
              <a:ea typeface="Calibri"/>
              <a:cs typeface="Calibri"/>
              <a:sym typeface="Calibri"/>
            </a:endParaRPr>
          </a:p>
        </p:txBody>
      </p:sp>
      <p:sp>
        <p:nvSpPr>
          <p:cNvPr id="1314" name="Google Shape;1314;p160"/>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Business Segments - Data Center</a:t>
            </a:r>
            <a:endParaRPr sz="1600"/>
          </a:p>
        </p:txBody>
      </p:sp>
      <p:pic>
        <p:nvPicPr>
          <p:cNvPr id="1315" name="Google Shape;1315;p160"/>
          <p:cNvPicPr preferRelativeResize="0"/>
          <p:nvPr/>
        </p:nvPicPr>
        <p:blipFill>
          <a:blip r:embed="rId3">
            <a:alphaModFix/>
          </a:blip>
          <a:stretch>
            <a:fillRect/>
          </a:stretch>
        </p:blipFill>
        <p:spPr>
          <a:xfrm>
            <a:off x="8424000" y="4423500"/>
            <a:ext cx="720000" cy="720000"/>
          </a:xfrm>
          <a:prstGeom prst="rect">
            <a:avLst/>
          </a:prstGeom>
          <a:noFill/>
          <a:ln>
            <a:noFill/>
          </a:ln>
        </p:spPr>
      </p:pic>
    </p:spTree>
  </p:cSld>
  <p:clrMapOvr>
    <a:masterClrMapping/>
  </p:clrMapOvr>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9" name="Shape 1319"/>
        <p:cNvGrpSpPr/>
        <p:nvPr/>
      </p:nvGrpSpPr>
      <p:grpSpPr>
        <a:xfrm>
          <a:off x="0" y="0"/>
          <a:ext cx="0" cy="0"/>
          <a:chOff x="0" y="0"/>
          <a:chExt cx="0" cy="0"/>
        </a:xfrm>
      </p:grpSpPr>
      <p:sp>
        <p:nvSpPr>
          <p:cNvPr id="1320" name="Google Shape;1320;p161"/>
          <p:cNvSpPr txBox="1"/>
          <p:nvPr>
            <p:ph idx="4294967295" type="body"/>
          </p:nvPr>
        </p:nvSpPr>
        <p:spPr>
          <a:xfrm>
            <a:off x="846000" y="3196650"/>
            <a:ext cx="7452000" cy="14400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0"/>
              </a:spcAft>
              <a:buSzPts val="688"/>
              <a:buNone/>
            </a:pPr>
            <a:r>
              <a:rPr b="1" lang="en-CA" sz="1200"/>
              <a:t>Strategic Highlights</a:t>
            </a:r>
            <a:endParaRPr b="1" sz="1200"/>
          </a:p>
          <a:p>
            <a:pPr indent="-292100" lvl="0" marL="457200" rtl="0" algn="l">
              <a:lnSpc>
                <a:spcPct val="105000"/>
              </a:lnSpc>
              <a:spcBef>
                <a:spcPts val="1200"/>
              </a:spcBef>
              <a:spcAft>
                <a:spcPts val="0"/>
              </a:spcAft>
              <a:buSzPts val="1000"/>
              <a:buChar char="●"/>
            </a:pPr>
            <a:r>
              <a:rPr lang="en-CA" sz="1000"/>
              <a:t>Almost 100 new AMD processor-powered cloud instances launched from Amazon, Google, Microsoft, Oracle, Tencent and others</a:t>
            </a:r>
            <a:endParaRPr sz="1000"/>
          </a:p>
          <a:p>
            <a:pPr indent="-292100" lvl="0" marL="457200" rtl="0" algn="l">
              <a:lnSpc>
                <a:spcPct val="105000"/>
              </a:lnSpc>
              <a:spcBef>
                <a:spcPts val="0"/>
              </a:spcBef>
              <a:spcAft>
                <a:spcPts val="0"/>
              </a:spcAft>
              <a:buSzPts val="1000"/>
              <a:buChar char="●"/>
            </a:pPr>
            <a:r>
              <a:rPr lang="en-CA" sz="1000"/>
              <a:t>Enterprise wins in automotive, aerospace, financial services, pharmaceutical and technology</a:t>
            </a:r>
            <a:endParaRPr sz="1000"/>
          </a:p>
          <a:p>
            <a:pPr indent="-292100" lvl="0" marL="457200" rtl="0" algn="l">
              <a:lnSpc>
                <a:spcPct val="105000"/>
              </a:lnSpc>
              <a:spcBef>
                <a:spcPts val="0"/>
              </a:spcBef>
              <a:spcAft>
                <a:spcPts val="0"/>
              </a:spcAft>
              <a:buSzPts val="1000"/>
              <a:buChar char="●"/>
            </a:pPr>
            <a:r>
              <a:rPr lang="en-CA" sz="1000"/>
              <a:t>Launched 4th Gen EPYC “Siena” processors for intelligent edge and telco applications </a:t>
            </a:r>
            <a:endParaRPr sz="1000"/>
          </a:p>
          <a:p>
            <a:pPr indent="-292100" lvl="0" marL="457200" rtl="0" algn="l">
              <a:lnSpc>
                <a:spcPct val="105000"/>
              </a:lnSpc>
              <a:spcBef>
                <a:spcPts val="0"/>
              </a:spcBef>
              <a:spcAft>
                <a:spcPts val="0"/>
              </a:spcAft>
              <a:buSzPts val="1000"/>
              <a:buChar char="●"/>
            </a:pPr>
            <a:r>
              <a:rPr lang="en-CA" sz="1000"/>
              <a:t>Announced acquisitions of Mipsology and Nod.ai to support expanding AI software capabilities</a:t>
            </a:r>
            <a:endParaRPr sz="1000"/>
          </a:p>
          <a:p>
            <a:pPr indent="-292100" lvl="0" marL="457200" rtl="0" algn="l">
              <a:lnSpc>
                <a:spcPct val="105000"/>
              </a:lnSpc>
              <a:spcBef>
                <a:spcPts val="0"/>
              </a:spcBef>
              <a:spcAft>
                <a:spcPts val="0"/>
              </a:spcAft>
              <a:buSzPts val="1000"/>
              <a:buChar char="●"/>
            </a:pPr>
            <a:r>
              <a:rPr lang="en-CA" sz="1000"/>
              <a:t>AMD Instinct™ MI300A and MI300X GPU production shipments expected during Q4’23</a:t>
            </a:r>
            <a:endParaRPr sz="1000"/>
          </a:p>
        </p:txBody>
      </p:sp>
      <p:sp>
        <p:nvSpPr>
          <p:cNvPr id="1321" name="Google Shape;1321;p161"/>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Business Segments - </a:t>
            </a:r>
            <a:r>
              <a:rPr lang="en-CA"/>
              <a:t>Data Center</a:t>
            </a:r>
            <a:endParaRPr sz="1600"/>
          </a:p>
        </p:txBody>
      </p:sp>
      <p:pic>
        <p:nvPicPr>
          <p:cNvPr id="1322" name="Google Shape;1322;p161"/>
          <p:cNvPicPr preferRelativeResize="0"/>
          <p:nvPr/>
        </p:nvPicPr>
        <p:blipFill>
          <a:blip r:embed="rId3">
            <a:alphaModFix/>
          </a:blip>
          <a:stretch>
            <a:fillRect/>
          </a:stretch>
        </p:blipFill>
        <p:spPr>
          <a:xfrm>
            <a:off x="8424000" y="4423500"/>
            <a:ext cx="720000" cy="720000"/>
          </a:xfrm>
          <a:prstGeom prst="rect">
            <a:avLst/>
          </a:prstGeom>
          <a:noFill/>
          <a:ln>
            <a:noFill/>
          </a:ln>
        </p:spPr>
      </p:pic>
      <p:sp>
        <p:nvSpPr>
          <p:cNvPr id="1323" name="Google Shape;1323;p161"/>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a:t>
            </a:r>
            <a:r>
              <a:rPr lang="en-CA" sz="800">
                <a:solidFill>
                  <a:srgbClr val="999999"/>
                </a:solidFill>
              </a:rPr>
              <a:t>https://ir.amd.com/sec-filings/content/0000002488-23-000192/0000002488-23-000192.pdf</a:t>
            </a:r>
            <a:endParaRPr sz="800"/>
          </a:p>
        </p:txBody>
      </p:sp>
      <p:pic>
        <p:nvPicPr>
          <p:cNvPr id="1324" name="Google Shape;1324;p161"/>
          <p:cNvPicPr preferRelativeResize="0"/>
          <p:nvPr/>
        </p:nvPicPr>
        <p:blipFill rotWithShape="1">
          <a:blip r:embed="rId4">
            <a:alphaModFix/>
          </a:blip>
          <a:srcRect b="67650" l="0" r="0" t="9950"/>
          <a:stretch/>
        </p:blipFill>
        <p:spPr>
          <a:xfrm>
            <a:off x="845700" y="1124450"/>
            <a:ext cx="7452625" cy="910425"/>
          </a:xfrm>
          <a:prstGeom prst="rect">
            <a:avLst/>
          </a:prstGeom>
          <a:noFill/>
          <a:ln>
            <a:noFill/>
          </a:ln>
        </p:spPr>
      </p:pic>
      <p:pic>
        <p:nvPicPr>
          <p:cNvPr id="1325" name="Google Shape;1325;p161"/>
          <p:cNvPicPr preferRelativeResize="0"/>
          <p:nvPr/>
        </p:nvPicPr>
        <p:blipFill rotWithShape="1">
          <a:blip r:embed="rId5">
            <a:alphaModFix/>
          </a:blip>
          <a:srcRect b="67393" l="0" r="0" t="0"/>
          <a:stretch/>
        </p:blipFill>
        <p:spPr>
          <a:xfrm>
            <a:off x="845700" y="2034875"/>
            <a:ext cx="7452624" cy="1161775"/>
          </a:xfrm>
          <a:prstGeom prst="rect">
            <a:avLst/>
          </a:prstGeom>
          <a:noFill/>
          <a:ln>
            <a:noFill/>
          </a:ln>
        </p:spPr>
      </p:pic>
      <p:sp>
        <p:nvSpPr>
          <p:cNvPr id="1326" name="Google Shape;1326;p161"/>
          <p:cNvSpPr/>
          <p:nvPr/>
        </p:nvSpPr>
        <p:spPr>
          <a:xfrm rot="10800000">
            <a:off x="5220000" y="2970000"/>
            <a:ext cx="180000" cy="180000"/>
          </a:xfrm>
          <a:prstGeom prst="upArrow">
            <a:avLst>
              <a:gd fmla="val 50000" name="adj1"/>
              <a:gd fmla="val 50000" name="adj2"/>
            </a:avLst>
          </a:prstGeom>
          <a:solidFill>
            <a:srgbClr val="FF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327" name="Google Shape;1327;p161"/>
          <p:cNvSpPr/>
          <p:nvPr/>
        </p:nvSpPr>
        <p:spPr>
          <a:xfrm rot="-5400000">
            <a:off x="5220000" y="2700000"/>
            <a:ext cx="180000" cy="180000"/>
          </a:xfrm>
          <a:prstGeom prst="upArrow">
            <a:avLst>
              <a:gd fmla="val 50000" name="adj1"/>
              <a:gd fmla="val 50000" name="adj2"/>
            </a:avLst>
          </a:prstGeom>
          <a:solidFill>
            <a:srgbClr val="FF99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328" name="Google Shape;1328;p161"/>
          <p:cNvSpPr/>
          <p:nvPr/>
        </p:nvSpPr>
        <p:spPr>
          <a:xfrm>
            <a:off x="7200000" y="2700000"/>
            <a:ext cx="180000" cy="180000"/>
          </a:xfrm>
          <a:prstGeom prst="upArrow">
            <a:avLst>
              <a:gd fmla="val 50000" name="adj1"/>
              <a:gd fmla="val 50000" name="adj2"/>
            </a:avLst>
          </a:prstGeom>
          <a:solidFill>
            <a:srgbClr val="00FF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329" name="Google Shape;1329;p161"/>
          <p:cNvSpPr/>
          <p:nvPr/>
        </p:nvSpPr>
        <p:spPr>
          <a:xfrm>
            <a:off x="7200000" y="2970000"/>
            <a:ext cx="180000" cy="180000"/>
          </a:xfrm>
          <a:prstGeom prst="upArrow">
            <a:avLst>
              <a:gd fmla="val 50000" name="adj1"/>
              <a:gd fmla="val 50000" name="adj2"/>
            </a:avLst>
          </a:prstGeom>
          <a:solidFill>
            <a:srgbClr val="00FF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330" name="Google Shape;1330;p161"/>
          <p:cNvSpPr/>
          <p:nvPr/>
        </p:nvSpPr>
        <p:spPr>
          <a:xfrm>
            <a:off x="6371650" y="1183400"/>
            <a:ext cx="1962600" cy="858600"/>
          </a:xfrm>
          <a:prstGeom prst="roundRect">
            <a:avLst>
              <a:gd fmla="val 16667" name="adj"/>
            </a:avLst>
          </a:prstGeom>
          <a:noFill/>
          <a:ln cap="flat" cmpd="sng" w="1905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4" name="Shape 1334"/>
        <p:cNvGrpSpPr/>
        <p:nvPr/>
      </p:nvGrpSpPr>
      <p:grpSpPr>
        <a:xfrm>
          <a:off x="0" y="0"/>
          <a:ext cx="0" cy="0"/>
          <a:chOff x="0" y="0"/>
          <a:chExt cx="0" cy="0"/>
        </a:xfrm>
      </p:grpSpPr>
      <p:sp>
        <p:nvSpPr>
          <p:cNvPr id="1335" name="Google Shape;1335;p162"/>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MD&amp;A</a:t>
            </a:r>
            <a:r>
              <a:rPr lang="en-CA"/>
              <a:t> - Data Center</a:t>
            </a:r>
            <a:endParaRPr sz="1600"/>
          </a:p>
        </p:txBody>
      </p:sp>
      <p:pic>
        <p:nvPicPr>
          <p:cNvPr id="1336" name="Google Shape;1336;p162"/>
          <p:cNvPicPr preferRelativeResize="0"/>
          <p:nvPr/>
        </p:nvPicPr>
        <p:blipFill>
          <a:blip r:embed="rId3">
            <a:alphaModFix/>
          </a:blip>
          <a:stretch>
            <a:fillRect/>
          </a:stretch>
        </p:blipFill>
        <p:spPr>
          <a:xfrm>
            <a:off x="8424000" y="4423500"/>
            <a:ext cx="720000" cy="720000"/>
          </a:xfrm>
          <a:prstGeom prst="rect">
            <a:avLst/>
          </a:prstGeom>
          <a:noFill/>
          <a:ln>
            <a:noFill/>
          </a:ln>
        </p:spPr>
      </p:pic>
      <p:sp>
        <p:nvSpPr>
          <p:cNvPr id="1337" name="Google Shape;1337;p162"/>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https://ir.amd.com/sec-filings/content/0000002488-23-000195/0000002488-23-000195.pdf</a:t>
            </a:r>
            <a:endParaRPr sz="800"/>
          </a:p>
        </p:txBody>
      </p:sp>
      <p:grpSp>
        <p:nvGrpSpPr>
          <p:cNvPr id="1338" name="Google Shape;1338;p162"/>
          <p:cNvGrpSpPr/>
          <p:nvPr/>
        </p:nvGrpSpPr>
        <p:grpSpPr>
          <a:xfrm>
            <a:off x="951263" y="1799363"/>
            <a:ext cx="7241475" cy="1544775"/>
            <a:chOff x="140400" y="872400"/>
            <a:chExt cx="7241475" cy="1544775"/>
          </a:xfrm>
        </p:grpSpPr>
        <p:pic>
          <p:nvPicPr>
            <p:cNvPr id="1339" name="Google Shape;1339;p162"/>
            <p:cNvPicPr preferRelativeResize="0"/>
            <p:nvPr/>
          </p:nvPicPr>
          <p:blipFill>
            <a:blip r:embed="rId4">
              <a:alphaModFix/>
            </a:blip>
            <a:stretch>
              <a:fillRect/>
            </a:stretch>
          </p:blipFill>
          <p:spPr>
            <a:xfrm>
              <a:off x="152400" y="872400"/>
              <a:ext cx="7229475" cy="1257300"/>
            </a:xfrm>
            <a:prstGeom prst="rect">
              <a:avLst/>
            </a:prstGeom>
            <a:noFill/>
            <a:ln>
              <a:noFill/>
            </a:ln>
          </p:spPr>
        </p:pic>
        <p:pic>
          <p:nvPicPr>
            <p:cNvPr id="1340" name="Google Shape;1340;p162"/>
            <p:cNvPicPr preferRelativeResize="0"/>
            <p:nvPr/>
          </p:nvPicPr>
          <p:blipFill>
            <a:blip r:embed="rId5">
              <a:alphaModFix/>
            </a:blip>
            <a:stretch>
              <a:fillRect/>
            </a:stretch>
          </p:blipFill>
          <p:spPr>
            <a:xfrm>
              <a:off x="140400" y="2160000"/>
              <a:ext cx="7229475" cy="257175"/>
            </a:xfrm>
            <a:prstGeom prst="rect">
              <a:avLst/>
            </a:prstGeom>
            <a:noFill/>
            <a:ln>
              <a:noFill/>
            </a:ln>
          </p:spPr>
        </p:pic>
      </p:grpSp>
    </p:spTree>
  </p:cSld>
  <p:clrMapOvr>
    <a:masterClrMapping/>
  </p:clrMapOvr>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4" name="Shape 1344"/>
        <p:cNvGrpSpPr/>
        <p:nvPr/>
      </p:nvGrpSpPr>
      <p:grpSpPr>
        <a:xfrm>
          <a:off x="0" y="0"/>
          <a:ext cx="0" cy="0"/>
          <a:chOff x="0" y="0"/>
          <a:chExt cx="0" cy="0"/>
        </a:xfrm>
      </p:grpSpPr>
      <p:sp>
        <p:nvSpPr>
          <p:cNvPr id="1345" name="Google Shape;1345;p163"/>
          <p:cNvSpPr/>
          <p:nvPr/>
        </p:nvSpPr>
        <p:spPr>
          <a:xfrm>
            <a:off x="255600" y="853625"/>
            <a:ext cx="4224900" cy="216000"/>
          </a:xfrm>
          <a:prstGeom prst="rect">
            <a:avLst/>
          </a:prstGeom>
          <a:solidFill>
            <a:schemeClr val="dk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200"/>
              <a:buFont typeface="Arial"/>
              <a:buNone/>
            </a:pPr>
            <a:r>
              <a:rPr i="0" lang="en-CA" sz="1200" u="none" cap="none" strike="noStrike">
                <a:solidFill>
                  <a:schemeClr val="lt1"/>
                </a:solidFill>
                <a:latin typeface="Calibri"/>
                <a:ea typeface="Calibri"/>
                <a:cs typeface="Calibri"/>
                <a:sym typeface="Calibri"/>
              </a:rPr>
              <a:t>Desktop CPUs</a:t>
            </a:r>
            <a:endParaRPr i="0" sz="1200" u="none" cap="none" strike="noStrike">
              <a:solidFill>
                <a:schemeClr val="lt1"/>
              </a:solidFill>
              <a:latin typeface="Calibri"/>
              <a:ea typeface="Calibri"/>
              <a:cs typeface="Calibri"/>
              <a:sym typeface="Calibri"/>
            </a:endParaRPr>
          </a:p>
        </p:txBody>
      </p:sp>
      <p:sp>
        <p:nvSpPr>
          <p:cNvPr id="1346" name="Google Shape;1346;p163"/>
          <p:cNvSpPr/>
          <p:nvPr/>
        </p:nvSpPr>
        <p:spPr>
          <a:xfrm>
            <a:off x="254849" y="2788225"/>
            <a:ext cx="4226400" cy="216000"/>
          </a:xfrm>
          <a:prstGeom prst="rect">
            <a:avLst/>
          </a:prstGeom>
          <a:solidFill>
            <a:schemeClr val="dk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200"/>
              <a:buFont typeface="Arial"/>
              <a:buNone/>
            </a:pPr>
            <a:r>
              <a:rPr i="0" lang="en-CA" sz="1200" u="none" cap="none" strike="noStrike">
                <a:solidFill>
                  <a:schemeClr val="lt1"/>
                </a:solidFill>
                <a:latin typeface="Calibri"/>
                <a:ea typeface="Calibri"/>
                <a:cs typeface="Calibri"/>
                <a:sym typeface="Calibri"/>
              </a:rPr>
              <a:t>Commercial CPUs</a:t>
            </a:r>
            <a:endParaRPr i="0" sz="1200" u="none" cap="none" strike="noStrike">
              <a:solidFill>
                <a:schemeClr val="lt1"/>
              </a:solidFill>
              <a:latin typeface="Calibri"/>
              <a:ea typeface="Calibri"/>
              <a:cs typeface="Calibri"/>
              <a:sym typeface="Calibri"/>
            </a:endParaRPr>
          </a:p>
        </p:txBody>
      </p:sp>
      <p:sp>
        <p:nvSpPr>
          <p:cNvPr id="1347" name="Google Shape;1347;p163"/>
          <p:cNvSpPr/>
          <p:nvPr/>
        </p:nvSpPr>
        <p:spPr>
          <a:xfrm>
            <a:off x="4751400" y="853625"/>
            <a:ext cx="4224900" cy="216000"/>
          </a:xfrm>
          <a:prstGeom prst="rect">
            <a:avLst/>
          </a:prstGeom>
          <a:solidFill>
            <a:schemeClr val="dk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100"/>
              <a:buFont typeface="Arial"/>
              <a:buNone/>
            </a:pPr>
            <a:r>
              <a:rPr i="0" lang="en-CA" sz="1200" u="none" cap="none" strike="noStrike">
                <a:solidFill>
                  <a:schemeClr val="lt1"/>
                </a:solidFill>
                <a:latin typeface="Calibri"/>
                <a:ea typeface="Calibri"/>
                <a:cs typeface="Calibri"/>
                <a:sym typeface="Calibri"/>
              </a:rPr>
              <a:t>Notebook CPUs</a:t>
            </a:r>
            <a:endParaRPr i="0" sz="1200" u="none" cap="none" strike="noStrike">
              <a:solidFill>
                <a:schemeClr val="lt1"/>
              </a:solidFill>
              <a:latin typeface="Calibri"/>
              <a:ea typeface="Calibri"/>
              <a:cs typeface="Calibri"/>
              <a:sym typeface="Calibri"/>
            </a:endParaRPr>
          </a:p>
        </p:txBody>
      </p:sp>
      <p:sp>
        <p:nvSpPr>
          <p:cNvPr id="1348" name="Google Shape;1348;p163"/>
          <p:cNvSpPr/>
          <p:nvPr/>
        </p:nvSpPr>
        <p:spPr>
          <a:xfrm>
            <a:off x="4750650" y="2788225"/>
            <a:ext cx="4226400" cy="216000"/>
          </a:xfrm>
          <a:prstGeom prst="rect">
            <a:avLst/>
          </a:prstGeom>
          <a:solidFill>
            <a:schemeClr val="dk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200"/>
              <a:buFont typeface="Arial"/>
              <a:buNone/>
            </a:pPr>
            <a:r>
              <a:rPr i="0" lang="en-CA" sz="1200" u="none" cap="none" strike="noStrike">
                <a:solidFill>
                  <a:schemeClr val="lt1"/>
                </a:solidFill>
                <a:latin typeface="Calibri"/>
                <a:ea typeface="Calibri"/>
                <a:cs typeface="Calibri"/>
                <a:sym typeface="Calibri"/>
              </a:rPr>
              <a:t>Chipsets</a:t>
            </a:r>
            <a:endParaRPr i="0" sz="1200" u="none" cap="none" strike="noStrike">
              <a:solidFill>
                <a:schemeClr val="lt1"/>
              </a:solidFill>
              <a:latin typeface="Calibri"/>
              <a:ea typeface="Calibri"/>
              <a:cs typeface="Calibri"/>
              <a:sym typeface="Calibri"/>
            </a:endParaRPr>
          </a:p>
        </p:txBody>
      </p:sp>
      <p:sp>
        <p:nvSpPr>
          <p:cNvPr id="1349" name="Google Shape;1349;p163"/>
          <p:cNvSpPr txBox="1"/>
          <p:nvPr/>
        </p:nvSpPr>
        <p:spPr>
          <a:xfrm>
            <a:off x="255600" y="1160250"/>
            <a:ext cx="3994800" cy="1411500"/>
          </a:xfrm>
          <a:prstGeom prst="rect">
            <a:avLst/>
          </a:prstGeom>
          <a:noFill/>
          <a:ln>
            <a:noFill/>
          </a:ln>
        </p:spPr>
        <p:txBody>
          <a:bodyPr anchorCtr="0" anchor="t" bIns="91425" lIns="91425" spcFirstLastPara="1" rIns="91425" wrap="square" tIns="91425">
            <a:noAutofit/>
          </a:bodyPr>
          <a:lstStyle/>
          <a:p>
            <a:pPr indent="-304800" lvl="0" marL="457200" marR="0" rtl="0" algn="l">
              <a:lnSpc>
                <a:spcPct val="100000"/>
              </a:lnSpc>
              <a:spcBef>
                <a:spcPts val="0"/>
              </a:spcBef>
              <a:spcAft>
                <a:spcPts val="0"/>
              </a:spcAft>
              <a:buClr>
                <a:srgbClr val="000000"/>
              </a:buClr>
              <a:buSzPts val="1200"/>
              <a:buFont typeface="Calibri"/>
              <a:buChar char="●"/>
            </a:pPr>
            <a:r>
              <a:rPr i="0" lang="en-CA" sz="1200" u="none" cap="none" strike="noStrike">
                <a:solidFill>
                  <a:srgbClr val="000000"/>
                </a:solidFill>
                <a:latin typeface="Calibri"/>
                <a:ea typeface="Calibri"/>
                <a:cs typeface="Calibri"/>
                <a:sym typeface="Calibri"/>
              </a:rPr>
              <a:t>AMD RyzenTM </a:t>
            </a:r>
            <a:endParaRPr i="0" sz="1200" u="none" cap="none" strike="noStrike">
              <a:solidFill>
                <a:srgbClr val="000000"/>
              </a:solidFill>
              <a:latin typeface="Calibri"/>
              <a:ea typeface="Calibri"/>
              <a:cs typeface="Calibri"/>
              <a:sym typeface="Calibri"/>
            </a:endParaRPr>
          </a:p>
          <a:p>
            <a:pPr indent="-304800" lvl="0" marL="457200" marR="0" rtl="0" algn="l">
              <a:lnSpc>
                <a:spcPct val="100000"/>
              </a:lnSpc>
              <a:spcBef>
                <a:spcPts val="0"/>
              </a:spcBef>
              <a:spcAft>
                <a:spcPts val="0"/>
              </a:spcAft>
              <a:buClr>
                <a:srgbClr val="000000"/>
              </a:buClr>
              <a:buSzPts val="1200"/>
              <a:buFont typeface="Calibri"/>
              <a:buChar char="●"/>
            </a:pPr>
            <a:r>
              <a:rPr i="0" lang="en-CA" sz="1200" u="none" cap="none" strike="noStrike">
                <a:solidFill>
                  <a:srgbClr val="000000"/>
                </a:solidFill>
                <a:latin typeface="Calibri"/>
                <a:ea typeface="Calibri"/>
                <a:cs typeface="Calibri"/>
                <a:sym typeface="Calibri"/>
              </a:rPr>
              <a:t>AMD AthlonTM series processors.</a:t>
            </a:r>
            <a:endParaRPr i="0" sz="1200" u="none" cap="none" strike="noStrike">
              <a:solidFill>
                <a:srgbClr val="000000"/>
              </a:solidFill>
              <a:latin typeface="Calibri"/>
              <a:ea typeface="Calibri"/>
              <a:cs typeface="Calibri"/>
              <a:sym typeface="Calibri"/>
            </a:endParaRPr>
          </a:p>
          <a:p>
            <a:pPr indent="-304800" lvl="1" marL="914400" marR="0" rtl="0" algn="l">
              <a:lnSpc>
                <a:spcPct val="100000"/>
              </a:lnSpc>
              <a:spcBef>
                <a:spcPts val="0"/>
              </a:spcBef>
              <a:spcAft>
                <a:spcPts val="0"/>
              </a:spcAft>
              <a:buClr>
                <a:srgbClr val="000000"/>
              </a:buClr>
              <a:buSzPts val="1200"/>
              <a:buFont typeface="Calibri"/>
              <a:buChar char="○"/>
            </a:pPr>
            <a:r>
              <a:rPr i="0" lang="en-CA" sz="1200" u="none" cap="none" strike="noStrike">
                <a:solidFill>
                  <a:srgbClr val="000000"/>
                </a:solidFill>
                <a:latin typeface="Calibri"/>
                <a:ea typeface="Calibri"/>
                <a:cs typeface="Calibri"/>
                <a:sym typeface="Calibri"/>
              </a:rPr>
              <a:t>Based on “Zen 4” architecture and deliver Leadership performance for gamers and content creators</a:t>
            </a:r>
            <a:endParaRPr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rgbClr val="000000"/>
              </a:solidFill>
              <a:latin typeface="Calibri"/>
              <a:ea typeface="Calibri"/>
              <a:cs typeface="Calibri"/>
              <a:sym typeface="Calibri"/>
            </a:endParaRPr>
          </a:p>
        </p:txBody>
      </p:sp>
      <p:sp>
        <p:nvSpPr>
          <p:cNvPr id="1350" name="Google Shape;1350;p163"/>
          <p:cNvSpPr txBox="1"/>
          <p:nvPr/>
        </p:nvSpPr>
        <p:spPr>
          <a:xfrm>
            <a:off x="4779500" y="1160253"/>
            <a:ext cx="4122300" cy="1411500"/>
          </a:xfrm>
          <a:prstGeom prst="rect">
            <a:avLst/>
          </a:prstGeom>
          <a:noFill/>
          <a:ln>
            <a:noFill/>
          </a:ln>
        </p:spPr>
        <p:txBody>
          <a:bodyPr anchorCtr="0" anchor="t" bIns="91425" lIns="91425" spcFirstLastPara="1" rIns="91425" wrap="square" tIns="91425">
            <a:noAutofit/>
          </a:bodyPr>
          <a:lstStyle/>
          <a:p>
            <a:pPr indent="-304800" lvl="0" marL="457200" marR="0" rtl="0" algn="l">
              <a:lnSpc>
                <a:spcPct val="100000"/>
              </a:lnSpc>
              <a:spcBef>
                <a:spcPts val="0"/>
              </a:spcBef>
              <a:spcAft>
                <a:spcPts val="0"/>
              </a:spcAft>
              <a:buClr>
                <a:srgbClr val="000000"/>
              </a:buClr>
              <a:buSzPts val="1200"/>
              <a:buFont typeface="Calibri"/>
              <a:buChar char="●"/>
            </a:pPr>
            <a:r>
              <a:rPr i="0" lang="en-CA" sz="1200" u="none" cap="none" strike="noStrike">
                <a:solidFill>
                  <a:srgbClr val="000000"/>
                </a:solidFill>
                <a:latin typeface="Calibri"/>
                <a:ea typeface="Calibri"/>
                <a:cs typeface="Calibri"/>
                <a:sym typeface="Calibri"/>
              </a:rPr>
              <a:t>AMD Ryzen and </a:t>
            </a:r>
            <a:endParaRPr i="0" sz="1200" u="none" cap="none" strike="noStrike">
              <a:solidFill>
                <a:srgbClr val="000000"/>
              </a:solidFill>
              <a:latin typeface="Calibri"/>
              <a:ea typeface="Calibri"/>
              <a:cs typeface="Calibri"/>
              <a:sym typeface="Calibri"/>
            </a:endParaRPr>
          </a:p>
          <a:p>
            <a:pPr indent="-304800" lvl="0" marL="457200" marR="0" rtl="0" algn="l">
              <a:lnSpc>
                <a:spcPct val="100000"/>
              </a:lnSpc>
              <a:spcBef>
                <a:spcPts val="0"/>
              </a:spcBef>
              <a:spcAft>
                <a:spcPts val="0"/>
              </a:spcAft>
              <a:buClr>
                <a:srgbClr val="000000"/>
              </a:buClr>
              <a:buSzPts val="1200"/>
              <a:buFont typeface="Calibri"/>
              <a:buChar char="●"/>
            </a:pPr>
            <a:r>
              <a:rPr i="0" lang="en-CA" sz="1200" u="none" cap="none" strike="noStrike">
                <a:solidFill>
                  <a:srgbClr val="000000"/>
                </a:solidFill>
                <a:latin typeface="Calibri"/>
                <a:ea typeface="Calibri"/>
                <a:cs typeface="Calibri"/>
                <a:sym typeface="Calibri"/>
              </a:rPr>
              <a:t>AMD Athlon mobile processors </a:t>
            </a:r>
            <a:endParaRPr i="0" sz="1200" u="none" cap="none" strike="noStrike">
              <a:solidFill>
                <a:srgbClr val="000000"/>
              </a:solidFill>
              <a:latin typeface="Calibri"/>
              <a:ea typeface="Calibri"/>
              <a:cs typeface="Calibri"/>
              <a:sym typeface="Calibri"/>
            </a:endParaRPr>
          </a:p>
          <a:p>
            <a:pPr indent="-304800" lvl="1" marL="914400" marR="0" rtl="0" algn="l">
              <a:lnSpc>
                <a:spcPct val="100000"/>
              </a:lnSpc>
              <a:spcBef>
                <a:spcPts val="0"/>
              </a:spcBef>
              <a:spcAft>
                <a:spcPts val="0"/>
              </a:spcAft>
              <a:buClr>
                <a:srgbClr val="000000"/>
              </a:buClr>
              <a:buSzPts val="1200"/>
              <a:buFont typeface="Calibri"/>
              <a:buChar char="○"/>
            </a:pPr>
            <a:r>
              <a:rPr i="0" lang="en-CA" sz="1200" u="none" cap="none" strike="noStrike">
                <a:solidFill>
                  <a:srgbClr val="000000"/>
                </a:solidFill>
                <a:latin typeface="Calibri"/>
                <a:ea typeface="Calibri"/>
                <a:cs typeface="Calibri"/>
                <a:sym typeface="Calibri"/>
              </a:rPr>
              <a:t>For the commercial and consumer markets</a:t>
            </a:r>
            <a:endParaRPr i="0" sz="1200" u="none" cap="none" strike="noStrike">
              <a:solidFill>
                <a:srgbClr val="000000"/>
              </a:solidFill>
              <a:latin typeface="Calibri"/>
              <a:ea typeface="Calibri"/>
              <a:cs typeface="Calibri"/>
              <a:sym typeface="Calibri"/>
            </a:endParaRPr>
          </a:p>
          <a:p>
            <a:pPr indent="-304800" lvl="1" marL="914400" marR="0" rtl="0" algn="l">
              <a:lnSpc>
                <a:spcPct val="100000"/>
              </a:lnSpc>
              <a:spcBef>
                <a:spcPts val="0"/>
              </a:spcBef>
              <a:spcAft>
                <a:spcPts val="0"/>
              </a:spcAft>
              <a:buClr>
                <a:srgbClr val="000000"/>
              </a:buClr>
              <a:buSzPts val="1200"/>
              <a:buFont typeface="Calibri"/>
              <a:buChar char="○"/>
            </a:pPr>
            <a:r>
              <a:rPr i="0" lang="en-CA" sz="1200" u="none" cap="none" strike="noStrike">
                <a:solidFill>
                  <a:srgbClr val="000000"/>
                </a:solidFill>
                <a:latin typeface="Calibri"/>
                <a:ea typeface="Calibri"/>
                <a:cs typeface="Calibri"/>
                <a:sym typeface="Calibri"/>
              </a:rPr>
              <a:t>Combine both high levels of performance and efficiency for notebook PCs</a:t>
            </a:r>
            <a:endParaRPr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rgbClr val="000000"/>
              </a:solidFill>
              <a:latin typeface="Calibri"/>
              <a:ea typeface="Calibri"/>
              <a:cs typeface="Calibri"/>
              <a:sym typeface="Calibri"/>
            </a:endParaRPr>
          </a:p>
        </p:txBody>
      </p:sp>
      <p:sp>
        <p:nvSpPr>
          <p:cNvPr id="1351" name="Google Shape;1351;p163"/>
          <p:cNvSpPr txBox="1"/>
          <p:nvPr/>
        </p:nvSpPr>
        <p:spPr>
          <a:xfrm>
            <a:off x="88475" y="3078900"/>
            <a:ext cx="4336800" cy="1660500"/>
          </a:xfrm>
          <a:prstGeom prst="rect">
            <a:avLst/>
          </a:prstGeom>
          <a:noFill/>
          <a:ln>
            <a:noFill/>
          </a:ln>
        </p:spPr>
        <p:txBody>
          <a:bodyPr anchorCtr="0" anchor="t" bIns="91425" lIns="91425" spcFirstLastPara="1" rIns="91425" wrap="square" tIns="91425">
            <a:noAutofit/>
          </a:bodyPr>
          <a:lstStyle/>
          <a:p>
            <a:pPr indent="-304800" lvl="0" marL="457200" marR="0" rtl="0" algn="l">
              <a:lnSpc>
                <a:spcPct val="100000"/>
              </a:lnSpc>
              <a:spcBef>
                <a:spcPts val="0"/>
              </a:spcBef>
              <a:spcAft>
                <a:spcPts val="0"/>
              </a:spcAft>
              <a:buClr>
                <a:srgbClr val="000000"/>
              </a:buClr>
              <a:buSzPts val="1200"/>
              <a:buFont typeface="Calibri"/>
              <a:buChar char="●"/>
            </a:pPr>
            <a:r>
              <a:rPr i="0" lang="en-CA" sz="1200" u="none" cap="none" strike="noStrike">
                <a:solidFill>
                  <a:srgbClr val="000000"/>
                </a:solidFill>
                <a:latin typeface="Calibri"/>
                <a:ea typeface="Calibri"/>
                <a:cs typeface="Calibri"/>
                <a:sym typeface="Calibri"/>
              </a:rPr>
              <a:t>Enterprise-class desktop and mobile PC solutions </a:t>
            </a:r>
            <a:endParaRPr i="0" sz="1200" u="none" cap="none" strike="noStrike">
              <a:solidFill>
                <a:srgbClr val="000000"/>
              </a:solidFill>
              <a:latin typeface="Calibri"/>
              <a:ea typeface="Calibri"/>
              <a:cs typeface="Calibri"/>
              <a:sym typeface="Calibri"/>
            </a:endParaRPr>
          </a:p>
          <a:p>
            <a:pPr indent="-304800" lvl="0" marL="457200" marR="0" rtl="0" algn="l">
              <a:lnSpc>
                <a:spcPct val="100000"/>
              </a:lnSpc>
              <a:spcBef>
                <a:spcPts val="0"/>
              </a:spcBef>
              <a:spcAft>
                <a:spcPts val="0"/>
              </a:spcAft>
              <a:buClr>
                <a:srgbClr val="000000"/>
              </a:buClr>
              <a:buSzPts val="1200"/>
              <a:buFont typeface="Calibri"/>
              <a:buChar char="●"/>
            </a:pPr>
            <a:r>
              <a:rPr i="0" lang="en-CA" sz="1200" u="none" cap="none" strike="noStrike">
                <a:solidFill>
                  <a:srgbClr val="000000"/>
                </a:solidFill>
                <a:latin typeface="Calibri"/>
                <a:ea typeface="Calibri"/>
                <a:cs typeface="Calibri"/>
                <a:sym typeface="Calibri"/>
              </a:rPr>
              <a:t>AMD PRO Mobile</a:t>
            </a:r>
            <a:endParaRPr i="0" sz="1200" u="none" cap="none" strike="noStrike">
              <a:solidFill>
                <a:srgbClr val="000000"/>
              </a:solidFill>
              <a:latin typeface="Calibri"/>
              <a:ea typeface="Calibri"/>
              <a:cs typeface="Calibri"/>
              <a:sym typeface="Calibri"/>
            </a:endParaRPr>
          </a:p>
          <a:p>
            <a:pPr indent="-304800" lvl="0" marL="457200" marR="0" rtl="0" algn="l">
              <a:lnSpc>
                <a:spcPct val="100000"/>
              </a:lnSpc>
              <a:spcBef>
                <a:spcPts val="0"/>
              </a:spcBef>
              <a:spcAft>
                <a:spcPts val="0"/>
              </a:spcAft>
              <a:buClr>
                <a:srgbClr val="000000"/>
              </a:buClr>
              <a:buSzPts val="1200"/>
              <a:buFont typeface="Calibri"/>
              <a:buChar char="●"/>
            </a:pPr>
            <a:r>
              <a:rPr i="0" lang="en-CA" sz="1200" u="none" cap="none" strike="noStrike">
                <a:solidFill>
                  <a:srgbClr val="000000"/>
                </a:solidFill>
                <a:latin typeface="Calibri"/>
                <a:ea typeface="Calibri"/>
                <a:cs typeface="Calibri"/>
                <a:sym typeface="Calibri"/>
              </a:rPr>
              <a:t>AMD PRO desktop processors</a:t>
            </a:r>
            <a:endParaRPr i="0" sz="1200" u="none" cap="none" strike="noStrike">
              <a:solidFill>
                <a:srgbClr val="000000"/>
              </a:solidFill>
              <a:latin typeface="Calibri"/>
              <a:ea typeface="Calibri"/>
              <a:cs typeface="Calibri"/>
              <a:sym typeface="Calibri"/>
            </a:endParaRPr>
          </a:p>
          <a:p>
            <a:pPr indent="-304800" lvl="0" marL="457200" marR="0" rtl="0" algn="l">
              <a:lnSpc>
                <a:spcPct val="100000"/>
              </a:lnSpc>
              <a:spcBef>
                <a:spcPts val="0"/>
              </a:spcBef>
              <a:spcAft>
                <a:spcPts val="0"/>
              </a:spcAft>
              <a:buClr>
                <a:srgbClr val="000000"/>
              </a:buClr>
              <a:buSzPts val="1200"/>
              <a:buFont typeface="Calibri"/>
              <a:buChar char="●"/>
            </a:pPr>
            <a:r>
              <a:rPr i="0" lang="en-CA" sz="1200" u="none" cap="none" strike="noStrike">
                <a:solidFill>
                  <a:srgbClr val="000000"/>
                </a:solidFill>
                <a:latin typeface="Calibri"/>
                <a:ea typeface="Calibri"/>
                <a:cs typeface="Calibri"/>
                <a:sym typeface="Calibri"/>
              </a:rPr>
              <a:t>RadeonTM graphics for the commercial market.</a:t>
            </a:r>
            <a:endParaRPr i="0" sz="1200" u="none" cap="none" strike="noStrike">
              <a:solidFill>
                <a:srgbClr val="000000"/>
              </a:solidFill>
              <a:latin typeface="Calibri"/>
              <a:ea typeface="Calibri"/>
              <a:cs typeface="Calibri"/>
              <a:sym typeface="Calibri"/>
            </a:endParaRPr>
          </a:p>
          <a:p>
            <a:pPr indent="-304800" lvl="1" marL="914400" marR="0" rtl="0" algn="l">
              <a:lnSpc>
                <a:spcPct val="100000"/>
              </a:lnSpc>
              <a:spcBef>
                <a:spcPts val="0"/>
              </a:spcBef>
              <a:spcAft>
                <a:spcPts val="0"/>
              </a:spcAft>
              <a:buClr>
                <a:srgbClr val="000000"/>
              </a:buClr>
              <a:buSzPts val="1200"/>
              <a:buFont typeface="Calibri"/>
              <a:buChar char="○"/>
            </a:pPr>
            <a:r>
              <a:rPr i="0" lang="en-CA" sz="1200" u="none" cap="none" strike="noStrike">
                <a:solidFill>
                  <a:srgbClr val="000000"/>
                </a:solidFill>
                <a:latin typeface="Calibri"/>
                <a:ea typeface="Calibri"/>
                <a:cs typeface="Calibri"/>
                <a:sym typeface="Calibri"/>
              </a:rPr>
              <a:t>Designed to provide enterprise customers with the performance, security capabilities and business features such as enhanced security and manageability, platform longevity and extended image stability.</a:t>
            </a:r>
            <a:endParaRPr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rgbClr val="000000"/>
              </a:solidFill>
              <a:latin typeface="Calibri"/>
              <a:ea typeface="Calibri"/>
              <a:cs typeface="Calibri"/>
              <a:sym typeface="Calibri"/>
            </a:endParaRPr>
          </a:p>
        </p:txBody>
      </p:sp>
      <p:sp>
        <p:nvSpPr>
          <p:cNvPr id="1352" name="Google Shape;1352;p163"/>
          <p:cNvSpPr txBox="1"/>
          <p:nvPr/>
        </p:nvSpPr>
        <p:spPr>
          <a:xfrm>
            <a:off x="4807550" y="3172800"/>
            <a:ext cx="4066200" cy="1472700"/>
          </a:xfrm>
          <a:prstGeom prst="rect">
            <a:avLst/>
          </a:prstGeom>
          <a:noFill/>
          <a:ln>
            <a:noFill/>
          </a:ln>
        </p:spPr>
        <p:txBody>
          <a:bodyPr anchorCtr="0" anchor="t" bIns="91425" lIns="91425" spcFirstLastPara="1" rIns="91425" wrap="square" tIns="91425">
            <a:noAutofit/>
          </a:bodyPr>
          <a:lstStyle/>
          <a:p>
            <a:pPr indent="-304800" lvl="0" marL="457200" marR="0" rtl="0" algn="l">
              <a:lnSpc>
                <a:spcPct val="100000"/>
              </a:lnSpc>
              <a:spcBef>
                <a:spcPts val="0"/>
              </a:spcBef>
              <a:spcAft>
                <a:spcPts val="0"/>
              </a:spcAft>
              <a:buClr>
                <a:srgbClr val="000000"/>
              </a:buClr>
              <a:buSzPts val="1200"/>
              <a:buFont typeface="Calibri"/>
              <a:buChar char="●"/>
            </a:pPr>
            <a:r>
              <a:rPr i="0" lang="en-CA" sz="1200" u="none" cap="none" strike="noStrike">
                <a:solidFill>
                  <a:srgbClr val="000000"/>
                </a:solidFill>
                <a:latin typeface="Calibri"/>
                <a:ea typeface="Calibri"/>
                <a:cs typeface="Calibri"/>
                <a:sym typeface="Calibri"/>
              </a:rPr>
              <a:t>Chipset products to support AMD Ryzen and Threadripper platforms.</a:t>
            </a:r>
            <a:endParaRPr i="0" sz="1200" u="none" cap="none" strike="noStrike">
              <a:solidFill>
                <a:srgbClr val="000000"/>
              </a:solidFill>
              <a:latin typeface="Calibri"/>
              <a:ea typeface="Calibri"/>
              <a:cs typeface="Calibri"/>
              <a:sym typeface="Calibri"/>
            </a:endParaRPr>
          </a:p>
          <a:p>
            <a:pPr indent="-304800" lvl="0" marL="457200" marR="0" rtl="0" algn="l">
              <a:lnSpc>
                <a:spcPct val="100000"/>
              </a:lnSpc>
              <a:spcBef>
                <a:spcPts val="0"/>
              </a:spcBef>
              <a:spcAft>
                <a:spcPts val="0"/>
              </a:spcAft>
              <a:buClr>
                <a:srgbClr val="000000"/>
              </a:buClr>
              <a:buSzPts val="1200"/>
              <a:buFont typeface="Calibri"/>
              <a:buChar char="●"/>
            </a:pPr>
            <a:r>
              <a:rPr i="0" lang="en-CA" sz="1200" u="none" cap="none" strike="noStrike">
                <a:solidFill>
                  <a:srgbClr val="000000"/>
                </a:solidFill>
                <a:latin typeface="Calibri"/>
                <a:ea typeface="Calibri"/>
                <a:cs typeface="Calibri"/>
                <a:sym typeface="Calibri"/>
              </a:rPr>
              <a:t>End Desktop (HEDT) and Workstation segments</a:t>
            </a:r>
            <a:endParaRPr i="0" sz="1200" u="none" cap="none" strike="noStrike">
              <a:solidFill>
                <a:srgbClr val="000000"/>
              </a:solidFill>
              <a:latin typeface="Calibri"/>
              <a:ea typeface="Calibri"/>
              <a:cs typeface="Calibri"/>
              <a:sym typeface="Calibri"/>
            </a:endParaRPr>
          </a:p>
          <a:p>
            <a:pPr indent="-304800" lvl="1" marL="914400" marR="0" rtl="0" algn="l">
              <a:lnSpc>
                <a:spcPct val="100000"/>
              </a:lnSpc>
              <a:spcBef>
                <a:spcPts val="0"/>
              </a:spcBef>
              <a:spcAft>
                <a:spcPts val="0"/>
              </a:spcAft>
              <a:buClr>
                <a:srgbClr val="000000"/>
              </a:buClr>
              <a:buSzPts val="1200"/>
              <a:buFont typeface="Calibri"/>
              <a:buChar char="○"/>
            </a:pPr>
            <a:r>
              <a:rPr i="0" lang="en-CA" sz="1200" u="none" cap="none" strike="noStrike">
                <a:solidFill>
                  <a:srgbClr val="000000"/>
                </a:solidFill>
                <a:latin typeface="Calibri"/>
                <a:ea typeface="Calibri"/>
                <a:cs typeface="Calibri"/>
                <a:sym typeface="Calibri"/>
              </a:rPr>
              <a:t>WRX80 chipsets to support the 3rd Gen Ryzen Threadripper PRO platforms offering high speed I/O and platform bandwidth</a:t>
            </a:r>
            <a:endParaRPr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rgbClr val="000000"/>
              </a:solidFill>
              <a:latin typeface="Calibri"/>
              <a:ea typeface="Calibri"/>
              <a:cs typeface="Calibri"/>
              <a:sym typeface="Calibri"/>
            </a:endParaRPr>
          </a:p>
        </p:txBody>
      </p:sp>
      <p:sp>
        <p:nvSpPr>
          <p:cNvPr id="1353" name="Google Shape;1353;p163"/>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Business Segments - Client</a:t>
            </a:r>
            <a:endParaRPr/>
          </a:p>
        </p:txBody>
      </p:sp>
      <p:pic>
        <p:nvPicPr>
          <p:cNvPr id="1354" name="Google Shape;1354;p163"/>
          <p:cNvPicPr preferRelativeResize="0"/>
          <p:nvPr/>
        </p:nvPicPr>
        <p:blipFill>
          <a:blip r:embed="rId3">
            <a:alphaModFix/>
          </a:blip>
          <a:stretch>
            <a:fillRect/>
          </a:stretch>
        </p:blipFill>
        <p:spPr>
          <a:xfrm>
            <a:off x="8424000" y="4423500"/>
            <a:ext cx="720000" cy="720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29"/>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Industry Characteristics</a:t>
            </a:r>
            <a:endParaRPr/>
          </a:p>
        </p:txBody>
      </p:sp>
      <p:sp>
        <p:nvSpPr>
          <p:cNvPr id="186" name="Google Shape;186;p29"/>
          <p:cNvSpPr txBox="1"/>
          <p:nvPr>
            <p:ph idx="4294967295" type="body"/>
          </p:nvPr>
        </p:nvSpPr>
        <p:spPr>
          <a:xfrm>
            <a:off x="1080000" y="1080000"/>
            <a:ext cx="7200000" cy="32400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CA"/>
              <a:t>Moore's</a:t>
            </a:r>
            <a:r>
              <a:rPr lang="en-CA"/>
              <a:t> law</a:t>
            </a:r>
            <a:endParaRPr/>
          </a:p>
          <a:p>
            <a:pPr indent="-311150" lvl="1" marL="914400" rtl="0" algn="l">
              <a:spcBef>
                <a:spcPts val="0"/>
              </a:spcBef>
              <a:spcAft>
                <a:spcPts val="0"/>
              </a:spcAft>
              <a:buSzPts val="1300"/>
              <a:buChar char="○"/>
            </a:pPr>
            <a:r>
              <a:rPr lang="en-CA" sz="1300"/>
              <a:t>Named after Gordon Moore, co founder of Intel</a:t>
            </a:r>
            <a:endParaRPr sz="1300"/>
          </a:p>
          <a:p>
            <a:pPr indent="-311150" lvl="1" marL="914400" rtl="0" algn="l">
              <a:spcBef>
                <a:spcPts val="0"/>
              </a:spcBef>
              <a:spcAft>
                <a:spcPts val="0"/>
              </a:spcAft>
              <a:buSzPts val="1300"/>
              <a:buChar char="○"/>
            </a:pPr>
            <a:r>
              <a:rPr lang="en-CA" sz="1300"/>
              <a:t>States that number of transistors on </a:t>
            </a:r>
            <a:r>
              <a:rPr lang="en-CA" sz="1300"/>
              <a:t>microchip</a:t>
            </a:r>
            <a:r>
              <a:rPr lang="en-CA" sz="1300"/>
              <a:t> doubles every 2 years while cost per transistor decreases</a:t>
            </a:r>
            <a:endParaRPr sz="1300"/>
          </a:p>
          <a:p>
            <a:pPr indent="-311150" lvl="1" marL="914400" rtl="0" algn="l">
              <a:spcBef>
                <a:spcPts val="0"/>
              </a:spcBef>
              <a:spcAft>
                <a:spcPts val="0"/>
              </a:spcAft>
              <a:buSzPts val="1300"/>
              <a:buChar char="○"/>
            </a:pPr>
            <a:r>
              <a:rPr lang="en-CA" sz="1300"/>
              <a:t>Computers more powerful, smaller and cheaper over time</a:t>
            </a:r>
            <a:endParaRPr sz="1300"/>
          </a:p>
          <a:p>
            <a:pPr indent="-311150" lvl="0" marL="457200" rtl="0" algn="l">
              <a:spcBef>
                <a:spcPts val="0"/>
              </a:spcBef>
              <a:spcAft>
                <a:spcPts val="0"/>
              </a:spcAft>
              <a:buSzPts val="1300"/>
              <a:buChar char="●"/>
            </a:pPr>
            <a:r>
              <a:rPr lang="en-CA"/>
              <a:t>Recurrent cycle</a:t>
            </a:r>
            <a:endParaRPr/>
          </a:p>
          <a:p>
            <a:pPr indent="-311150" lvl="1" marL="914400" rtl="0" algn="l">
              <a:spcBef>
                <a:spcPts val="0"/>
              </a:spcBef>
              <a:spcAft>
                <a:spcPts val="0"/>
              </a:spcAft>
              <a:buSzPts val="1300"/>
              <a:buChar char="○"/>
            </a:pPr>
            <a:r>
              <a:rPr lang="en-CA" sz="1300"/>
              <a:t>Short product life</a:t>
            </a:r>
            <a:endParaRPr sz="1300"/>
          </a:p>
          <a:p>
            <a:pPr indent="-311150" lvl="1" marL="914400" rtl="0" algn="l">
              <a:spcBef>
                <a:spcPts val="0"/>
              </a:spcBef>
              <a:spcAft>
                <a:spcPts val="0"/>
              </a:spcAft>
              <a:buSzPts val="1300"/>
              <a:buChar char="○"/>
            </a:pPr>
            <a:r>
              <a:rPr lang="en-CA" sz="1300"/>
              <a:t>Newer</a:t>
            </a:r>
            <a:r>
              <a:rPr lang="en-CA" sz="1300"/>
              <a:t> and faster applications are constantly being developed</a:t>
            </a:r>
            <a:endParaRPr sz="1300"/>
          </a:p>
          <a:p>
            <a:pPr indent="-311150" lvl="0" marL="457200" rtl="0" algn="l">
              <a:spcBef>
                <a:spcPts val="0"/>
              </a:spcBef>
              <a:spcAft>
                <a:spcPts val="0"/>
              </a:spcAft>
              <a:buSzPts val="1300"/>
              <a:buChar char="●"/>
            </a:pPr>
            <a:r>
              <a:rPr lang="en-CA"/>
              <a:t>Fierce </a:t>
            </a:r>
            <a:r>
              <a:rPr lang="en-CA"/>
              <a:t>competition</a:t>
            </a:r>
            <a:r>
              <a:rPr lang="en-CA"/>
              <a:t> in industry</a:t>
            </a:r>
            <a:endParaRPr/>
          </a:p>
          <a:p>
            <a:pPr indent="-311150" lvl="0" marL="457200" rtl="0" algn="l">
              <a:spcBef>
                <a:spcPts val="0"/>
              </a:spcBef>
              <a:spcAft>
                <a:spcPts val="0"/>
              </a:spcAft>
              <a:buSzPts val="1300"/>
              <a:buChar char="●"/>
            </a:pPr>
            <a:r>
              <a:rPr lang="en-CA"/>
              <a:t>Continuous technological innovations drive demand</a:t>
            </a:r>
            <a:endParaRPr/>
          </a:p>
          <a:p>
            <a:pPr indent="-311150" lvl="0" marL="457200" rtl="0" algn="l">
              <a:spcBef>
                <a:spcPts val="0"/>
              </a:spcBef>
              <a:spcAft>
                <a:spcPts val="0"/>
              </a:spcAft>
              <a:buSzPts val="1300"/>
              <a:buChar char="●"/>
            </a:pPr>
            <a:r>
              <a:rPr lang="en-CA"/>
              <a:t>Semiconductors are critical components of economy</a:t>
            </a:r>
            <a:endParaRPr/>
          </a:p>
          <a:p>
            <a:pPr indent="0" lvl="0" marL="457200" rtl="0" algn="l">
              <a:spcBef>
                <a:spcPts val="1200"/>
              </a:spcBef>
              <a:spcAft>
                <a:spcPts val="1200"/>
              </a:spcAft>
              <a:buNone/>
            </a:pPr>
            <a:r>
              <a:t/>
            </a:r>
            <a:endParaRPr/>
          </a:p>
        </p:txBody>
      </p:sp>
      <p:sp>
        <p:nvSpPr>
          <p:cNvPr id="187" name="Google Shape;187;p29"/>
          <p:cNvSpPr txBox="1"/>
          <p:nvPr/>
        </p:nvSpPr>
        <p:spPr>
          <a:xfrm>
            <a:off x="0" y="4835700"/>
            <a:ext cx="7152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sz="800">
                <a:solidFill>
                  <a:srgbClr val="999999"/>
                </a:solidFill>
                <a:latin typeface="Roboto"/>
                <a:ea typeface="Roboto"/>
                <a:cs typeface="Roboto"/>
                <a:sym typeface="Roboto"/>
              </a:rPr>
              <a:t>Source: </a:t>
            </a:r>
            <a:r>
              <a:rPr lang="en-CA" sz="800" u="sng">
                <a:solidFill>
                  <a:srgbClr val="999999"/>
                </a:solidFill>
                <a:latin typeface="Roboto"/>
                <a:ea typeface="Roboto"/>
                <a:cs typeface="Roboto"/>
                <a:sym typeface="Roboto"/>
                <a:hlinkClick r:id="rId3">
                  <a:extLst>
                    <a:ext uri="{A12FA001-AC4F-418D-AE19-62706E023703}">
                      <ahyp:hlinkClr val="tx"/>
                    </a:ext>
                  </a:extLst>
                </a:hlinkClick>
              </a:rPr>
              <a:t>McKinsey (2022)</a:t>
            </a:r>
            <a:endParaRPr sz="800">
              <a:solidFill>
                <a:srgbClr val="999999"/>
              </a:solidFill>
              <a:latin typeface="Roboto"/>
              <a:ea typeface="Roboto"/>
              <a:cs typeface="Roboto"/>
              <a:sym typeface="Roboto"/>
            </a:endParaRPr>
          </a:p>
        </p:txBody>
      </p:sp>
    </p:spTree>
  </p:cSld>
  <p:clrMapOvr>
    <a:masterClrMapping/>
  </p:clrMapOvr>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8" name="Shape 1358"/>
        <p:cNvGrpSpPr/>
        <p:nvPr/>
      </p:nvGrpSpPr>
      <p:grpSpPr>
        <a:xfrm>
          <a:off x="0" y="0"/>
          <a:ext cx="0" cy="0"/>
          <a:chOff x="0" y="0"/>
          <a:chExt cx="0" cy="0"/>
        </a:xfrm>
      </p:grpSpPr>
      <p:sp>
        <p:nvSpPr>
          <p:cNvPr id="1359" name="Google Shape;1359;p164"/>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Business Segments - </a:t>
            </a:r>
            <a:r>
              <a:rPr lang="en-CA"/>
              <a:t>Client</a:t>
            </a:r>
            <a:endParaRPr sz="1600"/>
          </a:p>
        </p:txBody>
      </p:sp>
      <p:pic>
        <p:nvPicPr>
          <p:cNvPr id="1360" name="Google Shape;1360;p164"/>
          <p:cNvPicPr preferRelativeResize="0"/>
          <p:nvPr/>
        </p:nvPicPr>
        <p:blipFill>
          <a:blip r:embed="rId3">
            <a:alphaModFix/>
          </a:blip>
          <a:stretch>
            <a:fillRect/>
          </a:stretch>
        </p:blipFill>
        <p:spPr>
          <a:xfrm>
            <a:off x="8424000" y="4423500"/>
            <a:ext cx="720000" cy="720000"/>
          </a:xfrm>
          <a:prstGeom prst="rect">
            <a:avLst/>
          </a:prstGeom>
          <a:noFill/>
          <a:ln>
            <a:noFill/>
          </a:ln>
        </p:spPr>
      </p:pic>
      <p:sp>
        <p:nvSpPr>
          <p:cNvPr id="1361" name="Google Shape;1361;p164"/>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a:t>
            </a:r>
            <a:r>
              <a:rPr lang="en-CA" sz="800">
                <a:solidFill>
                  <a:srgbClr val="999999"/>
                </a:solidFill>
              </a:rPr>
              <a:t>https://ir.amd.com/sec-filings/content/0000002488-23-000192/0000002488-23-000192.pdf</a:t>
            </a:r>
            <a:endParaRPr sz="800"/>
          </a:p>
        </p:txBody>
      </p:sp>
      <p:grpSp>
        <p:nvGrpSpPr>
          <p:cNvPr id="1362" name="Google Shape;1362;p164"/>
          <p:cNvGrpSpPr/>
          <p:nvPr/>
        </p:nvGrpSpPr>
        <p:grpSpPr>
          <a:xfrm>
            <a:off x="845688" y="1151163"/>
            <a:ext cx="7452638" cy="774687"/>
            <a:chOff x="845688" y="1151163"/>
            <a:chExt cx="7452638" cy="774687"/>
          </a:xfrm>
        </p:grpSpPr>
        <p:pic>
          <p:nvPicPr>
            <p:cNvPr id="1363" name="Google Shape;1363;p164"/>
            <p:cNvPicPr preferRelativeResize="0"/>
            <p:nvPr/>
          </p:nvPicPr>
          <p:blipFill rotWithShape="1">
            <a:blip r:embed="rId4">
              <a:alphaModFix/>
            </a:blip>
            <a:srcRect b="59126" l="0" r="0" t="32015"/>
            <a:stretch/>
          </p:blipFill>
          <p:spPr>
            <a:xfrm>
              <a:off x="845688" y="1565850"/>
              <a:ext cx="7452625" cy="360000"/>
            </a:xfrm>
            <a:prstGeom prst="rect">
              <a:avLst/>
            </a:prstGeom>
            <a:noFill/>
            <a:ln>
              <a:noFill/>
            </a:ln>
          </p:spPr>
        </p:pic>
        <p:pic>
          <p:nvPicPr>
            <p:cNvPr id="1364" name="Google Shape;1364;p164"/>
            <p:cNvPicPr preferRelativeResize="0"/>
            <p:nvPr/>
          </p:nvPicPr>
          <p:blipFill rotWithShape="1">
            <a:blip r:embed="rId4">
              <a:alphaModFix/>
            </a:blip>
            <a:srcRect b="79189" l="0" r="0" t="10607"/>
            <a:stretch/>
          </p:blipFill>
          <p:spPr>
            <a:xfrm>
              <a:off x="845700" y="1151163"/>
              <a:ext cx="7452625" cy="414687"/>
            </a:xfrm>
            <a:prstGeom prst="rect">
              <a:avLst/>
            </a:prstGeom>
            <a:noFill/>
            <a:ln>
              <a:noFill/>
            </a:ln>
          </p:spPr>
        </p:pic>
      </p:grpSp>
      <p:grpSp>
        <p:nvGrpSpPr>
          <p:cNvPr id="1365" name="Google Shape;1365;p164"/>
          <p:cNvGrpSpPr/>
          <p:nvPr/>
        </p:nvGrpSpPr>
        <p:grpSpPr>
          <a:xfrm>
            <a:off x="845700" y="2034875"/>
            <a:ext cx="7452624" cy="1175374"/>
            <a:chOff x="845700" y="2034875"/>
            <a:chExt cx="7452624" cy="1175374"/>
          </a:xfrm>
        </p:grpSpPr>
        <p:pic>
          <p:nvPicPr>
            <p:cNvPr id="1366" name="Google Shape;1366;p164"/>
            <p:cNvPicPr preferRelativeResize="0"/>
            <p:nvPr/>
          </p:nvPicPr>
          <p:blipFill rotWithShape="1">
            <a:blip r:embed="rId5">
              <a:alphaModFix/>
            </a:blip>
            <a:srcRect b="89896" l="0" r="0" t="0"/>
            <a:stretch/>
          </p:blipFill>
          <p:spPr>
            <a:xfrm>
              <a:off x="845700" y="2034875"/>
              <a:ext cx="7452624" cy="360000"/>
            </a:xfrm>
            <a:prstGeom prst="rect">
              <a:avLst/>
            </a:prstGeom>
            <a:noFill/>
            <a:ln>
              <a:noFill/>
            </a:ln>
          </p:spPr>
        </p:pic>
        <p:pic>
          <p:nvPicPr>
            <p:cNvPr id="1367" name="Google Shape;1367;p164"/>
            <p:cNvPicPr preferRelativeResize="0"/>
            <p:nvPr/>
          </p:nvPicPr>
          <p:blipFill rotWithShape="1">
            <a:blip r:embed="rId5">
              <a:alphaModFix/>
            </a:blip>
            <a:srcRect b="44916" l="0" r="0" t="32199"/>
            <a:stretch/>
          </p:blipFill>
          <p:spPr>
            <a:xfrm>
              <a:off x="845700" y="2394875"/>
              <a:ext cx="7452624" cy="815375"/>
            </a:xfrm>
            <a:prstGeom prst="rect">
              <a:avLst/>
            </a:prstGeom>
            <a:noFill/>
            <a:ln>
              <a:noFill/>
            </a:ln>
          </p:spPr>
        </p:pic>
      </p:grpSp>
      <p:sp>
        <p:nvSpPr>
          <p:cNvPr id="1368" name="Google Shape;1368;p164"/>
          <p:cNvSpPr/>
          <p:nvPr/>
        </p:nvSpPr>
        <p:spPr>
          <a:xfrm>
            <a:off x="5220000" y="2970000"/>
            <a:ext cx="180000" cy="180000"/>
          </a:xfrm>
          <a:prstGeom prst="upArrow">
            <a:avLst>
              <a:gd fmla="val 50000" name="adj1"/>
              <a:gd fmla="val 50000" name="adj2"/>
            </a:avLst>
          </a:prstGeom>
          <a:solidFill>
            <a:srgbClr val="00FF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369" name="Google Shape;1369;p164"/>
          <p:cNvSpPr/>
          <p:nvPr/>
        </p:nvSpPr>
        <p:spPr>
          <a:xfrm>
            <a:off x="5220000" y="2700000"/>
            <a:ext cx="180000" cy="180000"/>
          </a:xfrm>
          <a:prstGeom prst="upArrow">
            <a:avLst>
              <a:gd fmla="val 50000" name="adj1"/>
              <a:gd fmla="val 50000" name="adj2"/>
            </a:avLst>
          </a:prstGeom>
          <a:solidFill>
            <a:srgbClr val="00FF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370" name="Google Shape;1370;p164"/>
          <p:cNvSpPr/>
          <p:nvPr/>
        </p:nvSpPr>
        <p:spPr>
          <a:xfrm>
            <a:off x="7200000" y="2700000"/>
            <a:ext cx="180000" cy="180000"/>
          </a:xfrm>
          <a:prstGeom prst="upArrow">
            <a:avLst>
              <a:gd fmla="val 50000" name="adj1"/>
              <a:gd fmla="val 50000" name="adj2"/>
            </a:avLst>
          </a:prstGeom>
          <a:solidFill>
            <a:srgbClr val="00FF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371" name="Google Shape;1371;p164"/>
          <p:cNvSpPr/>
          <p:nvPr/>
        </p:nvSpPr>
        <p:spPr>
          <a:xfrm>
            <a:off x="7200000" y="2970000"/>
            <a:ext cx="180000" cy="180000"/>
          </a:xfrm>
          <a:prstGeom prst="upArrow">
            <a:avLst>
              <a:gd fmla="val 50000" name="adj1"/>
              <a:gd fmla="val 50000" name="adj2"/>
            </a:avLst>
          </a:prstGeom>
          <a:solidFill>
            <a:srgbClr val="00FF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372" name="Google Shape;1372;p164"/>
          <p:cNvSpPr/>
          <p:nvPr/>
        </p:nvSpPr>
        <p:spPr>
          <a:xfrm>
            <a:off x="6371650" y="1183400"/>
            <a:ext cx="1962600" cy="858600"/>
          </a:xfrm>
          <a:prstGeom prst="roundRect">
            <a:avLst>
              <a:gd fmla="val 16667" name="adj"/>
            </a:avLst>
          </a:prstGeom>
          <a:noFill/>
          <a:ln cap="flat" cmpd="sng" w="1905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373" name="Google Shape;1373;p164"/>
          <p:cNvSpPr txBox="1"/>
          <p:nvPr>
            <p:ph idx="4294967295" type="body"/>
          </p:nvPr>
        </p:nvSpPr>
        <p:spPr>
          <a:xfrm>
            <a:off x="846000" y="3196650"/>
            <a:ext cx="7452000" cy="14400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0"/>
              </a:spcAft>
              <a:buSzPts val="688"/>
              <a:buNone/>
            </a:pPr>
            <a:r>
              <a:rPr b="1" lang="en-CA" sz="1200"/>
              <a:t>Strategic Highlights</a:t>
            </a:r>
            <a:endParaRPr b="1" sz="1200"/>
          </a:p>
          <a:p>
            <a:pPr indent="-292100" lvl="0" marL="457200" rtl="0" algn="l">
              <a:lnSpc>
                <a:spcPct val="105000"/>
              </a:lnSpc>
              <a:spcBef>
                <a:spcPts val="1200"/>
              </a:spcBef>
              <a:spcAft>
                <a:spcPts val="0"/>
              </a:spcAft>
              <a:buSzPts val="1000"/>
              <a:buChar char="●"/>
            </a:pPr>
            <a:r>
              <a:rPr lang="en-CA" sz="1000"/>
              <a:t>Growth driven by strong demand for RyzenTM 7000 series desktop and notebook processors</a:t>
            </a:r>
            <a:endParaRPr sz="1000"/>
          </a:p>
          <a:p>
            <a:pPr indent="-292100" lvl="0" marL="457200" rtl="0" algn="l">
              <a:lnSpc>
                <a:spcPct val="105000"/>
              </a:lnSpc>
              <a:spcBef>
                <a:spcPts val="0"/>
              </a:spcBef>
              <a:spcAft>
                <a:spcPts val="0"/>
              </a:spcAft>
              <a:buSzPts val="1000"/>
              <a:buChar char="●"/>
            </a:pPr>
            <a:r>
              <a:rPr lang="en-CA" sz="1000"/>
              <a:t>More than 50 notebook designs powered by Ryzen AI in market</a:t>
            </a:r>
            <a:endParaRPr sz="1000"/>
          </a:p>
          <a:p>
            <a:pPr indent="-292100" lvl="0" marL="457200" rtl="0" algn="l">
              <a:lnSpc>
                <a:spcPct val="105000"/>
              </a:lnSpc>
              <a:spcBef>
                <a:spcPts val="0"/>
              </a:spcBef>
              <a:spcAft>
                <a:spcPts val="0"/>
              </a:spcAft>
              <a:buSzPts val="1000"/>
              <a:buChar char="●"/>
            </a:pPr>
            <a:r>
              <a:rPr lang="en-CA" sz="1000"/>
              <a:t>Launched first ThreadripperTM PRO workstation CPUs based on “Zen 4” core with Dell, HP and Lenovo announcing workstations powered by new Threadripper PRO processors</a:t>
            </a:r>
            <a:endParaRPr sz="1000"/>
          </a:p>
        </p:txBody>
      </p:sp>
    </p:spTree>
  </p:cSld>
  <p:clrMapOvr>
    <a:masterClrMapping/>
  </p:clrMapOvr>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7" name="Shape 1377"/>
        <p:cNvGrpSpPr/>
        <p:nvPr/>
      </p:nvGrpSpPr>
      <p:grpSpPr>
        <a:xfrm>
          <a:off x="0" y="0"/>
          <a:ext cx="0" cy="0"/>
          <a:chOff x="0" y="0"/>
          <a:chExt cx="0" cy="0"/>
        </a:xfrm>
      </p:grpSpPr>
      <p:sp>
        <p:nvSpPr>
          <p:cNvPr id="1378" name="Google Shape;1378;p165"/>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MD&amp;A - Client</a:t>
            </a:r>
            <a:endParaRPr sz="1600"/>
          </a:p>
        </p:txBody>
      </p:sp>
      <p:pic>
        <p:nvPicPr>
          <p:cNvPr id="1379" name="Google Shape;1379;p165"/>
          <p:cNvPicPr preferRelativeResize="0"/>
          <p:nvPr/>
        </p:nvPicPr>
        <p:blipFill>
          <a:blip r:embed="rId3">
            <a:alphaModFix/>
          </a:blip>
          <a:stretch>
            <a:fillRect/>
          </a:stretch>
        </p:blipFill>
        <p:spPr>
          <a:xfrm>
            <a:off x="8424000" y="4423500"/>
            <a:ext cx="720000" cy="720000"/>
          </a:xfrm>
          <a:prstGeom prst="rect">
            <a:avLst/>
          </a:prstGeom>
          <a:noFill/>
          <a:ln>
            <a:noFill/>
          </a:ln>
        </p:spPr>
      </p:pic>
      <p:sp>
        <p:nvSpPr>
          <p:cNvPr id="1380" name="Google Shape;1380;p165"/>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https://ir.amd.com/sec-filings/content/0000002488-23-000195/0000002488-23-000195.pdf</a:t>
            </a:r>
            <a:endParaRPr sz="800"/>
          </a:p>
        </p:txBody>
      </p:sp>
      <p:pic>
        <p:nvPicPr>
          <p:cNvPr id="1381" name="Google Shape;1381;p165"/>
          <p:cNvPicPr preferRelativeResize="0"/>
          <p:nvPr/>
        </p:nvPicPr>
        <p:blipFill>
          <a:blip r:embed="rId4">
            <a:alphaModFix/>
          </a:blip>
          <a:stretch>
            <a:fillRect/>
          </a:stretch>
        </p:blipFill>
        <p:spPr>
          <a:xfrm>
            <a:off x="962025" y="1704975"/>
            <a:ext cx="7219950" cy="1733550"/>
          </a:xfrm>
          <a:prstGeom prst="rect">
            <a:avLst/>
          </a:prstGeom>
          <a:noFill/>
          <a:ln>
            <a:noFill/>
          </a:ln>
        </p:spPr>
      </p:pic>
    </p:spTree>
  </p:cSld>
  <p:clrMapOvr>
    <a:masterClrMapping/>
  </p:clrMapOvr>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5" name="Shape 1385"/>
        <p:cNvGrpSpPr/>
        <p:nvPr/>
      </p:nvGrpSpPr>
      <p:grpSpPr>
        <a:xfrm>
          <a:off x="0" y="0"/>
          <a:ext cx="0" cy="0"/>
          <a:chOff x="0" y="0"/>
          <a:chExt cx="0" cy="0"/>
        </a:xfrm>
      </p:grpSpPr>
      <p:sp>
        <p:nvSpPr>
          <p:cNvPr id="1386" name="Google Shape;1386;p166"/>
          <p:cNvSpPr/>
          <p:nvPr/>
        </p:nvSpPr>
        <p:spPr>
          <a:xfrm>
            <a:off x="255600" y="853625"/>
            <a:ext cx="4224900" cy="216000"/>
          </a:xfrm>
          <a:prstGeom prst="rect">
            <a:avLst/>
          </a:prstGeom>
          <a:solidFill>
            <a:schemeClr val="dk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100"/>
              <a:buFont typeface="Arial"/>
              <a:buNone/>
            </a:pPr>
            <a:r>
              <a:rPr i="0" lang="en-CA" sz="1200" u="none" cap="none" strike="noStrike">
                <a:solidFill>
                  <a:schemeClr val="lt1"/>
                </a:solidFill>
                <a:latin typeface="Calibri"/>
                <a:ea typeface="Calibri"/>
                <a:cs typeface="Calibri"/>
                <a:sym typeface="Calibri"/>
              </a:rPr>
              <a:t>Semi-Custom Products</a:t>
            </a:r>
            <a:endParaRPr i="0" sz="1200" u="none" cap="none" strike="noStrike">
              <a:solidFill>
                <a:schemeClr val="lt1"/>
              </a:solidFill>
              <a:latin typeface="Calibri"/>
              <a:ea typeface="Calibri"/>
              <a:cs typeface="Calibri"/>
              <a:sym typeface="Calibri"/>
            </a:endParaRPr>
          </a:p>
        </p:txBody>
      </p:sp>
      <p:sp>
        <p:nvSpPr>
          <p:cNvPr id="1387" name="Google Shape;1387;p166"/>
          <p:cNvSpPr/>
          <p:nvPr/>
        </p:nvSpPr>
        <p:spPr>
          <a:xfrm>
            <a:off x="4752124" y="2297950"/>
            <a:ext cx="4226400" cy="216000"/>
          </a:xfrm>
          <a:prstGeom prst="rect">
            <a:avLst/>
          </a:prstGeom>
          <a:solidFill>
            <a:schemeClr val="dk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200"/>
              <a:buFont typeface="Arial"/>
              <a:buNone/>
            </a:pPr>
            <a:r>
              <a:rPr i="0" lang="en-CA" sz="1200" u="none" cap="none" strike="noStrike">
                <a:solidFill>
                  <a:schemeClr val="lt1"/>
                </a:solidFill>
                <a:latin typeface="Calibri"/>
                <a:ea typeface="Calibri"/>
                <a:cs typeface="Calibri"/>
                <a:sym typeface="Calibri"/>
              </a:rPr>
              <a:t>Professional GPUs</a:t>
            </a:r>
            <a:endParaRPr i="0" sz="1200" u="none" cap="none" strike="noStrike">
              <a:solidFill>
                <a:schemeClr val="lt1"/>
              </a:solidFill>
              <a:latin typeface="Calibri"/>
              <a:ea typeface="Calibri"/>
              <a:cs typeface="Calibri"/>
              <a:sym typeface="Calibri"/>
            </a:endParaRPr>
          </a:p>
        </p:txBody>
      </p:sp>
      <p:sp>
        <p:nvSpPr>
          <p:cNvPr id="1388" name="Google Shape;1388;p166"/>
          <p:cNvSpPr/>
          <p:nvPr/>
        </p:nvSpPr>
        <p:spPr>
          <a:xfrm>
            <a:off x="4751400" y="853625"/>
            <a:ext cx="4224900" cy="216000"/>
          </a:xfrm>
          <a:prstGeom prst="rect">
            <a:avLst/>
          </a:prstGeom>
          <a:solidFill>
            <a:schemeClr val="dk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100"/>
              <a:buFont typeface="Arial"/>
              <a:buNone/>
            </a:pPr>
            <a:r>
              <a:rPr i="0" lang="en-CA" sz="1200" u="none" cap="none" strike="noStrike">
                <a:solidFill>
                  <a:schemeClr val="lt1"/>
                </a:solidFill>
                <a:latin typeface="Calibri"/>
                <a:ea typeface="Calibri"/>
                <a:cs typeface="Calibri"/>
                <a:sym typeface="Calibri"/>
              </a:rPr>
              <a:t>Discrete Desktop and Notebook GPUs</a:t>
            </a:r>
            <a:endParaRPr i="0" sz="1200" u="none" cap="none" strike="noStrike">
              <a:solidFill>
                <a:schemeClr val="lt1"/>
              </a:solidFill>
              <a:latin typeface="Calibri"/>
              <a:ea typeface="Calibri"/>
              <a:cs typeface="Calibri"/>
              <a:sym typeface="Calibri"/>
            </a:endParaRPr>
          </a:p>
        </p:txBody>
      </p:sp>
      <p:sp>
        <p:nvSpPr>
          <p:cNvPr id="1389" name="Google Shape;1389;p166"/>
          <p:cNvSpPr txBox="1"/>
          <p:nvPr/>
        </p:nvSpPr>
        <p:spPr>
          <a:xfrm>
            <a:off x="347525" y="1160250"/>
            <a:ext cx="4133100" cy="3774600"/>
          </a:xfrm>
          <a:prstGeom prst="rect">
            <a:avLst/>
          </a:prstGeom>
          <a:noFill/>
          <a:ln>
            <a:noFill/>
          </a:ln>
        </p:spPr>
        <p:txBody>
          <a:bodyPr anchorCtr="0" anchor="t" bIns="91425" lIns="91425" spcFirstLastPara="1" rIns="91425" wrap="square" tIns="91425">
            <a:noAutofit/>
          </a:bodyPr>
          <a:lstStyle/>
          <a:p>
            <a:pPr indent="-304800" lvl="0" marL="457200" marR="0" rtl="0" algn="l">
              <a:lnSpc>
                <a:spcPct val="100000"/>
              </a:lnSpc>
              <a:spcBef>
                <a:spcPts val="0"/>
              </a:spcBef>
              <a:spcAft>
                <a:spcPts val="0"/>
              </a:spcAft>
              <a:buClr>
                <a:srgbClr val="000000"/>
              </a:buClr>
              <a:buSzPts val="1200"/>
              <a:buFont typeface="Calibri"/>
              <a:buChar char="●"/>
            </a:pPr>
            <a:r>
              <a:rPr i="0" lang="en-CA" sz="1200" u="none" cap="none" strike="noStrike">
                <a:solidFill>
                  <a:srgbClr val="000000"/>
                </a:solidFill>
                <a:latin typeface="Calibri"/>
                <a:ea typeface="Calibri"/>
                <a:cs typeface="Calibri"/>
                <a:sym typeface="Calibri"/>
              </a:rPr>
              <a:t>Semi-custom products are tailored, co-developed, high-performance, customer-specific solutions based on our CPU, GPU and multimedia technologies</a:t>
            </a:r>
            <a:endParaRPr i="0" sz="1200" u="none" cap="none" strike="noStrike">
              <a:solidFill>
                <a:srgbClr val="000000"/>
              </a:solidFill>
              <a:latin typeface="Calibri"/>
              <a:ea typeface="Calibri"/>
              <a:cs typeface="Calibri"/>
              <a:sym typeface="Calibri"/>
            </a:endParaRPr>
          </a:p>
          <a:p>
            <a:pPr indent="-304800" lvl="0" marL="457200" marR="0" rtl="0" algn="l">
              <a:lnSpc>
                <a:spcPct val="100000"/>
              </a:lnSpc>
              <a:spcBef>
                <a:spcPts val="0"/>
              </a:spcBef>
              <a:spcAft>
                <a:spcPts val="0"/>
              </a:spcAft>
              <a:buClr>
                <a:srgbClr val="000000"/>
              </a:buClr>
              <a:buSzPts val="1200"/>
              <a:buFont typeface="Calibri"/>
              <a:buChar char="●"/>
            </a:pPr>
            <a:r>
              <a:rPr i="0" lang="en-CA" sz="1200" u="none" cap="none" strike="noStrike">
                <a:solidFill>
                  <a:srgbClr val="000000"/>
                </a:solidFill>
                <a:latin typeface="Calibri"/>
                <a:ea typeface="Calibri"/>
                <a:cs typeface="Calibri"/>
                <a:sym typeface="Calibri"/>
              </a:rPr>
              <a:t>Work closely with customers to define solutions to precisely match the requirements of the device or application</a:t>
            </a:r>
            <a:endParaRPr i="0" sz="1200" u="none" cap="none" strike="noStrike">
              <a:solidFill>
                <a:srgbClr val="000000"/>
              </a:solidFill>
              <a:latin typeface="Calibri"/>
              <a:ea typeface="Calibri"/>
              <a:cs typeface="Calibri"/>
              <a:sym typeface="Calibri"/>
            </a:endParaRPr>
          </a:p>
          <a:p>
            <a:pPr indent="-304800" lvl="0" marL="457200" marR="0" rtl="0" algn="l">
              <a:lnSpc>
                <a:spcPct val="100000"/>
              </a:lnSpc>
              <a:spcBef>
                <a:spcPts val="0"/>
              </a:spcBef>
              <a:spcAft>
                <a:spcPts val="0"/>
              </a:spcAft>
              <a:buClr>
                <a:srgbClr val="000000"/>
              </a:buClr>
              <a:buSzPts val="1200"/>
              <a:buFont typeface="Calibri"/>
              <a:buChar char="●"/>
            </a:pPr>
            <a:r>
              <a:rPr i="0" lang="en-CA" sz="1200" u="none" cap="none" strike="noStrike">
                <a:solidFill>
                  <a:srgbClr val="000000"/>
                </a:solidFill>
                <a:latin typeface="Calibri"/>
                <a:ea typeface="Calibri"/>
                <a:cs typeface="Calibri"/>
                <a:sym typeface="Calibri"/>
              </a:rPr>
              <a:t>SoC products that power both the Sony PlayStation 5 as well as the Microsoft Xbox Series S and X game consoles</a:t>
            </a:r>
            <a:endParaRPr i="0" sz="1200" u="none" cap="none" strike="noStrike">
              <a:solidFill>
                <a:srgbClr val="000000"/>
              </a:solidFill>
              <a:latin typeface="Calibri"/>
              <a:ea typeface="Calibri"/>
              <a:cs typeface="Calibri"/>
              <a:sym typeface="Calibri"/>
            </a:endParaRPr>
          </a:p>
          <a:p>
            <a:pPr indent="-304800" lvl="0" marL="457200" marR="0" rtl="0" algn="l">
              <a:lnSpc>
                <a:spcPct val="100000"/>
              </a:lnSpc>
              <a:spcBef>
                <a:spcPts val="0"/>
              </a:spcBef>
              <a:spcAft>
                <a:spcPts val="0"/>
              </a:spcAft>
              <a:buClr>
                <a:srgbClr val="000000"/>
              </a:buClr>
              <a:buSzPts val="1200"/>
              <a:buFont typeface="Calibri"/>
              <a:buChar char="●"/>
            </a:pPr>
            <a:r>
              <a:rPr i="0" lang="en-CA" sz="1200" u="none" cap="none" strike="noStrike">
                <a:solidFill>
                  <a:srgbClr val="000000"/>
                </a:solidFill>
                <a:latin typeface="Calibri"/>
                <a:ea typeface="Calibri"/>
                <a:cs typeface="Calibri"/>
                <a:sym typeface="Calibri"/>
              </a:rPr>
              <a:t>Partnered with Valve to create a semi-custom APU optimized for handheld gaming to power the Steam Deck</a:t>
            </a:r>
            <a:endParaRPr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rgbClr val="000000"/>
              </a:solidFill>
              <a:latin typeface="Calibri"/>
              <a:ea typeface="Calibri"/>
              <a:cs typeface="Calibri"/>
              <a:sym typeface="Calibri"/>
            </a:endParaRPr>
          </a:p>
        </p:txBody>
      </p:sp>
      <p:sp>
        <p:nvSpPr>
          <p:cNvPr id="1390" name="Google Shape;1390;p166"/>
          <p:cNvSpPr txBox="1"/>
          <p:nvPr/>
        </p:nvSpPr>
        <p:spPr>
          <a:xfrm>
            <a:off x="4752125" y="1152600"/>
            <a:ext cx="3994800" cy="1479600"/>
          </a:xfrm>
          <a:prstGeom prst="rect">
            <a:avLst/>
          </a:prstGeom>
          <a:noFill/>
          <a:ln>
            <a:noFill/>
          </a:ln>
        </p:spPr>
        <p:txBody>
          <a:bodyPr anchorCtr="0" anchor="t" bIns="91425" lIns="91425" spcFirstLastPara="1" rIns="91425" wrap="square" tIns="91425">
            <a:noAutofit/>
          </a:bodyPr>
          <a:lstStyle/>
          <a:p>
            <a:pPr indent="-304800" lvl="0" marL="457200" marR="0" rtl="0" algn="l">
              <a:lnSpc>
                <a:spcPct val="100000"/>
              </a:lnSpc>
              <a:spcBef>
                <a:spcPts val="0"/>
              </a:spcBef>
              <a:spcAft>
                <a:spcPts val="0"/>
              </a:spcAft>
              <a:buClr>
                <a:srgbClr val="000000"/>
              </a:buClr>
              <a:buSzPts val="1200"/>
              <a:buFont typeface="Calibri"/>
              <a:buChar char="●"/>
            </a:pPr>
            <a:r>
              <a:rPr i="0" lang="en-CA" sz="1200" u="none" cap="none" strike="noStrike">
                <a:solidFill>
                  <a:srgbClr val="000000"/>
                </a:solidFill>
                <a:latin typeface="Calibri"/>
                <a:ea typeface="Calibri"/>
                <a:cs typeface="Calibri"/>
                <a:sym typeface="Calibri"/>
              </a:rPr>
              <a:t>AMD Radeon series discrete GPU processors for desktop and notebook PCs</a:t>
            </a:r>
            <a:endParaRPr i="0" sz="1200" u="none" cap="none" strike="noStrike">
              <a:solidFill>
                <a:srgbClr val="000000"/>
              </a:solidFill>
              <a:latin typeface="Calibri"/>
              <a:ea typeface="Calibri"/>
              <a:cs typeface="Calibri"/>
              <a:sym typeface="Calibri"/>
            </a:endParaRPr>
          </a:p>
          <a:p>
            <a:pPr indent="-304800" lvl="1" marL="914400" marR="0" rtl="0" algn="l">
              <a:lnSpc>
                <a:spcPct val="100000"/>
              </a:lnSpc>
              <a:spcBef>
                <a:spcPts val="0"/>
              </a:spcBef>
              <a:spcAft>
                <a:spcPts val="0"/>
              </a:spcAft>
              <a:buClr>
                <a:srgbClr val="000000"/>
              </a:buClr>
              <a:buSzPts val="1200"/>
              <a:buFont typeface="Calibri"/>
              <a:buChar char="○"/>
            </a:pPr>
            <a:r>
              <a:rPr i="0" lang="en-CA" sz="1200" u="none" cap="none" strike="noStrike">
                <a:solidFill>
                  <a:srgbClr val="000000"/>
                </a:solidFill>
                <a:latin typeface="Calibri"/>
                <a:ea typeface="Calibri"/>
                <a:cs typeface="Calibri"/>
                <a:sym typeface="Calibri"/>
              </a:rPr>
              <a:t>Designed to support VR in PC platforms.</a:t>
            </a:r>
            <a:endParaRPr i="0" sz="1200" u="none" cap="none" strike="noStrike">
              <a:solidFill>
                <a:srgbClr val="000000"/>
              </a:solidFill>
              <a:latin typeface="Calibri"/>
              <a:ea typeface="Calibri"/>
              <a:cs typeface="Calibri"/>
              <a:sym typeface="Calibri"/>
            </a:endParaRPr>
          </a:p>
          <a:p>
            <a:pPr indent="-304800" lvl="0" marL="457200" marR="0" rtl="0" algn="l">
              <a:lnSpc>
                <a:spcPct val="100000"/>
              </a:lnSpc>
              <a:spcBef>
                <a:spcPts val="0"/>
              </a:spcBef>
              <a:spcAft>
                <a:spcPts val="0"/>
              </a:spcAft>
              <a:buClr>
                <a:srgbClr val="000000"/>
              </a:buClr>
              <a:buSzPts val="1200"/>
              <a:buFont typeface="Calibri"/>
              <a:buChar char="●"/>
            </a:pPr>
            <a:r>
              <a:rPr i="0" lang="en-CA" sz="1200" u="none" cap="none" strike="noStrike">
                <a:solidFill>
                  <a:srgbClr val="000000"/>
                </a:solidFill>
                <a:latin typeface="Calibri"/>
                <a:ea typeface="Calibri"/>
                <a:cs typeface="Calibri"/>
                <a:sym typeface="Calibri"/>
              </a:rPr>
              <a:t>AMD Radeon RX 7900 XTX and Radeon RX 7900 XT graphics cards</a:t>
            </a:r>
            <a:endParaRPr i="0" sz="1200" u="none" cap="none" strike="noStrike">
              <a:solidFill>
                <a:srgbClr val="000000"/>
              </a:solidFill>
              <a:latin typeface="Calibri"/>
              <a:ea typeface="Calibri"/>
              <a:cs typeface="Calibri"/>
              <a:sym typeface="Calibri"/>
            </a:endParaRPr>
          </a:p>
        </p:txBody>
      </p:sp>
      <p:sp>
        <p:nvSpPr>
          <p:cNvPr id="1391" name="Google Shape;1391;p166"/>
          <p:cNvSpPr txBox="1"/>
          <p:nvPr/>
        </p:nvSpPr>
        <p:spPr>
          <a:xfrm>
            <a:off x="4751400" y="2632200"/>
            <a:ext cx="4224900" cy="2013300"/>
          </a:xfrm>
          <a:prstGeom prst="rect">
            <a:avLst/>
          </a:prstGeom>
          <a:noFill/>
          <a:ln>
            <a:noFill/>
          </a:ln>
        </p:spPr>
        <p:txBody>
          <a:bodyPr anchorCtr="0" anchor="t" bIns="91425" lIns="91425" spcFirstLastPara="1" rIns="91425" wrap="square" tIns="91425">
            <a:noAutofit/>
          </a:bodyPr>
          <a:lstStyle/>
          <a:p>
            <a:pPr indent="-304800" lvl="0" marL="457200" marR="0" rtl="0" algn="l">
              <a:lnSpc>
                <a:spcPct val="100000"/>
              </a:lnSpc>
              <a:spcBef>
                <a:spcPts val="0"/>
              </a:spcBef>
              <a:spcAft>
                <a:spcPts val="0"/>
              </a:spcAft>
              <a:buClr>
                <a:srgbClr val="000000"/>
              </a:buClr>
              <a:buSzPts val="1200"/>
              <a:buFont typeface="Calibri"/>
              <a:buChar char="●"/>
            </a:pPr>
            <a:r>
              <a:rPr i="0" lang="en-CA" sz="1200" u="none" cap="none" strike="noStrike">
                <a:solidFill>
                  <a:srgbClr val="000000"/>
                </a:solidFill>
                <a:latin typeface="Calibri"/>
                <a:ea typeface="Calibri"/>
                <a:cs typeface="Calibri"/>
                <a:sym typeface="Calibri"/>
              </a:rPr>
              <a:t>Multi-view graphics cards and GPUs </a:t>
            </a:r>
            <a:endParaRPr i="0" sz="1200" u="none" cap="none" strike="noStrike">
              <a:solidFill>
                <a:srgbClr val="000000"/>
              </a:solidFill>
              <a:latin typeface="Calibri"/>
              <a:ea typeface="Calibri"/>
              <a:cs typeface="Calibri"/>
              <a:sym typeface="Calibri"/>
            </a:endParaRPr>
          </a:p>
          <a:p>
            <a:pPr indent="-304800" lvl="1" marL="914400" marR="0" rtl="0" algn="l">
              <a:lnSpc>
                <a:spcPct val="100000"/>
              </a:lnSpc>
              <a:spcBef>
                <a:spcPts val="0"/>
              </a:spcBef>
              <a:spcAft>
                <a:spcPts val="0"/>
              </a:spcAft>
              <a:buClr>
                <a:srgbClr val="000000"/>
              </a:buClr>
              <a:buSzPts val="1200"/>
              <a:buFont typeface="Calibri"/>
              <a:buChar char="○"/>
            </a:pPr>
            <a:r>
              <a:rPr i="0" lang="en-CA" sz="1200" u="none" cap="none" strike="noStrike">
                <a:solidFill>
                  <a:srgbClr val="000000"/>
                </a:solidFill>
                <a:latin typeface="Calibri"/>
                <a:ea typeface="Calibri"/>
                <a:cs typeface="Calibri"/>
                <a:sym typeface="Calibri"/>
              </a:rPr>
              <a:t>Designed for integration in mobile and desktop workstations</a:t>
            </a:r>
            <a:endParaRPr i="0" sz="1200" u="none" cap="none" strike="noStrike">
              <a:solidFill>
                <a:srgbClr val="000000"/>
              </a:solidFill>
              <a:latin typeface="Calibri"/>
              <a:ea typeface="Calibri"/>
              <a:cs typeface="Calibri"/>
              <a:sym typeface="Calibri"/>
            </a:endParaRPr>
          </a:p>
          <a:p>
            <a:pPr indent="-304800" lvl="1" marL="914400" marR="0" rtl="0" algn="l">
              <a:lnSpc>
                <a:spcPct val="100000"/>
              </a:lnSpc>
              <a:spcBef>
                <a:spcPts val="0"/>
              </a:spcBef>
              <a:spcAft>
                <a:spcPts val="0"/>
              </a:spcAft>
              <a:buClr>
                <a:srgbClr val="000000"/>
              </a:buClr>
              <a:buSzPts val="1200"/>
              <a:buFont typeface="Calibri"/>
              <a:buChar char="○"/>
            </a:pPr>
            <a:r>
              <a:rPr i="0" lang="en-CA" sz="1200" u="none" cap="none" strike="noStrike">
                <a:solidFill>
                  <a:srgbClr val="000000"/>
                </a:solidFill>
                <a:latin typeface="Calibri"/>
                <a:ea typeface="Calibri"/>
                <a:cs typeface="Calibri"/>
                <a:sym typeface="Calibri"/>
              </a:rPr>
              <a:t>Demanding use cases such as design and manufacturing for CAD, and media and entertainment for broadcast and animation pipelines</a:t>
            </a:r>
            <a:endParaRPr i="0" sz="1200" u="none" cap="none" strike="noStrike">
              <a:solidFill>
                <a:srgbClr val="000000"/>
              </a:solidFill>
              <a:latin typeface="Calibri"/>
              <a:ea typeface="Calibri"/>
              <a:cs typeface="Calibri"/>
              <a:sym typeface="Calibri"/>
            </a:endParaRPr>
          </a:p>
          <a:p>
            <a:pPr indent="-304800" lvl="0" marL="457200" marR="0" rtl="0" algn="l">
              <a:lnSpc>
                <a:spcPct val="100000"/>
              </a:lnSpc>
              <a:spcBef>
                <a:spcPts val="0"/>
              </a:spcBef>
              <a:spcAft>
                <a:spcPts val="0"/>
              </a:spcAft>
              <a:buClr>
                <a:srgbClr val="000000"/>
              </a:buClr>
              <a:buSzPts val="1200"/>
              <a:buFont typeface="Calibri"/>
              <a:buChar char="●"/>
            </a:pPr>
            <a:r>
              <a:rPr i="0" lang="en-CA" sz="1200" u="none" cap="none" strike="noStrike">
                <a:solidFill>
                  <a:srgbClr val="000000"/>
                </a:solidFill>
                <a:latin typeface="Calibri"/>
                <a:ea typeface="Calibri"/>
                <a:cs typeface="Calibri"/>
                <a:sym typeface="Calibri"/>
              </a:rPr>
              <a:t>GPU accelerated visualization for construction, architecture and mechanical design through gaming and visualization engines on high resolution displays</a:t>
            </a:r>
            <a:endParaRPr i="0" sz="1200" u="none" cap="none" strike="noStrike">
              <a:solidFill>
                <a:srgbClr val="000000"/>
              </a:solidFill>
              <a:latin typeface="Calibri"/>
              <a:ea typeface="Calibri"/>
              <a:cs typeface="Calibri"/>
              <a:sym typeface="Calibri"/>
            </a:endParaRPr>
          </a:p>
        </p:txBody>
      </p:sp>
      <p:pic>
        <p:nvPicPr>
          <p:cNvPr id="1392" name="Google Shape;1392;p166"/>
          <p:cNvPicPr preferRelativeResize="0"/>
          <p:nvPr/>
        </p:nvPicPr>
        <p:blipFill rotWithShape="1">
          <a:blip r:embed="rId3">
            <a:alphaModFix/>
          </a:blip>
          <a:srcRect b="0" l="0" r="0" t="0"/>
          <a:stretch/>
        </p:blipFill>
        <p:spPr>
          <a:xfrm>
            <a:off x="1445400" y="3585075"/>
            <a:ext cx="1694000" cy="1129676"/>
          </a:xfrm>
          <a:prstGeom prst="rect">
            <a:avLst/>
          </a:prstGeom>
          <a:noFill/>
          <a:ln>
            <a:noFill/>
          </a:ln>
        </p:spPr>
      </p:pic>
      <p:sp>
        <p:nvSpPr>
          <p:cNvPr id="1393" name="Google Shape;1393;p166"/>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Business Segments - Gaming</a:t>
            </a:r>
            <a:endParaRPr/>
          </a:p>
        </p:txBody>
      </p:sp>
      <p:pic>
        <p:nvPicPr>
          <p:cNvPr id="1394" name="Google Shape;1394;p166"/>
          <p:cNvPicPr preferRelativeResize="0"/>
          <p:nvPr/>
        </p:nvPicPr>
        <p:blipFill>
          <a:blip r:embed="rId4">
            <a:alphaModFix/>
          </a:blip>
          <a:stretch>
            <a:fillRect/>
          </a:stretch>
        </p:blipFill>
        <p:spPr>
          <a:xfrm>
            <a:off x="8424000" y="4423500"/>
            <a:ext cx="720000" cy="720000"/>
          </a:xfrm>
          <a:prstGeom prst="rect">
            <a:avLst/>
          </a:prstGeom>
          <a:noFill/>
          <a:ln>
            <a:noFill/>
          </a:ln>
        </p:spPr>
      </p:pic>
    </p:spTree>
  </p:cSld>
  <p:clrMapOvr>
    <a:masterClrMapping/>
  </p:clrMapOvr>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8" name="Shape 1398"/>
        <p:cNvGrpSpPr/>
        <p:nvPr/>
      </p:nvGrpSpPr>
      <p:grpSpPr>
        <a:xfrm>
          <a:off x="0" y="0"/>
          <a:ext cx="0" cy="0"/>
          <a:chOff x="0" y="0"/>
          <a:chExt cx="0" cy="0"/>
        </a:xfrm>
      </p:grpSpPr>
      <p:sp>
        <p:nvSpPr>
          <p:cNvPr id="1399" name="Google Shape;1399;p167"/>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Business Segments - </a:t>
            </a:r>
            <a:r>
              <a:rPr lang="en-CA"/>
              <a:t>Gaming</a:t>
            </a:r>
            <a:endParaRPr/>
          </a:p>
        </p:txBody>
      </p:sp>
      <p:pic>
        <p:nvPicPr>
          <p:cNvPr id="1400" name="Google Shape;1400;p167"/>
          <p:cNvPicPr preferRelativeResize="0"/>
          <p:nvPr/>
        </p:nvPicPr>
        <p:blipFill>
          <a:blip r:embed="rId3">
            <a:alphaModFix/>
          </a:blip>
          <a:stretch>
            <a:fillRect/>
          </a:stretch>
        </p:blipFill>
        <p:spPr>
          <a:xfrm>
            <a:off x="8424000" y="4423500"/>
            <a:ext cx="720000" cy="720000"/>
          </a:xfrm>
          <a:prstGeom prst="rect">
            <a:avLst/>
          </a:prstGeom>
          <a:noFill/>
          <a:ln>
            <a:noFill/>
          </a:ln>
        </p:spPr>
      </p:pic>
      <p:sp>
        <p:nvSpPr>
          <p:cNvPr id="1401" name="Google Shape;1401;p167"/>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a:t>
            </a:r>
            <a:r>
              <a:rPr lang="en-CA" sz="800">
                <a:solidFill>
                  <a:srgbClr val="999999"/>
                </a:solidFill>
              </a:rPr>
              <a:t>https://ir.amd.com/sec-filings/content/0000002488-23-000192/0000002488-23-000192.pdf</a:t>
            </a:r>
            <a:endParaRPr sz="800"/>
          </a:p>
        </p:txBody>
      </p:sp>
      <p:grpSp>
        <p:nvGrpSpPr>
          <p:cNvPr id="1402" name="Google Shape;1402;p167"/>
          <p:cNvGrpSpPr/>
          <p:nvPr/>
        </p:nvGrpSpPr>
        <p:grpSpPr>
          <a:xfrm>
            <a:off x="845688" y="1145600"/>
            <a:ext cx="7452638" cy="824326"/>
            <a:chOff x="845688" y="1145600"/>
            <a:chExt cx="7452638" cy="824326"/>
          </a:xfrm>
        </p:grpSpPr>
        <p:pic>
          <p:nvPicPr>
            <p:cNvPr id="1403" name="Google Shape;1403;p167"/>
            <p:cNvPicPr preferRelativeResize="0"/>
            <p:nvPr/>
          </p:nvPicPr>
          <p:blipFill rotWithShape="1">
            <a:blip r:embed="rId4">
              <a:alphaModFix/>
            </a:blip>
            <a:srcRect b="49541" l="0" r="0" t="40517"/>
            <a:stretch/>
          </p:blipFill>
          <p:spPr>
            <a:xfrm>
              <a:off x="845688" y="1565850"/>
              <a:ext cx="7452625" cy="404075"/>
            </a:xfrm>
            <a:prstGeom prst="rect">
              <a:avLst/>
            </a:prstGeom>
            <a:noFill/>
            <a:ln>
              <a:noFill/>
            </a:ln>
          </p:spPr>
        </p:pic>
        <p:pic>
          <p:nvPicPr>
            <p:cNvPr id="1404" name="Google Shape;1404;p167"/>
            <p:cNvPicPr preferRelativeResize="0"/>
            <p:nvPr/>
          </p:nvPicPr>
          <p:blipFill rotWithShape="1">
            <a:blip r:embed="rId4">
              <a:alphaModFix/>
            </a:blip>
            <a:srcRect b="79189" l="0" r="0" t="10471"/>
            <a:stretch/>
          </p:blipFill>
          <p:spPr>
            <a:xfrm>
              <a:off x="845700" y="1145600"/>
              <a:ext cx="7452625" cy="420250"/>
            </a:xfrm>
            <a:prstGeom prst="rect">
              <a:avLst/>
            </a:prstGeom>
            <a:noFill/>
            <a:ln>
              <a:noFill/>
            </a:ln>
          </p:spPr>
        </p:pic>
      </p:grpSp>
      <p:pic>
        <p:nvPicPr>
          <p:cNvPr id="1405" name="Google Shape;1405;p167"/>
          <p:cNvPicPr preferRelativeResize="0"/>
          <p:nvPr/>
        </p:nvPicPr>
        <p:blipFill rotWithShape="1">
          <a:blip r:embed="rId5">
            <a:alphaModFix/>
          </a:blip>
          <a:srcRect b="89896" l="0" r="0" t="0"/>
          <a:stretch/>
        </p:blipFill>
        <p:spPr>
          <a:xfrm>
            <a:off x="845700" y="2034875"/>
            <a:ext cx="7452624" cy="360000"/>
          </a:xfrm>
          <a:prstGeom prst="rect">
            <a:avLst/>
          </a:prstGeom>
          <a:noFill/>
          <a:ln>
            <a:noFill/>
          </a:ln>
        </p:spPr>
      </p:pic>
      <p:pic>
        <p:nvPicPr>
          <p:cNvPr id="1406" name="Google Shape;1406;p167"/>
          <p:cNvPicPr preferRelativeResize="0"/>
          <p:nvPr/>
        </p:nvPicPr>
        <p:blipFill rotWithShape="1">
          <a:blip r:embed="rId5">
            <a:alphaModFix/>
          </a:blip>
          <a:srcRect b="22483" l="0" r="0" t="55036"/>
          <a:stretch/>
        </p:blipFill>
        <p:spPr>
          <a:xfrm>
            <a:off x="845688" y="2394876"/>
            <a:ext cx="7452624" cy="800949"/>
          </a:xfrm>
          <a:prstGeom prst="rect">
            <a:avLst/>
          </a:prstGeom>
          <a:noFill/>
          <a:ln>
            <a:noFill/>
          </a:ln>
        </p:spPr>
      </p:pic>
      <p:sp>
        <p:nvSpPr>
          <p:cNvPr id="1407" name="Google Shape;1407;p167"/>
          <p:cNvSpPr/>
          <p:nvPr/>
        </p:nvSpPr>
        <p:spPr>
          <a:xfrm>
            <a:off x="5220000" y="2970000"/>
            <a:ext cx="180000" cy="180000"/>
          </a:xfrm>
          <a:prstGeom prst="upArrow">
            <a:avLst>
              <a:gd fmla="val 50000" name="adj1"/>
              <a:gd fmla="val 50000" name="adj2"/>
            </a:avLst>
          </a:prstGeom>
          <a:solidFill>
            <a:srgbClr val="00FF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408" name="Google Shape;1408;p167"/>
          <p:cNvSpPr/>
          <p:nvPr/>
        </p:nvSpPr>
        <p:spPr>
          <a:xfrm rot="10800000">
            <a:off x="5220000" y="2700000"/>
            <a:ext cx="180000" cy="180000"/>
          </a:xfrm>
          <a:prstGeom prst="upArrow">
            <a:avLst>
              <a:gd fmla="val 50000" name="adj1"/>
              <a:gd fmla="val 50000" name="adj2"/>
            </a:avLst>
          </a:prstGeom>
          <a:solidFill>
            <a:srgbClr val="FF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409" name="Google Shape;1409;p167"/>
          <p:cNvSpPr/>
          <p:nvPr/>
        </p:nvSpPr>
        <p:spPr>
          <a:xfrm rot="10800000">
            <a:off x="7200000" y="2700000"/>
            <a:ext cx="180000" cy="180000"/>
          </a:xfrm>
          <a:prstGeom prst="upArrow">
            <a:avLst>
              <a:gd fmla="val 50000" name="adj1"/>
              <a:gd fmla="val 50000" name="adj2"/>
            </a:avLst>
          </a:prstGeom>
          <a:solidFill>
            <a:srgbClr val="FF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410" name="Google Shape;1410;p167"/>
          <p:cNvSpPr/>
          <p:nvPr/>
        </p:nvSpPr>
        <p:spPr>
          <a:xfrm rot="10800000">
            <a:off x="7200000" y="2970000"/>
            <a:ext cx="180000" cy="180000"/>
          </a:xfrm>
          <a:prstGeom prst="upArrow">
            <a:avLst>
              <a:gd fmla="val 50000" name="adj1"/>
              <a:gd fmla="val 50000" name="adj2"/>
            </a:avLst>
          </a:prstGeom>
          <a:solidFill>
            <a:srgbClr val="FF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411" name="Google Shape;1411;p167"/>
          <p:cNvSpPr/>
          <p:nvPr/>
        </p:nvSpPr>
        <p:spPr>
          <a:xfrm>
            <a:off x="6371650" y="1183400"/>
            <a:ext cx="1962600" cy="858600"/>
          </a:xfrm>
          <a:prstGeom prst="roundRect">
            <a:avLst>
              <a:gd fmla="val 16667" name="adj"/>
            </a:avLst>
          </a:prstGeom>
          <a:noFill/>
          <a:ln cap="flat" cmpd="sng" w="1905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412" name="Google Shape;1412;p167"/>
          <p:cNvSpPr txBox="1"/>
          <p:nvPr>
            <p:ph idx="4294967295" type="body"/>
          </p:nvPr>
        </p:nvSpPr>
        <p:spPr>
          <a:xfrm>
            <a:off x="846000" y="3196650"/>
            <a:ext cx="7452000" cy="14400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0"/>
              </a:spcAft>
              <a:buSzPts val="688"/>
              <a:buNone/>
            </a:pPr>
            <a:r>
              <a:rPr b="1" lang="en-CA" sz="1200"/>
              <a:t>Strategic Highlights</a:t>
            </a:r>
            <a:endParaRPr b="1" sz="1200"/>
          </a:p>
          <a:p>
            <a:pPr indent="-292100" lvl="0" marL="457200" rtl="0" algn="l">
              <a:lnSpc>
                <a:spcPct val="105000"/>
              </a:lnSpc>
              <a:spcBef>
                <a:spcPts val="1200"/>
              </a:spcBef>
              <a:spcAft>
                <a:spcPts val="0"/>
              </a:spcAft>
              <a:buSzPts val="1000"/>
              <a:buChar char="●"/>
            </a:pPr>
            <a:r>
              <a:rPr lang="en-CA" sz="1000"/>
              <a:t>Launched new RadeonTM RX 7000 enthusiast desktop GPUs offering leadership price/performance for 1440P gamers</a:t>
            </a:r>
            <a:endParaRPr sz="1000"/>
          </a:p>
          <a:p>
            <a:pPr indent="-292100" lvl="0" marL="457200" rtl="0" algn="l">
              <a:lnSpc>
                <a:spcPct val="105000"/>
              </a:lnSpc>
              <a:spcBef>
                <a:spcPts val="0"/>
              </a:spcBef>
              <a:spcAft>
                <a:spcPts val="0"/>
              </a:spcAft>
              <a:buSzPts val="1000"/>
              <a:buChar char="●"/>
            </a:pPr>
            <a:r>
              <a:rPr lang="en-CA" sz="1000"/>
              <a:t>Launched first AMD RDNA 3 architecture based mobile GPU enabling desktop-level performance in Alienware’s newest m18 gaming laptop</a:t>
            </a:r>
            <a:endParaRPr sz="1000"/>
          </a:p>
        </p:txBody>
      </p:sp>
    </p:spTree>
  </p:cSld>
  <p:clrMapOvr>
    <a:masterClrMapping/>
  </p:clrMapOvr>
</p:sld>
</file>

<file path=ppt/slides/slide1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6" name="Shape 1416"/>
        <p:cNvGrpSpPr/>
        <p:nvPr/>
      </p:nvGrpSpPr>
      <p:grpSpPr>
        <a:xfrm>
          <a:off x="0" y="0"/>
          <a:ext cx="0" cy="0"/>
          <a:chOff x="0" y="0"/>
          <a:chExt cx="0" cy="0"/>
        </a:xfrm>
      </p:grpSpPr>
      <p:sp>
        <p:nvSpPr>
          <p:cNvPr id="1417" name="Google Shape;1417;p168"/>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MD&amp;A - Gaming</a:t>
            </a:r>
            <a:endParaRPr sz="1600"/>
          </a:p>
        </p:txBody>
      </p:sp>
      <p:pic>
        <p:nvPicPr>
          <p:cNvPr id="1418" name="Google Shape;1418;p168"/>
          <p:cNvPicPr preferRelativeResize="0"/>
          <p:nvPr/>
        </p:nvPicPr>
        <p:blipFill>
          <a:blip r:embed="rId3">
            <a:alphaModFix/>
          </a:blip>
          <a:stretch>
            <a:fillRect/>
          </a:stretch>
        </p:blipFill>
        <p:spPr>
          <a:xfrm>
            <a:off x="8424000" y="4423500"/>
            <a:ext cx="720000" cy="720000"/>
          </a:xfrm>
          <a:prstGeom prst="rect">
            <a:avLst/>
          </a:prstGeom>
          <a:noFill/>
          <a:ln>
            <a:noFill/>
          </a:ln>
        </p:spPr>
      </p:pic>
      <p:sp>
        <p:nvSpPr>
          <p:cNvPr id="1419" name="Google Shape;1419;p168"/>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https://ir.amd.com/sec-filings/content/0000002488-23-000195/0000002488-23-000195.pdf</a:t>
            </a:r>
            <a:endParaRPr sz="800"/>
          </a:p>
        </p:txBody>
      </p:sp>
      <p:pic>
        <p:nvPicPr>
          <p:cNvPr id="1420" name="Google Shape;1420;p168"/>
          <p:cNvPicPr preferRelativeResize="0"/>
          <p:nvPr/>
        </p:nvPicPr>
        <p:blipFill>
          <a:blip r:embed="rId4">
            <a:alphaModFix/>
          </a:blip>
          <a:stretch>
            <a:fillRect/>
          </a:stretch>
        </p:blipFill>
        <p:spPr>
          <a:xfrm>
            <a:off x="971550" y="1833563"/>
            <a:ext cx="7200900" cy="1476375"/>
          </a:xfrm>
          <a:prstGeom prst="rect">
            <a:avLst/>
          </a:prstGeom>
          <a:noFill/>
          <a:ln>
            <a:noFill/>
          </a:ln>
        </p:spPr>
      </p:pic>
    </p:spTree>
  </p:cSld>
  <p:clrMapOvr>
    <a:masterClrMapping/>
  </p:clrMapOvr>
</p:sld>
</file>

<file path=ppt/slides/slide1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4" name="Shape 1424"/>
        <p:cNvGrpSpPr/>
        <p:nvPr/>
      </p:nvGrpSpPr>
      <p:grpSpPr>
        <a:xfrm>
          <a:off x="0" y="0"/>
          <a:ext cx="0" cy="0"/>
          <a:chOff x="0" y="0"/>
          <a:chExt cx="0" cy="0"/>
        </a:xfrm>
      </p:grpSpPr>
      <p:sp>
        <p:nvSpPr>
          <p:cNvPr id="1425" name="Google Shape;1425;p169"/>
          <p:cNvSpPr/>
          <p:nvPr/>
        </p:nvSpPr>
        <p:spPr>
          <a:xfrm>
            <a:off x="255600" y="853625"/>
            <a:ext cx="4224900" cy="216000"/>
          </a:xfrm>
          <a:prstGeom prst="rect">
            <a:avLst/>
          </a:prstGeom>
          <a:solidFill>
            <a:schemeClr val="dk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100"/>
              <a:buFont typeface="Arial"/>
              <a:buNone/>
            </a:pPr>
            <a:r>
              <a:rPr i="0" lang="en-CA" sz="1200" u="none" cap="none" strike="noStrike">
                <a:solidFill>
                  <a:schemeClr val="lt1"/>
                </a:solidFill>
                <a:latin typeface="Calibri"/>
                <a:ea typeface="Calibri"/>
                <a:cs typeface="Calibri"/>
                <a:sym typeface="Calibri"/>
              </a:rPr>
              <a:t>Embedded CPUs, APUs and GPUs</a:t>
            </a:r>
            <a:endParaRPr i="0" sz="1200" u="none" cap="none" strike="noStrike">
              <a:solidFill>
                <a:schemeClr val="lt1"/>
              </a:solidFill>
              <a:latin typeface="Calibri"/>
              <a:ea typeface="Calibri"/>
              <a:cs typeface="Calibri"/>
              <a:sym typeface="Calibri"/>
            </a:endParaRPr>
          </a:p>
        </p:txBody>
      </p:sp>
      <p:sp>
        <p:nvSpPr>
          <p:cNvPr id="1426" name="Google Shape;1426;p169"/>
          <p:cNvSpPr/>
          <p:nvPr/>
        </p:nvSpPr>
        <p:spPr>
          <a:xfrm>
            <a:off x="254849" y="2788225"/>
            <a:ext cx="4226400" cy="216000"/>
          </a:xfrm>
          <a:prstGeom prst="rect">
            <a:avLst/>
          </a:prstGeom>
          <a:solidFill>
            <a:schemeClr val="dk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100"/>
              <a:buFont typeface="Arial"/>
              <a:buNone/>
            </a:pPr>
            <a:r>
              <a:rPr b="0" i="0" lang="en-CA" sz="1100" u="none" cap="none" strike="noStrike">
                <a:solidFill>
                  <a:schemeClr val="lt1"/>
                </a:solidFill>
                <a:latin typeface="Arial"/>
                <a:ea typeface="Arial"/>
                <a:cs typeface="Arial"/>
                <a:sym typeface="Arial"/>
              </a:rPr>
              <a:t>Development Boards, Kits and Configuration Products</a:t>
            </a:r>
            <a:endParaRPr b="0" i="0" sz="1200" u="none" cap="none" strike="noStrike">
              <a:solidFill>
                <a:schemeClr val="lt1"/>
              </a:solidFill>
              <a:latin typeface="Arial"/>
              <a:ea typeface="Arial"/>
              <a:cs typeface="Arial"/>
              <a:sym typeface="Arial"/>
            </a:endParaRPr>
          </a:p>
        </p:txBody>
      </p:sp>
      <p:sp>
        <p:nvSpPr>
          <p:cNvPr id="1427" name="Google Shape;1427;p169"/>
          <p:cNvSpPr/>
          <p:nvPr/>
        </p:nvSpPr>
        <p:spPr>
          <a:xfrm>
            <a:off x="4751400" y="853625"/>
            <a:ext cx="4224900" cy="216000"/>
          </a:xfrm>
          <a:prstGeom prst="rect">
            <a:avLst/>
          </a:prstGeom>
          <a:solidFill>
            <a:schemeClr val="dk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200"/>
              <a:buFont typeface="Arial"/>
              <a:buNone/>
            </a:pPr>
            <a:r>
              <a:rPr i="0" lang="en-CA" sz="1200" u="none" cap="none" strike="noStrike">
                <a:solidFill>
                  <a:schemeClr val="lt1"/>
                </a:solidFill>
                <a:latin typeface="Calibri"/>
                <a:ea typeface="Calibri"/>
                <a:cs typeface="Calibri"/>
                <a:sym typeface="Calibri"/>
              </a:rPr>
              <a:t>FPGAs and Adaptive SoCs</a:t>
            </a:r>
            <a:endParaRPr i="0" sz="1200" u="none" cap="none" strike="noStrike">
              <a:solidFill>
                <a:schemeClr val="lt1"/>
              </a:solidFill>
              <a:latin typeface="Calibri"/>
              <a:ea typeface="Calibri"/>
              <a:cs typeface="Calibri"/>
              <a:sym typeface="Calibri"/>
            </a:endParaRPr>
          </a:p>
        </p:txBody>
      </p:sp>
      <p:sp>
        <p:nvSpPr>
          <p:cNvPr id="1428" name="Google Shape;1428;p169"/>
          <p:cNvSpPr/>
          <p:nvPr/>
        </p:nvSpPr>
        <p:spPr>
          <a:xfrm>
            <a:off x="4750650" y="2788225"/>
            <a:ext cx="4226400" cy="216000"/>
          </a:xfrm>
          <a:prstGeom prst="rect">
            <a:avLst/>
          </a:prstGeom>
          <a:solidFill>
            <a:schemeClr val="dk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200"/>
              <a:buFont typeface="Arial"/>
              <a:buNone/>
            </a:pPr>
            <a:r>
              <a:rPr i="0" lang="en-CA" sz="1200" u="none" cap="none" strike="noStrike">
                <a:solidFill>
                  <a:schemeClr val="lt1"/>
                </a:solidFill>
                <a:latin typeface="Calibri"/>
                <a:ea typeface="Calibri"/>
                <a:cs typeface="Calibri"/>
                <a:sym typeface="Calibri"/>
              </a:rPr>
              <a:t>Legacy Product Families</a:t>
            </a:r>
            <a:endParaRPr i="0" sz="1200" u="none" cap="none" strike="noStrike">
              <a:solidFill>
                <a:schemeClr val="lt1"/>
              </a:solidFill>
              <a:latin typeface="Calibri"/>
              <a:ea typeface="Calibri"/>
              <a:cs typeface="Calibri"/>
              <a:sym typeface="Calibri"/>
            </a:endParaRPr>
          </a:p>
        </p:txBody>
      </p:sp>
      <p:sp>
        <p:nvSpPr>
          <p:cNvPr id="1429" name="Google Shape;1429;p169"/>
          <p:cNvSpPr txBox="1"/>
          <p:nvPr/>
        </p:nvSpPr>
        <p:spPr>
          <a:xfrm>
            <a:off x="254850" y="1160250"/>
            <a:ext cx="4224900" cy="1549800"/>
          </a:xfrm>
          <a:prstGeom prst="rect">
            <a:avLst/>
          </a:prstGeom>
          <a:noFill/>
          <a:ln>
            <a:noFill/>
          </a:ln>
        </p:spPr>
        <p:txBody>
          <a:bodyPr anchorCtr="0" anchor="t" bIns="91425" lIns="91425" spcFirstLastPara="1" rIns="91425" wrap="square" tIns="91425">
            <a:noAutofit/>
          </a:bodyPr>
          <a:lstStyle/>
          <a:p>
            <a:pPr indent="-304800" lvl="0" marL="457200" marR="0" rtl="0" algn="l">
              <a:lnSpc>
                <a:spcPct val="100000"/>
              </a:lnSpc>
              <a:spcBef>
                <a:spcPts val="0"/>
              </a:spcBef>
              <a:spcAft>
                <a:spcPts val="0"/>
              </a:spcAft>
              <a:buClr>
                <a:srgbClr val="000000"/>
              </a:buClr>
              <a:buSzPts val="1200"/>
              <a:buFont typeface="Calibri"/>
              <a:buChar char="●"/>
            </a:pPr>
            <a:r>
              <a:rPr i="0" lang="en-CA" sz="1200" u="none" cap="none" strike="noStrike">
                <a:solidFill>
                  <a:srgbClr val="000000"/>
                </a:solidFill>
                <a:latin typeface="Calibri"/>
                <a:ea typeface="Calibri"/>
                <a:cs typeface="Calibri"/>
                <a:sym typeface="Calibri"/>
              </a:rPr>
              <a:t>Embedded processors and GPUs designed to support: </a:t>
            </a:r>
            <a:endParaRPr i="0" sz="1200" u="none" cap="none" strike="noStrike">
              <a:solidFill>
                <a:srgbClr val="000000"/>
              </a:solidFill>
              <a:latin typeface="Calibri"/>
              <a:ea typeface="Calibri"/>
              <a:cs typeface="Calibri"/>
              <a:sym typeface="Calibri"/>
            </a:endParaRPr>
          </a:p>
          <a:p>
            <a:pPr indent="-304800" lvl="0" marL="457200" marR="0" rtl="0" algn="l">
              <a:lnSpc>
                <a:spcPct val="100000"/>
              </a:lnSpc>
              <a:spcBef>
                <a:spcPts val="0"/>
              </a:spcBef>
              <a:spcAft>
                <a:spcPts val="0"/>
              </a:spcAft>
              <a:buClr>
                <a:srgbClr val="000000"/>
              </a:buClr>
              <a:buSzPts val="1200"/>
              <a:buFont typeface="Calibri"/>
              <a:buChar char="●"/>
            </a:pPr>
            <a:r>
              <a:rPr i="0" lang="en-CA" sz="1200" u="none" cap="none" strike="noStrike">
                <a:solidFill>
                  <a:srgbClr val="000000"/>
                </a:solidFill>
                <a:latin typeface="Calibri"/>
                <a:ea typeface="Calibri"/>
                <a:cs typeface="Calibri"/>
                <a:sym typeface="Calibri"/>
              </a:rPr>
              <a:t>High performance and bandwidth network connectivity and security</a:t>
            </a:r>
            <a:endParaRPr i="0" sz="1200" u="none" cap="none" strike="noStrike">
              <a:solidFill>
                <a:srgbClr val="000000"/>
              </a:solidFill>
              <a:latin typeface="Calibri"/>
              <a:ea typeface="Calibri"/>
              <a:cs typeface="Calibri"/>
              <a:sym typeface="Calibri"/>
            </a:endParaRPr>
          </a:p>
          <a:p>
            <a:pPr indent="-304800" lvl="0" marL="457200" marR="0" rtl="0" algn="l">
              <a:lnSpc>
                <a:spcPct val="100000"/>
              </a:lnSpc>
              <a:spcBef>
                <a:spcPts val="0"/>
              </a:spcBef>
              <a:spcAft>
                <a:spcPts val="0"/>
              </a:spcAft>
              <a:buClr>
                <a:srgbClr val="000000"/>
              </a:buClr>
              <a:buSzPts val="1200"/>
              <a:buFont typeface="Calibri"/>
              <a:buChar char="●"/>
            </a:pPr>
            <a:r>
              <a:rPr i="0" lang="en-CA" sz="1200" u="none" cap="none" strike="noStrike">
                <a:solidFill>
                  <a:srgbClr val="000000"/>
                </a:solidFill>
                <a:latin typeface="Calibri"/>
                <a:ea typeface="Calibri"/>
                <a:cs typeface="Calibri"/>
                <a:sym typeface="Calibri"/>
              </a:rPr>
              <a:t>Storage requirements for enterprise and cloud infrastructure, 3D graphics performance and 4K multimedia requirements of automotive infotainment systems</a:t>
            </a:r>
            <a:endParaRPr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rgbClr val="000000"/>
              </a:solidFill>
              <a:latin typeface="Calibri"/>
              <a:ea typeface="Calibri"/>
              <a:cs typeface="Calibri"/>
              <a:sym typeface="Calibri"/>
            </a:endParaRPr>
          </a:p>
        </p:txBody>
      </p:sp>
      <p:sp>
        <p:nvSpPr>
          <p:cNvPr id="1430" name="Google Shape;1430;p169"/>
          <p:cNvSpPr txBox="1"/>
          <p:nvPr/>
        </p:nvSpPr>
        <p:spPr>
          <a:xfrm>
            <a:off x="4751400" y="1159200"/>
            <a:ext cx="4224900" cy="1549800"/>
          </a:xfrm>
          <a:prstGeom prst="rect">
            <a:avLst/>
          </a:prstGeom>
          <a:noFill/>
          <a:ln>
            <a:noFill/>
          </a:ln>
        </p:spPr>
        <p:txBody>
          <a:bodyPr anchorCtr="0" anchor="t" bIns="91425" lIns="91425" spcFirstLastPara="1" rIns="91425" wrap="square" tIns="91425">
            <a:noAutofit/>
          </a:bodyPr>
          <a:lstStyle/>
          <a:p>
            <a:pPr indent="-304800" lvl="0" marL="457200" marR="0" rtl="0" algn="l">
              <a:lnSpc>
                <a:spcPct val="100000"/>
              </a:lnSpc>
              <a:spcBef>
                <a:spcPts val="0"/>
              </a:spcBef>
              <a:spcAft>
                <a:spcPts val="0"/>
              </a:spcAft>
              <a:buClr>
                <a:srgbClr val="000000"/>
              </a:buClr>
              <a:buSzPts val="1200"/>
              <a:buFont typeface="Calibri"/>
              <a:buChar char="●"/>
            </a:pPr>
            <a:r>
              <a:rPr i="0" lang="en-CA" sz="1200" u="none" cap="none" strike="noStrike">
                <a:solidFill>
                  <a:srgbClr val="000000"/>
                </a:solidFill>
                <a:latin typeface="Calibri"/>
                <a:ea typeface="Calibri"/>
                <a:cs typeface="Calibri"/>
                <a:sym typeface="Calibri"/>
              </a:rPr>
              <a:t>Hardware-customizable devices that can be tailored to meet the specific needs of each customer</a:t>
            </a:r>
            <a:endParaRPr i="0" sz="1200" u="none" cap="none" strike="noStrike">
              <a:solidFill>
                <a:srgbClr val="000000"/>
              </a:solidFill>
              <a:latin typeface="Calibri"/>
              <a:ea typeface="Calibri"/>
              <a:cs typeface="Calibri"/>
              <a:sym typeface="Calibri"/>
            </a:endParaRPr>
          </a:p>
          <a:p>
            <a:pPr indent="-304800" lvl="1" marL="914400" marR="0" rtl="0" algn="l">
              <a:lnSpc>
                <a:spcPct val="100000"/>
              </a:lnSpc>
              <a:spcBef>
                <a:spcPts val="0"/>
              </a:spcBef>
              <a:spcAft>
                <a:spcPts val="0"/>
              </a:spcAft>
              <a:buClr>
                <a:srgbClr val="000000"/>
              </a:buClr>
              <a:buSzPts val="1200"/>
              <a:buFont typeface="Calibri"/>
              <a:buChar char="○"/>
            </a:pPr>
            <a:r>
              <a:rPr i="0" lang="en-CA" sz="1200" u="none" cap="none" strike="noStrike">
                <a:solidFill>
                  <a:srgbClr val="000000"/>
                </a:solidFill>
                <a:latin typeface="Calibri"/>
                <a:ea typeface="Calibri"/>
                <a:cs typeface="Calibri"/>
                <a:sym typeface="Calibri"/>
              </a:rPr>
              <a:t>Enables them to differentiate their products and accelerate time-to-market.</a:t>
            </a:r>
            <a:endParaRPr i="0" sz="1200" u="none" cap="none" strike="noStrike">
              <a:solidFill>
                <a:srgbClr val="000000"/>
              </a:solidFill>
              <a:latin typeface="Calibri"/>
              <a:ea typeface="Calibri"/>
              <a:cs typeface="Calibri"/>
              <a:sym typeface="Calibri"/>
            </a:endParaRPr>
          </a:p>
          <a:p>
            <a:pPr indent="-304800" lvl="0" marL="457200" marR="0" rtl="0" algn="l">
              <a:lnSpc>
                <a:spcPct val="100000"/>
              </a:lnSpc>
              <a:spcBef>
                <a:spcPts val="0"/>
              </a:spcBef>
              <a:spcAft>
                <a:spcPts val="0"/>
              </a:spcAft>
              <a:buClr>
                <a:srgbClr val="000000"/>
              </a:buClr>
              <a:buSzPts val="1200"/>
              <a:buFont typeface="Calibri"/>
              <a:buChar char="●"/>
            </a:pPr>
            <a:r>
              <a:rPr i="0" lang="en-CA" sz="1200" u="none" cap="none" strike="noStrike">
                <a:solidFill>
                  <a:srgbClr val="000000"/>
                </a:solidFill>
                <a:latin typeface="Calibri"/>
                <a:ea typeface="Calibri"/>
                <a:cs typeface="Calibri"/>
                <a:sym typeface="Calibri"/>
              </a:rPr>
              <a:t>FPGA in a wide variety of markets, including data center, wired network, 5G wireless, automotive, industrial, scientific, medical, aerospace and defense.</a:t>
            </a:r>
            <a:endParaRPr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rgbClr val="000000"/>
              </a:solidFill>
              <a:latin typeface="Calibri"/>
              <a:ea typeface="Calibri"/>
              <a:cs typeface="Calibri"/>
              <a:sym typeface="Calibri"/>
            </a:endParaRPr>
          </a:p>
        </p:txBody>
      </p:sp>
      <p:sp>
        <p:nvSpPr>
          <p:cNvPr id="1431" name="Google Shape;1431;p169"/>
          <p:cNvSpPr txBox="1"/>
          <p:nvPr/>
        </p:nvSpPr>
        <p:spPr>
          <a:xfrm>
            <a:off x="255600" y="3172800"/>
            <a:ext cx="3994800" cy="1549800"/>
          </a:xfrm>
          <a:prstGeom prst="rect">
            <a:avLst/>
          </a:prstGeom>
          <a:noFill/>
          <a:ln>
            <a:noFill/>
          </a:ln>
        </p:spPr>
        <p:txBody>
          <a:bodyPr anchorCtr="0" anchor="t" bIns="91425" lIns="91425" spcFirstLastPara="1" rIns="91425" wrap="square" tIns="91425">
            <a:noAutofit/>
          </a:bodyPr>
          <a:lstStyle/>
          <a:p>
            <a:pPr indent="-304800" lvl="0" marL="457200" marR="0" rtl="0" algn="l">
              <a:lnSpc>
                <a:spcPct val="100000"/>
              </a:lnSpc>
              <a:spcBef>
                <a:spcPts val="0"/>
              </a:spcBef>
              <a:spcAft>
                <a:spcPts val="0"/>
              </a:spcAft>
              <a:buClr>
                <a:srgbClr val="000000"/>
              </a:buClr>
              <a:buSzPts val="1200"/>
              <a:buFont typeface="Calibri"/>
              <a:buChar char="●"/>
            </a:pPr>
            <a:r>
              <a:rPr i="0" lang="en-CA" sz="1200" u="none" cap="none" strike="noStrike">
                <a:solidFill>
                  <a:srgbClr val="000000"/>
                </a:solidFill>
                <a:latin typeface="Calibri"/>
                <a:ea typeface="Calibri"/>
                <a:cs typeface="Calibri"/>
                <a:sym typeface="Calibri"/>
              </a:rPr>
              <a:t>Development kits for all our FPGA and Adaptive SoC products</a:t>
            </a:r>
            <a:endParaRPr i="0" sz="1200" u="none" cap="none" strike="noStrike">
              <a:solidFill>
                <a:srgbClr val="000000"/>
              </a:solidFill>
              <a:latin typeface="Calibri"/>
              <a:ea typeface="Calibri"/>
              <a:cs typeface="Calibri"/>
              <a:sym typeface="Calibri"/>
            </a:endParaRPr>
          </a:p>
          <a:p>
            <a:pPr indent="-304800" lvl="1" marL="914400" marR="0" rtl="0" algn="l">
              <a:lnSpc>
                <a:spcPct val="100000"/>
              </a:lnSpc>
              <a:spcBef>
                <a:spcPts val="0"/>
              </a:spcBef>
              <a:spcAft>
                <a:spcPts val="0"/>
              </a:spcAft>
              <a:buClr>
                <a:srgbClr val="000000"/>
              </a:buClr>
              <a:buSzPts val="1200"/>
              <a:buFont typeface="Calibri"/>
              <a:buChar char="○"/>
            </a:pPr>
            <a:r>
              <a:rPr i="0" lang="en-CA" sz="1200" u="none" cap="none" strike="noStrike">
                <a:solidFill>
                  <a:srgbClr val="000000"/>
                </a:solidFill>
                <a:latin typeface="Calibri"/>
                <a:ea typeface="Calibri"/>
                <a:cs typeface="Calibri"/>
                <a:sym typeface="Calibri"/>
              </a:rPr>
              <a:t>Hardware</a:t>
            </a:r>
            <a:endParaRPr i="0" sz="1200" u="none" cap="none" strike="noStrike">
              <a:solidFill>
                <a:srgbClr val="000000"/>
              </a:solidFill>
              <a:latin typeface="Calibri"/>
              <a:ea typeface="Calibri"/>
              <a:cs typeface="Calibri"/>
              <a:sym typeface="Calibri"/>
            </a:endParaRPr>
          </a:p>
          <a:p>
            <a:pPr indent="-304800" lvl="1" marL="914400" marR="0" rtl="0" algn="l">
              <a:lnSpc>
                <a:spcPct val="100000"/>
              </a:lnSpc>
              <a:spcBef>
                <a:spcPts val="0"/>
              </a:spcBef>
              <a:spcAft>
                <a:spcPts val="0"/>
              </a:spcAft>
              <a:buClr>
                <a:srgbClr val="000000"/>
              </a:buClr>
              <a:buSzPts val="1200"/>
              <a:buFont typeface="Calibri"/>
              <a:buChar char="○"/>
            </a:pPr>
            <a:r>
              <a:rPr i="0" lang="en-CA" sz="1200" u="none" cap="none" strike="noStrike">
                <a:solidFill>
                  <a:srgbClr val="000000"/>
                </a:solidFill>
                <a:latin typeface="Calibri"/>
                <a:ea typeface="Calibri"/>
                <a:cs typeface="Calibri"/>
                <a:sym typeface="Calibri"/>
              </a:rPr>
              <a:t>Development tools</a:t>
            </a:r>
            <a:endParaRPr i="0" sz="1200" u="none" cap="none" strike="noStrike">
              <a:solidFill>
                <a:srgbClr val="000000"/>
              </a:solidFill>
              <a:latin typeface="Calibri"/>
              <a:ea typeface="Calibri"/>
              <a:cs typeface="Calibri"/>
              <a:sym typeface="Calibri"/>
            </a:endParaRPr>
          </a:p>
          <a:p>
            <a:pPr indent="-304800" lvl="1" marL="914400" marR="0" rtl="0" algn="l">
              <a:lnSpc>
                <a:spcPct val="100000"/>
              </a:lnSpc>
              <a:spcBef>
                <a:spcPts val="0"/>
              </a:spcBef>
              <a:spcAft>
                <a:spcPts val="0"/>
              </a:spcAft>
              <a:buClr>
                <a:srgbClr val="000000"/>
              </a:buClr>
              <a:buSzPts val="1200"/>
              <a:buFont typeface="Calibri"/>
              <a:buChar char="○"/>
            </a:pPr>
            <a:r>
              <a:rPr i="0" lang="en-CA" sz="1200" u="none" cap="none" strike="noStrike">
                <a:solidFill>
                  <a:srgbClr val="000000"/>
                </a:solidFill>
                <a:latin typeface="Calibri"/>
                <a:ea typeface="Calibri"/>
                <a:cs typeface="Calibri"/>
                <a:sym typeface="Calibri"/>
              </a:rPr>
              <a:t>IP and reference designs </a:t>
            </a:r>
            <a:endParaRPr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rgbClr val="000000"/>
              </a:solidFill>
              <a:latin typeface="Calibri"/>
              <a:ea typeface="Calibri"/>
              <a:cs typeface="Calibri"/>
              <a:sym typeface="Calibri"/>
            </a:endParaRPr>
          </a:p>
        </p:txBody>
      </p:sp>
      <p:sp>
        <p:nvSpPr>
          <p:cNvPr id="1432" name="Google Shape;1432;p169"/>
          <p:cNvSpPr txBox="1"/>
          <p:nvPr/>
        </p:nvSpPr>
        <p:spPr>
          <a:xfrm>
            <a:off x="4752000" y="3172800"/>
            <a:ext cx="4066200" cy="1472700"/>
          </a:xfrm>
          <a:prstGeom prst="rect">
            <a:avLst/>
          </a:prstGeom>
          <a:noFill/>
          <a:ln>
            <a:noFill/>
          </a:ln>
        </p:spPr>
        <p:txBody>
          <a:bodyPr anchorCtr="0" anchor="t" bIns="91425" lIns="91425" spcFirstLastPara="1" rIns="91425" wrap="square" tIns="91425">
            <a:noAutofit/>
          </a:bodyPr>
          <a:lstStyle/>
          <a:p>
            <a:pPr indent="-304800" lvl="0" marL="457200" marR="0" rtl="0" algn="l">
              <a:lnSpc>
                <a:spcPct val="100000"/>
              </a:lnSpc>
              <a:spcBef>
                <a:spcPts val="0"/>
              </a:spcBef>
              <a:spcAft>
                <a:spcPts val="0"/>
              </a:spcAft>
              <a:buClr>
                <a:srgbClr val="000000"/>
              </a:buClr>
              <a:buSzPts val="1200"/>
              <a:buFont typeface="Calibri"/>
              <a:buChar char="●"/>
            </a:pPr>
            <a:r>
              <a:rPr i="0" lang="en-CA" sz="1200" u="none" cap="none" strike="noStrike">
                <a:solidFill>
                  <a:srgbClr val="000000"/>
                </a:solidFill>
                <a:latin typeface="Calibri"/>
                <a:ea typeface="Calibri"/>
                <a:cs typeface="Calibri"/>
                <a:sym typeface="Calibri"/>
              </a:rPr>
              <a:t>Complex Programmable Logic Devices (CPLDs) </a:t>
            </a:r>
            <a:endParaRPr i="0" sz="1200" u="none" cap="none" strike="noStrike">
              <a:solidFill>
                <a:srgbClr val="000000"/>
              </a:solidFill>
              <a:latin typeface="Calibri"/>
              <a:ea typeface="Calibri"/>
              <a:cs typeface="Calibri"/>
              <a:sym typeface="Calibri"/>
            </a:endParaRPr>
          </a:p>
          <a:p>
            <a:pPr indent="-304800" lvl="1" marL="914400" marR="0" rtl="0" algn="l">
              <a:lnSpc>
                <a:spcPct val="100000"/>
              </a:lnSpc>
              <a:spcBef>
                <a:spcPts val="0"/>
              </a:spcBef>
              <a:spcAft>
                <a:spcPts val="0"/>
              </a:spcAft>
              <a:buClr>
                <a:srgbClr val="000000"/>
              </a:buClr>
              <a:buSzPts val="1200"/>
              <a:buFont typeface="Calibri"/>
              <a:buChar char="○"/>
            </a:pPr>
            <a:r>
              <a:rPr i="0" lang="en-CA" sz="1200" u="none" cap="none" strike="noStrike">
                <a:solidFill>
                  <a:srgbClr val="000000"/>
                </a:solidFill>
                <a:latin typeface="Calibri"/>
                <a:ea typeface="Calibri"/>
                <a:cs typeface="Calibri"/>
                <a:sym typeface="Calibri"/>
              </a:rPr>
              <a:t>Operate on the lowest end of the programmable logic density spectrum. </a:t>
            </a:r>
            <a:endParaRPr i="0" sz="1200" u="none" cap="none" strike="noStrike">
              <a:solidFill>
                <a:srgbClr val="000000"/>
              </a:solidFill>
              <a:latin typeface="Calibri"/>
              <a:ea typeface="Calibri"/>
              <a:cs typeface="Calibri"/>
              <a:sym typeface="Calibri"/>
            </a:endParaRPr>
          </a:p>
          <a:p>
            <a:pPr indent="-304800" lvl="0" marL="457200" marR="0" rtl="0" algn="l">
              <a:lnSpc>
                <a:spcPct val="100000"/>
              </a:lnSpc>
              <a:spcBef>
                <a:spcPts val="0"/>
              </a:spcBef>
              <a:spcAft>
                <a:spcPts val="0"/>
              </a:spcAft>
              <a:buClr>
                <a:srgbClr val="000000"/>
              </a:buClr>
              <a:buSzPts val="1200"/>
              <a:buFont typeface="Calibri"/>
              <a:buChar char="●"/>
            </a:pPr>
            <a:r>
              <a:rPr i="0" lang="en-CA" sz="1200" u="none" cap="none" strike="noStrike">
                <a:solidFill>
                  <a:srgbClr val="000000"/>
                </a:solidFill>
                <a:latin typeface="Calibri"/>
                <a:ea typeface="Calibri"/>
                <a:cs typeface="Calibri"/>
                <a:sym typeface="Calibri"/>
              </a:rPr>
              <a:t>CPLDs are single-chip, nonvolatile solutions characterized by instant-on and universal interconnect</a:t>
            </a:r>
            <a:endParaRPr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rgbClr val="000000"/>
              </a:solidFill>
              <a:latin typeface="Calibri"/>
              <a:ea typeface="Calibri"/>
              <a:cs typeface="Calibri"/>
              <a:sym typeface="Calibri"/>
            </a:endParaRPr>
          </a:p>
        </p:txBody>
      </p:sp>
      <p:cxnSp>
        <p:nvCxnSpPr>
          <p:cNvPr id="1433" name="Google Shape;1433;p169"/>
          <p:cNvCxnSpPr/>
          <p:nvPr/>
        </p:nvCxnSpPr>
        <p:spPr>
          <a:xfrm rot="5400000">
            <a:off x="6595318" y="371496"/>
            <a:ext cx="540000" cy="0"/>
          </a:xfrm>
          <a:prstGeom prst="straightConnector1">
            <a:avLst/>
          </a:prstGeom>
          <a:noFill/>
          <a:ln cap="flat" cmpd="sng" w="9525">
            <a:solidFill>
              <a:schemeClr val="dk1"/>
            </a:solidFill>
            <a:prstDash val="solid"/>
            <a:miter lim="800000"/>
            <a:headEnd len="sm" w="sm" type="none"/>
            <a:tailEnd len="sm" w="sm" type="none"/>
          </a:ln>
        </p:spPr>
      </p:cxnSp>
      <p:sp>
        <p:nvSpPr>
          <p:cNvPr id="1434" name="Google Shape;1434;p169"/>
          <p:cNvSpPr/>
          <p:nvPr/>
        </p:nvSpPr>
        <p:spPr>
          <a:xfrm>
            <a:off x="6966593" y="125064"/>
            <a:ext cx="1321200" cy="2493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rPr b="1" i="0" lang="en-CA" sz="900" u="none" cap="none" strike="noStrike">
                <a:solidFill>
                  <a:schemeClr val="dk1"/>
                </a:solidFill>
                <a:latin typeface="Arial"/>
                <a:ea typeface="Arial"/>
                <a:cs typeface="Arial"/>
                <a:sym typeface="Arial"/>
              </a:rPr>
              <a:t>Price at uly 3</a:t>
            </a:r>
            <a:endParaRPr b="0" i="0" sz="1400" u="none" cap="none" strike="noStrike">
              <a:solidFill>
                <a:srgbClr val="000000"/>
              </a:solidFill>
              <a:latin typeface="Arial"/>
              <a:ea typeface="Arial"/>
              <a:cs typeface="Arial"/>
              <a:sym typeface="Arial"/>
            </a:endParaRPr>
          </a:p>
        </p:txBody>
      </p:sp>
      <p:cxnSp>
        <p:nvCxnSpPr>
          <p:cNvPr id="1435" name="Google Shape;1435;p169"/>
          <p:cNvCxnSpPr/>
          <p:nvPr/>
        </p:nvCxnSpPr>
        <p:spPr>
          <a:xfrm>
            <a:off x="7154742" y="371508"/>
            <a:ext cx="945000" cy="0"/>
          </a:xfrm>
          <a:prstGeom prst="straightConnector1">
            <a:avLst/>
          </a:prstGeom>
          <a:noFill/>
          <a:ln cap="flat" cmpd="sng" w="9525">
            <a:solidFill>
              <a:schemeClr val="dk1"/>
            </a:solidFill>
            <a:prstDash val="solid"/>
            <a:round/>
            <a:headEnd len="sm" w="sm" type="none"/>
            <a:tailEnd len="sm" w="sm" type="none"/>
          </a:ln>
        </p:spPr>
      </p:cxnSp>
      <p:sp>
        <p:nvSpPr>
          <p:cNvPr id="1436" name="Google Shape;1436;p169"/>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Business Segments - Embedded</a:t>
            </a:r>
            <a:endParaRPr/>
          </a:p>
        </p:txBody>
      </p:sp>
      <p:pic>
        <p:nvPicPr>
          <p:cNvPr id="1437" name="Google Shape;1437;p169"/>
          <p:cNvPicPr preferRelativeResize="0"/>
          <p:nvPr/>
        </p:nvPicPr>
        <p:blipFill>
          <a:blip r:embed="rId3">
            <a:alphaModFix/>
          </a:blip>
          <a:stretch>
            <a:fillRect/>
          </a:stretch>
        </p:blipFill>
        <p:spPr>
          <a:xfrm>
            <a:off x="8424000" y="4423500"/>
            <a:ext cx="720000" cy="720000"/>
          </a:xfrm>
          <a:prstGeom prst="rect">
            <a:avLst/>
          </a:prstGeom>
          <a:noFill/>
          <a:ln>
            <a:noFill/>
          </a:ln>
        </p:spPr>
      </p:pic>
    </p:spTree>
  </p:cSld>
  <p:clrMapOvr>
    <a:masterClrMapping/>
  </p:clrMapOvr>
</p:sld>
</file>

<file path=ppt/slides/slide1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1" name="Shape 1441"/>
        <p:cNvGrpSpPr/>
        <p:nvPr/>
      </p:nvGrpSpPr>
      <p:grpSpPr>
        <a:xfrm>
          <a:off x="0" y="0"/>
          <a:ext cx="0" cy="0"/>
          <a:chOff x="0" y="0"/>
          <a:chExt cx="0" cy="0"/>
        </a:xfrm>
      </p:grpSpPr>
      <p:sp>
        <p:nvSpPr>
          <p:cNvPr id="1442" name="Google Shape;1442;p170"/>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Business Segments - </a:t>
            </a:r>
            <a:r>
              <a:rPr lang="en-CA"/>
              <a:t>Embedded</a:t>
            </a:r>
            <a:endParaRPr sz="1600"/>
          </a:p>
        </p:txBody>
      </p:sp>
      <p:pic>
        <p:nvPicPr>
          <p:cNvPr id="1443" name="Google Shape;1443;p170"/>
          <p:cNvPicPr preferRelativeResize="0"/>
          <p:nvPr/>
        </p:nvPicPr>
        <p:blipFill>
          <a:blip r:embed="rId3">
            <a:alphaModFix/>
          </a:blip>
          <a:stretch>
            <a:fillRect/>
          </a:stretch>
        </p:blipFill>
        <p:spPr>
          <a:xfrm>
            <a:off x="8424000" y="4423500"/>
            <a:ext cx="720000" cy="720000"/>
          </a:xfrm>
          <a:prstGeom prst="rect">
            <a:avLst/>
          </a:prstGeom>
          <a:noFill/>
          <a:ln>
            <a:noFill/>
          </a:ln>
        </p:spPr>
      </p:pic>
      <p:sp>
        <p:nvSpPr>
          <p:cNvPr id="1444" name="Google Shape;1444;p170"/>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a:t>
            </a:r>
            <a:r>
              <a:rPr lang="en-CA" sz="800">
                <a:solidFill>
                  <a:srgbClr val="999999"/>
                </a:solidFill>
              </a:rPr>
              <a:t>https://ir.amd.com/sec-filings/content/0000002488-23-000192/0000002488-23-000192.pdf</a:t>
            </a:r>
            <a:endParaRPr sz="800"/>
          </a:p>
        </p:txBody>
      </p:sp>
      <p:grpSp>
        <p:nvGrpSpPr>
          <p:cNvPr id="1445" name="Google Shape;1445;p170"/>
          <p:cNvGrpSpPr/>
          <p:nvPr/>
        </p:nvGrpSpPr>
        <p:grpSpPr>
          <a:xfrm>
            <a:off x="845700" y="1145600"/>
            <a:ext cx="7452625" cy="780250"/>
            <a:chOff x="845700" y="1145600"/>
            <a:chExt cx="7452625" cy="780250"/>
          </a:xfrm>
        </p:grpSpPr>
        <p:pic>
          <p:nvPicPr>
            <p:cNvPr id="1446" name="Google Shape;1446;p170"/>
            <p:cNvPicPr preferRelativeResize="0"/>
            <p:nvPr/>
          </p:nvPicPr>
          <p:blipFill rotWithShape="1">
            <a:blip r:embed="rId4">
              <a:alphaModFix/>
            </a:blip>
            <a:srcRect b="41197" l="0" r="0" t="49945"/>
            <a:stretch/>
          </p:blipFill>
          <p:spPr>
            <a:xfrm>
              <a:off x="845700" y="1565850"/>
              <a:ext cx="7452625" cy="360000"/>
            </a:xfrm>
            <a:prstGeom prst="rect">
              <a:avLst/>
            </a:prstGeom>
            <a:noFill/>
            <a:ln>
              <a:noFill/>
            </a:ln>
          </p:spPr>
        </p:pic>
        <p:pic>
          <p:nvPicPr>
            <p:cNvPr id="1447" name="Google Shape;1447;p170"/>
            <p:cNvPicPr preferRelativeResize="0"/>
            <p:nvPr/>
          </p:nvPicPr>
          <p:blipFill rotWithShape="1">
            <a:blip r:embed="rId4">
              <a:alphaModFix/>
            </a:blip>
            <a:srcRect b="79189" l="0" r="0" t="10471"/>
            <a:stretch/>
          </p:blipFill>
          <p:spPr>
            <a:xfrm>
              <a:off x="845700" y="1145600"/>
              <a:ext cx="7452625" cy="420250"/>
            </a:xfrm>
            <a:prstGeom prst="rect">
              <a:avLst/>
            </a:prstGeom>
            <a:noFill/>
            <a:ln>
              <a:noFill/>
            </a:ln>
          </p:spPr>
        </p:pic>
      </p:grpSp>
      <p:pic>
        <p:nvPicPr>
          <p:cNvPr id="1448" name="Google Shape;1448;p170"/>
          <p:cNvPicPr preferRelativeResize="0"/>
          <p:nvPr/>
        </p:nvPicPr>
        <p:blipFill rotWithShape="1">
          <a:blip r:embed="rId5">
            <a:alphaModFix/>
          </a:blip>
          <a:srcRect b="89896" l="0" r="0" t="0"/>
          <a:stretch/>
        </p:blipFill>
        <p:spPr>
          <a:xfrm>
            <a:off x="845700" y="2034875"/>
            <a:ext cx="7452624" cy="360000"/>
          </a:xfrm>
          <a:prstGeom prst="rect">
            <a:avLst/>
          </a:prstGeom>
          <a:noFill/>
          <a:ln>
            <a:noFill/>
          </a:ln>
        </p:spPr>
      </p:pic>
      <p:pic>
        <p:nvPicPr>
          <p:cNvPr id="1449" name="Google Shape;1449;p170"/>
          <p:cNvPicPr preferRelativeResize="0"/>
          <p:nvPr/>
        </p:nvPicPr>
        <p:blipFill rotWithShape="1">
          <a:blip r:embed="rId5">
            <a:alphaModFix/>
          </a:blip>
          <a:srcRect b="0" l="0" r="0" t="77001"/>
          <a:stretch/>
        </p:blipFill>
        <p:spPr>
          <a:xfrm>
            <a:off x="845688" y="2394879"/>
            <a:ext cx="7452624" cy="819426"/>
          </a:xfrm>
          <a:prstGeom prst="rect">
            <a:avLst/>
          </a:prstGeom>
          <a:noFill/>
          <a:ln>
            <a:noFill/>
          </a:ln>
        </p:spPr>
      </p:pic>
      <p:sp>
        <p:nvSpPr>
          <p:cNvPr id="1450" name="Google Shape;1450;p170"/>
          <p:cNvSpPr/>
          <p:nvPr/>
        </p:nvSpPr>
        <p:spPr>
          <a:xfrm rot="10800000">
            <a:off x="5220000" y="2970000"/>
            <a:ext cx="180000" cy="180000"/>
          </a:xfrm>
          <a:prstGeom prst="upArrow">
            <a:avLst>
              <a:gd fmla="val 50000" name="adj1"/>
              <a:gd fmla="val 50000" name="adj2"/>
            </a:avLst>
          </a:prstGeom>
          <a:solidFill>
            <a:srgbClr val="FF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451" name="Google Shape;1451;p170"/>
          <p:cNvSpPr/>
          <p:nvPr/>
        </p:nvSpPr>
        <p:spPr>
          <a:xfrm rot="10800000">
            <a:off x="5220000" y="2700000"/>
            <a:ext cx="180000" cy="180000"/>
          </a:xfrm>
          <a:prstGeom prst="upArrow">
            <a:avLst>
              <a:gd fmla="val 50000" name="adj1"/>
              <a:gd fmla="val 50000" name="adj2"/>
            </a:avLst>
          </a:prstGeom>
          <a:solidFill>
            <a:srgbClr val="FF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452" name="Google Shape;1452;p170"/>
          <p:cNvSpPr/>
          <p:nvPr/>
        </p:nvSpPr>
        <p:spPr>
          <a:xfrm rot="10800000">
            <a:off x="7200000" y="2700000"/>
            <a:ext cx="180000" cy="180000"/>
          </a:xfrm>
          <a:prstGeom prst="upArrow">
            <a:avLst>
              <a:gd fmla="val 50000" name="adj1"/>
              <a:gd fmla="val 50000" name="adj2"/>
            </a:avLst>
          </a:prstGeom>
          <a:solidFill>
            <a:srgbClr val="FF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453" name="Google Shape;1453;p170"/>
          <p:cNvSpPr/>
          <p:nvPr/>
        </p:nvSpPr>
        <p:spPr>
          <a:xfrm rot="10800000">
            <a:off x="7200000" y="2970000"/>
            <a:ext cx="180000" cy="180000"/>
          </a:xfrm>
          <a:prstGeom prst="upArrow">
            <a:avLst>
              <a:gd fmla="val 50000" name="adj1"/>
              <a:gd fmla="val 50000" name="adj2"/>
            </a:avLst>
          </a:prstGeom>
          <a:solidFill>
            <a:srgbClr val="FF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454" name="Google Shape;1454;p170"/>
          <p:cNvSpPr/>
          <p:nvPr/>
        </p:nvSpPr>
        <p:spPr>
          <a:xfrm>
            <a:off x="6371650" y="1183400"/>
            <a:ext cx="1962600" cy="858600"/>
          </a:xfrm>
          <a:prstGeom prst="roundRect">
            <a:avLst>
              <a:gd fmla="val 16667" name="adj"/>
            </a:avLst>
          </a:prstGeom>
          <a:noFill/>
          <a:ln cap="flat" cmpd="sng" w="1905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455" name="Google Shape;1455;p170"/>
          <p:cNvSpPr txBox="1"/>
          <p:nvPr>
            <p:ph idx="4294967295" type="body"/>
          </p:nvPr>
        </p:nvSpPr>
        <p:spPr>
          <a:xfrm>
            <a:off x="846000" y="3196650"/>
            <a:ext cx="7452000" cy="14400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0"/>
              </a:spcAft>
              <a:buSzPts val="688"/>
              <a:buNone/>
            </a:pPr>
            <a:r>
              <a:rPr b="1" lang="en-CA" sz="1200"/>
              <a:t>Strategic Highlights</a:t>
            </a:r>
            <a:endParaRPr b="1" sz="1200"/>
          </a:p>
          <a:p>
            <a:pPr indent="-292100" lvl="0" marL="457200" rtl="0" algn="l">
              <a:lnSpc>
                <a:spcPct val="105000"/>
              </a:lnSpc>
              <a:spcBef>
                <a:spcPts val="1200"/>
              </a:spcBef>
              <a:spcAft>
                <a:spcPts val="0"/>
              </a:spcAft>
              <a:buSzPts val="1000"/>
              <a:buChar char="●"/>
            </a:pPr>
            <a:r>
              <a:rPr lang="en-CA" sz="1000"/>
              <a:t>Launched first AMD adaptive SoCs with on chip HBM memory delivering significant performance and efficiency for data center, network, test and aerospace applications</a:t>
            </a:r>
            <a:endParaRPr sz="1000"/>
          </a:p>
          <a:p>
            <a:pPr indent="-292100" lvl="0" marL="457200" rtl="0" algn="l">
              <a:lnSpc>
                <a:spcPct val="105000"/>
              </a:lnSpc>
              <a:spcBef>
                <a:spcPts val="0"/>
              </a:spcBef>
              <a:spcAft>
                <a:spcPts val="0"/>
              </a:spcAft>
              <a:buSzPts val="1000"/>
              <a:buChar char="●"/>
            </a:pPr>
            <a:r>
              <a:rPr lang="en-CA" sz="1000"/>
              <a:t>Announced next-generation space-grade Versal SoC integrating an enhanced AI Engine </a:t>
            </a:r>
            <a:endParaRPr sz="1000"/>
          </a:p>
          <a:p>
            <a:pPr indent="-292100" lvl="0" marL="457200" rtl="0" algn="l">
              <a:lnSpc>
                <a:spcPct val="105000"/>
              </a:lnSpc>
              <a:spcBef>
                <a:spcPts val="0"/>
              </a:spcBef>
              <a:spcAft>
                <a:spcPts val="0"/>
              </a:spcAft>
              <a:buSzPts val="1000"/>
              <a:buChar char="●"/>
            </a:pPr>
            <a:r>
              <a:rPr lang="en-CA" sz="1000"/>
              <a:t>Launched Alveo accelerator card for fintech market delivering 7x improvement in latency compared to prior generation</a:t>
            </a:r>
            <a:endParaRPr sz="1000"/>
          </a:p>
        </p:txBody>
      </p:sp>
    </p:spTree>
  </p:cSld>
  <p:clrMapOvr>
    <a:masterClrMapping/>
  </p:clrMapOvr>
</p:sld>
</file>

<file path=ppt/slides/slide1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9" name="Shape 1459"/>
        <p:cNvGrpSpPr/>
        <p:nvPr/>
      </p:nvGrpSpPr>
      <p:grpSpPr>
        <a:xfrm>
          <a:off x="0" y="0"/>
          <a:ext cx="0" cy="0"/>
          <a:chOff x="0" y="0"/>
          <a:chExt cx="0" cy="0"/>
        </a:xfrm>
      </p:grpSpPr>
      <p:sp>
        <p:nvSpPr>
          <p:cNvPr id="1460" name="Google Shape;1460;p171"/>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MD&amp;A - Embedded</a:t>
            </a:r>
            <a:endParaRPr sz="1600"/>
          </a:p>
        </p:txBody>
      </p:sp>
      <p:pic>
        <p:nvPicPr>
          <p:cNvPr id="1461" name="Google Shape;1461;p171"/>
          <p:cNvPicPr preferRelativeResize="0"/>
          <p:nvPr/>
        </p:nvPicPr>
        <p:blipFill>
          <a:blip r:embed="rId3">
            <a:alphaModFix/>
          </a:blip>
          <a:stretch>
            <a:fillRect/>
          </a:stretch>
        </p:blipFill>
        <p:spPr>
          <a:xfrm>
            <a:off x="8424000" y="4423500"/>
            <a:ext cx="720000" cy="720000"/>
          </a:xfrm>
          <a:prstGeom prst="rect">
            <a:avLst/>
          </a:prstGeom>
          <a:noFill/>
          <a:ln>
            <a:noFill/>
          </a:ln>
        </p:spPr>
      </p:pic>
      <p:sp>
        <p:nvSpPr>
          <p:cNvPr id="1462" name="Google Shape;1462;p171"/>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https://ir.amd.com/sec-filings/content/0000002488-23-000195/0000002488-23-000195.pdf</a:t>
            </a:r>
            <a:endParaRPr sz="800"/>
          </a:p>
        </p:txBody>
      </p:sp>
      <p:pic>
        <p:nvPicPr>
          <p:cNvPr id="1463" name="Google Shape;1463;p171"/>
          <p:cNvPicPr preferRelativeResize="0"/>
          <p:nvPr/>
        </p:nvPicPr>
        <p:blipFill>
          <a:blip r:embed="rId4">
            <a:alphaModFix/>
          </a:blip>
          <a:stretch>
            <a:fillRect/>
          </a:stretch>
        </p:blipFill>
        <p:spPr>
          <a:xfrm>
            <a:off x="962025" y="1695450"/>
            <a:ext cx="7219950" cy="1752600"/>
          </a:xfrm>
          <a:prstGeom prst="rect">
            <a:avLst/>
          </a:prstGeom>
          <a:noFill/>
          <a:ln>
            <a:noFill/>
          </a:ln>
        </p:spPr>
      </p:pic>
    </p:spTree>
  </p:cSld>
  <p:clrMapOvr>
    <a:masterClrMapping/>
  </p:clrMapOvr>
</p:sld>
</file>

<file path=ppt/slides/slide1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7" name="Shape 1467"/>
        <p:cNvGrpSpPr/>
        <p:nvPr/>
      </p:nvGrpSpPr>
      <p:grpSpPr>
        <a:xfrm>
          <a:off x="0" y="0"/>
          <a:ext cx="0" cy="0"/>
          <a:chOff x="0" y="0"/>
          <a:chExt cx="0" cy="0"/>
        </a:xfrm>
      </p:grpSpPr>
      <p:sp>
        <p:nvSpPr>
          <p:cNvPr id="1468" name="Google Shape;1468;p172"/>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MD&amp;A - All Other</a:t>
            </a:r>
            <a:endParaRPr sz="1600"/>
          </a:p>
        </p:txBody>
      </p:sp>
      <p:pic>
        <p:nvPicPr>
          <p:cNvPr id="1469" name="Google Shape;1469;p172"/>
          <p:cNvPicPr preferRelativeResize="0"/>
          <p:nvPr/>
        </p:nvPicPr>
        <p:blipFill>
          <a:blip r:embed="rId3">
            <a:alphaModFix/>
          </a:blip>
          <a:stretch>
            <a:fillRect/>
          </a:stretch>
        </p:blipFill>
        <p:spPr>
          <a:xfrm>
            <a:off x="8424000" y="4423500"/>
            <a:ext cx="720000" cy="720000"/>
          </a:xfrm>
          <a:prstGeom prst="rect">
            <a:avLst/>
          </a:prstGeom>
          <a:noFill/>
          <a:ln>
            <a:noFill/>
          </a:ln>
        </p:spPr>
      </p:pic>
      <p:sp>
        <p:nvSpPr>
          <p:cNvPr id="1470" name="Google Shape;1470;p172"/>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https://ir.amd.com/sec-filings/content/0000002488-23-000195/0000002488-23-000195.pdf</a:t>
            </a:r>
            <a:endParaRPr sz="800"/>
          </a:p>
        </p:txBody>
      </p:sp>
      <p:pic>
        <p:nvPicPr>
          <p:cNvPr id="1471" name="Google Shape;1471;p172"/>
          <p:cNvPicPr preferRelativeResize="0"/>
          <p:nvPr/>
        </p:nvPicPr>
        <p:blipFill>
          <a:blip r:embed="rId4">
            <a:alphaModFix/>
          </a:blip>
          <a:stretch>
            <a:fillRect/>
          </a:stretch>
        </p:blipFill>
        <p:spPr>
          <a:xfrm>
            <a:off x="966788" y="1747838"/>
            <a:ext cx="7210425" cy="1647825"/>
          </a:xfrm>
          <a:prstGeom prst="rect">
            <a:avLst/>
          </a:prstGeom>
          <a:noFill/>
          <a:ln>
            <a:noFill/>
          </a:ln>
        </p:spPr>
      </p:pic>
    </p:spTree>
  </p:cSld>
  <p:clrMapOvr>
    <a:masterClrMapping/>
  </p:clrMapOvr>
</p:sld>
</file>

<file path=ppt/slides/slide1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5" name="Shape 1475"/>
        <p:cNvGrpSpPr/>
        <p:nvPr/>
      </p:nvGrpSpPr>
      <p:grpSpPr>
        <a:xfrm>
          <a:off x="0" y="0"/>
          <a:ext cx="0" cy="0"/>
          <a:chOff x="0" y="0"/>
          <a:chExt cx="0" cy="0"/>
        </a:xfrm>
      </p:grpSpPr>
      <p:sp>
        <p:nvSpPr>
          <p:cNvPr id="1476" name="Google Shape;1476;p173"/>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MD&amp;A - Cash Flow</a:t>
            </a:r>
            <a:endParaRPr sz="1600"/>
          </a:p>
        </p:txBody>
      </p:sp>
      <p:pic>
        <p:nvPicPr>
          <p:cNvPr id="1477" name="Google Shape;1477;p173"/>
          <p:cNvPicPr preferRelativeResize="0"/>
          <p:nvPr/>
        </p:nvPicPr>
        <p:blipFill>
          <a:blip r:embed="rId3">
            <a:alphaModFix/>
          </a:blip>
          <a:stretch>
            <a:fillRect/>
          </a:stretch>
        </p:blipFill>
        <p:spPr>
          <a:xfrm>
            <a:off x="8424000" y="4423500"/>
            <a:ext cx="720000" cy="720000"/>
          </a:xfrm>
          <a:prstGeom prst="rect">
            <a:avLst/>
          </a:prstGeom>
          <a:noFill/>
          <a:ln>
            <a:noFill/>
          </a:ln>
        </p:spPr>
      </p:pic>
      <p:sp>
        <p:nvSpPr>
          <p:cNvPr id="1478" name="Google Shape;1478;p173"/>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https://ir.amd.com/sec-filings/content/0000002488-23-000195/0000002488-23-000195.pdf</a:t>
            </a:r>
            <a:endParaRPr sz="800"/>
          </a:p>
        </p:txBody>
      </p:sp>
      <p:pic>
        <p:nvPicPr>
          <p:cNvPr id="1479" name="Google Shape;1479;p173"/>
          <p:cNvPicPr preferRelativeResize="0"/>
          <p:nvPr/>
        </p:nvPicPr>
        <p:blipFill>
          <a:blip r:embed="rId4">
            <a:alphaModFix/>
          </a:blip>
          <a:stretch>
            <a:fillRect/>
          </a:stretch>
        </p:blipFill>
        <p:spPr>
          <a:xfrm>
            <a:off x="928688" y="1985963"/>
            <a:ext cx="7286625" cy="11715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30"/>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Global chip shortage</a:t>
            </a:r>
            <a:endParaRPr/>
          </a:p>
        </p:txBody>
      </p:sp>
      <p:sp>
        <p:nvSpPr>
          <p:cNvPr id="193" name="Google Shape;193;p30"/>
          <p:cNvSpPr txBox="1"/>
          <p:nvPr>
            <p:ph idx="4294967295" type="body"/>
          </p:nvPr>
        </p:nvSpPr>
        <p:spPr>
          <a:xfrm>
            <a:off x="1080000" y="1080000"/>
            <a:ext cx="7200000" cy="32400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CA"/>
              <a:t>Causes</a:t>
            </a:r>
            <a:endParaRPr/>
          </a:p>
          <a:p>
            <a:pPr indent="-298450" lvl="1" marL="914400" rtl="0" algn="l">
              <a:spcBef>
                <a:spcPts val="0"/>
              </a:spcBef>
              <a:spcAft>
                <a:spcPts val="0"/>
              </a:spcAft>
              <a:buSzPts val="1100"/>
              <a:buChar char="○"/>
            </a:pPr>
            <a:r>
              <a:rPr lang="en-CA"/>
              <a:t>COVID-19 pandemic</a:t>
            </a:r>
            <a:endParaRPr/>
          </a:p>
          <a:p>
            <a:pPr indent="-298450" lvl="2" marL="1371600" rtl="0" algn="l">
              <a:spcBef>
                <a:spcPts val="0"/>
              </a:spcBef>
              <a:spcAft>
                <a:spcPts val="0"/>
              </a:spcAft>
              <a:buSzPts val="1100"/>
              <a:buChar char="■"/>
            </a:pPr>
            <a:r>
              <a:rPr lang="en-CA"/>
              <a:t>Disruptions in </a:t>
            </a:r>
            <a:r>
              <a:rPr lang="en-CA"/>
              <a:t>supply</a:t>
            </a:r>
            <a:r>
              <a:rPr lang="en-CA"/>
              <a:t> chain</a:t>
            </a:r>
            <a:endParaRPr/>
          </a:p>
          <a:p>
            <a:pPr indent="-298450" lvl="2" marL="1371600" rtl="0" algn="l">
              <a:spcBef>
                <a:spcPts val="0"/>
              </a:spcBef>
              <a:spcAft>
                <a:spcPts val="0"/>
              </a:spcAft>
              <a:buSzPts val="1100"/>
              <a:buChar char="■"/>
            </a:pPr>
            <a:r>
              <a:rPr lang="en-CA"/>
              <a:t>Shift to stay at home economy increased demand for personal electronics</a:t>
            </a:r>
            <a:endParaRPr/>
          </a:p>
          <a:p>
            <a:pPr indent="-298450" lvl="2" marL="1371600" rtl="0" algn="l">
              <a:spcBef>
                <a:spcPts val="0"/>
              </a:spcBef>
              <a:spcAft>
                <a:spcPts val="0"/>
              </a:spcAft>
              <a:buSzPts val="1100"/>
              <a:buChar char="■"/>
            </a:pPr>
            <a:r>
              <a:rPr lang="en-CA"/>
              <a:t>Due to lockdown, chip </a:t>
            </a:r>
            <a:r>
              <a:rPr lang="en-CA"/>
              <a:t>production</a:t>
            </a:r>
            <a:r>
              <a:rPr lang="en-CA"/>
              <a:t> facilities were </a:t>
            </a:r>
            <a:r>
              <a:rPr lang="en-CA"/>
              <a:t>shut down</a:t>
            </a:r>
            <a:r>
              <a:rPr lang="en-CA"/>
              <a:t> leading to depletion of inventory</a:t>
            </a:r>
            <a:endParaRPr/>
          </a:p>
          <a:p>
            <a:pPr indent="-298450" lvl="1" marL="914400" rtl="0" algn="l">
              <a:spcBef>
                <a:spcPts val="0"/>
              </a:spcBef>
              <a:spcAft>
                <a:spcPts val="0"/>
              </a:spcAft>
              <a:buSzPts val="1100"/>
              <a:buChar char="○"/>
            </a:pPr>
            <a:r>
              <a:rPr lang="en-CA"/>
              <a:t>China-United States Trade war</a:t>
            </a:r>
            <a:endParaRPr/>
          </a:p>
          <a:p>
            <a:pPr indent="-298450" lvl="2" marL="1371600" rtl="0" algn="l">
              <a:spcBef>
                <a:spcPts val="0"/>
              </a:spcBef>
              <a:spcAft>
                <a:spcPts val="0"/>
              </a:spcAft>
              <a:buSzPts val="1100"/>
              <a:buChar char="■"/>
            </a:pPr>
            <a:r>
              <a:rPr lang="en-CA"/>
              <a:t>U.S imposed </a:t>
            </a:r>
            <a:r>
              <a:rPr lang="en-CA"/>
              <a:t>restrictions</a:t>
            </a:r>
            <a:r>
              <a:rPr lang="en-CA"/>
              <a:t> on Chinese computer chips</a:t>
            </a:r>
            <a:endParaRPr/>
          </a:p>
          <a:p>
            <a:pPr indent="-298450" lvl="2" marL="1371600" rtl="0" algn="l">
              <a:spcBef>
                <a:spcPts val="0"/>
              </a:spcBef>
              <a:spcAft>
                <a:spcPts val="0"/>
              </a:spcAft>
              <a:buSzPts val="1100"/>
              <a:buChar char="■"/>
            </a:pPr>
            <a:r>
              <a:rPr lang="en-CA"/>
              <a:t>These restrictions forced companies to use other manufacturing plants like TSMC and Samsung, however, these companies were already </a:t>
            </a:r>
            <a:r>
              <a:rPr lang="en-CA"/>
              <a:t>producing</a:t>
            </a:r>
            <a:r>
              <a:rPr lang="en-CA"/>
              <a:t> at maximum capacity</a:t>
            </a:r>
            <a:endParaRPr/>
          </a:p>
          <a:p>
            <a:pPr indent="-298450" lvl="1" marL="914400" rtl="0" algn="l">
              <a:spcBef>
                <a:spcPts val="0"/>
              </a:spcBef>
              <a:spcAft>
                <a:spcPts val="0"/>
              </a:spcAft>
              <a:buSzPts val="1100"/>
              <a:buChar char="○"/>
            </a:pPr>
            <a:r>
              <a:rPr lang="en-CA"/>
              <a:t>Severe weather</a:t>
            </a:r>
            <a:endParaRPr/>
          </a:p>
          <a:p>
            <a:pPr indent="-298450" lvl="2" marL="1371600" rtl="0" algn="l">
              <a:spcBef>
                <a:spcPts val="0"/>
              </a:spcBef>
              <a:spcAft>
                <a:spcPts val="0"/>
              </a:spcAft>
              <a:buSzPts val="1100"/>
              <a:buChar char="■"/>
            </a:pPr>
            <a:r>
              <a:rPr lang="en-CA"/>
              <a:t>Fires, </a:t>
            </a:r>
            <a:r>
              <a:rPr lang="en-CA"/>
              <a:t>droughts</a:t>
            </a:r>
            <a:r>
              <a:rPr lang="en-CA"/>
              <a:t>, storms forcing factory closures</a:t>
            </a:r>
            <a:endParaRPr/>
          </a:p>
          <a:p>
            <a:pPr indent="-298450" lvl="2" marL="1371600" rtl="0" algn="l">
              <a:spcBef>
                <a:spcPts val="0"/>
              </a:spcBef>
              <a:spcAft>
                <a:spcPts val="0"/>
              </a:spcAft>
              <a:buSzPts val="1100"/>
              <a:buChar char="■"/>
            </a:pPr>
            <a:r>
              <a:rPr lang="en-CA"/>
              <a:t>Severe winter storm forced closure of three plants in Austin, Texas owned by Samsung, Infineon and NXP due to loss of </a:t>
            </a:r>
            <a:r>
              <a:rPr lang="en-CA"/>
              <a:t>electricity</a:t>
            </a:r>
            <a:endParaRPr/>
          </a:p>
          <a:p>
            <a:pPr indent="-298450" lvl="1" marL="914400" rtl="0" algn="l">
              <a:spcBef>
                <a:spcPts val="0"/>
              </a:spcBef>
              <a:spcAft>
                <a:spcPts val="0"/>
              </a:spcAft>
              <a:buSzPts val="1100"/>
              <a:buChar char="○"/>
            </a:pPr>
            <a:r>
              <a:rPr lang="en-CA"/>
              <a:t>Russe-Ukraine War</a:t>
            </a:r>
            <a:endParaRPr/>
          </a:p>
          <a:p>
            <a:pPr indent="-298450" lvl="2" marL="1371600" rtl="0" algn="l">
              <a:spcBef>
                <a:spcPts val="0"/>
              </a:spcBef>
              <a:spcAft>
                <a:spcPts val="0"/>
              </a:spcAft>
              <a:buSzPts val="1100"/>
              <a:buChar char="■"/>
            </a:pPr>
            <a:r>
              <a:rPr lang="en-CA"/>
              <a:t>Supply of neon and palladium </a:t>
            </a:r>
            <a:r>
              <a:rPr lang="en-CA"/>
              <a:t>severely</a:t>
            </a:r>
            <a:r>
              <a:rPr lang="en-CA"/>
              <a:t> constrained by Russian invasion of Ukraine</a:t>
            </a:r>
            <a:endParaRPr/>
          </a:p>
        </p:txBody>
      </p:sp>
      <p:sp>
        <p:nvSpPr>
          <p:cNvPr id="194" name="Google Shape;194;p30"/>
          <p:cNvSpPr txBox="1"/>
          <p:nvPr/>
        </p:nvSpPr>
        <p:spPr>
          <a:xfrm>
            <a:off x="0" y="4835700"/>
            <a:ext cx="7152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sz="800">
                <a:solidFill>
                  <a:srgbClr val="999999"/>
                </a:solidFill>
                <a:latin typeface="Calibri"/>
                <a:ea typeface="Calibri"/>
                <a:cs typeface="Calibri"/>
                <a:sym typeface="Calibri"/>
              </a:rPr>
              <a:t>Source: </a:t>
            </a:r>
            <a:r>
              <a:rPr lang="en-CA" sz="800" u="sng">
                <a:solidFill>
                  <a:srgbClr val="999999"/>
                </a:solidFill>
                <a:latin typeface="Calibri"/>
                <a:ea typeface="Calibri"/>
                <a:cs typeface="Calibri"/>
                <a:sym typeface="Calibri"/>
                <a:hlinkClick r:id="rId3">
                  <a:extLst>
                    <a:ext uri="{A12FA001-AC4F-418D-AE19-62706E023703}">
                      <ahyp:hlinkClr val="tx"/>
                    </a:ext>
                  </a:extLst>
                </a:hlinkClick>
              </a:rPr>
              <a:t>TechRepublic (2023)</a:t>
            </a:r>
            <a:endParaRPr sz="800">
              <a:solidFill>
                <a:srgbClr val="999999"/>
              </a:solidFill>
              <a:latin typeface="Calibri"/>
              <a:ea typeface="Calibri"/>
              <a:cs typeface="Calibri"/>
              <a:sym typeface="Calibri"/>
            </a:endParaRPr>
          </a:p>
        </p:txBody>
      </p:sp>
    </p:spTree>
  </p:cSld>
  <p:clrMapOvr>
    <a:masterClrMapping/>
  </p:clrMapOvr>
</p:sld>
</file>

<file path=ppt/slides/slide1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3" name="Shape 1483"/>
        <p:cNvGrpSpPr/>
        <p:nvPr/>
      </p:nvGrpSpPr>
      <p:grpSpPr>
        <a:xfrm>
          <a:off x="0" y="0"/>
          <a:ext cx="0" cy="0"/>
          <a:chOff x="0" y="0"/>
          <a:chExt cx="0" cy="0"/>
        </a:xfrm>
      </p:grpSpPr>
      <p:sp>
        <p:nvSpPr>
          <p:cNvPr id="1484" name="Google Shape;1484;p174"/>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MD&amp;A - CFO</a:t>
            </a:r>
            <a:endParaRPr sz="1600"/>
          </a:p>
        </p:txBody>
      </p:sp>
      <p:pic>
        <p:nvPicPr>
          <p:cNvPr id="1485" name="Google Shape;1485;p174"/>
          <p:cNvPicPr preferRelativeResize="0"/>
          <p:nvPr/>
        </p:nvPicPr>
        <p:blipFill>
          <a:blip r:embed="rId3">
            <a:alphaModFix/>
          </a:blip>
          <a:stretch>
            <a:fillRect/>
          </a:stretch>
        </p:blipFill>
        <p:spPr>
          <a:xfrm>
            <a:off x="8424000" y="4423500"/>
            <a:ext cx="720000" cy="720000"/>
          </a:xfrm>
          <a:prstGeom prst="rect">
            <a:avLst/>
          </a:prstGeom>
          <a:noFill/>
          <a:ln>
            <a:noFill/>
          </a:ln>
        </p:spPr>
      </p:pic>
      <p:sp>
        <p:nvSpPr>
          <p:cNvPr id="1486" name="Google Shape;1486;p174"/>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https://ir.amd.com/sec-filings/content/0000002488-23-000195/0000002488-23-000195.pdf</a:t>
            </a:r>
            <a:endParaRPr sz="800"/>
          </a:p>
        </p:txBody>
      </p:sp>
      <p:pic>
        <p:nvPicPr>
          <p:cNvPr id="1487" name="Google Shape;1487;p174"/>
          <p:cNvPicPr preferRelativeResize="0"/>
          <p:nvPr/>
        </p:nvPicPr>
        <p:blipFill>
          <a:blip r:embed="rId4">
            <a:alphaModFix/>
          </a:blip>
          <a:stretch>
            <a:fillRect/>
          </a:stretch>
        </p:blipFill>
        <p:spPr>
          <a:xfrm>
            <a:off x="938213" y="1633538"/>
            <a:ext cx="7267575" cy="1876425"/>
          </a:xfrm>
          <a:prstGeom prst="rect">
            <a:avLst/>
          </a:prstGeom>
          <a:noFill/>
          <a:ln>
            <a:noFill/>
          </a:ln>
        </p:spPr>
      </p:pic>
    </p:spTree>
  </p:cSld>
  <p:clrMapOvr>
    <a:masterClrMapping/>
  </p:clrMapOvr>
</p:sld>
</file>

<file path=ppt/slides/slide1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1" name="Shape 1491"/>
        <p:cNvGrpSpPr/>
        <p:nvPr/>
      </p:nvGrpSpPr>
      <p:grpSpPr>
        <a:xfrm>
          <a:off x="0" y="0"/>
          <a:ext cx="0" cy="0"/>
          <a:chOff x="0" y="0"/>
          <a:chExt cx="0" cy="0"/>
        </a:xfrm>
      </p:grpSpPr>
      <p:sp>
        <p:nvSpPr>
          <p:cNvPr id="1492" name="Google Shape;1492;p175"/>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MD&amp;A - CFI</a:t>
            </a:r>
            <a:endParaRPr sz="1600"/>
          </a:p>
        </p:txBody>
      </p:sp>
      <p:pic>
        <p:nvPicPr>
          <p:cNvPr id="1493" name="Google Shape;1493;p175"/>
          <p:cNvPicPr preferRelativeResize="0"/>
          <p:nvPr/>
        </p:nvPicPr>
        <p:blipFill>
          <a:blip r:embed="rId3">
            <a:alphaModFix/>
          </a:blip>
          <a:stretch>
            <a:fillRect/>
          </a:stretch>
        </p:blipFill>
        <p:spPr>
          <a:xfrm>
            <a:off x="8424000" y="4423500"/>
            <a:ext cx="720000" cy="720000"/>
          </a:xfrm>
          <a:prstGeom prst="rect">
            <a:avLst/>
          </a:prstGeom>
          <a:noFill/>
          <a:ln>
            <a:noFill/>
          </a:ln>
        </p:spPr>
      </p:pic>
      <p:sp>
        <p:nvSpPr>
          <p:cNvPr id="1494" name="Google Shape;1494;p175"/>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https://ir.amd.com/sec-filings/content/0000002488-23-000195/0000002488-23-000195.pdf</a:t>
            </a:r>
            <a:endParaRPr sz="800"/>
          </a:p>
        </p:txBody>
      </p:sp>
      <p:pic>
        <p:nvPicPr>
          <p:cNvPr id="1495" name="Google Shape;1495;p175"/>
          <p:cNvPicPr preferRelativeResize="0"/>
          <p:nvPr/>
        </p:nvPicPr>
        <p:blipFill>
          <a:blip r:embed="rId4">
            <a:alphaModFix/>
          </a:blip>
          <a:stretch>
            <a:fillRect/>
          </a:stretch>
        </p:blipFill>
        <p:spPr>
          <a:xfrm>
            <a:off x="942975" y="2033575"/>
            <a:ext cx="7258050" cy="1076325"/>
          </a:xfrm>
          <a:prstGeom prst="rect">
            <a:avLst/>
          </a:prstGeom>
          <a:noFill/>
          <a:ln>
            <a:noFill/>
          </a:ln>
        </p:spPr>
      </p:pic>
    </p:spTree>
  </p:cSld>
  <p:clrMapOvr>
    <a:masterClrMapping/>
  </p:clrMapOvr>
</p:sld>
</file>

<file path=ppt/slides/slide1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9" name="Shape 1499"/>
        <p:cNvGrpSpPr/>
        <p:nvPr/>
      </p:nvGrpSpPr>
      <p:grpSpPr>
        <a:xfrm>
          <a:off x="0" y="0"/>
          <a:ext cx="0" cy="0"/>
          <a:chOff x="0" y="0"/>
          <a:chExt cx="0" cy="0"/>
        </a:xfrm>
      </p:grpSpPr>
      <p:sp>
        <p:nvSpPr>
          <p:cNvPr id="1500" name="Google Shape;1500;p176"/>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MD&amp;A - CFF</a:t>
            </a:r>
            <a:endParaRPr sz="1600"/>
          </a:p>
        </p:txBody>
      </p:sp>
      <p:pic>
        <p:nvPicPr>
          <p:cNvPr id="1501" name="Google Shape;1501;p176"/>
          <p:cNvPicPr preferRelativeResize="0"/>
          <p:nvPr/>
        </p:nvPicPr>
        <p:blipFill>
          <a:blip r:embed="rId3">
            <a:alphaModFix/>
          </a:blip>
          <a:stretch>
            <a:fillRect/>
          </a:stretch>
        </p:blipFill>
        <p:spPr>
          <a:xfrm>
            <a:off x="8424000" y="4423500"/>
            <a:ext cx="720000" cy="720000"/>
          </a:xfrm>
          <a:prstGeom prst="rect">
            <a:avLst/>
          </a:prstGeom>
          <a:noFill/>
          <a:ln>
            <a:noFill/>
          </a:ln>
        </p:spPr>
      </p:pic>
      <p:sp>
        <p:nvSpPr>
          <p:cNvPr id="1502" name="Google Shape;1502;p176"/>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https://ir.amd.com/sec-filings/content/0000002488-23-000195/0000002488-23-000195.pdf</a:t>
            </a:r>
            <a:endParaRPr sz="800"/>
          </a:p>
        </p:txBody>
      </p:sp>
      <p:pic>
        <p:nvPicPr>
          <p:cNvPr id="1503" name="Google Shape;1503;p176"/>
          <p:cNvPicPr preferRelativeResize="0"/>
          <p:nvPr/>
        </p:nvPicPr>
        <p:blipFill>
          <a:blip r:embed="rId4">
            <a:alphaModFix/>
          </a:blip>
          <a:stretch>
            <a:fillRect/>
          </a:stretch>
        </p:blipFill>
        <p:spPr>
          <a:xfrm>
            <a:off x="952500" y="2033575"/>
            <a:ext cx="7239000" cy="1076325"/>
          </a:xfrm>
          <a:prstGeom prst="rect">
            <a:avLst/>
          </a:prstGeom>
          <a:noFill/>
          <a:ln>
            <a:noFill/>
          </a:ln>
        </p:spPr>
      </p:pic>
    </p:spTree>
  </p:cSld>
  <p:clrMapOvr>
    <a:masterClrMapping/>
  </p:clrMapOvr>
</p:sld>
</file>

<file path=ppt/slides/slide1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7" name="Shape 1507"/>
        <p:cNvGrpSpPr/>
        <p:nvPr/>
      </p:nvGrpSpPr>
      <p:grpSpPr>
        <a:xfrm>
          <a:off x="0" y="0"/>
          <a:ext cx="0" cy="0"/>
          <a:chOff x="0" y="0"/>
          <a:chExt cx="0" cy="0"/>
        </a:xfrm>
      </p:grpSpPr>
      <p:sp>
        <p:nvSpPr>
          <p:cNvPr id="1508" name="Google Shape;1508;p177"/>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Strategy</a:t>
            </a:r>
            <a:endParaRPr sz="1600"/>
          </a:p>
        </p:txBody>
      </p:sp>
      <p:pic>
        <p:nvPicPr>
          <p:cNvPr id="1509" name="Google Shape;1509;p177"/>
          <p:cNvPicPr preferRelativeResize="0"/>
          <p:nvPr/>
        </p:nvPicPr>
        <p:blipFill>
          <a:blip r:embed="rId3">
            <a:alphaModFix/>
          </a:blip>
          <a:stretch>
            <a:fillRect/>
          </a:stretch>
        </p:blipFill>
        <p:spPr>
          <a:xfrm>
            <a:off x="8424000" y="4423500"/>
            <a:ext cx="720000" cy="720000"/>
          </a:xfrm>
          <a:prstGeom prst="rect">
            <a:avLst/>
          </a:prstGeom>
          <a:noFill/>
          <a:ln>
            <a:noFill/>
          </a:ln>
        </p:spPr>
      </p:pic>
      <p:sp>
        <p:nvSpPr>
          <p:cNvPr id="1510" name="Google Shape;1510;p177"/>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a:t>
            </a:r>
            <a:r>
              <a:rPr lang="en-CA" sz="800">
                <a:solidFill>
                  <a:srgbClr val="999999"/>
                </a:solidFill>
              </a:rPr>
              <a:t>https://ir.amd.com/sec-filings/filter/annual-filings/content/0000002488-22-000016/0000002488-22-000016.pdf</a:t>
            </a:r>
            <a:endParaRPr sz="800"/>
          </a:p>
        </p:txBody>
      </p:sp>
      <p:pic>
        <p:nvPicPr>
          <p:cNvPr id="1511" name="Google Shape;1511;p177"/>
          <p:cNvPicPr preferRelativeResize="0"/>
          <p:nvPr/>
        </p:nvPicPr>
        <p:blipFill>
          <a:blip r:embed="rId4">
            <a:alphaModFix/>
          </a:blip>
          <a:stretch>
            <a:fillRect/>
          </a:stretch>
        </p:blipFill>
        <p:spPr>
          <a:xfrm>
            <a:off x="152400" y="913238"/>
            <a:ext cx="8839199" cy="3317036"/>
          </a:xfrm>
          <a:prstGeom prst="rect">
            <a:avLst/>
          </a:prstGeom>
          <a:noFill/>
          <a:ln>
            <a:noFill/>
          </a:ln>
        </p:spPr>
      </p:pic>
    </p:spTree>
  </p:cSld>
  <p:clrMapOvr>
    <a:masterClrMapping/>
  </p:clrMapOvr>
</p:sld>
</file>

<file path=ppt/slides/slide1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5" name="Shape 1515"/>
        <p:cNvGrpSpPr/>
        <p:nvPr/>
      </p:nvGrpSpPr>
      <p:grpSpPr>
        <a:xfrm>
          <a:off x="0" y="0"/>
          <a:ext cx="0" cy="0"/>
          <a:chOff x="0" y="0"/>
          <a:chExt cx="0" cy="0"/>
        </a:xfrm>
      </p:grpSpPr>
      <p:sp>
        <p:nvSpPr>
          <p:cNvPr id="1516" name="Google Shape;1516;p178"/>
          <p:cNvSpPr txBox="1"/>
          <p:nvPr>
            <p:ph type="title"/>
          </p:nvPr>
        </p:nvSpPr>
        <p:spPr>
          <a:xfrm>
            <a:off x="311725" y="500925"/>
            <a:ext cx="3706500" cy="250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CA" sz="3000"/>
              <a:t>BOD </a:t>
            </a:r>
            <a:r>
              <a:rPr lang="en-CA" sz="3000"/>
              <a:t>and Executives</a:t>
            </a:r>
            <a:endParaRPr sz="3000"/>
          </a:p>
          <a:p>
            <a:pPr indent="0" lvl="0" marL="0" rtl="0" algn="l">
              <a:spcBef>
                <a:spcPts val="0"/>
              </a:spcBef>
              <a:spcAft>
                <a:spcPts val="0"/>
              </a:spcAft>
              <a:buNone/>
            </a:pPr>
            <a:r>
              <a:t/>
            </a:r>
            <a:endParaRPr sz="3000"/>
          </a:p>
          <a:p>
            <a:pPr indent="-330200" lvl="0" marL="457200" rtl="0" algn="l">
              <a:spcBef>
                <a:spcPts val="0"/>
              </a:spcBef>
              <a:spcAft>
                <a:spcPts val="0"/>
              </a:spcAft>
              <a:buSzPts val="1600"/>
              <a:buChar char="●"/>
            </a:pPr>
            <a:r>
              <a:rPr lang="en-CA" sz="1600"/>
              <a:t>Board of Directors</a:t>
            </a:r>
            <a:endParaRPr sz="1600"/>
          </a:p>
          <a:p>
            <a:pPr indent="-330200" lvl="0" marL="457200" rtl="0" algn="l">
              <a:spcBef>
                <a:spcPts val="0"/>
              </a:spcBef>
              <a:spcAft>
                <a:spcPts val="0"/>
              </a:spcAft>
              <a:buSzPts val="1600"/>
              <a:buChar char="●"/>
            </a:pPr>
            <a:r>
              <a:rPr lang="en-CA" sz="1600"/>
              <a:t>Executive Leadership Team</a:t>
            </a:r>
            <a:endParaRPr sz="1600"/>
          </a:p>
        </p:txBody>
      </p:sp>
      <p:pic>
        <p:nvPicPr>
          <p:cNvPr id="1517" name="Google Shape;1517;p178"/>
          <p:cNvPicPr preferRelativeResize="0"/>
          <p:nvPr/>
        </p:nvPicPr>
        <p:blipFill>
          <a:blip r:embed="rId3">
            <a:alphaModFix/>
          </a:blip>
          <a:stretch>
            <a:fillRect/>
          </a:stretch>
        </p:blipFill>
        <p:spPr>
          <a:xfrm>
            <a:off x="4326100" y="162800"/>
            <a:ext cx="4817900" cy="4817900"/>
          </a:xfrm>
          <a:prstGeom prst="rect">
            <a:avLst/>
          </a:prstGeom>
          <a:noFill/>
          <a:ln>
            <a:noFill/>
          </a:ln>
        </p:spPr>
      </p:pic>
    </p:spTree>
  </p:cSld>
  <p:clrMapOvr>
    <a:masterClrMapping/>
  </p:clrMapOvr>
</p:sld>
</file>

<file path=ppt/slides/slide1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1" name="Shape 1521"/>
        <p:cNvGrpSpPr/>
        <p:nvPr/>
      </p:nvGrpSpPr>
      <p:grpSpPr>
        <a:xfrm>
          <a:off x="0" y="0"/>
          <a:ext cx="0" cy="0"/>
          <a:chOff x="0" y="0"/>
          <a:chExt cx="0" cy="0"/>
        </a:xfrm>
      </p:grpSpPr>
      <p:sp>
        <p:nvSpPr>
          <p:cNvPr id="1522" name="Google Shape;1522;p179"/>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Board of Directors</a:t>
            </a:r>
            <a:endParaRPr/>
          </a:p>
        </p:txBody>
      </p:sp>
      <p:pic>
        <p:nvPicPr>
          <p:cNvPr id="1523" name="Google Shape;1523;p179"/>
          <p:cNvPicPr preferRelativeResize="0"/>
          <p:nvPr/>
        </p:nvPicPr>
        <p:blipFill>
          <a:blip r:embed="rId3">
            <a:alphaModFix/>
          </a:blip>
          <a:stretch>
            <a:fillRect/>
          </a:stretch>
        </p:blipFill>
        <p:spPr>
          <a:xfrm>
            <a:off x="8424000" y="4423500"/>
            <a:ext cx="720000" cy="720000"/>
          </a:xfrm>
          <a:prstGeom prst="rect">
            <a:avLst/>
          </a:prstGeom>
          <a:noFill/>
          <a:ln>
            <a:noFill/>
          </a:ln>
        </p:spPr>
      </p:pic>
      <p:pic>
        <p:nvPicPr>
          <p:cNvPr id="1524" name="Google Shape;1524;p179"/>
          <p:cNvPicPr preferRelativeResize="0"/>
          <p:nvPr/>
        </p:nvPicPr>
        <p:blipFill>
          <a:blip r:embed="rId4">
            <a:alphaModFix/>
          </a:blip>
          <a:stretch>
            <a:fillRect/>
          </a:stretch>
        </p:blipFill>
        <p:spPr>
          <a:xfrm>
            <a:off x="360000" y="1342957"/>
            <a:ext cx="874414" cy="1037344"/>
          </a:xfrm>
          <a:prstGeom prst="rect">
            <a:avLst/>
          </a:prstGeom>
          <a:noFill/>
          <a:ln>
            <a:noFill/>
          </a:ln>
        </p:spPr>
      </p:pic>
      <p:pic>
        <p:nvPicPr>
          <p:cNvPr id="1525" name="Google Shape;1525;p179"/>
          <p:cNvPicPr preferRelativeResize="0"/>
          <p:nvPr/>
        </p:nvPicPr>
        <p:blipFill>
          <a:blip r:embed="rId5">
            <a:alphaModFix/>
          </a:blip>
          <a:stretch>
            <a:fillRect/>
          </a:stretch>
        </p:blipFill>
        <p:spPr>
          <a:xfrm>
            <a:off x="1890000" y="1342964"/>
            <a:ext cx="874414" cy="1095622"/>
          </a:xfrm>
          <a:prstGeom prst="rect">
            <a:avLst/>
          </a:prstGeom>
          <a:noFill/>
          <a:ln>
            <a:noFill/>
          </a:ln>
        </p:spPr>
      </p:pic>
      <p:pic>
        <p:nvPicPr>
          <p:cNvPr id="1526" name="Google Shape;1526;p179"/>
          <p:cNvPicPr preferRelativeResize="0"/>
          <p:nvPr/>
        </p:nvPicPr>
        <p:blipFill>
          <a:blip r:embed="rId6">
            <a:alphaModFix/>
          </a:blip>
          <a:stretch>
            <a:fillRect/>
          </a:stretch>
        </p:blipFill>
        <p:spPr>
          <a:xfrm>
            <a:off x="3420000" y="1342957"/>
            <a:ext cx="874414" cy="1095622"/>
          </a:xfrm>
          <a:prstGeom prst="rect">
            <a:avLst/>
          </a:prstGeom>
          <a:noFill/>
          <a:ln>
            <a:noFill/>
          </a:ln>
        </p:spPr>
      </p:pic>
      <p:pic>
        <p:nvPicPr>
          <p:cNvPr id="1527" name="Google Shape;1527;p179"/>
          <p:cNvPicPr preferRelativeResize="0"/>
          <p:nvPr/>
        </p:nvPicPr>
        <p:blipFill>
          <a:blip r:embed="rId7">
            <a:alphaModFix/>
          </a:blip>
          <a:stretch>
            <a:fillRect/>
          </a:stretch>
        </p:blipFill>
        <p:spPr>
          <a:xfrm>
            <a:off x="4950000" y="1342950"/>
            <a:ext cx="775314" cy="1165555"/>
          </a:xfrm>
          <a:prstGeom prst="rect">
            <a:avLst/>
          </a:prstGeom>
          <a:noFill/>
          <a:ln>
            <a:noFill/>
          </a:ln>
        </p:spPr>
      </p:pic>
      <p:pic>
        <p:nvPicPr>
          <p:cNvPr id="1528" name="Google Shape;1528;p179"/>
          <p:cNvPicPr preferRelativeResize="0"/>
          <p:nvPr/>
        </p:nvPicPr>
        <p:blipFill>
          <a:blip r:embed="rId8">
            <a:alphaModFix/>
          </a:blip>
          <a:stretch>
            <a:fillRect/>
          </a:stretch>
        </p:blipFill>
        <p:spPr>
          <a:xfrm>
            <a:off x="360000" y="3240000"/>
            <a:ext cx="874414" cy="1095622"/>
          </a:xfrm>
          <a:prstGeom prst="rect">
            <a:avLst/>
          </a:prstGeom>
          <a:noFill/>
          <a:ln>
            <a:noFill/>
          </a:ln>
        </p:spPr>
      </p:pic>
      <p:pic>
        <p:nvPicPr>
          <p:cNvPr id="1529" name="Google Shape;1529;p179"/>
          <p:cNvPicPr preferRelativeResize="0"/>
          <p:nvPr/>
        </p:nvPicPr>
        <p:blipFill>
          <a:blip r:embed="rId9">
            <a:alphaModFix/>
          </a:blip>
          <a:stretch>
            <a:fillRect/>
          </a:stretch>
        </p:blipFill>
        <p:spPr>
          <a:xfrm>
            <a:off x="1890000" y="3240000"/>
            <a:ext cx="874414" cy="1031516"/>
          </a:xfrm>
          <a:prstGeom prst="rect">
            <a:avLst/>
          </a:prstGeom>
          <a:noFill/>
          <a:ln>
            <a:noFill/>
          </a:ln>
        </p:spPr>
      </p:pic>
      <p:pic>
        <p:nvPicPr>
          <p:cNvPr id="1530" name="Google Shape;1530;p179"/>
          <p:cNvPicPr preferRelativeResize="0"/>
          <p:nvPr/>
        </p:nvPicPr>
        <p:blipFill>
          <a:blip r:embed="rId10">
            <a:alphaModFix/>
          </a:blip>
          <a:stretch>
            <a:fillRect/>
          </a:stretch>
        </p:blipFill>
        <p:spPr>
          <a:xfrm>
            <a:off x="3420000" y="3240000"/>
            <a:ext cx="874414" cy="1095622"/>
          </a:xfrm>
          <a:prstGeom prst="rect">
            <a:avLst/>
          </a:prstGeom>
          <a:noFill/>
          <a:ln>
            <a:noFill/>
          </a:ln>
        </p:spPr>
      </p:pic>
      <p:pic>
        <p:nvPicPr>
          <p:cNvPr id="1531" name="Google Shape;1531;p179"/>
          <p:cNvPicPr preferRelativeResize="0"/>
          <p:nvPr/>
        </p:nvPicPr>
        <p:blipFill>
          <a:blip r:embed="rId11">
            <a:alphaModFix/>
          </a:blip>
          <a:stretch>
            <a:fillRect/>
          </a:stretch>
        </p:blipFill>
        <p:spPr>
          <a:xfrm>
            <a:off x="4949773" y="3240000"/>
            <a:ext cx="874414" cy="1095622"/>
          </a:xfrm>
          <a:prstGeom prst="rect">
            <a:avLst/>
          </a:prstGeom>
          <a:noFill/>
          <a:ln>
            <a:noFill/>
          </a:ln>
        </p:spPr>
      </p:pic>
      <p:sp>
        <p:nvSpPr>
          <p:cNvPr id="1532" name="Google Shape;1532;p179"/>
          <p:cNvSpPr txBox="1"/>
          <p:nvPr/>
        </p:nvSpPr>
        <p:spPr>
          <a:xfrm>
            <a:off x="278813" y="2520000"/>
            <a:ext cx="1036800" cy="522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b="1" lang="en-CA" sz="800">
                <a:solidFill>
                  <a:schemeClr val="dk2"/>
                </a:solidFill>
                <a:latin typeface="Calibri"/>
                <a:ea typeface="Calibri"/>
                <a:cs typeface="Calibri"/>
                <a:sym typeface="Calibri"/>
              </a:rPr>
              <a:t>Nora M. Denzel Lead Independent Director</a:t>
            </a:r>
            <a:endParaRPr b="1" sz="800">
              <a:latin typeface="Calibri"/>
              <a:ea typeface="Calibri"/>
              <a:cs typeface="Calibri"/>
              <a:sym typeface="Calibri"/>
            </a:endParaRPr>
          </a:p>
        </p:txBody>
      </p:sp>
      <p:sp>
        <p:nvSpPr>
          <p:cNvPr id="1533" name="Google Shape;1533;p179"/>
          <p:cNvSpPr txBox="1"/>
          <p:nvPr/>
        </p:nvSpPr>
        <p:spPr>
          <a:xfrm>
            <a:off x="4867200" y="2520031"/>
            <a:ext cx="1036800" cy="54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b="1" lang="en-CA" sz="800">
                <a:solidFill>
                  <a:schemeClr val="dk2"/>
                </a:solidFill>
                <a:latin typeface="Calibri"/>
                <a:ea typeface="Calibri"/>
                <a:cs typeface="Calibri"/>
                <a:sym typeface="Calibri"/>
              </a:rPr>
              <a:t>Joseph A. Householder</a:t>
            </a:r>
            <a:endParaRPr b="1" sz="800">
              <a:latin typeface="Calibri"/>
              <a:ea typeface="Calibri"/>
              <a:cs typeface="Calibri"/>
              <a:sym typeface="Calibri"/>
            </a:endParaRPr>
          </a:p>
        </p:txBody>
      </p:sp>
      <p:sp>
        <p:nvSpPr>
          <p:cNvPr id="1534" name="Google Shape;1534;p179"/>
          <p:cNvSpPr txBox="1"/>
          <p:nvPr/>
        </p:nvSpPr>
        <p:spPr>
          <a:xfrm>
            <a:off x="3337200" y="2520031"/>
            <a:ext cx="1074600" cy="54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b="1" lang="en-CA" sz="800">
                <a:solidFill>
                  <a:schemeClr val="dk2"/>
                </a:solidFill>
                <a:latin typeface="Calibri"/>
                <a:ea typeface="Calibri"/>
                <a:cs typeface="Calibri"/>
                <a:sym typeface="Calibri"/>
              </a:rPr>
              <a:t>Mike P. Gregoire</a:t>
            </a:r>
            <a:endParaRPr b="1" sz="800">
              <a:solidFill>
                <a:schemeClr val="dk2"/>
              </a:solidFill>
              <a:latin typeface="Calibri"/>
              <a:ea typeface="Calibri"/>
              <a:cs typeface="Calibri"/>
              <a:sym typeface="Calibri"/>
            </a:endParaRPr>
          </a:p>
        </p:txBody>
      </p:sp>
      <p:sp>
        <p:nvSpPr>
          <p:cNvPr id="1535" name="Google Shape;1535;p179"/>
          <p:cNvSpPr txBox="1"/>
          <p:nvPr/>
        </p:nvSpPr>
        <p:spPr>
          <a:xfrm>
            <a:off x="1807017" y="2520029"/>
            <a:ext cx="1074600" cy="54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b="1" lang="en-CA" sz="800">
                <a:solidFill>
                  <a:schemeClr val="dk2"/>
                </a:solidFill>
                <a:latin typeface="Calibri"/>
                <a:ea typeface="Calibri"/>
                <a:cs typeface="Calibri"/>
                <a:sym typeface="Calibri"/>
              </a:rPr>
              <a:t>Mark Durcan</a:t>
            </a:r>
            <a:endParaRPr b="1" sz="800">
              <a:latin typeface="Calibri"/>
              <a:ea typeface="Calibri"/>
              <a:cs typeface="Calibri"/>
              <a:sym typeface="Calibri"/>
            </a:endParaRPr>
          </a:p>
        </p:txBody>
      </p:sp>
      <p:sp>
        <p:nvSpPr>
          <p:cNvPr id="1536" name="Google Shape;1536;p179"/>
          <p:cNvSpPr txBox="1"/>
          <p:nvPr/>
        </p:nvSpPr>
        <p:spPr>
          <a:xfrm>
            <a:off x="278813" y="4370400"/>
            <a:ext cx="1036800" cy="522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b="1" lang="en-CA" sz="800">
                <a:solidFill>
                  <a:schemeClr val="dk2"/>
                </a:solidFill>
                <a:latin typeface="Calibri"/>
                <a:ea typeface="Calibri"/>
                <a:cs typeface="Calibri"/>
                <a:sym typeface="Calibri"/>
              </a:rPr>
              <a:t>John Marren</a:t>
            </a:r>
            <a:endParaRPr b="1" sz="800">
              <a:latin typeface="Calibri"/>
              <a:ea typeface="Calibri"/>
              <a:cs typeface="Calibri"/>
              <a:sym typeface="Calibri"/>
            </a:endParaRPr>
          </a:p>
        </p:txBody>
      </p:sp>
      <p:sp>
        <p:nvSpPr>
          <p:cNvPr id="1537" name="Google Shape;1537;p179"/>
          <p:cNvSpPr txBox="1"/>
          <p:nvPr/>
        </p:nvSpPr>
        <p:spPr>
          <a:xfrm>
            <a:off x="4867200" y="4370431"/>
            <a:ext cx="1036800" cy="54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b="1" lang="en-CA" sz="800">
                <a:solidFill>
                  <a:schemeClr val="dk2"/>
                </a:solidFill>
                <a:latin typeface="Calibri"/>
                <a:ea typeface="Calibri"/>
                <a:cs typeface="Calibri"/>
                <a:sym typeface="Calibri"/>
              </a:rPr>
              <a:t>Elizabeth (Beth) Vanderslice</a:t>
            </a:r>
            <a:endParaRPr b="1" sz="800">
              <a:latin typeface="Calibri"/>
              <a:ea typeface="Calibri"/>
              <a:cs typeface="Calibri"/>
              <a:sym typeface="Calibri"/>
            </a:endParaRPr>
          </a:p>
        </p:txBody>
      </p:sp>
      <p:sp>
        <p:nvSpPr>
          <p:cNvPr id="1538" name="Google Shape;1538;p179"/>
          <p:cNvSpPr txBox="1"/>
          <p:nvPr/>
        </p:nvSpPr>
        <p:spPr>
          <a:xfrm>
            <a:off x="3337200" y="4370431"/>
            <a:ext cx="1074600" cy="54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b="1" lang="en-CA" sz="800">
                <a:solidFill>
                  <a:schemeClr val="dk2"/>
                </a:solidFill>
                <a:latin typeface="Calibri"/>
                <a:ea typeface="Calibri"/>
                <a:cs typeface="Calibri"/>
                <a:sym typeface="Calibri"/>
              </a:rPr>
              <a:t>Abhi Talwalkar</a:t>
            </a:r>
            <a:endParaRPr b="1" sz="800">
              <a:latin typeface="Calibri"/>
              <a:ea typeface="Calibri"/>
              <a:cs typeface="Calibri"/>
              <a:sym typeface="Calibri"/>
            </a:endParaRPr>
          </a:p>
        </p:txBody>
      </p:sp>
      <p:sp>
        <p:nvSpPr>
          <p:cNvPr id="1539" name="Google Shape;1539;p179"/>
          <p:cNvSpPr txBox="1"/>
          <p:nvPr/>
        </p:nvSpPr>
        <p:spPr>
          <a:xfrm>
            <a:off x="1807017" y="4370429"/>
            <a:ext cx="1074600" cy="54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b="1" lang="en-CA" sz="800">
                <a:solidFill>
                  <a:schemeClr val="dk2"/>
                </a:solidFill>
                <a:latin typeface="Calibri"/>
                <a:ea typeface="Calibri"/>
                <a:cs typeface="Calibri"/>
                <a:sym typeface="Calibri"/>
              </a:rPr>
              <a:t>Jon A. Olson</a:t>
            </a:r>
            <a:endParaRPr b="1" sz="800">
              <a:latin typeface="Calibri"/>
              <a:ea typeface="Calibri"/>
              <a:cs typeface="Calibri"/>
              <a:sym typeface="Calibri"/>
            </a:endParaRPr>
          </a:p>
        </p:txBody>
      </p:sp>
      <p:sp>
        <p:nvSpPr>
          <p:cNvPr id="1540" name="Google Shape;1540;p179"/>
          <p:cNvSpPr txBox="1"/>
          <p:nvPr/>
        </p:nvSpPr>
        <p:spPr>
          <a:xfrm>
            <a:off x="6840000" y="3240000"/>
            <a:ext cx="1036800" cy="522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b="1" lang="en-CA" sz="800">
                <a:solidFill>
                  <a:schemeClr val="dk2"/>
                </a:solidFill>
                <a:latin typeface="Calibri"/>
                <a:ea typeface="Calibri"/>
                <a:cs typeface="Calibri"/>
                <a:sym typeface="Calibri"/>
              </a:rPr>
              <a:t>Dr. Lisa Su          Chair and Chief Executive Officer</a:t>
            </a:r>
            <a:endParaRPr b="1" sz="800">
              <a:solidFill>
                <a:schemeClr val="dk2"/>
              </a:solidFill>
              <a:latin typeface="Calibri"/>
              <a:ea typeface="Calibri"/>
              <a:cs typeface="Calibri"/>
              <a:sym typeface="Calibri"/>
            </a:endParaRPr>
          </a:p>
        </p:txBody>
      </p:sp>
      <p:pic>
        <p:nvPicPr>
          <p:cNvPr id="1541" name="Google Shape;1541;p179"/>
          <p:cNvPicPr preferRelativeResize="0"/>
          <p:nvPr/>
        </p:nvPicPr>
        <p:blipFill>
          <a:blip r:embed="rId12">
            <a:alphaModFix/>
          </a:blip>
          <a:stretch>
            <a:fillRect/>
          </a:stretch>
        </p:blipFill>
        <p:spPr>
          <a:xfrm>
            <a:off x="6840000" y="2328925"/>
            <a:ext cx="874800" cy="922185"/>
          </a:xfrm>
          <a:prstGeom prst="rect">
            <a:avLst/>
          </a:prstGeom>
          <a:noFill/>
          <a:ln>
            <a:noFill/>
          </a:ln>
        </p:spPr>
      </p:pic>
      <p:sp>
        <p:nvSpPr>
          <p:cNvPr id="1542" name="Google Shape;1542;p179"/>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https://ir.amd.com/leadership-governance/board-of-directors</a:t>
            </a:r>
            <a:endParaRPr sz="800"/>
          </a:p>
        </p:txBody>
      </p:sp>
    </p:spTree>
  </p:cSld>
  <p:clrMapOvr>
    <a:masterClrMapping/>
  </p:clrMapOvr>
</p:sld>
</file>

<file path=ppt/slides/slide1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6" name="Shape 1546"/>
        <p:cNvGrpSpPr/>
        <p:nvPr/>
      </p:nvGrpSpPr>
      <p:grpSpPr>
        <a:xfrm>
          <a:off x="0" y="0"/>
          <a:ext cx="0" cy="0"/>
          <a:chOff x="0" y="0"/>
          <a:chExt cx="0" cy="0"/>
        </a:xfrm>
      </p:grpSpPr>
      <p:sp>
        <p:nvSpPr>
          <p:cNvPr id="1547" name="Google Shape;1547;p180"/>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Executive Leadership Team</a:t>
            </a:r>
            <a:endParaRPr/>
          </a:p>
        </p:txBody>
      </p:sp>
      <p:sp>
        <p:nvSpPr>
          <p:cNvPr id="1548" name="Google Shape;1548;p180"/>
          <p:cNvSpPr txBox="1"/>
          <p:nvPr>
            <p:ph idx="4294967295" type="body"/>
          </p:nvPr>
        </p:nvSpPr>
        <p:spPr>
          <a:xfrm>
            <a:off x="0" y="690150"/>
            <a:ext cx="9144000" cy="3763200"/>
          </a:xfrm>
          <a:prstGeom prst="rect">
            <a:avLst/>
          </a:prstGeom>
        </p:spPr>
        <p:txBody>
          <a:bodyPr anchorCtr="0" anchor="ctr" bIns="91425" lIns="91425" spcFirstLastPara="1" rIns="91425" wrap="square" tIns="91425">
            <a:normAutofit/>
          </a:bodyPr>
          <a:lstStyle/>
          <a:p>
            <a:pPr indent="457200" lvl="0" marL="0" rtl="0" algn="l">
              <a:spcBef>
                <a:spcPts val="0"/>
              </a:spcBef>
              <a:spcAft>
                <a:spcPts val="0"/>
              </a:spcAft>
              <a:buNone/>
            </a:pPr>
            <a:r>
              <a:rPr lang="en-CA" sz="1200"/>
              <a:t>Chair and Chief Executive Officer 									| Dr. Lisa Su </a:t>
            </a:r>
            <a:endParaRPr sz="1200"/>
          </a:p>
          <a:p>
            <a:pPr indent="457200" lvl="0" marL="0" rtl="0" algn="l">
              <a:spcBef>
                <a:spcPts val="1200"/>
              </a:spcBef>
              <a:spcAft>
                <a:spcPts val="0"/>
              </a:spcAft>
              <a:buNone/>
            </a:pPr>
            <a:r>
              <a:rPr lang="en-CA" sz="1200"/>
              <a:t>President, AMD 											| Victor Peng</a:t>
            </a:r>
            <a:endParaRPr sz="1200"/>
          </a:p>
          <a:p>
            <a:pPr indent="457200" lvl="0" marL="0" rtl="0" algn="l">
              <a:spcBef>
                <a:spcPts val="1200"/>
              </a:spcBef>
              <a:spcAft>
                <a:spcPts val="0"/>
              </a:spcAft>
              <a:buNone/>
            </a:pPr>
            <a:r>
              <a:rPr lang="en-CA" sz="1200"/>
              <a:t>Executive Vice President, Strategic Partnerships, President EMEA 					| Darren Grasby</a:t>
            </a:r>
            <a:endParaRPr sz="1200"/>
          </a:p>
          <a:p>
            <a:pPr indent="457200" lvl="0" marL="0" rtl="0" algn="l">
              <a:spcBef>
                <a:spcPts val="1200"/>
              </a:spcBef>
              <a:spcAft>
                <a:spcPts val="0"/>
              </a:spcAft>
              <a:buNone/>
            </a:pPr>
            <a:r>
              <a:rPr lang="en-CA" sz="1200"/>
              <a:t>Executive Vice President and Chief Commercial Officer 						| Phil Guido</a:t>
            </a:r>
            <a:endParaRPr sz="1200"/>
          </a:p>
          <a:p>
            <a:pPr indent="457200" lvl="0" marL="0" rtl="0" algn="l">
              <a:spcBef>
                <a:spcPts val="1200"/>
              </a:spcBef>
              <a:spcAft>
                <a:spcPts val="0"/>
              </a:spcAft>
              <a:buNone/>
            </a:pPr>
            <a:r>
              <a:rPr lang="en-CA" sz="1200"/>
              <a:t>Executive Vice President, Chief Financial Officer and Treasurer 					|Jean Hu </a:t>
            </a:r>
            <a:endParaRPr sz="1200"/>
          </a:p>
          <a:p>
            <a:pPr indent="457200" lvl="0" marL="0" rtl="0" algn="l">
              <a:spcBef>
                <a:spcPts val="1200"/>
              </a:spcBef>
              <a:spcAft>
                <a:spcPts val="0"/>
              </a:spcAft>
              <a:buNone/>
            </a:pPr>
            <a:r>
              <a:rPr lang="en-CA" sz="1200"/>
              <a:t>Executive Vice President and General Manager, Data Center Solutions Business Unit 		|Forrest Norrod </a:t>
            </a:r>
            <a:endParaRPr sz="1200"/>
          </a:p>
          <a:p>
            <a:pPr indent="457200" lvl="0" marL="0" rtl="0" algn="l">
              <a:spcBef>
                <a:spcPts val="1200"/>
              </a:spcBef>
              <a:spcAft>
                <a:spcPts val="1200"/>
              </a:spcAft>
              <a:buNone/>
            </a:pPr>
            <a:r>
              <a:rPr lang="en-CA" sz="1200"/>
              <a:t>Executive Vice President and Chief Technology Officer, Technology and Engineering 		|Mark Papermaster</a:t>
            </a:r>
            <a:endParaRPr sz="1200"/>
          </a:p>
        </p:txBody>
      </p:sp>
      <p:pic>
        <p:nvPicPr>
          <p:cNvPr id="1549" name="Google Shape;1549;p180"/>
          <p:cNvPicPr preferRelativeResize="0"/>
          <p:nvPr/>
        </p:nvPicPr>
        <p:blipFill>
          <a:blip r:embed="rId3">
            <a:alphaModFix/>
          </a:blip>
          <a:stretch>
            <a:fillRect/>
          </a:stretch>
        </p:blipFill>
        <p:spPr>
          <a:xfrm>
            <a:off x="8424000" y="4423500"/>
            <a:ext cx="720000" cy="720000"/>
          </a:xfrm>
          <a:prstGeom prst="rect">
            <a:avLst/>
          </a:prstGeom>
          <a:noFill/>
          <a:ln>
            <a:noFill/>
          </a:ln>
        </p:spPr>
      </p:pic>
      <p:sp>
        <p:nvSpPr>
          <p:cNvPr id="1550" name="Google Shape;1550;p180"/>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a:t>
            </a:r>
            <a:r>
              <a:rPr lang="en-CA" sz="800">
                <a:solidFill>
                  <a:srgbClr val="999999"/>
                </a:solidFill>
              </a:rPr>
              <a:t>https://www.amd.com/en/corporate/leadership.html</a:t>
            </a:r>
            <a:endParaRPr sz="800"/>
          </a:p>
        </p:txBody>
      </p:sp>
    </p:spTree>
  </p:cSld>
  <p:clrMapOvr>
    <a:masterClrMapping/>
  </p:clrMapOvr>
</p:sld>
</file>

<file path=ppt/slides/slide1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4" name="Shape 1554"/>
        <p:cNvGrpSpPr/>
        <p:nvPr/>
      </p:nvGrpSpPr>
      <p:grpSpPr>
        <a:xfrm>
          <a:off x="0" y="0"/>
          <a:ext cx="0" cy="0"/>
          <a:chOff x="0" y="0"/>
          <a:chExt cx="0" cy="0"/>
        </a:xfrm>
      </p:grpSpPr>
      <p:sp>
        <p:nvSpPr>
          <p:cNvPr id="1555" name="Google Shape;1555;p181"/>
          <p:cNvSpPr txBox="1"/>
          <p:nvPr>
            <p:ph type="title"/>
          </p:nvPr>
        </p:nvSpPr>
        <p:spPr>
          <a:xfrm>
            <a:off x="311725" y="500925"/>
            <a:ext cx="3706500" cy="250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CA"/>
              <a:t>Dr. Lisa Su </a:t>
            </a:r>
            <a:endParaRPr/>
          </a:p>
          <a:p>
            <a:pPr indent="0" lvl="0" marL="0" rtl="0" algn="l">
              <a:spcBef>
                <a:spcPts val="0"/>
              </a:spcBef>
              <a:spcAft>
                <a:spcPts val="0"/>
              </a:spcAft>
              <a:buNone/>
            </a:pPr>
            <a:r>
              <a:rPr lang="en-CA" sz="1600"/>
              <a:t>Chair and Chief Executive Officer</a:t>
            </a:r>
            <a:endParaRPr sz="1600"/>
          </a:p>
        </p:txBody>
      </p:sp>
      <p:pic>
        <p:nvPicPr>
          <p:cNvPr id="1556" name="Google Shape;1556;p181"/>
          <p:cNvPicPr preferRelativeResize="0"/>
          <p:nvPr/>
        </p:nvPicPr>
        <p:blipFill>
          <a:blip r:embed="rId3">
            <a:alphaModFix/>
          </a:blip>
          <a:stretch>
            <a:fillRect/>
          </a:stretch>
        </p:blipFill>
        <p:spPr>
          <a:xfrm>
            <a:off x="364975" y="1898200"/>
            <a:ext cx="3600000" cy="2701329"/>
          </a:xfrm>
          <a:prstGeom prst="rect">
            <a:avLst/>
          </a:prstGeom>
          <a:noFill/>
          <a:ln>
            <a:noFill/>
          </a:ln>
        </p:spPr>
      </p:pic>
      <p:pic>
        <p:nvPicPr>
          <p:cNvPr id="1557" name="Google Shape;1557;p181"/>
          <p:cNvPicPr preferRelativeResize="0"/>
          <p:nvPr/>
        </p:nvPicPr>
        <p:blipFill>
          <a:blip r:embed="rId4">
            <a:alphaModFix/>
          </a:blip>
          <a:stretch>
            <a:fillRect/>
          </a:stretch>
        </p:blipFill>
        <p:spPr>
          <a:xfrm>
            <a:off x="8424000" y="4423500"/>
            <a:ext cx="720000" cy="720000"/>
          </a:xfrm>
          <a:prstGeom prst="rect">
            <a:avLst/>
          </a:prstGeom>
          <a:noFill/>
          <a:ln>
            <a:noFill/>
          </a:ln>
        </p:spPr>
      </p:pic>
      <p:sp>
        <p:nvSpPr>
          <p:cNvPr id="1558" name="Google Shape;1558;p181"/>
          <p:cNvSpPr txBox="1"/>
          <p:nvPr>
            <p:ph idx="1"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a:t>
            </a:r>
            <a:r>
              <a:rPr lang="en-CA" sz="800">
                <a:solidFill>
                  <a:srgbClr val="999999"/>
                </a:solidFill>
              </a:rPr>
              <a:t>https://ir.amd.com/leadership-governance/board-of-directors</a:t>
            </a:r>
            <a:endParaRPr sz="800"/>
          </a:p>
        </p:txBody>
      </p:sp>
      <p:sp>
        <p:nvSpPr>
          <p:cNvPr id="1559" name="Google Shape;1559;p181"/>
          <p:cNvSpPr txBox="1"/>
          <p:nvPr>
            <p:ph idx="1" type="body"/>
          </p:nvPr>
        </p:nvSpPr>
        <p:spPr>
          <a:xfrm>
            <a:off x="4572000" y="0"/>
            <a:ext cx="4572000" cy="5040000"/>
          </a:xfrm>
          <a:prstGeom prst="rect">
            <a:avLst/>
          </a:prstGeom>
        </p:spPr>
        <p:txBody>
          <a:bodyPr anchorCtr="0" anchor="ctr" bIns="91425" lIns="91425" spcFirstLastPara="1" rIns="91425" wrap="square" tIns="91425">
            <a:normAutofit fontScale="70000" lnSpcReduction="20000"/>
          </a:bodyPr>
          <a:lstStyle/>
          <a:p>
            <a:pPr indent="-286385" lvl="0" marL="457200" rtl="0" algn="l">
              <a:spcBef>
                <a:spcPts val="0"/>
              </a:spcBef>
              <a:spcAft>
                <a:spcPts val="0"/>
              </a:spcAft>
              <a:buSzPct val="100000"/>
              <a:buChar char="●"/>
            </a:pPr>
            <a:r>
              <a:rPr lang="en-CA"/>
              <a:t>Since February 2022 (1 Year): Named Chair</a:t>
            </a:r>
            <a:endParaRPr/>
          </a:p>
          <a:p>
            <a:pPr indent="-286385" lvl="0" marL="457200" rtl="0" algn="l">
              <a:spcBef>
                <a:spcPts val="0"/>
              </a:spcBef>
              <a:spcAft>
                <a:spcPts val="0"/>
              </a:spcAft>
              <a:buSzPct val="100000"/>
              <a:buChar char="●"/>
            </a:pPr>
            <a:r>
              <a:rPr lang="en-CA"/>
              <a:t>Since October 2014 (9 Year): President, CEO, and Board of Directors </a:t>
            </a:r>
            <a:endParaRPr/>
          </a:p>
          <a:p>
            <a:pPr indent="-286385" lvl="0" marL="457200" rtl="0" algn="l">
              <a:spcBef>
                <a:spcPts val="0"/>
              </a:spcBef>
              <a:spcAft>
                <a:spcPts val="0"/>
              </a:spcAft>
              <a:buSzPct val="100000"/>
              <a:buChar char="●"/>
            </a:pPr>
            <a:r>
              <a:rPr lang="en-CA"/>
              <a:t>Jul 2014-Oct 2014: Chief Operating Officer (3 Months)</a:t>
            </a:r>
            <a:endParaRPr/>
          </a:p>
          <a:p>
            <a:pPr indent="-286385" lvl="0" marL="457200" rtl="0" algn="l">
              <a:spcBef>
                <a:spcPts val="0"/>
              </a:spcBef>
              <a:spcAft>
                <a:spcPts val="0"/>
              </a:spcAft>
              <a:buSzPct val="100000"/>
              <a:buChar char="●"/>
            </a:pPr>
            <a:r>
              <a:rPr lang="en-CA"/>
              <a:t>Jan 2012-Jul 2014: Senior Vice President and General Manager, Global Business Units (2.5 Years)</a:t>
            </a:r>
            <a:endParaRPr/>
          </a:p>
          <a:p>
            <a:pPr indent="0" lvl="0" marL="0" rtl="0" algn="l">
              <a:spcBef>
                <a:spcPts val="1200"/>
              </a:spcBef>
              <a:spcAft>
                <a:spcPts val="0"/>
              </a:spcAft>
              <a:buNone/>
            </a:pPr>
            <a:r>
              <a:rPr lang="en-CA"/>
              <a:t>In 2007, Joined Freescale Semiconductor, Inc. as </a:t>
            </a:r>
            <a:r>
              <a:rPr lang="en-CA"/>
              <a:t>Chief Technology Officer and left Freescale as </a:t>
            </a:r>
            <a:r>
              <a:rPr lang="en-CA"/>
              <a:t>Senior Vice President &amp; General Manager, Networking and Multimedia. Prior to that she had </a:t>
            </a:r>
            <a:r>
              <a:rPr lang="en-CA"/>
              <a:t>Various leadership roles at IBM for 13 years and left IBM as </a:t>
            </a:r>
            <a:r>
              <a:rPr lang="en-CA"/>
              <a:t>Vice President, Semiconductor R&amp;D Center. From </a:t>
            </a:r>
            <a:r>
              <a:rPr lang="en-CA"/>
              <a:t>1994-1995 she was Technical Staff Member at </a:t>
            </a:r>
            <a:r>
              <a:rPr lang="en-CA"/>
              <a:t>Texas Instruments Inc.</a:t>
            </a:r>
            <a:endParaRPr/>
          </a:p>
          <a:p>
            <a:pPr indent="0" lvl="0" marL="0" rtl="0" algn="l">
              <a:spcBef>
                <a:spcPts val="1200"/>
              </a:spcBef>
              <a:spcAft>
                <a:spcPts val="0"/>
              </a:spcAft>
              <a:buNone/>
            </a:pPr>
            <a:r>
              <a:rPr b="1" lang="en-CA"/>
              <a:t>Affiliations:</a:t>
            </a:r>
            <a:endParaRPr b="1"/>
          </a:p>
          <a:p>
            <a:pPr indent="-286385" lvl="0" marL="457200" rtl="0" algn="l">
              <a:spcBef>
                <a:spcPts val="1200"/>
              </a:spcBef>
              <a:spcAft>
                <a:spcPts val="0"/>
              </a:spcAft>
              <a:buSzPct val="100000"/>
              <a:buChar char="●"/>
            </a:pPr>
            <a:r>
              <a:rPr lang="en-CA"/>
              <a:t>Board of Directors at Cisco Systems, Inc. (since January 2020)</a:t>
            </a:r>
            <a:endParaRPr/>
          </a:p>
          <a:p>
            <a:pPr indent="-286385" lvl="0" marL="457200" rtl="0" algn="l">
              <a:spcBef>
                <a:spcPts val="0"/>
              </a:spcBef>
              <a:spcAft>
                <a:spcPts val="0"/>
              </a:spcAft>
              <a:buSzPct val="100000"/>
              <a:buChar char="●"/>
            </a:pPr>
            <a:r>
              <a:rPr lang="en-CA"/>
              <a:t>Board of Directors for the Semiconductor Industry Association</a:t>
            </a:r>
            <a:endParaRPr/>
          </a:p>
          <a:p>
            <a:pPr indent="0" lvl="0" marL="0" rtl="0" algn="l">
              <a:spcBef>
                <a:spcPts val="1200"/>
              </a:spcBef>
              <a:spcAft>
                <a:spcPts val="0"/>
              </a:spcAft>
              <a:buNone/>
            </a:pPr>
            <a:r>
              <a:rPr b="1" lang="en-CA"/>
              <a:t>Education:</a:t>
            </a:r>
            <a:endParaRPr/>
          </a:p>
          <a:p>
            <a:pPr indent="-286385" lvl="0" marL="457200" rtl="0" algn="l">
              <a:spcBef>
                <a:spcPts val="1200"/>
              </a:spcBef>
              <a:spcAft>
                <a:spcPts val="0"/>
              </a:spcAft>
              <a:buSzPct val="100000"/>
              <a:buChar char="●"/>
            </a:pPr>
            <a:r>
              <a:rPr lang="en-CA"/>
              <a:t>B.S., M.S., and Ph.D. in Electrical Engineering from the Massachusetts Institute of Technology (MIT)</a:t>
            </a:r>
            <a:endParaRPr/>
          </a:p>
          <a:p>
            <a:pPr indent="0" lvl="0" marL="0" rtl="0" algn="l">
              <a:spcBef>
                <a:spcPts val="1200"/>
              </a:spcBef>
              <a:spcAft>
                <a:spcPts val="0"/>
              </a:spcAft>
              <a:buNone/>
            </a:pPr>
            <a:r>
              <a:rPr b="1" lang="en-CA"/>
              <a:t>Notable Achievements &amp; Honors:</a:t>
            </a:r>
            <a:endParaRPr b="1"/>
          </a:p>
          <a:p>
            <a:pPr indent="-286385" lvl="0" marL="457200" rtl="0" algn="l">
              <a:spcBef>
                <a:spcPts val="1200"/>
              </a:spcBef>
              <a:spcAft>
                <a:spcPts val="0"/>
              </a:spcAft>
              <a:buSzPct val="100000"/>
              <a:buChar char="●"/>
            </a:pPr>
            <a:r>
              <a:rPr lang="en-CA"/>
              <a:t>Published 40+ technical articles</a:t>
            </a:r>
            <a:endParaRPr/>
          </a:p>
          <a:p>
            <a:pPr indent="-286385" lvl="0" marL="457200" rtl="0" algn="l">
              <a:spcBef>
                <a:spcPts val="0"/>
              </a:spcBef>
              <a:spcAft>
                <a:spcPts val="0"/>
              </a:spcAft>
              <a:buSzPct val="100000"/>
              <a:buChar char="●"/>
            </a:pPr>
            <a:r>
              <a:rPr lang="en-CA"/>
              <a:t>Fellow, Institute of Electronics and Electrical Engineers (2009)</a:t>
            </a:r>
            <a:endParaRPr/>
          </a:p>
          <a:p>
            <a:pPr indent="-286385" lvl="0" marL="457200" rtl="0" algn="l">
              <a:spcBef>
                <a:spcPts val="0"/>
              </a:spcBef>
              <a:spcAft>
                <a:spcPts val="0"/>
              </a:spcAft>
              <a:buSzPct val="100000"/>
              <a:buChar char="●"/>
            </a:pPr>
            <a:r>
              <a:rPr lang="en-CA"/>
              <a:t>Elected, National Academy of Engineering (2018)</a:t>
            </a:r>
            <a:endParaRPr/>
          </a:p>
          <a:p>
            <a:pPr indent="-286385" lvl="0" marL="457200" rtl="0" algn="l">
              <a:spcBef>
                <a:spcPts val="0"/>
              </a:spcBef>
              <a:spcAft>
                <a:spcPts val="0"/>
              </a:spcAft>
              <a:buSzPct val="100000"/>
              <a:buChar char="●"/>
            </a:pPr>
            <a:r>
              <a:rPr lang="en-CA"/>
              <a:t>Received, Global Semiconductor Association’s Dr. Morris Chang Leadership Award (2018)</a:t>
            </a:r>
            <a:endParaRPr/>
          </a:p>
          <a:p>
            <a:pPr indent="-286385" lvl="0" marL="457200" rtl="0" algn="l">
              <a:spcBef>
                <a:spcPts val="0"/>
              </a:spcBef>
              <a:spcAft>
                <a:spcPts val="0"/>
              </a:spcAft>
              <a:buSzPct val="100000"/>
              <a:buChar char="●"/>
            </a:pPr>
            <a:r>
              <a:rPr lang="en-CA"/>
              <a:t>#2 on Fortune's "Business Person of the Year” (2020)</a:t>
            </a:r>
            <a:endParaRPr/>
          </a:p>
          <a:p>
            <a:pPr indent="-286385" lvl="0" marL="457200" rtl="0" algn="l">
              <a:spcBef>
                <a:spcPts val="0"/>
              </a:spcBef>
              <a:spcAft>
                <a:spcPts val="0"/>
              </a:spcAft>
              <a:buSzPct val="100000"/>
              <a:buChar char="●"/>
            </a:pPr>
            <a:r>
              <a:rPr lang="en-CA"/>
              <a:t>Elected, American Academy of Arts &amp; Science (2020)</a:t>
            </a:r>
            <a:endParaRPr/>
          </a:p>
          <a:p>
            <a:pPr indent="-286385" lvl="0" marL="457200" rtl="0" algn="l">
              <a:spcBef>
                <a:spcPts val="0"/>
              </a:spcBef>
              <a:spcAft>
                <a:spcPts val="0"/>
              </a:spcAft>
              <a:buSzPct val="100000"/>
              <a:buChar char="●"/>
            </a:pPr>
            <a:r>
              <a:rPr lang="en-CA"/>
              <a:t>Recipient, IEEE's Robert N. Noyce Medal (2021)</a:t>
            </a:r>
            <a:endParaRPr/>
          </a:p>
          <a:p>
            <a:pPr indent="-286385" lvl="0" marL="457200" rtl="0" algn="l">
              <a:spcBef>
                <a:spcPts val="0"/>
              </a:spcBef>
              <a:spcAft>
                <a:spcPts val="0"/>
              </a:spcAft>
              <a:buSzPct val="100000"/>
              <a:buChar char="●"/>
            </a:pPr>
            <a:r>
              <a:rPr lang="en-CA"/>
              <a:t>Appointed, President’s Council of Advisors on Science &amp; Technology (2021)</a:t>
            </a:r>
            <a:endParaRPr/>
          </a:p>
          <a:p>
            <a:pPr indent="0" lvl="0" marL="0" rtl="0" algn="l">
              <a:spcBef>
                <a:spcPts val="1200"/>
              </a:spcBef>
              <a:spcAft>
                <a:spcPts val="1200"/>
              </a:spcAft>
              <a:buNone/>
            </a:pPr>
            <a:r>
              <a:t/>
            </a:r>
            <a:endParaRPr/>
          </a:p>
        </p:txBody>
      </p:sp>
    </p:spTree>
  </p:cSld>
  <p:clrMapOvr>
    <a:masterClrMapping/>
  </p:clrMapOvr>
</p:sld>
</file>

<file path=ppt/slides/slide1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3" name="Shape 1563"/>
        <p:cNvGrpSpPr/>
        <p:nvPr/>
      </p:nvGrpSpPr>
      <p:grpSpPr>
        <a:xfrm>
          <a:off x="0" y="0"/>
          <a:ext cx="0" cy="0"/>
          <a:chOff x="0" y="0"/>
          <a:chExt cx="0" cy="0"/>
        </a:xfrm>
      </p:grpSpPr>
      <p:sp>
        <p:nvSpPr>
          <p:cNvPr id="1564" name="Google Shape;1564;p182"/>
          <p:cNvSpPr txBox="1"/>
          <p:nvPr>
            <p:ph type="title"/>
          </p:nvPr>
        </p:nvSpPr>
        <p:spPr>
          <a:xfrm>
            <a:off x="311725" y="500925"/>
            <a:ext cx="3706500" cy="250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CA"/>
              <a:t>Victor Peng</a:t>
            </a:r>
            <a:r>
              <a:rPr lang="en-CA"/>
              <a:t> </a:t>
            </a:r>
            <a:endParaRPr/>
          </a:p>
          <a:p>
            <a:pPr indent="0" lvl="0" marL="0" rtl="0" algn="l">
              <a:spcBef>
                <a:spcPts val="0"/>
              </a:spcBef>
              <a:spcAft>
                <a:spcPts val="0"/>
              </a:spcAft>
              <a:buNone/>
            </a:pPr>
            <a:r>
              <a:rPr lang="en-CA" sz="1600"/>
              <a:t>President, AMD</a:t>
            </a:r>
            <a:endParaRPr sz="1600"/>
          </a:p>
        </p:txBody>
      </p:sp>
      <p:sp>
        <p:nvSpPr>
          <p:cNvPr id="1565" name="Google Shape;1565;p182"/>
          <p:cNvSpPr txBox="1"/>
          <p:nvPr>
            <p:ph idx="1" type="body"/>
          </p:nvPr>
        </p:nvSpPr>
        <p:spPr>
          <a:xfrm>
            <a:off x="4572000" y="0"/>
            <a:ext cx="4572000" cy="5040000"/>
          </a:xfrm>
          <a:prstGeom prst="rect">
            <a:avLst/>
          </a:prstGeom>
        </p:spPr>
        <p:txBody>
          <a:bodyPr anchorCtr="0" anchor="ctr" bIns="91425" lIns="91425" spcFirstLastPara="1" rIns="91425" wrap="square" tIns="91425">
            <a:noAutofit/>
          </a:bodyPr>
          <a:lstStyle/>
          <a:p>
            <a:pPr indent="0" lvl="0" marL="0" rtl="0" algn="l">
              <a:lnSpc>
                <a:spcPct val="95000"/>
              </a:lnSpc>
              <a:spcBef>
                <a:spcPts val="0"/>
              </a:spcBef>
              <a:spcAft>
                <a:spcPts val="0"/>
              </a:spcAft>
              <a:buSzPts val="770"/>
              <a:buNone/>
            </a:pPr>
            <a:r>
              <a:rPr b="1" lang="en-CA" sz="1010"/>
              <a:t>Peng rejoined AMD in 2022 after 14 years at Xilinx</a:t>
            </a:r>
            <a:r>
              <a:rPr lang="en-CA" sz="1010"/>
              <a:t>, most recently serving as president, CEO and member of the Board of Directors. Peng has over 40 years of experience defining and delivering leadership technologies across FPGAs, SoCs, GPUs and high-performance CPUs. </a:t>
            </a:r>
            <a:endParaRPr sz="1010"/>
          </a:p>
          <a:p>
            <a:pPr indent="0" lvl="0" marL="0" rtl="0" algn="l">
              <a:lnSpc>
                <a:spcPct val="95000"/>
              </a:lnSpc>
              <a:spcBef>
                <a:spcPts val="1200"/>
              </a:spcBef>
              <a:spcAft>
                <a:spcPts val="0"/>
              </a:spcAft>
              <a:buSzPts val="770"/>
              <a:buNone/>
            </a:pPr>
            <a:r>
              <a:rPr lang="en-CA" sz="1010"/>
              <a:t>Responsible for </a:t>
            </a:r>
            <a:r>
              <a:rPr b="1" lang="en-CA" sz="1010"/>
              <a:t>AMD’s adaptive and embedded products</a:t>
            </a:r>
            <a:r>
              <a:rPr lang="en-CA" sz="1010"/>
              <a:t> including FPGAs, adaptive SoCs and embedded processors </a:t>
            </a:r>
            <a:r>
              <a:rPr b="1" lang="en-CA" sz="1010"/>
              <a:t>and the company’s AI strategy</a:t>
            </a:r>
            <a:r>
              <a:rPr lang="en-CA" sz="1010"/>
              <a:t>, including the AI roadmap across client, edge and cloud, datacenter GPUs and AI software efforts. </a:t>
            </a:r>
            <a:endParaRPr b="1" sz="1010"/>
          </a:p>
          <a:p>
            <a:pPr indent="0" lvl="0" marL="0" rtl="0" algn="l">
              <a:lnSpc>
                <a:spcPct val="95000"/>
              </a:lnSpc>
              <a:spcBef>
                <a:spcPts val="1200"/>
              </a:spcBef>
              <a:spcAft>
                <a:spcPts val="0"/>
              </a:spcAft>
              <a:buSzPts val="770"/>
              <a:buNone/>
            </a:pPr>
            <a:r>
              <a:rPr b="1" lang="en-CA" sz="1010"/>
              <a:t>Xilinx: </a:t>
            </a:r>
            <a:r>
              <a:rPr lang="en-CA" sz="1010"/>
              <a:t>During his tenure as CEO of Xilinx, Peng accelerated the company’s growth by increasing its market share, </a:t>
            </a:r>
            <a:r>
              <a:rPr b="1" lang="en-CA" sz="1010"/>
              <a:t>expanding into the data center market</a:t>
            </a:r>
            <a:r>
              <a:rPr lang="en-CA" sz="1010"/>
              <a:t>, and </a:t>
            </a:r>
            <a:r>
              <a:rPr b="1" lang="en-CA" sz="1010"/>
              <a:t>transforming the company from a chip supplier to an adaptable platform provider </a:t>
            </a:r>
            <a:r>
              <a:rPr lang="en-CA" sz="1010"/>
              <a:t>with products like the Versal ACAP and the Alveo family of acceleration cards, as well as </a:t>
            </a:r>
            <a:r>
              <a:rPr b="1" lang="en-CA" sz="1010"/>
              <a:t>delivering key technologies like the AI Engine and the Vitis software stack</a:t>
            </a:r>
            <a:r>
              <a:rPr lang="en-CA" sz="1010"/>
              <a:t>.</a:t>
            </a:r>
            <a:endParaRPr sz="1010"/>
          </a:p>
          <a:p>
            <a:pPr indent="0" lvl="0" marL="0" rtl="0" algn="l">
              <a:lnSpc>
                <a:spcPct val="95000"/>
              </a:lnSpc>
              <a:spcBef>
                <a:spcPts val="1200"/>
              </a:spcBef>
              <a:spcAft>
                <a:spcPts val="0"/>
              </a:spcAft>
              <a:buSzPts val="770"/>
              <a:buNone/>
            </a:pPr>
            <a:r>
              <a:rPr b="1" lang="en-CA" sz="1010"/>
              <a:t>Prior to joining Xilinx, Peng worked at AMD as corporate vice president of silicon engineering for the graphics products group (GPG)</a:t>
            </a:r>
            <a:r>
              <a:rPr lang="en-CA" sz="1010"/>
              <a:t> and led the central silicon engineering team supporting graphics, game console products, and CPU chipsets. Prior to that, Peng held executive and engineering leadership roles at MIPS Technologies, SGI, and Digital Equipment Corp. </a:t>
            </a:r>
            <a:endParaRPr sz="1010"/>
          </a:p>
          <a:p>
            <a:pPr indent="0" lvl="0" marL="0" rtl="0" algn="l">
              <a:lnSpc>
                <a:spcPct val="95000"/>
              </a:lnSpc>
              <a:spcBef>
                <a:spcPts val="1200"/>
              </a:spcBef>
              <a:spcAft>
                <a:spcPts val="0"/>
              </a:spcAft>
              <a:buNone/>
            </a:pPr>
            <a:r>
              <a:rPr b="1" lang="en-CA" sz="1010"/>
              <a:t>Education:</a:t>
            </a:r>
            <a:endParaRPr b="1" sz="1010"/>
          </a:p>
          <a:p>
            <a:pPr indent="-292735" lvl="0" marL="457200" rtl="0" algn="l">
              <a:lnSpc>
                <a:spcPct val="95000"/>
              </a:lnSpc>
              <a:spcBef>
                <a:spcPts val="1200"/>
              </a:spcBef>
              <a:spcAft>
                <a:spcPts val="0"/>
              </a:spcAft>
              <a:buSzPts val="1010"/>
              <a:buChar char="●"/>
            </a:pPr>
            <a:r>
              <a:rPr lang="en-CA" sz="1010"/>
              <a:t>Bachelor’s in Electrical Engineering from Rensselaer Polytechnic Institute</a:t>
            </a:r>
            <a:endParaRPr sz="1010"/>
          </a:p>
          <a:p>
            <a:pPr indent="-292735" lvl="0" marL="457200" rtl="0" algn="l">
              <a:lnSpc>
                <a:spcPct val="95000"/>
              </a:lnSpc>
              <a:spcBef>
                <a:spcPts val="0"/>
              </a:spcBef>
              <a:spcAft>
                <a:spcPts val="0"/>
              </a:spcAft>
              <a:buSzPts val="1010"/>
              <a:buChar char="●"/>
            </a:pPr>
            <a:r>
              <a:rPr lang="en-CA" sz="1010"/>
              <a:t>Master’s in Electrical Engineering from Cornell University</a:t>
            </a:r>
            <a:endParaRPr sz="1010"/>
          </a:p>
          <a:p>
            <a:pPr indent="0" lvl="0" marL="0" rtl="0" algn="l">
              <a:lnSpc>
                <a:spcPct val="105000"/>
              </a:lnSpc>
              <a:spcBef>
                <a:spcPts val="1200"/>
              </a:spcBef>
              <a:spcAft>
                <a:spcPts val="0"/>
              </a:spcAft>
              <a:buNone/>
            </a:pPr>
            <a:r>
              <a:rPr b="1" lang="en-CA" sz="1005"/>
              <a:t>Patents:</a:t>
            </a:r>
            <a:endParaRPr sz="1010"/>
          </a:p>
          <a:p>
            <a:pPr indent="-292735" lvl="0" marL="457200" rtl="0" algn="l">
              <a:lnSpc>
                <a:spcPct val="95000"/>
              </a:lnSpc>
              <a:spcBef>
                <a:spcPts val="1200"/>
              </a:spcBef>
              <a:spcAft>
                <a:spcPts val="0"/>
              </a:spcAft>
              <a:buSzPts val="1010"/>
              <a:buChar char="●"/>
            </a:pPr>
            <a:r>
              <a:rPr lang="en-CA" sz="1010"/>
              <a:t>Holds four U.S. patents</a:t>
            </a:r>
            <a:endParaRPr sz="1010"/>
          </a:p>
        </p:txBody>
      </p:sp>
      <p:pic>
        <p:nvPicPr>
          <p:cNvPr id="1566" name="Google Shape;1566;p182"/>
          <p:cNvPicPr preferRelativeResize="0"/>
          <p:nvPr/>
        </p:nvPicPr>
        <p:blipFill>
          <a:blip r:embed="rId3">
            <a:alphaModFix/>
          </a:blip>
          <a:stretch>
            <a:fillRect/>
          </a:stretch>
        </p:blipFill>
        <p:spPr>
          <a:xfrm>
            <a:off x="364975" y="1898200"/>
            <a:ext cx="3600000" cy="2701329"/>
          </a:xfrm>
          <a:prstGeom prst="rect">
            <a:avLst/>
          </a:prstGeom>
          <a:noFill/>
          <a:ln>
            <a:noFill/>
          </a:ln>
        </p:spPr>
      </p:pic>
      <p:pic>
        <p:nvPicPr>
          <p:cNvPr id="1567" name="Google Shape;1567;p182"/>
          <p:cNvPicPr preferRelativeResize="0"/>
          <p:nvPr/>
        </p:nvPicPr>
        <p:blipFill>
          <a:blip r:embed="rId4">
            <a:alphaModFix/>
          </a:blip>
          <a:stretch>
            <a:fillRect/>
          </a:stretch>
        </p:blipFill>
        <p:spPr>
          <a:xfrm>
            <a:off x="8424000" y="4423500"/>
            <a:ext cx="720000" cy="720000"/>
          </a:xfrm>
          <a:prstGeom prst="rect">
            <a:avLst/>
          </a:prstGeom>
          <a:noFill/>
          <a:ln>
            <a:noFill/>
          </a:ln>
        </p:spPr>
      </p:pic>
      <p:sp>
        <p:nvSpPr>
          <p:cNvPr id="1568" name="Google Shape;1568;p182"/>
          <p:cNvSpPr txBox="1"/>
          <p:nvPr>
            <p:ph idx="1"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a:t>
            </a:r>
            <a:r>
              <a:rPr lang="en-CA" sz="800">
                <a:solidFill>
                  <a:srgbClr val="999999"/>
                </a:solidFill>
              </a:rPr>
              <a:t>https://www.amd.com/en/corporate/leadership/victor-peng.html</a:t>
            </a:r>
            <a:endParaRPr sz="800"/>
          </a:p>
        </p:txBody>
      </p:sp>
    </p:spTree>
  </p:cSld>
  <p:clrMapOvr>
    <a:masterClrMapping/>
  </p:clrMapOvr>
</p:sld>
</file>

<file path=ppt/slides/slide1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2" name="Shape 1572"/>
        <p:cNvGrpSpPr/>
        <p:nvPr/>
      </p:nvGrpSpPr>
      <p:grpSpPr>
        <a:xfrm>
          <a:off x="0" y="0"/>
          <a:ext cx="0" cy="0"/>
          <a:chOff x="0" y="0"/>
          <a:chExt cx="0" cy="0"/>
        </a:xfrm>
      </p:grpSpPr>
      <p:sp>
        <p:nvSpPr>
          <p:cNvPr id="1573" name="Google Shape;1573;p183"/>
          <p:cNvSpPr txBox="1"/>
          <p:nvPr>
            <p:ph type="title"/>
          </p:nvPr>
        </p:nvSpPr>
        <p:spPr>
          <a:xfrm>
            <a:off x="311725" y="500925"/>
            <a:ext cx="3706500" cy="250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CA"/>
              <a:t>Darren Grasby</a:t>
            </a:r>
            <a:endParaRPr/>
          </a:p>
          <a:p>
            <a:pPr indent="0" lvl="0" marL="0" rtl="0" algn="l">
              <a:spcBef>
                <a:spcPts val="0"/>
              </a:spcBef>
              <a:spcAft>
                <a:spcPts val="0"/>
              </a:spcAft>
              <a:buNone/>
            </a:pPr>
            <a:r>
              <a:rPr lang="en-CA" sz="1600"/>
              <a:t>Executive Vice President, Strategic Partnerships, President EMEA</a:t>
            </a:r>
            <a:endParaRPr sz="1600"/>
          </a:p>
        </p:txBody>
      </p:sp>
      <p:sp>
        <p:nvSpPr>
          <p:cNvPr id="1574" name="Google Shape;1574;p183"/>
          <p:cNvSpPr txBox="1"/>
          <p:nvPr>
            <p:ph idx="1" type="body"/>
          </p:nvPr>
        </p:nvSpPr>
        <p:spPr>
          <a:xfrm>
            <a:off x="4572000" y="0"/>
            <a:ext cx="4572000" cy="5040000"/>
          </a:xfrm>
          <a:prstGeom prst="rect">
            <a:avLst/>
          </a:prstGeom>
        </p:spPr>
        <p:txBody>
          <a:bodyPr anchorCtr="0" anchor="ctr" bIns="91425" lIns="91425" spcFirstLastPara="1" rIns="91425" wrap="square" tIns="91425">
            <a:normAutofit/>
          </a:bodyPr>
          <a:lstStyle/>
          <a:p>
            <a:pPr indent="0" lvl="0" marL="0" rtl="0" algn="l">
              <a:lnSpc>
                <a:spcPct val="105000"/>
              </a:lnSpc>
              <a:spcBef>
                <a:spcPts val="0"/>
              </a:spcBef>
              <a:spcAft>
                <a:spcPts val="0"/>
              </a:spcAft>
              <a:buNone/>
            </a:pPr>
            <a:r>
              <a:rPr b="1" lang="en-CA" sz="1000"/>
              <a:t>Since joining AMD in 2007 (16 Years)</a:t>
            </a:r>
            <a:r>
              <a:rPr lang="en-CA" sz="1000"/>
              <a:t>, Grasby has been instrumental in driving profitable growth across AMD’s different routes to market and increasing the company’s global sales footprint.</a:t>
            </a:r>
            <a:endParaRPr sz="1000"/>
          </a:p>
          <a:p>
            <a:pPr indent="0" lvl="0" marL="0" rtl="0" algn="l">
              <a:lnSpc>
                <a:spcPct val="105000"/>
              </a:lnSpc>
              <a:spcBef>
                <a:spcPts val="1200"/>
              </a:spcBef>
              <a:spcAft>
                <a:spcPts val="0"/>
              </a:spcAft>
              <a:buNone/>
            </a:pPr>
            <a:r>
              <a:rPr b="1" lang="en-CA" sz="1000"/>
              <a:t>For the last five years, Grasby served as chief sales officer.</a:t>
            </a:r>
            <a:r>
              <a:rPr lang="en-CA" sz="1000"/>
              <a:t> In that role, he united the global sales teams and significantly strengthened customer relationships, growing AMD share. Prior to that, he held several leadership roles within AMD focused on sales and marketing, and the EMEA region.</a:t>
            </a:r>
            <a:endParaRPr sz="1000"/>
          </a:p>
          <a:p>
            <a:pPr indent="0" lvl="0" marL="0" rtl="0" algn="l">
              <a:lnSpc>
                <a:spcPct val="105000"/>
              </a:lnSpc>
              <a:spcBef>
                <a:spcPts val="1200"/>
              </a:spcBef>
              <a:spcAft>
                <a:spcPts val="0"/>
              </a:spcAft>
              <a:buNone/>
            </a:pPr>
            <a:r>
              <a:rPr lang="en-CA" sz="1000"/>
              <a:t>Based in the UK, Grasby has </a:t>
            </a:r>
            <a:r>
              <a:rPr b="1" lang="en-CA" sz="1000"/>
              <a:t>nearly three decades of high-tech industry expertise focused on PCs, graphics and peripheral product sales.</a:t>
            </a:r>
            <a:endParaRPr sz="1000"/>
          </a:p>
          <a:p>
            <a:pPr indent="0" lvl="0" marL="0" rtl="0" algn="l">
              <a:lnSpc>
                <a:spcPct val="105000"/>
              </a:lnSpc>
              <a:spcBef>
                <a:spcPts val="1200"/>
              </a:spcBef>
              <a:spcAft>
                <a:spcPts val="1200"/>
              </a:spcAft>
              <a:buNone/>
            </a:pPr>
            <a:r>
              <a:rPr b="1" lang="en-CA" sz="1000"/>
              <a:t>Before joining AMD, he founded and led several successful regional computer manufacturing companies.</a:t>
            </a:r>
            <a:endParaRPr b="1" sz="1000"/>
          </a:p>
        </p:txBody>
      </p:sp>
      <p:pic>
        <p:nvPicPr>
          <p:cNvPr id="1575" name="Google Shape;1575;p183"/>
          <p:cNvPicPr preferRelativeResize="0"/>
          <p:nvPr/>
        </p:nvPicPr>
        <p:blipFill>
          <a:blip r:embed="rId3">
            <a:alphaModFix/>
          </a:blip>
          <a:stretch>
            <a:fillRect/>
          </a:stretch>
        </p:blipFill>
        <p:spPr>
          <a:xfrm>
            <a:off x="364975" y="1898200"/>
            <a:ext cx="3600000" cy="2701329"/>
          </a:xfrm>
          <a:prstGeom prst="rect">
            <a:avLst/>
          </a:prstGeom>
          <a:noFill/>
          <a:ln>
            <a:noFill/>
          </a:ln>
        </p:spPr>
      </p:pic>
      <p:pic>
        <p:nvPicPr>
          <p:cNvPr id="1576" name="Google Shape;1576;p183"/>
          <p:cNvPicPr preferRelativeResize="0"/>
          <p:nvPr/>
        </p:nvPicPr>
        <p:blipFill>
          <a:blip r:embed="rId4">
            <a:alphaModFix/>
          </a:blip>
          <a:stretch>
            <a:fillRect/>
          </a:stretch>
        </p:blipFill>
        <p:spPr>
          <a:xfrm>
            <a:off x="8424000" y="4423500"/>
            <a:ext cx="720000" cy="720000"/>
          </a:xfrm>
          <a:prstGeom prst="rect">
            <a:avLst/>
          </a:prstGeom>
          <a:noFill/>
          <a:ln>
            <a:noFill/>
          </a:ln>
        </p:spPr>
      </p:pic>
      <p:sp>
        <p:nvSpPr>
          <p:cNvPr id="1577" name="Google Shape;1577;p183"/>
          <p:cNvSpPr txBox="1"/>
          <p:nvPr>
            <p:ph idx="1"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a:t>
            </a:r>
            <a:r>
              <a:rPr lang="en-CA" sz="800">
                <a:solidFill>
                  <a:srgbClr val="999999"/>
                </a:solidFill>
              </a:rPr>
              <a:t>https://www.amd.com/en/corporate/leadership/darren-grasby.html</a:t>
            </a:r>
            <a:endParaRPr sz="8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31"/>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Market Analysis</a:t>
            </a:r>
            <a:endParaRPr/>
          </a:p>
        </p:txBody>
      </p:sp>
      <p:sp>
        <p:nvSpPr>
          <p:cNvPr id="200" name="Google Shape;200;p31"/>
          <p:cNvSpPr txBox="1"/>
          <p:nvPr>
            <p:ph idx="4294967295" type="body"/>
          </p:nvPr>
        </p:nvSpPr>
        <p:spPr>
          <a:xfrm>
            <a:off x="360000" y="1080000"/>
            <a:ext cx="3960000" cy="32400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CA"/>
              <a:t>Global semiconductor demand likely increases by 6-7% per annum </a:t>
            </a:r>
            <a:endParaRPr/>
          </a:p>
          <a:p>
            <a:pPr indent="-311150" lvl="0" marL="457200" rtl="0" algn="l">
              <a:spcBef>
                <a:spcPts val="0"/>
              </a:spcBef>
              <a:spcAft>
                <a:spcPts val="0"/>
              </a:spcAft>
              <a:buSzPts val="1300"/>
              <a:buChar char="●"/>
            </a:pPr>
            <a:r>
              <a:rPr lang="en-CA"/>
              <a:t>Automotive industry- Increased penetration on electric </a:t>
            </a:r>
            <a:r>
              <a:rPr lang="en-CA"/>
              <a:t>mobility</a:t>
            </a:r>
            <a:endParaRPr/>
          </a:p>
          <a:p>
            <a:pPr indent="-311150" lvl="0" marL="457200" rtl="0" algn="l">
              <a:spcBef>
                <a:spcPts val="0"/>
              </a:spcBef>
              <a:spcAft>
                <a:spcPts val="0"/>
              </a:spcAft>
              <a:buSzPts val="1300"/>
              <a:buChar char="●"/>
            </a:pPr>
            <a:r>
              <a:rPr lang="en-CA"/>
              <a:t>Second strongest growth: </a:t>
            </a:r>
            <a:r>
              <a:rPr lang="en-CA"/>
              <a:t>computing and data storage</a:t>
            </a:r>
            <a:endParaRPr/>
          </a:p>
          <a:p>
            <a:pPr indent="0" lvl="0" marL="457200" rtl="0" algn="l">
              <a:spcBef>
                <a:spcPts val="1200"/>
              </a:spcBef>
              <a:spcAft>
                <a:spcPts val="1200"/>
              </a:spcAft>
              <a:buNone/>
            </a:pPr>
            <a:r>
              <a:t/>
            </a:r>
            <a:endParaRPr/>
          </a:p>
        </p:txBody>
      </p:sp>
      <p:pic>
        <p:nvPicPr>
          <p:cNvPr id="201" name="Google Shape;201;p31"/>
          <p:cNvPicPr preferRelativeResize="0"/>
          <p:nvPr/>
        </p:nvPicPr>
        <p:blipFill rotWithShape="1">
          <a:blip r:embed="rId3">
            <a:alphaModFix/>
          </a:blip>
          <a:srcRect b="0" l="0" r="0" t="0"/>
          <a:stretch/>
        </p:blipFill>
        <p:spPr>
          <a:xfrm>
            <a:off x="4680000" y="1080000"/>
            <a:ext cx="3959999" cy="3240000"/>
          </a:xfrm>
          <a:prstGeom prst="rect">
            <a:avLst/>
          </a:prstGeom>
          <a:noFill/>
          <a:ln>
            <a:noFill/>
          </a:ln>
        </p:spPr>
      </p:pic>
      <p:sp>
        <p:nvSpPr>
          <p:cNvPr id="202" name="Google Shape;202;p31"/>
          <p:cNvSpPr txBox="1"/>
          <p:nvPr/>
        </p:nvSpPr>
        <p:spPr>
          <a:xfrm>
            <a:off x="0" y="4835700"/>
            <a:ext cx="7152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sz="800">
                <a:solidFill>
                  <a:srgbClr val="999999"/>
                </a:solidFill>
                <a:latin typeface="Calibri"/>
                <a:ea typeface="Calibri"/>
                <a:cs typeface="Calibri"/>
                <a:sym typeface="Calibri"/>
              </a:rPr>
              <a:t>Source: </a:t>
            </a:r>
            <a:r>
              <a:rPr lang="en-CA" sz="800" u="sng">
                <a:solidFill>
                  <a:srgbClr val="999999"/>
                </a:solidFill>
                <a:latin typeface="Calibri"/>
                <a:ea typeface="Calibri"/>
                <a:cs typeface="Calibri"/>
                <a:sym typeface="Calibri"/>
                <a:hlinkClick r:id="rId4">
                  <a:extLst>
                    <a:ext uri="{A12FA001-AC4F-418D-AE19-62706E023703}">
                      <ahyp:hlinkClr val="tx"/>
                    </a:ext>
                  </a:extLst>
                </a:hlinkClick>
              </a:rPr>
              <a:t>McKinsey (2022)</a:t>
            </a:r>
            <a:endParaRPr sz="800">
              <a:solidFill>
                <a:srgbClr val="999999"/>
              </a:solidFill>
              <a:latin typeface="Calibri"/>
              <a:ea typeface="Calibri"/>
              <a:cs typeface="Calibri"/>
              <a:sym typeface="Calibri"/>
            </a:endParaRPr>
          </a:p>
        </p:txBody>
      </p:sp>
    </p:spTree>
  </p:cSld>
  <p:clrMapOvr>
    <a:masterClrMapping/>
  </p:clrMapOvr>
</p:sld>
</file>

<file path=ppt/slides/slide1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1" name="Shape 1581"/>
        <p:cNvGrpSpPr/>
        <p:nvPr/>
      </p:nvGrpSpPr>
      <p:grpSpPr>
        <a:xfrm>
          <a:off x="0" y="0"/>
          <a:ext cx="0" cy="0"/>
          <a:chOff x="0" y="0"/>
          <a:chExt cx="0" cy="0"/>
        </a:xfrm>
      </p:grpSpPr>
      <p:sp>
        <p:nvSpPr>
          <p:cNvPr id="1582" name="Google Shape;1582;p184"/>
          <p:cNvSpPr txBox="1"/>
          <p:nvPr>
            <p:ph type="title"/>
          </p:nvPr>
        </p:nvSpPr>
        <p:spPr>
          <a:xfrm>
            <a:off x="311725" y="500925"/>
            <a:ext cx="3706500" cy="250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CA"/>
              <a:t>Phil Guido</a:t>
            </a:r>
            <a:endParaRPr/>
          </a:p>
          <a:p>
            <a:pPr indent="0" lvl="0" marL="0" rtl="0" algn="l">
              <a:spcBef>
                <a:spcPts val="0"/>
              </a:spcBef>
              <a:spcAft>
                <a:spcPts val="0"/>
              </a:spcAft>
              <a:buNone/>
            </a:pPr>
            <a:r>
              <a:rPr lang="en-CA" sz="1600"/>
              <a:t>Executive Vice President and Chief Commercial Officer</a:t>
            </a:r>
            <a:endParaRPr sz="1600"/>
          </a:p>
        </p:txBody>
      </p:sp>
      <p:sp>
        <p:nvSpPr>
          <p:cNvPr id="1583" name="Google Shape;1583;p184"/>
          <p:cNvSpPr txBox="1"/>
          <p:nvPr>
            <p:ph idx="1" type="body"/>
          </p:nvPr>
        </p:nvSpPr>
        <p:spPr>
          <a:xfrm>
            <a:off x="4572000" y="0"/>
            <a:ext cx="4572000" cy="5040000"/>
          </a:xfrm>
          <a:prstGeom prst="rect">
            <a:avLst/>
          </a:prstGeom>
        </p:spPr>
        <p:txBody>
          <a:bodyPr anchorCtr="0" anchor="ctr" bIns="91425" lIns="91425" spcFirstLastPara="1" rIns="91425" wrap="square" tIns="91425">
            <a:normAutofit/>
          </a:bodyPr>
          <a:lstStyle/>
          <a:p>
            <a:pPr indent="0" lvl="0" marL="0" rtl="0" algn="l">
              <a:lnSpc>
                <a:spcPct val="105000"/>
              </a:lnSpc>
              <a:spcBef>
                <a:spcPts val="0"/>
              </a:spcBef>
              <a:spcAft>
                <a:spcPts val="0"/>
              </a:spcAft>
              <a:buSzPts val="1018"/>
              <a:buNone/>
            </a:pPr>
            <a:r>
              <a:rPr b="1" lang="en-CA" sz="1002"/>
              <a:t>Leading the Worldwide Sales Organization for AMD.</a:t>
            </a:r>
            <a:endParaRPr b="1" sz="1002"/>
          </a:p>
          <a:p>
            <a:pPr indent="0" lvl="0" marL="0" rtl="0" algn="l">
              <a:lnSpc>
                <a:spcPct val="105000"/>
              </a:lnSpc>
              <a:spcBef>
                <a:spcPts val="1200"/>
              </a:spcBef>
              <a:spcAft>
                <a:spcPts val="0"/>
              </a:spcAft>
              <a:buSzPts val="1018"/>
              <a:buNone/>
            </a:pPr>
            <a:r>
              <a:rPr lang="en-CA" sz="1002"/>
              <a:t>Phil was </a:t>
            </a:r>
            <a:r>
              <a:rPr b="1" lang="en-CA" sz="1002"/>
              <a:t>previously general manager, global managing partner of Strategic Sales at IBM Consulting</a:t>
            </a:r>
            <a:r>
              <a:rPr lang="en-CA" sz="1002"/>
              <a:t>, responsible for expanding IBM’s deep partnerships with enterprise customers. He held multiple leadership roles at IBM during his </a:t>
            </a:r>
            <a:r>
              <a:rPr b="1" lang="en-CA" sz="1002"/>
              <a:t>more than 30-year</a:t>
            </a:r>
            <a:r>
              <a:rPr lang="en-CA" sz="1002"/>
              <a:t> tenure with the company, including the general manager of IBM North America driving over $40B in revenue and general manager, Infrastructure Services Business.</a:t>
            </a:r>
            <a:endParaRPr sz="1002"/>
          </a:p>
          <a:p>
            <a:pPr indent="0" lvl="0" marL="0" rtl="0" algn="l">
              <a:lnSpc>
                <a:spcPct val="105000"/>
              </a:lnSpc>
              <a:spcBef>
                <a:spcPts val="1200"/>
              </a:spcBef>
              <a:spcAft>
                <a:spcPts val="0"/>
              </a:spcAft>
              <a:buNone/>
            </a:pPr>
            <a:r>
              <a:rPr b="1" lang="en-CA" sz="1002"/>
              <a:t>Education:</a:t>
            </a:r>
            <a:endParaRPr b="1" sz="1002"/>
          </a:p>
          <a:p>
            <a:pPr indent="-292258" lvl="0" marL="457200" rtl="0" algn="l">
              <a:lnSpc>
                <a:spcPct val="105000"/>
              </a:lnSpc>
              <a:spcBef>
                <a:spcPts val="1200"/>
              </a:spcBef>
              <a:spcAft>
                <a:spcPts val="0"/>
              </a:spcAft>
              <a:buSzPts val="1002"/>
              <a:buChar char="●"/>
            </a:pPr>
            <a:r>
              <a:rPr lang="en-CA" sz="1002"/>
              <a:t>Economics Degree from </a:t>
            </a:r>
            <a:r>
              <a:rPr lang="en-CA" sz="1002"/>
              <a:t>Magna Cum Laude and Phi Kappa Phi from Montclair State University</a:t>
            </a:r>
            <a:endParaRPr sz="1002"/>
          </a:p>
          <a:p>
            <a:pPr indent="-292258" lvl="0" marL="457200" rtl="0" algn="l">
              <a:lnSpc>
                <a:spcPct val="105000"/>
              </a:lnSpc>
              <a:spcBef>
                <a:spcPts val="0"/>
              </a:spcBef>
              <a:spcAft>
                <a:spcPts val="0"/>
              </a:spcAft>
              <a:buSzPts val="1002"/>
              <a:buChar char="●"/>
            </a:pPr>
            <a:r>
              <a:rPr lang="en-CA" sz="1002"/>
              <a:t>Certificate in International Business from the University of Copenhagen</a:t>
            </a:r>
            <a:endParaRPr sz="1002"/>
          </a:p>
        </p:txBody>
      </p:sp>
      <p:pic>
        <p:nvPicPr>
          <p:cNvPr id="1584" name="Google Shape;1584;p184"/>
          <p:cNvPicPr preferRelativeResize="0"/>
          <p:nvPr/>
        </p:nvPicPr>
        <p:blipFill>
          <a:blip r:embed="rId3">
            <a:alphaModFix/>
          </a:blip>
          <a:stretch>
            <a:fillRect/>
          </a:stretch>
        </p:blipFill>
        <p:spPr>
          <a:xfrm>
            <a:off x="364975" y="1898200"/>
            <a:ext cx="3600000" cy="2701329"/>
          </a:xfrm>
          <a:prstGeom prst="rect">
            <a:avLst/>
          </a:prstGeom>
          <a:noFill/>
          <a:ln>
            <a:noFill/>
          </a:ln>
        </p:spPr>
      </p:pic>
      <p:pic>
        <p:nvPicPr>
          <p:cNvPr id="1585" name="Google Shape;1585;p184"/>
          <p:cNvPicPr preferRelativeResize="0"/>
          <p:nvPr/>
        </p:nvPicPr>
        <p:blipFill>
          <a:blip r:embed="rId4">
            <a:alphaModFix/>
          </a:blip>
          <a:stretch>
            <a:fillRect/>
          </a:stretch>
        </p:blipFill>
        <p:spPr>
          <a:xfrm>
            <a:off x="8424000" y="4423500"/>
            <a:ext cx="720000" cy="720000"/>
          </a:xfrm>
          <a:prstGeom prst="rect">
            <a:avLst/>
          </a:prstGeom>
          <a:noFill/>
          <a:ln>
            <a:noFill/>
          </a:ln>
        </p:spPr>
      </p:pic>
      <p:sp>
        <p:nvSpPr>
          <p:cNvPr id="1586" name="Google Shape;1586;p184"/>
          <p:cNvSpPr txBox="1"/>
          <p:nvPr>
            <p:ph idx="1"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a:t>
            </a:r>
            <a:r>
              <a:rPr lang="en-CA" sz="800">
                <a:solidFill>
                  <a:srgbClr val="999999"/>
                </a:solidFill>
              </a:rPr>
              <a:t>https://www.amd.com/en/corporate/leadership/phil-guido.html</a:t>
            </a:r>
            <a:endParaRPr sz="800"/>
          </a:p>
        </p:txBody>
      </p:sp>
    </p:spTree>
  </p:cSld>
  <p:clrMapOvr>
    <a:masterClrMapping/>
  </p:clrMapOvr>
</p:sld>
</file>

<file path=ppt/slides/slide1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0" name="Shape 1590"/>
        <p:cNvGrpSpPr/>
        <p:nvPr/>
      </p:nvGrpSpPr>
      <p:grpSpPr>
        <a:xfrm>
          <a:off x="0" y="0"/>
          <a:ext cx="0" cy="0"/>
          <a:chOff x="0" y="0"/>
          <a:chExt cx="0" cy="0"/>
        </a:xfrm>
      </p:grpSpPr>
      <p:sp>
        <p:nvSpPr>
          <p:cNvPr id="1591" name="Google Shape;1591;p185"/>
          <p:cNvSpPr txBox="1"/>
          <p:nvPr>
            <p:ph type="title"/>
          </p:nvPr>
        </p:nvSpPr>
        <p:spPr>
          <a:xfrm>
            <a:off x="311725" y="500925"/>
            <a:ext cx="3706500" cy="250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CA"/>
              <a:t>Jean Hu</a:t>
            </a:r>
            <a:endParaRPr/>
          </a:p>
          <a:p>
            <a:pPr indent="0" lvl="0" marL="0" rtl="0" algn="l">
              <a:spcBef>
                <a:spcPts val="0"/>
              </a:spcBef>
              <a:spcAft>
                <a:spcPts val="0"/>
              </a:spcAft>
              <a:buNone/>
            </a:pPr>
            <a:r>
              <a:rPr lang="en-CA" sz="1600"/>
              <a:t>Executive Vice President, Chief Financial Officer and Treasurer</a:t>
            </a:r>
            <a:endParaRPr sz="1600"/>
          </a:p>
        </p:txBody>
      </p:sp>
      <p:sp>
        <p:nvSpPr>
          <p:cNvPr id="1592" name="Google Shape;1592;p185"/>
          <p:cNvSpPr txBox="1"/>
          <p:nvPr>
            <p:ph idx="1" type="body"/>
          </p:nvPr>
        </p:nvSpPr>
        <p:spPr>
          <a:xfrm>
            <a:off x="4572000" y="0"/>
            <a:ext cx="4572000" cy="5040000"/>
          </a:xfrm>
          <a:prstGeom prst="rect">
            <a:avLst/>
          </a:prstGeom>
        </p:spPr>
        <p:txBody>
          <a:bodyPr anchorCtr="0" anchor="ctr" bIns="91425" lIns="91425" spcFirstLastPara="1" rIns="91425" wrap="square" tIns="91425">
            <a:normAutofit/>
          </a:bodyPr>
          <a:lstStyle/>
          <a:p>
            <a:pPr indent="0" lvl="0" marL="0" rtl="0" algn="l">
              <a:lnSpc>
                <a:spcPct val="105000"/>
              </a:lnSpc>
              <a:spcBef>
                <a:spcPts val="0"/>
              </a:spcBef>
              <a:spcAft>
                <a:spcPts val="0"/>
              </a:spcAft>
              <a:buNone/>
            </a:pPr>
            <a:r>
              <a:rPr b="1" lang="en-CA" sz="1000"/>
              <a:t>Responsible for the company’s financial planning and strategy.</a:t>
            </a:r>
            <a:r>
              <a:rPr lang="en-CA" sz="1000"/>
              <a:t> In this role, Hu leads the global finance organization, global corporate services, facilities, and indirect procurement.</a:t>
            </a:r>
            <a:endParaRPr sz="1000"/>
          </a:p>
          <a:p>
            <a:pPr indent="0" lvl="0" marL="0" rtl="0" algn="l">
              <a:lnSpc>
                <a:spcPct val="105000"/>
              </a:lnSpc>
              <a:spcBef>
                <a:spcPts val="1200"/>
              </a:spcBef>
              <a:spcAft>
                <a:spcPts val="0"/>
              </a:spcAft>
              <a:buNone/>
            </a:pPr>
            <a:r>
              <a:rPr b="1" lang="en-CA" sz="1000"/>
              <a:t>Prior to AMD, Hu served as CFO of Marvell</a:t>
            </a:r>
            <a:r>
              <a:rPr lang="en-CA" sz="1000"/>
              <a:t> where she led all aspects of financial planning, accounting, reporting, treasury, tax and investor relations. She has </a:t>
            </a:r>
            <a:r>
              <a:rPr b="1" lang="en-CA" sz="1000"/>
              <a:t>more than 20 years of financial leadership experience in the semiconductor industry,</a:t>
            </a:r>
            <a:r>
              <a:rPr lang="en-CA" sz="1000"/>
              <a:t> including previous </a:t>
            </a:r>
            <a:r>
              <a:rPr b="1" lang="en-CA" sz="1000"/>
              <a:t>CFO roles at Qlogic and Conexant.</a:t>
            </a:r>
            <a:endParaRPr sz="1000"/>
          </a:p>
          <a:p>
            <a:pPr indent="0" lvl="0" marL="0" rtl="0" algn="l">
              <a:lnSpc>
                <a:spcPct val="105000"/>
              </a:lnSpc>
              <a:spcBef>
                <a:spcPts val="1200"/>
              </a:spcBef>
              <a:spcAft>
                <a:spcPts val="0"/>
              </a:spcAft>
              <a:buNone/>
            </a:pPr>
            <a:r>
              <a:rPr b="1" lang="en-CA" sz="1000"/>
              <a:t>Education:</a:t>
            </a:r>
            <a:endParaRPr b="1" sz="1000"/>
          </a:p>
          <a:p>
            <a:pPr indent="-292100" lvl="0" marL="457200" rtl="0" algn="l">
              <a:lnSpc>
                <a:spcPct val="105000"/>
              </a:lnSpc>
              <a:spcBef>
                <a:spcPts val="1200"/>
              </a:spcBef>
              <a:spcAft>
                <a:spcPts val="0"/>
              </a:spcAft>
              <a:buSzPts val="1000"/>
              <a:buChar char="●"/>
            </a:pPr>
            <a:r>
              <a:rPr lang="en-CA" sz="1000"/>
              <a:t>B.S. in Chemical Engineering from Beijing University of Chemical Technology</a:t>
            </a:r>
            <a:endParaRPr sz="1000"/>
          </a:p>
          <a:p>
            <a:pPr indent="-292100" lvl="0" marL="457200" rtl="0" algn="l">
              <a:lnSpc>
                <a:spcPct val="105000"/>
              </a:lnSpc>
              <a:spcBef>
                <a:spcPts val="0"/>
              </a:spcBef>
              <a:spcAft>
                <a:spcPts val="0"/>
              </a:spcAft>
              <a:buSzPts val="1000"/>
              <a:buChar char="●"/>
            </a:pPr>
            <a:r>
              <a:rPr lang="en-CA" sz="1000"/>
              <a:t>Ph.D. in Economics from Claremont Graduate University</a:t>
            </a:r>
            <a:endParaRPr sz="1000"/>
          </a:p>
        </p:txBody>
      </p:sp>
      <p:pic>
        <p:nvPicPr>
          <p:cNvPr id="1593" name="Google Shape;1593;p185"/>
          <p:cNvPicPr preferRelativeResize="0"/>
          <p:nvPr/>
        </p:nvPicPr>
        <p:blipFill>
          <a:blip r:embed="rId3">
            <a:alphaModFix/>
          </a:blip>
          <a:stretch>
            <a:fillRect/>
          </a:stretch>
        </p:blipFill>
        <p:spPr>
          <a:xfrm>
            <a:off x="364975" y="1898200"/>
            <a:ext cx="3600000" cy="2701329"/>
          </a:xfrm>
          <a:prstGeom prst="rect">
            <a:avLst/>
          </a:prstGeom>
          <a:noFill/>
          <a:ln>
            <a:noFill/>
          </a:ln>
        </p:spPr>
      </p:pic>
      <p:pic>
        <p:nvPicPr>
          <p:cNvPr id="1594" name="Google Shape;1594;p185"/>
          <p:cNvPicPr preferRelativeResize="0"/>
          <p:nvPr/>
        </p:nvPicPr>
        <p:blipFill>
          <a:blip r:embed="rId4">
            <a:alphaModFix/>
          </a:blip>
          <a:stretch>
            <a:fillRect/>
          </a:stretch>
        </p:blipFill>
        <p:spPr>
          <a:xfrm>
            <a:off x="8424000" y="4423500"/>
            <a:ext cx="720000" cy="720000"/>
          </a:xfrm>
          <a:prstGeom prst="rect">
            <a:avLst/>
          </a:prstGeom>
          <a:noFill/>
          <a:ln>
            <a:noFill/>
          </a:ln>
        </p:spPr>
      </p:pic>
      <p:sp>
        <p:nvSpPr>
          <p:cNvPr id="1595" name="Google Shape;1595;p185"/>
          <p:cNvSpPr txBox="1"/>
          <p:nvPr>
            <p:ph idx="1"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a:t>
            </a:r>
            <a:r>
              <a:rPr lang="en-CA" sz="800">
                <a:solidFill>
                  <a:srgbClr val="999999"/>
                </a:solidFill>
              </a:rPr>
              <a:t>https://www.amd.com/en/corporate/leadership/jean-hu.html</a:t>
            </a:r>
            <a:endParaRPr sz="800"/>
          </a:p>
        </p:txBody>
      </p:sp>
    </p:spTree>
  </p:cSld>
  <p:clrMapOvr>
    <a:masterClrMapping/>
  </p:clrMapOvr>
</p:sld>
</file>

<file path=ppt/slides/slide1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9" name="Shape 1599"/>
        <p:cNvGrpSpPr/>
        <p:nvPr/>
      </p:nvGrpSpPr>
      <p:grpSpPr>
        <a:xfrm>
          <a:off x="0" y="0"/>
          <a:ext cx="0" cy="0"/>
          <a:chOff x="0" y="0"/>
          <a:chExt cx="0" cy="0"/>
        </a:xfrm>
      </p:grpSpPr>
      <p:sp>
        <p:nvSpPr>
          <p:cNvPr id="1600" name="Google Shape;1600;p186"/>
          <p:cNvSpPr txBox="1"/>
          <p:nvPr>
            <p:ph type="title"/>
          </p:nvPr>
        </p:nvSpPr>
        <p:spPr>
          <a:xfrm>
            <a:off x="311725" y="500925"/>
            <a:ext cx="3706500" cy="250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CA"/>
              <a:t>Forrest Norrod</a:t>
            </a:r>
            <a:endParaRPr/>
          </a:p>
          <a:p>
            <a:pPr indent="0" lvl="0" marL="0" rtl="0" algn="l">
              <a:spcBef>
                <a:spcPts val="0"/>
              </a:spcBef>
              <a:spcAft>
                <a:spcPts val="0"/>
              </a:spcAft>
              <a:buNone/>
            </a:pPr>
            <a:r>
              <a:rPr lang="en-CA" sz="1600"/>
              <a:t>Executive Vice President and General Manager, Data Center Solutions Business Unit</a:t>
            </a:r>
            <a:endParaRPr sz="1600"/>
          </a:p>
        </p:txBody>
      </p:sp>
      <p:sp>
        <p:nvSpPr>
          <p:cNvPr id="1601" name="Google Shape;1601;p186"/>
          <p:cNvSpPr txBox="1"/>
          <p:nvPr>
            <p:ph idx="1" type="body"/>
          </p:nvPr>
        </p:nvSpPr>
        <p:spPr>
          <a:xfrm>
            <a:off x="4572000" y="0"/>
            <a:ext cx="4572000" cy="5040000"/>
          </a:xfrm>
          <a:prstGeom prst="rect">
            <a:avLst/>
          </a:prstGeom>
        </p:spPr>
        <p:txBody>
          <a:bodyPr anchorCtr="0" anchor="ctr" bIns="91425" lIns="91425" spcFirstLastPara="1" rIns="91425" wrap="square" tIns="91425">
            <a:normAutofit/>
          </a:bodyPr>
          <a:lstStyle/>
          <a:p>
            <a:pPr indent="0" lvl="0" marL="0" rtl="0" algn="l">
              <a:lnSpc>
                <a:spcPct val="105000"/>
              </a:lnSpc>
              <a:spcBef>
                <a:spcPts val="0"/>
              </a:spcBef>
              <a:spcAft>
                <a:spcPts val="0"/>
              </a:spcAft>
              <a:buSzPts val="935"/>
              <a:buNone/>
            </a:pPr>
            <a:r>
              <a:rPr lang="en-CA" sz="1005"/>
              <a:t>Responsible for managing all aspects of strategy, business management and engineering for AMD data center products. </a:t>
            </a:r>
            <a:r>
              <a:rPr b="1" lang="en-CA" sz="1005"/>
              <a:t>Norrod has more than 30 years of technology industry experience across a number of engineering and business management roles at both the chip and system level.</a:t>
            </a:r>
            <a:endParaRPr sz="1005"/>
          </a:p>
          <a:p>
            <a:pPr indent="-292417" lvl="0" marL="457200" rtl="0" algn="l">
              <a:lnSpc>
                <a:spcPct val="105000"/>
              </a:lnSpc>
              <a:spcBef>
                <a:spcPts val="1200"/>
              </a:spcBef>
              <a:spcAft>
                <a:spcPts val="0"/>
              </a:spcAft>
              <a:buSzPts val="1005"/>
              <a:buChar char="●"/>
            </a:pPr>
            <a:r>
              <a:rPr b="1" lang="en-CA" sz="1005"/>
              <a:t>Dec 2009-Oct 2014: Dell,</a:t>
            </a:r>
            <a:r>
              <a:rPr lang="en-CA" sz="1005"/>
              <a:t> VP</a:t>
            </a:r>
            <a:r>
              <a:rPr lang="en-CA" sz="1005"/>
              <a:t> and GM of the Server Business</a:t>
            </a:r>
            <a:endParaRPr sz="1005"/>
          </a:p>
          <a:p>
            <a:pPr indent="-292417" lvl="0" marL="457200" rtl="0" algn="l">
              <a:lnSpc>
                <a:spcPct val="105000"/>
              </a:lnSpc>
              <a:spcBef>
                <a:spcPts val="0"/>
              </a:spcBef>
              <a:spcAft>
                <a:spcPts val="0"/>
              </a:spcAft>
              <a:buSzPts val="1005"/>
              <a:buChar char="●"/>
            </a:pPr>
            <a:r>
              <a:rPr b="1" lang="en-CA" sz="1005"/>
              <a:t>Aug 2000-Dec 2009: Dell,</a:t>
            </a:r>
            <a:r>
              <a:rPr lang="en-CA" sz="1005"/>
              <a:t> CTO of Client Products in August 2000, and held multiple engineering and management roles during his tenure</a:t>
            </a:r>
            <a:endParaRPr sz="1005"/>
          </a:p>
          <a:p>
            <a:pPr indent="-292417" lvl="0" marL="457200" rtl="0" algn="l">
              <a:lnSpc>
                <a:spcPct val="105000"/>
              </a:lnSpc>
              <a:spcBef>
                <a:spcPts val="0"/>
              </a:spcBef>
              <a:spcAft>
                <a:spcPts val="0"/>
              </a:spcAft>
              <a:buSzPts val="1005"/>
              <a:buChar char="●"/>
            </a:pPr>
            <a:r>
              <a:rPr b="1" lang="en-CA" sz="1005"/>
              <a:t>1997-2000: </a:t>
            </a:r>
            <a:r>
              <a:rPr b="1" lang="en-CA" sz="1005"/>
              <a:t>National Semiconductor</a:t>
            </a:r>
            <a:r>
              <a:rPr lang="en-CA" sz="1005"/>
              <a:t>, led the integrated x86 CPU businesses</a:t>
            </a:r>
            <a:endParaRPr sz="1005"/>
          </a:p>
          <a:p>
            <a:pPr indent="-292417" lvl="0" marL="457200" rtl="0" algn="l">
              <a:lnSpc>
                <a:spcPct val="105000"/>
              </a:lnSpc>
              <a:spcBef>
                <a:spcPts val="0"/>
              </a:spcBef>
              <a:spcAft>
                <a:spcPts val="0"/>
              </a:spcAft>
              <a:buSzPts val="1005"/>
              <a:buChar char="●"/>
            </a:pPr>
            <a:r>
              <a:rPr b="1" lang="en-CA" sz="1005"/>
              <a:t>1993-1997: </a:t>
            </a:r>
            <a:r>
              <a:rPr b="1" lang="en-CA" sz="1005"/>
              <a:t>Cyrix Corp</a:t>
            </a:r>
            <a:endParaRPr b="1" sz="1005"/>
          </a:p>
          <a:p>
            <a:pPr indent="0" lvl="0" marL="0" rtl="0" algn="l">
              <a:lnSpc>
                <a:spcPct val="105000"/>
              </a:lnSpc>
              <a:spcBef>
                <a:spcPts val="1200"/>
              </a:spcBef>
              <a:spcAft>
                <a:spcPts val="0"/>
              </a:spcAft>
              <a:buNone/>
            </a:pPr>
            <a:r>
              <a:rPr b="1" lang="en-CA" sz="1005"/>
              <a:t>Education:</a:t>
            </a:r>
            <a:endParaRPr b="1" sz="1005"/>
          </a:p>
          <a:p>
            <a:pPr indent="-292417" lvl="0" marL="457200" rtl="0" algn="l">
              <a:lnSpc>
                <a:spcPct val="105000"/>
              </a:lnSpc>
              <a:spcBef>
                <a:spcPts val="1200"/>
              </a:spcBef>
              <a:spcAft>
                <a:spcPts val="0"/>
              </a:spcAft>
              <a:buSzPts val="1005"/>
              <a:buChar char="●"/>
            </a:pPr>
            <a:r>
              <a:rPr lang="en-CA" sz="1005"/>
              <a:t>Bachelor of Science in Electrical Engineering from Virginia Tech</a:t>
            </a:r>
            <a:endParaRPr sz="1005"/>
          </a:p>
          <a:p>
            <a:pPr indent="-292417" lvl="0" marL="457200" rtl="0" algn="l">
              <a:lnSpc>
                <a:spcPct val="105000"/>
              </a:lnSpc>
              <a:spcBef>
                <a:spcPts val="0"/>
              </a:spcBef>
              <a:spcAft>
                <a:spcPts val="0"/>
              </a:spcAft>
              <a:buSzPts val="1005"/>
              <a:buChar char="●"/>
            </a:pPr>
            <a:r>
              <a:rPr lang="en-CA" sz="1005"/>
              <a:t>Master of Science in Electrical Engineering from Virginia Tech</a:t>
            </a:r>
            <a:endParaRPr sz="1005"/>
          </a:p>
          <a:p>
            <a:pPr indent="0" lvl="0" marL="0" rtl="0" algn="l">
              <a:lnSpc>
                <a:spcPct val="105000"/>
              </a:lnSpc>
              <a:spcBef>
                <a:spcPts val="1200"/>
              </a:spcBef>
              <a:spcAft>
                <a:spcPts val="0"/>
              </a:spcAft>
              <a:buNone/>
            </a:pPr>
            <a:r>
              <a:rPr b="1" lang="en-CA" sz="1005"/>
              <a:t>Patents:</a:t>
            </a:r>
            <a:endParaRPr b="1" sz="1005"/>
          </a:p>
          <a:p>
            <a:pPr indent="-292417" lvl="0" marL="457200" rtl="0" algn="l">
              <a:lnSpc>
                <a:spcPct val="105000"/>
              </a:lnSpc>
              <a:spcBef>
                <a:spcPts val="1200"/>
              </a:spcBef>
              <a:spcAft>
                <a:spcPts val="0"/>
              </a:spcAft>
              <a:buSzPts val="1005"/>
              <a:buChar char="●"/>
            </a:pPr>
            <a:r>
              <a:rPr lang="en-CA" sz="1005"/>
              <a:t>Holds 11 US patents in computer architecture, graphics, and system design.</a:t>
            </a:r>
            <a:endParaRPr sz="1005"/>
          </a:p>
        </p:txBody>
      </p:sp>
      <p:pic>
        <p:nvPicPr>
          <p:cNvPr id="1602" name="Google Shape;1602;p186"/>
          <p:cNvPicPr preferRelativeResize="0"/>
          <p:nvPr/>
        </p:nvPicPr>
        <p:blipFill>
          <a:blip r:embed="rId3">
            <a:alphaModFix/>
          </a:blip>
          <a:stretch>
            <a:fillRect/>
          </a:stretch>
        </p:blipFill>
        <p:spPr>
          <a:xfrm>
            <a:off x="364975" y="1898200"/>
            <a:ext cx="3600000" cy="2701329"/>
          </a:xfrm>
          <a:prstGeom prst="rect">
            <a:avLst/>
          </a:prstGeom>
          <a:noFill/>
          <a:ln>
            <a:noFill/>
          </a:ln>
        </p:spPr>
      </p:pic>
      <p:pic>
        <p:nvPicPr>
          <p:cNvPr id="1603" name="Google Shape;1603;p186"/>
          <p:cNvPicPr preferRelativeResize="0"/>
          <p:nvPr/>
        </p:nvPicPr>
        <p:blipFill>
          <a:blip r:embed="rId4">
            <a:alphaModFix/>
          </a:blip>
          <a:stretch>
            <a:fillRect/>
          </a:stretch>
        </p:blipFill>
        <p:spPr>
          <a:xfrm>
            <a:off x="8424000" y="4423500"/>
            <a:ext cx="720000" cy="720000"/>
          </a:xfrm>
          <a:prstGeom prst="rect">
            <a:avLst/>
          </a:prstGeom>
          <a:noFill/>
          <a:ln>
            <a:noFill/>
          </a:ln>
        </p:spPr>
      </p:pic>
      <p:sp>
        <p:nvSpPr>
          <p:cNvPr id="1604" name="Google Shape;1604;p186"/>
          <p:cNvSpPr txBox="1"/>
          <p:nvPr>
            <p:ph idx="1"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a:t>
            </a:r>
            <a:r>
              <a:rPr lang="en-CA" sz="800">
                <a:solidFill>
                  <a:srgbClr val="999999"/>
                </a:solidFill>
              </a:rPr>
              <a:t>https://www.amd.com/en/corporate/leadership/forrest-norrod.html</a:t>
            </a:r>
            <a:endParaRPr sz="800"/>
          </a:p>
        </p:txBody>
      </p:sp>
    </p:spTree>
  </p:cSld>
  <p:clrMapOvr>
    <a:masterClrMapping/>
  </p:clrMapOvr>
</p:sld>
</file>

<file path=ppt/slides/slide1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8" name="Shape 1608"/>
        <p:cNvGrpSpPr/>
        <p:nvPr/>
      </p:nvGrpSpPr>
      <p:grpSpPr>
        <a:xfrm>
          <a:off x="0" y="0"/>
          <a:ext cx="0" cy="0"/>
          <a:chOff x="0" y="0"/>
          <a:chExt cx="0" cy="0"/>
        </a:xfrm>
      </p:grpSpPr>
      <p:sp>
        <p:nvSpPr>
          <p:cNvPr id="1609" name="Google Shape;1609;p187"/>
          <p:cNvSpPr txBox="1"/>
          <p:nvPr>
            <p:ph type="title"/>
          </p:nvPr>
        </p:nvSpPr>
        <p:spPr>
          <a:xfrm>
            <a:off x="311725" y="500925"/>
            <a:ext cx="3706500" cy="250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CA"/>
              <a:t>Mark Papermaster</a:t>
            </a:r>
            <a:endParaRPr/>
          </a:p>
          <a:p>
            <a:pPr indent="0" lvl="0" marL="0" rtl="0" algn="l">
              <a:spcBef>
                <a:spcPts val="0"/>
              </a:spcBef>
              <a:spcAft>
                <a:spcPts val="0"/>
              </a:spcAft>
              <a:buNone/>
            </a:pPr>
            <a:r>
              <a:rPr lang="en-CA" sz="1600"/>
              <a:t>Executive Vice President and Chief Technology Officer, Technology and Engineering</a:t>
            </a:r>
            <a:endParaRPr sz="1600"/>
          </a:p>
        </p:txBody>
      </p:sp>
      <p:sp>
        <p:nvSpPr>
          <p:cNvPr id="1610" name="Google Shape;1610;p187"/>
          <p:cNvSpPr txBox="1"/>
          <p:nvPr>
            <p:ph idx="1" type="body"/>
          </p:nvPr>
        </p:nvSpPr>
        <p:spPr>
          <a:xfrm>
            <a:off x="4572000" y="0"/>
            <a:ext cx="4572000" cy="504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0"/>
              </a:spcAft>
              <a:buSzPts val="935"/>
              <a:buNone/>
            </a:pPr>
            <a:r>
              <a:rPr b="1" lang="en-CA" sz="1005"/>
              <a:t>Responsible for AMD's technical direction and product development</a:t>
            </a:r>
            <a:r>
              <a:rPr lang="en-CA" sz="1005"/>
              <a:t> including microprocessor design, I/O and memory, system-on-chip (SOC) methodology, and advanced research.</a:t>
            </a:r>
            <a:r>
              <a:rPr lang="en-CA" sz="1005"/>
              <a:t> </a:t>
            </a:r>
            <a:r>
              <a:rPr b="1" lang="en-CA" sz="1005"/>
              <a:t>He led the re-design of engineering processes at AMD and the development of the award-winning “Zen” high-performance x86 CPU family</a:t>
            </a:r>
            <a:r>
              <a:rPr lang="en-CA" sz="1005"/>
              <a:t>, high-performance GPUs and </a:t>
            </a:r>
            <a:r>
              <a:rPr b="1" lang="en-CA" sz="1005"/>
              <a:t>the company’s modular design approach</a:t>
            </a:r>
            <a:r>
              <a:rPr lang="en-CA" sz="1005"/>
              <a:t>, Infinity Architecture. He also oversees Information Technology (IT) that delivers AMD’s compute infrastructure and services.</a:t>
            </a:r>
            <a:endParaRPr sz="1005"/>
          </a:p>
          <a:p>
            <a:pPr indent="0" lvl="0" marL="0" rtl="0" algn="l">
              <a:lnSpc>
                <a:spcPct val="95000"/>
              </a:lnSpc>
              <a:spcBef>
                <a:spcPts val="1200"/>
              </a:spcBef>
              <a:spcAft>
                <a:spcPts val="0"/>
              </a:spcAft>
              <a:buSzPts val="935"/>
              <a:buNone/>
            </a:pPr>
            <a:r>
              <a:rPr b="1" lang="en-CA" sz="1005"/>
              <a:t>More than 40 years of engineering experience includes significant leadership</a:t>
            </a:r>
            <a:r>
              <a:rPr lang="en-CA" sz="1005"/>
              <a:t> </a:t>
            </a:r>
            <a:r>
              <a:rPr b="1" lang="en-CA" sz="1005"/>
              <a:t>roles</a:t>
            </a:r>
            <a:r>
              <a:rPr lang="en-CA" sz="1005"/>
              <a:t> </a:t>
            </a:r>
            <a:endParaRPr sz="1005"/>
          </a:p>
          <a:p>
            <a:pPr indent="0" lvl="0" marL="0" rtl="0" algn="l">
              <a:lnSpc>
                <a:spcPct val="95000"/>
              </a:lnSpc>
              <a:spcBef>
                <a:spcPts val="1200"/>
              </a:spcBef>
              <a:spcAft>
                <a:spcPts val="0"/>
              </a:spcAft>
              <a:buSzPts val="935"/>
              <a:buNone/>
            </a:pPr>
            <a:r>
              <a:rPr lang="en-CA" sz="1005"/>
              <a:t>Before </a:t>
            </a:r>
            <a:r>
              <a:rPr b="1" lang="en-CA" sz="1005"/>
              <a:t>joining AMD in October 2011 (12 Years)</a:t>
            </a:r>
            <a:r>
              <a:rPr lang="en-CA" sz="1005"/>
              <a:t> as senior vice president and CTO:</a:t>
            </a:r>
            <a:endParaRPr sz="1005"/>
          </a:p>
          <a:p>
            <a:pPr indent="-292417" lvl="0" marL="457200" rtl="0" algn="l">
              <a:lnSpc>
                <a:spcPct val="95000"/>
              </a:lnSpc>
              <a:spcBef>
                <a:spcPts val="1200"/>
              </a:spcBef>
              <a:spcAft>
                <a:spcPts val="0"/>
              </a:spcAft>
              <a:buSzPts val="1005"/>
              <a:buChar char="●"/>
            </a:pPr>
            <a:r>
              <a:rPr lang="en-CA" sz="1005"/>
              <a:t>Leader of Cisco’s Silicon Engineering Group</a:t>
            </a:r>
            <a:endParaRPr sz="1005"/>
          </a:p>
          <a:p>
            <a:pPr indent="-292417" lvl="0" marL="457200" rtl="0" algn="l">
              <a:lnSpc>
                <a:spcPct val="95000"/>
              </a:lnSpc>
              <a:spcBef>
                <a:spcPts val="0"/>
              </a:spcBef>
              <a:spcAft>
                <a:spcPts val="0"/>
              </a:spcAft>
              <a:buSzPts val="1005"/>
              <a:buChar char="●"/>
            </a:pPr>
            <a:r>
              <a:rPr lang="en-CA" sz="1005"/>
              <a:t>Apple Senior VP of Devices Hardware Engineering for iPod and iPhone </a:t>
            </a:r>
            <a:endParaRPr sz="1005"/>
          </a:p>
          <a:p>
            <a:pPr indent="-292417" lvl="0" marL="457200" rtl="0" algn="l">
              <a:lnSpc>
                <a:spcPct val="95000"/>
              </a:lnSpc>
              <a:spcBef>
                <a:spcPts val="0"/>
              </a:spcBef>
              <a:spcAft>
                <a:spcPts val="0"/>
              </a:spcAft>
              <a:buSzPts val="1005"/>
              <a:buChar char="●"/>
            </a:pPr>
            <a:r>
              <a:rPr lang="en-CA" sz="1005"/>
              <a:t>held multiple IBM roles in technology and server development.</a:t>
            </a:r>
            <a:endParaRPr sz="1005"/>
          </a:p>
          <a:p>
            <a:pPr indent="0" lvl="0" marL="0" rtl="0" algn="l">
              <a:lnSpc>
                <a:spcPct val="95000"/>
              </a:lnSpc>
              <a:spcBef>
                <a:spcPts val="1200"/>
              </a:spcBef>
              <a:spcAft>
                <a:spcPts val="0"/>
              </a:spcAft>
              <a:buNone/>
            </a:pPr>
            <a:r>
              <a:rPr b="1" lang="en-CA" sz="1005"/>
              <a:t>Affiliations:</a:t>
            </a:r>
            <a:endParaRPr b="1" sz="1005"/>
          </a:p>
          <a:p>
            <a:pPr indent="-292417" lvl="0" marL="457200" rtl="0" algn="l">
              <a:lnSpc>
                <a:spcPct val="95000"/>
              </a:lnSpc>
              <a:spcBef>
                <a:spcPts val="1200"/>
              </a:spcBef>
              <a:spcAft>
                <a:spcPts val="0"/>
              </a:spcAft>
              <a:buSzPts val="1005"/>
              <a:buChar char="●"/>
            </a:pPr>
            <a:r>
              <a:rPr lang="en-CA" sz="1005"/>
              <a:t>Global Semiconductor Alliance Board of Directors</a:t>
            </a:r>
            <a:endParaRPr sz="1005"/>
          </a:p>
          <a:p>
            <a:pPr indent="-292417" lvl="0" marL="457200" rtl="0" algn="l">
              <a:lnSpc>
                <a:spcPct val="95000"/>
              </a:lnSpc>
              <a:spcBef>
                <a:spcPts val="0"/>
              </a:spcBef>
              <a:spcAft>
                <a:spcPts val="0"/>
              </a:spcAft>
              <a:buSzPts val="1005"/>
              <a:buChar char="●"/>
            </a:pPr>
            <a:r>
              <a:rPr lang="en-CA" sz="1005"/>
              <a:t>IEEE Industry Advisory Board</a:t>
            </a:r>
            <a:endParaRPr sz="1005"/>
          </a:p>
          <a:p>
            <a:pPr indent="-292417" lvl="0" marL="457200" rtl="0" algn="l">
              <a:lnSpc>
                <a:spcPct val="95000"/>
              </a:lnSpc>
              <a:spcBef>
                <a:spcPts val="0"/>
              </a:spcBef>
              <a:spcAft>
                <a:spcPts val="0"/>
              </a:spcAft>
              <a:buSzPts val="1005"/>
              <a:buChar char="●"/>
            </a:pPr>
            <a:r>
              <a:rPr lang="en-CA" sz="1005"/>
              <a:t>University of Texas Cockrell School of Engineering Advisory Board</a:t>
            </a:r>
            <a:endParaRPr sz="1005"/>
          </a:p>
          <a:p>
            <a:pPr indent="-292417" lvl="0" marL="457200" rtl="0" algn="l">
              <a:lnSpc>
                <a:spcPct val="95000"/>
              </a:lnSpc>
              <a:spcBef>
                <a:spcPts val="0"/>
              </a:spcBef>
              <a:spcAft>
                <a:spcPts val="0"/>
              </a:spcAft>
              <a:buSzPts val="1005"/>
              <a:buChar char="●"/>
            </a:pPr>
            <a:r>
              <a:rPr lang="en-CA" sz="1005"/>
              <a:t>Purdue University Semiconductor Degrees Leadership Board.</a:t>
            </a:r>
            <a:endParaRPr sz="1005"/>
          </a:p>
          <a:p>
            <a:pPr indent="0" lvl="0" marL="0" rtl="0" algn="l">
              <a:lnSpc>
                <a:spcPct val="95000"/>
              </a:lnSpc>
              <a:spcBef>
                <a:spcPts val="1200"/>
              </a:spcBef>
              <a:spcAft>
                <a:spcPts val="0"/>
              </a:spcAft>
              <a:buNone/>
            </a:pPr>
            <a:r>
              <a:rPr b="1" lang="en-CA" sz="1005"/>
              <a:t>Education:</a:t>
            </a:r>
            <a:endParaRPr b="1" sz="1005"/>
          </a:p>
          <a:p>
            <a:pPr indent="-292417" lvl="0" marL="457200" rtl="0" algn="l">
              <a:lnSpc>
                <a:spcPct val="95000"/>
              </a:lnSpc>
              <a:spcBef>
                <a:spcPts val="1200"/>
              </a:spcBef>
              <a:spcAft>
                <a:spcPts val="0"/>
              </a:spcAft>
              <a:buSzPts val="1005"/>
              <a:buChar char="●"/>
            </a:pPr>
            <a:r>
              <a:rPr lang="en-CA" sz="1005"/>
              <a:t>Bachelor's in Electrical Engineering from the University of Texas at Austin</a:t>
            </a:r>
            <a:endParaRPr sz="1005"/>
          </a:p>
          <a:p>
            <a:pPr indent="-292417" lvl="0" marL="457200" rtl="0" algn="l">
              <a:lnSpc>
                <a:spcPct val="95000"/>
              </a:lnSpc>
              <a:spcBef>
                <a:spcPts val="0"/>
              </a:spcBef>
              <a:spcAft>
                <a:spcPts val="0"/>
              </a:spcAft>
              <a:buSzPts val="1005"/>
              <a:buChar char="●"/>
            </a:pPr>
            <a:r>
              <a:rPr lang="en-CA" sz="1005"/>
              <a:t>Master's in Electrical Engineering from the University of Vermont</a:t>
            </a:r>
            <a:endParaRPr sz="1005"/>
          </a:p>
        </p:txBody>
      </p:sp>
      <p:pic>
        <p:nvPicPr>
          <p:cNvPr id="1611" name="Google Shape;1611;p187"/>
          <p:cNvPicPr preferRelativeResize="0"/>
          <p:nvPr/>
        </p:nvPicPr>
        <p:blipFill>
          <a:blip r:embed="rId3">
            <a:alphaModFix/>
          </a:blip>
          <a:stretch>
            <a:fillRect/>
          </a:stretch>
        </p:blipFill>
        <p:spPr>
          <a:xfrm>
            <a:off x="364975" y="1898550"/>
            <a:ext cx="3600000" cy="2700969"/>
          </a:xfrm>
          <a:prstGeom prst="rect">
            <a:avLst/>
          </a:prstGeom>
          <a:noFill/>
          <a:ln>
            <a:noFill/>
          </a:ln>
        </p:spPr>
      </p:pic>
      <p:pic>
        <p:nvPicPr>
          <p:cNvPr id="1612" name="Google Shape;1612;p187"/>
          <p:cNvPicPr preferRelativeResize="0"/>
          <p:nvPr/>
        </p:nvPicPr>
        <p:blipFill>
          <a:blip r:embed="rId4">
            <a:alphaModFix/>
          </a:blip>
          <a:stretch>
            <a:fillRect/>
          </a:stretch>
        </p:blipFill>
        <p:spPr>
          <a:xfrm>
            <a:off x="8424000" y="4423500"/>
            <a:ext cx="720000" cy="720000"/>
          </a:xfrm>
          <a:prstGeom prst="rect">
            <a:avLst/>
          </a:prstGeom>
          <a:noFill/>
          <a:ln>
            <a:noFill/>
          </a:ln>
        </p:spPr>
      </p:pic>
      <p:sp>
        <p:nvSpPr>
          <p:cNvPr id="1613" name="Google Shape;1613;p187"/>
          <p:cNvSpPr txBox="1"/>
          <p:nvPr>
            <p:ph idx="1"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a:t>
            </a:r>
            <a:r>
              <a:rPr lang="en-CA" sz="800">
                <a:solidFill>
                  <a:srgbClr val="999999"/>
                </a:solidFill>
              </a:rPr>
              <a:t>https://www.amd.com/en/corporate/leadership/mark-papermaster.html</a:t>
            </a:r>
            <a:endParaRPr sz="800"/>
          </a:p>
        </p:txBody>
      </p:sp>
    </p:spTree>
  </p:cSld>
  <p:clrMapOvr>
    <a:masterClrMapping/>
  </p:clrMapOvr>
</p:sld>
</file>

<file path=ppt/slides/slide1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7" name="Shape 1617"/>
        <p:cNvGrpSpPr/>
        <p:nvPr/>
      </p:nvGrpSpPr>
      <p:grpSpPr>
        <a:xfrm>
          <a:off x="0" y="0"/>
          <a:ext cx="0" cy="0"/>
          <a:chOff x="0" y="0"/>
          <a:chExt cx="0" cy="0"/>
        </a:xfrm>
      </p:grpSpPr>
      <p:sp>
        <p:nvSpPr>
          <p:cNvPr id="1618" name="Google Shape;1618;p188"/>
          <p:cNvSpPr txBox="1"/>
          <p:nvPr>
            <p:ph type="title"/>
          </p:nvPr>
        </p:nvSpPr>
        <p:spPr>
          <a:xfrm>
            <a:off x="311725" y="500925"/>
            <a:ext cx="3706500" cy="250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CA" sz="3000"/>
              <a:t>Financial Questions</a:t>
            </a:r>
            <a:endParaRPr sz="3000"/>
          </a:p>
          <a:p>
            <a:pPr indent="0" lvl="0" marL="0" rtl="0" algn="l">
              <a:spcBef>
                <a:spcPts val="0"/>
              </a:spcBef>
              <a:spcAft>
                <a:spcPts val="0"/>
              </a:spcAft>
              <a:buNone/>
            </a:pPr>
            <a:r>
              <a:t/>
            </a:r>
            <a:endParaRPr sz="3000"/>
          </a:p>
          <a:p>
            <a:pPr indent="-330200" lvl="0" marL="457200" rtl="0" algn="l">
              <a:spcBef>
                <a:spcPts val="0"/>
              </a:spcBef>
              <a:spcAft>
                <a:spcPts val="0"/>
              </a:spcAft>
              <a:buSzPts val="1600"/>
              <a:buChar char="●"/>
            </a:pPr>
            <a:r>
              <a:rPr lang="en-CA" sz="1600"/>
              <a:t>What do they do with their money? (CapEx, Div, Share buybacks, etc.)</a:t>
            </a:r>
            <a:endParaRPr sz="1600"/>
          </a:p>
          <a:p>
            <a:pPr indent="-330200" lvl="0" marL="457200" rtl="0" algn="l">
              <a:spcBef>
                <a:spcPts val="0"/>
              </a:spcBef>
              <a:spcAft>
                <a:spcPts val="0"/>
              </a:spcAft>
              <a:buSzPts val="1600"/>
              <a:buChar char="●"/>
            </a:pPr>
            <a:r>
              <a:rPr lang="en-CA" sz="1600"/>
              <a:t>How is the cash to accrual relation?</a:t>
            </a:r>
            <a:endParaRPr sz="1600"/>
          </a:p>
          <a:p>
            <a:pPr indent="-330200" lvl="0" marL="457200" rtl="0" algn="l">
              <a:spcBef>
                <a:spcPts val="0"/>
              </a:spcBef>
              <a:spcAft>
                <a:spcPts val="0"/>
              </a:spcAft>
              <a:buSzPts val="1600"/>
              <a:buChar char="●"/>
            </a:pPr>
            <a:r>
              <a:rPr lang="en-CA" sz="1600"/>
              <a:t>How they spend their cash from operation?</a:t>
            </a:r>
            <a:endParaRPr sz="1600"/>
          </a:p>
        </p:txBody>
      </p:sp>
      <p:pic>
        <p:nvPicPr>
          <p:cNvPr id="1619" name="Google Shape;1619;p188"/>
          <p:cNvPicPr preferRelativeResize="0"/>
          <p:nvPr/>
        </p:nvPicPr>
        <p:blipFill>
          <a:blip r:embed="rId3">
            <a:alphaModFix/>
          </a:blip>
          <a:stretch>
            <a:fillRect/>
          </a:stretch>
        </p:blipFill>
        <p:spPr>
          <a:xfrm>
            <a:off x="4326100" y="162800"/>
            <a:ext cx="4817900" cy="4817900"/>
          </a:xfrm>
          <a:prstGeom prst="rect">
            <a:avLst/>
          </a:prstGeom>
          <a:noFill/>
          <a:ln>
            <a:noFill/>
          </a:ln>
        </p:spPr>
      </p:pic>
    </p:spTree>
  </p:cSld>
  <p:clrMapOvr>
    <a:masterClrMapping/>
  </p:clrMapOvr>
</p:sld>
</file>

<file path=ppt/slides/slide1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23" name="Shape 1623"/>
        <p:cNvGrpSpPr/>
        <p:nvPr/>
      </p:nvGrpSpPr>
      <p:grpSpPr>
        <a:xfrm>
          <a:off x="0" y="0"/>
          <a:ext cx="0" cy="0"/>
          <a:chOff x="0" y="0"/>
          <a:chExt cx="0" cy="0"/>
        </a:xfrm>
      </p:grpSpPr>
      <p:pic>
        <p:nvPicPr>
          <p:cNvPr id="1624" name="Google Shape;1624;p189"/>
          <p:cNvPicPr preferRelativeResize="0"/>
          <p:nvPr/>
        </p:nvPicPr>
        <p:blipFill>
          <a:blip r:embed="rId3">
            <a:alphaModFix/>
          </a:blip>
          <a:stretch>
            <a:fillRect/>
          </a:stretch>
        </p:blipFill>
        <p:spPr>
          <a:xfrm>
            <a:off x="8424000" y="4423500"/>
            <a:ext cx="720000" cy="720000"/>
          </a:xfrm>
          <a:prstGeom prst="rect">
            <a:avLst/>
          </a:prstGeom>
          <a:noFill/>
          <a:ln>
            <a:noFill/>
          </a:ln>
        </p:spPr>
      </p:pic>
      <p:sp>
        <p:nvSpPr>
          <p:cNvPr id="1625" name="Google Shape;1625;p189"/>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1600"/>
              <a:t>1. What do they do with their money? (CapEx, Div, Share buybacks, etc.)</a:t>
            </a:r>
            <a:endParaRPr/>
          </a:p>
        </p:txBody>
      </p:sp>
      <p:sp>
        <p:nvSpPr>
          <p:cNvPr id="1626" name="Google Shape;1626;p189"/>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a:t>
            </a:r>
            <a:r>
              <a:rPr lang="en-CA" sz="800">
                <a:solidFill>
                  <a:srgbClr val="999999"/>
                </a:solidFill>
              </a:rPr>
              <a:t>https://ir.amd.com/sec-filings/content/0000002488-23-000195/0000002488-23-000195.pdf</a:t>
            </a:r>
            <a:endParaRPr sz="800"/>
          </a:p>
        </p:txBody>
      </p:sp>
      <p:pic>
        <p:nvPicPr>
          <p:cNvPr id="1627" name="Google Shape;1627;p189"/>
          <p:cNvPicPr preferRelativeResize="0"/>
          <p:nvPr/>
        </p:nvPicPr>
        <p:blipFill>
          <a:blip r:embed="rId4">
            <a:alphaModFix/>
          </a:blip>
          <a:stretch>
            <a:fillRect/>
          </a:stretch>
        </p:blipFill>
        <p:spPr>
          <a:xfrm>
            <a:off x="972000" y="2139761"/>
            <a:ext cx="7199999" cy="864000"/>
          </a:xfrm>
          <a:prstGeom prst="rect">
            <a:avLst/>
          </a:prstGeom>
          <a:noFill/>
          <a:ln>
            <a:noFill/>
          </a:ln>
        </p:spPr>
      </p:pic>
    </p:spTree>
  </p:cSld>
  <p:clrMapOvr>
    <a:masterClrMapping/>
  </p:clrMapOvr>
</p:sld>
</file>

<file path=ppt/slides/slide1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31" name="Shape 1631"/>
        <p:cNvGrpSpPr/>
        <p:nvPr/>
      </p:nvGrpSpPr>
      <p:grpSpPr>
        <a:xfrm>
          <a:off x="0" y="0"/>
          <a:ext cx="0" cy="0"/>
          <a:chOff x="0" y="0"/>
          <a:chExt cx="0" cy="0"/>
        </a:xfrm>
      </p:grpSpPr>
      <p:pic>
        <p:nvPicPr>
          <p:cNvPr id="1632" name="Google Shape;1632;p190"/>
          <p:cNvPicPr preferRelativeResize="0"/>
          <p:nvPr/>
        </p:nvPicPr>
        <p:blipFill>
          <a:blip r:embed="rId3">
            <a:alphaModFix/>
          </a:blip>
          <a:stretch>
            <a:fillRect/>
          </a:stretch>
        </p:blipFill>
        <p:spPr>
          <a:xfrm>
            <a:off x="8424000" y="4423500"/>
            <a:ext cx="720000" cy="720000"/>
          </a:xfrm>
          <a:prstGeom prst="rect">
            <a:avLst/>
          </a:prstGeom>
          <a:noFill/>
          <a:ln>
            <a:noFill/>
          </a:ln>
        </p:spPr>
      </p:pic>
      <p:sp>
        <p:nvSpPr>
          <p:cNvPr id="1633" name="Google Shape;1633;p190"/>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330200" lvl="0" marL="457200" rtl="0" algn="l">
              <a:lnSpc>
                <a:spcPct val="95000"/>
              </a:lnSpc>
              <a:spcBef>
                <a:spcPts val="0"/>
              </a:spcBef>
              <a:spcAft>
                <a:spcPts val="0"/>
              </a:spcAft>
              <a:buClr>
                <a:schemeClr val="lt1"/>
              </a:buClr>
              <a:buSzPts val="1600"/>
              <a:buAutoNum type="arabicPeriod"/>
            </a:pPr>
            <a:r>
              <a:rPr lang="en-CA" sz="1600"/>
              <a:t>What do they do with their money? (CapEx, Div, Share buybacks, etc.)</a:t>
            </a:r>
            <a:endParaRPr/>
          </a:p>
        </p:txBody>
      </p:sp>
      <p:pic>
        <p:nvPicPr>
          <p:cNvPr id="1634" name="Google Shape;1634;p190"/>
          <p:cNvPicPr preferRelativeResize="0"/>
          <p:nvPr/>
        </p:nvPicPr>
        <p:blipFill>
          <a:blip r:embed="rId4">
            <a:alphaModFix/>
          </a:blip>
          <a:stretch>
            <a:fillRect/>
          </a:stretch>
        </p:blipFill>
        <p:spPr>
          <a:xfrm>
            <a:off x="542825" y="720000"/>
            <a:ext cx="8058343" cy="3398700"/>
          </a:xfrm>
          <a:prstGeom prst="rect">
            <a:avLst/>
          </a:prstGeom>
          <a:noFill/>
          <a:ln>
            <a:noFill/>
          </a:ln>
        </p:spPr>
      </p:pic>
      <p:sp>
        <p:nvSpPr>
          <p:cNvPr id="1635" name="Google Shape;1635;p190"/>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S&amp;P Capital IQ</a:t>
            </a:r>
            <a:endParaRPr sz="800"/>
          </a:p>
        </p:txBody>
      </p:sp>
    </p:spTree>
  </p:cSld>
  <p:clrMapOvr>
    <a:masterClrMapping/>
  </p:clrMapOvr>
</p:sld>
</file>

<file path=ppt/slides/slide1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39" name="Shape 1639"/>
        <p:cNvGrpSpPr/>
        <p:nvPr/>
      </p:nvGrpSpPr>
      <p:grpSpPr>
        <a:xfrm>
          <a:off x="0" y="0"/>
          <a:ext cx="0" cy="0"/>
          <a:chOff x="0" y="0"/>
          <a:chExt cx="0" cy="0"/>
        </a:xfrm>
      </p:grpSpPr>
      <p:pic>
        <p:nvPicPr>
          <p:cNvPr id="1640" name="Google Shape;1640;p191"/>
          <p:cNvPicPr preferRelativeResize="0"/>
          <p:nvPr/>
        </p:nvPicPr>
        <p:blipFill>
          <a:blip r:embed="rId3">
            <a:alphaModFix/>
          </a:blip>
          <a:stretch>
            <a:fillRect/>
          </a:stretch>
        </p:blipFill>
        <p:spPr>
          <a:xfrm>
            <a:off x="8424000" y="4423500"/>
            <a:ext cx="720000" cy="720000"/>
          </a:xfrm>
          <a:prstGeom prst="rect">
            <a:avLst/>
          </a:prstGeom>
          <a:noFill/>
          <a:ln>
            <a:noFill/>
          </a:ln>
        </p:spPr>
      </p:pic>
      <p:sp>
        <p:nvSpPr>
          <p:cNvPr id="1641" name="Google Shape;1641;p191"/>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1600"/>
              <a:t>2. </a:t>
            </a:r>
            <a:r>
              <a:rPr lang="en-CA" sz="1600"/>
              <a:t>How is the cash to accrual relation?</a:t>
            </a:r>
            <a:endParaRPr/>
          </a:p>
        </p:txBody>
      </p:sp>
      <p:pic>
        <p:nvPicPr>
          <p:cNvPr id="1642" name="Google Shape;1642;p191"/>
          <p:cNvPicPr preferRelativeResize="0"/>
          <p:nvPr/>
        </p:nvPicPr>
        <p:blipFill>
          <a:blip r:embed="rId4">
            <a:alphaModFix/>
          </a:blip>
          <a:stretch>
            <a:fillRect/>
          </a:stretch>
        </p:blipFill>
        <p:spPr>
          <a:xfrm>
            <a:off x="542825" y="720000"/>
            <a:ext cx="8058343" cy="3398700"/>
          </a:xfrm>
          <a:prstGeom prst="rect">
            <a:avLst/>
          </a:prstGeom>
          <a:noFill/>
          <a:ln>
            <a:noFill/>
          </a:ln>
        </p:spPr>
      </p:pic>
      <p:sp>
        <p:nvSpPr>
          <p:cNvPr id="1643" name="Google Shape;1643;p191"/>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S&amp;P Capital IQ</a:t>
            </a:r>
            <a:endParaRPr sz="800"/>
          </a:p>
        </p:txBody>
      </p:sp>
    </p:spTree>
  </p:cSld>
  <p:clrMapOvr>
    <a:masterClrMapping/>
  </p:clrMapOvr>
</p:sld>
</file>

<file path=ppt/slides/slide1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47" name="Shape 1647"/>
        <p:cNvGrpSpPr/>
        <p:nvPr/>
      </p:nvGrpSpPr>
      <p:grpSpPr>
        <a:xfrm>
          <a:off x="0" y="0"/>
          <a:ext cx="0" cy="0"/>
          <a:chOff x="0" y="0"/>
          <a:chExt cx="0" cy="0"/>
        </a:xfrm>
      </p:grpSpPr>
      <p:pic>
        <p:nvPicPr>
          <p:cNvPr id="1648" name="Google Shape;1648;p192"/>
          <p:cNvPicPr preferRelativeResize="0"/>
          <p:nvPr/>
        </p:nvPicPr>
        <p:blipFill>
          <a:blip r:embed="rId3">
            <a:alphaModFix/>
          </a:blip>
          <a:stretch>
            <a:fillRect/>
          </a:stretch>
        </p:blipFill>
        <p:spPr>
          <a:xfrm>
            <a:off x="8424000" y="4423500"/>
            <a:ext cx="720000" cy="720000"/>
          </a:xfrm>
          <a:prstGeom prst="rect">
            <a:avLst/>
          </a:prstGeom>
          <a:noFill/>
          <a:ln>
            <a:noFill/>
          </a:ln>
        </p:spPr>
      </p:pic>
      <p:sp>
        <p:nvSpPr>
          <p:cNvPr id="1649" name="Google Shape;1649;p192"/>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1600"/>
              <a:t>3. </a:t>
            </a:r>
            <a:r>
              <a:rPr lang="en-CA" sz="1600"/>
              <a:t>How they spend their cash from operation?</a:t>
            </a:r>
            <a:endParaRPr/>
          </a:p>
        </p:txBody>
      </p:sp>
      <p:pic>
        <p:nvPicPr>
          <p:cNvPr id="1650" name="Google Shape;1650;p192"/>
          <p:cNvPicPr preferRelativeResize="0"/>
          <p:nvPr/>
        </p:nvPicPr>
        <p:blipFill>
          <a:blip r:embed="rId4">
            <a:alphaModFix/>
          </a:blip>
          <a:stretch>
            <a:fillRect/>
          </a:stretch>
        </p:blipFill>
        <p:spPr>
          <a:xfrm>
            <a:off x="542825" y="720000"/>
            <a:ext cx="8058343" cy="3398700"/>
          </a:xfrm>
          <a:prstGeom prst="rect">
            <a:avLst/>
          </a:prstGeom>
          <a:noFill/>
          <a:ln>
            <a:noFill/>
          </a:ln>
        </p:spPr>
      </p:pic>
      <p:sp>
        <p:nvSpPr>
          <p:cNvPr id="1651" name="Google Shape;1651;p192"/>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S&amp;P Capital IQ</a:t>
            </a:r>
            <a:endParaRPr sz="800"/>
          </a:p>
        </p:txBody>
      </p:sp>
    </p:spTree>
  </p:cSld>
  <p:clrMapOvr>
    <a:masterClrMapping/>
  </p:clrMapOvr>
</p:sld>
</file>

<file path=ppt/slides/slide1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5" name="Shape 1655"/>
        <p:cNvGrpSpPr/>
        <p:nvPr/>
      </p:nvGrpSpPr>
      <p:grpSpPr>
        <a:xfrm>
          <a:off x="0" y="0"/>
          <a:ext cx="0" cy="0"/>
          <a:chOff x="0" y="0"/>
          <a:chExt cx="0" cy="0"/>
        </a:xfrm>
      </p:grpSpPr>
      <p:sp>
        <p:nvSpPr>
          <p:cNvPr id="1656" name="Google Shape;1656;p193"/>
          <p:cNvSpPr txBox="1"/>
          <p:nvPr>
            <p:ph type="title"/>
          </p:nvPr>
        </p:nvSpPr>
        <p:spPr>
          <a:xfrm>
            <a:off x="311725" y="500925"/>
            <a:ext cx="3706500" cy="25089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CA" sz="3355"/>
              <a:t>Financial Statements &amp; Recommendation</a:t>
            </a:r>
            <a:endParaRPr sz="3355"/>
          </a:p>
          <a:p>
            <a:pPr indent="0" lvl="0" marL="0" rtl="0" algn="l">
              <a:spcBef>
                <a:spcPts val="0"/>
              </a:spcBef>
              <a:spcAft>
                <a:spcPts val="0"/>
              </a:spcAft>
              <a:buNone/>
            </a:pPr>
            <a:r>
              <a:t/>
            </a:r>
            <a:endParaRPr sz="3355"/>
          </a:p>
          <a:p>
            <a:pPr indent="-320040" lvl="0" marL="457200" rtl="0" algn="l">
              <a:spcBef>
                <a:spcPts val="0"/>
              </a:spcBef>
              <a:spcAft>
                <a:spcPts val="0"/>
              </a:spcAft>
              <a:buSzPct val="100000"/>
              <a:buChar char="●"/>
            </a:pPr>
            <a:r>
              <a:rPr lang="en-CA" sz="1600"/>
              <a:t>Balance Sheet - 10Q</a:t>
            </a:r>
            <a:endParaRPr sz="1600"/>
          </a:p>
          <a:p>
            <a:pPr indent="-320040" lvl="0" marL="457200" rtl="0" algn="l">
              <a:spcBef>
                <a:spcPts val="0"/>
              </a:spcBef>
              <a:spcAft>
                <a:spcPts val="0"/>
              </a:spcAft>
              <a:buSzPct val="100000"/>
              <a:buChar char="●"/>
            </a:pPr>
            <a:r>
              <a:rPr lang="en-CA" sz="1600"/>
              <a:t>Balance Sheet - 10K</a:t>
            </a:r>
            <a:endParaRPr sz="1600"/>
          </a:p>
          <a:p>
            <a:pPr indent="-320040" lvl="0" marL="457200" rtl="0" algn="l">
              <a:spcBef>
                <a:spcPts val="0"/>
              </a:spcBef>
              <a:spcAft>
                <a:spcPts val="0"/>
              </a:spcAft>
              <a:buSzPct val="100000"/>
              <a:buChar char="●"/>
            </a:pPr>
            <a:r>
              <a:rPr lang="en-CA" sz="1600"/>
              <a:t>Income Statement - 10K</a:t>
            </a:r>
            <a:endParaRPr sz="1600"/>
          </a:p>
          <a:p>
            <a:pPr indent="-320040" lvl="0" marL="457200" rtl="0" algn="l">
              <a:spcBef>
                <a:spcPts val="0"/>
              </a:spcBef>
              <a:spcAft>
                <a:spcPts val="0"/>
              </a:spcAft>
              <a:buSzPct val="100000"/>
              <a:buChar char="●"/>
            </a:pPr>
            <a:r>
              <a:rPr lang="en-CA" sz="1600"/>
              <a:t>Income Statement - 10Q</a:t>
            </a:r>
            <a:endParaRPr sz="1600"/>
          </a:p>
          <a:p>
            <a:pPr indent="-320040" lvl="0" marL="457200" rtl="0" algn="l">
              <a:spcBef>
                <a:spcPts val="0"/>
              </a:spcBef>
              <a:spcAft>
                <a:spcPts val="0"/>
              </a:spcAft>
              <a:buSzPct val="100000"/>
              <a:buChar char="●"/>
            </a:pPr>
            <a:r>
              <a:rPr lang="en-CA" sz="1600"/>
              <a:t>Cash Flow Statement - 10K</a:t>
            </a:r>
            <a:endParaRPr sz="1600"/>
          </a:p>
          <a:p>
            <a:pPr indent="-320040" lvl="0" marL="457200" rtl="0" algn="l">
              <a:spcBef>
                <a:spcPts val="0"/>
              </a:spcBef>
              <a:spcAft>
                <a:spcPts val="0"/>
              </a:spcAft>
              <a:buSzPct val="100000"/>
              <a:buChar char="●"/>
            </a:pPr>
            <a:r>
              <a:rPr lang="en-CA" sz="1600"/>
              <a:t>Cash Flow Statement - 10Q</a:t>
            </a:r>
            <a:endParaRPr sz="1600"/>
          </a:p>
          <a:p>
            <a:pPr indent="-320040" lvl="0" marL="457200" rtl="0" algn="l">
              <a:spcBef>
                <a:spcPts val="0"/>
              </a:spcBef>
              <a:spcAft>
                <a:spcPts val="0"/>
              </a:spcAft>
              <a:buSzPct val="100000"/>
              <a:buChar char="●"/>
            </a:pPr>
            <a:r>
              <a:rPr lang="en-CA" sz="1600"/>
              <a:t>Recommendation</a:t>
            </a:r>
            <a:endParaRPr sz="1600"/>
          </a:p>
        </p:txBody>
      </p:sp>
      <p:pic>
        <p:nvPicPr>
          <p:cNvPr id="1657" name="Google Shape;1657;p193"/>
          <p:cNvPicPr preferRelativeResize="0"/>
          <p:nvPr/>
        </p:nvPicPr>
        <p:blipFill>
          <a:blip r:embed="rId3">
            <a:alphaModFix/>
          </a:blip>
          <a:stretch>
            <a:fillRect/>
          </a:stretch>
        </p:blipFill>
        <p:spPr>
          <a:xfrm>
            <a:off x="4326100" y="162800"/>
            <a:ext cx="4817900" cy="48179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32"/>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Market Analysis</a:t>
            </a:r>
            <a:endParaRPr/>
          </a:p>
        </p:txBody>
      </p:sp>
      <p:sp>
        <p:nvSpPr>
          <p:cNvPr id="208" name="Google Shape;208;p32"/>
          <p:cNvSpPr txBox="1"/>
          <p:nvPr>
            <p:ph idx="4294967295" type="body"/>
          </p:nvPr>
        </p:nvSpPr>
        <p:spPr>
          <a:xfrm>
            <a:off x="360000" y="1080000"/>
            <a:ext cx="3960000" cy="3240000"/>
          </a:xfrm>
          <a:prstGeom prst="rect">
            <a:avLst/>
          </a:prstGeom>
        </p:spPr>
        <p:txBody>
          <a:bodyPr anchorCtr="0" anchor="t" bIns="91425" lIns="91425" spcFirstLastPara="1" rIns="91425" wrap="square" tIns="91425">
            <a:normAutofit fontScale="92500" lnSpcReduction="20000"/>
          </a:bodyPr>
          <a:lstStyle/>
          <a:p>
            <a:pPr indent="-304958" lvl="0" marL="457200" rtl="0" algn="l">
              <a:spcBef>
                <a:spcPts val="0"/>
              </a:spcBef>
              <a:spcAft>
                <a:spcPts val="0"/>
              </a:spcAft>
              <a:buSzPct val="100000"/>
              <a:buChar char="●"/>
            </a:pPr>
            <a:r>
              <a:rPr lang="en-CA"/>
              <a:t>Global semiconductor industry </a:t>
            </a:r>
            <a:r>
              <a:rPr lang="en-CA"/>
              <a:t>poised</a:t>
            </a:r>
            <a:r>
              <a:rPr lang="en-CA"/>
              <a:t> for a decade of growth. Projected to become a trillion dollar industry by 2030</a:t>
            </a:r>
            <a:endParaRPr/>
          </a:p>
          <a:p>
            <a:pPr indent="-304958" lvl="0" marL="457200" rtl="0" algn="l">
              <a:spcBef>
                <a:spcPts val="0"/>
              </a:spcBef>
              <a:spcAft>
                <a:spcPts val="0"/>
              </a:spcAft>
              <a:buSzPct val="100000"/>
              <a:buChar char="●"/>
            </a:pPr>
            <a:r>
              <a:rPr lang="en-CA"/>
              <a:t>70% of growth is predicted to be driven by 3 </a:t>
            </a:r>
            <a:r>
              <a:rPr lang="en-CA"/>
              <a:t>industries</a:t>
            </a:r>
            <a:r>
              <a:rPr lang="en-CA"/>
              <a:t>: </a:t>
            </a:r>
            <a:endParaRPr/>
          </a:p>
          <a:p>
            <a:pPr indent="-293211" lvl="1" marL="914400" rtl="0" algn="l">
              <a:spcBef>
                <a:spcPts val="0"/>
              </a:spcBef>
              <a:spcAft>
                <a:spcPts val="0"/>
              </a:spcAft>
              <a:buSzPct val="100000"/>
              <a:buChar char="○"/>
            </a:pPr>
            <a:r>
              <a:rPr lang="en-CA"/>
              <a:t>Automotive, computation and data storage, and wireless</a:t>
            </a:r>
            <a:endParaRPr/>
          </a:p>
          <a:p>
            <a:pPr indent="-304958" lvl="0" marL="457200" rtl="0" algn="l">
              <a:spcBef>
                <a:spcPts val="0"/>
              </a:spcBef>
              <a:spcAft>
                <a:spcPts val="0"/>
              </a:spcAft>
              <a:buSzPct val="100000"/>
              <a:buChar char="●"/>
            </a:pPr>
            <a:r>
              <a:rPr lang="en-CA"/>
              <a:t>Automotive industry is strong. We could see tripling of demand fueled by applications such as autonomous driving and e-mobility</a:t>
            </a:r>
            <a:endParaRPr/>
          </a:p>
          <a:p>
            <a:pPr indent="-304958" lvl="0" marL="457200" rtl="0" algn="l">
              <a:spcBef>
                <a:spcPts val="0"/>
              </a:spcBef>
              <a:spcAft>
                <a:spcPts val="0"/>
              </a:spcAft>
              <a:buSzPct val="100000"/>
              <a:buChar char="●"/>
            </a:pPr>
            <a:r>
              <a:rPr lang="en-CA"/>
              <a:t>Growth of 4%-6% in </a:t>
            </a:r>
            <a:r>
              <a:rPr lang="en-CA"/>
              <a:t>computation and data storage due to demand for servers to support applications such as AI and cloud computing</a:t>
            </a:r>
            <a:endParaRPr/>
          </a:p>
          <a:p>
            <a:pPr indent="-304958" lvl="0" marL="457200" rtl="0" algn="l">
              <a:spcBef>
                <a:spcPts val="0"/>
              </a:spcBef>
              <a:spcAft>
                <a:spcPts val="0"/>
              </a:spcAft>
              <a:buSzPct val="100000"/>
              <a:buChar char="●"/>
            </a:pPr>
            <a:r>
              <a:rPr lang="en-CA"/>
              <a:t>Finally, wireless segment could account for majority expansion. Backed by growth in 5G</a:t>
            </a:r>
            <a:endParaRPr/>
          </a:p>
          <a:p>
            <a:pPr indent="0" lvl="0" marL="457200" rtl="0" algn="l">
              <a:spcBef>
                <a:spcPts val="1200"/>
              </a:spcBef>
              <a:spcAft>
                <a:spcPts val="1200"/>
              </a:spcAft>
              <a:buNone/>
            </a:pPr>
            <a:r>
              <a:t/>
            </a:r>
            <a:endParaRPr/>
          </a:p>
        </p:txBody>
      </p:sp>
      <p:sp>
        <p:nvSpPr>
          <p:cNvPr id="209" name="Google Shape;209;p32"/>
          <p:cNvSpPr txBox="1"/>
          <p:nvPr/>
        </p:nvSpPr>
        <p:spPr>
          <a:xfrm>
            <a:off x="-185026" y="4835700"/>
            <a:ext cx="7152000" cy="30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sz="800">
                <a:solidFill>
                  <a:srgbClr val="999999"/>
                </a:solidFill>
                <a:latin typeface="Calibri"/>
                <a:ea typeface="Calibri"/>
                <a:cs typeface="Calibri"/>
                <a:sym typeface="Calibri"/>
              </a:rPr>
              <a:t>Source: </a:t>
            </a:r>
            <a:r>
              <a:rPr lang="en-CA" sz="800" u="sng">
                <a:solidFill>
                  <a:srgbClr val="999999"/>
                </a:solidFill>
                <a:latin typeface="Calibri"/>
                <a:ea typeface="Calibri"/>
                <a:cs typeface="Calibri"/>
                <a:sym typeface="Calibri"/>
                <a:hlinkClick r:id="rId3">
                  <a:extLst>
                    <a:ext uri="{A12FA001-AC4F-418D-AE19-62706E023703}">
                      <ahyp:hlinkClr val="tx"/>
                    </a:ext>
                  </a:extLst>
                </a:hlinkClick>
              </a:rPr>
              <a:t>McKinsey (2022)</a:t>
            </a:r>
            <a:endParaRPr sz="800">
              <a:solidFill>
                <a:srgbClr val="999999"/>
              </a:solidFill>
              <a:latin typeface="Calibri"/>
              <a:ea typeface="Calibri"/>
              <a:cs typeface="Calibri"/>
              <a:sym typeface="Calibri"/>
            </a:endParaRPr>
          </a:p>
        </p:txBody>
      </p:sp>
      <p:pic>
        <p:nvPicPr>
          <p:cNvPr id="210" name="Google Shape;210;p32"/>
          <p:cNvPicPr preferRelativeResize="0"/>
          <p:nvPr/>
        </p:nvPicPr>
        <p:blipFill rotWithShape="1">
          <a:blip r:embed="rId4">
            <a:alphaModFix/>
          </a:blip>
          <a:srcRect b="0" l="0" r="0" t="0"/>
          <a:stretch/>
        </p:blipFill>
        <p:spPr>
          <a:xfrm>
            <a:off x="4680000" y="1080000"/>
            <a:ext cx="3960000" cy="3240000"/>
          </a:xfrm>
          <a:prstGeom prst="rect">
            <a:avLst/>
          </a:prstGeom>
          <a:noFill/>
          <a:ln>
            <a:noFill/>
          </a:ln>
        </p:spPr>
      </p:pic>
    </p:spTree>
  </p:cSld>
  <p:clrMapOvr>
    <a:masterClrMapping/>
  </p:clrMapOvr>
</p:sld>
</file>

<file path=ppt/slides/slide1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1" name="Shape 1661"/>
        <p:cNvGrpSpPr/>
        <p:nvPr/>
      </p:nvGrpSpPr>
      <p:grpSpPr>
        <a:xfrm>
          <a:off x="0" y="0"/>
          <a:ext cx="0" cy="0"/>
          <a:chOff x="0" y="0"/>
          <a:chExt cx="0" cy="0"/>
        </a:xfrm>
      </p:grpSpPr>
      <p:sp>
        <p:nvSpPr>
          <p:cNvPr id="1662" name="Google Shape;1662;p194"/>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Balance Sheet - 10Q</a:t>
            </a:r>
            <a:endParaRPr/>
          </a:p>
        </p:txBody>
      </p:sp>
      <p:pic>
        <p:nvPicPr>
          <p:cNvPr id="1663" name="Google Shape;1663;p194"/>
          <p:cNvPicPr preferRelativeResize="0"/>
          <p:nvPr/>
        </p:nvPicPr>
        <p:blipFill>
          <a:blip r:embed="rId3">
            <a:alphaModFix/>
          </a:blip>
          <a:stretch>
            <a:fillRect/>
          </a:stretch>
        </p:blipFill>
        <p:spPr>
          <a:xfrm>
            <a:off x="8424000" y="4423500"/>
            <a:ext cx="720000" cy="720000"/>
          </a:xfrm>
          <a:prstGeom prst="rect">
            <a:avLst/>
          </a:prstGeom>
          <a:noFill/>
          <a:ln>
            <a:noFill/>
          </a:ln>
        </p:spPr>
      </p:pic>
      <p:sp>
        <p:nvSpPr>
          <p:cNvPr id="1664" name="Google Shape;1664;p194"/>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https://ir.amd.com/sec-filings/content/0000002488-23-000195/0000002488-23-000195.pdf</a:t>
            </a:r>
            <a:endParaRPr sz="800"/>
          </a:p>
        </p:txBody>
      </p:sp>
      <p:pic>
        <p:nvPicPr>
          <p:cNvPr id="1665" name="Google Shape;1665;p194"/>
          <p:cNvPicPr preferRelativeResize="0"/>
          <p:nvPr/>
        </p:nvPicPr>
        <p:blipFill>
          <a:blip r:embed="rId4">
            <a:alphaModFix/>
          </a:blip>
          <a:stretch>
            <a:fillRect/>
          </a:stretch>
        </p:blipFill>
        <p:spPr>
          <a:xfrm>
            <a:off x="972000" y="720000"/>
            <a:ext cx="7200000" cy="2995779"/>
          </a:xfrm>
          <a:prstGeom prst="rect">
            <a:avLst/>
          </a:prstGeom>
          <a:noFill/>
          <a:ln>
            <a:noFill/>
          </a:ln>
        </p:spPr>
      </p:pic>
    </p:spTree>
  </p:cSld>
  <p:clrMapOvr>
    <a:masterClrMapping/>
  </p:clrMapOvr>
</p:sld>
</file>

<file path=ppt/slides/slide1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9" name="Shape 1669"/>
        <p:cNvGrpSpPr/>
        <p:nvPr/>
      </p:nvGrpSpPr>
      <p:grpSpPr>
        <a:xfrm>
          <a:off x="0" y="0"/>
          <a:ext cx="0" cy="0"/>
          <a:chOff x="0" y="0"/>
          <a:chExt cx="0" cy="0"/>
        </a:xfrm>
      </p:grpSpPr>
      <p:sp>
        <p:nvSpPr>
          <p:cNvPr id="1670" name="Google Shape;1670;p195"/>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Balance Sheet - 10Q</a:t>
            </a:r>
            <a:endParaRPr/>
          </a:p>
        </p:txBody>
      </p:sp>
      <p:pic>
        <p:nvPicPr>
          <p:cNvPr id="1671" name="Google Shape;1671;p195"/>
          <p:cNvPicPr preferRelativeResize="0"/>
          <p:nvPr/>
        </p:nvPicPr>
        <p:blipFill>
          <a:blip r:embed="rId3">
            <a:alphaModFix/>
          </a:blip>
          <a:stretch>
            <a:fillRect/>
          </a:stretch>
        </p:blipFill>
        <p:spPr>
          <a:xfrm>
            <a:off x="8424000" y="4423500"/>
            <a:ext cx="720000" cy="720000"/>
          </a:xfrm>
          <a:prstGeom prst="rect">
            <a:avLst/>
          </a:prstGeom>
          <a:noFill/>
          <a:ln>
            <a:noFill/>
          </a:ln>
        </p:spPr>
      </p:pic>
      <p:sp>
        <p:nvSpPr>
          <p:cNvPr id="1672" name="Google Shape;1672;p195"/>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https://ir.amd.com/sec-filings/content/0000002488-23-000195/0000002488-23-000195.pdf</a:t>
            </a:r>
            <a:endParaRPr sz="800"/>
          </a:p>
        </p:txBody>
      </p:sp>
      <p:grpSp>
        <p:nvGrpSpPr>
          <p:cNvPr id="1673" name="Google Shape;1673;p195"/>
          <p:cNvGrpSpPr/>
          <p:nvPr/>
        </p:nvGrpSpPr>
        <p:grpSpPr>
          <a:xfrm>
            <a:off x="972000" y="719967"/>
            <a:ext cx="7200047" cy="3791586"/>
            <a:chOff x="990600" y="720000"/>
            <a:chExt cx="7162800" cy="3773473"/>
          </a:xfrm>
        </p:grpSpPr>
        <p:pic>
          <p:nvPicPr>
            <p:cNvPr id="1674" name="Google Shape;1674;p195"/>
            <p:cNvPicPr preferRelativeResize="0"/>
            <p:nvPr/>
          </p:nvPicPr>
          <p:blipFill rotWithShape="1">
            <a:blip r:embed="rId4">
              <a:alphaModFix/>
            </a:blip>
            <a:srcRect b="75849" l="0" r="0" t="0"/>
            <a:stretch/>
          </p:blipFill>
          <p:spPr>
            <a:xfrm>
              <a:off x="990600" y="720000"/>
              <a:ext cx="7162800" cy="720000"/>
            </a:xfrm>
            <a:prstGeom prst="rect">
              <a:avLst/>
            </a:prstGeom>
            <a:noFill/>
            <a:ln>
              <a:noFill/>
            </a:ln>
          </p:spPr>
        </p:pic>
        <p:pic>
          <p:nvPicPr>
            <p:cNvPr id="1675" name="Google Shape;1675;p195"/>
            <p:cNvPicPr preferRelativeResize="0"/>
            <p:nvPr/>
          </p:nvPicPr>
          <p:blipFill>
            <a:blip r:embed="rId5">
              <a:alphaModFix/>
            </a:blip>
            <a:stretch>
              <a:fillRect/>
            </a:stretch>
          </p:blipFill>
          <p:spPr>
            <a:xfrm>
              <a:off x="990601" y="1440000"/>
              <a:ext cx="7162800" cy="3053473"/>
            </a:xfrm>
            <a:prstGeom prst="rect">
              <a:avLst/>
            </a:prstGeom>
            <a:noFill/>
            <a:ln>
              <a:noFill/>
            </a:ln>
          </p:spPr>
        </p:pic>
      </p:grpSp>
    </p:spTree>
  </p:cSld>
  <p:clrMapOvr>
    <a:masterClrMapping/>
  </p:clrMapOvr>
</p:sld>
</file>

<file path=ppt/slides/slide1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9" name="Shape 1679"/>
        <p:cNvGrpSpPr/>
        <p:nvPr/>
      </p:nvGrpSpPr>
      <p:grpSpPr>
        <a:xfrm>
          <a:off x="0" y="0"/>
          <a:ext cx="0" cy="0"/>
          <a:chOff x="0" y="0"/>
          <a:chExt cx="0" cy="0"/>
        </a:xfrm>
      </p:grpSpPr>
      <p:sp>
        <p:nvSpPr>
          <p:cNvPr id="1680" name="Google Shape;1680;p196"/>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Balance Sheet - 10K</a:t>
            </a:r>
            <a:endParaRPr/>
          </a:p>
        </p:txBody>
      </p:sp>
      <p:pic>
        <p:nvPicPr>
          <p:cNvPr id="1681" name="Google Shape;1681;p196"/>
          <p:cNvPicPr preferRelativeResize="0"/>
          <p:nvPr/>
        </p:nvPicPr>
        <p:blipFill>
          <a:blip r:embed="rId3">
            <a:alphaModFix/>
          </a:blip>
          <a:stretch>
            <a:fillRect/>
          </a:stretch>
        </p:blipFill>
        <p:spPr>
          <a:xfrm>
            <a:off x="8424000" y="4423500"/>
            <a:ext cx="720000" cy="720000"/>
          </a:xfrm>
          <a:prstGeom prst="rect">
            <a:avLst/>
          </a:prstGeom>
          <a:noFill/>
          <a:ln>
            <a:noFill/>
          </a:ln>
        </p:spPr>
      </p:pic>
      <p:sp>
        <p:nvSpPr>
          <p:cNvPr id="1682" name="Google Shape;1682;p196"/>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a:t>
            </a:r>
            <a:r>
              <a:rPr lang="en-CA" sz="800">
                <a:solidFill>
                  <a:srgbClr val="999999"/>
                </a:solidFill>
              </a:rPr>
              <a:t>https://ir.amd.com/sec-filings/filter/annual-filings/content/0000002488-22-000016/0000002488-22-000016.pdf</a:t>
            </a:r>
            <a:endParaRPr sz="800"/>
          </a:p>
        </p:txBody>
      </p:sp>
      <p:pic>
        <p:nvPicPr>
          <p:cNvPr id="1683" name="Google Shape;1683;p196"/>
          <p:cNvPicPr preferRelativeResize="0"/>
          <p:nvPr/>
        </p:nvPicPr>
        <p:blipFill>
          <a:blip r:embed="rId4">
            <a:alphaModFix/>
          </a:blip>
          <a:stretch>
            <a:fillRect/>
          </a:stretch>
        </p:blipFill>
        <p:spPr>
          <a:xfrm>
            <a:off x="972000" y="720000"/>
            <a:ext cx="7200000" cy="3119277"/>
          </a:xfrm>
          <a:prstGeom prst="rect">
            <a:avLst/>
          </a:prstGeom>
          <a:noFill/>
          <a:ln>
            <a:noFill/>
          </a:ln>
        </p:spPr>
      </p:pic>
    </p:spTree>
  </p:cSld>
  <p:clrMapOvr>
    <a:masterClrMapping/>
  </p:clrMapOvr>
</p:sld>
</file>

<file path=ppt/slides/slide1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7" name="Shape 1687"/>
        <p:cNvGrpSpPr/>
        <p:nvPr/>
      </p:nvGrpSpPr>
      <p:grpSpPr>
        <a:xfrm>
          <a:off x="0" y="0"/>
          <a:ext cx="0" cy="0"/>
          <a:chOff x="0" y="0"/>
          <a:chExt cx="0" cy="0"/>
        </a:xfrm>
      </p:grpSpPr>
      <p:sp>
        <p:nvSpPr>
          <p:cNvPr id="1688" name="Google Shape;1688;p197"/>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Balance Sheet - 10K</a:t>
            </a:r>
            <a:endParaRPr/>
          </a:p>
        </p:txBody>
      </p:sp>
      <p:pic>
        <p:nvPicPr>
          <p:cNvPr id="1689" name="Google Shape;1689;p197"/>
          <p:cNvPicPr preferRelativeResize="0"/>
          <p:nvPr/>
        </p:nvPicPr>
        <p:blipFill>
          <a:blip r:embed="rId3">
            <a:alphaModFix/>
          </a:blip>
          <a:stretch>
            <a:fillRect/>
          </a:stretch>
        </p:blipFill>
        <p:spPr>
          <a:xfrm>
            <a:off x="8424000" y="4423500"/>
            <a:ext cx="720000" cy="720000"/>
          </a:xfrm>
          <a:prstGeom prst="rect">
            <a:avLst/>
          </a:prstGeom>
          <a:noFill/>
          <a:ln>
            <a:noFill/>
          </a:ln>
        </p:spPr>
      </p:pic>
      <p:sp>
        <p:nvSpPr>
          <p:cNvPr id="1690" name="Google Shape;1690;p197"/>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a:t>
            </a:r>
            <a:r>
              <a:rPr lang="en-CA" sz="800">
                <a:solidFill>
                  <a:srgbClr val="999999"/>
                </a:solidFill>
              </a:rPr>
              <a:t>https://ir.amd.com/sec-filings/filter/annual-filings/content/0000002488-22-000016/0000002488-22-000016.pdf</a:t>
            </a:r>
            <a:endParaRPr sz="800"/>
          </a:p>
        </p:txBody>
      </p:sp>
      <p:grpSp>
        <p:nvGrpSpPr>
          <p:cNvPr id="1691" name="Google Shape;1691;p197"/>
          <p:cNvGrpSpPr/>
          <p:nvPr/>
        </p:nvGrpSpPr>
        <p:grpSpPr>
          <a:xfrm>
            <a:off x="971850" y="720000"/>
            <a:ext cx="7200297" cy="3921566"/>
            <a:chOff x="985825" y="720000"/>
            <a:chExt cx="7172325" cy="3905553"/>
          </a:xfrm>
        </p:grpSpPr>
        <p:pic>
          <p:nvPicPr>
            <p:cNvPr id="1692" name="Google Shape;1692;p197"/>
            <p:cNvPicPr preferRelativeResize="0"/>
            <p:nvPr/>
          </p:nvPicPr>
          <p:blipFill rotWithShape="1">
            <a:blip r:embed="rId4">
              <a:alphaModFix/>
            </a:blip>
            <a:srcRect b="72865" l="0" r="0" t="0"/>
            <a:stretch/>
          </p:blipFill>
          <p:spPr>
            <a:xfrm>
              <a:off x="985825" y="720000"/>
              <a:ext cx="7172325" cy="842575"/>
            </a:xfrm>
            <a:prstGeom prst="rect">
              <a:avLst/>
            </a:prstGeom>
            <a:noFill/>
            <a:ln>
              <a:noFill/>
            </a:ln>
          </p:spPr>
        </p:pic>
        <p:pic>
          <p:nvPicPr>
            <p:cNvPr id="1693" name="Google Shape;1693;p197"/>
            <p:cNvPicPr preferRelativeResize="0"/>
            <p:nvPr/>
          </p:nvPicPr>
          <p:blipFill>
            <a:blip r:embed="rId5">
              <a:alphaModFix/>
            </a:blip>
            <a:stretch>
              <a:fillRect/>
            </a:stretch>
          </p:blipFill>
          <p:spPr>
            <a:xfrm>
              <a:off x="985825" y="1562575"/>
              <a:ext cx="7172325" cy="3062978"/>
            </a:xfrm>
            <a:prstGeom prst="rect">
              <a:avLst/>
            </a:prstGeom>
            <a:noFill/>
            <a:ln>
              <a:noFill/>
            </a:ln>
          </p:spPr>
        </p:pic>
      </p:grpSp>
    </p:spTree>
  </p:cSld>
  <p:clrMapOvr>
    <a:masterClrMapping/>
  </p:clrMapOvr>
</p:sld>
</file>

<file path=ppt/slides/slide1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7" name="Shape 1697"/>
        <p:cNvGrpSpPr/>
        <p:nvPr/>
      </p:nvGrpSpPr>
      <p:grpSpPr>
        <a:xfrm>
          <a:off x="0" y="0"/>
          <a:ext cx="0" cy="0"/>
          <a:chOff x="0" y="0"/>
          <a:chExt cx="0" cy="0"/>
        </a:xfrm>
      </p:grpSpPr>
      <p:sp>
        <p:nvSpPr>
          <p:cNvPr id="1698" name="Google Shape;1698;p198"/>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Income</a:t>
            </a:r>
            <a:r>
              <a:rPr lang="en-CA"/>
              <a:t> Statement -</a:t>
            </a:r>
            <a:r>
              <a:rPr lang="en-CA"/>
              <a:t> 10K</a:t>
            </a:r>
            <a:endParaRPr/>
          </a:p>
        </p:txBody>
      </p:sp>
      <p:pic>
        <p:nvPicPr>
          <p:cNvPr id="1699" name="Google Shape;1699;p198"/>
          <p:cNvPicPr preferRelativeResize="0"/>
          <p:nvPr/>
        </p:nvPicPr>
        <p:blipFill>
          <a:blip r:embed="rId3">
            <a:alphaModFix/>
          </a:blip>
          <a:stretch>
            <a:fillRect/>
          </a:stretch>
        </p:blipFill>
        <p:spPr>
          <a:xfrm>
            <a:off x="8424000" y="4423500"/>
            <a:ext cx="720000" cy="720000"/>
          </a:xfrm>
          <a:prstGeom prst="rect">
            <a:avLst/>
          </a:prstGeom>
          <a:noFill/>
          <a:ln>
            <a:noFill/>
          </a:ln>
        </p:spPr>
      </p:pic>
      <p:sp>
        <p:nvSpPr>
          <p:cNvPr id="1700" name="Google Shape;1700;p198"/>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a:t>
            </a:r>
            <a:r>
              <a:rPr lang="en-CA" sz="800">
                <a:solidFill>
                  <a:srgbClr val="999999"/>
                </a:solidFill>
              </a:rPr>
              <a:t>https://ir.amd.com/sec-filings/filter/annual-filings/content/0000002488-22-000016/0000002488-22-000016.pdf</a:t>
            </a:r>
            <a:endParaRPr sz="800"/>
          </a:p>
        </p:txBody>
      </p:sp>
      <p:pic>
        <p:nvPicPr>
          <p:cNvPr id="1701" name="Google Shape;1701;p198"/>
          <p:cNvPicPr preferRelativeResize="0"/>
          <p:nvPr/>
        </p:nvPicPr>
        <p:blipFill>
          <a:blip r:embed="rId4">
            <a:alphaModFix/>
          </a:blip>
          <a:stretch>
            <a:fillRect/>
          </a:stretch>
        </p:blipFill>
        <p:spPr>
          <a:xfrm>
            <a:off x="1332000" y="720000"/>
            <a:ext cx="6480001" cy="4024845"/>
          </a:xfrm>
          <a:prstGeom prst="rect">
            <a:avLst/>
          </a:prstGeom>
          <a:noFill/>
          <a:ln>
            <a:noFill/>
          </a:ln>
        </p:spPr>
      </p:pic>
    </p:spTree>
  </p:cSld>
  <p:clrMapOvr>
    <a:masterClrMapping/>
  </p:clrMapOvr>
</p:sld>
</file>

<file path=ppt/slides/slide1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5" name="Shape 1705"/>
        <p:cNvGrpSpPr/>
        <p:nvPr/>
      </p:nvGrpSpPr>
      <p:grpSpPr>
        <a:xfrm>
          <a:off x="0" y="0"/>
          <a:ext cx="0" cy="0"/>
          <a:chOff x="0" y="0"/>
          <a:chExt cx="0" cy="0"/>
        </a:xfrm>
      </p:grpSpPr>
      <p:sp>
        <p:nvSpPr>
          <p:cNvPr id="1706" name="Google Shape;1706;p199"/>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Income Statement - 10Q</a:t>
            </a:r>
            <a:endParaRPr/>
          </a:p>
        </p:txBody>
      </p:sp>
      <p:pic>
        <p:nvPicPr>
          <p:cNvPr id="1707" name="Google Shape;1707;p199"/>
          <p:cNvPicPr preferRelativeResize="0"/>
          <p:nvPr/>
        </p:nvPicPr>
        <p:blipFill>
          <a:blip r:embed="rId3">
            <a:alphaModFix/>
          </a:blip>
          <a:stretch>
            <a:fillRect/>
          </a:stretch>
        </p:blipFill>
        <p:spPr>
          <a:xfrm>
            <a:off x="8424000" y="4423500"/>
            <a:ext cx="720000" cy="720000"/>
          </a:xfrm>
          <a:prstGeom prst="rect">
            <a:avLst/>
          </a:prstGeom>
          <a:noFill/>
          <a:ln>
            <a:noFill/>
          </a:ln>
        </p:spPr>
      </p:pic>
      <p:sp>
        <p:nvSpPr>
          <p:cNvPr id="1708" name="Google Shape;1708;p199"/>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https://ir.amd.com/sec-filings/content/0000002488-23-000195/0000002488-23-000195.pdf</a:t>
            </a:r>
            <a:endParaRPr sz="800"/>
          </a:p>
        </p:txBody>
      </p:sp>
      <p:pic>
        <p:nvPicPr>
          <p:cNvPr id="1709" name="Google Shape;1709;p199"/>
          <p:cNvPicPr preferRelativeResize="0"/>
          <p:nvPr/>
        </p:nvPicPr>
        <p:blipFill>
          <a:blip r:embed="rId4">
            <a:alphaModFix/>
          </a:blip>
          <a:stretch>
            <a:fillRect/>
          </a:stretch>
        </p:blipFill>
        <p:spPr>
          <a:xfrm>
            <a:off x="1512000" y="720000"/>
            <a:ext cx="6120000" cy="3776170"/>
          </a:xfrm>
          <a:prstGeom prst="rect">
            <a:avLst/>
          </a:prstGeom>
          <a:noFill/>
          <a:ln>
            <a:noFill/>
          </a:ln>
        </p:spPr>
      </p:pic>
    </p:spTree>
  </p:cSld>
  <p:clrMapOvr>
    <a:masterClrMapping/>
  </p:clrMapOvr>
</p:sld>
</file>

<file path=ppt/slides/slide1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3" name="Shape 1713"/>
        <p:cNvGrpSpPr/>
        <p:nvPr/>
      </p:nvGrpSpPr>
      <p:grpSpPr>
        <a:xfrm>
          <a:off x="0" y="0"/>
          <a:ext cx="0" cy="0"/>
          <a:chOff x="0" y="0"/>
          <a:chExt cx="0" cy="0"/>
        </a:xfrm>
      </p:grpSpPr>
      <p:sp>
        <p:nvSpPr>
          <p:cNvPr id="1714" name="Google Shape;1714;p200"/>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Cash Flow</a:t>
            </a:r>
            <a:r>
              <a:rPr lang="en-CA"/>
              <a:t> Statement - 10K</a:t>
            </a:r>
            <a:endParaRPr/>
          </a:p>
        </p:txBody>
      </p:sp>
      <p:pic>
        <p:nvPicPr>
          <p:cNvPr id="1715" name="Google Shape;1715;p200"/>
          <p:cNvPicPr preferRelativeResize="0"/>
          <p:nvPr/>
        </p:nvPicPr>
        <p:blipFill>
          <a:blip r:embed="rId3">
            <a:alphaModFix/>
          </a:blip>
          <a:stretch>
            <a:fillRect/>
          </a:stretch>
        </p:blipFill>
        <p:spPr>
          <a:xfrm>
            <a:off x="8424000" y="4423500"/>
            <a:ext cx="720000" cy="720000"/>
          </a:xfrm>
          <a:prstGeom prst="rect">
            <a:avLst/>
          </a:prstGeom>
          <a:noFill/>
          <a:ln>
            <a:noFill/>
          </a:ln>
        </p:spPr>
      </p:pic>
      <p:sp>
        <p:nvSpPr>
          <p:cNvPr id="1716" name="Google Shape;1716;p200"/>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a:t>
            </a:r>
            <a:r>
              <a:rPr lang="en-CA" sz="800">
                <a:solidFill>
                  <a:srgbClr val="999999"/>
                </a:solidFill>
              </a:rPr>
              <a:t>https://ir.amd.com/sec-filings/filter/annual-filings/content/0000002488-22-000016/0000002488-22-000016.pdf</a:t>
            </a:r>
            <a:endParaRPr sz="800"/>
          </a:p>
        </p:txBody>
      </p:sp>
      <p:pic>
        <p:nvPicPr>
          <p:cNvPr id="1717" name="Google Shape;1717;p200"/>
          <p:cNvPicPr preferRelativeResize="0"/>
          <p:nvPr/>
        </p:nvPicPr>
        <p:blipFill>
          <a:blip r:embed="rId4">
            <a:alphaModFix/>
          </a:blip>
          <a:stretch>
            <a:fillRect/>
          </a:stretch>
        </p:blipFill>
        <p:spPr>
          <a:xfrm>
            <a:off x="972000" y="720000"/>
            <a:ext cx="7200001" cy="3765600"/>
          </a:xfrm>
          <a:prstGeom prst="rect">
            <a:avLst/>
          </a:prstGeom>
          <a:noFill/>
          <a:ln>
            <a:noFill/>
          </a:ln>
        </p:spPr>
      </p:pic>
    </p:spTree>
  </p:cSld>
  <p:clrMapOvr>
    <a:masterClrMapping/>
  </p:clrMapOvr>
</p:sld>
</file>

<file path=ppt/slides/slide1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1" name="Shape 1721"/>
        <p:cNvGrpSpPr/>
        <p:nvPr/>
      </p:nvGrpSpPr>
      <p:grpSpPr>
        <a:xfrm>
          <a:off x="0" y="0"/>
          <a:ext cx="0" cy="0"/>
          <a:chOff x="0" y="0"/>
          <a:chExt cx="0" cy="0"/>
        </a:xfrm>
      </p:grpSpPr>
      <p:sp>
        <p:nvSpPr>
          <p:cNvPr id="1722" name="Google Shape;1722;p201"/>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Cash Flow Statement - 10K</a:t>
            </a:r>
            <a:endParaRPr/>
          </a:p>
        </p:txBody>
      </p:sp>
      <p:pic>
        <p:nvPicPr>
          <p:cNvPr id="1723" name="Google Shape;1723;p201"/>
          <p:cNvPicPr preferRelativeResize="0"/>
          <p:nvPr/>
        </p:nvPicPr>
        <p:blipFill>
          <a:blip r:embed="rId3">
            <a:alphaModFix/>
          </a:blip>
          <a:stretch>
            <a:fillRect/>
          </a:stretch>
        </p:blipFill>
        <p:spPr>
          <a:xfrm>
            <a:off x="8424000" y="4423500"/>
            <a:ext cx="720000" cy="720000"/>
          </a:xfrm>
          <a:prstGeom prst="rect">
            <a:avLst/>
          </a:prstGeom>
          <a:noFill/>
          <a:ln>
            <a:noFill/>
          </a:ln>
        </p:spPr>
      </p:pic>
      <p:sp>
        <p:nvSpPr>
          <p:cNvPr id="1724" name="Google Shape;1724;p201"/>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a:t>
            </a:r>
            <a:r>
              <a:rPr lang="en-CA" sz="800">
                <a:solidFill>
                  <a:srgbClr val="999999"/>
                </a:solidFill>
              </a:rPr>
              <a:t>https://ir.amd.com/sec-filings/filter/annual-filings/content/0000002488-22-000016/0000002488-22-000016.pdf</a:t>
            </a:r>
            <a:endParaRPr sz="800"/>
          </a:p>
        </p:txBody>
      </p:sp>
      <p:grpSp>
        <p:nvGrpSpPr>
          <p:cNvPr id="1725" name="Google Shape;1725;p201"/>
          <p:cNvGrpSpPr/>
          <p:nvPr/>
        </p:nvGrpSpPr>
        <p:grpSpPr>
          <a:xfrm>
            <a:off x="972007" y="720008"/>
            <a:ext cx="7199986" cy="3405479"/>
            <a:chOff x="971921" y="720008"/>
            <a:chExt cx="7210802" cy="3410253"/>
          </a:xfrm>
        </p:grpSpPr>
        <p:grpSp>
          <p:nvGrpSpPr>
            <p:cNvPr id="1726" name="Google Shape;1726;p201"/>
            <p:cNvGrpSpPr/>
            <p:nvPr/>
          </p:nvGrpSpPr>
          <p:grpSpPr>
            <a:xfrm>
              <a:off x="971921" y="720008"/>
              <a:ext cx="7200155" cy="1890089"/>
              <a:chOff x="979825" y="1629063"/>
              <a:chExt cx="7184350" cy="1885375"/>
            </a:xfrm>
          </p:grpSpPr>
          <p:pic>
            <p:nvPicPr>
              <p:cNvPr id="1727" name="Google Shape;1727;p201"/>
              <p:cNvPicPr preferRelativeResize="0"/>
              <p:nvPr/>
            </p:nvPicPr>
            <p:blipFill rotWithShape="1">
              <a:blip r:embed="rId4">
                <a:alphaModFix/>
              </a:blip>
              <a:srcRect b="77714" l="0" r="0" t="0"/>
              <a:stretch/>
            </p:blipFill>
            <p:spPr>
              <a:xfrm>
                <a:off x="979825" y="1629063"/>
                <a:ext cx="7184350" cy="837625"/>
              </a:xfrm>
              <a:prstGeom prst="rect">
                <a:avLst/>
              </a:prstGeom>
              <a:noFill/>
              <a:ln>
                <a:noFill/>
              </a:ln>
            </p:spPr>
          </p:pic>
          <p:pic>
            <p:nvPicPr>
              <p:cNvPr id="1728" name="Google Shape;1728;p201"/>
              <p:cNvPicPr preferRelativeResize="0"/>
              <p:nvPr/>
            </p:nvPicPr>
            <p:blipFill>
              <a:blip r:embed="rId5">
                <a:alphaModFix/>
              </a:blip>
              <a:stretch>
                <a:fillRect/>
              </a:stretch>
            </p:blipFill>
            <p:spPr>
              <a:xfrm>
                <a:off x="985838" y="2466688"/>
                <a:ext cx="7172325" cy="1047750"/>
              </a:xfrm>
              <a:prstGeom prst="rect">
                <a:avLst/>
              </a:prstGeom>
              <a:noFill/>
              <a:ln>
                <a:noFill/>
              </a:ln>
            </p:spPr>
          </p:pic>
        </p:grpSp>
        <p:pic>
          <p:nvPicPr>
            <p:cNvPr id="1729" name="Google Shape;1729;p201"/>
            <p:cNvPicPr preferRelativeResize="0"/>
            <p:nvPr/>
          </p:nvPicPr>
          <p:blipFill>
            <a:blip r:embed="rId6">
              <a:alphaModFix/>
            </a:blip>
            <a:stretch>
              <a:fillRect/>
            </a:stretch>
          </p:blipFill>
          <p:spPr>
            <a:xfrm>
              <a:off x="982724" y="2610101"/>
              <a:ext cx="7200000" cy="1520160"/>
            </a:xfrm>
            <a:prstGeom prst="rect">
              <a:avLst/>
            </a:prstGeom>
            <a:noFill/>
            <a:ln>
              <a:noFill/>
            </a:ln>
          </p:spPr>
        </p:pic>
      </p:grpSp>
    </p:spTree>
  </p:cSld>
  <p:clrMapOvr>
    <a:masterClrMapping/>
  </p:clrMapOvr>
</p:sld>
</file>

<file path=ppt/slides/slide1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3" name="Shape 1733"/>
        <p:cNvGrpSpPr/>
        <p:nvPr/>
      </p:nvGrpSpPr>
      <p:grpSpPr>
        <a:xfrm>
          <a:off x="0" y="0"/>
          <a:ext cx="0" cy="0"/>
          <a:chOff x="0" y="0"/>
          <a:chExt cx="0" cy="0"/>
        </a:xfrm>
      </p:grpSpPr>
      <p:sp>
        <p:nvSpPr>
          <p:cNvPr id="1734" name="Google Shape;1734;p202"/>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Cash Flow Statement - 10Q</a:t>
            </a:r>
            <a:endParaRPr/>
          </a:p>
        </p:txBody>
      </p:sp>
      <p:pic>
        <p:nvPicPr>
          <p:cNvPr id="1735" name="Google Shape;1735;p202"/>
          <p:cNvPicPr preferRelativeResize="0"/>
          <p:nvPr/>
        </p:nvPicPr>
        <p:blipFill>
          <a:blip r:embed="rId3">
            <a:alphaModFix/>
          </a:blip>
          <a:stretch>
            <a:fillRect/>
          </a:stretch>
        </p:blipFill>
        <p:spPr>
          <a:xfrm>
            <a:off x="8424000" y="4423500"/>
            <a:ext cx="720000" cy="720000"/>
          </a:xfrm>
          <a:prstGeom prst="rect">
            <a:avLst/>
          </a:prstGeom>
          <a:noFill/>
          <a:ln>
            <a:noFill/>
          </a:ln>
        </p:spPr>
      </p:pic>
      <p:sp>
        <p:nvSpPr>
          <p:cNvPr id="1736" name="Google Shape;1736;p202"/>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https://ir.amd.com/sec-filings/content/0000002488-23-000195/0000002488-23-000195.pdf</a:t>
            </a:r>
            <a:endParaRPr sz="800"/>
          </a:p>
        </p:txBody>
      </p:sp>
      <p:pic>
        <p:nvPicPr>
          <p:cNvPr id="1737" name="Google Shape;1737;p202"/>
          <p:cNvPicPr preferRelativeResize="0"/>
          <p:nvPr/>
        </p:nvPicPr>
        <p:blipFill>
          <a:blip r:embed="rId4">
            <a:alphaModFix/>
          </a:blip>
          <a:stretch>
            <a:fillRect/>
          </a:stretch>
        </p:blipFill>
        <p:spPr>
          <a:xfrm>
            <a:off x="971550" y="720000"/>
            <a:ext cx="7200900" cy="3486150"/>
          </a:xfrm>
          <a:prstGeom prst="rect">
            <a:avLst/>
          </a:prstGeom>
          <a:noFill/>
          <a:ln>
            <a:noFill/>
          </a:ln>
        </p:spPr>
      </p:pic>
    </p:spTree>
  </p:cSld>
  <p:clrMapOvr>
    <a:masterClrMapping/>
  </p:clrMapOvr>
</p:sld>
</file>

<file path=ppt/slides/slide1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1" name="Shape 1741"/>
        <p:cNvGrpSpPr/>
        <p:nvPr/>
      </p:nvGrpSpPr>
      <p:grpSpPr>
        <a:xfrm>
          <a:off x="0" y="0"/>
          <a:ext cx="0" cy="0"/>
          <a:chOff x="0" y="0"/>
          <a:chExt cx="0" cy="0"/>
        </a:xfrm>
      </p:grpSpPr>
      <p:sp>
        <p:nvSpPr>
          <p:cNvPr id="1742" name="Google Shape;1742;p203"/>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Cash Flow Statement - 10Q</a:t>
            </a:r>
            <a:endParaRPr/>
          </a:p>
        </p:txBody>
      </p:sp>
      <p:pic>
        <p:nvPicPr>
          <p:cNvPr id="1743" name="Google Shape;1743;p203"/>
          <p:cNvPicPr preferRelativeResize="0"/>
          <p:nvPr/>
        </p:nvPicPr>
        <p:blipFill>
          <a:blip r:embed="rId3">
            <a:alphaModFix/>
          </a:blip>
          <a:stretch>
            <a:fillRect/>
          </a:stretch>
        </p:blipFill>
        <p:spPr>
          <a:xfrm>
            <a:off x="8424000" y="4423500"/>
            <a:ext cx="720000" cy="720000"/>
          </a:xfrm>
          <a:prstGeom prst="rect">
            <a:avLst/>
          </a:prstGeom>
          <a:noFill/>
          <a:ln>
            <a:noFill/>
          </a:ln>
        </p:spPr>
      </p:pic>
      <p:sp>
        <p:nvSpPr>
          <p:cNvPr id="1744" name="Google Shape;1744;p203"/>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https://ir.amd.com/sec-filings/content/0000002488-23-000195/0000002488-23-000195.pdf</a:t>
            </a:r>
            <a:endParaRPr sz="800"/>
          </a:p>
        </p:txBody>
      </p:sp>
      <p:grpSp>
        <p:nvGrpSpPr>
          <p:cNvPr id="1745" name="Google Shape;1745;p203"/>
          <p:cNvGrpSpPr/>
          <p:nvPr/>
        </p:nvGrpSpPr>
        <p:grpSpPr>
          <a:xfrm>
            <a:off x="971550" y="720000"/>
            <a:ext cx="7200900" cy="3540705"/>
            <a:chOff x="611550" y="720000"/>
            <a:chExt cx="7200900" cy="3540705"/>
          </a:xfrm>
        </p:grpSpPr>
        <p:pic>
          <p:nvPicPr>
            <p:cNvPr id="1746" name="Google Shape;1746;p203"/>
            <p:cNvPicPr preferRelativeResize="0"/>
            <p:nvPr/>
          </p:nvPicPr>
          <p:blipFill rotWithShape="1">
            <a:blip r:embed="rId4">
              <a:alphaModFix/>
            </a:blip>
            <a:srcRect b="70661" l="0" r="0" t="0"/>
            <a:stretch/>
          </p:blipFill>
          <p:spPr>
            <a:xfrm>
              <a:off x="611550" y="720000"/>
              <a:ext cx="7200900" cy="1022775"/>
            </a:xfrm>
            <a:prstGeom prst="rect">
              <a:avLst/>
            </a:prstGeom>
            <a:noFill/>
            <a:ln>
              <a:noFill/>
            </a:ln>
          </p:spPr>
        </p:pic>
        <p:pic>
          <p:nvPicPr>
            <p:cNvPr id="1747" name="Google Shape;1747;p203"/>
            <p:cNvPicPr preferRelativeResize="0"/>
            <p:nvPr/>
          </p:nvPicPr>
          <p:blipFill>
            <a:blip r:embed="rId5">
              <a:alphaModFix/>
            </a:blip>
            <a:stretch>
              <a:fillRect/>
            </a:stretch>
          </p:blipFill>
          <p:spPr>
            <a:xfrm>
              <a:off x="611550" y="1742775"/>
              <a:ext cx="7200899" cy="2517930"/>
            </a:xfrm>
            <a:prstGeom prst="rect">
              <a:avLst/>
            </a:prstGeom>
            <a:noFill/>
            <a:ln>
              <a:noFill/>
            </a:ln>
          </p:spPr>
        </p:pic>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33"/>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Market Analysis</a:t>
            </a:r>
            <a:endParaRPr/>
          </a:p>
        </p:txBody>
      </p:sp>
      <p:sp>
        <p:nvSpPr>
          <p:cNvPr id="216" name="Google Shape;216;p33"/>
          <p:cNvSpPr/>
          <p:nvPr/>
        </p:nvSpPr>
        <p:spPr>
          <a:xfrm>
            <a:off x="972000" y="1080000"/>
            <a:ext cx="7200000" cy="360000"/>
          </a:xfrm>
          <a:prstGeom prst="rect">
            <a:avLst/>
          </a:prstGeom>
          <a:solidFill>
            <a:schemeClr val="dk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rPr b="1" i="0" lang="en-CA" sz="1500" u="none" cap="none" strike="noStrike">
                <a:solidFill>
                  <a:srgbClr val="FFFFFF"/>
                </a:solidFill>
                <a:latin typeface="Montserrat"/>
                <a:ea typeface="Montserrat"/>
                <a:cs typeface="Montserrat"/>
                <a:sym typeface="Montserrat"/>
              </a:rPr>
              <a:t>Semiconductor </a:t>
            </a:r>
            <a:r>
              <a:rPr b="1" lang="en-CA" sz="1500">
                <a:solidFill>
                  <a:srgbClr val="FFFFFF"/>
                </a:solidFill>
                <a:latin typeface="Montserrat"/>
                <a:ea typeface="Montserrat"/>
                <a:cs typeface="Montserrat"/>
                <a:sym typeface="Montserrat"/>
              </a:rPr>
              <a:t>market size worldwide 2020-2030, by application</a:t>
            </a:r>
            <a:endParaRPr b="1" i="0" sz="1500" u="none" cap="none" strike="noStrike">
              <a:solidFill>
                <a:srgbClr val="FFFFFF"/>
              </a:solidFill>
              <a:latin typeface="Montserrat"/>
              <a:ea typeface="Montserrat"/>
              <a:cs typeface="Montserrat"/>
              <a:sym typeface="Montserrat"/>
            </a:endParaRPr>
          </a:p>
        </p:txBody>
      </p:sp>
      <p:pic>
        <p:nvPicPr>
          <p:cNvPr id="217" name="Google Shape;217;p33"/>
          <p:cNvPicPr preferRelativeResize="0"/>
          <p:nvPr/>
        </p:nvPicPr>
        <p:blipFill rotWithShape="1">
          <a:blip r:embed="rId3">
            <a:alphaModFix/>
          </a:blip>
          <a:srcRect b="0" l="0" r="0" t="0"/>
          <a:stretch/>
        </p:blipFill>
        <p:spPr>
          <a:xfrm>
            <a:off x="4680000" y="1620000"/>
            <a:ext cx="3959998" cy="3239999"/>
          </a:xfrm>
          <a:prstGeom prst="rect">
            <a:avLst/>
          </a:prstGeom>
          <a:noFill/>
          <a:ln>
            <a:noFill/>
          </a:ln>
        </p:spPr>
      </p:pic>
      <p:sp>
        <p:nvSpPr>
          <p:cNvPr id="218" name="Google Shape;218;p33"/>
          <p:cNvSpPr txBox="1"/>
          <p:nvPr>
            <p:ph idx="4294967295" type="body"/>
          </p:nvPr>
        </p:nvSpPr>
        <p:spPr>
          <a:xfrm>
            <a:off x="360000" y="1620000"/>
            <a:ext cx="3960000" cy="32400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SzPts val="1300"/>
              <a:buChar char="●"/>
            </a:pPr>
            <a:r>
              <a:rPr lang="en-CA"/>
              <a:t>By 2025, one of the leading </a:t>
            </a:r>
            <a:r>
              <a:rPr lang="en-CA"/>
              <a:t>application</a:t>
            </a:r>
            <a:r>
              <a:rPr lang="en-CA"/>
              <a:t> within global semiconductor is expected to be smartphones</a:t>
            </a:r>
            <a:endParaRPr/>
          </a:p>
          <a:p>
            <a:pPr indent="-311150" lvl="1" marL="914400" rtl="0" algn="l">
              <a:spcBef>
                <a:spcPts val="0"/>
              </a:spcBef>
              <a:spcAft>
                <a:spcPts val="0"/>
              </a:spcAft>
              <a:buSzPts val="1300"/>
              <a:buChar char="○"/>
            </a:pPr>
            <a:r>
              <a:rPr lang="en-CA" sz="1300"/>
              <a:t>Due to development of image sensors</a:t>
            </a:r>
            <a:endParaRPr sz="1300"/>
          </a:p>
          <a:p>
            <a:pPr indent="-311150" lvl="1" marL="914400" rtl="0" algn="l">
              <a:spcBef>
                <a:spcPts val="0"/>
              </a:spcBef>
              <a:spcAft>
                <a:spcPts val="0"/>
              </a:spcAft>
              <a:buSzPts val="1300"/>
              <a:buChar char="○"/>
            </a:pPr>
            <a:r>
              <a:rPr lang="en-CA" sz="1300"/>
              <a:t>Able to support technologies such as augmented reality (AR) and virtual reality (VR)</a:t>
            </a:r>
            <a:endParaRPr sz="1300"/>
          </a:p>
          <a:p>
            <a:pPr indent="0" lvl="0" marL="457200" rtl="0" algn="l">
              <a:spcBef>
                <a:spcPts val="1200"/>
              </a:spcBef>
              <a:spcAft>
                <a:spcPts val="1200"/>
              </a:spcAft>
              <a:buNone/>
            </a:pPr>
            <a:r>
              <a:t/>
            </a:r>
            <a:endParaRPr/>
          </a:p>
        </p:txBody>
      </p:sp>
      <p:sp>
        <p:nvSpPr>
          <p:cNvPr id="219" name="Google Shape;219;p33"/>
          <p:cNvSpPr txBox="1"/>
          <p:nvPr/>
        </p:nvSpPr>
        <p:spPr>
          <a:xfrm>
            <a:off x="0" y="4835700"/>
            <a:ext cx="7152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sz="800">
                <a:solidFill>
                  <a:srgbClr val="999999"/>
                </a:solidFill>
                <a:latin typeface="Calibri"/>
                <a:ea typeface="Calibri"/>
                <a:cs typeface="Calibri"/>
                <a:sym typeface="Calibri"/>
              </a:rPr>
              <a:t>Source: </a:t>
            </a:r>
            <a:r>
              <a:rPr lang="en-CA" sz="800" u="sng">
                <a:solidFill>
                  <a:srgbClr val="999999"/>
                </a:solidFill>
                <a:latin typeface="Calibri"/>
                <a:ea typeface="Calibri"/>
                <a:cs typeface="Calibri"/>
                <a:sym typeface="Calibri"/>
                <a:hlinkClick r:id="rId4">
                  <a:extLst>
                    <a:ext uri="{A12FA001-AC4F-418D-AE19-62706E023703}">
                      <ahyp:hlinkClr val="tx"/>
                    </a:ext>
                  </a:extLst>
                </a:hlinkClick>
              </a:rPr>
              <a:t>Statista (2023)</a:t>
            </a:r>
            <a:endParaRPr sz="800">
              <a:solidFill>
                <a:srgbClr val="999999"/>
              </a:solidFill>
              <a:latin typeface="Calibri"/>
              <a:ea typeface="Calibri"/>
              <a:cs typeface="Calibri"/>
              <a:sym typeface="Calibri"/>
            </a:endParaRPr>
          </a:p>
        </p:txBody>
      </p:sp>
    </p:spTree>
  </p:cSld>
  <p:clrMapOvr>
    <a:masterClrMapping/>
  </p:clrMapOvr>
</p:sld>
</file>

<file path=ppt/slides/slide1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1" name="Shape 1751"/>
        <p:cNvGrpSpPr/>
        <p:nvPr/>
      </p:nvGrpSpPr>
      <p:grpSpPr>
        <a:xfrm>
          <a:off x="0" y="0"/>
          <a:ext cx="0" cy="0"/>
          <a:chOff x="0" y="0"/>
          <a:chExt cx="0" cy="0"/>
        </a:xfrm>
      </p:grpSpPr>
      <p:sp>
        <p:nvSpPr>
          <p:cNvPr id="1752" name="Google Shape;1752;p204"/>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Recommendation for AMD</a:t>
            </a:r>
            <a:endParaRPr/>
          </a:p>
        </p:txBody>
      </p:sp>
      <p:sp>
        <p:nvSpPr>
          <p:cNvPr id="1753" name="Google Shape;1753;p204"/>
          <p:cNvSpPr txBox="1"/>
          <p:nvPr/>
        </p:nvSpPr>
        <p:spPr>
          <a:xfrm>
            <a:off x="0" y="720000"/>
            <a:ext cx="9144000" cy="267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CA">
                <a:solidFill>
                  <a:schemeClr val="dk1"/>
                </a:solidFill>
                <a:latin typeface="Calibri"/>
                <a:ea typeface="Calibri"/>
                <a:cs typeface="Calibri"/>
                <a:sym typeface="Calibri"/>
              </a:rPr>
              <a:t>Business</a:t>
            </a:r>
            <a:endParaRPr b="1">
              <a:solidFill>
                <a:schemeClr val="dk1"/>
              </a:solidFill>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Char char="●"/>
            </a:pPr>
            <a:r>
              <a:rPr lang="en-CA">
                <a:solidFill>
                  <a:schemeClr val="dk1"/>
                </a:solidFill>
                <a:latin typeface="Calibri"/>
                <a:ea typeface="Calibri"/>
                <a:cs typeface="Calibri"/>
                <a:sym typeface="Calibri"/>
              </a:rPr>
              <a:t>Higher Potentials and More D</a:t>
            </a:r>
            <a:r>
              <a:rPr lang="en-CA">
                <a:solidFill>
                  <a:schemeClr val="dk1"/>
                </a:solidFill>
                <a:latin typeface="Calibri"/>
                <a:ea typeface="Calibri"/>
                <a:cs typeface="Calibri"/>
                <a:sym typeface="Calibri"/>
              </a:rPr>
              <a:t>iversity</a:t>
            </a:r>
            <a:r>
              <a:rPr lang="en-CA">
                <a:solidFill>
                  <a:schemeClr val="dk1"/>
                </a:solidFill>
                <a:latin typeface="Calibri"/>
                <a:ea typeface="Calibri"/>
                <a:cs typeface="Calibri"/>
                <a:sym typeface="Calibri"/>
              </a:rPr>
              <a:t> B</a:t>
            </a:r>
            <a:r>
              <a:rPr lang="en-CA">
                <a:solidFill>
                  <a:schemeClr val="dk1"/>
                </a:solidFill>
                <a:latin typeface="Calibri"/>
                <a:ea typeface="Calibri"/>
                <a:cs typeface="Calibri"/>
                <a:sym typeface="Calibri"/>
              </a:rPr>
              <a:t>ecause</a:t>
            </a:r>
            <a:r>
              <a:rPr lang="en-CA">
                <a:solidFill>
                  <a:schemeClr val="dk1"/>
                </a:solidFill>
                <a:latin typeface="Calibri"/>
                <a:ea typeface="Calibri"/>
                <a:cs typeface="Calibri"/>
                <a:sym typeface="Calibri"/>
              </a:rPr>
              <a:t> of Their Involvement in Both CPU and GPU Market</a:t>
            </a:r>
            <a:endParaRPr>
              <a:solidFill>
                <a:schemeClr val="dk1"/>
              </a:solidFill>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Char char="●"/>
            </a:pPr>
            <a:r>
              <a:rPr lang="en-CA">
                <a:solidFill>
                  <a:schemeClr val="dk1"/>
                </a:solidFill>
                <a:latin typeface="Calibri"/>
                <a:ea typeface="Calibri"/>
                <a:cs typeface="Calibri"/>
                <a:sym typeface="Calibri"/>
              </a:rPr>
              <a:t>Growth</a:t>
            </a:r>
            <a:r>
              <a:rPr lang="en-CA">
                <a:solidFill>
                  <a:schemeClr val="dk1"/>
                </a:solidFill>
                <a:latin typeface="Calibri"/>
                <a:ea typeface="Calibri"/>
                <a:cs typeface="Calibri"/>
                <a:sym typeface="Calibri"/>
              </a:rPr>
              <a:t> by Strategic </a:t>
            </a:r>
            <a:r>
              <a:rPr lang="en-CA">
                <a:solidFill>
                  <a:schemeClr val="dk1"/>
                </a:solidFill>
                <a:latin typeface="Calibri"/>
                <a:ea typeface="Calibri"/>
                <a:cs typeface="Calibri"/>
                <a:sym typeface="Calibri"/>
              </a:rPr>
              <a:t>Acquisitions</a:t>
            </a:r>
            <a:endParaRPr>
              <a:solidFill>
                <a:schemeClr val="dk1"/>
              </a:solidFill>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Char char="●"/>
            </a:pPr>
            <a:r>
              <a:rPr lang="en-CA">
                <a:solidFill>
                  <a:schemeClr val="dk1"/>
                </a:solidFill>
                <a:latin typeface="Calibri"/>
                <a:ea typeface="Calibri"/>
                <a:cs typeface="Calibri"/>
                <a:sym typeface="Calibri"/>
              </a:rPr>
              <a:t>Involvement in Emerging AI M</a:t>
            </a:r>
            <a:r>
              <a:rPr lang="en-CA">
                <a:solidFill>
                  <a:schemeClr val="dk1"/>
                </a:solidFill>
                <a:latin typeface="Calibri"/>
                <a:ea typeface="Calibri"/>
                <a:cs typeface="Calibri"/>
                <a:sym typeface="Calibri"/>
              </a:rPr>
              <a:t>arket</a:t>
            </a:r>
            <a:endParaRPr>
              <a:solidFill>
                <a:schemeClr val="dk1"/>
              </a:solidFill>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Char char="●"/>
            </a:pPr>
            <a:r>
              <a:rPr lang="en-CA">
                <a:solidFill>
                  <a:schemeClr val="dk1"/>
                </a:solidFill>
                <a:latin typeface="Calibri"/>
                <a:ea typeface="Calibri"/>
                <a:cs typeface="Calibri"/>
                <a:sym typeface="Calibri"/>
              </a:rPr>
              <a:t>Proven Innovation and Ability to Compete Big Rivals</a:t>
            </a:r>
            <a:endParaRPr>
              <a:solidFill>
                <a:schemeClr val="dk1"/>
              </a:solidFill>
              <a:latin typeface="Calibri"/>
              <a:ea typeface="Calibri"/>
              <a:cs typeface="Calibri"/>
              <a:sym typeface="Calibri"/>
            </a:endParaRPr>
          </a:p>
          <a:p>
            <a:pPr indent="0" lvl="0" marL="0" rtl="0" algn="l">
              <a:spcBef>
                <a:spcPts val="0"/>
              </a:spcBef>
              <a:spcAft>
                <a:spcPts val="0"/>
              </a:spcAft>
              <a:buNone/>
            </a:pPr>
            <a:r>
              <a:rPr b="1" lang="en-CA">
                <a:solidFill>
                  <a:schemeClr val="dk1"/>
                </a:solidFill>
                <a:latin typeface="Calibri"/>
                <a:ea typeface="Calibri"/>
                <a:cs typeface="Calibri"/>
                <a:sym typeface="Calibri"/>
              </a:rPr>
              <a:t>Financials</a:t>
            </a:r>
            <a:endParaRPr b="1">
              <a:solidFill>
                <a:schemeClr val="dk1"/>
              </a:solidFill>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Char char="●"/>
            </a:pPr>
            <a:r>
              <a:rPr lang="en-CA">
                <a:solidFill>
                  <a:schemeClr val="dk1"/>
                </a:solidFill>
                <a:latin typeface="Calibri"/>
                <a:ea typeface="Calibri"/>
                <a:cs typeface="Calibri"/>
                <a:sym typeface="Calibri"/>
              </a:rPr>
              <a:t>Increasing Gross Margin and Effective Cost Management</a:t>
            </a:r>
            <a:endParaRPr>
              <a:solidFill>
                <a:schemeClr val="dk1"/>
              </a:solidFill>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Char char="●"/>
            </a:pPr>
            <a:r>
              <a:rPr lang="en-CA">
                <a:solidFill>
                  <a:schemeClr val="dk1"/>
                </a:solidFill>
                <a:latin typeface="Calibri"/>
                <a:ea typeface="Calibri"/>
                <a:cs typeface="Calibri"/>
                <a:sym typeface="Calibri"/>
              </a:rPr>
              <a:t>Strong Balance Sheet and Current Assets Position</a:t>
            </a:r>
            <a:endParaRPr>
              <a:solidFill>
                <a:schemeClr val="dk1"/>
              </a:solidFill>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Char char="●"/>
            </a:pPr>
            <a:r>
              <a:rPr lang="en-CA">
                <a:solidFill>
                  <a:schemeClr val="dk1"/>
                </a:solidFill>
                <a:latin typeface="Calibri"/>
                <a:ea typeface="Calibri"/>
                <a:cs typeface="Calibri"/>
                <a:sym typeface="Calibri"/>
              </a:rPr>
              <a:t>Compensating Shareholders Through Sharebuybacks</a:t>
            </a:r>
            <a:endParaRPr>
              <a:solidFill>
                <a:schemeClr val="dk1"/>
              </a:solidFill>
              <a:latin typeface="Calibri"/>
              <a:ea typeface="Calibri"/>
              <a:cs typeface="Calibri"/>
              <a:sym typeface="Calibri"/>
            </a:endParaRPr>
          </a:p>
          <a:p>
            <a:pPr indent="0" lvl="0" marL="0" rtl="0" algn="l">
              <a:spcBef>
                <a:spcPts val="0"/>
              </a:spcBef>
              <a:spcAft>
                <a:spcPts val="0"/>
              </a:spcAft>
              <a:buNone/>
            </a:pPr>
            <a:r>
              <a:rPr b="1" lang="en-CA">
                <a:solidFill>
                  <a:schemeClr val="dk1"/>
                </a:solidFill>
                <a:latin typeface="Calibri"/>
                <a:ea typeface="Calibri"/>
                <a:cs typeface="Calibri"/>
                <a:sym typeface="Calibri"/>
              </a:rPr>
              <a:t>Value</a:t>
            </a:r>
            <a:endParaRPr b="1">
              <a:solidFill>
                <a:schemeClr val="dk1"/>
              </a:solidFill>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Char char="●"/>
            </a:pPr>
            <a:r>
              <a:rPr lang="en-CA">
                <a:solidFill>
                  <a:schemeClr val="dk1"/>
                </a:solidFill>
                <a:latin typeface="Calibri"/>
                <a:ea typeface="Calibri"/>
                <a:cs typeface="Calibri"/>
                <a:sym typeface="Calibri"/>
              </a:rPr>
              <a:t>Cheap Compared to Intel and Nvidia (Lower P/E)</a:t>
            </a:r>
            <a:endParaRPr>
              <a:solidFill>
                <a:schemeClr val="dk1"/>
              </a:solidFill>
              <a:latin typeface="Calibri"/>
              <a:ea typeface="Calibri"/>
              <a:cs typeface="Calibri"/>
              <a:sym typeface="Calibri"/>
            </a:endParaRPr>
          </a:p>
        </p:txBody>
      </p:sp>
      <p:sp>
        <p:nvSpPr>
          <p:cNvPr id="1754" name="Google Shape;1754;p204"/>
          <p:cNvSpPr txBox="1"/>
          <p:nvPr/>
        </p:nvSpPr>
        <p:spPr>
          <a:xfrm>
            <a:off x="2244255" y="3301085"/>
            <a:ext cx="4655400" cy="1169700"/>
          </a:xfrm>
          <a:prstGeom prst="rect">
            <a:avLst/>
          </a:prstGeom>
          <a:solidFill>
            <a:srgbClr val="00FF0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7000"/>
              <a:buFont typeface="Arial"/>
              <a:buNone/>
            </a:pPr>
            <a:r>
              <a:rPr b="1" lang="en-CA" sz="7000">
                <a:solidFill>
                  <a:srgbClr val="FFFFFF"/>
                </a:solidFill>
              </a:rPr>
              <a:t>BUY</a:t>
            </a:r>
            <a:endParaRPr b="0" i="0" sz="1400" u="none" cap="none" strike="noStrike">
              <a:solidFill>
                <a:srgbClr val="000000"/>
              </a:solidFill>
              <a:latin typeface="Arial"/>
              <a:ea typeface="Arial"/>
              <a:cs typeface="Arial"/>
              <a:sym typeface="Arial"/>
            </a:endParaRPr>
          </a:p>
        </p:txBody>
      </p:sp>
      <p:pic>
        <p:nvPicPr>
          <p:cNvPr id="1755" name="Google Shape;1755;p204"/>
          <p:cNvPicPr preferRelativeResize="0"/>
          <p:nvPr/>
        </p:nvPicPr>
        <p:blipFill>
          <a:blip r:embed="rId3">
            <a:alphaModFix/>
          </a:blip>
          <a:stretch>
            <a:fillRect/>
          </a:stretch>
        </p:blipFill>
        <p:spPr>
          <a:xfrm>
            <a:off x="8424000" y="4423500"/>
            <a:ext cx="720000" cy="720000"/>
          </a:xfrm>
          <a:prstGeom prst="rect">
            <a:avLst/>
          </a:prstGeom>
          <a:noFill/>
          <a:ln>
            <a:noFill/>
          </a:ln>
        </p:spPr>
      </p:pic>
    </p:spTree>
  </p:cSld>
  <p:clrMapOvr>
    <a:masterClrMapping/>
  </p:clrMapOvr>
</p:sld>
</file>

<file path=ppt/slides/slide1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9" name="Shape 1759"/>
        <p:cNvGrpSpPr/>
        <p:nvPr/>
      </p:nvGrpSpPr>
      <p:grpSpPr>
        <a:xfrm>
          <a:off x="0" y="0"/>
          <a:ext cx="0" cy="0"/>
          <a:chOff x="0" y="0"/>
          <a:chExt cx="0" cy="0"/>
        </a:xfrm>
      </p:grpSpPr>
      <p:sp>
        <p:nvSpPr>
          <p:cNvPr id="1760" name="Google Shape;1760;p205"/>
          <p:cNvSpPr txBox="1"/>
          <p:nvPr>
            <p:ph type="title"/>
          </p:nvPr>
        </p:nvSpPr>
        <p:spPr>
          <a:xfrm>
            <a:off x="311725" y="500925"/>
            <a:ext cx="3706500" cy="250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CA"/>
              <a:t>Intel </a:t>
            </a:r>
            <a:r>
              <a:rPr lang="en-CA"/>
              <a:t>Corp. </a:t>
            </a:r>
            <a:endParaRPr/>
          </a:p>
          <a:p>
            <a:pPr indent="0" lvl="0" marL="0" rtl="0" algn="l">
              <a:spcBef>
                <a:spcPts val="0"/>
              </a:spcBef>
              <a:spcAft>
                <a:spcPts val="0"/>
              </a:spcAft>
              <a:buNone/>
            </a:pPr>
            <a:r>
              <a:rPr lang="en-CA" sz="1800"/>
              <a:t>NASDAQ: INTC</a:t>
            </a:r>
            <a:endParaRPr sz="1800"/>
          </a:p>
        </p:txBody>
      </p:sp>
      <p:pic>
        <p:nvPicPr>
          <p:cNvPr id="1761" name="Google Shape;1761;p205"/>
          <p:cNvPicPr preferRelativeResize="0"/>
          <p:nvPr/>
        </p:nvPicPr>
        <p:blipFill>
          <a:blip r:embed="rId3">
            <a:alphaModFix/>
          </a:blip>
          <a:stretch>
            <a:fillRect/>
          </a:stretch>
        </p:blipFill>
        <p:spPr>
          <a:xfrm>
            <a:off x="5463875" y="1657313"/>
            <a:ext cx="2775854" cy="1828874"/>
          </a:xfrm>
          <a:prstGeom prst="rect">
            <a:avLst/>
          </a:prstGeom>
          <a:noFill/>
          <a:ln>
            <a:noFill/>
          </a:ln>
        </p:spPr>
      </p:pic>
    </p:spTree>
  </p:cSld>
  <p:clrMapOvr>
    <a:masterClrMapping/>
  </p:clrMapOvr>
</p:sld>
</file>

<file path=ppt/slides/slide1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5" name="Shape 1765"/>
        <p:cNvGrpSpPr/>
        <p:nvPr/>
      </p:nvGrpSpPr>
      <p:grpSpPr>
        <a:xfrm>
          <a:off x="0" y="0"/>
          <a:ext cx="0" cy="0"/>
          <a:chOff x="0" y="0"/>
          <a:chExt cx="0" cy="0"/>
        </a:xfrm>
      </p:grpSpPr>
      <p:sp>
        <p:nvSpPr>
          <p:cNvPr id="1766" name="Google Shape;1766;p206"/>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Key Information Metrics</a:t>
            </a:r>
            <a:endParaRPr/>
          </a:p>
        </p:txBody>
      </p:sp>
      <p:pic>
        <p:nvPicPr>
          <p:cNvPr id="1767" name="Google Shape;1767;p206"/>
          <p:cNvPicPr preferRelativeResize="0"/>
          <p:nvPr/>
        </p:nvPicPr>
        <p:blipFill>
          <a:blip r:embed="rId3">
            <a:alphaModFix/>
          </a:blip>
          <a:stretch>
            <a:fillRect/>
          </a:stretch>
        </p:blipFill>
        <p:spPr>
          <a:xfrm>
            <a:off x="8311950" y="4599526"/>
            <a:ext cx="832050" cy="548200"/>
          </a:xfrm>
          <a:prstGeom prst="rect">
            <a:avLst/>
          </a:prstGeom>
          <a:noFill/>
          <a:ln>
            <a:noFill/>
          </a:ln>
        </p:spPr>
      </p:pic>
      <p:pic>
        <p:nvPicPr>
          <p:cNvPr id="1768" name="Google Shape;1768;p206"/>
          <p:cNvPicPr preferRelativeResize="0"/>
          <p:nvPr/>
        </p:nvPicPr>
        <p:blipFill>
          <a:blip r:embed="rId4">
            <a:alphaModFix/>
          </a:blip>
          <a:stretch>
            <a:fillRect/>
          </a:stretch>
        </p:blipFill>
        <p:spPr>
          <a:xfrm>
            <a:off x="3040075" y="761422"/>
            <a:ext cx="1652850" cy="1024225"/>
          </a:xfrm>
          <a:prstGeom prst="rect">
            <a:avLst/>
          </a:prstGeom>
          <a:noFill/>
          <a:ln>
            <a:noFill/>
          </a:ln>
        </p:spPr>
      </p:pic>
      <p:pic>
        <p:nvPicPr>
          <p:cNvPr id="1769" name="Google Shape;1769;p206"/>
          <p:cNvPicPr preferRelativeResize="0"/>
          <p:nvPr/>
        </p:nvPicPr>
        <p:blipFill>
          <a:blip r:embed="rId5">
            <a:alphaModFix/>
          </a:blip>
          <a:stretch>
            <a:fillRect/>
          </a:stretch>
        </p:blipFill>
        <p:spPr>
          <a:xfrm>
            <a:off x="1058800" y="1994975"/>
            <a:ext cx="7448074" cy="243150"/>
          </a:xfrm>
          <a:prstGeom prst="rect">
            <a:avLst/>
          </a:prstGeom>
          <a:noFill/>
          <a:ln>
            <a:noFill/>
          </a:ln>
        </p:spPr>
      </p:pic>
      <p:pic>
        <p:nvPicPr>
          <p:cNvPr id="1770" name="Google Shape;1770;p206"/>
          <p:cNvPicPr preferRelativeResize="0"/>
          <p:nvPr/>
        </p:nvPicPr>
        <p:blipFill>
          <a:blip r:embed="rId6">
            <a:alphaModFix/>
          </a:blip>
          <a:stretch>
            <a:fillRect/>
          </a:stretch>
        </p:blipFill>
        <p:spPr>
          <a:xfrm>
            <a:off x="1225188" y="813975"/>
            <a:ext cx="6339524" cy="4002150"/>
          </a:xfrm>
          <a:prstGeom prst="rect">
            <a:avLst/>
          </a:prstGeom>
          <a:noFill/>
          <a:ln>
            <a:noFill/>
          </a:ln>
        </p:spPr>
      </p:pic>
      <p:pic>
        <p:nvPicPr>
          <p:cNvPr id="1771" name="Google Shape;1771;p206"/>
          <p:cNvPicPr preferRelativeResize="0"/>
          <p:nvPr/>
        </p:nvPicPr>
        <p:blipFill rotWithShape="1">
          <a:blip r:embed="rId7">
            <a:alphaModFix/>
          </a:blip>
          <a:srcRect b="-5890" l="14860" r="-14859" t="5890"/>
          <a:stretch/>
        </p:blipFill>
        <p:spPr>
          <a:xfrm>
            <a:off x="7209900" y="2571750"/>
            <a:ext cx="1066800" cy="2309350"/>
          </a:xfrm>
          <a:prstGeom prst="rect">
            <a:avLst/>
          </a:prstGeom>
          <a:noFill/>
          <a:ln>
            <a:noFill/>
          </a:ln>
        </p:spPr>
      </p:pic>
      <p:pic>
        <p:nvPicPr>
          <p:cNvPr id="1772" name="Google Shape;1772;p206"/>
          <p:cNvPicPr preferRelativeResize="0"/>
          <p:nvPr/>
        </p:nvPicPr>
        <p:blipFill>
          <a:blip r:embed="rId8">
            <a:alphaModFix/>
          </a:blip>
          <a:stretch>
            <a:fillRect/>
          </a:stretch>
        </p:blipFill>
        <p:spPr>
          <a:xfrm>
            <a:off x="6555350" y="937300"/>
            <a:ext cx="920388" cy="287161"/>
          </a:xfrm>
          <a:prstGeom prst="rect">
            <a:avLst/>
          </a:prstGeom>
          <a:noFill/>
          <a:ln>
            <a:noFill/>
          </a:ln>
        </p:spPr>
      </p:pic>
      <p:pic>
        <p:nvPicPr>
          <p:cNvPr id="1773" name="Google Shape;1773;p206"/>
          <p:cNvPicPr preferRelativeResize="0"/>
          <p:nvPr/>
        </p:nvPicPr>
        <p:blipFill>
          <a:blip r:embed="rId9">
            <a:alphaModFix/>
          </a:blip>
          <a:stretch>
            <a:fillRect/>
          </a:stretch>
        </p:blipFill>
        <p:spPr>
          <a:xfrm>
            <a:off x="1376625" y="4725988"/>
            <a:ext cx="1759700" cy="295275"/>
          </a:xfrm>
          <a:prstGeom prst="rect">
            <a:avLst/>
          </a:prstGeom>
          <a:noFill/>
          <a:ln>
            <a:noFill/>
          </a:ln>
        </p:spPr>
      </p:pic>
      <p:pic>
        <p:nvPicPr>
          <p:cNvPr id="1774" name="Google Shape;1774;p206"/>
          <p:cNvPicPr preferRelativeResize="0"/>
          <p:nvPr/>
        </p:nvPicPr>
        <p:blipFill>
          <a:blip r:embed="rId9">
            <a:alphaModFix/>
          </a:blip>
          <a:stretch>
            <a:fillRect/>
          </a:stretch>
        </p:blipFill>
        <p:spPr>
          <a:xfrm>
            <a:off x="7154250" y="4650775"/>
            <a:ext cx="619125" cy="295275"/>
          </a:xfrm>
          <a:prstGeom prst="rect">
            <a:avLst/>
          </a:prstGeom>
          <a:noFill/>
          <a:ln>
            <a:noFill/>
          </a:ln>
        </p:spPr>
      </p:pic>
      <p:sp>
        <p:nvSpPr>
          <p:cNvPr id="1775" name="Google Shape;1775;p206"/>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https://www.theglobeandmail.com/investing/markets/stocks/INTC-Q/</a:t>
            </a:r>
            <a:endParaRPr sz="800"/>
          </a:p>
        </p:txBody>
      </p:sp>
    </p:spTree>
  </p:cSld>
  <p:clrMapOvr>
    <a:masterClrMapping/>
  </p:clrMapOvr>
</p:sld>
</file>

<file path=ppt/slides/slide1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9" name="Shape 1779"/>
        <p:cNvGrpSpPr/>
        <p:nvPr/>
      </p:nvGrpSpPr>
      <p:grpSpPr>
        <a:xfrm>
          <a:off x="0" y="0"/>
          <a:ext cx="0" cy="0"/>
          <a:chOff x="0" y="0"/>
          <a:chExt cx="0" cy="0"/>
        </a:xfrm>
      </p:grpSpPr>
      <p:sp>
        <p:nvSpPr>
          <p:cNvPr id="1780" name="Google Shape;1780;p207"/>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Key Statistics </a:t>
            </a:r>
            <a:r>
              <a:rPr lang="en-CA" sz="800"/>
              <a:t>(Currency in USD)</a:t>
            </a:r>
            <a:endParaRPr sz="800"/>
          </a:p>
        </p:txBody>
      </p:sp>
      <p:sp>
        <p:nvSpPr>
          <p:cNvPr id="1781" name="Google Shape;1781;p207"/>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a:t>
            </a:r>
            <a:r>
              <a:rPr lang="en-CA" sz="800">
                <a:solidFill>
                  <a:srgbClr val="999999"/>
                </a:solidFill>
              </a:rPr>
              <a:t>https://www.theglobeandmail.com/investing/markets/stocks/INTC-Q/</a:t>
            </a:r>
            <a:endParaRPr sz="800"/>
          </a:p>
        </p:txBody>
      </p:sp>
      <p:pic>
        <p:nvPicPr>
          <p:cNvPr id="1782" name="Google Shape;1782;p207"/>
          <p:cNvPicPr preferRelativeResize="0"/>
          <p:nvPr/>
        </p:nvPicPr>
        <p:blipFill>
          <a:blip r:embed="rId3">
            <a:alphaModFix/>
          </a:blip>
          <a:stretch>
            <a:fillRect/>
          </a:stretch>
        </p:blipFill>
        <p:spPr>
          <a:xfrm>
            <a:off x="8311950" y="4599526"/>
            <a:ext cx="832050" cy="548200"/>
          </a:xfrm>
          <a:prstGeom prst="rect">
            <a:avLst/>
          </a:prstGeom>
          <a:noFill/>
          <a:ln>
            <a:noFill/>
          </a:ln>
        </p:spPr>
      </p:pic>
      <p:pic>
        <p:nvPicPr>
          <p:cNvPr id="1783" name="Google Shape;1783;p207"/>
          <p:cNvPicPr preferRelativeResize="0"/>
          <p:nvPr/>
        </p:nvPicPr>
        <p:blipFill>
          <a:blip r:embed="rId4">
            <a:alphaModFix/>
          </a:blip>
          <a:stretch>
            <a:fillRect/>
          </a:stretch>
        </p:blipFill>
        <p:spPr>
          <a:xfrm>
            <a:off x="0" y="720001"/>
            <a:ext cx="3072081" cy="1893950"/>
          </a:xfrm>
          <a:prstGeom prst="rect">
            <a:avLst/>
          </a:prstGeom>
          <a:noFill/>
          <a:ln>
            <a:noFill/>
          </a:ln>
        </p:spPr>
      </p:pic>
      <p:pic>
        <p:nvPicPr>
          <p:cNvPr id="1784" name="Google Shape;1784;p207"/>
          <p:cNvPicPr preferRelativeResize="0"/>
          <p:nvPr/>
        </p:nvPicPr>
        <p:blipFill>
          <a:blip r:embed="rId5">
            <a:alphaModFix/>
          </a:blip>
          <a:stretch>
            <a:fillRect/>
          </a:stretch>
        </p:blipFill>
        <p:spPr>
          <a:xfrm>
            <a:off x="-5" y="2571750"/>
            <a:ext cx="3072075" cy="1167507"/>
          </a:xfrm>
          <a:prstGeom prst="rect">
            <a:avLst/>
          </a:prstGeom>
          <a:noFill/>
          <a:ln>
            <a:noFill/>
          </a:ln>
        </p:spPr>
      </p:pic>
      <p:pic>
        <p:nvPicPr>
          <p:cNvPr id="1785" name="Google Shape;1785;p207"/>
          <p:cNvPicPr preferRelativeResize="0"/>
          <p:nvPr/>
        </p:nvPicPr>
        <p:blipFill>
          <a:blip r:embed="rId6">
            <a:alphaModFix/>
          </a:blip>
          <a:stretch>
            <a:fillRect/>
          </a:stretch>
        </p:blipFill>
        <p:spPr>
          <a:xfrm>
            <a:off x="3132000" y="916148"/>
            <a:ext cx="3072074" cy="1297891"/>
          </a:xfrm>
          <a:prstGeom prst="rect">
            <a:avLst/>
          </a:prstGeom>
          <a:noFill/>
          <a:ln>
            <a:noFill/>
          </a:ln>
        </p:spPr>
      </p:pic>
      <p:pic>
        <p:nvPicPr>
          <p:cNvPr id="1786" name="Google Shape;1786;p207"/>
          <p:cNvPicPr preferRelativeResize="0"/>
          <p:nvPr/>
        </p:nvPicPr>
        <p:blipFill>
          <a:blip r:embed="rId7">
            <a:alphaModFix/>
          </a:blip>
          <a:stretch>
            <a:fillRect/>
          </a:stretch>
        </p:blipFill>
        <p:spPr>
          <a:xfrm>
            <a:off x="3132000" y="2424737"/>
            <a:ext cx="3072074" cy="2148088"/>
          </a:xfrm>
          <a:prstGeom prst="rect">
            <a:avLst/>
          </a:prstGeom>
          <a:noFill/>
          <a:ln>
            <a:noFill/>
          </a:ln>
        </p:spPr>
      </p:pic>
      <p:pic>
        <p:nvPicPr>
          <p:cNvPr id="1787" name="Google Shape;1787;p207"/>
          <p:cNvPicPr preferRelativeResize="0"/>
          <p:nvPr/>
        </p:nvPicPr>
        <p:blipFill>
          <a:blip r:embed="rId8">
            <a:alphaModFix/>
          </a:blip>
          <a:stretch>
            <a:fillRect/>
          </a:stretch>
        </p:blipFill>
        <p:spPr>
          <a:xfrm>
            <a:off x="6263994" y="978981"/>
            <a:ext cx="2880000" cy="1235076"/>
          </a:xfrm>
          <a:prstGeom prst="rect">
            <a:avLst/>
          </a:prstGeom>
          <a:noFill/>
          <a:ln>
            <a:noFill/>
          </a:ln>
        </p:spPr>
      </p:pic>
      <p:pic>
        <p:nvPicPr>
          <p:cNvPr id="1788" name="Google Shape;1788;p207"/>
          <p:cNvPicPr preferRelativeResize="0"/>
          <p:nvPr/>
        </p:nvPicPr>
        <p:blipFill>
          <a:blip r:embed="rId9">
            <a:alphaModFix/>
          </a:blip>
          <a:stretch>
            <a:fillRect/>
          </a:stretch>
        </p:blipFill>
        <p:spPr>
          <a:xfrm>
            <a:off x="6263994" y="2454632"/>
            <a:ext cx="2735201" cy="1401725"/>
          </a:xfrm>
          <a:prstGeom prst="rect">
            <a:avLst/>
          </a:prstGeom>
          <a:noFill/>
          <a:ln>
            <a:noFill/>
          </a:ln>
        </p:spPr>
      </p:pic>
    </p:spTree>
  </p:cSld>
  <p:clrMapOvr>
    <a:masterClrMapping/>
  </p:clrMapOvr>
</p:sld>
</file>

<file path=ppt/slides/slide1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2" name="Shape 1792"/>
        <p:cNvGrpSpPr/>
        <p:nvPr/>
      </p:nvGrpSpPr>
      <p:grpSpPr>
        <a:xfrm>
          <a:off x="0" y="0"/>
          <a:ext cx="0" cy="0"/>
          <a:chOff x="0" y="0"/>
          <a:chExt cx="0" cy="0"/>
        </a:xfrm>
      </p:grpSpPr>
      <p:sp>
        <p:nvSpPr>
          <p:cNvPr id="1793" name="Google Shape;1793;p208"/>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1 Year Stock Performance </a:t>
            </a:r>
            <a:endParaRPr/>
          </a:p>
        </p:txBody>
      </p:sp>
      <p:pic>
        <p:nvPicPr>
          <p:cNvPr id="1794" name="Google Shape;1794;p208"/>
          <p:cNvPicPr preferRelativeResize="0"/>
          <p:nvPr/>
        </p:nvPicPr>
        <p:blipFill>
          <a:blip r:embed="rId3">
            <a:alphaModFix/>
          </a:blip>
          <a:stretch>
            <a:fillRect/>
          </a:stretch>
        </p:blipFill>
        <p:spPr>
          <a:xfrm>
            <a:off x="8311950" y="4599526"/>
            <a:ext cx="832050" cy="548200"/>
          </a:xfrm>
          <a:prstGeom prst="rect">
            <a:avLst/>
          </a:prstGeom>
          <a:noFill/>
          <a:ln>
            <a:noFill/>
          </a:ln>
        </p:spPr>
      </p:pic>
      <p:pic>
        <p:nvPicPr>
          <p:cNvPr id="1795" name="Google Shape;1795;p208"/>
          <p:cNvPicPr preferRelativeResize="0"/>
          <p:nvPr/>
        </p:nvPicPr>
        <p:blipFill>
          <a:blip r:embed="rId4">
            <a:alphaModFix/>
          </a:blip>
          <a:stretch>
            <a:fillRect/>
          </a:stretch>
        </p:blipFill>
        <p:spPr>
          <a:xfrm>
            <a:off x="363963" y="872400"/>
            <a:ext cx="8451314" cy="3574726"/>
          </a:xfrm>
          <a:prstGeom prst="rect">
            <a:avLst/>
          </a:prstGeom>
          <a:noFill/>
          <a:ln>
            <a:noFill/>
          </a:ln>
        </p:spPr>
      </p:pic>
      <p:sp>
        <p:nvSpPr>
          <p:cNvPr id="1796" name="Google Shape;1796;p208"/>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a:t>
            </a:r>
            <a:r>
              <a:rPr lang="en-CA" sz="800">
                <a:solidFill>
                  <a:srgbClr val="999999"/>
                </a:solidFill>
              </a:rPr>
              <a:t>https://finance.yahoo.com/quote/INTC/</a:t>
            </a:r>
            <a:endParaRPr sz="800"/>
          </a:p>
        </p:txBody>
      </p:sp>
    </p:spTree>
  </p:cSld>
  <p:clrMapOvr>
    <a:masterClrMapping/>
  </p:clrMapOvr>
</p:sld>
</file>

<file path=ppt/slides/slide1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0" name="Shape 1800"/>
        <p:cNvGrpSpPr/>
        <p:nvPr/>
      </p:nvGrpSpPr>
      <p:grpSpPr>
        <a:xfrm>
          <a:off x="0" y="0"/>
          <a:ext cx="0" cy="0"/>
          <a:chOff x="0" y="0"/>
          <a:chExt cx="0" cy="0"/>
        </a:xfrm>
      </p:grpSpPr>
      <p:sp>
        <p:nvSpPr>
          <p:cNvPr id="1801" name="Google Shape;1801;p209"/>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1 Year Stock Performance vs </a:t>
            </a:r>
            <a:r>
              <a:rPr lang="en-CA">
                <a:solidFill>
                  <a:srgbClr val="00B050"/>
                </a:solidFill>
              </a:rPr>
              <a:t>S&amp;P 500,</a:t>
            </a:r>
            <a:r>
              <a:rPr lang="en-CA"/>
              <a:t> </a:t>
            </a:r>
            <a:r>
              <a:rPr lang="en-CA">
                <a:solidFill>
                  <a:srgbClr val="9900FF"/>
                </a:solidFill>
              </a:rPr>
              <a:t>NASDAQ</a:t>
            </a:r>
            <a:r>
              <a:rPr lang="en-CA"/>
              <a:t>, and </a:t>
            </a:r>
            <a:r>
              <a:rPr lang="en-CA">
                <a:solidFill>
                  <a:srgbClr val="CC0633"/>
                </a:solidFill>
              </a:rPr>
              <a:t>DJIA</a:t>
            </a:r>
            <a:endParaRPr>
              <a:solidFill>
                <a:srgbClr val="CC0633"/>
              </a:solidFill>
            </a:endParaRPr>
          </a:p>
        </p:txBody>
      </p:sp>
      <p:pic>
        <p:nvPicPr>
          <p:cNvPr id="1802" name="Google Shape;1802;p209"/>
          <p:cNvPicPr preferRelativeResize="0"/>
          <p:nvPr/>
        </p:nvPicPr>
        <p:blipFill>
          <a:blip r:embed="rId3">
            <a:alphaModFix/>
          </a:blip>
          <a:stretch>
            <a:fillRect/>
          </a:stretch>
        </p:blipFill>
        <p:spPr>
          <a:xfrm>
            <a:off x="8311950" y="4599526"/>
            <a:ext cx="832050" cy="548200"/>
          </a:xfrm>
          <a:prstGeom prst="rect">
            <a:avLst/>
          </a:prstGeom>
          <a:noFill/>
          <a:ln>
            <a:noFill/>
          </a:ln>
        </p:spPr>
      </p:pic>
      <p:pic>
        <p:nvPicPr>
          <p:cNvPr id="1803" name="Google Shape;1803;p209"/>
          <p:cNvPicPr preferRelativeResize="0"/>
          <p:nvPr/>
        </p:nvPicPr>
        <p:blipFill>
          <a:blip r:embed="rId4">
            <a:alphaModFix/>
          </a:blip>
          <a:stretch>
            <a:fillRect/>
          </a:stretch>
        </p:blipFill>
        <p:spPr>
          <a:xfrm>
            <a:off x="448800" y="872400"/>
            <a:ext cx="8351951" cy="3574725"/>
          </a:xfrm>
          <a:prstGeom prst="rect">
            <a:avLst/>
          </a:prstGeom>
          <a:noFill/>
          <a:ln>
            <a:noFill/>
          </a:ln>
        </p:spPr>
      </p:pic>
      <p:sp>
        <p:nvSpPr>
          <p:cNvPr id="1804" name="Google Shape;1804;p209"/>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https://finance.yahoo.com/quote/INTC/</a:t>
            </a:r>
            <a:endParaRPr sz="800"/>
          </a:p>
        </p:txBody>
      </p:sp>
    </p:spTree>
  </p:cSld>
  <p:clrMapOvr>
    <a:masterClrMapping/>
  </p:clrMapOvr>
</p:sld>
</file>

<file path=ppt/slides/slide1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8" name="Shape 1808"/>
        <p:cNvGrpSpPr/>
        <p:nvPr/>
      </p:nvGrpSpPr>
      <p:grpSpPr>
        <a:xfrm>
          <a:off x="0" y="0"/>
          <a:ext cx="0" cy="0"/>
          <a:chOff x="0" y="0"/>
          <a:chExt cx="0" cy="0"/>
        </a:xfrm>
      </p:grpSpPr>
      <p:sp>
        <p:nvSpPr>
          <p:cNvPr id="1809" name="Google Shape;1809;p210"/>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1 Year Stock Performance vs </a:t>
            </a:r>
            <a:r>
              <a:rPr lang="en-CA">
                <a:solidFill>
                  <a:srgbClr val="76B900"/>
                </a:solidFill>
              </a:rPr>
              <a:t>NVDA</a:t>
            </a:r>
            <a:r>
              <a:rPr lang="en-CA"/>
              <a:t>, </a:t>
            </a:r>
            <a:r>
              <a:rPr lang="en-CA">
                <a:solidFill>
                  <a:srgbClr val="CC0633"/>
                </a:solidFill>
              </a:rPr>
              <a:t>AMD</a:t>
            </a:r>
            <a:r>
              <a:rPr lang="en-CA"/>
              <a:t>, and </a:t>
            </a:r>
            <a:r>
              <a:rPr lang="en-CA">
                <a:solidFill>
                  <a:schemeClr val="lt2"/>
                </a:solidFill>
              </a:rPr>
              <a:t>TSMC</a:t>
            </a:r>
            <a:endParaRPr>
              <a:solidFill>
                <a:schemeClr val="lt2"/>
              </a:solidFill>
            </a:endParaRPr>
          </a:p>
        </p:txBody>
      </p:sp>
      <p:pic>
        <p:nvPicPr>
          <p:cNvPr id="1810" name="Google Shape;1810;p210"/>
          <p:cNvPicPr preferRelativeResize="0"/>
          <p:nvPr/>
        </p:nvPicPr>
        <p:blipFill>
          <a:blip r:embed="rId3">
            <a:alphaModFix/>
          </a:blip>
          <a:stretch>
            <a:fillRect/>
          </a:stretch>
        </p:blipFill>
        <p:spPr>
          <a:xfrm>
            <a:off x="8311950" y="4599526"/>
            <a:ext cx="832050" cy="548200"/>
          </a:xfrm>
          <a:prstGeom prst="rect">
            <a:avLst/>
          </a:prstGeom>
          <a:noFill/>
          <a:ln>
            <a:noFill/>
          </a:ln>
        </p:spPr>
      </p:pic>
      <p:pic>
        <p:nvPicPr>
          <p:cNvPr id="1811" name="Google Shape;1811;p210"/>
          <p:cNvPicPr preferRelativeResize="0"/>
          <p:nvPr/>
        </p:nvPicPr>
        <p:blipFill>
          <a:blip r:embed="rId4">
            <a:alphaModFix/>
          </a:blip>
          <a:stretch>
            <a:fillRect/>
          </a:stretch>
        </p:blipFill>
        <p:spPr>
          <a:xfrm>
            <a:off x="304800" y="872400"/>
            <a:ext cx="8585143" cy="3574726"/>
          </a:xfrm>
          <a:prstGeom prst="rect">
            <a:avLst/>
          </a:prstGeom>
          <a:noFill/>
          <a:ln>
            <a:noFill/>
          </a:ln>
        </p:spPr>
      </p:pic>
      <p:sp>
        <p:nvSpPr>
          <p:cNvPr id="1812" name="Google Shape;1812;p210"/>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https://finance.yahoo.com/quote/INTC/</a:t>
            </a:r>
            <a:endParaRPr sz="800"/>
          </a:p>
        </p:txBody>
      </p:sp>
    </p:spTree>
  </p:cSld>
  <p:clrMapOvr>
    <a:masterClrMapping/>
  </p:clrMapOvr>
</p:sld>
</file>

<file path=ppt/slides/slide1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6" name="Shape 1816"/>
        <p:cNvGrpSpPr/>
        <p:nvPr/>
      </p:nvGrpSpPr>
      <p:grpSpPr>
        <a:xfrm>
          <a:off x="0" y="0"/>
          <a:ext cx="0" cy="0"/>
          <a:chOff x="0" y="0"/>
          <a:chExt cx="0" cy="0"/>
        </a:xfrm>
      </p:grpSpPr>
      <p:sp>
        <p:nvSpPr>
          <p:cNvPr id="1817" name="Google Shape;1817;p211"/>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5 Year Stock Performance</a:t>
            </a:r>
            <a:endParaRPr/>
          </a:p>
        </p:txBody>
      </p:sp>
      <p:pic>
        <p:nvPicPr>
          <p:cNvPr id="1818" name="Google Shape;1818;p211"/>
          <p:cNvPicPr preferRelativeResize="0"/>
          <p:nvPr/>
        </p:nvPicPr>
        <p:blipFill>
          <a:blip r:embed="rId3">
            <a:alphaModFix/>
          </a:blip>
          <a:stretch>
            <a:fillRect/>
          </a:stretch>
        </p:blipFill>
        <p:spPr>
          <a:xfrm>
            <a:off x="8311950" y="4599526"/>
            <a:ext cx="832050" cy="548200"/>
          </a:xfrm>
          <a:prstGeom prst="rect">
            <a:avLst/>
          </a:prstGeom>
          <a:noFill/>
          <a:ln>
            <a:noFill/>
          </a:ln>
        </p:spPr>
      </p:pic>
      <p:pic>
        <p:nvPicPr>
          <p:cNvPr id="1819" name="Google Shape;1819;p211"/>
          <p:cNvPicPr preferRelativeResize="0"/>
          <p:nvPr/>
        </p:nvPicPr>
        <p:blipFill>
          <a:blip r:embed="rId4">
            <a:alphaModFix/>
          </a:blip>
          <a:stretch>
            <a:fillRect/>
          </a:stretch>
        </p:blipFill>
        <p:spPr>
          <a:xfrm>
            <a:off x="304800" y="872400"/>
            <a:ext cx="8536011" cy="3574725"/>
          </a:xfrm>
          <a:prstGeom prst="rect">
            <a:avLst/>
          </a:prstGeom>
          <a:noFill/>
          <a:ln>
            <a:noFill/>
          </a:ln>
        </p:spPr>
      </p:pic>
      <p:sp>
        <p:nvSpPr>
          <p:cNvPr id="1820" name="Google Shape;1820;p211"/>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https://finance.yahoo.com/quote/INTC/</a:t>
            </a:r>
            <a:endParaRPr sz="800"/>
          </a:p>
        </p:txBody>
      </p:sp>
    </p:spTree>
  </p:cSld>
  <p:clrMapOvr>
    <a:masterClrMapping/>
  </p:clrMapOvr>
</p:sld>
</file>

<file path=ppt/slides/slide1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4" name="Shape 1824"/>
        <p:cNvGrpSpPr/>
        <p:nvPr/>
      </p:nvGrpSpPr>
      <p:grpSpPr>
        <a:xfrm>
          <a:off x="0" y="0"/>
          <a:ext cx="0" cy="0"/>
          <a:chOff x="0" y="0"/>
          <a:chExt cx="0" cy="0"/>
        </a:xfrm>
      </p:grpSpPr>
      <p:sp>
        <p:nvSpPr>
          <p:cNvPr id="1825" name="Google Shape;1825;p212"/>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5 Year Stock Performance  vs </a:t>
            </a:r>
            <a:r>
              <a:rPr lang="en-CA">
                <a:solidFill>
                  <a:srgbClr val="00B050"/>
                </a:solidFill>
              </a:rPr>
              <a:t>S&amp;P 500,</a:t>
            </a:r>
            <a:r>
              <a:rPr lang="en-CA"/>
              <a:t> </a:t>
            </a:r>
            <a:r>
              <a:rPr lang="en-CA">
                <a:solidFill>
                  <a:srgbClr val="9900FF"/>
                </a:solidFill>
              </a:rPr>
              <a:t>NASDAQ</a:t>
            </a:r>
            <a:r>
              <a:rPr lang="en-CA"/>
              <a:t>, and </a:t>
            </a:r>
            <a:r>
              <a:rPr lang="en-CA">
                <a:solidFill>
                  <a:srgbClr val="CC0633"/>
                </a:solidFill>
              </a:rPr>
              <a:t>DJIA</a:t>
            </a:r>
            <a:endParaRPr/>
          </a:p>
        </p:txBody>
      </p:sp>
      <p:pic>
        <p:nvPicPr>
          <p:cNvPr id="1826" name="Google Shape;1826;p212"/>
          <p:cNvPicPr preferRelativeResize="0"/>
          <p:nvPr/>
        </p:nvPicPr>
        <p:blipFill>
          <a:blip r:embed="rId3">
            <a:alphaModFix/>
          </a:blip>
          <a:stretch>
            <a:fillRect/>
          </a:stretch>
        </p:blipFill>
        <p:spPr>
          <a:xfrm>
            <a:off x="8311950" y="4599526"/>
            <a:ext cx="832050" cy="548200"/>
          </a:xfrm>
          <a:prstGeom prst="rect">
            <a:avLst/>
          </a:prstGeom>
          <a:noFill/>
          <a:ln>
            <a:noFill/>
          </a:ln>
        </p:spPr>
      </p:pic>
      <p:pic>
        <p:nvPicPr>
          <p:cNvPr id="1827" name="Google Shape;1827;p212"/>
          <p:cNvPicPr preferRelativeResize="0"/>
          <p:nvPr/>
        </p:nvPicPr>
        <p:blipFill>
          <a:blip r:embed="rId4">
            <a:alphaModFix/>
          </a:blip>
          <a:stretch>
            <a:fillRect/>
          </a:stretch>
        </p:blipFill>
        <p:spPr>
          <a:xfrm>
            <a:off x="304800" y="872400"/>
            <a:ext cx="8540422" cy="3574725"/>
          </a:xfrm>
          <a:prstGeom prst="rect">
            <a:avLst/>
          </a:prstGeom>
          <a:noFill/>
          <a:ln>
            <a:noFill/>
          </a:ln>
        </p:spPr>
      </p:pic>
      <p:sp>
        <p:nvSpPr>
          <p:cNvPr id="1828" name="Google Shape;1828;p212"/>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https://finance.yahoo.com/quote/INTC/</a:t>
            </a:r>
            <a:endParaRPr sz="800"/>
          </a:p>
        </p:txBody>
      </p:sp>
    </p:spTree>
  </p:cSld>
  <p:clrMapOvr>
    <a:masterClrMapping/>
  </p:clrMapOvr>
</p:sld>
</file>

<file path=ppt/slides/slide1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2" name="Shape 1832"/>
        <p:cNvGrpSpPr/>
        <p:nvPr/>
      </p:nvGrpSpPr>
      <p:grpSpPr>
        <a:xfrm>
          <a:off x="0" y="0"/>
          <a:ext cx="0" cy="0"/>
          <a:chOff x="0" y="0"/>
          <a:chExt cx="0" cy="0"/>
        </a:xfrm>
      </p:grpSpPr>
      <p:sp>
        <p:nvSpPr>
          <p:cNvPr id="1833" name="Google Shape;1833;p213"/>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5 Year Stock Performance </a:t>
            </a:r>
            <a:r>
              <a:rPr lang="en-CA"/>
              <a:t>vs </a:t>
            </a:r>
            <a:r>
              <a:rPr lang="en-CA">
                <a:solidFill>
                  <a:srgbClr val="76B900"/>
                </a:solidFill>
              </a:rPr>
              <a:t>NVDA</a:t>
            </a:r>
            <a:r>
              <a:rPr lang="en-CA"/>
              <a:t>, </a:t>
            </a:r>
            <a:r>
              <a:rPr lang="en-CA">
                <a:solidFill>
                  <a:srgbClr val="CC0633"/>
                </a:solidFill>
              </a:rPr>
              <a:t>AMD</a:t>
            </a:r>
            <a:r>
              <a:rPr lang="en-CA"/>
              <a:t>, and </a:t>
            </a:r>
            <a:r>
              <a:rPr lang="en-CA">
                <a:solidFill>
                  <a:schemeClr val="lt2"/>
                </a:solidFill>
              </a:rPr>
              <a:t>TSMC</a:t>
            </a:r>
            <a:endParaRPr/>
          </a:p>
        </p:txBody>
      </p:sp>
      <p:pic>
        <p:nvPicPr>
          <p:cNvPr id="1834" name="Google Shape;1834;p213"/>
          <p:cNvPicPr preferRelativeResize="0"/>
          <p:nvPr/>
        </p:nvPicPr>
        <p:blipFill>
          <a:blip r:embed="rId3">
            <a:alphaModFix/>
          </a:blip>
          <a:stretch>
            <a:fillRect/>
          </a:stretch>
        </p:blipFill>
        <p:spPr>
          <a:xfrm>
            <a:off x="8311950" y="4599526"/>
            <a:ext cx="832050" cy="548200"/>
          </a:xfrm>
          <a:prstGeom prst="rect">
            <a:avLst/>
          </a:prstGeom>
          <a:noFill/>
          <a:ln>
            <a:noFill/>
          </a:ln>
        </p:spPr>
      </p:pic>
      <p:pic>
        <p:nvPicPr>
          <p:cNvPr id="1835" name="Google Shape;1835;p213"/>
          <p:cNvPicPr preferRelativeResize="0"/>
          <p:nvPr/>
        </p:nvPicPr>
        <p:blipFill>
          <a:blip r:embed="rId4">
            <a:alphaModFix/>
          </a:blip>
          <a:stretch>
            <a:fillRect/>
          </a:stretch>
        </p:blipFill>
        <p:spPr>
          <a:xfrm>
            <a:off x="304800" y="872400"/>
            <a:ext cx="8540422" cy="3574725"/>
          </a:xfrm>
          <a:prstGeom prst="rect">
            <a:avLst/>
          </a:prstGeom>
          <a:noFill/>
          <a:ln>
            <a:noFill/>
          </a:ln>
        </p:spPr>
      </p:pic>
      <p:sp>
        <p:nvSpPr>
          <p:cNvPr id="1836" name="Google Shape;1836;p213"/>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https://finance.yahoo.com/quote/INTC/</a:t>
            </a:r>
            <a:endParaRPr sz="8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6"/>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Overview</a:t>
            </a:r>
            <a:endParaRPr/>
          </a:p>
        </p:txBody>
      </p:sp>
      <p:graphicFrame>
        <p:nvGraphicFramePr>
          <p:cNvPr id="85" name="Google Shape;85;p16"/>
          <p:cNvGraphicFramePr/>
          <p:nvPr/>
        </p:nvGraphicFramePr>
        <p:xfrm>
          <a:off x="425547" y="1505696"/>
          <a:ext cx="3000000" cy="3000000"/>
        </p:xfrm>
        <a:graphic>
          <a:graphicData uri="http://schemas.openxmlformats.org/drawingml/2006/table">
            <a:tbl>
              <a:tblPr>
                <a:noFill/>
                <a:tableStyleId>{9AAA2FC6-8E95-4D6C-94E2-6D23E2F60B47}</a:tableStyleId>
              </a:tblPr>
              <a:tblGrid>
                <a:gridCol w="3250325"/>
                <a:gridCol w="3250325"/>
                <a:gridCol w="1792250"/>
              </a:tblGrid>
              <a:tr h="322275">
                <a:tc>
                  <a:txBody>
                    <a:bodyPr/>
                    <a:lstStyle/>
                    <a:p>
                      <a:pPr indent="0" lvl="0" marL="0" marR="0" rtl="0" algn="l">
                        <a:lnSpc>
                          <a:spcPct val="100000"/>
                        </a:lnSpc>
                        <a:spcBef>
                          <a:spcPts val="0"/>
                        </a:spcBef>
                        <a:spcAft>
                          <a:spcPts val="0"/>
                        </a:spcAft>
                        <a:buClr>
                          <a:srgbClr val="000000"/>
                        </a:buClr>
                        <a:buSzPts val="1800"/>
                        <a:buFont typeface="Arial"/>
                        <a:buNone/>
                      </a:pPr>
                      <a:r>
                        <a:rPr lang="en-CA" sz="1800" u="none" cap="none" strike="noStrike">
                          <a:solidFill>
                            <a:srgbClr val="FFFFFF"/>
                          </a:solidFill>
                          <a:latin typeface="Calibri"/>
                          <a:ea typeface="Calibri"/>
                          <a:cs typeface="Calibri"/>
                          <a:sym typeface="Calibri"/>
                        </a:rPr>
                        <a:t>Analyst</a:t>
                      </a:r>
                      <a:endParaRPr sz="1800" u="none" cap="none" strike="noStrike">
                        <a:solidFill>
                          <a:srgbClr val="FFFFFF"/>
                        </a:solidFill>
                        <a:latin typeface="Calibri"/>
                        <a:ea typeface="Calibri"/>
                        <a:cs typeface="Calibri"/>
                        <a:sym typeface="Calibri"/>
                      </a:endParaRPr>
                    </a:p>
                  </a:txBody>
                  <a:tcPr marT="34300" marB="34300" marR="68600" marL="686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dk1"/>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lang="en-CA" sz="1800" u="none" cap="none" strike="noStrike">
                          <a:solidFill>
                            <a:srgbClr val="FFFFFF"/>
                          </a:solidFill>
                          <a:latin typeface="Calibri"/>
                          <a:ea typeface="Calibri"/>
                          <a:cs typeface="Calibri"/>
                          <a:sym typeface="Calibri"/>
                        </a:rPr>
                        <a:t>Company / Sector</a:t>
                      </a:r>
                      <a:endParaRPr sz="1800" u="none" cap="none" strike="noStrike">
                        <a:solidFill>
                          <a:srgbClr val="FFFFFF"/>
                        </a:solidFill>
                        <a:latin typeface="Calibri"/>
                        <a:ea typeface="Calibri"/>
                        <a:cs typeface="Calibri"/>
                        <a:sym typeface="Calibri"/>
                      </a:endParaRPr>
                    </a:p>
                  </a:txBody>
                  <a:tcPr marT="34300" marB="34300" marR="68600" marL="686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dk1"/>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lang="en-CA" sz="1800" u="none" cap="none" strike="noStrike">
                          <a:solidFill>
                            <a:srgbClr val="FFFFFF"/>
                          </a:solidFill>
                          <a:latin typeface="Calibri"/>
                          <a:ea typeface="Calibri"/>
                          <a:cs typeface="Calibri"/>
                          <a:sym typeface="Calibri"/>
                        </a:rPr>
                        <a:t>Rating</a:t>
                      </a:r>
                      <a:endParaRPr sz="1100" u="none" cap="none" strike="noStrike">
                        <a:solidFill>
                          <a:srgbClr val="FFFFFF"/>
                        </a:solidFill>
                        <a:latin typeface="Calibri"/>
                        <a:ea typeface="Calibri"/>
                        <a:cs typeface="Calibri"/>
                        <a:sym typeface="Calibri"/>
                      </a:endParaRPr>
                    </a:p>
                  </a:txBody>
                  <a:tcPr marT="34300" marB="34300" marR="68600" marL="686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dk1"/>
                    </a:solidFill>
                  </a:tcPr>
                </a:tc>
              </a:tr>
              <a:tr h="606500">
                <a:tc>
                  <a:txBody>
                    <a:bodyPr/>
                    <a:lstStyle/>
                    <a:p>
                      <a:pPr indent="0" lvl="0" marL="0" marR="0" rtl="0" algn="l">
                        <a:lnSpc>
                          <a:spcPct val="100000"/>
                        </a:lnSpc>
                        <a:spcBef>
                          <a:spcPts val="0"/>
                        </a:spcBef>
                        <a:spcAft>
                          <a:spcPts val="0"/>
                        </a:spcAft>
                        <a:buClr>
                          <a:srgbClr val="000000"/>
                        </a:buClr>
                        <a:buSzPts val="1500"/>
                        <a:buFont typeface="Arial"/>
                        <a:buNone/>
                      </a:pPr>
                      <a:r>
                        <a:rPr lang="en-CA" sz="1500">
                          <a:latin typeface="Calibri"/>
                          <a:ea typeface="Calibri"/>
                          <a:cs typeface="Calibri"/>
                          <a:sym typeface="Calibri"/>
                        </a:rPr>
                        <a:t>Hamza Saqib</a:t>
                      </a:r>
                      <a:endParaRPr sz="1100" u="none" cap="none" strike="noStrike">
                        <a:latin typeface="Calibri"/>
                        <a:ea typeface="Calibri"/>
                        <a:cs typeface="Calibri"/>
                        <a:sym typeface="Calibri"/>
                      </a:endParaRPr>
                    </a:p>
                  </a:txBody>
                  <a:tcPr marT="34300" marB="34300" marR="68600" marL="686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0" lvl="0" marL="0" marR="0" rtl="0" algn="ctr">
                        <a:lnSpc>
                          <a:spcPct val="200000"/>
                        </a:lnSpc>
                        <a:spcBef>
                          <a:spcPts val="0"/>
                        </a:spcBef>
                        <a:spcAft>
                          <a:spcPts val="0"/>
                        </a:spcAft>
                        <a:buClr>
                          <a:srgbClr val="000000"/>
                        </a:buClr>
                        <a:buSzPts val="1500"/>
                        <a:buFont typeface="Arial"/>
                        <a:buNone/>
                      </a:pPr>
                      <a:r>
                        <a:rPr lang="en-CA" sz="1500" u="none" cap="none" strike="noStrike">
                          <a:solidFill>
                            <a:srgbClr val="000000"/>
                          </a:solidFill>
                          <a:latin typeface="Calibri"/>
                          <a:ea typeface="Calibri"/>
                          <a:cs typeface="Calibri"/>
                          <a:sym typeface="Calibri"/>
                        </a:rPr>
                        <a:t>Sector Overview</a:t>
                      </a:r>
                      <a:endParaRPr sz="1500" u="none" cap="none" strike="noStrike">
                        <a:solidFill>
                          <a:srgbClr val="000000"/>
                        </a:solidFill>
                        <a:latin typeface="Calibri"/>
                        <a:ea typeface="Calibri"/>
                        <a:cs typeface="Calibri"/>
                        <a:sym typeface="Calibri"/>
                      </a:endParaRPr>
                    </a:p>
                  </a:txBody>
                  <a:tcPr marT="34300" marB="34300" marR="68600" marL="686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0" lvl="0" marL="0" marR="0" rtl="0" algn="ctr">
                        <a:lnSpc>
                          <a:spcPct val="200000"/>
                        </a:lnSpc>
                        <a:spcBef>
                          <a:spcPts val="0"/>
                        </a:spcBef>
                        <a:spcAft>
                          <a:spcPts val="0"/>
                        </a:spcAft>
                        <a:buClr>
                          <a:srgbClr val="000000"/>
                        </a:buClr>
                        <a:buSzPts val="1500"/>
                        <a:buFont typeface="Arial"/>
                        <a:buNone/>
                      </a:pPr>
                      <a:r>
                        <a:rPr lang="en-CA" sz="1500" u="none" cap="none" strike="noStrike">
                          <a:solidFill>
                            <a:srgbClr val="000000"/>
                          </a:solidFill>
                          <a:latin typeface="Calibri"/>
                          <a:ea typeface="Calibri"/>
                          <a:cs typeface="Calibri"/>
                          <a:sym typeface="Calibri"/>
                        </a:rPr>
                        <a:t>N/A</a:t>
                      </a:r>
                      <a:endParaRPr sz="1500" u="none" cap="none" strike="noStrike">
                        <a:solidFill>
                          <a:srgbClr val="000000"/>
                        </a:solidFill>
                        <a:latin typeface="Calibri"/>
                        <a:ea typeface="Calibri"/>
                        <a:cs typeface="Calibri"/>
                        <a:sym typeface="Calibri"/>
                      </a:endParaRPr>
                    </a:p>
                  </a:txBody>
                  <a:tcPr marT="34300" marB="34300" marR="68600" marL="686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r>
              <a:tr h="606500">
                <a:tc>
                  <a:txBody>
                    <a:bodyPr/>
                    <a:lstStyle/>
                    <a:p>
                      <a:pPr indent="0" lvl="0" marL="0" marR="0" rtl="0" algn="l">
                        <a:lnSpc>
                          <a:spcPct val="100000"/>
                        </a:lnSpc>
                        <a:spcBef>
                          <a:spcPts val="0"/>
                        </a:spcBef>
                        <a:spcAft>
                          <a:spcPts val="0"/>
                        </a:spcAft>
                        <a:buClr>
                          <a:srgbClr val="000000"/>
                        </a:buClr>
                        <a:buSzPts val="1500"/>
                        <a:buFont typeface="Arial"/>
                        <a:buNone/>
                      </a:pPr>
                      <a:r>
                        <a:rPr lang="en-CA" sz="1500">
                          <a:latin typeface="Calibri"/>
                          <a:ea typeface="Calibri"/>
                          <a:cs typeface="Calibri"/>
                          <a:sym typeface="Calibri"/>
                        </a:rPr>
                        <a:t>Taryn Myddleton</a:t>
                      </a:r>
                      <a:endParaRPr sz="1500">
                        <a:latin typeface="Calibri"/>
                        <a:ea typeface="Calibri"/>
                        <a:cs typeface="Calibri"/>
                        <a:sym typeface="Calibri"/>
                      </a:endParaRPr>
                    </a:p>
                  </a:txBody>
                  <a:tcPr marT="34300" marB="34300" marR="68600" marL="686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0" lvl="0" marL="0" marR="0" rtl="0" algn="ctr">
                        <a:lnSpc>
                          <a:spcPct val="200000"/>
                        </a:lnSpc>
                        <a:spcBef>
                          <a:spcPts val="0"/>
                        </a:spcBef>
                        <a:spcAft>
                          <a:spcPts val="0"/>
                        </a:spcAft>
                        <a:buClr>
                          <a:srgbClr val="000000"/>
                        </a:buClr>
                        <a:buSzPts val="1500"/>
                        <a:buFont typeface="Arial"/>
                        <a:buNone/>
                      </a:pPr>
                      <a:r>
                        <a:t/>
                      </a:r>
                      <a:endParaRPr sz="1500" u="none" cap="none" strike="noStrike">
                        <a:solidFill>
                          <a:srgbClr val="000000"/>
                        </a:solidFill>
                        <a:latin typeface="Calibri"/>
                        <a:ea typeface="Calibri"/>
                        <a:cs typeface="Calibri"/>
                        <a:sym typeface="Calibri"/>
                      </a:endParaRPr>
                    </a:p>
                  </a:txBody>
                  <a:tcPr marT="34300" marB="34300" marR="68600" marL="686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0" lvl="0" marL="0" marR="0" rtl="0" algn="ctr">
                        <a:lnSpc>
                          <a:spcPct val="200000"/>
                        </a:lnSpc>
                        <a:spcBef>
                          <a:spcPts val="0"/>
                        </a:spcBef>
                        <a:spcAft>
                          <a:spcPts val="0"/>
                        </a:spcAft>
                        <a:buClr>
                          <a:srgbClr val="000000"/>
                        </a:buClr>
                        <a:buSzPts val="1600"/>
                        <a:buFont typeface="Arial"/>
                        <a:buNone/>
                      </a:pPr>
                      <a:r>
                        <a:rPr b="1" lang="en-CA" sz="1600">
                          <a:solidFill>
                            <a:srgbClr val="ED7D31"/>
                          </a:solidFill>
                          <a:latin typeface="Calibri"/>
                          <a:ea typeface="Calibri"/>
                          <a:cs typeface="Calibri"/>
                          <a:sym typeface="Calibri"/>
                        </a:rPr>
                        <a:t>HOLD</a:t>
                      </a:r>
                      <a:endParaRPr b="1" sz="1600">
                        <a:solidFill>
                          <a:srgbClr val="00B050"/>
                        </a:solidFill>
                        <a:latin typeface="Calibri"/>
                        <a:ea typeface="Calibri"/>
                        <a:cs typeface="Calibri"/>
                        <a:sym typeface="Calibri"/>
                      </a:endParaRPr>
                    </a:p>
                  </a:txBody>
                  <a:tcPr marT="34300" marB="34300" marR="68600" marL="686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r>
              <a:tr h="606500">
                <a:tc>
                  <a:txBody>
                    <a:bodyPr/>
                    <a:lstStyle/>
                    <a:p>
                      <a:pPr indent="0" lvl="0" marL="0" rtl="0" algn="l">
                        <a:spcBef>
                          <a:spcPts val="0"/>
                        </a:spcBef>
                        <a:spcAft>
                          <a:spcPts val="0"/>
                        </a:spcAft>
                        <a:buClr>
                          <a:srgbClr val="000000"/>
                        </a:buClr>
                        <a:buSzPts val="1500"/>
                        <a:buFont typeface="Arial"/>
                        <a:buNone/>
                      </a:pPr>
                      <a:r>
                        <a:rPr lang="en-CA" sz="1500">
                          <a:latin typeface="Calibri"/>
                          <a:ea typeface="Calibri"/>
                          <a:cs typeface="Calibri"/>
                          <a:sym typeface="Calibri"/>
                        </a:rPr>
                        <a:t>Mohammadali Guivehchian</a:t>
                      </a:r>
                      <a:endParaRPr sz="1100" u="none" cap="none" strike="noStrike">
                        <a:latin typeface="Calibri"/>
                        <a:ea typeface="Calibri"/>
                        <a:cs typeface="Calibri"/>
                        <a:sym typeface="Calibri"/>
                      </a:endParaRPr>
                    </a:p>
                  </a:txBody>
                  <a:tcPr marT="34300" marB="34300" marR="68600" marL="686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0" lvl="0" marL="0" marR="0" rtl="0" algn="ctr">
                        <a:lnSpc>
                          <a:spcPct val="200000"/>
                        </a:lnSpc>
                        <a:spcBef>
                          <a:spcPts val="0"/>
                        </a:spcBef>
                        <a:spcAft>
                          <a:spcPts val="0"/>
                        </a:spcAft>
                        <a:buClr>
                          <a:srgbClr val="000000"/>
                        </a:buClr>
                        <a:buSzPts val="1500"/>
                        <a:buFont typeface="Arial"/>
                        <a:buNone/>
                      </a:pPr>
                      <a:r>
                        <a:t/>
                      </a:r>
                      <a:endParaRPr sz="1500" u="none" cap="none" strike="noStrike">
                        <a:latin typeface="Calibri"/>
                        <a:ea typeface="Calibri"/>
                        <a:cs typeface="Calibri"/>
                        <a:sym typeface="Calibri"/>
                      </a:endParaRPr>
                    </a:p>
                  </a:txBody>
                  <a:tcPr marT="34300" marB="34300" marR="68600" marL="686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0" lvl="0" marL="0" rtl="0" algn="ctr">
                        <a:lnSpc>
                          <a:spcPct val="200000"/>
                        </a:lnSpc>
                        <a:spcBef>
                          <a:spcPts val="0"/>
                        </a:spcBef>
                        <a:spcAft>
                          <a:spcPts val="0"/>
                        </a:spcAft>
                        <a:buClr>
                          <a:srgbClr val="000000"/>
                        </a:buClr>
                        <a:buSzPts val="1600"/>
                        <a:buFont typeface="Arial"/>
                        <a:buNone/>
                      </a:pPr>
                      <a:r>
                        <a:rPr b="1" lang="en-CA" sz="1600">
                          <a:solidFill>
                            <a:srgbClr val="00B050"/>
                          </a:solidFill>
                          <a:latin typeface="Calibri"/>
                          <a:ea typeface="Calibri"/>
                          <a:cs typeface="Calibri"/>
                          <a:sym typeface="Calibri"/>
                        </a:rPr>
                        <a:t>BUY</a:t>
                      </a:r>
                      <a:endParaRPr b="1" sz="1600" u="none" cap="none" strike="noStrike">
                        <a:solidFill>
                          <a:srgbClr val="ED7D31"/>
                        </a:solidFill>
                        <a:latin typeface="Calibri"/>
                        <a:ea typeface="Calibri"/>
                        <a:cs typeface="Calibri"/>
                        <a:sym typeface="Calibri"/>
                      </a:endParaRPr>
                    </a:p>
                  </a:txBody>
                  <a:tcPr marT="34300" marB="34300" marR="68600" marL="686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r>
              <a:tr h="617625">
                <a:tc>
                  <a:txBody>
                    <a:bodyPr/>
                    <a:lstStyle/>
                    <a:p>
                      <a:pPr indent="0" lvl="0" marL="0" marR="0" rtl="0" algn="l">
                        <a:lnSpc>
                          <a:spcPct val="100000"/>
                        </a:lnSpc>
                        <a:spcBef>
                          <a:spcPts val="0"/>
                        </a:spcBef>
                        <a:spcAft>
                          <a:spcPts val="0"/>
                        </a:spcAft>
                        <a:buClr>
                          <a:srgbClr val="000000"/>
                        </a:buClr>
                        <a:buSzPts val="1500"/>
                        <a:buFont typeface="Arial"/>
                        <a:buNone/>
                      </a:pPr>
                      <a:r>
                        <a:rPr lang="en-CA" sz="1500">
                          <a:latin typeface="Calibri"/>
                          <a:ea typeface="Calibri"/>
                          <a:cs typeface="Calibri"/>
                          <a:sym typeface="Calibri"/>
                        </a:rPr>
                        <a:t>Christopher Regalado</a:t>
                      </a:r>
                      <a:endParaRPr sz="1100" u="none" cap="none" strike="noStrike">
                        <a:latin typeface="Calibri"/>
                        <a:ea typeface="Calibri"/>
                        <a:cs typeface="Calibri"/>
                        <a:sym typeface="Calibri"/>
                      </a:endParaRPr>
                    </a:p>
                  </a:txBody>
                  <a:tcPr marT="34300" marB="34300" marR="68600" marL="686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0" lvl="0" marL="0" marR="0" rtl="0" algn="ctr">
                        <a:lnSpc>
                          <a:spcPct val="200000"/>
                        </a:lnSpc>
                        <a:spcBef>
                          <a:spcPts val="0"/>
                        </a:spcBef>
                        <a:spcAft>
                          <a:spcPts val="0"/>
                        </a:spcAft>
                        <a:buClr>
                          <a:srgbClr val="000000"/>
                        </a:buClr>
                        <a:buSzPts val="1500"/>
                        <a:buFont typeface="Arial"/>
                        <a:buNone/>
                      </a:pPr>
                      <a:r>
                        <a:t/>
                      </a:r>
                      <a:endParaRPr sz="1500" u="none" cap="none" strike="noStrike">
                        <a:solidFill>
                          <a:srgbClr val="000000"/>
                        </a:solidFill>
                        <a:latin typeface="Calibri"/>
                        <a:ea typeface="Calibri"/>
                        <a:cs typeface="Calibri"/>
                        <a:sym typeface="Calibri"/>
                      </a:endParaRPr>
                    </a:p>
                  </a:txBody>
                  <a:tcPr marT="34300" marB="34300" marR="68600" marL="686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0" lvl="0" marL="0" marR="0" rtl="0" algn="ctr">
                        <a:lnSpc>
                          <a:spcPct val="200000"/>
                        </a:lnSpc>
                        <a:spcBef>
                          <a:spcPts val="0"/>
                        </a:spcBef>
                        <a:spcAft>
                          <a:spcPts val="0"/>
                        </a:spcAft>
                        <a:buClr>
                          <a:srgbClr val="000000"/>
                        </a:buClr>
                        <a:buSzPts val="1600"/>
                        <a:buFont typeface="Arial"/>
                        <a:buNone/>
                      </a:pPr>
                      <a:r>
                        <a:rPr b="1" lang="en-CA" sz="1600">
                          <a:solidFill>
                            <a:srgbClr val="CC0633"/>
                          </a:solidFill>
                          <a:latin typeface="Calibri"/>
                          <a:ea typeface="Calibri"/>
                          <a:cs typeface="Calibri"/>
                          <a:sym typeface="Calibri"/>
                        </a:rPr>
                        <a:t>SELL</a:t>
                      </a:r>
                      <a:endParaRPr b="1" sz="1600" u="none" cap="none" strike="noStrike">
                        <a:solidFill>
                          <a:srgbClr val="CC0633"/>
                        </a:solidFill>
                        <a:latin typeface="Calibri"/>
                        <a:ea typeface="Calibri"/>
                        <a:cs typeface="Calibri"/>
                        <a:sym typeface="Calibri"/>
                      </a:endParaRPr>
                    </a:p>
                  </a:txBody>
                  <a:tcPr marT="34300" marB="34300" marR="68600" marL="686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r>
            </a:tbl>
          </a:graphicData>
        </a:graphic>
      </p:graphicFrame>
      <p:pic>
        <p:nvPicPr>
          <p:cNvPr id="86" name="Google Shape;86;p16"/>
          <p:cNvPicPr preferRelativeResize="0"/>
          <p:nvPr/>
        </p:nvPicPr>
        <p:blipFill rotWithShape="1">
          <a:blip r:embed="rId3">
            <a:alphaModFix/>
          </a:blip>
          <a:srcRect b="0" l="0" r="0" t="0"/>
          <a:stretch/>
        </p:blipFill>
        <p:spPr>
          <a:xfrm>
            <a:off x="4800587" y="2489224"/>
            <a:ext cx="959619" cy="539999"/>
          </a:xfrm>
          <a:prstGeom prst="rect">
            <a:avLst/>
          </a:prstGeom>
          <a:noFill/>
          <a:ln>
            <a:noFill/>
          </a:ln>
        </p:spPr>
      </p:pic>
      <p:pic>
        <p:nvPicPr>
          <p:cNvPr id="87" name="Google Shape;87;p16"/>
          <p:cNvPicPr preferRelativeResize="0"/>
          <p:nvPr/>
        </p:nvPicPr>
        <p:blipFill>
          <a:blip r:embed="rId4">
            <a:alphaModFix/>
          </a:blip>
          <a:stretch>
            <a:fillRect/>
          </a:stretch>
        </p:blipFill>
        <p:spPr>
          <a:xfrm>
            <a:off x="5010401" y="3103475"/>
            <a:ext cx="540001" cy="540001"/>
          </a:xfrm>
          <a:prstGeom prst="rect">
            <a:avLst/>
          </a:prstGeom>
          <a:noFill/>
          <a:ln>
            <a:noFill/>
          </a:ln>
        </p:spPr>
      </p:pic>
      <p:pic>
        <p:nvPicPr>
          <p:cNvPr id="88" name="Google Shape;88;p16"/>
          <p:cNvPicPr preferRelativeResize="0"/>
          <p:nvPr/>
        </p:nvPicPr>
        <p:blipFill>
          <a:blip r:embed="rId5">
            <a:alphaModFix/>
          </a:blip>
          <a:stretch>
            <a:fillRect/>
          </a:stretch>
        </p:blipFill>
        <p:spPr>
          <a:xfrm>
            <a:off x="4871175" y="3717730"/>
            <a:ext cx="818436" cy="54000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34"/>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Market Analysis</a:t>
            </a:r>
            <a:endParaRPr/>
          </a:p>
        </p:txBody>
      </p:sp>
      <p:pic>
        <p:nvPicPr>
          <p:cNvPr id="225" name="Google Shape;225;p34"/>
          <p:cNvPicPr preferRelativeResize="0"/>
          <p:nvPr/>
        </p:nvPicPr>
        <p:blipFill>
          <a:blip r:embed="rId3">
            <a:alphaModFix/>
          </a:blip>
          <a:stretch>
            <a:fillRect/>
          </a:stretch>
        </p:blipFill>
        <p:spPr>
          <a:xfrm>
            <a:off x="4680000" y="1620000"/>
            <a:ext cx="3959999" cy="3240000"/>
          </a:xfrm>
          <a:prstGeom prst="rect">
            <a:avLst/>
          </a:prstGeom>
          <a:noFill/>
          <a:ln>
            <a:noFill/>
          </a:ln>
        </p:spPr>
      </p:pic>
      <p:sp>
        <p:nvSpPr>
          <p:cNvPr id="226" name="Google Shape;226;p34"/>
          <p:cNvSpPr/>
          <p:nvPr/>
        </p:nvSpPr>
        <p:spPr>
          <a:xfrm>
            <a:off x="972000" y="1080000"/>
            <a:ext cx="7200000" cy="360000"/>
          </a:xfrm>
          <a:prstGeom prst="rect">
            <a:avLst/>
          </a:prstGeom>
          <a:solidFill>
            <a:schemeClr val="dk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rPr b="1" i="0" lang="en-CA" sz="1500" u="none" cap="none" strike="noStrike">
                <a:solidFill>
                  <a:srgbClr val="FFFFFF"/>
                </a:solidFill>
                <a:latin typeface="Montserrat"/>
                <a:ea typeface="Montserrat"/>
                <a:cs typeface="Montserrat"/>
                <a:sym typeface="Montserrat"/>
              </a:rPr>
              <a:t>Semiconductor industry sales worldwide 1987-202</a:t>
            </a:r>
            <a:r>
              <a:rPr b="1" lang="en-CA" sz="1500">
                <a:solidFill>
                  <a:srgbClr val="FFFFFF"/>
                </a:solidFill>
                <a:latin typeface="Montserrat"/>
                <a:ea typeface="Montserrat"/>
                <a:cs typeface="Montserrat"/>
                <a:sym typeface="Montserrat"/>
              </a:rPr>
              <a:t>4</a:t>
            </a:r>
            <a:endParaRPr b="1" i="0" sz="1500" u="none" cap="none" strike="noStrike">
              <a:solidFill>
                <a:srgbClr val="FFFFFF"/>
              </a:solidFill>
              <a:latin typeface="Montserrat"/>
              <a:ea typeface="Montserrat"/>
              <a:cs typeface="Montserrat"/>
              <a:sym typeface="Montserrat"/>
            </a:endParaRPr>
          </a:p>
        </p:txBody>
      </p:sp>
      <p:sp>
        <p:nvSpPr>
          <p:cNvPr id="227" name="Google Shape;227;p34"/>
          <p:cNvSpPr txBox="1"/>
          <p:nvPr>
            <p:ph idx="4294967295" type="body"/>
          </p:nvPr>
        </p:nvSpPr>
        <p:spPr>
          <a:xfrm>
            <a:off x="360000" y="1620000"/>
            <a:ext cx="3960000" cy="32400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CA"/>
              <a:t>Global semiconductor revenue decline 10.3% in 2023</a:t>
            </a:r>
            <a:endParaRPr/>
          </a:p>
          <a:p>
            <a:pPr indent="-311150" lvl="0" marL="457200" rtl="0" algn="l">
              <a:spcBef>
                <a:spcPts val="0"/>
              </a:spcBef>
              <a:spcAft>
                <a:spcPts val="0"/>
              </a:spcAft>
              <a:buSzPts val="1300"/>
              <a:buChar char="●"/>
            </a:pPr>
            <a:r>
              <a:rPr lang="en-CA"/>
              <a:t>In 2023, sales were expected to reach $515.1 billion U.S. dollars</a:t>
            </a:r>
            <a:endParaRPr/>
          </a:p>
          <a:p>
            <a:pPr indent="0" lvl="0" marL="457200" rtl="0" algn="l">
              <a:spcBef>
                <a:spcPts val="1200"/>
              </a:spcBef>
              <a:spcAft>
                <a:spcPts val="1200"/>
              </a:spcAft>
              <a:buNone/>
            </a:pPr>
            <a:r>
              <a:t/>
            </a:r>
            <a:endParaRPr/>
          </a:p>
        </p:txBody>
      </p:sp>
      <p:sp>
        <p:nvSpPr>
          <p:cNvPr id="228" name="Google Shape;228;p34"/>
          <p:cNvSpPr txBox="1"/>
          <p:nvPr/>
        </p:nvSpPr>
        <p:spPr>
          <a:xfrm>
            <a:off x="0" y="4835700"/>
            <a:ext cx="7152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sz="800">
                <a:solidFill>
                  <a:srgbClr val="999999"/>
                </a:solidFill>
                <a:latin typeface="Calibri"/>
                <a:ea typeface="Calibri"/>
                <a:cs typeface="Calibri"/>
                <a:sym typeface="Calibri"/>
              </a:rPr>
              <a:t>Source: </a:t>
            </a:r>
            <a:r>
              <a:rPr lang="en-CA" sz="800" u="sng">
                <a:solidFill>
                  <a:srgbClr val="999999"/>
                </a:solidFill>
                <a:latin typeface="Calibri"/>
                <a:ea typeface="Calibri"/>
                <a:cs typeface="Calibri"/>
                <a:sym typeface="Calibri"/>
                <a:hlinkClick r:id="rId4">
                  <a:extLst>
                    <a:ext uri="{A12FA001-AC4F-418D-AE19-62706E023703}">
                      <ahyp:hlinkClr val="tx"/>
                    </a:ext>
                  </a:extLst>
                </a:hlinkClick>
              </a:rPr>
              <a:t>Statista (2023)</a:t>
            </a:r>
            <a:endParaRPr sz="800">
              <a:solidFill>
                <a:srgbClr val="999999"/>
              </a:solidFill>
              <a:latin typeface="Calibri"/>
              <a:ea typeface="Calibri"/>
              <a:cs typeface="Calibri"/>
              <a:sym typeface="Calibri"/>
            </a:endParaRPr>
          </a:p>
        </p:txBody>
      </p:sp>
    </p:spTree>
  </p:cSld>
  <p:clrMapOvr>
    <a:masterClrMapping/>
  </p:clrMapOvr>
</p:sld>
</file>

<file path=ppt/slides/slide2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0" name="Shape 1840"/>
        <p:cNvGrpSpPr/>
        <p:nvPr/>
      </p:nvGrpSpPr>
      <p:grpSpPr>
        <a:xfrm>
          <a:off x="0" y="0"/>
          <a:ext cx="0" cy="0"/>
          <a:chOff x="0" y="0"/>
          <a:chExt cx="0" cy="0"/>
        </a:xfrm>
      </p:grpSpPr>
      <p:sp>
        <p:nvSpPr>
          <p:cNvPr id="1841" name="Google Shape;1841;p214"/>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10 Year Stock Performance  </a:t>
            </a:r>
            <a:endParaRPr/>
          </a:p>
        </p:txBody>
      </p:sp>
      <p:pic>
        <p:nvPicPr>
          <p:cNvPr id="1842" name="Google Shape;1842;p214"/>
          <p:cNvPicPr preferRelativeResize="0"/>
          <p:nvPr/>
        </p:nvPicPr>
        <p:blipFill>
          <a:blip r:embed="rId3">
            <a:alphaModFix/>
          </a:blip>
          <a:stretch>
            <a:fillRect/>
          </a:stretch>
        </p:blipFill>
        <p:spPr>
          <a:xfrm>
            <a:off x="8311950" y="4599526"/>
            <a:ext cx="832050" cy="548200"/>
          </a:xfrm>
          <a:prstGeom prst="rect">
            <a:avLst/>
          </a:prstGeom>
          <a:noFill/>
          <a:ln>
            <a:noFill/>
          </a:ln>
        </p:spPr>
      </p:pic>
      <p:pic>
        <p:nvPicPr>
          <p:cNvPr id="1843" name="Google Shape;1843;p214"/>
          <p:cNvPicPr preferRelativeResize="0"/>
          <p:nvPr/>
        </p:nvPicPr>
        <p:blipFill>
          <a:blip r:embed="rId4">
            <a:alphaModFix/>
          </a:blip>
          <a:stretch>
            <a:fillRect/>
          </a:stretch>
        </p:blipFill>
        <p:spPr>
          <a:xfrm>
            <a:off x="304800" y="872400"/>
            <a:ext cx="8543236" cy="3574727"/>
          </a:xfrm>
          <a:prstGeom prst="rect">
            <a:avLst/>
          </a:prstGeom>
          <a:noFill/>
          <a:ln>
            <a:noFill/>
          </a:ln>
        </p:spPr>
      </p:pic>
      <p:sp>
        <p:nvSpPr>
          <p:cNvPr id="1844" name="Google Shape;1844;p214"/>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https://finance.yahoo.com/quote/INTC/</a:t>
            </a:r>
            <a:endParaRPr sz="800"/>
          </a:p>
        </p:txBody>
      </p:sp>
    </p:spTree>
  </p:cSld>
  <p:clrMapOvr>
    <a:masterClrMapping/>
  </p:clrMapOvr>
</p:sld>
</file>

<file path=ppt/slides/slide2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8" name="Shape 1848"/>
        <p:cNvGrpSpPr/>
        <p:nvPr/>
      </p:nvGrpSpPr>
      <p:grpSpPr>
        <a:xfrm>
          <a:off x="0" y="0"/>
          <a:ext cx="0" cy="0"/>
          <a:chOff x="0" y="0"/>
          <a:chExt cx="0" cy="0"/>
        </a:xfrm>
      </p:grpSpPr>
      <p:sp>
        <p:nvSpPr>
          <p:cNvPr id="1849" name="Google Shape;1849;p215"/>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10 Year Stock Performance vs </a:t>
            </a:r>
            <a:r>
              <a:rPr lang="en-CA">
                <a:solidFill>
                  <a:srgbClr val="00B050"/>
                </a:solidFill>
              </a:rPr>
              <a:t>S&amp;P 500,</a:t>
            </a:r>
            <a:r>
              <a:rPr lang="en-CA"/>
              <a:t> </a:t>
            </a:r>
            <a:r>
              <a:rPr lang="en-CA">
                <a:solidFill>
                  <a:srgbClr val="9900FF"/>
                </a:solidFill>
              </a:rPr>
              <a:t>NASDAQ</a:t>
            </a:r>
            <a:r>
              <a:rPr lang="en-CA"/>
              <a:t>, and </a:t>
            </a:r>
            <a:r>
              <a:rPr lang="en-CA">
                <a:solidFill>
                  <a:srgbClr val="CC0633"/>
                </a:solidFill>
              </a:rPr>
              <a:t>DJIA</a:t>
            </a:r>
            <a:r>
              <a:rPr lang="en-CA"/>
              <a:t> </a:t>
            </a:r>
            <a:endParaRPr/>
          </a:p>
        </p:txBody>
      </p:sp>
      <p:pic>
        <p:nvPicPr>
          <p:cNvPr id="1850" name="Google Shape;1850;p215"/>
          <p:cNvPicPr preferRelativeResize="0"/>
          <p:nvPr/>
        </p:nvPicPr>
        <p:blipFill>
          <a:blip r:embed="rId3">
            <a:alphaModFix/>
          </a:blip>
          <a:stretch>
            <a:fillRect/>
          </a:stretch>
        </p:blipFill>
        <p:spPr>
          <a:xfrm>
            <a:off x="8311950" y="4599526"/>
            <a:ext cx="832050" cy="548200"/>
          </a:xfrm>
          <a:prstGeom prst="rect">
            <a:avLst/>
          </a:prstGeom>
          <a:noFill/>
          <a:ln>
            <a:noFill/>
          </a:ln>
        </p:spPr>
      </p:pic>
      <p:pic>
        <p:nvPicPr>
          <p:cNvPr id="1851" name="Google Shape;1851;p215"/>
          <p:cNvPicPr preferRelativeResize="0"/>
          <p:nvPr/>
        </p:nvPicPr>
        <p:blipFill>
          <a:blip r:embed="rId4">
            <a:alphaModFix/>
          </a:blip>
          <a:stretch>
            <a:fillRect/>
          </a:stretch>
        </p:blipFill>
        <p:spPr>
          <a:xfrm>
            <a:off x="304800" y="872400"/>
            <a:ext cx="8506123" cy="3574725"/>
          </a:xfrm>
          <a:prstGeom prst="rect">
            <a:avLst/>
          </a:prstGeom>
          <a:noFill/>
          <a:ln>
            <a:noFill/>
          </a:ln>
        </p:spPr>
      </p:pic>
      <p:sp>
        <p:nvSpPr>
          <p:cNvPr id="1852" name="Google Shape;1852;p215"/>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https://finance.yahoo.com/quote/INTC/</a:t>
            </a:r>
            <a:endParaRPr sz="800"/>
          </a:p>
        </p:txBody>
      </p:sp>
    </p:spTree>
  </p:cSld>
  <p:clrMapOvr>
    <a:masterClrMapping/>
  </p:clrMapOvr>
</p:sld>
</file>

<file path=ppt/slides/slide2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6" name="Shape 1856"/>
        <p:cNvGrpSpPr/>
        <p:nvPr/>
      </p:nvGrpSpPr>
      <p:grpSpPr>
        <a:xfrm>
          <a:off x="0" y="0"/>
          <a:ext cx="0" cy="0"/>
          <a:chOff x="0" y="0"/>
          <a:chExt cx="0" cy="0"/>
        </a:xfrm>
      </p:grpSpPr>
      <p:sp>
        <p:nvSpPr>
          <p:cNvPr id="1857" name="Google Shape;1857;p216"/>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10 Year Stock Performance </a:t>
            </a:r>
            <a:r>
              <a:rPr lang="en-CA"/>
              <a:t>vs </a:t>
            </a:r>
            <a:r>
              <a:rPr lang="en-CA">
                <a:solidFill>
                  <a:srgbClr val="76B900"/>
                </a:solidFill>
              </a:rPr>
              <a:t>NVDA</a:t>
            </a:r>
            <a:r>
              <a:rPr lang="en-CA"/>
              <a:t>, </a:t>
            </a:r>
            <a:r>
              <a:rPr lang="en-CA">
                <a:solidFill>
                  <a:srgbClr val="CC0633"/>
                </a:solidFill>
              </a:rPr>
              <a:t>AMD</a:t>
            </a:r>
            <a:r>
              <a:rPr lang="en-CA"/>
              <a:t>, and </a:t>
            </a:r>
            <a:r>
              <a:rPr lang="en-CA">
                <a:solidFill>
                  <a:schemeClr val="lt2"/>
                </a:solidFill>
              </a:rPr>
              <a:t>TSMC</a:t>
            </a:r>
            <a:endParaRPr/>
          </a:p>
        </p:txBody>
      </p:sp>
      <p:pic>
        <p:nvPicPr>
          <p:cNvPr id="1858" name="Google Shape;1858;p216"/>
          <p:cNvPicPr preferRelativeResize="0"/>
          <p:nvPr/>
        </p:nvPicPr>
        <p:blipFill>
          <a:blip r:embed="rId3">
            <a:alphaModFix/>
          </a:blip>
          <a:stretch>
            <a:fillRect/>
          </a:stretch>
        </p:blipFill>
        <p:spPr>
          <a:xfrm>
            <a:off x="8311950" y="4599526"/>
            <a:ext cx="832050" cy="548200"/>
          </a:xfrm>
          <a:prstGeom prst="rect">
            <a:avLst/>
          </a:prstGeom>
          <a:noFill/>
          <a:ln>
            <a:noFill/>
          </a:ln>
        </p:spPr>
      </p:pic>
      <p:pic>
        <p:nvPicPr>
          <p:cNvPr id="1859" name="Google Shape;1859;p216"/>
          <p:cNvPicPr preferRelativeResize="0"/>
          <p:nvPr/>
        </p:nvPicPr>
        <p:blipFill>
          <a:blip r:embed="rId4">
            <a:alphaModFix/>
          </a:blip>
          <a:stretch>
            <a:fillRect/>
          </a:stretch>
        </p:blipFill>
        <p:spPr>
          <a:xfrm>
            <a:off x="228600" y="872400"/>
            <a:ext cx="8629893" cy="3574725"/>
          </a:xfrm>
          <a:prstGeom prst="rect">
            <a:avLst/>
          </a:prstGeom>
          <a:noFill/>
          <a:ln>
            <a:noFill/>
          </a:ln>
        </p:spPr>
      </p:pic>
      <p:sp>
        <p:nvSpPr>
          <p:cNvPr id="1860" name="Google Shape;1860;p216"/>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https://finance.yahoo.com/quote/INTC/</a:t>
            </a:r>
            <a:endParaRPr sz="800"/>
          </a:p>
        </p:txBody>
      </p:sp>
    </p:spTree>
  </p:cSld>
  <p:clrMapOvr>
    <a:masterClrMapping/>
  </p:clrMapOvr>
</p:sld>
</file>

<file path=ppt/slides/slide2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4" name="Shape 1864"/>
        <p:cNvGrpSpPr/>
        <p:nvPr/>
      </p:nvGrpSpPr>
      <p:grpSpPr>
        <a:xfrm>
          <a:off x="0" y="0"/>
          <a:ext cx="0" cy="0"/>
          <a:chOff x="0" y="0"/>
          <a:chExt cx="0" cy="0"/>
        </a:xfrm>
      </p:grpSpPr>
      <p:sp>
        <p:nvSpPr>
          <p:cNvPr id="1865" name="Google Shape;1865;p217"/>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Ratios</a:t>
            </a:r>
            <a:endParaRPr/>
          </a:p>
        </p:txBody>
      </p:sp>
      <p:pic>
        <p:nvPicPr>
          <p:cNvPr id="1866" name="Google Shape;1866;p217"/>
          <p:cNvPicPr preferRelativeResize="0"/>
          <p:nvPr/>
        </p:nvPicPr>
        <p:blipFill>
          <a:blip r:embed="rId3">
            <a:alphaModFix/>
          </a:blip>
          <a:stretch>
            <a:fillRect/>
          </a:stretch>
        </p:blipFill>
        <p:spPr>
          <a:xfrm>
            <a:off x="8311950" y="4599526"/>
            <a:ext cx="832050" cy="548200"/>
          </a:xfrm>
          <a:prstGeom prst="rect">
            <a:avLst/>
          </a:prstGeom>
          <a:noFill/>
          <a:ln>
            <a:noFill/>
          </a:ln>
        </p:spPr>
      </p:pic>
      <p:sp>
        <p:nvSpPr>
          <p:cNvPr id="1867" name="Google Shape;1867;p217"/>
          <p:cNvSpPr txBox="1"/>
          <p:nvPr>
            <p:ph idx="4294967295" type="body"/>
          </p:nvPr>
        </p:nvSpPr>
        <p:spPr>
          <a:xfrm>
            <a:off x="0" y="4783500"/>
            <a:ext cx="8424000" cy="360000"/>
          </a:xfrm>
          <a:prstGeom prst="rect">
            <a:avLst/>
          </a:prstGeom>
        </p:spPr>
        <p:txBody>
          <a:bodyPr anchorCtr="0" anchor="t"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S&amp;P Capital IQ </a:t>
            </a:r>
            <a:endParaRPr sz="800"/>
          </a:p>
        </p:txBody>
      </p:sp>
      <p:pic>
        <p:nvPicPr>
          <p:cNvPr id="1868" name="Google Shape;1868;p217"/>
          <p:cNvPicPr preferRelativeResize="0"/>
          <p:nvPr/>
        </p:nvPicPr>
        <p:blipFill>
          <a:blip r:embed="rId4">
            <a:alphaModFix/>
          </a:blip>
          <a:stretch>
            <a:fillRect/>
          </a:stretch>
        </p:blipFill>
        <p:spPr>
          <a:xfrm>
            <a:off x="0" y="720000"/>
            <a:ext cx="9144003" cy="3054096"/>
          </a:xfrm>
          <a:prstGeom prst="rect">
            <a:avLst/>
          </a:prstGeom>
          <a:noFill/>
          <a:ln>
            <a:noFill/>
          </a:ln>
        </p:spPr>
      </p:pic>
    </p:spTree>
  </p:cSld>
  <p:clrMapOvr>
    <a:masterClrMapping/>
  </p:clrMapOvr>
</p:sld>
</file>

<file path=ppt/slides/slide2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2" name="Shape 1872"/>
        <p:cNvGrpSpPr/>
        <p:nvPr/>
      </p:nvGrpSpPr>
      <p:grpSpPr>
        <a:xfrm>
          <a:off x="0" y="0"/>
          <a:ext cx="0" cy="0"/>
          <a:chOff x="0" y="0"/>
          <a:chExt cx="0" cy="0"/>
        </a:xfrm>
      </p:grpSpPr>
      <p:sp>
        <p:nvSpPr>
          <p:cNvPr id="1873" name="Google Shape;1873;p218"/>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CAGR Over Five Years</a:t>
            </a:r>
            <a:endParaRPr/>
          </a:p>
        </p:txBody>
      </p:sp>
      <p:pic>
        <p:nvPicPr>
          <p:cNvPr id="1874" name="Google Shape;1874;p218"/>
          <p:cNvPicPr preferRelativeResize="0"/>
          <p:nvPr/>
        </p:nvPicPr>
        <p:blipFill>
          <a:blip r:embed="rId3">
            <a:alphaModFix/>
          </a:blip>
          <a:stretch>
            <a:fillRect/>
          </a:stretch>
        </p:blipFill>
        <p:spPr>
          <a:xfrm>
            <a:off x="8311950" y="4599526"/>
            <a:ext cx="832050" cy="548200"/>
          </a:xfrm>
          <a:prstGeom prst="rect">
            <a:avLst/>
          </a:prstGeom>
          <a:noFill/>
          <a:ln>
            <a:noFill/>
          </a:ln>
        </p:spPr>
      </p:pic>
      <p:sp>
        <p:nvSpPr>
          <p:cNvPr id="1875" name="Google Shape;1875;p218"/>
          <p:cNvSpPr txBox="1"/>
          <p:nvPr>
            <p:ph idx="4294967295" type="body"/>
          </p:nvPr>
        </p:nvSpPr>
        <p:spPr>
          <a:xfrm>
            <a:off x="0" y="4783500"/>
            <a:ext cx="8424000" cy="360000"/>
          </a:xfrm>
          <a:prstGeom prst="rect">
            <a:avLst/>
          </a:prstGeom>
        </p:spPr>
        <p:txBody>
          <a:bodyPr anchorCtr="0" anchor="t"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S&amp;P Capital IQ </a:t>
            </a:r>
            <a:endParaRPr sz="800"/>
          </a:p>
        </p:txBody>
      </p:sp>
      <p:pic>
        <p:nvPicPr>
          <p:cNvPr id="1876" name="Google Shape;1876;p218"/>
          <p:cNvPicPr preferRelativeResize="0"/>
          <p:nvPr/>
        </p:nvPicPr>
        <p:blipFill>
          <a:blip r:embed="rId4">
            <a:alphaModFix/>
          </a:blip>
          <a:stretch>
            <a:fillRect/>
          </a:stretch>
        </p:blipFill>
        <p:spPr>
          <a:xfrm>
            <a:off x="0" y="720000"/>
            <a:ext cx="9144003" cy="2329891"/>
          </a:xfrm>
          <a:prstGeom prst="rect">
            <a:avLst/>
          </a:prstGeom>
          <a:noFill/>
          <a:ln>
            <a:noFill/>
          </a:ln>
        </p:spPr>
      </p:pic>
    </p:spTree>
  </p:cSld>
  <p:clrMapOvr>
    <a:masterClrMapping/>
  </p:clrMapOvr>
</p:sld>
</file>

<file path=ppt/slides/slide2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0" name="Shape 1880"/>
        <p:cNvGrpSpPr/>
        <p:nvPr/>
      </p:nvGrpSpPr>
      <p:grpSpPr>
        <a:xfrm>
          <a:off x="0" y="0"/>
          <a:ext cx="0" cy="0"/>
          <a:chOff x="0" y="0"/>
          <a:chExt cx="0" cy="0"/>
        </a:xfrm>
      </p:grpSpPr>
      <p:sp>
        <p:nvSpPr>
          <p:cNvPr id="1881" name="Google Shape;1881;p219"/>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Ratios</a:t>
            </a:r>
            <a:endParaRPr/>
          </a:p>
        </p:txBody>
      </p:sp>
      <p:pic>
        <p:nvPicPr>
          <p:cNvPr id="1882" name="Google Shape;1882;p219"/>
          <p:cNvPicPr preferRelativeResize="0"/>
          <p:nvPr/>
        </p:nvPicPr>
        <p:blipFill>
          <a:blip r:embed="rId3">
            <a:alphaModFix/>
          </a:blip>
          <a:stretch>
            <a:fillRect/>
          </a:stretch>
        </p:blipFill>
        <p:spPr>
          <a:xfrm>
            <a:off x="8311950" y="4599526"/>
            <a:ext cx="832050" cy="548200"/>
          </a:xfrm>
          <a:prstGeom prst="rect">
            <a:avLst/>
          </a:prstGeom>
          <a:noFill/>
          <a:ln>
            <a:noFill/>
          </a:ln>
        </p:spPr>
      </p:pic>
      <p:sp>
        <p:nvSpPr>
          <p:cNvPr id="1883" name="Google Shape;1883;p219"/>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https://www.intc.com/filings-reports/all-sec-filings/content/0000050863-23-000006/0000050863-23-000006.pdf</a:t>
            </a:r>
            <a:endParaRPr sz="800"/>
          </a:p>
        </p:txBody>
      </p:sp>
      <p:pic>
        <p:nvPicPr>
          <p:cNvPr id="1884" name="Google Shape;1884;p219"/>
          <p:cNvPicPr preferRelativeResize="0"/>
          <p:nvPr/>
        </p:nvPicPr>
        <p:blipFill>
          <a:blip r:embed="rId4">
            <a:alphaModFix/>
          </a:blip>
          <a:stretch>
            <a:fillRect/>
          </a:stretch>
        </p:blipFill>
        <p:spPr>
          <a:xfrm>
            <a:off x="0" y="720000"/>
            <a:ext cx="9107723" cy="3443751"/>
          </a:xfrm>
          <a:prstGeom prst="rect">
            <a:avLst/>
          </a:prstGeom>
          <a:noFill/>
          <a:ln>
            <a:noFill/>
          </a:ln>
        </p:spPr>
      </p:pic>
    </p:spTree>
  </p:cSld>
  <p:clrMapOvr>
    <a:masterClrMapping/>
  </p:clrMapOvr>
</p:sld>
</file>

<file path=ppt/slides/slide2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8" name="Shape 1888"/>
        <p:cNvGrpSpPr/>
        <p:nvPr/>
      </p:nvGrpSpPr>
      <p:grpSpPr>
        <a:xfrm>
          <a:off x="0" y="0"/>
          <a:ext cx="0" cy="0"/>
          <a:chOff x="0" y="0"/>
          <a:chExt cx="0" cy="0"/>
        </a:xfrm>
      </p:grpSpPr>
      <p:sp>
        <p:nvSpPr>
          <p:cNvPr id="1889" name="Google Shape;1889;p220"/>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Ratios</a:t>
            </a:r>
            <a:endParaRPr/>
          </a:p>
        </p:txBody>
      </p:sp>
      <p:pic>
        <p:nvPicPr>
          <p:cNvPr id="1890" name="Google Shape;1890;p220"/>
          <p:cNvPicPr preferRelativeResize="0"/>
          <p:nvPr/>
        </p:nvPicPr>
        <p:blipFill>
          <a:blip r:embed="rId3">
            <a:alphaModFix/>
          </a:blip>
          <a:stretch>
            <a:fillRect/>
          </a:stretch>
        </p:blipFill>
        <p:spPr>
          <a:xfrm>
            <a:off x="8311950" y="4599526"/>
            <a:ext cx="832050" cy="548200"/>
          </a:xfrm>
          <a:prstGeom prst="rect">
            <a:avLst/>
          </a:prstGeom>
          <a:noFill/>
          <a:ln>
            <a:noFill/>
          </a:ln>
        </p:spPr>
      </p:pic>
      <p:sp>
        <p:nvSpPr>
          <p:cNvPr id="1891" name="Google Shape;1891;p220"/>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https://www.intc.com/filings-reports/all-sec-filings/content/0000050863-23-000006/0000050863-23-000006.pdf</a:t>
            </a:r>
            <a:endParaRPr sz="800"/>
          </a:p>
        </p:txBody>
      </p:sp>
      <p:pic>
        <p:nvPicPr>
          <p:cNvPr id="1892" name="Google Shape;1892;p220"/>
          <p:cNvPicPr preferRelativeResize="0"/>
          <p:nvPr/>
        </p:nvPicPr>
        <p:blipFill>
          <a:blip r:embed="rId4">
            <a:alphaModFix/>
          </a:blip>
          <a:stretch>
            <a:fillRect/>
          </a:stretch>
        </p:blipFill>
        <p:spPr>
          <a:xfrm>
            <a:off x="0" y="720000"/>
            <a:ext cx="9143999" cy="2958775"/>
          </a:xfrm>
          <a:prstGeom prst="rect">
            <a:avLst/>
          </a:prstGeom>
          <a:noFill/>
          <a:ln>
            <a:noFill/>
          </a:ln>
        </p:spPr>
      </p:pic>
    </p:spTree>
  </p:cSld>
  <p:clrMapOvr>
    <a:masterClrMapping/>
  </p:clrMapOvr>
</p:sld>
</file>

<file path=ppt/slides/slide2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6" name="Shape 1896"/>
        <p:cNvGrpSpPr/>
        <p:nvPr/>
      </p:nvGrpSpPr>
      <p:grpSpPr>
        <a:xfrm>
          <a:off x="0" y="0"/>
          <a:ext cx="0" cy="0"/>
          <a:chOff x="0" y="0"/>
          <a:chExt cx="0" cy="0"/>
        </a:xfrm>
      </p:grpSpPr>
      <p:sp>
        <p:nvSpPr>
          <p:cNvPr id="1897" name="Google Shape;1897;p221"/>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Ratios</a:t>
            </a:r>
            <a:endParaRPr/>
          </a:p>
        </p:txBody>
      </p:sp>
      <p:pic>
        <p:nvPicPr>
          <p:cNvPr id="1898" name="Google Shape;1898;p221"/>
          <p:cNvPicPr preferRelativeResize="0"/>
          <p:nvPr/>
        </p:nvPicPr>
        <p:blipFill>
          <a:blip r:embed="rId3">
            <a:alphaModFix/>
          </a:blip>
          <a:stretch>
            <a:fillRect/>
          </a:stretch>
        </p:blipFill>
        <p:spPr>
          <a:xfrm>
            <a:off x="8311950" y="4599526"/>
            <a:ext cx="832050" cy="548200"/>
          </a:xfrm>
          <a:prstGeom prst="rect">
            <a:avLst/>
          </a:prstGeom>
          <a:noFill/>
          <a:ln>
            <a:noFill/>
          </a:ln>
        </p:spPr>
      </p:pic>
      <p:sp>
        <p:nvSpPr>
          <p:cNvPr id="1899" name="Google Shape;1899;p221"/>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https://www.intc.com/filings-reports/all-sec-filings/content/0000050863-23-000006/0000050863-23-000006.pdf</a:t>
            </a:r>
            <a:endParaRPr sz="800"/>
          </a:p>
        </p:txBody>
      </p:sp>
      <p:pic>
        <p:nvPicPr>
          <p:cNvPr id="1900" name="Google Shape;1900;p221"/>
          <p:cNvPicPr preferRelativeResize="0"/>
          <p:nvPr/>
        </p:nvPicPr>
        <p:blipFill>
          <a:blip r:embed="rId4">
            <a:alphaModFix/>
          </a:blip>
          <a:stretch>
            <a:fillRect/>
          </a:stretch>
        </p:blipFill>
        <p:spPr>
          <a:xfrm>
            <a:off x="0" y="720000"/>
            <a:ext cx="9143999" cy="2408025"/>
          </a:xfrm>
          <a:prstGeom prst="rect">
            <a:avLst/>
          </a:prstGeom>
          <a:noFill/>
          <a:ln>
            <a:noFill/>
          </a:ln>
        </p:spPr>
      </p:pic>
    </p:spTree>
  </p:cSld>
  <p:clrMapOvr>
    <a:masterClrMapping/>
  </p:clrMapOvr>
</p:sld>
</file>

<file path=ppt/slides/slide2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4" name="Shape 1904"/>
        <p:cNvGrpSpPr/>
        <p:nvPr/>
      </p:nvGrpSpPr>
      <p:grpSpPr>
        <a:xfrm>
          <a:off x="0" y="0"/>
          <a:ext cx="0" cy="0"/>
          <a:chOff x="0" y="0"/>
          <a:chExt cx="0" cy="0"/>
        </a:xfrm>
      </p:grpSpPr>
      <p:sp>
        <p:nvSpPr>
          <p:cNvPr id="1905" name="Google Shape;1905;p222"/>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Top Shareholders</a:t>
            </a:r>
            <a:endParaRPr/>
          </a:p>
        </p:txBody>
      </p:sp>
      <p:pic>
        <p:nvPicPr>
          <p:cNvPr id="1906" name="Google Shape;1906;p222"/>
          <p:cNvPicPr preferRelativeResize="0"/>
          <p:nvPr/>
        </p:nvPicPr>
        <p:blipFill>
          <a:blip r:embed="rId3">
            <a:alphaModFix/>
          </a:blip>
          <a:stretch>
            <a:fillRect/>
          </a:stretch>
        </p:blipFill>
        <p:spPr>
          <a:xfrm>
            <a:off x="8311950" y="4599526"/>
            <a:ext cx="832050" cy="548200"/>
          </a:xfrm>
          <a:prstGeom prst="rect">
            <a:avLst/>
          </a:prstGeom>
          <a:noFill/>
          <a:ln>
            <a:noFill/>
          </a:ln>
        </p:spPr>
      </p:pic>
      <p:sp>
        <p:nvSpPr>
          <p:cNvPr id="1907" name="Google Shape;1907;p222"/>
          <p:cNvSpPr txBox="1"/>
          <p:nvPr/>
        </p:nvSpPr>
        <p:spPr>
          <a:xfrm>
            <a:off x="2174400" y="1101000"/>
            <a:ext cx="4795200" cy="3703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CA" sz="1200">
                <a:solidFill>
                  <a:schemeClr val="dk2"/>
                </a:solidFill>
                <a:latin typeface="Calibri"/>
                <a:ea typeface="Calibri"/>
                <a:cs typeface="Calibri"/>
                <a:sym typeface="Calibri"/>
              </a:rPr>
              <a:t>Breakdown</a:t>
            </a:r>
            <a:endParaRPr sz="1200">
              <a:solidFill>
                <a:schemeClr val="dk2"/>
              </a:solidFill>
              <a:latin typeface="Calibri"/>
              <a:ea typeface="Calibri"/>
              <a:cs typeface="Calibri"/>
              <a:sym typeface="Calibri"/>
            </a:endParaRPr>
          </a:p>
          <a:p>
            <a:pPr indent="-304800" lvl="0" marL="457200" rtl="0" algn="l">
              <a:lnSpc>
                <a:spcPct val="115000"/>
              </a:lnSpc>
              <a:spcBef>
                <a:spcPts val="1200"/>
              </a:spcBef>
              <a:spcAft>
                <a:spcPts val="0"/>
              </a:spcAft>
              <a:buClr>
                <a:schemeClr val="dk2"/>
              </a:buClr>
              <a:buSzPts val="1200"/>
              <a:buFont typeface="Calibri"/>
              <a:buChar char="●"/>
            </a:pPr>
            <a:r>
              <a:rPr lang="en-CA" sz="1200">
                <a:solidFill>
                  <a:schemeClr val="dk2"/>
                </a:solidFill>
                <a:latin typeface="Calibri"/>
                <a:ea typeface="Calibri"/>
                <a:cs typeface="Calibri"/>
                <a:sym typeface="Calibri"/>
              </a:rPr>
              <a:t>Shares Held by All Insider 					00.06%</a:t>
            </a:r>
            <a:endParaRPr sz="1200">
              <a:solidFill>
                <a:schemeClr val="dk2"/>
              </a:solidFill>
              <a:latin typeface="Calibri"/>
              <a:ea typeface="Calibri"/>
              <a:cs typeface="Calibri"/>
              <a:sym typeface="Calibri"/>
            </a:endParaRPr>
          </a:p>
          <a:p>
            <a:pPr indent="-304800" lvl="0" marL="457200" rtl="0" algn="l">
              <a:lnSpc>
                <a:spcPct val="115000"/>
              </a:lnSpc>
              <a:spcBef>
                <a:spcPts val="0"/>
              </a:spcBef>
              <a:spcAft>
                <a:spcPts val="0"/>
              </a:spcAft>
              <a:buClr>
                <a:schemeClr val="dk2"/>
              </a:buClr>
              <a:buSzPts val="1200"/>
              <a:buFont typeface="Calibri"/>
              <a:buChar char="●"/>
            </a:pPr>
            <a:r>
              <a:rPr lang="en-CA" sz="1200">
                <a:solidFill>
                  <a:schemeClr val="dk2"/>
                </a:solidFill>
                <a:latin typeface="Calibri"/>
                <a:ea typeface="Calibri"/>
                <a:cs typeface="Calibri"/>
                <a:sym typeface="Calibri"/>
              </a:rPr>
              <a:t>Shares Held by Institutions 					64.66%</a:t>
            </a:r>
            <a:endParaRPr sz="1200">
              <a:solidFill>
                <a:schemeClr val="dk2"/>
              </a:solidFill>
              <a:latin typeface="Calibri"/>
              <a:ea typeface="Calibri"/>
              <a:cs typeface="Calibri"/>
              <a:sym typeface="Calibri"/>
            </a:endParaRPr>
          </a:p>
          <a:p>
            <a:pPr indent="-304800" lvl="0" marL="457200" rtl="0" algn="l">
              <a:lnSpc>
                <a:spcPct val="115000"/>
              </a:lnSpc>
              <a:spcBef>
                <a:spcPts val="0"/>
              </a:spcBef>
              <a:spcAft>
                <a:spcPts val="0"/>
              </a:spcAft>
              <a:buClr>
                <a:schemeClr val="dk2"/>
              </a:buClr>
              <a:buSzPts val="1200"/>
              <a:buFont typeface="Calibri"/>
              <a:buChar char="●"/>
            </a:pPr>
            <a:r>
              <a:rPr lang="en-CA" sz="1200">
                <a:solidFill>
                  <a:schemeClr val="dk2"/>
                </a:solidFill>
                <a:latin typeface="Calibri"/>
                <a:ea typeface="Calibri"/>
                <a:cs typeface="Calibri"/>
                <a:sym typeface="Calibri"/>
              </a:rPr>
              <a:t>Float Held by Institutions 					64.70%</a:t>
            </a:r>
            <a:endParaRPr sz="1200">
              <a:solidFill>
                <a:schemeClr val="dk2"/>
              </a:solidFill>
              <a:latin typeface="Calibri"/>
              <a:ea typeface="Calibri"/>
              <a:cs typeface="Calibri"/>
              <a:sym typeface="Calibri"/>
            </a:endParaRPr>
          </a:p>
          <a:p>
            <a:pPr indent="-304800" lvl="0" marL="457200" rtl="0" algn="l">
              <a:lnSpc>
                <a:spcPct val="115000"/>
              </a:lnSpc>
              <a:spcBef>
                <a:spcPts val="0"/>
              </a:spcBef>
              <a:spcAft>
                <a:spcPts val="0"/>
              </a:spcAft>
              <a:buClr>
                <a:schemeClr val="dk2"/>
              </a:buClr>
              <a:buSzPts val="1200"/>
              <a:buFont typeface="Calibri"/>
              <a:buChar char="●"/>
            </a:pPr>
            <a:r>
              <a:rPr lang="en-CA" sz="1200">
                <a:solidFill>
                  <a:schemeClr val="dk2"/>
                </a:solidFill>
                <a:latin typeface="Calibri"/>
                <a:ea typeface="Calibri"/>
                <a:cs typeface="Calibri"/>
                <a:sym typeface="Calibri"/>
              </a:rPr>
              <a:t>Number of Institutions Holding Shares 			3119</a:t>
            </a:r>
            <a:endParaRPr sz="1200">
              <a:solidFill>
                <a:schemeClr val="dk2"/>
              </a:solidFill>
              <a:latin typeface="Calibri"/>
              <a:ea typeface="Calibri"/>
              <a:cs typeface="Calibri"/>
              <a:sym typeface="Calibri"/>
            </a:endParaRPr>
          </a:p>
          <a:p>
            <a:pPr indent="0" lvl="0" marL="0" rtl="0" algn="l">
              <a:lnSpc>
                <a:spcPct val="115000"/>
              </a:lnSpc>
              <a:spcBef>
                <a:spcPts val="1200"/>
              </a:spcBef>
              <a:spcAft>
                <a:spcPts val="0"/>
              </a:spcAft>
              <a:buNone/>
            </a:pPr>
            <a:r>
              <a:rPr b="1" lang="en-CA" sz="1200">
                <a:solidFill>
                  <a:schemeClr val="dk2"/>
                </a:solidFill>
                <a:latin typeface="Calibri"/>
                <a:ea typeface="Calibri"/>
                <a:cs typeface="Calibri"/>
                <a:sym typeface="Calibri"/>
              </a:rPr>
              <a:t>Top 3 Institutional Holders						%Out</a:t>
            </a:r>
            <a:endParaRPr b="1" sz="1200">
              <a:solidFill>
                <a:schemeClr val="dk2"/>
              </a:solidFill>
              <a:latin typeface="Calibri"/>
              <a:ea typeface="Calibri"/>
              <a:cs typeface="Calibri"/>
              <a:sym typeface="Calibri"/>
            </a:endParaRPr>
          </a:p>
          <a:p>
            <a:pPr indent="-304800" lvl="0" marL="457200" rtl="0" algn="l">
              <a:lnSpc>
                <a:spcPct val="115000"/>
              </a:lnSpc>
              <a:spcBef>
                <a:spcPts val="1200"/>
              </a:spcBef>
              <a:spcAft>
                <a:spcPts val="0"/>
              </a:spcAft>
              <a:buClr>
                <a:schemeClr val="dk2"/>
              </a:buClr>
              <a:buSzPts val="1200"/>
              <a:buFont typeface="Calibri"/>
              <a:buAutoNum type="arabicPeriod"/>
            </a:pPr>
            <a:r>
              <a:rPr lang="en-CA" sz="1200">
                <a:solidFill>
                  <a:schemeClr val="dk2"/>
                </a:solidFill>
                <a:latin typeface="Calibri"/>
                <a:ea typeface="Calibri"/>
                <a:cs typeface="Calibri"/>
                <a:sym typeface="Calibri"/>
              </a:rPr>
              <a:t>Vanguard Group Inc 						9.06%</a:t>
            </a:r>
            <a:endParaRPr sz="1200">
              <a:solidFill>
                <a:schemeClr val="dk2"/>
              </a:solidFill>
              <a:latin typeface="Calibri"/>
              <a:ea typeface="Calibri"/>
              <a:cs typeface="Calibri"/>
              <a:sym typeface="Calibri"/>
            </a:endParaRPr>
          </a:p>
          <a:p>
            <a:pPr indent="-304800" lvl="0" marL="457200" rtl="0" algn="l">
              <a:lnSpc>
                <a:spcPct val="115000"/>
              </a:lnSpc>
              <a:spcBef>
                <a:spcPts val="0"/>
              </a:spcBef>
              <a:spcAft>
                <a:spcPts val="0"/>
              </a:spcAft>
              <a:buClr>
                <a:schemeClr val="dk2"/>
              </a:buClr>
              <a:buSzPts val="1200"/>
              <a:buFont typeface="Calibri"/>
              <a:buAutoNum type="arabicPeriod"/>
            </a:pPr>
            <a:r>
              <a:rPr lang="en-CA" sz="1200">
                <a:solidFill>
                  <a:schemeClr val="dk2"/>
                </a:solidFill>
                <a:latin typeface="Calibri"/>
                <a:ea typeface="Calibri"/>
                <a:cs typeface="Calibri"/>
                <a:sym typeface="Calibri"/>
              </a:rPr>
              <a:t>Blackrock Inc. 							7.96%</a:t>
            </a:r>
            <a:endParaRPr sz="1200">
              <a:solidFill>
                <a:schemeClr val="dk2"/>
              </a:solidFill>
              <a:latin typeface="Calibri"/>
              <a:ea typeface="Calibri"/>
              <a:cs typeface="Calibri"/>
              <a:sym typeface="Calibri"/>
            </a:endParaRPr>
          </a:p>
          <a:p>
            <a:pPr indent="-304800" lvl="0" marL="457200" rtl="0" algn="l">
              <a:lnSpc>
                <a:spcPct val="115000"/>
              </a:lnSpc>
              <a:spcBef>
                <a:spcPts val="0"/>
              </a:spcBef>
              <a:spcAft>
                <a:spcPts val="0"/>
              </a:spcAft>
              <a:buClr>
                <a:schemeClr val="dk2"/>
              </a:buClr>
              <a:buSzPts val="1200"/>
              <a:buFont typeface="Calibri"/>
              <a:buAutoNum type="arabicPeriod"/>
            </a:pPr>
            <a:r>
              <a:rPr lang="en-CA" sz="1200">
                <a:solidFill>
                  <a:schemeClr val="dk2"/>
                </a:solidFill>
                <a:latin typeface="Calibri"/>
                <a:ea typeface="Calibri"/>
                <a:cs typeface="Calibri"/>
                <a:sym typeface="Calibri"/>
              </a:rPr>
              <a:t>State Street Corporation 					4.34%</a:t>
            </a:r>
            <a:endParaRPr sz="1200">
              <a:solidFill>
                <a:schemeClr val="dk2"/>
              </a:solidFill>
              <a:latin typeface="Calibri"/>
              <a:ea typeface="Calibri"/>
              <a:cs typeface="Calibri"/>
              <a:sym typeface="Calibri"/>
            </a:endParaRPr>
          </a:p>
          <a:p>
            <a:pPr indent="0" lvl="0" marL="0" rtl="0" algn="l">
              <a:lnSpc>
                <a:spcPct val="115000"/>
              </a:lnSpc>
              <a:spcBef>
                <a:spcPts val="1200"/>
              </a:spcBef>
              <a:spcAft>
                <a:spcPts val="0"/>
              </a:spcAft>
              <a:buNone/>
            </a:pPr>
            <a:r>
              <a:rPr b="1" lang="en-CA" sz="1200">
                <a:solidFill>
                  <a:schemeClr val="dk2"/>
                </a:solidFill>
                <a:latin typeface="Calibri"/>
                <a:ea typeface="Calibri"/>
                <a:cs typeface="Calibri"/>
                <a:sym typeface="Calibri"/>
              </a:rPr>
              <a:t>Top 3 Mutual Fund Holders</a:t>
            </a:r>
            <a:endParaRPr b="1" sz="1200">
              <a:solidFill>
                <a:schemeClr val="dk2"/>
              </a:solidFill>
              <a:latin typeface="Calibri"/>
              <a:ea typeface="Calibri"/>
              <a:cs typeface="Calibri"/>
              <a:sym typeface="Calibri"/>
            </a:endParaRPr>
          </a:p>
          <a:p>
            <a:pPr indent="-304800" lvl="0" marL="457200" rtl="0" algn="l">
              <a:lnSpc>
                <a:spcPct val="115000"/>
              </a:lnSpc>
              <a:spcBef>
                <a:spcPts val="1200"/>
              </a:spcBef>
              <a:spcAft>
                <a:spcPts val="0"/>
              </a:spcAft>
              <a:buClr>
                <a:schemeClr val="dk2"/>
              </a:buClr>
              <a:buSzPts val="1200"/>
              <a:buFont typeface="Calibri"/>
              <a:buAutoNum type="arabicPeriod"/>
            </a:pPr>
            <a:r>
              <a:rPr lang="en-CA" sz="1200">
                <a:solidFill>
                  <a:schemeClr val="dk2"/>
                </a:solidFill>
                <a:latin typeface="Calibri"/>
                <a:ea typeface="Calibri"/>
                <a:cs typeface="Calibri"/>
                <a:sym typeface="Calibri"/>
              </a:rPr>
              <a:t>Vanguard Total Stock Market Index Fund 			3.11%</a:t>
            </a:r>
            <a:endParaRPr sz="1200">
              <a:solidFill>
                <a:schemeClr val="dk2"/>
              </a:solidFill>
              <a:latin typeface="Calibri"/>
              <a:ea typeface="Calibri"/>
              <a:cs typeface="Calibri"/>
              <a:sym typeface="Calibri"/>
            </a:endParaRPr>
          </a:p>
          <a:p>
            <a:pPr indent="-304800" lvl="0" marL="457200" rtl="0" algn="l">
              <a:lnSpc>
                <a:spcPct val="115000"/>
              </a:lnSpc>
              <a:spcBef>
                <a:spcPts val="0"/>
              </a:spcBef>
              <a:spcAft>
                <a:spcPts val="0"/>
              </a:spcAft>
              <a:buClr>
                <a:schemeClr val="dk2"/>
              </a:buClr>
              <a:buSzPts val="1200"/>
              <a:buFont typeface="Calibri"/>
              <a:buAutoNum type="arabicPeriod"/>
            </a:pPr>
            <a:r>
              <a:rPr lang="en-CA" sz="1200">
                <a:solidFill>
                  <a:schemeClr val="dk2"/>
                </a:solidFill>
                <a:latin typeface="Calibri"/>
                <a:ea typeface="Calibri"/>
                <a:cs typeface="Calibri"/>
                <a:sym typeface="Calibri"/>
              </a:rPr>
              <a:t>Vanguard 500 Index Fund 					2.37%</a:t>
            </a:r>
            <a:endParaRPr sz="1200">
              <a:solidFill>
                <a:schemeClr val="dk2"/>
              </a:solidFill>
              <a:latin typeface="Calibri"/>
              <a:ea typeface="Calibri"/>
              <a:cs typeface="Calibri"/>
              <a:sym typeface="Calibri"/>
            </a:endParaRPr>
          </a:p>
          <a:p>
            <a:pPr indent="-304800" lvl="0" marL="457200" rtl="0" algn="l">
              <a:lnSpc>
                <a:spcPct val="115000"/>
              </a:lnSpc>
              <a:spcBef>
                <a:spcPts val="0"/>
              </a:spcBef>
              <a:spcAft>
                <a:spcPts val="0"/>
              </a:spcAft>
              <a:buClr>
                <a:schemeClr val="dk2"/>
              </a:buClr>
              <a:buSzPts val="1200"/>
              <a:buFont typeface="Calibri"/>
              <a:buAutoNum type="arabicPeriod"/>
            </a:pPr>
            <a:r>
              <a:rPr lang="en-CA" sz="1200">
                <a:solidFill>
                  <a:schemeClr val="dk2"/>
                </a:solidFill>
                <a:latin typeface="Calibri"/>
                <a:ea typeface="Calibri"/>
                <a:cs typeface="Calibri"/>
                <a:sym typeface="Calibri"/>
              </a:rPr>
              <a:t>Invesco ETF Tr-Invesco QQQ Tr, Series 1 ETF 			1.69%</a:t>
            </a:r>
            <a:endParaRPr sz="1200">
              <a:solidFill>
                <a:schemeClr val="dk2"/>
              </a:solidFill>
              <a:latin typeface="Calibri"/>
              <a:ea typeface="Calibri"/>
              <a:cs typeface="Calibri"/>
              <a:sym typeface="Calibri"/>
            </a:endParaRPr>
          </a:p>
          <a:p>
            <a:pPr indent="0" lvl="0" marL="0" rtl="0" algn="l">
              <a:spcBef>
                <a:spcPts val="1200"/>
              </a:spcBef>
              <a:spcAft>
                <a:spcPts val="0"/>
              </a:spcAft>
              <a:buNone/>
            </a:pPr>
            <a:r>
              <a:t/>
            </a:r>
            <a:endParaRPr sz="1200">
              <a:latin typeface="Calibri"/>
              <a:ea typeface="Calibri"/>
              <a:cs typeface="Calibri"/>
              <a:sym typeface="Calibri"/>
            </a:endParaRPr>
          </a:p>
        </p:txBody>
      </p:sp>
      <p:sp>
        <p:nvSpPr>
          <p:cNvPr id="1908" name="Google Shape;1908;p222"/>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a:t>
            </a:r>
            <a:r>
              <a:rPr lang="en-CA" sz="800">
                <a:solidFill>
                  <a:srgbClr val="999999"/>
                </a:solidFill>
              </a:rPr>
              <a:t>https://finance.yahoo.com/quote/INTC/holders/</a:t>
            </a:r>
            <a:endParaRPr sz="800"/>
          </a:p>
        </p:txBody>
      </p:sp>
    </p:spTree>
  </p:cSld>
  <p:clrMapOvr>
    <a:masterClrMapping/>
  </p:clrMapOvr>
</p:sld>
</file>

<file path=ppt/slides/slide2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2" name="Shape 1912"/>
        <p:cNvGrpSpPr/>
        <p:nvPr/>
      </p:nvGrpSpPr>
      <p:grpSpPr>
        <a:xfrm>
          <a:off x="0" y="0"/>
          <a:ext cx="0" cy="0"/>
          <a:chOff x="0" y="0"/>
          <a:chExt cx="0" cy="0"/>
        </a:xfrm>
      </p:grpSpPr>
      <p:sp>
        <p:nvSpPr>
          <p:cNvPr id="1913" name="Google Shape;1913;p223"/>
          <p:cNvSpPr txBox="1"/>
          <p:nvPr>
            <p:ph type="title"/>
          </p:nvPr>
        </p:nvSpPr>
        <p:spPr>
          <a:xfrm>
            <a:off x="311725" y="500925"/>
            <a:ext cx="3706500" cy="3555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CA" sz="3000"/>
              <a:t>Company Overview</a:t>
            </a:r>
            <a:endParaRPr sz="3000"/>
          </a:p>
          <a:p>
            <a:pPr indent="0" lvl="0" marL="0" rtl="0" algn="l">
              <a:spcBef>
                <a:spcPts val="0"/>
              </a:spcBef>
              <a:spcAft>
                <a:spcPts val="0"/>
              </a:spcAft>
              <a:buNone/>
            </a:pPr>
            <a:r>
              <a:t/>
            </a:r>
            <a:endParaRPr sz="3000"/>
          </a:p>
          <a:p>
            <a:pPr indent="-330200" lvl="0" marL="457200" rtl="0" algn="l">
              <a:spcBef>
                <a:spcPts val="0"/>
              </a:spcBef>
              <a:spcAft>
                <a:spcPts val="0"/>
              </a:spcAft>
              <a:buSzPts val="1600"/>
              <a:buChar char="●"/>
            </a:pPr>
            <a:r>
              <a:rPr lang="en-CA" sz="1600"/>
              <a:t>Company </a:t>
            </a:r>
            <a:r>
              <a:rPr lang="en-CA" sz="1600"/>
              <a:t>overview</a:t>
            </a:r>
            <a:r>
              <a:rPr lang="en-CA" sz="1600"/>
              <a:t> </a:t>
            </a:r>
            <a:endParaRPr sz="1600"/>
          </a:p>
          <a:p>
            <a:pPr indent="-330200" lvl="0" marL="457200" rtl="0" algn="l">
              <a:spcBef>
                <a:spcPts val="0"/>
              </a:spcBef>
              <a:spcAft>
                <a:spcPts val="0"/>
              </a:spcAft>
              <a:buSzPts val="1600"/>
              <a:buChar char="●"/>
            </a:pPr>
            <a:r>
              <a:rPr lang="en-CA" sz="1600"/>
              <a:t>Timeline</a:t>
            </a:r>
            <a:endParaRPr sz="1600"/>
          </a:p>
          <a:p>
            <a:pPr indent="-330200" lvl="0" marL="457200" rtl="0" algn="l">
              <a:spcBef>
                <a:spcPts val="0"/>
              </a:spcBef>
              <a:spcAft>
                <a:spcPts val="0"/>
              </a:spcAft>
              <a:buSzPts val="1600"/>
              <a:buChar char="●"/>
            </a:pPr>
            <a:r>
              <a:rPr lang="en-CA" sz="1600"/>
              <a:t>Notable acquisitions</a:t>
            </a:r>
            <a:endParaRPr sz="1600"/>
          </a:p>
          <a:p>
            <a:pPr indent="-330200" lvl="0" marL="457200" rtl="0" algn="l">
              <a:spcBef>
                <a:spcPts val="0"/>
              </a:spcBef>
              <a:spcAft>
                <a:spcPts val="0"/>
              </a:spcAft>
              <a:buSzPts val="1600"/>
              <a:buChar char="●"/>
            </a:pPr>
            <a:r>
              <a:rPr lang="en-CA" sz="1600"/>
              <a:t>Business Segments &amp; application</a:t>
            </a:r>
            <a:endParaRPr sz="1600"/>
          </a:p>
          <a:p>
            <a:pPr indent="-330200" lvl="0" marL="457200" rtl="0" algn="l">
              <a:spcBef>
                <a:spcPts val="0"/>
              </a:spcBef>
              <a:spcAft>
                <a:spcPts val="0"/>
              </a:spcAft>
              <a:buSzPts val="1600"/>
              <a:buChar char="●"/>
            </a:pPr>
            <a:r>
              <a:rPr lang="en-CA" sz="1600"/>
              <a:t>Artificial Intelligence</a:t>
            </a:r>
            <a:endParaRPr sz="1600"/>
          </a:p>
          <a:p>
            <a:pPr indent="-330200" lvl="0" marL="457200" rtl="0" algn="l">
              <a:spcBef>
                <a:spcPts val="0"/>
              </a:spcBef>
              <a:spcAft>
                <a:spcPts val="0"/>
              </a:spcAft>
              <a:buSzPts val="1600"/>
              <a:buChar char="●"/>
            </a:pPr>
            <a:r>
              <a:rPr lang="en-CA" sz="1600"/>
              <a:t>Graphic card</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t/>
            </a:r>
            <a:endParaRPr sz="3000"/>
          </a:p>
        </p:txBody>
      </p:sp>
      <p:pic>
        <p:nvPicPr>
          <p:cNvPr id="1914" name="Google Shape;1914;p223"/>
          <p:cNvPicPr preferRelativeResize="0"/>
          <p:nvPr/>
        </p:nvPicPr>
        <p:blipFill>
          <a:blip r:embed="rId3">
            <a:alphaModFix/>
          </a:blip>
          <a:stretch>
            <a:fillRect/>
          </a:stretch>
        </p:blipFill>
        <p:spPr>
          <a:xfrm>
            <a:off x="4422222" y="883196"/>
            <a:ext cx="4668951" cy="307614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35"/>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Market Analysis</a:t>
            </a:r>
            <a:endParaRPr/>
          </a:p>
        </p:txBody>
      </p:sp>
      <p:sp>
        <p:nvSpPr>
          <p:cNvPr id="234" name="Google Shape;234;p35"/>
          <p:cNvSpPr/>
          <p:nvPr/>
        </p:nvSpPr>
        <p:spPr>
          <a:xfrm>
            <a:off x="972000" y="1080000"/>
            <a:ext cx="7200000" cy="360000"/>
          </a:xfrm>
          <a:prstGeom prst="rect">
            <a:avLst/>
          </a:prstGeom>
          <a:solidFill>
            <a:schemeClr val="dk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rPr b="1" lang="en-CA" sz="1300">
                <a:solidFill>
                  <a:srgbClr val="FFFFFF"/>
                </a:solidFill>
                <a:latin typeface="Montserrat"/>
                <a:ea typeface="Montserrat"/>
                <a:cs typeface="Montserrat"/>
                <a:sym typeface="Montserrat"/>
              </a:rPr>
              <a:t>Semiconductor manufacturing capacity </a:t>
            </a:r>
            <a:r>
              <a:rPr b="1" lang="en-CA" sz="1300">
                <a:solidFill>
                  <a:srgbClr val="FFFFFF"/>
                </a:solidFill>
                <a:latin typeface="Montserrat"/>
                <a:ea typeface="Montserrat"/>
                <a:cs typeface="Montserrat"/>
                <a:sym typeface="Montserrat"/>
              </a:rPr>
              <a:t>worldwide</a:t>
            </a:r>
            <a:r>
              <a:rPr b="1" lang="en-CA" sz="1300">
                <a:solidFill>
                  <a:srgbClr val="FFFFFF"/>
                </a:solidFill>
                <a:latin typeface="Montserrat"/>
                <a:ea typeface="Montserrat"/>
                <a:cs typeface="Montserrat"/>
                <a:sym typeface="Montserrat"/>
              </a:rPr>
              <a:t> 2013-2021, by region</a:t>
            </a:r>
            <a:endParaRPr b="1" i="0" sz="1300" u="none" cap="none" strike="noStrike">
              <a:solidFill>
                <a:srgbClr val="FFFFFF"/>
              </a:solidFill>
              <a:latin typeface="Montserrat"/>
              <a:ea typeface="Montserrat"/>
              <a:cs typeface="Montserrat"/>
              <a:sym typeface="Montserrat"/>
            </a:endParaRPr>
          </a:p>
        </p:txBody>
      </p:sp>
      <p:sp>
        <p:nvSpPr>
          <p:cNvPr id="235" name="Google Shape;235;p35"/>
          <p:cNvSpPr txBox="1"/>
          <p:nvPr>
            <p:ph idx="4294967295" type="body"/>
          </p:nvPr>
        </p:nvSpPr>
        <p:spPr>
          <a:xfrm>
            <a:off x="360000" y="1620000"/>
            <a:ext cx="2520000" cy="32400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CA"/>
              <a:t>In 2021, about 43% of U.S headquartered firms front end semiconductor capacity was located in the U.S.</a:t>
            </a:r>
            <a:endParaRPr/>
          </a:p>
          <a:p>
            <a:pPr indent="-311150" lvl="0" marL="457200" rtl="0" algn="l">
              <a:spcBef>
                <a:spcPts val="0"/>
              </a:spcBef>
              <a:spcAft>
                <a:spcPts val="0"/>
              </a:spcAft>
              <a:buSzPts val="1300"/>
              <a:buChar char="●"/>
            </a:pPr>
            <a:r>
              <a:rPr lang="en-CA"/>
              <a:t>Other </a:t>
            </a:r>
            <a:r>
              <a:rPr lang="en-CA"/>
              <a:t>locations</a:t>
            </a:r>
            <a:r>
              <a:rPr lang="en-CA"/>
              <a:t> that take up market share in  the manufacturing capacity is Singapore, Taiwan, Europe, Japan and China</a:t>
            </a:r>
            <a:endParaRPr/>
          </a:p>
          <a:p>
            <a:pPr indent="0" lvl="0" marL="457200" rtl="0" algn="l">
              <a:spcBef>
                <a:spcPts val="1200"/>
              </a:spcBef>
              <a:spcAft>
                <a:spcPts val="1200"/>
              </a:spcAft>
              <a:buNone/>
            </a:pPr>
            <a:r>
              <a:t/>
            </a:r>
            <a:endParaRPr/>
          </a:p>
        </p:txBody>
      </p:sp>
      <p:sp>
        <p:nvSpPr>
          <p:cNvPr id="236" name="Google Shape;236;p35"/>
          <p:cNvSpPr txBox="1"/>
          <p:nvPr/>
        </p:nvSpPr>
        <p:spPr>
          <a:xfrm>
            <a:off x="0" y="4835700"/>
            <a:ext cx="7152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sz="800">
                <a:solidFill>
                  <a:srgbClr val="999999"/>
                </a:solidFill>
                <a:latin typeface="Calibri"/>
                <a:ea typeface="Calibri"/>
                <a:cs typeface="Calibri"/>
                <a:sym typeface="Calibri"/>
              </a:rPr>
              <a:t>Source: </a:t>
            </a:r>
            <a:r>
              <a:rPr lang="en-CA" sz="800" u="sng">
                <a:solidFill>
                  <a:srgbClr val="999999"/>
                </a:solidFill>
                <a:latin typeface="Calibri"/>
                <a:ea typeface="Calibri"/>
                <a:cs typeface="Calibri"/>
                <a:sym typeface="Calibri"/>
                <a:hlinkClick r:id="rId3">
                  <a:extLst>
                    <a:ext uri="{A12FA001-AC4F-418D-AE19-62706E023703}">
                      <ahyp:hlinkClr val="tx"/>
                    </a:ext>
                  </a:extLst>
                </a:hlinkClick>
              </a:rPr>
              <a:t>Statista (2022)</a:t>
            </a:r>
            <a:endParaRPr sz="800">
              <a:solidFill>
                <a:srgbClr val="999999"/>
              </a:solidFill>
              <a:latin typeface="Calibri"/>
              <a:ea typeface="Calibri"/>
              <a:cs typeface="Calibri"/>
              <a:sym typeface="Calibri"/>
            </a:endParaRPr>
          </a:p>
        </p:txBody>
      </p:sp>
      <p:pic>
        <p:nvPicPr>
          <p:cNvPr id="237" name="Google Shape;237;p35"/>
          <p:cNvPicPr preferRelativeResize="0"/>
          <p:nvPr/>
        </p:nvPicPr>
        <p:blipFill rotWithShape="1">
          <a:blip r:embed="rId4">
            <a:alphaModFix/>
          </a:blip>
          <a:srcRect b="0" l="0" r="0" t="0"/>
          <a:stretch/>
        </p:blipFill>
        <p:spPr>
          <a:xfrm>
            <a:off x="3420000" y="1620000"/>
            <a:ext cx="5399998" cy="3240001"/>
          </a:xfrm>
          <a:prstGeom prst="rect">
            <a:avLst/>
          </a:prstGeom>
          <a:noFill/>
          <a:ln>
            <a:noFill/>
          </a:ln>
        </p:spPr>
      </p:pic>
    </p:spTree>
  </p:cSld>
  <p:clrMapOvr>
    <a:masterClrMapping/>
  </p:clrMapOvr>
</p:sld>
</file>

<file path=ppt/slides/slide2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8" name="Shape 1918"/>
        <p:cNvGrpSpPr/>
        <p:nvPr/>
      </p:nvGrpSpPr>
      <p:grpSpPr>
        <a:xfrm>
          <a:off x="0" y="0"/>
          <a:ext cx="0" cy="0"/>
          <a:chOff x="0" y="0"/>
          <a:chExt cx="0" cy="0"/>
        </a:xfrm>
      </p:grpSpPr>
      <p:sp>
        <p:nvSpPr>
          <p:cNvPr id="1919" name="Google Shape;1919;p224"/>
          <p:cNvSpPr txBox="1"/>
          <p:nvPr>
            <p:ph type="title"/>
          </p:nvPr>
        </p:nvSpPr>
        <p:spPr>
          <a:xfrm>
            <a:off x="426250" y="553750"/>
            <a:ext cx="3706500" cy="250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CA"/>
              <a:t>Company Overview </a:t>
            </a:r>
            <a:endParaRPr sz="1800"/>
          </a:p>
        </p:txBody>
      </p:sp>
      <p:sp>
        <p:nvSpPr>
          <p:cNvPr id="1920" name="Google Shape;1920;p224"/>
          <p:cNvSpPr txBox="1"/>
          <p:nvPr/>
        </p:nvSpPr>
        <p:spPr>
          <a:xfrm>
            <a:off x="4868775" y="1613550"/>
            <a:ext cx="3706500" cy="191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sz="1250">
                <a:solidFill>
                  <a:schemeClr val="dk1"/>
                </a:solidFill>
                <a:latin typeface="Calibri"/>
                <a:ea typeface="Calibri"/>
                <a:cs typeface="Calibri"/>
                <a:sym typeface="Calibri"/>
              </a:rPr>
              <a:t>Founded in 1968, Intel’s technology has been at the heart of computing breakthroughs. We are an industry leader, creating world-changing technology that enables global progress and enriches lives. We stand at the brink of several technology inflections—artificial intelligence (AI), 5G network transformation, and the rise of the intelligent edge—that together will shape the future of technology. Silicon and software drive these inflections, and Intel is at the heart of it all.</a:t>
            </a:r>
            <a:endParaRPr sz="1300">
              <a:solidFill>
                <a:schemeClr val="dk1"/>
              </a:solidFill>
              <a:latin typeface="Calibri"/>
              <a:ea typeface="Calibri"/>
              <a:cs typeface="Calibri"/>
              <a:sym typeface="Calibri"/>
            </a:endParaRPr>
          </a:p>
        </p:txBody>
      </p:sp>
      <p:sp>
        <p:nvSpPr>
          <p:cNvPr id="1921" name="Google Shape;1921;p224"/>
          <p:cNvSpPr txBox="1"/>
          <p:nvPr/>
        </p:nvSpPr>
        <p:spPr>
          <a:xfrm>
            <a:off x="-68375" y="2274125"/>
            <a:ext cx="4086600" cy="170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CA" sz="1500">
                <a:solidFill>
                  <a:schemeClr val="lt1"/>
                </a:solidFill>
                <a:latin typeface="Calibri"/>
                <a:ea typeface="Calibri"/>
                <a:cs typeface="Calibri"/>
                <a:sym typeface="Calibri"/>
              </a:rPr>
              <a:t>“The </a:t>
            </a:r>
            <a:r>
              <a:rPr lang="en-CA" sz="1500">
                <a:solidFill>
                  <a:schemeClr val="lt1"/>
                </a:solidFill>
                <a:latin typeface="Calibri"/>
                <a:ea typeface="Calibri"/>
                <a:cs typeface="Calibri"/>
                <a:sym typeface="Calibri"/>
              </a:rPr>
              <a:t>company</a:t>
            </a:r>
            <a:r>
              <a:rPr lang="en-CA" sz="1500">
                <a:solidFill>
                  <a:schemeClr val="lt1"/>
                </a:solidFill>
                <a:latin typeface="Calibri"/>
                <a:ea typeface="Calibri"/>
                <a:cs typeface="Calibri"/>
                <a:sym typeface="Calibri"/>
              </a:rPr>
              <a:t> that put silicon in silicon valley”</a:t>
            </a:r>
            <a:endParaRPr sz="1500">
              <a:solidFill>
                <a:schemeClr val="lt1"/>
              </a:solidFill>
              <a:latin typeface="Calibri"/>
              <a:ea typeface="Calibri"/>
              <a:cs typeface="Calibri"/>
              <a:sym typeface="Calibri"/>
            </a:endParaRPr>
          </a:p>
        </p:txBody>
      </p:sp>
    </p:spTree>
  </p:cSld>
  <p:clrMapOvr>
    <a:masterClrMapping/>
  </p:clrMapOvr>
</p:sld>
</file>

<file path=ppt/slides/slide2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5" name="Shape 1925"/>
        <p:cNvGrpSpPr/>
        <p:nvPr/>
      </p:nvGrpSpPr>
      <p:grpSpPr>
        <a:xfrm>
          <a:off x="0" y="0"/>
          <a:ext cx="0" cy="0"/>
          <a:chOff x="0" y="0"/>
          <a:chExt cx="0" cy="0"/>
        </a:xfrm>
      </p:grpSpPr>
      <p:sp>
        <p:nvSpPr>
          <p:cNvPr id="1926" name="Google Shape;1926;p225"/>
          <p:cNvSpPr txBox="1"/>
          <p:nvPr/>
        </p:nvSpPr>
        <p:spPr>
          <a:xfrm>
            <a:off x="76200" y="1505700"/>
            <a:ext cx="8993100" cy="1431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sz="900">
                <a:latin typeface="Calibri"/>
                <a:ea typeface="Calibri"/>
                <a:cs typeface="Calibri"/>
                <a:sym typeface="Calibri"/>
              </a:rPr>
              <a:t>We are a global IDM of CPUs and related solutions that we design, develop, manufacture, market, sell, support and service. Our CPUs and related solutions are incorporated in computing and related end products and services, and utilized globally by consumers, enterprises, governments, and educational organizations. Our customers primarily include OEMs, ODMs, cloud service providers, and other equipment manufacturers that we market and sell to directly through our global sales and marketing organizations and indirectly through channel partners. We manufacture our products at our fabrication and assembly and test facilities located throughout the world. Our CPU and related product offerings provide end-to-end solutions, scaling from edge computing to 5G networks, the cloud, and the emerging fields of AI and autonomous driving. Products, such as our gaming CPUs, may be sold directly to end consumers, or they may be further integrated by our customers into end products such as notebooks and storage servers. Combining some of these products—for example, integrating FPGAs with Intel Xeon processors in a data center solution—enables incremental synergistic value and performance. We launched new products in 2022, such as the 12th Gen Intel Core HXprocessors, the final products in our Alder Lake family; Raptor Lake, our 13th Gen Intel 7 client product; and Sapphire Rapids, the first of our 4th Gen Intel Xeon Scalable processors. We also added to our graphics offerings with the introduction of Ponte Vecchio and Alchemist.</a:t>
            </a:r>
            <a:endParaRPr sz="900">
              <a:latin typeface="Calibri"/>
              <a:ea typeface="Calibri"/>
              <a:cs typeface="Calibri"/>
              <a:sym typeface="Calibri"/>
            </a:endParaRPr>
          </a:p>
        </p:txBody>
      </p:sp>
      <p:sp>
        <p:nvSpPr>
          <p:cNvPr id="1927" name="Google Shape;1927;p225"/>
          <p:cNvSpPr txBox="1"/>
          <p:nvPr>
            <p:ph type="title"/>
          </p:nvPr>
        </p:nvSpPr>
        <p:spPr>
          <a:xfrm>
            <a:off x="311725" y="500925"/>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CA"/>
              <a:t>C</a:t>
            </a:r>
            <a:r>
              <a:rPr lang="en-CA"/>
              <a:t>ompany Overview </a:t>
            </a:r>
            <a:endParaRPr/>
          </a:p>
        </p:txBody>
      </p:sp>
      <p:pic>
        <p:nvPicPr>
          <p:cNvPr id="1928" name="Google Shape;1928;p225"/>
          <p:cNvPicPr preferRelativeResize="0"/>
          <p:nvPr/>
        </p:nvPicPr>
        <p:blipFill rotWithShape="1">
          <a:blip r:embed="rId3">
            <a:alphaModFix/>
          </a:blip>
          <a:srcRect b="0" l="0" r="0" t="0"/>
          <a:stretch/>
        </p:blipFill>
        <p:spPr>
          <a:xfrm>
            <a:off x="311700" y="3012125"/>
            <a:ext cx="8489150" cy="2006725"/>
          </a:xfrm>
          <a:prstGeom prst="rect">
            <a:avLst/>
          </a:prstGeom>
          <a:noFill/>
          <a:ln>
            <a:noFill/>
          </a:ln>
        </p:spPr>
      </p:pic>
    </p:spTree>
  </p:cSld>
  <p:clrMapOvr>
    <a:masterClrMapping/>
  </p:clrMapOvr>
</p:sld>
</file>

<file path=ppt/slides/slide2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2" name="Shape 1932"/>
        <p:cNvGrpSpPr/>
        <p:nvPr/>
      </p:nvGrpSpPr>
      <p:grpSpPr>
        <a:xfrm>
          <a:off x="0" y="0"/>
          <a:ext cx="0" cy="0"/>
          <a:chOff x="0" y="0"/>
          <a:chExt cx="0" cy="0"/>
        </a:xfrm>
      </p:grpSpPr>
      <p:sp>
        <p:nvSpPr>
          <p:cNvPr id="1933" name="Google Shape;1933;p226"/>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Timeline</a:t>
            </a:r>
            <a:endParaRPr/>
          </a:p>
        </p:txBody>
      </p:sp>
      <p:pic>
        <p:nvPicPr>
          <p:cNvPr id="1934" name="Google Shape;1934;p226"/>
          <p:cNvPicPr preferRelativeResize="0"/>
          <p:nvPr/>
        </p:nvPicPr>
        <p:blipFill>
          <a:blip r:embed="rId3">
            <a:alphaModFix/>
          </a:blip>
          <a:stretch>
            <a:fillRect/>
          </a:stretch>
        </p:blipFill>
        <p:spPr>
          <a:xfrm>
            <a:off x="8311950" y="4599526"/>
            <a:ext cx="832050" cy="548200"/>
          </a:xfrm>
          <a:prstGeom prst="rect">
            <a:avLst/>
          </a:prstGeom>
          <a:noFill/>
          <a:ln>
            <a:noFill/>
          </a:ln>
        </p:spPr>
      </p:pic>
      <p:cxnSp>
        <p:nvCxnSpPr>
          <p:cNvPr id="1935" name="Google Shape;1935;p226"/>
          <p:cNvCxnSpPr/>
          <p:nvPr/>
        </p:nvCxnSpPr>
        <p:spPr>
          <a:xfrm flipH="1" rot="10800000">
            <a:off x="236300" y="2738025"/>
            <a:ext cx="8690100" cy="18600"/>
          </a:xfrm>
          <a:prstGeom prst="straightConnector1">
            <a:avLst/>
          </a:prstGeom>
          <a:noFill/>
          <a:ln cap="flat" cmpd="sng" w="38100">
            <a:solidFill>
              <a:schemeClr val="dk2"/>
            </a:solidFill>
            <a:prstDash val="solid"/>
            <a:round/>
            <a:headEnd len="sm" w="sm" type="none"/>
            <a:tailEnd len="med" w="med" type="triangle"/>
          </a:ln>
        </p:spPr>
      </p:cxnSp>
      <p:cxnSp>
        <p:nvCxnSpPr>
          <p:cNvPr id="1936" name="Google Shape;1936;p226"/>
          <p:cNvCxnSpPr/>
          <p:nvPr/>
        </p:nvCxnSpPr>
        <p:spPr>
          <a:xfrm>
            <a:off x="615650" y="2738025"/>
            <a:ext cx="0" cy="417900"/>
          </a:xfrm>
          <a:prstGeom prst="straightConnector1">
            <a:avLst/>
          </a:prstGeom>
          <a:noFill/>
          <a:ln cap="flat" cmpd="sng" w="28575">
            <a:solidFill>
              <a:schemeClr val="dk2"/>
            </a:solidFill>
            <a:prstDash val="solid"/>
            <a:round/>
            <a:headEnd len="sm" w="sm" type="none"/>
            <a:tailEnd len="sm" w="sm" type="none"/>
          </a:ln>
        </p:spPr>
      </p:cxnSp>
      <p:cxnSp>
        <p:nvCxnSpPr>
          <p:cNvPr id="1937" name="Google Shape;1937;p226"/>
          <p:cNvCxnSpPr/>
          <p:nvPr/>
        </p:nvCxnSpPr>
        <p:spPr>
          <a:xfrm flipH="1">
            <a:off x="3018150" y="2027275"/>
            <a:ext cx="5400" cy="1117200"/>
          </a:xfrm>
          <a:prstGeom prst="straightConnector1">
            <a:avLst/>
          </a:prstGeom>
          <a:noFill/>
          <a:ln cap="flat" cmpd="sng" w="28575">
            <a:solidFill>
              <a:schemeClr val="dk2"/>
            </a:solidFill>
            <a:prstDash val="solid"/>
            <a:round/>
            <a:headEnd len="sm" w="sm" type="none"/>
            <a:tailEnd len="sm" w="sm" type="none"/>
          </a:ln>
        </p:spPr>
      </p:cxnSp>
      <p:cxnSp>
        <p:nvCxnSpPr>
          <p:cNvPr id="1938" name="Google Shape;1938;p226"/>
          <p:cNvCxnSpPr/>
          <p:nvPr/>
        </p:nvCxnSpPr>
        <p:spPr>
          <a:xfrm>
            <a:off x="2039100" y="2362800"/>
            <a:ext cx="0" cy="417900"/>
          </a:xfrm>
          <a:prstGeom prst="straightConnector1">
            <a:avLst/>
          </a:prstGeom>
          <a:noFill/>
          <a:ln cap="flat" cmpd="sng" w="28575">
            <a:solidFill>
              <a:schemeClr val="dk2"/>
            </a:solidFill>
            <a:prstDash val="solid"/>
            <a:round/>
            <a:headEnd len="sm" w="sm" type="none"/>
            <a:tailEnd len="sm" w="sm" type="none"/>
          </a:ln>
        </p:spPr>
      </p:cxnSp>
      <p:cxnSp>
        <p:nvCxnSpPr>
          <p:cNvPr id="1939" name="Google Shape;1939;p226"/>
          <p:cNvCxnSpPr/>
          <p:nvPr/>
        </p:nvCxnSpPr>
        <p:spPr>
          <a:xfrm>
            <a:off x="4150950" y="2362800"/>
            <a:ext cx="0" cy="417900"/>
          </a:xfrm>
          <a:prstGeom prst="straightConnector1">
            <a:avLst/>
          </a:prstGeom>
          <a:noFill/>
          <a:ln cap="flat" cmpd="sng" w="28575">
            <a:solidFill>
              <a:schemeClr val="dk2"/>
            </a:solidFill>
            <a:prstDash val="solid"/>
            <a:round/>
            <a:headEnd len="sm" w="sm" type="none"/>
            <a:tailEnd len="sm" w="sm" type="none"/>
          </a:ln>
        </p:spPr>
      </p:cxnSp>
      <p:sp>
        <p:nvSpPr>
          <p:cNvPr id="1940" name="Google Shape;1940;p226"/>
          <p:cNvSpPr txBox="1"/>
          <p:nvPr/>
        </p:nvSpPr>
        <p:spPr>
          <a:xfrm>
            <a:off x="244250" y="3202275"/>
            <a:ext cx="742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CA" sz="1400" u="none" cap="none" strike="noStrike">
                <a:solidFill>
                  <a:srgbClr val="000000"/>
                </a:solidFill>
                <a:latin typeface="Montserrat"/>
                <a:ea typeface="Montserrat"/>
                <a:cs typeface="Montserrat"/>
                <a:sym typeface="Montserrat"/>
              </a:rPr>
              <a:t>1968</a:t>
            </a:r>
            <a:endParaRPr b="1" i="0" sz="1400" u="none" cap="none" strike="noStrike">
              <a:solidFill>
                <a:srgbClr val="000000"/>
              </a:solidFill>
              <a:latin typeface="Montserrat"/>
              <a:ea typeface="Montserrat"/>
              <a:cs typeface="Montserrat"/>
              <a:sym typeface="Montserrat"/>
            </a:endParaRPr>
          </a:p>
        </p:txBody>
      </p:sp>
      <p:sp>
        <p:nvSpPr>
          <p:cNvPr id="1941" name="Google Shape;1941;p226"/>
          <p:cNvSpPr txBox="1"/>
          <p:nvPr/>
        </p:nvSpPr>
        <p:spPr>
          <a:xfrm>
            <a:off x="2661750" y="3202263"/>
            <a:ext cx="742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CA" sz="1400" u="none" cap="none" strike="noStrike">
                <a:solidFill>
                  <a:srgbClr val="000000"/>
                </a:solidFill>
                <a:latin typeface="Montserrat"/>
                <a:ea typeface="Montserrat"/>
                <a:cs typeface="Montserrat"/>
                <a:sym typeface="Montserrat"/>
              </a:rPr>
              <a:t>1970</a:t>
            </a:r>
            <a:endParaRPr b="1" i="0" sz="1400" u="none" cap="none" strike="noStrike">
              <a:solidFill>
                <a:srgbClr val="000000"/>
              </a:solidFill>
              <a:latin typeface="Montserrat"/>
              <a:ea typeface="Montserrat"/>
              <a:cs typeface="Montserrat"/>
              <a:sym typeface="Montserrat"/>
            </a:endParaRPr>
          </a:p>
        </p:txBody>
      </p:sp>
      <p:sp>
        <p:nvSpPr>
          <p:cNvPr id="1942" name="Google Shape;1942;p226"/>
          <p:cNvSpPr txBox="1"/>
          <p:nvPr/>
        </p:nvSpPr>
        <p:spPr>
          <a:xfrm>
            <a:off x="3779550" y="1962588"/>
            <a:ext cx="742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CA" sz="1400" u="none" cap="none" strike="noStrike">
                <a:solidFill>
                  <a:srgbClr val="000000"/>
                </a:solidFill>
                <a:latin typeface="Montserrat"/>
                <a:ea typeface="Montserrat"/>
                <a:cs typeface="Montserrat"/>
                <a:sym typeface="Montserrat"/>
              </a:rPr>
              <a:t>1971</a:t>
            </a:r>
            <a:endParaRPr b="1" i="0" sz="1400" u="none" cap="none" strike="noStrike">
              <a:solidFill>
                <a:srgbClr val="000000"/>
              </a:solidFill>
              <a:latin typeface="Montserrat"/>
              <a:ea typeface="Montserrat"/>
              <a:cs typeface="Montserrat"/>
              <a:sym typeface="Montserrat"/>
            </a:endParaRPr>
          </a:p>
        </p:txBody>
      </p:sp>
      <p:sp>
        <p:nvSpPr>
          <p:cNvPr id="1943" name="Google Shape;1943;p226"/>
          <p:cNvSpPr txBox="1"/>
          <p:nvPr/>
        </p:nvSpPr>
        <p:spPr>
          <a:xfrm>
            <a:off x="1667700" y="1992525"/>
            <a:ext cx="742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CA" sz="1400" u="none" cap="none" strike="noStrike">
                <a:solidFill>
                  <a:srgbClr val="000000"/>
                </a:solidFill>
                <a:latin typeface="Montserrat"/>
                <a:ea typeface="Montserrat"/>
                <a:cs typeface="Montserrat"/>
                <a:sym typeface="Montserrat"/>
              </a:rPr>
              <a:t>1969</a:t>
            </a:r>
            <a:endParaRPr b="1" i="0" sz="1400" u="none" cap="none" strike="noStrike">
              <a:solidFill>
                <a:srgbClr val="000000"/>
              </a:solidFill>
              <a:latin typeface="Montserrat"/>
              <a:ea typeface="Montserrat"/>
              <a:cs typeface="Montserrat"/>
              <a:sym typeface="Montserrat"/>
            </a:endParaRPr>
          </a:p>
        </p:txBody>
      </p:sp>
      <p:sp>
        <p:nvSpPr>
          <p:cNvPr id="1944" name="Google Shape;1944;p226"/>
          <p:cNvSpPr txBox="1"/>
          <p:nvPr/>
        </p:nvSpPr>
        <p:spPr>
          <a:xfrm>
            <a:off x="60600" y="1243000"/>
            <a:ext cx="2186400" cy="585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CA" sz="1300" u="none" cap="none" strike="noStrike">
                <a:solidFill>
                  <a:srgbClr val="000000"/>
                </a:solidFill>
                <a:latin typeface="Arial"/>
                <a:ea typeface="Arial"/>
                <a:cs typeface="Arial"/>
                <a:sym typeface="Arial"/>
              </a:rPr>
              <a:t>Founded by Gordon Moore and Bob Noyce</a:t>
            </a:r>
            <a:endParaRPr b="0" i="0" sz="1300" u="none" cap="none" strike="noStrike">
              <a:solidFill>
                <a:srgbClr val="000000"/>
              </a:solidFill>
              <a:latin typeface="Arial"/>
              <a:ea typeface="Arial"/>
              <a:cs typeface="Arial"/>
              <a:sym typeface="Arial"/>
            </a:endParaRPr>
          </a:p>
        </p:txBody>
      </p:sp>
      <p:cxnSp>
        <p:nvCxnSpPr>
          <p:cNvPr id="1945" name="Google Shape;1945;p226"/>
          <p:cNvCxnSpPr/>
          <p:nvPr/>
        </p:nvCxnSpPr>
        <p:spPr>
          <a:xfrm flipH="1">
            <a:off x="615650" y="1992525"/>
            <a:ext cx="9900" cy="764100"/>
          </a:xfrm>
          <a:prstGeom prst="straightConnector1">
            <a:avLst/>
          </a:prstGeom>
          <a:noFill/>
          <a:ln cap="flat" cmpd="sng" w="28575">
            <a:solidFill>
              <a:schemeClr val="dk2"/>
            </a:solidFill>
            <a:prstDash val="solid"/>
            <a:round/>
            <a:headEnd len="sm" w="sm" type="none"/>
            <a:tailEnd len="sm" w="sm" type="none"/>
          </a:ln>
        </p:spPr>
      </p:cxnSp>
      <p:sp>
        <p:nvSpPr>
          <p:cNvPr id="1946" name="Google Shape;1946;p226"/>
          <p:cNvSpPr txBox="1"/>
          <p:nvPr/>
        </p:nvSpPr>
        <p:spPr>
          <a:xfrm>
            <a:off x="1045050" y="3621275"/>
            <a:ext cx="1988100" cy="785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CA" sz="1300" u="none" cap="none" strike="noStrike">
                <a:solidFill>
                  <a:srgbClr val="000000"/>
                </a:solidFill>
                <a:latin typeface="Arial"/>
                <a:ea typeface="Arial"/>
                <a:cs typeface="Arial"/>
                <a:sym typeface="Arial"/>
              </a:rPr>
              <a:t>Introduced semiconductor and silicon gate technologies</a:t>
            </a:r>
            <a:endParaRPr b="0" i="0" sz="1300" u="none" cap="none" strike="noStrike">
              <a:solidFill>
                <a:srgbClr val="000000"/>
              </a:solidFill>
              <a:latin typeface="Arial"/>
              <a:ea typeface="Arial"/>
              <a:cs typeface="Arial"/>
              <a:sym typeface="Arial"/>
            </a:endParaRPr>
          </a:p>
        </p:txBody>
      </p:sp>
      <p:cxnSp>
        <p:nvCxnSpPr>
          <p:cNvPr id="1947" name="Google Shape;1947;p226"/>
          <p:cNvCxnSpPr/>
          <p:nvPr/>
        </p:nvCxnSpPr>
        <p:spPr>
          <a:xfrm flipH="1">
            <a:off x="2029200" y="2756625"/>
            <a:ext cx="9900" cy="764100"/>
          </a:xfrm>
          <a:prstGeom prst="straightConnector1">
            <a:avLst/>
          </a:prstGeom>
          <a:noFill/>
          <a:ln cap="flat" cmpd="sng" w="28575">
            <a:solidFill>
              <a:schemeClr val="dk2"/>
            </a:solidFill>
            <a:prstDash val="solid"/>
            <a:round/>
            <a:headEnd len="sm" w="sm" type="none"/>
            <a:tailEnd len="sm" w="sm" type="none"/>
          </a:ln>
        </p:spPr>
      </p:cxnSp>
      <p:cxnSp>
        <p:nvCxnSpPr>
          <p:cNvPr id="1948" name="Google Shape;1948;p226"/>
          <p:cNvCxnSpPr/>
          <p:nvPr/>
        </p:nvCxnSpPr>
        <p:spPr>
          <a:xfrm>
            <a:off x="6631800" y="2362800"/>
            <a:ext cx="0" cy="417900"/>
          </a:xfrm>
          <a:prstGeom prst="straightConnector1">
            <a:avLst/>
          </a:prstGeom>
          <a:noFill/>
          <a:ln cap="flat" cmpd="sng" w="28575">
            <a:solidFill>
              <a:schemeClr val="dk2"/>
            </a:solidFill>
            <a:prstDash val="solid"/>
            <a:round/>
            <a:headEnd len="sm" w="sm" type="none"/>
            <a:tailEnd len="sm" w="sm" type="none"/>
          </a:ln>
        </p:spPr>
      </p:cxnSp>
      <p:cxnSp>
        <p:nvCxnSpPr>
          <p:cNvPr id="1949" name="Google Shape;1949;p226"/>
          <p:cNvCxnSpPr/>
          <p:nvPr/>
        </p:nvCxnSpPr>
        <p:spPr>
          <a:xfrm flipH="1">
            <a:off x="5372975" y="2050450"/>
            <a:ext cx="13800" cy="1105500"/>
          </a:xfrm>
          <a:prstGeom prst="straightConnector1">
            <a:avLst/>
          </a:prstGeom>
          <a:noFill/>
          <a:ln cap="flat" cmpd="sng" w="28575">
            <a:solidFill>
              <a:schemeClr val="dk2"/>
            </a:solidFill>
            <a:prstDash val="solid"/>
            <a:round/>
            <a:headEnd len="sm" w="sm" type="none"/>
            <a:tailEnd len="sm" w="sm" type="none"/>
          </a:ln>
        </p:spPr>
      </p:cxnSp>
      <p:sp>
        <p:nvSpPr>
          <p:cNvPr id="1950" name="Google Shape;1950;p226"/>
          <p:cNvSpPr txBox="1"/>
          <p:nvPr/>
        </p:nvSpPr>
        <p:spPr>
          <a:xfrm>
            <a:off x="2410503" y="1042900"/>
            <a:ext cx="1661400" cy="585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CA" sz="1300" u="none" cap="none" strike="noStrike">
                <a:solidFill>
                  <a:srgbClr val="000000"/>
                </a:solidFill>
                <a:latin typeface="Arial"/>
                <a:ea typeface="Arial"/>
                <a:cs typeface="Arial"/>
                <a:sym typeface="Arial"/>
              </a:rPr>
              <a:t>Released the 1103 DRAM</a:t>
            </a:r>
            <a:endParaRPr b="0" i="0" sz="1300" u="none" cap="none" strike="noStrike">
              <a:solidFill>
                <a:srgbClr val="000000"/>
              </a:solidFill>
              <a:latin typeface="Arial"/>
              <a:ea typeface="Arial"/>
              <a:cs typeface="Arial"/>
              <a:sym typeface="Arial"/>
            </a:endParaRPr>
          </a:p>
        </p:txBody>
      </p:sp>
      <p:cxnSp>
        <p:nvCxnSpPr>
          <p:cNvPr id="1951" name="Google Shape;1951;p226"/>
          <p:cNvCxnSpPr/>
          <p:nvPr/>
        </p:nvCxnSpPr>
        <p:spPr>
          <a:xfrm flipH="1">
            <a:off x="4146000" y="2738025"/>
            <a:ext cx="9900" cy="764100"/>
          </a:xfrm>
          <a:prstGeom prst="straightConnector1">
            <a:avLst/>
          </a:prstGeom>
          <a:noFill/>
          <a:ln cap="flat" cmpd="sng" w="28575">
            <a:solidFill>
              <a:schemeClr val="dk2"/>
            </a:solidFill>
            <a:prstDash val="solid"/>
            <a:round/>
            <a:headEnd len="sm" w="sm" type="none"/>
            <a:tailEnd len="sm" w="sm" type="none"/>
          </a:ln>
        </p:spPr>
      </p:cxnSp>
      <p:sp>
        <p:nvSpPr>
          <p:cNvPr id="1952" name="Google Shape;1952;p226"/>
          <p:cNvSpPr txBox="1"/>
          <p:nvPr/>
        </p:nvSpPr>
        <p:spPr>
          <a:xfrm>
            <a:off x="3456438" y="3561425"/>
            <a:ext cx="1389000" cy="985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lang="en-CA" sz="1300"/>
              <a:t>I</a:t>
            </a:r>
            <a:r>
              <a:rPr b="0" i="0" lang="en-CA" sz="1300" u="none" cap="none" strike="noStrike">
                <a:solidFill>
                  <a:srgbClr val="000000"/>
                </a:solidFill>
                <a:latin typeface="Arial"/>
                <a:ea typeface="Arial"/>
                <a:cs typeface="Arial"/>
                <a:sym typeface="Arial"/>
              </a:rPr>
              <a:t>ntroduced the EPROM and became a public </a:t>
            </a:r>
            <a:r>
              <a:rPr lang="en-CA" sz="1300"/>
              <a:t>company</a:t>
            </a:r>
            <a:endParaRPr b="0" i="0" sz="1300" u="none" cap="none" strike="noStrike">
              <a:solidFill>
                <a:srgbClr val="000000"/>
              </a:solidFill>
              <a:latin typeface="Arial"/>
              <a:ea typeface="Arial"/>
              <a:cs typeface="Arial"/>
              <a:sym typeface="Arial"/>
            </a:endParaRPr>
          </a:p>
        </p:txBody>
      </p:sp>
      <p:sp>
        <p:nvSpPr>
          <p:cNvPr id="1953" name="Google Shape;1953;p226"/>
          <p:cNvSpPr txBox="1"/>
          <p:nvPr/>
        </p:nvSpPr>
        <p:spPr>
          <a:xfrm>
            <a:off x="5001575" y="3202263"/>
            <a:ext cx="742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CA" sz="1400" u="none" cap="none" strike="noStrike">
                <a:solidFill>
                  <a:srgbClr val="000000"/>
                </a:solidFill>
                <a:latin typeface="Montserrat"/>
                <a:ea typeface="Montserrat"/>
                <a:cs typeface="Montserrat"/>
                <a:sym typeface="Montserrat"/>
              </a:rPr>
              <a:t>1974</a:t>
            </a:r>
            <a:endParaRPr b="1" i="0" sz="1400" u="none" cap="none" strike="noStrike">
              <a:solidFill>
                <a:srgbClr val="000000"/>
              </a:solidFill>
              <a:latin typeface="Montserrat"/>
              <a:ea typeface="Montserrat"/>
              <a:cs typeface="Montserrat"/>
              <a:sym typeface="Montserrat"/>
            </a:endParaRPr>
          </a:p>
        </p:txBody>
      </p:sp>
      <p:sp>
        <p:nvSpPr>
          <p:cNvPr id="1954" name="Google Shape;1954;p226"/>
          <p:cNvSpPr txBox="1"/>
          <p:nvPr/>
        </p:nvSpPr>
        <p:spPr>
          <a:xfrm>
            <a:off x="6260400" y="1962588"/>
            <a:ext cx="742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CA" sz="1400" u="none" cap="none" strike="noStrike">
                <a:solidFill>
                  <a:srgbClr val="000000"/>
                </a:solidFill>
                <a:latin typeface="Montserrat"/>
                <a:ea typeface="Montserrat"/>
                <a:cs typeface="Montserrat"/>
                <a:sym typeface="Montserrat"/>
              </a:rPr>
              <a:t>1980</a:t>
            </a:r>
            <a:endParaRPr b="1" i="0" sz="1400" u="none" cap="none" strike="noStrike">
              <a:solidFill>
                <a:srgbClr val="000000"/>
              </a:solidFill>
              <a:latin typeface="Montserrat"/>
              <a:ea typeface="Montserrat"/>
              <a:cs typeface="Montserrat"/>
              <a:sym typeface="Montserrat"/>
            </a:endParaRPr>
          </a:p>
        </p:txBody>
      </p:sp>
      <p:sp>
        <p:nvSpPr>
          <p:cNvPr id="1955" name="Google Shape;1955;p226"/>
          <p:cNvSpPr txBox="1"/>
          <p:nvPr/>
        </p:nvSpPr>
        <p:spPr>
          <a:xfrm>
            <a:off x="7519225" y="3202263"/>
            <a:ext cx="742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CA" sz="1400" u="none" cap="none" strike="noStrike">
                <a:solidFill>
                  <a:srgbClr val="000000"/>
                </a:solidFill>
                <a:latin typeface="Montserrat"/>
                <a:ea typeface="Montserrat"/>
                <a:cs typeface="Montserrat"/>
                <a:sym typeface="Montserrat"/>
              </a:rPr>
              <a:t>1989</a:t>
            </a:r>
            <a:endParaRPr b="1" i="0" sz="1400" u="none" cap="none" strike="noStrike">
              <a:solidFill>
                <a:srgbClr val="000000"/>
              </a:solidFill>
              <a:latin typeface="Montserrat"/>
              <a:ea typeface="Montserrat"/>
              <a:cs typeface="Montserrat"/>
              <a:sym typeface="Montserrat"/>
            </a:endParaRPr>
          </a:p>
        </p:txBody>
      </p:sp>
      <p:sp>
        <p:nvSpPr>
          <p:cNvPr id="1956" name="Google Shape;1956;p226"/>
          <p:cNvSpPr txBox="1"/>
          <p:nvPr/>
        </p:nvSpPr>
        <p:spPr>
          <a:xfrm>
            <a:off x="4235400" y="1070775"/>
            <a:ext cx="2501100" cy="585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lang="en-CA" sz="1300"/>
              <a:t>Created the first</a:t>
            </a:r>
            <a:r>
              <a:rPr b="0" i="0" lang="en-CA" sz="1300" u="none" cap="none" strike="noStrike">
                <a:solidFill>
                  <a:srgbClr val="000000"/>
                </a:solidFill>
                <a:latin typeface="Arial"/>
                <a:ea typeface="Arial"/>
                <a:cs typeface="Arial"/>
                <a:sym typeface="Arial"/>
              </a:rPr>
              <a:t> general purpose microprocessor, 8080</a:t>
            </a:r>
            <a:r>
              <a:rPr lang="en-CA" sz="1300"/>
              <a:t>.</a:t>
            </a:r>
            <a:endParaRPr b="0" i="0" sz="1300" u="none" cap="none" strike="noStrike">
              <a:solidFill>
                <a:srgbClr val="000000"/>
              </a:solidFill>
              <a:latin typeface="Arial"/>
              <a:ea typeface="Arial"/>
              <a:cs typeface="Arial"/>
              <a:sym typeface="Arial"/>
            </a:endParaRPr>
          </a:p>
        </p:txBody>
      </p:sp>
      <p:cxnSp>
        <p:nvCxnSpPr>
          <p:cNvPr id="1957" name="Google Shape;1957;p226"/>
          <p:cNvCxnSpPr/>
          <p:nvPr/>
        </p:nvCxnSpPr>
        <p:spPr>
          <a:xfrm flipH="1">
            <a:off x="6626850" y="2780700"/>
            <a:ext cx="9900" cy="764100"/>
          </a:xfrm>
          <a:prstGeom prst="straightConnector1">
            <a:avLst/>
          </a:prstGeom>
          <a:noFill/>
          <a:ln cap="flat" cmpd="sng" w="28575">
            <a:solidFill>
              <a:schemeClr val="dk2"/>
            </a:solidFill>
            <a:prstDash val="solid"/>
            <a:round/>
            <a:headEnd len="sm" w="sm" type="none"/>
            <a:tailEnd len="sm" w="sm" type="none"/>
          </a:ln>
        </p:spPr>
      </p:cxnSp>
      <p:sp>
        <p:nvSpPr>
          <p:cNvPr id="1958" name="Google Shape;1958;p226"/>
          <p:cNvSpPr txBox="1"/>
          <p:nvPr/>
        </p:nvSpPr>
        <p:spPr>
          <a:xfrm>
            <a:off x="5637750" y="3568875"/>
            <a:ext cx="1988100" cy="785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CA" sz="1300" u="none" cap="none" strike="noStrike">
                <a:solidFill>
                  <a:srgbClr val="000000"/>
                </a:solidFill>
                <a:latin typeface="Arial"/>
                <a:ea typeface="Arial"/>
                <a:cs typeface="Arial"/>
                <a:sym typeface="Arial"/>
              </a:rPr>
              <a:t>IBM </a:t>
            </a:r>
            <a:r>
              <a:rPr lang="en-CA" sz="1300"/>
              <a:t>selects </a:t>
            </a:r>
            <a:r>
              <a:rPr b="0" i="0" lang="en-CA" sz="1300" u="none" cap="none" strike="noStrike">
                <a:solidFill>
                  <a:srgbClr val="000000"/>
                </a:solidFill>
                <a:latin typeface="Arial"/>
                <a:ea typeface="Arial"/>
                <a:cs typeface="Arial"/>
                <a:sym typeface="Arial"/>
              </a:rPr>
              <a:t>Intel microprocessor for the first personal computer</a:t>
            </a:r>
            <a:endParaRPr b="0" i="0" sz="1300" u="none" cap="none" strike="noStrike">
              <a:solidFill>
                <a:srgbClr val="000000"/>
              </a:solidFill>
              <a:latin typeface="Arial"/>
              <a:ea typeface="Arial"/>
              <a:cs typeface="Arial"/>
              <a:sym typeface="Arial"/>
            </a:endParaRPr>
          </a:p>
        </p:txBody>
      </p:sp>
      <p:cxnSp>
        <p:nvCxnSpPr>
          <p:cNvPr id="1959" name="Google Shape;1959;p226"/>
          <p:cNvCxnSpPr>
            <a:endCxn id="1955" idx="0"/>
          </p:cNvCxnSpPr>
          <p:nvPr/>
        </p:nvCxnSpPr>
        <p:spPr>
          <a:xfrm>
            <a:off x="7876825" y="1992663"/>
            <a:ext cx="13800" cy="1209600"/>
          </a:xfrm>
          <a:prstGeom prst="straightConnector1">
            <a:avLst/>
          </a:prstGeom>
          <a:noFill/>
          <a:ln cap="flat" cmpd="sng" w="28575">
            <a:solidFill>
              <a:schemeClr val="dk2"/>
            </a:solidFill>
            <a:prstDash val="solid"/>
            <a:round/>
            <a:headEnd len="sm" w="sm" type="none"/>
            <a:tailEnd len="sm" w="sm" type="none"/>
          </a:ln>
        </p:spPr>
      </p:cxnSp>
      <p:sp>
        <p:nvSpPr>
          <p:cNvPr id="1960" name="Google Shape;1960;p226"/>
          <p:cNvSpPr txBox="1"/>
          <p:nvPr/>
        </p:nvSpPr>
        <p:spPr>
          <a:xfrm>
            <a:off x="6773775" y="842800"/>
            <a:ext cx="2370600" cy="985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CA" sz="1300" u="none" cap="none" strike="noStrike">
                <a:solidFill>
                  <a:srgbClr val="000000"/>
                </a:solidFill>
                <a:latin typeface="Arial"/>
                <a:ea typeface="Arial"/>
                <a:cs typeface="Arial"/>
                <a:sym typeface="Arial"/>
              </a:rPr>
              <a:t>Introduced the 80486 chip which </a:t>
            </a:r>
            <a:r>
              <a:rPr lang="en-CA" sz="1300"/>
              <a:t>included</a:t>
            </a:r>
            <a:r>
              <a:rPr b="0" i="0" lang="en-CA" sz="1300" u="none" cap="none" strike="noStrike">
                <a:solidFill>
                  <a:srgbClr val="000000"/>
                </a:solidFill>
                <a:latin typeface="Arial"/>
                <a:ea typeface="Arial"/>
                <a:cs typeface="Arial"/>
                <a:sym typeface="Arial"/>
              </a:rPr>
              <a:t> 1.2 million transistors and </a:t>
            </a:r>
            <a:r>
              <a:rPr lang="en-CA" sz="1300"/>
              <a:t>allows for the </a:t>
            </a:r>
            <a:r>
              <a:rPr b="0" i="0" lang="en-CA" sz="1300" u="none" cap="none" strike="noStrike">
                <a:solidFill>
                  <a:srgbClr val="000000"/>
                </a:solidFill>
                <a:latin typeface="Arial"/>
                <a:ea typeface="Arial"/>
                <a:cs typeface="Arial"/>
                <a:sym typeface="Arial"/>
              </a:rPr>
              <a:t>first built-in math coprocessor</a:t>
            </a:r>
            <a:endParaRPr b="0" i="0" sz="1300" u="none" cap="none" strike="noStrike">
              <a:solidFill>
                <a:srgbClr val="000000"/>
              </a:solidFill>
              <a:latin typeface="Arial"/>
              <a:ea typeface="Arial"/>
              <a:cs typeface="Arial"/>
              <a:sym typeface="Arial"/>
            </a:endParaRPr>
          </a:p>
        </p:txBody>
      </p:sp>
    </p:spTree>
  </p:cSld>
  <p:clrMapOvr>
    <a:masterClrMapping/>
  </p:clrMapOvr>
</p:sld>
</file>

<file path=ppt/slides/slide2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4" name="Shape 1964"/>
        <p:cNvGrpSpPr/>
        <p:nvPr/>
      </p:nvGrpSpPr>
      <p:grpSpPr>
        <a:xfrm>
          <a:off x="0" y="0"/>
          <a:ext cx="0" cy="0"/>
          <a:chOff x="0" y="0"/>
          <a:chExt cx="0" cy="0"/>
        </a:xfrm>
      </p:grpSpPr>
      <p:sp>
        <p:nvSpPr>
          <p:cNvPr id="1965" name="Google Shape;1965;p227"/>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Timeline</a:t>
            </a:r>
            <a:endParaRPr/>
          </a:p>
        </p:txBody>
      </p:sp>
      <p:pic>
        <p:nvPicPr>
          <p:cNvPr id="1966" name="Google Shape;1966;p227"/>
          <p:cNvPicPr preferRelativeResize="0"/>
          <p:nvPr/>
        </p:nvPicPr>
        <p:blipFill>
          <a:blip r:embed="rId3">
            <a:alphaModFix/>
          </a:blip>
          <a:stretch>
            <a:fillRect/>
          </a:stretch>
        </p:blipFill>
        <p:spPr>
          <a:xfrm>
            <a:off x="8311950" y="4599526"/>
            <a:ext cx="832050" cy="548200"/>
          </a:xfrm>
          <a:prstGeom prst="rect">
            <a:avLst/>
          </a:prstGeom>
          <a:noFill/>
          <a:ln>
            <a:noFill/>
          </a:ln>
        </p:spPr>
      </p:pic>
      <p:cxnSp>
        <p:nvCxnSpPr>
          <p:cNvPr id="1967" name="Google Shape;1967;p227"/>
          <p:cNvCxnSpPr/>
          <p:nvPr/>
        </p:nvCxnSpPr>
        <p:spPr>
          <a:xfrm flipH="1" rot="10800000">
            <a:off x="236300" y="2738025"/>
            <a:ext cx="8690100" cy="18600"/>
          </a:xfrm>
          <a:prstGeom prst="straightConnector1">
            <a:avLst/>
          </a:prstGeom>
          <a:noFill/>
          <a:ln cap="flat" cmpd="sng" w="38100">
            <a:solidFill>
              <a:srgbClr val="44546A"/>
            </a:solidFill>
            <a:prstDash val="solid"/>
            <a:round/>
            <a:headEnd len="sm" w="sm" type="none"/>
            <a:tailEnd len="med" w="med" type="triangle"/>
          </a:ln>
        </p:spPr>
      </p:cxnSp>
      <p:cxnSp>
        <p:nvCxnSpPr>
          <p:cNvPr id="1968" name="Google Shape;1968;p227"/>
          <p:cNvCxnSpPr/>
          <p:nvPr/>
        </p:nvCxnSpPr>
        <p:spPr>
          <a:xfrm>
            <a:off x="615650" y="2738025"/>
            <a:ext cx="0" cy="417900"/>
          </a:xfrm>
          <a:prstGeom prst="straightConnector1">
            <a:avLst/>
          </a:prstGeom>
          <a:noFill/>
          <a:ln cap="flat" cmpd="sng" w="28575">
            <a:solidFill>
              <a:srgbClr val="44546A"/>
            </a:solidFill>
            <a:prstDash val="solid"/>
            <a:round/>
            <a:headEnd len="sm" w="sm" type="none"/>
            <a:tailEnd len="sm" w="sm" type="none"/>
          </a:ln>
        </p:spPr>
      </p:cxnSp>
      <p:cxnSp>
        <p:nvCxnSpPr>
          <p:cNvPr id="1969" name="Google Shape;1969;p227"/>
          <p:cNvCxnSpPr/>
          <p:nvPr/>
        </p:nvCxnSpPr>
        <p:spPr>
          <a:xfrm flipH="1">
            <a:off x="2991600" y="2227275"/>
            <a:ext cx="5400" cy="1117200"/>
          </a:xfrm>
          <a:prstGeom prst="straightConnector1">
            <a:avLst/>
          </a:prstGeom>
          <a:noFill/>
          <a:ln cap="flat" cmpd="sng" w="28575">
            <a:solidFill>
              <a:srgbClr val="44546A"/>
            </a:solidFill>
            <a:prstDash val="solid"/>
            <a:round/>
            <a:headEnd len="sm" w="sm" type="none"/>
            <a:tailEnd len="sm" w="sm" type="none"/>
          </a:ln>
        </p:spPr>
      </p:cxnSp>
      <p:cxnSp>
        <p:nvCxnSpPr>
          <p:cNvPr id="1970" name="Google Shape;1970;p227"/>
          <p:cNvCxnSpPr/>
          <p:nvPr/>
        </p:nvCxnSpPr>
        <p:spPr>
          <a:xfrm>
            <a:off x="2039100" y="2362800"/>
            <a:ext cx="0" cy="417900"/>
          </a:xfrm>
          <a:prstGeom prst="straightConnector1">
            <a:avLst/>
          </a:prstGeom>
          <a:noFill/>
          <a:ln cap="flat" cmpd="sng" w="28575">
            <a:solidFill>
              <a:srgbClr val="44546A"/>
            </a:solidFill>
            <a:prstDash val="solid"/>
            <a:round/>
            <a:headEnd len="sm" w="sm" type="none"/>
            <a:tailEnd len="sm" w="sm" type="none"/>
          </a:ln>
        </p:spPr>
      </p:cxnSp>
      <p:cxnSp>
        <p:nvCxnSpPr>
          <p:cNvPr id="1971" name="Google Shape;1971;p227"/>
          <p:cNvCxnSpPr/>
          <p:nvPr/>
        </p:nvCxnSpPr>
        <p:spPr>
          <a:xfrm>
            <a:off x="4150950" y="2362800"/>
            <a:ext cx="0" cy="417900"/>
          </a:xfrm>
          <a:prstGeom prst="straightConnector1">
            <a:avLst/>
          </a:prstGeom>
          <a:noFill/>
          <a:ln cap="flat" cmpd="sng" w="28575">
            <a:solidFill>
              <a:srgbClr val="44546A"/>
            </a:solidFill>
            <a:prstDash val="solid"/>
            <a:round/>
            <a:headEnd len="sm" w="sm" type="none"/>
            <a:tailEnd len="sm" w="sm" type="none"/>
          </a:ln>
        </p:spPr>
      </p:cxnSp>
      <p:sp>
        <p:nvSpPr>
          <p:cNvPr id="1972" name="Google Shape;1972;p227"/>
          <p:cNvSpPr txBox="1"/>
          <p:nvPr/>
        </p:nvSpPr>
        <p:spPr>
          <a:xfrm>
            <a:off x="244250" y="3202275"/>
            <a:ext cx="742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CA" sz="1400" u="none" cap="none" strike="noStrike">
                <a:solidFill>
                  <a:srgbClr val="000000"/>
                </a:solidFill>
                <a:latin typeface="Montserrat"/>
                <a:ea typeface="Montserrat"/>
                <a:cs typeface="Montserrat"/>
                <a:sym typeface="Montserrat"/>
              </a:rPr>
              <a:t>1995</a:t>
            </a:r>
            <a:endParaRPr b="1" i="0" sz="1400" u="none" cap="none" strike="noStrike">
              <a:solidFill>
                <a:srgbClr val="000000"/>
              </a:solidFill>
              <a:latin typeface="Montserrat"/>
              <a:ea typeface="Montserrat"/>
              <a:cs typeface="Montserrat"/>
              <a:sym typeface="Montserrat"/>
            </a:endParaRPr>
          </a:p>
        </p:txBody>
      </p:sp>
      <p:sp>
        <p:nvSpPr>
          <p:cNvPr id="1973" name="Google Shape;1973;p227"/>
          <p:cNvSpPr txBox="1"/>
          <p:nvPr/>
        </p:nvSpPr>
        <p:spPr>
          <a:xfrm>
            <a:off x="2622913" y="3221063"/>
            <a:ext cx="742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CA" sz="1400" u="none" cap="none" strike="noStrike">
                <a:solidFill>
                  <a:srgbClr val="000000"/>
                </a:solidFill>
                <a:latin typeface="Montserrat"/>
                <a:ea typeface="Montserrat"/>
                <a:cs typeface="Montserrat"/>
                <a:sym typeface="Montserrat"/>
              </a:rPr>
              <a:t>2000</a:t>
            </a:r>
            <a:endParaRPr b="1" i="0" sz="1400" u="none" cap="none" strike="noStrike">
              <a:solidFill>
                <a:srgbClr val="000000"/>
              </a:solidFill>
              <a:latin typeface="Montserrat"/>
              <a:ea typeface="Montserrat"/>
              <a:cs typeface="Montserrat"/>
              <a:sym typeface="Montserrat"/>
            </a:endParaRPr>
          </a:p>
        </p:txBody>
      </p:sp>
      <p:sp>
        <p:nvSpPr>
          <p:cNvPr id="1974" name="Google Shape;1974;p227"/>
          <p:cNvSpPr txBox="1"/>
          <p:nvPr/>
        </p:nvSpPr>
        <p:spPr>
          <a:xfrm>
            <a:off x="3779550" y="1962588"/>
            <a:ext cx="742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CA" sz="1400" u="none" cap="none" strike="noStrike">
                <a:solidFill>
                  <a:srgbClr val="000000"/>
                </a:solidFill>
                <a:latin typeface="Montserrat"/>
                <a:ea typeface="Montserrat"/>
                <a:cs typeface="Montserrat"/>
                <a:sym typeface="Montserrat"/>
              </a:rPr>
              <a:t>2006</a:t>
            </a:r>
            <a:endParaRPr b="1" i="0" sz="1400" u="none" cap="none" strike="noStrike">
              <a:solidFill>
                <a:srgbClr val="000000"/>
              </a:solidFill>
              <a:latin typeface="Montserrat"/>
              <a:ea typeface="Montserrat"/>
              <a:cs typeface="Montserrat"/>
              <a:sym typeface="Montserrat"/>
            </a:endParaRPr>
          </a:p>
        </p:txBody>
      </p:sp>
      <p:sp>
        <p:nvSpPr>
          <p:cNvPr id="1975" name="Google Shape;1975;p227"/>
          <p:cNvSpPr txBox="1"/>
          <p:nvPr/>
        </p:nvSpPr>
        <p:spPr>
          <a:xfrm>
            <a:off x="1667700" y="1992525"/>
            <a:ext cx="742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CA" sz="1400" u="none" cap="none" strike="noStrike">
                <a:solidFill>
                  <a:srgbClr val="000000"/>
                </a:solidFill>
                <a:latin typeface="Montserrat"/>
                <a:ea typeface="Montserrat"/>
                <a:cs typeface="Montserrat"/>
                <a:sym typeface="Montserrat"/>
              </a:rPr>
              <a:t>1997</a:t>
            </a:r>
            <a:endParaRPr b="1" i="0" sz="1400" u="none" cap="none" strike="noStrike">
              <a:solidFill>
                <a:srgbClr val="000000"/>
              </a:solidFill>
              <a:latin typeface="Montserrat"/>
              <a:ea typeface="Montserrat"/>
              <a:cs typeface="Montserrat"/>
              <a:sym typeface="Montserrat"/>
            </a:endParaRPr>
          </a:p>
        </p:txBody>
      </p:sp>
      <p:sp>
        <p:nvSpPr>
          <p:cNvPr id="1976" name="Google Shape;1976;p227"/>
          <p:cNvSpPr txBox="1"/>
          <p:nvPr/>
        </p:nvSpPr>
        <p:spPr>
          <a:xfrm>
            <a:off x="60600" y="936275"/>
            <a:ext cx="2186400" cy="785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lang="en-CA" sz="1300"/>
              <a:t>Made up 40 % of PC market by selling 10 </a:t>
            </a:r>
            <a:r>
              <a:rPr lang="en-CA" sz="1300"/>
              <a:t>million</a:t>
            </a:r>
            <a:r>
              <a:rPr lang="en-CA" sz="1300"/>
              <a:t> </a:t>
            </a:r>
            <a:r>
              <a:rPr lang="en-CA" sz="1300"/>
              <a:t>motherboards</a:t>
            </a:r>
            <a:r>
              <a:rPr lang="en-CA" sz="1300"/>
              <a:t> </a:t>
            </a:r>
            <a:endParaRPr b="0" i="0" sz="1300" u="none" cap="none" strike="noStrike">
              <a:solidFill>
                <a:srgbClr val="000000"/>
              </a:solidFill>
              <a:latin typeface="Arial"/>
              <a:ea typeface="Arial"/>
              <a:cs typeface="Arial"/>
              <a:sym typeface="Arial"/>
            </a:endParaRPr>
          </a:p>
        </p:txBody>
      </p:sp>
      <p:cxnSp>
        <p:nvCxnSpPr>
          <p:cNvPr id="1977" name="Google Shape;1977;p227"/>
          <p:cNvCxnSpPr/>
          <p:nvPr/>
        </p:nvCxnSpPr>
        <p:spPr>
          <a:xfrm flipH="1">
            <a:off x="615650" y="1992525"/>
            <a:ext cx="9900" cy="764100"/>
          </a:xfrm>
          <a:prstGeom prst="straightConnector1">
            <a:avLst/>
          </a:prstGeom>
          <a:noFill/>
          <a:ln cap="flat" cmpd="sng" w="28575">
            <a:solidFill>
              <a:srgbClr val="44546A"/>
            </a:solidFill>
            <a:prstDash val="solid"/>
            <a:round/>
            <a:headEnd len="sm" w="sm" type="none"/>
            <a:tailEnd len="sm" w="sm" type="none"/>
          </a:ln>
        </p:spPr>
      </p:cxnSp>
      <p:sp>
        <p:nvSpPr>
          <p:cNvPr id="1978" name="Google Shape;1978;p227"/>
          <p:cNvSpPr txBox="1"/>
          <p:nvPr/>
        </p:nvSpPr>
        <p:spPr>
          <a:xfrm>
            <a:off x="1045050" y="3621275"/>
            <a:ext cx="1988100" cy="585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CA" sz="1300" u="none" cap="none" strike="noStrike">
                <a:solidFill>
                  <a:srgbClr val="000000"/>
                </a:solidFill>
                <a:latin typeface="Arial"/>
                <a:ea typeface="Arial"/>
                <a:cs typeface="Arial"/>
                <a:sym typeface="Arial"/>
              </a:rPr>
              <a:t>Launched the Celeron processor</a:t>
            </a:r>
            <a:endParaRPr b="0" i="0" sz="1300" u="none" cap="none" strike="noStrike">
              <a:solidFill>
                <a:srgbClr val="000000"/>
              </a:solidFill>
              <a:latin typeface="Arial"/>
              <a:ea typeface="Arial"/>
              <a:cs typeface="Arial"/>
              <a:sym typeface="Arial"/>
            </a:endParaRPr>
          </a:p>
        </p:txBody>
      </p:sp>
      <p:cxnSp>
        <p:nvCxnSpPr>
          <p:cNvPr id="1979" name="Google Shape;1979;p227"/>
          <p:cNvCxnSpPr/>
          <p:nvPr/>
        </p:nvCxnSpPr>
        <p:spPr>
          <a:xfrm flipH="1">
            <a:off x="2029200" y="2756625"/>
            <a:ext cx="9900" cy="764100"/>
          </a:xfrm>
          <a:prstGeom prst="straightConnector1">
            <a:avLst/>
          </a:prstGeom>
          <a:noFill/>
          <a:ln cap="flat" cmpd="sng" w="28575">
            <a:solidFill>
              <a:srgbClr val="44546A"/>
            </a:solidFill>
            <a:prstDash val="solid"/>
            <a:round/>
            <a:headEnd len="sm" w="sm" type="none"/>
            <a:tailEnd len="sm" w="sm" type="none"/>
          </a:ln>
        </p:spPr>
      </p:cxnSp>
      <p:cxnSp>
        <p:nvCxnSpPr>
          <p:cNvPr id="1980" name="Google Shape;1980;p227"/>
          <p:cNvCxnSpPr/>
          <p:nvPr/>
        </p:nvCxnSpPr>
        <p:spPr>
          <a:xfrm>
            <a:off x="6631800" y="2362800"/>
            <a:ext cx="0" cy="417900"/>
          </a:xfrm>
          <a:prstGeom prst="straightConnector1">
            <a:avLst/>
          </a:prstGeom>
          <a:noFill/>
          <a:ln cap="flat" cmpd="sng" w="28575">
            <a:solidFill>
              <a:srgbClr val="44546A"/>
            </a:solidFill>
            <a:prstDash val="solid"/>
            <a:round/>
            <a:headEnd len="sm" w="sm" type="none"/>
            <a:tailEnd len="sm" w="sm" type="none"/>
          </a:ln>
        </p:spPr>
      </p:cxnSp>
      <p:cxnSp>
        <p:nvCxnSpPr>
          <p:cNvPr id="1981" name="Google Shape;1981;p227"/>
          <p:cNvCxnSpPr/>
          <p:nvPr/>
        </p:nvCxnSpPr>
        <p:spPr>
          <a:xfrm flipH="1">
            <a:off x="5372975" y="2050450"/>
            <a:ext cx="13800" cy="1105500"/>
          </a:xfrm>
          <a:prstGeom prst="straightConnector1">
            <a:avLst/>
          </a:prstGeom>
          <a:noFill/>
          <a:ln cap="flat" cmpd="sng" w="28575">
            <a:solidFill>
              <a:srgbClr val="44546A"/>
            </a:solidFill>
            <a:prstDash val="solid"/>
            <a:round/>
            <a:headEnd len="sm" w="sm" type="none"/>
            <a:tailEnd len="sm" w="sm" type="none"/>
          </a:ln>
        </p:spPr>
      </p:cxnSp>
      <p:sp>
        <p:nvSpPr>
          <p:cNvPr id="1982" name="Google Shape;1982;p227"/>
          <p:cNvSpPr txBox="1"/>
          <p:nvPr/>
        </p:nvSpPr>
        <p:spPr>
          <a:xfrm>
            <a:off x="2410503" y="706875"/>
            <a:ext cx="1661400" cy="1585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CA" sz="1300" u="none" cap="none" strike="noStrike">
                <a:solidFill>
                  <a:srgbClr val="000000"/>
                </a:solidFill>
                <a:latin typeface="Arial"/>
                <a:ea typeface="Arial"/>
                <a:cs typeface="Arial"/>
                <a:sym typeface="Arial"/>
              </a:rPr>
              <a:t>Introduced Itanium, the company’s first 64-bit processor, which was designed to meet the needs of powerful internet servers</a:t>
            </a:r>
            <a:endParaRPr b="0" i="0" sz="1300" u="none" cap="none" strike="noStrike">
              <a:solidFill>
                <a:srgbClr val="000000"/>
              </a:solidFill>
              <a:latin typeface="Arial"/>
              <a:ea typeface="Arial"/>
              <a:cs typeface="Arial"/>
              <a:sym typeface="Arial"/>
            </a:endParaRPr>
          </a:p>
        </p:txBody>
      </p:sp>
      <p:cxnSp>
        <p:nvCxnSpPr>
          <p:cNvPr id="1983" name="Google Shape;1983;p227"/>
          <p:cNvCxnSpPr/>
          <p:nvPr/>
        </p:nvCxnSpPr>
        <p:spPr>
          <a:xfrm flipH="1">
            <a:off x="4146000" y="2738025"/>
            <a:ext cx="9900" cy="764100"/>
          </a:xfrm>
          <a:prstGeom prst="straightConnector1">
            <a:avLst/>
          </a:prstGeom>
          <a:noFill/>
          <a:ln cap="flat" cmpd="sng" w="28575">
            <a:solidFill>
              <a:srgbClr val="44546A"/>
            </a:solidFill>
            <a:prstDash val="solid"/>
            <a:round/>
            <a:headEnd len="sm" w="sm" type="none"/>
            <a:tailEnd len="sm" w="sm" type="none"/>
          </a:ln>
        </p:spPr>
      </p:cxnSp>
      <p:sp>
        <p:nvSpPr>
          <p:cNvPr id="1984" name="Google Shape;1984;p227"/>
          <p:cNvSpPr txBox="1"/>
          <p:nvPr/>
        </p:nvSpPr>
        <p:spPr>
          <a:xfrm>
            <a:off x="3365725" y="3561425"/>
            <a:ext cx="1752000" cy="785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lang="en-CA" sz="1300"/>
              <a:t>Pioneers </a:t>
            </a:r>
            <a:r>
              <a:rPr b="0" i="0" lang="en-CA" sz="1300" u="none" cap="none" strike="noStrike">
                <a:solidFill>
                  <a:srgbClr val="000000"/>
                </a:solidFill>
                <a:latin typeface="Arial"/>
                <a:ea typeface="Arial"/>
                <a:cs typeface="Arial"/>
                <a:sym typeface="Arial"/>
              </a:rPr>
              <a:t>SRAM chip using nanometer logic technology</a:t>
            </a:r>
            <a:endParaRPr b="0" i="0" sz="1300" u="none" cap="none" strike="noStrike">
              <a:solidFill>
                <a:srgbClr val="000000"/>
              </a:solidFill>
              <a:latin typeface="Arial"/>
              <a:ea typeface="Arial"/>
              <a:cs typeface="Arial"/>
              <a:sym typeface="Arial"/>
            </a:endParaRPr>
          </a:p>
        </p:txBody>
      </p:sp>
      <p:sp>
        <p:nvSpPr>
          <p:cNvPr id="1985" name="Google Shape;1985;p227"/>
          <p:cNvSpPr txBox="1"/>
          <p:nvPr/>
        </p:nvSpPr>
        <p:spPr>
          <a:xfrm>
            <a:off x="5001575" y="3202263"/>
            <a:ext cx="742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CA" sz="1400" u="none" cap="none" strike="noStrike">
                <a:solidFill>
                  <a:srgbClr val="000000"/>
                </a:solidFill>
                <a:latin typeface="Montserrat"/>
                <a:ea typeface="Montserrat"/>
                <a:cs typeface="Montserrat"/>
                <a:sym typeface="Montserrat"/>
              </a:rPr>
              <a:t>2008</a:t>
            </a:r>
            <a:endParaRPr b="1" i="0" sz="1400" u="none" cap="none" strike="noStrike">
              <a:solidFill>
                <a:srgbClr val="000000"/>
              </a:solidFill>
              <a:latin typeface="Montserrat"/>
              <a:ea typeface="Montserrat"/>
              <a:cs typeface="Montserrat"/>
              <a:sym typeface="Montserrat"/>
            </a:endParaRPr>
          </a:p>
        </p:txBody>
      </p:sp>
      <p:sp>
        <p:nvSpPr>
          <p:cNvPr id="1986" name="Google Shape;1986;p227"/>
          <p:cNvSpPr txBox="1"/>
          <p:nvPr/>
        </p:nvSpPr>
        <p:spPr>
          <a:xfrm>
            <a:off x="6260400" y="1962588"/>
            <a:ext cx="742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CA" sz="1400" u="none" cap="none" strike="noStrike">
                <a:solidFill>
                  <a:srgbClr val="000000"/>
                </a:solidFill>
                <a:latin typeface="Montserrat"/>
                <a:ea typeface="Montserrat"/>
                <a:cs typeface="Montserrat"/>
                <a:sym typeface="Montserrat"/>
              </a:rPr>
              <a:t>2011</a:t>
            </a:r>
            <a:endParaRPr b="1" i="0" sz="1400" u="none" cap="none" strike="noStrike">
              <a:solidFill>
                <a:srgbClr val="000000"/>
              </a:solidFill>
              <a:latin typeface="Montserrat"/>
              <a:ea typeface="Montserrat"/>
              <a:cs typeface="Montserrat"/>
              <a:sym typeface="Montserrat"/>
            </a:endParaRPr>
          </a:p>
        </p:txBody>
      </p:sp>
      <p:sp>
        <p:nvSpPr>
          <p:cNvPr id="1987" name="Google Shape;1987;p227"/>
          <p:cNvSpPr txBox="1"/>
          <p:nvPr/>
        </p:nvSpPr>
        <p:spPr>
          <a:xfrm>
            <a:off x="7519225" y="3202263"/>
            <a:ext cx="742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CA" sz="1400" u="none" cap="none" strike="noStrike">
                <a:solidFill>
                  <a:srgbClr val="000000"/>
                </a:solidFill>
                <a:latin typeface="Montserrat"/>
                <a:ea typeface="Montserrat"/>
                <a:cs typeface="Montserrat"/>
                <a:sym typeface="Montserrat"/>
              </a:rPr>
              <a:t>2017</a:t>
            </a:r>
            <a:endParaRPr b="1" i="0" sz="1400" u="none" cap="none" strike="noStrike">
              <a:solidFill>
                <a:srgbClr val="000000"/>
              </a:solidFill>
              <a:latin typeface="Montserrat"/>
              <a:ea typeface="Montserrat"/>
              <a:cs typeface="Montserrat"/>
              <a:sym typeface="Montserrat"/>
            </a:endParaRPr>
          </a:p>
        </p:txBody>
      </p:sp>
      <p:sp>
        <p:nvSpPr>
          <p:cNvPr id="1988" name="Google Shape;1988;p227"/>
          <p:cNvSpPr txBox="1"/>
          <p:nvPr/>
        </p:nvSpPr>
        <p:spPr>
          <a:xfrm>
            <a:off x="4235400" y="1070775"/>
            <a:ext cx="2501100" cy="985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CA" sz="1300" u="none" cap="none" strike="noStrike">
                <a:solidFill>
                  <a:srgbClr val="000000"/>
                </a:solidFill>
                <a:latin typeface="Arial"/>
                <a:ea typeface="Arial"/>
                <a:cs typeface="Arial"/>
                <a:sym typeface="Arial"/>
              </a:rPr>
              <a:t>Intel spun off key assets of a solar startup business to form an independent company, SpectraWatt Inc</a:t>
            </a:r>
            <a:endParaRPr b="0" i="0" sz="1300" u="none" cap="none" strike="noStrike">
              <a:solidFill>
                <a:srgbClr val="000000"/>
              </a:solidFill>
              <a:latin typeface="Arial"/>
              <a:ea typeface="Arial"/>
              <a:cs typeface="Arial"/>
              <a:sym typeface="Arial"/>
            </a:endParaRPr>
          </a:p>
        </p:txBody>
      </p:sp>
      <p:cxnSp>
        <p:nvCxnSpPr>
          <p:cNvPr id="1989" name="Google Shape;1989;p227"/>
          <p:cNvCxnSpPr/>
          <p:nvPr/>
        </p:nvCxnSpPr>
        <p:spPr>
          <a:xfrm flipH="1">
            <a:off x="6626850" y="2780700"/>
            <a:ext cx="9900" cy="764100"/>
          </a:xfrm>
          <a:prstGeom prst="straightConnector1">
            <a:avLst/>
          </a:prstGeom>
          <a:noFill/>
          <a:ln cap="flat" cmpd="sng" w="28575">
            <a:solidFill>
              <a:srgbClr val="44546A"/>
            </a:solidFill>
            <a:prstDash val="solid"/>
            <a:round/>
            <a:headEnd len="sm" w="sm" type="none"/>
            <a:tailEnd len="sm" w="sm" type="none"/>
          </a:ln>
        </p:spPr>
      </p:cxnSp>
      <p:sp>
        <p:nvSpPr>
          <p:cNvPr id="1990" name="Google Shape;1990;p227"/>
          <p:cNvSpPr txBox="1"/>
          <p:nvPr/>
        </p:nvSpPr>
        <p:spPr>
          <a:xfrm>
            <a:off x="5637750" y="3568875"/>
            <a:ext cx="1988100" cy="585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lang="en-CA" sz="1300"/>
              <a:t>I</a:t>
            </a:r>
            <a:r>
              <a:rPr b="0" i="0" lang="en-CA" sz="1300" u="none" cap="none" strike="noStrike">
                <a:solidFill>
                  <a:srgbClr val="000000"/>
                </a:solidFill>
                <a:latin typeface="Arial"/>
                <a:ea typeface="Arial"/>
                <a:cs typeface="Arial"/>
                <a:sym typeface="Arial"/>
              </a:rPr>
              <a:t>ntroduced the first Thunderbolt technology</a:t>
            </a:r>
            <a:endParaRPr b="0" i="0" sz="1300" u="none" cap="none" strike="noStrike">
              <a:solidFill>
                <a:srgbClr val="000000"/>
              </a:solidFill>
              <a:latin typeface="Arial"/>
              <a:ea typeface="Arial"/>
              <a:cs typeface="Arial"/>
              <a:sym typeface="Arial"/>
            </a:endParaRPr>
          </a:p>
        </p:txBody>
      </p:sp>
      <p:cxnSp>
        <p:nvCxnSpPr>
          <p:cNvPr id="1991" name="Google Shape;1991;p227"/>
          <p:cNvCxnSpPr>
            <a:endCxn id="1987" idx="0"/>
          </p:cNvCxnSpPr>
          <p:nvPr/>
        </p:nvCxnSpPr>
        <p:spPr>
          <a:xfrm>
            <a:off x="7876825" y="1992663"/>
            <a:ext cx="13800" cy="1209600"/>
          </a:xfrm>
          <a:prstGeom prst="straightConnector1">
            <a:avLst/>
          </a:prstGeom>
          <a:noFill/>
          <a:ln cap="flat" cmpd="sng" w="28575">
            <a:solidFill>
              <a:srgbClr val="44546A"/>
            </a:solidFill>
            <a:prstDash val="solid"/>
            <a:round/>
            <a:headEnd len="sm" w="sm" type="none"/>
            <a:tailEnd len="sm" w="sm" type="none"/>
          </a:ln>
        </p:spPr>
      </p:cxnSp>
      <p:sp>
        <p:nvSpPr>
          <p:cNvPr id="1992" name="Google Shape;1992;p227"/>
          <p:cNvSpPr txBox="1"/>
          <p:nvPr/>
        </p:nvSpPr>
        <p:spPr>
          <a:xfrm>
            <a:off x="7156400" y="842800"/>
            <a:ext cx="1988100" cy="985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CA" sz="1300" u="none" cap="none" strike="noStrike">
                <a:solidFill>
                  <a:srgbClr val="000000"/>
                </a:solidFill>
                <a:latin typeface="Arial"/>
                <a:ea typeface="Arial"/>
                <a:cs typeface="Arial"/>
                <a:sym typeface="Arial"/>
              </a:rPr>
              <a:t>Merger with Mobileye that greatly advanced the company’s position in autonomous driving </a:t>
            </a:r>
            <a:endParaRPr b="0" i="0" sz="1300" u="none" cap="none" strike="noStrike">
              <a:solidFill>
                <a:srgbClr val="000000"/>
              </a:solidFill>
              <a:latin typeface="Arial"/>
              <a:ea typeface="Arial"/>
              <a:cs typeface="Arial"/>
              <a:sym typeface="Arial"/>
            </a:endParaRPr>
          </a:p>
        </p:txBody>
      </p:sp>
    </p:spTree>
  </p:cSld>
  <p:clrMapOvr>
    <a:masterClrMapping/>
  </p:clrMapOvr>
</p:sld>
</file>

<file path=ppt/slides/slide2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6" name="Shape 1996"/>
        <p:cNvGrpSpPr/>
        <p:nvPr/>
      </p:nvGrpSpPr>
      <p:grpSpPr>
        <a:xfrm>
          <a:off x="0" y="0"/>
          <a:ext cx="0" cy="0"/>
          <a:chOff x="0" y="0"/>
          <a:chExt cx="0" cy="0"/>
        </a:xfrm>
      </p:grpSpPr>
      <p:sp>
        <p:nvSpPr>
          <p:cNvPr id="1997" name="Google Shape;1997;p228"/>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Timeline</a:t>
            </a:r>
            <a:endParaRPr/>
          </a:p>
        </p:txBody>
      </p:sp>
      <p:pic>
        <p:nvPicPr>
          <p:cNvPr id="1998" name="Google Shape;1998;p228"/>
          <p:cNvPicPr preferRelativeResize="0"/>
          <p:nvPr/>
        </p:nvPicPr>
        <p:blipFill>
          <a:blip r:embed="rId3">
            <a:alphaModFix/>
          </a:blip>
          <a:stretch>
            <a:fillRect/>
          </a:stretch>
        </p:blipFill>
        <p:spPr>
          <a:xfrm>
            <a:off x="8311950" y="4599526"/>
            <a:ext cx="832050" cy="548200"/>
          </a:xfrm>
          <a:prstGeom prst="rect">
            <a:avLst/>
          </a:prstGeom>
          <a:noFill/>
          <a:ln>
            <a:noFill/>
          </a:ln>
        </p:spPr>
      </p:pic>
      <p:cxnSp>
        <p:nvCxnSpPr>
          <p:cNvPr id="1999" name="Google Shape;1999;p228"/>
          <p:cNvCxnSpPr/>
          <p:nvPr/>
        </p:nvCxnSpPr>
        <p:spPr>
          <a:xfrm flipH="1" rot="10800000">
            <a:off x="236300" y="2738025"/>
            <a:ext cx="8690100" cy="18600"/>
          </a:xfrm>
          <a:prstGeom prst="straightConnector1">
            <a:avLst/>
          </a:prstGeom>
          <a:noFill/>
          <a:ln cap="flat" cmpd="sng" w="38100">
            <a:solidFill>
              <a:srgbClr val="44546A"/>
            </a:solidFill>
            <a:prstDash val="solid"/>
            <a:round/>
            <a:headEnd len="sm" w="sm" type="none"/>
            <a:tailEnd len="med" w="med" type="triangle"/>
          </a:ln>
        </p:spPr>
      </p:cxnSp>
      <p:cxnSp>
        <p:nvCxnSpPr>
          <p:cNvPr id="2000" name="Google Shape;2000;p228"/>
          <p:cNvCxnSpPr/>
          <p:nvPr/>
        </p:nvCxnSpPr>
        <p:spPr>
          <a:xfrm>
            <a:off x="615650" y="2738025"/>
            <a:ext cx="0" cy="417900"/>
          </a:xfrm>
          <a:prstGeom prst="straightConnector1">
            <a:avLst/>
          </a:prstGeom>
          <a:noFill/>
          <a:ln cap="flat" cmpd="sng" w="28575">
            <a:solidFill>
              <a:srgbClr val="44546A"/>
            </a:solidFill>
            <a:prstDash val="solid"/>
            <a:round/>
            <a:headEnd len="sm" w="sm" type="none"/>
            <a:tailEnd len="sm" w="sm" type="none"/>
          </a:ln>
        </p:spPr>
      </p:cxnSp>
      <p:cxnSp>
        <p:nvCxnSpPr>
          <p:cNvPr id="2001" name="Google Shape;2001;p228"/>
          <p:cNvCxnSpPr/>
          <p:nvPr/>
        </p:nvCxnSpPr>
        <p:spPr>
          <a:xfrm flipH="1">
            <a:off x="3268200" y="2066275"/>
            <a:ext cx="5400" cy="1117200"/>
          </a:xfrm>
          <a:prstGeom prst="straightConnector1">
            <a:avLst/>
          </a:prstGeom>
          <a:noFill/>
          <a:ln cap="flat" cmpd="sng" w="28575">
            <a:solidFill>
              <a:srgbClr val="44546A"/>
            </a:solidFill>
            <a:prstDash val="solid"/>
            <a:round/>
            <a:headEnd len="sm" w="sm" type="none"/>
            <a:tailEnd len="sm" w="sm" type="none"/>
          </a:ln>
        </p:spPr>
      </p:cxnSp>
      <p:cxnSp>
        <p:nvCxnSpPr>
          <p:cNvPr id="2002" name="Google Shape;2002;p228"/>
          <p:cNvCxnSpPr/>
          <p:nvPr/>
        </p:nvCxnSpPr>
        <p:spPr>
          <a:xfrm>
            <a:off x="2039100" y="2362800"/>
            <a:ext cx="0" cy="417900"/>
          </a:xfrm>
          <a:prstGeom prst="straightConnector1">
            <a:avLst/>
          </a:prstGeom>
          <a:noFill/>
          <a:ln cap="flat" cmpd="sng" w="28575">
            <a:solidFill>
              <a:srgbClr val="44546A"/>
            </a:solidFill>
            <a:prstDash val="solid"/>
            <a:round/>
            <a:headEnd len="sm" w="sm" type="none"/>
            <a:tailEnd len="sm" w="sm" type="none"/>
          </a:ln>
        </p:spPr>
      </p:cxnSp>
      <p:cxnSp>
        <p:nvCxnSpPr>
          <p:cNvPr id="2003" name="Google Shape;2003;p228"/>
          <p:cNvCxnSpPr/>
          <p:nvPr/>
        </p:nvCxnSpPr>
        <p:spPr>
          <a:xfrm>
            <a:off x="4943400" y="2365725"/>
            <a:ext cx="0" cy="417900"/>
          </a:xfrm>
          <a:prstGeom prst="straightConnector1">
            <a:avLst/>
          </a:prstGeom>
          <a:noFill/>
          <a:ln cap="flat" cmpd="sng" w="28575">
            <a:solidFill>
              <a:srgbClr val="44546A"/>
            </a:solidFill>
            <a:prstDash val="solid"/>
            <a:round/>
            <a:headEnd len="sm" w="sm" type="none"/>
            <a:tailEnd len="sm" w="sm" type="none"/>
          </a:ln>
        </p:spPr>
      </p:cxnSp>
      <p:sp>
        <p:nvSpPr>
          <p:cNvPr id="2004" name="Google Shape;2004;p228"/>
          <p:cNvSpPr txBox="1"/>
          <p:nvPr/>
        </p:nvSpPr>
        <p:spPr>
          <a:xfrm>
            <a:off x="244250" y="3202275"/>
            <a:ext cx="742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CA" sz="1400" u="none" cap="none" strike="noStrike">
                <a:solidFill>
                  <a:srgbClr val="000000"/>
                </a:solidFill>
                <a:latin typeface="Montserrat"/>
                <a:ea typeface="Montserrat"/>
                <a:cs typeface="Montserrat"/>
                <a:sym typeface="Montserrat"/>
              </a:rPr>
              <a:t>2018</a:t>
            </a:r>
            <a:endParaRPr b="1" i="0" sz="1400" u="none" cap="none" strike="noStrike">
              <a:solidFill>
                <a:srgbClr val="000000"/>
              </a:solidFill>
              <a:latin typeface="Montserrat"/>
              <a:ea typeface="Montserrat"/>
              <a:cs typeface="Montserrat"/>
              <a:sym typeface="Montserrat"/>
            </a:endParaRPr>
          </a:p>
        </p:txBody>
      </p:sp>
      <p:sp>
        <p:nvSpPr>
          <p:cNvPr id="2005" name="Google Shape;2005;p228"/>
          <p:cNvSpPr txBox="1"/>
          <p:nvPr/>
        </p:nvSpPr>
        <p:spPr>
          <a:xfrm>
            <a:off x="2899500" y="3202263"/>
            <a:ext cx="742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CA" sz="1400" u="none" cap="none" strike="noStrike">
                <a:solidFill>
                  <a:srgbClr val="000000"/>
                </a:solidFill>
                <a:latin typeface="Montserrat"/>
                <a:ea typeface="Montserrat"/>
                <a:cs typeface="Montserrat"/>
                <a:sym typeface="Montserrat"/>
              </a:rPr>
              <a:t>2020</a:t>
            </a:r>
            <a:endParaRPr b="1" i="0" sz="1400" u="none" cap="none" strike="noStrike">
              <a:solidFill>
                <a:srgbClr val="000000"/>
              </a:solidFill>
              <a:latin typeface="Montserrat"/>
              <a:ea typeface="Montserrat"/>
              <a:cs typeface="Montserrat"/>
              <a:sym typeface="Montserrat"/>
            </a:endParaRPr>
          </a:p>
        </p:txBody>
      </p:sp>
      <p:sp>
        <p:nvSpPr>
          <p:cNvPr id="2006" name="Google Shape;2006;p228"/>
          <p:cNvSpPr txBox="1"/>
          <p:nvPr/>
        </p:nvSpPr>
        <p:spPr>
          <a:xfrm>
            <a:off x="4572000" y="1965513"/>
            <a:ext cx="742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CA" sz="1400" u="none" cap="none" strike="noStrike">
                <a:solidFill>
                  <a:srgbClr val="000000"/>
                </a:solidFill>
                <a:latin typeface="Montserrat"/>
                <a:ea typeface="Montserrat"/>
                <a:cs typeface="Montserrat"/>
                <a:sym typeface="Montserrat"/>
              </a:rPr>
              <a:t>2021</a:t>
            </a:r>
            <a:endParaRPr b="1" i="0" sz="1400" u="none" cap="none" strike="noStrike">
              <a:solidFill>
                <a:srgbClr val="000000"/>
              </a:solidFill>
              <a:latin typeface="Montserrat"/>
              <a:ea typeface="Montserrat"/>
              <a:cs typeface="Montserrat"/>
              <a:sym typeface="Montserrat"/>
            </a:endParaRPr>
          </a:p>
        </p:txBody>
      </p:sp>
      <p:sp>
        <p:nvSpPr>
          <p:cNvPr id="2007" name="Google Shape;2007;p228"/>
          <p:cNvSpPr txBox="1"/>
          <p:nvPr/>
        </p:nvSpPr>
        <p:spPr>
          <a:xfrm>
            <a:off x="1667700" y="1992525"/>
            <a:ext cx="742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CA" sz="1400" u="none" cap="none" strike="noStrike">
                <a:solidFill>
                  <a:srgbClr val="000000"/>
                </a:solidFill>
                <a:latin typeface="Montserrat"/>
                <a:ea typeface="Montserrat"/>
                <a:cs typeface="Montserrat"/>
                <a:sym typeface="Montserrat"/>
              </a:rPr>
              <a:t>2019</a:t>
            </a:r>
            <a:endParaRPr b="1" i="0" sz="1400" u="none" cap="none" strike="noStrike">
              <a:solidFill>
                <a:srgbClr val="000000"/>
              </a:solidFill>
              <a:latin typeface="Montserrat"/>
              <a:ea typeface="Montserrat"/>
              <a:cs typeface="Montserrat"/>
              <a:sym typeface="Montserrat"/>
            </a:endParaRPr>
          </a:p>
        </p:txBody>
      </p:sp>
      <p:sp>
        <p:nvSpPr>
          <p:cNvPr id="2008" name="Google Shape;2008;p228"/>
          <p:cNvSpPr txBox="1"/>
          <p:nvPr/>
        </p:nvSpPr>
        <p:spPr>
          <a:xfrm>
            <a:off x="60600" y="1243000"/>
            <a:ext cx="2186400" cy="585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CA" sz="1300" u="none" cap="none" strike="noStrike">
                <a:solidFill>
                  <a:srgbClr val="000000"/>
                </a:solidFill>
                <a:latin typeface="Arial"/>
                <a:ea typeface="Arial"/>
                <a:cs typeface="Arial"/>
                <a:sym typeface="Arial"/>
              </a:rPr>
              <a:t>Achieved $70 billion in revenue </a:t>
            </a:r>
            <a:endParaRPr b="0" i="0" sz="1300" u="none" cap="none" strike="noStrike">
              <a:solidFill>
                <a:srgbClr val="000000"/>
              </a:solidFill>
              <a:latin typeface="Arial"/>
              <a:ea typeface="Arial"/>
              <a:cs typeface="Arial"/>
              <a:sym typeface="Arial"/>
            </a:endParaRPr>
          </a:p>
        </p:txBody>
      </p:sp>
      <p:cxnSp>
        <p:nvCxnSpPr>
          <p:cNvPr id="2009" name="Google Shape;2009;p228"/>
          <p:cNvCxnSpPr/>
          <p:nvPr/>
        </p:nvCxnSpPr>
        <p:spPr>
          <a:xfrm flipH="1">
            <a:off x="615650" y="1992525"/>
            <a:ext cx="9900" cy="764100"/>
          </a:xfrm>
          <a:prstGeom prst="straightConnector1">
            <a:avLst/>
          </a:prstGeom>
          <a:noFill/>
          <a:ln cap="flat" cmpd="sng" w="28575">
            <a:solidFill>
              <a:srgbClr val="44546A"/>
            </a:solidFill>
            <a:prstDash val="solid"/>
            <a:round/>
            <a:headEnd len="sm" w="sm" type="none"/>
            <a:tailEnd len="sm" w="sm" type="none"/>
          </a:ln>
        </p:spPr>
      </p:cxnSp>
      <p:sp>
        <p:nvSpPr>
          <p:cNvPr id="2010" name="Google Shape;2010;p228"/>
          <p:cNvSpPr txBox="1"/>
          <p:nvPr/>
        </p:nvSpPr>
        <p:spPr>
          <a:xfrm>
            <a:off x="1045050" y="3621275"/>
            <a:ext cx="1988100" cy="585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CA" sz="1300" u="none" cap="none" strike="noStrike">
                <a:solidFill>
                  <a:srgbClr val="000000"/>
                </a:solidFill>
                <a:latin typeface="Arial"/>
                <a:ea typeface="Arial"/>
                <a:cs typeface="Arial"/>
                <a:sym typeface="Arial"/>
              </a:rPr>
              <a:t>Bob Swan became permanent CEO</a:t>
            </a:r>
            <a:endParaRPr b="0" i="0" sz="1300" u="none" cap="none" strike="noStrike">
              <a:solidFill>
                <a:srgbClr val="000000"/>
              </a:solidFill>
              <a:latin typeface="Arial"/>
              <a:ea typeface="Arial"/>
              <a:cs typeface="Arial"/>
              <a:sym typeface="Arial"/>
            </a:endParaRPr>
          </a:p>
        </p:txBody>
      </p:sp>
      <p:cxnSp>
        <p:nvCxnSpPr>
          <p:cNvPr id="2011" name="Google Shape;2011;p228"/>
          <p:cNvCxnSpPr/>
          <p:nvPr/>
        </p:nvCxnSpPr>
        <p:spPr>
          <a:xfrm flipH="1">
            <a:off x="2029200" y="2756625"/>
            <a:ext cx="9900" cy="764100"/>
          </a:xfrm>
          <a:prstGeom prst="straightConnector1">
            <a:avLst/>
          </a:prstGeom>
          <a:noFill/>
          <a:ln cap="flat" cmpd="sng" w="28575">
            <a:solidFill>
              <a:srgbClr val="44546A"/>
            </a:solidFill>
            <a:prstDash val="solid"/>
            <a:round/>
            <a:headEnd len="sm" w="sm" type="none"/>
            <a:tailEnd len="sm" w="sm" type="none"/>
          </a:ln>
        </p:spPr>
      </p:cxnSp>
      <p:cxnSp>
        <p:nvCxnSpPr>
          <p:cNvPr id="2012" name="Google Shape;2012;p228"/>
          <p:cNvCxnSpPr/>
          <p:nvPr/>
        </p:nvCxnSpPr>
        <p:spPr>
          <a:xfrm flipH="1">
            <a:off x="7064800" y="2056800"/>
            <a:ext cx="13800" cy="1105500"/>
          </a:xfrm>
          <a:prstGeom prst="straightConnector1">
            <a:avLst/>
          </a:prstGeom>
          <a:noFill/>
          <a:ln cap="flat" cmpd="sng" w="28575">
            <a:solidFill>
              <a:srgbClr val="44546A"/>
            </a:solidFill>
            <a:prstDash val="solid"/>
            <a:round/>
            <a:headEnd len="sm" w="sm" type="none"/>
            <a:tailEnd len="sm" w="sm" type="none"/>
          </a:ln>
        </p:spPr>
      </p:cxnSp>
      <p:sp>
        <p:nvSpPr>
          <p:cNvPr id="2013" name="Google Shape;2013;p228"/>
          <p:cNvSpPr txBox="1"/>
          <p:nvPr/>
        </p:nvSpPr>
        <p:spPr>
          <a:xfrm>
            <a:off x="2660553" y="1081900"/>
            <a:ext cx="1661400" cy="585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CA" sz="1300" u="none" cap="none" strike="noStrike">
                <a:solidFill>
                  <a:srgbClr val="000000"/>
                </a:solidFill>
                <a:latin typeface="Arial"/>
                <a:ea typeface="Arial"/>
                <a:cs typeface="Arial"/>
                <a:sym typeface="Arial"/>
              </a:rPr>
              <a:t>Introduced foldable screen computer</a:t>
            </a:r>
            <a:endParaRPr b="0" i="0" sz="1300" u="none" cap="none" strike="noStrike">
              <a:solidFill>
                <a:srgbClr val="000000"/>
              </a:solidFill>
              <a:latin typeface="Arial"/>
              <a:ea typeface="Arial"/>
              <a:cs typeface="Arial"/>
              <a:sym typeface="Arial"/>
            </a:endParaRPr>
          </a:p>
        </p:txBody>
      </p:sp>
      <p:cxnSp>
        <p:nvCxnSpPr>
          <p:cNvPr id="2014" name="Google Shape;2014;p228"/>
          <p:cNvCxnSpPr/>
          <p:nvPr/>
        </p:nvCxnSpPr>
        <p:spPr>
          <a:xfrm flipH="1">
            <a:off x="4938450" y="2720200"/>
            <a:ext cx="9900" cy="764100"/>
          </a:xfrm>
          <a:prstGeom prst="straightConnector1">
            <a:avLst/>
          </a:prstGeom>
          <a:noFill/>
          <a:ln cap="flat" cmpd="sng" w="28575">
            <a:solidFill>
              <a:srgbClr val="44546A"/>
            </a:solidFill>
            <a:prstDash val="solid"/>
            <a:round/>
            <a:headEnd len="sm" w="sm" type="none"/>
            <a:tailEnd len="sm" w="sm" type="none"/>
          </a:ln>
        </p:spPr>
      </p:cxnSp>
      <p:sp>
        <p:nvSpPr>
          <p:cNvPr id="2015" name="Google Shape;2015;p228"/>
          <p:cNvSpPr txBox="1"/>
          <p:nvPr/>
        </p:nvSpPr>
        <p:spPr>
          <a:xfrm>
            <a:off x="4248888" y="3543600"/>
            <a:ext cx="1389000" cy="985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CA" sz="1300" u="none" cap="none" strike="noStrike">
                <a:solidFill>
                  <a:srgbClr val="000000"/>
                </a:solidFill>
                <a:latin typeface="Arial"/>
                <a:ea typeface="Arial"/>
                <a:cs typeface="Arial"/>
                <a:sym typeface="Arial"/>
              </a:rPr>
              <a:t>Launches new 11th gen core designed for mobile gaming</a:t>
            </a:r>
            <a:endParaRPr b="0" i="0" sz="1300" u="none" cap="none" strike="noStrike">
              <a:solidFill>
                <a:srgbClr val="000000"/>
              </a:solidFill>
              <a:latin typeface="Arial"/>
              <a:ea typeface="Arial"/>
              <a:cs typeface="Arial"/>
              <a:sym typeface="Arial"/>
            </a:endParaRPr>
          </a:p>
        </p:txBody>
      </p:sp>
      <p:sp>
        <p:nvSpPr>
          <p:cNvPr id="2016" name="Google Shape;2016;p228"/>
          <p:cNvSpPr txBox="1"/>
          <p:nvPr/>
        </p:nvSpPr>
        <p:spPr>
          <a:xfrm>
            <a:off x="6700300" y="3202275"/>
            <a:ext cx="742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CA" sz="1400" u="none" cap="none" strike="noStrike">
                <a:solidFill>
                  <a:srgbClr val="000000"/>
                </a:solidFill>
                <a:latin typeface="Montserrat"/>
                <a:ea typeface="Montserrat"/>
                <a:cs typeface="Montserrat"/>
                <a:sym typeface="Montserrat"/>
              </a:rPr>
              <a:t>2022</a:t>
            </a:r>
            <a:endParaRPr b="1" i="0" sz="1400" u="none" cap="none" strike="noStrike">
              <a:solidFill>
                <a:srgbClr val="000000"/>
              </a:solidFill>
              <a:latin typeface="Montserrat"/>
              <a:ea typeface="Montserrat"/>
              <a:cs typeface="Montserrat"/>
              <a:sym typeface="Montserrat"/>
            </a:endParaRPr>
          </a:p>
        </p:txBody>
      </p:sp>
      <p:sp>
        <p:nvSpPr>
          <p:cNvPr id="2017" name="Google Shape;2017;p228"/>
          <p:cNvSpPr txBox="1"/>
          <p:nvPr/>
        </p:nvSpPr>
        <p:spPr>
          <a:xfrm>
            <a:off x="5832650" y="949200"/>
            <a:ext cx="2501100" cy="1185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CA" sz="1300" u="none" cap="none" strike="noStrike">
                <a:solidFill>
                  <a:srgbClr val="000000"/>
                </a:solidFill>
                <a:latin typeface="Arial"/>
                <a:ea typeface="Arial"/>
                <a:cs typeface="Arial"/>
                <a:sym typeface="Arial"/>
              </a:rPr>
              <a:t>Introduced Project Amber, which provides organizations with remote verification of trustworthiness in cloud, edge and on-premises environments.</a:t>
            </a:r>
            <a:endParaRPr b="0" i="0" sz="1300" u="none" cap="none" strike="noStrike">
              <a:solidFill>
                <a:srgbClr val="000000"/>
              </a:solidFill>
              <a:latin typeface="Arial"/>
              <a:ea typeface="Arial"/>
              <a:cs typeface="Arial"/>
              <a:sym typeface="Arial"/>
            </a:endParaRPr>
          </a:p>
        </p:txBody>
      </p:sp>
      <p:sp>
        <p:nvSpPr>
          <p:cNvPr id="2018" name="Google Shape;2018;p228"/>
          <p:cNvSpPr txBox="1"/>
          <p:nvPr/>
        </p:nvSpPr>
        <p:spPr>
          <a:xfrm>
            <a:off x="5637750" y="3568875"/>
            <a:ext cx="19881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300" u="none" cap="none" strike="noStrike">
              <a:solidFill>
                <a:srgbClr val="000000"/>
              </a:solidFill>
              <a:latin typeface="Arial"/>
              <a:ea typeface="Arial"/>
              <a:cs typeface="Arial"/>
              <a:sym typeface="Arial"/>
            </a:endParaRPr>
          </a:p>
        </p:txBody>
      </p:sp>
    </p:spTree>
  </p:cSld>
  <p:clrMapOvr>
    <a:masterClrMapping/>
  </p:clrMapOvr>
</p:sld>
</file>

<file path=ppt/slides/slide2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2" name="Shape 2022"/>
        <p:cNvGrpSpPr/>
        <p:nvPr/>
      </p:nvGrpSpPr>
      <p:grpSpPr>
        <a:xfrm>
          <a:off x="0" y="0"/>
          <a:ext cx="0" cy="0"/>
          <a:chOff x="0" y="0"/>
          <a:chExt cx="0" cy="0"/>
        </a:xfrm>
      </p:grpSpPr>
      <p:sp>
        <p:nvSpPr>
          <p:cNvPr id="2023" name="Google Shape;2023;p229"/>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Clr>
                <a:srgbClr val="000000"/>
              </a:buClr>
              <a:buSzPts val="990"/>
              <a:buFont typeface="Arial"/>
              <a:buNone/>
            </a:pPr>
            <a:r>
              <a:rPr lang="en-CA" sz="2820"/>
              <a:t>Mergers &amp; Acquisitions</a:t>
            </a:r>
            <a:endParaRPr sz="4500"/>
          </a:p>
        </p:txBody>
      </p:sp>
      <p:sp>
        <p:nvSpPr>
          <p:cNvPr id="2024" name="Google Shape;2024;p229"/>
          <p:cNvSpPr txBox="1"/>
          <p:nvPr/>
        </p:nvSpPr>
        <p:spPr>
          <a:xfrm>
            <a:off x="0" y="1210850"/>
            <a:ext cx="9144000" cy="1865400"/>
          </a:xfrm>
          <a:prstGeom prst="rect">
            <a:avLst/>
          </a:prstGeom>
          <a:noFill/>
          <a:ln>
            <a:noFill/>
          </a:ln>
        </p:spPr>
        <p:txBody>
          <a:bodyPr anchorCtr="0" anchor="t" bIns="91425" lIns="91425" spcFirstLastPara="1" rIns="91425" wrap="square" tIns="91425">
            <a:spAutoFit/>
          </a:bodyPr>
          <a:lstStyle/>
          <a:p>
            <a:pPr indent="0" lvl="0" marL="0" marR="0" rtl="0" algn="l">
              <a:lnSpc>
                <a:spcPct val="135000"/>
              </a:lnSpc>
              <a:spcBef>
                <a:spcPts val="0"/>
              </a:spcBef>
              <a:spcAft>
                <a:spcPts val="0"/>
              </a:spcAft>
              <a:buNone/>
            </a:pPr>
            <a:r>
              <a:rPr b="1" i="0" lang="en-CA" sz="1200" u="none" cap="none" strike="noStrike">
                <a:solidFill>
                  <a:srgbClr val="000000"/>
                </a:solidFill>
                <a:latin typeface="Calibri"/>
                <a:ea typeface="Calibri"/>
                <a:cs typeface="Calibri"/>
                <a:sym typeface="Calibri"/>
              </a:rPr>
              <a:t>2006 - ATI Technologies </a:t>
            </a:r>
            <a:r>
              <a:rPr i="0" lang="en-CA" sz="1200" u="none" cap="none" strike="noStrike">
                <a:solidFill>
                  <a:srgbClr val="000000"/>
                </a:solidFill>
                <a:latin typeface="Calibri"/>
                <a:ea typeface="Calibri"/>
                <a:cs typeface="Calibri"/>
                <a:sym typeface="Calibri"/>
              </a:rPr>
              <a:t>($5.4B. Canadian 3D graphics card company specializing in GPUs and chipsets. Brand name retired in 2010.)</a:t>
            </a:r>
            <a:endParaRPr i="0" sz="1200" u="none" cap="none" strike="noStrike">
              <a:solidFill>
                <a:srgbClr val="000000"/>
              </a:solidFill>
              <a:latin typeface="Calibri"/>
              <a:ea typeface="Calibri"/>
              <a:cs typeface="Calibri"/>
              <a:sym typeface="Calibri"/>
            </a:endParaRPr>
          </a:p>
          <a:p>
            <a:pPr indent="0" lvl="0" marL="0" marR="0" rtl="0" algn="l">
              <a:lnSpc>
                <a:spcPct val="135000"/>
              </a:lnSpc>
              <a:spcBef>
                <a:spcPts val="0"/>
              </a:spcBef>
              <a:spcAft>
                <a:spcPts val="0"/>
              </a:spcAft>
              <a:buNone/>
            </a:pPr>
            <a:r>
              <a:rPr b="1" i="0" lang="en-CA" sz="1200" u="none" cap="none" strike="noStrike">
                <a:solidFill>
                  <a:srgbClr val="000000"/>
                </a:solidFill>
                <a:latin typeface="Calibri"/>
                <a:ea typeface="Calibri"/>
                <a:cs typeface="Calibri"/>
                <a:sym typeface="Calibri"/>
              </a:rPr>
              <a:t>2012</a:t>
            </a:r>
            <a:r>
              <a:rPr i="0" lang="en-CA" sz="1200" u="none" cap="none" strike="noStrike">
                <a:solidFill>
                  <a:srgbClr val="000000"/>
                </a:solidFill>
                <a:latin typeface="Calibri"/>
                <a:ea typeface="Calibri"/>
                <a:cs typeface="Calibri"/>
                <a:sym typeface="Calibri"/>
              </a:rPr>
              <a:t> </a:t>
            </a:r>
            <a:r>
              <a:rPr b="1" i="0" lang="en-CA" sz="1200" u="none" cap="none" strike="noStrike">
                <a:solidFill>
                  <a:srgbClr val="000000"/>
                </a:solidFill>
                <a:latin typeface="Calibri"/>
                <a:ea typeface="Calibri"/>
                <a:cs typeface="Calibri"/>
                <a:sym typeface="Calibri"/>
              </a:rPr>
              <a:t>- SeaMicro </a:t>
            </a:r>
            <a:r>
              <a:rPr i="0" lang="en-CA" sz="1200" u="none" cap="none" strike="noStrike">
                <a:solidFill>
                  <a:srgbClr val="000000"/>
                </a:solidFill>
                <a:latin typeface="Calibri"/>
                <a:ea typeface="Calibri"/>
                <a:cs typeface="Calibri"/>
                <a:sym typeface="Calibri"/>
              </a:rPr>
              <a:t>($334M. Specialized in the ultra-dense computer server industry. Ceased operations in 2015.)</a:t>
            </a:r>
            <a:endParaRPr i="0" sz="1200" u="none" cap="none" strike="noStrike">
              <a:solidFill>
                <a:srgbClr val="000000"/>
              </a:solidFill>
              <a:latin typeface="Calibri"/>
              <a:ea typeface="Calibri"/>
              <a:cs typeface="Calibri"/>
              <a:sym typeface="Calibri"/>
            </a:endParaRPr>
          </a:p>
          <a:p>
            <a:pPr indent="0" lvl="0" marL="0" marR="0" rtl="0" algn="l">
              <a:lnSpc>
                <a:spcPct val="135000"/>
              </a:lnSpc>
              <a:spcBef>
                <a:spcPts val="0"/>
              </a:spcBef>
              <a:spcAft>
                <a:spcPts val="0"/>
              </a:spcAft>
              <a:buNone/>
            </a:pPr>
            <a:r>
              <a:rPr b="1" i="0" lang="en-CA" sz="1200" u="none" cap="none" strike="noStrike">
                <a:solidFill>
                  <a:srgbClr val="000000"/>
                </a:solidFill>
                <a:latin typeface="Calibri"/>
                <a:ea typeface="Calibri"/>
                <a:cs typeface="Calibri"/>
                <a:sym typeface="Calibri"/>
              </a:rPr>
              <a:t>2016 - HiAlgo</a:t>
            </a:r>
            <a:r>
              <a:rPr i="0" lang="en-CA" sz="1200" u="none" cap="none" strike="noStrike">
                <a:solidFill>
                  <a:srgbClr val="000000"/>
                </a:solidFill>
                <a:latin typeface="Calibri"/>
                <a:ea typeface="Calibri"/>
                <a:cs typeface="Calibri"/>
                <a:sym typeface="Calibri"/>
              </a:rPr>
              <a:t> (Developer of unique PC gaming technologies designed to help Radeon RX Series GPUs</a:t>
            </a:r>
            <a:endParaRPr i="0" sz="1200" u="none" cap="none" strike="noStrike">
              <a:solidFill>
                <a:srgbClr val="000000"/>
              </a:solidFill>
              <a:latin typeface="Calibri"/>
              <a:ea typeface="Calibri"/>
              <a:cs typeface="Calibri"/>
              <a:sym typeface="Calibri"/>
            </a:endParaRPr>
          </a:p>
          <a:p>
            <a:pPr indent="0" lvl="0" marL="0" marR="0" rtl="0" algn="l">
              <a:lnSpc>
                <a:spcPct val="135000"/>
              </a:lnSpc>
              <a:spcBef>
                <a:spcPts val="0"/>
              </a:spcBef>
              <a:spcAft>
                <a:spcPts val="0"/>
              </a:spcAft>
              <a:buNone/>
            </a:pPr>
            <a:r>
              <a:rPr b="1" i="0" lang="en-CA" sz="1200" u="none" cap="none" strike="noStrike">
                <a:solidFill>
                  <a:srgbClr val="000000"/>
                </a:solidFill>
                <a:latin typeface="Calibri"/>
                <a:ea typeface="Calibri"/>
                <a:cs typeface="Calibri"/>
                <a:sym typeface="Calibri"/>
              </a:rPr>
              <a:t>2017 - Nitero</a:t>
            </a:r>
            <a:r>
              <a:rPr i="0" lang="en-CA" sz="1200" u="none" cap="none" strike="noStrike">
                <a:solidFill>
                  <a:srgbClr val="000000"/>
                </a:solidFill>
                <a:latin typeface="Calibri"/>
                <a:ea typeface="Calibri"/>
                <a:cs typeface="Calibri"/>
                <a:sym typeface="Calibri"/>
              </a:rPr>
              <a:t> (Develops and manufactures wireless chips for streaming virtual reality (VR) content.)</a:t>
            </a:r>
            <a:endParaRPr i="0" sz="1200" u="none" cap="none" strike="noStrike">
              <a:solidFill>
                <a:srgbClr val="000000"/>
              </a:solidFill>
              <a:latin typeface="Calibri"/>
              <a:ea typeface="Calibri"/>
              <a:cs typeface="Calibri"/>
              <a:sym typeface="Calibri"/>
            </a:endParaRPr>
          </a:p>
          <a:p>
            <a:pPr indent="0" lvl="0" marL="0" marR="0" rtl="0" algn="l">
              <a:lnSpc>
                <a:spcPct val="135000"/>
              </a:lnSpc>
              <a:spcBef>
                <a:spcPts val="0"/>
              </a:spcBef>
              <a:spcAft>
                <a:spcPts val="0"/>
              </a:spcAft>
              <a:buNone/>
            </a:pPr>
            <a:r>
              <a:rPr b="1" i="0" lang="en-CA" sz="1200" u="none" cap="none" strike="noStrike">
                <a:solidFill>
                  <a:srgbClr val="000000"/>
                </a:solidFill>
                <a:latin typeface="Calibri"/>
                <a:ea typeface="Calibri"/>
                <a:cs typeface="Calibri"/>
                <a:sym typeface="Calibri"/>
              </a:rPr>
              <a:t>2022 - Xilinx </a:t>
            </a:r>
            <a:r>
              <a:rPr i="0" lang="en-CA" sz="1200" u="none" cap="none" strike="noStrike">
                <a:solidFill>
                  <a:srgbClr val="000000"/>
                </a:solidFill>
                <a:latin typeface="Calibri"/>
                <a:ea typeface="Calibri"/>
                <a:cs typeface="Calibri"/>
                <a:sym typeface="Calibri"/>
              </a:rPr>
              <a:t>($50B. Semiconductor company that primarily supplies programmable logic devices.)</a:t>
            </a:r>
            <a:endParaRPr b="1" i="0" sz="1200" u="none" cap="none" strike="noStrike">
              <a:solidFill>
                <a:srgbClr val="000000"/>
              </a:solidFill>
              <a:latin typeface="Calibri"/>
              <a:ea typeface="Calibri"/>
              <a:cs typeface="Calibri"/>
              <a:sym typeface="Calibri"/>
            </a:endParaRPr>
          </a:p>
          <a:p>
            <a:pPr indent="0" lvl="0" marL="0" marR="0" rtl="0" algn="l">
              <a:lnSpc>
                <a:spcPct val="135000"/>
              </a:lnSpc>
              <a:spcBef>
                <a:spcPts val="0"/>
              </a:spcBef>
              <a:spcAft>
                <a:spcPts val="0"/>
              </a:spcAft>
              <a:buNone/>
            </a:pPr>
            <a:r>
              <a:rPr b="1" i="0" lang="en-CA" sz="1200" u="none" cap="none" strike="noStrike">
                <a:solidFill>
                  <a:srgbClr val="000000"/>
                </a:solidFill>
                <a:latin typeface="Calibri"/>
                <a:ea typeface="Calibri"/>
                <a:cs typeface="Calibri"/>
                <a:sym typeface="Calibri"/>
              </a:rPr>
              <a:t>2022 - Pensando (</a:t>
            </a:r>
            <a:r>
              <a:rPr i="0" lang="en-CA" sz="1200" u="none" cap="none" strike="noStrike">
                <a:solidFill>
                  <a:srgbClr val="000000"/>
                </a:solidFill>
                <a:latin typeface="Calibri"/>
                <a:ea typeface="Calibri"/>
                <a:cs typeface="Calibri"/>
                <a:sym typeface="Calibri"/>
              </a:rPr>
              <a:t>$1.9B. Data center optimization startup. Programmable packet processor that manages how workloads move through the hardware infrastructure.</a:t>
            </a:r>
            <a:endParaRPr i="0" sz="1200" u="none" cap="none" strike="noStrike">
              <a:solidFill>
                <a:srgbClr val="000000"/>
              </a:solidFill>
              <a:latin typeface="Calibri"/>
              <a:ea typeface="Calibri"/>
              <a:cs typeface="Calibri"/>
              <a:sym typeface="Calibri"/>
            </a:endParaRPr>
          </a:p>
        </p:txBody>
      </p:sp>
      <p:pic>
        <p:nvPicPr>
          <p:cNvPr id="2025" name="Google Shape;2025;p229"/>
          <p:cNvPicPr preferRelativeResize="0"/>
          <p:nvPr/>
        </p:nvPicPr>
        <p:blipFill>
          <a:blip r:embed="rId3">
            <a:alphaModFix/>
          </a:blip>
          <a:stretch>
            <a:fillRect/>
          </a:stretch>
        </p:blipFill>
        <p:spPr>
          <a:xfrm>
            <a:off x="8311950" y="4599526"/>
            <a:ext cx="832050" cy="548200"/>
          </a:xfrm>
          <a:prstGeom prst="rect">
            <a:avLst/>
          </a:prstGeom>
          <a:noFill/>
          <a:ln>
            <a:noFill/>
          </a:ln>
        </p:spPr>
      </p:pic>
    </p:spTree>
  </p:cSld>
  <p:clrMapOvr>
    <a:masterClrMapping/>
  </p:clrMapOvr>
</p:sld>
</file>

<file path=ppt/slides/slide2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9" name="Shape 2029"/>
        <p:cNvGrpSpPr/>
        <p:nvPr/>
      </p:nvGrpSpPr>
      <p:grpSpPr>
        <a:xfrm>
          <a:off x="0" y="0"/>
          <a:ext cx="0" cy="0"/>
          <a:chOff x="0" y="0"/>
          <a:chExt cx="0" cy="0"/>
        </a:xfrm>
      </p:grpSpPr>
      <p:sp>
        <p:nvSpPr>
          <p:cNvPr id="2030" name="Google Shape;2030;p230"/>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Operating segment </a:t>
            </a:r>
            <a:endParaRPr/>
          </a:p>
        </p:txBody>
      </p:sp>
      <p:sp>
        <p:nvSpPr>
          <p:cNvPr id="2031" name="Google Shape;2031;p230"/>
          <p:cNvSpPr/>
          <p:nvPr/>
        </p:nvSpPr>
        <p:spPr>
          <a:xfrm>
            <a:off x="77788" y="1327119"/>
            <a:ext cx="609600" cy="557700"/>
          </a:xfrm>
          <a:prstGeom prst="rect">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CA">
                <a:solidFill>
                  <a:schemeClr val="lt1"/>
                </a:solidFill>
                <a:latin typeface="Calibri"/>
                <a:ea typeface="Calibri"/>
                <a:cs typeface="Calibri"/>
                <a:sym typeface="Calibri"/>
              </a:rPr>
              <a:t>CCG</a:t>
            </a:r>
            <a:endParaRPr>
              <a:solidFill>
                <a:schemeClr val="lt1"/>
              </a:solidFill>
              <a:latin typeface="Calibri"/>
              <a:ea typeface="Calibri"/>
              <a:cs typeface="Calibri"/>
              <a:sym typeface="Calibri"/>
            </a:endParaRPr>
          </a:p>
        </p:txBody>
      </p:sp>
      <p:sp>
        <p:nvSpPr>
          <p:cNvPr id="2032" name="Google Shape;2032;p230"/>
          <p:cNvSpPr/>
          <p:nvPr/>
        </p:nvSpPr>
        <p:spPr>
          <a:xfrm>
            <a:off x="77788" y="2387943"/>
            <a:ext cx="609600" cy="557700"/>
          </a:xfrm>
          <a:prstGeom prst="rect">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CA">
                <a:solidFill>
                  <a:schemeClr val="lt1"/>
                </a:solidFill>
                <a:latin typeface="Calibri"/>
                <a:ea typeface="Calibri"/>
                <a:cs typeface="Calibri"/>
                <a:sym typeface="Calibri"/>
              </a:rPr>
              <a:t>DCAI</a:t>
            </a:r>
            <a:endParaRPr>
              <a:solidFill>
                <a:schemeClr val="lt1"/>
              </a:solidFill>
              <a:latin typeface="Calibri"/>
              <a:ea typeface="Calibri"/>
              <a:cs typeface="Calibri"/>
              <a:sym typeface="Calibri"/>
            </a:endParaRPr>
          </a:p>
        </p:txBody>
      </p:sp>
      <p:sp>
        <p:nvSpPr>
          <p:cNvPr id="2033" name="Google Shape;2033;p230"/>
          <p:cNvSpPr/>
          <p:nvPr/>
        </p:nvSpPr>
        <p:spPr>
          <a:xfrm>
            <a:off x="77788" y="3524967"/>
            <a:ext cx="609600" cy="557700"/>
          </a:xfrm>
          <a:prstGeom prst="rect">
            <a:avLst/>
          </a:prstGeom>
          <a:solidFill>
            <a:srgbClr val="0B539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CA">
                <a:solidFill>
                  <a:schemeClr val="lt1"/>
                </a:solidFill>
                <a:latin typeface="Calibri"/>
                <a:ea typeface="Calibri"/>
                <a:cs typeface="Calibri"/>
                <a:sym typeface="Calibri"/>
              </a:rPr>
              <a:t>NEX</a:t>
            </a:r>
            <a:endParaRPr>
              <a:solidFill>
                <a:schemeClr val="lt1"/>
              </a:solidFill>
              <a:latin typeface="Calibri"/>
              <a:ea typeface="Calibri"/>
              <a:cs typeface="Calibri"/>
              <a:sym typeface="Calibri"/>
            </a:endParaRPr>
          </a:p>
        </p:txBody>
      </p:sp>
      <p:sp>
        <p:nvSpPr>
          <p:cNvPr id="2034" name="Google Shape;2034;p230"/>
          <p:cNvSpPr txBox="1"/>
          <p:nvPr/>
        </p:nvSpPr>
        <p:spPr>
          <a:xfrm>
            <a:off x="752887" y="1189900"/>
            <a:ext cx="3702300" cy="67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CA" sz="1200">
                <a:latin typeface="Calibri"/>
                <a:ea typeface="Calibri"/>
                <a:cs typeface="Calibri"/>
                <a:sym typeface="Calibri"/>
              </a:rPr>
              <a:t>Client Computing Group: </a:t>
            </a:r>
            <a:r>
              <a:rPr lang="en-CA" sz="1200">
                <a:highlight>
                  <a:srgbClr val="FFFFFF"/>
                </a:highlight>
                <a:latin typeface="Calibri"/>
                <a:ea typeface="Calibri"/>
                <a:cs typeface="Calibri"/>
                <a:sym typeface="Calibri"/>
              </a:rPr>
              <a:t>CCG creates platforms designed for end-user form factors, focusing on higher growth segments of 2-in-1, thin-and-light, commercial and gaming, and growing opportunities in areas such as connectivity.</a:t>
            </a:r>
            <a:endParaRPr sz="1200">
              <a:latin typeface="Calibri"/>
              <a:ea typeface="Calibri"/>
              <a:cs typeface="Calibri"/>
              <a:sym typeface="Calibri"/>
            </a:endParaRPr>
          </a:p>
        </p:txBody>
      </p:sp>
      <p:sp>
        <p:nvSpPr>
          <p:cNvPr id="2035" name="Google Shape;2035;p230"/>
          <p:cNvSpPr txBox="1"/>
          <p:nvPr/>
        </p:nvSpPr>
        <p:spPr>
          <a:xfrm>
            <a:off x="752887" y="2326924"/>
            <a:ext cx="3702300" cy="67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CA" sz="1200">
                <a:latin typeface="Calibri"/>
                <a:ea typeface="Calibri"/>
                <a:cs typeface="Calibri"/>
                <a:sym typeface="Calibri"/>
              </a:rPr>
              <a:t>Data Center and AI Group </a:t>
            </a:r>
            <a:r>
              <a:rPr lang="en-CA" sz="1200">
                <a:latin typeface="Calibri"/>
                <a:ea typeface="Calibri"/>
                <a:cs typeface="Calibri"/>
                <a:sym typeface="Calibri"/>
              </a:rPr>
              <a:t>: </a:t>
            </a:r>
            <a:r>
              <a:rPr lang="en-CA" sz="1200">
                <a:latin typeface="Calibri"/>
                <a:ea typeface="Calibri"/>
                <a:cs typeface="Calibri"/>
                <a:sym typeface="Calibri"/>
              </a:rPr>
              <a:t>DCAI focuses on developing leadership data center products, including Intel® Xeon® server and field programmable gate array (FPGA) products, as well as driving the company’s overall artificial intelligence (AI) strategy.</a:t>
            </a:r>
            <a:endParaRPr sz="1200">
              <a:latin typeface="Calibri"/>
              <a:ea typeface="Calibri"/>
              <a:cs typeface="Calibri"/>
              <a:sym typeface="Calibri"/>
            </a:endParaRPr>
          </a:p>
        </p:txBody>
      </p:sp>
      <p:sp>
        <p:nvSpPr>
          <p:cNvPr id="2036" name="Google Shape;2036;p230"/>
          <p:cNvSpPr txBox="1"/>
          <p:nvPr/>
        </p:nvSpPr>
        <p:spPr>
          <a:xfrm>
            <a:off x="752888" y="3463950"/>
            <a:ext cx="3483300" cy="67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CA" sz="1200">
                <a:latin typeface="Calibri"/>
                <a:ea typeface="Calibri"/>
                <a:cs typeface="Calibri"/>
                <a:sym typeface="Calibri"/>
              </a:rPr>
              <a:t>Network and Edge group</a:t>
            </a:r>
            <a:r>
              <a:rPr lang="en-CA" sz="1200">
                <a:latin typeface="Calibri"/>
                <a:ea typeface="Calibri"/>
                <a:cs typeface="Calibri"/>
                <a:sym typeface="Calibri"/>
              </a:rPr>
              <a:t>: </a:t>
            </a:r>
            <a:r>
              <a:rPr lang="en-CA" sz="1200">
                <a:latin typeface="Calibri"/>
                <a:ea typeface="Calibri"/>
                <a:cs typeface="Calibri"/>
                <a:sym typeface="Calibri"/>
              </a:rPr>
              <a:t>NEX is chartered with driving technology and product leadership throughout the network to the intelligent edge.</a:t>
            </a:r>
            <a:endParaRPr sz="1200">
              <a:latin typeface="Calibri"/>
              <a:ea typeface="Calibri"/>
              <a:cs typeface="Calibri"/>
              <a:sym typeface="Calibri"/>
            </a:endParaRPr>
          </a:p>
        </p:txBody>
      </p:sp>
      <p:sp>
        <p:nvSpPr>
          <p:cNvPr id="2037" name="Google Shape;2037;p230"/>
          <p:cNvSpPr/>
          <p:nvPr/>
        </p:nvSpPr>
        <p:spPr>
          <a:xfrm>
            <a:off x="4497388" y="1327119"/>
            <a:ext cx="609600" cy="557700"/>
          </a:xfrm>
          <a:prstGeom prst="rect">
            <a:avLst/>
          </a:prstGeom>
          <a:solidFill>
            <a:srgbClr val="0B539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CA">
                <a:solidFill>
                  <a:schemeClr val="lt1"/>
                </a:solidFill>
                <a:latin typeface="Calibri"/>
                <a:ea typeface="Calibri"/>
                <a:cs typeface="Calibri"/>
                <a:sym typeface="Calibri"/>
              </a:rPr>
              <a:t>AXG</a:t>
            </a:r>
            <a:endParaRPr>
              <a:solidFill>
                <a:schemeClr val="lt1"/>
              </a:solidFill>
              <a:latin typeface="Calibri"/>
              <a:ea typeface="Calibri"/>
              <a:cs typeface="Calibri"/>
              <a:sym typeface="Calibri"/>
            </a:endParaRPr>
          </a:p>
        </p:txBody>
      </p:sp>
      <p:sp>
        <p:nvSpPr>
          <p:cNvPr id="2038" name="Google Shape;2038;p230"/>
          <p:cNvSpPr/>
          <p:nvPr/>
        </p:nvSpPr>
        <p:spPr>
          <a:xfrm>
            <a:off x="4497388" y="2387943"/>
            <a:ext cx="609600" cy="557700"/>
          </a:xfrm>
          <a:prstGeom prst="rect">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CA">
                <a:solidFill>
                  <a:schemeClr val="lt1"/>
                </a:solidFill>
                <a:latin typeface="Calibri"/>
                <a:ea typeface="Calibri"/>
                <a:cs typeface="Calibri"/>
                <a:sym typeface="Calibri"/>
              </a:rPr>
              <a:t>IFS</a:t>
            </a:r>
            <a:endParaRPr>
              <a:solidFill>
                <a:schemeClr val="lt1"/>
              </a:solidFill>
              <a:latin typeface="Calibri"/>
              <a:ea typeface="Calibri"/>
              <a:cs typeface="Calibri"/>
              <a:sym typeface="Calibri"/>
            </a:endParaRPr>
          </a:p>
        </p:txBody>
      </p:sp>
      <p:sp>
        <p:nvSpPr>
          <p:cNvPr id="2039" name="Google Shape;2039;p230"/>
          <p:cNvSpPr/>
          <p:nvPr/>
        </p:nvSpPr>
        <p:spPr>
          <a:xfrm>
            <a:off x="4497388" y="3524967"/>
            <a:ext cx="609600" cy="557700"/>
          </a:xfrm>
          <a:prstGeom prst="rect">
            <a:avLst/>
          </a:prstGeom>
          <a:solidFill>
            <a:srgbClr val="0B539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CA">
                <a:solidFill>
                  <a:schemeClr val="lt1"/>
                </a:solidFill>
                <a:latin typeface="Calibri"/>
                <a:ea typeface="Calibri"/>
                <a:cs typeface="Calibri"/>
                <a:sym typeface="Calibri"/>
              </a:rPr>
              <a:t>MOB</a:t>
            </a:r>
            <a:endParaRPr>
              <a:solidFill>
                <a:schemeClr val="lt1"/>
              </a:solidFill>
              <a:latin typeface="Calibri"/>
              <a:ea typeface="Calibri"/>
              <a:cs typeface="Calibri"/>
              <a:sym typeface="Calibri"/>
            </a:endParaRPr>
          </a:p>
        </p:txBody>
      </p:sp>
      <p:sp>
        <p:nvSpPr>
          <p:cNvPr id="2040" name="Google Shape;2040;p230"/>
          <p:cNvSpPr txBox="1"/>
          <p:nvPr/>
        </p:nvSpPr>
        <p:spPr>
          <a:xfrm>
            <a:off x="5172487" y="1189900"/>
            <a:ext cx="3702300" cy="67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CA" sz="1200">
                <a:latin typeface="Calibri"/>
                <a:ea typeface="Calibri"/>
                <a:cs typeface="Calibri"/>
                <a:sym typeface="Calibri"/>
              </a:rPr>
              <a:t>Accelerated Computing Systems and Graphics Group: </a:t>
            </a:r>
            <a:r>
              <a:rPr lang="en-CA" sz="1200">
                <a:highlight>
                  <a:srgbClr val="FFFFFF"/>
                </a:highlight>
                <a:latin typeface="Calibri"/>
                <a:ea typeface="Calibri"/>
                <a:cs typeface="Calibri"/>
                <a:sym typeface="Calibri"/>
              </a:rPr>
              <a:t>AXG is chartered with delivering high performance computing and graphics solutions across client, enterprise and data center.</a:t>
            </a:r>
            <a:endParaRPr sz="1200">
              <a:latin typeface="Calibri"/>
              <a:ea typeface="Calibri"/>
              <a:cs typeface="Calibri"/>
              <a:sym typeface="Calibri"/>
            </a:endParaRPr>
          </a:p>
        </p:txBody>
      </p:sp>
      <p:sp>
        <p:nvSpPr>
          <p:cNvPr id="2041" name="Google Shape;2041;p230"/>
          <p:cNvSpPr txBox="1"/>
          <p:nvPr/>
        </p:nvSpPr>
        <p:spPr>
          <a:xfrm>
            <a:off x="5172487" y="2326924"/>
            <a:ext cx="3702300" cy="67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CA" sz="1200">
                <a:latin typeface="Calibri"/>
                <a:ea typeface="Calibri"/>
                <a:cs typeface="Calibri"/>
                <a:sym typeface="Calibri"/>
              </a:rPr>
              <a:t>Intel Foundry Service</a:t>
            </a:r>
            <a:r>
              <a:rPr lang="en-CA" sz="1200">
                <a:latin typeface="Calibri"/>
                <a:ea typeface="Calibri"/>
                <a:cs typeface="Calibri"/>
                <a:sym typeface="Calibri"/>
              </a:rPr>
              <a:t>: </a:t>
            </a:r>
            <a:r>
              <a:rPr lang="en-CA" sz="1200">
                <a:latin typeface="Calibri"/>
                <a:ea typeface="Calibri"/>
                <a:cs typeface="Calibri"/>
                <a:sym typeface="Calibri"/>
              </a:rPr>
              <a:t>IFS is a fully vertical, standalone foundry business that offers a wide range of manufacturing services to meet unique product needs, including our industry-leading sort and test capabilities.</a:t>
            </a:r>
            <a:endParaRPr sz="1200">
              <a:latin typeface="Calibri"/>
              <a:ea typeface="Calibri"/>
              <a:cs typeface="Calibri"/>
              <a:sym typeface="Calibri"/>
            </a:endParaRPr>
          </a:p>
        </p:txBody>
      </p:sp>
      <p:sp>
        <p:nvSpPr>
          <p:cNvPr id="2042" name="Google Shape;2042;p230"/>
          <p:cNvSpPr txBox="1"/>
          <p:nvPr/>
        </p:nvSpPr>
        <p:spPr>
          <a:xfrm>
            <a:off x="5172488" y="3463950"/>
            <a:ext cx="3483300" cy="67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CA" sz="1200">
                <a:latin typeface="Calibri"/>
                <a:ea typeface="Calibri"/>
                <a:cs typeface="Calibri"/>
                <a:sym typeface="Calibri"/>
              </a:rPr>
              <a:t>Mobileye</a:t>
            </a:r>
            <a:r>
              <a:rPr lang="en-CA" sz="1200">
                <a:latin typeface="Calibri"/>
                <a:ea typeface="Calibri"/>
                <a:cs typeface="Calibri"/>
                <a:sym typeface="Calibri"/>
              </a:rPr>
              <a:t>: </a:t>
            </a:r>
            <a:r>
              <a:rPr lang="en-CA" sz="1200">
                <a:latin typeface="Calibri"/>
                <a:ea typeface="Calibri"/>
                <a:cs typeface="Calibri"/>
                <a:sym typeface="Calibri"/>
              </a:rPr>
              <a:t>Mobileye is a global leader in driving assistance and self-driving solutions.  Our product portfolio covers the entire stack required for assisted and autonomous driving.</a:t>
            </a:r>
            <a:endParaRPr sz="1200">
              <a:latin typeface="Calibri"/>
              <a:ea typeface="Calibri"/>
              <a:cs typeface="Calibri"/>
              <a:sym typeface="Calibri"/>
            </a:endParaRPr>
          </a:p>
        </p:txBody>
      </p:sp>
      <p:sp>
        <p:nvSpPr>
          <p:cNvPr id="2043" name="Google Shape;2043;p230"/>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https://www.intc.com/filings-reports/all-sec-filings/content/0000050863-23-000006/0000050863-23-000006.pdf</a:t>
            </a:r>
            <a:endParaRPr sz="800"/>
          </a:p>
        </p:txBody>
      </p:sp>
    </p:spTree>
  </p:cSld>
  <p:clrMapOvr>
    <a:masterClrMapping/>
  </p:clrMapOvr>
</p:sld>
</file>

<file path=ppt/slides/slide2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7" name="Shape 2047"/>
        <p:cNvGrpSpPr/>
        <p:nvPr/>
      </p:nvGrpSpPr>
      <p:grpSpPr>
        <a:xfrm>
          <a:off x="0" y="0"/>
          <a:ext cx="0" cy="0"/>
          <a:chOff x="0" y="0"/>
          <a:chExt cx="0" cy="0"/>
        </a:xfrm>
      </p:grpSpPr>
      <p:sp>
        <p:nvSpPr>
          <p:cNvPr id="2048" name="Google Shape;2048;p231"/>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Data Center and AI Group</a:t>
            </a:r>
            <a:endParaRPr/>
          </a:p>
        </p:txBody>
      </p:sp>
      <p:pic>
        <p:nvPicPr>
          <p:cNvPr id="2049" name="Google Shape;2049;p231"/>
          <p:cNvPicPr preferRelativeResize="0"/>
          <p:nvPr/>
        </p:nvPicPr>
        <p:blipFill>
          <a:blip r:embed="rId3">
            <a:alphaModFix/>
          </a:blip>
          <a:stretch>
            <a:fillRect/>
          </a:stretch>
        </p:blipFill>
        <p:spPr>
          <a:xfrm>
            <a:off x="8311950" y="4599526"/>
            <a:ext cx="832050" cy="548200"/>
          </a:xfrm>
          <a:prstGeom prst="rect">
            <a:avLst/>
          </a:prstGeom>
          <a:noFill/>
          <a:ln>
            <a:noFill/>
          </a:ln>
        </p:spPr>
      </p:pic>
      <p:sp>
        <p:nvSpPr>
          <p:cNvPr id="2050" name="Google Shape;2050;p231"/>
          <p:cNvSpPr txBox="1"/>
          <p:nvPr/>
        </p:nvSpPr>
        <p:spPr>
          <a:xfrm>
            <a:off x="1382750" y="810275"/>
            <a:ext cx="58137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sz="1200">
                <a:solidFill>
                  <a:srgbClr val="262626"/>
                </a:solidFill>
                <a:highlight>
                  <a:srgbClr val="FFFFFF"/>
                </a:highlight>
              </a:rPr>
              <a:t>The Intel portfolio for AI hardware covers everything from data science workstations to data preprocessing, machine learning/deep learning (ML/DL) modeling, and deployment in the data center and at the intelligent edge.</a:t>
            </a:r>
            <a:endParaRPr/>
          </a:p>
        </p:txBody>
      </p:sp>
      <p:pic>
        <p:nvPicPr>
          <p:cNvPr id="2051" name="Google Shape;2051;p231"/>
          <p:cNvPicPr preferRelativeResize="0"/>
          <p:nvPr/>
        </p:nvPicPr>
        <p:blipFill>
          <a:blip r:embed="rId4">
            <a:alphaModFix/>
          </a:blip>
          <a:stretch>
            <a:fillRect/>
          </a:stretch>
        </p:blipFill>
        <p:spPr>
          <a:xfrm>
            <a:off x="1382750" y="1549175"/>
            <a:ext cx="6104154" cy="3289525"/>
          </a:xfrm>
          <a:prstGeom prst="rect">
            <a:avLst/>
          </a:prstGeom>
          <a:noFill/>
          <a:ln>
            <a:noFill/>
          </a:ln>
        </p:spPr>
      </p:pic>
      <p:sp>
        <p:nvSpPr>
          <p:cNvPr id="2052" name="Google Shape;2052;p231"/>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https://www.intc.com/filings-reports/all-sec-filings/content/0000050863-23-000006/0000050863-23-000006.pdf</a:t>
            </a:r>
            <a:endParaRPr sz="800"/>
          </a:p>
        </p:txBody>
      </p:sp>
    </p:spTree>
  </p:cSld>
  <p:clrMapOvr>
    <a:masterClrMapping/>
  </p:clrMapOvr>
</p:sld>
</file>

<file path=ppt/slides/slide2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6" name="Shape 2056"/>
        <p:cNvGrpSpPr/>
        <p:nvPr/>
      </p:nvGrpSpPr>
      <p:grpSpPr>
        <a:xfrm>
          <a:off x="0" y="0"/>
          <a:ext cx="0" cy="0"/>
          <a:chOff x="0" y="0"/>
          <a:chExt cx="0" cy="0"/>
        </a:xfrm>
      </p:grpSpPr>
      <p:sp>
        <p:nvSpPr>
          <p:cNvPr id="2057" name="Google Shape;2057;p232"/>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Data Center and AI Group</a:t>
            </a:r>
            <a:endParaRPr/>
          </a:p>
        </p:txBody>
      </p:sp>
      <p:pic>
        <p:nvPicPr>
          <p:cNvPr id="2058" name="Google Shape;2058;p232"/>
          <p:cNvPicPr preferRelativeResize="0"/>
          <p:nvPr/>
        </p:nvPicPr>
        <p:blipFill>
          <a:blip r:embed="rId3">
            <a:alphaModFix/>
          </a:blip>
          <a:stretch>
            <a:fillRect/>
          </a:stretch>
        </p:blipFill>
        <p:spPr>
          <a:xfrm>
            <a:off x="-18000" y="680726"/>
            <a:ext cx="9144000" cy="2275200"/>
          </a:xfrm>
          <a:prstGeom prst="rect">
            <a:avLst/>
          </a:prstGeom>
          <a:noFill/>
          <a:ln>
            <a:noFill/>
          </a:ln>
        </p:spPr>
      </p:pic>
      <p:pic>
        <p:nvPicPr>
          <p:cNvPr id="2059" name="Google Shape;2059;p232"/>
          <p:cNvPicPr preferRelativeResize="0"/>
          <p:nvPr/>
        </p:nvPicPr>
        <p:blipFill>
          <a:blip r:embed="rId4">
            <a:alphaModFix/>
          </a:blip>
          <a:stretch>
            <a:fillRect/>
          </a:stretch>
        </p:blipFill>
        <p:spPr>
          <a:xfrm>
            <a:off x="0" y="3115810"/>
            <a:ext cx="9143999" cy="1968680"/>
          </a:xfrm>
          <a:prstGeom prst="rect">
            <a:avLst/>
          </a:prstGeom>
          <a:noFill/>
          <a:ln>
            <a:noFill/>
          </a:ln>
        </p:spPr>
      </p:pic>
      <p:sp>
        <p:nvSpPr>
          <p:cNvPr id="2060" name="Google Shape;2060;p232"/>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https://www.intc.com/filings-reports/all-sec-filings/content/0000050863-23-000006/0000050863-23-000006.pdf</a:t>
            </a:r>
            <a:endParaRPr sz="800"/>
          </a:p>
        </p:txBody>
      </p:sp>
    </p:spTree>
  </p:cSld>
  <p:clrMapOvr>
    <a:masterClrMapping/>
  </p:clrMapOvr>
</p:sld>
</file>

<file path=ppt/slides/slide2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4" name="Shape 2064"/>
        <p:cNvGrpSpPr/>
        <p:nvPr/>
      </p:nvGrpSpPr>
      <p:grpSpPr>
        <a:xfrm>
          <a:off x="0" y="0"/>
          <a:ext cx="0" cy="0"/>
          <a:chOff x="0" y="0"/>
          <a:chExt cx="0" cy="0"/>
        </a:xfrm>
      </p:grpSpPr>
      <p:sp>
        <p:nvSpPr>
          <p:cNvPr id="2065" name="Google Shape;2065;p233"/>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Data Center and AI Group</a:t>
            </a:r>
            <a:endParaRPr/>
          </a:p>
        </p:txBody>
      </p:sp>
      <p:pic>
        <p:nvPicPr>
          <p:cNvPr id="2066" name="Google Shape;2066;p233"/>
          <p:cNvPicPr preferRelativeResize="0"/>
          <p:nvPr/>
        </p:nvPicPr>
        <p:blipFill>
          <a:blip r:embed="rId3">
            <a:alphaModFix/>
          </a:blip>
          <a:stretch>
            <a:fillRect/>
          </a:stretch>
        </p:blipFill>
        <p:spPr>
          <a:xfrm>
            <a:off x="152400" y="872400"/>
            <a:ext cx="8839201" cy="3637131"/>
          </a:xfrm>
          <a:prstGeom prst="rect">
            <a:avLst/>
          </a:prstGeom>
          <a:noFill/>
          <a:ln>
            <a:noFill/>
          </a:ln>
        </p:spPr>
      </p:pic>
      <p:sp>
        <p:nvSpPr>
          <p:cNvPr id="2067" name="Google Shape;2067;p233"/>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a:t>
            </a:r>
            <a:r>
              <a:rPr lang="en-CA" sz="800">
                <a:solidFill>
                  <a:srgbClr val="999999"/>
                </a:solidFill>
              </a:rPr>
              <a:t>https://www.youtube.com/@LinusTechTips</a:t>
            </a:r>
            <a:endParaRPr sz="8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36"/>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Manufacturing Capacity</a:t>
            </a:r>
            <a:endParaRPr/>
          </a:p>
        </p:txBody>
      </p:sp>
      <p:sp>
        <p:nvSpPr>
          <p:cNvPr id="243" name="Google Shape;243;p36"/>
          <p:cNvSpPr txBox="1"/>
          <p:nvPr>
            <p:ph idx="4294967295" type="body"/>
          </p:nvPr>
        </p:nvSpPr>
        <p:spPr>
          <a:xfrm>
            <a:off x="540000" y="1080000"/>
            <a:ext cx="3960000" cy="3600000"/>
          </a:xfrm>
          <a:prstGeom prst="rect">
            <a:avLst/>
          </a:prstGeom>
        </p:spPr>
        <p:txBody>
          <a:bodyPr anchorCtr="0" anchor="t" bIns="91425" lIns="91425" spcFirstLastPara="1" rIns="91425" wrap="square" tIns="91425">
            <a:normAutofit fontScale="92500" lnSpcReduction="20000"/>
          </a:bodyPr>
          <a:lstStyle/>
          <a:p>
            <a:pPr indent="-304958" lvl="0" marL="457200" rtl="0" algn="l">
              <a:spcBef>
                <a:spcPts val="0"/>
              </a:spcBef>
              <a:spcAft>
                <a:spcPts val="0"/>
              </a:spcAft>
              <a:buSzPct val="100000"/>
              <a:buChar char="●"/>
            </a:pPr>
            <a:r>
              <a:rPr lang="en-CA"/>
              <a:t>Taiwan</a:t>
            </a:r>
            <a:endParaRPr/>
          </a:p>
          <a:p>
            <a:pPr indent="-293211" lvl="1" marL="914400" rtl="0" algn="l">
              <a:spcBef>
                <a:spcPts val="0"/>
              </a:spcBef>
              <a:spcAft>
                <a:spcPts val="0"/>
              </a:spcAft>
              <a:buSzPct val="100000"/>
              <a:buChar char="○"/>
            </a:pPr>
            <a:r>
              <a:rPr lang="en-CA"/>
              <a:t>50% of global market - TSMC</a:t>
            </a:r>
            <a:endParaRPr/>
          </a:p>
          <a:p>
            <a:pPr indent="-293211" lvl="1" marL="914400" rtl="0" algn="l">
              <a:spcBef>
                <a:spcPts val="0"/>
              </a:spcBef>
              <a:spcAft>
                <a:spcPts val="0"/>
              </a:spcAft>
              <a:buSzPct val="100000"/>
              <a:buChar char="○"/>
            </a:pPr>
            <a:r>
              <a:rPr lang="en-CA"/>
              <a:t>Manufactures for many companies like Apple, AMD, Nvidia, Qualcomm etc</a:t>
            </a:r>
            <a:endParaRPr/>
          </a:p>
          <a:p>
            <a:pPr indent="-293211" lvl="1" marL="914400" rtl="0" algn="l">
              <a:spcBef>
                <a:spcPts val="0"/>
              </a:spcBef>
              <a:spcAft>
                <a:spcPts val="0"/>
              </a:spcAft>
              <a:buSzPct val="100000"/>
              <a:buChar char="○"/>
            </a:pPr>
            <a:r>
              <a:rPr lang="en-CA"/>
              <a:t>Foundry model</a:t>
            </a:r>
            <a:endParaRPr/>
          </a:p>
          <a:p>
            <a:pPr indent="-304958" lvl="0" marL="457200" rtl="0" algn="l">
              <a:spcBef>
                <a:spcPts val="0"/>
              </a:spcBef>
              <a:spcAft>
                <a:spcPts val="0"/>
              </a:spcAft>
              <a:buSzPct val="100000"/>
              <a:buChar char="●"/>
            </a:pPr>
            <a:r>
              <a:rPr lang="en-CA"/>
              <a:t>South Korea</a:t>
            </a:r>
            <a:endParaRPr/>
          </a:p>
          <a:p>
            <a:pPr indent="-293211" lvl="1" marL="914400" rtl="0" algn="l">
              <a:spcBef>
                <a:spcPts val="0"/>
              </a:spcBef>
              <a:spcAft>
                <a:spcPts val="0"/>
              </a:spcAft>
              <a:buSzPct val="100000"/>
              <a:buChar char="○"/>
            </a:pPr>
            <a:r>
              <a:rPr lang="en-CA"/>
              <a:t>South Korea’s </a:t>
            </a:r>
            <a:r>
              <a:rPr lang="en-CA"/>
              <a:t>multinational</a:t>
            </a:r>
            <a:r>
              <a:rPr lang="en-CA"/>
              <a:t> Samsung Electronics </a:t>
            </a:r>
            <a:r>
              <a:rPr lang="en-CA"/>
              <a:t>corporation</a:t>
            </a:r>
            <a:r>
              <a:rPr lang="en-CA"/>
              <a:t> is one of largest technology companies in terms of revenue</a:t>
            </a:r>
            <a:endParaRPr/>
          </a:p>
          <a:p>
            <a:pPr indent="-293211" lvl="1" marL="914400" rtl="0" algn="l">
              <a:spcBef>
                <a:spcPts val="0"/>
              </a:spcBef>
              <a:spcAft>
                <a:spcPts val="0"/>
              </a:spcAft>
              <a:buSzPct val="100000"/>
              <a:buChar char="○"/>
            </a:pPr>
            <a:r>
              <a:rPr lang="en-CA"/>
              <a:t>ID manufacturer (making semiconductors for use in its own products) and foundry</a:t>
            </a:r>
            <a:endParaRPr/>
          </a:p>
          <a:p>
            <a:pPr indent="-293211" lvl="1" marL="914400" rtl="0" algn="l">
              <a:spcBef>
                <a:spcPts val="0"/>
              </a:spcBef>
              <a:spcAft>
                <a:spcPts val="0"/>
              </a:spcAft>
              <a:buSzPct val="100000"/>
              <a:buChar char="○"/>
            </a:pPr>
            <a:r>
              <a:rPr lang="en-CA"/>
              <a:t>17% global foundry market</a:t>
            </a:r>
            <a:endParaRPr/>
          </a:p>
          <a:p>
            <a:pPr indent="-304958" lvl="0" marL="457200" rtl="0" algn="l">
              <a:spcBef>
                <a:spcPts val="0"/>
              </a:spcBef>
              <a:spcAft>
                <a:spcPts val="0"/>
              </a:spcAft>
              <a:buSzPct val="100000"/>
              <a:buChar char="●"/>
            </a:pPr>
            <a:r>
              <a:rPr lang="en-CA"/>
              <a:t>Japan</a:t>
            </a:r>
            <a:endParaRPr/>
          </a:p>
          <a:p>
            <a:pPr indent="-293211" lvl="1" marL="914400" rtl="0" algn="l">
              <a:spcBef>
                <a:spcPts val="0"/>
              </a:spcBef>
              <a:spcAft>
                <a:spcPts val="0"/>
              </a:spcAft>
              <a:buSzPct val="100000"/>
              <a:buChar char="○"/>
            </a:pPr>
            <a:r>
              <a:rPr lang="en-CA"/>
              <a:t>Home to more than 100 semiconductor </a:t>
            </a:r>
            <a:r>
              <a:rPr lang="en-CA"/>
              <a:t>fabrication</a:t>
            </a:r>
            <a:r>
              <a:rPr lang="en-CA"/>
              <a:t> plants</a:t>
            </a:r>
            <a:endParaRPr/>
          </a:p>
          <a:p>
            <a:pPr indent="-304958" lvl="0" marL="457200" rtl="0" algn="l">
              <a:spcBef>
                <a:spcPts val="0"/>
              </a:spcBef>
              <a:spcAft>
                <a:spcPts val="0"/>
              </a:spcAft>
              <a:buSzPct val="100000"/>
              <a:buChar char="●"/>
            </a:pPr>
            <a:r>
              <a:rPr lang="en-CA"/>
              <a:t>China</a:t>
            </a:r>
            <a:endParaRPr/>
          </a:p>
          <a:p>
            <a:pPr indent="-293211" lvl="1" marL="914400" rtl="0" algn="l">
              <a:spcBef>
                <a:spcPts val="0"/>
              </a:spcBef>
              <a:spcAft>
                <a:spcPts val="0"/>
              </a:spcAft>
              <a:buSzPct val="100000"/>
              <a:buChar char="○"/>
            </a:pPr>
            <a:r>
              <a:rPr lang="en-CA"/>
              <a:t>Expected to </a:t>
            </a:r>
            <a:r>
              <a:rPr lang="en-CA"/>
              <a:t>produce</a:t>
            </a:r>
            <a:r>
              <a:rPr lang="en-CA"/>
              <a:t> up to 25% of world’s semiconductors</a:t>
            </a:r>
            <a:endParaRPr/>
          </a:p>
          <a:p>
            <a:pPr indent="-304958" lvl="0" marL="457200" rtl="0" algn="l">
              <a:spcBef>
                <a:spcPts val="0"/>
              </a:spcBef>
              <a:spcAft>
                <a:spcPts val="0"/>
              </a:spcAft>
              <a:buSzPct val="100000"/>
              <a:buChar char="●"/>
            </a:pPr>
            <a:r>
              <a:rPr lang="en-CA"/>
              <a:t>United States</a:t>
            </a:r>
            <a:endParaRPr/>
          </a:p>
          <a:p>
            <a:pPr indent="-293211" lvl="1" marL="914400" rtl="0" algn="l">
              <a:spcBef>
                <a:spcPts val="0"/>
              </a:spcBef>
              <a:spcAft>
                <a:spcPts val="0"/>
              </a:spcAft>
              <a:buSzPct val="100000"/>
              <a:buChar char="○"/>
            </a:pPr>
            <a:r>
              <a:rPr lang="en-CA"/>
              <a:t>Possessed approximately 12% of global manufacturing capacity in 2021</a:t>
            </a:r>
            <a:endParaRPr/>
          </a:p>
          <a:p>
            <a:pPr indent="-293211" lvl="1" marL="914400" rtl="0" algn="l">
              <a:spcBef>
                <a:spcPts val="0"/>
              </a:spcBef>
              <a:spcAft>
                <a:spcPts val="0"/>
              </a:spcAft>
              <a:buSzPct val="100000"/>
              <a:buChar char="○"/>
            </a:pPr>
            <a:r>
              <a:rPr lang="en-CA"/>
              <a:t>More than 46% of total semiconductor sales market</a:t>
            </a:r>
            <a:endParaRPr/>
          </a:p>
        </p:txBody>
      </p:sp>
      <p:pic>
        <p:nvPicPr>
          <p:cNvPr id="244" name="Google Shape;244;p36"/>
          <p:cNvPicPr preferRelativeResize="0"/>
          <p:nvPr/>
        </p:nvPicPr>
        <p:blipFill rotWithShape="1">
          <a:blip r:embed="rId3">
            <a:alphaModFix/>
          </a:blip>
          <a:srcRect b="6751" l="0" r="28520" t="0"/>
          <a:stretch/>
        </p:blipFill>
        <p:spPr>
          <a:xfrm>
            <a:off x="5400000" y="1260000"/>
            <a:ext cx="3240001" cy="3239999"/>
          </a:xfrm>
          <a:prstGeom prst="rect">
            <a:avLst/>
          </a:prstGeom>
          <a:noFill/>
          <a:ln>
            <a:noFill/>
          </a:ln>
        </p:spPr>
      </p:pic>
      <p:sp>
        <p:nvSpPr>
          <p:cNvPr id="245" name="Google Shape;245;p36"/>
          <p:cNvSpPr txBox="1"/>
          <p:nvPr/>
        </p:nvSpPr>
        <p:spPr>
          <a:xfrm>
            <a:off x="0" y="4835700"/>
            <a:ext cx="7152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sz="800">
                <a:solidFill>
                  <a:srgbClr val="999999"/>
                </a:solidFill>
                <a:latin typeface="Calibri"/>
                <a:ea typeface="Calibri"/>
                <a:cs typeface="Calibri"/>
                <a:sym typeface="Calibri"/>
              </a:rPr>
              <a:t>Source: </a:t>
            </a:r>
            <a:r>
              <a:rPr lang="en-CA" sz="800" u="sng">
                <a:solidFill>
                  <a:srgbClr val="999999"/>
                </a:solidFill>
                <a:latin typeface="Calibri"/>
                <a:ea typeface="Calibri"/>
                <a:cs typeface="Calibri"/>
                <a:sym typeface="Calibri"/>
                <a:hlinkClick r:id="rId4">
                  <a:extLst>
                    <a:ext uri="{A12FA001-AC4F-418D-AE19-62706E023703}">
                      <ahyp:hlinkClr val="tx"/>
                    </a:ext>
                  </a:extLst>
                </a:hlinkClick>
              </a:rPr>
              <a:t>World Population Review (2023)</a:t>
            </a:r>
            <a:endParaRPr sz="800">
              <a:solidFill>
                <a:srgbClr val="999999"/>
              </a:solidFill>
              <a:latin typeface="Calibri"/>
              <a:ea typeface="Calibri"/>
              <a:cs typeface="Calibri"/>
              <a:sym typeface="Calibri"/>
            </a:endParaRPr>
          </a:p>
        </p:txBody>
      </p:sp>
    </p:spTree>
  </p:cSld>
  <p:clrMapOvr>
    <a:masterClrMapping/>
  </p:clrMapOvr>
</p:sld>
</file>

<file path=ppt/slides/slide2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1" name="Shape 2071"/>
        <p:cNvGrpSpPr/>
        <p:nvPr/>
      </p:nvGrpSpPr>
      <p:grpSpPr>
        <a:xfrm>
          <a:off x="0" y="0"/>
          <a:ext cx="0" cy="0"/>
          <a:chOff x="0" y="0"/>
          <a:chExt cx="0" cy="0"/>
        </a:xfrm>
      </p:grpSpPr>
      <p:sp>
        <p:nvSpPr>
          <p:cNvPr id="2072" name="Google Shape;2072;p234"/>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Data Center and AI Group</a:t>
            </a:r>
            <a:endParaRPr/>
          </a:p>
        </p:txBody>
      </p:sp>
      <p:pic>
        <p:nvPicPr>
          <p:cNvPr id="2073" name="Google Shape;2073;p234"/>
          <p:cNvPicPr preferRelativeResize="0"/>
          <p:nvPr/>
        </p:nvPicPr>
        <p:blipFill>
          <a:blip r:embed="rId3">
            <a:alphaModFix/>
          </a:blip>
          <a:stretch>
            <a:fillRect/>
          </a:stretch>
        </p:blipFill>
        <p:spPr>
          <a:xfrm>
            <a:off x="8311950" y="4599526"/>
            <a:ext cx="832050" cy="548200"/>
          </a:xfrm>
          <a:prstGeom prst="rect">
            <a:avLst/>
          </a:prstGeom>
          <a:noFill/>
          <a:ln>
            <a:noFill/>
          </a:ln>
        </p:spPr>
      </p:pic>
      <p:sp>
        <p:nvSpPr>
          <p:cNvPr id="2074" name="Google Shape;2074;p234"/>
          <p:cNvSpPr txBox="1"/>
          <p:nvPr/>
        </p:nvSpPr>
        <p:spPr>
          <a:xfrm>
            <a:off x="1382750" y="810275"/>
            <a:ext cx="5813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2075" name="Google Shape;2075;p234"/>
          <p:cNvPicPr preferRelativeResize="0"/>
          <p:nvPr/>
        </p:nvPicPr>
        <p:blipFill rotWithShape="1">
          <a:blip r:embed="rId4">
            <a:alphaModFix/>
          </a:blip>
          <a:srcRect b="0" l="0" r="0" t="5891"/>
          <a:stretch/>
        </p:blipFill>
        <p:spPr>
          <a:xfrm>
            <a:off x="1297350" y="1129175"/>
            <a:ext cx="6679927" cy="3470352"/>
          </a:xfrm>
          <a:prstGeom prst="rect">
            <a:avLst/>
          </a:prstGeom>
          <a:noFill/>
          <a:ln>
            <a:noFill/>
          </a:ln>
        </p:spPr>
      </p:pic>
      <p:sp>
        <p:nvSpPr>
          <p:cNvPr id="2076" name="Google Shape;2076;p234"/>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a:t>
            </a:r>
            <a:r>
              <a:rPr lang="en-CA" sz="800">
                <a:solidFill>
                  <a:srgbClr val="999999"/>
                </a:solidFill>
              </a:rPr>
              <a:t>https://www.intel.com/content/www/us/en/products/details/discrete-gpus/arc.html</a:t>
            </a:r>
            <a:endParaRPr sz="800"/>
          </a:p>
        </p:txBody>
      </p:sp>
    </p:spTree>
  </p:cSld>
  <p:clrMapOvr>
    <a:masterClrMapping/>
  </p:clrMapOvr>
</p:sld>
</file>

<file path=ppt/slides/slide2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0" name="Shape 2080"/>
        <p:cNvGrpSpPr/>
        <p:nvPr/>
      </p:nvGrpSpPr>
      <p:grpSpPr>
        <a:xfrm>
          <a:off x="0" y="0"/>
          <a:ext cx="0" cy="0"/>
          <a:chOff x="0" y="0"/>
          <a:chExt cx="0" cy="0"/>
        </a:xfrm>
      </p:grpSpPr>
      <p:sp>
        <p:nvSpPr>
          <p:cNvPr id="2081" name="Google Shape;2081;p235"/>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Client Computing Group: </a:t>
            </a:r>
            <a:endParaRPr/>
          </a:p>
        </p:txBody>
      </p:sp>
      <p:pic>
        <p:nvPicPr>
          <p:cNvPr id="2082" name="Google Shape;2082;p235"/>
          <p:cNvPicPr preferRelativeResize="0"/>
          <p:nvPr/>
        </p:nvPicPr>
        <p:blipFill>
          <a:blip r:embed="rId3">
            <a:alphaModFix/>
          </a:blip>
          <a:stretch>
            <a:fillRect/>
          </a:stretch>
        </p:blipFill>
        <p:spPr>
          <a:xfrm>
            <a:off x="8311950" y="4599526"/>
            <a:ext cx="832050" cy="548200"/>
          </a:xfrm>
          <a:prstGeom prst="rect">
            <a:avLst/>
          </a:prstGeom>
          <a:noFill/>
          <a:ln>
            <a:noFill/>
          </a:ln>
        </p:spPr>
      </p:pic>
      <p:sp>
        <p:nvSpPr>
          <p:cNvPr id="2083" name="Google Shape;2083;p235"/>
          <p:cNvSpPr txBox="1"/>
          <p:nvPr/>
        </p:nvSpPr>
        <p:spPr>
          <a:xfrm>
            <a:off x="1382750" y="810275"/>
            <a:ext cx="5813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2084" name="Google Shape;2084;p235"/>
          <p:cNvPicPr preferRelativeResize="0"/>
          <p:nvPr/>
        </p:nvPicPr>
        <p:blipFill>
          <a:blip r:embed="rId4">
            <a:alphaModFix/>
          </a:blip>
          <a:stretch>
            <a:fillRect/>
          </a:stretch>
        </p:blipFill>
        <p:spPr>
          <a:xfrm>
            <a:off x="557550" y="1300750"/>
            <a:ext cx="7909439" cy="3084251"/>
          </a:xfrm>
          <a:prstGeom prst="rect">
            <a:avLst/>
          </a:prstGeom>
          <a:noFill/>
          <a:ln>
            <a:noFill/>
          </a:ln>
        </p:spPr>
      </p:pic>
      <p:sp>
        <p:nvSpPr>
          <p:cNvPr id="2085" name="Google Shape;2085;p235"/>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Source:https://www.intel.com/content/www/us/en/products/details/discrete-gpus/arc.html</a:t>
            </a:r>
            <a:endParaRPr sz="800"/>
          </a:p>
        </p:txBody>
      </p:sp>
    </p:spTree>
  </p:cSld>
  <p:clrMapOvr>
    <a:masterClrMapping/>
  </p:clrMapOvr>
</p:sld>
</file>

<file path=ppt/slides/slide2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9" name="Shape 2089"/>
        <p:cNvGrpSpPr/>
        <p:nvPr/>
      </p:nvGrpSpPr>
      <p:grpSpPr>
        <a:xfrm>
          <a:off x="0" y="0"/>
          <a:ext cx="0" cy="0"/>
          <a:chOff x="0" y="0"/>
          <a:chExt cx="0" cy="0"/>
        </a:xfrm>
      </p:grpSpPr>
      <p:sp>
        <p:nvSpPr>
          <p:cNvPr id="2090" name="Google Shape;2090;p236"/>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Client Computing Group: </a:t>
            </a:r>
            <a:endParaRPr/>
          </a:p>
        </p:txBody>
      </p:sp>
      <p:pic>
        <p:nvPicPr>
          <p:cNvPr id="2091" name="Google Shape;2091;p236"/>
          <p:cNvPicPr preferRelativeResize="0"/>
          <p:nvPr/>
        </p:nvPicPr>
        <p:blipFill>
          <a:blip r:embed="rId3">
            <a:alphaModFix/>
          </a:blip>
          <a:stretch>
            <a:fillRect/>
          </a:stretch>
        </p:blipFill>
        <p:spPr>
          <a:xfrm>
            <a:off x="8311950" y="4599526"/>
            <a:ext cx="832050" cy="548200"/>
          </a:xfrm>
          <a:prstGeom prst="rect">
            <a:avLst/>
          </a:prstGeom>
          <a:noFill/>
          <a:ln>
            <a:noFill/>
          </a:ln>
        </p:spPr>
      </p:pic>
      <p:sp>
        <p:nvSpPr>
          <p:cNvPr id="2092" name="Google Shape;2092;p236"/>
          <p:cNvSpPr txBox="1"/>
          <p:nvPr/>
        </p:nvSpPr>
        <p:spPr>
          <a:xfrm>
            <a:off x="1382750" y="810275"/>
            <a:ext cx="5813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2093" name="Google Shape;2093;p236"/>
          <p:cNvPicPr preferRelativeResize="0"/>
          <p:nvPr/>
        </p:nvPicPr>
        <p:blipFill>
          <a:blip r:embed="rId4">
            <a:alphaModFix/>
          </a:blip>
          <a:stretch>
            <a:fillRect/>
          </a:stretch>
        </p:blipFill>
        <p:spPr>
          <a:xfrm>
            <a:off x="0" y="1440246"/>
            <a:ext cx="9144000" cy="2731658"/>
          </a:xfrm>
          <a:prstGeom prst="rect">
            <a:avLst/>
          </a:prstGeom>
          <a:noFill/>
          <a:ln>
            <a:noFill/>
          </a:ln>
        </p:spPr>
      </p:pic>
      <p:sp>
        <p:nvSpPr>
          <p:cNvPr id="2094" name="Google Shape;2094;p236"/>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Source:https://www.intel.com/content/www/us/en/products/details/discrete-gpus/arc.html</a:t>
            </a:r>
            <a:endParaRPr sz="800"/>
          </a:p>
        </p:txBody>
      </p:sp>
    </p:spTree>
  </p:cSld>
  <p:clrMapOvr>
    <a:masterClrMapping/>
  </p:clrMapOvr>
</p:sld>
</file>

<file path=ppt/slides/slide2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8" name="Shape 2098"/>
        <p:cNvGrpSpPr/>
        <p:nvPr/>
      </p:nvGrpSpPr>
      <p:grpSpPr>
        <a:xfrm>
          <a:off x="0" y="0"/>
          <a:ext cx="0" cy="0"/>
          <a:chOff x="0" y="0"/>
          <a:chExt cx="0" cy="0"/>
        </a:xfrm>
      </p:grpSpPr>
      <p:sp>
        <p:nvSpPr>
          <p:cNvPr id="2099" name="Google Shape;2099;p237"/>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Client Computing Group: </a:t>
            </a:r>
            <a:endParaRPr/>
          </a:p>
        </p:txBody>
      </p:sp>
      <p:pic>
        <p:nvPicPr>
          <p:cNvPr id="2100" name="Google Shape;2100;p237"/>
          <p:cNvPicPr preferRelativeResize="0"/>
          <p:nvPr/>
        </p:nvPicPr>
        <p:blipFill>
          <a:blip r:embed="rId3">
            <a:alphaModFix/>
          </a:blip>
          <a:stretch>
            <a:fillRect/>
          </a:stretch>
        </p:blipFill>
        <p:spPr>
          <a:xfrm>
            <a:off x="8311950" y="4599526"/>
            <a:ext cx="832050" cy="548200"/>
          </a:xfrm>
          <a:prstGeom prst="rect">
            <a:avLst/>
          </a:prstGeom>
          <a:noFill/>
          <a:ln>
            <a:noFill/>
          </a:ln>
        </p:spPr>
      </p:pic>
      <p:sp>
        <p:nvSpPr>
          <p:cNvPr id="2101" name="Google Shape;2101;p237"/>
          <p:cNvSpPr txBox="1"/>
          <p:nvPr/>
        </p:nvSpPr>
        <p:spPr>
          <a:xfrm>
            <a:off x="1382750" y="810275"/>
            <a:ext cx="5813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2102" name="Google Shape;2102;p237"/>
          <p:cNvPicPr preferRelativeResize="0"/>
          <p:nvPr/>
        </p:nvPicPr>
        <p:blipFill>
          <a:blip r:embed="rId4">
            <a:alphaModFix/>
          </a:blip>
          <a:stretch>
            <a:fillRect/>
          </a:stretch>
        </p:blipFill>
        <p:spPr>
          <a:xfrm>
            <a:off x="0" y="877540"/>
            <a:ext cx="9144001" cy="3721995"/>
          </a:xfrm>
          <a:prstGeom prst="rect">
            <a:avLst/>
          </a:prstGeom>
          <a:noFill/>
          <a:ln>
            <a:noFill/>
          </a:ln>
        </p:spPr>
      </p:pic>
      <p:sp>
        <p:nvSpPr>
          <p:cNvPr id="2103" name="Google Shape;2103;p237"/>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Source:https://www.intel.com/content/www/us/en/products/details/discrete-gpus/arc.html</a:t>
            </a:r>
            <a:endParaRPr sz="800"/>
          </a:p>
        </p:txBody>
      </p:sp>
    </p:spTree>
  </p:cSld>
  <p:clrMapOvr>
    <a:masterClrMapping/>
  </p:clrMapOvr>
</p:sld>
</file>

<file path=ppt/slides/slide2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7" name="Shape 2107"/>
        <p:cNvGrpSpPr/>
        <p:nvPr/>
      </p:nvGrpSpPr>
      <p:grpSpPr>
        <a:xfrm>
          <a:off x="0" y="0"/>
          <a:ext cx="0" cy="0"/>
          <a:chOff x="0" y="0"/>
          <a:chExt cx="0" cy="0"/>
        </a:xfrm>
      </p:grpSpPr>
      <p:sp>
        <p:nvSpPr>
          <p:cNvPr id="2108" name="Google Shape;2108;p238"/>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Client Computing Group: </a:t>
            </a:r>
            <a:endParaRPr/>
          </a:p>
        </p:txBody>
      </p:sp>
      <p:pic>
        <p:nvPicPr>
          <p:cNvPr id="2109" name="Google Shape;2109;p238"/>
          <p:cNvPicPr preferRelativeResize="0"/>
          <p:nvPr/>
        </p:nvPicPr>
        <p:blipFill>
          <a:blip r:embed="rId3">
            <a:alphaModFix/>
          </a:blip>
          <a:stretch>
            <a:fillRect/>
          </a:stretch>
        </p:blipFill>
        <p:spPr>
          <a:xfrm>
            <a:off x="8311950" y="4599526"/>
            <a:ext cx="832050" cy="548200"/>
          </a:xfrm>
          <a:prstGeom prst="rect">
            <a:avLst/>
          </a:prstGeom>
          <a:noFill/>
          <a:ln>
            <a:noFill/>
          </a:ln>
        </p:spPr>
      </p:pic>
      <p:sp>
        <p:nvSpPr>
          <p:cNvPr id="2110" name="Google Shape;2110;p238"/>
          <p:cNvSpPr txBox="1"/>
          <p:nvPr/>
        </p:nvSpPr>
        <p:spPr>
          <a:xfrm>
            <a:off x="1382750" y="810275"/>
            <a:ext cx="5813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2111" name="Google Shape;2111;p238"/>
          <p:cNvPicPr preferRelativeResize="0"/>
          <p:nvPr/>
        </p:nvPicPr>
        <p:blipFill>
          <a:blip r:embed="rId4">
            <a:alphaModFix/>
          </a:blip>
          <a:stretch>
            <a:fillRect/>
          </a:stretch>
        </p:blipFill>
        <p:spPr>
          <a:xfrm>
            <a:off x="1094775" y="1019375"/>
            <a:ext cx="6679551" cy="3628226"/>
          </a:xfrm>
          <a:prstGeom prst="rect">
            <a:avLst/>
          </a:prstGeom>
          <a:noFill/>
          <a:ln>
            <a:noFill/>
          </a:ln>
        </p:spPr>
      </p:pic>
      <p:sp>
        <p:nvSpPr>
          <p:cNvPr id="2112" name="Google Shape;2112;p238"/>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Source:https://www.intel.com/content/www/us/en/products/details/discrete-gpus/arc.html</a:t>
            </a:r>
            <a:endParaRPr sz="800"/>
          </a:p>
        </p:txBody>
      </p:sp>
    </p:spTree>
  </p:cSld>
  <p:clrMapOvr>
    <a:masterClrMapping/>
  </p:clrMapOvr>
</p:sld>
</file>

<file path=ppt/slides/slide2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6" name="Shape 2116"/>
        <p:cNvGrpSpPr/>
        <p:nvPr/>
      </p:nvGrpSpPr>
      <p:grpSpPr>
        <a:xfrm>
          <a:off x="0" y="0"/>
          <a:ext cx="0" cy="0"/>
          <a:chOff x="0" y="0"/>
          <a:chExt cx="0" cy="0"/>
        </a:xfrm>
      </p:grpSpPr>
      <p:sp>
        <p:nvSpPr>
          <p:cNvPr id="2117" name="Google Shape;2117;p239"/>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Intel Foundry Service:</a:t>
            </a:r>
            <a:endParaRPr/>
          </a:p>
        </p:txBody>
      </p:sp>
      <p:pic>
        <p:nvPicPr>
          <p:cNvPr id="2118" name="Google Shape;2118;p239"/>
          <p:cNvPicPr preferRelativeResize="0"/>
          <p:nvPr/>
        </p:nvPicPr>
        <p:blipFill>
          <a:blip r:embed="rId3">
            <a:alphaModFix/>
          </a:blip>
          <a:stretch>
            <a:fillRect/>
          </a:stretch>
        </p:blipFill>
        <p:spPr>
          <a:xfrm>
            <a:off x="152400" y="872400"/>
            <a:ext cx="8174451" cy="4118700"/>
          </a:xfrm>
          <a:prstGeom prst="rect">
            <a:avLst/>
          </a:prstGeom>
          <a:noFill/>
          <a:ln>
            <a:noFill/>
          </a:ln>
        </p:spPr>
      </p:pic>
      <p:sp>
        <p:nvSpPr>
          <p:cNvPr id="2119" name="Google Shape;2119;p239"/>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https://www.intc.com/filings-reports/all-sec-filings/content/0000050863-23-000006/0000050863-23-000006.pdf</a:t>
            </a:r>
            <a:endParaRPr sz="800"/>
          </a:p>
        </p:txBody>
      </p:sp>
    </p:spTree>
  </p:cSld>
  <p:clrMapOvr>
    <a:masterClrMapping/>
  </p:clrMapOvr>
</p:sld>
</file>

<file path=ppt/slides/slide2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3" name="Shape 2123"/>
        <p:cNvGrpSpPr/>
        <p:nvPr/>
      </p:nvGrpSpPr>
      <p:grpSpPr>
        <a:xfrm>
          <a:off x="0" y="0"/>
          <a:ext cx="0" cy="0"/>
          <a:chOff x="0" y="0"/>
          <a:chExt cx="0" cy="0"/>
        </a:xfrm>
      </p:grpSpPr>
      <p:sp>
        <p:nvSpPr>
          <p:cNvPr id="2124" name="Google Shape;2124;p240"/>
          <p:cNvSpPr txBox="1"/>
          <p:nvPr>
            <p:ph type="title"/>
          </p:nvPr>
        </p:nvSpPr>
        <p:spPr>
          <a:xfrm>
            <a:off x="311725" y="500925"/>
            <a:ext cx="3706500" cy="250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CA" sz="3000"/>
              <a:t>MD&amp;A</a:t>
            </a:r>
            <a:endParaRPr sz="3000"/>
          </a:p>
          <a:p>
            <a:pPr indent="0" lvl="0" marL="0" rtl="0" algn="l">
              <a:spcBef>
                <a:spcPts val="0"/>
              </a:spcBef>
              <a:spcAft>
                <a:spcPts val="0"/>
              </a:spcAft>
              <a:buNone/>
            </a:pPr>
            <a:r>
              <a:t/>
            </a:r>
            <a:endParaRPr sz="3000"/>
          </a:p>
          <a:p>
            <a:pPr indent="-330200" lvl="0" marL="457200" rtl="0" algn="l">
              <a:spcBef>
                <a:spcPts val="0"/>
              </a:spcBef>
              <a:spcAft>
                <a:spcPts val="0"/>
              </a:spcAft>
              <a:buSzPts val="1600"/>
              <a:buChar char="●"/>
            </a:pPr>
            <a:r>
              <a:rPr lang="en-CA" sz="1600"/>
              <a:t>Income</a:t>
            </a:r>
            <a:endParaRPr sz="1600"/>
          </a:p>
          <a:p>
            <a:pPr indent="-330200" lvl="1" marL="914400" rtl="0" algn="l">
              <a:spcBef>
                <a:spcPts val="0"/>
              </a:spcBef>
              <a:spcAft>
                <a:spcPts val="0"/>
              </a:spcAft>
              <a:buSzPts val="1600"/>
              <a:buChar char="○"/>
            </a:pPr>
            <a:r>
              <a:rPr lang="en-CA" sz="1600"/>
              <a:t>Gross Margin</a:t>
            </a:r>
            <a:endParaRPr sz="1600"/>
          </a:p>
          <a:p>
            <a:pPr indent="-330200" lvl="1" marL="914400" rtl="0" algn="l">
              <a:spcBef>
                <a:spcPts val="0"/>
              </a:spcBef>
              <a:spcAft>
                <a:spcPts val="0"/>
              </a:spcAft>
              <a:buSzPts val="1600"/>
              <a:buChar char="○"/>
            </a:pPr>
            <a:r>
              <a:rPr lang="en-CA" sz="1600"/>
              <a:t>R&amp;D</a:t>
            </a:r>
            <a:endParaRPr sz="1600"/>
          </a:p>
          <a:p>
            <a:pPr indent="-330200" lvl="0" marL="457200" rtl="0" algn="l">
              <a:spcBef>
                <a:spcPts val="0"/>
              </a:spcBef>
              <a:spcAft>
                <a:spcPts val="0"/>
              </a:spcAft>
              <a:buSzPts val="1600"/>
              <a:buChar char="●"/>
            </a:pPr>
            <a:r>
              <a:rPr lang="en-CA" sz="1600"/>
              <a:t>Strategy</a:t>
            </a:r>
            <a:endParaRPr sz="1600"/>
          </a:p>
          <a:p>
            <a:pPr indent="0" lvl="0" marL="457200" rtl="0" algn="l">
              <a:spcBef>
                <a:spcPts val="0"/>
              </a:spcBef>
              <a:spcAft>
                <a:spcPts val="0"/>
              </a:spcAft>
              <a:buNone/>
            </a:pPr>
            <a:r>
              <a:t/>
            </a:r>
            <a:endParaRPr sz="1600"/>
          </a:p>
        </p:txBody>
      </p:sp>
      <p:pic>
        <p:nvPicPr>
          <p:cNvPr id="2125" name="Google Shape;2125;p240"/>
          <p:cNvPicPr preferRelativeResize="0"/>
          <p:nvPr/>
        </p:nvPicPr>
        <p:blipFill>
          <a:blip r:embed="rId3">
            <a:alphaModFix/>
          </a:blip>
          <a:stretch>
            <a:fillRect/>
          </a:stretch>
        </p:blipFill>
        <p:spPr>
          <a:xfrm>
            <a:off x="8311950" y="4599526"/>
            <a:ext cx="832050" cy="548200"/>
          </a:xfrm>
          <a:prstGeom prst="rect">
            <a:avLst/>
          </a:prstGeom>
          <a:noFill/>
          <a:ln>
            <a:noFill/>
          </a:ln>
        </p:spPr>
      </p:pic>
    </p:spTree>
  </p:cSld>
  <p:clrMapOvr>
    <a:masterClrMapping/>
  </p:clrMapOvr>
</p:sld>
</file>

<file path=ppt/slides/slide2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9" name="Shape 2129"/>
        <p:cNvGrpSpPr/>
        <p:nvPr/>
      </p:nvGrpSpPr>
      <p:grpSpPr>
        <a:xfrm>
          <a:off x="0" y="0"/>
          <a:ext cx="0" cy="0"/>
          <a:chOff x="0" y="0"/>
          <a:chExt cx="0" cy="0"/>
        </a:xfrm>
      </p:grpSpPr>
      <p:sp>
        <p:nvSpPr>
          <p:cNvPr id="2130" name="Google Shape;2130;p241"/>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A year in review</a:t>
            </a:r>
            <a:endParaRPr/>
          </a:p>
        </p:txBody>
      </p:sp>
      <p:pic>
        <p:nvPicPr>
          <p:cNvPr id="2131" name="Google Shape;2131;p241"/>
          <p:cNvPicPr preferRelativeResize="0"/>
          <p:nvPr/>
        </p:nvPicPr>
        <p:blipFill>
          <a:blip r:embed="rId3">
            <a:alphaModFix/>
          </a:blip>
          <a:stretch>
            <a:fillRect/>
          </a:stretch>
        </p:blipFill>
        <p:spPr>
          <a:xfrm>
            <a:off x="1787438" y="854775"/>
            <a:ext cx="5569118" cy="4118699"/>
          </a:xfrm>
          <a:prstGeom prst="rect">
            <a:avLst/>
          </a:prstGeom>
          <a:noFill/>
          <a:ln>
            <a:noFill/>
          </a:ln>
        </p:spPr>
      </p:pic>
      <p:pic>
        <p:nvPicPr>
          <p:cNvPr id="2132" name="Google Shape;2132;p241"/>
          <p:cNvPicPr preferRelativeResize="0"/>
          <p:nvPr/>
        </p:nvPicPr>
        <p:blipFill>
          <a:blip r:embed="rId4">
            <a:alphaModFix/>
          </a:blip>
          <a:stretch>
            <a:fillRect/>
          </a:stretch>
        </p:blipFill>
        <p:spPr>
          <a:xfrm>
            <a:off x="8311950" y="4599526"/>
            <a:ext cx="832050" cy="548200"/>
          </a:xfrm>
          <a:prstGeom prst="rect">
            <a:avLst/>
          </a:prstGeom>
          <a:noFill/>
          <a:ln>
            <a:noFill/>
          </a:ln>
        </p:spPr>
      </p:pic>
    </p:spTree>
  </p:cSld>
  <p:clrMapOvr>
    <a:masterClrMapping/>
  </p:clrMapOvr>
</p:sld>
</file>

<file path=ppt/slides/slide2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6" name="Shape 2136"/>
        <p:cNvGrpSpPr/>
        <p:nvPr/>
      </p:nvGrpSpPr>
      <p:grpSpPr>
        <a:xfrm>
          <a:off x="0" y="0"/>
          <a:ext cx="0" cy="0"/>
          <a:chOff x="0" y="0"/>
          <a:chExt cx="0" cy="0"/>
        </a:xfrm>
      </p:grpSpPr>
      <p:sp>
        <p:nvSpPr>
          <p:cNvPr id="2137" name="Google Shape;2137;p242"/>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A quarter in review </a:t>
            </a:r>
            <a:endParaRPr sz="1600"/>
          </a:p>
        </p:txBody>
      </p:sp>
      <p:pic>
        <p:nvPicPr>
          <p:cNvPr id="2138" name="Google Shape;2138;p242"/>
          <p:cNvPicPr preferRelativeResize="0"/>
          <p:nvPr/>
        </p:nvPicPr>
        <p:blipFill>
          <a:blip r:embed="rId3">
            <a:alphaModFix/>
          </a:blip>
          <a:stretch>
            <a:fillRect/>
          </a:stretch>
        </p:blipFill>
        <p:spPr>
          <a:xfrm>
            <a:off x="1662813" y="872400"/>
            <a:ext cx="5574024" cy="3758700"/>
          </a:xfrm>
          <a:prstGeom prst="rect">
            <a:avLst/>
          </a:prstGeom>
          <a:noFill/>
          <a:ln>
            <a:noFill/>
          </a:ln>
        </p:spPr>
      </p:pic>
      <p:sp>
        <p:nvSpPr>
          <p:cNvPr id="2139" name="Google Shape;2139;p242"/>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https://www.intc.com/filings-reports/all-sec-filings/content/0000050863-23-000006/0000050863-23-000006.pdf</a:t>
            </a:r>
            <a:endParaRPr sz="800"/>
          </a:p>
        </p:txBody>
      </p:sp>
      <p:pic>
        <p:nvPicPr>
          <p:cNvPr id="2140" name="Google Shape;2140;p242"/>
          <p:cNvPicPr preferRelativeResize="0"/>
          <p:nvPr/>
        </p:nvPicPr>
        <p:blipFill>
          <a:blip r:embed="rId4">
            <a:alphaModFix/>
          </a:blip>
          <a:stretch>
            <a:fillRect/>
          </a:stretch>
        </p:blipFill>
        <p:spPr>
          <a:xfrm>
            <a:off x="8311950" y="4599526"/>
            <a:ext cx="832050" cy="548200"/>
          </a:xfrm>
          <a:prstGeom prst="rect">
            <a:avLst/>
          </a:prstGeom>
          <a:noFill/>
          <a:ln>
            <a:noFill/>
          </a:ln>
        </p:spPr>
      </p:pic>
    </p:spTree>
  </p:cSld>
  <p:clrMapOvr>
    <a:masterClrMapping/>
  </p:clrMapOvr>
</p:sld>
</file>

<file path=ppt/slides/slide2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4" name="Shape 2144"/>
        <p:cNvGrpSpPr/>
        <p:nvPr/>
      </p:nvGrpSpPr>
      <p:grpSpPr>
        <a:xfrm>
          <a:off x="0" y="0"/>
          <a:ext cx="0" cy="0"/>
          <a:chOff x="0" y="0"/>
          <a:chExt cx="0" cy="0"/>
        </a:xfrm>
      </p:grpSpPr>
      <p:sp>
        <p:nvSpPr>
          <p:cNvPr id="2145" name="Google Shape;2145;p243"/>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Income - Client Computing </a:t>
            </a:r>
            <a:endParaRPr sz="1600"/>
          </a:p>
        </p:txBody>
      </p:sp>
      <p:pic>
        <p:nvPicPr>
          <p:cNvPr id="2146" name="Google Shape;2146;p243"/>
          <p:cNvPicPr preferRelativeResize="0"/>
          <p:nvPr/>
        </p:nvPicPr>
        <p:blipFill>
          <a:blip r:embed="rId3">
            <a:alphaModFix/>
          </a:blip>
          <a:stretch>
            <a:fillRect/>
          </a:stretch>
        </p:blipFill>
        <p:spPr>
          <a:xfrm>
            <a:off x="1508750" y="872400"/>
            <a:ext cx="5629282" cy="3758700"/>
          </a:xfrm>
          <a:prstGeom prst="rect">
            <a:avLst/>
          </a:prstGeom>
          <a:noFill/>
          <a:ln>
            <a:noFill/>
          </a:ln>
        </p:spPr>
      </p:pic>
      <p:sp>
        <p:nvSpPr>
          <p:cNvPr id="2147" name="Google Shape;2147;p243"/>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https://www.intc.com/filings-reports/all-s</a:t>
            </a:r>
            <a:r>
              <a:rPr lang="en-CA" sz="800">
                <a:solidFill>
                  <a:srgbClr val="999999"/>
                </a:solidFill>
              </a:rPr>
              <a:t>e</a:t>
            </a:r>
            <a:r>
              <a:rPr lang="en-CA" sz="800">
                <a:solidFill>
                  <a:srgbClr val="999999"/>
                </a:solidFill>
              </a:rPr>
              <a:t>c-filings/content/0000050863-23-000006/0000050863-23-000006.pdf</a:t>
            </a:r>
            <a:endParaRPr sz="800"/>
          </a:p>
        </p:txBody>
      </p:sp>
      <p:pic>
        <p:nvPicPr>
          <p:cNvPr id="2148" name="Google Shape;2148;p243"/>
          <p:cNvPicPr preferRelativeResize="0"/>
          <p:nvPr/>
        </p:nvPicPr>
        <p:blipFill>
          <a:blip r:embed="rId4">
            <a:alphaModFix/>
          </a:blip>
          <a:stretch>
            <a:fillRect/>
          </a:stretch>
        </p:blipFill>
        <p:spPr>
          <a:xfrm>
            <a:off x="8311950" y="4599526"/>
            <a:ext cx="832050" cy="5482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37"/>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Manufacturing Capacity</a:t>
            </a:r>
            <a:endParaRPr/>
          </a:p>
        </p:txBody>
      </p:sp>
      <p:sp>
        <p:nvSpPr>
          <p:cNvPr id="251" name="Google Shape;251;p37"/>
          <p:cNvSpPr txBox="1"/>
          <p:nvPr>
            <p:ph idx="4294967295" type="body"/>
          </p:nvPr>
        </p:nvSpPr>
        <p:spPr>
          <a:xfrm>
            <a:off x="360000" y="1080000"/>
            <a:ext cx="3240000" cy="36000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CA"/>
              <a:t>Foundry segment is expected to lead the semiconductor expansion</a:t>
            </a:r>
            <a:endParaRPr/>
          </a:p>
          <a:p>
            <a:pPr indent="-298450" lvl="1" marL="914400" rtl="0" algn="l">
              <a:spcBef>
                <a:spcPts val="0"/>
              </a:spcBef>
              <a:spcAft>
                <a:spcPts val="0"/>
              </a:spcAft>
              <a:buSzPts val="1100"/>
              <a:buChar char="○"/>
            </a:pPr>
            <a:r>
              <a:rPr lang="en-CA"/>
              <a:t>$48.8 billion in investments</a:t>
            </a:r>
            <a:endParaRPr/>
          </a:p>
          <a:p>
            <a:pPr indent="-311150" lvl="0" marL="457200" rtl="0" algn="l">
              <a:spcBef>
                <a:spcPts val="0"/>
              </a:spcBef>
              <a:spcAft>
                <a:spcPts val="0"/>
              </a:spcAft>
              <a:buSzPts val="1300"/>
              <a:buChar char="●"/>
            </a:pPr>
            <a:r>
              <a:rPr lang="en-CA"/>
              <a:t>Memory is forecast to place second </a:t>
            </a:r>
            <a:endParaRPr/>
          </a:p>
          <a:p>
            <a:pPr indent="-298450" lvl="1" marL="914400" rtl="0" algn="l">
              <a:spcBef>
                <a:spcPts val="0"/>
              </a:spcBef>
              <a:spcAft>
                <a:spcPts val="0"/>
              </a:spcAft>
              <a:buSzPts val="1100"/>
              <a:buChar char="○"/>
            </a:pPr>
            <a:r>
              <a:rPr lang="en-CA"/>
              <a:t>$28.2 billion in investments</a:t>
            </a:r>
            <a:endParaRPr/>
          </a:p>
          <a:p>
            <a:pPr indent="-311150" lvl="0" marL="457200" rtl="0" algn="l">
              <a:spcBef>
                <a:spcPts val="0"/>
              </a:spcBef>
              <a:spcAft>
                <a:spcPts val="0"/>
              </a:spcAft>
              <a:buSzPts val="1300"/>
              <a:buChar char="●"/>
            </a:pPr>
            <a:r>
              <a:rPr lang="en-CA"/>
              <a:t>Analog and power</a:t>
            </a:r>
            <a:endParaRPr/>
          </a:p>
          <a:p>
            <a:pPr indent="-298450" lvl="1" marL="914400" rtl="0" algn="l">
              <a:spcBef>
                <a:spcPts val="0"/>
              </a:spcBef>
              <a:spcAft>
                <a:spcPts val="0"/>
              </a:spcAft>
              <a:buSzPts val="1100"/>
              <a:buChar char="○"/>
            </a:pPr>
            <a:r>
              <a:rPr lang="en-CA"/>
              <a:t>$9.7 billion in investments</a:t>
            </a:r>
            <a:endParaRPr/>
          </a:p>
        </p:txBody>
      </p:sp>
      <p:sp>
        <p:nvSpPr>
          <p:cNvPr id="252" name="Google Shape;252;p37"/>
          <p:cNvSpPr txBox="1"/>
          <p:nvPr/>
        </p:nvSpPr>
        <p:spPr>
          <a:xfrm>
            <a:off x="0" y="4835700"/>
            <a:ext cx="7152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sz="800">
                <a:solidFill>
                  <a:srgbClr val="999999"/>
                </a:solidFill>
                <a:latin typeface="Calibri"/>
                <a:ea typeface="Calibri"/>
                <a:cs typeface="Calibri"/>
                <a:sym typeface="Calibri"/>
              </a:rPr>
              <a:t>Source: </a:t>
            </a:r>
            <a:r>
              <a:rPr lang="en-CA" sz="800" u="sng">
                <a:solidFill>
                  <a:srgbClr val="999999"/>
                </a:solidFill>
                <a:latin typeface="Calibri"/>
                <a:ea typeface="Calibri"/>
                <a:cs typeface="Calibri"/>
                <a:sym typeface="Calibri"/>
                <a:hlinkClick r:id="rId3">
                  <a:extLst>
                    <a:ext uri="{A12FA001-AC4F-418D-AE19-62706E023703}">
                      <ahyp:hlinkClr val="tx"/>
                    </a:ext>
                  </a:extLst>
                </a:hlinkClick>
              </a:rPr>
              <a:t>Semi (2023)</a:t>
            </a:r>
            <a:endParaRPr sz="800">
              <a:solidFill>
                <a:srgbClr val="999999"/>
              </a:solidFill>
              <a:latin typeface="Calibri"/>
              <a:ea typeface="Calibri"/>
              <a:cs typeface="Calibri"/>
              <a:sym typeface="Calibri"/>
            </a:endParaRPr>
          </a:p>
        </p:txBody>
      </p:sp>
      <p:graphicFrame>
        <p:nvGraphicFramePr>
          <p:cNvPr id="253" name="Google Shape;253;p37"/>
          <p:cNvGraphicFramePr/>
          <p:nvPr/>
        </p:nvGraphicFramePr>
        <p:xfrm>
          <a:off x="3600000" y="1080000"/>
          <a:ext cx="3000000" cy="3000000"/>
        </p:xfrm>
        <a:graphic>
          <a:graphicData uri="http://schemas.openxmlformats.org/drawingml/2006/table">
            <a:tbl>
              <a:tblPr>
                <a:noFill/>
                <a:tableStyleId>{0A800DB5-0202-49F3-A38B-6450711698D9}</a:tableStyleId>
              </a:tblPr>
              <a:tblGrid>
                <a:gridCol w="2011975"/>
                <a:gridCol w="1514025"/>
                <a:gridCol w="1514025"/>
              </a:tblGrid>
              <a:tr h="484925">
                <a:tc>
                  <a:txBody>
                    <a:bodyPr/>
                    <a:lstStyle/>
                    <a:p>
                      <a:pPr indent="0" lvl="0" marL="0" marR="0" rtl="0" algn="ctr">
                        <a:lnSpc>
                          <a:spcPct val="100000"/>
                        </a:lnSpc>
                        <a:spcBef>
                          <a:spcPts val="0"/>
                        </a:spcBef>
                        <a:spcAft>
                          <a:spcPts val="0"/>
                        </a:spcAft>
                        <a:buClr>
                          <a:srgbClr val="000000"/>
                        </a:buClr>
                        <a:buSzPts val="1800"/>
                        <a:buFont typeface="Arial"/>
                        <a:buNone/>
                      </a:pPr>
                      <a:r>
                        <a:rPr b="1" lang="en-CA" sz="1800" u="none" cap="none" strike="noStrike">
                          <a:solidFill>
                            <a:srgbClr val="FFFFFF"/>
                          </a:solidFill>
                          <a:latin typeface="Montserrat"/>
                          <a:ea typeface="Montserrat"/>
                          <a:cs typeface="Montserrat"/>
                          <a:sym typeface="Montserrat"/>
                        </a:rPr>
                        <a:t>BasBasi</a:t>
                      </a:r>
                      <a:endParaRPr b="1" sz="1800" u="none" cap="none" strike="noStrike">
                        <a:solidFill>
                          <a:srgbClr val="FFFFFF"/>
                        </a:solidFill>
                        <a:latin typeface="Montserrat"/>
                        <a:ea typeface="Montserrat"/>
                        <a:cs typeface="Montserrat"/>
                        <a:sym typeface="Montserrat"/>
                      </a:endParaRPr>
                    </a:p>
                  </a:txBody>
                  <a:tcPr marT="91425" marB="91425" marR="91425" marL="91425" anchor="ctr">
                    <a:lnL cap="flat" cmpd="sng" w="28575">
                      <a:solidFill>
                        <a:srgbClr val="003BA3">
                          <a:alpha val="0"/>
                        </a:srgbClr>
                      </a:solidFill>
                      <a:prstDash val="solid"/>
                      <a:round/>
                      <a:headEnd len="sm" w="sm" type="none"/>
                      <a:tailEnd len="sm" w="sm" type="none"/>
                    </a:lnL>
                    <a:lnR cap="flat" cmpd="sng" w="28575">
                      <a:solidFill>
                        <a:srgbClr val="003BA3">
                          <a:alpha val="0"/>
                        </a:srgbClr>
                      </a:solidFill>
                      <a:prstDash val="solid"/>
                      <a:round/>
                      <a:headEnd len="sm" w="sm" type="none"/>
                      <a:tailEnd len="sm" w="sm" type="none"/>
                    </a:lnR>
                    <a:lnT cap="flat" cmpd="sng" w="28575">
                      <a:solidFill>
                        <a:srgbClr val="003BA3">
                          <a:alpha val="0"/>
                        </a:srgbClr>
                      </a:solidFill>
                      <a:prstDash val="solid"/>
                      <a:round/>
                      <a:headEnd len="sm" w="sm" type="none"/>
                      <a:tailEnd len="sm" w="sm" type="none"/>
                    </a:lnT>
                    <a:lnB cap="flat" cmpd="sng" w="9525">
                      <a:solidFill>
                        <a:srgbClr val="4A8CFF"/>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b="1" lang="en-CA" sz="1400" u="none" cap="none" strike="noStrike">
                          <a:solidFill>
                            <a:srgbClr val="FFFFFF"/>
                          </a:solidFill>
                          <a:latin typeface="Montserrat"/>
                          <a:ea typeface="Montserrat"/>
                          <a:cs typeface="Montserrat"/>
                          <a:sym typeface="Montserrat"/>
                        </a:rPr>
                        <a:t>Investments</a:t>
                      </a:r>
                      <a:endParaRPr b="1" sz="1400" u="none" cap="none" strike="noStrike">
                        <a:solidFill>
                          <a:srgbClr val="FFFFFF"/>
                        </a:solidFill>
                        <a:latin typeface="Montserrat"/>
                        <a:ea typeface="Montserrat"/>
                        <a:cs typeface="Montserrat"/>
                        <a:sym typeface="Montserrat"/>
                      </a:endParaRPr>
                    </a:p>
                  </a:txBody>
                  <a:tcPr marT="91425" marB="91425" marR="91425" marL="91425" anchor="ctr">
                    <a:lnL cap="flat" cmpd="sng" w="28575">
                      <a:solidFill>
                        <a:srgbClr val="003BA3">
                          <a:alpha val="0"/>
                        </a:srgbClr>
                      </a:solidFill>
                      <a:prstDash val="solid"/>
                      <a:round/>
                      <a:headEnd len="sm" w="sm" type="none"/>
                      <a:tailEnd len="sm" w="sm" type="none"/>
                    </a:lnL>
                    <a:lnR cap="flat" cmpd="sng" w="28575">
                      <a:solidFill>
                        <a:srgbClr val="FFFFFF">
                          <a:alpha val="0"/>
                        </a:srgbClr>
                      </a:solidFill>
                      <a:prstDash val="solid"/>
                      <a:round/>
                      <a:headEnd len="sm" w="sm" type="none"/>
                      <a:tailEnd len="sm" w="sm" type="none"/>
                    </a:lnR>
                    <a:lnT cap="flat" cmpd="sng" w="28575">
                      <a:solidFill>
                        <a:srgbClr val="003BA3">
                          <a:alpha val="0"/>
                        </a:srgbClr>
                      </a:solidFill>
                      <a:prstDash val="solid"/>
                      <a:round/>
                      <a:headEnd len="sm" w="sm" type="none"/>
                      <a:tailEnd len="sm" w="sm" type="none"/>
                    </a:lnT>
                    <a:lnB cap="flat" cmpd="sng" w="9525">
                      <a:solidFill>
                        <a:srgbClr val="4A8CFF"/>
                      </a:solidFill>
                      <a:prstDash val="solid"/>
                      <a:round/>
                      <a:headEnd len="sm" w="sm" type="none"/>
                      <a:tailEnd len="sm" w="sm" type="none"/>
                    </a:lnB>
                    <a:solidFill>
                      <a:schemeClr val="dk1"/>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CA" sz="1400" u="none" cap="none" strike="noStrike">
                          <a:solidFill>
                            <a:srgbClr val="FFFFFF"/>
                          </a:solidFill>
                          <a:latin typeface="Montserrat"/>
                          <a:ea typeface="Montserrat"/>
                          <a:cs typeface="Montserrat"/>
                          <a:sym typeface="Montserrat"/>
                        </a:rPr>
                        <a:t>YoY Increase</a:t>
                      </a:r>
                      <a:endParaRPr b="1" sz="1400" u="none" cap="none" strike="noStrike">
                        <a:solidFill>
                          <a:srgbClr val="FFFFFF"/>
                        </a:solidFill>
                        <a:latin typeface="Montserrat"/>
                        <a:ea typeface="Montserrat"/>
                        <a:cs typeface="Montserrat"/>
                        <a:sym typeface="Montserrat"/>
                      </a:endParaRPr>
                    </a:p>
                  </a:txBody>
                  <a:tcPr marT="91425" marB="91425" marR="91425" marL="91425" anchor="ctr">
                    <a:lnL cap="flat" cmpd="sng" w="28575">
                      <a:solidFill>
                        <a:srgbClr val="FFFFFF">
                          <a:alpha val="0"/>
                        </a:srgbClr>
                      </a:solidFill>
                      <a:prstDash val="solid"/>
                      <a:round/>
                      <a:headEnd len="sm" w="sm" type="none"/>
                      <a:tailEnd len="sm" w="sm" type="none"/>
                    </a:lnL>
                    <a:lnR cap="flat" cmpd="sng" w="28575">
                      <a:solidFill>
                        <a:srgbClr val="FFFFFF">
                          <a:alpha val="0"/>
                        </a:srgbClr>
                      </a:solidFill>
                      <a:prstDash val="solid"/>
                      <a:round/>
                      <a:headEnd len="sm" w="sm" type="none"/>
                      <a:tailEnd len="sm" w="sm" type="none"/>
                    </a:lnR>
                    <a:lnT cap="flat" cmpd="sng" w="28575">
                      <a:solidFill>
                        <a:srgbClr val="003BA3">
                          <a:alpha val="0"/>
                        </a:srgbClr>
                      </a:solidFill>
                      <a:prstDash val="solid"/>
                      <a:round/>
                      <a:headEnd len="sm" w="sm" type="none"/>
                      <a:tailEnd len="sm" w="sm" type="none"/>
                    </a:lnT>
                    <a:lnB cap="flat" cmpd="sng" w="9525">
                      <a:solidFill>
                        <a:srgbClr val="4A8CFF"/>
                      </a:solidFill>
                      <a:prstDash val="solid"/>
                      <a:round/>
                      <a:headEnd len="sm" w="sm" type="none"/>
                      <a:tailEnd len="sm" w="sm" type="none"/>
                    </a:lnB>
                    <a:solidFill>
                      <a:schemeClr val="dk1"/>
                    </a:solidFill>
                  </a:tcPr>
                </a:tc>
              </a:tr>
              <a:tr h="442825">
                <a:tc>
                  <a:txBody>
                    <a:bodyPr/>
                    <a:lstStyle/>
                    <a:p>
                      <a:pPr indent="0" lvl="0" marL="0" marR="0" rtl="0" algn="l">
                        <a:lnSpc>
                          <a:spcPct val="100000"/>
                        </a:lnSpc>
                        <a:spcBef>
                          <a:spcPts val="0"/>
                        </a:spcBef>
                        <a:spcAft>
                          <a:spcPts val="0"/>
                        </a:spcAft>
                        <a:buClr>
                          <a:srgbClr val="000000"/>
                        </a:buClr>
                        <a:buSzPts val="1400"/>
                        <a:buFont typeface="Arial"/>
                        <a:buNone/>
                      </a:pPr>
                      <a:r>
                        <a:rPr lang="en-CA" sz="1400" u="none" cap="none" strike="noStrike">
                          <a:latin typeface="Montserrat"/>
                          <a:ea typeface="Montserrat"/>
                          <a:cs typeface="Montserrat"/>
                          <a:sym typeface="Montserrat"/>
                        </a:rPr>
                        <a:t>Taiwan</a:t>
                      </a:r>
                      <a:endParaRPr sz="1400" u="none" cap="none" strike="noStrike">
                        <a:latin typeface="Montserrat"/>
                        <a:ea typeface="Montserrat"/>
                        <a:cs typeface="Montserrat"/>
                        <a:sym typeface="Montserrat"/>
                      </a:endParaRPr>
                    </a:p>
                  </a:txBody>
                  <a:tcPr marT="91425" marB="91425" marR="91425" marL="91425" anchor="ctr">
                    <a:lnL cap="flat" cmpd="sng" w="9525">
                      <a:solidFill>
                        <a:srgbClr val="4A8CFF"/>
                      </a:solidFill>
                      <a:prstDash val="solid"/>
                      <a:round/>
                      <a:headEnd len="sm" w="sm" type="none"/>
                      <a:tailEnd len="sm" w="sm" type="none"/>
                    </a:lnL>
                    <a:lnR cap="flat" cmpd="sng" w="9525">
                      <a:solidFill>
                        <a:srgbClr val="4A8CFF"/>
                      </a:solidFill>
                      <a:prstDash val="solid"/>
                      <a:round/>
                      <a:headEnd len="sm" w="sm" type="none"/>
                      <a:tailEnd len="sm" w="sm" type="none"/>
                    </a:lnR>
                    <a:lnT cap="flat" cmpd="sng" w="9525">
                      <a:solidFill>
                        <a:srgbClr val="4A8CFF"/>
                      </a:solidFill>
                      <a:prstDash val="solid"/>
                      <a:round/>
                      <a:headEnd len="sm" w="sm" type="none"/>
                      <a:tailEnd len="sm" w="sm" type="none"/>
                    </a:lnT>
                    <a:lnB cap="flat" cmpd="sng" w="9525">
                      <a:solidFill>
                        <a:srgbClr val="4A8CFF"/>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CA" sz="1400" u="none" cap="none" strike="noStrike">
                          <a:latin typeface="Montserrat"/>
                          <a:ea typeface="Montserrat"/>
                          <a:cs typeface="Montserrat"/>
                          <a:sym typeface="Montserrat"/>
                        </a:rPr>
                        <a:t>$24.9 billion</a:t>
                      </a:r>
                      <a:endParaRPr sz="1400" u="none" cap="none" strike="noStrike">
                        <a:latin typeface="Montserrat"/>
                        <a:ea typeface="Montserrat"/>
                        <a:cs typeface="Montserrat"/>
                        <a:sym typeface="Montserrat"/>
                      </a:endParaRPr>
                    </a:p>
                  </a:txBody>
                  <a:tcPr marT="91425" marB="91425" marR="91425" marL="91425" anchor="ctr">
                    <a:lnL cap="flat" cmpd="sng" w="9525">
                      <a:solidFill>
                        <a:srgbClr val="4A8CFF"/>
                      </a:solidFill>
                      <a:prstDash val="solid"/>
                      <a:round/>
                      <a:headEnd len="sm" w="sm" type="none"/>
                      <a:tailEnd len="sm" w="sm" type="none"/>
                    </a:lnL>
                    <a:lnR cap="flat" cmpd="sng" w="9525">
                      <a:solidFill>
                        <a:srgbClr val="4A8CFF"/>
                      </a:solidFill>
                      <a:prstDash val="solid"/>
                      <a:round/>
                      <a:headEnd len="sm" w="sm" type="none"/>
                      <a:tailEnd len="sm" w="sm" type="none"/>
                    </a:lnR>
                    <a:lnT cap="flat" cmpd="sng" w="9525">
                      <a:solidFill>
                        <a:srgbClr val="4A8CFF"/>
                      </a:solidFill>
                      <a:prstDash val="solid"/>
                      <a:round/>
                      <a:headEnd len="sm" w="sm" type="none"/>
                      <a:tailEnd len="sm" w="sm" type="none"/>
                    </a:lnT>
                    <a:lnB cap="flat" cmpd="sng" w="9525">
                      <a:solidFill>
                        <a:srgbClr val="4A8CFF"/>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CA" sz="1400" u="none" cap="none" strike="noStrike">
                          <a:latin typeface="Montserrat"/>
                          <a:ea typeface="Montserrat"/>
                          <a:cs typeface="Montserrat"/>
                          <a:sym typeface="Montserrat"/>
                        </a:rPr>
                        <a:t>4.2%</a:t>
                      </a:r>
                      <a:endParaRPr sz="1400" u="none" cap="none" strike="noStrike">
                        <a:latin typeface="Montserrat"/>
                        <a:ea typeface="Montserrat"/>
                        <a:cs typeface="Montserrat"/>
                        <a:sym typeface="Montserrat"/>
                      </a:endParaRPr>
                    </a:p>
                  </a:txBody>
                  <a:tcPr marT="91425" marB="91425" marR="91425" marL="91425" anchor="ctr">
                    <a:lnL cap="flat" cmpd="sng" w="9525">
                      <a:solidFill>
                        <a:srgbClr val="4A8CFF"/>
                      </a:solidFill>
                      <a:prstDash val="solid"/>
                      <a:round/>
                      <a:headEnd len="sm" w="sm" type="none"/>
                      <a:tailEnd len="sm" w="sm" type="none"/>
                    </a:lnL>
                    <a:lnR cap="flat" cmpd="sng" w="9525">
                      <a:solidFill>
                        <a:srgbClr val="4A8CFF"/>
                      </a:solidFill>
                      <a:prstDash val="solid"/>
                      <a:round/>
                      <a:headEnd len="sm" w="sm" type="none"/>
                      <a:tailEnd len="sm" w="sm" type="none"/>
                    </a:lnR>
                    <a:lnT cap="flat" cmpd="sng" w="9525">
                      <a:solidFill>
                        <a:srgbClr val="4A8CFF"/>
                      </a:solidFill>
                      <a:prstDash val="solid"/>
                      <a:round/>
                      <a:headEnd len="sm" w="sm" type="none"/>
                      <a:tailEnd len="sm" w="sm" type="none"/>
                    </a:lnT>
                    <a:lnB cap="flat" cmpd="sng" w="9525">
                      <a:solidFill>
                        <a:srgbClr val="4A8CFF"/>
                      </a:solidFill>
                      <a:prstDash val="solid"/>
                      <a:round/>
                      <a:headEnd len="sm" w="sm" type="none"/>
                      <a:tailEnd len="sm" w="sm" type="none"/>
                    </a:lnB>
                  </a:tcPr>
                </a:tc>
              </a:tr>
              <a:tr h="480700">
                <a:tc>
                  <a:txBody>
                    <a:bodyPr/>
                    <a:lstStyle/>
                    <a:p>
                      <a:pPr indent="0" lvl="0" marL="0" marR="0" rtl="0" algn="l">
                        <a:lnSpc>
                          <a:spcPct val="100000"/>
                        </a:lnSpc>
                        <a:spcBef>
                          <a:spcPts val="0"/>
                        </a:spcBef>
                        <a:spcAft>
                          <a:spcPts val="0"/>
                        </a:spcAft>
                        <a:buClr>
                          <a:srgbClr val="000000"/>
                        </a:buClr>
                        <a:buSzPts val="1400"/>
                        <a:buFont typeface="Arial"/>
                        <a:buNone/>
                      </a:pPr>
                      <a:r>
                        <a:rPr lang="en-CA" sz="1400" u="none" cap="none" strike="noStrike">
                          <a:latin typeface="Montserrat"/>
                          <a:ea typeface="Montserrat"/>
                          <a:cs typeface="Montserrat"/>
                          <a:sym typeface="Montserrat"/>
                        </a:rPr>
                        <a:t>Korea </a:t>
                      </a:r>
                      <a:endParaRPr sz="1400" u="none" cap="none" strike="noStrike">
                        <a:latin typeface="Montserrat"/>
                        <a:ea typeface="Montserrat"/>
                        <a:cs typeface="Montserrat"/>
                        <a:sym typeface="Montserrat"/>
                      </a:endParaRPr>
                    </a:p>
                  </a:txBody>
                  <a:tcPr marT="91425" marB="91425" marR="91425" marL="91425" anchor="ctr">
                    <a:lnL cap="flat" cmpd="sng" w="9525">
                      <a:solidFill>
                        <a:srgbClr val="4A8CFF"/>
                      </a:solidFill>
                      <a:prstDash val="solid"/>
                      <a:round/>
                      <a:headEnd len="sm" w="sm" type="none"/>
                      <a:tailEnd len="sm" w="sm" type="none"/>
                    </a:lnL>
                    <a:lnR cap="flat" cmpd="sng" w="9525">
                      <a:solidFill>
                        <a:srgbClr val="4A8CFF"/>
                      </a:solidFill>
                      <a:prstDash val="solid"/>
                      <a:round/>
                      <a:headEnd len="sm" w="sm" type="none"/>
                      <a:tailEnd len="sm" w="sm" type="none"/>
                    </a:lnR>
                    <a:lnT cap="flat" cmpd="sng" w="9525">
                      <a:solidFill>
                        <a:srgbClr val="4A8CFF"/>
                      </a:solidFill>
                      <a:prstDash val="solid"/>
                      <a:round/>
                      <a:headEnd len="sm" w="sm" type="none"/>
                      <a:tailEnd len="sm" w="sm" type="none"/>
                    </a:lnT>
                    <a:lnB cap="flat" cmpd="sng" w="9525">
                      <a:solidFill>
                        <a:srgbClr val="4A8CFF"/>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CA" sz="1400" u="none" cap="none" strike="noStrike">
                          <a:latin typeface="Montserrat"/>
                          <a:ea typeface="Montserrat"/>
                          <a:cs typeface="Montserrat"/>
                          <a:sym typeface="Montserrat"/>
                        </a:rPr>
                        <a:t>$21 billion</a:t>
                      </a:r>
                      <a:endParaRPr sz="1400" u="none" cap="none" strike="noStrike">
                        <a:latin typeface="Montserrat"/>
                        <a:ea typeface="Montserrat"/>
                        <a:cs typeface="Montserrat"/>
                        <a:sym typeface="Montserrat"/>
                      </a:endParaRPr>
                    </a:p>
                  </a:txBody>
                  <a:tcPr marT="91425" marB="91425" marR="91425" marL="91425" anchor="ctr">
                    <a:lnL cap="flat" cmpd="sng" w="9525">
                      <a:solidFill>
                        <a:srgbClr val="4A8CFF"/>
                      </a:solidFill>
                      <a:prstDash val="solid"/>
                      <a:round/>
                      <a:headEnd len="sm" w="sm" type="none"/>
                      <a:tailEnd len="sm" w="sm" type="none"/>
                    </a:lnL>
                    <a:lnR cap="flat" cmpd="sng" w="9525">
                      <a:solidFill>
                        <a:srgbClr val="4A8CFF"/>
                      </a:solidFill>
                      <a:prstDash val="solid"/>
                      <a:round/>
                      <a:headEnd len="sm" w="sm" type="none"/>
                      <a:tailEnd len="sm" w="sm" type="none"/>
                    </a:lnR>
                    <a:lnT cap="flat" cmpd="sng" w="9525">
                      <a:solidFill>
                        <a:srgbClr val="4A8CFF"/>
                      </a:solidFill>
                      <a:prstDash val="solid"/>
                      <a:round/>
                      <a:headEnd len="sm" w="sm" type="none"/>
                      <a:tailEnd len="sm" w="sm" type="none"/>
                    </a:lnT>
                    <a:lnB cap="flat" cmpd="sng" w="9525">
                      <a:solidFill>
                        <a:srgbClr val="4A8CFF"/>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CA" sz="1400" u="none" cap="none" strike="noStrike">
                          <a:latin typeface="Montserrat"/>
                          <a:ea typeface="Montserrat"/>
                          <a:cs typeface="Montserrat"/>
                          <a:sym typeface="Montserrat"/>
                        </a:rPr>
                        <a:t>41.5%</a:t>
                      </a:r>
                      <a:endParaRPr sz="1400" u="none" cap="none" strike="noStrike">
                        <a:latin typeface="Montserrat"/>
                        <a:ea typeface="Montserrat"/>
                        <a:cs typeface="Montserrat"/>
                        <a:sym typeface="Montserrat"/>
                      </a:endParaRPr>
                    </a:p>
                  </a:txBody>
                  <a:tcPr marT="91425" marB="91425" marR="91425" marL="91425" anchor="ctr">
                    <a:lnL cap="flat" cmpd="sng" w="9525">
                      <a:solidFill>
                        <a:srgbClr val="4A8CFF"/>
                      </a:solidFill>
                      <a:prstDash val="solid"/>
                      <a:round/>
                      <a:headEnd len="sm" w="sm" type="none"/>
                      <a:tailEnd len="sm" w="sm" type="none"/>
                    </a:lnL>
                    <a:lnR cap="flat" cmpd="sng" w="9525">
                      <a:solidFill>
                        <a:srgbClr val="4A8CFF"/>
                      </a:solidFill>
                      <a:prstDash val="solid"/>
                      <a:round/>
                      <a:headEnd len="sm" w="sm" type="none"/>
                      <a:tailEnd len="sm" w="sm" type="none"/>
                    </a:lnR>
                    <a:lnT cap="flat" cmpd="sng" w="9525">
                      <a:solidFill>
                        <a:srgbClr val="4A8CFF"/>
                      </a:solidFill>
                      <a:prstDash val="solid"/>
                      <a:round/>
                      <a:headEnd len="sm" w="sm" type="none"/>
                      <a:tailEnd len="sm" w="sm" type="none"/>
                    </a:lnT>
                    <a:lnB cap="flat" cmpd="sng" w="9525">
                      <a:solidFill>
                        <a:srgbClr val="4A8CFF"/>
                      </a:solidFill>
                      <a:prstDash val="solid"/>
                      <a:round/>
                      <a:headEnd len="sm" w="sm" type="none"/>
                      <a:tailEnd len="sm" w="sm" type="none"/>
                    </a:lnB>
                  </a:tcPr>
                </a:tc>
              </a:tr>
              <a:tr h="442825">
                <a:tc>
                  <a:txBody>
                    <a:bodyPr/>
                    <a:lstStyle/>
                    <a:p>
                      <a:pPr indent="0" lvl="0" marL="0" marR="0" rtl="0" algn="l">
                        <a:lnSpc>
                          <a:spcPct val="100000"/>
                        </a:lnSpc>
                        <a:spcBef>
                          <a:spcPts val="0"/>
                        </a:spcBef>
                        <a:spcAft>
                          <a:spcPts val="0"/>
                        </a:spcAft>
                        <a:buClr>
                          <a:srgbClr val="000000"/>
                        </a:buClr>
                        <a:buSzPts val="1400"/>
                        <a:buFont typeface="Arial"/>
                        <a:buNone/>
                      </a:pPr>
                      <a:r>
                        <a:rPr lang="en-CA" sz="1400" u="none" cap="none" strike="noStrike">
                          <a:latin typeface="Montserrat"/>
                          <a:ea typeface="Montserrat"/>
                          <a:cs typeface="Montserrat"/>
                          <a:sym typeface="Montserrat"/>
                        </a:rPr>
                        <a:t>China  </a:t>
                      </a:r>
                      <a:endParaRPr sz="1400" u="none" cap="none" strike="noStrike">
                        <a:latin typeface="Montserrat"/>
                        <a:ea typeface="Montserrat"/>
                        <a:cs typeface="Montserrat"/>
                        <a:sym typeface="Montserrat"/>
                      </a:endParaRPr>
                    </a:p>
                  </a:txBody>
                  <a:tcPr marT="91425" marB="91425" marR="91425" marL="91425" anchor="ctr">
                    <a:lnL cap="flat" cmpd="sng" w="9525">
                      <a:solidFill>
                        <a:srgbClr val="4A8CFF"/>
                      </a:solidFill>
                      <a:prstDash val="solid"/>
                      <a:round/>
                      <a:headEnd len="sm" w="sm" type="none"/>
                      <a:tailEnd len="sm" w="sm" type="none"/>
                    </a:lnL>
                    <a:lnR cap="flat" cmpd="sng" w="9525">
                      <a:solidFill>
                        <a:srgbClr val="4A8CFF"/>
                      </a:solidFill>
                      <a:prstDash val="solid"/>
                      <a:round/>
                      <a:headEnd len="sm" w="sm" type="none"/>
                      <a:tailEnd len="sm" w="sm" type="none"/>
                    </a:lnR>
                    <a:lnT cap="flat" cmpd="sng" w="9525">
                      <a:solidFill>
                        <a:srgbClr val="4A8CFF"/>
                      </a:solidFill>
                      <a:prstDash val="solid"/>
                      <a:round/>
                      <a:headEnd len="sm" w="sm" type="none"/>
                      <a:tailEnd len="sm" w="sm" type="none"/>
                    </a:lnT>
                    <a:lnB cap="flat" cmpd="sng" w="9525">
                      <a:solidFill>
                        <a:srgbClr val="4A8CFF"/>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CA" sz="1400" u="none" cap="none" strike="noStrike">
                          <a:latin typeface="Montserrat"/>
                          <a:ea typeface="Montserrat"/>
                          <a:cs typeface="Montserrat"/>
                          <a:sym typeface="Montserrat"/>
                        </a:rPr>
                        <a:t>$16 billion</a:t>
                      </a:r>
                      <a:endParaRPr sz="1400" u="none" cap="none" strike="noStrike">
                        <a:latin typeface="Montserrat"/>
                        <a:ea typeface="Montserrat"/>
                        <a:cs typeface="Montserrat"/>
                        <a:sym typeface="Montserrat"/>
                      </a:endParaRPr>
                    </a:p>
                  </a:txBody>
                  <a:tcPr marT="91425" marB="91425" marR="91425" marL="91425" anchor="ctr">
                    <a:lnL cap="flat" cmpd="sng" w="9525">
                      <a:solidFill>
                        <a:srgbClr val="4A8CFF"/>
                      </a:solidFill>
                      <a:prstDash val="solid"/>
                      <a:round/>
                      <a:headEnd len="sm" w="sm" type="none"/>
                      <a:tailEnd len="sm" w="sm" type="none"/>
                    </a:lnL>
                    <a:lnR cap="flat" cmpd="sng" w="9525">
                      <a:solidFill>
                        <a:srgbClr val="4A8CFF"/>
                      </a:solidFill>
                      <a:prstDash val="solid"/>
                      <a:round/>
                      <a:headEnd len="sm" w="sm" type="none"/>
                      <a:tailEnd len="sm" w="sm" type="none"/>
                    </a:lnR>
                    <a:lnT cap="flat" cmpd="sng" w="9525">
                      <a:solidFill>
                        <a:srgbClr val="4A8CFF"/>
                      </a:solidFill>
                      <a:prstDash val="solid"/>
                      <a:round/>
                      <a:headEnd len="sm" w="sm" type="none"/>
                      <a:tailEnd len="sm" w="sm" type="none"/>
                    </a:lnT>
                    <a:lnB cap="flat" cmpd="sng" w="9525">
                      <a:solidFill>
                        <a:srgbClr val="4A8CFF"/>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latin typeface="Montserrat"/>
                        <a:ea typeface="Montserrat"/>
                        <a:cs typeface="Montserrat"/>
                        <a:sym typeface="Montserrat"/>
                      </a:endParaRPr>
                    </a:p>
                  </a:txBody>
                  <a:tcPr marT="91425" marB="91425" marR="91425" marL="91425" anchor="ctr">
                    <a:lnL cap="flat" cmpd="sng" w="9525">
                      <a:solidFill>
                        <a:srgbClr val="4A8CFF"/>
                      </a:solidFill>
                      <a:prstDash val="solid"/>
                      <a:round/>
                      <a:headEnd len="sm" w="sm" type="none"/>
                      <a:tailEnd len="sm" w="sm" type="none"/>
                    </a:lnL>
                    <a:lnR cap="flat" cmpd="sng" w="9525">
                      <a:solidFill>
                        <a:srgbClr val="4A8CFF"/>
                      </a:solidFill>
                      <a:prstDash val="solid"/>
                      <a:round/>
                      <a:headEnd len="sm" w="sm" type="none"/>
                      <a:tailEnd len="sm" w="sm" type="none"/>
                    </a:lnR>
                    <a:lnT cap="flat" cmpd="sng" w="9525">
                      <a:solidFill>
                        <a:srgbClr val="4A8CFF"/>
                      </a:solidFill>
                      <a:prstDash val="solid"/>
                      <a:round/>
                      <a:headEnd len="sm" w="sm" type="none"/>
                      <a:tailEnd len="sm" w="sm" type="none"/>
                    </a:lnT>
                    <a:lnB cap="flat" cmpd="sng" w="9525">
                      <a:solidFill>
                        <a:srgbClr val="4A8CFF"/>
                      </a:solidFill>
                      <a:prstDash val="solid"/>
                      <a:round/>
                      <a:headEnd len="sm" w="sm" type="none"/>
                      <a:tailEnd len="sm" w="sm" type="none"/>
                    </a:lnB>
                  </a:tcPr>
                </a:tc>
              </a:tr>
              <a:tr h="420275">
                <a:tc>
                  <a:txBody>
                    <a:bodyPr/>
                    <a:lstStyle/>
                    <a:p>
                      <a:pPr indent="0" lvl="0" marL="0" marR="0" rtl="0" algn="l">
                        <a:lnSpc>
                          <a:spcPct val="100000"/>
                        </a:lnSpc>
                        <a:spcBef>
                          <a:spcPts val="0"/>
                        </a:spcBef>
                        <a:spcAft>
                          <a:spcPts val="0"/>
                        </a:spcAft>
                        <a:buClr>
                          <a:srgbClr val="000000"/>
                        </a:buClr>
                        <a:buSzPts val="1400"/>
                        <a:buFont typeface="Arial"/>
                        <a:buNone/>
                      </a:pPr>
                      <a:r>
                        <a:rPr lang="en-CA" sz="1400" u="none" cap="none" strike="noStrike">
                          <a:latin typeface="Montserrat"/>
                          <a:ea typeface="Montserrat"/>
                          <a:cs typeface="Montserrat"/>
                          <a:sym typeface="Montserrat"/>
                        </a:rPr>
                        <a:t>Americas</a:t>
                      </a:r>
                      <a:endParaRPr sz="1400" u="none" cap="none" strike="noStrike">
                        <a:latin typeface="Montserrat"/>
                        <a:ea typeface="Montserrat"/>
                        <a:cs typeface="Montserrat"/>
                        <a:sym typeface="Montserrat"/>
                      </a:endParaRPr>
                    </a:p>
                  </a:txBody>
                  <a:tcPr marT="91425" marB="91425" marR="91425" marL="91425" anchor="ctr">
                    <a:lnL cap="flat" cmpd="sng" w="9525">
                      <a:solidFill>
                        <a:srgbClr val="4A8CFF"/>
                      </a:solidFill>
                      <a:prstDash val="solid"/>
                      <a:round/>
                      <a:headEnd len="sm" w="sm" type="none"/>
                      <a:tailEnd len="sm" w="sm" type="none"/>
                    </a:lnL>
                    <a:lnR cap="flat" cmpd="sng" w="9525">
                      <a:solidFill>
                        <a:srgbClr val="4A8CFF"/>
                      </a:solidFill>
                      <a:prstDash val="solid"/>
                      <a:round/>
                      <a:headEnd len="sm" w="sm" type="none"/>
                      <a:tailEnd len="sm" w="sm" type="none"/>
                    </a:lnR>
                    <a:lnT cap="flat" cmpd="sng" w="9525">
                      <a:solidFill>
                        <a:srgbClr val="4A8CFF"/>
                      </a:solidFill>
                      <a:prstDash val="solid"/>
                      <a:round/>
                      <a:headEnd len="sm" w="sm" type="none"/>
                      <a:tailEnd len="sm" w="sm" type="none"/>
                    </a:lnT>
                    <a:lnB cap="flat" cmpd="sng" w="9525">
                      <a:solidFill>
                        <a:srgbClr val="4A8CFF"/>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CA" sz="1400" u="none" cap="none" strike="noStrike">
                          <a:latin typeface="Montserrat"/>
                          <a:ea typeface="Montserrat"/>
                          <a:cs typeface="Montserrat"/>
                          <a:sym typeface="Montserrat"/>
                        </a:rPr>
                        <a:t>$11 billion</a:t>
                      </a:r>
                      <a:endParaRPr sz="1400" u="none" cap="none" strike="noStrike">
                        <a:latin typeface="Montserrat"/>
                        <a:ea typeface="Montserrat"/>
                        <a:cs typeface="Montserrat"/>
                        <a:sym typeface="Montserrat"/>
                      </a:endParaRPr>
                    </a:p>
                  </a:txBody>
                  <a:tcPr marT="91425" marB="91425" marR="91425" marL="91425" anchor="ctr">
                    <a:lnL cap="flat" cmpd="sng" w="9525">
                      <a:solidFill>
                        <a:srgbClr val="4A8CFF"/>
                      </a:solidFill>
                      <a:prstDash val="solid"/>
                      <a:round/>
                      <a:headEnd len="sm" w="sm" type="none"/>
                      <a:tailEnd len="sm" w="sm" type="none"/>
                    </a:lnL>
                    <a:lnR cap="flat" cmpd="sng" w="9525">
                      <a:solidFill>
                        <a:srgbClr val="4A8CFF"/>
                      </a:solidFill>
                      <a:prstDash val="solid"/>
                      <a:round/>
                      <a:headEnd len="sm" w="sm" type="none"/>
                      <a:tailEnd len="sm" w="sm" type="none"/>
                    </a:lnR>
                    <a:lnT cap="flat" cmpd="sng" w="9525">
                      <a:solidFill>
                        <a:srgbClr val="4A8CFF"/>
                      </a:solidFill>
                      <a:prstDash val="solid"/>
                      <a:round/>
                      <a:headEnd len="sm" w="sm" type="none"/>
                      <a:tailEnd len="sm" w="sm" type="none"/>
                    </a:lnT>
                    <a:lnB cap="flat" cmpd="sng" w="9525">
                      <a:solidFill>
                        <a:srgbClr val="4A8CFF"/>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CA" sz="1400" u="none" cap="none" strike="noStrike">
                          <a:latin typeface="Montserrat"/>
                          <a:ea typeface="Montserrat"/>
                          <a:cs typeface="Montserrat"/>
                          <a:sym typeface="Montserrat"/>
                        </a:rPr>
                        <a:t>23.9%</a:t>
                      </a:r>
                      <a:endParaRPr sz="1400" u="none" cap="none" strike="noStrike">
                        <a:latin typeface="Montserrat"/>
                        <a:ea typeface="Montserrat"/>
                        <a:cs typeface="Montserrat"/>
                        <a:sym typeface="Montserrat"/>
                      </a:endParaRPr>
                    </a:p>
                  </a:txBody>
                  <a:tcPr marT="91425" marB="91425" marR="91425" marL="91425" anchor="ctr">
                    <a:lnL cap="flat" cmpd="sng" w="9525">
                      <a:solidFill>
                        <a:srgbClr val="4A8CFF"/>
                      </a:solidFill>
                      <a:prstDash val="solid"/>
                      <a:round/>
                      <a:headEnd len="sm" w="sm" type="none"/>
                      <a:tailEnd len="sm" w="sm" type="none"/>
                    </a:lnL>
                    <a:lnR cap="flat" cmpd="sng" w="9525">
                      <a:solidFill>
                        <a:srgbClr val="4A8CFF"/>
                      </a:solidFill>
                      <a:prstDash val="solid"/>
                      <a:round/>
                      <a:headEnd len="sm" w="sm" type="none"/>
                      <a:tailEnd len="sm" w="sm" type="none"/>
                    </a:lnR>
                    <a:lnT cap="flat" cmpd="sng" w="9525">
                      <a:solidFill>
                        <a:srgbClr val="4A8CFF"/>
                      </a:solidFill>
                      <a:prstDash val="solid"/>
                      <a:round/>
                      <a:headEnd len="sm" w="sm" type="none"/>
                      <a:tailEnd len="sm" w="sm" type="none"/>
                    </a:lnT>
                    <a:lnB cap="flat" cmpd="sng" w="9525">
                      <a:solidFill>
                        <a:srgbClr val="4A8CFF"/>
                      </a:solidFill>
                      <a:prstDash val="solid"/>
                      <a:round/>
                      <a:headEnd len="sm" w="sm" type="none"/>
                      <a:tailEnd len="sm" w="sm" type="none"/>
                    </a:lnB>
                  </a:tcPr>
                </a:tc>
              </a:tr>
              <a:tr h="442825">
                <a:tc>
                  <a:txBody>
                    <a:bodyPr/>
                    <a:lstStyle/>
                    <a:p>
                      <a:pPr indent="0" lvl="0" marL="0" marR="0" rtl="0" algn="l">
                        <a:lnSpc>
                          <a:spcPct val="100000"/>
                        </a:lnSpc>
                        <a:spcBef>
                          <a:spcPts val="0"/>
                        </a:spcBef>
                        <a:spcAft>
                          <a:spcPts val="0"/>
                        </a:spcAft>
                        <a:buClr>
                          <a:srgbClr val="000000"/>
                        </a:buClr>
                        <a:buSzPts val="1400"/>
                        <a:buFont typeface="Arial"/>
                        <a:buNone/>
                      </a:pPr>
                      <a:r>
                        <a:rPr lang="en-CA" sz="1400" u="none" cap="none" strike="noStrike">
                          <a:latin typeface="Montserrat"/>
                          <a:ea typeface="Montserrat"/>
                          <a:cs typeface="Montserrat"/>
                          <a:sym typeface="Montserrat"/>
                        </a:rPr>
                        <a:t>Europe &amp; Mideast</a:t>
                      </a:r>
                      <a:endParaRPr sz="1400" u="none" cap="none" strike="noStrike">
                        <a:latin typeface="Montserrat"/>
                        <a:ea typeface="Montserrat"/>
                        <a:cs typeface="Montserrat"/>
                        <a:sym typeface="Montserrat"/>
                      </a:endParaRPr>
                    </a:p>
                  </a:txBody>
                  <a:tcPr marT="91425" marB="91425" marR="91425" marL="91425" anchor="ctr">
                    <a:lnL cap="flat" cmpd="sng" w="9525">
                      <a:solidFill>
                        <a:srgbClr val="4A8CFF"/>
                      </a:solidFill>
                      <a:prstDash val="solid"/>
                      <a:round/>
                      <a:headEnd len="sm" w="sm" type="none"/>
                      <a:tailEnd len="sm" w="sm" type="none"/>
                    </a:lnL>
                    <a:lnR cap="flat" cmpd="sng" w="9525">
                      <a:solidFill>
                        <a:srgbClr val="4A8CFF"/>
                      </a:solidFill>
                      <a:prstDash val="solid"/>
                      <a:round/>
                      <a:headEnd len="sm" w="sm" type="none"/>
                      <a:tailEnd len="sm" w="sm" type="none"/>
                    </a:lnR>
                    <a:lnT cap="flat" cmpd="sng" w="9525">
                      <a:solidFill>
                        <a:srgbClr val="4A8CFF"/>
                      </a:solidFill>
                      <a:prstDash val="solid"/>
                      <a:round/>
                      <a:headEnd len="sm" w="sm" type="none"/>
                      <a:tailEnd len="sm" w="sm" type="none"/>
                    </a:lnT>
                    <a:lnB cap="flat" cmpd="sng" w="9525">
                      <a:solidFill>
                        <a:srgbClr val="4A8CFF"/>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CA" sz="1400" u="none" cap="none" strike="noStrike">
                          <a:latin typeface="Montserrat"/>
                          <a:ea typeface="Montserrat"/>
                          <a:cs typeface="Montserrat"/>
                          <a:sym typeface="Montserrat"/>
                        </a:rPr>
                        <a:t>$8.2 billion</a:t>
                      </a:r>
                      <a:endParaRPr sz="1400" u="none" cap="none" strike="noStrike">
                        <a:latin typeface="Montserrat"/>
                        <a:ea typeface="Montserrat"/>
                        <a:cs typeface="Montserrat"/>
                        <a:sym typeface="Montserrat"/>
                      </a:endParaRPr>
                    </a:p>
                  </a:txBody>
                  <a:tcPr marT="91425" marB="91425" marR="91425" marL="91425" anchor="ctr">
                    <a:lnL cap="flat" cmpd="sng" w="9525">
                      <a:solidFill>
                        <a:srgbClr val="4A8CFF"/>
                      </a:solidFill>
                      <a:prstDash val="solid"/>
                      <a:round/>
                      <a:headEnd len="sm" w="sm" type="none"/>
                      <a:tailEnd len="sm" w="sm" type="none"/>
                    </a:lnL>
                    <a:lnR cap="flat" cmpd="sng" w="9525">
                      <a:solidFill>
                        <a:srgbClr val="4A8CFF"/>
                      </a:solidFill>
                      <a:prstDash val="solid"/>
                      <a:round/>
                      <a:headEnd len="sm" w="sm" type="none"/>
                      <a:tailEnd len="sm" w="sm" type="none"/>
                    </a:lnR>
                    <a:lnT cap="flat" cmpd="sng" w="9525">
                      <a:solidFill>
                        <a:srgbClr val="4A8CFF"/>
                      </a:solidFill>
                      <a:prstDash val="solid"/>
                      <a:round/>
                      <a:headEnd len="sm" w="sm" type="none"/>
                      <a:tailEnd len="sm" w="sm" type="none"/>
                    </a:lnT>
                    <a:lnB cap="flat" cmpd="sng" w="9525">
                      <a:solidFill>
                        <a:srgbClr val="4A8CFF"/>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CA" sz="1400" u="none" cap="none" strike="noStrike">
                          <a:latin typeface="Montserrat"/>
                          <a:ea typeface="Montserrat"/>
                          <a:cs typeface="Montserrat"/>
                          <a:sym typeface="Montserrat"/>
                        </a:rPr>
                        <a:t>36%</a:t>
                      </a:r>
                      <a:endParaRPr sz="1400" u="none" cap="none" strike="noStrike">
                        <a:latin typeface="Montserrat"/>
                        <a:ea typeface="Montserrat"/>
                        <a:cs typeface="Montserrat"/>
                        <a:sym typeface="Montserrat"/>
                      </a:endParaRPr>
                    </a:p>
                  </a:txBody>
                  <a:tcPr marT="91425" marB="91425" marR="91425" marL="91425" anchor="ctr">
                    <a:lnL cap="flat" cmpd="sng" w="9525">
                      <a:solidFill>
                        <a:srgbClr val="4A8CFF"/>
                      </a:solidFill>
                      <a:prstDash val="solid"/>
                      <a:round/>
                      <a:headEnd len="sm" w="sm" type="none"/>
                      <a:tailEnd len="sm" w="sm" type="none"/>
                    </a:lnL>
                    <a:lnR cap="flat" cmpd="sng" w="9525">
                      <a:solidFill>
                        <a:srgbClr val="4A8CFF"/>
                      </a:solidFill>
                      <a:prstDash val="solid"/>
                      <a:round/>
                      <a:headEnd len="sm" w="sm" type="none"/>
                      <a:tailEnd len="sm" w="sm" type="none"/>
                    </a:lnR>
                    <a:lnT cap="flat" cmpd="sng" w="9525">
                      <a:solidFill>
                        <a:srgbClr val="4A8CFF"/>
                      </a:solidFill>
                      <a:prstDash val="solid"/>
                      <a:round/>
                      <a:headEnd len="sm" w="sm" type="none"/>
                      <a:tailEnd len="sm" w="sm" type="none"/>
                    </a:lnT>
                    <a:lnB cap="flat" cmpd="sng" w="9525">
                      <a:solidFill>
                        <a:srgbClr val="4A8CFF"/>
                      </a:solidFill>
                      <a:prstDash val="solid"/>
                      <a:round/>
                      <a:headEnd len="sm" w="sm" type="none"/>
                      <a:tailEnd len="sm" w="sm" type="none"/>
                    </a:lnB>
                  </a:tcPr>
                </a:tc>
              </a:tr>
              <a:tr h="442825">
                <a:tc>
                  <a:txBody>
                    <a:bodyPr/>
                    <a:lstStyle/>
                    <a:p>
                      <a:pPr indent="0" lvl="0" marL="0" marR="0" rtl="0" algn="l">
                        <a:lnSpc>
                          <a:spcPct val="100000"/>
                        </a:lnSpc>
                        <a:spcBef>
                          <a:spcPts val="0"/>
                        </a:spcBef>
                        <a:spcAft>
                          <a:spcPts val="0"/>
                        </a:spcAft>
                        <a:buClr>
                          <a:srgbClr val="000000"/>
                        </a:buClr>
                        <a:buSzPts val="1400"/>
                        <a:buFont typeface="Arial"/>
                        <a:buNone/>
                      </a:pPr>
                      <a:r>
                        <a:rPr lang="en-CA" sz="1400" u="none" cap="none" strike="noStrike">
                          <a:latin typeface="Montserrat"/>
                          <a:ea typeface="Montserrat"/>
                          <a:cs typeface="Montserrat"/>
                          <a:sym typeface="Montserrat"/>
                        </a:rPr>
                        <a:t>Japan </a:t>
                      </a:r>
                      <a:endParaRPr sz="1400" u="none" cap="none" strike="noStrike">
                        <a:latin typeface="Montserrat"/>
                        <a:ea typeface="Montserrat"/>
                        <a:cs typeface="Montserrat"/>
                        <a:sym typeface="Montserrat"/>
                      </a:endParaRPr>
                    </a:p>
                  </a:txBody>
                  <a:tcPr marT="91425" marB="91425" marR="91425" marL="91425" anchor="ctr">
                    <a:lnL cap="flat" cmpd="sng" w="9525">
                      <a:solidFill>
                        <a:srgbClr val="4A8CFF"/>
                      </a:solidFill>
                      <a:prstDash val="solid"/>
                      <a:round/>
                      <a:headEnd len="sm" w="sm" type="none"/>
                      <a:tailEnd len="sm" w="sm" type="none"/>
                    </a:lnL>
                    <a:lnR cap="flat" cmpd="sng" w="9525">
                      <a:solidFill>
                        <a:srgbClr val="4A8CFF"/>
                      </a:solidFill>
                      <a:prstDash val="solid"/>
                      <a:round/>
                      <a:headEnd len="sm" w="sm" type="none"/>
                      <a:tailEnd len="sm" w="sm" type="none"/>
                    </a:lnR>
                    <a:lnT cap="flat" cmpd="sng" w="9525">
                      <a:solidFill>
                        <a:srgbClr val="4A8CFF"/>
                      </a:solidFill>
                      <a:prstDash val="solid"/>
                      <a:round/>
                      <a:headEnd len="sm" w="sm" type="none"/>
                      <a:tailEnd len="sm" w="sm" type="none"/>
                    </a:lnT>
                    <a:lnB cap="flat" cmpd="sng" w="9525">
                      <a:solidFill>
                        <a:srgbClr val="4A8CFF"/>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CA" sz="1400" u="none" cap="none" strike="noStrike">
                          <a:latin typeface="Montserrat"/>
                          <a:ea typeface="Montserrat"/>
                          <a:cs typeface="Montserrat"/>
                          <a:sym typeface="Montserrat"/>
                        </a:rPr>
                        <a:t>$7.0 billion</a:t>
                      </a:r>
                      <a:endParaRPr sz="1400" u="none" cap="none" strike="noStrike">
                        <a:latin typeface="Montserrat"/>
                        <a:ea typeface="Montserrat"/>
                        <a:cs typeface="Montserrat"/>
                        <a:sym typeface="Montserrat"/>
                      </a:endParaRPr>
                    </a:p>
                  </a:txBody>
                  <a:tcPr marT="91425" marB="91425" marR="91425" marL="91425" anchor="ctr">
                    <a:lnL cap="flat" cmpd="sng" w="9525">
                      <a:solidFill>
                        <a:srgbClr val="4A8CFF"/>
                      </a:solidFill>
                      <a:prstDash val="solid"/>
                      <a:round/>
                      <a:headEnd len="sm" w="sm" type="none"/>
                      <a:tailEnd len="sm" w="sm" type="none"/>
                    </a:lnL>
                    <a:lnR cap="flat" cmpd="sng" w="9525">
                      <a:solidFill>
                        <a:srgbClr val="4A8CFF"/>
                      </a:solidFill>
                      <a:prstDash val="solid"/>
                      <a:round/>
                      <a:headEnd len="sm" w="sm" type="none"/>
                      <a:tailEnd len="sm" w="sm" type="none"/>
                    </a:lnR>
                    <a:lnT cap="flat" cmpd="sng" w="9525">
                      <a:solidFill>
                        <a:srgbClr val="4A8CFF"/>
                      </a:solidFill>
                      <a:prstDash val="solid"/>
                      <a:round/>
                      <a:headEnd len="sm" w="sm" type="none"/>
                      <a:tailEnd len="sm" w="sm" type="none"/>
                    </a:lnT>
                    <a:lnB cap="flat" cmpd="sng" w="9525">
                      <a:solidFill>
                        <a:srgbClr val="4A8CFF"/>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latin typeface="Montserrat"/>
                        <a:ea typeface="Montserrat"/>
                        <a:cs typeface="Montserrat"/>
                        <a:sym typeface="Montserrat"/>
                      </a:endParaRPr>
                    </a:p>
                  </a:txBody>
                  <a:tcPr marT="91425" marB="91425" marR="91425" marL="91425" anchor="ctr">
                    <a:lnL cap="flat" cmpd="sng" w="9525">
                      <a:solidFill>
                        <a:srgbClr val="4A8CFF"/>
                      </a:solidFill>
                      <a:prstDash val="solid"/>
                      <a:round/>
                      <a:headEnd len="sm" w="sm" type="none"/>
                      <a:tailEnd len="sm" w="sm" type="none"/>
                    </a:lnL>
                    <a:lnR cap="flat" cmpd="sng" w="9525">
                      <a:solidFill>
                        <a:srgbClr val="4A8CFF"/>
                      </a:solidFill>
                      <a:prstDash val="solid"/>
                      <a:round/>
                      <a:headEnd len="sm" w="sm" type="none"/>
                      <a:tailEnd len="sm" w="sm" type="none"/>
                    </a:lnR>
                    <a:lnT cap="flat" cmpd="sng" w="9525">
                      <a:solidFill>
                        <a:srgbClr val="4A8CFF"/>
                      </a:solidFill>
                      <a:prstDash val="solid"/>
                      <a:round/>
                      <a:headEnd len="sm" w="sm" type="none"/>
                      <a:tailEnd len="sm" w="sm" type="none"/>
                    </a:lnT>
                    <a:lnB cap="flat" cmpd="sng" w="9525">
                      <a:solidFill>
                        <a:srgbClr val="4A8CFF"/>
                      </a:solidFill>
                      <a:prstDash val="solid"/>
                      <a:round/>
                      <a:headEnd len="sm" w="sm" type="none"/>
                      <a:tailEnd len="sm" w="sm" type="none"/>
                    </a:lnB>
                  </a:tcPr>
                </a:tc>
              </a:tr>
              <a:tr h="442825">
                <a:tc>
                  <a:txBody>
                    <a:bodyPr/>
                    <a:lstStyle/>
                    <a:p>
                      <a:pPr indent="0" lvl="0" marL="0" marR="0" rtl="0" algn="l">
                        <a:lnSpc>
                          <a:spcPct val="100000"/>
                        </a:lnSpc>
                        <a:spcBef>
                          <a:spcPts val="0"/>
                        </a:spcBef>
                        <a:spcAft>
                          <a:spcPts val="0"/>
                        </a:spcAft>
                        <a:buClr>
                          <a:srgbClr val="000000"/>
                        </a:buClr>
                        <a:buSzPts val="1400"/>
                        <a:buFont typeface="Arial"/>
                        <a:buNone/>
                      </a:pPr>
                      <a:r>
                        <a:rPr lang="en-CA" sz="1400" u="none" cap="none" strike="noStrike">
                          <a:latin typeface="Montserrat"/>
                          <a:ea typeface="Montserrat"/>
                          <a:cs typeface="Montserrat"/>
                          <a:sym typeface="Montserrat"/>
                        </a:rPr>
                        <a:t>Southeast Asia</a:t>
                      </a:r>
                      <a:endParaRPr sz="1400" u="none" cap="none" strike="noStrike">
                        <a:latin typeface="Montserrat"/>
                        <a:ea typeface="Montserrat"/>
                        <a:cs typeface="Montserrat"/>
                        <a:sym typeface="Montserrat"/>
                      </a:endParaRPr>
                    </a:p>
                  </a:txBody>
                  <a:tcPr marT="91425" marB="91425" marR="91425" marL="91425" anchor="ctr">
                    <a:lnL cap="flat" cmpd="sng" w="9525">
                      <a:solidFill>
                        <a:srgbClr val="4A8CFF"/>
                      </a:solidFill>
                      <a:prstDash val="solid"/>
                      <a:round/>
                      <a:headEnd len="sm" w="sm" type="none"/>
                      <a:tailEnd len="sm" w="sm" type="none"/>
                    </a:lnL>
                    <a:lnR cap="flat" cmpd="sng" w="9525">
                      <a:solidFill>
                        <a:srgbClr val="4A8CFF"/>
                      </a:solidFill>
                      <a:prstDash val="solid"/>
                      <a:round/>
                      <a:headEnd len="sm" w="sm" type="none"/>
                      <a:tailEnd len="sm" w="sm" type="none"/>
                    </a:lnR>
                    <a:lnT cap="flat" cmpd="sng" w="9525">
                      <a:solidFill>
                        <a:srgbClr val="4A8CFF"/>
                      </a:solidFill>
                      <a:prstDash val="solid"/>
                      <a:round/>
                      <a:headEnd len="sm" w="sm" type="none"/>
                      <a:tailEnd len="sm" w="sm" type="none"/>
                    </a:lnT>
                    <a:lnB cap="flat" cmpd="sng" w="9525">
                      <a:solidFill>
                        <a:srgbClr val="4A8CFF"/>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CA" sz="1400" u="none" cap="none" strike="noStrike">
                          <a:latin typeface="Montserrat"/>
                          <a:ea typeface="Montserrat"/>
                          <a:cs typeface="Montserrat"/>
                          <a:sym typeface="Montserrat"/>
                        </a:rPr>
                        <a:t>$3.0 billion</a:t>
                      </a:r>
                      <a:endParaRPr sz="1400" u="none" cap="none" strike="noStrike">
                        <a:latin typeface="Montserrat"/>
                        <a:ea typeface="Montserrat"/>
                        <a:cs typeface="Montserrat"/>
                        <a:sym typeface="Montserrat"/>
                      </a:endParaRPr>
                    </a:p>
                  </a:txBody>
                  <a:tcPr marT="91425" marB="91425" marR="91425" marL="91425" anchor="ctr">
                    <a:lnL cap="flat" cmpd="sng" w="9525">
                      <a:solidFill>
                        <a:srgbClr val="4A8CFF"/>
                      </a:solidFill>
                      <a:prstDash val="solid"/>
                      <a:round/>
                      <a:headEnd len="sm" w="sm" type="none"/>
                      <a:tailEnd len="sm" w="sm" type="none"/>
                    </a:lnL>
                    <a:lnR cap="flat" cmpd="sng" w="9525">
                      <a:solidFill>
                        <a:srgbClr val="4A8CFF"/>
                      </a:solidFill>
                      <a:prstDash val="solid"/>
                      <a:round/>
                      <a:headEnd len="sm" w="sm" type="none"/>
                      <a:tailEnd len="sm" w="sm" type="none"/>
                    </a:lnR>
                    <a:lnT cap="flat" cmpd="sng" w="9525">
                      <a:solidFill>
                        <a:srgbClr val="4A8CFF"/>
                      </a:solidFill>
                      <a:prstDash val="solid"/>
                      <a:round/>
                      <a:headEnd len="sm" w="sm" type="none"/>
                      <a:tailEnd len="sm" w="sm" type="none"/>
                    </a:lnT>
                    <a:lnB cap="flat" cmpd="sng" w="9525">
                      <a:solidFill>
                        <a:srgbClr val="4A8CFF"/>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latin typeface="Montserrat"/>
                        <a:ea typeface="Montserrat"/>
                        <a:cs typeface="Montserrat"/>
                        <a:sym typeface="Montserrat"/>
                      </a:endParaRPr>
                    </a:p>
                  </a:txBody>
                  <a:tcPr marT="91425" marB="91425" marR="91425" marL="91425" anchor="ctr">
                    <a:lnL cap="flat" cmpd="sng" w="9525">
                      <a:solidFill>
                        <a:srgbClr val="4A8CFF"/>
                      </a:solidFill>
                      <a:prstDash val="solid"/>
                      <a:round/>
                      <a:headEnd len="sm" w="sm" type="none"/>
                      <a:tailEnd len="sm" w="sm" type="none"/>
                    </a:lnL>
                    <a:lnR cap="flat" cmpd="sng" w="9525">
                      <a:solidFill>
                        <a:srgbClr val="4A8CFF"/>
                      </a:solidFill>
                      <a:prstDash val="solid"/>
                      <a:round/>
                      <a:headEnd len="sm" w="sm" type="none"/>
                      <a:tailEnd len="sm" w="sm" type="none"/>
                    </a:lnR>
                    <a:lnT cap="flat" cmpd="sng" w="9525">
                      <a:solidFill>
                        <a:srgbClr val="4A8CFF"/>
                      </a:solidFill>
                      <a:prstDash val="solid"/>
                      <a:round/>
                      <a:headEnd len="sm" w="sm" type="none"/>
                      <a:tailEnd len="sm" w="sm" type="none"/>
                    </a:lnT>
                    <a:lnB cap="flat" cmpd="sng" w="9525">
                      <a:solidFill>
                        <a:srgbClr val="4A8CFF"/>
                      </a:solidFill>
                      <a:prstDash val="solid"/>
                      <a:round/>
                      <a:headEnd len="sm" w="sm" type="none"/>
                      <a:tailEnd len="sm" w="sm" type="none"/>
                    </a:lnB>
                  </a:tcPr>
                </a:tc>
              </a:tr>
            </a:tbl>
          </a:graphicData>
        </a:graphic>
      </p:graphicFrame>
    </p:spTree>
  </p:cSld>
  <p:clrMapOvr>
    <a:masterClrMapping/>
  </p:clrMapOvr>
</p:sld>
</file>

<file path=ppt/slides/slide2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2" name="Shape 2152"/>
        <p:cNvGrpSpPr/>
        <p:nvPr/>
      </p:nvGrpSpPr>
      <p:grpSpPr>
        <a:xfrm>
          <a:off x="0" y="0"/>
          <a:ext cx="0" cy="0"/>
          <a:chOff x="0" y="0"/>
          <a:chExt cx="0" cy="0"/>
        </a:xfrm>
      </p:grpSpPr>
      <p:sp>
        <p:nvSpPr>
          <p:cNvPr id="2153" name="Google Shape;2153;p244"/>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Income - Client Computing </a:t>
            </a:r>
            <a:endParaRPr sz="1600"/>
          </a:p>
        </p:txBody>
      </p:sp>
      <p:pic>
        <p:nvPicPr>
          <p:cNvPr id="2154" name="Google Shape;2154;p244"/>
          <p:cNvPicPr preferRelativeResize="0"/>
          <p:nvPr/>
        </p:nvPicPr>
        <p:blipFill>
          <a:blip r:embed="rId3">
            <a:alphaModFix/>
          </a:blip>
          <a:stretch>
            <a:fillRect/>
          </a:stretch>
        </p:blipFill>
        <p:spPr>
          <a:xfrm>
            <a:off x="583950" y="965925"/>
            <a:ext cx="7429500" cy="3457575"/>
          </a:xfrm>
          <a:prstGeom prst="rect">
            <a:avLst/>
          </a:prstGeom>
          <a:noFill/>
          <a:ln>
            <a:noFill/>
          </a:ln>
        </p:spPr>
      </p:pic>
      <p:pic>
        <p:nvPicPr>
          <p:cNvPr id="2155" name="Google Shape;2155;p244"/>
          <p:cNvPicPr preferRelativeResize="0"/>
          <p:nvPr/>
        </p:nvPicPr>
        <p:blipFill>
          <a:blip r:embed="rId4">
            <a:alphaModFix/>
          </a:blip>
          <a:stretch>
            <a:fillRect/>
          </a:stretch>
        </p:blipFill>
        <p:spPr>
          <a:xfrm>
            <a:off x="8311950" y="4599526"/>
            <a:ext cx="832050" cy="548200"/>
          </a:xfrm>
          <a:prstGeom prst="rect">
            <a:avLst/>
          </a:prstGeom>
          <a:noFill/>
          <a:ln>
            <a:noFill/>
          </a:ln>
        </p:spPr>
      </p:pic>
      <p:sp>
        <p:nvSpPr>
          <p:cNvPr id="2156" name="Google Shape;2156;p244"/>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https://www.intc.com/filings-reports/all-sec-filings/content/0000050863-23-000006/0000050863-23-000006.pdf</a:t>
            </a:r>
            <a:endParaRPr sz="800"/>
          </a:p>
        </p:txBody>
      </p:sp>
    </p:spTree>
  </p:cSld>
  <p:clrMapOvr>
    <a:masterClrMapping/>
  </p:clrMapOvr>
</p:sld>
</file>

<file path=ppt/slides/slide2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0" name="Shape 2160"/>
        <p:cNvGrpSpPr/>
        <p:nvPr/>
      </p:nvGrpSpPr>
      <p:grpSpPr>
        <a:xfrm>
          <a:off x="0" y="0"/>
          <a:ext cx="0" cy="0"/>
          <a:chOff x="0" y="0"/>
          <a:chExt cx="0" cy="0"/>
        </a:xfrm>
      </p:grpSpPr>
      <p:sp>
        <p:nvSpPr>
          <p:cNvPr id="2161" name="Google Shape;2161;p245"/>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Income - Data Center and AI</a:t>
            </a:r>
            <a:endParaRPr sz="1600"/>
          </a:p>
        </p:txBody>
      </p:sp>
      <p:pic>
        <p:nvPicPr>
          <p:cNvPr id="2162" name="Google Shape;2162;p245"/>
          <p:cNvPicPr preferRelativeResize="0"/>
          <p:nvPr/>
        </p:nvPicPr>
        <p:blipFill>
          <a:blip r:embed="rId3">
            <a:alphaModFix/>
          </a:blip>
          <a:stretch>
            <a:fillRect/>
          </a:stretch>
        </p:blipFill>
        <p:spPr>
          <a:xfrm>
            <a:off x="1350200" y="951650"/>
            <a:ext cx="6148252" cy="3758700"/>
          </a:xfrm>
          <a:prstGeom prst="rect">
            <a:avLst/>
          </a:prstGeom>
          <a:noFill/>
          <a:ln>
            <a:noFill/>
          </a:ln>
        </p:spPr>
      </p:pic>
      <p:pic>
        <p:nvPicPr>
          <p:cNvPr id="2163" name="Google Shape;2163;p245"/>
          <p:cNvPicPr preferRelativeResize="0"/>
          <p:nvPr/>
        </p:nvPicPr>
        <p:blipFill>
          <a:blip r:embed="rId4">
            <a:alphaModFix/>
          </a:blip>
          <a:stretch>
            <a:fillRect/>
          </a:stretch>
        </p:blipFill>
        <p:spPr>
          <a:xfrm>
            <a:off x="8311950" y="4599526"/>
            <a:ext cx="832050" cy="548200"/>
          </a:xfrm>
          <a:prstGeom prst="rect">
            <a:avLst/>
          </a:prstGeom>
          <a:noFill/>
          <a:ln>
            <a:noFill/>
          </a:ln>
        </p:spPr>
      </p:pic>
      <p:sp>
        <p:nvSpPr>
          <p:cNvPr id="2164" name="Google Shape;2164;p245"/>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https://www.intc.com/filings-reports/all-sec-filings/content/0000050863-23-000006/0000050863-23-000006.pdf</a:t>
            </a:r>
            <a:endParaRPr sz="800"/>
          </a:p>
        </p:txBody>
      </p:sp>
    </p:spTree>
  </p:cSld>
  <p:clrMapOvr>
    <a:masterClrMapping/>
  </p:clrMapOvr>
</p:sld>
</file>

<file path=ppt/slides/slide2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8" name="Shape 2168"/>
        <p:cNvGrpSpPr/>
        <p:nvPr/>
      </p:nvGrpSpPr>
      <p:grpSpPr>
        <a:xfrm>
          <a:off x="0" y="0"/>
          <a:ext cx="0" cy="0"/>
          <a:chOff x="0" y="0"/>
          <a:chExt cx="0" cy="0"/>
        </a:xfrm>
      </p:grpSpPr>
      <p:sp>
        <p:nvSpPr>
          <p:cNvPr id="2169" name="Google Shape;2169;p246"/>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Income - Data Center and AI</a:t>
            </a:r>
            <a:endParaRPr sz="1600"/>
          </a:p>
        </p:txBody>
      </p:sp>
      <p:pic>
        <p:nvPicPr>
          <p:cNvPr id="2170" name="Google Shape;2170;p246"/>
          <p:cNvPicPr preferRelativeResize="0"/>
          <p:nvPr/>
        </p:nvPicPr>
        <p:blipFill>
          <a:blip r:embed="rId3">
            <a:alphaModFix/>
          </a:blip>
          <a:stretch>
            <a:fillRect/>
          </a:stretch>
        </p:blipFill>
        <p:spPr>
          <a:xfrm>
            <a:off x="707250" y="916450"/>
            <a:ext cx="7277100" cy="3571875"/>
          </a:xfrm>
          <a:prstGeom prst="rect">
            <a:avLst/>
          </a:prstGeom>
          <a:noFill/>
          <a:ln>
            <a:noFill/>
          </a:ln>
        </p:spPr>
      </p:pic>
      <p:pic>
        <p:nvPicPr>
          <p:cNvPr id="2171" name="Google Shape;2171;p246"/>
          <p:cNvPicPr preferRelativeResize="0"/>
          <p:nvPr/>
        </p:nvPicPr>
        <p:blipFill>
          <a:blip r:embed="rId4">
            <a:alphaModFix/>
          </a:blip>
          <a:stretch>
            <a:fillRect/>
          </a:stretch>
        </p:blipFill>
        <p:spPr>
          <a:xfrm>
            <a:off x="8311950" y="4599526"/>
            <a:ext cx="832050" cy="548200"/>
          </a:xfrm>
          <a:prstGeom prst="rect">
            <a:avLst/>
          </a:prstGeom>
          <a:noFill/>
          <a:ln>
            <a:noFill/>
          </a:ln>
        </p:spPr>
      </p:pic>
      <p:sp>
        <p:nvSpPr>
          <p:cNvPr id="2172" name="Google Shape;2172;p246"/>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https://www.intc.com/filings-reports/all-sec-filings/content/0000050863-23-000006/0000050863-23-000006.pdf</a:t>
            </a:r>
            <a:endParaRPr sz="800"/>
          </a:p>
        </p:txBody>
      </p:sp>
    </p:spTree>
  </p:cSld>
  <p:clrMapOvr>
    <a:masterClrMapping/>
  </p:clrMapOvr>
</p:sld>
</file>

<file path=ppt/slides/slide2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6" name="Shape 2176"/>
        <p:cNvGrpSpPr/>
        <p:nvPr/>
      </p:nvGrpSpPr>
      <p:grpSpPr>
        <a:xfrm>
          <a:off x="0" y="0"/>
          <a:ext cx="0" cy="0"/>
          <a:chOff x="0" y="0"/>
          <a:chExt cx="0" cy="0"/>
        </a:xfrm>
      </p:grpSpPr>
      <p:sp>
        <p:nvSpPr>
          <p:cNvPr id="2177" name="Google Shape;2177;p247"/>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Income - Network Edge </a:t>
            </a:r>
            <a:endParaRPr sz="1600"/>
          </a:p>
        </p:txBody>
      </p:sp>
      <p:pic>
        <p:nvPicPr>
          <p:cNvPr id="2178" name="Google Shape;2178;p247"/>
          <p:cNvPicPr preferRelativeResize="0"/>
          <p:nvPr/>
        </p:nvPicPr>
        <p:blipFill>
          <a:blip r:embed="rId3">
            <a:alphaModFix/>
          </a:blip>
          <a:stretch>
            <a:fillRect/>
          </a:stretch>
        </p:blipFill>
        <p:spPr>
          <a:xfrm>
            <a:off x="953875" y="872400"/>
            <a:ext cx="6907688" cy="3758700"/>
          </a:xfrm>
          <a:prstGeom prst="rect">
            <a:avLst/>
          </a:prstGeom>
          <a:noFill/>
          <a:ln>
            <a:noFill/>
          </a:ln>
        </p:spPr>
      </p:pic>
      <p:pic>
        <p:nvPicPr>
          <p:cNvPr id="2179" name="Google Shape;2179;p247"/>
          <p:cNvPicPr preferRelativeResize="0"/>
          <p:nvPr/>
        </p:nvPicPr>
        <p:blipFill>
          <a:blip r:embed="rId4">
            <a:alphaModFix/>
          </a:blip>
          <a:stretch>
            <a:fillRect/>
          </a:stretch>
        </p:blipFill>
        <p:spPr>
          <a:xfrm>
            <a:off x="8311950" y="4599526"/>
            <a:ext cx="832050" cy="548200"/>
          </a:xfrm>
          <a:prstGeom prst="rect">
            <a:avLst/>
          </a:prstGeom>
          <a:noFill/>
          <a:ln>
            <a:noFill/>
          </a:ln>
        </p:spPr>
      </p:pic>
      <p:sp>
        <p:nvSpPr>
          <p:cNvPr id="2180" name="Google Shape;2180;p247"/>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https://www.intc.com/filings-reports/all-sec-filings/content/0000050863-23-000006/0000050863-23-000006.pdf</a:t>
            </a:r>
            <a:endParaRPr sz="800"/>
          </a:p>
        </p:txBody>
      </p:sp>
    </p:spTree>
  </p:cSld>
  <p:clrMapOvr>
    <a:masterClrMapping/>
  </p:clrMapOvr>
</p:sld>
</file>

<file path=ppt/slides/slide2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4" name="Shape 2184"/>
        <p:cNvGrpSpPr/>
        <p:nvPr/>
      </p:nvGrpSpPr>
      <p:grpSpPr>
        <a:xfrm>
          <a:off x="0" y="0"/>
          <a:ext cx="0" cy="0"/>
          <a:chOff x="0" y="0"/>
          <a:chExt cx="0" cy="0"/>
        </a:xfrm>
      </p:grpSpPr>
      <p:sp>
        <p:nvSpPr>
          <p:cNvPr id="2185" name="Google Shape;2185;p248"/>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Income - Network Edge </a:t>
            </a:r>
            <a:endParaRPr sz="1600"/>
          </a:p>
        </p:txBody>
      </p:sp>
      <p:pic>
        <p:nvPicPr>
          <p:cNvPr id="2186" name="Google Shape;2186;p248"/>
          <p:cNvPicPr preferRelativeResize="0"/>
          <p:nvPr/>
        </p:nvPicPr>
        <p:blipFill>
          <a:blip r:embed="rId3">
            <a:alphaModFix/>
          </a:blip>
          <a:stretch>
            <a:fillRect/>
          </a:stretch>
        </p:blipFill>
        <p:spPr>
          <a:xfrm>
            <a:off x="1147650" y="1110225"/>
            <a:ext cx="5867400" cy="3019425"/>
          </a:xfrm>
          <a:prstGeom prst="rect">
            <a:avLst/>
          </a:prstGeom>
          <a:noFill/>
          <a:ln>
            <a:noFill/>
          </a:ln>
        </p:spPr>
      </p:pic>
      <p:pic>
        <p:nvPicPr>
          <p:cNvPr id="2187" name="Google Shape;2187;p248"/>
          <p:cNvPicPr preferRelativeResize="0"/>
          <p:nvPr/>
        </p:nvPicPr>
        <p:blipFill>
          <a:blip r:embed="rId4">
            <a:alphaModFix/>
          </a:blip>
          <a:stretch>
            <a:fillRect/>
          </a:stretch>
        </p:blipFill>
        <p:spPr>
          <a:xfrm>
            <a:off x="8311950" y="4599526"/>
            <a:ext cx="832050" cy="548200"/>
          </a:xfrm>
          <a:prstGeom prst="rect">
            <a:avLst/>
          </a:prstGeom>
          <a:noFill/>
          <a:ln>
            <a:noFill/>
          </a:ln>
        </p:spPr>
      </p:pic>
      <p:sp>
        <p:nvSpPr>
          <p:cNvPr id="2188" name="Google Shape;2188;p248"/>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https://www.intc.com/filings-reports/all-sec-filings/content/0000050863-23-000006/0000050863-23-000006.pdf</a:t>
            </a:r>
            <a:endParaRPr sz="800"/>
          </a:p>
        </p:txBody>
      </p:sp>
    </p:spTree>
  </p:cSld>
  <p:clrMapOvr>
    <a:masterClrMapping/>
  </p:clrMapOvr>
</p:sld>
</file>

<file path=ppt/slides/slide2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2" name="Shape 2192"/>
        <p:cNvGrpSpPr/>
        <p:nvPr/>
      </p:nvGrpSpPr>
      <p:grpSpPr>
        <a:xfrm>
          <a:off x="0" y="0"/>
          <a:ext cx="0" cy="0"/>
          <a:chOff x="0" y="0"/>
          <a:chExt cx="0" cy="0"/>
        </a:xfrm>
      </p:grpSpPr>
      <p:sp>
        <p:nvSpPr>
          <p:cNvPr id="2193" name="Google Shape;2193;p249"/>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Income - Mobileye </a:t>
            </a:r>
            <a:endParaRPr sz="1600"/>
          </a:p>
        </p:txBody>
      </p:sp>
      <p:pic>
        <p:nvPicPr>
          <p:cNvPr id="2194" name="Google Shape;2194;p249"/>
          <p:cNvPicPr preferRelativeResize="0"/>
          <p:nvPr/>
        </p:nvPicPr>
        <p:blipFill>
          <a:blip r:embed="rId3">
            <a:alphaModFix/>
          </a:blip>
          <a:stretch>
            <a:fillRect/>
          </a:stretch>
        </p:blipFill>
        <p:spPr>
          <a:xfrm>
            <a:off x="848175" y="872400"/>
            <a:ext cx="7012827" cy="3758700"/>
          </a:xfrm>
          <a:prstGeom prst="rect">
            <a:avLst/>
          </a:prstGeom>
          <a:noFill/>
          <a:ln>
            <a:noFill/>
          </a:ln>
        </p:spPr>
      </p:pic>
      <p:pic>
        <p:nvPicPr>
          <p:cNvPr id="2195" name="Google Shape;2195;p249"/>
          <p:cNvPicPr preferRelativeResize="0"/>
          <p:nvPr/>
        </p:nvPicPr>
        <p:blipFill>
          <a:blip r:embed="rId4">
            <a:alphaModFix/>
          </a:blip>
          <a:stretch>
            <a:fillRect/>
          </a:stretch>
        </p:blipFill>
        <p:spPr>
          <a:xfrm>
            <a:off x="8311950" y="4599526"/>
            <a:ext cx="832050" cy="548200"/>
          </a:xfrm>
          <a:prstGeom prst="rect">
            <a:avLst/>
          </a:prstGeom>
          <a:noFill/>
          <a:ln>
            <a:noFill/>
          </a:ln>
        </p:spPr>
      </p:pic>
      <p:sp>
        <p:nvSpPr>
          <p:cNvPr id="2196" name="Google Shape;2196;p249"/>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https://www.intc.com/filings-reports/all-sec-filings/content/0000050863-23-000006/0000050863-23-000006.pdf</a:t>
            </a:r>
            <a:endParaRPr sz="800"/>
          </a:p>
        </p:txBody>
      </p:sp>
    </p:spTree>
  </p:cSld>
  <p:clrMapOvr>
    <a:masterClrMapping/>
  </p:clrMapOvr>
</p:sld>
</file>

<file path=ppt/slides/slide2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0" name="Shape 2200"/>
        <p:cNvGrpSpPr/>
        <p:nvPr/>
      </p:nvGrpSpPr>
      <p:grpSpPr>
        <a:xfrm>
          <a:off x="0" y="0"/>
          <a:ext cx="0" cy="0"/>
          <a:chOff x="0" y="0"/>
          <a:chExt cx="0" cy="0"/>
        </a:xfrm>
      </p:grpSpPr>
      <p:sp>
        <p:nvSpPr>
          <p:cNvPr id="2201" name="Google Shape;2201;p250"/>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Income - </a:t>
            </a:r>
            <a:r>
              <a:rPr lang="en-CA"/>
              <a:t>Foundry</a:t>
            </a:r>
            <a:r>
              <a:rPr lang="en-CA"/>
              <a:t> service  </a:t>
            </a:r>
            <a:endParaRPr sz="1600"/>
          </a:p>
        </p:txBody>
      </p:sp>
      <p:pic>
        <p:nvPicPr>
          <p:cNvPr id="2202" name="Google Shape;2202;p250"/>
          <p:cNvPicPr preferRelativeResize="0"/>
          <p:nvPr/>
        </p:nvPicPr>
        <p:blipFill>
          <a:blip r:embed="rId3">
            <a:alphaModFix/>
          </a:blip>
          <a:stretch>
            <a:fillRect/>
          </a:stretch>
        </p:blipFill>
        <p:spPr>
          <a:xfrm>
            <a:off x="1086000" y="872400"/>
            <a:ext cx="6693000" cy="3758699"/>
          </a:xfrm>
          <a:prstGeom prst="rect">
            <a:avLst/>
          </a:prstGeom>
          <a:noFill/>
          <a:ln>
            <a:noFill/>
          </a:ln>
        </p:spPr>
      </p:pic>
      <p:pic>
        <p:nvPicPr>
          <p:cNvPr id="2203" name="Google Shape;2203;p250"/>
          <p:cNvPicPr preferRelativeResize="0"/>
          <p:nvPr/>
        </p:nvPicPr>
        <p:blipFill>
          <a:blip r:embed="rId4">
            <a:alphaModFix/>
          </a:blip>
          <a:stretch>
            <a:fillRect/>
          </a:stretch>
        </p:blipFill>
        <p:spPr>
          <a:xfrm>
            <a:off x="8311950" y="4599526"/>
            <a:ext cx="832050" cy="548200"/>
          </a:xfrm>
          <a:prstGeom prst="rect">
            <a:avLst/>
          </a:prstGeom>
          <a:noFill/>
          <a:ln>
            <a:noFill/>
          </a:ln>
        </p:spPr>
      </p:pic>
      <p:sp>
        <p:nvSpPr>
          <p:cNvPr id="2204" name="Google Shape;2204;p250"/>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https://www.intc.com/filings-reports/all-sec-filings/content/0000050863-23-000006/0000050863-23-000006.pdf</a:t>
            </a:r>
            <a:endParaRPr sz="800"/>
          </a:p>
        </p:txBody>
      </p:sp>
    </p:spTree>
  </p:cSld>
  <p:clrMapOvr>
    <a:masterClrMapping/>
  </p:clrMapOvr>
</p:sld>
</file>

<file path=ppt/slides/slide2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8" name="Shape 2208"/>
        <p:cNvGrpSpPr/>
        <p:nvPr/>
      </p:nvGrpSpPr>
      <p:grpSpPr>
        <a:xfrm>
          <a:off x="0" y="0"/>
          <a:ext cx="0" cy="0"/>
          <a:chOff x="0" y="0"/>
          <a:chExt cx="0" cy="0"/>
        </a:xfrm>
      </p:grpSpPr>
      <p:sp>
        <p:nvSpPr>
          <p:cNvPr id="2209" name="Google Shape;2209;p251"/>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Gross Margin </a:t>
            </a:r>
            <a:endParaRPr sz="1600"/>
          </a:p>
        </p:txBody>
      </p:sp>
      <p:pic>
        <p:nvPicPr>
          <p:cNvPr id="2210" name="Google Shape;2210;p251"/>
          <p:cNvPicPr preferRelativeResize="0"/>
          <p:nvPr/>
        </p:nvPicPr>
        <p:blipFill>
          <a:blip r:embed="rId3">
            <a:alphaModFix/>
          </a:blip>
          <a:stretch>
            <a:fillRect/>
          </a:stretch>
        </p:blipFill>
        <p:spPr>
          <a:xfrm>
            <a:off x="152400" y="1253400"/>
            <a:ext cx="8839199" cy="2580788"/>
          </a:xfrm>
          <a:prstGeom prst="rect">
            <a:avLst/>
          </a:prstGeom>
          <a:noFill/>
          <a:ln>
            <a:noFill/>
          </a:ln>
        </p:spPr>
      </p:pic>
      <p:pic>
        <p:nvPicPr>
          <p:cNvPr id="2211" name="Google Shape;2211;p251"/>
          <p:cNvPicPr preferRelativeResize="0"/>
          <p:nvPr/>
        </p:nvPicPr>
        <p:blipFill>
          <a:blip r:embed="rId4">
            <a:alphaModFix/>
          </a:blip>
          <a:stretch>
            <a:fillRect/>
          </a:stretch>
        </p:blipFill>
        <p:spPr>
          <a:xfrm>
            <a:off x="8311950" y="4599526"/>
            <a:ext cx="832050" cy="548200"/>
          </a:xfrm>
          <a:prstGeom prst="rect">
            <a:avLst/>
          </a:prstGeom>
          <a:noFill/>
          <a:ln>
            <a:noFill/>
          </a:ln>
        </p:spPr>
      </p:pic>
      <p:sp>
        <p:nvSpPr>
          <p:cNvPr id="2212" name="Google Shape;2212;p251"/>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https://www.intc.com/filings-reports/all-sec-filings/content/0000050863-23-000006/0000050863-23-000006.pdf</a:t>
            </a:r>
            <a:endParaRPr sz="800"/>
          </a:p>
        </p:txBody>
      </p:sp>
    </p:spTree>
  </p:cSld>
  <p:clrMapOvr>
    <a:masterClrMapping/>
  </p:clrMapOvr>
</p:sld>
</file>

<file path=ppt/slides/slide2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6" name="Shape 2216"/>
        <p:cNvGrpSpPr/>
        <p:nvPr/>
      </p:nvGrpSpPr>
      <p:grpSpPr>
        <a:xfrm>
          <a:off x="0" y="0"/>
          <a:ext cx="0" cy="0"/>
          <a:chOff x="0" y="0"/>
          <a:chExt cx="0" cy="0"/>
        </a:xfrm>
      </p:grpSpPr>
      <p:sp>
        <p:nvSpPr>
          <p:cNvPr id="2217" name="Google Shape;2217;p252"/>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Operating Expense </a:t>
            </a:r>
            <a:endParaRPr sz="1600"/>
          </a:p>
        </p:txBody>
      </p:sp>
      <p:pic>
        <p:nvPicPr>
          <p:cNvPr id="2218" name="Google Shape;2218;p252"/>
          <p:cNvPicPr preferRelativeResize="0"/>
          <p:nvPr/>
        </p:nvPicPr>
        <p:blipFill>
          <a:blip r:embed="rId3">
            <a:alphaModFix/>
          </a:blip>
          <a:stretch>
            <a:fillRect/>
          </a:stretch>
        </p:blipFill>
        <p:spPr>
          <a:xfrm>
            <a:off x="152400" y="1024800"/>
            <a:ext cx="8839200" cy="3105665"/>
          </a:xfrm>
          <a:prstGeom prst="rect">
            <a:avLst/>
          </a:prstGeom>
          <a:noFill/>
          <a:ln>
            <a:noFill/>
          </a:ln>
        </p:spPr>
      </p:pic>
      <p:pic>
        <p:nvPicPr>
          <p:cNvPr id="2219" name="Google Shape;2219;p252"/>
          <p:cNvPicPr preferRelativeResize="0"/>
          <p:nvPr/>
        </p:nvPicPr>
        <p:blipFill>
          <a:blip r:embed="rId4">
            <a:alphaModFix/>
          </a:blip>
          <a:stretch>
            <a:fillRect/>
          </a:stretch>
        </p:blipFill>
        <p:spPr>
          <a:xfrm>
            <a:off x="8311950" y="4599526"/>
            <a:ext cx="832050" cy="548200"/>
          </a:xfrm>
          <a:prstGeom prst="rect">
            <a:avLst/>
          </a:prstGeom>
          <a:noFill/>
          <a:ln>
            <a:noFill/>
          </a:ln>
        </p:spPr>
      </p:pic>
      <p:sp>
        <p:nvSpPr>
          <p:cNvPr id="2220" name="Google Shape;2220;p252"/>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https://www.intc.com/filings-reports/all-sec-filings/content/0000050863-23-000006/0000050863-23-000006.pdf</a:t>
            </a:r>
            <a:endParaRPr sz="800"/>
          </a:p>
        </p:txBody>
      </p:sp>
    </p:spTree>
  </p:cSld>
  <p:clrMapOvr>
    <a:masterClrMapping/>
  </p:clrMapOvr>
</p:sld>
</file>

<file path=ppt/slides/slide2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4" name="Shape 2224"/>
        <p:cNvGrpSpPr/>
        <p:nvPr/>
      </p:nvGrpSpPr>
      <p:grpSpPr>
        <a:xfrm>
          <a:off x="0" y="0"/>
          <a:ext cx="0" cy="0"/>
          <a:chOff x="0" y="0"/>
          <a:chExt cx="0" cy="0"/>
        </a:xfrm>
      </p:grpSpPr>
      <p:sp>
        <p:nvSpPr>
          <p:cNvPr id="2225" name="Google Shape;2225;p253"/>
          <p:cNvSpPr/>
          <p:nvPr/>
        </p:nvSpPr>
        <p:spPr>
          <a:xfrm>
            <a:off x="7135250" y="2854925"/>
            <a:ext cx="1858200" cy="1357800"/>
          </a:xfrm>
          <a:prstGeom prst="rect">
            <a:avLst/>
          </a:prstGeom>
          <a:solidFill>
            <a:srgbClr val="0B539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226" name="Google Shape;2226;p253"/>
          <p:cNvSpPr/>
          <p:nvPr/>
        </p:nvSpPr>
        <p:spPr>
          <a:xfrm>
            <a:off x="5197250" y="2854925"/>
            <a:ext cx="1858200" cy="1357800"/>
          </a:xfrm>
          <a:prstGeom prst="rect">
            <a:avLst/>
          </a:prstGeom>
          <a:solidFill>
            <a:srgbClr val="0B539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227" name="Google Shape;2227;p253"/>
          <p:cNvSpPr/>
          <p:nvPr/>
        </p:nvSpPr>
        <p:spPr>
          <a:xfrm>
            <a:off x="7135250" y="1424163"/>
            <a:ext cx="1858200" cy="1357800"/>
          </a:xfrm>
          <a:prstGeom prst="rect">
            <a:avLst/>
          </a:prstGeom>
          <a:solidFill>
            <a:srgbClr val="0B539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228" name="Google Shape;2228;p253"/>
          <p:cNvSpPr/>
          <p:nvPr/>
        </p:nvSpPr>
        <p:spPr>
          <a:xfrm>
            <a:off x="5197250" y="1419800"/>
            <a:ext cx="1858200" cy="1357800"/>
          </a:xfrm>
          <a:prstGeom prst="rect">
            <a:avLst/>
          </a:prstGeom>
          <a:solidFill>
            <a:srgbClr val="0B539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229" name="Google Shape;2229;p253"/>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Strategy </a:t>
            </a:r>
            <a:endParaRPr/>
          </a:p>
        </p:txBody>
      </p:sp>
      <p:pic>
        <p:nvPicPr>
          <p:cNvPr id="2230" name="Google Shape;2230;p253"/>
          <p:cNvPicPr preferRelativeResize="0"/>
          <p:nvPr/>
        </p:nvPicPr>
        <p:blipFill>
          <a:blip r:embed="rId3">
            <a:alphaModFix/>
          </a:blip>
          <a:stretch>
            <a:fillRect/>
          </a:stretch>
        </p:blipFill>
        <p:spPr>
          <a:xfrm>
            <a:off x="8311950" y="4599526"/>
            <a:ext cx="832050" cy="548200"/>
          </a:xfrm>
          <a:prstGeom prst="rect">
            <a:avLst/>
          </a:prstGeom>
          <a:noFill/>
          <a:ln>
            <a:noFill/>
          </a:ln>
        </p:spPr>
      </p:pic>
      <p:sp>
        <p:nvSpPr>
          <p:cNvPr id="2231" name="Google Shape;2231;p253"/>
          <p:cNvSpPr/>
          <p:nvPr/>
        </p:nvSpPr>
        <p:spPr>
          <a:xfrm>
            <a:off x="485300" y="1417919"/>
            <a:ext cx="609600" cy="557700"/>
          </a:xfrm>
          <a:prstGeom prst="rect">
            <a:avLst/>
          </a:prstGeom>
          <a:solidFill>
            <a:srgbClr val="0B539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232" name="Google Shape;2232;p253"/>
          <p:cNvSpPr/>
          <p:nvPr/>
        </p:nvSpPr>
        <p:spPr>
          <a:xfrm>
            <a:off x="485300" y="2097743"/>
            <a:ext cx="609600" cy="557700"/>
          </a:xfrm>
          <a:prstGeom prst="rect">
            <a:avLst/>
          </a:prstGeom>
          <a:solidFill>
            <a:srgbClr val="0B539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233" name="Google Shape;2233;p253"/>
          <p:cNvSpPr/>
          <p:nvPr/>
        </p:nvSpPr>
        <p:spPr>
          <a:xfrm>
            <a:off x="485300" y="2777567"/>
            <a:ext cx="609600" cy="557700"/>
          </a:xfrm>
          <a:prstGeom prst="rect">
            <a:avLst/>
          </a:prstGeom>
          <a:solidFill>
            <a:srgbClr val="0B539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234" name="Google Shape;2234;p253"/>
          <p:cNvSpPr/>
          <p:nvPr/>
        </p:nvSpPr>
        <p:spPr>
          <a:xfrm>
            <a:off x="485300" y="3409911"/>
            <a:ext cx="609600" cy="557700"/>
          </a:xfrm>
          <a:prstGeom prst="rect">
            <a:avLst/>
          </a:prstGeom>
          <a:solidFill>
            <a:srgbClr val="0B539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235" name="Google Shape;2235;p253"/>
          <p:cNvSpPr/>
          <p:nvPr/>
        </p:nvSpPr>
        <p:spPr>
          <a:xfrm>
            <a:off x="485300" y="4042254"/>
            <a:ext cx="609600" cy="557700"/>
          </a:xfrm>
          <a:prstGeom prst="rect">
            <a:avLst/>
          </a:prstGeom>
          <a:solidFill>
            <a:srgbClr val="0B539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236" name="Google Shape;2236;p253"/>
          <p:cNvSpPr txBox="1"/>
          <p:nvPr/>
        </p:nvSpPr>
        <p:spPr>
          <a:xfrm>
            <a:off x="1160399" y="1356900"/>
            <a:ext cx="3702300" cy="67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CA" sz="1200">
                <a:latin typeface="Calibri"/>
                <a:ea typeface="Calibri"/>
                <a:cs typeface="Calibri"/>
                <a:sym typeface="Calibri"/>
              </a:rPr>
              <a:t>Compute</a:t>
            </a:r>
            <a:r>
              <a:rPr lang="en-CA" sz="1200">
                <a:latin typeface="Calibri"/>
                <a:ea typeface="Calibri"/>
                <a:cs typeface="Calibri"/>
                <a:sym typeface="Calibri"/>
              </a:rPr>
              <a:t>: Everything we </a:t>
            </a:r>
            <a:r>
              <a:rPr lang="en-CA" sz="1200">
                <a:latin typeface="Calibri"/>
                <a:ea typeface="Calibri"/>
                <a:cs typeface="Calibri"/>
                <a:sym typeface="Calibri"/>
              </a:rPr>
              <a:t>interact</a:t>
            </a:r>
            <a:r>
              <a:rPr lang="en-CA" sz="1200">
                <a:latin typeface="Calibri"/>
                <a:ea typeface="Calibri"/>
                <a:cs typeface="Calibri"/>
                <a:sym typeface="Calibri"/>
              </a:rPr>
              <a:t> with involves computer technology</a:t>
            </a:r>
            <a:endParaRPr sz="1200">
              <a:latin typeface="Calibri"/>
              <a:ea typeface="Calibri"/>
              <a:cs typeface="Calibri"/>
              <a:sym typeface="Calibri"/>
            </a:endParaRPr>
          </a:p>
        </p:txBody>
      </p:sp>
      <p:sp>
        <p:nvSpPr>
          <p:cNvPr id="2237" name="Google Shape;2237;p253"/>
          <p:cNvSpPr txBox="1"/>
          <p:nvPr/>
        </p:nvSpPr>
        <p:spPr>
          <a:xfrm>
            <a:off x="1160399" y="2036724"/>
            <a:ext cx="3702300" cy="67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CA" sz="1200">
                <a:latin typeface="Calibri"/>
                <a:ea typeface="Calibri"/>
                <a:cs typeface="Calibri"/>
                <a:sym typeface="Calibri"/>
              </a:rPr>
              <a:t>Pervasive Connectivity</a:t>
            </a:r>
            <a:r>
              <a:rPr lang="en-CA" sz="1200">
                <a:latin typeface="Calibri"/>
                <a:ea typeface="Calibri"/>
                <a:cs typeface="Calibri"/>
                <a:sym typeface="Calibri"/>
              </a:rPr>
              <a:t>: Everything and everyone is connected</a:t>
            </a:r>
            <a:endParaRPr sz="1200">
              <a:latin typeface="Calibri"/>
              <a:ea typeface="Calibri"/>
              <a:cs typeface="Calibri"/>
              <a:sym typeface="Calibri"/>
            </a:endParaRPr>
          </a:p>
        </p:txBody>
      </p:sp>
      <p:sp>
        <p:nvSpPr>
          <p:cNvPr id="2238" name="Google Shape;2238;p253"/>
          <p:cNvSpPr txBox="1"/>
          <p:nvPr/>
        </p:nvSpPr>
        <p:spPr>
          <a:xfrm>
            <a:off x="1160400" y="2716550"/>
            <a:ext cx="3955800" cy="67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CA" sz="1200">
                <a:latin typeface="Calibri"/>
                <a:ea typeface="Calibri"/>
                <a:cs typeface="Calibri"/>
                <a:sym typeface="Calibri"/>
              </a:rPr>
              <a:t>Cloud-to-Edge </a:t>
            </a:r>
            <a:r>
              <a:rPr b="1" lang="en-CA" sz="1200">
                <a:latin typeface="Calibri"/>
                <a:ea typeface="Calibri"/>
                <a:cs typeface="Calibri"/>
                <a:sym typeface="Calibri"/>
              </a:rPr>
              <a:t>Infrastructure</a:t>
            </a:r>
            <a:r>
              <a:rPr lang="en-CA" sz="1200">
                <a:latin typeface="Calibri"/>
                <a:ea typeface="Calibri"/>
                <a:cs typeface="Calibri"/>
                <a:sym typeface="Calibri"/>
              </a:rPr>
              <a:t>: Unlimited scale and capacity combined with </a:t>
            </a:r>
            <a:r>
              <a:rPr lang="en-CA" sz="1200">
                <a:latin typeface="Calibri"/>
                <a:ea typeface="Calibri"/>
                <a:cs typeface="Calibri"/>
                <a:sym typeface="Calibri"/>
              </a:rPr>
              <a:t>unlimited</a:t>
            </a:r>
            <a:r>
              <a:rPr lang="en-CA" sz="1200">
                <a:latin typeface="Calibri"/>
                <a:ea typeface="Calibri"/>
                <a:cs typeface="Calibri"/>
                <a:sym typeface="Calibri"/>
              </a:rPr>
              <a:t> reach- while </a:t>
            </a:r>
            <a:r>
              <a:rPr lang="en-CA" sz="1200">
                <a:latin typeface="Calibri"/>
                <a:ea typeface="Calibri"/>
                <a:cs typeface="Calibri"/>
                <a:sym typeface="Calibri"/>
              </a:rPr>
              <a:t>simultaneously</a:t>
            </a:r>
            <a:r>
              <a:rPr lang="en-CA" sz="1200">
                <a:latin typeface="Calibri"/>
                <a:ea typeface="Calibri"/>
                <a:cs typeface="Calibri"/>
                <a:sym typeface="Calibri"/>
              </a:rPr>
              <a:t> addressing the need for lower </a:t>
            </a:r>
            <a:r>
              <a:rPr lang="en-CA" sz="1200">
                <a:latin typeface="Calibri"/>
                <a:ea typeface="Calibri"/>
                <a:cs typeface="Calibri"/>
                <a:sym typeface="Calibri"/>
              </a:rPr>
              <a:t>latency</a:t>
            </a:r>
            <a:r>
              <a:rPr lang="en-CA" sz="1200">
                <a:latin typeface="Calibri"/>
                <a:ea typeface="Calibri"/>
                <a:cs typeface="Calibri"/>
                <a:sym typeface="Calibri"/>
              </a:rPr>
              <a:t> and higher bandwidth</a:t>
            </a:r>
            <a:endParaRPr sz="1200">
              <a:latin typeface="Calibri"/>
              <a:ea typeface="Calibri"/>
              <a:cs typeface="Calibri"/>
              <a:sym typeface="Calibri"/>
            </a:endParaRPr>
          </a:p>
        </p:txBody>
      </p:sp>
      <p:sp>
        <p:nvSpPr>
          <p:cNvPr id="2239" name="Google Shape;2239;p253"/>
          <p:cNvSpPr txBox="1"/>
          <p:nvPr/>
        </p:nvSpPr>
        <p:spPr>
          <a:xfrm>
            <a:off x="1160399" y="3348892"/>
            <a:ext cx="3702300" cy="67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CA" sz="1200">
                <a:latin typeface="Calibri"/>
                <a:ea typeface="Calibri"/>
                <a:cs typeface="Calibri"/>
                <a:sym typeface="Calibri"/>
              </a:rPr>
              <a:t>Artificial Intelligence</a:t>
            </a:r>
            <a:r>
              <a:rPr lang="en-CA" sz="1200">
                <a:latin typeface="Calibri"/>
                <a:ea typeface="Calibri"/>
                <a:cs typeface="Calibri"/>
                <a:sym typeface="Calibri"/>
              </a:rPr>
              <a:t>: Intelligence everything- turning infinite data into actionable insight </a:t>
            </a:r>
            <a:endParaRPr sz="1200">
              <a:latin typeface="Calibri"/>
              <a:ea typeface="Calibri"/>
              <a:cs typeface="Calibri"/>
              <a:sym typeface="Calibri"/>
            </a:endParaRPr>
          </a:p>
        </p:txBody>
      </p:sp>
      <p:sp>
        <p:nvSpPr>
          <p:cNvPr id="2240" name="Google Shape;2240;p253"/>
          <p:cNvSpPr txBox="1"/>
          <p:nvPr/>
        </p:nvSpPr>
        <p:spPr>
          <a:xfrm>
            <a:off x="1160399" y="3981235"/>
            <a:ext cx="3702300" cy="67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CA" sz="1200">
                <a:latin typeface="Calibri"/>
                <a:ea typeface="Calibri"/>
                <a:cs typeface="Calibri"/>
                <a:sym typeface="Calibri"/>
              </a:rPr>
              <a:t>Sensing</a:t>
            </a:r>
            <a:r>
              <a:rPr lang="en-CA" sz="1200">
                <a:latin typeface="Calibri"/>
                <a:ea typeface="Calibri"/>
                <a:cs typeface="Calibri"/>
                <a:sym typeface="Calibri"/>
              </a:rPr>
              <a:t>: Through advancements in AI, telemetry, photonics, mapping, and more, machine are adopting human- centric abilities for smarter, more </a:t>
            </a:r>
            <a:r>
              <a:rPr lang="en-CA" sz="1200">
                <a:latin typeface="Calibri"/>
                <a:ea typeface="Calibri"/>
                <a:cs typeface="Calibri"/>
                <a:sym typeface="Calibri"/>
              </a:rPr>
              <a:t>useful</a:t>
            </a:r>
            <a:r>
              <a:rPr lang="en-CA" sz="1200">
                <a:latin typeface="Calibri"/>
                <a:ea typeface="Calibri"/>
                <a:cs typeface="Calibri"/>
                <a:sym typeface="Calibri"/>
              </a:rPr>
              <a:t> data </a:t>
            </a:r>
            <a:endParaRPr sz="1200">
              <a:latin typeface="Calibri"/>
              <a:ea typeface="Calibri"/>
              <a:cs typeface="Calibri"/>
              <a:sym typeface="Calibri"/>
            </a:endParaRPr>
          </a:p>
        </p:txBody>
      </p:sp>
      <p:sp>
        <p:nvSpPr>
          <p:cNvPr id="2241" name="Google Shape;2241;p253"/>
          <p:cNvSpPr txBox="1"/>
          <p:nvPr/>
        </p:nvSpPr>
        <p:spPr>
          <a:xfrm>
            <a:off x="5197250" y="1511275"/>
            <a:ext cx="1858200" cy="414000"/>
          </a:xfrm>
          <a:prstGeom prst="rect">
            <a:avLst/>
          </a:prstGeom>
          <a:solidFill>
            <a:srgbClr val="0B5394"/>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CA">
                <a:solidFill>
                  <a:schemeClr val="lt1"/>
                </a:solidFill>
                <a:latin typeface="Calibri"/>
                <a:ea typeface="Calibri"/>
                <a:cs typeface="Calibri"/>
                <a:sym typeface="Calibri"/>
              </a:rPr>
              <a:t>Product leadership </a:t>
            </a:r>
            <a:endParaRPr>
              <a:solidFill>
                <a:schemeClr val="lt1"/>
              </a:solidFill>
              <a:latin typeface="Calibri"/>
              <a:ea typeface="Calibri"/>
              <a:cs typeface="Calibri"/>
              <a:sym typeface="Calibri"/>
            </a:endParaRPr>
          </a:p>
        </p:txBody>
      </p:sp>
      <p:sp>
        <p:nvSpPr>
          <p:cNvPr id="2242" name="Google Shape;2242;p253"/>
          <p:cNvSpPr txBox="1"/>
          <p:nvPr/>
        </p:nvSpPr>
        <p:spPr>
          <a:xfrm>
            <a:off x="7135250" y="1489775"/>
            <a:ext cx="1858200" cy="414000"/>
          </a:xfrm>
          <a:prstGeom prst="rect">
            <a:avLst/>
          </a:prstGeom>
          <a:solidFill>
            <a:srgbClr val="0B5394"/>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CA">
                <a:solidFill>
                  <a:schemeClr val="lt1"/>
                </a:solidFill>
                <a:latin typeface="Calibri"/>
                <a:ea typeface="Calibri"/>
                <a:cs typeface="Calibri"/>
                <a:sym typeface="Calibri"/>
              </a:rPr>
              <a:t>Open Platform</a:t>
            </a:r>
            <a:endParaRPr>
              <a:solidFill>
                <a:schemeClr val="lt1"/>
              </a:solidFill>
              <a:latin typeface="Calibri"/>
              <a:ea typeface="Calibri"/>
              <a:cs typeface="Calibri"/>
              <a:sym typeface="Calibri"/>
            </a:endParaRPr>
          </a:p>
        </p:txBody>
      </p:sp>
      <p:sp>
        <p:nvSpPr>
          <p:cNvPr id="2243" name="Google Shape;2243;p253"/>
          <p:cNvSpPr txBox="1"/>
          <p:nvPr/>
        </p:nvSpPr>
        <p:spPr>
          <a:xfrm>
            <a:off x="5197250" y="2854925"/>
            <a:ext cx="1858200" cy="414000"/>
          </a:xfrm>
          <a:prstGeom prst="rect">
            <a:avLst/>
          </a:prstGeom>
          <a:solidFill>
            <a:srgbClr val="0B5394"/>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CA">
                <a:solidFill>
                  <a:schemeClr val="lt1"/>
                </a:solidFill>
                <a:latin typeface="Calibri"/>
                <a:ea typeface="Calibri"/>
                <a:cs typeface="Calibri"/>
                <a:sym typeface="Calibri"/>
              </a:rPr>
              <a:t>Manufacturing at Scale</a:t>
            </a:r>
            <a:endParaRPr>
              <a:solidFill>
                <a:schemeClr val="lt1"/>
              </a:solidFill>
              <a:latin typeface="Calibri"/>
              <a:ea typeface="Calibri"/>
              <a:cs typeface="Calibri"/>
              <a:sym typeface="Calibri"/>
            </a:endParaRPr>
          </a:p>
        </p:txBody>
      </p:sp>
      <p:sp>
        <p:nvSpPr>
          <p:cNvPr id="2244" name="Google Shape;2244;p253"/>
          <p:cNvSpPr txBox="1"/>
          <p:nvPr/>
        </p:nvSpPr>
        <p:spPr>
          <a:xfrm>
            <a:off x="7135250" y="2854925"/>
            <a:ext cx="1858200" cy="414000"/>
          </a:xfrm>
          <a:prstGeom prst="rect">
            <a:avLst/>
          </a:prstGeom>
          <a:solidFill>
            <a:srgbClr val="0B5394"/>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CA">
                <a:solidFill>
                  <a:schemeClr val="lt1"/>
                </a:solidFill>
                <a:latin typeface="Calibri"/>
                <a:ea typeface="Calibri"/>
                <a:cs typeface="Calibri"/>
                <a:sym typeface="Calibri"/>
              </a:rPr>
              <a:t>Our </a:t>
            </a:r>
            <a:r>
              <a:rPr lang="en-CA">
                <a:solidFill>
                  <a:schemeClr val="lt1"/>
                </a:solidFill>
                <a:latin typeface="Calibri"/>
                <a:ea typeface="Calibri"/>
                <a:cs typeface="Calibri"/>
                <a:sym typeface="Calibri"/>
              </a:rPr>
              <a:t>people</a:t>
            </a:r>
            <a:endParaRPr>
              <a:solidFill>
                <a:schemeClr val="lt1"/>
              </a:solidFill>
              <a:latin typeface="Calibri"/>
              <a:ea typeface="Calibri"/>
              <a:cs typeface="Calibri"/>
              <a:sym typeface="Calibri"/>
            </a:endParaRPr>
          </a:p>
        </p:txBody>
      </p:sp>
      <p:sp>
        <p:nvSpPr>
          <p:cNvPr id="2245" name="Google Shape;2245;p253"/>
          <p:cNvSpPr txBox="1"/>
          <p:nvPr/>
        </p:nvSpPr>
        <p:spPr>
          <a:xfrm>
            <a:off x="5258900" y="1872750"/>
            <a:ext cx="18582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sz="1100">
                <a:solidFill>
                  <a:schemeClr val="lt1"/>
                </a:solidFill>
                <a:latin typeface="Calibri"/>
                <a:ea typeface="Calibri"/>
                <a:cs typeface="Calibri"/>
                <a:sym typeface="Calibri"/>
              </a:rPr>
              <a:t>Lead and democratize compute with Intel x86 and xPU</a:t>
            </a:r>
            <a:endParaRPr sz="1100">
              <a:solidFill>
                <a:schemeClr val="lt1"/>
              </a:solidFill>
              <a:latin typeface="Calibri"/>
              <a:ea typeface="Calibri"/>
              <a:cs typeface="Calibri"/>
              <a:sym typeface="Calibri"/>
            </a:endParaRPr>
          </a:p>
        </p:txBody>
      </p:sp>
      <p:sp>
        <p:nvSpPr>
          <p:cNvPr id="2246" name="Google Shape;2246;p253"/>
          <p:cNvSpPr txBox="1"/>
          <p:nvPr/>
        </p:nvSpPr>
        <p:spPr>
          <a:xfrm>
            <a:off x="7178900" y="1872750"/>
            <a:ext cx="19650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sz="1100">
                <a:solidFill>
                  <a:schemeClr val="lt1"/>
                </a:solidFill>
                <a:latin typeface="Calibri"/>
                <a:ea typeface="Calibri"/>
                <a:cs typeface="Calibri"/>
                <a:sym typeface="Calibri"/>
              </a:rPr>
              <a:t>We aim to deliver open software and hardware platforms with industry- defining standards</a:t>
            </a:r>
            <a:endParaRPr sz="1100">
              <a:solidFill>
                <a:schemeClr val="lt1"/>
              </a:solidFill>
              <a:latin typeface="Calibri"/>
              <a:ea typeface="Calibri"/>
              <a:cs typeface="Calibri"/>
              <a:sym typeface="Calibri"/>
            </a:endParaRPr>
          </a:p>
        </p:txBody>
      </p:sp>
      <p:sp>
        <p:nvSpPr>
          <p:cNvPr id="2247" name="Google Shape;2247;p253"/>
          <p:cNvSpPr txBox="1"/>
          <p:nvPr/>
        </p:nvSpPr>
        <p:spPr>
          <a:xfrm>
            <a:off x="5170250" y="3181325"/>
            <a:ext cx="1965000" cy="1031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sz="1100">
                <a:solidFill>
                  <a:schemeClr val="lt1"/>
                </a:solidFill>
                <a:latin typeface="Calibri"/>
                <a:ea typeface="Calibri"/>
                <a:cs typeface="Calibri"/>
                <a:sym typeface="Calibri"/>
              </a:rPr>
              <a:t>Our IDM 2.0 strategy combines three capabilities: our internal factory network, strategic use of foundry capacity, and our systems foundry </a:t>
            </a:r>
            <a:endParaRPr sz="1100">
              <a:solidFill>
                <a:schemeClr val="lt1"/>
              </a:solidFill>
              <a:latin typeface="Calibri"/>
              <a:ea typeface="Calibri"/>
              <a:cs typeface="Calibri"/>
              <a:sym typeface="Calibri"/>
            </a:endParaRPr>
          </a:p>
        </p:txBody>
      </p:sp>
      <p:sp>
        <p:nvSpPr>
          <p:cNvPr id="2248" name="Google Shape;2248;p253"/>
          <p:cNvSpPr txBox="1"/>
          <p:nvPr/>
        </p:nvSpPr>
        <p:spPr>
          <a:xfrm>
            <a:off x="7081850" y="3181325"/>
            <a:ext cx="1965000" cy="1031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sz="1100">
                <a:solidFill>
                  <a:schemeClr val="lt1"/>
                </a:solidFill>
                <a:latin typeface="Calibri"/>
                <a:ea typeface="Calibri"/>
                <a:cs typeface="Calibri"/>
                <a:sym typeface="Calibri"/>
              </a:rPr>
              <a:t>Our world-class talent is at the heart of </a:t>
            </a:r>
            <a:r>
              <a:rPr lang="en-CA" sz="1100">
                <a:solidFill>
                  <a:schemeClr val="lt1"/>
                </a:solidFill>
                <a:latin typeface="Calibri"/>
                <a:ea typeface="Calibri"/>
                <a:cs typeface="Calibri"/>
                <a:sym typeface="Calibri"/>
              </a:rPr>
              <a:t>everything we do. Together, we strive to have a positive effect on business, society, and the planet</a:t>
            </a:r>
            <a:endParaRPr sz="1100">
              <a:solidFill>
                <a:schemeClr val="lt1"/>
              </a:solidFill>
              <a:latin typeface="Calibri"/>
              <a:ea typeface="Calibri"/>
              <a:cs typeface="Calibri"/>
              <a:sym typeface="Calibri"/>
            </a:endParaRPr>
          </a:p>
        </p:txBody>
      </p:sp>
      <p:sp>
        <p:nvSpPr>
          <p:cNvPr id="2249" name="Google Shape;2249;p253"/>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https://www.intc.com/filings-reports/all-sec-filings/content/0000050863-23-000006/0000050863-23-000006.pdf</a:t>
            </a:r>
            <a:endParaRPr sz="8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38"/>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Industry Leaders</a:t>
            </a:r>
            <a:endParaRPr/>
          </a:p>
        </p:txBody>
      </p:sp>
      <p:sp>
        <p:nvSpPr>
          <p:cNvPr id="259" name="Google Shape;259;p38"/>
          <p:cNvSpPr txBox="1"/>
          <p:nvPr>
            <p:ph idx="4294967295" type="body"/>
          </p:nvPr>
        </p:nvSpPr>
        <p:spPr>
          <a:xfrm>
            <a:off x="360000" y="1033650"/>
            <a:ext cx="7765500" cy="3076200"/>
          </a:xfrm>
          <a:prstGeom prst="rect">
            <a:avLst/>
          </a:prstGeom>
        </p:spPr>
        <p:txBody>
          <a:bodyPr anchorCtr="0" anchor="ctr" bIns="91425" lIns="91425" spcFirstLastPara="1" rIns="91425" wrap="square" tIns="91425">
            <a:normAutofit/>
          </a:bodyPr>
          <a:lstStyle/>
          <a:p>
            <a:pPr indent="-311150" lvl="0" marL="457200" rtl="0" algn="l">
              <a:spcBef>
                <a:spcPts val="0"/>
              </a:spcBef>
              <a:spcAft>
                <a:spcPts val="0"/>
              </a:spcAft>
              <a:buSzPts val="1300"/>
              <a:buChar char="●"/>
            </a:pPr>
            <a:r>
              <a:rPr lang="en-CA"/>
              <a:t>Intel - Dominated market for desktop and laptop CPUs</a:t>
            </a:r>
            <a:endParaRPr/>
          </a:p>
          <a:p>
            <a:pPr indent="-311150" lvl="0" marL="457200" rtl="0" algn="l">
              <a:spcBef>
                <a:spcPts val="0"/>
              </a:spcBef>
              <a:spcAft>
                <a:spcPts val="0"/>
              </a:spcAft>
              <a:buSzPts val="1300"/>
              <a:buChar char="●"/>
            </a:pPr>
            <a:r>
              <a:rPr lang="en-CA"/>
              <a:t>Qualcomm - Leader in </a:t>
            </a:r>
            <a:r>
              <a:rPr lang="en-CA"/>
              <a:t>smartphone system on a chip market</a:t>
            </a:r>
            <a:endParaRPr/>
          </a:p>
          <a:p>
            <a:pPr indent="-311150" lvl="0" marL="457200" rtl="0" algn="l">
              <a:spcBef>
                <a:spcPts val="0"/>
              </a:spcBef>
              <a:spcAft>
                <a:spcPts val="0"/>
              </a:spcAft>
              <a:buSzPts val="1300"/>
              <a:buChar char="●"/>
            </a:pPr>
            <a:r>
              <a:rPr lang="en-CA"/>
              <a:t>TSMC - Top manufacturer for chips at 10nm or below</a:t>
            </a:r>
            <a:endParaRPr/>
          </a:p>
          <a:p>
            <a:pPr indent="-311150" lvl="0" marL="457200" rtl="0" algn="l">
              <a:spcBef>
                <a:spcPts val="0"/>
              </a:spcBef>
              <a:spcAft>
                <a:spcPts val="0"/>
              </a:spcAft>
              <a:buSzPts val="1300"/>
              <a:buChar char="●"/>
            </a:pPr>
            <a:r>
              <a:rPr lang="en-CA"/>
              <a:t>ASML - Produces most lithography equipment</a:t>
            </a:r>
            <a:endParaRPr/>
          </a:p>
          <a:p>
            <a:pPr indent="-311150" lvl="0" marL="457200" rtl="0" algn="l">
              <a:spcBef>
                <a:spcPts val="0"/>
              </a:spcBef>
              <a:spcAft>
                <a:spcPts val="0"/>
              </a:spcAft>
              <a:buSzPts val="1300"/>
              <a:buChar char="●"/>
            </a:pPr>
            <a:r>
              <a:rPr lang="en-CA"/>
              <a:t>Samsung - Worlds biggest memory chip maker</a:t>
            </a:r>
            <a:endParaRPr/>
          </a:p>
          <a:p>
            <a:pPr indent="-311150" lvl="0" marL="457200" rtl="0" algn="l">
              <a:spcBef>
                <a:spcPts val="0"/>
              </a:spcBef>
              <a:spcAft>
                <a:spcPts val="0"/>
              </a:spcAft>
              <a:buSzPts val="1300"/>
              <a:buChar char="●"/>
            </a:pPr>
            <a:r>
              <a:rPr lang="en-CA"/>
              <a:t>SK Hynix - Second biggest memory chip maker</a:t>
            </a:r>
            <a:endParaRPr/>
          </a:p>
          <a:p>
            <a:pPr indent="-311150" lvl="0" marL="457200" rtl="0" algn="l">
              <a:spcBef>
                <a:spcPts val="0"/>
              </a:spcBef>
              <a:spcAft>
                <a:spcPts val="0"/>
              </a:spcAft>
              <a:buSzPts val="1300"/>
              <a:buChar char="●"/>
            </a:pPr>
            <a:r>
              <a:rPr lang="en-CA"/>
              <a:t>AMD - Known for gaming hardware</a:t>
            </a:r>
            <a:endParaRPr/>
          </a:p>
          <a:p>
            <a:pPr indent="-311150" lvl="0" marL="457200" rtl="0" algn="l">
              <a:spcBef>
                <a:spcPts val="0"/>
              </a:spcBef>
              <a:spcAft>
                <a:spcPts val="0"/>
              </a:spcAft>
              <a:buSzPts val="1300"/>
              <a:buChar char="●"/>
            </a:pPr>
            <a:r>
              <a:rPr lang="en-CA"/>
              <a:t>NVIDIA - Dominates market for graphic cards</a:t>
            </a:r>
            <a:endParaRPr/>
          </a:p>
        </p:txBody>
      </p:sp>
      <p:sp>
        <p:nvSpPr>
          <p:cNvPr id="260" name="Google Shape;260;p38"/>
          <p:cNvSpPr txBox="1"/>
          <p:nvPr/>
        </p:nvSpPr>
        <p:spPr>
          <a:xfrm>
            <a:off x="0" y="4835700"/>
            <a:ext cx="7152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sz="800">
                <a:solidFill>
                  <a:srgbClr val="999999"/>
                </a:solidFill>
                <a:latin typeface="Calibri"/>
                <a:ea typeface="Calibri"/>
                <a:cs typeface="Calibri"/>
                <a:sym typeface="Calibri"/>
              </a:rPr>
              <a:t>Source: </a:t>
            </a:r>
            <a:r>
              <a:rPr lang="en-CA" sz="800" u="sng">
                <a:solidFill>
                  <a:srgbClr val="999999"/>
                </a:solidFill>
                <a:latin typeface="Calibri"/>
                <a:ea typeface="Calibri"/>
                <a:cs typeface="Calibri"/>
                <a:sym typeface="Calibri"/>
                <a:hlinkClick r:id="rId3">
                  <a:extLst>
                    <a:ext uri="{A12FA001-AC4F-418D-AE19-62706E023703}">
                      <ahyp:hlinkClr val="tx"/>
                    </a:ext>
                  </a:extLst>
                </a:hlinkClick>
              </a:rPr>
              <a:t>CNBC (2023)</a:t>
            </a:r>
            <a:r>
              <a:rPr lang="en-CA" sz="800">
                <a:solidFill>
                  <a:srgbClr val="999999"/>
                </a:solidFill>
                <a:latin typeface="Calibri"/>
                <a:ea typeface="Calibri"/>
                <a:cs typeface="Calibri"/>
                <a:sym typeface="Calibri"/>
              </a:rPr>
              <a:t> , </a:t>
            </a:r>
            <a:r>
              <a:rPr lang="en-CA" sz="800" u="sng">
                <a:solidFill>
                  <a:srgbClr val="999999"/>
                </a:solidFill>
                <a:latin typeface="Calibri"/>
                <a:ea typeface="Calibri"/>
                <a:cs typeface="Calibri"/>
                <a:sym typeface="Calibri"/>
                <a:hlinkClick r:id="rId4">
                  <a:extLst>
                    <a:ext uri="{A12FA001-AC4F-418D-AE19-62706E023703}">
                      <ahyp:hlinkClr val="tx"/>
                    </a:ext>
                  </a:extLst>
                </a:hlinkClick>
              </a:rPr>
              <a:t>McKinsey (2020)</a:t>
            </a:r>
            <a:endParaRPr sz="800">
              <a:solidFill>
                <a:srgbClr val="999999"/>
              </a:solidFill>
              <a:latin typeface="Calibri"/>
              <a:ea typeface="Calibri"/>
              <a:cs typeface="Calibri"/>
              <a:sym typeface="Calibri"/>
            </a:endParaRPr>
          </a:p>
        </p:txBody>
      </p:sp>
      <p:pic>
        <p:nvPicPr>
          <p:cNvPr id="261" name="Google Shape;261;p38"/>
          <p:cNvPicPr preferRelativeResize="0"/>
          <p:nvPr/>
        </p:nvPicPr>
        <p:blipFill rotWithShape="1">
          <a:blip r:embed="rId5">
            <a:alphaModFix/>
          </a:blip>
          <a:srcRect b="10702" l="24755" r="22563" t="13768"/>
          <a:stretch/>
        </p:blipFill>
        <p:spPr>
          <a:xfrm>
            <a:off x="6577825" y="964650"/>
            <a:ext cx="1440000" cy="1158377"/>
          </a:xfrm>
          <a:prstGeom prst="rect">
            <a:avLst/>
          </a:prstGeom>
          <a:noFill/>
          <a:ln>
            <a:noFill/>
          </a:ln>
        </p:spPr>
      </p:pic>
      <p:pic>
        <p:nvPicPr>
          <p:cNvPr id="262" name="Google Shape;262;p38"/>
          <p:cNvPicPr preferRelativeResize="0"/>
          <p:nvPr/>
        </p:nvPicPr>
        <p:blipFill>
          <a:blip r:embed="rId6">
            <a:alphaModFix/>
          </a:blip>
          <a:stretch>
            <a:fillRect/>
          </a:stretch>
        </p:blipFill>
        <p:spPr>
          <a:xfrm>
            <a:off x="5040000" y="2123024"/>
            <a:ext cx="1440000" cy="1440000"/>
          </a:xfrm>
          <a:prstGeom prst="rect">
            <a:avLst/>
          </a:prstGeom>
          <a:noFill/>
          <a:ln>
            <a:noFill/>
          </a:ln>
        </p:spPr>
      </p:pic>
      <p:pic>
        <p:nvPicPr>
          <p:cNvPr id="263" name="Google Shape;263;p38"/>
          <p:cNvPicPr preferRelativeResize="0"/>
          <p:nvPr/>
        </p:nvPicPr>
        <p:blipFill>
          <a:blip r:embed="rId7">
            <a:alphaModFix/>
          </a:blip>
          <a:stretch>
            <a:fillRect/>
          </a:stretch>
        </p:blipFill>
        <p:spPr>
          <a:xfrm>
            <a:off x="6577825" y="3563025"/>
            <a:ext cx="1440000" cy="948572"/>
          </a:xfrm>
          <a:prstGeom prst="rect">
            <a:avLst/>
          </a:prstGeom>
          <a:noFill/>
          <a:ln>
            <a:noFill/>
          </a:ln>
        </p:spPr>
      </p:pic>
    </p:spTree>
  </p:cSld>
  <p:clrMapOvr>
    <a:masterClrMapping/>
  </p:clrMapOvr>
</p:sld>
</file>

<file path=ppt/slides/slide2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3" name="Shape 2253"/>
        <p:cNvGrpSpPr/>
        <p:nvPr/>
      </p:nvGrpSpPr>
      <p:grpSpPr>
        <a:xfrm>
          <a:off x="0" y="0"/>
          <a:ext cx="0" cy="0"/>
          <a:chOff x="0" y="0"/>
          <a:chExt cx="0" cy="0"/>
        </a:xfrm>
      </p:grpSpPr>
      <p:sp>
        <p:nvSpPr>
          <p:cNvPr id="2254" name="Google Shape;2254;p254"/>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Strategy </a:t>
            </a:r>
            <a:endParaRPr/>
          </a:p>
        </p:txBody>
      </p:sp>
      <p:pic>
        <p:nvPicPr>
          <p:cNvPr id="2255" name="Google Shape;2255;p254"/>
          <p:cNvPicPr preferRelativeResize="0"/>
          <p:nvPr/>
        </p:nvPicPr>
        <p:blipFill>
          <a:blip r:embed="rId3">
            <a:alphaModFix/>
          </a:blip>
          <a:stretch>
            <a:fillRect/>
          </a:stretch>
        </p:blipFill>
        <p:spPr>
          <a:xfrm>
            <a:off x="8311950" y="4599526"/>
            <a:ext cx="832050" cy="548200"/>
          </a:xfrm>
          <a:prstGeom prst="rect">
            <a:avLst/>
          </a:prstGeom>
          <a:noFill/>
          <a:ln>
            <a:noFill/>
          </a:ln>
        </p:spPr>
      </p:pic>
      <p:sp>
        <p:nvSpPr>
          <p:cNvPr id="2256" name="Google Shape;2256;p254"/>
          <p:cNvSpPr txBox="1"/>
          <p:nvPr/>
        </p:nvSpPr>
        <p:spPr>
          <a:xfrm>
            <a:off x="1313200" y="1296500"/>
            <a:ext cx="6905100" cy="303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2257" name="Google Shape;2257;p254"/>
          <p:cNvSpPr txBox="1"/>
          <p:nvPr/>
        </p:nvSpPr>
        <p:spPr>
          <a:xfrm>
            <a:off x="5628825" y="1511275"/>
            <a:ext cx="1858200" cy="414000"/>
          </a:xfrm>
          <a:prstGeom prst="rect">
            <a:avLst/>
          </a:prstGeom>
          <a:solidFill>
            <a:srgbClr val="0B5394"/>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CA">
                <a:solidFill>
                  <a:schemeClr val="lt1"/>
                </a:solidFill>
                <a:latin typeface="Calibri"/>
                <a:ea typeface="Calibri"/>
                <a:cs typeface="Calibri"/>
                <a:sym typeface="Calibri"/>
              </a:rPr>
              <a:t>Product leadership </a:t>
            </a:r>
            <a:endParaRPr>
              <a:solidFill>
                <a:schemeClr val="lt1"/>
              </a:solidFill>
              <a:latin typeface="Calibri"/>
              <a:ea typeface="Calibri"/>
              <a:cs typeface="Calibri"/>
              <a:sym typeface="Calibri"/>
            </a:endParaRPr>
          </a:p>
        </p:txBody>
      </p:sp>
      <p:sp>
        <p:nvSpPr>
          <p:cNvPr id="2258" name="Google Shape;2258;p254"/>
          <p:cNvSpPr txBox="1"/>
          <p:nvPr/>
        </p:nvSpPr>
        <p:spPr>
          <a:xfrm>
            <a:off x="1727150" y="1511275"/>
            <a:ext cx="1858200" cy="414000"/>
          </a:xfrm>
          <a:prstGeom prst="rect">
            <a:avLst/>
          </a:prstGeom>
          <a:solidFill>
            <a:srgbClr val="0B5394"/>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CA">
                <a:solidFill>
                  <a:schemeClr val="lt1"/>
                </a:solidFill>
                <a:latin typeface="Calibri"/>
                <a:ea typeface="Calibri"/>
                <a:cs typeface="Calibri"/>
                <a:sym typeface="Calibri"/>
              </a:rPr>
              <a:t>Manufacturing at Scale</a:t>
            </a:r>
            <a:endParaRPr>
              <a:solidFill>
                <a:schemeClr val="lt1"/>
              </a:solidFill>
              <a:latin typeface="Calibri"/>
              <a:ea typeface="Calibri"/>
              <a:cs typeface="Calibri"/>
              <a:sym typeface="Calibri"/>
            </a:endParaRPr>
          </a:p>
        </p:txBody>
      </p:sp>
      <p:pic>
        <p:nvPicPr>
          <p:cNvPr id="2259" name="Google Shape;2259;p254"/>
          <p:cNvPicPr preferRelativeResize="0"/>
          <p:nvPr/>
        </p:nvPicPr>
        <p:blipFill>
          <a:blip r:embed="rId4">
            <a:alphaModFix/>
          </a:blip>
          <a:stretch>
            <a:fillRect/>
          </a:stretch>
        </p:blipFill>
        <p:spPr>
          <a:xfrm>
            <a:off x="5125225" y="2325075"/>
            <a:ext cx="2865398" cy="2149049"/>
          </a:xfrm>
          <a:prstGeom prst="rect">
            <a:avLst/>
          </a:prstGeom>
          <a:noFill/>
          <a:ln>
            <a:noFill/>
          </a:ln>
        </p:spPr>
      </p:pic>
      <p:sp>
        <p:nvSpPr>
          <p:cNvPr id="2260" name="Google Shape;2260;p254"/>
          <p:cNvSpPr txBox="1"/>
          <p:nvPr/>
        </p:nvSpPr>
        <p:spPr>
          <a:xfrm>
            <a:off x="1057775" y="2150825"/>
            <a:ext cx="2827200" cy="240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CA">
                <a:latin typeface="Calibri"/>
                <a:ea typeface="Calibri"/>
                <a:cs typeface="Calibri"/>
                <a:sym typeface="Calibri"/>
              </a:rPr>
              <a:t>New fabs: </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CA">
                <a:latin typeface="Calibri"/>
                <a:ea typeface="Calibri"/>
                <a:cs typeface="Calibri"/>
                <a:sym typeface="Calibri"/>
              </a:rPr>
              <a:t>New mexico</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CA">
                <a:latin typeface="Calibri"/>
                <a:ea typeface="Calibri"/>
                <a:cs typeface="Calibri"/>
                <a:sym typeface="Calibri"/>
              </a:rPr>
              <a:t>Arizona </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CA">
                <a:latin typeface="Calibri"/>
                <a:ea typeface="Calibri"/>
                <a:cs typeface="Calibri"/>
                <a:sym typeface="Calibri"/>
              </a:rPr>
              <a:t>Ohia </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CA">
                <a:latin typeface="Calibri"/>
                <a:ea typeface="Calibri"/>
                <a:cs typeface="Calibri"/>
                <a:sym typeface="Calibri"/>
              </a:rPr>
              <a:t>Oregon </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CA">
                <a:latin typeface="Calibri"/>
                <a:ea typeface="Calibri"/>
                <a:cs typeface="Calibri"/>
                <a:sym typeface="Calibri"/>
              </a:rPr>
              <a:t>Germany </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2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4" name="Shape 2264"/>
        <p:cNvGrpSpPr/>
        <p:nvPr/>
      </p:nvGrpSpPr>
      <p:grpSpPr>
        <a:xfrm>
          <a:off x="0" y="0"/>
          <a:ext cx="0" cy="0"/>
          <a:chOff x="0" y="0"/>
          <a:chExt cx="0" cy="0"/>
        </a:xfrm>
      </p:grpSpPr>
      <p:sp>
        <p:nvSpPr>
          <p:cNvPr id="2265" name="Google Shape;2265;p255"/>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Concerns </a:t>
            </a:r>
            <a:endParaRPr/>
          </a:p>
        </p:txBody>
      </p:sp>
      <p:pic>
        <p:nvPicPr>
          <p:cNvPr id="2266" name="Google Shape;2266;p255"/>
          <p:cNvPicPr preferRelativeResize="0"/>
          <p:nvPr/>
        </p:nvPicPr>
        <p:blipFill>
          <a:blip r:embed="rId3">
            <a:alphaModFix/>
          </a:blip>
          <a:stretch>
            <a:fillRect/>
          </a:stretch>
        </p:blipFill>
        <p:spPr>
          <a:xfrm>
            <a:off x="8311950" y="4599526"/>
            <a:ext cx="832050" cy="548200"/>
          </a:xfrm>
          <a:prstGeom prst="rect">
            <a:avLst/>
          </a:prstGeom>
          <a:noFill/>
          <a:ln>
            <a:noFill/>
          </a:ln>
        </p:spPr>
      </p:pic>
      <p:pic>
        <p:nvPicPr>
          <p:cNvPr id="2267" name="Google Shape;2267;p255"/>
          <p:cNvPicPr preferRelativeResize="0"/>
          <p:nvPr/>
        </p:nvPicPr>
        <p:blipFill>
          <a:blip r:embed="rId4">
            <a:alphaModFix/>
          </a:blip>
          <a:stretch>
            <a:fillRect/>
          </a:stretch>
        </p:blipFill>
        <p:spPr>
          <a:xfrm>
            <a:off x="152400" y="872400"/>
            <a:ext cx="8839200" cy="1762361"/>
          </a:xfrm>
          <a:prstGeom prst="rect">
            <a:avLst/>
          </a:prstGeom>
          <a:noFill/>
          <a:ln>
            <a:noFill/>
          </a:ln>
        </p:spPr>
      </p:pic>
      <p:pic>
        <p:nvPicPr>
          <p:cNvPr id="2268" name="Google Shape;2268;p255"/>
          <p:cNvPicPr preferRelativeResize="0"/>
          <p:nvPr/>
        </p:nvPicPr>
        <p:blipFill>
          <a:blip r:embed="rId5">
            <a:alphaModFix/>
          </a:blip>
          <a:stretch>
            <a:fillRect/>
          </a:stretch>
        </p:blipFill>
        <p:spPr>
          <a:xfrm>
            <a:off x="1023938" y="2857636"/>
            <a:ext cx="7096125" cy="1609725"/>
          </a:xfrm>
          <a:prstGeom prst="rect">
            <a:avLst/>
          </a:prstGeom>
          <a:noFill/>
          <a:ln>
            <a:noFill/>
          </a:ln>
        </p:spPr>
      </p:pic>
      <p:sp>
        <p:nvSpPr>
          <p:cNvPr id="2269" name="Google Shape;2269;p255"/>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https://www.intc.com/filings-reports/all-sec-filings/content/0000050863-23-000006/0000050863-23-000006.pdf</a:t>
            </a:r>
            <a:endParaRPr sz="800"/>
          </a:p>
        </p:txBody>
      </p:sp>
    </p:spTree>
  </p:cSld>
  <p:clrMapOvr>
    <a:masterClrMapping/>
  </p:clrMapOvr>
</p:sld>
</file>

<file path=ppt/slides/slide2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3" name="Shape 2273"/>
        <p:cNvGrpSpPr/>
        <p:nvPr/>
      </p:nvGrpSpPr>
      <p:grpSpPr>
        <a:xfrm>
          <a:off x="0" y="0"/>
          <a:ext cx="0" cy="0"/>
          <a:chOff x="0" y="0"/>
          <a:chExt cx="0" cy="0"/>
        </a:xfrm>
      </p:grpSpPr>
      <p:pic>
        <p:nvPicPr>
          <p:cNvPr id="2274" name="Google Shape;2274;p256"/>
          <p:cNvPicPr preferRelativeResize="0"/>
          <p:nvPr/>
        </p:nvPicPr>
        <p:blipFill>
          <a:blip r:embed="rId3">
            <a:alphaModFix/>
          </a:blip>
          <a:stretch>
            <a:fillRect/>
          </a:stretch>
        </p:blipFill>
        <p:spPr>
          <a:xfrm>
            <a:off x="4422222" y="883196"/>
            <a:ext cx="4668951" cy="3076149"/>
          </a:xfrm>
          <a:prstGeom prst="rect">
            <a:avLst/>
          </a:prstGeom>
          <a:noFill/>
          <a:ln>
            <a:noFill/>
          </a:ln>
        </p:spPr>
      </p:pic>
      <p:sp>
        <p:nvSpPr>
          <p:cNvPr id="2275" name="Google Shape;2275;p256"/>
          <p:cNvSpPr txBox="1"/>
          <p:nvPr>
            <p:ph type="title"/>
          </p:nvPr>
        </p:nvSpPr>
        <p:spPr>
          <a:xfrm>
            <a:off x="311725" y="500925"/>
            <a:ext cx="3706500" cy="250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CA" sz="3000"/>
              <a:t>BOD and Executives</a:t>
            </a:r>
            <a:endParaRPr sz="3000"/>
          </a:p>
          <a:p>
            <a:pPr indent="0" lvl="0" marL="0" rtl="0" algn="l">
              <a:spcBef>
                <a:spcPts val="0"/>
              </a:spcBef>
              <a:spcAft>
                <a:spcPts val="0"/>
              </a:spcAft>
              <a:buNone/>
            </a:pPr>
            <a:r>
              <a:t/>
            </a:r>
            <a:endParaRPr sz="3000"/>
          </a:p>
          <a:p>
            <a:pPr indent="-330200" lvl="0" marL="457200" rtl="0" algn="l">
              <a:spcBef>
                <a:spcPts val="0"/>
              </a:spcBef>
              <a:spcAft>
                <a:spcPts val="0"/>
              </a:spcAft>
              <a:buSzPts val="1600"/>
              <a:buChar char="●"/>
            </a:pPr>
            <a:r>
              <a:rPr lang="en-CA" sz="1600"/>
              <a:t>Board of Directors</a:t>
            </a:r>
            <a:endParaRPr sz="1600"/>
          </a:p>
          <a:p>
            <a:pPr indent="-330200" lvl="0" marL="457200" rtl="0" algn="l">
              <a:spcBef>
                <a:spcPts val="0"/>
              </a:spcBef>
              <a:spcAft>
                <a:spcPts val="0"/>
              </a:spcAft>
              <a:buSzPts val="1600"/>
              <a:buChar char="●"/>
            </a:pPr>
            <a:r>
              <a:rPr lang="en-CA" sz="1600"/>
              <a:t>Executive Leadership Team</a:t>
            </a:r>
            <a:endParaRPr sz="1600"/>
          </a:p>
        </p:txBody>
      </p:sp>
    </p:spTree>
  </p:cSld>
  <p:clrMapOvr>
    <a:masterClrMapping/>
  </p:clrMapOvr>
</p:sld>
</file>

<file path=ppt/slides/slide2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9" name="Shape 2279"/>
        <p:cNvGrpSpPr/>
        <p:nvPr/>
      </p:nvGrpSpPr>
      <p:grpSpPr>
        <a:xfrm>
          <a:off x="0" y="0"/>
          <a:ext cx="0" cy="0"/>
          <a:chOff x="0" y="0"/>
          <a:chExt cx="0" cy="0"/>
        </a:xfrm>
      </p:grpSpPr>
      <p:sp>
        <p:nvSpPr>
          <p:cNvPr id="2280" name="Google Shape;2280;p257"/>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Board Members</a:t>
            </a:r>
            <a:endParaRPr sz="1600"/>
          </a:p>
        </p:txBody>
      </p:sp>
      <p:sp>
        <p:nvSpPr>
          <p:cNvPr id="2281" name="Google Shape;2281;p257"/>
          <p:cNvSpPr txBox="1"/>
          <p:nvPr>
            <p:ph idx="4294967295" type="body"/>
          </p:nvPr>
        </p:nvSpPr>
        <p:spPr>
          <a:xfrm>
            <a:off x="4797075" y="500925"/>
            <a:ext cx="4166400" cy="4098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sp>
        <p:nvSpPr>
          <p:cNvPr id="2282" name="Google Shape;2282;p257"/>
          <p:cNvSpPr txBox="1"/>
          <p:nvPr>
            <p:ph idx="4294967295" type="body"/>
          </p:nvPr>
        </p:nvSpPr>
        <p:spPr>
          <a:xfrm>
            <a:off x="4949475" y="653325"/>
            <a:ext cx="4166400" cy="4098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sp>
        <p:nvSpPr>
          <p:cNvPr id="2283" name="Google Shape;2283;p257"/>
          <p:cNvSpPr/>
          <p:nvPr/>
        </p:nvSpPr>
        <p:spPr>
          <a:xfrm>
            <a:off x="3566024" y="2697044"/>
            <a:ext cx="1730100" cy="230400"/>
          </a:xfrm>
          <a:prstGeom prst="roundRect">
            <a:avLst>
              <a:gd fmla="val 16667" name="adj"/>
            </a:avLst>
          </a:prstGeom>
          <a:solidFill>
            <a:srgbClr val="003BA3"/>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CA" sz="1100" u="none" cap="none" strike="noStrike">
                <a:solidFill>
                  <a:srgbClr val="FFFFFF"/>
                </a:solidFill>
                <a:latin typeface="Calibri"/>
                <a:ea typeface="Calibri"/>
                <a:cs typeface="Calibri"/>
                <a:sym typeface="Calibri"/>
              </a:rPr>
              <a:t>James J. Goetz</a:t>
            </a:r>
            <a:endParaRPr b="1" i="0" sz="1100" u="none" cap="none" strike="noStrike">
              <a:solidFill>
                <a:srgbClr val="FFFFFF"/>
              </a:solidFill>
              <a:latin typeface="Calibri"/>
              <a:ea typeface="Calibri"/>
              <a:cs typeface="Calibri"/>
              <a:sym typeface="Calibri"/>
            </a:endParaRPr>
          </a:p>
        </p:txBody>
      </p:sp>
      <p:sp>
        <p:nvSpPr>
          <p:cNvPr id="2284" name="Google Shape;2284;p257"/>
          <p:cNvSpPr/>
          <p:nvPr/>
        </p:nvSpPr>
        <p:spPr>
          <a:xfrm>
            <a:off x="745075" y="2697044"/>
            <a:ext cx="1730100" cy="230400"/>
          </a:xfrm>
          <a:prstGeom prst="roundRect">
            <a:avLst>
              <a:gd fmla="val 16667" name="adj"/>
            </a:avLst>
          </a:prstGeom>
          <a:solidFill>
            <a:srgbClr val="003BA3"/>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CA" sz="1100" u="none" cap="none" strike="noStrike">
                <a:solidFill>
                  <a:srgbClr val="FFFFFF"/>
                </a:solidFill>
                <a:latin typeface="Calibri"/>
                <a:ea typeface="Calibri"/>
                <a:cs typeface="Calibri"/>
                <a:sym typeface="Calibri"/>
              </a:rPr>
              <a:t>Patrick Gelsinger</a:t>
            </a:r>
            <a:endParaRPr b="1" i="0" sz="1100" u="none" cap="none" strike="noStrike">
              <a:solidFill>
                <a:srgbClr val="FFFFFF"/>
              </a:solidFill>
              <a:latin typeface="Calibri"/>
              <a:ea typeface="Calibri"/>
              <a:cs typeface="Calibri"/>
              <a:sym typeface="Calibri"/>
            </a:endParaRPr>
          </a:p>
        </p:txBody>
      </p:sp>
      <p:sp>
        <p:nvSpPr>
          <p:cNvPr id="2285" name="Google Shape;2285;p257"/>
          <p:cNvSpPr/>
          <p:nvPr/>
        </p:nvSpPr>
        <p:spPr>
          <a:xfrm>
            <a:off x="6386972" y="2697044"/>
            <a:ext cx="1730100" cy="230400"/>
          </a:xfrm>
          <a:prstGeom prst="roundRect">
            <a:avLst>
              <a:gd fmla="val 16667" name="adj"/>
            </a:avLst>
          </a:prstGeom>
          <a:solidFill>
            <a:srgbClr val="003BA3"/>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CA" sz="1100" u="none" cap="none" strike="noStrike">
                <a:solidFill>
                  <a:srgbClr val="FFFFFF"/>
                </a:solidFill>
                <a:latin typeface="Calibri"/>
                <a:ea typeface="Calibri"/>
                <a:cs typeface="Calibri"/>
                <a:sym typeface="Calibri"/>
              </a:rPr>
              <a:t>Andrea Goldsmith</a:t>
            </a:r>
            <a:endParaRPr b="1" i="0" sz="1100" u="none" cap="none" strike="noStrike">
              <a:solidFill>
                <a:srgbClr val="FFFFFF"/>
              </a:solidFill>
              <a:latin typeface="Calibri"/>
              <a:ea typeface="Calibri"/>
              <a:cs typeface="Calibri"/>
              <a:sym typeface="Calibri"/>
            </a:endParaRPr>
          </a:p>
        </p:txBody>
      </p:sp>
      <p:sp>
        <p:nvSpPr>
          <p:cNvPr id="2286" name="Google Shape;2286;p257"/>
          <p:cNvSpPr/>
          <p:nvPr/>
        </p:nvSpPr>
        <p:spPr>
          <a:xfrm>
            <a:off x="3566024" y="4553102"/>
            <a:ext cx="1730100" cy="230400"/>
          </a:xfrm>
          <a:prstGeom prst="roundRect">
            <a:avLst>
              <a:gd fmla="val 16667" name="adj"/>
            </a:avLst>
          </a:prstGeom>
          <a:solidFill>
            <a:srgbClr val="003BA3"/>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CA" sz="1100" u="none" cap="none" strike="noStrike">
                <a:solidFill>
                  <a:srgbClr val="FFFFFF"/>
                </a:solidFill>
                <a:latin typeface="Calibri"/>
                <a:ea typeface="Calibri"/>
                <a:cs typeface="Calibri"/>
                <a:sym typeface="Calibri"/>
              </a:rPr>
              <a:t>Omar Ishrak</a:t>
            </a:r>
            <a:endParaRPr b="1" i="0" sz="1100" u="none" cap="none" strike="noStrike">
              <a:solidFill>
                <a:srgbClr val="FFFFFF"/>
              </a:solidFill>
              <a:latin typeface="Calibri"/>
              <a:ea typeface="Calibri"/>
              <a:cs typeface="Calibri"/>
              <a:sym typeface="Calibri"/>
            </a:endParaRPr>
          </a:p>
        </p:txBody>
      </p:sp>
      <p:sp>
        <p:nvSpPr>
          <p:cNvPr id="2287" name="Google Shape;2287;p257"/>
          <p:cNvSpPr/>
          <p:nvPr/>
        </p:nvSpPr>
        <p:spPr>
          <a:xfrm>
            <a:off x="745075" y="4553102"/>
            <a:ext cx="1730100" cy="230400"/>
          </a:xfrm>
          <a:prstGeom prst="roundRect">
            <a:avLst>
              <a:gd fmla="val 16667" name="adj"/>
            </a:avLst>
          </a:prstGeom>
          <a:solidFill>
            <a:srgbClr val="003BA3"/>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CA" sz="1100" u="none" cap="none" strike="noStrike">
                <a:solidFill>
                  <a:srgbClr val="FFFFFF"/>
                </a:solidFill>
                <a:latin typeface="Calibri"/>
                <a:ea typeface="Calibri"/>
                <a:cs typeface="Calibri"/>
                <a:sym typeface="Calibri"/>
              </a:rPr>
              <a:t>Alyssa Henry</a:t>
            </a:r>
            <a:endParaRPr b="1" i="0" sz="1100" u="none" cap="none" strike="noStrike">
              <a:solidFill>
                <a:srgbClr val="FFFFFF"/>
              </a:solidFill>
              <a:latin typeface="Calibri"/>
              <a:ea typeface="Calibri"/>
              <a:cs typeface="Calibri"/>
              <a:sym typeface="Calibri"/>
            </a:endParaRPr>
          </a:p>
        </p:txBody>
      </p:sp>
      <p:sp>
        <p:nvSpPr>
          <p:cNvPr id="2288" name="Google Shape;2288;p257"/>
          <p:cNvSpPr/>
          <p:nvPr/>
        </p:nvSpPr>
        <p:spPr>
          <a:xfrm>
            <a:off x="6386972" y="4553102"/>
            <a:ext cx="1730100" cy="230400"/>
          </a:xfrm>
          <a:prstGeom prst="roundRect">
            <a:avLst>
              <a:gd fmla="val 16667" name="adj"/>
            </a:avLst>
          </a:prstGeom>
          <a:solidFill>
            <a:srgbClr val="003BA3"/>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CA" sz="1100" u="none" cap="none" strike="noStrike">
                <a:solidFill>
                  <a:srgbClr val="FFFFFF"/>
                </a:solidFill>
                <a:latin typeface="Calibri"/>
                <a:ea typeface="Calibri"/>
                <a:cs typeface="Calibri"/>
                <a:sym typeface="Calibri"/>
              </a:rPr>
              <a:t>Risa Lavizzo-Mourey</a:t>
            </a:r>
            <a:endParaRPr b="1" i="0" sz="1100" u="none" cap="none" strike="noStrike">
              <a:solidFill>
                <a:srgbClr val="FFFFFF"/>
              </a:solidFill>
              <a:latin typeface="Calibri"/>
              <a:ea typeface="Calibri"/>
              <a:cs typeface="Calibri"/>
              <a:sym typeface="Calibri"/>
            </a:endParaRPr>
          </a:p>
        </p:txBody>
      </p:sp>
      <p:pic>
        <p:nvPicPr>
          <p:cNvPr id="2289" name="Google Shape;2289;p257"/>
          <p:cNvPicPr preferRelativeResize="0"/>
          <p:nvPr/>
        </p:nvPicPr>
        <p:blipFill rotWithShape="1">
          <a:blip r:embed="rId3">
            <a:alphaModFix/>
          </a:blip>
          <a:srcRect b="0" l="0" r="0" t="0"/>
          <a:stretch/>
        </p:blipFill>
        <p:spPr>
          <a:xfrm>
            <a:off x="855149" y="1075719"/>
            <a:ext cx="1509853" cy="1559501"/>
          </a:xfrm>
          <a:prstGeom prst="rect">
            <a:avLst/>
          </a:prstGeom>
          <a:noFill/>
          <a:ln>
            <a:noFill/>
          </a:ln>
        </p:spPr>
      </p:pic>
      <p:pic>
        <p:nvPicPr>
          <p:cNvPr id="2290" name="Google Shape;2290;p257"/>
          <p:cNvPicPr preferRelativeResize="0"/>
          <p:nvPr/>
        </p:nvPicPr>
        <p:blipFill rotWithShape="1">
          <a:blip r:embed="rId4">
            <a:alphaModFix/>
          </a:blip>
          <a:srcRect b="0" l="0" r="0" t="0"/>
          <a:stretch/>
        </p:blipFill>
        <p:spPr>
          <a:xfrm>
            <a:off x="3676097" y="1075700"/>
            <a:ext cx="1509853" cy="1559531"/>
          </a:xfrm>
          <a:prstGeom prst="rect">
            <a:avLst/>
          </a:prstGeom>
          <a:noFill/>
          <a:ln>
            <a:noFill/>
          </a:ln>
        </p:spPr>
      </p:pic>
      <p:pic>
        <p:nvPicPr>
          <p:cNvPr id="2291" name="Google Shape;2291;p257"/>
          <p:cNvPicPr preferRelativeResize="0"/>
          <p:nvPr/>
        </p:nvPicPr>
        <p:blipFill rotWithShape="1">
          <a:blip r:embed="rId5">
            <a:alphaModFix/>
          </a:blip>
          <a:srcRect b="0" l="0" r="0" t="0"/>
          <a:stretch/>
        </p:blipFill>
        <p:spPr>
          <a:xfrm>
            <a:off x="6497046" y="1075711"/>
            <a:ext cx="1509853" cy="1559509"/>
          </a:xfrm>
          <a:prstGeom prst="rect">
            <a:avLst/>
          </a:prstGeom>
          <a:noFill/>
          <a:ln>
            <a:noFill/>
          </a:ln>
        </p:spPr>
      </p:pic>
      <p:pic>
        <p:nvPicPr>
          <p:cNvPr id="2292" name="Google Shape;2292;p257"/>
          <p:cNvPicPr preferRelativeResize="0"/>
          <p:nvPr/>
        </p:nvPicPr>
        <p:blipFill rotWithShape="1">
          <a:blip r:embed="rId6">
            <a:alphaModFix/>
          </a:blip>
          <a:srcRect b="0" l="0" r="0" t="0"/>
          <a:stretch/>
        </p:blipFill>
        <p:spPr>
          <a:xfrm>
            <a:off x="895459" y="3002111"/>
            <a:ext cx="1429236" cy="1476233"/>
          </a:xfrm>
          <a:prstGeom prst="rect">
            <a:avLst/>
          </a:prstGeom>
          <a:noFill/>
          <a:ln>
            <a:noFill/>
          </a:ln>
        </p:spPr>
      </p:pic>
      <p:pic>
        <p:nvPicPr>
          <p:cNvPr id="2293" name="Google Shape;2293;p257"/>
          <p:cNvPicPr preferRelativeResize="0"/>
          <p:nvPr/>
        </p:nvPicPr>
        <p:blipFill rotWithShape="1">
          <a:blip r:embed="rId7">
            <a:alphaModFix/>
          </a:blip>
          <a:srcRect b="0" l="0" r="0" t="0"/>
          <a:stretch/>
        </p:blipFill>
        <p:spPr>
          <a:xfrm>
            <a:off x="3735150" y="2960467"/>
            <a:ext cx="1509853" cy="1559506"/>
          </a:xfrm>
          <a:prstGeom prst="rect">
            <a:avLst/>
          </a:prstGeom>
          <a:noFill/>
          <a:ln>
            <a:noFill/>
          </a:ln>
        </p:spPr>
      </p:pic>
      <p:pic>
        <p:nvPicPr>
          <p:cNvPr id="2294" name="Google Shape;2294;p257"/>
          <p:cNvPicPr preferRelativeResize="0"/>
          <p:nvPr/>
        </p:nvPicPr>
        <p:blipFill rotWithShape="1">
          <a:blip r:embed="rId8">
            <a:alphaModFix/>
          </a:blip>
          <a:srcRect b="0" l="0" r="0" t="0"/>
          <a:stretch/>
        </p:blipFill>
        <p:spPr>
          <a:xfrm>
            <a:off x="6537355" y="3002102"/>
            <a:ext cx="1429234" cy="1476232"/>
          </a:xfrm>
          <a:prstGeom prst="rect">
            <a:avLst/>
          </a:prstGeom>
          <a:noFill/>
          <a:ln>
            <a:noFill/>
          </a:ln>
        </p:spPr>
      </p:pic>
      <p:pic>
        <p:nvPicPr>
          <p:cNvPr id="2295" name="Google Shape;2295;p257"/>
          <p:cNvPicPr preferRelativeResize="0"/>
          <p:nvPr/>
        </p:nvPicPr>
        <p:blipFill>
          <a:blip r:embed="rId9">
            <a:alphaModFix/>
          </a:blip>
          <a:stretch>
            <a:fillRect/>
          </a:stretch>
        </p:blipFill>
        <p:spPr>
          <a:xfrm>
            <a:off x="8311950" y="4599526"/>
            <a:ext cx="832050" cy="548200"/>
          </a:xfrm>
          <a:prstGeom prst="rect">
            <a:avLst/>
          </a:prstGeom>
          <a:noFill/>
          <a:ln>
            <a:noFill/>
          </a:ln>
        </p:spPr>
      </p:pic>
      <p:sp>
        <p:nvSpPr>
          <p:cNvPr id="2296" name="Google Shape;2296;p257"/>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https://www.intc.com/board-and-governance/board-of-directors</a:t>
            </a:r>
            <a:endParaRPr sz="800"/>
          </a:p>
        </p:txBody>
      </p:sp>
    </p:spTree>
  </p:cSld>
  <p:clrMapOvr>
    <a:masterClrMapping/>
  </p:clrMapOvr>
</p:sld>
</file>

<file path=ppt/slides/slide2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0" name="Shape 2300"/>
        <p:cNvGrpSpPr/>
        <p:nvPr/>
      </p:nvGrpSpPr>
      <p:grpSpPr>
        <a:xfrm>
          <a:off x="0" y="0"/>
          <a:ext cx="0" cy="0"/>
          <a:chOff x="0" y="0"/>
          <a:chExt cx="0" cy="0"/>
        </a:xfrm>
      </p:grpSpPr>
      <p:sp>
        <p:nvSpPr>
          <p:cNvPr id="2301" name="Google Shape;2301;p258"/>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Board Members</a:t>
            </a:r>
            <a:endParaRPr sz="1600"/>
          </a:p>
        </p:txBody>
      </p:sp>
      <p:pic>
        <p:nvPicPr>
          <p:cNvPr id="2302" name="Google Shape;2302;p258"/>
          <p:cNvPicPr preferRelativeResize="0"/>
          <p:nvPr/>
        </p:nvPicPr>
        <p:blipFill>
          <a:blip r:embed="rId3">
            <a:alphaModFix/>
          </a:blip>
          <a:stretch>
            <a:fillRect/>
          </a:stretch>
        </p:blipFill>
        <p:spPr>
          <a:xfrm>
            <a:off x="8311950" y="4599526"/>
            <a:ext cx="832050" cy="548200"/>
          </a:xfrm>
          <a:prstGeom prst="rect">
            <a:avLst/>
          </a:prstGeom>
          <a:noFill/>
          <a:ln>
            <a:noFill/>
          </a:ln>
        </p:spPr>
      </p:pic>
      <p:sp>
        <p:nvSpPr>
          <p:cNvPr id="2303" name="Google Shape;2303;p258"/>
          <p:cNvSpPr/>
          <p:nvPr/>
        </p:nvSpPr>
        <p:spPr>
          <a:xfrm>
            <a:off x="3506365" y="2636577"/>
            <a:ext cx="1703700" cy="231000"/>
          </a:xfrm>
          <a:prstGeom prst="roundRect">
            <a:avLst>
              <a:gd fmla="val 16667" name="adj"/>
            </a:avLst>
          </a:prstGeom>
          <a:solidFill>
            <a:srgbClr val="003BA3"/>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CA" sz="1100" u="none" cap="none" strike="noStrike">
                <a:solidFill>
                  <a:srgbClr val="FFFFFF"/>
                </a:solidFill>
                <a:latin typeface="Calibri"/>
                <a:ea typeface="Calibri"/>
                <a:cs typeface="Calibri"/>
                <a:sym typeface="Calibri"/>
              </a:rPr>
              <a:t>Barbara G. Novick</a:t>
            </a:r>
            <a:endParaRPr b="1" i="0" sz="1100" u="none" cap="none" strike="noStrike">
              <a:solidFill>
                <a:srgbClr val="FFFFFF"/>
              </a:solidFill>
              <a:latin typeface="Calibri"/>
              <a:ea typeface="Calibri"/>
              <a:cs typeface="Calibri"/>
              <a:sym typeface="Calibri"/>
            </a:endParaRPr>
          </a:p>
        </p:txBody>
      </p:sp>
      <p:sp>
        <p:nvSpPr>
          <p:cNvPr id="2304" name="Google Shape;2304;p258"/>
          <p:cNvSpPr/>
          <p:nvPr/>
        </p:nvSpPr>
        <p:spPr>
          <a:xfrm>
            <a:off x="728275" y="2636577"/>
            <a:ext cx="1703700" cy="231000"/>
          </a:xfrm>
          <a:prstGeom prst="roundRect">
            <a:avLst>
              <a:gd fmla="val 16667" name="adj"/>
            </a:avLst>
          </a:prstGeom>
          <a:solidFill>
            <a:srgbClr val="003BA3"/>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CA" sz="1100" u="none" cap="none" strike="noStrike">
                <a:solidFill>
                  <a:srgbClr val="FFFFFF"/>
                </a:solidFill>
                <a:latin typeface="Calibri"/>
                <a:ea typeface="Calibri"/>
                <a:cs typeface="Calibri"/>
                <a:sym typeface="Calibri"/>
              </a:rPr>
              <a:t>Tsu-Jae King Liu</a:t>
            </a:r>
            <a:endParaRPr b="1" i="0" sz="1100" u="none" cap="none" strike="noStrike">
              <a:solidFill>
                <a:srgbClr val="FFFFFF"/>
              </a:solidFill>
              <a:latin typeface="Calibri"/>
              <a:ea typeface="Calibri"/>
              <a:cs typeface="Calibri"/>
              <a:sym typeface="Calibri"/>
            </a:endParaRPr>
          </a:p>
        </p:txBody>
      </p:sp>
      <p:sp>
        <p:nvSpPr>
          <p:cNvPr id="2305" name="Google Shape;2305;p258"/>
          <p:cNvSpPr/>
          <p:nvPr/>
        </p:nvSpPr>
        <p:spPr>
          <a:xfrm>
            <a:off x="6284456" y="2636577"/>
            <a:ext cx="1703700" cy="231000"/>
          </a:xfrm>
          <a:prstGeom prst="roundRect">
            <a:avLst>
              <a:gd fmla="val 16667" name="adj"/>
            </a:avLst>
          </a:prstGeom>
          <a:solidFill>
            <a:srgbClr val="003BA3"/>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CA" sz="1100" u="none" cap="none" strike="noStrike">
                <a:solidFill>
                  <a:srgbClr val="FFFFFF"/>
                </a:solidFill>
                <a:latin typeface="Calibri"/>
                <a:ea typeface="Calibri"/>
                <a:cs typeface="Calibri"/>
                <a:sym typeface="Calibri"/>
              </a:rPr>
              <a:t>Gregory D. Smith</a:t>
            </a:r>
            <a:endParaRPr b="1" i="0" sz="1100" u="none" cap="none" strike="noStrike">
              <a:solidFill>
                <a:srgbClr val="FFFFFF"/>
              </a:solidFill>
              <a:latin typeface="Calibri"/>
              <a:ea typeface="Calibri"/>
              <a:cs typeface="Calibri"/>
              <a:sym typeface="Calibri"/>
            </a:endParaRPr>
          </a:p>
        </p:txBody>
      </p:sp>
      <p:sp>
        <p:nvSpPr>
          <p:cNvPr id="2306" name="Google Shape;2306;p258"/>
          <p:cNvSpPr/>
          <p:nvPr/>
        </p:nvSpPr>
        <p:spPr>
          <a:xfrm>
            <a:off x="3506365" y="4498010"/>
            <a:ext cx="1703700" cy="231000"/>
          </a:xfrm>
          <a:prstGeom prst="roundRect">
            <a:avLst>
              <a:gd fmla="val 16667" name="adj"/>
            </a:avLst>
          </a:prstGeom>
          <a:solidFill>
            <a:srgbClr val="003BA3"/>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CA" sz="1100" u="none" cap="none" strike="noStrike">
                <a:solidFill>
                  <a:srgbClr val="FFFFFF"/>
                </a:solidFill>
                <a:latin typeface="Calibri"/>
                <a:ea typeface="Calibri"/>
                <a:cs typeface="Calibri"/>
                <a:sym typeface="Calibri"/>
              </a:rPr>
              <a:t>Dion Weisler</a:t>
            </a:r>
            <a:endParaRPr b="1" i="0" sz="1100" u="none" cap="none" strike="noStrike">
              <a:solidFill>
                <a:srgbClr val="FFFFFF"/>
              </a:solidFill>
              <a:latin typeface="Calibri"/>
              <a:ea typeface="Calibri"/>
              <a:cs typeface="Calibri"/>
              <a:sym typeface="Calibri"/>
            </a:endParaRPr>
          </a:p>
        </p:txBody>
      </p:sp>
      <p:sp>
        <p:nvSpPr>
          <p:cNvPr id="2307" name="Google Shape;2307;p258"/>
          <p:cNvSpPr/>
          <p:nvPr/>
        </p:nvSpPr>
        <p:spPr>
          <a:xfrm>
            <a:off x="728275" y="4498010"/>
            <a:ext cx="1703700" cy="231000"/>
          </a:xfrm>
          <a:prstGeom prst="roundRect">
            <a:avLst>
              <a:gd fmla="val 16667" name="adj"/>
            </a:avLst>
          </a:prstGeom>
          <a:solidFill>
            <a:srgbClr val="003BA3"/>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CA" sz="1100" u="none" cap="none" strike="noStrike">
                <a:solidFill>
                  <a:srgbClr val="FFFFFF"/>
                </a:solidFill>
                <a:latin typeface="Calibri"/>
                <a:ea typeface="Calibri"/>
                <a:cs typeface="Calibri"/>
                <a:sym typeface="Calibri"/>
              </a:rPr>
              <a:t>Lip-Bu Tan</a:t>
            </a:r>
            <a:endParaRPr b="1" i="0" sz="1100" u="none" cap="none" strike="noStrike">
              <a:solidFill>
                <a:srgbClr val="FFFFFF"/>
              </a:solidFill>
              <a:latin typeface="Calibri"/>
              <a:ea typeface="Calibri"/>
              <a:cs typeface="Calibri"/>
              <a:sym typeface="Calibri"/>
            </a:endParaRPr>
          </a:p>
        </p:txBody>
      </p:sp>
      <p:sp>
        <p:nvSpPr>
          <p:cNvPr id="2308" name="Google Shape;2308;p258"/>
          <p:cNvSpPr/>
          <p:nvPr/>
        </p:nvSpPr>
        <p:spPr>
          <a:xfrm>
            <a:off x="6284456" y="4498010"/>
            <a:ext cx="1703700" cy="231000"/>
          </a:xfrm>
          <a:prstGeom prst="roundRect">
            <a:avLst>
              <a:gd fmla="val 16667" name="adj"/>
            </a:avLst>
          </a:prstGeom>
          <a:solidFill>
            <a:srgbClr val="003BA3"/>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CA" sz="1100" u="none" cap="none" strike="noStrike">
                <a:solidFill>
                  <a:srgbClr val="FFFFFF"/>
                </a:solidFill>
                <a:latin typeface="Calibri"/>
                <a:ea typeface="Calibri"/>
                <a:cs typeface="Calibri"/>
                <a:sym typeface="Calibri"/>
              </a:rPr>
              <a:t>Frank D. Yeary</a:t>
            </a:r>
            <a:endParaRPr b="1" i="0" sz="1100" u="none" cap="none" strike="noStrike">
              <a:solidFill>
                <a:srgbClr val="FFFFFF"/>
              </a:solidFill>
              <a:latin typeface="Calibri"/>
              <a:ea typeface="Calibri"/>
              <a:cs typeface="Calibri"/>
              <a:sym typeface="Calibri"/>
            </a:endParaRPr>
          </a:p>
        </p:txBody>
      </p:sp>
      <p:pic>
        <p:nvPicPr>
          <p:cNvPr id="2309" name="Google Shape;2309;p258"/>
          <p:cNvPicPr preferRelativeResize="0"/>
          <p:nvPr/>
        </p:nvPicPr>
        <p:blipFill rotWithShape="1">
          <a:blip r:embed="rId4">
            <a:alphaModFix/>
          </a:blip>
          <a:srcRect b="0" l="0" r="0" t="0"/>
          <a:stretch/>
        </p:blipFill>
        <p:spPr>
          <a:xfrm>
            <a:off x="3680370" y="1032978"/>
            <a:ext cx="1472041" cy="1548382"/>
          </a:xfrm>
          <a:prstGeom prst="rect">
            <a:avLst/>
          </a:prstGeom>
          <a:noFill/>
          <a:ln>
            <a:noFill/>
          </a:ln>
        </p:spPr>
      </p:pic>
      <p:pic>
        <p:nvPicPr>
          <p:cNvPr id="2310" name="Google Shape;2310;p258"/>
          <p:cNvPicPr preferRelativeResize="0"/>
          <p:nvPr/>
        </p:nvPicPr>
        <p:blipFill rotWithShape="1">
          <a:blip r:embed="rId5">
            <a:alphaModFix/>
          </a:blip>
          <a:srcRect b="0" l="0" r="0" t="0"/>
          <a:stretch/>
        </p:blipFill>
        <p:spPr>
          <a:xfrm>
            <a:off x="817773" y="1005275"/>
            <a:ext cx="1524721" cy="1603786"/>
          </a:xfrm>
          <a:prstGeom prst="rect">
            <a:avLst/>
          </a:prstGeom>
          <a:noFill/>
          <a:ln>
            <a:noFill/>
          </a:ln>
        </p:spPr>
      </p:pic>
      <p:pic>
        <p:nvPicPr>
          <p:cNvPr id="2311" name="Google Shape;2311;p258"/>
          <p:cNvPicPr preferRelativeResize="0"/>
          <p:nvPr/>
        </p:nvPicPr>
        <p:blipFill rotWithShape="1">
          <a:blip r:embed="rId6">
            <a:alphaModFix/>
          </a:blip>
          <a:srcRect b="0" l="0" r="0" t="0"/>
          <a:stretch/>
        </p:blipFill>
        <p:spPr>
          <a:xfrm>
            <a:off x="6411120" y="1038805"/>
            <a:ext cx="1472029" cy="1548367"/>
          </a:xfrm>
          <a:prstGeom prst="rect">
            <a:avLst/>
          </a:prstGeom>
          <a:noFill/>
          <a:ln>
            <a:noFill/>
          </a:ln>
        </p:spPr>
      </p:pic>
      <p:pic>
        <p:nvPicPr>
          <p:cNvPr id="2312" name="Google Shape;2312;p258"/>
          <p:cNvPicPr preferRelativeResize="0"/>
          <p:nvPr/>
        </p:nvPicPr>
        <p:blipFill rotWithShape="1">
          <a:blip r:embed="rId7">
            <a:alphaModFix/>
          </a:blip>
          <a:srcRect b="0" l="0" r="0" t="0"/>
          <a:stretch/>
        </p:blipFill>
        <p:spPr>
          <a:xfrm>
            <a:off x="844119" y="2908594"/>
            <a:ext cx="1472029" cy="1548362"/>
          </a:xfrm>
          <a:prstGeom prst="rect">
            <a:avLst/>
          </a:prstGeom>
          <a:noFill/>
          <a:ln>
            <a:noFill/>
          </a:ln>
        </p:spPr>
      </p:pic>
      <p:pic>
        <p:nvPicPr>
          <p:cNvPr id="2313" name="Google Shape;2313;p258"/>
          <p:cNvPicPr preferRelativeResize="0"/>
          <p:nvPr/>
        </p:nvPicPr>
        <p:blipFill rotWithShape="1">
          <a:blip r:embed="rId8">
            <a:alphaModFix/>
          </a:blip>
          <a:srcRect b="0" l="0" r="0" t="0"/>
          <a:stretch/>
        </p:blipFill>
        <p:spPr>
          <a:xfrm>
            <a:off x="3715892" y="2945957"/>
            <a:ext cx="1400992" cy="1473640"/>
          </a:xfrm>
          <a:prstGeom prst="rect">
            <a:avLst/>
          </a:prstGeom>
          <a:noFill/>
          <a:ln>
            <a:noFill/>
          </a:ln>
        </p:spPr>
      </p:pic>
      <p:pic>
        <p:nvPicPr>
          <p:cNvPr id="2314" name="Google Shape;2314;p258"/>
          <p:cNvPicPr preferRelativeResize="0"/>
          <p:nvPr/>
        </p:nvPicPr>
        <p:blipFill rotWithShape="1">
          <a:blip r:embed="rId9">
            <a:alphaModFix/>
          </a:blip>
          <a:srcRect b="0" l="0" r="0" t="0"/>
          <a:stretch/>
        </p:blipFill>
        <p:spPr>
          <a:xfrm>
            <a:off x="6516620" y="2945955"/>
            <a:ext cx="1400981" cy="1473631"/>
          </a:xfrm>
          <a:prstGeom prst="rect">
            <a:avLst/>
          </a:prstGeom>
          <a:noFill/>
          <a:ln>
            <a:noFill/>
          </a:ln>
        </p:spPr>
      </p:pic>
      <p:sp>
        <p:nvSpPr>
          <p:cNvPr id="2315" name="Google Shape;2315;p258"/>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https://www.intc.com/board-and-governance/board-of-directors</a:t>
            </a:r>
            <a:endParaRPr sz="800"/>
          </a:p>
        </p:txBody>
      </p:sp>
    </p:spTree>
  </p:cSld>
  <p:clrMapOvr>
    <a:masterClrMapping/>
  </p:clrMapOvr>
</p:sld>
</file>

<file path=ppt/slides/slide2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9" name="Shape 2319"/>
        <p:cNvGrpSpPr/>
        <p:nvPr/>
      </p:nvGrpSpPr>
      <p:grpSpPr>
        <a:xfrm>
          <a:off x="0" y="0"/>
          <a:ext cx="0" cy="0"/>
          <a:chOff x="0" y="0"/>
          <a:chExt cx="0" cy="0"/>
        </a:xfrm>
      </p:grpSpPr>
      <p:sp>
        <p:nvSpPr>
          <p:cNvPr id="2320" name="Google Shape;2320;p259"/>
          <p:cNvSpPr txBox="1"/>
          <p:nvPr>
            <p:ph type="title"/>
          </p:nvPr>
        </p:nvSpPr>
        <p:spPr>
          <a:xfrm>
            <a:off x="311725" y="272325"/>
            <a:ext cx="3706500" cy="250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CA"/>
              <a:t>Patrick Gelsinger</a:t>
            </a:r>
            <a:r>
              <a:rPr lang="en-CA"/>
              <a:t> </a:t>
            </a:r>
            <a:endParaRPr/>
          </a:p>
          <a:p>
            <a:pPr indent="0" lvl="0" marL="0" rtl="0" algn="l">
              <a:spcBef>
                <a:spcPts val="0"/>
              </a:spcBef>
              <a:spcAft>
                <a:spcPts val="0"/>
              </a:spcAft>
              <a:buNone/>
            </a:pPr>
            <a:r>
              <a:rPr lang="en-CA" sz="1600"/>
              <a:t>Chief Executive Officer</a:t>
            </a:r>
            <a:endParaRPr sz="1600"/>
          </a:p>
        </p:txBody>
      </p:sp>
      <p:pic>
        <p:nvPicPr>
          <p:cNvPr id="2321" name="Google Shape;2321;p259"/>
          <p:cNvPicPr preferRelativeResize="0"/>
          <p:nvPr/>
        </p:nvPicPr>
        <p:blipFill rotWithShape="1">
          <a:blip r:embed="rId3">
            <a:alphaModFix/>
          </a:blip>
          <a:srcRect b="0" l="23564" r="16701" t="0"/>
          <a:stretch/>
        </p:blipFill>
        <p:spPr>
          <a:xfrm>
            <a:off x="477675" y="1519950"/>
            <a:ext cx="3372051" cy="3177875"/>
          </a:xfrm>
          <a:prstGeom prst="rect">
            <a:avLst/>
          </a:prstGeom>
          <a:noFill/>
          <a:ln>
            <a:noFill/>
          </a:ln>
        </p:spPr>
      </p:pic>
      <p:sp>
        <p:nvSpPr>
          <p:cNvPr id="2322" name="Google Shape;2322;p259"/>
          <p:cNvSpPr txBox="1"/>
          <p:nvPr/>
        </p:nvSpPr>
        <p:spPr>
          <a:xfrm>
            <a:off x="4309200" y="750113"/>
            <a:ext cx="4834800" cy="3836400"/>
          </a:xfrm>
          <a:prstGeom prst="rect">
            <a:avLst/>
          </a:prstGeom>
          <a:noFill/>
          <a:ln>
            <a:noFill/>
          </a:ln>
        </p:spPr>
        <p:txBody>
          <a:bodyPr anchorCtr="0" anchor="t" bIns="91425" lIns="91425" spcFirstLastPara="1" rIns="91425" wrap="square" tIns="91425">
            <a:spAutoFit/>
          </a:bodyPr>
          <a:lstStyle/>
          <a:p>
            <a:pPr indent="-311150" lvl="0" marL="457200" marR="0" rtl="0" algn="l">
              <a:lnSpc>
                <a:spcPct val="115000"/>
              </a:lnSpc>
              <a:spcBef>
                <a:spcPts val="0"/>
              </a:spcBef>
              <a:spcAft>
                <a:spcPts val="0"/>
              </a:spcAft>
              <a:buClr>
                <a:schemeClr val="dk1"/>
              </a:buClr>
              <a:buSzPts val="1300"/>
              <a:buFont typeface="Calibri"/>
              <a:buChar char="●"/>
            </a:pPr>
            <a:r>
              <a:rPr i="0" lang="en-CA" sz="1300" u="none" cap="none" strike="noStrike">
                <a:solidFill>
                  <a:schemeClr val="dk1"/>
                </a:solidFill>
                <a:latin typeface="Calibri"/>
                <a:ea typeface="Calibri"/>
                <a:cs typeface="Calibri"/>
                <a:sym typeface="Calibri"/>
              </a:rPr>
              <a:t>CEO of Intel Corpora</a:t>
            </a:r>
            <a:r>
              <a:rPr i="0" lang="en-CA" sz="1300" u="none" cap="none" strike="noStrike">
                <a:solidFill>
                  <a:schemeClr val="dk1"/>
                </a:solidFill>
                <a:highlight>
                  <a:schemeClr val="lt1"/>
                </a:highlight>
                <a:latin typeface="Calibri"/>
                <a:ea typeface="Calibri"/>
                <a:cs typeface="Calibri"/>
                <a:sym typeface="Calibri"/>
              </a:rPr>
              <a:t>tion and boar</a:t>
            </a:r>
            <a:r>
              <a:rPr i="0" lang="en-CA" sz="1300" u="none" cap="none" strike="noStrike">
                <a:solidFill>
                  <a:schemeClr val="dk1"/>
                </a:solidFill>
                <a:latin typeface="Calibri"/>
                <a:ea typeface="Calibri"/>
                <a:cs typeface="Calibri"/>
                <a:sym typeface="Calibri"/>
              </a:rPr>
              <a:t>d member since February 15, 2021.</a:t>
            </a:r>
            <a:endParaRPr i="0" sz="1300" u="none" cap="none" strike="noStrike">
              <a:solidFill>
                <a:schemeClr val="dk1"/>
              </a:solidFill>
              <a:latin typeface="Calibri"/>
              <a:ea typeface="Calibri"/>
              <a:cs typeface="Calibri"/>
              <a:sym typeface="Calibri"/>
            </a:endParaRPr>
          </a:p>
          <a:p>
            <a:pPr indent="-311150" lvl="0" marL="457200" marR="0" rtl="0" algn="l">
              <a:lnSpc>
                <a:spcPct val="115000"/>
              </a:lnSpc>
              <a:spcBef>
                <a:spcPts val="0"/>
              </a:spcBef>
              <a:spcAft>
                <a:spcPts val="0"/>
              </a:spcAft>
              <a:buClr>
                <a:schemeClr val="dk1"/>
              </a:buClr>
              <a:buSzPts val="1300"/>
              <a:buFont typeface="Calibri"/>
              <a:buChar char="●"/>
            </a:pPr>
            <a:r>
              <a:rPr i="0" lang="en-CA" sz="1300" u="none" cap="none" strike="noStrike">
                <a:solidFill>
                  <a:schemeClr val="dk1"/>
                </a:solidFill>
                <a:latin typeface="Calibri"/>
                <a:ea typeface="Calibri"/>
                <a:cs typeface="Calibri"/>
                <a:sym typeface="Calibri"/>
              </a:rPr>
              <a:t>Previously served at Intel for 30 years at various positions, including the first Chief Technology Officer and Senior Vice President.</a:t>
            </a:r>
            <a:endParaRPr i="0" sz="1300" u="none" cap="none" strike="noStrike">
              <a:solidFill>
                <a:schemeClr val="dk1"/>
              </a:solidFill>
              <a:latin typeface="Calibri"/>
              <a:ea typeface="Calibri"/>
              <a:cs typeface="Calibri"/>
              <a:sym typeface="Calibri"/>
            </a:endParaRPr>
          </a:p>
          <a:p>
            <a:pPr indent="-311150" lvl="0" marL="457200" marR="0" rtl="0" algn="l">
              <a:lnSpc>
                <a:spcPct val="115000"/>
              </a:lnSpc>
              <a:spcBef>
                <a:spcPts val="0"/>
              </a:spcBef>
              <a:spcAft>
                <a:spcPts val="0"/>
              </a:spcAft>
              <a:buClr>
                <a:schemeClr val="dk1"/>
              </a:buClr>
              <a:buSzPts val="1300"/>
              <a:buFont typeface="Calibri"/>
              <a:buChar char="●"/>
            </a:pPr>
            <a:r>
              <a:rPr i="0" lang="en-CA" sz="1300" u="none" cap="none" strike="noStrike">
                <a:solidFill>
                  <a:schemeClr val="dk1"/>
                </a:solidFill>
                <a:latin typeface="Calibri"/>
                <a:ea typeface="Calibri"/>
                <a:cs typeface="Calibri"/>
                <a:sym typeface="Calibri"/>
              </a:rPr>
              <a:t>Managed the creation of industry technologies like USB and Wi-Fi.</a:t>
            </a:r>
            <a:endParaRPr i="0" sz="1300" u="none" cap="none" strike="noStrike">
              <a:solidFill>
                <a:schemeClr val="dk1"/>
              </a:solidFill>
              <a:latin typeface="Calibri"/>
              <a:ea typeface="Calibri"/>
              <a:cs typeface="Calibri"/>
              <a:sym typeface="Calibri"/>
            </a:endParaRPr>
          </a:p>
          <a:p>
            <a:pPr indent="-311150" lvl="0" marL="457200" marR="0" rtl="0" algn="l">
              <a:lnSpc>
                <a:spcPct val="115000"/>
              </a:lnSpc>
              <a:spcBef>
                <a:spcPts val="0"/>
              </a:spcBef>
              <a:spcAft>
                <a:spcPts val="0"/>
              </a:spcAft>
              <a:buClr>
                <a:schemeClr val="dk1"/>
              </a:buClr>
              <a:buSzPts val="1300"/>
              <a:buFont typeface="Calibri"/>
              <a:buChar char="●"/>
            </a:pPr>
            <a:r>
              <a:rPr i="0" lang="en-CA" sz="1300" u="none" cap="none" strike="noStrike">
                <a:solidFill>
                  <a:schemeClr val="dk1"/>
                </a:solidFill>
                <a:latin typeface="Calibri"/>
                <a:ea typeface="Calibri"/>
                <a:cs typeface="Calibri"/>
                <a:sym typeface="Calibri"/>
              </a:rPr>
              <a:t>Architect of the original 80486 processor and led multiple microprocessor programs.</a:t>
            </a:r>
            <a:endParaRPr i="0" sz="1300" u="none" cap="none" strike="noStrike">
              <a:solidFill>
                <a:schemeClr val="dk1"/>
              </a:solidFill>
              <a:latin typeface="Calibri"/>
              <a:ea typeface="Calibri"/>
              <a:cs typeface="Calibri"/>
              <a:sym typeface="Calibri"/>
            </a:endParaRPr>
          </a:p>
          <a:p>
            <a:pPr indent="-311150" lvl="0" marL="457200" marR="0" rtl="0" algn="l">
              <a:lnSpc>
                <a:spcPct val="115000"/>
              </a:lnSpc>
              <a:spcBef>
                <a:spcPts val="0"/>
              </a:spcBef>
              <a:spcAft>
                <a:spcPts val="0"/>
              </a:spcAft>
              <a:buClr>
                <a:schemeClr val="dk1"/>
              </a:buClr>
              <a:buSzPts val="1300"/>
              <a:buFont typeface="Calibri"/>
              <a:buChar char="●"/>
            </a:pPr>
            <a:r>
              <a:rPr i="0" lang="en-CA" sz="1300" u="none" cap="none" strike="noStrike">
                <a:solidFill>
                  <a:schemeClr val="dk1"/>
                </a:solidFill>
                <a:latin typeface="Calibri"/>
                <a:ea typeface="Calibri"/>
                <a:cs typeface="Calibri"/>
                <a:sym typeface="Calibri"/>
              </a:rPr>
              <a:t>Served as CEO of VMware, where he transformed the company into a global leader in cloud infrastructure, enterprise mobility, and cyber security.</a:t>
            </a:r>
            <a:endParaRPr i="0" sz="1300" u="none" cap="none" strike="noStrike">
              <a:solidFill>
                <a:schemeClr val="dk1"/>
              </a:solidFill>
              <a:latin typeface="Calibri"/>
              <a:ea typeface="Calibri"/>
              <a:cs typeface="Calibri"/>
              <a:sym typeface="Calibri"/>
            </a:endParaRPr>
          </a:p>
          <a:p>
            <a:pPr indent="-311150" lvl="0" marL="457200" marR="0" rtl="0" algn="l">
              <a:lnSpc>
                <a:spcPct val="115000"/>
              </a:lnSpc>
              <a:spcBef>
                <a:spcPts val="0"/>
              </a:spcBef>
              <a:spcAft>
                <a:spcPts val="0"/>
              </a:spcAft>
              <a:buClr>
                <a:schemeClr val="dk1"/>
              </a:buClr>
              <a:buSzPts val="1300"/>
              <a:buFont typeface="Calibri"/>
              <a:buChar char="●"/>
            </a:pPr>
            <a:r>
              <a:rPr i="0" lang="en-CA" sz="1300" u="none" cap="none" strike="noStrike">
                <a:solidFill>
                  <a:schemeClr val="dk1"/>
                </a:solidFill>
                <a:latin typeface="Calibri"/>
                <a:ea typeface="Calibri"/>
                <a:cs typeface="Calibri"/>
                <a:sym typeface="Calibri"/>
              </a:rPr>
              <a:t>Under his leadership, VMware gained recognition as a top player in the industry.</a:t>
            </a:r>
            <a:endParaRPr i="0" sz="1300" u="none" cap="none" strike="noStrike">
              <a:solidFill>
                <a:schemeClr val="dk1"/>
              </a:solidFill>
              <a:latin typeface="Calibri"/>
              <a:ea typeface="Calibri"/>
              <a:cs typeface="Calibri"/>
              <a:sym typeface="Calibri"/>
            </a:endParaRPr>
          </a:p>
          <a:p>
            <a:pPr indent="-311150" lvl="0" marL="457200" marR="0" rtl="0" algn="l">
              <a:lnSpc>
                <a:spcPct val="115000"/>
              </a:lnSpc>
              <a:spcBef>
                <a:spcPts val="0"/>
              </a:spcBef>
              <a:spcAft>
                <a:spcPts val="0"/>
              </a:spcAft>
              <a:buClr>
                <a:schemeClr val="dk1"/>
              </a:buClr>
              <a:buSzPts val="1300"/>
              <a:buFont typeface="Calibri"/>
              <a:buChar char="●"/>
            </a:pPr>
            <a:r>
              <a:rPr i="0" lang="en-CA" sz="1300" u="none" cap="none" strike="noStrike">
                <a:solidFill>
                  <a:schemeClr val="dk1"/>
                </a:solidFill>
                <a:latin typeface="Calibri"/>
                <a:ea typeface="Calibri"/>
                <a:cs typeface="Calibri"/>
                <a:sym typeface="Calibri"/>
              </a:rPr>
              <a:t>Ranked as the best CEO in America in 2019, according to a Glassdoor annual survey. </a:t>
            </a:r>
            <a:endParaRPr i="0" sz="1300" u="none" cap="none" strike="noStrike">
              <a:solidFill>
                <a:schemeClr val="dk1"/>
              </a:solidFill>
              <a:latin typeface="Calibri"/>
              <a:ea typeface="Calibri"/>
              <a:cs typeface="Calibri"/>
              <a:sym typeface="Calibri"/>
            </a:endParaRPr>
          </a:p>
        </p:txBody>
      </p:sp>
      <p:pic>
        <p:nvPicPr>
          <p:cNvPr id="2323" name="Google Shape;2323;p259"/>
          <p:cNvPicPr preferRelativeResize="0"/>
          <p:nvPr/>
        </p:nvPicPr>
        <p:blipFill>
          <a:blip r:embed="rId4">
            <a:alphaModFix/>
          </a:blip>
          <a:stretch>
            <a:fillRect/>
          </a:stretch>
        </p:blipFill>
        <p:spPr>
          <a:xfrm>
            <a:off x="8311950" y="4599526"/>
            <a:ext cx="832050" cy="548200"/>
          </a:xfrm>
          <a:prstGeom prst="rect">
            <a:avLst/>
          </a:prstGeom>
          <a:noFill/>
          <a:ln>
            <a:noFill/>
          </a:ln>
        </p:spPr>
      </p:pic>
      <p:sp>
        <p:nvSpPr>
          <p:cNvPr id="2324" name="Google Shape;2324;p259"/>
          <p:cNvSpPr txBox="1"/>
          <p:nvPr>
            <p:ph idx="1"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https://www.intc.com/about-intel/management-team</a:t>
            </a:r>
            <a:endParaRPr sz="800"/>
          </a:p>
        </p:txBody>
      </p:sp>
    </p:spTree>
  </p:cSld>
  <p:clrMapOvr>
    <a:masterClrMapping/>
  </p:clrMapOvr>
</p:sld>
</file>

<file path=ppt/slides/slide2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8" name="Shape 2328"/>
        <p:cNvGrpSpPr/>
        <p:nvPr/>
      </p:nvGrpSpPr>
      <p:grpSpPr>
        <a:xfrm>
          <a:off x="0" y="0"/>
          <a:ext cx="0" cy="0"/>
          <a:chOff x="0" y="0"/>
          <a:chExt cx="0" cy="0"/>
        </a:xfrm>
      </p:grpSpPr>
      <p:pic>
        <p:nvPicPr>
          <p:cNvPr id="2329" name="Google Shape;2329;p260"/>
          <p:cNvPicPr preferRelativeResize="0"/>
          <p:nvPr/>
        </p:nvPicPr>
        <p:blipFill>
          <a:blip r:embed="rId3">
            <a:alphaModFix/>
          </a:blip>
          <a:stretch>
            <a:fillRect/>
          </a:stretch>
        </p:blipFill>
        <p:spPr>
          <a:xfrm>
            <a:off x="491825" y="1527225"/>
            <a:ext cx="3346326" cy="3170599"/>
          </a:xfrm>
          <a:prstGeom prst="rect">
            <a:avLst/>
          </a:prstGeom>
          <a:noFill/>
          <a:ln>
            <a:noFill/>
          </a:ln>
        </p:spPr>
      </p:pic>
      <p:sp>
        <p:nvSpPr>
          <p:cNvPr id="2330" name="Google Shape;2330;p260"/>
          <p:cNvSpPr txBox="1"/>
          <p:nvPr>
            <p:ph type="title"/>
          </p:nvPr>
        </p:nvSpPr>
        <p:spPr>
          <a:xfrm>
            <a:off x="311725" y="272325"/>
            <a:ext cx="3706500" cy="250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CA"/>
              <a:t>Dan Zinsner</a:t>
            </a:r>
            <a:endParaRPr/>
          </a:p>
          <a:p>
            <a:pPr indent="0" lvl="0" marL="0" rtl="0" algn="l">
              <a:spcBef>
                <a:spcPts val="0"/>
              </a:spcBef>
              <a:spcAft>
                <a:spcPts val="0"/>
              </a:spcAft>
              <a:buNone/>
            </a:pPr>
            <a:r>
              <a:rPr lang="en-CA" sz="1600"/>
              <a:t>Chief Financial Officer</a:t>
            </a:r>
            <a:endParaRPr sz="1600"/>
          </a:p>
        </p:txBody>
      </p:sp>
      <p:pic>
        <p:nvPicPr>
          <p:cNvPr id="2331" name="Google Shape;2331;p260"/>
          <p:cNvPicPr preferRelativeResize="0"/>
          <p:nvPr/>
        </p:nvPicPr>
        <p:blipFill>
          <a:blip r:embed="rId4">
            <a:alphaModFix/>
          </a:blip>
          <a:stretch>
            <a:fillRect/>
          </a:stretch>
        </p:blipFill>
        <p:spPr>
          <a:xfrm>
            <a:off x="8311950" y="4599526"/>
            <a:ext cx="832050" cy="548200"/>
          </a:xfrm>
          <a:prstGeom prst="rect">
            <a:avLst/>
          </a:prstGeom>
          <a:noFill/>
          <a:ln>
            <a:noFill/>
          </a:ln>
        </p:spPr>
      </p:pic>
      <p:sp>
        <p:nvSpPr>
          <p:cNvPr id="2332" name="Google Shape;2332;p260"/>
          <p:cNvSpPr txBox="1"/>
          <p:nvPr/>
        </p:nvSpPr>
        <p:spPr>
          <a:xfrm>
            <a:off x="4309200" y="1018175"/>
            <a:ext cx="4834800" cy="3376200"/>
          </a:xfrm>
          <a:prstGeom prst="rect">
            <a:avLst/>
          </a:prstGeom>
          <a:noFill/>
          <a:ln>
            <a:noFill/>
          </a:ln>
        </p:spPr>
        <p:txBody>
          <a:bodyPr anchorCtr="0" anchor="t" bIns="91425" lIns="91425" spcFirstLastPara="1" rIns="91425" wrap="square" tIns="91425">
            <a:spAutoFit/>
          </a:bodyPr>
          <a:lstStyle/>
          <a:p>
            <a:pPr indent="-311150" lvl="0" marL="457200" marR="0" rtl="0" algn="l">
              <a:lnSpc>
                <a:spcPct val="115000"/>
              </a:lnSpc>
              <a:spcBef>
                <a:spcPts val="0"/>
              </a:spcBef>
              <a:spcAft>
                <a:spcPts val="0"/>
              </a:spcAft>
              <a:buClr>
                <a:srgbClr val="000000"/>
              </a:buClr>
              <a:buSzPts val="1300"/>
              <a:buFont typeface="Calibri"/>
              <a:buChar char="●"/>
            </a:pPr>
            <a:r>
              <a:rPr i="0" lang="en-CA" sz="1300" u="none" cap="none" strike="noStrike">
                <a:solidFill>
                  <a:srgbClr val="000000"/>
                </a:solidFill>
                <a:latin typeface="Calibri"/>
                <a:ea typeface="Calibri"/>
                <a:cs typeface="Calibri"/>
                <a:sym typeface="Calibri"/>
              </a:rPr>
              <a:t>Executive Vice President and Chief Financial Officer (CFO) at Intel Corporation.</a:t>
            </a:r>
            <a:endParaRPr i="0" sz="1300" u="none" cap="none" strike="noStrike">
              <a:solidFill>
                <a:srgbClr val="000000"/>
              </a:solidFill>
              <a:latin typeface="Calibri"/>
              <a:ea typeface="Calibri"/>
              <a:cs typeface="Calibri"/>
              <a:sym typeface="Calibri"/>
            </a:endParaRPr>
          </a:p>
          <a:p>
            <a:pPr indent="-311150" lvl="0" marL="457200" marR="0" rtl="0" algn="l">
              <a:lnSpc>
                <a:spcPct val="115000"/>
              </a:lnSpc>
              <a:spcBef>
                <a:spcPts val="0"/>
              </a:spcBef>
              <a:spcAft>
                <a:spcPts val="0"/>
              </a:spcAft>
              <a:buClr>
                <a:srgbClr val="000000"/>
              </a:buClr>
              <a:buSzPts val="1300"/>
              <a:buFont typeface="Calibri"/>
              <a:buChar char="●"/>
            </a:pPr>
            <a:r>
              <a:rPr i="0" lang="en-CA" sz="1300" u="none" cap="none" strike="noStrike">
                <a:solidFill>
                  <a:srgbClr val="000000"/>
                </a:solidFill>
                <a:latin typeface="Calibri"/>
                <a:ea typeface="Calibri"/>
                <a:cs typeface="Calibri"/>
                <a:sym typeface="Calibri"/>
              </a:rPr>
              <a:t>Leads Intel's global finance organization, including finance, accounting and reporting, tax, treasury, internal audit, and investor relations.</a:t>
            </a:r>
            <a:endParaRPr i="0" sz="1300" u="none" cap="none" strike="noStrike">
              <a:solidFill>
                <a:srgbClr val="000000"/>
              </a:solidFill>
              <a:latin typeface="Calibri"/>
              <a:ea typeface="Calibri"/>
              <a:cs typeface="Calibri"/>
              <a:sym typeface="Calibri"/>
            </a:endParaRPr>
          </a:p>
          <a:p>
            <a:pPr indent="-311150" lvl="0" marL="457200" marR="0" rtl="0" algn="l">
              <a:lnSpc>
                <a:spcPct val="115000"/>
              </a:lnSpc>
              <a:spcBef>
                <a:spcPts val="0"/>
              </a:spcBef>
              <a:spcAft>
                <a:spcPts val="0"/>
              </a:spcAft>
              <a:buClr>
                <a:srgbClr val="000000"/>
              </a:buClr>
              <a:buSzPts val="1300"/>
              <a:buFont typeface="Calibri"/>
              <a:buChar char="●"/>
            </a:pPr>
            <a:r>
              <a:rPr i="0" lang="en-CA" sz="1300" u="none" cap="none" strike="noStrike">
                <a:solidFill>
                  <a:srgbClr val="000000"/>
                </a:solidFill>
                <a:latin typeface="Calibri"/>
                <a:ea typeface="Calibri"/>
                <a:cs typeface="Calibri"/>
                <a:sym typeface="Calibri"/>
              </a:rPr>
              <a:t>Joined Intel in January 2022.</a:t>
            </a:r>
            <a:endParaRPr i="0" sz="1300" u="none" cap="none" strike="noStrike">
              <a:solidFill>
                <a:srgbClr val="000000"/>
              </a:solidFill>
              <a:latin typeface="Calibri"/>
              <a:ea typeface="Calibri"/>
              <a:cs typeface="Calibri"/>
              <a:sym typeface="Calibri"/>
            </a:endParaRPr>
          </a:p>
          <a:p>
            <a:pPr indent="-311150" lvl="0" marL="457200" marR="0" rtl="0" algn="l">
              <a:lnSpc>
                <a:spcPct val="115000"/>
              </a:lnSpc>
              <a:spcBef>
                <a:spcPts val="0"/>
              </a:spcBef>
              <a:spcAft>
                <a:spcPts val="0"/>
              </a:spcAft>
              <a:buClr>
                <a:srgbClr val="000000"/>
              </a:buClr>
              <a:buSzPts val="1300"/>
              <a:buFont typeface="Calibri"/>
              <a:buChar char="●"/>
            </a:pPr>
            <a:r>
              <a:rPr i="0" lang="en-CA" sz="1300" u="none" cap="none" strike="noStrike">
                <a:solidFill>
                  <a:srgbClr val="000000"/>
                </a:solidFill>
                <a:latin typeface="Calibri"/>
                <a:ea typeface="Calibri"/>
                <a:cs typeface="Calibri"/>
                <a:sym typeface="Calibri"/>
              </a:rPr>
              <a:t>Former Executive Vice President and CFO at Micron Technology Inc.</a:t>
            </a:r>
            <a:endParaRPr i="0" sz="1300" u="none" cap="none" strike="noStrike">
              <a:solidFill>
                <a:srgbClr val="000000"/>
              </a:solidFill>
              <a:latin typeface="Calibri"/>
              <a:ea typeface="Calibri"/>
              <a:cs typeface="Calibri"/>
              <a:sym typeface="Calibri"/>
            </a:endParaRPr>
          </a:p>
          <a:p>
            <a:pPr indent="-311150" lvl="0" marL="457200" marR="0" rtl="0" algn="l">
              <a:lnSpc>
                <a:spcPct val="115000"/>
              </a:lnSpc>
              <a:spcBef>
                <a:spcPts val="0"/>
              </a:spcBef>
              <a:spcAft>
                <a:spcPts val="0"/>
              </a:spcAft>
              <a:buClr>
                <a:srgbClr val="000000"/>
              </a:buClr>
              <a:buSzPts val="1300"/>
              <a:buFont typeface="Calibri"/>
              <a:buChar char="●"/>
            </a:pPr>
            <a:r>
              <a:rPr i="0" lang="en-CA" sz="1300" u="none" cap="none" strike="noStrike">
                <a:solidFill>
                  <a:srgbClr val="000000"/>
                </a:solidFill>
                <a:latin typeface="Calibri"/>
                <a:ea typeface="Calibri"/>
                <a:cs typeface="Calibri"/>
                <a:sym typeface="Calibri"/>
              </a:rPr>
              <a:t>Served as President and Chief Operating Officer at Affirmed Networks.</a:t>
            </a:r>
            <a:endParaRPr i="0" sz="1300" u="none" cap="none" strike="noStrike">
              <a:solidFill>
                <a:srgbClr val="000000"/>
              </a:solidFill>
              <a:latin typeface="Calibri"/>
              <a:ea typeface="Calibri"/>
              <a:cs typeface="Calibri"/>
              <a:sym typeface="Calibri"/>
            </a:endParaRPr>
          </a:p>
          <a:p>
            <a:pPr indent="-311150" lvl="0" marL="457200" marR="0" rtl="0" algn="l">
              <a:lnSpc>
                <a:spcPct val="115000"/>
              </a:lnSpc>
              <a:spcBef>
                <a:spcPts val="0"/>
              </a:spcBef>
              <a:spcAft>
                <a:spcPts val="0"/>
              </a:spcAft>
              <a:buClr>
                <a:srgbClr val="000000"/>
              </a:buClr>
              <a:buSzPts val="1300"/>
              <a:buFont typeface="Calibri"/>
              <a:buChar char="●"/>
            </a:pPr>
            <a:r>
              <a:rPr i="0" lang="en-CA" sz="1300" u="none" cap="none" strike="noStrike">
                <a:solidFill>
                  <a:srgbClr val="000000"/>
                </a:solidFill>
                <a:latin typeface="Calibri"/>
                <a:ea typeface="Calibri"/>
                <a:cs typeface="Calibri"/>
                <a:sym typeface="Calibri"/>
              </a:rPr>
              <a:t>Held positions as Senior Vice President of Finance and CFO at Analog Devices.</a:t>
            </a:r>
            <a:endParaRPr i="0" sz="1300" u="none" cap="none" strike="noStrike">
              <a:solidFill>
                <a:srgbClr val="000000"/>
              </a:solidFill>
              <a:latin typeface="Calibri"/>
              <a:ea typeface="Calibri"/>
              <a:cs typeface="Calibri"/>
              <a:sym typeface="Calibri"/>
            </a:endParaRPr>
          </a:p>
          <a:p>
            <a:pPr indent="-311150" lvl="0" marL="457200" marR="0" rtl="0" algn="l">
              <a:lnSpc>
                <a:spcPct val="115000"/>
              </a:lnSpc>
              <a:spcBef>
                <a:spcPts val="0"/>
              </a:spcBef>
              <a:spcAft>
                <a:spcPts val="0"/>
              </a:spcAft>
              <a:buClr>
                <a:srgbClr val="000000"/>
              </a:buClr>
              <a:buSzPts val="1300"/>
              <a:buFont typeface="Calibri"/>
              <a:buChar char="●"/>
            </a:pPr>
            <a:r>
              <a:rPr i="0" lang="en-CA" sz="1300" u="none" cap="none" strike="noStrike">
                <a:solidFill>
                  <a:srgbClr val="000000"/>
                </a:solidFill>
                <a:latin typeface="Calibri"/>
                <a:ea typeface="Calibri"/>
                <a:cs typeface="Calibri"/>
                <a:sym typeface="Calibri"/>
              </a:rPr>
              <a:t>Also served as Senior Vice President and CFO at Intersil Corp.</a:t>
            </a:r>
            <a:endParaRPr i="0" sz="1200" u="none" cap="none" strike="noStrike">
              <a:solidFill>
                <a:srgbClr val="D1D5DB"/>
              </a:solidFill>
              <a:highlight>
                <a:srgbClr val="444654"/>
              </a:highlight>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p:txBody>
      </p:sp>
      <p:sp>
        <p:nvSpPr>
          <p:cNvPr id="2333" name="Google Shape;2333;p260"/>
          <p:cNvSpPr txBox="1"/>
          <p:nvPr>
            <p:ph idx="1"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https://www.intc.com/about-intel/management-team</a:t>
            </a:r>
            <a:endParaRPr sz="800"/>
          </a:p>
        </p:txBody>
      </p:sp>
    </p:spTree>
  </p:cSld>
  <p:clrMapOvr>
    <a:masterClrMapping/>
  </p:clrMapOvr>
</p:sld>
</file>

<file path=ppt/slides/slide2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7" name="Shape 2337"/>
        <p:cNvGrpSpPr/>
        <p:nvPr/>
      </p:nvGrpSpPr>
      <p:grpSpPr>
        <a:xfrm>
          <a:off x="0" y="0"/>
          <a:ext cx="0" cy="0"/>
          <a:chOff x="0" y="0"/>
          <a:chExt cx="0" cy="0"/>
        </a:xfrm>
      </p:grpSpPr>
      <p:sp>
        <p:nvSpPr>
          <p:cNvPr id="2338" name="Google Shape;2338;p261"/>
          <p:cNvSpPr txBox="1"/>
          <p:nvPr>
            <p:ph type="title"/>
          </p:nvPr>
        </p:nvSpPr>
        <p:spPr>
          <a:xfrm>
            <a:off x="311725" y="272325"/>
            <a:ext cx="3706500" cy="250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CA"/>
              <a:t>Keyvan Esfarjani</a:t>
            </a:r>
            <a:endParaRPr/>
          </a:p>
          <a:p>
            <a:pPr indent="0" lvl="0" marL="0" rtl="0" algn="l">
              <a:spcBef>
                <a:spcPts val="0"/>
              </a:spcBef>
              <a:spcAft>
                <a:spcPts val="0"/>
              </a:spcAft>
              <a:buNone/>
            </a:pPr>
            <a:r>
              <a:rPr lang="en-CA" sz="1600"/>
              <a:t>Executive Vice President; Chief Global Operations Officer</a:t>
            </a:r>
            <a:endParaRPr sz="1600"/>
          </a:p>
          <a:p>
            <a:pPr indent="0" lvl="0" marL="0" rtl="0" algn="l">
              <a:spcBef>
                <a:spcPts val="0"/>
              </a:spcBef>
              <a:spcAft>
                <a:spcPts val="0"/>
              </a:spcAft>
              <a:buNone/>
            </a:pPr>
            <a:r>
              <a:t/>
            </a:r>
            <a:endParaRPr sz="1600"/>
          </a:p>
        </p:txBody>
      </p:sp>
      <p:pic>
        <p:nvPicPr>
          <p:cNvPr id="2339" name="Google Shape;2339;p261"/>
          <p:cNvPicPr preferRelativeResize="0"/>
          <p:nvPr/>
        </p:nvPicPr>
        <p:blipFill>
          <a:blip r:embed="rId3">
            <a:alphaModFix/>
          </a:blip>
          <a:stretch>
            <a:fillRect/>
          </a:stretch>
        </p:blipFill>
        <p:spPr>
          <a:xfrm>
            <a:off x="8311950" y="4599526"/>
            <a:ext cx="832050" cy="548200"/>
          </a:xfrm>
          <a:prstGeom prst="rect">
            <a:avLst/>
          </a:prstGeom>
          <a:noFill/>
          <a:ln>
            <a:noFill/>
          </a:ln>
        </p:spPr>
      </p:pic>
      <p:pic>
        <p:nvPicPr>
          <p:cNvPr id="2340" name="Google Shape;2340;p261"/>
          <p:cNvPicPr preferRelativeResize="0"/>
          <p:nvPr/>
        </p:nvPicPr>
        <p:blipFill rotWithShape="1">
          <a:blip r:embed="rId4">
            <a:alphaModFix/>
          </a:blip>
          <a:srcRect b="29302" l="0" r="0" t="7546"/>
          <a:stretch/>
        </p:blipFill>
        <p:spPr>
          <a:xfrm>
            <a:off x="491825" y="1543600"/>
            <a:ext cx="3346325" cy="3170601"/>
          </a:xfrm>
          <a:prstGeom prst="rect">
            <a:avLst/>
          </a:prstGeom>
          <a:noFill/>
          <a:ln>
            <a:noFill/>
          </a:ln>
        </p:spPr>
      </p:pic>
      <p:sp>
        <p:nvSpPr>
          <p:cNvPr id="2341" name="Google Shape;2341;p261"/>
          <p:cNvSpPr txBox="1"/>
          <p:nvPr/>
        </p:nvSpPr>
        <p:spPr>
          <a:xfrm>
            <a:off x="4307700" y="895975"/>
            <a:ext cx="4836300" cy="3146100"/>
          </a:xfrm>
          <a:prstGeom prst="rect">
            <a:avLst/>
          </a:prstGeom>
          <a:noFill/>
          <a:ln>
            <a:noFill/>
          </a:ln>
        </p:spPr>
        <p:txBody>
          <a:bodyPr anchorCtr="0" anchor="t" bIns="91425" lIns="91425" spcFirstLastPara="1" rIns="91425" wrap="square" tIns="91425">
            <a:spAutoFit/>
          </a:bodyPr>
          <a:lstStyle/>
          <a:p>
            <a:pPr indent="-311150" lvl="0" marL="457200" marR="0" rtl="0" algn="l">
              <a:lnSpc>
                <a:spcPct val="115000"/>
              </a:lnSpc>
              <a:spcBef>
                <a:spcPts val="0"/>
              </a:spcBef>
              <a:spcAft>
                <a:spcPts val="0"/>
              </a:spcAft>
              <a:buClr>
                <a:srgbClr val="000000"/>
              </a:buClr>
              <a:buSzPts val="1300"/>
              <a:buFont typeface="Calibri"/>
              <a:buChar char="●"/>
            </a:pPr>
            <a:r>
              <a:rPr i="0" lang="en-CA" sz="1300" u="none" cap="none" strike="noStrike">
                <a:solidFill>
                  <a:srgbClr val="000000"/>
                </a:solidFill>
                <a:latin typeface="Calibri"/>
                <a:ea typeface="Calibri"/>
                <a:cs typeface="Calibri"/>
                <a:sym typeface="Calibri"/>
              </a:rPr>
              <a:t>Executive Vice President, Chief Global Operations Officer, and General Manager of Manufacturing, Supply Chain, and Operations at Intel Corporation.</a:t>
            </a:r>
            <a:endParaRPr i="0" sz="1300" u="none" cap="none" strike="noStrike">
              <a:solidFill>
                <a:srgbClr val="000000"/>
              </a:solidFill>
              <a:latin typeface="Calibri"/>
              <a:ea typeface="Calibri"/>
              <a:cs typeface="Calibri"/>
              <a:sym typeface="Calibri"/>
            </a:endParaRPr>
          </a:p>
          <a:p>
            <a:pPr indent="-311150" lvl="0" marL="457200" marR="0" rtl="0" algn="l">
              <a:lnSpc>
                <a:spcPct val="115000"/>
              </a:lnSpc>
              <a:spcBef>
                <a:spcPts val="0"/>
              </a:spcBef>
              <a:spcAft>
                <a:spcPts val="0"/>
              </a:spcAft>
              <a:buClr>
                <a:srgbClr val="000000"/>
              </a:buClr>
              <a:buSzPts val="1300"/>
              <a:buFont typeface="Calibri"/>
              <a:buChar char="●"/>
            </a:pPr>
            <a:r>
              <a:rPr i="0" lang="en-CA" sz="1300" u="none" cap="none" strike="noStrike">
                <a:solidFill>
                  <a:srgbClr val="000000"/>
                </a:solidFill>
                <a:latin typeface="Calibri"/>
                <a:ea typeface="Calibri"/>
                <a:cs typeface="Calibri"/>
                <a:sym typeface="Calibri"/>
              </a:rPr>
              <a:t>Responsible for worldwide manufacturing operations, including Fab Sort Manufacturing, Assembly Test Manufacturing, and strategic planning.</a:t>
            </a:r>
            <a:endParaRPr i="0" sz="1300" u="none" cap="none" strike="noStrike">
              <a:solidFill>
                <a:srgbClr val="000000"/>
              </a:solidFill>
              <a:latin typeface="Calibri"/>
              <a:ea typeface="Calibri"/>
              <a:cs typeface="Calibri"/>
              <a:sym typeface="Calibri"/>
            </a:endParaRPr>
          </a:p>
          <a:p>
            <a:pPr indent="-311150" lvl="0" marL="457200" marR="0" rtl="0" algn="l">
              <a:lnSpc>
                <a:spcPct val="115000"/>
              </a:lnSpc>
              <a:spcBef>
                <a:spcPts val="0"/>
              </a:spcBef>
              <a:spcAft>
                <a:spcPts val="0"/>
              </a:spcAft>
              <a:buClr>
                <a:srgbClr val="000000"/>
              </a:buClr>
              <a:buSzPts val="1300"/>
              <a:buFont typeface="Calibri"/>
              <a:buChar char="●"/>
            </a:pPr>
            <a:r>
              <a:rPr i="0" lang="en-CA" sz="1300" u="none" cap="none" strike="noStrike">
                <a:solidFill>
                  <a:srgbClr val="000000"/>
                </a:solidFill>
                <a:latin typeface="Calibri"/>
                <a:ea typeface="Calibri"/>
                <a:cs typeface="Calibri"/>
                <a:sym typeface="Calibri"/>
              </a:rPr>
              <a:t>Oversees corporate quality assurance, corporate services, and supply chain.</a:t>
            </a:r>
            <a:endParaRPr i="0" sz="1300" u="none" cap="none" strike="noStrike">
              <a:solidFill>
                <a:srgbClr val="000000"/>
              </a:solidFill>
              <a:latin typeface="Calibri"/>
              <a:ea typeface="Calibri"/>
              <a:cs typeface="Calibri"/>
              <a:sym typeface="Calibri"/>
            </a:endParaRPr>
          </a:p>
          <a:p>
            <a:pPr indent="-311150" lvl="0" marL="457200" marR="0" rtl="0" algn="l">
              <a:lnSpc>
                <a:spcPct val="115000"/>
              </a:lnSpc>
              <a:spcBef>
                <a:spcPts val="0"/>
              </a:spcBef>
              <a:spcAft>
                <a:spcPts val="0"/>
              </a:spcAft>
              <a:buClr>
                <a:srgbClr val="000000"/>
              </a:buClr>
              <a:buSzPts val="1300"/>
              <a:buFont typeface="Calibri"/>
              <a:buChar char="●"/>
            </a:pPr>
            <a:r>
              <a:rPr i="0" lang="en-CA" sz="1300" u="none" cap="none" strike="noStrike">
                <a:solidFill>
                  <a:srgbClr val="000000"/>
                </a:solidFill>
                <a:latin typeface="Calibri"/>
                <a:ea typeface="Calibri"/>
                <a:cs typeface="Calibri"/>
                <a:sym typeface="Calibri"/>
              </a:rPr>
              <a:t>Joined Intel in 1996 as an industrial engineer.</a:t>
            </a:r>
            <a:endParaRPr i="0" sz="1300" u="none" cap="none" strike="noStrike">
              <a:solidFill>
                <a:srgbClr val="000000"/>
              </a:solidFill>
              <a:latin typeface="Calibri"/>
              <a:ea typeface="Calibri"/>
              <a:cs typeface="Calibri"/>
              <a:sym typeface="Calibri"/>
            </a:endParaRPr>
          </a:p>
          <a:p>
            <a:pPr indent="-311150" lvl="0" marL="457200" marR="0" rtl="0" algn="l">
              <a:lnSpc>
                <a:spcPct val="115000"/>
              </a:lnSpc>
              <a:spcBef>
                <a:spcPts val="0"/>
              </a:spcBef>
              <a:spcAft>
                <a:spcPts val="0"/>
              </a:spcAft>
              <a:buClr>
                <a:srgbClr val="000000"/>
              </a:buClr>
              <a:buSzPts val="1300"/>
              <a:buFont typeface="Calibri"/>
              <a:buChar char="●"/>
            </a:pPr>
            <a:r>
              <a:rPr i="0" lang="en-CA" sz="1300" u="none" cap="none" strike="noStrike">
                <a:solidFill>
                  <a:srgbClr val="000000"/>
                </a:solidFill>
                <a:latin typeface="Calibri"/>
                <a:ea typeface="Calibri"/>
                <a:cs typeface="Calibri"/>
                <a:sym typeface="Calibri"/>
              </a:rPr>
              <a:t>Has held various roles and responsibilities within the company over the years.</a:t>
            </a:r>
            <a:endParaRPr i="0" sz="1300" u="none" cap="none" strike="noStrike">
              <a:solidFill>
                <a:srgbClr val="000000"/>
              </a:solidFill>
              <a:latin typeface="Calibri"/>
              <a:ea typeface="Calibri"/>
              <a:cs typeface="Calibri"/>
              <a:sym typeface="Calibri"/>
            </a:endParaRPr>
          </a:p>
          <a:p>
            <a:pPr indent="-311150" lvl="0" marL="457200" marR="0" rtl="0" algn="l">
              <a:lnSpc>
                <a:spcPct val="115000"/>
              </a:lnSpc>
              <a:spcBef>
                <a:spcPts val="0"/>
              </a:spcBef>
              <a:spcAft>
                <a:spcPts val="0"/>
              </a:spcAft>
              <a:buClr>
                <a:srgbClr val="000000"/>
              </a:buClr>
              <a:buSzPts val="1300"/>
              <a:buFont typeface="Calibri"/>
              <a:buChar char="●"/>
            </a:pPr>
            <a:r>
              <a:rPr i="0" lang="en-CA" sz="1300" u="none" cap="none" strike="noStrike">
                <a:solidFill>
                  <a:srgbClr val="000000"/>
                </a:solidFill>
                <a:latin typeface="Calibri"/>
                <a:ea typeface="Calibri"/>
                <a:cs typeface="Calibri"/>
                <a:sym typeface="Calibri"/>
              </a:rPr>
              <a:t>Worked in the automotive industry for four years before joining Intel.</a:t>
            </a:r>
            <a:endParaRPr i="0" sz="1300" u="none" cap="none" strike="noStrike">
              <a:solidFill>
                <a:srgbClr val="000000"/>
              </a:solidFill>
              <a:latin typeface="Calibri"/>
              <a:ea typeface="Calibri"/>
              <a:cs typeface="Calibri"/>
              <a:sym typeface="Calibri"/>
            </a:endParaRPr>
          </a:p>
        </p:txBody>
      </p:sp>
      <p:sp>
        <p:nvSpPr>
          <p:cNvPr id="2342" name="Google Shape;2342;p261"/>
          <p:cNvSpPr txBox="1"/>
          <p:nvPr>
            <p:ph idx="1"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https://www.intc.com/about-intel/management-team</a:t>
            </a:r>
            <a:endParaRPr sz="800"/>
          </a:p>
        </p:txBody>
      </p:sp>
    </p:spTree>
  </p:cSld>
  <p:clrMapOvr>
    <a:masterClrMapping/>
  </p:clrMapOvr>
</p:sld>
</file>

<file path=ppt/slides/slide2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6" name="Shape 2346"/>
        <p:cNvGrpSpPr/>
        <p:nvPr/>
      </p:nvGrpSpPr>
      <p:grpSpPr>
        <a:xfrm>
          <a:off x="0" y="0"/>
          <a:ext cx="0" cy="0"/>
          <a:chOff x="0" y="0"/>
          <a:chExt cx="0" cy="0"/>
        </a:xfrm>
      </p:grpSpPr>
      <p:sp>
        <p:nvSpPr>
          <p:cNvPr id="2347" name="Google Shape;2347;p262"/>
          <p:cNvSpPr txBox="1"/>
          <p:nvPr>
            <p:ph type="title"/>
          </p:nvPr>
        </p:nvSpPr>
        <p:spPr>
          <a:xfrm>
            <a:off x="344400" y="272325"/>
            <a:ext cx="3663900" cy="250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CA"/>
              <a:t>Michelle J Holthaus</a:t>
            </a:r>
            <a:endParaRPr/>
          </a:p>
          <a:p>
            <a:pPr indent="0" lvl="0" marL="0" rtl="0" algn="l">
              <a:spcBef>
                <a:spcPts val="0"/>
              </a:spcBef>
              <a:spcAft>
                <a:spcPts val="0"/>
              </a:spcAft>
              <a:buNone/>
            </a:pPr>
            <a:r>
              <a:rPr lang="en-CA" sz="1600"/>
              <a:t>Executive Vice President; General Manager, Client Computing Group</a:t>
            </a:r>
            <a:endParaRPr sz="1600"/>
          </a:p>
          <a:p>
            <a:pPr indent="0" lvl="0" marL="0" rtl="0" algn="l">
              <a:spcBef>
                <a:spcPts val="0"/>
              </a:spcBef>
              <a:spcAft>
                <a:spcPts val="0"/>
              </a:spcAft>
              <a:buNone/>
            </a:pPr>
            <a:r>
              <a:t/>
            </a:r>
            <a:endParaRPr sz="1600"/>
          </a:p>
        </p:txBody>
      </p:sp>
      <p:pic>
        <p:nvPicPr>
          <p:cNvPr id="2348" name="Google Shape;2348;p262"/>
          <p:cNvPicPr preferRelativeResize="0"/>
          <p:nvPr/>
        </p:nvPicPr>
        <p:blipFill>
          <a:blip r:embed="rId3">
            <a:alphaModFix/>
          </a:blip>
          <a:stretch>
            <a:fillRect/>
          </a:stretch>
        </p:blipFill>
        <p:spPr>
          <a:xfrm>
            <a:off x="8311950" y="4599526"/>
            <a:ext cx="832050" cy="548200"/>
          </a:xfrm>
          <a:prstGeom prst="rect">
            <a:avLst/>
          </a:prstGeom>
          <a:noFill/>
          <a:ln>
            <a:noFill/>
          </a:ln>
        </p:spPr>
      </p:pic>
      <p:pic>
        <p:nvPicPr>
          <p:cNvPr id="2349" name="Google Shape;2349;p262"/>
          <p:cNvPicPr preferRelativeResize="0"/>
          <p:nvPr/>
        </p:nvPicPr>
        <p:blipFill rotWithShape="1">
          <a:blip r:embed="rId4">
            <a:alphaModFix/>
          </a:blip>
          <a:srcRect b="29302" l="0" r="0" t="7546"/>
          <a:stretch/>
        </p:blipFill>
        <p:spPr>
          <a:xfrm>
            <a:off x="491825" y="1543600"/>
            <a:ext cx="3346325" cy="3170601"/>
          </a:xfrm>
          <a:prstGeom prst="rect">
            <a:avLst/>
          </a:prstGeom>
          <a:noFill/>
          <a:ln>
            <a:noFill/>
          </a:ln>
        </p:spPr>
      </p:pic>
      <p:pic>
        <p:nvPicPr>
          <p:cNvPr id="2350" name="Google Shape;2350;p262"/>
          <p:cNvPicPr preferRelativeResize="0"/>
          <p:nvPr/>
        </p:nvPicPr>
        <p:blipFill rotWithShape="1">
          <a:blip r:embed="rId5">
            <a:alphaModFix/>
          </a:blip>
          <a:srcRect b="23410" l="31164" r="31489" t="8871"/>
          <a:stretch/>
        </p:blipFill>
        <p:spPr>
          <a:xfrm>
            <a:off x="491825" y="1543600"/>
            <a:ext cx="3346326" cy="3170599"/>
          </a:xfrm>
          <a:prstGeom prst="rect">
            <a:avLst/>
          </a:prstGeom>
          <a:noFill/>
          <a:ln>
            <a:noFill/>
          </a:ln>
        </p:spPr>
      </p:pic>
      <p:sp>
        <p:nvSpPr>
          <p:cNvPr id="2351" name="Google Shape;2351;p262"/>
          <p:cNvSpPr txBox="1"/>
          <p:nvPr/>
        </p:nvSpPr>
        <p:spPr>
          <a:xfrm>
            <a:off x="4309200" y="1271950"/>
            <a:ext cx="4834800" cy="2225700"/>
          </a:xfrm>
          <a:prstGeom prst="rect">
            <a:avLst/>
          </a:prstGeom>
          <a:noFill/>
          <a:ln>
            <a:noFill/>
          </a:ln>
        </p:spPr>
        <p:txBody>
          <a:bodyPr anchorCtr="0" anchor="t" bIns="91425" lIns="91425" spcFirstLastPara="1" rIns="91425" wrap="square" tIns="91425">
            <a:spAutoFit/>
          </a:bodyPr>
          <a:lstStyle/>
          <a:p>
            <a:pPr indent="-311150" lvl="0" marL="457200" marR="0" rtl="0" algn="l">
              <a:lnSpc>
                <a:spcPct val="115000"/>
              </a:lnSpc>
              <a:spcBef>
                <a:spcPts val="0"/>
              </a:spcBef>
              <a:spcAft>
                <a:spcPts val="0"/>
              </a:spcAft>
              <a:buClr>
                <a:srgbClr val="000000"/>
              </a:buClr>
              <a:buSzPts val="1300"/>
              <a:buFont typeface="Calibri"/>
              <a:buChar char="●"/>
            </a:pPr>
            <a:r>
              <a:rPr i="0" lang="en-CA" sz="1300" u="none" cap="none" strike="noStrike">
                <a:solidFill>
                  <a:srgbClr val="000000"/>
                </a:solidFill>
                <a:latin typeface="Calibri"/>
                <a:ea typeface="Calibri"/>
                <a:cs typeface="Calibri"/>
                <a:sym typeface="Calibri"/>
              </a:rPr>
              <a:t>Executive Vice President and General Manager of the Client Computing Group at Intel Corporation.</a:t>
            </a:r>
            <a:endParaRPr i="0" sz="1300" u="none" cap="none" strike="noStrike">
              <a:solidFill>
                <a:srgbClr val="000000"/>
              </a:solidFill>
              <a:latin typeface="Calibri"/>
              <a:ea typeface="Calibri"/>
              <a:cs typeface="Calibri"/>
              <a:sym typeface="Calibri"/>
            </a:endParaRPr>
          </a:p>
          <a:p>
            <a:pPr indent="-311150" lvl="0" marL="457200" marR="0" rtl="0" algn="l">
              <a:lnSpc>
                <a:spcPct val="115000"/>
              </a:lnSpc>
              <a:spcBef>
                <a:spcPts val="0"/>
              </a:spcBef>
              <a:spcAft>
                <a:spcPts val="0"/>
              </a:spcAft>
              <a:buClr>
                <a:srgbClr val="000000"/>
              </a:buClr>
              <a:buSzPts val="1300"/>
              <a:buFont typeface="Calibri"/>
              <a:buChar char="●"/>
            </a:pPr>
            <a:r>
              <a:rPr i="0" lang="en-CA" sz="1300" u="none" cap="none" strike="noStrike">
                <a:solidFill>
                  <a:srgbClr val="000000"/>
                </a:solidFill>
                <a:latin typeface="Calibri"/>
                <a:ea typeface="Calibri"/>
                <a:cs typeface="Calibri"/>
                <a:sym typeface="Calibri"/>
              </a:rPr>
              <a:t>Responsible for strategy, financial performance, and product development of the client business.</a:t>
            </a:r>
            <a:endParaRPr i="0" sz="1300" u="none" cap="none" strike="noStrike">
              <a:solidFill>
                <a:srgbClr val="000000"/>
              </a:solidFill>
              <a:latin typeface="Calibri"/>
              <a:ea typeface="Calibri"/>
              <a:cs typeface="Calibri"/>
              <a:sym typeface="Calibri"/>
            </a:endParaRPr>
          </a:p>
          <a:p>
            <a:pPr indent="-311150" lvl="0" marL="457200" marR="0" rtl="0" algn="l">
              <a:lnSpc>
                <a:spcPct val="115000"/>
              </a:lnSpc>
              <a:spcBef>
                <a:spcPts val="0"/>
              </a:spcBef>
              <a:spcAft>
                <a:spcPts val="0"/>
              </a:spcAft>
              <a:buClr>
                <a:srgbClr val="000000"/>
              </a:buClr>
              <a:buSzPts val="1300"/>
              <a:buFont typeface="Calibri"/>
              <a:buChar char="●"/>
            </a:pPr>
            <a:r>
              <a:rPr i="0" lang="en-CA" sz="1300" u="none" cap="none" strike="noStrike">
                <a:solidFill>
                  <a:srgbClr val="000000"/>
                </a:solidFill>
                <a:latin typeface="Calibri"/>
                <a:ea typeface="Calibri"/>
                <a:cs typeface="Calibri"/>
                <a:sym typeface="Calibri"/>
              </a:rPr>
              <a:t>Manages the full portfolio of client technologies and platforms for exceptional personal computing experiences.</a:t>
            </a:r>
            <a:endParaRPr i="0" sz="1300" u="none" cap="none" strike="noStrike">
              <a:solidFill>
                <a:srgbClr val="000000"/>
              </a:solidFill>
              <a:latin typeface="Calibri"/>
              <a:ea typeface="Calibri"/>
              <a:cs typeface="Calibri"/>
              <a:sym typeface="Calibri"/>
            </a:endParaRPr>
          </a:p>
          <a:p>
            <a:pPr indent="-311150" lvl="0" marL="457200" marR="0" rtl="0" algn="l">
              <a:lnSpc>
                <a:spcPct val="115000"/>
              </a:lnSpc>
              <a:spcBef>
                <a:spcPts val="0"/>
              </a:spcBef>
              <a:spcAft>
                <a:spcPts val="0"/>
              </a:spcAft>
              <a:buClr>
                <a:srgbClr val="000000"/>
              </a:buClr>
              <a:buSzPts val="1300"/>
              <a:buFont typeface="Calibri"/>
              <a:buChar char="●"/>
            </a:pPr>
            <a:r>
              <a:rPr i="0" lang="en-CA" sz="1300" u="none" cap="none" strike="noStrike">
                <a:solidFill>
                  <a:srgbClr val="000000"/>
                </a:solidFill>
                <a:latin typeface="Calibri"/>
                <a:ea typeface="Calibri"/>
                <a:cs typeface="Calibri"/>
                <a:sym typeface="Calibri"/>
              </a:rPr>
              <a:t>Joined Intel in 1996.</a:t>
            </a:r>
            <a:endParaRPr i="0" sz="1300" u="none" cap="none" strike="noStrike">
              <a:solidFill>
                <a:srgbClr val="000000"/>
              </a:solidFill>
              <a:latin typeface="Calibri"/>
              <a:ea typeface="Calibri"/>
              <a:cs typeface="Calibri"/>
              <a:sym typeface="Calibri"/>
            </a:endParaRPr>
          </a:p>
          <a:p>
            <a:pPr indent="-311150" lvl="0" marL="457200" marR="0" rtl="0" algn="l">
              <a:lnSpc>
                <a:spcPct val="115000"/>
              </a:lnSpc>
              <a:spcBef>
                <a:spcPts val="0"/>
              </a:spcBef>
              <a:spcAft>
                <a:spcPts val="0"/>
              </a:spcAft>
              <a:buClr>
                <a:srgbClr val="000000"/>
              </a:buClr>
              <a:buSzPts val="1300"/>
              <a:buFont typeface="Calibri"/>
              <a:buChar char="●"/>
            </a:pPr>
            <a:r>
              <a:rPr i="0" lang="en-CA" sz="1300" u="none" cap="none" strike="noStrike">
                <a:solidFill>
                  <a:srgbClr val="000000"/>
                </a:solidFill>
                <a:latin typeface="Calibri"/>
                <a:ea typeface="Calibri"/>
                <a:cs typeface="Calibri"/>
                <a:sym typeface="Calibri"/>
              </a:rPr>
              <a:t>Previously held the role of Chief Revenue Officer and General Manager of the Sales, Marketing, and Communications Group. </a:t>
            </a:r>
            <a:endParaRPr i="0" sz="1300" u="none" cap="none" strike="noStrike">
              <a:solidFill>
                <a:srgbClr val="000000"/>
              </a:solidFill>
              <a:latin typeface="Calibri"/>
              <a:ea typeface="Calibri"/>
              <a:cs typeface="Calibri"/>
              <a:sym typeface="Calibri"/>
            </a:endParaRPr>
          </a:p>
        </p:txBody>
      </p:sp>
      <p:sp>
        <p:nvSpPr>
          <p:cNvPr id="2352" name="Google Shape;2352;p262"/>
          <p:cNvSpPr txBox="1"/>
          <p:nvPr>
            <p:ph idx="1"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https://www.intc.com/about-intel/management-team</a:t>
            </a:r>
            <a:endParaRPr sz="800"/>
          </a:p>
        </p:txBody>
      </p:sp>
    </p:spTree>
  </p:cSld>
  <p:clrMapOvr>
    <a:masterClrMapping/>
  </p:clrMapOvr>
</p:sld>
</file>

<file path=ppt/slides/slide2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6" name="Shape 2356"/>
        <p:cNvGrpSpPr/>
        <p:nvPr/>
      </p:nvGrpSpPr>
      <p:grpSpPr>
        <a:xfrm>
          <a:off x="0" y="0"/>
          <a:ext cx="0" cy="0"/>
          <a:chOff x="0" y="0"/>
          <a:chExt cx="0" cy="0"/>
        </a:xfrm>
      </p:grpSpPr>
      <p:sp>
        <p:nvSpPr>
          <p:cNvPr id="2357" name="Google Shape;2357;p263"/>
          <p:cNvSpPr txBox="1"/>
          <p:nvPr>
            <p:ph type="title"/>
          </p:nvPr>
        </p:nvSpPr>
        <p:spPr>
          <a:xfrm>
            <a:off x="353200" y="272325"/>
            <a:ext cx="3956100" cy="250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CA"/>
              <a:t>Sachin Katti </a:t>
            </a:r>
            <a:endParaRPr/>
          </a:p>
          <a:p>
            <a:pPr indent="0" lvl="0" marL="0" rtl="0" algn="l">
              <a:spcBef>
                <a:spcPts val="0"/>
              </a:spcBef>
              <a:spcAft>
                <a:spcPts val="0"/>
              </a:spcAft>
              <a:buNone/>
            </a:pPr>
            <a:r>
              <a:rPr lang="en-CA" sz="1600"/>
              <a:t>Senior Vice President; General Manager, Network and Edge Group</a:t>
            </a:r>
            <a:endParaRPr sz="1600"/>
          </a:p>
          <a:p>
            <a:pPr indent="0" lvl="0" marL="0" rtl="0" algn="l">
              <a:spcBef>
                <a:spcPts val="0"/>
              </a:spcBef>
              <a:spcAft>
                <a:spcPts val="0"/>
              </a:spcAft>
              <a:buNone/>
            </a:pPr>
            <a:r>
              <a:t/>
            </a:r>
            <a:endParaRPr sz="1600"/>
          </a:p>
        </p:txBody>
      </p:sp>
      <p:pic>
        <p:nvPicPr>
          <p:cNvPr id="2358" name="Google Shape;2358;p263"/>
          <p:cNvPicPr preferRelativeResize="0"/>
          <p:nvPr/>
        </p:nvPicPr>
        <p:blipFill>
          <a:blip r:embed="rId3">
            <a:alphaModFix/>
          </a:blip>
          <a:stretch>
            <a:fillRect/>
          </a:stretch>
        </p:blipFill>
        <p:spPr>
          <a:xfrm>
            <a:off x="8311950" y="4599526"/>
            <a:ext cx="832050" cy="548200"/>
          </a:xfrm>
          <a:prstGeom prst="rect">
            <a:avLst/>
          </a:prstGeom>
          <a:noFill/>
          <a:ln>
            <a:noFill/>
          </a:ln>
        </p:spPr>
      </p:pic>
      <p:pic>
        <p:nvPicPr>
          <p:cNvPr id="2359" name="Google Shape;2359;p263"/>
          <p:cNvPicPr preferRelativeResize="0"/>
          <p:nvPr/>
        </p:nvPicPr>
        <p:blipFill rotWithShape="1">
          <a:blip r:embed="rId4">
            <a:alphaModFix/>
          </a:blip>
          <a:srcRect b="23410" l="31164" r="31489" t="8871"/>
          <a:stretch/>
        </p:blipFill>
        <p:spPr>
          <a:xfrm>
            <a:off x="491825" y="1543600"/>
            <a:ext cx="3346326" cy="3170599"/>
          </a:xfrm>
          <a:prstGeom prst="rect">
            <a:avLst/>
          </a:prstGeom>
          <a:noFill/>
          <a:ln>
            <a:noFill/>
          </a:ln>
        </p:spPr>
      </p:pic>
      <p:pic>
        <p:nvPicPr>
          <p:cNvPr id="2360" name="Google Shape;2360;p263"/>
          <p:cNvPicPr preferRelativeResize="0"/>
          <p:nvPr/>
        </p:nvPicPr>
        <p:blipFill rotWithShape="1">
          <a:blip r:embed="rId5">
            <a:alphaModFix/>
          </a:blip>
          <a:srcRect b="36940" l="0" r="0" t="0"/>
          <a:stretch/>
        </p:blipFill>
        <p:spPr>
          <a:xfrm>
            <a:off x="491825" y="1543600"/>
            <a:ext cx="3346325" cy="3170601"/>
          </a:xfrm>
          <a:prstGeom prst="rect">
            <a:avLst/>
          </a:prstGeom>
          <a:noFill/>
          <a:ln>
            <a:noFill/>
          </a:ln>
        </p:spPr>
      </p:pic>
      <p:sp>
        <p:nvSpPr>
          <p:cNvPr id="2361" name="Google Shape;2361;p263"/>
          <p:cNvSpPr txBox="1"/>
          <p:nvPr/>
        </p:nvSpPr>
        <p:spPr>
          <a:xfrm>
            <a:off x="4309250" y="993225"/>
            <a:ext cx="4834800" cy="3606300"/>
          </a:xfrm>
          <a:prstGeom prst="rect">
            <a:avLst/>
          </a:prstGeom>
          <a:noFill/>
          <a:ln>
            <a:noFill/>
          </a:ln>
        </p:spPr>
        <p:txBody>
          <a:bodyPr anchorCtr="0" anchor="t" bIns="91425" lIns="91425" spcFirstLastPara="1" rIns="91425" wrap="square" tIns="91425">
            <a:spAutoFit/>
          </a:bodyPr>
          <a:lstStyle/>
          <a:p>
            <a:pPr indent="-311150" lvl="0" marL="457200" marR="0" rtl="0" algn="l">
              <a:lnSpc>
                <a:spcPct val="115000"/>
              </a:lnSpc>
              <a:spcBef>
                <a:spcPts val="0"/>
              </a:spcBef>
              <a:spcAft>
                <a:spcPts val="0"/>
              </a:spcAft>
              <a:buClr>
                <a:srgbClr val="000000"/>
              </a:buClr>
              <a:buSzPts val="1300"/>
              <a:buFont typeface="Calibri"/>
              <a:buChar char="●"/>
            </a:pPr>
            <a:r>
              <a:rPr i="0" lang="en-CA" sz="1300" u="none" cap="none" strike="noStrike">
                <a:solidFill>
                  <a:srgbClr val="000000"/>
                </a:solidFill>
                <a:latin typeface="Calibri"/>
                <a:ea typeface="Calibri"/>
                <a:cs typeface="Calibri"/>
                <a:sym typeface="Calibri"/>
              </a:rPr>
              <a:t>Senior Vice President and General Manager of the Network and Edge Group (NEX) at Intel Corporation.</a:t>
            </a:r>
            <a:endParaRPr i="0" sz="1300" u="none" cap="none" strike="noStrike">
              <a:solidFill>
                <a:srgbClr val="000000"/>
              </a:solidFill>
              <a:latin typeface="Calibri"/>
              <a:ea typeface="Calibri"/>
              <a:cs typeface="Calibri"/>
              <a:sym typeface="Calibri"/>
            </a:endParaRPr>
          </a:p>
          <a:p>
            <a:pPr indent="-311150" lvl="0" marL="457200" marR="0" rtl="0" algn="l">
              <a:lnSpc>
                <a:spcPct val="115000"/>
              </a:lnSpc>
              <a:spcBef>
                <a:spcPts val="0"/>
              </a:spcBef>
              <a:spcAft>
                <a:spcPts val="0"/>
              </a:spcAft>
              <a:buClr>
                <a:srgbClr val="000000"/>
              </a:buClr>
              <a:buSzPts val="1300"/>
              <a:buFont typeface="Calibri"/>
              <a:buChar char="●"/>
            </a:pPr>
            <a:r>
              <a:rPr i="0" lang="en-CA" sz="1300" u="none" cap="none" strike="noStrike">
                <a:solidFill>
                  <a:srgbClr val="000000"/>
                </a:solidFill>
                <a:latin typeface="Calibri"/>
                <a:ea typeface="Calibri"/>
                <a:cs typeface="Calibri"/>
                <a:sym typeface="Calibri"/>
              </a:rPr>
              <a:t>Responsible for driving technology and product leadership from the network to the intelligent edge.</a:t>
            </a:r>
            <a:endParaRPr i="0" sz="1300" u="none" cap="none" strike="noStrike">
              <a:solidFill>
                <a:srgbClr val="000000"/>
              </a:solidFill>
              <a:latin typeface="Calibri"/>
              <a:ea typeface="Calibri"/>
              <a:cs typeface="Calibri"/>
              <a:sym typeface="Calibri"/>
            </a:endParaRPr>
          </a:p>
          <a:p>
            <a:pPr indent="-311150" lvl="0" marL="457200" marR="0" rtl="0" algn="l">
              <a:lnSpc>
                <a:spcPct val="115000"/>
              </a:lnSpc>
              <a:spcBef>
                <a:spcPts val="0"/>
              </a:spcBef>
              <a:spcAft>
                <a:spcPts val="0"/>
              </a:spcAft>
              <a:buClr>
                <a:srgbClr val="000000"/>
              </a:buClr>
              <a:buSzPts val="1300"/>
              <a:buFont typeface="Calibri"/>
              <a:buChar char="●"/>
            </a:pPr>
            <a:r>
              <a:rPr i="0" lang="en-CA" sz="1300" u="none" cap="none" strike="noStrike">
                <a:solidFill>
                  <a:srgbClr val="000000"/>
                </a:solidFill>
                <a:latin typeface="Calibri"/>
                <a:ea typeface="Calibri"/>
                <a:cs typeface="Calibri"/>
                <a:sym typeface="Calibri"/>
              </a:rPr>
              <a:t>Former Vice President and Chief Technology Officer for NEX, responsible for technical strategy and vision.</a:t>
            </a:r>
            <a:endParaRPr i="0" sz="1300" u="none" cap="none" strike="noStrike">
              <a:solidFill>
                <a:srgbClr val="000000"/>
              </a:solidFill>
              <a:latin typeface="Calibri"/>
              <a:ea typeface="Calibri"/>
              <a:cs typeface="Calibri"/>
              <a:sym typeface="Calibri"/>
            </a:endParaRPr>
          </a:p>
          <a:p>
            <a:pPr indent="-311150" lvl="0" marL="457200" marR="0" rtl="0" algn="l">
              <a:lnSpc>
                <a:spcPct val="115000"/>
              </a:lnSpc>
              <a:spcBef>
                <a:spcPts val="0"/>
              </a:spcBef>
              <a:spcAft>
                <a:spcPts val="0"/>
              </a:spcAft>
              <a:buClr>
                <a:srgbClr val="000000"/>
              </a:buClr>
              <a:buSzPts val="1300"/>
              <a:buFont typeface="Calibri"/>
              <a:buChar char="●"/>
            </a:pPr>
            <a:r>
              <a:rPr i="0" lang="en-CA" sz="1300" u="none" cap="none" strike="noStrike">
                <a:solidFill>
                  <a:srgbClr val="000000"/>
                </a:solidFill>
                <a:latin typeface="Calibri"/>
                <a:ea typeface="Calibri"/>
                <a:cs typeface="Calibri"/>
                <a:sym typeface="Calibri"/>
              </a:rPr>
              <a:t>Previously served as Vice President of Telco &amp; Edge Strategy at VMware, defining product and technology vision for cloudification of the network and edge.</a:t>
            </a:r>
            <a:endParaRPr i="0" sz="1300" u="none" cap="none" strike="noStrike">
              <a:solidFill>
                <a:srgbClr val="000000"/>
              </a:solidFill>
              <a:latin typeface="Calibri"/>
              <a:ea typeface="Calibri"/>
              <a:cs typeface="Calibri"/>
              <a:sym typeface="Calibri"/>
            </a:endParaRPr>
          </a:p>
          <a:p>
            <a:pPr indent="-311150" lvl="0" marL="457200" marR="0" rtl="0" algn="l">
              <a:lnSpc>
                <a:spcPct val="115000"/>
              </a:lnSpc>
              <a:spcBef>
                <a:spcPts val="0"/>
              </a:spcBef>
              <a:spcAft>
                <a:spcPts val="0"/>
              </a:spcAft>
              <a:buClr>
                <a:srgbClr val="000000"/>
              </a:buClr>
              <a:buSzPts val="1300"/>
              <a:buFont typeface="Calibri"/>
              <a:buChar char="●"/>
            </a:pPr>
            <a:r>
              <a:rPr i="0" lang="en-CA" sz="1300" u="none" cap="none" strike="noStrike">
                <a:solidFill>
                  <a:srgbClr val="000000"/>
                </a:solidFill>
                <a:latin typeface="Calibri"/>
                <a:ea typeface="Calibri"/>
                <a:cs typeface="Calibri"/>
                <a:sym typeface="Calibri"/>
              </a:rPr>
              <a:t>Professor of Electrical Engineering and Computer Science at Stanford University.</a:t>
            </a:r>
            <a:endParaRPr i="0" sz="1300" u="none" cap="none" strike="noStrike">
              <a:solidFill>
                <a:srgbClr val="000000"/>
              </a:solidFill>
              <a:latin typeface="Calibri"/>
              <a:ea typeface="Calibri"/>
              <a:cs typeface="Calibri"/>
              <a:sym typeface="Calibri"/>
            </a:endParaRPr>
          </a:p>
          <a:p>
            <a:pPr indent="-311150" lvl="0" marL="457200" marR="0" rtl="0" algn="l">
              <a:lnSpc>
                <a:spcPct val="115000"/>
              </a:lnSpc>
              <a:spcBef>
                <a:spcPts val="0"/>
              </a:spcBef>
              <a:spcAft>
                <a:spcPts val="0"/>
              </a:spcAft>
              <a:buClr>
                <a:srgbClr val="000000"/>
              </a:buClr>
              <a:buSzPts val="1300"/>
              <a:buFont typeface="Calibri"/>
              <a:buChar char="●"/>
            </a:pPr>
            <a:r>
              <a:rPr i="0" lang="en-CA" sz="1300" u="none" cap="none" strike="noStrike">
                <a:solidFill>
                  <a:srgbClr val="000000"/>
                </a:solidFill>
                <a:latin typeface="Calibri"/>
                <a:ea typeface="Calibri"/>
                <a:cs typeface="Calibri"/>
                <a:sym typeface="Calibri"/>
              </a:rPr>
              <a:t>Co-chair of the Technical Steering Committee for the O-RAN Alliance.</a:t>
            </a:r>
            <a:endParaRPr i="0" sz="1300" u="none" cap="none" strike="noStrike">
              <a:solidFill>
                <a:srgbClr val="000000"/>
              </a:solidFill>
              <a:latin typeface="Calibri"/>
              <a:ea typeface="Calibri"/>
              <a:cs typeface="Calibri"/>
              <a:sym typeface="Calibri"/>
            </a:endParaRPr>
          </a:p>
          <a:p>
            <a:pPr indent="-311150" lvl="0" marL="457200" marR="0" rtl="0" algn="l">
              <a:lnSpc>
                <a:spcPct val="115000"/>
              </a:lnSpc>
              <a:spcBef>
                <a:spcPts val="0"/>
              </a:spcBef>
              <a:spcAft>
                <a:spcPts val="0"/>
              </a:spcAft>
              <a:buClr>
                <a:srgbClr val="000000"/>
              </a:buClr>
              <a:buSzPts val="1300"/>
              <a:buFont typeface="Calibri"/>
              <a:buChar char="●"/>
            </a:pPr>
            <a:r>
              <a:rPr i="0" lang="en-CA" sz="1300" u="none" cap="none" strike="noStrike">
                <a:solidFill>
                  <a:srgbClr val="000000"/>
                </a:solidFill>
                <a:latin typeface="Calibri"/>
                <a:ea typeface="Calibri"/>
                <a:cs typeface="Calibri"/>
                <a:sym typeface="Calibri"/>
              </a:rPr>
              <a:t>Founding director of the xRAN Foundation (merged with O-RAN Alliance).</a:t>
            </a:r>
            <a:endParaRPr i="0" sz="1300" u="none" cap="none" strike="noStrike">
              <a:solidFill>
                <a:srgbClr val="000000"/>
              </a:solidFill>
              <a:latin typeface="Calibri"/>
              <a:ea typeface="Calibri"/>
              <a:cs typeface="Calibri"/>
              <a:sym typeface="Calibri"/>
            </a:endParaRPr>
          </a:p>
        </p:txBody>
      </p:sp>
      <p:sp>
        <p:nvSpPr>
          <p:cNvPr id="2362" name="Google Shape;2362;p263"/>
          <p:cNvSpPr txBox="1"/>
          <p:nvPr>
            <p:ph idx="1"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https://www.intc.com/about-intel/management-team</a:t>
            </a:r>
            <a:endParaRPr sz="8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39"/>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Industry Leaders</a:t>
            </a:r>
            <a:endParaRPr/>
          </a:p>
        </p:txBody>
      </p:sp>
      <p:sp>
        <p:nvSpPr>
          <p:cNvPr id="269" name="Google Shape;269;p39"/>
          <p:cNvSpPr/>
          <p:nvPr/>
        </p:nvSpPr>
        <p:spPr>
          <a:xfrm>
            <a:off x="612000" y="1080000"/>
            <a:ext cx="7920000" cy="360000"/>
          </a:xfrm>
          <a:prstGeom prst="rect">
            <a:avLst/>
          </a:prstGeom>
          <a:solidFill>
            <a:schemeClr val="dk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rPr b="1" i="0" lang="en-CA" sz="1500" u="none" cap="none" strike="noStrike">
                <a:solidFill>
                  <a:srgbClr val="FFFFFF"/>
                </a:solidFill>
                <a:latin typeface="Montserrat"/>
                <a:ea typeface="Montserrat"/>
                <a:cs typeface="Montserrat"/>
                <a:sym typeface="Montserrat"/>
              </a:rPr>
              <a:t>Leading semiconductor </a:t>
            </a:r>
            <a:r>
              <a:rPr b="1" lang="en-CA" sz="1500">
                <a:solidFill>
                  <a:srgbClr val="FFFFFF"/>
                </a:solidFill>
                <a:latin typeface="Montserrat"/>
                <a:ea typeface="Montserrat"/>
                <a:cs typeface="Montserrat"/>
                <a:sym typeface="Montserrat"/>
              </a:rPr>
              <a:t>companies</a:t>
            </a:r>
            <a:r>
              <a:rPr b="1" i="0" lang="en-CA" sz="1500" u="none" cap="none" strike="noStrike">
                <a:solidFill>
                  <a:srgbClr val="FFFFFF"/>
                </a:solidFill>
                <a:latin typeface="Montserrat"/>
                <a:ea typeface="Montserrat"/>
                <a:cs typeface="Montserrat"/>
                <a:sym typeface="Montserrat"/>
              </a:rPr>
              <a:t> worldwide </a:t>
            </a:r>
            <a:r>
              <a:rPr b="1" lang="en-CA" sz="1500">
                <a:solidFill>
                  <a:srgbClr val="FFFFFF"/>
                </a:solidFill>
                <a:latin typeface="Montserrat"/>
                <a:ea typeface="Montserrat"/>
                <a:cs typeface="Montserrat"/>
                <a:sym typeface="Montserrat"/>
              </a:rPr>
              <a:t>2023</a:t>
            </a:r>
            <a:r>
              <a:rPr b="1" i="0" lang="en-CA" sz="1500" u="none" cap="none" strike="noStrike">
                <a:solidFill>
                  <a:srgbClr val="FFFFFF"/>
                </a:solidFill>
                <a:latin typeface="Montserrat"/>
                <a:ea typeface="Montserrat"/>
                <a:cs typeface="Montserrat"/>
                <a:sym typeface="Montserrat"/>
              </a:rPr>
              <a:t>, by </a:t>
            </a:r>
            <a:r>
              <a:rPr b="1" lang="en-CA" sz="1500">
                <a:solidFill>
                  <a:srgbClr val="FFFFFF"/>
                </a:solidFill>
                <a:latin typeface="Montserrat"/>
                <a:ea typeface="Montserrat"/>
                <a:cs typeface="Montserrat"/>
                <a:sym typeface="Montserrat"/>
              </a:rPr>
              <a:t>market cap</a:t>
            </a:r>
            <a:endParaRPr b="1" i="0" sz="1500" u="none" cap="none" strike="noStrike">
              <a:solidFill>
                <a:srgbClr val="FFFFFF"/>
              </a:solidFill>
              <a:latin typeface="Montserrat"/>
              <a:ea typeface="Montserrat"/>
              <a:cs typeface="Montserrat"/>
              <a:sym typeface="Montserrat"/>
            </a:endParaRPr>
          </a:p>
        </p:txBody>
      </p:sp>
      <p:sp>
        <p:nvSpPr>
          <p:cNvPr id="270" name="Google Shape;270;p39"/>
          <p:cNvSpPr txBox="1"/>
          <p:nvPr>
            <p:ph idx="4294967295" type="body"/>
          </p:nvPr>
        </p:nvSpPr>
        <p:spPr>
          <a:xfrm>
            <a:off x="612000" y="1440000"/>
            <a:ext cx="3960000" cy="3240000"/>
          </a:xfrm>
          <a:prstGeom prst="rect">
            <a:avLst/>
          </a:prstGeom>
        </p:spPr>
        <p:txBody>
          <a:bodyPr anchorCtr="0" anchor="ctr" bIns="91425" lIns="91425" spcFirstLastPara="1" rIns="91425" wrap="square" tIns="91425">
            <a:normAutofit/>
          </a:bodyPr>
          <a:lstStyle/>
          <a:p>
            <a:pPr indent="-311150" lvl="0" marL="457200" rtl="0" algn="l">
              <a:spcBef>
                <a:spcPts val="0"/>
              </a:spcBef>
              <a:spcAft>
                <a:spcPts val="0"/>
              </a:spcAft>
              <a:buSzPts val="1300"/>
              <a:buChar char="●"/>
            </a:pPr>
            <a:r>
              <a:rPr lang="en-CA"/>
              <a:t>NVIDIA ranked as one of leading semiconductor companies in terms of market cap</a:t>
            </a:r>
            <a:endParaRPr/>
          </a:p>
          <a:p>
            <a:pPr indent="-311150" lvl="0" marL="457200" rtl="0" algn="l">
              <a:spcBef>
                <a:spcPts val="0"/>
              </a:spcBef>
              <a:spcAft>
                <a:spcPts val="0"/>
              </a:spcAft>
              <a:buSzPts val="1300"/>
              <a:buChar char="●"/>
            </a:pPr>
            <a:r>
              <a:rPr lang="en-CA"/>
              <a:t>NVIDIA hit $1trillion market cap</a:t>
            </a:r>
            <a:endParaRPr/>
          </a:p>
        </p:txBody>
      </p:sp>
      <p:pic>
        <p:nvPicPr>
          <p:cNvPr id="271" name="Google Shape;271;p39"/>
          <p:cNvPicPr preferRelativeResize="0"/>
          <p:nvPr/>
        </p:nvPicPr>
        <p:blipFill>
          <a:blip r:embed="rId3">
            <a:alphaModFix/>
          </a:blip>
          <a:stretch>
            <a:fillRect/>
          </a:stretch>
        </p:blipFill>
        <p:spPr>
          <a:xfrm>
            <a:off x="4680000" y="1440000"/>
            <a:ext cx="3960000" cy="3239999"/>
          </a:xfrm>
          <a:prstGeom prst="rect">
            <a:avLst/>
          </a:prstGeom>
          <a:noFill/>
          <a:ln>
            <a:noFill/>
          </a:ln>
        </p:spPr>
      </p:pic>
      <p:sp>
        <p:nvSpPr>
          <p:cNvPr id="272" name="Google Shape;272;p39"/>
          <p:cNvSpPr txBox="1"/>
          <p:nvPr/>
        </p:nvSpPr>
        <p:spPr>
          <a:xfrm>
            <a:off x="0" y="4832175"/>
            <a:ext cx="7152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sz="800">
                <a:solidFill>
                  <a:srgbClr val="999999"/>
                </a:solidFill>
                <a:latin typeface="Calibri"/>
                <a:ea typeface="Calibri"/>
                <a:cs typeface="Calibri"/>
                <a:sym typeface="Calibri"/>
              </a:rPr>
              <a:t>Source: </a:t>
            </a:r>
            <a:r>
              <a:rPr lang="en-CA" sz="800" u="sng">
                <a:solidFill>
                  <a:srgbClr val="999999"/>
                </a:solidFill>
                <a:latin typeface="Calibri"/>
                <a:ea typeface="Calibri"/>
                <a:cs typeface="Calibri"/>
                <a:sym typeface="Calibri"/>
                <a:hlinkClick r:id="rId4">
                  <a:extLst>
                    <a:ext uri="{A12FA001-AC4F-418D-AE19-62706E023703}">
                      <ahyp:hlinkClr val="tx"/>
                    </a:ext>
                  </a:extLst>
                </a:hlinkClick>
              </a:rPr>
              <a:t>Statista (2023)</a:t>
            </a:r>
            <a:endParaRPr sz="800">
              <a:solidFill>
                <a:srgbClr val="999999"/>
              </a:solidFill>
              <a:latin typeface="Calibri"/>
              <a:ea typeface="Calibri"/>
              <a:cs typeface="Calibri"/>
              <a:sym typeface="Calibri"/>
            </a:endParaRPr>
          </a:p>
        </p:txBody>
      </p:sp>
    </p:spTree>
  </p:cSld>
  <p:clrMapOvr>
    <a:masterClrMapping/>
  </p:clrMapOvr>
</p:sld>
</file>

<file path=ppt/slides/slide2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6" name="Shape 2366"/>
        <p:cNvGrpSpPr/>
        <p:nvPr/>
      </p:nvGrpSpPr>
      <p:grpSpPr>
        <a:xfrm>
          <a:off x="0" y="0"/>
          <a:ext cx="0" cy="0"/>
          <a:chOff x="0" y="0"/>
          <a:chExt cx="0" cy="0"/>
        </a:xfrm>
      </p:grpSpPr>
      <p:sp>
        <p:nvSpPr>
          <p:cNvPr id="2367" name="Google Shape;2367;p264"/>
          <p:cNvSpPr txBox="1"/>
          <p:nvPr>
            <p:ph type="title"/>
          </p:nvPr>
        </p:nvSpPr>
        <p:spPr>
          <a:xfrm>
            <a:off x="317975" y="272325"/>
            <a:ext cx="3991200" cy="250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CA"/>
              <a:t>Dr. Ann B. Kelleher</a:t>
            </a:r>
            <a:endParaRPr/>
          </a:p>
          <a:p>
            <a:pPr indent="0" lvl="0" marL="0" rtl="0" algn="l">
              <a:spcBef>
                <a:spcPts val="0"/>
              </a:spcBef>
              <a:spcAft>
                <a:spcPts val="0"/>
              </a:spcAft>
              <a:buNone/>
            </a:pPr>
            <a:r>
              <a:rPr lang="en-CA" sz="1600"/>
              <a:t>Executive Vice President; General Manager, Technology Development</a:t>
            </a:r>
            <a:endParaRPr sz="1600"/>
          </a:p>
        </p:txBody>
      </p:sp>
      <p:pic>
        <p:nvPicPr>
          <p:cNvPr id="2368" name="Google Shape;2368;p264"/>
          <p:cNvPicPr preferRelativeResize="0"/>
          <p:nvPr/>
        </p:nvPicPr>
        <p:blipFill rotWithShape="1">
          <a:blip r:embed="rId3">
            <a:alphaModFix/>
          </a:blip>
          <a:srcRect b="13934" l="0" r="0" t="0"/>
          <a:stretch/>
        </p:blipFill>
        <p:spPr>
          <a:xfrm>
            <a:off x="491825" y="1543602"/>
            <a:ext cx="3346325" cy="3170600"/>
          </a:xfrm>
          <a:prstGeom prst="rect">
            <a:avLst/>
          </a:prstGeom>
          <a:noFill/>
          <a:ln>
            <a:noFill/>
          </a:ln>
        </p:spPr>
      </p:pic>
      <p:pic>
        <p:nvPicPr>
          <p:cNvPr id="2369" name="Google Shape;2369;p264"/>
          <p:cNvPicPr preferRelativeResize="0"/>
          <p:nvPr/>
        </p:nvPicPr>
        <p:blipFill>
          <a:blip r:embed="rId4">
            <a:alphaModFix/>
          </a:blip>
          <a:stretch>
            <a:fillRect/>
          </a:stretch>
        </p:blipFill>
        <p:spPr>
          <a:xfrm>
            <a:off x="8311950" y="4599526"/>
            <a:ext cx="832050" cy="548200"/>
          </a:xfrm>
          <a:prstGeom prst="rect">
            <a:avLst/>
          </a:prstGeom>
          <a:noFill/>
          <a:ln>
            <a:noFill/>
          </a:ln>
        </p:spPr>
      </p:pic>
      <p:sp>
        <p:nvSpPr>
          <p:cNvPr id="2370" name="Google Shape;2370;p264"/>
          <p:cNvSpPr txBox="1"/>
          <p:nvPr/>
        </p:nvSpPr>
        <p:spPr>
          <a:xfrm>
            <a:off x="4309250" y="1287950"/>
            <a:ext cx="4834800" cy="1995600"/>
          </a:xfrm>
          <a:prstGeom prst="rect">
            <a:avLst/>
          </a:prstGeom>
          <a:noFill/>
          <a:ln>
            <a:noFill/>
          </a:ln>
        </p:spPr>
        <p:txBody>
          <a:bodyPr anchorCtr="0" anchor="t" bIns="91425" lIns="91425" spcFirstLastPara="1" rIns="91425" wrap="square" tIns="91425">
            <a:spAutoFit/>
          </a:bodyPr>
          <a:lstStyle/>
          <a:p>
            <a:pPr indent="-311150" lvl="0" marL="457200" marR="0" rtl="0" algn="l">
              <a:lnSpc>
                <a:spcPct val="115000"/>
              </a:lnSpc>
              <a:spcBef>
                <a:spcPts val="0"/>
              </a:spcBef>
              <a:spcAft>
                <a:spcPts val="0"/>
              </a:spcAft>
              <a:buClr>
                <a:srgbClr val="000000"/>
              </a:buClr>
              <a:buSzPts val="1300"/>
              <a:buFont typeface="Calibri"/>
              <a:buChar char="●"/>
            </a:pPr>
            <a:r>
              <a:rPr i="0" lang="en-CA" sz="1300" u="none" cap="none" strike="noStrike">
                <a:solidFill>
                  <a:srgbClr val="000000"/>
                </a:solidFill>
                <a:latin typeface="Calibri"/>
                <a:ea typeface="Calibri"/>
                <a:cs typeface="Calibri"/>
                <a:sym typeface="Calibri"/>
              </a:rPr>
              <a:t>Executive Vice President and General Manager of Technology Development at Intel Corporation.</a:t>
            </a:r>
            <a:endParaRPr i="0" sz="1300" u="none" cap="none" strike="noStrike">
              <a:solidFill>
                <a:srgbClr val="000000"/>
              </a:solidFill>
              <a:latin typeface="Calibri"/>
              <a:ea typeface="Calibri"/>
              <a:cs typeface="Calibri"/>
              <a:sym typeface="Calibri"/>
            </a:endParaRPr>
          </a:p>
          <a:p>
            <a:pPr indent="-311150" lvl="0" marL="457200" marR="0" rtl="0" algn="l">
              <a:lnSpc>
                <a:spcPct val="115000"/>
              </a:lnSpc>
              <a:spcBef>
                <a:spcPts val="0"/>
              </a:spcBef>
              <a:spcAft>
                <a:spcPts val="0"/>
              </a:spcAft>
              <a:buClr>
                <a:srgbClr val="000000"/>
              </a:buClr>
              <a:buSzPts val="1300"/>
              <a:buFont typeface="Calibri"/>
              <a:buChar char="●"/>
            </a:pPr>
            <a:r>
              <a:rPr i="0" lang="en-CA" sz="1300" u="none" cap="none" strike="noStrike">
                <a:solidFill>
                  <a:srgbClr val="000000"/>
                </a:solidFill>
                <a:latin typeface="Calibri"/>
                <a:ea typeface="Calibri"/>
                <a:cs typeface="Calibri"/>
                <a:sym typeface="Calibri"/>
              </a:rPr>
              <a:t>Responsible for research, development, and deployment of next-generation silicon logic, packaging, and test technologies.</a:t>
            </a:r>
            <a:endParaRPr i="0" sz="1300" u="none" cap="none" strike="noStrike">
              <a:solidFill>
                <a:srgbClr val="000000"/>
              </a:solidFill>
              <a:latin typeface="Calibri"/>
              <a:ea typeface="Calibri"/>
              <a:cs typeface="Calibri"/>
              <a:sym typeface="Calibri"/>
            </a:endParaRPr>
          </a:p>
          <a:p>
            <a:pPr indent="-311150" lvl="0" marL="457200" marR="0" rtl="0" algn="l">
              <a:lnSpc>
                <a:spcPct val="115000"/>
              </a:lnSpc>
              <a:spcBef>
                <a:spcPts val="0"/>
              </a:spcBef>
              <a:spcAft>
                <a:spcPts val="0"/>
              </a:spcAft>
              <a:buClr>
                <a:srgbClr val="000000"/>
              </a:buClr>
              <a:buSzPts val="1300"/>
              <a:buFont typeface="Calibri"/>
              <a:buChar char="●"/>
            </a:pPr>
            <a:r>
              <a:rPr i="0" lang="en-CA" sz="1300" u="none" cap="none" strike="noStrike">
                <a:solidFill>
                  <a:srgbClr val="000000"/>
                </a:solidFill>
                <a:latin typeface="Calibri"/>
                <a:ea typeface="Calibri"/>
                <a:cs typeface="Calibri"/>
                <a:sym typeface="Calibri"/>
              </a:rPr>
              <a:t>Joined Intel in 1996 as a process engineer.</a:t>
            </a:r>
            <a:endParaRPr i="0" sz="1300" u="none" cap="none" strike="noStrike">
              <a:solidFill>
                <a:srgbClr val="000000"/>
              </a:solidFill>
              <a:latin typeface="Calibri"/>
              <a:ea typeface="Calibri"/>
              <a:cs typeface="Calibri"/>
              <a:sym typeface="Calibri"/>
            </a:endParaRPr>
          </a:p>
          <a:p>
            <a:pPr indent="-311150" lvl="0" marL="457200" marR="0" rtl="0" algn="l">
              <a:lnSpc>
                <a:spcPct val="115000"/>
              </a:lnSpc>
              <a:spcBef>
                <a:spcPts val="0"/>
              </a:spcBef>
              <a:spcAft>
                <a:spcPts val="0"/>
              </a:spcAft>
              <a:buClr>
                <a:srgbClr val="000000"/>
              </a:buClr>
              <a:buSzPts val="1300"/>
              <a:buFont typeface="Calibri"/>
              <a:buChar char="●"/>
            </a:pPr>
            <a:r>
              <a:rPr i="0" lang="en-CA" sz="1300" u="none" cap="none" strike="noStrike">
                <a:solidFill>
                  <a:srgbClr val="000000"/>
                </a:solidFill>
                <a:latin typeface="Calibri"/>
                <a:ea typeface="Calibri"/>
                <a:cs typeface="Calibri"/>
                <a:sym typeface="Calibri"/>
              </a:rPr>
              <a:t>Held various positions managing technology transfers and factory ramp-ups for 200mm and 300mm technologies.</a:t>
            </a:r>
            <a:endParaRPr i="0" sz="1300" u="none" cap="none" strike="noStrike">
              <a:solidFill>
                <a:srgbClr val="000000"/>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p:txBody>
      </p:sp>
      <p:sp>
        <p:nvSpPr>
          <p:cNvPr id="2371" name="Google Shape;2371;p264"/>
          <p:cNvSpPr txBox="1"/>
          <p:nvPr>
            <p:ph idx="1"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https://www.intc.com/about-intel/management-team</a:t>
            </a:r>
            <a:endParaRPr sz="800"/>
          </a:p>
        </p:txBody>
      </p:sp>
    </p:spTree>
  </p:cSld>
  <p:clrMapOvr>
    <a:masterClrMapping/>
  </p:clrMapOvr>
</p:sld>
</file>

<file path=ppt/slides/slide2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5" name="Shape 2375"/>
        <p:cNvGrpSpPr/>
        <p:nvPr/>
      </p:nvGrpSpPr>
      <p:grpSpPr>
        <a:xfrm>
          <a:off x="0" y="0"/>
          <a:ext cx="0" cy="0"/>
          <a:chOff x="0" y="0"/>
          <a:chExt cx="0" cy="0"/>
        </a:xfrm>
      </p:grpSpPr>
      <p:sp>
        <p:nvSpPr>
          <p:cNvPr id="2376" name="Google Shape;2376;p265"/>
          <p:cNvSpPr txBox="1"/>
          <p:nvPr>
            <p:ph type="title"/>
          </p:nvPr>
        </p:nvSpPr>
        <p:spPr>
          <a:xfrm>
            <a:off x="335575" y="272325"/>
            <a:ext cx="3973500" cy="250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CA"/>
              <a:t>Greg Lavender</a:t>
            </a:r>
            <a:endParaRPr/>
          </a:p>
          <a:p>
            <a:pPr indent="0" lvl="0" marL="0" rtl="0" algn="l">
              <a:spcBef>
                <a:spcPts val="0"/>
              </a:spcBef>
              <a:spcAft>
                <a:spcPts val="0"/>
              </a:spcAft>
              <a:buNone/>
            </a:pPr>
            <a:r>
              <a:rPr lang="en-CA" sz="1600"/>
              <a:t>Chief Technology Officer</a:t>
            </a:r>
            <a:endParaRPr sz="1600"/>
          </a:p>
        </p:txBody>
      </p:sp>
      <p:pic>
        <p:nvPicPr>
          <p:cNvPr id="2377" name="Google Shape;2377;p265"/>
          <p:cNvPicPr preferRelativeResize="0"/>
          <p:nvPr/>
        </p:nvPicPr>
        <p:blipFill>
          <a:blip r:embed="rId3">
            <a:alphaModFix/>
          </a:blip>
          <a:stretch>
            <a:fillRect/>
          </a:stretch>
        </p:blipFill>
        <p:spPr>
          <a:xfrm>
            <a:off x="8311950" y="4599526"/>
            <a:ext cx="832050" cy="548200"/>
          </a:xfrm>
          <a:prstGeom prst="rect">
            <a:avLst/>
          </a:prstGeom>
          <a:noFill/>
          <a:ln>
            <a:noFill/>
          </a:ln>
        </p:spPr>
      </p:pic>
      <p:sp>
        <p:nvSpPr>
          <p:cNvPr id="2378" name="Google Shape;2378;p265"/>
          <p:cNvSpPr txBox="1"/>
          <p:nvPr/>
        </p:nvSpPr>
        <p:spPr>
          <a:xfrm>
            <a:off x="4309250" y="1351925"/>
            <a:ext cx="4834800" cy="2455800"/>
          </a:xfrm>
          <a:prstGeom prst="rect">
            <a:avLst/>
          </a:prstGeom>
          <a:noFill/>
          <a:ln>
            <a:noFill/>
          </a:ln>
        </p:spPr>
        <p:txBody>
          <a:bodyPr anchorCtr="0" anchor="t" bIns="91425" lIns="91425" spcFirstLastPara="1" rIns="91425" wrap="square" tIns="91425">
            <a:spAutoFit/>
          </a:bodyPr>
          <a:lstStyle/>
          <a:p>
            <a:pPr indent="-311150" lvl="0" marL="457200" marR="0" rtl="0" algn="l">
              <a:lnSpc>
                <a:spcPct val="115000"/>
              </a:lnSpc>
              <a:spcBef>
                <a:spcPts val="0"/>
              </a:spcBef>
              <a:spcAft>
                <a:spcPts val="0"/>
              </a:spcAft>
              <a:buClr>
                <a:srgbClr val="000000"/>
              </a:buClr>
              <a:buSzPts val="1300"/>
              <a:buFont typeface="Calibri"/>
              <a:buChar char="●"/>
            </a:pPr>
            <a:r>
              <a:rPr i="0" lang="en-CA" sz="1300" u="none" cap="none" strike="noStrike">
                <a:solidFill>
                  <a:srgbClr val="000000"/>
                </a:solidFill>
                <a:latin typeface="Calibri"/>
                <a:ea typeface="Calibri"/>
                <a:cs typeface="Calibri"/>
                <a:sym typeface="Calibri"/>
              </a:rPr>
              <a:t>Senior Vice President, Chief Technology Officer (CTO), and General Manager of the Software and Advanced Technology Group (SATG) at Intel Corporation.</a:t>
            </a:r>
            <a:endParaRPr i="0" sz="1300" u="none" cap="none" strike="noStrike">
              <a:solidFill>
                <a:srgbClr val="000000"/>
              </a:solidFill>
              <a:latin typeface="Calibri"/>
              <a:ea typeface="Calibri"/>
              <a:cs typeface="Calibri"/>
              <a:sym typeface="Calibri"/>
            </a:endParaRPr>
          </a:p>
          <a:p>
            <a:pPr indent="-311150" lvl="0" marL="457200" marR="0" rtl="0" algn="l">
              <a:lnSpc>
                <a:spcPct val="115000"/>
              </a:lnSpc>
              <a:spcBef>
                <a:spcPts val="0"/>
              </a:spcBef>
              <a:spcAft>
                <a:spcPts val="0"/>
              </a:spcAft>
              <a:buClr>
                <a:srgbClr val="000000"/>
              </a:buClr>
              <a:buSzPts val="1300"/>
              <a:buFont typeface="Calibri"/>
              <a:buChar char="●"/>
            </a:pPr>
            <a:r>
              <a:rPr i="0" lang="en-CA" sz="1300" u="none" cap="none" strike="noStrike">
                <a:solidFill>
                  <a:srgbClr val="000000"/>
                </a:solidFill>
                <a:latin typeface="Calibri"/>
                <a:ea typeface="Calibri"/>
                <a:cs typeface="Calibri"/>
                <a:sym typeface="Calibri"/>
              </a:rPr>
              <a:t>Responsible for driving Intel's future technical innovation and research programs.</a:t>
            </a:r>
            <a:endParaRPr i="0" sz="1300" u="none" cap="none" strike="noStrike">
              <a:solidFill>
                <a:srgbClr val="000000"/>
              </a:solidFill>
              <a:latin typeface="Calibri"/>
              <a:ea typeface="Calibri"/>
              <a:cs typeface="Calibri"/>
              <a:sym typeface="Calibri"/>
            </a:endParaRPr>
          </a:p>
          <a:p>
            <a:pPr indent="-311150" lvl="0" marL="457200" marR="0" rtl="0" algn="l">
              <a:lnSpc>
                <a:spcPct val="115000"/>
              </a:lnSpc>
              <a:spcBef>
                <a:spcPts val="0"/>
              </a:spcBef>
              <a:spcAft>
                <a:spcPts val="0"/>
              </a:spcAft>
              <a:buClr>
                <a:srgbClr val="000000"/>
              </a:buClr>
              <a:buSzPts val="1300"/>
              <a:buFont typeface="Calibri"/>
              <a:buChar char="●"/>
            </a:pPr>
            <a:r>
              <a:rPr i="0" lang="en-CA" sz="1300" u="none" cap="none" strike="noStrike">
                <a:solidFill>
                  <a:srgbClr val="000000"/>
                </a:solidFill>
                <a:latin typeface="Calibri"/>
                <a:ea typeface="Calibri"/>
                <a:cs typeface="Calibri"/>
                <a:sym typeface="Calibri"/>
              </a:rPr>
              <a:t>Also responsible for defining an artificial intelligence software stack to support Intel's business and hardware offerings.</a:t>
            </a:r>
            <a:endParaRPr i="0" sz="1300" u="none" cap="none" strike="noStrike">
              <a:solidFill>
                <a:srgbClr val="000000"/>
              </a:solidFill>
              <a:latin typeface="Calibri"/>
              <a:ea typeface="Calibri"/>
              <a:cs typeface="Calibri"/>
              <a:sym typeface="Calibri"/>
            </a:endParaRPr>
          </a:p>
          <a:p>
            <a:pPr indent="-311150" lvl="0" marL="457200" marR="0" rtl="0" algn="l">
              <a:lnSpc>
                <a:spcPct val="115000"/>
              </a:lnSpc>
              <a:spcBef>
                <a:spcPts val="0"/>
              </a:spcBef>
              <a:spcAft>
                <a:spcPts val="0"/>
              </a:spcAft>
              <a:buClr>
                <a:srgbClr val="000000"/>
              </a:buClr>
              <a:buSzPts val="1300"/>
              <a:buFont typeface="Calibri"/>
              <a:buChar char="●"/>
            </a:pPr>
            <a:r>
              <a:rPr i="0" lang="en-CA" sz="1300" u="none" cap="none" strike="noStrike">
                <a:solidFill>
                  <a:srgbClr val="000000"/>
                </a:solidFill>
                <a:latin typeface="Calibri"/>
                <a:ea typeface="Calibri"/>
                <a:cs typeface="Calibri"/>
                <a:sym typeface="Calibri"/>
              </a:rPr>
              <a:t>Joined Intel in June 2021 from VMware, where he served as Senior Vice President and CTO.</a:t>
            </a:r>
            <a:endParaRPr i="0" sz="1300" u="none" cap="none" strike="noStrike">
              <a:solidFill>
                <a:srgbClr val="000000"/>
              </a:solidFill>
              <a:latin typeface="Calibri"/>
              <a:ea typeface="Calibri"/>
              <a:cs typeface="Calibri"/>
              <a:sym typeface="Calibri"/>
            </a:endParaRPr>
          </a:p>
          <a:p>
            <a:pPr indent="-311150" lvl="0" marL="457200" marR="0" rtl="0" algn="l">
              <a:lnSpc>
                <a:spcPct val="115000"/>
              </a:lnSpc>
              <a:spcBef>
                <a:spcPts val="0"/>
              </a:spcBef>
              <a:spcAft>
                <a:spcPts val="0"/>
              </a:spcAft>
              <a:buClr>
                <a:srgbClr val="000000"/>
              </a:buClr>
              <a:buSzPts val="1300"/>
              <a:buFont typeface="Calibri"/>
              <a:buChar char="●"/>
            </a:pPr>
            <a:r>
              <a:rPr i="0" lang="en-CA" sz="1300" u="none" cap="none" strike="noStrike">
                <a:solidFill>
                  <a:srgbClr val="000000"/>
                </a:solidFill>
                <a:latin typeface="Calibri"/>
                <a:ea typeface="Calibri"/>
                <a:cs typeface="Calibri"/>
                <a:sym typeface="Calibri"/>
              </a:rPr>
              <a:t>Held positions at Citigroup, Cisco, and Sun Microsystems.</a:t>
            </a:r>
            <a:endParaRPr i="0" sz="1300" u="none" cap="none" strike="noStrike">
              <a:solidFill>
                <a:srgbClr val="000000"/>
              </a:solidFill>
              <a:latin typeface="Calibri"/>
              <a:ea typeface="Calibri"/>
              <a:cs typeface="Calibri"/>
              <a:sym typeface="Calibri"/>
            </a:endParaRPr>
          </a:p>
        </p:txBody>
      </p:sp>
      <p:pic>
        <p:nvPicPr>
          <p:cNvPr id="2379" name="Google Shape;2379;p265"/>
          <p:cNvPicPr preferRelativeResize="0"/>
          <p:nvPr/>
        </p:nvPicPr>
        <p:blipFill rotWithShape="1">
          <a:blip r:embed="rId4">
            <a:alphaModFix/>
          </a:blip>
          <a:srcRect b="16673" l="0" r="0" t="0"/>
          <a:stretch/>
        </p:blipFill>
        <p:spPr>
          <a:xfrm>
            <a:off x="491825" y="1543601"/>
            <a:ext cx="3346325" cy="3170600"/>
          </a:xfrm>
          <a:prstGeom prst="rect">
            <a:avLst/>
          </a:prstGeom>
          <a:noFill/>
          <a:ln>
            <a:noFill/>
          </a:ln>
        </p:spPr>
      </p:pic>
      <p:sp>
        <p:nvSpPr>
          <p:cNvPr id="2380" name="Google Shape;2380;p265"/>
          <p:cNvSpPr txBox="1"/>
          <p:nvPr>
            <p:ph idx="1"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https://www.intc.com/about-intel/management-team</a:t>
            </a:r>
            <a:endParaRPr sz="800"/>
          </a:p>
        </p:txBody>
      </p:sp>
    </p:spTree>
  </p:cSld>
  <p:clrMapOvr>
    <a:masterClrMapping/>
  </p:clrMapOvr>
</p:sld>
</file>

<file path=ppt/slides/slide2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4" name="Shape 2384"/>
        <p:cNvGrpSpPr/>
        <p:nvPr/>
      </p:nvGrpSpPr>
      <p:grpSpPr>
        <a:xfrm>
          <a:off x="0" y="0"/>
          <a:ext cx="0" cy="0"/>
          <a:chOff x="0" y="0"/>
          <a:chExt cx="0" cy="0"/>
        </a:xfrm>
      </p:grpSpPr>
      <p:sp>
        <p:nvSpPr>
          <p:cNvPr id="2385" name="Google Shape;2385;p266"/>
          <p:cNvSpPr txBox="1"/>
          <p:nvPr>
            <p:ph type="title"/>
          </p:nvPr>
        </p:nvSpPr>
        <p:spPr>
          <a:xfrm>
            <a:off x="379625" y="272325"/>
            <a:ext cx="3929700" cy="250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CA"/>
              <a:t>April Miller Boise</a:t>
            </a:r>
            <a:endParaRPr/>
          </a:p>
          <a:p>
            <a:pPr indent="0" lvl="0" marL="0" rtl="0" algn="l">
              <a:spcBef>
                <a:spcPts val="0"/>
              </a:spcBef>
              <a:spcAft>
                <a:spcPts val="0"/>
              </a:spcAft>
              <a:buNone/>
            </a:pPr>
            <a:r>
              <a:rPr lang="en-CA" sz="1600"/>
              <a:t>Executive Vice President, Chief Legal Officer and Corporate Secretary</a:t>
            </a:r>
            <a:endParaRPr sz="1600"/>
          </a:p>
        </p:txBody>
      </p:sp>
      <p:pic>
        <p:nvPicPr>
          <p:cNvPr id="2386" name="Google Shape;2386;p266"/>
          <p:cNvPicPr preferRelativeResize="0"/>
          <p:nvPr/>
        </p:nvPicPr>
        <p:blipFill>
          <a:blip r:embed="rId3">
            <a:alphaModFix/>
          </a:blip>
          <a:stretch>
            <a:fillRect/>
          </a:stretch>
        </p:blipFill>
        <p:spPr>
          <a:xfrm>
            <a:off x="8311950" y="4599526"/>
            <a:ext cx="832050" cy="548200"/>
          </a:xfrm>
          <a:prstGeom prst="rect">
            <a:avLst/>
          </a:prstGeom>
          <a:noFill/>
          <a:ln>
            <a:noFill/>
          </a:ln>
        </p:spPr>
      </p:pic>
      <p:sp>
        <p:nvSpPr>
          <p:cNvPr id="2387" name="Google Shape;2387;p266"/>
          <p:cNvSpPr txBox="1"/>
          <p:nvPr/>
        </p:nvSpPr>
        <p:spPr>
          <a:xfrm>
            <a:off x="4309250" y="993225"/>
            <a:ext cx="4834800" cy="3146100"/>
          </a:xfrm>
          <a:prstGeom prst="rect">
            <a:avLst/>
          </a:prstGeom>
          <a:noFill/>
          <a:ln>
            <a:noFill/>
          </a:ln>
        </p:spPr>
        <p:txBody>
          <a:bodyPr anchorCtr="0" anchor="t" bIns="91425" lIns="91425" spcFirstLastPara="1" rIns="91425" wrap="square" tIns="91425">
            <a:spAutoFit/>
          </a:bodyPr>
          <a:lstStyle/>
          <a:p>
            <a:pPr indent="-311150" lvl="0" marL="457200" marR="0" rtl="0" algn="l">
              <a:lnSpc>
                <a:spcPct val="115000"/>
              </a:lnSpc>
              <a:spcBef>
                <a:spcPts val="0"/>
              </a:spcBef>
              <a:spcAft>
                <a:spcPts val="0"/>
              </a:spcAft>
              <a:buClr>
                <a:srgbClr val="000000"/>
              </a:buClr>
              <a:buSzPts val="1300"/>
              <a:buFont typeface="Calibri"/>
              <a:buChar char="●"/>
            </a:pPr>
            <a:r>
              <a:rPr i="0" lang="en-CA" sz="1300" u="none" cap="none" strike="noStrike">
                <a:solidFill>
                  <a:srgbClr val="000000"/>
                </a:solidFill>
                <a:latin typeface="Calibri"/>
                <a:ea typeface="Calibri"/>
                <a:cs typeface="Calibri"/>
                <a:sym typeface="Calibri"/>
              </a:rPr>
              <a:t>Executive Vice President and Chief Legal Officer at Intel Corporation since July 2022.</a:t>
            </a:r>
            <a:endParaRPr i="0" sz="1300" u="none" cap="none" strike="noStrike">
              <a:solidFill>
                <a:srgbClr val="000000"/>
              </a:solidFill>
              <a:latin typeface="Calibri"/>
              <a:ea typeface="Calibri"/>
              <a:cs typeface="Calibri"/>
              <a:sym typeface="Calibri"/>
            </a:endParaRPr>
          </a:p>
          <a:p>
            <a:pPr indent="-311150" lvl="0" marL="457200" marR="0" rtl="0" algn="l">
              <a:lnSpc>
                <a:spcPct val="115000"/>
              </a:lnSpc>
              <a:spcBef>
                <a:spcPts val="0"/>
              </a:spcBef>
              <a:spcAft>
                <a:spcPts val="0"/>
              </a:spcAft>
              <a:buClr>
                <a:srgbClr val="000000"/>
              </a:buClr>
              <a:buSzPts val="1300"/>
              <a:buFont typeface="Calibri"/>
              <a:buChar char="●"/>
            </a:pPr>
            <a:r>
              <a:rPr i="0" lang="en-CA" sz="1300" u="none" cap="none" strike="noStrike">
                <a:solidFill>
                  <a:srgbClr val="000000"/>
                </a:solidFill>
                <a:latin typeface="Calibri"/>
                <a:ea typeface="Calibri"/>
                <a:cs typeface="Calibri"/>
                <a:sym typeface="Calibri"/>
              </a:rPr>
              <a:t>Also serves as Corporate Secretary since August 2022.</a:t>
            </a:r>
            <a:endParaRPr i="0" sz="1300" u="none" cap="none" strike="noStrike">
              <a:solidFill>
                <a:srgbClr val="000000"/>
              </a:solidFill>
              <a:latin typeface="Calibri"/>
              <a:ea typeface="Calibri"/>
              <a:cs typeface="Calibri"/>
              <a:sym typeface="Calibri"/>
            </a:endParaRPr>
          </a:p>
          <a:p>
            <a:pPr indent="-311150" lvl="0" marL="457200" marR="0" rtl="0" algn="l">
              <a:lnSpc>
                <a:spcPct val="115000"/>
              </a:lnSpc>
              <a:spcBef>
                <a:spcPts val="0"/>
              </a:spcBef>
              <a:spcAft>
                <a:spcPts val="0"/>
              </a:spcAft>
              <a:buClr>
                <a:srgbClr val="000000"/>
              </a:buClr>
              <a:buSzPts val="1300"/>
              <a:buFont typeface="Calibri"/>
              <a:buChar char="●"/>
            </a:pPr>
            <a:r>
              <a:rPr i="0" lang="en-CA" sz="1300" u="none" cap="none" strike="noStrike">
                <a:solidFill>
                  <a:srgbClr val="000000"/>
                </a:solidFill>
                <a:latin typeface="Calibri"/>
                <a:ea typeface="Calibri"/>
                <a:cs typeface="Calibri"/>
                <a:sym typeface="Calibri"/>
              </a:rPr>
              <a:t>Leads Intel's global legal, trade, and government affairs team.</a:t>
            </a:r>
            <a:endParaRPr i="0" sz="1300" u="none" cap="none" strike="noStrike">
              <a:solidFill>
                <a:srgbClr val="000000"/>
              </a:solidFill>
              <a:latin typeface="Calibri"/>
              <a:ea typeface="Calibri"/>
              <a:cs typeface="Calibri"/>
              <a:sym typeface="Calibri"/>
            </a:endParaRPr>
          </a:p>
          <a:p>
            <a:pPr indent="-311150" lvl="0" marL="457200" marR="0" rtl="0" algn="l">
              <a:lnSpc>
                <a:spcPct val="115000"/>
              </a:lnSpc>
              <a:spcBef>
                <a:spcPts val="0"/>
              </a:spcBef>
              <a:spcAft>
                <a:spcPts val="0"/>
              </a:spcAft>
              <a:buClr>
                <a:srgbClr val="000000"/>
              </a:buClr>
              <a:buSzPts val="1300"/>
              <a:buFont typeface="Calibri"/>
              <a:buChar char="●"/>
            </a:pPr>
            <a:r>
              <a:rPr i="0" lang="en-CA" sz="1300" u="none" cap="none" strike="noStrike">
                <a:solidFill>
                  <a:srgbClr val="000000"/>
                </a:solidFill>
                <a:latin typeface="Calibri"/>
                <a:ea typeface="Calibri"/>
                <a:cs typeface="Calibri"/>
                <a:sym typeface="Calibri"/>
              </a:rPr>
              <a:t>Member of Intel's Executive Leadership Team and strategic advisor to the Company and the Board of Directors.</a:t>
            </a:r>
            <a:endParaRPr i="0" sz="1300" u="none" cap="none" strike="noStrike">
              <a:solidFill>
                <a:srgbClr val="000000"/>
              </a:solidFill>
              <a:latin typeface="Calibri"/>
              <a:ea typeface="Calibri"/>
              <a:cs typeface="Calibri"/>
              <a:sym typeface="Calibri"/>
            </a:endParaRPr>
          </a:p>
          <a:p>
            <a:pPr indent="-311150" lvl="0" marL="457200" marR="0" rtl="0" algn="l">
              <a:lnSpc>
                <a:spcPct val="115000"/>
              </a:lnSpc>
              <a:spcBef>
                <a:spcPts val="0"/>
              </a:spcBef>
              <a:spcAft>
                <a:spcPts val="0"/>
              </a:spcAft>
              <a:buClr>
                <a:srgbClr val="000000"/>
              </a:buClr>
              <a:buSzPts val="1300"/>
              <a:buFont typeface="Calibri"/>
              <a:buChar char="●"/>
            </a:pPr>
            <a:r>
              <a:rPr i="0" lang="en-CA" sz="1300" u="none" cap="none" strike="noStrike">
                <a:solidFill>
                  <a:srgbClr val="000000"/>
                </a:solidFill>
                <a:latin typeface="Calibri"/>
                <a:ea typeface="Calibri"/>
                <a:cs typeface="Calibri"/>
                <a:sym typeface="Calibri"/>
              </a:rPr>
              <a:t>Former Executive Vice President and Chief Legal Officer at Eaton Corp.</a:t>
            </a:r>
            <a:endParaRPr i="0" sz="1300" u="none" cap="none" strike="noStrike">
              <a:solidFill>
                <a:srgbClr val="000000"/>
              </a:solidFill>
              <a:latin typeface="Calibri"/>
              <a:ea typeface="Calibri"/>
              <a:cs typeface="Calibri"/>
              <a:sym typeface="Calibri"/>
            </a:endParaRPr>
          </a:p>
          <a:p>
            <a:pPr indent="-311150" lvl="0" marL="457200" marR="0" rtl="0" algn="l">
              <a:lnSpc>
                <a:spcPct val="115000"/>
              </a:lnSpc>
              <a:spcBef>
                <a:spcPts val="0"/>
              </a:spcBef>
              <a:spcAft>
                <a:spcPts val="0"/>
              </a:spcAft>
              <a:buClr>
                <a:srgbClr val="000000"/>
              </a:buClr>
              <a:buSzPts val="1300"/>
              <a:buFont typeface="Calibri"/>
              <a:buChar char="●"/>
            </a:pPr>
            <a:r>
              <a:rPr i="0" lang="en-CA" sz="1300" u="none" cap="none" strike="noStrike">
                <a:solidFill>
                  <a:srgbClr val="000000"/>
                </a:solidFill>
                <a:latin typeface="Calibri"/>
                <a:ea typeface="Calibri"/>
                <a:cs typeface="Calibri"/>
                <a:sym typeface="Calibri"/>
              </a:rPr>
              <a:t>Prior role was Senior Vice President, Chief Legal Officer, and Corporate Secretary at Meritor Inc.</a:t>
            </a:r>
            <a:endParaRPr i="0" sz="1300" u="none" cap="none" strike="noStrike">
              <a:solidFill>
                <a:srgbClr val="000000"/>
              </a:solidFill>
              <a:latin typeface="Calibri"/>
              <a:ea typeface="Calibri"/>
              <a:cs typeface="Calibri"/>
              <a:sym typeface="Calibri"/>
            </a:endParaRPr>
          </a:p>
          <a:p>
            <a:pPr indent="-311150" lvl="0" marL="457200" marR="0" rtl="0" algn="l">
              <a:lnSpc>
                <a:spcPct val="115000"/>
              </a:lnSpc>
              <a:spcBef>
                <a:spcPts val="0"/>
              </a:spcBef>
              <a:spcAft>
                <a:spcPts val="0"/>
              </a:spcAft>
              <a:buClr>
                <a:srgbClr val="000000"/>
              </a:buClr>
              <a:buSzPts val="1300"/>
              <a:buFont typeface="Calibri"/>
              <a:buChar char="●"/>
            </a:pPr>
            <a:r>
              <a:rPr i="0" lang="en-CA" sz="1300" u="none" cap="none" strike="noStrike">
                <a:solidFill>
                  <a:srgbClr val="000000"/>
                </a:solidFill>
                <a:latin typeface="Calibri"/>
                <a:ea typeface="Calibri"/>
                <a:cs typeface="Calibri"/>
                <a:sym typeface="Calibri"/>
              </a:rPr>
              <a:t>Has more than 25 years of experience in executive leadership roles, including Chief Legal Officer, General Counsel, and Head of Global Mergers and Acquisitions.</a:t>
            </a:r>
            <a:endParaRPr i="0" sz="1300" u="none" cap="none" strike="noStrike">
              <a:solidFill>
                <a:srgbClr val="000000"/>
              </a:solidFill>
              <a:latin typeface="Calibri"/>
              <a:ea typeface="Calibri"/>
              <a:cs typeface="Calibri"/>
              <a:sym typeface="Calibri"/>
            </a:endParaRPr>
          </a:p>
        </p:txBody>
      </p:sp>
      <p:pic>
        <p:nvPicPr>
          <p:cNvPr id="2388" name="Google Shape;2388;p266"/>
          <p:cNvPicPr preferRelativeResize="0"/>
          <p:nvPr/>
        </p:nvPicPr>
        <p:blipFill rotWithShape="1">
          <a:blip r:embed="rId4">
            <a:alphaModFix/>
          </a:blip>
          <a:srcRect b="14830" l="0" r="0" t="6155"/>
          <a:stretch/>
        </p:blipFill>
        <p:spPr>
          <a:xfrm>
            <a:off x="491825" y="1543600"/>
            <a:ext cx="3346326" cy="3170601"/>
          </a:xfrm>
          <a:prstGeom prst="rect">
            <a:avLst/>
          </a:prstGeom>
          <a:noFill/>
          <a:ln>
            <a:noFill/>
          </a:ln>
        </p:spPr>
      </p:pic>
      <p:sp>
        <p:nvSpPr>
          <p:cNvPr id="2389" name="Google Shape;2389;p266"/>
          <p:cNvSpPr txBox="1"/>
          <p:nvPr>
            <p:ph idx="1"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https://www.intc.com/about-intel/management-team</a:t>
            </a:r>
            <a:endParaRPr sz="800"/>
          </a:p>
        </p:txBody>
      </p:sp>
    </p:spTree>
  </p:cSld>
  <p:clrMapOvr>
    <a:masterClrMapping/>
  </p:clrMapOvr>
</p:sld>
</file>

<file path=ppt/slides/slide2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3" name="Shape 2393"/>
        <p:cNvGrpSpPr/>
        <p:nvPr/>
      </p:nvGrpSpPr>
      <p:grpSpPr>
        <a:xfrm>
          <a:off x="0" y="0"/>
          <a:ext cx="0" cy="0"/>
          <a:chOff x="0" y="0"/>
          <a:chExt cx="0" cy="0"/>
        </a:xfrm>
      </p:grpSpPr>
      <p:sp>
        <p:nvSpPr>
          <p:cNvPr id="2394" name="Google Shape;2394;p267"/>
          <p:cNvSpPr txBox="1"/>
          <p:nvPr>
            <p:ph type="title"/>
          </p:nvPr>
        </p:nvSpPr>
        <p:spPr>
          <a:xfrm>
            <a:off x="388425" y="272325"/>
            <a:ext cx="3920700" cy="250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CA"/>
              <a:t>Christy Pambianchi</a:t>
            </a:r>
            <a:endParaRPr/>
          </a:p>
          <a:p>
            <a:pPr indent="0" lvl="0" marL="0" rtl="0" algn="l">
              <a:spcBef>
                <a:spcPts val="0"/>
              </a:spcBef>
              <a:spcAft>
                <a:spcPts val="0"/>
              </a:spcAft>
              <a:buNone/>
            </a:pPr>
            <a:r>
              <a:rPr lang="en-CA" sz="1600"/>
              <a:t>Executive Vice President and Chief People Officer</a:t>
            </a:r>
            <a:endParaRPr sz="1600"/>
          </a:p>
        </p:txBody>
      </p:sp>
      <p:pic>
        <p:nvPicPr>
          <p:cNvPr id="2395" name="Google Shape;2395;p267"/>
          <p:cNvPicPr preferRelativeResize="0"/>
          <p:nvPr/>
        </p:nvPicPr>
        <p:blipFill>
          <a:blip r:embed="rId3">
            <a:alphaModFix/>
          </a:blip>
          <a:stretch>
            <a:fillRect/>
          </a:stretch>
        </p:blipFill>
        <p:spPr>
          <a:xfrm>
            <a:off x="8311950" y="4599526"/>
            <a:ext cx="832050" cy="548200"/>
          </a:xfrm>
          <a:prstGeom prst="rect">
            <a:avLst/>
          </a:prstGeom>
          <a:noFill/>
          <a:ln>
            <a:noFill/>
          </a:ln>
        </p:spPr>
      </p:pic>
      <p:pic>
        <p:nvPicPr>
          <p:cNvPr id="2396" name="Google Shape;2396;p267"/>
          <p:cNvPicPr preferRelativeResize="0"/>
          <p:nvPr/>
        </p:nvPicPr>
        <p:blipFill rotWithShape="1">
          <a:blip r:embed="rId4">
            <a:alphaModFix/>
          </a:blip>
          <a:srcRect b="5249" l="0" r="0" t="0"/>
          <a:stretch/>
        </p:blipFill>
        <p:spPr>
          <a:xfrm>
            <a:off x="491825" y="1543600"/>
            <a:ext cx="3346326" cy="3170600"/>
          </a:xfrm>
          <a:prstGeom prst="rect">
            <a:avLst/>
          </a:prstGeom>
          <a:noFill/>
          <a:ln>
            <a:noFill/>
          </a:ln>
        </p:spPr>
      </p:pic>
      <p:sp>
        <p:nvSpPr>
          <p:cNvPr id="2397" name="Google Shape;2397;p267"/>
          <p:cNvSpPr txBox="1"/>
          <p:nvPr/>
        </p:nvSpPr>
        <p:spPr>
          <a:xfrm>
            <a:off x="4309250" y="1130250"/>
            <a:ext cx="4777500" cy="2916000"/>
          </a:xfrm>
          <a:prstGeom prst="rect">
            <a:avLst/>
          </a:prstGeom>
          <a:noFill/>
          <a:ln>
            <a:noFill/>
          </a:ln>
        </p:spPr>
        <p:txBody>
          <a:bodyPr anchorCtr="0" anchor="t" bIns="91425" lIns="91425" spcFirstLastPara="1" rIns="91425" wrap="square" tIns="91425">
            <a:spAutoFit/>
          </a:bodyPr>
          <a:lstStyle/>
          <a:p>
            <a:pPr indent="-311150" lvl="0" marL="457200" marR="0" rtl="0" algn="l">
              <a:lnSpc>
                <a:spcPct val="115000"/>
              </a:lnSpc>
              <a:spcBef>
                <a:spcPts val="0"/>
              </a:spcBef>
              <a:spcAft>
                <a:spcPts val="0"/>
              </a:spcAft>
              <a:buClr>
                <a:srgbClr val="000000"/>
              </a:buClr>
              <a:buSzPts val="1300"/>
              <a:buFont typeface="Calibri"/>
              <a:buChar char="●"/>
            </a:pPr>
            <a:r>
              <a:rPr i="0" lang="en-CA" sz="1300" u="none" cap="none" strike="noStrike">
                <a:solidFill>
                  <a:srgbClr val="000000"/>
                </a:solidFill>
                <a:latin typeface="Calibri"/>
                <a:ea typeface="Calibri"/>
                <a:cs typeface="Calibri"/>
                <a:sym typeface="Calibri"/>
              </a:rPr>
              <a:t>Executive Vice President and Chief People Officer (CPO) at Intel Corporation.</a:t>
            </a:r>
            <a:endParaRPr i="0" sz="1300" u="none" cap="none" strike="noStrike">
              <a:solidFill>
                <a:srgbClr val="000000"/>
              </a:solidFill>
              <a:latin typeface="Calibri"/>
              <a:ea typeface="Calibri"/>
              <a:cs typeface="Calibri"/>
              <a:sym typeface="Calibri"/>
            </a:endParaRPr>
          </a:p>
          <a:p>
            <a:pPr indent="-311150" lvl="0" marL="457200" marR="0" rtl="0" algn="l">
              <a:lnSpc>
                <a:spcPct val="115000"/>
              </a:lnSpc>
              <a:spcBef>
                <a:spcPts val="0"/>
              </a:spcBef>
              <a:spcAft>
                <a:spcPts val="0"/>
              </a:spcAft>
              <a:buClr>
                <a:srgbClr val="000000"/>
              </a:buClr>
              <a:buSzPts val="1300"/>
              <a:buFont typeface="Calibri"/>
              <a:buChar char="●"/>
            </a:pPr>
            <a:r>
              <a:rPr i="0" lang="en-CA" sz="1300" u="none" cap="none" strike="noStrike">
                <a:solidFill>
                  <a:srgbClr val="000000"/>
                </a:solidFill>
                <a:latin typeface="Calibri"/>
                <a:ea typeface="Calibri"/>
                <a:cs typeface="Calibri"/>
                <a:sym typeface="Calibri"/>
              </a:rPr>
              <a:t>Responsible for driving Intel's people strategy and fostering a culture of innovation, execution, development, and learning.</a:t>
            </a:r>
            <a:endParaRPr i="0" sz="1300" u="none" cap="none" strike="noStrike">
              <a:solidFill>
                <a:srgbClr val="000000"/>
              </a:solidFill>
              <a:latin typeface="Calibri"/>
              <a:ea typeface="Calibri"/>
              <a:cs typeface="Calibri"/>
              <a:sym typeface="Calibri"/>
            </a:endParaRPr>
          </a:p>
          <a:p>
            <a:pPr indent="-311150" lvl="0" marL="457200" marR="0" rtl="0" algn="l">
              <a:lnSpc>
                <a:spcPct val="115000"/>
              </a:lnSpc>
              <a:spcBef>
                <a:spcPts val="0"/>
              </a:spcBef>
              <a:spcAft>
                <a:spcPts val="0"/>
              </a:spcAft>
              <a:buClr>
                <a:srgbClr val="000000"/>
              </a:buClr>
              <a:buSzPts val="1300"/>
              <a:buFont typeface="Calibri"/>
              <a:buChar char="●"/>
            </a:pPr>
            <a:r>
              <a:rPr i="0" lang="en-CA" sz="1300" u="none" cap="none" strike="noStrike">
                <a:solidFill>
                  <a:srgbClr val="000000"/>
                </a:solidFill>
                <a:latin typeface="Calibri"/>
                <a:ea typeface="Calibri"/>
                <a:cs typeface="Calibri"/>
                <a:sym typeface="Calibri"/>
              </a:rPr>
              <a:t>Former Executive Vice President and Chief Human Resources Officer at Verizon.</a:t>
            </a:r>
            <a:endParaRPr i="0" sz="1300" u="none" cap="none" strike="noStrike">
              <a:solidFill>
                <a:srgbClr val="000000"/>
              </a:solidFill>
              <a:latin typeface="Calibri"/>
              <a:ea typeface="Calibri"/>
              <a:cs typeface="Calibri"/>
              <a:sym typeface="Calibri"/>
            </a:endParaRPr>
          </a:p>
          <a:p>
            <a:pPr indent="-311150" lvl="0" marL="457200" marR="0" rtl="0" algn="l">
              <a:lnSpc>
                <a:spcPct val="115000"/>
              </a:lnSpc>
              <a:spcBef>
                <a:spcPts val="0"/>
              </a:spcBef>
              <a:spcAft>
                <a:spcPts val="0"/>
              </a:spcAft>
              <a:buClr>
                <a:srgbClr val="000000"/>
              </a:buClr>
              <a:buSzPts val="1300"/>
              <a:buFont typeface="Calibri"/>
              <a:buChar char="●"/>
            </a:pPr>
            <a:r>
              <a:rPr i="0" lang="en-CA" sz="1300" u="none" cap="none" strike="noStrike">
                <a:solidFill>
                  <a:srgbClr val="000000"/>
                </a:solidFill>
                <a:latin typeface="Calibri"/>
                <a:ea typeface="Calibri"/>
                <a:cs typeface="Calibri"/>
                <a:sym typeface="Calibri"/>
              </a:rPr>
              <a:t>Former Executive Vice President of People &amp; Digital at Corning Inc.</a:t>
            </a:r>
            <a:endParaRPr i="0" sz="1300" u="none" cap="none" strike="noStrike">
              <a:solidFill>
                <a:srgbClr val="000000"/>
              </a:solidFill>
              <a:latin typeface="Calibri"/>
              <a:ea typeface="Calibri"/>
              <a:cs typeface="Calibri"/>
              <a:sym typeface="Calibri"/>
            </a:endParaRPr>
          </a:p>
          <a:p>
            <a:pPr indent="-311150" lvl="0" marL="457200" marR="0" rtl="0" algn="l">
              <a:lnSpc>
                <a:spcPct val="115000"/>
              </a:lnSpc>
              <a:spcBef>
                <a:spcPts val="0"/>
              </a:spcBef>
              <a:spcAft>
                <a:spcPts val="0"/>
              </a:spcAft>
              <a:buClr>
                <a:srgbClr val="000000"/>
              </a:buClr>
              <a:buSzPts val="1300"/>
              <a:buFont typeface="Calibri"/>
              <a:buChar char="●"/>
            </a:pPr>
            <a:r>
              <a:rPr i="0" lang="en-CA" sz="1300" u="none" cap="none" strike="noStrike">
                <a:solidFill>
                  <a:srgbClr val="000000"/>
                </a:solidFill>
                <a:latin typeface="Calibri"/>
                <a:ea typeface="Calibri"/>
                <a:cs typeface="Calibri"/>
                <a:sym typeface="Calibri"/>
              </a:rPr>
              <a:t>Worked as a Director of Human Resources at PepsiCo Inc.</a:t>
            </a:r>
            <a:endParaRPr i="0" sz="1300" u="none" cap="none" strike="noStrike">
              <a:solidFill>
                <a:srgbClr val="000000"/>
              </a:solidFill>
              <a:latin typeface="Calibri"/>
              <a:ea typeface="Calibri"/>
              <a:cs typeface="Calibri"/>
              <a:sym typeface="Calibri"/>
            </a:endParaRPr>
          </a:p>
          <a:p>
            <a:pPr indent="-311150" lvl="0" marL="457200" marR="0" rtl="0" algn="l">
              <a:lnSpc>
                <a:spcPct val="115000"/>
              </a:lnSpc>
              <a:spcBef>
                <a:spcPts val="0"/>
              </a:spcBef>
              <a:spcAft>
                <a:spcPts val="0"/>
              </a:spcAft>
              <a:buClr>
                <a:srgbClr val="000000"/>
              </a:buClr>
              <a:buSzPts val="1300"/>
              <a:buFont typeface="Calibri"/>
              <a:buChar char="●"/>
            </a:pPr>
            <a:r>
              <a:rPr i="0" lang="en-CA" sz="1300" u="none" cap="none" strike="noStrike">
                <a:solidFill>
                  <a:srgbClr val="000000"/>
                </a:solidFill>
                <a:latin typeface="Calibri"/>
                <a:ea typeface="Calibri"/>
                <a:cs typeface="Calibri"/>
                <a:sym typeface="Calibri"/>
              </a:rPr>
              <a:t>Serves on the boards of the Center for Advanced Human Resource Studies at Cornell University for the School of Industrial and Labor Relations.</a:t>
            </a:r>
            <a:endParaRPr i="0" sz="1300" u="none" cap="none" strike="noStrike">
              <a:solidFill>
                <a:srgbClr val="000000"/>
              </a:solidFill>
              <a:latin typeface="Calibri"/>
              <a:ea typeface="Calibri"/>
              <a:cs typeface="Calibri"/>
              <a:sym typeface="Calibri"/>
            </a:endParaRPr>
          </a:p>
        </p:txBody>
      </p:sp>
      <p:sp>
        <p:nvSpPr>
          <p:cNvPr id="2398" name="Google Shape;2398;p267"/>
          <p:cNvSpPr txBox="1"/>
          <p:nvPr>
            <p:ph idx="1"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https://www.intc.com/about-intel/management-team</a:t>
            </a:r>
            <a:endParaRPr sz="800"/>
          </a:p>
        </p:txBody>
      </p:sp>
    </p:spTree>
  </p:cSld>
  <p:clrMapOvr>
    <a:masterClrMapping/>
  </p:clrMapOvr>
</p:sld>
</file>

<file path=ppt/slides/slide2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2" name="Shape 2402"/>
        <p:cNvGrpSpPr/>
        <p:nvPr/>
      </p:nvGrpSpPr>
      <p:grpSpPr>
        <a:xfrm>
          <a:off x="0" y="0"/>
          <a:ext cx="0" cy="0"/>
          <a:chOff x="0" y="0"/>
          <a:chExt cx="0" cy="0"/>
        </a:xfrm>
      </p:grpSpPr>
      <p:pic>
        <p:nvPicPr>
          <p:cNvPr id="2403" name="Google Shape;2403;p268"/>
          <p:cNvPicPr preferRelativeResize="0"/>
          <p:nvPr/>
        </p:nvPicPr>
        <p:blipFill rotWithShape="1">
          <a:blip r:embed="rId3">
            <a:alphaModFix/>
          </a:blip>
          <a:srcRect b="28941" l="0" r="0" t="0"/>
          <a:stretch/>
        </p:blipFill>
        <p:spPr>
          <a:xfrm>
            <a:off x="505350" y="1543600"/>
            <a:ext cx="3346325" cy="3170600"/>
          </a:xfrm>
          <a:prstGeom prst="rect">
            <a:avLst/>
          </a:prstGeom>
          <a:noFill/>
          <a:ln>
            <a:noFill/>
          </a:ln>
        </p:spPr>
      </p:pic>
      <p:sp>
        <p:nvSpPr>
          <p:cNvPr id="2404" name="Google Shape;2404;p268"/>
          <p:cNvSpPr txBox="1"/>
          <p:nvPr>
            <p:ph type="title"/>
          </p:nvPr>
        </p:nvSpPr>
        <p:spPr>
          <a:xfrm>
            <a:off x="397225" y="272325"/>
            <a:ext cx="3912000" cy="250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CA"/>
              <a:t>Stu Pann</a:t>
            </a:r>
            <a:endParaRPr/>
          </a:p>
          <a:p>
            <a:pPr indent="0" lvl="0" marL="0" rtl="0" algn="l">
              <a:spcBef>
                <a:spcPts val="0"/>
              </a:spcBef>
              <a:spcAft>
                <a:spcPts val="0"/>
              </a:spcAft>
              <a:buNone/>
            </a:pPr>
            <a:r>
              <a:rPr lang="en-CA" sz="1600"/>
              <a:t>Senior Vice President, General Manager, Intel Foundry Services</a:t>
            </a:r>
            <a:endParaRPr sz="1600"/>
          </a:p>
          <a:p>
            <a:pPr indent="0" lvl="0" marL="0" rtl="0" algn="l">
              <a:spcBef>
                <a:spcPts val="0"/>
              </a:spcBef>
              <a:spcAft>
                <a:spcPts val="0"/>
              </a:spcAft>
              <a:buNone/>
            </a:pPr>
            <a:r>
              <a:t/>
            </a:r>
            <a:endParaRPr sz="1600"/>
          </a:p>
        </p:txBody>
      </p:sp>
      <p:pic>
        <p:nvPicPr>
          <p:cNvPr id="2405" name="Google Shape;2405;p268"/>
          <p:cNvPicPr preferRelativeResize="0"/>
          <p:nvPr/>
        </p:nvPicPr>
        <p:blipFill>
          <a:blip r:embed="rId4">
            <a:alphaModFix/>
          </a:blip>
          <a:stretch>
            <a:fillRect/>
          </a:stretch>
        </p:blipFill>
        <p:spPr>
          <a:xfrm>
            <a:off x="8311950" y="4599526"/>
            <a:ext cx="832050" cy="548200"/>
          </a:xfrm>
          <a:prstGeom prst="rect">
            <a:avLst/>
          </a:prstGeom>
          <a:noFill/>
          <a:ln>
            <a:noFill/>
          </a:ln>
        </p:spPr>
      </p:pic>
      <p:sp>
        <p:nvSpPr>
          <p:cNvPr id="2406" name="Google Shape;2406;p268"/>
          <p:cNvSpPr txBox="1"/>
          <p:nvPr/>
        </p:nvSpPr>
        <p:spPr>
          <a:xfrm>
            <a:off x="4309250" y="783975"/>
            <a:ext cx="4834800" cy="3836400"/>
          </a:xfrm>
          <a:prstGeom prst="rect">
            <a:avLst/>
          </a:prstGeom>
          <a:noFill/>
          <a:ln>
            <a:noFill/>
          </a:ln>
        </p:spPr>
        <p:txBody>
          <a:bodyPr anchorCtr="0" anchor="t" bIns="91425" lIns="91425" spcFirstLastPara="1" rIns="91425" wrap="square" tIns="91425">
            <a:spAutoFit/>
          </a:bodyPr>
          <a:lstStyle/>
          <a:p>
            <a:pPr indent="-311150" lvl="0" marL="457200" marR="0" rtl="0" algn="l">
              <a:lnSpc>
                <a:spcPct val="115000"/>
              </a:lnSpc>
              <a:spcBef>
                <a:spcPts val="0"/>
              </a:spcBef>
              <a:spcAft>
                <a:spcPts val="0"/>
              </a:spcAft>
              <a:buClr>
                <a:srgbClr val="000000"/>
              </a:buClr>
              <a:buSzPts val="1300"/>
              <a:buFont typeface="Calibri"/>
              <a:buChar char="●"/>
            </a:pPr>
            <a:r>
              <a:rPr i="0" lang="en-CA" sz="1300" u="none" cap="none" strike="noStrike">
                <a:solidFill>
                  <a:srgbClr val="000000"/>
                </a:solidFill>
                <a:latin typeface="Calibri"/>
                <a:ea typeface="Calibri"/>
                <a:cs typeface="Calibri"/>
                <a:sym typeface="Calibri"/>
              </a:rPr>
              <a:t>Senior Vice President and General Manager of Intel Foundry Services (IFS).</a:t>
            </a:r>
            <a:endParaRPr i="0" sz="1300" u="none" cap="none" strike="noStrike">
              <a:solidFill>
                <a:srgbClr val="000000"/>
              </a:solidFill>
              <a:latin typeface="Calibri"/>
              <a:ea typeface="Calibri"/>
              <a:cs typeface="Calibri"/>
              <a:sym typeface="Calibri"/>
            </a:endParaRPr>
          </a:p>
          <a:p>
            <a:pPr indent="-311150" lvl="0" marL="457200" marR="0" rtl="0" algn="l">
              <a:lnSpc>
                <a:spcPct val="115000"/>
              </a:lnSpc>
              <a:spcBef>
                <a:spcPts val="0"/>
              </a:spcBef>
              <a:spcAft>
                <a:spcPts val="0"/>
              </a:spcAft>
              <a:buClr>
                <a:srgbClr val="000000"/>
              </a:buClr>
              <a:buSzPts val="1300"/>
              <a:buFont typeface="Calibri"/>
              <a:buChar char="●"/>
            </a:pPr>
            <a:r>
              <a:rPr i="0" lang="en-CA" sz="1300" u="none" cap="none" strike="noStrike">
                <a:solidFill>
                  <a:srgbClr val="000000"/>
                </a:solidFill>
                <a:latin typeface="Calibri"/>
                <a:ea typeface="Calibri"/>
                <a:cs typeface="Calibri"/>
                <a:sym typeface="Calibri"/>
              </a:rPr>
              <a:t>Drives growth for IFS and its differentiated systems foundry offering.</a:t>
            </a:r>
            <a:endParaRPr i="0" sz="1300" u="none" cap="none" strike="noStrike">
              <a:solidFill>
                <a:srgbClr val="000000"/>
              </a:solidFill>
              <a:latin typeface="Calibri"/>
              <a:ea typeface="Calibri"/>
              <a:cs typeface="Calibri"/>
              <a:sym typeface="Calibri"/>
            </a:endParaRPr>
          </a:p>
          <a:p>
            <a:pPr indent="-311150" lvl="0" marL="457200" marR="0" rtl="0" algn="l">
              <a:lnSpc>
                <a:spcPct val="115000"/>
              </a:lnSpc>
              <a:spcBef>
                <a:spcPts val="0"/>
              </a:spcBef>
              <a:spcAft>
                <a:spcPts val="0"/>
              </a:spcAft>
              <a:buClr>
                <a:srgbClr val="000000"/>
              </a:buClr>
              <a:buSzPts val="1300"/>
              <a:buFont typeface="Calibri"/>
              <a:buChar char="●"/>
            </a:pPr>
            <a:r>
              <a:rPr i="0" lang="en-CA" sz="1300" u="none" cap="none" strike="noStrike">
                <a:solidFill>
                  <a:srgbClr val="000000"/>
                </a:solidFill>
                <a:latin typeface="Calibri"/>
                <a:ea typeface="Calibri"/>
                <a:cs typeface="Calibri"/>
                <a:sym typeface="Calibri"/>
              </a:rPr>
              <a:t>Previous role as Chief Business Transformation Officer and General Manager of Intel's Corporate Planning Group.</a:t>
            </a:r>
            <a:endParaRPr i="0" sz="1300" u="none" cap="none" strike="noStrike">
              <a:solidFill>
                <a:srgbClr val="000000"/>
              </a:solidFill>
              <a:latin typeface="Calibri"/>
              <a:ea typeface="Calibri"/>
              <a:cs typeface="Calibri"/>
              <a:sym typeface="Calibri"/>
            </a:endParaRPr>
          </a:p>
          <a:p>
            <a:pPr indent="-311150" lvl="0" marL="457200" marR="0" rtl="0" algn="l">
              <a:lnSpc>
                <a:spcPct val="115000"/>
              </a:lnSpc>
              <a:spcBef>
                <a:spcPts val="0"/>
              </a:spcBef>
              <a:spcAft>
                <a:spcPts val="0"/>
              </a:spcAft>
              <a:buClr>
                <a:srgbClr val="000000"/>
              </a:buClr>
              <a:buSzPts val="1300"/>
              <a:buFont typeface="Calibri"/>
              <a:buChar char="●"/>
            </a:pPr>
            <a:r>
              <a:rPr i="0" lang="en-CA" sz="1300" u="none" cap="none" strike="noStrike">
                <a:solidFill>
                  <a:srgbClr val="000000"/>
                </a:solidFill>
                <a:latin typeface="Calibri"/>
                <a:ea typeface="Calibri"/>
                <a:cs typeface="Calibri"/>
                <a:sym typeface="Calibri"/>
              </a:rPr>
              <a:t>Established the IDM 2.0 Acceleration Office (IAO) for implementing an internal foundry model.</a:t>
            </a:r>
            <a:endParaRPr i="0" sz="1300" u="none" cap="none" strike="noStrike">
              <a:solidFill>
                <a:srgbClr val="000000"/>
              </a:solidFill>
              <a:latin typeface="Calibri"/>
              <a:ea typeface="Calibri"/>
              <a:cs typeface="Calibri"/>
              <a:sym typeface="Calibri"/>
            </a:endParaRPr>
          </a:p>
          <a:p>
            <a:pPr indent="-311150" lvl="0" marL="457200" marR="0" rtl="0" algn="l">
              <a:lnSpc>
                <a:spcPct val="115000"/>
              </a:lnSpc>
              <a:spcBef>
                <a:spcPts val="0"/>
              </a:spcBef>
              <a:spcAft>
                <a:spcPts val="0"/>
              </a:spcAft>
              <a:buClr>
                <a:srgbClr val="000000"/>
              </a:buClr>
              <a:buSzPts val="1300"/>
              <a:buFont typeface="Calibri"/>
              <a:buChar char="●"/>
            </a:pPr>
            <a:r>
              <a:rPr i="0" lang="en-CA" sz="1300" u="none" cap="none" strike="noStrike">
                <a:solidFill>
                  <a:srgbClr val="000000"/>
                </a:solidFill>
                <a:latin typeface="Calibri"/>
                <a:ea typeface="Calibri"/>
                <a:cs typeface="Calibri"/>
                <a:sym typeface="Calibri"/>
              </a:rPr>
              <a:t>Returned to Intel in June 2021 after serving as Chief Supply Chain Officer and Chief Information Officer at HP.</a:t>
            </a:r>
            <a:endParaRPr i="0" sz="1300" u="none" cap="none" strike="noStrike">
              <a:solidFill>
                <a:srgbClr val="000000"/>
              </a:solidFill>
              <a:latin typeface="Calibri"/>
              <a:ea typeface="Calibri"/>
              <a:cs typeface="Calibri"/>
              <a:sym typeface="Calibri"/>
            </a:endParaRPr>
          </a:p>
          <a:p>
            <a:pPr indent="-311150" lvl="0" marL="457200" marR="0" rtl="0" algn="l">
              <a:lnSpc>
                <a:spcPct val="115000"/>
              </a:lnSpc>
              <a:spcBef>
                <a:spcPts val="0"/>
              </a:spcBef>
              <a:spcAft>
                <a:spcPts val="0"/>
              </a:spcAft>
              <a:buClr>
                <a:srgbClr val="000000"/>
              </a:buClr>
              <a:buSzPts val="1300"/>
              <a:buFont typeface="Calibri"/>
              <a:buChar char="●"/>
            </a:pPr>
            <a:r>
              <a:rPr i="0" lang="en-CA" sz="1300" u="none" cap="none" strike="noStrike">
                <a:solidFill>
                  <a:srgbClr val="000000"/>
                </a:solidFill>
                <a:latin typeface="Calibri"/>
                <a:ea typeface="Calibri"/>
                <a:cs typeface="Calibri"/>
                <a:sym typeface="Calibri"/>
              </a:rPr>
              <a:t>Held various management positions within Intel, including Corporate Vice President and General Manager of the Business Management Group.</a:t>
            </a:r>
            <a:endParaRPr i="0" sz="1300" u="none" cap="none" strike="noStrike">
              <a:solidFill>
                <a:srgbClr val="000000"/>
              </a:solidFill>
              <a:latin typeface="Calibri"/>
              <a:ea typeface="Calibri"/>
              <a:cs typeface="Calibri"/>
              <a:sym typeface="Calibri"/>
            </a:endParaRPr>
          </a:p>
          <a:p>
            <a:pPr indent="-311150" lvl="0" marL="457200" marR="0" rtl="0" algn="l">
              <a:lnSpc>
                <a:spcPct val="115000"/>
              </a:lnSpc>
              <a:spcBef>
                <a:spcPts val="0"/>
              </a:spcBef>
              <a:spcAft>
                <a:spcPts val="0"/>
              </a:spcAft>
              <a:buClr>
                <a:srgbClr val="000000"/>
              </a:buClr>
              <a:buSzPts val="1300"/>
              <a:buFont typeface="Calibri"/>
              <a:buChar char="●"/>
            </a:pPr>
            <a:r>
              <a:rPr i="0" lang="en-CA" sz="1300" u="none" cap="none" strike="noStrike">
                <a:solidFill>
                  <a:srgbClr val="000000"/>
                </a:solidFill>
                <a:latin typeface="Calibri"/>
                <a:ea typeface="Calibri"/>
                <a:cs typeface="Calibri"/>
                <a:sym typeface="Calibri"/>
              </a:rPr>
              <a:t>Bachelor's degree in Electrical Engineering from Michigan Technological University.</a:t>
            </a:r>
            <a:endParaRPr i="0" sz="1300" u="none" cap="none" strike="noStrike">
              <a:solidFill>
                <a:srgbClr val="000000"/>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p:txBody>
      </p:sp>
      <p:sp>
        <p:nvSpPr>
          <p:cNvPr id="2407" name="Google Shape;2407;p268"/>
          <p:cNvSpPr txBox="1"/>
          <p:nvPr>
            <p:ph idx="1"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https://www.intc.com/about-intel/management-team</a:t>
            </a:r>
            <a:endParaRPr sz="800"/>
          </a:p>
        </p:txBody>
      </p:sp>
    </p:spTree>
  </p:cSld>
  <p:clrMapOvr>
    <a:masterClrMapping/>
  </p:clrMapOvr>
</p:sld>
</file>

<file path=ppt/slides/slide2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1" name="Shape 2411"/>
        <p:cNvGrpSpPr/>
        <p:nvPr/>
      </p:nvGrpSpPr>
      <p:grpSpPr>
        <a:xfrm>
          <a:off x="0" y="0"/>
          <a:ext cx="0" cy="0"/>
          <a:chOff x="0" y="0"/>
          <a:chExt cx="0" cy="0"/>
        </a:xfrm>
      </p:grpSpPr>
      <p:pic>
        <p:nvPicPr>
          <p:cNvPr id="2412" name="Google Shape;2412;p269"/>
          <p:cNvPicPr preferRelativeResize="0"/>
          <p:nvPr/>
        </p:nvPicPr>
        <p:blipFill rotWithShape="1">
          <a:blip r:embed="rId3">
            <a:alphaModFix/>
          </a:blip>
          <a:srcRect b="28941" l="0" r="0" t="0"/>
          <a:stretch/>
        </p:blipFill>
        <p:spPr>
          <a:xfrm>
            <a:off x="505350" y="1543600"/>
            <a:ext cx="3346325" cy="3170600"/>
          </a:xfrm>
          <a:prstGeom prst="rect">
            <a:avLst/>
          </a:prstGeom>
          <a:noFill/>
          <a:ln>
            <a:noFill/>
          </a:ln>
        </p:spPr>
      </p:pic>
      <p:sp>
        <p:nvSpPr>
          <p:cNvPr id="2413" name="Google Shape;2413;p269"/>
          <p:cNvSpPr txBox="1"/>
          <p:nvPr>
            <p:ph type="title"/>
          </p:nvPr>
        </p:nvSpPr>
        <p:spPr>
          <a:xfrm>
            <a:off x="370800" y="272325"/>
            <a:ext cx="3938400" cy="250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CA"/>
              <a:t>Matt Poirier</a:t>
            </a:r>
            <a:endParaRPr/>
          </a:p>
          <a:p>
            <a:pPr indent="0" lvl="0" marL="0" rtl="0" algn="l">
              <a:spcBef>
                <a:spcPts val="0"/>
              </a:spcBef>
              <a:spcAft>
                <a:spcPts val="0"/>
              </a:spcAft>
              <a:buNone/>
            </a:pPr>
            <a:r>
              <a:rPr lang="en-CA" sz="1600"/>
              <a:t>Senior Vice President, Corporate Development</a:t>
            </a:r>
            <a:endParaRPr sz="1600"/>
          </a:p>
          <a:p>
            <a:pPr indent="0" lvl="0" marL="0" rtl="0" algn="l">
              <a:spcBef>
                <a:spcPts val="0"/>
              </a:spcBef>
              <a:spcAft>
                <a:spcPts val="0"/>
              </a:spcAft>
              <a:buNone/>
            </a:pPr>
            <a:r>
              <a:t/>
            </a:r>
            <a:endParaRPr sz="1600"/>
          </a:p>
        </p:txBody>
      </p:sp>
      <p:pic>
        <p:nvPicPr>
          <p:cNvPr id="2414" name="Google Shape;2414;p269"/>
          <p:cNvPicPr preferRelativeResize="0"/>
          <p:nvPr/>
        </p:nvPicPr>
        <p:blipFill>
          <a:blip r:embed="rId4">
            <a:alphaModFix/>
          </a:blip>
          <a:stretch>
            <a:fillRect/>
          </a:stretch>
        </p:blipFill>
        <p:spPr>
          <a:xfrm>
            <a:off x="8311950" y="4599526"/>
            <a:ext cx="832050" cy="548200"/>
          </a:xfrm>
          <a:prstGeom prst="rect">
            <a:avLst/>
          </a:prstGeom>
          <a:noFill/>
          <a:ln>
            <a:noFill/>
          </a:ln>
        </p:spPr>
      </p:pic>
      <p:pic>
        <p:nvPicPr>
          <p:cNvPr id="2415" name="Google Shape;2415;p269"/>
          <p:cNvPicPr preferRelativeResize="0"/>
          <p:nvPr/>
        </p:nvPicPr>
        <p:blipFill rotWithShape="1">
          <a:blip r:embed="rId5">
            <a:alphaModFix/>
          </a:blip>
          <a:srcRect b="28711" l="0" r="0" t="7920"/>
          <a:stretch/>
        </p:blipFill>
        <p:spPr>
          <a:xfrm>
            <a:off x="505350" y="1543600"/>
            <a:ext cx="3346325" cy="3170600"/>
          </a:xfrm>
          <a:prstGeom prst="rect">
            <a:avLst/>
          </a:prstGeom>
          <a:noFill/>
          <a:ln>
            <a:noFill/>
          </a:ln>
        </p:spPr>
      </p:pic>
      <p:sp>
        <p:nvSpPr>
          <p:cNvPr id="2416" name="Google Shape;2416;p269"/>
          <p:cNvSpPr txBox="1"/>
          <p:nvPr/>
        </p:nvSpPr>
        <p:spPr>
          <a:xfrm>
            <a:off x="4309248" y="443450"/>
            <a:ext cx="4877400" cy="3836400"/>
          </a:xfrm>
          <a:prstGeom prst="rect">
            <a:avLst/>
          </a:prstGeom>
          <a:noFill/>
          <a:ln>
            <a:noFill/>
          </a:ln>
        </p:spPr>
        <p:txBody>
          <a:bodyPr anchorCtr="0" anchor="t" bIns="91425" lIns="91425" spcFirstLastPara="1" rIns="91425" wrap="square" tIns="91425">
            <a:spAutoFit/>
          </a:bodyPr>
          <a:lstStyle/>
          <a:p>
            <a:pPr indent="-311150" lvl="0" marL="457200" marR="0" rtl="0" algn="l">
              <a:lnSpc>
                <a:spcPct val="115000"/>
              </a:lnSpc>
              <a:spcBef>
                <a:spcPts val="0"/>
              </a:spcBef>
              <a:spcAft>
                <a:spcPts val="0"/>
              </a:spcAft>
              <a:buClr>
                <a:srgbClr val="000000"/>
              </a:buClr>
              <a:buSzPts val="1300"/>
              <a:buFont typeface="Calibri"/>
              <a:buChar char="●"/>
            </a:pPr>
            <a:r>
              <a:rPr i="0" lang="en-CA" sz="1300" u="none" cap="none" strike="noStrike">
                <a:solidFill>
                  <a:srgbClr val="000000"/>
                </a:solidFill>
                <a:latin typeface="Calibri"/>
                <a:ea typeface="Calibri"/>
                <a:cs typeface="Calibri"/>
                <a:sym typeface="Calibri"/>
              </a:rPr>
              <a:t>Matt Poirier is the Senior Vice President of Corporate Development at Intel Corporation.</a:t>
            </a:r>
            <a:endParaRPr i="0" sz="1300" u="none" cap="none" strike="noStrike">
              <a:solidFill>
                <a:srgbClr val="000000"/>
              </a:solidFill>
              <a:latin typeface="Calibri"/>
              <a:ea typeface="Calibri"/>
              <a:cs typeface="Calibri"/>
              <a:sym typeface="Calibri"/>
            </a:endParaRPr>
          </a:p>
          <a:p>
            <a:pPr indent="-311150" lvl="0" marL="457200" marR="0" rtl="0" algn="l">
              <a:lnSpc>
                <a:spcPct val="115000"/>
              </a:lnSpc>
              <a:spcBef>
                <a:spcPts val="0"/>
              </a:spcBef>
              <a:spcAft>
                <a:spcPts val="0"/>
              </a:spcAft>
              <a:buClr>
                <a:srgbClr val="000000"/>
              </a:buClr>
              <a:buSzPts val="1300"/>
              <a:buFont typeface="Calibri"/>
              <a:buChar char="●"/>
            </a:pPr>
            <a:r>
              <a:rPr i="0" lang="en-CA" sz="1300" u="none" cap="none" strike="noStrike">
                <a:solidFill>
                  <a:srgbClr val="000000"/>
                </a:solidFill>
                <a:latin typeface="Calibri"/>
                <a:ea typeface="Calibri"/>
                <a:cs typeface="Calibri"/>
                <a:sym typeface="Calibri"/>
              </a:rPr>
              <a:t>Responsible for advancing and accelerating Intel's business through strategic corporate development, including mergers and acquisitions, divestitures, and integration activities.</a:t>
            </a:r>
            <a:endParaRPr i="0" sz="1300" u="none" cap="none" strike="noStrike">
              <a:solidFill>
                <a:srgbClr val="000000"/>
              </a:solidFill>
              <a:latin typeface="Calibri"/>
              <a:ea typeface="Calibri"/>
              <a:cs typeface="Calibri"/>
              <a:sym typeface="Calibri"/>
            </a:endParaRPr>
          </a:p>
          <a:p>
            <a:pPr indent="-311150" lvl="0" marL="457200" marR="0" rtl="0" algn="l">
              <a:lnSpc>
                <a:spcPct val="115000"/>
              </a:lnSpc>
              <a:spcBef>
                <a:spcPts val="0"/>
              </a:spcBef>
              <a:spcAft>
                <a:spcPts val="0"/>
              </a:spcAft>
              <a:buClr>
                <a:srgbClr val="000000"/>
              </a:buClr>
              <a:buSzPts val="1300"/>
              <a:buFont typeface="Calibri"/>
              <a:buChar char="●"/>
            </a:pPr>
            <a:r>
              <a:rPr i="0" lang="en-CA" sz="1300" u="none" cap="none" strike="noStrike">
                <a:solidFill>
                  <a:srgbClr val="000000"/>
                </a:solidFill>
                <a:latin typeface="Calibri"/>
                <a:ea typeface="Calibri"/>
                <a:cs typeface="Calibri"/>
                <a:sym typeface="Calibri"/>
              </a:rPr>
              <a:t>Previously served as Senior Vice President of Strategy and Corporate Development at Advanced Micro Devices Inc. (AMD), leading teams responsible for corporate strategy, AMD Ventures, and mergers and acquisition execution and integration.</a:t>
            </a:r>
            <a:endParaRPr i="0" sz="1300" u="none" cap="none" strike="noStrike">
              <a:solidFill>
                <a:srgbClr val="000000"/>
              </a:solidFill>
              <a:latin typeface="Calibri"/>
              <a:ea typeface="Calibri"/>
              <a:cs typeface="Calibri"/>
              <a:sym typeface="Calibri"/>
            </a:endParaRPr>
          </a:p>
          <a:p>
            <a:pPr indent="-311150" lvl="0" marL="457200" marR="0" rtl="0" algn="l">
              <a:lnSpc>
                <a:spcPct val="115000"/>
              </a:lnSpc>
              <a:spcBef>
                <a:spcPts val="0"/>
              </a:spcBef>
              <a:spcAft>
                <a:spcPts val="0"/>
              </a:spcAft>
              <a:buClr>
                <a:srgbClr val="000000"/>
              </a:buClr>
              <a:buSzPts val="1300"/>
              <a:buFont typeface="Calibri"/>
              <a:buChar char="●"/>
            </a:pPr>
            <a:r>
              <a:rPr i="0" lang="en-CA" sz="1300" u="none" cap="none" strike="noStrike">
                <a:solidFill>
                  <a:srgbClr val="000000"/>
                </a:solidFill>
                <a:latin typeface="Calibri"/>
                <a:ea typeface="Calibri"/>
                <a:cs typeface="Calibri"/>
                <a:sym typeface="Calibri"/>
              </a:rPr>
              <a:t>Was Senior Vice President of Corporate Development and Investor Relations at Xilinx before AMD's acquisition, also serving as interim treasurer of Xilinx.</a:t>
            </a:r>
            <a:endParaRPr i="0" sz="1300" u="none" cap="none" strike="noStrike">
              <a:solidFill>
                <a:srgbClr val="000000"/>
              </a:solidFill>
              <a:latin typeface="Calibri"/>
              <a:ea typeface="Calibri"/>
              <a:cs typeface="Calibri"/>
              <a:sym typeface="Calibri"/>
            </a:endParaRPr>
          </a:p>
          <a:p>
            <a:pPr indent="-311150" lvl="0" marL="457200" marR="0" rtl="0" algn="l">
              <a:lnSpc>
                <a:spcPct val="115000"/>
              </a:lnSpc>
              <a:spcBef>
                <a:spcPts val="0"/>
              </a:spcBef>
              <a:spcAft>
                <a:spcPts val="0"/>
              </a:spcAft>
              <a:buClr>
                <a:srgbClr val="000000"/>
              </a:buClr>
              <a:buSzPts val="1300"/>
              <a:buFont typeface="Calibri"/>
              <a:buChar char="●"/>
            </a:pPr>
            <a:r>
              <a:rPr i="0" lang="en-CA" sz="1300" u="none" cap="none" strike="noStrike">
                <a:solidFill>
                  <a:srgbClr val="000000"/>
                </a:solidFill>
                <a:latin typeface="Calibri"/>
                <a:ea typeface="Calibri"/>
                <a:cs typeface="Calibri"/>
                <a:sym typeface="Calibri"/>
              </a:rPr>
              <a:t>Has extensive experience in technology investment banking, specifically covering the semiconductor industry.</a:t>
            </a:r>
            <a:endParaRPr i="0" sz="1300" u="none" cap="none" strike="noStrike">
              <a:solidFill>
                <a:srgbClr val="000000"/>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300"/>
              <a:buFont typeface="Arial"/>
              <a:buNone/>
            </a:pPr>
            <a:r>
              <a:t/>
            </a:r>
            <a:endParaRPr i="0" sz="1300" u="none" cap="none" strike="noStrike">
              <a:solidFill>
                <a:srgbClr val="000000"/>
              </a:solidFill>
              <a:latin typeface="Calibri"/>
              <a:ea typeface="Calibri"/>
              <a:cs typeface="Calibri"/>
              <a:sym typeface="Calibri"/>
            </a:endParaRPr>
          </a:p>
        </p:txBody>
      </p:sp>
      <p:sp>
        <p:nvSpPr>
          <p:cNvPr id="2417" name="Google Shape;2417;p269"/>
          <p:cNvSpPr txBox="1"/>
          <p:nvPr>
            <p:ph idx="1"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https://www.intc.com/about-intel/management-team</a:t>
            </a:r>
            <a:endParaRPr sz="800"/>
          </a:p>
        </p:txBody>
      </p:sp>
    </p:spTree>
  </p:cSld>
  <p:clrMapOvr>
    <a:masterClrMapping/>
  </p:clrMapOvr>
</p:sld>
</file>

<file path=ppt/slides/slide2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1" name="Shape 2421"/>
        <p:cNvGrpSpPr/>
        <p:nvPr/>
      </p:nvGrpSpPr>
      <p:grpSpPr>
        <a:xfrm>
          <a:off x="0" y="0"/>
          <a:ext cx="0" cy="0"/>
          <a:chOff x="0" y="0"/>
          <a:chExt cx="0" cy="0"/>
        </a:xfrm>
      </p:grpSpPr>
      <p:sp>
        <p:nvSpPr>
          <p:cNvPr id="2422" name="Google Shape;2422;p270"/>
          <p:cNvSpPr txBox="1"/>
          <p:nvPr>
            <p:ph type="title"/>
          </p:nvPr>
        </p:nvSpPr>
        <p:spPr>
          <a:xfrm>
            <a:off x="326775" y="277525"/>
            <a:ext cx="4035300" cy="250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CA"/>
              <a:t>Sandra L. Rivera</a:t>
            </a:r>
            <a:endParaRPr/>
          </a:p>
          <a:p>
            <a:pPr indent="0" lvl="0" marL="0" rtl="0" algn="l">
              <a:spcBef>
                <a:spcPts val="0"/>
              </a:spcBef>
              <a:spcAft>
                <a:spcPts val="0"/>
              </a:spcAft>
              <a:buNone/>
            </a:pPr>
            <a:r>
              <a:rPr lang="en-CA" sz="1600"/>
              <a:t>Executive Vice President; General Manager, Datacenter and AI, Chief Executive Officer of Programmable Solutions Group</a:t>
            </a:r>
            <a:endParaRPr sz="1600"/>
          </a:p>
        </p:txBody>
      </p:sp>
      <p:pic>
        <p:nvPicPr>
          <p:cNvPr id="2423" name="Google Shape;2423;p270"/>
          <p:cNvPicPr preferRelativeResize="0"/>
          <p:nvPr/>
        </p:nvPicPr>
        <p:blipFill>
          <a:blip r:embed="rId3">
            <a:alphaModFix/>
          </a:blip>
          <a:stretch>
            <a:fillRect/>
          </a:stretch>
        </p:blipFill>
        <p:spPr>
          <a:xfrm>
            <a:off x="8311950" y="4599526"/>
            <a:ext cx="832050" cy="548200"/>
          </a:xfrm>
          <a:prstGeom prst="rect">
            <a:avLst/>
          </a:prstGeom>
          <a:noFill/>
          <a:ln>
            <a:noFill/>
          </a:ln>
        </p:spPr>
      </p:pic>
      <p:pic>
        <p:nvPicPr>
          <p:cNvPr id="2424" name="Google Shape;2424;p270"/>
          <p:cNvPicPr preferRelativeResize="0"/>
          <p:nvPr/>
        </p:nvPicPr>
        <p:blipFill rotWithShape="1">
          <a:blip r:embed="rId4">
            <a:alphaModFix/>
          </a:blip>
          <a:srcRect b="32281" l="0" r="0" t="0"/>
          <a:stretch/>
        </p:blipFill>
        <p:spPr>
          <a:xfrm>
            <a:off x="505350" y="1543596"/>
            <a:ext cx="3346326" cy="3170598"/>
          </a:xfrm>
          <a:prstGeom prst="rect">
            <a:avLst/>
          </a:prstGeom>
          <a:noFill/>
          <a:ln>
            <a:noFill/>
          </a:ln>
        </p:spPr>
      </p:pic>
      <p:sp>
        <p:nvSpPr>
          <p:cNvPr id="2425" name="Google Shape;2425;p270"/>
          <p:cNvSpPr txBox="1"/>
          <p:nvPr/>
        </p:nvSpPr>
        <p:spPr>
          <a:xfrm>
            <a:off x="4309250" y="998700"/>
            <a:ext cx="4834800" cy="2685900"/>
          </a:xfrm>
          <a:prstGeom prst="rect">
            <a:avLst/>
          </a:prstGeom>
          <a:noFill/>
          <a:ln>
            <a:noFill/>
          </a:ln>
        </p:spPr>
        <p:txBody>
          <a:bodyPr anchorCtr="0" anchor="t" bIns="91425" lIns="91425" spcFirstLastPara="1" rIns="91425" wrap="square" tIns="91425">
            <a:spAutoFit/>
          </a:bodyPr>
          <a:lstStyle/>
          <a:p>
            <a:pPr indent="-311150" lvl="0" marL="457200" marR="0" rtl="0" algn="l">
              <a:lnSpc>
                <a:spcPct val="115000"/>
              </a:lnSpc>
              <a:spcBef>
                <a:spcPts val="0"/>
              </a:spcBef>
              <a:spcAft>
                <a:spcPts val="0"/>
              </a:spcAft>
              <a:buClr>
                <a:srgbClr val="000000"/>
              </a:buClr>
              <a:buSzPts val="1300"/>
              <a:buFont typeface="Calibri"/>
              <a:buChar char="●"/>
            </a:pPr>
            <a:r>
              <a:rPr i="0" lang="en-CA" sz="1300" u="none" cap="none" strike="noStrike">
                <a:solidFill>
                  <a:srgbClr val="000000"/>
                </a:solidFill>
                <a:latin typeface="Calibri"/>
                <a:ea typeface="Calibri"/>
                <a:cs typeface="Calibri"/>
                <a:sym typeface="Calibri"/>
              </a:rPr>
              <a:t>Sandra L. Rivera is the Executive Vice President and General Manager of the Datacenter and AI Group at Intel Corporation.</a:t>
            </a:r>
            <a:endParaRPr i="0" sz="1300" u="none" cap="none" strike="noStrike">
              <a:solidFill>
                <a:srgbClr val="000000"/>
              </a:solidFill>
              <a:latin typeface="Calibri"/>
              <a:ea typeface="Calibri"/>
              <a:cs typeface="Calibri"/>
              <a:sym typeface="Calibri"/>
            </a:endParaRPr>
          </a:p>
          <a:p>
            <a:pPr indent="-311150" lvl="0" marL="457200" marR="0" rtl="0" algn="l">
              <a:lnSpc>
                <a:spcPct val="115000"/>
              </a:lnSpc>
              <a:spcBef>
                <a:spcPts val="0"/>
              </a:spcBef>
              <a:spcAft>
                <a:spcPts val="0"/>
              </a:spcAft>
              <a:buClr>
                <a:srgbClr val="000000"/>
              </a:buClr>
              <a:buSzPts val="1300"/>
              <a:buFont typeface="Calibri"/>
              <a:buChar char="●"/>
            </a:pPr>
            <a:r>
              <a:rPr i="0" lang="en-CA" sz="1300" u="none" cap="none" strike="noStrike">
                <a:solidFill>
                  <a:srgbClr val="000000"/>
                </a:solidFill>
                <a:latin typeface="Calibri"/>
                <a:ea typeface="Calibri"/>
                <a:cs typeface="Calibri"/>
                <a:sym typeface="Calibri"/>
              </a:rPr>
              <a:t>Leads Intel's development of data center products, including Intel Xeon and field programmable gate array (FPGA) products, for cloud-based applications.</a:t>
            </a:r>
            <a:endParaRPr i="0" sz="1300" u="none" cap="none" strike="noStrike">
              <a:solidFill>
                <a:srgbClr val="000000"/>
              </a:solidFill>
              <a:latin typeface="Calibri"/>
              <a:ea typeface="Calibri"/>
              <a:cs typeface="Calibri"/>
              <a:sym typeface="Calibri"/>
            </a:endParaRPr>
          </a:p>
          <a:p>
            <a:pPr indent="-311150" lvl="0" marL="457200" marR="0" rtl="0" algn="l">
              <a:lnSpc>
                <a:spcPct val="115000"/>
              </a:lnSpc>
              <a:spcBef>
                <a:spcPts val="0"/>
              </a:spcBef>
              <a:spcAft>
                <a:spcPts val="0"/>
              </a:spcAft>
              <a:buClr>
                <a:srgbClr val="000000"/>
              </a:buClr>
              <a:buSzPts val="1300"/>
              <a:buFont typeface="Calibri"/>
              <a:buChar char="●"/>
            </a:pPr>
            <a:r>
              <a:rPr i="0" lang="en-CA" sz="1300" u="none" cap="none" strike="noStrike">
                <a:solidFill>
                  <a:srgbClr val="000000"/>
                </a:solidFill>
                <a:latin typeface="Calibri"/>
                <a:ea typeface="Calibri"/>
                <a:cs typeface="Calibri"/>
                <a:sym typeface="Calibri"/>
              </a:rPr>
              <a:t>Drives Intel's overall artificial intelligence (AI) strategy and product roadmap.</a:t>
            </a:r>
            <a:endParaRPr i="0" sz="1300" u="none" cap="none" strike="noStrike">
              <a:solidFill>
                <a:srgbClr val="000000"/>
              </a:solidFill>
              <a:latin typeface="Calibri"/>
              <a:ea typeface="Calibri"/>
              <a:cs typeface="Calibri"/>
              <a:sym typeface="Calibri"/>
            </a:endParaRPr>
          </a:p>
          <a:p>
            <a:pPr indent="-311150" lvl="0" marL="457200" marR="0" rtl="0" algn="l">
              <a:lnSpc>
                <a:spcPct val="115000"/>
              </a:lnSpc>
              <a:spcBef>
                <a:spcPts val="0"/>
              </a:spcBef>
              <a:spcAft>
                <a:spcPts val="0"/>
              </a:spcAft>
              <a:buClr>
                <a:srgbClr val="000000"/>
              </a:buClr>
              <a:buSzPts val="1300"/>
              <a:buFont typeface="Calibri"/>
              <a:buChar char="●"/>
            </a:pPr>
            <a:r>
              <a:rPr i="0" lang="en-CA" sz="1300" u="none" cap="none" strike="noStrike">
                <a:solidFill>
                  <a:srgbClr val="000000"/>
                </a:solidFill>
                <a:latin typeface="Calibri"/>
                <a:ea typeface="Calibri"/>
                <a:cs typeface="Calibri"/>
                <a:sym typeface="Calibri"/>
              </a:rPr>
              <a:t>Co-founded and served as President of The CTI Authority.</a:t>
            </a:r>
            <a:endParaRPr i="0" sz="1300" u="none" cap="none" strike="noStrike">
              <a:solidFill>
                <a:srgbClr val="000000"/>
              </a:solidFill>
              <a:latin typeface="Calibri"/>
              <a:ea typeface="Calibri"/>
              <a:cs typeface="Calibri"/>
              <a:sym typeface="Calibri"/>
            </a:endParaRPr>
          </a:p>
          <a:p>
            <a:pPr indent="-311150" lvl="0" marL="457200" marR="0" rtl="0" algn="l">
              <a:lnSpc>
                <a:spcPct val="115000"/>
              </a:lnSpc>
              <a:spcBef>
                <a:spcPts val="0"/>
              </a:spcBef>
              <a:spcAft>
                <a:spcPts val="0"/>
              </a:spcAft>
              <a:buClr>
                <a:srgbClr val="000000"/>
              </a:buClr>
              <a:buSzPts val="1300"/>
              <a:buFont typeface="Calibri"/>
              <a:buChar char="●"/>
            </a:pPr>
            <a:r>
              <a:rPr i="0" lang="en-CA" sz="1300" u="none" cap="none" strike="noStrike">
                <a:solidFill>
                  <a:srgbClr val="000000"/>
                </a:solidFill>
                <a:latin typeface="Calibri"/>
                <a:ea typeface="Calibri"/>
                <a:cs typeface="Calibri"/>
                <a:sym typeface="Calibri"/>
              </a:rPr>
              <a:t>Previously served as President of the computer telephony division at Catalyst Telecom.</a:t>
            </a:r>
            <a:endParaRPr i="0" sz="1300" u="none" cap="none" strike="noStrike">
              <a:solidFill>
                <a:srgbClr val="000000"/>
              </a:solidFill>
              <a:latin typeface="Calibri"/>
              <a:ea typeface="Calibri"/>
              <a:cs typeface="Calibri"/>
              <a:sym typeface="Calibri"/>
            </a:endParaRPr>
          </a:p>
          <a:p>
            <a:pPr indent="-311150" lvl="0" marL="457200" marR="0" rtl="0" algn="l">
              <a:lnSpc>
                <a:spcPct val="115000"/>
              </a:lnSpc>
              <a:spcBef>
                <a:spcPts val="0"/>
              </a:spcBef>
              <a:spcAft>
                <a:spcPts val="0"/>
              </a:spcAft>
              <a:buClr>
                <a:srgbClr val="000000"/>
              </a:buClr>
              <a:buSzPts val="1300"/>
              <a:buFont typeface="Calibri"/>
              <a:buChar char="●"/>
            </a:pPr>
            <a:r>
              <a:rPr i="0" lang="en-CA" sz="1300" u="none" cap="none" strike="noStrike">
                <a:solidFill>
                  <a:srgbClr val="000000"/>
                </a:solidFill>
                <a:latin typeface="Calibri"/>
                <a:ea typeface="Calibri"/>
                <a:cs typeface="Calibri"/>
                <a:sym typeface="Calibri"/>
              </a:rPr>
              <a:t>Sits on the Equinix board of directors.</a:t>
            </a:r>
            <a:endParaRPr i="0" sz="1300" u="none" cap="none" strike="noStrike">
              <a:solidFill>
                <a:srgbClr val="000000"/>
              </a:solidFill>
              <a:latin typeface="Calibri"/>
              <a:ea typeface="Calibri"/>
              <a:cs typeface="Calibri"/>
              <a:sym typeface="Calibri"/>
            </a:endParaRPr>
          </a:p>
        </p:txBody>
      </p:sp>
      <p:sp>
        <p:nvSpPr>
          <p:cNvPr id="2426" name="Google Shape;2426;p270"/>
          <p:cNvSpPr txBox="1"/>
          <p:nvPr>
            <p:ph idx="1"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https://www.intc.com/about-intel/management-team</a:t>
            </a:r>
            <a:endParaRPr sz="800"/>
          </a:p>
        </p:txBody>
      </p:sp>
    </p:spTree>
  </p:cSld>
  <p:clrMapOvr>
    <a:masterClrMapping/>
  </p:clrMapOvr>
</p:sld>
</file>

<file path=ppt/slides/slide2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0" name="Shape 2430"/>
        <p:cNvGrpSpPr/>
        <p:nvPr/>
      </p:nvGrpSpPr>
      <p:grpSpPr>
        <a:xfrm>
          <a:off x="0" y="0"/>
          <a:ext cx="0" cy="0"/>
          <a:chOff x="0" y="0"/>
          <a:chExt cx="0" cy="0"/>
        </a:xfrm>
      </p:grpSpPr>
      <p:pic>
        <p:nvPicPr>
          <p:cNvPr id="2431" name="Google Shape;2431;p271"/>
          <p:cNvPicPr preferRelativeResize="0"/>
          <p:nvPr/>
        </p:nvPicPr>
        <p:blipFill rotWithShape="1">
          <a:blip r:embed="rId3">
            <a:alphaModFix/>
          </a:blip>
          <a:srcRect b="51690" l="19426" r="19426" t="4343"/>
          <a:stretch/>
        </p:blipFill>
        <p:spPr>
          <a:xfrm>
            <a:off x="505350" y="1506175"/>
            <a:ext cx="3346325" cy="3208025"/>
          </a:xfrm>
          <a:prstGeom prst="rect">
            <a:avLst/>
          </a:prstGeom>
          <a:noFill/>
          <a:ln>
            <a:noFill/>
          </a:ln>
        </p:spPr>
      </p:pic>
      <p:sp>
        <p:nvSpPr>
          <p:cNvPr id="2432" name="Google Shape;2432;p271"/>
          <p:cNvSpPr txBox="1"/>
          <p:nvPr>
            <p:ph type="title"/>
          </p:nvPr>
        </p:nvSpPr>
        <p:spPr>
          <a:xfrm>
            <a:off x="282725" y="304325"/>
            <a:ext cx="4025100" cy="250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CA"/>
              <a:t>Christoph Schell </a:t>
            </a:r>
            <a:endParaRPr/>
          </a:p>
          <a:p>
            <a:pPr indent="0" lvl="0" marL="0" rtl="0" algn="l">
              <a:spcBef>
                <a:spcPts val="0"/>
              </a:spcBef>
              <a:spcAft>
                <a:spcPts val="0"/>
              </a:spcAft>
              <a:buNone/>
            </a:pPr>
            <a:r>
              <a:rPr lang="en-CA" sz="1600"/>
              <a:t>Executive Vice President; Chief Commercial Officer</a:t>
            </a:r>
            <a:endParaRPr sz="1600"/>
          </a:p>
        </p:txBody>
      </p:sp>
      <p:pic>
        <p:nvPicPr>
          <p:cNvPr id="2433" name="Google Shape;2433;p271"/>
          <p:cNvPicPr preferRelativeResize="0"/>
          <p:nvPr/>
        </p:nvPicPr>
        <p:blipFill>
          <a:blip r:embed="rId4">
            <a:alphaModFix/>
          </a:blip>
          <a:stretch>
            <a:fillRect/>
          </a:stretch>
        </p:blipFill>
        <p:spPr>
          <a:xfrm>
            <a:off x="8311950" y="4599526"/>
            <a:ext cx="832050" cy="548200"/>
          </a:xfrm>
          <a:prstGeom prst="rect">
            <a:avLst/>
          </a:prstGeom>
          <a:noFill/>
          <a:ln>
            <a:noFill/>
          </a:ln>
        </p:spPr>
      </p:pic>
      <p:sp>
        <p:nvSpPr>
          <p:cNvPr id="2434" name="Google Shape;2434;p271"/>
          <p:cNvSpPr txBox="1"/>
          <p:nvPr/>
        </p:nvSpPr>
        <p:spPr>
          <a:xfrm>
            <a:off x="4307700" y="959850"/>
            <a:ext cx="4836300" cy="2916000"/>
          </a:xfrm>
          <a:prstGeom prst="rect">
            <a:avLst/>
          </a:prstGeom>
          <a:noFill/>
          <a:ln>
            <a:noFill/>
          </a:ln>
        </p:spPr>
        <p:txBody>
          <a:bodyPr anchorCtr="0" anchor="t" bIns="91425" lIns="91425" spcFirstLastPara="1" rIns="91425" wrap="square" tIns="91425">
            <a:spAutoFit/>
          </a:bodyPr>
          <a:lstStyle/>
          <a:p>
            <a:pPr indent="-311150" lvl="0" marL="457200" marR="0" rtl="0" algn="l">
              <a:lnSpc>
                <a:spcPct val="115000"/>
              </a:lnSpc>
              <a:spcBef>
                <a:spcPts val="0"/>
              </a:spcBef>
              <a:spcAft>
                <a:spcPts val="0"/>
              </a:spcAft>
              <a:buClr>
                <a:srgbClr val="000000"/>
              </a:buClr>
              <a:buSzPts val="1300"/>
              <a:buFont typeface="Calibri"/>
              <a:buChar char="●"/>
            </a:pPr>
            <a:r>
              <a:rPr i="0" lang="en-CA" sz="1300" u="none" cap="none" strike="noStrike">
                <a:solidFill>
                  <a:srgbClr val="000000"/>
                </a:solidFill>
                <a:latin typeface="Calibri"/>
                <a:ea typeface="Calibri"/>
                <a:cs typeface="Calibri"/>
                <a:sym typeface="Calibri"/>
              </a:rPr>
              <a:t>Christoph Schell is the Executive Vice President, Chief Commercial Officer, and General Manager of Sales, Marketing, and Communications at Intel Corporation.</a:t>
            </a:r>
            <a:endParaRPr i="0" sz="1300" u="none" cap="none" strike="noStrike">
              <a:solidFill>
                <a:srgbClr val="000000"/>
              </a:solidFill>
              <a:latin typeface="Calibri"/>
              <a:ea typeface="Calibri"/>
              <a:cs typeface="Calibri"/>
              <a:sym typeface="Calibri"/>
            </a:endParaRPr>
          </a:p>
          <a:p>
            <a:pPr indent="-311150" lvl="0" marL="457200" marR="0" rtl="0" algn="l">
              <a:lnSpc>
                <a:spcPct val="115000"/>
              </a:lnSpc>
              <a:spcBef>
                <a:spcPts val="0"/>
              </a:spcBef>
              <a:spcAft>
                <a:spcPts val="0"/>
              </a:spcAft>
              <a:buClr>
                <a:srgbClr val="000000"/>
              </a:buClr>
              <a:buSzPts val="1300"/>
              <a:buFont typeface="Calibri"/>
              <a:buChar char="●"/>
            </a:pPr>
            <a:r>
              <a:rPr i="0" lang="en-CA" sz="1300" u="none" cap="none" strike="noStrike">
                <a:solidFill>
                  <a:srgbClr val="000000"/>
                </a:solidFill>
                <a:latin typeface="Calibri"/>
                <a:ea typeface="Calibri"/>
                <a:cs typeface="Calibri"/>
                <a:sym typeface="Calibri"/>
              </a:rPr>
              <a:t>Oversees Intel's global sales, marketing, and communications teams, driving innovative approaches to broaden business opportunities and enhance customer relationships.</a:t>
            </a:r>
            <a:endParaRPr i="0" sz="1300" u="none" cap="none" strike="noStrike">
              <a:solidFill>
                <a:srgbClr val="000000"/>
              </a:solidFill>
              <a:latin typeface="Calibri"/>
              <a:ea typeface="Calibri"/>
              <a:cs typeface="Calibri"/>
              <a:sym typeface="Calibri"/>
            </a:endParaRPr>
          </a:p>
          <a:p>
            <a:pPr indent="-311150" lvl="0" marL="457200" marR="0" rtl="0" algn="l">
              <a:lnSpc>
                <a:spcPct val="115000"/>
              </a:lnSpc>
              <a:spcBef>
                <a:spcPts val="0"/>
              </a:spcBef>
              <a:spcAft>
                <a:spcPts val="0"/>
              </a:spcAft>
              <a:buClr>
                <a:srgbClr val="000000"/>
              </a:buClr>
              <a:buSzPts val="1300"/>
              <a:buFont typeface="Calibri"/>
              <a:buChar char="●"/>
            </a:pPr>
            <a:r>
              <a:rPr i="0" lang="en-CA" sz="1300" u="none" cap="none" strike="noStrike">
                <a:solidFill>
                  <a:srgbClr val="000000"/>
                </a:solidFill>
                <a:latin typeface="Calibri"/>
                <a:ea typeface="Calibri"/>
                <a:cs typeface="Calibri"/>
                <a:sym typeface="Calibri"/>
              </a:rPr>
              <a:t>Joined Intel in March 2022 from HP Inc., where he served as Chief Commercial Officer, leading customer and partner success, category management, and global customer support.</a:t>
            </a:r>
            <a:endParaRPr i="0" sz="1300" u="none" cap="none" strike="noStrike">
              <a:solidFill>
                <a:srgbClr val="000000"/>
              </a:solidFill>
              <a:latin typeface="Calibri"/>
              <a:ea typeface="Calibri"/>
              <a:cs typeface="Calibri"/>
              <a:sym typeface="Calibri"/>
            </a:endParaRPr>
          </a:p>
          <a:p>
            <a:pPr indent="-311150" lvl="0" marL="457200" marR="0" rtl="0" algn="l">
              <a:lnSpc>
                <a:spcPct val="115000"/>
              </a:lnSpc>
              <a:spcBef>
                <a:spcPts val="0"/>
              </a:spcBef>
              <a:spcAft>
                <a:spcPts val="0"/>
              </a:spcAft>
              <a:buClr>
                <a:srgbClr val="000000"/>
              </a:buClr>
              <a:buSzPts val="1300"/>
              <a:buFont typeface="Calibri"/>
              <a:buChar char="●"/>
            </a:pPr>
            <a:r>
              <a:rPr i="0" lang="en-CA" sz="1300" u="none" cap="none" strike="noStrike">
                <a:solidFill>
                  <a:srgbClr val="000000"/>
                </a:solidFill>
                <a:latin typeface="Calibri"/>
                <a:ea typeface="Calibri"/>
                <a:cs typeface="Calibri"/>
                <a:sym typeface="Calibri"/>
              </a:rPr>
              <a:t>Has 25 years of experience at HP, holding various senior management roles, including President of 3D Printing &amp; Digital Manufacturing.</a:t>
            </a:r>
            <a:endParaRPr i="0" sz="1300" u="none" cap="none" strike="noStrike">
              <a:solidFill>
                <a:srgbClr val="000000"/>
              </a:solidFill>
              <a:latin typeface="Calibri"/>
              <a:ea typeface="Calibri"/>
              <a:cs typeface="Calibri"/>
              <a:sym typeface="Calibri"/>
            </a:endParaRPr>
          </a:p>
        </p:txBody>
      </p:sp>
      <p:sp>
        <p:nvSpPr>
          <p:cNvPr id="2435" name="Google Shape;2435;p271"/>
          <p:cNvSpPr txBox="1"/>
          <p:nvPr>
            <p:ph idx="1"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https://www.intc.com/about-intel/management-team</a:t>
            </a:r>
            <a:endParaRPr sz="800"/>
          </a:p>
        </p:txBody>
      </p:sp>
    </p:spTree>
  </p:cSld>
  <p:clrMapOvr>
    <a:masterClrMapping/>
  </p:clrMapOvr>
</p:sld>
</file>

<file path=ppt/slides/slide2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9" name="Shape 2439"/>
        <p:cNvGrpSpPr/>
        <p:nvPr/>
      </p:nvGrpSpPr>
      <p:grpSpPr>
        <a:xfrm>
          <a:off x="0" y="0"/>
          <a:ext cx="0" cy="0"/>
          <a:chOff x="0" y="0"/>
          <a:chExt cx="0" cy="0"/>
        </a:xfrm>
      </p:grpSpPr>
      <p:pic>
        <p:nvPicPr>
          <p:cNvPr id="2440" name="Google Shape;2440;p272"/>
          <p:cNvPicPr preferRelativeResize="0"/>
          <p:nvPr/>
        </p:nvPicPr>
        <p:blipFill rotWithShape="1">
          <a:blip r:embed="rId3">
            <a:alphaModFix/>
          </a:blip>
          <a:srcRect b="4131" l="0" r="0" t="0"/>
          <a:stretch/>
        </p:blipFill>
        <p:spPr>
          <a:xfrm>
            <a:off x="505350" y="1506175"/>
            <a:ext cx="3346326" cy="3208025"/>
          </a:xfrm>
          <a:prstGeom prst="rect">
            <a:avLst/>
          </a:prstGeom>
          <a:noFill/>
          <a:ln>
            <a:noFill/>
          </a:ln>
        </p:spPr>
      </p:pic>
      <p:sp>
        <p:nvSpPr>
          <p:cNvPr id="2441" name="Google Shape;2441;p272"/>
          <p:cNvSpPr txBox="1"/>
          <p:nvPr>
            <p:ph type="title"/>
          </p:nvPr>
        </p:nvSpPr>
        <p:spPr>
          <a:xfrm>
            <a:off x="353200" y="304325"/>
            <a:ext cx="4041300" cy="250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CA"/>
              <a:t>Shlomit Weiss </a:t>
            </a:r>
            <a:endParaRPr/>
          </a:p>
          <a:p>
            <a:pPr indent="0" lvl="0" marL="0" rtl="0" algn="l">
              <a:spcBef>
                <a:spcPts val="0"/>
              </a:spcBef>
              <a:spcAft>
                <a:spcPts val="0"/>
              </a:spcAft>
              <a:buNone/>
            </a:pPr>
            <a:r>
              <a:rPr lang="en-CA" sz="1600"/>
              <a:t>Senior Vice President; Co-General Manager of the Design Engineering Group</a:t>
            </a:r>
            <a:endParaRPr sz="1600"/>
          </a:p>
        </p:txBody>
      </p:sp>
      <p:pic>
        <p:nvPicPr>
          <p:cNvPr id="2442" name="Google Shape;2442;p272"/>
          <p:cNvPicPr preferRelativeResize="0"/>
          <p:nvPr/>
        </p:nvPicPr>
        <p:blipFill>
          <a:blip r:embed="rId4">
            <a:alphaModFix/>
          </a:blip>
          <a:stretch>
            <a:fillRect/>
          </a:stretch>
        </p:blipFill>
        <p:spPr>
          <a:xfrm>
            <a:off x="8311950" y="4599526"/>
            <a:ext cx="832050" cy="548200"/>
          </a:xfrm>
          <a:prstGeom prst="rect">
            <a:avLst/>
          </a:prstGeom>
          <a:noFill/>
          <a:ln>
            <a:noFill/>
          </a:ln>
        </p:spPr>
      </p:pic>
      <p:sp>
        <p:nvSpPr>
          <p:cNvPr id="2443" name="Google Shape;2443;p272"/>
          <p:cNvSpPr txBox="1"/>
          <p:nvPr/>
        </p:nvSpPr>
        <p:spPr>
          <a:xfrm>
            <a:off x="4295600" y="820275"/>
            <a:ext cx="4848300" cy="2916000"/>
          </a:xfrm>
          <a:prstGeom prst="rect">
            <a:avLst/>
          </a:prstGeom>
          <a:noFill/>
          <a:ln>
            <a:noFill/>
          </a:ln>
        </p:spPr>
        <p:txBody>
          <a:bodyPr anchorCtr="0" anchor="t" bIns="91425" lIns="91425" spcFirstLastPara="1" rIns="91425" wrap="square" tIns="91425">
            <a:spAutoFit/>
          </a:bodyPr>
          <a:lstStyle/>
          <a:p>
            <a:pPr indent="-311150" lvl="0" marL="457200" rtl="0" algn="l">
              <a:lnSpc>
                <a:spcPct val="115000"/>
              </a:lnSpc>
              <a:spcBef>
                <a:spcPts val="0"/>
              </a:spcBef>
              <a:spcAft>
                <a:spcPts val="0"/>
              </a:spcAft>
              <a:buSzPts val="1300"/>
              <a:buFont typeface="Calibri"/>
              <a:buChar char="●"/>
            </a:pPr>
            <a:r>
              <a:rPr lang="en-CA" sz="1300">
                <a:latin typeface="Calibri"/>
                <a:ea typeface="Calibri"/>
                <a:cs typeface="Calibri"/>
                <a:sym typeface="Calibri"/>
              </a:rPr>
              <a:t>Shlomit Weiss is the Senior Vice President and Co-General Manager of the Design Engineering Group at Intel Corporation.</a:t>
            </a:r>
            <a:endParaRPr sz="1300">
              <a:latin typeface="Calibri"/>
              <a:ea typeface="Calibri"/>
              <a:cs typeface="Calibri"/>
              <a:sym typeface="Calibri"/>
            </a:endParaRPr>
          </a:p>
          <a:p>
            <a:pPr indent="-311150" lvl="0" marL="457200" rtl="0" algn="l">
              <a:lnSpc>
                <a:spcPct val="115000"/>
              </a:lnSpc>
              <a:spcBef>
                <a:spcPts val="0"/>
              </a:spcBef>
              <a:spcAft>
                <a:spcPts val="0"/>
              </a:spcAft>
              <a:buSzPts val="1300"/>
              <a:buFont typeface="Calibri"/>
              <a:buChar char="●"/>
            </a:pPr>
            <a:r>
              <a:rPr lang="en-CA" sz="1300">
                <a:latin typeface="Calibri"/>
                <a:ea typeface="Calibri"/>
                <a:cs typeface="Calibri"/>
                <a:sym typeface="Calibri"/>
              </a:rPr>
              <a:t>Responsible for leading the design, development, validation, and manufacturing support of intellectual properties (IPs) and system-on-chips (SoCs).</a:t>
            </a:r>
            <a:endParaRPr sz="1300">
              <a:latin typeface="Calibri"/>
              <a:ea typeface="Calibri"/>
              <a:cs typeface="Calibri"/>
              <a:sym typeface="Calibri"/>
            </a:endParaRPr>
          </a:p>
          <a:p>
            <a:pPr indent="-311150" lvl="0" marL="457200" rtl="0" algn="l">
              <a:lnSpc>
                <a:spcPct val="115000"/>
              </a:lnSpc>
              <a:spcBef>
                <a:spcPts val="0"/>
              </a:spcBef>
              <a:spcAft>
                <a:spcPts val="0"/>
              </a:spcAft>
              <a:buSzPts val="1300"/>
              <a:buFont typeface="Calibri"/>
              <a:buChar char="●"/>
            </a:pPr>
            <a:r>
              <a:rPr lang="en-CA" sz="1300">
                <a:latin typeface="Calibri"/>
                <a:ea typeface="Calibri"/>
                <a:cs typeface="Calibri"/>
                <a:sym typeface="Calibri"/>
              </a:rPr>
              <a:t>Has over 30 years of experience in the semiconductor industry.</a:t>
            </a:r>
            <a:endParaRPr sz="1300">
              <a:latin typeface="Calibri"/>
              <a:ea typeface="Calibri"/>
              <a:cs typeface="Calibri"/>
              <a:sym typeface="Calibri"/>
            </a:endParaRPr>
          </a:p>
          <a:p>
            <a:pPr indent="-311150" lvl="0" marL="457200" rtl="0" algn="l">
              <a:lnSpc>
                <a:spcPct val="115000"/>
              </a:lnSpc>
              <a:spcBef>
                <a:spcPts val="0"/>
              </a:spcBef>
              <a:spcAft>
                <a:spcPts val="0"/>
              </a:spcAft>
              <a:buSzPts val="1300"/>
              <a:buFont typeface="Calibri"/>
              <a:buChar char="●"/>
            </a:pPr>
            <a:r>
              <a:rPr lang="en-CA" sz="1300">
                <a:latin typeface="Calibri"/>
                <a:ea typeface="Calibri"/>
                <a:cs typeface="Calibri"/>
                <a:sym typeface="Calibri"/>
              </a:rPr>
              <a:t>Has 28 years of experience at Intel in engineering and leadership roles, including leading cross-site teams for IP and discrete data center products and serving as General Manager of Data Center Group silicon development.</a:t>
            </a:r>
            <a:endParaRPr sz="1300">
              <a:latin typeface="Calibri"/>
              <a:ea typeface="Calibri"/>
              <a:cs typeface="Calibri"/>
              <a:sym typeface="Calibri"/>
            </a:endParaRPr>
          </a:p>
          <a:p>
            <a:pPr indent="-311150" lvl="0" marL="457200" rtl="0" algn="l">
              <a:lnSpc>
                <a:spcPct val="115000"/>
              </a:lnSpc>
              <a:spcBef>
                <a:spcPts val="0"/>
              </a:spcBef>
              <a:spcAft>
                <a:spcPts val="0"/>
              </a:spcAft>
              <a:buSzPts val="1300"/>
              <a:buFont typeface="Calibri"/>
              <a:buChar char="●"/>
            </a:pPr>
            <a:r>
              <a:rPr lang="en-CA" sz="1300">
                <a:latin typeface="Calibri"/>
                <a:ea typeface="Calibri"/>
                <a:cs typeface="Calibri"/>
                <a:sym typeface="Calibri"/>
              </a:rPr>
              <a:t>Previously served as Senior Vice President of Silicon Engineering at Mellanox, which is now part of Nvidia.</a:t>
            </a:r>
            <a:endParaRPr>
              <a:latin typeface="Calibri"/>
              <a:ea typeface="Calibri"/>
              <a:cs typeface="Calibri"/>
              <a:sym typeface="Calibri"/>
            </a:endParaRPr>
          </a:p>
        </p:txBody>
      </p:sp>
      <p:sp>
        <p:nvSpPr>
          <p:cNvPr id="2444" name="Google Shape;2444;p272"/>
          <p:cNvSpPr txBox="1"/>
          <p:nvPr>
            <p:ph idx="1"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https://www.intc.com/about-intel/management-team</a:t>
            </a:r>
            <a:endParaRPr sz="800"/>
          </a:p>
        </p:txBody>
      </p:sp>
    </p:spTree>
  </p:cSld>
  <p:clrMapOvr>
    <a:masterClrMapping/>
  </p:clrMapOvr>
</p:sld>
</file>

<file path=ppt/slides/slide2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8" name="Shape 2448"/>
        <p:cNvGrpSpPr/>
        <p:nvPr/>
      </p:nvGrpSpPr>
      <p:grpSpPr>
        <a:xfrm>
          <a:off x="0" y="0"/>
          <a:ext cx="0" cy="0"/>
          <a:chOff x="0" y="0"/>
          <a:chExt cx="0" cy="0"/>
        </a:xfrm>
      </p:grpSpPr>
      <p:sp>
        <p:nvSpPr>
          <p:cNvPr id="2449" name="Google Shape;2449;p273"/>
          <p:cNvSpPr txBox="1"/>
          <p:nvPr>
            <p:ph type="title"/>
          </p:nvPr>
        </p:nvSpPr>
        <p:spPr>
          <a:xfrm>
            <a:off x="362000" y="263925"/>
            <a:ext cx="4271700" cy="250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CA"/>
              <a:t>Safroadu Yeboah-Amankwah</a:t>
            </a:r>
            <a:endParaRPr/>
          </a:p>
          <a:p>
            <a:pPr indent="0" lvl="0" marL="0" rtl="0" algn="l">
              <a:spcBef>
                <a:spcPts val="0"/>
              </a:spcBef>
              <a:spcAft>
                <a:spcPts val="0"/>
              </a:spcAft>
              <a:buNone/>
            </a:pPr>
            <a:r>
              <a:rPr lang="en-CA" sz="1600"/>
              <a:t>Senior Vice President; Chief Strategy Officer</a:t>
            </a:r>
            <a:endParaRPr sz="1600"/>
          </a:p>
        </p:txBody>
      </p:sp>
      <p:pic>
        <p:nvPicPr>
          <p:cNvPr id="2450" name="Google Shape;2450;p273"/>
          <p:cNvPicPr preferRelativeResize="0"/>
          <p:nvPr/>
        </p:nvPicPr>
        <p:blipFill>
          <a:blip r:embed="rId3">
            <a:alphaModFix/>
          </a:blip>
          <a:stretch>
            <a:fillRect/>
          </a:stretch>
        </p:blipFill>
        <p:spPr>
          <a:xfrm>
            <a:off x="8311950" y="4599526"/>
            <a:ext cx="832050" cy="548200"/>
          </a:xfrm>
          <a:prstGeom prst="rect">
            <a:avLst/>
          </a:prstGeom>
          <a:noFill/>
          <a:ln>
            <a:noFill/>
          </a:ln>
        </p:spPr>
      </p:pic>
      <p:pic>
        <p:nvPicPr>
          <p:cNvPr descr="Saf Yeboah-Amankwah &gt; Defense Business Board &gt; Board Members Bio view" id="2451" name="Google Shape;2451;p273"/>
          <p:cNvPicPr preferRelativeResize="0"/>
          <p:nvPr/>
        </p:nvPicPr>
        <p:blipFill rotWithShape="1">
          <a:blip r:embed="rId4">
            <a:alphaModFix/>
          </a:blip>
          <a:srcRect b="22964" l="0" r="3679" t="0"/>
          <a:stretch/>
        </p:blipFill>
        <p:spPr>
          <a:xfrm>
            <a:off x="429825" y="1506175"/>
            <a:ext cx="3388400" cy="3208025"/>
          </a:xfrm>
          <a:prstGeom prst="rect">
            <a:avLst/>
          </a:prstGeom>
          <a:noFill/>
          <a:ln>
            <a:noFill/>
          </a:ln>
        </p:spPr>
      </p:pic>
      <p:sp>
        <p:nvSpPr>
          <p:cNvPr id="2452" name="Google Shape;2452;p273"/>
          <p:cNvSpPr txBox="1"/>
          <p:nvPr/>
        </p:nvSpPr>
        <p:spPr>
          <a:xfrm>
            <a:off x="4328275" y="1175950"/>
            <a:ext cx="4834800" cy="2455800"/>
          </a:xfrm>
          <a:prstGeom prst="rect">
            <a:avLst/>
          </a:prstGeom>
          <a:noFill/>
          <a:ln>
            <a:noFill/>
          </a:ln>
        </p:spPr>
        <p:txBody>
          <a:bodyPr anchorCtr="0" anchor="t" bIns="91425" lIns="91425" spcFirstLastPara="1" rIns="91425" wrap="square" tIns="91425">
            <a:spAutoFit/>
          </a:bodyPr>
          <a:lstStyle/>
          <a:p>
            <a:pPr indent="-311150" lvl="0" marL="457200" marR="0" rtl="0" algn="l">
              <a:lnSpc>
                <a:spcPct val="115000"/>
              </a:lnSpc>
              <a:spcBef>
                <a:spcPts val="0"/>
              </a:spcBef>
              <a:spcAft>
                <a:spcPts val="0"/>
              </a:spcAft>
              <a:buClr>
                <a:srgbClr val="000000"/>
              </a:buClr>
              <a:buSzPts val="1300"/>
              <a:buFont typeface="Calibri"/>
              <a:buChar char="●"/>
            </a:pPr>
            <a:r>
              <a:rPr i="0" lang="en-CA" sz="1300" u="none" cap="none" strike="noStrike">
                <a:solidFill>
                  <a:srgbClr val="000000"/>
                </a:solidFill>
                <a:latin typeface="Calibri"/>
                <a:ea typeface="Calibri"/>
                <a:cs typeface="Calibri"/>
                <a:sym typeface="Calibri"/>
              </a:rPr>
              <a:t>Safroadu (Saf) Yeboah-Amankwah is the Senior Vice President and Chief Strategy Officer (CSO) at Intel Corporation.</a:t>
            </a:r>
            <a:endParaRPr i="0" sz="1300" u="none" cap="none" strike="noStrike">
              <a:solidFill>
                <a:srgbClr val="000000"/>
              </a:solidFill>
              <a:latin typeface="Calibri"/>
              <a:ea typeface="Calibri"/>
              <a:cs typeface="Calibri"/>
              <a:sym typeface="Calibri"/>
            </a:endParaRPr>
          </a:p>
          <a:p>
            <a:pPr indent="-311150" lvl="0" marL="457200" marR="0" rtl="0" algn="l">
              <a:lnSpc>
                <a:spcPct val="115000"/>
              </a:lnSpc>
              <a:spcBef>
                <a:spcPts val="0"/>
              </a:spcBef>
              <a:spcAft>
                <a:spcPts val="0"/>
              </a:spcAft>
              <a:buClr>
                <a:srgbClr val="000000"/>
              </a:buClr>
              <a:buSzPts val="1300"/>
              <a:buFont typeface="Calibri"/>
              <a:buChar char="●"/>
            </a:pPr>
            <a:r>
              <a:rPr i="0" lang="en-CA" sz="1300" u="none" cap="none" strike="noStrike">
                <a:solidFill>
                  <a:srgbClr val="000000"/>
                </a:solidFill>
                <a:latin typeface="Calibri"/>
                <a:ea typeface="Calibri"/>
                <a:cs typeface="Calibri"/>
                <a:sym typeface="Calibri"/>
              </a:rPr>
              <a:t>Leads Intel's Global Strategy Office, which focuses on driving growth-oriented strategies, including mergers and acquisitions, strategic partnerships, Intel Capital, and incubation initiatives.</a:t>
            </a:r>
            <a:endParaRPr i="0" sz="1300" u="none" cap="none" strike="noStrike">
              <a:solidFill>
                <a:srgbClr val="000000"/>
              </a:solidFill>
              <a:latin typeface="Calibri"/>
              <a:ea typeface="Calibri"/>
              <a:cs typeface="Calibri"/>
              <a:sym typeface="Calibri"/>
            </a:endParaRPr>
          </a:p>
          <a:p>
            <a:pPr indent="-311150" lvl="0" marL="457200" marR="0" rtl="0" algn="l">
              <a:lnSpc>
                <a:spcPct val="115000"/>
              </a:lnSpc>
              <a:spcBef>
                <a:spcPts val="0"/>
              </a:spcBef>
              <a:spcAft>
                <a:spcPts val="0"/>
              </a:spcAft>
              <a:buClr>
                <a:srgbClr val="000000"/>
              </a:buClr>
              <a:buSzPts val="1300"/>
              <a:buFont typeface="Calibri"/>
              <a:buChar char="●"/>
            </a:pPr>
            <a:r>
              <a:rPr i="0" lang="en-CA" sz="1300" u="none" cap="none" strike="noStrike">
                <a:solidFill>
                  <a:srgbClr val="000000"/>
                </a:solidFill>
                <a:latin typeface="Calibri"/>
                <a:ea typeface="Calibri"/>
                <a:cs typeface="Calibri"/>
                <a:sym typeface="Calibri"/>
              </a:rPr>
              <a:t>Joined Intel in 2020 from McKinsey &amp; Company, where he served as a Senior Partner and the Global Head of the Transformation Practice for the Telecom, Media, and Technology (TMT) practice.</a:t>
            </a:r>
            <a:endParaRPr i="0" sz="1300" u="none" cap="none" strike="noStrike">
              <a:solidFill>
                <a:srgbClr val="000000"/>
              </a:solidFill>
              <a:latin typeface="Calibri"/>
              <a:ea typeface="Calibri"/>
              <a:cs typeface="Calibri"/>
              <a:sym typeface="Calibri"/>
            </a:endParaRPr>
          </a:p>
        </p:txBody>
      </p:sp>
      <p:sp>
        <p:nvSpPr>
          <p:cNvPr id="2453" name="Google Shape;2453;p273"/>
          <p:cNvSpPr txBox="1"/>
          <p:nvPr>
            <p:ph idx="1"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https://www.intc.com/about-intel/management-team</a:t>
            </a:r>
            <a:endParaRPr sz="8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40"/>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Industry Leaders</a:t>
            </a:r>
            <a:endParaRPr/>
          </a:p>
        </p:txBody>
      </p:sp>
      <p:sp>
        <p:nvSpPr>
          <p:cNvPr id="278" name="Google Shape;278;p40"/>
          <p:cNvSpPr/>
          <p:nvPr/>
        </p:nvSpPr>
        <p:spPr>
          <a:xfrm>
            <a:off x="612000" y="1080000"/>
            <a:ext cx="7920000" cy="360000"/>
          </a:xfrm>
          <a:prstGeom prst="rect">
            <a:avLst/>
          </a:prstGeom>
          <a:solidFill>
            <a:schemeClr val="dk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rPr b="1" i="0" lang="en-CA" sz="1500" u="none" cap="none" strike="noStrike">
                <a:solidFill>
                  <a:srgbClr val="FFFFFF"/>
                </a:solidFill>
                <a:latin typeface="Montserrat"/>
                <a:ea typeface="Montserrat"/>
                <a:cs typeface="Montserrat"/>
                <a:sym typeface="Montserrat"/>
              </a:rPr>
              <a:t>IC </a:t>
            </a:r>
            <a:r>
              <a:rPr b="1" lang="en-CA" sz="1500">
                <a:solidFill>
                  <a:srgbClr val="FFFFFF"/>
                </a:solidFill>
                <a:latin typeface="Montserrat"/>
                <a:ea typeface="Montserrat"/>
                <a:cs typeface="Montserrat"/>
                <a:sym typeface="Montserrat"/>
              </a:rPr>
              <a:t>design</a:t>
            </a:r>
            <a:r>
              <a:rPr b="1" i="0" lang="en-CA" sz="1500" u="none" cap="none" strike="noStrike">
                <a:solidFill>
                  <a:srgbClr val="FFFFFF"/>
                </a:solidFill>
                <a:latin typeface="Montserrat"/>
                <a:ea typeface="Montserrat"/>
                <a:cs typeface="Montserrat"/>
                <a:sym typeface="Montserrat"/>
              </a:rPr>
              <a:t> </a:t>
            </a:r>
            <a:r>
              <a:rPr b="1" lang="en-CA" sz="1500">
                <a:solidFill>
                  <a:srgbClr val="FFFFFF"/>
                </a:solidFill>
                <a:latin typeface="Montserrat"/>
                <a:ea typeface="Montserrat"/>
                <a:cs typeface="Montserrat"/>
                <a:sym typeface="Montserrat"/>
              </a:rPr>
              <a:t>companies revenue</a:t>
            </a:r>
            <a:r>
              <a:rPr b="1" i="0" lang="en-CA" sz="1500" u="none" cap="none" strike="noStrike">
                <a:solidFill>
                  <a:srgbClr val="FFFFFF"/>
                </a:solidFill>
                <a:latin typeface="Montserrat"/>
                <a:ea typeface="Montserrat"/>
                <a:cs typeface="Montserrat"/>
                <a:sym typeface="Montserrat"/>
              </a:rPr>
              <a:t> worldwide 2017-</a:t>
            </a:r>
            <a:r>
              <a:rPr b="1" lang="en-CA" sz="1500">
                <a:solidFill>
                  <a:srgbClr val="FFFFFF"/>
                </a:solidFill>
                <a:latin typeface="Montserrat"/>
                <a:ea typeface="Montserrat"/>
                <a:cs typeface="Montserrat"/>
                <a:sym typeface="Montserrat"/>
              </a:rPr>
              <a:t>2023</a:t>
            </a:r>
            <a:r>
              <a:rPr b="1" i="0" lang="en-CA" sz="1500" u="none" cap="none" strike="noStrike">
                <a:solidFill>
                  <a:srgbClr val="FFFFFF"/>
                </a:solidFill>
                <a:latin typeface="Montserrat"/>
                <a:ea typeface="Montserrat"/>
                <a:cs typeface="Montserrat"/>
                <a:sym typeface="Montserrat"/>
              </a:rPr>
              <a:t>, by </a:t>
            </a:r>
            <a:r>
              <a:rPr b="1" lang="en-CA" sz="1500">
                <a:solidFill>
                  <a:srgbClr val="FFFFFF"/>
                </a:solidFill>
                <a:latin typeface="Montserrat"/>
                <a:ea typeface="Montserrat"/>
                <a:cs typeface="Montserrat"/>
                <a:sym typeface="Montserrat"/>
              </a:rPr>
              <a:t>quarter</a:t>
            </a:r>
            <a:endParaRPr b="1" i="0" sz="1500" u="none" cap="none" strike="noStrike">
              <a:solidFill>
                <a:srgbClr val="FFFFFF"/>
              </a:solidFill>
              <a:latin typeface="Montserrat"/>
              <a:ea typeface="Montserrat"/>
              <a:cs typeface="Montserrat"/>
              <a:sym typeface="Montserrat"/>
            </a:endParaRPr>
          </a:p>
        </p:txBody>
      </p:sp>
      <p:sp>
        <p:nvSpPr>
          <p:cNvPr id="279" name="Google Shape;279;p40"/>
          <p:cNvSpPr txBox="1"/>
          <p:nvPr>
            <p:ph idx="4294967295" type="body"/>
          </p:nvPr>
        </p:nvSpPr>
        <p:spPr>
          <a:xfrm>
            <a:off x="-76975" y="1440000"/>
            <a:ext cx="3960000" cy="3240000"/>
          </a:xfrm>
          <a:prstGeom prst="rect">
            <a:avLst/>
          </a:prstGeom>
        </p:spPr>
        <p:txBody>
          <a:bodyPr anchorCtr="0" anchor="ctr" bIns="91425" lIns="91425" spcFirstLastPara="1" rIns="91425" wrap="square" tIns="91425">
            <a:normAutofit/>
          </a:bodyPr>
          <a:lstStyle/>
          <a:p>
            <a:pPr indent="-311150" lvl="0" marL="457200" rtl="0" algn="l">
              <a:spcBef>
                <a:spcPts val="0"/>
              </a:spcBef>
              <a:spcAft>
                <a:spcPts val="0"/>
              </a:spcAft>
              <a:buSzPts val="1300"/>
              <a:buChar char="●"/>
            </a:pPr>
            <a:r>
              <a:rPr lang="en-CA"/>
              <a:t>In </a:t>
            </a:r>
            <a:r>
              <a:rPr lang="en-CA"/>
              <a:t>second</a:t>
            </a:r>
            <a:r>
              <a:rPr lang="en-CA"/>
              <a:t> </a:t>
            </a:r>
            <a:r>
              <a:rPr lang="en-CA"/>
              <a:t>quarter</a:t>
            </a:r>
            <a:r>
              <a:rPr lang="en-CA"/>
              <a:t> of 2023, the leading IC design companies worldwide is Nvidia with a revenue of about 11.3 billion U.S. dollars</a:t>
            </a:r>
            <a:endParaRPr/>
          </a:p>
          <a:p>
            <a:pPr indent="-311150" lvl="1" marL="914400" rtl="0" algn="l">
              <a:spcBef>
                <a:spcPts val="0"/>
              </a:spcBef>
              <a:spcAft>
                <a:spcPts val="0"/>
              </a:spcAft>
              <a:buSzPts val="1300"/>
              <a:buChar char="○"/>
            </a:pPr>
            <a:r>
              <a:rPr lang="en-CA" sz="1300"/>
              <a:t>NVIDIA </a:t>
            </a:r>
            <a:r>
              <a:rPr lang="en-CA" sz="1300"/>
              <a:t>solutions are being deployed for accelerated computing and generative AI applications like ChatGPT</a:t>
            </a:r>
            <a:endParaRPr sz="1300"/>
          </a:p>
          <a:p>
            <a:pPr indent="-311150" lvl="0" marL="457200" rtl="0" algn="l">
              <a:spcBef>
                <a:spcPts val="0"/>
              </a:spcBef>
              <a:spcAft>
                <a:spcPts val="0"/>
              </a:spcAft>
              <a:buSzPts val="1300"/>
              <a:buChar char="●"/>
            </a:pPr>
            <a:r>
              <a:rPr lang="en-CA"/>
              <a:t>Qualcomm ranked second with revenue of 7.2 billion U.S. dollars</a:t>
            </a:r>
            <a:endParaRPr/>
          </a:p>
          <a:p>
            <a:pPr indent="-311150" lvl="0" marL="457200" rtl="0" algn="l">
              <a:spcBef>
                <a:spcPts val="0"/>
              </a:spcBef>
              <a:spcAft>
                <a:spcPts val="0"/>
              </a:spcAft>
              <a:buSzPts val="1300"/>
              <a:buChar char="●"/>
            </a:pPr>
            <a:r>
              <a:rPr lang="en-CA"/>
              <a:t>Specifically to fabless companies</a:t>
            </a:r>
            <a:endParaRPr/>
          </a:p>
        </p:txBody>
      </p:sp>
      <p:sp>
        <p:nvSpPr>
          <p:cNvPr id="280" name="Google Shape;280;p40"/>
          <p:cNvSpPr txBox="1"/>
          <p:nvPr/>
        </p:nvSpPr>
        <p:spPr>
          <a:xfrm>
            <a:off x="0" y="4832175"/>
            <a:ext cx="7152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sz="800">
                <a:solidFill>
                  <a:srgbClr val="999999"/>
                </a:solidFill>
                <a:latin typeface="Calibri"/>
                <a:ea typeface="Calibri"/>
                <a:cs typeface="Calibri"/>
                <a:sym typeface="Calibri"/>
              </a:rPr>
              <a:t>Source: </a:t>
            </a:r>
            <a:r>
              <a:rPr lang="en-CA" sz="800" u="sng">
                <a:solidFill>
                  <a:srgbClr val="999999"/>
                </a:solidFill>
                <a:latin typeface="Calibri"/>
                <a:ea typeface="Calibri"/>
                <a:cs typeface="Calibri"/>
                <a:sym typeface="Calibri"/>
                <a:hlinkClick r:id="rId3">
                  <a:extLst>
                    <a:ext uri="{A12FA001-AC4F-418D-AE19-62706E023703}">
                      <ahyp:hlinkClr val="tx"/>
                    </a:ext>
                  </a:extLst>
                </a:hlinkClick>
              </a:rPr>
              <a:t>Statista (2023)</a:t>
            </a:r>
            <a:endParaRPr sz="800">
              <a:solidFill>
                <a:srgbClr val="999999"/>
              </a:solidFill>
              <a:latin typeface="Calibri"/>
              <a:ea typeface="Calibri"/>
              <a:cs typeface="Calibri"/>
              <a:sym typeface="Calibri"/>
            </a:endParaRPr>
          </a:p>
        </p:txBody>
      </p:sp>
      <p:pic>
        <p:nvPicPr>
          <p:cNvPr id="281" name="Google Shape;281;p40"/>
          <p:cNvPicPr preferRelativeResize="0"/>
          <p:nvPr/>
        </p:nvPicPr>
        <p:blipFill>
          <a:blip r:embed="rId4">
            <a:alphaModFix/>
          </a:blip>
          <a:stretch>
            <a:fillRect/>
          </a:stretch>
        </p:blipFill>
        <p:spPr>
          <a:xfrm>
            <a:off x="3960000" y="1440000"/>
            <a:ext cx="5040001" cy="3175200"/>
          </a:xfrm>
          <a:prstGeom prst="rect">
            <a:avLst/>
          </a:prstGeom>
          <a:noFill/>
          <a:ln>
            <a:noFill/>
          </a:ln>
        </p:spPr>
      </p:pic>
    </p:spTree>
  </p:cSld>
  <p:clrMapOvr>
    <a:masterClrMapping/>
  </p:clrMapOvr>
</p:sld>
</file>

<file path=ppt/slides/slide2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7" name="Shape 2457"/>
        <p:cNvGrpSpPr/>
        <p:nvPr/>
      </p:nvGrpSpPr>
      <p:grpSpPr>
        <a:xfrm>
          <a:off x="0" y="0"/>
          <a:ext cx="0" cy="0"/>
          <a:chOff x="0" y="0"/>
          <a:chExt cx="0" cy="0"/>
        </a:xfrm>
      </p:grpSpPr>
      <p:sp>
        <p:nvSpPr>
          <p:cNvPr id="2458" name="Google Shape;2458;p274"/>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Balance Sheet - 10Q </a:t>
            </a:r>
            <a:endParaRPr/>
          </a:p>
        </p:txBody>
      </p:sp>
      <p:pic>
        <p:nvPicPr>
          <p:cNvPr id="2459" name="Google Shape;2459;p274"/>
          <p:cNvPicPr preferRelativeResize="0"/>
          <p:nvPr/>
        </p:nvPicPr>
        <p:blipFill>
          <a:blip r:embed="rId3">
            <a:alphaModFix/>
          </a:blip>
          <a:stretch>
            <a:fillRect/>
          </a:stretch>
        </p:blipFill>
        <p:spPr>
          <a:xfrm>
            <a:off x="8311950" y="4599526"/>
            <a:ext cx="832050" cy="548200"/>
          </a:xfrm>
          <a:prstGeom prst="rect">
            <a:avLst/>
          </a:prstGeom>
          <a:noFill/>
          <a:ln>
            <a:noFill/>
          </a:ln>
        </p:spPr>
      </p:pic>
      <p:sp>
        <p:nvSpPr>
          <p:cNvPr id="2460" name="Google Shape;2460;p274"/>
          <p:cNvSpPr txBox="1"/>
          <p:nvPr/>
        </p:nvSpPr>
        <p:spPr>
          <a:xfrm>
            <a:off x="2759850" y="777775"/>
            <a:ext cx="3624300" cy="50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CA" sz="1000">
                <a:latin typeface="Calibri"/>
                <a:ea typeface="Calibri"/>
                <a:cs typeface="Calibri"/>
                <a:sym typeface="Calibri"/>
              </a:rPr>
              <a:t>Intel Corporation </a:t>
            </a:r>
            <a:endParaRPr sz="1000">
              <a:latin typeface="Calibri"/>
              <a:ea typeface="Calibri"/>
              <a:cs typeface="Calibri"/>
              <a:sym typeface="Calibri"/>
            </a:endParaRPr>
          </a:p>
          <a:p>
            <a:pPr indent="0" lvl="0" marL="0" rtl="0" algn="ctr">
              <a:spcBef>
                <a:spcPts val="0"/>
              </a:spcBef>
              <a:spcAft>
                <a:spcPts val="0"/>
              </a:spcAft>
              <a:buNone/>
            </a:pPr>
            <a:r>
              <a:rPr lang="en-CA" sz="1000">
                <a:latin typeface="Calibri"/>
                <a:ea typeface="Calibri"/>
                <a:cs typeface="Calibri"/>
                <a:sym typeface="Calibri"/>
              </a:rPr>
              <a:t>Consolidated Balance Sheets</a:t>
            </a:r>
            <a:endParaRPr sz="1000">
              <a:latin typeface="Calibri"/>
              <a:ea typeface="Calibri"/>
              <a:cs typeface="Calibri"/>
              <a:sym typeface="Calibri"/>
            </a:endParaRPr>
          </a:p>
        </p:txBody>
      </p:sp>
      <p:pic>
        <p:nvPicPr>
          <p:cNvPr id="2461" name="Google Shape;2461;p274"/>
          <p:cNvPicPr preferRelativeResize="0"/>
          <p:nvPr/>
        </p:nvPicPr>
        <p:blipFill>
          <a:blip r:embed="rId4">
            <a:alphaModFix/>
          </a:blip>
          <a:stretch>
            <a:fillRect/>
          </a:stretch>
        </p:blipFill>
        <p:spPr>
          <a:xfrm>
            <a:off x="612575" y="1305275"/>
            <a:ext cx="7825924" cy="2416950"/>
          </a:xfrm>
          <a:prstGeom prst="rect">
            <a:avLst/>
          </a:prstGeom>
          <a:noFill/>
          <a:ln>
            <a:noFill/>
          </a:ln>
        </p:spPr>
      </p:pic>
      <p:sp>
        <p:nvSpPr>
          <p:cNvPr id="2462" name="Google Shape;2462;p274"/>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https://www.intc.com/filings-reports/all-sec-filings/content/0000050863-23-000006/0000050863-23-000006.pdf</a:t>
            </a:r>
            <a:endParaRPr sz="800"/>
          </a:p>
        </p:txBody>
      </p:sp>
    </p:spTree>
  </p:cSld>
  <p:clrMapOvr>
    <a:masterClrMapping/>
  </p:clrMapOvr>
</p:sld>
</file>

<file path=ppt/slides/slide2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6" name="Shape 2466"/>
        <p:cNvGrpSpPr/>
        <p:nvPr/>
      </p:nvGrpSpPr>
      <p:grpSpPr>
        <a:xfrm>
          <a:off x="0" y="0"/>
          <a:ext cx="0" cy="0"/>
          <a:chOff x="0" y="0"/>
          <a:chExt cx="0" cy="0"/>
        </a:xfrm>
      </p:grpSpPr>
      <p:pic>
        <p:nvPicPr>
          <p:cNvPr id="2467" name="Google Shape;2467;p275"/>
          <p:cNvPicPr preferRelativeResize="0"/>
          <p:nvPr/>
        </p:nvPicPr>
        <p:blipFill>
          <a:blip r:embed="rId3">
            <a:alphaModFix/>
          </a:blip>
          <a:stretch>
            <a:fillRect/>
          </a:stretch>
        </p:blipFill>
        <p:spPr>
          <a:xfrm>
            <a:off x="612575" y="1642046"/>
            <a:ext cx="7825923" cy="2749304"/>
          </a:xfrm>
          <a:prstGeom prst="rect">
            <a:avLst/>
          </a:prstGeom>
          <a:noFill/>
          <a:ln>
            <a:noFill/>
          </a:ln>
        </p:spPr>
      </p:pic>
      <p:sp>
        <p:nvSpPr>
          <p:cNvPr id="2468" name="Google Shape;2468;p275"/>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Balance Sheet - 10Q </a:t>
            </a:r>
            <a:endParaRPr/>
          </a:p>
        </p:txBody>
      </p:sp>
      <p:pic>
        <p:nvPicPr>
          <p:cNvPr id="2469" name="Google Shape;2469;p275"/>
          <p:cNvPicPr preferRelativeResize="0"/>
          <p:nvPr/>
        </p:nvPicPr>
        <p:blipFill>
          <a:blip r:embed="rId4">
            <a:alphaModFix/>
          </a:blip>
          <a:stretch>
            <a:fillRect/>
          </a:stretch>
        </p:blipFill>
        <p:spPr>
          <a:xfrm>
            <a:off x="8311950" y="4599526"/>
            <a:ext cx="832050" cy="548200"/>
          </a:xfrm>
          <a:prstGeom prst="rect">
            <a:avLst/>
          </a:prstGeom>
          <a:noFill/>
          <a:ln>
            <a:noFill/>
          </a:ln>
        </p:spPr>
      </p:pic>
      <p:sp>
        <p:nvSpPr>
          <p:cNvPr id="2470" name="Google Shape;2470;p275"/>
          <p:cNvSpPr txBox="1"/>
          <p:nvPr/>
        </p:nvSpPr>
        <p:spPr>
          <a:xfrm>
            <a:off x="2759850" y="777775"/>
            <a:ext cx="3624300" cy="50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CA" sz="1000">
                <a:latin typeface="Calibri"/>
                <a:ea typeface="Calibri"/>
                <a:cs typeface="Calibri"/>
                <a:sym typeface="Calibri"/>
              </a:rPr>
              <a:t>Intel Corporation </a:t>
            </a:r>
            <a:endParaRPr sz="1000">
              <a:latin typeface="Calibri"/>
              <a:ea typeface="Calibri"/>
              <a:cs typeface="Calibri"/>
              <a:sym typeface="Calibri"/>
            </a:endParaRPr>
          </a:p>
          <a:p>
            <a:pPr indent="0" lvl="0" marL="0" rtl="0" algn="ctr">
              <a:spcBef>
                <a:spcPts val="0"/>
              </a:spcBef>
              <a:spcAft>
                <a:spcPts val="0"/>
              </a:spcAft>
              <a:buNone/>
            </a:pPr>
            <a:r>
              <a:rPr lang="en-CA" sz="1000">
                <a:latin typeface="Calibri"/>
                <a:ea typeface="Calibri"/>
                <a:cs typeface="Calibri"/>
                <a:sym typeface="Calibri"/>
              </a:rPr>
              <a:t>Consolidated Balance Sheets</a:t>
            </a:r>
            <a:endParaRPr sz="1000">
              <a:latin typeface="Calibri"/>
              <a:ea typeface="Calibri"/>
              <a:cs typeface="Calibri"/>
              <a:sym typeface="Calibri"/>
            </a:endParaRPr>
          </a:p>
        </p:txBody>
      </p:sp>
      <p:pic>
        <p:nvPicPr>
          <p:cNvPr id="2471" name="Google Shape;2471;p275"/>
          <p:cNvPicPr preferRelativeResize="0"/>
          <p:nvPr/>
        </p:nvPicPr>
        <p:blipFill>
          <a:blip r:embed="rId5">
            <a:alphaModFix/>
          </a:blip>
          <a:stretch>
            <a:fillRect/>
          </a:stretch>
        </p:blipFill>
        <p:spPr>
          <a:xfrm>
            <a:off x="612575" y="1290900"/>
            <a:ext cx="7825926" cy="167125"/>
          </a:xfrm>
          <a:prstGeom prst="rect">
            <a:avLst/>
          </a:prstGeom>
          <a:noFill/>
          <a:ln>
            <a:noFill/>
          </a:ln>
        </p:spPr>
      </p:pic>
      <p:sp>
        <p:nvSpPr>
          <p:cNvPr id="2472" name="Google Shape;2472;p275"/>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https://www.intc.com/filings-reports/all-sec-filings/content/0000050863-23-000006/0000050863-23-000006.pdf</a:t>
            </a:r>
            <a:endParaRPr sz="800"/>
          </a:p>
        </p:txBody>
      </p:sp>
    </p:spTree>
  </p:cSld>
  <p:clrMapOvr>
    <a:masterClrMapping/>
  </p:clrMapOvr>
</p:sld>
</file>

<file path=ppt/slides/slide2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6" name="Shape 2476"/>
        <p:cNvGrpSpPr/>
        <p:nvPr/>
      </p:nvGrpSpPr>
      <p:grpSpPr>
        <a:xfrm>
          <a:off x="0" y="0"/>
          <a:ext cx="0" cy="0"/>
          <a:chOff x="0" y="0"/>
          <a:chExt cx="0" cy="0"/>
        </a:xfrm>
      </p:grpSpPr>
      <p:sp>
        <p:nvSpPr>
          <p:cNvPr id="2477" name="Google Shape;2477;p276"/>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Balance Sheet - 10K </a:t>
            </a:r>
            <a:endParaRPr/>
          </a:p>
        </p:txBody>
      </p:sp>
      <p:pic>
        <p:nvPicPr>
          <p:cNvPr id="2478" name="Google Shape;2478;p276"/>
          <p:cNvPicPr preferRelativeResize="0"/>
          <p:nvPr/>
        </p:nvPicPr>
        <p:blipFill>
          <a:blip r:embed="rId3">
            <a:alphaModFix/>
          </a:blip>
          <a:stretch>
            <a:fillRect/>
          </a:stretch>
        </p:blipFill>
        <p:spPr>
          <a:xfrm>
            <a:off x="8311950" y="4599526"/>
            <a:ext cx="832050" cy="548200"/>
          </a:xfrm>
          <a:prstGeom prst="rect">
            <a:avLst/>
          </a:prstGeom>
          <a:noFill/>
          <a:ln>
            <a:noFill/>
          </a:ln>
        </p:spPr>
      </p:pic>
      <p:pic>
        <p:nvPicPr>
          <p:cNvPr id="2479" name="Google Shape;2479;p276"/>
          <p:cNvPicPr preferRelativeResize="0"/>
          <p:nvPr/>
        </p:nvPicPr>
        <p:blipFill>
          <a:blip r:embed="rId4">
            <a:alphaModFix/>
          </a:blip>
          <a:stretch>
            <a:fillRect/>
          </a:stretch>
        </p:blipFill>
        <p:spPr>
          <a:xfrm>
            <a:off x="587025" y="1305275"/>
            <a:ext cx="7851474" cy="2416950"/>
          </a:xfrm>
          <a:prstGeom prst="rect">
            <a:avLst/>
          </a:prstGeom>
          <a:noFill/>
          <a:ln>
            <a:noFill/>
          </a:ln>
        </p:spPr>
      </p:pic>
      <p:sp>
        <p:nvSpPr>
          <p:cNvPr id="2480" name="Google Shape;2480;p276"/>
          <p:cNvSpPr txBox="1"/>
          <p:nvPr/>
        </p:nvSpPr>
        <p:spPr>
          <a:xfrm>
            <a:off x="2759850" y="777775"/>
            <a:ext cx="3624300" cy="50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CA" sz="1000">
                <a:latin typeface="Calibri"/>
                <a:ea typeface="Calibri"/>
                <a:cs typeface="Calibri"/>
                <a:sym typeface="Calibri"/>
              </a:rPr>
              <a:t>Intel Corporation </a:t>
            </a:r>
            <a:endParaRPr sz="1000">
              <a:latin typeface="Calibri"/>
              <a:ea typeface="Calibri"/>
              <a:cs typeface="Calibri"/>
              <a:sym typeface="Calibri"/>
            </a:endParaRPr>
          </a:p>
          <a:p>
            <a:pPr indent="0" lvl="0" marL="0" rtl="0" algn="ctr">
              <a:spcBef>
                <a:spcPts val="0"/>
              </a:spcBef>
              <a:spcAft>
                <a:spcPts val="0"/>
              </a:spcAft>
              <a:buNone/>
            </a:pPr>
            <a:r>
              <a:rPr lang="en-CA" sz="1000">
                <a:latin typeface="Calibri"/>
                <a:ea typeface="Calibri"/>
                <a:cs typeface="Calibri"/>
                <a:sym typeface="Calibri"/>
              </a:rPr>
              <a:t>Consolidated Balance Sheets</a:t>
            </a:r>
            <a:endParaRPr sz="1000">
              <a:latin typeface="Calibri"/>
              <a:ea typeface="Calibri"/>
              <a:cs typeface="Calibri"/>
              <a:sym typeface="Calibri"/>
            </a:endParaRPr>
          </a:p>
        </p:txBody>
      </p:sp>
      <p:sp>
        <p:nvSpPr>
          <p:cNvPr id="2481" name="Google Shape;2481;p276"/>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a:t>
            </a:r>
            <a:r>
              <a:rPr lang="en-CA" sz="800">
                <a:solidFill>
                  <a:srgbClr val="999999"/>
                </a:solidFill>
              </a:rPr>
              <a:t>https://www.intc.com/filings-reports/all-sec-filings/content/0000050863-23-000006/0000050863-23-000006.pdf</a:t>
            </a:r>
            <a:endParaRPr sz="800"/>
          </a:p>
        </p:txBody>
      </p:sp>
    </p:spTree>
  </p:cSld>
  <p:clrMapOvr>
    <a:masterClrMapping/>
  </p:clrMapOvr>
</p:sld>
</file>

<file path=ppt/slides/slide2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5" name="Shape 2485"/>
        <p:cNvGrpSpPr/>
        <p:nvPr/>
      </p:nvGrpSpPr>
      <p:grpSpPr>
        <a:xfrm>
          <a:off x="0" y="0"/>
          <a:ext cx="0" cy="0"/>
          <a:chOff x="0" y="0"/>
          <a:chExt cx="0" cy="0"/>
        </a:xfrm>
      </p:grpSpPr>
      <p:sp>
        <p:nvSpPr>
          <p:cNvPr id="2486" name="Google Shape;2486;p277"/>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Balance Sheet - 10K </a:t>
            </a:r>
            <a:endParaRPr/>
          </a:p>
        </p:txBody>
      </p:sp>
      <p:pic>
        <p:nvPicPr>
          <p:cNvPr id="2487" name="Google Shape;2487;p277"/>
          <p:cNvPicPr preferRelativeResize="0"/>
          <p:nvPr/>
        </p:nvPicPr>
        <p:blipFill>
          <a:blip r:embed="rId3">
            <a:alphaModFix/>
          </a:blip>
          <a:stretch>
            <a:fillRect/>
          </a:stretch>
        </p:blipFill>
        <p:spPr>
          <a:xfrm>
            <a:off x="8311950" y="4599526"/>
            <a:ext cx="832050" cy="548200"/>
          </a:xfrm>
          <a:prstGeom prst="rect">
            <a:avLst/>
          </a:prstGeom>
          <a:noFill/>
          <a:ln>
            <a:noFill/>
          </a:ln>
        </p:spPr>
      </p:pic>
      <p:sp>
        <p:nvSpPr>
          <p:cNvPr id="2488" name="Google Shape;2488;p277"/>
          <p:cNvSpPr txBox="1"/>
          <p:nvPr/>
        </p:nvSpPr>
        <p:spPr>
          <a:xfrm>
            <a:off x="2759850" y="777775"/>
            <a:ext cx="3624300" cy="50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CA" sz="1000">
                <a:latin typeface="Calibri"/>
                <a:ea typeface="Calibri"/>
                <a:cs typeface="Calibri"/>
                <a:sym typeface="Calibri"/>
              </a:rPr>
              <a:t>Intel Corporation </a:t>
            </a:r>
            <a:endParaRPr sz="1000">
              <a:latin typeface="Calibri"/>
              <a:ea typeface="Calibri"/>
              <a:cs typeface="Calibri"/>
              <a:sym typeface="Calibri"/>
            </a:endParaRPr>
          </a:p>
          <a:p>
            <a:pPr indent="0" lvl="0" marL="0" rtl="0" algn="ctr">
              <a:spcBef>
                <a:spcPts val="0"/>
              </a:spcBef>
              <a:spcAft>
                <a:spcPts val="0"/>
              </a:spcAft>
              <a:buNone/>
            </a:pPr>
            <a:r>
              <a:rPr lang="en-CA" sz="1000">
                <a:latin typeface="Calibri"/>
                <a:ea typeface="Calibri"/>
                <a:cs typeface="Calibri"/>
                <a:sym typeface="Calibri"/>
              </a:rPr>
              <a:t>Consolidated Balance Sheets</a:t>
            </a:r>
            <a:endParaRPr sz="1000">
              <a:latin typeface="Calibri"/>
              <a:ea typeface="Calibri"/>
              <a:cs typeface="Calibri"/>
              <a:sym typeface="Calibri"/>
            </a:endParaRPr>
          </a:p>
        </p:txBody>
      </p:sp>
      <p:pic>
        <p:nvPicPr>
          <p:cNvPr id="2489" name="Google Shape;2489;p277"/>
          <p:cNvPicPr preferRelativeResize="0"/>
          <p:nvPr/>
        </p:nvPicPr>
        <p:blipFill rotWithShape="1">
          <a:blip r:embed="rId4">
            <a:alphaModFix/>
          </a:blip>
          <a:srcRect b="0" l="0" r="0" t="1477"/>
          <a:stretch/>
        </p:blipFill>
        <p:spPr>
          <a:xfrm>
            <a:off x="587025" y="1472125"/>
            <a:ext cx="7851473" cy="3259775"/>
          </a:xfrm>
          <a:prstGeom prst="rect">
            <a:avLst/>
          </a:prstGeom>
          <a:noFill/>
          <a:ln>
            <a:noFill/>
          </a:ln>
        </p:spPr>
      </p:pic>
      <p:pic>
        <p:nvPicPr>
          <p:cNvPr id="2490" name="Google Shape;2490;p277"/>
          <p:cNvPicPr preferRelativeResize="0"/>
          <p:nvPr/>
        </p:nvPicPr>
        <p:blipFill rotWithShape="1">
          <a:blip r:embed="rId5">
            <a:alphaModFix/>
          </a:blip>
          <a:srcRect b="10055" l="0" r="0" t="0"/>
          <a:stretch/>
        </p:blipFill>
        <p:spPr>
          <a:xfrm>
            <a:off x="587025" y="1321050"/>
            <a:ext cx="7851475" cy="143925"/>
          </a:xfrm>
          <a:prstGeom prst="rect">
            <a:avLst/>
          </a:prstGeom>
          <a:noFill/>
          <a:ln>
            <a:noFill/>
          </a:ln>
        </p:spPr>
      </p:pic>
      <p:sp>
        <p:nvSpPr>
          <p:cNvPr id="2491" name="Google Shape;2491;p277"/>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https://www.intc.com/filings-reports/all-sec-filings/content/0000050863-23-000006/0000050863-23-000006.pdf</a:t>
            </a:r>
            <a:endParaRPr sz="800"/>
          </a:p>
        </p:txBody>
      </p:sp>
    </p:spTree>
  </p:cSld>
  <p:clrMapOvr>
    <a:masterClrMapping/>
  </p:clrMapOvr>
</p:sld>
</file>

<file path=ppt/slides/slide2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5" name="Shape 2495"/>
        <p:cNvGrpSpPr/>
        <p:nvPr/>
      </p:nvGrpSpPr>
      <p:grpSpPr>
        <a:xfrm>
          <a:off x="0" y="0"/>
          <a:ext cx="0" cy="0"/>
          <a:chOff x="0" y="0"/>
          <a:chExt cx="0" cy="0"/>
        </a:xfrm>
      </p:grpSpPr>
      <p:sp>
        <p:nvSpPr>
          <p:cNvPr id="2496" name="Google Shape;2496;p278"/>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Income Statement - 10K</a:t>
            </a:r>
            <a:endParaRPr/>
          </a:p>
        </p:txBody>
      </p:sp>
      <p:pic>
        <p:nvPicPr>
          <p:cNvPr id="2497" name="Google Shape;2497;p278"/>
          <p:cNvPicPr preferRelativeResize="0"/>
          <p:nvPr/>
        </p:nvPicPr>
        <p:blipFill>
          <a:blip r:embed="rId3">
            <a:alphaModFix/>
          </a:blip>
          <a:stretch>
            <a:fillRect/>
          </a:stretch>
        </p:blipFill>
        <p:spPr>
          <a:xfrm>
            <a:off x="8311950" y="4599526"/>
            <a:ext cx="832050" cy="548200"/>
          </a:xfrm>
          <a:prstGeom prst="rect">
            <a:avLst/>
          </a:prstGeom>
          <a:noFill/>
          <a:ln>
            <a:noFill/>
          </a:ln>
        </p:spPr>
      </p:pic>
      <p:pic>
        <p:nvPicPr>
          <p:cNvPr id="2498" name="Google Shape;2498;p278"/>
          <p:cNvPicPr preferRelativeResize="0"/>
          <p:nvPr/>
        </p:nvPicPr>
        <p:blipFill>
          <a:blip r:embed="rId4">
            <a:alphaModFix/>
          </a:blip>
          <a:stretch>
            <a:fillRect/>
          </a:stretch>
        </p:blipFill>
        <p:spPr>
          <a:xfrm>
            <a:off x="597200" y="1275975"/>
            <a:ext cx="7827051" cy="3197049"/>
          </a:xfrm>
          <a:prstGeom prst="rect">
            <a:avLst/>
          </a:prstGeom>
          <a:noFill/>
          <a:ln>
            <a:noFill/>
          </a:ln>
        </p:spPr>
      </p:pic>
      <p:sp>
        <p:nvSpPr>
          <p:cNvPr id="2499" name="Google Shape;2499;p278"/>
          <p:cNvSpPr txBox="1"/>
          <p:nvPr/>
        </p:nvSpPr>
        <p:spPr>
          <a:xfrm>
            <a:off x="2759850" y="777775"/>
            <a:ext cx="3624300" cy="428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CA" sz="1000">
                <a:latin typeface="Calibri"/>
                <a:ea typeface="Calibri"/>
                <a:cs typeface="Calibri"/>
                <a:sym typeface="Calibri"/>
              </a:rPr>
              <a:t>Intel Corporation </a:t>
            </a:r>
            <a:endParaRPr sz="1000">
              <a:latin typeface="Calibri"/>
              <a:ea typeface="Calibri"/>
              <a:cs typeface="Calibri"/>
              <a:sym typeface="Calibri"/>
            </a:endParaRPr>
          </a:p>
          <a:p>
            <a:pPr indent="0" lvl="0" marL="0" rtl="0" algn="ctr">
              <a:spcBef>
                <a:spcPts val="0"/>
              </a:spcBef>
              <a:spcAft>
                <a:spcPts val="0"/>
              </a:spcAft>
              <a:buNone/>
            </a:pPr>
            <a:r>
              <a:rPr lang="en-CA" sz="1000">
                <a:latin typeface="Calibri"/>
                <a:ea typeface="Calibri"/>
                <a:cs typeface="Calibri"/>
                <a:sym typeface="Calibri"/>
              </a:rPr>
              <a:t>Consolidated Statements of </a:t>
            </a:r>
            <a:br>
              <a:rPr lang="en-CA" sz="1000">
                <a:latin typeface="Calibri"/>
                <a:ea typeface="Calibri"/>
                <a:cs typeface="Calibri"/>
                <a:sym typeface="Calibri"/>
              </a:rPr>
            </a:br>
            <a:r>
              <a:rPr lang="en-CA" sz="1000">
                <a:latin typeface="Calibri"/>
                <a:ea typeface="Calibri"/>
                <a:cs typeface="Calibri"/>
                <a:sym typeface="Calibri"/>
              </a:rPr>
              <a:t>Income</a:t>
            </a:r>
            <a:endParaRPr sz="1000">
              <a:latin typeface="Calibri"/>
              <a:ea typeface="Calibri"/>
              <a:cs typeface="Calibri"/>
              <a:sym typeface="Calibri"/>
            </a:endParaRPr>
          </a:p>
        </p:txBody>
      </p:sp>
      <p:sp>
        <p:nvSpPr>
          <p:cNvPr id="2500" name="Google Shape;2500;p278"/>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https://www.intc.com/filings-reports/all-sec-filings/content/0000050863-23-000006/0000050863-23-000006.pdf</a:t>
            </a:r>
            <a:endParaRPr sz="800"/>
          </a:p>
        </p:txBody>
      </p:sp>
    </p:spTree>
  </p:cSld>
  <p:clrMapOvr>
    <a:masterClrMapping/>
  </p:clrMapOvr>
</p:sld>
</file>

<file path=ppt/slides/slide2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4" name="Shape 2504"/>
        <p:cNvGrpSpPr/>
        <p:nvPr/>
      </p:nvGrpSpPr>
      <p:grpSpPr>
        <a:xfrm>
          <a:off x="0" y="0"/>
          <a:ext cx="0" cy="0"/>
          <a:chOff x="0" y="0"/>
          <a:chExt cx="0" cy="0"/>
        </a:xfrm>
      </p:grpSpPr>
      <p:pic>
        <p:nvPicPr>
          <p:cNvPr id="2505" name="Google Shape;2505;p279"/>
          <p:cNvPicPr preferRelativeResize="0"/>
          <p:nvPr/>
        </p:nvPicPr>
        <p:blipFill>
          <a:blip r:embed="rId3">
            <a:alphaModFix/>
          </a:blip>
          <a:stretch>
            <a:fillRect/>
          </a:stretch>
        </p:blipFill>
        <p:spPr>
          <a:xfrm>
            <a:off x="597200" y="1263950"/>
            <a:ext cx="7827051" cy="3207808"/>
          </a:xfrm>
          <a:prstGeom prst="rect">
            <a:avLst/>
          </a:prstGeom>
          <a:noFill/>
          <a:ln>
            <a:noFill/>
          </a:ln>
        </p:spPr>
      </p:pic>
      <p:sp>
        <p:nvSpPr>
          <p:cNvPr id="2506" name="Google Shape;2506;p279"/>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Income Statement - 10Q</a:t>
            </a:r>
            <a:endParaRPr/>
          </a:p>
        </p:txBody>
      </p:sp>
      <p:pic>
        <p:nvPicPr>
          <p:cNvPr id="2507" name="Google Shape;2507;p279"/>
          <p:cNvPicPr preferRelativeResize="0"/>
          <p:nvPr/>
        </p:nvPicPr>
        <p:blipFill>
          <a:blip r:embed="rId4">
            <a:alphaModFix/>
          </a:blip>
          <a:stretch>
            <a:fillRect/>
          </a:stretch>
        </p:blipFill>
        <p:spPr>
          <a:xfrm>
            <a:off x="8311950" y="4599526"/>
            <a:ext cx="832050" cy="548200"/>
          </a:xfrm>
          <a:prstGeom prst="rect">
            <a:avLst/>
          </a:prstGeom>
          <a:noFill/>
          <a:ln>
            <a:noFill/>
          </a:ln>
        </p:spPr>
      </p:pic>
      <p:sp>
        <p:nvSpPr>
          <p:cNvPr id="2508" name="Google Shape;2508;p279"/>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https://www.intc.com/filings-reports/all-sec-filings/content/0000050863-23-000006/0000050863-23-000006.pdf</a:t>
            </a:r>
            <a:endParaRPr sz="800"/>
          </a:p>
        </p:txBody>
      </p:sp>
      <p:sp>
        <p:nvSpPr>
          <p:cNvPr id="2509" name="Google Shape;2509;p279"/>
          <p:cNvSpPr txBox="1"/>
          <p:nvPr/>
        </p:nvSpPr>
        <p:spPr>
          <a:xfrm>
            <a:off x="2759850" y="777775"/>
            <a:ext cx="3624300" cy="428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CA" sz="1000">
                <a:latin typeface="Calibri"/>
                <a:ea typeface="Calibri"/>
                <a:cs typeface="Calibri"/>
                <a:sym typeface="Calibri"/>
              </a:rPr>
              <a:t>Intel Corporation </a:t>
            </a:r>
            <a:endParaRPr sz="1000">
              <a:latin typeface="Calibri"/>
              <a:ea typeface="Calibri"/>
              <a:cs typeface="Calibri"/>
              <a:sym typeface="Calibri"/>
            </a:endParaRPr>
          </a:p>
          <a:p>
            <a:pPr indent="0" lvl="0" marL="0" rtl="0" algn="ctr">
              <a:spcBef>
                <a:spcPts val="0"/>
              </a:spcBef>
              <a:spcAft>
                <a:spcPts val="0"/>
              </a:spcAft>
              <a:buNone/>
            </a:pPr>
            <a:r>
              <a:rPr lang="en-CA" sz="1000">
                <a:latin typeface="Calibri"/>
                <a:ea typeface="Calibri"/>
                <a:cs typeface="Calibri"/>
                <a:sym typeface="Calibri"/>
              </a:rPr>
              <a:t>Consolidated Statements of </a:t>
            </a:r>
            <a:br>
              <a:rPr lang="en-CA" sz="1000">
                <a:latin typeface="Calibri"/>
                <a:ea typeface="Calibri"/>
                <a:cs typeface="Calibri"/>
                <a:sym typeface="Calibri"/>
              </a:rPr>
            </a:br>
            <a:r>
              <a:rPr lang="en-CA" sz="1000">
                <a:latin typeface="Calibri"/>
                <a:ea typeface="Calibri"/>
                <a:cs typeface="Calibri"/>
                <a:sym typeface="Calibri"/>
              </a:rPr>
              <a:t>Income</a:t>
            </a:r>
            <a:endParaRPr sz="1000">
              <a:latin typeface="Calibri"/>
              <a:ea typeface="Calibri"/>
              <a:cs typeface="Calibri"/>
              <a:sym typeface="Calibri"/>
            </a:endParaRPr>
          </a:p>
        </p:txBody>
      </p:sp>
    </p:spTree>
  </p:cSld>
  <p:clrMapOvr>
    <a:masterClrMapping/>
  </p:clrMapOvr>
</p:sld>
</file>

<file path=ppt/slides/slide2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3" name="Shape 2513"/>
        <p:cNvGrpSpPr/>
        <p:nvPr/>
      </p:nvGrpSpPr>
      <p:grpSpPr>
        <a:xfrm>
          <a:off x="0" y="0"/>
          <a:ext cx="0" cy="0"/>
          <a:chOff x="0" y="0"/>
          <a:chExt cx="0" cy="0"/>
        </a:xfrm>
      </p:grpSpPr>
      <p:sp>
        <p:nvSpPr>
          <p:cNvPr id="2514" name="Google Shape;2514;p280"/>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Cash flow Statement - 10K</a:t>
            </a:r>
            <a:endParaRPr/>
          </a:p>
        </p:txBody>
      </p:sp>
      <p:pic>
        <p:nvPicPr>
          <p:cNvPr id="2515" name="Google Shape;2515;p280"/>
          <p:cNvPicPr preferRelativeResize="0"/>
          <p:nvPr/>
        </p:nvPicPr>
        <p:blipFill>
          <a:blip r:embed="rId3">
            <a:alphaModFix/>
          </a:blip>
          <a:stretch>
            <a:fillRect/>
          </a:stretch>
        </p:blipFill>
        <p:spPr>
          <a:xfrm>
            <a:off x="8311950" y="4599526"/>
            <a:ext cx="832050" cy="548200"/>
          </a:xfrm>
          <a:prstGeom prst="rect">
            <a:avLst/>
          </a:prstGeom>
          <a:noFill/>
          <a:ln>
            <a:noFill/>
          </a:ln>
        </p:spPr>
      </p:pic>
      <p:sp>
        <p:nvSpPr>
          <p:cNvPr id="2516" name="Google Shape;2516;p280"/>
          <p:cNvSpPr txBox="1"/>
          <p:nvPr/>
        </p:nvSpPr>
        <p:spPr>
          <a:xfrm>
            <a:off x="2759850" y="777775"/>
            <a:ext cx="3624300" cy="428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CA" sz="1000">
                <a:latin typeface="Calibri"/>
                <a:ea typeface="Calibri"/>
                <a:cs typeface="Calibri"/>
                <a:sym typeface="Calibri"/>
              </a:rPr>
              <a:t>Intel Corporation </a:t>
            </a:r>
            <a:endParaRPr sz="1000">
              <a:latin typeface="Calibri"/>
              <a:ea typeface="Calibri"/>
              <a:cs typeface="Calibri"/>
              <a:sym typeface="Calibri"/>
            </a:endParaRPr>
          </a:p>
          <a:p>
            <a:pPr indent="0" lvl="0" marL="0" rtl="0" algn="ctr">
              <a:spcBef>
                <a:spcPts val="0"/>
              </a:spcBef>
              <a:spcAft>
                <a:spcPts val="0"/>
              </a:spcAft>
              <a:buNone/>
            </a:pPr>
            <a:r>
              <a:rPr lang="en-CA" sz="1000">
                <a:latin typeface="Calibri"/>
                <a:ea typeface="Calibri"/>
                <a:cs typeface="Calibri"/>
                <a:sym typeface="Calibri"/>
              </a:rPr>
              <a:t>Consolidated Statements of </a:t>
            </a:r>
            <a:br>
              <a:rPr lang="en-CA" sz="1000">
                <a:latin typeface="Calibri"/>
                <a:ea typeface="Calibri"/>
                <a:cs typeface="Calibri"/>
                <a:sym typeface="Calibri"/>
              </a:rPr>
            </a:br>
            <a:r>
              <a:rPr lang="en-CA" sz="1000">
                <a:latin typeface="Calibri"/>
                <a:ea typeface="Calibri"/>
                <a:cs typeface="Calibri"/>
                <a:sym typeface="Calibri"/>
              </a:rPr>
              <a:t>Cash Flows</a:t>
            </a:r>
            <a:endParaRPr sz="1000">
              <a:latin typeface="Calibri"/>
              <a:ea typeface="Calibri"/>
              <a:cs typeface="Calibri"/>
              <a:sym typeface="Calibri"/>
            </a:endParaRPr>
          </a:p>
        </p:txBody>
      </p:sp>
      <p:pic>
        <p:nvPicPr>
          <p:cNvPr id="2517" name="Google Shape;2517;p280"/>
          <p:cNvPicPr preferRelativeResize="0"/>
          <p:nvPr/>
        </p:nvPicPr>
        <p:blipFill>
          <a:blip r:embed="rId4">
            <a:alphaModFix/>
          </a:blip>
          <a:stretch>
            <a:fillRect/>
          </a:stretch>
        </p:blipFill>
        <p:spPr>
          <a:xfrm>
            <a:off x="152400" y="1358575"/>
            <a:ext cx="8472154" cy="3088552"/>
          </a:xfrm>
          <a:prstGeom prst="rect">
            <a:avLst/>
          </a:prstGeom>
          <a:noFill/>
          <a:ln>
            <a:noFill/>
          </a:ln>
        </p:spPr>
      </p:pic>
      <p:pic>
        <p:nvPicPr>
          <p:cNvPr id="2518" name="Google Shape;2518;p280"/>
          <p:cNvPicPr preferRelativeResize="0"/>
          <p:nvPr/>
        </p:nvPicPr>
        <p:blipFill>
          <a:blip r:embed="rId5">
            <a:alphaModFix/>
          </a:blip>
          <a:stretch>
            <a:fillRect/>
          </a:stretch>
        </p:blipFill>
        <p:spPr>
          <a:xfrm>
            <a:off x="152400" y="1358575"/>
            <a:ext cx="8449175" cy="192350"/>
          </a:xfrm>
          <a:prstGeom prst="rect">
            <a:avLst/>
          </a:prstGeom>
          <a:noFill/>
          <a:ln>
            <a:noFill/>
          </a:ln>
        </p:spPr>
      </p:pic>
      <p:sp>
        <p:nvSpPr>
          <p:cNvPr id="2519" name="Google Shape;2519;p280"/>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https://www.intc.com/filings-reports/all-sec-filings/content/0000050863-23-000006/0000050863-23-000006.pdf</a:t>
            </a:r>
            <a:endParaRPr sz="800"/>
          </a:p>
        </p:txBody>
      </p:sp>
    </p:spTree>
  </p:cSld>
  <p:clrMapOvr>
    <a:masterClrMapping/>
  </p:clrMapOvr>
</p:sld>
</file>

<file path=ppt/slides/slide2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3" name="Shape 2523"/>
        <p:cNvGrpSpPr/>
        <p:nvPr/>
      </p:nvGrpSpPr>
      <p:grpSpPr>
        <a:xfrm>
          <a:off x="0" y="0"/>
          <a:ext cx="0" cy="0"/>
          <a:chOff x="0" y="0"/>
          <a:chExt cx="0" cy="0"/>
        </a:xfrm>
      </p:grpSpPr>
      <p:sp>
        <p:nvSpPr>
          <p:cNvPr id="2524" name="Google Shape;2524;p281"/>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Cash flow Statement - 10K</a:t>
            </a:r>
            <a:endParaRPr/>
          </a:p>
        </p:txBody>
      </p:sp>
      <p:sp>
        <p:nvSpPr>
          <p:cNvPr id="2525" name="Google Shape;2525;p281"/>
          <p:cNvSpPr txBox="1"/>
          <p:nvPr/>
        </p:nvSpPr>
        <p:spPr>
          <a:xfrm>
            <a:off x="2759850" y="777775"/>
            <a:ext cx="3624300" cy="428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CA" sz="1000">
                <a:latin typeface="Calibri"/>
                <a:ea typeface="Calibri"/>
                <a:cs typeface="Calibri"/>
                <a:sym typeface="Calibri"/>
              </a:rPr>
              <a:t>Intel Corporation </a:t>
            </a:r>
            <a:endParaRPr sz="1000">
              <a:latin typeface="Calibri"/>
              <a:ea typeface="Calibri"/>
              <a:cs typeface="Calibri"/>
              <a:sym typeface="Calibri"/>
            </a:endParaRPr>
          </a:p>
          <a:p>
            <a:pPr indent="0" lvl="0" marL="0" rtl="0" algn="ctr">
              <a:spcBef>
                <a:spcPts val="0"/>
              </a:spcBef>
              <a:spcAft>
                <a:spcPts val="0"/>
              </a:spcAft>
              <a:buNone/>
            </a:pPr>
            <a:r>
              <a:rPr lang="en-CA" sz="1000">
                <a:latin typeface="Calibri"/>
                <a:ea typeface="Calibri"/>
                <a:cs typeface="Calibri"/>
                <a:sym typeface="Calibri"/>
              </a:rPr>
              <a:t>Consolidated Statements of </a:t>
            </a:r>
            <a:br>
              <a:rPr lang="en-CA" sz="1000">
                <a:latin typeface="Calibri"/>
                <a:ea typeface="Calibri"/>
                <a:cs typeface="Calibri"/>
                <a:sym typeface="Calibri"/>
              </a:rPr>
            </a:br>
            <a:r>
              <a:rPr lang="en-CA" sz="1000">
                <a:latin typeface="Calibri"/>
                <a:ea typeface="Calibri"/>
                <a:cs typeface="Calibri"/>
                <a:sym typeface="Calibri"/>
              </a:rPr>
              <a:t>Cash Flows</a:t>
            </a:r>
            <a:endParaRPr sz="1000">
              <a:latin typeface="Calibri"/>
              <a:ea typeface="Calibri"/>
              <a:cs typeface="Calibri"/>
              <a:sym typeface="Calibri"/>
            </a:endParaRPr>
          </a:p>
        </p:txBody>
      </p:sp>
      <p:pic>
        <p:nvPicPr>
          <p:cNvPr id="2526" name="Google Shape;2526;p281"/>
          <p:cNvPicPr preferRelativeResize="0"/>
          <p:nvPr/>
        </p:nvPicPr>
        <p:blipFill>
          <a:blip r:embed="rId3">
            <a:alphaModFix/>
          </a:blip>
          <a:stretch>
            <a:fillRect/>
          </a:stretch>
        </p:blipFill>
        <p:spPr>
          <a:xfrm>
            <a:off x="152400" y="1358575"/>
            <a:ext cx="8449175" cy="192350"/>
          </a:xfrm>
          <a:prstGeom prst="rect">
            <a:avLst/>
          </a:prstGeom>
          <a:noFill/>
          <a:ln>
            <a:noFill/>
          </a:ln>
        </p:spPr>
      </p:pic>
      <p:pic>
        <p:nvPicPr>
          <p:cNvPr id="2527" name="Google Shape;2527;p281"/>
          <p:cNvPicPr preferRelativeResize="0"/>
          <p:nvPr/>
        </p:nvPicPr>
        <p:blipFill>
          <a:blip r:embed="rId4">
            <a:alphaModFix/>
          </a:blip>
          <a:stretch>
            <a:fillRect/>
          </a:stretch>
        </p:blipFill>
        <p:spPr>
          <a:xfrm>
            <a:off x="98125" y="1550925"/>
            <a:ext cx="8503449" cy="788325"/>
          </a:xfrm>
          <a:prstGeom prst="rect">
            <a:avLst/>
          </a:prstGeom>
          <a:noFill/>
          <a:ln>
            <a:noFill/>
          </a:ln>
        </p:spPr>
      </p:pic>
      <p:sp>
        <p:nvSpPr>
          <p:cNvPr id="2528" name="Google Shape;2528;p281"/>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https://www.intc.com/filings-reports/all-sec-filings/content/0000050863-23-000006/0000050863-23-000006.pdf</a:t>
            </a:r>
            <a:endParaRPr sz="800"/>
          </a:p>
        </p:txBody>
      </p:sp>
      <p:pic>
        <p:nvPicPr>
          <p:cNvPr id="2529" name="Google Shape;2529;p281"/>
          <p:cNvPicPr preferRelativeResize="0"/>
          <p:nvPr/>
        </p:nvPicPr>
        <p:blipFill>
          <a:blip r:embed="rId5">
            <a:alphaModFix/>
          </a:blip>
          <a:stretch>
            <a:fillRect/>
          </a:stretch>
        </p:blipFill>
        <p:spPr>
          <a:xfrm>
            <a:off x="8311950" y="4599526"/>
            <a:ext cx="832050" cy="548200"/>
          </a:xfrm>
          <a:prstGeom prst="rect">
            <a:avLst/>
          </a:prstGeom>
          <a:noFill/>
          <a:ln>
            <a:noFill/>
          </a:ln>
        </p:spPr>
      </p:pic>
    </p:spTree>
  </p:cSld>
  <p:clrMapOvr>
    <a:masterClrMapping/>
  </p:clrMapOvr>
</p:sld>
</file>

<file path=ppt/slides/slide2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3" name="Shape 2533"/>
        <p:cNvGrpSpPr/>
        <p:nvPr/>
      </p:nvGrpSpPr>
      <p:grpSpPr>
        <a:xfrm>
          <a:off x="0" y="0"/>
          <a:ext cx="0" cy="0"/>
          <a:chOff x="0" y="0"/>
          <a:chExt cx="0" cy="0"/>
        </a:xfrm>
      </p:grpSpPr>
      <p:sp>
        <p:nvSpPr>
          <p:cNvPr id="2534" name="Google Shape;2534;p282"/>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Cash flow Statement - 10Q</a:t>
            </a:r>
            <a:endParaRPr/>
          </a:p>
        </p:txBody>
      </p:sp>
      <p:sp>
        <p:nvSpPr>
          <p:cNvPr id="2535" name="Google Shape;2535;p282"/>
          <p:cNvSpPr txBox="1"/>
          <p:nvPr/>
        </p:nvSpPr>
        <p:spPr>
          <a:xfrm>
            <a:off x="2759850" y="777775"/>
            <a:ext cx="3624300" cy="428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CA" sz="1000">
                <a:latin typeface="Calibri"/>
                <a:ea typeface="Calibri"/>
                <a:cs typeface="Calibri"/>
                <a:sym typeface="Calibri"/>
              </a:rPr>
              <a:t>Intel Corporation </a:t>
            </a:r>
            <a:endParaRPr sz="1000">
              <a:latin typeface="Calibri"/>
              <a:ea typeface="Calibri"/>
              <a:cs typeface="Calibri"/>
              <a:sym typeface="Calibri"/>
            </a:endParaRPr>
          </a:p>
          <a:p>
            <a:pPr indent="0" lvl="0" marL="0" rtl="0" algn="ctr">
              <a:spcBef>
                <a:spcPts val="0"/>
              </a:spcBef>
              <a:spcAft>
                <a:spcPts val="0"/>
              </a:spcAft>
              <a:buNone/>
            </a:pPr>
            <a:r>
              <a:rPr lang="en-CA" sz="1000">
                <a:latin typeface="Calibri"/>
                <a:ea typeface="Calibri"/>
                <a:cs typeface="Calibri"/>
                <a:sym typeface="Calibri"/>
              </a:rPr>
              <a:t>Consolidated Statements of </a:t>
            </a:r>
            <a:br>
              <a:rPr lang="en-CA" sz="1000">
                <a:latin typeface="Calibri"/>
                <a:ea typeface="Calibri"/>
                <a:cs typeface="Calibri"/>
                <a:sym typeface="Calibri"/>
              </a:rPr>
            </a:br>
            <a:r>
              <a:rPr lang="en-CA" sz="1000">
                <a:latin typeface="Calibri"/>
                <a:ea typeface="Calibri"/>
                <a:cs typeface="Calibri"/>
                <a:sym typeface="Calibri"/>
              </a:rPr>
              <a:t>Cash Flows</a:t>
            </a:r>
            <a:endParaRPr sz="1000">
              <a:latin typeface="Calibri"/>
              <a:ea typeface="Calibri"/>
              <a:cs typeface="Calibri"/>
              <a:sym typeface="Calibri"/>
            </a:endParaRPr>
          </a:p>
        </p:txBody>
      </p:sp>
      <p:sp>
        <p:nvSpPr>
          <p:cNvPr id="2536" name="Google Shape;2536;p282"/>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https://www.intc.com/filings-reports/all-sec-filings/content/0000050863-23-000006/0000050863-23-000006.pdf</a:t>
            </a:r>
            <a:endParaRPr sz="800"/>
          </a:p>
        </p:txBody>
      </p:sp>
      <p:pic>
        <p:nvPicPr>
          <p:cNvPr id="2537" name="Google Shape;2537;p282"/>
          <p:cNvPicPr preferRelativeResize="0"/>
          <p:nvPr/>
        </p:nvPicPr>
        <p:blipFill>
          <a:blip r:embed="rId3">
            <a:alphaModFix/>
          </a:blip>
          <a:stretch>
            <a:fillRect/>
          </a:stretch>
        </p:blipFill>
        <p:spPr>
          <a:xfrm>
            <a:off x="152400" y="1358575"/>
            <a:ext cx="8398945" cy="3272525"/>
          </a:xfrm>
          <a:prstGeom prst="rect">
            <a:avLst/>
          </a:prstGeom>
          <a:noFill/>
          <a:ln>
            <a:noFill/>
          </a:ln>
        </p:spPr>
      </p:pic>
      <p:pic>
        <p:nvPicPr>
          <p:cNvPr id="2538" name="Google Shape;2538;p282"/>
          <p:cNvPicPr preferRelativeResize="0"/>
          <p:nvPr/>
        </p:nvPicPr>
        <p:blipFill>
          <a:blip r:embed="rId4">
            <a:alphaModFix/>
          </a:blip>
          <a:stretch>
            <a:fillRect/>
          </a:stretch>
        </p:blipFill>
        <p:spPr>
          <a:xfrm>
            <a:off x="8311950" y="4599526"/>
            <a:ext cx="832050" cy="548200"/>
          </a:xfrm>
          <a:prstGeom prst="rect">
            <a:avLst/>
          </a:prstGeom>
          <a:noFill/>
          <a:ln>
            <a:noFill/>
          </a:ln>
        </p:spPr>
      </p:pic>
    </p:spTree>
  </p:cSld>
  <p:clrMapOvr>
    <a:masterClrMapping/>
  </p:clrMapOvr>
</p:sld>
</file>

<file path=ppt/slides/slide2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2" name="Shape 2542"/>
        <p:cNvGrpSpPr/>
        <p:nvPr/>
      </p:nvGrpSpPr>
      <p:grpSpPr>
        <a:xfrm>
          <a:off x="0" y="0"/>
          <a:ext cx="0" cy="0"/>
          <a:chOff x="0" y="0"/>
          <a:chExt cx="0" cy="0"/>
        </a:xfrm>
      </p:grpSpPr>
      <p:pic>
        <p:nvPicPr>
          <p:cNvPr id="2543" name="Google Shape;2543;p283"/>
          <p:cNvPicPr preferRelativeResize="0"/>
          <p:nvPr/>
        </p:nvPicPr>
        <p:blipFill>
          <a:blip r:embed="rId3">
            <a:alphaModFix/>
          </a:blip>
          <a:stretch>
            <a:fillRect/>
          </a:stretch>
        </p:blipFill>
        <p:spPr>
          <a:xfrm>
            <a:off x="253650" y="1358575"/>
            <a:ext cx="8398945" cy="3272525"/>
          </a:xfrm>
          <a:prstGeom prst="rect">
            <a:avLst/>
          </a:prstGeom>
          <a:noFill/>
          <a:ln>
            <a:noFill/>
          </a:ln>
        </p:spPr>
      </p:pic>
      <p:sp>
        <p:nvSpPr>
          <p:cNvPr id="2544" name="Google Shape;2544;p283"/>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Cash flow Statement - 10Q</a:t>
            </a:r>
            <a:endParaRPr/>
          </a:p>
        </p:txBody>
      </p:sp>
      <p:sp>
        <p:nvSpPr>
          <p:cNvPr id="2545" name="Google Shape;2545;p283"/>
          <p:cNvSpPr txBox="1"/>
          <p:nvPr/>
        </p:nvSpPr>
        <p:spPr>
          <a:xfrm>
            <a:off x="2759850" y="777775"/>
            <a:ext cx="3624300" cy="428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CA" sz="1000">
                <a:latin typeface="Calibri"/>
                <a:ea typeface="Calibri"/>
                <a:cs typeface="Calibri"/>
                <a:sym typeface="Calibri"/>
              </a:rPr>
              <a:t>Intel Corporation </a:t>
            </a:r>
            <a:endParaRPr sz="1000">
              <a:latin typeface="Calibri"/>
              <a:ea typeface="Calibri"/>
              <a:cs typeface="Calibri"/>
              <a:sym typeface="Calibri"/>
            </a:endParaRPr>
          </a:p>
          <a:p>
            <a:pPr indent="0" lvl="0" marL="0" rtl="0" algn="ctr">
              <a:spcBef>
                <a:spcPts val="0"/>
              </a:spcBef>
              <a:spcAft>
                <a:spcPts val="0"/>
              </a:spcAft>
              <a:buNone/>
            </a:pPr>
            <a:r>
              <a:rPr lang="en-CA" sz="1000">
                <a:latin typeface="Calibri"/>
                <a:ea typeface="Calibri"/>
                <a:cs typeface="Calibri"/>
                <a:sym typeface="Calibri"/>
              </a:rPr>
              <a:t>Consolidated Statements of </a:t>
            </a:r>
            <a:br>
              <a:rPr lang="en-CA" sz="1000">
                <a:latin typeface="Calibri"/>
                <a:ea typeface="Calibri"/>
                <a:cs typeface="Calibri"/>
                <a:sym typeface="Calibri"/>
              </a:rPr>
            </a:br>
            <a:r>
              <a:rPr lang="en-CA" sz="1000">
                <a:latin typeface="Calibri"/>
                <a:ea typeface="Calibri"/>
                <a:cs typeface="Calibri"/>
                <a:sym typeface="Calibri"/>
              </a:rPr>
              <a:t>Cash Flows</a:t>
            </a:r>
            <a:endParaRPr sz="1000">
              <a:latin typeface="Calibri"/>
              <a:ea typeface="Calibri"/>
              <a:cs typeface="Calibri"/>
              <a:sym typeface="Calibri"/>
            </a:endParaRPr>
          </a:p>
        </p:txBody>
      </p:sp>
      <p:sp>
        <p:nvSpPr>
          <p:cNvPr id="2546" name="Google Shape;2546;p283"/>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https://www.intc.com/filings-reports/all-sec-filings/content/0000050863-23-000006/0000050863-23-000006.pdf</a:t>
            </a:r>
            <a:endParaRPr sz="800"/>
          </a:p>
        </p:txBody>
      </p:sp>
      <p:pic>
        <p:nvPicPr>
          <p:cNvPr id="2547" name="Google Shape;2547;p283"/>
          <p:cNvPicPr preferRelativeResize="0"/>
          <p:nvPr/>
        </p:nvPicPr>
        <p:blipFill>
          <a:blip r:embed="rId4">
            <a:alphaModFix/>
          </a:blip>
          <a:stretch>
            <a:fillRect/>
          </a:stretch>
        </p:blipFill>
        <p:spPr>
          <a:xfrm>
            <a:off x="253650" y="1510975"/>
            <a:ext cx="8398949" cy="3272525"/>
          </a:xfrm>
          <a:prstGeom prst="rect">
            <a:avLst/>
          </a:prstGeom>
          <a:noFill/>
          <a:ln>
            <a:noFill/>
          </a:ln>
        </p:spPr>
      </p:pic>
      <p:pic>
        <p:nvPicPr>
          <p:cNvPr id="2548" name="Google Shape;2548;p283"/>
          <p:cNvPicPr preferRelativeResize="0"/>
          <p:nvPr/>
        </p:nvPicPr>
        <p:blipFill>
          <a:blip r:embed="rId5">
            <a:alphaModFix/>
          </a:blip>
          <a:stretch>
            <a:fillRect/>
          </a:stretch>
        </p:blipFill>
        <p:spPr>
          <a:xfrm>
            <a:off x="8311950" y="4599526"/>
            <a:ext cx="832050" cy="5482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41"/>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Industry Leaders</a:t>
            </a:r>
            <a:endParaRPr/>
          </a:p>
        </p:txBody>
      </p:sp>
      <p:pic>
        <p:nvPicPr>
          <p:cNvPr id="287" name="Google Shape;287;p41"/>
          <p:cNvPicPr preferRelativeResize="0"/>
          <p:nvPr/>
        </p:nvPicPr>
        <p:blipFill>
          <a:blip r:embed="rId3">
            <a:alphaModFix/>
          </a:blip>
          <a:stretch>
            <a:fillRect/>
          </a:stretch>
        </p:blipFill>
        <p:spPr>
          <a:xfrm>
            <a:off x="4680000" y="1440000"/>
            <a:ext cx="3959999" cy="3240001"/>
          </a:xfrm>
          <a:prstGeom prst="rect">
            <a:avLst/>
          </a:prstGeom>
          <a:noFill/>
          <a:ln>
            <a:noFill/>
          </a:ln>
        </p:spPr>
      </p:pic>
      <p:sp>
        <p:nvSpPr>
          <p:cNvPr id="288" name="Google Shape;288;p41"/>
          <p:cNvSpPr/>
          <p:nvPr/>
        </p:nvSpPr>
        <p:spPr>
          <a:xfrm>
            <a:off x="554400" y="1080000"/>
            <a:ext cx="7920000" cy="360000"/>
          </a:xfrm>
          <a:prstGeom prst="rect">
            <a:avLst/>
          </a:prstGeom>
          <a:solidFill>
            <a:schemeClr val="dk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rPr b="1" i="0" lang="en-CA" sz="1500" u="none" cap="none" strike="noStrike">
                <a:solidFill>
                  <a:srgbClr val="FFFFFF"/>
                </a:solidFill>
                <a:latin typeface="Montserrat"/>
                <a:ea typeface="Montserrat"/>
                <a:cs typeface="Montserrat"/>
                <a:sym typeface="Montserrat"/>
              </a:rPr>
              <a:t>Leading semiconductor foundries revenue worldwide 2019-202</a:t>
            </a:r>
            <a:r>
              <a:rPr b="1" lang="en-CA" sz="1500">
                <a:solidFill>
                  <a:srgbClr val="FFFFFF"/>
                </a:solidFill>
                <a:latin typeface="Montserrat"/>
                <a:ea typeface="Montserrat"/>
                <a:cs typeface="Montserrat"/>
                <a:sym typeface="Montserrat"/>
              </a:rPr>
              <a:t>3</a:t>
            </a:r>
            <a:r>
              <a:rPr b="1" i="0" lang="en-CA" sz="1500" u="none" cap="none" strike="noStrike">
                <a:solidFill>
                  <a:srgbClr val="FFFFFF"/>
                </a:solidFill>
                <a:latin typeface="Montserrat"/>
                <a:ea typeface="Montserrat"/>
                <a:cs typeface="Montserrat"/>
                <a:sym typeface="Montserrat"/>
              </a:rPr>
              <a:t>, by quarter</a:t>
            </a:r>
            <a:endParaRPr b="1" i="0" sz="1500" u="none" cap="none" strike="noStrike">
              <a:solidFill>
                <a:srgbClr val="FFFFFF"/>
              </a:solidFill>
              <a:latin typeface="Montserrat"/>
              <a:ea typeface="Montserrat"/>
              <a:cs typeface="Montserrat"/>
              <a:sym typeface="Montserrat"/>
            </a:endParaRPr>
          </a:p>
        </p:txBody>
      </p:sp>
      <p:sp>
        <p:nvSpPr>
          <p:cNvPr id="289" name="Google Shape;289;p41"/>
          <p:cNvSpPr txBox="1"/>
          <p:nvPr>
            <p:ph idx="4294967295" type="body"/>
          </p:nvPr>
        </p:nvSpPr>
        <p:spPr>
          <a:xfrm>
            <a:off x="554400" y="1440000"/>
            <a:ext cx="3960000" cy="3240000"/>
          </a:xfrm>
          <a:prstGeom prst="rect">
            <a:avLst/>
          </a:prstGeom>
        </p:spPr>
        <p:txBody>
          <a:bodyPr anchorCtr="0" anchor="ctr" bIns="91425" lIns="91425" spcFirstLastPara="1" rIns="91425" wrap="square" tIns="91425">
            <a:normAutofit/>
          </a:bodyPr>
          <a:lstStyle/>
          <a:p>
            <a:pPr indent="-311150" lvl="0" marL="457200" rtl="0" algn="l">
              <a:spcBef>
                <a:spcPts val="0"/>
              </a:spcBef>
              <a:spcAft>
                <a:spcPts val="0"/>
              </a:spcAft>
              <a:buSzPts val="1300"/>
              <a:buChar char="●"/>
            </a:pPr>
            <a:r>
              <a:rPr lang="en-CA"/>
              <a:t>In </a:t>
            </a:r>
            <a:r>
              <a:rPr lang="en-CA"/>
              <a:t>second</a:t>
            </a:r>
            <a:r>
              <a:rPr lang="en-CA"/>
              <a:t> </a:t>
            </a:r>
            <a:r>
              <a:rPr lang="en-CA"/>
              <a:t>quarter</a:t>
            </a:r>
            <a:r>
              <a:rPr lang="en-CA"/>
              <a:t> of 2023, Taiwan Semiconductor generated about 15.66 billion U.S. dollars in revenue</a:t>
            </a:r>
            <a:endParaRPr/>
          </a:p>
          <a:p>
            <a:pPr indent="-311150" lvl="0" marL="457200" rtl="0" algn="l">
              <a:spcBef>
                <a:spcPts val="0"/>
              </a:spcBef>
              <a:spcAft>
                <a:spcPts val="0"/>
              </a:spcAft>
              <a:buSzPts val="1300"/>
              <a:buChar char="●"/>
            </a:pPr>
            <a:r>
              <a:rPr lang="en-CA"/>
              <a:t>Samsung made 3.23 billion U.S. dollars</a:t>
            </a:r>
            <a:endParaRPr/>
          </a:p>
        </p:txBody>
      </p:sp>
      <p:sp>
        <p:nvSpPr>
          <p:cNvPr id="290" name="Google Shape;290;p41"/>
          <p:cNvSpPr txBox="1"/>
          <p:nvPr/>
        </p:nvSpPr>
        <p:spPr>
          <a:xfrm>
            <a:off x="0" y="4832175"/>
            <a:ext cx="7152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sz="800">
                <a:solidFill>
                  <a:srgbClr val="999999"/>
                </a:solidFill>
                <a:latin typeface="Calibri"/>
                <a:ea typeface="Calibri"/>
                <a:cs typeface="Calibri"/>
                <a:sym typeface="Calibri"/>
              </a:rPr>
              <a:t>Source: </a:t>
            </a:r>
            <a:r>
              <a:rPr lang="en-CA" sz="800" u="sng">
                <a:solidFill>
                  <a:srgbClr val="999999"/>
                </a:solidFill>
                <a:latin typeface="Calibri"/>
                <a:ea typeface="Calibri"/>
                <a:cs typeface="Calibri"/>
                <a:sym typeface="Calibri"/>
                <a:hlinkClick r:id="rId4">
                  <a:extLst>
                    <a:ext uri="{A12FA001-AC4F-418D-AE19-62706E023703}">
                      <ahyp:hlinkClr val="tx"/>
                    </a:ext>
                  </a:extLst>
                </a:hlinkClick>
              </a:rPr>
              <a:t>Statista (2023)</a:t>
            </a:r>
            <a:endParaRPr sz="800">
              <a:solidFill>
                <a:srgbClr val="999999"/>
              </a:solidFill>
              <a:latin typeface="Calibri"/>
              <a:ea typeface="Calibri"/>
              <a:cs typeface="Calibri"/>
              <a:sym typeface="Calibri"/>
            </a:endParaRPr>
          </a:p>
        </p:txBody>
      </p:sp>
    </p:spTree>
  </p:cSld>
  <p:clrMapOvr>
    <a:masterClrMapping/>
  </p:clrMapOvr>
</p:sld>
</file>

<file path=ppt/slides/slide2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2" name="Shape 2552"/>
        <p:cNvGrpSpPr/>
        <p:nvPr/>
      </p:nvGrpSpPr>
      <p:grpSpPr>
        <a:xfrm>
          <a:off x="0" y="0"/>
          <a:ext cx="0" cy="0"/>
          <a:chOff x="0" y="0"/>
          <a:chExt cx="0" cy="0"/>
        </a:xfrm>
      </p:grpSpPr>
      <p:sp>
        <p:nvSpPr>
          <p:cNvPr id="2553" name="Google Shape;2553;p284"/>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Cash flow Statement - 10Q</a:t>
            </a:r>
            <a:endParaRPr/>
          </a:p>
        </p:txBody>
      </p:sp>
      <p:sp>
        <p:nvSpPr>
          <p:cNvPr id="2554" name="Google Shape;2554;p284"/>
          <p:cNvSpPr txBox="1"/>
          <p:nvPr/>
        </p:nvSpPr>
        <p:spPr>
          <a:xfrm>
            <a:off x="2759850" y="777775"/>
            <a:ext cx="3624300" cy="428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CA" sz="1000">
                <a:latin typeface="Calibri"/>
                <a:ea typeface="Calibri"/>
                <a:cs typeface="Calibri"/>
                <a:sym typeface="Calibri"/>
              </a:rPr>
              <a:t>Intel Corporation </a:t>
            </a:r>
            <a:endParaRPr sz="1000">
              <a:latin typeface="Calibri"/>
              <a:ea typeface="Calibri"/>
              <a:cs typeface="Calibri"/>
              <a:sym typeface="Calibri"/>
            </a:endParaRPr>
          </a:p>
          <a:p>
            <a:pPr indent="0" lvl="0" marL="0" rtl="0" algn="ctr">
              <a:spcBef>
                <a:spcPts val="0"/>
              </a:spcBef>
              <a:spcAft>
                <a:spcPts val="0"/>
              </a:spcAft>
              <a:buNone/>
            </a:pPr>
            <a:r>
              <a:rPr lang="en-CA" sz="1000">
                <a:latin typeface="Calibri"/>
                <a:ea typeface="Calibri"/>
                <a:cs typeface="Calibri"/>
                <a:sym typeface="Calibri"/>
              </a:rPr>
              <a:t>Consolidated Statements of </a:t>
            </a:r>
            <a:br>
              <a:rPr lang="en-CA" sz="1000">
                <a:latin typeface="Calibri"/>
                <a:ea typeface="Calibri"/>
                <a:cs typeface="Calibri"/>
                <a:sym typeface="Calibri"/>
              </a:rPr>
            </a:br>
            <a:r>
              <a:rPr lang="en-CA" sz="1000">
                <a:latin typeface="Calibri"/>
                <a:ea typeface="Calibri"/>
                <a:cs typeface="Calibri"/>
                <a:sym typeface="Calibri"/>
              </a:rPr>
              <a:t>Cash Flows</a:t>
            </a:r>
            <a:endParaRPr sz="1000">
              <a:latin typeface="Calibri"/>
              <a:ea typeface="Calibri"/>
              <a:cs typeface="Calibri"/>
              <a:sym typeface="Calibri"/>
            </a:endParaRPr>
          </a:p>
        </p:txBody>
      </p:sp>
      <p:sp>
        <p:nvSpPr>
          <p:cNvPr id="2555" name="Google Shape;2555;p284"/>
          <p:cNvSpPr txBox="1"/>
          <p:nvPr>
            <p:ph idx="4294967295" type="body"/>
          </p:nvPr>
        </p:nvSpPr>
        <p:spPr>
          <a:xfrm>
            <a:off x="0" y="4783500"/>
            <a:ext cx="8424000" cy="3600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https://www.intc.com/filings-reports/all-sec-filings/content/0000050863-23-000006/0000050863-23-000006.pdf</a:t>
            </a:r>
            <a:endParaRPr sz="800"/>
          </a:p>
        </p:txBody>
      </p:sp>
      <p:pic>
        <p:nvPicPr>
          <p:cNvPr id="2556" name="Google Shape;2556;p284"/>
          <p:cNvPicPr preferRelativeResize="0"/>
          <p:nvPr/>
        </p:nvPicPr>
        <p:blipFill>
          <a:blip r:embed="rId3">
            <a:alphaModFix/>
          </a:blip>
          <a:stretch>
            <a:fillRect/>
          </a:stretch>
        </p:blipFill>
        <p:spPr>
          <a:xfrm>
            <a:off x="253650" y="1587175"/>
            <a:ext cx="8398950" cy="822850"/>
          </a:xfrm>
          <a:prstGeom prst="rect">
            <a:avLst/>
          </a:prstGeom>
          <a:noFill/>
          <a:ln>
            <a:noFill/>
          </a:ln>
        </p:spPr>
      </p:pic>
      <p:pic>
        <p:nvPicPr>
          <p:cNvPr id="2557" name="Google Shape;2557;p284"/>
          <p:cNvPicPr preferRelativeResize="0"/>
          <p:nvPr/>
        </p:nvPicPr>
        <p:blipFill>
          <a:blip r:embed="rId4">
            <a:alphaModFix/>
          </a:blip>
          <a:stretch>
            <a:fillRect/>
          </a:stretch>
        </p:blipFill>
        <p:spPr>
          <a:xfrm>
            <a:off x="253650" y="1343225"/>
            <a:ext cx="8398951" cy="179000"/>
          </a:xfrm>
          <a:prstGeom prst="rect">
            <a:avLst/>
          </a:prstGeom>
          <a:noFill/>
          <a:ln>
            <a:noFill/>
          </a:ln>
        </p:spPr>
      </p:pic>
      <p:pic>
        <p:nvPicPr>
          <p:cNvPr id="2558" name="Google Shape;2558;p284"/>
          <p:cNvPicPr preferRelativeResize="0"/>
          <p:nvPr/>
        </p:nvPicPr>
        <p:blipFill>
          <a:blip r:embed="rId5">
            <a:alphaModFix/>
          </a:blip>
          <a:stretch>
            <a:fillRect/>
          </a:stretch>
        </p:blipFill>
        <p:spPr>
          <a:xfrm>
            <a:off x="8311950" y="4599526"/>
            <a:ext cx="832050" cy="548200"/>
          </a:xfrm>
          <a:prstGeom prst="rect">
            <a:avLst/>
          </a:prstGeom>
          <a:noFill/>
          <a:ln>
            <a:noFill/>
          </a:ln>
        </p:spPr>
      </p:pic>
    </p:spTree>
  </p:cSld>
  <p:clrMapOvr>
    <a:masterClrMapping/>
  </p:clrMapOvr>
</p:sld>
</file>

<file path=ppt/slides/slide2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2" name="Shape 2562"/>
        <p:cNvGrpSpPr/>
        <p:nvPr/>
      </p:nvGrpSpPr>
      <p:grpSpPr>
        <a:xfrm>
          <a:off x="0" y="0"/>
          <a:ext cx="0" cy="0"/>
          <a:chOff x="0" y="0"/>
          <a:chExt cx="0" cy="0"/>
        </a:xfrm>
      </p:grpSpPr>
      <p:sp>
        <p:nvSpPr>
          <p:cNvPr id="2563" name="Google Shape;2563;p285"/>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Recommendation for INTC </a:t>
            </a:r>
            <a:endParaRPr/>
          </a:p>
        </p:txBody>
      </p:sp>
      <p:sp>
        <p:nvSpPr>
          <p:cNvPr id="2564" name="Google Shape;2564;p285"/>
          <p:cNvSpPr txBox="1"/>
          <p:nvPr/>
        </p:nvSpPr>
        <p:spPr>
          <a:xfrm>
            <a:off x="110800" y="828375"/>
            <a:ext cx="87378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a:solidFill>
                  <a:schemeClr val="dk1"/>
                </a:solidFill>
                <a:latin typeface="Calibri"/>
                <a:ea typeface="Calibri"/>
                <a:cs typeface="Calibri"/>
                <a:sym typeface="Calibri"/>
              </a:rPr>
              <a:t>Financial reasons: </a:t>
            </a:r>
            <a:endParaRPr>
              <a:solidFill>
                <a:schemeClr val="dk1"/>
              </a:solidFill>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Char char="●"/>
            </a:pPr>
            <a:r>
              <a:rPr lang="en-CA">
                <a:solidFill>
                  <a:schemeClr val="dk1"/>
                </a:solidFill>
                <a:latin typeface="Calibri"/>
                <a:ea typeface="Calibri"/>
                <a:cs typeface="Calibri"/>
                <a:sym typeface="Calibri"/>
              </a:rPr>
              <a:t>Shrinking short term liquidity </a:t>
            </a:r>
            <a:endParaRPr>
              <a:solidFill>
                <a:schemeClr val="dk1"/>
              </a:solidFill>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Char char="●"/>
            </a:pPr>
            <a:r>
              <a:rPr lang="en-CA">
                <a:solidFill>
                  <a:schemeClr val="dk1"/>
                </a:solidFill>
                <a:latin typeface="Calibri"/>
                <a:ea typeface="Calibri"/>
                <a:cs typeface="Calibri"/>
                <a:sym typeface="Calibri"/>
              </a:rPr>
              <a:t>Shrinking long term liquidity </a:t>
            </a:r>
            <a:endParaRPr>
              <a:solidFill>
                <a:schemeClr val="dk1"/>
              </a:solidFill>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Char char="●"/>
            </a:pPr>
            <a:r>
              <a:rPr lang="en-CA">
                <a:solidFill>
                  <a:schemeClr val="dk1"/>
                </a:solidFill>
                <a:latin typeface="Calibri"/>
                <a:ea typeface="Calibri"/>
                <a:cs typeface="Calibri"/>
                <a:sym typeface="Calibri"/>
              </a:rPr>
              <a:t>Unstable profitability </a:t>
            </a:r>
            <a:endParaRPr>
              <a:solidFill>
                <a:schemeClr val="dk1"/>
              </a:solidFill>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Char char="●"/>
            </a:pPr>
            <a:r>
              <a:rPr lang="en-CA">
                <a:solidFill>
                  <a:schemeClr val="dk1"/>
                </a:solidFill>
                <a:latin typeface="Calibri"/>
                <a:ea typeface="Calibri"/>
                <a:cs typeface="Calibri"/>
                <a:sym typeface="Calibri"/>
              </a:rPr>
              <a:t>Build up in inventory </a:t>
            </a:r>
            <a:endParaRPr>
              <a:solidFill>
                <a:schemeClr val="dk1"/>
              </a:solidFill>
              <a:latin typeface="Calibri"/>
              <a:ea typeface="Calibri"/>
              <a:cs typeface="Calibri"/>
              <a:sym typeface="Calibri"/>
            </a:endParaRPr>
          </a:p>
          <a:p>
            <a:pPr indent="0" lvl="0" marL="0" rtl="0" algn="l">
              <a:spcBef>
                <a:spcPts val="0"/>
              </a:spcBef>
              <a:spcAft>
                <a:spcPts val="0"/>
              </a:spcAft>
              <a:buNone/>
            </a:pPr>
            <a:r>
              <a:t/>
            </a:r>
            <a:endParaRPr>
              <a:solidFill>
                <a:schemeClr val="dk1"/>
              </a:solidFill>
              <a:latin typeface="Calibri"/>
              <a:ea typeface="Calibri"/>
              <a:cs typeface="Calibri"/>
              <a:sym typeface="Calibri"/>
            </a:endParaRPr>
          </a:p>
        </p:txBody>
      </p:sp>
      <p:pic>
        <p:nvPicPr>
          <p:cNvPr id="2565" name="Google Shape;2565;p285"/>
          <p:cNvPicPr preferRelativeResize="0"/>
          <p:nvPr/>
        </p:nvPicPr>
        <p:blipFill>
          <a:blip r:embed="rId3">
            <a:alphaModFix/>
          </a:blip>
          <a:stretch>
            <a:fillRect/>
          </a:stretch>
        </p:blipFill>
        <p:spPr>
          <a:xfrm>
            <a:off x="8311950" y="4599526"/>
            <a:ext cx="832050" cy="548200"/>
          </a:xfrm>
          <a:prstGeom prst="rect">
            <a:avLst/>
          </a:prstGeom>
          <a:noFill/>
          <a:ln>
            <a:noFill/>
          </a:ln>
        </p:spPr>
      </p:pic>
      <p:sp>
        <p:nvSpPr>
          <p:cNvPr id="2566" name="Google Shape;2566;p285"/>
          <p:cNvSpPr txBox="1"/>
          <p:nvPr/>
        </p:nvSpPr>
        <p:spPr>
          <a:xfrm>
            <a:off x="2244255" y="3301085"/>
            <a:ext cx="4655400" cy="1169700"/>
          </a:xfrm>
          <a:prstGeom prst="rect">
            <a:avLst/>
          </a:prstGeom>
          <a:solidFill>
            <a:srgbClr val="CC0633"/>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7000"/>
              <a:buFont typeface="Arial"/>
              <a:buNone/>
            </a:pPr>
            <a:r>
              <a:rPr b="1" i="0" lang="en-CA" sz="7000" u="none" cap="none" strike="noStrike">
                <a:solidFill>
                  <a:srgbClr val="FFFFFF"/>
                </a:solidFill>
                <a:latin typeface="Arial"/>
                <a:ea typeface="Arial"/>
                <a:cs typeface="Arial"/>
                <a:sym typeface="Arial"/>
              </a:rPr>
              <a:t>SELL</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42"/>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Industry Leaders</a:t>
            </a:r>
            <a:endParaRPr/>
          </a:p>
        </p:txBody>
      </p:sp>
      <p:sp>
        <p:nvSpPr>
          <p:cNvPr id="296" name="Google Shape;296;p42"/>
          <p:cNvSpPr/>
          <p:nvPr/>
        </p:nvSpPr>
        <p:spPr>
          <a:xfrm>
            <a:off x="612000" y="1080000"/>
            <a:ext cx="7920000" cy="360000"/>
          </a:xfrm>
          <a:prstGeom prst="rect">
            <a:avLst/>
          </a:prstGeom>
          <a:solidFill>
            <a:schemeClr val="dk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rPr b="1" i="0" lang="en-CA" sz="1500" u="none" cap="none" strike="noStrike">
                <a:solidFill>
                  <a:srgbClr val="FFFFFF"/>
                </a:solidFill>
                <a:latin typeface="Montserrat"/>
                <a:ea typeface="Montserrat"/>
                <a:cs typeface="Montserrat"/>
                <a:sym typeface="Montserrat"/>
              </a:rPr>
              <a:t>Leading semiconductor </a:t>
            </a:r>
            <a:r>
              <a:rPr b="1" lang="en-CA" sz="1500">
                <a:solidFill>
                  <a:srgbClr val="FFFFFF"/>
                </a:solidFill>
                <a:latin typeface="Montserrat"/>
                <a:ea typeface="Montserrat"/>
                <a:cs typeface="Montserrat"/>
                <a:sym typeface="Montserrat"/>
              </a:rPr>
              <a:t>companies in the world</a:t>
            </a:r>
            <a:r>
              <a:rPr b="1" i="0" lang="en-CA" sz="1500" u="none" cap="none" strike="noStrike">
                <a:solidFill>
                  <a:srgbClr val="FFFFFF"/>
                </a:solidFill>
                <a:latin typeface="Montserrat"/>
                <a:ea typeface="Montserrat"/>
                <a:cs typeface="Montserrat"/>
                <a:sym typeface="Montserrat"/>
              </a:rPr>
              <a:t> </a:t>
            </a:r>
            <a:r>
              <a:rPr b="1" lang="en-CA" sz="1500">
                <a:solidFill>
                  <a:srgbClr val="FFFFFF"/>
                </a:solidFill>
                <a:latin typeface="Montserrat"/>
                <a:ea typeface="Montserrat"/>
                <a:cs typeface="Montserrat"/>
                <a:sym typeface="Montserrat"/>
              </a:rPr>
              <a:t>2</a:t>
            </a:r>
            <a:r>
              <a:rPr b="1" i="0" lang="en-CA" sz="1500" u="none" cap="none" strike="noStrike">
                <a:solidFill>
                  <a:srgbClr val="FFFFFF"/>
                </a:solidFill>
                <a:latin typeface="Montserrat"/>
                <a:ea typeface="Montserrat"/>
                <a:cs typeface="Montserrat"/>
                <a:sym typeface="Montserrat"/>
              </a:rPr>
              <a:t>022, by </a:t>
            </a:r>
            <a:r>
              <a:rPr b="1" lang="en-CA" sz="1500">
                <a:solidFill>
                  <a:srgbClr val="FFFFFF"/>
                </a:solidFill>
                <a:latin typeface="Montserrat"/>
                <a:ea typeface="Montserrat"/>
                <a:cs typeface="Montserrat"/>
                <a:sym typeface="Montserrat"/>
              </a:rPr>
              <a:t>revenue</a:t>
            </a:r>
            <a:endParaRPr b="1" i="0" sz="1500" u="none" cap="none" strike="noStrike">
              <a:solidFill>
                <a:srgbClr val="FFFFFF"/>
              </a:solidFill>
              <a:latin typeface="Montserrat"/>
              <a:ea typeface="Montserrat"/>
              <a:cs typeface="Montserrat"/>
              <a:sym typeface="Montserrat"/>
            </a:endParaRPr>
          </a:p>
        </p:txBody>
      </p:sp>
      <p:sp>
        <p:nvSpPr>
          <p:cNvPr id="297" name="Google Shape;297;p42"/>
          <p:cNvSpPr txBox="1"/>
          <p:nvPr>
            <p:ph idx="4294967295" type="body"/>
          </p:nvPr>
        </p:nvSpPr>
        <p:spPr>
          <a:xfrm>
            <a:off x="360000" y="1440000"/>
            <a:ext cx="3960000" cy="3240000"/>
          </a:xfrm>
          <a:prstGeom prst="rect">
            <a:avLst/>
          </a:prstGeom>
        </p:spPr>
        <p:txBody>
          <a:bodyPr anchorCtr="0" anchor="ctr" bIns="91425" lIns="91425" spcFirstLastPara="1" rIns="91425" wrap="square" tIns="91425">
            <a:normAutofit/>
          </a:bodyPr>
          <a:lstStyle/>
          <a:p>
            <a:pPr indent="-311150" lvl="0" marL="457200" rtl="0" algn="l">
              <a:spcBef>
                <a:spcPts val="0"/>
              </a:spcBef>
              <a:spcAft>
                <a:spcPts val="0"/>
              </a:spcAft>
              <a:buSzPts val="1300"/>
              <a:buChar char="●"/>
            </a:pPr>
            <a:r>
              <a:rPr lang="en-CA"/>
              <a:t>TSMC has grown rapidly since 1994, with </a:t>
            </a:r>
            <a:r>
              <a:rPr lang="en-CA"/>
              <a:t>compound</a:t>
            </a:r>
            <a:r>
              <a:rPr lang="en-CA"/>
              <a:t> annual growth rate (CAPG) of 17.4%</a:t>
            </a:r>
            <a:endParaRPr/>
          </a:p>
          <a:p>
            <a:pPr indent="-311150" lvl="0" marL="457200" rtl="0" algn="l">
              <a:spcBef>
                <a:spcPts val="0"/>
              </a:spcBef>
              <a:spcAft>
                <a:spcPts val="0"/>
              </a:spcAft>
              <a:buSzPts val="1300"/>
              <a:buChar char="●"/>
            </a:pPr>
            <a:r>
              <a:rPr lang="en-CA"/>
              <a:t>The runner up is Samsung Electronics with a revenue of $65.6 billion</a:t>
            </a:r>
            <a:endParaRPr/>
          </a:p>
        </p:txBody>
      </p:sp>
      <p:pic>
        <p:nvPicPr>
          <p:cNvPr id="298" name="Google Shape;298;p42"/>
          <p:cNvPicPr preferRelativeResize="0"/>
          <p:nvPr/>
        </p:nvPicPr>
        <p:blipFill>
          <a:blip r:embed="rId3">
            <a:alphaModFix/>
          </a:blip>
          <a:stretch>
            <a:fillRect/>
          </a:stretch>
        </p:blipFill>
        <p:spPr>
          <a:xfrm>
            <a:off x="4680000" y="1440000"/>
            <a:ext cx="3960001" cy="3240001"/>
          </a:xfrm>
          <a:prstGeom prst="rect">
            <a:avLst/>
          </a:prstGeom>
          <a:noFill/>
          <a:ln>
            <a:noFill/>
          </a:ln>
        </p:spPr>
      </p:pic>
      <p:sp>
        <p:nvSpPr>
          <p:cNvPr id="299" name="Google Shape;299;p42"/>
          <p:cNvSpPr txBox="1"/>
          <p:nvPr/>
        </p:nvSpPr>
        <p:spPr>
          <a:xfrm>
            <a:off x="0" y="4832175"/>
            <a:ext cx="7152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sz="800">
                <a:solidFill>
                  <a:srgbClr val="999999"/>
                </a:solidFill>
                <a:latin typeface="Calibri"/>
                <a:ea typeface="Calibri"/>
                <a:cs typeface="Calibri"/>
                <a:sym typeface="Calibri"/>
              </a:rPr>
              <a:t>Source: </a:t>
            </a:r>
            <a:r>
              <a:rPr lang="en-CA" sz="800" u="sng">
                <a:solidFill>
                  <a:srgbClr val="999999"/>
                </a:solidFill>
                <a:latin typeface="Calibri"/>
                <a:ea typeface="Calibri"/>
                <a:cs typeface="Calibri"/>
                <a:sym typeface="Calibri"/>
                <a:hlinkClick r:id="rId4">
                  <a:extLst>
                    <a:ext uri="{A12FA001-AC4F-418D-AE19-62706E023703}">
                      <ahyp:hlinkClr val="tx"/>
                    </a:ext>
                  </a:extLst>
                </a:hlinkClick>
              </a:rPr>
              <a:t>Zippia (2023)</a:t>
            </a:r>
            <a:endParaRPr sz="800">
              <a:solidFill>
                <a:srgbClr val="999999"/>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43"/>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Chip Comparison (CPUs)</a:t>
            </a:r>
            <a:endParaRPr/>
          </a:p>
        </p:txBody>
      </p:sp>
      <p:sp>
        <p:nvSpPr>
          <p:cNvPr id="305" name="Google Shape;305;p43"/>
          <p:cNvSpPr txBox="1"/>
          <p:nvPr>
            <p:ph idx="4294967295" type="body"/>
          </p:nvPr>
        </p:nvSpPr>
        <p:spPr>
          <a:xfrm>
            <a:off x="360000" y="1080000"/>
            <a:ext cx="3960000" cy="32400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CA"/>
              <a:t>Intel</a:t>
            </a:r>
            <a:endParaRPr/>
          </a:p>
          <a:p>
            <a:pPr indent="-311150" lvl="1" marL="914400" rtl="0" algn="l">
              <a:spcBef>
                <a:spcPts val="0"/>
              </a:spcBef>
              <a:spcAft>
                <a:spcPts val="0"/>
              </a:spcAft>
              <a:buSzPts val="1300"/>
              <a:buChar char="○"/>
            </a:pPr>
            <a:r>
              <a:rPr lang="en-CA" sz="1300"/>
              <a:t>Leads market for CPUs</a:t>
            </a:r>
            <a:endParaRPr sz="1300"/>
          </a:p>
          <a:p>
            <a:pPr indent="-311150" lvl="1" marL="914400" rtl="0" algn="l">
              <a:spcBef>
                <a:spcPts val="0"/>
              </a:spcBef>
              <a:spcAft>
                <a:spcPts val="0"/>
              </a:spcAft>
              <a:buSzPts val="1300"/>
              <a:buChar char="○"/>
            </a:pPr>
            <a:r>
              <a:rPr lang="en-CA" sz="1300"/>
              <a:t>Raptor Lake, Core i9, i7, i5, Celeron, Atom, Pentium, Xeon</a:t>
            </a:r>
            <a:endParaRPr sz="1300"/>
          </a:p>
          <a:p>
            <a:pPr indent="-311150" lvl="0" marL="457200" rtl="0" algn="l">
              <a:spcBef>
                <a:spcPts val="0"/>
              </a:spcBef>
              <a:spcAft>
                <a:spcPts val="0"/>
              </a:spcAft>
              <a:buSzPts val="1300"/>
              <a:buChar char="●"/>
            </a:pPr>
            <a:r>
              <a:rPr lang="en-CA"/>
              <a:t>AMD</a:t>
            </a:r>
            <a:endParaRPr/>
          </a:p>
          <a:p>
            <a:pPr indent="-311150" lvl="1" marL="914400" rtl="0" algn="l">
              <a:spcBef>
                <a:spcPts val="0"/>
              </a:spcBef>
              <a:spcAft>
                <a:spcPts val="0"/>
              </a:spcAft>
              <a:buSzPts val="1300"/>
              <a:buChar char="○"/>
            </a:pPr>
            <a:r>
              <a:rPr lang="en-CA" sz="1300"/>
              <a:t>Specialized X3D CPUs wins for PCs focused on gaming</a:t>
            </a:r>
            <a:endParaRPr sz="1300"/>
          </a:p>
          <a:p>
            <a:pPr indent="-311150" lvl="1" marL="914400" rtl="0" algn="l">
              <a:spcBef>
                <a:spcPts val="0"/>
              </a:spcBef>
              <a:spcAft>
                <a:spcPts val="0"/>
              </a:spcAft>
              <a:buSzPts val="1300"/>
              <a:buChar char="○"/>
            </a:pPr>
            <a:r>
              <a:rPr lang="en-CA" sz="1300"/>
              <a:t>Ryzen 7000 series</a:t>
            </a:r>
            <a:endParaRPr sz="1300"/>
          </a:p>
          <a:p>
            <a:pPr indent="-311150" lvl="0" marL="457200" rtl="0" algn="l">
              <a:spcBef>
                <a:spcPts val="0"/>
              </a:spcBef>
              <a:spcAft>
                <a:spcPts val="0"/>
              </a:spcAft>
              <a:buSzPts val="1300"/>
              <a:buChar char="●"/>
            </a:pPr>
            <a:r>
              <a:rPr lang="en-CA"/>
              <a:t>Intel has the fastest overall chips in the market at an accessible price point</a:t>
            </a:r>
            <a:endParaRPr/>
          </a:p>
        </p:txBody>
      </p:sp>
      <p:pic>
        <p:nvPicPr>
          <p:cNvPr id="306" name="Google Shape;306;p43"/>
          <p:cNvPicPr preferRelativeResize="0"/>
          <p:nvPr/>
        </p:nvPicPr>
        <p:blipFill>
          <a:blip r:embed="rId3">
            <a:alphaModFix/>
          </a:blip>
          <a:stretch>
            <a:fillRect/>
          </a:stretch>
        </p:blipFill>
        <p:spPr>
          <a:xfrm>
            <a:off x="4680000" y="1080000"/>
            <a:ext cx="3960000" cy="3240000"/>
          </a:xfrm>
          <a:prstGeom prst="rect">
            <a:avLst/>
          </a:prstGeom>
          <a:noFill/>
          <a:ln>
            <a:noFill/>
          </a:ln>
        </p:spPr>
      </p:pic>
      <p:sp>
        <p:nvSpPr>
          <p:cNvPr id="307" name="Google Shape;307;p43"/>
          <p:cNvSpPr txBox="1"/>
          <p:nvPr/>
        </p:nvSpPr>
        <p:spPr>
          <a:xfrm>
            <a:off x="0" y="4841250"/>
            <a:ext cx="7152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sz="800">
                <a:solidFill>
                  <a:srgbClr val="999999"/>
                </a:solidFill>
                <a:latin typeface="Calibri"/>
                <a:ea typeface="Calibri"/>
                <a:cs typeface="Calibri"/>
                <a:sym typeface="Calibri"/>
              </a:rPr>
              <a:t>Source: </a:t>
            </a:r>
            <a:r>
              <a:rPr lang="en-CA" sz="800" u="sng">
                <a:solidFill>
                  <a:srgbClr val="999999"/>
                </a:solidFill>
                <a:latin typeface="Calibri"/>
                <a:ea typeface="Calibri"/>
                <a:cs typeface="Calibri"/>
                <a:sym typeface="Calibri"/>
                <a:hlinkClick r:id="rId4">
                  <a:extLst>
                    <a:ext uri="{A12FA001-AC4F-418D-AE19-62706E023703}">
                      <ahyp:hlinkClr val="tx"/>
                    </a:ext>
                  </a:extLst>
                </a:hlinkClick>
              </a:rPr>
              <a:t>Tomshardware (2023)</a:t>
            </a:r>
            <a:endParaRPr sz="800">
              <a:solidFill>
                <a:srgbClr val="999999"/>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2" name="Shape 92"/>
        <p:cNvGrpSpPr/>
        <p:nvPr/>
      </p:nvGrpSpPr>
      <p:grpSpPr>
        <a:xfrm>
          <a:off x="0" y="0"/>
          <a:ext cx="0" cy="0"/>
          <a:chOff x="0" y="0"/>
          <a:chExt cx="0" cy="0"/>
        </a:xfrm>
      </p:grpSpPr>
      <p:sp>
        <p:nvSpPr>
          <p:cNvPr id="93" name="Google Shape;93;p17"/>
          <p:cNvSpPr txBox="1"/>
          <p:nvPr>
            <p:ph type="title"/>
          </p:nvPr>
        </p:nvSpPr>
        <p:spPr>
          <a:xfrm>
            <a:off x="320425" y="1657200"/>
            <a:ext cx="3127500" cy="18291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sz="3000"/>
              <a:t>Sector Overview</a:t>
            </a:r>
            <a:endParaRPr sz="30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44"/>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Chip Comparison (GPUs)</a:t>
            </a:r>
            <a:endParaRPr/>
          </a:p>
        </p:txBody>
      </p:sp>
      <p:sp>
        <p:nvSpPr>
          <p:cNvPr id="313" name="Google Shape;313;p44"/>
          <p:cNvSpPr txBox="1"/>
          <p:nvPr>
            <p:ph idx="4294967295" type="body"/>
          </p:nvPr>
        </p:nvSpPr>
        <p:spPr>
          <a:xfrm>
            <a:off x="360000" y="1080000"/>
            <a:ext cx="3960000" cy="32400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CA"/>
              <a:t>Dedicated GPU</a:t>
            </a:r>
            <a:endParaRPr/>
          </a:p>
          <a:p>
            <a:pPr indent="-311150" lvl="1" marL="914400" rtl="0" algn="l">
              <a:spcBef>
                <a:spcPts val="0"/>
              </a:spcBef>
              <a:spcAft>
                <a:spcPts val="0"/>
              </a:spcAft>
              <a:buSzPts val="1300"/>
              <a:buChar char="○"/>
            </a:pPr>
            <a:r>
              <a:rPr lang="en-CA" sz="1300"/>
              <a:t>Wholly</a:t>
            </a:r>
            <a:r>
              <a:rPr lang="en-CA" sz="1300"/>
              <a:t> </a:t>
            </a:r>
            <a:r>
              <a:rPr lang="en-CA" sz="1300"/>
              <a:t>separate</a:t>
            </a:r>
            <a:r>
              <a:rPr lang="en-CA" sz="1300"/>
              <a:t> from the CPU and has its own dedicated memory</a:t>
            </a:r>
            <a:endParaRPr sz="1300"/>
          </a:p>
          <a:p>
            <a:pPr indent="-311150" lvl="1" marL="914400" rtl="0" algn="l">
              <a:spcBef>
                <a:spcPts val="0"/>
              </a:spcBef>
              <a:spcAft>
                <a:spcPts val="0"/>
              </a:spcAft>
              <a:buSzPts val="1300"/>
              <a:buChar char="○"/>
            </a:pPr>
            <a:r>
              <a:rPr lang="en-CA" sz="1300"/>
              <a:t>Deliver better performance but uses </a:t>
            </a:r>
            <a:r>
              <a:rPr lang="en-CA" sz="1300"/>
              <a:t>more</a:t>
            </a:r>
            <a:r>
              <a:rPr lang="en-CA" sz="1300"/>
              <a:t> power and costs more</a:t>
            </a:r>
            <a:endParaRPr sz="1300"/>
          </a:p>
          <a:p>
            <a:pPr indent="-311150" lvl="1" marL="914400" rtl="0" algn="l">
              <a:spcBef>
                <a:spcPts val="0"/>
              </a:spcBef>
              <a:spcAft>
                <a:spcPts val="0"/>
              </a:spcAft>
              <a:buSzPts val="1300"/>
              <a:buChar char="○"/>
            </a:pPr>
            <a:r>
              <a:rPr lang="en-CA" sz="1300"/>
              <a:t>Commonly found in desktops than laptops</a:t>
            </a:r>
            <a:endParaRPr sz="1300"/>
          </a:p>
          <a:p>
            <a:pPr indent="0" lvl="0" marL="0" rtl="0" algn="l">
              <a:spcBef>
                <a:spcPts val="1200"/>
              </a:spcBef>
              <a:spcAft>
                <a:spcPts val="0"/>
              </a:spcAft>
              <a:buNone/>
            </a:pPr>
            <a:r>
              <a:t/>
            </a:r>
            <a:endParaRPr/>
          </a:p>
          <a:p>
            <a:pPr indent="-311150" lvl="0" marL="457200" rtl="0" algn="l">
              <a:spcBef>
                <a:spcPts val="1200"/>
              </a:spcBef>
              <a:spcAft>
                <a:spcPts val="0"/>
              </a:spcAft>
              <a:buSzPts val="1300"/>
              <a:buChar char="●"/>
            </a:pPr>
            <a:r>
              <a:rPr lang="en-CA"/>
              <a:t>Integrated GPU</a:t>
            </a:r>
            <a:endParaRPr/>
          </a:p>
          <a:p>
            <a:pPr indent="-311150" lvl="1" marL="914400" rtl="0" algn="l">
              <a:spcBef>
                <a:spcPts val="0"/>
              </a:spcBef>
              <a:spcAft>
                <a:spcPts val="0"/>
              </a:spcAft>
              <a:buSzPts val="1300"/>
              <a:buChar char="○"/>
            </a:pPr>
            <a:r>
              <a:rPr lang="en-CA" sz="1300"/>
              <a:t>Does not come on its own separate card</a:t>
            </a:r>
            <a:endParaRPr sz="1300"/>
          </a:p>
          <a:p>
            <a:pPr indent="-311150" lvl="1" marL="914400" rtl="0" algn="l">
              <a:spcBef>
                <a:spcPts val="0"/>
              </a:spcBef>
              <a:spcAft>
                <a:spcPts val="0"/>
              </a:spcAft>
              <a:buSzPts val="1300"/>
              <a:buChar char="○"/>
            </a:pPr>
            <a:r>
              <a:rPr lang="en-CA" sz="1300"/>
              <a:t>Embedded </a:t>
            </a:r>
            <a:r>
              <a:rPr lang="en-CA" sz="1300"/>
              <a:t>alongside</a:t>
            </a:r>
            <a:r>
              <a:rPr lang="en-CA" sz="1300"/>
              <a:t> CPU</a:t>
            </a:r>
            <a:endParaRPr sz="1300"/>
          </a:p>
          <a:p>
            <a:pPr indent="-311150" lvl="1" marL="914400" rtl="0" algn="l">
              <a:spcBef>
                <a:spcPts val="0"/>
              </a:spcBef>
              <a:spcAft>
                <a:spcPts val="0"/>
              </a:spcAft>
              <a:buSzPts val="1300"/>
              <a:buChar char="○"/>
            </a:pPr>
            <a:r>
              <a:rPr lang="en-CA" sz="1300"/>
              <a:t>Perfect for </a:t>
            </a:r>
            <a:r>
              <a:rPr lang="en-CA" sz="1300"/>
              <a:t>handling</a:t>
            </a:r>
            <a:r>
              <a:rPr lang="en-CA" sz="1300"/>
              <a:t> most everyday tasks</a:t>
            </a:r>
            <a:endParaRPr sz="1300"/>
          </a:p>
        </p:txBody>
      </p:sp>
      <p:sp>
        <p:nvSpPr>
          <p:cNvPr id="314" name="Google Shape;314;p44"/>
          <p:cNvSpPr txBox="1"/>
          <p:nvPr>
            <p:ph idx="4294967295" type="body"/>
          </p:nvPr>
        </p:nvSpPr>
        <p:spPr>
          <a:xfrm>
            <a:off x="4680000" y="1080000"/>
            <a:ext cx="3960000" cy="32400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CA"/>
              <a:t>Dedicated GPU</a:t>
            </a:r>
            <a:endParaRPr/>
          </a:p>
          <a:p>
            <a:pPr indent="-311150" lvl="1" marL="914400" rtl="0" algn="l">
              <a:spcBef>
                <a:spcPts val="0"/>
              </a:spcBef>
              <a:spcAft>
                <a:spcPts val="0"/>
              </a:spcAft>
              <a:buSzPts val="1300"/>
              <a:buChar char="○"/>
            </a:pPr>
            <a:r>
              <a:rPr lang="en-CA" sz="1300"/>
              <a:t>NVIDIA leads the market</a:t>
            </a:r>
            <a:endParaRPr sz="1300"/>
          </a:p>
          <a:p>
            <a:pPr indent="-311150" lvl="1" marL="914400" rtl="0" algn="l">
              <a:spcBef>
                <a:spcPts val="0"/>
              </a:spcBef>
              <a:spcAft>
                <a:spcPts val="0"/>
              </a:spcAft>
              <a:buSzPts val="1300"/>
              <a:buChar char="○"/>
            </a:pPr>
            <a:r>
              <a:rPr lang="en-CA" sz="1300"/>
              <a:t>AMD is top competitor</a:t>
            </a:r>
            <a:endParaRPr sz="1300"/>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311150" lvl="0" marL="457200" rtl="0" algn="l">
              <a:spcBef>
                <a:spcPts val="1200"/>
              </a:spcBef>
              <a:spcAft>
                <a:spcPts val="0"/>
              </a:spcAft>
              <a:buSzPts val="1300"/>
              <a:buChar char="●"/>
            </a:pPr>
            <a:r>
              <a:rPr lang="en-CA"/>
              <a:t>Integrated GPU</a:t>
            </a:r>
            <a:endParaRPr/>
          </a:p>
          <a:p>
            <a:pPr indent="-311150" lvl="1" marL="914400" rtl="0" algn="l">
              <a:spcBef>
                <a:spcPts val="0"/>
              </a:spcBef>
              <a:spcAft>
                <a:spcPts val="0"/>
              </a:spcAft>
              <a:buSzPts val="1300"/>
              <a:buChar char="○"/>
            </a:pPr>
            <a:r>
              <a:rPr lang="en-CA" sz="1300"/>
              <a:t>Intel leads the </a:t>
            </a:r>
            <a:r>
              <a:rPr lang="en-CA" sz="1300"/>
              <a:t>market</a:t>
            </a:r>
            <a:r>
              <a:rPr lang="en-CA" sz="1300"/>
              <a:t> </a:t>
            </a:r>
            <a:endParaRPr sz="1300"/>
          </a:p>
        </p:txBody>
      </p:sp>
      <p:sp>
        <p:nvSpPr>
          <p:cNvPr id="315" name="Google Shape;315;p44"/>
          <p:cNvSpPr txBox="1"/>
          <p:nvPr/>
        </p:nvSpPr>
        <p:spPr>
          <a:xfrm>
            <a:off x="0" y="4835700"/>
            <a:ext cx="7152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sz="800">
                <a:solidFill>
                  <a:srgbClr val="999999"/>
                </a:solidFill>
                <a:latin typeface="Calibri"/>
                <a:ea typeface="Calibri"/>
                <a:cs typeface="Calibri"/>
                <a:sym typeface="Calibri"/>
              </a:rPr>
              <a:t>Source: </a:t>
            </a:r>
            <a:r>
              <a:rPr lang="en-CA" sz="800" u="sng">
                <a:solidFill>
                  <a:srgbClr val="999999"/>
                </a:solidFill>
                <a:latin typeface="Calibri"/>
                <a:ea typeface="Calibri"/>
                <a:cs typeface="Calibri"/>
                <a:sym typeface="Calibri"/>
                <a:hlinkClick r:id="rId3">
                  <a:extLst>
                    <a:ext uri="{A12FA001-AC4F-418D-AE19-62706E023703}">
                      <ahyp:hlinkClr val="tx"/>
                    </a:ext>
                  </a:extLst>
                </a:hlinkClick>
              </a:rPr>
              <a:t>GPUCheck(2023)</a:t>
            </a:r>
            <a:endParaRPr sz="800">
              <a:solidFill>
                <a:srgbClr val="999999"/>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45"/>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Chip Comparison</a:t>
            </a:r>
            <a:endParaRPr/>
          </a:p>
        </p:txBody>
      </p:sp>
      <p:sp>
        <p:nvSpPr>
          <p:cNvPr id="321" name="Google Shape;321;p45"/>
          <p:cNvSpPr txBox="1"/>
          <p:nvPr>
            <p:ph idx="4294967295" type="body"/>
          </p:nvPr>
        </p:nvSpPr>
        <p:spPr>
          <a:xfrm>
            <a:off x="311700" y="2457450"/>
            <a:ext cx="3999900" cy="21246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CA"/>
              <a:t>Best GPU is NVIDIA’s RTX 4090</a:t>
            </a:r>
            <a:endParaRPr/>
          </a:p>
          <a:p>
            <a:pPr indent="-311150" lvl="0" marL="457200" rtl="0" algn="l">
              <a:spcBef>
                <a:spcPts val="0"/>
              </a:spcBef>
              <a:spcAft>
                <a:spcPts val="0"/>
              </a:spcAft>
              <a:buSzPts val="1300"/>
              <a:buChar char="-"/>
            </a:pPr>
            <a:r>
              <a:rPr lang="en-CA"/>
              <a:t>Next best is </a:t>
            </a:r>
            <a:r>
              <a:rPr lang="en-CA"/>
              <a:t>AMD's</a:t>
            </a:r>
            <a:r>
              <a:rPr lang="en-CA"/>
              <a:t> RX 7900 XTX (90% compared to RTX 4090)</a:t>
            </a:r>
            <a:endParaRPr/>
          </a:p>
        </p:txBody>
      </p:sp>
      <p:pic>
        <p:nvPicPr>
          <p:cNvPr id="322" name="Google Shape;322;p45"/>
          <p:cNvPicPr preferRelativeResize="0"/>
          <p:nvPr/>
        </p:nvPicPr>
        <p:blipFill rotWithShape="1">
          <a:blip r:embed="rId3">
            <a:alphaModFix/>
          </a:blip>
          <a:srcRect b="0" l="0" r="0" t="0"/>
          <a:stretch/>
        </p:blipFill>
        <p:spPr>
          <a:xfrm>
            <a:off x="4226152" y="2350900"/>
            <a:ext cx="4738874" cy="2026201"/>
          </a:xfrm>
          <a:prstGeom prst="rect">
            <a:avLst/>
          </a:prstGeom>
          <a:noFill/>
          <a:ln>
            <a:noFill/>
          </a:ln>
        </p:spPr>
      </p:pic>
      <p:pic>
        <p:nvPicPr>
          <p:cNvPr id="323" name="Google Shape;323;p45"/>
          <p:cNvPicPr preferRelativeResize="0"/>
          <p:nvPr/>
        </p:nvPicPr>
        <p:blipFill rotWithShape="1">
          <a:blip r:embed="rId4">
            <a:alphaModFix/>
          </a:blip>
          <a:srcRect b="0" l="0" r="0" t="0"/>
          <a:stretch/>
        </p:blipFill>
        <p:spPr>
          <a:xfrm>
            <a:off x="4311600" y="1341388"/>
            <a:ext cx="4738874" cy="723250"/>
          </a:xfrm>
          <a:prstGeom prst="rect">
            <a:avLst/>
          </a:prstGeom>
          <a:noFill/>
          <a:ln>
            <a:noFill/>
          </a:ln>
        </p:spPr>
      </p:pic>
      <p:sp>
        <p:nvSpPr>
          <p:cNvPr id="324" name="Google Shape;324;p45"/>
          <p:cNvSpPr txBox="1"/>
          <p:nvPr/>
        </p:nvSpPr>
        <p:spPr>
          <a:xfrm>
            <a:off x="0" y="4835700"/>
            <a:ext cx="7152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sz="800">
                <a:solidFill>
                  <a:srgbClr val="999999"/>
                </a:solidFill>
                <a:latin typeface="Calibri"/>
                <a:ea typeface="Calibri"/>
                <a:cs typeface="Calibri"/>
                <a:sym typeface="Calibri"/>
              </a:rPr>
              <a:t>Source: </a:t>
            </a:r>
            <a:r>
              <a:rPr lang="en-CA" sz="800" u="sng">
                <a:solidFill>
                  <a:srgbClr val="999999"/>
                </a:solidFill>
                <a:latin typeface="Calibri"/>
                <a:ea typeface="Calibri"/>
                <a:cs typeface="Calibri"/>
                <a:sym typeface="Calibri"/>
                <a:hlinkClick r:id="rId5">
                  <a:extLst>
                    <a:ext uri="{A12FA001-AC4F-418D-AE19-62706E023703}">
                      <ahyp:hlinkClr val="tx"/>
                    </a:ext>
                  </a:extLst>
                </a:hlinkClick>
              </a:rPr>
              <a:t>LogicalIncrements (2023)</a:t>
            </a:r>
            <a:endParaRPr sz="800">
              <a:solidFill>
                <a:srgbClr val="999999"/>
              </a:solidFill>
              <a:latin typeface="Calibri"/>
              <a:ea typeface="Calibri"/>
              <a:cs typeface="Calibri"/>
              <a:sym typeface="Calibri"/>
            </a:endParaRPr>
          </a:p>
        </p:txBody>
      </p:sp>
      <p:pic>
        <p:nvPicPr>
          <p:cNvPr id="325" name="Google Shape;325;p45"/>
          <p:cNvPicPr preferRelativeResize="0"/>
          <p:nvPr/>
        </p:nvPicPr>
        <p:blipFill>
          <a:blip r:embed="rId6">
            <a:alphaModFix/>
          </a:blip>
          <a:stretch>
            <a:fillRect/>
          </a:stretch>
        </p:blipFill>
        <p:spPr>
          <a:xfrm>
            <a:off x="5299016" y="4490581"/>
            <a:ext cx="2764050" cy="2316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46"/>
          <p:cNvSpPr txBox="1"/>
          <p:nvPr/>
        </p:nvSpPr>
        <p:spPr>
          <a:xfrm>
            <a:off x="0" y="4835700"/>
            <a:ext cx="7152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sz="800">
                <a:solidFill>
                  <a:srgbClr val="999999"/>
                </a:solidFill>
                <a:latin typeface="Calibri"/>
                <a:ea typeface="Calibri"/>
                <a:cs typeface="Calibri"/>
                <a:sym typeface="Calibri"/>
              </a:rPr>
              <a:t>Source: </a:t>
            </a:r>
            <a:r>
              <a:rPr lang="en-CA" sz="800" u="sng">
                <a:solidFill>
                  <a:srgbClr val="999999"/>
                </a:solidFill>
                <a:latin typeface="Calibri"/>
                <a:ea typeface="Calibri"/>
                <a:cs typeface="Calibri"/>
                <a:sym typeface="Calibri"/>
                <a:hlinkClick r:id="rId3">
                  <a:extLst>
                    <a:ext uri="{A12FA001-AC4F-418D-AE19-62706E023703}">
                      <ahyp:hlinkClr val="tx"/>
                    </a:ext>
                  </a:extLst>
                </a:hlinkClick>
              </a:rPr>
              <a:t>CNBC (2023)</a:t>
            </a:r>
            <a:r>
              <a:rPr lang="en-CA" sz="800">
                <a:solidFill>
                  <a:srgbClr val="999999"/>
                </a:solidFill>
                <a:latin typeface="Calibri"/>
                <a:ea typeface="Calibri"/>
                <a:cs typeface="Calibri"/>
                <a:sym typeface="Calibri"/>
              </a:rPr>
              <a:t>, </a:t>
            </a:r>
            <a:r>
              <a:rPr lang="en-CA" sz="800" u="sng">
                <a:solidFill>
                  <a:srgbClr val="999999"/>
                </a:solidFill>
                <a:latin typeface="Calibri"/>
                <a:ea typeface="Calibri"/>
                <a:cs typeface="Calibri"/>
                <a:sym typeface="Calibri"/>
                <a:hlinkClick r:id="rId4">
                  <a:extLst>
                    <a:ext uri="{A12FA001-AC4F-418D-AE19-62706E023703}">
                      <ahyp:hlinkClr val="tx"/>
                    </a:ext>
                  </a:extLst>
                </a:hlinkClick>
              </a:rPr>
              <a:t>Barrons (2023)</a:t>
            </a:r>
            <a:endParaRPr sz="800">
              <a:solidFill>
                <a:srgbClr val="999999"/>
              </a:solidFill>
              <a:latin typeface="Calibri"/>
              <a:ea typeface="Calibri"/>
              <a:cs typeface="Calibri"/>
              <a:sym typeface="Calibri"/>
            </a:endParaRPr>
          </a:p>
        </p:txBody>
      </p:sp>
      <p:sp>
        <p:nvSpPr>
          <p:cNvPr id="331" name="Google Shape;331;p46"/>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Chip Comparison (AI Chips)</a:t>
            </a:r>
            <a:endParaRPr/>
          </a:p>
        </p:txBody>
      </p:sp>
      <p:sp>
        <p:nvSpPr>
          <p:cNvPr id="332" name="Google Shape;332;p46"/>
          <p:cNvSpPr txBox="1"/>
          <p:nvPr>
            <p:ph idx="4294967295" type="body"/>
          </p:nvPr>
        </p:nvSpPr>
        <p:spPr>
          <a:xfrm>
            <a:off x="360000" y="1080000"/>
            <a:ext cx="3960000" cy="32400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CA"/>
              <a:t>NVIDIA</a:t>
            </a:r>
            <a:endParaRPr/>
          </a:p>
          <a:p>
            <a:pPr indent="-311150" lvl="1" marL="914400" rtl="0" algn="l">
              <a:spcBef>
                <a:spcPts val="0"/>
              </a:spcBef>
              <a:spcAft>
                <a:spcPts val="0"/>
              </a:spcAft>
              <a:buSzPts val="1300"/>
              <a:buChar char="○"/>
            </a:pPr>
            <a:r>
              <a:rPr lang="en-CA" sz="1300"/>
              <a:t>Dominated </a:t>
            </a:r>
            <a:r>
              <a:rPr lang="en-CA" sz="1300"/>
              <a:t>market</a:t>
            </a:r>
            <a:r>
              <a:rPr lang="en-CA" sz="1300"/>
              <a:t> for AI GPUs</a:t>
            </a:r>
            <a:endParaRPr sz="1300"/>
          </a:p>
          <a:p>
            <a:pPr indent="-311150" lvl="1" marL="914400" rtl="0" algn="l">
              <a:spcBef>
                <a:spcPts val="0"/>
              </a:spcBef>
              <a:spcAft>
                <a:spcPts val="0"/>
              </a:spcAft>
              <a:buSzPts val="1300"/>
              <a:buChar char="○"/>
            </a:pPr>
            <a:r>
              <a:rPr lang="en-CA" sz="1300"/>
              <a:t>DGX systems, H100 GPUs, Hopper chips</a:t>
            </a:r>
            <a:endParaRPr sz="1300"/>
          </a:p>
          <a:p>
            <a:pPr indent="-311150" lvl="0" marL="457200" rtl="0" algn="l">
              <a:spcBef>
                <a:spcPts val="0"/>
              </a:spcBef>
              <a:spcAft>
                <a:spcPts val="0"/>
              </a:spcAft>
              <a:buSzPts val="1300"/>
              <a:buChar char="●"/>
            </a:pPr>
            <a:r>
              <a:rPr lang="en-CA"/>
              <a:t>AMD</a:t>
            </a:r>
            <a:endParaRPr/>
          </a:p>
          <a:p>
            <a:pPr indent="-311150" lvl="1" marL="914400" rtl="0" algn="l">
              <a:spcBef>
                <a:spcPts val="0"/>
              </a:spcBef>
              <a:spcAft>
                <a:spcPts val="0"/>
              </a:spcAft>
              <a:buSzPts val="1300"/>
              <a:buChar char="○"/>
            </a:pPr>
            <a:r>
              <a:rPr lang="en-CA" sz="1300"/>
              <a:t>Instinct MI300, expected to launch this year</a:t>
            </a:r>
            <a:endParaRPr sz="1300"/>
          </a:p>
          <a:p>
            <a:pPr indent="-311150" lvl="0" marL="457200" rtl="0" algn="l">
              <a:spcBef>
                <a:spcPts val="0"/>
              </a:spcBef>
              <a:spcAft>
                <a:spcPts val="0"/>
              </a:spcAft>
              <a:buSzPts val="1300"/>
              <a:buChar char="●"/>
            </a:pPr>
            <a:r>
              <a:rPr lang="en-CA"/>
              <a:t>Intel </a:t>
            </a:r>
            <a:endParaRPr/>
          </a:p>
          <a:p>
            <a:pPr indent="-311150" lvl="1" marL="914400" rtl="0" algn="l">
              <a:spcBef>
                <a:spcPts val="0"/>
              </a:spcBef>
              <a:spcAft>
                <a:spcPts val="0"/>
              </a:spcAft>
              <a:buSzPts val="1300"/>
              <a:buChar char="○"/>
            </a:pPr>
            <a:r>
              <a:rPr lang="en-CA" sz="1300"/>
              <a:t>Falcon Shores GPU expected to release in 2025</a:t>
            </a:r>
            <a:endParaRPr sz="1300"/>
          </a:p>
        </p:txBody>
      </p:sp>
      <p:pic>
        <p:nvPicPr>
          <p:cNvPr id="333" name="Google Shape;333;p46"/>
          <p:cNvPicPr preferRelativeResize="0"/>
          <p:nvPr/>
        </p:nvPicPr>
        <p:blipFill>
          <a:blip r:embed="rId5">
            <a:alphaModFix/>
          </a:blip>
          <a:stretch>
            <a:fillRect/>
          </a:stretch>
        </p:blipFill>
        <p:spPr>
          <a:xfrm>
            <a:off x="4680000" y="1080000"/>
            <a:ext cx="3960000" cy="3472920"/>
          </a:xfrm>
          <a:prstGeom prst="rect">
            <a:avLst/>
          </a:prstGeom>
          <a:noFill/>
          <a:ln>
            <a:noFill/>
          </a:ln>
        </p:spPr>
      </p:pic>
      <p:sp>
        <p:nvSpPr>
          <p:cNvPr id="334" name="Google Shape;334;p46"/>
          <p:cNvSpPr txBox="1"/>
          <p:nvPr/>
        </p:nvSpPr>
        <p:spPr>
          <a:xfrm>
            <a:off x="5716350" y="4552925"/>
            <a:ext cx="1887300" cy="4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CA">
                <a:solidFill>
                  <a:schemeClr val="dk2"/>
                </a:solidFill>
                <a:latin typeface="Calibri"/>
                <a:ea typeface="Calibri"/>
                <a:cs typeface="Calibri"/>
                <a:sym typeface="Calibri"/>
              </a:rPr>
              <a:t>NVIDIA DGX Systems</a:t>
            </a:r>
            <a:endParaRPr>
              <a:solidFill>
                <a:schemeClr val="dk2"/>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47"/>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Semiconductor Trends</a:t>
            </a:r>
            <a:endParaRPr/>
          </a:p>
        </p:txBody>
      </p:sp>
      <p:sp>
        <p:nvSpPr>
          <p:cNvPr id="340" name="Google Shape;340;p47"/>
          <p:cNvSpPr txBox="1"/>
          <p:nvPr>
            <p:ph idx="4294967295" type="body"/>
          </p:nvPr>
        </p:nvSpPr>
        <p:spPr>
          <a:xfrm>
            <a:off x="360000" y="1080000"/>
            <a:ext cx="3960000" cy="3240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CA" sz="1100"/>
              <a:t>Tree map illustrates the top 10 </a:t>
            </a:r>
            <a:r>
              <a:rPr lang="en-CA" sz="1100"/>
              <a:t>innovation</a:t>
            </a:r>
            <a:r>
              <a:rPr lang="en-CA" sz="1100"/>
              <a:t> trends and their impact on semiconductors</a:t>
            </a:r>
            <a:endParaRPr sz="1100"/>
          </a:p>
          <a:p>
            <a:pPr indent="0" lvl="0" marL="0" rtl="0" algn="l">
              <a:spcBef>
                <a:spcPts val="1200"/>
              </a:spcBef>
              <a:spcAft>
                <a:spcPts val="0"/>
              </a:spcAft>
              <a:buNone/>
            </a:pPr>
            <a:r>
              <a:rPr lang="en-CA" sz="1100"/>
              <a:t>Key Trends</a:t>
            </a:r>
            <a:endParaRPr sz="1100"/>
          </a:p>
          <a:p>
            <a:pPr indent="-298450" lvl="0" marL="457200" rtl="0" algn="l">
              <a:spcBef>
                <a:spcPts val="1200"/>
              </a:spcBef>
              <a:spcAft>
                <a:spcPts val="0"/>
              </a:spcAft>
              <a:buSzPts val="1100"/>
              <a:buChar char="●"/>
            </a:pPr>
            <a:r>
              <a:rPr lang="en-CA" sz="1100"/>
              <a:t>Connectivity and mobility</a:t>
            </a:r>
            <a:endParaRPr sz="1100"/>
          </a:p>
          <a:p>
            <a:pPr indent="-298450" lvl="1" marL="914400" rtl="0" algn="l">
              <a:spcBef>
                <a:spcPts val="0"/>
              </a:spcBef>
              <a:spcAft>
                <a:spcPts val="0"/>
              </a:spcAft>
              <a:buSzPts val="1100"/>
              <a:buChar char="○"/>
            </a:pPr>
            <a:r>
              <a:rPr lang="en-CA"/>
              <a:t>5G mobile </a:t>
            </a:r>
            <a:r>
              <a:rPr lang="en-CA"/>
              <a:t>networks</a:t>
            </a:r>
            <a:r>
              <a:rPr lang="en-CA"/>
              <a:t>, autonomous vehicles, energy </a:t>
            </a:r>
            <a:r>
              <a:rPr lang="en-CA"/>
              <a:t>efficiency</a:t>
            </a:r>
            <a:endParaRPr/>
          </a:p>
          <a:p>
            <a:pPr indent="-298450" lvl="0" marL="457200" rtl="0" algn="l">
              <a:spcBef>
                <a:spcPts val="0"/>
              </a:spcBef>
              <a:spcAft>
                <a:spcPts val="0"/>
              </a:spcAft>
              <a:buSzPts val="1100"/>
              <a:buChar char="●"/>
            </a:pPr>
            <a:r>
              <a:rPr lang="en-CA" sz="1100"/>
              <a:t>Computing </a:t>
            </a:r>
            <a:r>
              <a:rPr lang="en-CA" sz="1100"/>
              <a:t>accelerators</a:t>
            </a:r>
            <a:endParaRPr sz="1100"/>
          </a:p>
          <a:p>
            <a:pPr indent="-298450" lvl="1" marL="914400" rtl="0" algn="l">
              <a:spcBef>
                <a:spcPts val="0"/>
              </a:spcBef>
              <a:spcAft>
                <a:spcPts val="0"/>
              </a:spcAft>
              <a:buSzPts val="1100"/>
              <a:buChar char="○"/>
            </a:pPr>
            <a:r>
              <a:rPr lang="en-CA"/>
              <a:t>GPUs which were in demand among video game enthusiasts and cryptocurrency miners are now needed for data centers as AI is adopted across the economy</a:t>
            </a:r>
            <a:endParaRPr/>
          </a:p>
          <a:p>
            <a:pPr indent="-298450" lvl="0" marL="457200" rtl="0" algn="l">
              <a:spcBef>
                <a:spcPts val="0"/>
              </a:spcBef>
              <a:spcAft>
                <a:spcPts val="0"/>
              </a:spcAft>
              <a:buSzPts val="1100"/>
              <a:buChar char="●"/>
            </a:pPr>
            <a:r>
              <a:rPr lang="en-CA" sz="1100"/>
              <a:t>Artificial Intelligence</a:t>
            </a:r>
            <a:endParaRPr sz="1100"/>
          </a:p>
          <a:p>
            <a:pPr indent="-298450" lvl="1" marL="914400" rtl="0" algn="l">
              <a:spcBef>
                <a:spcPts val="0"/>
              </a:spcBef>
              <a:spcAft>
                <a:spcPts val="0"/>
              </a:spcAft>
              <a:buSzPts val="1100"/>
              <a:buChar char="○"/>
            </a:pPr>
            <a:r>
              <a:rPr lang="en-CA"/>
              <a:t>Application </a:t>
            </a:r>
            <a:r>
              <a:rPr lang="en-CA"/>
              <a:t>of</a:t>
            </a:r>
            <a:r>
              <a:rPr lang="en-CA"/>
              <a:t> AI and ML has become </a:t>
            </a:r>
            <a:r>
              <a:rPr lang="en-CA"/>
              <a:t>fundamental</a:t>
            </a:r>
            <a:r>
              <a:rPr lang="en-CA"/>
              <a:t> semiconductor industry driver</a:t>
            </a:r>
            <a:endParaRPr/>
          </a:p>
          <a:p>
            <a:pPr indent="-298450" lvl="0" marL="457200" rtl="0" algn="l">
              <a:spcBef>
                <a:spcPts val="0"/>
              </a:spcBef>
              <a:spcAft>
                <a:spcPts val="0"/>
              </a:spcAft>
              <a:buSzPts val="1100"/>
              <a:buChar char="●"/>
            </a:pPr>
            <a:r>
              <a:rPr lang="en-CA" sz="1100"/>
              <a:t>Advancements in areas such as nanotechnology, advanced packaging and materials science will drive the </a:t>
            </a:r>
            <a:r>
              <a:rPr lang="en-CA" sz="1100"/>
              <a:t>industry’s future growth and competitiveness</a:t>
            </a:r>
            <a:endParaRPr sz="1100"/>
          </a:p>
          <a:p>
            <a:pPr indent="0" lvl="0" marL="457200" rtl="0" algn="l">
              <a:spcBef>
                <a:spcPts val="1200"/>
              </a:spcBef>
              <a:spcAft>
                <a:spcPts val="1200"/>
              </a:spcAft>
              <a:buNone/>
            </a:pPr>
            <a:r>
              <a:t/>
            </a:r>
            <a:endParaRPr/>
          </a:p>
        </p:txBody>
      </p:sp>
      <p:sp>
        <p:nvSpPr>
          <p:cNvPr id="341" name="Google Shape;341;p47"/>
          <p:cNvSpPr txBox="1"/>
          <p:nvPr/>
        </p:nvSpPr>
        <p:spPr>
          <a:xfrm>
            <a:off x="0" y="4835700"/>
            <a:ext cx="7152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sz="800">
                <a:solidFill>
                  <a:srgbClr val="999999"/>
                </a:solidFill>
                <a:latin typeface="Calibri"/>
                <a:ea typeface="Calibri"/>
                <a:cs typeface="Calibri"/>
                <a:sym typeface="Calibri"/>
              </a:rPr>
              <a:t>Source: </a:t>
            </a:r>
            <a:r>
              <a:rPr lang="en-CA" sz="800" u="sng">
                <a:solidFill>
                  <a:srgbClr val="999999"/>
                </a:solidFill>
                <a:latin typeface="Calibri"/>
                <a:ea typeface="Calibri"/>
                <a:cs typeface="Calibri"/>
                <a:sym typeface="Calibri"/>
                <a:hlinkClick r:id="rId3">
                  <a:extLst>
                    <a:ext uri="{A12FA001-AC4F-418D-AE19-62706E023703}">
                      <ahyp:hlinkClr val="tx"/>
                    </a:ext>
                  </a:extLst>
                </a:hlinkClick>
              </a:rPr>
              <a:t>StartUs Insights (2023)</a:t>
            </a:r>
            <a:r>
              <a:rPr lang="en-CA" sz="800">
                <a:solidFill>
                  <a:srgbClr val="999999"/>
                </a:solidFill>
                <a:latin typeface="Calibri"/>
                <a:ea typeface="Calibri"/>
                <a:cs typeface="Calibri"/>
                <a:sym typeface="Calibri"/>
              </a:rPr>
              <a:t> , </a:t>
            </a:r>
            <a:r>
              <a:rPr lang="en-CA" sz="800" u="sng">
                <a:solidFill>
                  <a:srgbClr val="999999"/>
                </a:solidFill>
                <a:latin typeface="Calibri"/>
                <a:ea typeface="Calibri"/>
                <a:cs typeface="Calibri"/>
                <a:sym typeface="Calibri"/>
                <a:hlinkClick r:id="rId4">
                  <a:extLst>
                    <a:ext uri="{A12FA001-AC4F-418D-AE19-62706E023703}">
                      <ahyp:hlinkClr val="tx"/>
                    </a:ext>
                  </a:extLst>
                </a:hlinkClick>
              </a:rPr>
              <a:t>The Motley Fool (2023)</a:t>
            </a:r>
            <a:endParaRPr sz="800">
              <a:solidFill>
                <a:srgbClr val="999999"/>
              </a:solidFill>
              <a:latin typeface="Calibri"/>
              <a:ea typeface="Calibri"/>
              <a:cs typeface="Calibri"/>
              <a:sym typeface="Calibri"/>
            </a:endParaRPr>
          </a:p>
        </p:txBody>
      </p:sp>
      <p:pic>
        <p:nvPicPr>
          <p:cNvPr id="342" name="Google Shape;342;p47"/>
          <p:cNvPicPr preferRelativeResize="0"/>
          <p:nvPr/>
        </p:nvPicPr>
        <p:blipFill rotWithShape="1">
          <a:blip r:embed="rId5">
            <a:alphaModFix/>
          </a:blip>
          <a:srcRect b="0" l="0" r="0" t="0"/>
          <a:stretch/>
        </p:blipFill>
        <p:spPr>
          <a:xfrm>
            <a:off x="4680000" y="1080000"/>
            <a:ext cx="3960000" cy="32400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48"/>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Semiconductor Trends</a:t>
            </a:r>
            <a:endParaRPr/>
          </a:p>
        </p:txBody>
      </p:sp>
      <p:sp>
        <p:nvSpPr>
          <p:cNvPr id="348" name="Google Shape;348;p48"/>
          <p:cNvSpPr txBox="1"/>
          <p:nvPr>
            <p:ph idx="4294967295" type="body"/>
          </p:nvPr>
        </p:nvSpPr>
        <p:spPr>
          <a:xfrm>
            <a:off x="360000" y="1080000"/>
            <a:ext cx="3960000" cy="32400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CA"/>
              <a:t>Compound annual growth rate (CAGR) of 29.72% from 2023 to 2032</a:t>
            </a:r>
            <a:endParaRPr/>
          </a:p>
          <a:p>
            <a:pPr indent="-311150" lvl="0" marL="457200" rtl="0" algn="l">
              <a:spcBef>
                <a:spcPts val="0"/>
              </a:spcBef>
              <a:spcAft>
                <a:spcPts val="0"/>
              </a:spcAft>
              <a:buSzPts val="1300"/>
              <a:buChar char="●"/>
            </a:pPr>
            <a:r>
              <a:rPr lang="en-CA"/>
              <a:t>North America will lead the global AI chip market </a:t>
            </a:r>
            <a:r>
              <a:rPr lang="en-CA"/>
              <a:t>during</a:t>
            </a:r>
            <a:r>
              <a:rPr lang="en-CA"/>
              <a:t> the forecast period 2023 to 2032</a:t>
            </a:r>
            <a:endParaRPr/>
          </a:p>
          <a:p>
            <a:pPr indent="0" lvl="0" marL="0" rtl="0" algn="l">
              <a:spcBef>
                <a:spcPts val="1200"/>
              </a:spcBef>
              <a:spcAft>
                <a:spcPts val="0"/>
              </a:spcAft>
              <a:buNone/>
            </a:pPr>
            <a:r>
              <a:rPr lang="en-CA"/>
              <a:t>Key Players</a:t>
            </a:r>
            <a:endParaRPr/>
          </a:p>
          <a:p>
            <a:pPr indent="-311150" lvl="0" marL="457200" rtl="0" algn="l">
              <a:spcBef>
                <a:spcPts val="1200"/>
              </a:spcBef>
              <a:spcAft>
                <a:spcPts val="0"/>
              </a:spcAft>
              <a:buSzPts val="1300"/>
              <a:buChar char="●"/>
            </a:pPr>
            <a:r>
              <a:rPr lang="en-CA"/>
              <a:t>NVIDIA</a:t>
            </a:r>
            <a:endParaRPr/>
          </a:p>
          <a:p>
            <a:pPr indent="-311150" lvl="0" marL="457200" rtl="0" algn="l">
              <a:spcBef>
                <a:spcPts val="0"/>
              </a:spcBef>
              <a:spcAft>
                <a:spcPts val="0"/>
              </a:spcAft>
              <a:buSzPts val="1300"/>
              <a:buChar char="●"/>
            </a:pPr>
            <a:r>
              <a:rPr lang="en-CA"/>
              <a:t>General Vision</a:t>
            </a:r>
            <a:endParaRPr/>
          </a:p>
          <a:p>
            <a:pPr indent="-311150" lvl="0" marL="457200" rtl="0" algn="l">
              <a:spcBef>
                <a:spcPts val="0"/>
              </a:spcBef>
              <a:spcAft>
                <a:spcPts val="0"/>
              </a:spcAft>
              <a:buSzPts val="1300"/>
              <a:buChar char="●"/>
            </a:pPr>
            <a:r>
              <a:rPr lang="en-CA"/>
              <a:t>Amazon</a:t>
            </a:r>
            <a:endParaRPr/>
          </a:p>
          <a:p>
            <a:pPr indent="-311150" lvl="0" marL="457200" rtl="0" algn="l">
              <a:spcBef>
                <a:spcPts val="0"/>
              </a:spcBef>
              <a:spcAft>
                <a:spcPts val="0"/>
              </a:spcAft>
              <a:buSzPts val="1300"/>
              <a:buChar char="●"/>
            </a:pPr>
            <a:r>
              <a:rPr lang="en-CA"/>
              <a:t>Google</a:t>
            </a:r>
            <a:endParaRPr/>
          </a:p>
          <a:p>
            <a:pPr indent="-311150" lvl="0" marL="457200" rtl="0" algn="l">
              <a:spcBef>
                <a:spcPts val="0"/>
              </a:spcBef>
              <a:spcAft>
                <a:spcPts val="0"/>
              </a:spcAft>
              <a:buSzPts val="1300"/>
              <a:buChar char="●"/>
            </a:pPr>
            <a:r>
              <a:rPr lang="en-CA"/>
              <a:t>Microsoft</a:t>
            </a:r>
            <a:endParaRPr/>
          </a:p>
          <a:p>
            <a:pPr indent="-311150" lvl="0" marL="457200" rtl="0" algn="l">
              <a:spcBef>
                <a:spcPts val="0"/>
              </a:spcBef>
              <a:spcAft>
                <a:spcPts val="0"/>
              </a:spcAft>
              <a:buSzPts val="1300"/>
              <a:buChar char="●"/>
            </a:pPr>
            <a:r>
              <a:rPr lang="en-CA"/>
              <a:t>AMD</a:t>
            </a:r>
            <a:endParaRPr/>
          </a:p>
          <a:p>
            <a:pPr indent="-311150" lvl="0" marL="457200" rtl="0" algn="l">
              <a:spcBef>
                <a:spcPts val="0"/>
              </a:spcBef>
              <a:spcAft>
                <a:spcPts val="0"/>
              </a:spcAft>
              <a:buSzPts val="1300"/>
              <a:buChar char="●"/>
            </a:pPr>
            <a:r>
              <a:rPr lang="en-CA"/>
              <a:t>Apple</a:t>
            </a:r>
            <a:endParaRPr/>
          </a:p>
        </p:txBody>
      </p:sp>
      <p:sp>
        <p:nvSpPr>
          <p:cNvPr id="349" name="Google Shape;349;p48"/>
          <p:cNvSpPr txBox="1"/>
          <p:nvPr/>
        </p:nvSpPr>
        <p:spPr>
          <a:xfrm>
            <a:off x="0" y="4835700"/>
            <a:ext cx="7152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sz="800">
                <a:solidFill>
                  <a:srgbClr val="999999"/>
                </a:solidFill>
                <a:latin typeface="Calibri"/>
                <a:ea typeface="Calibri"/>
                <a:cs typeface="Calibri"/>
                <a:sym typeface="Calibri"/>
              </a:rPr>
              <a:t>Source: </a:t>
            </a:r>
            <a:r>
              <a:rPr lang="en-CA" sz="800" u="sng">
                <a:solidFill>
                  <a:srgbClr val="999999"/>
                </a:solidFill>
                <a:latin typeface="Calibri"/>
                <a:ea typeface="Calibri"/>
                <a:cs typeface="Calibri"/>
                <a:sym typeface="Calibri"/>
                <a:hlinkClick r:id="rId3">
                  <a:extLst>
                    <a:ext uri="{A12FA001-AC4F-418D-AE19-62706E023703}">
                      <ahyp:hlinkClr val="tx"/>
                    </a:ext>
                  </a:extLst>
                </a:hlinkClick>
              </a:rPr>
              <a:t>Precedence Research (2023)</a:t>
            </a:r>
            <a:endParaRPr sz="800">
              <a:solidFill>
                <a:srgbClr val="999999"/>
              </a:solidFill>
              <a:latin typeface="Calibri"/>
              <a:ea typeface="Calibri"/>
              <a:cs typeface="Calibri"/>
              <a:sym typeface="Calibri"/>
            </a:endParaRPr>
          </a:p>
        </p:txBody>
      </p:sp>
      <p:pic>
        <p:nvPicPr>
          <p:cNvPr id="350" name="Google Shape;350;p48"/>
          <p:cNvPicPr preferRelativeResize="0"/>
          <p:nvPr/>
        </p:nvPicPr>
        <p:blipFill rotWithShape="1">
          <a:blip r:embed="rId4">
            <a:alphaModFix/>
          </a:blip>
          <a:srcRect b="0" l="0" r="0" t="0"/>
          <a:stretch/>
        </p:blipFill>
        <p:spPr>
          <a:xfrm>
            <a:off x="4680000" y="1080000"/>
            <a:ext cx="3959999" cy="32400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49"/>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Semiconductor Trends</a:t>
            </a:r>
            <a:endParaRPr/>
          </a:p>
        </p:txBody>
      </p:sp>
      <p:sp>
        <p:nvSpPr>
          <p:cNvPr id="356" name="Google Shape;356;p49"/>
          <p:cNvSpPr txBox="1"/>
          <p:nvPr>
            <p:ph idx="4294967295" type="body"/>
          </p:nvPr>
        </p:nvSpPr>
        <p:spPr>
          <a:xfrm>
            <a:off x="360000" y="1080000"/>
            <a:ext cx="3960000" cy="32400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CA"/>
              <a:t>As companies attempt to increase productivity within research, chip design, and manufacturing while </a:t>
            </a:r>
            <a:r>
              <a:rPr lang="en-CA"/>
              <a:t>simultaneously</a:t>
            </a:r>
            <a:r>
              <a:rPr lang="en-CA"/>
              <a:t> </a:t>
            </a:r>
            <a:r>
              <a:rPr lang="en-CA"/>
              <a:t>accelerating</a:t>
            </a:r>
            <a:r>
              <a:rPr lang="en-CA"/>
              <a:t> time to market, AI/ML is becoming an  important tool along the value chain</a:t>
            </a:r>
            <a:endParaRPr/>
          </a:p>
          <a:p>
            <a:pPr indent="-311150" lvl="0" marL="457200" rtl="0" algn="l">
              <a:spcBef>
                <a:spcPts val="0"/>
              </a:spcBef>
              <a:spcAft>
                <a:spcPts val="0"/>
              </a:spcAft>
              <a:buSzPts val="1300"/>
              <a:buChar char="●"/>
            </a:pPr>
            <a:r>
              <a:rPr lang="en-CA"/>
              <a:t>Industry wide, manufacturing will accrue the  most value from AI/ML</a:t>
            </a:r>
            <a:endParaRPr/>
          </a:p>
          <a:p>
            <a:pPr indent="-311150" lvl="0" marL="457200" rtl="0" algn="l">
              <a:spcBef>
                <a:spcPts val="0"/>
              </a:spcBef>
              <a:spcAft>
                <a:spcPts val="0"/>
              </a:spcAft>
              <a:buSzPts val="1300"/>
              <a:buChar char="●"/>
            </a:pPr>
            <a:r>
              <a:rPr lang="en-CA"/>
              <a:t>Greatest relative spend </a:t>
            </a:r>
            <a:r>
              <a:rPr lang="en-CA"/>
              <a:t>reduction</a:t>
            </a:r>
            <a:r>
              <a:rPr lang="en-CA"/>
              <a:t> will occur in research and design, primarily </a:t>
            </a:r>
            <a:r>
              <a:rPr lang="en-CA"/>
              <a:t>resulting</a:t>
            </a:r>
            <a:r>
              <a:rPr lang="en-CA"/>
              <a:t> from automation of chip design and </a:t>
            </a:r>
            <a:r>
              <a:rPr lang="en-CA"/>
              <a:t>verification</a:t>
            </a:r>
            <a:endParaRPr/>
          </a:p>
        </p:txBody>
      </p:sp>
      <p:sp>
        <p:nvSpPr>
          <p:cNvPr id="357" name="Google Shape;357;p49"/>
          <p:cNvSpPr txBox="1"/>
          <p:nvPr/>
        </p:nvSpPr>
        <p:spPr>
          <a:xfrm>
            <a:off x="0" y="4835700"/>
            <a:ext cx="7152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sz="800">
                <a:solidFill>
                  <a:srgbClr val="999999"/>
                </a:solidFill>
                <a:latin typeface="Calibri"/>
                <a:ea typeface="Calibri"/>
                <a:cs typeface="Calibri"/>
                <a:sym typeface="Calibri"/>
              </a:rPr>
              <a:t>Source: </a:t>
            </a:r>
            <a:r>
              <a:rPr lang="en-CA" sz="800" u="sng">
                <a:solidFill>
                  <a:srgbClr val="999999"/>
                </a:solidFill>
                <a:latin typeface="Calibri"/>
                <a:ea typeface="Calibri"/>
                <a:cs typeface="Calibri"/>
                <a:sym typeface="Calibri"/>
                <a:hlinkClick r:id="rId3">
                  <a:extLst>
                    <a:ext uri="{A12FA001-AC4F-418D-AE19-62706E023703}">
                      <ahyp:hlinkClr val="tx"/>
                    </a:ext>
                  </a:extLst>
                </a:hlinkClick>
              </a:rPr>
              <a:t>McKinsey (2021)</a:t>
            </a:r>
            <a:endParaRPr sz="800">
              <a:solidFill>
                <a:srgbClr val="999999"/>
              </a:solidFill>
              <a:latin typeface="Calibri"/>
              <a:ea typeface="Calibri"/>
              <a:cs typeface="Calibri"/>
              <a:sym typeface="Calibri"/>
            </a:endParaRPr>
          </a:p>
        </p:txBody>
      </p:sp>
      <p:pic>
        <p:nvPicPr>
          <p:cNvPr id="358" name="Google Shape;358;p49"/>
          <p:cNvPicPr preferRelativeResize="0"/>
          <p:nvPr/>
        </p:nvPicPr>
        <p:blipFill rotWithShape="1">
          <a:blip r:embed="rId4">
            <a:alphaModFix/>
          </a:blip>
          <a:srcRect b="0" l="0" r="0" t="0"/>
          <a:stretch/>
        </p:blipFill>
        <p:spPr>
          <a:xfrm>
            <a:off x="4681287" y="1080000"/>
            <a:ext cx="3960000" cy="32400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50"/>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Stock Performance</a:t>
            </a:r>
            <a:endParaRPr/>
          </a:p>
        </p:txBody>
      </p:sp>
      <p:pic>
        <p:nvPicPr>
          <p:cNvPr id="364" name="Google Shape;364;p50"/>
          <p:cNvPicPr preferRelativeResize="0"/>
          <p:nvPr/>
        </p:nvPicPr>
        <p:blipFill>
          <a:blip r:embed="rId3">
            <a:alphaModFix/>
          </a:blip>
          <a:stretch>
            <a:fillRect/>
          </a:stretch>
        </p:blipFill>
        <p:spPr>
          <a:xfrm>
            <a:off x="3240000" y="951750"/>
            <a:ext cx="5760000" cy="3240000"/>
          </a:xfrm>
          <a:prstGeom prst="rect">
            <a:avLst/>
          </a:prstGeom>
          <a:noFill/>
          <a:ln>
            <a:noFill/>
          </a:ln>
        </p:spPr>
      </p:pic>
      <p:sp>
        <p:nvSpPr>
          <p:cNvPr id="365" name="Google Shape;365;p50"/>
          <p:cNvSpPr txBox="1"/>
          <p:nvPr>
            <p:ph idx="4294967295" type="body"/>
          </p:nvPr>
        </p:nvSpPr>
        <p:spPr>
          <a:xfrm>
            <a:off x="0" y="951750"/>
            <a:ext cx="3240000" cy="3240000"/>
          </a:xfrm>
          <a:prstGeom prst="rect">
            <a:avLst/>
          </a:prstGeom>
        </p:spPr>
        <p:txBody>
          <a:bodyPr anchorCtr="0" anchor="ctr" bIns="91425" lIns="91425" spcFirstLastPara="1" rIns="91425" wrap="square" tIns="91425">
            <a:normAutofit/>
          </a:bodyPr>
          <a:lstStyle/>
          <a:p>
            <a:pPr indent="-311150" lvl="0" marL="457200" rtl="0" algn="l">
              <a:spcBef>
                <a:spcPts val="0"/>
              </a:spcBef>
              <a:spcAft>
                <a:spcPts val="0"/>
              </a:spcAft>
              <a:buSzPts val="1300"/>
              <a:buChar char="●"/>
            </a:pPr>
            <a:r>
              <a:rPr lang="en-CA"/>
              <a:t>SOX is in blue and SPX is in purple</a:t>
            </a:r>
            <a:endParaRPr/>
          </a:p>
          <a:p>
            <a:pPr indent="-311150" lvl="0" marL="457200" rtl="0" algn="l">
              <a:spcBef>
                <a:spcPts val="0"/>
              </a:spcBef>
              <a:spcAft>
                <a:spcPts val="0"/>
              </a:spcAft>
              <a:buSzPts val="1300"/>
              <a:buChar char="●"/>
            </a:pPr>
            <a:r>
              <a:rPr lang="en-CA"/>
              <a:t>In the past couple months, the semiconductor industry has done fairly well </a:t>
            </a:r>
            <a:r>
              <a:rPr lang="en-CA"/>
              <a:t>compared</a:t>
            </a:r>
            <a:r>
              <a:rPr lang="en-CA"/>
              <a:t> to the S&amp;P 500</a:t>
            </a:r>
            <a:endParaRPr/>
          </a:p>
        </p:txBody>
      </p:sp>
      <p:sp>
        <p:nvSpPr>
          <p:cNvPr id="366" name="Google Shape;366;p50"/>
          <p:cNvSpPr txBox="1"/>
          <p:nvPr/>
        </p:nvSpPr>
        <p:spPr>
          <a:xfrm>
            <a:off x="0" y="4835700"/>
            <a:ext cx="7152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sz="800">
                <a:solidFill>
                  <a:srgbClr val="999999"/>
                </a:solidFill>
                <a:latin typeface="Calibri"/>
                <a:ea typeface="Calibri"/>
                <a:cs typeface="Calibri"/>
                <a:sym typeface="Calibri"/>
              </a:rPr>
              <a:t>Source: </a:t>
            </a:r>
            <a:r>
              <a:rPr lang="en-CA" sz="800" u="sng">
                <a:solidFill>
                  <a:srgbClr val="999999"/>
                </a:solidFill>
                <a:latin typeface="Calibri"/>
                <a:ea typeface="Calibri"/>
                <a:cs typeface="Calibri"/>
                <a:sym typeface="Calibri"/>
                <a:hlinkClick r:id="rId4">
                  <a:extLst>
                    <a:ext uri="{A12FA001-AC4F-418D-AE19-62706E023703}">
                      <ahyp:hlinkClr val="tx"/>
                    </a:ext>
                  </a:extLst>
                </a:hlinkClick>
              </a:rPr>
              <a:t>Yahoo Finance (2023)</a:t>
            </a:r>
            <a:endParaRPr sz="800">
              <a:solidFill>
                <a:srgbClr val="999999"/>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51"/>
          <p:cNvSpPr txBox="1"/>
          <p:nvPr>
            <p:ph type="title"/>
          </p:nvPr>
        </p:nvSpPr>
        <p:spPr>
          <a:xfrm>
            <a:off x="311725" y="500925"/>
            <a:ext cx="3706500" cy="250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CA"/>
              <a:t>Nvidia Corp. </a:t>
            </a:r>
            <a:endParaRPr/>
          </a:p>
          <a:p>
            <a:pPr indent="0" lvl="0" marL="0" rtl="0" algn="l">
              <a:spcBef>
                <a:spcPts val="0"/>
              </a:spcBef>
              <a:spcAft>
                <a:spcPts val="0"/>
              </a:spcAft>
              <a:buNone/>
            </a:pPr>
            <a:r>
              <a:rPr lang="en-CA" sz="1800"/>
              <a:t>NASDAQ: NVDA</a:t>
            </a:r>
            <a:endParaRPr sz="1800"/>
          </a:p>
        </p:txBody>
      </p:sp>
      <p:pic>
        <p:nvPicPr>
          <p:cNvPr id="372" name="Google Shape;372;p51"/>
          <p:cNvPicPr preferRelativeResize="0"/>
          <p:nvPr/>
        </p:nvPicPr>
        <p:blipFill rotWithShape="1">
          <a:blip r:embed="rId3">
            <a:alphaModFix/>
          </a:blip>
          <a:srcRect b="0" l="0" r="0" t="0"/>
          <a:stretch/>
        </p:blipFill>
        <p:spPr>
          <a:xfrm>
            <a:off x="4405755" y="1121900"/>
            <a:ext cx="4458753" cy="250889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52"/>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Key Metrics - </a:t>
            </a:r>
            <a:r>
              <a:rPr lang="en-CA">
                <a:solidFill>
                  <a:srgbClr val="76B900"/>
                </a:solidFill>
              </a:rPr>
              <a:t>Nvidia Corp.</a:t>
            </a:r>
            <a:endParaRPr>
              <a:solidFill>
                <a:srgbClr val="76B900"/>
              </a:solidFill>
            </a:endParaRPr>
          </a:p>
        </p:txBody>
      </p:sp>
      <p:pic>
        <p:nvPicPr>
          <p:cNvPr id="378" name="Google Shape;378;p52"/>
          <p:cNvPicPr preferRelativeResize="0"/>
          <p:nvPr/>
        </p:nvPicPr>
        <p:blipFill rotWithShape="1">
          <a:blip r:embed="rId3">
            <a:alphaModFix/>
          </a:blip>
          <a:srcRect b="0" l="18367" r="0" t="0"/>
          <a:stretch/>
        </p:blipFill>
        <p:spPr>
          <a:xfrm>
            <a:off x="8167501" y="4395750"/>
            <a:ext cx="819101" cy="564625"/>
          </a:xfrm>
          <a:prstGeom prst="rect">
            <a:avLst/>
          </a:prstGeom>
          <a:noFill/>
          <a:ln>
            <a:noFill/>
          </a:ln>
        </p:spPr>
      </p:pic>
      <p:pic>
        <p:nvPicPr>
          <p:cNvPr id="379" name="Google Shape;379;p52"/>
          <p:cNvPicPr preferRelativeResize="0"/>
          <p:nvPr/>
        </p:nvPicPr>
        <p:blipFill rotWithShape="1">
          <a:blip r:embed="rId4">
            <a:alphaModFix/>
          </a:blip>
          <a:srcRect b="14524" l="3251" r="28591" t="22736"/>
          <a:stretch/>
        </p:blipFill>
        <p:spPr>
          <a:xfrm>
            <a:off x="282175" y="812400"/>
            <a:ext cx="7885324" cy="408111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53"/>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Key Metrics - </a:t>
            </a:r>
            <a:r>
              <a:rPr lang="en-CA">
                <a:solidFill>
                  <a:srgbClr val="76B900"/>
                </a:solidFill>
              </a:rPr>
              <a:t>Nvidia Corp.</a:t>
            </a:r>
            <a:endParaRPr>
              <a:solidFill>
                <a:srgbClr val="76B900"/>
              </a:solidFill>
            </a:endParaRPr>
          </a:p>
        </p:txBody>
      </p:sp>
      <p:pic>
        <p:nvPicPr>
          <p:cNvPr id="385" name="Google Shape;385;p53"/>
          <p:cNvPicPr preferRelativeResize="0"/>
          <p:nvPr/>
        </p:nvPicPr>
        <p:blipFill rotWithShape="1">
          <a:blip r:embed="rId3">
            <a:alphaModFix/>
          </a:blip>
          <a:srcRect b="0" l="18367" r="0" t="0"/>
          <a:stretch/>
        </p:blipFill>
        <p:spPr>
          <a:xfrm>
            <a:off x="8167501" y="4395750"/>
            <a:ext cx="819101" cy="564625"/>
          </a:xfrm>
          <a:prstGeom prst="rect">
            <a:avLst/>
          </a:prstGeom>
          <a:noFill/>
          <a:ln>
            <a:noFill/>
          </a:ln>
        </p:spPr>
      </p:pic>
      <p:pic>
        <p:nvPicPr>
          <p:cNvPr id="386" name="Google Shape;386;p53"/>
          <p:cNvPicPr preferRelativeResize="0"/>
          <p:nvPr/>
        </p:nvPicPr>
        <p:blipFill rotWithShape="1">
          <a:blip r:embed="rId4">
            <a:alphaModFix/>
          </a:blip>
          <a:srcRect b="16501" l="5442" r="63582" t="33128"/>
          <a:stretch/>
        </p:blipFill>
        <p:spPr>
          <a:xfrm>
            <a:off x="0" y="914498"/>
            <a:ext cx="3291476" cy="3009375"/>
          </a:xfrm>
          <a:prstGeom prst="rect">
            <a:avLst/>
          </a:prstGeom>
          <a:noFill/>
          <a:ln>
            <a:noFill/>
          </a:ln>
        </p:spPr>
      </p:pic>
      <p:pic>
        <p:nvPicPr>
          <p:cNvPr id="387" name="Google Shape;387;p53"/>
          <p:cNvPicPr preferRelativeResize="0"/>
          <p:nvPr/>
        </p:nvPicPr>
        <p:blipFill rotWithShape="1">
          <a:blip r:embed="rId4">
            <a:alphaModFix/>
          </a:blip>
          <a:srcRect b="21104" l="37814" r="30608" t="32927"/>
          <a:stretch/>
        </p:blipFill>
        <p:spPr>
          <a:xfrm>
            <a:off x="3226650" y="1228975"/>
            <a:ext cx="3099574" cy="2536625"/>
          </a:xfrm>
          <a:prstGeom prst="rect">
            <a:avLst/>
          </a:prstGeom>
          <a:noFill/>
          <a:ln>
            <a:noFill/>
          </a:ln>
        </p:spPr>
      </p:pic>
      <p:pic>
        <p:nvPicPr>
          <p:cNvPr id="388" name="Google Shape;388;p53"/>
          <p:cNvPicPr preferRelativeResize="0"/>
          <p:nvPr/>
        </p:nvPicPr>
        <p:blipFill rotWithShape="1">
          <a:blip r:embed="rId5">
            <a:alphaModFix/>
          </a:blip>
          <a:srcRect b="24083" l="36844" r="31013" t="23911"/>
          <a:stretch/>
        </p:blipFill>
        <p:spPr>
          <a:xfrm>
            <a:off x="6204850" y="1160600"/>
            <a:ext cx="2939150" cy="26733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18"/>
          <p:cNvSpPr txBox="1"/>
          <p:nvPr>
            <p:ph type="title"/>
          </p:nvPr>
        </p:nvSpPr>
        <p:spPr>
          <a:xfrm>
            <a:off x="320425" y="1657200"/>
            <a:ext cx="3127500" cy="18291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What is a </a:t>
            </a:r>
            <a:r>
              <a:rPr lang="en-CA"/>
              <a:t>Semiconductor</a:t>
            </a:r>
            <a:r>
              <a:rPr lang="en-CA"/>
              <a:t>?</a:t>
            </a:r>
            <a:endParaRPr/>
          </a:p>
        </p:txBody>
      </p:sp>
      <p:sp>
        <p:nvSpPr>
          <p:cNvPr id="99" name="Google Shape;99;p18"/>
          <p:cNvSpPr txBox="1"/>
          <p:nvPr/>
        </p:nvSpPr>
        <p:spPr>
          <a:xfrm>
            <a:off x="0" y="4835700"/>
            <a:ext cx="87456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sz="800">
                <a:solidFill>
                  <a:srgbClr val="999999"/>
                </a:solidFill>
                <a:latin typeface="Calibri"/>
                <a:ea typeface="Calibri"/>
                <a:cs typeface="Calibri"/>
                <a:sym typeface="Calibri"/>
              </a:rPr>
              <a:t>Source: </a:t>
            </a:r>
            <a:r>
              <a:rPr lang="en-CA" sz="800" u="sng">
                <a:solidFill>
                  <a:srgbClr val="999999"/>
                </a:solidFill>
                <a:latin typeface="Calibri"/>
                <a:ea typeface="Calibri"/>
                <a:cs typeface="Calibri"/>
                <a:sym typeface="Calibri"/>
                <a:hlinkClick r:id="rId3">
                  <a:extLst>
                    <a:ext uri="{A12FA001-AC4F-418D-AE19-62706E023703}">
                      <ahyp:hlinkClr val="tx"/>
                    </a:ext>
                  </a:extLst>
                </a:hlinkClick>
              </a:rPr>
              <a:t>Investopedia (2023)</a:t>
            </a:r>
            <a:endParaRPr sz="800">
              <a:solidFill>
                <a:srgbClr val="999999"/>
              </a:solidFill>
              <a:latin typeface="Calibri"/>
              <a:ea typeface="Calibri"/>
              <a:cs typeface="Calibri"/>
              <a:sym typeface="Calibri"/>
            </a:endParaRPr>
          </a:p>
        </p:txBody>
      </p:sp>
      <p:sp>
        <p:nvSpPr>
          <p:cNvPr id="100" name="Google Shape;100;p18"/>
          <p:cNvSpPr txBox="1"/>
          <p:nvPr>
            <p:ph idx="1" type="body"/>
          </p:nvPr>
        </p:nvSpPr>
        <p:spPr>
          <a:xfrm>
            <a:off x="4644675" y="315575"/>
            <a:ext cx="4166400" cy="4098600"/>
          </a:xfrm>
          <a:prstGeom prst="rect">
            <a:avLst/>
          </a:prstGeom>
        </p:spPr>
        <p:txBody>
          <a:bodyPr anchorCtr="0" anchor="ctr" bIns="91425" lIns="91425" spcFirstLastPara="1" rIns="91425" wrap="square" tIns="91425">
            <a:normAutofit/>
          </a:bodyPr>
          <a:lstStyle/>
          <a:p>
            <a:pPr indent="-311150" lvl="0" marL="457200" rtl="0" algn="l">
              <a:spcBef>
                <a:spcPts val="0"/>
              </a:spcBef>
              <a:spcAft>
                <a:spcPts val="0"/>
              </a:spcAft>
              <a:buClr>
                <a:schemeClr val="dk2"/>
              </a:buClr>
              <a:buSzPts val="1300"/>
              <a:buChar char="●"/>
            </a:pPr>
            <a:r>
              <a:rPr lang="en-CA">
                <a:solidFill>
                  <a:schemeClr val="dk2"/>
                </a:solidFill>
              </a:rPr>
              <a:t>Materials used in electrical circuits that partially conduct electricity</a:t>
            </a:r>
            <a:endParaRPr>
              <a:solidFill>
                <a:schemeClr val="dk2"/>
              </a:solidFill>
            </a:endParaRPr>
          </a:p>
          <a:p>
            <a:pPr indent="-311150" lvl="0" marL="457200" rtl="0" algn="l">
              <a:spcBef>
                <a:spcPts val="0"/>
              </a:spcBef>
              <a:spcAft>
                <a:spcPts val="0"/>
              </a:spcAft>
              <a:buClr>
                <a:schemeClr val="dk2"/>
              </a:buClr>
              <a:buSzPts val="1300"/>
              <a:buChar char="●"/>
            </a:pPr>
            <a:r>
              <a:rPr lang="en-CA">
                <a:solidFill>
                  <a:schemeClr val="dk2"/>
                </a:solidFill>
              </a:rPr>
              <a:t>Conducts electricity more than an insulator but less than a conductor</a:t>
            </a:r>
            <a:endParaRPr>
              <a:solidFill>
                <a:schemeClr val="dk2"/>
              </a:solidFill>
            </a:endParaRPr>
          </a:p>
          <a:p>
            <a:pPr indent="-311150" lvl="0" marL="457200" rtl="0" algn="l">
              <a:spcBef>
                <a:spcPts val="0"/>
              </a:spcBef>
              <a:spcAft>
                <a:spcPts val="0"/>
              </a:spcAft>
              <a:buClr>
                <a:schemeClr val="dk2"/>
              </a:buClr>
              <a:buSzPts val="1300"/>
              <a:buChar char="●"/>
            </a:pPr>
            <a:r>
              <a:rPr lang="en-CA">
                <a:solidFill>
                  <a:schemeClr val="dk2"/>
                </a:solidFill>
              </a:rPr>
              <a:t>Brains of modern electronics</a:t>
            </a:r>
            <a:endParaRPr>
              <a:solidFill>
                <a:schemeClr val="dk2"/>
              </a:solidFill>
            </a:endParaRPr>
          </a:p>
          <a:p>
            <a:pPr indent="-311150" lvl="0" marL="457200" rtl="0" algn="l">
              <a:spcBef>
                <a:spcPts val="0"/>
              </a:spcBef>
              <a:spcAft>
                <a:spcPts val="0"/>
              </a:spcAft>
              <a:buClr>
                <a:schemeClr val="dk2"/>
              </a:buClr>
              <a:buSzPts val="1300"/>
              <a:buChar char="●"/>
            </a:pPr>
            <a:r>
              <a:rPr lang="en-CA">
                <a:solidFill>
                  <a:schemeClr val="dk2"/>
                </a:solidFill>
              </a:rPr>
              <a:t>What is Wafer?</a:t>
            </a:r>
            <a:endParaRPr>
              <a:solidFill>
                <a:schemeClr val="dk2"/>
              </a:solidFill>
            </a:endParaRPr>
          </a:p>
          <a:p>
            <a:pPr indent="-298450" lvl="1" marL="914400" rtl="0" algn="l">
              <a:spcBef>
                <a:spcPts val="0"/>
              </a:spcBef>
              <a:spcAft>
                <a:spcPts val="0"/>
              </a:spcAft>
              <a:buClr>
                <a:schemeClr val="dk2"/>
              </a:buClr>
              <a:buSzPts val="1100"/>
              <a:buChar char="○"/>
            </a:pPr>
            <a:r>
              <a:rPr lang="en-CA">
                <a:solidFill>
                  <a:schemeClr val="dk2"/>
                </a:solidFill>
              </a:rPr>
              <a:t>Thin slice of semiconductor substance used in electronics for the making of integrated circuits</a:t>
            </a:r>
            <a:endParaRPr>
              <a:solidFill>
                <a:schemeClr val="dk2"/>
              </a:solidFill>
            </a:endParaRPr>
          </a:p>
          <a:p>
            <a:pPr indent="0" lvl="0" marL="0" rtl="0" algn="l">
              <a:spcBef>
                <a:spcPts val="1200"/>
              </a:spcBef>
              <a:spcAft>
                <a:spcPts val="0"/>
              </a:spcAft>
              <a:buNone/>
            </a:pPr>
            <a:r>
              <a:rPr lang="en-CA">
                <a:solidFill>
                  <a:schemeClr val="dk2"/>
                </a:solidFill>
              </a:rPr>
              <a:t>Examples of Semiconductor materials</a:t>
            </a:r>
            <a:endParaRPr>
              <a:solidFill>
                <a:schemeClr val="dk2"/>
              </a:solidFill>
            </a:endParaRPr>
          </a:p>
          <a:p>
            <a:pPr indent="-311150" lvl="0" marL="457200" rtl="0" algn="l">
              <a:spcBef>
                <a:spcPts val="1200"/>
              </a:spcBef>
              <a:spcAft>
                <a:spcPts val="0"/>
              </a:spcAft>
              <a:buClr>
                <a:schemeClr val="dk2"/>
              </a:buClr>
              <a:buSzPts val="1300"/>
              <a:buChar char="-"/>
            </a:pPr>
            <a:r>
              <a:rPr lang="en-CA">
                <a:solidFill>
                  <a:schemeClr val="dk2"/>
                </a:solidFill>
              </a:rPr>
              <a:t>Silicon (most commonly used)</a:t>
            </a:r>
            <a:endParaRPr>
              <a:solidFill>
                <a:schemeClr val="dk2"/>
              </a:solidFill>
            </a:endParaRPr>
          </a:p>
          <a:p>
            <a:pPr indent="-311150" lvl="0" marL="457200" rtl="0" algn="l">
              <a:spcBef>
                <a:spcPts val="0"/>
              </a:spcBef>
              <a:spcAft>
                <a:spcPts val="0"/>
              </a:spcAft>
              <a:buClr>
                <a:schemeClr val="dk2"/>
              </a:buClr>
              <a:buSzPts val="1300"/>
              <a:buChar char="-"/>
            </a:pPr>
            <a:r>
              <a:rPr lang="en-CA">
                <a:solidFill>
                  <a:schemeClr val="dk2"/>
                </a:solidFill>
              </a:rPr>
              <a:t>Germanium</a:t>
            </a:r>
            <a:endParaRPr>
              <a:solidFill>
                <a:schemeClr val="dk2"/>
              </a:solidFill>
            </a:endParaRPr>
          </a:p>
          <a:p>
            <a:pPr indent="-311150" lvl="0" marL="457200" rtl="0" algn="l">
              <a:spcBef>
                <a:spcPts val="0"/>
              </a:spcBef>
              <a:spcAft>
                <a:spcPts val="0"/>
              </a:spcAft>
              <a:buClr>
                <a:schemeClr val="dk2"/>
              </a:buClr>
              <a:buSzPts val="1300"/>
              <a:buChar char="-"/>
            </a:pPr>
            <a:r>
              <a:rPr lang="en-CA">
                <a:solidFill>
                  <a:schemeClr val="dk2"/>
                </a:solidFill>
              </a:rPr>
              <a:t>Gallium arsenide</a:t>
            </a:r>
            <a:endParaRPr>
              <a:solidFill>
                <a:schemeClr val="dk2"/>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54"/>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Institutional </a:t>
            </a:r>
            <a:r>
              <a:rPr lang="en-CA"/>
              <a:t>Shareholders</a:t>
            </a:r>
            <a:endParaRPr/>
          </a:p>
        </p:txBody>
      </p:sp>
      <p:pic>
        <p:nvPicPr>
          <p:cNvPr id="394" name="Google Shape;394;p54"/>
          <p:cNvPicPr preferRelativeResize="0"/>
          <p:nvPr/>
        </p:nvPicPr>
        <p:blipFill rotWithShape="1">
          <a:blip r:embed="rId3">
            <a:alphaModFix/>
          </a:blip>
          <a:srcRect b="0" l="0" r="0" t="0"/>
          <a:stretch/>
        </p:blipFill>
        <p:spPr>
          <a:xfrm>
            <a:off x="7983181" y="4395750"/>
            <a:ext cx="1003426" cy="564625"/>
          </a:xfrm>
          <a:prstGeom prst="rect">
            <a:avLst/>
          </a:prstGeom>
          <a:noFill/>
          <a:ln>
            <a:noFill/>
          </a:ln>
        </p:spPr>
      </p:pic>
      <p:pic>
        <p:nvPicPr>
          <p:cNvPr id="395" name="Google Shape;395;p54"/>
          <p:cNvPicPr preferRelativeResize="0"/>
          <p:nvPr/>
        </p:nvPicPr>
        <p:blipFill rotWithShape="1">
          <a:blip r:embed="rId4">
            <a:alphaModFix/>
          </a:blip>
          <a:srcRect b="17343" l="3736" r="29543" t="24357"/>
          <a:stretch/>
        </p:blipFill>
        <p:spPr>
          <a:xfrm>
            <a:off x="412025" y="1051800"/>
            <a:ext cx="7374249" cy="362282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55"/>
          <p:cNvSpPr txBox="1"/>
          <p:nvPr>
            <p:ph type="title"/>
          </p:nvPr>
        </p:nvSpPr>
        <p:spPr>
          <a:xfrm>
            <a:off x="281225" y="1989625"/>
            <a:ext cx="3706500" cy="926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CA" sz="4400">
                <a:solidFill>
                  <a:srgbClr val="76B900"/>
                </a:solidFill>
              </a:rPr>
              <a:t>Price Charts</a:t>
            </a:r>
            <a:endParaRPr sz="4400">
              <a:solidFill>
                <a:srgbClr val="76B900"/>
              </a:solidFill>
            </a:endParaRPr>
          </a:p>
        </p:txBody>
      </p:sp>
      <p:pic>
        <p:nvPicPr>
          <p:cNvPr id="401" name="Google Shape;401;p55"/>
          <p:cNvPicPr preferRelativeResize="0"/>
          <p:nvPr/>
        </p:nvPicPr>
        <p:blipFill rotWithShape="1">
          <a:blip r:embed="rId3">
            <a:alphaModFix/>
          </a:blip>
          <a:srcRect b="0" l="0" r="0" t="0"/>
          <a:stretch/>
        </p:blipFill>
        <p:spPr>
          <a:xfrm>
            <a:off x="4405755" y="1121900"/>
            <a:ext cx="4458753" cy="2508899"/>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pic>
        <p:nvPicPr>
          <p:cNvPr id="406" name="Google Shape;406;p56"/>
          <p:cNvPicPr preferRelativeResize="0"/>
          <p:nvPr/>
        </p:nvPicPr>
        <p:blipFill rotWithShape="1">
          <a:blip r:embed="rId3">
            <a:alphaModFix/>
          </a:blip>
          <a:srcRect b="55375" l="0" r="0" t="0"/>
          <a:stretch/>
        </p:blipFill>
        <p:spPr>
          <a:xfrm>
            <a:off x="75400" y="720000"/>
            <a:ext cx="9068600" cy="4046809"/>
          </a:xfrm>
          <a:prstGeom prst="rect">
            <a:avLst/>
          </a:prstGeom>
          <a:noFill/>
          <a:ln>
            <a:noFill/>
          </a:ln>
        </p:spPr>
      </p:pic>
      <p:sp>
        <p:nvSpPr>
          <p:cNvPr id="407" name="Google Shape;407;p56"/>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1 Year Stock Performance </a:t>
            </a:r>
            <a:endParaRPr/>
          </a:p>
        </p:txBody>
      </p:sp>
      <p:pic>
        <p:nvPicPr>
          <p:cNvPr id="408" name="Google Shape;408;p56"/>
          <p:cNvPicPr preferRelativeResize="0"/>
          <p:nvPr/>
        </p:nvPicPr>
        <p:blipFill rotWithShape="1">
          <a:blip r:embed="rId4">
            <a:alphaModFix/>
          </a:blip>
          <a:srcRect b="0" l="0" r="0" t="0"/>
          <a:stretch/>
        </p:blipFill>
        <p:spPr>
          <a:xfrm>
            <a:off x="7983181" y="4395750"/>
            <a:ext cx="1003426" cy="56462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pic>
        <p:nvPicPr>
          <p:cNvPr id="413" name="Google Shape;413;p57"/>
          <p:cNvPicPr preferRelativeResize="0"/>
          <p:nvPr/>
        </p:nvPicPr>
        <p:blipFill rotWithShape="1">
          <a:blip r:embed="rId3">
            <a:alphaModFix/>
          </a:blip>
          <a:srcRect b="56517" l="0" r="0" t="0"/>
          <a:stretch/>
        </p:blipFill>
        <p:spPr>
          <a:xfrm>
            <a:off x="68450" y="773425"/>
            <a:ext cx="8883076" cy="3862600"/>
          </a:xfrm>
          <a:prstGeom prst="rect">
            <a:avLst/>
          </a:prstGeom>
          <a:noFill/>
          <a:ln>
            <a:noFill/>
          </a:ln>
        </p:spPr>
      </p:pic>
      <p:sp>
        <p:nvSpPr>
          <p:cNvPr id="414" name="Google Shape;414;p57"/>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1 Year Stock Performance Against Indices </a:t>
            </a:r>
            <a:endParaRPr/>
          </a:p>
        </p:txBody>
      </p:sp>
      <p:pic>
        <p:nvPicPr>
          <p:cNvPr id="415" name="Google Shape;415;p57"/>
          <p:cNvPicPr preferRelativeResize="0"/>
          <p:nvPr/>
        </p:nvPicPr>
        <p:blipFill rotWithShape="1">
          <a:blip r:embed="rId4">
            <a:alphaModFix/>
          </a:blip>
          <a:srcRect b="0" l="0" r="0" t="0"/>
          <a:stretch/>
        </p:blipFill>
        <p:spPr>
          <a:xfrm>
            <a:off x="7983181" y="4395750"/>
            <a:ext cx="1003426" cy="56462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pic>
        <p:nvPicPr>
          <p:cNvPr id="420" name="Google Shape;420;p58"/>
          <p:cNvPicPr preferRelativeResize="0"/>
          <p:nvPr/>
        </p:nvPicPr>
        <p:blipFill rotWithShape="1">
          <a:blip r:embed="rId3">
            <a:alphaModFix/>
          </a:blip>
          <a:srcRect b="56702" l="0" r="0" t="0"/>
          <a:stretch/>
        </p:blipFill>
        <p:spPr>
          <a:xfrm>
            <a:off x="103750" y="720000"/>
            <a:ext cx="8936501" cy="3869300"/>
          </a:xfrm>
          <a:prstGeom prst="rect">
            <a:avLst/>
          </a:prstGeom>
          <a:noFill/>
          <a:ln>
            <a:noFill/>
          </a:ln>
        </p:spPr>
      </p:pic>
      <p:sp>
        <p:nvSpPr>
          <p:cNvPr id="421" name="Google Shape;421;p58"/>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1 Year Stock Performance Against Competitors  </a:t>
            </a:r>
            <a:endParaRPr/>
          </a:p>
        </p:txBody>
      </p:sp>
      <p:pic>
        <p:nvPicPr>
          <p:cNvPr id="422" name="Google Shape;422;p58"/>
          <p:cNvPicPr preferRelativeResize="0"/>
          <p:nvPr/>
        </p:nvPicPr>
        <p:blipFill rotWithShape="1">
          <a:blip r:embed="rId4">
            <a:alphaModFix/>
          </a:blip>
          <a:srcRect b="0" l="0" r="0" t="0"/>
          <a:stretch/>
        </p:blipFill>
        <p:spPr>
          <a:xfrm>
            <a:off x="7983181" y="4395750"/>
            <a:ext cx="1003426" cy="56462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pic>
        <p:nvPicPr>
          <p:cNvPr id="427" name="Google Shape;427;p59"/>
          <p:cNvPicPr preferRelativeResize="0"/>
          <p:nvPr/>
        </p:nvPicPr>
        <p:blipFill rotWithShape="1">
          <a:blip r:embed="rId3">
            <a:alphaModFix/>
          </a:blip>
          <a:srcRect b="57257" l="0" r="0" t="0"/>
          <a:stretch/>
        </p:blipFill>
        <p:spPr>
          <a:xfrm>
            <a:off x="0" y="720000"/>
            <a:ext cx="9143999" cy="3908296"/>
          </a:xfrm>
          <a:prstGeom prst="rect">
            <a:avLst/>
          </a:prstGeom>
          <a:noFill/>
          <a:ln>
            <a:noFill/>
          </a:ln>
        </p:spPr>
      </p:pic>
      <p:sp>
        <p:nvSpPr>
          <p:cNvPr id="428" name="Google Shape;428;p59"/>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5 Year Stock Performance</a:t>
            </a:r>
            <a:endParaRPr/>
          </a:p>
        </p:txBody>
      </p:sp>
      <p:pic>
        <p:nvPicPr>
          <p:cNvPr id="429" name="Google Shape;429;p59"/>
          <p:cNvPicPr preferRelativeResize="0"/>
          <p:nvPr/>
        </p:nvPicPr>
        <p:blipFill rotWithShape="1">
          <a:blip r:embed="rId4">
            <a:alphaModFix/>
          </a:blip>
          <a:srcRect b="0" l="0" r="0" t="0"/>
          <a:stretch/>
        </p:blipFill>
        <p:spPr>
          <a:xfrm>
            <a:off x="7983181" y="4395750"/>
            <a:ext cx="1003426" cy="56462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pic>
        <p:nvPicPr>
          <p:cNvPr id="434" name="Google Shape;434;p60"/>
          <p:cNvPicPr preferRelativeResize="0"/>
          <p:nvPr/>
        </p:nvPicPr>
        <p:blipFill rotWithShape="1">
          <a:blip r:embed="rId3">
            <a:alphaModFix/>
          </a:blip>
          <a:srcRect b="57814" l="0" r="0" t="0"/>
          <a:stretch/>
        </p:blipFill>
        <p:spPr>
          <a:xfrm>
            <a:off x="0" y="720000"/>
            <a:ext cx="9143999" cy="3857465"/>
          </a:xfrm>
          <a:prstGeom prst="rect">
            <a:avLst/>
          </a:prstGeom>
          <a:noFill/>
          <a:ln>
            <a:noFill/>
          </a:ln>
        </p:spPr>
      </p:pic>
      <p:sp>
        <p:nvSpPr>
          <p:cNvPr id="435" name="Google Shape;435;p60"/>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5 Year Stock Performance Against Indices </a:t>
            </a:r>
            <a:endParaRPr/>
          </a:p>
        </p:txBody>
      </p:sp>
      <p:pic>
        <p:nvPicPr>
          <p:cNvPr id="436" name="Google Shape;436;p60"/>
          <p:cNvPicPr preferRelativeResize="0"/>
          <p:nvPr/>
        </p:nvPicPr>
        <p:blipFill rotWithShape="1">
          <a:blip r:embed="rId4">
            <a:alphaModFix/>
          </a:blip>
          <a:srcRect b="0" l="0" r="0" t="0"/>
          <a:stretch/>
        </p:blipFill>
        <p:spPr>
          <a:xfrm>
            <a:off x="7983181" y="4395750"/>
            <a:ext cx="1003426" cy="56462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p61"/>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5 Year Stock Performance Against Competitors  </a:t>
            </a:r>
            <a:endParaRPr/>
          </a:p>
        </p:txBody>
      </p:sp>
      <p:pic>
        <p:nvPicPr>
          <p:cNvPr id="442" name="Google Shape;442;p61"/>
          <p:cNvPicPr preferRelativeResize="0"/>
          <p:nvPr/>
        </p:nvPicPr>
        <p:blipFill rotWithShape="1">
          <a:blip r:embed="rId3">
            <a:alphaModFix/>
          </a:blip>
          <a:srcRect b="56887" l="0" r="0" t="0"/>
          <a:stretch/>
        </p:blipFill>
        <p:spPr>
          <a:xfrm>
            <a:off x="0" y="720000"/>
            <a:ext cx="9111776" cy="3928324"/>
          </a:xfrm>
          <a:prstGeom prst="rect">
            <a:avLst/>
          </a:prstGeom>
          <a:noFill/>
          <a:ln>
            <a:noFill/>
          </a:ln>
        </p:spPr>
      </p:pic>
      <p:pic>
        <p:nvPicPr>
          <p:cNvPr id="443" name="Google Shape;443;p61"/>
          <p:cNvPicPr preferRelativeResize="0"/>
          <p:nvPr/>
        </p:nvPicPr>
        <p:blipFill rotWithShape="1">
          <a:blip r:embed="rId4">
            <a:alphaModFix/>
          </a:blip>
          <a:srcRect b="0" l="0" r="0" t="0"/>
          <a:stretch/>
        </p:blipFill>
        <p:spPr>
          <a:xfrm>
            <a:off x="7983181" y="4395750"/>
            <a:ext cx="1003426" cy="56462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pic>
        <p:nvPicPr>
          <p:cNvPr id="448" name="Google Shape;448;p62"/>
          <p:cNvPicPr preferRelativeResize="0"/>
          <p:nvPr/>
        </p:nvPicPr>
        <p:blipFill rotWithShape="1">
          <a:blip r:embed="rId3">
            <a:alphaModFix/>
          </a:blip>
          <a:srcRect b="56146" l="0" r="0" t="0"/>
          <a:stretch/>
        </p:blipFill>
        <p:spPr>
          <a:xfrm>
            <a:off x="0" y="720000"/>
            <a:ext cx="9143999" cy="4009976"/>
          </a:xfrm>
          <a:prstGeom prst="rect">
            <a:avLst/>
          </a:prstGeom>
          <a:noFill/>
          <a:ln>
            <a:noFill/>
          </a:ln>
        </p:spPr>
      </p:pic>
      <p:sp>
        <p:nvSpPr>
          <p:cNvPr id="449" name="Google Shape;449;p62"/>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10 Year Stock Performance  </a:t>
            </a:r>
            <a:endParaRPr/>
          </a:p>
        </p:txBody>
      </p:sp>
      <p:pic>
        <p:nvPicPr>
          <p:cNvPr id="450" name="Google Shape;450;p62"/>
          <p:cNvPicPr preferRelativeResize="0"/>
          <p:nvPr/>
        </p:nvPicPr>
        <p:blipFill rotWithShape="1">
          <a:blip r:embed="rId4">
            <a:alphaModFix/>
          </a:blip>
          <a:srcRect b="0" l="0" r="0" t="0"/>
          <a:stretch/>
        </p:blipFill>
        <p:spPr>
          <a:xfrm>
            <a:off x="7983181" y="4395750"/>
            <a:ext cx="1003426" cy="56462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pic>
        <p:nvPicPr>
          <p:cNvPr id="455" name="Google Shape;455;p63"/>
          <p:cNvPicPr preferRelativeResize="0"/>
          <p:nvPr/>
        </p:nvPicPr>
        <p:blipFill rotWithShape="1">
          <a:blip r:embed="rId3">
            <a:alphaModFix/>
          </a:blip>
          <a:srcRect b="57072" l="0" r="0" t="0"/>
          <a:stretch/>
        </p:blipFill>
        <p:spPr>
          <a:xfrm>
            <a:off x="0" y="720000"/>
            <a:ext cx="9143999" cy="3925224"/>
          </a:xfrm>
          <a:prstGeom prst="rect">
            <a:avLst/>
          </a:prstGeom>
          <a:noFill/>
          <a:ln>
            <a:noFill/>
          </a:ln>
        </p:spPr>
      </p:pic>
      <p:sp>
        <p:nvSpPr>
          <p:cNvPr id="456" name="Google Shape;456;p63"/>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10 Year Stock Performance Against Indices </a:t>
            </a:r>
            <a:endParaRPr/>
          </a:p>
        </p:txBody>
      </p:sp>
      <p:pic>
        <p:nvPicPr>
          <p:cNvPr id="457" name="Google Shape;457;p63"/>
          <p:cNvPicPr preferRelativeResize="0"/>
          <p:nvPr/>
        </p:nvPicPr>
        <p:blipFill rotWithShape="1">
          <a:blip r:embed="rId4">
            <a:alphaModFix/>
          </a:blip>
          <a:srcRect b="0" l="0" r="0" t="0"/>
          <a:stretch/>
        </p:blipFill>
        <p:spPr>
          <a:xfrm>
            <a:off x="7983181" y="4395750"/>
            <a:ext cx="1003426" cy="5646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19"/>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Semiconductor Products</a:t>
            </a:r>
            <a:endParaRPr/>
          </a:p>
        </p:txBody>
      </p:sp>
      <p:sp>
        <p:nvSpPr>
          <p:cNvPr id="106" name="Google Shape;106;p19"/>
          <p:cNvSpPr txBox="1"/>
          <p:nvPr>
            <p:ph idx="4294967295" type="body"/>
          </p:nvPr>
        </p:nvSpPr>
        <p:spPr>
          <a:xfrm>
            <a:off x="4745700" y="1328400"/>
            <a:ext cx="3999900" cy="3076200"/>
          </a:xfrm>
          <a:prstGeom prst="rect">
            <a:avLst/>
          </a:prstGeom>
        </p:spPr>
        <p:txBody>
          <a:bodyPr anchorCtr="0" anchor="t" bIns="91425" lIns="90000" spcFirstLastPara="1" rIns="91425" wrap="square" tIns="91425">
            <a:normAutofit/>
          </a:bodyPr>
          <a:lstStyle/>
          <a:p>
            <a:pPr indent="0" lvl="0" marL="0" rtl="0" algn="l">
              <a:spcBef>
                <a:spcPts val="0"/>
              </a:spcBef>
              <a:spcAft>
                <a:spcPts val="0"/>
              </a:spcAft>
              <a:buNone/>
            </a:pPr>
            <a:r>
              <a:rPr lang="en-CA" sz="1400"/>
              <a:t>Semiconductors can be categorized by the circuit board components that use them</a:t>
            </a:r>
            <a:endParaRPr sz="1400"/>
          </a:p>
          <a:p>
            <a:pPr indent="-311150" lvl="0" marL="457200" rtl="0" algn="l">
              <a:spcBef>
                <a:spcPts val="1200"/>
              </a:spcBef>
              <a:spcAft>
                <a:spcPts val="0"/>
              </a:spcAft>
              <a:buSzPts val="1300"/>
              <a:buChar char="●"/>
            </a:pPr>
            <a:r>
              <a:rPr lang="en-CA"/>
              <a:t>Discretes</a:t>
            </a:r>
            <a:endParaRPr/>
          </a:p>
          <a:p>
            <a:pPr indent="-311150" lvl="1" marL="914400" rtl="0" algn="l">
              <a:spcBef>
                <a:spcPts val="0"/>
              </a:spcBef>
              <a:spcAft>
                <a:spcPts val="0"/>
              </a:spcAft>
              <a:buSzPts val="1300"/>
              <a:buChar char="○"/>
            </a:pPr>
            <a:r>
              <a:rPr lang="en-CA" sz="1300"/>
              <a:t>Diodes, transistors, resistors, capacitors</a:t>
            </a:r>
            <a:endParaRPr sz="1300"/>
          </a:p>
          <a:p>
            <a:pPr indent="-311150" lvl="0" marL="457200" rtl="0" algn="l">
              <a:spcBef>
                <a:spcPts val="0"/>
              </a:spcBef>
              <a:spcAft>
                <a:spcPts val="0"/>
              </a:spcAft>
              <a:buSzPts val="1300"/>
              <a:buChar char="●"/>
            </a:pPr>
            <a:r>
              <a:rPr lang="en-CA"/>
              <a:t>Optoelectronics</a:t>
            </a:r>
            <a:endParaRPr/>
          </a:p>
          <a:p>
            <a:pPr indent="-311150" lvl="1" marL="914400" rtl="0" algn="l">
              <a:spcBef>
                <a:spcPts val="0"/>
              </a:spcBef>
              <a:spcAft>
                <a:spcPts val="0"/>
              </a:spcAft>
              <a:buSzPts val="1300"/>
              <a:buChar char="○"/>
            </a:pPr>
            <a:r>
              <a:rPr lang="en-CA" sz="1300"/>
              <a:t>Displays, lamps</a:t>
            </a:r>
            <a:endParaRPr sz="1300"/>
          </a:p>
          <a:p>
            <a:pPr indent="-311150" lvl="0" marL="457200" rtl="0" algn="l">
              <a:spcBef>
                <a:spcPts val="0"/>
              </a:spcBef>
              <a:spcAft>
                <a:spcPts val="0"/>
              </a:spcAft>
              <a:buSzPts val="1300"/>
              <a:buChar char="●"/>
            </a:pPr>
            <a:r>
              <a:rPr lang="en-CA"/>
              <a:t>Sensors and actuators</a:t>
            </a:r>
            <a:endParaRPr/>
          </a:p>
          <a:p>
            <a:pPr indent="-311150" lvl="0" marL="457200" rtl="0" algn="l">
              <a:spcBef>
                <a:spcPts val="0"/>
              </a:spcBef>
              <a:spcAft>
                <a:spcPts val="0"/>
              </a:spcAft>
              <a:buSzPts val="1300"/>
              <a:buChar char="●"/>
            </a:pPr>
            <a:r>
              <a:rPr lang="en-CA"/>
              <a:t>Integrated circuits (ICs), “computer chips”</a:t>
            </a:r>
            <a:endParaRPr/>
          </a:p>
        </p:txBody>
      </p:sp>
      <p:pic>
        <p:nvPicPr>
          <p:cNvPr id="107" name="Google Shape;107;p19"/>
          <p:cNvPicPr preferRelativeResize="0"/>
          <p:nvPr/>
        </p:nvPicPr>
        <p:blipFill rotWithShape="1">
          <a:blip r:embed="rId3">
            <a:alphaModFix/>
          </a:blip>
          <a:srcRect b="0" l="0" r="0" t="0"/>
          <a:stretch/>
        </p:blipFill>
        <p:spPr>
          <a:xfrm>
            <a:off x="658800" y="1151088"/>
            <a:ext cx="3913200" cy="3430800"/>
          </a:xfrm>
          <a:prstGeom prst="rect">
            <a:avLst/>
          </a:prstGeom>
          <a:noFill/>
          <a:ln>
            <a:noFill/>
          </a:ln>
        </p:spPr>
      </p:pic>
      <p:sp>
        <p:nvSpPr>
          <p:cNvPr id="108" name="Google Shape;108;p19"/>
          <p:cNvSpPr txBox="1"/>
          <p:nvPr/>
        </p:nvSpPr>
        <p:spPr>
          <a:xfrm>
            <a:off x="0" y="4835700"/>
            <a:ext cx="87456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sz="800">
                <a:solidFill>
                  <a:srgbClr val="999999"/>
                </a:solidFill>
                <a:latin typeface="Calibri"/>
                <a:ea typeface="Calibri"/>
                <a:cs typeface="Calibri"/>
                <a:sym typeface="Calibri"/>
              </a:rPr>
              <a:t>Source: </a:t>
            </a:r>
            <a:r>
              <a:rPr lang="en-CA" sz="800" u="sng">
                <a:solidFill>
                  <a:srgbClr val="999999"/>
                </a:solidFill>
                <a:latin typeface="Calibri"/>
                <a:ea typeface="Calibri"/>
                <a:cs typeface="Calibri"/>
                <a:sym typeface="Calibri"/>
                <a:hlinkClick r:id="rId4">
                  <a:extLst>
                    <a:ext uri="{A12FA001-AC4F-418D-AE19-62706E023703}">
                      <ahyp:hlinkClr val="tx"/>
                    </a:ext>
                  </a:extLst>
                </a:hlinkClick>
              </a:rPr>
              <a:t>WSTS (2018)</a:t>
            </a:r>
            <a:r>
              <a:rPr lang="en-CA" sz="800">
                <a:solidFill>
                  <a:srgbClr val="999999"/>
                </a:solidFill>
                <a:latin typeface="Calibri"/>
                <a:ea typeface="Calibri"/>
                <a:cs typeface="Calibri"/>
                <a:sym typeface="Calibri"/>
              </a:rPr>
              <a:t> </a:t>
            </a:r>
            <a:r>
              <a:rPr lang="en-CA" sz="800" u="sng">
                <a:solidFill>
                  <a:srgbClr val="999999"/>
                </a:solidFill>
                <a:latin typeface="Calibri"/>
                <a:ea typeface="Calibri"/>
                <a:cs typeface="Calibri"/>
                <a:sym typeface="Calibri"/>
                <a:hlinkClick r:id="rId5">
                  <a:extLst>
                    <a:ext uri="{A12FA001-AC4F-418D-AE19-62706E023703}">
                      <ahyp:hlinkClr val="tx"/>
                    </a:ext>
                  </a:extLst>
                </a:hlinkClick>
              </a:rPr>
              <a:t>Elprocus</a:t>
            </a:r>
            <a:endParaRPr sz="800">
              <a:solidFill>
                <a:srgbClr val="999999"/>
              </a:solidFill>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p64"/>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10 Year Stock Performance Against Competitors  </a:t>
            </a:r>
            <a:endParaRPr/>
          </a:p>
        </p:txBody>
      </p:sp>
      <p:pic>
        <p:nvPicPr>
          <p:cNvPr id="463" name="Google Shape;463;p64"/>
          <p:cNvPicPr preferRelativeResize="0"/>
          <p:nvPr/>
        </p:nvPicPr>
        <p:blipFill rotWithShape="1">
          <a:blip r:embed="rId3">
            <a:alphaModFix/>
          </a:blip>
          <a:srcRect b="57072" l="0" r="0" t="0"/>
          <a:stretch/>
        </p:blipFill>
        <p:spPr>
          <a:xfrm>
            <a:off x="111175" y="849525"/>
            <a:ext cx="8875425" cy="3809925"/>
          </a:xfrm>
          <a:prstGeom prst="rect">
            <a:avLst/>
          </a:prstGeom>
          <a:noFill/>
          <a:ln>
            <a:noFill/>
          </a:ln>
        </p:spPr>
      </p:pic>
      <p:pic>
        <p:nvPicPr>
          <p:cNvPr id="464" name="Google Shape;464;p64"/>
          <p:cNvPicPr preferRelativeResize="0"/>
          <p:nvPr/>
        </p:nvPicPr>
        <p:blipFill rotWithShape="1">
          <a:blip r:embed="rId4">
            <a:alphaModFix/>
          </a:blip>
          <a:srcRect b="0" l="0" r="0" t="0"/>
          <a:stretch/>
        </p:blipFill>
        <p:spPr>
          <a:xfrm>
            <a:off x="7983181" y="4395750"/>
            <a:ext cx="1003426" cy="56462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id="469" name="Google Shape;469;p65"/>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Ratios</a:t>
            </a:r>
            <a:endParaRPr/>
          </a:p>
        </p:txBody>
      </p:sp>
      <p:pic>
        <p:nvPicPr>
          <p:cNvPr id="470" name="Google Shape;470;p65"/>
          <p:cNvPicPr preferRelativeResize="0"/>
          <p:nvPr/>
        </p:nvPicPr>
        <p:blipFill rotWithShape="1">
          <a:blip r:embed="rId3">
            <a:alphaModFix/>
          </a:blip>
          <a:srcRect b="0" l="0" r="0" t="0"/>
          <a:stretch/>
        </p:blipFill>
        <p:spPr>
          <a:xfrm>
            <a:off x="7983181" y="4395750"/>
            <a:ext cx="1003426" cy="564625"/>
          </a:xfrm>
          <a:prstGeom prst="rect">
            <a:avLst/>
          </a:prstGeom>
          <a:noFill/>
          <a:ln>
            <a:noFill/>
          </a:ln>
        </p:spPr>
      </p:pic>
      <p:pic>
        <p:nvPicPr>
          <p:cNvPr id="471" name="Google Shape;471;p65"/>
          <p:cNvPicPr preferRelativeResize="0"/>
          <p:nvPr/>
        </p:nvPicPr>
        <p:blipFill>
          <a:blip r:embed="rId4">
            <a:alphaModFix/>
          </a:blip>
          <a:stretch>
            <a:fillRect/>
          </a:stretch>
        </p:blipFill>
        <p:spPr>
          <a:xfrm>
            <a:off x="0" y="720000"/>
            <a:ext cx="9144003" cy="3054207"/>
          </a:xfrm>
          <a:prstGeom prst="rect">
            <a:avLst/>
          </a:prstGeom>
          <a:noFill/>
          <a:ln>
            <a:noFill/>
          </a:ln>
        </p:spPr>
      </p:pic>
      <p:sp>
        <p:nvSpPr>
          <p:cNvPr id="472" name="Google Shape;472;p65"/>
          <p:cNvSpPr txBox="1"/>
          <p:nvPr>
            <p:ph idx="4294967295" type="body"/>
          </p:nvPr>
        </p:nvSpPr>
        <p:spPr>
          <a:xfrm>
            <a:off x="0" y="4783500"/>
            <a:ext cx="8424000" cy="360000"/>
          </a:xfrm>
          <a:prstGeom prst="rect">
            <a:avLst/>
          </a:prstGeom>
        </p:spPr>
        <p:txBody>
          <a:bodyPr anchorCtr="0" anchor="t"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S&amp;P Capital IQ </a:t>
            </a:r>
            <a:endParaRPr sz="800"/>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sp>
        <p:nvSpPr>
          <p:cNvPr id="477" name="Google Shape;477;p66"/>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CAGR Over Five Years</a:t>
            </a:r>
            <a:endParaRPr/>
          </a:p>
        </p:txBody>
      </p:sp>
      <p:pic>
        <p:nvPicPr>
          <p:cNvPr id="478" name="Google Shape;478;p66"/>
          <p:cNvPicPr preferRelativeResize="0"/>
          <p:nvPr/>
        </p:nvPicPr>
        <p:blipFill rotWithShape="1">
          <a:blip r:embed="rId3">
            <a:alphaModFix/>
          </a:blip>
          <a:srcRect b="0" l="0" r="0" t="0"/>
          <a:stretch/>
        </p:blipFill>
        <p:spPr>
          <a:xfrm>
            <a:off x="7983181" y="4395750"/>
            <a:ext cx="1003426" cy="564625"/>
          </a:xfrm>
          <a:prstGeom prst="rect">
            <a:avLst/>
          </a:prstGeom>
          <a:noFill/>
          <a:ln>
            <a:noFill/>
          </a:ln>
        </p:spPr>
      </p:pic>
      <p:pic>
        <p:nvPicPr>
          <p:cNvPr id="479" name="Google Shape;479;p66"/>
          <p:cNvPicPr preferRelativeResize="0"/>
          <p:nvPr/>
        </p:nvPicPr>
        <p:blipFill>
          <a:blip r:embed="rId4">
            <a:alphaModFix/>
          </a:blip>
          <a:stretch>
            <a:fillRect/>
          </a:stretch>
        </p:blipFill>
        <p:spPr>
          <a:xfrm>
            <a:off x="0" y="720000"/>
            <a:ext cx="9144003" cy="2329891"/>
          </a:xfrm>
          <a:prstGeom prst="rect">
            <a:avLst/>
          </a:prstGeom>
          <a:noFill/>
          <a:ln>
            <a:noFill/>
          </a:ln>
        </p:spPr>
      </p:pic>
      <p:sp>
        <p:nvSpPr>
          <p:cNvPr id="480" name="Google Shape;480;p66"/>
          <p:cNvSpPr txBox="1"/>
          <p:nvPr>
            <p:ph idx="4294967295" type="body"/>
          </p:nvPr>
        </p:nvSpPr>
        <p:spPr>
          <a:xfrm>
            <a:off x="0" y="4783500"/>
            <a:ext cx="8424000" cy="360000"/>
          </a:xfrm>
          <a:prstGeom prst="rect">
            <a:avLst/>
          </a:prstGeom>
        </p:spPr>
        <p:txBody>
          <a:bodyPr anchorCtr="0" anchor="t" bIns="91425" lIns="91425" spcFirstLastPara="1" rIns="91425" wrap="square" tIns="91425">
            <a:normAutofit/>
          </a:bodyPr>
          <a:lstStyle/>
          <a:p>
            <a:pPr indent="0" lvl="0" marL="0" rtl="0" algn="l">
              <a:lnSpc>
                <a:spcPct val="95000"/>
              </a:lnSpc>
              <a:spcBef>
                <a:spcPts val="0"/>
              </a:spcBef>
              <a:spcAft>
                <a:spcPts val="1200"/>
              </a:spcAft>
              <a:buNone/>
            </a:pPr>
            <a:r>
              <a:rPr lang="en-CA" sz="800">
                <a:solidFill>
                  <a:srgbClr val="999999"/>
                </a:solidFill>
              </a:rPr>
              <a:t>Source: S&amp;P Capital IQ </a:t>
            </a:r>
            <a:endParaRPr sz="800"/>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sp>
        <p:nvSpPr>
          <p:cNvPr id="485" name="Google Shape;485;p67"/>
          <p:cNvSpPr txBox="1"/>
          <p:nvPr>
            <p:ph type="title"/>
          </p:nvPr>
        </p:nvSpPr>
        <p:spPr>
          <a:xfrm>
            <a:off x="281225" y="1989625"/>
            <a:ext cx="3706500" cy="926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CA" sz="4400">
                <a:solidFill>
                  <a:srgbClr val="76B900"/>
                </a:solidFill>
              </a:rPr>
              <a:t>Company Overview</a:t>
            </a:r>
            <a:endParaRPr sz="4400">
              <a:solidFill>
                <a:srgbClr val="76B900"/>
              </a:solidFill>
            </a:endParaRPr>
          </a:p>
        </p:txBody>
      </p:sp>
      <p:pic>
        <p:nvPicPr>
          <p:cNvPr id="486" name="Google Shape;486;p67"/>
          <p:cNvPicPr preferRelativeResize="0"/>
          <p:nvPr/>
        </p:nvPicPr>
        <p:blipFill rotWithShape="1">
          <a:blip r:embed="rId3">
            <a:alphaModFix/>
          </a:blip>
          <a:srcRect b="0" l="0" r="0" t="0"/>
          <a:stretch/>
        </p:blipFill>
        <p:spPr>
          <a:xfrm>
            <a:off x="4405755" y="1121900"/>
            <a:ext cx="4458753" cy="2508899"/>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pic>
        <p:nvPicPr>
          <p:cNvPr id="491" name="Google Shape;491;p68"/>
          <p:cNvPicPr preferRelativeResize="0"/>
          <p:nvPr/>
        </p:nvPicPr>
        <p:blipFill rotWithShape="1">
          <a:blip r:embed="rId3">
            <a:alphaModFix/>
          </a:blip>
          <a:srcRect b="9422" l="49889" r="13953" t="27715"/>
          <a:stretch/>
        </p:blipFill>
        <p:spPr>
          <a:xfrm>
            <a:off x="4510925" y="846525"/>
            <a:ext cx="4106326" cy="4013725"/>
          </a:xfrm>
          <a:prstGeom prst="rect">
            <a:avLst/>
          </a:prstGeom>
          <a:noFill/>
          <a:ln>
            <a:noFill/>
          </a:ln>
        </p:spPr>
      </p:pic>
      <p:pic>
        <p:nvPicPr>
          <p:cNvPr id="492" name="Google Shape;492;p68"/>
          <p:cNvPicPr preferRelativeResize="0"/>
          <p:nvPr/>
        </p:nvPicPr>
        <p:blipFill rotWithShape="1">
          <a:blip r:embed="rId3">
            <a:alphaModFix/>
          </a:blip>
          <a:srcRect b="9448" l="11873" r="50668" t="26367"/>
          <a:stretch/>
        </p:blipFill>
        <p:spPr>
          <a:xfrm>
            <a:off x="228925" y="846525"/>
            <a:ext cx="4239074" cy="4084224"/>
          </a:xfrm>
          <a:prstGeom prst="rect">
            <a:avLst/>
          </a:prstGeom>
          <a:noFill/>
          <a:ln>
            <a:noFill/>
          </a:ln>
        </p:spPr>
      </p:pic>
      <p:sp>
        <p:nvSpPr>
          <p:cNvPr id="493" name="Google Shape;493;p68"/>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Company Overview - </a:t>
            </a:r>
            <a:r>
              <a:rPr lang="en-CA">
                <a:solidFill>
                  <a:srgbClr val="76B900"/>
                </a:solidFill>
              </a:rPr>
              <a:t>Nvidia Corp.</a:t>
            </a:r>
            <a:endParaRPr>
              <a:solidFill>
                <a:srgbClr val="76B900"/>
              </a:solidFill>
            </a:endParaRPr>
          </a:p>
        </p:txBody>
      </p:sp>
      <p:pic>
        <p:nvPicPr>
          <p:cNvPr id="494" name="Google Shape;494;p68"/>
          <p:cNvPicPr preferRelativeResize="0"/>
          <p:nvPr/>
        </p:nvPicPr>
        <p:blipFill rotWithShape="1">
          <a:blip r:embed="rId4">
            <a:alphaModFix/>
          </a:blip>
          <a:srcRect b="0" l="22730" r="22511" t="0"/>
          <a:stretch/>
        </p:blipFill>
        <p:spPr>
          <a:xfrm>
            <a:off x="8211275" y="4395750"/>
            <a:ext cx="549477" cy="56462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sp>
        <p:nvSpPr>
          <p:cNvPr id="499" name="Google Shape;499;p69"/>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Timeline</a:t>
            </a:r>
            <a:endParaRPr/>
          </a:p>
        </p:txBody>
      </p:sp>
      <p:pic>
        <p:nvPicPr>
          <p:cNvPr id="500" name="Google Shape;500;p69"/>
          <p:cNvPicPr preferRelativeResize="0"/>
          <p:nvPr/>
        </p:nvPicPr>
        <p:blipFill rotWithShape="1">
          <a:blip r:embed="rId3">
            <a:alphaModFix/>
          </a:blip>
          <a:srcRect b="0" l="0" r="0" t="0"/>
          <a:stretch/>
        </p:blipFill>
        <p:spPr>
          <a:xfrm>
            <a:off x="7983181" y="4395750"/>
            <a:ext cx="1003426" cy="564625"/>
          </a:xfrm>
          <a:prstGeom prst="rect">
            <a:avLst/>
          </a:prstGeom>
          <a:noFill/>
          <a:ln>
            <a:noFill/>
          </a:ln>
        </p:spPr>
      </p:pic>
      <p:cxnSp>
        <p:nvCxnSpPr>
          <p:cNvPr id="501" name="Google Shape;501;p69"/>
          <p:cNvCxnSpPr/>
          <p:nvPr/>
        </p:nvCxnSpPr>
        <p:spPr>
          <a:xfrm flipH="1" rot="10800000">
            <a:off x="236300" y="2738025"/>
            <a:ext cx="8690100" cy="18600"/>
          </a:xfrm>
          <a:prstGeom prst="straightConnector1">
            <a:avLst/>
          </a:prstGeom>
          <a:noFill/>
          <a:ln cap="flat" cmpd="sng" w="38100">
            <a:solidFill>
              <a:srgbClr val="44546A"/>
            </a:solidFill>
            <a:prstDash val="solid"/>
            <a:round/>
            <a:headEnd len="sm" w="sm" type="none"/>
            <a:tailEnd len="med" w="med" type="none"/>
          </a:ln>
        </p:spPr>
      </p:cxnSp>
      <p:cxnSp>
        <p:nvCxnSpPr>
          <p:cNvPr id="502" name="Google Shape;502;p69"/>
          <p:cNvCxnSpPr/>
          <p:nvPr/>
        </p:nvCxnSpPr>
        <p:spPr>
          <a:xfrm>
            <a:off x="1183300" y="2738025"/>
            <a:ext cx="0" cy="417900"/>
          </a:xfrm>
          <a:prstGeom prst="straightConnector1">
            <a:avLst/>
          </a:prstGeom>
          <a:noFill/>
          <a:ln cap="flat" cmpd="sng" w="28575">
            <a:solidFill>
              <a:srgbClr val="44546A"/>
            </a:solidFill>
            <a:prstDash val="solid"/>
            <a:round/>
            <a:headEnd len="sm" w="sm" type="none"/>
            <a:tailEnd len="sm" w="sm" type="none"/>
          </a:ln>
        </p:spPr>
      </p:cxnSp>
      <p:cxnSp>
        <p:nvCxnSpPr>
          <p:cNvPr id="503" name="Google Shape;503;p69"/>
          <p:cNvCxnSpPr/>
          <p:nvPr/>
        </p:nvCxnSpPr>
        <p:spPr>
          <a:xfrm>
            <a:off x="5119750" y="2738025"/>
            <a:ext cx="0" cy="417900"/>
          </a:xfrm>
          <a:prstGeom prst="straightConnector1">
            <a:avLst/>
          </a:prstGeom>
          <a:noFill/>
          <a:ln cap="flat" cmpd="sng" w="28575">
            <a:solidFill>
              <a:srgbClr val="44546A"/>
            </a:solidFill>
            <a:prstDash val="solid"/>
            <a:round/>
            <a:headEnd len="sm" w="sm" type="none"/>
            <a:tailEnd len="sm" w="sm" type="none"/>
          </a:ln>
        </p:spPr>
      </p:cxnSp>
      <p:cxnSp>
        <p:nvCxnSpPr>
          <p:cNvPr id="504" name="Google Shape;504;p69"/>
          <p:cNvCxnSpPr/>
          <p:nvPr/>
        </p:nvCxnSpPr>
        <p:spPr>
          <a:xfrm>
            <a:off x="3012200" y="2338725"/>
            <a:ext cx="0" cy="417900"/>
          </a:xfrm>
          <a:prstGeom prst="straightConnector1">
            <a:avLst/>
          </a:prstGeom>
          <a:noFill/>
          <a:ln cap="flat" cmpd="sng" w="28575">
            <a:solidFill>
              <a:srgbClr val="44546A"/>
            </a:solidFill>
            <a:prstDash val="solid"/>
            <a:round/>
            <a:headEnd len="sm" w="sm" type="none"/>
            <a:tailEnd len="sm" w="sm" type="none"/>
          </a:ln>
        </p:spPr>
      </p:cxnSp>
      <p:cxnSp>
        <p:nvCxnSpPr>
          <p:cNvPr id="505" name="Google Shape;505;p69"/>
          <p:cNvCxnSpPr/>
          <p:nvPr/>
        </p:nvCxnSpPr>
        <p:spPr>
          <a:xfrm>
            <a:off x="7093400" y="2338725"/>
            <a:ext cx="0" cy="417900"/>
          </a:xfrm>
          <a:prstGeom prst="straightConnector1">
            <a:avLst/>
          </a:prstGeom>
          <a:noFill/>
          <a:ln cap="flat" cmpd="sng" w="28575">
            <a:solidFill>
              <a:srgbClr val="44546A"/>
            </a:solidFill>
            <a:prstDash val="solid"/>
            <a:round/>
            <a:headEnd len="sm" w="sm" type="none"/>
            <a:tailEnd len="sm" w="sm" type="none"/>
          </a:ln>
        </p:spPr>
      </p:cxnSp>
      <p:sp>
        <p:nvSpPr>
          <p:cNvPr id="506" name="Google Shape;506;p69"/>
          <p:cNvSpPr txBox="1"/>
          <p:nvPr/>
        </p:nvSpPr>
        <p:spPr>
          <a:xfrm>
            <a:off x="914050" y="3155925"/>
            <a:ext cx="742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CA" sz="1400" u="none" cap="none" strike="noStrike">
                <a:solidFill>
                  <a:srgbClr val="000000"/>
                </a:solidFill>
                <a:latin typeface="Montserrat"/>
                <a:ea typeface="Montserrat"/>
                <a:cs typeface="Montserrat"/>
                <a:sym typeface="Montserrat"/>
              </a:rPr>
              <a:t>1993</a:t>
            </a:r>
            <a:endParaRPr b="1" i="0" sz="1400" u="none" cap="none" strike="noStrike">
              <a:solidFill>
                <a:srgbClr val="000000"/>
              </a:solidFill>
              <a:latin typeface="Montserrat"/>
              <a:ea typeface="Montserrat"/>
              <a:cs typeface="Montserrat"/>
              <a:sym typeface="Montserrat"/>
            </a:endParaRPr>
          </a:p>
        </p:txBody>
      </p:sp>
      <p:sp>
        <p:nvSpPr>
          <p:cNvPr id="507" name="Google Shape;507;p69"/>
          <p:cNvSpPr txBox="1"/>
          <p:nvPr/>
        </p:nvSpPr>
        <p:spPr>
          <a:xfrm>
            <a:off x="4804050" y="3155913"/>
            <a:ext cx="742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CA" sz="1400" u="none" cap="none" strike="noStrike">
                <a:solidFill>
                  <a:srgbClr val="000000"/>
                </a:solidFill>
                <a:latin typeface="Montserrat"/>
                <a:ea typeface="Montserrat"/>
                <a:cs typeface="Montserrat"/>
                <a:sym typeface="Montserrat"/>
              </a:rPr>
              <a:t>1999</a:t>
            </a:r>
            <a:endParaRPr b="1" i="0" sz="1400" u="none" cap="none" strike="noStrike">
              <a:solidFill>
                <a:srgbClr val="000000"/>
              </a:solidFill>
              <a:latin typeface="Montserrat"/>
              <a:ea typeface="Montserrat"/>
              <a:cs typeface="Montserrat"/>
              <a:sym typeface="Montserrat"/>
            </a:endParaRPr>
          </a:p>
        </p:txBody>
      </p:sp>
      <p:sp>
        <p:nvSpPr>
          <p:cNvPr id="508" name="Google Shape;508;p69"/>
          <p:cNvSpPr txBox="1"/>
          <p:nvPr/>
        </p:nvSpPr>
        <p:spPr>
          <a:xfrm>
            <a:off x="236300" y="3484700"/>
            <a:ext cx="2775900" cy="1108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CA" sz="1200" u="none" cap="none" strike="noStrike">
                <a:solidFill>
                  <a:srgbClr val="1A1A1A"/>
                </a:solidFill>
                <a:latin typeface="Montserrat"/>
                <a:ea typeface="Montserrat"/>
                <a:cs typeface="Montserrat"/>
                <a:sym typeface="Montserrat"/>
              </a:rPr>
              <a:t>Founded by Jensen Huang, Chris Malachowsky, and Curtis Priem, with a vision to bring 3D graphics to the gaming and multimedia markets.</a:t>
            </a:r>
            <a:endParaRPr b="0" i="0" sz="1200" u="none" cap="none" strike="noStrike">
              <a:solidFill>
                <a:srgbClr val="000000"/>
              </a:solidFill>
              <a:latin typeface="Montserrat"/>
              <a:ea typeface="Montserrat"/>
              <a:cs typeface="Montserrat"/>
              <a:sym typeface="Montserrat"/>
            </a:endParaRPr>
          </a:p>
        </p:txBody>
      </p:sp>
      <p:sp>
        <p:nvSpPr>
          <p:cNvPr id="509" name="Google Shape;509;p69"/>
          <p:cNvSpPr txBox="1"/>
          <p:nvPr/>
        </p:nvSpPr>
        <p:spPr>
          <a:xfrm>
            <a:off x="4182050" y="3462050"/>
            <a:ext cx="3000000" cy="1293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CA" sz="1200" u="none" cap="none" strike="noStrike">
                <a:solidFill>
                  <a:srgbClr val="1A1A1A"/>
                </a:solidFill>
                <a:latin typeface="Montserrat"/>
                <a:ea typeface="Montserrat"/>
                <a:cs typeface="Montserrat"/>
                <a:sym typeface="Montserrat"/>
              </a:rPr>
              <a:t>Invents the GPU, the graphics processing unit, which sets the stage to reshape the computing industry.</a:t>
            </a:r>
            <a:endParaRPr b="0" i="0" sz="1200" u="none" cap="none" strike="noStrike">
              <a:solidFill>
                <a:srgbClr val="1A1A1A"/>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1A1A1A"/>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200"/>
              <a:buFont typeface="Arial"/>
              <a:buNone/>
            </a:pPr>
            <a:r>
              <a:rPr b="1" i="0" lang="en-CA" sz="1200" u="none" cap="none" strike="noStrike">
                <a:solidFill>
                  <a:srgbClr val="1A1A1A"/>
                </a:solidFill>
                <a:latin typeface="Montserrat"/>
                <a:ea typeface="Montserrat"/>
                <a:cs typeface="Montserrat"/>
                <a:sym typeface="Montserrat"/>
              </a:rPr>
              <a:t>IPO Offering</a:t>
            </a:r>
            <a:endParaRPr b="1" i="0" sz="1200" u="none" cap="none" strike="noStrike">
              <a:solidFill>
                <a:srgbClr val="1A1A1A"/>
              </a:solidFill>
              <a:latin typeface="Montserrat"/>
              <a:ea typeface="Montserrat"/>
              <a:cs typeface="Montserrat"/>
              <a:sym typeface="Montserrat"/>
            </a:endParaRPr>
          </a:p>
        </p:txBody>
      </p:sp>
      <p:sp>
        <p:nvSpPr>
          <p:cNvPr id="510" name="Google Shape;510;p69"/>
          <p:cNvSpPr txBox="1"/>
          <p:nvPr/>
        </p:nvSpPr>
        <p:spPr>
          <a:xfrm>
            <a:off x="1656850" y="1173200"/>
            <a:ext cx="31023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CA" sz="1200" u="none" cap="none" strike="noStrike">
                <a:solidFill>
                  <a:srgbClr val="333333"/>
                </a:solidFill>
                <a:highlight>
                  <a:srgbClr val="FFFFFF"/>
                </a:highlight>
                <a:latin typeface="Montserrat"/>
                <a:ea typeface="Montserrat"/>
                <a:cs typeface="Montserrat"/>
                <a:sym typeface="Montserrat"/>
              </a:rPr>
              <a:t>Nvidia's first chip, the NV1, and cost $10 million to develop--money was raised from Sequoia Capital and Sutter Hill Ventures.</a:t>
            </a:r>
            <a:endParaRPr b="0" i="0" sz="1200" u="none" cap="none" strike="noStrike">
              <a:solidFill>
                <a:srgbClr val="000000"/>
              </a:solidFill>
              <a:latin typeface="Montserrat"/>
              <a:ea typeface="Montserrat"/>
              <a:cs typeface="Montserrat"/>
              <a:sym typeface="Montserrat"/>
            </a:endParaRPr>
          </a:p>
        </p:txBody>
      </p:sp>
      <p:sp>
        <p:nvSpPr>
          <p:cNvPr id="511" name="Google Shape;511;p69"/>
          <p:cNvSpPr txBox="1"/>
          <p:nvPr/>
        </p:nvSpPr>
        <p:spPr>
          <a:xfrm>
            <a:off x="2687225" y="2013038"/>
            <a:ext cx="742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CA" sz="1400" u="none" cap="none" strike="noStrike">
                <a:solidFill>
                  <a:srgbClr val="000000"/>
                </a:solidFill>
                <a:latin typeface="Montserrat"/>
                <a:ea typeface="Montserrat"/>
                <a:cs typeface="Montserrat"/>
                <a:sym typeface="Montserrat"/>
              </a:rPr>
              <a:t>1995</a:t>
            </a:r>
            <a:endParaRPr b="1" i="0" sz="1400" u="none" cap="none" strike="noStrike">
              <a:solidFill>
                <a:srgbClr val="000000"/>
              </a:solidFill>
              <a:latin typeface="Montserrat"/>
              <a:ea typeface="Montserrat"/>
              <a:cs typeface="Montserrat"/>
              <a:sym typeface="Montserrat"/>
            </a:endParaRPr>
          </a:p>
        </p:txBody>
      </p:sp>
      <p:sp>
        <p:nvSpPr>
          <p:cNvPr id="512" name="Google Shape;512;p69"/>
          <p:cNvSpPr txBox="1"/>
          <p:nvPr/>
        </p:nvSpPr>
        <p:spPr>
          <a:xfrm>
            <a:off x="5700550" y="1039850"/>
            <a:ext cx="3000000" cy="1108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CA" sz="1200" u="none" cap="none" strike="noStrike">
                <a:solidFill>
                  <a:srgbClr val="333333"/>
                </a:solidFill>
                <a:highlight>
                  <a:srgbClr val="FFFFFF"/>
                </a:highlight>
                <a:latin typeface="Montserrat"/>
                <a:ea typeface="Montserrat"/>
                <a:cs typeface="Montserrat"/>
                <a:sym typeface="Montserrat"/>
              </a:rPr>
              <a:t>Nvidia acquired Exluna for an undisclosed sum. Exluna made software-rendering tools and the personnel were merged into the Cg project. </a:t>
            </a:r>
            <a:endParaRPr b="0" i="0" sz="1200" u="none" cap="none" strike="noStrike">
              <a:solidFill>
                <a:srgbClr val="000000"/>
              </a:solidFill>
              <a:latin typeface="Montserrat"/>
              <a:ea typeface="Montserrat"/>
              <a:cs typeface="Montserrat"/>
              <a:sym typeface="Montserrat"/>
            </a:endParaRPr>
          </a:p>
        </p:txBody>
      </p:sp>
      <p:sp>
        <p:nvSpPr>
          <p:cNvPr id="513" name="Google Shape;513;p69"/>
          <p:cNvSpPr txBox="1"/>
          <p:nvPr/>
        </p:nvSpPr>
        <p:spPr>
          <a:xfrm>
            <a:off x="6722000" y="1912900"/>
            <a:ext cx="742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CA" sz="1400" u="none" cap="none" strike="noStrike">
                <a:solidFill>
                  <a:srgbClr val="000000"/>
                </a:solidFill>
                <a:latin typeface="Montserrat"/>
                <a:ea typeface="Montserrat"/>
                <a:cs typeface="Montserrat"/>
                <a:sym typeface="Montserrat"/>
              </a:rPr>
              <a:t>2002</a:t>
            </a:r>
            <a:endParaRPr b="1" i="0" sz="1400" u="none" cap="none" strike="noStrike">
              <a:solidFill>
                <a:srgbClr val="000000"/>
              </a:solidFill>
              <a:latin typeface="Montserrat"/>
              <a:ea typeface="Montserrat"/>
              <a:cs typeface="Montserrat"/>
              <a:sym typeface="Montserrat"/>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sp>
        <p:nvSpPr>
          <p:cNvPr id="518" name="Google Shape;518;p70"/>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Timeline</a:t>
            </a:r>
            <a:endParaRPr/>
          </a:p>
        </p:txBody>
      </p:sp>
      <p:pic>
        <p:nvPicPr>
          <p:cNvPr id="519" name="Google Shape;519;p70"/>
          <p:cNvPicPr preferRelativeResize="0"/>
          <p:nvPr/>
        </p:nvPicPr>
        <p:blipFill rotWithShape="1">
          <a:blip r:embed="rId3">
            <a:alphaModFix/>
          </a:blip>
          <a:srcRect b="0" l="0" r="0" t="0"/>
          <a:stretch/>
        </p:blipFill>
        <p:spPr>
          <a:xfrm>
            <a:off x="7983181" y="4395750"/>
            <a:ext cx="1003426" cy="564625"/>
          </a:xfrm>
          <a:prstGeom prst="rect">
            <a:avLst/>
          </a:prstGeom>
          <a:noFill/>
          <a:ln>
            <a:noFill/>
          </a:ln>
        </p:spPr>
      </p:pic>
      <p:cxnSp>
        <p:nvCxnSpPr>
          <p:cNvPr id="520" name="Google Shape;520;p70"/>
          <p:cNvCxnSpPr/>
          <p:nvPr/>
        </p:nvCxnSpPr>
        <p:spPr>
          <a:xfrm flipH="1" rot="10800000">
            <a:off x="236300" y="2738025"/>
            <a:ext cx="8690100" cy="18600"/>
          </a:xfrm>
          <a:prstGeom prst="straightConnector1">
            <a:avLst/>
          </a:prstGeom>
          <a:noFill/>
          <a:ln cap="flat" cmpd="sng" w="38100">
            <a:solidFill>
              <a:srgbClr val="44546A"/>
            </a:solidFill>
            <a:prstDash val="solid"/>
            <a:round/>
            <a:headEnd len="sm" w="sm" type="none"/>
            <a:tailEnd len="med" w="med" type="none"/>
          </a:ln>
        </p:spPr>
      </p:cxnSp>
      <p:cxnSp>
        <p:nvCxnSpPr>
          <p:cNvPr id="521" name="Google Shape;521;p70"/>
          <p:cNvCxnSpPr/>
          <p:nvPr/>
        </p:nvCxnSpPr>
        <p:spPr>
          <a:xfrm>
            <a:off x="1183300" y="2738025"/>
            <a:ext cx="0" cy="417900"/>
          </a:xfrm>
          <a:prstGeom prst="straightConnector1">
            <a:avLst/>
          </a:prstGeom>
          <a:noFill/>
          <a:ln cap="flat" cmpd="sng" w="28575">
            <a:solidFill>
              <a:srgbClr val="44546A"/>
            </a:solidFill>
            <a:prstDash val="solid"/>
            <a:round/>
            <a:headEnd len="sm" w="sm" type="none"/>
            <a:tailEnd len="sm" w="sm" type="none"/>
          </a:ln>
        </p:spPr>
      </p:cxnSp>
      <p:cxnSp>
        <p:nvCxnSpPr>
          <p:cNvPr id="522" name="Google Shape;522;p70"/>
          <p:cNvCxnSpPr/>
          <p:nvPr/>
        </p:nvCxnSpPr>
        <p:spPr>
          <a:xfrm>
            <a:off x="5119750" y="2738025"/>
            <a:ext cx="0" cy="417900"/>
          </a:xfrm>
          <a:prstGeom prst="straightConnector1">
            <a:avLst/>
          </a:prstGeom>
          <a:noFill/>
          <a:ln cap="flat" cmpd="sng" w="28575">
            <a:solidFill>
              <a:srgbClr val="44546A"/>
            </a:solidFill>
            <a:prstDash val="solid"/>
            <a:round/>
            <a:headEnd len="sm" w="sm" type="none"/>
            <a:tailEnd len="sm" w="sm" type="none"/>
          </a:ln>
        </p:spPr>
      </p:cxnSp>
      <p:cxnSp>
        <p:nvCxnSpPr>
          <p:cNvPr id="523" name="Google Shape;523;p70"/>
          <p:cNvCxnSpPr/>
          <p:nvPr/>
        </p:nvCxnSpPr>
        <p:spPr>
          <a:xfrm>
            <a:off x="3012200" y="2338725"/>
            <a:ext cx="0" cy="417900"/>
          </a:xfrm>
          <a:prstGeom prst="straightConnector1">
            <a:avLst/>
          </a:prstGeom>
          <a:noFill/>
          <a:ln cap="flat" cmpd="sng" w="28575">
            <a:solidFill>
              <a:srgbClr val="44546A"/>
            </a:solidFill>
            <a:prstDash val="solid"/>
            <a:round/>
            <a:headEnd len="sm" w="sm" type="none"/>
            <a:tailEnd len="sm" w="sm" type="none"/>
          </a:ln>
        </p:spPr>
      </p:cxnSp>
      <p:cxnSp>
        <p:nvCxnSpPr>
          <p:cNvPr id="524" name="Google Shape;524;p70"/>
          <p:cNvCxnSpPr/>
          <p:nvPr/>
        </p:nvCxnSpPr>
        <p:spPr>
          <a:xfrm>
            <a:off x="7093400" y="2338725"/>
            <a:ext cx="0" cy="417900"/>
          </a:xfrm>
          <a:prstGeom prst="straightConnector1">
            <a:avLst/>
          </a:prstGeom>
          <a:noFill/>
          <a:ln cap="flat" cmpd="sng" w="28575">
            <a:solidFill>
              <a:srgbClr val="44546A"/>
            </a:solidFill>
            <a:prstDash val="solid"/>
            <a:round/>
            <a:headEnd len="sm" w="sm" type="none"/>
            <a:tailEnd len="sm" w="sm" type="none"/>
          </a:ln>
        </p:spPr>
      </p:cxnSp>
      <p:sp>
        <p:nvSpPr>
          <p:cNvPr id="525" name="Google Shape;525;p70"/>
          <p:cNvSpPr txBox="1"/>
          <p:nvPr/>
        </p:nvSpPr>
        <p:spPr>
          <a:xfrm>
            <a:off x="914050" y="3155925"/>
            <a:ext cx="742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CA" sz="1400" u="none" cap="none" strike="noStrike">
                <a:solidFill>
                  <a:srgbClr val="000000"/>
                </a:solidFill>
                <a:latin typeface="Montserrat"/>
                <a:ea typeface="Montserrat"/>
                <a:cs typeface="Montserrat"/>
                <a:sym typeface="Montserrat"/>
              </a:rPr>
              <a:t>2003</a:t>
            </a:r>
            <a:endParaRPr b="1" i="0" sz="1400" u="none" cap="none" strike="noStrike">
              <a:solidFill>
                <a:srgbClr val="000000"/>
              </a:solidFill>
              <a:latin typeface="Montserrat"/>
              <a:ea typeface="Montserrat"/>
              <a:cs typeface="Montserrat"/>
              <a:sym typeface="Montserrat"/>
            </a:endParaRPr>
          </a:p>
        </p:txBody>
      </p:sp>
      <p:sp>
        <p:nvSpPr>
          <p:cNvPr id="526" name="Google Shape;526;p70"/>
          <p:cNvSpPr txBox="1"/>
          <p:nvPr/>
        </p:nvSpPr>
        <p:spPr>
          <a:xfrm>
            <a:off x="2640800" y="1924238"/>
            <a:ext cx="742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CA" sz="1400" u="none" cap="none" strike="noStrike">
                <a:solidFill>
                  <a:srgbClr val="000000"/>
                </a:solidFill>
                <a:latin typeface="Montserrat"/>
                <a:ea typeface="Montserrat"/>
                <a:cs typeface="Montserrat"/>
                <a:sym typeface="Montserrat"/>
              </a:rPr>
              <a:t>2006</a:t>
            </a:r>
            <a:endParaRPr b="1" i="0" sz="1400" u="none" cap="none" strike="noStrike">
              <a:solidFill>
                <a:srgbClr val="000000"/>
              </a:solidFill>
              <a:latin typeface="Montserrat"/>
              <a:ea typeface="Montserrat"/>
              <a:cs typeface="Montserrat"/>
              <a:sym typeface="Montserrat"/>
            </a:endParaRPr>
          </a:p>
        </p:txBody>
      </p:sp>
      <p:sp>
        <p:nvSpPr>
          <p:cNvPr id="527" name="Google Shape;527;p70"/>
          <p:cNvSpPr txBox="1"/>
          <p:nvPr/>
        </p:nvSpPr>
        <p:spPr>
          <a:xfrm>
            <a:off x="4804075" y="3155913"/>
            <a:ext cx="742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CA" sz="1400" u="none" cap="none" strike="noStrike">
                <a:solidFill>
                  <a:srgbClr val="000000"/>
                </a:solidFill>
                <a:latin typeface="Montserrat"/>
                <a:ea typeface="Montserrat"/>
                <a:cs typeface="Montserrat"/>
                <a:sym typeface="Montserrat"/>
              </a:rPr>
              <a:t>2007</a:t>
            </a:r>
            <a:endParaRPr b="1" i="0" sz="1400" u="none" cap="none" strike="noStrike">
              <a:solidFill>
                <a:srgbClr val="000000"/>
              </a:solidFill>
              <a:latin typeface="Montserrat"/>
              <a:ea typeface="Montserrat"/>
              <a:cs typeface="Montserrat"/>
              <a:sym typeface="Montserrat"/>
            </a:endParaRPr>
          </a:p>
        </p:txBody>
      </p:sp>
      <p:sp>
        <p:nvSpPr>
          <p:cNvPr id="528" name="Google Shape;528;p70"/>
          <p:cNvSpPr txBox="1"/>
          <p:nvPr/>
        </p:nvSpPr>
        <p:spPr>
          <a:xfrm>
            <a:off x="6777775" y="1904563"/>
            <a:ext cx="742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CA" sz="1400" u="none" cap="none" strike="noStrike">
                <a:solidFill>
                  <a:srgbClr val="000000"/>
                </a:solidFill>
                <a:latin typeface="Montserrat"/>
                <a:ea typeface="Montserrat"/>
                <a:cs typeface="Montserrat"/>
                <a:sym typeface="Montserrat"/>
              </a:rPr>
              <a:t>2012</a:t>
            </a:r>
            <a:endParaRPr b="1" i="0" sz="1400" u="none" cap="none" strike="noStrike">
              <a:solidFill>
                <a:srgbClr val="000000"/>
              </a:solidFill>
              <a:latin typeface="Montserrat"/>
              <a:ea typeface="Montserrat"/>
              <a:cs typeface="Montserrat"/>
              <a:sym typeface="Montserrat"/>
            </a:endParaRPr>
          </a:p>
        </p:txBody>
      </p:sp>
      <p:sp>
        <p:nvSpPr>
          <p:cNvPr id="529" name="Google Shape;529;p70"/>
          <p:cNvSpPr txBox="1"/>
          <p:nvPr/>
        </p:nvSpPr>
        <p:spPr>
          <a:xfrm>
            <a:off x="236300" y="3484700"/>
            <a:ext cx="27759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CA" sz="1200" u="none" cap="none" strike="noStrike">
                <a:solidFill>
                  <a:srgbClr val="333333"/>
                </a:solidFill>
                <a:highlight>
                  <a:srgbClr val="FFFFFF"/>
                </a:highlight>
                <a:latin typeface="Montserrat"/>
                <a:ea typeface="Montserrat"/>
                <a:cs typeface="Montserrat"/>
                <a:sym typeface="Montserrat"/>
              </a:rPr>
              <a:t>Nvidia acquired MediaQ for approximately US$70 million. </a:t>
            </a:r>
            <a:endParaRPr b="0" i="0" sz="1200" u="none" cap="none" strike="noStrike">
              <a:solidFill>
                <a:srgbClr val="000000"/>
              </a:solidFill>
              <a:latin typeface="Montserrat"/>
              <a:ea typeface="Montserrat"/>
              <a:cs typeface="Montserrat"/>
              <a:sym typeface="Montserrat"/>
            </a:endParaRPr>
          </a:p>
        </p:txBody>
      </p:sp>
      <p:sp>
        <p:nvSpPr>
          <p:cNvPr id="530" name="Google Shape;530;p70"/>
          <p:cNvSpPr txBox="1"/>
          <p:nvPr/>
        </p:nvSpPr>
        <p:spPr>
          <a:xfrm>
            <a:off x="4093400" y="3469400"/>
            <a:ext cx="30000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CA" sz="1200" u="none" cap="none" strike="noStrike">
                <a:solidFill>
                  <a:srgbClr val="333333"/>
                </a:solidFill>
                <a:highlight>
                  <a:srgbClr val="FFFFFF"/>
                </a:highlight>
                <a:latin typeface="Montserrat"/>
                <a:ea typeface="Montserrat"/>
                <a:cs typeface="Montserrat"/>
                <a:sym typeface="Montserrat"/>
              </a:rPr>
              <a:t>NVIDIA was honoured as Company of the Year by Forbes magazine for its rapid growth and success.</a:t>
            </a:r>
            <a:endParaRPr b="0" i="0" sz="1200" u="none" cap="none" strike="noStrike">
              <a:solidFill>
                <a:srgbClr val="1A1A1A"/>
              </a:solidFill>
              <a:latin typeface="Montserrat"/>
              <a:ea typeface="Montserrat"/>
              <a:cs typeface="Montserrat"/>
              <a:sym typeface="Montserrat"/>
            </a:endParaRPr>
          </a:p>
        </p:txBody>
      </p:sp>
      <p:sp>
        <p:nvSpPr>
          <p:cNvPr id="531" name="Google Shape;531;p70"/>
          <p:cNvSpPr txBox="1"/>
          <p:nvPr/>
        </p:nvSpPr>
        <p:spPr>
          <a:xfrm>
            <a:off x="1912575" y="1147325"/>
            <a:ext cx="30000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CA" sz="1200" u="none" cap="none" strike="noStrike">
                <a:solidFill>
                  <a:srgbClr val="1A1A1A"/>
                </a:solidFill>
                <a:latin typeface="Montserrat"/>
                <a:ea typeface="Montserrat"/>
                <a:cs typeface="Montserrat"/>
                <a:sym typeface="Montserrat"/>
              </a:rPr>
              <a:t>Opens parallel processing capabilities of GPUs to science and research with unveiling of </a:t>
            </a:r>
            <a:r>
              <a:rPr b="0" i="0" lang="en-CA" sz="1200" u="sng" cap="none" strike="noStrike">
                <a:solidFill>
                  <a:srgbClr val="0563C1"/>
                </a:solidFill>
                <a:latin typeface="Montserrat"/>
                <a:ea typeface="Montserrat"/>
                <a:cs typeface="Montserrat"/>
                <a:sym typeface="Montserrat"/>
                <a:hlinkClick r:id="rId4">
                  <a:extLst>
                    <a:ext uri="{A12FA001-AC4F-418D-AE19-62706E023703}">
                      <ahyp:hlinkClr val="tx"/>
                    </a:ext>
                  </a:extLst>
                </a:hlinkClick>
              </a:rPr>
              <a:t>CUDA</a:t>
            </a:r>
            <a:r>
              <a:rPr b="0" i="0" lang="en-CA" sz="1200" u="none" cap="none" strike="noStrike">
                <a:solidFill>
                  <a:srgbClr val="1A1A1A"/>
                </a:solidFill>
                <a:latin typeface="Montserrat"/>
                <a:ea typeface="Montserrat"/>
                <a:cs typeface="Montserrat"/>
                <a:sym typeface="Montserrat"/>
              </a:rPr>
              <a:t>® architecture.</a:t>
            </a:r>
            <a:endParaRPr b="0" i="0" sz="1200" u="none" cap="none" strike="noStrike">
              <a:solidFill>
                <a:srgbClr val="000000"/>
              </a:solidFill>
              <a:latin typeface="Montserrat"/>
              <a:ea typeface="Montserrat"/>
              <a:cs typeface="Montserrat"/>
              <a:sym typeface="Montserrat"/>
            </a:endParaRPr>
          </a:p>
        </p:txBody>
      </p:sp>
      <p:sp>
        <p:nvSpPr>
          <p:cNvPr id="532" name="Google Shape;532;p70"/>
          <p:cNvSpPr txBox="1"/>
          <p:nvPr/>
        </p:nvSpPr>
        <p:spPr>
          <a:xfrm>
            <a:off x="5649175" y="1331813"/>
            <a:ext cx="30000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CA" sz="1200" u="none" cap="none" strike="noStrike">
                <a:solidFill>
                  <a:srgbClr val="1A1A1A"/>
                </a:solidFill>
                <a:latin typeface="Montserrat"/>
                <a:ea typeface="Montserrat"/>
                <a:cs typeface="Montserrat"/>
                <a:sym typeface="Montserrat"/>
              </a:rPr>
              <a:t>Sparks the era of </a:t>
            </a:r>
            <a:r>
              <a:rPr b="0" i="0" lang="en-CA" sz="1200" u="sng" cap="none" strike="noStrike">
                <a:solidFill>
                  <a:srgbClr val="0563C1"/>
                </a:solidFill>
                <a:latin typeface="Montserrat"/>
                <a:ea typeface="Montserrat"/>
                <a:cs typeface="Montserrat"/>
                <a:sym typeface="Montserrat"/>
                <a:hlinkClick r:id="rId5">
                  <a:extLst>
                    <a:ext uri="{A12FA001-AC4F-418D-AE19-62706E023703}">
                      <ahyp:hlinkClr val="tx"/>
                    </a:ext>
                  </a:extLst>
                </a:hlinkClick>
              </a:rPr>
              <a:t>modern AI</a:t>
            </a:r>
            <a:r>
              <a:rPr b="0" i="0" lang="en-CA" sz="1200" u="none" cap="none" strike="noStrike">
                <a:solidFill>
                  <a:srgbClr val="1A1A1A"/>
                </a:solidFill>
                <a:latin typeface="Montserrat"/>
                <a:ea typeface="Montserrat"/>
                <a:cs typeface="Montserrat"/>
                <a:sym typeface="Montserrat"/>
              </a:rPr>
              <a:t> by powering the breakthrough AlexNet neural network. </a:t>
            </a:r>
            <a:endParaRPr b="0" i="0" sz="1200" u="none" cap="none" strike="noStrike">
              <a:solidFill>
                <a:srgbClr val="000000"/>
              </a:solidFill>
              <a:latin typeface="Montserrat"/>
              <a:ea typeface="Montserrat"/>
              <a:cs typeface="Montserrat"/>
              <a:sym typeface="Montserrat"/>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sp>
        <p:nvSpPr>
          <p:cNvPr id="537" name="Google Shape;537;p71"/>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Timeline</a:t>
            </a:r>
            <a:endParaRPr/>
          </a:p>
        </p:txBody>
      </p:sp>
      <p:pic>
        <p:nvPicPr>
          <p:cNvPr id="538" name="Google Shape;538;p71"/>
          <p:cNvPicPr preferRelativeResize="0"/>
          <p:nvPr/>
        </p:nvPicPr>
        <p:blipFill rotWithShape="1">
          <a:blip r:embed="rId3">
            <a:alphaModFix/>
          </a:blip>
          <a:srcRect b="0" l="0" r="0" t="0"/>
          <a:stretch/>
        </p:blipFill>
        <p:spPr>
          <a:xfrm>
            <a:off x="7983181" y="4395750"/>
            <a:ext cx="1003426" cy="564625"/>
          </a:xfrm>
          <a:prstGeom prst="rect">
            <a:avLst/>
          </a:prstGeom>
          <a:noFill/>
          <a:ln>
            <a:noFill/>
          </a:ln>
        </p:spPr>
      </p:pic>
      <p:cxnSp>
        <p:nvCxnSpPr>
          <p:cNvPr id="539" name="Google Shape;539;p71"/>
          <p:cNvCxnSpPr/>
          <p:nvPr/>
        </p:nvCxnSpPr>
        <p:spPr>
          <a:xfrm flipH="1" rot="10800000">
            <a:off x="236300" y="3042825"/>
            <a:ext cx="8690100" cy="18600"/>
          </a:xfrm>
          <a:prstGeom prst="straightConnector1">
            <a:avLst/>
          </a:prstGeom>
          <a:noFill/>
          <a:ln cap="flat" cmpd="sng" w="38100">
            <a:solidFill>
              <a:srgbClr val="44546A"/>
            </a:solidFill>
            <a:prstDash val="solid"/>
            <a:round/>
            <a:headEnd len="sm" w="sm" type="none"/>
            <a:tailEnd len="med" w="med" type="none"/>
          </a:ln>
        </p:spPr>
      </p:cxnSp>
      <p:cxnSp>
        <p:nvCxnSpPr>
          <p:cNvPr id="540" name="Google Shape;540;p71"/>
          <p:cNvCxnSpPr/>
          <p:nvPr/>
        </p:nvCxnSpPr>
        <p:spPr>
          <a:xfrm>
            <a:off x="1183300" y="3042825"/>
            <a:ext cx="0" cy="417900"/>
          </a:xfrm>
          <a:prstGeom prst="straightConnector1">
            <a:avLst/>
          </a:prstGeom>
          <a:noFill/>
          <a:ln cap="flat" cmpd="sng" w="28575">
            <a:solidFill>
              <a:srgbClr val="44546A"/>
            </a:solidFill>
            <a:prstDash val="solid"/>
            <a:round/>
            <a:headEnd len="sm" w="sm" type="none"/>
            <a:tailEnd len="sm" w="sm" type="none"/>
          </a:ln>
        </p:spPr>
      </p:cxnSp>
      <p:cxnSp>
        <p:nvCxnSpPr>
          <p:cNvPr id="541" name="Google Shape;541;p71"/>
          <p:cNvCxnSpPr/>
          <p:nvPr/>
        </p:nvCxnSpPr>
        <p:spPr>
          <a:xfrm>
            <a:off x="5119750" y="3042825"/>
            <a:ext cx="0" cy="417900"/>
          </a:xfrm>
          <a:prstGeom prst="straightConnector1">
            <a:avLst/>
          </a:prstGeom>
          <a:noFill/>
          <a:ln cap="flat" cmpd="sng" w="28575">
            <a:solidFill>
              <a:srgbClr val="44546A"/>
            </a:solidFill>
            <a:prstDash val="solid"/>
            <a:round/>
            <a:headEnd len="sm" w="sm" type="none"/>
            <a:tailEnd len="sm" w="sm" type="none"/>
          </a:ln>
        </p:spPr>
      </p:cxnSp>
      <p:cxnSp>
        <p:nvCxnSpPr>
          <p:cNvPr id="542" name="Google Shape;542;p71"/>
          <p:cNvCxnSpPr/>
          <p:nvPr/>
        </p:nvCxnSpPr>
        <p:spPr>
          <a:xfrm>
            <a:off x="3012200" y="2643525"/>
            <a:ext cx="0" cy="417900"/>
          </a:xfrm>
          <a:prstGeom prst="straightConnector1">
            <a:avLst/>
          </a:prstGeom>
          <a:noFill/>
          <a:ln cap="flat" cmpd="sng" w="28575">
            <a:solidFill>
              <a:srgbClr val="44546A"/>
            </a:solidFill>
            <a:prstDash val="solid"/>
            <a:round/>
            <a:headEnd len="sm" w="sm" type="none"/>
            <a:tailEnd len="sm" w="sm" type="none"/>
          </a:ln>
        </p:spPr>
      </p:cxnSp>
      <p:cxnSp>
        <p:nvCxnSpPr>
          <p:cNvPr id="543" name="Google Shape;543;p71"/>
          <p:cNvCxnSpPr/>
          <p:nvPr/>
        </p:nvCxnSpPr>
        <p:spPr>
          <a:xfrm>
            <a:off x="7093400" y="2643525"/>
            <a:ext cx="0" cy="417900"/>
          </a:xfrm>
          <a:prstGeom prst="straightConnector1">
            <a:avLst/>
          </a:prstGeom>
          <a:noFill/>
          <a:ln cap="flat" cmpd="sng" w="28575">
            <a:solidFill>
              <a:srgbClr val="44546A"/>
            </a:solidFill>
            <a:prstDash val="solid"/>
            <a:round/>
            <a:headEnd len="sm" w="sm" type="none"/>
            <a:tailEnd len="sm" w="sm" type="none"/>
          </a:ln>
        </p:spPr>
      </p:cxnSp>
      <p:sp>
        <p:nvSpPr>
          <p:cNvPr id="544" name="Google Shape;544;p71"/>
          <p:cNvSpPr txBox="1"/>
          <p:nvPr/>
        </p:nvSpPr>
        <p:spPr>
          <a:xfrm>
            <a:off x="914050" y="3460725"/>
            <a:ext cx="742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CA" sz="1400" u="none" cap="none" strike="noStrike">
                <a:solidFill>
                  <a:srgbClr val="000000"/>
                </a:solidFill>
                <a:latin typeface="Montserrat"/>
                <a:ea typeface="Montserrat"/>
                <a:cs typeface="Montserrat"/>
                <a:sym typeface="Montserrat"/>
              </a:rPr>
              <a:t>2014</a:t>
            </a:r>
            <a:endParaRPr b="1" i="0" sz="1400" u="none" cap="none" strike="noStrike">
              <a:solidFill>
                <a:srgbClr val="000000"/>
              </a:solidFill>
              <a:latin typeface="Montserrat"/>
              <a:ea typeface="Montserrat"/>
              <a:cs typeface="Montserrat"/>
              <a:sym typeface="Montserrat"/>
            </a:endParaRPr>
          </a:p>
        </p:txBody>
      </p:sp>
      <p:sp>
        <p:nvSpPr>
          <p:cNvPr id="545" name="Google Shape;545;p71"/>
          <p:cNvSpPr txBox="1"/>
          <p:nvPr/>
        </p:nvSpPr>
        <p:spPr>
          <a:xfrm>
            <a:off x="4804075" y="3460713"/>
            <a:ext cx="742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CA" sz="1400" u="none" cap="none" strike="noStrike">
                <a:solidFill>
                  <a:srgbClr val="000000"/>
                </a:solidFill>
                <a:latin typeface="Montserrat"/>
                <a:ea typeface="Montserrat"/>
                <a:cs typeface="Montserrat"/>
                <a:sym typeface="Montserrat"/>
              </a:rPr>
              <a:t>2019</a:t>
            </a:r>
            <a:endParaRPr b="1" i="0" sz="1400" u="none" cap="none" strike="noStrike">
              <a:solidFill>
                <a:srgbClr val="000000"/>
              </a:solidFill>
              <a:latin typeface="Montserrat"/>
              <a:ea typeface="Montserrat"/>
              <a:cs typeface="Montserrat"/>
              <a:sym typeface="Montserrat"/>
            </a:endParaRPr>
          </a:p>
        </p:txBody>
      </p:sp>
      <p:sp>
        <p:nvSpPr>
          <p:cNvPr id="546" name="Google Shape;546;p71"/>
          <p:cNvSpPr txBox="1"/>
          <p:nvPr/>
        </p:nvSpPr>
        <p:spPr>
          <a:xfrm>
            <a:off x="6777775" y="2209363"/>
            <a:ext cx="742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CA" sz="1400" u="none" cap="none" strike="noStrike">
                <a:solidFill>
                  <a:srgbClr val="000000"/>
                </a:solidFill>
                <a:latin typeface="Montserrat"/>
                <a:ea typeface="Montserrat"/>
                <a:cs typeface="Montserrat"/>
                <a:sym typeface="Montserrat"/>
              </a:rPr>
              <a:t>2022</a:t>
            </a:r>
            <a:endParaRPr b="1" i="0" sz="1400" u="none" cap="none" strike="noStrike">
              <a:solidFill>
                <a:srgbClr val="000000"/>
              </a:solidFill>
              <a:latin typeface="Montserrat"/>
              <a:ea typeface="Montserrat"/>
              <a:cs typeface="Montserrat"/>
              <a:sym typeface="Montserrat"/>
            </a:endParaRPr>
          </a:p>
        </p:txBody>
      </p:sp>
      <p:sp>
        <p:nvSpPr>
          <p:cNvPr id="547" name="Google Shape;547;p71"/>
          <p:cNvSpPr txBox="1"/>
          <p:nvPr/>
        </p:nvSpPr>
        <p:spPr>
          <a:xfrm>
            <a:off x="236300" y="3789500"/>
            <a:ext cx="27759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CA" sz="1200" u="none" cap="none" strike="noStrike">
                <a:solidFill>
                  <a:srgbClr val="333333"/>
                </a:solidFill>
                <a:highlight>
                  <a:srgbClr val="FFFFFF"/>
                </a:highlight>
                <a:latin typeface="Montserrat"/>
                <a:ea typeface="Montserrat"/>
                <a:cs typeface="Montserrat"/>
                <a:sym typeface="Montserrat"/>
              </a:rPr>
              <a:t>Nvidia has diversified its business focusing on three markets: gaming, automotive electronics, and mobile devices.</a:t>
            </a:r>
            <a:endParaRPr b="0" i="0" sz="1200" u="none" cap="none" strike="noStrike">
              <a:solidFill>
                <a:srgbClr val="000000"/>
              </a:solidFill>
              <a:latin typeface="Montserrat"/>
              <a:ea typeface="Montserrat"/>
              <a:cs typeface="Montserrat"/>
              <a:sym typeface="Montserrat"/>
            </a:endParaRPr>
          </a:p>
        </p:txBody>
      </p:sp>
      <p:sp>
        <p:nvSpPr>
          <p:cNvPr id="548" name="Google Shape;548;p71"/>
          <p:cNvSpPr txBox="1"/>
          <p:nvPr/>
        </p:nvSpPr>
        <p:spPr>
          <a:xfrm>
            <a:off x="1846625" y="973275"/>
            <a:ext cx="3000000" cy="1477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CA" sz="1200" u="none" cap="none" strike="noStrike">
                <a:solidFill>
                  <a:srgbClr val="333333"/>
                </a:solidFill>
                <a:highlight>
                  <a:srgbClr val="FFFFFF"/>
                </a:highlight>
                <a:latin typeface="Montserrat"/>
                <a:ea typeface="Montserrat"/>
                <a:cs typeface="Montserrat"/>
                <a:sym typeface="Montserrat"/>
              </a:rPr>
              <a:t>Honoured as Company of the Year by Forbes magazine for its rapid growth and success.</a:t>
            </a:r>
            <a:endParaRPr b="0" i="0" sz="1200" u="none" cap="none" strike="noStrike">
              <a:solidFill>
                <a:srgbClr val="333333"/>
              </a:solidFill>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333333"/>
              </a:solidFill>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200"/>
              <a:buFont typeface="Arial"/>
              <a:buNone/>
            </a:pPr>
            <a:r>
              <a:rPr b="0" i="0" lang="en-CA" sz="1200" u="none" cap="none" strike="noStrike">
                <a:solidFill>
                  <a:srgbClr val="1A1A1A"/>
                </a:solidFill>
                <a:latin typeface="Montserrat"/>
                <a:ea typeface="Montserrat"/>
                <a:cs typeface="Montserrat"/>
                <a:sym typeface="Montserrat"/>
              </a:rPr>
              <a:t>Reinvents computer graphics with </a:t>
            </a:r>
            <a:r>
              <a:rPr b="0" i="0" lang="en-CA" sz="1200" u="sng" cap="none" strike="noStrike">
                <a:solidFill>
                  <a:srgbClr val="0563C1"/>
                </a:solidFill>
                <a:latin typeface="Montserrat"/>
                <a:ea typeface="Montserrat"/>
                <a:cs typeface="Montserrat"/>
                <a:sym typeface="Montserrat"/>
                <a:hlinkClick r:id="rId4">
                  <a:extLst>
                    <a:ext uri="{A12FA001-AC4F-418D-AE19-62706E023703}">
                      <ahyp:hlinkClr val="tx"/>
                    </a:ext>
                  </a:extLst>
                </a:hlinkClick>
              </a:rPr>
              <a:t>NVIDIA RTX</a:t>
            </a:r>
            <a:r>
              <a:rPr b="0" i="0" lang="en-CA" sz="1200" u="none" cap="none" strike="noStrike">
                <a:solidFill>
                  <a:srgbClr val="1A1A1A"/>
                </a:solidFill>
                <a:latin typeface="Montserrat"/>
                <a:ea typeface="Montserrat"/>
                <a:cs typeface="Montserrat"/>
                <a:sym typeface="Montserrat"/>
              </a:rPr>
              <a:t>™, the first GPU capable of real-time ray tracing.</a:t>
            </a:r>
            <a:endParaRPr b="0" i="0" sz="1200" u="none" cap="none" strike="noStrike">
              <a:solidFill>
                <a:srgbClr val="333333"/>
              </a:solidFill>
              <a:highlight>
                <a:srgbClr val="FFFFFF"/>
              </a:highlight>
              <a:latin typeface="Montserrat"/>
              <a:ea typeface="Montserrat"/>
              <a:cs typeface="Montserrat"/>
              <a:sym typeface="Montserrat"/>
            </a:endParaRPr>
          </a:p>
        </p:txBody>
      </p:sp>
      <p:sp>
        <p:nvSpPr>
          <p:cNvPr id="549" name="Google Shape;549;p71"/>
          <p:cNvSpPr txBox="1"/>
          <p:nvPr/>
        </p:nvSpPr>
        <p:spPr>
          <a:xfrm>
            <a:off x="3968700" y="3847688"/>
            <a:ext cx="30000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CA" sz="1200" u="none" cap="none" strike="noStrike">
                <a:solidFill>
                  <a:srgbClr val="333333"/>
                </a:solidFill>
                <a:highlight>
                  <a:srgbClr val="FFFFFF"/>
                </a:highlight>
                <a:latin typeface="Montserrat"/>
                <a:ea typeface="Montserrat"/>
                <a:cs typeface="Montserrat"/>
                <a:sym typeface="Montserrat"/>
              </a:rPr>
              <a:t>Nvidia announced new RTX Studio laptops.</a:t>
            </a:r>
            <a:endParaRPr b="0" i="0" sz="1200" u="none" cap="none" strike="noStrike">
              <a:solidFill>
                <a:srgbClr val="000000"/>
              </a:solidFill>
              <a:latin typeface="Montserrat"/>
              <a:ea typeface="Montserrat"/>
              <a:cs typeface="Montserrat"/>
              <a:sym typeface="Montserrat"/>
            </a:endParaRPr>
          </a:p>
        </p:txBody>
      </p:sp>
      <p:sp>
        <p:nvSpPr>
          <p:cNvPr id="550" name="Google Shape;550;p71"/>
          <p:cNvSpPr txBox="1"/>
          <p:nvPr/>
        </p:nvSpPr>
        <p:spPr>
          <a:xfrm>
            <a:off x="2640800" y="2284725"/>
            <a:ext cx="742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CA" sz="1400" u="none" cap="none" strike="noStrike">
                <a:solidFill>
                  <a:srgbClr val="000000"/>
                </a:solidFill>
                <a:latin typeface="Montserrat"/>
                <a:ea typeface="Montserrat"/>
                <a:cs typeface="Montserrat"/>
                <a:sym typeface="Montserrat"/>
              </a:rPr>
              <a:t>2018</a:t>
            </a:r>
            <a:endParaRPr b="1" i="0" sz="1400" u="none" cap="none" strike="noStrike">
              <a:solidFill>
                <a:srgbClr val="000000"/>
              </a:solidFill>
              <a:latin typeface="Montserrat"/>
              <a:ea typeface="Montserrat"/>
              <a:cs typeface="Montserrat"/>
              <a:sym typeface="Montserrat"/>
            </a:endParaRPr>
          </a:p>
        </p:txBody>
      </p:sp>
      <p:sp>
        <p:nvSpPr>
          <p:cNvPr id="551" name="Google Shape;551;p71"/>
          <p:cNvSpPr txBox="1"/>
          <p:nvPr/>
        </p:nvSpPr>
        <p:spPr>
          <a:xfrm>
            <a:off x="5969800" y="1348513"/>
            <a:ext cx="30000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CA" sz="1200" u="none" cap="none" strike="noStrike">
                <a:solidFill>
                  <a:srgbClr val="1A1A1A"/>
                </a:solidFill>
                <a:latin typeface="Montserrat"/>
                <a:ea typeface="Montserrat"/>
                <a:cs typeface="Montserrat"/>
                <a:sym typeface="Montserrat"/>
              </a:rPr>
              <a:t>Plays a foundational role in the building of the metaverse, the next stage of the internet, with the </a:t>
            </a:r>
            <a:r>
              <a:rPr b="0" i="0" lang="en-CA" sz="1200" u="sng" cap="none" strike="noStrike">
                <a:solidFill>
                  <a:srgbClr val="0563C1"/>
                </a:solidFill>
                <a:latin typeface="Montserrat"/>
                <a:ea typeface="Montserrat"/>
                <a:cs typeface="Montserrat"/>
                <a:sym typeface="Montserrat"/>
                <a:hlinkClick r:id="rId5">
                  <a:extLst>
                    <a:ext uri="{A12FA001-AC4F-418D-AE19-62706E023703}">
                      <ahyp:hlinkClr val="tx"/>
                    </a:ext>
                  </a:extLst>
                </a:hlinkClick>
              </a:rPr>
              <a:t>NVIDIA Omniverse™ platform</a:t>
            </a:r>
            <a:r>
              <a:rPr b="0" i="0" lang="en-CA" sz="1200" u="none" cap="none" strike="noStrike">
                <a:solidFill>
                  <a:srgbClr val="1A1A1A"/>
                </a:solidFill>
                <a:latin typeface="Montserrat"/>
                <a:ea typeface="Montserrat"/>
                <a:cs typeface="Montserrat"/>
                <a:sym typeface="Montserrat"/>
              </a:rPr>
              <a:t>.</a:t>
            </a:r>
            <a:endParaRPr b="0" i="0" sz="1200" u="none" cap="none" strike="noStrike">
              <a:solidFill>
                <a:srgbClr val="000000"/>
              </a:solidFill>
              <a:latin typeface="Montserrat"/>
              <a:ea typeface="Montserrat"/>
              <a:cs typeface="Montserrat"/>
              <a:sym typeface="Montserrat"/>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sp>
        <p:nvSpPr>
          <p:cNvPr id="556" name="Google Shape;556;p72"/>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Notable Acquisitions</a:t>
            </a:r>
            <a:endParaRPr/>
          </a:p>
        </p:txBody>
      </p:sp>
      <p:pic>
        <p:nvPicPr>
          <p:cNvPr id="557" name="Google Shape;557;p72"/>
          <p:cNvPicPr preferRelativeResize="0"/>
          <p:nvPr/>
        </p:nvPicPr>
        <p:blipFill rotWithShape="1">
          <a:blip r:embed="rId3">
            <a:alphaModFix/>
          </a:blip>
          <a:srcRect b="0" l="0" r="0" t="0"/>
          <a:stretch/>
        </p:blipFill>
        <p:spPr>
          <a:xfrm>
            <a:off x="7983181" y="4395750"/>
            <a:ext cx="1003426" cy="564625"/>
          </a:xfrm>
          <a:prstGeom prst="rect">
            <a:avLst/>
          </a:prstGeom>
          <a:noFill/>
          <a:ln>
            <a:noFill/>
          </a:ln>
        </p:spPr>
      </p:pic>
      <p:sp>
        <p:nvSpPr>
          <p:cNvPr id="558" name="Google Shape;558;p72"/>
          <p:cNvSpPr txBox="1"/>
          <p:nvPr/>
        </p:nvSpPr>
        <p:spPr>
          <a:xfrm>
            <a:off x="110113" y="1189275"/>
            <a:ext cx="4125300" cy="1279500"/>
          </a:xfrm>
          <a:prstGeom prst="rect">
            <a:avLst/>
          </a:prstGeom>
          <a:noFill/>
          <a:ln>
            <a:noFill/>
          </a:ln>
        </p:spPr>
        <p:txBody>
          <a:bodyPr anchorCtr="0" anchor="t" bIns="91425" lIns="91425" spcFirstLastPara="1" rIns="91425" wrap="square" tIns="91425">
            <a:spAutoFit/>
          </a:bodyPr>
          <a:lstStyle/>
          <a:p>
            <a:pPr indent="0" lvl="0" marL="0" marR="0" rtl="0" algn="l">
              <a:lnSpc>
                <a:spcPct val="120000"/>
              </a:lnSpc>
              <a:spcBef>
                <a:spcPts val="0"/>
              </a:spcBef>
              <a:spcAft>
                <a:spcPts val="0"/>
              </a:spcAft>
              <a:buClr>
                <a:srgbClr val="000000"/>
              </a:buClr>
              <a:buSzPts val="1200"/>
              <a:buFont typeface="Arial"/>
              <a:buNone/>
            </a:pPr>
            <a:r>
              <a:rPr b="1" i="0" lang="en-CA" sz="1200" u="none" cap="none" strike="noStrike">
                <a:solidFill>
                  <a:srgbClr val="1A1A1A"/>
                </a:solidFill>
                <a:latin typeface="Montserrat"/>
                <a:ea typeface="Montserrat"/>
                <a:cs typeface="Montserrat"/>
                <a:sym typeface="Montserrat"/>
              </a:rPr>
              <a:t>Mellanox Technologies</a:t>
            </a:r>
            <a:endParaRPr b="1" i="0" sz="1200" u="none" cap="none" strike="noStrike">
              <a:solidFill>
                <a:srgbClr val="1A1A1A"/>
              </a:solidFill>
              <a:latin typeface="Montserrat"/>
              <a:ea typeface="Montserrat"/>
              <a:cs typeface="Montserrat"/>
              <a:sym typeface="Montserrat"/>
            </a:endParaRPr>
          </a:p>
          <a:p>
            <a:pPr indent="-304800" lvl="0" marL="457200" marR="0" rtl="0" algn="l">
              <a:lnSpc>
                <a:spcPct val="115000"/>
              </a:lnSpc>
              <a:spcBef>
                <a:spcPts val="400"/>
              </a:spcBef>
              <a:spcAft>
                <a:spcPts val="0"/>
              </a:spcAft>
              <a:buClr>
                <a:srgbClr val="1A1A1A"/>
              </a:buClr>
              <a:buSzPts val="1200"/>
              <a:buFont typeface="Montserrat"/>
              <a:buChar char="●"/>
            </a:pPr>
            <a:r>
              <a:rPr b="1" lang="en-CA" sz="1200">
                <a:solidFill>
                  <a:srgbClr val="1A1A1A"/>
                </a:solidFill>
                <a:latin typeface="Montserrat"/>
                <a:ea typeface="Montserrat"/>
                <a:cs typeface="Montserrat"/>
                <a:sym typeface="Montserrat"/>
              </a:rPr>
              <a:t>Main </a:t>
            </a:r>
            <a:r>
              <a:rPr b="1" i="0" lang="en-CA" sz="1200" u="none" cap="none" strike="noStrike">
                <a:solidFill>
                  <a:srgbClr val="1A1A1A"/>
                </a:solidFill>
                <a:latin typeface="Montserrat"/>
                <a:ea typeface="Montserrat"/>
                <a:cs typeface="Montserrat"/>
                <a:sym typeface="Montserrat"/>
              </a:rPr>
              <a:t>Business:</a:t>
            </a:r>
            <a:r>
              <a:rPr b="0" i="0" lang="en-CA" sz="1200" u="none" cap="none" strike="noStrike">
                <a:solidFill>
                  <a:srgbClr val="1A1A1A"/>
                </a:solidFill>
                <a:latin typeface="Montserrat"/>
                <a:ea typeface="Montserrat"/>
                <a:cs typeface="Montserrat"/>
                <a:sym typeface="Montserrat"/>
              </a:rPr>
              <a:t> Cloud Computing and Networking</a:t>
            </a:r>
            <a:endParaRPr b="0" i="0" sz="1200" u="none" cap="none" strike="noStrike">
              <a:solidFill>
                <a:srgbClr val="1A1A1A"/>
              </a:solidFill>
              <a:latin typeface="Montserrat"/>
              <a:ea typeface="Montserrat"/>
              <a:cs typeface="Montserrat"/>
              <a:sym typeface="Montserrat"/>
            </a:endParaRPr>
          </a:p>
          <a:p>
            <a:pPr indent="-304800" lvl="0" marL="457200" marR="0" rtl="0" algn="l">
              <a:lnSpc>
                <a:spcPct val="115000"/>
              </a:lnSpc>
              <a:spcBef>
                <a:spcPts val="0"/>
              </a:spcBef>
              <a:spcAft>
                <a:spcPts val="0"/>
              </a:spcAft>
              <a:buClr>
                <a:srgbClr val="1A1A1A"/>
              </a:buClr>
              <a:buSzPts val="1200"/>
              <a:buFont typeface="Montserrat"/>
              <a:buChar char="●"/>
            </a:pPr>
            <a:r>
              <a:rPr b="1" i="0" lang="en-CA" sz="1200" u="none" cap="none" strike="noStrike">
                <a:solidFill>
                  <a:srgbClr val="1A1A1A"/>
                </a:solidFill>
                <a:latin typeface="Montserrat"/>
                <a:ea typeface="Montserrat"/>
                <a:cs typeface="Montserrat"/>
                <a:sym typeface="Montserrat"/>
              </a:rPr>
              <a:t>Acquisition Price:</a:t>
            </a:r>
            <a:r>
              <a:rPr b="0" i="0" lang="en-CA" sz="1200" u="none" cap="none" strike="noStrike">
                <a:solidFill>
                  <a:srgbClr val="1A1A1A"/>
                </a:solidFill>
                <a:latin typeface="Montserrat"/>
                <a:ea typeface="Montserrat"/>
                <a:cs typeface="Montserrat"/>
                <a:sym typeface="Montserrat"/>
              </a:rPr>
              <a:t> $6.9 billion</a:t>
            </a:r>
            <a:endParaRPr b="0" i="0" sz="1200" u="none" cap="none" strike="noStrike">
              <a:solidFill>
                <a:srgbClr val="1A1A1A"/>
              </a:solidFill>
              <a:latin typeface="Montserrat"/>
              <a:ea typeface="Montserrat"/>
              <a:cs typeface="Montserrat"/>
              <a:sym typeface="Montserrat"/>
            </a:endParaRPr>
          </a:p>
          <a:p>
            <a:pPr indent="-304800" lvl="0" marL="457200" marR="0" rtl="0" algn="l">
              <a:lnSpc>
                <a:spcPct val="115000"/>
              </a:lnSpc>
              <a:spcBef>
                <a:spcPts val="0"/>
              </a:spcBef>
              <a:spcAft>
                <a:spcPts val="0"/>
              </a:spcAft>
              <a:buClr>
                <a:srgbClr val="1A1A1A"/>
              </a:buClr>
              <a:buSzPts val="1200"/>
              <a:buFont typeface="Montserrat"/>
              <a:buChar char="●"/>
            </a:pPr>
            <a:r>
              <a:rPr b="1" i="0" lang="en-CA" sz="1200" u="none" cap="none" strike="noStrike">
                <a:solidFill>
                  <a:srgbClr val="1A1A1A"/>
                </a:solidFill>
                <a:latin typeface="Montserrat"/>
                <a:ea typeface="Montserrat"/>
                <a:cs typeface="Montserrat"/>
                <a:sym typeface="Montserrat"/>
              </a:rPr>
              <a:t>Date </a:t>
            </a:r>
            <a:r>
              <a:rPr b="1" lang="en-CA" sz="1200">
                <a:solidFill>
                  <a:srgbClr val="111111"/>
                </a:solidFill>
                <a:latin typeface="Montserrat"/>
                <a:ea typeface="Montserrat"/>
                <a:cs typeface="Montserrat"/>
                <a:sym typeface="Montserrat"/>
              </a:rPr>
              <a:t>Acquired</a:t>
            </a:r>
            <a:r>
              <a:rPr b="1" i="0" lang="en-CA" sz="1200" u="none" cap="none" strike="noStrike">
                <a:solidFill>
                  <a:srgbClr val="1A1A1A"/>
                </a:solidFill>
                <a:latin typeface="Montserrat"/>
                <a:ea typeface="Montserrat"/>
                <a:cs typeface="Montserrat"/>
                <a:sym typeface="Montserrat"/>
              </a:rPr>
              <a:t>: </a:t>
            </a:r>
            <a:r>
              <a:rPr b="0" i="0" lang="en-CA" sz="1200" u="none" cap="none" strike="noStrike">
                <a:solidFill>
                  <a:srgbClr val="1A1A1A"/>
                </a:solidFill>
                <a:latin typeface="Montserrat"/>
                <a:ea typeface="Montserrat"/>
                <a:cs typeface="Montserrat"/>
                <a:sym typeface="Montserrat"/>
              </a:rPr>
              <a:t>March 11, 2019</a:t>
            </a:r>
            <a:endParaRPr b="0" i="0" sz="1200" u="none" cap="none" strike="noStrike">
              <a:solidFill>
                <a:srgbClr val="1A1A1A"/>
              </a:solidFill>
              <a:latin typeface="Montserrat"/>
              <a:ea typeface="Montserrat"/>
              <a:cs typeface="Montserrat"/>
              <a:sym typeface="Montserrat"/>
            </a:endParaRPr>
          </a:p>
        </p:txBody>
      </p:sp>
      <p:sp>
        <p:nvSpPr>
          <p:cNvPr id="559" name="Google Shape;559;p72"/>
          <p:cNvSpPr txBox="1"/>
          <p:nvPr/>
        </p:nvSpPr>
        <p:spPr>
          <a:xfrm>
            <a:off x="4770513" y="2756475"/>
            <a:ext cx="4162500" cy="1796700"/>
          </a:xfrm>
          <a:prstGeom prst="rect">
            <a:avLst/>
          </a:prstGeom>
          <a:noFill/>
          <a:ln>
            <a:noFill/>
          </a:ln>
        </p:spPr>
        <p:txBody>
          <a:bodyPr anchorCtr="0" anchor="t" bIns="91425" lIns="91425" spcFirstLastPara="1" rIns="91425" wrap="square" tIns="91425">
            <a:spAutoFit/>
          </a:bodyPr>
          <a:lstStyle/>
          <a:p>
            <a:pPr indent="0" lvl="0" marL="0" marR="0" rtl="0" algn="l">
              <a:lnSpc>
                <a:spcPct val="120000"/>
              </a:lnSpc>
              <a:spcBef>
                <a:spcPts val="0"/>
              </a:spcBef>
              <a:spcAft>
                <a:spcPts val="0"/>
              </a:spcAft>
              <a:buClr>
                <a:srgbClr val="000000"/>
              </a:buClr>
              <a:buSzPts val="1200"/>
              <a:buFont typeface="Arial"/>
              <a:buNone/>
            </a:pPr>
            <a:r>
              <a:rPr b="1" i="0" lang="en-CA" sz="1200" u="none" cap="none" strike="noStrike">
                <a:solidFill>
                  <a:srgbClr val="111111"/>
                </a:solidFill>
                <a:latin typeface="Montserrat"/>
                <a:ea typeface="Montserrat"/>
                <a:cs typeface="Montserrat"/>
                <a:sym typeface="Montserrat"/>
              </a:rPr>
              <a:t>3dfx Interactive</a:t>
            </a:r>
            <a:endParaRPr b="1" i="0" sz="1200" u="none" cap="none" strike="noStrike">
              <a:solidFill>
                <a:srgbClr val="111111"/>
              </a:solidFill>
              <a:latin typeface="Montserrat"/>
              <a:ea typeface="Montserrat"/>
              <a:cs typeface="Montserrat"/>
              <a:sym typeface="Montserrat"/>
            </a:endParaRPr>
          </a:p>
          <a:p>
            <a:pPr indent="-304800" lvl="0" marL="457200" marR="0" rtl="0" algn="l">
              <a:lnSpc>
                <a:spcPct val="115000"/>
              </a:lnSpc>
              <a:spcBef>
                <a:spcPts val="400"/>
              </a:spcBef>
              <a:spcAft>
                <a:spcPts val="0"/>
              </a:spcAft>
              <a:buClr>
                <a:srgbClr val="111111"/>
              </a:buClr>
              <a:buSzPts val="1200"/>
              <a:buFont typeface="Montserrat"/>
              <a:buChar char="●"/>
            </a:pPr>
            <a:r>
              <a:rPr b="1" lang="en-CA" sz="1200">
                <a:solidFill>
                  <a:srgbClr val="111111"/>
                </a:solidFill>
                <a:latin typeface="Montserrat"/>
                <a:ea typeface="Montserrat"/>
                <a:cs typeface="Montserrat"/>
                <a:sym typeface="Montserrat"/>
              </a:rPr>
              <a:t>Main </a:t>
            </a:r>
            <a:r>
              <a:rPr b="1" i="0" lang="en-CA" sz="1200" u="none" cap="none" strike="noStrike">
                <a:solidFill>
                  <a:srgbClr val="111111"/>
                </a:solidFill>
                <a:latin typeface="Montserrat"/>
                <a:ea typeface="Montserrat"/>
                <a:cs typeface="Montserrat"/>
                <a:sym typeface="Montserrat"/>
              </a:rPr>
              <a:t>Business: </a:t>
            </a:r>
            <a:r>
              <a:rPr b="0" i="0" lang="en-CA" sz="1200" u="none" cap="none" strike="noStrike">
                <a:solidFill>
                  <a:srgbClr val="111111"/>
                </a:solidFill>
                <a:latin typeface="Montserrat"/>
                <a:ea typeface="Montserrat"/>
                <a:cs typeface="Montserrat"/>
                <a:sym typeface="Montserrat"/>
              </a:rPr>
              <a:t>Graphics Chips</a:t>
            </a:r>
            <a:endParaRPr b="0" i="0" sz="1200" u="none" cap="none" strike="noStrike">
              <a:solidFill>
                <a:srgbClr val="111111"/>
              </a:solidFill>
              <a:latin typeface="Montserrat"/>
              <a:ea typeface="Montserrat"/>
              <a:cs typeface="Montserrat"/>
              <a:sym typeface="Montserrat"/>
            </a:endParaRPr>
          </a:p>
          <a:p>
            <a:pPr indent="-304800" lvl="0" marL="457200" marR="0" rtl="0" algn="l">
              <a:lnSpc>
                <a:spcPct val="115000"/>
              </a:lnSpc>
              <a:spcBef>
                <a:spcPts val="0"/>
              </a:spcBef>
              <a:spcAft>
                <a:spcPts val="0"/>
              </a:spcAft>
              <a:buClr>
                <a:srgbClr val="111111"/>
              </a:buClr>
              <a:buSzPts val="1200"/>
              <a:buFont typeface="Montserrat"/>
              <a:buChar char="●"/>
            </a:pPr>
            <a:r>
              <a:rPr b="1" i="0" lang="en-CA" sz="1200" u="none" cap="none" strike="noStrike">
                <a:solidFill>
                  <a:srgbClr val="111111"/>
                </a:solidFill>
                <a:latin typeface="Montserrat"/>
                <a:ea typeface="Montserrat"/>
                <a:cs typeface="Montserrat"/>
                <a:sym typeface="Montserrat"/>
              </a:rPr>
              <a:t>Acquisition Price: </a:t>
            </a:r>
            <a:r>
              <a:rPr b="0" i="0" lang="en-CA" sz="1200" u="none" cap="none" strike="noStrike">
                <a:solidFill>
                  <a:srgbClr val="111111"/>
                </a:solidFill>
                <a:latin typeface="Montserrat"/>
                <a:ea typeface="Montserrat"/>
                <a:cs typeface="Montserrat"/>
                <a:sym typeface="Montserrat"/>
              </a:rPr>
              <a:t>$70 million cash and one million shares of common stock</a:t>
            </a:r>
            <a:endParaRPr b="0" i="0" sz="1200" u="none" cap="none" strike="noStrike">
              <a:solidFill>
                <a:srgbClr val="0000EE"/>
              </a:solidFill>
              <a:latin typeface="Montserrat"/>
              <a:ea typeface="Montserrat"/>
              <a:cs typeface="Montserrat"/>
              <a:sym typeface="Montserrat"/>
            </a:endParaRPr>
          </a:p>
          <a:p>
            <a:pPr indent="-317500" lvl="0" marL="457200" marR="0" rtl="0" algn="l">
              <a:lnSpc>
                <a:spcPct val="115000"/>
              </a:lnSpc>
              <a:spcBef>
                <a:spcPts val="0"/>
              </a:spcBef>
              <a:spcAft>
                <a:spcPts val="0"/>
              </a:spcAft>
              <a:buClr>
                <a:srgbClr val="111111"/>
              </a:buClr>
              <a:buSzPts val="1400"/>
              <a:buFont typeface="Arial"/>
              <a:buChar char="●"/>
            </a:pPr>
            <a:r>
              <a:rPr b="1" i="0" lang="en-CA" sz="1200" u="none" cap="none" strike="noStrike">
                <a:solidFill>
                  <a:srgbClr val="111111"/>
                </a:solidFill>
                <a:latin typeface="Montserrat"/>
                <a:ea typeface="Montserrat"/>
                <a:cs typeface="Montserrat"/>
                <a:sym typeface="Montserrat"/>
              </a:rPr>
              <a:t>Date </a:t>
            </a:r>
            <a:r>
              <a:rPr b="1" lang="en-CA" sz="1200">
                <a:solidFill>
                  <a:srgbClr val="111111"/>
                </a:solidFill>
                <a:latin typeface="Montserrat"/>
                <a:ea typeface="Montserrat"/>
                <a:cs typeface="Montserrat"/>
                <a:sym typeface="Montserrat"/>
              </a:rPr>
              <a:t>Acquired</a:t>
            </a:r>
            <a:r>
              <a:rPr b="1" i="0" lang="en-CA" sz="1200" u="none" cap="none" strike="noStrike">
                <a:solidFill>
                  <a:srgbClr val="111111"/>
                </a:solidFill>
                <a:latin typeface="Montserrat"/>
                <a:ea typeface="Montserrat"/>
                <a:cs typeface="Montserrat"/>
                <a:sym typeface="Montserrat"/>
              </a:rPr>
              <a:t>: </a:t>
            </a:r>
            <a:r>
              <a:rPr b="0" i="0" lang="en-CA" sz="1200" u="none" cap="none" strike="noStrike">
                <a:solidFill>
                  <a:srgbClr val="111111"/>
                </a:solidFill>
                <a:latin typeface="Montserrat"/>
                <a:ea typeface="Montserrat"/>
                <a:cs typeface="Montserrat"/>
                <a:sym typeface="Montserrat"/>
              </a:rPr>
              <a:t>April 2002</a:t>
            </a:r>
            <a:r>
              <a:rPr b="0" i="0" lang="en-CA" sz="1350" u="none" cap="none" strike="noStrike">
                <a:solidFill>
                  <a:srgbClr val="111111"/>
                </a:solidFill>
                <a:highlight>
                  <a:srgbClr val="FFFFFF"/>
                </a:highlight>
                <a:latin typeface="Arial"/>
                <a:ea typeface="Arial"/>
                <a:cs typeface="Arial"/>
                <a:sym typeface="Arial"/>
              </a:rPr>
              <a:t> </a:t>
            </a:r>
            <a:endParaRPr b="0" i="0" sz="1350" u="none" cap="none" strike="noStrike">
              <a:solidFill>
                <a:srgbClr val="111111"/>
              </a:solidFill>
              <a:highlight>
                <a:srgbClr val="FFFFFF"/>
              </a:highlight>
              <a:latin typeface="Arial"/>
              <a:ea typeface="Arial"/>
              <a:cs typeface="Arial"/>
              <a:sym typeface="Arial"/>
            </a:endParaRPr>
          </a:p>
          <a:p>
            <a:pPr indent="0" lvl="0" marL="457200" marR="0" rtl="0" algn="l">
              <a:lnSpc>
                <a:spcPct val="115000"/>
              </a:lnSpc>
              <a:spcBef>
                <a:spcPts val="2100"/>
              </a:spcBef>
              <a:spcAft>
                <a:spcPts val="2100"/>
              </a:spcAft>
              <a:buClr>
                <a:srgbClr val="000000"/>
              </a:buClr>
              <a:buSzPts val="1200"/>
              <a:buFont typeface="Arial"/>
              <a:buNone/>
            </a:pPr>
            <a:r>
              <a:t/>
            </a:r>
            <a:endParaRPr b="1" i="0" sz="1200" u="none" cap="none" strike="noStrike">
              <a:solidFill>
                <a:srgbClr val="1A1A1A"/>
              </a:solidFill>
              <a:latin typeface="Montserrat"/>
              <a:ea typeface="Montserrat"/>
              <a:cs typeface="Montserrat"/>
              <a:sym typeface="Montserrat"/>
            </a:endParaRPr>
          </a:p>
        </p:txBody>
      </p:sp>
      <p:sp>
        <p:nvSpPr>
          <p:cNvPr id="560" name="Google Shape;560;p72"/>
          <p:cNvSpPr txBox="1"/>
          <p:nvPr/>
        </p:nvSpPr>
        <p:spPr>
          <a:xfrm>
            <a:off x="272588" y="2938050"/>
            <a:ext cx="4125300" cy="1548900"/>
          </a:xfrm>
          <a:prstGeom prst="rect">
            <a:avLst/>
          </a:prstGeom>
          <a:noFill/>
          <a:ln>
            <a:noFill/>
          </a:ln>
        </p:spPr>
        <p:txBody>
          <a:bodyPr anchorCtr="0" anchor="t" bIns="91425" lIns="91425" spcFirstLastPara="1" rIns="91425" wrap="square" tIns="91425">
            <a:spAutoFit/>
          </a:bodyPr>
          <a:lstStyle/>
          <a:p>
            <a:pPr indent="0" lvl="0" marL="0" marR="0" rtl="0" algn="l">
              <a:lnSpc>
                <a:spcPct val="120000"/>
              </a:lnSpc>
              <a:spcBef>
                <a:spcPts val="0"/>
              </a:spcBef>
              <a:spcAft>
                <a:spcPts val="0"/>
              </a:spcAft>
              <a:buClr>
                <a:srgbClr val="000000"/>
              </a:buClr>
              <a:buSzPts val="1200"/>
              <a:buFont typeface="Arial"/>
              <a:buNone/>
            </a:pPr>
            <a:r>
              <a:rPr b="1" i="0" lang="en-CA" sz="1200" u="none" cap="none" strike="noStrike">
                <a:solidFill>
                  <a:srgbClr val="000000"/>
                </a:solidFill>
                <a:latin typeface="Montserrat"/>
                <a:ea typeface="Montserrat"/>
                <a:cs typeface="Montserrat"/>
                <a:sym typeface="Montserrat"/>
              </a:rPr>
              <a:t>MediaQ</a:t>
            </a:r>
            <a:endParaRPr b="1" i="0" sz="1200" u="none" cap="none" strike="noStrike">
              <a:solidFill>
                <a:srgbClr val="000000"/>
              </a:solidFill>
              <a:latin typeface="Montserrat"/>
              <a:ea typeface="Montserrat"/>
              <a:cs typeface="Montserrat"/>
              <a:sym typeface="Montserrat"/>
            </a:endParaRPr>
          </a:p>
          <a:p>
            <a:pPr indent="-304800" lvl="0" marL="457200" marR="0" rtl="0" algn="l">
              <a:lnSpc>
                <a:spcPct val="115000"/>
              </a:lnSpc>
              <a:spcBef>
                <a:spcPts val="400"/>
              </a:spcBef>
              <a:spcAft>
                <a:spcPts val="0"/>
              </a:spcAft>
              <a:buClr>
                <a:srgbClr val="000000"/>
              </a:buClr>
              <a:buSzPts val="1200"/>
              <a:buFont typeface="Montserrat"/>
              <a:buChar char="●"/>
            </a:pPr>
            <a:r>
              <a:rPr b="1" lang="en-CA" sz="1200">
                <a:latin typeface="Montserrat"/>
                <a:ea typeface="Montserrat"/>
                <a:cs typeface="Montserrat"/>
                <a:sym typeface="Montserrat"/>
              </a:rPr>
              <a:t>Main </a:t>
            </a:r>
            <a:r>
              <a:rPr b="1" i="0" lang="en-CA" sz="1200" u="none" cap="none" strike="noStrike">
                <a:solidFill>
                  <a:srgbClr val="000000"/>
                </a:solidFill>
                <a:latin typeface="Montserrat"/>
                <a:ea typeface="Montserrat"/>
                <a:cs typeface="Montserrat"/>
                <a:sym typeface="Montserrat"/>
              </a:rPr>
              <a:t>Business: </a:t>
            </a:r>
            <a:r>
              <a:rPr b="0" i="0" lang="en-CA" sz="1200" u="none" cap="none" strike="noStrike">
                <a:solidFill>
                  <a:srgbClr val="000000"/>
                </a:solidFill>
                <a:latin typeface="Montserrat"/>
                <a:ea typeface="Montserrat"/>
                <a:cs typeface="Montserrat"/>
                <a:sym typeface="Montserrat"/>
              </a:rPr>
              <a:t>Graphics Chips</a:t>
            </a:r>
            <a:endParaRPr b="0" i="0" sz="1200" u="none" cap="none" strike="noStrike">
              <a:solidFill>
                <a:srgbClr val="000000"/>
              </a:solidFill>
              <a:latin typeface="Montserrat"/>
              <a:ea typeface="Montserrat"/>
              <a:cs typeface="Montserrat"/>
              <a:sym typeface="Montserrat"/>
            </a:endParaRPr>
          </a:p>
          <a:p>
            <a:pPr indent="-304800" lvl="0" marL="457200" marR="0" rtl="0" algn="l">
              <a:lnSpc>
                <a:spcPct val="115000"/>
              </a:lnSpc>
              <a:spcBef>
                <a:spcPts val="0"/>
              </a:spcBef>
              <a:spcAft>
                <a:spcPts val="0"/>
              </a:spcAft>
              <a:buClr>
                <a:srgbClr val="000000"/>
              </a:buClr>
              <a:buSzPts val="1200"/>
              <a:buFont typeface="Montserrat"/>
              <a:buChar char="●"/>
            </a:pPr>
            <a:r>
              <a:rPr b="1" i="0" lang="en-CA" sz="1200" u="none" cap="none" strike="noStrike">
                <a:solidFill>
                  <a:srgbClr val="000000"/>
                </a:solidFill>
                <a:latin typeface="Montserrat"/>
                <a:ea typeface="Montserrat"/>
                <a:cs typeface="Montserrat"/>
                <a:sym typeface="Montserrat"/>
              </a:rPr>
              <a:t>Acquisition Price: </a:t>
            </a:r>
            <a:r>
              <a:rPr b="0" i="0" lang="en-CA" sz="1200" u="none" cap="none" strike="noStrike">
                <a:solidFill>
                  <a:srgbClr val="000000"/>
                </a:solidFill>
                <a:latin typeface="Montserrat"/>
                <a:ea typeface="Montserrat"/>
                <a:cs typeface="Montserrat"/>
                <a:sym typeface="Montserrat"/>
              </a:rPr>
              <a:t>$70 million</a:t>
            </a:r>
            <a:endParaRPr b="0" i="0" sz="1200" u="none" cap="none" strike="noStrike">
              <a:solidFill>
                <a:srgbClr val="000000"/>
              </a:solidFill>
              <a:latin typeface="Montserrat"/>
              <a:ea typeface="Montserrat"/>
              <a:cs typeface="Montserrat"/>
              <a:sym typeface="Montserrat"/>
            </a:endParaRPr>
          </a:p>
          <a:p>
            <a:pPr indent="-304800" lvl="0" marL="457200" marR="0" rtl="0" algn="l">
              <a:lnSpc>
                <a:spcPct val="115000"/>
              </a:lnSpc>
              <a:spcBef>
                <a:spcPts val="0"/>
              </a:spcBef>
              <a:spcAft>
                <a:spcPts val="0"/>
              </a:spcAft>
              <a:buClr>
                <a:srgbClr val="000000"/>
              </a:buClr>
              <a:buSzPts val="1200"/>
              <a:buFont typeface="Montserrat"/>
              <a:buChar char="●"/>
            </a:pPr>
            <a:r>
              <a:rPr b="1" i="0" lang="en-CA" sz="1200" u="none" cap="none" strike="noStrike">
                <a:solidFill>
                  <a:srgbClr val="000000"/>
                </a:solidFill>
                <a:latin typeface="Montserrat"/>
                <a:ea typeface="Montserrat"/>
                <a:cs typeface="Montserrat"/>
                <a:sym typeface="Montserrat"/>
              </a:rPr>
              <a:t>Date </a:t>
            </a:r>
            <a:r>
              <a:rPr b="1" lang="en-CA" sz="1200">
                <a:solidFill>
                  <a:srgbClr val="111111"/>
                </a:solidFill>
                <a:latin typeface="Montserrat"/>
                <a:ea typeface="Montserrat"/>
                <a:cs typeface="Montserrat"/>
                <a:sym typeface="Montserrat"/>
              </a:rPr>
              <a:t>Acquired</a:t>
            </a:r>
            <a:r>
              <a:rPr b="1" i="0" lang="en-CA" sz="1200" u="none" cap="none" strike="noStrike">
                <a:solidFill>
                  <a:srgbClr val="000000"/>
                </a:solidFill>
                <a:latin typeface="Montserrat"/>
                <a:ea typeface="Montserrat"/>
                <a:cs typeface="Montserrat"/>
                <a:sym typeface="Montserrat"/>
              </a:rPr>
              <a:t>: </a:t>
            </a:r>
            <a:r>
              <a:rPr b="0" i="0" lang="en-CA" sz="1200" u="none" cap="none" strike="noStrike">
                <a:solidFill>
                  <a:srgbClr val="000000"/>
                </a:solidFill>
                <a:latin typeface="Montserrat"/>
                <a:ea typeface="Montserrat"/>
                <a:cs typeface="Montserrat"/>
                <a:sym typeface="Montserrat"/>
              </a:rPr>
              <a:t>Aug. 4, 2003</a:t>
            </a:r>
            <a:endParaRPr b="0" i="0" sz="1200" u="none" cap="none" strike="noStrike">
              <a:solidFill>
                <a:srgbClr val="000000"/>
              </a:solidFill>
              <a:latin typeface="Montserrat"/>
              <a:ea typeface="Montserrat"/>
              <a:cs typeface="Montserrat"/>
              <a:sym typeface="Montserrat"/>
            </a:endParaRPr>
          </a:p>
          <a:p>
            <a:pPr indent="0" lvl="0" marL="457200" marR="0" rtl="0" algn="l">
              <a:lnSpc>
                <a:spcPct val="115000"/>
              </a:lnSpc>
              <a:spcBef>
                <a:spcPts val="2100"/>
              </a:spcBef>
              <a:spcAft>
                <a:spcPts val="2100"/>
              </a:spcAft>
              <a:buClr>
                <a:srgbClr val="000000"/>
              </a:buClr>
              <a:buSzPts val="1200"/>
              <a:buFont typeface="Arial"/>
              <a:buNone/>
            </a:pPr>
            <a:r>
              <a:t/>
            </a:r>
            <a:endParaRPr b="1" i="0" sz="1200" u="none" cap="none" strike="noStrike">
              <a:solidFill>
                <a:srgbClr val="1A1A1A"/>
              </a:solidFill>
              <a:latin typeface="Montserrat"/>
              <a:ea typeface="Montserrat"/>
              <a:cs typeface="Montserrat"/>
              <a:sym typeface="Montserrat"/>
            </a:endParaRPr>
          </a:p>
        </p:txBody>
      </p:sp>
      <p:sp>
        <p:nvSpPr>
          <p:cNvPr id="561" name="Google Shape;561;p72"/>
          <p:cNvSpPr txBox="1"/>
          <p:nvPr/>
        </p:nvSpPr>
        <p:spPr>
          <a:xfrm>
            <a:off x="4770513" y="1320350"/>
            <a:ext cx="3778200" cy="1548900"/>
          </a:xfrm>
          <a:prstGeom prst="rect">
            <a:avLst/>
          </a:prstGeom>
          <a:noFill/>
          <a:ln>
            <a:noFill/>
          </a:ln>
        </p:spPr>
        <p:txBody>
          <a:bodyPr anchorCtr="0" anchor="t" bIns="91425" lIns="91425" spcFirstLastPara="1" rIns="91425" wrap="square" tIns="91425">
            <a:spAutoFit/>
          </a:bodyPr>
          <a:lstStyle/>
          <a:p>
            <a:pPr indent="0" lvl="0" marL="0" marR="0" rtl="0" algn="l">
              <a:lnSpc>
                <a:spcPct val="120000"/>
              </a:lnSpc>
              <a:spcBef>
                <a:spcPts val="0"/>
              </a:spcBef>
              <a:spcAft>
                <a:spcPts val="0"/>
              </a:spcAft>
              <a:buClr>
                <a:srgbClr val="000000"/>
              </a:buClr>
              <a:buSzPts val="1200"/>
              <a:buFont typeface="Arial"/>
              <a:buNone/>
            </a:pPr>
            <a:r>
              <a:rPr b="1" i="0" lang="en-CA" sz="1200" u="none" cap="none" strike="noStrike">
                <a:solidFill>
                  <a:srgbClr val="000000"/>
                </a:solidFill>
                <a:latin typeface="Montserrat"/>
                <a:ea typeface="Montserrat"/>
                <a:cs typeface="Montserrat"/>
                <a:sym typeface="Montserrat"/>
              </a:rPr>
              <a:t>Hybrid Graphics</a:t>
            </a:r>
            <a:endParaRPr b="1" i="0" sz="1200" u="none" cap="none" strike="noStrike">
              <a:solidFill>
                <a:srgbClr val="000000"/>
              </a:solidFill>
              <a:latin typeface="Montserrat"/>
              <a:ea typeface="Montserrat"/>
              <a:cs typeface="Montserrat"/>
              <a:sym typeface="Montserrat"/>
            </a:endParaRPr>
          </a:p>
          <a:p>
            <a:pPr indent="-304800" lvl="0" marL="457200" marR="0" rtl="0" algn="l">
              <a:lnSpc>
                <a:spcPct val="115000"/>
              </a:lnSpc>
              <a:spcBef>
                <a:spcPts val="400"/>
              </a:spcBef>
              <a:spcAft>
                <a:spcPts val="0"/>
              </a:spcAft>
              <a:buClr>
                <a:srgbClr val="000000"/>
              </a:buClr>
              <a:buSzPts val="1200"/>
              <a:buFont typeface="Montserrat"/>
              <a:buChar char="●"/>
            </a:pPr>
            <a:r>
              <a:rPr b="1" lang="en-CA" sz="1200">
                <a:latin typeface="Montserrat"/>
                <a:ea typeface="Montserrat"/>
                <a:cs typeface="Montserrat"/>
                <a:sym typeface="Montserrat"/>
              </a:rPr>
              <a:t>Main </a:t>
            </a:r>
            <a:r>
              <a:rPr b="1" i="0" lang="en-CA" sz="1200" u="none" cap="none" strike="noStrike">
                <a:solidFill>
                  <a:srgbClr val="000000"/>
                </a:solidFill>
                <a:latin typeface="Montserrat"/>
                <a:ea typeface="Montserrat"/>
                <a:cs typeface="Montserrat"/>
                <a:sym typeface="Montserrat"/>
              </a:rPr>
              <a:t>Business:</a:t>
            </a:r>
            <a:r>
              <a:rPr b="0" i="0" lang="en-CA" sz="1200" u="none" cap="none" strike="noStrike">
                <a:solidFill>
                  <a:srgbClr val="000000"/>
                </a:solidFill>
                <a:latin typeface="Montserrat"/>
                <a:ea typeface="Montserrat"/>
                <a:cs typeface="Montserrat"/>
                <a:sym typeface="Montserrat"/>
              </a:rPr>
              <a:t> Graphics Software</a:t>
            </a:r>
            <a:endParaRPr b="0" i="0" sz="1200" u="none" cap="none" strike="noStrike">
              <a:solidFill>
                <a:srgbClr val="000000"/>
              </a:solidFill>
              <a:latin typeface="Montserrat"/>
              <a:ea typeface="Montserrat"/>
              <a:cs typeface="Montserrat"/>
              <a:sym typeface="Montserrat"/>
            </a:endParaRPr>
          </a:p>
          <a:p>
            <a:pPr indent="-304800" lvl="0" marL="457200" marR="0" rtl="0" algn="l">
              <a:lnSpc>
                <a:spcPct val="115000"/>
              </a:lnSpc>
              <a:spcBef>
                <a:spcPts val="0"/>
              </a:spcBef>
              <a:spcAft>
                <a:spcPts val="0"/>
              </a:spcAft>
              <a:buClr>
                <a:srgbClr val="000000"/>
              </a:buClr>
              <a:buSzPts val="1200"/>
              <a:buFont typeface="Montserrat"/>
              <a:buChar char="●"/>
            </a:pPr>
            <a:r>
              <a:rPr b="1" i="0" lang="en-CA" sz="1200" u="none" cap="none" strike="noStrike">
                <a:solidFill>
                  <a:srgbClr val="000000"/>
                </a:solidFill>
                <a:latin typeface="Montserrat"/>
                <a:ea typeface="Montserrat"/>
                <a:cs typeface="Montserrat"/>
                <a:sym typeface="Montserrat"/>
              </a:rPr>
              <a:t>Acquisition Price: </a:t>
            </a:r>
            <a:r>
              <a:rPr b="0" i="0" lang="en-CA" sz="1200" u="none" cap="none" strike="noStrike">
                <a:solidFill>
                  <a:srgbClr val="000000"/>
                </a:solidFill>
                <a:latin typeface="Montserrat"/>
                <a:ea typeface="Montserrat"/>
                <a:cs typeface="Montserrat"/>
                <a:sym typeface="Montserrat"/>
              </a:rPr>
              <a:t>Undisclosed</a:t>
            </a:r>
            <a:endParaRPr b="0" i="0" sz="1200" u="none" cap="none" strike="noStrike">
              <a:solidFill>
                <a:srgbClr val="000000"/>
              </a:solidFill>
              <a:latin typeface="Montserrat"/>
              <a:ea typeface="Montserrat"/>
              <a:cs typeface="Montserrat"/>
              <a:sym typeface="Montserrat"/>
            </a:endParaRPr>
          </a:p>
          <a:p>
            <a:pPr indent="-304800" lvl="0" marL="457200" marR="0" rtl="0" algn="l">
              <a:lnSpc>
                <a:spcPct val="115000"/>
              </a:lnSpc>
              <a:spcBef>
                <a:spcPts val="0"/>
              </a:spcBef>
              <a:spcAft>
                <a:spcPts val="0"/>
              </a:spcAft>
              <a:buClr>
                <a:srgbClr val="000000"/>
              </a:buClr>
              <a:buSzPts val="1200"/>
              <a:buFont typeface="Montserrat"/>
              <a:buChar char="●"/>
            </a:pPr>
            <a:r>
              <a:rPr b="1" i="0" lang="en-CA" sz="1200" u="none" cap="none" strike="noStrike">
                <a:solidFill>
                  <a:srgbClr val="000000"/>
                </a:solidFill>
                <a:latin typeface="Montserrat"/>
                <a:ea typeface="Montserrat"/>
                <a:cs typeface="Montserrat"/>
                <a:sym typeface="Montserrat"/>
              </a:rPr>
              <a:t>Date </a:t>
            </a:r>
            <a:r>
              <a:rPr b="1" lang="en-CA" sz="1200">
                <a:solidFill>
                  <a:srgbClr val="111111"/>
                </a:solidFill>
                <a:latin typeface="Montserrat"/>
                <a:ea typeface="Montserrat"/>
                <a:cs typeface="Montserrat"/>
                <a:sym typeface="Montserrat"/>
              </a:rPr>
              <a:t>Acquired</a:t>
            </a:r>
            <a:r>
              <a:rPr b="1" i="0" lang="en-CA" sz="1200" u="none" cap="none" strike="noStrike">
                <a:solidFill>
                  <a:srgbClr val="000000"/>
                </a:solidFill>
                <a:latin typeface="Montserrat"/>
                <a:ea typeface="Montserrat"/>
                <a:cs typeface="Montserrat"/>
                <a:sym typeface="Montserrat"/>
              </a:rPr>
              <a:t>: </a:t>
            </a:r>
            <a:r>
              <a:rPr b="0" i="0" lang="en-CA" sz="1200" u="none" cap="none" strike="noStrike">
                <a:solidFill>
                  <a:srgbClr val="000000"/>
                </a:solidFill>
                <a:latin typeface="Montserrat"/>
                <a:ea typeface="Montserrat"/>
                <a:cs typeface="Montserrat"/>
                <a:sym typeface="Montserrat"/>
              </a:rPr>
              <a:t>March 22, 2006</a:t>
            </a:r>
            <a:endParaRPr b="0" i="0" sz="1200" u="none" cap="none" strike="noStrike">
              <a:solidFill>
                <a:srgbClr val="000000"/>
              </a:solidFill>
              <a:latin typeface="Montserrat"/>
              <a:ea typeface="Montserrat"/>
              <a:cs typeface="Montserrat"/>
              <a:sym typeface="Montserrat"/>
            </a:endParaRPr>
          </a:p>
          <a:p>
            <a:pPr indent="0" lvl="0" marL="0" marR="0" rtl="0" algn="l">
              <a:lnSpc>
                <a:spcPct val="115000"/>
              </a:lnSpc>
              <a:spcBef>
                <a:spcPts val="2100"/>
              </a:spcBef>
              <a:spcAft>
                <a:spcPts val="2100"/>
              </a:spcAft>
              <a:buClr>
                <a:srgbClr val="000000"/>
              </a:buClr>
              <a:buSzPts val="1200"/>
              <a:buFont typeface="Arial"/>
              <a:buNone/>
            </a:pPr>
            <a:r>
              <a:t/>
            </a:r>
            <a:endParaRPr b="1" i="0" sz="1200" u="none" cap="none" strike="noStrike">
              <a:solidFill>
                <a:srgbClr val="1A1A1A"/>
              </a:solidFill>
              <a:latin typeface="Montserrat"/>
              <a:ea typeface="Montserrat"/>
              <a:cs typeface="Montserrat"/>
              <a:sym typeface="Montserrat"/>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sp>
        <p:nvSpPr>
          <p:cNvPr id="566" name="Google Shape;566;p73"/>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Failed</a:t>
            </a:r>
            <a:r>
              <a:rPr lang="en-CA"/>
              <a:t> Acquisitions</a:t>
            </a:r>
            <a:endParaRPr/>
          </a:p>
        </p:txBody>
      </p:sp>
      <p:pic>
        <p:nvPicPr>
          <p:cNvPr id="567" name="Google Shape;567;p73"/>
          <p:cNvPicPr preferRelativeResize="0"/>
          <p:nvPr/>
        </p:nvPicPr>
        <p:blipFill rotWithShape="1">
          <a:blip r:embed="rId3">
            <a:alphaModFix/>
          </a:blip>
          <a:srcRect b="0" l="0" r="0" t="0"/>
          <a:stretch/>
        </p:blipFill>
        <p:spPr>
          <a:xfrm>
            <a:off x="7983181" y="4395750"/>
            <a:ext cx="1003426" cy="564625"/>
          </a:xfrm>
          <a:prstGeom prst="rect">
            <a:avLst/>
          </a:prstGeom>
          <a:noFill/>
          <a:ln>
            <a:noFill/>
          </a:ln>
        </p:spPr>
      </p:pic>
      <p:sp>
        <p:nvSpPr>
          <p:cNvPr id="568" name="Google Shape;568;p73"/>
          <p:cNvSpPr txBox="1"/>
          <p:nvPr/>
        </p:nvSpPr>
        <p:spPr>
          <a:xfrm>
            <a:off x="247856" y="1209000"/>
            <a:ext cx="6052800" cy="1275000"/>
          </a:xfrm>
          <a:prstGeom prst="rect">
            <a:avLst/>
          </a:prstGeom>
          <a:noFill/>
          <a:ln>
            <a:noFill/>
          </a:ln>
        </p:spPr>
        <p:txBody>
          <a:bodyPr anchorCtr="0" anchor="t" bIns="91425" lIns="91425" spcFirstLastPara="1" rIns="91425" wrap="square" tIns="91425">
            <a:spAutoFit/>
          </a:bodyPr>
          <a:lstStyle/>
          <a:p>
            <a:pPr indent="0" lvl="0" marL="0" marR="0" rtl="0" algn="l">
              <a:lnSpc>
                <a:spcPct val="120000"/>
              </a:lnSpc>
              <a:spcBef>
                <a:spcPts val="0"/>
              </a:spcBef>
              <a:spcAft>
                <a:spcPts val="0"/>
              </a:spcAft>
              <a:buClr>
                <a:srgbClr val="000000"/>
              </a:buClr>
              <a:buSzPts val="1200"/>
              <a:buFont typeface="Arial"/>
              <a:buNone/>
            </a:pPr>
            <a:r>
              <a:rPr b="1" lang="en-CA" sz="1500">
                <a:solidFill>
                  <a:srgbClr val="1A1A1A"/>
                </a:solidFill>
                <a:latin typeface="Montserrat"/>
                <a:ea typeface="Montserrat"/>
                <a:cs typeface="Montserrat"/>
                <a:sym typeface="Montserrat"/>
              </a:rPr>
              <a:t>ARM Limited </a:t>
            </a:r>
            <a:endParaRPr b="1" i="0" sz="1500" u="none" cap="none" strike="noStrike">
              <a:solidFill>
                <a:srgbClr val="1A1A1A"/>
              </a:solidFill>
              <a:latin typeface="Montserrat"/>
              <a:ea typeface="Montserrat"/>
              <a:cs typeface="Montserrat"/>
              <a:sym typeface="Montserrat"/>
            </a:endParaRPr>
          </a:p>
          <a:p>
            <a:pPr indent="-323850" lvl="0" marL="457200" marR="0" rtl="0" algn="l">
              <a:lnSpc>
                <a:spcPct val="115000"/>
              </a:lnSpc>
              <a:spcBef>
                <a:spcPts val="400"/>
              </a:spcBef>
              <a:spcAft>
                <a:spcPts val="0"/>
              </a:spcAft>
              <a:buClr>
                <a:srgbClr val="1A1A1A"/>
              </a:buClr>
              <a:buSzPts val="1500"/>
              <a:buFont typeface="Montserrat"/>
              <a:buChar char="●"/>
            </a:pPr>
            <a:r>
              <a:rPr b="1" lang="en-CA" sz="1500">
                <a:solidFill>
                  <a:srgbClr val="1A1A1A"/>
                </a:solidFill>
                <a:latin typeface="Montserrat"/>
                <a:ea typeface="Montserrat"/>
                <a:cs typeface="Montserrat"/>
                <a:sym typeface="Montserrat"/>
              </a:rPr>
              <a:t>Main </a:t>
            </a:r>
            <a:r>
              <a:rPr b="1" i="0" lang="en-CA" sz="1500" u="none" cap="none" strike="noStrike">
                <a:solidFill>
                  <a:srgbClr val="1A1A1A"/>
                </a:solidFill>
                <a:latin typeface="Montserrat"/>
                <a:ea typeface="Montserrat"/>
                <a:cs typeface="Montserrat"/>
                <a:sym typeface="Montserrat"/>
              </a:rPr>
              <a:t>Business:</a:t>
            </a:r>
            <a:r>
              <a:rPr b="0" i="0" lang="en-CA" sz="1500" u="none" cap="none" strike="noStrike">
                <a:solidFill>
                  <a:srgbClr val="1A1A1A"/>
                </a:solidFill>
                <a:latin typeface="Montserrat"/>
                <a:ea typeface="Montserrat"/>
                <a:cs typeface="Montserrat"/>
                <a:sym typeface="Montserrat"/>
              </a:rPr>
              <a:t> </a:t>
            </a:r>
            <a:r>
              <a:rPr lang="en-CA" sz="1500">
                <a:solidFill>
                  <a:srgbClr val="1A1A1A"/>
                </a:solidFill>
                <a:latin typeface="Montserrat"/>
                <a:ea typeface="Montserrat"/>
                <a:cs typeface="Montserrat"/>
                <a:sym typeface="Montserrat"/>
              </a:rPr>
              <a:t>IP Solutions for CPU, GPU, &amp; NPUs</a:t>
            </a:r>
            <a:endParaRPr b="0" i="0" sz="1500" u="none" cap="none" strike="noStrike">
              <a:solidFill>
                <a:srgbClr val="1A1A1A"/>
              </a:solidFill>
              <a:latin typeface="Montserrat"/>
              <a:ea typeface="Montserrat"/>
              <a:cs typeface="Montserrat"/>
              <a:sym typeface="Montserrat"/>
            </a:endParaRPr>
          </a:p>
          <a:p>
            <a:pPr indent="-323850" lvl="0" marL="457200" marR="0" rtl="0" algn="l">
              <a:lnSpc>
                <a:spcPct val="115000"/>
              </a:lnSpc>
              <a:spcBef>
                <a:spcPts val="0"/>
              </a:spcBef>
              <a:spcAft>
                <a:spcPts val="0"/>
              </a:spcAft>
              <a:buClr>
                <a:srgbClr val="1A1A1A"/>
              </a:buClr>
              <a:buSzPts val="1500"/>
              <a:buFont typeface="Montserrat"/>
              <a:buChar char="●"/>
            </a:pPr>
            <a:r>
              <a:rPr b="1" i="0" lang="en-CA" sz="1500" u="none" cap="none" strike="noStrike">
                <a:solidFill>
                  <a:srgbClr val="1A1A1A"/>
                </a:solidFill>
                <a:latin typeface="Montserrat"/>
                <a:ea typeface="Montserrat"/>
                <a:cs typeface="Montserrat"/>
                <a:sym typeface="Montserrat"/>
              </a:rPr>
              <a:t>Acquisition Price:</a:t>
            </a:r>
            <a:r>
              <a:rPr b="0" i="0" lang="en-CA" sz="1500" u="none" cap="none" strike="noStrike">
                <a:solidFill>
                  <a:srgbClr val="1A1A1A"/>
                </a:solidFill>
                <a:latin typeface="Montserrat"/>
                <a:ea typeface="Montserrat"/>
                <a:cs typeface="Montserrat"/>
                <a:sym typeface="Montserrat"/>
              </a:rPr>
              <a:t> $</a:t>
            </a:r>
            <a:r>
              <a:rPr lang="en-CA" sz="1500">
                <a:solidFill>
                  <a:srgbClr val="1A1A1A"/>
                </a:solidFill>
                <a:latin typeface="Montserrat"/>
                <a:ea typeface="Montserrat"/>
                <a:cs typeface="Montserrat"/>
                <a:sym typeface="Montserrat"/>
              </a:rPr>
              <a:t>40</a:t>
            </a:r>
            <a:r>
              <a:rPr b="0" i="0" lang="en-CA" sz="1500" u="none" cap="none" strike="noStrike">
                <a:solidFill>
                  <a:srgbClr val="1A1A1A"/>
                </a:solidFill>
                <a:latin typeface="Montserrat"/>
                <a:ea typeface="Montserrat"/>
                <a:cs typeface="Montserrat"/>
                <a:sym typeface="Montserrat"/>
              </a:rPr>
              <a:t> billion</a:t>
            </a:r>
            <a:endParaRPr b="0" i="0" sz="1500" u="none" cap="none" strike="noStrike">
              <a:solidFill>
                <a:srgbClr val="1A1A1A"/>
              </a:solidFill>
              <a:latin typeface="Montserrat"/>
              <a:ea typeface="Montserrat"/>
              <a:cs typeface="Montserrat"/>
              <a:sym typeface="Montserrat"/>
            </a:endParaRPr>
          </a:p>
          <a:p>
            <a:pPr indent="-323850" lvl="0" marL="457200" marR="0" rtl="0" algn="l">
              <a:lnSpc>
                <a:spcPct val="115000"/>
              </a:lnSpc>
              <a:spcBef>
                <a:spcPts val="0"/>
              </a:spcBef>
              <a:spcAft>
                <a:spcPts val="0"/>
              </a:spcAft>
              <a:buClr>
                <a:srgbClr val="1A1A1A"/>
              </a:buClr>
              <a:buSzPts val="1500"/>
              <a:buFont typeface="Montserrat"/>
              <a:buChar char="●"/>
            </a:pPr>
            <a:r>
              <a:rPr lang="en-CA" sz="1500">
                <a:solidFill>
                  <a:srgbClr val="1A1A1A"/>
                </a:solidFill>
                <a:latin typeface="Montserrat"/>
                <a:ea typeface="Montserrat"/>
                <a:cs typeface="Montserrat"/>
                <a:sym typeface="Montserrat"/>
              </a:rPr>
              <a:t>U.K. Based Company, to be acquired from SoftBank</a:t>
            </a:r>
            <a:endParaRPr sz="1500">
              <a:solidFill>
                <a:srgbClr val="1A1A1A"/>
              </a:solidFill>
              <a:latin typeface="Montserrat"/>
              <a:ea typeface="Montserrat"/>
              <a:cs typeface="Montserrat"/>
              <a:sym typeface="Montserrat"/>
            </a:endParaRPr>
          </a:p>
        </p:txBody>
      </p:sp>
      <p:sp>
        <p:nvSpPr>
          <p:cNvPr id="569" name="Google Shape;569;p73"/>
          <p:cNvSpPr txBox="1"/>
          <p:nvPr/>
        </p:nvSpPr>
        <p:spPr>
          <a:xfrm>
            <a:off x="4770513" y="1054575"/>
            <a:ext cx="37782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2100"/>
              </a:spcBef>
              <a:spcAft>
                <a:spcPts val="2100"/>
              </a:spcAft>
              <a:buClr>
                <a:srgbClr val="000000"/>
              </a:buClr>
              <a:buSzPts val="1200"/>
              <a:buFont typeface="Arial"/>
              <a:buNone/>
            </a:pPr>
            <a:r>
              <a:t/>
            </a:r>
            <a:endParaRPr b="1" i="0" sz="1200" u="none" cap="none" strike="noStrike">
              <a:solidFill>
                <a:srgbClr val="1A1A1A"/>
              </a:solidFill>
              <a:latin typeface="Montserrat"/>
              <a:ea typeface="Montserrat"/>
              <a:cs typeface="Montserrat"/>
              <a:sym typeface="Montserrat"/>
            </a:endParaRPr>
          </a:p>
        </p:txBody>
      </p:sp>
      <p:sp>
        <p:nvSpPr>
          <p:cNvPr id="570" name="Google Shape;570;p73"/>
          <p:cNvSpPr txBox="1"/>
          <p:nvPr/>
        </p:nvSpPr>
        <p:spPr>
          <a:xfrm>
            <a:off x="576150" y="2862750"/>
            <a:ext cx="8287200" cy="1685400"/>
          </a:xfrm>
          <a:prstGeom prst="rect">
            <a:avLst/>
          </a:prstGeom>
          <a:noFill/>
          <a:ln>
            <a:noFill/>
          </a:ln>
        </p:spPr>
        <p:txBody>
          <a:bodyPr anchorCtr="0" anchor="t" bIns="91425" lIns="91425" spcFirstLastPara="1" rIns="91425" wrap="square" tIns="91425">
            <a:spAutoFit/>
          </a:bodyPr>
          <a:lstStyle/>
          <a:p>
            <a:pPr indent="-323850" lvl="0" marL="457200" marR="0" rtl="0" algn="l">
              <a:lnSpc>
                <a:spcPct val="200000"/>
              </a:lnSpc>
              <a:spcBef>
                <a:spcPts val="0"/>
              </a:spcBef>
              <a:spcAft>
                <a:spcPts val="0"/>
              </a:spcAft>
              <a:buClr>
                <a:srgbClr val="1A1A1A"/>
              </a:buClr>
              <a:buSzPts val="1500"/>
              <a:buFont typeface="Montserrat"/>
              <a:buChar char="●"/>
            </a:pPr>
            <a:r>
              <a:rPr lang="en-CA" sz="1500">
                <a:solidFill>
                  <a:srgbClr val="1A1A1A"/>
                </a:solidFill>
                <a:latin typeface="Montserrat"/>
                <a:ea typeface="Montserrat"/>
                <a:cs typeface="Montserrat"/>
                <a:sym typeface="Montserrat"/>
              </a:rPr>
              <a:t>Failed due to regulatory concerns and pushback in: USA, U.K., E.U, and China.</a:t>
            </a:r>
            <a:endParaRPr sz="1500">
              <a:solidFill>
                <a:srgbClr val="1A1A1A"/>
              </a:solidFill>
              <a:latin typeface="Montserrat"/>
              <a:ea typeface="Montserrat"/>
              <a:cs typeface="Montserrat"/>
              <a:sym typeface="Montserrat"/>
            </a:endParaRPr>
          </a:p>
          <a:p>
            <a:pPr indent="-323850" lvl="0" marL="457200" marR="0" rtl="0" algn="l">
              <a:lnSpc>
                <a:spcPct val="200000"/>
              </a:lnSpc>
              <a:spcBef>
                <a:spcPts val="0"/>
              </a:spcBef>
              <a:spcAft>
                <a:spcPts val="0"/>
              </a:spcAft>
              <a:buClr>
                <a:srgbClr val="1A1A1A"/>
              </a:buClr>
              <a:buSzPts val="1500"/>
              <a:buFont typeface="Montserrat"/>
              <a:buChar char="●"/>
            </a:pPr>
            <a:r>
              <a:rPr lang="en-CA" sz="1500">
                <a:solidFill>
                  <a:srgbClr val="1A1A1A"/>
                </a:solidFill>
                <a:latin typeface="Montserrat"/>
                <a:ea typeface="Montserrat"/>
                <a:cs typeface="Montserrat"/>
                <a:sym typeface="Montserrat"/>
              </a:rPr>
              <a:t>Nvidia did not secure </a:t>
            </a:r>
            <a:r>
              <a:rPr lang="en-CA" sz="1500">
                <a:solidFill>
                  <a:srgbClr val="1A1A1A"/>
                </a:solidFill>
                <a:latin typeface="Montserrat"/>
                <a:ea typeface="Montserrat"/>
                <a:cs typeface="Montserrat"/>
                <a:sym typeface="Montserrat"/>
              </a:rPr>
              <a:t>regulatory</a:t>
            </a:r>
            <a:r>
              <a:rPr lang="en-CA" sz="1500">
                <a:solidFill>
                  <a:srgbClr val="1A1A1A"/>
                </a:solidFill>
                <a:latin typeface="Montserrat"/>
                <a:ea typeface="Montserrat"/>
                <a:cs typeface="Montserrat"/>
                <a:sym typeface="Montserrat"/>
              </a:rPr>
              <a:t> approval. </a:t>
            </a:r>
            <a:endParaRPr sz="1500">
              <a:solidFill>
                <a:srgbClr val="1A1A1A"/>
              </a:solidFill>
              <a:latin typeface="Montserrat"/>
              <a:ea typeface="Montserrat"/>
              <a:cs typeface="Montserrat"/>
              <a:sym typeface="Montserrat"/>
            </a:endParaRPr>
          </a:p>
          <a:p>
            <a:pPr indent="-323850" lvl="0" marL="457200" marR="0" rtl="0" algn="l">
              <a:lnSpc>
                <a:spcPct val="150000"/>
              </a:lnSpc>
              <a:spcBef>
                <a:spcPts val="0"/>
              </a:spcBef>
              <a:spcAft>
                <a:spcPts val="0"/>
              </a:spcAft>
              <a:buClr>
                <a:srgbClr val="1A1A1A"/>
              </a:buClr>
              <a:buSzPts val="1500"/>
              <a:buFont typeface="Montserrat"/>
              <a:buChar char="●"/>
            </a:pPr>
            <a:r>
              <a:rPr lang="en-CA" sz="1500">
                <a:solidFill>
                  <a:srgbClr val="1A1A1A"/>
                </a:solidFill>
                <a:latin typeface="Montserrat"/>
                <a:ea typeface="Montserrat"/>
                <a:cs typeface="Montserrat"/>
                <a:sym typeface="Montserrat"/>
              </a:rPr>
              <a:t>Deal was terminated February 2022. Nvidia had to pay $1.25 Billion to SoftBank to break the agreement. </a:t>
            </a:r>
            <a:endParaRPr sz="1500">
              <a:solidFill>
                <a:srgbClr val="1A1A1A"/>
              </a:solidFill>
              <a:latin typeface="Montserrat"/>
              <a:ea typeface="Montserrat"/>
              <a:cs typeface="Montserrat"/>
              <a:sym typeface="Montserrat"/>
            </a:endParaRPr>
          </a:p>
        </p:txBody>
      </p:sp>
      <p:pic>
        <p:nvPicPr>
          <p:cNvPr id="571" name="Google Shape;571;p73"/>
          <p:cNvPicPr preferRelativeResize="0"/>
          <p:nvPr/>
        </p:nvPicPr>
        <p:blipFill>
          <a:blip r:embed="rId4">
            <a:alphaModFix/>
          </a:blip>
          <a:stretch>
            <a:fillRect/>
          </a:stretch>
        </p:blipFill>
        <p:spPr>
          <a:xfrm>
            <a:off x="6593450" y="1482037"/>
            <a:ext cx="2025700" cy="6186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20"/>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Uses of Semiconductors</a:t>
            </a:r>
            <a:endParaRPr/>
          </a:p>
        </p:txBody>
      </p:sp>
      <p:sp>
        <p:nvSpPr>
          <p:cNvPr id="114" name="Google Shape;114;p20"/>
          <p:cNvSpPr txBox="1"/>
          <p:nvPr>
            <p:ph idx="4294967295" type="body"/>
          </p:nvPr>
        </p:nvSpPr>
        <p:spPr>
          <a:xfrm>
            <a:off x="1080000" y="1080000"/>
            <a:ext cx="7200000" cy="3240000"/>
          </a:xfrm>
          <a:prstGeom prst="rect">
            <a:avLst/>
          </a:prstGeom>
        </p:spPr>
        <p:txBody>
          <a:bodyPr anchorCtr="0" anchor="t" bIns="91425" lIns="91425" spcFirstLastPara="1" rIns="91425" wrap="square" tIns="91425">
            <a:normAutofit fontScale="55000" lnSpcReduction="20000"/>
          </a:bodyPr>
          <a:lstStyle/>
          <a:p>
            <a:pPr indent="-305435" lvl="0" marL="457200" rtl="0" algn="l">
              <a:lnSpc>
                <a:spcPct val="100000"/>
              </a:lnSpc>
              <a:spcBef>
                <a:spcPts val="0"/>
              </a:spcBef>
              <a:spcAft>
                <a:spcPts val="0"/>
              </a:spcAft>
              <a:buClr>
                <a:schemeClr val="dk2"/>
              </a:buClr>
              <a:buSzPct val="100000"/>
              <a:buFont typeface="Roboto"/>
              <a:buChar char="●"/>
            </a:pPr>
            <a:r>
              <a:rPr lang="en-CA" sz="2200"/>
              <a:t>Memory chips</a:t>
            </a:r>
            <a:endParaRPr sz="2200"/>
          </a:p>
          <a:p>
            <a:pPr indent="-305435" lvl="1" marL="914400" rtl="0" algn="l">
              <a:lnSpc>
                <a:spcPct val="100000"/>
              </a:lnSpc>
              <a:spcBef>
                <a:spcPts val="0"/>
              </a:spcBef>
              <a:spcAft>
                <a:spcPts val="0"/>
              </a:spcAft>
              <a:buClr>
                <a:schemeClr val="dk2"/>
              </a:buClr>
              <a:buSzPct val="100000"/>
              <a:buFont typeface="Roboto"/>
              <a:buChar char="○"/>
            </a:pPr>
            <a:r>
              <a:rPr lang="en-CA" sz="2200"/>
              <a:t>Temporary storehouses of data</a:t>
            </a:r>
            <a:endParaRPr sz="2200"/>
          </a:p>
          <a:p>
            <a:pPr indent="-305435" lvl="1" marL="914400" rtl="0" algn="l">
              <a:lnSpc>
                <a:spcPct val="100000"/>
              </a:lnSpc>
              <a:spcBef>
                <a:spcPts val="0"/>
              </a:spcBef>
              <a:spcAft>
                <a:spcPts val="0"/>
              </a:spcAft>
              <a:buClr>
                <a:schemeClr val="dk2"/>
              </a:buClr>
              <a:buSzPct val="100000"/>
              <a:buFont typeface="Roboto"/>
              <a:buChar char="○"/>
            </a:pPr>
            <a:r>
              <a:rPr lang="en-CA" sz="2200"/>
              <a:t>RAM, ROM, NAND flash</a:t>
            </a:r>
            <a:endParaRPr sz="2200"/>
          </a:p>
          <a:p>
            <a:pPr indent="-305435" lvl="0" marL="457200" rtl="0" algn="l">
              <a:lnSpc>
                <a:spcPct val="100000"/>
              </a:lnSpc>
              <a:spcBef>
                <a:spcPts val="1000"/>
              </a:spcBef>
              <a:spcAft>
                <a:spcPts val="0"/>
              </a:spcAft>
              <a:buClr>
                <a:schemeClr val="dk2"/>
              </a:buClr>
              <a:buSzPct val="100000"/>
              <a:buFont typeface="Roboto"/>
              <a:buChar char="●"/>
            </a:pPr>
            <a:r>
              <a:rPr lang="en-CA" sz="2200"/>
              <a:t>Microprocessors</a:t>
            </a:r>
            <a:endParaRPr sz="2200"/>
          </a:p>
          <a:p>
            <a:pPr indent="-305435" lvl="1" marL="914400" rtl="0" algn="l">
              <a:lnSpc>
                <a:spcPct val="100000"/>
              </a:lnSpc>
              <a:spcBef>
                <a:spcPts val="0"/>
              </a:spcBef>
              <a:spcAft>
                <a:spcPts val="0"/>
              </a:spcAft>
              <a:buClr>
                <a:schemeClr val="dk2"/>
              </a:buClr>
              <a:buSzPct val="100000"/>
              <a:buFont typeface="Roboto"/>
              <a:buChar char="○"/>
            </a:pPr>
            <a:r>
              <a:rPr lang="en-CA" sz="2200"/>
              <a:t>Processing units that contain the basic logic to perform tasks</a:t>
            </a:r>
            <a:endParaRPr sz="2200"/>
          </a:p>
          <a:p>
            <a:pPr indent="-305435" lvl="1" marL="914400" rtl="0" algn="l">
              <a:lnSpc>
                <a:spcPct val="100000"/>
              </a:lnSpc>
              <a:spcBef>
                <a:spcPts val="0"/>
              </a:spcBef>
              <a:spcAft>
                <a:spcPts val="0"/>
              </a:spcAft>
              <a:buClr>
                <a:schemeClr val="dk2"/>
              </a:buClr>
              <a:buSzPct val="100000"/>
              <a:buFont typeface="Roboto"/>
              <a:buChar char="○"/>
            </a:pPr>
            <a:r>
              <a:rPr lang="en-CA" sz="2200"/>
              <a:t>CPU, GPU</a:t>
            </a:r>
            <a:endParaRPr sz="2200"/>
          </a:p>
          <a:p>
            <a:pPr indent="-305435" lvl="0" marL="457200" rtl="0" algn="l">
              <a:lnSpc>
                <a:spcPct val="100000"/>
              </a:lnSpc>
              <a:spcBef>
                <a:spcPts val="1000"/>
              </a:spcBef>
              <a:spcAft>
                <a:spcPts val="0"/>
              </a:spcAft>
              <a:buClr>
                <a:schemeClr val="dk2"/>
              </a:buClr>
              <a:buSzPct val="100000"/>
              <a:buFont typeface="Roboto"/>
              <a:buChar char="●"/>
            </a:pPr>
            <a:r>
              <a:rPr lang="en-CA" sz="2200"/>
              <a:t>Commodity integrated circuit (CIC) / Standard chips</a:t>
            </a:r>
            <a:endParaRPr sz="2200"/>
          </a:p>
          <a:p>
            <a:pPr indent="-305435" lvl="1" marL="914400" rtl="0" algn="l">
              <a:lnSpc>
                <a:spcPct val="100000"/>
              </a:lnSpc>
              <a:spcBef>
                <a:spcPts val="0"/>
              </a:spcBef>
              <a:spcAft>
                <a:spcPts val="0"/>
              </a:spcAft>
              <a:buClr>
                <a:schemeClr val="dk2"/>
              </a:buClr>
              <a:buSzPct val="100000"/>
              <a:buFont typeface="Roboto"/>
              <a:buChar char="○"/>
            </a:pPr>
            <a:r>
              <a:rPr lang="en-CA" sz="2200"/>
              <a:t>Chips used for performing repetitive processing routines</a:t>
            </a:r>
            <a:endParaRPr sz="2200"/>
          </a:p>
          <a:p>
            <a:pPr indent="-305435" lvl="1" marL="914400" rtl="0" algn="l">
              <a:lnSpc>
                <a:spcPct val="100000"/>
              </a:lnSpc>
              <a:spcBef>
                <a:spcPts val="0"/>
              </a:spcBef>
              <a:spcAft>
                <a:spcPts val="0"/>
              </a:spcAft>
              <a:buClr>
                <a:schemeClr val="dk2"/>
              </a:buClr>
              <a:buSzPct val="100000"/>
              <a:buFont typeface="Arial"/>
              <a:buChar char="○"/>
            </a:pPr>
            <a:r>
              <a:rPr lang="en-CA" sz="2200"/>
              <a:t>Produced in large batches</a:t>
            </a:r>
            <a:endParaRPr sz="2200"/>
          </a:p>
          <a:p>
            <a:pPr indent="-305435" lvl="1" marL="914400" rtl="0" algn="l">
              <a:lnSpc>
                <a:spcPct val="100000"/>
              </a:lnSpc>
              <a:spcBef>
                <a:spcPts val="0"/>
              </a:spcBef>
              <a:spcAft>
                <a:spcPts val="0"/>
              </a:spcAft>
              <a:buClr>
                <a:schemeClr val="dk2"/>
              </a:buClr>
              <a:buSzPct val="100000"/>
              <a:buFont typeface="Roboto"/>
              <a:buChar char="○"/>
            </a:pPr>
            <a:r>
              <a:rPr lang="en-CA" sz="2200"/>
              <a:t>ASIC (application specific integrated chip), FPGA chips </a:t>
            </a:r>
            <a:endParaRPr sz="2200"/>
          </a:p>
          <a:p>
            <a:pPr indent="-305435" lvl="0" marL="457200" rtl="0" algn="l">
              <a:lnSpc>
                <a:spcPct val="100000"/>
              </a:lnSpc>
              <a:spcBef>
                <a:spcPts val="1000"/>
              </a:spcBef>
              <a:spcAft>
                <a:spcPts val="0"/>
              </a:spcAft>
              <a:buClr>
                <a:schemeClr val="dk2"/>
              </a:buClr>
              <a:buSzPct val="100000"/>
              <a:buFont typeface="Roboto"/>
              <a:buChar char="●"/>
            </a:pPr>
            <a:r>
              <a:rPr lang="en-CA" sz="2200"/>
              <a:t>Complex systems-on-a-chip (SOC)</a:t>
            </a:r>
            <a:endParaRPr sz="2200"/>
          </a:p>
          <a:p>
            <a:pPr indent="-305435" lvl="1" marL="914400" rtl="0" algn="l">
              <a:lnSpc>
                <a:spcPct val="100000"/>
              </a:lnSpc>
              <a:spcBef>
                <a:spcPts val="0"/>
              </a:spcBef>
              <a:spcAft>
                <a:spcPts val="0"/>
              </a:spcAft>
              <a:buClr>
                <a:schemeClr val="dk2"/>
              </a:buClr>
              <a:buSzPct val="100000"/>
              <a:buFont typeface="Roboto"/>
              <a:buChar char="○"/>
            </a:pPr>
            <a:r>
              <a:rPr lang="en-CA" sz="2200"/>
              <a:t>Single chip with an entire system's capability on it</a:t>
            </a:r>
            <a:endParaRPr sz="2200"/>
          </a:p>
          <a:p>
            <a:pPr indent="-305435" lvl="0" marL="457200" rtl="0" algn="l">
              <a:lnSpc>
                <a:spcPct val="100000"/>
              </a:lnSpc>
              <a:spcBef>
                <a:spcPts val="1000"/>
              </a:spcBef>
              <a:spcAft>
                <a:spcPts val="0"/>
              </a:spcAft>
              <a:buClr>
                <a:schemeClr val="dk2"/>
              </a:buClr>
              <a:buSzPct val="100000"/>
              <a:buFont typeface="Roboto"/>
              <a:buChar char="●"/>
            </a:pPr>
            <a:r>
              <a:rPr lang="en-CA" sz="2200"/>
              <a:t>Artificial intelligence (AI) chip</a:t>
            </a:r>
            <a:endParaRPr sz="2200"/>
          </a:p>
          <a:p>
            <a:pPr indent="-305435" lvl="1" marL="914400" rtl="0" algn="l">
              <a:lnSpc>
                <a:spcPct val="100000"/>
              </a:lnSpc>
              <a:spcBef>
                <a:spcPts val="0"/>
              </a:spcBef>
              <a:spcAft>
                <a:spcPts val="0"/>
              </a:spcAft>
              <a:buClr>
                <a:schemeClr val="dk2"/>
              </a:buClr>
              <a:buSzPct val="100000"/>
              <a:buFont typeface="Roboto"/>
              <a:buChar char="○"/>
            </a:pPr>
            <a:r>
              <a:rPr lang="en-CA" sz="2200"/>
              <a:t>Performs computations specifically for AI tasks</a:t>
            </a:r>
            <a:endParaRPr sz="2200"/>
          </a:p>
          <a:p>
            <a:pPr indent="-305435" lvl="1" marL="914400" rtl="0" algn="l">
              <a:lnSpc>
                <a:spcPct val="100000"/>
              </a:lnSpc>
              <a:spcBef>
                <a:spcPts val="0"/>
              </a:spcBef>
              <a:spcAft>
                <a:spcPts val="0"/>
              </a:spcAft>
              <a:buClr>
                <a:schemeClr val="dk2"/>
              </a:buClr>
              <a:buSzPct val="100000"/>
              <a:buFont typeface="Roboto"/>
              <a:buChar char="○"/>
            </a:pPr>
            <a:r>
              <a:rPr lang="en-CA" sz="2200"/>
              <a:t>Include CPUs, GPUs, FPGAs, ASICs specialized for AI</a:t>
            </a:r>
            <a:endParaRPr sz="2200"/>
          </a:p>
          <a:p>
            <a:pPr indent="0" lvl="0" marL="0" rtl="0" algn="l">
              <a:spcBef>
                <a:spcPts val="0"/>
              </a:spcBef>
              <a:spcAft>
                <a:spcPts val="1200"/>
              </a:spcAft>
              <a:buNone/>
            </a:pPr>
            <a:r>
              <a:t/>
            </a:r>
            <a:endParaRPr/>
          </a:p>
        </p:txBody>
      </p:sp>
      <p:sp>
        <p:nvSpPr>
          <p:cNvPr id="115" name="Google Shape;115;p20"/>
          <p:cNvSpPr txBox="1"/>
          <p:nvPr/>
        </p:nvSpPr>
        <p:spPr>
          <a:xfrm>
            <a:off x="0" y="4835700"/>
            <a:ext cx="87456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sz="800">
                <a:solidFill>
                  <a:srgbClr val="999999"/>
                </a:solidFill>
                <a:latin typeface="Calibri"/>
                <a:ea typeface="Calibri"/>
                <a:cs typeface="Calibri"/>
                <a:sym typeface="Calibri"/>
              </a:rPr>
              <a:t>Source: </a:t>
            </a:r>
            <a:r>
              <a:rPr lang="en-CA" sz="800" u="sng">
                <a:solidFill>
                  <a:srgbClr val="999999"/>
                </a:solidFill>
                <a:latin typeface="Calibri"/>
                <a:ea typeface="Calibri"/>
                <a:cs typeface="Calibri"/>
                <a:sym typeface="Calibri"/>
                <a:hlinkClick r:id="rId3">
                  <a:extLst>
                    <a:ext uri="{A12FA001-AC4F-418D-AE19-62706E023703}">
                      <ahyp:hlinkClr val="tx"/>
                    </a:ext>
                  </a:extLst>
                </a:hlinkClick>
              </a:rPr>
              <a:t>Investopedia (2023)</a:t>
            </a:r>
            <a:endParaRPr sz="800">
              <a:solidFill>
                <a:srgbClr val="999999"/>
              </a:solidFill>
              <a:latin typeface="Calibri"/>
              <a:ea typeface="Calibri"/>
              <a:cs typeface="Calibri"/>
              <a:sym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sp>
        <p:nvSpPr>
          <p:cNvPr id="576" name="Google Shape;576;p74"/>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Business Segments &amp; Applications</a:t>
            </a:r>
            <a:endParaRPr/>
          </a:p>
        </p:txBody>
      </p:sp>
      <p:pic>
        <p:nvPicPr>
          <p:cNvPr id="577" name="Google Shape;577;p74"/>
          <p:cNvPicPr preferRelativeResize="0"/>
          <p:nvPr/>
        </p:nvPicPr>
        <p:blipFill rotWithShape="1">
          <a:blip r:embed="rId3">
            <a:alphaModFix/>
          </a:blip>
          <a:srcRect b="0" l="0" r="0" t="0"/>
          <a:stretch/>
        </p:blipFill>
        <p:spPr>
          <a:xfrm>
            <a:off x="7983181" y="4395750"/>
            <a:ext cx="1003426" cy="564625"/>
          </a:xfrm>
          <a:prstGeom prst="rect">
            <a:avLst/>
          </a:prstGeom>
          <a:noFill/>
          <a:ln>
            <a:noFill/>
          </a:ln>
        </p:spPr>
      </p:pic>
      <p:pic>
        <p:nvPicPr>
          <p:cNvPr id="578" name="Google Shape;578;p74"/>
          <p:cNvPicPr preferRelativeResize="0"/>
          <p:nvPr/>
        </p:nvPicPr>
        <p:blipFill rotWithShape="1">
          <a:blip r:embed="rId4">
            <a:alphaModFix/>
          </a:blip>
          <a:srcRect b="45882" l="12521" r="50896" t="23683"/>
          <a:stretch/>
        </p:blipFill>
        <p:spPr>
          <a:xfrm>
            <a:off x="21050" y="1177824"/>
            <a:ext cx="5002698" cy="2339925"/>
          </a:xfrm>
          <a:prstGeom prst="rect">
            <a:avLst/>
          </a:prstGeom>
          <a:noFill/>
          <a:ln>
            <a:noFill/>
          </a:ln>
        </p:spPr>
      </p:pic>
      <p:pic>
        <p:nvPicPr>
          <p:cNvPr id="579" name="Google Shape;579;p74"/>
          <p:cNvPicPr preferRelativeResize="0"/>
          <p:nvPr/>
        </p:nvPicPr>
        <p:blipFill rotWithShape="1">
          <a:blip r:embed="rId4">
            <a:alphaModFix/>
          </a:blip>
          <a:srcRect b="13852" l="12611" r="50671" t="54169"/>
          <a:stretch/>
        </p:blipFill>
        <p:spPr>
          <a:xfrm>
            <a:off x="4699325" y="1167550"/>
            <a:ext cx="4571001" cy="2238204"/>
          </a:xfrm>
          <a:prstGeom prst="rect">
            <a:avLst/>
          </a:prstGeom>
          <a:noFill/>
          <a:ln>
            <a:noFill/>
          </a:ln>
        </p:spPr>
      </p:pic>
      <p:pic>
        <p:nvPicPr>
          <p:cNvPr id="580" name="Google Shape;580;p74"/>
          <p:cNvPicPr preferRelativeResize="0"/>
          <p:nvPr/>
        </p:nvPicPr>
        <p:blipFill rotWithShape="1">
          <a:blip r:embed="rId5">
            <a:alphaModFix/>
          </a:blip>
          <a:srcRect b="22684" l="12755" r="51714" t="59620"/>
          <a:stretch/>
        </p:blipFill>
        <p:spPr>
          <a:xfrm>
            <a:off x="52900" y="3517750"/>
            <a:ext cx="4570988" cy="1279951"/>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sp>
        <p:nvSpPr>
          <p:cNvPr id="585" name="Google Shape;585;p75"/>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AI Products:  A100 Tensor Core GPU</a:t>
            </a:r>
            <a:endParaRPr/>
          </a:p>
        </p:txBody>
      </p:sp>
      <p:pic>
        <p:nvPicPr>
          <p:cNvPr id="586" name="Google Shape;586;p75"/>
          <p:cNvPicPr preferRelativeResize="0"/>
          <p:nvPr/>
        </p:nvPicPr>
        <p:blipFill rotWithShape="1">
          <a:blip r:embed="rId3">
            <a:alphaModFix/>
          </a:blip>
          <a:srcRect b="0" l="0" r="0" t="0"/>
          <a:stretch/>
        </p:blipFill>
        <p:spPr>
          <a:xfrm>
            <a:off x="7983181" y="4395750"/>
            <a:ext cx="1003426" cy="564625"/>
          </a:xfrm>
          <a:prstGeom prst="rect">
            <a:avLst/>
          </a:prstGeom>
          <a:noFill/>
          <a:ln>
            <a:noFill/>
          </a:ln>
        </p:spPr>
      </p:pic>
      <p:pic>
        <p:nvPicPr>
          <p:cNvPr id="587" name="Google Shape;587;p75"/>
          <p:cNvPicPr preferRelativeResize="0"/>
          <p:nvPr/>
        </p:nvPicPr>
        <p:blipFill rotWithShape="1">
          <a:blip r:embed="rId4">
            <a:alphaModFix/>
          </a:blip>
          <a:srcRect b="14520" l="50001" r="17332" t="44747"/>
          <a:stretch/>
        </p:blipFill>
        <p:spPr>
          <a:xfrm>
            <a:off x="5024650" y="830475"/>
            <a:ext cx="2013102" cy="1411275"/>
          </a:xfrm>
          <a:prstGeom prst="rect">
            <a:avLst/>
          </a:prstGeom>
          <a:noFill/>
          <a:ln>
            <a:noFill/>
          </a:ln>
        </p:spPr>
      </p:pic>
      <p:pic>
        <p:nvPicPr>
          <p:cNvPr id="588" name="Google Shape;588;p75"/>
          <p:cNvPicPr preferRelativeResize="0"/>
          <p:nvPr/>
        </p:nvPicPr>
        <p:blipFill rotWithShape="1">
          <a:blip r:embed="rId5">
            <a:alphaModFix/>
          </a:blip>
          <a:srcRect b="10399" l="49502" r="22363" t="33481"/>
          <a:stretch/>
        </p:blipFill>
        <p:spPr>
          <a:xfrm>
            <a:off x="414995" y="833675"/>
            <a:ext cx="3551556" cy="3983025"/>
          </a:xfrm>
          <a:prstGeom prst="rect">
            <a:avLst/>
          </a:prstGeom>
          <a:noFill/>
          <a:ln>
            <a:noFill/>
          </a:ln>
        </p:spPr>
      </p:pic>
      <p:pic>
        <p:nvPicPr>
          <p:cNvPr id="589" name="Google Shape;589;p75"/>
          <p:cNvPicPr preferRelativeResize="0"/>
          <p:nvPr/>
        </p:nvPicPr>
        <p:blipFill rotWithShape="1">
          <a:blip r:embed="rId6">
            <a:alphaModFix/>
          </a:blip>
          <a:srcRect b="17713" l="50160" r="23268" t="49398"/>
          <a:stretch/>
        </p:blipFill>
        <p:spPr>
          <a:xfrm>
            <a:off x="4198750" y="2394150"/>
            <a:ext cx="3481176" cy="242255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sp>
        <p:nvSpPr>
          <p:cNvPr id="594" name="Google Shape;594;p76"/>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AI </a:t>
            </a:r>
            <a:r>
              <a:rPr lang="en-CA"/>
              <a:t>Products: Grace Hopper CPU &amp; H100 GPU</a:t>
            </a:r>
            <a:endParaRPr/>
          </a:p>
        </p:txBody>
      </p:sp>
      <p:pic>
        <p:nvPicPr>
          <p:cNvPr id="595" name="Google Shape;595;p76"/>
          <p:cNvPicPr preferRelativeResize="0"/>
          <p:nvPr/>
        </p:nvPicPr>
        <p:blipFill rotWithShape="1">
          <a:blip r:embed="rId3">
            <a:alphaModFix/>
          </a:blip>
          <a:srcRect b="0" l="0" r="0" t="0"/>
          <a:stretch/>
        </p:blipFill>
        <p:spPr>
          <a:xfrm>
            <a:off x="7983181" y="4395750"/>
            <a:ext cx="1003426" cy="564625"/>
          </a:xfrm>
          <a:prstGeom prst="rect">
            <a:avLst/>
          </a:prstGeom>
          <a:noFill/>
          <a:ln>
            <a:noFill/>
          </a:ln>
        </p:spPr>
      </p:pic>
      <p:pic>
        <p:nvPicPr>
          <p:cNvPr id="596" name="Google Shape;596;p76"/>
          <p:cNvPicPr preferRelativeResize="0"/>
          <p:nvPr/>
        </p:nvPicPr>
        <p:blipFill rotWithShape="1">
          <a:blip r:embed="rId4">
            <a:alphaModFix/>
          </a:blip>
          <a:srcRect b="10370" l="62396" r="8988" t="41235"/>
          <a:stretch/>
        </p:blipFill>
        <p:spPr>
          <a:xfrm>
            <a:off x="7104275" y="1882638"/>
            <a:ext cx="1733451" cy="1648174"/>
          </a:xfrm>
          <a:prstGeom prst="rect">
            <a:avLst/>
          </a:prstGeom>
          <a:noFill/>
          <a:ln>
            <a:noFill/>
          </a:ln>
        </p:spPr>
      </p:pic>
      <p:sp>
        <p:nvSpPr>
          <p:cNvPr id="597" name="Google Shape;597;p76"/>
          <p:cNvSpPr txBox="1"/>
          <p:nvPr/>
        </p:nvSpPr>
        <p:spPr>
          <a:xfrm>
            <a:off x="2944750" y="878850"/>
            <a:ext cx="4884300" cy="3912000"/>
          </a:xfrm>
          <a:prstGeom prst="rect">
            <a:avLst/>
          </a:prstGeom>
          <a:noFill/>
          <a:ln>
            <a:noFill/>
          </a:ln>
        </p:spPr>
        <p:txBody>
          <a:bodyPr anchorCtr="0" anchor="t" bIns="91425" lIns="91425" spcFirstLastPara="1" rIns="91425" wrap="square" tIns="91425">
            <a:spAutoFit/>
          </a:bodyPr>
          <a:lstStyle/>
          <a:p>
            <a:pPr indent="0" lvl="0" marL="0" marR="0" rtl="0" algn="l">
              <a:lnSpc>
                <a:spcPct val="120000"/>
              </a:lnSpc>
              <a:spcBef>
                <a:spcPts val="0"/>
              </a:spcBef>
              <a:spcAft>
                <a:spcPts val="0"/>
              </a:spcAft>
              <a:buClr>
                <a:srgbClr val="000000"/>
              </a:buClr>
              <a:buSzPts val="1200"/>
              <a:buFont typeface="Arial"/>
              <a:buNone/>
            </a:pPr>
            <a:r>
              <a:t/>
            </a:r>
            <a:endParaRPr sz="1200">
              <a:solidFill>
                <a:srgbClr val="1A1A1A"/>
              </a:solidFill>
              <a:latin typeface="Montserrat"/>
              <a:ea typeface="Montserrat"/>
              <a:cs typeface="Montserrat"/>
              <a:sym typeface="Montserrat"/>
            </a:endParaRPr>
          </a:p>
          <a:p>
            <a:pPr indent="0" lvl="0" marL="0" marR="0" rtl="0" algn="l">
              <a:lnSpc>
                <a:spcPct val="120000"/>
              </a:lnSpc>
              <a:spcBef>
                <a:spcPts val="0"/>
              </a:spcBef>
              <a:spcAft>
                <a:spcPts val="0"/>
              </a:spcAft>
              <a:buClr>
                <a:srgbClr val="000000"/>
              </a:buClr>
              <a:buSzPts val="1200"/>
              <a:buFont typeface="Arial"/>
              <a:buNone/>
            </a:pPr>
            <a:r>
              <a:t/>
            </a:r>
            <a:endParaRPr sz="1100">
              <a:solidFill>
                <a:srgbClr val="1A1A1A"/>
              </a:solidFill>
              <a:latin typeface="Montserrat"/>
              <a:ea typeface="Montserrat"/>
              <a:cs typeface="Montserrat"/>
              <a:sym typeface="Montserrat"/>
            </a:endParaRPr>
          </a:p>
          <a:p>
            <a:pPr indent="-298450" lvl="0" marL="457200" rtl="0" algn="l">
              <a:lnSpc>
                <a:spcPct val="115000"/>
              </a:lnSpc>
              <a:spcBef>
                <a:spcPts val="0"/>
              </a:spcBef>
              <a:spcAft>
                <a:spcPts val="0"/>
              </a:spcAft>
              <a:buClr>
                <a:srgbClr val="1A1A1A"/>
              </a:buClr>
              <a:buSzPts val="1100"/>
              <a:buFont typeface="Montserrat"/>
              <a:buChar char="●"/>
            </a:pPr>
            <a:r>
              <a:rPr lang="en-CA" sz="1100">
                <a:solidFill>
                  <a:srgbClr val="1A1A1A"/>
                </a:solidFill>
                <a:latin typeface="Montserrat"/>
                <a:ea typeface="Montserrat"/>
                <a:cs typeface="Montserrat"/>
                <a:sym typeface="Montserrat"/>
              </a:rPr>
              <a:t>GH200 Grace Hopper Superchip combines our first</a:t>
            </a:r>
            <a:endParaRPr sz="1100">
              <a:solidFill>
                <a:srgbClr val="1A1A1A"/>
              </a:solidFill>
              <a:latin typeface="Montserrat"/>
              <a:ea typeface="Montserrat"/>
              <a:cs typeface="Montserrat"/>
              <a:sym typeface="Montserrat"/>
            </a:endParaRPr>
          </a:p>
          <a:p>
            <a:pPr indent="0" lvl="0" marL="457200" rtl="0" algn="l">
              <a:lnSpc>
                <a:spcPct val="115000"/>
              </a:lnSpc>
              <a:spcBef>
                <a:spcPts val="0"/>
              </a:spcBef>
              <a:spcAft>
                <a:spcPts val="0"/>
              </a:spcAft>
              <a:buNone/>
            </a:pPr>
            <a:r>
              <a:rPr b="1" lang="en-CA" sz="1100">
                <a:solidFill>
                  <a:srgbClr val="1A1A1A"/>
                </a:solidFill>
                <a:latin typeface="Montserrat"/>
                <a:ea typeface="Montserrat"/>
                <a:cs typeface="Montserrat"/>
                <a:sym typeface="Montserrat"/>
              </a:rPr>
              <a:t>Arm-based Grace CPU with an H100 GPU</a:t>
            </a:r>
            <a:endParaRPr b="1" sz="1100">
              <a:solidFill>
                <a:srgbClr val="1A1A1A"/>
              </a:solidFill>
              <a:latin typeface="Montserrat"/>
              <a:ea typeface="Montserrat"/>
              <a:cs typeface="Montserrat"/>
              <a:sym typeface="Montserrat"/>
            </a:endParaRPr>
          </a:p>
          <a:p>
            <a:pPr indent="0" lvl="0" marL="457200" rtl="0" algn="l">
              <a:lnSpc>
                <a:spcPct val="115000"/>
              </a:lnSpc>
              <a:spcBef>
                <a:spcPts val="0"/>
              </a:spcBef>
              <a:spcAft>
                <a:spcPts val="0"/>
              </a:spcAft>
              <a:buNone/>
            </a:pPr>
            <a:r>
              <a:t/>
            </a:r>
            <a:endParaRPr sz="1100">
              <a:solidFill>
                <a:srgbClr val="1A1A1A"/>
              </a:solidFill>
              <a:latin typeface="Montserrat"/>
              <a:ea typeface="Montserrat"/>
              <a:cs typeface="Montserrat"/>
              <a:sym typeface="Montserrat"/>
            </a:endParaRPr>
          </a:p>
          <a:p>
            <a:pPr indent="-298450" lvl="0" marL="457200" rtl="0" algn="l">
              <a:lnSpc>
                <a:spcPct val="115000"/>
              </a:lnSpc>
              <a:spcBef>
                <a:spcPts val="0"/>
              </a:spcBef>
              <a:spcAft>
                <a:spcPts val="0"/>
              </a:spcAft>
              <a:buClr>
                <a:srgbClr val="1A1A1A"/>
              </a:buClr>
              <a:buSzPts val="1100"/>
              <a:buFont typeface="Montserrat"/>
              <a:buChar char="●"/>
            </a:pPr>
            <a:r>
              <a:rPr lang="en-CA" sz="1100">
                <a:solidFill>
                  <a:srgbClr val="1A1A1A"/>
                </a:solidFill>
                <a:latin typeface="Montserrat"/>
                <a:ea typeface="Montserrat"/>
                <a:cs typeface="Montserrat"/>
                <a:sym typeface="Montserrat"/>
              </a:rPr>
              <a:t>Using NVIDIA NVLink-C2C interconnect at 900GB/s</a:t>
            </a:r>
            <a:endParaRPr sz="1100">
              <a:solidFill>
                <a:srgbClr val="1A1A1A"/>
              </a:solidFill>
              <a:latin typeface="Montserrat"/>
              <a:ea typeface="Montserrat"/>
              <a:cs typeface="Montserrat"/>
              <a:sym typeface="Montserrat"/>
            </a:endParaRPr>
          </a:p>
          <a:p>
            <a:pPr indent="0" lvl="0" marL="457200" rtl="0" algn="l">
              <a:lnSpc>
                <a:spcPct val="115000"/>
              </a:lnSpc>
              <a:spcBef>
                <a:spcPts val="0"/>
              </a:spcBef>
              <a:spcAft>
                <a:spcPts val="0"/>
              </a:spcAft>
              <a:buNone/>
            </a:pPr>
            <a:r>
              <a:rPr lang="en-CA" sz="1100">
                <a:solidFill>
                  <a:srgbClr val="1A1A1A"/>
                </a:solidFill>
                <a:latin typeface="Montserrat"/>
                <a:ea typeface="Montserrat"/>
                <a:cs typeface="Montserrat"/>
                <a:sym typeface="Montserrat"/>
              </a:rPr>
              <a:t>(7X faster than PCIe Gen5), it delivers a CPU+GPU</a:t>
            </a:r>
            <a:endParaRPr sz="1100">
              <a:solidFill>
                <a:srgbClr val="1A1A1A"/>
              </a:solidFill>
              <a:latin typeface="Montserrat"/>
              <a:ea typeface="Montserrat"/>
              <a:cs typeface="Montserrat"/>
              <a:sym typeface="Montserrat"/>
            </a:endParaRPr>
          </a:p>
          <a:p>
            <a:pPr indent="0" lvl="0" marL="457200" rtl="0" algn="l">
              <a:lnSpc>
                <a:spcPct val="115000"/>
              </a:lnSpc>
              <a:spcBef>
                <a:spcPts val="0"/>
              </a:spcBef>
              <a:spcAft>
                <a:spcPts val="0"/>
              </a:spcAft>
              <a:buNone/>
            </a:pPr>
            <a:r>
              <a:rPr lang="en-CA" sz="1100">
                <a:solidFill>
                  <a:srgbClr val="1A1A1A"/>
                </a:solidFill>
                <a:latin typeface="Montserrat"/>
                <a:ea typeface="Montserrat"/>
                <a:cs typeface="Montserrat"/>
                <a:sym typeface="Montserrat"/>
              </a:rPr>
              <a:t>coherent access to over 600GB of memory</a:t>
            </a:r>
            <a:endParaRPr sz="1100">
              <a:solidFill>
                <a:srgbClr val="1A1A1A"/>
              </a:solidFill>
              <a:latin typeface="Montserrat"/>
              <a:ea typeface="Montserrat"/>
              <a:cs typeface="Montserrat"/>
              <a:sym typeface="Montserrat"/>
            </a:endParaRPr>
          </a:p>
          <a:p>
            <a:pPr indent="0" lvl="0" marL="457200" rtl="0" algn="l">
              <a:lnSpc>
                <a:spcPct val="115000"/>
              </a:lnSpc>
              <a:spcBef>
                <a:spcPts val="0"/>
              </a:spcBef>
              <a:spcAft>
                <a:spcPts val="0"/>
              </a:spcAft>
              <a:buNone/>
            </a:pPr>
            <a:r>
              <a:t/>
            </a:r>
            <a:endParaRPr sz="1100">
              <a:solidFill>
                <a:srgbClr val="1A1A1A"/>
              </a:solidFill>
              <a:latin typeface="Montserrat"/>
              <a:ea typeface="Montserrat"/>
              <a:cs typeface="Montserrat"/>
              <a:sym typeface="Montserrat"/>
            </a:endParaRPr>
          </a:p>
          <a:p>
            <a:pPr indent="-298450" lvl="0" marL="457200" rtl="0" algn="l">
              <a:lnSpc>
                <a:spcPct val="115000"/>
              </a:lnSpc>
              <a:spcBef>
                <a:spcPts val="0"/>
              </a:spcBef>
              <a:spcAft>
                <a:spcPts val="0"/>
              </a:spcAft>
              <a:buClr>
                <a:srgbClr val="1A1A1A"/>
              </a:buClr>
              <a:buSzPts val="1100"/>
              <a:buFont typeface="Montserrat"/>
              <a:buChar char="●"/>
            </a:pPr>
            <a:r>
              <a:rPr lang="en-CA" sz="1100">
                <a:solidFill>
                  <a:srgbClr val="1A1A1A"/>
                </a:solidFill>
                <a:latin typeface="Montserrat"/>
                <a:ea typeface="Montserrat"/>
                <a:cs typeface="Montserrat"/>
                <a:sym typeface="Montserrat"/>
              </a:rPr>
              <a:t>GH200 delivers order-of-magnitude speed-ups</a:t>
            </a:r>
            <a:endParaRPr sz="1100">
              <a:solidFill>
                <a:srgbClr val="1A1A1A"/>
              </a:solidFill>
              <a:latin typeface="Montserrat"/>
              <a:ea typeface="Montserrat"/>
              <a:cs typeface="Montserrat"/>
              <a:sym typeface="Montserrat"/>
            </a:endParaRPr>
          </a:p>
          <a:p>
            <a:pPr indent="0" lvl="0" marL="457200" rtl="0" algn="l">
              <a:lnSpc>
                <a:spcPct val="115000"/>
              </a:lnSpc>
              <a:spcBef>
                <a:spcPts val="0"/>
              </a:spcBef>
              <a:spcAft>
                <a:spcPts val="0"/>
              </a:spcAft>
              <a:buNone/>
            </a:pPr>
            <a:r>
              <a:rPr lang="en-CA" sz="1100">
                <a:solidFill>
                  <a:srgbClr val="1A1A1A"/>
                </a:solidFill>
                <a:latin typeface="Montserrat"/>
                <a:ea typeface="Montserrat"/>
                <a:cs typeface="Montserrat"/>
                <a:sym typeface="Montserrat"/>
              </a:rPr>
              <a:t>compared to x86 CPUs</a:t>
            </a:r>
            <a:endParaRPr sz="1100">
              <a:solidFill>
                <a:srgbClr val="1A1A1A"/>
              </a:solidFill>
              <a:latin typeface="Montserrat"/>
              <a:ea typeface="Montserrat"/>
              <a:cs typeface="Montserrat"/>
              <a:sym typeface="Montserrat"/>
            </a:endParaRPr>
          </a:p>
          <a:p>
            <a:pPr indent="-298450" lvl="1" marL="914400" rtl="0" algn="l">
              <a:lnSpc>
                <a:spcPct val="115000"/>
              </a:lnSpc>
              <a:spcBef>
                <a:spcPts val="0"/>
              </a:spcBef>
              <a:spcAft>
                <a:spcPts val="0"/>
              </a:spcAft>
              <a:buClr>
                <a:srgbClr val="1A1A1A"/>
              </a:buClr>
              <a:buSzPts val="1100"/>
              <a:buFont typeface="Montserrat"/>
              <a:buChar char="○"/>
            </a:pPr>
            <a:r>
              <a:rPr lang="en-CA" sz="1100">
                <a:solidFill>
                  <a:srgbClr val="1A1A1A"/>
                </a:solidFill>
                <a:latin typeface="Montserrat"/>
                <a:ea typeface="Montserrat"/>
                <a:cs typeface="Montserrat"/>
                <a:sym typeface="Montserrat"/>
              </a:rPr>
              <a:t>• 9X for vector databases</a:t>
            </a:r>
            <a:endParaRPr sz="1100">
              <a:solidFill>
                <a:srgbClr val="1A1A1A"/>
              </a:solidFill>
              <a:latin typeface="Montserrat"/>
              <a:ea typeface="Montserrat"/>
              <a:cs typeface="Montserrat"/>
              <a:sym typeface="Montserrat"/>
            </a:endParaRPr>
          </a:p>
          <a:p>
            <a:pPr indent="-298450" lvl="1" marL="914400" rtl="0" algn="l">
              <a:lnSpc>
                <a:spcPct val="115000"/>
              </a:lnSpc>
              <a:spcBef>
                <a:spcPts val="0"/>
              </a:spcBef>
              <a:spcAft>
                <a:spcPts val="0"/>
              </a:spcAft>
              <a:buClr>
                <a:srgbClr val="1A1A1A"/>
              </a:buClr>
              <a:buSzPts val="1100"/>
              <a:buFont typeface="Montserrat"/>
              <a:buChar char="○"/>
            </a:pPr>
            <a:r>
              <a:rPr lang="en-CA" sz="1100">
                <a:solidFill>
                  <a:srgbClr val="1A1A1A"/>
                </a:solidFill>
                <a:latin typeface="Montserrat"/>
                <a:ea typeface="Montserrat"/>
                <a:cs typeface="Montserrat"/>
                <a:sym typeface="Montserrat"/>
              </a:rPr>
              <a:t>12X for deep recommender inference</a:t>
            </a:r>
            <a:endParaRPr sz="1100">
              <a:solidFill>
                <a:srgbClr val="1A1A1A"/>
              </a:solidFill>
              <a:latin typeface="Montserrat"/>
              <a:ea typeface="Montserrat"/>
              <a:cs typeface="Montserrat"/>
              <a:sym typeface="Montserrat"/>
            </a:endParaRPr>
          </a:p>
          <a:p>
            <a:pPr indent="-298450" lvl="1" marL="914400" rtl="0" algn="l">
              <a:lnSpc>
                <a:spcPct val="115000"/>
              </a:lnSpc>
              <a:spcBef>
                <a:spcPts val="0"/>
              </a:spcBef>
              <a:spcAft>
                <a:spcPts val="0"/>
              </a:spcAft>
              <a:buClr>
                <a:srgbClr val="1A1A1A"/>
              </a:buClr>
              <a:buSzPts val="1100"/>
              <a:buFont typeface="Montserrat"/>
              <a:buChar char="○"/>
            </a:pPr>
            <a:r>
              <a:rPr lang="en-CA" sz="1100">
                <a:solidFill>
                  <a:srgbClr val="1A1A1A"/>
                </a:solidFill>
                <a:latin typeface="Montserrat"/>
                <a:ea typeface="Montserrat"/>
                <a:cs typeface="Montserrat"/>
                <a:sym typeface="Montserrat"/>
              </a:rPr>
              <a:t>284X for LLM (65B parameter) inference</a:t>
            </a:r>
            <a:endParaRPr sz="1100">
              <a:solidFill>
                <a:srgbClr val="1A1A1A"/>
              </a:solidFill>
              <a:latin typeface="Montserrat"/>
              <a:ea typeface="Montserrat"/>
              <a:cs typeface="Montserrat"/>
              <a:sym typeface="Montserrat"/>
            </a:endParaRPr>
          </a:p>
          <a:p>
            <a:pPr indent="-298450" lvl="0" marL="457200" rtl="0" algn="l">
              <a:lnSpc>
                <a:spcPct val="115000"/>
              </a:lnSpc>
              <a:spcBef>
                <a:spcPts val="0"/>
              </a:spcBef>
              <a:spcAft>
                <a:spcPts val="0"/>
              </a:spcAft>
              <a:buClr>
                <a:srgbClr val="1A1A1A"/>
              </a:buClr>
              <a:buSzPts val="1100"/>
              <a:buFont typeface="Montserrat"/>
              <a:buChar char="●"/>
            </a:pPr>
            <a:r>
              <a:rPr lang="en-CA" sz="1100">
                <a:solidFill>
                  <a:srgbClr val="1A1A1A"/>
                </a:solidFill>
                <a:latin typeface="Montserrat"/>
                <a:ea typeface="Montserrat"/>
                <a:cs typeface="Montserrat"/>
                <a:sym typeface="Montserrat"/>
              </a:rPr>
              <a:t> Available now from leading server manufacturers</a:t>
            </a:r>
            <a:endParaRPr sz="1100">
              <a:solidFill>
                <a:srgbClr val="1A1A1A"/>
              </a:solidFill>
              <a:latin typeface="Montserrat"/>
              <a:ea typeface="Montserrat"/>
              <a:cs typeface="Montserrat"/>
              <a:sym typeface="Montserrat"/>
            </a:endParaRPr>
          </a:p>
          <a:p>
            <a:pPr indent="-298450" lvl="0" marL="457200" rtl="0" algn="l">
              <a:lnSpc>
                <a:spcPct val="115000"/>
              </a:lnSpc>
              <a:spcBef>
                <a:spcPts val="0"/>
              </a:spcBef>
              <a:spcAft>
                <a:spcPts val="0"/>
              </a:spcAft>
              <a:buClr>
                <a:srgbClr val="1A1A1A"/>
              </a:buClr>
              <a:buSzPts val="1100"/>
              <a:buFont typeface="Montserrat"/>
              <a:buChar char="●"/>
            </a:pPr>
            <a:r>
              <a:rPr lang="en-CA" sz="1100">
                <a:solidFill>
                  <a:srgbClr val="1A1A1A"/>
                </a:solidFill>
                <a:latin typeface="Montserrat"/>
                <a:ea typeface="Montserrat"/>
                <a:cs typeface="Montserrat"/>
                <a:sym typeface="Montserrat"/>
              </a:rPr>
              <a:t>NVIDIA and SoftBank are collaborating on a platform</a:t>
            </a:r>
            <a:endParaRPr sz="1100">
              <a:solidFill>
                <a:srgbClr val="1A1A1A"/>
              </a:solidFill>
              <a:latin typeface="Montserrat"/>
              <a:ea typeface="Montserrat"/>
              <a:cs typeface="Montserrat"/>
              <a:sym typeface="Montserrat"/>
            </a:endParaRPr>
          </a:p>
          <a:p>
            <a:pPr indent="0" lvl="0" marL="457200" rtl="0" algn="l">
              <a:lnSpc>
                <a:spcPct val="115000"/>
              </a:lnSpc>
              <a:spcBef>
                <a:spcPts val="0"/>
              </a:spcBef>
              <a:spcAft>
                <a:spcPts val="0"/>
              </a:spcAft>
              <a:buNone/>
            </a:pPr>
            <a:r>
              <a:rPr lang="en-CA" sz="1100">
                <a:solidFill>
                  <a:srgbClr val="1A1A1A"/>
                </a:solidFill>
                <a:latin typeface="Montserrat"/>
                <a:ea typeface="Montserrat"/>
                <a:cs typeface="Montserrat"/>
                <a:sym typeface="Montserrat"/>
              </a:rPr>
              <a:t>based on GH200 for Gen AI and 5G/6G</a:t>
            </a:r>
            <a:endParaRPr sz="1100">
              <a:solidFill>
                <a:srgbClr val="1A1A1A"/>
              </a:solidFill>
              <a:latin typeface="Montserrat"/>
              <a:ea typeface="Montserrat"/>
              <a:cs typeface="Montserrat"/>
              <a:sym typeface="Montserrat"/>
            </a:endParaRPr>
          </a:p>
          <a:p>
            <a:pPr indent="0" lvl="0" marL="457200" rtl="0" algn="l">
              <a:lnSpc>
                <a:spcPct val="115000"/>
              </a:lnSpc>
              <a:spcBef>
                <a:spcPts val="0"/>
              </a:spcBef>
              <a:spcAft>
                <a:spcPts val="0"/>
              </a:spcAft>
              <a:buNone/>
            </a:pPr>
            <a:r>
              <a:t/>
            </a:r>
            <a:endParaRPr sz="1200">
              <a:solidFill>
                <a:srgbClr val="1A1A1A"/>
              </a:solidFill>
              <a:latin typeface="Montserrat"/>
              <a:ea typeface="Montserrat"/>
              <a:cs typeface="Montserrat"/>
              <a:sym typeface="Montserrat"/>
            </a:endParaRPr>
          </a:p>
          <a:p>
            <a:pPr indent="0" lvl="0" marL="457200" marR="0" rtl="0" algn="l">
              <a:lnSpc>
                <a:spcPct val="115000"/>
              </a:lnSpc>
              <a:spcBef>
                <a:spcPts val="0"/>
              </a:spcBef>
              <a:spcAft>
                <a:spcPts val="0"/>
              </a:spcAft>
              <a:buNone/>
            </a:pPr>
            <a:r>
              <a:t/>
            </a:r>
            <a:endParaRPr b="1" sz="1100">
              <a:solidFill>
                <a:srgbClr val="1A1A1A"/>
              </a:solidFill>
              <a:latin typeface="Montserrat"/>
              <a:ea typeface="Montserrat"/>
              <a:cs typeface="Montserrat"/>
              <a:sym typeface="Montserrat"/>
            </a:endParaRPr>
          </a:p>
        </p:txBody>
      </p:sp>
      <p:sp>
        <p:nvSpPr>
          <p:cNvPr id="598" name="Google Shape;598;p76"/>
          <p:cNvSpPr txBox="1"/>
          <p:nvPr/>
        </p:nvSpPr>
        <p:spPr>
          <a:xfrm>
            <a:off x="177550" y="1136675"/>
            <a:ext cx="2905800" cy="314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a:solidFill>
                <a:srgbClr val="76B900"/>
              </a:solidFill>
              <a:latin typeface="Calibri"/>
              <a:ea typeface="Calibri"/>
              <a:cs typeface="Calibri"/>
              <a:sym typeface="Calibri"/>
            </a:endParaRPr>
          </a:p>
          <a:p>
            <a:pPr indent="0" lvl="0" marL="0" rtl="0" algn="l">
              <a:spcBef>
                <a:spcPts val="0"/>
              </a:spcBef>
              <a:spcAft>
                <a:spcPts val="0"/>
              </a:spcAft>
              <a:buNone/>
            </a:pPr>
            <a:r>
              <a:rPr b="1" lang="en-CA">
                <a:solidFill>
                  <a:srgbClr val="76B900"/>
                </a:solidFill>
                <a:latin typeface="Calibri"/>
                <a:ea typeface="Calibri"/>
                <a:cs typeface="Calibri"/>
                <a:sym typeface="Calibri"/>
              </a:rPr>
              <a:t>The NVIDIA H100 is an integral</a:t>
            </a:r>
            <a:endParaRPr b="1">
              <a:solidFill>
                <a:srgbClr val="76B900"/>
              </a:solidFill>
              <a:latin typeface="Calibri"/>
              <a:ea typeface="Calibri"/>
              <a:cs typeface="Calibri"/>
              <a:sym typeface="Calibri"/>
            </a:endParaRPr>
          </a:p>
          <a:p>
            <a:pPr indent="0" lvl="0" marL="0" rtl="0" algn="l">
              <a:spcBef>
                <a:spcPts val="0"/>
              </a:spcBef>
              <a:spcAft>
                <a:spcPts val="0"/>
              </a:spcAft>
              <a:buNone/>
            </a:pPr>
            <a:r>
              <a:rPr b="1" lang="en-CA">
                <a:solidFill>
                  <a:srgbClr val="76B900"/>
                </a:solidFill>
                <a:latin typeface="Calibri"/>
                <a:ea typeface="Calibri"/>
                <a:cs typeface="Calibri"/>
                <a:sym typeface="Calibri"/>
              </a:rPr>
              <a:t>part of the NVIDIA data center</a:t>
            </a:r>
            <a:endParaRPr b="1">
              <a:solidFill>
                <a:srgbClr val="76B900"/>
              </a:solidFill>
              <a:latin typeface="Calibri"/>
              <a:ea typeface="Calibri"/>
              <a:cs typeface="Calibri"/>
              <a:sym typeface="Calibri"/>
            </a:endParaRPr>
          </a:p>
          <a:p>
            <a:pPr indent="0" lvl="0" marL="0" rtl="0" algn="l">
              <a:spcBef>
                <a:spcPts val="0"/>
              </a:spcBef>
              <a:spcAft>
                <a:spcPts val="0"/>
              </a:spcAft>
              <a:buNone/>
            </a:pPr>
            <a:r>
              <a:rPr b="1" lang="en-CA">
                <a:solidFill>
                  <a:srgbClr val="76B900"/>
                </a:solidFill>
                <a:latin typeface="Calibri"/>
                <a:ea typeface="Calibri"/>
                <a:cs typeface="Calibri"/>
                <a:sym typeface="Calibri"/>
              </a:rPr>
              <a:t>platform. Built for AI, HPC, and data</a:t>
            </a:r>
            <a:endParaRPr b="1">
              <a:solidFill>
                <a:srgbClr val="76B900"/>
              </a:solidFill>
              <a:latin typeface="Calibri"/>
              <a:ea typeface="Calibri"/>
              <a:cs typeface="Calibri"/>
              <a:sym typeface="Calibri"/>
            </a:endParaRPr>
          </a:p>
          <a:p>
            <a:pPr indent="0" lvl="0" marL="0" rtl="0" algn="l">
              <a:spcBef>
                <a:spcPts val="0"/>
              </a:spcBef>
              <a:spcAft>
                <a:spcPts val="0"/>
              </a:spcAft>
              <a:buNone/>
            </a:pPr>
            <a:r>
              <a:rPr b="1" lang="en-CA">
                <a:solidFill>
                  <a:srgbClr val="76B900"/>
                </a:solidFill>
                <a:latin typeface="Calibri"/>
                <a:ea typeface="Calibri"/>
                <a:cs typeface="Calibri"/>
                <a:sym typeface="Calibri"/>
              </a:rPr>
              <a:t>analytics, the platform accelerates</a:t>
            </a:r>
            <a:endParaRPr b="1">
              <a:solidFill>
                <a:srgbClr val="76B900"/>
              </a:solidFill>
              <a:latin typeface="Calibri"/>
              <a:ea typeface="Calibri"/>
              <a:cs typeface="Calibri"/>
              <a:sym typeface="Calibri"/>
            </a:endParaRPr>
          </a:p>
          <a:p>
            <a:pPr indent="0" lvl="0" marL="0" rtl="0" algn="l">
              <a:spcBef>
                <a:spcPts val="0"/>
              </a:spcBef>
              <a:spcAft>
                <a:spcPts val="0"/>
              </a:spcAft>
              <a:buNone/>
            </a:pPr>
            <a:r>
              <a:rPr b="1" lang="en-CA">
                <a:solidFill>
                  <a:srgbClr val="76B900"/>
                </a:solidFill>
                <a:latin typeface="Calibri"/>
                <a:ea typeface="Calibri"/>
                <a:cs typeface="Calibri"/>
                <a:sym typeface="Calibri"/>
              </a:rPr>
              <a:t>over 3,000 applications, and is</a:t>
            </a:r>
            <a:endParaRPr b="1">
              <a:solidFill>
                <a:srgbClr val="76B900"/>
              </a:solidFill>
              <a:latin typeface="Calibri"/>
              <a:ea typeface="Calibri"/>
              <a:cs typeface="Calibri"/>
              <a:sym typeface="Calibri"/>
            </a:endParaRPr>
          </a:p>
          <a:p>
            <a:pPr indent="0" lvl="0" marL="0" rtl="0" algn="l">
              <a:spcBef>
                <a:spcPts val="0"/>
              </a:spcBef>
              <a:spcAft>
                <a:spcPts val="0"/>
              </a:spcAft>
              <a:buNone/>
            </a:pPr>
            <a:r>
              <a:rPr b="1" lang="en-CA">
                <a:solidFill>
                  <a:srgbClr val="76B900"/>
                </a:solidFill>
                <a:latin typeface="Calibri"/>
                <a:ea typeface="Calibri"/>
                <a:cs typeface="Calibri"/>
                <a:sym typeface="Calibri"/>
              </a:rPr>
              <a:t>available everywhere from data</a:t>
            </a:r>
            <a:endParaRPr b="1">
              <a:solidFill>
                <a:srgbClr val="76B900"/>
              </a:solidFill>
              <a:latin typeface="Calibri"/>
              <a:ea typeface="Calibri"/>
              <a:cs typeface="Calibri"/>
              <a:sym typeface="Calibri"/>
            </a:endParaRPr>
          </a:p>
          <a:p>
            <a:pPr indent="0" lvl="0" marL="0" rtl="0" algn="l">
              <a:spcBef>
                <a:spcPts val="0"/>
              </a:spcBef>
              <a:spcAft>
                <a:spcPts val="0"/>
              </a:spcAft>
              <a:buNone/>
            </a:pPr>
            <a:r>
              <a:rPr b="1" lang="en-CA">
                <a:solidFill>
                  <a:srgbClr val="76B900"/>
                </a:solidFill>
                <a:latin typeface="Calibri"/>
                <a:ea typeface="Calibri"/>
                <a:cs typeface="Calibri"/>
                <a:sym typeface="Calibri"/>
              </a:rPr>
              <a:t>center to edge, delivering both</a:t>
            </a:r>
            <a:endParaRPr b="1">
              <a:solidFill>
                <a:srgbClr val="76B900"/>
              </a:solidFill>
              <a:latin typeface="Calibri"/>
              <a:ea typeface="Calibri"/>
              <a:cs typeface="Calibri"/>
              <a:sym typeface="Calibri"/>
            </a:endParaRPr>
          </a:p>
          <a:p>
            <a:pPr indent="0" lvl="0" marL="0" rtl="0" algn="l">
              <a:spcBef>
                <a:spcPts val="0"/>
              </a:spcBef>
              <a:spcAft>
                <a:spcPts val="0"/>
              </a:spcAft>
              <a:buNone/>
            </a:pPr>
            <a:r>
              <a:rPr b="1" lang="en-CA">
                <a:solidFill>
                  <a:srgbClr val="76B900"/>
                </a:solidFill>
                <a:latin typeface="Calibri"/>
                <a:ea typeface="Calibri"/>
                <a:cs typeface="Calibri"/>
                <a:sym typeface="Calibri"/>
              </a:rPr>
              <a:t>dramatic performance gains and</a:t>
            </a:r>
            <a:endParaRPr b="1">
              <a:solidFill>
                <a:srgbClr val="76B900"/>
              </a:solidFill>
              <a:latin typeface="Calibri"/>
              <a:ea typeface="Calibri"/>
              <a:cs typeface="Calibri"/>
              <a:sym typeface="Calibri"/>
            </a:endParaRPr>
          </a:p>
          <a:p>
            <a:pPr indent="0" lvl="0" marL="0" rtl="0" algn="l">
              <a:spcBef>
                <a:spcPts val="0"/>
              </a:spcBef>
              <a:spcAft>
                <a:spcPts val="0"/>
              </a:spcAft>
              <a:buNone/>
            </a:pPr>
            <a:r>
              <a:rPr b="1" lang="en-CA">
                <a:solidFill>
                  <a:srgbClr val="76B900"/>
                </a:solidFill>
                <a:latin typeface="Calibri"/>
                <a:ea typeface="Calibri"/>
                <a:cs typeface="Calibri"/>
                <a:sym typeface="Calibri"/>
              </a:rPr>
              <a:t>cost-saving opportunities.</a:t>
            </a:r>
            <a:endParaRPr b="1">
              <a:solidFill>
                <a:srgbClr val="76B900"/>
              </a:solidFill>
              <a:latin typeface="Calibri"/>
              <a:ea typeface="Calibri"/>
              <a:cs typeface="Calibri"/>
              <a:sym typeface="Calibri"/>
            </a:endParaRPr>
          </a:p>
          <a:p>
            <a:pPr indent="0" lvl="0" marL="0" rtl="0" algn="l">
              <a:spcBef>
                <a:spcPts val="0"/>
              </a:spcBef>
              <a:spcAft>
                <a:spcPts val="0"/>
              </a:spcAft>
              <a:buNone/>
            </a:pPr>
            <a:r>
              <a:t/>
            </a:r>
            <a:endParaRPr b="1">
              <a:latin typeface="Calibri"/>
              <a:ea typeface="Calibri"/>
              <a:cs typeface="Calibri"/>
              <a:sym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sp>
        <p:nvSpPr>
          <p:cNvPr id="603" name="Google Shape;603;p77"/>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AI </a:t>
            </a:r>
            <a:r>
              <a:rPr lang="en-CA"/>
              <a:t>Products: DGX GH200 AI Supercomputer AI</a:t>
            </a:r>
            <a:endParaRPr/>
          </a:p>
        </p:txBody>
      </p:sp>
      <p:pic>
        <p:nvPicPr>
          <p:cNvPr id="604" name="Google Shape;604;p77"/>
          <p:cNvPicPr preferRelativeResize="0"/>
          <p:nvPr/>
        </p:nvPicPr>
        <p:blipFill rotWithShape="1">
          <a:blip r:embed="rId3">
            <a:alphaModFix/>
          </a:blip>
          <a:srcRect b="0" l="0" r="0" t="0"/>
          <a:stretch/>
        </p:blipFill>
        <p:spPr>
          <a:xfrm>
            <a:off x="7983181" y="4395750"/>
            <a:ext cx="1003426" cy="564625"/>
          </a:xfrm>
          <a:prstGeom prst="rect">
            <a:avLst/>
          </a:prstGeom>
          <a:noFill/>
          <a:ln>
            <a:noFill/>
          </a:ln>
        </p:spPr>
      </p:pic>
      <p:sp>
        <p:nvSpPr>
          <p:cNvPr id="605" name="Google Shape;605;p77"/>
          <p:cNvSpPr txBox="1"/>
          <p:nvPr/>
        </p:nvSpPr>
        <p:spPr>
          <a:xfrm>
            <a:off x="33031" y="796400"/>
            <a:ext cx="6052800" cy="4676100"/>
          </a:xfrm>
          <a:prstGeom prst="rect">
            <a:avLst/>
          </a:prstGeom>
          <a:noFill/>
          <a:ln>
            <a:noFill/>
          </a:ln>
        </p:spPr>
        <p:txBody>
          <a:bodyPr anchorCtr="0" anchor="t" bIns="91425" lIns="91425" spcFirstLastPara="1" rIns="91425" wrap="square" tIns="91425">
            <a:spAutoFit/>
          </a:bodyPr>
          <a:lstStyle/>
          <a:p>
            <a:pPr indent="0" lvl="0" marL="0" marR="0" rtl="0" algn="l">
              <a:lnSpc>
                <a:spcPct val="120000"/>
              </a:lnSpc>
              <a:spcBef>
                <a:spcPts val="0"/>
              </a:spcBef>
              <a:spcAft>
                <a:spcPts val="0"/>
              </a:spcAft>
              <a:buClr>
                <a:srgbClr val="000000"/>
              </a:buClr>
              <a:buSzPts val="1200"/>
              <a:buFont typeface="Arial"/>
              <a:buNone/>
            </a:pPr>
            <a:r>
              <a:rPr b="1" lang="en-CA" sz="1500">
                <a:solidFill>
                  <a:srgbClr val="1A1A1A"/>
                </a:solidFill>
                <a:latin typeface="Montserrat"/>
                <a:ea typeface="Montserrat"/>
                <a:cs typeface="Montserrat"/>
                <a:sym typeface="Montserrat"/>
              </a:rPr>
              <a:t>DGX GH200 AI Supercomputer</a:t>
            </a:r>
            <a:endParaRPr b="1" sz="1500">
              <a:solidFill>
                <a:srgbClr val="1A1A1A"/>
              </a:solidFill>
              <a:latin typeface="Montserrat"/>
              <a:ea typeface="Montserrat"/>
              <a:cs typeface="Montserrat"/>
              <a:sym typeface="Montserrat"/>
            </a:endParaRPr>
          </a:p>
          <a:p>
            <a:pPr indent="0" lvl="0" marL="0" marR="0" rtl="0" algn="l">
              <a:lnSpc>
                <a:spcPct val="120000"/>
              </a:lnSpc>
              <a:spcBef>
                <a:spcPts val="0"/>
              </a:spcBef>
              <a:spcAft>
                <a:spcPts val="0"/>
              </a:spcAft>
              <a:buClr>
                <a:srgbClr val="000000"/>
              </a:buClr>
              <a:buSzPts val="1200"/>
              <a:buFont typeface="Arial"/>
              <a:buNone/>
            </a:pPr>
            <a:r>
              <a:t/>
            </a:r>
            <a:endParaRPr sz="1200">
              <a:solidFill>
                <a:srgbClr val="1A1A1A"/>
              </a:solidFill>
              <a:latin typeface="Montserrat"/>
              <a:ea typeface="Montserrat"/>
              <a:cs typeface="Montserrat"/>
              <a:sym typeface="Montserrat"/>
            </a:endParaRPr>
          </a:p>
          <a:p>
            <a:pPr indent="-304800" lvl="0" marL="457200" rtl="0" algn="l">
              <a:lnSpc>
                <a:spcPct val="115000"/>
              </a:lnSpc>
              <a:spcBef>
                <a:spcPts val="0"/>
              </a:spcBef>
              <a:spcAft>
                <a:spcPts val="0"/>
              </a:spcAft>
              <a:buClr>
                <a:srgbClr val="1A1A1A"/>
              </a:buClr>
              <a:buSzPts val="1200"/>
              <a:buFont typeface="Montserrat"/>
              <a:buChar char="●"/>
            </a:pPr>
            <a:r>
              <a:rPr lang="en-CA" sz="1200">
                <a:solidFill>
                  <a:srgbClr val="1A1A1A"/>
                </a:solidFill>
                <a:latin typeface="Montserrat"/>
                <a:ea typeface="Montserrat"/>
                <a:cs typeface="Montserrat"/>
                <a:sym typeface="Montserrat"/>
              </a:rPr>
              <a:t>DGX GH200 is a new class of large-memory AI</a:t>
            </a:r>
            <a:endParaRPr sz="1200">
              <a:solidFill>
                <a:srgbClr val="1A1A1A"/>
              </a:solidFill>
              <a:latin typeface="Montserrat"/>
              <a:ea typeface="Montserrat"/>
              <a:cs typeface="Montserrat"/>
              <a:sym typeface="Montserrat"/>
            </a:endParaRPr>
          </a:p>
          <a:p>
            <a:pPr indent="0" lvl="0" marL="457200" rtl="0" algn="l">
              <a:lnSpc>
                <a:spcPct val="115000"/>
              </a:lnSpc>
              <a:spcBef>
                <a:spcPts val="0"/>
              </a:spcBef>
              <a:spcAft>
                <a:spcPts val="0"/>
              </a:spcAft>
              <a:buNone/>
            </a:pPr>
            <a:r>
              <a:rPr lang="en-CA" sz="1200">
                <a:solidFill>
                  <a:srgbClr val="1A1A1A"/>
                </a:solidFill>
                <a:latin typeface="Montserrat"/>
                <a:ea typeface="Montserrat"/>
                <a:cs typeface="Montserrat"/>
                <a:sym typeface="Montserrat"/>
              </a:rPr>
              <a:t>supercomputer powered by 2</a:t>
            </a:r>
            <a:r>
              <a:rPr b="1" lang="en-CA" sz="1200">
                <a:solidFill>
                  <a:srgbClr val="1A1A1A"/>
                </a:solidFill>
                <a:latin typeface="Montserrat"/>
                <a:ea typeface="Montserrat"/>
                <a:cs typeface="Montserrat"/>
                <a:sym typeface="Montserrat"/>
              </a:rPr>
              <a:t>56 NVIDIA GH200 Grace</a:t>
            </a:r>
            <a:endParaRPr b="1" sz="1200">
              <a:solidFill>
                <a:srgbClr val="1A1A1A"/>
              </a:solidFill>
              <a:latin typeface="Montserrat"/>
              <a:ea typeface="Montserrat"/>
              <a:cs typeface="Montserrat"/>
              <a:sym typeface="Montserrat"/>
            </a:endParaRPr>
          </a:p>
          <a:p>
            <a:pPr indent="0" lvl="0" marL="457200" rtl="0" algn="l">
              <a:lnSpc>
                <a:spcPct val="115000"/>
              </a:lnSpc>
              <a:spcBef>
                <a:spcPts val="0"/>
              </a:spcBef>
              <a:spcAft>
                <a:spcPts val="0"/>
              </a:spcAft>
              <a:buNone/>
            </a:pPr>
            <a:r>
              <a:rPr b="1" lang="en-CA" sz="1200">
                <a:solidFill>
                  <a:srgbClr val="1A1A1A"/>
                </a:solidFill>
                <a:latin typeface="Montserrat"/>
                <a:ea typeface="Montserrat"/>
                <a:cs typeface="Montserrat"/>
                <a:sym typeface="Montserrat"/>
              </a:rPr>
              <a:t>Hopper Superchips</a:t>
            </a:r>
            <a:r>
              <a:rPr lang="en-CA" sz="1200">
                <a:solidFill>
                  <a:srgbClr val="1A1A1A"/>
                </a:solidFill>
                <a:latin typeface="Montserrat"/>
                <a:ea typeface="Montserrat"/>
                <a:cs typeface="Montserrat"/>
                <a:sym typeface="Montserrat"/>
              </a:rPr>
              <a:t> and the NVIDIA NVLink Switch System,</a:t>
            </a:r>
            <a:endParaRPr sz="1200">
              <a:solidFill>
                <a:srgbClr val="1A1A1A"/>
              </a:solidFill>
              <a:latin typeface="Montserrat"/>
              <a:ea typeface="Montserrat"/>
              <a:cs typeface="Montserrat"/>
              <a:sym typeface="Montserrat"/>
            </a:endParaRPr>
          </a:p>
          <a:p>
            <a:pPr indent="0" lvl="0" marL="457200" rtl="0" algn="l">
              <a:lnSpc>
                <a:spcPct val="115000"/>
              </a:lnSpc>
              <a:spcBef>
                <a:spcPts val="0"/>
              </a:spcBef>
              <a:spcAft>
                <a:spcPts val="0"/>
              </a:spcAft>
              <a:buNone/>
            </a:pPr>
            <a:r>
              <a:rPr lang="en-CA" sz="1200">
                <a:solidFill>
                  <a:srgbClr val="1A1A1A"/>
                </a:solidFill>
                <a:latin typeface="Montserrat"/>
                <a:ea typeface="Montserrat"/>
                <a:cs typeface="Montserrat"/>
                <a:sym typeface="Montserrat"/>
              </a:rPr>
              <a:t>with massive, shared memory space.</a:t>
            </a:r>
            <a:endParaRPr sz="1200">
              <a:solidFill>
                <a:srgbClr val="1A1A1A"/>
              </a:solidFill>
              <a:latin typeface="Montserrat"/>
              <a:ea typeface="Montserrat"/>
              <a:cs typeface="Montserrat"/>
              <a:sym typeface="Montserrat"/>
            </a:endParaRPr>
          </a:p>
          <a:p>
            <a:pPr indent="0" lvl="0" marL="457200" rtl="0" algn="l">
              <a:lnSpc>
                <a:spcPct val="115000"/>
              </a:lnSpc>
              <a:spcBef>
                <a:spcPts val="0"/>
              </a:spcBef>
              <a:spcAft>
                <a:spcPts val="0"/>
              </a:spcAft>
              <a:buNone/>
            </a:pPr>
            <a:r>
              <a:t/>
            </a:r>
            <a:endParaRPr sz="1200">
              <a:solidFill>
                <a:srgbClr val="1A1A1A"/>
              </a:solidFill>
              <a:latin typeface="Montserrat"/>
              <a:ea typeface="Montserrat"/>
              <a:cs typeface="Montserrat"/>
              <a:sym typeface="Montserrat"/>
            </a:endParaRPr>
          </a:p>
          <a:p>
            <a:pPr indent="-304800" lvl="0" marL="457200" rtl="0" algn="l">
              <a:lnSpc>
                <a:spcPct val="115000"/>
              </a:lnSpc>
              <a:spcBef>
                <a:spcPts val="0"/>
              </a:spcBef>
              <a:spcAft>
                <a:spcPts val="0"/>
              </a:spcAft>
              <a:buClr>
                <a:srgbClr val="1A1A1A"/>
              </a:buClr>
              <a:buSzPts val="1200"/>
              <a:buFont typeface="Montserrat"/>
              <a:buChar char="●"/>
            </a:pPr>
            <a:r>
              <a:rPr lang="en-CA" sz="1200">
                <a:solidFill>
                  <a:srgbClr val="1A1A1A"/>
                </a:solidFill>
                <a:latin typeface="Montserrat"/>
                <a:ea typeface="Montserrat"/>
                <a:cs typeface="Montserrat"/>
                <a:sym typeface="Montserrat"/>
              </a:rPr>
              <a:t>1 exaflop of performance and 144TB of shared memory</a:t>
            </a:r>
            <a:endParaRPr sz="1200">
              <a:solidFill>
                <a:srgbClr val="1A1A1A"/>
              </a:solidFill>
              <a:latin typeface="Montserrat"/>
              <a:ea typeface="Montserrat"/>
              <a:cs typeface="Montserrat"/>
              <a:sym typeface="Montserrat"/>
            </a:endParaRPr>
          </a:p>
          <a:p>
            <a:pPr indent="0" lvl="0" marL="457200" rtl="0" algn="l">
              <a:lnSpc>
                <a:spcPct val="115000"/>
              </a:lnSpc>
              <a:spcBef>
                <a:spcPts val="0"/>
              </a:spcBef>
              <a:spcAft>
                <a:spcPts val="0"/>
              </a:spcAft>
              <a:buNone/>
            </a:pPr>
            <a:r>
              <a:rPr lang="en-CA" sz="1200">
                <a:solidFill>
                  <a:srgbClr val="1A1A1A"/>
                </a:solidFill>
                <a:latin typeface="Montserrat"/>
                <a:ea typeface="Montserrat"/>
                <a:cs typeface="Montserrat"/>
                <a:sym typeface="Montserrat"/>
              </a:rPr>
              <a:t>for giant next-gen Gen AI language models, recommender</a:t>
            </a:r>
            <a:endParaRPr sz="1200">
              <a:solidFill>
                <a:srgbClr val="1A1A1A"/>
              </a:solidFill>
              <a:latin typeface="Montserrat"/>
              <a:ea typeface="Montserrat"/>
              <a:cs typeface="Montserrat"/>
              <a:sym typeface="Montserrat"/>
            </a:endParaRPr>
          </a:p>
          <a:p>
            <a:pPr indent="0" lvl="0" marL="457200" rtl="0" algn="l">
              <a:lnSpc>
                <a:spcPct val="115000"/>
              </a:lnSpc>
              <a:spcBef>
                <a:spcPts val="0"/>
              </a:spcBef>
              <a:spcAft>
                <a:spcPts val="0"/>
              </a:spcAft>
              <a:buNone/>
            </a:pPr>
            <a:r>
              <a:rPr lang="en-CA" sz="1200">
                <a:solidFill>
                  <a:srgbClr val="1A1A1A"/>
                </a:solidFill>
                <a:latin typeface="Montserrat"/>
                <a:ea typeface="Montserrat"/>
                <a:cs typeface="Montserrat"/>
                <a:sym typeface="Montserrat"/>
              </a:rPr>
              <a:t>systems and data analytics workloads</a:t>
            </a:r>
            <a:endParaRPr sz="1200">
              <a:solidFill>
                <a:srgbClr val="1A1A1A"/>
              </a:solidFill>
              <a:latin typeface="Montserrat"/>
              <a:ea typeface="Montserrat"/>
              <a:cs typeface="Montserrat"/>
              <a:sym typeface="Montserrat"/>
            </a:endParaRPr>
          </a:p>
          <a:p>
            <a:pPr indent="0" lvl="0" marL="457200" rtl="0" algn="l">
              <a:lnSpc>
                <a:spcPct val="115000"/>
              </a:lnSpc>
              <a:spcBef>
                <a:spcPts val="0"/>
              </a:spcBef>
              <a:spcAft>
                <a:spcPts val="0"/>
              </a:spcAft>
              <a:buNone/>
            </a:pPr>
            <a:r>
              <a:t/>
            </a:r>
            <a:endParaRPr sz="1200">
              <a:solidFill>
                <a:srgbClr val="1A1A1A"/>
              </a:solidFill>
              <a:latin typeface="Montserrat"/>
              <a:ea typeface="Montserrat"/>
              <a:cs typeface="Montserrat"/>
              <a:sym typeface="Montserrat"/>
            </a:endParaRPr>
          </a:p>
          <a:p>
            <a:pPr indent="-304800" lvl="0" marL="457200" rtl="0" algn="l">
              <a:lnSpc>
                <a:spcPct val="115000"/>
              </a:lnSpc>
              <a:spcBef>
                <a:spcPts val="0"/>
              </a:spcBef>
              <a:spcAft>
                <a:spcPts val="0"/>
              </a:spcAft>
              <a:buClr>
                <a:srgbClr val="1A1A1A"/>
              </a:buClr>
              <a:buSzPts val="1200"/>
              <a:buFont typeface="Montserrat"/>
              <a:buChar char="●"/>
            </a:pPr>
            <a:r>
              <a:rPr lang="en-CA" sz="1200">
                <a:solidFill>
                  <a:srgbClr val="1A1A1A"/>
                </a:solidFill>
                <a:latin typeface="Montserrat"/>
                <a:ea typeface="Montserrat"/>
                <a:cs typeface="Montserrat"/>
                <a:sym typeface="Montserrat"/>
              </a:rPr>
              <a:t>The NVIDIA NVLink Switch System enables all 256 GPUs</a:t>
            </a:r>
            <a:endParaRPr sz="1200">
              <a:solidFill>
                <a:srgbClr val="1A1A1A"/>
              </a:solidFill>
              <a:latin typeface="Montserrat"/>
              <a:ea typeface="Montserrat"/>
              <a:cs typeface="Montserrat"/>
              <a:sym typeface="Montserrat"/>
            </a:endParaRPr>
          </a:p>
          <a:p>
            <a:pPr indent="0" lvl="0" marL="457200" rtl="0" algn="l">
              <a:lnSpc>
                <a:spcPct val="115000"/>
              </a:lnSpc>
              <a:spcBef>
                <a:spcPts val="0"/>
              </a:spcBef>
              <a:spcAft>
                <a:spcPts val="0"/>
              </a:spcAft>
              <a:buNone/>
            </a:pPr>
            <a:r>
              <a:rPr lang="en-CA" sz="1200">
                <a:solidFill>
                  <a:srgbClr val="1A1A1A"/>
                </a:solidFill>
                <a:latin typeface="Montserrat"/>
                <a:ea typeface="Montserrat"/>
                <a:cs typeface="Montserrat"/>
                <a:sym typeface="Montserrat"/>
              </a:rPr>
              <a:t>in a DGX GH200 to work together as one</a:t>
            </a:r>
            <a:endParaRPr sz="1200">
              <a:solidFill>
                <a:srgbClr val="1A1A1A"/>
              </a:solidFill>
              <a:latin typeface="Montserrat"/>
              <a:ea typeface="Montserrat"/>
              <a:cs typeface="Montserrat"/>
              <a:sym typeface="Montserrat"/>
            </a:endParaRPr>
          </a:p>
          <a:p>
            <a:pPr indent="0" lvl="0" marL="457200" rtl="0" algn="l">
              <a:lnSpc>
                <a:spcPct val="115000"/>
              </a:lnSpc>
              <a:spcBef>
                <a:spcPts val="0"/>
              </a:spcBef>
              <a:spcAft>
                <a:spcPts val="0"/>
              </a:spcAft>
              <a:buNone/>
            </a:pPr>
            <a:r>
              <a:t/>
            </a:r>
            <a:endParaRPr sz="1200">
              <a:solidFill>
                <a:srgbClr val="1A1A1A"/>
              </a:solidFill>
              <a:latin typeface="Montserrat"/>
              <a:ea typeface="Montserrat"/>
              <a:cs typeface="Montserrat"/>
              <a:sym typeface="Montserrat"/>
            </a:endParaRPr>
          </a:p>
          <a:p>
            <a:pPr indent="-304800" lvl="0" marL="457200" rtl="0" algn="l">
              <a:lnSpc>
                <a:spcPct val="115000"/>
              </a:lnSpc>
              <a:spcBef>
                <a:spcPts val="0"/>
              </a:spcBef>
              <a:spcAft>
                <a:spcPts val="0"/>
              </a:spcAft>
              <a:buClr>
                <a:srgbClr val="1A1A1A"/>
              </a:buClr>
              <a:buSzPts val="1200"/>
              <a:buFont typeface="Montserrat"/>
              <a:buChar char="●"/>
            </a:pPr>
            <a:r>
              <a:rPr lang="en-CA" sz="1200">
                <a:solidFill>
                  <a:srgbClr val="1A1A1A"/>
                </a:solidFill>
                <a:latin typeface="Montserrat"/>
                <a:ea typeface="Montserrat"/>
                <a:cs typeface="Montserrat"/>
                <a:sym typeface="Montserrat"/>
              </a:rPr>
              <a:t>Google Cloud, Meta and Microsoft are among the first</a:t>
            </a:r>
            <a:endParaRPr sz="1200">
              <a:solidFill>
                <a:srgbClr val="1A1A1A"/>
              </a:solidFill>
              <a:latin typeface="Montserrat"/>
              <a:ea typeface="Montserrat"/>
              <a:cs typeface="Montserrat"/>
              <a:sym typeface="Montserrat"/>
            </a:endParaRPr>
          </a:p>
          <a:p>
            <a:pPr indent="0" lvl="0" marL="457200" rtl="0" algn="l">
              <a:lnSpc>
                <a:spcPct val="115000"/>
              </a:lnSpc>
              <a:spcBef>
                <a:spcPts val="0"/>
              </a:spcBef>
              <a:spcAft>
                <a:spcPts val="0"/>
              </a:spcAft>
              <a:buNone/>
            </a:pPr>
            <a:r>
              <a:rPr lang="en-CA" sz="1200">
                <a:solidFill>
                  <a:srgbClr val="1A1A1A"/>
                </a:solidFill>
                <a:latin typeface="Montserrat"/>
                <a:ea typeface="Montserrat"/>
                <a:cs typeface="Montserrat"/>
                <a:sym typeface="Montserrat"/>
              </a:rPr>
              <a:t>to gain access to the DGX GH200</a:t>
            </a:r>
            <a:endParaRPr sz="1200">
              <a:solidFill>
                <a:srgbClr val="1A1A1A"/>
              </a:solidFill>
              <a:latin typeface="Montserrat"/>
              <a:ea typeface="Montserrat"/>
              <a:cs typeface="Montserrat"/>
              <a:sym typeface="Montserrat"/>
            </a:endParaRPr>
          </a:p>
          <a:p>
            <a:pPr indent="0" lvl="0" marL="914400" rtl="0" algn="l">
              <a:lnSpc>
                <a:spcPct val="115000"/>
              </a:lnSpc>
              <a:spcBef>
                <a:spcPts val="0"/>
              </a:spcBef>
              <a:spcAft>
                <a:spcPts val="0"/>
              </a:spcAft>
              <a:buNone/>
            </a:pPr>
            <a:r>
              <a:t/>
            </a:r>
            <a:endParaRPr sz="1200">
              <a:solidFill>
                <a:srgbClr val="1A1A1A"/>
              </a:solidFill>
              <a:latin typeface="Montserrat"/>
              <a:ea typeface="Montserrat"/>
              <a:cs typeface="Montserrat"/>
              <a:sym typeface="Montserrat"/>
            </a:endParaRPr>
          </a:p>
          <a:p>
            <a:pPr indent="-304800" lvl="0" marL="457200" rtl="0" algn="l">
              <a:lnSpc>
                <a:spcPct val="115000"/>
              </a:lnSpc>
              <a:spcBef>
                <a:spcPts val="0"/>
              </a:spcBef>
              <a:spcAft>
                <a:spcPts val="0"/>
              </a:spcAft>
              <a:buClr>
                <a:srgbClr val="1A1A1A"/>
              </a:buClr>
              <a:buSzPts val="1200"/>
              <a:buFont typeface="Montserrat"/>
              <a:buChar char="●"/>
            </a:pPr>
            <a:r>
              <a:rPr lang="en-CA" sz="1200">
                <a:solidFill>
                  <a:srgbClr val="1A1A1A"/>
                </a:solidFill>
                <a:latin typeface="Montserrat"/>
                <a:ea typeface="Montserrat"/>
                <a:cs typeface="Montserrat"/>
                <a:sym typeface="Montserrat"/>
              </a:rPr>
              <a:t>DGX GH200 supercomputers are expected to be available</a:t>
            </a:r>
            <a:endParaRPr sz="1200">
              <a:solidFill>
                <a:srgbClr val="1A1A1A"/>
              </a:solidFill>
              <a:latin typeface="Montserrat"/>
              <a:ea typeface="Montserrat"/>
              <a:cs typeface="Montserrat"/>
              <a:sym typeface="Montserrat"/>
            </a:endParaRPr>
          </a:p>
          <a:p>
            <a:pPr indent="0" lvl="0" marL="457200" rtl="0" algn="l">
              <a:lnSpc>
                <a:spcPct val="115000"/>
              </a:lnSpc>
              <a:spcBef>
                <a:spcPts val="0"/>
              </a:spcBef>
              <a:spcAft>
                <a:spcPts val="0"/>
              </a:spcAft>
              <a:buNone/>
            </a:pPr>
            <a:r>
              <a:rPr lang="en-CA" sz="1200">
                <a:solidFill>
                  <a:srgbClr val="1A1A1A"/>
                </a:solidFill>
                <a:latin typeface="Montserrat"/>
                <a:ea typeface="Montserrat"/>
                <a:cs typeface="Montserrat"/>
                <a:sym typeface="Montserrat"/>
              </a:rPr>
              <a:t>by the end of calendar 2023</a:t>
            </a:r>
            <a:endParaRPr sz="1200">
              <a:solidFill>
                <a:srgbClr val="1A1A1A"/>
              </a:solidFill>
              <a:latin typeface="Montserrat"/>
              <a:ea typeface="Montserrat"/>
              <a:cs typeface="Montserrat"/>
              <a:sym typeface="Montserrat"/>
            </a:endParaRPr>
          </a:p>
          <a:p>
            <a:pPr indent="0" lvl="0" marL="457200" rtl="0" algn="l">
              <a:lnSpc>
                <a:spcPct val="115000"/>
              </a:lnSpc>
              <a:spcBef>
                <a:spcPts val="0"/>
              </a:spcBef>
              <a:spcAft>
                <a:spcPts val="0"/>
              </a:spcAft>
              <a:buNone/>
            </a:pPr>
            <a:r>
              <a:t/>
            </a:r>
            <a:endParaRPr sz="1200">
              <a:solidFill>
                <a:srgbClr val="1A1A1A"/>
              </a:solidFill>
              <a:latin typeface="Montserrat"/>
              <a:ea typeface="Montserrat"/>
              <a:cs typeface="Montserrat"/>
              <a:sym typeface="Montserrat"/>
            </a:endParaRPr>
          </a:p>
          <a:p>
            <a:pPr indent="0" lvl="0" marL="457200" marR="0" rtl="0" algn="l">
              <a:lnSpc>
                <a:spcPct val="115000"/>
              </a:lnSpc>
              <a:spcBef>
                <a:spcPts val="0"/>
              </a:spcBef>
              <a:spcAft>
                <a:spcPts val="0"/>
              </a:spcAft>
              <a:buNone/>
            </a:pPr>
            <a:r>
              <a:t/>
            </a:r>
            <a:endParaRPr b="1" sz="1100">
              <a:solidFill>
                <a:srgbClr val="1A1A1A"/>
              </a:solidFill>
              <a:latin typeface="Montserrat"/>
              <a:ea typeface="Montserrat"/>
              <a:cs typeface="Montserrat"/>
              <a:sym typeface="Montserrat"/>
            </a:endParaRPr>
          </a:p>
        </p:txBody>
      </p:sp>
      <p:pic>
        <p:nvPicPr>
          <p:cNvPr id="606" name="Google Shape;606;p77"/>
          <p:cNvPicPr preferRelativeResize="0"/>
          <p:nvPr/>
        </p:nvPicPr>
        <p:blipFill rotWithShape="1">
          <a:blip r:embed="rId4">
            <a:alphaModFix/>
          </a:blip>
          <a:srcRect b="11226" l="55738" r="1718" t="42855"/>
          <a:stretch/>
        </p:blipFill>
        <p:spPr>
          <a:xfrm>
            <a:off x="5254000" y="1654375"/>
            <a:ext cx="3889999" cy="23607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sp>
        <p:nvSpPr>
          <p:cNvPr id="611" name="Google Shape;611;p78"/>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Revenue by Business Segment</a:t>
            </a:r>
            <a:endParaRPr/>
          </a:p>
        </p:txBody>
      </p:sp>
      <p:pic>
        <p:nvPicPr>
          <p:cNvPr id="612" name="Google Shape;612;p78"/>
          <p:cNvPicPr preferRelativeResize="0"/>
          <p:nvPr/>
        </p:nvPicPr>
        <p:blipFill rotWithShape="1">
          <a:blip r:embed="rId3">
            <a:alphaModFix/>
          </a:blip>
          <a:srcRect b="0" l="0" r="0" t="0"/>
          <a:stretch/>
        </p:blipFill>
        <p:spPr>
          <a:xfrm>
            <a:off x="7983181" y="4395750"/>
            <a:ext cx="1003426" cy="564625"/>
          </a:xfrm>
          <a:prstGeom prst="rect">
            <a:avLst/>
          </a:prstGeom>
          <a:noFill/>
          <a:ln>
            <a:noFill/>
          </a:ln>
        </p:spPr>
      </p:pic>
      <p:pic>
        <p:nvPicPr>
          <p:cNvPr id="613" name="Google Shape;613;p78"/>
          <p:cNvPicPr preferRelativeResize="0"/>
          <p:nvPr/>
        </p:nvPicPr>
        <p:blipFill rotWithShape="1">
          <a:blip r:embed="rId4">
            <a:alphaModFix/>
          </a:blip>
          <a:srcRect b="10388" l="3815" r="5332" t="22416"/>
          <a:stretch/>
        </p:blipFill>
        <p:spPr>
          <a:xfrm>
            <a:off x="276587" y="785625"/>
            <a:ext cx="8590825" cy="357225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7" name="Shape 617"/>
        <p:cNvGrpSpPr/>
        <p:nvPr/>
      </p:nvGrpSpPr>
      <p:grpSpPr>
        <a:xfrm>
          <a:off x="0" y="0"/>
          <a:ext cx="0" cy="0"/>
          <a:chOff x="0" y="0"/>
          <a:chExt cx="0" cy="0"/>
        </a:xfrm>
      </p:grpSpPr>
      <p:pic>
        <p:nvPicPr>
          <p:cNvPr id="618" name="Google Shape;618;p79"/>
          <p:cNvPicPr preferRelativeResize="0"/>
          <p:nvPr/>
        </p:nvPicPr>
        <p:blipFill rotWithShape="1">
          <a:blip r:embed="rId3">
            <a:alphaModFix/>
          </a:blip>
          <a:srcRect b="18720" l="15378" r="17317" t="22976"/>
          <a:stretch/>
        </p:blipFill>
        <p:spPr>
          <a:xfrm>
            <a:off x="468875" y="732325"/>
            <a:ext cx="8113101" cy="3951350"/>
          </a:xfrm>
          <a:prstGeom prst="rect">
            <a:avLst/>
          </a:prstGeom>
          <a:noFill/>
          <a:ln>
            <a:noFill/>
          </a:ln>
        </p:spPr>
      </p:pic>
      <p:sp>
        <p:nvSpPr>
          <p:cNvPr id="619" name="Google Shape;619;p79"/>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Financial Summary Q2</a:t>
            </a:r>
            <a:endParaRPr/>
          </a:p>
        </p:txBody>
      </p:sp>
      <p:pic>
        <p:nvPicPr>
          <p:cNvPr id="620" name="Google Shape;620;p79"/>
          <p:cNvPicPr preferRelativeResize="0"/>
          <p:nvPr/>
        </p:nvPicPr>
        <p:blipFill rotWithShape="1">
          <a:blip r:embed="rId4">
            <a:alphaModFix/>
          </a:blip>
          <a:srcRect b="0" l="24276" r="0" t="0"/>
          <a:stretch/>
        </p:blipFill>
        <p:spPr>
          <a:xfrm>
            <a:off x="8226752" y="4395750"/>
            <a:ext cx="759849" cy="564625"/>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pic>
        <p:nvPicPr>
          <p:cNvPr id="625" name="Google Shape;625;p80"/>
          <p:cNvPicPr preferRelativeResize="0"/>
          <p:nvPr/>
        </p:nvPicPr>
        <p:blipFill rotWithShape="1">
          <a:blip r:embed="rId3">
            <a:alphaModFix/>
          </a:blip>
          <a:srcRect b="14455" l="15618" r="16973" t="26831"/>
          <a:stretch/>
        </p:blipFill>
        <p:spPr>
          <a:xfrm>
            <a:off x="298375" y="720000"/>
            <a:ext cx="8547250" cy="4185700"/>
          </a:xfrm>
          <a:prstGeom prst="rect">
            <a:avLst/>
          </a:prstGeom>
          <a:noFill/>
          <a:ln>
            <a:noFill/>
          </a:ln>
        </p:spPr>
      </p:pic>
      <p:sp>
        <p:nvSpPr>
          <p:cNvPr id="626" name="Google Shape;626;p80"/>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Financial Summary Q2 - Data Centers</a:t>
            </a:r>
            <a:endParaRPr/>
          </a:p>
        </p:txBody>
      </p:sp>
      <p:pic>
        <p:nvPicPr>
          <p:cNvPr id="627" name="Google Shape;627;p80"/>
          <p:cNvPicPr preferRelativeResize="0"/>
          <p:nvPr/>
        </p:nvPicPr>
        <p:blipFill rotWithShape="1">
          <a:blip r:embed="rId4">
            <a:alphaModFix/>
          </a:blip>
          <a:srcRect b="0" l="24276" r="0" t="0"/>
          <a:stretch/>
        </p:blipFill>
        <p:spPr>
          <a:xfrm>
            <a:off x="8226752" y="4395750"/>
            <a:ext cx="759849" cy="564625"/>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pic>
        <p:nvPicPr>
          <p:cNvPr id="632" name="Google Shape;632;p81"/>
          <p:cNvPicPr preferRelativeResize="0"/>
          <p:nvPr/>
        </p:nvPicPr>
        <p:blipFill rotWithShape="1">
          <a:blip r:embed="rId3">
            <a:alphaModFix/>
          </a:blip>
          <a:srcRect b="21745" l="16209" r="16532" t="21846"/>
          <a:stretch/>
        </p:blipFill>
        <p:spPr>
          <a:xfrm>
            <a:off x="582887" y="733600"/>
            <a:ext cx="7978225" cy="3761662"/>
          </a:xfrm>
          <a:prstGeom prst="rect">
            <a:avLst/>
          </a:prstGeom>
          <a:noFill/>
          <a:ln>
            <a:noFill/>
          </a:ln>
        </p:spPr>
      </p:pic>
      <p:sp>
        <p:nvSpPr>
          <p:cNvPr id="633" name="Google Shape;633;p81"/>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Financial Summary Q2 - Gaming</a:t>
            </a:r>
            <a:endParaRPr/>
          </a:p>
        </p:txBody>
      </p:sp>
      <p:pic>
        <p:nvPicPr>
          <p:cNvPr id="634" name="Google Shape;634;p81"/>
          <p:cNvPicPr preferRelativeResize="0"/>
          <p:nvPr/>
        </p:nvPicPr>
        <p:blipFill rotWithShape="1">
          <a:blip r:embed="rId4">
            <a:alphaModFix/>
          </a:blip>
          <a:srcRect b="0" l="24276" r="0" t="0"/>
          <a:stretch/>
        </p:blipFill>
        <p:spPr>
          <a:xfrm>
            <a:off x="8226752" y="4395750"/>
            <a:ext cx="759849" cy="564625"/>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pic>
        <p:nvPicPr>
          <p:cNvPr id="639" name="Google Shape;639;p82"/>
          <p:cNvPicPr preferRelativeResize="0"/>
          <p:nvPr/>
        </p:nvPicPr>
        <p:blipFill rotWithShape="1">
          <a:blip r:embed="rId3">
            <a:alphaModFix/>
          </a:blip>
          <a:srcRect b="14453" l="15619" r="16675" t="26044"/>
          <a:stretch/>
        </p:blipFill>
        <p:spPr>
          <a:xfrm>
            <a:off x="689400" y="766300"/>
            <a:ext cx="7765201" cy="3836924"/>
          </a:xfrm>
          <a:prstGeom prst="rect">
            <a:avLst/>
          </a:prstGeom>
          <a:noFill/>
          <a:ln>
            <a:noFill/>
          </a:ln>
        </p:spPr>
      </p:pic>
      <p:sp>
        <p:nvSpPr>
          <p:cNvPr id="640" name="Google Shape;640;p82"/>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Financial Summary Q2 - Professional Visualization</a:t>
            </a:r>
            <a:endParaRPr/>
          </a:p>
        </p:txBody>
      </p:sp>
      <p:pic>
        <p:nvPicPr>
          <p:cNvPr id="641" name="Google Shape;641;p82"/>
          <p:cNvPicPr preferRelativeResize="0"/>
          <p:nvPr/>
        </p:nvPicPr>
        <p:blipFill rotWithShape="1">
          <a:blip r:embed="rId4">
            <a:alphaModFix/>
          </a:blip>
          <a:srcRect b="0" l="24276" r="0" t="0"/>
          <a:stretch/>
        </p:blipFill>
        <p:spPr>
          <a:xfrm>
            <a:off x="8226752" y="4395750"/>
            <a:ext cx="759849" cy="564625"/>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5" name="Shape 645"/>
        <p:cNvGrpSpPr/>
        <p:nvPr/>
      </p:nvGrpSpPr>
      <p:grpSpPr>
        <a:xfrm>
          <a:off x="0" y="0"/>
          <a:ext cx="0" cy="0"/>
          <a:chOff x="0" y="0"/>
          <a:chExt cx="0" cy="0"/>
        </a:xfrm>
      </p:grpSpPr>
      <p:sp>
        <p:nvSpPr>
          <p:cNvPr id="646" name="Google Shape;646;p83"/>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Financial Summary Q2 - Automotive</a:t>
            </a:r>
            <a:endParaRPr/>
          </a:p>
        </p:txBody>
      </p:sp>
      <p:pic>
        <p:nvPicPr>
          <p:cNvPr id="647" name="Google Shape;647;p83"/>
          <p:cNvPicPr preferRelativeResize="0"/>
          <p:nvPr/>
        </p:nvPicPr>
        <p:blipFill rotWithShape="1">
          <a:blip r:embed="rId3">
            <a:alphaModFix/>
          </a:blip>
          <a:srcRect b="0" l="24276" r="0" t="0"/>
          <a:stretch/>
        </p:blipFill>
        <p:spPr>
          <a:xfrm>
            <a:off x="8226752" y="4395750"/>
            <a:ext cx="759849" cy="564625"/>
          </a:xfrm>
          <a:prstGeom prst="rect">
            <a:avLst/>
          </a:prstGeom>
          <a:noFill/>
          <a:ln>
            <a:noFill/>
          </a:ln>
        </p:spPr>
      </p:pic>
      <p:pic>
        <p:nvPicPr>
          <p:cNvPr id="648" name="Google Shape;648;p83"/>
          <p:cNvPicPr preferRelativeResize="0"/>
          <p:nvPr/>
        </p:nvPicPr>
        <p:blipFill rotWithShape="1">
          <a:blip r:embed="rId4">
            <a:alphaModFix/>
          </a:blip>
          <a:srcRect b="8105" l="15916" r="16524" t="32338"/>
          <a:stretch/>
        </p:blipFill>
        <p:spPr>
          <a:xfrm>
            <a:off x="465350" y="712600"/>
            <a:ext cx="7761400" cy="384682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21"/>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Semiconductor Materials</a:t>
            </a:r>
            <a:endParaRPr/>
          </a:p>
        </p:txBody>
      </p:sp>
      <p:sp>
        <p:nvSpPr>
          <p:cNvPr id="121" name="Google Shape;121;p21"/>
          <p:cNvSpPr txBox="1"/>
          <p:nvPr>
            <p:ph idx="4294967295" type="body"/>
          </p:nvPr>
        </p:nvSpPr>
        <p:spPr>
          <a:xfrm>
            <a:off x="1080000" y="1080000"/>
            <a:ext cx="7200000" cy="3240000"/>
          </a:xfrm>
          <a:prstGeom prst="rect">
            <a:avLst/>
          </a:prstGeom>
        </p:spPr>
        <p:txBody>
          <a:bodyPr anchorCtr="0" anchor="t" bIns="91425" lIns="91425" spcFirstLastPara="1" rIns="91425" wrap="square" tIns="91425">
            <a:normAutofit/>
          </a:bodyPr>
          <a:lstStyle/>
          <a:p>
            <a:pPr indent="-304800" lvl="0" marL="457200" rtl="0" algn="l">
              <a:spcBef>
                <a:spcPts val="0"/>
              </a:spcBef>
              <a:spcAft>
                <a:spcPts val="0"/>
              </a:spcAft>
              <a:buSzPts val="1200"/>
              <a:buChar char="●"/>
            </a:pPr>
            <a:r>
              <a:rPr lang="en-CA" sz="1200"/>
              <a:t>Group IV of Periodic Table</a:t>
            </a:r>
            <a:endParaRPr sz="1200"/>
          </a:p>
          <a:p>
            <a:pPr indent="-304800" lvl="1" marL="914400" rtl="0" algn="l">
              <a:spcBef>
                <a:spcPts val="0"/>
              </a:spcBef>
              <a:spcAft>
                <a:spcPts val="0"/>
              </a:spcAft>
              <a:buSzPts val="1200"/>
              <a:buChar char="○"/>
            </a:pPr>
            <a:r>
              <a:rPr lang="en-CA" sz="1200"/>
              <a:t>Made from a single element</a:t>
            </a:r>
            <a:endParaRPr sz="1200"/>
          </a:p>
          <a:p>
            <a:pPr indent="-304800" lvl="1" marL="914400" rtl="0" algn="l">
              <a:spcBef>
                <a:spcPts val="0"/>
              </a:spcBef>
              <a:spcAft>
                <a:spcPts val="0"/>
              </a:spcAft>
              <a:buSzPts val="1200"/>
              <a:buChar char="○"/>
            </a:pPr>
            <a:r>
              <a:rPr lang="en-CA" sz="1200"/>
              <a:t>Carbon </a:t>
            </a:r>
            <a:endParaRPr sz="1200"/>
          </a:p>
          <a:p>
            <a:pPr indent="-304800" lvl="1" marL="914400" rtl="0" algn="l">
              <a:spcBef>
                <a:spcPts val="0"/>
              </a:spcBef>
              <a:spcAft>
                <a:spcPts val="0"/>
              </a:spcAft>
              <a:buSzPts val="1200"/>
              <a:buChar char="○"/>
            </a:pPr>
            <a:r>
              <a:rPr lang="en-CA" sz="1200"/>
              <a:t>Silicon</a:t>
            </a:r>
            <a:endParaRPr sz="1200"/>
          </a:p>
          <a:p>
            <a:pPr indent="-304800" lvl="1" marL="914400" rtl="0" algn="l">
              <a:spcBef>
                <a:spcPts val="0"/>
              </a:spcBef>
              <a:spcAft>
                <a:spcPts val="0"/>
              </a:spcAft>
              <a:buSzPts val="1200"/>
              <a:buChar char="○"/>
            </a:pPr>
            <a:r>
              <a:rPr lang="en-CA" sz="1200"/>
              <a:t>Germanium tin</a:t>
            </a:r>
            <a:endParaRPr sz="1200"/>
          </a:p>
          <a:p>
            <a:pPr indent="-304800" lvl="0" marL="457200" rtl="0" algn="l">
              <a:spcBef>
                <a:spcPts val="0"/>
              </a:spcBef>
              <a:spcAft>
                <a:spcPts val="0"/>
              </a:spcAft>
              <a:buSzPts val="1200"/>
              <a:buChar char="●"/>
            </a:pPr>
            <a:r>
              <a:rPr lang="en-CA" sz="1200"/>
              <a:t>Compound semiconductors</a:t>
            </a:r>
            <a:endParaRPr sz="1200"/>
          </a:p>
          <a:p>
            <a:pPr indent="-304800" lvl="1" marL="914400" rtl="0" algn="l">
              <a:spcBef>
                <a:spcPts val="0"/>
              </a:spcBef>
              <a:spcAft>
                <a:spcPts val="0"/>
              </a:spcAft>
              <a:buSzPts val="1200"/>
              <a:buChar char="○"/>
            </a:pPr>
            <a:r>
              <a:rPr lang="en-CA" sz="1200"/>
              <a:t>Designed by chemical combination of two different elements</a:t>
            </a:r>
            <a:endParaRPr sz="1200"/>
          </a:p>
          <a:p>
            <a:pPr indent="-304800" lvl="2" marL="1371600" rtl="0" algn="l">
              <a:spcBef>
                <a:spcPts val="0"/>
              </a:spcBef>
              <a:spcAft>
                <a:spcPts val="0"/>
              </a:spcAft>
              <a:buSzPts val="1200"/>
              <a:buChar char="■"/>
            </a:pPr>
            <a:r>
              <a:rPr lang="en-CA" sz="1200"/>
              <a:t>Using groups III and V of periodic table</a:t>
            </a:r>
            <a:endParaRPr sz="1200"/>
          </a:p>
          <a:p>
            <a:pPr indent="-304800" lvl="1" marL="914400" rtl="0" algn="l">
              <a:spcBef>
                <a:spcPts val="0"/>
              </a:spcBef>
              <a:spcAft>
                <a:spcPts val="0"/>
              </a:spcAft>
              <a:buSzPts val="1200"/>
              <a:buChar char="○"/>
            </a:pPr>
            <a:r>
              <a:rPr lang="en-CA" sz="1200"/>
              <a:t>Gallium Arsenide, Silicone Carbine</a:t>
            </a:r>
            <a:endParaRPr sz="1200"/>
          </a:p>
          <a:p>
            <a:pPr indent="-304800" lvl="0" marL="457200" rtl="0" algn="l">
              <a:spcBef>
                <a:spcPts val="0"/>
              </a:spcBef>
              <a:spcAft>
                <a:spcPts val="0"/>
              </a:spcAft>
              <a:buSzPts val="1200"/>
              <a:buChar char="●"/>
            </a:pPr>
            <a:r>
              <a:rPr lang="en-CA" sz="1200"/>
              <a:t>Organic semiconductors</a:t>
            </a:r>
            <a:endParaRPr sz="1200"/>
          </a:p>
          <a:p>
            <a:pPr indent="-304800" lvl="1" marL="914400" rtl="0" algn="l">
              <a:spcBef>
                <a:spcPts val="0"/>
              </a:spcBef>
              <a:spcAft>
                <a:spcPts val="0"/>
              </a:spcAft>
              <a:buSzPts val="1200"/>
              <a:buChar char="○"/>
            </a:pPr>
            <a:r>
              <a:rPr lang="en-CA" sz="1200"/>
              <a:t>Contain polymer structures composed of carbon or hydrogen</a:t>
            </a:r>
            <a:endParaRPr sz="1200"/>
          </a:p>
          <a:p>
            <a:pPr indent="-304800" lvl="0" marL="457200" rtl="0" algn="l">
              <a:spcBef>
                <a:spcPts val="0"/>
              </a:spcBef>
              <a:spcAft>
                <a:spcPts val="0"/>
              </a:spcAft>
              <a:buSzPts val="1200"/>
              <a:buChar char="●"/>
            </a:pPr>
            <a:r>
              <a:rPr lang="en-CA" sz="1200"/>
              <a:t>Liquid Semiconductors</a:t>
            </a:r>
            <a:endParaRPr sz="1200"/>
          </a:p>
          <a:p>
            <a:pPr indent="-304800" lvl="1" marL="914400" rtl="0" algn="l">
              <a:spcBef>
                <a:spcPts val="0"/>
              </a:spcBef>
              <a:spcAft>
                <a:spcPts val="0"/>
              </a:spcAft>
              <a:buSzPts val="1200"/>
              <a:buChar char="○"/>
            </a:pPr>
            <a:r>
              <a:rPr lang="en-CA" sz="1200"/>
              <a:t>Lack of structure</a:t>
            </a:r>
            <a:endParaRPr sz="1200"/>
          </a:p>
          <a:p>
            <a:pPr indent="-304800" lvl="1" marL="914400" rtl="0" algn="l">
              <a:spcBef>
                <a:spcPts val="0"/>
              </a:spcBef>
              <a:spcAft>
                <a:spcPts val="0"/>
              </a:spcAft>
              <a:buSzPts val="1200"/>
              <a:buChar char="○"/>
            </a:pPr>
            <a:r>
              <a:rPr lang="en-CA" sz="1200"/>
              <a:t>Hydrogenated amorphous </a:t>
            </a:r>
            <a:r>
              <a:rPr lang="en-CA" sz="1200"/>
              <a:t>silicon</a:t>
            </a:r>
            <a:endParaRPr sz="1200"/>
          </a:p>
        </p:txBody>
      </p:sp>
      <p:sp>
        <p:nvSpPr>
          <p:cNvPr id="122" name="Google Shape;122;p21"/>
          <p:cNvSpPr txBox="1"/>
          <p:nvPr/>
        </p:nvSpPr>
        <p:spPr>
          <a:xfrm>
            <a:off x="0" y="4818600"/>
            <a:ext cx="87456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sz="800">
                <a:solidFill>
                  <a:srgbClr val="999999"/>
                </a:solidFill>
                <a:latin typeface="Calibri"/>
                <a:ea typeface="Calibri"/>
                <a:cs typeface="Calibri"/>
                <a:sym typeface="Calibri"/>
              </a:rPr>
              <a:t>Source: </a:t>
            </a:r>
            <a:r>
              <a:rPr lang="en-CA" sz="800" u="sng">
                <a:solidFill>
                  <a:srgbClr val="999999"/>
                </a:solidFill>
                <a:latin typeface="Calibri"/>
                <a:ea typeface="Calibri"/>
                <a:cs typeface="Calibri"/>
                <a:sym typeface="Calibri"/>
                <a:hlinkClick r:id="rId3">
                  <a:extLst>
                    <a:ext uri="{A12FA001-AC4F-418D-AE19-62706E023703}">
                      <ahyp:hlinkClr val="tx"/>
                    </a:ext>
                  </a:extLst>
                </a:hlinkClick>
              </a:rPr>
              <a:t>TheEngineeringProject (2020)</a:t>
            </a:r>
            <a:endParaRPr sz="800">
              <a:solidFill>
                <a:srgbClr val="999999"/>
              </a:solidFill>
              <a:latin typeface="Calibri"/>
              <a:ea typeface="Calibri"/>
              <a:cs typeface="Calibri"/>
              <a:sym typeface="Calibri"/>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2" name="Shape 652"/>
        <p:cNvGrpSpPr/>
        <p:nvPr/>
      </p:nvGrpSpPr>
      <p:grpSpPr>
        <a:xfrm>
          <a:off x="0" y="0"/>
          <a:ext cx="0" cy="0"/>
          <a:chOff x="0" y="0"/>
          <a:chExt cx="0" cy="0"/>
        </a:xfrm>
      </p:grpSpPr>
      <p:sp>
        <p:nvSpPr>
          <p:cNvPr id="653" name="Google Shape;653;p84"/>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Financial Summary Q2 - Cash Source &amp; Uses</a:t>
            </a:r>
            <a:endParaRPr/>
          </a:p>
        </p:txBody>
      </p:sp>
      <p:pic>
        <p:nvPicPr>
          <p:cNvPr id="654" name="Google Shape;654;p84"/>
          <p:cNvPicPr preferRelativeResize="0"/>
          <p:nvPr/>
        </p:nvPicPr>
        <p:blipFill rotWithShape="1">
          <a:blip r:embed="rId3">
            <a:alphaModFix/>
          </a:blip>
          <a:srcRect b="0" l="24276" r="0" t="0"/>
          <a:stretch/>
        </p:blipFill>
        <p:spPr>
          <a:xfrm>
            <a:off x="8226752" y="4395750"/>
            <a:ext cx="759849" cy="564625"/>
          </a:xfrm>
          <a:prstGeom prst="rect">
            <a:avLst/>
          </a:prstGeom>
          <a:noFill/>
          <a:ln>
            <a:noFill/>
          </a:ln>
        </p:spPr>
      </p:pic>
      <p:pic>
        <p:nvPicPr>
          <p:cNvPr id="655" name="Google Shape;655;p84"/>
          <p:cNvPicPr preferRelativeResize="0"/>
          <p:nvPr/>
        </p:nvPicPr>
        <p:blipFill rotWithShape="1">
          <a:blip r:embed="rId4">
            <a:alphaModFix/>
          </a:blip>
          <a:srcRect b="9942" l="15617" r="17268" t="24732"/>
          <a:stretch/>
        </p:blipFill>
        <p:spPr>
          <a:xfrm>
            <a:off x="832050" y="720000"/>
            <a:ext cx="7250602" cy="3967901"/>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9" name="Shape 659"/>
        <p:cNvGrpSpPr/>
        <p:nvPr/>
      </p:nvGrpSpPr>
      <p:grpSpPr>
        <a:xfrm>
          <a:off x="0" y="0"/>
          <a:ext cx="0" cy="0"/>
          <a:chOff x="0" y="0"/>
          <a:chExt cx="0" cy="0"/>
        </a:xfrm>
      </p:grpSpPr>
      <p:pic>
        <p:nvPicPr>
          <p:cNvPr id="660" name="Google Shape;660;p85"/>
          <p:cNvPicPr preferRelativeResize="0"/>
          <p:nvPr/>
        </p:nvPicPr>
        <p:blipFill rotWithShape="1">
          <a:blip r:embed="rId3">
            <a:alphaModFix/>
          </a:blip>
          <a:srcRect b="14454" l="19445" r="20813" t="30564"/>
          <a:stretch/>
        </p:blipFill>
        <p:spPr>
          <a:xfrm>
            <a:off x="326800" y="720000"/>
            <a:ext cx="8553551" cy="4423500"/>
          </a:xfrm>
          <a:prstGeom prst="rect">
            <a:avLst/>
          </a:prstGeom>
          <a:noFill/>
          <a:ln>
            <a:noFill/>
          </a:ln>
        </p:spPr>
      </p:pic>
      <p:sp>
        <p:nvSpPr>
          <p:cNvPr id="661" name="Google Shape;661;p85"/>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Financial Summary Q2 - Q3 Outlook</a:t>
            </a:r>
            <a:endParaRPr/>
          </a:p>
        </p:txBody>
      </p:sp>
      <p:pic>
        <p:nvPicPr>
          <p:cNvPr id="662" name="Google Shape;662;p85"/>
          <p:cNvPicPr preferRelativeResize="0"/>
          <p:nvPr/>
        </p:nvPicPr>
        <p:blipFill rotWithShape="1">
          <a:blip r:embed="rId4">
            <a:alphaModFix/>
          </a:blip>
          <a:srcRect b="0" l="24276" r="0" t="0"/>
          <a:stretch/>
        </p:blipFill>
        <p:spPr>
          <a:xfrm>
            <a:off x="8226752" y="4395750"/>
            <a:ext cx="759849" cy="564625"/>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66" name="Shape 666"/>
        <p:cNvGrpSpPr/>
        <p:nvPr/>
      </p:nvGrpSpPr>
      <p:grpSpPr>
        <a:xfrm>
          <a:off x="0" y="0"/>
          <a:ext cx="0" cy="0"/>
          <a:chOff x="0" y="0"/>
          <a:chExt cx="0" cy="0"/>
        </a:xfrm>
      </p:grpSpPr>
      <p:pic>
        <p:nvPicPr>
          <p:cNvPr id="667" name="Google Shape;667;p86"/>
          <p:cNvPicPr preferRelativeResize="0"/>
          <p:nvPr/>
        </p:nvPicPr>
        <p:blipFill rotWithShape="1">
          <a:blip r:embed="rId3">
            <a:alphaModFix/>
          </a:blip>
          <a:srcRect b="5958" l="17704" r="18678" t="33669"/>
          <a:stretch/>
        </p:blipFill>
        <p:spPr>
          <a:xfrm>
            <a:off x="500825" y="720000"/>
            <a:ext cx="7947651" cy="4240376"/>
          </a:xfrm>
          <a:prstGeom prst="rect">
            <a:avLst/>
          </a:prstGeom>
          <a:noFill/>
          <a:ln>
            <a:noFill/>
          </a:ln>
        </p:spPr>
      </p:pic>
      <p:sp>
        <p:nvSpPr>
          <p:cNvPr id="668" name="Google Shape;668;p86"/>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Financial Summary Q2</a:t>
            </a:r>
            <a:endParaRPr/>
          </a:p>
        </p:txBody>
      </p:sp>
      <p:pic>
        <p:nvPicPr>
          <p:cNvPr id="669" name="Google Shape;669;p86"/>
          <p:cNvPicPr preferRelativeResize="0"/>
          <p:nvPr/>
        </p:nvPicPr>
        <p:blipFill rotWithShape="1">
          <a:blip r:embed="rId4">
            <a:alphaModFix/>
          </a:blip>
          <a:srcRect b="0" l="24276" r="0" t="0"/>
          <a:stretch/>
        </p:blipFill>
        <p:spPr>
          <a:xfrm>
            <a:off x="8226752" y="4395750"/>
            <a:ext cx="759849" cy="564625"/>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3" name="Shape 673"/>
        <p:cNvGrpSpPr/>
        <p:nvPr/>
      </p:nvGrpSpPr>
      <p:grpSpPr>
        <a:xfrm>
          <a:off x="0" y="0"/>
          <a:ext cx="0" cy="0"/>
          <a:chOff x="0" y="0"/>
          <a:chExt cx="0" cy="0"/>
        </a:xfrm>
      </p:grpSpPr>
      <p:sp>
        <p:nvSpPr>
          <p:cNvPr id="674" name="Google Shape;674;p87"/>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Notable Partnerships - Recent Announcements</a:t>
            </a:r>
            <a:endParaRPr/>
          </a:p>
        </p:txBody>
      </p:sp>
      <p:pic>
        <p:nvPicPr>
          <p:cNvPr id="675" name="Google Shape;675;p87"/>
          <p:cNvPicPr preferRelativeResize="0"/>
          <p:nvPr/>
        </p:nvPicPr>
        <p:blipFill rotWithShape="1">
          <a:blip r:embed="rId3">
            <a:alphaModFix/>
          </a:blip>
          <a:srcRect b="0" l="0" r="0" t="0"/>
          <a:stretch/>
        </p:blipFill>
        <p:spPr>
          <a:xfrm>
            <a:off x="7983181" y="4395750"/>
            <a:ext cx="1003426" cy="564625"/>
          </a:xfrm>
          <a:prstGeom prst="rect">
            <a:avLst/>
          </a:prstGeom>
          <a:noFill/>
          <a:ln>
            <a:noFill/>
          </a:ln>
        </p:spPr>
      </p:pic>
      <p:sp>
        <p:nvSpPr>
          <p:cNvPr id="676" name="Google Shape;676;p87"/>
          <p:cNvSpPr txBox="1"/>
          <p:nvPr/>
        </p:nvSpPr>
        <p:spPr>
          <a:xfrm>
            <a:off x="321848" y="796450"/>
            <a:ext cx="8110200" cy="4401000"/>
          </a:xfrm>
          <a:prstGeom prst="rect">
            <a:avLst/>
          </a:prstGeom>
          <a:noFill/>
          <a:ln>
            <a:noFill/>
          </a:ln>
        </p:spPr>
        <p:txBody>
          <a:bodyPr anchorCtr="0" anchor="t" bIns="91425" lIns="91425" spcFirstLastPara="1" rIns="91425" wrap="square" tIns="91425">
            <a:spAutoFit/>
          </a:bodyPr>
          <a:lstStyle/>
          <a:p>
            <a:pPr indent="0" lvl="0" marL="0" marR="0" rtl="0" algn="l">
              <a:lnSpc>
                <a:spcPct val="120000"/>
              </a:lnSpc>
              <a:spcBef>
                <a:spcPts val="0"/>
              </a:spcBef>
              <a:spcAft>
                <a:spcPts val="0"/>
              </a:spcAft>
              <a:buClr>
                <a:srgbClr val="000000"/>
              </a:buClr>
              <a:buSzPts val="1200"/>
              <a:buFont typeface="Arial"/>
              <a:buNone/>
            </a:pPr>
            <a:r>
              <a:rPr b="1" lang="en-CA" sz="1500">
                <a:solidFill>
                  <a:srgbClr val="1A1A1A"/>
                </a:solidFill>
                <a:latin typeface="Montserrat"/>
                <a:ea typeface="Montserrat"/>
                <a:cs typeface="Montserrat"/>
                <a:sym typeface="Montserrat"/>
              </a:rPr>
              <a:t>Google Cloud</a:t>
            </a:r>
            <a:endParaRPr b="1" sz="1500">
              <a:solidFill>
                <a:srgbClr val="1A1A1A"/>
              </a:solidFill>
              <a:latin typeface="Montserrat"/>
              <a:ea typeface="Montserrat"/>
              <a:cs typeface="Montserrat"/>
              <a:sym typeface="Montserrat"/>
            </a:endParaRPr>
          </a:p>
          <a:p>
            <a:pPr indent="-323850" lvl="0" marL="457200" marR="0" rtl="0" algn="l">
              <a:lnSpc>
                <a:spcPct val="115000"/>
              </a:lnSpc>
              <a:spcBef>
                <a:spcPts val="400"/>
              </a:spcBef>
              <a:spcAft>
                <a:spcPts val="0"/>
              </a:spcAft>
              <a:buClr>
                <a:srgbClr val="1A1A1A"/>
              </a:buClr>
              <a:buSzPts val="1500"/>
              <a:buFont typeface="Montserrat"/>
              <a:buChar char="●"/>
            </a:pPr>
            <a:r>
              <a:rPr lang="en-CA" sz="1500">
                <a:solidFill>
                  <a:srgbClr val="1A1A1A"/>
                </a:solidFill>
                <a:latin typeface="Montserrat"/>
                <a:ea typeface="Montserrat"/>
                <a:cs typeface="Montserrat"/>
                <a:sym typeface="Montserrat"/>
              </a:rPr>
              <a:t>Google Cloud will be one of the first companies in the world to have access to the </a:t>
            </a:r>
            <a:r>
              <a:rPr b="1" lang="en-CA" sz="1500">
                <a:solidFill>
                  <a:srgbClr val="1A1A1A"/>
                </a:solidFill>
                <a:latin typeface="Montserrat"/>
                <a:ea typeface="Montserrat"/>
                <a:cs typeface="Montserrat"/>
                <a:sym typeface="Montserrat"/>
              </a:rPr>
              <a:t>Nvidia DGX GH200 AI supercomputer—powered by the Nvidia Grace Hopper Superchip</a:t>
            </a:r>
            <a:r>
              <a:rPr lang="en-CA" sz="1500">
                <a:solidFill>
                  <a:srgbClr val="1A1A1A"/>
                </a:solidFill>
                <a:latin typeface="Montserrat"/>
                <a:ea typeface="Montserrat"/>
                <a:cs typeface="Montserrat"/>
                <a:sym typeface="Montserrat"/>
              </a:rPr>
              <a:t>—to explore its capabilities for generative AI workloads.</a:t>
            </a:r>
            <a:endParaRPr sz="1500">
              <a:solidFill>
                <a:srgbClr val="1A1A1A"/>
              </a:solidFill>
              <a:latin typeface="Montserrat"/>
              <a:ea typeface="Montserrat"/>
              <a:cs typeface="Montserrat"/>
              <a:sym typeface="Montserrat"/>
            </a:endParaRPr>
          </a:p>
          <a:p>
            <a:pPr indent="0" lvl="0" marL="0" marR="0" rtl="0" algn="l">
              <a:lnSpc>
                <a:spcPct val="115000"/>
              </a:lnSpc>
              <a:spcBef>
                <a:spcPts val="400"/>
              </a:spcBef>
              <a:spcAft>
                <a:spcPts val="0"/>
              </a:spcAft>
              <a:buNone/>
            </a:pPr>
            <a:r>
              <a:rPr b="1" lang="en-CA" sz="1500">
                <a:solidFill>
                  <a:srgbClr val="1A1A1A"/>
                </a:solidFill>
                <a:latin typeface="Montserrat"/>
                <a:ea typeface="Montserrat"/>
                <a:cs typeface="Montserrat"/>
                <a:sym typeface="Montserrat"/>
              </a:rPr>
              <a:t>Foxconn </a:t>
            </a:r>
            <a:endParaRPr b="1" sz="1500">
              <a:solidFill>
                <a:srgbClr val="1A1A1A"/>
              </a:solidFill>
              <a:latin typeface="Montserrat"/>
              <a:ea typeface="Montserrat"/>
              <a:cs typeface="Montserrat"/>
              <a:sym typeface="Montserrat"/>
            </a:endParaRPr>
          </a:p>
          <a:p>
            <a:pPr indent="-323850" lvl="0" marL="457200" marR="0" rtl="0" algn="l">
              <a:lnSpc>
                <a:spcPct val="115000"/>
              </a:lnSpc>
              <a:spcBef>
                <a:spcPts val="400"/>
              </a:spcBef>
              <a:spcAft>
                <a:spcPts val="0"/>
              </a:spcAft>
              <a:buClr>
                <a:srgbClr val="1A1A1A"/>
              </a:buClr>
              <a:buSzPts val="1500"/>
              <a:buFont typeface="Montserrat"/>
              <a:buChar char="●"/>
            </a:pPr>
            <a:r>
              <a:rPr lang="en-CA" sz="1500">
                <a:solidFill>
                  <a:srgbClr val="1A1A1A"/>
                </a:solidFill>
                <a:latin typeface="Montserrat"/>
                <a:ea typeface="Montserrat"/>
                <a:cs typeface="Montserrat"/>
                <a:sym typeface="Montserrat"/>
              </a:rPr>
              <a:t>NVIDIA and Foxconn are partnering to accelerate the AI industrial revolution by creating </a:t>
            </a:r>
            <a:r>
              <a:rPr b="1" lang="en-CA" sz="1500">
                <a:solidFill>
                  <a:srgbClr val="1A1A1A"/>
                </a:solidFill>
                <a:latin typeface="Montserrat"/>
                <a:ea typeface="Montserrat"/>
                <a:cs typeface="Montserrat"/>
                <a:sym typeface="Montserrat"/>
              </a:rPr>
              <a:t>AI factories,</a:t>
            </a:r>
            <a:r>
              <a:rPr lang="en-CA" sz="1500">
                <a:solidFill>
                  <a:srgbClr val="1A1A1A"/>
                </a:solidFill>
                <a:latin typeface="Montserrat"/>
                <a:ea typeface="Montserrat"/>
                <a:cs typeface="Montserrat"/>
                <a:sym typeface="Montserrat"/>
              </a:rPr>
              <a:t> developing smart platforms for electric vehicles, manufacturing, and cities, and enabling Foxconn's global customer base to build their own AI-optimized systems.</a:t>
            </a:r>
            <a:endParaRPr sz="1500">
              <a:solidFill>
                <a:srgbClr val="1A1A1A"/>
              </a:solidFill>
              <a:latin typeface="Montserrat"/>
              <a:ea typeface="Montserrat"/>
              <a:cs typeface="Montserrat"/>
              <a:sym typeface="Montserrat"/>
            </a:endParaRPr>
          </a:p>
          <a:p>
            <a:pPr indent="0" lvl="0" marL="0" marR="0" rtl="0" algn="l">
              <a:lnSpc>
                <a:spcPct val="115000"/>
              </a:lnSpc>
              <a:spcBef>
                <a:spcPts val="400"/>
              </a:spcBef>
              <a:spcAft>
                <a:spcPts val="0"/>
              </a:spcAft>
              <a:buNone/>
            </a:pPr>
            <a:r>
              <a:rPr b="1" lang="en-CA" sz="1500">
                <a:solidFill>
                  <a:srgbClr val="1A1A1A"/>
                </a:solidFill>
                <a:latin typeface="Montserrat"/>
                <a:ea typeface="Montserrat"/>
                <a:cs typeface="Montserrat"/>
                <a:sym typeface="Montserrat"/>
              </a:rPr>
              <a:t>Lenovo</a:t>
            </a:r>
            <a:endParaRPr b="1" sz="1500">
              <a:solidFill>
                <a:srgbClr val="1A1A1A"/>
              </a:solidFill>
              <a:latin typeface="Montserrat"/>
              <a:ea typeface="Montserrat"/>
              <a:cs typeface="Montserrat"/>
              <a:sym typeface="Montserrat"/>
            </a:endParaRPr>
          </a:p>
          <a:p>
            <a:pPr indent="-323850" lvl="0" marL="457200" marR="0" rtl="0" algn="l">
              <a:lnSpc>
                <a:spcPct val="115000"/>
              </a:lnSpc>
              <a:spcBef>
                <a:spcPts val="400"/>
              </a:spcBef>
              <a:spcAft>
                <a:spcPts val="0"/>
              </a:spcAft>
              <a:buClr>
                <a:srgbClr val="1A1A1A"/>
              </a:buClr>
              <a:buSzPts val="1500"/>
              <a:buFont typeface="Montserrat"/>
              <a:buChar char="●"/>
            </a:pPr>
            <a:r>
              <a:rPr lang="en-CA" sz="1500">
                <a:solidFill>
                  <a:srgbClr val="1A1A1A"/>
                </a:solidFill>
                <a:latin typeface="Montserrat"/>
                <a:ea typeface="Montserrat"/>
                <a:cs typeface="Montserrat"/>
                <a:sym typeface="Montserrat"/>
              </a:rPr>
              <a:t>Lenovo and NVIDIA have expanded their partnership to </a:t>
            </a:r>
            <a:r>
              <a:rPr b="1" lang="en-CA" sz="1500">
                <a:solidFill>
                  <a:srgbClr val="1A1A1A"/>
                </a:solidFill>
                <a:latin typeface="Montserrat"/>
                <a:ea typeface="Montserrat"/>
                <a:cs typeface="Montserrat"/>
                <a:sym typeface="Montserrat"/>
              </a:rPr>
              <a:t>offer enterprises end-to-end, hybrid AI solutions</a:t>
            </a:r>
            <a:r>
              <a:rPr lang="en-CA" sz="1500">
                <a:solidFill>
                  <a:srgbClr val="1A1A1A"/>
                </a:solidFill>
                <a:latin typeface="Montserrat"/>
                <a:ea typeface="Montserrat"/>
                <a:cs typeface="Montserrat"/>
                <a:sym typeface="Montserrat"/>
              </a:rPr>
              <a:t> that combine accelerated hardware, AI software, and expert services for quick, scalable, and secure AI deployment across various industries.</a:t>
            </a:r>
            <a:endParaRPr sz="1500">
              <a:solidFill>
                <a:srgbClr val="1A1A1A"/>
              </a:solidFill>
              <a:latin typeface="Montserrat"/>
              <a:ea typeface="Montserrat"/>
              <a:cs typeface="Montserrat"/>
              <a:sym typeface="Montserrat"/>
            </a:endParaRPr>
          </a:p>
          <a:p>
            <a:pPr indent="0" lvl="0" marL="0" marR="0" rtl="0" algn="l">
              <a:lnSpc>
                <a:spcPct val="115000"/>
              </a:lnSpc>
              <a:spcBef>
                <a:spcPts val="0"/>
              </a:spcBef>
              <a:spcAft>
                <a:spcPts val="0"/>
              </a:spcAft>
              <a:buNone/>
            </a:pPr>
            <a:r>
              <a:t/>
            </a:r>
            <a:endParaRPr sz="1500">
              <a:solidFill>
                <a:srgbClr val="1A1A1A"/>
              </a:solidFill>
              <a:latin typeface="Montserrat"/>
              <a:ea typeface="Montserrat"/>
              <a:cs typeface="Montserrat"/>
              <a:sym typeface="Montserrat"/>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0" name="Shape 680"/>
        <p:cNvGrpSpPr/>
        <p:nvPr/>
      </p:nvGrpSpPr>
      <p:grpSpPr>
        <a:xfrm>
          <a:off x="0" y="0"/>
          <a:ext cx="0" cy="0"/>
          <a:chOff x="0" y="0"/>
          <a:chExt cx="0" cy="0"/>
        </a:xfrm>
      </p:grpSpPr>
      <p:sp>
        <p:nvSpPr>
          <p:cNvPr id="681" name="Google Shape;681;p88"/>
          <p:cNvSpPr txBox="1"/>
          <p:nvPr>
            <p:ph type="title"/>
          </p:nvPr>
        </p:nvSpPr>
        <p:spPr>
          <a:xfrm>
            <a:off x="281225" y="1989625"/>
            <a:ext cx="3706500" cy="926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CA" sz="4400">
                <a:solidFill>
                  <a:srgbClr val="76B900"/>
                </a:solidFill>
              </a:rPr>
              <a:t>Executive Team</a:t>
            </a:r>
            <a:endParaRPr sz="4400">
              <a:solidFill>
                <a:srgbClr val="76B900"/>
              </a:solidFill>
            </a:endParaRPr>
          </a:p>
        </p:txBody>
      </p:sp>
      <p:pic>
        <p:nvPicPr>
          <p:cNvPr id="682" name="Google Shape;682;p88"/>
          <p:cNvPicPr preferRelativeResize="0"/>
          <p:nvPr/>
        </p:nvPicPr>
        <p:blipFill rotWithShape="1">
          <a:blip r:embed="rId3">
            <a:alphaModFix/>
          </a:blip>
          <a:srcRect b="0" l="0" r="0" t="0"/>
          <a:stretch/>
        </p:blipFill>
        <p:spPr>
          <a:xfrm>
            <a:off x="4405755" y="1121900"/>
            <a:ext cx="4458753" cy="2508899"/>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6" name="Shape 686"/>
        <p:cNvGrpSpPr/>
        <p:nvPr/>
      </p:nvGrpSpPr>
      <p:grpSpPr>
        <a:xfrm>
          <a:off x="0" y="0"/>
          <a:ext cx="0" cy="0"/>
          <a:chOff x="0" y="0"/>
          <a:chExt cx="0" cy="0"/>
        </a:xfrm>
      </p:grpSpPr>
      <p:sp>
        <p:nvSpPr>
          <p:cNvPr id="687" name="Google Shape;687;p89"/>
          <p:cNvSpPr txBox="1"/>
          <p:nvPr>
            <p:ph type="title"/>
          </p:nvPr>
        </p:nvSpPr>
        <p:spPr>
          <a:xfrm>
            <a:off x="311725" y="500925"/>
            <a:ext cx="3706500" cy="250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CA"/>
              <a:t>Jensen Huang </a:t>
            </a:r>
            <a:endParaRPr/>
          </a:p>
          <a:p>
            <a:pPr indent="0" lvl="0" marL="0" rtl="0" algn="l">
              <a:spcBef>
                <a:spcPts val="0"/>
              </a:spcBef>
              <a:spcAft>
                <a:spcPts val="0"/>
              </a:spcAft>
              <a:buNone/>
            </a:pPr>
            <a:r>
              <a:rPr lang="en-CA" sz="1600"/>
              <a:t>Founder, President, and CEO</a:t>
            </a:r>
            <a:endParaRPr sz="1600"/>
          </a:p>
        </p:txBody>
      </p:sp>
      <p:sp>
        <p:nvSpPr>
          <p:cNvPr id="688" name="Google Shape;688;p89"/>
          <p:cNvSpPr txBox="1"/>
          <p:nvPr>
            <p:ph idx="1" type="body"/>
          </p:nvPr>
        </p:nvSpPr>
        <p:spPr>
          <a:xfrm>
            <a:off x="4644675" y="500925"/>
            <a:ext cx="4166400" cy="4098600"/>
          </a:xfrm>
          <a:prstGeom prst="rect">
            <a:avLst/>
          </a:prstGeom>
        </p:spPr>
        <p:txBody>
          <a:bodyPr anchorCtr="0" anchor="t" bIns="91425" lIns="91425" spcFirstLastPara="1" rIns="91425" wrap="square" tIns="91425">
            <a:normAutofit fontScale="85000" lnSpcReduction="10000"/>
          </a:bodyPr>
          <a:lstStyle/>
          <a:p>
            <a:pPr indent="0" lvl="0" marL="0" rtl="0" algn="l">
              <a:spcBef>
                <a:spcPts val="0"/>
              </a:spcBef>
              <a:spcAft>
                <a:spcPts val="0"/>
              </a:spcAft>
              <a:buNone/>
            </a:pPr>
            <a:r>
              <a:rPr lang="en-CA" sz="1150">
                <a:solidFill>
                  <a:srgbClr val="1A1A1A"/>
                </a:solidFill>
                <a:highlight>
                  <a:srgbClr val="FFFFFF"/>
                </a:highlight>
                <a:latin typeface="Arial"/>
                <a:ea typeface="Arial"/>
                <a:cs typeface="Arial"/>
                <a:sym typeface="Arial"/>
              </a:rPr>
              <a:t>Jensen Huang founded NVIDIA in 1993 and has served since its inception as president, chief executive officer, and a member of the board of directors.</a:t>
            </a:r>
            <a:endParaRPr sz="1150">
              <a:solidFill>
                <a:srgbClr val="1A1A1A"/>
              </a:solidFill>
              <a:highlight>
                <a:srgbClr val="FFFFFF"/>
              </a:highlight>
              <a:latin typeface="Arial"/>
              <a:ea typeface="Arial"/>
              <a:cs typeface="Arial"/>
              <a:sym typeface="Arial"/>
            </a:endParaRPr>
          </a:p>
          <a:p>
            <a:pPr indent="0" lvl="0" marL="0" rtl="0" algn="l">
              <a:spcBef>
                <a:spcPts val="1100"/>
              </a:spcBef>
              <a:spcAft>
                <a:spcPts val="0"/>
              </a:spcAft>
              <a:buNone/>
            </a:pPr>
            <a:r>
              <a:rPr lang="en-CA" sz="1150">
                <a:solidFill>
                  <a:srgbClr val="1A1A1A"/>
                </a:solidFill>
                <a:highlight>
                  <a:srgbClr val="FFFFFF"/>
                </a:highlight>
                <a:latin typeface="Arial"/>
                <a:ea typeface="Arial"/>
                <a:cs typeface="Arial"/>
                <a:sym typeface="Arial"/>
              </a:rPr>
              <a:t>Since its founding, NVIDIA has pioneered accelerated computing. The company’s invention of the GPU in 1999 sparked the growth of the PC gaming market, redefined computer graphics, and ignited the era of modern AI. NVIDIA is now driving the platform shift of accelerated computing and generative AI, transforming the world's largest industries, and profoundly impacting society.</a:t>
            </a:r>
            <a:endParaRPr sz="1150">
              <a:solidFill>
                <a:srgbClr val="1A1A1A"/>
              </a:solidFill>
              <a:highlight>
                <a:srgbClr val="FFFFFF"/>
              </a:highlight>
              <a:latin typeface="Arial"/>
              <a:ea typeface="Arial"/>
              <a:cs typeface="Arial"/>
              <a:sym typeface="Arial"/>
            </a:endParaRPr>
          </a:p>
          <a:p>
            <a:pPr indent="0" lvl="0" marL="0" rtl="0" algn="l">
              <a:spcBef>
                <a:spcPts val="1100"/>
              </a:spcBef>
              <a:spcAft>
                <a:spcPts val="0"/>
              </a:spcAft>
              <a:buNone/>
            </a:pPr>
            <a:r>
              <a:rPr lang="en-CA" sz="1150">
                <a:solidFill>
                  <a:srgbClr val="1A1A1A"/>
                </a:solidFill>
                <a:highlight>
                  <a:srgbClr val="FFFFFF"/>
                </a:highlight>
                <a:latin typeface="Arial"/>
                <a:ea typeface="Arial"/>
                <a:cs typeface="Arial"/>
                <a:sym typeface="Arial"/>
              </a:rPr>
              <a:t>Huang is a recipient of the Semiconductor Industry Association’s highest honor, the Robert N. Noyce Award; IEEE Founder’s Medal; the Dr. Morris Chang Exemplary Leadership Award; and honorary doctorate degrees from Taiwan’s National Chiao Tung University, National Taiwan University, and Oregon State University. He has been named the world’s best CEO by Harvard Business Review and Brand Finance, as well as Fortune’s Businessperson of the Year and one of TIME magazine’s 100 most influential people.</a:t>
            </a:r>
            <a:endParaRPr sz="1150">
              <a:solidFill>
                <a:srgbClr val="1A1A1A"/>
              </a:solidFill>
              <a:highlight>
                <a:srgbClr val="FFFFFF"/>
              </a:highlight>
              <a:latin typeface="Arial"/>
              <a:ea typeface="Arial"/>
              <a:cs typeface="Arial"/>
              <a:sym typeface="Arial"/>
            </a:endParaRPr>
          </a:p>
          <a:p>
            <a:pPr indent="0" lvl="0" marL="0" rtl="0" algn="l">
              <a:spcBef>
                <a:spcPts val="1100"/>
              </a:spcBef>
              <a:spcAft>
                <a:spcPts val="0"/>
              </a:spcAft>
              <a:buNone/>
            </a:pPr>
            <a:r>
              <a:rPr lang="en-CA" sz="1150">
                <a:solidFill>
                  <a:srgbClr val="1A1A1A"/>
                </a:solidFill>
                <a:highlight>
                  <a:srgbClr val="FFFFFF"/>
                </a:highlight>
                <a:latin typeface="Arial"/>
                <a:ea typeface="Arial"/>
                <a:cs typeface="Arial"/>
                <a:sym typeface="Arial"/>
              </a:rPr>
              <a:t>Prior to founding NVIDIA, Huang worked at LSI Logic and Advanced Micro Devices. He holds a BSEE degree from Oregon State University and an MSEE degree from Stanford University.</a:t>
            </a:r>
            <a:endParaRPr sz="1150">
              <a:solidFill>
                <a:srgbClr val="1A1A1A"/>
              </a:solidFill>
              <a:highlight>
                <a:srgbClr val="FFFFFF"/>
              </a:highlight>
              <a:latin typeface="Arial"/>
              <a:ea typeface="Arial"/>
              <a:cs typeface="Arial"/>
              <a:sym typeface="Arial"/>
            </a:endParaRPr>
          </a:p>
          <a:p>
            <a:pPr indent="0" lvl="0" marL="0" rtl="0" algn="l">
              <a:spcBef>
                <a:spcPts val="1100"/>
              </a:spcBef>
              <a:spcAft>
                <a:spcPts val="1200"/>
              </a:spcAft>
              <a:buNone/>
            </a:pPr>
            <a:r>
              <a:t/>
            </a:r>
            <a:endParaRPr/>
          </a:p>
        </p:txBody>
      </p:sp>
      <p:pic>
        <p:nvPicPr>
          <p:cNvPr id="689" name="Google Shape;689;p89"/>
          <p:cNvPicPr preferRelativeResize="0"/>
          <p:nvPr/>
        </p:nvPicPr>
        <p:blipFill>
          <a:blip r:embed="rId3">
            <a:alphaModFix/>
          </a:blip>
          <a:stretch>
            <a:fillRect/>
          </a:stretch>
        </p:blipFill>
        <p:spPr>
          <a:xfrm>
            <a:off x="488175" y="1582550"/>
            <a:ext cx="3246524" cy="1828875"/>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3" name="Shape 693"/>
        <p:cNvGrpSpPr/>
        <p:nvPr/>
      </p:nvGrpSpPr>
      <p:grpSpPr>
        <a:xfrm>
          <a:off x="0" y="0"/>
          <a:ext cx="0" cy="0"/>
          <a:chOff x="0" y="0"/>
          <a:chExt cx="0" cy="0"/>
        </a:xfrm>
      </p:grpSpPr>
      <p:sp>
        <p:nvSpPr>
          <p:cNvPr id="694" name="Google Shape;694;p90"/>
          <p:cNvSpPr txBox="1"/>
          <p:nvPr>
            <p:ph type="title"/>
          </p:nvPr>
        </p:nvSpPr>
        <p:spPr>
          <a:xfrm>
            <a:off x="311725" y="500925"/>
            <a:ext cx="3706500" cy="250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CA"/>
              <a:t>Chris A. Malachowsky</a:t>
            </a:r>
            <a:endParaRPr/>
          </a:p>
          <a:p>
            <a:pPr indent="0" lvl="0" marL="0" rtl="0" algn="l">
              <a:spcBef>
                <a:spcPts val="0"/>
              </a:spcBef>
              <a:spcAft>
                <a:spcPts val="0"/>
              </a:spcAft>
              <a:buNone/>
            </a:pPr>
            <a:r>
              <a:rPr lang="en-CA" sz="1800"/>
              <a:t>Founder and NVIDIA Fellow</a:t>
            </a:r>
            <a:endParaRPr sz="1800"/>
          </a:p>
        </p:txBody>
      </p:sp>
      <p:sp>
        <p:nvSpPr>
          <p:cNvPr id="695" name="Google Shape;695;p90"/>
          <p:cNvSpPr txBox="1"/>
          <p:nvPr>
            <p:ph idx="1" type="body"/>
          </p:nvPr>
        </p:nvSpPr>
        <p:spPr>
          <a:xfrm>
            <a:off x="4644675" y="500925"/>
            <a:ext cx="4166400" cy="4098600"/>
          </a:xfrm>
          <a:prstGeom prst="rect">
            <a:avLst/>
          </a:prstGeom>
        </p:spPr>
        <p:txBody>
          <a:bodyPr anchorCtr="0" anchor="t" bIns="91425" lIns="91425" spcFirstLastPara="1" rIns="91425" wrap="square" tIns="91425">
            <a:normAutofit fontScale="77500" lnSpcReduction="20000"/>
          </a:bodyPr>
          <a:lstStyle/>
          <a:p>
            <a:pPr indent="0" lvl="0" marL="0" rtl="0" algn="l">
              <a:spcBef>
                <a:spcPts val="0"/>
              </a:spcBef>
              <a:spcAft>
                <a:spcPts val="0"/>
              </a:spcAft>
              <a:buNone/>
            </a:pPr>
            <a:r>
              <a:rPr lang="en-CA" sz="1150">
                <a:solidFill>
                  <a:srgbClr val="1A1A1A"/>
                </a:solidFill>
                <a:highlight>
                  <a:srgbClr val="FFFFFF"/>
                </a:highlight>
                <a:latin typeface="Arial"/>
                <a:ea typeface="Arial"/>
                <a:cs typeface="Arial"/>
                <a:sym typeface="Arial"/>
              </a:rPr>
              <a:t>Chris Malachowsky founded NVIDIA in 1993 and has more than 40 years of industry experience. He serves as a member of the executive staff and a senior technology executive for the company.</a:t>
            </a:r>
            <a:endParaRPr sz="1150">
              <a:solidFill>
                <a:srgbClr val="1A1A1A"/>
              </a:solidFill>
              <a:highlight>
                <a:srgbClr val="FFFFFF"/>
              </a:highlight>
              <a:latin typeface="Arial"/>
              <a:ea typeface="Arial"/>
              <a:cs typeface="Arial"/>
              <a:sym typeface="Arial"/>
            </a:endParaRPr>
          </a:p>
          <a:p>
            <a:pPr indent="0" lvl="0" marL="0" rtl="0" algn="l">
              <a:spcBef>
                <a:spcPts val="1100"/>
              </a:spcBef>
              <a:spcAft>
                <a:spcPts val="0"/>
              </a:spcAft>
              <a:buNone/>
            </a:pPr>
            <a:r>
              <a:rPr lang="en-CA" sz="1150">
                <a:solidFill>
                  <a:srgbClr val="1A1A1A"/>
                </a:solidFill>
                <a:highlight>
                  <a:srgbClr val="FFFFFF"/>
                </a:highlight>
                <a:latin typeface="Arial"/>
                <a:ea typeface="Arial"/>
                <a:cs typeface="Arial"/>
                <a:sym typeface="Arial"/>
              </a:rPr>
              <a:t>Malachowsky has been instrumental in managing, defining and driving the company’s core technologies as it has grown from a startup to the global leader in visual and parallel computing. As an executive at NVIDIA, he has led numerous functions, including IT, operations and all facets of the company’s product engineering. Most recently, he was responsible for NVIDIA’s world-class research organization, which is chartered with developing the strategic technologies that will help drive the company’s future growth and success.</a:t>
            </a:r>
            <a:br>
              <a:rPr lang="en-CA" sz="1150">
                <a:solidFill>
                  <a:srgbClr val="1A1A1A"/>
                </a:solidFill>
                <a:highlight>
                  <a:srgbClr val="FFFFFF"/>
                </a:highlight>
                <a:latin typeface="Arial"/>
                <a:ea typeface="Arial"/>
                <a:cs typeface="Arial"/>
                <a:sym typeface="Arial"/>
              </a:rPr>
            </a:br>
            <a:br>
              <a:rPr lang="en-CA" sz="1150">
                <a:solidFill>
                  <a:srgbClr val="1A1A1A"/>
                </a:solidFill>
                <a:highlight>
                  <a:srgbClr val="FFFFFF"/>
                </a:highlight>
                <a:latin typeface="Arial"/>
                <a:ea typeface="Arial"/>
                <a:cs typeface="Arial"/>
                <a:sym typeface="Arial"/>
              </a:rPr>
            </a:br>
            <a:r>
              <a:rPr lang="en-CA" sz="1150">
                <a:solidFill>
                  <a:srgbClr val="1A1A1A"/>
                </a:solidFill>
                <a:highlight>
                  <a:srgbClr val="FFFFFF"/>
                </a:highlight>
                <a:latin typeface="Arial"/>
                <a:ea typeface="Arial"/>
                <a:cs typeface="Arial"/>
                <a:sym typeface="Arial"/>
              </a:rPr>
              <a:t>Prior to NVIDIA, Malachowsky held engineering and technical leadership positions at HP and Sun Microsystems.</a:t>
            </a:r>
            <a:br>
              <a:rPr lang="en-CA" sz="1150">
                <a:solidFill>
                  <a:srgbClr val="1A1A1A"/>
                </a:solidFill>
                <a:highlight>
                  <a:srgbClr val="FFFFFF"/>
                </a:highlight>
                <a:latin typeface="Arial"/>
                <a:ea typeface="Arial"/>
                <a:cs typeface="Arial"/>
                <a:sym typeface="Arial"/>
              </a:rPr>
            </a:br>
            <a:br>
              <a:rPr lang="en-CA" sz="1150">
                <a:solidFill>
                  <a:srgbClr val="1A1A1A"/>
                </a:solidFill>
                <a:highlight>
                  <a:srgbClr val="FFFFFF"/>
                </a:highlight>
                <a:latin typeface="Arial"/>
                <a:ea typeface="Arial"/>
                <a:cs typeface="Arial"/>
                <a:sym typeface="Arial"/>
              </a:rPr>
            </a:br>
            <a:r>
              <a:rPr lang="en-CA" sz="1150">
                <a:solidFill>
                  <a:srgbClr val="1A1A1A"/>
                </a:solidFill>
                <a:highlight>
                  <a:srgbClr val="FFFFFF"/>
                </a:highlight>
                <a:latin typeface="Arial"/>
                <a:ea typeface="Arial"/>
                <a:cs typeface="Arial"/>
                <a:sym typeface="Arial"/>
              </a:rPr>
              <a:t>A recognized authority on integrated-circuit design and methodology, he has authored close to 40 patents. He holds a BSEE degree from the University of Florida and an MSCS degree from Santa Clara University. Both schools have honored Malachowsky with Distinguished Alumnus awards. He also received an honorary doctorate in technology from the University of Silicon Valley in 2022.</a:t>
            </a:r>
            <a:endParaRPr sz="1150">
              <a:solidFill>
                <a:srgbClr val="1A1A1A"/>
              </a:solidFill>
              <a:highlight>
                <a:srgbClr val="FFFFFF"/>
              </a:highlight>
              <a:latin typeface="Arial"/>
              <a:ea typeface="Arial"/>
              <a:cs typeface="Arial"/>
              <a:sym typeface="Arial"/>
            </a:endParaRPr>
          </a:p>
          <a:p>
            <a:pPr indent="0" lvl="0" marL="0" rtl="0" algn="l">
              <a:spcBef>
                <a:spcPts val="1100"/>
              </a:spcBef>
              <a:spcAft>
                <a:spcPts val="0"/>
              </a:spcAft>
              <a:buNone/>
            </a:pPr>
            <a:r>
              <a:rPr lang="en-CA" sz="1150">
                <a:solidFill>
                  <a:srgbClr val="1A1A1A"/>
                </a:solidFill>
                <a:highlight>
                  <a:srgbClr val="FFFFFF"/>
                </a:highlight>
                <a:latin typeface="Arial"/>
                <a:ea typeface="Arial"/>
                <a:cs typeface="Arial"/>
                <a:sym typeface="Arial"/>
              </a:rPr>
              <a:t>Beyond his technical accomplishments, Malachowsky has also received an Emmy for a film he helped produce, </a:t>
            </a:r>
            <a:r>
              <a:rPr i="1" lang="en-CA" sz="1150">
                <a:solidFill>
                  <a:srgbClr val="1A1A1A"/>
                </a:solidFill>
                <a:highlight>
                  <a:srgbClr val="FFFFFF"/>
                </a:highlight>
                <a:latin typeface="Arial"/>
                <a:ea typeface="Arial"/>
                <a:cs typeface="Arial"/>
                <a:sym typeface="Arial"/>
              </a:rPr>
              <a:t>Inheritance</a:t>
            </a:r>
            <a:r>
              <a:rPr lang="en-CA" sz="1150">
                <a:solidFill>
                  <a:srgbClr val="1A1A1A"/>
                </a:solidFill>
                <a:highlight>
                  <a:srgbClr val="FFFFFF"/>
                </a:highlight>
                <a:latin typeface="Arial"/>
                <a:ea typeface="Arial"/>
                <a:cs typeface="Arial"/>
                <a:sym typeface="Arial"/>
              </a:rPr>
              <a:t>, that won Best Documentary in 2009. He was also inducted into the Florida Inventors Hall of Fame in 2019.</a:t>
            </a:r>
            <a:endParaRPr sz="1150">
              <a:solidFill>
                <a:srgbClr val="1A1A1A"/>
              </a:solidFill>
              <a:highlight>
                <a:srgbClr val="FFFFFF"/>
              </a:highlight>
              <a:latin typeface="Arial"/>
              <a:ea typeface="Arial"/>
              <a:cs typeface="Arial"/>
              <a:sym typeface="Arial"/>
            </a:endParaRPr>
          </a:p>
          <a:p>
            <a:pPr indent="0" lvl="0" marL="0" rtl="0" algn="l">
              <a:spcBef>
                <a:spcPts val="1100"/>
              </a:spcBef>
              <a:spcAft>
                <a:spcPts val="1200"/>
              </a:spcAft>
              <a:buNone/>
            </a:pPr>
            <a:r>
              <a:t/>
            </a:r>
            <a:endParaRPr/>
          </a:p>
        </p:txBody>
      </p:sp>
      <p:pic>
        <p:nvPicPr>
          <p:cNvPr id="696" name="Google Shape;696;p90"/>
          <p:cNvPicPr preferRelativeResize="0"/>
          <p:nvPr/>
        </p:nvPicPr>
        <p:blipFill>
          <a:blip r:embed="rId3">
            <a:alphaModFix/>
          </a:blip>
          <a:stretch>
            <a:fillRect/>
          </a:stretch>
        </p:blipFill>
        <p:spPr>
          <a:xfrm>
            <a:off x="595025" y="2139625"/>
            <a:ext cx="2747606" cy="1828875"/>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0" name="Shape 700"/>
        <p:cNvGrpSpPr/>
        <p:nvPr/>
      </p:nvGrpSpPr>
      <p:grpSpPr>
        <a:xfrm>
          <a:off x="0" y="0"/>
          <a:ext cx="0" cy="0"/>
          <a:chOff x="0" y="0"/>
          <a:chExt cx="0" cy="0"/>
        </a:xfrm>
      </p:grpSpPr>
      <p:sp>
        <p:nvSpPr>
          <p:cNvPr id="701" name="Google Shape;701;p91"/>
          <p:cNvSpPr txBox="1"/>
          <p:nvPr>
            <p:ph type="title"/>
          </p:nvPr>
        </p:nvSpPr>
        <p:spPr>
          <a:xfrm>
            <a:off x="311725" y="500925"/>
            <a:ext cx="3706500" cy="250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CA"/>
              <a:t>Colette Kress</a:t>
            </a:r>
            <a:endParaRPr/>
          </a:p>
          <a:p>
            <a:pPr indent="0" lvl="0" marL="0" rtl="0" algn="l">
              <a:spcBef>
                <a:spcPts val="0"/>
              </a:spcBef>
              <a:spcAft>
                <a:spcPts val="0"/>
              </a:spcAft>
              <a:buNone/>
            </a:pPr>
            <a:r>
              <a:rPr lang="en-CA" sz="1700"/>
              <a:t>EVP and Chief </a:t>
            </a:r>
            <a:r>
              <a:rPr lang="en-CA" sz="1700"/>
              <a:t>Financial</a:t>
            </a:r>
            <a:r>
              <a:rPr lang="en-CA" sz="1700"/>
              <a:t> Officer</a:t>
            </a:r>
            <a:endParaRPr sz="1700"/>
          </a:p>
        </p:txBody>
      </p:sp>
      <p:sp>
        <p:nvSpPr>
          <p:cNvPr id="702" name="Google Shape;702;p91"/>
          <p:cNvSpPr txBox="1"/>
          <p:nvPr>
            <p:ph idx="1" type="body"/>
          </p:nvPr>
        </p:nvSpPr>
        <p:spPr>
          <a:xfrm>
            <a:off x="4644675" y="500925"/>
            <a:ext cx="4166400" cy="40986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CA" sz="1150">
                <a:solidFill>
                  <a:srgbClr val="1A1A1A"/>
                </a:solidFill>
                <a:highlight>
                  <a:srgbClr val="FFFFFF"/>
                </a:highlight>
                <a:latin typeface="Arial"/>
                <a:ea typeface="Arial"/>
                <a:cs typeface="Arial"/>
                <a:sym typeface="Arial"/>
              </a:rPr>
              <a:t>Colette Kress is executive vice president and chief financial officer of NVIDIA. She joined the company in September 2013, after serving nearly 25 years in a range of finance roles at major technology companies.</a:t>
            </a:r>
            <a:endParaRPr sz="1150">
              <a:solidFill>
                <a:srgbClr val="1A1A1A"/>
              </a:solidFill>
              <a:highlight>
                <a:srgbClr val="FFFFFF"/>
              </a:highlight>
              <a:latin typeface="Arial"/>
              <a:ea typeface="Arial"/>
              <a:cs typeface="Arial"/>
              <a:sym typeface="Arial"/>
            </a:endParaRPr>
          </a:p>
          <a:p>
            <a:pPr indent="0" lvl="0" marL="0" rtl="0" algn="l">
              <a:spcBef>
                <a:spcPts val="1100"/>
              </a:spcBef>
              <a:spcAft>
                <a:spcPts val="0"/>
              </a:spcAft>
              <a:buNone/>
            </a:pPr>
            <a:r>
              <a:rPr lang="en-CA" sz="1150">
                <a:solidFill>
                  <a:srgbClr val="1A1A1A"/>
                </a:solidFill>
                <a:highlight>
                  <a:srgbClr val="FFFFFF"/>
                </a:highlight>
                <a:latin typeface="Arial"/>
                <a:ea typeface="Arial"/>
                <a:cs typeface="Arial"/>
                <a:sym typeface="Arial"/>
              </a:rPr>
              <a:t>She previously served for three years as senior vice president and chief financial officer at Cisco’s Business Technology and Operations Finance organization, where she was responsible for financial strategy, planning, reporting and business development for all business segments, engineering and operations.</a:t>
            </a:r>
            <a:endParaRPr sz="1150">
              <a:solidFill>
                <a:srgbClr val="1A1A1A"/>
              </a:solidFill>
              <a:highlight>
                <a:srgbClr val="FFFFFF"/>
              </a:highlight>
              <a:latin typeface="Arial"/>
              <a:ea typeface="Arial"/>
              <a:cs typeface="Arial"/>
              <a:sym typeface="Arial"/>
            </a:endParaRPr>
          </a:p>
          <a:p>
            <a:pPr indent="0" lvl="0" marL="0" rtl="0" algn="l">
              <a:spcBef>
                <a:spcPts val="1100"/>
              </a:spcBef>
              <a:spcAft>
                <a:spcPts val="0"/>
              </a:spcAft>
              <a:buNone/>
            </a:pPr>
            <a:r>
              <a:rPr lang="en-CA" sz="1150">
                <a:solidFill>
                  <a:srgbClr val="1A1A1A"/>
                </a:solidFill>
                <a:highlight>
                  <a:srgbClr val="FFFFFF"/>
                </a:highlight>
                <a:latin typeface="Arial"/>
                <a:ea typeface="Arial"/>
                <a:cs typeface="Arial"/>
                <a:sym typeface="Arial"/>
              </a:rPr>
              <a:t>Previously, she spent 13 years at Microsoft, including four years as chief financial officer of the Server and Tools division, and held senior roles in corporate planning and finance. Prior to that, she served at Texas Instruments in a variety of finance positions.</a:t>
            </a:r>
            <a:endParaRPr sz="1150">
              <a:solidFill>
                <a:srgbClr val="1A1A1A"/>
              </a:solidFill>
              <a:highlight>
                <a:srgbClr val="FFFFFF"/>
              </a:highlight>
              <a:latin typeface="Arial"/>
              <a:ea typeface="Arial"/>
              <a:cs typeface="Arial"/>
              <a:sym typeface="Arial"/>
            </a:endParaRPr>
          </a:p>
          <a:p>
            <a:pPr indent="0" lvl="0" marL="0" rtl="0" algn="l">
              <a:spcBef>
                <a:spcPts val="1100"/>
              </a:spcBef>
              <a:spcAft>
                <a:spcPts val="0"/>
              </a:spcAft>
              <a:buNone/>
            </a:pPr>
            <a:r>
              <a:rPr lang="en-CA" sz="1150">
                <a:solidFill>
                  <a:srgbClr val="1A1A1A"/>
                </a:solidFill>
                <a:highlight>
                  <a:srgbClr val="FFFFFF"/>
                </a:highlight>
                <a:latin typeface="Arial"/>
                <a:ea typeface="Arial"/>
                <a:cs typeface="Arial"/>
                <a:sym typeface="Arial"/>
              </a:rPr>
              <a:t>Kress holds a B.Sc. degree in finance from University of Arizona and an MBA from Southern Methodist University.</a:t>
            </a:r>
            <a:endParaRPr sz="1150">
              <a:solidFill>
                <a:srgbClr val="1A1A1A"/>
              </a:solidFill>
              <a:highlight>
                <a:srgbClr val="FFFFFF"/>
              </a:highlight>
              <a:latin typeface="Arial"/>
              <a:ea typeface="Arial"/>
              <a:cs typeface="Arial"/>
              <a:sym typeface="Arial"/>
            </a:endParaRPr>
          </a:p>
          <a:p>
            <a:pPr indent="0" lvl="0" marL="0" rtl="0" algn="l">
              <a:spcBef>
                <a:spcPts val="1100"/>
              </a:spcBef>
              <a:spcAft>
                <a:spcPts val="1200"/>
              </a:spcAft>
              <a:buNone/>
            </a:pPr>
            <a:r>
              <a:t/>
            </a:r>
            <a:endParaRPr/>
          </a:p>
        </p:txBody>
      </p:sp>
      <p:pic>
        <p:nvPicPr>
          <p:cNvPr id="703" name="Google Shape;703;p91"/>
          <p:cNvPicPr preferRelativeResize="0"/>
          <p:nvPr/>
        </p:nvPicPr>
        <p:blipFill>
          <a:blip r:embed="rId3">
            <a:alphaModFix/>
          </a:blip>
          <a:stretch>
            <a:fillRect/>
          </a:stretch>
        </p:blipFill>
        <p:spPr>
          <a:xfrm>
            <a:off x="602650" y="2109100"/>
            <a:ext cx="2800191" cy="1828875"/>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7" name="Shape 707"/>
        <p:cNvGrpSpPr/>
        <p:nvPr/>
      </p:nvGrpSpPr>
      <p:grpSpPr>
        <a:xfrm>
          <a:off x="0" y="0"/>
          <a:ext cx="0" cy="0"/>
          <a:chOff x="0" y="0"/>
          <a:chExt cx="0" cy="0"/>
        </a:xfrm>
      </p:grpSpPr>
      <p:sp>
        <p:nvSpPr>
          <p:cNvPr id="708" name="Google Shape;708;p92"/>
          <p:cNvSpPr txBox="1"/>
          <p:nvPr>
            <p:ph type="title"/>
          </p:nvPr>
        </p:nvSpPr>
        <p:spPr>
          <a:xfrm>
            <a:off x="311725" y="500925"/>
            <a:ext cx="3706500" cy="250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CA"/>
              <a:t>Jay Puri</a:t>
            </a:r>
            <a:endParaRPr/>
          </a:p>
          <a:p>
            <a:pPr indent="0" lvl="0" marL="0" rtl="0" algn="l">
              <a:spcBef>
                <a:spcPts val="0"/>
              </a:spcBef>
              <a:spcAft>
                <a:spcPts val="0"/>
              </a:spcAft>
              <a:buNone/>
            </a:pPr>
            <a:r>
              <a:rPr lang="en-CA" sz="1800"/>
              <a:t>EVP, Worldwide Field Operations</a:t>
            </a:r>
            <a:endParaRPr sz="1800"/>
          </a:p>
        </p:txBody>
      </p:sp>
      <p:sp>
        <p:nvSpPr>
          <p:cNvPr id="709" name="Google Shape;709;p92"/>
          <p:cNvSpPr txBox="1"/>
          <p:nvPr>
            <p:ph idx="1" type="body"/>
          </p:nvPr>
        </p:nvSpPr>
        <p:spPr>
          <a:xfrm>
            <a:off x="4644675" y="500925"/>
            <a:ext cx="4166400" cy="40986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CA" sz="1150">
                <a:solidFill>
                  <a:srgbClr val="1A1A1A"/>
                </a:solidFill>
                <a:highlight>
                  <a:srgbClr val="FFFFFF"/>
                </a:highlight>
                <a:latin typeface="Arial"/>
                <a:ea typeface="Arial"/>
                <a:cs typeface="Arial"/>
                <a:sym typeface="Arial"/>
              </a:rPr>
              <a:t>Jay Puri serves as executive vice president of worldwide field operations at NVIDIA, with responsibility for global sales and regional marketing of all NVIDIA products and services.</a:t>
            </a:r>
            <a:endParaRPr sz="1150">
              <a:solidFill>
                <a:srgbClr val="1A1A1A"/>
              </a:solidFill>
              <a:highlight>
                <a:srgbClr val="FFFFFF"/>
              </a:highlight>
              <a:latin typeface="Arial"/>
              <a:ea typeface="Arial"/>
              <a:cs typeface="Arial"/>
              <a:sym typeface="Arial"/>
            </a:endParaRPr>
          </a:p>
          <a:p>
            <a:pPr indent="0" lvl="0" marL="0" rtl="0" algn="l">
              <a:spcBef>
                <a:spcPts val="1000"/>
              </a:spcBef>
              <a:spcAft>
                <a:spcPts val="0"/>
              </a:spcAft>
              <a:buNone/>
            </a:pPr>
            <a:r>
              <a:rPr lang="en-CA" sz="1150">
                <a:solidFill>
                  <a:srgbClr val="1A1A1A"/>
                </a:solidFill>
                <a:highlight>
                  <a:srgbClr val="FFFFFF"/>
                </a:highlight>
                <a:latin typeface="Arial"/>
                <a:ea typeface="Arial"/>
                <a:cs typeface="Arial"/>
                <a:sym typeface="Arial"/>
              </a:rPr>
              <a:t>Puri joined NVIDIA in 2005 in his current role after a 22-year career at Sun Microsystems, where he held positions in sales, marketing and general management. Most recently, he served as senior vice president of Sun’s Asia-Pacific Group. Prior to that, he was vice president of worldwide sales for software and technology, president of Nihon Sun KK and vice president of worldwide product marketing. During his tenure, Sun grew from 25 employees and no revenue to 35,000 employees and $12 billion in revenue.</a:t>
            </a:r>
            <a:endParaRPr sz="1150">
              <a:solidFill>
                <a:srgbClr val="1A1A1A"/>
              </a:solidFill>
              <a:highlight>
                <a:srgbClr val="FFFFFF"/>
              </a:highlight>
              <a:latin typeface="Arial"/>
              <a:ea typeface="Arial"/>
              <a:cs typeface="Arial"/>
              <a:sym typeface="Arial"/>
            </a:endParaRPr>
          </a:p>
          <a:p>
            <a:pPr indent="0" lvl="0" marL="0" rtl="0" algn="l">
              <a:spcBef>
                <a:spcPts val="1000"/>
              </a:spcBef>
              <a:spcAft>
                <a:spcPts val="0"/>
              </a:spcAft>
              <a:buNone/>
            </a:pPr>
            <a:r>
              <a:rPr lang="en-CA" sz="1150">
                <a:solidFill>
                  <a:srgbClr val="1A1A1A"/>
                </a:solidFill>
                <a:highlight>
                  <a:srgbClr val="FFFFFF"/>
                </a:highlight>
                <a:latin typeface="Arial"/>
                <a:ea typeface="Arial"/>
                <a:cs typeface="Arial"/>
                <a:sym typeface="Arial"/>
              </a:rPr>
              <a:t>Previously, Puri held marketing, management consulting and product development positions at Hewlett-Packard Company, Booz Allen &amp; Hamilton and Texas Instruments.</a:t>
            </a:r>
            <a:endParaRPr sz="1150">
              <a:solidFill>
                <a:srgbClr val="1A1A1A"/>
              </a:solidFill>
              <a:highlight>
                <a:srgbClr val="FFFFFF"/>
              </a:highlight>
              <a:latin typeface="Arial"/>
              <a:ea typeface="Arial"/>
              <a:cs typeface="Arial"/>
              <a:sym typeface="Arial"/>
            </a:endParaRPr>
          </a:p>
          <a:p>
            <a:pPr indent="0" lvl="0" marL="0" rtl="0" algn="l">
              <a:spcBef>
                <a:spcPts val="1000"/>
              </a:spcBef>
              <a:spcAft>
                <a:spcPts val="0"/>
              </a:spcAft>
              <a:buNone/>
            </a:pPr>
            <a:r>
              <a:rPr lang="en-CA" sz="1150">
                <a:solidFill>
                  <a:srgbClr val="1A1A1A"/>
                </a:solidFill>
                <a:highlight>
                  <a:srgbClr val="FFFFFF"/>
                </a:highlight>
                <a:latin typeface="Arial"/>
                <a:ea typeface="Arial"/>
                <a:cs typeface="Arial"/>
                <a:sym typeface="Arial"/>
              </a:rPr>
              <a:t>Puri holds a BSEE degree with high distinction from the University of Minnesota, an MSEE degree from the California Institute of Technology and an MBA degree from Harvard Business School.</a:t>
            </a:r>
            <a:endParaRPr sz="1150">
              <a:solidFill>
                <a:srgbClr val="1A1A1A"/>
              </a:solidFill>
              <a:highlight>
                <a:srgbClr val="FFFFFF"/>
              </a:highlight>
              <a:latin typeface="Arial"/>
              <a:ea typeface="Arial"/>
              <a:cs typeface="Arial"/>
              <a:sym typeface="Arial"/>
            </a:endParaRPr>
          </a:p>
          <a:p>
            <a:pPr indent="0" lvl="0" marL="0" rtl="0" algn="l">
              <a:spcBef>
                <a:spcPts val="1000"/>
              </a:spcBef>
              <a:spcAft>
                <a:spcPts val="1200"/>
              </a:spcAft>
              <a:buNone/>
            </a:pPr>
            <a:r>
              <a:t/>
            </a:r>
            <a:endParaRPr/>
          </a:p>
        </p:txBody>
      </p:sp>
      <p:pic>
        <p:nvPicPr>
          <p:cNvPr id="710" name="Google Shape;710;p92"/>
          <p:cNvPicPr preferRelativeResize="0"/>
          <p:nvPr/>
        </p:nvPicPr>
        <p:blipFill>
          <a:blip r:embed="rId3">
            <a:alphaModFix/>
          </a:blip>
          <a:stretch>
            <a:fillRect/>
          </a:stretch>
        </p:blipFill>
        <p:spPr>
          <a:xfrm>
            <a:off x="1247675" y="1954475"/>
            <a:ext cx="1834608" cy="1828875"/>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4" name="Shape 714"/>
        <p:cNvGrpSpPr/>
        <p:nvPr/>
      </p:nvGrpSpPr>
      <p:grpSpPr>
        <a:xfrm>
          <a:off x="0" y="0"/>
          <a:ext cx="0" cy="0"/>
          <a:chOff x="0" y="0"/>
          <a:chExt cx="0" cy="0"/>
        </a:xfrm>
      </p:grpSpPr>
      <p:sp>
        <p:nvSpPr>
          <p:cNvPr id="715" name="Google Shape;715;p93"/>
          <p:cNvSpPr txBox="1"/>
          <p:nvPr>
            <p:ph type="title"/>
          </p:nvPr>
        </p:nvSpPr>
        <p:spPr>
          <a:xfrm>
            <a:off x="311725" y="500925"/>
            <a:ext cx="3706500" cy="250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CA"/>
              <a:t>Debora Shoquist</a:t>
            </a:r>
            <a:endParaRPr/>
          </a:p>
          <a:p>
            <a:pPr indent="0" lvl="0" marL="0" rtl="0" algn="l">
              <a:spcBef>
                <a:spcPts val="0"/>
              </a:spcBef>
              <a:spcAft>
                <a:spcPts val="0"/>
              </a:spcAft>
              <a:buNone/>
            </a:pPr>
            <a:r>
              <a:rPr lang="en-CA" sz="2100"/>
              <a:t>EVP, Operations</a:t>
            </a:r>
            <a:endParaRPr sz="2100"/>
          </a:p>
        </p:txBody>
      </p:sp>
      <p:sp>
        <p:nvSpPr>
          <p:cNvPr id="716" name="Google Shape;716;p93"/>
          <p:cNvSpPr txBox="1"/>
          <p:nvPr>
            <p:ph idx="1" type="body"/>
          </p:nvPr>
        </p:nvSpPr>
        <p:spPr>
          <a:xfrm>
            <a:off x="4644675" y="500925"/>
            <a:ext cx="4166400" cy="4098600"/>
          </a:xfrm>
          <a:prstGeom prst="rect">
            <a:avLst/>
          </a:prstGeom>
        </p:spPr>
        <p:txBody>
          <a:bodyPr anchorCtr="0" anchor="t" bIns="91425" lIns="91425" spcFirstLastPara="1" rIns="91425" wrap="square" tIns="91425">
            <a:normAutofit fontScale="77500" lnSpcReduction="10000"/>
          </a:bodyPr>
          <a:lstStyle/>
          <a:p>
            <a:pPr indent="0" lvl="0" marL="0" rtl="0" algn="l">
              <a:spcBef>
                <a:spcPts val="0"/>
              </a:spcBef>
              <a:spcAft>
                <a:spcPts val="0"/>
              </a:spcAft>
              <a:buNone/>
            </a:pPr>
            <a:r>
              <a:rPr lang="en-CA" sz="1150">
                <a:solidFill>
                  <a:srgbClr val="1A1A1A"/>
                </a:solidFill>
                <a:highlight>
                  <a:srgbClr val="FFFFFF"/>
                </a:highlight>
                <a:latin typeface="Arial"/>
                <a:ea typeface="Arial"/>
                <a:cs typeface="Arial"/>
                <a:sym typeface="Arial"/>
              </a:rPr>
              <a:t>Debora Shoquist is executive vice president of operations at NVIDIA. She is responsible for the company’s operations and supply chain functions. These include manufacturing product and test engineering, foundry operations, supplier management and contract-manufacturing management, supply planning, logistics, and the company’s quality management system. She was also responsible for overseeing construction of the company's new 1.25 million-square-foot corporate headquarters in Santa Clara, Calif.</a:t>
            </a:r>
            <a:endParaRPr sz="1150">
              <a:solidFill>
                <a:srgbClr val="1A1A1A"/>
              </a:solidFill>
              <a:highlight>
                <a:srgbClr val="FFFFFF"/>
              </a:highlight>
              <a:latin typeface="Arial"/>
              <a:ea typeface="Arial"/>
              <a:cs typeface="Arial"/>
              <a:sym typeface="Arial"/>
            </a:endParaRPr>
          </a:p>
          <a:p>
            <a:pPr indent="0" lvl="0" marL="0" rtl="0" algn="l">
              <a:spcBef>
                <a:spcPts val="1100"/>
              </a:spcBef>
              <a:spcAft>
                <a:spcPts val="0"/>
              </a:spcAft>
              <a:buNone/>
            </a:pPr>
            <a:r>
              <a:rPr lang="en-CA" sz="1150">
                <a:solidFill>
                  <a:srgbClr val="1A1A1A"/>
                </a:solidFill>
                <a:highlight>
                  <a:srgbClr val="FFFFFF"/>
                </a:highlight>
                <a:latin typeface="Arial"/>
                <a:ea typeface="Arial"/>
                <a:cs typeface="Arial"/>
                <a:sym typeface="Arial"/>
              </a:rPr>
              <a:t>Shoquist joined NVIDIA in 2007 as senior vice president of operations and was named to her current role two years later. She has more than 20 years of executive experience in general management, manufacturing and operations, including plant management, engineering, information services, finance and human resources.</a:t>
            </a:r>
            <a:endParaRPr sz="1150">
              <a:solidFill>
                <a:srgbClr val="1A1A1A"/>
              </a:solidFill>
              <a:highlight>
                <a:srgbClr val="FFFFFF"/>
              </a:highlight>
              <a:latin typeface="Arial"/>
              <a:ea typeface="Arial"/>
              <a:cs typeface="Arial"/>
              <a:sym typeface="Arial"/>
            </a:endParaRPr>
          </a:p>
          <a:p>
            <a:pPr indent="0" lvl="0" marL="0" rtl="0" algn="l">
              <a:spcBef>
                <a:spcPts val="1100"/>
              </a:spcBef>
              <a:spcAft>
                <a:spcPts val="0"/>
              </a:spcAft>
              <a:buNone/>
            </a:pPr>
            <a:r>
              <a:rPr lang="en-CA" sz="1150">
                <a:solidFill>
                  <a:srgbClr val="1A1A1A"/>
                </a:solidFill>
                <a:highlight>
                  <a:srgbClr val="FFFFFF"/>
                </a:highlight>
                <a:latin typeface="Arial"/>
                <a:ea typeface="Arial"/>
                <a:cs typeface="Arial"/>
                <a:sym typeface="Arial"/>
              </a:rPr>
              <a:t>Previously, Shoquist was executive vice president of operations at JDS Uniphase and senior vice president and general manager of the electro-optics business at Coherent, a manufacturer of commercial and scientific laser equipment. She also spent 11 years in key executive roles at Quantum, including president of the Personal Computer Hard Disk Drive division, and 10 years at HP in various engineering and manufacturing management roles.</a:t>
            </a:r>
            <a:endParaRPr sz="1150">
              <a:solidFill>
                <a:srgbClr val="1A1A1A"/>
              </a:solidFill>
              <a:highlight>
                <a:srgbClr val="FFFFFF"/>
              </a:highlight>
              <a:latin typeface="Arial"/>
              <a:ea typeface="Arial"/>
              <a:cs typeface="Arial"/>
              <a:sym typeface="Arial"/>
            </a:endParaRPr>
          </a:p>
          <a:p>
            <a:pPr indent="0" lvl="0" marL="0" rtl="0" algn="l">
              <a:spcBef>
                <a:spcPts val="1100"/>
              </a:spcBef>
              <a:spcAft>
                <a:spcPts val="0"/>
              </a:spcAft>
              <a:buNone/>
            </a:pPr>
            <a:r>
              <a:rPr lang="en-CA" sz="1150">
                <a:solidFill>
                  <a:srgbClr val="1A1A1A"/>
                </a:solidFill>
                <a:highlight>
                  <a:srgbClr val="FFFFFF"/>
                </a:highlight>
                <a:latin typeface="Arial"/>
                <a:ea typeface="Arial"/>
                <a:cs typeface="Arial"/>
                <a:sym typeface="Arial"/>
              </a:rPr>
              <a:t>Shoquist holds a Bachelor of Science in electrical engineering from Kansas State University and a Bachelor of Science in biology from Santa Clara University.</a:t>
            </a:r>
            <a:endParaRPr sz="1150">
              <a:solidFill>
                <a:srgbClr val="1A1A1A"/>
              </a:solidFill>
              <a:highlight>
                <a:srgbClr val="FFFFFF"/>
              </a:highlight>
              <a:latin typeface="Arial"/>
              <a:ea typeface="Arial"/>
              <a:cs typeface="Arial"/>
              <a:sym typeface="Arial"/>
            </a:endParaRPr>
          </a:p>
          <a:p>
            <a:pPr indent="0" lvl="0" marL="0" rtl="0" algn="l">
              <a:spcBef>
                <a:spcPts val="1100"/>
              </a:spcBef>
              <a:spcAft>
                <a:spcPts val="1200"/>
              </a:spcAft>
              <a:buNone/>
            </a:pPr>
            <a:r>
              <a:t/>
            </a:r>
            <a:endParaRPr/>
          </a:p>
        </p:txBody>
      </p:sp>
      <p:pic>
        <p:nvPicPr>
          <p:cNvPr id="717" name="Google Shape;717;p93"/>
          <p:cNvPicPr preferRelativeResize="0"/>
          <p:nvPr/>
        </p:nvPicPr>
        <p:blipFill>
          <a:blip r:embed="rId3">
            <a:alphaModFix/>
          </a:blip>
          <a:stretch>
            <a:fillRect/>
          </a:stretch>
        </p:blipFill>
        <p:spPr>
          <a:xfrm>
            <a:off x="1250538" y="1855025"/>
            <a:ext cx="1828875" cy="18288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22"/>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Semiconductor Value Chain</a:t>
            </a:r>
            <a:endParaRPr/>
          </a:p>
        </p:txBody>
      </p:sp>
      <p:pic>
        <p:nvPicPr>
          <p:cNvPr id="128" name="Google Shape;128;p22"/>
          <p:cNvPicPr preferRelativeResize="0"/>
          <p:nvPr/>
        </p:nvPicPr>
        <p:blipFill rotWithShape="1">
          <a:blip r:embed="rId3">
            <a:alphaModFix/>
          </a:blip>
          <a:srcRect b="0" l="0" r="0" t="0"/>
          <a:stretch/>
        </p:blipFill>
        <p:spPr>
          <a:xfrm>
            <a:off x="4680000" y="1080000"/>
            <a:ext cx="3959999" cy="3240000"/>
          </a:xfrm>
          <a:prstGeom prst="rect">
            <a:avLst/>
          </a:prstGeom>
          <a:noFill/>
          <a:ln>
            <a:noFill/>
          </a:ln>
        </p:spPr>
      </p:pic>
      <p:sp>
        <p:nvSpPr>
          <p:cNvPr id="129" name="Google Shape;129;p22"/>
          <p:cNvSpPr txBox="1"/>
          <p:nvPr>
            <p:ph idx="4294967295" type="body"/>
          </p:nvPr>
        </p:nvSpPr>
        <p:spPr>
          <a:xfrm>
            <a:off x="360000" y="1080000"/>
            <a:ext cx="3913200" cy="34308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CA"/>
              <a:t>When all production phases are considered, entire process  extends from material procurement to back end manufacturing</a:t>
            </a:r>
            <a:endParaRPr/>
          </a:p>
          <a:p>
            <a:pPr indent="-311150" lvl="0" marL="457200" rtl="0" algn="l">
              <a:spcBef>
                <a:spcPts val="0"/>
              </a:spcBef>
              <a:spcAft>
                <a:spcPts val="0"/>
              </a:spcAft>
              <a:buSzPts val="1300"/>
              <a:buChar char="-"/>
            </a:pPr>
            <a:r>
              <a:rPr lang="en-CA"/>
              <a:t>For each product segment, companies specialize in three or fewer steps</a:t>
            </a:r>
            <a:endParaRPr/>
          </a:p>
          <a:p>
            <a:pPr indent="-311150" lvl="1" marL="914400" rtl="0" algn="l">
              <a:spcBef>
                <a:spcPts val="0"/>
              </a:spcBef>
              <a:spcAft>
                <a:spcPts val="0"/>
              </a:spcAft>
              <a:buSzPts val="1300"/>
              <a:buChar char="-"/>
            </a:pPr>
            <a:r>
              <a:rPr lang="en-CA" sz="1300"/>
              <a:t>The other </a:t>
            </a:r>
            <a:r>
              <a:rPr lang="en-CA" sz="1300"/>
              <a:t>activities</a:t>
            </a:r>
            <a:r>
              <a:rPr lang="en-CA" sz="1300"/>
              <a:t> are outsourced</a:t>
            </a:r>
            <a:endParaRPr sz="1300"/>
          </a:p>
        </p:txBody>
      </p:sp>
      <p:sp>
        <p:nvSpPr>
          <p:cNvPr id="130" name="Google Shape;130;p22"/>
          <p:cNvSpPr txBox="1"/>
          <p:nvPr/>
        </p:nvSpPr>
        <p:spPr>
          <a:xfrm>
            <a:off x="0" y="4835700"/>
            <a:ext cx="87456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sz="800">
                <a:solidFill>
                  <a:srgbClr val="999999"/>
                </a:solidFill>
                <a:latin typeface="Calibri"/>
                <a:ea typeface="Calibri"/>
                <a:cs typeface="Calibri"/>
                <a:sym typeface="Calibri"/>
              </a:rPr>
              <a:t>Source: </a:t>
            </a:r>
            <a:r>
              <a:rPr lang="en-CA" sz="800" u="sng">
                <a:solidFill>
                  <a:srgbClr val="999999"/>
                </a:solidFill>
                <a:latin typeface="Calibri"/>
                <a:ea typeface="Calibri"/>
                <a:cs typeface="Calibri"/>
                <a:sym typeface="Calibri"/>
                <a:hlinkClick r:id="rId4">
                  <a:extLst>
                    <a:ext uri="{A12FA001-AC4F-418D-AE19-62706E023703}">
                      <ahyp:hlinkClr val="tx"/>
                    </a:ext>
                  </a:extLst>
                </a:hlinkClick>
              </a:rPr>
              <a:t>Mckinsey (2022)</a:t>
            </a:r>
            <a:endParaRPr sz="800">
              <a:solidFill>
                <a:srgbClr val="999999"/>
              </a:solidFill>
              <a:latin typeface="Calibri"/>
              <a:ea typeface="Calibri"/>
              <a:cs typeface="Calibri"/>
              <a:sym typeface="Calibri"/>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1" name="Shape 721"/>
        <p:cNvGrpSpPr/>
        <p:nvPr/>
      </p:nvGrpSpPr>
      <p:grpSpPr>
        <a:xfrm>
          <a:off x="0" y="0"/>
          <a:ext cx="0" cy="0"/>
          <a:chOff x="0" y="0"/>
          <a:chExt cx="0" cy="0"/>
        </a:xfrm>
      </p:grpSpPr>
      <p:sp>
        <p:nvSpPr>
          <p:cNvPr id="722" name="Google Shape;722;p94"/>
          <p:cNvSpPr txBox="1"/>
          <p:nvPr>
            <p:ph type="title"/>
          </p:nvPr>
        </p:nvSpPr>
        <p:spPr>
          <a:xfrm>
            <a:off x="311725" y="500925"/>
            <a:ext cx="3706500" cy="250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CA"/>
              <a:t>Tim Teter</a:t>
            </a:r>
            <a:endParaRPr/>
          </a:p>
          <a:p>
            <a:pPr indent="0" lvl="0" marL="0" rtl="0" algn="l">
              <a:spcBef>
                <a:spcPts val="0"/>
              </a:spcBef>
              <a:spcAft>
                <a:spcPts val="0"/>
              </a:spcAft>
              <a:buNone/>
            </a:pPr>
            <a:r>
              <a:rPr lang="en-CA" sz="2000"/>
              <a:t>EVP, General Counsel and Secretary</a:t>
            </a:r>
            <a:endParaRPr sz="2000"/>
          </a:p>
        </p:txBody>
      </p:sp>
      <p:sp>
        <p:nvSpPr>
          <p:cNvPr id="723" name="Google Shape;723;p94"/>
          <p:cNvSpPr txBox="1"/>
          <p:nvPr>
            <p:ph idx="1" type="body"/>
          </p:nvPr>
        </p:nvSpPr>
        <p:spPr>
          <a:xfrm>
            <a:off x="4644675" y="500925"/>
            <a:ext cx="4166400" cy="4098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CA" sz="1150">
                <a:solidFill>
                  <a:srgbClr val="1A1A1A"/>
                </a:solidFill>
                <a:highlight>
                  <a:srgbClr val="FFFFFF"/>
                </a:highlight>
                <a:latin typeface="Arial"/>
                <a:ea typeface="Arial"/>
                <a:cs typeface="Arial"/>
                <a:sym typeface="Arial"/>
              </a:rPr>
              <a:t>Tim Teter is executive vice president, general counsel and secretary of NVIDIA. He joined the company in January 2017, after more than two decades at the law firm of Cooley LLP.</a:t>
            </a:r>
            <a:endParaRPr sz="1150">
              <a:solidFill>
                <a:srgbClr val="1A1A1A"/>
              </a:solidFill>
              <a:highlight>
                <a:srgbClr val="FFFFFF"/>
              </a:highlight>
              <a:latin typeface="Arial"/>
              <a:ea typeface="Arial"/>
              <a:cs typeface="Arial"/>
              <a:sym typeface="Arial"/>
            </a:endParaRPr>
          </a:p>
          <a:p>
            <a:pPr indent="0" lvl="0" marL="0" rtl="0" algn="l">
              <a:spcBef>
                <a:spcPts val="1100"/>
              </a:spcBef>
              <a:spcAft>
                <a:spcPts val="0"/>
              </a:spcAft>
              <a:buNone/>
            </a:pPr>
            <a:r>
              <a:rPr lang="en-CA" sz="1150">
                <a:solidFill>
                  <a:srgbClr val="1A1A1A"/>
                </a:solidFill>
                <a:highlight>
                  <a:srgbClr val="FFFFFF"/>
                </a:highlight>
                <a:latin typeface="Arial"/>
                <a:ea typeface="Arial"/>
                <a:cs typeface="Arial"/>
                <a:sym typeface="Arial"/>
              </a:rPr>
              <a:t>He was most recently partner at Cooley, where he focused on litigating patent and technology related matters. Previous to attending law school, he worked as an engineer at Lockheed Missiles and Space Company.</a:t>
            </a:r>
            <a:endParaRPr sz="1150">
              <a:solidFill>
                <a:srgbClr val="1A1A1A"/>
              </a:solidFill>
              <a:highlight>
                <a:srgbClr val="FFFFFF"/>
              </a:highlight>
              <a:latin typeface="Arial"/>
              <a:ea typeface="Arial"/>
              <a:cs typeface="Arial"/>
              <a:sym typeface="Arial"/>
            </a:endParaRPr>
          </a:p>
          <a:p>
            <a:pPr indent="0" lvl="0" marL="0" rtl="0" algn="l">
              <a:spcBef>
                <a:spcPts val="1100"/>
              </a:spcBef>
              <a:spcAft>
                <a:spcPts val="0"/>
              </a:spcAft>
              <a:buNone/>
            </a:pPr>
            <a:r>
              <a:rPr lang="en-CA" sz="1150">
                <a:solidFill>
                  <a:srgbClr val="1A1A1A"/>
                </a:solidFill>
                <a:highlight>
                  <a:srgbClr val="FFFFFF"/>
                </a:highlight>
                <a:latin typeface="Arial"/>
                <a:ea typeface="Arial"/>
                <a:cs typeface="Arial"/>
                <a:sym typeface="Arial"/>
              </a:rPr>
              <a:t>Teter holds a J.D. from Stanford Law School and a B.S. in mechanical engineering from the University of California at Davis.</a:t>
            </a:r>
            <a:endParaRPr sz="1150">
              <a:solidFill>
                <a:srgbClr val="1A1A1A"/>
              </a:solidFill>
              <a:highlight>
                <a:srgbClr val="FFFFFF"/>
              </a:highlight>
              <a:latin typeface="Arial"/>
              <a:ea typeface="Arial"/>
              <a:cs typeface="Arial"/>
              <a:sym typeface="Arial"/>
            </a:endParaRPr>
          </a:p>
          <a:p>
            <a:pPr indent="0" lvl="0" marL="0" rtl="0" algn="l">
              <a:spcBef>
                <a:spcPts val="1100"/>
              </a:spcBef>
              <a:spcAft>
                <a:spcPts val="1200"/>
              </a:spcAft>
              <a:buNone/>
            </a:pPr>
            <a:r>
              <a:t/>
            </a:r>
            <a:endParaRPr/>
          </a:p>
        </p:txBody>
      </p:sp>
      <p:pic>
        <p:nvPicPr>
          <p:cNvPr id="724" name="Google Shape;724;p94"/>
          <p:cNvPicPr preferRelativeResize="0"/>
          <p:nvPr/>
        </p:nvPicPr>
        <p:blipFill>
          <a:blip r:embed="rId3">
            <a:alphaModFix/>
          </a:blip>
          <a:stretch>
            <a:fillRect/>
          </a:stretch>
        </p:blipFill>
        <p:spPr>
          <a:xfrm>
            <a:off x="862825" y="2110800"/>
            <a:ext cx="2438500" cy="1828875"/>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8" name="Shape 728"/>
        <p:cNvGrpSpPr/>
        <p:nvPr/>
      </p:nvGrpSpPr>
      <p:grpSpPr>
        <a:xfrm>
          <a:off x="0" y="0"/>
          <a:ext cx="0" cy="0"/>
          <a:chOff x="0" y="0"/>
          <a:chExt cx="0" cy="0"/>
        </a:xfrm>
      </p:grpSpPr>
      <p:sp>
        <p:nvSpPr>
          <p:cNvPr id="729" name="Google Shape;729;p95"/>
          <p:cNvSpPr txBox="1"/>
          <p:nvPr>
            <p:ph type="title"/>
          </p:nvPr>
        </p:nvSpPr>
        <p:spPr>
          <a:xfrm>
            <a:off x="281225" y="1989625"/>
            <a:ext cx="3706500" cy="926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CA" sz="4400">
                <a:solidFill>
                  <a:srgbClr val="76B900"/>
                </a:solidFill>
              </a:rPr>
              <a:t>Sec Filings &amp; Financials </a:t>
            </a:r>
            <a:endParaRPr sz="4400">
              <a:solidFill>
                <a:srgbClr val="76B900"/>
              </a:solidFill>
            </a:endParaRPr>
          </a:p>
        </p:txBody>
      </p:sp>
      <p:pic>
        <p:nvPicPr>
          <p:cNvPr id="730" name="Google Shape;730;p95"/>
          <p:cNvPicPr preferRelativeResize="0"/>
          <p:nvPr/>
        </p:nvPicPr>
        <p:blipFill rotWithShape="1">
          <a:blip r:embed="rId3">
            <a:alphaModFix/>
          </a:blip>
          <a:srcRect b="0" l="0" r="0" t="0"/>
          <a:stretch/>
        </p:blipFill>
        <p:spPr>
          <a:xfrm>
            <a:off x="4405755" y="1121900"/>
            <a:ext cx="4458753" cy="2508899"/>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4" name="Shape 734"/>
        <p:cNvGrpSpPr/>
        <p:nvPr/>
      </p:nvGrpSpPr>
      <p:grpSpPr>
        <a:xfrm>
          <a:off x="0" y="0"/>
          <a:ext cx="0" cy="0"/>
          <a:chOff x="0" y="0"/>
          <a:chExt cx="0" cy="0"/>
        </a:xfrm>
      </p:grpSpPr>
      <p:sp>
        <p:nvSpPr>
          <p:cNvPr id="735" name="Google Shape;735;p96"/>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Overview of MD&amp;A (10Q)</a:t>
            </a:r>
            <a:endParaRPr/>
          </a:p>
        </p:txBody>
      </p:sp>
      <p:pic>
        <p:nvPicPr>
          <p:cNvPr id="736" name="Google Shape;736;p96"/>
          <p:cNvPicPr preferRelativeResize="0"/>
          <p:nvPr/>
        </p:nvPicPr>
        <p:blipFill rotWithShape="1">
          <a:blip r:embed="rId3">
            <a:alphaModFix/>
          </a:blip>
          <a:srcRect b="0" l="0" r="0" t="0"/>
          <a:stretch/>
        </p:blipFill>
        <p:spPr>
          <a:xfrm>
            <a:off x="7983181" y="4395750"/>
            <a:ext cx="1003426" cy="564625"/>
          </a:xfrm>
          <a:prstGeom prst="rect">
            <a:avLst/>
          </a:prstGeom>
          <a:noFill/>
          <a:ln>
            <a:noFill/>
          </a:ln>
        </p:spPr>
      </p:pic>
      <p:sp>
        <p:nvSpPr>
          <p:cNvPr id="737" name="Google Shape;737;p96"/>
          <p:cNvSpPr txBox="1"/>
          <p:nvPr/>
        </p:nvSpPr>
        <p:spPr>
          <a:xfrm>
            <a:off x="137375" y="908125"/>
            <a:ext cx="8737800" cy="2986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CA">
                <a:solidFill>
                  <a:srgbClr val="76B900"/>
                </a:solidFill>
              </a:rPr>
              <a:t>Recent Developments, Future Objectives and Challenges:</a:t>
            </a:r>
            <a:endParaRPr b="1">
              <a:solidFill>
                <a:srgbClr val="76B900"/>
              </a:solidFill>
            </a:endParaRPr>
          </a:p>
          <a:p>
            <a:pPr indent="0" lvl="0" marL="0" rtl="0" algn="l">
              <a:spcBef>
                <a:spcPts val="0"/>
              </a:spcBef>
              <a:spcAft>
                <a:spcPts val="0"/>
              </a:spcAft>
              <a:buNone/>
            </a:pPr>
            <a:r>
              <a:rPr lang="en-CA"/>
              <a:t>Demand and Supply, Product Transitions, and New Products and Business Models </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CA">
                <a:solidFill>
                  <a:schemeClr val="dk1"/>
                </a:solidFill>
              </a:rPr>
              <a:t>Demand for our data center systems and products has surged over the last two quarters</a:t>
            </a:r>
            <a:r>
              <a:rPr lang="en-CA"/>
              <a:t> and our demand visibility extends into next year. In order to meet this demand, we have increased our purchase obligations with existing suppliers, added new suppliers and entered into prepaid supply and capacity agreements. These increased purchase volumes and number of suppliers may create more </a:t>
            </a:r>
            <a:r>
              <a:rPr b="1" lang="en-CA"/>
              <a:t>supply chain complexity and execution risk.</a:t>
            </a:r>
            <a:r>
              <a:rPr lang="en-CA"/>
              <a:t> We expect our supply to increase each quarter through next year. We have entered and expect to continue to enter into supplier and capacity arrangements. Product transitions are complex as we often ship both new and prior architecture products simultaneously and we and our channel partners prepare to ship and support new products. We are in various stages of transitioning the architecture of our Data Center, Professional Visualization, and Gaming products. Qualification time for new products, customers anticipating product transitions and channel partners </a:t>
            </a:r>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1" name="Shape 741"/>
        <p:cNvGrpSpPr/>
        <p:nvPr/>
      </p:nvGrpSpPr>
      <p:grpSpPr>
        <a:xfrm>
          <a:off x="0" y="0"/>
          <a:ext cx="0" cy="0"/>
          <a:chOff x="0" y="0"/>
          <a:chExt cx="0" cy="0"/>
        </a:xfrm>
      </p:grpSpPr>
      <p:sp>
        <p:nvSpPr>
          <p:cNvPr id="742" name="Google Shape;742;p97"/>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Overview of MD&amp;A (10Q)</a:t>
            </a:r>
            <a:endParaRPr/>
          </a:p>
        </p:txBody>
      </p:sp>
      <p:pic>
        <p:nvPicPr>
          <p:cNvPr id="743" name="Google Shape;743;p97"/>
          <p:cNvPicPr preferRelativeResize="0"/>
          <p:nvPr/>
        </p:nvPicPr>
        <p:blipFill rotWithShape="1">
          <a:blip r:embed="rId3">
            <a:alphaModFix/>
          </a:blip>
          <a:srcRect b="0" l="0" r="0" t="0"/>
          <a:stretch/>
        </p:blipFill>
        <p:spPr>
          <a:xfrm>
            <a:off x="7983181" y="4395750"/>
            <a:ext cx="1003426" cy="564625"/>
          </a:xfrm>
          <a:prstGeom prst="rect">
            <a:avLst/>
          </a:prstGeom>
          <a:noFill/>
          <a:ln>
            <a:noFill/>
          </a:ln>
        </p:spPr>
      </p:pic>
      <p:sp>
        <p:nvSpPr>
          <p:cNvPr id="744" name="Google Shape;744;p97"/>
          <p:cNvSpPr txBox="1"/>
          <p:nvPr/>
        </p:nvSpPr>
        <p:spPr>
          <a:xfrm>
            <a:off x="137375" y="908125"/>
            <a:ext cx="8737800" cy="363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a:t>reducing channel inventory of prior architectures ahead of new product introductions can create reductions or volatility in our revenue. In addition, the bring up of new product architectures is complex due to functionality challenges and quality concerns not identified in manufacturing testing. These product quality issues may incur costs, increase our warranty costs, and delay further production of our architecture. While we have managed prior product transitions and have previously sold multiple product architectures at the same time, these transitions are difficult, may impair our ability to predict demand and impact our supply mix, and we may incur additional costs. We build technology and products for use cases and applications that may be new or may not yet exist such as our Omniverse platform, third party large language models, and generative AI models. We have recently begun offering enterprise customers NVIDIA DGX cloud services directly and through our network of partners, which includes cloud-based infrastructure and software and services for training and deploying AI models, and NVIDIA AI Foundations for customizable pretrained AI models. </a:t>
            </a:r>
            <a:r>
              <a:rPr b="1" lang="en-CA"/>
              <a:t>Our demand estimates for new use cases, applications, and services can be incorrect and create volatility in our revenue or supply levels, and we may not be able to generate significant revenue from these use cases, applications, and services. </a:t>
            </a:r>
            <a:r>
              <a:rPr lang="en-CA"/>
              <a:t>New technologies such as generative AI models have emerged, and while they have driven increased demand for Data Center compute infrastructure, the long-term trajectory is unknown. </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8" name="Shape 748"/>
        <p:cNvGrpSpPr/>
        <p:nvPr/>
      </p:nvGrpSpPr>
      <p:grpSpPr>
        <a:xfrm>
          <a:off x="0" y="0"/>
          <a:ext cx="0" cy="0"/>
          <a:chOff x="0" y="0"/>
          <a:chExt cx="0" cy="0"/>
        </a:xfrm>
      </p:grpSpPr>
      <p:sp>
        <p:nvSpPr>
          <p:cNvPr id="749" name="Google Shape;749;p98"/>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Overview of MD&amp;A (10Q)</a:t>
            </a:r>
            <a:endParaRPr/>
          </a:p>
        </p:txBody>
      </p:sp>
      <p:pic>
        <p:nvPicPr>
          <p:cNvPr id="750" name="Google Shape;750;p98"/>
          <p:cNvPicPr preferRelativeResize="0"/>
          <p:nvPr/>
        </p:nvPicPr>
        <p:blipFill rotWithShape="1">
          <a:blip r:embed="rId3">
            <a:alphaModFix/>
          </a:blip>
          <a:srcRect b="0" l="16268" r="0" t="0"/>
          <a:stretch/>
        </p:blipFill>
        <p:spPr>
          <a:xfrm>
            <a:off x="8146451" y="4395750"/>
            <a:ext cx="840149" cy="564625"/>
          </a:xfrm>
          <a:prstGeom prst="rect">
            <a:avLst/>
          </a:prstGeom>
          <a:noFill/>
          <a:ln>
            <a:noFill/>
          </a:ln>
        </p:spPr>
      </p:pic>
      <p:pic>
        <p:nvPicPr>
          <p:cNvPr id="751" name="Google Shape;751;p98"/>
          <p:cNvPicPr preferRelativeResize="0"/>
          <p:nvPr/>
        </p:nvPicPr>
        <p:blipFill rotWithShape="1">
          <a:blip r:embed="rId4">
            <a:alphaModFix/>
          </a:blip>
          <a:srcRect b="12002" l="19994" r="21147" t="41260"/>
          <a:stretch/>
        </p:blipFill>
        <p:spPr>
          <a:xfrm>
            <a:off x="553375" y="807650"/>
            <a:ext cx="8037250" cy="3588100"/>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5" name="Shape 755"/>
        <p:cNvGrpSpPr/>
        <p:nvPr/>
      </p:nvGrpSpPr>
      <p:grpSpPr>
        <a:xfrm>
          <a:off x="0" y="0"/>
          <a:ext cx="0" cy="0"/>
          <a:chOff x="0" y="0"/>
          <a:chExt cx="0" cy="0"/>
        </a:xfrm>
      </p:grpSpPr>
      <p:sp>
        <p:nvSpPr>
          <p:cNvPr id="756" name="Google Shape;756;p99"/>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Overview of MD&amp;A (10K) - Executive Compensation</a:t>
            </a:r>
            <a:endParaRPr/>
          </a:p>
        </p:txBody>
      </p:sp>
      <p:pic>
        <p:nvPicPr>
          <p:cNvPr id="757" name="Google Shape;757;p99"/>
          <p:cNvPicPr preferRelativeResize="0"/>
          <p:nvPr/>
        </p:nvPicPr>
        <p:blipFill rotWithShape="1">
          <a:blip r:embed="rId3">
            <a:alphaModFix/>
          </a:blip>
          <a:srcRect b="0" l="0" r="0" t="0"/>
          <a:stretch/>
        </p:blipFill>
        <p:spPr>
          <a:xfrm>
            <a:off x="7983181" y="4395750"/>
            <a:ext cx="1003426" cy="564625"/>
          </a:xfrm>
          <a:prstGeom prst="rect">
            <a:avLst/>
          </a:prstGeom>
          <a:noFill/>
          <a:ln>
            <a:noFill/>
          </a:ln>
        </p:spPr>
      </p:pic>
      <p:pic>
        <p:nvPicPr>
          <p:cNvPr id="758" name="Google Shape;758;p99"/>
          <p:cNvPicPr preferRelativeResize="0"/>
          <p:nvPr/>
        </p:nvPicPr>
        <p:blipFill rotWithShape="1">
          <a:blip r:embed="rId4">
            <a:alphaModFix/>
          </a:blip>
          <a:srcRect b="0" l="0" r="0" t="0"/>
          <a:stretch/>
        </p:blipFill>
        <p:spPr>
          <a:xfrm>
            <a:off x="1241600" y="767113"/>
            <a:ext cx="6371910" cy="4085262"/>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2" name="Shape 762"/>
        <p:cNvGrpSpPr/>
        <p:nvPr/>
      </p:nvGrpSpPr>
      <p:grpSpPr>
        <a:xfrm>
          <a:off x="0" y="0"/>
          <a:ext cx="0" cy="0"/>
          <a:chOff x="0" y="0"/>
          <a:chExt cx="0" cy="0"/>
        </a:xfrm>
      </p:grpSpPr>
      <p:sp>
        <p:nvSpPr>
          <p:cNvPr id="763" name="Google Shape;763;p100"/>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Overview of MD&amp;A (10K)</a:t>
            </a:r>
            <a:endParaRPr/>
          </a:p>
        </p:txBody>
      </p:sp>
      <p:pic>
        <p:nvPicPr>
          <p:cNvPr id="764" name="Google Shape;764;p100"/>
          <p:cNvPicPr preferRelativeResize="0"/>
          <p:nvPr/>
        </p:nvPicPr>
        <p:blipFill rotWithShape="1">
          <a:blip r:embed="rId3">
            <a:alphaModFix/>
          </a:blip>
          <a:srcRect b="0" l="0" r="0" t="0"/>
          <a:stretch/>
        </p:blipFill>
        <p:spPr>
          <a:xfrm>
            <a:off x="7983181" y="4395750"/>
            <a:ext cx="1003426" cy="564625"/>
          </a:xfrm>
          <a:prstGeom prst="rect">
            <a:avLst/>
          </a:prstGeom>
          <a:noFill/>
          <a:ln>
            <a:noFill/>
          </a:ln>
        </p:spPr>
      </p:pic>
      <p:pic>
        <p:nvPicPr>
          <p:cNvPr id="765" name="Google Shape;765;p100"/>
          <p:cNvPicPr preferRelativeResize="0"/>
          <p:nvPr/>
        </p:nvPicPr>
        <p:blipFill rotWithShape="1">
          <a:blip r:embed="rId4">
            <a:alphaModFix/>
          </a:blip>
          <a:srcRect b="0" l="0" r="0" t="0"/>
          <a:stretch/>
        </p:blipFill>
        <p:spPr>
          <a:xfrm>
            <a:off x="106700" y="1056145"/>
            <a:ext cx="8839201" cy="3031215"/>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9" name="Shape 769"/>
        <p:cNvGrpSpPr/>
        <p:nvPr/>
      </p:nvGrpSpPr>
      <p:grpSpPr>
        <a:xfrm>
          <a:off x="0" y="0"/>
          <a:ext cx="0" cy="0"/>
          <a:chOff x="0" y="0"/>
          <a:chExt cx="0" cy="0"/>
        </a:xfrm>
      </p:grpSpPr>
      <p:sp>
        <p:nvSpPr>
          <p:cNvPr id="770" name="Google Shape;770;p101"/>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Share Repurchases</a:t>
            </a:r>
            <a:r>
              <a:rPr lang="en-CA"/>
              <a:t> (10Q)</a:t>
            </a:r>
            <a:endParaRPr/>
          </a:p>
        </p:txBody>
      </p:sp>
      <p:pic>
        <p:nvPicPr>
          <p:cNvPr id="771" name="Google Shape;771;p101"/>
          <p:cNvPicPr preferRelativeResize="0"/>
          <p:nvPr/>
        </p:nvPicPr>
        <p:blipFill rotWithShape="1">
          <a:blip r:embed="rId3">
            <a:alphaModFix/>
          </a:blip>
          <a:srcRect b="0" l="0" r="0" t="0"/>
          <a:stretch/>
        </p:blipFill>
        <p:spPr>
          <a:xfrm>
            <a:off x="7983181" y="4395750"/>
            <a:ext cx="1003426" cy="564625"/>
          </a:xfrm>
          <a:prstGeom prst="rect">
            <a:avLst/>
          </a:prstGeom>
          <a:noFill/>
          <a:ln>
            <a:noFill/>
          </a:ln>
        </p:spPr>
      </p:pic>
      <p:pic>
        <p:nvPicPr>
          <p:cNvPr id="772" name="Google Shape;772;p101"/>
          <p:cNvPicPr preferRelativeResize="0"/>
          <p:nvPr/>
        </p:nvPicPr>
        <p:blipFill rotWithShape="1">
          <a:blip r:embed="rId4">
            <a:alphaModFix/>
          </a:blip>
          <a:srcRect b="9012" l="19992" r="21359" t="21066"/>
          <a:stretch/>
        </p:blipFill>
        <p:spPr>
          <a:xfrm>
            <a:off x="1016400" y="785400"/>
            <a:ext cx="6502211" cy="4358100"/>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6" name="Shape 776"/>
        <p:cNvGrpSpPr/>
        <p:nvPr/>
      </p:nvGrpSpPr>
      <p:grpSpPr>
        <a:xfrm>
          <a:off x="0" y="0"/>
          <a:ext cx="0" cy="0"/>
          <a:chOff x="0" y="0"/>
          <a:chExt cx="0" cy="0"/>
        </a:xfrm>
      </p:grpSpPr>
      <p:sp>
        <p:nvSpPr>
          <p:cNvPr id="777" name="Google Shape;777;p102"/>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Overview of</a:t>
            </a:r>
            <a:r>
              <a:rPr lang="en-CA"/>
              <a:t> (10Q) - R&amp;D Costs</a:t>
            </a:r>
            <a:endParaRPr/>
          </a:p>
        </p:txBody>
      </p:sp>
      <p:pic>
        <p:nvPicPr>
          <p:cNvPr id="778" name="Google Shape;778;p102"/>
          <p:cNvPicPr preferRelativeResize="0"/>
          <p:nvPr/>
        </p:nvPicPr>
        <p:blipFill rotWithShape="1">
          <a:blip r:embed="rId3">
            <a:alphaModFix/>
          </a:blip>
          <a:srcRect b="0" l="0" r="0" t="0"/>
          <a:stretch/>
        </p:blipFill>
        <p:spPr>
          <a:xfrm>
            <a:off x="7983181" y="4395750"/>
            <a:ext cx="1003426" cy="564625"/>
          </a:xfrm>
          <a:prstGeom prst="rect">
            <a:avLst/>
          </a:prstGeom>
          <a:noFill/>
          <a:ln>
            <a:noFill/>
          </a:ln>
        </p:spPr>
      </p:pic>
      <p:pic>
        <p:nvPicPr>
          <p:cNvPr id="779" name="Google Shape;779;p102"/>
          <p:cNvPicPr preferRelativeResize="0"/>
          <p:nvPr/>
        </p:nvPicPr>
        <p:blipFill rotWithShape="1">
          <a:blip r:embed="rId4">
            <a:alphaModFix/>
          </a:blip>
          <a:srcRect b="40794" l="19992" r="21359" t="39015"/>
          <a:stretch/>
        </p:blipFill>
        <p:spPr>
          <a:xfrm>
            <a:off x="138600" y="1601575"/>
            <a:ext cx="8635801" cy="1671433"/>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3" name="Shape 783"/>
        <p:cNvGrpSpPr/>
        <p:nvPr/>
      </p:nvGrpSpPr>
      <p:grpSpPr>
        <a:xfrm>
          <a:off x="0" y="0"/>
          <a:ext cx="0" cy="0"/>
          <a:chOff x="0" y="0"/>
          <a:chExt cx="0" cy="0"/>
        </a:xfrm>
      </p:grpSpPr>
      <p:pic>
        <p:nvPicPr>
          <p:cNvPr id="784" name="Google Shape;784;p103"/>
          <p:cNvPicPr preferRelativeResize="0"/>
          <p:nvPr/>
        </p:nvPicPr>
        <p:blipFill rotWithShape="1">
          <a:blip r:embed="rId3">
            <a:alphaModFix/>
          </a:blip>
          <a:srcRect b="5274" l="20412" r="21148" t="42755"/>
          <a:stretch/>
        </p:blipFill>
        <p:spPr>
          <a:xfrm>
            <a:off x="508075" y="724575"/>
            <a:ext cx="7823051" cy="3911526"/>
          </a:xfrm>
          <a:prstGeom prst="rect">
            <a:avLst/>
          </a:prstGeom>
          <a:noFill/>
          <a:ln>
            <a:noFill/>
          </a:ln>
        </p:spPr>
      </p:pic>
      <p:sp>
        <p:nvSpPr>
          <p:cNvPr id="785" name="Google Shape;785;p103"/>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Overview of (10Q) - </a:t>
            </a:r>
            <a:r>
              <a:rPr lang="en-CA"/>
              <a:t>Revenue</a:t>
            </a:r>
            <a:r>
              <a:rPr lang="en-CA"/>
              <a:t> &amp; Op. Income by Segment</a:t>
            </a:r>
            <a:endParaRPr/>
          </a:p>
        </p:txBody>
      </p:sp>
      <p:pic>
        <p:nvPicPr>
          <p:cNvPr id="786" name="Google Shape;786;p103"/>
          <p:cNvPicPr preferRelativeResize="0"/>
          <p:nvPr/>
        </p:nvPicPr>
        <p:blipFill rotWithShape="1">
          <a:blip r:embed="rId4">
            <a:alphaModFix/>
          </a:blip>
          <a:srcRect b="0" l="16268" r="0" t="0"/>
          <a:stretch/>
        </p:blipFill>
        <p:spPr>
          <a:xfrm>
            <a:off x="8146451" y="4395750"/>
            <a:ext cx="840149" cy="5646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23"/>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Design and Manufacturing Methods</a:t>
            </a:r>
            <a:endParaRPr/>
          </a:p>
        </p:txBody>
      </p:sp>
      <p:sp>
        <p:nvSpPr>
          <p:cNvPr id="136" name="Google Shape;136;p23"/>
          <p:cNvSpPr txBox="1"/>
          <p:nvPr>
            <p:ph idx="4294967295" type="body"/>
          </p:nvPr>
        </p:nvSpPr>
        <p:spPr>
          <a:xfrm>
            <a:off x="1080000" y="1080000"/>
            <a:ext cx="7200000" cy="32400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SzPts val="1200"/>
              <a:buChar char="●"/>
            </a:pPr>
            <a:r>
              <a:rPr b="1" lang="en-CA" sz="1200"/>
              <a:t>Photolithography</a:t>
            </a:r>
            <a:r>
              <a:rPr lang="en-CA" sz="1200"/>
              <a:t>	</a:t>
            </a:r>
            <a:endParaRPr sz="1200"/>
          </a:p>
          <a:p>
            <a:pPr indent="-304800" lvl="1" marL="914400" rtl="0" algn="l">
              <a:spcBef>
                <a:spcPts val="0"/>
              </a:spcBef>
              <a:spcAft>
                <a:spcPts val="0"/>
              </a:spcAft>
              <a:buSzPts val="1200"/>
              <a:buChar char="○"/>
            </a:pPr>
            <a:r>
              <a:rPr lang="en-CA" sz="1200"/>
              <a:t>Process where light is used to create a </a:t>
            </a:r>
            <a:r>
              <a:rPr lang="en-CA" sz="1200"/>
              <a:t>pattern</a:t>
            </a:r>
            <a:r>
              <a:rPr lang="en-CA" sz="1200"/>
              <a:t> on a surface, like a silicon wafer or chip</a:t>
            </a:r>
            <a:endParaRPr sz="1200"/>
          </a:p>
          <a:p>
            <a:pPr indent="-304800" lvl="2" marL="1371600" rtl="0" algn="l">
              <a:spcBef>
                <a:spcPts val="0"/>
              </a:spcBef>
              <a:spcAft>
                <a:spcPts val="0"/>
              </a:spcAft>
              <a:buSzPts val="1200"/>
              <a:buChar char="■"/>
            </a:pPr>
            <a:r>
              <a:rPr lang="en-CA" sz="1200"/>
              <a:t>Light is used to transfer a pattern onto a material</a:t>
            </a:r>
            <a:endParaRPr sz="1200"/>
          </a:p>
          <a:p>
            <a:pPr indent="-304800" lvl="0" marL="457200" rtl="0" algn="l">
              <a:spcBef>
                <a:spcPts val="0"/>
              </a:spcBef>
              <a:spcAft>
                <a:spcPts val="0"/>
              </a:spcAft>
              <a:buSzPts val="1200"/>
              <a:buChar char="●"/>
            </a:pPr>
            <a:r>
              <a:rPr b="1" lang="en-CA" sz="1200"/>
              <a:t>Electronic design automation</a:t>
            </a:r>
            <a:endParaRPr b="1" sz="1200"/>
          </a:p>
          <a:p>
            <a:pPr indent="-304800" lvl="1" marL="914400" rtl="0" algn="l">
              <a:spcBef>
                <a:spcPts val="0"/>
              </a:spcBef>
              <a:spcAft>
                <a:spcPts val="0"/>
              </a:spcAft>
              <a:buSzPts val="1200"/>
              <a:buChar char="○"/>
            </a:pPr>
            <a:r>
              <a:rPr lang="en-CA" sz="1200"/>
              <a:t>Specialized </a:t>
            </a:r>
            <a:r>
              <a:rPr lang="en-CA" sz="1200"/>
              <a:t>software</a:t>
            </a:r>
            <a:r>
              <a:rPr lang="en-CA" sz="1200"/>
              <a:t> for designing electronic circuits</a:t>
            </a:r>
            <a:endParaRPr sz="1200"/>
          </a:p>
          <a:p>
            <a:pPr indent="-304800" lvl="1" marL="914400" rtl="0" algn="l">
              <a:spcBef>
                <a:spcPts val="0"/>
              </a:spcBef>
              <a:spcAft>
                <a:spcPts val="0"/>
              </a:spcAft>
              <a:buSzPts val="1200"/>
              <a:buChar char="○"/>
            </a:pPr>
            <a:r>
              <a:rPr lang="en-CA" sz="1200"/>
              <a:t>AI/ML can be </a:t>
            </a:r>
            <a:r>
              <a:rPr lang="en-CA" sz="1200"/>
              <a:t>applied </a:t>
            </a:r>
            <a:r>
              <a:rPr lang="en-CA" sz="1200"/>
              <a:t>in EDA</a:t>
            </a:r>
            <a:endParaRPr sz="1200"/>
          </a:p>
          <a:p>
            <a:pPr indent="-304800" lvl="0" marL="457200" rtl="0" algn="l">
              <a:spcBef>
                <a:spcPts val="0"/>
              </a:spcBef>
              <a:spcAft>
                <a:spcPts val="0"/>
              </a:spcAft>
              <a:buSzPts val="1200"/>
              <a:buChar char="●"/>
            </a:pPr>
            <a:r>
              <a:rPr b="1" lang="en-CA" sz="1200"/>
              <a:t>Extreme Ultraviolet lithography</a:t>
            </a:r>
            <a:endParaRPr b="1" sz="1200"/>
          </a:p>
          <a:p>
            <a:pPr indent="-304800" lvl="1" marL="914400" rtl="0" algn="l">
              <a:spcBef>
                <a:spcPts val="0"/>
              </a:spcBef>
              <a:spcAft>
                <a:spcPts val="0"/>
              </a:spcAft>
              <a:buSzPts val="1200"/>
              <a:buChar char="○"/>
            </a:pPr>
            <a:r>
              <a:rPr lang="en-CA" sz="1200"/>
              <a:t>State</a:t>
            </a:r>
            <a:r>
              <a:rPr lang="en-CA" sz="1200"/>
              <a:t> of the art lithography technique</a:t>
            </a:r>
            <a:endParaRPr sz="1200"/>
          </a:p>
          <a:p>
            <a:pPr indent="-304800" lvl="0" marL="457200" rtl="0" algn="l">
              <a:spcBef>
                <a:spcPts val="0"/>
              </a:spcBef>
              <a:spcAft>
                <a:spcPts val="0"/>
              </a:spcAft>
              <a:buSzPts val="1200"/>
              <a:buChar char="●"/>
            </a:pPr>
            <a:r>
              <a:rPr b="1" lang="en-CA" sz="1200"/>
              <a:t>Computational lithography</a:t>
            </a:r>
            <a:endParaRPr b="1" sz="1200"/>
          </a:p>
          <a:p>
            <a:pPr indent="-304800" lvl="1" marL="914400" rtl="0" algn="l">
              <a:spcBef>
                <a:spcPts val="0"/>
              </a:spcBef>
              <a:spcAft>
                <a:spcPts val="0"/>
              </a:spcAft>
              <a:buSzPts val="1200"/>
              <a:buChar char="○"/>
            </a:pPr>
            <a:r>
              <a:rPr lang="en-CA" sz="1200"/>
              <a:t>Uses computers to help improve process of lithography</a:t>
            </a:r>
            <a:endParaRPr sz="1200"/>
          </a:p>
          <a:p>
            <a:pPr indent="-304800" lvl="2" marL="1371600" rtl="0" algn="l">
              <a:spcBef>
                <a:spcPts val="0"/>
              </a:spcBef>
              <a:spcAft>
                <a:spcPts val="0"/>
              </a:spcAft>
              <a:buSzPts val="1200"/>
              <a:buChar char="■"/>
            </a:pPr>
            <a:r>
              <a:rPr lang="en-CA" sz="1200"/>
              <a:t>Used to create </a:t>
            </a:r>
            <a:r>
              <a:rPr lang="en-CA" sz="1200"/>
              <a:t>more</a:t>
            </a:r>
            <a:r>
              <a:rPr lang="en-CA" sz="1200"/>
              <a:t> perfect images on microchips</a:t>
            </a:r>
            <a:endParaRPr sz="1200"/>
          </a:p>
          <a:p>
            <a:pPr indent="-304800" lvl="0" marL="457200" rtl="0" algn="l">
              <a:spcBef>
                <a:spcPts val="0"/>
              </a:spcBef>
              <a:spcAft>
                <a:spcPts val="0"/>
              </a:spcAft>
              <a:buSzPts val="1200"/>
              <a:buChar char="●"/>
            </a:pPr>
            <a:r>
              <a:rPr b="1" lang="en-CA" sz="1200"/>
              <a:t>Next generation lithography - </a:t>
            </a:r>
            <a:r>
              <a:rPr lang="en-CA" sz="1200"/>
              <a:t>lithography </a:t>
            </a:r>
            <a:r>
              <a:rPr lang="en-CA" sz="1200"/>
              <a:t>techniques</a:t>
            </a:r>
            <a:r>
              <a:rPr lang="en-CA" sz="1200"/>
              <a:t> that will replace current techniques</a:t>
            </a:r>
            <a:endParaRPr sz="1200"/>
          </a:p>
          <a:p>
            <a:pPr indent="-304800" lvl="1" marL="914400" rtl="0" algn="l">
              <a:spcBef>
                <a:spcPts val="0"/>
              </a:spcBef>
              <a:spcAft>
                <a:spcPts val="0"/>
              </a:spcAft>
              <a:buSzPts val="1200"/>
              <a:buChar char="○"/>
            </a:pPr>
            <a:r>
              <a:rPr lang="en-CA" sz="1200"/>
              <a:t>X-ray </a:t>
            </a:r>
            <a:r>
              <a:rPr lang="en-CA" sz="1200"/>
              <a:t>techniques</a:t>
            </a:r>
            <a:endParaRPr sz="1200"/>
          </a:p>
          <a:p>
            <a:pPr indent="-304800" lvl="1" marL="914400" rtl="0" algn="l">
              <a:spcBef>
                <a:spcPts val="0"/>
              </a:spcBef>
              <a:spcAft>
                <a:spcPts val="0"/>
              </a:spcAft>
              <a:buSzPts val="1200"/>
              <a:buChar char="○"/>
            </a:pPr>
            <a:r>
              <a:rPr lang="en-CA" sz="1200"/>
              <a:t>Electron beam lithography</a:t>
            </a:r>
            <a:endParaRPr sz="1200"/>
          </a:p>
        </p:txBody>
      </p:sp>
      <p:sp>
        <p:nvSpPr>
          <p:cNvPr id="137" name="Google Shape;137;p23"/>
          <p:cNvSpPr txBox="1"/>
          <p:nvPr/>
        </p:nvSpPr>
        <p:spPr>
          <a:xfrm>
            <a:off x="0" y="4835700"/>
            <a:ext cx="87456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sz="800">
                <a:solidFill>
                  <a:srgbClr val="999999"/>
                </a:solidFill>
                <a:latin typeface="Calibri"/>
                <a:ea typeface="Calibri"/>
                <a:cs typeface="Calibri"/>
                <a:sym typeface="Calibri"/>
              </a:rPr>
              <a:t>Source: </a:t>
            </a:r>
            <a:r>
              <a:rPr lang="en-CA" sz="800" u="sng">
                <a:solidFill>
                  <a:srgbClr val="999999"/>
                </a:solidFill>
                <a:latin typeface="Calibri"/>
                <a:ea typeface="Calibri"/>
                <a:cs typeface="Calibri"/>
                <a:sym typeface="Calibri"/>
                <a:hlinkClick r:id="rId3">
                  <a:extLst>
                    <a:ext uri="{A12FA001-AC4F-418D-AE19-62706E023703}">
                      <ahyp:hlinkClr val="tx"/>
                    </a:ext>
                  </a:extLst>
                </a:hlinkClick>
              </a:rPr>
              <a:t>ASML (2023) </a:t>
            </a:r>
            <a:r>
              <a:rPr lang="en-CA" sz="800">
                <a:solidFill>
                  <a:srgbClr val="999999"/>
                </a:solidFill>
                <a:latin typeface="Calibri"/>
                <a:ea typeface="Calibri"/>
                <a:cs typeface="Calibri"/>
                <a:sym typeface="Calibri"/>
              </a:rPr>
              <a:t> </a:t>
            </a:r>
            <a:r>
              <a:rPr lang="en-CA" sz="800" u="sng">
                <a:solidFill>
                  <a:srgbClr val="999999"/>
                </a:solidFill>
                <a:latin typeface="Calibri"/>
                <a:ea typeface="Calibri"/>
                <a:cs typeface="Calibri"/>
                <a:sym typeface="Calibri"/>
                <a:hlinkClick r:id="rId4">
                  <a:extLst>
                    <a:ext uri="{A12FA001-AC4F-418D-AE19-62706E023703}">
                      <ahyp:hlinkClr val="tx"/>
                    </a:ext>
                  </a:extLst>
                </a:hlinkClick>
              </a:rPr>
              <a:t>Wikipedia (2023)</a:t>
            </a:r>
            <a:endParaRPr sz="800">
              <a:solidFill>
                <a:srgbClr val="999999"/>
              </a:solidFill>
              <a:latin typeface="Calibri"/>
              <a:ea typeface="Calibri"/>
              <a:cs typeface="Calibri"/>
              <a:sym typeface="Calibri"/>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0" name="Shape 790"/>
        <p:cNvGrpSpPr/>
        <p:nvPr/>
      </p:nvGrpSpPr>
      <p:grpSpPr>
        <a:xfrm>
          <a:off x="0" y="0"/>
          <a:ext cx="0" cy="0"/>
          <a:chOff x="0" y="0"/>
          <a:chExt cx="0" cy="0"/>
        </a:xfrm>
      </p:grpSpPr>
      <p:sp>
        <p:nvSpPr>
          <p:cNvPr id="791" name="Google Shape;791;p104"/>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Revenue by Location (10Q)</a:t>
            </a:r>
            <a:endParaRPr/>
          </a:p>
        </p:txBody>
      </p:sp>
      <p:pic>
        <p:nvPicPr>
          <p:cNvPr id="792" name="Google Shape;792;p104"/>
          <p:cNvPicPr preferRelativeResize="0"/>
          <p:nvPr/>
        </p:nvPicPr>
        <p:blipFill rotWithShape="1">
          <a:blip r:embed="rId3">
            <a:alphaModFix/>
          </a:blip>
          <a:srcRect b="0" l="16268" r="0" t="0"/>
          <a:stretch/>
        </p:blipFill>
        <p:spPr>
          <a:xfrm>
            <a:off x="8146451" y="4395750"/>
            <a:ext cx="840149" cy="564625"/>
          </a:xfrm>
          <a:prstGeom prst="rect">
            <a:avLst/>
          </a:prstGeom>
          <a:noFill/>
          <a:ln>
            <a:noFill/>
          </a:ln>
        </p:spPr>
      </p:pic>
      <p:pic>
        <p:nvPicPr>
          <p:cNvPr id="793" name="Google Shape;793;p104"/>
          <p:cNvPicPr preferRelativeResize="0"/>
          <p:nvPr/>
        </p:nvPicPr>
        <p:blipFill rotWithShape="1">
          <a:blip r:embed="rId4">
            <a:alphaModFix/>
          </a:blip>
          <a:srcRect b="11626" l="20412" r="21148" t="25186"/>
          <a:stretch/>
        </p:blipFill>
        <p:spPr>
          <a:xfrm>
            <a:off x="1093375" y="908575"/>
            <a:ext cx="6665127" cy="4051801"/>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7" name="Shape 797"/>
        <p:cNvGrpSpPr/>
        <p:nvPr/>
      </p:nvGrpSpPr>
      <p:grpSpPr>
        <a:xfrm>
          <a:off x="0" y="0"/>
          <a:ext cx="0" cy="0"/>
          <a:chOff x="0" y="0"/>
          <a:chExt cx="0" cy="0"/>
        </a:xfrm>
      </p:grpSpPr>
      <p:sp>
        <p:nvSpPr>
          <p:cNvPr id="798" name="Google Shape;798;p105"/>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Revenue (10K)</a:t>
            </a:r>
            <a:endParaRPr/>
          </a:p>
        </p:txBody>
      </p:sp>
      <p:pic>
        <p:nvPicPr>
          <p:cNvPr id="799" name="Google Shape;799;p105"/>
          <p:cNvPicPr preferRelativeResize="0"/>
          <p:nvPr/>
        </p:nvPicPr>
        <p:blipFill rotWithShape="1">
          <a:blip r:embed="rId3">
            <a:alphaModFix/>
          </a:blip>
          <a:srcRect b="0" l="0" r="0" t="0"/>
          <a:stretch/>
        </p:blipFill>
        <p:spPr>
          <a:xfrm>
            <a:off x="7983181" y="4395750"/>
            <a:ext cx="1003426" cy="564625"/>
          </a:xfrm>
          <a:prstGeom prst="rect">
            <a:avLst/>
          </a:prstGeom>
          <a:noFill/>
          <a:ln>
            <a:noFill/>
          </a:ln>
        </p:spPr>
      </p:pic>
      <p:pic>
        <p:nvPicPr>
          <p:cNvPr id="800" name="Google Shape;800;p105"/>
          <p:cNvPicPr preferRelativeResize="0"/>
          <p:nvPr/>
        </p:nvPicPr>
        <p:blipFill rotWithShape="1">
          <a:blip r:embed="rId4">
            <a:alphaModFix/>
          </a:blip>
          <a:srcRect b="0" l="0" r="0" t="0"/>
          <a:stretch/>
        </p:blipFill>
        <p:spPr>
          <a:xfrm>
            <a:off x="156750" y="968200"/>
            <a:ext cx="8830499" cy="3102928"/>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4" name="Shape 804"/>
        <p:cNvGrpSpPr/>
        <p:nvPr/>
      </p:nvGrpSpPr>
      <p:grpSpPr>
        <a:xfrm>
          <a:off x="0" y="0"/>
          <a:ext cx="0" cy="0"/>
          <a:chOff x="0" y="0"/>
          <a:chExt cx="0" cy="0"/>
        </a:xfrm>
      </p:grpSpPr>
      <p:sp>
        <p:nvSpPr>
          <p:cNvPr id="805" name="Google Shape;805;p106"/>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Revenue by Segment (10K)</a:t>
            </a:r>
            <a:endParaRPr/>
          </a:p>
        </p:txBody>
      </p:sp>
      <p:pic>
        <p:nvPicPr>
          <p:cNvPr id="806" name="Google Shape;806;p106"/>
          <p:cNvPicPr preferRelativeResize="0"/>
          <p:nvPr/>
        </p:nvPicPr>
        <p:blipFill rotWithShape="1">
          <a:blip r:embed="rId3">
            <a:alphaModFix/>
          </a:blip>
          <a:srcRect b="0" l="0" r="0" t="0"/>
          <a:stretch/>
        </p:blipFill>
        <p:spPr>
          <a:xfrm>
            <a:off x="7983181" y="4395750"/>
            <a:ext cx="1003426" cy="564625"/>
          </a:xfrm>
          <a:prstGeom prst="rect">
            <a:avLst/>
          </a:prstGeom>
          <a:noFill/>
          <a:ln>
            <a:noFill/>
          </a:ln>
        </p:spPr>
      </p:pic>
      <p:pic>
        <p:nvPicPr>
          <p:cNvPr id="807" name="Google Shape;807;p106"/>
          <p:cNvPicPr preferRelativeResize="0"/>
          <p:nvPr/>
        </p:nvPicPr>
        <p:blipFill rotWithShape="1">
          <a:blip r:embed="rId4">
            <a:alphaModFix/>
          </a:blip>
          <a:srcRect b="0" l="0" r="0" t="0"/>
          <a:stretch/>
        </p:blipFill>
        <p:spPr>
          <a:xfrm>
            <a:off x="946749" y="758650"/>
            <a:ext cx="7144545" cy="3355788"/>
          </a:xfrm>
          <a:prstGeom prst="rect">
            <a:avLst/>
          </a:prstGeom>
          <a:noFill/>
          <a:ln>
            <a:noFill/>
          </a:ln>
        </p:spPr>
      </p:pic>
      <p:pic>
        <p:nvPicPr>
          <p:cNvPr id="808" name="Google Shape;808;p106"/>
          <p:cNvPicPr preferRelativeResize="0"/>
          <p:nvPr/>
        </p:nvPicPr>
        <p:blipFill rotWithShape="1">
          <a:blip r:embed="rId5">
            <a:alphaModFix/>
          </a:blip>
          <a:srcRect b="0" l="0" r="0" t="0"/>
          <a:stretch/>
        </p:blipFill>
        <p:spPr>
          <a:xfrm>
            <a:off x="946750" y="4114450"/>
            <a:ext cx="6878053" cy="963975"/>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2" name="Shape 812"/>
        <p:cNvGrpSpPr/>
        <p:nvPr/>
      </p:nvGrpSpPr>
      <p:grpSpPr>
        <a:xfrm>
          <a:off x="0" y="0"/>
          <a:ext cx="0" cy="0"/>
          <a:chOff x="0" y="0"/>
          <a:chExt cx="0" cy="0"/>
        </a:xfrm>
      </p:grpSpPr>
      <p:sp>
        <p:nvSpPr>
          <p:cNvPr id="813" name="Google Shape;813;p107"/>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Revenue Quarterly Trend </a:t>
            </a:r>
            <a:endParaRPr/>
          </a:p>
        </p:txBody>
      </p:sp>
      <p:pic>
        <p:nvPicPr>
          <p:cNvPr id="814" name="Google Shape;814;p107"/>
          <p:cNvPicPr preferRelativeResize="0"/>
          <p:nvPr/>
        </p:nvPicPr>
        <p:blipFill rotWithShape="1">
          <a:blip r:embed="rId3">
            <a:alphaModFix/>
          </a:blip>
          <a:srcRect b="0" l="0" r="0" t="0"/>
          <a:stretch/>
        </p:blipFill>
        <p:spPr>
          <a:xfrm>
            <a:off x="7983181" y="4395750"/>
            <a:ext cx="1003426" cy="564625"/>
          </a:xfrm>
          <a:prstGeom prst="rect">
            <a:avLst/>
          </a:prstGeom>
          <a:noFill/>
          <a:ln>
            <a:noFill/>
          </a:ln>
        </p:spPr>
      </p:pic>
      <p:pic>
        <p:nvPicPr>
          <p:cNvPr id="815" name="Google Shape;815;p107"/>
          <p:cNvPicPr preferRelativeResize="0"/>
          <p:nvPr/>
        </p:nvPicPr>
        <p:blipFill rotWithShape="1">
          <a:blip r:embed="rId4">
            <a:alphaModFix/>
          </a:blip>
          <a:srcRect b="17435" l="14923" r="14315" t="24428"/>
          <a:stretch/>
        </p:blipFill>
        <p:spPr>
          <a:xfrm>
            <a:off x="377400" y="720000"/>
            <a:ext cx="8389200" cy="3875199"/>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9" name="Shape 819"/>
        <p:cNvGrpSpPr/>
        <p:nvPr/>
      </p:nvGrpSpPr>
      <p:grpSpPr>
        <a:xfrm>
          <a:off x="0" y="0"/>
          <a:ext cx="0" cy="0"/>
          <a:chOff x="0" y="0"/>
          <a:chExt cx="0" cy="0"/>
        </a:xfrm>
      </p:grpSpPr>
      <p:sp>
        <p:nvSpPr>
          <p:cNvPr id="820" name="Google Shape;820;p108"/>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Balance Sheet Analysis (10Q)</a:t>
            </a:r>
            <a:endParaRPr/>
          </a:p>
        </p:txBody>
      </p:sp>
      <p:pic>
        <p:nvPicPr>
          <p:cNvPr id="821" name="Google Shape;821;p108"/>
          <p:cNvPicPr preferRelativeResize="0"/>
          <p:nvPr/>
        </p:nvPicPr>
        <p:blipFill rotWithShape="1">
          <a:blip r:embed="rId3">
            <a:alphaModFix/>
          </a:blip>
          <a:srcRect b="0" l="0" r="0" t="0"/>
          <a:stretch/>
        </p:blipFill>
        <p:spPr>
          <a:xfrm>
            <a:off x="7983181" y="4395750"/>
            <a:ext cx="1003426" cy="564625"/>
          </a:xfrm>
          <a:prstGeom prst="rect">
            <a:avLst/>
          </a:prstGeom>
          <a:noFill/>
          <a:ln>
            <a:noFill/>
          </a:ln>
        </p:spPr>
      </p:pic>
      <p:pic>
        <p:nvPicPr>
          <p:cNvPr id="822" name="Google Shape;822;p108"/>
          <p:cNvPicPr preferRelativeResize="0"/>
          <p:nvPr/>
        </p:nvPicPr>
        <p:blipFill rotWithShape="1">
          <a:blip r:embed="rId4">
            <a:alphaModFix/>
          </a:blip>
          <a:srcRect b="33559" l="20030" r="21589" t="21249"/>
          <a:stretch/>
        </p:blipFill>
        <p:spPr>
          <a:xfrm>
            <a:off x="488225" y="720000"/>
            <a:ext cx="8270351" cy="3599399"/>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6" name="Shape 826"/>
        <p:cNvGrpSpPr/>
        <p:nvPr/>
      </p:nvGrpSpPr>
      <p:grpSpPr>
        <a:xfrm>
          <a:off x="0" y="0"/>
          <a:ext cx="0" cy="0"/>
          <a:chOff x="0" y="0"/>
          <a:chExt cx="0" cy="0"/>
        </a:xfrm>
      </p:grpSpPr>
      <p:pic>
        <p:nvPicPr>
          <p:cNvPr id="827" name="Google Shape;827;p109"/>
          <p:cNvPicPr preferRelativeResize="0"/>
          <p:nvPr/>
        </p:nvPicPr>
        <p:blipFill rotWithShape="1">
          <a:blip r:embed="rId3">
            <a:alphaModFix/>
          </a:blip>
          <a:srcRect b="26661" l="20422" r="21394" t="26768"/>
          <a:stretch/>
        </p:blipFill>
        <p:spPr>
          <a:xfrm>
            <a:off x="464550" y="893900"/>
            <a:ext cx="8214899" cy="3696701"/>
          </a:xfrm>
          <a:prstGeom prst="rect">
            <a:avLst/>
          </a:prstGeom>
          <a:noFill/>
          <a:ln>
            <a:noFill/>
          </a:ln>
        </p:spPr>
      </p:pic>
      <p:sp>
        <p:nvSpPr>
          <p:cNvPr id="828" name="Google Shape;828;p109"/>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Balance Sheet Analysis (10Q)</a:t>
            </a:r>
            <a:endParaRPr/>
          </a:p>
        </p:txBody>
      </p:sp>
      <p:pic>
        <p:nvPicPr>
          <p:cNvPr id="829" name="Google Shape;829;p109"/>
          <p:cNvPicPr preferRelativeResize="0"/>
          <p:nvPr/>
        </p:nvPicPr>
        <p:blipFill rotWithShape="1">
          <a:blip r:embed="rId4">
            <a:alphaModFix/>
          </a:blip>
          <a:srcRect b="0" l="0" r="0" t="0"/>
          <a:stretch/>
        </p:blipFill>
        <p:spPr>
          <a:xfrm>
            <a:off x="7983181" y="4395750"/>
            <a:ext cx="1003426" cy="564625"/>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3" name="Shape 833"/>
        <p:cNvGrpSpPr/>
        <p:nvPr/>
      </p:nvGrpSpPr>
      <p:grpSpPr>
        <a:xfrm>
          <a:off x="0" y="0"/>
          <a:ext cx="0" cy="0"/>
          <a:chOff x="0" y="0"/>
          <a:chExt cx="0" cy="0"/>
        </a:xfrm>
      </p:grpSpPr>
      <p:pic>
        <p:nvPicPr>
          <p:cNvPr id="834" name="Google Shape;834;p110"/>
          <p:cNvPicPr preferRelativeResize="0"/>
          <p:nvPr/>
        </p:nvPicPr>
        <p:blipFill rotWithShape="1">
          <a:blip r:embed="rId3">
            <a:alphaModFix/>
          </a:blip>
          <a:srcRect b="0" l="0" r="0" t="0"/>
          <a:stretch/>
        </p:blipFill>
        <p:spPr>
          <a:xfrm>
            <a:off x="145625" y="720000"/>
            <a:ext cx="8852750" cy="3803599"/>
          </a:xfrm>
          <a:prstGeom prst="rect">
            <a:avLst/>
          </a:prstGeom>
          <a:noFill/>
          <a:ln>
            <a:noFill/>
          </a:ln>
        </p:spPr>
      </p:pic>
      <p:sp>
        <p:nvSpPr>
          <p:cNvPr id="835" name="Google Shape;835;p110"/>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Balance Sheet</a:t>
            </a:r>
            <a:r>
              <a:rPr lang="en-CA"/>
              <a:t> Analysis (10K) </a:t>
            </a:r>
            <a:endParaRPr/>
          </a:p>
        </p:txBody>
      </p:sp>
      <p:pic>
        <p:nvPicPr>
          <p:cNvPr id="836" name="Google Shape;836;p110"/>
          <p:cNvPicPr preferRelativeResize="0"/>
          <p:nvPr/>
        </p:nvPicPr>
        <p:blipFill rotWithShape="1">
          <a:blip r:embed="rId4">
            <a:alphaModFix/>
          </a:blip>
          <a:srcRect b="0" l="0" r="0" t="0"/>
          <a:stretch/>
        </p:blipFill>
        <p:spPr>
          <a:xfrm>
            <a:off x="7983181" y="4395750"/>
            <a:ext cx="1003426" cy="564625"/>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0" name="Shape 840"/>
        <p:cNvGrpSpPr/>
        <p:nvPr/>
      </p:nvGrpSpPr>
      <p:grpSpPr>
        <a:xfrm>
          <a:off x="0" y="0"/>
          <a:ext cx="0" cy="0"/>
          <a:chOff x="0" y="0"/>
          <a:chExt cx="0" cy="0"/>
        </a:xfrm>
      </p:grpSpPr>
      <p:sp>
        <p:nvSpPr>
          <p:cNvPr id="841" name="Google Shape;841;p111"/>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Balance Sheet Analysis (10K) </a:t>
            </a:r>
            <a:endParaRPr/>
          </a:p>
        </p:txBody>
      </p:sp>
      <p:pic>
        <p:nvPicPr>
          <p:cNvPr id="842" name="Google Shape;842;p111"/>
          <p:cNvPicPr preferRelativeResize="0"/>
          <p:nvPr/>
        </p:nvPicPr>
        <p:blipFill rotWithShape="1">
          <a:blip r:embed="rId3">
            <a:alphaModFix/>
          </a:blip>
          <a:srcRect b="0" l="0" r="0" t="0"/>
          <a:stretch/>
        </p:blipFill>
        <p:spPr>
          <a:xfrm>
            <a:off x="449700" y="847174"/>
            <a:ext cx="8082076" cy="3722276"/>
          </a:xfrm>
          <a:prstGeom prst="rect">
            <a:avLst/>
          </a:prstGeom>
          <a:noFill/>
          <a:ln>
            <a:noFill/>
          </a:ln>
        </p:spPr>
      </p:pic>
      <p:pic>
        <p:nvPicPr>
          <p:cNvPr id="843" name="Google Shape;843;p111"/>
          <p:cNvPicPr preferRelativeResize="0"/>
          <p:nvPr/>
        </p:nvPicPr>
        <p:blipFill rotWithShape="1">
          <a:blip r:embed="rId4">
            <a:alphaModFix/>
          </a:blip>
          <a:srcRect b="0" l="0" r="0" t="0"/>
          <a:stretch/>
        </p:blipFill>
        <p:spPr>
          <a:xfrm>
            <a:off x="7983181" y="4395750"/>
            <a:ext cx="1003426" cy="564625"/>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7" name="Shape 847"/>
        <p:cNvGrpSpPr/>
        <p:nvPr/>
      </p:nvGrpSpPr>
      <p:grpSpPr>
        <a:xfrm>
          <a:off x="0" y="0"/>
          <a:ext cx="0" cy="0"/>
          <a:chOff x="0" y="0"/>
          <a:chExt cx="0" cy="0"/>
        </a:xfrm>
      </p:grpSpPr>
      <p:pic>
        <p:nvPicPr>
          <p:cNvPr id="848" name="Google Shape;848;p112"/>
          <p:cNvPicPr preferRelativeResize="0"/>
          <p:nvPr/>
        </p:nvPicPr>
        <p:blipFill rotWithShape="1">
          <a:blip r:embed="rId3">
            <a:alphaModFix/>
          </a:blip>
          <a:srcRect b="0" l="0" r="0" t="0"/>
          <a:stretch/>
        </p:blipFill>
        <p:spPr>
          <a:xfrm>
            <a:off x="7983181" y="4395750"/>
            <a:ext cx="1003426" cy="564625"/>
          </a:xfrm>
          <a:prstGeom prst="rect">
            <a:avLst/>
          </a:prstGeom>
          <a:noFill/>
          <a:ln>
            <a:noFill/>
          </a:ln>
        </p:spPr>
      </p:pic>
      <p:sp>
        <p:nvSpPr>
          <p:cNvPr id="849" name="Google Shape;849;p112"/>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Income Statement Analysis (10K) </a:t>
            </a:r>
            <a:endParaRPr/>
          </a:p>
        </p:txBody>
      </p:sp>
      <p:pic>
        <p:nvPicPr>
          <p:cNvPr id="850" name="Google Shape;850;p112"/>
          <p:cNvPicPr preferRelativeResize="0"/>
          <p:nvPr/>
        </p:nvPicPr>
        <p:blipFill rotWithShape="1">
          <a:blip r:embed="rId4">
            <a:alphaModFix/>
          </a:blip>
          <a:srcRect b="6022" l="20204" r="21567" t="24436"/>
          <a:stretch/>
        </p:blipFill>
        <p:spPr>
          <a:xfrm>
            <a:off x="1170400" y="720000"/>
            <a:ext cx="6587702" cy="4423500"/>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4" name="Shape 854"/>
        <p:cNvGrpSpPr/>
        <p:nvPr/>
      </p:nvGrpSpPr>
      <p:grpSpPr>
        <a:xfrm>
          <a:off x="0" y="0"/>
          <a:ext cx="0" cy="0"/>
          <a:chOff x="0" y="0"/>
          <a:chExt cx="0" cy="0"/>
        </a:xfrm>
      </p:grpSpPr>
      <p:sp>
        <p:nvSpPr>
          <p:cNvPr id="855" name="Google Shape;855;p113"/>
          <p:cNvSpPr txBox="1"/>
          <p:nvPr>
            <p:ph type="title"/>
          </p:nvPr>
        </p:nvSpPr>
        <p:spPr>
          <a:xfrm>
            <a:off x="0" y="0"/>
            <a:ext cx="9144000" cy="72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CA"/>
              <a:t>Income Statement Analysis (10Q) </a:t>
            </a:r>
            <a:endParaRPr/>
          </a:p>
        </p:txBody>
      </p:sp>
      <p:pic>
        <p:nvPicPr>
          <p:cNvPr id="856" name="Google Shape;856;p113"/>
          <p:cNvPicPr preferRelativeResize="0"/>
          <p:nvPr/>
        </p:nvPicPr>
        <p:blipFill rotWithShape="1">
          <a:blip r:embed="rId3">
            <a:alphaModFix/>
          </a:blip>
          <a:srcRect b="0" l="0" r="0" t="0"/>
          <a:stretch/>
        </p:blipFill>
        <p:spPr>
          <a:xfrm>
            <a:off x="7983181" y="4395750"/>
            <a:ext cx="1003426" cy="564625"/>
          </a:xfrm>
          <a:prstGeom prst="rect">
            <a:avLst/>
          </a:prstGeom>
          <a:noFill/>
          <a:ln>
            <a:noFill/>
          </a:ln>
        </p:spPr>
      </p:pic>
      <p:pic>
        <p:nvPicPr>
          <p:cNvPr id="857" name="Google Shape;857;p113"/>
          <p:cNvPicPr preferRelativeResize="0"/>
          <p:nvPr/>
        </p:nvPicPr>
        <p:blipFill rotWithShape="1">
          <a:blip r:embed="rId4">
            <a:alphaModFix/>
          </a:blip>
          <a:srcRect b="12795" l="19169" r="24266" t="13837"/>
          <a:stretch/>
        </p:blipFill>
        <p:spPr>
          <a:xfrm>
            <a:off x="1343125" y="720000"/>
            <a:ext cx="5906625" cy="430760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