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59_0.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8.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59.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60.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61.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74.xml" ContentType="application/vnd.openxmlformats-officedocument.presentationml.notesSlide+xml"/>
  <Override PartName="/ppt/theme/themeOverride1.xml" ContentType="application/vnd.openxmlformats-officedocument.themeOverride+xml"/>
  <Override PartName="/ppt/notesSlides/notesSlide75.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76.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77.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notesSlides/notesSlide78.xml" ContentType="application/vnd.openxmlformats-officedocument.presentationml.notesSlide+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notesSlides/notesSlide79.xml" ContentType="application/vnd.openxmlformats-officedocument.presentationml.notesSlide+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ink/ink115.xml" ContentType="application/inkml+xml"/>
  <Override PartName="/ppt/notesSlides/notesSlide82.xml" ContentType="application/vnd.openxmlformats-officedocument.presentationml.notesSlide+xml"/>
  <Override PartName="/ppt/ink/ink116.xml" ContentType="application/inkml+xml"/>
  <Override PartName="/ppt/ink/ink117.xml" ContentType="application/inkml+xml"/>
  <Override PartName="/ppt/ink/ink118.xml" ContentType="application/inkml+xml"/>
  <Override PartName="/ppt/notesSlides/notesSlide83.xml" ContentType="application/vnd.openxmlformats-officedocument.presentationml.notesSlide+xml"/>
  <Override PartName="/ppt/ink/ink119.xml" ContentType="application/inkml+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ink/ink120.xml" ContentType="application/inkml+xml"/>
  <Override PartName="/ppt/ink/ink121.xml" ContentType="application/inkml+xml"/>
  <Override PartName="/ppt/ink/ink122.xml" ContentType="application/inkml+xml"/>
  <Override PartName="/ppt/notesSlides/notesSlide103.xml" ContentType="application/vnd.openxmlformats-officedocument.presentationml.notesSlide+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notesSlides/notesSlide112.xml" ContentType="application/vnd.openxmlformats-officedocument.presentationml.notesSlide+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notesSlides/notesSlide115.xml" ContentType="application/vnd.openxmlformats-officedocument.presentationml.notesSlide+xml"/>
  <Override PartName="/ppt/ink/ink149.xml" ContentType="application/inkml+xml"/>
  <Override PartName="/ppt/ink/ink150.xml" ContentType="application/inkml+xml"/>
  <Override PartName="/ppt/ink/ink151.xml" ContentType="application/inkml+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ink/ink172.xml" ContentType="application/inkml+xml"/>
  <Override PartName="/ppt/ink/ink173.xml" ContentType="application/inkml+xml"/>
  <Override PartName="/ppt/ink/ink174.xml" ContentType="application/inkml+xml"/>
  <Override PartName="/ppt/notesSlides/notesSlide131.xml" ContentType="application/vnd.openxmlformats-officedocument.presentationml.notesSlide+xml"/>
  <Override PartName="/ppt/ink/ink175.xml" ContentType="application/inkml+xml"/>
  <Override PartName="/ppt/ink/ink176.xml" ContentType="application/inkml+xml"/>
  <Override PartName="/ppt/ink/ink177.xml" ContentType="application/inkml+xml"/>
  <Override PartName="/ppt/notesSlides/notesSlide132.xml" ContentType="application/vnd.openxmlformats-officedocument.presentationml.notesSlide+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notesSlides/notesSlide133.xml" ContentType="application/vnd.openxmlformats-officedocument.presentationml.notesSlide+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notesSlides/notesSlide134.xml" ContentType="application/vnd.openxmlformats-officedocument.presentationml.notesSlide+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notesSlides/notesSlide135.xml" ContentType="application/vnd.openxmlformats-officedocument.presentationml.notesSlide+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notesSlides/notesSlide145.xml" ContentType="application/vnd.openxmlformats-officedocument.presentationml.notesSlide+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notesSlides/notesSlide146.xml" ContentType="application/vnd.openxmlformats-officedocument.presentationml.notesSlide+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notesSlides/notesSlide147.xml" ContentType="application/vnd.openxmlformats-officedocument.presentationml.notesSlide+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notesSlides/notesSlide148.xml" ContentType="application/vnd.openxmlformats-officedocument.presentationml.notesSlide+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notesSlides/notesSlide149.xml" ContentType="application/vnd.openxmlformats-officedocument.presentationml.notesSlide+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notesSlides/notesSlide150.xml" ContentType="application/vnd.openxmlformats-officedocument.presentationml.notesSlide+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notesSlides/notesSlide151.xml" ContentType="application/vnd.openxmlformats-officedocument.presentationml.notesSlide+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notesSlides/notesSlide152.xml" ContentType="application/vnd.openxmlformats-officedocument.presentationml.notesSlide+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notesSlides/notesSlide153.xml" ContentType="application/vnd.openxmlformats-officedocument.presentationml.notesSlide+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notesSlides/notesSlide1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0"/>
  </p:notesMasterIdLst>
  <p:sldIdLst>
    <p:sldId id="256" r:id="rId2"/>
    <p:sldId id="257" r:id="rId3"/>
    <p:sldId id="258" r:id="rId4"/>
    <p:sldId id="260" r:id="rId5"/>
    <p:sldId id="259" r:id="rId6"/>
    <p:sldId id="261" r:id="rId7"/>
    <p:sldId id="262" r:id="rId8"/>
    <p:sldId id="263" r:id="rId9"/>
    <p:sldId id="655" r:id="rId10"/>
    <p:sldId id="265" r:id="rId11"/>
    <p:sldId id="266" r:id="rId12"/>
    <p:sldId id="267" r:id="rId13"/>
    <p:sldId id="637" r:id="rId14"/>
    <p:sldId id="268" r:id="rId15"/>
    <p:sldId id="269" r:id="rId16"/>
    <p:sldId id="270" r:id="rId17"/>
    <p:sldId id="271" r:id="rId18"/>
    <p:sldId id="272" r:id="rId19"/>
    <p:sldId id="273" r:id="rId20"/>
    <p:sldId id="638" r:id="rId21"/>
    <p:sldId id="639" r:id="rId22"/>
    <p:sldId id="640" r:id="rId23"/>
    <p:sldId id="641" r:id="rId24"/>
    <p:sldId id="642" r:id="rId25"/>
    <p:sldId id="650" r:id="rId26"/>
    <p:sldId id="651" r:id="rId27"/>
    <p:sldId id="653" r:id="rId28"/>
    <p:sldId id="644" r:id="rId29"/>
    <p:sldId id="541" r:id="rId30"/>
    <p:sldId id="542" r:id="rId31"/>
    <p:sldId id="543" r:id="rId32"/>
    <p:sldId id="546"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21" r:id="rId47"/>
    <p:sldId id="648" r:id="rId48"/>
    <p:sldId id="649" r:id="rId49"/>
    <p:sldId id="647" r:id="rId50"/>
    <p:sldId id="322" r:id="rId51"/>
    <p:sldId id="323" r:id="rId52"/>
    <p:sldId id="324" r:id="rId53"/>
    <p:sldId id="325" r:id="rId54"/>
    <p:sldId id="326" r:id="rId55"/>
    <p:sldId id="327" r:id="rId56"/>
    <p:sldId id="328" r:id="rId57"/>
    <p:sldId id="652" r:id="rId58"/>
    <p:sldId id="330"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61" r:id="rId75"/>
    <p:sldId id="348" r:id="rId76"/>
    <p:sldId id="353" r:id="rId77"/>
    <p:sldId id="347" r:id="rId78"/>
    <p:sldId id="358" r:id="rId79"/>
    <p:sldId id="360" r:id="rId80"/>
    <p:sldId id="355" r:id="rId81"/>
    <p:sldId id="349" r:id="rId82"/>
    <p:sldId id="350" r:id="rId83"/>
    <p:sldId id="351" r:id="rId84"/>
    <p:sldId id="352" r:id="rId85"/>
    <p:sldId id="354" r:id="rId86"/>
    <p:sldId id="356" r:id="rId87"/>
    <p:sldId id="357" r:id="rId88"/>
    <p:sldId id="362" r:id="rId89"/>
    <p:sldId id="363" r:id="rId90"/>
    <p:sldId id="364" r:id="rId91"/>
    <p:sldId id="365" r:id="rId92"/>
    <p:sldId id="366" r:id="rId93"/>
    <p:sldId id="367" r:id="rId94"/>
    <p:sldId id="368" r:id="rId95"/>
    <p:sldId id="369" r:id="rId96"/>
    <p:sldId id="370" r:id="rId97"/>
    <p:sldId id="371" r:id="rId98"/>
    <p:sldId id="372" r:id="rId99"/>
    <p:sldId id="373" r:id="rId100"/>
    <p:sldId id="374" r:id="rId101"/>
    <p:sldId id="375" r:id="rId102"/>
    <p:sldId id="376" r:id="rId103"/>
    <p:sldId id="377" r:id="rId104"/>
    <p:sldId id="378" r:id="rId105"/>
    <p:sldId id="633" r:id="rId106"/>
    <p:sldId id="615" r:id="rId107"/>
    <p:sldId id="634" r:id="rId108"/>
    <p:sldId id="379" r:id="rId109"/>
    <p:sldId id="380" r:id="rId110"/>
    <p:sldId id="381" r:id="rId111"/>
    <p:sldId id="382" r:id="rId112"/>
    <p:sldId id="383" r:id="rId113"/>
    <p:sldId id="384" r:id="rId114"/>
    <p:sldId id="385" r:id="rId115"/>
    <p:sldId id="386" r:id="rId116"/>
    <p:sldId id="387" r:id="rId117"/>
    <p:sldId id="388" r:id="rId118"/>
    <p:sldId id="635" r:id="rId119"/>
    <p:sldId id="389" r:id="rId120"/>
    <p:sldId id="636" r:id="rId121"/>
    <p:sldId id="391" r:id="rId122"/>
    <p:sldId id="395" r:id="rId123"/>
    <p:sldId id="616" r:id="rId124"/>
    <p:sldId id="617" r:id="rId125"/>
    <p:sldId id="396" r:id="rId126"/>
    <p:sldId id="397" r:id="rId127"/>
    <p:sldId id="398" r:id="rId128"/>
    <p:sldId id="401" r:id="rId129"/>
    <p:sldId id="402" r:id="rId130"/>
    <p:sldId id="404" r:id="rId131"/>
    <p:sldId id="405" r:id="rId132"/>
    <p:sldId id="406" r:id="rId133"/>
    <p:sldId id="407" r:id="rId134"/>
    <p:sldId id="408" r:id="rId135"/>
    <p:sldId id="409" r:id="rId136"/>
    <p:sldId id="410" r:id="rId137"/>
    <p:sldId id="620" r:id="rId138"/>
    <p:sldId id="621" r:id="rId139"/>
    <p:sldId id="622" r:id="rId140"/>
    <p:sldId id="623" r:id="rId141"/>
    <p:sldId id="624" r:id="rId142"/>
    <p:sldId id="625" r:id="rId143"/>
    <p:sldId id="626" r:id="rId144"/>
    <p:sldId id="627" r:id="rId145"/>
    <p:sldId id="618" r:id="rId146"/>
    <p:sldId id="413" r:id="rId147"/>
    <p:sldId id="414" r:id="rId148"/>
    <p:sldId id="619" r:id="rId149"/>
    <p:sldId id="415" r:id="rId150"/>
    <p:sldId id="416" r:id="rId151"/>
    <p:sldId id="417" r:id="rId152"/>
    <p:sldId id="418" r:id="rId153"/>
    <p:sldId id="420" r:id="rId154"/>
    <p:sldId id="628" r:id="rId155"/>
    <p:sldId id="422" r:id="rId156"/>
    <p:sldId id="423" r:id="rId157"/>
    <p:sldId id="424" r:id="rId158"/>
    <p:sldId id="390" r:id="rId159"/>
    <p:sldId id="425" r:id="rId160"/>
    <p:sldId id="426" r:id="rId161"/>
    <p:sldId id="629" r:id="rId162"/>
    <p:sldId id="428" r:id="rId163"/>
    <p:sldId id="429" r:id="rId164"/>
    <p:sldId id="430" r:id="rId165"/>
    <p:sldId id="431" r:id="rId166"/>
    <p:sldId id="432" r:id="rId167"/>
    <p:sldId id="433" r:id="rId168"/>
    <p:sldId id="434" r:id="rId169"/>
    <p:sldId id="435" r:id="rId170"/>
    <p:sldId id="630" r:id="rId171"/>
    <p:sldId id="436" r:id="rId172"/>
    <p:sldId id="437" r:id="rId173"/>
    <p:sldId id="438" r:id="rId174"/>
    <p:sldId id="439" r:id="rId175"/>
    <p:sldId id="440" r:id="rId176"/>
    <p:sldId id="441" r:id="rId177"/>
    <p:sldId id="442" r:id="rId178"/>
    <p:sldId id="443" r:id="rId179"/>
    <p:sldId id="632" r:id="rId180"/>
    <p:sldId id="444" r:id="rId181"/>
    <p:sldId id="631" r:id="rId182"/>
    <p:sldId id="445" r:id="rId183"/>
    <p:sldId id="534" r:id="rId184"/>
    <p:sldId id="535" r:id="rId185"/>
    <p:sldId id="536" r:id="rId186"/>
    <p:sldId id="537" r:id="rId187"/>
    <p:sldId id="538" r:id="rId188"/>
    <p:sldId id="539" r:id="rId189"/>
    <p:sldId id="646" r:id="rId190"/>
    <p:sldId id="645" r:id="rId191"/>
    <p:sldId id="453" r:id="rId192"/>
    <p:sldId id="454" r:id="rId193"/>
    <p:sldId id="455" r:id="rId194"/>
    <p:sldId id="456" r:id="rId195"/>
    <p:sldId id="457" r:id="rId196"/>
    <p:sldId id="458" r:id="rId197"/>
    <p:sldId id="459" r:id="rId198"/>
    <p:sldId id="548" r:id="rId199"/>
    <p:sldId id="549" r:id="rId200"/>
    <p:sldId id="550" r:id="rId201"/>
    <p:sldId id="551" r:id="rId202"/>
    <p:sldId id="552" r:id="rId203"/>
    <p:sldId id="553" r:id="rId204"/>
    <p:sldId id="567" r:id="rId205"/>
    <p:sldId id="554" r:id="rId206"/>
    <p:sldId id="460" r:id="rId207"/>
    <p:sldId id="462" r:id="rId208"/>
    <p:sldId id="461" r:id="rId209"/>
    <p:sldId id="463" r:id="rId210"/>
    <p:sldId id="555" r:id="rId211"/>
    <p:sldId id="465" r:id="rId212"/>
    <p:sldId id="557" r:id="rId213"/>
    <p:sldId id="558" r:id="rId214"/>
    <p:sldId id="560" r:id="rId215"/>
    <p:sldId id="613" r:id="rId216"/>
    <p:sldId id="654" r:id="rId217"/>
    <p:sldId id="612" r:id="rId218"/>
    <p:sldId id="614" r:id="rId219"/>
    <p:sldId id="559" r:id="rId220"/>
    <p:sldId id="561" r:id="rId221"/>
    <p:sldId id="562" r:id="rId222"/>
    <p:sldId id="563" r:id="rId223"/>
    <p:sldId id="564" r:id="rId224"/>
    <p:sldId id="565" r:id="rId225"/>
    <p:sldId id="568" r:id="rId226"/>
    <p:sldId id="570" r:id="rId227"/>
    <p:sldId id="571" r:id="rId228"/>
    <p:sldId id="572" r:id="rId229"/>
    <p:sldId id="573" r:id="rId230"/>
    <p:sldId id="574" r:id="rId231"/>
    <p:sldId id="575" r:id="rId232"/>
    <p:sldId id="576" r:id="rId233"/>
    <p:sldId id="577" r:id="rId234"/>
    <p:sldId id="578" r:id="rId235"/>
    <p:sldId id="579" r:id="rId236"/>
    <p:sldId id="580" r:id="rId237"/>
    <p:sldId id="581" r:id="rId238"/>
    <p:sldId id="582" r:id="rId239"/>
    <p:sldId id="585" r:id="rId240"/>
    <p:sldId id="584" r:id="rId241"/>
    <p:sldId id="586" r:id="rId242"/>
    <p:sldId id="587" r:id="rId243"/>
    <p:sldId id="588" r:id="rId244"/>
    <p:sldId id="589" r:id="rId245"/>
    <p:sldId id="590" r:id="rId246"/>
    <p:sldId id="591" r:id="rId247"/>
    <p:sldId id="592" r:id="rId248"/>
    <p:sldId id="593" r:id="rId249"/>
    <p:sldId id="594" r:id="rId250"/>
    <p:sldId id="595" r:id="rId251"/>
    <p:sldId id="596" r:id="rId252"/>
    <p:sldId id="597" r:id="rId253"/>
    <p:sldId id="598" r:id="rId254"/>
    <p:sldId id="599" r:id="rId255"/>
    <p:sldId id="600" r:id="rId256"/>
    <p:sldId id="601" r:id="rId257"/>
    <p:sldId id="602" r:id="rId258"/>
    <p:sldId id="603" r:id="rId259"/>
    <p:sldId id="604" r:id="rId260"/>
    <p:sldId id="605" r:id="rId261"/>
    <p:sldId id="606" r:id="rId262"/>
    <p:sldId id="607" r:id="rId263"/>
    <p:sldId id="608" r:id="rId264"/>
    <p:sldId id="610" r:id="rId265"/>
    <p:sldId id="609" r:id="rId266"/>
    <p:sldId id="611" r:id="rId267"/>
    <p:sldId id="532" r:id="rId268"/>
    <p:sldId id="533" r:id="rId269"/>
  </p:sldIdLst>
  <p:sldSz cx="18288000" cy="10287000"/>
  <p:notesSz cx="6858000" cy="9144000"/>
  <p:embeddedFontLst>
    <p:embeddedFont>
      <p:font typeface="Aileron" panose="020B0604020202020204" charset="0"/>
      <p:regular r:id="rId271"/>
    </p:embeddedFont>
    <p:embeddedFont>
      <p:font typeface="Aileron Bold" panose="020B0604020202020204" charset="0"/>
      <p:regular r:id="rId272"/>
    </p:embeddedFont>
    <p:embeddedFont>
      <p:font typeface="Open Sans Bold" panose="020B0806030504020204" pitchFamily="34" charset="0"/>
      <p:regular r:id="rId273"/>
      <p:bold r:id="rId274"/>
    </p:embeddedFont>
    <p:embeddedFont>
      <p:font typeface="Poppins" panose="00000500000000000000" pitchFamily="2" charset="0"/>
      <p:regular r:id="rId275"/>
      <p:bold r:id="rId276"/>
      <p:italic r:id="rId277"/>
      <p:boldItalic r:id="rId278"/>
    </p:embeddedFont>
    <p:embeddedFont>
      <p:font typeface="Poppins Bold" panose="00000800000000000000" pitchFamily="2" charset="0"/>
      <p:regular r:id="rId279"/>
      <p:bold r:id="rId280"/>
    </p:embeddedFont>
    <p:embeddedFont>
      <p:font typeface="Poppins Medium" panose="00000600000000000000" pitchFamily="2" charset="0"/>
      <p:regular r:id="rId281"/>
      <p:italic r:id="rId282"/>
    </p:embeddedFont>
    <p:embeddedFont>
      <p:font typeface="Poppins Semi-Bold" panose="020B0604020202020204" charset="0"/>
      <p:regular r:id="rId283"/>
    </p:embeddedFont>
    <p:embeddedFont>
      <p:font typeface="Poppins Ultra-Bold" panose="020B0604020202020204" charset="0"/>
      <p:regular r:id="rId2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9F5692-A5B0-5D57-A286-7F816B7E1A3F}" name="Justin Roadhouse" initials="JR" userId="S::jtr6@sfu.ca::8b54d6a9-135f-47da-a006-09ec3621af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6AF"/>
    <a:srgbClr val="00569E"/>
    <a:srgbClr val="0D5FA3"/>
    <a:srgbClr val="0B2E65"/>
    <a:srgbClr val="949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F6E226-8D64-DB20-9750-14760D3AAB52}" v="92" dt="2024-10-30T21:58:27.050"/>
    <p1510:client id="{5C93DEF3-BF9D-4786-906C-717BD925E5D9}" v="333" dt="2024-10-31T01:32:02.294"/>
    <p1510:client id="{AEB68028-6BB7-4B68-92D9-28CA237FD192}" v="1531" dt="2024-10-31T01:53:07.158"/>
    <p1510:client id="{BFF46166-ABFB-7438-5277-51990FB9CF2C}" v="1" dt="2024-10-31T03:31:15.885"/>
    <p1510:client id="{F0ACF0DC-C5F5-6544-A607-D41F55FDFF82}" v="157" dt="2024-10-30T20:53:56.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45" autoAdjust="0"/>
  </p:normalViewPr>
  <p:slideViewPr>
    <p:cSldViewPr snapToGrid="0">
      <p:cViewPr varScale="1">
        <p:scale>
          <a:sx n="69" d="100"/>
          <a:sy n="69" d="100"/>
        </p:scale>
        <p:origin x="618"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font" Target="fonts/font9.fntdata"/><Relationship Id="rId43" Type="http://schemas.openxmlformats.org/officeDocument/2006/relationships/slide" Target="slides/slide42.xml"/><Relationship Id="rId139" Type="http://schemas.openxmlformats.org/officeDocument/2006/relationships/slide" Target="slides/slide138.xml"/><Relationship Id="rId290" Type="http://schemas.microsoft.com/office/2018/10/relationships/authors" Target="author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font" Target="fonts/font10.fntdata"/><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font" Target="fonts/font11.fntdata"/><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font" Target="fonts/font1.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font" Target="fonts/font12.fntdata"/><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font" Target="fonts/font2.fntdata"/><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font" Target="fonts/font13.fntdata"/><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font" Target="fonts/font3.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font" Target="fonts/font14.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font" Target="fonts/font4.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font" Target="fonts/font5.fntdata"/><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viewProps" Target="viewProps.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font" Target="fonts/font6.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font" Target="fonts/font7.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font" Target="fonts/font8.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microsoft.com/office/2015/10/relationships/revisionInfo" Target="revisionInfo.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s>
</file>

<file path=ppt/comments/modernComment_159_0.xml><?xml version="1.0" encoding="utf-8"?>
<p188:cmLst xmlns:a="http://schemas.openxmlformats.org/drawingml/2006/main" xmlns:r="http://schemas.openxmlformats.org/officeDocument/2006/relationships" xmlns:p188="http://schemas.microsoft.com/office/powerpoint/2018/8/main">
  <p188:cm id="{33C4D0EB-71A5-433F-96CD-86F514518F7E}" authorId="{7A9F5692-A5B0-5D57-A286-7F816B7E1A3F}" status="resolved" created="2024-10-27T20:28:35.125" complete="100000">
    <ac:deMkLst xmlns:ac="http://schemas.microsoft.com/office/drawing/2013/main/command">
      <pc:docMk xmlns:pc="http://schemas.microsoft.com/office/powerpoint/2013/main/command"/>
      <pc:sldMk xmlns:pc="http://schemas.microsoft.com/office/powerpoint/2013/main/command" cId="0" sldId="345"/>
      <ac:spMk id="2" creationId="{00000000-0000-0000-0000-000000000000}"/>
    </ac:deMkLst>
    <p188:txBody>
      <a:bodyPr/>
      <a:lstStyle/>
      <a:p>
        <a:r>
          <a:rPr lang="en-US"/>
          <a:t>Mr. Tan stepped down</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F715A9-2972-4A6F-A9DC-370497A77F1F}"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D18B14B2-CCFD-4A2D-B07B-5DCE801F43F1}">
      <dgm:prSet/>
      <dgm:spPr/>
      <dgm:t>
        <a:bodyPr/>
        <a:lstStyle/>
        <a:p>
          <a:r>
            <a:rPr lang="en-CA" b="1">
              <a:latin typeface="Poppins" pitchFamily="2" charset="77"/>
              <a:cs typeface="Poppins" pitchFamily="2" charset="77"/>
            </a:rPr>
            <a:t>Fabless Companies (e.g., Nvidia, AMD)</a:t>
          </a:r>
          <a:r>
            <a:rPr lang="en-CA">
              <a:latin typeface="Poppins" pitchFamily="2" charset="77"/>
              <a:cs typeface="Poppins" pitchFamily="2" charset="77"/>
            </a:rPr>
            <a:t>: Design chips but outsource manufacturing to foundries like TSMC. </a:t>
          </a:r>
          <a:endParaRPr lang="en-US">
            <a:latin typeface="Poppins" pitchFamily="2" charset="77"/>
            <a:cs typeface="Poppins" pitchFamily="2" charset="77"/>
          </a:endParaRPr>
        </a:p>
      </dgm:t>
    </dgm:pt>
    <dgm:pt modelId="{F8719DE7-2229-4258-964F-8A8137ADD29B}" type="parTrans" cxnId="{82DCB5AE-5546-4B19-A5B5-4EB5A50DCFFB}">
      <dgm:prSet/>
      <dgm:spPr/>
      <dgm:t>
        <a:bodyPr/>
        <a:lstStyle/>
        <a:p>
          <a:endParaRPr lang="en-US"/>
        </a:p>
      </dgm:t>
    </dgm:pt>
    <dgm:pt modelId="{B8A276FF-400A-4562-B7D6-6EBD674F8B24}" type="sibTrans" cxnId="{82DCB5AE-5546-4B19-A5B5-4EB5A50DCFFB}">
      <dgm:prSet/>
      <dgm:spPr/>
      <dgm:t>
        <a:bodyPr/>
        <a:lstStyle/>
        <a:p>
          <a:endParaRPr lang="en-US"/>
        </a:p>
      </dgm:t>
    </dgm:pt>
    <dgm:pt modelId="{494FCC27-6CE9-4DA2-AA0B-02778E6A14FA}">
      <dgm:prSet/>
      <dgm:spPr/>
      <dgm:t>
        <a:bodyPr/>
        <a:lstStyle/>
        <a:p>
          <a:r>
            <a:rPr lang="en-CA" b="1">
              <a:latin typeface="Poppins" pitchFamily="2" charset="77"/>
              <a:cs typeface="Poppins" pitchFamily="2" charset="77"/>
            </a:rPr>
            <a:t>Foundries (e.g., TSMC, GlobalFoundries)</a:t>
          </a:r>
          <a:r>
            <a:rPr lang="en-CA">
              <a:latin typeface="Poppins" pitchFamily="2" charset="77"/>
              <a:cs typeface="Poppins" pitchFamily="2" charset="77"/>
            </a:rPr>
            <a:t>: Specialize in manufacturing chips designed by other companies.</a:t>
          </a:r>
          <a:endParaRPr lang="en-US">
            <a:latin typeface="Poppins" pitchFamily="2" charset="77"/>
            <a:cs typeface="Poppins" pitchFamily="2" charset="77"/>
          </a:endParaRPr>
        </a:p>
      </dgm:t>
    </dgm:pt>
    <dgm:pt modelId="{D2C93E51-7343-4994-8B22-01224876BB5B}" type="parTrans" cxnId="{72F0DCD2-8490-4E1F-B1DF-931F45DD9B4F}">
      <dgm:prSet/>
      <dgm:spPr/>
      <dgm:t>
        <a:bodyPr/>
        <a:lstStyle/>
        <a:p>
          <a:endParaRPr lang="en-US"/>
        </a:p>
      </dgm:t>
    </dgm:pt>
    <dgm:pt modelId="{5A4D977E-DCB4-431B-8A83-75CE80705534}" type="sibTrans" cxnId="{72F0DCD2-8490-4E1F-B1DF-931F45DD9B4F}">
      <dgm:prSet/>
      <dgm:spPr/>
      <dgm:t>
        <a:bodyPr/>
        <a:lstStyle/>
        <a:p>
          <a:endParaRPr lang="en-US"/>
        </a:p>
      </dgm:t>
    </dgm:pt>
    <dgm:pt modelId="{8A6A9088-F43A-48A9-832D-5A7E9525664C}">
      <dgm:prSet/>
      <dgm:spPr/>
      <dgm:t>
        <a:bodyPr/>
        <a:lstStyle/>
        <a:p>
          <a:r>
            <a:rPr lang="en-CA" b="1">
              <a:latin typeface="Poppins" pitchFamily="2" charset="77"/>
              <a:cs typeface="Poppins" pitchFamily="2" charset="77"/>
            </a:rPr>
            <a:t>Integrated Device Manufacturers (IDMs) (e.g., Intel, Samsung)</a:t>
          </a:r>
          <a:r>
            <a:rPr lang="en-CA">
              <a:latin typeface="Poppins" pitchFamily="2" charset="77"/>
              <a:cs typeface="Poppins" pitchFamily="2" charset="77"/>
            </a:rPr>
            <a:t>: Design and manufacture their own chips.</a:t>
          </a:r>
          <a:endParaRPr lang="en-US">
            <a:latin typeface="Poppins" pitchFamily="2" charset="77"/>
            <a:cs typeface="Poppins" pitchFamily="2" charset="77"/>
          </a:endParaRPr>
        </a:p>
      </dgm:t>
    </dgm:pt>
    <dgm:pt modelId="{568F9442-D34B-432A-B081-54A69331FAA2}" type="parTrans" cxnId="{E1EBC6AC-23B6-4283-A055-DADB67EF153C}">
      <dgm:prSet/>
      <dgm:spPr/>
      <dgm:t>
        <a:bodyPr/>
        <a:lstStyle/>
        <a:p>
          <a:endParaRPr lang="en-US"/>
        </a:p>
      </dgm:t>
    </dgm:pt>
    <dgm:pt modelId="{F3CEE6AB-2F77-4583-8AF6-BE1F945D8AE9}" type="sibTrans" cxnId="{E1EBC6AC-23B6-4283-A055-DADB67EF153C}">
      <dgm:prSet/>
      <dgm:spPr/>
      <dgm:t>
        <a:bodyPr/>
        <a:lstStyle/>
        <a:p>
          <a:endParaRPr lang="en-US"/>
        </a:p>
      </dgm:t>
    </dgm:pt>
    <dgm:pt modelId="{09FC7450-192E-C341-92D3-120DA2707D1F}" type="pres">
      <dgm:prSet presAssocID="{24F715A9-2972-4A6F-A9DC-370497A77F1F}" presName="linear" presStyleCnt="0">
        <dgm:presLayoutVars>
          <dgm:animLvl val="lvl"/>
          <dgm:resizeHandles val="exact"/>
        </dgm:presLayoutVars>
      </dgm:prSet>
      <dgm:spPr/>
    </dgm:pt>
    <dgm:pt modelId="{A41D3393-CE3F-034E-8BE7-D627B6F232CC}" type="pres">
      <dgm:prSet presAssocID="{D18B14B2-CCFD-4A2D-B07B-5DCE801F43F1}" presName="parentText" presStyleLbl="node1" presStyleIdx="0" presStyleCnt="3">
        <dgm:presLayoutVars>
          <dgm:chMax val="0"/>
          <dgm:bulletEnabled val="1"/>
        </dgm:presLayoutVars>
      </dgm:prSet>
      <dgm:spPr/>
    </dgm:pt>
    <dgm:pt modelId="{726863CF-6F61-7B46-BCAB-A74FD92007FA}" type="pres">
      <dgm:prSet presAssocID="{B8A276FF-400A-4562-B7D6-6EBD674F8B24}" presName="spacer" presStyleCnt="0"/>
      <dgm:spPr/>
    </dgm:pt>
    <dgm:pt modelId="{301E6057-CE10-174D-B5F0-3D6D3943FBAA}" type="pres">
      <dgm:prSet presAssocID="{494FCC27-6CE9-4DA2-AA0B-02778E6A14FA}" presName="parentText" presStyleLbl="node1" presStyleIdx="1" presStyleCnt="3">
        <dgm:presLayoutVars>
          <dgm:chMax val="0"/>
          <dgm:bulletEnabled val="1"/>
        </dgm:presLayoutVars>
      </dgm:prSet>
      <dgm:spPr/>
    </dgm:pt>
    <dgm:pt modelId="{8999BEF1-4230-8E4A-B986-15223E873DD6}" type="pres">
      <dgm:prSet presAssocID="{5A4D977E-DCB4-431B-8A83-75CE80705534}" presName="spacer" presStyleCnt="0"/>
      <dgm:spPr/>
    </dgm:pt>
    <dgm:pt modelId="{C4324B1D-FCF3-3944-8E3F-349DD9FE5E6A}" type="pres">
      <dgm:prSet presAssocID="{8A6A9088-F43A-48A9-832D-5A7E9525664C}" presName="parentText" presStyleLbl="node1" presStyleIdx="2" presStyleCnt="3">
        <dgm:presLayoutVars>
          <dgm:chMax val="0"/>
          <dgm:bulletEnabled val="1"/>
        </dgm:presLayoutVars>
      </dgm:prSet>
      <dgm:spPr/>
    </dgm:pt>
  </dgm:ptLst>
  <dgm:cxnLst>
    <dgm:cxn modelId="{534C0E20-B3B7-424D-9108-AD4B3C275E62}" type="presOf" srcId="{494FCC27-6CE9-4DA2-AA0B-02778E6A14FA}" destId="{301E6057-CE10-174D-B5F0-3D6D3943FBAA}" srcOrd="0" destOrd="0" presId="urn:microsoft.com/office/officeart/2005/8/layout/vList2"/>
    <dgm:cxn modelId="{E5052E43-7400-B249-90EC-BA0FBDBCE4CD}" type="presOf" srcId="{D18B14B2-CCFD-4A2D-B07B-5DCE801F43F1}" destId="{A41D3393-CE3F-034E-8BE7-D627B6F232CC}" srcOrd="0" destOrd="0" presId="urn:microsoft.com/office/officeart/2005/8/layout/vList2"/>
    <dgm:cxn modelId="{BB04EA46-8B68-C446-B526-004D8790FE70}" type="presOf" srcId="{24F715A9-2972-4A6F-A9DC-370497A77F1F}" destId="{09FC7450-192E-C341-92D3-120DA2707D1F}" srcOrd="0" destOrd="0" presId="urn:microsoft.com/office/officeart/2005/8/layout/vList2"/>
    <dgm:cxn modelId="{E1EBC6AC-23B6-4283-A055-DADB67EF153C}" srcId="{24F715A9-2972-4A6F-A9DC-370497A77F1F}" destId="{8A6A9088-F43A-48A9-832D-5A7E9525664C}" srcOrd="2" destOrd="0" parTransId="{568F9442-D34B-432A-B081-54A69331FAA2}" sibTransId="{F3CEE6AB-2F77-4583-8AF6-BE1F945D8AE9}"/>
    <dgm:cxn modelId="{82DCB5AE-5546-4B19-A5B5-4EB5A50DCFFB}" srcId="{24F715A9-2972-4A6F-A9DC-370497A77F1F}" destId="{D18B14B2-CCFD-4A2D-B07B-5DCE801F43F1}" srcOrd="0" destOrd="0" parTransId="{F8719DE7-2229-4258-964F-8A8137ADD29B}" sibTransId="{B8A276FF-400A-4562-B7D6-6EBD674F8B24}"/>
    <dgm:cxn modelId="{72F0DCD2-8490-4E1F-B1DF-931F45DD9B4F}" srcId="{24F715A9-2972-4A6F-A9DC-370497A77F1F}" destId="{494FCC27-6CE9-4DA2-AA0B-02778E6A14FA}" srcOrd="1" destOrd="0" parTransId="{D2C93E51-7343-4994-8B22-01224876BB5B}" sibTransId="{5A4D977E-DCB4-431B-8A83-75CE80705534}"/>
    <dgm:cxn modelId="{0E835AD7-8837-9B45-B532-21DF10D60426}" type="presOf" srcId="{8A6A9088-F43A-48A9-832D-5A7E9525664C}" destId="{C4324B1D-FCF3-3944-8E3F-349DD9FE5E6A}" srcOrd="0" destOrd="0" presId="urn:microsoft.com/office/officeart/2005/8/layout/vList2"/>
    <dgm:cxn modelId="{4BDDEFCC-BAF6-F34F-8FF0-6720AF93E462}" type="presParOf" srcId="{09FC7450-192E-C341-92D3-120DA2707D1F}" destId="{A41D3393-CE3F-034E-8BE7-D627B6F232CC}" srcOrd="0" destOrd="0" presId="urn:microsoft.com/office/officeart/2005/8/layout/vList2"/>
    <dgm:cxn modelId="{C4DA9880-6613-7B4F-8527-E6C76DFC5006}" type="presParOf" srcId="{09FC7450-192E-C341-92D3-120DA2707D1F}" destId="{726863CF-6F61-7B46-BCAB-A74FD92007FA}" srcOrd="1" destOrd="0" presId="urn:microsoft.com/office/officeart/2005/8/layout/vList2"/>
    <dgm:cxn modelId="{7DEC9E47-F18F-1841-8A9F-18E0B1032050}" type="presParOf" srcId="{09FC7450-192E-C341-92D3-120DA2707D1F}" destId="{301E6057-CE10-174D-B5F0-3D6D3943FBAA}" srcOrd="2" destOrd="0" presId="urn:microsoft.com/office/officeart/2005/8/layout/vList2"/>
    <dgm:cxn modelId="{C5B7F7ED-04B7-3048-9399-4B058280FD8C}" type="presParOf" srcId="{09FC7450-192E-C341-92D3-120DA2707D1F}" destId="{8999BEF1-4230-8E4A-B986-15223E873DD6}" srcOrd="3" destOrd="0" presId="urn:microsoft.com/office/officeart/2005/8/layout/vList2"/>
    <dgm:cxn modelId="{CB94EBCA-1150-DA40-8550-5E465E49A6B0}" type="presParOf" srcId="{09FC7450-192E-C341-92D3-120DA2707D1F}" destId="{C4324B1D-FCF3-3944-8E3F-349DD9FE5E6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5972EA-7BA6-4E3D-8AAB-7CBF60C02EA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A90D9DC-A14B-453F-A4A5-19EDDAE55E7A}">
      <dgm:prSet/>
      <dgm:spPr/>
      <dgm:t>
        <a:bodyPr/>
        <a:lstStyle/>
        <a:p>
          <a:r>
            <a:rPr lang="en-US" b="1">
              <a:latin typeface="Poppins" pitchFamily="2" charset="77"/>
              <a:cs typeface="Poppins" pitchFamily="2" charset="77"/>
            </a:rPr>
            <a:t>Semiconductor Market Growth Forecast</a:t>
          </a:r>
          <a:endParaRPr lang="en-US">
            <a:latin typeface="Poppins" pitchFamily="2" charset="77"/>
            <a:cs typeface="Poppins" pitchFamily="2" charset="77"/>
          </a:endParaRPr>
        </a:p>
      </dgm:t>
    </dgm:pt>
    <dgm:pt modelId="{6551F815-97E0-42BB-AA80-454A32BC7813}" type="parTrans" cxnId="{727DE077-25D2-4EF1-B574-F50B92F6E711}">
      <dgm:prSet/>
      <dgm:spPr/>
      <dgm:t>
        <a:bodyPr/>
        <a:lstStyle/>
        <a:p>
          <a:endParaRPr lang="en-US"/>
        </a:p>
      </dgm:t>
    </dgm:pt>
    <dgm:pt modelId="{07D6EB07-6FD2-46D0-87B5-06554B48C339}" type="sibTrans" cxnId="{727DE077-25D2-4EF1-B574-F50B92F6E711}">
      <dgm:prSet/>
      <dgm:spPr/>
      <dgm:t>
        <a:bodyPr/>
        <a:lstStyle/>
        <a:p>
          <a:endParaRPr lang="en-US"/>
        </a:p>
      </dgm:t>
    </dgm:pt>
    <dgm:pt modelId="{E3AE8F2F-C043-46D8-A582-1C0CD1846518}">
      <dgm:prSet/>
      <dgm:spPr/>
      <dgm:t>
        <a:bodyPr/>
        <a:lstStyle/>
        <a:p>
          <a:endParaRPr lang="en-US"/>
        </a:p>
      </dgm:t>
    </dgm:pt>
    <dgm:pt modelId="{3CCF2C15-4D7A-4A06-AD19-CB97690B39CD}" type="parTrans" cxnId="{6B9BBBAA-8B0E-4D4A-BD27-63272515EA8B}">
      <dgm:prSet/>
      <dgm:spPr/>
      <dgm:t>
        <a:bodyPr/>
        <a:lstStyle/>
        <a:p>
          <a:endParaRPr lang="en-US"/>
        </a:p>
      </dgm:t>
    </dgm:pt>
    <dgm:pt modelId="{ED0889DD-0630-4100-868E-99B4A5F6038A}" type="sibTrans" cxnId="{6B9BBBAA-8B0E-4D4A-BD27-63272515EA8B}">
      <dgm:prSet/>
      <dgm:spPr/>
      <dgm:t>
        <a:bodyPr/>
        <a:lstStyle/>
        <a:p>
          <a:endParaRPr lang="en-US"/>
        </a:p>
      </dgm:t>
    </dgm:pt>
    <dgm:pt modelId="{4161D030-A1B5-4E85-8D0D-B94722E06FEE}">
      <dgm:prSet/>
      <dgm:spPr/>
      <dgm:t>
        <a:bodyPr/>
        <a:lstStyle/>
        <a:p>
          <a:endParaRPr lang="en-US"/>
        </a:p>
      </dgm:t>
    </dgm:pt>
    <dgm:pt modelId="{964846ED-A656-4C4F-8B57-6D69CE432F52}" type="parTrans" cxnId="{5AC6CC3B-7ABC-48F4-83C0-957578806AC8}">
      <dgm:prSet/>
      <dgm:spPr/>
      <dgm:t>
        <a:bodyPr/>
        <a:lstStyle/>
        <a:p>
          <a:endParaRPr lang="en-US"/>
        </a:p>
      </dgm:t>
    </dgm:pt>
    <dgm:pt modelId="{3D823F4B-632C-4530-92B9-B50F3FB6EFC6}" type="sibTrans" cxnId="{5AC6CC3B-7ABC-48F4-83C0-957578806AC8}">
      <dgm:prSet/>
      <dgm:spPr/>
      <dgm:t>
        <a:bodyPr/>
        <a:lstStyle/>
        <a:p>
          <a:endParaRPr lang="en-US"/>
        </a:p>
      </dgm:t>
    </dgm:pt>
    <dgm:pt modelId="{8DD8A989-6888-0E45-91FC-960A7E9DBCFD}" type="pres">
      <dgm:prSet presAssocID="{675972EA-7BA6-4E3D-8AAB-7CBF60C02EAA}" presName="hierChild1" presStyleCnt="0">
        <dgm:presLayoutVars>
          <dgm:chPref val="1"/>
          <dgm:dir/>
          <dgm:animOne val="branch"/>
          <dgm:animLvl val="lvl"/>
          <dgm:resizeHandles/>
        </dgm:presLayoutVars>
      </dgm:prSet>
      <dgm:spPr/>
    </dgm:pt>
    <dgm:pt modelId="{DD1D9D95-61D4-3743-97B8-3F635EF68EED}" type="pres">
      <dgm:prSet presAssocID="{0A90D9DC-A14B-453F-A4A5-19EDDAE55E7A}" presName="hierRoot1" presStyleCnt="0"/>
      <dgm:spPr/>
    </dgm:pt>
    <dgm:pt modelId="{F1DEF766-E79B-9042-B710-8114EE152C3A}" type="pres">
      <dgm:prSet presAssocID="{0A90D9DC-A14B-453F-A4A5-19EDDAE55E7A}" presName="composite" presStyleCnt="0"/>
      <dgm:spPr/>
    </dgm:pt>
    <dgm:pt modelId="{285B8999-B8CE-F041-8175-7D05950E6660}" type="pres">
      <dgm:prSet presAssocID="{0A90D9DC-A14B-453F-A4A5-19EDDAE55E7A}" presName="background" presStyleLbl="node0" presStyleIdx="0" presStyleCnt="3"/>
      <dgm:spPr/>
    </dgm:pt>
    <dgm:pt modelId="{0789CFC8-60A7-AC45-A70B-181574391FCE}" type="pres">
      <dgm:prSet presAssocID="{0A90D9DC-A14B-453F-A4A5-19EDDAE55E7A}" presName="text" presStyleLbl="fgAcc0" presStyleIdx="0" presStyleCnt="3">
        <dgm:presLayoutVars>
          <dgm:chPref val="3"/>
        </dgm:presLayoutVars>
      </dgm:prSet>
      <dgm:spPr/>
    </dgm:pt>
    <dgm:pt modelId="{F0B2FC8D-E4C4-9648-9595-038DD9F394D5}" type="pres">
      <dgm:prSet presAssocID="{0A90D9DC-A14B-453F-A4A5-19EDDAE55E7A}" presName="hierChild2" presStyleCnt="0"/>
      <dgm:spPr/>
    </dgm:pt>
    <dgm:pt modelId="{50C05468-0112-ED47-BDE2-0228BDB5729E}" type="pres">
      <dgm:prSet presAssocID="{E3AE8F2F-C043-46D8-A582-1C0CD1846518}" presName="hierRoot1" presStyleCnt="0"/>
      <dgm:spPr/>
    </dgm:pt>
    <dgm:pt modelId="{27F2AF77-3CD6-A142-B964-44A5144A6B5C}" type="pres">
      <dgm:prSet presAssocID="{E3AE8F2F-C043-46D8-A582-1C0CD1846518}" presName="composite" presStyleCnt="0"/>
      <dgm:spPr/>
    </dgm:pt>
    <dgm:pt modelId="{986F8FD5-30EA-004C-87F5-14BBDFC208C8}" type="pres">
      <dgm:prSet presAssocID="{E3AE8F2F-C043-46D8-A582-1C0CD1846518}" presName="background" presStyleLbl="node0" presStyleIdx="1" presStyleCnt="3"/>
      <dgm:spPr/>
    </dgm:pt>
    <dgm:pt modelId="{809A634A-2B24-634B-BF51-A1059704DF2E}" type="pres">
      <dgm:prSet presAssocID="{E3AE8F2F-C043-46D8-A582-1C0CD1846518}" presName="text" presStyleLbl="fgAcc0" presStyleIdx="1" presStyleCnt="3">
        <dgm:presLayoutVars>
          <dgm:chPref val="3"/>
        </dgm:presLayoutVars>
      </dgm:prSet>
      <dgm:spPr/>
    </dgm:pt>
    <dgm:pt modelId="{630AC8B5-FBFD-9A4F-A3A2-126DB56FC0DF}" type="pres">
      <dgm:prSet presAssocID="{E3AE8F2F-C043-46D8-A582-1C0CD1846518}" presName="hierChild2" presStyleCnt="0"/>
      <dgm:spPr/>
    </dgm:pt>
    <dgm:pt modelId="{594B2A76-9CB5-7A4B-80A3-7FC30A4B2562}" type="pres">
      <dgm:prSet presAssocID="{4161D030-A1B5-4E85-8D0D-B94722E06FEE}" presName="hierRoot1" presStyleCnt="0"/>
      <dgm:spPr/>
    </dgm:pt>
    <dgm:pt modelId="{165F653F-D648-9E47-965C-CD53D78DA13F}" type="pres">
      <dgm:prSet presAssocID="{4161D030-A1B5-4E85-8D0D-B94722E06FEE}" presName="composite" presStyleCnt="0"/>
      <dgm:spPr/>
    </dgm:pt>
    <dgm:pt modelId="{C1C22666-5993-4244-AB5F-91DCB34D7320}" type="pres">
      <dgm:prSet presAssocID="{4161D030-A1B5-4E85-8D0D-B94722E06FEE}" presName="background" presStyleLbl="node0" presStyleIdx="2" presStyleCnt="3"/>
      <dgm:spPr/>
    </dgm:pt>
    <dgm:pt modelId="{E7147BFD-B588-734D-85F2-3322EEEE11E2}" type="pres">
      <dgm:prSet presAssocID="{4161D030-A1B5-4E85-8D0D-B94722E06FEE}" presName="text" presStyleLbl="fgAcc0" presStyleIdx="2" presStyleCnt="3">
        <dgm:presLayoutVars>
          <dgm:chPref val="3"/>
        </dgm:presLayoutVars>
      </dgm:prSet>
      <dgm:spPr/>
    </dgm:pt>
    <dgm:pt modelId="{D0F7F61D-090D-4343-A8B1-D19981742DBE}" type="pres">
      <dgm:prSet presAssocID="{4161D030-A1B5-4E85-8D0D-B94722E06FEE}" presName="hierChild2" presStyleCnt="0"/>
      <dgm:spPr/>
    </dgm:pt>
  </dgm:ptLst>
  <dgm:cxnLst>
    <dgm:cxn modelId="{5AC6CC3B-7ABC-48F4-83C0-957578806AC8}" srcId="{675972EA-7BA6-4E3D-8AAB-7CBF60C02EAA}" destId="{4161D030-A1B5-4E85-8D0D-B94722E06FEE}" srcOrd="2" destOrd="0" parTransId="{964846ED-A656-4C4F-8B57-6D69CE432F52}" sibTransId="{3D823F4B-632C-4530-92B9-B50F3FB6EFC6}"/>
    <dgm:cxn modelId="{56B22671-D4DD-A145-ADFF-4254D2FE80DA}" type="presOf" srcId="{675972EA-7BA6-4E3D-8AAB-7CBF60C02EAA}" destId="{8DD8A989-6888-0E45-91FC-960A7E9DBCFD}" srcOrd="0" destOrd="0" presId="urn:microsoft.com/office/officeart/2005/8/layout/hierarchy1"/>
    <dgm:cxn modelId="{727DE077-25D2-4EF1-B574-F50B92F6E711}" srcId="{675972EA-7BA6-4E3D-8AAB-7CBF60C02EAA}" destId="{0A90D9DC-A14B-453F-A4A5-19EDDAE55E7A}" srcOrd="0" destOrd="0" parTransId="{6551F815-97E0-42BB-AA80-454A32BC7813}" sibTransId="{07D6EB07-6FD2-46D0-87B5-06554B48C339}"/>
    <dgm:cxn modelId="{CC01D6A9-ACDE-0C48-BB66-C061054D9486}" type="presOf" srcId="{4161D030-A1B5-4E85-8D0D-B94722E06FEE}" destId="{E7147BFD-B588-734D-85F2-3322EEEE11E2}" srcOrd="0" destOrd="0" presId="urn:microsoft.com/office/officeart/2005/8/layout/hierarchy1"/>
    <dgm:cxn modelId="{6B9BBBAA-8B0E-4D4A-BD27-63272515EA8B}" srcId="{675972EA-7BA6-4E3D-8AAB-7CBF60C02EAA}" destId="{E3AE8F2F-C043-46D8-A582-1C0CD1846518}" srcOrd="1" destOrd="0" parTransId="{3CCF2C15-4D7A-4A06-AD19-CB97690B39CD}" sibTransId="{ED0889DD-0630-4100-868E-99B4A5F6038A}"/>
    <dgm:cxn modelId="{95BDEFB0-3F59-304B-A498-94C3291B18C6}" type="presOf" srcId="{0A90D9DC-A14B-453F-A4A5-19EDDAE55E7A}" destId="{0789CFC8-60A7-AC45-A70B-181574391FCE}" srcOrd="0" destOrd="0" presId="urn:microsoft.com/office/officeart/2005/8/layout/hierarchy1"/>
    <dgm:cxn modelId="{BCC082CF-6B41-844D-B82F-753E886F21E6}" type="presOf" srcId="{E3AE8F2F-C043-46D8-A582-1C0CD1846518}" destId="{809A634A-2B24-634B-BF51-A1059704DF2E}" srcOrd="0" destOrd="0" presId="urn:microsoft.com/office/officeart/2005/8/layout/hierarchy1"/>
    <dgm:cxn modelId="{D6D32866-A9FA-1D4F-BD15-19F8B439F53B}" type="presParOf" srcId="{8DD8A989-6888-0E45-91FC-960A7E9DBCFD}" destId="{DD1D9D95-61D4-3743-97B8-3F635EF68EED}" srcOrd="0" destOrd="0" presId="urn:microsoft.com/office/officeart/2005/8/layout/hierarchy1"/>
    <dgm:cxn modelId="{AB7EFCF9-9182-5F4E-AD32-7963CFDA73F9}" type="presParOf" srcId="{DD1D9D95-61D4-3743-97B8-3F635EF68EED}" destId="{F1DEF766-E79B-9042-B710-8114EE152C3A}" srcOrd="0" destOrd="0" presId="urn:microsoft.com/office/officeart/2005/8/layout/hierarchy1"/>
    <dgm:cxn modelId="{3FB0AFB6-7952-BB48-96CA-C941A65309D5}" type="presParOf" srcId="{F1DEF766-E79B-9042-B710-8114EE152C3A}" destId="{285B8999-B8CE-F041-8175-7D05950E6660}" srcOrd="0" destOrd="0" presId="urn:microsoft.com/office/officeart/2005/8/layout/hierarchy1"/>
    <dgm:cxn modelId="{8FBF1D8E-6280-5E4C-9A5D-741D594F2670}" type="presParOf" srcId="{F1DEF766-E79B-9042-B710-8114EE152C3A}" destId="{0789CFC8-60A7-AC45-A70B-181574391FCE}" srcOrd="1" destOrd="0" presId="urn:microsoft.com/office/officeart/2005/8/layout/hierarchy1"/>
    <dgm:cxn modelId="{A0095CD9-9C5B-754B-8F7B-B109D193B6C7}" type="presParOf" srcId="{DD1D9D95-61D4-3743-97B8-3F635EF68EED}" destId="{F0B2FC8D-E4C4-9648-9595-038DD9F394D5}" srcOrd="1" destOrd="0" presId="urn:microsoft.com/office/officeart/2005/8/layout/hierarchy1"/>
    <dgm:cxn modelId="{16ADFC73-0879-3B41-81C7-F71A564BDA87}" type="presParOf" srcId="{8DD8A989-6888-0E45-91FC-960A7E9DBCFD}" destId="{50C05468-0112-ED47-BDE2-0228BDB5729E}" srcOrd="1" destOrd="0" presId="urn:microsoft.com/office/officeart/2005/8/layout/hierarchy1"/>
    <dgm:cxn modelId="{0F9A0DAA-5401-584E-BFFC-43ADE466D261}" type="presParOf" srcId="{50C05468-0112-ED47-BDE2-0228BDB5729E}" destId="{27F2AF77-3CD6-A142-B964-44A5144A6B5C}" srcOrd="0" destOrd="0" presId="urn:microsoft.com/office/officeart/2005/8/layout/hierarchy1"/>
    <dgm:cxn modelId="{F0FD3ED1-D36E-7343-AD92-C27E14D6C5CE}" type="presParOf" srcId="{27F2AF77-3CD6-A142-B964-44A5144A6B5C}" destId="{986F8FD5-30EA-004C-87F5-14BBDFC208C8}" srcOrd="0" destOrd="0" presId="urn:microsoft.com/office/officeart/2005/8/layout/hierarchy1"/>
    <dgm:cxn modelId="{010D4190-DCC2-224F-95A1-74527D7D5415}" type="presParOf" srcId="{27F2AF77-3CD6-A142-B964-44A5144A6B5C}" destId="{809A634A-2B24-634B-BF51-A1059704DF2E}" srcOrd="1" destOrd="0" presId="urn:microsoft.com/office/officeart/2005/8/layout/hierarchy1"/>
    <dgm:cxn modelId="{83025CB6-D798-9E46-B9CB-D6AFB8D77E8C}" type="presParOf" srcId="{50C05468-0112-ED47-BDE2-0228BDB5729E}" destId="{630AC8B5-FBFD-9A4F-A3A2-126DB56FC0DF}" srcOrd="1" destOrd="0" presId="urn:microsoft.com/office/officeart/2005/8/layout/hierarchy1"/>
    <dgm:cxn modelId="{32EE3559-FEF7-5741-9014-1B04E7F3B405}" type="presParOf" srcId="{8DD8A989-6888-0E45-91FC-960A7E9DBCFD}" destId="{594B2A76-9CB5-7A4B-80A3-7FC30A4B2562}" srcOrd="2" destOrd="0" presId="urn:microsoft.com/office/officeart/2005/8/layout/hierarchy1"/>
    <dgm:cxn modelId="{D2C35F99-75B4-FD41-A87A-66AD93D621DE}" type="presParOf" srcId="{594B2A76-9CB5-7A4B-80A3-7FC30A4B2562}" destId="{165F653F-D648-9E47-965C-CD53D78DA13F}" srcOrd="0" destOrd="0" presId="urn:microsoft.com/office/officeart/2005/8/layout/hierarchy1"/>
    <dgm:cxn modelId="{CFB8976D-A69A-9845-A36F-BB00DC3E74F4}" type="presParOf" srcId="{165F653F-D648-9E47-965C-CD53D78DA13F}" destId="{C1C22666-5993-4244-AB5F-91DCB34D7320}" srcOrd="0" destOrd="0" presId="urn:microsoft.com/office/officeart/2005/8/layout/hierarchy1"/>
    <dgm:cxn modelId="{F2BE0C17-1328-8C44-BF9C-FAB670388804}" type="presParOf" srcId="{165F653F-D648-9E47-965C-CD53D78DA13F}" destId="{E7147BFD-B588-734D-85F2-3322EEEE11E2}" srcOrd="1" destOrd="0" presId="urn:microsoft.com/office/officeart/2005/8/layout/hierarchy1"/>
    <dgm:cxn modelId="{3DD8A6D8-7CBA-2046-9DC3-A6F575A7465C}" type="presParOf" srcId="{594B2A76-9CB5-7A4B-80A3-7FC30A4B2562}" destId="{D0F7F61D-090D-4343-A8B1-D19981742DBE}"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6B8971-6E9C-4F28-A584-D1703B93C59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85BACB5-3D58-4A9C-96A1-C5E94F73EB16}">
      <dgm:prSet/>
      <dgm:spPr/>
      <dgm:t>
        <a:bodyPr/>
        <a:lstStyle/>
        <a:p>
          <a:r>
            <a:rPr lang="en-CA" b="1"/>
            <a:t>How Are Semiconductors Made?</a:t>
          </a:r>
          <a:endParaRPr lang="en-US"/>
        </a:p>
      </dgm:t>
    </dgm:pt>
    <dgm:pt modelId="{4EBB4A71-439C-4128-B393-2B082A119A2C}" type="parTrans" cxnId="{5A6B728C-F08E-4FD8-8545-62C002D94359}">
      <dgm:prSet/>
      <dgm:spPr/>
      <dgm:t>
        <a:bodyPr/>
        <a:lstStyle/>
        <a:p>
          <a:endParaRPr lang="en-US"/>
        </a:p>
      </dgm:t>
    </dgm:pt>
    <dgm:pt modelId="{D8E6ABD5-D787-41B2-962E-1CF5934B5444}" type="sibTrans" cxnId="{5A6B728C-F08E-4FD8-8545-62C002D94359}">
      <dgm:prSet/>
      <dgm:spPr/>
      <dgm:t>
        <a:bodyPr/>
        <a:lstStyle/>
        <a:p>
          <a:endParaRPr lang="en-US"/>
        </a:p>
      </dgm:t>
    </dgm:pt>
    <dgm:pt modelId="{F23B1F0E-FD7B-4A3D-AD96-99628E53264F}">
      <dgm:prSet/>
      <dgm:spPr/>
      <dgm:t>
        <a:bodyPr/>
        <a:lstStyle/>
        <a:p>
          <a:r>
            <a:rPr lang="en-CA"/>
            <a:t>The manufacturing process involves photolithography, etching, doping, and packaging.</a:t>
          </a:r>
          <a:endParaRPr lang="en-US"/>
        </a:p>
      </dgm:t>
    </dgm:pt>
    <dgm:pt modelId="{FD55124E-D0CF-4E38-A3D0-A02965231479}" type="parTrans" cxnId="{E4E22A97-B198-4A92-B905-D185C1FB9BD1}">
      <dgm:prSet/>
      <dgm:spPr/>
      <dgm:t>
        <a:bodyPr/>
        <a:lstStyle/>
        <a:p>
          <a:endParaRPr lang="en-US"/>
        </a:p>
      </dgm:t>
    </dgm:pt>
    <dgm:pt modelId="{2A444300-EFA8-4F2C-95C7-729B55C5511B}" type="sibTrans" cxnId="{E4E22A97-B198-4A92-B905-D185C1FB9BD1}">
      <dgm:prSet/>
      <dgm:spPr/>
      <dgm:t>
        <a:bodyPr/>
        <a:lstStyle/>
        <a:p>
          <a:endParaRPr lang="en-US"/>
        </a:p>
      </dgm:t>
    </dgm:pt>
    <dgm:pt modelId="{5BEFEEEA-1FE5-4F27-8AD1-57D94BA85E9A}">
      <dgm:prSet/>
      <dgm:spPr/>
      <dgm:t>
        <a:bodyPr/>
        <a:lstStyle/>
        <a:p>
          <a:r>
            <a:rPr lang="en-CA"/>
            <a:t>The process begins with a silicon wafer, which is processed to create microchips.</a:t>
          </a:r>
          <a:endParaRPr lang="en-US"/>
        </a:p>
      </dgm:t>
    </dgm:pt>
    <dgm:pt modelId="{FB4034E6-F881-4C2C-B318-85E3FFD13BC6}" type="parTrans" cxnId="{BE319A9E-EAE7-4294-AA48-E6A05C76BB05}">
      <dgm:prSet/>
      <dgm:spPr/>
      <dgm:t>
        <a:bodyPr/>
        <a:lstStyle/>
        <a:p>
          <a:endParaRPr lang="en-US"/>
        </a:p>
      </dgm:t>
    </dgm:pt>
    <dgm:pt modelId="{A05ACBF5-D972-4DEC-98F4-F888234558F3}" type="sibTrans" cxnId="{BE319A9E-EAE7-4294-AA48-E6A05C76BB05}">
      <dgm:prSet/>
      <dgm:spPr/>
      <dgm:t>
        <a:bodyPr/>
        <a:lstStyle/>
        <a:p>
          <a:endParaRPr lang="en-US"/>
        </a:p>
      </dgm:t>
    </dgm:pt>
    <dgm:pt modelId="{494EAC36-413E-5D41-AA86-4983C6423839}" type="pres">
      <dgm:prSet presAssocID="{916B8971-6E9C-4F28-A584-D1703B93C595}" presName="hierChild1" presStyleCnt="0">
        <dgm:presLayoutVars>
          <dgm:chPref val="1"/>
          <dgm:dir/>
          <dgm:animOne val="branch"/>
          <dgm:animLvl val="lvl"/>
          <dgm:resizeHandles/>
        </dgm:presLayoutVars>
      </dgm:prSet>
      <dgm:spPr/>
    </dgm:pt>
    <dgm:pt modelId="{261D4410-5EFE-224C-8580-247BE59DC2A3}" type="pres">
      <dgm:prSet presAssocID="{785BACB5-3D58-4A9C-96A1-C5E94F73EB16}" presName="hierRoot1" presStyleCnt="0"/>
      <dgm:spPr/>
    </dgm:pt>
    <dgm:pt modelId="{0584B22F-D31C-2B40-A326-EAA6F636A93D}" type="pres">
      <dgm:prSet presAssocID="{785BACB5-3D58-4A9C-96A1-C5E94F73EB16}" presName="composite" presStyleCnt="0"/>
      <dgm:spPr/>
    </dgm:pt>
    <dgm:pt modelId="{D236B26A-0EFA-244F-AB1E-13EA5CF32510}" type="pres">
      <dgm:prSet presAssocID="{785BACB5-3D58-4A9C-96A1-C5E94F73EB16}" presName="background" presStyleLbl="node0" presStyleIdx="0" presStyleCnt="3"/>
      <dgm:spPr/>
    </dgm:pt>
    <dgm:pt modelId="{BE6CBFC9-8A9E-AF4F-A9BA-4E0D0A581C3A}" type="pres">
      <dgm:prSet presAssocID="{785BACB5-3D58-4A9C-96A1-C5E94F73EB16}" presName="text" presStyleLbl="fgAcc0" presStyleIdx="0" presStyleCnt="3">
        <dgm:presLayoutVars>
          <dgm:chPref val="3"/>
        </dgm:presLayoutVars>
      </dgm:prSet>
      <dgm:spPr/>
    </dgm:pt>
    <dgm:pt modelId="{D43DF722-7F1B-9E48-9ACF-525EEF91148B}" type="pres">
      <dgm:prSet presAssocID="{785BACB5-3D58-4A9C-96A1-C5E94F73EB16}" presName="hierChild2" presStyleCnt="0"/>
      <dgm:spPr/>
    </dgm:pt>
    <dgm:pt modelId="{8235B5C2-7DF8-B04B-AB84-43CDD92CF0CF}" type="pres">
      <dgm:prSet presAssocID="{F23B1F0E-FD7B-4A3D-AD96-99628E53264F}" presName="hierRoot1" presStyleCnt="0"/>
      <dgm:spPr/>
    </dgm:pt>
    <dgm:pt modelId="{3B0DD47C-2908-0449-A413-D928FB64E67A}" type="pres">
      <dgm:prSet presAssocID="{F23B1F0E-FD7B-4A3D-AD96-99628E53264F}" presName="composite" presStyleCnt="0"/>
      <dgm:spPr/>
    </dgm:pt>
    <dgm:pt modelId="{2727C536-6EA1-8348-96DA-9166F0C40C04}" type="pres">
      <dgm:prSet presAssocID="{F23B1F0E-FD7B-4A3D-AD96-99628E53264F}" presName="background" presStyleLbl="node0" presStyleIdx="1" presStyleCnt="3"/>
      <dgm:spPr/>
    </dgm:pt>
    <dgm:pt modelId="{DB1A3A1B-2797-914E-8073-53FF9CDA2092}" type="pres">
      <dgm:prSet presAssocID="{F23B1F0E-FD7B-4A3D-AD96-99628E53264F}" presName="text" presStyleLbl="fgAcc0" presStyleIdx="1" presStyleCnt="3">
        <dgm:presLayoutVars>
          <dgm:chPref val="3"/>
        </dgm:presLayoutVars>
      </dgm:prSet>
      <dgm:spPr/>
    </dgm:pt>
    <dgm:pt modelId="{3441D7F5-6F13-FE49-81F4-EB6000C399B3}" type="pres">
      <dgm:prSet presAssocID="{F23B1F0E-FD7B-4A3D-AD96-99628E53264F}" presName="hierChild2" presStyleCnt="0"/>
      <dgm:spPr/>
    </dgm:pt>
    <dgm:pt modelId="{47A86D30-8192-204B-A788-32CBBA72EBA6}" type="pres">
      <dgm:prSet presAssocID="{5BEFEEEA-1FE5-4F27-8AD1-57D94BA85E9A}" presName="hierRoot1" presStyleCnt="0"/>
      <dgm:spPr/>
    </dgm:pt>
    <dgm:pt modelId="{B058A856-7D2E-674E-89E6-708D865ECE99}" type="pres">
      <dgm:prSet presAssocID="{5BEFEEEA-1FE5-4F27-8AD1-57D94BA85E9A}" presName="composite" presStyleCnt="0"/>
      <dgm:spPr/>
    </dgm:pt>
    <dgm:pt modelId="{80E7F85A-8532-4F4C-A31B-29DA219ABF17}" type="pres">
      <dgm:prSet presAssocID="{5BEFEEEA-1FE5-4F27-8AD1-57D94BA85E9A}" presName="background" presStyleLbl="node0" presStyleIdx="2" presStyleCnt="3"/>
      <dgm:spPr/>
    </dgm:pt>
    <dgm:pt modelId="{AB43B763-0EEE-8241-A77F-B79C1040A1B4}" type="pres">
      <dgm:prSet presAssocID="{5BEFEEEA-1FE5-4F27-8AD1-57D94BA85E9A}" presName="text" presStyleLbl="fgAcc0" presStyleIdx="2" presStyleCnt="3">
        <dgm:presLayoutVars>
          <dgm:chPref val="3"/>
        </dgm:presLayoutVars>
      </dgm:prSet>
      <dgm:spPr/>
    </dgm:pt>
    <dgm:pt modelId="{5DE54ADB-6651-414A-90E7-625BE371FB58}" type="pres">
      <dgm:prSet presAssocID="{5BEFEEEA-1FE5-4F27-8AD1-57D94BA85E9A}" presName="hierChild2" presStyleCnt="0"/>
      <dgm:spPr/>
    </dgm:pt>
  </dgm:ptLst>
  <dgm:cxnLst>
    <dgm:cxn modelId="{48E51378-0CF2-0345-BCCC-329B93426B0D}" type="presOf" srcId="{785BACB5-3D58-4A9C-96A1-C5E94F73EB16}" destId="{BE6CBFC9-8A9E-AF4F-A9BA-4E0D0A581C3A}" srcOrd="0" destOrd="0" presId="urn:microsoft.com/office/officeart/2005/8/layout/hierarchy1"/>
    <dgm:cxn modelId="{C31A337A-7C2C-234B-9D37-D1805F1D3C24}" type="presOf" srcId="{916B8971-6E9C-4F28-A584-D1703B93C595}" destId="{494EAC36-413E-5D41-AA86-4983C6423839}" srcOrd="0" destOrd="0" presId="urn:microsoft.com/office/officeart/2005/8/layout/hierarchy1"/>
    <dgm:cxn modelId="{FF51618A-DEF2-7248-B00E-E61520DEDD73}" type="presOf" srcId="{F23B1F0E-FD7B-4A3D-AD96-99628E53264F}" destId="{DB1A3A1B-2797-914E-8073-53FF9CDA2092}" srcOrd="0" destOrd="0" presId="urn:microsoft.com/office/officeart/2005/8/layout/hierarchy1"/>
    <dgm:cxn modelId="{5A6B728C-F08E-4FD8-8545-62C002D94359}" srcId="{916B8971-6E9C-4F28-A584-D1703B93C595}" destId="{785BACB5-3D58-4A9C-96A1-C5E94F73EB16}" srcOrd="0" destOrd="0" parTransId="{4EBB4A71-439C-4128-B393-2B082A119A2C}" sibTransId="{D8E6ABD5-D787-41B2-962E-1CF5934B5444}"/>
    <dgm:cxn modelId="{8D89578E-E27A-5648-828D-639A41321CD5}" type="presOf" srcId="{5BEFEEEA-1FE5-4F27-8AD1-57D94BA85E9A}" destId="{AB43B763-0EEE-8241-A77F-B79C1040A1B4}" srcOrd="0" destOrd="0" presId="urn:microsoft.com/office/officeart/2005/8/layout/hierarchy1"/>
    <dgm:cxn modelId="{E4E22A97-B198-4A92-B905-D185C1FB9BD1}" srcId="{916B8971-6E9C-4F28-A584-D1703B93C595}" destId="{F23B1F0E-FD7B-4A3D-AD96-99628E53264F}" srcOrd="1" destOrd="0" parTransId="{FD55124E-D0CF-4E38-A3D0-A02965231479}" sibTransId="{2A444300-EFA8-4F2C-95C7-729B55C5511B}"/>
    <dgm:cxn modelId="{BE319A9E-EAE7-4294-AA48-E6A05C76BB05}" srcId="{916B8971-6E9C-4F28-A584-D1703B93C595}" destId="{5BEFEEEA-1FE5-4F27-8AD1-57D94BA85E9A}" srcOrd="2" destOrd="0" parTransId="{FB4034E6-F881-4C2C-B318-85E3FFD13BC6}" sibTransId="{A05ACBF5-D972-4DEC-98F4-F888234558F3}"/>
    <dgm:cxn modelId="{6831CEC9-D46E-AC4D-B501-7561B7B95801}" type="presParOf" srcId="{494EAC36-413E-5D41-AA86-4983C6423839}" destId="{261D4410-5EFE-224C-8580-247BE59DC2A3}" srcOrd="0" destOrd="0" presId="urn:microsoft.com/office/officeart/2005/8/layout/hierarchy1"/>
    <dgm:cxn modelId="{E48FD64B-EE6A-E24E-BDED-285DDE3142E7}" type="presParOf" srcId="{261D4410-5EFE-224C-8580-247BE59DC2A3}" destId="{0584B22F-D31C-2B40-A326-EAA6F636A93D}" srcOrd="0" destOrd="0" presId="urn:microsoft.com/office/officeart/2005/8/layout/hierarchy1"/>
    <dgm:cxn modelId="{0B1CC264-B927-5F42-9619-5B8F9E6F7261}" type="presParOf" srcId="{0584B22F-D31C-2B40-A326-EAA6F636A93D}" destId="{D236B26A-0EFA-244F-AB1E-13EA5CF32510}" srcOrd="0" destOrd="0" presId="urn:microsoft.com/office/officeart/2005/8/layout/hierarchy1"/>
    <dgm:cxn modelId="{3A456C71-AC51-2244-A675-16E80C5F6ACB}" type="presParOf" srcId="{0584B22F-D31C-2B40-A326-EAA6F636A93D}" destId="{BE6CBFC9-8A9E-AF4F-A9BA-4E0D0A581C3A}" srcOrd="1" destOrd="0" presId="urn:microsoft.com/office/officeart/2005/8/layout/hierarchy1"/>
    <dgm:cxn modelId="{EC95477C-03D2-F14C-B492-17C2D3A7F932}" type="presParOf" srcId="{261D4410-5EFE-224C-8580-247BE59DC2A3}" destId="{D43DF722-7F1B-9E48-9ACF-525EEF91148B}" srcOrd="1" destOrd="0" presId="urn:microsoft.com/office/officeart/2005/8/layout/hierarchy1"/>
    <dgm:cxn modelId="{0E6ECABC-1343-9246-88DD-7E347352CCC8}" type="presParOf" srcId="{494EAC36-413E-5D41-AA86-4983C6423839}" destId="{8235B5C2-7DF8-B04B-AB84-43CDD92CF0CF}" srcOrd="1" destOrd="0" presId="urn:microsoft.com/office/officeart/2005/8/layout/hierarchy1"/>
    <dgm:cxn modelId="{A74F7874-6663-AC49-AA20-D1B21F19A266}" type="presParOf" srcId="{8235B5C2-7DF8-B04B-AB84-43CDD92CF0CF}" destId="{3B0DD47C-2908-0449-A413-D928FB64E67A}" srcOrd="0" destOrd="0" presId="urn:microsoft.com/office/officeart/2005/8/layout/hierarchy1"/>
    <dgm:cxn modelId="{902CC121-6A0F-3A4D-8F71-6E8375CD8361}" type="presParOf" srcId="{3B0DD47C-2908-0449-A413-D928FB64E67A}" destId="{2727C536-6EA1-8348-96DA-9166F0C40C04}" srcOrd="0" destOrd="0" presId="urn:microsoft.com/office/officeart/2005/8/layout/hierarchy1"/>
    <dgm:cxn modelId="{B93A4C4B-7639-FE47-9728-E071D3E84B9A}" type="presParOf" srcId="{3B0DD47C-2908-0449-A413-D928FB64E67A}" destId="{DB1A3A1B-2797-914E-8073-53FF9CDA2092}" srcOrd="1" destOrd="0" presId="urn:microsoft.com/office/officeart/2005/8/layout/hierarchy1"/>
    <dgm:cxn modelId="{42478D2F-0E4E-464D-9440-95083C5639EC}" type="presParOf" srcId="{8235B5C2-7DF8-B04B-AB84-43CDD92CF0CF}" destId="{3441D7F5-6F13-FE49-81F4-EB6000C399B3}" srcOrd="1" destOrd="0" presId="urn:microsoft.com/office/officeart/2005/8/layout/hierarchy1"/>
    <dgm:cxn modelId="{8745F6F7-6B59-FF45-A1AA-0C7B710D8119}" type="presParOf" srcId="{494EAC36-413E-5D41-AA86-4983C6423839}" destId="{47A86D30-8192-204B-A788-32CBBA72EBA6}" srcOrd="2" destOrd="0" presId="urn:microsoft.com/office/officeart/2005/8/layout/hierarchy1"/>
    <dgm:cxn modelId="{9CA89078-D58B-4740-B84C-B726C5AF2A3F}" type="presParOf" srcId="{47A86D30-8192-204B-A788-32CBBA72EBA6}" destId="{B058A856-7D2E-674E-89E6-708D865ECE99}" srcOrd="0" destOrd="0" presId="urn:microsoft.com/office/officeart/2005/8/layout/hierarchy1"/>
    <dgm:cxn modelId="{1BC98C8B-7ABE-6E46-B78A-CA437C719B26}" type="presParOf" srcId="{B058A856-7D2E-674E-89E6-708D865ECE99}" destId="{80E7F85A-8532-4F4C-A31B-29DA219ABF17}" srcOrd="0" destOrd="0" presId="urn:microsoft.com/office/officeart/2005/8/layout/hierarchy1"/>
    <dgm:cxn modelId="{431CB00A-CBA3-A440-A366-BD8FE3091BD0}" type="presParOf" srcId="{B058A856-7D2E-674E-89E6-708D865ECE99}" destId="{AB43B763-0EEE-8241-A77F-B79C1040A1B4}" srcOrd="1" destOrd="0" presId="urn:microsoft.com/office/officeart/2005/8/layout/hierarchy1"/>
    <dgm:cxn modelId="{4B458558-D153-ED41-89BD-2B4AD1673E4B}" type="presParOf" srcId="{47A86D30-8192-204B-A788-32CBBA72EBA6}" destId="{5DE54ADB-6651-414A-90E7-625BE371FB5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1B5813-11D1-4F5B-B728-71447B5AE6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4340CF6-0338-42E2-8DE4-03AFFDC600E7}">
      <dgm:prSet custT="1"/>
      <dgm:spPr>
        <a:solidFill>
          <a:srgbClr val="9BBB59"/>
        </a:solidFill>
        <a:ln w="25400" cap="flat" cmpd="sng" algn="ctr">
          <a:solidFill>
            <a:prstClr val="white">
              <a:hueOff val="0"/>
              <a:satOff val="0"/>
              <a:lumOff val="0"/>
              <a:alphaOff val="0"/>
            </a:prstClr>
          </a:solidFill>
          <a:prstDash val="solid"/>
        </a:ln>
        <a:effectLst/>
      </dgm:spPr>
      <dgm:t>
        <a:bodyPr spcFirstLastPara="0" vert="horz" wrap="square" lIns="91440" tIns="91440" rIns="91440" bIns="91440" numCol="1" spcCol="1270" anchor="ctr" anchorCtr="0"/>
        <a:lstStyle/>
        <a:p>
          <a:r>
            <a:rPr lang="en-US" sz="2400" b="1">
              <a:solidFill>
                <a:schemeClr val="tx1"/>
              </a:solidFill>
            </a:rPr>
            <a:t>Nvidia introduced the B200 "Blackwell" AI chip, 30 times faster than its predecessor.</a:t>
          </a:r>
        </a:p>
      </dgm:t>
    </dgm:pt>
    <dgm:pt modelId="{B273D472-6E79-4902-9738-B507FE8498E6}" type="parTrans" cxnId="{A03E63A3-A041-4039-AB98-D4D4AED7EB8E}">
      <dgm:prSet/>
      <dgm:spPr/>
      <dgm:t>
        <a:bodyPr/>
        <a:lstStyle/>
        <a:p>
          <a:endParaRPr lang="en-US"/>
        </a:p>
      </dgm:t>
    </dgm:pt>
    <dgm:pt modelId="{1AE40F2F-D94A-46A8-93EF-B2CB5C648E09}" type="sibTrans" cxnId="{A03E63A3-A041-4039-AB98-D4D4AED7EB8E}">
      <dgm:prSet/>
      <dgm:spPr/>
      <dgm:t>
        <a:bodyPr/>
        <a:lstStyle/>
        <a:p>
          <a:endParaRPr lang="en-US"/>
        </a:p>
      </dgm:t>
    </dgm:pt>
    <dgm:pt modelId="{330BC064-7BF7-4DF6-9D87-3490F5DEF57D}">
      <dgm:prSet custT="1"/>
      <dgm:spPr>
        <a:solidFill>
          <a:srgbClr val="92D050"/>
        </a:solidFill>
      </dgm:spPr>
      <dgm:t>
        <a:bodyPr/>
        <a:lstStyle/>
        <a:p>
          <a:r>
            <a:rPr lang="en-US" sz="2400" b="1">
              <a:solidFill>
                <a:schemeClr val="tx1"/>
              </a:solidFill>
            </a:rPr>
            <a:t>The company holds an 80% market share and aims to cement its dominance.</a:t>
          </a:r>
        </a:p>
      </dgm:t>
    </dgm:pt>
    <dgm:pt modelId="{5C7B7F94-EBC4-4F82-AE3A-3471C84DC07A}" type="parTrans" cxnId="{3BEC1B85-676E-40BA-B7C0-F1923EE0EA6C}">
      <dgm:prSet/>
      <dgm:spPr/>
      <dgm:t>
        <a:bodyPr/>
        <a:lstStyle/>
        <a:p>
          <a:endParaRPr lang="en-US"/>
        </a:p>
      </dgm:t>
    </dgm:pt>
    <dgm:pt modelId="{529C2341-1FAD-400B-A24E-B8A2E09F27FE}" type="sibTrans" cxnId="{3BEC1B85-676E-40BA-B7C0-F1923EE0EA6C}">
      <dgm:prSet/>
      <dgm:spPr/>
      <dgm:t>
        <a:bodyPr/>
        <a:lstStyle/>
        <a:p>
          <a:endParaRPr lang="en-US"/>
        </a:p>
      </dgm:t>
    </dgm:pt>
    <dgm:pt modelId="{7D535E1C-4A84-4D50-A76F-C1612A2613D9}">
      <dgm:prSet custT="1"/>
      <dgm:spPr>
        <a:solidFill>
          <a:schemeClr val="accent3"/>
        </a:solidFill>
      </dgm:spPr>
      <dgm:t>
        <a:bodyPr/>
        <a:lstStyle/>
        <a:p>
          <a:r>
            <a:rPr lang="en-US" sz="2400" b="1">
              <a:solidFill>
                <a:schemeClr val="tx1"/>
              </a:solidFill>
            </a:rPr>
            <a:t>CEO Jensen Huang unveiled microservices software to enhance AI integration.</a:t>
          </a:r>
        </a:p>
      </dgm:t>
    </dgm:pt>
    <dgm:pt modelId="{42DF7D0D-3FD4-4716-A6C8-19830811607E}" type="parTrans" cxnId="{23C48931-8F60-43B0-BFC9-718F7C16B2D9}">
      <dgm:prSet/>
      <dgm:spPr/>
      <dgm:t>
        <a:bodyPr/>
        <a:lstStyle/>
        <a:p>
          <a:endParaRPr lang="en-US"/>
        </a:p>
      </dgm:t>
    </dgm:pt>
    <dgm:pt modelId="{9C66FAEA-EBE0-4F7F-8E61-69295E1AA34A}" type="sibTrans" cxnId="{23C48931-8F60-43B0-BFC9-718F7C16B2D9}">
      <dgm:prSet/>
      <dgm:spPr/>
      <dgm:t>
        <a:bodyPr/>
        <a:lstStyle/>
        <a:p>
          <a:endParaRPr lang="en-US"/>
        </a:p>
      </dgm:t>
    </dgm:pt>
    <dgm:pt modelId="{6B9A88F6-09E0-4D98-BE4D-2AC6CDC9D664}">
      <dgm:prSet custT="1"/>
      <dgm:spPr>
        <a:solidFill>
          <a:srgbClr val="92D050"/>
        </a:solidFill>
      </dgm:spPr>
      <dgm:t>
        <a:bodyPr/>
        <a:lstStyle/>
        <a:p>
          <a:r>
            <a:rPr lang="en-US" sz="2400" b="1">
              <a:solidFill>
                <a:schemeClr val="tx1"/>
              </a:solidFill>
            </a:rPr>
            <a:t>Nvidia, the third-most valuable US company, saw a 240% share surge, reaching a $2 trillion market value.</a:t>
          </a:r>
        </a:p>
      </dgm:t>
    </dgm:pt>
    <dgm:pt modelId="{030500E2-CB5E-428D-B723-D995E8D65C24}" type="parTrans" cxnId="{70997C8E-0333-4DB6-923C-F916D8835652}">
      <dgm:prSet/>
      <dgm:spPr/>
      <dgm:t>
        <a:bodyPr/>
        <a:lstStyle/>
        <a:p>
          <a:endParaRPr lang="en-US"/>
        </a:p>
      </dgm:t>
    </dgm:pt>
    <dgm:pt modelId="{2D6B02AA-855C-4B68-A775-2D0149AEB7FC}" type="sibTrans" cxnId="{70997C8E-0333-4DB6-923C-F916D8835652}">
      <dgm:prSet/>
      <dgm:spPr/>
      <dgm:t>
        <a:bodyPr/>
        <a:lstStyle/>
        <a:p>
          <a:endParaRPr lang="en-US"/>
        </a:p>
      </dgm:t>
    </dgm:pt>
    <dgm:pt modelId="{AAE0E749-CDB8-41F4-8BF7-3BCD9EEC60DA}">
      <dgm:prSet custT="1"/>
      <dgm:spPr>
        <a:solidFill>
          <a:schemeClr val="accent3"/>
        </a:solidFill>
      </dgm:spPr>
      <dgm:t>
        <a:bodyPr/>
        <a:lstStyle/>
        <a:p>
          <a:r>
            <a:rPr lang="en-US" sz="2400" b="1">
              <a:solidFill>
                <a:schemeClr val="tx1"/>
              </a:solidFill>
            </a:rPr>
            <a:t>Major customers like Amazon, Google, Microsoft, and OpenAI plan to use the new chip for cloud computing and AI services.</a:t>
          </a:r>
        </a:p>
      </dgm:t>
    </dgm:pt>
    <dgm:pt modelId="{5018BE93-AA6F-41FF-9F44-4BD4A0D69379}" type="parTrans" cxnId="{D5EBEA2C-B788-4EBB-B5D4-9A3B7C66A77D}">
      <dgm:prSet/>
      <dgm:spPr/>
      <dgm:t>
        <a:bodyPr/>
        <a:lstStyle/>
        <a:p>
          <a:endParaRPr lang="en-US"/>
        </a:p>
      </dgm:t>
    </dgm:pt>
    <dgm:pt modelId="{B41035D2-5A78-46D4-A9B2-C69EA00D7F9A}" type="sibTrans" cxnId="{D5EBEA2C-B788-4EBB-B5D4-9A3B7C66A77D}">
      <dgm:prSet/>
      <dgm:spPr/>
      <dgm:t>
        <a:bodyPr/>
        <a:lstStyle/>
        <a:p>
          <a:endParaRPr lang="en-US"/>
        </a:p>
      </dgm:t>
    </dgm:pt>
    <dgm:pt modelId="{D54147D0-AEFE-4D54-B4AD-5C1877270C39}">
      <dgm:prSet custT="1"/>
      <dgm:spPr>
        <a:solidFill>
          <a:srgbClr val="92D050"/>
        </a:solidFill>
      </dgm:spPr>
      <dgm:t>
        <a:bodyPr/>
        <a:lstStyle/>
        <a:p>
          <a:r>
            <a:rPr lang="en-US" sz="2400" b="1">
              <a:solidFill>
                <a:schemeClr val="tx1"/>
              </a:solidFill>
            </a:rPr>
            <a:t>New chips for cars will be used by Chinese EV makers BYD and Xpeng.</a:t>
          </a:r>
        </a:p>
      </dgm:t>
    </dgm:pt>
    <dgm:pt modelId="{59279D27-C346-485F-8009-D3A80285ED56}" type="parTrans" cxnId="{C1C629D6-AF14-4F8F-857C-0F0B714860FE}">
      <dgm:prSet/>
      <dgm:spPr/>
      <dgm:t>
        <a:bodyPr/>
        <a:lstStyle/>
        <a:p>
          <a:endParaRPr lang="en-US"/>
        </a:p>
      </dgm:t>
    </dgm:pt>
    <dgm:pt modelId="{444BEC40-1AC3-455B-85C4-9A7767140E0A}" type="sibTrans" cxnId="{C1C629D6-AF14-4F8F-857C-0F0B714860FE}">
      <dgm:prSet/>
      <dgm:spPr/>
      <dgm:t>
        <a:bodyPr/>
        <a:lstStyle/>
        <a:p>
          <a:endParaRPr lang="en-US"/>
        </a:p>
      </dgm:t>
    </dgm:pt>
    <dgm:pt modelId="{2EF8DE25-A0AB-4F7B-A9BB-D060E905C34B}">
      <dgm:prSet custT="1"/>
      <dgm:spPr>
        <a:solidFill>
          <a:schemeClr val="accent3"/>
        </a:solidFill>
      </dgm:spPr>
      <dgm:t>
        <a:bodyPr/>
        <a:lstStyle/>
        <a:p>
          <a:r>
            <a:rPr lang="en-US" sz="2400" b="1">
              <a:solidFill>
                <a:schemeClr val="tx1"/>
              </a:solidFill>
            </a:rPr>
            <a:t>Nvidia also revealed chips for humanoid robots at the conference.</a:t>
          </a:r>
        </a:p>
      </dgm:t>
    </dgm:pt>
    <dgm:pt modelId="{711121DC-4473-4790-8BC9-0DF6F5DC89AB}" type="parTrans" cxnId="{596D4423-8565-4D6E-A056-73E973BB477E}">
      <dgm:prSet/>
      <dgm:spPr/>
      <dgm:t>
        <a:bodyPr/>
        <a:lstStyle/>
        <a:p>
          <a:endParaRPr lang="en-US"/>
        </a:p>
      </dgm:t>
    </dgm:pt>
    <dgm:pt modelId="{D19ECA3C-B950-4CF5-A370-E2465EDB9F87}" type="sibTrans" cxnId="{596D4423-8565-4D6E-A056-73E973BB477E}">
      <dgm:prSet/>
      <dgm:spPr/>
      <dgm:t>
        <a:bodyPr/>
        <a:lstStyle/>
        <a:p>
          <a:endParaRPr lang="en-US"/>
        </a:p>
      </dgm:t>
    </dgm:pt>
    <dgm:pt modelId="{B1CE0893-7FCD-436B-8D64-DC23286F1F10}">
      <dgm:prSet custT="1"/>
      <dgm:spPr>
        <a:solidFill>
          <a:srgbClr val="92D050"/>
        </a:solidFill>
      </dgm:spPr>
      <dgm:t>
        <a:bodyPr/>
        <a:lstStyle/>
        <a:p>
          <a:r>
            <a:rPr lang="en-US" sz="2400" b="1">
              <a:solidFill>
                <a:schemeClr val="tx1"/>
              </a:solidFill>
            </a:rPr>
            <a:t>Early investments in machine learning features helped Nvidia gain market share.</a:t>
          </a:r>
        </a:p>
      </dgm:t>
    </dgm:pt>
    <dgm:pt modelId="{53B860BC-2B78-43BB-AB42-28366656541B}" type="parTrans" cxnId="{30DC8DEC-496D-451B-B51C-9DC2B1367A4C}">
      <dgm:prSet/>
      <dgm:spPr/>
      <dgm:t>
        <a:bodyPr/>
        <a:lstStyle/>
        <a:p>
          <a:endParaRPr lang="en-US"/>
        </a:p>
      </dgm:t>
    </dgm:pt>
    <dgm:pt modelId="{125E7155-7BBC-45AF-B689-64300DD32C0B}" type="sibTrans" cxnId="{30DC8DEC-496D-451B-B51C-9DC2B1367A4C}">
      <dgm:prSet/>
      <dgm:spPr/>
      <dgm:t>
        <a:bodyPr/>
        <a:lstStyle/>
        <a:p>
          <a:endParaRPr lang="en-US"/>
        </a:p>
      </dgm:t>
    </dgm:pt>
    <dgm:pt modelId="{D2D67AE6-02CA-459E-AEF4-2CFDEEE69D22}">
      <dgm:prSet custT="1"/>
      <dgm:spPr>
        <a:solidFill>
          <a:schemeClr val="accent3"/>
        </a:solidFill>
      </dgm:spPr>
      <dgm:t>
        <a:bodyPr/>
        <a:lstStyle/>
        <a:p>
          <a:r>
            <a:rPr lang="en-US" sz="2400" b="1">
              <a:solidFill>
                <a:schemeClr val="tx1"/>
              </a:solidFill>
            </a:rPr>
            <a:t>Despite competition from AMD and Intel, rapid market growth offers opportunities for all players.</a:t>
          </a:r>
        </a:p>
      </dgm:t>
    </dgm:pt>
    <dgm:pt modelId="{587F527D-23D9-467C-B7F7-44E3A8EDAE1C}" type="parTrans" cxnId="{6EBDD7D4-099C-4A6D-8E31-599BB48A6B3B}">
      <dgm:prSet/>
      <dgm:spPr/>
      <dgm:t>
        <a:bodyPr/>
        <a:lstStyle/>
        <a:p>
          <a:endParaRPr lang="en-US"/>
        </a:p>
      </dgm:t>
    </dgm:pt>
    <dgm:pt modelId="{F92A7C7E-E7AA-4CF9-B080-11F94710D212}" type="sibTrans" cxnId="{6EBDD7D4-099C-4A6D-8E31-599BB48A6B3B}">
      <dgm:prSet/>
      <dgm:spPr/>
      <dgm:t>
        <a:bodyPr/>
        <a:lstStyle/>
        <a:p>
          <a:endParaRPr lang="en-US"/>
        </a:p>
      </dgm:t>
    </dgm:pt>
    <dgm:pt modelId="{A4175458-CCE0-4FAF-8948-4FD3325D57CC}" type="pres">
      <dgm:prSet presAssocID="{3A1B5813-11D1-4F5B-B728-71447B5AE6C7}" presName="linear" presStyleCnt="0">
        <dgm:presLayoutVars>
          <dgm:animLvl val="lvl"/>
          <dgm:resizeHandles val="exact"/>
        </dgm:presLayoutVars>
      </dgm:prSet>
      <dgm:spPr/>
    </dgm:pt>
    <dgm:pt modelId="{A27AB574-23ED-45A9-B5F3-68057CAD052B}" type="pres">
      <dgm:prSet presAssocID="{D4340CF6-0338-42E2-8DE4-03AFFDC600E7}" presName="parentText" presStyleLbl="node1" presStyleIdx="0" presStyleCnt="9">
        <dgm:presLayoutVars>
          <dgm:chMax val="0"/>
          <dgm:bulletEnabled val="1"/>
        </dgm:presLayoutVars>
      </dgm:prSet>
      <dgm:spPr>
        <a:xfrm>
          <a:off x="0" y="671"/>
          <a:ext cx="9098208" cy="874140"/>
        </a:xfrm>
        <a:prstGeom prst="roundRect">
          <a:avLst/>
        </a:prstGeom>
      </dgm:spPr>
    </dgm:pt>
    <dgm:pt modelId="{EF4637FA-AF0E-485D-B0C6-9998C2A02AF6}" type="pres">
      <dgm:prSet presAssocID="{1AE40F2F-D94A-46A8-93EF-B2CB5C648E09}" presName="spacer" presStyleCnt="0"/>
      <dgm:spPr/>
    </dgm:pt>
    <dgm:pt modelId="{089A4D42-22A6-477B-8D17-BA7A71F747E9}" type="pres">
      <dgm:prSet presAssocID="{330BC064-7BF7-4DF6-9D87-3490F5DEF57D}" presName="parentText" presStyleLbl="node1" presStyleIdx="1" presStyleCnt="9">
        <dgm:presLayoutVars>
          <dgm:chMax val="0"/>
          <dgm:bulletEnabled val="1"/>
        </dgm:presLayoutVars>
      </dgm:prSet>
      <dgm:spPr/>
    </dgm:pt>
    <dgm:pt modelId="{EF8F82A1-8CC0-4264-84EB-BB22B19BB563}" type="pres">
      <dgm:prSet presAssocID="{529C2341-1FAD-400B-A24E-B8A2E09F27FE}" presName="spacer" presStyleCnt="0"/>
      <dgm:spPr/>
    </dgm:pt>
    <dgm:pt modelId="{5C1D5BAE-1EC1-4759-B1C9-DCBF3B2C849B}" type="pres">
      <dgm:prSet presAssocID="{7D535E1C-4A84-4D50-A76F-C1612A2613D9}" presName="parentText" presStyleLbl="node1" presStyleIdx="2" presStyleCnt="9">
        <dgm:presLayoutVars>
          <dgm:chMax val="0"/>
          <dgm:bulletEnabled val="1"/>
        </dgm:presLayoutVars>
      </dgm:prSet>
      <dgm:spPr/>
    </dgm:pt>
    <dgm:pt modelId="{F32A3F4F-B931-4B14-BABE-A03B1B79801A}" type="pres">
      <dgm:prSet presAssocID="{9C66FAEA-EBE0-4F7F-8E61-69295E1AA34A}" presName="spacer" presStyleCnt="0"/>
      <dgm:spPr/>
    </dgm:pt>
    <dgm:pt modelId="{74F4F163-068C-416D-92D9-59C2C4A25FDB}" type="pres">
      <dgm:prSet presAssocID="{6B9A88F6-09E0-4D98-BE4D-2AC6CDC9D664}" presName="parentText" presStyleLbl="node1" presStyleIdx="3" presStyleCnt="9">
        <dgm:presLayoutVars>
          <dgm:chMax val="0"/>
          <dgm:bulletEnabled val="1"/>
        </dgm:presLayoutVars>
      </dgm:prSet>
      <dgm:spPr/>
    </dgm:pt>
    <dgm:pt modelId="{68C485F1-3A5E-4433-B212-1DEE7D3A0946}" type="pres">
      <dgm:prSet presAssocID="{2D6B02AA-855C-4B68-A775-2D0149AEB7FC}" presName="spacer" presStyleCnt="0"/>
      <dgm:spPr/>
    </dgm:pt>
    <dgm:pt modelId="{30890B16-55A6-4491-965C-06B30B9BB741}" type="pres">
      <dgm:prSet presAssocID="{AAE0E749-CDB8-41F4-8BF7-3BCD9EEC60DA}" presName="parentText" presStyleLbl="node1" presStyleIdx="4" presStyleCnt="9">
        <dgm:presLayoutVars>
          <dgm:chMax val="0"/>
          <dgm:bulletEnabled val="1"/>
        </dgm:presLayoutVars>
      </dgm:prSet>
      <dgm:spPr/>
    </dgm:pt>
    <dgm:pt modelId="{6208E153-5992-415A-BFED-11E30963AF73}" type="pres">
      <dgm:prSet presAssocID="{B41035D2-5A78-46D4-A9B2-C69EA00D7F9A}" presName="spacer" presStyleCnt="0"/>
      <dgm:spPr/>
    </dgm:pt>
    <dgm:pt modelId="{26ACE88F-8CD4-4DE9-8CFE-8E7EDD143EF8}" type="pres">
      <dgm:prSet presAssocID="{D54147D0-AEFE-4D54-B4AD-5C1877270C39}" presName="parentText" presStyleLbl="node1" presStyleIdx="5" presStyleCnt="9">
        <dgm:presLayoutVars>
          <dgm:chMax val="0"/>
          <dgm:bulletEnabled val="1"/>
        </dgm:presLayoutVars>
      </dgm:prSet>
      <dgm:spPr/>
    </dgm:pt>
    <dgm:pt modelId="{DBB094F8-555D-4D54-B073-CA96C6894B2D}" type="pres">
      <dgm:prSet presAssocID="{444BEC40-1AC3-455B-85C4-9A7767140E0A}" presName="spacer" presStyleCnt="0"/>
      <dgm:spPr/>
    </dgm:pt>
    <dgm:pt modelId="{927E8B1C-55DC-47FD-A344-E6B7482511CE}" type="pres">
      <dgm:prSet presAssocID="{2EF8DE25-A0AB-4F7B-A9BB-D060E905C34B}" presName="parentText" presStyleLbl="node1" presStyleIdx="6" presStyleCnt="9">
        <dgm:presLayoutVars>
          <dgm:chMax val="0"/>
          <dgm:bulletEnabled val="1"/>
        </dgm:presLayoutVars>
      </dgm:prSet>
      <dgm:spPr/>
    </dgm:pt>
    <dgm:pt modelId="{4A5E1193-B227-4915-8297-5F8C2351C73C}" type="pres">
      <dgm:prSet presAssocID="{D19ECA3C-B950-4CF5-A370-E2465EDB9F87}" presName="spacer" presStyleCnt="0"/>
      <dgm:spPr/>
    </dgm:pt>
    <dgm:pt modelId="{8BD1AF41-882A-4E0E-B4A4-8D7D1056C537}" type="pres">
      <dgm:prSet presAssocID="{B1CE0893-7FCD-436B-8D64-DC23286F1F10}" presName="parentText" presStyleLbl="node1" presStyleIdx="7" presStyleCnt="9">
        <dgm:presLayoutVars>
          <dgm:chMax val="0"/>
          <dgm:bulletEnabled val="1"/>
        </dgm:presLayoutVars>
      </dgm:prSet>
      <dgm:spPr/>
    </dgm:pt>
    <dgm:pt modelId="{3124925D-8F43-41E9-8B99-5C72F6371853}" type="pres">
      <dgm:prSet presAssocID="{125E7155-7BBC-45AF-B689-64300DD32C0B}" presName="spacer" presStyleCnt="0"/>
      <dgm:spPr/>
    </dgm:pt>
    <dgm:pt modelId="{3FEF6962-B27B-46D8-B8A5-C53A8645D0D2}" type="pres">
      <dgm:prSet presAssocID="{D2D67AE6-02CA-459E-AEF4-2CFDEEE69D22}" presName="parentText" presStyleLbl="node1" presStyleIdx="8" presStyleCnt="9">
        <dgm:presLayoutVars>
          <dgm:chMax val="0"/>
          <dgm:bulletEnabled val="1"/>
        </dgm:presLayoutVars>
      </dgm:prSet>
      <dgm:spPr/>
    </dgm:pt>
  </dgm:ptLst>
  <dgm:cxnLst>
    <dgm:cxn modelId="{57907F01-5F0E-498F-BF83-6F506E58FE29}" type="presOf" srcId="{B1CE0893-7FCD-436B-8D64-DC23286F1F10}" destId="{8BD1AF41-882A-4E0E-B4A4-8D7D1056C537}" srcOrd="0" destOrd="0" presId="urn:microsoft.com/office/officeart/2005/8/layout/vList2"/>
    <dgm:cxn modelId="{6882A708-444C-407C-B512-BDA773BA9D1F}" type="presOf" srcId="{D2D67AE6-02CA-459E-AEF4-2CFDEEE69D22}" destId="{3FEF6962-B27B-46D8-B8A5-C53A8645D0D2}" srcOrd="0" destOrd="0" presId="urn:microsoft.com/office/officeart/2005/8/layout/vList2"/>
    <dgm:cxn modelId="{596D4423-8565-4D6E-A056-73E973BB477E}" srcId="{3A1B5813-11D1-4F5B-B728-71447B5AE6C7}" destId="{2EF8DE25-A0AB-4F7B-A9BB-D060E905C34B}" srcOrd="6" destOrd="0" parTransId="{711121DC-4473-4790-8BC9-0DF6F5DC89AB}" sibTransId="{D19ECA3C-B950-4CF5-A370-E2465EDB9F87}"/>
    <dgm:cxn modelId="{D5EBEA2C-B788-4EBB-B5D4-9A3B7C66A77D}" srcId="{3A1B5813-11D1-4F5B-B728-71447B5AE6C7}" destId="{AAE0E749-CDB8-41F4-8BF7-3BCD9EEC60DA}" srcOrd="4" destOrd="0" parTransId="{5018BE93-AA6F-41FF-9F44-4BD4A0D69379}" sibTransId="{B41035D2-5A78-46D4-A9B2-C69EA00D7F9A}"/>
    <dgm:cxn modelId="{23C48931-8F60-43B0-BFC9-718F7C16B2D9}" srcId="{3A1B5813-11D1-4F5B-B728-71447B5AE6C7}" destId="{7D535E1C-4A84-4D50-A76F-C1612A2613D9}" srcOrd="2" destOrd="0" parTransId="{42DF7D0D-3FD4-4716-A6C8-19830811607E}" sibTransId="{9C66FAEA-EBE0-4F7F-8E61-69295E1AA34A}"/>
    <dgm:cxn modelId="{BA019036-E9D7-475D-95BE-3DA35D2C2536}" type="presOf" srcId="{7D535E1C-4A84-4D50-A76F-C1612A2613D9}" destId="{5C1D5BAE-1EC1-4759-B1C9-DCBF3B2C849B}" srcOrd="0" destOrd="0" presId="urn:microsoft.com/office/officeart/2005/8/layout/vList2"/>
    <dgm:cxn modelId="{6C52224D-D93E-46BF-A564-89BF1E20582D}" type="presOf" srcId="{AAE0E749-CDB8-41F4-8BF7-3BCD9EEC60DA}" destId="{30890B16-55A6-4491-965C-06B30B9BB741}" srcOrd="0" destOrd="0" presId="urn:microsoft.com/office/officeart/2005/8/layout/vList2"/>
    <dgm:cxn modelId="{4FB10550-12EC-4175-92D3-A0CD7AB2D010}" type="presOf" srcId="{D4340CF6-0338-42E2-8DE4-03AFFDC600E7}" destId="{A27AB574-23ED-45A9-B5F3-68057CAD052B}" srcOrd="0" destOrd="0" presId="urn:microsoft.com/office/officeart/2005/8/layout/vList2"/>
    <dgm:cxn modelId="{3BEC1B85-676E-40BA-B7C0-F1923EE0EA6C}" srcId="{3A1B5813-11D1-4F5B-B728-71447B5AE6C7}" destId="{330BC064-7BF7-4DF6-9D87-3490F5DEF57D}" srcOrd="1" destOrd="0" parTransId="{5C7B7F94-EBC4-4F82-AE3A-3471C84DC07A}" sibTransId="{529C2341-1FAD-400B-A24E-B8A2E09F27FE}"/>
    <dgm:cxn modelId="{70997C8E-0333-4DB6-923C-F916D8835652}" srcId="{3A1B5813-11D1-4F5B-B728-71447B5AE6C7}" destId="{6B9A88F6-09E0-4D98-BE4D-2AC6CDC9D664}" srcOrd="3" destOrd="0" parTransId="{030500E2-CB5E-428D-B723-D995E8D65C24}" sibTransId="{2D6B02AA-855C-4B68-A775-2D0149AEB7FC}"/>
    <dgm:cxn modelId="{0FD9FB97-83A7-4F57-A5D0-F3DE99B44CA2}" type="presOf" srcId="{330BC064-7BF7-4DF6-9D87-3490F5DEF57D}" destId="{089A4D42-22A6-477B-8D17-BA7A71F747E9}" srcOrd="0" destOrd="0" presId="urn:microsoft.com/office/officeart/2005/8/layout/vList2"/>
    <dgm:cxn modelId="{A03E63A3-A041-4039-AB98-D4D4AED7EB8E}" srcId="{3A1B5813-11D1-4F5B-B728-71447B5AE6C7}" destId="{D4340CF6-0338-42E2-8DE4-03AFFDC600E7}" srcOrd="0" destOrd="0" parTransId="{B273D472-6E79-4902-9738-B507FE8498E6}" sibTransId="{1AE40F2F-D94A-46A8-93EF-B2CB5C648E09}"/>
    <dgm:cxn modelId="{81E9D4A3-6197-4FAA-A5D9-E4815E8C195E}" type="presOf" srcId="{2EF8DE25-A0AB-4F7B-A9BB-D060E905C34B}" destId="{927E8B1C-55DC-47FD-A344-E6B7482511CE}" srcOrd="0" destOrd="0" presId="urn:microsoft.com/office/officeart/2005/8/layout/vList2"/>
    <dgm:cxn modelId="{6DB842B6-BFAE-4EC6-A0D2-E3502C994845}" type="presOf" srcId="{6B9A88F6-09E0-4D98-BE4D-2AC6CDC9D664}" destId="{74F4F163-068C-416D-92D9-59C2C4A25FDB}" srcOrd="0" destOrd="0" presId="urn:microsoft.com/office/officeart/2005/8/layout/vList2"/>
    <dgm:cxn modelId="{486DEECD-050E-4427-BA40-57A780E672E9}" type="presOf" srcId="{D54147D0-AEFE-4D54-B4AD-5C1877270C39}" destId="{26ACE88F-8CD4-4DE9-8CFE-8E7EDD143EF8}" srcOrd="0" destOrd="0" presId="urn:microsoft.com/office/officeart/2005/8/layout/vList2"/>
    <dgm:cxn modelId="{6EBDD7D4-099C-4A6D-8E31-599BB48A6B3B}" srcId="{3A1B5813-11D1-4F5B-B728-71447B5AE6C7}" destId="{D2D67AE6-02CA-459E-AEF4-2CFDEEE69D22}" srcOrd="8" destOrd="0" parTransId="{587F527D-23D9-467C-B7F7-44E3A8EDAE1C}" sibTransId="{F92A7C7E-E7AA-4CF9-B080-11F94710D212}"/>
    <dgm:cxn modelId="{C1C629D6-AF14-4F8F-857C-0F0B714860FE}" srcId="{3A1B5813-11D1-4F5B-B728-71447B5AE6C7}" destId="{D54147D0-AEFE-4D54-B4AD-5C1877270C39}" srcOrd="5" destOrd="0" parTransId="{59279D27-C346-485F-8009-D3A80285ED56}" sibTransId="{444BEC40-1AC3-455B-85C4-9A7767140E0A}"/>
    <dgm:cxn modelId="{09D79ED6-E9F5-4C73-AA12-F7268C02777F}" type="presOf" srcId="{3A1B5813-11D1-4F5B-B728-71447B5AE6C7}" destId="{A4175458-CCE0-4FAF-8948-4FD3325D57CC}" srcOrd="0" destOrd="0" presId="urn:microsoft.com/office/officeart/2005/8/layout/vList2"/>
    <dgm:cxn modelId="{30DC8DEC-496D-451B-B51C-9DC2B1367A4C}" srcId="{3A1B5813-11D1-4F5B-B728-71447B5AE6C7}" destId="{B1CE0893-7FCD-436B-8D64-DC23286F1F10}" srcOrd="7" destOrd="0" parTransId="{53B860BC-2B78-43BB-AB42-28366656541B}" sibTransId="{125E7155-7BBC-45AF-B689-64300DD32C0B}"/>
    <dgm:cxn modelId="{6B9D0D88-A2FE-4ABE-9465-C8A6CD996FF9}" type="presParOf" srcId="{A4175458-CCE0-4FAF-8948-4FD3325D57CC}" destId="{A27AB574-23ED-45A9-B5F3-68057CAD052B}" srcOrd="0" destOrd="0" presId="urn:microsoft.com/office/officeart/2005/8/layout/vList2"/>
    <dgm:cxn modelId="{5D843EA2-283B-4894-8AB2-B5B22D5B92E3}" type="presParOf" srcId="{A4175458-CCE0-4FAF-8948-4FD3325D57CC}" destId="{EF4637FA-AF0E-485D-B0C6-9998C2A02AF6}" srcOrd="1" destOrd="0" presId="urn:microsoft.com/office/officeart/2005/8/layout/vList2"/>
    <dgm:cxn modelId="{994C518E-78E0-49CB-9167-A5A4C83E8CC9}" type="presParOf" srcId="{A4175458-CCE0-4FAF-8948-4FD3325D57CC}" destId="{089A4D42-22A6-477B-8D17-BA7A71F747E9}" srcOrd="2" destOrd="0" presId="urn:microsoft.com/office/officeart/2005/8/layout/vList2"/>
    <dgm:cxn modelId="{774D647E-1FC9-4278-88BB-BD148E4A1D9B}" type="presParOf" srcId="{A4175458-CCE0-4FAF-8948-4FD3325D57CC}" destId="{EF8F82A1-8CC0-4264-84EB-BB22B19BB563}" srcOrd="3" destOrd="0" presId="urn:microsoft.com/office/officeart/2005/8/layout/vList2"/>
    <dgm:cxn modelId="{511E1455-53C3-40CA-8C64-BD0BD428EF3D}" type="presParOf" srcId="{A4175458-CCE0-4FAF-8948-4FD3325D57CC}" destId="{5C1D5BAE-1EC1-4759-B1C9-DCBF3B2C849B}" srcOrd="4" destOrd="0" presId="urn:microsoft.com/office/officeart/2005/8/layout/vList2"/>
    <dgm:cxn modelId="{4E58A84F-9007-4D8D-BE1F-D7D1B1E58FE5}" type="presParOf" srcId="{A4175458-CCE0-4FAF-8948-4FD3325D57CC}" destId="{F32A3F4F-B931-4B14-BABE-A03B1B79801A}" srcOrd="5" destOrd="0" presId="urn:microsoft.com/office/officeart/2005/8/layout/vList2"/>
    <dgm:cxn modelId="{D58CAE76-8B8B-41F4-A25E-503888FDB476}" type="presParOf" srcId="{A4175458-CCE0-4FAF-8948-4FD3325D57CC}" destId="{74F4F163-068C-416D-92D9-59C2C4A25FDB}" srcOrd="6" destOrd="0" presId="urn:microsoft.com/office/officeart/2005/8/layout/vList2"/>
    <dgm:cxn modelId="{F4058127-879E-4019-8653-8B77D3072E4F}" type="presParOf" srcId="{A4175458-CCE0-4FAF-8948-4FD3325D57CC}" destId="{68C485F1-3A5E-4433-B212-1DEE7D3A0946}" srcOrd="7" destOrd="0" presId="urn:microsoft.com/office/officeart/2005/8/layout/vList2"/>
    <dgm:cxn modelId="{0778F002-2397-4803-8935-8FA7EAA94C1E}" type="presParOf" srcId="{A4175458-CCE0-4FAF-8948-4FD3325D57CC}" destId="{30890B16-55A6-4491-965C-06B30B9BB741}" srcOrd="8" destOrd="0" presId="urn:microsoft.com/office/officeart/2005/8/layout/vList2"/>
    <dgm:cxn modelId="{39297836-EFF5-4E1A-8251-E9DBE3562509}" type="presParOf" srcId="{A4175458-CCE0-4FAF-8948-4FD3325D57CC}" destId="{6208E153-5992-415A-BFED-11E30963AF73}" srcOrd="9" destOrd="0" presId="urn:microsoft.com/office/officeart/2005/8/layout/vList2"/>
    <dgm:cxn modelId="{8B400BF6-542B-4B2C-A012-AB1486D43AA5}" type="presParOf" srcId="{A4175458-CCE0-4FAF-8948-4FD3325D57CC}" destId="{26ACE88F-8CD4-4DE9-8CFE-8E7EDD143EF8}" srcOrd="10" destOrd="0" presId="urn:microsoft.com/office/officeart/2005/8/layout/vList2"/>
    <dgm:cxn modelId="{D35C3A0F-11BB-4751-8F5D-1DC94C2EA4D5}" type="presParOf" srcId="{A4175458-CCE0-4FAF-8948-4FD3325D57CC}" destId="{DBB094F8-555D-4D54-B073-CA96C6894B2D}" srcOrd="11" destOrd="0" presId="urn:microsoft.com/office/officeart/2005/8/layout/vList2"/>
    <dgm:cxn modelId="{8BF0D803-A9FF-48CB-B737-0CD6604CDAC8}" type="presParOf" srcId="{A4175458-CCE0-4FAF-8948-4FD3325D57CC}" destId="{927E8B1C-55DC-47FD-A344-E6B7482511CE}" srcOrd="12" destOrd="0" presId="urn:microsoft.com/office/officeart/2005/8/layout/vList2"/>
    <dgm:cxn modelId="{B3768C39-3F5B-4CFA-AFCA-86ADE7B68902}" type="presParOf" srcId="{A4175458-CCE0-4FAF-8948-4FD3325D57CC}" destId="{4A5E1193-B227-4915-8297-5F8C2351C73C}" srcOrd="13" destOrd="0" presId="urn:microsoft.com/office/officeart/2005/8/layout/vList2"/>
    <dgm:cxn modelId="{9C0F454B-98E2-45EA-A49D-BAAB90AC7D47}" type="presParOf" srcId="{A4175458-CCE0-4FAF-8948-4FD3325D57CC}" destId="{8BD1AF41-882A-4E0E-B4A4-8D7D1056C537}" srcOrd="14" destOrd="0" presId="urn:microsoft.com/office/officeart/2005/8/layout/vList2"/>
    <dgm:cxn modelId="{26FEB8C2-38F6-4EA0-828E-AE6B73930A99}" type="presParOf" srcId="{A4175458-CCE0-4FAF-8948-4FD3325D57CC}" destId="{3124925D-8F43-41E9-8B99-5C72F6371853}" srcOrd="15" destOrd="0" presId="urn:microsoft.com/office/officeart/2005/8/layout/vList2"/>
    <dgm:cxn modelId="{A59AD3BF-5739-4668-A27B-62F4B434A089}" type="presParOf" srcId="{A4175458-CCE0-4FAF-8948-4FD3325D57CC}" destId="{3FEF6962-B27B-46D8-B8A5-C53A8645D0D2}" srcOrd="16" destOrd="0" presId="urn:microsoft.com/office/officeart/2005/8/layout/vList2"/>
  </dgm:cxnLst>
  <dgm:bg>
    <a:solidFill>
      <a:schemeClr val="accent3"/>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D3393-CE3F-034E-8BE7-D627B6F232CC}">
      <dsp:nvSpPr>
        <dsp:cNvPr id="0" name=""/>
        <dsp:cNvSpPr/>
      </dsp:nvSpPr>
      <dsp:spPr>
        <a:xfrm>
          <a:off x="0" y="732672"/>
          <a:ext cx="10197808" cy="13104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b="1" kern="1200">
              <a:latin typeface="Poppins" pitchFamily="2" charset="77"/>
              <a:cs typeface="Poppins" pitchFamily="2" charset="77"/>
            </a:rPr>
            <a:t>Fabless Companies (e.g., Nvidia, AMD)</a:t>
          </a:r>
          <a:r>
            <a:rPr lang="en-CA" sz="2800" kern="1200">
              <a:latin typeface="Poppins" pitchFamily="2" charset="77"/>
              <a:cs typeface="Poppins" pitchFamily="2" charset="77"/>
            </a:rPr>
            <a:t>: Design chips but outsource manufacturing to foundries like TSMC. </a:t>
          </a:r>
          <a:endParaRPr lang="en-US" sz="2800" kern="1200">
            <a:latin typeface="Poppins" pitchFamily="2" charset="77"/>
            <a:cs typeface="Poppins" pitchFamily="2" charset="77"/>
          </a:endParaRPr>
        </a:p>
      </dsp:txBody>
      <dsp:txXfrm>
        <a:off x="63968" y="796640"/>
        <a:ext cx="10069872" cy="1182464"/>
      </dsp:txXfrm>
    </dsp:sp>
    <dsp:sp modelId="{301E6057-CE10-174D-B5F0-3D6D3943FBAA}">
      <dsp:nvSpPr>
        <dsp:cNvPr id="0" name=""/>
        <dsp:cNvSpPr/>
      </dsp:nvSpPr>
      <dsp:spPr>
        <a:xfrm>
          <a:off x="0" y="2123712"/>
          <a:ext cx="10197808" cy="1310400"/>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b="1" kern="1200">
              <a:latin typeface="Poppins" pitchFamily="2" charset="77"/>
              <a:cs typeface="Poppins" pitchFamily="2" charset="77"/>
            </a:rPr>
            <a:t>Foundries (e.g., TSMC, GlobalFoundries)</a:t>
          </a:r>
          <a:r>
            <a:rPr lang="en-CA" sz="2800" kern="1200">
              <a:latin typeface="Poppins" pitchFamily="2" charset="77"/>
              <a:cs typeface="Poppins" pitchFamily="2" charset="77"/>
            </a:rPr>
            <a:t>: Specialize in manufacturing chips designed by other companies.</a:t>
          </a:r>
          <a:endParaRPr lang="en-US" sz="2800" kern="1200">
            <a:latin typeface="Poppins" pitchFamily="2" charset="77"/>
            <a:cs typeface="Poppins" pitchFamily="2" charset="77"/>
          </a:endParaRPr>
        </a:p>
      </dsp:txBody>
      <dsp:txXfrm>
        <a:off x="63968" y="2187680"/>
        <a:ext cx="10069872" cy="1182464"/>
      </dsp:txXfrm>
    </dsp:sp>
    <dsp:sp modelId="{C4324B1D-FCF3-3944-8E3F-349DD9FE5E6A}">
      <dsp:nvSpPr>
        <dsp:cNvPr id="0" name=""/>
        <dsp:cNvSpPr/>
      </dsp:nvSpPr>
      <dsp:spPr>
        <a:xfrm>
          <a:off x="0" y="3514752"/>
          <a:ext cx="10197808" cy="131040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b="1" kern="1200">
              <a:latin typeface="Poppins" pitchFamily="2" charset="77"/>
              <a:cs typeface="Poppins" pitchFamily="2" charset="77"/>
            </a:rPr>
            <a:t>Integrated Device Manufacturers (IDMs) (e.g., Intel, Samsung)</a:t>
          </a:r>
          <a:r>
            <a:rPr lang="en-CA" sz="2800" kern="1200">
              <a:latin typeface="Poppins" pitchFamily="2" charset="77"/>
              <a:cs typeface="Poppins" pitchFamily="2" charset="77"/>
            </a:rPr>
            <a:t>: Design and manufacture their own chips.</a:t>
          </a:r>
          <a:endParaRPr lang="en-US" sz="2800" kern="1200">
            <a:latin typeface="Poppins" pitchFamily="2" charset="77"/>
            <a:cs typeface="Poppins" pitchFamily="2" charset="77"/>
          </a:endParaRPr>
        </a:p>
      </dsp:txBody>
      <dsp:txXfrm>
        <a:off x="63968" y="3578720"/>
        <a:ext cx="10069872" cy="1182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B8999-B8CE-F041-8175-7D05950E6660}">
      <dsp:nvSpPr>
        <dsp:cNvPr id="0" name=""/>
        <dsp:cNvSpPr/>
      </dsp:nvSpPr>
      <dsp:spPr>
        <a:xfrm>
          <a:off x="0" y="3101342"/>
          <a:ext cx="2625891" cy="1667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89CFC8-60A7-AC45-A70B-181574391FCE}">
      <dsp:nvSpPr>
        <dsp:cNvPr id="0" name=""/>
        <dsp:cNvSpPr/>
      </dsp:nvSpPr>
      <dsp:spPr>
        <a:xfrm>
          <a:off x="291765" y="3378520"/>
          <a:ext cx="2625891" cy="1667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latin typeface="Poppins" pitchFamily="2" charset="77"/>
              <a:cs typeface="Poppins" pitchFamily="2" charset="77"/>
            </a:rPr>
            <a:t>Semiconductor Market Growth Forecast</a:t>
          </a:r>
          <a:endParaRPr lang="en-US" sz="2300" kern="1200">
            <a:latin typeface="Poppins" pitchFamily="2" charset="77"/>
            <a:cs typeface="Poppins" pitchFamily="2" charset="77"/>
          </a:endParaRPr>
        </a:p>
      </dsp:txBody>
      <dsp:txXfrm>
        <a:off x="340603" y="3427358"/>
        <a:ext cx="2528215" cy="1569764"/>
      </dsp:txXfrm>
    </dsp:sp>
    <dsp:sp modelId="{986F8FD5-30EA-004C-87F5-14BBDFC208C8}">
      <dsp:nvSpPr>
        <dsp:cNvPr id="0" name=""/>
        <dsp:cNvSpPr/>
      </dsp:nvSpPr>
      <dsp:spPr>
        <a:xfrm>
          <a:off x="3209422" y="3101342"/>
          <a:ext cx="2625891" cy="1667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9A634A-2B24-634B-BF51-A1059704DF2E}">
      <dsp:nvSpPr>
        <dsp:cNvPr id="0" name=""/>
        <dsp:cNvSpPr/>
      </dsp:nvSpPr>
      <dsp:spPr>
        <a:xfrm>
          <a:off x="3501188" y="3378520"/>
          <a:ext cx="2625891" cy="1667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550026" y="3427358"/>
        <a:ext cx="2528215" cy="1569764"/>
      </dsp:txXfrm>
    </dsp:sp>
    <dsp:sp modelId="{C1C22666-5993-4244-AB5F-91DCB34D7320}">
      <dsp:nvSpPr>
        <dsp:cNvPr id="0" name=""/>
        <dsp:cNvSpPr/>
      </dsp:nvSpPr>
      <dsp:spPr>
        <a:xfrm>
          <a:off x="6418845" y="3101342"/>
          <a:ext cx="2625891" cy="16674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147BFD-B588-734D-85F2-3322EEEE11E2}">
      <dsp:nvSpPr>
        <dsp:cNvPr id="0" name=""/>
        <dsp:cNvSpPr/>
      </dsp:nvSpPr>
      <dsp:spPr>
        <a:xfrm>
          <a:off x="6710610" y="3378520"/>
          <a:ext cx="2625891" cy="166744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759448" y="3427358"/>
        <a:ext cx="2528215" cy="1569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6B26A-0EFA-244F-AB1E-13EA5CF32510}">
      <dsp:nvSpPr>
        <dsp:cNvPr id="0" name=""/>
        <dsp:cNvSpPr/>
      </dsp:nvSpPr>
      <dsp:spPr>
        <a:xfrm>
          <a:off x="0" y="786200"/>
          <a:ext cx="4378404" cy="2780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6CBFC9-8A9E-AF4F-A9BA-4E0D0A581C3A}">
      <dsp:nvSpPr>
        <dsp:cNvPr id="0" name=""/>
        <dsp:cNvSpPr/>
      </dsp:nvSpPr>
      <dsp:spPr>
        <a:xfrm>
          <a:off x="486489" y="1248365"/>
          <a:ext cx="4378404" cy="278028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b="1" kern="1200"/>
            <a:t>How Are Semiconductors Made?</a:t>
          </a:r>
          <a:endParaRPr lang="en-US" sz="3300" kern="1200"/>
        </a:p>
      </dsp:txBody>
      <dsp:txXfrm>
        <a:off x="567921" y="1329797"/>
        <a:ext cx="4215540" cy="2617422"/>
      </dsp:txXfrm>
    </dsp:sp>
    <dsp:sp modelId="{2727C536-6EA1-8348-96DA-9166F0C40C04}">
      <dsp:nvSpPr>
        <dsp:cNvPr id="0" name=""/>
        <dsp:cNvSpPr/>
      </dsp:nvSpPr>
      <dsp:spPr>
        <a:xfrm>
          <a:off x="5351383" y="786200"/>
          <a:ext cx="4378404" cy="2780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1A3A1B-2797-914E-8073-53FF9CDA2092}">
      <dsp:nvSpPr>
        <dsp:cNvPr id="0" name=""/>
        <dsp:cNvSpPr/>
      </dsp:nvSpPr>
      <dsp:spPr>
        <a:xfrm>
          <a:off x="5837872" y="1248365"/>
          <a:ext cx="4378404" cy="278028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a:t>The manufacturing process involves photolithography, etching, doping, and packaging.</a:t>
          </a:r>
          <a:endParaRPr lang="en-US" sz="3300" kern="1200"/>
        </a:p>
      </dsp:txBody>
      <dsp:txXfrm>
        <a:off x="5919304" y="1329797"/>
        <a:ext cx="4215540" cy="2617422"/>
      </dsp:txXfrm>
    </dsp:sp>
    <dsp:sp modelId="{80E7F85A-8532-4F4C-A31B-29DA219ABF17}">
      <dsp:nvSpPr>
        <dsp:cNvPr id="0" name=""/>
        <dsp:cNvSpPr/>
      </dsp:nvSpPr>
      <dsp:spPr>
        <a:xfrm>
          <a:off x="10702766" y="786200"/>
          <a:ext cx="4378404" cy="2780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43B763-0EEE-8241-A77F-B79C1040A1B4}">
      <dsp:nvSpPr>
        <dsp:cNvPr id="0" name=""/>
        <dsp:cNvSpPr/>
      </dsp:nvSpPr>
      <dsp:spPr>
        <a:xfrm>
          <a:off x="11189255" y="1248365"/>
          <a:ext cx="4378404" cy="278028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a:t>The process begins with a silicon wafer, which is processed to create microchips.</a:t>
          </a:r>
          <a:endParaRPr lang="en-US" sz="3300" kern="1200"/>
        </a:p>
      </dsp:txBody>
      <dsp:txXfrm>
        <a:off x="11270687" y="1329797"/>
        <a:ext cx="4215540" cy="2617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AB574-23ED-45A9-B5F3-68057CAD052B}">
      <dsp:nvSpPr>
        <dsp:cNvPr id="0" name=""/>
        <dsp:cNvSpPr/>
      </dsp:nvSpPr>
      <dsp:spPr>
        <a:xfrm>
          <a:off x="0" y="671"/>
          <a:ext cx="9098208" cy="874140"/>
        </a:xfrm>
        <a:prstGeom prst="roundRect">
          <a:avLst/>
        </a:prstGeom>
        <a:solidFill>
          <a:srgbClr val="9BBB59"/>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Nvidia introduced the B200 "Blackwell" AI chip, 30 times faster than its predecessor.</a:t>
          </a:r>
        </a:p>
      </dsp:txBody>
      <dsp:txXfrm>
        <a:off x="42672" y="43343"/>
        <a:ext cx="9012864" cy="788796"/>
      </dsp:txXfrm>
    </dsp:sp>
    <dsp:sp modelId="{089A4D42-22A6-477B-8D17-BA7A71F747E9}">
      <dsp:nvSpPr>
        <dsp:cNvPr id="0" name=""/>
        <dsp:cNvSpPr/>
      </dsp:nvSpPr>
      <dsp:spPr>
        <a:xfrm>
          <a:off x="0" y="887932"/>
          <a:ext cx="9098208" cy="8741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The company holds an 80% market share and aims to cement its dominance.</a:t>
          </a:r>
        </a:p>
      </dsp:txBody>
      <dsp:txXfrm>
        <a:off x="42672" y="930604"/>
        <a:ext cx="9012864" cy="788796"/>
      </dsp:txXfrm>
    </dsp:sp>
    <dsp:sp modelId="{5C1D5BAE-1EC1-4759-B1C9-DCBF3B2C849B}">
      <dsp:nvSpPr>
        <dsp:cNvPr id="0" name=""/>
        <dsp:cNvSpPr/>
      </dsp:nvSpPr>
      <dsp:spPr>
        <a:xfrm>
          <a:off x="0" y="1775193"/>
          <a:ext cx="9098208" cy="87414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CEO Jensen Huang unveiled microservices software to enhance AI integration.</a:t>
          </a:r>
        </a:p>
      </dsp:txBody>
      <dsp:txXfrm>
        <a:off x="42672" y="1817865"/>
        <a:ext cx="9012864" cy="788796"/>
      </dsp:txXfrm>
    </dsp:sp>
    <dsp:sp modelId="{74F4F163-068C-416D-92D9-59C2C4A25FDB}">
      <dsp:nvSpPr>
        <dsp:cNvPr id="0" name=""/>
        <dsp:cNvSpPr/>
      </dsp:nvSpPr>
      <dsp:spPr>
        <a:xfrm>
          <a:off x="0" y="2662454"/>
          <a:ext cx="9098208" cy="8741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Nvidia, the third-most valuable US company, saw a 240% share surge, reaching a $2 trillion market value.</a:t>
          </a:r>
        </a:p>
      </dsp:txBody>
      <dsp:txXfrm>
        <a:off x="42672" y="2705126"/>
        <a:ext cx="9012864" cy="788796"/>
      </dsp:txXfrm>
    </dsp:sp>
    <dsp:sp modelId="{30890B16-55A6-4491-965C-06B30B9BB741}">
      <dsp:nvSpPr>
        <dsp:cNvPr id="0" name=""/>
        <dsp:cNvSpPr/>
      </dsp:nvSpPr>
      <dsp:spPr>
        <a:xfrm>
          <a:off x="0" y="3549716"/>
          <a:ext cx="9098208" cy="87414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Major customers like Amazon, Google, Microsoft, and OpenAI plan to use the new chip for cloud computing and AI services.</a:t>
          </a:r>
        </a:p>
      </dsp:txBody>
      <dsp:txXfrm>
        <a:off x="42672" y="3592388"/>
        <a:ext cx="9012864" cy="788796"/>
      </dsp:txXfrm>
    </dsp:sp>
    <dsp:sp modelId="{26ACE88F-8CD4-4DE9-8CFE-8E7EDD143EF8}">
      <dsp:nvSpPr>
        <dsp:cNvPr id="0" name=""/>
        <dsp:cNvSpPr/>
      </dsp:nvSpPr>
      <dsp:spPr>
        <a:xfrm>
          <a:off x="0" y="4436977"/>
          <a:ext cx="9098208" cy="8741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New chips for cars will be used by Chinese EV makers BYD and Xpeng.</a:t>
          </a:r>
        </a:p>
      </dsp:txBody>
      <dsp:txXfrm>
        <a:off x="42672" y="4479649"/>
        <a:ext cx="9012864" cy="788796"/>
      </dsp:txXfrm>
    </dsp:sp>
    <dsp:sp modelId="{927E8B1C-55DC-47FD-A344-E6B7482511CE}">
      <dsp:nvSpPr>
        <dsp:cNvPr id="0" name=""/>
        <dsp:cNvSpPr/>
      </dsp:nvSpPr>
      <dsp:spPr>
        <a:xfrm>
          <a:off x="0" y="5324238"/>
          <a:ext cx="9098208" cy="87414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Nvidia also revealed chips for humanoid robots at the conference.</a:t>
          </a:r>
        </a:p>
      </dsp:txBody>
      <dsp:txXfrm>
        <a:off x="42672" y="5366910"/>
        <a:ext cx="9012864" cy="788796"/>
      </dsp:txXfrm>
    </dsp:sp>
    <dsp:sp modelId="{8BD1AF41-882A-4E0E-B4A4-8D7D1056C537}">
      <dsp:nvSpPr>
        <dsp:cNvPr id="0" name=""/>
        <dsp:cNvSpPr/>
      </dsp:nvSpPr>
      <dsp:spPr>
        <a:xfrm>
          <a:off x="0" y="6211499"/>
          <a:ext cx="9098208" cy="8741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Early investments in machine learning features helped Nvidia gain market share.</a:t>
          </a:r>
        </a:p>
      </dsp:txBody>
      <dsp:txXfrm>
        <a:off x="42672" y="6254171"/>
        <a:ext cx="9012864" cy="788796"/>
      </dsp:txXfrm>
    </dsp:sp>
    <dsp:sp modelId="{3FEF6962-B27B-46D8-B8A5-C53A8645D0D2}">
      <dsp:nvSpPr>
        <dsp:cNvPr id="0" name=""/>
        <dsp:cNvSpPr/>
      </dsp:nvSpPr>
      <dsp:spPr>
        <a:xfrm>
          <a:off x="0" y="7098760"/>
          <a:ext cx="9098208" cy="87414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rPr>
            <a:t>Despite competition from AMD and Intel, rapid market growth offers opportunities for all players.</a:t>
          </a:r>
        </a:p>
      </dsp:txBody>
      <dsp:txXfrm>
        <a:off x="42672" y="7141432"/>
        <a:ext cx="9012864" cy="7887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1:21.4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29 33,'1026'0,"-1005"-2,-1 0,1-1,27-7,-35 6,1 0,-1 1,1 1,0 1,0 0,-1 0,1 1,0 1,23 4,12 11,-47-12,-12 0,-14-1,-145-4,-34 3,103 17,74-13,0-1,-29 3,-413-4,240-7,162 2,106-11,1 3,-1 1,69-3,375 10,-233 3,-251-2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4:55.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0,'2485'0,"-2477"4,-18 3,-19 6,-20-3,0-4,0-1,-1-2,-89-7,26 1,-583 2,656 3,0 2,-50 12,47-8,-72 5,-210-14,288-6,30-1,22-2,1 5,-1 0,1 1,0 1,0 1,23-1,90 5,-60 0,1408-1,-1461-2,1-1,-1 0,25-8,-29 6,0 1,0 1,0 0,1 0,-1 1,25 1,-14 6</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49:27.3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2,'10'0,"17"-1,-1 1,1 2,-1 1,42 9,-29-3,0-1,1-2,50 1,124-9,-80-1,849 3,-951 3,0 1,-1 1,0 1,35 13,-159-6,29 0,0-3,-96 3,-133-14,115-2,153 2,0-2,0 0,-33-10,29 6,-56-7,-221 12,163 4,108-2</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49:29.5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47,'10'0,"17"0,-1 0,1-2,-1-1,42-9,-29 3,0 1,1 2,50-1,124 9,-80 1,-103-2,0 1,0 2,56 14,-30-8,0-3,0-3,1-1,68-8,-6 3,-74 1,0 3,0 1,78 17,-55-8,-38-9</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3:29.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85,'3'0,"0"-1,0 0,0 0,1 0,-1 0,0 0,-1-1,6-3,16-6,9 4,0 1,1 2,-1 2,1 1,44 4,73-4,-124-2,46-13,-48 9,0 2,31-3,413 4,-242 7,-146-3,-46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3:31.0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0,'494'0,"-469"2,0 0,0 2,32 9,-28-6,56 6,71-12,14 0,-70 18,-74-12,0-2,29 2,226-4,-155-5,-90 2</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3:39.3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0,'3'1,"1"0,-1-1,0 1,0 1,0-1,0 0,0 1,4 2,17 8,1-6,0-1,33 1,-30-3,49 11,-38-5,0-2,1-1,47 0,125-7,-77-3,-29 6,115-5,-190-1,54-16,-33 7,9-7,-36 10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3:51.2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0,'1109'0,"-1084"2,0 0,0 2,32 9,-28-6,56 6,6-11,-62-3,0 2,0 0,0 2,34 8,-11 0,1-4,0-1,0-3,73-4,-95 0,-13 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3:52.9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0,'618'0,"-592"2,0 0,0 2,28 8,-24-5,54 6,144-14,34 4,-229 3,-7 3</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30:58.2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1 122,'944'0,"-918"-1,0-2,0-1,29-8,-25 5,54-5,147 12,29-2,-134-18,-83 12,74-6,-87 14,42-3,-66 3,-1-1,1 0,-1 0,1-1,-1 0,0 0,0 0,0 0,9-6,-14 8,0 0,0 0,0 0,0 0,1 0,-1 0,0-1,0 1,0 0,0 0,0 0,0 0,0 0,0 0,0 0,1-1,-1 1,0 0,0 0,0 0,0 0,0 0,0-1,0 1,0 0,0 0,0 0,0 0,0 0,0 0,0-1,0 1,0 0,0 0,0 0,0 0,0 0,-1-1,1 1,0 0,0 0,0 0,0 0,0 0,0 0,0 0,0-1,0 1,-1 0,1 0,0 0,0 0,-12-4,-14 0,1 3,0 2,0 1,0 1,-40 11,13-4,20-4</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31:00.1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88,'3403'0,"-3364"-2,1-2,50-11,-46 6,71-4,-87 12,21 1,-1-3,89-16,-77 9,0 3,1 3,113 6,-54 1,372-3,-468 2,-1 1,1 1,0 1,-1 1,0 2,0 0,36 19,42 14,-66-30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48:48.8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4,'132'-2,"146"5,-249 1,42 12,-46-10,1 0,31 2,60-6,-73-2,-1 1,79 13,-58-3,0-2,68 0,133-11,-93-1,-41 1,148 5,-153 17,-83-11,74 4,30-14,-91-2,-1 3,1 2,81 15,-82-8,1-3,96 0,-5-1,-18 14,-84-11,68 4,83 9,-130-11,81 2,-98-13,0 3,-1 2,68 14,-57-9,1-2,0-2,117-8,-57 1,-20 0,127 5,-100 16,-84-10,74 4,583-11,-335-5,1807 3,-2147-1,0-2,0 0,32-10,-28 6,56-7,383 11,-240 6,264-3,-483 0,1 0,0 0,-1-1,1 0,-1 0,1-1,-1 0,1-1,-1 0,0-1,8-4,-16 8,-1 0,0 0,0 0,0 0,0 0,0 0,1 0,-1-1,0 1,0 0,0 0,0 0,0 0,0 0,0 0,0-1,0 1,0 0,1 0,-1 0,0 0,0-1,0 1,0 0,0 0,0 0,0 0,0 0,0-1,0 1,0 0,0 0,0 0,-1 0,1 0,0-1,0 1,0 0,0 0,0 0,0 0,0 0,0-1,0 1,0 0,-1 0,1 0,0 0,0 0,0 0,-12-5,-14 1,-118 2,100 3,0-2,0-1,-56-11,23 1,-1 3,1 4,-131 7,-89-5,170-16,82 11,-70-5,-613 12,350 3,-1507-2,1844 2,0 2,-47 11,43-7,-68 4,-614-10,348-5,283 5,37 0,1-2,-1-3,-79-13,77 4,-1 4,-73-2,-129 12,90 1,-646-3,779-2,0-2,-46-10,42 5,-68-3,35 11,37 2,0-2,0-2,-45-9,33 3,-99-5,70 9,-44-13,79 10,-66-4,20 13,62 1,0-2,-1-1,1-1,0-2,-32-8,28 4,-1 0,0 3,-49-2,-112 8,95 1,2437-4,-1155 4,-1119 1,89 16,43 2,400-20,-281-3,-271 4,-1 2,48 10,-44-5,69 3,423-11,-253-3,-243 4,0 2,50 12,-47-8,72 5,640-11,-363-5,182 3,-548 1,0 2,0 1,28 8,-23-5,53 5,129-12,23 2,-109 17,-83-10,72 3,584-10,-335-5,-355 4,0-1,-1 0,1-1,0 0,-1 0,1-1,-1 0,1-1,-1 0,18-9,-25 5,-8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4:56.8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2,'1192'0,"-1167"1,0 2,0 1,32 9,-28-6,56 6,172-11,-146-3,-71-2,1-1,47-11,-45 7,73-5,113 13,-221 1,-15-1,-8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49:21.8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3,'55'-1,"-23"0,0 1,1 1,-1 2,53 11,-45-4,0-3,0-1,48 1,125-8,-81-2,1096 3,-1201 1,-1 2,0 1,28 8,-24-5,54 5,-34-10,-33-2,-43 0,-909-2,512 3,398 1,0 0,1 2,-34 9,29-6,-56 6,-156-11,172-3,1169 2,-534-2,-531 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4:07.6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1,'24'2,"0"0,0 2,34 9,-30-6,1-1,28 1,359-3,-214-7,-176 5,0 0,0 2,28 8,-23-5,52 6,24-12,-76-3,-1 2,1 2,-1 0,52 12,-44-5,0-1,1-2,51 1,122-9,-80-1,-59 4,-39 1,0-1,0-2,0-2,0-1,34-8,-21 2,0 2,1 2,0 2,88 5,-1005-2,399 3,-373-2,1732 0,-848-2,1-2,45-10,-42 5,68-3,478 11,-281 3,-279-4,0-2,-1-1,0-1,40-15,-63 18,-10 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30:47.7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1,'1313'0,"-1288"1,0 2,0 1,33 8,-29-4,56 5,-8-10,-36-3,-1 3,46 8,-29-2,-1-3,70 0,5-1,-2 14,-86-10,71 3,-82-11,9 0,0 1,50 10,-26 0,130 4,68-17,-90-2,1139 3,-1286 1,0 2,0 1,28 8,-24-5,54 5,5-10,-61-3,0 1,0 2,0 1,41 9,-11 1,74 8,-20-4,-23-6,2-4,152-8,-91-2,3494 3,-3605-2,0-2,47-10,-44 5,70-3,-85 11,10 1,0-2,58-11,-35 1,0 4,73-2,130 12,-92 1,-29-1,162-5,-179-16,-83 11,72-5,254 12,-166 3,-163 0,0 2,47 10,-44-5,70 3,-37-12,-49-1,0 0,1 3,-1 0,52 12,-32-4,-1-3,2-1,-1-2,0-3,53-4,107 4,-81 18,-83-10,71 3,256-11,-168-3,-178 4,0 0,0 2,33 9,-29-6,56 6,383-9,-241-7,1044 3,-1246-2,0 0,-1-2,34-9,-29 6,56-6,89 13,19-2,-94-17,-73 13,0 0,30-1,-1 4,-8 1,0-2,64-14,-61 6,-2-2,71-29,-83 26,2 2,76-20,-109 33,0 2,0-1,1 0,-1 1,0 0,1 0,-1 1,0 0,0 0,1 0,4 2,10 6</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30:49.6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17407 576,'-86'1,"1"-5,-114-17,149 14,0 2,-53 2,-23-1,-3-15,85 11,-70-5,-75 15,-73-4,136-17,81 10,-70-3,-367 11,226 3,231-4,0-1,0 0,-32-10,28 6,-56-6,-384 9,242 7,155-2,36 1,1-2,0-1,-1-1,-62-14,60 7,0 1,-1 3,-50-2,-122 9,78 1,-474-4,621 0,0-1,0 0,-1-1,15-5,36-8,88 2,38-6,-95 8,0 5,165 7,-96 3,614-3,-753-1,1-2,-1 0,32-10,-28 6,56-7,-35 9,57-15,-20 4,-11-2,-53 11,46-6,-55 12,-9 1,0 0,0-1,0 1,0-1,0 0,0 0,0 0,-1-1,1 0,0 0,-1 0,9-5,-13 7,0 0,0-1,1 1,-1 0,0 0,0 0,0 0,0-1,0 1,0 0,0 0,1 0,-1-1,0 1,0 0,0 0,0 0,0-1,0 1,0 0,0 0,0-1,0 1,0 0,0 0,0 0,0-1,-1 1,1 0,0 0,0 0,0-1,0 1,0 0,0 0,0 0,-1-1,1 1,0 0,0 0,0 0,-1 0,-12-6,-16 0,-79-1,-129 8,81 2,-3367-3,3482 2,0 2,-47 11,44-7,-69 4,35-12,50-1,-1 1,1 1,0 1,-52 12,42-5,0-1,0-2,-53 1,-121-9,80-1,-1834 3,1940-1,1-2,1 0,-34-10,29 6,-56-7,36 12,22 2,0-2,0-1,-30-7,21 2,0 2,-70-2,24 3,-18-13,74 11,-1 2,-29-3,-112 7,116 3,-1-2,1-2,-72-13,53 3,-1 4,1 3,-84 4,129 0,1-2,-1 0,-31-9,26 5,-51-5,-386 8,241 7,-1576-3,1777 2,0 0,0 2,-28 8,23-5,-52 5,-86-11,117-3,-1 2,1 3,-72 12,50-4,-1-2,1-4,-116-8,-94 7,158 15,83-10,-74 4,-72-15,-73 4,135 17,83-10,-72 3,-310-11,197-2,189 3,0 2,-50 11,47-7,-72 5,34-12,46-1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30:51.8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1 282,'0'-2,"0"1,1 0,-1 0,0-1,1 1,-1 0,1 0,0 0,-1 0,1-1,0 1,0 0,0 0,-1 1,1-1,0 0,0 0,0 0,1 1,-1-1,0 0,2 0,34-14,-19 9,21-9,0 2,64-13,-55 15,55-4,-74 12,53-11,-42 6,-1 2,1 1,67 2,-63 2,1-1,68-12,-51 3,2 3,-1 2,76 4,-113 1,0-2,0 0,30-9,-25 5,50-5,197 10,-164 3,-114-1,0 1,0-1,0 0,0 0,0 0,0 0,0 0,0 0,-1 0,1 0,0 0,0 0,0 0,0 0,0 0,0 0,0 0,0 1,0-1,0 0,0 0,0 0,0 0,0 0,0 0,0 0,0 0,0 0,0 0,0 0,0 1,0-1,0 0,0 0,0 0,0 0,0 0,0 0,0 0,0 0,0 0,0 0,0 0,1 0,-1 1,0-1,0 0,0 0,-16 7,-23 7,-10-7,1-2,-1-1,-61-5,-59 3,41 18,85-12,-72 5,-21-14,-54 3,90 17,74-13,0-1,-29 3,-153-7,15-1,208-3,-1 0,1 0,18-9,4 0,133-36,-4 8,-49 11,-82 22</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1:51:38.0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85,'10'-1,"0"0,0-1,0 0,0-1,15-5,27-8,-6 11,1 1,72 4,35-1,-126-3,44-11,-46 8,1 2,27-2,414 3,-241 7,59-3,-251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1:57:50.0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1,'1149'0,"-1109"2,0 2,50 11,-47-6,72 4,-72-10,79 18,-41-5,0 1,-53-10,0-1,39 3,-28-7,-4-2</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1:57:50.9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1,'90'-1,"105"4,-174 0,1 1,-1 2,0 0,35 15,-37-12,0-2,1 0,0-2,0 0,32 4,-10-5,50 12,-54-8,76 5,227-12,-148-3,-167 4,0 1,0 0,28 9,-24-5,54 6,-69-12,-1 0,0 1,14 4,-1 3</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1:57:58.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1,'1724'0,"-1699"1,0 2,0 1,32 9,-28-6,56 6,110-11,-146-3,-14 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1:58:34.4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42,'657'0,"-631"-1,0-2,0-1,28-8,-23 5,53-5,76 10,-125 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4:58.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1 246,'945'0,"-909"-2,0-2,48-10,-41 5,45-2,-41 6,48-11,-50 7,55-3,-58 7,79-19,-77 14,118-32,-96 26,-39 8,1 2,55-6,36 12,-85 2,-1-1,0-2,1-1,-1-2,34-8,56-13,-123 25,-1 0,1 0,0 0,0 0,0 0,0 1,0-1,0 0,0 0,0 0,0 0,0 0,0 0,-1 0,1 0,0 0,0 0,0 0,0 0,0 1,0-1,0 0,0 0,0 0,0 0,0 0,0 0,0 0,0 0,0 1,0-1,0 0,0 0,0 0,0 0,0 0,0 0,0 0,0 0,0 0,0 1,0-1,0 0,0 0,0 0,1 0,-1 0,-17 11,-23 12,23-15,-1 0,-1-1,1-1,-1-1,0-1,0 0,-29 1,-144-5,97-3,-601 2,669 2,1 2,0 0,-1 1,1 2,-30 10,56-16,-1 0,1 0,-1 0,1 0,0 0,-1 0,1 1,-1-1,1 0,-1 0,1 0,0 1,-1-1,1 0,0 0,-1 1,1-1,0 0,-1 1,1-1,0 0,0 1,-1-1,1 1,0-1,0 0,0 1,-1-1,1 1,0-1,0 1,0-1,0 1,0-1,0 0,0 1,0-1,0 1,0-1,0 1,0-1,0 1,1-1,-1 0,0 1,0-1,0 1,1-1,-1 0,0 1,0-1,1 0,-1 1,0-1,1 0,-1 1,0-1,1 0,-1 0,1 1,-1-1,0 0,1 0,-1 0,1 0,-1 1,1-1,0 0,30 14,-2-7,0-2,1-1,35-1,-28-1,55 9,-26 1,129 5,70-19,-92-1,220 3,-439 0,0-2,1-2,-64-15,44 9,-1 2,0 4,-123 6,54 2,-806-4,906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52:41.1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0,'10'1,"0"0,-1 1,1 0,-1 1,13 4,26 6,41 8,-61-13,1-1,52 5,129-13,35 2,-128 17,-76-10,66 4,-2-13,-60 0,0 1,-1 3,58 9,-33-1,1-3,0-3,79-5,-128 0,8 1,-1 2,0 1,34 9,19 4,1-3,-35-5,89 6,580-14,-334-3,-349 2</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53:32.8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77,'495'0,"-471"-1,-1-1,0-2,30-8,-26 6,51-7,381 10,-236 6,2658-3,-2843-2,0-2,43-9,-39 5,63-3,197 11,-270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53:37.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1 269,'2239'0,"-2201"-2,0-1,43-11,-39 6,62-3,316 10,-195 3,-202-3,0-2,0 0,30-9,-26 5,52-5,380 8,-236 7,2658-3,-2843-2,0-1,43-11,-40 7,64-5,617 10,-348 5,881-3,-1231 1,0 2,0 0,26 8,-22-4,50 5,28-10,-67-3,0 2,0 2,40 8,8 2,1-3,0-5,134-7,-62-1,1659 3,-1794 1,-1 2,0 0,26 8,-22-4,50 5,21-12,-70-1,1 1,-1 2,0 0,42 10,-31-4,1-1,-1-3,1-1,64-4,59 4,-72 15,-68-12,-1-1,30 2,35-2,-24-3,86 15,-63-6,0-4,157-8,-93-2,-110 3,1 1,-1 3,77 15,-62-10,0-2,0-2,0-3,72-7,-2 2,-7 1,140 5,-167 15,-68-12,0-1,27 2,408-4,-236-6,9558 3,-9757-1,0-2,0 0,27-8,-23 4,49-4,356 8,-222 5,-188-3,0-2,1 0,28-9,-24 5,50-5,148-12,-175 18,0 2,69 2,37-1,-75-14,-8 0,149-25,-187 31,-27 2,-9 8,0 1,-1-1,1 0,-1 1,1-1,-1 1,0-1,1 1,-1-1,1 1,-1-1,0 1,1 0,-1-1,0 1,1 0,-1 0,0-1,0 1,1 0,-1 0,-1 0,-22-6,-18-6,-1 2,0 2,-64-3,-29 13,-70-4,114-15,68 11,0 1,-27-2,-408 3,236 7,-4364-3,4564-1,-1-2,1 0,-30-9,26 5,-52-5,-99 12,-21-2,107-15,68 11,0 1,-27-2,-178 7,-33-2,171-16,67 12,1 1,-30-3,-406 5,236 5,-459-2,643-2,1-1,-42-11,38 7,-63-5,-619 11,349 3,308-3,35-1,-1 2,0 1,1 1,-59 13,60-8,-1-2,0-1,-40 1,-1-1,-19 13,67-10,0-2,-26 1,-196-6,-35 2,190 16,68-12,0-1,-28 2,-406-4,235-6,-4743 3,4929 2,0 2,-47 10,45-6,-68 4,-338-11,209-3,204 2</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7T21:14: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86,'3813'0,"-3787"-2,-1 0,1-2,29-8,-25 5,54-5,301 8,-197 7,-163-5,0 0,0-2,32-9,-28 6,56-6,383 9,-240 7,714-3,-917 1,0 2,0 1,33 9,-29-6,56 6,383-9,-241-7,1371 3,-1573-2,0 0,0-2,33-9,-29 6,56-6,383 9,-241 7,1125-3,-1327 1,1 2,-2 1,34 9,-29-6,56 6,383-9,-240-7,3254 3,-3456 1,0 2,0 1,28 8,-23-5,53 5,384-8,-241-7,4976 3,-5178 2,0 0,0 2,32 9,-27-6,55 6,383-9,-241-7,675 3,-877-2,0 0,0-2,32-9,-28 6,56-6,117 11,-166 2</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7T21:14:31.0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43,'4509'0,"-4483"-1,0-2,-1-1,30-8,-25 5,54-5,384 8,-240 7,57-3,-249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7T21:14:33.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1 130,'3279'0,"-3239"-2,-1-2,52-11,-48 6,72-4,54 15,70-4,-140-17,-73 13,0 0,30-1,-11 3,0-2,44-12,-30 9,1 2,1 3,114 6,-54 1,-40-3,-46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7T21:14:38.5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85,'1231'0,"-1205"-1,0-2,0-1,28-7,-23 4,52-6,8 11,-62 3,0-1,0-2,-1-1,36-8,-24 2,0 1,1 3,44-1,126 7,-79 2,1056-3,-1162 2,0 0,0 2,29 8,-25-5,54 5,126-12,29 2,-140 17,-73-12,0-2,29 3,-17-7,-4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31:09.0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1 341,'35'-1,"0"-1,0-1,59-14,-36 7,1 3,0 3,117 7,-52 0,324-3,-424-2,-1 0,1-2,26-7,-23 5,50-5,-44 7,49-11,-50 8,59-6,500 10,-300 6,-159-1,145-5,-186-15,-68 13,1 0,27-2,140 7,27-2,-127-16,-69 12,1 1,30-2,403 3,-234 7,1900-3,-2084-2,0-2,57-14,-41 8,15-4,-25 4,1 2,65-2,-16 10,-49 2,-1-2,1-3,58-9,-16-1,0 3,1 5,126 8,-57-1,403-2,-523-2,-1-1,46-11,-43 6,66-4,583 11,-330 3,837-2,-1172 2,0 0,0 1,29 9,-25-5,50 5,375-9,-232-6,-162 4,1 2,86 16,116 19,-213-31,0-3,80-2,21 1,-31 14,-78-10,64 5,82-14,76 4,-147 16,-76-10,68 4,-64-11,0 2,73 15,-24-5,-73-12,0 1,0 1,-1 0,1 2,33 12,-50-13,-11-1,-13-1,-569-1,281-3,-324 2,611-2,0 0,0-1,-29-9,25 6,-50-7,-225 14,-31-3,218-16,75 11,-66-5,-632 10,356 5,-8770-3,9114 2,1 2,-43 9,39-6,-62 5,-45-12,116-1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31:13.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0,'1347'0,"-1319"2,0 1,49 11,-46-7,0-2,34 2,104-9,73 4,-152 16,-67-12,0-1,29 2,300-4,-182-5,-138 2</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31:23.6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3,'120'-2,"135"5,-68 29,-73-12,-82-12,0-2,51 3,-62-9,23 1,1 1,84 16,-98-13,0-1,54 0,-57-4,0 1,0 2,48 10,-30-4,1-1,1-3,-1-2,1-2,47-5,112 5,-91 17,-76-11,66 5,64-14,70 4,-124 16,-77-10,68 4,581-10,-330-5,90 3,-420 2,1 1,48 11,-47-7,1-2,35 2,67-8,-82-2,0 3,-1 2,76 13,-58-4,0-3,0-4,80-4,-126 0,1 1,-1 2,0 0,33 9,-29-6,51 6,375-9,-232-5,264 2,-452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5:09.0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6,'535'0,"-509"2,0 0,0 2,28 8,-23-5,53 6,23-8,152-11,-160-13,-73 13,0 0,30-1,-14 3,-1 2,0 2,1 1,-1 2,63 14,-67-8,1-2,0-1,53 1,120-9,-77-1,480 3,-597 0,0-1,-1 0,1-2,0 0,-1-1,0 0,24-11,-35 10,-9 2</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31:25.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42,'78'2,"-41"0,-1-2,1-1,0-1,60-13,-59 6,0 2,0 1,47 0,120 8,-70 2,1471-5,-1569 3,1 2,42 9,-40-5,64 3,609-9,-343-5,2095 3,-2441-1,1-2,-1 0,26-8,-22 4,45-4,-43 9</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31:30.3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0 153,'38'-2,"-1"-2,43-9,-39 5,62-3,-18 12,-56 0,0 0,0-2,0-1,56-12,-51 6,0 1,1 1,49 0,108 7,-71 2,1486-3,-1584-2,1 0,-1-1,27-8,-22 4,48-4,184 12,39-4,-209-15,-67 12,0 1,29-2,376 3,-222 7,-174-3</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31:32.2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0,'936'0,"-913"2,0 0,0 1,29 9,-25-5,51 5,132-13,26 3,-146 15,-66-11,-1-1,28 2,-7-4,-7-2,67 12,-15 0,0-4,0-3,122-9,-53 0,5707 3,-5834 2,1 1,45 10,-40-5,45 2,423-6,-261-7,166 3,-378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31:44.3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1,'786'0,"-754"0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31:45.4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0,'525'0,"-501"1,0 2,-1 0,27 8,-23-4,50 4,202-9,-149-3,-98 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31:58.6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0,'2242'0,"-2210"0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32:01.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0,'1795'0,"-1763"0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06:45.8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1511 0,'-7'2,"0"0,0 0,0 1,1 0,-1 0,1 1,-11 7,2-2,2-2,-1-1,0 0,0-1,0 0,-1-2,0 1,-23 1,-10-2,-50-4,-32 2,102 2,-45 13,47-9,1-2,-30 3,-414-4,242-7,146 3,46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06:46.6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2986 44,'-13'-1,"0"-1,0 0,0-1,-24-8,-37-6,-325 10,222 10,-2034-3,2176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07:46.8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1,'944'0,"-909"0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7:38:37.2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3,'41'2,"1"2,46 10,-43-5,68 3,397-11,-240-3,-244 1,0-2,0-1,29-8,-25 5,54-5,248 9,-174 5,-123-2</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07:47.5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2,'131'-2,"148"6,-179 14,-74-11,0-2,29 3,203-6,-149-3,-74 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07:48.0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1,'535'0,"-509"1,-1 2,1 1,31 9,-27-6,51 6,-47-11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07:48.6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48,'10'-1,"1"-1,-1 1,0-2,-1 1,16-7,27-6,24 6,0 4,126 7,-65 1,-15-3,-87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14:10.5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0,'3117'0,"-3076"2,0 2,47 11,-44-7,69 4,9-11,-86-1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08:15.1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44,'1968'0,"-1943"2,0 0,0 2,32 9,-27-6,55 6,383-9,-241-7,306 3,-491-3,0-1,72-18,-67 12,26-8,-47 11,1 0,-1 2,28-1,436 3,-243 6,654-3,-859 2,-1 2,46 10,-42-5,68 3,-32-11,-46-1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08:16.7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1,'656'0,"-621"0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08:22.2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44,'7'0,"9"0,9 0,8 0,4 0,3 0,-5-7,-1-3,0 1,1 2,2 2,1 2,2 1,0 1,1 1,-6 1</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14:05.7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0 329,'11'-1,"-1"0,0-1,0 0,0-1,14-5,27-6,27 5,0 4,120 7,-61 1,-101-3,1-1,-1-2,51-10,-31 2,0 3,80-3,118 13,-92 1,-19-1,165-5,-182-16,-81 10,70-3,613 10,-349 4,-248 1,146-7,-178-15,-74 12,0 2,33-3,135 7,22 0,-116-18,-73 12,0 2,29-3,-21 4,53-12,-54 9,59-6,402 9,-251 7,330-3,-548-1,1-2,-1-1,32-9,-28 6,56-6,328 10,-212 5,-175-3,0-2,0-1,28-8,-24 5,54-5,-45 10,-5 1</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14:07.8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1,'4876'0,"-4841"0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43:02.7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77,'95'2,"107"-5,-170-1,49-15,-38 9,17-6,-37 9,0 1,0 1,31-2,155 6,-120 2,-57-1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7:38:38.8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1,'6'0,"0"1,0 1,0-1,0 1,0 0,8 4,18 5,17-3,1-2,0-2,99-5,48 2,-69 18,-84-11,71 5,476-12,-281-3,-269 4,0 2,47 10,-44-5,70 3,53-14,74 4,-213 2,43 12,-46-10,0 0,33 2,410-4,-240-7,-222 2,0 1,0 0,1 0,-1 1,0-1,1 1,-1 1,0-1,0 1,0 0,0 0,0 1,-1 0,8 4,4 11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43:05.4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1,'1907'0,"-1871"2,0 1,47 11,-44-6,66 4,-19-13,-57 0,1 0,-1 2,1 2,50 10,-26-1,60 6,-8-2,-46-8,0-3,1-2,59-6,103 5,-133 15,-66-11,0-1,27 2,178-7,26 2,-139 15,-76-9,66 3,607-9,-343-5,-304 2,-35-1,0 2,0 1,0 1,0 2,32 7,-26-3,1-1,-1-2,1-2,60-3,-54 0,0 1,83 13,-39-1,2-4,-1-3,122-9,-54 0,776 3,-901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43:08.6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0 189,'749'0,"-713"2,1 2,45 10,-43-7,66 5,-16-12,-48-1,1 2,-1 2,45 8,2 2,1-4,0-3,122-9,-53 0,-116 3,1 1,-1 3,70 13,-56-8,2-2,-1-3,0-2,61-6,6 1,643 3,-725 2,-1 2,42 9,-38-5,62 4,605-10,-342-5,5905 3,-6252-2,0 0,0-1,29-9,-25 6,50-6,157 10,-148 3,-2513-3,1204 4,1179-5,-1-1,-50-13,19 4,-1-4,52 11,0 1,-37-4,-55 8,76 3,0-3,0-1,-54-11,47 5,-1 2,-60 0,16 1,-24-12,75 9,-60-2,-81 12,-82-4,175-16,68 12,-1 1,-30-3,-160 8,-21-2,118-15,76 9,-66-3,-607 9,343 5,-1610-3,1944-2,0-2,-47-10,44 7,-66-5,-334 11,206 3,204-4,1-1,-49-11,46 7,1 2,-36-2,-499 6,271 3,262-2</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3:12:32.1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3863 190,'-24'-2,"-1"0,1-2,-34-9,30 6,-58-6,-357 9,228 7,189-5,0 0,0-2,-29-8,25 5,-54-6,-164 14,-35-4,184-15,73 11,0 2,-30-3,-411 4,239 7,197-4,1-1,-1-2,-57-14,31 8,0 3,0 3,0 1,-70 8,7-3,-372-2,476 0,1-1,0 0,-1-2,-28-7,18 1</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3:12:32.8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1962 86,'-657'0,"615"-2,0-2,-42-10,-60-5,136 18,-47-1,0-3,-65-13,59 8,0 3,0 3,-110 7,51-1,-125-1,210-1</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3:12:48.2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3068 87,'-494'0,"468"-1,0-2,1-1,-30-8,25 5,-54-5,-384 8,240 7,171-2,26 0,1 0,0-3,0 0,-1-2,-30-8,24 3,0 2,0 1,-57-2,-117 10,78 1,-644-3,741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3:12:49.5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1471 84,'-72'1,"36"1,-1-1,1-3,-1-1,-57-12,54 6,0 2,-1 1,-44 0,-127 7,80 2,61-3,1-3,-117-19,133 13,1 4,-85 0,103 6</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14:50.7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43,'2297'0,"-2271"-2,-1 0,1-2,29-8,-25 5,54-6,35 11,-83 2</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57:07.6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0,'911'0,"-878"0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57:18.9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0,'36'2,"1"2,47 10,-44-6,66 4,594-10,-337-5,-309 2,-25 0,0 1,0 1,1 1,50 12,-44-6,-1-1,1-2,47 2,111-9,-70-1,1884 3,-1975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57:28.1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3,'134'-2,"151"5,-168 15,-77-10,68 5,591-12,-336-3,281 2,-612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7:38:40.1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1,'1558'0,"-1523"0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0:57:31.7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37,'2011'0,"-1989"-1,-1-2,0 0,29-8,28-5,-49 13</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01:00.2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0,'721'0,"-689"0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01:06.4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1 113,'2846'0,"-2809"-2,-1-1,48-12,-44 8,66-5,593 10,-336 4,964-2,-1303-1,0-1,0-2,26-7,-22 5,50-6,134 12,29-2,-86-30,-126 28</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01:08.1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0 228,'30'-12,"-8"2,17 2,-1 2,1 2,0 1,0 2,46 5,3-1,1656-3,-1720 2,0 0,0 2,27 7,-23-5,49 6,382-9,-236-6,1672 3,-1856-2,-1-1,43-11,-40 7,64-5,-5 14,-68 0,0-2,0-1,0-1,0-1,34-9,-31 4,0 2,0 2,1 1,54 2,33-2,-29-15,-70 12,51-5,-6 8,-33 3,1-3,46-8,161-36,-207 41,0 2,0 1,72 3,33-1,-49-17,-69 13,1 0,25-2,137 5,-154 2</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01:17.5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1 107,'43'0,"0"-2,0-1,69-15,-78 12,0 1,1 2,46 2,25-2,-13-14,-68 11,49-5,171 11,39-2,-215-14,-47 10,3-1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01:22.7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1,'1063'0,"-1031"0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01:24.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1,'3489'0,"-3456"0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01:33.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68 0,'-6'0,"-9"0,-8 0,0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16:58.89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1 124,'740'0,"-714"-2,0 0,0-2,29-8,-25 5,54-6,301 10,-197 6,-163-5,0-1,0 0,32-10,-28 6,56-6,383 9,-240 7,509-3,-711-2,0 0,0-2,29-8,-25 5,54-6,151 11,-145 3,-54-1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17:25.195"/>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47,'8236'0,"-8211"-1,1-2,-2-1,34-9,-29 6,56-6,76 11,-126 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7:38:42.0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44,'822'0,"-796"-2,0 0,0-2,28-8,-24 5,54-5,384 8,-240 7,264-3,-466 1,0 2,-1 1,30 8,-25-5,54 5,23-11,-77-2,1 1,0 1,-1 2,52 11,-45-6,0-2,0-1,1-2,41-2,35 3,-85 0,43 10,-45-7,53 5,-57-10,-1 0,-1-1,1 0,0-2,0 0,39-8,-61 9,1 0,0 0,0 0,-1 0,1 0,0-1,0 1,-1 0,1 0,0-1,0 1,-1 0,1-1,0 1,-1 0,1-1,0 1,-1-1,1 1,-1-1,1 0,-1 1,1-1,-1 0,1 1,-1-1,0 0,1 1,-1-1,0 0,0 0,0 1,1-1,-1 0,0-1,-8-5</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05:25.17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475 16,'-7'0,"-8"0,-8 0,-6 0,-6 0,-2 0,-2 0,0 0,-1 0,1 0,0 0,0 0,1 0,6-7,9-1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05:26.47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0,'6'0,"9"0,8 0,7 0,5 0,2 0,2 0,1 0,-1 0,-6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19:50.61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1 164,'1833'0,"-1808"2,-1 0,0 2,29 7,-25-4,52 5,36-12,-84-1,0 1,0 1,-1 0,61 15,-52-8,0-2,0-1,0-1,78-5,47 3,-71 16,-69-12,-1-1,28 3,394-5,-230-6,93 3,-274-4,-30-4,-17-4,-16-5,-2 1,0 2,-41-14,12 6,2-7,46 22,0 1,0 0,-1 1,1 0,-2 1,1 1,-15-3,-78-13,67 10,0 3,-49-3,-728 8,382 3,388-1,1-3,0-2,-72-14,60 8,0 4,-1 2,1 2,-56 6,-3-1,-587-3,682 2,0 0,2 1,-2 1,1 1,0 1,1 0,-1 2,1 0,-26 16,0-2,30-15,-1-1,0-1,0-2,0 1,0-1,-32 2,-100-8,67 0,42 3,4-1</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19:53.227"/>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1,'3749'0,"-3724"3,0 6,-1 2,29 24,-25-15,52 15,341-24,-219-20,-169 9</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20:10.158"/>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22740 1,'-22339'0,"21938"0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2:11.4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45,'30'-12,"-8"1,16 4,1 1,0 1,0 3,0 1,46 5,2-2,3094 1,-1622-5,-1535 3,0 2,-1 0,28 8,-23-4,49 4,383-7,-238-7,2128 3,-2318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2:13.5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83,'761'0,"-725"-2,1-2,47-10,-45 6,68-4,-80 11,18 1,-1-3,83-15,-68 9,0 2,1 3,114 7,-49 0,557-3,-650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2:16.9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0 160,'13'-1,"-1"-1,0 0,1 0,20-8,36-7,325 11,-217 9,544-3,-698-2,0 0,0-2,30-8,-26 6,52-6,380 8,-236 7,2544-3,-2743-2,0 0,0-2,26-7,-22 5,50-6,-27 10,-7 0,-1-2,61-12,-47 6,1 4,1 1,-1 4,62 5,6-1,1656-3,-1759 1,0 2,0 0,30 9,-26-5,52 5,137-12,22 2,-121 15,-76-9,66 4,18-14,52 4,-85 16,-69-12,1-1,29 3,126-8,19 2,-106 15,-68-11,0-1,27 2,38-4,-52-4,1 3,63 10,-13 2,0-5,1-3,131-9,-61 0,-103 6,80 14,-80-8,75 1,779-11,-885 2,-1 2,0 0,26 8,-22-4,50 4,381-7,-237-7,-147 3,-42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23:37.7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86,'55'0,"-22"2,1-2,0-2,-1-1,48-10,-44 5,0 2,48-2,-22 3,34-14,-70 13,0 0,30-2,-18 6,0 1,-1 2,1 1,0 2,68 17,-79-13</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5:05.9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40,'2617'0,"-2578"-2,-1-2,43-9,-40 5,64-3,594 9,-338 5,-328-3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6:00.1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1,'1'2,"-1"0,1 0,0 0,0 0,0 0,0-1,0 1,1 0,-1-1,0 1,1 0,-1-1,1 0,0 1,-1-1,1 0,2 1,35 21,-37-23,17 12,2-2,-1 0,1-2,1 0,-1-2,2 0,-1-1,30 2,376-5,-198-5,-171 6,87 15,-85-9,65 3,-214-12,-136-3,123-16,75 12,-1 2,-28-2,8 4,21 3,1-2,-1 0,-36-10,29 5,-52-5,55 8,0 0,-37-11,41 7</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5:08.9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2,'97'-2,"108"5,-112 15,-69-12,-1 0,30 1,406-3,-236-7,1596 3,-1795 1,1 2,-2 0,28 8,-23-4,50 4,380-7,-235-7,610 3,-800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5:11.1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1,'2959'0,"-2935"1,-1 2,0 0,30 9,-26-5,52 5,379-9,-235-6,231 3,-422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5:14.2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41,'1147'0,"-1112"-1,1-3,47-10,-45 6,67-4,568 10,-323 5,5828-3,-6145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5:25.0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42,'3528'0,"-3505"-2,0 0,0-1,30-9,-26 5,52-5,380 8,-237 7,2090-3,-2279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7:09.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1,'0'1,"0"0,1 1,-1-1,1 0,-1 0,1 1,0-1,-1 0,1 0,0 0,0 0,0 0,0 0,0 0,0 0,0 0,0 0,0-1,0 1,0 0,0-1,1 1,-1-1,0 1,1-1,-1 0,2 1,40 7,-39-8,107 6,-74-5,-1 1,48 9,-30-2,0-3,85-1,-5-1,74 27,-195-29,64 17,-53-13,0 0,47 5,120-12,33 3,-133 15,-67-11,1-1,26 2,408-3,-235-7,-116 1,124 5,-115 15,-77-10,68 4,591-10,-336-4,1495 2,-1822-2,1-2,47-10,-45 6,68-4,591 10,-335 5,-310-1,86 16,-85-9,79 2,1885-10,-927-3,197 2,-1256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7:14.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640 3,'-46'-1,"-51"1,90 0,0 1,0 0,0 0,0 1,0 0,0 0,0 0,0 1,1 0,-7 4,11 0,13-3,12 0,338 0,-185-7,582 3,-734 1,0 2,0 0,27 8,-23-4,49 4,37-10,-83-3,0 1,-1 2,1 2,58 11,82 22,-101-24,9-2,1-4,150-6,-87-3,767 3,-873 2,0 1,46 12,-43-8,66 5,593-10,-336-4,2177 2,-2516 1,0 1,0 2,26 7,-22-4,50 4,381-7,-237-7,2416 3,-3195 0,526-2,1-1,-57-14,7 1,35 7,-52-17,-34-8,65 27,0 2,-118 7,53 2,90-4,0-1,-1-2,-76-17,62 11,0 2,0 2,-1 3,-70 7,1-2,-1504-3,1592-2,0-2,-43-9,39 5,-62-3,-316 10,195 3,202-4,0 0,-1-2,-28-7,24 4,-50-5,-381 8,236 7,-3568-3,3768 1,0 2,0 0,-30 9,26-5,-52 5,-380-8,236-7,115 1,-124 5,141 14,67-11,-1-1,-26 2,-257-4,163-5,112 2</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7:23.4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0,'5384'0,"-5351"0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7:25.1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1,'1632'0,"-1608"1,-1 2,0 0,30 9,-26-5,52 5,379-9,-235-5,345 2,-536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7:29.7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186 120,'2011'0,"-1986"1,-1 1,0 2,26 7,-22-4,50 4,168-12,37 4,-192 15,-68-12,0-1,31 3,71-6,-82-4,-1 3,0 2,46 8,2 3,0-5,0-4,125-8,-55 1,1091 2,-1214 2,-1 1,48 12,-44-8,66 5,593-10,-336-5,850 3,-1190-1,0-1,0-2,30-8,-26 6,52-6,21 10,-71 4,0-2,0-2,0 0,42-10,-14 1,0 3,1 2,-1 2,99 8,-33-1,901-4,-987 0,-1-3,48-10,-44 6,66-4,365 11,-221 3,-212-4,0-2,43-9,-40 5,64-3,-7 10,-196-27,2 7,61 13,0 1,-68-5,19 13,54 1,0-2,-1-1,1-1,-54-11,28 2,-1 3,0 2,0 2,-101 8,35-2,-2682-2,2780 2,1 0,0 2,-26 7,22-5,-50 6,-380-9,235-5,-1786 2,1984 1,1 2,0 0,-26 8,22-4,-50 4,-380-7,235-7,-3189 3,3391 1,0 1,0 2,-30 8,-28 4,50-13</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7:35.3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0,'24'2,"-1"0,0 2,28 7,-24-5,52 6,27-10,-67-3,1 2,-1 2,42 8,-30-2,1-3,90 0,-7-2,-16 14,-77-11,62 4,-18-11,-57-2,0 2,0 1,0 1,57 12,-53-7,1-1,0-1,0-2,42-2,30 2,-13 14,-68-11,49 6,385-9,-236-5,4666 2,-4856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6:01.1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79,'1190'0,"-1181"0,1 1,0-2,-1 1,1-1,0-1,-1 0,1 0,-1-1,0 0,18-9,-27 12,0 0,0 0,0 0,0 0,0 0,1 0,-1 0,0 0,0-1,0 1,0 0,0 0,0 0,0 0,0 0,1 0,-1-1,0 1,0 0,0 0,0 0,0 0,0 0,0-1,0 1,0 0,0 0,0 0,0 0,0-1,0 1,0 0,0 0,0 0,0 0,0 0,-1-1,1 1,0 0,0 0,0 0,0 0,0 0,0 0,0-1,0 1,-1 0,1 0,0 0,0 0,-12-5,-14 1,-364 1,199 6,170-5,0 0,0-1,-34-10,2 0,23 7</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9:04.1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43,'135'2,"148"-6,-192-14,-67 12,-1 1,30-2,404 3,-236 7,5051-3,-5239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9:07.7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79,'8419'0,"-8395"1,0 1,0 2,27 7,-23-4,49 4,22-10,-71-2,0 1,0 1,0 1,48 11,-40-5,0-2,1-1,67-1,-61-3,0 1,52 11,0 0,-1-3,1-5,121-8,-48 0,833 3,-964 2,-1 1,48 12,-44-8,66 5,593-10,-336-5,1419 3,-1759-1,0-1,0-2,30-8,-26 6,52-6,65 11,13 0,-150 0,0 1,0-1,-1 0,1-1,0 1,-1-1,0-1,1 1,10-7,-17 3,-11 2,-14 0,-25 2,24 1,0-1,-47-10,-100-17,61 12,53 10,1 2,-106 5,-48-2,56-32,48 14,74 12,0 2,-51-3,-733 8,384 4,-248-3,657 1,1 2,0 0,-26 8,22-4,-50 4,-36-10,83-3,0 1,1 2,-1 2,-57 11,53-5,0-2,0-2,-50 2,-111-9,74 0,45 1,1 3,-112 19,104-10,-1-4,-163-7,96-3,-946 3,1065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9:10.1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0,'6031'0,"-6002"2,0 1,0 1,29 9,25 4,-1-2,-40-6,59 4,-68-12</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19:14.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1 233,'74'-1,"-22"-1,0 3,0 1,60 12,-22 0,1-5,1-4,121-7,-54-1,1207 3,-1342-1,0-2,-1 0,28-8,-23 4,49-5,382 9,-236 6,-200-5,0 0,0-2,30-7,-26 4,52-5,-7 9,-34 2,-1-1,42-8,-14 0,0 3,1 4,73 4,95-5,-143-14,-67 12,0 1,28-2,197 8,32-4,-164-15,-78 10,70-4,362 11,-221 3,-226-4,0 0,0-2,26-7,-22 5,50-6,36 12,-84 2,1-2,0-1,-1-1,59-13,-54 7,-1 1,1 1,51-1,109 9,-72 1,938-3,-1037 1,-1 2,0 0,30 9,-26-5,52 5,184 21,-225-28,34 12,13 2,-40-12,84 24,4 1,-32-21,-65-9,45 9,-31-3,0-2,51-1,2 0,-10 12,-69-11,50 5,-13-8,-24-2,-1 1,-1 2,1 1,62 18,-67-13,1-2,0-1,60 5,100-9,-169-2,-1 1,1 1,33 10,-28-7,48 6,383-9,-236-5,1050 2,-2551 0,1240 2,0 1,-43 11,40-7,-64 5,-619-11,349-3,-1748 2,2099 1,1 2,0 0,-30 9,26-5,-52 5,24-9,10-1,0 1,-51 12,36-5,0-4,-1-1,-110-8,45 0,38 1,36 0,-1 2,1 3,-82 13,78-7,1-2,-1-3,-80-3,-54 3,72 13,77-9,-66 4,-617-11,349-3,-1634 2,1985 1,0 2,0 0,-27 8,23-4,-49 4,-65-10,-18 0,68 17,69-12,-1-1,-28 3,-407-4,236-7,-421 3,630-1,0 1,1-2,-1 0,1-1,-17-5,6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21:13.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0 192,'12'-1,"1"-1,-1 0,0 0,22-8,34-7,327 11,-218 9,-136-3,1-1,-1-3,77-15,-62 10,0 2,0 2,0 3,72 7,-2-2,-39-2,-32 1,-1-2,1-2,73-14,-60 5,1 4,0 2,81 5,-127 0,0-1,0-1,0-2,32-8,-28 6,50-6,383 8,-238 7,4100-3,-4284-2,0-2,43-9,-40 5,64-3,619 9,-349 5,3416-3,-3759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21:15.5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1 193,'806'0,"-771"-2,0-2,48-10,-44 6,66-4,115 14,89-4,-218-16,-67 12,0 1,28-2,-1 5,-7 0,0-2,58-12,-44 6,0 4,1 1,0 4,60 5,8-1,933-3,-1036-2,0 0,0-2,27-7,-23 5,49-6,382 9,-236 6,-140-2,98-3,-89-17,-69 13,0 1,31-2,206 4,-143 5,-84-2</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21:20.1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0 194,'9860'0,"-9836"1,0 1,0 2,26 7,-22-4,50 4,92-11,-119-2,-1 2,0 2,83 14,-78-6,1-1,73 0,115-11,-83-1,1317 3,-1454 2,0 0,0 2,27 7,-23-5,50 6,380-8,-235-7,3606 3,-3792 2,-1 1,48 12,-44-8,66 5,593-10,-336-5,281 3,-621-1,1-1,-1-2,30-8,-26 6,51-6,381 8,-236 7,-164-4,1-2,87-16,-84 11,0 2,1 4,70 5,109-6,-214-1,49-14,-30 6,-40 10,-1 1,1-1,-1-1,1 1,-1-1,0 0,12-8,-19 10,0 0,-1 0,1 0,-1 0,1 0,-1 0,1 1,-1-1,1 0,-1 0,0 1,1-1,-1 0,0 1,0-1,1 1,-1-1,0 1,0-1,0 1,0 0,0-1,0 1,0 0,-1-1,-30-12,-127-25,128 30,-1 2,-63-3,56 6,-48-9,-179-34,203 38,-1 2,1 4,-70 5,-112-4,154-18,68 13,-1 1,-29-2,-406 3,236 7,-1710-3,1909 1,1 2,0 0,-30 9,26-5,-51 5,-33-10,79-2</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21:24.1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337 268,'42'-3,"-1"-1,-1-2,70-20,-68 15,0 1,1 3,54-4,-55 11,-1-3,81-15,-62 9,1 2,0 3,110 7,-46 0,-72-3,-25 2,0-2,0-1,0-1,0-1,30-9,-25 4,1 1,1 2,52-3,108 10,-72 1,-68-5,82-15,-81 8,75-2,-76 10,-1-3,65-12,-33 5,0 4,159 8,-93 2,454-4,-583 0,0-1,1-2,28-8,-24 6,50-6,355 8,-221 7,4526-3,-4706 2,1 2,0 1,-1 1,60 21,-62-18,1-2,0 0,40 1,-42-5,129 30,26 6,-41 1,-17-3,-67-23,-34-7,1-1,52 5,-42-7,54 12,-56-9,-1-2,38 3,307-10,-344 9,-28 0,-20 2,-11-3,-1 0,0-2,0-1,-1-1,1-1,-45-5,6 2,-2477-1,1330 5,1175 0,0 1,-47 12,45-8,-68 5,73-9,-62 13,62-9,-66 5,-674-11,372-3,-167 2,532 2,0 1,-46 12,43-8,-66 5,-593-10,336-5,-1646 3,1985 2,0 0,0 2,-27 7,23-5,-49 6,-134-12,-31 2,150 16,69-12,-1-1,-29 3,-2-5,10-1,0 1,-51 12,36-5,-1-4,0-2,-110-6,46-1,-26 3,118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29:32.6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42,'1396'0,"-1370"-2,0 0,0-2,29-8,-25 5,54-6,77 11,-126 3</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29:37.3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1,'1722'0,"-1687"0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1:22.9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3,'739'0,"-699"2,0 2,50 11,-47-7,72 5,255-12,-167-3,-161 5,-1 1,46 10,-42-6,68 5,341-12,-212-3,-210 0,-1-2,0-1,41-12,-29 7,24-7,-40 9,0 1,51-6,-54 12,-28 1,-39 8,-135 33,75-20,43-12,0-2,-1-3,-110-7,46 0,86 2,-1-1,1-1,-64-16,44 10,1 2,-2 2,1 4,-60 5,-2-2,51-1,1-4,-119-20,118 14,1 2,-133 6,191 1,736 1,-685 1,0 2,50 11,-47-7,72 5,-79-11,296-6,-243-15,-11 2,-46 13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6:03.0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165 149,'133'-2,"146"5,-249 1,50 14,-21-4,76 23,22 4,-116-36,0-2,54-2,-86-5,-18-4,-21-6,-150-20,146 26,-1 2,-1 2,-66-1,3 1,-2-14,74 12,-53-6,6 9,34 2,0-1,-51-10,49 4,-43 0,-18-4,87 5,23-2,27-4,67 3,-73 9,1-2,44-9,-20 2,1 2,0 2,0 3,90 7,89-6,-167-13,-40 6</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29:39.0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1,'1845'0,"-1810"0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29:40.0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1,'1845'0,"-1810"0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25:43.4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1,'1555'0,"-1523"0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25:44.8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0,'1554'0,"-1521"0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25:46.8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1,'1517'0,"-1484"0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25:48.9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3,'121'-2,"137"5,-166 15,-69-12,1-1,29 3,214-9,33 3,-226 14,-26-4,-20-7</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25:55.7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30,'913'0,"-893"-1,1-1,0-1,-1-2,23-6,-40 10,22-6</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25:56.8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0,'1253'0,"-1242"0,1 1,-1 0,23 4,-10 3</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43:31.4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0,'1150'0,"-1125"2,0 1,0 0,32 10,-27-6,55 6,165-13,30 2,-205 15,-52-10,5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43:32.4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0,'0'2,"1"-1,-1 0,1 1,-1-1,1 1,-1-1,1 0,0 1,0-1,0 0,0 0,0 0,0 0,0 1,0-1,0-1,0 1,1 0,-1 0,0 0,1-1,-1 1,0-1,1 1,-1-1,4 1,42 8,-42-8,174 29,-111-20,1-3,-1-3,109-8,-39 1,-81 2,-27 0,1 0,-1 3,1 0,-1 2,32 8,-15-2,1-2,0-2,0-3,90-3,-84-1,-19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6:12.1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1,'659'0,"-624"2,-1 1,53 13,-47-8,50 4,7-10,-55-2,0 2,64 11,0 7,-201-15,-534-6,594 1</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43:33.3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0,'2050'0,"-2015"0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43:34.1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1,'2376'0,"-2341"0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45:03.7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1:27.0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45,'0'-2,"1"1,-1 0,0-1,1 1,0 0,-1-1,1 1,0 0,0-1,0 1,-1 0,1 0,0 0,1 0,-1 0,0 0,0 0,0 1,0-1,1 0,-1 0,0 1,1-1,-1 1,1 0,-1-1,2 1,44-9,-42 9,109-8,143 9,-92 2,285-3,-426 1,-1 2,0 0,44 14,-66-17,27 7</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1:27.5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41 1,'-7'0,"-9"0,-2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1:28.0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1,'1436'0,"-1401"0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1:28.7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1,'1107'0,"-1072"0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1:29.4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1,'700'0,"-659"2,0 2,46 10,-42-5,68 3,-76-10,-1 1,72 17,-76-13,-2-2</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4:50.5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7089 46,'-3'0,"0"1,0 0,0 0,0 0,0 0,0 0,0 1,-5 2,-16 8,9-8,-38 12,0-2,-60 7,20-15,53-5,-70 12,53-5,-1-1,-65-2,-9 0,14 14,79-11,-50 4,-63 8,102-11,-75 4,2-13,66-2,0 3,1 2,-57 10,42 0,-136 4,-74-18,98-2,128 4,1 3,-82 15,50-8,-1-3,-165-8,103-3,-2801 3,2909-2,0-2,-46-10,42 5,-68-3,75 11,13 1,0 0,0-2,1-1,-28-7,-5-2,46 11,-1 0,1-1,0-1,0 0,1 0,-1-1,0 0,1-1,-13-8,23 13,0 0,0 0,0 0,0 0,-1 0,1-1,0 1,0 0,0 0,0 0,0 0,0 0,0 0,-1-1,1 1,0 0,0 0,0 0,0 0,0 0,0-1,0 1,0 0,0 0,0 0,0 0,0-1,0 1,0 0,0 0,0 0,0 0,0-1,0 1,0 0,0 0,1 0,-1 0,0 0,0-1,0 1,0 0,0 0,0 0,0 0,0 0,1 0,-1-1,12-3,14 0,385 2,-202 5,-138-3,0-3,115-20,-119 14,0 3,1 3,85 6,105-5,-159-17,-73 12,1 2,28-2,358 3,-212 7,-176-5,0 0,0-2,32-9,-28 6,56-6,108 13,22-2,-116-17,-73 12,1 2,28-3,173 9,34-3,-234-2,43-12,-47 9,1 2,33-3,411 4,-242 7,1615-3,-1806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5:16.4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570 1,'-7'0,"-9"0,-10 0,-6 0,-5 0,-3 0,-2 0,-1 7,0 2,1 0,0-1,0-3,0-2,1-1,0-2,7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6:13.5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42,'117'2,"135"-5,-124-16,-83 11,70-5,255 12,-166 3,-178-1,0 2,0 1,28 8,-23-5,52 5,138-10,-215-2,-770 1,354-3,397 2,0 0,1-1,-24-5,10-3</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5:29.6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46,'145'2,"162"-6,-279 0,43-11,-46 8,0 2,32-3,412 4,-242 7,182-3,-374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5:30.2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42,'944'0,"-902"-2,-1-2,46-11,-42 7,68-4,173 12,-251 1</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5:39.0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0 208,'4'0,"-1"-1,0 0,0 0,0 0,0 0,0-1,0 1,5-4,16-7,35-5,-10 3,62-26,-89 32,1 1,0 1,0 1,30-3,20-4,-4-1,-29 6,41-13,-56 14,0 0,0 1,40-2,-32 6</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5:39.7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2,'55'0,"-23"-2,1 2,-1 2,0 0,54 13,-44-6,0-3,0-1,0-1,63-5,50 5,-126 0,42 11,-44-9,-1-1,28 3,65-6,-83-2</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3T19:55:40.3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0,'781'0,"-748"3,0 1,-1 2,1 1,-1 2,59 23,63 17,-95-33,99 41,1 2,0-14,-127-36,54 21,-64-21,-1-1,2-1,-1-1,1-1,33 4,23 0,-44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3:14:55.8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 0,'-7'0,"-2"0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5:24.0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41,'135'2,"148"-5,-192-15,-67 12,-1 1,30-3,58 6,-79 2</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5:24.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1,'949'0,"-917"0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5:25.8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42,'67'0,"0"-3,102-18,-84 10,0 4,165 7,-100 3,-118-3</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0:35.3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0,'1214'0,"-1181"0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6:15.3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86,'55'1,"-23"0,1-1,-1-1,0-2,54-11,-46 5,0 3,0 1,0 2,51 2,45-2,-107-1,43-11,-46 9,54-7,14 8,138 10,-63 31,-60-15,-78-13,0-1,40 2,115-8,-706-2,486-1,0-1,-53-12,47 6,-50-3,-99-8,105 9,-94 0,-174 12,2388-1,-2001 3,1 0,61 16,-19-3,37 12,-80-18,-29-6,-15-3,-7-1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0:36.1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5,'80'-2,"-44"0,0 1,0 2,0 2,68 13,-72-9,0-1,1-2,41 1,-4-1,22 13,-66-11,49 5,173-11,34 2,-170 19,-79-14</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0:38.0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0,'457'0,"-420"2,0 2,46 10,-43-6,66 4,-69-12,-4 1</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0:38.6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45,'36'-1,"-1"-1,1-1,58-15,-34 9,0 2,0 3,118 6,-53 1,215-3,-307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0:39.1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0,'949'0,"-917"0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0:39.8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45,'30'-12,"-8"2,16 2,0 2,1 2,-1 1,1 2,47 5,3-2,175-1,-232-1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41:18.6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43,'90'1,"105"-3,-94-17,-74 12,56-6,275 10,-185 6,-146-2,0 2,-1 1,29 8,-24-5,48 5,-46-10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41:19.3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1,'1476'0,"-1440"0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41:20.1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67,'986'0,"-945"-2,0-2,46-11,-42 7,68-4,-34 12,-54 2,0-2,0-1,1 0,-1-2,40-10,-39 4</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5:00.5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6765 0,'-536'0,"510"2,0 0,0 2,-28 8,24-5,-54 5,-329-8,212-7,161 5,1 2,-51 12,46-8,-71 5,-310-12,195-3,189 4,-1 2,-45 11,43-7,-70 4,-256-11,167-3,158 5,-83 14,-18 3,-302-17,232-5,176 4,0 2,-50 11,47-7,-72 5,-585-11,335-5,274 2,-104 4,96 15,73-11,-1-2,-28 3,-250-6,160-3,122-1,0-1,0 0,-43-13,64 15,-26-6</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5:01.1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1 126,'6'-1,"0"0,0 0,-1 0,1-1,0 0,8-4,18-5,77-5,-76 13,55-13,-48 9,0 0,1 3,-1 1,46 3,54-3,-11-17,-86 12,72-5,176 13,-131 1,-121 1,1 2,50 11,-46-6,70 4,-85-12,19-1,1 3,87 16,-97-12,0-1,42-1,-39-3,68 12,-56-5,65 3,-46-6,23 12,-68-12,54 7,-36-12,-20 0,0 0,-1 2,39 9,-25-3,0-2,1-1,48 1,123-9,-78-1,-86 3,-1 1,0 3,77 15,-85-12,0-2,0-2,65-2,31 1,-107 2,46 11,-47-8,0-2,29 3,24-5,-44-3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6:16.7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1 127,'495'0,"-470"-2,0 0,0-2,32-9,-28 6,56-6,383 9,-240 7,-182-3,1-1,0-3,75-15,-64 9,2 3,-1 3,115 6,-67 1,-996-3,864-2,0-1,0 0,-32-10,27 6,-55-6,-318 9,210 7,1327-3,-1119 0,0 1,0 1,0 0,0 1,16 5,-4 1</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5:16.2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4395 1,'-535'0,"494"2,0 2,-47 10,43-5,-68 3,34-11,37-2,-1 2,-79 13,46-3,0-3,0-3,-108-7,-101 5,159 17,83-11,-74 4,66-9,-60 12,61-7,-66 2,-66-13,-86 4,169 18,74-13,0-2,-32 3,-412-4,242-7,-224 3,436 0,-1 1,1 1,0 0,0 1,-14 5,2 1</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5:18.8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5935 0,'-2098'0,"2049"3,-91 15,86-8,-67 2,24-12,52-1,0 2,0 2,-48 9,30-1,0-2,-71 0,-130-11,91-1,83 2,-105 3,96 18,74-14,-1 0,-31 2,-411-4,240-7,-1000 3,1193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5:19.6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0,'5697'0,"-5662"0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6:56.9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2127 0,'-822'0,"796"2,1 1,0 0,-32 10,28-6,-56 6,-383-9,240-7,-98 3,290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7:22.4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1,'1067'0,"-1042"1,0 2,0 0,33 10,-29-6,56 7,64 6,-97-11,74 4,679-12,-381-3,3837 2,-4222 2,1 2,50 11,-47-7,72 5,504-11,-297-5,-286 3</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7:25.5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12328 167,'-97'2,"37"0,0-2,1-3,-77-13,73 4,-1 4,-69-1,-131 10,91 2,-4616-3,4760-2,-1 0,-54-14,51 8,-59-5,-449 10,278 5,-841-2,1063-2,0-2,-47-10,44 5,-70-3,-613 10,348 5,-276-3,630-1,0-2,0-1,-32-9,27 6,-55-6,-383 9,241 7,-960-3,1151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7:59.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2414 1,'-2378'0,"2343"0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8:09.7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1675 0,'-1639'0,"1603"0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8:20.0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733 44,'-72'1,"36"1,0-2,-1-1,1-2,-59-12,44 5,-2 2,1 2,-1 3,-72 4,74 0,16-1</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4T22:58:22.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1471 0,'-1435'0,"1400"0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6:18.4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86,'1912'0,"-3358"0,1515-3,81-15,-78 8,76-1,29 14,136-6,-214-16,-74 12,0 2,33-4,410 6,-242 6,-191-3</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5:54.4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44,'54'1,"-20"0,0-1,-1-1,1-2,46-11,-39 5,0 2,1 1,42 0,128 7,-80 2,-51-3,-46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5:56.3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65,'105'2,"118"-5,-123-16,-73 13,-1 0,29-1,118 7,21-2,-128-13,-40 7</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7:55.8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0,'1479'0,"-1446"0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8:33.5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1,'1821'0,"-1788"0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8:34.7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1,'1140'0,"-1116"1,0 2,0 0,26 8,-22-4,50 4,71-9,-116-2</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8:39.1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0,'684'0,"-662"1,-1 1,0 0,28 8,-16-2</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01:38:40.1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81,'0'-2,"0"1,1 0,-1 0,1-1,-1 1,1 0,0 0,-1 0,1-1,0 1,0 0,0 0,0 0,0 0,0 0,0 1,0-1,0 0,0 0,0 1,1-1,-1 1,0-1,1 1,-1-1,3 1,40-8,-40 7,83-6,-41 4,66-14,-51 8,1 2,1 4,104 5,-42 1,-88-3,-4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3:37.1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1,'1476'0,"-1440"0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3:38.0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0,'1354'0,"-1319"0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4:24.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1,'454'0,"-429"1,0 2,0 1,32 9,-27-6,55 6,-37-9,82 18,-97-15,-3-2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5:28.4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0,'3'1,"0"0,0-1,0 1,1 1,-1-1,0 0,0 1,5 3,16 7,0-7,1 0,0-1,0-2,29 0,-26-2,0 2,0 1,31 7,106 31,-139-34,0-1,0-1,28 1,-22-3,49 12,-43-7,1-1,47 1,-40-4,48 9,-27-2,1-4,0-2,94-7,88 6,-151 15,-73-12,0-2,30 3,95 13,-103-12,79 4,16-14,-87-2,1 3,-1 3,83 13,-77-5,0-2,73 0,129-10,-90-2,604 3,-753 1,0 2,0 0,32 10,-27-6,55 7,383-11,-241-6,675 3,-877-1,0-2,0 0,32-10,-28 6,56-7,-25 11,-11 1,-1-2,56-12,-39 6,0 3,1 2,119 8,-49 0,1460-3,-1561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4:26.1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1,'535'0,"-510"1,0 2,0 1,32 9,-27-6,55 6,-58-10,53 13,-18-2,-32-9</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5:04.5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0,'576'0,"-551"2,0 0,0 2,32 9,-27-6,55 6,327-9,-211-7,-179 5,0 0,0 1,30 9,2 0,-24-6</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5:05.3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0,'1518'0,"-1483"0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5:06.8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600 42,'-600'0,"725"2,147-5,-249-1,44-11,11-3,-47 15</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5:07.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1,'1885'0,"-1850"0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6:39.0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1,'1232'0,"-1207"1,0 2,0 1,32 9,-28-6,56 6,76-11,-126-2</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0T21:38:16.1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1,'30'1,"0"1,0 2,55 14,-22-8,1-2,0-3,0-3,67-7,6 2,353 3,-454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5:30.0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1 124,'3'0,"0"-1,1 0,-1 0,0 0,0 0,0-1,0 1,5-4,16-7,28-5,-25 8,1 0,0 2,0 1,40-4,392 8,-222 5,-175-2,78-3,-137 2,0-1,1 0,-1 0,0 0,1 0,-1 0,0-1,0 0,0 0,0 0,-1 0,6-5,8-10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5:31.8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84,'132'2,"146"-5,-249-1,42-12,-46 10,0 0,33-2,33 7,-62 1,-1 0,1-2,0-1,34-8,-15 1,0 3,1 2,-1 1,60 5,-72-1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5:41.1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2,'105'-2,"117"5,-122 16,-73-12,0-2,28 3,-19-4,66 17,-33-6,-9-3,-10-1,1-2,71 3,-103-12,27 1,0 1,0 2,60 13,-6-2,-69-11,49 11,-51-8,44 5,-41-9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1:25.8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1 209,'10'0,"0"2,0-1,0 2,0-1,15 7,27 6,22-6,-44-6,51 12,-23-4,1-3,0-2,1-2,93-8,-32 2,-89-1,0-1,0-1,-1-2,34-11,-80 11,0 0,-31-9,2 8,-1 3,0 1,-90 6,-44-4,151-1,0-2,0-1,0-1,1-2,0 0,-45-24,7-8,62 39,0-1,-1 1,1-1,0 1,0-1,1 0,-1 0,1 0,-1-1,1 1,0-1,0 1,0-1,1 1,-1-1,0-5,2 8,1-1,-1 1,0-1,1 1,-1 0,1-1,0 1,0 0,-1-1,1 1,0 0,0 0,0 0,0 0,0 0,0 0,1 0,-1 0,0 0,0 1,1-1,-1 0,0 1,1-1,-1 1,1-1,-1 1,1 0,2 0,49-7,-47 7,365 0,-157 3,56-3,-407 0,99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5:42.6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1,'90'-1,"104"4,-160 2,-1 1,0 3,45 16,37 9,-51-17,-37-9,0-2,0-1,31 3,30-8,-59-1,-1 2,1 0,0 2,39 8,-28-1,0-3,1-1,44 0,126-8,-79 0,-97 0,1-2,61-13,-52 8,-16 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7:16.9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1 331,'2'9,"1"0,0 0,0 0,1-1,1 1,-1-1,1 0,1 0,-1 0,1-1,0 0,1 0,0 0,0-1,1 0,-1-1,1 0,0 0,1 0,-1-1,1 0,18 4,-23-6,-1-1,1-1,0 1,0-1,0 1,0-1,0 0,0 0,0-1,0 1,0-1,-1 0,1 0,0 0,0-1,5-2,6-5,-1 0,24-20,-27 20,0 1,1-1,0 2,18-10,-11 11,0 0,0 2,0 0,0 1,35-1,103 8,-53 1,-78-3,-1 0,1 2,27 9,-23-6,56 6,-37-11,-22-1,-1 1,1 0,31 9,113 23,-81-18,20-1,-70-10,72 16,-86-17,-36-16,-40-17,-33-8,-1 4,-2 4,-95-20,-24 3,131 29,46 9,0 2,-49-5,64 11,-9 0,0-1,1-1,-1-1,0-1,1-1,-32-11,52 12,11 1,13 1,0 2,0 2,0 1,0 1,22 7,-16-4,55 6,103 7,-102-9,95 1,-159-13,4 1,0 0,0 1,0 1,43 11,167 38,-160-38,22 6,-67-10,47 6,-67-13,-1-1,1-1,0 0,-1 0,1 0,0-1,-1-1,1 0,9-3,-17 5,0-1,-1 1,1-1,0 0,0 0,-1 0,1 0,0 0,-1 0,1 0,-1 0,0 0,1-1,-1 1,0-1,0 1,1-1,-1 1,-1-1,1 0,0 1,1-4,-2 4,0-1,-1 0,1 0,0 0,-1 0,1 0,-1 1,0-1,1 0,-1 1,0-1,0 0,0 1,0-1,-1 1,1-1,0 1,-2-2,-9-7,0 1,-1 0,0 0,-15-6,24 12,-13-4,0 0,-1 1,0 0,0 2,0 0,0 1,-30-1,17 1,-46-11,26 5,0 2,0 2,0 2,-76 7,-92-7,191-1,-43-11,46 8,0 2,-33-4,7 8,35 2,0-1,0-1,0-1,-21-4,37 6,-1 0,0 0,0 0,1 0,-1 0,0 0,1 0,-1-1,0 1,0 0,1 0,-1-1,0 1,1 0,-1-1,0 1,1 0,-1-1,1 1,-1-1,1 1,-1-1,1 0,-1 1,1-1,-1 1,1-1,0 0,-1 1,1-2,20-8,39 1,411 6,-245 5,-1032-2,777-2,1-1,0-2,-44-12,26 6,4 1,0-2,1-1,-64-30,106 43,0 0,0 0,0 0,0 0,0 0,-1 0,1 0,0 0,0 0,0 0,0 0,0 0,-1 0,1 0,0 0,0 0,0 0,0-1,0 1,0 0,-1 0,1 0,0 0,0 0,0 0,0 0,0 0,0-1,0 1,0 0,0 0,0 0,-1 0,1 0,0 0,0-1,0 1,0 0,0 0,0 0,0 0,0 0,0-1,0 1,0 0,0 0,0 0,0 0,0 0,0-1,0 1,1 0,-1 0,0 0,0 0,0 0,0 0,0 0,0-1,0 1,0 0,1 0,8-2,-9 2,17-2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7:23.2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86,'0'-1,"0"0,1 0,-1-1,0 1,1 0,-1 0,1 0,0-1,-1 1,1 0,0 0,0 0,-1 0,1 0,0 0,0 1,0-1,0 0,0 0,0 1,1-1,1 0,33-14,-18 9,3-3,0 2,0 0,1 2,-1 0,1 1,28 0,137 4,-91 3,-19-3,-1 4,99 17,153 21,-282-36,87 2,-27-4,-5 14,-74-11,53 5,53-10,-87-4,0 3,1 2,48 10,-32-2,1-2,69-1,131-9,-91-2,588 3,-2347 0,1545-2,0-2,-46-11,42 7,-68-4,50 7,-81-17,65 9,-6-6,58 12,1 1,-43-3,-91 7,124 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7:27.4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150 4,'97'-1,"-37"-1,-1 2,1 3,76 13,-64-4,0-4,1-3,79-4,-127 0,0 1,0 2,34 9,-29-6,53 5,8-10,-62-3,0 2,-1 0,1 2,34 9,-25-4,0-1,0-2,66 0,-67 2,-30 0,-22 4,-9-5,-1-1,0-1,0-1,-1-1,1-1,-42-4,11 2,-1364-1,2309 2,-863 2,0 1,0 0,29 9,-25-5,54 6,147-13,29 2,-134 18,-83-12,74 5,-36-12,-46-1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7:29.0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2,'55'0,"-23"-2,0 2,1 2,-1 1,54 11,99 24,-106-25,-38-5,49 10,0-4,141 4,-205-16,1 0,-1 2,29 7,-24-4,51 5,-38-8,0 1,45 13,11-3,-69-12,52 12,-45-6,41 3,-72-11,-61-1,30 1,1-1,0-1,-29-5,-17-7,0 3,-1 3,-107 2,-790 6,2552-1,-1562-1,-1-1,0-2,34-9,29-4,-53 13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7:34.2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3,'105'-2,"119"5,-96 17,-85-12,75 5,29-14,-92-1,1 2,-1 2,82 14,-84-7,88 3,-49-6,-67-1,1 0,-1 2,0 0,0 2,35 17,-36-14,0-2,1 0,0-2,0-1,37 5,156-9,-210-3,-196-37,6 7,149 24,0 2,-41 0,45 3,0 0,0-3,-40-8,30 3,0 1,0 3,-49-2,-123 9,78 1,-588-3,1365 0,-618-2,0-1,-1 0,30-9,-25 5,54-6,88 13,23-2,-167-2,43-11,-46 8,0 2,33-4,129 7,-169 3</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7:35.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2,'118'-1,"134"4,-111 21,-75-11,137 29,-127-23,-50-12,1-1,51 6,-45-9,56 13,-56-8,57 4,83 9,23 1,-166-19,0 1,37 9,-34-6,53 5,-39-10,-5 0,72 12,-64-4,94 6,-124-15,1-1,0-1,-1-1,1-1,-1-1,0 0,28-11,-45 14,0-1,0 1,1-1,-1 0,0 0,0 0,-1 0,1 0,3-4,-6 5,1 1,-1-1,0 1,0-1,1 1,-1-1,0 1,0-1,1 1,-1-1,0 1,0-1,0 1,0-1,0 1,0-1,0 0,0 1,0-1,0 1,0-1,0 1,0-1,-1 0,1 0,-1 0,0 0,0 0,0 0,0 1,0-1,0 0,0 0,0 1,0-1,0 1,0-1,0 1,-1-1,-1 0,-25-4,0 0,0 2,-1 1,1 2,-43 4,3-2,-901 0,542-3,402 0,0-2,0 0,-32-10,28 6,-56-7,22 14,-20-3,66-3,8-2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07:37.0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3,'72'-1,"-36"-1,1 2,-1 1,0 2,58 12,-58-7,49 5,-50-9,56 14,-59-11,61 7,-59-10,52 12,-52-9,0-1,0-2,45 0,2 0,18 15,-71-13,53 6,-35-10,-20-1,0 0,-1 2,39 8,-7 1,2-4,-1-2,1-2,97-7,-54 1,-1934 2,3107 0,-1240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9:29.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1,'905'0,"-864"2,0 2,47 10,-44-5,70 3,228-12,-153-1,-154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0:20.8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1 125,'13'1,"0"0,1 1,-1 1,23 8,39 7,324-11,-222-10,-130 3,-1-1,1-3,75-16,-63 11,-1 2,2 2,-1 4,60 5,2-1,-8-1,141-6,-222 0,52-16,-32 7,111-29,-155 40,0 1,0-1,0-1,0 1,0-1,0-1,13-8,-20 12,-1 0,0 0,0 0,0 0,0 0,0 0,0-1,1 1,-1 0,0 0,0 0,0 0,0 0,0 0,0-1,0 1,0 0,0 0,0 0,1 0,-1-1,0 1,0 0,0 0,0 0,0 0,0-1,0 1,0 0,0 0,0 0,0 0,-1 0,1-1,0 1,0 0,0 0,0 0,0 0,0 0,0-1,0 1,0 0,0 0,-1 0,1 0,0 0,0-1,-12-3,-14 0,5 5,1 0,-1 1,1 1,-39 11,31-7,-54 6,-133-12,-20 1,136 16,73-11,0-2,-30 3,9-6,21-1,0 0,0 2,-36 8,-92 18,31-8,68-12,1-3,-1-2,-88-6,56 0,52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01:27.3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1 124,'944'0,"-918"-1,0-2,0-1,28-7,-23 3,53-4,274 9,-185 5,-141 0,-1 2,0 1,41 12,-30-7,-34-9,0 1,0 0,0 0,-1 1,1 0,-1 0,1 1,7 5,-15-9,0 1,0-1,0 0,1 0,-1 0,0 0,0 0,0 0,0 0,0 1,0-1,1 0,-1 0,0 0,0 0,0 0,0 1,0-1,0 0,0 0,0 0,0 1,0-1,0 0,0 0,0 0,0 0,0 1,0-1,0 0,0 0,0 0,0 0,0 1,0-1,0 0,0 0,-1 0,1 0,0 0,0 1,0-1,0 0,0 0,0 0,-1 0,-11 5,-14-1,-358-2,189-5,170 2,0-2,0-1,-33-8,29 4,-56-5,-64-7,98 11,-76-4,117 14,0-1,0-1,0 0,0 0,0-1,0 0,0 0,0-1,1-1,-14-6,23 10,0 0,-1 0,1 0,0 0,0-1,0 1,0 0,0 0,0 0,-1 0,1 0,0 0,0 0,0-1,0 1,0 0,0 0,0 0,0 0,0 0,0-1,0 1,0 0,0 0,0 0,0 0,0 0,0-1,0 1,0 0,0 0,0 0,0 0,0 0,0-1,0 1,0 0,0 0,0 0,0 0,0 0,0-1,1 1,-1 0,0 0,0 0,0 0,0 0,0 0,0 0,1 0,11-5,14 1,391 0,-212 7,-60 0,159-7,-205-15,-73 13,1 0,28-1,23 4,-43 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0:28.2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0 248,'453'0,"-427"1,0 2,0 1,29 8,-25-5,54 5,-30-9,-6-1,-1 2,64 14,-47-8,-1-3,2-2,126-8,-59 0,-105 3,-42 0,-27 0,-7 0,0-1,1-3,-81-17,67 11,-1 3,0 2,0 3,-68 7,-4-2,89-3,-1-1,1-3,-77-15,74 10,0 4,0 1,-84 4,120 1,103-18,-48 8,54-5,-47 10,86-19,-102 18,0 0,41 1,-44 4,1-2,-1-2,34-7,-28 3,1 2,0 2,54 0,9 0,-75 1,-1-2,0 0,0-1,0-1,-1-2,22-11,-44 20,0 0,0 0,0-1,0 1,0 0,0-1,-1 1,1-1,0 1,0-1,-1 1,1-1,0 0,-1 1,1-1,0 0,-1 0,1 1,-1-1,1 0,-1 0,0 0,1-1,-16-6,-40 4,52 4,-148 3,-79-5,203-2,-44-12,46 10,0 1,-33-4,-144 7,167 3</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0:41.9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1,'822'0,"-780"2,-1 2,46 10,-42-5,68 3,107-15,92 6,-185 17,-84-12,74 6,71-14,-213 0,-12-1,1 3,0 0,-40 10,31-3,-1-1,-85 4,-97-14,81-1,2 5,-161-5,180-16,81 10,-71-3,38 13,56 1,-1-2,1 0,0-1,0-1,-1-1,-32-10,54 13,0 0,0 0,0 0,0 0,0-1,0 1,1 0,-1-1,0 1,0 0,0-1,1 1,-1-1,0 1,0-1,1 1,-1-1,0 0,1 1,-1-1,1 0,-1 0,1 1,-1-1,1-1,18-6,38 3,626 3,-327 5,217-3,-537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2:55.0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0 127,'14'0,"34"0,0-1,85-14,-55 3,0 4,0 4,102 6,108-6,-161-15,-85 10,76-4,-8 14,-75 1,0-1,1-2,-1-1,67-14,-66 7,1 2,0 1,46 0,114 7,-80 1,-106-2,-6 0,0-1,0 1,0 0,1 0,-1 1,0 0,0-1,0 2,0-1,0 1,0-1,0 1,8 5,-12 2,-9-2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2:56.3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1,'452'0,"-426"1,-1 2,0 1,32 8,-28-5,56 7,41-14,-92-2,0 2,0 1,0 2,56 11,145 37,-201-45,0-2,0-1,46-3,-48-1,-1 2,0 1,0 1,41 10,-24-3,0-3,1-1,-1-2,76-5,-99 1,10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3:03.3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0,'1191'0,"-1166"2,0 1,0 0,32 10,-28-6,56 6,222-10,-165-5,-107 2</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3:04.4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0,'577'0,"-543"2,0 2,53 11,-46-7,49 4,17-11,-75-2,-1 1,1 1,-1 2,47 10,-39-4,1-1,-1-2,48 0,124-8,-78-1,318 3,-439 1,1-2,-1 0,24-5,-9-2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3:40.2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0,'14'1,"-1"1,0 0,0 1,24 8,37 7,107 11,-110-16,31 7,-56-10,0-2,0-2,1-2,0-3,59-4,-17 1,-48 0,-1-2,47-11,-43 6,72-4,-78 11,1-2,64-14,-31 5,27-7,-77 16,1 1,0 1,0 1,0 0,0 2,0 1,0 1,23 6,67 5,-86-13,-52-1,-5-1,-845 1,849 1,0 2,0 1,-28 8,24-5,-54 5,-198-10,156-3,91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3:41.7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3,'1337'0,"-2659"0,1842 0,-494 1,0 2,0 1,28 8,-24-5,54 5,-13-8,-1-4,1-3,126-21,-142 15,1 4,78 1,-99 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3:49.0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1,'1558'0,"-1522"0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3:50.1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1,'863'0,"-823"2,0 2,50 11,-46-6,71 4,105-16,91 6,-307-3,1 0,-1 1,1 0,-1 0,0 0,1 0,-1 1,0 0,8 4,-4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7:11:27.6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0,'10'1,"0"1,0-1,0 1,0 1,15 6,27 6,153 33,-139-34,-17-4,1-1,69 3,705-11,-377-4,-431 3,-3-1,0 1,-1 0,1 1,0 0,-1 1,1 0,-1 1,0 0,23 11,-25-7</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3:54.7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84,'41'-3,"0"0,47-12,-44 7,70-5,90 16,85-6,-162-17,-85 12,76-5,209 13,-292 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3:55.7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84,'699'0,"-659"-3,-1 0,52-13,-48 8,72-5,105 15,91-4,-212-17,-73 12,0 2,30-3,164 7,-213 1,-60 1,20-1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3:56.7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1,'7'0,"9"0,9 0,8 0,4 0,3 0,3 0,-1 0,1 0,-1 0,0 0,-7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4:03.3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1 374,'90'-2,"104"5,-165 1,44 11,-47-8,0-1,31 2,2-5,-10-1,0 2,54 12,-7-2,-66-11,57 14,-55-10,61 7,-59-10,52 12,35 7,-21-5,-63-10,-1-1,43 3,-68-9,-1-1,1 0,-1-1,0 0,1 0,-1-1,0-1,0 1,0-2,0 1,0-2,13-7,-6 1,0 0,-1-2,-1 0,26-27,-36 33,0 1,0-1,-1-1,0 1,0 0,0-1,-1 0,0 0,-1 0,0 0,0 0,-1-1,0 1,0-12,-1 14,-1-1,0 1,0 0,0 0,0 0,-1 0,0 0,-1 0,1 1,-1-1,0 1,0 0,-1 0,0 0,0 0,0 0,0 1,-1 0,1-1,-7-2,-9-7,-1 2,0 1,-42-16,62 26,-87-29,-134-29,214 57,-23-4,1 2,-52-1,53 5,1-2,0 0,-41-11,29 4,1 2,-1 1,-47 0,-124 7,78 2,103-1,1 1,0 2,-33 9,-17 3,78-17,1 0,0 0,0 0,0 0,-1 0,1 0,0 0,0 0,0 0,-1 0,1 0,0 0,0 0,0 0,-1 0,1 0,0 0,0 0,0 0,0 0,-1 0,1 1,0-1,0 0,0 0,0 0,-1 0,1 0,0 0,0 1,0-1,0 0,0 0,0 0,0 1,0-1,0 0,-1 0,1 0,0 0,0 1,0-1,0 0,0 0,0 0,0 1,0-1,0 0,0 1,11 7,18 5,17-5,1-2,0-1,0-3,73-6,-21 1,375 3,-953 0,444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4:05.1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0 129,'698'0,"-671"2,-1 0,-1 2,30 8,-25-5,54 6,221-11,-160-4,-131 2,-1 0,1-1,-1 0,1-1,-1-1,0 0,1-1,-2-1,1 0,18-9,-31 13,1 1,0-1,0 1,0-1,0 1,-1-1,1 0,0 1,-1-1,1 0,-1 0,1 1,0-1,-1 0,0 0,1 0,-1 0,1 0,-1 0,0 1,0-1,0 0,1 0,-1 0,0 0,0 0,0 0,0 0,-1 0,1 0,0-1,-2-1,1 1,-1 0,1 0,-1 0,1 1,-1-1,0 0,0 0,0 1,0 0,-5-3,-3-1,0 0,-1 0,0 1,-16-3,-77-3,77 9,1-1,-49-10,34 2,-1 3,-81-4,-89 12,79 2,28-4,-117 3,207 0,1-1,0 2,0 0,0 0,-21 9,35-12,-1 0,1 0,0 0,0 0,0 0,-1 0,1 0,0 0,0 0,0 0,-1 0,1 1,0-1,0 0,0 0,0 0,-1 0,1 0,0 0,0 0,0 0,0 1,-1-1,1 0,0 0,0 0,0 0,0 0,0 1,0-1,0 0,-1 0,1 0,0 0,0 1,0-1,0 0,0 0,0 0,0 1,0-1,0 0,0 0,0 0,0 1,0-1,0 0,0 0,0 0,0 1,1-1,-1 0,0 0,0 0,0 0,0 1,0-1,0 0,1 0,16 6,25-2,614-2,-314-5,149 3,-473-1,0-1,0-1,32-9,-38 7,0 2,1 0,0 1,-1 0,1 0,0 2,0-1,21 4,-10 4</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4:23.3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1,'5'4,"0"0,1-1,-1 1,1-1,0 0,-1-1,1 1,1-1,-1 0,0-1,13 3,77 2,-73-6,379 1,-183-3,-194 4,0 0,0 2,32 9,-27-6,55 6,184-13,33 2,-203 17,-73-13,1 0,28 1,413-3,-240-7,-138 2,106 3,-168 2,42 12,-45-10,1 0,31 2,3-5,-11-1,0 3,54 11,-49-8,1-2,-1-2,1-2,55-7,119 6,-130 18,-74-12,1-2,30 3,412-5,-240-6,1329 3,-1532 2,0 1,0 0,32 10,-28-6,56 6,24-12,-78-2,0 1,1 2,-1 0,46 11,-38-4,1-1,0-2,46 0,125-8,-78-1,-71 3,-12-2,-1 3,0 2,69 12,-59-4,1-2,80 1,124-12,-91-1,1055 3,-1193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4:28.7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0 330,'118'2,"134"-5,-125-16,-82 11,70-5,613 11,-350 5,401-3,-753 1,0 2,0 1,28 8,-23-5,52 5,148-12,29 2,-133 18,-84-11,74 4,583-11,-335-5,-333 4,0 1,0 2,52 13,-25-7,0-3,0-3,120-6,-59-1,1805 3,-1900 2,0 0,0 2,33 9,-29-6,56 6,-34-10,-9-1,68 11,-9 1,0-4,1-4,117-10,-45 1,318 3,-451-2,0-2,47-10,-44 5,70-3,614 10,-350 5,687-3,-1040-1,0-2,0-1,32-9,-28 6,56-6,24 12,-78 2,1-1,-1-1,0-2,46-10,-38 5,0 1,0 3,50-1,-44 4,89-15,-67 5,1 4,0 2,93 6,88-5,-150-15,-73 13,1 0,28-1,1 4,-9 1,0-2,64-14,-52 9,0 2,0 2,1 3,59 6,1-1,535-3,-629-1,0-2,0-1,29-8,-25 5,54-5,5 10,-61 3,0-1,0-2,0-1,40-9,88-18,-34 9,-24 7,-67 11,53-12,-47 7,2 2,49-3,-43 5,49-9,-32 1,1 4,71-1,130 11,-89 1,-120-4,-1-3,83-16,-52 9,1 4,167 7,-104 3,1408-4,-1521 3,-1 2,50 11,-42-7,45 3,-34-5,-1 3,74 22,-115-28,135 25,-107-23,-1 2,1 2,59 21,4 17,-54-23,53 18,38 12,-79-28,67 17,-67-28,-29-8,0 1,0 2,32 15,-61-24,-1 1,1-1,0 1,-1-1,1 1,-1 0,0 0,0 1,0-1,0 0,3 5,-4-6,-1 0,0 0,0 0,1 0,-1 0,0 0,0-1,0 1,0 0,0 0,0 0,0 0,-1 0,1 0,0-1,0 1,-1 0,1 0,-1 0,1 0,0-1,-1 1,0 0,1-1,-1 1,1 0,-1-1,0 1,1 0,-1-1,0 1,0-1,1 0,-1 1,0-1,0 0,0 1,0-1,0 0,1 0,-1 0,0 1,-1-1,-17 4,0 0,0 0,-21 0,-42 7,36-3,0-2,0-2,-65-2,-32 1,13 16,85-11,-68 4,-369-11,227-2,215 3,1 2,-52 11,48-7,-72 5,-283-12,182-3,176 0,0-2,-50-11,47 7,-72-5,-465 12,316 3,1564-2,-1266 2,0 1,53 12,-46-6,49 3,170-10,-168-4,-115 0,0-2,-27-7,12 2,-58-6,-176 16,-33-3,178-18,83 12,-72-5,-612 12,350 3,-1097-2,1434-2,0-2,-47-10,43 5,-68-3,-5 13,-49-2,139-3,-44-12,47 10,0 0,-32-2,-411 4,240 7,-386-3,572-2,1-2,-46-10,42 5,-68-3,-396 11,239 3,236-4,0-1,-53-13,46 8,-49-4,-379 8,241 7,206-3,-23 1,1-2,-1-2,-44-10,27 2,0 2,-73 0,-129 11,90 1,-2243-3,2392-2,0 0,0-2,-32-9,28 6,-56-6,-7 11,63 3,1-1,-1-2,0-1,-34-8,26 3,0 2,0 2,-54 0,-8-1,70 1,-43-11,46 9,0 0,-29-1,-43 4,57 3,-1-2,-62-10,39 0,-130-5,-70 19,92 1,-1178-3,1311-2,0-2,-50-12,47 8,-72-5,-367 12,226 3,231 0,0 0,0 2,-32 9,28-6,-56 6,25-10,11-1,0 3,-54 11,70-10,3-1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4:34.8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731 741,'0'-2,"1"1,-1-1,1 1,-1 0,1-1,-1 1,1 0,0-1,0 1,0 0,0 0,0-1,0 1,0 0,0 0,0 0,0 1,0-1,1 0,-1 0,0 1,1-1,-1 0,0 1,1-1,2 1,44-9,-44 8,103-19,-72 11,72-6,413 12,-262 6,1258-3,-1476-2,0-2,50-12,-47 8,72-5,585 11,-335 5,-275-2,106-3,-97-17,-73 12,0 2,30-3,59 6,-73 3,0-2,0-2,44-9,135-39,-210 48,48-13,0 3,1 2,101-4,947 17,-1087-1,-1 1,1 1,-1 1,35 11,-54-15,0 0,1 0,-1 1,0-1,0 0,0 1,0-1,0 1,0-1,0 1,0-1,0 1,0 0,0 0,0-1,0 1,-1 0,1 0,0 0,0 0,-1 0,2 2,-2-2,-1-1,1 1,0 0,-1 0,1 0,-1 0,1-1,-1 1,1 0,-1 0,1-1,-1 1,0 0,1-1,-1 1,0-1,0 1,1-1,-1 1,0-1,-1 1,-7 3,1 0,-1-1,-1 0,-10 2,-33 1,1-3,-80-4,85-1,0 2,0 2,-80 13,70-4,-1-3,-70 1,-113-10,128 0,798 1,-644 2,0 2,46 10,-42-5,68 3,615-10,-350-5,1056 3,-1408 1,-1 2,0 1,32 9,-28-6,56 6,383-9,-240-7,427 3,-614 2,1 2,45 10,-42-5,68 3,-84-10,0 2,41 10,-39-7,57 6,-42-9,85 18,-33-8,-67-11,54 13,35 7,-20-6,90 13,-50-10,65 12,-151-21,0-3,80 2,114-12,-83-1,736 3,-859 2,-1 2,46 11,-42-7,68 4,6-13,48 3,-139 2,44 11,-47-8,0-2,32 3,411-4,-241-7,-136 2,104 3,-96 17,-73-12,0-2,30 3,412-5,-240-6,4073 3,-4260-2,0-2,47-10,-44 6,70-5,477 12,-281 3,-275-4,-1-1,53-13,-46 8,49-4,120 12,29-2,-179-10,-58 12,0-1,0 0,1 1,-1-1,0 0,0 0,0-1,0 1,0 0,0-1,0 1,0-1,0 1,-1-1,1 0,-1 0,1 0,-1 0,0 0,0 0,2-3,-4 3,1 0,-1 1,1-1,-1 0,0 1,0-1,0 1,0-1,0 1,0-1,0 1,0 0,0-1,-1 1,1 0,0 0,-1 0,1 0,-1 0,1 1,-1-1,-2-1,-41-18,43 20,-20-7,-1 1,1 2,-1 0,0 1,-1 2,-23 0,19 1,0-1,0-1,-44-10,33 3,-1 3,-68-4,60 8,-61-13,-88-11,24 4,122 15,-53-1,58 6,-80-14,72 7,-1 3,-79 0,8 1,-3-14,84 11,-68-4,-123 13,-68-2,153-20,99 12,-68-3,-535 10,312 5,296-1,-89 17,-17 1,76-18,29-1,-91 13,74-4,-127 0,41-4,22 14,87-12,-72 5,-587-12,337-3,53 2,1482 0,-1118 2,88 16,-84-8,66 1,-55-10,-6-1,102 14,-56 0,1-6,114-5,-183-1,0 2,54 11,-50-6,69 3,-15-12,-53-1,0 2,0 2,49 9,-31-1,0-2,71 0,130-11,-91-1,96 3,-1280 0,968 2,2 2,-43 10,-42 4,-410-11,301-10,-413 3,604-2,0-2,-45-11,-63-5,72 17,16 2,-74-13,-60-5,99 12,-21-11,74 9,-53-2,47 9,6 1,-85-14,66 6,0 2,-111 3,-11-1,68-13,79 10,-52-3,-483 7,297 7,-1975-3,2213-2,1-2,-52-12,48 8,-72-5,-80-7,125 10,-74-1,101 9,-82-16,79 9,-68-3,77 9,-68-14,69 9,-72-4,-89-9,130 11,-80-2,89 9,-74-14,-47-2,151 18,-11 1,0-2,-60-12,42 5,0 2,-112 2,2 0,38-14,85 11,-69-4,-40 13,-63-3,89-17,84 10,-74-4,-583 11,335 5,-987-3,1311-2,0-2,-47-11,43 7,-68-4,-21 13,-58-3,164-2,-44-11,47 8,0 2,-32-4,-412 6,242 6,83-6,-161 7,206 15,74-12,-1-2,-31 4,-193-10,-31 3,182 17,73-12,0-2,-30 3,-412-4,241-7,123 4,-119-3,124-17,73 12,0 2,-30-3,-412 5,241 5,82 1,-160-7,206-15,74 12,0 2,-33-4,-410 6,241 6,83-6,-163 7,293-4,0 2,0-1,1 2,-1 0,0 0,1 1,0 1,-25 12,38-16,-1 0,0-1,0 1,1 0,-1-1,1 1,-1 0,1 0,-1 0,1-1,-1 1,1 0,0 0,-1 0,1 0,0 0,0 0,0 0,-1 0,1 0,0 0,0 0,1-1,-1 1,0 0,0 0,0 0,1 0,-1 0,0 0,1 0,-1 0,1-1,-1 1,1 0,-1 0,1 0,0-1,-1 1,1 0,0-1,-1 1,1-1,0 1,0-1,1 1,44 26,-42-25,62 26,85 24,-41-16,52 6,27 2,-158-38,44 5,-42-7,50 13,-27-5,-41-10,-1 1,0 1,18 6,-32-10,1 0,-1 0,1 0,-1 0,1 0,-1 0,1 1,-1-1,1 0,-1 0,1 1,-1-1,1 0,-1 0,1 1,-1-1,0 1,1-1,-1 0,0 1,1-1,-1 1,0-1,1 1,-1-1,0 1,0-1,0 1,1-1,-1 1,0-1,0 1,0-1,0 1,0 0,0-1,0 1,0-1,0 1,-1-1,1 1,0 0,-25 18,-41 5,-110 17,-14-9,141-23,-1-2,-81 1,321-46,-55 17,-82 11,89-5,687 14,-388 4,867-3,-1261 2,86 16,15 1,31-17,-111-4,0 3,97 15,-34 0,0-6,206-9,-144-4,-128 3,-16-2,0 3,0 1,68 14,-58-5,1-2,80 1,124-12,-91-1,647 3,-781-2,1-2,50-11,-47 6,72-4,-5 15,-75 0,1-2,-1 0,1-3,65-13,-62 8,1 1,0 2,72 1,-65 3,0-2,55-10,-37 4,0 2,129 3,17-1,-87-14,-80 11,56-4,325 9,-220 5,-179-4,0 0,-1-2,30-8,-25 5,54-6,128 13,26-1,-122-19,-77 12,52-4,-47 6,0-2,0-2,-1-2,-1-2,50-23,-34 15,-48 18,-1 1,1-2,-1 1,0-1,0-1,0 1,9-10,-16 14,-1-1,1 0,-1 0,1 0,-1 0,0 0,0 0,0 0,0 0,0-1,-1 1,1 0,-1-1,1 1,-1 0,0-1,0 1,0 0,0-1,0 1,0-1,-1 1,1 0,-1 0,0-1,0 1,0 0,0 0,0 0,0 0,0 0,-1 0,1 0,-1 0,1 0,-4-2,-2-3,0 0,0 1,-1 0,0 0,0 1,0 0,-17-8,-73-23,48 19,16 6,-1 2,-53-7,5 1,21 5,0 4,-1 2,-101 7,39 0,-768-3,849 2,1 2,-45 11,40-7,-66 4,-614-10,350-5,-3677 3,4028-1,1-2,1-1,-30-8,25 5,-54-5,-384 8,240 7,-656-3,3862 0,-2936 2,-1 2,47 11,-43-7,68 4,614-10,-349-5,278 3,-615 3,0 0,47 12,-44-7,70 5,311-13,-195-1,-194-1,-1-2,50-10,-43 5,47-2,63-9,-101 11,74-4,-79 10,71-15,-70 10,70-5,336 13,-209 1,-210 1,0 2,53 11,-46-7,49 4,155-10,-178-3,-1048 2,472-2,440-2,-83-15,-35-2,-468 17,335 5,-3391-2,3669-2,1-2,-46-10,42 5,-68-3,-230 12,153 1,150-3,1-2,-51-11,47 6,-73-4,-55 15,-67-4,111-17,83 11,-72-5,-80-8,130 11,-81-1,-1025 12,1164 3,18 4,19 5,33 7,-36-8</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4:45.4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0 329,'10'1,"0"0,0 1,0 0,0 1,15 6,26 6,64-3,-73-9,45 8,-8 1,2-4,152-4,-174-4,-26 2,-1 1,0 2,36 10,12 1,35 16,-107-33,-18-6,-22-6,-176-38,61 9,6 1,-101-28,238 68,0-1,0 1,0-1,0 0,0 0,0 0,1-1,-1 1,1-1,-1 0,-4-5,8 7,-1-1,1 1,-1 0,1-1,-1 1,1-1,-1 1,1 0,0-1,0 1,0-1,0 1,0-1,0 1,0-1,1 1,-1 0,0-1,1 1,-1 0,1-1,0 1,-1 0,1-1,0 1,0 0,0 0,-1 0,1 0,1 0,-1 0,0 0,0 0,0 0,0 0,1 1,1-2,21-12,0 0,1 2,0 0,1 2,1 1,35-8,30-11,-67 21,0 1,37-5,29-6,-57 9,0 2,1 1,68 0,-86 5</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4:46.4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1 186,'1395'0,"-1386"0,-3 1,-1-1,0 0,0 0,0 0,0 0,0-1,0 0,0 0,0 0,0-1,0 0,0 0,-1 0,6-3,-10 4,1 1,-1-1,0 1,0-1,0 1,0-1,0 1,0-1,0 1,0 0,0-1,0 1,0-1,-1 1,1-1,0 1,0-1,0 1,0 0,-1-1,1 1,0-1,0 1,-1 0,1-1,0 1,-1 0,1-1,-1 1,1 0,0 0,-1-1,1 1,-1 0,1 0,0 0,-1 0,0-1,-22-11,18 10,-10-4,0 0,0 0,0 2,-1 0,0 0,-21-1,-98 2,15 2,92-3,-46-11,49 8,-1 2,-29-3,-44 8,65 2,-61-7,95 5,-1 1,0-1,1 0,-1 0,1 0,-1 0,0-1,1 1,-1 0,1 0,-1 0,1 0,-1-1,0 1,1 0,-1 0,1-1,-1 1,1 0,0-1,-1 1,1-1,-1 1,1 0,0-1,-1 1,1-1,0 1,-1-1,1 0,0 1,0-1,-1 1,1-1,0 1,0-1,0 0,0 1,0-1,0 1,0-1,0 1,0-1,0 0,0 1,0-1,1 1,-1-1,0 1,1-2,20-24,-2 12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7:11:29.1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3,'55'-1,"-23"-1,0 2,0 2,1 1,52 11,-51-6,1-2,43 2,-42-5,0 1,34 10,-30-5,1-2,-1-1,44-1,126-6,-74-2,641 3,-742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4:47.4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150 1,'0'1,"0"0,1 0,-1 1,0-1,1 0,-1 0,1 0,0 0,-1 0,1 0,0 0,0 0,0 0,-1 0,1 0,0 0,0 0,0-1,1 1,-1 0,0-1,2 1,33 14,-17-9,20 10,1-3,71 15,-73-20,1 0,41 1,32 6,-21-1,0-4,0-5,131-8,-60 1,-107 3,0 3,81 15,-78-11,0-2,96-3,-1071-2,412-3,72 2,1568 0,-1095 2,-1 2,51 11,-47-6,72 4,477-12,-282-3,-301 2,0 1,1-2,-1 1,1-1,-1-1,1 0,-1 0,0 0,0-2,0 1,11-6,-20 8,0 1,0 0,0 0,0 0,0 0,1 0,-1 0,0 0,0 0,0-1,0 1,0 0,0 0,0 0,0 0,1 0,-1-1,0 1,0 0,0 0,0 0,0 0,0-1,0 1,0 0,0 0,0 0,0 0,0-1,0 1,0 0,0 0,0 0,0 0,0 0,0-1,-1 1,1 0,0 0,0 0,0 0,0 0,0-1,0 1,0 0,-1 0,1 0,0 0,-12-5,-14 1,-48 1,37 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4:48.6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1,'3'0,"0"1,0 0,1 0,-1 0,0 0,0 0,0 1,4 3,17 6,18-3,-1-1,2-2,-1-3,0-1,50-5,3 1,1649 3,-3599 0,1906 4,0 2,0 3,69 20,109 21,-169-39,267 46,-289-52,71 22,-109-27,0 0,0 0,0 0,0 0,0 0,0 0,0 1,0-1,0 0,0 0,0 0,0 0,0 0,0 0,-1 0,1 0,0 0,0 1,0-1,0 0,0 0,0 0,0 0,0 0,0 0,0 0,0 0,1 0,-1 1,0-1,0 0,0 0,0 0,0 0,0 0,0 0,0 0,0 0,0 0,0 0,0 0,0 1,0-1,0 0,0 0,1 0,-1 0,0 0,0 0,0 0,0 0,0 0,0 0,0 0,-16 3,-24 0,-900-5,1623 2,-648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6:55.4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44,'132'2,"147"-6,-179-15,-74 13,0 1,29-3,303 5,-184 5,-148 0,0 1,0 0,28 9,-23-5,53 6,-67-12,0 1,0-1,0-1,-1 0,1-1,0-1,17-4,-33 6,-1 0,1 0,0 0,0 0,0 0,-1-1,1 1,0 0,0 0,-1-1,1 1,0 0,-1-1,1 1,0 0,-1-1,1 1,0-1,-1 0,1 1,-1-1,1 1,-1-1,1 0,-1 1,0-1,1 0,-1 1,0-1,1-1,-21-8,-40 0,-419 6,246 7,153-3,44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6:56.3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26,'1679'0,"-1676"0,25-2,-27 2,-1 0,1 0,-1 0,1 0,-1 0,1 0,-1 0,1 0,-1 0,1 0,-1 0,1-1,-1 1,1 0,-1 0,1-1,-1 1,0 0,1-1,-1 1,0 0,1-1,-1 1,0 0,1-1,-1 1,0-1,0 1,1-1,-1 1,0-1,0 1,0-1,0 1,0 0,0-1,0 1,0-1,0 0,0 1,0-1,0 1,0-1,-6-8</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6:57.3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0,'453'0,"-427"2,0 0,0 2,28 8,-23-5,53 6,-10-10,-34-3,-1 3,52 9,-12 0,2-3,-1-4,94-6,-112 1,-44-1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7:10.0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1,'13'1,"0"1,0 0,0 1,-1 1,17 7,3-1,8 3,-14-4,-1-1,1-2,0 0,35 1,28-6,-61-2,1 1,-1 2,0 0,41 10,-29-4,0-2,0-1,0-2,46-3,51 4,-109 0,45 11,-47-8,-1-2,31 3,268-5,-174-5,-142 2,-15 0,-8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7:11.1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1,'3'0,"0"1,0 0,0 0,0 0,1 0,-1 1,-1-1,7 4,15 7,239 56,-198-53,36 0,-73-13,0 2,29 7,-19-2,0-1,1-3,50 2,122-9,-75-1,-49 5,-47 1,0-3,63-6,-87-1,-7-2</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7:12.4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365 3,'146'-3,"160"7,-207 15,-73-13,0 0,29 1,117-7,23 2,-167 2,44 12,-48-10,2 0,31 2,46-5,-94 0,-19 4,-18 6,-153 20,148-25,-1-3,0 0,-50-1,4 1,-20 13,72-12,-52 6,34-10,20-1,0 0,0 2,-37 9,28-5,0-1,0-1,-43-1,1 1,-23 13,73-12,-54 6,-221-10,242-3,61 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7:13.5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478 1,'31'1,"-1"1,0 2,54 14,94 16,-142-26,0-2,0-1,1-2,63-3,39 3,-106 1,50 14,-8-1,-75-17,1-1,-1 1,0 0,0 0,0 0,1 0,-1 0,0 0,0 0,0 0,1 0,-1 0,0 0,0 0,0 1,1-1,-1 0,0 0,0 0,0 0,1 0,-1 0,0 0,0 0,0 1,0-1,1 0,-1 0,0 0,0 0,0 0,0 1,0-1,0 0,0 0,0 0,0 1,1-1,-1 0,0 0,0 0,0 1,0-1,0 0,0 0,0 0,0 1,0-1,-11 9,-18 3,-294 60,101-20,146-39,-19 6,55-10,-49 7,-3 0,-88 11,30-5,45-8,217-38,229-60,-276 73,9-2,-49 4</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8:00.9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1,'11'0,"16"-1,1 2,0 1,0 1,35 8,-26-3,0-2,73 2,-28-3,18 14,-74-12,1-2,28 2,386-3,-227-7,-188 5,0 0,0 2,28 8,-23-5,53 6,143-12,-186-1,-643-1,562 4,1 0,-51 13,46-8,-70 5,33-12,46-1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7:11:30.5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2,'54'0,"-21"-2,-1 2,0 2,0 0,54 13,154 36,-166-38,24 7,-63-12,1-2,-1-1,1-2,70-3,31 3,-109 1,45 11,-47-9,54 7,73-13,20 2,-146 2,46 11,-49-8,2-2,31 3,218-5,-157-5,-101 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8:01.8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84,'36'-1,"-1"-3,52-11,-45 7,46-3,-55 7,57-13,-58 10,61-7,318 11,-208 5,-178 0,0 1,0 0,32 10,-27-6,54 6,-34-10,-23-3,-1 2,1 1,30 7,-16-1,81 5,18 4,-81-7,0-4,1-1,74-4,-161-2,-9-1,1 2,0 2,-42 8,-102 24,90-19,3-6,0-3,-162-7,93-3,37 5,-131-5,216-2,-52-14,35 6,-11-6,35 9</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8:03.0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84,'10'0,"17"1,1-1,0-2,-1-1,37-9,-14 3,1 1,0 3,1 1,85 7,78-5,-88-18,-85 12,75-6,328 14,-251 1,-233 0,1 2,0 2,-48 12,18-7,0-3,0-2,-117-8,50 0,-545 3,763 0,0 3,107 18,-138-14,-1-2,67-3,29 2,-119 0,45 12,-48-10,0-1,31 3,16-5,-72-3</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5:46.8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4,'97'-1,"-38"-2,1 4,-1 1,78 15,-75-6,1-2,71 0,130-11,-91-1,467 3,-623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5:47.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2,'105'-2,"117"5,-122 16,-73-12,0-2,28 3,34-7,-61-2,0 2,0 0,0 2,40 9,-31-4,1-1,-1-3,1-1,40-2,36 3,-85 0,43 11,-45-9,53 7,-79-13,40 4,0-2,0-2,1-2,-1-1,63-13,73-21,-94 22,-69 12,-10 1,0 1,1 0,-1 0,1 0,-1 0,1 1,0-1,-1 1,1 0,0 1,-1-1,10 3,-13 5,-7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5:56.8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1,'47'-1,"-1"3,1 2,74 16,-74-12,0-2,0-3,1-1,49-5,94 5,-91 17,-74-13,0-1,29 3,413-4,-240-7,215 3,-443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6:02.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1,'3'0,"0"1,1 0,-1 0,0 0,0 0,0 0,0 1,5 3,16 7,25 3,1-2,1-3,0-1,0-3,52 0,1373-8,-1450 0,1-1,0-1,27-8,-23 5,49-5,-47 10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48:58.5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47,'49'0,"0"-2,0-2,66-15,-49 9,1 3,-1 2,119 8,-49 0,1175-3,-1270 2,0 2,47 11,-44-7,70 4,202-11,-141-3,-150 4,0 1,0 0,32 10,-27-6,55 7,355-11,-225-6,-189 5,0 1,-1 0,30 9,-25-5,54 6,173-11,-146-3,-69-2,0-1,43-10,-40 6,69-5,-57 13,-18 0,1-2,69-12,-47 3,0 2,74 0,128 11,-91 1,-148-2,0 2,0 0,32 10,-27-6,55 7,383-11,-241-6,-195 4,0 2,0 1,53 13,-54-11,58 3,-60-7,0 1,45 11,-35-5,0-2,0-1,49 0,123-8,-76-1,1134 3,-1234-1,-1-3,53-11,-46 6,49-3,-50 11,-4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49:02.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2,'54'0,"-21"-2,-1 2,0 2,0 0,54 13,-47-6,1-1,-1-2,50 0,124-7,-81-2,-17 1,138 5,-154 16,-73-12,0-2,29 3,268-6,-213-4,-172 3,25 1,0-2,1-1,-1-2,-51-11,49 6,-1 1,0 3,-66 0,-13 0,91 0,-45-11,48 8,-1 2,-30-3,-202 6,150 3,73-1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49:04.6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0,'0'2,"0"-1,1 0,-1 1,1-1,-1 1,1-1,0 0,0 0,-1 1,1-1,0 0,0 0,0 0,0 0,0 0,1 0,-1 0,0 0,0-1,1 1,-1 0,0-1,1 1,-1-1,0 1,1-1,1 0,44 9,-42-9,109 8,143-9,-92-2,1006 3,-2576 0,2417 0,-987 2,0 1,0 0,32 10,-28-6,57 6,50-12,12 1,-115 4,-6 2</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2:53.5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1 128,'1026'0,"-1000"-2,0-1,0-1,29-7,-25 4,54-6,6 11,-61 3,0-1,-1-2,1-1,35-8,-28 3,48-4,-50 8,57-14,-39 7,0 3,0 2,1 3,100 5,-63 0,-72-2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7:11:44.6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0,'576'0,"-550"2,0 1,0 0,28 9,-24-5,54 6,67 8,-102-12,78 5,-78-11,66 14,-66-9,66 4,310-12,-195-1,-194-2,-1 0,63-16,-21 3,-45 8,-7-2</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2:57.5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43,'14'-1,"-1"0,0-1,0-1,24-8,37-7,325 11,-222 10,-60-5,133 5,-150 16,-74-12,0-2,30 3,138-6,-146-3,-12 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3:07.4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0,'986'0,"-960"2,0 0,0 2,29 8,-25-5,54 6,88-13,23 2,-176 0,0 2,24 8,7 1,-20-8</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5:44.3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25,'2378'0,"-2352"2,0 0,0 2,28 8,-23-5,52 6,50-12,-88-2,0 2,-1 1,57 12,-40-3,0-2,77 1,126-12,-91-1,1097 3,-1229 2,0 2,47 11,-44-7,69 4,478-10,-280-5,-285 2,0-2,0-1,28-8,-23 5,53-5,383 8,-239 7,960-3,-1154-2,-1-2,65-15,-18 2,0 0,-52 9,0 2,42-3,134 10,41-3,-179-13,-40 6</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5:47.6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2,'105'-2,"117"5,-193 1,43 12,-46-9,-1-2,33 3,410-4,-241-7,509 3,-701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5:58.6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0,'3'1,"1"-1,-1 1,0 0,0 0,0 0,0 1,0-1,5 4,16 7,16-3,1-3,0-1,0-2,0-2,57-5,-3 1,1646 2,-901 2,-814 0,0 2,0 1,28 8,-23-5,53 5,13-9,-55-3,-1 2,64 10,-27 0,1-3,155-5,-215-4,6 1,0 2,-1 0,36 10,-31-6,55 6,384-9,-241-7,-145 2,-28-1,0 3,1 2,69 12,-71-6,0-3,62 1,-8-2,21 14,-84-10,71 3,-88-11,22 0,-1 1,90 18,-78-11,0-2,1-2,113-8,-54 1,-20 0,127 5,-129 16,-72-12,-1-2,33 3,410-4,-241-7,-182 4,0-3,0-1,82-18,-79 13,-1 2,1 1,96 6,-79 0,-39 1,-1 0,1 2,29 9,-26-6,58 7,48-13,-89-2,0 2,-1 2,50 9,-16 0,1-3,0-4,92-5,-91-1,-69 1,1-1,0 0,22-5,-8-2</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6:16.7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1 125,'1'4,"0"-1,0 1,0-1,0 0,1 1,-1-1,1 0,0 0,0 0,0 0,0-1,1 1,-1 0,1-1,-1 0,1 1,5 2,55 33,-48-31,1-1,0-1,1 0,-1-1,1-1,0-1,21 1,60 11,-32-3,1-2,-1-3,1-3,82-8,-13 2,724 3,-850 1,0-1,-1 0,1-1,0 0,0 0,-1-1,1 0,-1-1,0 0,18-9,-27 12,0 0,0 0,0 0,0 0,0 0,1 0,-1-1,0 1,0 0,0 0,0 0,0 0,0 0,0 0,0-1,0 1,1 0,-1 0,0 0,0 0,0 0,0-1,0 1,0 0,0 0,0 0,0 0,0-1,0 1,0 0,0 0,0 0,0 0,0 0,0-1,0 1,-1 0,1 0,0 0,0 0,0 0,0 0,0-1,0 1,0 0,0 0,-1 0,1 0,0 0,0 0,-12-5,-15 1,-363 0,200 7,72-1,-131-5,150-17,73 14,1 0,-33-2,-100-12,-10 0,162 19,-3 2,-1-1,1-1,-1 0,1 0,0-1,-1 0,1-1,0 0,0 0,-16-10,24 13,1 0,-1-1,1 1,-1-1,1 1,-1-1,0 1,1-1,0 1,-1-1,1 0,-1 1,1-1,0 1,-1-1,1 0,0 0,0 1,-1-1,1 0,0 1,0-1,0 0,0 0,0 1,0-1,0 0,0 1,0-1,1-1,19-13,38-2,-52 16,54-15,-33 9,1 0,33-3,53-11,-81 13,65-6,423 11,-263 6,-243-3,0 1,0 1,1 0,28 9,-18-2</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6:18.9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0 208,'659'0,"-633"-1,0-2,0-1,28-8,-24 5,54-5,110 12,21-2,-88-17,-82 10,70-3,256 11,-168 3,-164-4,1-2,50-12,-47 8,72-5,105 16,92-6,-213-16,-73 12,0 2,30-3,411 5,-239 6,223-3,-426-2,0-1,0 0,32-10,-28 6,57-6,382 9,-241 7,306-3,-504 2,0 1,1 2,42 12,-25-5,-9 3,-30-4,-9-11,1 1,-1 0,1 0,-1-1,1 1,-1-1,0 1,0 0,1-1,-1 1,0-1,0 1,1-1,-1 0,0 1,0-1,0 0,0 0,0 0,-1 1,-25 4,-50 4,-11 2,-16 4,0-5,-1-5,-112-9,42 2,-2774 2,2909-2,0-2,-50-12,47 8,-72-5,56 12,18 1,0-2,-64-10,47 1,-72-3,241 14,-68-3,0 3,0 1,0 3,56 11,-61-7,1-2,69 4,-62-7,66 11,-50-2,1-4,71 1,130-10,-90-2,1833 3,-1981 1,1 2,-2 1,30 8,-25-5,54 5,6-10,-61-3,0 1,0 2,0 1,34 8,-35-5,1-1,33 1,24 4,-70-4,-8 3</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16:20.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1,'25'1,"1"2,-1 1,30 8,-25-5,55 5,-38-8,88 19,-101-18,0-1,57 0,-60-4,0 2,0 0,53 13,-45-6,0-2,1-1,48 1,123-9,-78-1,177 3,-382 1,18 1,0-3,0-2,-67-12,59 3,0 4,-75-2,-128 11,93 2,51-3,86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9:35.7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0 197,'1519'0,"-1493"2,0 0,0 2,28 8,-23-5,53 6,384-10,-241-6,388 3,-589-1,0-2,0-1,28-8,-23 5,53-5,-30 9,-6 1,-1-2,64-14,-75 12,1 1,0 2,49 2,28-2,-85-1,43-10,-45 7,53-5,-48 8,57-13,-58 9,62-5,-47 9,87-18,-79 13,1 3,0 3,106 6,-85 0,80-7,-81-13,-52 10,5-1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9:37.0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43,'2091'0,"-2060"-2,0-2,-1-1,1-1,39-15,-64 18,-8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7:11:46.7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47,'1806'0,"-1781"-1,0-2,-1-1,34-9,-29 6,56-6,-52 10,1 1,-1 2,1 1,-1 1,1 2,35 9,-27-3,1-3,1-1,-1-2,1-3,56-4,91 5,-92 17,-73-12,0-2,29 3,98-8,20 2,-142 2,55 16,-35-7,13 4,-38-10,0 0,0-2,34 3,44-8,-72-2,-1 2,1 2,-1 0,50 11,-39-4,-1-2,1-1,0-3,51-2,-58-1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8:55.2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1 211,'13'1,"1"1,-1 0,0 0,23 9,38 7,325-11,-221-10,1837 3,-1964-2,86-16,-80 8,61-1,553 10,-320 3,-326-4,0 0,0-2,32-9,-28 6,56-6,328 10,-212 5,-161 0,-1 2,52 12,-48-8,72 5,-84-12,10-1,0 3,51 9,-28-1,131 6,69-19,-91-1,319 3,-466-1,0-2,0-1,28-8,-23 5,52-5,386 8,-242 7,-123-1,119-5,-125-17,-73 14,1 0,31-2,-7 6,-24 1,1-1,0-1,30-7,-16 1,0 2,83-5,86 14,-76 1,-32-1,122-5,-125-17,-74 14,1 0,32-2,-9 6,-23 1,1-1,-1 0,32-9,-17 2,-1 2,1 1,42 0,128 8,-77 1,-102-4,-1-1,1-2,53-13,-36 8,-1 2,1 3,0 1,1 3,56 7,-65 3,-32-1,-9-8,0 0,-1 0,1 0,-1 0,1-1,-1 1,0 0,1-1,-1 1,0 0,0-1,1 1,-1-1,0 1,0-1,0 1,0-1,1 0,-1 1,-1-1,-30 11,-1-2,0 0,0-3,0-1,-63 2,32-2,-62 13,80-9,-70 3,-638-10,361-5,-303 3,683 0,1 0,0-1,0-1,-13-3,-2-4</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8:59.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3,'118'-2,"134"5,-224 1,44 12,-47-10,0 0,33 2,67-8,-91-2,0 2,0 1,0 2,56 11,-30 0,65 6,-8-2,-1-1,31 6,-115-17,55 2,-59-6,1 1,48 11,-41-7,0-1,0-1,61-1,0 0,4 14,-74-11,54 5,-26-8,85-6,-140 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9:00.8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3,'131'-3,"148"7,-251 0,43 12,-46-10,1 0,31 2,21-5,-38-3,1 3,44 8,7 2,1-3,-1-5,105-7,-56 0,-115 3,-1 2,-1 1,34 8,-29-4,56 5,135-12,-213-1,-145 26,89-15,-122 32,114-31,5-1,0-2,-71 2,71-10,13-1,-1 1,-75 13,51-3,-2-3,1-3,-92-3,1028-1,-402-3,-457 2,0-1,0 1,0-2,14-3,0-4</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9:02.2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 2,'0'-1,"-1"1,1 0,0 0,0 0,0 0,0 0,-1 0,1 0,0 0,0 0,0 0,-1 0,1 0,0 0,0 0,0 0,-1 0,1 0,0 0,0 0,0 0,0 0,-1 0,1 0,0 1,0-1,0 0,0 0,-1 0,1 0,0 0,0 0,0 1,0-1,0 0,0 0,0 0,-1 0,1 1,0-1,0 0,0 0,0 0,0 1,0-1,0 0,0 0,0 0,0 1,9 9,24 12,-30-20,12 6,0-1,0 0,1-2,0 0,0 0,0-2,26 3,38 10,-44-8,0-3,1 0,-1-3,42-2,44 4,-94 0,46 11,-49-8,1-2,29 3,-4-6,-9 0,68 12,7 2,-79-13,0 3,41 10,-38-7,1-2,0-1,1-3,73-3,-622 0,207-1,273 2,0 2,0 1,-29 8,25-5,-54 5,-137-10,215-2,31 0,22 2,-1-2,1-2,84-15,-93 9,-1 2,70-2,-27 3,-46 0,51-14,-35 7,113-30,-42 5,-92 26,1 1,0 2,47-7,-66 14,0 0,1 0,-1-1,0-1,0 0,0 0,-1-1,1-1,16-9,-7-2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9:08.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0,'41'2,"-1"2,49 11,-45-7,69 4,-75-11,-12-1,-1 1,1 1,-1 1,26 7,-13-1,2-2,-1-1,49 1,123-9,-78-1,359 3,-466 2,0 0,0 2,28 8,-24-5,54 6,19-11,-990-3,861-1,0-1,0-1,-28-7,23 4,-52-6,28 10,7 1,1-2,-64-13,75 9,-28-7,40 4</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29:10.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87,'5'-3,"-1"-1,1 1,0 0,-1 0,1 0,0 1,1-1,-1 1,0 1,1-1,8-1,68-4,-34 4,48-16,-67 12,0 2,32-3,47 2,150 12,-159 14,-74-13,0-2,33 3,176-8,23 2,-131 17,-81-10,71 3,334-13,-440 1,-4 1,-1 0,0-1,0 0,0-1,1 1,-1-1,0 0,0 0,0 0,0-1,0 0,0 0,8-5,-13 7,0 0,0 0,1 0,-1 0,0 0,0-1,0 1,0 0,0 0,0 0,1-1,-1 1,0 0,0 0,0 0,0-1,0 1,0 0,0 0,0 0,0-1,0 1,0 0,0 0,0 0,0-1,0 1,0 0,0 0,0-1,-1 1,1 0,0 0,0 0,0 0,0-1,0 1,0 0,-1 0,1 0,0 0,0-1,0 1,-1 0,-12-6,-15 1,9 6,1 1,0 0,-29 9,-25 3,-70-5,-147-10,104-2,-904 3,1142 0,0 2,0 2,76 16,-54-7,24 8,90 22,-158-36,7-2,70 3,-75-8,-1 2,1 2,37 8,-30-3,1-1,0-3,42 1,127-8,-77-1,-93 3,-1-2,0-2,64-14,-74 12,49-3,-45 7</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30:32.0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1,'781'0,"-755"2,0 0,0 2,29 8,-25-5,54 6,-29-10,-8-2,0 3,65 14,-57-9,0-2,1-3,109-5,-62-2,-86 3,-1-1,1 0,-1-2,0 0,0-1,0 0,26-12,-40 11,-12 2,-14 0,-272 3,135 2,136-1,0 2,1 0,-34 10,29-6,-56 6,-220-10,161-5,118 1,1-2,0-1,-32-8,28 4,-56-5,-24 12,78 2,-1-1,1-1,0-2,-46-10,-46-10,202 24,-54-3,1 2,0 0,39 7,-4 6,1-4,0-2,93-1,-129-5,-1 2,0 0,34 10,-29-6,53 5,223-9,-162-5,-119 1,0-2,0-1,32-8,-28 4,56-5,173 11,-165 3,-84-1,-16 1,-8-1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20:30:36.2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85,'1190'0,"-1164"2,0 0,0 2,28 8,-23-5,53 6,22-12,-75-3,-1 2,0 2,1 0,51 12,-44-5,0-1,0-2,53 1,120-9,-78-1,-67 4,-17 0,0-1,-1-3,68-12,-56 5,0 3,1 2,85 4,60-3,-79-15,-83 11,71-5,-37 14,-50 0,0-1,0-1,0-2,53-10,-37 3,1 3,0 1,0 3,0 2,46 4,100-6,-91-16,-74 13,0 1,29-3,414 4,-242 7,-110-5,134 5,-152 16,-74-12,2-2,28 3,-7-6,-22-2,-1 2,1 1,36 8,-26-3,1-2,-1-2,60 0,0 1,5 13,-73-11,52 5,72-12,21 2,-145 2,44 11,-47-8,1-2,31 3,193-8,30 2,-181 17,-73-12,0-2,30 3,412-5,-241-5,-69 4,176-6,-207-15,-83 11,72-5,448 12,-268 3,-270 0,0 1,0 0,28 9,-23-5,53 6,-39-9,-1 1,45 13,-47-11,0-2,0-1,55-3,-53-2,0 2,80 13,-47-2,1-3,0-4,79-5,-137-1,5 3,0 0,-1 2,36 9,-31-6,55 6,7-12,-62-2,0 2,0 1,-1 1,35 8,-24-3,0-2,0-2,71 0,6 0,14 15,-86-10,71 3,-78-10,293-6,-249-14,-30 5,-21 7</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46:27.0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86,'2'11,"1"0,1 0,0-1,8 16,-11-24,0 0,0 0,0 0,0-1,1 1,-1 0,0 0,1-1,0 1,-1-1,1 0,0 1,0-1,-1 0,1 0,0 0,0 0,0-1,0 1,1 0,-1-1,0 1,0-1,0 0,0 0,1 0,-1 0,0 0,3-1,10-3,-1-2,1 0,-1 0,17-12,41-17,-48 28,1 0,0 2,0 1,45-2,106 8,-65 2,1405-4,-1475-2,0-2,47-10,-44 5,70-3,-85 11,10 1,1-2,56-11,-8-1,0 5,0 3,121 8,-67 0,-117 0,0 0,0 2,32 9,-27-6,55 6,107-13,23 2,-115 17,-75-12,2-2,28 2,414-3,-242-7,1084 3,-1285-1,0-2,0-1,28-8,-23 5,52-5,385 8,-240 7,796-3,-1011 0,-1 0,1 1,23 5,-10 3</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9:46:30.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0,'905'0,"-864"3,0 1,47 10,-44-6,70 5,-85-11,0 2,41 10,-39-7,56 6,380-10,-238-5,1532 2,-1735 1,1 2,-2 1,30 7,-25-3,54 4,-29-9,-8-1,0 2,65 14,-53-9,0-2,0-2,120-8,-59 1,-60 1,-8-1,-1 3,0 2,63 11,50 8,-1-1,-72-7,0-5,1-3,129-9,-60 1,289 2,-424-2,-1 0,-1-2,34-9,-29 6,56-6,40 12,-91 3,0-2,0-1,0-2,57-11,-53 5,2 2,46-2,51-8,-25-10,64-12,-81 13,-67 19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30.10.2024</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https://in.mitsubishielectric.com/en/feature/partneringindia/images/stories/siic-c1.jpg</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Comparing again against the indices but from last 5 years</a:t>
            </a:r>
          </a:p>
          <a:p>
            <a:endParaRPr lang="en-US"/>
          </a:p>
          <a:p>
            <a:r>
              <a:rPr lang="en-US"/>
              <a:t>Again the indices have seen a steady climb but Intel has taken a dip and sits below them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1 billion revenue was in the first quarter of release. </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210</a:t>
            </a:fld>
            <a:endParaRPr lang="cs-CZ"/>
          </a:p>
        </p:txBody>
      </p:sp>
    </p:spTree>
    <p:extLst>
      <p:ext uri="{BB962C8B-B14F-4D97-AF65-F5344CB8AC3E}">
        <p14:creationId xmlns:p14="http://schemas.microsoft.com/office/powerpoint/2010/main" val="34497750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Notable acquisition was SILO AI, to compete with Nvidia. Shows how big of a market AI is moving forward for the firm and industry. </a:t>
            </a:r>
          </a:p>
          <a:p>
            <a:endParaRPr lang="en-US"/>
          </a:p>
          <a:p>
            <a:r>
              <a:rPr lang="en-US"/>
              <a:t>Also, ZT systems, it should be noted that AMD will likely sell the pre-existing server-manufacturing segment of the firm.</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211</a:t>
            </a:fld>
            <a:endParaRPr lang="cs-CZ"/>
          </a:p>
        </p:txBody>
      </p:sp>
    </p:spTree>
    <p:extLst>
      <p:ext uri="{BB962C8B-B14F-4D97-AF65-F5344CB8AC3E}">
        <p14:creationId xmlns:p14="http://schemas.microsoft.com/office/powerpoint/2010/main" val="28975823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Notable acquisition was SILO AI, to compete with Nvidia. Shows how big of a market AI is moving forward for the firm and industry. </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212</a:t>
            </a:fld>
            <a:endParaRPr lang="cs-CZ"/>
          </a:p>
        </p:txBody>
      </p:sp>
    </p:spTree>
    <p:extLst>
      <p:ext uri="{BB962C8B-B14F-4D97-AF65-F5344CB8AC3E}">
        <p14:creationId xmlns:p14="http://schemas.microsoft.com/office/powerpoint/2010/main" val="41748603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Notable acquisition was SILO AI, to compete with Nvidia. Shows how big of a market AI is moving forward for the firm and industry. </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213</a:t>
            </a:fld>
            <a:endParaRPr lang="cs-CZ"/>
          </a:p>
        </p:txBody>
      </p:sp>
    </p:spTree>
    <p:extLst>
      <p:ext uri="{BB962C8B-B14F-4D97-AF65-F5344CB8AC3E}">
        <p14:creationId xmlns:p14="http://schemas.microsoft.com/office/powerpoint/2010/main" val="9117295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AMD has aligned itself to develop and integrate AI and AI products into the different customer bases it serves.</a:t>
            </a:r>
          </a:p>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214</a:t>
            </a:fld>
            <a:endParaRPr lang="cs-CZ"/>
          </a:p>
        </p:txBody>
      </p:sp>
    </p:spTree>
    <p:extLst>
      <p:ext uri="{BB962C8B-B14F-4D97-AF65-F5344CB8AC3E}">
        <p14:creationId xmlns:p14="http://schemas.microsoft.com/office/powerpoint/2010/main" val="19456845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AMD has aligned itself to develop and integrate AI and AI products into the different customer bases it serves.</a:t>
            </a:r>
          </a:p>
          <a:p>
            <a:endParaRPr lang="en-CA"/>
          </a:p>
          <a:p>
            <a:r>
              <a:rPr lang="en-CA"/>
              <a:t>Further shown through the implementation into consumer and commercial offerings.</a:t>
            </a:r>
          </a:p>
        </p:txBody>
      </p:sp>
      <p:sp>
        <p:nvSpPr>
          <p:cNvPr id="4" name="Slide Number Placeholder 3"/>
          <p:cNvSpPr>
            <a:spLocks noGrp="1"/>
          </p:cNvSpPr>
          <p:nvPr>
            <p:ph type="sldNum" sz="quarter" idx="5"/>
          </p:nvPr>
        </p:nvSpPr>
        <p:spPr/>
        <p:txBody>
          <a:bodyPr/>
          <a:lstStyle/>
          <a:p>
            <a:fld id="{871B2431-D351-4C6E-A3CF-9DFAC0E3E050}" type="slidenum">
              <a:rPr lang="cs-CZ" smtClean="0"/>
              <a:t>215</a:t>
            </a:fld>
            <a:endParaRPr lang="cs-CZ"/>
          </a:p>
        </p:txBody>
      </p:sp>
    </p:spTree>
    <p:extLst>
      <p:ext uri="{BB962C8B-B14F-4D97-AF65-F5344CB8AC3E}">
        <p14:creationId xmlns:p14="http://schemas.microsoft.com/office/powerpoint/2010/main" val="12852824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E1E7C-77AB-4402-1A82-984F6CDA81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13297-CF40-995E-D557-50DBFCD98170}"/>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7A118155-79BE-32BF-4CC2-E5A09B6355DB}"/>
              </a:ext>
            </a:extLst>
          </p:cNvPr>
          <p:cNvSpPr>
            <a:spLocks noGrp="1"/>
          </p:cNvSpPr>
          <p:nvPr>
            <p:ph type="body" idx="1"/>
          </p:nvPr>
        </p:nvSpPr>
        <p:spPr/>
        <p:txBody>
          <a:bodyPr/>
          <a:lstStyle/>
          <a:p>
            <a:r>
              <a:rPr lang="en-US" dirty="0"/>
              <a:t>AMD has aligned itself to develop and integrate AI and AI products into the different customer bases it serves.</a:t>
            </a:r>
          </a:p>
          <a:p>
            <a:endParaRPr lang="en-CA" dirty="0"/>
          </a:p>
          <a:p>
            <a:r>
              <a:rPr lang="en-CA" dirty="0"/>
              <a:t>Further shown through the implementation into consumer and commercial offerings.</a:t>
            </a:r>
          </a:p>
        </p:txBody>
      </p:sp>
      <p:sp>
        <p:nvSpPr>
          <p:cNvPr id="4" name="Slide Number Placeholder 3">
            <a:extLst>
              <a:ext uri="{FF2B5EF4-FFF2-40B4-BE49-F238E27FC236}">
                <a16:creationId xmlns:a16="http://schemas.microsoft.com/office/drawing/2014/main" id="{DBC250A8-D7BA-E5B8-BEF3-C8FE0699C3A5}"/>
              </a:ext>
            </a:extLst>
          </p:cNvPr>
          <p:cNvSpPr>
            <a:spLocks noGrp="1"/>
          </p:cNvSpPr>
          <p:nvPr>
            <p:ph type="sldNum" sz="quarter" idx="5"/>
          </p:nvPr>
        </p:nvSpPr>
        <p:spPr/>
        <p:txBody>
          <a:bodyPr/>
          <a:lstStyle/>
          <a:p>
            <a:fld id="{871B2431-D351-4C6E-A3CF-9DFAC0E3E050}" type="slidenum">
              <a:rPr lang="cs-CZ" smtClean="0"/>
              <a:t>216</a:t>
            </a:fld>
            <a:endParaRPr lang="cs-CZ"/>
          </a:p>
        </p:txBody>
      </p:sp>
    </p:spTree>
    <p:extLst>
      <p:ext uri="{BB962C8B-B14F-4D97-AF65-F5344CB8AC3E}">
        <p14:creationId xmlns:p14="http://schemas.microsoft.com/office/powerpoint/2010/main" val="29661538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 major part of AMD is the recognizable IP it holds, and the standard setting in key areas such as Data Center infrastructure, and AI implementation.</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217</a:t>
            </a:fld>
            <a:endParaRPr lang="cs-CZ"/>
          </a:p>
        </p:txBody>
      </p:sp>
    </p:spTree>
    <p:extLst>
      <p:ext uri="{BB962C8B-B14F-4D97-AF65-F5344CB8AC3E}">
        <p14:creationId xmlns:p14="http://schemas.microsoft.com/office/powerpoint/2010/main" val="36710370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218</a:t>
            </a:fld>
            <a:endParaRPr lang="cs-CZ"/>
          </a:p>
        </p:txBody>
      </p:sp>
    </p:spTree>
    <p:extLst>
      <p:ext uri="{BB962C8B-B14F-4D97-AF65-F5344CB8AC3E}">
        <p14:creationId xmlns:p14="http://schemas.microsoft.com/office/powerpoint/2010/main" val="7533800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Seems like AI chips used for commercial server and infrastructure purposes is the future of the firm. It is required to compete with NVidia, and it seems that AMD is continuing to compete.</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219</a:t>
            </a:fld>
            <a:endParaRPr lang="cs-CZ"/>
          </a:p>
        </p:txBody>
      </p:sp>
    </p:spTree>
    <p:extLst>
      <p:ext uri="{BB962C8B-B14F-4D97-AF65-F5344CB8AC3E}">
        <p14:creationId xmlns:p14="http://schemas.microsoft.com/office/powerpoint/2010/main" val="71091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Now for the past 5 years against Nvidia &amp; Qualcomm, Nvidia is doing very well compared to Intel &amp; Qualcomm right now, as it started to climb in 2023 and increased drastically in 2024 </a:t>
            </a:r>
          </a:p>
          <a:p>
            <a:endParaRPr lang="en-US"/>
          </a:p>
          <a:p>
            <a:r>
              <a:rPr lang="en-US"/>
              <a:t>Intel &amp; Qualcomm on the other hand, have not performed to the same level as Nvidia which is reflected here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Revenue is up, mainly from Increases in Data Center Revenues (increase in AI usage). This is also true for Client revenue, like Ryzen chips used in gaming computers, perhaps this is in response to Intel’s recent disappointments in performance.</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221</a:t>
            </a:fld>
            <a:endParaRPr lang="cs-CZ"/>
          </a:p>
        </p:txBody>
      </p:sp>
    </p:spTree>
    <p:extLst>
      <p:ext uri="{BB962C8B-B14F-4D97-AF65-F5344CB8AC3E}">
        <p14:creationId xmlns:p14="http://schemas.microsoft.com/office/powerpoint/2010/main" val="26647827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AMD:</a:t>
            </a:r>
          </a:p>
          <a:p>
            <a:r>
              <a:rPr lang="en-US"/>
              <a:t>Essentially, operating income has improved much better in the past year on a quarter-by-quarter comparison. It was negative last year.</a:t>
            </a:r>
          </a:p>
          <a:p>
            <a:r>
              <a:rPr lang="en-US"/>
              <a:t>The other areas see good growth, but no major changes like this.</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222</a:t>
            </a:fld>
            <a:endParaRPr lang="cs-CZ"/>
          </a:p>
        </p:txBody>
      </p:sp>
    </p:spTree>
    <p:extLst>
      <p:ext uri="{BB962C8B-B14F-4D97-AF65-F5344CB8AC3E}">
        <p14:creationId xmlns:p14="http://schemas.microsoft.com/office/powerpoint/2010/main" val="36878657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AMD:</a:t>
            </a:r>
          </a:p>
          <a:p>
            <a:r>
              <a:rPr lang="en-US" dirty="0"/>
              <a:t>Essentially, operating income has improved much better in the past year on a quarter-by-quarter comparison. The other areas see good growth, but no major changes like this.</a:t>
            </a:r>
          </a:p>
          <a:p>
            <a:endParaRPr lang="en-US" dirty="0"/>
          </a:p>
          <a:p>
            <a:r>
              <a:rPr lang="en-US" dirty="0"/>
              <a:t>Growth in data </a:t>
            </a:r>
            <a:r>
              <a:rPr lang="en-US" dirty="0" err="1"/>
              <a:t>centre</a:t>
            </a:r>
            <a:r>
              <a:rPr lang="en-US" dirty="0"/>
              <a:t> and client displacing the losses on gaming and embedded are seen here.</a:t>
            </a: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223</a:t>
            </a:fld>
            <a:endParaRPr lang="cs-CZ"/>
          </a:p>
        </p:txBody>
      </p:sp>
    </p:spTree>
    <p:extLst>
      <p:ext uri="{BB962C8B-B14F-4D97-AF65-F5344CB8AC3E}">
        <p14:creationId xmlns:p14="http://schemas.microsoft.com/office/powerpoint/2010/main" val="25549071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Gross margin up 3% in both GAAP and Non-GAAP metrics in the year on a quarter-to-quarter analysis with Q3 2023.</a:t>
            </a:r>
          </a:p>
        </p:txBody>
      </p:sp>
      <p:sp>
        <p:nvSpPr>
          <p:cNvPr id="4" name="Slide Number Placeholder 3"/>
          <p:cNvSpPr>
            <a:spLocks noGrp="1"/>
          </p:cNvSpPr>
          <p:nvPr>
            <p:ph type="sldNum" sz="quarter" idx="5"/>
          </p:nvPr>
        </p:nvSpPr>
        <p:spPr/>
        <p:txBody>
          <a:bodyPr/>
          <a:lstStyle/>
          <a:p>
            <a:fld id="{871B2431-D351-4C6E-A3CF-9DFAC0E3E050}" type="slidenum">
              <a:rPr lang="cs-CZ" smtClean="0"/>
              <a:t>224</a:t>
            </a:fld>
            <a:endParaRPr lang="cs-CZ"/>
          </a:p>
        </p:txBody>
      </p:sp>
    </p:spTree>
    <p:extLst>
      <p:ext uri="{BB962C8B-B14F-4D97-AF65-F5344CB8AC3E}">
        <p14:creationId xmlns:p14="http://schemas.microsoft.com/office/powerpoint/2010/main" val="36552969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R&amp;D costs up about 9%, AI requiring more employees and likely higher skilled workers to blame. Quarter-by-quarter.</a:t>
            </a:r>
          </a:p>
        </p:txBody>
      </p:sp>
      <p:sp>
        <p:nvSpPr>
          <p:cNvPr id="4" name="Slide Number Placeholder 3"/>
          <p:cNvSpPr>
            <a:spLocks noGrp="1"/>
          </p:cNvSpPr>
          <p:nvPr>
            <p:ph type="sldNum" sz="quarter" idx="5"/>
          </p:nvPr>
        </p:nvSpPr>
        <p:spPr/>
        <p:txBody>
          <a:bodyPr/>
          <a:lstStyle/>
          <a:p>
            <a:fld id="{871B2431-D351-4C6E-A3CF-9DFAC0E3E050}" type="slidenum">
              <a:rPr lang="cs-CZ" smtClean="0"/>
              <a:t>225</a:t>
            </a:fld>
            <a:endParaRPr lang="cs-CZ"/>
          </a:p>
        </p:txBody>
      </p:sp>
    </p:spTree>
    <p:extLst>
      <p:ext uri="{BB962C8B-B14F-4D97-AF65-F5344CB8AC3E}">
        <p14:creationId xmlns:p14="http://schemas.microsoft.com/office/powerpoint/2010/main" val="30820311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Marketing costs up 25% on a quarter-by-quarter basis on the year. </a:t>
            </a:r>
          </a:p>
        </p:txBody>
      </p:sp>
      <p:sp>
        <p:nvSpPr>
          <p:cNvPr id="4" name="Slide Number Placeholder 3"/>
          <p:cNvSpPr>
            <a:spLocks noGrp="1"/>
          </p:cNvSpPr>
          <p:nvPr>
            <p:ph type="sldNum" sz="quarter" idx="5"/>
          </p:nvPr>
        </p:nvSpPr>
        <p:spPr/>
        <p:txBody>
          <a:bodyPr/>
          <a:lstStyle/>
          <a:p>
            <a:fld id="{871B2431-D351-4C6E-A3CF-9DFAC0E3E050}" type="slidenum">
              <a:rPr lang="cs-CZ" smtClean="0"/>
              <a:t>226</a:t>
            </a:fld>
            <a:endParaRPr lang="cs-CZ"/>
          </a:p>
        </p:txBody>
      </p:sp>
    </p:spTree>
    <p:extLst>
      <p:ext uri="{BB962C8B-B14F-4D97-AF65-F5344CB8AC3E}">
        <p14:creationId xmlns:p14="http://schemas.microsoft.com/office/powerpoint/2010/main" val="10908338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a:p>
            <a:r>
              <a:rPr lang="en-US" dirty="0"/>
              <a:t>As seen, the majority of Sales for AMD come from the US. Japan is an area of strong growth as well, and China is slowing down compared to other areas.</a:t>
            </a:r>
          </a:p>
        </p:txBody>
      </p:sp>
      <p:sp>
        <p:nvSpPr>
          <p:cNvPr id="4" name="Slide Number Placeholder 3"/>
          <p:cNvSpPr>
            <a:spLocks noGrp="1"/>
          </p:cNvSpPr>
          <p:nvPr>
            <p:ph type="sldNum" sz="quarter" idx="5"/>
          </p:nvPr>
        </p:nvSpPr>
        <p:spPr/>
        <p:txBody>
          <a:bodyPr/>
          <a:lstStyle/>
          <a:p>
            <a:fld id="{871B2431-D351-4C6E-A3CF-9DFAC0E3E050}" type="slidenum">
              <a:rPr lang="cs-CZ" smtClean="0"/>
              <a:t>227</a:t>
            </a:fld>
            <a:endParaRPr lang="cs-CZ"/>
          </a:p>
        </p:txBody>
      </p:sp>
    </p:spTree>
    <p:extLst>
      <p:ext uri="{BB962C8B-B14F-4D97-AF65-F5344CB8AC3E}">
        <p14:creationId xmlns:p14="http://schemas.microsoft.com/office/powerpoint/2010/main" val="29946366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Explanation of the different segments of AMD. Describe as on the slide. </a:t>
            </a:r>
          </a:p>
          <a:p>
            <a:endParaRPr lang="en-US"/>
          </a:p>
          <a:p>
            <a:r>
              <a:rPr lang="en-US"/>
              <a:t>Data center is more AI.</a:t>
            </a:r>
          </a:p>
        </p:txBody>
      </p:sp>
      <p:sp>
        <p:nvSpPr>
          <p:cNvPr id="4" name="Slide Number Placeholder 3"/>
          <p:cNvSpPr>
            <a:spLocks noGrp="1"/>
          </p:cNvSpPr>
          <p:nvPr>
            <p:ph type="sldNum" sz="quarter" idx="5"/>
          </p:nvPr>
        </p:nvSpPr>
        <p:spPr/>
        <p:txBody>
          <a:bodyPr/>
          <a:lstStyle/>
          <a:p>
            <a:fld id="{871B2431-D351-4C6E-A3CF-9DFAC0E3E050}" type="slidenum">
              <a:rPr lang="cs-CZ" smtClean="0"/>
              <a:t>228</a:t>
            </a:fld>
            <a:endParaRPr lang="cs-CZ"/>
          </a:p>
        </p:txBody>
      </p:sp>
    </p:spTree>
    <p:extLst>
      <p:ext uri="{BB962C8B-B14F-4D97-AF65-F5344CB8AC3E}">
        <p14:creationId xmlns:p14="http://schemas.microsoft.com/office/powerpoint/2010/main" val="15417515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Overall revenue up, mainly from large growth in Data center and client segments, with drops in gaming/embedded. </a:t>
            </a:r>
          </a:p>
          <a:p>
            <a:r>
              <a:rPr lang="en-US" dirty="0"/>
              <a:t>OI up.</a:t>
            </a:r>
          </a:p>
        </p:txBody>
      </p:sp>
      <p:sp>
        <p:nvSpPr>
          <p:cNvPr id="4" name="Slide Number Placeholder 3"/>
          <p:cNvSpPr>
            <a:spLocks noGrp="1"/>
          </p:cNvSpPr>
          <p:nvPr>
            <p:ph type="sldNum" sz="quarter" idx="5"/>
          </p:nvPr>
        </p:nvSpPr>
        <p:spPr/>
        <p:txBody>
          <a:bodyPr/>
          <a:lstStyle/>
          <a:p>
            <a:fld id="{871B2431-D351-4C6E-A3CF-9DFAC0E3E050}" type="slidenum">
              <a:rPr lang="cs-CZ" smtClean="0"/>
              <a:t>229</a:t>
            </a:fld>
            <a:endParaRPr lang="cs-CZ"/>
          </a:p>
        </p:txBody>
      </p:sp>
    </p:spTree>
    <p:extLst>
      <p:ext uri="{BB962C8B-B14F-4D97-AF65-F5344CB8AC3E}">
        <p14:creationId xmlns:p14="http://schemas.microsoft.com/office/powerpoint/2010/main" val="29383861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a:p>
            <a:r>
              <a:rPr lang="en-US" dirty="0"/>
              <a:t>The key here is the new MI300 and MI300X chips that are used in data centers, these have seen huge sales since their release. In fact, AMD has had to adjust expected revenues. </a:t>
            </a:r>
          </a:p>
        </p:txBody>
      </p:sp>
      <p:sp>
        <p:nvSpPr>
          <p:cNvPr id="4" name="Slide Number Placeholder 3"/>
          <p:cNvSpPr>
            <a:spLocks noGrp="1"/>
          </p:cNvSpPr>
          <p:nvPr>
            <p:ph type="sldNum" sz="quarter" idx="5"/>
          </p:nvPr>
        </p:nvSpPr>
        <p:spPr/>
        <p:txBody>
          <a:bodyPr/>
          <a:lstStyle/>
          <a:p>
            <a:fld id="{871B2431-D351-4C6E-A3CF-9DFAC0E3E050}" type="slidenum">
              <a:rPr lang="cs-CZ" smtClean="0"/>
              <a:t>230</a:t>
            </a:fld>
            <a:endParaRPr lang="cs-CZ"/>
          </a:p>
        </p:txBody>
      </p:sp>
    </p:spTree>
    <p:extLst>
      <p:ext uri="{BB962C8B-B14F-4D97-AF65-F5344CB8AC3E}">
        <p14:creationId xmlns:p14="http://schemas.microsoft.com/office/powerpoint/2010/main" val="3970683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Over the last 10 years, Intel has really fluctuated, being a lot higher between 2018-2022 than it is now</a:t>
            </a:r>
          </a:p>
          <a:p>
            <a:endParaRPr lang="en-US"/>
          </a:p>
          <a:p>
            <a:r>
              <a:rPr lang="en-US"/>
              <a:t>Again, this is a really low point for Intel looking at the last 10 years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Up massively year over year, and quarter over quarter.</a:t>
            </a:r>
          </a:p>
          <a:p>
            <a:endParaRPr lang="en-US"/>
          </a:p>
          <a:p>
            <a:r>
              <a:rPr lang="en-US"/>
              <a:t>Up even more looking at six months ended.</a:t>
            </a:r>
          </a:p>
        </p:txBody>
      </p:sp>
      <p:sp>
        <p:nvSpPr>
          <p:cNvPr id="4" name="Slide Number Placeholder 3"/>
          <p:cNvSpPr>
            <a:spLocks noGrp="1"/>
          </p:cNvSpPr>
          <p:nvPr>
            <p:ph type="sldNum" sz="quarter" idx="5"/>
          </p:nvPr>
        </p:nvSpPr>
        <p:spPr/>
        <p:txBody>
          <a:bodyPr/>
          <a:lstStyle/>
          <a:p>
            <a:fld id="{871B2431-D351-4C6E-A3CF-9DFAC0E3E050}" type="slidenum">
              <a:rPr lang="cs-CZ" smtClean="0"/>
              <a:t>231</a:t>
            </a:fld>
            <a:endParaRPr lang="cs-CZ"/>
          </a:p>
        </p:txBody>
      </p:sp>
    </p:spTree>
    <p:extLst>
      <p:ext uri="{BB962C8B-B14F-4D97-AF65-F5344CB8AC3E}">
        <p14:creationId xmlns:p14="http://schemas.microsoft.com/office/powerpoint/2010/main" val="36534821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Up massively year over year, and quarter over quarter. 122%</a:t>
            </a:r>
          </a:p>
          <a:p>
            <a:endParaRPr lang="en-US" dirty="0"/>
          </a:p>
          <a:p>
            <a:r>
              <a:rPr lang="en-US" dirty="0"/>
              <a:t>Up a lot looking at nine months ended.</a:t>
            </a:r>
          </a:p>
        </p:txBody>
      </p:sp>
      <p:sp>
        <p:nvSpPr>
          <p:cNvPr id="4" name="Slide Number Placeholder 3"/>
          <p:cNvSpPr>
            <a:spLocks noGrp="1"/>
          </p:cNvSpPr>
          <p:nvPr>
            <p:ph type="sldNum" sz="quarter" idx="5"/>
          </p:nvPr>
        </p:nvSpPr>
        <p:spPr/>
        <p:txBody>
          <a:bodyPr/>
          <a:lstStyle/>
          <a:p>
            <a:fld id="{871B2431-D351-4C6E-A3CF-9DFAC0E3E050}" type="slidenum">
              <a:rPr lang="cs-CZ" smtClean="0"/>
              <a:t>232</a:t>
            </a:fld>
            <a:endParaRPr lang="cs-CZ"/>
          </a:p>
        </p:txBody>
      </p:sp>
    </p:spTree>
    <p:extLst>
      <p:ext uri="{BB962C8B-B14F-4D97-AF65-F5344CB8AC3E}">
        <p14:creationId xmlns:p14="http://schemas.microsoft.com/office/powerpoint/2010/main" val="311919772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AMD:</a:t>
            </a:r>
          </a:p>
          <a:p>
            <a:endParaRPr lang="en-US"/>
          </a:p>
          <a:p>
            <a:r>
              <a:rPr lang="en-US"/>
              <a:t>The key here is the new MI300 chips that are used in data centers, these have seen huge sales since their release. In fact, AMD has had to adjust expected revenues. </a:t>
            </a:r>
          </a:p>
        </p:txBody>
      </p:sp>
      <p:sp>
        <p:nvSpPr>
          <p:cNvPr id="4" name="Slide Number Placeholder 3"/>
          <p:cNvSpPr>
            <a:spLocks noGrp="1"/>
          </p:cNvSpPr>
          <p:nvPr>
            <p:ph type="sldNum" sz="quarter" idx="5"/>
          </p:nvPr>
        </p:nvSpPr>
        <p:spPr/>
        <p:txBody>
          <a:bodyPr/>
          <a:lstStyle/>
          <a:p>
            <a:fld id="{871B2431-D351-4C6E-A3CF-9DFAC0E3E050}" type="slidenum">
              <a:rPr lang="cs-CZ" smtClean="0"/>
              <a:t>233</a:t>
            </a:fld>
            <a:endParaRPr lang="cs-CZ"/>
          </a:p>
        </p:txBody>
      </p:sp>
    </p:spTree>
    <p:extLst>
      <p:ext uri="{BB962C8B-B14F-4D97-AF65-F5344CB8AC3E}">
        <p14:creationId xmlns:p14="http://schemas.microsoft.com/office/powerpoint/2010/main" val="215376424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Up massively year over year, and quarter over quarter.</a:t>
            </a:r>
          </a:p>
          <a:p>
            <a:endParaRPr lang="en-US"/>
          </a:p>
          <a:p>
            <a:r>
              <a:rPr lang="en-US"/>
              <a:t>Up even more looking at six months ended.</a:t>
            </a:r>
          </a:p>
          <a:p>
            <a:endParaRPr lang="en-US"/>
          </a:p>
          <a:p>
            <a:r>
              <a:rPr lang="en-US"/>
              <a:t>OI is even more up. </a:t>
            </a:r>
          </a:p>
        </p:txBody>
      </p:sp>
      <p:sp>
        <p:nvSpPr>
          <p:cNvPr id="4" name="Slide Number Placeholder 3"/>
          <p:cNvSpPr>
            <a:spLocks noGrp="1"/>
          </p:cNvSpPr>
          <p:nvPr>
            <p:ph type="sldNum" sz="quarter" idx="5"/>
          </p:nvPr>
        </p:nvSpPr>
        <p:spPr/>
        <p:txBody>
          <a:bodyPr/>
          <a:lstStyle/>
          <a:p>
            <a:fld id="{871B2431-D351-4C6E-A3CF-9DFAC0E3E050}" type="slidenum">
              <a:rPr lang="cs-CZ" smtClean="0"/>
              <a:t>234</a:t>
            </a:fld>
            <a:endParaRPr lang="cs-CZ"/>
          </a:p>
        </p:txBody>
      </p:sp>
    </p:spTree>
    <p:extLst>
      <p:ext uri="{BB962C8B-B14F-4D97-AF65-F5344CB8AC3E}">
        <p14:creationId xmlns:p14="http://schemas.microsoft.com/office/powerpoint/2010/main" val="17799255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Increase is even higher if you look at the first 9 months y/y</a:t>
            </a:r>
          </a:p>
          <a:p>
            <a:r>
              <a:rPr lang="en-US" dirty="0"/>
              <a:t>So not only are prices up, but sales are up.</a:t>
            </a:r>
          </a:p>
        </p:txBody>
      </p:sp>
      <p:sp>
        <p:nvSpPr>
          <p:cNvPr id="4" name="Slide Number Placeholder 3"/>
          <p:cNvSpPr>
            <a:spLocks noGrp="1"/>
          </p:cNvSpPr>
          <p:nvPr>
            <p:ph type="sldNum" sz="quarter" idx="5"/>
          </p:nvPr>
        </p:nvSpPr>
        <p:spPr/>
        <p:txBody>
          <a:bodyPr/>
          <a:lstStyle/>
          <a:p>
            <a:fld id="{871B2431-D351-4C6E-A3CF-9DFAC0E3E050}" type="slidenum">
              <a:rPr lang="cs-CZ" smtClean="0"/>
              <a:t>235</a:t>
            </a:fld>
            <a:endParaRPr lang="cs-CZ"/>
          </a:p>
        </p:txBody>
      </p:sp>
    </p:spTree>
    <p:extLst>
      <p:ext uri="{BB962C8B-B14F-4D97-AF65-F5344CB8AC3E}">
        <p14:creationId xmlns:p14="http://schemas.microsoft.com/office/powerpoint/2010/main" val="39023820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236</a:t>
            </a:fld>
            <a:endParaRPr lang="cs-CZ"/>
          </a:p>
        </p:txBody>
      </p:sp>
    </p:spTree>
    <p:extLst>
      <p:ext uri="{BB962C8B-B14F-4D97-AF65-F5344CB8AC3E}">
        <p14:creationId xmlns:p14="http://schemas.microsoft.com/office/powerpoint/2010/main" val="12524152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Down massively year over year, and quarter over quarter.</a:t>
            </a:r>
          </a:p>
          <a:p>
            <a:r>
              <a:rPr lang="en-US" dirty="0"/>
              <a:t>Down even more looking at six months ended.</a:t>
            </a:r>
          </a:p>
          <a:p>
            <a:endParaRPr lang="en-US" dirty="0"/>
          </a:p>
          <a:p>
            <a:r>
              <a:rPr lang="en-US" dirty="0"/>
              <a:t>OI is even more up. </a:t>
            </a:r>
          </a:p>
        </p:txBody>
      </p:sp>
      <p:sp>
        <p:nvSpPr>
          <p:cNvPr id="4" name="Slide Number Placeholder 3"/>
          <p:cNvSpPr>
            <a:spLocks noGrp="1"/>
          </p:cNvSpPr>
          <p:nvPr>
            <p:ph type="sldNum" sz="quarter" idx="5"/>
          </p:nvPr>
        </p:nvSpPr>
        <p:spPr/>
        <p:txBody>
          <a:bodyPr/>
          <a:lstStyle/>
          <a:p>
            <a:fld id="{871B2431-D351-4C6E-A3CF-9DFAC0E3E050}" type="slidenum">
              <a:rPr lang="cs-CZ" smtClean="0"/>
              <a:t>237</a:t>
            </a:fld>
            <a:endParaRPr lang="cs-CZ"/>
          </a:p>
        </p:txBody>
      </p:sp>
    </p:spTree>
    <p:extLst>
      <p:ext uri="{BB962C8B-B14F-4D97-AF65-F5344CB8AC3E}">
        <p14:creationId xmlns:p14="http://schemas.microsoft.com/office/powerpoint/2010/main" val="8406319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Hardware sales in the market are slowing, leading to this decrease. New PS5 Pro may help.</a:t>
            </a:r>
          </a:p>
          <a:p>
            <a:r>
              <a:rPr lang="en-US" dirty="0"/>
              <a:t>Seems to be moving efforts towards more profitable ventures (like data-center hardware).</a:t>
            </a:r>
          </a:p>
        </p:txBody>
      </p:sp>
      <p:sp>
        <p:nvSpPr>
          <p:cNvPr id="4" name="Slide Number Placeholder 3"/>
          <p:cNvSpPr>
            <a:spLocks noGrp="1"/>
          </p:cNvSpPr>
          <p:nvPr>
            <p:ph type="sldNum" sz="quarter" idx="5"/>
          </p:nvPr>
        </p:nvSpPr>
        <p:spPr/>
        <p:txBody>
          <a:bodyPr/>
          <a:lstStyle/>
          <a:p>
            <a:fld id="{871B2431-D351-4C6E-A3CF-9DFAC0E3E050}" type="slidenum">
              <a:rPr lang="cs-CZ" smtClean="0"/>
              <a:t>238</a:t>
            </a:fld>
            <a:endParaRPr lang="cs-CZ"/>
          </a:p>
        </p:txBody>
      </p:sp>
    </p:spTree>
    <p:extLst>
      <p:ext uri="{BB962C8B-B14F-4D97-AF65-F5344CB8AC3E}">
        <p14:creationId xmlns:p14="http://schemas.microsoft.com/office/powerpoint/2010/main" val="29535822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AMD makes many chips that a lot of manufacturers don’t. </a:t>
            </a:r>
          </a:p>
          <a:p>
            <a:r>
              <a:rPr lang="en-US" dirty="0"/>
              <a:t>FPGA is more for defense and that sort of thing?</a:t>
            </a:r>
          </a:p>
        </p:txBody>
      </p:sp>
      <p:sp>
        <p:nvSpPr>
          <p:cNvPr id="4" name="Slide Number Placeholder 3"/>
          <p:cNvSpPr>
            <a:spLocks noGrp="1"/>
          </p:cNvSpPr>
          <p:nvPr>
            <p:ph type="sldNum" sz="quarter" idx="5"/>
          </p:nvPr>
        </p:nvSpPr>
        <p:spPr/>
        <p:txBody>
          <a:bodyPr/>
          <a:lstStyle/>
          <a:p>
            <a:fld id="{871B2431-D351-4C6E-A3CF-9DFAC0E3E050}" type="slidenum">
              <a:rPr lang="cs-CZ" smtClean="0"/>
              <a:t>239</a:t>
            </a:fld>
            <a:endParaRPr lang="cs-CZ"/>
          </a:p>
        </p:txBody>
      </p:sp>
    </p:spTree>
    <p:extLst>
      <p:ext uri="{BB962C8B-B14F-4D97-AF65-F5344CB8AC3E}">
        <p14:creationId xmlns:p14="http://schemas.microsoft.com/office/powerpoint/2010/main" val="39324854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240</a:t>
            </a:fld>
            <a:endParaRPr lang="cs-CZ"/>
          </a:p>
        </p:txBody>
      </p:sp>
    </p:spTree>
    <p:extLst>
      <p:ext uri="{BB962C8B-B14F-4D97-AF65-F5344CB8AC3E}">
        <p14:creationId xmlns:p14="http://schemas.microsoft.com/office/powerpoint/2010/main" val="305575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Comparing to the indices in last 10 years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Revenue down 25% y/y. Lowering operating margin as well. </a:t>
            </a:r>
          </a:p>
        </p:txBody>
      </p:sp>
      <p:sp>
        <p:nvSpPr>
          <p:cNvPr id="4" name="Slide Number Placeholder 3"/>
          <p:cNvSpPr>
            <a:spLocks noGrp="1"/>
          </p:cNvSpPr>
          <p:nvPr>
            <p:ph type="sldNum" sz="quarter" idx="5"/>
          </p:nvPr>
        </p:nvSpPr>
        <p:spPr/>
        <p:txBody>
          <a:bodyPr/>
          <a:lstStyle/>
          <a:p>
            <a:fld id="{871B2431-D351-4C6E-A3CF-9DFAC0E3E050}" type="slidenum">
              <a:rPr lang="cs-CZ" smtClean="0"/>
              <a:t>241</a:t>
            </a:fld>
            <a:endParaRPr lang="cs-CZ"/>
          </a:p>
        </p:txBody>
      </p:sp>
    </p:spTree>
    <p:extLst>
      <p:ext uri="{BB962C8B-B14F-4D97-AF65-F5344CB8AC3E}">
        <p14:creationId xmlns:p14="http://schemas.microsoft.com/office/powerpoint/2010/main" val="28992676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Seems to meet amortization and stock-based comp. </a:t>
            </a:r>
          </a:p>
        </p:txBody>
      </p:sp>
      <p:sp>
        <p:nvSpPr>
          <p:cNvPr id="4" name="Slide Number Placeholder 3"/>
          <p:cNvSpPr>
            <a:spLocks noGrp="1"/>
          </p:cNvSpPr>
          <p:nvPr>
            <p:ph type="sldNum" sz="quarter" idx="5"/>
          </p:nvPr>
        </p:nvSpPr>
        <p:spPr/>
        <p:txBody>
          <a:bodyPr/>
          <a:lstStyle/>
          <a:p>
            <a:fld id="{871B2431-D351-4C6E-A3CF-9DFAC0E3E050}" type="slidenum">
              <a:rPr lang="cs-CZ" smtClean="0"/>
              <a:t>242</a:t>
            </a:fld>
            <a:endParaRPr lang="cs-CZ"/>
          </a:p>
        </p:txBody>
      </p:sp>
    </p:spTree>
    <p:extLst>
      <p:ext uri="{BB962C8B-B14F-4D97-AF65-F5344CB8AC3E}">
        <p14:creationId xmlns:p14="http://schemas.microsoft.com/office/powerpoint/2010/main" val="14592844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Cash mainly going out for big acquisitions but should be enough in the long run. </a:t>
            </a:r>
          </a:p>
        </p:txBody>
      </p:sp>
      <p:sp>
        <p:nvSpPr>
          <p:cNvPr id="4" name="Slide Number Placeholder 3"/>
          <p:cNvSpPr>
            <a:spLocks noGrp="1"/>
          </p:cNvSpPr>
          <p:nvPr>
            <p:ph type="sldNum" sz="quarter" idx="5"/>
          </p:nvPr>
        </p:nvSpPr>
        <p:spPr/>
        <p:txBody>
          <a:bodyPr/>
          <a:lstStyle/>
          <a:p>
            <a:fld id="{871B2431-D351-4C6E-A3CF-9DFAC0E3E050}" type="slidenum">
              <a:rPr lang="cs-CZ" smtClean="0"/>
              <a:t>243</a:t>
            </a:fld>
            <a:endParaRPr lang="cs-CZ"/>
          </a:p>
        </p:txBody>
      </p:sp>
    </p:spTree>
    <p:extLst>
      <p:ext uri="{BB962C8B-B14F-4D97-AF65-F5344CB8AC3E}">
        <p14:creationId xmlns:p14="http://schemas.microsoft.com/office/powerpoint/2010/main" val="18023427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Payments, data center inventory, and tax.</a:t>
            </a:r>
          </a:p>
        </p:txBody>
      </p:sp>
      <p:sp>
        <p:nvSpPr>
          <p:cNvPr id="4" name="Slide Number Placeholder 3"/>
          <p:cNvSpPr>
            <a:spLocks noGrp="1"/>
          </p:cNvSpPr>
          <p:nvPr>
            <p:ph type="sldNum" sz="quarter" idx="5"/>
          </p:nvPr>
        </p:nvSpPr>
        <p:spPr/>
        <p:txBody>
          <a:bodyPr/>
          <a:lstStyle/>
          <a:p>
            <a:fld id="{871B2431-D351-4C6E-A3CF-9DFAC0E3E050}" type="slidenum">
              <a:rPr lang="cs-CZ" smtClean="0"/>
              <a:t>244</a:t>
            </a:fld>
            <a:endParaRPr lang="cs-CZ"/>
          </a:p>
        </p:txBody>
      </p:sp>
    </p:spTree>
    <p:extLst>
      <p:ext uri="{BB962C8B-B14F-4D97-AF65-F5344CB8AC3E}">
        <p14:creationId xmlns:p14="http://schemas.microsoft.com/office/powerpoint/2010/main" val="329135499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Large amounts of short-term investments maturing, and the purchase of more. Decent amount of equipment as well. </a:t>
            </a:r>
          </a:p>
        </p:txBody>
      </p:sp>
      <p:sp>
        <p:nvSpPr>
          <p:cNvPr id="4" name="Slide Number Placeholder 3"/>
          <p:cNvSpPr>
            <a:spLocks noGrp="1"/>
          </p:cNvSpPr>
          <p:nvPr>
            <p:ph type="sldNum" sz="quarter" idx="5"/>
          </p:nvPr>
        </p:nvSpPr>
        <p:spPr/>
        <p:txBody>
          <a:bodyPr/>
          <a:lstStyle/>
          <a:p>
            <a:fld id="{871B2431-D351-4C6E-A3CF-9DFAC0E3E050}" type="slidenum">
              <a:rPr lang="cs-CZ" smtClean="0"/>
              <a:t>245</a:t>
            </a:fld>
            <a:endParaRPr lang="cs-CZ"/>
          </a:p>
        </p:txBody>
      </p:sp>
    </p:spTree>
    <p:extLst>
      <p:ext uri="{BB962C8B-B14F-4D97-AF65-F5344CB8AC3E}">
        <p14:creationId xmlns:p14="http://schemas.microsoft.com/office/powerpoint/2010/main" val="16293381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Repurchases could be key here. What does this say about stock value?</a:t>
            </a:r>
          </a:p>
        </p:txBody>
      </p:sp>
      <p:sp>
        <p:nvSpPr>
          <p:cNvPr id="4" name="Slide Number Placeholder 3"/>
          <p:cNvSpPr>
            <a:spLocks noGrp="1"/>
          </p:cNvSpPr>
          <p:nvPr>
            <p:ph type="sldNum" sz="quarter" idx="5"/>
          </p:nvPr>
        </p:nvSpPr>
        <p:spPr/>
        <p:txBody>
          <a:bodyPr/>
          <a:lstStyle/>
          <a:p>
            <a:fld id="{871B2431-D351-4C6E-A3CF-9DFAC0E3E050}" type="slidenum">
              <a:rPr lang="cs-CZ" smtClean="0"/>
              <a:t>246</a:t>
            </a:fld>
            <a:endParaRPr lang="cs-CZ"/>
          </a:p>
        </p:txBody>
      </p:sp>
    </p:spTree>
    <p:extLst>
      <p:ext uri="{BB962C8B-B14F-4D97-AF65-F5344CB8AC3E}">
        <p14:creationId xmlns:p14="http://schemas.microsoft.com/office/powerpoint/2010/main" val="63595127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247</a:t>
            </a:fld>
            <a:endParaRPr lang="cs-CZ"/>
          </a:p>
        </p:txBody>
      </p:sp>
    </p:spTree>
    <p:extLst>
      <p:ext uri="{BB962C8B-B14F-4D97-AF65-F5344CB8AC3E}">
        <p14:creationId xmlns:p14="http://schemas.microsoft.com/office/powerpoint/2010/main" val="17499748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Same as last presentation.</a:t>
            </a:r>
          </a:p>
        </p:txBody>
      </p:sp>
      <p:sp>
        <p:nvSpPr>
          <p:cNvPr id="4" name="Slide Number Placeholder 3"/>
          <p:cNvSpPr>
            <a:spLocks noGrp="1"/>
          </p:cNvSpPr>
          <p:nvPr>
            <p:ph type="sldNum" sz="quarter" idx="5"/>
          </p:nvPr>
        </p:nvSpPr>
        <p:spPr/>
        <p:txBody>
          <a:bodyPr/>
          <a:lstStyle/>
          <a:p>
            <a:fld id="{871B2431-D351-4C6E-A3CF-9DFAC0E3E050}" type="slidenum">
              <a:rPr lang="cs-CZ" smtClean="0"/>
              <a:t>249</a:t>
            </a:fld>
            <a:endParaRPr lang="cs-CZ"/>
          </a:p>
        </p:txBody>
      </p:sp>
    </p:spTree>
    <p:extLst>
      <p:ext uri="{BB962C8B-B14F-4D97-AF65-F5344CB8AC3E}">
        <p14:creationId xmlns:p14="http://schemas.microsoft.com/office/powerpoint/2010/main" val="2826847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250</a:t>
            </a:fld>
            <a:endParaRPr lang="cs-CZ"/>
          </a:p>
        </p:txBody>
      </p:sp>
    </p:spTree>
    <p:extLst>
      <p:ext uri="{BB962C8B-B14F-4D97-AF65-F5344CB8AC3E}">
        <p14:creationId xmlns:p14="http://schemas.microsoft.com/office/powerpoint/2010/main" val="14937835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251</a:t>
            </a:fld>
            <a:endParaRPr lang="cs-CZ"/>
          </a:p>
        </p:txBody>
      </p:sp>
    </p:spTree>
    <p:extLst>
      <p:ext uri="{BB962C8B-B14F-4D97-AF65-F5344CB8AC3E}">
        <p14:creationId xmlns:p14="http://schemas.microsoft.com/office/powerpoint/2010/main" val="2363537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And comparing to Nvidia &amp; Qualcomm over last 10 years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252</a:t>
            </a:fld>
            <a:endParaRPr lang="cs-CZ"/>
          </a:p>
        </p:txBody>
      </p:sp>
    </p:spTree>
    <p:extLst>
      <p:ext uri="{BB962C8B-B14F-4D97-AF65-F5344CB8AC3E}">
        <p14:creationId xmlns:p14="http://schemas.microsoft.com/office/powerpoint/2010/main" val="202876071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253</a:t>
            </a:fld>
            <a:endParaRPr lang="cs-CZ"/>
          </a:p>
        </p:txBody>
      </p:sp>
    </p:spTree>
    <p:extLst>
      <p:ext uri="{BB962C8B-B14F-4D97-AF65-F5344CB8AC3E}">
        <p14:creationId xmlns:p14="http://schemas.microsoft.com/office/powerpoint/2010/main" val="29230325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254</a:t>
            </a:fld>
            <a:endParaRPr lang="cs-CZ"/>
          </a:p>
        </p:txBody>
      </p:sp>
    </p:spTree>
    <p:extLst>
      <p:ext uri="{BB962C8B-B14F-4D97-AF65-F5344CB8AC3E}">
        <p14:creationId xmlns:p14="http://schemas.microsoft.com/office/powerpoint/2010/main" val="191613606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255</a:t>
            </a:fld>
            <a:endParaRPr lang="cs-CZ"/>
          </a:p>
        </p:txBody>
      </p:sp>
    </p:spTree>
    <p:extLst>
      <p:ext uri="{BB962C8B-B14F-4D97-AF65-F5344CB8AC3E}">
        <p14:creationId xmlns:p14="http://schemas.microsoft.com/office/powerpoint/2010/main" val="3658531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Assets mainly coming from the Goodwill and Intangibles that are related.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It seems that AMD is paying well for the usage of IP, patents, and/or branding of acquired products.</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257</a:t>
            </a:fld>
            <a:endParaRPr lang="cs-CZ"/>
          </a:p>
        </p:txBody>
      </p:sp>
    </p:spTree>
    <p:extLst>
      <p:ext uri="{BB962C8B-B14F-4D97-AF65-F5344CB8AC3E}">
        <p14:creationId xmlns:p14="http://schemas.microsoft.com/office/powerpoint/2010/main" val="33869011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Buyback important to note here.</a:t>
            </a:r>
          </a:p>
          <a:p>
            <a:r>
              <a:rPr lang="en-US" dirty="0"/>
              <a:t>Liabilities pretty low. Going up a bit.</a:t>
            </a:r>
          </a:p>
          <a:p>
            <a:r>
              <a:rPr lang="en-US" dirty="0"/>
              <a:t>Additional Paid-In seems to be quite high, showing that investors are investing more into the firm than the stock is supposed to represent. Lenders see this as a good thing. It also allows the firm pay debts. </a:t>
            </a:r>
          </a:p>
        </p:txBody>
      </p:sp>
      <p:sp>
        <p:nvSpPr>
          <p:cNvPr id="4" name="Slide Number Placeholder 3"/>
          <p:cNvSpPr>
            <a:spLocks noGrp="1"/>
          </p:cNvSpPr>
          <p:nvPr>
            <p:ph type="sldNum" sz="quarter" idx="5"/>
          </p:nvPr>
        </p:nvSpPr>
        <p:spPr/>
        <p:txBody>
          <a:bodyPr/>
          <a:lstStyle/>
          <a:p>
            <a:fld id="{871B2431-D351-4C6E-A3CF-9DFAC0E3E050}" type="slidenum">
              <a:rPr lang="cs-CZ" smtClean="0"/>
              <a:t>258</a:t>
            </a:fld>
            <a:endParaRPr lang="cs-CZ"/>
          </a:p>
        </p:txBody>
      </p:sp>
    </p:spTree>
    <p:extLst>
      <p:ext uri="{BB962C8B-B14F-4D97-AF65-F5344CB8AC3E}">
        <p14:creationId xmlns:p14="http://schemas.microsoft.com/office/powerpoint/2010/main" val="234614320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Assets mainly coming from the Goodwill and Intangibles that are related.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It seems that AMD is paying well for the usage of IP, patents, and/or branding of acquired products.</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259</a:t>
            </a:fld>
            <a:endParaRPr lang="cs-CZ"/>
          </a:p>
        </p:txBody>
      </p:sp>
    </p:spTree>
    <p:extLst>
      <p:ext uri="{BB962C8B-B14F-4D97-AF65-F5344CB8AC3E}">
        <p14:creationId xmlns:p14="http://schemas.microsoft.com/office/powerpoint/2010/main" val="22861089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Buyback important to note here.</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260</a:t>
            </a:fld>
            <a:endParaRPr lang="cs-CZ"/>
          </a:p>
        </p:txBody>
      </p:sp>
    </p:spTree>
    <p:extLst>
      <p:ext uri="{BB962C8B-B14F-4D97-AF65-F5344CB8AC3E}">
        <p14:creationId xmlns:p14="http://schemas.microsoft.com/office/powerpoint/2010/main" val="132994285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Highlight that sales have been down a bit. NI Dropping.</a:t>
            </a:r>
          </a:p>
          <a:p>
            <a:r>
              <a:rPr lang="en-US" dirty="0"/>
              <a:t>OI dropping significantly.</a:t>
            </a:r>
          </a:p>
        </p:txBody>
      </p:sp>
      <p:sp>
        <p:nvSpPr>
          <p:cNvPr id="4" name="Slide Number Placeholder 3"/>
          <p:cNvSpPr>
            <a:spLocks noGrp="1"/>
          </p:cNvSpPr>
          <p:nvPr>
            <p:ph type="sldNum" sz="quarter" idx="5"/>
          </p:nvPr>
        </p:nvSpPr>
        <p:spPr/>
        <p:txBody>
          <a:bodyPr/>
          <a:lstStyle/>
          <a:p>
            <a:fld id="{871B2431-D351-4C6E-A3CF-9DFAC0E3E050}" type="slidenum">
              <a:rPr lang="cs-CZ" smtClean="0"/>
              <a:t>261</a:t>
            </a:fld>
            <a:endParaRPr lang="cs-CZ"/>
          </a:p>
        </p:txBody>
      </p:sp>
    </p:spTree>
    <p:extLst>
      <p:ext uri="{BB962C8B-B14F-4D97-AF65-F5344CB8AC3E}">
        <p14:creationId xmlns:p14="http://schemas.microsoft.com/office/powerpoint/2010/main" val="92655638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Net Income up a decent amount. Revenues up over a billion. </a:t>
            </a:r>
          </a:p>
        </p:txBody>
      </p:sp>
      <p:sp>
        <p:nvSpPr>
          <p:cNvPr id="4" name="Slide Number Placeholder 3"/>
          <p:cNvSpPr>
            <a:spLocks noGrp="1"/>
          </p:cNvSpPr>
          <p:nvPr>
            <p:ph type="sldNum" sz="quarter" idx="5"/>
          </p:nvPr>
        </p:nvSpPr>
        <p:spPr/>
        <p:txBody>
          <a:bodyPr/>
          <a:lstStyle/>
          <a:p>
            <a:fld id="{871B2431-D351-4C6E-A3CF-9DFAC0E3E050}" type="slidenum">
              <a:rPr lang="cs-CZ" smtClean="0"/>
              <a:t>262</a:t>
            </a:fld>
            <a:endParaRPr lang="cs-CZ"/>
          </a:p>
        </p:txBody>
      </p:sp>
    </p:spTree>
    <p:extLst>
      <p:ext uri="{BB962C8B-B14F-4D97-AF65-F5344CB8AC3E}">
        <p14:creationId xmlns:p14="http://schemas.microsoft.com/office/powerpoint/2010/main" val="1435782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Now onto the top institutional holders for Intel </a:t>
            </a:r>
          </a:p>
          <a:p>
            <a:endParaRPr lang="en-US"/>
          </a:p>
          <a:p>
            <a:r>
              <a:rPr lang="en-US"/>
              <a:t>Like Vanguard Group, Blackrock Inc., and State Street Corporation</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Revenue was down heavily before 2024. Stock price?</a:t>
            </a:r>
          </a:p>
          <a:p>
            <a:r>
              <a:rPr lang="en-US" dirty="0"/>
              <a:t>AR accounts down, AP accounts down. </a:t>
            </a:r>
          </a:p>
          <a:p>
            <a:endParaRPr lang="en-US" dirty="0"/>
          </a:p>
          <a:p>
            <a:r>
              <a:rPr lang="en-US" dirty="0"/>
              <a:t>Seems like Net income is to blame here. </a:t>
            </a:r>
          </a:p>
        </p:txBody>
      </p:sp>
      <p:sp>
        <p:nvSpPr>
          <p:cNvPr id="4" name="Slide Number Placeholder 3"/>
          <p:cNvSpPr>
            <a:spLocks noGrp="1"/>
          </p:cNvSpPr>
          <p:nvPr>
            <p:ph type="sldNum" sz="quarter" idx="5"/>
          </p:nvPr>
        </p:nvSpPr>
        <p:spPr/>
        <p:txBody>
          <a:bodyPr/>
          <a:lstStyle/>
          <a:p>
            <a:fld id="{871B2431-D351-4C6E-A3CF-9DFAC0E3E050}" type="slidenum">
              <a:rPr lang="cs-CZ" smtClean="0"/>
              <a:t>263</a:t>
            </a:fld>
            <a:endParaRPr lang="cs-CZ"/>
          </a:p>
        </p:txBody>
      </p:sp>
    </p:spTree>
    <p:extLst>
      <p:ext uri="{BB962C8B-B14F-4D97-AF65-F5344CB8AC3E}">
        <p14:creationId xmlns:p14="http://schemas.microsoft.com/office/powerpoint/2010/main" val="324139977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264</a:t>
            </a:fld>
            <a:endParaRPr lang="cs-CZ"/>
          </a:p>
        </p:txBody>
      </p:sp>
    </p:spTree>
    <p:extLst>
      <p:ext uri="{BB962C8B-B14F-4D97-AF65-F5344CB8AC3E}">
        <p14:creationId xmlns:p14="http://schemas.microsoft.com/office/powerpoint/2010/main" val="200869177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265</a:t>
            </a:fld>
            <a:endParaRPr lang="cs-CZ"/>
          </a:p>
        </p:txBody>
      </p:sp>
    </p:spTree>
    <p:extLst>
      <p:ext uri="{BB962C8B-B14F-4D97-AF65-F5344CB8AC3E}">
        <p14:creationId xmlns:p14="http://schemas.microsoft.com/office/powerpoint/2010/main" val="82752911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Debt, repurchases. Note taxes for equity plans.</a:t>
            </a:r>
          </a:p>
          <a:p>
            <a:r>
              <a:rPr lang="en-US" dirty="0"/>
              <a:t>Short term investments seem to bring in a lot. Acquisitions are up, as we saw earlier.</a:t>
            </a:r>
          </a:p>
          <a:p>
            <a:r>
              <a:rPr lang="en-US" dirty="0"/>
              <a:t>Cash is up compared to last year, but down from year end. </a:t>
            </a:r>
          </a:p>
        </p:txBody>
      </p:sp>
      <p:sp>
        <p:nvSpPr>
          <p:cNvPr id="4" name="Slide Number Placeholder 3"/>
          <p:cNvSpPr>
            <a:spLocks noGrp="1"/>
          </p:cNvSpPr>
          <p:nvPr>
            <p:ph type="sldNum" sz="quarter" idx="5"/>
          </p:nvPr>
        </p:nvSpPr>
        <p:spPr/>
        <p:txBody>
          <a:bodyPr/>
          <a:lstStyle/>
          <a:p>
            <a:fld id="{871B2431-D351-4C6E-A3CF-9DFAC0E3E050}" type="slidenum">
              <a:rPr lang="cs-CZ" smtClean="0"/>
              <a:t>266</a:t>
            </a:fld>
            <a:endParaRPr lang="cs-CZ"/>
          </a:p>
        </p:txBody>
      </p:sp>
    </p:spTree>
    <p:extLst>
      <p:ext uri="{BB962C8B-B14F-4D97-AF65-F5344CB8AC3E}">
        <p14:creationId xmlns:p14="http://schemas.microsoft.com/office/powerpoint/2010/main" val="42852161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267</a:t>
            </a:fld>
            <a:endParaRPr lang="cs-CZ"/>
          </a:p>
        </p:txBody>
      </p:sp>
    </p:spTree>
    <p:extLst>
      <p:ext uri="{BB962C8B-B14F-4D97-AF65-F5344CB8AC3E}">
        <p14:creationId xmlns:p14="http://schemas.microsoft.com/office/powerpoint/2010/main" val="3250228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Now onto ratios, which ill point out some for trailing 12 months which refers to last 12 months</a:t>
            </a:r>
          </a:p>
          <a:p>
            <a:endParaRPr lang="en-US"/>
          </a:p>
          <a:p>
            <a:r>
              <a:rPr lang="en-US"/>
              <a:t>Gross margin 41.49%</a:t>
            </a:r>
          </a:p>
          <a:p>
            <a:r>
              <a:rPr lang="en-US"/>
              <a:t>Operating margin 1.29% - quite low</a:t>
            </a:r>
          </a:p>
          <a:p>
            <a:r>
              <a:rPr lang="en-US"/>
              <a:t>Net profit margin 7.36%</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Now onto ratios, which ill point out some for trailing 12 months which refers to last 12 months</a:t>
            </a:r>
          </a:p>
          <a:p>
            <a:endParaRPr lang="en-US"/>
          </a:p>
          <a:p>
            <a:r>
              <a:rPr lang="en-US"/>
              <a:t>Gross margin 41.49%</a:t>
            </a:r>
          </a:p>
          <a:p>
            <a:r>
              <a:rPr lang="en-US"/>
              <a:t>Operating margin 1.29% - quite low</a:t>
            </a:r>
          </a:p>
          <a:p>
            <a:r>
              <a:rPr lang="en-US"/>
              <a:t>Net profit margin 7.36%</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72166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Now onto ratios, which ill point out some for trailing 12 months which refers to last 12 months</a:t>
            </a:r>
          </a:p>
          <a:p>
            <a:endParaRPr lang="en-US"/>
          </a:p>
          <a:p>
            <a:r>
              <a:rPr lang="en-US"/>
              <a:t>Gross margin 41.49%</a:t>
            </a:r>
          </a:p>
          <a:p>
            <a:r>
              <a:rPr lang="en-US"/>
              <a:t>Operating margin 1.29% - quite low</a:t>
            </a:r>
          </a:p>
          <a:p>
            <a:r>
              <a:rPr lang="en-US"/>
              <a:t>Net profit margin 7.36%</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7784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The company is a leading global Integrated Device Manufacturer (IDM) specializing in CPUs and related solutions. They handle all aspects of the product life cycle, from design and development to manufacturing, marketing, sales, support, and service. Their CPUs and solutions are widely used in computing and related end products and services globally, serving consumers, enterprises, governments, and educational organizations. The primary customer base comprises Original Equipment Manufacturers (OEMs), Original Design Manufacturers (ODMs), cloud service providers, and other equipment manufacturers. They reach these customers directly through their global sales and marketing organizations and indirectly through channel partners. The company's diverse product offerings are integrated into various computing applications, covering everything from edge computing to 5G networks, cloud services, AI, and autonomous driving. These solutions cater to a broad range of industries and applications. Manufacturing takes place at multiple fabrication, assembly, and testing facilities worldwide, ensuring a global supply chain to meet market demands.</a:t>
            </a:r>
          </a:p>
          <a:p>
            <a:endParaRPr lang="en-US"/>
          </a:p>
          <a:p>
            <a:r>
              <a:rPr lang="en-US"/>
              <a:t>Intel’s business is broken into six segments: client computing group, data center and ai, network and edge, mobileye, accelerated computing systems and graphics, intel foundry services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https://</a:t>
            </a:r>
            <a:r>
              <a:rPr lang="en-US" err="1"/>
              <a:t>www.ineteconomics.org</a:t>
            </a:r>
            <a:r>
              <a:rPr lang="en-US"/>
              <a:t>/uploads/featured/iStock-1210738055.jpg</a:t>
            </a:r>
          </a:p>
          <a:p>
            <a:endParaRPr lang="en-US"/>
          </a:p>
          <a:p>
            <a:r>
              <a:rPr lang="en-US"/>
              <a:t>https://</a:t>
            </a:r>
            <a:r>
              <a:rPr lang="en-US" err="1"/>
              <a:t>otofacto.tech</a:t>
            </a:r>
            <a:r>
              <a:rPr lang="en-US"/>
              <a:t>/otofacto2022/wp-content/uploads/2023/08/istockphoto-1373244125-170667a.webp</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DRAM - dynamic random access memory</a:t>
            </a:r>
          </a:p>
          <a:p>
            <a:endParaRPr lang="en-US"/>
          </a:p>
          <a:p>
            <a:r>
              <a:rPr lang="en-US"/>
              <a:t>EPROM - erasable programmable read-only memory</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SRAM - Static random-access memory (static RAM or SRAM) is a type of random-access memory (RAM) that uses latching circuitry (flip-flop) to store each bit</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Giga - specializes in advanced high-speed communications chips used in optical networking. Its products are targeted for a range of applications that speed transmission over the Internet backbone.</a:t>
            </a:r>
          </a:p>
          <a:p>
            <a:endParaRPr lang="en-US"/>
          </a:p>
          <a:p>
            <a:r>
              <a:rPr lang="en-US"/>
              <a:t>McAfee - Online protection for your identity, privacy, and devices. Includes antivirus, VPN, and Protection Score</a:t>
            </a:r>
          </a:p>
          <a:p>
            <a:endParaRPr lang="en-US"/>
          </a:p>
          <a:p>
            <a:r>
              <a:rPr lang="en-US"/>
              <a:t>Infineon - Infineon semiconductor solutions - MCUs, sensors, automotive &amp; power management ICs, memories, USB, Bluetooth, WiFi, LED drivers</a:t>
            </a:r>
          </a:p>
          <a:p>
            <a:endParaRPr lang="en-US"/>
          </a:p>
          <a:p>
            <a:r>
              <a:rPr lang="en-US"/>
              <a:t>Altera - specializes in configurable field programmable gate arrays (FPGAs), which are basically chips that can be programmed for different uses after manufacturing.</a:t>
            </a:r>
          </a:p>
          <a:p>
            <a:endParaRPr lang="en-US"/>
          </a:p>
          <a:p>
            <a:r>
              <a:rPr lang="en-US"/>
              <a:t>Mobileye - It is developing self-driving technologies and advanced driver-assistance systems including cameras, computer chips, and software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CHIPS Act:</a:t>
            </a:r>
          </a:p>
          <a:p>
            <a:r>
              <a:rPr lang="en-US"/>
              <a:t>U.S. Department of Commerce has proposed up to $8.5 billion in direct funding through the CHIPS and Science Act to advance Intel’s commercial semiconductor projects in Arizona, New Mexico, Ohio and Oregon.</a:t>
            </a:r>
          </a:p>
          <a:p>
            <a:r>
              <a:rPr lang="en-US"/>
              <a:t>Intel also expects to benefit from a U.S. Treasury Department Investment Tax Credit (ITC) of up to 25% on more than $100 billion in qualified investments and eligibility for federal loans up to $11 billion.</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Everything down from 2022</a:t>
            </a:r>
          </a:p>
          <a:p>
            <a:r>
              <a:rPr lang="en-US"/>
              <a:t>Revenue down</a:t>
            </a:r>
          </a:p>
          <a:p>
            <a:r>
              <a:rPr lang="en-US"/>
              <a:t>Gross margin down</a:t>
            </a:r>
          </a:p>
          <a:p>
            <a:r>
              <a:rPr lang="en-US"/>
              <a:t>Diluted EPS down</a:t>
            </a:r>
          </a:p>
          <a:p>
            <a:r>
              <a:rPr lang="en-US"/>
              <a:t>Operating cash flow down</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Intel's 3 product lines </a:t>
            </a:r>
          </a:p>
          <a:p>
            <a:r>
              <a:rPr lang="en-US"/>
              <a:t>- Client Computing Group: CCG creates platforms designed for end-user form factors, focusing on higher growth segments of 2-in-1, thin-and-light, commercial and gaming, and growing opportunities in areas such as connectivity.</a:t>
            </a:r>
          </a:p>
          <a:p>
            <a:r>
              <a:rPr lang="en-US"/>
              <a:t>- Data Center and AI Group : DCAI focuses on developing leadership data center products, including Intel® Xeon® server and field programmable gate array (FPGA) products, as well as driving the company’s overall artificial intelligence (AI) strategy.</a:t>
            </a:r>
          </a:p>
          <a:p>
            <a:r>
              <a:rPr lang="en-US"/>
              <a:t>- Network and Edge group: NEX is chartered with driving technology and product leadership throughout the network to the intelligent edge.</a:t>
            </a:r>
          </a:p>
          <a:p>
            <a:endParaRPr lang="en-US"/>
          </a:p>
          <a:p>
            <a:r>
              <a:rPr lang="en-US"/>
              <a:t>Intel Foundry: </a:t>
            </a:r>
          </a:p>
          <a:p>
            <a:r>
              <a:rPr lang="en-US"/>
              <a:t>- a fully vertical, standalone foundry business that offers a wide range of manufacturing services to meet unique product needs, including our industry-leading sort and test capabilities.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Operating income up in 2023 from 2022</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Data Center and AI at a loss in 2023</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Loss in 2023</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Revenue up in 2023 for Mobileye, driven by higher demand for EyeQ products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image shows a bar graph representing the global semiconductor market's actuals, estimates, and forecasts from 2020 to 2030, along with a compound annual growth rate (CAGR) of 8.6%. The y-axis represents revenue in billions of dollars, while the x-axis shows the years from 2020 to 2030.</a:t>
            </a:r>
          </a:p>
          <a:p>
            <a:r>
              <a:rPr lang="en-CA"/>
              <a:t>Key observations:</a:t>
            </a:r>
          </a:p>
          <a:p>
            <a:pPr>
              <a:buFont typeface="+mj-lt"/>
              <a:buAutoNum type="arabicPeriod"/>
            </a:pPr>
            <a:r>
              <a:rPr lang="en-CA" b="1"/>
              <a:t>2020 to 2025</a:t>
            </a:r>
            <a:r>
              <a:rPr lang="en-CA"/>
              <a:t>: The market grows from about $450 billion in 2020 to nearly $600 billion in 2025 (forecasted).</a:t>
            </a:r>
          </a:p>
          <a:p>
            <a:pPr>
              <a:buFont typeface="+mj-lt"/>
              <a:buAutoNum type="arabicPeriod"/>
            </a:pPr>
            <a:r>
              <a:rPr lang="en-CA" b="1"/>
              <a:t>CAGR of 8.6%</a:t>
            </a:r>
            <a:r>
              <a:rPr lang="en-CA"/>
              <a:t>: This represents the average annual growth rate over this period, indicating robust growth for the semiconductor market.</a:t>
            </a:r>
          </a:p>
          <a:p>
            <a:pPr>
              <a:buFont typeface="+mj-lt"/>
              <a:buAutoNum type="arabicPeriod"/>
            </a:pPr>
            <a:r>
              <a:rPr lang="en-CA" b="1"/>
              <a:t>Future Projection</a:t>
            </a:r>
            <a:r>
              <a:rPr lang="en-CA"/>
              <a:t>: The graph extrapolates the growth trend, suggesting that the market could approach $1 trillion by 2030.</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72610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Revenue up driven by higher packaging revenue</a:t>
            </a:r>
          </a:p>
          <a:p>
            <a:r>
              <a:rPr lang="en-US"/>
              <a:t>Increased operating loss however due to increased spending to drive strategic growth</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With intel since Feb 15, 2021</a:t>
            </a:r>
          </a:p>
          <a:p>
            <a:r>
              <a:rPr lang="en-US"/>
              <a:t>Electricial engineering bachelor degree from Santa Clara Uni and masters degree at Stanford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jan 2022</a:t>
            </a:r>
          </a:p>
          <a:p>
            <a:r>
              <a:rPr lang="en-US"/>
              <a:t>mba in finance and accounting from vanderbilt uni</a:t>
            </a:r>
          </a:p>
          <a:p>
            <a:r>
              <a:rPr lang="en-US"/>
              <a:t>bachelors in industrial management from carnegie mellon university</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in 1996</a:t>
            </a:r>
          </a:p>
          <a:p>
            <a:r>
              <a:rPr lang="en-US"/>
              <a:t>Bachelor and masters degrees in industrial engineering and operations research from purdue university</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june 2021</a:t>
            </a:r>
          </a:p>
          <a:p>
            <a:r>
              <a:rPr lang="en-US"/>
              <a:t>bachelor of science in comp sci uni of georgia</a:t>
            </a:r>
          </a:p>
          <a:p>
            <a:r>
              <a:rPr lang="en-US"/>
              <a:t>master of science and phd in comp sci virginia tech</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With intel since July 2022</a:t>
            </a:r>
          </a:p>
          <a:p>
            <a:r>
              <a:rPr lang="en-US"/>
              <a:t>Bachelor of business admin from uni of michigan business school</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march 2022</a:t>
            </a:r>
          </a:p>
          <a:p>
            <a:r>
              <a:rPr lang="en-US"/>
              <a:t>bachelor degree neoma business school</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2020</a:t>
            </a:r>
          </a:p>
          <a:p>
            <a:r>
              <a:rPr lang="en-US"/>
              <a:t>bachelor and masters degrees in electrical engineering and computer science from massachuetts institute of technology</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aug 2021</a:t>
            </a:r>
          </a:p>
          <a:p>
            <a:r>
              <a:rPr lang="en-US"/>
              <a:t>bachelors degree cornell university school of industrial and labor relations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Feb 2024</a:t>
            </a:r>
          </a:p>
          <a:p>
            <a:r>
              <a:rPr lang="en-US"/>
              <a:t>Bachelor of science in electrical engineering from uni of illinois urbana champaign</a:t>
            </a:r>
          </a:p>
          <a:p>
            <a:r>
              <a:rPr lang="en-US"/>
              <a:t>masters business admin mit sloan school of management</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1091788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1996</a:t>
            </a:r>
          </a:p>
          <a:p>
            <a:r>
              <a:rPr lang="en-US"/>
              <a:t>bachelor degree in finance from linfield college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Nov 2021</a:t>
            </a:r>
          </a:p>
          <a:p>
            <a:r>
              <a:rPr lang="en-US"/>
              <a:t>Phd in electrial engineering / computer science from mit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1996</a:t>
            </a:r>
          </a:p>
          <a:p>
            <a:r>
              <a:rPr lang="en-US"/>
              <a:t>bachelor , masters, and phd in electrical engineering from uni college cork in ireland</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may 2024</a:t>
            </a:r>
          </a:p>
          <a:p>
            <a:r>
              <a:rPr lang="en-US"/>
              <a:t>bachelor of science in electrical engineering from alfred uni</a:t>
            </a:r>
          </a:p>
          <a:p>
            <a:r>
              <a:rPr lang="en-US"/>
              <a:t>master of science in electrical engineering from uni of vermont</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may 2022</a:t>
            </a:r>
          </a:p>
          <a:p>
            <a:r>
              <a:rPr lang="en-US"/>
              <a:t>bachelor of science from us naval academy</a:t>
            </a:r>
          </a:p>
          <a:p>
            <a:r>
              <a:rPr lang="en-US"/>
              <a:t>master of business admin ucla anderson school of management</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joined intel 2000</a:t>
            </a:r>
          </a:p>
          <a:p>
            <a:r>
              <a:rPr lang="en-US"/>
              <a:t>bachelor degree electrical engineering from pennyslvania state uni</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total current assets are about the same, same as total assets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same as liabilites and shareholders equity ,same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for 10k, total current assets are down in 2023 from 2022</a:t>
            </a:r>
          </a:p>
          <a:p>
            <a:r>
              <a:rPr lang="en-US"/>
              <a:t>total assets however increased</a:t>
            </a:r>
          </a:p>
          <a:p>
            <a:r>
              <a:rPr lang="en-US"/>
              <a:t>inventories have decreased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current liabilities have slightly decreased, accounts payable slightly decreasing and short term debt decreasing</a:t>
            </a:r>
          </a:p>
          <a:p>
            <a:r>
              <a:rPr lang="en-US"/>
              <a:t>total liabilities and shareholdrs equity is up</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Intel's stock is currently priced at 31.23USD</a:t>
            </a:r>
          </a:p>
          <a:p>
            <a:endParaRPr lang="en-US"/>
          </a:p>
          <a:p>
            <a:r>
              <a:rPr lang="en-US"/>
              <a:t>Market cap 133 billion</a:t>
            </a:r>
          </a:p>
          <a:p>
            <a:endParaRPr lang="en-US"/>
          </a:p>
          <a:p>
            <a:r>
              <a:rPr lang="en-US"/>
              <a:t>Price/Earnings of 56.49, essentially indicating a high valuation and suggesting investors have high expectations for future growth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net revenue down, decreased in 2022 then again 2023</a:t>
            </a:r>
          </a:p>
          <a:p>
            <a:r>
              <a:rPr lang="en-US"/>
              <a:t>gross margin down</a:t>
            </a:r>
          </a:p>
          <a:p>
            <a:r>
              <a:rPr lang="en-US"/>
              <a:t>operating income down</a:t>
            </a:r>
          </a:p>
          <a:p>
            <a:r>
              <a:rPr lang="en-US"/>
              <a:t>net income down quite a bit</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however, when looking at 10Q, net revenue is looking better as well as operating income</a:t>
            </a:r>
          </a:p>
          <a:p>
            <a:r>
              <a:rPr lang="en-US"/>
              <a:t>currently at a loss in net income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net cash provided by operating activities down again</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more cashed used for investing activities as well than 2022</a:t>
            </a:r>
          </a:p>
          <a:p>
            <a:r>
              <a:rPr lang="en-US"/>
              <a:t>no repurchases of common stock again in 2023</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net cash used for operating activities similar</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less cash used for investing this quarter</a:t>
            </a:r>
          </a:p>
          <a:p>
            <a:r>
              <a:rPr lang="en-US"/>
              <a:t>less cash provided by financing activites as well, less issuance of debt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101</a:t>
            </a:fld>
            <a:endParaRPr lang="cs-CZ"/>
          </a:p>
        </p:txBody>
      </p:sp>
    </p:spTree>
    <p:extLst>
      <p:ext uri="{BB962C8B-B14F-4D97-AF65-F5344CB8AC3E}">
        <p14:creationId xmlns:p14="http://schemas.microsoft.com/office/powerpoint/2010/main" val="26492327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stock price of $143 for NVIDIA suggests a strong market valuation, driven by its leading role in AI and data center technologies</a:t>
            </a:r>
            <a:br>
              <a:rPr lang="en-US" dirty="0"/>
            </a:br>
            <a:r>
              <a:rPr lang="en-US" dirty="0"/>
              <a:t>NVIDIA's growth is largely attributed to the rising demand for its GPUs, essential for AI and machine learning, which has fueled its recent stock surge by nearly 177% over the past year as you can see with the 52 week range</a:t>
            </a:r>
            <a:br>
              <a:rPr lang="en-US" dirty="0"/>
            </a:br>
            <a:r>
              <a:rPr lang="en-US" dirty="0"/>
              <a:t>NVIDIA’s high PE ratio suggests that the market has high expectations for </a:t>
            </a:r>
            <a:r>
              <a:rPr lang="en-US" dirty="0" err="1"/>
              <a:t>nvidias</a:t>
            </a:r>
            <a:r>
              <a:rPr lang="en-US" dirty="0"/>
              <a:t> growth</a:t>
            </a:r>
            <a:br>
              <a:rPr lang="en-US" dirty="0"/>
            </a:br>
            <a:br>
              <a:rPr lang="en-US" dirty="0"/>
            </a:br>
            <a:r>
              <a:rPr lang="en-US" dirty="0"/>
              <a:t>a high P/E ratio can also imply risk, as it leaves less room for error. If NVIDIA's growth rate or profitability were to slow down, the stock could face downward pressure, as the valuation might no longer appear justified to investor</a:t>
            </a:r>
            <a:br>
              <a:rPr lang="en-US" dirty="0"/>
            </a:br>
            <a:br>
              <a:rPr lang="en-US" dirty="0"/>
            </a:br>
            <a:r>
              <a:rPr lang="en-US" dirty="0"/>
              <a:t>An earnings per share (EPS) of $2.13 means that NVIDIA has earned $2.13 in profit for each outstanding share over the past 12 months</a:t>
            </a:r>
          </a:p>
          <a:p>
            <a:r>
              <a:rPr lang="en-US" dirty="0"/>
              <a:t>However, when viewed with NVIDIA's high P/E ratio, this EPS indicates that the stock’s price is high relative to its current earnings, suggesting investors are expecting significant future earnings growth</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103</a:t>
            </a:fld>
            <a:endParaRPr lang="cs-CZ"/>
          </a:p>
        </p:txBody>
      </p:sp>
    </p:spTree>
    <p:extLst>
      <p:ext uri="{BB962C8B-B14F-4D97-AF65-F5344CB8AC3E}">
        <p14:creationId xmlns:p14="http://schemas.microsoft.com/office/powerpoint/2010/main" val="2644997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NVIDIAs high market cap infers their large impact in globalization of different tech trends.</a:t>
            </a:r>
          </a:p>
          <a:p>
            <a:r>
              <a:rPr lang="en-US" dirty="0"/>
              <a:t>The high trailing P/E of 65.83 suggests high growth expectations, while a lower forward P/E of 35.97 indicates anticipated earnings growth.</a:t>
            </a:r>
          </a:p>
          <a:p>
            <a:r>
              <a:rPr lang="en-US" dirty="0"/>
              <a:t>When a PEG (Price/Earnings to Growth) ratio decreases from 1.33 to 1.08, it suggests that the stock's valuation has become more aligned with its expected growth rate</a:t>
            </a: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104</a:t>
            </a:fld>
            <a:endParaRPr lang="cs-CZ"/>
          </a:p>
        </p:txBody>
      </p:sp>
    </p:spTree>
    <p:extLst>
      <p:ext uri="{BB962C8B-B14F-4D97-AF65-F5344CB8AC3E}">
        <p14:creationId xmlns:p14="http://schemas.microsoft.com/office/powerpoint/2010/main" val="37218064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Beta</a:t>
            </a:r>
            <a:r>
              <a:rPr lang="en-US" dirty="0"/>
              <a:t>: With a beta of 1.67, NVIDIA's stock is more volatile than the market, implying higher potential returns and risks.</a:t>
            </a:r>
          </a:p>
          <a:p>
            <a:r>
              <a:rPr lang="en-US" b="1" dirty="0"/>
              <a:t>Profit Margin</a:t>
            </a:r>
            <a:r>
              <a:rPr lang="en-US" dirty="0"/>
              <a:t>: A profit margin of 48.85% demonstrates efficient operations and strong profitability relative to revenue.</a:t>
            </a: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105</a:t>
            </a:fld>
            <a:endParaRPr lang="cs-CZ"/>
          </a:p>
        </p:txBody>
      </p:sp>
    </p:spTree>
    <p:extLst>
      <p:ext uri="{BB962C8B-B14F-4D97-AF65-F5344CB8AC3E}">
        <p14:creationId xmlns:p14="http://schemas.microsoft.com/office/powerpoint/2010/main" val="3746313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As you can see, Intel spiked up at the end of 2023 which was due to a couple of factors </a:t>
            </a:r>
          </a:p>
          <a:p>
            <a:endParaRPr lang="en-US"/>
          </a:p>
          <a:p>
            <a:r>
              <a:rPr lang="en-US"/>
              <a:t>Israel's government awarded Intel a $3.2 billion grant for a $25 billion chip plant it intends to construct in southern Israel. The investment is reportedly the largest ever by a company in Israel.</a:t>
            </a:r>
          </a:p>
          <a:p>
            <a:endParaRPr lang="en-US"/>
          </a:p>
          <a:p>
            <a:r>
              <a:rPr lang="en-US"/>
              <a:t>Intel also showcased a range of AI-focused products and services which included an artificial intelligence chip for generative AI software. The chip will officially launch next year. Intel also showed off its Core Ultra processor, which will target the emerging AI PC market.</a:t>
            </a:r>
          </a:p>
          <a:p>
            <a:endParaRPr lang="en-US"/>
          </a:p>
          <a:p>
            <a:r>
              <a:rPr lang="en-US"/>
              <a:t>Then, Intel drastically fell in 2024 after reporting first quarter sales that missed Wall Street’s estimates and issuing an uninspiring outlook for the current quarter.</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Dividend Yield and Rate</a:t>
            </a:r>
            <a:r>
              <a:rPr lang="en-US" dirty="0"/>
              <a:t>: NVIDIA's dividend yield is low (0.03% forward yield), reflecting its focus on reinvesting profits into growth rather than high dividend payouts.</a:t>
            </a:r>
          </a:p>
          <a:p>
            <a:r>
              <a:rPr lang="en-US" b="1" dirty="0"/>
              <a:t>Stock Split</a:t>
            </a:r>
            <a:r>
              <a:rPr lang="en-US" dirty="0"/>
              <a:t>: The recent 10:1 stock split (on 6/10/2024) makes NVIDIA shares more accessible to individual investors, potentially increasing liquidity and demand.</a:t>
            </a: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106</a:t>
            </a:fld>
            <a:endParaRPr lang="cs-CZ"/>
          </a:p>
        </p:txBody>
      </p:sp>
    </p:spTree>
    <p:extLst>
      <p:ext uri="{BB962C8B-B14F-4D97-AF65-F5344CB8AC3E}">
        <p14:creationId xmlns:p14="http://schemas.microsoft.com/office/powerpoint/2010/main" val="32912219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Financial Health</a:t>
            </a:r>
            <a:r>
              <a:rPr lang="en-US" dirty="0"/>
              <a:t>: The current and quick ratios (3.53 and 3.14) indicate strong liquidity, meaning NVIDIA has ample assets to cover short-term liabilities. Low debt-to-equity (0.15) suggests limited reliance on debt.</a:t>
            </a:r>
          </a:p>
          <a:p>
            <a:endParaRPr lang="en-US" dirty="0"/>
          </a:p>
          <a:p>
            <a:r>
              <a:rPr lang="en-US" b="1" dirty="0"/>
              <a:t>Operating Performance</a:t>
            </a:r>
            <a:r>
              <a:rPr lang="en-US" dirty="0"/>
              <a:t>: Strong operating (63.47%) and net margins (55.04%) highlight profitability, while high returns on assets, equity, and investments (73.83%, 113.5%, 95.83%) show efficient use of resources.</a:t>
            </a: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107</a:t>
            </a:fld>
            <a:endParaRPr lang="cs-CZ"/>
          </a:p>
        </p:txBody>
      </p:sp>
    </p:spTree>
    <p:extLst>
      <p:ext uri="{BB962C8B-B14F-4D97-AF65-F5344CB8AC3E}">
        <p14:creationId xmlns:p14="http://schemas.microsoft.com/office/powerpoint/2010/main" val="42875773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a:t>
            </a:r>
            <a:r>
              <a:rPr lang="en-US" dirty="0" err="1"/>
              <a:t>nvidias</a:t>
            </a:r>
            <a:r>
              <a:rPr lang="en-US" dirty="0"/>
              <a:t> growth over the last year</a:t>
            </a: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109</a:t>
            </a:fld>
            <a:endParaRPr lang="cs-CZ"/>
          </a:p>
        </p:txBody>
      </p:sp>
    </p:spTree>
    <p:extLst>
      <p:ext uri="{BB962C8B-B14F-4D97-AF65-F5344CB8AC3E}">
        <p14:creationId xmlns:p14="http://schemas.microsoft.com/office/powerpoint/2010/main" val="4465215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a:t>
            </a:r>
            <a:r>
              <a:rPr lang="en-US" dirty="0" err="1"/>
              <a:t>nvidia</a:t>
            </a:r>
            <a:r>
              <a:rPr lang="en-US" dirty="0"/>
              <a:t> outperforming indices over the past year </a:t>
            </a:r>
          </a:p>
          <a:p>
            <a:r>
              <a:rPr lang="en-US" dirty="0"/>
              <a:t>The </a:t>
            </a:r>
            <a:r>
              <a:rPr lang="en-US" dirty="0" err="1"/>
              <a:t>dow</a:t>
            </a:r>
            <a:r>
              <a:rPr lang="en-US" dirty="0"/>
              <a:t>, the </a:t>
            </a:r>
            <a:r>
              <a:rPr lang="en-US" dirty="0" err="1"/>
              <a:t>s&amp;p</a:t>
            </a:r>
            <a:r>
              <a:rPr lang="en-US" dirty="0"/>
              <a:t>, the </a:t>
            </a:r>
            <a:r>
              <a:rPr lang="en-US" dirty="0" err="1"/>
              <a:t>nasdaq</a:t>
            </a: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110</a:t>
            </a:fld>
            <a:endParaRPr lang="cs-CZ"/>
          </a:p>
        </p:txBody>
      </p:sp>
    </p:spTree>
    <p:extLst>
      <p:ext uri="{BB962C8B-B14F-4D97-AF65-F5344CB8AC3E}">
        <p14:creationId xmlns:p14="http://schemas.microsoft.com/office/powerpoint/2010/main" val="23190313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Nvidia vs intel and </a:t>
            </a:r>
            <a:r>
              <a:rPr lang="en-US" dirty="0" err="1"/>
              <a:t>amd</a:t>
            </a: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111</a:t>
            </a:fld>
            <a:endParaRPr lang="cs-CZ"/>
          </a:p>
        </p:txBody>
      </p:sp>
    </p:spTree>
    <p:extLst>
      <p:ext uri="{BB962C8B-B14F-4D97-AF65-F5344CB8AC3E}">
        <p14:creationId xmlns:p14="http://schemas.microsoft.com/office/powerpoint/2010/main" val="23873175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t>
            </a:r>
            <a:r>
              <a:rPr lang="en-US" dirty="0" err="1"/>
              <a:t>nvidia</a:t>
            </a:r>
            <a:r>
              <a:rPr lang="en-US" dirty="0"/>
              <a:t> is institutional owned by 65.27%</a:t>
            </a: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119</a:t>
            </a:fld>
            <a:endParaRPr lang="cs-CZ"/>
          </a:p>
        </p:txBody>
      </p:sp>
    </p:spTree>
    <p:extLst>
      <p:ext uri="{BB962C8B-B14F-4D97-AF65-F5344CB8AC3E}">
        <p14:creationId xmlns:p14="http://schemas.microsoft.com/office/powerpoint/2010/main" val="24188766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CUDA = </a:t>
            </a:r>
            <a:r>
              <a:rPr lang="en-CA"/>
              <a:t>Compute Unified Device Architecture</a:t>
            </a:r>
          </a:p>
          <a:p>
            <a:r>
              <a:rPr lang="en-CA"/>
              <a:t>From 2001- 2006: graphics for </a:t>
            </a:r>
            <a:r>
              <a:rPr lang="en-CA" err="1"/>
              <a:t>xbox</a:t>
            </a:r>
            <a:r>
              <a:rPr lang="en-CA"/>
              <a:t>, new </a:t>
            </a:r>
            <a:r>
              <a:rPr lang="en-CA" err="1"/>
              <a:t>gpu</a:t>
            </a:r>
            <a:r>
              <a:rPr lang="en-CA"/>
              <a:t> chips, some more minor stock splits, partnership with </a:t>
            </a:r>
            <a:r>
              <a:rPr lang="en-CA" err="1"/>
              <a:t>sony</a:t>
            </a:r>
            <a:r>
              <a:rPr lang="en-CA"/>
              <a:t>, introduced SLI.</a:t>
            </a:r>
          </a:p>
          <a:p>
            <a:endParaRPr lang="en-CA" dirty="0"/>
          </a:p>
          <a:p>
            <a:r>
              <a:rPr lang="en-CA" dirty="0" err="1"/>
              <a:t>Ipo</a:t>
            </a:r>
            <a:r>
              <a:rPr lang="en-CA" dirty="0"/>
              <a:t> date was </a:t>
            </a:r>
            <a:r>
              <a:rPr lang="en-CA" dirty="0" err="1"/>
              <a:t>jan</a:t>
            </a:r>
            <a:r>
              <a:rPr lang="en-CA" dirty="0"/>
              <a:t> 22 1999 for $12, hit $23, closed at $20</a:t>
            </a:r>
          </a:p>
          <a:p>
            <a:endParaRPr lang="en-CA" dirty="0"/>
          </a:p>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122</a:t>
            </a:fld>
            <a:endParaRPr lang="cs-CZ"/>
          </a:p>
        </p:txBody>
      </p:sp>
    </p:spTree>
    <p:extLst>
      <p:ext uri="{BB962C8B-B14F-4D97-AF65-F5344CB8AC3E}">
        <p14:creationId xmlns:p14="http://schemas.microsoft.com/office/powerpoint/2010/main" val="35246388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ARM Ltd., a British semiconductor and software design company, became highly influential by licensing its low-power, energy-efficient chip designs</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123</a:t>
            </a:fld>
            <a:endParaRPr lang="cs-CZ"/>
          </a:p>
        </p:txBody>
      </p:sp>
    </p:spTree>
    <p:extLst>
      <p:ext uri="{BB962C8B-B14F-4D97-AF65-F5344CB8AC3E}">
        <p14:creationId xmlns:p14="http://schemas.microsoft.com/office/powerpoint/2010/main" val="29301852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124</a:t>
            </a:fld>
            <a:endParaRPr lang="cs-CZ"/>
          </a:p>
        </p:txBody>
      </p:sp>
    </p:spTree>
    <p:extLst>
      <p:ext uri="{BB962C8B-B14F-4D97-AF65-F5344CB8AC3E}">
        <p14:creationId xmlns:p14="http://schemas.microsoft.com/office/powerpoint/2010/main" val="290610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Comparing against indices like S&amp;P 500, NASDAQ, and Dow Jones Industrial Average, the indices have all been pretty much steadily increasing while Intel took the drastic dip in April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Regulatory Challenges Prevent Arm Acquisition</a:t>
            </a:r>
          </a:p>
          <a:p>
            <a:r>
              <a:rPr lang="en-US"/>
              <a:t>The company also tried to expand into the smartphone market with a proposal to acquire Arm Ltd. for $40 billion. The company is a U.K.-based phone chips developer owned by Japan's SoftBank and its chips are found in 95% of the world's smartphones. The announcement was made in September 2020 and Softbank agreed to retain a stake in ARM of no more than 10%.</a:t>
            </a:r>
          </a:p>
          <a:p>
            <a:r>
              <a:rPr lang="en-US"/>
              <a:t>The announcement didn't come without challenges. The U.S. Federal Trade Commission (FTC) filed suit to block the acquisition to "preserve competition" in the computer chip market. The agency called it the "largest transaction in the history of the semiconductor industry." The proposed deal also drew increased regulatory scrutiny in the U.K.2021</a:t>
            </a:r>
          </a:p>
          <a:p>
            <a:r>
              <a:rPr lang="en-US"/>
              <a:t>On Feb. 7, 2022, Nvidia and SoftBank canceled the transaction. Arm is working its way toward an IPO by March 31, 2023, which is the end of its fiscal year. The stock may be listed in the U.S. on the Nasdaq rather than in the </a:t>
            </a:r>
            <a:r>
              <a:rPr lang="en-US" err="1"/>
              <a:t>U.K.The</a:t>
            </a:r>
            <a:r>
              <a:rPr lang="en-US"/>
              <a:t> termination was a notable setback for Nvidia, a company that has used past acquisitions to fuel its rapid growth.</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Nvidia introduced the B200 "Blackwell" AI chip, performing some tasks 30 times faster than its predecessor.</a:t>
            </a:r>
          </a:p>
          <a:p>
            <a:r>
              <a:rPr lang="en-US"/>
              <a:t>The company holds an 80% market share and aims to cement its dominance.</a:t>
            </a:r>
          </a:p>
          <a:p>
            <a:r>
              <a:rPr lang="en-US"/>
              <a:t>CEO Jensen Huang unveiled new software tools called microservices to enhance system efficiency for AI integration.</a:t>
            </a:r>
          </a:p>
          <a:p>
            <a:r>
              <a:rPr lang="en-US"/>
              <a:t>Nvidia is the third-most valuable US company, with a 240% share surge in the past year, reaching a $2 trillion market value.</a:t>
            </a:r>
          </a:p>
          <a:p>
            <a:r>
              <a:rPr lang="en-US"/>
              <a:t>Major customers like Amazon, Google, Microsoft, and OpenAI plan to use the new chip for cloud-computing and AI services.</a:t>
            </a:r>
          </a:p>
          <a:p>
            <a:r>
              <a:rPr lang="en-US"/>
              <a:t>Nvidia announced new chips for cars, with Chinese EV makers BYD and </a:t>
            </a:r>
            <a:r>
              <a:rPr lang="en-US" err="1"/>
              <a:t>Xpeng</a:t>
            </a:r>
            <a:r>
              <a:rPr lang="en-US"/>
              <a:t> set to use them.</a:t>
            </a:r>
          </a:p>
          <a:p>
            <a:r>
              <a:rPr lang="en-US"/>
              <a:t>The company also revealed new chips for humanoid robots, showcased on stage during the conference.</a:t>
            </a:r>
          </a:p>
          <a:p>
            <a:r>
              <a:rPr lang="en-US"/>
              <a:t>Originally known for graphics processing chips, Nvidia's early investment in machine learning features helped gain market share.</a:t>
            </a:r>
          </a:p>
          <a:p>
            <a:r>
              <a:rPr lang="en-US"/>
              <a:t>Despite competition from AMD and Intel, the market's rapid expansion offers growth opportunities for all players.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A New Class of AI Superchip</a:t>
            </a:r>
          </a:p>
          <a:p>
            <a:r>
              <a:rPr lang="en-US"/>
              <a:t>Blackwell-architecture GPUs pack 208 billion transistors and are manufactured using a custom-built TSMC 4NP process. All Blackwell products feature two reticle-limited dies connected by a 10 terabytes per second (TB/s) chip-to-chip interconnect in a unified single GPU.</a:t>
            </a:r>
          </a:p>
          <a:p>
            <a:r>
              <a:rPr lang="en-US"/>
              <a:t>The second-generation Transformer Engine uses custom Blackwell Tensor Core technology combined with NVIDIA® TensorRT™-LLM and NeMo™ Framework innovations to accelerate inference and training for large language models (LLMs) and Mixture-of-Experts (MoE) models.</a:t>
            </a:r>
          </a:p>
          <a:p>
            <a:endParaRPr lang="en-US"/>
          </a:p>
          <a:p>
            <a:r>
              <a:rPr lang="en-US"/>
              <a:t>To supercharge inference of MoE models, Blackwell Tensor Cores add new precisions, including new community-defined microscaling formats, giving high accuracy and ease of replacement for larger precisions. The Blackwell Transformer Engine utilizes fine-grain scaling techniques called micro-tensor scaling, to optimize performance and accuracy enabling 4-bit floating point (FP4) AI. This doubles the performance and size of next-generation models that memory can support while maintaining high accuracy.</a:t>
            </a:r>
          </a:p>
          <a:p>
            <a:endParaRPr lang="en-US"/>
          </a:p>
          <a:p>
            <a:endParaRPr lang="en-US"/>
          </a:p>
          <a:p>
            <a:r>
              <a:rPr lang="en-US"/>
              <a:t>https://www.nvidia.com/en-us/data-center/technologies/blackwell-architecture/?ncid=so-link-252431-vt04</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Research and Development (R&amp;D)</a:t>
            </a:r>
            <a:r>
              <a:rPr lang="en-US"/>
              <a:t>: A significant portion of stock-based compensation (e.g., $832 million for three months ending July 28, 2024) goes towards R&amp;D, showing NVIDIA's commitment to incentivizing innovation.</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155</a:t>
            </a:fld>
            <a:endParaRPr lang="cs-CZ"/>
          </a:p>
        </p:txBody>
      </p:sp>
    </p:spTree>
    <p:extLst>
      <p:ext uri="{BB962C8B-B14F-4D97-AF65-F5344CB8AC3E}">
        <p14:creationId xmlns:p14="http://schemas.microsoft.com/office/powerpoint/2010/main" val="2893992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shares outstanding 2.46 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Stock Repurchases</a:t>
            </a:r>
            <a:r>
              <a:rPr lang="en-US"/>
              <a:t>: NVIDIA repurchased 63 million shares during the three months ending July 28, 2024, totaling $7,028 million. This reduces the number of outstanding shares, often done to return value to shareholders or consolidate ownership.</a:t>
            </a:r>
          </a:p>
          <a:p>
            <a:r>
              <a:rPr lang="en-US" b="1"/>
              <a:t>Dividends</a:t>
            </a:r>
            <a:r>
              <a:rPr lang="en-US"/>
              <a:t>: A small cash dividend of $0.01 per share was declared, totaling $246 million, which reduces retained earnings.</a:t>
            </a:r>
          </a:p>
          <a:p>
            <a:r>
              <a:rPr lang="en-US" b="1"/>
              <a:t>Shareholders' Equity Movement</a:t>
            </a:r>
            <a:r>
              <a:rPr lang="en-US"/>
              <a:t>: The total shareholders' equity increased from $49,142 million at the start of the period to $58,157 million by the end of the quarter, indicating an overall growth in equity driven by net income and comprehensive income despite share repurchases and dividend payments.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Buildup of AR over time is a red flag, suggesting higher sales, though this could also increase the risk of uncollected payments.</a:t>
            </a:r>
          </a:p>
          <a:p>
            <a:r>
              <a:rPr lang="en-US"/>
              <a:t>Need to look at annual balance sheet</a:t>
            </a:r>
          </a:p>
          <a:p>
            <a:r>
              <a:rPr lang="en-US"/>
              <a:t>8 billion in cash</a:t>
            </a:r>
          </a:p>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172</a:t>
            </a:fld>
            <a:endParaRPr lang="cs-CZ"/>
          </a:p>
        </p:txBody>
      </p:sp>
    </p:spTree>
    <p:extLst>
      <p:ext uri="{BB962C8B-B14F-4D97-AF65-F5344CB8AC3E}">
        <p14:creationId xmlns:p14="http://schemas.microsoft.com/office/powerpoint/2010/main" val="4022332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25 m common stock</a:t>
            </a:r>
          </a:p>
          <a:p>
            <a:r>
              <a:rPr lang="en-US"/>
              <a:t>Retained earnings: This reflects NVIDIA’s profitability and reinvestment of earnings back into the company rather than distributing them all as dividends.</a:t>
            </a:r>
          </a:p>
          <a:p>
            <a:r>
              <a:rPr lang="en-US"/>
              <a:t>Long term debt is stable</a:t>
            </a:r>
          </a:p>
          <a:p>
            <a:r>
              <a:rPr lang="en-US"/>
              <a:t>Other current liabilities: which could include accrued expenses related to operating costs or compensation.</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173</a:t>
            </a:fld>
            <a:endParaRPr lang="cs-CZ"/>
          </a:p>
        </p:txBody>
      </p:sp>
    </p:spTree>
    <p:extLst>
      <p:ext uri="{BB962C8B-B14F-4D97-AF65-F5344CB8AC3E}">
        <p14:creationId xmlns:p14="http://schemas.microsoft.com/office/powerpoint/2010/main" val="31759681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Cash and Cash Equivalents</a:t>
            </a:r>
            <a:r>
              <a:rPr lang="en-US"/>
              <a:t>: Increased from $3,389 million to $7,280 million, indicating improved liquidity. This larger cash reserve provides NVIDIA with more flexibility for investments, acquisitions, or to cushion against market volatility.</a:t>
            </a:r>
          </a:p>
          <a:p>
            <a:r>
              <a:rPr lang="en-US" b="1"/>
              <a:t>Marketable Securities</a:t>
            </a:r>
            <a:r>
              <a:rPr lang="en-US"/>
              <a:t>: Grew from $9,907 million to $18,704 million. This increase in short-term investments reflects NVIDIA’s strategy to optimize returns on cash reserves without compromising liquidity.</a:t>
            </a:r>
          </a:p>
          <a:p>
            <a:r>
              <a:rPr lang="en-US" b="1"/>
              <a:t>Accounts Receivable</a:t>
            </a:r>
            <a:r>
              <a:rPr lang="en-US"/>
              <a:t>: Jumped from $3,827 million to $9,999 million, possibly indicating higher sales volumes. This increase can reflect strong demand but may also require careful monitoring for potential collection risks.</a:t>
            </a:r>
          </a:p>
          <a:p>
            <a:r>
              <a:rPr lang="en-US" b="1"/>
              <a:t>Inventories</a:t>
            </a:r>
            <a:r>
              <a:rPr lang="en-US"/>
              <a:t>: Remained relatively stable, with a slight increase from $5,159 million to $5,282 million. This indicates NVIDIA is managing inventory levels well, balancing production and demand.</a:t>
            </a:r>
          </a:p>
          <a:p>
            <a:r>
              <a:rPr lang="en-US" b="1"/>
              <a:t>Deferred Income Tax Assets</a:t>
            </a:r>
            <a:r>
              <a:rPr lang="en-US"/>
              <a:t>: Increased from $3,396 million to $6,081 million, possibly reflecting future tax benefits, which can improve cash flow over time.</a:t>
            </a:r>
          </a:p>
          <a:p>
            <a:r>
              <a:rPr lang="en-US" b="1"/>
              <a:t>Total Assets</a:t>
            </a:r>
            <a:r>
              <a:rPr lang="en-US"/>
              <a:t>: Overall, total assets grew from $41,182 million to $65,728 million, showing significant expansion. This growth in asset base reflects NVIDIA's scaling operations, investment in liquid assets, and rising accounts receivable from higher sales.</a:t>
            </a:r>
          </a:p>
          <a:p>
            <a:endParaRPr lang="en-CA"/>
          </a:p>
          <a:p>
            <a:r>
              <a:rPr lang="en-CA"/>
              <a:t>Important to note about inventories, raw materials = 1.895, work in process = 2.111, finished goods = 2.669</a:t>
            </a:r>
          </a:p>
        </p:txBody>
      </p:sp>
      <p:sp>
        <p:nvSpPr>
          <p:cNvPr id="4" name="Slide Number Placeholder 3"/>
          <p:cNvSpPr>
            <a:spLocks noGrp="1"/>
          </p:cNvSpPr>
          <p:nvPr>
            <p:ph type="sldNum" sz="quarter" idx="5"/>
          </p:nvPr>
        </p:nvSpPr>
        <p:spPr/>
        <p:txBody>
          <a:bodyPr/>
          <a:lstStyle/>
          <a:p>
            <a:fld id="{871B2431-D351-4C6E-A3CF-9DFAC0E3E050}" type="slidenum">
              <a:rPr lang="cs-CZ" smtClean="0"/>
              <a:t>174</a:t>
            </a:fld>
            <a:endParaRPr lang="cs-CZ"/>
          </a:p>
        </p:txBody>
      </p:sp>
    </p:spTree>
    <p:extLst>
      <p:ext uri="{BB962C8B-B14F-4D97-AF65-F5344CB8AC3E}">
        <p14:creationId xmlns:p14="http://schemas.microsoft.com/office/powerpoint/2010/main" val="16588338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Huge increases in revenue and gross profit as mentioned earlier</a:t>
            </a:r>
          </a:p>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176</a:t>
            </a:fld>
            <a:endParaRPr lang="cs-CZ"/>
          </a:p>
        </p:txBody>
      </p:sp>
    </p:spTree>
    <p:extLst>
      <p:ext uri="{BB962C8B-B14F-4D97-AF65-F5344CB8AC3E}">
        <p14:creationId xmlns:p14="http://schemas.microsoft.com/office/powerpoint/2010/main" val="35983091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Increase in Accounts Receivable</a:t>
            </a:r>
            <a:r>
              <a:rPr lang="en-US"/>
              <a:t>: Accounts receivable grew significantly by $6,172 million, indicating that NVIDIA has more outstanding payments due from customers.</a:t>
            </a:r>
          </a:p>
          <a:p>
            <a:r>
              <a:rPr lang="en-US"/>
              <a:t>Stock Base Comp: This shows NVIDIA’s reliance on stock options to attract and retain talent, which does not impact cash directly but affects shareholder equity.</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178</a:t>
            </a:fld>
            <a:endParaRPr lang="cs-CZ"/>
          </a:p>
        </p:txBody>
      </p:sp>
    </p:spTree>
    <p:extLst>
      <p:ext uri="{BB962C8B-B14F-4D97-AF65-F5344CB8AC3E}">
        <p14:creationId xmlns:p14="http://schemas.microsoft.com/office/powerpoint/2010/main" val="2012460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Now comparing to some of its competitors in Nvidia and Qualcomm, Nvidia has been increasing like crazy this year while Qualcomm has seen a more steady increase</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Picture from AMD website.</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183</a:t>
            </a:fld>
            <a:endParaRPr lang="cs-CZ"/>
          </a:p>
        </p:txBody>
      </p:sp>
    </p:spTree>
    <p:extLst>
      <p:ext uri="{BB962C8B-B14F-4D97-AF65-F5344CB8AC3E}">
        <p14:creationId xmlns:p14="http://schemas.microsoft.com/office/powerpoint/2010/main" val="18719660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AMD’s stock price was 156.23 as of Oct 25, 2024 EOD.</a:t>
            </a:r>
          </a:p>
          <a:p>
            <a:r>
              <a:rPr lang="en-US"/>
              <a:t>Market cap 252.52 billion</a:t>
            </a:r>
          </a:p>
          <a:p>
            <a:r>
              <a:rPr lang="en-US"/>
              <a:t>Price/Earnings of 74.85, indicating a high valuation and suggesting investors have high expectations for future growth. Could be overvalued, or that earnings are very low. Above 20-25 would be high.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855805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Returns are extremely high, could indicate very strong growth in the firm, the return is in-line with the earnings growth, which implies that the P/E ratio should be consistent.</a:t>
            </a:r>
          </a:p>
          <a:p>
            <a:r>
              <a:rPr lang="en-US"/>
              <a:t>EPS on significant rise.</a:t>
            </a:r>
          </a:p>
          <a:p>
            <a:r>
              <a:rPr lang="en-US"/>
              <a:t>Some more key metrics, like</a:t>
            </a:r>
          </a:p>
          <a:p>
            <a:endParaRPr lang="en-US"/>
          </a:p>
          <a:p>
            <a:r>
              <a:rPr lang="en-US"/>
              <a:t>Shares outstanding </a:t>
            </a:r>
          </a:p>
          <a:p>
            <a:r>
              <a:rPr lang="en-US"/>
              <a:t>Annual Sales </a:t>
            </a:r>
          </a:p>
          <a:p>
            <a:r>
              <a:rPr lang="en-US"/>
              <a:t>Earnings per share</a:t>
            </a:r>
          </a:p>
          <a:p>
            <a:r>
              <a:rPr lang="en-US"/>
              <a:t>Profit margin</a:t>
            </a:r>
          </a:p>
          <a:p>
            <a:endParaRPr lang="en-US"/>
          </a:p>
          <a:p>
            <a:r>
              <a:rPr lang="en-US"/>
              <a:t>https://www.theglobeandmail.com/investing/markets/stocks/AMD-Q/statistics/ </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395195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Some more key metrics like</a:t>
            </a:r>
          </a:p>
          <a:p>
            <a:r>
              <a:rPr lang="en-US"/>
              <a:t>Can assist in assessing AMD's financial health, valuation, and operating performance</a:t>
            </a:r>
          </a:p>
          <a:p>
            <a:endParaRPr lang="en-US"/>
          </a:p>
          <a:p>
            <a:r>
              <a:rPr lang="en-US"/>
              <a:t>which we will look at more</a:t>
            </a:r>
          </a:p>
          <a:p>
            <a:endParaRPr lang="en-US"/>
          </a:p>
          <a:p>
            <a:r>
              <a:rPr lang="en-US"/>
              <a:t>Very low leverage (little assets?)</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814335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D4E1A-E71E-6413-B4D5-EBCBFCBEF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384B5-68D1-8F34-45AB-E3AE37132FE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7152FEC-67FC-3B67-0416-77CB1BD216B5}"/>
              </a:ext>
            </a:extLst>
          </p:cNvPr>
          <p:cNvSpPr>
            <a:spLocks noGrp="1"/>
          </p:cNvSpPr>
          <p:nvPr>
            <p:ph type="body" idx="1"/>
          </p:nvPr>
        </p:nvSpPr>
        <p:spPr/>
        <p:txBody>
          <a:bodyPr/>
          <a:lstStyle/>
          <a:p>
            <a:r>
              <a:rPr lang="en-US"/>
              <a:t>As you can see, AMD stock started to rise significantly at the beginning of 2024.</a:t>
            </a:r>
          </a:p>
          <a:p>
            <a:endParaRPr lang="en-US"/>
          </a:p>
          <a:p>
            <a:r>
              <a:rPr lang="en-US"/>
              <a:t>This mainly stems from continued interest in the firm’s AI efforts, which is a strongly growing industry.</a:t>
            </a:r>
          </a:p>
          <a:p>
            <a:endParaRPr lang="en-US"/>
          </a:p>
          <a:p>
            <a:r>
              <a:rPr lang="en-US"/>
              <a:t>The announcement of the MI300X AI Chips, at the end of 2023, which promised AMD’s most powerful datacenter GPU yet fueled strong sales in Q1 and Q2 of 2024.</a:t>
            </a:r>
          </a:p>
          <a:p>
            <a:endParaRPr lang="en-US"/>
          </a:p>
          <a:p>
            <a:r>
              <a:rPr lang="en-US"/>
              <a:t>The chip boasted similar or better results than the Nvidia counterpart.</a:t>
            </a:r>
          </a:p>
          <a:p>
            <a:endParaRPr lang="en-US"/>
          </a:p>
          <a:p>
            <a:r>
              <a:rPr lang="en-US"/>
              <a:t>Earnings were higher than expected for Q4 2023, which may have also contributed to the rise </a:t>
            </a:r>
          </a:p>
          <a:p>
            <a:endParaRPr lang="en-US"/>
          </a:p>
          <a:p>
            <a:r>
              <a:rPr lang="en-US"/>
              <a:t>Subsequent rises in the stock in Q2 and Q3 have coincided with beating earnings expectations.</a:t>
            </a:r>
          </a:p>
        </p:txBody>
      </p:sp>
      <p:sp>
        <p:nvSpPr>
          <p:cNvPr id="4" name="Slide Number Placeholder 3">
            <a:extLst>
              <a:ext uri="{FF2B5EF4-FFF2-40B4-BE49-F238E27FC236}">
                <a16:creationId xmlns:a16="http://schemas.microsoft.com/office/drawing/2014/main" id="{5F7432CB-226B-B8EB-5FA6-E13034DBDB12}"/>
              </a:ext>
            </a:extLst>
          </p:cNvPr>
          <p:cNvSpPr>
            <a:spLocks noGrp="1"/>
          </p:cNvSpPr>
          <p:nvPr>
            <p:ph type="sldNum" sz="quarter" idx="5"/>
          </p:nvPr>
        </p:nvSpPr>
        <p:spPr/>
        <p:txBody>
          <a:bodyPr/>
          <a:lstStyle/>
          <a:p>
            <a:fld id="{871B2431-D351-4C6E-A3CF-9DFAC0E3E050}" type="slidenum">
              <a:rPr lang="cs-CZ" smtClean="0"/>
              <a:t>189</a:t>
            </a:fld>
            <a:endParaRPr lang="cs-CZ"/>
          </a:p>
        </p:txBody>
      </p:sp>
    </p:spTree>
    <p:extLst>
      <p:ext uri="{BB962C8B-B14F-4D97-AF65-F5344CB8AC3E}">
        <p14:creationId xmlns:p14="http://schemas.microsoft.com/office/powerpoint/2010/main" val="28572923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907C2-D16B-C90B-4E59-F05DD2FEB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371BD-8580-ED5C-1862-D83B334018C7}"/>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2545818D-7499-724A-53D3-B2C931036D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Comparing against indices like S&amp;P 500, NASDAQ, and Dow Jones Industrial Average, the indices have all been pretty much steadily increasing while AMD surpassed this growth significantly after the release of the new MI300X AI chips in Q1 2024, eventually moving back toward the general market trends later in the year. GSPC is S&amp;P, NASDAQ is IXIC</a:t>
            </a:r>
            <a:endParaRPr lang="en-CA"/>
          </a:p>
        </p:txBody>
      </p:sp>
      <p:sp>
        <p:nvSpPr>
          <p:cNvPr id="4" name="Slide Number Placeholder 3">
            <a:extLst>
              <a:ext uri="{FF2B5EF4-FFF2-40B4-BE49-F238E27FC236}">
                <a16:creationId xmlns:a16="http://schemas.microsoft.com/office/drawing/2014/main" id="{7FC724B1-AFC7-AD7D-FDCB-EBBE29E17552}"/>
              </a:ext>
            </a:extLst>
          </p:cNvPr>
          <p:cNvSpPr>
            <a:spLocks noGrp="1"/>
          </p:cNvSpPr>
          <p:nvPr>
            <p:ph type="sldNum" sz="quarter" idx="5"/>
          </p:nvPr>
        </p:nvSpPr>
        <p:spPr/>
        <p:txBody>
          <a:bodyPr/>
          <a:lstStyle/>
          <a:p>
            <a:fld id="{871B2431-D351-4C6E-A3CF-9DFAC0E3E050}" type="slidenum">
              <a:rPr lang="cs-CZ" smtClean="0"/>
              <a:t>190</a:t>
            </a:fld>
            <a:endParaRPr lang="cs-CZ"/>
          </a:p>
        </p:txBody>
      </p:sp>
    </p:spTree>
    <p:extLst>
      <p:ext uri="{BB962C8B-B14F-4D97-AF65-F5344CB8AC3E}">
        <p14:creationId xmlns:p14="http://schemas.microsoft.com/office/powerpoint/2010/main" val="4893180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AMD has not experienced the long-term growth that NVIDIA has after the release of the new chips but has steadily been above that on Intel.</a:t>
            </a:r>
          </a:p>
          <a:p>
            <a:endParaRPr lang="en-US"/>
          </a:p>
          <a:p>
            <a:r>
              <a:rPr lang="en-US"/>
              <a:t>Middle of the pack.</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191</a:t>
            </a:fld>
            <a:endParaRPr lang="cs-CZ"/>
          </a:p>
        </p:txBody>
      </p:sp>
    </p:spTree>
    <p:extLst>
      <p:ext uri="{BB962C8B-B14F-4D97-AF65-F5344CB8AC3E}">
        <p14:creationId xmlns:p14="http://schemas.microsoft.com/office/powerpoint/2010/main" val="5966069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AMD has seen a roughly 500% growth in the last five years, with the highest prices being the most recent.</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192</a:t>
            </a:fld>
            <a:endParaRPr lang="cs-CZ"/>
          </a:p>
        </p:txBody>
      </p:sp>
    </p:spTree>
    <p:extLst>
      <p:ext uri="{BB962C8B-B14F-4D97-AF65-F5344CB8AC3E}">
        <p14:creationId xmlns:p14="http://schemas.microsoft.com/office/powerpoint/2010/main" val="37857827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When comparing with the DOW, NASDAQ, and S&amp;P 500, we can see that AMD has consistently performed higher, but much more sporadically.</a:t>
            </a:r>
          </a:p>
          <a:p>
            <a:r>
              <a:rPr lang="en-US"/>
              <a:t>GSPC is S&amp;P, NASDAQ is IXIC</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193</a:t>
            </a:fld>
            <a:endParaRPr lang="cs-CZ"/>
          </a:p>
        </p:txBody>
      </p:sp>
    </p:spTree>
    <p:extLst>
      <p:ext uri="{BB962C8B-B14F-4D97-AF65-F5344CB8AC3E}">
        <p14:creationId xmlns:p14="http://schemas.microsoft.com/office/powerpoint/2010/main" val="6685901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AMD has seen growth over than of competitors like intel, but has been significantly outpaced by Nvidia more recently.</a:t>
            </a:r>
            <a:endParaRPr lang="en-CA"/>
          </a:p>
          <a:p>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194</a:t>
            </a:fld>
            <a:endParaRPr lang="cs-CZ"/>
          </a:p>
        </p:txBody>
      </p:sp>
    </p:spTree>
    <p:extLst>
      <p:ext uri="{BB962C8B-B14F-4D97-AF65-F5344CB8AC3E}">
        <p14:creationId xmlns:p14="http://schemas.microsoft.com/office/powerpoint/2010/main" val="3590315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Looking at Intel over last 5 years</a:t>
            </a:r>
          </a:p>
          <a:p>
            <a:endParaRPr lang="en-US"/>
          </a:p>
          <a:p>
            <a:r>
              <a:rPr lang="en-US"/>
              <a:t>It's not doing well right now. It is at one of its lowest points since the end of 2022-early 2023</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Stock has risen from $2-3 to ~$156 in 10 yrs.</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195</a:t>
            </a:fld>
            <a:endParaRPr lang="cs-CZ"/>
          </a:p>
        </p:txBody>
      </p:sp>
    </p:spTree>
    <p:extLst>
      <p:ext uri="{BB962C8B-B14F-4D97-AF65-F5344CB8AC3E}">
        <p14:creationId xmlns:p14="http://schemas.microsoft.com/office/powerpoint/2010/main" val="27175544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Much higher return compared to indices over the past 10 yrs.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GSPC is S&amp;P, NASDAQ is IXIC</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196</a:t>
            </a:fld>
            <a:endParaRPr lang="cs-CZ"/>
          </a:p>
        </p:txBody>
      </p:sp>
    </p:spTree>
    <p:extLst>
      <p:ext uri="{BB962C8B-B14F-4D97-AF65-F5344CB8AC3E}">
        <p14:creationId xmlns:p14="http://schemas.microsoft.com/office/powerpoint/2010/main" val="38359050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err="1"/>
              <a:t>Nvidias</a:t>
            </a:r>
            <a:r>
              <a:rPr lang="en-US"/>
              <a:t> growth was similar to that of AMDs until the 2020’s and it skyrocketed. AMD has been consistently above Intel stock returns.</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197</a:t>
            </a:fld>
            <a:endParaRPr lang="cs-CZ"/>
          </a:p>
        </p:txBody>
      </p:sp>
    </p:spTree>
    <p:extLst>
      <p:ext uri="{BB962C8B-B14F-4D97-AF65-F5344CB8AC3E}">
        <p14:creationId xmlns:p14="http://schemas.microsoft.com/office/powerpoint/2010/main" val="11386838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Seems to be the usual suspects, which may indicate belief in long-term share value growth.</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199</a:t>
            </a:fld>
            <a:endParaRPr lang="cs-CZ"/>
          </a:p>
        </p:txBody>
      </p:sp>
    </p:spTree>
    <p:extLst>
      <p:ext uri="{BB962C8B-B14F-4D97-AF65-F5344CB8AC3E}">
        <p14:creationId xmlns:p14="http://schemas.microsoft.com/office/powerpoint/2010/main" val="22632625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Now onto ratios, which ill point out some for trailing 12 months which refers to last 12 months</a:t>
            </a:r>
          </a:p>
          <a:p>
            <a:endParaRPr lang="en-US"/>
          </a:p>
          <a:p>
            <a:r>
              <a:rPr lang="en-US"/>
              <a:t>Gross margin 51.42%</a:t>
            </a:r>
          </a:p>
          <a:p>
            <a:r>
              <a:rPr lang="en-US"/>
              <a:t>Operating margin3.74% - low?</a:t>
            </a:r>
          </a:p>
          <a:p>
            <a:r>
              <a:rPr lang="en-US"/>
              <a:t>Net profit margin 5.82%</a:t>
            </a:r>
          </a:p>
          <a:p>
            <a:endParaRPr lang="en-US"/>
          </a:p>
          <a:p>
            <a:r>
              <a:rPr lang="en-US"/>
              <a:t>https://ca.investing.com/equities/adv-micro-device-ratios</a:t>
            </a:r>
          </a:p>
          <a:p>
            <a:endParaRPr lang="en-US"/>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Looking at 5 yr average</a:t>
            </a:r>
          </a:p>
          <a:p>
            <a:endParaRPr lang="en-US"/>
          </a:p>
          <a:p>
            <a:r>
              <a:rPr lang="en-US"/>
              <a:t>Return on equity – 25.47% - good</a:t>
            </a:r>
          </a:p>
          <a:p>
            <a:r>
              <a:rPr lang="en-US"/>
              <a:t>Return on assets – 8.51% - good</a:t>
            </a:r>
          </a:p>
          <a:p>
            <a:r>
              <a:rPr lang="en-US"/>
              <a:t>Return on investment – 12.93% - good</a:t>
            </a:r>
          </a:p>
          <a:p>
            <a:endParaRPr lang="en-US"/>
          </a:p>
          <a:p>
            <a:r>
              <a:rPr lang="en-US"/>
              <a:t>most recent quarter:</a:t>
            </a:r>
          </a:p>
          <a:p>
            <a:r>
              <a:rPr lang="en-US"/>
              <a:t>Quick ratio - measures the ability of a business to pay its short-term liabilities by having assets that are readily convertible into cash</a:t>
            </a:r>
          </a:p>
          <a:p>
            <a:r>
              <a:rPr lang="en-US"/>
              <a:t>1.79 which is pretty good, want to be over 1.</a:t>
            </a:r>
          </a:p>
          <a:p>
            <a:endParaRPr lang="en-US"/>
          </a:p>
          <a:p>
            <a:r>
              <a:rPr lang="en-US"/>
              <a:t>Current ratio of 2.82 - good</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r>
              <a:rPr lang="en-US"/>
              <a:t>for last 12 months</a:t>
            </a:r>
          </a:p>
          <a:p>
            <a:endParaRPr lang="en-US"/>
          </a:p>
          <a:p>
            <a:r>
              <a:rPr lang="en-US"/>
              <a:t>Asset turnover - efficiency of a company's use of its assets in generating sales revenue</a:t>
            </a:r>
          </a:p>
          <a:p>
            <a:r>
              <a:rPr lang="en-US"/>
              <a:t>- so, higher the ratio the better</a:t>
            </a:r>
          </a:p>
          <a:p>
            <a:endParaRPr lang="en-US"/>
          </a:p>
          <a:p>
            <a:r>
              <a:rPr lang="en-US"/>
              <a:t>Inventory turnover - measures how efficiently a company uses its inventory</a:t>
            </a:r>
          </a:p>
          <a:p>
            <a:r>
              <a:rPr lang="en-US"/>
              <a:t>- inventory turnover ratio of 2.37 means that the company sells and replaces its inventory approximately 2.37 times within a specific period, usually a year.</a:t>
            </a:r>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2"/>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2"/>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092086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INFO from SEC filings and https://www.amd.com/en/corporate.html</a:t>
            </a:r>
          </a:p>
          <a:p>
            <a:endParaRPr lang="en-CA"/>
          </a:p>
          <a:p>
            <a:r>
              <a:rPr lang="en-CA"/>
              <a:t>Helped build steam deck.</a:t>
            </a:r>
          </a:p>
        </p:txBody>
      </p:sp>
      <p:sp>
        <p:nvSpPr>
          <p:cNvPr id="4" name="Slide Number Placeholder 3"/>
          <p:cNvSpPr>
            <a:spLocks noGrp="1"/>
          </p:cNvSpPr>
          <p:nvPr>
            <p:ph type="sldNum" sz="quarter" idx="5"/>
          </p:nvPr>
        </p:nvSpPr>
        <p:spPr/>
        <p:txBody>
          <a:bodyPr/>
          <a:lstStyle/>
          <a:p>
            <a:fld id="{871B2431-D351-4C6E-A3CF-9DFAC0E3E050}" type="slidenum">
              <a:rPr lang="cs-CZ" smtClean="0"/>
              <a:t>206</a:t>
            </a:fld>
            <a:endParaRPr lang="cs-CZ"/>
          </a:p>
        </p:txBody>
      </p:sp>
    </p:spTree>
    <p:extLst>
      <p:ext uri="{BB962C8B-B14F-4D97-AF65-F5344CB8AC3E}">
        <p14:creationId xmlns:p14="http://schemas.microsoft.com/office/powerpoint/2010/main" val="16064386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Start here Monday.</a:t>
            </a:r>
          </a:p>
          <a:p>
            <a:endParaRPr lang="en-US"/>
          </a:p>
          <a:p>
            <a:r>
              <a:rPr lang="en-US"/>
              <a:t>Timeline -&gt; Acquisitions -&gt; Equity joint ventures?  -&gt; Talk about AI, then MD&amp;A (year in review onwards). -&gt; BOD -&gt; Financials.</a:t>
            </a:r>
            <a:endParaRPr lang="en-CA"/>
          </a:p>
        </p:txBody>
      </p:sp>
      <p:sp>
        <p:nvSpPr>
          <p:cNvPr id="4" name="Slide Number Placeholder 3"/>
          <p:cNvSpPr>
            <a:spLocks noGrp="1"/>
          </p:cNvSpPr>
          <p:nvPr>
            <p:ph type="sldNum" sz="quarter" idx="5"/>
          </p:nvPr>
        </p:nvSpPr>
        <p:spPr/>
        <p:txBody>
          <a:bodyPr/>
          <a:lstStyle/>
          <a:p>
            <a:fld id="{871B2431-D351-4C6E-A3CF-9DFAC0E3E050}" type="slidenum">
              <a:rPr lang="cs-CZ" smtClean="0"/>
              <a:t>208</a:t>
            </a:fld>
            <a:endParaRPr lang="cs-CZ"/>
          </a:p>
        </p:txBody>
      </p:sp>
    </p:spTree>
    <p:extLst>
      <p:ext uri="{BB962C8B-B14F-4D97-AF65-F5344CB8AC3E}">
        <p14:creationId xmlns:p14="http://schemas.microsoft.com/office/powerpoint/2010/main" val="159470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10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10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23.png"/><Relationship Id="rId5" Type="http://schemas.openxmlformats.org/officeDocument/2006/relationships/image" Target="../media/image120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22.png"/></Relationships>
</file>

<file path=ppt/slides/_rels/slide104.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customXml" Target="../ink/ink9.xml"/><Relationship Id="rId3" Type="http://schemas.openxmlformats.org/officeDocument/2006/relationships/image" Target="../media/image120.png"/><Relationship Id="rId7" Type="http://schemas.openxmlformats.org/officeDocument/2006/relationships/customXml" Target="../ink/ink6.xml"/><Relationship Id="rId12"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customXml" Target="../ink/ink8.xml"/><Relationship Id="rId5" Type="http://schemas.openxmlformats.org/officeDocument/2006/relationships/customXml" Target="../ink/ink5.xml"/><Relationship Id="rId10" Type="http://schemas.openxmlformats.org/officeDocument/2006/relationships/image" Target="../media/image128.png"/><Relationship Id="rId4" Type="http://schemas.openxmlformats.org/officeDocument/2006/relationships/image" Target="../media/image124.png"/><Relationship Id="rId9" Type="http://schemas.openxmlformats.org/officeDocument/2006/relationships/customXml" Target="../ink/ink7.xml"/><Relationship Id="rId14" Type="http://schemas.openxmlformats.org/officeDocument/2006/relationships/image" Target="../media/image130.png"/></Relationships>
</file>

<file path=ppt/slides/_rels/slide10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customXml" Target="../ink/ink13.xml"/><Relationship Id="rId3" Type="http://schemas.openxmlformats.org/officeDocument/2006/relationships/image" Target="../media/image125.png"/><Relationship Id="rId7" Type="http://schemas.openxmlformats.org/officeDocument/2006/relationships/customXml" Target="../ink/ink10.xml"/><Relationship Id="rId12" Type="http://schemas.openxmlformats.org/officeDocument/2006/relationships/image" Target="../media/image137.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customXml" Target="../ink/ink12.xml"/><Relationship Id="rId5" Type="http://schemas.openxmlformats.org/officeDocument/2006/relationships/image" Target="../media/image132.png"/><Relationship Id="rId10" Type="http://schemas.openxmlformats.org/officeDocument/2006/relationships/image" Target="../media/image136.png"/><Relationship Id="rId4" Type="http://schemas.openxmlformats.org/officeDocument/2006/relationships/image" Target="../media/image131.png"/><Relationship Id="rId9" Type="http://schemas.openxmlformats.org/officeDocument/2006/relationships/customXml" Target="../ink/ink11.xml"/><Relationship Id="rId14" Type="http://schemas.openxmlformats.org/officeDocument/2006/relationships/image" Target="../media/image138.png"/></Relationships>
</file>

<file path=ppt/slides/_rels/slide10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4.png"/><Relationship Id="rId7" Type="http://schemas.openxmlformats.org/officeDocument/2006/relationships/customXml" Target="../ink/ink15.xml"/><Relationship Id="rId12" Type="http://schemas.openxmlformats.org/officeDocument/2006/relationships/image" Target="../media/image14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customXml" Target="../ink/ink17.xml"/><Relationship Id="rId5" Type="http://schemas.openxmlformats.org/officeDocument/2006/relationships/customXml" Target="../ink/ink14.xml"/><Relationship Id="rId10" Type="http://schemas.openxmlformats.org/officeDocument/2006/relationships/image" Target="../media/image143.png"/><Relationship Id="rId4" Type="http://schemas.openxmlformats.org/officeDocument/2006/relationships/image" Target="../media/image139.png"/><Relationship Id="rId9" Type="http://schemas.openxmlformats.org/officeDocument/2006/relationships/customXml" Target="../ink/ink16.xml"/></Relationships>
</file>

<file path=ppt/slides/_rels/slide107.xml.rels><?xml version="1.0" encoding="UTF-8" standalone="yes"?>
<Relationships xmlns="http://schemas.openxmlformats.org/package/2006/relationships"><Relationship Id="rId8" Type="http://schemas.openxmlformats.org/officeDocument/2006/relationships/customXml" Target="../ink/ink20.xml"/><Relationship Id="rId13" Type="http://schemas.openxmlformats.org/officeDocument/2006/relationships/image" Target="../media/image150.png"/><Relationship Id="rId18" Type="http://schemas.openxmlformats.org/officeDocument/2006/relationships/customXml" Target="../ink/ink25.xml"/><Relationship Id="rId3" Type="http://schemas.openxmlformats.org/officeDocument/2006/relationships/image" Target="../media/image140.png"/><Relationship Id="rId7" Type="http://schemas.openxmlformats.org/officeDocument/2006/relationships/image" Target="../media/image147.png"/><Relationship Id="rId12" Type="http://schemas.openxmlformats.org/officeDocument/2006/relationships/customXml" Target="../ink/ink22.xml"/><Relationship Id="rId17" Type="http://schemas.openxmlformats.org/officeDocument/2006/relationships/image" Target="../media/image152.png"/><Relationship Id="rId2" Type="http://schemas.openxmlformats.org/officeDocument/2006/relationships/notesSlide" Target="../notesSlides/notesSlide61.xml"/><Relationship Id="rId16" Type="http://schemas.openxmlformats.org/officeDocument/2006/relationships/customXml" Target="../ink/ink24.xml"/><Relationship Id="rId1" Type="http://schemas.openxmlformats.org/officeDocument/2006/relationships/slideLayout" Target="../slideLayouts/slideLayout7.xml"/><Relationship Id="rId6" Type="http://schemas.openxmlformats.org/officeDocument/2006/relationships/customXml" Target="../ink/ink19.xml"/><Relationship Id="rId11" Type="http://schemas.openxmlformats.org/officeDocument/2006/relationships/image" Target="../media/image149.png"/><Relationship Id="rId5" Type="http://schemas.openxmlformats.org/officeDocument/2006/relationships/image" Target="../media/image146.png"/><Relationship Id="rId15" Type="http://schemas.openxmlformats.org/officeDocument/2006/relationships/image" Target="../media/image151.png"/><Relationship Id="rId10" Type="http://schemas.openxmlformats.org/officeDocument/2006/relationships/customXml" Target="../ink/ink21.xml"/><Relationship Id="rId19" Type="http://schemas.openxmlformats.org/officeDocument/2006/relationships/image" Target="../media/image153.png"/><Relationship Id="rId4" Type="http://schemas.openxmlformats.org/officeDocument/2006/relationships/customXml" Target="../ink/ink18.xml"/><Relationship Id="rId9" Type="http://schemas.openxmlformats.org/officeDocument/2006/relationships/image" Target="../media/image148.png"/><Relationship Id="rId14" Type="http://schemas.openxmlformats.org/officeDocument/2006/relationships/customXml" Target="../ink/ink23.xml"/></Relationships>
</file>

<file path=ppt/slides/_rels/slide10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18.jpeg"/><Relationship Id="rId4" Type="http://schemas.openxmlformats.org/officeDocument/2006/relationships/image" Target="../media/image10.svg"/><Relationship Id="rId9" Type="http://schemas.openxmlformats.org/officeDocument/2006/relationships/image" Target="../media/image19.svg"/></Relationships>
</file>

<file path=ppt/slides/_rels/slide10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15.png"/><Relationship Id="rId10" Type="http://schemas.openxmlformats.org/officeDocument/2006/relationships/image" Target="../media/image118.jpeg"/><Relationship Id="rId4" Type="http://schemas.openxmlformats.org/officeDocument/2006/relationships/image" Target="../media/image66.svg"/><Relationship Id="rId9" Type="http://schemas.openxmlformats.org/officeDocument/2006/relationships/image" Target="../media/image70.svg"/></Relationships>
</file>

<file path=ppt/slides/_rels/slide11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15.png"/><Relationship Id="rId10" Type="http://schemas.openxmlformats.org/officeDocument/2006/relationships/image" Target="../media/image118.jpeg"/><Relationship Id="rId4" Type="http://schemas.openxmlformats.org/officeDocument/2006/relationships/image" Target="../media/image66.svg"/><Relationship Id="rId9" Type="http://schemas.openxmlformats.org/officeDocument/2006/relationships/image" Target="../media/image70.svg"/></Relationships>
</file>

<file path=ppt/slides/_rels/slide1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2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18.jpeg"/><Relationship Id="rId4" Type="http://schemas.openxmlformats.org/officeDocument/2006/relationships/image" Target="../media/image10.svg"/><Relationship Id="rId9" Type="http://schemas.openxmlformats.org/officeDocument/2006/relationships/image" Target="../media/image19.svg"/></Relationships>
</file>

<file path=ppt/slides/_rels/slide12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72.png"/><Relationship Id="rId7" Type="http://schemas.openxmlformats.org/officeDocument/2006/relationships/diagramQuickStyle" Target="../diagrams/quickStyle4.xm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73.png"/><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14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15.png"/><Relationship Id="rId10" Type="http://schemas.openxmlformats.org/officeDocument/2006/relationships/image" Target="../media/image118.jpeg"/><Relationship Id="rId4" Type="http://schemas.openxmlformats.org/officeDocument/2006/relationships/image" Target="../media/image66.svg"/><Relationship Id="rId9" Type="http://schemas.openxmlformats.org/officeDocument/2006/relationships/image" Target="../media/image70.svg"/></Relationships>
</file>

<file path=ppt/slides/_rels/slide14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15.png"/><Relationship Id="rId10" Type="http://schemas.openxmlformats.org/officeDocument/2006/relationships/image" Target="../media/image118.jpeg"/><Relationship Id="rId4" Type="http://schemas.openxmlformats.org/officeDocument/2006/relationships/image" Target="../media/image66.svg"/><Relationship Id="rId9" Type="http://schemas.openxmlformats.org/officeDocument/2006/relationships/image" Target="../media/image70.svg"/></Relationships>
</file>

<file path=ppt/slides/_rels/slide155.xml.rels><?xml version="1.0" encoding="UTF-8" standalone="yes"?>
<Relationships xmlns="http://schemas.openxmlformats.org/package/2006/relationships"><Relationship Id="rId8" Type="http://schemas.openxmlformats.org/officeDocument/2006/relationships/customXml" Target="../ink/ink28.xml"/><Relationship Id="rId13"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1.png"/><Relationship Id="rId12" Type="http://schemas.openxmlformats.org/officeDocument/2006/relationships/customXml" Target="../ink/ink30.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customXml" Target="../ink/ink27.xml"/><Relationship Id="rId11" Type="http://schemas.openxmlformats.org/officeDocument/2006/relationships/image" Target="../media/image203.png"/><Relationship Id="rId5" Type="http://schemas.openxmlformats.org/officeDocument/2006/relationships/image" Target="../media/image200.png"/><Relationship Id="rId10" Type="http://schemas.openxmlformats.org/officeDocument/2006/relationships/customXml" Target="../ink/ink29.xml"/><Relationship Id="rId4" Type="http://schemas.openxmlformats.org/officeDocument/2006/relationships/customXml" Target="../ink/ink26.xml"/><Relationship Id="rId9" Type="http://schemas.openxmlformats.org/officeDocument/2006/relationships/image" Target="../media/image202.png"/></Relationships>
</file>

<file path=ppt/slides/_rels/slide15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customXml" Target="../ink/ink36.xml"/><Relationship Id="rId3" Type="http://schemas.openxmlformats.org/officeDocument/2006/relationships/customXml" Target="../ink/ink31.xml"/><Relationship Id="rId7" Type="http://schemas.openxmlformats.org/officeDocument/2006/relationships/customXml" Target="../ink/ink33.xml"/><Relationship Id="rId12" Type="http://schemas.openxmlformats.org/officeDocument/2006/relationships/image" Target="../media/image212.png"/><Relationship Id="rId2" Type="http://schemas.openxmlformats.org/officeDocument/2006/relationships/image" Target="../media/image206.png"/><Relationship Id="rId16"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09.png"/><Relationship Id="rId11" Type="http://schemas.openxmlformats.org/officeDocument/2006/relationships/customXml" Target="../ink/ink35.xml"/><Relationship Id="rId5" Type="http://schemas.openxmlformats.org/officeDocument/2006/relationships/customXml" Target="../ink/ink32.xml"/><Relationship Id="rId15" Type="http://schemas.openxmlformats.org/officeDocument/2006/relationships/customXml" Target="../ink/ink37.xml"/><Relationship Id="rId10" Type="http://schemas.openxmlformats.org/officeDocument/2006/relationships/image" Target="../media/image211.png"/><Relationship Id="rId4" Type="http://schemas.openxmlformats.org/officeDocument/2006/relationships/image" Target="../media/image208.png"/><Relationship Id="rId9" Type="http://schemas.openxmlformats.org/officeDocument/2006/relationships/customXml" Target="../ink/ink34.xml"/><Relationship Id="rId14" Type="http://schemas.openxmlformats.org/officeDocument/2006/relationships/image" Target="../media/image213.png"/></Relationships>
</file>

<file path=ppt/slides/_rels/slide15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6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15.png"/><Relationship Id="rId10" Type="http://schemas.openxmlformats.org/officeDocument/2006/relationships/image" Target="../media/image118.jpeg"/><Relationship Id="rId4" Type="http://schemas.openxmlformats.org/officeDocument/2006/relationships/image" Target="../media/image66.svg"/><Relationship Id="rId9" Type="http://schemas.openxmlformats.org/officeDocument/2006/relationships/image" Target="../media/image70.svg"/></Relationships>
</file>

<file path=ppt/slides/_rels/slide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7.png"/><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19.svg"/><Relationship Id="rId4" Type="http://schemas.openxmlformats.org/officeDocument/2006/relationships/image" Target="../media/image18.svg"/></Relationships>
</file>

<file path=ppt/slides/_rels/slide16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19.svg"/></Relationships>
</file>

<file path=ppt/slides/_rels/slide16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19.svg"/></Relationships>
</file>

<file path=ppt/slides/_rels/slide16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19.svg"/></Relationships>
</file>

<file path=ppt/slides/_rels/slide1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19.svg"/></Relationships>
</file>

<file path=ppt/slides/_rels/slide1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19.svg"/></Relationships>
</file>

<file path=ppt/slides/_rels/slide16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29.png"/><Relationship Id="rId4" Type="http://schemas.openxmlformats.org/officeDocument/2006/relationships/image" Target="../media/image19.svg"/></Relationships>
</file>

<file path=ppt/slides/_rels/slide16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30.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31.png"/><Relationship Id="rId4" Type="http://schemas.openxmlformats.org/officeDocument/2006/relationships/image" Target="../media/image70.svg"/></Relationships>
</file>

<file path=ppt/slides/_rels/slide17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118.jpeg"/><Relationship Id="rId4" Type="http://schemas.openxmlformats.org/officeDocument/2006/relationships/image" Target="../media/image10.svg"/><Relationship Id="rId9" Type="http://schemas.openxmlformats.org/officeDocument/2006/relationships/image" Target="../media/image19.svg"/></Relationships>
</file>

<file path=ppt/slides/_rels/slide172.xml.rels><?xml version="1.0" encoding="UTF-8" standalone="yes"?>
<Relationships xmlns="http://schemas.openxmlformats.org/package/2006/relationships"><Relationship Id="rId8" Type="http://schemas.openxmlformats.org/officeDocument/2006/relationships/customXml" Target="../ink/ink40.xml"/><Relationship Id="rId3" Type="http://schemas.openxmlformats.org/officeDocument/2006/relationships/image" Target="../media/image232.png"/><Relationship Id="rId7" Type="http://schemas.openxmlformats.org/officeDocument/2006/relationships/image" Target="../media/image234.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customXml" Target="../ink/ink39.xml"/><Relationship Id="rId11" Type="http://schemas.openxmlformats.org/officeDocument/2006/relationships/image" Target="../media/image236.png"/><Relationship Id="rId5" Type="http://schemas.openxmlformats.org/officeDocument/2006/relationships/image" Target="../media/image233.png"/><Relationship Id="rId10" Type="http://schemas.openxmlformats.org/officeDocument/2006/relationships/customXml" Target="../ink/ink41.xml"/><Relationship Id="rId4" Type="http://schemas.openxmlformats.org/officeDocument/2006/relationships/customXml" Target="../ink/ink38.xml"/><Relationship Id="rId9" Type="http://schemas.openxmlformats.org/officeDocument/2006/relationships/image" Target="../media/image235.png"/></Relationships>
</file>

<file path=ppt/slides/_rels/slide173.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7.png"/><Relationship Id="rId7" Type="http://schemas.openxmlformats.org/officeDocument/2006/relationships/customXml" Target="../ink/ink43.xml"/><Relationship Id="rId12" Type="http://schemas.openxmlformats.org/officeDocument/2006/relationships/image" Target="../media/image242.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239.png"/><Relationship Id="rId11" Type="http://schemas.openxmlformats.org/officeDocument/2006/relationships/customXml" Target="../ink/ink45.xml"/><Relationship Id="rId5" Type="http://schemas.openxmlformats.org/officeDocument/2006/relationships/customXml" Target="../ink/ink42.xml"/><Relationship Id="rId10" Type="http://schemas.openxmlformats.org/officeDocument/2006/relationships/image" Target="../media/image241.png"/><Relationship Id="rId4" Type="http://schemas.openxmlformats.org/officeDocument/2006/relationships/image" Target="../media/image238.png"/><Relationship Id="rId9" Type="http://schemas.openxmlformats.org/officeDocument/2006/relationships/customXml" Target="../ink/ink44.xml"/></Relationships>
</file>

<file path=ppt/slides/_rels/slide174.xml.rels><?xml version="1.0" encoding="UTF-8" standalone="yes"?>
<Relationships xmlns="http://schemas.openxmlformats.org/package/2006/relationships"><Relationship Id="rId8" Type="http://schemas.openxmlformats.org/officeDocument/2006/relationships/customXml" Target="../ink/ink48.xml"/><Relationship Id="rId13"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5.png"/><Relationship Id="rId12" Type="http://schemas.openxmlformats.org/officeDocument/2006/relationships/customXml" Target="../ink/ink50.xml"/><Relationship Id="rId17" Type="http://schemas.openxmlformats.org/officeDocument/2006/relationships/image" Target="../media/image250.png"/><Relationship Id="rId2" Type="http://schemas.openxmlformats.org/officeDocument/2006/relationships/notesSlide" Target="../notesSlides/notesSlide77.xml"/><Relationship Id="rId16" Type="http://schemas.openxmlformats.org/officeDocument/2006/relationships/customXml" Target="../ink/ink52.xml"/><Relationship Id="rId1" Type="http://schemas.openxmlformats.org/officeDocument/2006/relationships/slideLayout" Target="../slideLayouts/slideLayout7.xml"/><Relationship Id="rId6" Type="http://schemas.openxmlformats.org/officeDocument/2006/relationships/customXml" Target="../ink/ink47.xml"/><Relationship Id="rId11" Type="http://schemas.openxmlformats.org/officeDocument/2006/relationships/image" Target="../media/image247.png"/><Relationship Id="rId5" Type="http://schemas.openxmlformats.org/officeDocument/2006/relationships/image" Target="../media/image244.png"/><Relationship Id="rId15" Type="http://schemas.openxmlformats.org/officeDocument/2006/relationships/image" Target="../media/image249.png"/><Relationship Id="rId10" Type="http://schemas.openxmlformats.org/officeDocument/2006/relationships/customXml" Target="../ink/ink49.xml"/><Relationship Id="rId4" Type="http://schemas.openxmlformats.org/officeDocument/2006/relationships/customXml" Target="../ink/ink46.xml"/><Relationship Id="rId9" Type="http://schemas.openxmlformats.org/officeDocument/2006/relationships/image" Target="../media/image246.png"/><Relationship Id="rId14" Type="http://schemas.openxmlformats.org/officeDocument/2006/relationships/customXml" Target="../ink/ink51.xml"/></Relationships>
</file>

<file path=ppt/slides/_rels/slide175.xml.rels><?xml version="1.0" encoding="UTF-8" standalone="yes"?>
<Relationships xmlns="http://schemas.openxmlformats.org/package/2006/relationships"><Relationship Id="rId8" Type="http://schemas.openxmlformats.org/officeDocument/2006/relationships/customXml" Target="../ink/ink55.xml"/><Relationship Id="rId13" Type="http://schemas.openxmlformats.org/officeDocument/2006/relationships/image" Target="../media/image257.png"/><Relationship Id="rId18" Type="http://schemas.openxmlformats.org/officeDocument/2006/relationships/customXml" Target="../ink/ink60.xml"/><Relationship Id="rId3" Type="http://schemas.openxmlformats.org/officeDocument/2006/relationships/image" Target="../media/image252.png"/><Relationship Id="rId21" Type="http://schemas.openxmlformats.org/officeDocument/2006/relationships/image" Target="../media/image261.png"/><Relationship Id="rId7" Type="http://schemas.openxmlformats.org/officeDocument/2006/relationships/image" Target="../media/image254.png"/><Relationship Id="rId12" Type="http://schemas.openxmlformats.org/officeDocument/2006/relationships/customXml" Target="../ink/ink57.xml"/><Relationship Id="rId17" Type="http://schemas.openxmlformats.org/officeDocument/2006/relationships/image" Target="../media/image259.png"/><Relationship Id="rId2" Type="http://schemas.openxmlformats.org/officeDocument/2006/relationships/image" Target="../media/image251.png"/><Relationship Id="rId16" Type="http://schemas.openxmlformats.org/officeDocument/2006/relationships/customXml" Target="../ink/ink59.xml"/><Relationship Id="rId20" Type="http://schemas.openxmlformats.org/officeDocument/2006/relationships/customXml" Target="../ink/ink61.xml"/><Relationship Id="rId1" Type="http://schemas.openxmlformats.org/officeDocument/2006/relationships/slideLayout" Target="../slideLayouts/slideLayout7.xml"/><Relationship Id="rId6" Type="http://schemas.openxmlformats.org/officeDocument/2006/relationships/customXml" Target="../ink/ink54.xml"/><Relationship Id="rId11" Type="http://schemas.openxmlformats.org/officeDocument/2006/relationships/image" Target="../media/image256.png"/><Relationship Id="rId5" Type="http://schemas.openxmlformats.org/officeDocument/2006/relationships/image" Target="../media/image253.png"/><Relationship Id="rId15" Type="http://schemas.openxmlformats.org/officeDocument/2006/relationships/image" Target="../media/image258.png"/><Relationship Id="rId10" Type="http://schemas.openxmlformats.org/officeDocument/2006/relationships/customXml" Target="../ink/ink56.xml"/><Relationship Id="rId19" Type="http://schemas.openxmlformats.org/officeDocument/2006/relationships/image" Target="../media/image260.png"/><Relationship Id="rId4" Type="http://schemas.openxmlformats.org/officeDocument/2006/relationships/customXml" Target="../ink/ink53.xml"/><Relationship Id="rId9" Type="http://schemas.openxmlformats.org/officeDocument/2006/relationships/image" Target="../media/image255.png"/><Relationship Id="rId14" Type="http://schemas.openxmlformats.org/officeDocument/2006/relationships/customXml" Target="../ink/ink58.xml"/></Relationships>
</file>

<file path=ppt/slides/_rels/slide176.xml.rels><?xml version="1.0" encoding="UTF-8" standalone="yes"?>
<Relationships xmlns="http://schemas.openxmlformats.org/package/2006/relationships"><Relationship Id="rId8" Type="http://schemas.openxmlformats.org/officeDocument/2006/relationships/customXml" Target="../ink/ink64.xml"/><Relationship Id="rId13" Type="http://schemas.openxmlformats.org/officeDocument/2006/relationships/image" Target="../media/image267.png"/><Relationship Id="rId18" Type="http://schemas.openxmlformats.org/officeDocument/2006/relationships/customXml" Target="../ink/ink69.xml"/><Relationship Id="rId3" Type="http://schemas.openxmlformats.org/officeDocument/2006/relationships/image" Target="../media/image262.png"/><Relationship Id="rId21" Type="http://schemas.openxmlformats.org/officeDocument/2006/relationships/image" Target="../media/image271.png"/><Relationship Id="rId7" Type="http://schemas.openxmlformats.org/officeDocument/2006/relationships/image" Target="../media/image264.png"/><Relationship Id="rId12" Type="http://schemas.openxmlformats.org/officeDocument/2006/relationships/customXml" Target="../ink/ink66.xml"/><Relationship Id="rId17" Type="http://schemas.openxmlformats.org/officeDocument/2006/relationships/image" Target="../media/image269.png"/><Relationship Id="rId2" Type="http://schemas.openxmlformats.org/officeDocument/2006/relationships/notesSlide" Target="../notesSlides/notesSlide78.xml"/><Relationship Id="rId16" Type="http://schemas.openxmlformats.org/officeDocument/2006/relationships/customXml" Target="../ink/ink68.xml"/><Relationship Id="rId20" Type="http://schemas.openxmlformats.org/officeDocument/2006/relationships/customXml" Target="../ink/ink70.xml"/><Relationship Id="rId1" Type="http://schemas.openxmlformats.org/officeDocument/2006/relationships/slideLayout" Target="../slideLayouts/slideLayout7.xml"/><Relationship Id="rId6" Type="http://schemas.openxmlformats.org/officeDocument/2006/relationships/customXml" Target="../ink/ink63.xml"/><Relationship Id="rId11" Type="http://schemas.openxmlformats.org/officeDocument/2006/relationships/image" Target="../media/image266.png"/><Relationship Id="rId5" Type="http://schemas.openxmlformats.org/officeDocument/2006/relationships/image" Target="../media/image263.png"/><Relationship Id="rId15" Type="http://schemas.openxmlformats.org/officeDocument/2006/relationships/image" Target="../media/image268.png"/><Relationship Id="rId23" Type="http://schemas.openxmlformats.org/officeDocument/2006/relationships/image" Target="../media/image272.png"/><Relationship Id="rId10" Type="http://schemas.openxmlformats.org/officeDocument/2006/relationships/customXml" Target="../ink/ink65.xml"/><Relationship Id="rId19" Type="http://schemas.openxmlformats.org/officeDocument/2006/relationships/image" Target="../media/image270.png"/><Relationship Id="rId4" Type="http://schemas.openxmlformats.org/officeDocument/2006/relationships/customXml" Target="../ink/ink62.xml"/><Relationship Id="rId9" Type="http://schemas.openxmlformats.org/officeDocument/2006/relationships/image" Target="../media/image265.png"/><Relationship Id="rId14" Type="http://schemas.openxmlformats.org/officeDocument/2006/relationships/customXml" Target="../ink/ink67.xml"/><Relationship Id="rId22" Type="http://schemas.openxmlformats.org/officeDocument/2006/relationships/customXml" Target="../ink/ink71.xml"/></Relationships>
</file>

<file path=ppt/slides/_rels/slide177.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customXml" Target="../ink/ink72.xml"/><Relationship Id="rId7" Type="http://schemas.openxmlformats.org/officeDocument/2006/relationships/customXml" Target="../ink/ink74.xml"/><Relationship Id="rId2" Type="http://schemas.openxmlformats.org/officeDocument/2006/relationships/image" Target="../media/image273.png"/><Relationship Id="rId1" Type="http://schemas.openxmlformats.org/officeDocument/2006/relationships/slideLayout" Target="../slideLayouts/slideLayout7.xml"/><Relationship Id="rId6" Type="http://schemas.openxmlformats.org/officeDocument/2006/relationships/image" Target="../media/image275.png"/><Relationship Id="rId5" Type="http://schemas.openxmlformats.org/officeDocument/2006/relationships/customXml" Target="../ink/ink73.xml"/><Relationship Id="rId10" Type="http://schemas.openxmlformats.org/officeDocument/2006/relationships/image" Target="../media/image277.png"/><Relationship Id="rId4" Type="http://schemas.openxmlformats.org/officeDocument/2006/relationships/image" Target="../media/image274.png"/><Relationship Id="rId9" Type="http://schemas.openxmlformats.org/officeDocument/2006/relationships/customXml" Target="../ink/ink75.xml"/></Relationships>
</file>

<file path=ppt/slides/_rels/slide178.xml.rels><?xml version="1.0" encoding="UTF-8" standalone="yes"?>
<Relationships xmlns="http://schemas.openxmlformats.org/package/2006/relationships"><Relationship Id="rId8" Type="http://schemas.openxmlformats.org/officeDocument/2006/relationships/customXml" Target="../ink/ink78.xml"/><Relationship Id="rId13" Type="http://schemas.openxmlformats.org/officeDocument/2006/relationships/image" Target="../media/image283.png"/><Relationship Id="rId18" Type="http://schemas.openxmlformats.org/officeDocument/2006/relationships/customXml" Target="../ink/ink83.xml"/><Relationship Id="rId26" Type="http://schemas.openxmlformats.org/officeDocument/2006/relationships/customXml" Target="../ink/ink87.xml"/><Relationship Id="rId3" Type="http://schemas.openxmlformats.org/officeDocument/2006/relationships/image" Target="../media/image278.png"/><Relationship Id="rId21" Type="http://schemas.openxmlformats.org/officeDocument/2006/relationships/image" Target="../media/image287.png"/><Relationship Id="rId7" Type="http://schemas.openxmlformats.org/officeDocument/2006/relationships/image" Target="../media/image280.png"/><Relationship Id="rId12" Type="http://schemas.openxmlformats.org/officeDocument/2006/relationships/customXml" Target="../ink/ink80.xml"/><Relationship Id="rId17" Type="http://schemas.openxmlformats.org/officeDocument/2006/relationships/image" Target="../media/image285.png"/><Relationship Id="rId25" Type="http://schemas.openxmlformats.org/officeDocument/2006/relationships/image" Target="../media/image289.png"/><Relationship Id="rId2" Type="http://schemas.openxmlformats.org/officeDocument/2006/relationships/notesSlide" Target="../notesSlides/notesSlide79.xml"/><Relationship Id="rId16" Type="http://schemas.openxmlformats.org/officeDocument/2006/relationships/customXml" Target="../ink/ink82.xml"/><Relationship Id="rId20" Type="http://schemas.openxmlformats.org/officeDocument/2006/relationships/customXml" Target="../ink/ink84.xml"/><Relationship Id="rId29" Type="http://schemas.openxmlformats.org/officeDocument/2006/relationships/image" Target="../media/image291.png"/><Relationship Id="rId1" Type="http://schemas.openxmlformats.org/officeDocument/2006/relationships/slideLayout" Target="../slideLayouts/slideLayout7.xml"/><Relationship Id="rId6" Type="http://schemas.openxmlformats.org/officeDocument/2006/relationships/customXml" Target="../ink/ink77.xml"/><Relationship Id="rId11" Type="http://schemas.openxmlformats.org/officeDocument/2006/relationships/image" Target="../media/image282.png"/><Relationship Id="rId24" Type="http://schemas.openxmlformats.org/officeDocument/2006/relationships/customXml" Target="../ink/ink86.xml"/><Relationship Id="rId5" Type="http://schemas.openxmlformats.org/officeDocument/2006/relationships/image" Target="../media/image279.png"/><Relationship Id="rId15" Type="http://schemas.openxmlformats.org/officeDocument/2006/relationships/image" Target="../media/image284.png"/><Relationship Id="rId23" Type="http://schemas.openxmlformats.org/officeDocument/2006/relationships/image" Target="../media/image288.png"/><Relationship Id="rId28" Type="http://schemas.openxmlformats.org/officeDocument/2006/relationships/customXml" Target="../ink/ink88.xml"/><Relationship Id="rId10" Type="http://schemas.openxmlformats.org/officeDocument/2006/relationships/customXml" Target="../ink/ink79.xml"/><Relationship Id="rId19" Type="http://schemas.openxmlformats.org/officeDocument/2006/relationships/image" Target="../media/image286.png"/><Relationship Id="rId31" Type="http://schemas.openxmlformats.org/officeDocument/2006/relationships/image" Target="../media/image292.png"/><Relationship Id="rId4" Type="http://schemas.openxmlformats.org/officeDocument/2006/relationships/customXml" Target="../ink/ink76.xml"/><Relationship Id="rId9" Type="http://schemas.openxmlformats.org/officeDocument/2006/relationships/image" Target="../media/image281.png"/><Relationship Id="rId14" Type="http://schemas.openxmlformats.org/officeDocument/2006/relationships/customXml" Target="../ink/ink81.xml"/><Relationship Id="rId22" Type="http://schemas.openxmlformats.org/officeDocument/2006/relationships/customXml" Target="../ink/ink85.xml"/><Relationship Id="rId27" Type="http://schemas.openxmlformats.org/officeDocument/2006/relationships/image" Target="../media/image290.png"/><Relationship Id="rId30" Type="http://schemas.openxmlformats.org/officeDocument/2006/relationships/customXml" Target="../ink/ink89.xml"/></Relationships>
</file>

<file path=ppt/slides/_rels/slide179.xml.rels><?xml version="1.0" encoding="UTF-8" standalone="yes"?>
<Relationships xmlns="http://schemas.openxmlformats.org/package/2006/relationships"><Relationship Id="rId8" Type="http://schemas.openxmlformats.org/officeDocument/2006/relationships/customXml" Target="../ink/ink92.xml"/><Relationship Id="rId13" Type="http://schemas.openxmlformats.org/officeDocument/2006/relationships/image" Target="../media/image299.png"/><Relationship Id="rId18" Type="http://schemas.openxmlformats.org/officeDocument/2006/relationships/customXml" Target="../ink/ink97.xml"/><Relationship Id="rId3" Type="http://schemas.openxmlformats.org/officeDocument/2006/relationships/image" Target="../media/image294.png"/><Relationship Id="rId7" Type="http://schemas.openxmlformats.org/officeDocument/2006/relationships/image" Target="../media/image296.png"/><Relationship Id="rId12" Type="http://schemas.openxmlformats.org/officeDocument/2006/relationships/customXml" Target="../ink/ink94.xml"/><Relationship Id="rId17" Type="http://schemas.openxmlformats.org/officeDocument/2006/relationships/image" Target="../media/image301.png"/><Relationship Id="rId2" Type="http://schemas.openxmlformats.org/officeDocument/2006/relationships/image" Target="../media/image293.png"/><Relationship Id="rId16" Type="http://schemas.openxmlformats.org/officeDocument/2006/relationships/customXml" Target="../ink/ink96.xml"/><Relationship Id="rId1" Type="http://schemas.openxmlformats.org/officeDocument/2006/relationships/slideLayout" Target="../slideLayouts/slideLayout7.xml"/><Relationship Id="rId6" Type="http://schemas.openxmlformats.org/officeDocument/2006/relationships/customXml" Target="../ink/ink91.xml"/><Relationship Id="rId11" Type="http://schemas.openxmlformats.org/officeDocument/2006/relationships/image" Target="../media/image298.png"/><Relationship Id="rId5" Type="http://schemas.openxmlformats.org/officeDocument/2006/relationships/image" Target="../media/image295.png"/><Relationship Id="rId15" Type="http://schemas.openxmlformats.org/officeDocument/2006/relationships/image" Target="../media/image300.png"/><Relationship Id="rId10" Type="http://schemas.openxmlformats.org/officeDocument/2006/relationships/customXml" Target="../ink/ink93.xml"/><Relationship Id="rId19" Type="http://schemas.openxmlformats.org/officeDocument/2006/relationships/image" Target="../media/image302.png"/><Relationship Id="rId4" Type="http://schemas.openxmlformats.org/officeDocument/2006/relationships/customXml" Target="../ink/ink90.xml"/><Relationship Id="rId9" Type="http://schemas.openxmlformats.org/officeDocument/2006/relationships/image" Target="../media/image297.png"/><Relationship Id="rId14" Type="http://schemas.openxmlformats.org/officeDocument/2006/relationships/customXml" Target="../ink/ink95.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8" Type="http://schemas.openxmlformats.org/officeDocument/2006/relationships/image" Target="../media/image306.png"/><Relationship Id="rId13" Type="http://schemas.openxmlformats.org/officeDocument/2006/relationships/customXml" Target="../ink/ink103.xml"/><Relationship Id="rId18" Type="http://schemas.openxmlformats.org/officeDocument/2006/relationships/image" Target="../media/image311.png"/><Relationship Id="rId3" Type="http://schemas.openxmlformats.org/officeDocument/2006/relationships/customXml" Target="../ink/ink98.xml"/><Relationship Id="rId21" Type="http://schemas.openxmlformats.org/officeDocument/2006/relationships/customXml" Target="../ink/ink107.xml"/><Relationship Id="rId7" Type="http://schemas.openxmlformats.org/officeDocument/2006/relationships/customXml" Target="../ink/ink100.xml"/><Relationship Id="rId12" Type="http://schemas.openxmlformats.org/officeDocument/2006/relationships/image" Target="../media/image308.png"/><Relationship Id="rId17" Type="http://schemas.openxmlformats.org/officeDocument/2006/relationships/customXml" Target="../ink/ink105.xml"/><Relationship Id="rId2" Type="http://schemas.openxmlformats.org/officeDocument/2006/relationships/image" Target="../media/image303.png"/><Relationship Id="rId16" Type="http://schemas.openxmlformats.org/officeDocument/2006/relationships/image" Target="../media/image310.png"/><Relationship Id="rId20" Type="http://schemas.openxmlformats.org/officeDocument/2006/relationships/image" Target="../media/image312.png"/><Relationship Id="rId1" Type="http://schemas.openxmlformats.org/officeDocument/2006/relationships/slideLayout" Target="../slideLayouts/slideLayout7.xml"/><Relationship Id="rId6" Type="http://schemas.openxmlformats.org/officeDocument/2006/relationships/image" Target="../media/image305.png"/><Relationship Id="rId11" Type="http://schemas.openxmlformats.org/officeDocument/2006/relationships/customXml" Target="../ink/ink102.xml"/><Relationship Id="rId24" Type="http://schemas.openxmlformats.org/officeDocument/2006/relationships/image" Target="../media/image314.png"/><Relationship Id="rId5" Type="http://schemas.openxmlformats.org/officeDocument/2006/relationships/customXml" Target="../ink/ink99.xml"/><Relationship Id="rId15" Type="http://schemas.openxmlformats.org/officeDocument/2006/relationships/customXml" Target="../ink/ink104.xml"/><Relationship Id="rId23" Type="http://schemas.openxmlformats.org/officeDocument/2006/relationships/customXml" Target="../ink/ink108.xml"/><Relationship Id="rId10" Type="http://schemas.openxmlformats.org/officeDocument/2006/relationships/image" Target="../media/image307.png"/><Relationship Id="rId19" Type="http://schemas.openxmlformats.org/officeDocument/2006/relationships/customXml" Target="../ink/ink106.xml"/><Relationship Id="rId4" Type="http://schemas.openxmlformats.org/officeDocument/2006/relationships/image" Target="../media/image304.png"/><Relationship Id="rId9" Type="http://schemas.openxmlformats.org/officeDocument/2006/relationships/customXml" Target="../ink/ink101.xml"/><Relationship Id="rId14" Type="http://schemas.openxmlformats.org/officeDocument/2006/relationships/image" Target="../media/image309.png"/><Relationship Id="rId22" Type="http://schemas.openxmlformats.org/officeDocument/2006/relationships/image" Target="../media/image313.png"/></Relationships>
</file>

<file path=ppt/slides/_rels/slide181.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321.png"/><Relationship Id="rId3" Type="http://schemas.openxmlformats.org/officeDocument/2006/relationships/customXml" Target="../ink/ink109.xml"/><Relationship Id="rId7" Type="http://schemas.openxmlformats.org/officeDocument/2006/relationships/customXml" Target="../ink/ink111.xml"/><Relationship Id="rId12" Type="http://schemas.openxmlformats.org/officeDocument/2006/relationships/customXml" Target="../ink/ink113.xml"/><Relationship Id="rId2" Type="http://schemas.openxmlformats.org/officeDocument/2006/relationships/image" Target="../media/image315.png"/><Relationship Id="rId1" Type="http://schemas.openxmlformats.org/officeDocument/2006/relationships/slideLayout" Target="../slideLayouts/slideLayout7.xml"/><Relationship Id="rId6" Type="http://schemas.openxmlformats.org/officeDocument/2006/relationships/image" Target="../media/image317.png"/><Relationship Id="rId11" Type="http://schemas.openxmlformats.org/officeDocument/2006/relationships/image" Target="../media/image320.png"/><Relationship Id="rId5" Type="http://schemas.openxmlformats.org/officeDocument/2006/relationships/customXml" Target="../ink/ink110.xml"/><Relationship Id="rId15" Type="http://schemas.openxmlformats.org/officeDocument/2006/relationships/image" Target="../media/image322.png"/><Relationship Id="rId10" Type="http://schemas.openxmlformats.org/officeDocument/2006/relationships/customXml" Target="../ink/ink112.xml"/><Relationship Id="rId4" Type="http://schemas.openxmlformats.org/officeDocument/2006/relationships/image" Target="../media/image316.png"/><Relationship Id="rId9" Type="http://schemas.openxmlformats.org/officeDocument/2006/relationships/image" Target="../media/image319.png"/><Relationship Id="rId14" Type="http://schemas.openxmlformats.org/officeDocument/2006/relationships/customXml" Target="../ink/ink114.xml"/></Relationships>
</file>

<file path=ppt/slides/_rels/slide182.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hyperlink" Target="https://www.reddit.com/r/Amd/comments/vi1nk7/amd_ryzen_7000x3d_gaming_cpus_with_100mb_of_cache/" TargetMode="External"/><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324.jpe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hyperlink" Target="https://www.amd.com/en.html" TargetMode="External"/></Relationships>
</file>

<file path=ppt/slides/_rels/slide18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9.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185.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326.png"/><Relationship Id="rId4" Type="http://schemas.openxmlformats.org/officeDocument/2006/relationships/customXml" Target="../ink/ink115.xml"/></Relationships>
</file>

<file path=ppt/slides/_rels/slide186.xml.rels><?xml version="1.0" encoding="UTF-8" standalone="yes"?>
<Relationships xmlns="http://schemas.openxmlformats.org/package/2006/relationships"><Relationship Id="rId8" Type="http://schemas.openxmlformats.org/officeDocument/2006/relationships/customXml" Target="../ink/ink118.xml"/><Relationship Id="rId3" Type="http://schemas.openxmlformats.org/officeDocument/2006/relationships/image" Target="../media/image327.png"/><Relationship Id="rId7" Type="http://schemas.openxmlformats.org/officeDocument/2006/relationships/image" Target="../media/image329.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customXml" Target="../ink/ink117.xml"/><Relationship Id="rId5" Type="http://schemas.openxmlformats.org/officeDocument/2006/relationships/image" Target="../media/image328.png"/><Relationship Id="rId4" Type="http://schemas.openxmlformats.org/officeDocument/2006/relationships/customXml" Target="../ink/ink116.xml"/><Relationship Id="rId9" Type="http://schemas.openxmlformats.org/officeDocument/2006/relationships/image" Target="../media/image330.png"/></Relationships>
</file>

<file path=ppt/slides/_rels/slide187.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332.png"/><Relationship Id="rId4" Type="http://schemas.openxmlformats.org/officeDocument/2006/relationships/customXml" Target="../ink/ink119.xml"/></Relationships>
</file>

<file path=ppt/slides/_rels/slide18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189.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33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334.png"/><Relationship Id="rId4" Type="http://schemas.openxmlformats.org/officeDocument/2006/relationships/image" Target="../media/image7.png"/></Relationships>
</file>

<file path=ppt/slides/_rels/slide191.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335.png"/><Relationship Id="rId4" Type="http://schemas.openxmlformats.org/officeDocument/2006/relationships/image" Target="../media/image7.png"/></Relationships>
</file>

<file path=ppt/slides/_rels/slide192.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336.png"/><Relationship Id="rId4" Type="http://schemas.openxmlformats.org/officeDocument/2006/relationships/image" Target="../media/image7.png"/></Relationships>
</file>

<file path=ppt/slides/_rels/slide193.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337.png"/><Relationship Id="rId4" Type="http://schemas.openxmlformats.org/officeDocument/2006/relationships/image" Target="../media/image7.png"/></Relationships>
</file>

<file path=ppt/slides/_rels/slide194.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338.png"/><Relationship Id="rId4" Type="http://schemas.openxmlformats.org/officeDocument/2006/relationships/image" Target="../media/image7.png"/></Relationships>
</file>

<file path=ppt/slides/_rels/slide195.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339.png"/><Relationship Id="rId4" Type="http://schemas.openxmlformats.org/officeDocument/2006/relationships/image" Target="../media/image7.png"/></Relationships>
</file>

<file path=ppt/slides/_rels/slide196.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340.png"/><Relationship Id="rId4" Type="http://schemas.openxmlformats.org/officeDocument/2006/relationships/image" Target="../media/image7.png"/></Relationships>
</file>

<file path=ppt/slides/_rels/slide197.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341.png"/><Relationship Id="rId4" Type="http://schemas.openxmlformats.org/officeDocument/2006/relationships/image" Target="../media/image7.png"/></Relationships>
</file>

<file path=ppt/slides/_rels/slide19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9.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199.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hyperlink" Target="https://www.yahoo.com/now/amd-ryzen-9-7950x3d-3d-v-cache-033044434.html" TargetMode="External"/><Relationship Id="rId2" Type="http://schemas.openxmlformats.org/officeDocument/2006/relationships/image" Target="../media/image1.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9.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201.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344.png"/></Relationships>
</file>

<file path=ppt/slides/_rels/slide202.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346.png"/></Relationships>
</file>

<file path=ppt/slides/_rels/slide20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349.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9.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206.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2.jpeg"/><Relationship Id="rId1" Type="http://schemas.openxmlformats.org/officeDocument/2006/relationships/slideLayout" Target="../slideLayouts/slideLayout7.xml"/><Relationship Id="rId4" Type="http://schemas.openxmlformats.org/officeDocument/2006/relationships/image" Target="../media/image349.png"/></Relationships>
</file>

<file path=ppt/slides/_rels/slide208.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349.png"/><Relationship Id="rId4" Type="http://schemas.openxmlformats.org/officeDocument/2006/relationships/image" Target="../media/image7.png"/></Relationships>
</file>

<file path=ppt/slides/_rels/slide2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2.jpeg"/><Relationship Id="rId1" Type="http://schemas.openxmlformats.org/officeDocument/2006/relationships/slideLayout" Target="../slideLayouts/slideLayout7.xml"/><Relationship Id="rId4" Type="http://schemas.openxmlformats.org/officeDocument/2006/relationships/image" Target="../media/image349.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349.png"/><Relationship Id="rId4" Type="http://schemas.openxmlformats.org/officeDocument/2006/relationships/image" Target="../media/image7.png"/></Relationships>
</file>

<file path=ppt/slides/_rels/slide2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349.png"/><Relationship Id="rId5" Type="http://schemas.openxmlformats.org/officeDocument/2006/relationships/hyperlink" Target="https://www.silo.ai/" TargetMode="External"/><Relationship Id="rId4" Type="http://schemas.openxmlformats.org/officeDocument/2006/relationships/hyperlink" Target="https://en.wikipedia.org/wiki/AMD" TargetMode="External"/></Relationships>
</file>

<file path=ppt/slides/_rels/slide212.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image" Target="../media/image355.png"/><Relationship Id="rId3" Type="http://schemas.openxmlformats.org/officeDocument/2006/relationships/image" Target="../media/image1.jpeg"/><Relationship Id="rId7" Type="http://schemas.openxmlformats.org/officeDocument/2006/relationships/customXml" Target="../ink/ink120.xml"/><Relationship Id="rId12" Type="http://schemas.openxmlformats.org/officeDocument/2006/relationships/customXml" Target="../ink/ink122.xml"/><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352.png"/><Relationship Id="rId11" Type="http://schemas.openxmlformats.org/officeDocument/2006/relationships/image" Target="../media/image354.png"/><Relationship Id="rId5" Type="http://schemas.openxmlformats.org/officeDocument/2006/relationships/image" Target="../media/image349.png"/><Relationship Id="rId10" Type="http://schemas.openxmlformats.org/officeDocument/2006/relationships/customXml" Target="../ink/ink121.xml"/><Relationship Id="rId4" Type="http://schemas.openxmlformats.org/officeDocument/2006/relationships/image" Target="../media/image351.png"/><Relationship Id="rId9" Type="http://schemas.openxmlformats.org/officeDocument/2006/relationships/hyperlink" Target="https://ir.amd.com/sec-filings/content/0000002488-24-000163/0000002488-24-000163.pdf" TargetMode="External"/></Relationships>
</file>

<file path=ppt/slides/_rels/slide213.xml.rels><?xml version="1.0" encoding="UTF-8" standalone="yes"?>
<Relationships xmlns="http://schemas.openxmlformats.org/package/2006/relationships"><Relationship Id="rId8" Type="http://schemas.openxmlformats.org/officeDocument/2006/relationships/image" Target="../media/image3580.png"/><Relationship Id="rId13" Type="http://schemas.openxmlformats.org/officeDocument/2006/relationships/customXml" Target="../ink/ink126.xml"/><Relationship Id="rId3" Type="http://schemas.openxmlformats.org/officeDocument/2006/relationships/image" Target="../media/image1.jpeg"/><Relationship Id="rId7" Type="http://schemas.openxmlformats.org/officeDocument/2006/relationships/customXml" Target="../ink/ink123.xml"/><Relationship Id="rId12" Type="http://schemas.openxmlformats.org/officeDocument/2006/relationships/image" Target="../media/image360.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358.png"/><Relationship Id="rId11" Type="http://schemas.openxmlformats.org/officeDocument/2006/relationships/customXml" Target="../ink/ink125.xml"/><Relationship Id="rId5" Type="http://schemas.openxmlformats.org/officeDocument/2006/relationships/image" Target="../media/image357.png"/><Relationship Id="rId15" Type="http://schemas.openxmlformats.org/officeDocument/2006/relationships/image" Target="../media/image349.png"/><Relationship Id="rId10" Type="http://schemas.openxmlformats.org/officeDocument/2006/relationships/image" Target="../media/image359.png"/><Relationship Id="rId4" Type="http://schemas.openxmlformats.org/officeDocument/2006/relationships/image" Target="../media/image356.png"/><Relationship Id="rId9" Type="http://schemas.openxmlformats.org/officeDocument/2006/relationships/customXml" Target="../ink/ink124.xml"/><Relationship Id="rId14" Type="http://schemas.openxmlformats.org/officeDocument/2006/relationships/image" Target="../media/image361.png"/></Relationships>
</file>

<file path=ppt/slides/_rels/slide2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hyperlink" Target="https://d1io3yog0oux5.cloudfront.net/_f6de27f278081f738f70348fd51b7b40/amd/db/778/6973/file/AMD+Q2%2724+Earnings+Slides.pdf" TargetMode="External"/><Relationship Id="rId5" Type="http://schemas.openxmlformats.org/officeDocument/2006/relationships/image" Target="../media/image349.png"/><Relationship Id="rId4" Type="http://schemas.openxmlformats.org/officeDocument/2006/relationships/image" Target="../media/image362.png"/></Relationships>
</file>

<file path=ppt/slides/_rels/slide2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363.png"/><Relationship Id="rId5" Type="http://schemas.openxmlformats.org/officeDocument/2006/relationships/hyperlink" Target="https://d1io3yog0oux5.cloudfront.net/_f6de27f278081f738f70348fd51b7b40/amd/db/778/6973/file/AMD+Q2%2724+Earnings+Slides.pdf" TargetMode="External"/><Relationship Id="rId4" Type="http://schemas.openxmlformats.org/officeDocument/2006/relationships/image" Target="../media/image349.png"/></Relationships>
</file>

<file path=ppt/slides/_rels/slide216.xml.rels><?xml version="1.0" encoding="UTF-8" standalone="yes"?>
<Relationships xmlns="http://schemas.openxmlformats.org/package/2006/relationships"><Relationship Id="rId8" Type="http://schemas.openxmlformats.org/officeDocument/2006/relationships/image" Target="../media/image365.png"/><Relationship Id="rId3" Type="http://schemas.openxmlformats.org/officeDocument/2006/relationships/image" Target="../media/image1.jpeg"/><Relationship Id="rId7" Type="http://schemas.openxmlformats.org/officeDocument/2006/relationships/image" Target="../media/image364.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hyperlink" Target="https://ir.amd.com/sec-filings/content/0000002488-24-000163/0000002488-24-000163.pdf" TargetMode="External"/><Relationship Id="rId5" Type="http://schemas.openxmlformats.org/officeDocument/2006/relationships/hyperlink" Target="https://d1io3yog0oux5.cloudfront.net/_d6b2c8efb6b3f42dcdf76650b6cd0573/amd/db/778/6984/file/AMD+Q3%2724+Earnings+Slides.pdf" TargetMode="External"/><Relationship Id="rId4" Type="http://schemas.openxmlformats.org/officeDocument/2006/relationships/image" Target="../media/image349.png"/></Relationships>
</file>

<file path=ppt/slides/_rels/slide2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366.png"/><Relationship Id="rId5" Type="http://schemas.openxmlformats.org/officeDocument/2006/relationships/image" Target="../media/image349.png"/><Relationship Id="rId4" Type="http://schemas.openxmlformats.org/officeDocument/2006/relationships/hyperlink" Target="https://d1io3yog0oux5.cloudfront.net/_f6de27f278081f738f70348fd51b7b40/amd/db/778/6973/file/AMD+Q2%2724+Earnings+Slides.pdf" TargetMode="External"/></Relationships>
</file>

<file path=ppt/slides/_rels/slide2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image" Target="../media/image367.png"/><Relationship Id="rId5" Type="http://schemas.openxmlformats.org/officeDocument/2006/relationships/image" Target="../media/image349.png"/><Relationship Id="rId4" Type="http://schemas.openxmlformats.org/officeDocument/2006/relationships/hyperlink" Target="https://d1io3yog0oux5.cloudfront.net/_f6de27f278081f738f70348fd51b7b40/amd/db/778/6973/file/AMD+Q2%2724+Earnings+Slides.pdf"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109.xml"/><Relationship Id="rId1" Type="http://schemas.openxmlformats.org/officeDocument/2006/relationships/slideLayout" Target="../slideLayouts/slideLayout7.xml"/><Relationship Id="rId5" Type="http://schemas.openxmlformats.org/officeDocument/2006/relationships/hyperlink" Target="https://ir.amd.com/news-events/press-releases/" TargetMode="External"/><Relationship Id="rId4" Type="http://schemas.openxmlformats.org/officeDocument/2006/relationships/hyperlink" Target="https://www.forbes.com/sites/greatspeculations/2024/05/29/with-mi300x-does-amd-really-have-what-it-takes-to-challenge-nvidia-in-ai/"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349.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9.svg"/><Relationship Id="rId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image" Target="../media/image10.svg"/><Relationship Id="rId9" Type="http://schemas.openxmlformats.org/officeDocument/2006/relationships/image" Target="../media/image17.png"/></Relationships>
</file>

<file path=ppt/slides/_rels/slide2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71.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49.png"/></Relationships>
</file>

<file path=ppt/slides/_rels/slide222.xml.rels><?xml version="1.0" encoding="UTF-8" standalone="yes"?>
<Relationships xmlns="http://schemas.openxmlformats.org/package/2006/relationships"><Relationship Id="rId8" Type="http://schemas.openxmlformats.org/officeDocument/2006/relationships/image" Target="../media/image373.png"/><Relationship Id="rId13" Type="http://schemas.openxmlformats.org/officeDocument/2006/relationships/customXml" Target="../ink/ink130.xml"/><Relationship Id="rId18" Type="http://schemas.openxmlformats.org/officeDocument/2006/relationships/image" Target="../media/image378.png"/><Relationship Id="rId26" Type="http://schemas.openxmlformats.org/officeDocument/2006/relationships/image" Target="../media/image382.png"/><Relationship Id="rId3" Type="http://schemas.openxmlformats.org/officeDocument/2006/relationships/image" Target="../media/image1.jpeg"/><Relationship Id="rId21" Type="http://schemas.openxmlformats.org/officeDocument/2006/relationships/customXml" Target="../ink/ink134.xml"/><Relationship Id="rId7" Type="http://schemas.openxmlformats.org/officeDocument/2006/relationships/customXml" Target="../ink/ink127.xml"/><Relationship Id="rId12" Type="http://schemas.openxmlformats.org/officeDocument/2006/relationships/image" Target="../media/image375.png"/><Relationship Id="rId17" Type="http://schemas.openxmlformats.org/officeDocument/2006/relationships/customXml" Target="../ink/ink132.xml"/><Relationship Id="rId25" Type="http://schemas.openxmlformats.org/officeDocument/2006/relationships/customXml" Target="../ink/ink136.xml"/><Relationship Id="rId2" Type="http://schemas.openxmlformats.org/officeDocument/2006/relationships/notesSlide" Target="../notesSlides/notesSlide111.xml"/><Relationship Id="rId16" Type="http://schemas.openxmlformats.org/officeDocument/2006/relationships/image" Target="../media/image377.png"/><Relationship Id="rId20" Type="http://schemas.openxmlformats.org/officeDocument/2006/relationships/image" Target="../media/image379.png"/><Relationship Id="rId1" Type="http://schemas.openxmlformats.org/officeDocument/2006/relationships/slideLayout" Target="../slideLayouts/slideLayout7.xml"/><Relationship Id="rId6" Type="http://schemas.openxmlformats.org/officeDocument/2006/relationships/image" Target="../media/image372.png"/><Relationship Id="rId11" Type="http://schemas.openxmlformats.org/officeDocument/2006/relationships/customXml" Target="../ink/ink129.xml"/><Relationship Id="rId24" Type="http://schemas.openxmlformats.org/officeDocument/2006/relationships/image" Target="../media/image381.png"/><Relationship Id="rId5" Type="http://schemas.openxmlformats.org/officeDocument/2006/relationships/image" Target="../media/image349.png"/><Relationship Id="rId15" Type="http://schemas.openxmlformats.org/officeDocument/2006/relationships/customXml" Target="../ink/ink131.xml"/><Relationship Id="rId23" Type="http://schemas.openxmlformats.org/officeDocument/2006/relationships/customXml" Target="../ink/ink135.xml"/><Relationship Id="rId10" Type="http://schemas.openxmlformats.org/officeDocument/2006/relationships/image" Target="../media/image374.png"/><Relationship Id="rId19" Type="http://schemas.openxmlformats.org/officeDocument/2006/relationships/customXml" Target="../ink/ink133.xml"/><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128.xml"/><Relationship Id="rId14" Type="http://schemas.openxmlformats.org/officeDocument/2006/relationships/image" Target="../media/image376.png"/><Relationship Id="rId22" Type="http://schemas.openxmlformats.org/officeDocument/2006/relationships/image" Target="../media/image380.png"/></Relationships>
</file>

<file path=ppt/slides/_rels/slide223.xml.rels><?xml version="1.0" encoding="UTF-8" standalone="yes"?>
<Relationships xmlns="http://schemas.openxmlformats.org/package/2006/relationships"><Relationship Id="rId8" Type="http://schemas.openxmlformats.org/officeDocument/2006/relationships/image" Target="../media/image384.png"/><Relationship Id="rId13" Type="http://schemas.openxmlformats.org/officeDocument/2006/relationships/customXml" Target="../ink/ink140.xml"/><Relationship Id="rId18" Type="http://schemas.openxmlformats.org/officeDocument/2006/relationships/image" Target="../media/image389.png"/><Relationship Id="rId3" Type="http://schemas.openxmlformats.org/officeDocument/2006/relationships/image" Target="../media/image1.jpeg"/><Relationship Id="rId7" Type="http://schemas.openxmlformats.org/officeDocument/2006/relationships/customXml" Target="../ink/ink137.xml"/><Relationship Id="rId12" Type="http://schemas.openxmlformats.org/officeDocument/2006/relationships/image" Target="../media/image386.png"/><Relationship Id="rId17" Type="http://schemas.openxmlformats.org/officeDocument/2006/relationships/customXml" Target="../ink/ink142.xml"/><Relationship Id="rId2" Type="http://schemas.openxmlformats.org/officeDocument/2006/relationships/notesSlide" Target="../notesSlides/notesSlide112.xml"/><Relationship Id="rId16" Type="http://schemas.openxmlformats.org/officeDocument/2006/relationships/image" Target="../media/image388.png"/><Relationship Id="rId1" Type="http://schemas.openxmlformats.org/officeDocument/2006/relationships/slideLayout" Target="../slideLayouts/slideLayout7.xml"/><Relationship Id="rId6" Type="http://schemas.openxmlformats.org/officeDocument/2006/relationships/image" Target="../media/image383.png"/><Relationship Id="rId11" Type="http://schemas.openxmlformats.org/officeDocument/2006/relationships/customXml" Target="../ink/ink139.xml"/><Relationship Id="rId5" Type="http://schemas.openxmlformats.org/officeDocument/2006/relationships/image" Target="../media/image349.png"/><Relationship Id="rId15" Type="http://schemas.openxmlformats.org/officeDocument/2006/relationships/customXml" Target="../ink/ink141.xml"/><Relationship Id="rId10" Type="http://schemas.openxmlformats.org/officeDocument/2006/relationships/image" Target="../media/image385.png"/><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138.xml"/><Relationship Id="rId14" Type="http://schemas.openxmlformats.org/officeDocument/2006/relationships/image" Target="../media/image387.png"/></Relationships>
</file>

<file path=ppt/slides/_rels/slide224.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1.jpeg"/><Relationship Id="rId7" Type="http://schemas.openxmlformats.org/officeDocument/2006/relationships/image" Target="../media/image390.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349.png"/><Relationship Id="rId5" Type="http://schemas.openxmlformats.org/officeDocument/2006/relationships/hyperlink" Target="https://d1io3yog0oux5.cloudfront.net/_d6b2c8efb6b3f42dcdf76650b6cd0573/amd/db/778/6984/file/AMD+Q3%2724+Earnings+Slides.pdf" TargetMode="External"/><Relationship Id="rId4" Type="http://schemas.openxmlformats.org/officeDocument/2006/relationships/hyperlink" Target="https://ir.amd.com/sec-filings/content/0000002488-24-000163/0000002488-24-000163.pdf" TargetMode="External"/></Relationships>
</file>

<file path=ppt/slides/_rels/slide225.xml.rels><?xml version="1.0" encoding="UTF-8" standalone="yes"?>
<Relationships xmlns="http://schemas.openxmlformats.org/package/2006/relationships"><Relationship Id="rId8" Type="http://schemas.openxmlformats.org/officeDocument/2006/relationships/image" Target="../media/image393.png"/><Relationship Id="rId13" Type="http://schemas.openxmlformats.org/officeDocument/2006/relationships/customXml" Target="../ink/ink146.xml"/><Relationship Id="rId18" Type="http://schemas.openxmlformats.org/officeDocument/2006/relationships/image" Target="../media/image398.png"/><Relationship Id="rId3" Type="http://schemas.openxmlformats.org/officeDocument/2006/relationships/image" Target="../media/image1.jpeg"/><Relationship Id="rId7" Type="http://schemas.openxmlformats.org/officeDocument/2006/relationships/customXml" Target="../ink/ink143.xml"/><Relationship Id="rId12" Type="http://schemas.openxmlformats.org/officeDocument/2006/relationships/image" Target="../media/image395.png"/><Relationship Id="rId17" Type="http://schemas.openxmlformats.org/officeDocument/2006/relationships/customXml" Target="../ink/ink148.xml"/><Relationship Id="rId2" Type="http://schemas.openxmlformats.org/officeDocument/2006/relationships/notesSlide" Target="../notesSlides/notesSlide114.xml"/><Relationship Id="rId16" Type="http://schemas.openxmlformats.org/officeDocument/2006/relationships/image" Target="../media/image397.png"/><Relationship Id="rId1" Type="http://schemas.openxmlformats.org/officeDocument/2006/relationships/slideLayout" Target="../slideLayouts/slideLayout7.xml"/><Relationship Id="rId6" Type="http://schemas.openxmlformats.org/officeDocument/2006/relationships/image" Target="../media/image392.png"/><Relationship Id="rId11" Type="http://schemas.openxmlformats.org/officeDocument/2006/relationships/customXml" Target="../ink/ink145.xml"/><Relationship Id="rId5" Type="http://schemas.openxmlformats.org/officeDocument/2006/relationships/image" Target="../media/image349.png"/><Relationship Id="rId15" Type="http://schemas.openxmlformats.org/officeDocument/2006/relationships/customXml" Target="../ink/ink147.xml"/><Relationship Id="rId10" Type="http://schemas.openxmlformats.org/officeDocument/2006/relationships/image" Target="../media/image394.png"/><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144.xml"/><Relationship Id="rId14" Type="http://schemas.openxmlformats.org/officeDocument/2006/relationships/image" Target="../media/image396.png"/></Relationships>
</file>

<file path=ppt/slides/_rels/slide226.xml.rels><?xml version="1.0" encoding="UTF-8" standalone="yes"?>
<Relationships xmlns="http://schemas.openxmlformats.org/package/2006/relationships"><Relationship Id="rId8" Type="http://schemas.openxmlformats.org/officeDocument/2006/relationships/customXml" Target="../ink/ink150.xml"/><Relationship Id="rId3" Type="http://schemas.openxmlformats.org/officeDocument/2006/relationships/image" Target="../media/image1.jpeg"/><Relationship Id="rId7" Type="http://schemas.openxmlformats.org/officeDocument/2006/relationships/image" Target="../media/image400.png"/><Relationship Id="rId12" Type="http://schemas.openxmlformats.org/officeDocument/2006/relationships/hyperlink" Target="https://ir.amd.com/sec-filings/content/0000002488-24-000163/0000002488-24-000163.pdf" TargetMode="External"/><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customXml" Target="../ink/ink149.xml"/><Relationship Id="rId11" Type="http://schemas.openxmlformats.org/officeDocument/2006/relationships/image" Target="../media/image402.png"/><Relationship Id="rId5" Type="http://schemas.openxmlformats.org/officeDocument/2006/relationships/image" Target="../media/image399.png"/><Relationship Id="rId10" Type="http://schemas.openxmlformats.org/officeDocument/2006/relationships/customXml" Target="../ink/ink151.xml"/><Relationship Id="rId4" Type="http://schemas.openxmlformats.org/officeDocument/2006/relationships/image" Target="../media/image349.png"/><Relationship Id="rId9" Type="http://schemas.openxmlformats.org/officeDocument/2006/relationships/image" Target="../media/image401.png"/></Relationships>
</file>

<file path=ppt/slides/_rels/slide2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403.png"/><Relationship Id="rId5" Type="http://schemas.openxmlformats.org/officeDocument/2006/relationships/image" Target="../media/image349.png"/><Relationship Id="rId4" Type="http://schemas.openxmlformats.org/officeDocument/2006/relationships/hyperlink" Target="https://ir.amd.com/sec-filings/filter/annual-filings/content/0000002488-24-000012/0000002488-24-000012.pdf" TargetMode="External"/></Relationships>
</file>

<file path=ppt/slides/_rels/slide2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4.pn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349.png"/><Relationship Id="rId5" Type="http://schemas.openxmlformats.org/officeDocument/2006/relationships/hyperlink" Target="https://d1io3yog0oux5.cloudfront.net/_3e1a81abf1ceccc3173d906316e9e933/amd/db/778/6973/file/AMD+Q2%2724+Earnings+Slides.pdf" TargetMode="External"/><Relationship Id="rId4" Type="http://schemas.openxmlformats.org/officeDocument/2006/relationships/hyperlink" Target="https://ir.amd.com/sec-filings/filter/quarterly-filings/content/0000002488-24-000123/0000002488-24-000123.pdf" TargetMode="External"/></Relationships>
</file>

<file path=ppt/slides/_rels/slide229.xml.rels><?xml version="1.0" encoding="UTF-8" standalone="yes"?>
<Relationships xmlns="http://schemas.openxmlformats.org/package/2006/relationships"><Relationship Id="rId8" Type="http://schemas.openxmlformats.org/officeDocument/2006/relationships/image" Target="../media/image406.png"/><Relationship Id="rId13" Type="http://schemas.openxmlformats.org/officeDocument/2006/relationships/customXml" Target="../ink/ink155.xml"/><Relationship Id="rId3" Type="http://schemas.openxmlformats.org/officeDocument/2006/relationships/image" Target="../media/image1.jpeg"/><Relationship Id="rId7" Type="http://schemas.openxmlformats.org/officeDocument/2006/relationships/customXml" Target="../ink/ink152.xml"/><Relationship Id="rId12" Type="http://schemas.openxmlformats.org/officeDocument/2006/relationships/image" Target="../media/image408.png"/><Relationship Id="rId2" Type="http://schemas.openxmlformats.org/officeDocument/2006/relationships/notesSlide" Target="../notesSlides/notesSlide118.xml"/><Relationship Id="rId1" Type="http://schemas.openxmlformats.org/officeDocument/2006/relationships/slideLayout" Target="../slideLayouts/slideLayout7.xml"/><Relationship Id="rId6" Type="http://schemas.openxmlformats.org/officeDocument/2006/relationships/image" Target="../media/image405.png"/><Relationship Id="rId11" Type="http://schemas.openxmlformats.org/officeDocument/2006/relationships/customXml" Target="../ink/ink154.xml"/><Relationship Id="rId5" Type="http://schemas.openxmlformats.org/officeDocument/2006/relationships/image" Target="../media/image349.png"/><Relationship Id="rId10" Type="http://schemas.openxmlformats.org/officeDocument/2006/relationships/image" Target="../media/image407.png"/><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153.xml"/><Relationship Id="rId14" Type="http://schemas.openxmlformats.org/officeDocument/2006/relationships/image" Target="../media/image409.png"/></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411.png"/><Relationship Id="rId5" Type="http://schemas.openxmlformats.org/officeDocument/2006/relationships/image" Target="../media/image410.png"/><Relationship Id="rId4" Type="http://schemas.openxmlformats.org/officeDocument/2006/relationships/image" Target="../media/image349.png"/></Relationships>
</file>

<file path=ppt/slides/_rels/slide231.xml.rels><?xml version="1.0" encoding="UTF-8" standalone="yes"?>
<Relationships xmlns="http://schemas.openxmlformats.org/package/2006/relationships"><Relationship Id="rId8" Type="http://schemas.openxmlformats.org/officeDocument/2006/relationships/image" Target="../media/image413.png"/><Relationship Id="rId3" Type="http://schemas.openxmlformats.org/officeDocument/2006/relationships/image" Target="../media/image1.jpeg"/><Relationship Id="rId7" Type="http://schemas.openxmlformats.org/officeDocument/2006/relationships/image" Target="../media/image412.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349.png"/><Relationship Id="rId5" Type="http://schemas.openxmlformats.org/officeDocument/2006/relationships/hyperlink" Target="https://d1io3yog0oux5.cloudfront.net/_d6b2c8efb6b3f42dcdf76650b6cd0573/amd/db/778/6984/file/AMD+Q3%2724+Earnings+Slides.pdf" TargetMode="External"/><Relationship Id="rId4" Type="http://schemas.openxmlformats.org/officeDocument/2006/relationships/hyperlink" Target="https://ir.amd.com/sec-filings/content/0000002488-24-000161/0000002488-24-000161.pdf" TargetMode="External"/></Relationships>
</file>

<file path=ppt/slides/_rels/slide232.xml.rels><?xml version="1.0" encoding="UTF-8" standalone="yes"?>
<Relationships xmlns="http://schemas.openxmlformats.org/package/2006/relationships"><Relationship Id="rId8" Type="http://schemas.openxmlformats.org/officeDocument/2006/relationships/customXml" Target="../ink/ink156.xml"/><Relationship Id="rId13" Type="http://schemas.openxmlformats.org/officeDocument/2006/relationships/image" Target="../media/image418.png"/><Relationship Id="rId18" Type="http://schemas.openxmlformats.org/officeDocument/2006/relationships/customXml" Target="../ink/ink160.xml"/><Relationship Id="rId3" Type="http://schemas.openxmlformats.org/officeDocument/2006/relationships/image" Target="../media/image1.jpeg"/><Relationship Id="rId7" Type="http://schemas.openxmlformats.org/officeDocument/2006/relationships/image" Target="../media/image414.png"/><Relationship Id="rId12" Type="http://schemas.openxmlformats.org/officeDocument/2006/relationships/customXml" Target="../ink/ink157.xml"/><Relationship Id="rId17" Type="http://schemas.openxmlformats.org/officeDocument/2006/relationships/image" Target="../media/image420.png"/><Relationship Id="rId2" Type="http://schemas.openxmlformats.org/officeDocument/2006/relationships/notesSlide" Target="../notesSlides/notesSlide121.xml"/><Relationship Id="rId16" Type="http://schemas.openxmlformats.org/officeDocument/2006/relationships/customXml" Target="../ink/ink159.xml"/><Relationship Id="rId1" Type="http://schemas.openxmlformats.org/officeDocument/2006/relationships/slideLayout" Target="../slideLayouts/slideLayout7.xml"/><Relationship Id="rId6" Type="http://schemas.openxmlformats.org/officeDocument/2006/relationships/image" Target="../media/image349.png"/><Relationship Id="rId11" Type="http://schemas.openxmlformats.org/officeDocument/2006/relationships/image" Target="../media/image417.png"/><Relationship Id="rId5" Type="http://schemas.openxmlformats.org/officeDocument/2006/relationships/hyperlink" Target="https://d1io3yog0oux5.cloudfront.net/_d6b2c8efb6b3f42dcdf76650b6cd0573/amd/db/778/6984/file/AMD+Q3%2724+Earnings+Slides.pdf" TargetMode="External"/><Relationship Id="rId15" Type="http://schemas.openxmlformats.org/officeDocument/2006/relationships/image" Target="../media/image419.png"/><Relationship Id="rId10" Type="http://schemas.openxmlformats.org/officeDocument/2006/relationships/image" Target="../media/image416.png"/><Relationship Id="rId19" Type="http://schemas.openxmlformats.org/officeDocument/2006/relationships/image" Target="../media/image421.png"/><Relationship Id="rId4" Type="http://schemas.openxmlformats.org/officeDocument/2006/relationships/hyperlink" Target="https://ir.amd.com/sec-filings/content/0000002488-24-000163/0000002488-24-000163.pdf" TargetMode="External"/><Relationship Id="rId9" Type="http://schemas.openxmlformats.org/officeDocument/2006/relationships/image" Target="../media/image415.png"/><Relationship Id="rId14" Type="http://schemas.openxmlformats.org/officeDocument/2006/relationships/customXml" Target="../ink/ink158.xml"/></Relationships>
</file>

<file path=ppt/slides/_rels/slide2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2.xml"/><Relationship Id="rId1" Type="http://schemas.openxmlformats.org/officeDocument/2006/relationships/slideLayout" Target="../slideLayouts/slideLayout7.xml"/><Relationship Id="rId5" Type="http://schemas.openxmlformats.org/officeDocument/2006/relationships/image" Target="../media/image422.png"/><Relationship Id="rId4" Type="http://schemas.openxmlformats.org/officeDocument/2006/relationships/image" Target="../media/image349.png"/></Relationships>
</file>

<file path=ppt/slides/_rels/slide234.xml.rels><?xml version="1.0" encoding="UTF-8" standalone="yes"?>
<Relationships xmlns="http://schemas.openxmlformats.org/package/2006/relationships"><Relationship Id="rId8" Type="http://schemas.openxmlformats.org/officeDocument/2006/relationships/image" Target="../media/image424.png"/><Relationship Id="rId3" Type="http://schemas.openxmlformats.org/officeDocument/2006/relationships/image" Target="../media/image1.jpeg"/><Relationship Id="rId7" Type="http://schemas.openxmlformats.org/officeDocument/2006/relationships/image" Target="../media/image423.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349.png"/><Relationship Id="rId5" Type="http://schemas.openxmlformats.org/officeDocument/2006/relationships/hyperlink" Target="https://d1io3yog0oux5.cloudfront.net/_d6b2c8efb6b3f42dcdf76650b6cd0573/amd/db/778/6984/file/AMD+Q3%2724+Earnings+Slides.pdf" TargetMode="External"/><Relationship Id="rId10" Type="http://schemas.openxmlformats.org/officeDocument/2006/relationships/image" Target="../media/image426.png"/><Relationship Id="rId4" Type="http://schemas.openxmlformats.org/officeDocument/2006/relationships/hyperlink" Target="https://ir.amd.com/sec-filings/content/0000002488-24-000161/0000002488-24-000161.pdf" TargetMode="External"/><Relationship Id="rId9" Type="http://schemas.openxmlformats.org/officeDocument/2006/relationships/image" Target="../media/image425.png"/></Relationships>
</file>

<file path=ppt/slides/_rels/slide235.xml.rels><?xml version="1.0" encoding="UTF-8" standalone="yes"?>
<Relationships xmlns="http://schemas.openxmlformats.org/package/2006/relationships"><Relationship Id="rId8" Type="http://schemas.openxmlformats.org/officeDocument/2006/relationships/image" Target="../media/image428.png"/><Relationship Id="rId13" Type="http://schemas.openxmlformats.org/officeDocument/2006/relationships/image" Target="../media/image431.png"/><Relationship Id="rId18" Type="http://schemas.openxmlformats.org/officeDocument/2006/relationships/customXml" Target="../ink/ink165.xml"/><Relationship Id="rId3" Type="http://schemas.openxmlformats.org/officeDocument/2006/relationships/image" Target="../media/image1.jpeg"/><Relationship Id="rId21" Type="http://schemas.openxmlformats.org/officeDocument/2006/relationships/image" Target="../media/image435.png"/><Relationship Id="rId7" Type="http://schemas.openxmlformats.org/officeDocument/2006/relationships/image" Target="../media/image427.png"/><Relationship Id="rId12" Type="http://schemas.openxmlformats.org/officeDocument/2006/relationships/customXml" Target="../ink/ink162.xml"/><Relationship Id="rId17" Type="http://schemas.openxmlformats.org/officeDocument/2006/relationships/image" Target="../media/image433.png"/><Relationship Id="rId2" Type="http://schemas.openxmlformats.org/officeDocument/2006/relationships/notesSlide" Target="../notesSlides/notesSlide124.xml"/><Relationship Id="rId16" Type="http://schemas.openxmlformats.org/officeDocument/2006/relationships/customXml" Target="../ink/ink164.xml"/><Relationship Id="rId20" Type="http://schemas.openxmlformats.org/officeDocument/2006/relationships/customXml" Target="../ink/ink166.xml"/><Relationship Id="rId1" Type="http://schemas.openxmlformats.org/officeDocument/2006/relationships/slideLayout" Target="../slideLayouts/slideLayout7.xml"/><Relationship Id="rId6" Type="http://schemas.openxmlformats.org/officeDocument/2006/relationships/image" Target="../media/image349.png"/><Relationship Id="rId11" Type="http://schemas.openxmlformats.org/officeDocument/2006/relationships/image" Target="../media/image430.png"/><Relationship Id="rId5" Type="http://schemas.openxmlformats.org/officeDocument/2006/relationships/hyperlink" Target="https://d1io3yog0oux5.cloudfront.net/_d6b2c8efb6b3f42dcdf76650b6cd0573/amd/db/778/6984/file/AMD+Q3%2724+Earnings+Slides.pdf" TargetMode="External"/><Relationship Id="rId15" Type="http://schemas.openxmlformats.org/officeDocument/2006/relationships/image" Target="../media/image432.png"/><Relationship Id="rId23" Type="http://schemas.openxmlformats.org/officeDocument/2006/relationships/image" Target="../media/image436.png"/><Relationship Id="rId10" Type="http://schemas.openxmlformats.org/officeDocument/2006/relationships/customXml" Target="../ink/ink161.xml"/><Relationship Id="rId19" Type="http://schemas.openxmlformats.org/officeDocument/2006/relationships/image" Target="../media/image434.png"/><Relationship Id="rId4" Type="http://schemas.openxmlformats.org/officeDocument/2006/relationships/hyperlink" Target="https://ir.amd.com/sec-filings/content/0000002488-24-000163/0000002488-24-000163.pdf" TargetMode="External"/><Relationship Id="rId9" Type="http://schemas.openxmlformats.org/officeDocument/2006/relationships/image" Target="../media/image429.png"/><Relationship Id="rId14" Type="http://schemas.openxmlformats.org/officeDocument/2006/relationships/customXml" Target="../ink/ink163.xml"/><Relationship Id="rId22" Type="http://schemas.openxmlformats.org/officeDocument/2006/relationships/customXml" Target="../ink/ink167.xml"/></Relationships>
</file>

<file path=ppt/slides/_rels/slide2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431.jpeg"/><Relationship Id="rId5" Type="http://schemas.openxmlformats.org/officeDocument/2006/relationships/image" Target="../media/image430.jpeg"/><Relationship Id="rId4" Type="http://schemas.openxmlformats.org/officeDocument/2006/relationships/image" Target="../media/image349.png"/></Relationships>
</file>

<file path=ppt/slides/_rels/slide237.xml.rels><?xml version="1.0" encoding="UTF-8" standalone="yes"?>
<Relationships xmlns="http://schemas.openxmlformats.org/package/2006/relationships"><Relationship Id="rId8" Type="http://schemas.openxmlformats.org/officeDocument/2006/relationships/image" Target="../media/image424.png"/><Relationship Id="rId3" Type="http://schemas.openxmlformats.org/officeDocument/2006/relationships/image" Target="../media/image1.jpeg"/><Relationship Id="rId7" Type="http://schemas.openxmlformats.org/officeDocument/2006/relationships/image" Target="../media/image437.png"/><Relationship Id="rId2" Type="http://schemas.openxmlformats.org/officeDocument/2006/relationships/notesSlide" Target="../notesSlides/notesSlide126.xml"/><Relationship Id="rId1" Type="http://schemas.openxmlformats.org/officeDocument/2006/relationships/slideLayout" Target="../slideLayouts/slideLayout7.xml"/><Relationship Id="rId6" Type="http://schemas.openxmlformats.org/officeDocument/2006/relationships/image" Target="../media/image349.png"/><Relationship Id="rId5" Type="http://schemas.openxmlformats.org/officeDocument/2006/relationships/hyperlink" Target="https://d1io3yog0oux5.cloudfront.net/_d6b2c8efb6b3f42dcdf76650b6cd0573/amd/db/778/6984/file/AMD+Q3%2724+Earnings+Slides.pdf" TargetMode="External"/><Relationship Id="rId10" Type="http://schemas.openxmlformats.org/officeDocument/2006/relationships/image" Target="../media/image438.png"/><Relationship Id="rId4" Type="http://schemas.openxmlformats.org/officeDocument/2006/relationships/hyperlink" Target="https://ir.amd.com/sec-filings/content/0000002488-24-000161/0000002488-24-000161.pdf" TargetMode="External"/><Relationship Id="rId9" Type="http://schemas.openxmlformats.org/officeDocument/2006/relationships/image" Target="../media/image425.png"/></Relationships>
</file>

<file path=ppt/slides/_rels/slide238.xml.rels><?xml version="1.0" encoding="UTF-8" standalone="yes"?>
<Relationships xmlns="http://schemas.openxmlformats.org/package/2006/relationships"><Relationship Id="rId8" Type="http://schemas.openxmlformats.org/officeDocument/2006/relationships/image" Target="../media/image440.png"/><Relationship Id="rId13" Type="http://schemas.openxmlformats.org/officeDocument/2006/relationships/image" Target="../media/image445.png"/><Relationship Id="rId3" Type="http://schemas.openxmlformats.org/officeDocument/2006/relationships/image" Target="../media/image1.jpeg"/><Relationship Id="rId7" Type="http://schemas.openxmlformats.org/officeDocument/2006/relationships/image" Target="../media/image439.png"/><Relationship Id="rId12" Type="http://schemas.openxmlformats.org/officeDocument/2006/relationships/customXml" Target="../ink/ink169.xml"/><Relationship Id="rId17" Type="http://schemas.openxmlformats.org/officeDocument/2006/relationships/image" Target="../media/image447.png"/><Relationship Id="rId2" Type="http://schemas.openxmlformats.org/officeDocument/2006/relationships/notesSlide" Target="../notesSlides/notesSlide127.xml"/><Relationship Id="rId16" Type="http://schemas.openxmlformats.org/officeDocument/2006/relationships/customXml" Target="../ink/ink171.xml"/><Relationship Id="rId1" Type="http://schemas.openxmlformats.org/officeDocument/2006/relationships/slideLayout" Target="../slideLayouts/slideLayout7.xml"/><Relationship Id="rId6" Type="http://schemas.openxmlformats.org/officeDocument/2006/relationships/image" Target="../media/image349.png"/><Relationship Id="rId11" Type="http://schemas.openxmlformats.org/officeDocument/2006/relationships/image" Target="../media/image444.png"/><Relationship Id="rId5" Type="http://schemas.openxmlformats.org/officeDocument/2006/relationships/hyperlink" Target="https://d1io3yog0oux5.cloudfront.net/_d6b2c8efb6b3f42dcdf76650b6cd0573/amd/db/778/6984/file/AMD+Q3%2724+Earnings+Slides.pdf" TargetMode="External"/><Relationship Id="rId15" Type="http://schemas.openxmlformats.org/officeDocument/2006/relationships/image" Target="../media/image446.png"/><Relationship Id="rId10" Type="http://schemas.openxmlformats.org/officeDocument/2006/relationships/customXml" Target="../ink/ink168.xml"/><Relationship Id="rId4" Type="http://schemas.openxmlformats.org/officeDocument/2006/relationships/hyperlink" Target="https://ir.amd.com/sec-filings/content/0000002488-24-000163/0000002488-24-000163.pdf" TargetMode="External"/><Relationship Id="rId9" Type="http://schemas.openxmlformats.org/officeDocument/2006/relationships/image" Target="../media/image441.png"/><Relationship Id="rId14" Type="http://schemas.openxmlformats.org/officeDocument/2006/relationships/customXml" Target="../ink/ink170.xml"/></Relationships>
</file>

<file path=ppt/slides/_rels/slide2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image" Target="../media/image422.png"/><Relationship Id="rId4" Type="http://schemas.openxmlformats.org/officeDocument/2006/relationships/image" Target="../media/image349.png"/></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8" Type="http://schemas.openxmlformats.org/officeDocument/2006/relationships/image" Target="../media/image424.png"/><Relationship Id="rId3" Type="http://schemas.openxmlformats.org/officeDocument/2006/relationships/image" Target="../media/image1.jpeg"/><Relationship Id="rId7" Type="http://schemas.openxmlformats.org/officeDocument/2006/relationships/hyperlink" Target="https://d1io3yog0oux5.cloudfront.net/_d6b2c8efb6b3f42dcdf76650b6cd0573/amd/db/778/6984/file/AMD+Q3%2724+Earnings+Slides.pdf" TargetMode="External"/><Relationship Id="rId2" Type="http://schemas.openxmlformats.org/officeDocument/2006/relationships/notesSlide" Target="../notesSlides/notesSlide129.xml"/><Relationship Id="rId1" Type="http://schemas.openxmlformats.org/officeDocument/2006/relationships/slideLayout" Target="../slideLayouts/slideLayout7.xml"/><Relationship Id="rId6" Type="http://schemas.openxmlformats.org/officeDocument/2006/relationships/hyperlink" Target="https://ir.amd.com/sec-filings/content/0000002488-24-000161/0000002488-24-000161.pdf" TargetMode="External"/><Relationship Id="rId5" Type="http://schemas.openxmlformats.org/officeDocument/2006/relationships/image" Target="../media/image442.png"/><Relationship Id="rId10" Type="http://schemas.openxmlformats.org/officeDocument/2006/relationships/image" Target="../media/image443.png"/><Relationship Id="rId4" Type="http://schemas.openxmlformats.org/officeDocument/2006/relationships/image" Target="../media/image349.png"/><Relationship Id="rId9" Type="http://schemas.openxmlformats.org/officeDocument/2006/relationships/image" Target="../media/image425.png"/></Relationships>
</file>

<file path=ppt/slides/_rels/slide241.xml.rels><?xml version="1.0" encoding="UTF-8" standalone="yes"?>
<Relationships xmlns="http://schemas.openxmlformats.org/package/2006/relationships"><Relationship Id="rId8" Type="http://schemas.openxmlformats.org/officeDocument/2006/relationships/hyperlink" Target="https://d1io3yog0oux5.cloudfront.net/_d6b2c8efb6b3f42dcdf76650b6cd0573/amd/db/778/6984/file/AMD+Q3%2724+Earnings+Slides.pdf" TargetMode="External"/><Relationship Id="rId13" Type="http://schemas.openxmlformats.org/officeDocument/2006/relationships/image" Target="../media/image454.png"/><Relationship Id="rId3" Type="http://schemas.openxmlformats.org/officeDocument/2006/relationships/image" Target="../media/image1.jpeg"/><Relationship Id="rId7" Type="http://schemas.openxmlformats.org/officeDocument/2006/relationships/hyperlink" Target="https://ir.amd.com/sec-filings/content/0000002488-24-000163/0000002488-24-000163.pdf" TargetMode="External"/><Relationship Id="rId12" Type="http://schemas.openxmlformats.org/officeDocument/2006/relationships/customXml" Target="../ink/ink173.xml"/><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image" Target="../media/image449.png"/><Relationship Id="rId11" Type="http://schemas.openxmlformats.org/officeDocument/2006/relationships/image" Target="../media/image453.png"/><Relationship Id="rId5" Type="http://schemas.openxmlformats.org/officeDocument/2006/relationships/image" Target="../media/image448.png"/><Relationship Id="rId15" Type="http://schemas.openxmlformats.org/officeDocument/2006/relationships/image" Target="../media/image455.png"/><Relationship Id="rId10" Type="http://schemas.openxmlformats.org/officeDocument/2006/relationships/customXml" Target="../ink/ink172.xml"/><Relationship Id="rId4" Type="http://schemas.openxmlformats.org/officeDocument/2006/relationships/image" Target="../media/image349.png"/><Relationship Id="rId9" Type="http://schemas.openxmlformats.org/officeDocument/2006/relationships/image" Target="../media/image450.png"/><Relationship Id="rId14" Type="http://schemas.openxmlformats.org/officeDocument/2006/relationships/customXml" Target="../ink/ink174.xml"/></Relationships>
</file>

<file path=ppt/slides/_rels/slide242.xml.rels><?xml version="1.0" encoding="UTF-8" standalone="yes"?>
<Relationships xmlns="http://schemas.openxmlformats.org/package/2006/relationships"><Relationship Id="rId8" Type="http://schemas.openxmlformats.org/officeDocument/2006/relationships/image" Target="../media/image457.png"/><Relationship Id="rId3" Type="http://schemas.openxmlformats.org/officeDocument/2006/relationships/image" Target="../media/image1.jpeg"/><Relationship Id="rId7" Type="http://schemas.openxmlformats.org/officeDocument/2006/relationships/customXml" Target="../ink/ink175.xml"/><Relationship Id="rId12" Type="http://schemas.openxmlformats.org/officeDocument/2006/relationships/image" Target="../media/image459.png"/><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451.png"/><Relationship Id="rId11" Type="http://schemas.openxmlformats.org/officeDocument/2006/relationships/customXml" Target="../ink/ink177.xml"/><Relationship Id="rId5" Type="http://schemas.openxmlformats.org/officeDocument/2006/relationships/image" Target="../media/image349.png"/><Relationship Id="rId10" Type="http://schemas.openxmlformats.org/officeDocument/2006/relationships/image" Target="../media/image458.png"/><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176.xml"/></Relationships>
</file>

<file path=ppt/slides/_rels/slide243.xml.rels><?xml version="1.0" encoding="UTF-8" standalone="yes"?>
<Relationships xmlns="http://schemas.openxmlformats.org/package/2006/relationships"><Relationship Id="rId8" Type="http://schemas.openxmlformats.org/officeDocument/2006/relationships/customXml" Target="../ink/ink178.xml"/><Relationship Id="rId13" Type="http://schemas.openxmlformats.org/officeDocument/2006/relationships/customXml" Target="../ink/ink180.xml"/><Relationship Id="rId18" Type="http://schemas.openxmlformats.org/officeDocument/2006/relationships/image" Target="../media/image467.png"/><Relationship Id="rId3" Type="http://schemas.openxmlformats.org/officeDocument/2006/relationships/image" Target="../media/image1.jpeg"/><Relationship Id="rId7" Type="http://schemas.openxmlformats.org/officeDocument/2006/relationships/image" Target="../media/image456.png"/><Relationship Id="rId12" Type="http://schemas.openxmlformats.org/officeDocument/2006/relationships/image" Target="../media/image464.png"/><Relationship Id="rId17" Type="http://schemas.openxmlformats.org/officeDocument/2006/relationships/customXml" Target="../ink/ink182.xml"/><Relationship Id="rId2" Type="http://schemas.openxmlformats.org/officeDocument/2006/relationships/notesSlide" Target="../notesSlides/notesSlide132.xml"/><Relationship Id="rId16" Type="http://schemas.openxmlformats.org/officeDocument/2006/relationships/image" Target="../media/image466.png"/><Relationship Id="rId20" Type="http://schemas.openxmlformats.org/officeDocument/2006/relationships/image" Target="../media/image468.png"/><Relationship Id="rId1" Type="http://schemas.openxmlformats.org/officeDocument/2006/relationships/slideLayout" Target="../slideLayouts/slideLayout7.xml"/><Relationship Id="rId6" Type="http://schemas.openxmlformats.org/officeDocument/2006/relationships/image" Target="../media/image452.png"/><Relationship Id="rId11" Type="http://schemas.openxmlformats.org/officeDocument/2006/relationships/customXml" Target="../ink/ink179.xml"/><Relationship Id="rId5" Type="http://schemas.openxmlformats.org/officeDocument/2006/relationships/image" Target="../media/image349.png"/><Relationship Id="rId15" Type="http://schemas.openxmlformats.org/officeDocument/2006/relationships/customXml" Target="../ink/ink181.xml"/><Relationship Id="rId10" Type="http://schemas.openxmlformats.org/officeDocument/2006/relationships/image" Target="../media/image460.png"/><Relationship Id="rId19" Type="http://schemas.openxmlformats.org/officeDocument/2006/relationships/customXml" Target="../ink/ink183.xml"/><Relationship Id="rId4" Type="http://schemas.openxmlformats.org/officeDocument/2006/relationships/hyperlink" Target="https://ir.amd.com/sec-filings/content/0000002488-24-000163/0000002488-24-000163.pdf" TargetMode="External"/><Relationship Id="rId9" Type="http://schemas.openxmlformats.org/officeDocument/2006/relationships/image" Target="../media/image462.png"/><Relationship Id="rId14" Type="http://schemas.openxmlformats.org/officeDocument/2006/relationships/image" Target="../media/image465.png"/></Relationships>
</file>

<file path=ppt/slides/_rels/slide244.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customXml" Target="../ink/ink187.xml"/><Relationship Id="rId18" Type="http://schemas.openxmlformats.org/officeDocument/2006/relationships/image" Target="../media/image475.png"/><Relationship Id="rId3" Type="http://schemas.openxmlformats.org/officeDocument/2006/relationships/image" Target="../media/image1.jpeg"/><Relationship Id="rId7" Type="http://schemas.openxmlformats.org/officeDocument/2006/relationships/customXml" Target="../ink/ink184.xml"/><Relationship Id="rId12" Type="http://schemas.openxmlformats.org/officeDocument/2006/relationships/image" Target="../media/image472.png"/><Relationship Id="rId17" Type="http://schemas.openxmlformats.org/officeDocument/2006/relationships/customXml" Target="../ink/ink189.xml"/><Relationship Id="rId2" Type="http://schemas.openxmlformats.org/officeDocument/2006/relationships/notesSlide" Target="../notesSlides/notesSlide133.xml"/><Relationship Id="rId16" Type="http://schemas.openxmlformats.org/officeDocument/2006/relationships/image" Target="../media/image474.png"/><Relationship Id="rId1" Type="http://schemas.openxmlformats.org/officeDocument/2006/relationships/slideLayout" Target="../slideLayouts/slideLayout7.xml"/><Relationship Id="rId6" Type="http://schemas.openxmlformats.org/officeDocument/2006/relationships/image" Target="../media/image461.png"/><Relationship Id="rId11" Type="http://schemas.openxmlformats.org/officeDocument/2006/relationships/customXml" Target="../ink/ink186.xml"/><Relationship Id="rId5" Type="http://schemas.openxmlformats.org/officeDocument/2006/relationships/image" Target="../media/image349.png"/><Relationship Id="rId15" Type="http://schemas.openxmlformats.org/officeDocument/2006/relationships/customXml" Target="../ink/ink188.xml"/><Relationship Id="rId10" Type="http://schemas.openxmlformats.org/officeDocument/2006/relationships/image" Target="../media/image471.png"/><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185.xml"/><Relationship Id="rId14" Type="http://schemas.openxmlformats.org/officeDocument/2006/relationships/image" Target="../media/image473.png"/></Relationships>
</file>

<file path=ppt/slides/_rels/slide245.xml.rels><?xml version="1.0" encoding="UTF-8" standalone="yes"?>
<Relationships xmlns="http://schemas.openxmlformats.org/package/2006/relationships"><Relationship Id="rId8" Type="http://schemas.openxmlformats.org/officeDocument/2006/relationships/image" Target="../media/image477.png"/><Relationship Id="rId13" Type="http://schemas.openxmlformats.org/officeDocument/2006/relationships/customXml" Target="../ink/ink193.xml"/><Relationship Id="rId3" Type="http://schemas.openxmlformats.org/officeDocument/2006/relationships/image" Target="../media/image1.jpeg"/><Relationship Id="rId7" Type="http://schemas.openxmlformats.org/officeDocument/2006/relationships/customXml" Target="../ink/ink190.xml"/><Relationship Id="rId12" Type="http://schemas.openxmlformats.org/officeDocument/2006/relationships/image" Target="../media/image479.png"/><Relationship Id="rId2" Type="http://schemas.openxmlformats.org/officeDocument/2006/relationships/notesSlide" Target="../notesSlides/notesSlide134.xml"/><Relationship Id="rId1" Type="http://schemas.openxmlformats.org/officeDocument/2006/relationships/slideLayout" Target="../slideLayouts/slideLayout7.xml"/><Relationship Id="rId6" Type="http://schemas.openxmlformats.org/officeDocument/2006/relationships/image" Target="../media/image463.png"/><Relationship Id="rId11" Type="http://schemas.openxmlformats.org/officeDocument/2006/relationships/customXml" Target="../ink/ink192.xml"/><Relationship Id="rId5" Type="http://schemas.openxmlformats.org/officeDocument/2006/relationships/image" Target="../media/image349.png"/><Relationship Id="rId10" Type="http://schemas.openxmlformats.org/officeDocument/2006/relationships/image" Target="../media/image478.png"/><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191.xml"/><Relationship Id="rId14" Type="http://schemas.openxmlformats.org/officeDocument/2006/relationships/image" Target="../media/image480.png"/></Relationships>
</file>

<file path=ppt/slides/_rels/slide246.xml.rels><?xml version="1.0" encoding="UTF-8" standalone="yes"?>
<Relationships xmlns="http://schemas.openxmlformats.org/package/2006/relationships"><Relationship Id="rId8" Type="http://schemas.openxmlformats.org/officeDocument/2006/relationships/image" Target="../media/image482.png"/><Relationship Id="rId13" Type="http://schemas.openxmlformats.org/officeDocument/2006/relationships/customXml" Target="../ink/ink197.xml"/><Relationship Id="rId3" Type="http://schemas.openxmlformats.org/officeDocument/2006/relationships/image" Target="../media/image1.jpeg"/><Relationship Id="rId7" Type="http://schemas.openxmlformats.org/officeDocument/2006/relationships/customXml" Target="../ink/ink194.xml"/><Relationship Id="rId12" Type="http://schemas.openxmlformats.org/officeDocument/2006/relationships/image" Target="../media/image484.pn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469.png"/><Relationship Id="rId11" Type="http://schemas.openxmlformats.org/officeDocument/2006/relationships/customXml" Target="../ink/ink196.xml"/><Relationship Id="rId5" Type="http://schemas.openxmlformats.org/officeDocument/2006/relationships/image" Target="../media/image349.png"/><Relationship Id="rId10" Type="http://schemas.openxmlformats.org/officeDocument/2006/relationships/image" Target="../media/image483.png"/><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195.xml"/><Relationship Id="rId14" Type="http://schemas.openxmlformats.org/officeDocument/2006/relationships/image" Target="../media/image485.png"/></Relationships>
</file>

<file path=ppt/slides/_rels/slide2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476.png"/><Relationship Id="rId5" Type="http://schemas.openxmlformats.org/officeDocument/2006/relationships/image" Target="../media/image349.png"/><Relationship Id="rId4" Type="http://schemas.openxmlformats.org/officeDocument/2006/relationships/hyperlink" Target="https://ir.amd.com/sec-filings/content/0000002488-24-000012/0000002488-24-000012.pdf" TargetMode="External"/></Relationships>
</file>

<file path=ppt/slides/_rels/slide24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0.svg"/><Relationship Id="rId5" Type="http://schemas.openxmlformats.org/officeDocument/2006/relationships/image" Target="../media/image11.png"/><Relationship Id="rId10" Type="http://schemas.openxmlformats.org/officeDocument/2006/relationships/image" Target="../media/image69.svg"/><Relationship Id="rId4" Type="http://schemas.openxmlformats.org/officeDocument/2006/relationships/image" Target="../media/image66.svg"/><Relationship Id="rId9" Type="http://schemas.openxmlformats.org/officeDocument/2006/relationships/image" Target="../media/image17.png"/></Relationships>
</file>

<file path=ppt/slides/_rels/slide249.xml.rels><?xml version="1.0" encoding="UTF-8" standalone="yes"?>
<Relationships xmlns="http://schemas.openxmlformats.org/package/2006/relationships"><Relationship Id="rId8" Type="http://schemas.openxmlformats.org/officeDocument/2006/relationships/image" Target="../media/image483.jpeg"/><Relationship Id="rId13" Type="http://schemas.openxmlformats.org/officeDocument/2006/relationships/image" Target="../media/image488.jpeg"/><Relationship Id="rId3" Type="http://schemas.openxmlformats.org/officeDocument/2006/relationships/image" Target="../media/image1.jpeg"/><Relationship Id="rId7" Type="http://schemas.openxmlformats.org/officeDocument/2006/relationships/image" Target="../media/image482.jpeg"/><Relationship Id="rId12" Type="http://schemas.openxmlformats.org/officeDocument/2006/relationships/image" Target="../media/image487.png"/><Relationship Id="rId2" Type="http://schemas.openxmlformats.org/officeDocument/2006/relationships/notesSlide" Target="../notesSlides/notesSlide137.xml"/><Relationship Id="rId1" Type="http://schemas.openxmlformats.org/officeDocument/2006/relationships/slideLayout" Target="../slideLayouts/slideLayout7.xml"/><Relationship Id="rId6" Type="http://schemas.openxmlformats.org/officeDocument/2006/relationships/image" Target="../media/image481.png"/><Relationship Id="rId11" Type="http://schemas.openxmlformats.org/officeDocument/2006/relationships/image" Target="../media/image486.jpeg"/><Relationship Id="rId5" Type="http://schemas.openxmlformats.org/officeDocument/2006/relationships/image" Target="../media/image349.png"/><Relationship Id="rId10" Type="http://schemas.openxmlformats.org/officeDocument/2006/relationships/image" Target="../media/image485.jpeg"/><Relationship Id="rId4" Type="http://schemas.openxmlformats.org/officeDocument/2006/relationships/hyperlink" Target="https://ir.amd.com/leadership-governance/board-of-directors" TargetMode="External"/><Relationship Id="rId9" Type="http://schemas.openxmlformats.org/officeDocument/2006/relationships/image" Target="../media/image484.jpeg"/><Relationship Id="rId14" Type="http://schemas.openxmlformats.org/officeDocument/2006/relationships/image" Target="../media/image489.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490.jpeg"/><Relationship Id="rId5" Type="http://schemas.openxmlformats.org/officeDocument/2006/relationships/image" Target="../media/image349.png"/><Relationship Id="rId4" Type="http://schemas.openxmlformats.org/officeDocument/2006/relationships/hyperlink" Target="https://www.amd.com/en/corporate/leadership/lisa-su.html" TargetMode="External"/></Relationships>
</file>

<file path=ppt/slides/_rels/slide2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491.jpeg"/><Relationship Id="rId5" Type="http://schemas.openxmlformats.org/officeDocument/2006/relationships/image" Target="../media/image349.png"/><Relationship Id="rId4" Type="http://schemas.openxmlformats.org/officeDocument/2006/relationships/hyperlink" Target="https://www.amd.com/en/corporate/leadership/darren-grasby.html" TargetMode="External"/></Relationships>
</file>

<file path=ppt/slides/_rels/slide2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image" Target="../media/image492.jpeg"/><Relationship Id="rId5" Type="http://schemas.openxmlformats.org/officeDocument/2006/relationships/image" Target="../media/image349.png"/><Relationship Id="rId4" Type="http://schemas.openxmlformats.org/officeDocument/2006/relationships/hyperlink" Target="https://www.amd.com/en/corporate/leadership/phil-guido.html" TargetMode="External"/></Relationships>
</file>

<file path=ppt/slides/_rels/slide2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493.jpeg"/><Relationship Id="rId5" Type="http://schemas.openxmlformats.org/officeDocument/2006/relationships/image" Target="../media/image349.png"/><Relationship Id="rId4" Type="http://schemas.openxmlformats.org/officeDocument/2006/relationships/hyperlink" Target="https://www.amd.com/en/corporate/leadership/jean-hu.html"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494.jpeg"/><Relationship Id="rId5" Type="http://schemas.openxmlformats.org/officeDocument/2006/relationships/image" Target="../media/image349.png"/><Relationship Id="rId4" Type="http://schemas.openxmlformats.org/officeDocument/2006/relationships/hyperlink" Target="https://www.amd.com/en/corporate/leadership/forrest-norrod.html" TargetMode="External"/></Relationships>
</file>

<file path=ppt/slides/_rels/slide2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495.jpeg"/><Relationship Id="rId5" Type="http://schemas.openxmlformats.org/officeDocument/2006/relationships/image" Target="../media/image349.png"/><Relationship Id="rId4" Type="http://schemas.openxmlformats.org/officeDocument/2006/relationships/hyperlink" Target="https://www.amd.com/en/corporate/leadership/mark-papermaster.html" TargetMode="External"/></Relationships>
</file>

<file path=ppt/slides/_rels/slide25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0.svg"/><Relationship Id="rId5" Type="http://schemas.openxmlformats.org/officeDocument/2006/relationships/image" Target="../media/image11.png"/><Relationship Id="rId10" Type="http://schemas.openxmlformats.org/officeDocument/2006/relationships/image" Target="../media/image69.svg"/><Relationship Id="rId4" Type="http://schemas.openxmlformats.org/officeDocument/2006/relationships/image" Target="../media/image66.svg"/><Relationship Id="rId9" Type="http://schemas.openxmlformats.org/officeDocument/2006/relationships/image" Target="../media/image17.png"/></Relationships>
</file>

<file path=ppt/slides/_rels/slide257.xml.rels><?xml version="1.0" encoding="UTF-8" standalone="yes"?>
<Relationships xmlns="http://schemas.openxmlformats.org/package/2006/relationships"><Relationship Id="rId8" Type="http://schemas.openxmlformats.org/officeDocument/2006/relationships/image" Target="../media/image503.png"/><Relationship Id="rId13" Type="http://schemas.openxmlformats.org/officeDocument/2006/relationships/customXml" Target="../ink/ink201.xml"/><Relationship Id="rId3" Type="http://schemas.openxmlformats.org/officeDocument/2006/relationships/image" Target="../media/image1.jpeg"/><Relationship Id="rId7" Type="http://schemas.openxmlformats.org/officeDocument/2006/relationships/customXml" Target="../ink/ink198.xml"/><Relationship Id="rId12" Type="http://schemas.openxmlformats.org/officeDocument/2006/relationships/image" Target="../media/image505.png"/><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image" Target="../media/image496.png"/><Relationship Id="rId11" Type="http://schemas.openxmlformats.org/officeDocument/2006/relationships/customXml" Target="../ink/ink200.xml"/><Relationship Id="rId5" Type="http://schemas.openxmlformats.org/officeDocument/2006/relationships/image" Target="../media/image349.png"/><Relationship Id="rId10" Type="http://schemas.openxmlformats.org/officeDocument/2006/relationships/image" Target="../media/image504.png"/><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199.xml"/></Relationships>
</file>

<file path=ppt/slides/_rels/slide258.xml.rels><?xml version="1.0" encoding="UTF-8" standalone="yes"?>
<Relationships xmlns="http://schemas.openxmlformats.org/package/2006/relationships"><Relationship Id="rId8" Type="http://schemas.openxmlformats.org/officeDocument/2006/relationships/customXml" Target="../ink/ink202.xml"/><Relationship Id="rId13" Type="http://schemas.openxmlformats.org/officeDocument/2006/relationships/customXml" Target="../ink/ink205.xml"/><Relationship Id="rId18" Type="http://schemas.openxmlformats.org/officeDocument/2006/relationships/image" Target="../media/image512.png"/><Relationship Id="rId3" Type="http://schemas.openxmlformats.org/officeDocument/2006/relationships/image" Target="../media/image1.jpeg"/><Relationship Id="rId7" Type="http://schemas.openxmlformats.org/officeDocument/2006/relationships/image" Target="../media/image498.png"/><Relationship Id="rId12" Type="http://schemas.openxmlformats.org/officeDocument/2006/relationships/image" Target="../media/image509.png"/><Relationship Id="rId17" Type="http://schemas.openxmlformats.org/officeDocument/2006/relationships/customXml" Target="../ink/ink207.xml"/><Relationship Id="rId2" Type="http://schemas.openxmlformats.org/officeDocument/2006/relationships/notesSlide" Target="../notesSlides/notesSlide145.xml"/><Relationship Id="rId16" Type="http://schemas.openxmlformats.org/officeDocument/2006/relationships/image" Target="../media/image511.png"/><Relationship Id="rId1" Type="http://schemas.openxmlformats.org/officeDocument/2006/relationships/slideLayout" Target="../slideLayouts/slideLayout7.xml"/><Relationship Id="rId6" Type="http://schemas.openxmlformats.org/officeDocument/2006/relationships/image" Target="../media/image497.png"/><Relationship Id="rId11" Type="http://schemas.openxmlformats.org/officeDocument/2006/relationships/customXml" Target="../ink/ink204.xml"/><Relationship Id="rId5" Type="http://schemas.openxmlformats.org/officeDocument/2006/relationships/image" Target="../media/image349.png"/><Relationship Id="rId15" Type="http://schemas.openxmlformats.org/officeDocument/2006/relationships/customXml" Target="../ink/ink206.xml"/><Relationship Id="rId10" Type="http://schemas.openxmlformats.org/officeDocument/2006/relationships/customXml" Target="../ink/ink203.xml"/><Relationship Id="rId4" Type="http://schemas.openxmlformats.org/officeDocument/2006/relationships/hyperlink" Target="https://ir.amd.com/sec-filings/content/0000002488-24-000163/0000002488-24-000163.pdf" TargetMode="External"/><Relationship Id="rId9" Type="http://schemas.openxmlformats.org/officeDocument/2006/relationships/image" Target="../media/image508.png"/><Relationship Id="rId14" Type="http://schemas.openxmlformats.org/officeDocument/2006/relationships/image" Target="../media/image510.png"/></Relationships>
</file>

<file path=ppt/slides/_rels/slide259.xml.rels><?xml version="1.0" encoding="UTF-8" standalone="yes"?>
<Relationships xmlns="http://schemas.openxmlformats.org/package/2006/relationships"><Relationship Id="rId8" Type="http://schemas.openxmlformats.org/officeDocument/2006/relationships/image" Target="../media/image514.png"/><Relationship Id="rId13" Type="http://schemas.openxmlformats.org/officeDocument/2006/relationships/customXml" Target="../ink/ink211.xml"/><Relationship Id="rId3" Type="http://schemas.openxmlformats.org/officeDocument/2006/relationships/image" Target="../media/image1.jpeg"/><Relationship Id="rId7" Type="http://schemas.openxmlformats.org/officeDocument/2006/relationships/customXml" Target="../ink/ink208.xml"/><Relationship Id="rId12" Type="http://schemas.openxmlformats.org/officeDocument/2006/relationships/image" Target="../media/image516.png"/><Relationship Id="rId2" Type="http://schemas.openxmlformats.org/officeDocument/2006/relationships/notesSlide" Target="../notesSlides/notesSlide146.xml"/><Relationship Id="rId1" Type="http://schemas.openxmlformats.org/officeDocument/2006/relationships/slideLayout" Target="../slideLayouts/slideLayout7.xml"/><Relationship Id="rId6" Type="http://schemas.openxmlformats.org/officeDocument/2006/relationships/image" Target="../media/image499.png"/><Relationship Id="rId11" Type="http://schemas.openxmlformats.org/officeDocument/2006/relationships/customXml" Target="../ink/ink210.xml"/><Relationship Id="rId5" Type="http://schemas.openxmlformats.org/officeDocument/2006/relationships/image" Target="../media/image349.png"/><Relationship Id="rId10" Type="http://schemas.openxmlformats.org/officeDocument/2006/relationships/image" Target="../media/image515.png"/><Relationship Id="rId4" Type="http://schemas.openxmlformats.org/officeDocument/2006/relationships/hyperlink" Target="https://ir.amd.com/sec-filings/filter/annual-filings/content/0000002488-24-000012/0000002488-24-000012.pdf" TargetMode="External"/><Relationship Id="rId9" Type="http://schemas.openxmlformats.org/officeDocument/2006/relationships/customXml" Target="../ink/ink209.xml"/><Relationship Id="rId14" Type="http://schemas.openxmlformats.org/officeDocument/2006/relationships/image" Target="../media/image517.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8" Type="http://schemas.openxmlformats.org/officeDocument/2006/relationships/image" Target="../media/image519.png"/><Relationship Id="rId13" Type="http://schemas.openxmlformats.org/officeDocument/2006/relationships/image" Target="../media/image522.png"/><Relationship Id="rId18" Type="http://schemas.openxmlformats.org/officeDocument/2006/relationships/customXml" Target="../ink/ink217.xml"/><Relationship Id="rId3" Type="http://schemas.openxmlformats.org/officeDocument/2006/relationships/image" Target="../media/image1.jpeg"/><Relationship Id="rId7" Type="http://schemas.openxmlformats.org/officeDocument/2006/relationships/customXml" Target="../ink/ink212.xml"/><Relationship Id="rId12" Type="http://schemas.openxmlformats.org/officeDocument/2006/relationships/customXml" Target="../ink/ink214.xml"/><Relationship Id="rId17" Type="http://schemas.openxmlformats.org/officeDocument/2006/relationships/image" Target="../media/image524.png"/><Relationship Id="rId2" Type="http://schemas.openxmlformats.org/officeDocument/2006/relationships/notesSlide" Target="../notesSlides/notesSlide147.xml"/><Relationship Id="rId16" Type="http://schemas.openxmlformats.org/officeDocument/2006/relationships/customXml" Target="../ink/ink216.xml"/><Relationship Id="rId1" Type="http://schemas.openxmlformats.org/officeDocument/2006/relationships/slideLayout" Target="../slideLayouts/slideLayout7.xml"/><Relationship Id="rId6" Type="http://schemas.openxmlformats.org/officeDocument/2006/relationships/image" Target="../media/image500.png"/><Relationship Id="rId11" Type="http://schemas.openxmlformats.org/officeDocument/2006/relationships/image" Target="../media/image521.png"/><Relationship Id="rId5" Type="http://schemas.openxmlformats.org/officeDocument/2006/relationships/image" Target="../media/image349.png"/><Relationship Id="rId15" Type="http://schemas.openxmlformats.org/officeDocument/2006/relationships/image" Target="../media/image523.png"/><Relationship Id="rId10" Type="http://schemas.openxmlformats.org/officeDocument/2006/relationships/customXml" Target="../ink/ink213.xml"/><Relationship Id="rId19" Type="http://schemas.openxmlformats.org/officeDocument/2006/relationships/image" Target="../media/image525.png"/><Relationship Id="rId4" Type="http://schemas.openxmlformats.org/officeDocument/2006/relationships/hyperlink" Target="https://ir.amd.com/sec-filings/filter/annual-filings/content/0000002488-24-000012/0000002488-24-000012.pdf" TargetMode="External"/><Relationship Id="rId9" Type="http://schemas.openxmlformats.org/officeDocument/2006/relationships/image" Target="../media/image501.png"/><Relationship Id="rId14" Type="http://schemas.openxmlformats.org/officeDocument/2006/relationships/customXml" Target="../ink/ink215.xml"/></Relationships>
</file>

<file path=ppt/slides/_rels/slide261.xml.rels><?xml version="1.0" encoding="UTF-8" standalone="yes"?>
<Relationships xmlns="http://schemas.openxmlformats.org/package/2006/relationships"><Relationship Id="rId8" Type="http://schemas.openxmlformats.org/officeDocument/2006/relationships/image" Target="../media/image527.png"/><Relationship Id="rId13" Type="http://schemas.openxmlformats.org/officeDocument/2006/relationships/customXml" Target="../ink/ink221.xml"/><Relationship Id="rId18" Type="http://schemas.openxmlformats.org/officeDocument/2006/relationships/image" Target="../media/image532.png"/><Relationship Id="rId26" Type="http://schemas.openxmlformats.org/officeDocument/2006/relationships/customXml" Target="../ink/ink227.xml"/><Relationship Id="rId3" Type="http://schemas.openxmlformats.org/officeDocument/2006/relationships/image" Target="../media/image1.jpeg"/><Relationship Id="rId21" Type="http://schemas.openxmlformats.org/officeDocument/2006/relationships/customXml" Target="../ink/ink225.xml"/><Relationship Id="rId7" Type="http://schemas.openxmlformats.org/officeDocument/2006/relationships/customXml" Target="../ink/ink218.xml"/><Relationship Id="rId12" Type="http://schemas.openxmlformats.org/officeDocument/2006/relationships/image" Target="../media/image529.png"/><Relationship Id="rId17" Type="http://schemas.openxmlformats.org/officeDocument/2006/relationships/customXml" Target="../ink/ink223.xml"/><Relationship Id="rId25" Type="http://schemas.openxmlformats.org/officeDocument/2006/relationships/image" Target="../media/image536.png"/><Relationship Id="rId2" Type="http://schemas.openxmlformats.org/officeDocument/2006/relationships/notesSlide" Target="../notesSlides/notesSlide148.xml"/><Relationship Id="rId16" Type="http://schemas.openxmlformats.org/officeDocument/2006/relationships/image" Target="../media/image531.png"/><Relationship Id="rId20" Type="http://schemas.openxmlformats.org/officeDocument/2006/relationships/image" Target="../media/image533.png"/><Relationship Id="rId29" Type="http://schemas.openxmlformats.org/officeDocument/2006/relationships/image" Target="../media/image537.png"/><Relationship Id="rId1" Type="http://schemas.openxmlformats.org/officeDocument/2006/relationships/slideLayout" Target="../slideLayouts/slideLayout7.xml"/><Relationship Id="rId6" Type="http://schemas.openxmlformats.org/officeDocument/2006/relationships/image" Target="../media/image502.png"/><Relationship Id="rId11" Type="http://schemas.openxmlformats.org/officeDocument/2006/relationships/customXml" Target="../ink/ink220.xml"/><Relationship Id="rId24" Type="http://schemas.openxmlformats.org/officeDocument/2006/relationships/customXml" Target="../ink/ink226.xml"/><Relationship Id="rId5" Type="http://schemas.openxmlformats.org/officeDocument/2006/relationships/image" Target="../media/image349.png"/><Relationship Id="rId15" Type="http://schemas.openxmlformats.org/officeDocument/2006/relationships/customXml" Target="../ink/ink222.xml"/><Relationship Id="rId23" Type="http://schemas.openxmlformats.org/officeDocument/2006/relationships/image" Target="../media/image506.png"/><Relationship Id="rId28" Type="http://schemas.openxmlformats.org/officeDocument/2006/relationships/customXml" Target="../ink/ink228.xml"/><Relationship Id="rId10" Type="http://schemas.openxmlformats.org/officeDocument/2006/relationships/image" Target="../media/image528.png"/><Relationship Id="rId19" Type="http://schemas.openxmlformats.org/officeDocument/2006/relationships/customXml" Target="../ink/ink224.xml"/><Relationship Id="rId4" Type="http://schemas.openxmlformats.org/officeDocument/2006/relationships/hyperlink" Target="https://ir.amd.com/sec-filings/filter/annual-filings/content/0000002488-24-000012/0000002488-24-000012.pdf" TargetMode="External"/><Relationship Id="rId9" Type="http://schemas.openxmlformats.org/officeDocument/2006/relationships/customXml" Target="../ink/ink219.xml"/><Relationship Id="rId14" Type="http://schemas.openxmlformats.org/officeDocument/2006/relationships/image" Target="../media/image530.png"/><Relationship Id="rId22" Type="http://schemas.openxmlformats.org/officeDocument/2006/relationships/image" Target="../media/image534.png"/><Relationship Id="rId27" Type="http://schemas.openxmlformats.org/officeDocument/2006/relationships/image" Target="../media/image386.png"/></Relationships>
</file>

<file path=ppt/slides/_rels/slide262.xml.rels><?xml version="1.0" encoding="UTF-8" standalone="yes"?>
<Relationships xmlns="http://schemas.openxmlformats.org/package/2006/relationships"><Relationship Id="rId8" Type="http://schemas.openxmlformats.org/officeDocument/2006/relationships/image" Target="../media/image539.png"/><Relationship Id="rId13" Type="http://schemas.openxmlformats.org/officeDocument/2006/relationships/customXml" Target="../ink/ink232.xml"/><Relationship Id="rId18" Type="http://schemas.openxmlformats.org/officeDocument/2006/relationships/image" Target="../media/image544.png"/><Relationship Id="rId3" Type="http://schemas.openxmlformats.org/officeDocument/2006/relationships/image" Target="../media/image1.jpeg"/><Relationship Id="rId7" Type="http://schemas.openxmlformats.org/officeDocument/2006/relationships/customXml" Target="../ink/ink229.xml"/><Relationship Id="rId12" Type="http://schemas.openxmlformats.org/officeDocument/2006/relationships/image" Target="../media/image541.png"/><Relationship Id="rId17" Type="http://schemas.openxmlformats.org/officeDocument/2006/relationships/customXml" Target="../ink/ink234.xml"/><Relationship Id="rId2" Type="http://schemas.openxmlformats.org/officeDocument/2006/relationships/notesSlide" Target="../notesSlides/notesSlide149.xml"/><Relationship Id="rId16" Type="http://schemas.openxmlformats.org/officeDocument/2006/relationships/image" Target="../media/image543.png"/><Relationship Id="rId1" Type="http://schemas.openxmlformats.org/officeDocument/2006/relationships/slideLayout" Target="../slideLayouts/slideLayout7.xml"/><Relationship Id="rId6" Type="http://schemas.openxmlformats.org/officeDocument/2006/relationships/image" Target="../media/image507.png"/><Relationship Id="rId11" Type="http://schemas.openxmlformats.org/officeDocument/2006/relationships/customXml" Target="../ink/ink231.xml"/><Relationship Id="rId5" Type="http://schemas.openxmlformats.org/officeDocument/2006/relationships/image" Target="../media/image349.png"/><Relationship Id="rId15" Type="http://schemas.openxmlformats.org/officeDocument/2006/relationships/customXml" Target="../ink/ink233.xml"/><Relationship Id="rId10" Type="http://schemas.openxmlformats.org/officeDocument/2006/relationships/image" Target="../media/image540.png"/><Relationship Id="rId19" Type="http://schemas.openxmlformats.org/officeDocument/2006/relationships/image" Target="../media/image513.png"/><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230.xml"/><Relationship Id="rId14" Type="http://schemas.openxmlformats.org/officeDocument/2006/relationships/image" Target="../media/image542.png"/></Relationships>
</file>

<file path=ppt/slides/_rels/slide263.xml.rels><?xml version="1.0" encoding="UTF-8" standalone="yes"?>
<Relationships xmlns="http://schemas.openxmlformats.org/package/2006/relationships"><Relationship Id="rId8" Type="http://schemas.openxmlformats.org/officeDocument/2006/relationships/image" Target="../media/image547.png"/><Relationship Id="rId13" Type="http://schemas.openxmlformats.org/officeDocument/2006/relationships/customXml" Target="../ink/ink238.xml"/><Relationship Id="rId18" Type="http://schemas.openxmlformats.org/officeDocument/2006/relationships/image" Target="../media/image552.png"/><Relationship Id="rId3" Type="http://schemas.openxmlformats.org/officeDocument/2006/relationships/image" Target="../media/image1.jpeg"/><Relationship Id="rId21" Type="http://schemas.openxmlformats.org/officeDocument/2006/relationships/customXml" Target="../ink/ink242.xml"/><Relationship Id="rId7" Type="http://schemas.openxmlformats.org/officeDocument/2006/relationships/customXml" Target="../ink/ink235.xml"/><Relationship Id="rId12" Type="http://schemas.openxmlformats.org/officeDocument/2006/relationships/image" Target="../media/image549.png"/><Relationship Id="rId17" Type="http://schemas.openxmlformats.org/officeDocument/2006/relationships/customXml" Target="../ink/ink240.xml"/><Relationship Id="rId2" Type="http://schemas.openxmlformats.org/officeDocument/2006/relationships/notesSlide" Target="../notesSlides/notesSlide150.xml"/><Relationship Id="rId16" Type="http://schemas.openxmlformats.org/officeDocument/2006/relationships/image" Target="../media/image551.png"/><Relationship Id="rId20" Type="http://schemas.openxmlformats.org/officeDocument/2006/relationships/image" Target="../media/image553.png"/><Relationship Id="rId1" Type="http://schemas.openxmlformats.org/officeDocument/2006/relationships/slideLayout" Target="../slideLayouts/slideLayout7.xml"/><Relationship Id="rId6" Type="http://schemas.openxmlformats.org/officeDocument/2006/relationships/image" Target="../media/image518.png"/><Relationship Id="rId11" Type="http://schemas.openxmlformats.org/officeDocument/2006/relationships/customXml" Target="../ink/ink237.xml"/><Relationship Id="rId24" Type="http://schemas.openxmlformats.org/officeDocument/2006/relationships/image" Target="../media/image555.png"/><Relationship Id="rId5" Type="http://schemas.openxmlformats.org/officeDocument/2006/relationships/image" Target="../media/image349.png"/><Relationship Id="rId15" Type="http://schemas.openxmlformats.org/officeDocument/2006/relationships/customXml" Target="../ink/ink239.xml"/><Relationship Id="rId23" Type="http://schemas.openxmlformats.org/officeDocument/2006/relationships/customXml" Target="../ink/ink243.xml"/><Relationship Id="rId10" Type="http://schemas.openxmlformats.org/officeDocument/2006/relationships/image" Target="../media/image548.png"/><Relationship Id="rId19" Type="http://schemas.openxmlformats.org/officeDocument/2006/relationships/customXml" Target="../ink/ink241.xml"/><Relationship Id="rId4" Type="http://schemas.openxmlformats.org/officeDocument/2006/relationships/hyperlink" Target="https://ir.amd.com/sec-filings/filter/annual-filings/content/0000002488-24-000012/0000002488-24-000012.pdf" TargetMode="External"/><Relationship Id="rId9" Type="http://schemas.openxmlformats.org/officeDocument/2006/relationships/customXml" Target="../ink/ink236.xml"/><Relationship Id="rId14" Type="http://schemas.openxmlformats.org/officeDocument/2006/relationships/image" Target="../media/image550.png"/><Relationship Id="rId22" Type="http://schemas.openxmlformats.org/officeDocument/2006/relationships/image" Target="../media/image554.png"/></Relationships>
</file>

<file path=ppt/slides/_rels/slide264.xml.rels><?xml version="1.0" encoding="UTF-8" standalone="yes"?>
<Relationships xmlns="http://schemas.openxmlformats.org/package/2006/relationships"><Relationship Id="rId8" Type="http://schemas.openxmlformats.org/officeDocument/2006/relationships/customXml" Target="../ink/ink244.xml"/><Relationship Id="rId13" Type="http://schemas.openxmlformats.org/officeDocument/2006/relationships/image" Target="../media/image560.png"/><Relationship Id="rId3" Type="http://schemas.openxmlformats.org/officeDocument/2006/relationships/image" Target="../media/image1.jpeg"/><Relationship Id="rId7" Type="http://schemas.openxmlformats.org/officeDocument/2006/relationships/image" Target="../media/image526.png"/><Relationship Id="rId12" Type="http://schemas.openxmlformats.org/officeDocument/2006/relationships/customXml" Target="../ink/ink246.xml"/><Relationship Id="rId2" Type="http://schemas.openxmlformats.org/officeDocument/2006/relationships/notesSlide" Target="../notesSlides/notesSlide151.xml"/><Relationship Id="rId1" Type="http://schemas.openxmlformats.org/officeDocument/2006/relationships/slideLayout" Target="../slideLayouts/slideLayout7.xml"/><Relationship Id="rId6" Type="http://schemas.openxmlformats.org/officeDocument/2006/relationships/image" Target="../media/image520.png"/><Relationship Id="rId11" Type="http://schemas.openxmlformats.org/officeDocument/2006/relationships/image" Target="../media/image559.png"/><Relationship Id="rId5" Type="http://schemas.openxmlformats.org/officeDocument/2006/relationships/image" Target="../media/image349.png"/><Relationship Id="rId15" Type="http://schemas.openxmlformats.org/officeDocument/2006/relationships/image" Target="../media/image561.png"/><Relationship Id="rId10" Type="http://schemas.openxmlformats.org/officeDocument/2006/relationships/customXml" Target="../ink/ink245.xml"/><Relationship Id="rId4" Type="http://schemas.openxmlformats.org/officeDocument/2006/relationships/hyperlink" Target="https://ir.amd.com/sec-filings/filter/annual-filings/content/0000002488-24-000012/0000002488-24-000012.pdf" TargetMode="External"/><Relationship Id="rId9" Type="http://schemas.openxmlformats.org/officeDocument/2006/relationships/image" Target="../media/image558.png"/><Relationship Id="rId14" Type="http://schemas.openxmlformats.org/officeDocument/2006/relationships/customXml" Target="../ink/ink247.xml"/></Relationships>
</file>

<file path=ppt/slides/_rels/slide265.xml.rels><?xml version="1.0" encoding="UTF-8" standalone="yes"?>
<Relationships xmlns="http://schemas.openxmlformats.org/package/2006/relationships"><Relationship Id="rId8" Type="http://schemas.openxmlformats.org/officeDocument/2006/relationships/image" Target="../media/image535.png"/><Relationship Id="rId13" Type="http://schemas.openxmlformats.org/officeDocument/2006/relationships/customXml" Target="../ink/ink251.xml"/><Relationship Id="rId18" Type="http://schemas.openxmlformats.org/officeDocument/2006/relationships/image" Target="../media/image567.png"/><Relationship Id="rId3" Type="http://schemas.openxmlformats.org/officeDocument/2006/relationships/image" Target="../media/image1.jpeg"/><Relationship Id="rId21" Type="http://schemas.openxmlformats.org/officeDocument/2006/relationships/customXml" Target="../ink/ink255.xml"/><Relationship Id="rId7" Type="http://schemas.openxmlformats.org/officeDocument/2006/relationships/image" Target="../media/image562.png"/><Relationship Id="rId12" Type="http://schemas.openxmlformats.org/officeDocument/2006/relationships/image" Target="../media/image564.png"/><Relationship Id="rId17" Type="http://schemas.openxmlformats.org/officeDocument/2006/relationships/customXml" Target="../ink/ink253.xml"/><Relationship Id="rId2" Type="http://schemas.openxmlformats.org/officeDocument/2006/relationships/notesSlide" Target="../notesSlides/notesSlide152.xml"/><Relationship Id="rId16" Type="http://schemas.openxmlformats.org/officeDocument/2006/relationships/image" Target="../media/image566.png"/><Relationship Id="rId20" Type="http://schemas.openxmlformats.org/officeDocument/2006/relationships/image" Target="../media/image568.png"/><Relationship Id="rId1" Type="http://schemas.openxmlformats.org/officeDocument/2006/relationships/slideLayout" Target="../slideLayouts/slideLayout7.xml"/><Relationship Id="rId6" Type="http://schemas.openxmlformats.org/officeDocument/2006/relationships/customXml" Target="../ink/ink248.xml"/><Relationship Id="rId11" Type="http://schemas.openxmlformats.org/officeDocument/2006/relationships/customXml" Target="../ink/ink250.xml"/><Relationship Id="rId24" Type="http://schemas.openxmlformats.org/officeDocument/2006/relationships/image" Target="../media/image570.png"/><Relationship Id="rId5" Type="http://schemas.openxmlformats.org/officeDocument/2006/relationships/image" Target="../media/image349.png"/><Relationship Id="rId15" Type="http://schemas.openxmlformats.org/officeDocument/2006/relationships/customXml" Target="../ink/ink252.xml"/><Relationship Id="rId23" Type="http://schemas.openxmlformats.org/officeDocument/2006/relationships/customXml" Target="../ink/ink256.xml"/><Relationship Id="rId10" Type="http://schemas.openxmlformats.org/officeDocument/2006/relationships/image" Target="../media/image523.png"/><Relationship Id="rId19" Type="http://schemas.openxmlformats.org/officeDocument/2006/relationships/customXml" Target="../ink/ink254.xml"/><Relationship Id="rId4" Type="http://schemas.openxmlformats.org/officeDocument/2006/relationships/hyperlink" Target="https://ir.amd.com/sec-filings/content/0000002488-24-000163/0000002488-24-000163.pdf" TargetMode="External"/><Relationship Id="rId9" Type="http://schemas.openxmlformats.org/officeDocument/2006/relationships/customXml" Target="../ink/ink249.xml"/><Relationship Id="rId14" Type="http://schemas.openxmlformats.org/officeDocument/2006/relationships/image" Target="../media/image565.png"/><Relationship Id="rId22" Type="http://schemas.openxmlformats.org/officeDocument/2006/relationships/image" Target="../media/image569.png"/></Relationships>
</file>

<file path=ppt/slides/_rels/slide266.xml.rels><?xml version="1.0" encoding="UTF-8" standalone="yes"?>
<Relationships xmlns="http://schemas.openxmlformats.org/package/2006/relationships"><Relationship Id="rId8" Type="http://schemas.openxmlformats.org/officeDocument/2006/relationships/customXml" Target="../ink/ink257.xml"/><Relationship Id="rId13" Type="http://schemas.openxmlformats.org/officeDocument/2006/relationships/image" Target="../media/image574.png"/><Relationship Id="rId18" Type="http://schemas.openxmlformats.org/officeDocument/2006/relationships/customXml" Target="../ink/ink262.xml"/><Relationship Id="rId26" Type="http://schemas.openxmlformats.org/officeDocument/2006/relationships/customXml" Target="../ink/ink266.xml"/><Relationship Id="rId3" Type="http://schemas.openxmlformats.org/officeDocument/2006/relationships/image" Target="../media/image1.jpeg"/><Relationship Id="rId21" Type="http://schemas.openxmlformats.org/officeDocument/2006/relationships/image" Target="../media/image577.png"/><Relationship Id="rId7" Type="http://schemas.openxmlformats.org/officeDocument/2006/relationships/image" Target="../media/image545.png"/><Relationship Id="rId12" Type="http://schemas.openxmlformats.org/officeDocument/2006/relationships/customXml" Target="../ink/ink259.xml"/><Relationship Id="rId17" Type="http://schemas.openxmlformats.org/officeDocument/2006/relationships/image" Target="../media/image576.png"/><Relationship Id="rId25" Type="http://schemas.openxmlformats.org/officeDocument/2006/relationships/image" Target="../media/image579.png"/><Relationship Id="rId2" Type="http://schemas.openxmlformats.org/officeDocument/2006/relationships/notesSlide" Target="../notesSlides/notesSlide153.xml"/><Relationship Id="rId16" Type="http://schemas.openxmlformats.org/officeDocument/2006/relationships/customXml" Target="../ink/ink261.xml"/><Relationship Id="rId20" Type="http://schemas.openxmlformats.org/officeDocument/2006/relationships/customXml" Target="../ink/ink263.xml"/><Relationship Id="rId1" Type="http://schemas.openxmlformats.org/officeDocument/2006/relationships/slideLayout" Target="../slideLayouts/slideLayout7.xml"/><Relationship Id="rId6" Type="http://schemas.openxmlformats.org/officeDocument/2006/relationships/image" Target="../media/image538.png"/><Relationship Id="rId11" Type="http://schemas.openxmlformats.org/officeDocument/2006/relationships/image" Target="../media/image573.png"/><Relationship Id="rId24" Type="http://schemas.openxmlformats.org/officeDocument/2006/relationships/customXml" Target="../ink/ink265.xml"/><Relationship Id="rId5" Type="http://schemas.openxmlformats.org/officeDocument/2006/relationships/image" Target="../media/image349.png"/><Relationship Id="rId15" Type="http://schemas.openxmlformats.org/officeDocument/2006/relationships/image" Target="../media/image575.png"/><Relationship Id="rId23" Type="http://schemas.openxmlformats.org/officeDocument/2006/relationships/image" Target="../media/image578.png"/><Relationship Id="rId10" Type="http://schemas.openxmlformats.org/officeDocument/2006/relationships/customXml" Target="../ink/ink258.xml"/><Relationship Id="rId19" Type="http://schemas.openxmlformats.org/officeDocument/2006/relationships/image" Target="../media/image509.png"/><Relationship Id="rId4" Type="http://schemas.openxmlformats.org/officeDocument/2006/relationships/hyperlink" Target="https://ir.amd.com/sec-filings/content/0000002488-24-000163/0000002488-24-000163.pdf" TargetMode="External"/><Relationship Id="rId9" Type="http://schemas.openxmlformats.org/officeDocument/2006/relationships/image" Target="../media/image548.png"/><Relationship Id="rId14" Type="http://schemas.openxmlformats.org/officeDocument/2006/relationships/customXml" Target="../ink/ink260.xml"/><Relationship Id="rId22" Type="http://schemas.openxmlformats.org/officeDocument/2006/relationships/customXml" Target="../ink/ink264.xml"/><Relationship Id="rId27" Type="http://schemas.openxmlformats.org/officeDocument/2006/relationships/image" Target="../media/image580.png"/></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54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70.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69.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68.svg"/><Relationship Id="rId4" Type="http://schemas.openxmlformats.org/officeDocument/2006/relationships/image" Target="../media/image66.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7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microsoft.com/office/2018/10/relationships/comments" Target="../comments/modernComment_159_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Layout" Target="../diagrams/layout1.xml"/><Relationship Id="rId7" Type="http://schemas.openxmlformats.org/officeDocument/2006/relationships/image" Target="../media/image3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3.png"/></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sp>
        <p:nvSpPr>
          <p:cNvPr id="3" name="Freeform 3"/>
          <p:cNvSpPr/>
          <p:nvPr/>
        </p:nvSpPr>
        <p:spPr>
          <a:xfrm rot="5400000">
            <a:off x="-3665946" y="2034369"/>
            <a:ext cx="10972380" cy="6276019"/>
          </a:xfrm>
          <a:custGeom>
            <a:avLst/>
            <a:gdLst/>
            <a:ahLst/>
            <a:cxnLst/>
            <a:rect l="l" t="t" r="r" b="b"/>
            <a:pathLst>
              <a:path w="10972380" h="6276019">
                <a:moveTo>
                  <a:pt x="0" y="0"/>
                </a:moveTo>
                <a:lnTo>
                  <a:pt x="10972380" y="0"/>
                </a:lnTo>
                <a:lnTo>
                  <a:pt x="10972380" y="6276019"/>
                </a:lnTo>
                <a:lnTo>
                  <a:pt x="0" y="6276019"/>
                </a:lnTo>
                <a:lnTo>
                  <a:pt x="0" y="0"/>
                </a:lnTo>
                <a:close/>
              </a:path>
            </a:pathLst>
          </a:custGeom>
          <a:blipFill>
            <a:blip r:embed="rId4">
              <a:alphaModFix amt="65000"/>
              <a:extLst>
                <a:ext uri="{96DAC541-7B7A-43D3-8B79-37D633B846F1}">
                  <asvg:svgBlip xmlns:asvg="http://schemas.microsoft.com/office/drawing/2016/SVG/main" r:embed="rId5"/>
                </a:ext>
              </a:extLst>
            </a:blip>
            <a:stretch>
              <a:fillRect b="-74830"/>
            </a:stretch>
          </a:blipFill>
        </p:spPr>
        <p:txBody>
          <a:bodyPr/>
          <a:lstStyle/>
          <a:p>
            <a:endParaRPr lang="en-CA"/>
          </a:p>
        </p:txBody>
      </p:sp>
      <p:sp>
        <p:nvSpPr>
          <p:cNvPr id="4" name="Freeform 4"/>
          <p:cNvSpPr/>
          <p:nvPr/>
        </p:nvSpPr>
        <p:spPr>
          <a:xfrm>
            <a:off x="1028700" y="1052240"/>
            <a:ext cx="511860" cy="635493"/>
          </a:xfrm>
          <a:custGeom>
            <a:avLst/>
            <a:gdLst/>
            <a:ahLst/>
            <a:cxnLst/>
            <a:rect l="l" t="t" r="r" b="b"/>
            <a:pathLst>
              <a:path w="511860" h="635493">
                <a:moveTo>
                  <a:pt x="0" y="0"/>
                </a:moveTo>
                <a:lnTo>
                  <a:pt x="511860" y="0"/>
                </a:lnTo>
                <a:lnTo>
                  <a:pt x="511860" y="635493"/>
                </a:lnTo>
                <a:lnTo>
                  <a:pt x="0" y="6354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5" name="Group 5"/>
          <p:cNvGrpSpPr/>
          <p:nvPr/>
        </p:nvGrpSpPr>
        <p:grpSpPr>
          <a:xfrm>
            <a:off x="10527896" y="2054038"/>
            <a:ext cx="10340428" cy="8954345"/>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a:stretch>
                <a:fillRect l="-109117" t="-26749" b="-9207"/>
              </a:stretch>
            </a:blipFill>
          </p:spPr>
          <p:txBody>
            <a:bodyPr/>
            <a:lstStyle/>
            <a:p>
              <a:endParaRPr lang="en-CA"/>
            </a:p>
          </p:txBody>
        </p:sp>
      </p:grpSp>
      <p:grpSp>
        <p:nvGrpSpPr>
          <p:cNvPr id="7" name="Group 7"/>
          <p:cNvGrpSpPr/>
          <p:nvPr/>
        </p:nvGrpSpPr>
        <p:grpSpPr>
          <a:xfrm>
            <a:off x="10655744" y="2044513"/>
            <a:ext cx="2254222" cy="2031525"/>
            <a:chOff x="0" y="0"/>
            <a:chExt cx="789162" cy="711200"/>
          </a:xfrm>
        </p:grpSpPr>
        <p:sp>
          <p:nvSpPr>
            <p:cNvPr id="8" name="Freeform 8"/>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9" name="TextBox 9"/>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a:off x="9051451" y="8334146"/>
            <a:ext cx="2393057" cy="2031525"/>
            <a:chOff x="0" y="0"/>
            <a:chExt cx="837765" cy="711200"/>
          </a:xfrm>
        </p:grpSpPr>
        <p:sp>
          <p:nvSpPr>
            <p:cNvPr id="11" name="Freeform 11"/>
            <p:cNvSpPr/>
            <p:nvPr/>
          </p:nvSpPr>
          <p:spPr>
            <a:xfrm>
              <a:off x="0" y="0"/>
              <a:ext cx="837766" cy="711200"/>
            </a:xfrm>
            <a:custGeom>
              <a:avLst/>
              <a:gdLst/>
              <a:ahLst/>
              <a:cxnLst/>
              <a:rect l="l" t="t" r="r" b="b"/>
              <a:pathLst>
                <a:path w="837766" h="711200">
                  <a:moveTo>
                    <a:pt x="418883" y="711200"/>
                  </a:moveTo>
                  <a:lnTo>
                    <a:pt x="837766" y="0"/>
                  </a:lnTo>
                  <a:lnTo>
                    <a:pt x="0" y="0"/>
                  </a:lnTo>
                  <a:lnTo>
                    <a:pt x="418883" y="711200"/>
                  </a:lnTo>
                  <a:close/>
                </a:path>
              </a:pathLst>
            </a:custGeom>
            <a:solidFill>
              <a:srgbClr val="4378BD"/>
            </a:solidFill>
          </p:spPr>
          <p:txBody>
            <a:bodyPr/>
            <a:lstStyle/>
            <a:p>
              <a:endParaRPr lang="en-CA"/>
            </a:p>
          </p:txBody>
        </p:sp>
        <p:sp>
          <p:nvSpPr>
            <p:cNvPr id="12" name="TextBox 12"/>
            <p:cNvSpPr txBox="1"/>
            <p:nvPr/>
          </p:nvSpPr>
          <p:spPr>
            <a:xfrm>
              <a:off x="130901" y="3175"/>
              <a:ext cx="575964" cy="377825"/>
            </a:xfrm>
            <a:prstGeom prst="rect">
              <a:avLst/>
            </a:prstGeom>
          </p:spPr>
          <p:txBody>
            <a:bodyPr lIns="50800" tIns="50800" rIns="50800" bIns="50800" rtlCol="0" anchor="ctr"/>
            <a:lstStyle/>
            <a:p>
              <a:pPr algn="ctr">
                <a:lnSpc>
                  <a:spcPts val="2459"/>
                </a:lnSpc>
              </a:pPr>
              <a:endParaRPr/>
            </a:p>
          </p:txBody>
        </p:sp>
      </p:grpSp>
      <p:grpSp>
        <p:nvGrpSpPr>
          <p:cNvPr id="13" name="Group 13"/>
          <p:cNvGrpSpPr/>
          <p:nvPr/>
        </p:nvGrpSpPr>
        <p:grpSpPr>
          <a:xfrm>
            <a:off x="11852272" y="-198328"/>
            <a:ext cx="7852347" cy="2264411"/>
            <a:chOff x="0" y="0"/>
            <a:chExt cx="1255833" cy="362149"/>
          </a:xfrm>
        </p:grpSpPr>
        <p:sp>
          <p:nvSpPr>
            <p:cNvPr id="14" name="Freeform 1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15" name="TextBox 1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16" name="Freeform 16"/>
          <p:cNvSpPr/>
          <p:nvPr/>
        </p:nvSpPr>
        <p:spPr>
          <a:xfrm rot="-10800000">
            <a:off x="10562090" y="1724687"/>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9"/>
            <a:stretch>
              <a:fillRect/>
            </a:stretch>
          </a:blipFill>
        </p:spPr>
        <p:txBody>
          <a:bodyPr/>
          <a:lstStyle/>
          <a:p>
            <a:endParaRPr lang="en-CA"/>
          </a:p>
        </p:txBody>
      </p:sp>
      <p:grpSp>
        <p:nvGrpSpPr>
          <p:cNvPr id="17" name="Group 17"/>
          <p:cNvGrpSpPr/>
          <p:nvPr/>
        </p:nvGrpSpPr>
        <p:grpSpPr>
          <a:xfrm>
            <a:off x="10655744" y="80045"/>
            <a:ext cx="2254222" cy="1991401"/>
            <a:chOff x="0" y="0"/>
            <a:chExt cx="765645" cy="676378"/>
          </a:xfrm>
        </p:grpSpPr>
        <p:sp>
          <p:nvSpPr>
            <p:cNvPr id="18" name="Freeform 1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19" name="TextBox 1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sp>
        <p:nvSpPr>
          <p:cNvPr id="20" name="TextBox 20"/>
          <p:cNvSpPr txBox="1"/>
          <p:nvPr/>
        </p:nvSpPr>
        <p:spPr>
          <a:xfrm>
            <a:off x="1028700" y="2301865"/>
            <a:ext cx="7442664" cy="1593727"/>
          </a:xfrm>
          <a:prstGeom prst="rect">
            <a:avLst/>
          </a:prstGeom>
        </p:spPr>
        <p:txBody>
          <a:bodyPr lIns="0" tIns="0" rIns="0" bIns="0" rtlCol="0" anchor="t">
            <a:spAutoFit/>
          </a:bodyPr>
          <a:lstStyle/>
          <a:p>
            <a:pPr algn="l">
              <a:lnSpc>
                <a:spcPts val="12431"/>
              </a:lnSpc>
              <a:spcBef>
                <a:spcPct val="0"/>
              </a:spcBef>
            </a:pPr>
            <a:r>
              <a:rPr lang="en-US" sz="8879">
                <a:solidFill>
                  <a:srgbClr val="0A225A"/>
                </a:solidFill>
                <a:latin typeface="Poppins Ultra-Bold"/>
                <a:ea typeface="Poppins Ultra-Bold"/>
                <a:cs typeface="Poppins Ultra-Bold"/>
                <a:sym typeface="Poppins Ultra-Bold"/>
              </a:rPr>
              <a:t>SEMI-</a:t>
            </a:r>
          </a:p>
        </p:txBody>
      </p:sp>
      <p:sp>
        <p:nvSpPr>
          <p:cNvPr id="21" name="TextBox 21"/>
          <p:cNvSpPr txBox="1"/>
          <p:nvPr/>
        </p:nvSpPr>
        <p:spPr>
          <a:xfrm>
            <a:off x="1028700" y="3549773"/>
            <a:ext cx="8700337" cy="1593727"/>
          </a:xfrm>
          <a:prstGeom prst="rect">
            <a:avLst/>
          </a:prstGeom>
        </p:spPr>
        <p:txBody>
          <a:bodyPr lIns="0" tIns="0" rIns="0" bIns="0" rtlCol="0" anchor="t">
            <a:spAutoFit/>
          </a:bodyPr>
          <a:lstStyle/>
          <a:p>
            <a:pPr algn="l">
              <a:lnSpc>
                <a:spcPts val="12431"/>
              </a:lnSpc>
              <a:spcBef>
                <a:spcPct val="0"/>
              </a:spcBef>
            </a:pPr>
            <a:r>
              <a:rPr lang="en-US" sz="8879">
                <a:solidFill>
                  <a:srgbClr val="00569E"/>
                </a:solidFill>
                <a:latin typeface="Poppins Ultra-Bold"/>
                <a:ea typeface="Poppins Ultra-Bold"/>
                <a:cs typeface="Poppins Ultra-Bold"/>
                <a:sym typeface="Poppins Ultra-Bold"/>
              </a:rPr>
              <a:t>CONDUCTORS</a:t>
            </a:r>
          </a:p>
        </p:txBody>
      </p:sp>
      <p:sp>
        <p:nvSpPr>
          <p:cNvPr id="22" name="Freeform 22"/>
          <p:cNvSpPr/>
          <p:nvPr/>
        </p:nvSpPr>
        <p:spPr>
          <a:xfrm rot="-10800000" flipH="1">
            <a:off x="8983930" y="8020397"/>
            <a:ext cx="2460578" cy="544403"/>
          </a:xfrm>
          <a:custGeom>
            <a:avLst/>
            <a:gdLst/>
            <a:ahLst/>
            <a:cxnLst/>
            <a:rect l="l" t="t" r="r" b="b"/>
            <a:pathLst>
              <a:path w="2460578" h="544403">
                <a:moveTo>
                  <a:pt x="2460578" y="0"/>
                </a:moveTo>
                <a:lnTo>
                  <a:pt x="0" y="0"/>
                </a:lnTo>
                <a:lnTo>
                  <a:pt x="0" y="544403"/>
                </a:lnTo>
                <a:lnTo>
                  <a:pt x="2460578" y="544403"/>
                </a:lnTo>
                <a:lnTo>
                  <a:pt x="2460578" y="0"/>
                </a:lnTo>
                <a:close/>
              </a:path>
            </a:pathLst>
          </a:custGeom>
          <a:blipFill>
            <a:blip r:embed="rId9"/>
            <a:stretch>
              <a:fillRect/>
            </a:stretch>
          </a:blipFill>
        </p:spPr>
        <p:txBody>
          <a:bodyPr/>
          <a:lstStyle/>
          <a:p>
            <a:endParaRPr lang="en-CA"/>
          </a:p>
        </p:txBody>
      </p:sp>
      <p:grpSp>
        <p:nvGrpSpPr>
          <p:cNvPr id="23" name="Group 23"/>
          <p:cNvGrpSpPr/>
          <p:nvPr/>
        </p:nvGrpSpPr>
        <p:grpSpPr>
          <a:xfrm>
            <a:off x="9051451" y="6240221"/>
            <a:ext cx="2393057" cy="2093925"/>
            <a:chOff x="0" y="0"/>
            <a:chExt cx="812800" cy="711200"/>
          </a:xfrm>
        </p:grpSpPr>
        <p:sp>
          <p:nvSpPr>
            <p:cNvPr id="24" name="Freeform 2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n-CA"/>
            </a:p>
          </p:txBody>
        </p:sp>
        <p:sp>
          <p:nvSpPr>
            <p:cNvPr id="25" name="TextBox 25"/>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a:p>
          </p:txBody>
        </p:sp>
      </p:grpSp>
      <p:grpSp>
        <p:nvGrpSpPr>
          <p:cNvPr id="26" name="Group 26"/>
          <p:cNvGrpSpPr/>
          <p:nvPr/>
        </p:nvGrpSpPr>
        <p:grpSpPr>
          <a:xfrm>
            <a:off x="-821203" y="5172379"/>
            <a:ext cx="10742398" cy="714685"/>
            <a:chOff x="0" y="0"/>
            <a:chExt cx="5288447" cy="351837"/>
          </a:xfrm>
        </p:grpSpPr>
        <p:sp>
          <p:nvSpPr>
            <p:cNvPr id="27" name="Freeform 27"/>
            <p:cNvSpPr/>
            <p:nvPr/>
          </p:nvSpPr>
          <p:spPr>
            <a:xfrm>
              <a:off x="0" y="0"/>
              <a:ext cx="5288447" cy="351837"/>
            </a:xfrm>
            <a:custGeom>
              <a:avLst/>
              <a:gdLst/>
              <a:ahLst/>
              <a:cxnLst/>
              <a:rect l="l" t="t" r="r" b="b"/>
              <a:pathLst>
                <a:path w="5288447" h="351837">
                  <a:moveTo>
                    <a:pt x="5085247" y="0"/>
                  </a:moveTo>
                  <a:lnTo>
                    <a:pt x="0" y="0"/>
                  </a:lnTo>
                  <a:lnTo>
                    <a:pt x="203200" y="351837"/>
                  </a:lnTo>
                  <a:lnTo>
                    <a:pt x="5288447" y="351837"/>
                  </a:lnTo>
                  <a:lnTo>
                    <a:pt x="5085247" y="0"/>
                  </a:lnTo>
                  <a:close/>
                </a:path>
              </a:pathLst>
            </a:custGeom>
            <a:solidFill>
              <a:srgbClr val="00569E"/>
            </a:solidFill>
          </p:spPr>
          <p:txBody>
            <a:bodyPr/>
            <a:lstStyle/>
            <a:p>
              <a:endParaRPr lang="en-CA"/>
            </a:p>
          </p:txBody>
        </p:sp>
        <p:sp>
          <p:nvSpPr>
            <p:cNvPr id="28" name="TextBox 28"/>
            <p:cNvSpPr txBox="1"/>
            <p:nvPr/>
          </p:nvSpPr>
          <p:spPr>
            <a:xfrm>
              <a:off x="101600" y="-47625"/>
              <a:ext cx="5085247" cy="399462"/>
            </a:xfrm>
            <a:prstGeom prst="rect">
              <a:avLst/>
            </a:prstGeom>
          </p:spPr>
          <p:txBody>
            <a:bodyPr lIns="50800" tIns="50800" rIns="50800" bIns="50800" rtlCol="0" anchor="ctr"/>
            <a:lstStyle/>
            <a:p>
              <a:pPr algn="ctr">
                <a:lnSpc>
                  <a:spcPts val="2459"/>
                </a:lnSpc>
              </a:pPr>
              <a:endParaRPr/>
            </a:p>
          </p:txBody>
        </p:sp>
      </p:grpSp>
      <p:grpSp>
        <p:nvGrpSpPr>
          <p:cNvPr id="29" name="Group 29"/>
          <p:cNvGrpSpPr/>
          <p:nvPr/>
        </p:nvGrpSpPr>
        <p:grpSpPr>
          <a:xfrm>
            <a:off x="9309267" y="4328798"/>
            <a:ext cx="2321743" cy="2031525"/>
            <a:chOff x="0" y="0"/>
            <a:chExt cx="812800" cy="711200"/>
          </a:xfrm>
        </p:grpSpPr>
        <p:sp>
          <p:nvSpPr>
            <p:cNvPr id="30" name="Freeform 30"/>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E66AF"/>
            </a:solidFill>
          </p:spPr>
          <p:txBody>
            <a:bodyPr/>
            <a:lstStyle/>
            <a:p>
              <a:endParaRPr lang="en-CA"/>
            </a:p>
          </p:txBody>
        </p:sp>
        <p:sp>
          <p:nvSpPr>
            <p:cNvPr id="31" name="TextBox 31"/>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a:p>
          </p:txBody>
        </p:sp>
      </p:grpSp>
      <p:grpSp>
        <p:nvGrpSpPr>
          <p:cNvPr id="32" name="Group 32"/>
          <p:cNvGrpSpPr/>
          <p:nvPr/>
        </p:nvGrpSpPr>
        <p:grpSpPr>
          <a:xfrm>
            <a:off x="10286079" y="8457971"/>
            <a:ext cx="2393057" cy="2093925"/>
            <a:chOff x="0" y="0"/>
            <a:chExt cx="812800" cy="711200"/>
          </a:xfrm>
        </p:grpSpPr>
        <p:sp>
          <p:nvSpPr>
            <p:cNvPr id="33" name="Freeform 3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n-CA"/>
            </a:p>
          </p:txBody>
        </p:sp>
        <p:sp>
          <p:nvSpPr>
            <p:cNvPr id="34" name="TextBox 34"/>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a:p>
          </p:txBody>
        </p:sp>
      </p:grpSp>
      <p:sp>
        <p:nvSpPr>
          <p:cNvPr id="35" name="Freeform 35"/>
          <p:cNvSpPr/>
          <p:nvPr/>
        </p:nvSpPr>
        <p:spPr>
          <a:xfrm rot="-10800000">
            <a:off x="9239849" y="4001504"/>
            <a:ext cx="2460578" cy="544403"/>
          </a:xfrm>
          <a:custGeom>
            <a:avLst/>
            <a:gdLst/>
            <a:ahLst/>
            <a:cxnLst/>
            <a:rect l="l" t="t" r="r" b="b"/>
            <a:pathLst>
              <a:path w="2460578" h="544403">
                <a:moveTo>
                  <a:pt x="0" y="0"/>
                </a:moveTo>
                <a:lnTo>
                  <a:pt x="2460578" y="0"/>
                </a:lnTo>
                <a:lnTo>
                  <a:pt x="2460578" y="544403"/>
                </a:lnTo>
                <a:lnTo>
                  <a:pt x="0" y="544403"/>
                </a:lnTo>
                <a:lnTo>
                  <a:pt x="0" y="0"/>
                </a:lnTo>
                <a:close/>
              </a:path>
            </a:pathLst>
          </a:custGeom>
          <a:blipFill>
            <a:blip r:embed="rId9"/>
            <a:stretch>
              <a:fillRect/>
            </a:stretch>
          </a:blipFill>
        </p:spPr>
        <p:txBody>
          <a:bodyPr/>
          <a:lstStyle/>
          <a:p>
            <a:endParaRPr lang="en-CA"/>
          </a:p>
        </p:txBody>
      </p:sp>
      <p:grpSp>
        <p:nvGrpSpPr>
          <p:cNvPr id="36" name="Group 36"/>
          <p:cNvGrpSpPr/>
          <p:nvPr/>
        </p:nvGrpSpPr>
        <p:grpSpPr>
          <a:xfrm>
            <a:off x="9309267" y="2244399"/>
            <a:ext cx="2321743" cy="2093925"/>
            <a:chOff x="0" y="0"/>
            <a:chExt cx="788578" cy="711200"/>
          </a:xfrm>
        </p:grpSpPr>
        <p:sp>
          <p:nvSpPr>
            <p:cNvPr id="37" name="Freeform 3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8" name="TextBox 38"/>
            <p:cNvSpPr txBox="1"/>
            <p:nvPr/>
          </p:nvSpPr>
          <p:spPr>
            <a:xfrm>
              <a:off x="123215" y="282575"/>
              <a:ext cx="542148" cy="377825"/>
            </a:xfrm>
            <a:prstGeom prst="rect">
              <a:avLst/>
            </a:prstGeom>
          </p:spPr>
          <p:txBody>
            <a:bodyPr lIns="50800" tIns="50800" rIns="50800" bIns="50800" rtlCol="0" anchor="ctr"/>
            <a:lstStyle/>
            <a:p>
              <a:pPr algn="ctr">
                <a:lnSpc>
                  <a:spcPts val="2459"/>
                </a:lnSpc>
              </a:pPr>
              <a:endParaRPr/>
            </a:p>
          </p:txBody>
        </p:sp>
      </p:grpSp>
      <p:grpSp>
        <p:nvGrpSpPr>
          <p:cNvPr id="39" name="Group 39"/>
          <p:cNvGrpSpPr/>
          <p:nvPr/>
        </p:nvGrpSpPr>
        <p:grpSpPr>
          <a:xfrm rot="-10800000">
            <a:off x="10167087" y="1414418"/>
            <a:ext cx="606103" cy="546630"/>
            <a:chOff x="0" y="0"/>
            <a:chExt cx="788578" cy="711200"/>
          </a:xfrm>
        </p:grpSpPr>
        <p:sp>
          <p:nvSpPr>
            <p:cNvPr id="40" name="Freeform 4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41" name="TextBox 4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42" name="Group 42"/>
          <p:cNvGrpSpPr/>
          <p:nvPr/>
        </p:nvGrpSpPr>
        <p:grpSpPr>
          <a:xfrm>
            <a:off x="8633746" y="8334146"/>
            <a:ext cx="606103" cy="546630"/>
            <a:chOff x="0" y="0"/>
            <a:chExt cx="788578" cy="711200"/>
          </a:xfrm>
        </p:grpSpPr>
        <p:sp>
          <p:nvSpPr>
            <p:cNvPr id="43" name="Freeform 43"/>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44" name="TextBox 44"/>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45" name="Group 45"/>
          <p:cNvGrpSpPr/>
          <p:nvPr/>
        </p:nvGrpSpPr>
        <p:grpSpPr>
          <a:xfrm rot="-10800000">
            <a:off x="9729037" y="6240221"/>
            <a:ext cx="384315" cy="346605"/>
            <a:chOff x="0" y="0"/>
            <a:chExt cx="788578" cy="711200"/>
          </a:xfrm>
        </p:grpSpPr>
        <p:sp>
          <p:nvSpPr>
            <p:cNvPr id="46" name="Freeform 46"/>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47" name="TextBox 47"/>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48" name="TextBox 48"/>
          <p:cNvSpPr txBox="1"/>
          <p:nvPr/>
        </p:nvSpPr>
        <p:spPr>
          <a:xfrm>
            <a:off x="1104879" y="5180927"/>
            <a:ext cx="6607992" cy="617687"/>
          </a:xfrm>
          <a:prstGeom prst="rect">
            <a:avLst/>
          </a:prstGeom>
        </p:spPr>
        <p:txBody>
          <a:bodyPr lIns="0" tIns="0" rIns="0" bIns="0" rtlCol="0" anchor="t">
            <a:spAutoFit/>
          </a:bodyPr>
          <a:lstStyle/>
          <a:p>
            <a:pPr algn="l">
              <a:lnSpc>
                <a:spcPts val="4804"/>
              </a:lnSpc>
              <a:spcBef>
                <a:spcPct val="0"/>
              </a:spcBef>
            </a:pPr>
            <a:r>
              <a:rPr lang="en-US" sz="3431">
                <a:solidFill>
                  <a:srgbClr val="E6E6E6"/>
                </a:solidFill>
                <a:latin typeface="Poppins Medium"/>
                <a:ea typeface="Poppins Medium"/>
                <a:cs typeface="Poppins Medium"/>
                <a:sym typeface="Poppins Medium"/>
              </a:rPr>
              <a:t>EQUITY SECURITY ANALYSIS</a:t>
            </a:r>
          </a:p>
        </p:txBody>
      </p:sp>
      <p:sp>
        <p:nvSpPr>
          <p:cNvPr id="49" name="TextBox 49"/>
          <p:cNvSpPr txBox="1"/>
          <p:nvPr/>
        </p:nvSpPr>
        <p:spPr>
          <a:xfrm>
            <a:off x="1028700" y="6243621"/>
            <a:ext cx="7151434" cy="3229987"/>
          </a:xfrm>
          <a:prstGeom prst="rect">
            <a:avLst/>
          </a:prstGeom>
        </p:spPr>
        <p:txBody>
          <a:bodyPr lIns="0" tIns="0" rIns="0" bIns="0" rtlCol="0" anchor="t">
            <a:spAutoFit/>
          </a:bodyPr>
          <a:lstStyle/>
          <a:p>
            <a:pPr algn="l">
              <a:lnSpc>
                <a:spcPts val="2346"/>
              </a:lnSpc>
            </a:pPr>
            <a:r>
              <a:rPr lang="en-US" sz="1675" b="1">
                <a:solidFill>
                  <a:srgbClr val="000000"/>
                </a:solidFill>
                <a:latin typeface="Poppins Medium"/>
                <a:ea typeface="Poppins Medium"/>
                <a:cs typeface="Poppins Medium"/>
                <a:sym typeface="Poppins Medium"/>
              </a:rPr>
              <a:t>Presented by: </a:t>
            </a:r>
          </a:p>
          <a:p>
            <a:pPr>
              <a:lnSpc>
                <a:spcPts val="2346"/>
              </a:lnSpc>
            </a:pPr>
            <a:r>
              <a:rPr lang="en-US" sz="1650">
                <a:solidFill>
                  <a:srgbClr val="000000"/>
                </a:solidFill>
                <a:latin typeface="Poppins Medium"/>
                <a:ea typeface="Poppins Medium"/>
                <a:cs typeface="Poppins Medium"/>
              </a:rPr>
              <a:t>Ansh Batla (301432732)</a:t>
            </a:r>
            <a:endParaRPr lang="en-US" sz="1650">
              <a:solidFill>
                <a:srgbClr val="000000"/>
              </a:solidFill>
              <a:latin typeface="Poppins Medium"/>
              <a:ea typeface="Poppins Medium"/>
              <a:cs typeface="Poppins Medium"/>
              <a:sym typeface="Poppins Medium"/>
            </a:endParaRPr>
          </a:p>
          <a:p>
            <a:pPr algn="l">
              <a:lnSpc>
                <a:spcPts val="2346"/>
              </a:lnSpc>
            </a:pPr>
            <a:r>
              <a:rPr lang="en-US" sz="1675">
                <a:solidFill>
                  <a:srgbClr val="000000"/>
                </a:solidFill>
                <a:latin typeface="Poppins Medium"/>
                <a:ea typeface="Poppins Medium"/>
                <a:cs typeface="Poppins Medium"/>
                <a:sym typeface="Poppins Medium"/>
              </a:rPr>
              <a:t>Benjamin Prout (301424034), </a:t>
            </a:r>
          </a:p>
          <a:p>
            <a:pPr algn="l">
              <a:lnSpc>
                <a:spcPts val="2346"/>
              </a:lnSpc>
            </a:pPr>
            <a:r>
              <a:rPr lang="en-US" sz="1675">
                <a:solidFill>
                  <a:srgbClr val="000000"/>
                </a:solidFill>
                <a:latin typeface="Poppins Medium"/>
                <a:ea typeface="Poppins Medium"/>
                <a:cs typeface="Poppins Medium"/>
                <a:sym typeface="Poppins Medium"/>
              </a:rPr>
              <a:t>Brandon Rexhepi (301376196)</a:t>
            </a:r>
          </a:p>
          <a:p>
            <a:pPr>
              <a:lnSpc>
                <a:spcPts val="2346"/>
              </a:lnSpc>
            </a:pPr>
            <a:r>
              <a:rPr lang="en-US" sz="1650">
                <a:solidFill>
                  <a:srgbClr val="000000"/>
                </a:solidFill>
                <a:latin typeface="Poppins Medium"/>
                <a:ea typeface="Poppins Medium"/>
                <a:cs typeface="Poppins Medium"/>
              </a:rPr>
              <a:t>Justin Roadhouse (301473665)</a:t>
            </a:r>
          </a:p>
          <a:p>
            <a:pPr>
              <a:lnSpc>
                <a:spcPts val="2346"/>
              </a:lnSpc>
            </a:pPr>
            <a:endParaRPr lang="en-US" sz="1675">
              <a:solidFill>
                <a:srgbClr val="000000"/>
              </a:solidFill>
              <a:latin typeface="Poppins Medium"/>
              <a:ea typeface="Poppins Medium"/>
              <a:cs typeface="Poppins Medium"/>
              <a:sym typeface="Poppins Medium"/>
            </a:endParaRPr>
          </a:p>
          <a:p>
            <a:pPr algn="l">
              <a:lnSpc>
                <a:spcPts val="2346"/>
              </a:lnSpc>
            </a:pPr>
            <a:r>
              <a:rPr lang="en-US" sz="1675" b="1">
                <a:solidFill>
                  <a:srgbClr val="000000"/>
                </a:solidFill>
                <a:latin typeface="Poppins Medium"/>
                <a:ea typeface="Poppins Medium"/>
                <a:cs typeface="Poppins Medium"/>
                <a:sym typeface="Poppins Medium"/>
              </a:rPr>
              <a:t>Presented to: </a:t>
            </a:r>
          </a:p>
          <a:p>
            <a:pPr algn="l">
              <a:lnSpc>
                <a:spcPts val="2346"/>
              </a:lnSpc>
            </a:pPr>
            <a:r>
              <a:rPr lang="en-US" sz="1675">
                <a:solidFill>
                  <a:srgbClr val="000000"/>
                </a:solidFill>
                <a:latin typeface="Poppins Medium"/>
                <a:ea typeface="Poppins Medium"/>
                <a:cs typeface="Poppins Medium"/>
                <a:sym typeface="Poppins Medium"/>
              </a:rPr>
              <a:t>Geoffrey Poitras (BUS417 D100)</a:t>
            </a:r>
          </a:p>
          <a:p>
            <a:pPr algn="l">
              <a:lnSpc>
                <a:spcPts val="2346"/>
              </a:lnSpc>
            </a:pPr>
            <a:endParaRPr lang="en-US" sz="1675">
              <a:solidFill>
                <a:srgbClr val="000000"/>
              </a:solidFill>
              <a:latin typeface="Poppins Medium"/>
              <a:ea typeface="Poppins Medium"/>
              <a:cs typeface="Poppins Medium"/>
              <a:sym typeface="Poppins Medium"/>
            </a:endParaRPr>
          </a:p>
          <a:p>
            <a:pPr algn="l">
              <a:lnSpc>
                <a:spcPts val="2346"/>
              </a:lnSpc>
              <a:spcBef>
                <a:spcPct val="0"/>
              </a:spcBef>
            </a:pPr>
            <a:r>
              <a:rPr lang="en-US" sz="1650" b="1">
                <a:solidFill>
                  <a:srgbClr val="000000"/>
                </a:solidFill>
                <a:latin typeface="Poppins Medium"/>
                <a:ea typeface="Poppins Medium"/>
                <a:cs typeface="Poppins Medium"/>
                <a:sym typeface="Poppins Medium"/>
              </a:rPr>
              <a:t>Presented on: </a:t>
            </a:r>
            <a:endParaRPr lang="en-US" sz="1650" b="1">
              <a:solidFill>
                <a:srgbClr val="000000"/>
              </a:solidFill>
              <a:latin typeface="Poppins Medium"/>
              <a:ea typeface="Poppins Medium"/>
              <a:cs typeface="Poppins Medium"/>
            </a:endParaRPr>
          </a:p>
          <a:p>
            <a:pPr algn="l">
              <a:lnSpc>
                <a:spcPts val="2346"/>
              </a:lnSpc>
              <a:spcBef>
                <a:spcPct val="0"/>
              </a:spcBef>
            </a:pPr>
            <a:r>
              <a:rPr lang="en-US" sz="1650">
                <a:solidFill>
                  <a:srgbClr val="000000"/>
                </a:solidFill>
                <a:latin typeface="Poppins Medium"/>
                <a:ea typeface="Poppins Medium"/>
                <a:cs typeface="Poppins Medium"/>
                <a:sym typeface="Poppins Medium"/>
              </a:rPr>
              <a:t>October 31, 2024</a:t>
            </a:r>
            <a:endParaRPr lang="en-US" sz="1650">
              <a:solidFill>
                <a:srgbClr val="000000"/>
              </a:solidFill>
              <a:latin typeface="Poppins Medium"/>
              <a:ea typeface="Poppins Medium"/>
              <a:cs typeface="Poppins Medium"/>
            </a:endParaRPr>
          </a:p>
        </p:txBody>
      </p:sp>
      <p:sp>
        <p:nvSpPr>
          <p:cNvPr id="50" name="TextBox 50"/>
          <p:cNvSpPr txBox="1"/>
          <p:nvPr/>
        </p:nvSpPr>
        <p:spPr>
          <a:xfrm>
            <a:off x="1654045" y="1046778"/>
            <a:ext cx="5700348" cy="551242"/>
          </a:xfrm>
          <a:prstGeom prst="rect">
            <a:avLst/>
          </a:prstGeom>
        </p:spPr>
        <p:txBody>
          <a:bodyPr lIns="0" tIns="0" rIns="0" bIns="0" rtlCol="0" anchor="t">
            <a:spAutoFit/>
          </a:bodyPr>
          <a:lstStyle/>
          <a:p>
            <a:pPr algn="l">
              <a:lnSpc>
                <a:spcPts val="4266"/>
              </a:lnSpc>
              <a:spcBef>
                <a:spcPct val="0"/>
              </a:spcBef>
            </a:pPr>
            <a:r>
              <a:rPr lang="en-US" sz="3047">
                <a:solidFill>
                  <a:srgbClr val="000000"/>
                </a:solidFill>
                <a:latin typeface="Poppins Medium"/>
                <a:ea typeface="Poppins Medium"/>
                <a:cs typeface="Poppins Medium"/>
                <a:sym typeface="Poppins Medium"/>
              </a:rPr>
              <a:t>Equity Security Analysis</a:t>
            </a:r>
          </a:p>
        </p:txBody>
      </p:sp>
      <p:sp>
        <p:nvSpPr>
          <p:cNvPr id="51" name="Freeform 3">
            <a:extLst>
              <a:ext uri="{FF2B5EF4-FFF2-40B4-BE49-F238E27FC236}">
                <a16:creationId xmlns:a16="http://schemas.microsoft.com/office/drawing/2014/main" id="{8E94E1FC-F735-26B8-5258-18830BADAF4B}"/>
              </a:ext>
            </a:extLst>
          </p:cNvPr>
          <p:cNvSpPr/>
          <p:nvPr/>
        </p:nvSpPr>
        <p:spPr>
          <a:xfrm rot="5400000">
            <a:off x="-3643580" y="2042916"/>
            <a:ext cx="10972380" cy="6276019"/>
          </a:xfrm>
          <a:custGeom>
            <a:avLst/>
            <a:gdLst/>
            <a:ahLst/>
            <a:cxnLst/>
            <a:rect l="l" t="t" r="r" b="b"/>
            <a:pathLst>
              <a:path w="10972380" h="6276019">
                <a:moveTo>
                  <a:pt x="0" y="0"/>
                </a:moveTo>
                <a:lnTo>
                  <a:pt x="10972380" y="0"/>
                </a:lnTo>
                <a:lnTo>
                  <a:pt x="10972380" y="6276019"/>
                </a:lnTo>
                <a:lnTo>
                  <a:pt x="0" y="6276019"/>
                </a:lnTo>
                <a:lnTo>
                  <a:pt x="0" y="0"/>
                </a:lnTo>
                <a:close/>
              </a:path>
            </a:pathLst>
          </a:custGeom>
          <a:blipFill>
            <a:blip r:embed="rId4">
              <a:alphaModFix amt="65000"/>
              <a:extLst>
                <a:ext uri="{96DAC541-7B7A-43D3-8B79-37D633B846F1}">
                  <asvg:svgBlip xmlns:asvg="http://schemas.microsoft.com/office/drawing/2016/SVG/main" r:embed="rId10"/>
                </a:ext>
              </a:extLst>
            </a:blip>
            <a:stretch>
              <a:fillRect b="-74830"/>
            </a:stretch>
          </a:blipFill>
        </p:spPr>
        <p:txBody>
          <a:bodyPr/>
          <a:lstStyle/>
          <a:p>
            <a:endParaRPr lang="en-CA"/>
          </a:p>
        </p:txBody>
      </p:sp>
      <p:sp>
        <p:nvSpPr>
          <p:cNvPr id="53" name="TextBox 52">
            <a:extLst>
              <a:ext uri="{FF2B5EF4-FFF2-40B4-BE49-F238E27FC236}">
                <a16:creationId xmlns:a16="http://schemas.microsoft.com/office/drawing/2014/main" id="{8E7830DE-EEDA-D2C4-852E-CFE517CDFDAD}"/>
              </a:ext>
            </a:extLst>
          </p:cNvPr>
          <p:cNvSpPr txBox="1"/>
          <p:nvPr/>
        </p:nvSpPr>
        <p:spPr>
          <a:xfrm>
            <a:off x="4229100" y="5064667"/>
            <a:ext cx="11099800" cy="369332"/>
          </a:xfrm>
          <a:prstGeom prst="rect">
            <a:avLst/>
          </a:prstGeom>
          <a:noFill/>
        </p:spPr>
        <p:txBody>
          <a:bodyPr wrap="square">
            <a:spAutoFit/>
          </a:bodyPr>
          <a:lstStyle/>
          <a:p>
            <a:r>
              <a:rPr lang="en-CA" b="0">
                <a:effectLst/>
              </a:rPr>
              <a:t> </a:t>
            </a:r>
            <a:endParaRPr lang="en-US"/>
          </a:p>
        </p:txBody>
      </p:sp>
      <p:sp>
        <p:nvSpPr>
          <p:cNvPr id="55" name="TextBox 54">
            <a:extLst>
              <a:ext uri="{FF2B5EF4-FFF2-40B4-BE49-F238E27FC236}">
                <a16:creationId xmlns:a16="http://schemas.microsoft.com/office/drawing/2014/main" id="{83400D49-FF36-1AB9-B43C-F4CEF4710A5A}"/>
              </a:ext>
            </a:extLst>
          </p:cNvPr>
          <p:cNvSpPr txBox="1"/>
          <p:nvPr/>
        </p:nvSpPr>
        <p:spPr>
          <a:xfrm>
            <a:off x="4229100" y="5064667"/>
            <a:ext cx="11099800" cy="369332"/>
          </a:xfrm>
          <a:prstGeom prst="rect">
            <a:avLst/>
          </a:prstGeom>
          <a:noFill/>
        </p:spPr>
        <p:txBody>
          <a:bodyPr wrap="square">
            <a:spAutoFit/>
          </a:bodyPr>
          <a:lstStyle/>
          <a:p>
            <a:r>
              <a:rPr lang="en-CA" b="0">
                <a:effectLst/>
              </a:rPr>
              <a:t> </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3"/>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9" name="Group 19"/>
          <p:cNvGrpSpPr/>
          <p:nvPr/>
        </p:nvGrpSpPr>
        <p:grpSpPr>
          <a:xfrm>
            <a:off x="16808946" y="8798933"/>
            <a:ext cx="2254222" cy="2031525"/>
            <a:chOff x="0" y="0"/>
            <a:chExt cx="789162" cy="711200"/>
          </a:xfrm>
        </p:grpSpPr>
        <p:sp>
          <p:nvSpPr>
            <p:cNvPr id="20" name="Freeform 20"/>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21" name="TextBox 21"/>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22" name="Freeform 22"/>
          <p:cNvSpPr/>
          <p:nvPr/>
        </p:nvSpPr>
        <p:spPr>
          <a:xfrm rot="-10800000">
            <a:off x="16715292" y="8479107"/>
            <a:ext cx="2460578" cy="544403"/>
          </a:xfrm>
          <a:custGeom>
            <a:avLst/>
            <a:gdLst/>
            <a:ahLst/>
            <a:cxnLst/>
            <a:rect l="l" t="t" r="r" b="b"/>
            <a:pathLst>
              <a:path w="2460578" h="544403">
                <a:moveTo>
                  <a:pt x="0" y="0"/>
                </a:moveTo>
                <a:lnTo>
                  <a:pt x="2460579" y="0"/>
                </a:lnTo>
                <a:lnTo>
                  <a:pt x="2460579" y="544402"/>
                </a:lnTo>
                <a:lnTo>
                  <a:pt x="0" y="544402"/>
                </a:lnTo>
                <a:lnTo>
                  <a:pt x="0" y="0"/>
                </a:lnTo>
                <a:close/>
              </a:path>
            </a:pathLst>
          </a:custGeom>
          <a:blipFill>
            <a:blip r:embed="rId3"/>
            <a:stretch>
              <a:fillRect/>
            </a:stretch>
          </a:blipFill>
        </p:spPr>
        <p:txBody>
          <a:bodyPr/>
          <a:lstStyle/>
          <a:p>
            <a:endParaRPr lang="en-CA"/>
          </a:p>
        </p:txBody>
      </p:sp>
      <p:grpSp>
        <p:nvGrpSpPr>
          <p:cNvPr id="23" name="Group 23"/>
          <p:cNvGrpSpPr/>
          <p:nvPr/>
        </p:nvGrpSpPr>
        <p:grpSpPr>
          <a:xfrm>
            <a:off x="16808946" y="6834465"/>
            <a:ext cx="2254222" cy="1991401"/>
            <a:chOff x="0" y="0"/>
            <a:chExt cx="765645" cy="676378"/>
          </a:xfrm>
        </p:grpSpPr>
        <p:sp>
          <p:nvSpPr>
            <p:cNvPr id="24" name="Freeform 24"/>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25" name="TextBox 25"/>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26" name="Group 26"/>
          <p:cNvGrpSpPr/>
          <p:nvPr/>
        </p:nvGrpSpPr>
        <p:grpSpPr>
          <a:xfrm rot="-10800000">
            <a:off x="17329954" y="6561150"/>
            <a:ext cx="606103" cy="546630"/>
            <a:chOff x="0" y="0"/>
            <a:chExt cx="788578" cy="711200"/>
          </a:xfrm>
        </p:grpSpPr>
        <p:sp>
          <p:nvSpPr>
            <p:cNvPr id="27" name="Freeform 2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28" name="TextBox 2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29" name="Group 29"/>
          <p:cNvGrpSpPr/>
          <p:nvPr/>
        </p:nvGrpSpPr>
        <p:grpSpPr>
          <a:xfrm>
            <a:off x="16069568" y="8423776"/>
            <a:ext cx="925320" cy="834524"/>
            <a:chOff x="0" y="0"/>
            <a:chExt cx="788578" cy="711200"/>
          </a:xfrm>
        </p:grpSpPr>
        <p:sp>
          <p:nvSpPr>
            <p:cNvPr id="30" name="Freeform 3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1" name="TextBox 3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2" name="Group 32"/>
          <p:cNvGrpSpPr/>
          <p:nvPr/>
        </p:nvGrpSpPr>
        <p:grpSpPr>
          <a:xfrm>
            <a:off x="17159735" y="9936541"/>
            <a:ext cx="388589" cy="350459"/>
            <a:chOff x="0" y="0"/>
            <a:chExt cx="788578" cy="711200"/>
          </a:xfrm>
        </p:grpSpPr>
        <p:sp>
          <p:nvSpPr>
            <p:cNvPr id="33" name="Freeform 33"/>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4" name="TextBox 34"/>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5" name="Group 35"/>
          <p:cNvGrpSpPr/>
          <p:nvPr/>
        </p:nvGrpSpPr>
        <p:grpSpPr>
          <a:xfrm>
            <a:off x="4035505" y="3683488"/>
            <a:ext cx="3878554" cy="3560391"/>
            <a:chOff x="0" y="-47625"/>
            <a:chExt cx="812800" cy="746125"/>
          </a:xfrm>
        </p:grpSpPr>
        <p:sp>
          <p:nvSpPr>
            <p:cNvPr id="36" name="Freeform 3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n-CA"/>
            </a:p>
          </p:txBody>
        </p:sp>
        <p:sp>
          <p:nvSpPr>
            <p:cNvPr id="37" name="TextBox 37"/>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a:p>
            <a:p>
              <a:pPr algn="ctr">
                <a:lnSpc>
                  <a:spcPts val="2459"/>
                </a:lnSpc>
              </a:pPr>
              <a:r>
                <a:rPr lang="en-CA" sz="1600">
                  <a:solidFill>
                    <a:schemeClr val="bg1"/>
                  </a:solidFill>
                  <a:latin typeface="Poppins" pitchFamily="2" charset="77"/>
                  <a:cs typeface="Poppins" pitchFamily="2" charset="77"/>
                </a:rPr>
                <a:t>CPUs, GPUs, and other chips for personal and enterprise computing.</a:t>
              </a:r>
              <a:endParaRPr lang="en-US" sz="1757">
                <a:solidFill>
                  <a:schemeClr val="bg1"/>
                </a:solidFill>
                <a:latin typeface="Poppins" pitchFamily="2" charset="77"/>
                <a:ea typeface="Poppins Medium"/>
                <a:cs typeface="Poppins" pitchFamily="2" charset="77"/>
                <a:sym typeface="Poppins Medium"/>
              </a:endParaRPr>
            </a:p>
          </p:txBody>
        </p:sp>
      </p:grpSp>
      <p:sp>
        <p:nvSpPr>
          <p:cNvPr id="38" name="TextBox 38"/>
          <p:cNvSpPr txBox="1"/>
          <p:nvPr/>
        </p:nvSpPr>
        <p:spPr>
          <a:xfrm>
            <a:off x="2218169" y="459323"/>
            <a:ext cx="14273366" cy="1250407"/>
          </a:xfrm>
          <a:prstGeom prst="rect">
            <a:avLst/>
          </a:prstGeom>
        </p:spPr>
        <p:txBody>
          <a:bodyPr wrap="square" lIns="0" tIns="0" rIns="0" bIns="0" rtlCol="0" anchor="t">
            <a:spAutoFit/>
          </a:bodyPr>
          <a:lstStyle/>
          <a:p>
            <a:pPr algn="ctr">
              <a:lnSpc>
                <a:spcPts val="9842"/>
              </a:lnSpc>
            </a:pPr>
            <a:r>
              <a:rPr lang="en-US" sz="8002">
                <a:solidFill>
                  <a:srgbClr val="00569E"/>
                </a:solidFill>
                <a:latin typeface="Poppins Ultra-Bold"/>
                <a:ea typeface="Poppins Ultra-Bold"/>
                <a:cs typeface="Poppins Ultra-Bold"/>
                <a:sym typeface="Poppins Ultra-Bold"/>
              </a:rPr>
              <a:t>MAJOR MARKET SEGMENTS</a:t>
            </a:r>
          </a:p>
        </p:txBody>
      </p:sp>
      <p:grpSp>
        <p:nvGrpSpPr>
          <p:cNvPr id="39" name="Group 39"/>
          <p:cNvGrpSpPr/>
          <p:nvPr/>
        </p:nvGrpSpPr>
        <p:grpSpPr>
          <a:xfrm>
            <a:off x="7260934" y="5531027"/>
            <a:ext cx="3878554" cy="3560391"/>
            <a:chOff x="0" y="-47625"/>
            <a:chExt cx="812800" cy="746125"/>
          </a:xfrm>
        </p:grpSpPr>
        <p:sp>
          <p:nvSpPr>
            <p:cNvPr id="40" name="Freeform 4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n-CA"/>
            </a:p>
          </p:txBody>
        </p:sp>
        <p:sp>
          <p:nvSpPr>
            <p:cNvPr id="41" name="TextBox 41"/>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lang="en-CA"/>
            </a:p>
            <a:p>
              <a:pPr algn="ctr">
                <a:lnSpc>
                  <a:spcPts val="2459"/>
                </a:lnSpc>
              </a:pPr>
              <a:endParaRPr lang="en-CA"/>
            </a:p>
            <a:p>
              <a:pPr algn="ctr">
                <a:lnSpc>
                  <a:spcPts val="2459"/>
                </a:lnSpc>
              </a:pPr>
              <a:r>
                <a:rPr lang="en-CA">
                  <a:solidFill>
                    <a:schemeClr val="bg1"/>
                  </a:solidFill>
                  <a:latin typeface="Poppins" pitchFamily="2" charset="77"/>
                  <a:cs typeface="Poppins" pitchFamily="2" charset="77"/>
                </a:rPr>
                <a:t> Smartphones, tablets,   gaming consoles, and  smart home devices</a:t>
              </a:r>
              <a:r>
                <a:rPr lang="en-CA"/>
                <a:t>.</a:t>
              </a:r>
              <a:endParaRPr/>
            </a:p>
          </p:txBody>
        </p:sp>
      </p:grpSp>
      <p:grpSp>
        <p:nvGrpSpPr>
          <p:cNvPr id="42" name="Group 42"/>
          <p:cNvGrpSpPr/>
          <p:nvPr/>
        </p:nvGrpSpPr>
        <p:grpSpPr>
          <a:xfrm>
            <a:off x="10430151" y="3683488"/>
            <a:ext cx="3878554" cy="3560391"/>
            <a:chOff x="0" y="-47625"/>
            <a:chExt cx="812800" cy="746125"/>
          </a:xfrm>
        </p:grpSpPr>
        <p:sp>
          <p:nvSpPr>
            <p:cNvPr id="43" name="Freeform 4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n-CA"/>
            </a:p>
          </p:txBody>
        </p:sp>
        <p:sp>
          <p:nvSpPr>
            <p:cNvPr id="44" name="TextBox 44"/>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a:p>
            <a:p>
              <a:pPr algn="ctr">
                <a:lnSpc>
                  <a:spcPts val="2459"/>
                </a:lnSpc>
              </a:pPr>
              <a:endParaRPr lang="en-CA" sz="1600">
                <a:solidFill>
                  <a:schemeClr val="bg1"/>
                </a:solidFill>
                <a:latin typeface="Poppins" pitchFamily="2" charset="77"/>
                <a:cs typeface="Poppins" pitchFamily="2" charset="77"/>
              </a:endParaRPr>
            </a:p>
            <a:p>
              <a:pPr algn="ctr">
                <a:lnSpc>
                  <a:spcPts val="2459"/>
                </a:lnSpc>
              </a:pPr>
              <a:r>
                <a:rPr lang="en-CA" sz="1600">
                  <a:solidFill>
                    <a:schemeClr val="bg1"/>
                  </a:solidFill>
                  <a:latin typeface="Poppins" pitchFamily="2" charset="77"/>
                  <a:cs typeface="Poppins" pitchFamily="2" charset="77"/>
                </a:rPr>
                <a:t>Chips for EVs, autonomous driving systems, and connected vehicles.</a:t>
              </a:r>
              <a:endParaRPr lang="en-US" sz="1757">
                <a:solidFill>
                  <a:schemeClr val="bg1"/>
                </a:solidFill>
                <a:latin typeface="Poppins" pitchFamily="2" charset="77"/>
                <a:ea typeface="Poppins Medium"/>
                <a:cs typeface="Poppins" pitchFamily="2" charset="77"/>
                <a:sym typeface="Poppins Medium"/>
              </a:endParaRPr>
            </a:p>
          </p:txBody>
        </p:sp>
      </p:grpSp>
      <p:sp>
        <p:nvSpPr>
          <p:cNvPr id="45" name="TextBox 45"/>
          <p:cNvSpPr txBox="1"/>
          <p:nvPr/>
        </p:nvSpPr>
        <p:spPr>
          <a:xfrm>
            <a:off x="4713848" y="4639098"/>
            <a:ext cx="2547086" cy="391586"/>
          </a:xfrm>
          <a:prstGeom prst="rect">
            <a:avLst/>
          </a:prstGeom>
        </p:spPr>
        <p:txBody>
          <a:bodyPr lIns="0" tIns="0" rIns="0" bIns="0" rtlCol="0" anchor="t">
            <a:spAutoFit/>
          </a:bodyPr>
          <a:lstStyle/>
          <a:p>
            <a:pPr algn="ctr">
              <a:lnSpc>
                <a:spcPts val="3091"/>
              </a:lnSpc>
              <a:spcBef>
                <a:spcPct val="0"/>
              </a:spcBef>
            </a:pPr>
            <a:r>
              <a:rPr lang="en-US" sz="2208">
                <a:solidFill>
                  <a:srgbClr val="FFFFFF"/>
                </a:solidFill>
                <a:latin typeface="Poppins Medium"/>
                <a:ea typeface="Poppins Medium"/>
                <a:cs typeface="Poppins Medium"/>
                <a:sym typeface="Poppins Medium"/>
              </a:rPr>
              <a:t>Computing</a:t>
            </a:r>
          </a:p>
        </p:txBody>
      </p:sp>
      <p:sp>
        <p:nvSpPr>
          <p:cNvPr id="46" name="TextBox 46"/>
          <p:cNvSpPr txBox="1"/>
          <p:nvPr/>
        </p:nvSpPr>
        <p:spPr>
          <a:xfrm>
            <a:off x="11045480" y="4590774"/>
            <a:ext cx="2647897" cy="391586"/>
          </a:xfrm>
          <a:prstGeom prst="rect">
            <a:avLst/>
          </a:prstGeom>
        </p:spPr>
        <p:txBody>
          <a:bodyPr lIns="0" tIns="0" rIns="0" bIns="0" rtlCol="0" anchor="t">
            <a:spAutoFit/>
          </a:bodyPr>
          <a:lstStyle/>
          <a:p>
            <a:pPr algn="ctr">
              <a:lnSpc>
                <a:spcPts val="3091"/>
              </a:lnSpc>
              <a:spcBef>
                <a:spcPct val="0"/>
              </a:spcBef>
            </a:pPr>
            <a:r>
              <a:rPr lang="en-US" sz="2208">
                <a:solidFill>
                  <a:srgbClr val="FFFFFF"/>
                </a:solidFill>
                <a:latin typeface="Poppins Medium"/>
                <a:ea typeface="Poppins Medium"/>
                <a:cs typeface="Poppins Medium"/>
                <a:sym typeface="Poppins Medium"/>
              </a:rPr>
              <a:t>AUTOMOTIVE</a:t>
            </a:r>
          </a:p>
        </p:txBody>
      </p:sp>
      <p:sp>
        <p:nvSpPr>
          <p:cNvPr id="47" name="TextBox 47"/>
          <p:cNvSpPr txBox="1"/>
          <p:nvPr/>
        </p:nvSpPr>
        <p:spPr>
          <a:xfrm>
            <a:off x="7924627" y="6147928"/>
            <a:ext cx="2574255" cy="785343"/>
          </a:xfrm>
          <a:prstGeom prst="rect">
            <a:avLst/>
          </a:prstGeom>
        </p:spPr>
        <p:txBody>
          <a:bodyPr lIns="0" tIns="0" rIns="0" bIns="0" rtlCol="0" anchor="t">
            <a:spAutoFit/>
          </a:bodyPr>
          <a:lstStyle/>
          <a:p>
            <a:pPr algn="ctr">
              <a:lnSpc>
                <a:spcPts val="3091"/>
              </a:lnSpc>
              <a:spcBef>
                <a:spcPct val="0"/>
              </a:spcBef>
            </a:pPr>
            <a:r>
              <a:rPr lang="en-CA" sz="2400">
                <a:solidFill>
                  <a:schemeClr val="bg2"/>
                </a:solidFill>
                <a:latin typeface="Poppins" pitchFamily="2" charset="77"/>
                <a:cs typeface="Poppins" pitchFamily="2" charset="77"/>
              </a:rPr>
              <a:t>Consumer Electronics</a:t>
            </a:r>
            <a:endParaRPr lang="en-US" sz="2208">
              <a:solidFill>
                <a:schemeClr val="bg2"/>
              </a:solidFill>
              <a:latin typeface="Poppins" pitchFamily="2" charset="77"/>
              <a:ea typeface="Poppins Medium"/>
              <a:cs typeface="Poppins" pitchFamily="2" charset="77"/>
              <a:sym typeface="Poppins Medium"/>
            </a:endParaRPr>
          </a:p>
        </p:txBody>
      </p:sp>
      <p:grpSp>
        <p:nvGrpSpPr>
          <p:cNvPr id="48" name="Group 48"/>
          <p:cNvGrpSpPr/>
          <p:nvPr/>
        </p:nvGrpSpPr>
        <p:grpSpPr>
          <a:xfrm>
            <a:off x="3468678" y="5726626"/>
            <a:ext cx="925320" cy="834524"/>
            <a:chOff x="0" y="0"/>
            <a:chExt cx="788578" cy="711200"/>
          </a:xfrm>
        </p:grpSpPr>
        <p:sp>
          <p:nvSpPr>
            <p:cNvPr id="49" name="Freeform 49"/>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50" name="TextBox 50"/>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51" name="Group 51"/>
          <p:cNvGrpSpPr/>
          <p:nvPr/>
        </p:nvGrpSpPr>
        <p:grpSpPr>
          <a:xfrm rot="-10800000">
            <a:off x="7809078" y="5030684"/>
            <a:ext cx="606103" cy="546630"/>
            <a:chOff x="0" y="0"/>
            <a:chExt cx="788578" cy="711200"/>
          </a:xfrm>
        </p:grpSpPr>
        <p:sp>
          <p:nvSpPr>
            <p:cNvPr id="52" name="Freeform 52"/>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53" name="TextBox 53"/>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54" name="Group 54"/>
          <p:cNvGrpSpPr/>
          <p:nvPr/>
        </p:nvGrpSpPr>
        <p:grpSpPr>
          <a:xfrm>
            <a:off x="11045480" y="7412903"/>
            <a:ext cx="925320" cy="834524"/>
            <a:chOff x="0" y="0"/>
            <a:chExt cx="788578" cy="711200"/>
          </a:xfrm>
        </p:grpSpPr>
        <p:sp>
          <p:nvSpPr>
            <p:cNvPr id="55" name="Freeform 55"/>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56" name="TextBox 56"/>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57" name="Group 57"/>
          <p:cNvGrpSpPr/>
          <p:nvPr/>
        </p:nvGrpSpPr>
        <p:grpSpPr>
          <a:xfrm rot="-10800000">
            <a:off x="13390326" y="3695418"/>
            <a:ext cx="606103" cy="546630"/>
            <a:chOff x="0" y="0"/>
            <a:chExt cx="788578" cy="711200"/>
          </a:xfrm>
        </p:grpSpPr>
        <p:sp>
          <p:nvSpPr>
            <p:cNvPr id="58" name="Freeform 58"/>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59" name="TextBox 59"/>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60" name="TextBox 60"/>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pPr>
            <a:r>
              <a:rPr lang="en-US" sz="1757">
                <a:solidFill>
                  <a:srgbClr val="E6E6E6"/>
                </a:solidFill>
                <a:latin typeface="Poppins Medium"/>
                <a:ea typeface="Poppins Medium"/>
                <a:cs typeface="Poppins Medium"/>
                <a:sym typeface="Poppins Medium"/>
              </a:rPr>
              <a:t>Production Process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CA"/>
          </a:p>
        </p:txBody>
      </p:sp>
      <p:grpSp>
        <p:nvGrpSpPr>
          <p:cNvPr id="4" name="Group 4"/>
          <p:cNvGrpSpPr/>
          <p:nvPr/>
        </p:nvGrpSpPr>
        <p:grpSpPr>
          <a:xfrm>
            <a:off x="10527896" y="2054038"/>
            <a:ext cx="10340428" cy="8954345"/>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32471" r="-32471"/>
              </a:stretch>
            </a:blipFill>
          </p:spPr>
          <p:txBody>
            <a:bodyPr/>
            <a:lstStyle/>
            <a:p>
              <a:endParaRPr lang="en-CA"/>
            </a:p>
          </p:txBody>
        </p:sp>
      </p:grpSp>
      <p:grpSp>
        <p:nvGrpSpPr>
          <p:cNvPr id="6" name="Group 6"/>
          <p:cNvGrpSpPr/>
          <p:nvPr/>
        </p:nvGrpSpPr>
        <p:grpSpPr>
          <a:xfrm>
            <a:off x="10655744" y="2044513"/>
            <a:ext cx="2254222" cy="2031525"/>
            <a:chOff x="0" y="0"/>
            <a:chExt cx="789162" cy="711200"/>
          </a:xfrm>
        </p:grpSpPr>
        <p:sp>
          <p:nvSpPr>
            <p:cNvPr id="7" name="Freeform 7"/>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4F5154"/>
            </a:solidFill>
          </p:spPr>
          <p:txBody>
            <a:bodyPr/>
            <a:lstStyle/>
            <a:p>
              <a:endParaRPr lang="en-CA"/>
            </a:p>
          </p:txBody>
        </p:sp>
        <p:sp>
          <p:nvSpPr>
            <p:cNvPr id="8" name="TextBox 8"/>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grpSp>
        <p:nvGrpSpPr>
          <p:cNvPr id="9" name="Group 9"/>
          <p:cNvGrpSpPr/>
          <p:nvPr/>
        </p:nvGrpSpPr>
        <p:grpSpPr>
          <a:xfrm>
            <a:off x="9051451" y="8334146"/>
            <a:ext cx="2393057" cy="2031525"/>
            <a:chOff x="0" y="0"/>
            <a:chExt cx="837765" cy="711200"/>
          </a:xfrm>
        </p:grpSpPr>
        <p:sp>
          <p:nvSpPr>
            <p:cNvPr id="10" name="Freeform 10"/>
            <p:cNvSpPr/>
            <p:nvPr/>
          </p:nvSpPr>
          <p:spPr>
            <a:xfrm>
              <a:off x="0" y="0"/>
              <a:ext cx="837766" cy="711200"/>
            </a:xfrm>
            <a:custGeom>
              <a:avLst/>
              <a:gdLst/>
              <a:ahLst/>
              <a:cxnLst/>
              <a:rect l="l" t="t" r="r" b="b"/>
              <a:pathLst>
                <a:path w="837766" h="711200">
                  <a:moveTo>
                    <a:pt x="418883" y="711200"/>
                  </a:moveTo>
                  <a:lnTo>
                    <a:pt x="837766" y="0"/>
                  </a:lnTo>
                  <a:lnTo>
                    <a:pt x="0" y="0"/>
                  </a:lnTo>
                  <a:lnTo>
                    <a:pt x="418883" y="711200"/>
                  </a:lnTo>
                  <a:close/>
                </a:path>
              </a:pathLst>
            </a:custGeom>
            <a:solidFill>
              <a:srgbClr val="4F5154"/>
            </a:solidFill>
          </p:spPr>
          <p:txBody>
            <a:bodyPr/>
            <a:lstStyle/>
            <a:p>
              <a:endParaRPr lang="en-CA"/>
            </a:p>
          </p:txBody>
        </p:sp>
        <p:sp>
          <p:nvSpPr>
            <p:cNvPr id="11" name="TextBox 11"/>
            <p:cNvSpPr txBox="1"/>
            <p:nvPr/>
          </p:nvSpPr>
          <p:spPr>
            <a:xfrm>
              <a:off x="130901" y="3175"/>
              <a:ext cx="575964" cy="377825"/>
            </a:xfrm>
            <a:prstGeom prst="rect">
              <a:avLst/>
            </a:prstGeom>
          </p:spPr>
          <p:txBody>
            <a:bodyPr lIns="50800" tIns="50800" rIns="50800" bIns="50800" rtlCol="0" anchor="ctr"/>
            <a:lstStyle/>
            <a:p>
              <a:pPr algn="ctr">
                <a:lnSpc>
                  <a:spcPts val="2459"/>
                </a:lnSpc>
              </a:pPr>
              <a:endParaRPr/>
            </a:p>
          </p:txBody>
        </p:sp>
      </p:grpSp>
      <p:grpSp>
        <p:nvGrpSpPr>
          <p:cNvPr id="12" name="Group 12"/>
          <p:cNvGrpSpPr/>
          <p:nvPr/>
        </p:nvGrpSpPr>
        <p:grpSpPr>
          <a:xfrm>
            <a:off x="11852272" y="-198328"/>
            <a:ext cx="7852347" cy="2264411"/>
            <a:chOff x="0" y="0"/>
            <a:chExt cx="1255833" cy="362149"/>
          </a:xfrm>
        </p:grpSpPr>
        <p:sp>
          <p:nvSpPr>
            <p:cNvPr id="13" name="Freeform 13"/>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000000"/>
            </a:solidFill>
          </p:spPr>
          <p:txBody>
            <a:bodyPr/>
            <a:lstStyle/>
            <a:p>
              <a:endParaRPr lang="en-CA"/>
            </a:p>
          </p:txBody>
        </p:sp>
        <p:sp>
          <p:nvSpPr>
            <p:cNvPr id="14" name="TextBox 14"/>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15" name="Freeform 15"/>
          <p:cNvSpPr/>
          <p:nvPr/>
        </p:nvSpPr>
        <p:spPr>
          <a:xfrm rot="-10800000">
            <a:off x="10562090" y="1724687"/>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16" name="Group 16"/>
          <p:cNvGrpSpPr/>
          <p:nvPr/>
        </p:nvGrpSpPr>
        <p:grpSpPr>
          <a:xfrm>
            <a:off x="10655744" y="80045"/>
            <a:ext cx="2254222" cy="1991401"/>
            <a:chOff x="0" y="0"/>
            <a:chExt cx="765645" cy="676378"/>
          </a:xfrm>
        </p:grpSpPr>
        <p:sp>
          <p:nvSpPr>
            <p:cNvPr id="17" name="Freeform 17"/>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0000"/>
            </a:solidFill>
          </p:spPr>
          <p:txBody>
            <a:bodyPr/>
            <a:lstStyle/>
            <a:p>
              <a:endParaRPr lang="en-CA"/>
            </a:p>
          </p:txBody>
        </p:sp>
        <p:sp>
          <p:nvSpPr>
            <p:cNvPr id="18" name="TextBox 18"/>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sp>
        <p:nvSpPr>
          <p:cNvPr id="19" name="Freeform 19"/>
          <p:cNvSpPr/>
          <p:nvPr/>
        </p:nvSpPr>
        <p:spPr>
          <a:xfrm rot="-10800000">
            <a:off x="8983930" y="8020397"/>
            <a:ext cx="2460578" cy="544403"/>
          </a:xfrm>
          <a:custGeom>
            <a:avLst/>
            <a:gdLst/>
            <a:ahLst/>
            <a:cxnLst/>
            <a:rect l="l" t="t" r="r" b="b"/>
            <a:pathLst>
              <a:path w="2460578" h="544403">
                <a:moveTo>
                  <a:pt x="0" y="0"/>
                </a:moveTo>
                <a:lnTo>
                  <a:pt x="2460578" y="0"/>
                </a:lnTo>
                <a:lnTo>
                  <a:pt x="2460578" y="544403"/>
                </a:lnTo>
                <a:lnTo>
                  <a:pt x="0" y="544403"/>
                </a:lnTo>
                <a:lnTo>
                  <a:pt x="0" y="0"/>
                </a:lnTo>
                <a:close/>
              </a:path>
            </a:pathLst>
          </a:custGeom>
          <a:blipFill>
            <a:blip r:embed="rId4"/>
            <a:stretch>
              <a:fillRect/>
            </a:stretch>
          </a:blipFill>
        </p:spPr>
        <p:txBody>
          <a:bodyPr/>
          <a:lstStyle/>
          <a:p>
            <a:endParaRPr lang="en-CA"/>
          </a:p>
        </p:txBody>
      </p:sp>
      <p:grpSp>
        <p:nvGrpSpPr>
          <p:cNvPr id="20" name="Group 20"/>
          <p:cNvGrpSpPr/>
          <p:nvPr/>
        </p:nvGrpSpPr>
        <p:grpSpPr>
          <a:xfrm>
            <a:off x="9051451" y="6240221"/>
            <a:ext cx="2393057" cy="2093925"/>
            <a:chOff x="0" y="0"/>
            <a:chExt cx="812800" cy="711200"/>
          </a:xfrm>
        </p:grpSpPr>
        <p:sp>
          <p:nvSpPr>
            <p:cNvPr id="21" name="Freeform 2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0000"/>
            </a:solidFill>
          </p:spPr>
          <p:txBody>
            <a:bodyPr/>
            <a:lstStyle/>
            <a:p>
              <a:endParaRPr lang="en-CA"/>
            </a:p>
          </p:txBody>
        </p:sp>
        <p:sp>
          <p:nvSpPr>
            <p:cNvPr id="22" name="TextBox 22"/>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a:p>
          </p:txBody>
        </p:sp>
      </p:grpSp>
      <p:grpSp>
        <p:nvGrpSpPr>
          <p:cNvPr id="23" name="Group 23"/>
          <p:cNvGrpSpPr/>
          <p:nvPr/>
        </p:nvGrpSpPr>
        <p:grpSpPr>
          <a:xfrm>
            <a:off x="9309267" y="4328798"/>
            <a:ext cx="2321743" cy="2031525"/>
            <a:chOff x="0" y="0"/>
            <a:chExt cx="812800" cy="711200"/>
          </a:xfrm>
        </p:grpSpPr>
        <p:sp>
          <p:nvSpPr>
            <p:cNvPr id="24" name="Freeform 24"/>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4F5154"/>
            </a:solidFill>
          </p:spPr>
          <p:txBody>
            <a:bodyPr/>
            <a:lstStyle/>
            <a:p>
              <a:endParaRPr lang="en-CA"/>
            </a:p>
          </p:txBody>
        </p:sp>
        <p:sp>
          <p:nvSpPr>
            <p:cNvPr id="25" name="TextBox 25"/>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a:p>
          </p:txBody>
        </p:sp>
      </p:grpSp>
      <p:grpSp>
        <p:nvGrpSpPr>
          <p:cNvPr id="26" name="Group 26"/>
          <p:cNvGrpSpPr/>
          <p:nvPr/>
        </p:nvGrpSpPr>
        <p:grpSpPr>
          <a:xfrm>
            <a:off x="10286079" y="8457971"/>
            <a:ext cx="2393057" cy="2093925"/>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0000"/>
            </a:solidFill>
          </p:spPr>
          <p:txBody>
            <a:bodyPr/>
            <a:lstStyle/>
            <a:p>
              <a:endParaRPr lang="en-CA"/>
            </a:p>
          </p:txBody>
        </p:sp>
        <p:sp>
          <p:nvSpPr>
            <p:cNvPr id="28" name="TextBox 28"/>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a:p>
          </p:txBody>
        </p:sp>
      </p:grpSp>
      <p:sp>
        <p:nvSpPr>
          <p:cNvPr id="29" name="Freeform 29"/>
          <p:cNvSpPr/>
          <p:nvPr/>
        </p:nvSpPr>
        <p:spPr>
          <a:xfrm rot="-10800000">
            <a:off x="9239849" y="4001504"/>
            <a:ext cx="2460578" cy="544403"/>
          </a:xfrm>
          <a:custGeom>
            <a:avLst/>
            <a:gdLst/>
            <a:ahLst/>
            <a:cxnLst/>
            <a:rect l="l" t="t" r="r" b="b"/>
            <a:pathLst>
              <a:path w="2460578" h="544403">
                <a:moveTo>
                  <a:pt x="0" y="0"/>
                </a:moveTo>
                <a:lnTo>
                  <a:pt x="2460578" y="0"/>
                </a:lnTo>
                <a:lnTo>
                  <a:pt x="2460578" y="544403"/>
                </a:lnTo>
                <a:lnTo>
                  <a:pt x="0" y="544403"/>
                </a:lnTo>
                <a:lnTo>
                  <a:pt x="0" y="0"/>
                </a:lnTo>
                <a:close/>
              </a:path>
            </a:pathLst>
          </a:custGeom>
          <a:blipFill>
            <a:blip r:embed="rId4"/>
            <a:stretch>
              <a:fillRect/>
            </a:stretch>
          </a:blipFill>
        </p:spPr>
        <p:txBody>
          <a:bodyPr/>
          <a:lstStyle/>
          <a:p>
            <a:endParaRPr lang="en-CA"/>
          </a:p>
        </p:txBody>
      </p:sp>
      <p:grpSp>
        <p:nvGrpSpPr>
          <p:cNvPr id="30" name="Group 30"/>
          <p:cNvGrpSpPr/>
          <p:nvPr/>
        </p:nvGrpSpPr>
        <p:grpSpPr>
          <a:xfrm>
            <a:off x="9309267" y="2244399"/>
            <a:ext cx="2321743" cy="2093925"/>
            <a:chOff x="0" y="0"/>
            <a:chExt cx="788578" cy="711200"/>
          </a:xfrm>
        </p:grpSpPr>
        <p:sp>
          <p:nvSpPr>
            <p:cNvPr id="31" name="Freeform 3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0000"/>
            </a:solidFill>
          </p:spPr>
          <p:txBody>
            <a:bodyPr/>
            <a:lstStyle/>
            <a:p>
              <a:endParaRPr lang="en-CA"/>
            </a:p>
          </p:txBody>
        </p:sp>
        <p:sp>
          <p:nvSpPr>
            <p:cNvPr id="32" name="TextBox 32"/>
            <p:cNvSpPr txBox="1"/>
            <p:nvPr/>
          </p:nvSpPr>
          <p:spPr>
            <a:xfrm>
              <a:off x="123215" y="282575"/>
              <a:ext cx="542148" cy="377825"/>
            </a:xfrm>
            <a:prstGeom prst="rect">
              <a:avLst/>
            </a:prstGeom>
          </p:spPr>
          <p:txBody>
            <a:bodyPr lIns="50800" tIns="50800" rIns="50800" bIns="50800" rtlCol="0" anchor="ctr"/>
            <a:lstStyle/>
            <a:p>
              <a:pPr algn="ctr">
                <a:lnSpc>
                  <a:spcPts val="2459"/>
                </a:lnSpc>
              </a:pPr>
              <a:endParaRPr/>
            </a:p>
          </p:txBody>
        </p:sp>
      </p:grpSp>
      <p:grpSp>
        <p:nvGrpSpPr>
          <p:cNvPr id="33" name="Group 33"/>
          <p:cNvGrpSpPr/>
          <p:nvPr/>
        </p:nvGrpSpPr>
        <p:grpSpPr>
          <a:xfrm rot="-10800000">
            <a:off x="10167087" y="1414418"/>
            <a:ext cx="606103" cy="546630"/>
            <a:chOff x="0" y="0"/>
            <a:chExt cx="788578" cy="711200"/>
          </a:xfrm>
        </p:grpSpPr>
        <p:sp>
          <p:nvSpPr>
            <p:cNvPr id="34" name="Freeform 3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0000"/>
            </a:solidFill>
          </p:spPr>
          <p:txBody>
            <a:bodyPr/>
            <a:lstStyle/>
            <a:p>
              <a:endParaRPr lang="en-CA"/>
            </a:p>
          </p:txBody>
        </p:sp>
        <p:sp>
          <p:nvSpPr>
            <p:cNvPr id="35" name="TextBox 3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6" name="Group 36"/>
          <p:cNvGrpSpPr/>
          <p:nvPr/>
        </p:nvGrpSpPr>
        <p:grpSpPr>
          <a:xfrm>
            <a:off x="8633746" y="8334146"/>
            <a:ext cx="606103" cy="546630"/>
            <a:chOff x="0" y="0"/>
            <a:chExt cx="788578" cy="711200"/>
          </a:xfrm>
        </p:grpSpPr>
        <p:sp>
          <p:nvSpPr>
            <p:cNvPr id="37" name="Freeform 3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0000"/>
            </a:solidFill>
          </p:spPr>
          <p:txBody>
            <a:bodyPr/>
            <a:lstStyle/>
            <a:p>
              <a:endParaRPr lang="en-CA"/>
            </a:p>
          </p:txBody>
        </p:sp>
        <p:sp>
          <p:nvSpPr>
            <p:cNvPr id="38" name="TextBox 3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9" name="Group 39"/>
          <p:cNvGrpSpPr/>
          <p:nvPr/>
        </p:nvGrpSpPr>
        <p:grpSpPr>
          <a:xfrm rot="-10800000">
            <a:off x="9729037" y="6240221"/>
            <a:ext cx="384315" cy="346605"/>
            <a:chOff x="0" y="0"/>
            <a:chExt cx="788578" cy="711200"/>
          </a:xfrm>
        </p:grpSpPr>
        <p:sp>
          <p:nvSpPr>
            <p:cNvPr id="40" name="Freeform 4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0000"/>
            </a:solidFill>
          </p:spPr>
          <p:txBody>
            <a:bodyPr/>
            <a:lstStyle/>
            <a:p>
              <a:endParaRPr lang="en-CA"/>
            </a:p>
          </p:txBody>
        </p:sp>
        <p:sp>
          <p:nvSpPr>
            <p:cNvPr id="41" name="TextBox 4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42" name="TextBox 42"/>
          <p:cNvSpPr txBox="1"/>
          <p:nvPr/>
        </p:nvSpPr>
        <p:spPr>
          <a:xfrm>
            <a:off x="821966" y="3771900"/>
            <a:ext cx="7526499" cy="1940211"/>
          </a:xfrm>
          <a:prstGeom prst="rect">
            <a:avLst/>
          </a:prstGeom>
        </p:spPr>
        <p:txBody>
          <a:bodyPr lIns="0" tIns="0" rIns="0" bIns="0" rtlCol="0" anchor="t">
            <a:spAutoFit/>
          </a:bodyPr>
          <a:lstStyle/>
          <a:p>
            <a:pPr algn="l">
              <a:lnSpc>
                <a:spcPts val="14823"/>
              </a:lnSpc>
            </a:pPr>
            <a:r>
              <a:rPr lang="en-US" sz="14391">
                <a:solidFill>
                  <a:srgbClr val="00B050"/>
                </a:solidFill>
                <a:latin typeface="Poppins Ultra-Bold"/>
                <a:ea typeface="Poppins Ultra-Bold"/>
                <a:cs typeface="Poppins Ultra-Bold"/>
                <a:sym typeface="Poppins Ultra-Bold"/>
              </a:rPr>
              <a:t>NVIDIA</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24787" y="995172"/>
            <a:ext cx="2254222" cy="2031525"/>
            <a:chOff x="0" y="0"/>
            <a:chExt cx="789162" cy="711200"/>
          </a:xfrm>
          <a:solidFill>
            <a:srgbClr val="92D050"/>
          </a:solidFill>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grpFill/>
          </p:spPr>
          <p:txBody>
            <a:bodyPr/>
            <a:lstStyle/>
            <a:p>
              <a:endParaRPr lang="en-CA"/>
            </a:p>
          </p:txBody>
        </p:sp>
        <p:sp>
          <p:nvSpPr>
            <p:cNvPr id="5" name="TextBox 5"/>
            <p:cNvSpPr txBox="1"/>
            <p:nvPr/>
          </p:nvSpPr>
          <p:spPr>
            <a:xfrm>
              <a:off x="123307" y="3175"/>
              <a:ext cx="542549" cy="377825"/>
            </a:xfrm>
            <a:prstGeom prst="rect">
              <a:avLst/>
            </a:prstGeom>
            <a:grpFill/>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3"/>
            <a:stretch>
              <a:fillRect/>
            </a:stretch>
          </a:blipFill>
        </p:spPr>
        <p:txBody>
          <a:bodyPr/>
          <a:lstStyle/>
          <a:p>
            <a:endParaRPr lang="en-CA"/>
          </a:p>
        </p:txBody>
      </p:sp>
      <p:sp>
        <p:nvSpPr>
          <p:cNvPr id="8" name="Freeform 8"/>
          <p:cNvSpPr/>
          <p:nvPr/>
        </p:nvSpPr>
        <p:spPr>
          <a:xfrm>
            <a:off x="-1124787" y="-969297"/>
            <a:ext cx="2254222" cy="1991401"/>
          </a:xfrm>
          <a:custGeom>
            <a:avLst/>
            <a:gdLst/>
            <a:ahLst/>
            <a:cxnLst/>
            <a:rect l="l" t="t" r="r" b="b"/>
            <a:pathLst>
              <a:path w="765645" h="676378">
                <a:moveTo>
                  <a:pt x="382822" y="0"/>
                </a:moveTo>
                <a:lnTo>
                  <a:pt x="765645" y="676378"/>
                </a:lnTo>
                <a:lnTo>
                  <a:pt x="0" y="676378"/>
                </a:lnTo>
                <a:lnTo>
                  <a:pt x="382822" y="0"/>
                </a:lnTo>
                <a:close/>
              </a:path>
            </a:pathLst>
          </a:custGeom>
          <a:solidFill>
            <a:srgbClr val="92D050"/>
          </a:solidFill>
        </p:spPr>
        <p:txBody>
          <a:bodyPr/>
          <a:lstStyle/>
          <a:p>
            <a:endParaRPr lang="en-CA"/>
          </a:p>
        </p:txBody>
      </p:sp>
      <p:grpSp>
        <p:nvGrpSpPr>
          <p:cNvPr id="10" name="Group 10"/>
          <p:cNvGrpSpPr/>
          <p:nvPr/>
        </p:nvGrpSpPr>
        <p:grpSpPr>
          <a:xfrm rot="-10800000">
            <a:off x="976032" y="624316"/>
            <a:ext cx="411205" cy="370855"/>
            <a:chOff x="0" y="0"/>
            <a:chExt cx="788579" cy="711200"/>
          </a:xfrm>
          <a:solidFill>
            <a:srgbClr val="92D050"/>
          </a:solidFill>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grpFill/>
          </p:spPr>
          <p:txBody>
            <a:bodyPr/>
            <a:lstStyle/>
            <a:p>
              <a:endParaRPr lang="en-CA"/>
            </a:p>
          </p:txBody>
        </p:sp>
        <p:sp>
          <p:nvSpPr>
            <p:cNvPr id="12" name="TextBox 12"/>
            <p:cNvSpPr txBox="1"/>
            <p:nvPr/>
          </p:nvSpPr>
          <p:spPr>
            <a:xfrm>
              <a:off x="123215" y="330200"/>
              <a:ext cx="542148" cy="330200"/>
            </a:xfrm>
            <a:prstGeom prst="rect">
              <a:avLst/>
            </a:prstGeom>
            <a:grpFill/>
          </p:spPr>
          <p:txBody>
            <a:bodyPr lIns="50800" tIns="50800" rIns="50800" bIns="50800" rtlCol="0" anchor="ctr"/>
            <a:lstStyle/>
            <a:p>
              <a:pPr algn="ctr">
                <a:lnSpc>
                  <a:spcPts val="139"/>
                </a:lnSpc>
              </a:pPr>
              <a:endParaRPr/>
            </a:p>
          </p:txBody>
        </p:sp>
      </p:grpSp>
      <p:grpSp>
        <p:nvGrpSpPr>
          <p:cNvPr id="13" name="Group 13"/>
          <p:cNvGrpSpPr/>
          <p:nvPr/>
        </p:nvGrpSpPr>
        <p:grpSpPr>
          <a:xfrm>
            <a:off x="65280" y="2192173"/>
            <a:ext cx="925321" cy="834524"/>
            <a:chOff x="0" y="0"/>
            <a:chExt cx="788579" cy="711200"/>
          </a:xfrm>
          <a:solidFill>
            <a:srgbClr val="92D050"/>
          </a:solidFill>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grpFill/>
          </p:spPr>
          <p:txBody>
            <a:bodyPr/>
            <a:lstStyle/>
            <a:p>
              <a:endParaRPr lang="en-CA"/>
            </a:p>
          </p:txBody>
        </p:sp>
        <p:sp>
          <p:nvSpPr>
            <p:cNvPr id="15" name="TextBox 15"/>
            <p:cNvSpPr txBox="1"/>
            <p:nvPr/>
          </p:nvSpPr>
          <p:spPr>
            <a:xfrm>
              <a:off x="123215" y="330200"/>
              <a:ext cx="542148" cy="330200"/>
            </a:xfrm>
            <a:prstGeom prst="rect">
              <a:avLst/>
            </a:prstGeom>
            <a:grpFill/>
          </p:spPr>
          <p:txBody>
            <a:bodyPr lIns="50800" tIns="50800" rIns="50800" bIns="50800" rtlCol="0" anchor="ctr"/>
            <a:lstStyle/>
            <a:p>
              <a:pPr algn="ctr">
                <a:lnSpc>
                  <a:spcPts val="139"/>
                </a:lnSpc>
              </a:pPr>
              <a:endParaRPr/>
            </a:p>
          </p:txBody>
        </p:sp>
      </p:grpSp>
      <p:grpSp>
        <p:nvGrpSpPr>
          <p:cNvPr id="16" name="Group 16"/>
          <p:cNvGrpSpPr/>
          <p:nvPr/>
        </p:nvGrpSpPr>
        <p:grpSpPr>
          <a:xfrm>
            <a:off x="740845" y="1431909"/>
            <a:ext cx="388589" cy="350459"/>
            <a:chOff x="0" y="0"/>
            <a:chExt cx="788579" cy="711200"/>
          </a:xfrm>
          <a:solidFill>
            <a:srgbClr val="92D050"/>
          </a:solidFill>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grpFill/>
          </p:spPr>
          <p:txBody>
            <a:bodyPr/>
            <a:lstStyle/>
            <a:p>
              <a:endParaRPr lang="en-CA"/>
            </a:p>
          </p:txBody>
        </p:sp>
        <p:sp>
          <p:nvSpPr>
            <p:cNvPr id="18" name="TextBox 18"/>
            <p:cNvSpPr txBox="1"/>
            <p:nvPr/>
          </p:nvSpPr>
          <p:spPr>
            <a:xfrm>
              <a:off x="123215" y="330200"/>
              <a:ext cx="542148" cy="330200"/>
            </a:xfrm>
            <a:prstGeom prst="rect">
              <a:avLst/>
            </a:prstGeom>
            <a:grpFill/>
          </p:spPr>
          <p:txBody>
            <a:bodyPr lIns="50800" tIns="50800" rIns="50800" bIns="50800" rtlCol="0" anchor="ctr"/>
            <a:lstStyle/>
            <a:p>
              <a:pPr algn="ctr">
                <a:lnSpc>
                  <a:spcPts val="139"/>
                </a:lnSpc>
              </a:pPr>
              <a:endParaRPr/>
            </a:p>
          </p:txBody>
        </p:sp>
      </p:grpSp>
      <p:grpSp>
        <p:nvGrpSpPr>
          <p:cNvPr id="19" name="Group 19"/>
          <p:cNvGrpSpPr/>
          <p:nvPr/>
        </p:nvGrpSpPr>
        <p:grpSpPr>
          <a:xfrm>
            <a:off x="13596384" y="5200650"/>
            <a:ext cx="5862981" cy="5283773"/>
            <a:chOff x="0" y="0"/>
            <a:chExt cx="789162" cy="711200"/>
          </a:xfrm>
          <a:solidFill>
            <a:srgbClr val="92D050"/>
          </a:solidFill>
        </p:grpSpPr>
        <p:sp>
          <p:nvSpPr>
            <p:cNvPr id="20" name="Freeform 20"/>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grpFill/>
          </p:spPr>
          <p:txBody>
            <a:bodyPr/>
            <a:lstStyle/>
            <a:p>
              <a:endParaRPr lang="en-CA"/>
            </a:p>
          </p:txBody>
        </p:sp>
        <p:sp>
          <p:nvSpPr>
            <p:cNvPr id="21" name="TextBox 21"/>
            <p:cNvSpPr txBox="1"/>
            <p:nvPr/>
          </p:nvSpPr>
          <p:spPr>
            <a:xfrm>
              <a:off x="123307" y="3175"/>
              <a:ext cx="542549" cy="377825"/>
            </a:xfrm>
            <a:prstGeom prst="rect">
              <a:avLst/>
            </a:prstGeom>
            <a:grpFill/>
          </p:spPr>
          <p:txBody>
            <a:bodyPr lIns="50800" tIns="50800" rIns="50800" bIns="50800" rtlCol="0" anchor="ctr"/>
            <a:lstStyle/>
            <a:p>
              <a:pPr algn="ctr">
                <a:lnSpc>
                  <a:spcPts val="2459"/>
                </a:lnSpc>
              </a:pPr>
              <a:endParaRPr/>
            </a:p>
          </p:txBody>
        </p:sp>
      </p:grpSp>
      <p:grpSp>
        <p:nvGrpSpPr>
          <p:cNvPr id="22" name="Group 22"/>
          <p:cNvGrpSpPr/>
          <p:nvPr/>
        </p:nvGrpSpPr>
        <p:grpSpPr>
          <a:xfrm>
            <a:off x="13586859" y="35929"/>
            <a:ext cx="5862981" cy="5179415"/>
            <a:chOff x="0" y="0"/>
            <a:chExt cx="765645" cy="676378"/>
          </a:xfrm>
          <a:solidFill>
            <a:srgbClr val="92D050"/>
          </a:solidFill>
        </p:grpSpPr>
        <p:sp>
          <p:nvSpPr>
            <p:cNvPr id="23" name="Freeform 23"/>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grpFill/>
          </p:spPr>
          <p:txBody>
            <a:bodyPr/>
            <a:lstStyle/>
            <a:p>
              <a:endParaRPr lang="en-CA"/>
            </a:p>
          </p:txBody>
        </p:sp>
        <p:sp>
          <p:nvSpPr>
            <p:cNvPr id="24" name="TextBox 24"/>
            <p:cNvSpPr txBox="1"/>
            <p:nvPr/>
          </p:nvSpPr>
          <p:spPr>
            <a:xfrm>
              <a:off x="119632" y="266408"/>
              <a:ext cx="526381" cy="361658"/>
            </a:xfrm>
            <a:prstGeom prst="rect">
              <a:avLst/>
            </a:prstGeom>
            <a:grpFill/>
          </p:spPr>
          <p:txBody>
            <a:bodyPr lIns="50800" tIns="50800" rIns="50800" bIns="50800" rtlCol="0" anchor="ctr"/>
            <a:lstStyle/>
            <a:p>
              <a:pPr algn="ctr">
                <a:lnSpc>
                  <a:spcPts val="2459"/>
                </a:lnSpc>
              </a:pPr>
              <a:endParaRPr/>
            </a:p>
          </p:txBody>
        </p:sp>
      </p:grpSp>
      <p:sp>
        <p:nvSpPr>
          <p:cNvPr id="25" name="TextBox 25"/>
          <p:cNvSpPr txBox="1"/>
          <p:nvPr/>
        </p:nvSpPr>
        <p:spPr>
          <a:xfrm>
            <a:off x="1387237" y="1906640"/>
            <a:ext cx="6852846" cy="1182631"/>
          </a:xfrm>
          <a:prstGeom prst="rect">
            <a:avLst/>
          </a:prstGeom>
        </p:spPr>
        <p:txBody>
          <a:bodyPr lIns="0" tIns="0" rIns="0" bIns="0" rtlCol="0" anchor="t">
            <a:spAutoFit/>
          </a:bodyPr>
          <a:lstStyle/>
          <a:p>
            <a:pPr algn="l">
              <a:lnSpc>
                <a:spcPts val="9736"/>
              </a:lnSpc>
              <a:spcBef>
                <a:spcPct val="0"/>
              </a:spcBef>
            </a:pPr>
            <a:r>
              <a:rPr lang="en-US" sz="6954">
                <a:solidFill>
                  <a:srgbClr val="00B050"/>
                </a:solidFill>
                <a:latin typeface="Poppins Ultra-Bold"/>
                <a:ea typeface="Poppins Ultra-Bold"/>
                <a:cs typeface="Poppins Ultra-Bold"/>
                <a:sym typeface="Poppins Ultra-Bold"/>
              </a:rPr>
              <a:t>ABOUT NVIDIA</a:t>
            </a:r>
          </a:p>
        </p:txBody>
      </p:sp>
      <p:grpSp>
        <p:nvGrpSpPr>
          <p:cNvPr id="26" name="Group 26"/>
          <p:cNvGrpSpPr/>
          <p:nvPr/>
        </p:nvGrpSpPr>
        <p:grpSpPr>
          <a:xfrm>
            <a:off x="13894965" y="2459901"/>
            <a:ext cx="6363939" cy="5510884"/>
            <a:chOff x="0" y="0"/>
            <a:chExt cx="4282440" cy="3708400"/>
          </a:xfrm>
        </p:grpSpPr>
        <p:sp>
          <p:nvSpPr>
            <p:cNvPr id="27" name="Freeform 2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6803" r="-26803"/>
              </a:stretch>
            </a:blipFill>
          </p:spPr>
          <p:txBody>
            <a:bodyPr/>
            <a:lstStyle/>
            <a:p>
              <a:endParaRPr lang="en-CA"/>
            </a:p>
          </p:txBody>
        </p:sp>
      </p:grpSp>
      <p:grpSp>
        <p:nvGrpSpPr>
          <p:cNvPr id="28" name="Group 28"/>
          <p:cNvGrpSpPr/>
          <p:nvPr/>
        </p:nvGrpSpPr>
        <p:grpSpPr>
          <a:xfrm>
            <a:off x="13586859" y="7890162"/>
            <a:ext cx="2710424" cy="2444463"/>
            <a:chOff x="0" y="0"/>
            <a:chExt cx="788579" cy="711200"/>
          </a:xfrm>
          <a:solidFill>
            <a:srgbClr val="92D050"/>
          </a:solidFill>
        </p:grpSpPr>
        <p:sp>
          <p:nvSpPr>
            <p:cNvPr id="29" name="Freeform 29"/>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grpFill/>
          </p:spPr>
          <p:txBody>
            <a:bodyPr/>
            <a:lstStyle/>
            <a:p>
              <a:endParaRPr lang="en-CA"/>
            </a:p>
          </p:txBody>
        </p:sp>
        <p:sp>
          <p:nvSpPr>
            <p:cNvPr id="30" name="TextBox 30"/>
            <p:cNvSpPr txBox="1"/>
            <p:nvPr/>
          </p:nvSpPr>
          <p:spPr>
            <a:xfrm>
              <a:off x="123215" y="330200"/>
              <a:ext cx="542148" cy="330200"/>
            </a:xfrm>
            <a:prstGeom prst="rect">
              <a:avLst/>
            </a:prstGeom>
            <a:grpFill/>
          </p:spPr>
          <p:txBody>
            <a:bodyPr lIns="50800" tIns="50800" rIns="50800" bIns="50800" rtlCol="0" anchor="ctr"/>
            <a:lstStyle/>
            <a:p>
              <a:pPr algn="ctr">
                <a:lnSpc>
                  <a:spcPts val="139"/>
                </a:lnSpc>
              </a:pPr>
              <a:endParaRPr/>
            </a:p>
          </p:txBody>
        </p:sp>
      </p:grpSp>
      <p:grpSp>
        <p:nvGrpSpPr>
          <p:cNvPr id="31" name="Group 31"/>
          <p:cNvGrpSpPr/>
          <p:nvPr/>
        </p:nvGrpSpPr>
        <p:grpSpPr>
          <a:xfrm rot="-10800000">
            <a:off x="13607345" y="-299963"/>
            <a:ext cx="3072875" cy="2630301"/>
            <a:chOff x="0" y="0"/>
            <a:chExt cx="788579" cy="675003"/>
          </a:xfrm>
          <a:solidFill>
            <a:srgbClr val="92D050"/>
          </a:solidFill>
        </p:grpSpPr>
        <p:sp>
          <p:nvSpPr>
            <p:cNvPr id="32" name="Freeform 32"/>
            <p:cNvSpPr/>
            <p:nvPr/>
          </p:nvSpPr>
          <p:spPr>
            <a:xfrm>
              <a:off x="0" y="0"/>
              <a:ext cx="788579" cy="675003"/>
            </a:xfrm>
            <a:custGeom>
              <a:avLst/>
              <a:gdLst/>
              <a:ahLst/>
              <a:cxnLst/>
              <a:rect l="l" t="t" r="r" b="b"/>
              <a:pathLst>
                <a:path w="788579" h="675003">
                  <a:moveTo>
                    <a:pt x="394289" y="0"/>
                  </a:moveTo>
                  <a:lnTo>
                    <a:pt x="788579" y="675003"/>
                  </a:lnTo>
                  <a:lnTo>
                    <a:pt x="0" y="675003"/>
                  </a:lnTo>
                  <a:lnTo>
                    <a:pt x="394289" y="0"/>
                  </a:lnTo>
                  <a:close/>
                </a:path>
              </a:pathLst>
            </a:custGeom>
            <a:grpFill/>
          </p:spPr>
          <p:txBody>
            <a:bodyPr/>
            <a:lstStyle/>
            <a:p>
              <a:endParaRPr lang="en-CA"/>
            </a:p>
          </p:txBody>
        </p:sp>
        <p:sp>
          <p:nvSpPr>
            <p:cNvPr id="33" name="TextBox 33"/>
            <p:cNvSpPr txBox="1"/>
            <p:nvPr/>
          </p:nvSpPr>
          <p:spPr>
            <a:xfrm>
              <a:off x="123215" y="313394"/>
              <a:ext cx="542148" cy="313394"/>
            </a:xfrm>
            <a:prstGeom prst="rect">
              <a:avLst/>
            </a:prstGeom>
            <a:grpFill/>
          </p:spPr>
          <p:txBody>
            <a:bodyPr lIns="50800" tIns="50800" rIns="50800" bIns="50800" rtlCol="0" anchor="ctr"/>
            <a:lstStyle/>
            <a:p>
              <a:pPr algn="ctr">
                <a:lnSpc>
                  <a:spcPts val="139"/>
                </a:lnSpc>
              </a:pPr>
              <a:endParaRPr/>
            </a:p>
          </p:txBody>
        </p:sp>
      </p:grpSp>
      <p:sp>
        <p:nvSpPr>
          <p:cNvPr id="38" name="Rectangle 2">
            <a:extLst>
              <a:ext uri="{FF2B5EF4-FFF2-40B4-BE49-F238E27FC236}">
                <a16:creationId xmlns:a16="http://schemas.microsoft.com/office/drawing/2014/main" id="{9BF55A92-570D-AF2C-CE08-CBA58EC505E2}"/>
              </a:ext>
            </a:extLst>
          </p:cNvPr>
          <p:cNvSpPr>
            <a:spLocks noChangeArrowheads="1"/>
          </p:cNvSpPr>
          <p:nvPr/>
        </p:nvSpPr>
        <p:spPr bwMode="auto">
          <a:xfrm>
            <a:off x="327024" y="3541591"/>
            <a:ext cx="13115307"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lang="en-US" altLang="en-US" b="1">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a:ln>
                  <a:noFill/>
                </a:ln>
                <a:solidFill>
                  <a:schemeClr val="tx1"/>
                </a:solidFill>
                <a:effectLst/>
                <a:latin typeface="Arial" panose="020B0604020202020204" pitchFamily="34" charset="0"/>
              </a:rPr>
              <a:t>Leading Tech Company</a:t>
            </a:r>
            <a:r>
              <a:rPr kumimoji="0" lang="en-US" altLang="en-US" sz="2800" b="0" i="0" u="none" strike="noStrike" cap="none" normalizeH="0" baseline="0">
                <a:ln>
                  <a:noFill/>
                </a:ln>
                <a:solidFill>
                  <a:schemeClr val="tx1"/>
                </a:solidFill>
                <a:effectLst/>
                <a:latin typeface="Arial" panose="020B0604020202020204" pitchFamily="34" charset="0"/>
              </a:rPr>
              <a:t>: Known for pioneering graphics processing and AI advancements.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a:ln>
                  <a:noFill/>
                </a:ln>
                <a:solidFill>
                  <a:schemeClr val="tx1"/>
                </a:solidFill>
                <a:effectLst/>
                <a:latin typeface="Arial" panose="020B0604020202020204" pitchFamily="34" charset="0"/>
              </a:rPr>
              <a:t>High-Performance GPUs</a:t>
            </a:r>
            <a:r>
              <a:rPr kumimoji="0" lang="en-US" altLang="en-US" sz="2800" b="0" i="0" u="none" strike="noStrike" cap="none" normalizeH="0" baseline="0">
                <a:ln>
                  <a:noFill/>
                </a:ln>
                <a:solidFill>
                  <a:schemeClr val="tx1"/>
                </a:solidFill>
                <a:effectLst/>
                <a:latin typeface="Arial" panose="020B0604020202020204" pitchFamily="34" charset="0"/>
              </a:rPr>
              <a:t>: Initially focused on GPUs for gaming, now essential across various industries.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a:ln>
                  <a:noFill/>
                </a:ln>
                <a:solidFill>
                  <a:schemeClr val="tx1"/>
                </a:solidFill>
                <a:effectLst/>
                <a:latin typeface="Arial" panose="020B0604020202020204" pitchFamily="34" charset="0"/>
              </a:rPr>
              <a:t>Broad Industry Impact</a:t>
            </a:r>
            <a:r>
              <a:rPr kumimoji="0" lang="en-US" altLang="en-US" sz="2800" b="0" i="0" u="none" strike="noStrike" cap="none" normalizeH="0" baseline="0">
                <a:ln>
                  <a:noFill/>
                </a:ln>
                <a:solidFill>
                  <a:schemeClr val="tx1"/>
                </a:solidFill>
                <a:effectLst/>
                <a:latin typeface="Arial" panose="020B0604020202020204" pitchFamily="34" charset="0"/>
              </a:rPr>
              <a:t>: Powers AI applications, data centers, self-driving tech, and cloud computing.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a:ln>
                  <a:noFill/>
                </a:ln>
                <a:solidFill>
                  <a:schemeClr val="tx1"/>
                </a:solidFill>
                <a:effectLst/>
                <a:latin typeface="Arial" panose="020B0604020202020204" pitchFamily="34" charset="0"/>
              </a:rPr>
              <a:t>Wide Application</a:t>
            </a:r>
            <a:r>
              <a:rPr kumimoji="0" lang="en-US" altLang="en-US" sz="2800" b="0" i="0" u="none" strike="noStrike" cap="none" normalizeH="0" baseline="0">
                <a:ln>
                  <a:noFill/>
                </a:ln>
                <a:solidFill>
                  <a:schemeClr val="tx1"/>
                </a:solidFill>
                <a:effectLst/>
                <a:latin typeface="Arial" panose="020B0604020202020204" pitchFamily="34" charset="0"/>
              </a:rPr>
              <a:t>: Supports fields like scientific research, data analytics, and autonomous robotics.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a:ln>
                  <a:noFill/>
                </a:ln>
                <a:solidFill>
                  <a:schemeClr val="tx1"/>
                </a:solidFill>
                <a:effectLst/>
                <a:latin typeface="Arial" panose="020B0604020202020204" pitchFamily="34" charset="0"/>
              </a:rPr>
              <a:t>Innovative Edge</a:t>
            </a:r>
            <a:r>
              <a:rPr kumimoji="0" lang="en-US" altLang="en-US" sz="2800" b="0" i="0" u="none" strike="noStrike" cap="none" normalizeH="0" baseline="0">
                <a:ln>
                  <a:noFill/>
                </a:ln>
                <a:solidFill>
                  <a:schemeClr val="tx1"/>
                </a:solidFill>
                <a:effectLst/>
                <a:latin typeface="Arial" panose="020B0604020202020204" pitchFamily="34" charset="0"/>
              </a:rPr>
              <a:t>: Drives digital transformation with cutting-edge technology and AI solutions.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a:ln>
                  <a:noFill/>
                </a:ln>
                <a:solidFill>
                  <a:schemeClr val="tx1"/>
                </a:solidFill>
                <a:effectLst/>
                <a:latin typeface="Arial" panose="020B0604020202020204" pitchFamily="34" charset="0"/>
              </a:rPr>
              <a:t>Key Industry Player</a:t>
            </a:r>
            <a:r>
              <a:rPr kumimoji="0" lang="en-US" altLang="en-US" sz="2800" b="0" i="0" u="none" strike="noStrike" cap="none" normalizeH="0" baseline="0">
                <a:ln>
                  <a:noFill/>
                </a:ln>
                <a:solidFill>
                  <a:schemeClr val="tx1"/>
                </a:solidFill>
                <a:effectLst/>
                <a:latin typeface="Arial" panose="020B0604020202020204" pitchFamily="34" charset="0"/>
              </a:rPr>
              <a:t>: Critical role in shaping the future of tech and computational power. </a:t>
            </a:r>
          </a:p>
        </p:txBody>
      </p:sp>
      <p:sp>
        <p:nvSpPr>
          <p:cNvPr id="39" name="TextBox 38">
            <a:extLst>
              <a:ext uri="{FF2B5EF4-FFF2-40B4-BE49-F238E27FC236}">
                <a16:creationId xmlns:a16="http://schemas.microsoft.com/office/drawing/2014/main" id="{F6F6C9CC-7860-A947-2948-F601216F2D5F}"/>
              </a:ext>
            </a:extLst>
          </p:cNvPr>
          <p:cNvSpPr txBox="1"/>
          <p:nvPr/>
        </p:nvSpPr>
        <p:spPr>
          <a:xfrm>
            <a:off x="740845" y="3172299"/>
            <a:ext cx="9866438" cy="646331"/>
          </a:xfrm>
          <a:prstGeom prst="rect">
            <a:avLst/>
          </a:prstGeom>
          <a:noFill/>
        </p:spPr>
        <p:txBody>
          <a:bodyPr wrap="square" rtlCol="0">
            <a:spAutoFit/>
          </a:bodyPr>
          <a:lstStyle/>
          <a:p>
            <a:r>
              <a:rPr lang="en-US" sz="3600" b="1"/>
              <a:t>Powering the Future of AI and Graphics Innovation</a:t>
            </a:r>
            <a:endParaRPr lang="en-CA" sz="3600" b="1"/>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3836324" y="-102287"/>
            <a:ext cx="10548093" cy="10548093"/>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alphaModFix amt="72000"/>
              </a:blip>
              <a:stretch>
                <a:fillRect l="-38775" r="-38775"/>
              </a:stretch>
            </a:blipFill>
          </p:spPr>
          <p:txBody>
            <a:bodyPr/>
            <a:lstStyle/>
            <a:p>
              <a:endParaRPr lang="en-CA"/>
            </a:p>
          </p:txBody>
        </p:sp>
      </p:grpSp>
      <p:sp>
        <p:nvSpPr>
          <p:cNvPr id="5" name="Freeform 5"/>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2700000">
            <a:off x="2659525" y="2560123"/>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solidFill>
            <a:schemeClr val="accent3"/>
          </a:solidFill>
        </p:spPr>
        <p:txBody>
          <a:bodyPr/>
          <a:lstStyle/>
          <a:p>
            <a:endParaRPr lang="en-CA">
              <a:solidFill>
                <a:srgbClr val="00B050"/>
              </a:solidFill>
            </a:endParaRPr>
          </a:p>
        </p:txBody>
      </p:sp>
      <p:grpSp>
        <p:nvGrpSpPr>
          <p:cNvPr id="7" name="Group 7"/>
          <p:cNvGrpSpPr/>
          <p:nvPr/>
        </p:nvGrpSpPr>
        <p:grpSpPr>
          <a:xfrm>
            <a:off x="6772658" y="808810"/>
            <a:ext cx="460529" cy="1073488"/>
            <a:chOff x="0" y="0"/>
            <a:chExt cx="614039" cy="1431318"/>
          </a:xfrm>
        </p:grpSpPr>
        <p:sp>
          <p:nvSpPr>
            <p:cNvPr id="8" name="Freeform 8"/>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Freeform 9"/>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sp>
        <p:nvSpPr>
          <p:cNvPr id="10" name="Freeform 10"/>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1" name="Freeform 11"/>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2" name="Freeform 12"/>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3" name="Freeform 13"/>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4" name="Freeform 14"/>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5" name="TextBox 15"/>
          <p:cNvSpPr txBox="1"/>
          <p:nvPr/>
        </p:nvSpPr>
        <p:spPr>
          <a:xfrm>
            <a:off x="2512771" y="4717733"/>
            <a:ext cx="5460264" cy="946152"/>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KEY METRICS</a:t>
            </a:r>
          </a:p>
        </p:txBody>
      </p:sp>
      <p:pic>
        <p:nvPicPr>
          <p:cNvPr id="2052" name="Picture 4" descr="Nvidia Corp becomes world's most valuable company - Taipei Times">
            <a:extLst>
              <a:ext uri="{FF2B5EF4-FFF2-40B4-BE49-F238E27FC236}">
                <a16:creationId xmlns:a16="http://schemas.microsoft.com/office/drawing/2014/main" id="{572F7F2B-1C13-4C2B-F4A9-86B3F5CDEA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97723" y="2109787"/>
            <a:ext cx="9001125" cy="6067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A973C5-130E-C118-E0DA-A7E892B7CBC6}"/>
              </a:ext>
            </a:extLst>
          </p:cNvPr>
          <p:cNvPicPr>
            <a:picLocks noChangeAspect="1"/>
          </p:cNvPicPr>
          <p:nvPr/>
        </p:nvPicPr>
        <p:blipFill>
          <a:blip r:embed="rId3"/>
          <a:stretch>
            <a:fillRect/>
          </a:stretch>
        </p:blipFill>
        <p:spPr>
          <a:xfrm>
            <a:off x="1752600" y="1257300"/>
            <a:ext cx="13868400" cy="8875774"/>
          </a:xfrm>
          <a:prstGeom prst="rect">
            <a:avLst/>
          </a:prstGeom>
        </p:spPr>
      </p:pic>
      <p:sp>
        <p:nvSpPr>
          <p:cNvPr id="2" name="TextBox 4">
            <a:extLst>
              <a:ext uri="{FF2B5EF4-FFF2-40B4-BE49-F238E27FC236}">
                <a16:creationId xmlns:a16="http://schemas.microsoft.com/office/drawing/2014/main" id="{4219AC2C-5325-4086-67FC-FB318F4F9322}"/>
              </a:ext>
            </a:extLst>
          </p:cNvPr>
          <p:cNvSpPr txBox="1"/>
          <p:nvPr/>
        </p:nvSpPr>
        <p:spPr>
          <a:xfrm>
            <a:off x="593108" y="229845"/>
            <a:ext cx="17694892" cy="968727"/>
          </a:xfrm>
          <a:prstGeom prst="rect">
            <a:avLst/>
          </a:prstGeom>
        </p:spPr>
        <p:txBody>
          <a:bodyPr lIns="0" tIns="0" rIns="0" bIns="0" rtlCol="0" anchor="t">
            <a:spAutoFit/>
          </a:bodyPr>
          <a:lstStyle/>
          <a:p>
            <a:pPr algn="l">
              <a:lnSpc>
                <a:spcPts val="7689"/>
              </a:lnSpc>
            </a:pPr>
            <a:r>
              <a:rPr lang="en-US" sz="6354">
                <a:solidFill>
                  <a:srgbClr val="00B050"/>
                </a:solidFill>
                <a:latin typeface="Poppins Ultra-Bold"/>
                <a:ea typeface="Poppins Ultra-Bold"/>
                <a:cs typeface="Poppins Ultra-Bold"/>
                <a:sym typeface="Poppins Ultra-Bold"/>
              </a:rPr>
              <a:t>KEY METRICS – Current Price, Metrics</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FB6F4CDC-EDFB-278C-ED61-304D0CECBA68}"/>
                  </a:ext>
                </a:extLst>
              </p14:cNvPr>
              <p14:cNvContentPartPr/>
              <p14:nvPr/>
            </p14:nvContentPartPr>
            <p14:xfrm>
              <a:off x="11301399" y="8616031"/>
              <a:ext cx="495360" cy="27720"/>
            </p14:xfrm>
          </p:contentPart>
        </mc:Choice>
        <mc:Fallback xmlns="">
          <p:pic>
            <p:nvPicPr>
              <p:cNvPr id="4" name="Ink 3">
                <a:extLst>
                  <a:ext uri="{FF2B5EF4-FFF2-40B4-BE49-F238E27FC236}">
                    <a16:creationId xmlns:a16="http://schemas.microsoft.com/office/drawing/2014/main" id="{FB6F4CDC-EDFB-278C-ED61-304D0CECBA68}"/>
                  </a:ext>
                </a:extLst>
              </p:cNvPr>
              <p:cNvPicPr/>
              <p:nvPr/>
            </p:nvPicPr>
            <p:blipFill>
              <a:blip r:embed="rId5"/>
              <a:stretch>
                <a:fillRect/>
              </a:stretch>
            </p:blipFill>
            <p:spPr>
              <a:xfrm>
                <a:off x="11247399" y="8508031"/>
                <a:ext cx="60300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67A7B5E0-B86C-C8A6-473E-D74B82C23C6E}"/>
                  </a:ext>
                </a:extLst>
              </p14:cNvPr>
              <p14:cNvContentPartPr/>
              <p14:nvPr/>
            </p14:nvContentPartPr>
            <p14:xfrm>
              <a:off x="8790039" y="8582191"/>
              <a:ext cx="1114920" cy="32760"/>
            </p14:xfrm>
          </p:contentPart>
        </mc:Choice>
        <mc:Fallback xmlns="">
          <p:pic>
            <p:nvPicPr>
              <p:cNvPr id="6" name="Ink 5">
                <a:extLst>
                  <a:ext uri="{FF2B5EF4-FFF2-40B4-BE49-F238E27FC236}">
                    <a16:creationId xmlns:a16="http://schemas.microsoft.com/office/drawing/2014/main" id="{67A7B5E0-B86C-C8A6-473E-D74B82C23C6E}"/>
                  </a:ext>
                </a:extLst>
              </p:cNvPr>
              <p:cNvPicPr/>
              <p:nvPr/>
            </p:nvPicPr>
            <p:blipFill>
              <a:blip r:embed="rId7"/>
              <a:stretch>
                <a:fillRect/>
              </a:stretch>
            </p:blipFill>
            <p:spPr>
              <a:xfrm>
                <a:off x="8736039" y="8474191"/>
                <a:ext cx="122256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C7939661-6F49-C2FA-788A-455CA9893AF6}"/>
                  </a:ext>
                </a:extLst>
              </p14:cNvPr>
              <p14:cNvContentPartPr/>
              <p14:nvPr/>
            </p14:nvContentPartPr>
            <p14:xfrm>
              <a:off x="11517759" y="9024271"/>
              <a:ext cx="393480" cy="106920"/>
            </p14:xfrm>
          </p:contentPart>
        </mc:Choice>
        <mc:Fallback xmlns="">
          <p:pic>
            <p:nvPicPr>
              <p:cNvPr id="7" name="Ink 6">
                <a:extLst>
                  <a:ext uri="{FF2B5EF4-FFF2-40B4-BE49-F238E27FC236}">
                    <a16:creationId xmlns:a16="http://schemas.microsoft.com/office/drawing/2014/main" id="{C7939661-6F49-C2FA-788A-455CA9893AF6}"/>
                  </a:ext>
                </a:extLst>
              </p:cNvPr>
              <p:cNvPicPr/>
              <p:nvPr/>
            </p:nvPicPr>
            <p:blipFill>
              <a:blip r:embed="rId9"/>
              <a:stretch>
                <a:fillRect/>
              </a:stretch>
            </p:blipFill>
            <p:spPr>
              <a:xfrm>
                <a:off x="11463759" y="8916271"/>
                <a:ext cx="50112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4AB7770-2427-6928-259A-373205EF1C1B}"/>
                  </a:ext>
                </a:extLst>
              </p14:cNvPr>
              <p14:cNvContentPartPr/>
              <p14:nvPr/>
            </p14:nvContentPartPr>
            <p14:xfrm>
              <a:off x="8760159" y="9024991"/>
              <a:ext cx="764640" cy="61200"/>
            </p14:xfrm>
          </p:contentPart>
        </mc:Choice>
        <mc:Fallback xmlns="">
          <p:pic>
            <p:nvPicPr>
              <p:cNvPr id="8" name="Ink 7">
                <a:extLst>
                  <a:ext uri="{FF2B5EF4-FFF2-40B4-BE49-F238E27FC236}">
                    <a16:creationId xmlns:a16="http://schemas.microsoft.com/office/drawing/2014/main" id="{44AB7770-2427-6928-259A-373205EF1C1B}"/>
                  </a:ext>
                </a:extLst>
              </p:cNvPr>
              <p:cNvPicPr/>
              <p:nvPr/>
            </p:nvPicPr>
            <p:blipFill>
              <a:blip r:embed="rId11"/>
              <a:stretch>
                <a:fillRect/>
              </a:stretch>
            </p:blipFill>
            <p:spPr>
              <a:xfrm>
                <a:off x="8706159" y="8916991"/>
                <a:ext cx="872280" cy="276840"/>
              </a:xfrm>
              <a:prstGeom prst="rect">
                <a:avLst/>
              </a:prstGeom>
            </p:spPr>
          </p:pic>
        </mc:Fallback>
      </mc:AlternateContent>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93108" y="229845"/>
            <a:ext cx="17694892" cy="968727"/>
          </a:xfrm>
          <a:prstGeom prst="rect">
            <a:avLst/>
          </a:prstGeom>
        </p:spPr>
        <p:txBody>
          <a:bodyPr lIns="0" tIns="0" rIns="0" bIns="0" rtlCol="0" anchor="t">
            <a:spAutoFit/>
          </a:bodyPr>
          <a:lstStyle/>
          <a:p>
            <a:pPr algn="l">
              <a:lnSpc>
                <a:spcPts val="7689"/>
              </a:lnSpc>
            </a:pPr>
            <a:r>
              <a:rPr lang="en-US" sz="6354">
                <a:solidFill>
                  <a:srgbClr val="00B050"/>
                </a:solidFill>
                <a:latin typeface="Poppins Ultra-Bold"/>
                <a:ea typeface="Poppins Ultra-Bold"/>
                <a:cs typeface="Poppins Ultra-Bold"/>
                <a:sym typeface="Poppins Ultra-Bold"/>
              </a:rPr>
              <a:t>KEY METRICS - Valuations</a:t>
            </a:r>
          </a:p>
        </p:txBody>
      </p:sp>
      <p:pic>
        <p:nvPicPr>
          <p:cNvPr id="10" name="Picture 9">
            <a:extLst>
              <a:ext uri="{FF2B5EF4-FFF2-40B4-BE49-F238E27FC236}">
                <a16:creationId xmlns:a16="http://schemas.microsoft.com/office/drawing/2014/main" id="{6DD79E13-60E4-17D0-06BD-163C9BE28A42}"/>
              </a:ext>
            </a:extLst>
          </p:cNvPr>
          <p:cNvPicPr>
            <a:picLocks noChangeAspect="1"/>
          </p:cNvPicPr>
          <p:nvPr/>
        </p:nvPicPr>
        <p:blipFill>
          <a:blip r:embed="rId3"/>
          <a:stretch>
            <a:fillRect/>
          </a:stretch>
        </p:blipFill>
        <p:spPr>
          <a:xfrm>
            <a:off x="55303" y="1714500"/>
            <a:ext cx="10289534" cy="7620000"/>
          </a:xfrm>
          <a:prstGeom prst="rect">
            <a:avLst/>
          </a:prstGeom>
        </p:spPr>
      </p:pic>
      <p:pic>
        <p:nvPicPr>
          <p:cNvPr id="12" name="Picture 11">
            <a:extLst>
              <a:ext uri="{FF2B5EF4-FFF2-40B4-BE49-F238E27FC236}">
                <a16:creationId xmlns:a16="http://schemas.microsoft.com/office/drawing/2014/main" id="{F0CBB783-14E5-D5CB-5E69-23F4F7722FFA}"/>
              </a:ext>
            </a:extLst>
          </p:cNvPr>
          <p:cNvPicPr>
            <a:picLocks noChangeAspect="1"/>
          </p:cNvPicPr>
          <p:nvPr/>
        </p:nvPicPr>
        <p:blipFill>
          <a:blip r:embed="rId4"/>
          <a:stretch>
            <a:fillRect/>
          </a:stretch>
        </p:blipFill>
        <p:spPr>
          <a:xfrm>
            <a:off x="10369418" y="3385956"/>
            <a:ext cx="7943163" cy="4277088"/>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69FB3A0D-484D-4D53-ED9F-4688D9CF725A}"/>
                  </a:ext>
                </a:extLst>
              </p14:cNvPr>
              <p14:cNvContentPartPr/>
              <p14:nvPr/>
            </p14:nvContentPartPr>
            <p14:xfrm>
              <a:off x="4837239" y="3568471"/>
              <a:ext cx="742320" cy="56160"/>
            </p14:xfrm>
          </p:contentPart>
        </mc:Choice>
        <mc:Fallback xmlns="">
          <p:pic>
            <p:nvPicPr>
              <p:cNvPr id="3" name="Ink 2">
                <a:extLst>
                  <a:ext uri="{FF2B5EF4-FFF2-40B4-BE49-F238E27FC236}">
                    <a16:creationId xmlns:a16="http://schemas.microsoft.com/office/drawing/2014/main" id="{69FB3A0D-484D-4D53-ED9F-4688D9CF725A}"/>
                  </a:ext>
                </a:extLst>
              </p:cNvPr>
              <p:cNvPicPr/>
              <p:nvPr/>
            </p:nvPicPr>
            <p:blipFill>
              <a:blip r:embed="rId6"/>
              <a:stretch>
                <a:fillRect/>
              </a:stretch>
            </p:blipFill>
            <p:spPr>
              <a:xfrm>
                <a:off x="4783239" y="3461159"/>
                <a:ext cx="849960" cy="27042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27F77853-16AF-FE33-8E44-DB6C12285644}"/>
                  </a:ext>
                </a:extLst>
              </p14:cNvPr>
              <p14:cNvContentPartPr/>
              <p14:nvPr/>
            </p14:nvContentPartPr>
            <p14:xfrm>
              <a:off x="7093719" y="3626791"/>
              <a:ext cx="691920" cy="32400"/>
            </p14:xfrm>
          </p:contentPart>
        </mc:Choice>
        <mc:Fallback xmlns="">
          <p:pic>
            <p:nvPicPr>
              <p:cNvPr id="5" name="Ink 4">
                <a:extLst>
                  <a:ext uri="{FF2B5EF4-FFF2-40B4-BE49-F238E27FC236}">
                    <a16:creationId xmlns:a16="http://schemas.microsoft.com/office/drawing/2014/main" id="{27F77853-16AF-FE33-8E44-DB6C12285644}"/>
                  </a:ext>
                </a:extLst>
              </p:cNvPr>
              <p:cNvPicPr/>
              <p:nvPr/>
            </p:nvPicPr>
            <p:blipFill>
              <a:blip r:embed="rId8"/>
              <a:stretch>
                <a:fillRect/>
              </a:stretch>
            </p:blipFill>
            <p:spPr>
              <a:xfrm>
                <a:off x="7039719" y="3518791"/>
                <a:ext cx="7995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1110CA81-477A-5380-3186-BEF6F6DFDA8A}"/>
                  </a:ext>
                </a:extLst>
              </p14:cNvPr>
              <p14:cNvContentPartPr/>
              <p14:nvPr/>
            </p14:nvContentPartPr>
            <p14:xfrm>
              <a:off x="9423639" y="3567751"/>
              <a:ext cx="798480" cy="75960"/>
            </p14:xfrm>
          </p:contentPart>
        </mc:Choice>
        <mc:Fallback xmlns="">
          <p:pic>
            <p:nvPicPr>
              <p:cNvPr id="6" name="Ink 5">
                <a:extLst>
                  <a:ext uri="{FF2B5EF4-FFF2-40B4-BE49-F238E27FC236}">
                    <a16:creationId xmlns:a16="http://schemas.microsoft.com/office/drawing/2014/main" id="{1110CA81-477A-5380-3186-BEF6F6DFDA8A}"/>
                  </a:ext>
                </a:extLst>
              </p:cNvPr>
              <p:cNvPicPr/>
              <p:nvPr/>
            </p:nvPicPr>
            <p:blipFill>
              <a:blip r:embed="rId10"/>
              <a:stretch>
                <a:fillRect/>
              </a:stretch>
            </p:blipFill>
            <p:spPr>
              <a:xfrm>
                <a:off x="9369615" y="3459751"/>
                <a:ext cx="906169"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A4545CE7-8260-BD5E-0176-4FF30487E347}"/>
                  </a:ext>
                </a:extLst>
              </p14:cNvPr>
              <p14:cNvContentPartPr/>
              <p14:nvPr/>
            </p14:nvContentPartPr>
            <p14:xfrm>
              <a:off x="17255439" y="4778071"/>
              <a:ext cx="876960" cy="45000"/>
            </p14:xfrm>
          </p:contentPart>
        </mc:Choice>
        <mc:Fallback xmlns="">
          <p:pic>
            <p:nvPicPr>
              <p:cNvPr id="7" name="Ink 6">
                <a:extLst>
                  <a:ext uri="{FF2B5EF4-FFF2-40B4-BE49-F238E27FC236}">
                    <a16:creationId xmlns:a16="http://schemas.microsoft.com/office/drawing/2014/main" id="{A4545CE7-8260-BD5E-0176-4FF30487E347}"/>
                  </a:ext>
                </a:extLst>
              </p:cNvPr>
              <p:cNvPicPr/>
              <p:nvPr/>
            </p:nvPicPr>
            <p:blipFill>
              <a:blip r:embed="rId12"/>
              <a:stretch>
                <a:fillRect/>
              </a:stretch>
            </p:blipFill>
            <p:spPr>
              <a:xfrm>
                <a:off x="17201439" y="4670071"/>
                <a:ext cx="9846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BACA6B72-85C7-5B89-74BE-434F7EBD2884}"/>
                  </a:ext>
                </a:extLst>
              </p14:cNvPr>
              <p14:cNvContentPartPr/>
              <p14:nvPr/>
            </p14:nvContentPartPr>
            <p14:xfrm>
              <a:off x="10588599" y="4717231"/>
              <a:ext cx="1561680" cy="76320"/>
            </p14:xfrm>
          </p:contentPart>
        </mc:Choice>
        <mc:Fallback xmlns="">
          <p:pic>
            <p:nvPicPr>
              <p:cNvPr id="8" name="Ink 7">
                <a:extLst>
                  <a:ext uri="{FF2B5EF4-FFF2-40B4-BE49-F238E27FC236}">
                    <a16:creationId xmlns:a16="http://schemas.microsoft.com/office/drawing/2014/main" id="{BACA6B72-85C7-5B89-74BE-434F7EBD2884}"/>
                  </a:ext>
                </a:extLst>
              </p:cNvPr>
              <p:cNvPicPr/>
              <p:nvPr/>
            </p:nvPicPr>
            <p:blipFill>
              <a:blip r:embed="rId14"/>
              <a:stretch>
                <a:fillRect/>
              </a:stretch>
            </p:blipFill>
            <p:spPr>
              <a:xfrm>
                <a:off x="10534599" y="4608719"/>
                <a:ext cx="1669320" cy="292982"/>
              </a:xfrm>
              <a:prstGeom prst="rect">
                <a:avLst/>
              </a:prstGeom>
            </p:spPr>
          </p:pic>
        </mc:Fallback>
      </mc:AlternateContent>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93108" y="229845"/>
            <a:ext cx="17694892" cy="968727"/>
          </a:xfrm>
          <a:prstGeom prst="rect">
            <a:avLst/>
          </a:prstGeom>
        </p:spPr>
        <p:txBody>
          <a:bodyPr lIns="0" tIns="0" rIns="0" bIns="0" rtlCol="0" anchor="t">
            <a:spAutoFit/>
          </a:bodyPr>
          <a:lstStyle/>
          <a:p>
            <a:pPr algn="l">
              <a:lnSpc>
                <a:spcPts val="7689"/>
              </a:lnSpc>
            </a:pPr>
            <a:r>
              <a:rPr lang="en-US" sz="6354">
                <a:solidFill>
                  <a:srgbClr val="00B050"/>
                </a:solidFill>
                <a:latin typeface="Poppins Ultra-Bold"/>
                <a:ea typeface="Poppins Ultra-Bold"/>
                <a:cs typeface="Poppins Ultra-Bold"/>
                <a:sym typeface="Poppins Ultra-Bold"/>
              </a:rPr>
              <a:t>KEY METRICS - Valuations</a:t>
            </a:r>
          </a:p>
        </p:txBody>
      </p:sp>
      <p:pic>
        <p:nvPicPr>
          <p:cNvPr id="9" name="Picture 8">
            <a:extLst>
              <a:ext uri="{FF2B5EF4-FFF2-40B4-BE49-F238E27FC236}">
                <a16:creationId xmlns:a16="http://schemas.microsoft.com/office/drawing/2014/main" id="{6FE21DEC-ADB6-2C7A-B686-CE2E174F5C6C}"/>
              </a:ext>
            </a:extLst>
          </p:cNvPr>
          <p:cNvPicPr>
            <a:picLocks noChangeAspect="1"/>
          </p:cNvPicPr>
          <p:nvPr/>
        </p:nvPicPr>
        <p:blipFill>
          <a:blip r:embed="rId3"/>
          <a:stretch>
            <a:fillRect/>
          </a:stretch>
        </p:blipFill>
        <p:spPr>
          <a:xfrm>
            <a:off x="799851" y="1866900"/>
            <a:ext cx="6837920" cy="4343400"/>
          </a:xfrm>
          <a:prstGeom prst="rect">
            <a:avLst/>
          </a:prstGeom>
        </p:spPr>
      </p:pic>
      <p:pic>
        <p:nvPicPr>
          <p:cNvPr id="13" name="Picture 12">
            <a:extLst>
              <a:ext uri="{FF2B5EF4-FFF2-40B4-BE49-F238E27FC236}">
                <a16:creationId xmlns:a16="http://schemas.microsoft.com/office/drawing/2014/main" id="{BD8AEC84-11D3-E1EB-8633-11C342FB4256}"/>
              </a:ext>
            </a:extLst>
          </p:cNvPr>
          <p:cNvPicPr>
            <a:picLocks noChangeAspect="1"/>
          </p:cNvPicPr>
          <p:nvPr/>
        </p:nvPicPr>
        <p:blipFill>
          <a:blip r:embed="rId4"/>
          <a:stretch>
            <a:fillRect/>
          </a:stretch>
        </p:blipFill>
        <p:spPr>
          <a:xfrm>
            <a:off x="385915" y="6172200"/>
            <a:ext cx="7665791" cy="3429000"/>
          </a:xfrm>
          <a:prstGeom prst="rect">
            <a:avLst/>
          </a:prstGeom>
        </p:spPr>
      </p:pic>
      <p:pic>
        <p:nvPicPr>
          <p:cNvPr id="15" name="Picture 14">
            <a:extLst>
              <a:ext uri="{FF2B5EF4-FFF2-40B4-BE49-F238E27FC236}">
                <a16:creationId xmlns:a16="http://schemas.microsoft.com/office/drawing/2014/main" id="{708CD3E2-B684-B7A6-EBA6-A8C72FAA80CA}"/>
              </a:ext>
            </a:extLst>
          </p:cNvPr>
          <p:cNvPicPr>
            <a:picLocks noChangeAspect="1"/>
          </p:cNvPicPr>
          <p:nvPr/>
        </p:nvPicPr>
        <p:blipFill>
          <a:blip r:embed="rId5"/>
          <a:stretch>
            <a:fillRect/>
          </a:stretch>
        </p:blipFill>
        <p:spPr>
          <a:xfrm>
            <a:off x="9613790" y="1643598"/>
            <a:ext cx="6689265" cy="4272499"/>
          </a:xfrm>
          <a:prstGeom prst="rect">
            <a:avLst/>
          </a:prstGeom>
        </p:spPr>
      </p:pic>
      <p:pic>
        <p:nvPicPr>
          <p:cNvPr id="17" name="Picture 16">
            <a:extLst>
              <a:ext uri="{FF2B5EF4-FFF2-40B4-BE49-F238E27FC236}">
                <a16:creationId xmlns:a16="http://schemas.microsoft.com/office/drawing/2014/main" id="{43BA52AE-7C5F-9C64-CF00-D3022103D129}"/>
              </a:ext>
            </a:extLst>
          </p:cNvPr>
          <p:cNvPicPr>
            <a:picLocks noChangeAspect="1"/>
          </p:cNvPicPr>
          <p:nvPr/>
        </p:nvPicPr>
        <p:blipFill>
          <a:blip r:embed="rId6"/>
          <a:stretch>
            <a:fillRect/>
          </a:stretch>
        </p:blipFill>
        <p:spPr>
          <a:xfrm>
            <a:off x="8991600" y="6216445"/>
            <a:ext cx="7719393" cy="3429000"/>
          </a:xfrm>
          <a:prstGeom prst="rect">
            <a:avLst/>
          </a:prstGeom>
        </p:spPr>
      </p:pic>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5D5C475B-4616-903A-39AC-BF14039BCE60}"/>
                  </a:ext>
                </a:extLst>
              </p14:cNvPr>
              <p14:cNvContentPartPr/>
              <p14:nvPr/>
            </p14:nvContentPartPr>
            <p14:xfrm>
              <a:off x="6886719" y="8155591"/>
              <a:ext cx="951840" cy="30240"/>
            </p14:xfrm>
          </p:contentPart>
        </mc:Choice>
        <mc:Fallback xmlns="">
          <p:pic>
            <p:nvPicPr>
              <p:cNvPr id="18" name="Ink 17">
                <a:extLst>
                  <a:ext uri="{FF2B5EF4-FFF2-40B4-BE49-F238E27FC236}">
                    <a16:creationId xmlns:a16="http://schemas.microsoft.com/office/drawing/2014/main" id="{5D5C475B-4616-903A-39AC-BF14039BCE60}"/>
                  </a:ext>
                </a:extLst>
              </p:cNvPr>
              <p:cNvPicPr/>
              <p:nvPr/>
            </p:nvPicPr>
            <p:blipFill>
              <a:blip r:embed="rId8"/>
              <a:stretch>
                <a:fillRect/>
              </a:stretch>
            </p:blipFill>
            <p:spPr>
              <a:xfrm>
                <a:off x="6832719" y="8047591"/>
                <a:ext cx="105948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3763CD73-AEEE-2E9D-EDE5-FCDF651ECCAE}"/>
                  </a:ext>
                </a:extLst>
              </p14:cNvPr>
              <p14:cNvContentPartPr/>
              <p14:nvPr/>
            </p14:nvContentPartPr>
            <p14:xfrm>
              <a:off x="7049079" y="8641591"/>
              <a:ext cx="853920" cy="16200"/>
            </p14:xfrm>
          </p:contentPart>
        </mc:Choice>
        <mc:Fallback xmlns="">
          <p:pic>
            <p:nvPicPr>
              <p:cNvPr id="19" name="Ink 18">
                <a:extLst>
                  <a:ext uri="{FF2B5EF4-FFF2-40B4-BE49-F238E27FC236}">
                    <a16:creationId xmlns:a16="http://schemas.microsoft.com/office/drawing/2014/main" id="{3763CD73-AEEE-2E9D-EDE5-FCDF651ECCAE}"/>
                  </a:ext>
                </a:extLst>
              </p:cNvPr>
              <p:cNvPicPr/>
              <p:nvPr/>
            </p:nvPicPr>
            <p:blipFill>
              <a:blip r:embed="rId10"/>
              <a:stretch>
                <a:fillRect/>
              </a:stretch>
            </p:blipFill>
            <p:spPr>
              <a:xfrm>
                <a:off x="6995079" y="8533591"/>
                <a:ext cx="9615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8507F520-BF30-0B30-CA39-D0A034254BC7}"/>
                  </a:ext>
                </a:extLst>
              </p14:cNvPr>
              <p14:cNvContentPartPr/>
              <p14:nvPr/>
            </p14:nvContentPartPr>
            <p14:xfrm>
              <a:off x="6916239" y="9040471"/>
              <a:ext cx="924840" cy="88560"/>
            </p14:xfrm>
          </p:contentPart>
        </mc:Choice>
        <mc:Fallback xmlns="">
          <p:pic>
            <p:nvPicPr>
              <p:cNvPr id="20" name="Ink 19">
                <a:extLst>
                  <a:ext uri="{FF2B5EF4-FFF2-40B4-BE49-F238E27FC236}">
                    <a16:creationId xmlns:a16="http://schemas.microsoft.com/office/drawing/2014/main" id="{8507F520-BF30-0B30-CA39-D0A034254BC7}"/>
                  </a:ext>
                </a:extLst>
              </p:cNvPr>
              <p:cNvPicPr/>
              <p:nvPr/>
            </p:nvPicPr>
            <p:blipFill>
              <a:blip r:embed="rId12"/>
              <a:stretch>
                <a:fillRect/>
              </a:stretch>
            </p:blipFill>
            <p:spPr>
              <a:xfrm>
                <a:off x="6862239" y="8932908"/>
                <a:ext cx="1032480" cy="30332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B5AAD2D2-3EFC-A47C-3061-77260C2A703B}"/>
                  </a:ext>
                </a:extLst>
              </p14:cNvPr>
              <p14:cNvContentPartPr/>
              <p14:nvPr/>
            </p14:nvContentPartPr>
            <p14:xfrm>
              <a:off x="15367239" y="8182951"/>
              <a:ext cx="1076760" cy="18720"/>
            </p14:xfrm>
          </p:contentPart>
        </mc:Choice>
        <mc:Fallback xmlns="">
          <p:pic>
            <p:nvPicPr>
              <p:cNvPr id="21" name="Ink 20">
                <a:extLst>
                  <a:ext uri="{FF2B5EF4-FFF2-40B4-BE49-F238E27FC236}">
                    <a16:creationId xmlns:a16="http://schemas.microsoft.com/office/drawing/2014/main" id="{B5AAD2D2-3EFC-A47C-3061-77260C2A703B}"/>
                  </a:ext>
                </a:extLst>
              </p:cNvPr>
              <p:cNvPicPr/>
              <p:nvPr/>
            </p:nvPicPr>
            <p:blipFill>
              <a:blip r:embed="rId14"/>
              <a:stretch>
                <a:fillRect/>
              </a:stretch>
            </p:blipFill>
            <p:spPr>
              <a:xfrm>
                <a:off x="15313239" y="8072833"/>
                <a:ext cx="1184400" cy="238588"/>
              </a:xfrm>
              <a:prstGeom prst="rect">
                <a:avLst/>
              </a:prstGeom>
            </p:spPr>
          </p:pic>
        </mc:Fallback>
      </mc:AlternateContent>
    </p:spTree>
    <p:extLst>
      <p:ext uri="{BB962C8B-B14F-4D97-AF65-F5344CB8AC3E}">
        <p14:creationId xmlns:p14="http://schemas.microsoft.com/office/powerpoint/2010/main" val="34733417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93108" y="229845"/>
            <a:ext cx="17694892" cy="968727"/>
          </a:xfrm>
          <a:prstGeom prst="rect">
            <a:avLst/>
          </a:prstGeom>
        </p:spPr>
        <p:txBody>
          <a:bodyPr lIns="0" tIns="0" rIns="0" bIns="0" rtlCol="0" anchor="t">
            <a:spAutoFit/>
          </a:bodyPr>
          <a:lstStyle/>
          <a:p>
            <a:pPr algn="l">
              <a:lnSpc>
                <a:spcPts val="7689"/>
              </a:lnSpc>
            </a:pPr>
            <a:r>
              <a:rPr lang="en-US" sz="6354">
                <a:solidFill>
                  <a:srgbClr val="00B050"/>
                </a:solidFill>
                <a:latin typeface="Poppins Ultra-Bold"/>
                <a:ea typeface="Poppins Ultra-Bold"/>
                <a:cs typeface="Poppins Ultra-Bold"/>
                <a:sym typeface="Poppins Ultra-Bold"/>
              </a:rPr>
              <a:t>KEY METRICS - Valuations</a:t>
            </a:r>
          </a:p>
        </p:txBody>
      </p:sp>
      <p:pic>
        <p:nvPicPr>
          <p:cNvPr id="9" name="Picture 8">
            <a:extLst>
              <a:ext uri="{FF2B5EF4-FFF2-40B4-BE49-F238E27FC236}">
                <a16:creationId xmlns:a16="http://schemas.microsoft.com/office/drawing/2014/main" id="{C1FEAB56-BFAB-17F4-3E91-9613DDC51EBA}"/>
              </a:ext>
            </a:extLst>
          </p:cNvPr>
          <p:cNvPicPr>
            <a:picLocks noChangeAspect="1"/>
          </p:cNvPicPr>
          <p:nvPr/>
        </p:nvPicPr>
        <p:blipFill>
          <a:blip r:embed="rId3"/>
          <a:stretch>
            <a:fillRect/>
          </a:stretch>
        </p:blipFill>
        <p:spPr>
          <a:xfrm>
            <a:off x="593108" y="1943100"/>
            <a:ext cx="7719178" cy="6767500"/>
          </a:xfrm>
          <a:prstGeom prst="rect">
            <a:avLst/>
          </a:prstGeom>
        </p:spPr>
      </p:pic>
      <p:pic>
        <p:nvPicPr>
          <p:cNvPr id="13" name="Picture 12">
            <a:extLst>
              <a:ext uri="{FF2B5EF4-FFF2-40B4-BE49-F238E27FC236}">
                <a16:creationId xmlns:a16="http://schemas.microsoft.com/office/drawing/2014/main" id="{657C6CCD-98ED-A16C-F5EB-81CFF10BA5A0}"/>
              </a:ext>
            </a:extLst>
          </p:cNvPr>
          <p:cNvPicPr>
            <a:picLocks noChangeAspect="1"/>
          </p:cNvPicPr>
          <p:nvPr/>
        </p:nvPicPr>
        <p:blipFill>
          <a:blip r:embed="rId4"/>
          <a:stretch>
            <a:fillRect/>
          </a:stretch>
        </p:blipFill>
        <p:spPr>
          <a:xfrm>
            <a:off x="9363326" y="2171700"/>
            <a:ext cx="8331566" cy="6310300"/>
          </a:xfrm>
          <a:prstGeom prst="rect">
            <a:avLst/>
          </a:prstGeom>
        </p:spPr>
      </p:pic>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8EB7A4A8-4486-D4DA-45BD-8AF5AD0B8728}"/>
                  </a:ext>
                </a:extLst>
              </p14:cNvPr>
              <p14:cNvContentPartPr/>
              <p14:nvPr/>
            </p14:nvContentPartPr>
            <p14:xfrm>
              <a:off x="16768394" y="5824591"/>
              <a:ext cx="677520" cy="16200"/>
            </p14:xfrm>
          </p:contentPart>
        </mc:Choice>
        <mc:Fallback xmlns="">
          <p:pic>
            <p:nvPicPr>
              <p:cNvPr id="14" name="Ink 13">
                <a:extLst>
                  <a:ext uri="{FF2B5EF4-FFF2-40B4-BE49-F238E27FC236}">
                    <a16:creationId xmlns:a16="http://schemas.microsoft.com/office/drawing/2014/main" id="{8EB7A4A8-4486-D4DA-45BD-8AF5AD0B8728}"/>
                  </a:ext>
                </a:extLst>
              </p:cNvPr>
              <p:cNvPicPr/>
              <p:nvPr/>
            </p:nvPicPr>
            <p:blipFill>
              <a:blip r:embed="rId6"/>
              <a:stretch>
                <a:fillRect/>
              </a:stretch>
            </p:blipFill>
            <p:spPr>
              <a:xfrm>
                <a:off x="16714394" y="5716591"/>
                <a:ext cx="7851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E3A2AF93-F3A6-8DA2-14E0-EC06B37A7F9A}"/>
                  </a:ext>
                </a:extLst>
              </p14:cNvPr>
              <p14:cNvContentPartPr/>
              <p14:nvPr/>
            </p14:nvContentPartPr>
            <p14:xfrm>
              <a:off x="16222634" y="6326431"/>
              <a:ext cx="1267200" cy="74160"/>
            </p14:xfrm>
          </p:contentPart>
        </mc:Choice>
        <mc:Fallback xmlns="">
          <p:pic>
            <p:nvPicPr>
              <p:cNvPr id="15" name="Ink 14">
                <a:extLst>
                  <a:ext uri="{FF2B5EF4-FFF2-40B4-BE49-F238E27FC236}">
                    <a16:creationId xmlns:a16="http://schemas.microsoft.com/office/drawing/2014/main" id="{E3A2AF93-F3A6-8DA2-14E0-EC06B37A7F9A}"/>
                  </a:ext>
                </a:extLst>
              </p:cNvPr>
              <p:cNvPicPr/>
              <p:nvPr/>
            </p:nvPicPr>
            <p:blipFill>
              <a:blip r:embed="rId8"/>
              <a:stretch>
                <a:fillRect/>
              </a:stretch>
            </p:blipFill>
            <p:spPr>
              <a:xfrm>
                <a:off x="16168634" y="6218431"/>
                <a:ext cx="137484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157F7362-3987-DDD0-ADCA-7A2836EF5FDF}"/>
                  </a:ext>
                </a:extLst>
              </p14:cNvPr>
              <p14:cNvContentPartPr/>
              <p14:nvPr/>
            </p14:nvContentPartPr>
            <p14:xfrm>
              <a:off x="16872074" y="7476991"/>
              <a:ext cx="573840" cy="360"/>
            </p14:xfrm>
          </p:contentPart>
        </mc:Choice>
        <mc:Fallback xmlns="">
          <p:pic>
            <p:nvPicPr>
              <p:cNvPr id="16" name="Ink 15">
                <a:extLst>
                  <a:ext uri="{FF2B5EF4-FFF2-40B4-BE49-F238E27FC236}">
                    <a16:creationId xmlns:a16="http://schemas.microsoft.com/office/drawing/2014/main" id="{157F7362-3987-DDD0-ADCA-7A2836EF5FDF}"/>
                  </a:ext>
                </a:extLst>
              </p:cNvPr>
              <p:cNvPicPr/>
              <p:nvPr/>
            </p:nvPicPr>
            <p:blipFill>
              <a:blip r:embed="rId10"/>
              <a:stretch>
                <a:fillRect/>
              </a:stretch>
            </p:blipFill>
            <p:spPr>
              <a:xfrm>
                <a:off x="16818074" y="7368991"/>
                <a:ext cx="681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2D5C0E80-D473-B5F7-0039-AA1DF9873458}"/>
                  </a:ext>
                </a:extLst>
              </p14:cNvPr>
              <p14:cNvContentPartPr/>
              <p14:nvPr/>
            </p14:nvContentPartPr>
            <p14:xfrm>
              <a:off x="16207874" y="8080711"/>
              <a:ext cx="1287360" cy="47160"/>
            </p14:xfrm>
          </p:contentPart>
        </mc:Choice>
        <mc:Fallback xmlns="">
          <p:pic>
            <p:nvPicPr>
              <p:cNvPr id="17" name="Ink 16">
                <a:extLst>
                  <a:ext uri="{FF2B5EF4-FFF2-40B4-BE49-F238E27FC236}">
                    <a16:creationId xmlns:a16="http://schemas.microsoft.com/office/drawing/2014/main" id="{2D5C0E80-D473-B5F7-0039-AA1DF9873458}"/>
                  </a:ext>
                </a:extLst>
              </p:cNvPr>
              <p:cNvPicPr/>
              <p:nvPr/>
            </p:nvPicPr>
            <p:blipFill>
              <a:blip r:embed="rId12"/>
              <a:stretch>
                <a:fillRect/>
              </a:stretch>
            </p:blipFill>
            <p:spPr>
              <a:xfrm>
                <a:off x="16153874" y="7972711"/>
                <a:ext cx="1395000" cy="262800"/>
              </a:xfrm>
              <a:prstGeom prst="rect">
                <a:avLst/>
              </a:prstGeom>
            </p:spPr>
          </p:pic>
        </mc:Fallback>
      </mc:AlternateContent>
    </p:spTree>
    <p:extLst>
      <p:ext uri="{BB962C8B-B14F-4D97-AF65-F5344CB8AC3E}">
        <p14:creationId xmlns:p14="http://schemas.microsoft.com/office/powerpoint/2010/main" val="29305925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7EEB9B1-05D9-FBBF-F21D-04C4FC934A2B}"/>
              </a:ext>
            </a:extLst>
          </p:cNvPr>
          <p:cNvSpPr txBox="1"/>
          <p:nvPr/>
        </p:nvSpPr>
        <p:spPr>
          <a:xfrm>
            <a:off x="593108" y="229845"/>
            <a:ext cx="17694892" cy="968727"/>
          </a:xfrm>
          <a:prstGeom prst="rect">
            <a:avLst/>
          </a:prstGeom>
        </p:spPr>
        <p:txBody>
          <a:bodyPr lIns="0" tIns="0" rIns="0" bIns="0" rtlCol="0" anchor="t">
            <a:spAutoFit/>
          </a:bodyPr>
          <a:lstStyle/>
          <a:p>
            <a:pPr algn="l">
              <a:lnSpc>
                <a:spcPts val="7689"/>
              </a:lnSpc>
            </a:pPr>
            <a:r>
              <a:rPr lang="en-US" sz="6354">
                <a:solidFill>
                  <a:srgbClr val="00B050"/>
                </a:solidFill>
                <a:latin typeface="Poppins Ultra-Bold"/>
                <a:ea typeface="Poppins Ultra-Bold"/>
                <a:cs typeface="Poppins Ultra-Bold"/>
                <a:sym typeface="Poppins Ultra-Bold"/>
              </a:rPr>
              <a:t>KEY METRICS - Valuations</a:t>
            </a:r>
          </a:p>
        </p:txBody>
      </p:sp>
      <p:pic>
        <p:nvPicPr>
          <p:cNvPr id="4" name="Picture 3">
            <a:extLst>
              <a:ext uri="{FF2B5EF4-FFF2-40B4-BE49-F238E27FC236}">
                <a16:creationId xmlns:a16="http://schemas.microsoft.com/office/drawing/2014/main" id="{FCCF6D02-E45C-8288-6FA4-52F90C71C71F}"/>
              </a:ext>
            </a:extLst>
          </p:cNvPr>
          <p:cNvPicPr>
            <a:picLocks noChangeAspect="1"/>
          </p:cNvPicPr>
          <p:nvPr/>
        </p:nvPicPr>
        <p:blipFill>
          <a:blip r:embed="rId3"/>
          <a:stretch>
            <a:fillRect/>
          </a:stretch>
        </p:blipFill>
        <p:spPr>
          <a:xfrm>
            <a:off x="1676400" y="1714500"/>
            <a:ext cx="14020800" cy="7843392"/>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2042D59-9A06-A2B7-449F-4AA8C8029B4F}"/>
                  </a:ext>
                </a:extLst>
              </p14:cNvPr>
              <p14:cNvContentPartPr/>
              <p14:nvPr/>
            </p14:nvContentPartPr>
            <p14:xfrm>
              <a:off x="7845759" y="3406111"/>
              <a:ext cx="481680" cy="60120"/>
            </p14:xfrm>
          </p:contentPart>
        </mc:Choice>
        <mc:Fallback xmlns="">
          <p:pic>
            <p:nvPicPr>
              <p:cNvPr id="5" name="Ink 4">
                <a:extLst>
                  <a:ext uri="{FF2B5EF4-FFF2-40B4-BE49-F238E27FC236}">
                    <a16:creationId xmlns:a16="http://schemas.microsoft.com/office/drawing/2014/main" id="{92042D59-9A06-A2B7-449F-4AA8C8029B4F}"/>
                  </a:ext>
                </a:extLst>
              </p:cNvPr>
              <p:cNvPicPr/>
              <p:nvPr/>
            </p:nvPicPr>
            <p:blipFill>
              <a:blip r:embed="rId5"/>
              <a:stretch>
                <a:fillRect/>
              </a:stretch>
            </p:blipFill>
            <p:spPr>
              <a:xfrm>
                <a:off x="7791759" y="3298111"/>
                <a:ext cx="58932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0C70B0B0-CF81-C648-BBC7-D98E8D6EBC27}"/>
                  </a:ext>
                </a:extLst>
              </p14:cNvPr>
              <p14:cNvContentPartPr/>
              <p14:nvPr/>
            </p14:nvContentPartPr>
            <p14:xfrm>
              <a:off x="7860519" y="3923791"/>
              <a:ext cx="473400" cy="28800"/>
            </p14:xfrm>
          </p:contentPart>
        </mc:Choice>
        <mc:Fallback xmlns="">
          <p:pic>
            <p:nvPicPr>
              <p:cNvPr id="6" name="Ink 5">
                <a:extLst>
                  <a:ext uri="{FF2B5EF4-FFF2-40B4-BE49-F238E27FC236}">
                    <a16:creationId xmlns:a16="http://schemas.microsoft.com/office/drawing/2014/main" id="{0C70B0B0-CF81-C648-BBC7-D98E8D6EBC27}"/>
                  </a:ext>
                </a:extLst>
              </p:cNvPr>
              <p:cNvPicPr/>
              <p:nvPr/>
            </p:nvPicPr>
            <p:blipFill>
              <a:blip r:embed="rId7"/>
              <a:stretch>
                <a:fillRect/>
              </a:stretch>
            </p:blipFill>
            <p:spPr>
              <a:xfrm>
                <a:off x="7806519" y="3817124"/>
                <a:ext cx="581040" cy="24177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983E8176-560C-0A40-7571-FF828A6EB510}"/>
                  </a:ext>
                </a:extLst>
              </p14:cNvPr>
              <p14:cNvContentPartPr/>
              <p14:nvPr/>
            </p14:nvContentPartPr>
            <p14:xfrm>
              <a:off x="7859799" y="2556871"/>
              <a:ext cx="441000" cy="98640"/>
            </p14:xfrm>
          </p:contentPart>
        </mc:Choice>
        <mc:Fallback xmlns="">
          <p:pic>
            <p:nvPicPr>
              <p:cNvPr id="7" name="Ink 6">
                <a:extLst>
                  <a:ext uri="{FF2B5EF4-FFF2-40B4-BE49-F238E27FC236}">
                    <a16:creationId xmlns:a16="http://schemas.microsoft.com/office/drawing/2014/main" id="{983E8176-560C-0A40-7571-FF828A6EB510}"/>
                  </a:ext>
                </a:extLst>
              </p:cNvPr>
              <p:cNvPicPr/>
              <p:nvPr/>
            </p:nvPicPr>
            <p:blipFill>
              <a:blip r:embed="rId9"/>
              <a:stretch>
                <a:fillRect/>
              </a:stretch>
            </p:blipFill>
            <p:spPr>
              <a:xfrm>
                <a:off x="7805799" y="2448871"/>
                <a:ext cx="54864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D24F9BB0-70CB-099E-66B3-F87184D5625D}"/>
                  </a:ext>
                </a:extLst>
              </p14:cNvPr>
              <p14:cNvContentPartPr/>
              <p14:nvPr/>
            </p14:nvContentPartPr>
            <p14:xfrm>
              <a:off x="14895279" y="5426791"/>
              <a:ext cx="482040" cy="30240"/>
            </p14:xfrm>
          </p:contentPart>
        </mc:Choice>
        <mc:Fallback xmlns="">
          <p:pic>
            <p:nvPicPr>
              <p:cNvPr id="8" name="Ink 7">
                <a:extLst>
                  <a:ext uri="{FF2B5EF4-FFF2-40B4-BE49-F238E27FC236}">
                    <a16:creationId xmlns:a16="http://schemas.microsoft.com/office/drawing/2014/main" id="{D24F9BB0-70CB-099E-66B3-F87184D5625D}"/>
                  </a:ext>
                </a:extLst>
              </p:cNvPr>
              <p:cNvPicPr/>
              <p:nvPr/>
            </p:nvPicPr>
            <p:blipFill>
              <a:blip r:embed="rId11"/>
              <a:stretch>
                <a:fillRect/>
              </a:stretch>
            </p:blipFill>
            <p:spPr>
              <a:xfrm>
                <a:off x="14841279" y="5318791"/>
                <a:ext cx="58968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A76E0345-F97A-6EF7-90D2-1B552E3BB5DF}"/>
                  </a:ext>
                </a:extLst>
              </p14:cNvPr>
              <p14:cNvContentPartPr/>
              <p14:nvPr/>
            </p14:nvContentPartPr>
            <p14:xfrm>
              <a:off x="14748039" y="6355591"/>
              <a:ext cx="614160" cy="16200"/>
            </p14:xfrm>
          </p:contentPart>
        </mc:Choice>
        <mc:Fallback xmlns="">
          <p:pic>
            <p:nvPicPr>
              <p:cNvPr id="9" name="Ink 8">
                <a:extLst>
                  <a:ext uri="{FF2B5EF4-FFF2-40B4-BE49-F238E27FC236}">
                    <a16:creationId xmlns:a16="http://schemas.microsoft.com/office/drawing/2014/main" id="{A76E0345-F97A-6EF7-90D2-1B552E3BB5DF}"/>
                  </a:ext>
                </a:extLst>
              </p:cNvPr>
              <p:cNvPicPr/>
              <p:nvPr/>
            </p:nvPicPr>
            <p:blipFill>
              <a:blip r:embed="rId13"/>
              <a:stretch>
                <a:fillRect/>
              </a:stretch>
            </p:blipFill>
            <p:spPr>
              <a:xfrm>
                <a:off x="14694007" y="6247591"/>
                <a:ext cx="721863"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55880C0E-5E4F-E2B9-D176-021E431D7EF5}"/>
                  </a:ext>
                </a:extLst>
              </p14:cNvPr>
              <p14:cNvContentPartPr/>
              <p14:nvPr/>
            </p14:nvContentPartPr>
            <p14:xfrm>
              <a:off x="14570919" y="6767791"/>
              <a:ext cx="942120" cy="32040"/>
            </p14:xfrm>
          </p:contentPart>
        </mc:Choice>
        <mc:Fallback xmlns="">
          <p:pic>
            <p:nvPicPr>
              <p:cNvPr id="10" name="Ink 9">
                <a:extLst>
                  <a:ext uri="{FF2B5EF4-FFF2-40B4-BE49-F238E27FC236}">
                    <a16:creationId xmlns:a16="http://schemas.microsoft.com/office/drawing/2014/main" id="{55880C0E-5E4F-E2B9-D176-021E431D7EF5}"/>
                  </a:ext>
                </a:extLst>
              </p:cNvPr>
              <p:cNvPicPr/>
              <p:nvPr/>
            </p:nvPicPr>
            <p:blipFill>
              <a:blip r:embed="rId15"/>
              <a:stretch>
                <a:fillRect/>
              </a:stretch>
            </p:blipFill>
            <p:spPr>
              <a:xfrm>
                <a:off x="14516940" y="6659791"/>
                <a:ext cx="1049719"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1FF060E1-6846-8FAB-C823-F097DE0B3743}"/>
                  </a:ext>
                </a:extLst>
              </p14:cNvPr>
              <p14:cNvContentPartPr/>
              <p14:nvPr/>
            </p14:nvContentPartPr>
            <p14:xfrm>
              <a:off x="14673879" y="7166311"/>
              <a:ext cx="776880" cy="45720"/>
            </p14:xfrm>
          </p:contentPart>
        </mc:Choice>
        <mc:Fallback xmlns="">
          <p:pic>
            <p:nvPicPr>
              <p:cNvPr id="11" name="Ink 10">
                <a:extLst>
                  <a:ext uri="{FF2B5EF4-FFF2-40B4-BE49-F238E27FC236}">
                    <a16:creationId xmlns:a16="http://schemas.microsoft.com/office/drawing/2014/main" id="{1FF060E1-6846-8FAB-C823-F097DE0B3743}"/>
                  </a:ext>
                </a:extLst>
              </p:cNvPr>
              <p:cNvPicPr/>
              <p:nvPr/>
            </p:nvPicPr>
            <p:blipFill>
              <a:blip r:embed="rId17"/>
              <a:stretch>
                <a:fillRect/>
              </a:stretch>
            </p:blipFill>
            <p:spPr>
              <a:xfrm>
                <a:off x="14619879" y="7059155"/>
                <a:ext cx="884520" cy="25967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1897B1B0-FAFB-6DFB-DBC0-BD67F8FC64BC}"/>
                  </a:ext>
                </a:extLst>
              </p14:cNvPr>
              <p14:cNvContentPartPr/>
              <p14:nvPr/>
            </p14:nvContentPartPr>
            <p14:xfrm>
              <a:off x="14600439" y="7682191"/>
              <a:ext cx="839520" cy="30960"/>
            </p14:xfrm>
          </p:contentPart>
        </mc:Choice>
        <mc:Fallback xmlns="">
          <p:pic>
            <p:nvPicPr>
              <p:cNvPr id="12" name="Ink 11">
                <a:extLst>
                  <a:ext uri="{FF2B5EF4-FFF2-40B4-BE49-F238E27FC236}">
                    <a16:creationId xmlns:a16="http://schemas.microsoft.com/office/drawing/2014/main" id="{1897B1B0-FAFB-6DFB-DBC0-BD67F8FC64BC}"/>
                  </a:ext>
                </a:extLst>
              </p:cNvPr>
              <p:cNvPicPr/>
              <p:nvPr/>
            </p:nvPicPr>
            <p:blipFill>
              <a:blip r:embed="rId19"/>
              <a:stretch>
                <a:fillRect/>
              </a:stretch>
            </p:blipFill>
            <p:spPr>
              <a:xfrm>
                <a:off x="14546439" y="7574191"/>
                <a:ext cx="947160" cy="246600"/>
              </a:xfrm>
              <a:prstGeom prst="rect">
                <a:avLst/>
              </a:prstGeom>
            </p:spPr>
          </p:pic>
        </mc:Fallback>
      </mc:AlternateContent>
    </p:spTree>
    <p:extLst>
      <p:ext uri="{BB962C8B-B14F-4D97-AF65-F5344CB8AC3E}">
        <p14:creationId xmlns:p14="http://schemas.microsoft.com/office/powerpoint/2010/main" val="34700954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3836324" y="-102287"/>
            <a:ext cx="10548093" cy="10548093"/>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8775" r="-38775"/>
              </a:stretch>
            </a:blipFill>
          </p:spPr>
          <p:txBody>
            <a:bodyPr/>
            <a:lstStyle/>
            <a:p>
              <a:endParaRPr lang="en-CA"/>
            </a:p>
          </p:txBody>
        </p:sp>
      </p:grpSp>
      <p:sp>
        <p:nvSpPr>
          <p:cNvPr id="5" name="Freeform 5"/>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solidFill>
            <a:schemeClr val="accent3"/>
          </a:solidFill>
        </p:spPr>
        <p:txBody>
          <a:bodyPr/>
          <a:lstStyle/>
          <a:p>
            <a:endParaRPr lang="en-CA"/>
          </a:p>
        </p:txBody>
      </p:sp>
      <p:sp>
        <p:nvSpPr>
          <p:cNvPr id="10" name="Freeform 10"/>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Freeform 12"/>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3" name="Freeform 13"/>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4" name="Freeform 14"/>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5"/>
          <p:cNvSpPr txBox="1"/>
          <p:nvPr/>
        </p:nvSpPr>
        <p:spPr>
          <a:xfrm>
            <a:off x="2512771" y="4246245"/>
            <a:ext cx="5460264" cy="1889127"/>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PRICE CHARTS</a:t>
            </a:r>
          </a:p>
        </p:txBody>
      </p:sp>
      <p:pic>
        <p:nvPicPr>
          <p:cNvPr id="16" name="Picture 4" descr="Nvidia Corp becomes world's most valuable company - Taipei Times">
            <a:extLst>
              <a:ext uri="{FF2B5EF4-FFF2-40B4-BE49-F238E27FC236}">
                <a16:creationId xmlns:a16="http://schemas.microsoft.com/office/drawing/2014/main" id="{D9B143E2-8ACC-4C1E-7486-E072476649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5870" y="2109787"/>
            <a:ext cx="9001125" cy="6067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138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1 YEAR STOCK PERFORMANCE</a:t>
            </a:r>
          </a:p>
        </p:txBody>
      </p:sp>
      <p:pic>
        <p:nvPicPr>
          <p:cNvPr id="5" name="Picture 4">
            <a:extLst>
              <a:ext uri="{FF2B5EF4-FFF2-40B4-BE49-F238E27FC236}">
                <a16:creationId xmlns:a16="http://schemas.microsoft.com/office/drawing/2014/main" id="{BABD26C3-B8A4-5F01-A760-8213E8722273}"/>
              </a:ext>
            </a:extLst>
          </p:cNvPr>
          <p:cNvPicPr>
            <a:picLocks noChangeAspect="1"/>
          </p:cNvPicPr>
          <p:nvPr/>
        </p:nvPicPr>
        <p:blipFill>
          <a:blip r:embed="rId3"/>
          <a:stretch>
            <a:fillRect/>
          </a:stretch>
        </p:blipFill>
        <p:spPr>
          <a:xfrm>
            <a:off x="2514600" y="917449"/>
            <a:ext cx="13258800" cy="936955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3"/>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9" name="Group 19"/>
          <p:cNvGrpSpPr/>
          <p:nvPr/>
        </p:nvGrpSpPr>
        <p:grpSpPr>
          <a:xfrm>
            <a:off x="16808946" y="8798933"/>
            <a:ext cx="2254222" cy="2031525"/>
            <a:chOff x="0" y="0"/>
            <a:chExt cx="789162" cy="711200"/>
          </a:xfrm>
        </p:grpSpPr>
        <p:sp>
          <p:nvSpPr>
            <p:cNvPr id="20" name="Freeform 20"/>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21" name="TextBox 21"/>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22" name="Freeform 22"/>
          <p:cNvSpPr/>
          <p:nvPr/>
        </p:nvSpPr>
        <p:spPr>
          <a:xfrm rot="-10800000">
            <a:off x="16715292" y="8479107"/>
            <a:ext cx="2460578" cy="544403"/>
          </a:xfrm>
          <a:custGeom>
            <a:avLst/>
            <a:gdLst/>
            <a:ahLst/>
            <a:cxnLst/>
            <a:rect l="l" t="t" r="r" b="b"/>
            <a:pathLst>
              <a:path w="2460578" h="544403">
                <a:moveTo>
                  <a:pt x="0" y="0"/>
                </a:moveTo>
                <a:lnTo>
                  <a:pt x="2460579" y="0"/>
                </a:lnTo>
                <a:lnTo>
                  <a:pt x="2460579" y="544402"/>
                </a:lnTo>
                <a:lnTo>
                  <a:pt x="0" y="544402"/>
                </a:lnTo>
                <a:lnTo>
                  <a:pt x="0" y="0"/>
                </a:lnTo>
                <a:close/>
              </a:path>
            </a:pathLst>
          </a:custGeom>
          <a:blipFill>
            <a:blip r:embed="rId3"/>
            <a:stretch>
              <a:fillRect/>
            </a:stretch>
          </a:blipFill>
        </p:spPr>
        <p:txBody>
          <a:bodyPr/>
          <a:lstStyle/>
          <a:p>
            <a:endParaRPr lang="en-CA"/>
          </a:p>
        </p:txBody>
      </p:sp>
      <p:grpSp>
        <p:nvGrpSpPr>
          <p:cNvPr id="23" name="Group 23"/>
          <p:cNvGrpSpPr/>
          <p:nvPr/>
        </p:nvGrpSpPr>
        <p:grpSpPr>
          <a:xfrm>
            <a:off x="16808946" y="6834465"/>
            <a:ext cx="2254222" cy="1991401"/>
            <a:chOff x="0" y="0"/>
            <a:chExt cx="765645" cy="676378"/>
          </a:xfrm>
        </p:grpSpPr>
        <p:sp>
          <p:nvSpPr>
            <p:cNvPr id="24" name="Freeform 24"/>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25" name="TextBox 25"/>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26" name="Group 26"/>
          <p:cNvGrpSpPr/>
          <p:nvPr/>
        </p:nvGrpSpPr>
        <p:grpSpPr>
          <a:xfrm rot="-10800000">
            <a:off x="17329954" y="6561150"/>
            <a:ext cx="606103" cy="546630"/>
            <a:chOff x="0" y="0"/>
            <a:chExt cx="788578" cy="711200"/>
          </a:xfrm>
        </p:grpSpPr>
        <p:sp>
          <p:nvSpPr>
            <p:cNvPr id="27" name="Freeform 2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28" name="TextBox 2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29" name="Group 29"/>
          <p:cNvGrpSpPr/>
          <p:nvPr/>
        </p:nvGrpSpPr>
        <p:grpSpPr>
          <a:xfrm>
            <a:off x="16069568" y="8423776"/>
            <a:ext cx="925320" cy="834524"/>
            <a:chOff x="0" y="0"/>
            <a:chExt cx="788578" cy="711200"/>
          </a:xfrm>
        </p:grpSpPr>
        <p:sp>
          <p:nvSpPr>
            <p:cNvPr id="30" name="Freeform 3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1" name="TextBox 3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2" name="Group 32"/>
          <p:cNvGrpSpPr/>
          <p:nvPr/>
        </p:nvGrpSpPr>
        <p:grpSpPr>
          <a:xfrm>
            <a:off x="17159735" y="9936541"/>
            <a:ext cx="388589" cy="350459"/>
            <a:chOff x="0" y="0"/>
            <a:chExt cx="788578" cy="711200"/>
          </a:xfrm>
        </p:grpSpPr>
        <p:sp>
          <p:nvSpPr>
            <p:cNvPr id="33" name="Freeform 33"/>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4" name="TextBox 34"/>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5" name="Group 35"/>
          <p:cNvGrpSpPr/>
          <p:nvPr/>
        </p:nvGrpSpPr>
        <p:grpSpPr>
          <a:xfrm>
            <a:off x="4035505" y="3683488"/>
            <a:ext cx="3878554" cy="3560391"/>
            <a:chOff x="0" y="-47625"/>
            <a:chExt cx="812800" cy="746125"/>
          </a:xfrm>
        </p:grpSpPr>
        <p:sp>
          <p:nvSpPr>
            <p:cNvPr id="36" name="Freeform 3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n-CA"/>
            </a:p>
          </p:txBody>
        </p:sp>
        <p:sp>
          <p:nvSpPr>
            <p:cNvPr id="37" name="TextBox 37"/>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a:p>
            <a:p>
              <a:pPr algn="ctr">
                <a:lnSpc>
                  <a:spcPts val="2459"/>
                </a:lnSpc>
              </a:pPr>
              <a:endParaRPr/>
            </a:p>
            <a:p>
              <a:pPr algn="ctr">
                <a:lnSpc>
                  <a:spcPts val="2459"/>
                </a:lnSpc>
              </a:pPr>
              <a:endParaRPr/>
            </a:p>
            <a:p>
              <a:pPr algn="ctr">
                <a:lnSpc>
                  <a:spcPts val="2459"/>
                </a:lnSpc>
              </a:pPr>
              <a:r>
                <a:rPr lang="en-CA" sz="1600">
                  <a:solidFill>
                    <a:schemeClr val="bg2"/>
                  </a:solidFill>
                  <a:latin typeface="Poppins" pitchFamily="2" charset="77"/>
                  <a:cs typeface="Poppins" pitchFamily="2" charset="77"/>
                </a:rPr>
                <a:t>Silicon, photomasks, and other materials used in manufacturing.</a:t>
              </a:r>
              <a:endParaRPr lang="en-US" sz="1757">
                <a:solidFill>
                  <a:schemeClr val="bg2"/>
                </a:solidFill>
                <a:latin typeface="Poppins" pitchFamily="2" charset="77"/>
                <a:ea typeface="Poppins Medium"/>
                <a:cs typeface="Poppins" pitchFamily="2" charset="77"/>
                <a:sym typeface="Poppins Medium"/>
              </a:endParaRPr>
            </a:p>
          </p:txBody>
        </p:sp>
      </p:grpSp>
      <p:sp>
        <p:nvSpPr>
          <p:cNvPr id="38" name="TextBox 38"/>
          <p:cNvSpPr txBox="1"/>
          <p:nvPr/>
        </p:nvSpPr>
        <p:spPr>
          <a:xfrm>
            <a:off x="2441926" y="442115"/>
            <a:ext cx="13460358" cy="1250407"/>
          </a:xfrm>
          <a:prstGeom prst="rect">
            <a:avLst/>
          </a:prstGeom>
        </p:spPr>
        <p:txBody>
          <a:bodyPr lIns="0" tIns="0" rIns="0" bIns="0" rtlCol="0" anchor="t">
            <a:spAutoFit/>
          </a:bodyPr>
          <a:lstStyle/>
          <a:p>
            <a:pPr algn="ctr">
              <a:lnSpc>
                <a:spcPts val="9842"/>
              </a:lnSpc>
            </a:pPr>
            <a:r>
              <a:rPr lang="en-US" sz="8002">
                <a:solidFill>
                  <a:srgbClr val="00569E"/>
                </a:solidFill>
                <a:latin typeface="Poppins Ultra-Bold"/>
                <a:ea typeface="Poppins Ultra-Bold"/>
                <a:cs typeface="Poppins Ultra-Bold"/>
                <a:sym typeface="Poppins Ultra-Bold"/>
              </a:rPr>
              <a:t>VALUE CHAIN</a:t>
            </a:r>
          </a:p>
        </p:txBody>
      </p:sp>
      <p:grpSp>
        <p:nvGrpSpPr>
          <p:cNvPr id="39" name="Group 39"/>
          <p:cNvGrpSpPr/>
          <p:nvPr/>
        </p:nvGrpSpPr>
        <p:grpSpPr>
          <a:xfrm>
            <a:off x="7260934" y="1901812"/>
            <a:ext cx="3878554" cy="3560391"/>
            <a:chOff x="0" y="-47625"/>
            <a:chExt cx="812800" cy="746125"/>
          </a:xfrm>
        </p:grpSpPr>
        <p:sp>
          <p:nvSpPr>
            <p:cNvPr id="40" name="Freeform 4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n-CA"/>
            </a:p>
          </p:txBody>
        </p:sp>
        <p:sp>
          <p:nvSpPr>
            <p:cNvPr id="41" name="TextBox 41"/>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a:p>
            <a:p>
              <a:pPr algn="ctr">
                <a:lnSpc>
                  <a:spcPts val="2459"/>
                </a:lnSpc>
              </a:pPr>
              <a:endParaRPr/>
            </a:p>
            <a:p>
              <a:pPr algn="ctr">
                <a:lnSpc>
                  <a:spcPts val="2459"/>
                </a:lnSpc>
              </a:pPr>
              <a:r>
                <a:rPr lang="en-CA" sz="1600">
                  <a:solidFill>
                    <a:schemeClr val="bg1"/>
                  </a:solidFill>
                </a:rPr>
                <a:t>Use of Electronic Design Automation (EDA) software to design semiconductor chips.</a:t>
              </a:r>
              <a:endParaRPr lang="en-US" sz="1757">
                <a:solidFill>
                  <a:schemeClr val="bg1"/>
                </a:solidFill>
                <a:latin typeface="Poppins Medium"/>
                <a:ea typeface="Poppins Medium"/>
                <a:cs typeface="Poppins Medium"/>
                <a:sym typeface="Poppins Medium"/>
              </a:endParaRPr>
            </a:p>
          </p:txBody>
        </p:sp>
      </p:grpSp>
      <p:grpSp>
        <p:nvGrpSpPr>
          <p:cNvPr id="42" name="Group 42"/>
          <p:cNvGrpSpPr/>
          <p:nvPr/>
        </p:nvGrpSpPr>
        <p:grpSpPr>
          <a:xfrm>
            <a:off x="10430151" y="3683488"/>
            <a:ext cx="3878554" cy="3560391"/>
            <a:chOff x="0" y="-47625"/>
            <a:chExt cx="812800" cy="746125"/>
          </a:xfrm>
        </p:grpSpPr>
        <p:sp>
          <p:nvSpPr>
            <p:cNvPr id="43" name="Freeform 4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569E"/>
            </a:solidFill>
          </p:spPr>
          <p:txBody>
            <a:bodyPr/>
            <a:lstStyle/>
            <a:p>
              <a:endParaRPr lang="en-CA"/>
            </a:p>
          </p:txBody>
        </p:sp>
        <p:sp>
          <p:nvSpPr>
            <p:cNvPr id="44" name="TextBox 44"/>
            <p:cNvSpPr txBox="1"/>
            <p:nvPr/>
          </p:nvSpPr>
          <p:spPr>
            <a:xfrm>
              <a:off x="114300" y="-47625"/>
              <a:ext cx="584200" cy="746125"/>
            </a:xfrm>
            <a:prstGeom prst="rect">
              <a:avLst/>
            </a:prstGeom>
          </p:spPr>
          <p:txBody>
            <a:bodyPr lIns="50800" tIns="50800" rIns="50800" bIns="50800" rtlCol="0" anchor="ctr"/>
            <a:lstStyle/>
            <a:p>
              <a:pPr algn="ctr">
                <a:lnSpc>
                  <a:spcPts val="2459"/>
                </a:lnSpc>
              </a:pPr>
              <a:endParaRPr/>
            </a:p>
            <a:p>
              <a:pPr algn="ctr">
                <a:lnSpc>
                  <a:spcPts val="2459"/>
                </a:lnSpc>
              </a:pPr>
              <a:endParaRPr/>
            </a:p>
            <a:p>
              <a:pPr algn="ctr">
                <a:lnSpc>
                  <a:spcPts val="2459"/>
                </a:lnSpc>
              </a:pPr>
              <a:endParaRPr/>
            </a:p>
            <a:p>
              <a:pPr algn="ctr">
                <a:lnSpc>
                  <a:spcPts val="2459"/>
                </a:lnSpc>
              </a:pPr>
              <a:r>
                <a:rPr lang="en-CA" sz="1600">
                  <a:solidFill>
                    <a:schemeClr val="bg1"/>
                  </a:solidFill>
                  <a:latin typeface="Poppins" pitchFamily="2" charset="77"/>
                  <a:cs typeface="Poppins" pitchFamily="2" charset="77"/>
                </a:rPr>
                <a:t>Process carried out by foundries using advanced lithography techniques.</a:t>
              </a:r>
              <a:endParaRPr lang="en-US" sz="1757">
                <a:solidFill>
                  <a:schemeClr val="bg1"/>
                </a:solidFill>
                <a:latin typeface="Poppins" pitchFamily="2" charset="77"/>
                <a:ea typeface="Poppins Medium"/>
                <a:cs typeface="Poppins" pitchFamily="2" charset="77"/>
                <a:sym typeface="Poppins Medium"/>
              </a:endParaRPr>
            </a:p>
          </p:txBody>
        </p:sp>
      </p:grpSp>
      <p:sp>
        <p:nvSpPr>
          <p:cNvPr id="45" name="TextBox 45"/>
          <p:cNvSpPr txBox="1"/>
          <p:nvPr/>
        </p:nvSpPr>
        <p:spPr>
          <a:xfrm>
            <a:off x="4701239" y="4590774"/>
            <a:ext cx="2547086" cy="383118"/>
          </a:xfrm>
          <a:prstGeom prst="rect">
            <a:avLst/>
          </a:prstGeom>
        </p:spPr>
        <p:txBody>
          <a:bodyPr lIns="0" tIns="0" rIns="0" bIns="0" rtlCol="0" anchor="t">
            <a:spAutoFit/>
          </a:bodyPr>
          <a:lstStyle/>
          <a:p>
            <a:pPr algn="ctr">
              <a:lnSpc>
                <a:spcPts val="3091"/>
              </a:lnSpc>
              <a:spcBef>
                <a:spcPct val="0"/>
              </a:spcBef>
            </a:pPr>
            <a:r>
              <a:rPr lang="en-US" sz="2208">
                <a:solidFill>
                  <a:srgbClr val="FFFFFF"/>
                </a:solidFill>
                <a:latin typeface="Poppins Medium"/>
                <a:ea typeface="Poppins Medium"/>
                <a:cs typeface="Poppins Medium"/>
                <a:sym typeface="Poppins Medium"/>
              </a:rPr>
              <a:t>Raw Materials</a:t>
            </a:r>
          </a:p>
        </p:txBody>
      </p:sp>
      <p:sp>
        <p:nvSpPr>
          <p:cNvPr id="46" name="TextBox 46"/>
          <p:cNvSpPr txBox="1"/>
          <p:nvPr/>
        </p:nvSpPr>
        <p:spPr>
          <a:xfrm>
            <a:off x="7634196" y="2987091"/>
            <a:ext cx="3132030" cy="433901"/>
          </a:xfrm>
          <a:prstGeom prst="rect">
            <a:avLst/>
          </a:prstGeom>
        </p:spPr>
        <p:txBody>
          <a:bodyPr lIns="0" tIns="0" rIns="0" bIns="0" rtlCol="0" anchor="t">
            <a:spAutoFit/>
          </a:bodyPr>
          <a:lstStyle/>
          <a:p>
            <a:pPr algn="ctr">
              <a:lnSpc>
                <a:spcPts val="3540"/>
              </a:lnSpc>
              <a:spcBef>
                <a:spcPct val="0"/>
              </a:spcBef>
            </a:pPr>
            <a:r>
              <a:rPr lang="en-US" sz="2528">
                <a:solidFill>
                  <a:srgbClr val="FFFFFF"/>
                </a:solidFill>
                <a:latin typeface="Poppins Medium"/>
                <a:ea typeface="Poppins Medium"/>
                <a:cs typeface="Poppins Medium"/>
                <a:sym typeface="Poppins Medium"/>
              </a:rPr>
              <a:t>Design</a:t>
            </a:r>
          </a:p>
        </p:txBody>
      </p:sp>
      <p:sp>
        <p:nvSpPr>
          <p:cNvPr id="47" name="TextBox 47"/>
          <p:cNvSpPr txBox="1"/>
          <p:nvPr/>
        </p:nvSpPr>
        <p:spPr>
          <a:xfrm>
            <a:off x="11045480" y="4590774"/>
            <a:ext cx="2647897" cy="391586"/>
          </a:xfrm>
          <a:prstGeom prst="rect">
            <a:avLst/>
          </a:prstGeom>
        </p:spPr>
        <p:txBody>
          <a:bodyPr lIns="0" tIns="0" rIns="0" bIns="0" rtlCol="0" anchor="t">
            <a:spAutoFit/>
          </a:bodyPr>
          <a:lstStyle/>
          <a:p>
            <a:pPr algn="ctr">
              <a:lnSpc>
                <a:spcPts val="3091"/>
              </a:lnSpc>
              <a:spcBef>
                <a:spcPct val="0"/>
              </a:spcBef>
            </a:pPr>
            <a:r>
              <a:rPr lang="en-CA" sz="2400">
                <a:solidFill>
                  <a:schemeClr val="bg1"/>
                </a:solidFill>
                <a:latin typeface="Poppins" pitchFamily="2" charset="77"/>
                <a:cs typeface="Poppins" pitchFamily="2" charset="77"/>
              </a:rPr>
              <a:t>Manufacturing</a:t>
            </a:r>
            <a:endParaRPr lang="en-US" sz="2208">
              <a:solidFill>
                <a:schemeClr val="bg1"/>
              </a:solidFill>
              <a:latin typeface="Poppins" pitchFamily="2" charset="77"/>
              <a:ea typeface="Poppins Medium"/>
              <a:cs typeface="Poppins" pitchFamily="2" charset="77"/>
              <a:sym typeface="Poppins Medium"/>
            </a:endParaRPr>
          </a:p>
        </p:txBody>
      </p:sp>
      <p:grpSp>
        <p:nvGrpSpPr>
          <p:cNvPr id="48" name="Group 48"/>
          <p:cNvGrpSpPr/>
          <p:nvPr/>
        </p:nvGrpSpPr>
        <p:grpSpPr>
          <a:xfrm>
            <a:off x="7634196" y="5577313"/>
            <a:ext cx="925320" cy="834524"/>
            <a:chOff x="0" y="0"/>
            <a:chExt cx="788578" cy="711200"/>
          </a:xfrm>
        </p:grpSpPr>
        <p:sp>
          <p:nvSpPr>
            <p:cNvPr id="49" name="Freeform 49"/>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50" name="TextBox 50"/>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51" name="Group 51"/>
          <p:cNvGrpSpPr/>
          <p:nvPr/>
        </p:nvGrpSpPr>
        <p:grpSpPr>
          <a:xfrm rot="-10800000">
            <a:off x="11139488" y="3255014"/>
            <a:ext cx="606103" cy="546630"/>
            <a:chOff x="0" y="0"/>
            <a:chExt cx="788578" cy="711200"/>
          </a:xfrm>
        </p:grpSpPr>
        <p:sp>
          <p:nvSpPr>
            <p:cNvPr id="52" name="Freeform 52"/>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53" name="TextBox 53"/>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54" name="Group 54"/>
          <p:cNvGrpSpPr/>
          <p:nvPr/>
        </p:nvGrpSpPr>
        <p:grpSpPr>
          <a:xfrm rot="-10800000">
            <a:off x="11442539" y="7348654"/>
            <a:ext cx="606103" cy="546630"/>
            <a:chOff x="0" y="0"/>
            <a:chExt cx="788578" cy="711200"/>
          </a:xfrm>
        </p:grpSpPr>
        <p:sp>
          <p:nvSpPr>
            <p:cNvPr id="55" name="Freeform 55"/>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56" name="TextBox 56"/>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57" name="Group 57"/>
          <p:cNvGrpSpPr/>
          <p:nvPr/>
        </p:nvGrpSpPr>
        <p:grpSpPr>
          <a:xfrm rot="-10800000">
            <a:off x="12785203" y="7348654"/>
            <a:ext cx="606103" cy="546630"/>
            <a:chOff x="0" y="0"/>
            <a:chExt cx="788578" cy="711200"/>
          </a:xfrm>
        </p:grpSpPr>
        <p:sp>
          <p:nvSpPr>
            <p:cNvPr id="58" name="Freeform 58"/>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59" name="TextBox 59"/>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60" name="TextBox 60"/>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pPr>
            <a:r>
              <a:rPr lang="en-US" sz="1757">
                <a:solidFill>
                  <a:srgbClr val="E6E6E6"/>
                </a:solidFill>
                <a:latin typeface="Poppins Medium"/>
                <a:ea typeface="Poppins Medium"/>
                <a:cs typeface="Poppins Medium"/>
                <a:sym typeface="Poppins Medium"/>
              </a:rPr>
              <a:t>Production Process</a:t>
            </a:r>
          </a:p>
        </p:txBody>
      </p:sp>
      <p:sp>
        <p:nvSpPr>
          <p:cNvPr id="61" name="TextBox 61"/>
          <p:cNvSpPr txBox="1"/>
          <p:nvPr/>
        </p:nvSpPr>
        <p:spPr>
          <a:xfrm>
            <a:off x="10766227" y="1544316"/>
            <a:ext cx="7102844" cy="544380"/>
          </a:xfrm>
          <a:prstGeom prst="rect">
            <a:avLst/>
          </a:prstGeom>
        </p:spPr>
        <p:txBody>
          <a:bodyPr wrap="square" lIns="0" tIns="0" rIns="0" bIns="0" rtlCol="0" anchor="t">
            <a:spAutoFit/>
          </a:bodyPr>
          <a:lstStyle/>
          <a:p>
            <a:pPr algn="ctr">
              <a:lnSpc>
                <a:spcPts val="4670"/>
              </a:lnSpc>
            </a:pPr>
            <a:r>
              <a:rPr lang="en-CA" sz="2400" i="1">
                <a:latin typeface="Poppins" pitchFamily="2" charset="77"/>
                <a:cs typeface="Poppins" pitchFamily="2" charset="77"/>
              </a:rPr>
              <a:t>Overview of the Semiconductor Value Chain</a:t>
            </a:r>
            <a:endParaRPr lang="en-US" sz="2400" i="1">
              <a:latin typeface="Poppins" pitchFamily="2" charset="77"/>
              <a:ea typeface="Poppins Ultra-Bold"/>
              <a:cs typeface="Poppins" pitchFamily="2" charset="77"/>
              <a:sym typeface="Poppins Ultra-Bol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13845"/>
            <a:ext cx="17694892" cy="768031"/>
          </a:xfrm>
          <a:prstGeom prst="rect">
            <a:avLst/>
          </a:prstGeom>
        </p:spPr>
        <p:txBody>
          <a:bodyPr lIns="0" tIns="0" rIns="0" bIns="0" rtlCol="0" anchor="t">
            <a:spAutoFit/>
          </a:bodyPr>
          <a:lstStyle/>
          <a:p>
            <a:pPr algn="l">
              <a:lnSpc>
                <a:spcPts val="6110"/>
              </a:lnSpc>
            </a:pPr>
            <a:r>
              <a:rPr lang="en-US" sz="5050">
                <a:solidFill>
                  <a:srgbClr val="00B050"/>
                </a:solidFill>
                <a:latin typeface="Poppins Bold"/>
                <a:ea typeface="Poppins Bold"/>
                <a:cs typeface="Poppins Bold"/>
                <a:sym typeface="Poppins Bold"/>
              </a:rPr>
              <a:t>1 YEAR STOCK PERFORMANCE AGAINST INDICES</a:t>
            </a:r>
          </a:p>
        </p:txBody>
      </p:sp>
      <p:pic>
        <p:nvPicPr>
          <p:cNvPr id="5" name="Picture 4">
            <a:extLst>
              <a:ext uri="{FF2B5EF4-FFF2-40B4-BE49-F238E27FC236}">
                <a16:creationId xmlns:a16="http://schemas.microsoft.com/office/drawing/2014/main" id="{769FDB96-0817-B884-B956-FCE3BB9F5A12}"/>
              </a:ext>
            </a:extLst>
          </p:cNvPr>
          <p:cNvPicPr>
            <a:picLocks noChangeAspect="1"/>
          </p:cNvPicPr>
          <p:nvPr/>
        </p:nvPicPr>
        <p:blipFill>
          <a:blip r:embed="rId3"/>
          <a:stretch>
            <a:fillRect/>
          </a:stretch>
        </p:blipFill>
        <p:spPr>
          <a:xfrm>
            <a:off x="2286000" y="884305"/>
            <a:ext cx="13353950" cy="918885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1 YEAR STOCK PERFORMANCE AGAINST COMPETITORS</a:t>
            </a:r>
          </a:p>
        </p:txBody>
      </p:sp>
      <p:pic>
        <p:nvPicPr>
          <p:cNvPr id="5" name="Picture 4">
            <a:extLst>
              <a:ext uri="{FF2B5EF4-FFF2-40B4-BE49-F238E27FC236}">
                <a16:creationId xmlns:a16="http://schemas.microsoft.com/office/drawing/2014/main" id="{B1BB39ED-92F5-CE38-6F95-D8ADC3A7AC39}"/>
              </a:ext>
            </a:extLst>
          </p:cNvPr>
          <p:cNvPicPr>
            <a:picLocks noChangeAspect="1"/>
          </p:cNvPicPr>
          <p:nvPr/>
        </p:nvPicPr>
        <p:blipFill>
          <a:blip r:embed="rId3"/>
          <a:stretch>
            <a:fillRect/>
          </a:stretch>
        </p:blipFill>
        <p:spPr>
          <a:xfrm>
            <a:off x="2274365" y="926194"/>
            <a:ext cx="13830854" cy="9360806"/>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5 YEAR STOCK PERFORMANCE </a:t>
            </a:r>
          </a:p>
        </p:txBody>
      </p:sp>
      <p:pic>
        <p:nvPicPr>
          <p:cNvPr id="5" name="Picture 4">
            <a:extLst>
              <a:ext uri="{FF2B5EF4-FFF2-40B4-BE49-F238E27FC236}">
                <a16:creationId xmlns:a16="http://schemas.microsoft.com/office/drawing/2014/main" id="{37A118E4-BECB-026B-A5C8-269E070BB314}"/>
              </a:ext>
            </a:extLst>
          </p:cNvPr>
          <p:cNvPicPr>
            <a:picLocks noChangeAspect="1"/>
          </p:cNvPicPr>
          <p:nvPr/>
        </p:nvPicPr>
        <p:blipFill>
          <a:blip r:embed="rId2"/>
          <a:stretch>
            <a:fillRect/>
          </a:stretch>
        </p:blipFill>
        <p:spPr>
          <a:xfrm>
            <a:off x="2655642" y="1105487"/>
            <a:ext cx="13068300" cy="8975068"/>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5 YEAR STOCK PERFORMANCE AGAINST INDICES </a:t>
            </a:r>
          </a:p>
        </p:txBody>
      </p:sp>
      <p:pic>
        <p:nvPicPr>
          <p:cNvPr id="5" name="Picture 4">
            <a:extLst>
              <a:ext uri="{FF2B5EF4-FFF2-40B4-BE49-F238E27FC236}">
                <a16:creationId xmlns:a16="http://schemas.microsoft.com/office/drawing/2014/main" id="{3AD499AD-A202-0303-D9E7-786C36FAF3F8}"/>
              </a:ext>
            </a:extLst>
          </p:cNvPr>
          <p:cNvPicPr>
            <a:picLocks noChangeAspect="1"/>
          </p:cNvPicPr>
          <p:nvPr/>
        </p:nvPicPr>
        <p:blipFill>
          <a:blip r:embed="rId2"/>
          <a:stretch>
            <a:fillRect/>
          </a:stretch>
        </p:blipFill>
        <p:spPr>
          <a:xfrm>
            <a:off x="2697824" y="977711"/>
            <a:ext cx="12892351" cy="9064744"/>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5 YEAR STOCK PERFORMANCE AGAINST COMPETITORS </a:t>
            </a:r>
          </a:p>
        </p:txBody>
      </p:sp>
      <p:pic>
        <p:nvPicPr>
          <p:cNvPr id="5" name="Picture 4">
            <a:extLst>
              <a:ext uri="{FF2B5EF4-FFF2-40B4-BE49-F238E27FC236}">
                <a16:creationId xmlns:a16="http://schemas.microsoft.com/office/drawing/2014/main" id="{F83DAC1B-FA6D-73CE-20E7-5C345C9C2DF2}"/>
              </a:ext>
            </a:extLst>
          </p:cNvPr>
          <p:cNvPicPr>
            <a:picLocks noChangeAspect="1"/>
          </p:cNvPicPr>
          <p:nvPr/>
        </p:nvPicPr>
        <p:blipFill>
          <a:blip r:embed="rId2"/>
          <a:stretch>
            <a:fillRect/>
          </a:stretch>
        </p:blipFill>
        <p:spPr>
          <a:xfrm>
            <a:off x="1999973" y="990600"/>
            <a:ext cx="14379638" cy="9202968"/>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10 YEAR STOCK PERFORMANCE  </a:t>
            </a:r>
          </a:p>
        </p:txBody>
      </p:sp>
      <p:pic>
        <p:nvPicPr>
          <p:cNvPr id="5" name="Picture 4">
            <a:extLst>
              <a:ext uri="{FF2B5EF4-FFF2-40B4-BE49-F238E27FC236}">
                <a16:creationId xmlns:a16="http://schemas.microsoft.com/office/drawing/2014/main" id="{91BDA1CE-1BB9-3ACA-75C3-265C9095938B}"/>
              </a:ext>
            </a:extLst>
          </p:cNvPr>
          <p:cNvPicPr>
            <a:picLocks noChangeAspect="1"/>
          </p:cNvPicPr>
          <p:nvPr/>
        </p:nvPicPr>
        <p:blipFill>
          <a:blip r:embed="rId2"/>
          <a:stretch>
            <a:fillRect/>
          </a:stretch>
        </p:blipFill>
        <p:spPr>
          <a:xfrm>
            <a:off x="2819400" y="1028700"/>
            <a:ext cx="13106400" cy="9193293"/>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10 YEAR STOCK PERFORMANCE AGAINST INDICES </a:t>
            </a:r>
          </a:p>
        </p:txBody>
      </p:sp>
      <p:pic>
        <p:nvPicPr>
          <p:cNvPr id="5" name="Picture 4">
            <a:extLst>
              <a:ext uri="{FF2B5EF4-FFF2-40B4-BE49-F238E27FC236}">
                <a16:creationId xmlns:a16="http://schemas.microsoft.com/office/drawing/2014/main" id="{D330EC36-D6A2-4088-8B5D-A81EE81A9F57}"/>
              </a:ext>
            </a:extLst>
          </p:cNvPr>
          <p:cNvPicPr>
            <a:picLocks noChangeAspect="1"/>
          </p:cNvPicPr>
          <p:nvPr/>
        </p:nvPicPr>
        <p:blipFill>
          <a:blip r:embed="rId2"/>
          <a:stretch>
            <a:fillRect/>
          </a:stretch>
        </p:blipFill>
        <p:spPr>
          <a:xfrm>
            <a:off x="2525231" y="1027471"/>
            <a:ext cx="13237537" cy="9051855"/>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10 YEAR STOCK PERFORMANCE AGAINST COMPETITORS </a:t>
            </a:r>
          </a:p>
        </p:txBody>
      </p:sp>
      <p:pic>
        <p:nvPicPr>
          <p:cNvPr id="5" name="Picture 4">
            <a:extLst>
              <a:ext uri="{FF2B5EF4-FFF2-40B4-BE49-F238E27FC236}">
                <a16:creationId xmlns:a16="http://schemas.microsoft.com/office/drawing/2014/main" id="{B4BF68DA-D5AD-D168-8F85-6AC86AD369C9}"/>
              </a:ext>
            </a:extLst>
          </p:cNvPr>
          <p:cNvPicPr>
            <a:picLocks noChangeAspect="1"/>
          </p:cNvPicPr>
          <p:nvPr/>
        </p:nvPicPr>
        <p:blipFill>
          <a:blip r:embed="rId2"/>
          <a:stretch>
            <a:fillRect/>
          </a:stretch>
        </p:blipFill>
        <p:spPr>
          <a:xfrm>
            <a:off x="1905000" y="1037303"/>
            <a:ext cx="14097000" cy="9102323"/>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3836324" y="-102287"/>
            <a:ext cx="10548093" cy="10548093"/>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8775" r="-38775"/>
              </a:stretch>
            </a:blipFill>
          </p:spPr>
          <p:txBody>
            <a:bodyPr/>
            <a:lstStyle/>
            <a:p>
              <a:endParaRPr lang="en-CA"/>
            </a:p>
          </p:txBody>
        </p:sp>
      </p:grpSp>
      <p:sp>
        <p:nvSpPr>
          <p:cNvPr id="5" name="Freeform 5"/>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solidFill>
            <a:schemeClr val="accent3"/>
          </a:solidFill>
        </p:spPr>
        <p:txBody>
          <a:bodyPr/>
          <a:lstStyle/>
          <a:p>
            <a:endParaRPr lang="en-CA"/>
          </a:p>
        </p:txBody>
      </p:sp>
      <p:sp>
        <p:nvSpPr>
          <p:cNvPr id="10" name="Freeform 10"/>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Freeform 12"/>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3" name="Freeform 13"/>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4" name="Freeform 14"/>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5"/>
          <p:cNvSpPr txBox="1"/>
          <p:nvPr/>
        </p:nvSpPr>
        <p:spPr>
          <a:xfrm>
            <a:off x="2512771" y="4246245"/>
            <a:ext cx="5460264" cy="1923604"/>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Institutional Holders</a:t>
            </a:r>
          </a:p>
        </p:txBody>
      </p:sp>
      <p:pic>
        <p:nvPicPr>
          <p:cNvPr id="16" name="Picture 4" descr="Nvidia Corp becomes world's most valuable company - Taipei Times">
            <a:extLst>
              <a:ext uri="{FF2B5EF4-FFF2-40B4-BE49-F238E27FC236}">
                <a16:creationId xmlns:a16="http://schemas.microsoft.com/office/drawing/2014/main" id="{D9B143E2-8ACC-4C1E-7486-E072476649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5870" y="2109787"/>
            <a:ext cx="9001125" cy="606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8417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04320"/>
            <a:ext cx="17694892" cy="968727"/>
          </a:xfrm>
          <a:prstGeom prst="rect">
            <a:avLst/>
          </a:prstGeom>
        </p:spPr>
        <p:txBody>
          <a:bodyPr lIns="0" tIns="0" rIns="0" bIns="0" rtlCol="0" anchor="t">
            <a:spAutoFit/>
          </a:bodyPr>
          <a:lstStyle/>
          <a:p>
            <a:pPr algn="l">
              <a:lnSpc>
                <a:spcPts val="7689"/>
              </a:lnSpc>
            </a:pPr>
            <a:r>
              <a:rPr lang="en-US" sz="6354">
                <a:solidFill>
                  <a:srgbClr val="00B050"/>
                </a:solidFill>
                <a:latin typeface="Poppins Ultra-Bold"/>
                <a:ea typeface="Poppins Ultra-Bold"/>
                <a:cs typeface="Poppins Ultra-Bold"/>
                <a:sym typeface="Poppins Ultra-Bold"/>
              </a:rPr>
              <a:t>INSTITUTIONAL SHAREHOLDERS </a:t>
            </a:r>
          </a:p>
        </p:txBody>
      </p:sp>
      <p:pic>
        <p:nvPicPr>
          <p:cNvPr id="5" name="Picture 4">
            <a:extLst>
              <a:ext uri="{FF2B5EF4-FFF2-40B4-BE49-F238E27FC236}">
                <a16:creationId xmlns:a16="http://schemas.microsoft.com/office/drawing/2014/main" id="{844F8BCB-15F3-697D-2DD7-3E30FAE12FA9}"/>
              </a:ext>
            </a:extLst>
          </p:cNvPr>
          <p:cNvPicPr>
            <a:picLocks noChangeAspect="1"/>
          </p:cNvPicPr>
          <p:nvPr/>
        </p:nvPicPr>
        <p:blipFill>
          <a:blip r:embed="rId3"/>
          <a:stretch>
            <a:fillRect/>
          </a:stretch>
        </p:blipFill>
        <p:spPr>
          <a:xfrm>
            <a:off x="600482" y="1485900"/>
            <a:ext cx="16459200" cy="84503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pPr>
            <a:r>
              <a:rPr lang="en-US" sz="1757">
                <a:solidFill>
                  <a:srgbClr val="E6E6E6"/>
                </a:solidFill>
                <a:latin typeface="Poppins Medium"/>
                <a:ea typeface="Poppins Medium"/>
                <a:cs typeface="Poppins Medium"/>
                <a:sym typeface="Poppins Medium"/>
              </a:rPr>
              <a:t>Production Process</a:t>
            </a:r>
          </a:p>
        </p:txBody>
      </p:sp>
      <p:pic>
        <p:nvPicPr>
          <p:cNvPr id="3074" name="Picture 2" descr="Quartr on X: &quot;The Semiconductor Value Chain We have created an infographic  explaining the complex industry dynamics of semiconductor manufacturing,  showing how key players like $TSM, $NVDA, $ASML, $TXN, and $CDNS fit">
            <a:extLst>
              <a:ext uri="{FF2B5EF4-FFF2-40B4-BE49-F238E27FC236}">
                <a16:creationId xmlns:a16="http://schemas.microsoft.com/office/drawing/2014/main" id="{22D5FC05-C1FE-B5B3-3D58-0B9D40B78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18232438"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3836324" y="-102287"/>
            <a:ext cx="10548093" cy="10548093"/>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8775" r="-38775"/>
              </a:stretch>
            </a:blipFill>
          </p:spPr>
          <p:txBody>
            <a:bodyPr/>
            <a:lstStyle/>
            <a:p>
              <a:endParaRPr lang="en-CA"/>
            </a:p>
          </p:txBody>
        </p:sp>
      </p:grpSp>
      <p:sp>
        <p:nvSpPr>
          <p:cNvPr id="5" name="Freeform 5"/>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solidFill>
            <a:schemeClr val="accent3"/>
          </a:solidFill>
        </p:spPr>
        <p:txBody>
          <a:bodyPr/>
          <a:lstStyle/>
          <a:p>
            <a:endParaRPr lang="en-CA"/>
          </a:p>
        </p:txBody>
      </p:sp>
      <p:sp>
        <p:nvSpPr>
          <p:cNvPr id="10" name="Freeform 10"/>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Freeform 12"/>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3" name="Freeform 13"/>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4" name="Freeform 14"/>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5"/>
          <p:cNvSpPr txBox="1"/>
          <p:nvPr/>
        </p:nvSpPr>
        <p:spPr>
          <a:xfrm>
            <a:off x="2512771" y="4246245"/>
            <a:ext cx="5460264" cy="1923604"/>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Company Overview</a:t>
            </a:r>
          </a:p>
        </p:txBody>
      </p:sp>
      <p:pic>
        <p:nvPicPr>
          <p:cNvPr id="16" name="Picture 4" descr="Nvidia Corp becomes world's most valuable company - Taipei Times">
            <a:extLst>
              <a:ext uri="{FF2B5EF4-FFF2-40B4-BE49-F238E27FC236}">
                <a16:creationId xmlns:a16="http://schemas.microsoft.com/office/drawing/2014/main" id="{D9B143E2-8ACC-4C1E-7486-E072476649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5870" y="2109787"/>
            <a:ext cx="9001125" cy="606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3711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701588"/>
            <a:ext cx="9144000" cy="6099512"/>
          </a:xfrm>
          <a:custGeom>
            <a:avLst/>
            <a:gdLst/>
            <a:ahLst/>
            <a:cxnLst/>
            <a:rect l="l" t="t" r="r" b="b"/>
            <a:pathLst>
              <a:path w="11164064" h="5412660">
                <a:moveTo>
                  <a:pt x="0" y="0"/>
                </a:moveTo>
                <a:lnTo>
                  <a:pt x="11164064" y="0"/>
                </a:lnTo>
                <a:lnTo>
                  <a:pt x="11164064" y="5412660"/>
                </a:lnTo>
                <a:lnTo>
                  <a:pt x="0" y="5412660"/>
                </a:lnTo>
                <a:lnTo>
                  <a:pt x="0" y="0"/>
                </a:lnTo>
                <a:close/>
              </a:path>
            </a:pathLst>
          </a:custGeom>
          <a:blipFill>
            <a:blip r:embed="rId3"/>
            <a:stretch>
              <a:fillRect b="-8064"/>
            </a:stretch>
          </a:blipFill>
        </p:spPr>
        <p:txBody>
          <a:bodyPr/>
          <a:lstStyle/>
          <a:p>
            <a:endParaRPr lang="en-CA"/>
          </a:p>
        </p:txBody>
      </p:sp>
      <p:sp>
        <p:nvSpPr>
          <p:cNvPr id="3" name="Freeform 3"/>
          <p:cNvSpPr/>
          <p:nvPr/>
        </p:nvSpPr>
        <p:spPr>
          <a:xfrm rot="-78199">
            <a:off x="9396615" y="2787766"/>
            <a:ext cx="8829469" cy="5544853"/>
          </a:xfrm>
          <a:custGeom>
            <a:avLst/>
            <a:gdLst/>
            <a:ahLst/>
            <a:cxnLst/>
            <a:rect l="l" t="t" r="r" b="b"/>
            <a:pathLst>
              <a:path w="8829469" h="5544853">
                <a:moveTo>
                  <a:pt x="0" y="0"/>
                </a:moveTo>
                <a:lnTo>
                  <a:pt x="8829468" y="0"/>
                </a:lnTo>
                <a:lnTo>
                  <a:pt x="8829468" y="5544852"/>
                </a:lnTo>
                <a:lnTo>
                  <a:pt x="0" y="5544852"/>
                </a:lnTo>
                <a:lnTo>
                  <a:pt x="0" y="0"/>
                </a:lnTo>
                <a:close/>
              </a:path>
            </a:pathLst>
          </a:custGeom>
          <a:blipFill>
            <a:blip r:embed="rId4"/>
            <a:stretch>
              <a:fillRect t="-2993" b="-2993"/>
            </a:stretch>
          </a:blipFill>
        </p:spPr>
        <p:txBody>
          <a:bodyPr/>
          <a:lstStyle/>
          <a:p>
            <a:endParaRPr lang="en-CA"/>
          </a:p>
        </p:txBody>
      </p:sp>
      <p:sp>
        <p:nvSpPr>
          <p:cNvPr id="4" name="TextBox 4"/>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COMPANY OVERVIEW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TIMELINE</a:t>
            </a:r>
          </a:p>
        </p:txBody>
      </p:sp>
      <p:grpSp>
        <p:nvGrpSpPr>
          <p:cNvPr id="8" name="Group 7">
            <a:extLst>
              <a:ext uri="{FF2B5EF4-FFF2-40B4-BE49-F238E27FC236}">
                <a16:creationId xmlns:a16="http://schemas.microsoft.com/office/drawing/2014/main" id="{35A2214A-05DA-3ABE-250F-A84D74526831}"/>
              </a:ext>
            </a:extLst>
          </p:cNvPr>
          <p:cNvGrpSpPr/>
          <p:nvPr/>
        </p:nvGrpSpPr>
        <p:grpSpPr>
          <a:xfrm>
            <a:off x="228600" y="1943081"/>
            <a:ext cx="17247438" cy="6839029"/>
            <a:chOff x="4606199" y="3101814"/>
            <a:chExt cx="8892001" cy="4079991"/>
          </a:xfrm>
        </p:grpSpPr>
        <p:cxnSp>
          <p:nvCxnSpPr>
            <p:cNvPr id="9" name="Google Shape;1105;p143">
              <a:extLst>
                <a:ext uri="{FF2B5EF4-FFF2-40B4-BE49-F238E27FC236}">
                  <a16:creationId xmlns:a16="http://schemas.microsoft.com/office/drawing/2014/main" id="{55F671C1-9F7E-AF43-ACA3-EC75E787863F}"/>
                </a:ext>
              </a:extLst>
            </p:cNvPr>
            <p:cNvCxnSpPr/>
            <p:nvPr/>
          </p:nvCxnSpPr>
          <p:spPr>
            <a:xfrm rot="10800000" flipH="1">
              <a:off x="4858200" y="5143488"/>
              <a:ext cx="8640000" cy="18600"/>
            </a:xfrm>
            <a:prstGeom prst="straightConnector1">
              <a:avLst/>
            </a:prstGeom>
            <a:noFill/>
            <a:ln w="38100" cap="flat" cmpd="sng">
              <a:solidFill>
                <a:srgbClr val="44546A"/>
              </a:solidFill>
              <a:prstDash val="solid"/>
              <a:round/>
              <a:headEnd type="none" w="sm" len="sm"/>
              <a:tailEnd type="triangle" w="med" len="med"/>
            </a:ln>
          </p:spPr>
        </p:cxnSp>
        <p:sp>
          <p:nvSpPr>
            <p:cNvPr id="10" name="Google Shape;1106;p143">
              <a:extLst>
                <a:ext uri="{FF2B5EF4-FFF2-40B4-BE49-F238E27FC236}">
                  <a16:creationId xmlns:a16="http://schemas.microsoft.com/office/drawing/2014/main" id="{D4A37CFD-D66B-AB5E-0A5C-41E67A0D34B6}"/>
                </a:ext>
              </a:extLst>
            </p:cNvPr>
            <p:cNvSpPr txBox="1"/>
            <p:nvPr/>
          </p:nvSpPr>
          <p:spPr>
            <a:xfrm>
              <a:off x="4908655" y="5374336"/>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1993</a:t>
              </a:r>
              <a:endParaRPr/>
            </a:p>
          </p:txBody>
        </p:sp>
        <p:sp>
          <p:nvSpPr>
            <p:cNvPr id="11" name="Google Shape;1107;p143">
              <a:extLst>
                <a:ext uri="{FF2B5EF4-FFF2-40B4-BE49-F238E27FC236}">
                  <a16:creationId xmlns:a16="http://schemas.microsoft.com/office/drawing/2014/main" id="{0ADAC92D-5E51-BAE5-F321-90262A6969DF}"/>
                </a:ext>
              </a:extLst>
            </p:cNvPr>
            <p:cNvSpPr txBox="1"/>
            <p:nvPr/>
          </p:nvSpPr>
          <p:spPr>
            <a:xfrm>
              <a:off x="7342369" y="5385174"/>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1999</a:t>
              </a:r>
              <a:endParaRPr/>
            </a:p>
          </p:txBody>
        </p:sp>
        <p:sp>
          <p:nvSpPr>
            <p:cNvPr id="12" name="Google Shape;1108;p143">
              <a:extLst>
                <a:ext uri="{FF2B5EF4-FFF2-40B4-BE49-F238E27FC236}">
                  <a16:creationId xmlns:a16="http://schemas.microsoft.com/office/drawing/2014/main" id="{A4C46532-DBA3-FC65-DE7B-0E4E29FCF3B0}"/>
                </a:ext>
              </a:extLst>
            </p:cNvPr>
            <p:cNvSpPr txBox="1"/>
            <p:nvPr/>
          </p:nvSpPr>
          <p:spPr>
            <a:xfrm>
              <a:off x="8702474" y="4533827"/>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1999</a:t>
              </a:r>
              <a:endParaRPr/>
            </a:p>
          </p:txBody>
        </p:sp>
        <p:sp>
          <p:nvSpPr>
            <p:cNvPr id="13" name="Google Shape;1109;p143">
              <a:extLst>
                <a:ext uri="{FF2B5EF4-FFF2-40B4-BE49-F238E27FC236}">
                  <a16:creationId xmlns:a16="http://schemas.microsoft.com/office/drawing/2014/main" id="{F26579C5-943F-CF3A-063F-A232EC213B06}"/>
                </a:ext>
              </a:extLst>
            </p:cNvPr>
            <p:cNvSpPr txBox="1"/>
            <p:nvPr/>
          </p:nvSpPr>
          <p:spPr>
            <a:xfrm>
              <a:off x="5883042" y="4502061"/>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1995</a:t>
              </a:r>
              <a:endParaRPr/>
            </a:p>
          </p:txBody>
        </p:sp>
        <p:sp>
          <p:nvSpPr>
            <p:cNvPr id="14" name="Google Shape;1110;p143">
              <a:extLst>
                <a:ext uri="{FF2B5EF4-FFF2-40B4-BE49-F238E27FC236}">
                  <a16:creationId xmlns:a16="http://schemas.microsoft.com/office/drawing/2014/main" id="{A7B3B899-65B5-6DA9-CC0C-1E12B4A90710}"/>
                </a:ext>
              </a:extLst>
            </p:cNvPr>
            <p:cNvSpPr txBox="1"/>
            <p:nvPr/>
          </p:nvSpPr>
          <p:spPr>
            <a:xfrm>
              <a:off x="4606199" y="3101814"/>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sz="1800"/>
                <a:t>NVIDIA is founded by Jensen Huang, Chris </a:t>
              </a:r>
              <a:r>
                <a:rPr lang="en-US" sz="1800" err="1"/>
                <a:t>Malachowsky</a:t>
              </a:r>
              <a:r>
                <a:rPr lang="en-US" sz="1800"/>
                <a:t>, and Curtis </a:t>
              </a:r>
              <a:r>
                <a:rPr lang="en-US" sz="1800" err="1"/>
                <a:t>Priem</a:t>
              </a:r>
              <a:r>
                <a:rPr lang="en-US" sz="1800"/>
                <a:t> with a focus on graphics processing technologies.</a:t>
              </a:r>
              <a:endParaRPr sz="1800">
                <a:sym typeface="Calibri"/>
              </a:endParaRPr>
            </a:p>
          </p:txBody>
        </p:sp>
        <p:sp>
          <p:nvSpPr>
            <p:cNvPr id="15" name="Google Shape;1111;p143">
              <a:extLst>
                <a:ext uri="{FF2B5EF4-FFF2-40B4-BE49-F238E27FC236}">
                  <a16:creationId xmlns:a16="http://schemas.microsoft.com/office/drawing/2014/main" id="{A2475A6E-9A48-91CC-7EE9-F19887D587BD}"/>
                </a:ext>
              </a:extLst>
            </p:cNvPr>
            <p:cNvSpPr txBox="1"/>
            <p:nvPr/>
          </p:nvSpPr>
          <p:spPr>
            <a:xfrm>
              <a:off x="5732322" y="5988603"/>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NVIDIA produces it’s first chip, the NV1, by raising capital from Sutter Hill Ventures and Sequoia Capital (Cost $10Mil)</a:t>
              </a:r>
              <a:endParaRPr>
                <a:sym typeface="Calibri"/>
              </a:endParaRPr>
            </a:p>
          </p:txBody>
        </p:sp>
        <p:sp>
          <p:nvSpPr>
            <p:cNvPr id="16" name="Google Shape;1112;p143">
              <a:extLst>
                <a:ext uri="{FF2B5EF4-FFF2-40B4-BE49-F238E27FC236}">
                  <a16:creationId xmlns:a16="http://schemas.microsoft.com/office/drawing/2014/main" id="{1CCB1162-2E02-5DE3-C948-F3604935A0EE}"/>
                </a:ext>
              </a:extLst>
            </p:cNvPr>
            <p:cNvSpPr txBox="1"/>
            <p:nvPr/>
          </p:nvSpPr>
          <p:spPr>
            <a:xfrm>
              <a:off x="6802369" y="3160861"/>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sz="1800"/>
                <a:t>Launch of the </a:t>
              </a:r>
              <a:r>
                <a:rPr lang="en-US" sz="1800" b="1"/>
                <a:t>GeForce 256</a:t>
              </a:r>
              <a:r>
                <a:rPr lang="en-US" sz="1800"/>
                <a:t> GPU, marketed as the world's first GPU, revolutionizing computer graphics for gaming and visual applications.</a:t>
              </a:r>
              <a:endParaRPr sz="1800">
                <a:sym typeface="Calibri"/>
              </a:endParaRPr>
            </a:p>
          </p:txBody>
        </p:sp>
        <p:sp>
          <p:nvSpPr>
            <p:cNvPr id="17" name="Google Shape;1113;p143">
              <a:extLst>
                <a:ext uri="{FF2B5EF4-FFF2-40B4-BE49-F238E27FC236}">
                  <a16:creationId xmlns:a16="http://schemas.microsoft.com/office/drawing/2014/main" id="{9D5C448B-1F1B-5081-6439-99411825EDEA}"/>
                </a:ext>
              </a:extLst>
            </p:cNvPr>
            <p:cNvSpPr txBox="1"/>
            <p:nvPr/>
          </p:nvSpPr>
          <p:spPr>
            <a:xfrm>
              <a:off x="8730456" y="6101805"/>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NVIDIA goes </a:t>
              </a:r>
              <a:r>
                <a:rPr lang="en-US" b="1"/>
                <a:t>public on NASDAQ</a:t>
              </a:r>
              <a:r>
                <a:rPr lang="en-US"/>
                <a:t> under the ticker NVDA, marking its IPO and entry into the stock market.</a:t>
              </a:r>
              <a:r>
                <a:rPr lang="en-CA">
                  <a:sym typeface="Calibri"/>
                </a:rPr>
                <a:t>.</a:t>
              </a:r>
              <a:endParaRPr>
                <a:sym typeface="Calibri"/>
              </a:endParaRPr>
            </a:p>
          </p:txBody>
        </p:sp>
        <p:sp>
          <p:nvSpPr>
            <p:cNvPr id="18" name="Google Shape;1114;p143">
              <a:extLst>
                <a:ext uri="{FF2B5EF4-FFF2-40B4-BE49-F238E27FC236}">
                  <a16:creationId xmlns:a16="http://schemas.microsoft.com/office/drawing/2014/main" id="{52EBB1A4-63E8-9C08-C476-CFBD64FC7470}"/>
                </a:ext>
              </a:extLst>
            </p:cNvPr>
            <p:cNvSpPr txBox="1"/>
            <p:nvPr/>
          </p:nvSpPr>
          <p:spPr>
            <a:xfrm>
              <a:off x="9780872" y="5446276"/>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000</a:t>
              </a:r>
              <a:endParaRPr/>
            </a:p>
          </p:txBody>
        </p:sp>
        <p:sp>
          <p:nvSpPr>
            <p:cNvPr id="19" name="Google Shape;1115;p143">
              <a:extLst>
                <a:ext uri="{FF2B5EF4-FFF2-40B4-BE49-F238E27FC236}">
                  <a16:creationId xmlns:a16="http://schemas.microsoft.com/office/drawing/2014/main" id="{39022C77-881F-AA61-2FC0-2179B98E4F5D}"/>
                </a:ext>
              </a:extLst>
            </p:cNvPr>
            <p:cNvSpPr txBox="1"/>
            <p:nvPr/>
          </p:nvSpPr>
          <p:spPr>
            <a:xfrm>
              <a:off x="11043195" y="4527483"/>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001</a:t>
              </a:r>
              <a:endParaRPr/>
            </a:p>
          </p:txBody>
        </p:sp>
        <p:sp>
          <p:nvSpPr>
            <p:cNvPr id="20" name="Google Shape;1116;p143">
              <a:extLst>
                <a:ext uri="{FF2B5EF4-FFF2-40B4-BE49-F238E27FC236}">
                  <a16:creationId xmlns:a16="http://schemas.microsoft.com/office/drawing/2014/main" id="{46A2FF40-2AB5-4822-430D-FD6F965DAD71}"/>
                </a:ext>
              </a:extLst>
            </p:cNvPr>
            <p:cNvSpPr txBox="1"/>
            <p:nvPr/>
          </p:nvSpPr>
          <p:spPr>
            <a:xfrm>
              <a:off x="12192214" y="5434135"/>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2006</a:t>
              </a:r>
              <a:endParaRPr/>
            </a:p>
          </p:txBody>
        </p:sp>
        <p:sp>
          <p:nvSpPr>
            <p:cNvPr id="21" name="Google Shape;1117;p143">
              <a:extLst>
                <a:ext uri="{FF2B5EF4-FFF2-40B4-BE49-F238E27FC236}">
                  <a16:creationId xmlns:a16="http://schemas.microsoft.com/office/drawing/2014/main" id="{1ABC06A6-199C-BEAA-B22F-52160C1C9F96}"/>
                </a:ext>
              </a:extLst>
            </p:cNvPr>
            <p:cNvSpPr txBox="1"/>
            <p:nvPr/>
          </p:nvSpPr>
          <p:spPr>
            <a:xfrm>
              <a:off x="9091524" y="3180696"/>
              <a:ext cx="1951671"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First </a:t>
              </a:r>
              <a:r>
                <a:rPr lang="en-US" b="1"/>
                <a:t>stock split (2-for-1)</a:t>
              </a:r>
              <a:r>
                <a:rPr lang="en-US"/>
                <a:t> as NVIDIA’s stock gains traction, driven by demand for its high-performance graphics technology.</a:t>
              </a:r>
              <a:endParaRPr>
                <a:sym typeface="Calibri"/>
              </a:endParaRPr>
            </a:p>
          </p:txBody>
        </p:sp>
        <p:sp>
          <p:nvSpPr>
            <p:cNvPr id="22" name="Google Shape;1118;p143">
              <a:extLst>
                <a:ext uri="{FF2B5EF4-FFF2-40B4-BE49-F238E27FC236}">
                  <a16:creationId xmlns:a16="http://schemas.microsoft.com/office/drawing/2014/main" id="{A5A0CD52-3822-B099-BCB7-C54B9A25B762}"/>
                </a:ext>
              </a:extLst>
            </p:cNvPr>
            <p:cNvSpPr txBox="1"/>
            <p:nvPr/>
          </p:nvSpPr>
          <p:spPr>
            <a:xfrm>
              <a:off x="10922172" y="5974135"/>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Second </a:t>
              </a:r>
              <a:r>
                <a:rPr lang="en-US" b="1"/>
                <a:t>stock split (2-for-1)</a:t>
              </a:r>
              <a:r>
                <a:rPr lang="en-US"/>
                <a:t>, reflecting significant growth as the GeForce GPU line gains popularity.</a:t>
              </a:r>
              <a:endParaRPr>
                <a:sym typeface="Calibri"/>
              </a:endParaRPr>
            </a:p>
          </p:txBody>
        </p:sp>
        <p:sp>
          <p:nvSpPr>
            <p:cNvPr id="23" name="Google Shape;1119;p143">
              <a:extLst>
                <a:ext uri="{FF2B5EF4-FFF2-40B4-BE49-F238E27FC236}">
                  <a16:creationId xmlns:a16="http://schemas.microsoft.com/office/drawing/2014/main" id="{E4BCED1E-41B7-522C-A8E8-D089BC219C2F}"/>
                </a:ext>
              </a:extLst>
            </p:cNvPr>
            <p:cNvSpPr txBox="1"/>
            <p:nvPr/>
          </p:nvSpPr>
          <p:spPr>
            <a:xfrm>
              <a:off x="11419823" y="3128489"/>
              <a:ext cx="1951671" cy="11447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Launch of </a:t>
              </a:r>
              <a:r>
                <a:rPr lang="en-US" b="1"/>
                <a:t>CUDA</a:t>
              </a:r>
              <a:r>
                <a:rPr lang="en-US"/>
                <a:t>, allowing GPUs to process general-purpose data, pivotal for NVIDIA’s growth into high-performance computing and AI applications.</a:t>
              </a:r>
              <a:endParaRPr>
                <a:sym typeface="Calibri"/>
              </a:endParaRPr>
            </a:p>
          </p:txBody>
        </p:sp>
        <p:cxnSp>
          <p:nvCxnSpPr>
            <p:cNvPr id="24" name="Google Shape;1120;p143">
              <a:extLst>
                <a:ext uri="{FF2B5EF4-FFF2-40B4-BE49-F238E27FC236}">
                  <a16:creationId xmlns:a16="http://schemas.microsoft.com/office/drawing/2014/main" id="{C032CDF8-2C22-4039-B559-1DB57C6F5E7B}"/>
                </a:ext>
              </a:extLst>
            </p:cNvPr>
            <p:cNvCxnSpPr/>
            <p:nvPr/>
          </p:nvCxnSpPr>
          <p:spPr>
            <a:xfrm rot="-8589455">
              <a:off x="5980097"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5" name="Google Shape;1121;p143">
              <a:extLst>
                <a:ext uri="{FF2B5EF4-FFF2-40B4-BE49-F238E27FC236}">
                  <a16:creationId xmlns:a16="http://schemas.microsoft.com/office/drawing/2014/main" id="{86F955AB-64AC-2A6C-7DE5-E7F0ABE24626}"/>
                </a:ext>
              </a:extLst>
            </p:cNvPr>
            <p:cNvCxnSpPr/>
            <p:nvPr/>
          </p:nvCxnSpPr>
          <p:spPr>
            <a:xfrm rot="-8589455">
              <a:off x="8802947"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6" name="Google Shape;1122;p143">
              <a:extLst>
                <a:ext uri="{FF2B5EF4-FFF2-40B4-BE49-F238E27FC236}">
                  <a16:creationId xmlns:a16="http://schemas.microsoft.com/office/drawing/2014/main" id="{0735B307-0CE3-8610-60B5-A94025D3BCEC}"/>
                </a:ext>
              </a:extLst>
            </p:cNvPr>
            <p:cNvCxnSpPr/>
            <p:nvPr/>
          </p:nvCxnSpPr>
          <p:spPr>
            <a:xfrm rot="-8589455">
              <a:off x="11149422"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7" name="Google Shape;1123;p143">
              <a:extLst>
                <a:ext uri="{FF2B5EF4-FFF2-40B4-BE49-F238E27FC236}">
                  <a16:creationId xmlns:a16="http://schemas.microsoft.com/office/drawing/2014/main" id="{A7A9D5AB-8627-9F37-9560-21F108FE2839}"/>
                </a:ext>
              </a:extLst>
            </p:cNvPr>
            <p:cNvCxnSpPr/>
            <p:nvPr/>
          </p:nvCxnSpPr>
          <p:spPr>
            <a:xfrm rot="-8589455">
              <a:off x="4831710"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8" name="Google Shape;1124;p143">
              <a:extLst>
                <a:ext uri="{FF2B5EF4-FFF2-40B4-BE49-F238E27FC236}">
                  <a16:creationId xmlns:a16="http://schemas.microsoft.com/office/drawing/2014/main" id="{FF65DDFA-4DD0-9A52-B8CF-166701C921B7}"/>
                </a:ext>
              </a:extLst>
            </p:cNvPr>
            <p:cNvCxnSpPr/>
            <p:nvPr/>
          </p:nvCxnSpPr>
          <p:spPr>
            <a:xfrm rot="-8589455">
              <a:off x="7256702"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9" name="Google Shape;1125;p143">
              <a:extLst>
                <a:ext uri="{FF2B5EF4-FFF2-40B4-BE49-F238E27FC236}">
                  <a16:creationId xmlns:a16="http://schemas.microsoft.com/office/drawing/2014/main" id="{064477A7-3815-DA8C-AB70-A9316A8C2836}"/>
                </a:ext>
              </a:extLst>
            </p:cNvPr>
            <p:cNvCxnSpPr/>
            <p:nvPr/>
          </p:nvCxnSpPr>
          <p:spPr>
            <a:xfrm rot="-8589455">
              <a:off x="9681693"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30" name="Google Shape;1126;p143">
              <a:extLst>
                <a:ext uri="{FF2B5EF4-FFF2-40B4-BE49-F238E27FC236}">
                  <a16:creationId xmlns:a16="http://schemas.microsoft.com/office/drawing/2014/main" id="{1A0A32C5-950E-8369-BC4A-93566B37D0FE}"/>
                </a:ext>
              </a:extLst>
            </p:cNvPr>
            <p:cNvCxnSpPr/>
            <p:nvPr/>
          </p:nvCxnSpPr>
          <p:spPr>
            <a:xfrm rot="-8589455">
              <a:off x="12106685" y="4498140"/>
              <a:ext cx="750480" cy="750720"/>
            </a:xfrm>
            <a:prstGeom prst="straightConnector1">
              <a:avLst/>
            </a:prstGeom>
            <a:noFill/>
            <a:ln w="28575" cap="rnd" cmpd="sng">
              <a:solidFill>
                <a:srgbClr val="44546A"/>
              </a:solidFill>
              <a:prstDash val="solid"/>
              <a:round/>
              <a:headEnd type="none" w="sm" len="sm"/>
              <a:tailEnd type="none" w="sm" len="sm"/>
            </a:ln>
          </p:spPr>
        </p:cxn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TIMELINE</a:t>
            </a:r>
          </a:p>
        </p:txBody>
      </p:sp>
      <p:grpSp>
        <p:nvGrpSpPr>
          <p:cNvPr id="8" name="Group 7">
            <a:extLst>
              <a:ext uri="{FF2B5EF4-FFF2-40B4-BE49-F238E27FC236}">
                <a16:creationId xmlns:a16="http://schemas.microsoft.com/office/drawing/2014/main" id="{35A2214A-05DA-3ABE-250F-A84D74526831}"/>
              </a:ext>
            </a:extLst>
          </p:cNvPr>
          <p:cNvGrpSpPr/>
          <p:nvPr/>
        </p:nvGrpSpPr>
        <p:grpSpPr>
          <a:xfrm>
            <a:off x="228600" y="1943100"/>
            <a:ext cx="17625305" cy="6827350"/>
            <a:chOff x="4606199" y="3101814"/>
            <a:chExt cx="9086812" cy="4073009"/>
          </a:xfrm>
        </p:grpSpPr>
        <p:cxnSp>
          <p:nvCxnSpPr>
            <p:cNvPr id="9" name="Google Shape;1105;p143">
              <a:extLst>
                <a:ext uri="{FF2B5EF4-FFF2-40B4-BE49-F238E27FC236}">
                  <a16:creationId xmlns:a16="http://schemas.microsoft.com/office/drawing/2014/main" id="{55F671C1-9F7E-AF43-ACA3-EC75E787863F}"/>
                </a:ext>
              </a:extLst>
            </p:cNvPr>
            <p:cNvCxnSpPr/>
            <p:nvPr/>
          </p:nvCxnSpPr>
          <p:spPr>
            <a:xfrm rot="10800000" flipH="1">
              <a:off x="4858200" y="5143488"/>
              <a:ext cx="8640000" cy="18600"/>
            </a:xfrm>
            <a:prstGeom prst="straightConnector1">
              <a:avLst/>
            </a:prstGeom>
            <a:noFill/>
            <a:ln w="38100" cap="flat" cmpd="sng">
              <a:solidFill>
                <a:srgbClr val="44546A"/>
              </a:solidFill>
              <a:prstDash val="solid"/>
              <a:round/>
              <a:headEnd type="none" w="sm" len="sm"/>
              <a:tailEnd type="triangle" w="med" len="med"/>
            </a:ln>
          </p:spPr>
        </p:cxnSp>
        <p:sp>
          <p:nvSpPr>
            <p:cNvPr id="10" name="Google Shape;1106;p143">
              <a:extLst>
                <a:ext uri="{FF2B5EF4-FFF2-40B4-BE49-F238E27FC236}">
                  <a16:creationId xmlns:a16="http://schemas.microsoft.com/office/drawing/2014/main" id="{D4A37CFD-D66B-AB5E-0A5C-41E67A0D34B6}"/>
                </a:ext>
              </a:extLst>
            </p:cNvPr>
            <p:cNvSpPr txBox="1"/>
            <p:nvPr/>
          </p:nvSpPr>
          <p:spPr>
            <a:xfrm>
              <a:off x="4908655" y="5374336"/>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007</a:t>
              </a:r>
              <a:endParaRPr/>
            </a:p>
          </p:txBody>
        </p:sp>
        <p:sp>
          <p:nvSpPr>
            <p:cNvPr id="11" name="Google Shape;1107;p143">
              <a:extLst>
                <a:ext uri="{FF2B5EF4-FFF2-40B4-BE49-F238E27FC236}">
                  <a16:creationId xmlns:a16="http://schemas.microsoft.com/office/drawing/2014/main" id="{0ADAC92D-5E51-BAE5-F321-90262A6969DF}"/>
                </a:ext>
              </a:extLst>
            </p:cNvPr>
            <p:cNvSpPr txBox="1"/>
            <p:nvPr/>
          </p:nvSpPr>
          <p:spPr>
            <a:xfrm>
              <a:off x="7342369" y="5385174"/>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012</a:t>
              </a:r>
              <a:endParaRPr/>
            </a:p>
          </p:txBody>
        </p:sp>
        <p:sp>
          <p:nvSpPr>
            <p:cNvPr id="12" name="Google Shape;1108;p143">
              <a:extLst>
                <a:ext uri="{FF2B5EF4-FFF2-40B4-BE49-F238E27FC236}">
                  <a16:creationId xmlns:a16="http://schemas.microsoft.com/office/drawing/2014/main" id="{A4C46532-DBA3-FC65-DE7B-0E4E29FCF3B0}"/>
                </a:ext>
              </a:extLst>
            </p:cNvPr>
            <p:cNvSpPr txBox="1"/>
            <p:nvPr/>
          </p:nvSpPr>
          <p:spPr>
            <a:xfrm>
              <a:off x="8702474" y="4533827"/>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016</a:t>
              </a:r>
              <a:endParaRPr/>
            </a:p>
          </p:txBody>
        </p:sp>
        <p:sp>
          <p:nvSpPr>
            <p:cNvPr id="13" name="Google Shape;1109;p143">
              <a:extLst>
                <a:ext uri="{FF2B5EF4-FFF2-40B4-BE49-F238E27FC236}">
                  <a16:creationId xmlns:a16="http://schemas.microsoft.com/office/drawing/2014/main" id="{F26579C5-943F-CF3A-063F-A232EC213B06}"/>
                </a:ext>
              </a:extLst>
            </p:cNvPr>
            <p:cNvSpPr txBox="1"/>
            <p:nvPr/>
          </p:nvSpPr>
          <p:spPr>
            <a:xfrm>
              <a:off x="5883042" y="4502061"/>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011</a:t>
              </a:r>
              <a:endParaRPr/>
            </a:p>
          </p:txBody>
        </p:sp>
        <p:sp>
          <p:nvSpPr>
            <p:cNvPr id="14" name="Google Shape;1110;p143">
              <a:extLst>
                <a:ext uri="{FF2B5EF4-FFF2-40B4-BE49-F238E27FC236}">
                  <a16:creationId xmlns:a16="http://schemas.microsoft.com/office/drawing/2014/main" id="{A7B3B899-65B5-6DA9-CC0C-1E12B4A90710}"/>
                </a:ext>
              </a:extLst>
            </p:cNvPr>
            <p:cNvSpPr txBox="1"/>
            <p:nvPr/>
          </p:nvSpPr>
          <p:spPr>
            <a:xfrm>
              <a:off x="4606199" y="3101814"/>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sz="1800"/>
                <a:t>Third </a:t>
              </a:r>
              <a:r>
                <a:rPr lang="en-US" sz="1800" b="1"/>
                <a:t>stock split (3-for-2)</a:t>
              </a:r>
              <a:r>
                <a:rPr lang="en-US" sz="1800"/>
                <a:t>, as NVIDIA’s influence expands beyond gaming into scientific and enterprise computing.</a:t>
              </a:r>
              <a:endParaRPr>
                <a:sym typeface="Calibri"/>
              </a:endParaRPr>
            </a:p>
          </p:txBody>
        </p:sp>
        <p:sp>
          <p:nvSpPr>
            <p:cNvPr id="15" name="Google Shape;1111;p143">
              <a:extLst>
                <a:ext uri="{FF2B5EF4-FFF2-40B4-BE49-F238E27FC236}">
                  <a16:creationId xmlns:a16="http://schemas.microsoft.com/office/drawing/2014/main" id="{A2475A6E-9A48-91CC-7EE9-F19887D587BD}"/>
                </a:ext>
              </a:extLst>
            </p:cNvPr>
            <p:cNvSpPr txBox="1"/>
            <p:nvPr/>
          </p:nvSpPr>
          <p:spPr>
            <a:xfrm>
              <a:off x="5628655" y="5981621"/>
              <a:ext cx="2012529" cy="11932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Acquisition of </a:t>
              </a:r>
              <a:r>
                <a:rPr lang="en-US" b="1" err="1"/>
                <a:t>Icera</a:t>
              </a:r>
              <a:r>
                <a:rPr lang="en-US"/>
                <a:t>, a baseband processor company, expanding NVIDIA’s capabilities in mobile processing (NVIDIA exited this business in 2015).</a:t>
              </a:r>
              <a:endParaRPr>
                <a:sym typeface="Calibri"/>
              </a:endParaRPr>
            </a:p>
          </p:txBody>
        </p:sp>
        <p:sp>
          <p:nvSpPr>
            <p:cNvPr id="16" name="Google Shape;1112;p143">
              <a:extLst>
                <a:ext uri="{FF2B5EF4-FFF2-40B4-BE49-F238E27FC236}">
                  <a16:creationId xmlns:a16="http://schemas.microsoft.com/office/drawing/2014/main" id="{1CCB1162-2E02-5DE3-C948-F3604935A0EE}"/>
                </a:ext>
              </a:extLst>
            </p:cNvPr>
            <p:cNvSpPr txBox="1"/>
            <p:nvPr/>
          </p:nvSpPr>
          <p:spPr>
            <a:xfrm>
              <a:off x="6802369" y="3160861"/>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sz="1800"/>
                <a:t>NVIDIA enters automotive with </a:t>
              </a:r>
              <a:r>
                <a:rPr lang="en-US" sz="1800" b="1"/>
                <a:t>Tegra processors</a:t>
              </a:r>
              <a:r>
                <a:rPr lang="en-US" sz="1800"/>
                <a:t>, powering Tesla’s infotainment systems and marking its foray into autonomous driving tech.</a:t>
              </a:r>
              <a:endParaRPr>
                <a:sym typeface="Calibri"/>
              </a:endParaRPr>
            </a:p>
          </p:txBody>
        </p:sp>
        <p:sp>
          <p:nvSpPr>
            <p:cNvPr id="17" name="Google Shape;1113;p143">
              <a:extLst>
                <a:ext uri="{FF2B5EF4-FFF2-40B4-BE49-F238E27FC236}">
                  <a16:creationId xmlns:a16="http://schemas.microsoft.com/office/drawing/2014/main" id="{9D5C448B-1F1B-5081-6439-99411825EDEA}"/>
                </a:ext>
              </a:extLst>
            </p:cNvPr>
            <p:cNvSpPr txBox="1"/>
            <p:nvPr/>
          </p:nvSpPr>
          <p:spPr>
            <a:xfrm>
              <a:off x="8522474" y="6017134"/>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Launch of the </a:t>
              </a:r>
              <a:r>
                <a:rPr lang="en-US" b="1"/>
                <a:t>Pascal</a:t>
              </a:r>
              <a:r>
                <a:rPr lang="en-US"/>
                <a:t> GPU architecture, pivotal for AI, gaming, and virtual reality applications. NVIDIA’s stock price surges, cementing its status in AI and deep learning.</a:t>
              </a:r>
              <a:endParaRPr>
                <a:sym typeface="Calibri"/>
              </a:endParaRPr>
            </a:p>
          </p:txBody>
        </p:sp>
        <p:sp>
          <p:nvSpPr>
            <p:cNvPr id="18" name="Google Shape;1114;p143">
              <a:extLst>
                <a:ext uri="{FF2B5EF4-FFF2-40B4-BE49-F238E27FC236}">
                  <a16:creationId xmlns:a16="http://schemas.microsoft.com/office/drawing/2014/main" id="{52EBB1A4-63E8-9C08-C476-CFBD64FC7470}"/>
                </a:ext>
              </a:extLst>
            </p:cNvPr>
            <p:cNvSpPr txBox="1"/>
            <p:nvPr/>
          </p:nvSpPr>
          <p:spPr>
            <a:xfrm>
              <a:off x="9780872" y="5446276"/>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017</a:t>
              </a:r>
              <a:endParaRPr/>
            </a:p>
          </p:txBody>
        </p:sp>
        <p:sp>
          <p:nvSpPr>
            <p:cNvPr id="19" name="Google Shape;1115;p143">
              <a:extLst>
                <a:ext uri="{FF2B5EF4-FFF2-40B4-BE49-F238E27FC236}">
                  <a16:creationId xmlns:a16="http://schemas.microsoft.com/office/drawing/2014/main" id="{39022C77-881F-AA61-2FC0-2179B98E4F5D}"/>
                </a:ext>
              </a:extLst>
            </p:cNvPr>
            <p:cNvSpPr txBox="1"/>
            <p:nvPr/>
          </p:nvSpPr>
          <p:spPr>
            <a:xfrm>
              <a:off x="11043195" y="4527483"/>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018</a:t>
              </a:r>
              <a:endParaRPr/>
            </a:p>
          </p:txBody>
        </p:sp>
        <p:sp>
          <p:nvSpPr>
            <p:cNvPr id="20" name="Google Shape;1116;p143">
              <a:extLst>
                <a:ext uri="{FF2B5EF4-FFF2-40B4-BE49-F238E27FC236}">
                  <a16:creationId xmlns:a16="http://schemas.microsoft.com/office/drawing/2014/main" id="{46A2FF40-2AB5-4822-430D-FD6F965DAD71}"/>
                </a:ext>
              </a:extLst>
            </p:cNvPr>
            <p:cNvSpPr txBox="1"/>
            <p:nvPr/>
          </p:nvSpPr>
          <p:spPr>
            <a:xfrm>
              <a:off x="12192214" y="5434135"/>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2020</a:t>
              </a:r>
              <a:endParaRPr/>
            </a:p>
          </p:txBody>
        </p:sp>
        <p:sp>
          <p:nvSpPr>
            <p:cNvPr id="21" name="Google Shape;1117;p143">
              <a:extLst>
                <a:ext uri="{FF2B5EF4-FFF2-40B4-BE49-F238E27FC236}">
                  <a16:creationId xmlns:a16="http://schemas.microsoft.com/office/drawing/2014/main" id="{1ABC06A6-199C-BEAA-B22F-52160C1C9F96}"/>
                </a:ext>
              </a:extLst>
            </p:cNvPr>
            <p:cNvSpPr txBox="1"/>
            <p:nvPr/>
          </p:nvSpPr>
          <p:spPr>
            <a:xfrm>
              <a:off x="9091524" y="3180696"/>
              <a:ext cx="1951671"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Fourth </a:t>
              </a:r>
              <a:r>
                <a:rPr lang="en-US" b="1"/>
                <a:t>stock split (4-for-1)</a:t>
              </a:r>
              <a:r>
                <a:rPr lang="en-US"/>
                <a:t> as NVIDIA’s value continues to climb, driven by its dominance in AI and data center markets.</a:t>
              </a:r>
              <a:endParaRPr>
                <a:sym typeface="Calibri"/>
              </a:endParaRPr>
            </a:p>
          </p:txBody>
        </p:sp>
        <p:sp>
          <p:nvSpPr>
            <p:cNvPr id="22" name="Google Shape;1118;p143">
              <a:extLst>
                <a:ext uri="{FF2B5EF4-FFF2-40B4-BE49-F238E27FC236}">
                  <a16:creationId xmlns:a16="http://schemas.microsoft.com/office/drawing/2014/main" id="{A5A0CD52-3822-B099-BCB7-C54B9A25B762}"/>
                </a:ext>
              </a:extLst>
            </p:cNvPr>
            <p:cNvSpPr txBox="1"/>
            <p:nvPr/>
          </p:nvSpPr>
          <p:spPr>
            <a:xfrm>
              <a:off x="10922172" y="5974135"/>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Launch of the </a:t>
              </a:r>
              <a:r>
                <a:rPr lang="en-US" b="1"/>
                <a:t>Turing</a:t>
              </a:r>
              <a:r>
                <a:rPr lang="en-US"/>
                <a:t> architecture with real-time ray tracing capabilities, pushing visual realism in gaming and simulations to new heights..</a:t>
              </a:r>
              <a:endParaRPr>
                <a:sym typeface="Calibri"/>
              </a:endParaRPr>
            </a:p>
          </p:txBody>
        </p:sp>
        <p:sp>
          <p:nvSpPr>
            <p:cNvPr id="23" name="Google Shape;1119;p143">
              <a:extLst>
                <a:ext uri="{FF2B5EF4-FFF2-40B4-BE49-F238E27FC236}">
                  <a16:creationId xmlns:a16="http://schemas.microsoft.com/office/drawing/2014/main" id="{E4BCED1E-41B7-522C-A8E8-D089BC219C2F}"/>
                </a:ext>
              </a:extLst>
            </p:cNvPr>
            <p:cNvSpPr txBox="1"/>
            <p:nvPr/>
          </p:nvSpPr>
          <p:spPr>
            <a:xfrm>
              <a:off x="11419823" y="3128489"/>
              <a:ext cx="2273188" cy="14520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sz="1800"/>
                <a:t>Announces a </a:t>
              </a:r>
              <a:r>
                <a:rPr lang="en-US" sz="1800" b="1"/>
                <a:t>$40 billion acquisition of Arm Ltd.</a:t>
              </a:r>
              <a:r>
                <a:rPr lang="en-US" sz="1800"/>
                <a:t> from SoftBank, aiming to integrate Arm’s IP for expanded AI, mobile, and IoT reach (the acquisition was later abandoned in 2022 due to regulatory challenges).</a:t>
              </a:r>
              <a:endParaRPr sz="1800">
                <a:sym typeface="Calibri"/>
              </a:endParaRPr>
            </a:p>
          </p:txBody>
        </p:sp>
        <p:cxnSp>
          <p:nvCxnSpPr>
            <p:cNvPr id="24" name="Google Shape;1120;p143">
              <a:extLst>
                <a:ext uri="{FF2B5EF4-FFF2-40B4-BE49-F238E27FC236}">
                  <a16:creationId xmlns:a16="http://schemas.microsoft.com/office/drawing/2014/main" id="{C032CDF8-2C22-4039-B559-1DB57C6F5E7B}"/>
                </a:ext>
              </a:extLst>
            </p:cNvPr>
            <p:cNvCxnSpPr/>
            <p:nvPr/>
          </p:nvCxnSpPr>
          <p:spPr>
            <a:xfrm rot="-8589455">
              <a:off x="5980097"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5" name="Google Shape;1121;p143">
              <a:extLst>
                <a:ext uri="{FF2B5EF4-FFF2-40B4-BE49-F238E27FC236}">
                  <a16:creationId xmlns:a16="http://schemas.microsoft.com/office/drawing/2014/main" id="{86F955AB-64AC-2A6C-7DE5-E7F0ABE24626}"/>
                </a:ext>
              </a:extLst>
            </p:cNvPr>
            <p:cNvCxnSpPr/>
            <p:nvPr/>
          </p:nvCxnSpPr>
          <p:spPr>
            <a:xfrm rot="-8589455">
              <a:off x="8802947"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6" name="Google Shape;1122;p143">
              <a:extLst>
                <a:ext uri="{FF2B5EF4-FFF2-40B4-BE49-F238E27FC236}">
                  <a16:creationId xmlns:a16="http://schemas.microsoft.com/office/drawing/2014/main" id="{0735B307-0CE3-8610-60B5-A94025D3BCEC}"/>
                </a:ext>
              </a:extLst>
            </p:cNvPr>
            <p:cNvCxnSpPr/>
            <p:nvPr/>
          </p:nvCxnSpPr>
          <p:spPr>
            <a:xfrm rot="-8589455">
              <a:off x="11149422"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7" name="Google Shape;1123;p143">
              <a:extLst>
                <a:ext uri="{FF2B5EF4-FFF2-40B4-BE49-F238E27FC236}">
                  <a16:creationId xmlns:a16="http://schemas.microsoft.com/office/drawing/2014/main" id="{A7A9D5AB-8627-9F37-9560-21F108FE2839}"/>
                </a:ext>
              </a:extLst>
            </p:cNvPr>
            <p:cNvCxnSpPr/>
            <p:nvPr/>
          </p:nvCxnSpPr>
          <p:spPr>
            <a:xfrm rot="-8589455">
              <a:off x="4831710"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8" name="Google Shape;1124;p143">
              <a:extLst>
                <a:ext uri="{FF2B5EF4-FFF2-40B4-BE49-F238E27FC236}">
                  <a16:creationId xmlns:a16="http://schemas.microsoft.com/office/drawing/2014/main" id="{FF65DDFA-4DD0-9A52-B8CF-166701C921B7}"/>
                </a:ext>
              </a:extLst>
            </p:cNvPr>
            <p:cNvCxnSpPr/>
            <p:nvPr/>
          </p:nvCxnSpPr>
          <p:spPr>
            <a:xfrm rot="-8589455">
              <a:off x="7256702"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9" name="Google Shape;1125;p143">
              <a:extLst>
                <a:ext uri="{FF2B5EF4-FFF2-40B4-BE49-F238E27FC236}">
                  <a16:creationId xmlns:a16="http://schemas.microsoft.com/office/drawing/2014/main" id="{064477A7-3815-DA8C-AB70-A9316A8C2836}"/>
                </a:ext>
              </a:extLst>
            </p:cNvPr>
            <p:cNvCxnSpPr/>
            <p:nvPr/>
          </p:nvCxnSpPr>
          <p:spPr>
            <a:xfrm rot="-8589455">
              <a:off x="9681693"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30" name="Google Shape;1126;p143">
              <a:extLst>
                <a:ext uri="{FF2B5EF4-FFF2-40B4-BE49-F238E27FC236}">
                  <a16:creationId xmlns:a16="http://schemas.microsoft.com/office/drawing/2014/main" id="{1A0A32C5-950E-8369-BC4A-93566B37D0FE}"/>
                </a:ext>
              </a:extLst>
            </p:cNvPr>
            <p:cNvCxnSpPr/>
            <p:nvPr/>
          </p:nvCxnSpPr>
          <p:spPr>
            <a:xfrm rot="-8589455">
              <a:off x="12106685" y="4498140"/>
              <a:ext cx="750480" cy="750720"/>
            </a:xfrm>
            <a:prstGeom prst="straightConnector1">
              <a:avLst/>
            </a:prstGeom>
            <a:noFill/>
            <a:ln w="28575" cap="rnd" cmpd="sng">
              <a:solidFill>
                <a:srgbClr val="44546A"/>
              </a:solidFill>
              <a:prstDash val="solid"/>
              <a:round/>
              <a:headEnd type="none" w="sm" len="sm"/>
              <a:tailEnd type="none" w="sm" len="sm"/>
            </a:ln>
          </p:spPr>
        </p:cxnSp>
      </p:grpSp>
    </p:spTree>
    <p:extLst>
      <p:ext uri="{BB962C8B-B14F-4D97-AF65-F5344CB8AC3E}">
        <p14:creationId xmlns:p14="http://schemas.microsoft.com/office/powerpoint/2010/main" val="6151773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TIMELINE</a:t>
            </a:r>
          </a:p>
        </p:txBody>
      </p:sp>
      <p:grpSp>
        <p:nvGrpSpPr>
          <p:cNvPr id="8" name="Group 7">
            <a:extLst>
              <a:ext uri="{FF2B5EF4-FFF2-40B4-BE49-F238E27FC236}">
                <a16:creationId xmlns:a16="http://schemas.microsoft.com/office/drawing/2014/main" id="{35A2214A-05DA-3ABE-250F-A84D74526831}"/>
              </a:ext>
            </a:extLst>
          </p:cNvPr>
          <p:cNvGrpSpPr/>
          <p:nvPr/>
        </p:nvGrpSpPr>
        <p:grpSpPr>
          <a:xfrm>
            <a:off x="88844" y="1987814"/>
            <a:ext cx="17765061" cy="7270486"/>
            <a:chOff x="4534147" y="3128489"/>
            <a:chExt cx="9158864" cy="4337372"/>
          </a:xfrm>
        </p:grpSpPr>
        <p:cxnSp>
          <p:nvCxnSpPr>
            <p:cNvPr id="9" name="Google Shape;1105;p143">
              <a:extLst>
                <a:ext uri="{FF2B5EF4-FFF2-40B4-BE49-F238E27FC236}">
                  <a16:creationId xmlns:a16="http://schemas.microsoft.com/office/drawing/2014/main" id="{55F671C1-9F7E-AF43-ACA3-EC75E787863F}"/>
                </a:ext>
              </a:extLst>
            </p:cNvPr>
            <p:cNvCxnSpPr/>
            <p:nvPr/>
          </p:nvCxnSpPr>
          <p:spPr>
            <a:xfrm rot="10800000" flipH="1">
              <a:off x="4858200" y="5143488"/>
              <a:ext cx="8640000" cy="18600"/>
            </a:xfrm>
            <a:prstGeom prst="straightConnector1">
              <a:avLst/>
            </a:prstGeom>
            <a:noFill/>
            <a:ln w="38100" cap="flat" cmpd="sng">
              <a:solidFill>
                <a:srgbClr val="44546A"/>
              </a:solidFill>
              <a:prstDash val="solid"/>
              <a:round/>
              <a:headEnd type="none" w="sm" len="sm"/>
              <a:tailEnd type="triangle" w="med" len="med"/>
            </a:ln>
          </p:spPr>
        </p:cxnSp>
        <p:sp>
          <p:nvSpPr>
            <p:cNvPr id="10" name="Google Shape;1106;p143">
              <a:extLst>
                <a:ext uri="{FF2B5EF4-FFF2-40B4-BE49-F238E27FC236}">
                  <a16:creationId xmlns:a16="http://schemas.microsoft.com/office/drawing/2014/main" id="{D4A37CFD-D66B-AB5E-0A5C-41E67A0D34B6}"/>
                </a:ext>
              </a:extLst>
            </p:cNvPr>
            <p:cNvSpPr txBox="1"/>
            <p:nvPr/>
          </p:nvSpPr>
          <p:spPr>
            <a:xfrm>
              <a:off x="4908655" y="5374336"/>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021</a:t>
              </a:r>
              <a:endParaRPr/>
            </a:p>
          </p:txBody>
        </p:sp>
        <p:sp>
          <p:nvSpPr>
            <p:cNvPr id="11" name="Google Shape;1107;p143">
              <a:extLst>
                <a:ext uri="{FF2B5EF4-FFF2-40B4-BE49-F238E27FC236}">
                  <a16:creationId xmlns:a16="http://schemas.microsoft.com/office/drawing/2014/main" id="{0ADAC92D-5E51-BAE5-F321-90262A6969DF}"/>
                </a:ext>
              </a:extLst>
            </p:cNvPr>
            <p:cNvSpPr txBox="1"/>
            <p:nvPr/>
          </p:nvSpPr>
          <p:spPr>
            <a:xfrm>
              <a:off x="7342369" y="5385174"/>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022</a:t>
              </a:r>
              <a:endParaRPr/>
            </a:p>
          </p:txBody>
        </p:sp>
        <p:sp>
          <p:nvSpPr>
            <p:cNvPr id="12" name="Google Shape;1108;p143">
              <a:extLst>
                <a:ext uri="{FF2B5EF4-FFF2-40B4-BE49-F238E27FC236}">
                  <a16:creationId xmlns:a16="http://schemas.microsoft.com/office/drawing/2014/main" id="{A4C46532-DBA3-FC65-DE7B-0E4E29FCF3B0}"/>
                </a:ext>
              </a:extLst>
            </p:cNvPr>
            <p:cNvSpPr txBox="1"/>
            <p:nvPr/>
          </p:nvSpPr>
          <p:spPr>
            <a:xfrm>
              <a:off x="8702474" y="4533827"/>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023</a:t>
              </a:r>
              <a:endParaRPr/>
            </a:p>
          </p:txBody>
        </p:sp>
        <p:sp>
          <p:nvSpPr>
            <p:cNvPr id="13" name="Google Shape;1109;p143">
              <a:extLst>
                <a:ext uri="{FF2B5EF4-FFF2-40B4-BE49-F238E27FC236}">
                  <a16:creationId xmlns:a16="http://schemas.microsoft.com/office/drawing/2014/main" id="{F26579C5-943F-CF3A-063F-A232EC213B06}"/>
                </a:ext>
              </a:extLst>
            </p:cNvPr>
            <p:cNvSpPr txBox="1"/>
            <p:nvPr/>
          </p:nvSpPr>
          <p:spPr>
            <a:xfrm>
              <a:off x="5883042" y="4502061"/>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022</a:t>
              </a:r>
              <a:endParaRPr/>
            </a:p>
          </p:txBody>
        </p:sp>
        <p:sp>
          <p:nvSpPr>
            <p:cNvPr id="14" name="Google Shape;1110;p143">
              <a:extLst>
                <a:ext uri="{FF2B5EF4-FFF2-40B4-BE49-F238E27FC236}">
                  <a16:creationId xmlns:a16="http://schemas.microsoft.com/office/drawing/2014/main" id="{A7B3B899-65B5-6DA9-CC0C-1E12B4A90710}"/>
                </a:ext>
              </a:extLst>
            </p:cNvPr>
            <p:cNvSpPr txBox="1"/>
            <p:nvPr/>
          </p:nvSpPr>
          <p:spPr>
            <a:xfrm>
              <a:off x="4534147" y="3302360"/>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sz="1800"/>
                <a:t>Fifth </a:t>
              </a:r>
              <a:r>
                <a:rPr lang="en-US" sz="1800" b="1"/>
                <a:t>stock split (4-for-1)</a:t>
              </a:r>
              <a:r>
                <a:rPr lang="en-US" sz="1800"/>
                <a:t> as NVIDIA’s market cap grows with high demand for its products across gaming, AI, and data centers.</a:t>
              </a:r>
              <a:endParaRPr sz="2400">
                <a:sym typeface="Calibri"/>
              </a:endParaRPr>
            </a:p>
          </p:txBody>
        </p:sp>
        <p:sp>
          <p:nvSpPr>
            <p:cNvPr id="15" name="Google Shape;1111;p143">
              <a:extLst>
                <a:ext uri="{FF2B5EF4-FFF2-40B4-BE49-F238E27FC236}">
                  <a16:creationId xmlns:a16="http://schemas.microsoft.com/office/drawing/2014/main" id="{A2475A6E-9A48-91CC-7EE9-F19887D587BD}"/>
                </a:ext>
              </a:extLst>
            </p:cNvPr>
            <p:cNvSpPr txBox="1"/>
            <p:nvPr/>
          </p:nvSpPr>
          <p:spPr>
            <a:xfrm>
              <a:off x="5610746" y="5973738"/>
              <a:ext cx="2012529" cy="11932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Unveils </a:t>
              </a:r>
              <a:r>
                <a:rPr lang="en-US" b="1"/>
                <a:t>Grace CPU Superchip</a:t>
              </a:r>
              <a:r>
                <a:rPr lang="en-US"/>
                <a:t> for AI and high-performance computing, marking its first CPU designed for intensive workloads and broadening its hardware portfolio.</a:t>
              </a:r>
              <a:endParaRPr>
                <a:sym typeface="Calibri"/>
              </a:endParaRPr>
            </a:p>
          </p:txBody>
        </p:sp>
        <p:sp>
          <p:nvSpPr>
            <p:cNvPr id="16" name="Google Shape;1112;p143">
              <a:extLst>
                <a:ext uri="{FF2B5EF4-FFF2-40B4-BE49-F238E27FC236}">
                  <a16:creationId xmlns:a16="http://schemas.microsoft.com/office/drawing/2014/main" id="{1CCB1162-2E02-5DE3-C948-F3604935A0EE}"/>
                </a:ext>
              </a:extLst>
            </p:cNvPr>
            <p:cNvSpPr txBox="1"/>
            <p:nvPr/>
          </p:nvSpPr>
          <p:spPr>
            <a:xfrm>
              <a:off x="6802368" y="3160860"/>
              <a:ext cx="1881012" cy="11090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sz="1800"/>
                <a:t>Launch of the </a:t>
              </a:r>
              <a:r>
                <a:rPr lang="en-US" sz="1800" b="1"/>
                <a:t>Hopper</a:t>
              </a:r>
              <a:r>
                <a:rPr lang="en-US" sz="1800"/>
                <a:t> architecture designed specifically for AI model training and inference, further strengthening NVIDIA’s role in AI infrastructure.</a:t>
              </a:r>
              <a:endParaRPr sz="2400">
                <a:sym typeface="Calibri"/>
              </a:endParaRPr>
            </a:p>
          </p:txBody>
        </p:sp>
        <p:sp>
          <p:nvSpPr>
            <p:cNvPr id="17" name="Google Shape;1113;p143">
              <a:extLst>
                <a:ext uri="{FF2B5EF4-FFF2-40B4-BE49-F238E27FC236}">
                  <a16:creationId xmlns:a16="http://schemas.microsoft.com/office/drawing/2014/main" id="{9D5C448B-1F1B-5081-6439-99411825EDEA}"/>
                </a:ext>
              </a:extLst>
            </p:cNvPr>
            <p:cNvSpPr txBox="1"/>
            <p:nvPr/>
          </p:nvSpPr>
          <p:spPr>
            <a:xfrm>
              <a:off x="8220445" y="6017134"/>
              <a:ext cx="2280426"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NVIDIA’s </a:t>
              </a:r>
              <a:r>
                <a:rPr lang="en-CA" b="1"/>
                <a:t>stock reaches new highs</a:t>
              </a:r>
              <a:r>
                <a:rPr lang="en-CA"/>
                <a:t> as AI demand skyrockets, spurred by NVIDIA’s GPUs powering AI models like ChatGPT. NVIDIA’s influence solidifies across AI, autonomous tech, and cloud infrastructure.</a:t>
              </a:r>
              <a:endParaRPr>
                <a:sym typeface="Calibri"/>
              </a:endParaRPr>
            </a:p>
          </p:txBody>
        </p:sp>
        <p:sp>
          <p:nvSpPr>
            <p:cNvPr id="18" name="Google Shape;1114;p143">
              <a:extLst>
                <a:ext uri="{FF2B5EF4-FFF2-40B4-BE49-F238E27FC236}">
                  <a16:creationId xmlns:a16="http://schemas.microsoft.com/office/drawing/2014/main" id="{52EBB1A4-63E8-9C08-C476-CFBD64FC7470}"/>
                </a:ext>
              </a:extLst>
            </p:cNvPr>
            <p:cNvSpPr txBox="1"/>
            <p:nvPr/>
          </p:nvSpPr>
          <p:spPr>
            <a:xfrm>
              <a:off x="9780872" y="5446276"/>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r>
                <a:rPr lang="en-CA"/>
                <a:t>023</a:t>
              </a:r>
              <a:endParaRPr/>
            </a:p>
          </p:txBody>
        </p:sp>
        <p:sp>
          <p:nvSpPr>
            <p:cNvPr id="19" name="Google Shape;1115;p143">
              <a:extLst>
                <a:ext uri="{FF2B5EF4-FFF2-40B4-BE49-F238E27FC236}">
                  <a16:creationId xmlns:a16="http://schemas.microsoft.com/office/drawing/2014/main" id="{39022C77-881F-AA61-2FC0-2179B98E4F5D}"/>
                </a:ext>
              </a:extLst>
            </p:cNvPr>
            <p:cNvSpPr txBox="1"/>
            <p:nvPr/>
          </p:nvSpPr>
          <p:spPr>
            <a:xfrm>
              <a:off x="10799645" y="4518681"/>
              <a:ext cx="1270042"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May-June 2024</a:t>
              </a:r>
              <a:endParaRPr/>
            </a:p>
          </p:txBody>
        </p:sp>
        <p:sp>
          <p:nvSpPr>
            <p:cNvPr id="20" name="Google Shape;1116;p143">
              <a:extLst>
                <a:ext uri="{FF2B5EF4-FFF2-40B4-BE49-F238E27FC236}">
                  <a16:creationId xmlns:a16="http://schemas.microsoft.com/office/drawing/2014/main" id="{46A2FF40-2AB5-4822-430D-FD6F965DAD71}"/>
                </a:ext>
              </a:extLst>
            </p:cNvPr>
            <p:cNvSpPr txBox="1"/>
            <p:nvPr/>
          </p:nvSpPr>
          <p:spPr>
            <a:xfrm>
              <a:off x="12192214" y="5434135"/>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P</a:t>
              </a:r>
              <a:r>
                <a:rPr lang="en-CA"/>
                <a:t>resent</a:t>
              </a:r>
              <a:endParaRPr/>
            </a:p>
          </p:txBody>
        </p:sp>
        <p:sp>
          <p:nvSpPr>
            <p:cNvPr id="21" name="Google Shape;1117;p143">
              <a:extLst>
                <a:ext uri="{FF2B5EF4-FFF2-40B4-BE49-F238E27FC236}">
                  <a16:creationId xmlns:a16="http://schemas.microsoft.com/office/drawing/2014/main" id="{1ABC06A6-199C-BEAA-B22F-52160C1C9F96}"/>
                </a:ext>
              </a:extLst>
            </p:cNvPr>
            <p:cNvSpPr txBox="1"/>
            <p:nvPr/>
          </p:nvSpPr>
          <p:spPr>
            <a:xfrm>
              <a:off x="8927581" y="3180696"/>
              <a:ext cx="2199975"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Release of the </a:t>
              </a:r>
              <a:r>
                <a:rPr lang="en-US" b="1"/>
                <a:t>Grace CPU Superchip</a:t>
              </a:r>
              <a:r>
                <a:rPr lang="en-US"/>
                <a:t>, NVIDIA’s first CPU built specifically for AI and high-performance computing workloads, marking its expansion beyond GPUs.</a:t>
              </a:r>
              <a:endParaRPr>
                <a:sym typeface="Calibri"/>
              </a:endParaRPr>
            </a:p>
          </p:txBody>
        </p:sp>
        <p:sp>
          <p:nvSpPr>
            <p:cNvPr id="22" name="Google Shape;1118;p143">
              <a:extLst>
                <a:ext uri="{FF2B5EF4-FFF2-40B4-BE49-F238E27FC236}">
                  <a16:creationId xmlns:a16="http://schemas.microsoft.com/office/drawing/2014/main" id="{A5A0CD52-3822-B099-BCB7-C54B9A25B762}"/>
                </a:ext>
              </a:extLst>
            </p:cNvPr>
            <p:cNvSpPr txBox="1"/>
            <p:nvPr/>
          </p:nvSpPr>
          <p:spPr>
            <a:xfrm>
              <a:off x="10922172" y="5974135"/>
              <a:ext cx="2576028" cy="14917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NVIDIA announced a 10-for-1 stock split. This move aimed to make NVIDIA's stock more accessible to investors amid a significant increase in its stock price, driven largely by growing demand for its AI-focused products.​</a:t>
              </a:r>
              <a:endParaRPr>
                <a:sym typeface="Calibri"/>
              </a:endParaRPr>
            </a:p>
          </p:txBody>
        </p:sp>
        <p:sp>
          <p:nvSpPr>
            <p:cNvPr id="23" name="Google Shape;1119;p143">
              <a:extLst>
                <a:ext uri="{FF2B5EF4-FFF2-40B4-BE49-F238E27FC236}">
                  <a16:creationId xmlns:a16="http://schemas.microsoft.com/office/drawing/2014/main" id="{E4BCED1E-41B7-522C-A8E8-D089BC219C2F}"/>
                </a:ext>
              </a:extLst>
            </p:cNvPr>
            <p:cNvSpPr txBox="1"/>
            <p:nvPr/>
          </p:nvSpPr>
          <p:spPr>
            <a:xfrm>
              <a:off x="11419823" y="3128489"/>
              <a:ext cx="2273188" cy="14520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sz="1800"/>
                <a:t>NVIDIA remains a leader in GPU innovation, AI infrastructure, cloud services, and autonomous vehicle technologies, consistently expanding its hardware, software, and service offerings across multiple industries.</a:t>
              </a:r>
              <a:endParaRPr>
                <a:sym typeface="Calibri"/>
              </a:endParaRPr>
            </a:p>
          </p:txBody>
        </p:sp>
        <p:cxnSp>
          <p:nvCxnSpPr>
            <p:cNvPr id="24" name="Google Shape;1120;p143">
              <a:extLst>
                <a:ext uri="{FF2B5EF4-FFF2-40B4-BE49-F238E27FC236}">
                  <a16:creationId xmlns:a16="http://schemas.microsoft.com/office/drawing/2014/main" id="{C032CDF8-2C22-4039-B559-1DB57C6F5E7B}"/>
                </a:ext>
              </a:extLst>
            </p:cNvPr>
            <p:cNvCxnSpPr/>
            <p:nvPr/>
          </p:nvCxnSpPr>
          <p:spPr>
            <a:xfrm rot="-8589455">
              <a:off x="5980097"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5" name="Google Shape;1121;p143">
              <a:extLst>
                <a:ext uri="{FF2B5EF4-FFF2-40B4-BE49-F238E27FC236}">
                  <a16:creationId xmlns:a16="http://schemas.microsoft.com/office/drawing/2014/main" id="{86F955AB-64AC-2A6C-7DE5-E7F0ABE24626}"/>
                </a:ext>
              </a:extLst>
            </p:cNvPr>
            <p:cNvCxnSpPr/>
            <p:nvPr/>
          </p:nvCxnSpPr>
          <p:spPr>
            <a:xfrm rot="-8589455">
              <a:off x="8802947"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6" name="Google Shape;1122;p143">
              <a:extLst>
                <a:ext uri="{FF2B5EF4-FFF2-40B4-BE49-F238E27FC236}">
                  <a16:creationId xmlns:a16="http://schemas.microsoft.com/office/drawing/2014/main" id="{0735B307-0CE3-8610-60B5-A94025D3BCEC}"/>
                </a:ext>
              </a:extLst>
            </p:cNvPr>
            <p:cNvCxnSpPr/>
            <p:nvPr/>
          </p:nvCxnSpPr>
          <p:spPr>
            <a:xfrm rot="-8589455">
              <a:off x="11149422"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7" name="Google Shape;1123;p143">
              <a:extLst>
                <a:ext uri="{FF2B5EF4-FFF2-40B4-BE49-F238E27FC236}">
                  <a16:creationId xmlns:a16="http://schemas.microsoft.com/office/drawing/2014/main" id="{A7A9D5AB-8627-9F37-9560-21F108FE2839}"/>
                </a:ext>
              </a:extLst>
            </p:cNvPr>
            <p:cNvCxnSpPr/>
            <p:nvPr/>
          </p:nvCxnSpPr>
          <p:spPr>
            <a:xfrm rot="-8589455">
              <a:off x="4831710"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8" name="Google Shape;1124;p143">
              <a:extLst>
                <a:ext uri="{FF2B5EF4-FFF2-40B4-BE49-F238E27FC236}">
                  <a16:creationId xmlns:a16="http://schemas.microsoft.com/office/drawing/2014/main" id="{FF65DDFA-4DD0-9A52-B8CF-166701C921B7}"/>
                </a:ext>
              </a:extLst>
            </p:cNvPr>
            <p:cNvCxnSpPr/>
            <p:nvPr/>
          </p:nvCxnSpPr>
          <p:spPr>
            <a:xfrm rot="-8589455">
              <a:off x="7256702"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29" name="Google Shape;1125;p143">
              <a:extLst>
                <a:ext uri="{FF2B5EF4-FFF2-40B4-BE49-F238E27FC236}">
                  <a16:creationId xmlns:a16="http://schemas.microsoft.com/office/drawing/2014/main" id="{064477A7-3815-DA8C-AB70-A9316A8C2836}"/>
                </a:ext>
              </a:extLst>
            </p:cNvPr>
            <p:cNvCxnSpPr/>
            <p:nvPr/>
          </p:nvCxnSpPr>
          <p:spPr>
            <a:xfrm rot="-8589455">
              <a:off x="9681693"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30" name="Google Shape;1126;p143">
              <a:extLst>
                <a:ext uri="{FF2B5EF4-FFF2-40B4-BE49-F238E27FC236}">
                  <a16:creationId xmlns:a16="http://schemas.microsoft.com/office/drawing/2014/main" id="{1A0A32C5-950E-8369-BC4A-93566B37D0FE}"/>
                </a:ext>
              </a:extLst>
            </p:cNvPr>
            <p:cNvCxnSpPr/>
            <p:nvPr/>
          </p:nvCxnSpPr>
          <p:spPr>
            <a:xfrm rot="-8589455">
              <a:off x="12106685" y="4498140"/>
              <a:ext cx="750480" cy="750720"/>
            </a:xfrm>
            <a:prstGeom prst="straightConnector1">
              <a:avLst/>
            </a:prstGeom>
            <a:noFill/>
            <a:ln w="28575" cap="rnd" cmpd="sng">
              <a:solidFill>
                <a:srgbClr val="44546A"/>
              </a:solidFill>
              <a:prstDash val="solid"/>
              <a:round/>
              <a:headEnd type="none" w="sm" len="sm"/>
              <a:tailEnd type="none" w="sm" len="sm"/>
            </a:ln>
          </p:spPr>
        </p:cxnSp>
      </p:grpSp>
    </p:spTree>
    <p:extLst>
      <p:ext uri="{BB962C8B-B14F-4D97-AF65-F5344CB8AC3E}">
        <p14:creationId xmlns:p14="http://schemas.microsoft.com/office/powerpoint/2010/main" val="31200739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4910" y="1218674"/>
            <a:ext cx="15727583" cy="3159990"/>
          </a:xfrm>
          <a:custGeom>
            <a:avLst/>
            <a:gdLst/>
            <a:ahLst/>
            <a:cxnLst/>
            <a:rect l="l" t="t" r="r" b="b"/>
            <a:pathLst>
              <a:path w="15727583" h="3159990">
                <a:moveTo>
                  <a:pt x="0" y="0"/>
                </a:moveTo>
                <a:lnTo>
                  <a:pt x="15727582" y="0"/>
                </a:lnTo>
                <a:lnTo>
                  <a:pt x="15727582" y="3159990"/>
                </a:lnTo>
                <a:lnTo>
                  <a:pt x="0" y="3159990"/>
                </a:lnTo>
                <a:lnTo>
                  <a:pt x="0" y="0"/>
                </a:lnTo>
                <a:close/>
              </a:path>
            </a:pathLst>
          </a:custGeom>
          <a:blipFill>
            <a:blip r:embed="rId3"/>
            <a:stretch>
              <a:fillRect/>
            </a:stretch>
          </a:blipFill>
        </p:spPr>
        <p:txBody>
          <a:bodyPr/>
          <a:lstStyle/>
          <a:p>
            <a:endParaRPr lang="en-CA"/>
          </a:p>
        </p:txBody>
      </p:sp>
      <p:sp>
        <p:nvSpPr>
          <p:cNvPr id="3" name="Freeform 3"/>
          <p:cNvSpPr/>
          <p:nvPr/>
        </p:nvSpPr>
        <p:spPr>
          <a:xfrm>
            <a:off x="1028700" y="3997312"/>
            <a:ext cx="14225970" cy="2292376"/>
          </a:xfrm>
          <a:custGeom>
            <a:avLst/>
            <a:gdLst/>
            <a:ahLst/>
            <a:cxnLst/>
            <a:rect l="l" t="t" r="r" b="b"/>
            <a:pathLst>
              <a:path w="14225970" h="2292376">
                <a:moveTo>
                  <a:pt x="0" y="0"/>
                </a:moveTo>
                <a:lnTo>
                  <a:pt x="14225970" y="0"/>
                </a:lnTo>
                <a:lnTo>
                  <a:pt x="14225970" y="2292376"/>
                </a:lnTo>
                <a:lnTo>
                  <a:pt x="0" y="2292376"/>
                </a:lnTo>
                <a:lnTo>
                  <a:pt x="0" y="0"/>
                </a:lnTo>
                <a:close/>
              </a:path>
            </a:pathLst>
          </a:custGeom>
          <a:blipFill>
            <a:blip r:embed="rId4"/>
            <a:stretch>
              <a:fillRect t="-6165" b="-6165"/>
            </a:stretch>
          </a:blipFill>
        </p:spPr>
        <p:txBody>
          <a:bodyPr/>
          <a:lstStyle/>
          <a:p>
            <a:endParaRPr lang="en-CA"/>
          </a:p>
        </p:txBody>
      </p:sp>
      <p:sp>
        <p:nvSpPr>
          <p:cNvPr id="4" name="Freeform 4"/>
          <p:cNvSpPr/>
          <p:nvPr/>
        </p:nvSpPr>
        <p:spPr>
          <a:xfrm>
            <a:off x="1028700" y="5996119"/>
            <a:ext cx="6885036" cy="2818706"/>
          </a:xfrm>
          <a:custGeom>
            <a:avLst/>
            <a:gdLst/>
            <a:ahLst/>
            <a:cxnLst/>
            <a:rect l="l" t="t" r="r" b="b"/>
            <a:pathLst>
              <a:path w="6885036" h="2818706">
                <a:moveTo>
                  <a:pt x="0" y="0"/>
                </a:moveTo>
                <a:lnTo>
                  <a:pt x="6885036" y="0"/>
                </a:lnTo>
                <a:lnTo>
                  <a:pt x="6885036" y="2818706"/>
                </a:lnTo>
                <a:lnTo>
                  <a:pt x="0" y="2818706"/>
                </a:lnTo>
                <a:lnTo>
                  <a:pt x="0" y="0"/>
                </a:lnTo>
                <a:close/>
              </a:path>
            </a:pathLst>
          </a:custGeom>
          <a:blipFill>
            <a:blip r:embed="rId5"/>
            <a:stretch>
              <a:fillRect/>
            </a:stretch>
          </a:blipFill>
        </p:spPr>
        <p:txBody>
          <a:bodyPr/>
          <a:lstStyle/>
          <a:p>
            <a:endParaRPr lang="en-CA"/>
          </a:p>
        </p:txBody>
      </p:sp>
      <p:sp>
        <p:nvSpPr>
          <p:cNvPr id="5" name="Freeform 5"/>
          <p:cNvSpPr/>
          <p:nvPr/>
        </p:nvSpPr>
        <p:spPr>
          <a:xfrm>
            <a:off x="8398701" y="5742695"/>
            <a:ext cx="6626888" cy="2694340"/>
          </a:xfrm>
          <a:custGeom>
            <a:avLst/>
            <a:gdLst/>
            <a:ahLst/>
            <a:cxnLst/>
            <a:rect l="l" t="t" r="r" b="b"/>
            <a:pathLst>
              <a:path w="6626888" h="2694340">
                <a:moveTo>
                  <a:pt x="0" y="0"/>
                </a:moveTo>
                <a:lnTo>
                  <a:pt x="6626888" y="0"/>
                </a:lnTo>
                <a:lnTo>
                  <a:pt x="6626888" y="2694340"/>
                </a:lnTo>
                <a:lnTo>
                  <a:pt x="0" y="2694340"/>
                </a:lnTo>
                <a:lnTo>
                  <a:pt x="0" y="0"/>
                </a:lnTo>
                <a:close/>
              </a:path>
            </a:pathLst>
          </a:custGeom>
          <a:blipFill>
            <a:blip r:embed="rId6"/>
            <a:stretch>
              <a:fillRect t="-3240" b="-3240"/>
            </a:stretch>
          </a:blipFill>
        </p:spPr>
        <p:txBody>
          <a:bodyPr/>
          <a:lstStyle/>
          <a:p>
            <a:endParaRPr lang="en-CA"/>
          </a:p>
        </p:txBody>
      </p:sp>
      <p:sp>
        <p:nvSpPr>
          <p:cNvPr id="6" name="TextBox 6"/>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NOTABLE ACQUISITIONS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Ultra-Bold"/>
                <a:ea typeface="Poppins Ultra-Bold"/>
                <a:cs typeface="Poppins Ultra-Bold"/>
                <a:sym typeface="Poppins Ultra-Bold"/>
              </a:rPr>
              <a:t>PRODUCTS - HARDWARE </a:t>
            </a:r>
          </a:p>
        </p:txBody>
      </p:sp>
      <p:pic>
        <p:nvPicPr>
          <p:cNvPr id="5" name="Picture 4">
            <a:extLst>
              <a:ext uri="{FF2B5EF4-FFF2-40B4-BE49-F238E27FC236}">
                <a16:creationId xmlns:a16="http://schemas.microsoft.com/office/drawing/2014/main" id="{2CE5734F-A623-7222-A2F4-B84FD59D2928}"/>
              </a:ext>
            </a:extLst>
          </p:cNvPr>
          <p:cNvPicPr>
            <a:picLocks noChangeAspect="1"/>
          </p:cNvPicPr>
          <p:nvPr/>
        </p:nvPicPr>
        <p:blipFill>
          <a:blip r:embed="rId2"/>
          <a:stretch>
            <a:fillRect/>
          </a:stretch>
        </p:blipFill>
        <p:spPr>
          <a:xfrm>
            <a:off x="720467" y="1447800"/>
            <a:ext cx="16847065" cy="7391400"/>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Ultra-Bold"/>
                <a:ea typeface="Poppins Ultra-Bold"/>
                <a:cs typeface="Poppins Ultra-Bold"/>
                <a:sym typeface="Poppins Ultra-Bold"/>
              </a:rPr>
              <a:t>PRODUCTS - SOFTWARE </a:t>
            </a:r>
          </a:p>
        </p:txBody>
      </p:sp>
      <p:pic>
        <p:nvPicPr>
          <p:cNvPr id="5" name="Picture 4">
            <a:extLst>
              <a:ext uri="{FF2B5EF4-FFF2-40B4-BE49-F238E27FC236}">
                <a16:creationId xmlns:a16="http://schemas.microsoft.com/office/drawing/2014/main" id="{652A6CDE-51FB-AA8B-6FAB-CB02B7EE8353}"/>
              </a:ext>
            </a:extLst>
          </p:cNvPr>
          <p:cNvPicPr>
            <a:picLocks noChangeAspect="1"/>
          </p:cNvPicPr>
          <p:nvPr/>
        </p:nvPicPr>
        <p:blipFill>
          <a:blip r:embed="rId2"/>
          <a:stretch>
            <a:fillRect/>
          </a:stretch>
        </p:blipFill>
        <p:spPr>
          <a:xfrm>
            <a:off x="1912692" y="1028700"/>
            <a:ext cx="14554200" cy="8637975"/>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3836324" y="-102287"/>
            <a:ext cx="10548093" cy="10548093"/>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8775" r="-38775"/>
              </a:stretch>
            </a:blipFill>
          </p:spPr>
          <p:txBody>
            <a:bodyPr/>
            <a:lstStyle/>
            <a:p>
              <a:endParaRPr lang="en-CA"/>
            </a:p>
          </p:txBody>
        </p:sp>
      </p:grpSp>
      <p:sp>
        <p:nvSpPr>
          <p:cNvPr id="5" name="Freeform 5"/>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2700000">
            <a:off x="2319493" y="2447536"/>
            <a:ext cx="5448446" cy="5448446"/>
          </a:xfrm>
          <a:custGeom>
            <a:avLst/>
            <a:gdLst/>
            <a:ahLst/>
            <a:cxnLst/>
            <a:rect l="l" t="t" r="r" b="b"/>
            <a:pathLst>
              <a:path w="5448446" h="5448446">
                <a:moveTo>
                  <a:pt x="0" y="0"/>
                </a:moveTo>
                <a:lnTo>
                  <a:pt x="5448447" y="0"/>
                </a:lnTo>
                <a:lnTo>
                  <a:pt x="5448447" y="5448446"/>
                </a:lnTo>
                <a:lnTo>
                  <a:pt x="0" y="5448446"/>
                </a:lnTo>
                <a:lnTo>
                  <a:pt x="0" y="0"/>
                </a:lnTo>
                <a:close/>
              </a:path>
            </a:pathLst>
          </a:custGeom>
          <a:solidFill>
            <a:schemeClr val="accent3"/>
          </a:solidFill>
        </p:spPr>
        <p:txBody>
          <a:bodyPr/>
          <a:lstStyle/>
          <a:p>
            <a:endParaRPr lang="en-CA"/>
          </a:p>
        </p:txBody>
      </p:sp>
      <p:sp>
        <p:nvSpPr>
          <p:cNvPr id="10" name="Freeform 10"/>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Freeform 12"/>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3" name="Freeform 13"/>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4" name="Freeform 14"/>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5"/>
          <p:cNvSpPr txBox="1"/>
          <p:nvPr/>
        </p:nvSpPr>
        <p:spPr>
          <a:xfrm>
            <a:off x="1851926" y="4376667"/>
            <a:ext cx="6383579" cy="1590179"/>
          </a:xfrm>
          <a:prstGeom prst="rect">
            <a:avLst/>
          </a:prstGeom>
        </p:spPr>
        <p:txBody>
          <a:bodyPr lIns="0" tIns="0" rIns="0" bIns="0" rtlCol="0" anchor="t">
            <a:spAutoFit/>
          </a:bodyPr>
          <a:lstStyle/>
          <a:p>
            <a:pPr algn="ctr">
              <a:lnSpc>
                <a:spcPts val="6185"/>
              </a:lnSpc>
            </a:pPr>
            <a:r>
              <a:rPr lang="en-US" sz="5378">
                <a:solidFill>
                  <a:srgbClr val="FFFFFF"/>
                </a:solidFill>
                <a:latin typeface="Open Sans Bold"/>
                <a:ea typeface="Open Sans Bold"/>
                <a:cs typeface="Open Sans Bold"/>
                <a:sym typeface="Open Sans Bold"/>
              </a:rPr>
              <a:t>Notable</a:t>
            </a:r>
          </a:p>
          <a:p>
            <a:pPr algn="ctr">
              <a:lnSpc>
                <a:spcPts val="6185"/>
              </a:lnSpc>
            </a:pPr>
            <a:r>
              <a:rPr lang="en-US" sz="5378">
                <a:solidFill>
                  <a:srgbClr val="FFFFFF"/>
                </a:solidFill>
                <a:latin typeface="Open Sans Bold"/>
                <a:ea typeface="Open Sans Bold"/>
                <a:cs typeface="Open Sans Bold"/>
                <a:sym typeface="Open Sans Bold"/>
              </a:rPr>
              <a:t>Announcements</a:t>
            </a:r>
          </a:p>
        </p:txBody>
      </p:sp>
      <p:pic>
        <p:nvPicPr>
          <p:cNvPr id="16" name="Picture 4" descr="Nvidia Corp becomes world's most valuable company - Taipei Times">
            <a:extLst>
              <a:ext uri="{FF2B5EF4-FFF2-40B4-BE49-F238E27FC236}">
                <a16:creationId xmlns:a16="http://schemas.microsoft.com/office/drawing/2014/main" id="{1AA8FA40-6C2F-C925-8AA9-17B462C885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5870" y="2138045"/>
            <a:ext cx="9001125" cy="6067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3108" y="89270"/>
            <a:ext cx="17694892" cy="2365305"/>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NVIDIA: US TECH GIANT UNVEILS LATEST ARTIFICIAL INTELLIGENCE CHIP</a:t>
            </a:r>
          </a:p>
          <a:p>
            <a:pPr algn="l">
              <a:lnSpc>
                <a:spcPts val="6116"/>
              </a:lnSpc>
            </a:pPr>
            <a:endParaRPr lang="en-US" sz="5054">
              <a:solidFill>
                <a:srgbClr val="00B050"/>
              </a:solidFill>
              <a:latin typeface="Poppins Bold"/>
              <a:ea typeface="Poppins Bold"/>
              <a:cs typeface="Poppins Bold"/>
              <a:sym typeface="Poppins Bold"/>
            </a:endParaRPr>
          </a:p>
        </p:txBody>
      </p:sp>
      <p:sp>
        <p:nvSpPr>
          <p:cNvPr id="4" name="Freeform 4"/>
          <p:cNvSpPr/>
          <p:nvPr/>
        </p:nvSpPr>
        <p:spPr>
          <a:xfrm>
            <a:off x="10118625" y="859691"/>
            <a:ext cx="7749905" cy="4283809"/>
          </a:xfrm>
          <a:custGeom>
            <a:avLst/>
            <a:gdLst/>
            <a:ahLst/>
            <a:cxnLst/>
            <a:rect l="l" t="t" r="r" b="b"/>
            <a:pathLst>
              <a:path w="7749905" h="4283809">
                <a:moveTo>
                  <a:pt x="0" y="0"/>
                </a:moveTo>
                <a:lnTo>
                  <a:pt x="7749905" y="0"/>
                </a:lnTo>
                <a:lnTo>
                  <a:pt x="7749905" y="4283809"/>
                </a:lnTo>
                <a:lnTo>
                  <a:pt x="0" y="4283809"/>
                </a:lnTo>
                <a:lnTo>
                  <a:pt x="0" y="0"/>
                </a:lnTo>
                <a:close/>
              </a:path>
            </a:pathLst>
          </a:custGeom>
          <a:blipFill>
            <a:blip r:embed="rId3"/>
            <a:stretch>
              <a:fillRect t="-881" b="-881"/>
            </a:stretch>
          </a:blipFill>
        </p:spPr>
        <p:txBody>
          <a:bodyPr/>
          <a:lstStyle/>
          <a:p>
            <a:endParaRPr lang="en-CA"/>
          </a:p>
        </p:txBody>
      </p:sp>
      <p:sp>
        <p:nvSpPr>
          <p:cNvPr id="5" name="Freeform 5"/>
          <p:cNvSpPr/>
          <p:nvPr/>
        </p:nvSpPr>
        <p:spPr>
          <a:xfrm>
            <a:off x="10118625" y="5543486"/>
            <a:ext cx="7749905" cy="4359321"/>
          </a:xfrm>
          <a:custGeom>
            <a:avLst/>
            <a:gdLst/>
            <a:ahLst/>
            <a:cxnLst/>
            <a:rect l="l" t="t" r="r" b="b"/>
            <a:pathLst>
              <a:path w="7749905" h="4359321">
                <a:moveTo>
                  <a:pt x="0" y="0"/>
                </a:moveTo>
                <a:lnTo>
                  <a:pt x="7749905" y="0"/>
                </a:lnTo>
                <a:lnTo>
                  <a:pt x="7749905" y="4359321"/>
                </a:lnTo>
                <a:lnTo>
                  <a:pt x="0" y="4359321"/>
                </a:lnTo>
                <a:lnTo>
                  <a:pt x="0" y="0"/>
                </a:lnTo>
                <a:close/>
              </a:path>
            </a:pathLst>
          </a:custGeom>
          <a:blipFill>
            <a:blip r:embed="rId4"/>
            <a:stretch>
              <a:fillRect/>
            </a:stretch>
          </a:blipFill>
        </p:spPr>
        <p:txBody>
          <a:bodyPr/>
          <a:lstStyle/>
          <a:p>
            <a:endParaRPr lang="en-CA"/>
          </a:p>
        </p:txBody>
      </p:sp>
      <p:graphicFrame>
        <p:nvGraphicFramePr>
          <p:cNvPr id="9" name="TextBox 3">
            <a:extLst>
              <a:ext uri="{FF2B5EF4-FFF2-40B4-BE49-F238E27FC236}">
                <a16:creationId xmlns:a16="http://schemas.microsoft.com/office/drawing/2014/main" id="{6619FEF8-5306-1FA1-C936-A7A47FDAD7AD}"/>
              </a:ext>
            </a:extLst>
          </p:cNvPr>
          <p:cNvGraphicFramePr/>
          <p:nvPr>
            <p:extLst>
              <p:ext uri="{D42A27DB-BD31-4B8C-83A1-F6EECF244321}">
                <p14:modId xmlns:p14="http://schemas.microsoft.com/office/powerpoint/2010/main" val="3890474971"/>
              </p:ext>
            </p:extLst>
          </p:nvPr>
        </p:nvGraphicFramePr>
        <p:xfrm>
          <a:off x="342346" y="1908340"/>
          <a:ext cx="9098208" cy="79735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824895"/>
            <a:ext cx="1097278" cy="101019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18" y="920931"/>
            <a:ext cx="16361231" cy="284117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57300" y="9727969"/>
            <a:ext cx="157734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4" name="TextBox 1">
            <a:extLst>
              <a:ext uri="{FF2B5EF4-FFF2-40B4-BE49-F238E27FC236}">
                <a16:creationId xmlns:a16="http://schemas.microsoft.com/office/drawing/2014/main" id="{72B5E465-68B9-78EB-8C30-DAF4CBCA68FF}"/>
              </a:ext>
            </a:extLst>
          </p:cNvPr>
          <p:cNvGraphicFramePr/>
          <p:nvPr>
            <p:extLst>
              <p:ext uri="{D42A27DB-BD31-4B8C-83A1-F6EECF244321}">
                <p14:modId xmlns:p14="http://schemas.microsoft.com/office/powerpoint/2010/main" val="1157024236"/>
              </p:ext>
            </p:extLst>
          </p:nvPr>
        </p:nvGraphicFramePr>
        <p:xfrm>
          <a:off x="1356903" y="4526278"/>
          <a:ext cx="15567660" cy="4814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38">
            <a:extLst>
              <a:ext uri="{FF2B5EF4-FFF2-40B4-BE49-F238E27FC236}">
                <a16:creationId xmlns:a16="http://schemas.microsoft.com/office/drawing/2014/main" id="{F8720A9B-6E4E-C6EF-E3B3-34068CDB4A28}"/>
              </a:ext>
            </a:extLst>
          </p:cNvPr>
          <p:cNvSpPr txBox="1"/>
          <p:nvPr/>
        </p:nvSpPr>
        <p:spPr>
          <a:xfrm>
            <a:off x="2410554" y="1254944"/>
            <a:ext cx="13460358" cy="2507161"/>
          </a:xfrm>
          <a:prstGeom prst="rect">
            <a:avLst/>
          </a:prstGeom>
        </p:spPr>
        <p:txBody>
          <a:bodyPr lIns="0" tIns="0" rIns="0" bIns="0" rtlCol="0" anchor="t">
            <a:spAutoFit/>
          </a:bodyPr>
          <a:lstStyle/>
          <a:p>
            <a:pPr algn="ctr">
              <a:lnSpc>
                <a:spcPts val="9842"/>
              </a:lnSpc>
            </a:pPr>
            <a:r>
              <a:rPr lang="en-US" sz="8002">
                <a:solidFill>
                  <a:srgbClr val="00569E"/>
                </a:solidFill>
                <a:latin typeface="Poppins Ultra-Bold"/>
                <a:ea typeface="Poppins Ultra-Bold"/>
                <a:cs typeface="Poppins Ultra-Bold"/>
                <a:sym typeface="Poppins Ultra-Bold"/>
              </a:rPr>
              <a:t>MANUFACTURING PROCESS</a:t>
            </a:r>
          </a:p>
        </p:txBody>
      </p:sp>
    </p:spTree>
    <p:extLst>
      <p:ext uri="{BB962C8B-B14F-4D97-AF65-F5344CB8AC3E}">
        <p14:creationId xmlns:p14="http://schemas.microsoft.com/office/powerpoint/2010/main" val="10342826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0650" y="1333500"/>
            <a:ext cx="17087750" cy="8382000"/>
          </a:xfrm>
          <a:custGeom>
            <a:avLst/>
            <a:gdLst/>
            <a:ahLst/>
            <a:cxnLst/>
            <a:rect l="l" t="t" r="r" b="b"/>
            <a:pathLst>
              <a:path w="16318792" h="8043633">
                <a:moveTo>
                  <a:pt x="0" y="0"/>
                </a:moveTo>
                <a:lnTo>
                  <a:pt x="16318792" y="0"/>
                </a:lnTo>
                <a:lnTo>
                  <a:pt x="16318792" y="8043633"/>
                </a:lnTo>
                <a:lnTo>
                  <a:pt x="0" y="8043633"/>
                </a:lnTo>
                <a:lnTo>
                  <a:pt x="0" y="0"/>
                </a:lnTo>
                <a:close/>
              </a:path>
            </a:pathLst>
          </a:custGeom>
          <a:blipFill>
            <a:blip r:embed="rId3"/>
            <a:stretch>
              <a:fillRect l="-72223" t="-93501" r="-26949" b="-59048"/>
            </a:stretch>
          </a:blipFill>
        </p:spPr>
        <p:txBody>
          <a:bodyPr/>
          <a:lstStyle/>
          <a:p>
            <a:endParaRPr lang="en-CA"/>
          </a:p>
        </p:txBody>
      </p:sp>
      <p:sp>
        <p:nvSpPr>
          <p:cNvPr id="3" name="TextBox 3"/>
          <p:cNvSpPr txBox="1"/>
          <p:nvPr/>
        </p:nvSpPr>
        <p:spPr>
          <a:xfrm>
            <a:off x="593108" y="89270"/>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NVIDIA BLACKWELL ARCHITECTURAL INNOVATIONS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D82EDE6-95BB-89E0-C9D4-563475BA2C02}"/>
              </a:ext>
            </a:extLst>
          </p:cNvPr>
          <p:cNvPicPr>
            <a:picLocks noChangeAspect="1"/>
          </p:cNvPicPr>
          <p:nvPr/>
        </p:nvPicPr>
        <p:blipFill>
          <a:blip r:embed="rId2"/>
          <a:stretch>
            <a:fillRect/>
          </a:stretch>
        </p:blipFill>
        <p:spPr>
          <a:xfrm>
            <a:off x="265403" y="2513787"/>
            <a:ext cx="17757194" cy="6126229"/>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6446955" y="3537"/>
            <a:ext cx="2814980" cy="2649013"/>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5154" y="8581662"/>
            <a:ext cx="3392947" cy="1705336"/>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CAECBC-5BC3-173C-DCDE-EF70E9033087}"/>
              </a:ext>
            </a:extLst>
          </p:cNvPr>
          <p:cNvPicPr>
            <a:picLocks noChangeAspect="1"/>
          </p:cNvPicPr>
          <p:nvPr/>
        </p:nvPicPr>
        <p:blipFill>
          <a:blip r:embed="rId2"/>
          <a:stretch>
            <a:fillRect/>
          </a:stretch>
        </p:blipFill>
        <p:spPr>
          <a:xfrm>
            <a:off x="965200" y="2301366"/>
            <a:ext cx="16357599" cy="5684266"/>
          </a:xfrm>
          <a:prstGeom prst="rect">
            <a:avLst/>
          </a:prstGeom>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1FFE0EE-436E-E4B7-6306-4F70CCB74FCF}"/>
              </a:ext>
            </a:extLst>
          </p:cNvPr>
          <p:cNvPicPr>
            <a:picLocks noChangeAspect="1"/>
          </p:cNvPicPr>
          <p:nvPr/>
        </p:nvPicPr>
        <p:blipFill>
          <a:blip r:embed="rId2"/>
          <a:stretch>
            <a:fillRect/>
          </a:stretch>
        </p:blipFill>
        <p:spPr>
          <a:xfrm>
            <a:off x="965200" y="2350518"/>
            <a:ext cx="16357599" cy="601141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6446955" y="3537"/>
            <a:ext cx="2814980" cy="2649013"/>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5154" y="8581662"/>
            <a:ext cx="3392947" cy="1705336"/>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57EEACB-79C4-BF59-20FF-8F4CE6C21F64}"/>
              </a:ext>
            </a:extLst>
          </p:cNvPr>
          <p:cNvPicPr>
            <a:picLocks noChangeAspect="1"/>
          </p:cNvPicPr>
          <p:nvPr/>
        </p:nvPicPr>
        <p:blipFill>
          <a:blip r:embed="rId2"/>
          <a:stretch>
            <a:fillRect/>
          </a:stretch>
        </p:blipFill>
        <p:spPr>
          <a:xfrm>
            <a:off x="965200" y="2096897"/>
            <a:ext cx="16357599" cy="6093204"/>
          </a:xfrm>
          <a:prstGeom prst="rect">
            <a:avLst/>
          </a:prstGeom>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633AE9-EEE4-4D5D-E37D-7E8854CD891F}"/>
              </a:ext>
            </a:extLst>
          </p:cNvPr>
          <p:cNvPicPr>
            <a:picLocks noChangeAspect="1"/>
          </p:cNvPicPr>
          <p:nvPr/>
        </p:nvPicPr>
        <p:blipFill>
          <a:blip r:embed="rId2"/>
          <a:stretch>
            <a:fillRect/>
          </a:stretch>
        </p:blipFill>
        <p:spPr>
          <a:xfrm>
            <a:off x="965200" y="2733864"/>
            <a:ext cx="16357599" cy="539800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6446955" y="3537"/>
            <a:ext cx="2814980" cy="2649013"/>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5154" y="8581662"/>
            <a:ext cx="3392947" cy="1705336"/>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4D92FC-9C0A-BA04-97EF-2E5D9067420A}"/>
              </a:ext>
            </a:extLst>
          </p:cNvPr>
          <p:cNvPicPr>
            <a:picLocks noChangeAspect="1"/>
          </p:cNvPicPr>
          <p:nvPr/>
        </p:nvPicPr>
        <p:blipFill>
          <a:blip r:embed="rId2"/>
          <a:stretch>
            <a:fillRect/>
          </a:stretch>
        </p:blipFill>
        <p:spPr>
          <a:xfrm>
            <a:off x="965200" y="2321814"/>
            <a:ext cx="16357599" cy="5643369"/>
          </a:xfrm>
          <a:prstGeom prst="rect">
            <a:avLst/>
          </a:prstGeom>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4044D9-0EBD-A2E2-7DCD-2984CB1DCA07}"/>
              </a:ext>
            </a:extLst>
          </p:cNvPr>
          <p:cNvPicPr>
            <a:picLocks noChangeAspect="1"/>
          </p:cNvPicPr>
          <p:nvPr/>
        </p:nvPicPr>
        <p:blipFill>
          <a:blip r:embed="rId2"/>
          <a:stretch>
            <a:fillRect/>
          </a:stretch>
        </p:blipFill>
        <p:spPr>
          <a:xfrm>
            <a:off x="0" y="515586"/>
            <a:ext cx="18288000" cy="9255827"/>
          </a:xfrm>
          <a:prstGeom prst="rect">
            <a:avLst/>
          </a:prstGeom>
        </p:spPr>
      </p:pic>
    </p:spTree>
    <p:extLst>
      <p:ext uri="{BB962C8B-B14F-4D97-AF65-F5344CB8AC3E}">
        <p14:creationId xmlns:p14="http://schemas.microsoft.com/office/powerpoint/2010/main" val="10285397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52709-F7D1-9C22-C976-76D1B332F4BA}"/>
              </a:ext>
            </a:extLst>
          </p:cNvPr>
          <p:cNvPicPr>
            <a:picLocks noChangeAspect="1"/>
          </p:cNvPicPr>
          <p:nvPr/>
        </p:nvPicPr>
        <p:blipFill>
          <a:blip r:embed="rId2"/>
          <a:stretch>
            <a:fillRect/>
          </a:stretch>
        </p:blipFill>
        <p:spPr>
          <a:xfrm>
            <a:off x="-17287" y="571500"/>
            <a:ext cx="18305287" cy="9144000"/>
          </a:xfrm>
          <a:prstGeom prst="rect">
            <a:avLst/>
          </a:prstGeom>
        </p:spPr>
      </p:pic>
    </p:spTree>
    <p:extLst>
      <p:ext uri="{BB962C8B-B14F-4D97-AF65-F5344CB8AC3E}">
        <p14:creationId xmlns:p14="http://schemas.microsoft.com/office/powerpoint/2010/main" val="7862745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6F188-B038-6FA0-43CA-2B0F183DD07E}"/>
              </a:ext>
            </a:extLst>
          </p:cNvPr>
          <p:cNvPicPr>
            <a:picLocks noChangeAspect="1"/>
          </p:cNvPicPr>
          <p:nvPr/>
        </p:nvPicPr>
        <p:blipFill>
          <a:blip r:embed="rId2"/>
          <a:stretch>
            <a:fillRect/>
          </a:stretch>
        </p:blipFill>
        <p:spPr>
          <a:xfrm>
            <a:off x="0" y="480665"/>
            <a:ext cx="18288000" cy="9325670"/>
          </a:xfrm>
          <a:prstGeom prst="rect">
            <a:avLst/>
          </a:prstGeom>
        </p:spPr>
      </p:pic>
    </p:spTree>
    <p:extLst>
      <p:ext uri="{BB962C8B-B14F-4D97-AF65-F5344CB8AC3E}">
        <p14:creationId xmlns:p14="http://schemas.microsoft.com/office/powerpoint/2010/main" val="1823138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18287997" cy="2363932"/>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3284" cy="236319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1"/>
            <a:ext cx="18288002" cy="2361466"/>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6"/>
          <p:cNvSpPr txBox="1"/>
          <p:nvPr/>
        </p:nvSpPr>
        <p:spPr>
          <a:xfrm>
            <a:off x="1049569" y="372057"/>
            <a:ext cx="10595582" cy="17388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kern="1200">
                <a:solidFill>
                  <a:srgbClr val="FFFFFF"/>
                </a:solidFill>
                <a:latin typeface="+mj-lt"/>
                <a:ea typeface="+mj-ea"/>
                <a:cs typeface="+mj-cs"/>
                <a:sym typeface="Poppins Ultra-Bold"/>
              </a:rPr>
              <a:t>DESIGN AND MANUFACTURING METHODS</a:t>
            </a:r>
          </a:p>
        </p:txBody>
      </p:sp>
      <p:sp>
        <p:nvSpPr>
          <p:cNvPr id="38" name="TextBox 38"/>
          <p:cNvSpPr txBox="1"/>
          <p:nvPr/>
        </p:nvSpPr>
        <p:spPr>
          <a:xfrm>
            <a:off x="12858748" y="586248"/>
            <a:ext cx="4850378" cy="1310418"/>
          </a:xfrm>
          <a:prstGeom prst="rect">
            <a:avLst/>
          </a:prstGeom>
        </p:spPr>
        <p:txBody>
          <a:bodyPr vert="horz" lIns="91440" tIns="45720" rIns="91440" bIns="45720" rtlCol="0" anchor="ctr">
            <a:normAutofit/>
          </a:bodyPr>
          <a:lstStyle/>
          <a:p>
            <a:pPr>
              <a:lnSpc>
                <a:spcPct val="90000"/>
              </a:lnSpc>
              <a:spcBef>
                <a:spcPts val="1000"/>
              </a:spcBef>
            </a:pPr>
            <a:r>
              <a:rPr lang="en-US" sz="3000" kern="1200">
                <a:solidFill>
                  <a:srgbClr val="FFFFFF"/>
                </a:solidFill>
                <a:latin typeface="+mn-lt"/>
                <a:ea typeface="+mn-ea"/>
                <a:cs typeface="+mn-cs"/>
                <a:sym typeface="Poppins Medium"/>
              </a:rPr>
              <a:t>Industry Progress</a:t>
            </a:r>
          </a:p>
        </p:txBody>
      </p:sp>
      <p:pic>
        <p:nvPicPr>
          <p:cNvPr id="4098" name="Picture 2" descr="Semiconductor manufacturing process chain for ICs from design home to... |  Download Scientific Diagram">
            <a:extLst>
              <a:ext uri="{FF2B5EF4-FFF2-40B4-BE49-F238E27FC236}">
                <a16:creationId xmlns:a16="http://schemas.microsoft.com/office/drawing/2014/main" id="{DED6F127-69DD-0B88-4B25-A8B964338E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1879" y="2949439"/>
            <a:ext cx="13224239" cy="6678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B57D8-8F58-3E02-C5B9-FCBA45ED063D}"/>
              </a:ext>
            </a:extLst>
          </p:cNvPr>
          <p:cNvPicPr>
            <a:picLocks noChangeAspect="1"/>
          </p:cNvPicPr>
          <p:nvPr/>
        </p:nvPicPr>
        <p:blipFill>
          <a:blip r:embed="rId2"/>
          <a:stretch>
            <a:fillRect/>
          </a:stretch>
        </p:blipFill>
        <p:spPr>
          <a:xfrm>
            <a:off x="0" y="338147"/>
            <a:ext cx="18288000" cy="9610706"/>
          </a:xfrm>
          <a:prstGeom prst="rect">
            <a:avLst/>
          </a:prstGeom>
        </p:spPr>
      </p:pic>
    </p:spTree>
    <p:extLst>
      <p:ext uri="{BB962C8B-B14F-4D97-AF65-F5344CB8AC3E}">
        <p14:creationId xmlns:p14="http://schemas.microsoft.com/office/powerpoint/2010/main" val="12895250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9D3CB2-E838-E6BC-21AA-6105E98D8F69}"/>
              </a:ext>
            </a:extLst>
          </p:cNvPr>
          <p:cNvPicPr>
            <a:picLocks noChangeAspect="1"/>
          </p:cNvPicPr>
          <p:nvPr/>
        </p:nvPicPr>
        <p:blipFill>
          <a:blip r:embed="rId2"/>
          <a:stretch>
            <a:fillRect/>
          </a:stretch>
        </p:blipFill>
        <p:spPr>
          <a:xfrm>
            <a:off x="0" y="647700"/>
            <a:ext cx="18288000" cy="9267093"/>
          </a:xfrm>
          <a:prstGeom prst="rect">
            <a:avLst/>
          </a:prstGeom>
        </p:spPr>
      </p:pic>
    </p:spTree>
    <p:extLst>
      <p:ext uri="{BB962C8B-B14F-4D97-AF65-F5344CB8AC3E}">
        <p14:creationId xmlns:p14="http://schemas.microsoft.com/office/powerpoint/2010/main" val="24945486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CED6BD-F05B-BFDF-7E5E-260213B0CAB1}"/>
              </a:ext>
            </a:extLst>
          </p:cNvPr>
          <p:cNvPicPr>
            <a:picLocks noChangeAspect="1"/>
          </p:cNvPicPr>
          <p:nvPr/>
        </p:nvPicPr>
        <p:blipFill>
          <a:blip r:embed="rId2"/>
          <a:stretch>
            <a:fillRect/>
          </a:stretch>
        </p:blipFill>
        <p:spPr>
          <a:xfrm>
            <a:off x="2458" y="762000"/>
            <a:ext cx="18407589" cy="8763000"/>
          </a:xfrm>
          <a:prstGeom prst="rect">
            <a:avLst/>
          </a:prstGeom>
        </p:spPr>
      </p:pic>
    </p:spTree>
    <p:extLst>
      <p:ext uri="{BB962C8B-B14F-4D97-AF65-F5344CB8AC3E}">
        <p14:creationId xmlns:p14="http://schemas.microsoft.com/office/powerpoint/2010/main" val="16557371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E838A93-E93D-8BB9-DE16-D370C00C48F0}"/>
              </a:ext>
            </a:extLst>
          </p:cNvPr>
          <p:cNvPicPr>
            <a:picLocks noChangeAspect="1"/>
          </p:cNvPicPr>
          <p:nvPr/>
        </p:nvPicPr>
        <p:blipFill>
          <a:blip r:embed="rId2"/>
          <a:srcRect r="-2" b="40230"/>
          <a:stretch/>
        </p:blipFill>
        <p:spPr>
          <a:xfrm>
            <a:off x="961914" y="965200"/>
            <a:ext cx="6019530" cy="4053837"/>
          </a:xfrm>
          <a:prstGeom prst="rect">
            <a:avLst/>
          </a:prstGeom>
        </p:spPr>
      </p:pic>
      <p:pic>
        <p:nvPicPr>
          <p:cNvPr id="5" name="Picture 4">
            <a:extLst>
              <a:ext uri="{FF2B5EF4-FFF2-40B4-BE49-F238E27FC236}">
                <a16:creationId xmlns:a16="http://schemas.microsoft.com/office/drawing/2014/main" id="{7DABC59D-EFE9-5B74-A187-762782BA34FD}"/>
              </a:ext>
            </a:extLst>
          </p:cNvPr>
          <p:cNvPicPr>
            <a:picLocks noChangeAspect="1"/>
          </p:cNvPicPr>
          <p:nvPr/>
        </p:nvPicPr>
        <p:blipFill>
          <a:blip r:embed="rId3"/>
          <a:srcRect r="4" b="30980"/>
          <a:stretch/>
        </p:blipFill>
        <p:spPr>
          <a:xfrm>
            <a:off x="965200" y="5264149"/>
            <a:ext cx="6016245" cy="4057649"/>
          </a:xfrm>
          <a:prstGeom prst="rect">
            <a:avLst/>
          </a:prstGeom>
        </p:spPr>
      </p:pic>
      <p:pic>
        <p:nvPicPr>
          <p:cNvPr id="7" name="Picture 6">
            <a:extLst>
              <a:ext uri="{FF2B5EF4-FFF2-40B4-BE49-F238E27FC236}">
                <a16:creationId xmlns:a16="http://schemas.microsoft.com/office/drawing/2014/main" id="{14AFC6A7-3242-10AF-9FCC-99159002CF66}"/>
              </a:ext>
            </a:extLst>
          </p:cNvPr>
          <p:cNvPicPr>
            <a:picLocks noChangeAspect="1"/>
          </p:cNvPicPr>
          <p:nvPr/>
        </p:nvPicPr>
        <p:blipFill>
          <a:blip r:embed="rId4"/>
          <a:srcRect r="-1" b="11153"/>
          <a:stretch/>
        </p:blipFill>
        <p:spPr>
          <a:xfrm>
            <a:off x="7218949" y="965200"/>
            <a:ext cx="10103850" cy="8356599"/>
          </a:xfrm>
          <a:prstGeom prst="rect">
            <a:avLst/>
          </a:prstGeom>
        </p:spPr>
      </p:pic>
    </p:spTree>
    <p:extLst>
      <p:ext uri="{BB962C8B-B14F-4D97-AF65-F5344CB8AC3E}">
        <p14:creationId xmlns:p14="http://schemas.microsoft.com/office/powerpoint/2010/main" val="1181655292"/>
      </p:ext>
    </p:extLst>
  </p:cSld>
  <p:clrMapOvr>
    <a:overrideClrMapping bg1="dk1" tx1="lt1" bg2="dk2" tx2="lt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3836324" y="-102287"/>
            <a:ext cx="10548093" cy="10548093"/>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8775" r="-38775"/>
              </a:stretch>
            </a:blipFill>
          </p:spPr>
          <p:txBody>
            <a:bodyPr/>
            <a:lstStyle/>
            <a:p>
              <a:endParaRPr lang="en-CA"/>
            </a:p>
          </p:txBody>
        </p:sp>
      </p:grpSp>
      <p:sp>
        <p:nvSpPr>
          <p:cNvPr id="5" name="Freeform 5"/>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2700000">
            <a:off x="2319493" y="2447536"/>
            <a:ext cx="5448446" cy="5448446"/>
          </a:xfrm>
          <a:custGeom>
            <a:avLst/>
            <a:gdLst/>
            <a:ahLst/>
            <a:cxnLst/>
            <a:rect l="l" t="t" r="r" b="b"/>
            <a:pathLst>
              <a:path w="5448446" h="5448446">
                <a:moveTo>
                  <a:pt x="0" y="0"/>
                </a:moveTo>
                <a:lnTo>
                  <a:pt x="5448447" y="0"/>
                </a:lnTo>
                <a:lnTo>
                  <a:pt x="5448447" y="5448446"/>
                </a:lnTo>
                <a:lnTo>
                  <a:pt x="0" y="5448446"/>
                </a:lnTo>
                <a:lnTo>
                  <a:pt x="0" y="0"/>
                </a:lnTo>
                <a:close/>
              </a:path>
            </a:pathLst>
          </a:custGeom>
          <a:solidFill>
            <a:schemeClr val="accent3"/>
          </a:solidFill>
        </p:spPr>
        <p:txBody>
          <a:bodyPr/>
          <a:lstStyle/>
          <a:p>
            <a:endParaRPr lang="en-CA"/>
          </a:p>
        </p:txBody>
      </p:sp>
      <p:sp>
        <p:nvSpPr>
          <p:cNvPr id="10" name="Freeform 10"/>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Freeform 12"/>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3" name="Freeform 13"/>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4" name="Freeform 14"/>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5"/>
          <p:cNvSpPr txBox="1"/>
          <p:nvPr/>
        </p:nvSpPr>
        <p:spPr>
          <a:xfrm>
            <a:off x="1851926" y="4376667"/>
            <a:ext cx="6383579" cy="1590179"/>
          </a:xfrm>
          <a:prstGeom prst="rect">
            <a:avLst/>
          </a:prstGeom>
        </p:spPr>
        <p:txBody>
          <a:bodyPr lIns="0" tIns="0" rIns="0" bIns="0" rtlCol="0" anchor="t">
            <a:spAutoFit/>
          </a:bodyPr>
          <a:lstStyle/>
          <a:p>
            <a:pPr algn="ctr">
              <a:lnSpc>
                <a:spcPts val="6185"/>
              </a:lnSpc>
            </a:pPr>
            <a:r>
              <a:rPr lang="en-US" sz="5378">
                <a:solidFill>
                  <a:srgbClr val="FFFFFF"/>
                </a:solidFill>
                <a:latin typeface="Open Sans Bold"/>
                <a:ea typeface="Open Sans Bold"/>
                <a:cs typeface="Open Sans Bold"/>
                <a:sym typeface="Open Sans Bold"/>
              </a:rPr>
              <a:t>Q2FY25 </a:t>
            </a:r>
          </a:p>
          <a:p>
            <a:pPr algn="ctr">
              <a:lnSpc>
                <a:spcPts val="6185"/>
              </a:lnSpc>
            </a:pPr>
            <a:r>
              <a:rPr lang="en-US" sz="5378">
                <a:solidFill>
                  <a:srgbClr val="FFFFFF"/>
                </a:solidFill>
                <a:latin typeface="Open Sans Bold"/>
                <a:ea typeface="Open Sans Bold"/>
                <a:cs typeface="Open Sans Bold"/>
                <a:sym typeface="Open Sans Bold"/>
              </a:rPr>
              <a:t>Presentation</a:t>
            </a:r>
          </a:p>
        </p:txBody>
      </p:sp>
      <p:pic>
        <p:nvPicPr>
          <p:cNvPr id="16" name="Picture 4" descr="Nvidia Corp becomes world's most valuable company - Taipei Times">
            <a:extLst>
              <a:ext uri="{FF2B5EF4-FFF2-40B4-BE49-F238E27FC236}">
                <a16:creationId xmlns:a16="http://schemas.microsoft.com/office/drawing/2014/main" id="{1AA8FA40-6C2F-C925-8AA9-17B462C885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5870" y="2138045"/>
            <a:ext cx="9001125" cy="606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6976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AAFB3-5308-39F6-C128-E99D4E15C469}"/>
              </a:ext>
            </a:extLst>
          </p:cNvPr>
          <p:cNvPicPr>
            <a:picLocks noChangeAspect="1"/>
          </p:cNvPicPr>
          <p:nvPr/>
        </p:nvPicPr>
        <p:blipFill>
          <a:blip r:embed="rId2"/>
          <a:stretch>
            <a:fillRect/>
          </a:stretch>
        </p:blipFill>
        <p:spPr>
          <a:xfrm>
            <a:off x="1066800" y="1485900"/>
            <a:ext cx="15925800" cy="8108797"/>
          </a:xfrm>
          <a:prstGeom prst="rect">
            <a:avLst/>
          </a:prstGeom>
        </p:spPr>
      </p:pic>
      <p:sp>
        <p:nvSpPr>
          <p:cNvPr id="4" name="TextBox 3">
            <a:extLst>
              <a:ext uri="{FF2B5EF4-FFF2-40B4-BE49-F238E27FC236}">
                <a16:creationId xmlns:a16="http://schemas.microsoft.com/office/drawing/2014/main" id="{DB946E23-FD5E-AB79-8C38-9F59FE4E391B}"/>
              </a:ext>
            </a:extLst>
          </p:cNvPr>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NVIDIA Q2 FY25 Investor Presentation</a:t>
            </a:r>
          </a:p>
        </p:txBody>
      </p:sp>
    </p:spTree>
    <p:extLst>
      <p:ext uri="{BB962C8B-B14F-4D97-AF65-F5344CB8AC3E}">
        <p14:creationId xmlns:p14="http://schemas.microsoft.com/office/powerpoint/2010/main" val="10703205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96554" y="419100"/>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Q2 FY25 FINANCIAL SUMMARY</a:t>
            </a:r>
          </a:p>
        </p:txBody>
      </p:sp>
      <p:pic>
        <p:nvPicPr>
          <p:cNvPr id="5" name="Picture 4">
            <a:extLst>
              <a:ext uri="{FF2B5EF4-FFF2-40B4-BE49-F238E27FC236}">
                <a16:creationId xmlns:a16="http://schemas.microsoft.com/office/drawing/2014/main" id="{D1E80A83-F6AE-6378-26D4-B9A4A4E5B701}"/>
              </a:ext>
            </a:extLst>
          </p:cNvPr>
          <p:cNvPicPr>
            <a:picLocks noChangeAspect="1"/>
          </p:cNvPicPr>
          <p:nvPr/>
        </p:nvPicPr>
        <p:blipFill>
          <a:blip r:embed="rId2"/>
          <a:stretch>
            <a:fillRect/>
          </a:stretch>
        </p:blipFill>
        <p:spPr>
          <a:xfrm>
            <a:off x="0" y="1638300"/>
            <a:ext cx="18249743" cy="8077200"/>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Q2 FY25 DATA CENTER</a:t>
            </a:r>
          </a:p>
        </p:txBody>
      </p:sp>
      <p:pic>
        <p:nvPicPr>
          <p:cNvPr id="5" name="Picture 4">
            <a:extLst>
              <a:ext uri="{FF2B5EF4-FFF2-40B4-BE49-F238E27FC236}">
                <a16:creationId xmlns:a16="http://schemas.microsoft.com/office/drawing/2014/main" id="{B6B73565-FD25-8700-A763-0E2E7EA2F298}"/>
              </a:ext>
            </a:extLst>
          </p:cNvPr>
          <p:cNvPicPr>
            <a:picLocks noChangeAspect="1"/>
          </p:cNvPicPr>
          <p:nvPr/>
        </p:nvPicPr>
        <p:blipFill>
          <a:blip r:embed="rId2"/>
          <a:stretch>
            <a:fillRect/>
          </a:stretch>
        </p:blipFill>
        <p:spPr>
          <a:xfrm>
            <a:off x="12290" y="1638300"/>
            <a:ext cx="18307375" cy="800100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Q2 FY25 GAMING</a:t>
            </a:r>
          </a:p>
        </p:txBody>
      </p:sp>
      <p:pic>
        <p:nvPicPr>
          <p:cNvPr id="4" name="Picture 3">
            <a:extLst>
              <a:ext uri="{FF2B5EF4-FFF2-40B4-BE49-F238E27FC236}">
                <a16:creationId xmlns:a16="http://schemas.microsoft.com/office/drawing/2014/main" id="{CEDA2C0E-5D2C-0DB6-2E62-75BE50435D1A}"/>
              </a:ext>
            </a:extLst>
          </p:cNvPr>
          <p:cNvPicPr>
            <a:picLocks noChangeAspect="1"/>
          </p:cNvPicPr>
          <p:nvPr/>
        </p:nvPicPr>
        <p:blipFill>
          <a:blip r:embed="rId2"/>
          <a:stretch>
            <a:fillRect/>
          </a:stretch>
        </p:blipFill>
        <p:spPr>
          <a:xfrm>
            <a:off x="0" y="1333500"/>
            <a:ext cx="18288000" cy="8476180"/>
          </a:xfrm>
          <a:prstGeom prst="rect">
            <a:avLst/>
          </a:prstGeom>
        </p:spPr>
      </p:pic>
    </p:spTree>
    <p:extLst>
      <p:ext uri="{BB962C8B-B14F-4D97-AF65-F5344CB8AC3E}">
        <p14:creationId xmlns:p14="http://schemas.microsoft.com/office/powerpoint/2010/main" val="243507117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Q2 FY25 PROFESSIONAL VISUALIZATION</a:t>
            </a:r>
          </a:p>
        </p:txBody>
      </p:sp>
      <p:pic>
        <p:nvPicPr>
          <p:cNvPr id="5" name="Picture 4">
            <a:extLst>
              <a:ext uri="{FF2B5EF4-FFF2-40B4-BE49-F238E27FC236}">
                <a16:creationId xmlns:a16="http://schemas.microsoft.com/office/drawing/2014/main" id="{83C2DADB-D8D2-46DB-2A14-AB740AECBD4D}"/>
              </a:ext>
            </a:extLst>
          </p:cNvPr>
          <p:cNvPicPr>
            <a:picLocks noChangeAspect="1"/>
          </p:cNvPicPr>
          <p:nvPr/>
        </p:nvPicPr>
        <p:blipFill>
          <a:blip r:embed="rId2"/>
          <a:stretch>
            <a:fillRect/>
          </a:stretch>
        </p:blipFill>
        <p:spPr>
          <a:xfrm>
            <a:off x="0" y="1257300"/>
            <a:ext cx="18280626" cy="848503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Electronic circuit board">
            <a:extLst>
              <a:ext uri="{FF2B5EF4-FFF2-40B4-BE49-F238E27FC236}">
                <a16:creationId xmlns:a16="http://schemas.microsoft.com/office/drawing/2014/main" id="{D34D1770-C202-D656-8AA5-648B98DF4C73}"/>
              </a:ext>
            </a:extLst>
          </p:cNvPr>
          <p:cNvPicPr>
            <a:picLocks noChangeAspect="1"/>
          </p:cNvPicPr>
          <p:nvPr/>
        </p:nvPicPr>
        <p:blipFill>
          <a:blip r:embed="rId2"/>
          <a:srcRect l="5884"/>
          <a:stretch/>
        </p:blipFill>
        <p:spPr>
          <a:xfrm>
            <a:off x="1" y="10"/>
            <a:ext cx="14504463" cy="10286990"/>
          </a:xfrm>
          <a:prstGeom prst="rect">
            <a:avLst/>
          </a:prstGeom>
        </p:spPr>
      </p:pic>
      <p:sp>
        <p:nvSpPr>
          <p:cNvPr id="46" name="Rectangle 4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6"/>
          <p:cNvSpPr txBox="1"/>
          <p:nvPr/>
        </p:nvSpPr>
        <p:spPr>
          <a:xfrm>
            <a:off x="11096786" y="400717"/>
            <a:ext cx="7284857"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a:latin typeface="Poppins" pitchFamily="2" charset="77"/>
                <a:ea typeface="+mj-ea"/>
                <a:cs typeface="Poppins" pitchFamily="2" charset="77"/>
                <a:sym typeface="Poppins Ultra-Bold"/>
              </a:rPr>
              <a:t>INDUSTRY PLAYERS OVERVIEW</a:t>
            </a:r>
            <a:endParaRPr lang="en-US" sz="6000">
              <a:latin typeface="Poppins" pitchFamily="2" charset="77"/>
              <a:ea typeface="+mj-ea"/>
              <a:cs typeface="Poppins" pitchFamily="2" charset="77"/>
              <a:sym typeface="Poppins"/>
            </a:endParaRPr>
          </a:p>
        </p:txBody>
      </p:sp>
      <p:sp>
        <p:nvSpPr>
          <p:cNvPr id="37" name="TextBox 37"/>
          <p:cNvSpPr txBox="1"/>
          <p:nvPr/>
        </p:nvSpPr>
        <p:spPr>
          <a:xfrm>
            <a:off x="11096786" y="3250585"/>
            <a:ext cx="6816936" cy="6110391"/>
          </a:xfrm>
          <a:prstGeom prst="rect">
            <a:avLst/>
          </a:prstGeom>
        </p:spPr>
        <p:txBody>
          <a:bodyPr vert="horz" lIns="91440" tIns="45720" rIns="91440" bIns="45720" rtlCol="0">
            <a:normAutofit/>
          </a:bodyPr>
          <a:lstStyle/>
          <a:p>
            <a:pPr marL="478059" lvl="1" indent="-228600">
              <a:lnSpc>
                <a:spcPct val="90000"/>
              </a:lnSpc>
              <a:spcAft>
                <a:spcPts val="600"/>
              </a:spcAft>
              <a:buFont typeface="Arial" panose="020B0604020202020204" pitchFamily="34" charset="0"/>
              <a:buChar char="•"/>
            </a:pPr>
            <a:r>
              <a:rPr lang="en-US" sz="3000" b="1">
                <a:latin typeface="Poppins" pitchFamily="2" charset="77"/>
                <a:cs typeface="Poppins" pitchFamily="2" charset="77"/>
              </a:rPr>
              <a:t>Intel</a:t>
            </a:r>
            <a:r>
              <a:rPr lang="en-US" sz="3000">
                <a:latin typeface="Poppins" pitchFamily="2" charset="77"/>
                <a:cs typeface="Poppins" pitchFamily="2" charset="77"/>
              </a:rPr>
              <a:t>: Leading IDM, strong in CPU production and moving into AI and autonomous driving.</a:t>
            </a:r>
          </a:p>
          <a:p>
            <a:pPr marL="249459" lvl="1">
              <a:lnSpc>
                <a:spcPct val="90000"/>
              </a:lnSpc>
              <a:spcAft>
                <a:spcPts val="600"/>
              </a:spcAft>
            </a:pPr>
            <a:endParaRPr lang="en-US" sz="3000">
              <a:latin typeface="Poppins" pitchFamily="2" charset="77"/>
              <a:cs typeface="Poppins" pitchFamily="2" charset="77"/>
            </a:endParaRPr>
          </a:p>
          <a:p>
            <a:pPr marL="478059" lvl="1" indent="-228600">
              <a:lnSpc>
                <a:spcPct val="90000"/>
              </a:lnSpc>
              <a:spcAft>
                <a:spcPts val="600"/>
              </a:spcAft>
              <a:buFont typeface="Arial" panose="020B0604020202020204" pitchFamily="34" charset="0"/>
              <a:buChar char="•"/>
            </a:pPr>
            <a:r>
              <a:rPr lang="en-US" sz="3000" b="1">
                <a:latin typeface="Poppins" pitchFamily="2" charset="77"/>
                <a:cs typeface="Poppins" pitchFamily="2" charset="77"/>
              </a:rPr>
              <a:t>Nvidia</a:t>
            </a:r>
            <a:r>
              <a:rPr lang="en-US" sz="3000">
                <a:latin typeface="Poppins" pitchFamily="2" charset="77"/>
                <a:cs typeface="Poppins" pitchFamily="2" charset="77"/>
              </a:rPr>
              <a:t>: Fabless leader in GPU production, dominant in AI and high-performance computing.</a:t>
            </a:r>
          </a:p>
          <a:p>
            <a:pPr marL="249459" lvl="1">
              <a:lnSpc>
                <a:spcPct val="90000"/>
              </a:lnSpc>
              <a:spcAft>
                <a:spcPts val="600"/>
              </a:spcAft>
            </a:pPr>
            <a:endParaRPr lang="en-US" sz="3000">
              <a:latin typeface="Poppins" pitchFamily="2" charset="77"/>
              <a:cs typeface="Poppins" pitchFamily="2" charset="77"/>
            </a:endParaRPr>
          </a:p>
          <a:p>
            <a:pPr marL="478059" lvl="1" indent="-228600">
              <a:lnSpc>
                <a:spcPct val="90000"/>
              </a:lnSpc>
              <a:spcAft>
                <a:spcPts val="600"/>
              </a:spcAft>
              <a:buFont typeface="Arial" panose="020B0604020202020204" pitchFamily="34" charset="0"/>
              <a:buChar char="•"/>
            </a:pPr>
            <a:r>
              <a:rPr lang="en-US" sz="3000" b="1">
                <a:latin typeface="Poppins" pitchFamily="2" charset="77"/>
                <a:cs typeface="Poppins" pitchFamily="2" charset="77"/>
              </a:rPr>
              <a:t>AMD</a:t>
            </a:r>
            <a:r>
              <a:rPr lang="en-US" sz="3000">
                <a:latin typeface="Poppins" pitchFamily="2" charset="77"/>
                <a:cs typeface="Poppins" pitchFamily="2" charset="77"/>
              </a:rPr>
              <a:t>: Fabless company competing with Intel in CPUs and Nvidia in GPUs.</a:t>
            </a:r>
            <a:endParaRPr lang="en-US" sz="3000">
              <a:latin typeface="Poppins" pitchFamily="2" charset="77"/>
              <a:cs typeface="Poppins" pitchFamily="2" charset="77"/>
              <a:sym typeface="Poppins"/>
            </a:endParaRPr>
          </a:p>
        </p:txBody>
      </p:sp>
      <p:sp>
        <p:nvSpPr>
          <p:cNvPr id="38" name="TextBox 38"/>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spcAft>
                <a:spcPts val="600"/>
              </a:spcAft>
            </a:pPr>
            <a:r>
              <a:rPr lang="en-US" sz="1757">
                <a:solidFill>
                  <a:srgbClr val="E6E6E6"/>
                </a:solidFill>
                <a:latin typeface="Poppins Medium"/>
                <a:ea typeface="Poppins Medium"/>
                <a:cs typeface="Poppins Medium"/>
                <a:sym typeface="Poppins Medium"/>
              </a:rPr>
              <a:t>Industry Progress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Q2 FY25 AUTOMOTIVE</a:t>
            </a:r>
          </a:p>
        </p:txBody>
      </p:sp>
      <p:pic>
        <p:nvPicPr>
          <p:cNvPr id="5" name="Picture 4">
            <a:extLst>
              <a:ext uri="{FF2B5EF4-FFF2-40B4-BE49-F238E27FC236}">
                <a16:creationId xmlns:a16="http://schemas.microsoft.com/office/drawing/2014/main" id="{A5CF882C-62A8-13B7-505A-D9939FDD5F3D}"/>
              </a:ext>
            </a:extLst>
          </p:cNvPr>
          <p:cNvPicPr>
            <a:picLocks noChangeAspect="1"/>
          </p:cNvPicPr>
          <p:nvPr/>
        </p:nvPicPr>
        <p:blipFill>
          <a:blip r:embed="rId2"/>
          <a:stretch>
            <a:fillRect/>
          </a:stretch>
        </p:blipFill>
        <p:spPr>
          <a:xfrm>
            <a:off x="0" y="1485900"/>
            <a:ext cx="18282994" cy="8305800"/>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Q2 FY25 SOURCES AND USES OF CASH</a:t>
            </a:r>
          </a:p>
        </p:txBody>
      </p:sp>
      <p:pic>
        <p:nvPicPr>
          <p:cNvPr id="5" name="Picture 4">
            <a:extLst>
              <a:ext uri="{FF2B5EF4-FFF2-40B4-BE49-F238E27FC236}">
                <a16:creationId xmlns:a16="http://schemas.microsoft.com/office/drawing/2014/main" id="{5521A122-D9A5-F23D-93A2-65496AF12B3C}"/>
              </a:ext>
            </a:extLst>
          </p:cNvPr>
          <p:cNvPicPr>
            <a:picLocks noChangeAspect="1"/>
          </p:cNvPicPr>
          <p:nvPr/>
        </p:nvPicPr>
        <p:blipFill>
          <a:blip r:embed="rId2"/>
          <a:stretch>
            <a:fillRect/>
          </a:stretch>
        </p:blipFill>
        <p:spPr>
          <a:xfrm>
            <a:off x="0" y="1714500"/>
            <a:ext cx="18288000" cy="7966881"/>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Q3 FY 25 OUTLOOK</a:t>
            </a:r>
          </a:p>
        </p:txBody>
      </p:sp>
      <p:pic>
        <p:nvPicPr>
          <p:cNvPr id="5" name="Picture 4">
            <a:extLst>
              <a:ext uri="{FF2B5EF4-FFF2-40B4-BE49-F238E27FC236}">
                <a16:creationId xmlns:a16="http://schemas.microsoft.com/office/drawing/2014/main" id="{AE3677C2-4527-6ED6-F053-61174D784005}"/>
              </a:ext>
            </a:extLst>
          </p:cNvPr>
          <p:cNvPicPr>
            <a:picLocks noChangeAspect="1"/>
          </p:cNvPicPr>
          <p:nvPr/>
        </p:nvPicPr>
        <p:blipFill>
          <a:blip r:embed="rId2"/>
          <a:stretch>
            <a:fillRect/>
          </a:stretch>
        </p:blipFill>
        <p:spPr>
          <a:xfrm>
            <a:off x="100007" y="1429482"/>
            <a:ext cx="18087986" cy="8857518"/>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QUARTERLY REVENUE TREND Q2 FY25 to Q3 FY23</a:t>
            </a:r>
          </a:p>
        </p:txBody>
      </p:sp>
      <p:pic>
        <p:nvPicPr>
          <p:cNvPr id="5" name="Picture 4">
            <a:extLst>
              <a:ext uri="{FF2B5EF4-FFF2-40B4-BE49-F238E27FC236}">
                <a16:creationId xmlns:a16="http://schemas.microsoft.com/office/drawing/2014/main" id="{A4832DA8-53C6-CE60-1177-3158568355CE}"/>
              </a:ext>
            </a:extLst>
          </p:cNvPr>
          <p:cNvPicPr>
            <a:picLocks noChangeAspect="1"/>
          </p:cNvPicPr>
          <p:nvPr/>
        </p:nvPicPr>
        <p:blipFill>
          <a:blip r:embed="rId2"/>
          <a:stretch>
            <a:fillRect/>
          </a:stretch>
        </p:blipFill>
        <p:spPr>
          <a:xfrm>
            <a:off x="0" y="1034845"/>
            <a:ext cx="18345402" cy="890925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3836324" y="-102287"/>
            <a:ext cx="10548093" cy="10548093"/>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8775" r="-38775"/>
              </a:stretch>
            </a:blipFill>
          </p:spPr>
          <p:txBody>
            <a:bodyPr/>
            <a:lstStyle/>
            <a:p>
              <a:endParaRPr lang="en-CA"/>
            </a:p>
          </p:txBody>
        </p:sp>
      </p:grpSp>
      <p:sp>
        <p:nvSpPr>
          <p:cNvPr id="5" name="Freeform 5"/>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2700000">
            <a:off x="2319493" y="2447536"/>
            <a:ext cx="5448446" cy="5448446"/>
          </a:xfrm>
          <a:custGeom>
            <a:avLst/>
            <a:gdLst/>
            <a:ahLst/>
            <a:cxnLst/>
            <a:rect l="l" t="t" r="r" b="b"/>
            <a:pathLst>
              <a:path w="5448446" h="5448446">
                <a:moveTo>
                  <a:pt x="0" y="0"/>
                </a:moveTo>
                <a:lnTo>
                  <a:pt x="5448447" y="0"/>
                </a:lnTo>
                <a:lnTo>
                  <a:pt x="5448447" y="5448446"/>
                </a:lnTo>
                <a:lnTo>
                  <a:pt x="0" y="5448446"/>
                </a:lnTo>
                <a:lnTo>
                  <a:pt x="0" y="0"/>
                </a:lnTo>
                <a:close/>
              </a:path>
            </a:pathLst>
          </a:custGeom>
          <a:solidFill>
            <a:schemeClr val="accent3"/>
          </a:solidFill>
        </p:spPr>
        <p:txBody>
          <a:bodyPr/>
          <a:lstStyle/>
          <a:p>
            <a:endParaRPr lang="en-CA"/>
          </a:p>
        </p:txBody>
      </p:sp>
      <p:sp>
        <p:nvSpPr>
          <p:cNvPr id="10" name="Freeform 10"/>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Freeform 12"/>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3" name="Freeform 13"/>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4" name="Freeform 14"/>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5"/>
          <p:cNvSpPr txBox="1"/>
          <p:nvPr/>
        </p:nvSpPr>
        <p:spPr>
          <a:xfrm>
            <a:off x="1851926" y="4376667"/>
            <a:ext cx="6383579" cy="1590179"/>
          </a:xfrm>
          <a:prstGeom prst="rect">
            <a:avLst/>
          </a:prstGeom>
        </p:spPr>
        <p:txBody>
          <a:bodyPr lIns="0" tIns="0" rIns="0" bIns="0" rtlCol="0" anchor="t">
            <a:spAutoFit/>
          </a:bodyPr>
          <a:lstStyle/>
          <a:p>
            <a:pPr algn="ctr">
              <a:lnSpc>
                <a:spcPts val="6185"/>
              </a:lnSpc>
            </a:pPr>
            <a:r>
              <a:rPr lang="en-US" sz="5378">
                <a:solidFill>
                  <a:srgbClr val="FFFFFF"/>
                </a:solidFill>
                <a:latin typeface="Open Sans Bold"/>
                <a:ea typeface="Open Sans Bold"/>
                <a:cs typeface="Open Sans Bold"/>
                <a:sym typeface="Open Sans Bold"/>
              </a:rPr>
              <a:t>Notable</a:t>
            </a:r>
          </a:p>
          <a:p>
            <a:pPr algn="ctr">
              <a:lnSpc>
                <a:spcPts val="6185"/>
              </a:lnSpc>
            </a:pPr>
            <a:r>
              <a:rPr lang="en-US" sz="5378">
                <a:solidFill>
                  <a:srgbClr val="FFFFFF"/>
                </a:solidFill>
                <a:latin typeface="Open Sans Bold"/>
                <a:ea typeface="Open Sans Bold"/>
                <a:cs typeface="Open Sans Bold"/>
                <a:sym typeface="Open Sans Bold"/>
              </a:rPr>
              <a:t>Extra Information</a:t>
            </a:r>
          </a:p>
        </p:txBody>
      </p:sp>
      <p:pic>
        <p:nvPicPr>
          <p:cNvPr id="16" name="Picture 4" descr="Nvidia Corp becomes world's most valuable company - Taipei Times">
            <a:extLst>
              <a:ext uri="{FF2B5EF4-FFF2-40B4-BE49-F238E27FC236}">
                <a16:creationId xmlns:a16="http://schemas.microsoft.com/office/drawing/2014/main" id="{1AA8FA40-6C2F-C925-8AA9-17B462C885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5870" y="2138045"/>
            <a:ext cx="9001125" cy="606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7330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OVERVIEW OF R&amp;D COSTS</a:t>
            </a:r>
          </a:p>
        </p:txBody>
      </p:sp>
      <p:pic>
        <p:nvPicPr>
          <p:cNvPr id="5" name="Picture 4">
            <a:extLst>
              <a:ext uri="{FF2B5EF4-FFF2-40B4-BE49-F238E27FC236}">
                <a16:creationId xmlns:a16="http://schemas.microsoft.com/office/drawing/2014/main" id="{9B3F1318-0F5F-7745-9743-7E97108F9BF3}"/>
              </a:ext>
            </a:extLst>
          </p:cNvPr>
          <p:cNvPicPr>
            <a:picLocks noChangeAspect="1"/>
          </p:cNvPicPr>
          <p:nvPr/>
        </p:nvPicPr>
        <p:blipFill>
          <a:blip r:embed="rId3"/>
          <a:stretch>
            <a:fillRect/>
          </a:stretch>
        </p:blipFill>
        <p:spPr>
          <a:xfrm>
            <a:off x="31955" y="1257300"/>
            <a:ext cx="18182673" cy="815340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6E403CF-7E22-579A-0A8B-B520C9BA51FC}"/>
                  </a:ext>
                </a:extLst>
              </p14:cNvPr>
              <p14:cNvContentPartPr/>
              <p14:nvPr/>
            </p14:nvContentPartPr>
            <p14:xfrm>
              <a:off x="220634" y="8169991"/>
              <a:ext cx="3110760" cy="134640"/>
            </p14:xfrm>
          </p:contentPart>
        </mc:Choice>
        <mc:Fallback xmlns="">
          <p:pic>
            <p:nvPicPr>
              <p:cNvPr id="6" name="Ink 5">
                <a:extLst>
                  <a:ext uri="{FF2B5EF4-FFF2-40B4-BE49-F238E27FC236}">
                    <a16:creationId xmlns:a16="http://schemas.microsoft.com/office/drawing/2014/main" id="{A6E403CF-7E22-579A-0A8B-B520C9BA51FC}"/>
                  </a:ext>
                </a:extLst>
              </p:cNvPr>
              <p:cNvPicPr/>
              <p:nvPr/>
            </p:nvPicPr>
            <p:blipFill>
              <a:blip r:embed="rId5"/>
              <a:stretch>
                <a:fillRect/>
              </a:stretch>
            </p:blipFill>
            <p:spPr>
              <a:xfrm>
                <a:off x="166628" y="8061991"/>
                <a:ext cx="3218412"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36D6A8A-C52B-FC87-DF9E-D8FF772E8253}"/>
                  </a:ext>
                </a:extLst>
              </p14:cNvPr>
              <p14:cNvContentPartPr/>
              <p14:nvPr/>
            </p14:nvContentPartPr>
            <p14:xfrm>
              <a:off x="10101914" y="8169991"/>
              <a:ext cx="455760" cy="45000"/>
            </p14:xfrm>
          </p:contentPart>
        </mc:Choice>
        <mc:Fallback xmlns="">
          <p:pic>
            <p:nvPicPr>
              <p:cNvPr id="7" name="Ink 6">
                <a:extLst>
                  <a:ext uri="{FF2B5EF4-FFF2-40B4-BE49-F238E27FC236}">
                    <a16:creationId xmlns:a16="http://schemas.microsoft.com/office/drawing/2014/main" id="{D36D6A8A-C52B-FC87-DF9E-D8FF772E8253}"/>
                  </a:ext>
                </a:extLst>
              </p:cNvPr>
              <p:cNvPicPr/>
              <p:nvPr/>
            </p:nvPicPr>
            <p:blipFill>
              <a:blip r:embed="rId7"/>
              <a:stretch>
                <a:fillRect/>
              </a:stretch>
            </p:blipFill>
            <p:spPr>
              <a:xfrm>
                <a:off x="10047914" y="8061120"/>
                <a:ext cx="563400" cy="2623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305C71CA-064B-3A8A-6823-D178DF6E3D8F}"/>
                  </a:ext>
                </a:extLst>
              </p14:cNvPr>
              <p14:cNvContentPartPr/>
              <p14:nvPr/>
            </p14:nvContentPartPr>
            <p14:xfrm>
              <a:off x="12565394" y="8154871"/>
              <a:ext cx="440640" cy="31320"/>
            </p14:xfrm>
          </p:contentPart>
        </mc:Choice>
        <mc:Fallback xmlns="">
          <p:pic>
            <p:nvPicPr>
              <p:cNvPr id="8" name="Ink 7">
                <a:extLst>
                  <a:ext uri="{FF2B5EF4-FFF2-40B4-BE49-F238E27FC236}">
                    <a16:creationId xmlns:a16="http://schemas.microsoft.com/office/drawing/2014/main" id="{305C71CA-064B-3A8A-6823-D178DF6E3D8F}"/>
                  </a:ext>
                </a:extLst>
              </p:cNvPr>
              <p:cNvPicPr/>
              <p:nvPr/>
            </p:nvPicPr>
            <p:blipFill>
              <a:blip r:embed="rId9"/>
              <a:stretch>
                <a:fillRect/>
              </a:stretch>
            </p:blipFill>
            <p:spPr>
              <a:xfrm>
                <a:off x="12511438" y="8046871"/>
                <a:ext cx="548192"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8E1C973E-0E53-ACFE-8B00-83F04010F9ED}"/>
                  </a:ext>
                </a:extLst>
              </p14:cNvPr>
              <p14:cNvContentPartPr/>
              <p14:nvPr/>
            </p14:nvContentPartPr>
            <p14:xfrm>
              <a:off x="14821874" y="8184391"/>
              <a:ext cx="588600" cy="74520"/>
            </p14:xfrm>
          </p:contentPart>
        </mc:Choice>
        <mc:Fallback xmlns="">
          <p:pic>
            <p:nvPicPr>
              <p:cNvPr id="9" name="Ink 8">
                <a:extLst>
                  <a:ext uri="{FF2B5EF4-FFF2-40B4-BE49-F238E27FC236}">
                    <a16:creationId xmlns:a16="http://schemas.microsoft.com/office/drawing/2014/main" id="{8E1C973E-0E53-ACFE-8B00-83F04010F9ED}"/>
                  </a:ext>
                </a:extLst>
              </p:cNvPr>
              <p:cNvPicPr/>
              <p:nvPr/>
            </p:nvPicPr>
            <p:blipFill>
              <a:blip r:embed="rId11"/>
              <a:stretch>
                <a:fillRect/>
              </a:stretch>
            </p:blipFill>
            <p:spPr>
              <a:xfrm>
                <a:off x="14767874" y="8076391"/>
                <a:ext cx="69624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64BC2B46-1F2C-B68A-C3FC-4F4D4727B72A}"/>
                  </a:ext>
                </a:extLst>
              </p14:cNvPr>
              <p14:cNvContentPartPr/>
              <p14:nvPr/>
            </p14:nvContentPartPr>
            <p14:xfrm>
              <a:off x="17210834" y="8199151"/>
              <a:ext cx="663840" cy="61560"/>
            </p14:xfrm>
          </p:contentPart>
        </mc:Choice>
        <mc:Fallback xmlns="">
          <p:pic>
            <p:nvPicPr>
              <p:cNvPr id="10" name="Ink 9">
                <a:extLst>
                  <a:ext uri="{FF2B5EF4-FFF2-40B4-BE49-F238E27FC236}">
                    <a16:creationId xmlns:a16="http://schemas.microsoft.com/office/drawing/2014/main" id="{64BC2B46-1F2C-B68A-C3FC-4F4D4727B72A}"/>
                  </a:ext>
                </a:extLst>
              </p:cNvPr>
              <p:cNvPicPr/>
              <p:nvPr/>
            </p:nvPicPr>
            <p:blipFill>
              <a:blip r:embed="rId13"/>
              <a:stretch>
                <a:fillRect/>
              </a:stretch>
            </p:blipFill>
            <p:spPr>
              <a:xfrm>
                <a:off x="17156805" y="8091151"/>
                <a:ext cx="771538" cy="277200"/>
              </a:xfrm>
              <a:prstGeom prst="rect">
                <a:avLst/>
              </a:prstGeom>
            </p:spPr>
          </p:pic>
        </mc:Fallback>
      </mc:AlternateContent>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REVENUE BY LOCATION </a:t>
            </a:r>
          </a:p>
        </p:txBody>
      </p:sp>
      <p:pic>
        <p:nvPicPr>
          <p:cNvPr id="5" name="Picture 4">
            <a:extLst>
              <a:ext uri="{FF2B5EF4-FFF2-40B4-BE49-F238E27FC236}">
                <a16:creationId xmlns:a16="http://schemas.microsoft.com/office/drawing/2014/main" id="{993FB013-102B-BFC7-1C26-FBD71314D8A0}"/>
              </a:ext>
            </a:extLst>
          </p:cNvPr>
          <p:cNvPicPr>
            <a:picLocks noChangeAspect="1"/>
          </p:cNvPicPr>
          <p:nvPr/>
        </p:nvPicPr>
        <p:blipFill>
          <a:blip r:embed="rId2"/>
          <a:stretch>
            <a:fillRect/>
          </a:stretch>
        </p:blipFill>
        <p:spPr>
          <a:xfrm>
            <a:off x="125381" y="2857500"/>
            <a:ext cx="18037238" cy="5003030"/>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REVENUE BY SEGMENTS</a:t>
            </a:r>
          </a:p>
        </p:txBody>
      </p:sp>
      <p:pic>
        <p:nvPicPr>
          <p:cNvPr id="5" name="Picture 4">
            <a:extLst>
              <a:ext uri="{FF2B5EF4-FFF2-40B4-BE49-F238E27FC236}">
                <a16:creationId xmlns:a16="http://schemas.microsoft.com/office/drawing/2014/main" id="{19111410-5F3D-0263-AEEA-CE0420222915}"/>
              </a:ext>
            </a:extLst>
          </p:cNvPr>
          <p:cNvPicPr>
            <a:picLocks noChangeAspect="1"/>
          </p:cNvPicPr>
          <p:nvPr/>
        </p:nvPicPr>
        <p:blipFill>
          <a:blip r:embed="rId2"/>
          <a:stretch>
            <a:fillRect/>
          </a:stretch>
        </p:blipFill>
        <p:spPr>
          <a:xfrm>
            <a:off x="148166" y="1638300"/>
            <a:ext cx="17991667" cy="77724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A067C29-A3F3-4BEB-7482-05B24E8F6979}"/>
                  </a:ext>
                </a:extLst>
              </p14:cNvPr>
              <p14:cNvContentPartPr/>
              <p14:nvPr/>
            </p14:nvContentPartPr>
            <p14:xfrm>
              <a:off x="9512234" y="5912791"/>
              <a:ext cx="805680" cy="189000"/>
            </p14:xfrm>
          </p:contentPart>
        </mc:Choice>
        <mc:Fallback xmlns="">
          <p:pic>
            <p:nvPicPr>
              <p:cNvPr id="6" name="Ink 5">
                <a:extLst>
                  <a:ext uri="{FF2B5EF4-FFF2-40B4-BE49-F238E27FC236}">
                    <a16:creationId xmlns:a16="http://schemas.microsoft.com/office/drawing/2014/main" id="{1A067C29-A3F3-4BEB-7482-05B24E8F6979}"/>
                  </a:ext>
                </a:extLst>
              </p:cNvPr>
              <p:cNvPicPr/>
              <p:nvPr/>
            </p:nvPicPr>
            <p:blipFill>
              <a:blip r:embed="rId4"/>
              <a:stretch>
                <a:fillRect/>
              </a:stretch>
            </p:blipFill>
            <p:spPr>
              <a:xfrm>
                <a:off x="9458234" y="5804996"/>
                <a:ext cx="913320" cy="40423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C3621AF-0721-346A-A6C8-9E6A481DE6BF}"/>
                  </a:ext>
                </a:extLst>
              </p14:cNvPr>
              <p14:cNvContentPartPr/>
              <p14:nvPr/>
            </p14:nvContentPartPr>
            <p14:xfrm>
              <a:off x="854954" y="5956711"/>
              <a:ext cx="1263240" cy="61920"/>
            </p14:xfrm>
          </p:contentPart>
        </mc:Choice>
        <mc:Fallback xmlns="">
          <p:pic>
            <p:nvPicPr>
              <p:cNvPr id="7" name="Ink 6">
                <a:extLst>
                  <a:ext uri="{FF2B5EF4-FFF2-40B4-BE49-F238E27FC236}">
                    <a16:creationId xmlns:a16="http://schemas.microsoft.com/office/drawing/2014/main" id="{BC3621AF-0721-346A-A6C8-9E6A481DE6BF}"/>
                  </a:ext>
                </a:extLst>
              </p:cNvPr>
              <p:cNvPicPr/>
              <p:nvPr/>
            </p:nvPicPr>
            <p:blipFill>
              <a:blip r:embed="rId6"/>
              <a:stretch>
                <a:fillRect/>
              </a:stretch>
            </p:blipFill>
            <p:spPr>
              <a:xfrm>
                <a:off x="800954" y="5848079"/>
                <a:ext cx="1370880" cy="27882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543047F3-1830-E429-98A8-08DB2D9F0BF6}"/>
                  </a:ext>
                </a:extLst>
              </p14:cNvPr>
              <p14:cNvContentPartPr/>
              <p14:nvPr/>
            </p14:nvContentPartPr>
            <p14:xfrm>
              <a:off x="9532034" y="8213191"/>
              <a:ext cx="730800" cy="91080"/>
            </p14:xfrm>
          </p:contentPart>
        </mc:Choice>
        <mc:Fallback xmlns="">
          <p:pic>
            <p:nvPicPr>
              <p:cNvPr id="8" name="Ink 7">
                <a:extLst>
                  <a:ext uri="{FF2B5EF4-FFF2-40B4-BE49-F238E27FC236}">
                    <a16:creationId xmlns:a16="http://schemas.microsoft.com/office/drawing/2014/main" id="{543047F3-1830-E429-98A8-08DB2D9F0BF6}"/>
                  </a:ext>
                </a:extLst>
              </p:cNvPr>
              <p:cNvPicPr/>
              <p:nvPr/>
            </p:nvPicPr>
            <p:blipFill>
              <a:blip r:embed="rId8"/>
              <a:stretch>
                <a:fillRect/>
              </a:stretch>
            </p:blipFill>
            <p:spPr>
              <a:xfrm>
                <a:off x="9478034" y="8104762"/>
                <a:ext cx="838440" cy="30757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DDBF8D8E-4C12-6E53-509D-9A67741132C4}"/>
                  </a:ext>
                </a:extLst>
              </p14:cNvPr>
              <p14:cNvContentPartPr/>
              <p14:nvPr/>
            </p14:nvContentPartPr>
            <p14:xfrm>
              <a:off x="12004514" y="8228311"/>
              <a:ext cx="736560" cy="89640"/>
            </p14:xfrm>
          </p:contentPart>
        </mc:Choice>
        <mc:Fallback xmlns="">
          <p:pic>
            <p:nvPicPr>
              <p:cNvPr id="9" name="Ink 8">
                <a:extLst>
                  <a:ext uri="{FF2B5EF4-FFF2-40B4-BE49-F238E27FC236}">
                    <a16:creationId xmlns:a16="http://schemas.microsoft.com/office/drawing/2014/main" id="{DDBF8D8E-4C12-6E53-509D-9A67741132C4}"/>
                  </a:ext>
                </a:extLst>
              </p:cNvPr>
              <p:cNvPicPr/>
              <p:nvPr/>
            </p:nvPicPr>
            <p:blipFill>
              <a:blip r:embed="rId10"/>
              <a:stretch>
                <a:fillRect/>
              </a:stretch>
            </p:blipFill>
            <p:spPr>
              <a:xfrm>
                <a:off x="11950514" y="8120743"/>
                <a:ext cx="844200" cy="30441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35C61DBA-CAD9-7CB0-FEE7-A730F20B9441}"/>
                  </a:ext>
                </a:extLst>
              </p14:cNvPr>
              <p14:cNvContentPartPr/>
              <p14:nvPr/>
            </p14:nvContentPartPr>
            <p14:xfrm>
              <a:off x="14511914" y="8257831"/>
              <a:ext cx="702720" cy="74880"/>
            </p14:xfrm>
          </p:contentPart>
        </mc:Choice>
        <mc:Fallback xmlns="">
          <p:pic>
            <p:nvPicPr>
              <p:cNvPr id="10" name="Ink 9">
                <a:extLst>
                  <a:ext uri="{FF2B5EF4-FFF2-40B4-BE49-F238E27FC236}">
                    <a16:creationId xmlns:a16="http://schemas.microsoft.com/office/drawing/2014/main" id="{35C61DBA-CAD9-7CB0-FEE7-A730F20B9441}"/>
                  </a:ext>
                </a:extLst>
              </p:cNvPr>
              <p:cNvPicPr/>
              <p:nvPr/>
            </p:nvPicPr>
            <p:blipFill>
              <a:blip r:embed="rId12"/>
              <a:stretch>
                <a:fillRect/>
              </a:stretch>
            </p:blipFill>
            <p:spPr>
              <a:xfrm>
                <a:off x="14457914" y="8149831"/>
                <a:ext cx="81036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8122594E-A93D-C62A-319A-18A9FB763714}"/>
                  </a:ext>
                </a:extLst>
              </p14:cNvPr>
              <p14:cNvContentPartPr/>
              <p14:nvPr/>
            </p14:nvContentPartPr>
            <p14:xfrm>
              <a:off x="17018954" y="8228311"/>
              <a:ext cx="889920" cy="105480"/>
            </p14:xfrm>
          </p:contentPart>
        </mc:Choice>
        <mc:Fallback xmlns="">
          <p:pic>
            <p:nvPicPr>
              <p:cNvPr id="11" name="Ink 10">
                <a:extLst>
                  <a:ext uri="{FF2B5EF4-FFF2-40B4-BE49-F238E27FC236}">
                    <a16:creationId xmlns:a16="http://schemas.microsoft.com/office/drawing/2014/main" id="{8122594E-A93D-C62A-319A-18A9FB763714}"/>
                  </a:ext>
                </a:extLst>
              </p:cNvPr>
              <p:cNvPicPr/>
              <p:nvPr/>
            </p:nvPicPr>
            <p:blipFill>
              <a:blip r:embed="rId14"/>
              <a:stretch>
                <a:fillRect/>
              </a:stretch>
            </p:blipFill>
            <p:spPr>
              <a:xfrm>
                <a:off x="16964954" y="8120311"/>
                <a:ext cx="99756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9937BADD-6252-AD71-516F-3CA8098EC5C1}"/>
                  </a:ext>
                </a:extLst>
              </p14:cNvPr>
              <p14:cNvContentPartPr/>
              <p14:nvPr/>
            </p14:nvContentPartPr>
            <p14:xfrm>
              <a:off x="14527034" y="5957071"/>
              <a:ext cx="702720" cy="77040"/>
            </p14:xfrm>
          </p:contentPart>
        </mc:Choice>
        <mc:Fallback xmlns="">
          <p:pic>
            <p:nvPicPr>
              <p:cNvPr id="12" name="Ink 11">
                <a:extLst>
                  <a:ext uri="{FF2B5EF4-FFF2-40B4-BE49-F238E27FC236}">
                    <a16:creationId xmlns:a16="http://schemas.microsoft.com/office/drawing/2014/main" id="{9937BADD-6252-AD71-516F-3CA8098EC5C1}"/>
                  </a:ext>
                </a:extLst>
              </p:cNvPr>
              <p:cNvPicPr/>
              <p:nvPr/>
            </p:nvPicPr>
            <p:blipFill>
              <a:blip r:embed="rId16"/>
              <a:stretch>
                <a:fillRect/>
              </a:stretch>
            </p:blipFill>
            <p:spPr>
              <a:xfrm>
                <a:off x="14473034" y="5849071"/>
                <a:ext cx="810360" cy="292680"/>
              </a:xfrm>
              <a:prstGeom prst="rect">
                <a:avLst/>
              </a:prstGeom>
            </p:spPr>
          </p:pic>
        </mc:Fallback>
      </mc:AlternateContent>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SHARES OUTSTANDING</a:t>
            </a:r>
          </a:p>
        </p:txBody>
      </p:sp>
      <p:pic>
        <p:nvPicPr>
          <p:cNvPr id="5" name="Picture 4">
            <a:extLst>
              <a:ext uri="{FF2B5EF4-FFF2-40B4-BE49-F238E27FC236}">
                <a16:creationId xmlns:a16="http://schemas.microsoft.com/office/drawing/2014/main" id="{AE50DFEB-AF13-B506-8E13-C1EF3184BFCD}"/>
              </a:ext>
            </a:extLst>
          </p:cNvPr>
          <p:cNvPicPr>
            <a:picLocks noChangeAspect="1"/>
          </p:cNvPicPr>
          <p:nvPr/>
        </p:nvPicPr>
        <p:blipFill>
          <a:blip r:embed="rId3"/>
          <a:stretch>
            <a:fillRect/>
          </a:stretch>
        </p:blipFill>
        <p:spPr>
          <a:xfrm>
            <a:off x="337430" y="1333500"/>
            <a:ext cx="17445908" cy="8458200"/>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2346" y="1554802"/>
            <a:ext cx="17383154" cy="8540970"/>
          </a:xfrm>
          <a:custGeom>
            <a:avLst/>
            <a:gdLst/>
            <a:ahLst/>
            <a:cxnLst/>
            <a:rect l="l" t="t" r="r" b="b"/>
            <a:pathLst>
              <a:path w="17383154" h="8540970">
                <a:moveTo>
                  <a:pt x="0" y="0"/>
                </a:moveTo>
                <a:lnTo>
                  <a:pt x="17383153" y="0"/>
                </a:lnTo>
                <a:lnTo>
                  <a:pt x="17383153" y="8540970"/>
                </a:lnTo>
                <a:lnTo>
                  <a:pt x="0" y="8540970"/>
                </a:lnTo>
                <a:lnTo>
                  <a:pt x="0" y="0"/>
                </a:lnTo>
                <a:close/>
              </a:path>
            </a:pathLst>
          </a:custGeom>
          <a:blipFill>
            <a:blip r:embed="rId2"/>
            <a:stretch>
              <a:fillRect l="-73646" t="-144821" r="-31346" b="-15938"/>
            </a:stretch>
          </a:blipFill>
        </p:spPr>
        <p:txBody>
          <a:bodyPr/>
          <a:lstStyle/>
          <a:p>
            <a:endParaRPr lang="en-CA"/>
          </a:p>
        </p:txBody>
      </p:sp>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BUSINESS OVERVIEW (10K) -2024 MARKET PLATFORMS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Electronic circuit board">
            <a:extLst>
              <a:ext uri="{FF2B5EF4-FFF2-40B4-BE49-F238E27FC236}">
                <a16:creationId xmlns:a16="http://schemas.microsoft.com/office/drawing/2014/main" id="{84D79CAC-7CC4-DCDD-990F-AF56E4F250DA}"/>
              </a:ext>
            </a:extLst>
          </p:cNvPr>
          <p:cNvPicPr>
            <a:picLocks noChangeAspect="1"/>
          </p:cNvPicPr>
          <p:nvPr/>
        </p:nvPicPr>
        <p:blipFill>
          <a:blip r:embed="rId2"/>
          <a:srcRect l="39586" r="7756"/>
          <a:stretch/>
        </p:blipFill>
        <p:spPr>
          <a:xfrm>
            <a:off x="-1" y="-3"/>
            <a:ext cx="8115296" cy="10287003"/>
          </a:xfrm>
          <a:prstGeom prst="rect">
            <a:avLst/>
          </a:prstGeom>
        </p:spPr>
      </p:pic>
      <p:sp useBgFill="1">
        <p:nvSpPr>
          <p:cNvPr id="34" name="Rectangle 3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295" y="-1"/>
            <a:ext cx="10172703" cy="3428999"/>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5149DFA-8E7D-3C76-EF61-3D241815097F}"/>
              </a:ext>
            </a:extLst>
          </p:cNvPr>
          <p:cNvSpPr txBox="1"/>
          <p:nvPr/>
        </p:nvSpPr>
        <p:spPr>
          <a:xfrm>
            <a:off x="9172975" y="4114800"/>
            <a:ext cx="7871010" cy="5245317"/>
          </a:xfrm>
          <a:prstGeom prst="rect">
            <a:avLst/>
          </a:prstGeom>
        </p:spPr>
        <p:txBody>
          <a:bodyPr vert="horz" lIns="91440" tIns="45720" rIns="91440" bIns="45720" rtlCol="0" anchor="ctr">
            <a:normAutofit/>
          </a:bodyPr>
          <a:lstStyle/>
          <a:p>
            <a:pPr>
              <a:lnSpc>
                <a:spcPct val="90000"/>
              </a:lnSpc>
              <a:spcAft>
                <a:spcPts val="600"/>
              </a:spcAft>
            </a:pPr>
            <a:r>
              <a:rPr lang="en-US" sz="3000" b="1">
                <a:latin typeface="Poppins" pitchFamily="2" charset="77"/>
                <a:cs typeface="Poppins" pitchFamily="2" charset="77"/>
              </a:rPr>
              <a:t>Industry Trends: Shrinking Chip Sizes</a:t>
            </a:r>
          </a:p>
          <a:p>
            <a:pPr marL="457200" indent="-457200">
              <a:lnSpc>
                <a:spcPct val="90000"/>
              </a:lnSpc>
              <a:spcAft>
                <a:spcPts val="600"/>
              </a:spcAft>
              <a:buFont typeface="Wingdings" pitchFamily="2" charset="2"/>
              <a:buChar char="Ø"/>
            </a:pPr>
            <a:r>
              <a:rPr lang="en-US" sz="3000"/>
              <a:t>Shrinking chip sizes (e.g., moving from 7nm to 3nm technology) allows for more transistors on a chip, improving performance and reducing energy consumption.</a:t>
            </a:r>
          </a:p>
          <a:p>
            <a:pPr marL="457200" indent="-457200">
              <a:lnSpc>
                <a:spcPct val="90000"/>
              </a:lnSpc>
              <a:spcAft>
                <a:spcPts val="600"/>
              </a:spcAft>
              <a:buFont typeface="Wingdings" pitchFamily="2" charset="2"/>
              <a:buChar char="Ø"/>
            </a:pPr>
            <a:r>
              <a:rPr lang="en-US" sz="3000"/>
              <a:t>These advancements make chips faster and more efficient.</a:t>
            </a:r>
          </a:p>
          <a:p>
            <a:pPr indent="-228600">
              <a:lnSpc>
                <a:spcPct val="90000"/>
              </a:lnSpc>
              <a:spcAft>
                <a:spcPts val="600"/>
              </a:spcAft>
              <a:buFont typeface="Arial" panose="020B0604020202020204" pitchFamily="34" charset="0"/>
              <a:buChar char="•"/>
            </a:pPr>
            <a:endParaRPr lang="en-US" sz="300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p:cNvSpPr/>
          <p:nvPr/>
        </p:nvSpPr>
        <p:spPr>
          <a:xfrm>
            <a:off x="412735" y="2834312"/>
            <a:ext cx="17462530" cy="6423988"/>
          </a:xfrm>
          <a:custGeom>
            <a:avLst/>
            <a:gdLst/>
            <a:ahLst/>
            <a:cxnLst/>
            <a:rect l="l" t="t" r="r" b="b"/>
            <a:pathLst>
              <a:path w="17462530" h="6423988">
                <a:moveTo>
                  <a:pt x="0" y="0"/>
                </a:moveTo>
                <a:lnTo>
                  <a:pt x="17462530" y="0"/>
                </a:lnTo>
                <a:lnTo>
                  <a:pt x="17462530" y="6423988"/>
                </a:lnTo>
                <a:lnTo>
                  <a:pt x="0" y="6423988"/>
                </a:lnTo>
                <a:lnTo>
                  <a:pt x="0" y="0"/>
                </a:lnTo>
                <a:close/>
              </a:path>
            </a:pathLst>
          </a:custGeom>
          <a:blipFill>
            <a:blip r:embed="rId3"/>
            <a:stretch>
              <a:fillRect l="-70905" t="-79305" r="-29248" b="-160746"/>
            </a:stretch>
          </a:blipFill>
        </p:spPr>
        <p:txBody>
          <a:bodyPr/>
          <a:lstStyle/>
          <a:p>
            <a:endParaRPr lang="en-CA"/>
          </a:p>
        </p:txBody>
      </p:sp>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BUSINESS OVERVIEW (10K) - 2024 RESULTS</a:t>
            </a:r>
          </a:p>
        </p:txBody>
      </p:sp>
    </p:spTree>
  </p:cSld>
  <p:clrMapOvr>
    <a:overrideClrMapping bg1="lt1" tx1="dk1" bg2="lt2" tx2="dk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3836324" y="-102287"/>
            <a:ext cx="10548093" cy="10548093"/>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8775" r="-38775"/>
              </a:stretch>
            </a:blipFill>
          </p:spPr>
          <p:txBody>
            <a:bodyPr/>
            <a:lstStyle/>
            <a:p>
              <a:endParaRPr lang="en-CA"/>
            </a:p>
          </p:txBody>
        </p:sp>
      </p:grpSp>
      <p:sp>
        <p:nvSpPr>
          <p:cNvPr id="5" name="Freeform 5"/>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2700000">
            <a:off x="2319493" y="2447536"/>
            <a:ext cx="5448446" cy="5448446"/>
          </a:xfrm>
          <a:custGeom>
            <a:avLst/>
            <a:gdLst/>
            <a:ahLst/>
            <a:cxnLst/>
            <a:rect l="l" t="t" r="r" b="b"/>
            <a:pathLst>
              <a:path w="5448446" h="5448446">
                <a:moveTo>
                  <a:pt x="0" y="0"/>
                </a:moveTo>
                <a:lnTo>
                  <a:pt x="5448447" y="0"/>
                </a:lnTo>
                <a:lnTo>
                  <a:pt x="5448447" y="5448446"/>
                </a:lnTo>
                <a:lnTo>
                  <a:pt x="0" y="5448446"/>
                </a:lnTo>
                <a:lnTo>
                  <a:pt x="0" y="0"/>
                </a:lnTo>
                <a:close/>
              </a:path>
            </a:pathLst>
          </a:custGeom>
          <a:solidFill>
            <a:schemeClr val="accent3"/>
          </a:solidFill>
        </p:spPr>
        <p:txBody>
          <a:bodyPr/>
          <a:lstStyle/>
          <a:p>
            <a:endParaRPr lang="en-CA"/>
          </a:p>
        </p:txBody>
      </p:sp>
      <p:sp>
        <p:nvSpPr>
          <p:cNvPr id="10" name="Freeform 10"/>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Freeform 12"/>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3" name="Freeform 13"/>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4" name="Freeform 14"/>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5"/>
          <p:cNvSpPr txBox="1"/>
          <p:nvPr/>
        </p:nvSpPr>
        <p:spPr>
          <a:xfrm>
            <a:off x="1851926" y="4533900"/>
            <a:ext cx="6383579" cy="795089"/>
          </a:xfrm>
          <a:prstGeom prst="rect">
            <a:avLst/>
          </a:prstGeom>
        </p:spPr>
        <p:txBody>
          <a:bodyPr lIns="0" tIns="0" rIns="0" bIns="0" rtlCol="0" anchor="t">
            <a:spAutoFit/>
          </a:bodyPr>
          <a:lstStyle/>
          <a:p>
            <a:pPr algn="ctr">
              <a:lnSpc>
                <a:spcPts val="6185"/>
              </a:lnSpc>
            </a:pPr>
            <a:r>
              <a:rPr lang="en-US" sz="5378">
                <a:solidFill>
                  <a:srgbClr val="FFFFFF"/>
                </a:solidFill>
                <a:latin typeface="Open Sans Bold"/>
                <a:ea typeface="Open Sans Bold"/>
                <a:cs typeface="Open Sans Bold"/>
                <a:sym typeface="Open Sans Bold"/>
              </a:rPr>
              <a:t>Executive Team</a:t>
            </a:r>
          </a:p>
        </p:txBody>
      </p:sp>
      <p:pic>
        <p:nvPicPr>
          <p:cNvPr id="16" name="Picture 4" descr="Nvidia Corp becomes world's most valuable company - Taipei Times">
            <a:extLst>
              <a:ext uri="{FF2B5EF4-FFF2-40B4-BE49-F238E27FC236}">
                <a16:creationId xmlns:a16="http://schemas.microsoft.com/office/drawing/2014/main" id="{1AA8FA40-6C2F-C925-8AA9-17B462C885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5870" y="2138045"/>
            <a:ext cx="9001125" cy="606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4650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sp>
        <p:nvSpPr>
          <p:cNvPr id="3" name="Freeform 3"/>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CA"/>
          </a:p>
        </p:txBody>
      </p:sp>
      <p:sp>
        <p:nvSpPr>
          <p:cNvPr id="5" name="Freeform 5"/>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CA"/>
          </a:p>
        </p:txBody>
      </p:sp>
      <p:sp>
        <p:nvSpPr>
          <p:cNvPr id="6" name="Freeform 6"/>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335856" y="2892026"/>
            <a:ext cx="8058447" cy="5170135"/>
          </a:xfrm>
          <a:custGeom>
            <a:avLst/>
            <a:gdLst/>
            <a:ahLst/>
            <a:cxnLst/>
            <a:rect l="l" t="t" r="r" b="b"/>
            <a:pathLst>
              <a:path w="8058447" h="5170135">
                <a:moveTo>
                  <a:pt x="0" y="0"/>
                </a:moveTo>
                <a:lnTo>
                  <a:pt x="8058447" y="0"/>
                </a:lnTo>
                <a:lnTo>
                  <a:pt x="8058447" y="5170135"/>
                </a:lnTo>
                <a:lnTo>
                  <a:pt x="0" y="5170135"/>
                </a:lnTo>
                <a:lnTo>
                  <a:pt x="0" y="0"/>
                </a:lnTo>
                <a:close/>
              </a:path>
            </a:pathLst>
          </a:custGeom>
          <a:blipFill>
            <a:blip r:embed="rId6"/>
            <a:stretch>
              <a:fillRect l="-2310" r="-15403" b="-3301"/>
            </a:stretch>
          </a:blipFill>
        </p:spPr>
        <p:txBody>
          <a:bodyPr/>
          <a:lstStyle/>
          <a:p>
            <a:endParaRPr lang="en-CA"/>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CA"/>
          </a:p>
        </p:txBody>
      </p:sp>
      <p:sp>
        <p:nvSpPr>
          <p:cNvPr id="7" name="Freeform 7"/>
          <p:cNvSpPr/>
          <p:nvPr/>
        </p:nvSpPr>
        <p:spPr>
          <a:xfrm>
            <a:off x="17528707"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8" name="Freeform 8"/>
          <p:cNvSpPr/>
          <p:nvPr/>
        </p:nvSpPr>
        <p:spPr>
          <a:xfrm>
            <a:off x="17006166"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9" name="Freeform 9"/>
          <p:cNvSpPr/>
          <p:nvPr/>
        </p:nvSpPr>
        <p:spPr>
          <a:xfrm>
            <a:off x="16483625"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0" name="Freeform 10"/>
          <p:cNvSpPr/>
          <p:nvPr/>
        </p:nvSpPr>
        <p:spPr>
          <a:xfrm>
            <a:off x="15961085" y="97920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pic>
        <p:nvPicPr>
          <p:cNvPr id="12" name="Picture 11">
            <a:extLst>
              <a:ext uri="{FF2B5EF4-FFF2-40B4-BE49-F238E27FC236}">
                <a16:creationId xmlns:a16="http://schemas.microsoft.com/office/drawing/2014/main" id="{22285783-40DF-274E-1943-FC29ADE26442}"/>
              </a:ext>
            </a:extLst>
          </p:cNvPr>
          <p:cNvPicPr>
            <a:picLocks noChangeAspect="1"/>
          </p:cNvPicPr>
          <p:nvPr/>
        </p:nvPicPr>
        <p:blipFill>
          <a:blip r:embed="rId6"/>
          <a:stretch>
            <a:fillRect/>
          </a:stretch>
        </p:blipFill>
        <p:spPr>
          <a:xfrm>
            <a:off x="914400" y="3771900"/>
            <a:ext cx="6677957" cy="4448796"/>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CA"/>
          </a:p>
        </p:txBody>
      </p:sp>
      <p:sp>
        <p:nvSpPr>
          <p:cNvPr id="7" name="Freeform 7"/>
          <p:cNvSpPr/>
          <p:nvPr/>
        </p:nvSpPr>
        <p:spPr>
          <a:xfrm>
            <a:off x="17528707"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8" name="Freeform 8"/>
          <p:cNvSpPr/>
          <p:nvPr/>
        </p:nvSpPr>
        <p:spPr>
          <a:xfrm>
            <a:off x="17006166"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9" name="Freeform 9"/>
          <p:cNvSpPr/>
          <p:nvPr/>
        </p:nvSpPr>
        <p:spPr>
          <a:xfrm>
            <a:off x="16483625"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0" name="Freeform 10"/>
          <p:cNvSpPr/>
          <p:nvPr/>
        </p:nvSpPr>
        <p:spPr>
          <a:xfrm>
            <a:off x="15961085" y="97920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pic>
        <p:nvPicPr>
          <p:cNvPr id="12" name="Picture 11">
            <a:extLst>
              <a:ext uri="{FF2B5EF4-FFF2-40B4-BE49-F238E27FC236}">
                <a16:creationId xmlns:a16="http://schemas.microsoft.com/office/drawing/2014/main" id="{C7B1B311-0B52-2602-83BA-2F353193B751}"/>
              </a:ext>
            </a:extLst>
          </p:cNvPr>
          <p:cNvPicPr>
            <a:picLocks noChangeAspect="1"/>
          </p:cNvPicPr>
          <p:nvPr/>
        </p:nvPicPr>
        <p:blipFill>
          <a:blip r:embed="rId6"/>
          <a:stretch>
            <a:fillRect/>
          </a:stretch>
        </p:blipFill>
        <p:spPr>
          <a:xfrm>
            <a:off x="914400" y="3848100"/>
            <a:ext cx="6668431" cy="4344006"/>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CA"/>
          </a:p>
        </p:txBody>
      </p:sp>
      <p:sp>
        <p:nvSpPr>
          <p:cNvPr id="7" name="Freeform 7"/>
          <p:cNvSpPr/>
          <p:nvPr/>
        </p:nvSpPr>
        <p:spPr>
          <a:xfrm>
            <a:off x="17528707"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8" name="Freeform 8"/>
          <p:cNvSpPr/>
          <p:nvPr/>
        </p:nvSpPr>
        <p:spPr>
          <a:xfrm>
            <a:off x="17006166"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9" name="Freeform 9"/>
          <p:cNvSpPr/>
          <p:nvPr/>
        </p:nvSpPr>
        <p:spPr>
          <a:xfrm>
            <a:off x="16483625"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0" name="Freeform 10"/>
          <p:cNvSpPr/>
          <p:nvPr/>
        </p:nvSpPr>
        <p:spPr>
          <a:xfrm>
            <a:off x="15961085" y="97920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pic>
        <p:nvPicPr>
          <p:cNvPr id="12" name="Picture 11">
            <a:extLst>
              <a:ext uri="{FF2B5EF4-FFF2-40B4-BE49-F238E27FC236}">
                <a16:creationId xmlns:a16="http://schemas.microsoft.com/office/drawing/2014/main" id="{09F9C430-91A5-0A5B-D23B-72D99CACF983}"/>
              </a:ext>
            </a:extLst>
          </p:cNvPr>
          <p:cNvPicPr>
            <a:picLocks noChangeAspect="1"/>
          </p:cNvPicPr>
          <p:nvPr/>
        </p:nvPicPr>
        <p:blipFill>
          <a:blip r:embed="rId6"/>
          <a:stretch>
            <a:fillRect/>
          </a:stretch>
        </p:blipFill>
        <p:spPr>
          <a:xfrm>
            <a:off x="685800" y="3314700"/>
            <a:ext cx="7621064" cy="5001323"/>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CA"/>
          </a:p>
        </p:txBody>
      </p:sp>
      <p:sp>
        <p:nvSpPr>
          <p:cNvPr id="7" name="Freeform 7"/>
          <p:cNvSpPr/>
          <p:nvPr/>
        </p:nvSpPr>
        <p:spPr>
          <a:xfrm>
            <a:off x="17528707"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8" name="Freeform 8"/>
          <p:cNvSpPr/>
          <p:nvPr/>
        </p:nvSpPr>
        <p:spPr>
          <a:xfrm>
            <a:off x="17006166"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9" name="Freeform 9"/>
          <p:cNvSpPr/>
          <p:nvPr/>
        </p:nvSpPr>
        <p:spPr>
          <a:xfrm>
            <a:off x="16483625"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0" name="Freeform 10"/>
          <p:cNvSpPr/>
          <p:nvPr/>
        </p:nvSpPr>
        <p:spPr>
          <a:xfrm>
            <a:off x="15961085" y="97920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pic>
        <p:nvPicPr>
          <p:cNvPr id="12" name="Picture 11">
            <a:extLst>
              <a:ext uri="{FF2B5EF4-FFF2-40B4-BE49-F238E27FC236}">
                <a16:creationId xmlns:a16="http://schemas.microsoft.com/office/drawing/2014/main" id="{82133310-134C-F981-0C6A-E38F36719291}"/>
              </a:ext>
            </a:extLst>
          </p:cNvPr>
          <p:cNvPicPr>
            <a:picLocks noChangeAspect="1"/>
          </p:cNvPicPr>
          <p:nvPr/>
        </p:nvPicPr>
        <p:blipFill>
          <a:blip r:embed="rId6"/>
          <a:stretch>
            <a:fillRect/>
          </a:stretch>
        </p:blipFill>
        <p:spPr>
          <a:xfrm>
            <a:off x="1752600" y="3238500"/>
            <a:ext cx="4915586" cy="5715798"/>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CA"/>
          </a:p>
        </p:txBody>
      </p:sp>
      <p:sp>
        <p:nvSpPr>
          <p:cNvPr id="7" name="Freeform 7"/>
          <p:cNvSpPr/>
          <p:nvPr/>
        </p:nvSpPr>
        <p:spPr>
          <a:xfrm>
            <a:off x="17528707"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8" name="Freeform 8"/>
          <p:cNvSpPr/>
          <p:nvPr/>
        </p:nvSpPr>
        <p:spPr>
          <a:xfrm>
            <a:off x="17006166"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9" name="Freeform 9"/>
          <p:cNvSpPr/>
          <p:nvPr/>
        </p:nvSpPr>
        <p:spPr>
          <a:xfrm>
            <a:off x="16483625" y="97920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10" name="Freeform 10"/>
          <p:cNvSpPr/>
          <p:nvPr/>
        </p:nvSpPr>
        <p:spPr>
          <a:xfrm>
            <a:off x="15961085" y="97920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pic>
        <p:nvPicPr>
          <p:cNvPr id="12" name="Picture 11">
            <a:extLst>
              <a:ext uri="{FF2B5EF4-FFF2-40B4-BE49-F238E27FC236}">
                <a16:creationId xmlns:a16="http://schemas.microsoft.com/office/drawing/2014/main" id="{33466458-0149-B301-B07F-2A23413555A0}"/>
              </a:ext>
            </a:extLst>
          </p:cNvPr>
          <p:cNvPicPr>
            <a:picLocks noChangeAspect="1"/>
          </p:cNvPicPr>
          <p:nvPr/>
        </p:nvPicPr>
        <p:blipFill>
          <a:blip r:embed="rId6"/>
          <a:stretch>
            <a:fillRect/>
          </a:stretch>
        </p:blipFill>
        <p:spPr>
          <a:xfrm>
            <a:off x="1066800" y="3924300"/>
            <a:ext cx="6058746" cy="5077534"/>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8" name="TextBox 8"/>
          <p:cNvSpPr txBox="1"/>
          <p:nvPr/>
        </p:nvSpPr>
        <p:spPr>
          <a:xfrm>
            <a:off x="342346" y="196920"/>
            <a:ext cx="17694892" cy="1057597"/>
          </a:xfrm>
          <a:prstGeom prst="rect">
            <a:avLst/>
          </a:prstGeom>
        </p:spPr>
        <p:txBody>
          <a:bodyPr lIns="0" tIns="0" rIns="0" bIns="0" rtlCol="0" anchor="t">
            <a:spAutoFit/>
          </a:bodyPr>
          <a:lstStyle/>
          <a:p>
            <a:pPr algn="l">
              <a:lnSpc>
                <a:spcPts val="8415"/>
              </a:lnSpc>
            </a:pPr>
            <a:r>
              <a:rPr lang="en-US" sz="6954">
                <a:solidFill>
                  <a:srgbClr val="00B050"/>
                </a:solidFill>
                <a:latin typeface="Poppins Bold"/>
                <a:cs typeface="Poppins Bold"/>
                <a:sym typeface="Poppins Bold"/>
              </a:rPr>
              <a:t>BOARD</a:t>
            </a:r>
            <a:r>
              <a:rPr lang="en-US" sz="6954">
                <a:solidFill>
                  <a:srgbClr val="2E66AF"/>
                </a:solidFill>
                <a:latin typeface="Poppins Bold"/>
                <a:ea typeface="Poppins Bold"/>
                <a:cs typeface="Poppins Bold"/>
                <a:sym typeface="Poppins Bold"/>
              </a:rPr>
              <a:t> </a:t>
            </a:r>
            <a:r>
              <a:rPr lang="en-US" sz="6954">
                <a:solidFill>
                  <a:srgbClr val="00B050"/>
                </a:solidFill>
                <a:latin typeface="Poppins Bold"/>
                <a:cs typeface="Poppins Bold"/>
                <a:sym typeface="Poppins Bold"/>
              </a:rPr>
              <a:t>OF</a:t>
            </a:r>
            <a:r>
              <a:rPr lang="en-US" sz="6954">
                <a:solidFill>
                  <a:srgbClr val="2E66AF"/>
                </a:solidFill>
                <a:latin typeface="Poppins Bold"/>
                <a:ea typeface="Poppins Bold"/>
                <a:cs typeface="Poppins Bold"/>
                <a:sym typeface="Poppins Bold"/>
              </a:rPr>
              <a:t> </a:t>
            </a:r>
            <a:r>
              <a:rPr lang="en-US" sz="6954">
                <a:solidFill>
                  <a:srgbClr val="00B050"/>
                </a:solidFill>
                <a:latin typeface="Poppins Bold"/>
                <a:cs typeface="Poppins Bold"/>
                <a:sym typeface="Poppins Bold"/>
              </a:rPr>
              <a:t>DIRECTORS</a:t>
            </a:r>
          </a:p>
        </p:txBody>
      </p:sp>
      <p:pic>
        <p:nvPicPr>
          <p:cNvPr id="10" name="Picture 9">
            <a:extLst>
              <a:ext uri="{FF2B5EF4-FFF2-40B4-BE49-F238E27FC236}">
                <a16:creationId xmlns:a16="http://schemas.microsoft.com/office/drawing/2014/main" id="{7322C405-338E-1D49-AAC8-BCE079BAFCE0}"/>
              </a:ext>
            </a:extLst>
          </p:cNvPr>
          <p:cNvPicPr>
            <a:picLocks noChangeAspect="1"/>
          </p:cNvPicPr>
          <p:nvPr/>
        </p:nvPicPr>
        <p:blipFill>
          <a:blip r:embed="rId5"/>
          <a:stretch>
            <a:fillRect/>
          </a:stretch>
        </p:blipFill>
        <p:spPr>
          <a:xfrm>
            <a:off x="180149" y="1562100"/>
            <a:ext cx="17927701" cy="7162800"/>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TextBox 7"/>
          <p:cNvSpPr txBox="1"/>
          <p:nvPr/>
        </p:nvSpPr>
        <p:spPr>
          <a:xfrm>
            <a:off x="342346" y="196920"/>
            <a:ext cx="17694892" cy="1057597"/>
          </a:xfrm>
          <a:prstGeom prst="rect">
            <a:avLst/>
          </a:prstGeom>
        </p:spPr>
        <p:txBody>
          <a:bodyPr lIns="0" tIns="0" rIns="0" bIns="0" rtlCol="0" anchor="t">
            <a:spAutoFit/>
          </a:bodyPr>
          <a:lstStyle/>
          <a:p>
            <a:pPr algn="l">
              <a:lnSpc>
                <a:spcPts val="8415"/>
              </a:lnSpc>
            </a:pPr>
            <a:r>
              <a:rPr lang="en-US" sz="6954">
                <a:solidFill>
                  <a:srgbClr val="00B050"/>
                </a:solidFill>
                <a:latin typeface="Poppins Bold"/>
                <a:ea typeface="Poppins Bold"/>
                <a:cs typeface="Poppins Bold"/>
                <a:sym typeface="Poppins Bold"/>
              </a:rPr>
              <a:t>BOARD OF DIRECTORS</a:t>
            </a:r>
          </a:p>
        </p:txBody>
      </p:sp>
      <p:pic>
        <p:nvPicPr>
          <p:cNvPr id="9" name="Picture 8">
            <a:extLst>
              <a:ext uri="{FF2B5EF4-FFF2-40B4-BE49-F238E27FC236}">
                <a16:creationId xmlns:a16="http://schemas.microsoft.com/office/drawing/2014/main" id="{A0F4A9AD-F3BC-B937-BAEE-78F8E2D8D336}"/>
              </a:ext>
            </a:extLst>
          </p:cNvPr>
          <p:cNvPicPr>
            <a:picLocks noChangeAspect="1"/>
          </p:cNvPicPr>
          <p:nvPr/>
        </p:nvPicPr>
        <p:blipFill>
          <a:blip r:embed="rId5"/>
          <a:stretch>
            <a:fillRect/>
          </a:stretch>
        </p:blipFill>
        <p:spPr>
          <a:xfrm>
            <a:off x="3371" y="1638300"/>
            <a:ext cx="18284629" cy="6819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white and red circular object with a sphere&#10;&#10;Description automatically generated">
            <a:extLst>
              <a:ext uri="{FF2B5EF4-FFF2-40B4-BE49-F238E27FC236}">
                <a16:creationId xmlns:a16="http://schemas.microsoft.com/office/drawing/2014/main" id="{669305FC-81C0-9CE3-1D12-E15FB1541140}"/>
              </a:ext>
            </a:extLst>
          </p:cNvPr>
          <p:cNvPicPr>
            <a:picLocks noChangeAspect="1"/>
          </p:cNvPicPr>
          <p:nvPr/>
        </p:nvPicPr>
        <p:blipFill>
          <a:blip r:embed="rId2"/>
          <a:srcRect t="13349" b="20182"/>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6"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F5573D-A243-788D-949E-AB84E86AF254}"/>
              </a:ext>
            </a:extLst>
          </p:cNvPr>
          <p:cNvSpPr txBox="1"/>
          <p:nvPr/>
        </p:nvSpPr>
        <p:spPr>
          <a:xfrm>
            <a:off x="6981441" y="7166608"/>
            <a:ext cx="10346439" cy="2098835"/>
          </a:xfrm>
          <a:prstGeom prst="rect">
            <a:avLst/>
          </a:prstGeom>
        </p:spPr>
        <p:txBody>
          <a:bodyPr vert="horz" lIns="91440" tIns="45720" rIns="91440" bIns="45720" rtlCol="0" anchor="ctr">
            <a:normAutofit fontScale="62500" lnSpcReduction="20000"/>
          </a:bodyPr>
          <a:lstStyle/>
          <a:p>
            <a:pPr>
              <a:lnSpc>
                <a:spcPct val="90000"/>
              </a:lnSpc>
              <a:spcAft>
                <a:spcPts val="600"/>
              </a:spcAft>
            </a:pPr>
            <a:r>
              <a:rPr lang="en-US" sz="4800">
                <a:latin typeface="Poppins" pitchFamily="2" charset="77"/>
                <a:cs typeface="Poppins" pitchFamily="2" charset="77"/>
              </a:rPr>
              <a:t>Geopolitics and Semiconductor Manufacturing</a:t>
            </a:r>
          </a:p>
          <a:p>
            <a:pPr>
              <a:lnSpc>
                <a:spcPct val="90000"/>
              </a:lnSpc>
              <a:spcAft>
                <a:spcPts val="600"/>
              </a:spcAft>
            </a:pPr>
            <a:endParaRPr lang="en-US" sz="4800">
              <a:latin typeface="Poppins" pitchFamily="2" charset="77"/>
              <a:cs typeface="Poppins" pitchFamily="2" charset="77"/>
            </a:endParaRPr>
          </a:p>
          <a:p>
            <a:pPr indent="-228600">
              <a:lnSpc>
                <a:spcPct val="90000"/>
              </a:lnSpc>
              <a:spcAft>
                <a:spcPts val="600"/>
              </a:spcAft>
              <a:buFont typeface="Arial" panose="020B0604020202020204" pitchFamily="34" charset="0"/>
              <a:buChar char="•"/>
            </a:pPr>
            <a:r>
              <a:rPr lang="en-US" sz="3400" b="1">
                <a:latin typeface="Poppins" pitchFamily="2" charset="77"/>
                <a:cs typeface="Poppins" pitchFamily="2" charset="77"/>
              </a:rPr>
              <a:t>Taiwan</a:t>
            </a:r>
            <a:r>
              <a:rPr lang="en-US" sz="3400">
                <a:latin typeface="Poppins" pitchFamily="2" charset="77"/>
                <a:cs typeface="Poppins" pitchFamily="2" charset="77"/>
              </a:rPr>
              <a:t> is the global hub for semiconductor manufacturing, producing over 60% of the world’s chips (mainly through TSMC).</a:t>
            </a:r>
          </a:p>
          <a:p>
            <a:pPr indent="-228600">
              <a:lnSpc>
                <a:spcPct val="90000"/>
              </a:lnSpc>
              <a:spcAft>
                <a:spcPts val="600"/>
              </a:spcAft>
              <a:buFont typeface="Arial" panose="020B0604020202020204" pitchFamily="34" charset="0"/>
              <a:buChar char="•"/>
            </a:pPr>
            <a:r>
              <a:rPr lang="en-US" sz="3400">
                <a:latin typeface="Poppins" pitchFamily="2" charset="77"/>
                <a:cs typeface="Poppins" pitchFamily="2" charset="77"/>
              </a:rPr>
              <a:t>US-China tensions over Taiwan’s status pose risks to the global supply chain.</a:t>
            </a:r>
          </a:p>
          <a:p>
            <a:pPr indent="-228600">
              <a:lnSpc>
                <a:spcPct val="90000"/>
              </a:lnSpc>
              <a:spcAft>
                <a:spcPts val="600"/>
              </a:spcAft>
              <a:buFont typeface="Arial" panose="020B0604020202020204" pitchFamily="34" charset="0"/>
              <a:buChar char="•"/>
            </a:pPr>
            <a:endParaRPr lang="en-US" sz="230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TextBox 7"/>
          <p:cNvSpPr txBox="1"/>
          <p:nvPr/>
        </p:nvSpPr>
        <p:spPr>
          <a:xfrm>
            <a:off x="342346" y="196920"/>
            <a:ext cx="17694892" cy="1057597"/>
          </a:xfrm>
          <a:prstGeom prst="rect">
            <a:avLst/>
          </a:prstGeom>
        </p:spPr>
        <p:txBody>
          <a:bodyPr lIns="0" tIns="0" rIns="0" bIns="0" rtlCol="0" anchor="t">
            <a:spAutoFit/>
          </a:bodyPr>
          <a:lstStyle/>
          <a:p>
            <a:pPr algn="l">
              <a:lnSpc>
                <a:spcPts val="8415"/>
              </a:lnSpc>
            </a:pPr>
            <a:r>
              <a:rPr lang="en-US" sz="6954">
                <a:solidFill>
                  <a:srgbClr val="00B050"/>
                </a:solidFill>
                <a:latin typeface="Poppins Bold"/>
                <a:cs typeface="Poppins Bold"/>
                <a:sym typeface="Poppins Bold"/>
              </a:rPr>
              <a:t>BOARD OF DIRECTORS</a:t>
            </a:r>
          </a:p>
        </p:txBody>
      </p:sp>
      <p:pic>
        <p:nvPicPr>
          <p:cNvPr id="8" name="Picture 7">
            <a:extLst>
              <a:ext uri="{FF2B5EF4-FFF2-40B4-BE49-F238E27FC236}">
                <a16:creationId xmlns:a16="http://schemas.microsoft.com/office/drawing/2014/main" id="{CD9A815A-9700-F1BD-FD82-C18B124363F4}"/>
              </a:ext>
            </a:extLst>
          </p:cNvPr>
          <p:cNvPicPr>
            <a:picLocks noChangeAspect="1"/>
          </p:cNvPicPr>
          <p:nvPr/>
        </p:nvPicPr>
        <p:blipFill>
          <a:blip r:embed="rId5"/>
          <a:stretch>
            <a:fillRect/>
          </a:stretch>
        </p:blipFill>
        <p:spPr>
          <a:xfrm>
            <a:off x="60780" y="2095500"/>
            <a:ext cx="18166439" cy="7010400"/>
          </a:xfrm>
          <a:prstGeom prst="rect">
            <a:avLst/>
          </a:prstGeom>
        </p:spPr>
      </p:pic>
    </p:spTree>
    <p:extLst>
      <p:ext uri="{BB962C8B-B14F-4D97-AF65-F5344CB8AC3E}">
        <p14:creationId xmlns:p14="http://schemas.microsoft.com/office/powerpoint/2010/main" val="3686429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3836324" y="-102287"/>
            <a:ext cx="10548093" cy="10548093"/>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38775" r="-38775"/>
              </a:stretch>
            </a:blipFill>
          </p:spPr>
          <p:txBody>
            <a:bodyPr/>
            <a:lstStyle/>
            <a:p>
              <a:endParaRPr lang="en-CA"/>
            </a:p>
          </p:txBody>
        </p:sp>
      </p:grpSp>
      <p:sp>
        <p:nvSpPr>
          <p:cNvPr id="5" name="Freeform 5"/>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solidFill>
            <a:schemeClr val="accent3"/>
          </a:solidFill>
        </p:spPr>
        <p:txBody>
          <a:bodyPr/>
          <a:lstStyle/>
          <a:p>
            <a:endParaRPr lang="en-CA"/>
          </a:p>
        </p:txBody>
      </p:sp>
      <p:sp>
        <p:nvSpPr>
          <p:cNvPr id="10" name="Freeform 10"/>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2" name="Freeform 12"/>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3" name="Freeform 13"/>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4" name="Freeform 14"/>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5"/>
          <p:cNvSpPr txBox="1"/>
          <p:nvPr/>
        </p:nvSpPr>
        <p:spPr>
          <a:xfrm>
            <a:off x="1312795" y="4076700"/>
            <a:ext cx="7514700" cy="1846659"/>
          </a:xfrm>
          <a:prstGeom prst="rect">
            <a:avLst/>
          </a:prstGeom>
        </p:spPr>
        <p:txBody>
          <a:bodyPr lIns="0" tIns="0" rIns="0" bIns="0" rtlCol="0" anchor="t">
            <a:spAutoFit/>
          </a:bodyPr>
          <a:lstStyle/>
          <a:p>
            <a:pPr algn="ctr"/>
            <a:r>
              <a:rPr lang="en-US" sz="6000">
                <a:solidFill>
                  <a:srgbClr val="FFFFFF"/>
                </a:solidFill>
                <a:latin typeface="Open Sans Bold"/>
                <a:ea typeface="Open Sans Bold"/>
                <a:cs typeface="Open Sans Bold"/>
                <a:sym typeface="Open Sans Bold"/>
              </a:rPr>
              <a:t>Financial Statements </a:t>
            </a:r>
          </a:p>
        </p:txBody>
      </p:sp>
      <p:pic>
        <p:nvPicPr>
          <p:cNvPr id="16" name="Picture 4" descr="Nvidia Corp becomes world's most valuable company - Taipei Times">
            <a:extLst>
              <a:ext uri="{FF2B5EF4-FFF2-40B4-BE49-F238E27FC236}">
                <a16:creationId xmlns:a16="http://schemas.microsoft.com/office/drawing/2014/main" id="{6D38ECC1-E75C-C8DE-D3BA-67928872E5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083" y="2292822"/>
            <a:ext cx="9001125" cy="6067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CONDENSED CONSOLIDATED BALANCE SHEETS - 10Q</a:t>
            </a:r>
          </a:p>
        </p:txBody>
      </p:sp>
      <p:pic>
        <p:nvPicPr>
          <p:cNvPr id="5" name="Picture 4">
            <a:extLst>
              <a:ext uri="{FF2B5EF4-FFF2-40B4-BE49-F238E27FC236}">
                <a16:creationId xmlns:a16="http://schemas.microsoft.com/office/drawing/2014/main" id="{CEF7939F-E213-3C41-FB06-A04312AB4B3D}"/>
              </a:ext>
            </a:extLst>
          </p:cNvPr>
          <p:cNvPicPr>
            <a:picLocks noChangeAspect="1"/>
          </p:cNvPicPr>
          <p:nvPr/>
        </p:nvPicPr>
        <p:blipFill>
          <a:blip r:embed="rId3"/>
          <a:stretch>
            <a:fillRect/>
          </a:stretch>
        </p:blipFill>
        <p:spPr>
          <a:xfrm>
            <a:off x="88901" y="2019300"/>
            <a:ext cx="18110198" cy="708660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692934DD-CAA7-40FF-2EAB-2B64D8A3FCB1}"/>
                  </a:ext>
                </a:extLst>
              </p14:cNvPr>
              <p14:cNvContentPartPr/>
              <p14:nvPr/>
            </p14:nvContentPartPr>
            <p14:xfrm>
              <a:off x="14836239" y="7211671"/>
              <a:ext cx="648000" cy="15480"/>
            </p14:xfrm>
          </p:contentPart>
        </mc:Choice>
        <mc:Fallback xmlns="">
          <p:pic>
            <p:nvPicPr>
              <p:cNvPr id="6" name="Ink 5">
                <a:extLst>
                  <a:ext uri="{FF2B5EF4-FFF2-40B4-BE49-F238E27FC236}">
                    <a16:creationId xmlns:a16="http://schemas.microsoft.com/office/drawing/2014/main" id="{692934DD-CAA7-40FF-2EAB-2B64D8A3FCB1}"/>
                  </a:ext>
                </a:extLst>
              </p:cNvPr>
              <p:cNvPicPr/>
              <p:nvPr/>
            </p:nvPicPr>
            <p:blipFill>
              <a:blip r:embed="rId5"/>
              <a:stretch>
                <a:fillRect/>
              </a:stretch>
            </p:blipFill>
            <p:spPr>
              <a:xfrm>
                <a:off x="14782239" y="7101100"/>
                <a:ext cx="755640" cy="23625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FE2C3868-405E-1CC6-7ED4-EFF19D8CAE39}"/>
                  </a:ext>
                </a:extLst>
              </p14:cNvPr>
              <p14:cNvContentPartPr/>
              <p14:nvPr/>
            </p14:nvContentPartPr>
            <p14:xfrm>
              <a:off x="14644359" y="4792471"/>
              <a:ext cx="812520" cy="60840"/>
            </p14:xfrm>
          </p:contentPart>
        </mc:Choice>
        <mc:Fallback xmlns="">
          <p:pic>
            <p:nvPicPr>
              <p:cNvPr id="7" name="Ink 6">
                <a:extLst>
                  <a:ext uri="{FF2B5EF4-FFF2-40B4-BE49-F238E27FC236}">
                    <a16:creationId xmlns:a16="http://schemas.microsoft.com/office/drawing/2014/main" id="{FE2C3868-405E-1CC6-7ED4-EFF19D8CAE39}"/>
                  </a:ext>
                </a:extLst>
              </p:cNvPr>
              <p:cNvPicPr/>
              <p:nvPr/>
            </p:nvPicPr>
            <p:blipFill>
              <a:blip r:embed="rId7"/>
              <a:stretch>
                <a:fillRect/>
              </a:stretch>
            </p:blipFill>
            <p:spPr>
              <a:xfrm>
                <a:off x="14590359" y="4685106"/>
                <a:ext cx="920160" cy="27521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76F8B1B8-BE5D-2783-946A-FEAD2F29A956}"/>
                  </a:ext>
                </a:extLst>
              </p14:cNvPr>
              <p14:cNvContentPartPr/>
              <p14:nvPr/>
            </p14:nvContentPartPr>
            <p14:xfrm>
              <a:off x="14880879" y="6488431"/>
              <a:ext cx="541080" cy="120960"/>
            </p14:xfrm>
          </p:contentPart>
        </mc:Choice>
        <mc:Fallback xmlns="">
          <p:pic>
            <p:nvPicPr>
              <p:cNvPr id="8" name="Ink 7">
                <a:extLst>
                  <a:ext uri="{FF2B5EF4-FFF2-40B4-BE49-F238E27FC236}">
                    <a16:creationId xmlns:a16="http://schemas.microsoft.com/office/drawing/2014/main" id="{76F8B1B8-BE5D-2783-946A-FEAD2F29A956}"/>
                  </a:ext>
                </a:extLst>
              </p:cNvPr>
              <p:cNvPicPr/>
              <p:nvPr/>
            </p:nvPicPr>
            <p:blipFill>
              <a:blip r:embed="rId9"/>
              <a:stretch>
                <a:fillRect/>
              </a:stretch>
            </p:blipFill>
            <p:spPr>
              <a:xfrm>
                <a:off x="14826879" y="6380751"/>
                <a:ext cx="648720" cy="335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EC76844A-63A5-2E01-96A2-F9ED1A7D808B}"/>
                  </a:ext>
                </a:extLst>
              </p14:cNvPr>
              <p14:cNvContentPartPr/>
              <p14:nvPr/>
            </p14:nvContentPartPr>
            <p14:xfrm>
              <a:off x="14629959" y="5161471"/>
              <a:ext cx="776880" cy="46080"/>
            </p14:xfrm>
          </p:contentPart>
        </mc:Choice>
        <mc:Fallback xmlns="">
          <p:pic>
            <p:nvPicPr>
              <p:cNvPr id="9" name="Ink 8">
                <a:extLst>
                  <a:ext uri="{FF2B5EF4-FFF2-40B4-BE49-F238E27FC236}">
                    <a16:creationId xmlns:a16="http://schemas.microsoft.com/office/drawing/2014/main" id="{EC76844A-63A5-2E01-96A2-F9ED1A7D808B}"/>
                  </a:ext>
                </a:extLst>
              </p:cNvPr>
              <p:cNvPicPr/>
              <p:nvPr/>
            </p:nvPicPr>
            <p:blipFill>
              <a:blip r:embed="rId11"/>
              <a:stretch>
                <a:fillRect/>
              </a:stretch>
            </p:blipFill>
            <p:spPr>
              <a:xfrm>
                <a:off x="14575959" y="5053471"/>
                <a:ext cx="884520" cy="261720"/>
              </a:xfrm>
              <a:prstGeom prst="rect">
                <a:avLst/>
              </a:prstGeom>
            </p:spPr>
          </p:pic>
        </mc:Fallback>
      </mc:AlternateContent>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CONDENSED CONSOLIDATED BALANCE SHEETS - 10Q</a:t>
            </a:r>
          </a:p>
        </p:txBody>
      </p:sp>
      <p:pic>
        <p:nvPicPr>
          <p:cNvPr id="5" name="Picture 4">
            <a:extLst>
              <a:ext uri="{FF2B5EF4-FFF2-40B4-BE49-F238E27FC236}">
                <a16:creationId xmlns:a16="http://schemas.microsoft.com/office/drawing/2014/main" id="{2ABA6F33-47D1-3E14-9FEE-2FC3E174B8DA}"/>
              </a:ext>
            </a:extLst>
          </p:cNvPr>
          <p:cNvPicPr>
            <a:picLocks noChangeAspect="1"/>
          </p:cNvPicPr>
          <p:nvPr/>
        </p:nvPicPr>
        <p:blipFill>
          <a:blip r:embed="rId3"/>
          <a:stretch>
            <a:fillRect/>
          </a:stretch>
        </p:blipFill>
        <p:spPr>
          <a:xfrm>
            <a:off x="121996" y="1714500"/>
            <a:ext cx="18044008" cy="7505700"/>
          </a:xfrm>
          <a:prstGeom prst="rect">
            <a:avLst/>
          </a:prstGeom>
        </p:spPr>
      </p:pic>
      <p:pic>
        <p:nvPicPr>
          <p:cNvPr id="7" name="Picture 6">
            <a:extLst>
              <a:ext uri="{FF2B5EF4-FFF2-40B4-BE49-F238E27FC236}">
                <a16:creationId xmlns:a16="http://schemas.microsoft.com/office/drawing/2014/main" id="{E9A13A9F-3B9F-E998-ED96-7B603AF4850B}"/>
              </a:ext>
            </a:extLst>
          </p:cNvPr>
          <p:cNvPicPr>
            <a:picLocks noChangeAspect="1"/>
          </p:cNvPicPr>
          <p:nvPr/>
        </p:nvPicPr>
        <p:blipFill>
          <a:blip r:embed="rId4"/>
          <a:stretch>
            <a:fillRect/>
          </a:stretch>
        </p:blipFill>
        <p:spPr>
          <a:xfrm>
            <a:off x="163781" y="1276321"/>
            <a:ext cx="17885747" cy="438179"/>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B845F90E-5FF8-BDC1-A974-C7716B227A7F}"/>
                  </a:ext>
                </a:extLst>
              </p14:cNvPr>
              <p14:cNvContentPartPr/>
              <p14:nvPr/>
            </p14:nvContentPartPr>
            <p14:xfrm>
              <a:off x="14600439" y="3670711"/>
              <a:ext cx="786240" cy="45720"/>
            </p14:xfrm>
          </p:contentPart>
        </mc:Choice>
        <mc:Fallback xmlns="">
          <p:pic>
            <p:nvPicPr>
              <p:cNvPr id="8" name="Ink 7">
                <a:extLst>
                  <a:ext uri="{FF2B5EF4-FFF2-40B4-BE49-F238E27FC236}">
                    <a16:creationId xmlns:a16="http://schemas.microsoft.com/office/drawing/2014/main" id="{B845F90E-5FF8-BDC1-A974-C7716B227A7F}"/>
                  </a:ext>
                </a:extLst>
              </p:cNvPr>
              <p:cNvPicPr/>
              <p:nvPr/>
            </p:nvPicPr>
            <p:blipFill>
              <a:blip r:embed="rId6"/>
              <a:stretch>
                <a:fillRect/>
              </a:stretch>
            </p:blipFill>
            <p:spPr>
              <a:xfrm>
                <a:off x="14546439" y="3562711"/>
                <a:ext cx="89388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792C1C8-45A5-B241-9483-9FEC56E6E187}"/>
                  </a:ext>
                </a:extLst>
              </p14:cNvPr>
              <p14:cNvContentPartPr/>
              <p14:nvPr/>
            </p14:nvContentPartPr>
            <p14:xfrm>
              <a:off x="17034039" y="3686551"/>
              <a:ext cx="735840" cy="60120"/>
            </p14:xfrm>
          </p:contentPart>
        </mc:Choice>
        <mc:Fallback xmlns="">
          <p:pic>
            <p:nvPicPr>
              <p:cNvPr id="9" name="Ink 8">
                <a:extLst>
                  <a:ext uri="{FF2B5EF4-FFF2-40B4-BE49-F238E27FC236}">
                    <a16:creationId xmlns:a16="http://schemas.microsoft.com/office/drawing/2014/main" id="{0792C1C8-45A5-B241-9483-9FEC56E6E187}"/>
                  </a:ext>
                </a:extLst>
              </p:cNvPr>
              <p:cNvPicPr/>
              <p:nvPr/>
            </p:nvPicPr>
            <p:blipFill>
              <a:blip r:embed="rId8"/>
              <a:stretch>
                <a:fillRect/>
              </a:stretch>
            </p:blipFill>
            <p:spPr>
              <a:xfrm>
                <a:off x="16980013" y="3578551"/>
                <a:ext cx="843533"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81B319B8-330F-966D-62B5-DA4C8535F930}"/>
                  </a:ext>
                </a:extLst>
              </p14:cNvPr>
              <p14:cNvContentPartPr/>
              <p14:nvPr/>
            </p14:nvContentPartPr>
            <p14:xfrm>
              <a:off x="14673879" y="6724591"/>
              <a:ext cx="691920" cy="16200"/>
            </p14:xfrm>
          </p:contentPart>
        </mc:Choice>
        <mc:Fallback xmlns="">
          <p:pic>
            <p:nvPicPr>
              <p:cNvPr id="10" name="Ink 9">
                <a:extLst>
                  <a:ext uri="{FF2B5EF4-FFF2-40B4-BE49-F238E27FC236}">
                    <a16:creationId xmlns:a16="http://schemas.microsoft.com/office/drawing/2014/main" id="{81B319B8-330F-966D-62B5-DA4C8535F930}"/>
                  </a:ext>
                </a:extLst>
              </p:cNvPr>
              <p:cNvPicPr/>
              <p:nvPr/>
            </p:nvPicPr>
            <p:blipFill>
              <a:blip r:embed="rId10"/>
              <a:stretch>
                <a:fillRect/>
              </a:stretch>
            </p:blipFill>
            <p:spPr>
              <a:xfrm>
                <a:off x="14619879" y="6616591"/>
                <a:ext cx="7995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09AE3828-522F-AB92-AE61-EF5262E4013B}"/>
                  </a:ext>
                </a:extLst>
              </p14:cNvPr>
              <p14:cNvContentPartPr/>
              <p14:nvPr/>
            </p14:nvContentPartPr>
            <p14:xfrm>
              <a:off x="17077959" y="6724591"/>
              <a:ext cx="819000" cy="31680"/>
            </p14:xfrm>
          </p:contentPart>
        </mc:Choice>
        <mc:Fallback xmlns="">
          <p:pic>
            <p:nvPicPr>
              <p:cNvPr id="11" name="Ink 10">
                <a:extLst>
                  <a:ext uri="{FF2B5EF4-FFF2-40B4-BE49-F238E27FC236}">
                    <a16:creationId xmlns:a16="http://schemas.microsoft.com/office/drawing/2014/main" id="{09AE3828-522F-AB92-AE61-EF5262E4013B}"/>
                  </a:ext>
                </a:extLst>
              </p:cNvPr>
              <p:cNvPicPr/>
              <p:nvPr/>
            </p:nvPicPr>
            <p:blipFill>
              <a:blip r:embed="rId12"/>
              <a:stretch>
                <a:fillRect/>
              </a:stretch>
            </p:blipFill>
            <p:spPr>
              <a:xfrm>
                <a:off x="17023959" y="6616591"/>
                <a:ext cx="926640" cy="247320"/>
              </a:xfrm>
              <a:prstGeom prst="rect">
                <a:avLst/>
              </a:prstGeom>
            </p:spPr>
          </p:pic>
        </mc:Fallback>
      </mc:AlternateContent>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 CONDENSED CONSOLIDATED BALANCE SHEETS - 10K</a:t>
            </a:r>
          </a:p>
        </p:txBody>
      </p:sp>
      <p:pic>
        <p:nvPicPr>
          <p:cNvPr id="5" name="Picture 4">
            <a:extLst>
              <a:ext uri="{FF2B5EF4-FFF2-40B4-BE49-F238E27FC236}">
                <a16:creationId xmlns:a16="http://schemas.microsoft.com/office/drawing/2014/main" id="{E21301DA-18EC-A65A-75CE-10DE9C355551}"/>
              </a:ext>
            </a:extLst>
          </p:cNvPr>
          <p:cNvPicPr>
            <a:picLocks noChangeAspect="1"/>
          </p:cNvPicPr>
          <p:nvPr/>
        </p:nvPicPr>
        <p:blipFill>
          <a:blip r:embed="rId3"/>
          <a:stretch>
            <a:fillRect/>
          </a:stretch>
        </p:blipFill>
        <p:spPr>
          <a:xfrm>
            <a:off x="28497" y="1866900"/>
            <a:ext cx="18231005" cy="723900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6BD11198-FB3A-6267-8C63-5E592F414E95}"/>
                  </a:ext>
                </a:extLst>
              </p14:cNvPr>
              <p14:cNvContentPartPr/>
              <p14:nvPr/>
            </p14:nvContentPartPr>
            <p14:xfrm>
              <a:off x="14629959" y="5117551"/>
              <a:ext cx="717840" cy="46440"/>
            </p14:xfrm>
          </p:contentPart>
        </mc:Choice>
        <mc:Fallback xmlns="">
          <p:pic>
            <p:nvPicPr>
              <p:cNvPr id="6" name="Ink 5">
                <a:extLst>
                  <a:ext uri="{FF2B5EF4-FFF2-40B4-BE49-F238E27FC236}">
                    <a16:creationId xmlns:a16="http://schemas.microsoft.com/office/drawing/2014/main" id="{6BD11198-FB3A-6267-8C63-5E592F414E95}"/>
                  </a:ext>
                </a:extLst>
              </p:cNvPr>
              <p:cNvPicPr/>
              <p:nvPr/>
            </p:nvPicPr>
            <p:blipFill>
              <a:blip r:embed="rId5"/>
              <a:stretch>
                <a:fillRect/>
              </a:stretch>
            </p:blipFill>
            <p:spPr>
              <a:xfrm>
                <a:off x="14575959" y="5009551"/>
                <a:ext cx="82548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F8A6A7E7-5C92-5117-D6C6-45D5524213CF}"/>
                  </a:ext>
                </a:extLst>
              </p14:cNvPr>
              <p14:cNvContentPartPr/>
              <p14:nvPr/>
            </p14:nvContentPartPr>
            <p14:xfrm>
              <a:off x="17255439" y="5160751"/>
              <a:ext cx="529560" cy="16560"/>
            </p14:xfrm>
          </p:contentPart>
        </mc:Choice>
        <mc:Fallback xmlns="">
          <p:pic>
            <p:nvPicPr>
              <p:cNvPr id="7" name="Ink 6">
                <a:extLst>
                  <a:ext uri="{FF2B5EF4-FFF2-40B4-BE49-F238E27FC236}">
                    <a16:creationId xmlns:a16="http://schemas.microsoft.com/office/drawing/2014/main" id="{F8A6A7E7-5C92-5117-D6C6-45D5524213CF}"/>
                  </a:ext>
                </a:extLst>
              </p:cNvPr>
              <p:cNvPicPr/>
              <p:nvPr/>
            </p:nvPicPr>
            <p:blipFill>
              <a:blip r:embed="rId7"/>
              <a:stretch>
                <a:fillRect/>
              </a:stretch>
            </p:blipFill>
            <p:spPr>
              <a:xfrm>
                <a:off x="17201439" y="5052751"/>
                <a:ext cx="63720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892F241C-9CD0-6326-5920-166F10D2154C}"/>
                  </a:ext>
                </a:extLst>
              </p14:cNvPr>
              <p14:cNvContentPartPr/>
              <p14:nvPr/>
            </p14:nvContentPartPr>
            <p14:xfrm>
              <a:off x="14703399" y="7196551"/>
              <a:ext cx="574200" cy="360"/>
            </p14:xfrm>
          </p:contentPart>
        </mc:Choice>
        <mc:Fallback xmlns="">
          <p:pic>
            <p:nvPicPr>
              <p:cNvPr id="8" name="Ink 7">
                <a:extLst>
                  <a:ext uri="{FF2B5EF4-FFF2-40B4-BE49-F238E27FC236}">
                    <a16:creationId xmlns:a16="http://schemas.microsoft.com/office/drawing/2014/main" id="{892F241C-9CD0-6326-5920-166F10D2154C}"/>
                  </a:ext>
                </a:extLst>
              </p:cNvPr>
              <p:cNvPicPr/>
              <p:nvPr/>
            </p:nvPicPr>
            <p:blipFill>
              <a:blip r:embed="rId9"/>
              <a:stretch>
                <a:fillRect/>
              </a:stretch>
            </p:blipFill>
            <p:spPr>
              <a:xfrm>
                <a:off x="14649399" y="7088551"/>
                <a:ext cx="681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F325EEEA-DDC9-1D31-6926-4A11AD4619F8}"/>
                  </a:ext>
                </a:extLst>
              </p14:cNvPr>
              <p14:cNvContentPartPr/>
              <p14:nvPr/>
            </p14:nvContentPartPr>
            <p14:xfrm>
              <a:off x="17181279" y="7196551"/>
              <a:ext cx="641880" cy="24120"/>
            </p14:xfrm>
          </p:contentPart>
        </mc:Choice>
        <mc:Fallback xmlns="">
          <p:pic>
            <p:nvPicPr>
              <p:cNvPr id="9" name="Ink 8">
                <a:extLst>
                  <a:ext uri="{FF2B5EF4-FFF2-40B4-BE49-F238E27FC236}">
                    <a16:creationId xmlns:a16="http://schemas.microsoft.com/office/drawing/2014/main" id="{F325EEEA-DDC9-1D31-6926-4A11AD4619F8}"/>
                  </a:ext>
                </a:extLst>
              </p:cNvPr>
              <p:cNvPicPr/>
              <p:nvPr/>
            </p:nvPicPr>
            <p:blipFill>
              <a:blip r:embed="rId11"/>
              <a:stretch>
                <a:fillRect/>
              </a:stretch>
            </p:blipFill>
            <p:spPr>
              <a:xfrm>
                <a:off x="17127279" y="7088551"/>
                <a:ext cx="7495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7E9B3563-41AE-A03C-4AA1-575C9099DE4F}"/>
                  </a:ext>
                </a:extLst>
              </p14:cNvPr>
              <p14:cNvContentPartPr/>
              <p14:nvPr/>
            </p14:nvContentPartPr>
            <p14:xfrm>
              <a:off x="14659479" y="6517951"/>
              <a:ext cx="529560" cy="30240"/>
            </p14:xfrm>
          </p:contentPart>
        </mc:Choice>
        <mc:Fallback xmlns="">
          <p:pic>
            <p:nvPicPr>
              <p:cNvPr id="10" name="Ink 9">
                <a:extLst>
                  <a:ext uri="{FF2B5EF4-FFF2-40B4-BE49-F238E27FC236}">
                    <a16:creationId xmlns:a16="http://schemas.microsoft.com/office/drawing/2014/main" id="{7E9B3563-41AE-A03C-4AA1-575C9099DE4F}"/>
                  </a:ext>
                </a:extLst>
              </p:cNvPr>
              <p:cNvPicPr/>
              <p:nvPr/>
            </p:nvPicPr>
            <p:blipFill>
              <a:blip r:embed="rId13"/>
              <a:stretch>
                <a:fillRect/>
              </a:stretch>
            </p:blipFill>
            <p:spPr>
              <a:xfrm>
                <a:off x="14605479" y="6409951"/>
                <a:ext cx="63720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4BC98275-FAB6-733B-A7FD-888719B5034F}"/>
                  </a:ext>
                </a:extLst>
              </p14:cNvPr>
              <p14:cNvContentPartPr/>
              <p14:nvPr/>
            </p14:nvContentPartPr>
            <p14:xfrm>
              <a:off x="17107839" y="6547471"/>
              <a:ext cx="717480" cy="30240"/>
            </p14:xfrm>
          </p:contentPart>
        </mc:Choice>
        <mc:Fallback xmlns="">
          <p:pic>
            <p:nvPicPr>
              <p:cNvPr id="11" name="Ink 10">
                <a:extLst>
                  <a:ext uri="{FF2B5EF4-FFF2-40B4-BE49-F238E27FC236}">
                    <a16:creationId xmlns:a16="http://schemas.microsoft.com/office/drawing/2014/main" id="{4BC98275-FAB6-733B-A7FD-888719B5034F}"/>
                  </a:ext>
                </a:extLst>
              </p:cNvPr>
              <p:cNvPicPr/>
              <p:nvPr/>
            </p:nvPicPr>
            <p:blipFill>
              <a:blip r:embed="rId15"/>
              <a:stretch>
                <a:fillRect/>
              </a:stretch>
            </p:blipFill>
            <p:spPr>
              <a:xfrm>
                <a:off x="17053839" y="6439471"/>
                <a:ext cx="82512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D4DE2F7E-76EB-987E-CD22-058F1967670E}"/>
                  </a:ext>
                </a:extLst>
              </p14:cNvPr>
              <p14:cNvContentPartPr/>
              <p14:nvPr/>
            </p14:nvContentPartPr>
            <p14:xfrm>
              <a:off x="15219639" y="6562231"/>
              <a:ext cx="146160" cy="360"/>
            </p14:xfrm>
          </p:contentPart>
        </mc:Choice>
        <mc:Fallback xmlns="">
          <p:pic>
            <p:nvPicPr>
              <p:cNvPr id="12" name="Ink 11">
                <a:extLst>
                  <a:ext uri="{FF2B5EF4-FFF2-40B4-BE49-F238E27FC236}">
                    <a16:creationId xmlns:a16="http://schemas.microsoft.com/office/drawing/2014/main" id="{D4DE2F7E-76EB-987E-CD22-058F1967670E}"/>
                  </a:ext>
                </a:extLst>
              </p:cNvPr>
              <p:cNvPicPr/>
              <p:nvPr/>
            </p:nvPicPr>
            <p:blipFill>
              <a:blip r:embed="rId17"/>
              <a:stretch>
                <a:fillRect/>
              </a:stretch>
            </p:blipFill>
            <p:spPr>
              <a:xfrm>
                <a:off x="15165639" y="6454231"/>
                <a:ext cx="253800" cy="216000"/>
              </a:xfrm>
              <a:prstGeom prst="rect">
                <a:avLst/>
              </a:prstGeom>
            </p:spPr>
          </p:pic>
        </mc:Fallback>
      </mc:AlternateContent>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CONDENSED CONSOLIDATED BALANCE SHEETS - 10K</a:t>
            </a:r>
          </a:p>
        </p:txBody>
      </p:sp>
      <p:pic>
        <p:nvPicPr>
          <p:cNvPr id="5" name="Picture 4">
            <a:extLst>
              <a:ext uri="{FF2B5EF4-FFF2-40B4-BE49-F238E27FC236}">
                <a16:creationId xmlns:a16="http://schemas.microsoft.com/office/drawing/2014/main" id="{51734ED8-4D90-8758-F731-51EF3D70E76F}"/>
              </a:ext>
            </a:extLst>
          </p:cNvPr>
          <p:cNvPicPr>
            <a:picLocks noChangeAspect="1"/>
          </p:cNvPicPr>
          <p:nvPr/>
        </p:nvPicPr>
        <p:blipFill>
          <a:blip r:embed="rId2"/>
          <a:stretch>
            <a:fillRect/>
          </a:stretch>
        </p:blipFill>
        <p:spPr>
          <a:xfrm>
            <a:off x="381000" y="1948038"/>
            <a:ext cx="17526000" cy="8132517"/>
          </a:xfrm>
          <a:prstGeom prst="rect">
            <a:avLst/>
          </a:prstGeom>
        </p:spPr>
      </p:pic>
      <p:pic>
        <p:nvPicPr>
          <p:cNvPr id="7" name="Picture 6">
            <a:extLst>
              <a:ext uri="{FF2B5EF4-FFF2-40B4-BE49-F238E27FC236}">
                <a16:creationId xmlns:a16="http://schemas.microsoft.com/office/drawing/2014/main" id="{029E2DD0-11FE-6B75-FEBB-0C517A7A30F0}"/>
              </a:ext>
            </a:extLst>
          </p:cNvPr>
          <p:cNvPicPr>
            <a:picLocks noChangeAspect="1"/>
          </p:cNvPicPr>
          <p:nvPr/>
        </p:nvPicPr>
        <p:blipFill>
          <a:blip r:embed="rId3"/>
          <a:stretch>
            <a:fillRect/>
          </a:stretch>
        </p:blipFill>
        <p:spPr>
          <a:xfrm>
            <a:off x="647700" y="1489871"/>
            <a:ext cx="16992600" cy="479061"/>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C3E815CC-FEE8-B12D-BCEE-9EDC43DD00ED}"/>
                  </a:ext>
                </a:extLst>
              </p14:cNvPr>
              <p14:cNvContentPartPr/>
              <p14:nvPr/>
            </p14:nvContentPartPr>
            <p14:xfrm>
              <a:off x="14467599" y="3758551"/>
              <a:ext cx="678600" cy="209520"/>
            </p14:xfrm>
          </p:contentPart>
        </mc:Choice>
        <mc:Fallback xmlns="">
          <p:pic>
            <p:nvPicPr>
              <p:cNvPr id="8" name="Ink 7">
                <a:extLst>
                  <a:ext uri="{FF2B5EF4-FFF2-40B4-BE49-F238E27FC236}">
                    <a16:creationId xmlns:a16="http://schemas.microsoft.com/office/drawing/2014/main" id="{C3E815CC-FEE8-B12D-BCEE-9EDC43DD00ED}"/>
                  </a:ext>
                </a:extLst>
              </p:cNvPr>
              <p:cNvPicPr/>
              <p:nvPr/>
            </p:nvPicPr>
            <p:blipFill>
              <a:blip r:embed="rId5"/>
              <a:stretch>
                <a:fillRect/>
              </a:stretch>
            </p:blipFill>
            <p:spPr>
              <a:xfrm>
                <a:off x="14413599" y="3650551"/>
                <a:ext cx="786240" cy="425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15D55C6B-6AE3-5E94-D69C-4A6C6BC7E6B8}"/>
                  </a:ext>
                </a:extLst>
              </p14:cNvPr>
              <p14:cNvContentPartPr/>
              <p14:nvPr/>
            </p14:nvContentPartPr>
            <p14:xfrm>
              <a:off x="16872039" y="3817591"/>
              <a:ext cx="744480" cy="61560"/>
            </p14:xfrm>
          </p:contentPart>
        </mc:Choice>
        <mc:Fallback xmlns="">
          <p:pic>
            <p:nvPicPr>
              <p:cNvPr id="9" name="Ink 8">
                <a:extLst>
                  <a:ext uri="{FF2B5EF4-FFF2-40B4-BE49-F238E27FC236}">
                    <a16:creationId xmlns:a16="http://schemas.microsoft.com/office/drawing/2014/main" id="{15D55C6B-6AE3-5E94-D69C-4A6C6BC7E6B8}"/>
                  </a:ext>
                </a:extLst>
              </p:cNvPr>
              <p:cNvPicPr/>
              <p:nvPr/>
            </p:nvPicPr>
            <p:blipFill>
              <a:blip r:embed="rId7"/>
              <a:stretch>
                <a:fillRect/>
              </a:stretch>
            </p:blipFill>
            <p:spPr>
              <a:xfrm>
                <a:off x="16818039" y="3709591"/>
                <a:ext cx="85212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E972C67A-B08E-FA4C-503B-BF538A1BAC68}"/>
                  </a:ext>
                </a:extLst>
              </p14:cNvPr>
              <p14:cNvContentPartPr/>
              <p14:nvPr/>
            </p14:nvContentPartPr>
            <p14:xfrm>
              <a:off x="5073039" y="6636391"/>
              <a:ext cx="3494160" cy="134640"/>
            </p14:xfrm>
          </p:contentPart>
        </mc:Choice>
        <mc:Fallback xmlns="">
          <p:pic>
            <p:nvPicPr>
              <p:cNvPr id="10" name="Ink 9">
                <a:extLst>
                  <a:ext uri="{FF2B5EF4-FFF2-40B4-BE49-F238E27FC236}">
                    <a16:creationId xmlns:a16="http://schemas.microsoft.com/office/drawing/2014/main" id="{E972C67A-B08E-FA4C-503B-BF538A1BAC68}"/>
                  </a:ext>
                </a:extLst>
              </p:cNvPr>
              <p:cNvPicPr/>
              <p:nvPr/>
            </p:nvPicPr>
            <p:blipFill>
              <a:blip r:embed="rId9"/>
              <a:stretch>
                <a:fillRect/>
              </a:stretch>
            </p:blipFill>
            <p:spPr>
              <a:xfrm>
                <a:off x="5019039" y="6528391"/>
                <a:ext cx="360180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6FDCB725-7BB2-D81A-BA77-5404AD3008AB}"/>
                  </a:ext>
                </a:extLst>
              </p14:cNvPr>
              <p14:cNvContentPartPr/>
              <p14:nvPr/>
            </p14:nvContentPartPr>
            <p14:xfrm>
              <a:off x="5058639" y="6856711"/>
              <a:ext cx="7424640" cy="237600"/>
            </p14:xfrm>
          </p:contentPart>
        </mc:Choice>
        <mc:Fallback xmlns="">
          <p:pic>
            <p:nvPicPr>
              <p:cNvPr id="11" name="Ink 10">
                <a:extLst>
                  <a:ext uri="{FF2B5EF4-FFF2-40B4-BE49-F238E27FC236}">
                    <a16:creationId xmlns:a16="http://schemas.microsoft.com/office/drawing/2014/main" id="{6FDCB725-7BB2-D81A-BA77-5404AD3008AB}"/>
                  </a:ext>
                </a:extLst>
              </p:cNvPr>
              <p:cNvPicPr/>
              <p:nvPr/>
            </p:nvPicPr>
            <p:blipFill>
              <a:blip r:embed="rId11"/>
              <a:stretch>
                <a:fillRect/>
              </a:stretch>
            </p:blipFill>
            <p:spPr>
              <a:xfrm>
                <a:off x="5004639" y="6748711"/>
                <a:ext cx="753228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7BD6450F-156B-EC8A-AC99-F7362560EF7A}"/>
                  </a:ext>
                </a:extLst>
              </p14:cNvPr>
              <p14:cNvContentPartPr/>
              <p14:nvPr/>
            </p14:nvContentPartPr>
            <p14:xfrm>
              <a:off x="1270359" y="6974791"/>
              <a:ext cx="8544240" cy="385560"/>
            </p14:xfrm>
          </p:contentPart>
        </mc:Choice>
        <mc:Fallback xmlns="">
          <p:pic>
            <p:nvPicPr>
              <p:cNvPr id="12" name="Ink 11">
                <a:extLst>
                  <a:ext uri="{FF2B5EF4-FFF2-40B4-BE49-F238E27FC236}">
                    <a16:creationId xmlns:a16="http://schemas.microsoft.com/office/drawing/2014/main" id="{7BD6450F-156B-EC8A-AC99-F7362560EF7A}"/>
                  </a:ext>
                </a:extLst>
              </p:cNvPr>
              <p:cNvPicPr/>
              <p:nvPr/>
            </p:nvPicPr>
            <p:blipFill>
              <a:blip r:embed="rId13"/>
              <a:stretch>
                <a:fillRect/>
              </a:stretch>
            </p:blipFill>
            <p:spPr>
              <a:xfrm>
                <a:off x="1216361" y="6866690"/>
                <a:ext cx="8651875" cy="60140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2ABBD738-70BB-6F38-3F68-AC0A2C220B72}"/>
                  </a:ext>
                </a:extLst>
              </p14:cNvPr>
              <p14:cNvContentPartPr/>
              <p14:nvPr/>
            </p14:nvContentPartPr>
            <p14:xfrm>
              <a:off x="17137359" y="7756711"/>
              <a:ext cx="428760" cy="174600"/>
            </p14:xfrm>
          </p:contentPart>
        </mc:Choice>
        <mc:Fallback xmlns="">
          <p:pic>
            <p:nvPicPr>
              <p:cNvPr id="13" name="Ink 12">
                <a:extLst>
                  <a:ext uri="{FF2B5EF4-FFF2-40B4-BE49-F238E27FC236}">
                    <a16:creationId xmlns:a16="http://schemas.microsoft.com/office/drawing/2014/main" id="{2ABBD738-70BB-6F38-3F68-AC0A2C220B72}"/>
                  </a:ext>
                </a:extLst>
              </p:cNvPr>
              <p:cNvPicPr/>
              <p:nvPr/>
            </p:nvPicPr>
            <p:blipFill>
              <a:blip r:embed="rId15"/>
              <a:stretch>
                <a:fillRect/>
              </a:stretch>
            </p:blipFill>
            <p:spPr>
              <a:xfrm>
                <a:off x="17083359" y="7648711"/>
                <a:ext cx="53640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20E1FFC4-AF67-28F5-0C74-6FC7C71530F5}"/>
                  </a:ext>
                </a:extLst>
              </p14:cNvPr>
              <p14:cNvContentPartPr/>
              <p14:nvPr/>
            </p14:nvContentPartPr>
            <p14:xfrm>
              <a:off x="14688999" y="7823311"/>
              <a:ext cx="534960" cy="67680"/>
            </p14:xfrm>
          </p:contentPart>
        </mc:Choice>
        <mc:Fallback xmlns="">
          <p:pic>
            <p:nvPicPr>
              <p:cNvPr id="14" name="Ink 13">
                <a:extLst>
                  <a:ext uri="{FF2B5EF4-FFF2-40B4-BE49-F238E27FC236}">
                    <a16:creationId xmlns:a16="http://schemas.microsoft.com/office/drawing/2014/main" id="{20E1FFC4-AF67-28F5-0C74-6FC7C71530F5}"/>
                  </a:ext>
                </a:extLst>
              </p:cNvPr>
              <p:cNvPicPr/>
              <p:nvPr/>
            </p:nvPicPr>
            <p:blipFill>
              <a:blip r:embed="rId17"/>
              <a:stretch>
                <a:fillRect/>
              </a:stretch>
            </p:blipFill>
            <p:spPr>
              <a:xfrm>
                <a:off x="14634999" y="7715311"/>
                <a:ext cx="6426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F46F5CF4-BD15-60DA-D5BF-8C941BEBE362}"/>
                  </a:ext>
                </a:extLst>
              </p14:cNvPr>
              <p14:cNvContentPartPr/>
              <p14:nvPr/>
            </p14:nvContentPartPr>
            <p14:xfrm>
              <a:off x="14354919" y="7447471"/>
              <a:ext cx="896040" cy="89640"/>
            </p14:xfrm>
          </p:contentPart>
        </mc:Choice>
        <mc:Fallback xmlns="">
          <p:pic>
            <p:nvPicPr>
              <p:cNvPr id="15" name="Ink 14">
                <a:extLst>
                  <a:ext uri="{FF2B5EF4-FFF2-40B4-BE49-F238E27FC236}">
                    <a16:creationId xmlns:a16="http://schemas.microsoft.com/office/drawing/2014/main" id="{F46F5CF4-BD15-60DA-D5BF-8C941BEBE362}"/>
                  </a:ext>
                </a:extLst>
              </p:cNvPr>
              <p:cNvPicPr/>
              <p:nvPr/>
            </p:nvPicPr>
            <p:blipFill>
              <a:blip r:embed="rId19"/>
              <a:stretch>
                <a:fillRect/>
              </a:stretch>
            </p:blipFill>
            <p:spPr>
              <a:xfrm>
                <a:off x="14300919" y="7339471"/>
                <a:ext cx="100368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DBF9C51E-98C6-6ABE-5826-005F4C50791F}"/>
                  </a:ext>
                </a:extLst>
              </p14:cNvPr>
              <p14:cNvContentPartPr/>
              <p14:nvPr/>
            </p14:nvContentPartPr>
            <p14:xfrm>
              <a:off x="16753599" y="7476991"/>
              <a:ext cx="791640" cy="89640"/>
            </p14:xfrm>
          </p:contentPart>
        </mc:Choice>
        <mc:Fallback xmlns="">
          <p:pic>
            <p:nvPicPr>
              <p:cNvPr id="16" name="Ink 15">
                <a:extLst>
                  <a:ext uri="{FF2B5EF4-FFF2-40B4-BE49-F238E27FC236}">
                    <a16:creationId xmlns:a16="http://schemas.microsoft.com/office/drawing/2014/main" id="{DBF9C51E-98C6-6ABE-5826-005F4C50791F}"/>
                  </a:ext>
                </a:extLst>
              </p:cNvPr>
              <p:cNvPicPr/>
              <p:nvPr/>
            </p:nvPicPr>
            <p:blipFill>
              <a:blip r:embed="rId21"/>
              <a:stretch>
                <a:fillRect/>
              </a:stretch>
            </p:blipFill>
            <p:spPr>
              <a:xfrm>
                <a:off x="16699574" y="7368991"/>
                <a:ext cx="899329" cy="305280"/>
              </a:xfrm>
              <a:prstGeom prst="rect">
                <a:avLst/>
              </a:prstGeom>
            </p:spPr>
          </p:pic>
        </mc:Fallback>
      </mc:AlternateContent>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Ultra-Bold"/>
                <a:ea typeface="Poppins Ultra-Bold"/>
                <a:cs typeface="Poppins Ultra-Bold"/>
                <a:sym typeface="Poppins Ultra-Bold"/>
              </a:rPr>
              <a:t>CONSOLIDATED </a:t>
            </a:r>
            <a:r>
              <a:rPr lang="en-US" sz="5054">
                <a:solidFill>
                  <a:srgbClr val="00B050"/>
                </a:solidFill>
                <a:latin typeface="Poppins Bold"/>
                <a:ea typeface="Poppins Bold"/>
                <a:cs typeface="Poppins Bold"/>
                <a:sym typeface="Poppins Bold"/>
              </a:rPr>
              <a:t>STATEMENTS OF INCOME - 10K</a:t>
            </a:r>
          </a:p>
        </p:txBody>
      </p:sp>
      <p:pic>
        <p:nvPicPr>
          <p:cNvPr id="5" name="Picture 4">
            <a:extLst>
              <a:ext uri="{FF2B5EF4-FFF2-40B4-BE49-F238E27FC236}">
                <a16:creationId xmlns:a16="http://schemas.microsoft.com/office/drawing/2014/main" id="{69F27690-6869-9579-F313-E8B482F386DF}"/>
              </a:ext>
            </a:extLst>
          </p:cNvPr>
          <p:cNvPicPr>
            <a:picLocks noChangeAspect="1"/>
          </p:cNvPicPr>
          <p:nvPr/>
        </p:nvPicPr>
        <p:blipFill>
          <a:blip r:embed="rId3"/>
          <a:stretch>
            <a:fillRect/>
          </a:stretch>
        </p:blipFill>
        <p:spPr>
          <a:xfrm>
            <a:off x="1919787" y="974604"/>
            <a:ext cx="14448426" cy="9105951"/>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9D9B01B-2AD9-A292-D0DA-DF3B89338816}"/>
                  </a:ext>
                </a:extLst>
              </p14:cNvPr>
              <p14:cNvContentPartPr/>
              <p14:nvPr/>
            </p14:nvContentPartPr>
            <p14:xfrm>
              <a:off x="11414799" y="2741911"/>
              <a:ext cx="564840" cy="17280"/>
            </p14:xfrm>
          </p:contentPart>
        </mc:Choice>
        <mc:Fallback xmlns="">
          <p:pic>
            <p:nvPicPr>
              <p:cNvPr id="6" name="Ink 5">
                <a:extLst>
                  <a:ext uri="{FF2B5EF4-FFF2-40B4-BE49-F238E27FC236}">
                    <a16:creationId xmlns:a16="http://schemas.microsoft.com/office/drawing/2014/main" id="{79D9B01B-2AD9-A292-D0DA-DF3B89338816}"/>
                  </a:ext>
                </a:extLst>
              </p:cNvPr>
              <p:cNvPicPr/>
              <p:nvPr/>
            </p:nvPicPr>
            <p:blipFill>
              <a:blip r:embed="rId5"/>
              <a:stretch>
                <a:fillRect/>
              </a:stretch>
            </p:blipFill>
            <p:spPr>
              <a:xfrm>
                <a:off x="11360799" y="2633911"/>
                <a:ext cx="67248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179F52F-848F-6BD4-06F5-51BF29F50562}"/>
                  </a:ext>
                </a:extLst>
              </p14:cNvPr>
              <p14:cNvContentPartPr/>
              <p14:nvPr/>
            </p14:nvContentPartPr>
            <p14:xfrm>
              <a:off x="13273119" y="2733631"/>
              <a:ext cx="621000" cy="9720"/>
            </p14:xfrm>
          </p:contentPart>
        </mc:Choice>
        <mc:Fallback xmlns="">
          <p:pic>
            <p:nvPicPr>
              <p:cNvPr id="7" name="Ink 6">
                <a:extLst>
                  <a:ext uri="{FF2B5EF4-FFF2-40B4-BE49-F238E27FC236}">
                    <a16:creationId xmlns:a16="http://schemas.microsoft.com/office/drawing/2014/main" id="{7179F52F-848F-6BD4-06F5-51BF29F50562}"/>
                  </a:ext>
                </a:extLst>
              </p:cNvPr>
              <p:cNvPicPr/>
              <p:nvPr/>
            </p:nvPicPr>
            <p:blipFill>
              <a:blip r:embed="rId7"/>
              <a:stretch>
                <a:fillRect/>
              </a:stretch>
            </p:blipFill>
            <p:spPr>
              <a:xfrm>
                <a:off x="13219088" y="2621477"/>
                <a:ext cx="728702" cy="23365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A096DC5A-9C3B-E8FF-719B-B0ECBA1FAB8B}"/>
                  </a:ext>
                </a:extLst>
              </p14:cNvPr>
              <p14:cNvContentPartPr/>
              <p14:nvPr/>
            </p14:nvContentPartPr>
            <p14:xfrm>
              <a:off x="15397119" y="2742991"/>
              <a:ext cx="518040" cy="30600"/>
            </p14:xfrm>
          </p:contentPart>
        </mc:Choice>
        <mc:Fallback xmlns="">
          <p:pic>
            <p:nvPicPr>
              <p:cNvPr id="8" name="Ink 7">
                <a:extLst>
                  <a:ext uri="{FF2B5EF4-FFF2-40B4-BE49-F238E27FC236}">
                    <a16:creationId xmlns:a16="http://schemas.microsoft.com/office/drawing/2014/main" id="{A096DC5A-9C3B-E8FF-719B-B0ECBA1FAB8B}"/>
                  </a:ext>
                </a:extLst>
              </p:cNvPr>
              <p:cNvPicPr/>
              <p:nvPr/>
            </p:nvPicPr>
            <p:blipFill>
              <a:blip r:embed="rId9"/>
              <a:stretch>
                <a:fillRect/>
              </a:stretch>
            </p:blipFill>
            <p:spPr>
              <a:xfrm>
                <a:off x="15343119" y="2634991"/>
                <a:ext cx="62568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BD44D2A0-1178-9118-C83A-0341D194E46C}"/>
                  </a:ext>
                </a:extLst>
              </p14:cNvPr>
              <p14:cNvContentPartPr/>
              <p14:nvPr/>
            </p14:nvContentPartPr>
            <p14:xfrm>
              <a:off x="11400399" y="6872191"/>
              <a:ext cx="602640" cy="60120"/>
            </p14:xfrm>
          </p:contentPart>
        </mc:Choice>
        <mc:Fallback xmlns="">
          <p:pic>
            <p:nvPicPr>
              <p:cNvPr id="9" name="Ink 8">
                <a:extLst>
                  <a:ext uri="{FF2B5EF4-FFF2-40B4-BE49-F238E27FC236}">
                    <a16:creationId xmlns:a16="http://schemas.microsoft.com/office/drawing/2014/main" id="{BD44D2A0-1178-9118-C83A-0341D194E46C}"/>
                  </a:ext>
                </a:extLst>
              </p:cNvPr>
              <p:cNvPicPr/>
              <p:nvPr/>
            </p:nvPicPr>
            <p:blipFill>
              <a:blip r:embed="rId11"/>
              <a:stretch>
                <a:fillRect/>
              </a:stretch>
            </p:blipFill>
            <p:spPr>
              <a:xfrm>
                <a:off x="11346399" y="6764191"/>
                <a:ext cx="71028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321A8DD7-633C-57FE-49FB-A483C28F7324}"/>
                  </a:ext>
                </a:extLst>
              </p14:cNvPr>
              <p14:cNvContentPartPr/>
              <p14:nvPr/>
            </p14:nvContentPartPr>
            <p14:xfrm>
              <a:off x="13479399" y="6872191"/>
              <a:ext cx="520560" cy="61560"/>
            </p14:xfrm>
          </p:contentPart>
        </mc:Choice>
        <mc:Fallback xmlns="">
          <p:pic>
            <p:nvPicPr>
              <p:cNvPr id="10" name="Ink 9">
                <a:extLst>
                  <a:ext uri="{FF2B5EF4-FFF2-40B4-BE49-F238E27FC236}">
                    <a16:creationId xmlns:a16="http://schemas.microsoft.com/office/drawing/2014/main" id="{321A8DD7-633C-57FE-49FB-A483C28F7324}"/>
                  </a:ext>
                </a:extLst>
              </p:cNvPr>
              <p:cNvPicPr/>
              <p:nvPr/>
            </p:nvPicPr>
            <p:blipFill>
              <a:blip r:embed="rId13"/>
              <a:stretch>
                <a:fillRect/>
              </a:stretch>
            </p:blipFill>
            <p:spPr>
              <a:xfrm>
                <a:off x="13425399" y="6763556"/>
                <a:ext cx="628200" cy="27846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3B522C62-520A-98BB-FDEE-09111691DC1E}"/>
                  </a:ext>
                </a:extLst>
              </p14:cNvPr>
              <p14:cNvContentPartPr/>
              <p14:nvPr/>
            </p14:nvContentPartPr>
            <p14:xfrm>
              <a:off x="15354279" y="6900991"/>
              <a:ext cx="615240" cy="104760"/>
            </p14:xfrm>
          </p:contentPart>
        </mc:Choice>
        <mc:Fallback xmlns="">
          <p:pic>
            <p:nvPicPr>
              <p:cNvPr id="11" name="Ink 10">
                <a:extLst>
                  <a:ext uri="{FF2B5EF4-FFF2-40B4-BE49-F238E27FC236}">
                    <a16:creationId xmlns:a16="http://schemas.microsoft.com/office/drawing/2014/main" id="{3B522C62-520A-98BB-FDEE-09111691DC1E}"/>
                  </a:ext>
                </a:extLst>
              </p:cNvPr>
              <p:cNvPicPr/>
              <p:nvPr/>
            </p:nvPicPr>
            <p:blipFill>
              <a:blip r:embed="rId15"/>
              <a:stretch>
                <a:fillRect/>
              </a:stretch>
            </p:blipFill>
            <p:spPr>
              <a:xfrm>
                <a:off x="15300311" y="6792991"/>
                <a:ext cx="722817"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3D9EA7E9-6157-DDB1-B4E0-6C2C50249A61}"/>
                  </a:ext>
                </a:extLst>
              </p14:cNvPr>
              <p14:cNvContentPartPr/>
              <p14:nvPr/>
            </p14:nvContentPartPr>
            <p14:xfrm>
              <a:off x="15313599" y="6842671"/>
              <a:ext cx="508680" cy="147960"/>
            </p14:xfrm>
          </p:contentPart>
        </mc:Choice>
        <mc:Fallback xmlns="">
          <p:pic>
            <p:nvPicPr>
              <p:cNvPr id="12" name="Ink 11">
                <a:extLst>
                  <a:ext uri="{FF2B5EF4-FFF2-40B4-BE49-F238E27FC236}">
                    <a16:creationId xmlns:a16="http://schemas.microsoft.com/office/drawing/2014/main" id="{3D9EA7E9-6157-DDB1-B4E0-6C2C50249A61}"/>
                  </a:ext>
                </a:extLst>
              </p:cNvPr>
              <p:cNvPicPr/>
              <p:nvPr/>
            </p:nvPicPr>
            <p:blipFill>
              <a:blip r:embed="rId17"/>
              <a:stretch>
                <a:fillRect/>
              </a:stretch>
            </p:blipFill>
            <p:spPr>
              <a:xfrm>
                <a:off x="15259599" y="6734408"/>
                <a:ext cx="616320" cy="36412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2523008C-07C7-C778-F08F-D06341EEBAA5}"/>
                  </a:ext>
                </a:extLst>
              </p14:cNvPr>
              <p14:cNvContentPartPr/>
              <p14:nvPr/>
            </p14:nvContentPartPr>
            <p14:xfrm>
              <a:off x="11326239" y="3258871"/>
              <a:ext cx="658800" cy="60480"/>
            </p14:xfrm>
          </p:contentPart>
        </mc:Choice>
        <mc:Fallback xmlns="">
          <p:pic>
            <p:nvPicPr>
              <p:cNvPr id="13" name="Ink 12">
                <a:extLst>
                  <a:ext uri="{FF2B5EF4-FFF2-40B4-BE49-F238E27FC236}">
                    <a16:creationId xmlns:a16="http://schemas.microsoft.com/office/drawing/2014/main" id="{2523008C-07C7-C778-F08F-D06341EEBAA5}"/>
                  </a:ext>
                </a:extLst>
              </p:cNvPr>
              <p:cNvPicPr/>
              <p:nvPr/>
            </p:nvPicPr>
            <p:blipFill>
              <a:blip r:embed="rId19"/>
              <a:stretch>
                <a:fillRect/>
              </a:stretch>
            </p:blipFill>
            <p:spPr>
              <a:xfrm>
                <a:off x="11272239" y="3150871"/>
                <a:ext cx="76644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A9C2C15D-1B45-2D56-F0C3-58BC4B6DEB4A}"/>
                  </a:ext>
                </a:extLst>
              </p14:cNvPr>
              <p14:cNvContentPartPr/>
              <p14:nvPr/>
            </p14:nvContentPartPr>
            <p14:xfrm>
              <a:off x="13287519" y="3302431"/>
              <a:ext cx="791640" cy="75960"/>
            </p14:xfrm>
          </p:contentPart>
        </mc:Choice>
        <mc:Fallback xmlns="">
          <p:pic>
            <p:nvPicPr>
              <p:cNvPr id="14" name="Ink 13">
                <a:extLst>
                  <a:ext uri="{FF2B5EF4-FFF2-40B4-BE49-F238E27FC236}">
                    <a16:creationId xmlns:a16="http://schemas.microsoft.com/office/drawing/2014/main" id="{A9C2C15D-1B45-2D56-F0C3-58BC4B6DEB4A}"/>
                  </a:ext>
                </a:extLst>
              </p:cNvPr>
              <p:cNvPicPr/>
              <p:nvPr/>
            </p:nvPicPr>
            <p:blipFill>
              <a:blip r:embed="rId21"/>
              <a:stretch>
                <a:fillRect/>
              </a:stretch>
            </p:blipFill>
            <p:spPr>
              <a:xfrm>
                <a:off x="13233519" y="3194431"/>
                <a:ext cx="89928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13950699-4949-9C76-2282-389676A62D9E}"/>
                  </a:ext>
                </a:extLst>
              </p14:cNvPr>
              <p14:cNvContentPartPr/>
              <p14:nvPr/>
            </p14:nvContentPartPr>
            <p14:xfrm>
              <a:off x="15337719" y="3243391"/>
              <a:ext cx="599760" cy="46080"/>
            </p14:xfrm>
          </p:contentPart>
        </mc:Choice>
        <mc:Fallback xmlns="">
          <p:pic>
            <p:nvPicPr>
              <p:cNvPr id="15" name="Ink 14">
                <a:extLst>
                  <a:ext uri="{FF2B5EF4-FFF2-40B4-BE49-F238E27FC236}">
                    <a16:creationId xmlns:a16="http://schemas.microsoft.com/office/drawing/2014/main" id="{13950699-4949-9C76-2282-389676A62D9E}"/>
                  </a:ext>
                </a:extLst>
              </p:cNvPr>
              <p:cNvPicPr/>
              <p:nvPr/>
            </p:nvPicPr>
            <p:blipFill>
              <a:blip r:embed="rId23"/>
              <a:stretch>
                <a:fillRect/>
              </a:stretch>
            </p:blipFill>
            <p:spPr>
              <a:xfrm>
                <a:off x="15283719" y="3135391"/>
                <a:ext cx="707400" cy="261720"/>
              </a:xfrm>
              <a:prstGeom prst="rect">
                <a:avLst/>
              </a:prstGeom>
            </p:spPr>
          </p:pic>
        </mc:Fallback>
      </mc:AlternateContent>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Ultra-Bold"/>
                <a:ea typeface="Poppins Ultra-Bold"/>
                <a:cs typeface="Poppins Ultra-Bold"/>
                <a:sym typeface="Poppins Ultra-Bold"/>
              </a:rPr>
              <a:t>CONSOLIDATED STATEMENTS OF INCOME - 10Q</a:t>
            </a:r>
          </a:p>
        </p:txBody>
      </p:sp>
      <p:pic>
        <p:nvPicPr>
          <p:cNvPr id="5" name="Picture 4">
            <a:extLst>
              <a:ext uri="{FF2B5EF4-FFF2-40B4-BE49-F238E27FC236}">
                <a16:creationId xmlns:a16="http://schemas.microsoft.com/office/drawing/2014/main" id="{4FB9D86B-FE12-96B5-CD6F-7756121ED1F8}"/>
              </a:ext>
            </a:extLst>
          </p:cNvPr>
          <p:cNvPicPr>
            <a:picLocks noChangeAspect="1"/>
          </p:cNvPicPr>
          <p:nvPr/>
        </p:nvPicPr>
        <p:blipFill>
          <a:blip r:embed="rId2"/>
          <a:stretch>
            <a:fillRect/>
          </a:stretch>
        </p:blipFill>
        <p:spPr>
          <a:xfrm>
            <a:off x="1524000" y="1158697"/>
            <a:ext cx="15163800" cy="8921858"/>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35F7B37-5BBA-149C-BEF8-C87B8835F5C6}"/>
                  </a:ext>
                </a:extLst>
              </p14:cNvPr>
              <p14:cNvContentPartPr/>
              <p14:nvPr/>
            </p14:nvContentPartPr>
            <p14:xfrm>
              <a:off x="9512199" y="3228271"/>
              <a:ext cx="636120" cy="18000"/>
            </p14:xfrm>
          </p:contentPart>
        </mc:Choice>
        <mc:Fallback xmlns="">
          <p:pic>
            <p:nvPicPr>
              <p:cNvPr id="6" name="Ink 5">
                <a:extLst>
                  <a:ext uri="{FF2B5EF4-FFF2-40B4-BE49-F238E27FC236}">
                    <a16:creationId xmlns:a16="http://schemas.microsoft.com/office/drawing/2014/main" id="{835F7B37-5BBA-149C-BEF8-C87B8835F5C6}"/>
                  </a:ext>
                </a:extLst>
              </p:cNvPr>
              <p:cNvPicPr/>
              <p:nvPr/>
            </p:nvPicPr>
            <p:blipFill>
              <a:blip r:embed="rId4"/>
              <a:stretch>
                <a:fillRect/>
              </a:stretch>
            </p:blipFill>
            <p:spPr>
              <a:xfrm>
                <a:off x="9458168" y="3120271"/>
                <a:ext cx="743821"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DA1CE47B-52DC-A9F7-4EC7-23D6C38B8F5F}"/>
                  </a:ext>
                </a:extLst>
              </p14:cNvPr>
              <p14:cNvContentPartPr/>
              <p14:nvPr/>
            </p14:nvContentPartPr>
            <p14:xfrm>
              <a:off x="13597479" y="3288031"/>
              <a:ext cx="723600" cy="46800"/>
            </p14:xfrm>
          </p:contentPart>
        </mc:Choice>
        <mc:Fallback xmlns="">
          <p:pic>
            <p:nvPicPr>
              <p:cNvPr id="7" name="Ink 6">
                <a:extLst>
                  <a:ext uri="{FF2B5EF4-FFF2-40B4-BE49-F238E27FC236}">
                    <a16:creationId xmlns:a16="http://schemas.microsoft.com/office/drawing/2014/main" id="{DA1CE47B-52DC-A9F7-4EC7-23D6C38B8F5F}"/>
                  </a:ext>
                </a:extLst>
              </p:cNvPr>
              <p:cNvPicPr/>
              <p:nvPr/>
            </p:nvPicPr>
            <p:blipFill>
              <a:blip r:embed="rId6"/>
              <a:stretch>
                <a:fillRect/>
              </a:stretch>
            </p:blipFill>
            <p:spPr>
              <a:xfrm>
                <a:off x="13543479" y="3180855"/>
                <a:ext cx="831240" cy="26079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5238ECD-F7B4-E4D1-0FF2-245034F452D6}"/>
                  </a:ext>
                </a:extLst>
              </p14:cNvPr>
              <p14:cNvContentPartPr/>
              <p14:nvPr/>
            </p14:nvContentPartPr>
            <p14:xfrm>
              <a:off x="13656519" y="6842671"/>
              <a:ext cx="750600" cy="30960"/>
            </p14:xfrm>
          </p:contentPart>
        </mc:Choice>
        <mc:Fallback xmlns="">
          <p:pic>
            <p:nvPicPr>
              <p:cNvPr id="8" name="Ink 7">
                <a:extLst>
                  <a:ext uri="{FF2B5EF4-FFF2-40B4-BE49-F238E27FC236}">
                    <a16:creationId xmlns:a16="http://schemas.microsoft.com/office/drawing/2014/main" id="{D5238ECD-F7B4-E4D1-0FF2-245034F452D6}"/>
                  </a:ext>
                </a:extLst>
              </p:cNvPr>
              <p:cNvPicPr/>
              <p:nvPr/>
            </p:nvPicPr>
            <p:blipFill>
              <a:blip r:embed="rId8"/>
              <a:stretch>
                <a:fillRect/>
              </a:stretch>
            </p:blipFill>
            <p:spPr>
              <a:xfrm>
                <a:off x="13602519" y="6735912"/>
                <a:ext cx="858240" cy="24412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E47C335A-390C-A85A-B986-D5F0304DC609}"/>
                  </a:ext>
                </a:extLst>
              </p14:cNvPr>
              <p14:cNvContentPartPr/>
              <p14:nvPr/>
            </p14:nvContentPartPr>
            <p14:xfrm>
              <a:off x="9526599" y="6813151"/>
              <a:ext cx="780120" cy="30600"/>
            </p14:xfrm>
          </p:contentPart>
        </mc:Choice>
        <mc:Fallback xmlns="">
          <p:pic>
            <p:nvPicPr>
              <p:cNvPr id="9" name="Ink 8">
                <a:extLst>
                  <a:ext uri="{FF2B5EF4-FFF2-40B4-BE49-F238E27FC236}">
                    <a16:creationId xmlns:a16="http://schemas.microsoft.com/office/drawing/2014/main" id="{E47C335A-390C-A85A-B986-D5F0304DC609}"/>
                  </a:ext>
                </a:extLst>
              </p:cNvPr>
              <p:cNvPicPr/>
              <p:nvPr/>
            </p:nvPicPr>
            <p:blipFill>
              <a:blip r:embed="rId10"/>
              <a:stretch>
                <a:fillRect/>
              </a:stretch>
            </p:blipFill>
            <p:spPr>
              <a:xfrm>
                <a:off x="9472599" y="6705151"/>
                <a:ext cx="887760" cy="246240"/>
              </a:xfrm>
              <a:prstGeom prst="rect">
                <a:avLst/>
              </a:prstGeom>
            </p:spPr>
          </p:pic>
        </mc:Fallback>
      </mc:AlternateContent>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Cash Flows from Operating/Investing – 10K</a:t>
            </a:r>
          </a:p>
        </p:txBody>
      </p:sp>
      <p:pic>
        <p:nvPicPr>
          <p:cNvPr id="7" name="Picture 6">
            <a:extLst>
              <a:ext uri="{FF2B5EF4-FFF2-40B4-BE49-F238E27FC236}">
                <a16:creationId xmlns:a16="http://schemas.microsoft.com/office/drawing/2014/main" id="{8384F693-413F-0A49-15EF-4A7E27D9F626}"/>
              </a:ext>
            </a:extLst>
          </p:cNvPr>
          <p:cNvPicPr>
            <a:picLocks noChangeAspect="1"/>
          </p:cNvPicPr>
          <p:nvPr/>
        </p:nvPicPr>
        <p:blipFill>
          <a:blip r:embed="rId3"/>
          <a:stretch>
            <a:fillRect/>
          </a:stretch>
        </p:blipFill>
        <p:spPr>
          <a:xfrm>
            <a:off x="1333500" y="974604"/>
            <a:ext cx="15621000" cy="8942829"/>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1380FA5-9AF0-F29B-9790-90243575F434}"/>
                  </a:ext>
                </a:extLst>
              </p14:cNvPr>
              <p14:cNvContentPartPr/>
              <p14:nvPr/>
            </p14:nvContentPartPr>
            <p14:xfrm>
              <a:off x="1547919" y="7637191"/>
              <a:ext cx="3332160" cy="63360"/>
            </p14:xfrm>
          </p:contentPart>
        </mc:Choice>
        <mc:Fallback xmlns="">
          <p:pic>
            <p:nvPicPr>
              <p:cNvPr id="10" name="Ink 9">
                <a:extLst>
                  <a:ext uri="{FF2B5EF4-FFF2-40B4-BE49-F238E27FC236}">
                    <a16:creationId xmlns:a16="http://schemas.microsoft.com/office/drawing/2014/main" id="{A1380FA5-9AF0-F29B-9790-90243575F434}"/>
                  </a:ext>
                </a:extLst>
              </p:cNvPr>
              <p:cNvPicPr/>
              <p:nvPr/>
            </p:nvPicPr>
            <p:blipFill>
              <a:blip r:embed="rId5"/>
              <a:stretch>
                <a:fillRect/>
              </a:stretch>
            </p:blipFill>
            <p:spPr>
              <a:xfrm>
                <a:off x="1493925" y="7529191"/>
                <a:ext cx="3439788"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EDE4461B-81DC-F5CE-0C9C-EA6AD159038F}"/>
                  </a:ext>
                </a:extLst>
              </p14:cNvPr>
              <p14:cNvContentPartPr/>
              <p14:nvPr/>
            </p14:nvContentPartPr>
            <p14:xfrm>
              <a:off x="11886759" y="7299151"/>
              <a:ext cx="658440" cy="31680"/>
            </p14:xfrm>
          </p:contentPart>
        </mc:Choice>
        <mc:Fallback xmlns="">
          <p:pic>
            <p:nvPicPr>
              <p:cNvPr id="11" name="Ink 10">
                <a:extLst>
                  <a:ext uri="{FF2B5EF4-FFF2-40B4-BE49-F238E27FC236}">
                    <a16:creationId xmlns:a16="http://schemas.microsoft.com/office/drawing/2014/main" id="{EDE4461B-81DC-F5CE-0C9C-EA6AD159038F}"/>
                  </a:ext>
                </a:extLst>
              </p:cNvPr>
              <p:cNvPicPr/>
              <p:nvPr/>
            </p:nvPicPr>
            <p:blipFill>
              <a:blip r:embed="rId7"/>
              <a:stretch>
                <a:fillRect/>
              </a:stretch>
            </p:blipFill>
            <p:spPr>
              <a:xfrm>
                <a:off x="11832759" y="7191151"/>
                <a:ext cx="7660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6A335DE5-E68A-77F6-6F8F-BEB87182F390}"/>
                  </a:ext>
                </a:extLst>
              </p14:cNvPr>
              <p14:cNvContentPartPr/>
              <p14:nvPr/>
            </p14:nvContentPartPr>
            <p14:xfrm>
              <a:off x="11827719" y="9660031"/>
              <a:ext cx="715320" cy="35640"/>
            </p14:xfrm>
          </p:contentPart>
        </mc:Choice>
        <mc:Fallback xmlns="">
          <p:pic>
            <p:nvPicPr>
              <p:cNvPr id="12" name="Ink 11">
                <a:extLst>
                  <a:ext uri="{FF2B5EF4-FFF2-40B4-BE49-F238E27FC236}">
                    <a16:creationId xmlns:a16="http://schemas.microsoft.com/office/drawing/2014/main" id="{6A335DE5-E68A-77F6-6F8F-BEB87182F390}"/>
                  </a:ext>
                </a:extLst>
              </p:cNvPr>
              <p:cNvPicPr/>
              <p:nvPr/>
            </p:nvPicPr>
            <p:blipFill>
              <a:blip r:embed="rId9"/>
              <a:stretch>
                <a:fillRect/>
              </a:stretch>
            </p:blipFill>
            <p:spPr>
              <a:xfrm>
                <a:off x="11773719" y="9552031"/>
                <a:ext cx="82296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D38A2571-60B6-6B5C-1BEA-8AC338BB5C35}"/>
                  </a:ext>
                </a:extLst>
              </p14:cNvPr>
              <p14:cNvContentPartPr/>
              <p14:nvPr/>
            </p14:nvContentPartPr>
            <p14:xfrm>
              <a:off x="11827719" y="8448631"/>
              <a:ext cx="812880" cy="46080"/>
            </p14:xfrm>
          </p:contentPart>
        </mc:Choice>
        <mc:Fallback xmlns="">
          <p:pic>
            <p:nvPicPr>
              <p:cNvPr id="13" name="Ink 12">
                <a:extLst>
                  <a:ext uri="{FF2B5EF4-FFF2-40B4-BE49-F238E27FC236}">
                    <a16:creationId xmlns:a16="http://schemas.microsoft.com/office/drawing/2014/main" id="{D38A2571-60B6-6B5C-1BEA-8AC338BB5C35}"/>
                  </a:ext>
                </a:extLst>
              </p:cNvPr>
              <p:cNvPicPr/>
              <p:nvPr/>
            </p:nvPicPr>
            <p:blipFill>
              <a:blip r:embed="rId11"/>
              <a:stretch>
                <a:fillRect/>
              </a:stretch>
            </p:blipFill>
            <p:spPr>
              <a:xfrm>
                <a:off x="11773719" y="8340631"/>
                <a:ext cx="92052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7A0E1DB7-3A81-23CA-5A9F-76D9CD822542}"/>
                  </a:ext>
                </a:extLst>
              </p14:cNvPr>
              <p14:cNvContentPartPr/>
              <p14:nvPr/>
            </p14:nvContentPartPr>
            <p14:xfrm>
              <a:off x="11990079" y="7918711"/>
              <a:ext cx="573480" cy="16200"/>
            </p14:xfrm>
          </p:contentPart>
        </mc:Choice>
        <mc:Fallback xmlns="">
          <p:pic>
            <p:nvPicPr>
              <p:cNvPr id="14" name="Ink 13">
                <a:extLst>
                  <a:ext uri="{FF2B5EF4-FFF2-40B4-BE49-F238E27FC236}">
                    <a16:creationId xmlns:a16="http://schemas.microsoft.com/office/drawing/2014/main" id="{7A0E1DB7-3A81-23CA-5A9F-76D9CD822542}"/>
                  </a:ext>
                </a:extLst>
              </p:cNvPr>
              <p:cNvPicPr/>
              <p:nvPr/>
            </p:nvPicPr>
            <p:blipFill>
              <a:blip r:embed="rId13"/>
              <a:stretch>
                <a:fillRect/>
              </a:stretch>
            </p:blipFill>
            <p:spPr>
              <a:xfrm>
                <a:off x="11936113" y="7813059"/>
                <a:ext cx="681052" cy="22715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3BB7714F-49D6-AAFD-B723-B54518C3ED89}"/>
                  </a:ext>
                </a:extLst>
              </p14:cNvPr>
              <p14:cNvContentPartPr/>
              <p14:nvPr/>
            </p14:nvContentPartPr>
            <p14:xfrm>
              <a:off x="11901519" y="8789911"/>
              <a:ext cx="634320" cy="28440"/>
            </p14:xfrm>
          </p:contentPart>
        </mc:Choice>
        <mc:Fallback xmlns="">
          <p:pic>
            <p:nvPicPr>
              <p:cNvPr id="15" name="Ink 14">
                <a:extLst>
                  <a:ext uri="{FF2B5EF4-FFF2-40B4-BE49-F238E27FC236}">
                    <a16:creationId xmlns:a16="http://schemas.microsoft.com/office/drawing/2014/main" id="{3BB7714F-49D6-AAFD-B723-B54518C3ED89}"/>
                  </a:ext>
                </a:extLst>
              </p:cNvPr>
              <p:cNvPicPr/>
              <p:nvPr/>
            </p:nvPicPr>
            <p:blipFill>
              <a:blip r:embed="rId15"/>
              <a:stretch>
                <a:fillRect/>
              </a:stretch>
            </p:blipFill>
            <p:spPr>
              <a:xfrm>
                <a:off x="11847519" y="8681911"/>
                <a:ext cx="74196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F68910D8-15AC-720C-1134-8A515A7AAA87}"/>
                  </a:ext>
                </a:extLst>
              </p14:cNvPr>
              <p14:cNvContentPartPr/>
              <p14:nvPr/>
            </p14:nvContentPartPr>
            <p14:xfrm>
              <a:off x="1489239" y="2645431"/>
              <a:ext cx="3352320" cy="54000"/>
            </p14:xfrm>
          </p:contentPart>
        </mc:Choice>
        <mc:Fallback xmlns="">
          <p:pic>
            <p:nvPicPr>
              <p:cNvPr id="16" name="Ink 15">
                <a:extLst>
                  <a:ext uri="{FF2B5EF4-FFF2-40B4-BE49-F238E27FC236}">
                    <a16:creationId xmlns:a16="http://schemas.microsoft.com/office/drawing/2014/main" id="{F68910D8-15AC-720C-1134-8A515A7AAA87}"/>
                  </a:ext>
                </a:extLst>
              </p:cNvPr>
              <p:cNvPicPr/>
              <p:nvPr/>
            </p:nvPicPr>
            <p:blipFill>
              <a:blip r:embed="rId17"/>
              <a:stretch>
                <a:fillRect/>
              </a:stretch>
            </p:blipFill>
            <p:spPr>
              <a:xfrm>
                <a:off x="1435233" y="2538146"/>
                <a:ext cx="3459972" cy="26821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39C4C8AF-A386-D679-CE2E-FA6936E66F6E}"/>
                  </a:ext>
                </a:extLst>
              </p14:cNvPr>
              <p14:cNvContentPartPr/>
              <p14:nvPr/>
            </p14:nvContentPartPr>
            <p14:xfrm>
              <a:off x="11871999" y="2948551"/>
              <a:ext cx="721440" cy="16920"/>
            </p14:xfrm>
          </p:contentPart>
        </mc:Choice>
        <mc:Fallback xmlns="">
          <p:pic>
            <p:nvPicPr>
              <p:cNvPr id="17" name="Ink 16">
                <a:extLst>
                  <a:ext uri="{FF2B5EF4-FFF2-40B4-BE49-F238E27FC236}">
                    <a16:creationId xmlns:a16="http://schemas.microsoft.com/office/drawing/2014/main" id="{39C4C8AF-A386-D679-CE2E-FA6936E66F6E}"/>
                  </a:ext>
                </a:extLst>
              </p:cNvPr>
              <p:cNvPicPr/>
              <p:nvPr/>
            </p:nvPicPr>
            <p:blipFill>
              <a:blip r:embed="rId19"/>
              <a:stretch>
                <a:fillRect/>
              </a:stretch>
            </p:blipFill>
            <p:spPr>
              <a:xfrm>
                <a:off x="11817999" y="2842801"/>
                <a:ext cx="829080" cy="22806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0F52FD70-8272-AF95-A8DA-EB71C976D099}"/>
                  </a:ext>
                </a:extLst>
              </p14:cNvPr>
              <p14:cNvContentPartPr/>
              <p14:nvPr/>
            </p14:nvContentPartPr>
            <p14:xfrm>
              <a:off x="2093679" y="3495031"/>
              <a:ext cx="3488400" cy="133560"/>
            </p14:xfrm>
          </p:contentPart>
        </mc:Choice>
        <mc:Fallback xmlns="">
          <p:pic>
            <p:nvPicPr>
              <p:cNvPr id="18" name="Ink 17">
                <a:extLst>
                  <a:ext uri="{FF2B5EF4-FFF2-40B4-BE49-F238E27FC236}">
                    <a16:creationId xmlns:a16="http://schemas.microsoft.com/office/drawing/2014/main" id="{0F52FD70-8272-AF95-A8DA-EB71C976D099}"/>
                  </a:ext>
                </a:extLst>
              </p:cNvPr>
              <p:cNvPicPr/>
              <p:nvPr/>
            </p:nvPicPr>
            <p:blipFill>
              <a:blip r:embed="rId21"/>
              <a:stretch>
                <a:fillRect/>
              </a:stretch>
            </p:blipFill>
            <p:spPr>
              <a:xfrm>
                <a:off x="2039685" y="3387031"/>
                <a:ext cx="3596029"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2FDD2242-EA3D-C7DD-202A-8282BF150F51}"/>
                  </a:ext>
                </a:extLst>
              </p14:cNvPr>
              <p14:cNvContentPartPr/>
              <p14:nvPr/>
            </p14:nvContentPartPr>
            <p14:xfrm>
              <a:off x="11945799" y="4069231"/>
              <a:ext cx="680040" cy="106920"/>
            </p14:xfrm>
          </p:contentPart>
        </mc:Choice>
        <mc:Fallback xmlns="">
          <p:pic>
            <p:nvPicPr>
              <p:cNvPr id="19" name="Ink 18">
                <a:extLst>
                  <a:ext uri="{FF2B5EF4-FFF2-40B4-BE49-F238E27FC236}">
                    <a16:creationId xmlns:a16="http://schemas.microsoft.com/office/drawing/2014/main" id="{2FDD2242-EA3D-C7DD-202A-8282BF150F51}"/>
                  </a:ext>
                </a:extLst>
              </p:cNvPr>
              <p:cNvPicPr/>
              <p:nvPr/>
            </p:nvPicPr>
            <p:blipFill>
              <a:blip r:embed="rId23"/>
              <a:stretch>
                <a:fillRect/>
              </a:stretch>
            </p:blipFill>
            <p:spPr>
              <a:xfrm>
                <a:off x="11891799" y="3961593"/>
                <a:ext cx="787680" cy="32183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AA658B3C-6C0B-4F85-9C71-AB57DD6C648E}"/>
                  </a:ext>
                </a:extLst>
              </p14:cNvPr>
              <p14:cNvContentPartPr/>
              <p14:nvPr/>
            </p14:nvContentPartPr>
            <p14:xfrm>
              <a:off x="2123199" y="4009831"/>
              <a:ext cx="2201760" cy="81360"/>
            </p14:xfrm>
          </p:contentPart>
        </mc:Choice>
        <mc:Fallback xmlns="">
          <p:pic>
            <p:nvPicPr>
              <p:cNvPr id="20" name="Ink 19">
                <a:extLst>
                  <a:ext uri="{FF2B5EF4-FFF2-40B4-BE49-F238E27FC236}">
                    <a16:creationId xmlns:a16="http://schemas.microsoft.com/office/drawing/2014/main" id="{AA658B3C-6C0B-4F85-9C71-AB57DD6C648E}"/>
                  </a:ext>
                </a:extLst>
              </p:cNvPr>
              <p:cNvPicPr/>
              <p:nvPr/>
            </p:nvPicPr>
            <p:blipFill>
              <a:blip r:embed="rId25"/>
              <a:stretch>
                <a:fillRect/>
              </a:stretch>
            </p:blipFill>
            <p:spPr>
              <a:xfrm>
                <a:off x="2069199" y="3901831"/>
                <a:ext cx="230940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113B2B45-6050-F030-32BE-7BE23C6554E6}"/>
                  </a:ext>
                </a:extLst>
              </p14:cNvPr>
              <p14:cNvContentPartPr/>
              <p14:nvPr/>
            </p14:nvContentPartPr>
            <p14:xfrm>
              <a:off x="12004479" y="3509791"/>
              <a:ext cx="585360" cy="46080"/>
            </p14:xfrm>
          </p:contentPart>
        </mc:Choice>
        <mc:Fallback xmlns="">
          <p:pic>
            <p:nvPicPr>
              <p:cNvPr id="21" name="Ink 20">
                <a:extLst>
                  <a:ext uri="{FF2B5EF4-FFF2-40B4-BE49-F238E27FC236}">
                    <a16:creationId xmlns:a16="http://schemas.microsoft.com/office/drawing/2014/main" id="{113B2B45-6050-F030-32BE-7BE23C6554E6}"/>
                  </a:ext>
                </a:extLst>
              </p:cNvPr>
              <p:cNvPicPr/>
              <p:nvPr/>
            </p:nvPicPr>
            <p:blipFill>
              <a:blip r:embed="rId27"/>
              <a:stretch>
                <a:fillRect/>
              </a:stretch>
            </p:blipFill>
            <p:spPr>
              <a:xfrm>
                <a:off x="11950446" y="3401791"/>
                <a:ext cx="693066"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0F3290D5-8CA9-DFDD-2F16-0A2CEADF558A}"/>
                  </a:ext>
                </a:extLst>
              </p14:cNvPr>
              <p14:cNvContentPartPr/>
              <p14:nvPr/>
            </p14:nvContentPartPr>
            <p14:xfrm>
              <a:off x="2093679" y="5503831"/>
              <a:ext cx="1875240" cy="86760"/>
            </p14:xfrm>
          </p:contentPart>
        </mc:Choice>
        <mc:Fallback xmlns="">
          <p:pic>
            <p:nvPicPr>
              <p:cNvPr id="22" name="Ink 21">
                <a:extLst>
                  <a:ext uri="{FF2B5EF4-FFF2-40B4-BE49-F238E27FC236}">
                    <a16:creationId xmlns:a16="http://schemas.microsoft.com/office/drawing/2014/main" id="{0F3290D5-8CA9-DFDD-2F16-0A2CEADF558A}"/>
                  </a:ext>
                </a:extLst>
              </p:cNvPr>
              <p:cNvPicPr/>
              <p:nvPr/>
            </p:nvPicPr>
            <p:blipFill>
              <a:blip r:embed="rId29"/>
              <a:stretch>
                <a:fillRect/>
              </a:stretch>
            </p:blipFill>
            <p:spPr>
              <a:xfrm>
                <a:off x="2039679" y="5395831"/>
                <a:ext cx="19828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BB7C4A53-F5F2-9779-2E96-DFB86A19CD7C}"/>
                  </a:ext>
                </a:extLst>
              </p14:cNvPr>
              <p14:cNvContentPartPr/>
              <p14:nvPr/>
            </p14:nvContentPartPr>
            <p14:xfrm>
              <a:off x="11857239" y="5529751"/>
              <a:ext cx="824760" cy="15840"/>
            </p14:xfrm>
          </p:contentPart>
        </mc:Choice>
        <mc:Fallback xmlns="">
          <p:pic>
            <p:nvPicPr>
              <p:cNvPr id="23" name="Ink 22">
                <a:extLst>
                  <a:ext uri="{FF2B5EF4-FFF2-40B4-BE49-F238E27FC236}">
                    <a16:creationId xmlns:a16="http://schemas.microsoft.com/office/drawing/2014/main" id="{BB7C4A53-F5F2-9779-2E96-DFB86A19CD7C}"/>
                  </a:ext>
                </a:extLst>
              </p:cNvPr>
              <p:cNvPicPr/>
              <p:nvPr/>
            </p:nvPicPr>
            <p:blipFill>
              <a:blip r:embed="rId31"/>
              <a:stretch>
                <a:fillRect/>
              </a:stretch>
            </p:blipFill>
            <p:spPr>
              <a:xfrm>
                <a:off x="11803239" y="5421751"/>
                <a:ext cx="932400" cy="231480"/>
              </a:xfrm>
              <a:prstGeom prst="rect">
                <a:avLst/>
              </a:prstGeom>
            </p:spPr>
          </p:pic>
        </mc:Fallback>
      </mc:AlternateContent>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Cash Flows from Financing– 10K</a:t>
            </a:r>
          </a:p>
        </p:txBody>
      </p:sp>
      <p:pic>
        <p:nvPicPr>
          <p:cNvPr id="4" name="Picture 3">
            <a:extLst>
              <a:ext uri="{FF2B5EF4-FFF2-40B4-BE49-F238E27FC236}">
                <a16:creationId xmlns:a16="http://schemas.microsoft.com/office/drawing/2014/main" id="{78C0669C-3067-B9C1-F4F2-0E43B528A5FD}"/>
              </a:ext>
            </a:extLst>
          </p:cNvPr>
          <p:cNvPicPr>
            <a:picLocks noChangeAspect="1"/>
          </p:cNvPicPr>
          <p:nvPr/>
        </p:nvPicPr>
        <p:blipFill>
          <a:blip r:embed="rId2"/>
          <a:stretch>
            <a:fillRect/>
          </a:stretch>
        </p:blipFill>
        <p:spPr>
          <a:xfrm>
            <a:off x="40309" y="2182111"/>
            <a:ext cx="18207380" cy="6400800"/>
          </a:xfrm>
          <a:prstGeom prst="rect">
            <a:avLst/>
          </a:prstGeom>
        </p:spPr>
      </p:pic>
      <p:pic>
        <p:nvPicPr>
          <p:cNvPr id="11" name="Picture 10">
            <a:extLst>
              <a:ext uri="{FF2B5EF4-FFF2-40B4-BE49-F238E27FC236}">
                <a16:creationId xmlns:a16="http://schemas.microsoft.com/office/drawing/2014/main" id="{DCE8B214-4D9A-4B42-A0D8-9E83B162211E}"/>
              </a:ext>
            </a:extLst>
          </p:cNvPr>
          <p:cNvPicPr>
            <a:picLocks noChangeAspect="1"/>
          </p:cNvPicPr>
          <p:nvPr/>
        </p:nvPicPr>
        <p:blipFill>
          <a:blip r:embed="rId3"/>
          <a:stretch>
            <a:fillRect/>
          </a:stretch>
        </p:blipFill>
        <p:spPr>
          <a:xfrm>
            <a:off x="251067" y="1276541"/>
            <a:ext cx="17785863" cy="868850"/>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35522251-8FA1-A34F-B42B-89E85A0E47E4}"/>
                  </a:ext>
                </a:extLst>
              </p14:cNvPr>
              <p14:cNvContentPartPr/>
              <p14:nvPr/>
            </p14:nvContentPartPr>
            <p14:xfrm>
              <a:off x="368199" y="2283631"/>
              <a:ext cx="3882960" cy="92520"/>
            </p14:xfrm>
          </p:contentPart>
        </mc:Choice>
        <mc:Fallback xmlns="">
          <p:pic>
            <p:nvPicPr>
              <p:cNvPr id="12" name="Ink 11">
                <a:extLst>
                  <a:ext uri="{FF2B5EF4-FFF2-40B4-BE49-F238E27FC236}">
                    <a16:creationId xmlns:a16="http://schemas.microsoft.com/office/drawing/2014/main" id="{35522251-8FA1-A34F-B42B-89E85A0E47E4}"/>
                  </a:ext>
                </a:extLst>
              </p:cNvPr>
              <p:cNvPicPr/>
              <p:nvPr/>
            </p:nvPicPr>
            <p:blipFill>
              <a:blip r:embed="rId5"/>
              <a:stretch>
                <a:fillRect/>
              </a:stretch>
            </p:blipFill>
            <p:spPr>
              <a:xfrm>
                <a:off x="314194" y="2175631"/>
                <a:ext cx="399061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FB1947F0-E1DA-9489-3B39-E5A166F6F249}"/>
                  </a:ext>
                </a:extLst>
              </p14:cNvPr>
              <p14:cNvContentPartPr/>
              <p14:nvPr/>
            </p14:nvContentPartPr>
            <p14:xfrm>
              <a:off x="12196359" y="5661871"/>
              <a:ext cx="883440" cy="90720"/>
            </p14:xfrm>
          </p:contentPart>
        </mc:Choice>
        <mc:Fallback xmlns="">
          <p:pic>
            <p:nvPicPr>
              <p:cNvPr id="13" name="Ink 12">
                <a:extLst>
                  <a:ext uri="{FF2B5EF4-FFF2-40B4-BE49-F238E27FC236}">
                    <a16:creationId xmlns:a16="http://schemas.microsoft.com/office/drawing/2014/main" id="{FB1947F0-E1DA-9489-3B39-E5A166F6F249}"/>
                  </a:ext>
                </a:extLst>
              </p:cNvPr>
              <p:cNvPicPr/>
              <p:nvPr/>
            </p:nvPicPr>
            <p:blipFill>
              <a:blip r:embed="rId7"/>
              <a:stretch>
                <a:fillRect/>
              </a:stretch>
            </p:blipFill>
            <p:spPr>
              <a:xfrm>
                <a:off x="12142359" y="5553871"/>
                <a:ext cx="99108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64D8416F-85C9-437A-A3C8-BCE12A5D40E7}"/>
                  </a:ext>
                </a:extLst>
              </p14:cNvPr>
              <p14:cNvContentPartPr/>
              <p14:nvPr/>
            </p14:nvContentPartPr>
            <p14:xfrm>
              <a:off x="14718519" y="5661871"/>
              <a:ext cx="774360" cy="105840"/>
            </p14:xfrm>
          </p:contentPart>
        </mc:Choice>
        <mc:Fallback xmlns="">
          <p:pic>
            <p:nvPicPr>
              <p:cNvPr id="14" name="Ink 13">
                <a:extLst>
                  <a:ext uri="{FF2B5EF4-FFF2-40B4-BE49-F238E27FC236}">
                    <a16:creationId xmlns:a16="http://schemas.microsoft.com/office/drawing/2014/main" id="{64D8416F-85C9-437A-A3C8-BCE12A5D40E7}"/>
                  </a:ext>
                </a:extLst>
              </p:cNvPr>
              <p:cNvPicPr/>
              <p:nvPr/>
            </p:nvPicPr>
            <p:blipFill>
              <a:blip r:embed="rId9"/>
              <a:stretch>
                <a:fillRect/>
              </a:stretch>
            </p:blipFill>
            <p:spPr>
              <a:xfrm>
                <a:off x="14664519" y="5553871"/>
                <a:ext cx="88200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7D43D51E-E6CB-2ED7-6664-4CCA496559BF}"/>
                  </a:ext>
                </a:extLst>
              </p14:cNvPr>
              <p14:cNvContentPartPr/>
              <p14:nvPr/>
            </p14:nvContentPartPr>
            <p14:xfrm>
              <a:off x="17356239" y="5677351"/>
              <a:ext cx="587880" cy="104760"/>
            </p14:xfrm>
          </p:contentPart>
        </mc:Choice>
        <mc:Fallback xmlns="">
          <p:pic>
            <p:nvPicPr>
              <p:cNvPr id="15" name="Ink 14">
                <a:extLst>
                  <a:ext uri="{FF2B5EF4-FFF2-40B4-BE49-F238E27FC236}">
                    <a16:creationId xmlns:a16="http://schemas.microsoft.com/office/drawing/2014/main" id="{7D43D51E-E6CB-2ED7-6664-4CCA496559BF}"/>
                  </a:ext>
                </a:extLst>
              </p:cNvPr>
              <p:cNvPicPr/>
              <p:nvPr/>
            </p:nvPicPr>
            <p:blipFill>
              <a:blip r:embed="rId11"/>
              <a:stretch>
                <a:fillRect/>
              </a:stretch>
            </p:blipFill>
            <p:spPr>
              <a:xfrm>
                <a:off x="17302239" y="5569351"/>
                <a:ext cx="69552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4A0961E2-1C90-7B95-23D4-9222178363F2}"/>
                  </a:ext>
                </a:extLst>
              </p14:cNvPr>
              <p14:cNvContentPartPr/>
              <p14:nvPr/>
            </p14:nvContentPartPr>
            <p14:xfrm>
              <a:off x="12402999" y="3318271"/>
              <a:ext cx="687600" cy="45000"/>
            </p14:xfrm>
          </p:contentPart>
        </mc:Choice>
        <mc:Fallback xmlns="">
          <p:pic>
            <p:nvPicPr>
              <p:cNvPr id="16" name="Ink 15">
                <a:extLst>
                  <a:ext uri="{FF2B5EF4-FFF2-40B4-BE49-F238E27FC236}">
                    <a16:creationId xmlns:a16="http://schemas.microsoft.com/office/drawing/2014/main" id="{4A0961E2-1C90-7B95-23D4-9222178363F2}"/>
                  </a:ext>
                </a:extLst>
              </p:cNvPr>
              <p:cNvPicPr/>
              <p:nvPr/>
            </p:nvPicPr>
            <p:blipFill>
              <a:blip r:embed="rId13"/>
              <a:stretch>
                <a:fillRect/>
              </a:stretch>
            </p:blipFill>
            <p:spPr>
              <a:xfrm>
                <a:off x="12348971" y="3210271"/>
                <a:ext cx="795296"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55DFC794-2843-44AC-38DF-C6CDCFE1D9E7}"/>
                  </a:ext>
                </a:extLst>
              </p14:cNvPr>
              <p14:cNvContentPartPr/>
              <p14:nvPr/>
            </p14:nvContentPartPr>
            <p14:xfrm>
              <a:off x="14629959" y="3271831"/>
              <a:ext cx="830520" cy="92520"/>
            </p14:xfrm>
          </p:contentPart>
        </mc:Choice>
        <mc:Fallback xmlns="">
          <p:pic>
            <p:nvPicPr>
              <p:cNvPr id="17" name="Ink 16">
                <a:extLst>
                  <a:ext uri="{FF2B5EF4-FFF2-40B4-BE49-F238E27FC236}">
                    <a16:creationId xmlns:a16="http://schemas.microsoft.com/office/drawing/2014/main" id="{55DFC794-2843-44AC-38DF-C6CDCFE1D9E7}"/>
                  </a:ext>
                </a:extLst>
              </p:cNvPr>
              <p:cNvPicPr/>
              <p:nvPr/>
            </p:nvPicPr>
            <p:blipFill>
              <a:blip r:embed="rId15"/>
              <a:stretch>
                <a:fillRect/>
              </a:stretch>
            </p:blipFill>
            <p:spPr>
              <a:xfrm>
                <a:off x="14575982" y="3163831"/>
                <a:ext cx="938113"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AC107185-57C8-76B0-9C2A-60C3D306346B}"/>
                  </a:ext>
                </a:extLst>
              </p14:cNvPr>
              <p14:cNvContentPartPr/>
              <p14:nvPr/>
            </p14:nvContentPartPr>
            <p14:xfrm>
              <a:off x="12387879" y="6739351"/>
              <a:ext cx="677520" cy="31680"/>
            </p14:xfrm>
          </p:contentPart>
        </mc:Choice>
        <mc:Fallback xmlns="">
          <p:pic>
            <p:nvPicPr>
              <p:cNvPr id="18" name="Ink 17">
                <a:extLst>
                  <a:ext uri="{FF2B5EF4-FFF2-40B4-BE49-F238E27FC236}">
                    <a16:creationId xmlns:a16="http://schemas.microsoft.com/office/drawing/2014/main" id="{AC107185-57C8-76B0-9C2A-60C3D306346B}"/>
                  </a:ext>
                </a:extLst>
              </p:cNvPr>
              <p:cNvPicPr/>
              <p:nvPr/>
            </p:nvPicPr>
            <p:blipFill>
              <a:blip r:embed="rId17"/>
              <a:stretch>
                <a:fillRect/>
              </a:stretch>
            </p:blipFill>
            <p:spPr>
              <a:xfrm>
                <a:off x="12333879" y="6630110"/>
                <a:ext cx="785160" cy="24979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F9A9AB9A-641B-A935-B48F-B0DCFC8214AC}"/>
                  </a:ext>
                </a:extLst>
              </p14:cNvPr>
              <p14:cNvContentPartPr/>
              <p14:nvPr/>
            </p14:nvContentPartPr>
            <p14:xfrm>
              <a:off x="398079" y="6738631"/>
              <a:ext cx="4660560" cy="149760"/>
            </p14:xfrm>
          </p:contentPart>
        </mc:Choice>
        <mc:Fallback xmlns="">
          <p:pic>
            <p:nvPicPr>
              <p:cNvPr id="19" name="Ink 18">
                <a:extLst>
                  <a:ext uri="{FF2B5EF4-FFF2-40B4-BE49-F238E27FC236}">
                    <a16:creationId xmlns:a16="http://schemas.microsoft.com/office/drawing/2014/main" id="{F9A9AB9A-641B-A935-B48F-B0DCFC8214AC}"/>
                  </a:ext>
                </a:extLst>
              </p:cNvPr>
              <p:cNvPicPr/>
              <p:nvPr/>
            </p:nvPicPr>
            <p:blipFill>
              <a:blip r:embed="rId19"/>
              <a:stretch>
                <a:fillRect/>
              </a:stretch>
            </p:blipFill>
            <p:spPr>
              <a:xfrm>
                <a:off x="344079" y="6630890"/>
                <a:ext cx="4768200" cy="364883"/>
              </a:xfrm>
              <a:prstGeom prst="rect">
                <a:avLst/>
              </a:prstGeom>
            </p:spPr>
          </p:pic>
        </mc:Fallback>
      </mc:AlternateContent>
    </p:spTree>
    <p:extLst>
      <p:ext uri="{BB962C8B-B14F-4D97-AF65-F5344CB8AC3E}">
        <p14:creationId xmlns:p14="http://schemas.microsoft.com/office/powerpoint/2010/main" val="1690490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lue circuit board">
            <a:extLst>
              <a:ext uri="{FF2B5EF4-FFF2-40B4-BE49-F238E27FC236}">
                <a16:creationId xmlns:a16="http://schemas.microsoft.com/office/drawing/2014/main" id="{5C087F40-8EC4-1F88-5029-8898A7234ABC}"/>
              </a:ext>
            </a:extLst>
          </p:cNvPr>
          <p:cNvPicPr>
            <a:picLocks noChangeAspect="1"/>
          </p:cNvPicPr>
          <p:nvPr/>
        </p:nvPicPr>
        <p:blipFill>
          <a:blip r:embed="rId2"/>
          <a:srcRect t="30806" b="13181"/>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D6CA63-6390-4E0B-5886-EBC5A3F5B49E}"/>
              </a:ext>
            </a:extLst>
          </p:cNvPr>
          <p:cNvSpPr txBox="1"/>
          <p:nvPr/>
        </p:nvSpPr>
        <p:spPr>
          <a:xfrm>
            <a:off x="6981441" y="7313588"/>
            <a:ext cx="10346439" cy="2098835"/>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sz="4000">
                <a:latin typeface="Poppins" pitchFamily="2" charset="77"/>
                <a:cs typeface="Poppins" pitchFamily="2" charset="77"/>
              </a:rPr>
              <a:t>Global Industry Forecast</a:t>
            </a:r>
          </a:p>
          <a:p>
            <a:pPr>
              <a:lnSpc>
                <a:spcPct val="90000"/>
              </a:lnSpc>
              <a:spcAft>
                <a:spcPts val="600"/>
              </a:spcAft>
            </a:pPr>
            <a:endParaRPr lang="en-US" sz="4000">
              <a:latin typeface="Poppins" pitchFamily="2" charset="77"/>
              <a:cs typeface="Poppins" pitchFamily="2" charset="77"/>
            </a:endParaRPr>
          </a:p>
          <a:p>
            <a:pPr indent="-228600">
              <a:lnSpc>
                <a:spcPct val="90000"/>
              </a:lnSpc>
              <a:spcAft>
                <a:spcPts val="600"/>
              </a:spcAft>
              <a:buFont typeface="Arial" panose="020B0604020202020204" pitchFamily="34" charset="0"/>
              <a:buChar char="•"/>
            </a:pPr>
            <a:r>
              <a:rPr lang="en-US" sz="2300">
                <a:latin typeface="Poppins" pitchFamily="2" charset="77"/>
                <a:cs typeface="Poppins" pitchFamily="2" charset="77"/>
              </a:rPr>
              <a:t>The industry is expected to grow by 6-7% annually, driven by the adoption of AI, 5G, and IoT.</a:t>
            </a:r>
          </a:p>
          <a:p>
            <a:pPr indent="-228600">
              <a:lnSpc>
                <a:spcPct val="90000"/>
              </a:lnSpc>
              <a:spcAft>
                <a:spcPts val="600"/>
              </a:spcAft>
              <a:buFont typeface="Arial" panose="020B0604020202020204" pitchFamily="34" charset="0"/>
              <a:buChar char="•"/>
            </a:pPr>
            <a:r>
              <a:rPr lang="en-US" sz="2300" b="1">
                <a:latin typeface="Poppins" pitchFamily="2" charset="77"/>
                <a:cs typeface="Poppins" pitchFamily="2" charset="77"/>
              </a:rPr>
              <a:t>Automotive and industrial electronics</a:t>
            </a:r>
            <a:r>
              <a:rPr lang="en-US" sz="2300">
                <a:latin typeface="Poppins" pitchFamily="2" charset="77"/>
                <a:cs typeface="Poppins" pitchFamily="2" charset="77"/>
              </a:rPr>
              <a:t> will be key drivers of growth.</a:t>
            </a:r>
          </a:p>
          <a:p>
            <a:pPr indent="-228600">
              <a:lnSpc>
                <a:spcPct val="90000"/>
              </a:lnSpc>
              <a:spcAft>
                <a:spcPts val="600"/>
              </a:spcAft>
              <a:buFont typeface="Arial" panose="020B0604020202020204" pitchFamily="34" charset="0"/>
              <a:buChar char="•"/>
            </a:pPr>
            <a:endParaRPr lang="en-US" sz="230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Cash Flows from Operating/Investing - 10Q</a:t>
            </a:r>
          </a:p>
        </p:txBody>
      </p:sp>
      <p:pic>
        <p:nvPicPr>
          <p:cNvPr id="5" name="Picture 4">
            <a:extLst>
              <a:ext uri="{FF2B5EF4-FFF2-40B4-BE49-F238E27FC236}">
                <a16:creationId xmlns:a16="http://schemas.microsoft.com/office/drawing/2014/main" id="{3CFB0E0F-65AD-9B9B-15F9-566F67495DEB}"/>
              </a:ext>
            </a:extLst>
          </p:cNvPr>
          <p:cNvPicPr>
            <a:picLocks noChangeAspect="1"/>
          </p:cNvPicPr>
          <p:nvPr/>
        </p:nvPicPr>
        <p:blipFill>
          <a:blip r:embed="rId2"/>
          <a:stretch>
            <a:fillRect/>
          </a:stretch>
        </p:blipFill>
        <p:spPr>
          <a:xfrm>
            <a:off x="2103192" y="1257300"/>
            <a:ext cx="14173200" cy="8366952"/>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02A101B-53D9-BCA4-BFAE-1221AC692740}"/>
                  </a:ext>
                </a:extLst>
              </p14:cNvPr>
              <p14:cNvContentPartPr/>
              <p14:nvPr/>
            </p14:nvContentPartPr>
            <p14:xfrm>
              <a:off x="2388879" y="2977351"/>
              <a:ext cx="2986560" cy="66960"/>
            </p14:xfrm>
          </p:contentPart>
        </mc:Choice>
        <mc:Fallback xmlns="">
          <p:pic>
            <p:nvPicPr>
              <p:cNvPr id="6" name="Ink 5">
                <a:extLst>
                  <a:ext uri="{FF2B5EF4-FFF2-40B4-BE49-F238E27FC236}">
                    <a16:creationId xmlns:a16="http://schemas.microsoft.com/office/drawing/2014/main" id="{D02A101B-53D9-BCA4-BFAE-1221AC692740}"/>
                  </a:ext>
                </a:extLst>
              </p:cNvPr>
              <p:cNvPicPr/>
              <p:nvPr/>
            </p:nvPicPr>
            <p:blipFill>
              <a:blip r:embed="rId4"/>
              <a:stretch>
                <a:fillRect/>
              </a:stretch>
            </p:blipFill>
            <p:spPr>
              <a:xfrm>
                <a:off x="2334879" y="2869351"/>
                <a:ext cx="309420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A710BED2-5458-F0A4-B539-A45342BD0D39}"/>
                  </a:ext>
                </a:extLst>
              </p14:cNvPr>
              <p14:cNvContentPartPr/>
              <p14:nvPr/>
            </p14:nvContentPartPr>
            <p14:xfrm>
              <a:off x="2447559" y="7123111"/>
              <a:ext cx="2877480" cy="90720"/>
            </p14:xfrm>
          </p:contentPart>
        </mc:Choice>
        <mc:Fallback xmlns="">
          <p:pic>
            <p:nvPicPr>
              <p:cNvPr id="7" name="Ink 6">
                <a:extLst>
                  <a:ext uri="{FF2B5EF4-FFF2-40B4-BE49-F238E27FC236}">
                    <a16:creationId xmlns:a16="http://schemas.microsoft.com/office/drawing/2014/main" id="{A710BED2-5458-F0A4-B539-A45342BD0D39}"/>
                  </a:ext>
                </a:extLst>
              </p:cNvPr>
              <p:cNvPicPr/>
              <p:nvPr/>
            </p:nvPicPr>
            <p:blipFill>
              <a:blip r:embed="rId6"/>
              <a:stretch>
                <a:fillRect/>
              </a:stretch>
            </p:blipFill>
            <p:spPr>
              <a:xfrm>
                <a:off x="2393559" y="7015538"/>
                <a:ext cx="2985120" cy="30550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CD68BB4-04E7-FEA9-A0D2-4D96C72F9E34}"/>
                  </a:ext>
                </a:extLst>
              </p14:cNvPr>
              <p14:cNvContentPartPr/>
              <p14:nvPr/>
            </p14:nvContentPartPr>
            <p14:xfrm>
              <a:off x="13524039" y="6812791"/>
              <a:ext cx="689400" cy="46440"/>
            </p14:xfrm>
          </p:contentPart>
        </mc:Choice>
        <mc:Fallback xmlns="">
          <p:pic>
            <p:nvPicPr>
              <p:cNvPr id="8" name="Ink 7">
                <a:extLst>
                  <a:ext uri="{FF2B5EF4-FFF2-40B4-BE49-F238E27FC236}">
                    <a16:creationId xmlns:a16="http://schemas.microsoft.com/office/drawing/2014/main" id="{1CD68BB4-04E7-FEA9-A0D2-4D96C72F9E34}"/>
                  </a:ext>
                </a:extLst>
              </p:cNvPr>
              <p:cNvPicPr/>
              <p:nvPr/>
            </p:nvPicPr>
            <p:blipFill>
              <a:blip r:embed="rId8"/>
              <a:stretch>
                <a:fillRect/>
              </a:stretch>
            </p:blipFill>
            <p:spPr>
              <a:xfrm>
                <a:off x="13470067" y="6704791"/>
                <a:ext cx="796984"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7719899B-156C-7328-BB37-4CFB9615C9E9}"/>
                  </a:ext>
                </a:extLst>
              </p14:cNvPr>
              <p14:cNvContentPartPr/>
              <p14:nvPr/>
            </p14:nvContentPartPr>
            <p14:xfrm>
              <a:off x="13538439" y="9451591"/>
              <a:ext cx="633240" cy="31320"/>
            </p14:xfrm>
          </p:contentPart>
        </mc:Choice>
        <mc:Fallback xmlns="">
          <p:pic>
            <p:nvPicPr>
              <p:cNvPr id="9" name="Ink 8">
                <a:extLst>
                  <a:ext uri="{FF2B5EF4-FFF2-40B4-BE49-F238E27FC236}">
                    <a16:creationId xmlns:a16="http://schemas.microsoft.com/office/drawing/2014/main" id="{7719899B-156C-7328-BB37-4CFB9615C9E9}"/>
                  </a:ext>
                </a:extLst>
              </p:cNvPr>
              <p:cNvPicPr/>
              <p:nvPr/>
            </p:nvPicPr>
            <p:blipFill>
              <a:blip r:embed="rId10"/>
              <a:stretch>
                <a:fillRect/>
              </a:stretch>
            </p:blipFill>
            <p:spPr>
              <a:xfrm>
                <a:off x="13484408" y="9343591"/>
                <a:ext cx="740941"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990E2B-BD4C-A4DD-812B-3431153BE7ED}"/>
                  </a:ext>
                </a:extLst>
              </p14:cNvPr>
              <p14:cNvContentPartPr/>
              <p14:nvPr/>
            </p14:nvContentPartPr>
            <p14:xfrm>
              <a:off x="13567959" y="3183991"/>
              <a:ext cx="529920" cy="30960"/>
            </p14:xfrm>
          </p:contentPart>
        </mc:Choice>
        <mc:Fallback xmlns="">
          <p:pic>
            <p:nvPicPr>
              <p:cNvPr id="10" name="Ink 9">
                <a:extLst>
                  <a:ext uri="{FF2B5EF4-FFF2-40B4-BE49-F238E27FC236}">
                    <a16:creationId xmlns:a16="http://schemas.microsoft.com/office/drawing/2014/main" id="{BA990E2B-BD4C-A4DD-812B-3431153BE7ED}"/>
                  </a:ext>
                </a:extLst>
              </p:cNvPr>
              <p:cNvPicPr/>
              <p:nvPr/>
            </p:nvPicPr>
            <p:blipFill>
              <a:blip r:embed="rId12"/>
              <a:stretch>
                <a:fillRect/>
              </a:stretch>
            </p:blipFill>
            <p:spPr>
              <a:xfrm>
                <a:off x="13513922" y="3075991"/>
                <a:ext cx="637633"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29DE6CAD-D7B4-980D-F753-0791DB029132}"/>
                  </a:ext>
                </a:extLst>
              </p14:cNvPr>
              <p14:cNvContentPartPr/>
              <p14:nvPr/>
            </p14:nvContentPartPr>
            <p14:xfrm>
              <a:off x="15529599" y="3214591"/>
              <a:ext cx="618120" cy="30600"/>
            </p14:xfrm>
          </p:contentPart>
        </mc:Choice>
        <mc:Fallback xmlns="">
          <p:pic>
            <p:nvPicPr>
              <p:cNvPr id="11" name="Ink 10">
                <a:extLst>
                  <a:ext uri="{FF2B5EF4-FFF2-40B4-BE49-F238E27FC236}">
                    <a16:creationId xmlns:a16="http://schemas.microsoft.com/office/drawing/2014/main" id="{29DE6CAD-D7B4-980D-F753-0791DB029132}"/>
                  </a:ext>
                </a:extLst>
              </p:cNvPr>
              <p:cNvPicPr/>
              <p:nvPr/>
            </p:nvPicPr>
            <p:blipFill>
              <a:blip r:embed="rId14"/>
              <a:stretch>
                <a:fillRect/>
              </a:stretch>
            </p:blipFill>
            <p:spPr>
              <a:xfrm>
                <a:off x="15475599" y="3106591"/>
                <a:ext cx="72576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F7625FC2-8EE3-8535-3B24-0753AFAFE097}"/>
                  </a:ext>
                </a:extLst>
              </p14:cNvPr>
              <p14:cNvContentPartPr/>
              <p14:nvPr/>
            </p14:nvContentPartPr>
            <p14:xfrm>
              <a:off x="15515199" y="6857791"/>
              <a:ext cx="505080" cy="31680"/>
            </p14:xfrm>
          </p:contentPart>
        </mc:Choice>
        <mc:Fallback xmlns="">
          <p:pic>
            <p:nvPicPr>
              <p:cNvPr id="12" name="Ink 11">
                <a:extLst>
                  <a:ext uri="{FF2B5EF4-FFF2-40B4-BE49-F238E27FC236}">
                    <a16:creationId xmlns:a16="http://schemas.microsoft.com/office/drawing/2014/main" id="{F7625FC2-8EE3-8535-3B24-0753AFAFE097}"/>
                  </a:ext>
                </a:extLst>
              </p:cNvPr>
              <p:cNvPicPr/>
              <p:nvPr/>
            </p:nvPicPr>
            <p:blipFill>
              <a:blip r:embed="rId16"/>
              <a:stretch>
                <a:fillRect/>
              </a:stretch>
            </p:blipFill>
            <p:spPr>
              <a:xfrm>
                <a:off x="15461199" y="6749791"/>
                <a:ext cx="61272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29E8ACA3-6800-32A7-C96B-4B7C17D7BE7B}"/>
                  </a:ext>
                </a:extLst>
              </p14:cNvPr>
              <p14:cNvContentPartPr/>
              <p14:nvPr/>
            </p14:nvContentPartPr>
            <p14:xfrm>
              <a:off x="13479399" y="7904671"/>
              <a:ext cx="724680" cy="30960"/>
            </p14:xfrm>
          </p:contentPart>
        </mc:Choice>
        <mc:Fallback xmlns="">
          <p:pic>
            <p:nvPicPr>
              <p:cNvPr id="13" name="Ink 12">
                <a:extLst>
                  <a:ext uri="{FF2B5EF4-FFF2-40B4-BE49-F238E27FC236}">
                    <a16:creationId xmlns:a16="http://schemas.microsoft.com/office/drawing/2014/main" id="{29E8ACA3-6800-32A7-C96B-4B7C17D7BE7B}"/>
                  </a:ext>
                </a:extLst>
              </p:cNvPr>
              <p:cNvPicPr/>
              <p:nvPr/>
            </p:nvPicPr>
            <p:blipFill>
              <a:blip r:embed="rId18"/>
              <a:stretch>
                <a:fillRect/>
              </a:stretch>
            </p:blipFill>
            <p:spPr>
              <a:xfrm>
                <a:off x="13425372" y="7796671"/>
                <a:ext cx="832373"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3E9C28D4-339F-41D9-0A37-4137930D3971}"/>
                  </a:ext>
                </a:extLst>
              </p14:cNvPr>
              <p14:cNvContentPartPr/>
              <p14:nvPr/>
            </p14:nvContentPartPr>
            <p14:xfrm>
              <a:off x="13641759" y="7374031"/>
              <a:ext cx="509040" cy="20880"/>
            </p14:xfrm>
          </p:contentPart>
        </mc:Choice>
        <mc:Fallback xmlns="">
          <p:pic>
            <p:nvPicPr>
              <p:cNvPr id="14" name="Ink 13">
                <a:extLst>
                  <a:ext uri="{FF2B5EF4-FFF2-40B4-BE49-F238E27FC236}">
                    <a16:creationId xmlns:a16="http://schemas.microsoft.com/office/drawing/2014/main" id="{3E9C28D4-339F-41D9-0A37-4137930D3971}"/>
                  </a:ext>
                </a:extLst>
              </p:cNvPr>
              <p:cNvPicPr/>
              <p:nvPr/>
            </p:nvPicPr>
            <p:blipFill>
              <a:blip r:embed="rId20"/>
              <a:stretch>
                <a:fillRect/>
              </a:stretch>
            </p:blipFill>
            <p:spPr>
              <a:xfrm>
                <a:off x="13587759" y="7266031"/>
                <a:ext cx="6166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8857B343-8654-F661-FA19-ED4B85BD5C41}"/>
                  </a:ext>
                </a:extLst>
              </p14:cNvPr>
              <p14:cNvContentPartPr/>
              <p14:nvPr/>
            </p14:nvContentPartPr>
            <p14:xfrm>
              <a:off x="13626999" y="5220871"/>
              <a:ext cx="768600" cy="44280"/>
            </p14:xfrm>
          </p:contentPart>
        </mc:Choice>
        <mc:Fallback xmlns="">
          <p:pic>
            <p:nvPicPr>
              <p:cNvPr id="15" name="Ink 14">
                <a:extLst>
                  <a:ext uri="{FF2B5EF4-FFF2-40B4-BE49-F238E27FC236}">
                    <a16:creationId xmlns:a16="http://schemas.microsoft.com/office/drawing/2014/main" id="{8857B343-8654-F661-FA19-ED4B85BD5C41}"/>
                  </a:ext>
                </a:extLst>
              </p:cNvPr>
              <p:cNvPicPr/>
              <p:nvPr/>
            </p:nvPicPr>
            <p:blipFill>
              <a:blip r:embed="rId22"/>
              <a:stretch>
                <a:fillRect/>
              </a:stretch>
            </p:blipFill>
            <p:spPr>
              <a:xfrm>
                <a:off x="13572999" y="5112871"/>
                <a:ext cx="87624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1983CE4D-7ED4-1363-5E2F-46E0E8F182D2}"/>
                  </a:ext>
                </a:extLst>
              </p14:cNvPr>
              <p14:cNvContentPartPr/>
              <p14:nvPr/>
            </p14:nvContentPartPr>
            <p14:xfrm>
              <a:off x="2506599" y="5218711"/>
              <a:ext cx="1915560" cy="43560"/>
            </p14:xfrm>
          </p:contentPart>
        </mc:Choice>
        <mc:Fallback xmlns="">
          <p:pic>
            <p:nvPicPr>
              <p:cNvPr id="16" name="Ink 15">
                <a:extLst>
                  <a:ext uri="{FF2B5EF4-FFF2-40B4-BE49-F238E27FC236}">
                    <a16:creationId xmlns:a16="http://schemas.microsoft.com/office/drawing/2014/main" id="{1983CE4D-7ED4-1363-5E2F-46E0E8F182D2}"/>
                  </a:ext>
                </a:extLst>
              </p:cNvPr>
              <p:cNvPicPr/>
              <p:nvPr/>
            </p:nvPicPr>
            <p:blipFill>
              <a:blip r:embed="rId24"/>
              <a:stretch>
                <a:fillRect/>
              </a:stretch>
            </p:blipFill>
            <p:spPr>
              <a:xfrm>
                <a:off x="2452589" y="5110711"/>
                <a:ext cx="2023220" cy="259200"/>
              </a:xfrm>
              <a:prstGeom prst="rect">
                <a:avLst/>
              </a:prstGeom>
            </p:spPr>
          </p:pic>
        </mc:Fallback>
      </mc:AlternateContent>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159"/>
          </a:xfrm>
          <a:prstGeom prst="rect">
            <a:avLst/>
          </a:prstGeom>
        </p:spPr>
        <p:txBody>
          <a:bodyPr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Cash Flows from Financing - 10Q</a:t>
            </a:r>
          </a:p>
        </p:txBody>
      </p:sp>
      <p:pic>
        <p:nvPicPr>
          <p:cNvPr id="4" name="Picture 3">
            <a:extLst>
              <a:ext uri="{FF2B5EF4-FFF2-40B4-BE49-F238E27FC236}">
                <a16:creationId xmlns:a16="http://schemas.microsoft.com/office/drawing/2014/main" id="{7D4B6330-9BCD-38DB-C522-3D5CDDD9D4F1}"/>
              </a:ext>
            </a:extLst>
          </p:cNvPr>
          <p:cNvPicPr>
            <a:picLocks noChangeAspect="1"/>
          </p:cNvPicPr>
          <p:nvPr/>
        </p:nvPicPr>
        <p:blipFill>
          <a:blip r:embed="rId2"/>
          <a:stretch>
            <a:fillRect/>
          </a:stretch>
        </p:blipFill>
        <p:spPr>
          <a:xfrm>
            <a:off x="426630" y="1943100"/>
            <a:ext cx="17434740" cy="64008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C6D52FDA-2EAC-3E2F-1CA9-F16445A113D1}"/>
                  </a:ext>
                </a:extLst>
              </p14:cNvPr>
              <p14:cNvContentPartPr/>
              <p14:nvPr/>
            </p14:nvContentPartPr>
            <p14:xfrm>
              <a:off x="751959" y="2048191"/>
              <a:ext cx="3762720" cy="120600"/>
            </p14:xfrm>
          </p:contentPart>
        </mc:Choice>
        <mc:Fallback xmlns="">
          <p:pic>
            <p:nvPicPr>
              <p:cNvPr id="6" name="Ink 5">
                <a:extLst>
                  <a:ext uri="{FF2B5EF4-FFF2-40B4-BE49-F238E27FC236}">
                    <a16:creationId xmlns:a16="http://schemas.microsoft.com/office/drawing/2014/main" id="{C6D52FDA-2EAC-3E2F-1CA9-F16445A113D1}"/>
                  </a:ext>
                </a:extLst>
              </p:cNvPr>
              <p:cNvPicPr/>
              <p:nvPr/>
            </p:nvPicPr>
            <p:blipFill>
              <a:blip r:embed="rId4"/>
              <a:stretch>
                <a:fillRect/>
              </a:stretch>
            </p:blipFill>
            <p:spPr>
              <a:xfrm>
                <a:off x="697959" y="1940191"/>
                <a:ext cx="3870360"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8A4EF55-B8D3-827B-EB34-C6D8EBBD8788}"/>
                  </a:ext>
                </a:extLst>
              </p14:cNvPr>
              <p14:cNvContentPartPr/>
              <p14:nvPr/>
            </p14:nvContentPartPr>
            <p14:xfrm>
              <a:off x="14497119" y="4334551"/>
              <a:ext cx="851400" cy="46080"/>
            </p14:xfrm>
          </p:contentPart>
        </mc:Choice>
        <mc:Fallback xmlns="">
          <p:pic>
            <p:nvPicPr>
              <p:cNvPr id="7" name="Ink 6">
                <a:extLst>
                  <a:ext uri="{FF2B5EF4-FFF2-40B4-BE49-F238E27FC236}">
                    <a16:creationId xmlns:a16="http://schemas.microsoft.com/office/drawing/2014/main" id="{38A4EF55-B8D3-827B-EB34-C6D8EBBD8788}"/>
                  </a:ext>
                </a:extLst>
              </p:cNvPr>
              <p:cNvPicPr/>
              <p:nvPr/>
            </p:nvPicPr>
            <p:blipFill>
              <a:blip r:embed="rId6"/>
              <a:stretch>
                <a:fillRect/>
              </a:stretch>
            </p:blipFill>
            <p:spPr>
              <a:xfrm>
                <a:off x="14443119" y="4226551"/>
                <a:ext cx="95904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2C7D16D4-5DEA-36B9-A555-41279157F06D}"/>
                  </a:ext>
                </a:extLst>
              </p14:cNvPr>
              <p14:cNvContentPartPr/>
              <p14:nvPr/>
            </p14:nvContentPartPr>
            <p14:xfrm>
              <a:off x="14423679" y="2668471"/>
              <a:ext cx="986760" cy="47160"/>
            </p14:xfrm>
          </p:contentPart>
        </mc:Choice>
        <mc:Fallback xmlns="">
          <p:pic>
            <p:nvPicPr>
              <p:cNvPr id="8" name="Ink 7">
                <a:extLst>
                  <a:ext uri="{FF2B5EF4-FFF2-40B4-BE49-F238E27FC236}">
                    <a16:creationId xmlns:a16="http://schemas.microsoft.com/office/drawing/2014/main" id="{2C7D16D4-5DEA-36B9-A555-41279157F06D}"/>
                  </a:ext>
                </a:extLst>
              </p:cNvPr>
              <p:cNvPicPr/>
              <p:nvPr/>
            </p:nvPicPr>
            <p:blipFill>
              <a:blip r:embed="rId8"/>
              <a:stretch>
                <a:fillRect/>
              </a:stretch>
            </p:blipFill>
            <p:spPr>
              <a:xfrm>
                <a:off x="14369679" y="2560471"/>
                <a:ext cx="1094400" cy="262800"/>
              </a:xfrm>
              <a:prstGeom prst="rect">
                <a:avLst/>
              </a:prstGeom>
            </p:spPr>
          </p:pic>
        </mc:Fallback>
      </mc:AlternateContent>
      <p:pic>
        <p:nvPicPr>
          <p:cNvPr id="10" name="Picture 9">
            <a:extLst>
              <a:ext uri="{FF2B5EF4-FFF2-40B4-BE49-F238E27FC236}">
                <a16:creationId xmlns:a16="http://schemas.microsoft.com/office/drawing/2014/main" id="{8B8FFDAD-A47D-F372-0832-7DE984EE452F}"/>
              </a:ext>
            </a:extLst>
          </p:cNvPr>
          <p:cNvPicPr>
            <a:picLocks noChangeAspect="1"/>
          </p:cNvPicPr>
          <p:nvPr/>
        </p:nvPicPr>
        <p:blipFill>
          <a:blip r:embed="rId9"/>
          <a:stretch>
            <a:fillRect/>
          </a:stretch>
        </p:blipFill>
        <p:spPr>
          <a:xfrm>
            <a:off x="492016" y="1211263"/>
            <a:ext cx="17303968" cy="720999"/>
          </a:xfrm>
          <a:prstGeom prst="rect">
            <a:avLst/>
          </a:prstGeom>
        </p:spPr>
      </p:pic>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AD341C3A-37D6-D50E-2556-E60F44587AC6}"/>
                  </a:ext>
                </a:extLst>
              </p14:cNvPr>
              <p14:cNvContentPartPr/>
              <p14:nvPr/>
            </p14:nvContentPartPr>
            <p14:xfrm>
              <a:off x="722439" y="5426791"/>
              <a:ext cx="6496560" cy="119520"/>
            </p14:xfrm>
          </p:contentPart>
        </mc:Choice>
        <mc:Fallback xmlns="">
          <p:pic>
            <p:nvPicPr>
              <p:cNvPr id="11" name="Ink 10">
                <a:extLst>
                  <a:ext uri="{FF2B5EF4-FFF2-40B4-BE49-F238E27FC236}">
                    <a16:creationId xmlns:a16="http://schemas.microsoft.com/office/drawing/2014/main" id="{AD341C3A-37D6-D50E-2556-E60F44587AC6}"/>
                  </a:ext>
                </a:extLst>
              </p:cNvPr>
              <p:cNvPicPr/>
              <p:nvPr/>
            </p:nvPicPr>
            <p:blipFill>
              <a:blip r:embed="rId11"/>
              <a:stretch>
                <a:fillRect/>
              </a:stretch>
            </p:blipFill>
            <p:spPr>
              <a:xfrm>
                <a:off x="668439" y="5318791"/>
                <a:ext cx="660420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3C654EEB-601A-4606-A5B9-B5B902B7A0F0}"/>
                  </a:ext>
                </a:extLst>
              </p14:cNvPr>
              <p14:cNvContentPartPr/>
              <p14:nvPr/>
            </p14:nvContentPartPr>
            <p14:xfrm>
              <a:off x="989559" y="5278831"/>
              <a:ext cx="6266880" cy="207720"/>
            </p14:xfrm>
          </p:contentPart>
        </mc:Choice>
        <mc:Fallback xmlns="">
          <p:pic>
            <p:nvPicPr>
              <p:cNvPr id="12" name="Ink 11">
                <a:extLst>
                  <a:ext uri="{FF2B5EF4-FFF2-40B4-BE49-F238E27FC236}">
                    <a16:creationId xmlns:a16="http://schemas.microsoft.com/office/drawing/2014/main" id="{3C654EEB-601A-4606-A5B9-B5B902B7A0F0}"/>
                  </a:ext>
                </a:extLst>
              </p:cNvPr>
              <p:cNvPicPr/>
              <p:nvPr/>
            </p:nvPicPr>
            <p:blipFill>
              <a:blip r:embed="rId13"/>
              <a:stretch>
                <a:fillRect/>
              </a:stretch>
            </p:blipFill>
            <p:spPr>
              <a:xfrm>
                <a:off x="935559" y="5171018"/>
                <a:ext cx="6374520" cy="42298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3520D04C-DDA4-8D4B-63F5-761E6BD477B7}"/>
                  </a:ext>
                </a:extLst>
              </p14:cNvPr>
              <p14:cNvContentPartPr/>
              <p14:nvPr/>
            </p14:nvContentPartPr>
            <p14:xfrm>
              <a:off x="14673879" y="5370271"/>
              <a:ext cx="688320" cy="101520"/>
            </p14:xfrm>
          </p:contentPart>
        </mc:Choice>
        <mc:Fallback xmlns="">
          <p:pic>
            <p:nvPicPr>
              <p:cNvPr id="13" name="Ink 12">
                <a:extLst>
                  <a:ext uri="{FF2B5EF4-FFF2-40B4-BE49-F238E27FC236}">
                    <a16:creationId xmlns:a16="http://schemas.microsoft.com/office/drawing/2014/main" id="{3520D04C-DDA4-8D4B-63F5-761E6BD477B7}"/>
                  </a:ext>
                </a:extLst>
              </p:cNvPr>
              <p:cNvPicPr/>
              <p:nvPr/>
            </p:nvPicPr>
            <p:blipFill>
              <a:blip r:embed="rId15"/>
              <a:stretch>
                <a:fillRect/>
              </a:stretch>
            </p:blipFill>
            <p:spPr>
              <a:xfrm>
                <a:off x="14619879" y="5262271"/>
                <a:ext cx="795960" cy="317160"/>
              </a:xfrm>
              <a:prstGeom prst="rect">
                <a:avLst/>
              </a:prstGeom>
            </p:spPr>
          </p:pic>
        </mc:Fallback>
      </mc:AlternateContent>
    </p:spTree>
    <p:extLst>
      <p:ext uri="{BB962C8B-B14F-4D97-AF65-F5344CB8AC3E}">
        <p14:creationId xmlns:p14="http://schemas.microsoft.com/office/powerpoint/2010/main" val="283761287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12752" y="6896100"/>
            <a:ext cx="10500041" cy="2669363"/>
          </a:xfrm>
          <a:custGeom>
            <a:avLst/>
            <a:gdLst/>
            <a:ahLst/>
            <a:cxnLst/>
            <a:rect l="l" t="t" r="r" b="b"/>
            <a:pathLst>
              <a:path w="10500041" h="2669363">
                <a:moveTo>
                  <a:pt x="0" y="0"/>
                </a:moveTo>
                <a:lnTo>
                  <a:pt x="10500041" y="0"/>
                </a:lnTo>
                <a:lnTo>
                  <a:pt x="10500041" y="2669362"/>
                </a:lnTo>
                <a:lnTo>
                  <a:pt x="0" y="2669362"/>
                </a:lnTo>
                <a:lnTo>
                  <a:pt x="0" y="0"/>
                </a:lnTo>
                <a:close/>
              </a:path>
            </a:pathLst>
          </a:custGeom>
          <a:blipFill>
            <a:blip r:embed="rId2"/>
            <a:stretch>
              <a:fillRect l="-48067" t="-277307" r="-48313" b="-57206"/>
            </a:stretch>
          </a:blipFill>
        </p:spPr>
        <p:txBody>
          <a:bodyPr/>
          <a:lstStyle/>
          <a:p>
            <a:endParaRPr lang="en-CA"/>
          </a:p>
        </p:txBody>
      </p:sp>
      <p:sp>
        <p:nvSpPr>
          <p:cNvPr id="3" name="TextBox 3"/>
          <p:cNvSpPr txBox="1"/>
          <p:nvPr/>
        </p:nvSpPr>
        <p:spPr>
          <a:xfrm>
            <a:off x="342346" y="206445"/>
            <a:ext cx="17640854" cy="768159"/>
          </a:xfrm>
          <a:prstGeom prst="rect">
            <a:avLst/>
          </a:prstGeom>
        </p:spPr>
        <p:txBody>
          <a:bodyPr wrap="square" lIns="0" tIns="0" rIns="0" bIns="0" rtlCol="0" anchor="t">
            <a:spAutoFit/>
          </a:bodyPr>
          <a:lstStyle/>
          <a:p>
            <a:pPr algn="l">
              <a:lnSpc>
                <a:spcPts val="6116"/>
              </a:lnSpc>
            </a:pPr>
            <a:r>
              <a:rPr lang="en-US" sz="5054">
                <a:solidFill>
                  <a:srgbClr val="00B050"/>
                </a:solidFill>
                <a:latin typeface="Poppins Bold"/>
                <a:ea typeface="Poppins Bold"/>
                <a:cs typeface="Poppins Bold"/>
                <a:sym typeface="Poppins Bold"/>
              </a:rPr>
              <a:t>RECOMMENDATION</a:t>
            </a:r>
          </a:p>
        </p:txBody>
      </p:sp>
      <p:sp>
        <p:nvSpPr>
          <p:cNvPr id="4" name="TextBox 4"/>
          <p:cNvSpPr txBox="1"/>
          <p:nvPr/>
        </p:nvSpPr>
        <p:spPr>
          <a:xfrm>
            <a:off x="533400" y="1142183"/>
            <a:ext cx="15175188" cy="5382499"/>
          </a:xfrm>
          <a:prstGeom prst="rect">
            <a:avLst/>
          </a:prstGeom>
        </p:spPr>
        <p:txBody>
          <a:bodyPr lIns="0" tIns="0" rIns="0" bIns="0" rtlCol="0" anchor="t">
            <a:spAutoFit/>
          </a:bodyPr>
          <a:lstStyle/>
          <a:p>
            <a:pPr algn="l">
              <a:lnSpc>
                <a:spcPts val="3499"/>
              </a:lnSpc>
            </a:pPr>
            <a:endParaRPr/>
          </a:p>
          <a:p>
            <a:pPr marL="539749" lvl="1" indent="-269875" algn="l">
              <a:lnSpc>
                <a:spcPct val="150000"/>
              </a:lnSpc>
              <a:buFont typeface="Arial"/>
              <a:buChar char="•"/>
            </a:pPr>
            <a:r>
              <a:rPr lang="en-US" sz="2400">
                <a:solidFill>
                  <a:srgbClr val="000000"/>
                </a:solidFill>
                <a:latin typeface="Poppins Medium"/>
                <a:ea typeface="Poppins Medium"/>
                <a:cs typeface="Poppins Medium"/>
                <a:sym typeface="Poppins Medium"/>
              </a:rPr>
              <a:t>Increases in Revenue, and Gross Margin</a:t>
            </a:r>
          </a:p>
          <a:p>
            <a:pPr marL="539749" lvl="1" indent="-269875" algn="l">
              <a:lnSpc>
                <a:spcPct val="150000"/>
              </a:lnSpc>
              <a:buFont typeface="Arial"/>
              <a:buChar char="•"/>
            </a:pPr>
            <a:r>
              <a:rPr lang="en-US" sz="2400">
                <a:solidFill>
                  <a:srgbClr val="000000"/>
                </a:solidFill>
                <a:latin typeface="Poppins Medium"/>
                <a:ea typeface="Poppins Medium"/>
                <a:cs typeface="Poppins Medium"/>
                <a:sym typeface="Poppins Medium"/>
              </a:rPr>
              <a:t>Strong AI Market Position: NVIDIA is an industry leader in AI and data center technology, especially with its latest Blackwell architecture, which enhances performance and efficiency in AI applications​.</a:t>
            </a:r>
          </a:p>
          <a:p>
            <a:pPr marL="539749" lvl="1" indent="-269875" algn="l">
              <a:lnSpc>
                <a:spcPct val="150000"/>
              </a:lnSpc>
              <a:buFont typeface="Arial"/>
              <a:buChar char="•"/>
            </a:pPr>
            <a:r>
              <a:rPr lang="en-US" sz="2400">
                <a:solidFill>
                  <a:srgbClr val="000000"/>
                </a:solidFill>
                <a:latin typeface="Poppins Medium"/>
                <a:ea typeface="Poppins Medium"/>
                <a:cs typeface="Poppins Medium"/>
                <a:sym typeface="Poppins Medium"/>
              </a:rPr>
              <a:t>Sustained Demand through Partnerships: Ongoing partnerships with major cloud providers like AWS and Google Cloud secure NVIDIA’s position in the AI infrastructure market.</a:t>
            </a:r>
          </a:p>
          <a:p>
            <a:pPr marL="539749" lvl="1" indent="-269875" algn="l">
              <a:lnSpc>
                <a:spcPct val="150000"/>
              </a:lnSpc>
              <a:buFont typeface="Arial"/>
              <a:buChar char="•"/>
            </a:pPr>
            <a:r>
              <a:rPr lang="en-US" sz="2400">
                <a:solidFill>
                  <a:srgbClr val="000000"/>
                </a:solidFill>
                <a:latin typeface="Poppins Medium"/>
                <a:ea typeface="Poppins Medium"/>
                <a:cs typeface="Poppins Medium"/>
                <a:sym typeface="Poppins Medium"/>
              </a:rPr>
              <a:t>​High Valuation and Market Volatility: NVIDIA’s stock is currently trading at high multiples, reflecting its strong market position but also exposing it to price volatility and risk from high-growth expectations.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sp>
        <p:nvSpPr>
          <p:cNvPr id="3" name="Freeform 3"/>
          <p:cNvSpPr/>
          <p:nvPr/>
        </p:nvSpPr>
        <p:spPr>
          <a:xfrm>
            <a:off x="1028700" y="8428097"/>
            <a:ext cx="762048" cy="762048"/>
          </a:xfrm>
          <a:custGeom>
            <a:avLst/>
            <a:gdLst/>
            <a:ahLst/>
            <a:cxnLst/>
            <a:rect l="l" t="t" r="r" b="b"/>
            <a:pathLst>
              <a:path w="762048" h="762048">
                <a:moveTo>
                  <a:pt x="0" y="0"/>
                </a:moveTo>
                <a:lnTo>
                  <a:pt x="762048" y="0"/>
                </a:lnTo>
                <a:lnTo>
                  <a:pt x="762048" y="762049"/>
                </a:lnTo>
                <a:lnTo>
                  <a:pt x="0" y="7620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4" name="Group 4"/>
          <p:cNvGrpSpPr/>
          <p:nvPr/>
        </p:nvGrpSpPr>
        <p:grpSpPr>
          <a:xfrm>
            <a:off x="10678486" y="2236129"/>
            <a:ext cx="10340428" cy="8954345"/>
            <a:chOff x="0" y="0"/>
            <a:chExt cx="4282440" cy="3708400"/>
          </a:xfrm>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grpFill/>
          </p:spPr>
          <p:txBody>
            <a:bodyPr/>
            <a:lstStyle/>
            <a:p>
              <a:endParaRPr lang="en-CA"/>
            </a:p>
          </p:txBody>
        </p:sp>
      </p:grpSp>
      <p:grpSp>
        <p:nvGrpSpPr>
          <p:cNvPr id="6" name="Group 6"/>
          <p:cNvGrpSpPr/>
          <p:nvPr/>
        </p:nvGrpSpPr>
        <p:grpSpPr>
          <a:xfrm>
            <a:off x="10655744" y="2044513"/>
            <a:ext cx="2254222" cy="2031525"/>
            <a:chOff x="0" y="0"/>
            <a:chExt cx="789162" cy="711200"/>
          </a:xfrm>
        </p:grpSpPr>
        <p:sp>
          <p:nvSpPr>
            <p:cNvPr id="7" name="Freeform 7"/>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8" name="TextBox 8"/>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grpSp>
        <p:nvGrpSpPr>
          <p:cNvPr id="9" name="Group 9"/>
          <p:cNvGrpSpPr/>
          <p:nvPr/>
        </p:nvGrpSpPr>
        <p:grpSpPr>
          <a:xfrm>
            <a:off x="9051451" y="8334146"/>
            <a:ext cx="2393057" cy="2031525"/>
            <a:chOff x="0" y="0"/>
            <a:chExt cx="837765" cy="711200"/>
          </a:xfrm>
        </p:grpSpPr>
        <p:sp>
          <p:nvSpPr>
            <p:cNvPr id="10" name="Freeform 10"/>
            <p:cNvSpPr/>
            <p:nvPr/>
          </p:nvSpPr>
          <p:spPr>
            <a:xfrm>
              <a:off x="0" y="0"/>
              <a:ext cx="837766" cy="711200"/>
            </a:xfrm>
            <a:custGeom>
              <a:avLst/>
              <a:gdLst/>
              <a:ahLst/>
              <a:cxnLst/>
              <a:rect l="l" t="t" r="r" b="b"/>
              <a:pathLst>
                <a:path w="837766" h="711200">
                  <a:moveTo>
                    <a:pt x="418883" y="711200"/>
                  </a:moveTo>
                  <a:lnTo>
                    <a:pt x="837766" y="0"/>
                  </a:lnTo>
                  <a:lnTo>
                    <a:pt x="0" y="0"/>
                  </a:lnTo>
                  <a:lnTo>
                    <a:pt x="418883" y="711200"/>
                  </a:lnTo>
                  <a:close/>
                </a:path>
              </a:pathLst>
            </a:custGeom>
            <a:solidFill>
              <a:srgbClr val="4378BD"/>
            </a:solidFill>
          </p:spPr>
          <p:txBody>
            <a:bodyPr/>
            <a:lstStyle/>
            <a:p>
              <a:endParaRPr lang="en-CA"/>
            </a:p>
          </p:txBody>
        </p:sp>
        <p:sp>
          <p:nvSpPr>
            <p:cNvPr id="11" name="TextBox 11"/>
            <p:cNvSpPr txBox="1"/>
            <p:nvPr/>
          </p:nvSpPr>
          <p:spPr>
            <a:xfrm>
              <a:off x="130901" y="3175"/>
              <a:ext cx="575964" cy="377825"/>
            </a:xfrm>
            <a:prstGeom prst="rect">
              <a:avLst/>
            </a:prstGeom>
          </p:spPr>
          <p:txBody>
            <a:bodyPr lIns="50800" tIns="50800" rIns="50800" bIns="50800" rtlCol="0" anchor="ctr"/>
            <a:lstStyle/>
            <a:p>
              <a:pPr algn="ctr">
                <a:lnSpc>
                  <a:spcPts val="2459"/>
                </a:lnSpc>
              </a:pPr>
              <a:endParaRPr/>
            </a:p>
          </p:txBody>
        </p:sp>
      </p:grpSp>
      <p:grpSp>
        <p:nvGrpSpPr>
          <p:cNvPr id="12" name="Group 12"/>
          <p:cNvGrpSpPr/>
          <p:nvPr/>
        </p:nvGrpSpPr>
        <p:grpSpPr>
          <a:xfrm>
            <a:off x="11852272" y="-198328"/>
            <a:ext cx="7852347" cy="2264411"/>
            <a:chOff x="0" y="0"/>
            <a:chExt cx="1255833" cy="362149"/>
          </a:xfrm>
        </p:grpSpPr>
        <p:sp>
          <p:nvSpPr>
            <p:cNvPr id="13" name="Freeform 13"/>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14" name="TextBox 14"/>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15" name="Freeform 15"/>
          <p:cNvSpPr/>
          <p:nvPr/>
        </p:nvSpPr>
        <p:spPr>
          <a:xfrm rot="-10800000">
            <a:off x="10562090" y="1724687"/>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8"/>
            <a:stretch>
              <a:fillRect/>
            </a:stretch>
          </a:blipFill>
        </p:spPr>
        <p:txBody>
          <a:bodyPr/>
          <a:lstStyle/>
          <a:p>
            <a:endParaRPr lang="en-CA"/>
          </a:p>
        </p:txBody>
      </p:sp>
      <p:grpSp>
        <p:nvGrpSpPr>
          <p:cNvPr id="16" name="Group 16"/>
          <p:cNvGrpSpPr/>
          <p:nvPr/>
        </p:nvGrpSpPr>
        <p:grpSpPr>
          <a:xfrm>
            <a:off x="10655744" y="80045"/>
            <a:ext cx="2254222" cy="1991401"/>
            <a:chOff x="0" y="0"/>
            <a:chExt cx="765645" cy="676378"/>
          </a:xfrm>
        </p:grpSpPr>
        <p:sp>
          <p:nvSpPr>
            <p:cNvPr id="17" name="Freeform 17"/>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18" name="TextBox 18"/>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sp>
        <p:nvSpPr>
          <p:cNvPr id="19" name="Freeform 19"/>
          <p:cNvSpPr/>
          <p:nvPr/>
        </p:nvSpPr>
        <p:spPr>
          <a:xfrm rot="-10800000">
            <a:off x="8983930" y="8020397"/>
            <a:ext cx="2460578" cy="544403"/>
          </a:xfrm>
          <a:custGeom>
            <a:avLst/>
            <a:gdLst/>
            <a:ahLst/>
            <a:cxnLst/>
            <a:rect l="l" t="t" r="r" b="b"/>
            <a:pathLst>
              <a:path w="2460578" h="544403">
                <a:moveTo>
                  <a:pt x="0" y="0"/>
                </a:moveTo>
                <a:lnTo>
                  <a:pt x="2460578" y="0"/>
                </a:lnTo>
                <a:lnTo>
                  <a:pt x="2460578" y="544403"/>
                </a:lnTo>
                <a:lnTo>
                  <a:pt x="0" y="544403"/>
                </a:lnTo>
                <a:lnTo>
                  <a:pt x="0" y="0"/>
                </a:lnTo>
                <a:close/>
              </a:path>
            </a:pathLst>
          </a:custGeom>
          <a:blipFill>
            <a:blip r:embed="rId8"/>
            <a:stretch>
              <a:fillRect/>
            </a:stretch>
          </a:blipFill>
        </p:spPr>
        <p:txBody>
          <a:bodyPr/>
          <a:lstStyle/>
          <a:p>
            <a:endParaRPr lang="en-CA"/>
          </a:p>
        </p:txBody>
      </p:sp>
      <p:grpSp>
        <p:nvGrpSpPr>
          <p:cNvPr id="20" name="Group 20"/>
          <p:cNvGrpSpPr/>
          <p:nvPr/>
        </p:nvGrpSpPr>
        <p:grpSpPr>
          <a:xfrm>
            <a:off x="9051451" y="6240221"/>
            <a:ext cx="2393057" cy="2093925"/>
            <a:chOff x="0" y="0"/>
            <a:chExt cx="812800" cy="711200"/>
          </a:xfrm>
        </p:grpSpPr>
        <p:sp>
          <p:nvSpPr>
            <p:cNvPr id="21" name="Freeform 2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n-CA"/>
            </a:p>
          </p:txBody>
        </p:sp>
        <p:sp>
          <p:nvSpPr>
            <p:cNvPr id="22" name="TextBox 22"/>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a:p>
          </p:txBody>
        </p:sp>
      </p:grpSp>
      <p:grpSp>
        <p:nvGrpSpPr>
          <p:cNvPr id="23" name="Group 23"/>
          <p:cNvGrpSpPr/>
          <p:nvPr/>
        </p:nvGrpSpPr>
        <p:grpSpPr>
          <a:xfrm>
            <a:off x="9309267" y="4328798"/>
            <a:ext cx="2321743" cy="2031525"/>
            <a:chOff x="0" y="0"/>
            <a:chExt cx="812800" cy="711200"/>
          </a:xfrm>
        </p:grpSpPr>
        <p:sp>
          <p:nvSpPr>
            <p:cNvPr id="24" name="Freeform 24"/>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E66AF"/>
            </a:solidFill>
          </p:spPr>
          <p:txBody>
            <a:bodyPr/>
            <a:lstStyle/>
            <a:p>
              <a:endParaRPr lang="en-CA"/>
            </a:p>
          </p:txBody>
        </p:sp>
        <p:sp>
          <p:nvSpPr>
            <p:cNvPr id="25" name="TextBox 25"/>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a:p>
          </p:txBody>
        </p:sp>
      </p:grpSp>
      <p:grpSp>
        <p:nvGrpSpPr>
          <p:cNvPr id="26" name="Group 26"/>
          <p:cNvGrpSpPr/>
          <p:nvPr/>
        </p:nvGrpSpPr>
        <p:grpSpPr>
          <a:xfrm>
            <a:off x="10286079" y="8457971"/>
            <a:ext cx="2393057" cy="2093925"/>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n-CA"/>
            </a:p>
          </p:txBody>
        </p:sp>
        <p:sp>
          <p:nvSpPr>
            <p:cNvPr id="28" name="TextBox 28"/>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a:p>
          </p:txBody>
        </p:sp>
      </p:grpSp>
      <p:sp>
        <p:nvSpPr>
          <p:cNvPr id="29" name="Freeform 29"/>
          <p:cNvSpPr/>
          <p:nvPr/>
        </p:nvSpPr>
        <p:spPr>
          <a:xfrm rot="-10800000">
            <a:off x="9239849" y="4001504"/>
            <a:ext cx="2460578" cy="544403"/>
          </a:xfrm>
          <a:custGeom>
            <a:avLst/>
            <a:gdLst/>
            <a:ahLst/>
            <a:cxnLst/>
            <a:rect l="l" t="t" r="r" b="b"/>
            <a:pathLst>
              <a:path w="2460578" h="544403">
                <a:moveTo>
                  <a:pt x="0" y="0"/>
                </a:moveTo>
                <a:lnTo>
                  <a:pt x="2460578" y="0"/>
                </a:lnTo>
                <a:lnTo>
                  <a:pt x="2460578" y="544403"/>
                </a:lnTo>
                <a:lnTo>
                  <a:pt x="0" y="544403"/>
                </a:lnTo>
                <a:lnTo>
                  <a:pt x="0" y="0"/>
                </a:lnTo>
                <a:close/>
              </a:path>
            </a:pathLst>
          </a:custGeom>
          <a:blipFill>
            <a:blip r:embed="rId8"/>
            <a:stretch>
              <a:fillRect/>
            </a:stretch>
          </a:blipFill>
        </p:spPr>
        <p:txBody>
          <a:bodyPr/>
          <a:lstStyle/>
          <a:p>
            <a:endParaRPr lang="en-CA"/>
          </a:p>
        </p:txBody>
      </p:sp>
      <p:grpSp>
        <p:nvGrpSpPr>
          <p:cNvPr id="30" name="Group 30"/>
          <p:cNvGrpSpPr/>
          <p:nvPr/>
        </p:nvGrpSpPr>
        <p:grpSpPr>
          <a:xfrm>
            <a:off x="9309267" y="2244399"/>
            <a:ext cx="2321743" cy="2093925"/>
            <a:chOff x="0" y="0"/>
            <a:chExt cx="788578" cy="711200"/>
          </a:xfrm>
        </p:grpSpPr>
        <p:sp>
          <p:nvSpPr>
            <p:cNvPr id="31" name="Freeform 3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2" name="TextBox 32"/>
            <p:cNvSpPr txBox="1"/>
            <p:nvPr/>
          </p:nvSpPr>
          <p:spPr>
            <a:xfrm>
              <a:off x="123215" y="282575"/>
              <a:ext cx="542148" cy="377825"/>
            </a:xfrm>
            <a:prstGeom prst="rect">
              <a:avLst/>
            </a:prstGeom>
          </p:spPr>
          <p:txBody>
            <a:bodyPr lIns="50800" tIns="50800" rIns="50800" bIns="50800" rtlCol="0" anchor="ctr"/>
            <a:lstStyle/>
            <a:p>
              <a:pPr algn="ctr">
                <a:lnSpc>
                  <a:spcPts val="2459"/>
                </a:lnSpc>
              </a:pPr>
              <a:endParaRPr/>
            </a:p>
          </p:txBody>
        </p:sp>
      </p:grpSp>
      <p:grpSp>
        <p:nvGrpSpPr>
          <p:cNvPr id="33" name="Group 33"/>
          <p:cNvGrpSpPr/>
          <p:nvPr/>
        </p:nvGrpSpPr>
        <p:grpSpPr>
          <a:xfrm rot="-10800000">
            <a:off x="10167087" y="1414418"/>
            <a:ext cx="606103" cy="546630"/>
            <a:chOff x="0" y="0"/>
            <a:chExt cx="788578" cy="711200"/>
          </a:xfrm>
        </p:grpSpPr>
        <p:sp>
          <p:nvSpPr>
            <p:cNvPr id="34" name="Freeform 3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5" name="TextBox 3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6" name="Group 36"/>
          <p:cNvGrpSpPr/>
          <p:nvPr/>
        </p:nvGrpSpPr>
        <p:grpSpPr>
          <a:xfrm>
            <a:off x="8633746" y="8334146"/>
            <a:ext cx="606103" cy="546630"/>
            <a:chOff x="0" y="0"/>
            <a:chExt cx="788578" cy="711200"/>
          </a:xfrm>
        </p:grpSpPr>
        <p:sp>
          <p:nvSpPr>
            <p:cNvPr id="37" name="Freeform 3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8" name="TextBox 3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9" name="Group 39"/>
          <p:cNvGrpSpPr/>
          <p:nvPr/>
        </p:nvGrpSpPr>
        <p:grpSpPr>
          <a:xfrm rot="-10800000">
            <a:off x="9729037" y="6240221"/>
            <a:ext cx="384315" cy="346605"/>
            <a:chOff x="0" y="0"/>
            <a:chExt cx="788578" cy="711200"/>
          </a:xfrm>
        </p:grpSpPr>
        <p:sp>
          <p:nvSpPr>
            <p:cNvPr id="40" name="Freeform 4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41" name="TextBox 4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42" name="TextBox 42"/>
          <p:cNvSpPr txBox="1"/>
          <p:nvPr/>
        </p:nvSpPr>
        <p:spPr>
          <a:xfrm>
            <a:off x="1028700" y="2869781"/>
            <a:ext cx="7526499" cy="1940211"/>
          </a:xfrm>
          <a:prstGeom prst="rect">
            <a:avLst/>
          </a:prstGeom>
        </p:spPr>
        <p:txBody>
          <a:bodyPr lIns="0" tIns="0" rIns="0" bIns="0" rtlCol="0" anchor="t">
            <a:spAutoFit/>
          </a:bodyPr>
          <a:lstStyle/>
          <a:p>
            <a:pPr algn="l">
              <a:lnSpc>
                <a:spcPts val="14823"/>
              </a:lnSpc>
            </a:pPr>
            <a:r>
              <a:rPr lang="en-US" sz="14391">
                <a:solidFill>
                  <a:srgbClr val="00569E"/>
                </a:solidFill>
                <a:latin typeface="Poppins Ultra-Bold"/>
                <a:ea typeface="Poppins Ultra-Bold"/>
                <a:cs typeface="Poppins Ultra-Bold"/>
                <a:sym typeface="Poppins Ultra-Bold"/>
              </a:rPr>
              <a:t>AMD</a:t>
            </a:r>
          </a:p>
        </p:txBody>
      </p:sp>
      <p:sp>
        <p:nvSpPr>
          <p:cNvPr id="43" name="TextBox 43"/>
          <p:cNvSpPr txBox="1"/>
          <p:nvPr/>
        </p:nvSpPr>
        <p:spPr>
          <a:xfrm>
            <a:off x="1993278" y="8393995"/>
            <a:ext cx="2967460" cy="374104"/>
          </a:xfrm>
          <a:prstGeom prst="rect">
            <a:avLst/>
          </a:prstGeom>
        </p:spPr>
        <p:txBody>
          <a:bodyPr lIns="0" tIns="0" rIns="0" bIns="0" rtlCol="0" anchor="t">
            <a:spAutoFit/>
          </a:bodyPr>
          <a:lstStyle/>
          <a:p>
            <a:pPr algn="l">
              <a:lnSpc>
                <a:spcPts val="2997"/>
              </a:lnSpc>
              <a:spcBef>
                <a:spcPct val="0"/>
              </a:spcBef>
            </a:pPr>
            <a:r>
              <a:rPr lang="en-US" sz="2141">
                <a:solidFill>
                  <a:srgbClr val="00569E"/>
                </a:solidFill>
                <a:latin typeface="Poppins Medium"/>
                <a:ea typeface="Poppins Medium"/>
                <a:cs typeface="Poppins Medium"/>
                <a:sym typeface="Poppins Medium"/>
              </a:rPr>
              <a:t>MORE INFORMATION</a:t>
            </a:r>
          </a:p>
        </p:txBody>
      </p:sp>
      <p:sp>
        <p:nvSpPr>
          <p:cNvPr id="44" name="TextBox 44"/>
          <p:cNvSpPr txBox="1"/>
          <p:nvPr/>
        </p:nvSpPr>
        <p:spPr>
          <a:xfrm>
            <a:off x="1993278" y="8640343"/>
            <a:ext cx="6561920" cy="523477"/>
          </a:xfrm>
          <a:prstGeom prst="rect">
            <a:avLst/>
          </a:prstGeom>
        </p:spPr>
        <p:txBody>
          <a:bodyPr lIns="0" tIns="0" rIns="0" bIns="0" rtlCol="0" anchor="t">
            <a:spAutoFit/>
          </a:bodyPr>
          <a:lstStyle/>
          <a:p>
            <a:pPr algn="l">
              <a:lnSpc>
                <a:spcPts val="4286"/>
              </a:lnSpc>
              <a:spcBef>
                <a:spcPct val="0"/>
              </a:spcBef>
            </a:pPr>
            <a:r>
              <a:rPr lang="en-US" sz="3061" u="sng">
                <a:solidFill>
                  <a:srgbClr val="00569E"/>
                </a:solidFill>
                <a:latin typeface="Poppins Medium"/>
                <a:ea typeface="Poppins Medium"/>
                <a:cs typeface="Poppins Medium"/>
                <a:sym typeface="Poppins Medium"/>
                <a:hlinkClick r:id="rId9"/>
              </a:rPr>
              <a:t>https://www.amd.com/en.html</a:t>
            </a:r>
            <a:endParaRPr lang="en-US" sz="3061" u="sng">
              <a:solidFill>
                <a:srgbClr val="00569E"/>
              </a:solidFill>
              <a:latin typeface="Poppins Medium"/>
              <a:ea typeface="Poppins Medium"/>
              <a:cs typeface="Poppins Medium"/>
              <a:sym typeface="Poppins Medium"/>
            </a:endParaRPr>
          </a:p>
        </p:txBody>
      </p:sp>
      <p:sp>
        <p:nvSpPr>
          <p:cNvPr id="45" name="TextBox 44">
            <a:extLst>
              <a:ext uri="{FF2B5EF4-FFF2-40B4-BE49-F238E27FC236}">
                <a16:creationId xmlns:a16="http://schemas.microsoft.com/office/drawing/2014/main" id="{B42943B5-80B4-EB86-BF38-7FC7E7060826}"/>
              </a:ext>
            </a:extLst>
          </p:cNvPr>
          <p:cNvSpPr txBox="1"/>
          <p:nvPr/>
        </p:nvSpPr>
        <p:spPr>
          <a:xfrm>
            <a:off x="1161703" y="4570518"/>
            <a:ext cx="4076676" cy="400110"/>
          </a:xfrm>
          <a:prstGeom prst="rect">
            <a:avLst/>
          </a:prstGeom>
          <a:noFill/>
        </p:spPr>
        <p:txBody>
          <a:bodyPr wrap="square" rtlCol="0">
            <a:spAutoFit/>
          </a:bodyPr>
          <a:lstStyle/>
          <a:p>
            <a:r>
              <a:rPr lang="en-US" sz="2000">
                <a:solidFill>
                  <a:srgbClr val="00569E"/>
                </a:solidFill>
                <a:latin typeface="Poppins Ultra-Bold" panose="020B0604020202020204" charset="0"/>
                <a:cs typeface="Poppins Ultra-Bold" panose="020B0604020202020204" charset="0"/>
              </a:rPr>
              <a:t>Advanced Micro Devices, Inc.</a:t>
            </a:r>
            <a:endParaRPr lang="en-CA" sz="2000">
              <a:solidFill>
                <a:srgbClr val="00569E"/>
              </a:solidFill>
              <a:latin typeface="Poppins Ultra-Bold" panose="020B0604020202020204" charset="0"/>
              <a:cs typeface="Poppins Ultra-Bold" panose="020B0604020202020204" charset="0"/>
            </a:endParaRPr>
          </a:p>
        </p:txBody>
      </p:sp>
    </p:spTree>
    <p:extLst>
      <p:ext uri="{BB962C8B-B14F-4D97-AF65-F5344CB8AC3E}">
        <p14:creationId xmlns:p14="http://schemas.microsoft.com/office/powerpoint/2010/main" val="618524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4" name="TextBox 14"/>
          <p:cNvSpPr txBox="1"/>
          <p:nvPr/>
        </p:nvSpPr>
        <p:spPr>
          <a:xfrm>
            <a:off x="2512771" y="4717733"/>
            <a:ext cx="5460264" cy="946152"/>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KEY METRICS</a:t>
            </a:r>
          </a:p>
        </p:txBody>
      </p:sp>
    </p:spTree>
    <p:extLst>
      <p:ext uri="{BB962C8B-B14F-4D97-AF65-F5344CB8AC3E}">
        <p14:creationId xmlns:p14="http://schemas.microsoft.com/office/powerpoint/2010/main" val="194665361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29845"/>
            <a:ext cx="17694892" cy="968727"/>
          </a:xfrm>
          <a:prstGeom prst="rect">
            <a:avLst/>
          </a:prstGeom>
        </p:spPr>
        <p:txBody>
          <a:bodyPr lIns="0" tIns="0" rIns="0" bIns="0" rtlCol="0" anchor="t">
            <a:spAutoFit/>
          </a:bodyPr>
          <a:lstStyle/>
          <a:p>
            <a:pPr algn="l">
              <a:lnSpc>
                <a:spcPts val="7689"/>
              </a:lnSpc>
            </a:pPr>
            <a:r>
              <a:rPr lang="en-US" sz="6354">
                <a:solidFill>
                  <a:srgbClr val="2E66AF"/>
                </a:solidFill>
                <a:latin typeface="Poppins Ultra-Bold"/>
                <a:ea typeface="Poppins Ultra-Bold"/>
                <a:cs typeface="Poppins Ultra-Bold"/>
                <a:sym typeface="Poppins Ultra-Bold"/>
              </a:rPr>
              <a:t>KEY METRICS – AMD, Inc.</a:t>
            </a:r>
          </a:p>
        </p:txBody>
      </p:sp>
      <p:pic>
        <p:nvPicPr>
          <p:cNvPr id="6" name="Picture 5">
            <a:extLst>
              <a:ext uri="{FF2B5EF4-FFF2-40B4-BE49-F238E27FC236}">
                <a16:creationId xmlns:a16="http://schemas.microsoft.com/office/drawing/2014/main" id="{30EBD115-D6F0-570A-0A70-65B3A1B15338}"/>
              </a:ext>
            </a:extLst>
          </p:cNvPr>
          <p:cNvPicPr>
            <a:picLocks noChangeAspect="1"/>
          </p:cNvPicPr>
          <p:nvPr/>
        </p:nvPicPr>
        <p:blipFill>
          <a:blip r:embed="rId3"/>
          <a:stretch>
            <a:fillRect/>
          </a:stretch>
        </p:blipFill>
        <p:spPr>
          <a:xfrm>
            <a:off x="2689412" y="1559217"/>
            <a:ext cx="12909176" cy="832460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962E7F1-6C4B-9DD9-23F5-7570888B4C24}"/>
                  </a:ext>
                </a:extLst>
              </p14:cNvPr>
              <p14:cNvContentPartPr/>
              <p14:nvPr/>
            </p14:nvContentPartPr>
            <p14:xfrm>
              <a:off x="8329535" y="7912146"/>
              <a:ext cx="618120" cy="30960"/>
            </p14:xfrm>
          </p:contentPart>
        </mc:Choice>
        <mc:Fallback xmlns="">
          <p:pic>
            <p:nvPicPr>
              <p:cNvPr id="2" name="Ink 1">
                <a:extLst>
                  <a:ext uri="{FF2B5EF4-FFF2-40B4-BE49-F238E27FC236}">
                    <a16:creationId xmlns:a16="http://schemas.microsoft.com/office/drawing/2014/main" id="{C962E7F1-6C4B-9DD9-23F5-7570888B4C24}"/>
                  </a:ext>
                </a:extLst>
              </p:cNvPr>
              <p:cNvPicPr/>
              <p:nvPr/>
            </p:nvPicPr>
            <p:blipFill>
              <a:blip r:embed="rId5"/>
              <a:stretch>
                <a:fillRect/>
              </a:stretch>
            </p:blipFill>
            <p:spPr>
              <a:xfrm>
                <a:off x="8275535" y="7804146"/>
                <a:ext cx="725760" cy="246600"/>
              </a:xfrm>
              <a:prstGeom prst="rect">
                <a:avLst/>
              </a:prstGeom>
            </p:spPr>
          </p:pic>
        </mc:Fallback>
      </mc:AlternateContent>
    </p:spTree>
    <p:extLst>
      <p:ext uri="{BB962C8B-B14F-4D97-AF65-F5344CB8AC3E}">
        <p14:creationId xmlns:p14="http://schemas.microsoft.com/office/powerpoint/2010/main" val="17644737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29845"/>
            <a:ext cx="17694892" cy="968727"/>
          </a:xfrm>
          <a:prstGeom prst="rect">
            <a:avLst/>
          </a:prstGeom>
        </p:spPr>
        <p:txBody>
          <a:bodyPr lIns="0" tIns="0" rIns="0" bIns="0" rtlCol="0" anchor="t">
            <a:spAutoFit/>
          </a:bodyPr>
          <a:lstStyle/>
          <a:p>
            <a:pPr algn="l">
              <a:lnSpc>
                <a:spcPts val="7689"/>
              </a:lnSpc>
            </a:pPr>
            <a:r>
              <a:rPr lang="en-US" sz="6354">
                <a:solidFill>
                  <a:srgbClr val="2E66AF"/>
                </a:solidFill>
                <a:latin typeface="Poppins Ultra-Bold"/>
                <a:ea typeface="Poppins Ultra-Bold"/>
                <a:cs typeface="Poppins Ultra-Bold"/>
                <a:sym typeface="Poppins Ultra-Bold"/>
              </a:rPr>
              <a:t>KEY METRICS – AMD, Inc.  </a:t>
            </a:r>
          </a:p>
        </p:txBody>
      </p:sp>
      <p:pic>
        <p:nvPicPr>
          <p:cNvPr id="4" name="Picture 3">
            <a:extLst>
              <a:ext uri="{FF2B5EF4-FFF2-40B4-BE49-F238E27FC236}">
                <a16:creationId xmlns:a16="http://schemas.microsoft.com/office/drawing/2014/main" id="{EEDDFAB2-8DA6-655A-C812-72B15B13F06C}"/>
              </a:ext>
            </a:extLst>
          </p:cNvPr>
          <p:cNvPicPr>
            <a:picLocks noChangeAspect="1"/>
          </p:cNvPicPr>
          <p:nvPr/>
        </p:nvPicPr>
        <p:blipFill>
          <a:blip r:embed="rId3"/>
          <a:stretch>
            <a:fillRect/>
          </a:stretch>
        </p:blipFill>
        <p:spPr>
          <a:xfrm>
            <a:off x="1106208" y="1198572"/>
            <a:ext cx="16075583" cy="8741437"/>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8B2CA65-0317-1C3E-B353-17C6087B7C44}"/>
                  </a:ext>
                </a:extLst>
              </p14:cNvPr>
              <p14:cNvContentPartPr/>
              <p14:nvPr/>
            </p14:nvContentPartPr>
            <p14:xfrm>
              <a:off x="7942959" y="9487035"/>
              <a:ext cx="720720" cy="45000"/>
            </p14:xfrm>
          </p:contentPart>
        </mc:Choice>
        <mc:Fallback xmlns="">
          <p:pic>
            <p:nvPicPr>
              <p:cNvPr id="6" name="Ink 5">
                <a:extLst>
                  <a:ext uri="{FF2B5EF4-FFF2-40B4-BE49-F238E27FC236}">
                    <a16:creationId xmlns:a16="http://schemas.microsoft.com/office/drawing/2014/main" id="{48B2CA65-0317-1C3E-B353-17C6087B7C44}"/>
                  </a:ext>
                </a:extLst>
              </p:cNvPr>
              <p:cNvPicPr/>
              <p:nvPr/>
            </p:nvPicPr>
            <p:blipFill>
              <a:blip r:embed="rId5"/>
              <a:stretch>
                <a:fillRect/>
              </a:stretch>
            </p:blipFill>
            <p:spPr>
              <a:xfrm>
                <a:off x="7888959" y="9379035"/>
                <a:ext cx="82836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CB789CF0-69EA-DB16-08C6-851CE07F5A43}"/>
                  </a:ext>
                </a:extLst>
              </p14:cNvPr>
              <p14:cNvContentPartPr/>
              <p14:nvPr/>
            </p14:nvContentPartPr>
            <p14:xfrm>
              <a:off x="8037279" y="8982719"/>
              <a:ext cx="626400" cy="66600"/>
            </p14:xfrm>
          </p:contentPart>
        </mc:Choice>
        <mc:Fallback xmlns="">
          <p:pic>
            <p:nvPicPr>
              <p:cNvPr id="7" name="Ink 6">
                <a:extLst>
                  <a:ext uri="{FF2B5EF4-FFF2-40B4-BE49-F238E27FC236}">
                    <a16:creationId xmlns:a16="http://schemas.microsoft.com/office/drawing/2014/main" id="{CB789CF0-69EA-DB16-08C6-851CE07F5A43}"/>
                  </a:ext>
                </a:extLst>
              </p:cNvPr>
              <p:cNvPicPr/>
              <p:nvPr/>
            </p:nvPicPr>
            <p:blipFill>
              <a:blip r:embed="rId7"/>
              <a:stretch>
                <a:fillRect/>
              </a:stretch>
            </p:blipFill>
            <p:spPr>
              <a:xfrm>
                <a:off x="7983310" y="8874719"/>
                <a:ext cx="733978"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8E72143-A2CE-EC7A-9543-3D584E1000FB}"/>
                  </a:ext>
                </a:extLst>
              </p14:cNvPr>
              <p14:cNvContentPartPr/>
              <p14:nvPr/>
            </p14:nvContentPartPr>
            <p14:xfrm>
              <a:off x="7853679" y="8502468"/>
              <a:ext cx="810000" cy="15840"/>
            </p14:xfrm>
          </p:contentPart>
        </mc:Choice>
        <mc:Fallback xmlns="">
          <p:pic>
            <p:nvPicPr>
              <p:cNvPr id="9" name="Ink 8">
                <a:extLst>
                  <a:ext uri="{FF2B5EF4-FFF2-40B4-BE49-F238E27FC236}">
                    <a16:creationId xmlns:a16="http://schemas.microsoft.com/office/drawing/2014/main" id="{D8E72143-A2CE-EC7A-9543-3D584E1000FB}"/>
                  </a:ext>
                </a:extLst>
              </p:cNvPr>
              <p:cNvPicPr/>
              <p:nvPr/>
            </p:nvPicPr>
            <p:blipFill>
              <a:blip r:embed="rId9"/>
              <a:stretch>
                <a:fillRect/>
              </a:stretch>
            </p:blipFill>
            <p:spPr>
              <a:xfrm>
                <a:off x="7799679" y="8394468"/>
                <a:ext cx="917640" cy="231480"/>
              </a:xfrm>
              <a:prstGeom prst="rect">
                <a:avLst/>
              </a:prstGeom>
            </p:spPr>
          </p:pic>
        </mc:Fallback>
      </mc:AlternateContent>
    </p:spTree>
    <p:extLst>
      <p:ext uri="{BB962C8B-B14F-4D97-AF65-F5344CB8AC3E}">
        <p14:creationId xmlns:p14="http://schemas.microsoft.com/office/powerpoint/2010/main" val="134815421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29845"/>
            <a:ext cx="17694892" cy="968727"/>
          </a:xfrm>
          <a:prstGeom prst="rect">
            <a:avLst/>
          </a:prstGeom>
        </p:spPr>
        <p:txBody>
          <a:bodyPr lIns="0" tIns="0" rIns="0" bIns="0" rtlCol="0" anchor="t">
            <a:spAutoFit/>
          </a:bodyPr>
          <a:lstStyle/>
          <a:p>
            <a:pPr algn="l">
              <a:lnSpc>
                <a:spcPts val="7689"/>
              </a:lnSpc>
            </a:pPr>
            <a:r>
              <a:rPr lang="en-US" sz="6354">
                <a:solidFill>
                  <a:srgbClr val="2E66AF"/>
                </a:solidFill>
                <a:latin typeface="Poppins Ultra-Bold"/>
                <a:ea typeface="Poppins Ultra-Bold"/>
                <a:cs typeface="Poppins Ultra-Bold"/>
                <a:sym typeface="Poppins Ultra-Bold"/>
              </a:rPr>
              <a:t>KEY METRICS – AMD, Inc.</a:t>
            </a:r>
          </a:p>
        </p:txBody>
      </p:sp>
      <p:pic>
        <p:nvPicPr>
          <p:cNvPr id="6" name="Picture 5">
            <a:extLst>
              <a:ext uri="{FF2B5EF4-FFF2-40B4-BE49-F238E27FC236}">
                <a16:creationId xmlns:a16="http://schemas.microsoft.com/office/drawing/2014/main" id="{45FB68EE-5509-73F8-C838-36A60FF1B08F}"/>
              </a:ext>
            </a:extLst>
          </p:cNvPr>
          <p:cNvPicPr>
            <a:picLocks noChangeAspect="1"/>
          </p:cNvPicPr>
          <p:nvPr/>
        </p:nvPicPr>
        <p:blipFill>
          <a:blip r:embed="rId3"/>
          <a:stretch>
            <a:fillRect/>
          </a:stretch>
        </p:blipFill>
        <p:spPr>
          <a:xfrm>
            <a:off x="1838954" y="1666338"/>
            <a:ext cx="14610091" cy="8195000"/>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567A89A-F41C-5390-BE72-1E58A1AB0EC4}"/>
                  </a:ext>
                </a:extLst>
              </p14:cNvPr>
              <p14:cNvContentPartPr/>
              <p14:nvPr/>
            </p14:nvContentPartPr>
            <p14:xfrm>
              <a:off x="8406279" y="3568111"/>
              <a:ext cx="396360" cy="15480"/>
            </p14:xfrm>
          </p:contentPart>
        </mc:Choice>
        <mc:Fallback xmlns="">
          <p:pic>
            <p:nvPicPr>
              <p:cNvPr id="2" name="Ink 1">
                <a:extLst>
                  <a:ext uri="{FF2B5EF4-FFF2-40B4-BE49-F238E27FC236}">
                    <a16:creationId xmlns:a16="http://schemas.microsoft.com/office/drawing/2014/main" id="{1567A89A-F41C-5390-BE72-1E58A1AB0EC4}"/>
                  </a:ext>
                </a:extLst>
              </p:cNvPr>
              <p:cNvPicPr/>
              <p:nvPr/>
            </p:nvPicPr>
            <p:blipFill>
              <a:blip r:embed="rId5"/>
              <a:stretch>
                <a:fillRect/>
              </a:stretch>
            </p:blipFill>
            <p:spPr>
              <a:xfrm>
                <a:off x="8352230" y="3457540"/>
                <a:ext cx="504098" cy="236254"/>
              </a:xfrm>
              <a:prstGeom prst="rect">
                <a:avLst/>
              </a:prstGeom>
            </p:spPr>
          </p:pic>
        </mc:Fallback>
      </mc:AlternateContent>
    </p:spTree>
    <p:extLst>
      <p:ext uri="{BB962C8B-B14F-4D97-AF65-F5344CB8AC3E}">
        <p14:creationId xmlns:p14="http://schemas.microsoft.com/office/powerpoint/2010/main" val="119285717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6" name="Group 6"/>
          <p:cNvGrpSpPr/>
          <p:nvPr/>
        </p:nvGrpSpPr>
        <p:grpSpPr>
          <a:xfrm>
            <a:off x="6772658" y="808810"/>
            <a:ext cx="460529" cy="1073488"/>
            <a:chOff x="0" y="0"/>
            <a:chExt cx="614039" cy="1431318"/>
          </a:xfrm>
        </p:grpSpPr>
        <p:sp>
          <p:nvSpPr>
            <p:cNvPr id="7" name="Freeform 7"/>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4" name="TextBox 14"/>
          <p:cNvSpPr txBox="1"/>
          <p:nvPr/>
        </p:nvSpPr>
        <p:spPr>
          <a:xfrm>
            <a:off x="2512771" y="4246245"/>
            <a:ext cx="5460264" cy="1889127"/>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PRICE CHARTS</a:t>
            </a:r>
          </a:p>
        </p:txBody>
      </p:sp>
    </p:spTree>
    <p:extLst>
      <p:ext uri="{BB962C8B-B14F-4D97-AF65-F5344CB8AC3E}">
        <p14:creationId xmlns:p14="http://schemas.microsoft.com/office/powerpoint/2010/main" val="383981350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6A050-A9AE-DBA7-0F12-64894433179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5D78C7-4727-043B-4E18-2F9FB1C297B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a:extLst>
              <a:ext uri="{FF2B5EF4-FFF2-40B4-BE49-F238E27FC236}">
                <a16:creationId xmlns:a16="http://schemas.microsoft.com/office/drawing/2014/main" id="{640A0665-9DCA-86B7-B6D4-41001E325EBC}"/>
              </a:ext>
            </a:extLst>
          </p:cNvPr>
          <p:cNvGrpSpPr/>
          <p:nvPr/>
        </p:nvGrpSpPr>
        <p:grpSpPr>
          <a:xfrm>
            <a:off x="-1124787" y="995172"/>
            <a:ext cx="2254222" cy="2031525"/>
            <a:chOff x="0" y="0"/>
            <a:chExt cx="789162" cy="711200"/>
          </a:xfrm>
        </p:grpSpPr>
        <p:sp>
          <p:nvSpPr>
            <p:cNvPr id="4" name="Freeform 4">
              <a:extLst>
                <a:ext uri="{FF2B5EF4-FFF2-40B4-BE49-F238E27FC236}">
                  <a16:creationId xmlns:a16="http://schemas.microsoft.com/office/drawing/2014/main" id="{305D4F1C-0A3C-A409-14C2-B150C3A7BD48}"/>
                </a:ext>
              </a:extLst>
            </p:cNvPr>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a:extLst>
                <a:ext uri="{FF2B5EF4-FFF2-40B4-BE49-F238E27FC236}">
                  <a16:creationId xmlns:a16="http://schemas.microsoft.com/office/drawing/2014/main" id="{AEB54E58-3E45-6563-DBC9-CD8E771A03C5}"/>
                </a:ext>
              </a:extLst>
            </p:cNvPr>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a:extLst>
              <a:ext uri="{FF2B5EF4-FFF2-40B4-BE49-F238E27FC236}">
                <a16:creationId xmlns:a16="http://schemas.microsoft.com/office/drawing/2014/main" id="{D6744C1B-E788-8824-2CFA-ECE4355CDED6}"/>
              </a:ext>
            </a:extLst>
          </p:cNvPr>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a:extLst>
              <a:ext uri="{FF2B5EF4-FFF2-40B4-BE49-F238E27FC236}">
                <a16:creationId xmlns:a16="http://schemas.microsoft.com/office/drawing/2014/main" id="{164A7473-A9A7-27D9-9B2B-DAE4E718A3A3}"/>
              </a:ext>
            </a:extLst>
          </p:cNvPr>
          <p:cNvGrpSpPr/>
          <p:nvPr/>
        </p:nvGrpSpPr>
        <p:grpSpPr>
          <a:xfrm>
            <a:off x="-1124787" y="-969297"/>
            <a:ext cx="2254222" cy="1991401"/>
            <a:chOff x="0" y="0"/>
            <a:chExt cx="765645" cy="676378"/>
          </a:xfrm>
        </p:grpSpPr>
        <p:sp>
          <p:nvSpPr>
            <p:cNvPr id="8" name="Freeform 8">
              <a:extLst>
                <a:ext uri="{FF2B5EF4-FFF2-40B4-BE49-F238E27FC236}">
                  <a16:creationId xmlns:a16="http://schemas.microsoft.com/office/drawing/2014/main" id="{1F829314-CC61-35A0-98D1-063B677CF0E1}"/>
                </a:ext>
              </a:extLst>
            </p:cNvPr>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a:extLst>
                <a:ext uri="{FF2B5EF4-FFF2-40B4-BE49-F238E27FC236}">
                  <a16:creationId xmlns:a16="http://schemas.microsoft.com/office/drawing/2014/main" id="{0A820AC4-E05C-72B9-2C3F-0E1E74231D99}"/>
                </a:ext>
              </a:extLst>
            </p:cNvPr>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a:extLst>
              <a:ext uri="{FF2B5EF4-FFF2-40B4-BE49-F238E27FC236}">
                <a16:creationId xmlns:a16="http://schemas.microsoft.com/office/drawing/2014/main" id="{1AA00F8E-6AB0-0ECA-EFD6-7E88CA63C1BF}"/>
              </a:ext>
            </a:extLst>
          </p:cNvPr>
          <p:cNvGrpSpPr/>
          <p:nvPr/>
        </p:nvGrpSpPr>
        <p:grpSpPr>
          <a:xfrm>
            <a:off x="103380" y="2192173"/>
            <a:ext cx="925320" cy="834524"/>
            <a:chOff x="0" y="0"/>
            <a:chExt cx="788578" cy="711200"/>
          </a:xfrm>
        </p:grpSpPr>
        <p:sp>
          <p:nvSpPr>
            <p:cNvPr id="11" name="Freeform 11">
              <a:extLst>
                <a:ext uri="{FF2B5EF4-FFF2-40B4-BE49-F238E27FC236}">
                  <a16:creationId xmlns:a16="http://schemas.microsoft.com/office/drawing/2014/main" id="{E5C747B3-C3DF-8BA8-B45F-F05B25DC62F3}"/>
                </a:ext>
              </a:extLst>
            </p:cNvPr>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a:extLst>
                <a:ext uri="{FF2B5EF4-FFF2-40B4-BE49-F238E27FC236}">
                  <a16:creationId xmlns:a16="http://schemas.microsoft.com/office/drawing/2014/main" id="{1C22CCA0-82FB-AE7D-156A-B58842028E4A}"/>
                </a:ext>
              </a:extLst>
            </p:cNvPr>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a:extLst>
              <a:ext uri="{FF2B5EF4-FFF2-40B4-BE49-F238E27FC236}">
                <a16:creationId xmlns:a16="http://schemas.microsoft.com/office/drawing/2014/main" id="{1225AAFF-0FB8-5D0D-76F9-ED521227C8E9}"/>
              </a:ext>
            </a:extLst>
          </p:cNvPr>
          <p:cNvGrpSpPr/>
          <p:nvPr/>
        </p:nvGrpSpPr>
        <p:grpSpPr>
          <a:xfrm>
            <a:off x="834406" y="1394630"/>
            <a:ext cx="388589" cy="350459"/>
            <a:chOff x="0" y="0"/>
            <a:chExt cx="788578" cy="711200"/>
          </a:xfrm>
        </p:grpSpPr>
        <p:sp>
          <p:nvSpPr>
            <p:cNvPr id="14" name="Freeform 14">
              <a:extLst>
                <a:ext uri="{FF2B5EF4-FFF2-40B4-BE49-F238E27FC236}">
                  <a16:creationId xmlns:a16="http://schemas.microsoft.com/office/drawing/2014/main" id="{782FCFCB-117F-EDE9-019C-17B671FC6F21}"/>
                </a:ext>
              </a:extLst>
            </p:cNvPr>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a:extLst>
                <a:ext uri="{FF2B5EF4-FFF2-40B4-BE49-F238E27FC236}">
                  <a16:creationId xmlns:a16="http://schemas.microsoft.com/office/drawing/2014/main" id="{8074B4C6-2262-175F-7F4C-1FDEE97497A2}"/>
                </a:ext>
              </a:extLst>
            </p:cNvPr>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a:extLst>
              <a:ext uri="{FF2B5EF4-FFF2-40B4-BE49-F238E27FC236}">
                <a16:creationId xmlns:a16="http://schemas.microsoft.com/office/drawing/2014/main" id="{29D5BFE7-A711-78F4-0D89-DDDB071B4A3A}"/>
              </a:ext>
            </a:extLst>
          </p:cNvPr>
          <p:cNvGrpSpPr/>
          <p:nvPr/>
        </p:nvGrpSpPr>
        <p:grpSpPr>
          <a:xfrm>
            <a:off x="17159735" y="9936541"/>
            <a:ext cx="388589" cy="350459"/>
            <a:chOff x="0" y="0"/>
            <a:chExt cx="788578" cy="711200"/>
          </a:xfrm>
        </p:grpSpPr>
        <p:sp>
          <p:nvSpPr>
            <p:cNvPr id="17" name="Freeform 17">
              <a:extLst>
                <a:ext uri="{FF2B5EF4-FFF2-40B4-BE49-F238E27FC236}">
                  <a16:creationId xmlns:a16="http://schemas.microsoft.com/office/drawing/2014/main" id="{0A936BF3-C472-0DBB-2BF4-C7898FD41FEE}"/>
                </a:ext>
              </a:extLst>
            </p:cNvPr>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a:extLst>
                <a:ext uri="{FF2B5EF4-FFF2-40B4-BE49-F238E27FC236}">
                  <a16:creationId xmlns:a16="http://schemas.microsoft.com/office/drawing/2014/main" id="{CB927E2A-24A9-F14A-17B3-BB175BC64433}"/>
                </a:ext>
              </a:extLst>
            </p:cNvPr>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1" name="TextBox 20">
            <a:extLst>
              <a:ext uri="{FF2B5EF4-FFF2-40B4-BE49-F238E27FC236}">
                <a16:creationId xmlns:a16="http://schemas.microsoft.com/office/drawing/2014/main" id="{008D5177-0429-66D5-868F-506062D747F0}"/>
              </a:ext>
            </a:extLst>
          </p:cNvPr>
          <p:cNvSpPr txBox="1"/>
          <p:nvPr/>
        </p:nvSpPr>
        <p:spPr>
          <a:xfrm>
            <a:off x="1222994" y="547592"/>
            <a:ext cx="16234557" cy="777585"/>
          </a:xfrm>
          <a:prstGeom prst="rect">
            <a:avLst/>
          </a:prstGeom>
        </p:spPr>
        <p:txBody>
          <a:bodyPr lIns="0" tIns="0" rIns="0" bIns="0" rtlCol="0" anchor="t">
            <a:spAutoFit/>
          </a:bodyPr>
          <a:lstStyle/>
          <a:p>
            <a:pPr algn="ctr">
              <a:lnSpc>
                <a:spcPts val="6211"/>
              </a:lnSpc>
            </a:pPr>
            <a:r>
              <a:rPr lang="en-US" sz="5049">
                <a:solidFill>
                  <a:srgbClr val="00569E"/>
                </a:solidFill>
                <a:latin typeface="Poppins Ultra-Bold"/>
                <a:ea typeface="Poppins Ultra-Bold"/>
                <a:cs typeface="Poppins Ultra-Bold"/>
                <a:sym typeface="Poppins Ultra-Bold"/>
              </a:rPr>
              <a:t>1Y STOCK PERFORMANCE</a:t>
            </a:r>
          </a:p>
        </p:txBody>
      </p:sp>
      <p:pic>
        <p:nvPicPr>
          <p:cNvPr id="22" name="Picture 21">
            <a:extLst>
              <a:ext uri="{FF2B5EF4-FFF2-40B4-BE49-F238E27FC236}">
                <a16:creationId xmlns:a16="http://schemas.microsoft.com/office/drawing/2014/main" id="{C52EDBCD-26E7-DD28-C9B6-8E77A0879678}"/>
              </a:ext>
            </a:extLst>
          </p:cNvPr>
          <p:cNvPicPr>
            <a:picLocks noChangeAspect="1"/>
          </p:cNvPicPr>
          <p:nvPr/>
        </p:nvPicPr>
        <p:blipFill>
          <a:blip r:embed="rId5"/>
          <a:stretch>
            <a:fillRect/>
          </a:stretch>
        </p:blipFill>
        <p:spPr>
          <a:xfrm>
            <a:off x="466639" y="1878932"/>
            <a:ext cx="17354722" cy="7632383"/>
          </a:xfrm>
          <a:prstGeom prst="rect">
            <a:avLst/>
          </a:prstGeom>
        </p:spPr>
      </p:pic>
    </p:spTree>
    <p:extLst>
      <p:ext uri="{BB962C8B-B14F-4D97-AF65-F5344CB8AC3E}">
        <p14:creationId xmlns:p14="http://schemas.microsoft.com/office/powerpoint/2010/main" val="2993292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98B616-AEE6-F7E3-D35C-29AA24E21247}"/>
              </a:ext>
            </a:extLst>
          </p:cNvPr>
          <p:cNvSpPr txBox="1"/>
          <p:nvPr/>
        </p:nvSpPr>
        <p:spPr>
          <a:xfrm>
            <a:off x="1207008" y="3632523"/>
            <a:ext cx="7466367" cy="5458933"/>
          </a:xfrm>
          <a:prstGeom prst="rect">
            <a:avLst/>
          </a:prstGeom>
        </p:spPr>
        <p:txBody>
          <a:bodyPr vert="horz" lIns="91440" tIns="45720" rIns="91440" bIns="45720" rtlCol="0" anchor="ctr">
            <a:normAutofit/>
          </a:bodyPr>
          <a:lstStyle/>
          <a:p>
            <a:pPr>
              <a:lnSpc>
                <a:spcPct val="90000"/>
              </a:lnSpc>
              <a:spcAft>
                <a:spcPts val="600"/>
              </a:spcAft>
            </a:pPr>
            <a:r>
              <a:rPr lang="en-US" sz="4000" b="1">
                <a:solidFill>
                  <a:schemeClr val="tx2"/>
                </a:solidFill>
                <a:latin typeface="Poppins" pitchFamily="2" charset="77"/>
                <a:cs typeface="Poppins" pitchFamily="2" charset="77"/>
              </a:rPr>
              <a:t>Key Challenges Facing the Semiconductor Industry</a:t>
            </a:r>
          </a:p>
          <a:p>
            <a:pPr>
              <a:lnSpc>
                <a:spcPct val="90000"/>
              </a:lnSpc>
              <a:spcAft>
                <a:spcPts val="600"/>
              </a:spcAft>
            </a:pPr>
            <a:endParaRPr lang="en-US" sz="4000" b="1">
              <a:solidFill>
                <a:schemeClr val="tx2"/>
              </a:solidFill>
              <a:latin typeface="Poppins" pitchFamily="2" charset="77"/>
              <a:cs typeface="Poppins" pitchFamily="2" charset="77"/>
            </a:endParaRPr>
          </a:p>
          <a:p>
            <a:pPr indent="-228600">
              <a:lnSpc>
                <a:spcPct val="90000"/>
              </a:lnSpc>
              <a:spcAft>
                <a:spcPts val="600"/>
              </a:spcAft>
              <a:buFont typeface="Arial" panose="020B0604020202020204" pitchFamily="34" charset="0"/>
              <a:buChar char="•"/>
            </a:pPr>
            <a:r>
              <a:rPr lang="en-US" sz="3000" b="1">
                <a:solidFill>
                  <a:schemeClr val="tx2"/>
                </a:solidFill>
                <a:latin typeface="Poppins" pitchFamily="2" charset="77"/>
                <a:cs typeface="Poppins" pitchFamily="2" charset="77"/>
              </a:rPr>
              <a:t>Supply chain disruptions</a:t>
            </a:r>
            <a:r>
              <a:rPr lang="en-US" sz="3000">
                <a:solidFill>
                  <a:schemeClr val="tx2"/>
                </a:solidFill>
                <a:latin typeface="Poppins" pitchFamily="2" charset="77"/>
                <a:cs typeface="Poppins" pitchFamily="2" charset="77"/>
              </a:rPr>
              <a:t> due to geopolitical tensions, natural disasters, and COVID-19.</a:t>
            </a:r>
          </a:p>
          <a:p>
            <a:pPr indent="-228600">
              <a:lnSpc>
                <a:spcPct val="90000"/>
              </a:lnSpc>
              <a:spcAft>
                <a:spcPts val="600"/>
              </a:spcAft>
              <a:buFont typeface="Arial" panose="020B0604020202020204" pitchFamily="34" charset="0"/>
              <a:buChar char="•"/>
            </a:pPr>
            <a:r>
              <a:rPr lang="en-US" sz="3000">
                <a:solidFill>
                  <a:schemeClr val="tx2"/>
                </a:solidFill>
                <a:latin typeface="Poppins" pitchFamily="2" charset="77"/>
                <a:cs typeface="Poppins" pitchFamily="2" charset="77"/>
              </a:rPr>
              <a:t>Rising costs of </a:t>
            </a:r>
            <a:r>
              <a:rPr lang="en-US" sz="3000" b="1">
                <a:solidFill>
                  <a:schemeClr val="tx2"/>
                </a:solidFill>
                <a:latin typeface="Poppins" pitchFamily="2" charset="77"/>
                <a:cs typeface="Poppins" pitchFamily="2" charset="77"/>
              </a:rPr>
              <a:t>domestic production</a:t>
            </a:r>
            <a:r>
              <a:rPr lang="en-US" sz="3000">
                <a:solidFill>
                  <a:schemeClr val="tx2"/>
                </a:solidFill>
                <a:latin typeface="Poppins" pitchFamily="2" charset="77"/>
                <a:cs typeface="Poppins" pitchFamily="2" charset="77"/>
              </a:rPr>
              <a:t> due to government regulations and the CHIPS Act.</a:t>
            </a:r>
          </a:p>
          <a:p>
            <a:pPr indent="-228600">
              <a:lnSpc>
                <a:spcPct val="90000"/>
              </a:lnSpc>
              <a:spcAft>
                <a:spcPts val="600"/>
              </a:spcAft>
              <a:buFont typeface="Arial" panose="020B0604020202020204" pitchFamily="34" charset="0"/>
              <a:buChar char="•"/>
            </a:pPr>
            <a:endParaRPr lang="en-US" sz="2700">
              <a:solidFill>
                <a:schemeClr val="tx2"/>
              </a:solidFill>
            </a:endParaRPr>
          </a:p>
        </p:txBody>
      </p:sp>
      <p:grpSp>
        <p:nvGrpSpPr>
          <p:cNvPr id="18" name="Group 17">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54845" y="0"/>
            <a:ext cx="8733155" cy="10027900"/>
            <a:chOff x="6357228" y="0"/>
            <a:chExt cx="5822103" cy="6685267"/>
          </a:xfrm>
        </p:grpSpPr>
        <p:sp>
          <p:nvSpPr>
            <p:cNvPr id="19" name="Freeform: Shape 18">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Graphic 10" descr="Earth Globe Americas">
            <a:extLst>
              <a:ext uri="{FF2B5EF4-FFF2-40B4-BE49-F238E27FC236}">
                <a16:creationId xmlns:a16="http://schemas.microsoft.com/office/drawing/2014/main" id="{B1C9F209-8E44-6CB9-DC7B-96FEBE943F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82588" y="2443633"/>
            <a:ext cx="5430032" cy="5430032"/>
          </a:xfrm>
          <a:prstGeom prst="rect">
            <a:avLst/>
          </a:prstGeom>
        </p:spPr>
      </p:pic>
      <p:sp>
        <p:nvSpPr>
          <p:cNvPr id="6" name="TextBox 6"/>
          <p:cNvSpPr txBox="1"/>
          <p:nvPr/>
        </p:nvSpPr>
        <p:spPr>
          <a:xfrm>
            <a:off x="93643" y="9928525"/>
            <a:ext cx="1939636" cy="307796"/>
          </a:xfrm>
          <a:prstGeom prst="rect">
            <a:avLst/>
          </a:prstGeom>
        </p:spPr>
        <p:txBody>
          <a:bodyPr lIns="0" tIns="0" rIns="0" bIns="0" rtlCol="0" anchor="t">
            <a:spAutoFit/>
          </a:bodyPr>
          <a:lstStyle/>
          <a:p>
            <a:pPr algn="just">
              <a:lnSpc>
                <a:spcPts val="2459"/>
              </a:lnSpc>
              <a:spcBef>
                <a:spcPct val="0"/>
              </a:spcBef>
              <a:spcAft>
                <a:spcPts val="600"/>
              </a:spcAft>
            </a:pPr>
            <a:r>
              <a:rPr lang="en-US" sz="1757">
                <a:solidFill>
                  <a:srgbClr val="E6E6E6"/>
                </a:solidFill>
                <a:latin typeface="Poppins Medium"/>
                <a:ea typeface="Poppins Medium"/>
                <a:cs typeface="Poppins Medium"/>
                <a:sym typeface="Poppins Medium"/>
              </a:rPr>
              <a:t>Additional Info</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940F0-0421-E8B9-F89F-DAFB771EAB5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21B5F05-C2B8-0988-4ED8-17753E970D2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a:extLst>
              <a:ext uri="{FF2B5EF4-FFF2-40B4-BE49-F238E27FC236}">
                <a16:creationId xmlns:a16="http://schemas.microsoft.com/office/drawing/2014/main" id="{569442BD-699C-56BC-E2D3-C63EF23D38BB}"/>
              </a:ext>
            </a:extLst>
          </p:cNvPr>
          <p:cNvGrpSpPr/>
          <p:nvPr/>
        </p:nvGrpSpPr>
        <p:grpSpPr>
          <a:xfrm>
            <a:off x="-1124787" y="995172"/>
            <a:ext cx="2254222" cy="2031525"/>
            <a:chOff x="0" y="0"/>
            <a:chExt cx="789162" cy="711200"/>
          </a:xfrm>
        </p:grpSpPr>
        <p:sp>
          <p:nvSpPr>
            <p:cNvPr id="4" name="Freeform 4">
              <a:extLst>
                <a:ext uri="{FF2B5EF4-FFF2-40B4-BE49-F238E27FC236}">
                  <a16:creationId xmlns:a16="http://schemas.microsoft.com/office/drawing/2014/main" id="{60460B3F-E4A3-AD29-99CB-3550469872E8}"/>
                </a:ext>
              </a:extLst>
            </p:cNvPr>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a:extLst>
                <a:ext uri="{FF2B5EF4-FFF2-40B4-BE49-F238E27FC236}">
                  <a16:creationId xmlns:a16="http://schemas.microsoft.com/office/drawing/2014/main" id="{E666745B-B6A1-3214-A6DD-BFC754E30606}"/>
                </a:ext>
              </a:extLst>
            </p:cNvPr>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a:extLst>
              <a:ext uri="{FF2B5EF4-FFF2-40B4-BE49-F238E27FC236}">
                <a16:creationId xmlns:a16="http://schemas.microsoft.com/office/drawing/2014/main" id="{F9EDAE9F-2730-3F66-F50B-9707A6FEA9B9}"/>
              </a:ext>
            </a:extLst>
          </p:cNvPr>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a:extLst>
              <a:ext uri="{FF2B5EF4-FFF2-40B4-BE49-F238E27FC236}">
                <a16:creationId xmlns:a16="http://schemas.microsoft.com/office/drawing/2014/main" id="{920CF3F2-827C-CA34-6779-6A44C7A68FE7}"/>
              </a:ext>
            </a:extLst>
          </p:cNvPr>
          <p:cNvGrpSpPr/>
          <p:nvPr/>
        </p:nvGrpSpPr>
        <p:grpSpPr>
          <a:xfrm>
            <a:off x="-1124787" y="-969297"/>
            <a:ext cx="2254222" cy="1991401"/>
            <a:chOff x="0" y="0"/>
            <a:chExt cx="765645" cy="676378"/>
          </a:xfrm>
        </p:grpSpPr>
        <p:sp>
          <p:nvSpPr>
            <p:cNvPr id="8" name="Freeform 8">
              <a:extLst>
                <a:ext uri="{FF2B5EF4-FFF2-40B4-BE49-F238E27FC236}">
                  <a16:creationId xmlns:a16="http://schemas.microsoft.com/office/drawing/2014/main" id="{F1F21F37-EB18-CD6E-FC0C-F62D5073FC93}"/>
                </a:ext>
              </a:extLst>
            </p:cNvPr>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a:extLst>
                <a:ext uri="{FF2B5EF4-FFF2-40B4-BE49-F238E27FC236}">
                  <a16:creationId xmlns:a16="http://schemas.microsoft.com/office/drawing/2014/main" id="{3CC99ABE-6481-061C-4077-8F1F14C8F5F0}"/>
                </a:ext>
              </a:extLst>
            </p:cNvPr>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a:extLst>
              <a:ext uri="{FF2B5EF4-FFF2-40B4-BE49-F238E27FC236}">
                <a16:creationId xmlns:a16="http://schemas.microsoft.com/office/drawing/2014/main" id="{BC5241CD-A50E-2812-64BE-7428AA22AB02}"/>
              </a:ext>
            </a:extLst>
          </p:cNvPr>
          <p:cNvGrpSpPr/>
          <p:nvPr/>
        </p:nvGrpSpPr>
        <p:grpSpPr>
          <a:xfrm>
            <a:off x="103380" y="2192173"/>
            <a:ext cx="925320" cy="834524"/>
            <a:chOff x="0" y="0"/>
            <a:chExt cx="788578" cy="711200"/>
          </a:xfrm>
        </p:grpSpPr>
        <p:sp>
          <p:nvSpPr>
            <p:cNvPr id="11" name="Freeform 11">
              <a:extLst>
                <a:ext uri="{FF2B5EF4-FFF2-40B4-BE49-F238E27FC236}">
                  <a16:creationId xmlns:a16="http://schemas.microsoft.com/office/drawing/2014/main" id="{660CB637-1E1C-9226-A20B-880873CCF26C}"/>
                </a:ext>
              </a:extLst>
            </p:cNvPr>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a:extLst>
                <a:ext uri="{FF2B5EF4-FFF2-40B4-BE49-F238E27FC236}">
                  <a16:creationId xmlns:a16="http://schemas.microsoft.com/office/drawing/2014/main" id="{798AE47F-BF15-93AA-A9B7-208902CD6781}"/>
                </a:ext>
              </a:extLst>
            </p:cNvPr>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a:extLst>
              <a:ext uri="{FF2B5EF4-FFF2-40B4-BE49-F238E27FC236}">
                <a16:creationId xmlns:a16="http://schemas.microsoft.com/office/drawing/2014/main" id="{7D3F388C-9E82-A673-5527-9FA40EBD16E3}"/>
              </a:ext>
            </a:extLst>
          </p:cNvPr>
          <p:cNvGrpSpPr/>
          <p:nvPr/>
        </p:nvGrpSpPr>
        <p:grpSpPr>
          <a:xfrm>
            <a:off x="834406" y="1394630"/>
            <a:ext cx="388589" cy="350459"/>
            <a:chOff x="0" y="0"/>
            <a:chExt cx="788578" cy="711200"/>
          </a:xfrm>
        </p:grpSpPr>
        <p:sp>
          <p:nvSpPr>
            <p:cNvPr id="14" name="Freeform 14">
              <a:extLst>
                <a:ext uri="{FF2B5EF4-FFF2-40B4-BE49-F238E27FC236}">
                  <a16:creationId xmlns:a16="http://schemas.microsoft.com/office/drawing/2014/main" id="{952FE74A-66DE-5AF7-2B35-9C33547C0E38}"/>
                </a:ext>
              </a:extLst>
            </p:cNvPr>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a:extLst>
                <a:ext uri="{FF2B5EF4-FFF2-40B4-BE49-F238E27FC236}">
                  <a16:creationId xmlns:a16="http://schemas.microsoft.com/office/drawing/2014/main" id="{3BA3D9D9-F89B-8D71-EC47-8F3E0628FFC5}"/>
                </a:ext>
              </a:extLst>
            </p:cNvPr>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a:extLst>
              <a:ext uri="{FF2B5EF4-FFF2-40B4-BE49-F238E27FC236}">
                <a16:creationId xmlns:a16="http://schemas.microsoft.com/office/drawing/2014/main" id="{50E7CB72-13AF-6A32-471D-AEF0E7038601}"/>
              </a:ext>
            </a:extLst>
          </p:cNvPr>
          <p:cNvGrpSpPr/>
          <p:nvPr/>
        </p:nvGrpSpPr>
        <p:grpSpPr>
          <a:xfrm>
            <a:off x="17159735" y="9936541"/>
            <a:ext cx="388589" cy="350459"/>
            <a:chOff x="0" y="0"/>
            <a:chExt cx="788578" cy="711200"/>
          </a:xfrm>
        </p:grpSpPr>
        <p:sp>
          <p:nvSpPr>
            <p:cNvPr id="17" name="Freeform 17">
              <a:extLst>
                <a:ext uri="{FF2B5EF4-FFF2-40B4-BE49-F238E27FC236}">
                  <a16:creationId xmlns:a16="http://schemas.microsoft.com/office/drawing/2014/main" id="{B05747EA-B446-3FD3-325E-0C27B52E890A}"/>
                </a:ext>
              </a:extLst>
            </p:cNvPr>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a:extLst>
                <a:ext uri="{FF2B5EF4-FFF2-40B4-BE49-F238E27FC236}">
                  <a16:creationId xmlns:a16="http://schemas.microsoft.com/office/drawing/2014/main" id="{83B97FE9-4DF4-5BDF-A1AD-88DD7A2BA2EB}"/>
                </a:ext>
              </a:extLst>
            </p:cNvPr>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0" name="TextBox 20">
            <a:extLst>
              <a:ext uri="{FF2B5EF4-FFF2-40B4-BE49-F238E27FC236}">
                <a16:creationId xmlns:a16="http://schemas.microsoft.com/office/drawing/2014/main" id="{15A60A81-35A6-0B3A-7670-58A515B75063}"/>
              </a:ext>
            </a:extLst>
          </p:cNvPr>
          <p:cNvSpPr txBox="1"/>
          <p:nvPr/>
        </p:nvSpPr>
        <p:spPr>
          <a:xfrm>
            <a:off x="1222994" y="547592"/>
            <a:ext cx="16234557" cy="777585"/>
          </a:xfrm>
          <a:prstGeom prst="rect">
            <a:avLst/>
          </a:prstGeom>
        </p:spPr>
        <p:txBody>
          <a:bodyPr lIns="0" tIns="0" rIns="0" bIns="0" rtlCol="0" anchor="t">
            <a:spAutoFit/>
          </a:bodyPr>
          <a:lstStyle/>
          <a:p>
            <a:pPr algn="l">
              <a:lnSpc>
                <a:spcPts val="6110"/>
              </a:lnSpc>
            </a:pPr>
            <a:r>
              <a:rPr lang="en-US" sz="5050">
                <a:solidFill>
                  <a:srgbClr val="2E66AF"/>
                </a:solidFill>
                <a:latin typeface="Poppins Bold"/>
                <a:ea typeface="Poppins Bold"/>
                <a:cs typeface="Poppins Bold"/>
                <a:sym typeface="Poppins Bold"/>
              </a:rPr>
              <a:t>1 YEAR STOCK PERFORMANCE AGAINST INDICES</a:t>
            </a:r>
          </a:p>
        </p:txBody>
      </p:sp>
      <p:pic>
        <p:nvPicPr>
          <p:cNvPr id="19" name="Picture 18">
            <a:extLst>
              <a:ext uri="{FF2B5EF4-FFF2-40B4-BE49-F238E27FC236}">
                <a16:creationId xmlns:a16="http://schemas.microsoft.com/office/drawing/2014/main" id="{F108ECA3-6CA2-4DF1-A176-DA8ABEADA622}"/>
              </a:ext>
            </a:extLst>
          </p:cNvPr>
          <p:cNvPicPr>
            <a:picLocks noChangeAspect="1"/>
          </p:cNvPicPr>
          <p:nvPr/>
        </p:nvPicPr>
        <p:blipFill>
          <a:blip r:embed="rId5"/>
          <a:stretch>
            <a:fillRect/>
          </a:stretch>
        </p:blipFill>
        <p:spPr>
          <a:xfrm>
            <a:off x="569211" y="1917263"/>
            <a:ext cx="17149577" cy="7560566"/>
          </a:xfrm>
          <a:prstGeom prst="rect">
            <a:avLst/>
          </a:prstGeom>
        </p:spPr>
      </p:pic>
    </p:spTree>
    <p:extLst>
      <p:ext uri="{BB962C8B-B14F-4D97-AF65-F5344CB8AC3E}">
        <p14:creationId xmlns:p14="http://schemas.microsoft.com/office/powerpoint/2010/main" val="264605755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a:off x="103380" y="2192173"/>
            <a:ext cx="925320" cy="834524"/>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834406" y="1394630"/>
            <a:ext cx="388589" cy="350459"/>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17159735" y="9936541"/>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0" name="TextBox 20"/>
          <p:cNvSpPr txBox="1"/>
          <p:nvPr/>
        </p:nvSpPr>
        <p:spPr>
          <a:xfrm>
            <a:off x="1222994" y="547592"/>
            <a:ext cx="16234557" cy="777585"/>
          </a:xfrm>
          <a:prstGeom prst="rect">
            <a:avLst/>
          </a:prstGeom>
        </p:spPr>
        <p:txBody>
          <a:bodyPr lIns="0" tIns="0" rIns="0" bIns="0" rtlCol="0" anchor="t">
            <a:spAutoFit/>
          </a:bodyPr>
          <a:lstStyle/>
          <a:p>
            <a:pPr algn="ctr">
              <a:lnSpc>
                <a:spcPts val="6211"/>
              </a:lnSpc>
            </a:pPr>
            <a:r>
              <a:rPr lang="en-US" sz="5049">
                <a:solidFill>
                  <a:srgbClr val="00569E"/>
                </a:solidFill>
                <a:latin typeface="Poppins Ultra-Bold"/>
                <a:ea typeface="Poppins Ultra-Bold"/>
                <a:cs typeface="Poppins Ultra-Bold"/>
                <a:sym typeface="Poppins Ultra-Bold"/>
              </a:rPr>
              <a:t>1Y STOCK PERFORMANCE: AGAINST NVDA &amp; INTC</a:t>
            </a:r>
          </a:p>
        </p:txBody>
      </p:sp>
      <p:pic>
        <p:nvPicPr>
          <p:cNvPr id="24" name="Picture 23">
            <a:extLst>
              <a:ext uri="{FF2B5EF4-FFF2-40B4-BE49-F238E27FC236}">
                <a16:creationId xmlns:a16="http://schemas.microsoft.com/office/drawing/2014/main" id="{A9EFA7E9-B21A-8B63-B10A-B036F7624B74}"/>
              </a:ext>
            </a:extLst>
          </p:cNvPr>
          <p:cNvPicPr>
            <a:picLocks noChangeAspect="1"/>
          </p:cNvPicPr>
          <p:nvPr/>
        </p:nvPicPr>
        <p:blipFill>
          <a:blip r:embed="rId5"/>
          <a:stretch>
            <a:fillRect/>
          </a:stretch>
        </p:blipFill>
        <p:spPr>
          <a:xfrm>
            <a:off x="355317" y="1991401"/>
            <a:ext cx="17684722" cy="7725307"/>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9" name="Group 19"/>
          <p:cNvGrpSpPr/>
          <p:nvPr/>
        </p:nvGrpSpPr>
        <p:grpSpPr>
          <a:xfrm>
            <a:off x="17159735" y="9936541"/>
            <a:ext cx="388589" cy="350459"/>
            <a:chOff x="0" y="0"/>
            <a:chExt cx="788578" cy="711200"/>
          </a:xfrm>
        </p:grpSpPr>
        <p:sp>
          <p:nvSpPr>
            <p:cNvPr id="20" name="Freeform 2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21" name="TextBox 2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3" name="TextBox 23"/>
          <p:cNvSpPr txBox="1"/>
          <p:nvPr/>
        </p:nvSpPr>
        <p:spPr>
          <a:xfrm>
            <a:off x="1507955" y="612437"/>
            <a:ext cx="15846074" cy="828485"/>
          </a:xfrm>
          <a:prstGeom prst="rect">
            <a:avLst/>
          </a:prstGeom>
        </p:spPr>
        <p:txBody>
          <a:bodyPr lIns="0" tIns="0" rIns="0" bIns="0" rtlCol="0" anchor="t">
            <a:spAutoFit/>
          </a:bodyPr>
          <a:lstStyle/>
          <a:p>
            <a:pPr algn="ctr">
              <a:lnSpc>
                <a:spcPts val="6211"/>
              </a:lnSpc>
            </a:pPr>
            <a:r>
              <a:rPr lang="en-US" sz="5049">
                <a:solidFill>
                  <a:srgbClr val="00569E"/>
                </a:solidFill>
                <a:latin typeface="Poppins Ultra-Bold"/>
                <a:ea typeface="Poppins Ultra-Bold"/>
                <a:cs typeface="Poppins Ultra-Bold"/>
                <a:sym typeface="Poppins Ultra-Bold"/>
              </a:rPr>
              <a:t>5Y STOCK PERFORMANCE</a:t>
            </a:r>
          </a:p>
        </p:txBody>
      </p:sp>
      <p:pic>
        <p:nvPicPr>
          <p:cNvPr id="26" name="Picture 25">
            <a:extLst>
              <a:ext uri="{FF2B5EF4-FFF2-40B4-BE49-F238E27FC236}">
                <a16:creationId xmlns:a16="http://schemas.microsoft.com/office/drawing/2014/main" id="{490DBB76-05E3-427D-A994-061758F046A3}"/>
              </a:ext>
            </a:extLst>
          </p:cNvPr>
          <p:cNvPicPr>
            <a:picLocks noChangeAspect="1"/>
          </p:cNvPicPr>
          <p:nvPr/>
        </p:nvPicPr>
        <p:blipFill>
          <a:blip r:embed="rId5"/>
          <a:stretch>
            <a:fillRect/>
          </a:stretch>
        </p:blipFill>
        <p:spPr>
          <a:xfrm>
            <a:off x="557368" y="1806466"/>
            <a:ext cx="17482671" cy="7684946"/>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9" name="Group 19"/>
          <p:cNvGrpSpPr/>
          <p:nvPr/>
        </p:nvGrpSpPr>
        <p:grpSpPr>
          <a:xfrm>
            <a:off x="17159735" y="9936541"/>
            <a:ext cx="388589" cy="350459"/>
            <a:chOff x="0" y="0"/>
            <a:chExt cx="788578" cy="711200"/>
          </a:xfrm>
        </p:grpSpPr>
        <p:sp>
          <p:nvSpPr>
            <p:cNvPr id="20" name="Freeform 2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21" name="TextBox 2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3" name="TextBox 23"/>
          <p:cNvSpPr txBox="1"/>
          <p:nvPr/>
        </p:nvSpPr>
        <p:spPr>
          <a:xfrm>
            <a:off x="1507955" y="499967"/>
            <a:ext cx="15846074" cy="828485"/>
          </a:xfrm>
          <a:prstGeom prst="rect">
            <a:avLst/>
          </a:prstGeom>
        </p:spPr>
        <p:txBody>
          <a:bodyPr lIns="0" tIns="0" rIns="0" bIns="0" rtlCol="0" anchor="t">
            <a:spAutoFit/>
          </a:bodyPr>
          <a:lstStyle/>
          <a:p>
            <a:pPr algn="ctr">
              <a:lnSpc>
                <a:spcPts val="6211"/>
              </a:lnSpc>
            </a:pPr>
            <a:r>
              <a:rPr lang="en-US" sz="5049">
                <a:solidFill>
                  <a:srgbClr val="00569E"/>
                </a:solidFill>
                <a:latin typeface="Poppins Ultra-Bold"/>
                <a:ea typeface="Poppins Ultra-Bold"/>
                <a:cs typeface="Poppins Ultra-Bold"/>
                <a:sym typeface="Poppins Ultra-Bold"/>
              </a:rPr>
              <a:t>5Y STOCK PERFORMANCE: AGAINST INDICES</a:t>
            </a:r>
          </a:p>
        </p:txBody>
      </p:sp>
      <p:pic>
        <p:nvPicPr>
          <p:cNvPr id="29" name="Picture 28">
            <a:extLst>
              <a:ext uri="{FF2B5EF4-FFF2-40B4-BE49-F238E27FC236}">
                <a16:creationId xmlns:a16="http://schemas.microsoft.com/office/drawing/2014/main" id="{F689FE66-CDC1-92DF-175E-70959FC76890}"/>
              </a:ext>
            </a:extLst>
          </p:cNvPr>
          <p:cNvPicPr>
            <a:picLocks noChangeAspect="1"/>
          </p:cNvPicPr>
          <p:nvPr/>
        </p:nvPicPr>
        <p:blipFill>
          <a:blip r:embed="rId5"/>
          <a:srcRect b="884"/>
          <a:stretch/>
        </p:blipFill>
        <p:spPr>
          <a:xfrm>
            <a:off x="489166" y="1933509"/>
            <a:ext cx="17309667" cy="7603743"/>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9" name="Group 19"/>
          <p:cNvGrpSpPr/>
          <p:nvPr/>
        </p:nvGrpSpPr>
        <p:grpSpPr>
          <a:xfrm>
            <a:off x="17159735" y="9936541"/>
            <a:ext cx="388589" cy="350459"/>
            <a:chOff x="0" y="0"/>
            <a:chExt cx="788578" cy="711200"/>
          </a:xfrm>
        </p:grpSpPr>
        <p:sp>
          <p:nvSpPr>
            <p:cNvPr id="20" name="Freeform 2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21" name="TextBox 2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3" name="TextBox 23"/>
          <p:cNvSpPr txBox="1"/>
          <p:nvPr/>
        </p:nvSpPr>
        <p:spPr>
          <a:xfrm>
            <a:off x="1507955" y="343767"/>
            <a:ext cx="15846074" cy="730200"/>
          </a:xfrm>
          <a:prstGeom prst="rect">
            <a:avLst/>
          </a:prstGeom>
        </p:spPr>
        <p:txBody>
          <a:bodyPr lIns="0" tIns="0" rIns="0" bIns="0" rtlCol="0" anchor="t">
            <a:spAutoFit/>
          </a:bodyPr>
          <a:lstStyle/>
          <a:p>
            <a:pPr algn="ctr">
              <a:lnSpc>
                <a:spcPts val="5780"/>
              </a:lnSpc>
            </a:pPr>
            <a:r>
              <a:rPr lang="en-US" sz="4699">
                <a:solidFill>
                  <a:srgbClr val="00569E"/>
                </a:solidFill>
                <a:latin typeface="Poppins Ultra-Bold"/>
                <a:ea typeface="Poppins Ultra-Bold"/>
                <a:cs typeface="Poppins Ultra-Bold"/>
                <a:sym typeface="Poppins Ultra-Bold"/>
              </a:rPr>
              <a:t>5Y STOCK PERFORMANCE: AGAINST </a:t>
            </a:r>
            <a:r>
              <a:rPr lang="en-US" sz="4800">
                <a:solidFill>
                  <a:srgbClr val="00569E"/>
                </a:solidFill>
                <a:latin typeface="Poppins Ultra-Bold"/>
                <a:ea typeface="Poppins Ultra-Bold"/>
                <a:cs typeface="Poppins Ultra-Bold"/>
                <a:sym typeface="Poppins Ultra-Bold"/>
              </a:rPr>
              <a:t>NVDA &amp; INTC</a:t>
            </a:r>
            <a:endParaRPr lang="en-US" sz="4699">
              <a:solidFill>
                <a:srgbClr val="00569E"/>
              </a:solidFill>
              <a:latin typeface="Poppins Ultra-Bold"/>
              <a:ea typeface="Poppins Ultra-Bold"/>
              <a:cs typeface="Poppins Ultra-Bold"/>
              <a:sym typeface="Poppins Ultra-Bold"/>
            </a:endParaRPr>
          </a:p>
        </p:txBody>
      </p:sp>
      <p:pic>
        <p:nvPicPr>
          <p:cNvPr id="27" name="Picture 26">
            <a:extLst>
              <a:ext uri="{FF2B5EF4-FFF2-40B4-BE49-F238E27FC236}">
                <a16:creationId xmlns:a16="http://schemas.microsoft.com/office/drawing/2014/main" id="{0915188B-C2C1-AB33-2C49-C3E1DD1A0E00}"/>
              </a:ext>
            </a:extLst>
          </p:cNvPr>
          <p:cNvPicPr>
            <a:picLocks noChangeAspect="1"/>
          </p:cNvPicPr>
          <p:nvPr/>
        </p:nvPicPr>
        <p:blipFill>
          <a:blip r:embed="rId5"/>
          <a:stretch>
            <a:fillRect/>
          </a:stretch>
        </p:blipFill>
        <p:spPr>
          <a:xfrm>
            <a:off x="556169" y="1433287"/>
            <a:ext cx="17175661" cy="7588189"/>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9" name="Group 19"/>
          <p:cNvGrpSpPr/>
          <p:nvPr/>
        </p:nvGrpSpPr>
        <p:grpSpPr>
          <a:xfrm>
            <a:off x="17159735" y="9936541"/>
            <a:ext cx="388589" cy="350459"/>
            <a:chOff x="0" y="0"/>
            <a:chExt cx="788578" cy="711200"/>
          </a:xfrm>
        </p:grpSpPr>
        <p:sp>
          <p:nvSpPr>
            <p:cNvPr id="20" name="Freeform 2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21" name="TextBox 2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3" name="TextBox 23"/>
          <p:cNvSpPr txBox="1"/>
          <p:nvPr/>
        </p:nvSpPr>
        <p:spPr>
          <a:xfrm>
            <a:off x="1507955" y="621962"/>
            <a:ext cx="15846074" cy="772668"/>
          </a:xfrm>
          <a:prstGeom prst="rect">
            <a:avLst/>
          </a:prstGeom>
        </p:spPr>
        <p:txBody>
          <a:bodyPr lIns="0" tIns="0" rIns="0" bIns="0" rtlCol="0" anchor="t">
            <a:spAutoFit/>
          </a:bodyPr>
          <a:lstStyle/>
          <a:p>
            <a:pPr algn="ctr">
              <a:lnSpc>
                <a:spcPts val="5780"/>
              </a:lnSpc>
            </a:pPr>
            <a:r>
              <a:rPr lang="en-US" sz="4699">
                <a:solidFill>
                  <a:srgbClr val="00569E"/>
                </a:solidFill>
                <a:latin typeface="Poppins Ultra-Bold"/>
                <a:ea typeface="Poppins Ultra-Bold"/>
                <a:cs typeface="Poppins Ultra-Bold"/>
                <a:sym typeface="Poppins Ultra-Bold"/>
              </a:rPr>
              <a:t>10Y STOCK PERFORMANCE </a:t>
            </a:r>
          </a:p>
        </p:txBody>
      </p:sp>
      <p:pic>
        <p:nvPicPr>
          <p:cNvPr id="26" name="Picture 25">
            <a:extLst>
              <a:ext uri="{FF2B5EF4-FFF2-40B4-BE49-F238E27FC236}">
                <a16:creationId xmlns:a16="http://schemas.microsoft.com/office/drawing/2014/main" id="{F076E737-2036-8FB3-6235-D61241585547}"/>
              </a:ext>
            </a:extLst>
          </p:cNvPr>
          <p:cNvPicPr>
            <a:picLocks noChangeAspect="1"/>
          </p:cNvPicPr>
          <p:nvPr/>
        </p:nvPicPr>
        <p:blipFill>
          <a:blip r:embed="rId5"/>
          <a:stretch>
            <a:fillRect/>
          </a:stretch>
        </p:blipFill>
        <p:spPr>
          <a:xfrm>
            <a:off x="485354" y="1986767"/>
            <a:ext cx="17317291" cy="7708095"/>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9" name="Group 19"/>
          <p:cNvGrpSpPr/>
          <p:nvPr/>
        </p:nvGrpSpPr>
        <p:grpSpPr>
          <a:xfrm>
            <a:off x="17159735" y="9936541"/>
            <a:ext cx="388589" cy="350459"/>
            <a:chOff x="0" y="0"/>
            <a:chExt cx="788578" cy="711200"/>
          </a:xfrm>
        </p:grpSpPr>
        <p:sp>
          <p:nvSpPr>
            <p:cNvPr id="20" name="Freeform 2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21" name="TextBox 2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3" name="TextBox 23"/>
          <p:cNvSpPr txBox="1"/>
          <p:nvPr/>
        </p:nvSpPr>
        <p:spPr>
          <a:xfrm>
            <a:off x="1507955" y="621962"/>
            <a:ext cx="15846074" cy="772668"/>
          </a:xfrm>
          <a:prstGeom prst="rect">
            <a:avLst/>
          </a:prstGeom>
        </p:spPr>
        <p:txBody>
          <a:bodyPr lIns="0" tIns="0" rIns="0" bIns="0" rtlCol="0" anchor="t">
            <a:spAutoFit/>
          </a:bodyPr>
          <a:lstStyle/>
          <a:p>
            <a:pPr algn="ctr">
              <a:lnSpc>
                <a:spcPts val="5780"/>
              </a:lnSpc>
            </a:pPr>
            <a:r>
              <a:rPr lang="en-US" sz="4699">
                <a:solidFill>
                  <a:srgbClr val="00569E"/>
                </a:solidFill>
                <a:latin typeface="Poppins Ultra-Bold"/>
                <a:ea typeface="Poppins Ultra-Bold"/>
                <a:cs typeface="Poppins Ultra-Bold"/>
                <a:sym typeface="Poppins Ultra-Bold"/>
              </a:rPr>
              <a:t>10Y STOCK PERFORMANCE AGAINST INDICES </a:t>
            </a:r>
          </a:p>
        </p:txBody>
      </p:sp>
      <p:pic>
        <p:nvPicPr>
          <p:cNvPr id="27" name="Picture 26">
            <a:extLst>
              <a:ext uri="{FF2B5EF4-FFF2-40B4-BE49-F238E27FC236}">
                <a16:creationId xmlns:a16="http://schemas.microsoft.com/office/drawing/2014/main" id="{5F8D52BB-97BB-14CF-FD37-A5819D5AF293}"/>
              </a:ext>
            </a:extLst>
          </p:cNvPr>
          <p:cNvPicPr>
            <a:picLocks noChangeAspect="1"/>
          </p:cNvPicPr>
          <p:nvPr/>
        </p:nvPicPr>
        <p:blipFill>
          <a:blip r:embed="rId5"/>
          <a:stretch>
            <a:fillRect/>
          </a:stretch>
        </p:blipFill>
        <p:spPr>
          <a:xfrm>
            <a:off x="370567" y="1663053"/>
            <a:ext cx="17546866" cy="7727593"/>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9" name="Group 19"/>
          <p:cNvGrpSpPr/>
          <p:nvPr/>
        </p:nvGrpSpPr>
        <p:grpSpPr>
          <a:xfrm>
            <a:off x="17159735" y="9936541"/>
            <a:ext cx="388589" cy="350459"/>
            <a:chOff x="0" y="0"/>
            <a:chExt cx="788578" cy="711200"/>
          </a:xfrm>
        </p:grpSpPr>
        <p:sp>
          <p:nvSpPr>
            <p:cNvPr id="20" name="Freeform 2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21" name="TextBox 2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3" name="TextBox 23"/>
          <p:cNvSpPr txBox="1"/>
          <p:nvPr/>
        </p:nvSpPr>
        <p:spPr>
          <a:xfrm>
            <a:off x="1507955" y="621962"/>
            <a:ext cx="15846074" cy="730200"/>
          </a:xfrm>
          <a:prstGeom prst="rect">
            <a:avLst/>
          </a:prstGeom>
        </p:spPr>
        <p:txBody>
          <a:bodyPr lIns="0" tIns="0" rIns="0" bIns="0" rtlCol="0" anchor="t">
            <a:spAutoFit/>
          </a:bodyPr>
          <a:lstStyle/>
          <a:p>
            <a:pPr algn="ctr">
              <a:lnSpc>
                <a:spcPts val="5780"/>
              </a:lnSpc>
            </a:pPr>
            <a:r>
              <a:rPr lang="en-US" sz="4699">
                <a:solidFill>
                  <a:srgbClr val="00569E"/>
                </a:solidFill>
                <a:latin typeface="Poppins Ultra-Bold"/>
                <a:ea typeface="Poppins Ultra-Bold"/>
                <a:cs typeface="Poppins Ultra-Bold"/>
                <a:sym typeface="Poppins Ultra-Bold"/>
              </a:rPr>
              <a:t>10Y STOCK PERFORMANCE AGAINST </a:t>
            </a:r>
            <a:r>
              <a:rPr lang="en-US" sz="4800">
                <a:solidFill>
                  <a:srgbClr val="00569E"/>
                </a:solidFill>
                <a:latin typeface="Poppins Ultra-Bold"/>
                <a:ea typeface="Poppins Ultra-Bold"/>
                <a:cs typeface="Poppins Ultra-Bold"/>
                <a:sym typeface="Poppins Ultra-Bold"/>
              </a:rPr>
              <a:t>NVDA &amp; INTC</a:t>
            </a:r>
            <a:r>
              <a:rPr lang="en-US" sz="4699">
                <a:solidFill>
                  <a:srgbClr val="00569E"/>
                </a:solidFill>
                <a:latin typeface="Poppins Ultra-Bold"/>
                <a:ea typeface="Poppins Ultra-Bold"/>
                <a:cs typeface="Poppins Ultra-Bold"/>
                <a:sym typeface="Poppins Ultra-Bold"/>
              </a:rPr>
              <a:t> </a:t>
            </a:r>
          </a:p>
        </p:txBody>
      </p:sp>
      <p:pic>
        <p:nvPicPr>
          <p:cNvPr id="27" name="Picture 26">
            <a:extLst>
              <a:ext uri="{FF2B5EF4-FFF2-40B4-BE49-F238E27FC236}">
                <a16:creationId xmlns:a16="http://schemas.microsoft.com/office/drawing/2014/main" id="{3D1FD61D-DE52-9A28-DA06-F5295912DB64}"/>
              </a:ext>
            </a:extLst>
          </p:cNvPr>
          <p:cNvPicPr>
            <a:picLocks noChangeAspect="1"/>
          </p:cNvPicPr>
          <p:nvPr/>
        </p:nvPicPr>
        <p:blipFill>
          <a:blip r:embed="rId5"/>
          <a:stretch>
            <a:fillRect/>
          </a:stretch>
        </p:blipFill>
        <p:spPr>
          <a:xfrm>
            <a:off x="786012" y="1714458"/>
            <a:ext cx="16715975" cy="7419449"/>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4" name="TextBox 14"/>
          <p:cNvSpPr txBox="1"/>
          <p:nvPr/>
        </p:nvSpPr>
        <p:spPr>
          <a:xfrm>
            <a:off x="1927288" y="4334194"/>
            <a:ext cx="6631229" cy="1694180"/>
          </a:xfrm>
          <a:prstGeom prst="rect">
            <a:avLst/>
          </a:prstGeom>
        </p:spPr>
        <p:txBody>
          <a:bodyPr lIns="0" tIns="0" rIns="0" bIns="0" rtlCol="0" anchor="t">
            <a:spAutoFit/>
          </a:bodyPr>
          <a:lstStyle/>
          <a:p>
            <a:pPr algn="ctr">
              <a:lnSpc>
                <a:spcPts val="6669"/>
              </a:lnSpc>
            </a:pPr>
            <a:r>
              <a:rPr lang="en-US" sz="5799">
                <a:solidFill>
                  <a:srgbClr val="FFFFFF"/>
                </a:solidFill>
                <a:latin typeface="Open Sans Bold"/>
                <a:ea typeface="Open Sans Bold"/>
                <a:cs typeface="Open Sans Bold"/>
                <a:sym typeface="Open Sans Bold"/>
              </a:rPr>
              <a:t>INSTITUTIONAL HOLDERS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7762D-D4C7-AE40-2C5D-974D0D5BE794}"/>
              </a:ext>
            </a:extLst>
          </p:cNvPr>
          <p:cNvPicPr>
            <a:picLocks noChangeAspect="1"/>
          </p:cNvPicPr>
          <p:nvPr/>
        </p:nvPicPr>
        <p:blipFill>
          <a:blip r:embed="rId3"/>
          <a:stretch>
            <a:fillRect/>
          </a:stretch>
        </p:blipFill>
        <p:spPr>
          <a:xfrm>
            <a:off x="1107491" y="1181100"/>
            <a:ext cx="16073018" cy="7924800"/>
          </a:xfrm>
          <a:prstGeom prst="rect">
            <a:avLst/>
          </a:prstGeom>
        </p:spPr>
      </p:pic>
    </p:spTree>
    <p:extLst>
      <p:ext uri="{BB962C8B-B14F-4D97-AF65-F5344CB8AC3E}">
        <p14:creationId xmlns:p14="http://schemas.microsoft.com/office/powerpoint/2010/main" val="754763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CA"/>
          </a:p>
        </p:txBody>
      </p:sp>
      <p:grpSp>
        <p:nvGrpSpPr>
          <p:cNvPr id="3" name="Group 3"/>
          <p:cNvGrpSpPr/>
          <p:nvPr/>
        </p:nvGrpSpPr>
        <p:grpSpPr>
          <a:xfrm rot="2700000">
            <a:off x="-3836324" y="-102287"/>
            <a:ext cx="10548093" cy="10548093"/>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gradFill rotWithShape="1">
              <a:gsLst>
                <a:gs pos="0">
                  <a:srgbClr val="8C52FF">
                    <a:alpha val="100000"/>
                  </a:srgbClr>
                </a:gs>
                <a:gs pos="100000">
                  <a:srgbClr val="5CE1E6">
                    <a:alpha val="100000"/>
                  </a:srgbClr>
                </a:gs>
              </a:gsLst>
              <a:lin ang="0"/>
            </a:gradFill>
            <a:ln w="12700">
              <a:solidFill>
                <a:srgbClr val="000000"/>
              </a:solidFill>
            </a:ln>
          </p:spPr>
          <p:txBody>
            <a:bodyPr/>
            <a:lstStyle/>
            <a:p>
              <a:endParaRPr lang="en-CA"/>
            </a:p>
          </p:txBody>
        </p:sp>
      </p:grpSp>
      <p:sp>
        <p:nvSpPr>
          <p:cNvPr id="5" name="Freeform 5"/>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6" name="Freeform 6"/>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7" name="Group 7"/>
          <p:cNvGrpSpPr/>
          <p:nvPr/>
        </p:nvGrpSpPr>
        <p:grpSpPr>
          <a:xfrm>
            <a:off x="6772658" y="808810"/>
            <a:ext cx="460529" cy="1073488"/>
            <a:chOff x="0" y="0"/>
            <a:chExt cx="614039" cy="1431318"/>
          </a:xfrm>
        </p:grpSpPr>
        <p:sp>
          <p:nvSpPr>
            <p:cNvPr id="8" name="Freeform 8"/>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9" name="Freeform 9"/>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10" name="Freeform 10"/>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1" name="Freeform 11"/>
          <p:cNvSpPr/>
          <p:nvPr/>
        </p:nvSpPr>
        <p:spPr>
          <a:xfrm>
            <a:off x="17376307" y="9490686"/>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2" name="Freeform 12"/>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4" name="Freeform 14"/>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5" name="TextBox 15"/>
          <p:cNvSpPr txBox="1"/>
          <p:nvPr/>
        </p:nvSpPr>
        <p:spPr>
          <a:xfrm>
            <a:off x="2512771" y="4717733"/>
            <a:ext cx="5460264" cy="946152"/>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AGENDA</a:t>
            </a:r>
          </a:p>
        </p:txBody>
      </p:sp>
      <p:sp>
        <p:nvSpPr>
          <p:cNvPr id="16" name="TextBox 16"/>
          <p:cNvSpPr txBox="1"/>
          <p:nvPr/>
        </p:nvSpPr>
        <p:spPr>
          <a:xfrm>
            <a:off x="9086709" y="2649403"/>
            <a:ext cx="8289597" cy="4606839"/>
          </a:xfrm>
          <a:prstGeom prst="rect">
            <a:avLst/>
          </a:prstGeom>
        </p:spPr>
        <p:txBody>
          <a:bodyPr lIns="0" tIns="0" rIns="0" bIns="0" rtlCol="0" anchor="t">
            <a:spAutoFit/>
          </a:bodyPr>
          <a:lstStyle/>
          <a:p>
            <a:pPr marL="877042" lvl="1" indent="-438521" algn="l">
              <a:lnSpc>
                <a:spcPts val="9343"/>
              </a:lnSpc>
              <a:buAutoNum type="arabicPeriod"/>
            </a:pPr>
            <a:r>
              <a:rPr lang="en-US" sz="4062">
                <a:solidFill>
                  <a:srgbClr val="000000"/>
                </a:solidFill>
                <a:latin typeface="Open Sans Bold"/>
                <a:ea typeface="Open Sans Bold"/>
                <a:cs typeface="Open Sans Bold"/>
                <a:sym typeface="Open Sans Bold"/>
              </a:rPr>
              <a:t>Sector Overview</a:t>
            </a:r>
          </a:p>
          <a:p>
            <a:pPr marL="877042" lvl="1" indent="-438521" algn="l">
              <a:lnSpc>
                <a:spcPts val="9343"/>
              </a:lnSpc>
              <a:buAutoNum type="arabicPeriod"/>
            </a:pPr>
            <a:r>
              <a:rPr lang="en-US" sz="4062">
                <a:solidFill>
                  <a:srgbClr val="000000"/>
                </a:solidFill>
                <a:latin typeface="Open Sans Bold"/>
                <a:ea typeface="Open Sans Bold"/>
                <a:cs typeface="Open Sans Bold"/>
                <a:sym typeface="Open Sans Bold"/>
              </a:rPr>
              <a:t> Intel Inc.</a:t>
            </a:r>
          </a:p>
          <a:p>
            <a:pPr marL="877042" lvl="1" indent="-438521" algn="l">
              <a:lnSpc>
                <a:spcPts val="9343"/>
              </a:lnSpc>
              <a:buAutoNum type="arabicPeriod"/>
            </a:pPr>
            <a:r>
              <a:rPr lang="en-US" sz="4062">
                <a:solidFill>
                  <a:srgbClr val="000000"/>
                </a:solidFill>
                <a:latin typeface="Open Sans Bold"/>
                <a:ea typeface="Open Sans Bold"/>
                <a:cs typeface="Open Sans Bold"/>
                <a:sym typeface="Open Sans Bold"/>
              </a:rPr>
              <a:t>Nvidia Inc.</a:t>
            </a:r>
          </a:p>
          <a:p>
            <a:pPr marL="877042" lvl="1" indent="-438521" algn="l">
              <a:lnSpc>
                <a:spcPts val="9343"/>
              </a:lnSpc>
              <a:buAutoNum type="arabicPeriod"/>
            </a:pPr>
            <a:r>
              <a:rPr lang="en-US" sz="4062">
                <a:solidFill>
                  <a:srgbClr val="000000"/>
                </a:solidFill>
                <a:latin typeface="Open Sans Bold"/>
                <a:ea typeface="Open Sans Bold"/>
                <a:cs typeface="Open Sans Bold"/>
                <a:sym typeface="Open Sans Bold"/>
              </a:rPr>
              <a:t> AMD Inc.</a:t>
            </a:r>
          </a:p>
        </p:txBody>
      </p:sp>
      <p:sp>
        <p:nvSpPr>
          <p:cNvPr id="17" name="TextBox 17"/>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pPr>
            <a:r>
              <a:rPr lang="en-US" sz="1757">
                <a:solidFill>
                  <a:srgbClr val="E6E6E6"/>
                </a:solidFill>
                <a:latin typeface="Poppins Medium"/>
                <a:ea typeface="Poppins Medium"/>
                <a:cs typeface="Poppins Medium"/>
                <a:sym typeface="Poppins Medium"/>
              </a:rPr>
              <a:t>Introduction to Semiconductors</a:t>
            </a:r>
          </a:p>
        </p:txBody>
      </p:sp>
      <p:sp>
        <p:nvSpPr>
          <p:cNvPr id="18" name="TextBox 18"/>
          <p:cNvSpPr txBox="1"/>
          <p:nvPr/>
        </p:nvSpPr>
        <p:spPr>
          <a:xfrm>
            <a:off x="-92549" y="9928525"/>
            <a:ext cx="18288000" cy="307796"/>
          </a:xfrm>
          <a:prstGeom prst="rect">
            <a:avLst/>
          </a:prstGeom>
        </p:spPr>
        <p:txBody>
          <a:bodyPr lIns="0" tIns="0" rIns="0" bIns="0" rtlCol="0" anchor="t">
            <a:spAutoFit/>
          </a:bodyPr>
          <a:lstStyle/>
          <a:p>
            <a:pPr algn="r">
              <a:lnSpc>
                <a:spcPts val="2459"/>
              </a:lnSpc>
              <a:spcBef>
                <a:spcPct val="0"/>
              </a:spcBef>
            </a:pPr>
            <a:r>
              <a:rPr lang="en-US" sz="1757">
                <a:solidFill>
                  <a:srgbClr val="E6E6E6"/>
                </a:solidFill>
                <a:latin typeface="Poppins Medium"/>
                <a:ea typeface="Poppins Medium"/>
                <a:cs typeface="Poppins Medium"/>
                <a:sym typeface="Poppins Medium"/>
              </a:rPr>
              <a:t>SLIDE 2 </a:t>
            </a:r>
          </a:p>
        </p:txBody>
      </p:sp>
      <p:grpSp>
        <p:nvGrpSpPr>
          <p:cNvPr id="19" name="Group 19"/>
          <p:cNvGrpSpPr/>
          <p:nvPr/>
        </p:nvGrpSpPr>
        <p:grpSpPr>
          <a:xfrm>
            <a:off x="14647318" y="6138229"/>
            <a:ext cx="4798369" cy="4155171"/>
            <a:chOff x="0" y="0"/>
            <a:chExt cx="4282440" cy="3708400"/>
          </a:xfrm>
        </p:grpSpPr>
        <p:sp>
          <p:nvSpPr>
            <p:cNvPr id="20" name="Freeform 2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4"/>
              <a:stretch>
                <a:fillRect l="-26973" r="-26973"/>
              </a:stretch>
            </a:blipFill>
          </p:spPr>
          <p:txBody>
            <a:bodyPr/>
            <a:lstStyle/>
            <a:p>
              <a:endParaRPr lang="en-CA"/>
            </a:p>
          </p:txBody>
        </p:sp>
      </p:grpSp>
      <p:grpSp>
        <p:nvGrpSpPr>
          <p:cNvPr id="21" name="Group 21"/>
          <p:cNvGrpSpPr/>
          <p:nvPr/>
        </p:nvGrpSpPr>
        <p:grpSpPr>
          <a:xfrm>
            <a:off x="15323031" y="4141353"/>
            <a:ext cx="2314547" cy="2004293"/>
            <a:chOff x="0" y="0"/>
            <a:chExt cx="4282440" cy="3708400"/>
          </a:xfrm>
        </p:grpSpPr>
        <p:sp>
          <p:nvSpPr>
            <p:cNvPr id="22" name="Freeform 2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5"/>
              <a:stretch>
                <a:fillRect l="-32471" r="-32471"/>
              </a:stretch>
            </a:blipFill>
          </p:spPr>
          <p:txBody>
            <a:bodyPr/>
            <a:lstStyle/>
            <a:p>
              <a:endParaRPr lang="en-CA"/>
            </a:p>
          </p:txBody>
        </p:sp>
      </p:grpSp>
      <p:grpSp>
        <p:nvGrpSpPr>
          <p:cNvPr id="23" name="Group 23"/>
          <p:cNvGrpSpPr/>
          <p:nvPr/>
        </p:nvGrpSpPr>
        <p:grpSpPr>
          <a:xfrm>
            <a:off x="13428220" y="8937214"/>
            <a:ext cx="2314547" cy="2004293"/>
            <a:chOff x="0" y="0"/>
            <a:chExt cx="4282440" cy="3708400"/>
          </a:xfrm>
          <a:blipFill dpi="0" rotWithShape="1">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a:stretch>
              <a:fillRect/>
            </a:stretch>
          </a:blipFill>
        </p:grpSpPr>
        <p:sp>
          <p:nvSpPr>
            <p:cNvPr id="24" name="Freeform 2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grpFill/>
          </p:spPr>
          <p:txBody>
            <a:bodyPr/>
            <a:lstStyle/>
            <a:p>
              <a:endParaRPr lang="en-CA"/>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oxes and roller conveyor">
            <a:extLst>
              <a:ext uri="{FF2B5EF4-FFF2-40B4-BE49-F238E27FC236}">
                <a16:creationId xmlns:a16="http://schemas.microsoft.com/office/drawing/2014/main" id="{AA67D137-DD92-7E2F-D5CF-1D807B7B0185}"/>
              </a:ext>
            </a:extLst>
          </p:cNvPr>
          <p:cNvPicPr>
            <a:picLocks noChangeAspect="1"/>
          </p:cNvPicPr>
          <p:nvPr/>
        </p:nvPicPr>
        <p:blipFill>
          <a:blip r:embed="rId2"/>
          <a:srcRect t="17860" b="3228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9FCD557-3BD7-4E96-17DD-37A77DC3AA24}"/>
              </a:ext>
            </a:extLst>
          </p:cNvPr>
          <p:cNvSpPr txBox="1"/>
          <p:nvPr/>
        </p:nvSpPr>
        <p:spPr>
          <a:xfrm>
            <a:off x="6981441" y="7166608"/>
            <a:ext cx="10346439" cy="2098835"/>
          </a:xfrm>
          <a:prstGeom prst="rect">
            <a:avLst/>
          </a:prstGeom>
        </p:spPr>
        <p:txBody>
          <a:bodyPr vert="horz" lIns="91440" tIns="45720" rIns="91440" bIns="45720" rtlCol="0" anchor="ctr">
            <a:normAutofit fontScale="40000" lnSpcReduction="20000"/>
          </a:bodyPr>
          <a:lstStyle/>
          <a:p>
            <a:pPr>
              <a:lnSpc>
                <a:spcPct val="90000"/>
              </a:lnSpc>
              <a:spcAft>
                <a:spcPts val="600"/>
              </a:spcAft>
            </a:pPr>
            <a:r>
              <a:rPr lang="en-US" sz="6400">
                <a:latin typeface="Poppins" pitchFamily="2" charset="77"/>
                <a:cs typeface="Poppins" pitchFamily="2" charset="77"/>
              </a:rPr>
              <a:t>Supply Chain Vulnerabilities</a:t>
            </a:r>
          </a:p>
          <a:p>
            <a:pPr>
              <a:lnSpc>
                <a:spcPct val="90000"/>
              </a:lnSpc>
              <a:spcAft>
                <a:spcPts val="600"/>
              </a:spcAft>
            </a:pPr>
            <a:endParaRPr lang="en-US" sz="5100">
              <a:latin typeface="Poppins" pitchFamily="2" charset="77"/>
              <a:cs typeface="Poppins" pitchFamily="2" charset="77"/>
            </a:endParaRPr>
          </a:p>
          <a:p>
            <a:pPr indent="-228600">
              <a:lnSpc>
                <a:spcPct val="90000"/>
              </a:lnSpc>
              <a:spcAft>
                <a:spcPts val="600"/>
              </a:spcAft>
              <a:buFont typeface="Arial" panose="020B0604020202020204" pitchFamily="34" charset="0"/>
              <a:buChar char="•"/>
            </a:pPr>
            <a:r>
              <a:rPr lang="en-US" sz="5100">
                <a:latin typeface="Poppins" pitchFamily="2" charset="77"/>
                <a:cs typeface="Poppins" pitchFamily="2" charset="77"/>
              </a:rPr>
              <a:t>COVID-19 revealed vulnerabilities in global supply chains, leading to shortages in key industries like automotive.</a:t>
            </a:r>
          </a:p>
          <a:p>
            <a:pPr>
              <a:lnSpc>
                <a:spcPct val="90000"/>
              </a:lnSpc>
              <a:spcAft>
                <a:spcPts val="600"/>
              </a:spcAft>
            </a:pPr>
            <a:endParaRPr lang="en-US" sz="5100">
              <a:latin typeface="Poppins" pitchFamily="2" charset="77"/>
              <a:cs typeface="Poppins" pitchFamily="2" charset="77"/>
            </a:endParaRPr>
          </a:p>
          <a:p>
            <a:pPr indent="-228600">
              <a:lnSpc>
                <a:spcPct val="90000"/>
              </a:lnSpc>
              <a:spcAft>
                <a:spcPts val="600"/>
              </a:spcAft>
              <a:buFont typeface="Arial" panose="020B0604020202020204" pitchFamily="34" charset="0"/>
              <a:buChar char="•"/>
            </a:pPr>
            <a:r>
              <a:rPr lang="en-US" sz="5100">
                <a:latin typeface="Poppins" pitchFamily="2" charset="77"/>
                <a:cs typeface="Poppins" pitchFamily="2" charset="77"/>
              </a:rPr>
              <a:t>Companies are diversifying their supply chains to mitigate future risks.</a:t>
            </a:r>
          </a:p>
          <a:p>
            <a:pPr indent="-228600">
              <a:lnSpc>
                <a:spcPct val="90000"/>
              </a:lnSpc>
              <a:spcAft>
                <a:spcPts val="600"/>
              </a:spcAft>
              <a:buFont typeface="Arial" panose="020B0604020202020204" pitchFamily="34" charset="0"/>
              <a:buChar char="•"/>
            </a:pPr>
            <a:endParaRPr lang="en-US" sz="2600"/>
          </a:p>
        </p:txBody>
      </p:sp>
    </p:spTree>
    <p:extLst>
      <p:ext uri="{BB962C8B-B14F-4D97-AF65-F5344CB8AC3E}">
        <p14:creationId xmlns:p14="http://schemas.microsoft.com/office/powerpoint/2010/main" val="230137793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4" name="TextBox 14"/>
          <p:cNvSpPr txBox="1"/>
          <p:nvPr/>
        </p:nvSpPr>
        <p:spPr>
          <a:xfrm>
            <a:off x="2512770" y="4698682"/>
            <a:ext cx="5460264" cy="946152"/>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RATIOS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4"/>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RATIOS</a:t>
            </a:r>
          </a:p>
        </p:txBody>
      </p:sp>
      <p:pic>
        <p:nvPicPr>
          <p:cNvPr id="6" name="Picture 5">
            <a:extLst>
              <a:ext uri="{FF2B5EF4-FFF2-40B4-BE49-F238E27FC236}">
                <a16:creationId xmlns:a16="http://schemas.microsoft.com/office/drawing/2014/main" id="{4708076C-4248-7F1C-F925-53E259D8827E}"/>
              </a:ext>
            </a:extLst>
          </p:cNvPr>
          <p:cNvPicPr>
            <a:picLocks noChangeAspect="1"/>
          </p:cNvPicPr>
          <p:nvPr/>
        </p:nvPicPr>
        <p:blipFill>
          <a:blip r:embed="rId3"/>
          <a:stretch>
            <a:fillRect/>
          </a:stretch>
        </p:blipFill>
        <p:spPr>
          <a:xfrm>
            <a:off x="3451896" y="1348110"/>
            <a:ext cx="11384208" cy="3579940"/>
          </a:xfrm>
          <a:prstGeom prst="rect">
            <a:avLst/>
          </a:prstGeom>
        </p:spPr>
      </p:pic>
      <p:pic>
        <p:nvPicPr>
          <p:cNvPr id="8" name="Picture 7">
            <a:extLst>
              <a:ext uri="{FF2B5EF4-FFF2-40B4-BE49-F238E27FC236}">
                <a16:creationId xmlns:a16="http://schemas.microsoft.com/office/drawing/2014/main" id="{01559259-27B0-74D3-B4D7-BF3DC418B902}"/>
              </a:ext>
            </a:extLst>
          </p:cNvPr>
          <p:cNvPicPr>
            <a:picLocks noChangeAspect="1"/>
          </p:cNvPicPr>
          <p:nvPr/>
        </p:nvPicPr>
        <p:blipFill>
          <a:blip r:embed="rId4"/>
          <a:stretch>
            <a:fillRect/>
          </a:stretch>
        </p:blipFill>
        <p:spPr>
          <a:xfrm>
            <a:off x="3443429" y="5040704"/>
            <a:ext cx="11954851" cy="4872303"/>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4"/>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RATIOS</a:t>
            </a:r>
          </a:p>
        </p:txBody>
      </p:sp>
      <p:pic>
        <p:nvPicPr>
          <p:cNvPr id="6" name="Picture 5">
            <a:extLst>
              <a:ext uri="{FF2B5EF4-FFF2-40B4-BE49-F238E27FC236}">
                <a16:creationId xmlns:a16="http://schemas.microsoft.com/office/drawing/2014/main" id="{6B79FA86-5586-FCB9-EEF1-5C4B81ECB313}"/>
              </a:ext>
            </a:extLst>
          </p:cNvPr>
          <p:cNvPicPr>
            <a:picLocks noChangeAspect="1"/>
          </p:cNvPicPr>
          <p:nvPr/>
        </p:nvPicPr>
        <p:blipFill>
          <a:blip r:embed="rId3"/>
          <a:stretch>
            <a:fillRect/>
          </a:stretch>
        </p:blipFill>
        <p:spPr>
          <a:xfrm>
            <a:off x="3478312" y="1943100"/>
            <a:ext cx="11422960" cy="3653890"/>
          </a:xfrm>
          <a:prstGeom prst="rect">
            <a:avLst/>
          </a:prstGeom>
        </p:spPr>
      </p:pic>
      <p:pic>
        <p:nvPicPr>
          <p:cNvPr id="8" name="Picture 7">
            <a:extLst>
              <a:ext uri="{FF2B5EF4-FFF2-40B4-BE49-F238E27FC236}">
                <a16:creationId xmlns:a16="http://schemas.microsoft.com/office/drawing/2014/main" id="{906ACAE1-DB86-5FB9-BD7A-8131326C0FF8}"/>
              </a:ext>
            </a:extLst>
          </p:cNvPr>
          <p:cNvPicPr>
            <a:picLocks noChangeAspect="1"/>
          </p:cNvPicPr>
          <p:nvPr/>
        </p:nvPicPr>
        <p:blipFill>
          <a:blip r:embed="rId4"/>
          <a:stretch>
            <a:fillRect/>
          </a:stretch>
        </p:blipFill>
        <p:spPr>
          <a:xfrm>
            <a:off x="1524000" y="6313010"/>
            <a:ext cx="14523414" cy="3010034"/>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4"/>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RATIOS</a:t>
            </a:r>
          </a:p>
        </p:txBody>
      </p:sp>
      <p:pic>
        <p:nvPicPr>
          <p:cNvPr id="6" name="Picture 5">
            <a:extLst>
              <a:ext uri="{FF2B5EF4-FFF2-40B4-BE49-F238E27FC236}">
                <a16:creationId xmlns:a16="http://schemas.microsoft.com/office/drawing/2014/main" id="{131C3797-60F0-15E9-46D4-E6DB92AF4E0C}"/>
              </a:ext>
            </a:extLst>
          </p:cNvPr>
          <p:cNvPicPr>
            <a:picLocks noChangeAspect="1"/>
          </p:cNvPicPr>
          <p:nvPr/>
        </p:nvPicPr>
        <p:blipFill>
          <a:blip r:embed="rId3"/>
          <a:stretch>
            <a:fillRect/>
          </a:stretch>
        </p:blipFill>
        <p:spPr>
          <a:xfrm>
            <a:off x="2319884" y="3414630"/>
            <a:ext cx="13648231" cy="3457739"/>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4"/>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RATIOS</a:t>
            </a:r>
          </a:p>
        </p:txBody>
      </p:sp>
      <p:pic>
        <p:nvPicPr>
          <p:cNvPr id="5" name="Picture 4">
            <a:extLst>
              <a:ext uri="{FF2B5EF4-FFF2-40B4-BE49-F238E27FC236}">
                <a16:creationId xmlns:a16="http://schemas.microsoft.com/office/drawing/2014/main" id="{BCDF5CFD-546B-7B70-D809-F56D1D71B2A0}"/>
              </a:ext>
            </a:extLst>
          </p:cNvPr>
          <p:cNvPicPr>
            <a:picLocks noChangeAspect="1"/>
          </p:cNvPicPr>
          <p:nvPr/>
        </p:nvPicPr>
        <p:blipFill>
          <a:blip r:embed="rId3"/>
          <a:stretch>
            <a:fillRect/>
          </a:stretch>
        </p:blipFill>
        <p:spPr>
          <a:xfrm>
            <a:off x="1649570" y="1984200"/>
            <a:ext cx="14988859" cy="6318599"/>
          </a:xfrm>
          <a:prstGeom prst="rect">
            <a:avLst/>
          </a:prstGeom>
        </p:spPr>
      </p:pic>
    </p:spTree>
    <p:extLst>
      <p:ext uri="{BB962C8B-B14F-4D97-AF65-F5344CB8AC3E}">
        <p14:creationId xmlns:p14="http://schemas.microsoft.com/office/powerpoint/2010/main" val="232100596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4" name="TextBox 14"/>
          <p:cNvSpPr txBox="1"/>
          <p:nvPr/>
        </p:nvSpPr>
        <p:spPr>
          <a:xfrm>
            <a:off x="2512771" y="4246245"/>
            <a:ext cx="5460264" cy="1889127"/>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COMPANY OVERVIEW</a:t>
            </a:r>
          </a:p>
        </p:txBody>
      </p:sp>
      <p:pic>
        <p:nvPicPr>
          <p:cNvPr id="15" name="Picture 2" descr="AMD Logo and symbol, meaning, history, PNG, brand">
            <a:extLst>
              <a:ext uri="{FF2B5EF4-FFF2-40B4-BE49-F238E27FC236}">
                <a16:creationId xmlns:a16="http://schemas.microsoft.com/office/drawing/2014/main" id="{5F9ED60A-DEE0-E0C1-1179-888222BB9D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91301" y="3391236"/>
            <a:ext cx="5607244" cy="35045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7107563" y="313402"/>
            <a:ext cx="4072874" cy="767967"/>
          </a:xfrm>
          <a:prstGeom prst="rect">
            <a:avLst/>
          </a:prstGeom>
        </p:spPr>
        <p:txBody>
          <a:bodyPr wrap="square" lIns="0" tIns="0" rIns="0" bIns="0" rtlCol="0" anchor="t">
            <a:spAutoFit/>
          </a:bodyPr>
          <a:lstStyle/>
          <a:p>
            <a:pPr marL="0" lvl="0" indent="0" algn="l">
              <a:lnSpc>
                <a:spcPts val="6059"/>
              </a:lnSpc>
              <a:spcBef>
                <a:spcPct val="0"/>
              </a:spcBef>
            </a:pPr>
            <a:r>
              <a:rPr lang="en-US" sz="5049">
                <a:solidFill>
                  <a:srgbClr val="00569E"/>
                </a:solidFill>
                <a:latin typeface="Poppins Bold"/>
                <a:ea typeface="Poppins Bold"/>
                <a:cs typeface="Poppins Bold"/>
                <a:sym typeface="Poppins Bold"/>
              </a:rPr>
              <a:t>ABOUT AMD</a:t>
            </a:r>
          </a:p>
        </p:txBody>
      </p:sp>
      <p:sp>
        <p:nvSpPr>
          <p:cNvPr id="12" name="TextBox 12"/>
          <p:cNvSpPr txBox="1"/>
          <p:nvPr/>
        </p:nvSpPr>
        <p:spPr>
          <a:xfrm>
            <a:off x="238385" y="1485900"/>
            <a:ext cx="17811229" cy="7046929"/>
          </a:xfrm>
          <a:prstGeom prst="rect">
            <a:avLst/>
          </a:prstGeom>
        </p:spPr>
        <p:txBody>
          <a:bodyPr wrap="square" lIns="0" tIns="0" rIns="0" bIns="0" rtlCol="0" anchor="t">
            <a:spAutoFit/>
          </a:bodyPr>
          <a:lstStyle/>
          <a:p>
            <a:pPr algn="ctr">
              <a:lnSpc>
                <a:spcPts val="2879"/>
              </a:lnSpc>
              <a:spcBef>
                <a:spcPct val="0"/>
              </a:spcBef>
            </a:pPr>
            <a:r>
              <a:rPr lang="en-US" sz="2400">
                <a:solidFill>
                  <a:srgbClr val="000000"/>
                </a:solidFill>
                <a:latin typeface="Poppins Medium"/>
                <a:ea typeface="Poppins Medium"/>
                <a:cs typeface="Poppins Medium"/>
                <a:sym typeface="Poppins Medium"/>
              </a:rPr>
              <a:t>AMD, Founded in 1969 (May 1, Delaware, IPO 1972), is a global industry leader in innovating and supplying consumer and commercial microprocessor and graphical semi-conductor technology. The main offerings of AMD are:</a:t>
            </a:r>
          </a:p>
          <a:p>
            <a:pPr algn="ctr">
              <a:lnSpc>
                <a:spcPts val="2879"/>
              </a:lnSpc>
              <a:spcBef>
                <a:spcPct val="0"/>
              </a:spcBef>
            </a:pPr>
            <a:endParaRPr lang="en-US" sz="2400">
              <a:solidFill>
                <a:srgbClr val="000000"/>
              </a:solidFill>
              <a:latin typeface="Poppins Medium"/>
              <a:ea typeface="Poppins Medium"/>
              <a:cs typeface="Poppins Medium"/>
              <a:sym typeface="Poppins Medium"/>
            </a:endParaRPr>
          </a:p>
          <a:p>
            <a:pPr marL="342900" indent="-342900" algn="ctr">
              <a:lnSpc>
                <a:spcPts val="2879"/>
              </a:lnSpc>
              <a:spcBef>
                <a:spcPct val="0"/>
              </a:spcBef>
              <a:buFont typeface="Arial" panose="020B0604020202020204" pitchFamily="34" charset="0"/>
              <a:buChar char="•"/>
            </a:pPr>
            <a:r>
              <a:rPr lang="en-US" sz="2400">
                <a:solidFill>
                  <a:srgbClr val="000000"/>
                </a:solidFill>
                <a:latin typeface="Poppins Medium"/>
                <a:ea typeface="Poppins Medium"/>
                <a:cs typeface="Poppins Medium"/>
                <a:sym typeface="Poppins Medium"/>
              </a:rPr>
              <a:t>Server microprocessors (CPUs) and graphics processing units (GPUs), data processing units (DPUs), Field Programmable Gate Arrays (FPGAs), and Adaptive System-on-Chip (SoC) products for </a:t>
            </a:r>
            <a:r>
              <a:rPr lang="en-US" sz="2400" b="1">
                <a:solidFill>
                  <a:srgbClr val="000000"/>
                </a:solidFill>
                <a:latin typeface="Poppins Medium"/>
                <a:ea typeface="Poppins Medium"/>
                <a:cs typeface="Poppins Medium"/>
                <a:sym typeface="Poppins Medium"/>
              </a:rPr>
              <a:t>data centers</a:t>
            </a:r>
            <a:r>
              <a:rPr lang="en-US" sz="2400">
                <a:solidFill>
                  <a:srgbClr val="000000"/>
                </a:solidFill>
                <a:latin typeface="Poppins Medium"/>
                <a:ea typeface="Poppins Medium"/>
                <a:cs typeface="Poppins Medium"/>
                <a:sym typeface="Poppins Medium"/>
              </a:rPr>
              <a:t>;</a:t>
            </a:r>
          </a:p>
          <a:p>
            <a:pPr algn="ctr">
              <a:lnSpc>
                <a:spcPts val="2879"/>
              </a:lnSpc>
              <a:spcBef>
                <a:spcPct val="0"/>
              </a:spcBef>
            </a:pPr>
            <a:endParaRPr lang="en-US" sz="2400">
              <a:solidFill>
                <a:srgbClr val="000000"/>
              </a:solidFill>
              <a:latin typeface="Poppins Medium"/>
              <a:ea typeface="Poppins Medium"/>
              <a:cs typeface="Poppins Medium"/>
              <a:sym typeface="Poppins Medium"/>
            </a:endParaRPr>
          </a:p>
          <a:p>
            <a:pPr marL="342900" indent="-342900" algn="ctr">
              <a:lnSpc>
                <a:spcPts val="2879"/>
              </a:lnSpc>
              <a:spcBef>
                <a:spcPct val="0"/>
              </a:spcBef>
              <a:buFont typeface="Arial" panose="020B0604020202020204" pitchFamily="34" charset="0"/>
              <a:buChar char="•"/>
            </a:pPr>
            <a:r>
              <a:rPr lang="en-US" sz="2400">
                <a:solidFill>
                  <a:srgbClr val="000000"/>
                </a:solidFill>
                <a:latin typeface="Poppins Medium"/>
                <a:ea typeface="Poppins Medium"/>
                <a:cs typeface="Poppins Medium"/>
                <a:sym typeface="Poppins Medium"/>
              </a:rPr>
              <a:t>CPUs, accelerated processing units (APUs) that integrate CPUs and GPUs, and chipsets for desktop and notebook </a:t>
            </a:r>
            <a:r>
              <a:rPr lang="en-US" sz="2400" b="1">
                <a:solidFill>
                  <a:srgbClr val="000000"/>
                </a:solidFill>
                <a:latin typeface="Poppins Medium"/>
                <a:ea typeface="Poppins Medium"/>
                <a:cs typeface="Poppins Medium"/>
                <a:sym typeface="Poppins Medium"/>
              </a:rPr>
              <a:t>personal computers</a:t>
            </a:r>
            <a:r>
              <a:rPr lang="en-US" sz="2400">
                <a:solidFill>
                  <a:srgbClr val="000000"/>
                </a:solidFill>
                <a:latin typeface="Poppins Medium"/>
                <a:ea typeface="Poppins Medium"/>
                <a:cs typeface="Poppins Medium"/>
                <a:sym typeface="Poppins Medium"/>
              </a:rPr>
              <a:t>;</a:t>
            </a:r>
          </a:p>
          <a:p>
            <a:pPr algn="ctr">
              <a:lnSpc>
                <a:spcPts val="2879"/>
              </a:lnSpc>
              <a:spcBef>
                <a:spcPct val="0"/>
              </a:spcBef>
            </a:pPr>
            <a:endParaRPr lang="en-US" sz="2400">
              <a:solidFill>
                <a:srgbClr val="000000"/>
              </a:solidFill>
              <a:latin typeface="Poppins Medium"/>
              <a:ea typeface="Poppins Medium"/>
              <a:cs typeface="Poppins Medium"/>
              <a:sym typeface="Poppins Medium"/>
            </a:endParaRPr>
          </a:p>
          <a:p>
            <a:pPr marL="342900" indent="-342900" algn="ctr">
              <a:lnSpc>
                <a:spcPts val="2879"/>
              </a:lnSpc>
              <a:spcBef>
                <a:spcPct val="0"/>
              </a:spcBef>
              <a:buFont typeface="Arial" panose="020B0604020202020204" pitchFamily="34" charset="0"/>
              <a:buChar char="•"/>
            </a:pPr>
            <a:r>
              <a:rPr lang="en-US" sz="2400">
                <a:solidFill>
                  <a:srgbClr val="000000"/>
                </a:solidFill>
                <a:latin typeface="Poppins Medium"/>
                <a:ea typeface="Poppins Medium"/>
                <a:cs typeface="Poppins Medium"/>
                <a:sym typeface="Poppins Medium"/>
              </a:rPr>
              <a:t>Discrete GPUs, and semi-custom SoC </a:t>
            </a:r>
            <a:r>
              <a:rPr lang="en-US" sz="2400" b="1">
                <a:solidFill>
                  <a:srgbClr val="000000"/>
                </a:solidFill>
                <a:latin typeface="Poppins Medium"/>
                <a:ea typeface="Poppins Medium"/>
                <a:cs typeface="Poppins Medium"/>
                <a:sym typeface="Poppins Medium"/>
              </a:rPr>
              <a:t>products and development services</a:t>
            </a:r>
            <a:r>
              <a:rPr lang="en-US" sz="2400">
                <a:solidFill>
                  <a:srgbClr val="000000"/>
                </a:solidFill>
                <a:latin typeface="Poppins Medium"/>
                <a:ea typeface="Poppins Medium"/>
                <a:cs typeface="Poppins Medium"/>
                <a:sym typeface="Poppins Medium"/>
              </a:rPr>
              <a:t>;</a:t>
            </a:r>
          </a:p>
          <a:p>
            <a:pPr algn="ctr">
              <a:lnSpc>
                <a:spcPts val="2879"/>
              </a:lnSpc>
              <a:spcBef>
                <a:spcPct val="0"/>
              </a:spcBef>
            </a:pPr>
            <a:endParaRPr lang="en-US" sz="2400">
              <a:solidFill>
                <a:srgbClr val="000000"/>
              </a:solidFill>
              <a:latin typeface="Poppins Medium"/>
              <a:ea typeface="Poppins Medium"/>
              <a:cs typeface="Poppins Medium"/>
              <a:sym typeface="Poppins Medium"/>
            </a:endParaRPr>
          </a:p>
          <a:p>
            <a:pPr marL="342900" indent="-342900" algn="ctr">
              <a:lnSpc>
                <a:spcPts val="2879"/>
              </a:lnSpc>
              <a:spcBef>
                <a:spcPct val="0"/>
              </a:spcBef>
              <a:buFont typeface="Arial" panose="020B0604020202020204" pitchFamily="34" charset="0"/>
              <a:buChar char="•"/>
            </a:pPr>
            <a:r>
              <a:rPr lang="en-US" sz="2400">
                <a:solidFill>
                  <a:srgbClr val="000000"/>
                </a:solidFill>
                <a:latin typeface="Poppins Medium"/>
                <a:ea typeface="Poppins Medium"/>
                <a:cs typeface="Poppins Medium"/>
                <a:sym typeface="Poppins Medium"/>
              </a:rPr>
              <a:t>Embedded CPUs, GPUs, APUs, FPGAs, and </a:t>
            </a:r>
            <a:r>
              <a:rPr lang="en-US" sz="2400" b="1">
                <a:solidFill>
                  <a:srgbClr val="000000"/>
                </a:solidFill>
                <a:latin typeface="Poppins Medium"/>
                <a:ea typeface="Poppins Medium"/>
                <a:cs typeface="Poppins Medium"/>
                <a:sym typeface="Poppins Medium"/>
              </a:rPr>
              <a:t>Adaptive SoC products</a:t>
            </a:r>
            <a:r>
              <a:rPr lang="en-US" sz="2400">
                <a:solidFill>
                  <a:srgbClr val="000000"/>
                </a:solidFill>
                <a:latin typeface="Poppins Medium"/>
                <a:ea typeface="Poppins Medium"/>
                <a:cs typeface="Poppins Medium"/>
                <a:sym typeface="Poppins Medium"/>
              </a:rPr>
              <a:t>.</a:t>
            </a:r>
          </a:p>
          <a:p>
            <a:pPr algn="ctr">
              <a:lnSpc>
                <a:spcPts val="2879"/>
              </a:lnSpc>
              <a:spcBef>
                <a:spcPct val="0"/>
              </a:spcBef>
            </a:pPr>
            <a:endParaRPr lang="en-US" sz="2400">
              <a:solidFill>
                <a:srgbClr val="000000"/>
              </a:solidFill>
              <a:latin typeface="Poppins Medium"/>
              <a:ea typeface="Poppins Medium"/>
              <a:cs typeface="Poppins Medium"/>
              <a:sym typeface="Poppins Medium"/>
            </a:endParaRPr>
          </a:p>
          <a:p>
            <a:pPr algn="ctr">
              <a:lnSpc>
                <a:spcPts val="2879"/>
              </a:lnSpc>
              <a:spcBef>
                <a:spcPct val="0"/>
              </a:spcBef>
            </a:pPr>
            <a:r>
              <a:rPr lang="en-US" sz="2400">
                <a:solidFill>
                  <a:srgbClr val="000000"/>
                </a:solidFill>
                <a:latin typeface="Poppins Medium"/>
                <a:ea typeface="Poppins Medium"/>
                <a:cs typeface="Poppins Medium"/>
                <a:sym typeface="Poppins Medium"/>
              </a:rPr>
              <a:t>On top of this, AI hardware and software capabilities are used to support commercial clients with a low barrier to enter. AMD has also partnered with other firms to create semi-custom products to mass-product powerful personal machines.</a:t>
            </a:r>
          </a:p>
          <a:p>
            <a:pPr marL="342900" indent="-342900" algn="ctr">
              <a:lnSpc>
                <a:spcPts val="2879"/>
              </a:lnSpc>
              <a:spcBef>
                <a:spcPct val="0"/>
              </a:spcBef>
              <a:buFont typeface="Arial" panose="020B0604020202020204" pitchFamily="34" charset="0"/>
              <a:buChar char="•"/>
            </a:pPr>
            <a:endParaRPr lang="en-US" sz="2400">
              <a:solidFill>
                <a:srgbClr val="000000"/>
              </a:solidFill>
              <a:latin typeface="Poppins Medium"/>
              <a:ea typeface="Poppins Medium"/>
              <a:cs typeface="Poppins Medium"/>
              <a:sym typeface="Poppins Medium"/>
            </a:endParaRPr>
          </a:p>
          <a:p>
            <a:pPr algn="ctr">
              <a:lnSpc>
                <a:spcPts val="2879"/>
              </a:lnSpc>
              <a:spcBef>
                <a:spcPct val="0"/>
              </a:spcBef>
            </a:pPr>
            <a:endParaRPr lang="en-US" sz="2400">
              <a:solidFill>
                <a:srgbClr val="000000"/>
              </a:solidFill>
              <a:latin typeface="Poppins Medium"/>
              <a:ea typeface="Poppins Medium"/>
              <a:cs typeface="Poppins Medium"/>
              <a:sym typeface="Poppins Medium"/>
            </a:endParaRPr>
          </a:p>
          <a:p>
            <a:pPr algn="ctr">
              <a:lnSpc>
                <a:spcPts val="2879"/>
              </a:lnSpc>
              <a:spcBef>
                <a:spcPct val="0"/>
              </a:spcBef>
            </a:pPr>
            <a:endParaRPr lang="en-US" sz="2057">
              <a:solidFill>
                <a:srgbClr val="000000"/>
              </a:solidFill>
              <a:latin typeface="Poppins Medium"/>
              <a:ea typeface="Poppins Medium"/>
              <a:cs typeface="Poppins Medium"/>
              <a:sym typeface="Poppins Medium"/>
            </a:endParaRPr>
          </a:p>
        </p:txBody>
      </p:sp>
      <p:pic>
        <p:nvPicPr>
          <p:cNvPr id="2050" name="Picture 2" descr="AMD Ryzen 5000 Desktop CPU Supply &amp; Availability To Get Better This Quarter">
            <a:extLst>
              <a:ext uri="{FF2B5EF4-FFF2-40B4-BE49-F238E27FC236}">
                <a16:creationId xmlns:a16="http://schemas.microsoft.com/office/drawing/2014/main" id="{B7F5E578-38F4-607B-3265-00DB0F1906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25" b="21829"/>
          <a:stretch/>
        </p:blipFill>
        <p:spPr bwMode="auto">
          <a:xfrm>
            <a:off x="3170143" y="7485201"/>
            <a:ext cx="11947712" cy="2631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457" b="-1687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3"/>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17159735" y="9936541"/>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19" name="TextBox 19"/>
          <p:cNvSpPr txBox="1"/>
          <p:nvPr/>
        </p:nvSpPr>
        <p:spPr>
          <a:xfrm>
            <a:off x="2441926" y="461165"/>
            <a:ext cx="13460358" cy="828485"/>
          </a:xfrm>
          <a:prstGeom prst="rect">
            <a:avLst/>
          </a:prstGeom>
        </p:spPr>
        <p:txBody>
          <a:bodyPr lIns="0" tIns="0" rIns="0" bIns="0" rtlCol="0" anchor="t">
            <a:spAutoFit/>
          </a:bodyPr>
          <a:lstStyle/>
          <a:p>
            <a:pPr algn="ctr">
              <a:lnSpc>
                <a:spcPts val="6211"/>
              </a:lnSpc>
            </a:pPr>
            <a:r>
              <a:rPr lang="en-US" sz="5049">
                <a:solidFill>
                  <a:srgbClr val="00569E"/>
                </a:solidFill>
                <a:latin typeface="Poppins Ultra-Bold"/>
                <a:ea typeface="Poppins Ultra-Bold"/>
                <a:cs typeface="Poppins Ultra-Bold"/>
                <a:sym typeface="Poppins Ultra-Bold"/>
              </a:rPr>
              <a:t>TIMELINE</a:t>
            </a:r>
          </a:p>
        </p:txBody>
      </p:sp>
      <p:sp>
        <p:nvSpPr>
          <p:cNvPr id="65" name="Google Shape;1133;p144">
            <a:extLst>
              <a:ext uri="{FF2B5EF4-FFF2-40B4-BE49-F238E27FC236}">
                <a16:creationId xmlns:a16="http://schemas.microsoft.com/office/drawing/2014/main" id="{F9AE5547-AAAB-4F43-8724-20F48DFD9476}"/>
              </a:ext>
            </a:extLst>
          </p:cNvPr>
          <p:cNvSpPr txBox="1">
            <a:spLocks noGrp="1"/>
          </p:cNvSpPr>
          <p:nvPr/>
        </p:nvSpPr>
        <p:spPr>
          <a:xfrm>
            <a:off x="34200" y="9674354"/>
            <a:ext cx="9109800" cy="946685"/>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0" lvl="0" indent="0" algn="l" rtl="0">
              <a:lnSpc>
                <a:spcPct val="95000"/>
              </a:lnSpc>
              <a:spcBef>
                <a:spcPts val="0"/>
              </a:spcBef>
              <a:spcAft>
                <a:spcPts val="1200"/>
              </a:spcAft>
              <a:buNone/>
            </a:pPr>
            <a:r>
              <a:rPr lang="en-CA" sz="1600">
                <a:solidFill>
                  <a:srgbClr val="999999"/>
                </a:solidFill>
              </a:rPr>
              <a:t>Source: Partially from https://en.wikipedia.org/wiki/AMD</a:t>
            </a:r>
            <a:endParaRPr sz="1600"/>
          </a:p>
        </p:txBody>
      </p:sp>
      <p:grpSp>
        <p:nvGrpSpPr>
          <p:cNvPr id="88" name="Group 87">
            <a:extLst>
              <a:ext uri="{FF2B5EF4-FFF2-40B4-BE49-F238E27FC236}">
                <a16:creationId xmlns:a16="http://schemas.microsoft.com/office/drawing/2014/main" id="{14F5219F-11B0-8477-3B6E-29AEA8BCC99F}"/>
              </a:ext>
            </a:extLst>
          </p:cNvPr>
          <p:cNvGrpSpPr/>
          <p:nvPr/>
        </p:nvGrpSpPr>
        <p:grpSpPr>
          <a:xfrm>
            <a:off x="1304482" y="2418797"/>
            <a:ext cx="15145881" cy="6761734"/>
            <a:chOff x="4606199" y="3101814"/>
            <a:chExt cx="9035615" cy="4033864"/>
          </a:xfrm>
        </p:grpSpPr>
        <p:cxnSp>
          <p:nvCxnSpPr>
            <p:cNvPr id="66" name="Google Shape;1105;p143">
              <a:extLst>
                <a:ext uri="{FF2B5EF4-FFF2-40B4-BE49-F238E27FC236}">
                  <a16:creationId xmlns:a16="http://schemas.microsoft.com/office/drawing/2014/main" id="{744318AE-B37E-15C7-E158-A937CA33C829}"/>
                </a:ext>
              </a:extLst>
            </p:cNvPr>
            <p:cNvCxnSpPr/>
            <p:nvPr/>
          </p:nvCxnSpPr>
          <p:spPr>
            <a:xfrm rot="10800000" flipH="1">
              <a:off x="4858200" y="5143488"/>
              <a:ext cx="8640000" cy="18600"/>
            </a:xfrm>
            <a:prstGeom prst="straightConnector1">
              <a:avLst/>
            </a:prstGeom>
            <a:noFill/>
            <a:ln w="38100" cap="flat" cmpd="sng">
              <a:solidFill>
                <a:srgbClr val="44546A"/>
              </a:solidFill>
              <a:prstDash val="solid"/>
              <a:round/>
              <a:headEnd type="none" w="sm" len="sm"/>
              <a:tailEnd type="triangle" w="med" len="med"/>
            </a:ln>
          </p:spPr>
        </p:cxnSp>
        <p:sp>
          <p:nvSpPr>
            <p:cNvPr id="67" name="Google Shape;1106;p143">
              <a:extLst>
                <a:ext uri="{FF2B5EF4-FFF2-40B4-BE49-F238E27FC236}">
                  <a16:creationId xmlns:a16="http://schemas.microsoft.com/office/drawing/2014/main" id="{C609B533-2E1C-CD86-C7F2-19238ACA27AE}"/>
                </a:ext>
              </a:extLst>
            </p:cNvPr>
            <p:cNvSpPr txBox="1"/>
            <p:nvPr/>
          </p:nvSpPr>
          <p:spPr>
            <a:xfrm>
              <a:off x="4908655" y="5374336"/>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1969</a:t>
              </a:r>
              <a:endParaRPr/>
            </a:p>
          </p:txBody>
        </p:sp>
        <p:sp>
          <p:nvSpPr>
            <p:cNvPr id="68" name="Google Shape;1107;p143">
              <a:extLst>
                <a:ext uri="{FF2B5EF4-FFF2-40B4-BE49-F238E27FC236}">
                  <a16:creationId xmlns:a16="http://schemas.microsoft.com/office/drawing/2014/main" id="{DAF3163D-73E4-3993-8A8D-EF35C0DEC235}"/>
                </a:ext>
              </a:extLst>
            </p:cNvPr>
            <p:cNvSpPr txBox="1"/>
            <p:nvPr/>
          </p:nvSpPr>
          <p:spPr>
            <a:xfrm>
              <a:off x="7342369" y="5385174"/>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1971</a:t>
              </a:r>
              <a:endParaRPr/>
            </a:p>
          </p:txBody>
        </p:sp>
        <p:sp>
          <p:nvSpPr>
            <p:cNvPr id="69" name="Google Shape;1108;p143">
              <a:extLst>
                <a:ext uri="{FF2B5EF4-FFF2-40B4-BE49-F238E27FC236}">
                  <a16:creationId xmlns:a16="http://schemas.microsoft.com/office/drawing/2014/main" id="{9789BB20-947C-764B-E521-BD9F03D722F9}"/>
                </a:ext>
              </a:extLst>
            </p:cNvPr>
            <p:cNvSpPr txBox="1"/>
            <p:nvPr/>
          </p:nvSpPr>
          <p:spPr>
            <a:xfrm>
              <a:off x="8702474" y="4533827"/>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1972</a:t>
              </a:r>
              <a:endParaRPr/>
            </a:p>
          </p:txBody>
        </p:sp>
        <p:sp>
          <p:nvSpPr>
            <p:cNvPr id="70" name="Google Shape;1109;p143">
              <a:extLst>
                <a:ext uri="{FF2B5EF4-FFF2-40B4-BE49-F238E27FC236}">
                  <a16:creationId xmlns:a16="http://schemas.microsoft.com/office/drawing/2014/main" id="{613D72EE-5A15-D900-A4DC-323233D08E77}"/>
                </a:ext>
              </a:extLst>
            </p:cNvPr>
            <p:cNvSpPr txBox="1"/>
            <p:nvPr/>
          </p:nvSpPr>
          <p:spPr>
            <a:xfrm>
              <a:off x="5883042" y="4502061"/>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1970</a:t>
              </a:r>
              <a:endParaRPr/>
            </a:p>
          </p:txBody>
        </p:sp>
        <p:sp>
          <p:nvSpPr>
            <p:cNvPr id="71" name="Google Shape;1110;p143">
              <a:extLst>
                <a:ext uri="{FF2B5EF4-FFF2-40B4-BE49-F238E27FC236}">
                  <a16:creationId xmlns:a16="http://schemas.microsoft.com/office/drawing/2014/main" id="{297A1CF9-D92B-5D9A-7499-AA9C67BCF0AA}"/>
                </a:ext>
              </a:extLst>
            </p:cNvPr>
            <p:cNvSpPr txBox="1"/>
            <p:nvPr/>
          </p:nvSpPr>
          <p:spPr>
            <a:xfrm>
              <a:off x="4606199" y="3101814"/>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Founded by Walter Jeremiah Sanders (+7 others), initially as a second source supplier of microchips.</a:t>
              </a:r>
              <a:endParaRPr>
                <a:sym typeface="Calibri"/>
              </a:endParaRPr>
            </a:p>
          </p:txBody>
        </p:sp>
        <p:sp>
          <p:nvSpPr>
            <p:cNvPr id="72" name="Google Shape;1111;p143">
              <a:extLst>
                <a:ext uri="{FF2B5EF4-FFF2-40B4-BE49-F238E27FC236}">
                  <a16:creationId xmlns:a16="http://schemas.microsoft.com/office/drawing/2014/main" id="{36B333D3-4BAE-6699-0BAE-D45AFD491CFC}"/>
                </a:ext>
              </a:extLst>
            </p:cNvPr>
            <p:cNvSpPr txBox="1"/>
            <p:nvPr/>
          </p:nvSpPr>
          <p:spPr>
            <a:xfrm>
              <a:off x="5732322" y="5988603"/>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Produced its first proprietary product, the Am2501 logic counter.</a:t>
              </a:r>
              <a:endParaRPr>
                <a:sym typeface="Calibri"/>
              </a:endParaRPr>
            </a:p>
          </p:txBody>
        </p:sp>
        <p:sp>
          <p:nvSpPr>
            <p:cNvPr id="73" name="Google Shape;1112;p143">
              <a:extLst>
                <a:ext uri="{FF2B5EF4-FFF2-40B4-BE49-F238E27FC236}">
                  <a16:creationId xmlns:a16="http://schemas.microsoft.com/office/drawing/2014/main" id="{E71F4356-75AC-D47E-5144-2BC30D532E16}"/>
                </a:ext>
              </a:extLst>
            </p:cNvPr>
            <p:cNvSpPr txBox="1"/>
            <p:nvPr/>
          </p:nvSpPr>
          <p:spPr>
            <a:xfrm>
              <a:off x="7032600" y="3343500"/>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Entered the RAM chip market, Am3101, a 64-bit bipolar RAM.</a:t>
              </a:r>
              <a:endParaRPr>
                <a:sym typeface="Calibri"/>
              </a:endParaRPr>
            </a:p>
          </p:txBody>
        </p:sp>
        <p:sp>
          <p:nvSpPr>
            <p:cNvPr id="74" name="Google Shape;1113;p143">
              <a:extLst>
                <a:ext uri="{FF2B5EF4-FFF2-40B4-BE49-F238E27FC236}">
                  <a16:creationId xmlns:a16="http://schemas.microsoft.com/office/drawing/2014/main" id="{1FC8F24A-4982-9C77-F06C-691203C56983}"/>
                </a:ext>
              </a:extLst>
            </p:cNvPr>
            <p:cNvSpPr txBox="1"/>
            <p:nvPr/>
          </p:nvSpPr>
          <p:spPr>
            <a:xfrm>
              <a:off x="8700872" y="6055678"/>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IPO at $15.50.</a:t>
              </a:r>
              <a:endParaRPr>
                <a:sym typeface="Calibri"/>
              </a:endParaRPr>
            </a:p>
          </p:txBody>
        </p:sp>
        <p:sp>
          <p:nvSpPr>
            <p:cNvPr id="75" name="Google Shape;1114;p143">
              <a:extLst>
                <a:ext uri="{FF2B5EF4-FFF2-40B4-BE49-F238E27FC236}">
                  <a16:creationId xmlns:a16="http://schemas.microsoft.com/office/drawing/2014/main" id="{F3139A6C-58D8-DD5E-CC34-EE33F1E77993}"/>
                </a:ext>
              </a:extLst>
            </p:cNvPr>
            <p:cNvSpPr txBox="1"/>
            <p:nvPr/>
          </p:nvSpPr>
          <p:spPr>
            <a:xfrm>
              <a:off x="9780872" y="5446276"/>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1975</a:t>
              </a:r>
              <a:endParaRPr/>
            </a:p>
          </p:txBody>
        </p:sp>
        <p:sp>
          <p:nvSpPr>
            <p:cNvPr id="76" name="Google Shape;1115;p143">
              <a:extLst>
                <a:ext uri="{FF2B5EF4-FFF2-40B4-BE49-F238E27FC236}">
                  <a16:creationId xmlns:a16="http://schemas.microsoft.com/office/drawing/2014/main" id="{E025ECAB-9AFE-6D15-6889-3120FD1AE202}"/>
                </a:ext>
              </a:extLst>
            </p:cNvPr>
            <p:cNvSpPr txBox="1"/>
            <p:nvPr/>
          </p:nvSpPr>
          <p:spPr>
            <a:xfrm>
              <a:off x="11043195" y="4527483"/>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1980</a:t>
              </a:r>
              <a:endParaRPr/>
            </a:p>
          </p:txBody>
        </p:sp>
        <p:sp>
          <p:nvSpPr>
            <p:cNvPr id="77" name="Google Shape;1116;p143">
              <a:extLst>
                <a:ext uri="{FF2B5EF4-FFF2-40B4-BE49-F238E27FC236}">
                  <a16:creationId xmlns:a16="http://schemas.microsoft.com/office/drawing/2014/main" id="{ACF45652-7A19-C6D4-2E1E-FC2A8ACAC094}"/>
                </a:ext>
              </a:extLst>
            </p:cNvPr>
            <p:cNvSpPr txBox="1"/>
            <p:nvPr/>
          </p:nvSpPr>
          <p:spPr>
            <a:xfrm>
              <a:off x="12192214" y="5434135"/>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1983</a:t>
              </a:r>
              <a:endParaRPr/>
            </a:p>
          </p:txBody>
        </p:sp>
        <p:sp>
          <p:nvSpPr>
            <p:cNvPr id="78" name="Google Shape;1117;p143">
              <a:extLst>
                <a:ext uri="{FF2B5EF4-FFF2-40B4-BE49-F238E27FC236}">
                  <a16:creationId xmlns:a16="http://schemas.microsoft.com/office/drawing/2014/main" id="{DC89379C-310B-BF4E-8C97-F1C796EC2D39}"/>
                </a:ext>
              </a:extLst>
            </p:cNvPr>
            <p:cNvSpPr txBox="1"/>
            <p:nvPr/>
          </p:nvSpPr>
          <p:spPr>
            <a:xfrm>
              <a:off x="9277581" y="3169635"/>
              <a:ext cx="1951671"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Entered the microprocessor market with Am9080, a reverse-engineered clone of the Intel 8080.</a:t>
              </a:r>
              <a:endParaRPr>
                <a:sym typeface="Calibri"/>
              </a:endParaRPr>
            </a:p>
          </p:txBody>
        </p:sp>
        <p:sp>
          <p:nvSpPr>
            <p:cNvPr id="79" name="Google Shape;1118;p143">
              <a:extLst>
                <a:ext uri="{FF2B5EF4-FFF2-40B4-BE49-F238E27FC236}">
                  <a16:creationId xmlns:a16="http://schemas.microsoft.com/office/drawing/2014/main" id="{BC5DF43E-9434-0243-F154-3647ECF47CCD}"/>
                </a:ext>
              </a:extLst>
            </p:cNvPr>
            <p:cNvSpPr txBox="1"/>
            <p:nvPr/>
          </p:nvSpPr>
          <p:spPr>
            <a:xfrm>
              <a:off x="10922172" y="5974135"/>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Began supplying semiconductor products for telecommunications.</a:t>
              </a:r>
              <a:endParaRPr>
                <a:sym typeface="Calibri"/>
              </a:endParaRPr>
            </a:p>
          </p:txBody>
        </p:sp>
        <p:sp>
          <p:nvSpPr>
            <p:cNvPr id="80" name="Google Shape;1119;p143">
              <a:extLst>
                <a:ext uri="{FF2B5EF4-FFF2-40B4-BE49-F238E27FC236}">
                  <a16:creationId xmlns:a16="http://schemas.microsoft.com/office/drawing/2014/main" id="{C57412D2-6B1B-14AC-8BDF-0B08946FF4D6}"/>
                </a:ext>
              </a:extLst>
            </p:cNvPr>
            <p:cNvSpPr txBox="1"/>
            <p:nvPr/>
          </p:nvSpPr>
          <p:spPr>
            <a:xfrm>
              <a:off x="11690143" y="3189161"/>
              <a:ext cx="1951671"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Introduced INT.STD.1000, the highest manufacturing quality standard in the industry.</a:t>
              </a:r>
              <a:endParaRPr>
                <a:sym typeface="Calibri"/>
              </a:endParaRPr>
            </a:p>
          </p:txBody>
        </p:sp>
        <p:cxnSp>
          <p:nvCxnSpPr>
            <p:cNvPr id="81" name="Google Shape;1120;p143">
              <a:extLst>
                <a:ext uri="{FF2B5EF4-FFF2-40B4-BE49-F238E27FC236}">
                  <a16:creationId xmlns:a16="http://schemas.microsoft.com/office/drawing/2014/main" id="{26EFDF86-656F-1E39-7F50-E1A1AA120C47}"/>
                </a:ext>
              </a:extLst>
            </p:cNvPr>
            <p:cNvCxnSpPr/>
            <p:nvPr/>
          </p:nvCxnSpPr>
          <p:spPr>
            <a:xfrm rot="-8589455">
              <a:off x="5980097"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82" name="Google Shape;1121;p143">
              <a:extLst>
                <a:ext uri="{FF2B5EF4-FFF2-40B4-BE49-F238E27FC236}">
                  <a16:creationId xmlns:a16="http://schemas.microsoft.com/office/drawing/2014/main" id="{C424EC22-1979-EB68-7AE3-761C79C1F6E2}"/>
                </a:ext>
              </a:extLst>
            </p:cNvPr>
            <p:cNvCxnSpPr/>
            <p:nvPr/>
          </p:nvCxnSpPr>
          <p:spPr>
            <a:xfrm rot="-8589455">
              <a:off x="8802947"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83" name="Google Shape;1122;p143">
              <a:extLst>
                <a:ext uri="{FF2B5EF4-FFF2-40B4-BE49-F238E27FC236}">
                  <a16:creationId xmlns:a16="http://schemas.microsoft.com/office/drawing/2014/main" id="{D562106D-22B5-86A3-10BD-7A09EC3D32BA}"/>
                </a:ext>
              </a:extLst>
            </p:cNvPr>
            <p:cNvCxnSpPr/>
            <p:nvPr/>
          </p:nvCxnSpPr>
          <p:spPr>
            <a:xfrm rot="-8589455">
              <a:off x="11149422" y="503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84" name="Google Shape;1123;p143">
              <a:extLst>
                <a:ext uri="{FF2B5EF4-FFF2-40B4-BE49-F238E27FC236}">
                  <a16:creationId xmlns:a16="http://schemas.microsoft.com/office/drawing/2014/main" id="{679B15F3-269F-6F5A-57C4-4CAE0CAFD1C5}"/>
                </a:ext>
              </a:extLst>
            </p:cNvPr>
            <p:cNvCxnSpPr/>
            <p:nvPr/>
          </p:nvCxnSpPr>
          <p:spPr>
            <a:xfrm rot="-8589455">
              <a:off x="4831710"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85" name="Google Shape;1124;p143">
              <a:extLst>
                <a:ext uri="{FF2B5EF4-FFF2-40B4-BE49-F238E27FC236}">
                  <a16:creationId xmlns:a16="http://schemas.microsoft.com/office/drawing/2014/main" id="{DDC3E925-C330-6481-3F0D-BAC1DECA8033}"/>
                </a:ext>
              </a:extLst>
            </p:cNvPr>
            <p:cNvCxnSpPr/>
            <p:nvPr/>
          </p:nvCxnSpPr>
          <p:spPr>
            <a:xfrm rot="-8589455">
              <a:off x="7256702"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86" name="Google Shape;1125;p143">
              <a:extLst>
                <a:ext uri="{FF2B5EF4-FFF2-40B4-BE49-F238E27FC236}">
                  <a16:creationId xmlns:a16="http://schemas.microsoft.com/office/drawing/2014/main" id="{736B312E-BC4A-1E92-D81F-6111766A12F5}"/>
                </a:ext>
              </a:extLst>
            </p:cNvPr>
            <p:cNvCxnSpPr/>
            <p:nvPr/>
          </p:nvCxnSpPr>
          <p:spPr>
            <a:xfrm rot="-8589455">
              <a:off x="9681693" y="449814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87" name="Google Shape;1126;p143">
              <a:extLst>
                <a:ext uri="{FF2B5EF4-FFF2-40B4-BE49-F238E27FC236}">
                  <a16:creationId xmlns:a16="http://schemas.microsoft.com/office/drawing/2014/main" id="{44447E81-A10A-0107-8521-98A66AEC73C5}"/>
                </a:ext>
              </a:extLst>
            </p:cNvPr>
            <p:cNvCxnSpPr/>
            <p:nvPr/>
          </p:nvCxnSpPr>
          <p:spPr>
            <a:xfrm rot="-8589455">
              <a:off x="12106685" y="4498140"/>
              <a:ext cx="750480" cy="750720"/>
            </a:xfrm>
            <a:prstGeom prst="straightConnector1">
              <a:avLst/>
            </a:prstGeom>
            <a:noFill/>
            <a:ln w="28575" cap="rnd" cmpd="sng">
              <a:solidFill>
                <a:srgbClr val="44546A"/>
              </a:solidFill>
              <a:prstDash val="solid"/>
              <a:round/>
              <a:headEnd type="none" w="sm" len="sm"/>
              <a:tailEnd type="none" w="sm" len="sm"/>
            </a:ln>
          </p:spPr>
        </p:cxnSp>
      </p:grpSp>
      <p:sp>
        <p:nvSpPr>
          <p:cNvPr id="89" name="AutoShape 23">
            <a:extLst>
              <a:ext uri="{FF2B5EF4-FFF2-40B4-BE49-F238E27FC236}">
                <a16:creationId xmlns:a16="http://schemas.microsoft.com/office/drawing/2014/main" id="{C009B770-3175-2655-4CE2-CB70F0E598AE}"/>
              </a:ext>
            </a:extLst>
          </p:cNvPr>
          <p:cNvSpPr/>
          <p:nvPr/>
        </p:nvSpPr>
        <p:spPr>
          <a:xfrm>
            <a:off x="926213" y="2345065"/>
            <a:ext cx="16068675" cy="0"/>
          </a:xfrm>
          <a:prstGeom prst="line">
            <a:avLst/>
          </a:prstGeom>
          <a:ln w="19050" cap="rnd">
            <a:solidFill>
              <a:srgbClr val="2E66AF"/>
            </a:solidFill>
            <a:prstDash val="solid"/>
            <a:headEnd type="none" w="sm" len="sm"/>
            <a:tailEnd type="none" w="sm" len="sm"/>
          </a:ln>
        </p:spPr>
        <p:txBody>
          <a:bodyPr/>
          <a:lstStyle/>
          <a:p>
            <a:endParaRPr lang="en-CA"/>
          </a:p>
        </p:txBody>
      </p:sp>
      <p:pic>
        <p:nvPicPr>
          <p:cNvPr id="90" name="Picture 2" descr="AMD Logo and symbol, meaning, history, PNG, brand">
            <a:extLst>
              <a:ext uri="{FF2B5EF4-FFF2-40B4-BE49-F238E27FC236}">
                <a16:creationId xmlns:a16="http://schemas.microsoft.com/office/drawing/2014/main" id="{9C76D6B1-A5B2-923B-B70B-71D22A1B9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7961" y="-35045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9" name="Group 19"/>
          <p:cNvGrpSpPr/>
          <p:nvPr/>
        </p:nvGrpSpPr>
        <p:grpSpPr>
          <a:xfrm>
            <a:off x="17159735" y="9936541"/>
            <a:ext cx="388589" cy="350459"/>
            <a:chOff x="0" y="0"/>
            <a:chExt cx="788578" cy="711200"/>
          </a:xfrm>
        </p:grpSpPr>
        <p:sp>
          <p:nvSpPr>
            <p:cNvPr id="20" name="Freeform 2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21" name="TextBox 2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2" name="TextBox 22"/>
          <p:cNvSpPr txBox="1"/>
          <p:nvPr/>
        </p:nvSpPr>
        <p:spPr>
          <a:xfrm>
            <a:off x="2441926" y="461165"/>
            <a:ext cx="13460358" cy="828485"/>
          </a:xfrm>
          <a:prstGeom prst="rect">
            <a:avLst/>
          </a:prstGeom>
        </p:spPr>
        <p:txBody>
          <a:bodyPr lIns="0" tIns="0" rIns="0" bIns="0" rtlCol="0" anchor="t">
            <a:spAutoFit/>
          </a:bodyPr>
          <a:lstStyle/>
          <a:p>
            <a:pPr algn="ctr">
              <a:lnSpc>
                <a:spcPts val="6211"/>
              </a:lnSpc>
            </a:pPr>
            <a:r>
              <a:rPr lang="en-US" sz="5049">
                <a:solidFill>
                  <a:srgbClr val="00569E"/>
                </a:solidFill>
                <a:latin typeface="Poppins Ultra-Bold"/>
                <a:ea typeface="Poppins Ultra-Bold"/>
                <a:cs typeface="Poppins Ultra-Bold"/>
                <a:sym typeface="Poppins Ultra-Bold"/>
              </a:rPr>
              <a:t>TIMELINE</a:t>
            </a:r>
          </a:p>
        </p:txBody>
      </p:sp>
      <p:sp>
        <p:nvSpPr>
          <p:cNvPr id="23" name="AutoShape 23"/>
          <p:cNvSpPr/>
          <p:nvPr/>
        </p:nvSpPr>
        <p:spPr>
          <a:xfrm>
            <a:off x="926213" y="2345065"/>
            <a:ext cx="16068675" cy="0"/>
          </a:xfrm>
          <a:prstGeom prst="line">
            <a:avLst/>
          </a:prstGeom>
          <a:ln w="19050" cap="rnd">
            <a:solidFill>
              <a:srgbClr val="2E66AF"/>
            </a:solidFill>
            <a:prstDash val="solid"/>
            <a:headEnd type="none" w="sm" len="sm"/>
            <a:tailEnd type="none" w="sm" len="sm"/>
          </a:ln>
        </p:spPr>
        <p:txBody>
          <a:bodyPr/>
          <a:lstStyle/>
          <a:p>
            <a:endParaRPr lang="en-CA"/>
          </a:p>
        </p:txBody>
      </p:sp>
      <p:grpSp>
        <p:nvGrpSpPr>
          <p:cNvPr id="24" name="Group 24"/>
          <p:cNvGrpSpPr/>
          <p:nvPr/>
        </p:nvGrpSpPr>
        <p:grpSpPr>
          <a:xfrm>
            <a:off x="1096361" y="1868323"/>
            <a:ext cx="323850" cy="323850"/>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E66AF"/>
            </a:solidFill>
          </p:spPr>
          <p:txBody>
            <a:bodyPr/>
            <a:lstStyle/>
            <a:p>
              <a:endParaRPr lang="en-CA"/>
            </a:p>
          </p:txBody>
        </p:sp>
      </p:grpSp>
      <p:sp>
        <p:nvSpPr>
          <p:cNvPr id="133" name="Google Shape;1133;p144">
            <a:extLst>
              <a:ext uri="{FF2B5EF4-FFF2-40B4-BE49-F238E27FC236}">
                <a16:creationId xmlns:a16="http://schemas.microsoft.com/office/drawing/2014/main" id="{873D5733-156A-6B3A-0D17-BC2B55A11802}"/>
              </a:ext>
            </a:extLst>
          </p:cNvPr>
          <p:cNvSpPr txBox="1">
            <a:spLocks noGrp="1"/>
          </p:cNvSpPr>
          <p:nvPr/>
        </p:nvSpPr>
        <p:spPr>
          <a:xfrm>
            <a:off x="34200" y="9674354"/>
            <a:ext cx="9109800" cy="946685"/>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0" lvl="0" indent="0" algn="l" rtl="0">
              <a:lnSpc>
                <a:spcPct val="95000"/>
              </a:lnSpc>
              <a:spcBef>
                <a:spcPts val="0"/>
              </a:spcBef>
              <a:spcAft>
                <a:spcPts val="1200"/>
              </a:spcAft>
              <a:buNone/>
            </a:pPr>
            <a:r>
              <a:rPr lang="en-CA" sz="1600">
                <a:solidFill>
                  <a:srgbClr val="999999"/>
                </a:solidFill>
              </a:rPr>
              <a:t>Source: Partially from https://en.wikipedia.org/wiki/AMD</a:t>
            </a:r>
            <a:endParaRPr sz="1600"/>
          </a:p>
        </p:txBody>
      </p:sp>
      <p:grpSp>
        <p:nvGrpSpPr>
          <p:cNvPr id="156" name="Group 155">
            <a:extLst>
              <a:ext uri="{FF2B5EF4-FFF2-40B4-BE49-F238E27FC236}">
                <a16:creationId xmlns:a16="http://schemas.microsoft.com/office/drawing/2014/main" id="{8EE732D7-2060-61AA-B737-04D8A6CE3ED1}"/>
              </a:ext>
            </a:extLst>
          </p:cNvPr>
          <p:cNvGrpSpPr/>
          <p:nvPr/>
        </p:nvGrpSpPr>
        <p:grpSpPr>
          <a:xfrm>
            <a:off x="1750816" y="2717464"/>
            <a:ext cx="14457673" cy="7019665"/>
            <a:chOff x="4421147" y="2834692"/>
            <a:chExt cx="9168853" cy="3866073"/>
          </a:xfrm>
        </p:grpSpPr>
        <p:cxnSp>
          <p:nvCxnSpPr>
            <p:cNvPr id="134" name="Google Shape;1134;p144">
              <a:extLst>
                <a:ext uri="{FF2B5EF4-FFF2-40B4-BE49-F238E27FC236}">
                  <a16:creationId xmlns:a16="http://schemas.microsoft.com/office/drawing/2014/main" id="{BCCE7EF5-5515-7363-169E-6D945E251793}"/>
                </a:ext>
              </a:extLst>
            </p:cNvPr>
            <p:cNvCxnSpPr/>
            <p:nvPr/>
          </p:nvCxnSpPr>
          <p:spPr>
            <a:xfrm rot="10800000" flipH="1">
              <a:off x="4824000" y="4731738"/>
              <a:ext cx="8640000" cy="18600"/>
            </a:xfrm>
            <a:prstGeom prst="straightConnector1">
              <a:avLst/>
            </a:prstGeom>
            <a:noFill/>
            <a:ln w="38100" cap="flat" cmpd="sng">
              <a:solidFill>
                <a:srgbClr val="44546A"/>
              </a:solidFill>
              <a:prstDash val="solid"/>
              <a:round/>
              <a:headEnd type="none" w="sm" len="sm"/>
              <a:tailEnd type="triangle" w="med" len="med"/>
            </a:ln>
          </p:spPr>
        </p:cxnSp>
        <p:sp>
          <p:nvSpPr>
            <p:cNvPr id="135" name="Google Shape;1135;p144">
              <a:extLst>
                <a:ext uri="{FF2B5EF4-FFF2-40B4-BE49-F238E27FC236}">
                  <a16:creationId xmlns:a16="http://schemas.microsoft.com/office/drawing/2014/main" id="{3D922968-EC68-DD89-F4ED-B53B297343A8}"/>
                </a:ext>
              </a:extLst>
            </p:cNvPr>
            <p:cNvSpPr txBox="1"/>
            <p:nvPr/>
          </p:nvSpPr>
          <p:spPr>
            <a:xfrm>
              <a:off x="4812750" y="4911750"/>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r>
                <a:rPr lang="en-CA" sz="2400" b="1"/>
                <a:t>1984</a:t>
              </a:r>
              <a:endParaRPr sz="2400" b="1" i="0" u="none" strike="noStrike" cap="none">
                <a:solidFill>
                  <a:srgbClr val="000000"/>
                </a:solidFill>
              </a:endParaRPr>
            </a:p>
          </p:txBody>
        </p:sp>
        <p:sp>
          <p:nvSpPr>
            <p:cNvPr id="136" name="Google Shape;1136;p144">
              <a:extLst>
                <a:ext uri="{FF2B5EF4-FFF2-40B4-BE49-F238E27FC236}">
                  <a16:creationId xmlns:a16="http://schemas.microsoft.com/office/drawing/2014/main" id="{B3CF8208-16C9-CA97-1F41-344F64348F04}"/>
                </a:ext>
              </a:extLst>
            </p:cNvPr>
            <p:cNvSpPr txBox="1"/>
            <p:nvPr/>
          </p:nvSpPr>
          <p:spPr>
            <a:xfrm>
              <a:off x="7237750" y="4911750"/>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1991</a:t>
              </a:r>
              <a:endParaRPr/>
            </a:p>
          </p:txBody>
        </p:sp>
        <p:sp>
          <p:nvSpPr>
            <p:cNvPr id="137" name="Google Shape;1137;p144">
              <a:extLst>
                <a:ext uri="{FF2B5EF4-FFF2-40B4-BE49-F238E27FC236}">
                  <a16:creationId xmlns:a16="http://schemas.microsoft.com/office/drawing/2014/main" id="{909B84D8-B032-69A4-50DA-73BC0732938B}"/>
                </a:ext>
              </a:extLst>
            </p:cNvPr>
            <p:cNvSpPr txBox="1"/>
            <p:nvPr/>
          </p:nvSpPr>
          <p:spPr>
            <a:xfrm>
              <a:off x="8772600" y="4191750"/>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r>
                <a:rPr lang="en-CA" sz="2400" b="1"/>
                <a:t>2000</a:t>
              </a:r>
              <a:endParaRPr sz="2400" b="1"/>
            </a:p>
          </p:txBody>
        </p:sp>
        <p:sp>
          <p:nvSpPr>
            <p:cNvPr id="138" name="Google Shape;1138;p144">
              <a:extLst>
                <a:ext uri="{FF2B5EF4-FFF2-40B4-BE49-F238E27FC236}">
                  <a16:creationId xmlns:a16="http://schemas.microsoft.com/office/drawing/2014/main" id="{14F27A17-BE0B-7F57-BB7B-96DCD0F4D20F}"/>
                </a:ext>
              </a:extLst>
            </p:cNvPr>
            <p:cNvSpPr txBox="1"/>
            <p:nvPr/>
          </p:nvSpPr>
          <p:spPr>
            <a:xfrm>
              <a:off x="5949750" y="4191750"/>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1986</a:t>
              </a:r>
              <a:endParaRPr/>
            </a:p>
          </p:txBody>
        </p:sp>
        <p:sp>
          <p:nvSpPr>
            <p:cNvPr id="139" name="Google Shape;1139;p144">
              <a:extLst>
                <a:ext uri="{FF2B5EF4-FFF2-40B4-BE49-F238E27FC236}">
                  <a16:creationId xmlns:a16="http://schemas.microsoft.com/office/drawing/2014/main" id="{9E154959-1C70-ADF9-03E6-43175C7AD26B}"/>
                </a:ext>
              </a:extLst>
            </p:cNvPr>
            <p:cNvSpPr txBox="1"/>
            <p:nvPr/>
          </p:nvSpPr>
          <p:spPr>
            <a:xfrm>
              <a:off x="4421147" y="2834692"/>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CA" sz="2000">
                  <a:latin typeface="Poppins Medium" panose="00000600000000000000" pitchFamily="2" charset="0"/>
                  <a:ea typeface="Calibri"/>
                  <a:cs typeface="Poppins Medium" panose="00000600000000000000" pitchFamily="2" charset="0"/>
                  <a:sym typeface="Calibri"/>
                </a:rPr>
                <a:t>Began volume-producing its own Am286 clone of Intel 80286 processor, for the rapidly growing market of IBM PCs.</a:t>
              </a:r>
              <a:endParaRPr sz="2000">
                <a:latin typeface="Poppins Medium" panose="00000600000000000000" pitchFamily="2" charset="0"/>
                <a:ea typeface="Calibri"/>
                <a:cs typeface="Poppins Medium" panose="00000600000000000000" pitchFamily="2" charset="0"/>
                <a:sym typeface="Calibri"/>
              </a:endParaRPr>
            </a:p>
            <a:p>
              <a:pPr marL="0" marR="0" lvl="0" indent="0" algn="l" rtl="0">
                <a:lnSpc>
                  <a:spcPct val="100000"/>
                </a:lnSpc>
                <a:spcBef>
                  <a:spcPts val="0"/>
                </a:spcBef>
                <a:spcAft>
                  <a:spcPts val="0"/>
                </a:spcAft>
                <a:buClr>
                  <a:srgbClr val="000000"/>
                </a:buClr>
                <a:buSzPts val="1400"/>
                <a:buFont typeface="Arial"/>
                <a:buNone/>
              </a:pPr>
              <a:endParaRPr sz="1200">
                <a:latin typeface="Calibri"/>
                <a:ea typeface="Calibri"/>
                <a:cs typeface="Calibri"/>
                <a:sym typeface="Calibri"/>
              </a:endParaRPr>
            </a:p>
          </p:txBody>
        </p:sp>
        <p:sp>
          <p:nvSpPr>
            <p:cNvPr id="140" name="Google Shape;1140;p144">
              <a:extLst>
                <a:ext uri="{FF2B5EF4-FFF2-40B4-BE49-F238E27FC236}">
                  <a16:creationId xmlns:a16="http://schemas.microsoft.com/office/drawing/2014/main" id="{5995C733-40A5-87C2-76AC-989F038A30D3}"/>
                </a:ext>
              </a:extLst>
            </p:cNvPr>
            <p:cNvSpPr txBox="1"/>
            <p:nvPr/>
          </p:nvSpPr>
          <p:spPr>
            <a:xfrm>
              <a:off x="5364057" y="5535865"/>
              <a:ext cx="2159057"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Embraced the perceived shift toward RISC with their own AMD Am29000 (29k) processor; the 29k survived as an embedded processor.</a:t>
              </a:r>
              <a:endParaRPr>
                <a:sym typeface="Calibri"/>
              </a:endParaRPr>
            </a:p>
          </p:txBody>
        </p:sp>
        <p:sp>
          <p:nvSpPr>
            <p:cNvPr id="141" name="Google Shape;1141;p144">
              <a:extLst>
                <a:ext uri="{FF2B5EF4-FFF2-40B4-BE49-F238E27FC236}">
                  <a16:creationId xmlns:a16="http://schemas.microsoft.com/office/drawing/2014/main" id="{C95F1140-0B89-9BD5-D211-14AB518078F3}"/>
                </a:ext>
              </a:extLst>
            </p:cNvPr>
            <p:cNvSpPr txBox="1"/>
            <p:nvPr/>
          </p:nvSpPr>
          <p:spPr>
            <a:xfrm>
              <a:off x="6823121" y="2931750"/>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AMD offers its own microprocessor, the Am386. This chip was similar to Intel’s own 386 chip.</a:t>
              </a:r>
              <a:endParaRPr>
                <a:sym typeface="Calibri"/>
              </a:endParaRPr>
            </a:p>
          </p:txBody>
        </p:sp>
        <p:sp>
          <p:nvSpPr>
            <p:cNvPr id="142" name="Google Shape;1142;p144">
              <a:extLst>
                <a:ext uri="{FF2B5EF4-FFF2-40B4-BE49-F238E27FC236}">
                  <a16:creationId xmlns:a16="http://schemas.microsoft.com/office/drawing/2014/main" id="{EA505F29-7807-7DAB-59D0-969A01B6CA02}"/>
                </a:ext>
              </a:extLst>
            </p:cNvPr>
            <p:cNvSpPr txBox="1"/>
            <p:nvPr/>
          </p:nvSpPr>
          <p:spPr>
            <a:xfrm>
              <a:off x="8404981" y="5620765"/>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AMD beats Intel to the 1 </a:t>
              </a:r>
              <a:r>
                <a:rPr lang="en-CA" err="1">
                  <a:sym typeface="Calibri"/>
                </a:rPr>
                <a:t>Ghz</a:t>
              </a:r>
              <a:r>
                <a:rPr lang="en-CA">
                  <a:sym typeface="Calibri"/>
                </a:rPr>
                <a:t> processor, Athlon 1000.</a:t>
              </a:r>
              <a:endParaRPr>
                <a:sym typeface="Calibri"/>
              </a:endParaRPr>
            </a:p>
            <a:p>
              <a:endParaRPr>
                <a:sym typeface="Calibri"/>
              </a:endParaRPr>
            </a:p>
            <a:p>
              <a:endParaRPr>
                <a:sym typeface="Calibri"/>
              </a:endParaRPr>
            </a:p>
          </p:txBody>
        </p:sp>
        <p:sp>
          <p:nvSpPr>
            <p:cNvPr id="143" name="Google Shape;1143;p144">
              <a:extLst>
                <a:ext uri="{FF2B5EF4-FFF2-40B4-BE49-F238E27FC236}">
                  <a16:creationId xmlns:a16="http://schemas.microsoft.com/office/drawing/2014/main" id="{39634C09-53B7-C174-3CD6-B29A8FF16315}"/>
                </a:ext>
              </a:extLst>
            </p:cNvPr>
            <p:cNvSpPr txBox="1"/>
            <p:nvPr/>
          </p:nvSpPr>
          <p:spPr>
            <a:xfrm>
              <a:off x="9646800" y="4911750"/>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r>
                <a:rPr lang="en-CA" sz="2400" b="1"/>
                <a:t>2003</a:t>
              </a:r>
              <a:endParaRPr sz="2400" b="1"/>
            </a:p>
          </p:txBody>
        </p:sp>
        <p:sp>
          <p:nvSpPr>
            <p:cNvPr id="144" name="Google Shape;1144;p144">
              <a:extLst>
                <a:ext uri="{FF2B5EF4-FFF2-40B4-BE49-F238E27FC236}">
                  <a16:creationId xmlns:a16="http://schemas.microsoft.com/office/drawing/2014/main" id="{B6C93CEE-B77D-F5AC-8DA8-2359C5351FC9}"/>
                </a:ext>
              </a:extLst>
            </p:cNvPr>
            <p:cNvSpPr txBox="1"/>
            <p:nvPr/>
          </p:nvSpPr>
          <p:spPr>
            <a:xfrm>
              <a:off x="11119075" y="4191750"/>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r>
                <a:rPr lang="en-CA" sz="2400" b="1"/>
                <a:t>2005</a:t>
              </a:r>
              <a:endParaRPr sz="2400" b="1"/>
            </a:p>
          </p:txBody>
        </p:sp>
        <p:sp>
          <p:nvSpPr>
            <p:cNvPr id="145" name="Google Shape;1145;p144">
              <a:extLst>
                <a:ext uri="{FF2B5EF4-FFF2-40B4-BE49-F238E27FC236}">
                  <a16:creationId xmlns:a16="http://schemas.microsoft.com/office/drawing/2014/main" id="{4EB767AD-29D2-51EC-8C50-77943C07EF3A}"/>
                </a:ext>
              </a:extLst>
            </p:cNvPr>
            <p:cNvSpPr txBox="1"/>
            <p:nvPr/>
          </p:nvSpPr>
          <p:spPr>
            <a:xfrm>
              <a:off x="12087725" y="4911750"/>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r>
                <a:rPr lang="en-CA" sz="2400" b="1"/>
                <a:t>2006</a:t>
              </a:r>
              <a:endParaRPr sz="2400" b="1"/>
            </a:p>
          </p:txBody>
        </p:sp>
        <p:sp>
          <p:nvSpPr>
            <p:cNvPr id="146" name="Google Shape;1146;p144">
              <a:extLst>
                <a:ext uri="{FF2B5EF4-FFF2-40B4-BE49-F238E27FC236}">
                  <a16:creationId xmlns:a16="http://schemas.microsoft.com/office/drawing/2014/main" id="{0DB5693A-958B-9582-51F1-5FF2A77D70A0}"/>
                </a:ext>
              </a:extLst>
            </p:cNvPr>
            <p:cNvSpPr txBox="1"/>
            <p:nvPr/>
          </p:nvSpPr>
          <p:spPr>
            <a:xfrm>
              <a:off x="9225095" y="2865371"/>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AMD spun off its flash memory business and manufacturing into </a:t>
              </a:r>
              <a:r>
                <a:rPr lang="en-CA" err="1">
                  <a:sym typeface="Calibri"/>
                </a:rPr>
                <a:t>Spansion</a:t>
              </a:r>
              <a:r>
                <a:rPr lang="en-CA">
                  <a:sym typeface="Calibri"/>
                </a:rPr>
                <a:t>, a joint venture with Fujitsu.</a:t>
              </a:r>
              <a:endParaRPr>
                <a:sym typeface="Calibri"/>
              </a:endParaRPr>
            </a:p>
          </p:txBody>
        </p:sp>
        <p:sp>
          <p:nvSpPr>
            <p:cNvPr id="147" name="Google Shape;1147;p144">
              <a:extLst>
                <a:ext uri="{FF2B5EF4-FFF2-40B4-BE49-F238E27FC236}">
                  <a16:creationId xmlns:a16="http://schemas.microsoft.com/office/drawing/2014/main" id="{E7C527FA-49AA-49E5-054A-BD52993A9830}"/>
                </a:ext>
              </a:extLst>
            </p:cNvPr>
            <p:cNvSpPr txBox="1"/>
            <p:nvPr/>
          </p:nvSpPr>
          <p:spPr>
            <a:xfrm>
              <a:off x="10676956" y="5573906"/>
              <a:ext cx="2117194"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AMD divested itself of </a:t>
              </a:r>
              <a:r>
                <a:rPr lang="en-CA" err="1">
                  <a:sym typeface="Calibri"/>
                </a:rPr>
                <a:t>Spansion</a:t>
              </a:r>
              <a:r>
                <a:rPr lang="en-CA">
                  <a:sym typeface="Calibri"/>
                </a:rPr>
                <a:t> to focus on the microprocessor market, and </a:t>
              </a:r>
              <a:r>
                <a:rPr lang="en-CA" err="1">
                  <a:sym typeface="Calibri"/>
                </a:rPr>
                <a:t>Spansion</a:t>
              </a:r>
              <a:r>
                <a:rPr lang="en-CA">
                  <a:sym typeface="Calibri"/>
                </a:rPr>
                <a:t> went public in an IPO.</a:t>
              </a:r>
              <a:endParaRPr>
                <a:sym typeface="Calibri"/>
              </a:endParaRPr>
            </a:p>
          </p:txBody>
        </p:sp>
        <p:sp>
          <p:nvSpPr>
            <p:cNvPr id="148" name="Google Shape;1148;p144">
              <a:extLst>
                <a:ext uri="{FF2B5EF4-FFF2-40B4-BE49-F238E27FC236}">
                  <a16:creationId xmlns:a16="http://schemas.microsoft.com/office/drawing/2014/main" id="{88087840-4365-52EE-CFC1-FB922772D5D5}"/>
                </a:ext>
              </a:extLst>
            </p:cNvPr>
            <p:cNvSpPr txBox="1"/>
            <p:nvPr/>
          </p:nvSpPr>
          <p:spPr>
            <a:xfrm>
              <a:off x="11790000" y="2931750"/>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Acquisition of the Canadian 3D graphics card company ATI Technologies.</a:t>
              </a:r>
              <a:endParaRPr>
                <a:sym typeface="Calibri"/>
              </a:endParaRPr>
            </a:p>
          </p:txBody>
        </p:sp>
        <p:cxnSp>
          <p:nvCxnSpPr>
            <p:cNvPr id="149" name="Google Shape;1149;p144">
              <a:extLst>
                <a:ext uri="{FF2B5EF4-FFF2-40B4-BE49-F238E27FC236}">
                  <a16:creationId xmlns:a16="http://schemas.microsoft.com/office/drawing/2014/main" id="{C181E6D8-8CDE-4409-019B-40694550C3C4}"/>
                </a:ext>
              </a:extLst>
            </p:cNvPr>
            <p:cNvCxnSpPr/>
            <p:nvPr/>
          </p:nvCxnSpPr>
          <p:spPr>
            <a:xfrm rot="-8589455">
              <a:off x="5945897" y="462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150" name="Google Shape;1150;p144">
              <a:extLst>
                <a:ext uri="{FF2B5EF4-FFF2-40B4-BE49-F238E27FC236}">
                  <a16:creationId xmlns:a16="http://schemas.microsoft.com/office/drawing/2014/main" id="{5CA2F75D-AA76-001C-3844-34C3C6E613D2}"/>
                </a:ext>
              </a:extLst>
            </p:cNvPr>
            <p:cNvCxnSpPr/>
            <p:nvPr/>
          </p:nvCxnSpPr>
          <p:spPr>
            <a:xfrm rot="-8589455">
              <a:off x="8768747" y="462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151" name="Google Shape;1151;p144">
              <a:extLst>
                <a:ext uri="{FF2B5EF4-FFF2-40B4-BE49-F238E27FC236}">
                  <a16:creationId xmlns:a16="http://schemas.microsoft.com/office/drawing/2014/main" id="{5D9C8FCB-F390-F13B-E965-52BE7B32501E}"/>
                </a:ext>
              </a:extLst>
            </p:cNvPr>
            <p:cNvCxnSpPr/>
            <p:nvPr/>
          </p:nvCxnSpPr>
          <p:spPr>
            <a:xfrm rot="-8589455">
              <a:off x="11115222" y="462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152" name="Google Shape;1152;p144">
              <a:extLst>
                <a:ext uri="{FF2B5EF4-FFF2-40B4-BE49-F238E27FC236}">
                  <a16:creationId xmlns:a16="http://schemas.microsoft.com/office/drawing/2014/main" id="{569669B0-C254-D00B-CB01-C51C5A288F28}"/>
                </a:ext>
              </a:extLst>
            </p:cNvPr>
            <p:cNvCxnSpPr/>
            <p:nvPr/>
          </p:nvCxnSpPr>
          <p:spPr>
            <a:xfrm rot="-8589455">
              <a:off x="4797510" y="408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153" name="Google Shape;1153;p144">
              <a:extLst>
                <a:ext uri="{FF2B5EF4-FFF2-40B4-BE49-F238E27FC236}">
                  <a16:creationId xmlns:a16="http://schemas.microsoft.com/office/drawing/2014/main" id="{B983C7E3-D04E-B1E7-7BAB-9E67F727EBF0}"/>
                </a:ext>
              </a:extLst>
            </p:cNvPr>
            <p:cNvCxnSpPr/>
            <p:nvPr/>
          </p:nvCxnSpPr>
          <p:spPr>
            <a:xfrm rot="-8589455">
              <a:off x="7222502" y="408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154" name="Google Shape;1154;p144">
              <a:extLst>
                <a:ext uri="{FF2B5EF4-FFF2-40B4-BE49-F238E27FC236}">
                  <a16:creationId xmlns:a16="http://schemas.microsoft.com/office/drawing/2014/main" id="{A894BE10-CBD3-961F-4648-8A40D33D2858}"/>
                </a:ext>
              </a:extLst>
            </p:cNvPr>
            <p:cNvCxnSpPr/>
            <p:nvPr/>
          </p:nvCxnSpPr>
          <p:spPr>
            <a:xfrm rot="-8589455">
              <a:off x="9647493" y="408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155" name="Google Shape;1155;p144">
              <a:extLst>
                <a:ext uri="{FF2B5EF4-FFF2-40B4-BE49-F238E27FC236}">
                  <a16:creationId xmlns:a16="http://schemas.microsoft.com/office/drawing/2014/main" id="{8D93B3AC-5387-AC01-1225-8BAC42F22D53}"/>
                </a:ext>
              </a:extLst>
            </p:cNvPr>
            <p:cNvCxnSpPr/>
            <p:nvPr/>
          </p:nvCxnSpPr>
          <p:spPr>
            <a:xfrm rot="-8589455">
              <a:off x="12072485" y="4086390"/>
              <a:ext cx="750480" cy="750720"/>
            </a:xfrm>
            <a:prstGeom prst="straightConnector1">
              <a:avLst/>
            </a:prstGeom>
            <a:noFill/>
            <a:ln w="28575" cap="rnd" cmpd="sng">
              <a:solidFill>
                <a:srgbClr val="44546A"/>
              </a:solidFill>
              <a:prstDash val="solid"/>
              <a:round/>
              <a:headEnd type="none" w="sm" len="sm"/>
              <a:tailEnd type="none" w="sm" len="sm"/>
            </a:ln>
          </p:spPr>
        </p:cxnSp>
      </p:grpSp>
      <p:pic>
        <p:nvPicPr>
          <p:cNvPr id="26" name="Picture 2" descr="AMD Logo and symbol, meaning, history, PNG, brand">
            <a:extLst>
              <a:ext uri="{FF2B5EF4-FFF2-40B4-BE49-F238E27FC236}">
                <a16:creationId xmlns:a16="http://schemas.microsoft.com/office/drawing/2014/main" id="{1C7D00F5-3CCD-5A59-9221-D07ACCDC9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457" b="-16876"/>
            </a:stretch>
          </a:blipFill>
        </p:spPr>
        <p:txBody>
          <a:bodyPr/>
          <a:lstStyle/>
          <a:p>
            <a:endParaRPr lang="en-CA"/>
          </a:p>
        </p:txBody>
      </p:sp>
      <p:grpSp>
        <p:nvGrpSpPr>
          <p:cNvPr id="3" name="Group 3"/>
          <p:cNvGrpSpPr/>
          <p:nvPr/>
        </p:nvGrpSpPr>
        <p:grpSpPr>
          <a:xfrm>
            <a:off x="-1124787" y="153267"/>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3"/>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1350268"/>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2" name="TextBox 22"/>
          <p:cNvSpPr txBox="1"/>
          <p:nvPr/>
        </p:nvSpPr>
        <p:spPr>
          <a:xfrm>
            <a:off x="2441926" y="461165"/>
            <a:ext cx="13460358" cy="828485"/>
          </a:xfrm>
          <a:prstGeom prst="rect">
            <a:avLst/>
          </a:prstGeom>
        </p:spPr>
        <p:txBody>
          <a:bodyPr lIns="0" tIns="0" rIns="0" bIns="0" rtlCol="0" anchor="t">
            <a:spAutoFit/>
          </a:bodyPr>
          <a:lstStyle/>
          <a:p>
            <a:pPr algn="ctr">
              <a:lnSpc>
                <a:spcPts val="6211"/>
              </a:lnSpc>
            </a:pPr>
            <a:r>
              <a:rPr lang="en-US" sz="5049">
                <a:solidFill>
                  <a:srgbClr val="00569E"/>
                </a:solidFill>
                <a:latin typeface="Poppins Ultra-Bold"/>
                <a:ea typeface="Poppins Ultra-Bold"/>
                <a:cs typeface="Poppins Ultra-Bold"/>
                <a:sym typeface="Poppins Ultra-Bold"/>
              </a:rPr>
              <a:t>TIMELINE</a:t>
            </a:r>
          </a:p>
        </p:txBody>
      </p:sp>
      <p:sp>
        <p:nvSpPr>
          <p:cNvPr id="44" name="Google Shape;1133;p144">
            <a:extLst>
              <a:ext uri="{FF2B5EF4-FFF2-40B4-BE49-F238E27FC236}">
                <a16:creationId xmlns:a16="http://schemas.microsoft.com/office/drawing/2014/main" id="{5F34B500-9BD6-3A16-6654-8F81C606513C}"/>
              </a:ext>
            </a:extLst>
          </p:cNvPr>
          <p:cNvSpPr txBox="1">
            <a:spLocks noGrp="1"/>
          </p:cNvSpPr>
          <p:nvPr/>
        </p:nvSpPr>
        <p:spPr>
          <a:xfrm>
            <a:off x="34200" y="9674354"/>
            <a:ext cx="9109800" cy="946685"/>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0" lvl="0" indent="0" algn="l" rtl="0">
              <a:lnSpc>
                <a:spcPct val="95000"/>
              </a:lnSpc>
              <a:spcBef>
                <a:spcPts val="0"/>
              </a:spcBef>
              <a:spcAft>
                <a:spcPts val="1200"/>
              </a:spcAft>
              <a:buNone/>
            </a:pPr>
            <a:r>
              <a:rPr lang="en-CA" sz="1600">
                <a:solidFill>
                  <a:srgbClr val="999999"/>
                </a:solidFill>
              </a:rPr>
              <a:t>Source: Partially from https://en.wikipedia.org/wiki/AMD</a:t>
            </a:r>
            <a:endParaRPr sz="1600"/>
          </a:p>
        </p:txBody>
      </p:sp>
      <p:grpSp>
        <p:nvGrpSpPr>
          <p:cNvPr id="58" name="Group 57">
            <a:extLst>
              <a:ext uri="{FF2B5EF4-FFF2-40B4-BE49-F238E27FC236}">
                <a16:creationId xmlns:a16="http://schemas.microsoft.com/office/drawing/2014/main" id="{3AA41B9B-224D-3CAF-A493-07AEA1DAF10B}"/>
              </a:ext>
            </a:extLst>
          </p:cNvPr>
          <p:cNvGrpSpPr/>
          <p:nvPr/>
        </p:nvGrpSpPr>
        <p:grpSpPr>
          <a:xfrm>
            <a:off x="923267" y="2319343"/>
            <a:ext cx="14417182" cy="6619046"/>
            <a:chOff x="4173924" y="2745031"/>
            <a:chExt cx="9783204" cy="4397386"/>
          </a:xfrm>
        </p:grpSpPr>
        <p:cxnSp>
          <p:nvCxnSpPr>
            <p:cNvPr id="45" name="Google Shape;1163;p145">
              <a:extLst>
                <a:ext uri="{FF2B5EF4-FFF2-40B4-BE49-F238E27FC236}">
                  <a16:creationId xmlns:a16="http://schemas.microsoft.com/office/drawing/2014/main" id="{D59825E9-A80C-96E3-D290-B2717362756D}"/>
                </a:ext>
              </a:extLst>
            </p:cNvPr>
            <p:cNvCxnSpPr/>
            <p:nvPr/>
          </p:nvCxnSpPr>
          <p:spPr>
            <a:xfrm rot="10800000" flipH="1">
              <a:off x="4896000" y="5091738"/>
              <a:ext cx="8640000" cy="18600"/>
            </a:xfrm>
            <a:prstGeom prst="straightConnector1">
              <a:avLst/>
            </a:prstGeom>
            <a:noFill/>
            <a:ln w="38100" cap="flat" cmpd="sng">
              <a:solidFill>
                <a:srgbClr val="44546A"/>
              </a:solidFill>
              <a:prstDash val="solid"/>
              <a:round/>
              <a:headEnd type="none" w="sm" len="sm"/>
              <a:tailEnd type="triangle" w="med" len="med"/>
            </a:ln>
          </p:spPr>
        </p:cxnSp>
        <p:sp>
          <p:nvSpPr>
            <p:cNvPr id="46" name="Google Shape;1164;p145">
              <a:extLst>
                <a:ext uri="{FF2B5EF4-FFF2-40B4-BE49-F238E27FC236}">
                  <a16:creationId xmlns:a16="http://schemas.microsoft.com/office/drawing/2014/main" id="{483E5E20-E1AE-4A19-BCC0-77515735AB29}"/>
                </a:ext>
              </a:extLst>
            </p:cNvPr>
            <p:cNvSpPr txBox="1"/>
            <p:nvPr/>
          </p:nvSpPr>
          <p:spPr>
            <a:xfrm>
              <a:off x="4966350" y="5394294"/>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2008</a:t>
              </a:r>
              <a:endParaRPr/>
            </a:p>
          </p:txBody>
        </p:sp>
        <p:sp>
          <p:nvSpPr>
            <p:cNvPr id="47" name="Google Shape;1165;p145">
              <a:extLst>
                <a:ext uri="{FF2B5EF4-FFF2-40B4-BE49-F238E27FC236}">
                  <a16:creationId xmlns:a16="http://schemas.microsoft.com/office/drawing/2014/main" id="{3E61AF6A-8AAB-7CC2-9AB7-47760E751381}"/>
                </a:ext>
              </a:extLst>
            </p:cNvPr>
            <p:cNvSpPr txBox="1"/>
            <p:nvPr/>
          </p:nvSpPr>
          <p:spPr>
            <a:xfrm>
              <a:off x="9816881" y="5352004"/>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2013</a:t>
              </a:r>
              <a:endParaRPr/>
            </a:p>
          </p:txBody>
        </p:sp>
        <p:sp>
          <p:nvSpPr>
            <p:cNvPr id="48" name="Google Shape;1166;p145">
              <a:extLst>
                <a:ext uri="{FF2B5EF4-FFF2-40B4-BE49-F238E27FC236}">
                  <a16:creationId xmlns:a16="http://schemas.microsoft.com/office/drawing/2014/main" id="{0797AA66-77E5-119E-AFE9-4E3DC8990F62}"/>
                </a:ext>
              </a:extLst>
            </p:cNvPr>
            <p:cNvSpPr txBox="1"/>
            <p:nvPr/>
          </p:nvSpPr>
          <p:spPr>
            <a:xfrm>
              <a:off x="12067128" y="4474061"/>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2014</a:t>
              </a:r>
              <a:endParaRPr/>
            </a:p>
          </p:txBody>
        </p:sp>
        <p:sp>
          <p:nvSpPr>
            <p:cNvPr id="49" name="Google Shape;1167;p145">
              <a:extLst>
                <a:ext uri="{FF2B5EF4-FFF2-40B4-BE49-F238E27FC236}">
                  <a16:creationId xmlns:a16="http://schemas.microsoft.com/office/drawing/2014/main" id="{BB81EC78-4D0C-3150-3B48-8DBCFAA86C78}"/>
                </a:ext>
              </a:extLst>
            </p:cNvPr>
            <p:cNvSpPr txBox="1"/>
            <p:nvPr/>
          </p:nvSpPr>
          <p:spPr>
            <a:xfrm>
              <a:off x="7205237" y="4474061"/>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2012</a:t>
              </a:r>
              <a:endParaRPr/>
            </a:p>
          </p:txBody>
        </p:sp>
        <p:sp>
          <p:nvSpPr>
            <p:cNvPr id="50" name="Google Shape;1168;p145">
              <a:extLst>
                <a:ext uri="{FF2B5EF4-FFF2-40B4-BE49-F238E27FC236}">
                  <a16:creationId xmlns:a16="http://schemas.microsoft.com/office/drawing/2014/main" id="{36DE4B5C-E89A-4699-BE53-DAAAA801C5A5}"/>
                </a:ext>
              </a:extLst>
            </p:cNvPr>
            <p:cNvSpPr txBox="1"/>
            <p:nvPr/>
          </p:nvSpPr>
          <p:spPr>
            <a:xfrm>
              <a:off x="4173924" y="2843032"/>
              <a:ext cx="2913712"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AMD announced plans to spin off manufacturing operations in the form of GlobalFoundries Inc., a multibillion-dollar joint venture with Advanced Technology Investment Co.</a:t>
              </a:r>
              <a:endParaRPr>
                <a:sym typeface="Calibri"/>
              </a:endParaRPr>
            </a:p>
          </p:txBody>
        </p:sp>
        <p:sp>
          <p:nvSpPr>
            <p:cNvPr id="51" name="Google Shape;1169;p145">
              <a:extLst>
                <a:ext uri="{FF2B5EF4-FFF2-40B4-BE49-F238E27FC236}">
                  <a16:creationId xmlns:a16="http://schemas.microsoft.com/office/drawing/2014/main" id="{5FD70266-3F49-EE18-7D92-54B56BD2C6DB}"/>
                </a:ext>
              </a:extLst>
            </p:cNvPr>
            <p:cNvSpPr txBox="1"/>
            <p:nvPr/>
          </p:nvSpPr>
          <p:spPr>
            <a:xfrm>
              <a:off x="6864509" y="6062417"/>
              <a:ext cx="234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AMD acquired the low-power server manufacturer </a:t>
              </a:r>
              <a:r>
                <a:rPr lang="en-CA" err="1">
                  <a:sym typeface="Calibri"/>
                </a:rPr>
                <a:t>SeaMicro</a:t>
              </a:r>
              <a:r>
                <a:rPr lang="en-CA">
                  <a:sym typeface="Calibri"/>
                </a:rPr>
                <a:t>.</a:t>
              </a:r>
              <a:endParaRPr>
                <a:sym typeface="Calibri"/>
              </a:endParaRPr>
            </a:p>
          </p:txBody>
        </p:sp>
        <p:sp>
          <p:nvSpPr>
            <p:cNvPr id="52" name="Google Shape;1170;p145">
              <a:extLst>
                <a:ext uri="{FF2B5EF4-FFF2-40B4-BE49-F238E27FC236}">
                  <a16:creationId xmlns:a16="http://schemas.microsoft.com/office/drawing/2014/main" id="{2C6D2FE9-3081-F3AC-2D19-9E5FD82DA8DE}"/>
                </a:ext>
              </a:extLst>
            </p:cNvPr>
            <p:cNvSpPr txBox="1"/>
            <p:nvPr/>
          </p:nvSpPr>
          <p:spPr>
            <a:xfrm>
              <a:off x="9187273" y="2745031"/>
              <a:ext cx="252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The AMD Jaguar microarchitecture releases, being used in both the PS4 and Xbox One, securing the position in the gaming console market.</a:t>
              </a:r>
              <a:endParaRPr>
                <a:sym typeface="Calibri"/>
              </a:endParaRPr>
            </a:p>
          </p:txBody>
        </p:sp>
        <p:sp>
          <p:nvSpPr>
            <p:cNvPr id="53" name="Google Shape;1171;p145">
              <a:extLst>
                <a:ext uri="{FF2B5EF4-FFF2-40B4-BE49-F238E27FC236}">
                  <a16:creationId xmlns:a16="http://schemas.microsoft.com/office/drawing/2014/main" id="{BDA2C9EE-16A0-737F-F812-8BB0EE02B746}"/>
                </a:ext>
              </a:extLst>
            </p:cNvPr>
            <p:cNvSpPr txBox="1"/>
            <p:nvPr/>
          </p:nvSpPr>
          <p:spPr>
            <a:xfrm>
              <a:off x="11617128" y="6050929"/>
              <a:ext cx="234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Restructured into two segments:</a:t>
              </a:r>
              <a:endParaRPr>
                <a:sym typeface="Calibri"/>
              </a:endParaRPr>
            </a:p>
            <a:p>
              <a:r>
                <a:rPr lang="en-CA">
                  <a:sym typeface="Calibri"/>
                </a:rPr>
                <a:t>Computing and Graphics</a:t>
              </a:r>
              <a:endParaRPr>
                <a:sym typeface="Calibri"/>
              </a:endParaRPr>
            </a:p>
            <a:p>
              <a:r>
                <a:rPr lang="en-CA">
                  <a:sym typeface="Calibri"/>
                </a:rPr>
                <a:t>Enterprise, Embedded, and Semi-Custom.</a:t>
              </a:r>
              <a:endParaRPr>
                <a:sym typeface="Calibri"/>
              </a:endParaRPr>
            </a:p>
            <a:p>
              <a:endParaRPr>
                <a:sym typeface="Calibri"/>
              </a:endParaRPr>
            </a:p>
            <a:p>
              <a:endParaRPr>
                <a:sym typeface="Calibri"/>
              </a:endParaRPr>
            </a:p>
            <a:p>
              <a:endParaRPr>
                <a:sym typeface="Calibri"/>
              </a:endParaRPr>
            </a:p>
          </p:txBody>
        </p:sp>
        <p:cxnSp>
          <p:nvCxnSpPr>
            <p:cNvPr id="54" name="Google Shape;1172;p145">
              <a:extLst>
                <a:ext uri="{FF2B5EF4-FFF2-40B4-BE49-F238E27FC236}">
                  <a16:creationId xmlns:a16="http://schemas.microsoft.com/office/drawing/2014/main" id="{BC70DA42-9F37-9530-4F73-5DF5601A6AB1}"/>
                </a:ext>
              </a:extLst>
            </p:cNvPr>
            <p:cNvCxnSpPr/>
            <p:nvPr/>
          </p:nvCxnSpPr>
          <p:spPr>
            <a:xfrm rot="-8589455">
              <a:off x="7294710" y="498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55" name="Google Shape;1173;p145">
              <a:extLst>
                <a:ext uri="{FF2B5EF4-FFF2-40B4-BE49-F238E27FC236}">
                  <a16:creationId xmlns:a16="http://schemas.microsoft.com/office/drawing/2014/main" id="{81E30101-4530-349A-2524-801E715E1FEB}"/>
                </a:ext>
              </a:extLst>
            </p:cNvPr>
            <p:cNvCxnSpPr/>
            <p:nvPr/>
          </p:nvCxnSpPr>
          <p:spPr>
            <a:xfrm rot="-8589455">
              <a:off x="12145110" y="498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56" name="Google Shape;1174;p145">
              <a:extLst>
                <a:ext uri="{FF2B5EF4-FFF2-40B4-BE49-F238E27FC236}">
                  <a16:creationId xmlns:a16="http://schemas.microsoft.com/office/drawing/2014/main" id="{B2D3B0DC-2DA2-896C-33A7-C306B5C8FD04}"/>
                </a:ext>
              </a:extLst>
            </p:cNvPr>
            <p:cNvCxnSpPr/>
            <p:nvPr/>
          </p:nvCxnSpPr>
          <p:spPr>
            <a:xfrm rot="-8589455">
              <a:off x="4869510" y="444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57" name="Google Shape;1175;p145">
              <a:extLst>
                <a:ext uri="{FF2B5EF4-FFF2-40B4-BE49-F238E27FC236}">
                  <a16:creationId xmlns:a16="http://schemas.microsoft.com/office/drawing/2014/main" id="{924B2DDE-5E0B-1C30-E5E8-5FCC8AEBAEF6}"/>
                </a:ext>
              </a:extLst>
            </p:cNvPr>
            <p:cNvCxnSpPr/>
            <p:nvPr/>
          </p:nvCxnSpPr>
          <p:spPr>
            <a:xfrm rot="-8589455">
              <a:off x="9719910" y="4446390"/>
              <a:ext cx="750480" cy="750720"/>
            </a:xfrm>
            <a:prstGeom prst="straightConnector1">
              <a:avLst/>
            </a:prstGeom>
            <a:noFill/>
            <a:ln w="28575" cap="rnd" cmpd="sng">
              <a:solidFill>
                <a:srgbClr val="44546A"/>
              </a:solidFill>
              <a:prstDash val="solid"/>
              <a:round/>
              <a:headEnd type="none" w="sm" len="sm"/>
              <a:tailEnd type="none" w="sm" len="sm"/>
            </a:ln>
          </p:spPr>
        </p:cxnSp>
      </p:grpSp>
      <p:pic>
        <p:nvPicPr>
          <p:cNvPr id="60" name="Picture 2" descr="AMD Logo and symbol, meaning, history, PNG, brand">
            <a:extLst>
              <a:ext uri="{FF2B5EF4-FFF2-40B4-BE49-F238E27FC236}">
                <a16:creationId xmlns:a16="http://schemas.microsoft.com/office/drawing/2014/main" id="{D7E5775F-50F3-AE01-8F08-120D6EA97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lectronic circuit board">
            <a:extLst>
              <a:ext uri="{FF2B5EF4-FFF2-40B4-BE49-F238E27FC236}">
                <a16:creationId xmlns:a16="http://schemas.microsoft.com/office/drawing/2014/main" id="{25DC7A27-822D-93C9-C27E-9C20E3C0675A}"/>
              </a:ext>
            </a:extLst>
          </p:cNvPr>
          <p:cNvPicPr>
            <a:picLocks noChangeAspect="1"/>
          </p:cNvPicPr>
          <p:nvPr/>
        </p:nvPicPr>
        <p:blipFill>
          <a:blip r:embed="rId2"/>
          <a:srcRect t="39892" b="5231"/>
          <a:stretch/>
        </p:blipFill>
        <p:spPr>
          <a:xfrm>
            <a:off x="20" y="10"/>
            <a:ext cx="18287980" cy="6698964"/>
          </a:xfrm>
          <a:prstGeom prst="rect">
            <a:avLst/>
          </a:prstGeom>
        </p:spPr>
      </p:pic>
      <p:sp>
        <p:nvSpPr>
          <p:cNvPr id="10" name="Rectangle: Rounded Corners 9">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79328"/>
            <a:ext cx="14073807" cy="10287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2735F091-F28F-39D0-8583-DD517535D40B}"/>
              </a:ext>
            </a:extLst>
          </p:cNvPr>
          <p:cNvSpPr txBox="1"/>
          <p:nvPr/>
        </p:nvSpPr>
        <p:spPr>
          <a:xfrm>
            <a:off x="850392" y="7434471"/>
            <a:ext cx="16587216" cy="1959625"/>
          </a:xfrm>
          <a:prstGeom prst="rect">
            <a:avLst/>
          </a:prstGeom>
        </p:spPr>
        <p:txBody>
          <a:bodyPr vert="horz" lIns="91440" tIns="45720" rIns="91440" bIns="45720" rtlCol="0">
            <a:normAutofit fontScale="40000" lnSpcReduction="20000"/>
          </a:bodyPr>
          <a:lstStyle/>
          <a:p>
            <a:pPr>
              <a:lnSpc>
                <a:spcPct val="90000"/>
              </a:lnSpc>
              <a:spcAft>
                <a:spcPts val="600"/>
              </a:spcAft>
            </a:pPr>
            <a:r>
              <a:rPr lang="en-US" sz="7300" b="1">
                <a:latin typeface="Poppins" pitchFamily="2" charset="77"/>
                <a:cs typeface="Poppins" pitchFamily="2" charset="77"/>
              </a:rPr>
              <a:t>CHIPS Act and Government Initiatives</a:t>
            </a:r>
          </a:p>
          <a:p>
            <a:pPr>
              <a:lnSpc>
                <a:spcPct val="90000"/>
              </a:lnSpc>
              <a:spcAft>
                <a:spcPts val="600"/>
              </a:spcAft>
            </a:pPr>
            <a:endParaRPr lang="en-US" sz="5100" b="1">
              <a:latin typeface="Poppins" pitchFamily="2" charset="77"/>
              <a:cs typeface="Poppins" pitchFamily="2" charset="77"/>
            </a:endParaRPr>
          </a:p>
          <a:p>
            <a:pPr marL="342900" indent="-342900">
              <a:lnSpc>
                <a:spcPct val="90000"/>
              </a:lnSpc>
              <a:spcAft>
                <a:spcPts val="600"/>
              </a:spcAft>
              <a:buFont typeface="Wingdings" pitchFamily="2" charset="2"/>
              <a:buChar char="Ø"/>
            </a:pPr>
            <a:r>
              <a:rPr lang="en-US" sz="5100">
                <a:latin typeface="Poppins" pitchFamily="2" charset="77"/>
                <a:cs typeface="Poppins" pitchFamily="2" charset="77"/>
              </a:rPr>
              <a:t>Impact of the CHIPS Act:</a:t>
            </a:r>
          </a:p>
          <a:p>
            <a:pPr indent="-228600">
              <a:lnSpc>
                <a:spcPct val="90000"/>
              </a:lnSpc>
              <a:spcAft>
                <a:spcPts val="600"/>
              </a:spcAft>
              <a:buFont typeface="Arial" panose="020B0604020202020204" pitchFamily="34" charset="0"/>
              <a:buChar char="•"/>
            </a:pPr>
            <a:r>
              <a:rPr lang="en-US" sz="5100">
                <a:latin typeface="Poppins" pitchFamily="2" charset="77"/>
                <a:cs typeface="Poppins" pitchFamily="2" charset="77"/>
              </a:rPr>
              <a:t>The US government has introduced the </a:t>
            </a:r>
            <a:r>
              <a:rPr lang="en-US" sz="5100" b="1">
                <a:latin typeface="Poppins" pitchFamily="2" charset="77"/>
                <a:cs typeface="Poppins" pitchFamily="2" charset="77"/>
              </a:rPr>
              <a:t>CHIPS Act</a:t>
            </a:r>
            <a:r>
              <a:rPr lang="en-US" sz="5100">
                <a:latin typeface="Poppins" pitchFamily="2" charset="77"/>
                <a:cs typeface="Poppins" pitchFamily="2" charset="77"/>
              </a:rPr>
              <a:t> to boost domestic semiconductor production, offering $52.7 billion in subsidies.</a:t>
            </a:r>
          </a:p>
          <a:p>
            <a:pPr indent="-228600">
              <a:lnSpc>
                <a:spcPct val="90000"/>
              </a:lnSpc>
              <a:spcAft>
                <a:spcPts val="600"/>
              </a:spcAft>
              <a:buFont typeface="Arial" panose="020B0604020202020204" pitchFamily="34" charset="0"/>
              <a:buChar char="•"/>
            </a:pPr>
            <a:r>
              <a:rPr lang="en-US" sz="5100">
                <a:latin typeface="Poppins" pitchFamily="2" charset="77"/>
                <a:cs typeface="Poppins" pitchFamily="2" charset="77"/>
              </a:rPr>
              <a:t>Major players like Intel and TSMC are expanding their US operations as a result.</a:t>
            </a:r>
          </a:p>
          <a:p>
            <a:pPr indent="-228600">
              <a:lnSpc>
                <a:spcPct val="90000"/>
              </a:lnSpc>
              <a:spcAft>
                <a:spcPts val="600"/>
              </a:spcAft>
              <a:buFont typeface="Arial" panose="020B0604020202020204" pitchFamily="34" charset="0"/>
              <a:buChar char="•"/>
            </a:pPr>
            <a:endParaRPr lang="en-US" sz="2400"/>
          </a:p>
        </p:txBody>
      </p:sp>
    </p:spTree>
    <p:extLst>
      <p:ext uri="{BB962C8B-B14F-4D97-AF65-F5344CB8AC3E}">
        <p14:creationId xmlns:p14="http://schemas.microsoft.com/office/powerpoint/2010/main" val="301465182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200" y="2386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457" b="-16876"/>
            </a:stretch>
          </a:blipFill>
        </p:spPr>
        <p:txBody>
          <a:bodyPr/>
          <a:lstStyle/>
          <a:p>
            <a:endParaRPr lang="en-CA"/>
          </a:p>
        </p:txBody>
      </p:sp>
      <p:grpSp>
        <p:nvGrpSpPr>
          <p:cNvPr id="3" name="Group 3"/>
          <p:cNvGrpSpPr/>
          <p:nvPr/>
        </p:nvGrpSpPr>
        <p:grpSpPr>
          <a:xfrm>
            <a:off x="-1124787" y="153267"/>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400917"/>
            <a:ext cx="606103" cy="546630"/>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103380" y="1350268"/>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834406" y="1394630"/>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22" name="TextBox 22"/>
          <p:cNvSpPr txBox="1"/>
          <p:nvPr/>
        </p:nvSpPr>
        <p:spPr>
          <a:xfrm>
            <a:off x="2441926" y="461165"/>
            <a:ext cx="13460358" cy="828485"/>
          </a:xfrm>
          <a:prstGeom prst="rect">
            <a:avLst/>
          </a:prstGeom>
        </p:spPr>
        <p:txBody>
          <a:bodyPr lIns="0" tIns="0" rIns="0" bIns="0" rtlCol="0" anchor="t">
            <a:spAutoFit/>
          </a:bodyPr>
          <a:lstStyle/>
          <a:p>
            <a:pPr algn="ctr">
              <a:lnSpc>
                <a:spcPts val="6211"/>
              </a:lnSpc>
            </a:pPr>
            <a:r>
              <a:rPr lang="en-US" sz="5049">
                <a:solidFill>
                  <a:srgbClr val="00569E"/>
                </a:solidFill>
                <a:latin typeface="Poppins Ultra-Bold"/>
                <a:ea typeface="Poppins Ultra-Bold"/>
                <a:cs typeface="Poppins Ultra-Bold"/>
                <a:sym typeface="Poppins Ultra-Bold"/>
              </a:rPr>
              <a:t>TIMELINE</a:t>
            </a:r>
          </a:p>
        </p:txBody>
      </p:sp>
      <p:sp>
        <p:nvSpPr>
          <p:cNvPr id="44" name="Google Shape;1133;p144">
            <a:extLst>
              <a:ext uri="{FF2B5EF4-FFF2-40B4-BE49-F238E27FC236}">
                <a16:creationId xmlns:a16="http://schemas.microsoft.com/office/drawing/2014/main" id="{5F34B500-9BD6-3A16-6654-8F81C606513C}"/>
              </a:ext>
            </a:extLst>
          </p:cNvPr>
          <p:cNvSpPr txBox="1">
            <a:spLocks noGrp="1"/>
          </p:cNvSpPr>
          <p:nvPr/>
        </p:nvSpPr>
        <p:spPr>
          <a:xfrm>
            <a:off x="34200" y="9674354"/>
            <a:ext cx="9109800" cy="946685"/>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0" lvl="0" indent="0" algn="l" rtl="0">
              <a:lnSpc>
                <a:spcPct val="95000"/>
              </a:lnSpc>
              <a:spcBef>
                <a:spcPts val="0"/>
              </a:spcBef>
              <a:spcAft>
                <a:spcPts val="1200"/>
              </a:spcAft>
              <a:buNone/>
            </a:pPr>
            <a:r>
              <a:rPr lang="en-CA" sz="1600">
                <a:solidFill>
                  <a:srgbClr val="999999"/>
                </a:solidFill>
              </a:rPr>
              <a:t>Source: Partially from https://en.wikipedia.org/wiki/AMD</a:t>
            </a:r>
            <a:endParaRPr sz="1600"/>
          </a:p>
        </p:txBody>
      </p:sp>
      <p:grpSp>
        <p:nvGrpSpPr>
          <p:cNvPr id="33" name="Group 32">
            <a:extLst>
              <a:ext uri="{FF2B5EF4-FFF2-40B4-BE49-F238E27FC236}">
                <a16:creationId xmlns:a16="http://schemas.microsoft.com/office/drawing/2014/main" id="{B279F233-4A0D-D87F-5D73-F8BF0EFB0B7F}"/>
              </a:ext>
            </a:extLst>
          </p:cNvPr>
          <p:cNvGrpSpPr/>
          <p:nvPr/>
        </p:nvGrpSpPr>
        <p:grpSpPr>
          <a:xfrm>
            <a:off x="765532" y="2928612"/>
            <a:ext cx="16227068" cy="5746956"/>
            <a:chOff x="4209523" y="3172919"/>
            <a:chExt cx="10892301" cy="3857603"/>
          </a:xfrm>
        </p:grpSpPr>
        <p:cxnSp>
          <p:nvCxnSpPr>
            <p:cNvPr id="19" name="Google Shape;1183;p146">
              <a:extLst>
                <a:ext uri="{FF2B5EF4-FFF2-40B4-BE49-F238E27FC236}">
                  <a16:creationId xmlns:a16="http://schemas.microsoft.com/office/drawing/2014/main" id="{D1882CBA-69C8-E2C8-EE96-F37F31B4EB5B}"/>
                </a:ext>
              </a:extLst>
            </p:cNvPr>
            <p:cNvCxnSpPr>
              <a:cxnSpLocks/>
            </p:cNvCxnSpPr>
            <p:nvPr/>
          </p:nvCxnSpPr>
          <p:spPr>
            <a:xfrm flipV="1">
              <a:off x="4896000" y="5074784"/>
              <a:ext cx="10205824" cy="35554"/>
            </a:xfrm>
            <a:prstGeom prst="straightConnector1">
              <a:avLst/>
            </a:prstGeom>
            <a:noFill/>
            <a:ln w="38100" cap="flat" cmpd="sng">
              <a:solidFill>
                <a:srgbClr val="44546A"/>
              </a:solidFill>
              <a:prstDash val="solid"/>
              <a:round/>
              <a:headEnd type="none" w="sm" len="sm"/>
              <a:tailEnd type="triangle" w="med" len="med"/>
            </a:ln>
          </p:spPr>
        </p:cxnSp>
        <p:sp>
          <p:nvSpPr>
            <p:cNvPr id="20" name="Google Shape;1184;p146">
              <a:extLst>
                <a:ext uri="{FF2B5EF4-FFF2-40B4-BE49-F238E27FC236}">
                  <a16:creationId xmlns:a16="http://schemas.microsoft.com/office/drawing/2014/main" id="{825C3B80-9D0C-F21E-271A-CF3A8E54C3C4}"/>
                </a:ext>
              </a:extLst>
            </p:cNvPr>
            <p:cNvSpPr txBox="1"/>
            <p:nvPr/>
          </p:nvSpPr>
          <p:spPr>
            <a:xfrm>
              <a:off x="4962228" y="5400972"/>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2017</a:t>
              </a:r>
              <a:endParaRPr/>
            </a:p>
          </p:txBody>
        </p:sp>
        <p:sp>
          <p:nvSpPr>
            <p:cNvPr id="21" name="Google Shape;1185;p146">
              <a:extLst>
                <a:ext uri="{FF2B5EF4-FFF2-40B4-BE49-F238E27FC236}">
                  <a16:creationId xmlns:a16="http://schemas.microsoft.com/office/drawing/2014/main" id="{95243267-B2A9-36BB-DD3A-5195DA4A92FC}"/>
                </a:ext>
              </a:extLst>
            </p:cNvPr>
            <p:cNvSpPr txBox="1"/>
            <p:nvPr/>
          </p:nvSpPr>
          <p:spPr>
            <a:xfrm>
              <a:off x="9889157" y="5400972"/>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2020</a:t>
              </a:r>
              <a:endParaRPr/>
            </a:p>
          </p:txBody>
        </p:sp>
        <p:sp>
          <p:nvSpPr>
            <p:cNvPr id="23" name="Google Shape;1186;p146">
              <a:extLst>
                <a:ext uri="{FF2B5EF4-FFF2-40B4-BE49-F238E27FC236}">
                  <a16:creationId xmlns:a16="http://schemas.microsoft.com/office/drawing/2014/main" id="{599AF137-D54B-8281-38D3-A1FB3974A23F}"/>
                </a:ext>
              </a:extLst>
            </p:cNvPr>
            <p:cNvSpPr txBox="1"/>
            <p:nvPr/>
          </p:nvSpPr>
          <p:spPr>
            <a:xfrm>
              <a:off x="12014400" y="4391641"/>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2022</a:t>
              </a:r>
              <a:endParaRPr/>
            </a:p>
          </p:txBody>
        </p:sp>
        <p:sp>
          <p:nvSpPr>
            <p:cNvPr id="24" name="Google Shape;1187;p146">
              <a:extLst>
                <a:ext uri="{FF2B5EF4-FFF2-40B4-BE49-F238E27FC236}">
                  <a16:creationId xmlns:a16="http://schemas.microsoft.com/office/drawing/2014/main" id="{A24EAE68-568F-DF38-217B-0AD6D5C318D3}"/>
                </a:ext>
              </a:extLst>
            </p:cNvPr>
            <p:cNvSpPr txBox="1"/>
            <p:nvPr/>
          </p:nvSpPr>
          <p:spPr>
            <a:xfrm>
              <a:off x="7250400" y="4461744"/>
              <a:ext cx="7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2019</a:t>
              </a:r>
              <a:endParaRPr/>
            </a:p>
          </p:txBody>
        </p:sp>
        <p:sp>
          <p:nvSpPr>
            <p:cNvPr id="25" name="Google Shape;1188;p146">
              <a:extLst>
                <a:ext uri="{FF2B5EF4-FFF2-40B4-BE49-F238E27FC236}">
                  <a16:creationId xmlns:a16="http://schemas.microsoft.com/office/drawing/2014/main" id="{152AFAFA-269D-F8ED-0FB4-E3A4C851EBC7}"/>
                </a:ext>
              </a:extLst>
            </p:cNvPr>
            <p:cNvSpPr txBox="1"/>
            <p:nvPr/>
          </p:nvSpPr>
          <p:spPr>
            <a:xfrm>
              <a:off x="4209523" y="3381744"/>
              <a:ext cx="252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Release of </a:t>
              </a:r>
              <a:r>
                <a:rPr lang="en-CA" err="1">
                  <a:sym typeface="Calibri"/>
                </a:rPr>
                <a:t>Ryzen</a:t>
              </a:r>
              <a:r>
                <a:rPr lang="en-CA">
                  <a:sym typeface="Calibri"/>
                </a:rPr>
                <a:t> 7 1700, was very popular among PC gamers.</a:t>
              </a:r>
              <a:endParaRPr>
                <a:sym typeface="Calibri"/>
              </a:endParaRPr>
            </a:p>
          </p:txBody>
        </p:sp>
        <p:sp>
          <p:nvSpPr>
            <p:cNvPr id="26" name="Google Shape;1189;p146">
              <a:extLst>
                <a:ext uri="{FF2B5EF4-FFF2-40B4-BE49-F238E27FC236}">
                  <a16:creationId xmlns:a16="http://schemas.microsoft.com/office/drawing/2014/main" id="{40EB2E6E-FA3F-D11F-0EB6-FB59190B101F}"/>
                </a:ext>
              </a:extLst>
            </p:cNvPr>
            <p:cNvSpPr txBox="1"/>
            <p:nvPr/>
          </p:nvSpPr>
          <p:spPr>
            <a:xfrm>
              <a:off x="7070400" y="5915250"/>
              <a:ext cx="1800000"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Release of </a:t>
              </a:r>
              <a:r>
                <a:rPr lang="en-CA" err="1">
                  <a:sym typeface="Calibri"/>
                </a:rPr>
                <a:t>Ryzen</a:t>
              </a:r>
              <a:r>
                <a:rPr lang="en-CA">
                  <a:sym typeface="Calibri"/>
                </a:rPr>
                <a:t> 9 3950X, highest threaded CPU at the time.</a:t>
              </a:r>
              <a:endParaRPr>
                <a:sym typeface="Calibri"/>
              </a:endParaRPr>
            </a:p>
          </p:txBody>
        </p:sp>
        <p:sp>
          <p:nvSpPr>
            <p:cNvPr id="27" name="Google Shape;1190;p146">
              <a:extLst>
                <a:ext uri="{FF2B5EF4-FFF2-40B4-BE49-F238E27FC236}">
                  <a16:creationId xmlns:a16="http://schemas.microsoft.com/office/drawing/2014/main" id="{89FA4D6D-55CA-8102-5E07-52D7B29F6C0B}"/>
                </a:ext>
              </a:extLst>
            </p:cNvPr>
            <p:cNvSpPr txBox="1"/>
            <p:nvPr/>
          </p:nvSpPr>
          <p:spPr>
            <a:xfrm>
              <a:off x="8684198" y="3172919"/>
              <a:ext cx="2821904"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Release of </a:t>
              </a:r>
              <a:r>
                <a:rPr lang="en-CA" err="1">
                  <a:sym typeface="Calibri"/>
                </a:rPr>
                <a:t>Ryzen</a:t>
              </a:r>
              <a:r>
                <a:rPr lang="en-CA">
                  <a:sym typeface="Calibri"/>
                </a:rPr>
                <a:t> 9 4900HS, established the company as having the clear technological edge over Intel.</a:t>
              </a:r>
              <a:endParaRPr>
                <a:sym typeface="Calibri"/>
              </a:endParaRPr>
            </a:p>
          </p:txBody>
        </p:sp>
        <p:sp>
          <p:nvSpPr>
            <p:cNvPr id="28" name="Google Shape;1191;p146">
              <a:extLst>
                <a:ext uri="{FF2B5EF4-FFF2-40B4-BE49-F238E27FC236}">
                  <a16:creationId xmlns:a16="http://schemas.microsoft.com/office/drawing/2014/main" id="{F0471F8D-F8DC-D4C9-2732-191B15FB4677}"/>
                </a:ext>
              </a:extLst>
            </p:cNvPr>
            <p:cNvSpPr txBox="1"/>
            <p:nvPr/>
          </p:nvSpPr>
          <p:spPr>
            <a:xfrm>
              <a:off x="11313167" y="5950522"/>
              <a:ext cx="2649062" cy="108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sym typeface="Calibri"/>
                </a:rPr>
                <a:t>Release of AMD's </a:t>
              </a:r>
              <a:r>
                <a:rPr lang="en-CA" err="1">
                  <a:sym typeface="Calibri"/>
                </a:rPr>
                <a:t>Ryzen</a:t>
              </a:r>
              <a:r>
                <a:rPr lang="en-CA">
                  <a:sym typeface="Calibri"/>
                </a:rPr>
                <a:t> 7 5800X3D, currently best-selling processor.</a:t>
              </a:r>
              <a:endParaRPr>
                <a:sym typeface="Calibri"/>
              </a:endParaRPr>
            </a:p>
            <a:p>
              <a:endParaRPr>
                <a:sym typeface="Calibri"/>
              </a:endParaRPr>
            </a:p>
            <a:p>
              <a:r>
                <a:rPr lang="en-CA">
                  <a:sym typeface="Calibri"/>
                </a:rPr>
                <a:t>Acquisition of Xilinx in an all-stock transaction of </a:t>
              </a:r>
              <a:r>
                <a:rPr lang="en-CA" err="1">
                  <a:sym typeface="Calibri"/>
                </a:rPr>
                <a:t>approx</a:t>
              </a:r>
              <a:r>
                <a:rPr lang="en-CA">
                  <a:sym typeface="Calibri"/>
                </a:rPr>
                <a:t> $50B.</a:t>
              </a:r>
              <a:endParaRPr>
                <a:sym typeface="Calibri"/>
              </a:endParaRPr>
            </a:p>
            <a:p>
              <a:endParaRPr>
                <a:sym typeface="Calibri"/>
              </a:endParaRPr>
            </a:p>
            <a:p>
              <a:endParaRPr>
                <a:sym typeface="Calibri"/>
              </a:endParaRPr>
            </a:p>
          </p:txBody>
        </p:sp>
        <p:cxnSp>
          <p:nvCxnSpPr>
            <p:cNvPr id="29" name="Google Shape;1192;p146">
              <a:extLst>
                <a:ext uri="{FF2B5EF4-FFF2-40B4-BE49-F238E27FC236}">
                  <a16:creationId xmlns:a16="http://schemas.microsoft.com/office/drawing/2014/main" id="{2C492BAD-73B7-EF3F-79F1-ADAD1CF352A6}"/>
                </a:ext>
              </a:extLst>
            </p:cNvPr>
            <p:cNvCxnSpPr/>
            <p:nvPr/>
          </p:nvCxnSpPr>
          <p:spPr>
            <a:xfrm rot="-8589455">
              <a:off x="7294710" y="498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30" name="Google Shape;1193;p146">
              <a:extLst>
                <a:ext uri="{FF2B5EF4-FFF2-40B4-BE49-F238E27FC236}">
                  <a16:creationId xmlns:a16="http://schemas.microsoft.com/office/drawing/2014/main" id="{FD687642-ADFE-DCFA-511B-7CE02125E4C3}"/>
                </a:ext>
              </a:extLst>
            </p:cNvPr>
            <p:cNvCxnSpPr/>
            <p:nvPr/>
          </p:nvCxnSpPr>
          <p:spPr>
            <a:xfrm rot="-8589455">
              <a:off x="12145110" y="498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31" name="Google Shape;1194;p146">
              <a:extLst>
                <a:ext uri="{FF2B5EF4-FFF2-40B4-BE49-F238E27FC236}">
                  <a16:creationId xmlns:a16="http://schemas.microsoft.com/office/drawing/2014/main" id="{C74DF86B-4BEA-4F1E-F5BB-F6EE9C79F813}"/>
                </a:ext>
              </a:extLst>
            </p:cNvPr>
            <p:cNvCxnSpPr/>
            <p:nvPr/>
          </p:nvCxnSpPr>
          <p:spPr>
            <a:xfrm rot="-8589455">
              <a:off x="4869510" y="4446390"/>
              <a:ext cx="750480" cy="750720"/>
            </a:xfrm>
            <a:prstGeom prst="straightConnector1">
              <a:avLst/>
            </a:prstGeom>
            <a:noFill/>
            <a:ln w="28575" cap="rnd" cmpd="sng">
              <a:solidFill>
                <a:srgbClr val="44546A"/>
              </a:solidFill>
              <a:prstDash val="solid"/>
              <a:round/>
              <a:headEnd type="none" w="sm" len="sm"/>
              <a:tailEnd type="none" w="sm" len="sm"/>
            </a:ln>
          </p:spPr>
        </p:cxnSp>
        <p:cxnSp>
          <p:nvCxnSpPr>
            <p:cNvPr id="32" name="Google Shape;1195;p146">
              <a:extLst>
                <a:ext uri="{FF2B5EF4-FFF2-40B4-BE49-F238E27FC236}">
                  <a16:creationId xmlns:a16="http://schemas.microsoft.com/office/drawing/2014/main" id="{92E57CFE-D0A3-DB2C-88CA-703BDA6F0A0C}"/>
                </a:ext>
              </a:extLst>
            </p:cNvPr>
            <p:cNvCxnSpPr/>
            <p:nvPr/>
          </p:nvCxnSpPr>
          <p:spPr>
            <a:xfrm rot="-8589455">
              <a:off x="9719910" y="4446390"/>
              <a:ext cx="750480" cy="750720"/>
            </a:xfrm>
            <a:prstGeom prst="straightConnector1">
              <a:avLst/>
            </a:prstGeom>
            <a:noFill/>
            <a:ln w="28575" cap="rnd" cmpd="sng">
              <a:solidFill>
                <a:srgbClr val="44546A"/>
              </a:solidFill>
              <a:prstDash val="solid"/>
              <a:round/>
              <a:headEnd type="none" w="sm" len="sm"/>
              <a:tailEnd type="none" w="sm" len="sm"/>
            </a:ln>
          </p:spPr>
        </p:cxnSp>
      </p:grpSp>
      <p:cxnSp>
        <p:nvCxnSpPr>
          <p:cNvPr id="35" name="Google Shape;1193;p146">
            <a:extLst>
              <a:ext uri="{FF2B5EF4-FFF2-40B4-BE49-F238E27FC236}">
                <a16:creationId xmlns:a16="http://schemas.microsoft.com/office/drawing/2014/main" id="{FFCFD736-68E1-C450-B661-CE5BCE70F7B9}"/>
              </a:ext>
            </a:extLst>
          </p:cNvPr>
          <p:cNvCxnSpPr/>
          <p:nvPr/>
        </p:nvCxnSpPr>
        <p:spPr>
          <a:xfrm rot="13010545">
            <a:off x="15158063" y="5076176"/>
            <a:ext cx="1118046" cy="1118403"/>
          </a:xfrm>
          <a:prstGeom prst="straightConnector1">
            <a:avLst/>
          </a:prstGeom>
          <a:noFill/>
          <a:ln w="28575" cap="rnd" cmpd="sng">
            <a:solidFill>
              <a:srgbClr val="44546A"/>
            </a:solidFill>
            <a:prstDash val="solid"/>
            <a:round/>
            <a:headEnd type="none" w="sm" len="sm"/>
            <a:tailEnd type="none" w="sm" len="sm"/>
          </a:ln>
        </p:spPr>
      </p:cxnSp>
      <p:sp>
        <p:nvSpPr>
          <p:cNvPr id="36" name="Google Shape;1186;p146">
            <a:extLst>
              <a:ext uri="{FF2B5EF4-FFF2-40B4-BE49-F238E27FC236}">
                <a16:creationId xmlns:a16="http://schemas.microsoft.com/office/drawing/2014/main" id="{EB729EF2-AA1D-1B6F-2284-09EFAF7501BF}"/>
              </a:ext>
            </a:extLst>
          </p:cNvPr>
          <p:cNvSpPr txBox="1"/>
          <p:nvPr/>
        </p:nvSpPr>
        <p:spPr>
          <a:xfrm>
            <a:off x="15337440" y="6591714"/>
            <a:ext cx="1072637" cy="5363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gn="ctr">
              <a:lnSpc>
                <a:spcPct val="100000"/>
              </a:lnSpc>
              <a:spcBef>
                <a:spcPts val="0"/>
              </a:spcBef>
              <a:spcAft>
                <a:spcPts val="0"/>
              </a:spcAft>
              <a:buClr>
                <a:srgbClr val="000000"/>
              </a:buClr>
              <a:buSzPts val="1400"/>
              <a:buFont typeface="Arial"/>
              <a:buNone/>
              <a:defRPr sz="2400" b="1" i="0" u="none" strike="noStrike" cap="none">
                <a:solidFill>
                  <a:srgbClr val="000000"/>
                </a:solidFill>
                <a:latin typeface="Arial"/>
                <a:ea typeface="Arial"/>
                <a:cs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CA"/>
              <a:t>2024</a:t>
            </a:r>
            <a:endParaRPr/>
          </a:p>
        </p:txBody>
      </p:sp>
      <p:sp>
        <p:nvSpPr>
          <p:cNvPr id="37" name="Google Shape;1191;p146">
            <a:extLst>
              <a:ext uri="{FF2B5EF4-FFF2-40B4-BE49-F238E27FC236}">
                <a16:creationId xmlns:a16="http://schemas.microsoft.com/office/drawing/2014/main" id="{6BEF2452-FC35-C94C-FE14-E6353DC79BA0}"/>
              </a:ext>
            </a:extLst>
          </p:cNvPr>
          <p:cNvSpPr txBox="1"/>
          <p:nvPr/>
        </p:nvSpPr>
        <p:spPr>
          <a:xfrm>
            <a:off x="13743834" y="1800024"/>
            <a:ext cx="3946504" cy="24494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indent="0">
              <a:lnSpc>
                <a:spcPct val="100000"/>
              </a:lnSpc>
              <a:spcBef>
                <a:spcPts val="0"/>
              </a:spcBef>
              <a:spcAft>
                <a:spcPts val="0"/>
              </a:spcAft>
              <a:buClr>
                <a:srgbClr val="000000"/>
              </a:buClr>
              <a:buFont typeface="Arial"/>
              <a:buNone/>
              <a:defRPr sz="2000" b="0" i="0" u="none" strike="noStrike" cap="none">
                <a:solidFill>
                  <a:srgbClr val="000000"/>
                </a:solidFill>
                <a:latin typeface="Poppins Medium" panose="00000600000000000000" pitchFamily="2" charset="0"/>
                <a:ea typeface="Calibri"/>
                <a:cs typeface="Poppins Medium" panose="00000600000000000000" pitchFamily="2"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sym typeface="Calibri"/>
              </a:rPr>
              <a:t>Release of the MI300 AI Chip, gaining $1 billion revenue.</a:t>
            </a:r>
          </a:p>
          <a:p>
            <a:endParaRPr lang="en-US">
              <a:sym typeface="Calibri"/>
            </a:endParaRPr>
          </a:p>
          <a:p>
            <a:r>
              <a:rPr lang="en-US">
                <a:sym typeface="Calibri"/>
              </a:rPr>
              <a:t>Announced Acquisition of Silo AI startup &amp; ZT Systems.</a:t>
            </a:r>
          </a:p>
          <a:p>
            <a:endParaRPr lang="en-US">
              <a:sym typeface="Calibri"/>
            </a:endParaRPr>
          </a:p>
          <a:p>
            <a:r>
              <a:rPr lang="en-US">
                <a:sym typeface="Calibri"/>
              </a:rPr>
              <a:t>Stock valuation surpasses $300Billion.</a:t>
            </a:r>
          </a:p>
        </p:txBody>
      </p:sp>
      <p:pic>
        <p:nvPicPr>
          <p:cNvPr id="3074" name="Picture 2" descr="AMD Logo and symbol, meaning, history, PNG, brand">
            <a:extLst>
              <a:ext uri="{FF2B5EF4-FFF2-40B4-BE49-F238E27FC236}">
                <a16:creationId xmlns:a16="http://schemas.microsoft.com/office/drawing/2014/main" id="{B95316F9-FABD-3B4E-5296-9F90698C3C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87349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00" y="-5821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82848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NOTABLE AQUISTIONS</a:t>
            </a:r>
          </a:p>
        </p:txBody>
      </p:sp>
      <p:sp>
        <p:nvSpPr>
          <p:cNvPr id="42" name="Google Shape;1203;p147">
            <a:extLst>
              <a:ext uri="{FF2B5EF4-FFF2-40B4-BE49-F238E27FC236}">
                <a16:creationId xmlns:a16="http://schemas.microsoft.com/office/drawing/2014/main" id="{9919BBC1-DD87-5E0B-898B-C15F2133A0AF}"/>
              </a:ext>
            </a:extLst>
          </p:cNvPr>
          <p:cNvSpPr txBox="1"/>
          <p:nvPr/>
        </p:nvSpPr>
        <p:spPr>
          <a:xfrm>
            <a:off x="310222" y="882070"/>
            <a:ext cx="17952378" cy="85228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150000"/>
              </a:lnSpc>
              <a:spcBef>
                <a:spcPts val="0"/>
              </a:spcBef>
              <a:spcAft>
                <a:spcPts val="0"/>
              </a:spcAft>
              <a:buNone/>
            </a:pPr>
            <a:r>
              <a:rPr lang="en-CA" sz="2000" b="1">
                <a:solidFill>
                  <a:srgbClr val="4A86E8"/>
                </a:solidFill>
                <a:latin typeface="Poppins Medium" panose="00000600000000000000" pitchFamily="2" charset="0"/>
                <a:ea typeface="Calibri"/>
                <a:cs typeface="Poppins Medium" panose="00000600000000000000" pitchFamily="2" charset="0"/>
                <a:sym typeface="Calibri"/>
              </a:rPr>
              <a:t>1977 - AMC</a:t>
            </a:r>
            <a:r>
              <a:rPr lang="en-CA" sz="2000">
                <a:solidFill>
                  <a:srgbClr val="4A86E8"/>
                </a:solidFill>
                <a:latin typeface="Poppins Medium" panose="00000600000000000000" pitchFamily="2" charset="0"/>
                <a:ea typeface="Calibri"/>
                <a:cs typeface="Poppins Medium" panose="00000600000000000000" pitchFamily="2" charset="0"/>
                <a:sym typeface="Calibri"/>
              </a:rPr>
              <a:t> (Advanced Micro Computers) a collaboration with Siemens to enter the microcomputer development and manufacturing field</a:t>
            </a:r>
            <a:endParaRPr sz="2000" b="1">
              <a:latin typeface="Poppins Medium" panose="00000600000000000000" pitchFamily="2" charset="0"/>
              <a:ea typeface="Calibri"/>
              <a:cs typeface="Poppins Medium" panose="00000600000000000000" pitchFamily="2" charset="0"/>
              <a:sym typeface="Calibri"/>
            </a:endParaRPr>
          </a:p>
          <a:p>
            <a:pPr marL="0" marR="0" lvl="0" indent="0" algn="l" rtl="0">
              <a:lnSpc>
                <a:spcPct val="150000"/>
              </a:lnSpc>
              <a:spcBef>
                <a:spcPts val="0"/>
              </a:spcBef>
              <a:spcAft>
                <a:spcPts val="0"/>
              </a:spcAft>
              <a:buNone/>
            </a:pPr>
            <a:r>
              <a:rPr lang="en-CA" sz="2000" b="1">
                <a:latin typeface="Poppins Medium" panose="00000600000000000000" pitchFamily="2" charset="0"/>
                <a:ea typeface="Calibri"/>
                <a:cs typeface="Poppins Medium" panose="00000600000000000000" pitchFamily="2" charset="0"/>
                <a:sym typeface="Calibri"/>
              </a:rPr>
              <a:t>1996 - NexGen</a:t>
            </a:r>
            <a:r>
              <a:rPr lang="en-CA" sz="2000">
                <a:latin typeface="Poppins Medium" panose="00000600000000000000" pitchFamily="2" charset="0"/>
                <a:ea typeface="Calibri"/>
                <a:cs typeface="Poppins Medium" panose="00000600000000000000" pitchFamily="2" charset="0"/>
                <a:sym typeface="Calibri"/>
              </a:rPr>
              <a:t>		$857M, to move away from Intel.</a:t>
            </a:r>
            <a:endParaRPr sz="2000">
              <a:latin typeface="Poppins Medium" panose="00000600000000000000" pitchFamily="2" charset="0"/>
              <a:ea typeface="Calibri"/>
              <a:cs typeface="Poppins Medium" panose="00000600000000000000" pitchFamily="2" charset="0"/>
              <a:sym typeface="Calibri"/>
            </a:endParaRPr>
          </a:p>
          <a:p>
            <a:pPr marL="0" lvl="0" indent="0" algn="l" rtl="0">
              <a:lnSpc>
                <a:spcPct val="150000"/>
              </a:lnSpc>
              <a:spcBef>
                <a:spcPts val="0"/>
              </a:spcBef>
              <a:spcAft>
                <a:spcPts val="0"/>
              </a:spcAft>
              <a:buNone/>
            </a:pPr>
            <a:r>
              <a:rPr lang="en-CA" sz="2000" b="1">
                <a:solidFill>
                  <a:srgbClr val="4A86E8"/>
                </a:solidFill>
                <a:latin typeface="Poppins Medium" panose="00000600000000000000" pitchFamily="2" charset="0"/>
                <a:ea typeface="Calibri"/>
                <a:cs typeface="Poppins Medium" panose="00000600000000000000" pitchFamily="2" charset="0"/>
                <a:sym typeface="Calibri"/>
              </a:rPr>
              <a:t>2003 - </a:t>
            </a:r>
            <a:r>
              <a:rPr lang="en-CA" sz="2000" b="1" err="1">
                <a:solidFill>
                  <a:srgbClr val="4A86E8"/>
                </a:solidFill>
                <a:latin typeface="Poppins Medium" panose="00000600000000000000" pitchFamily="2" charset="0"/>
                <a:ea typeface="Calibri"/>
                <a:cs typeface="Poppins Medium" panose="00000600000000000000" pitchFamily="2" charset="0"/>
                <a:sym typeface="Calibri"/>
              </a:rPr>
              <a:t>Spanion</a:t>
            </a:r>
            <a:r>
              <a:rPr lang="en-CA" sz="2000">
                <a:solidFill>
                  <a:srgbClr val="4A86E8"/>
                </a:solidFill>
                <a:latin typeface="Poppins Medium" panose="00000600000000000000" pitchFamily="2" charset="0"/>
                <a:ea typeface="Calibri"/>
                <a:cs typeface="Poppins Medium" panose="00000600000000000000" pitchFamily="2" charset="0"/>
                <a:sym typeface="Calibri"/>
              </a:rPr>
              <a:t> A joint venture with Fujitsu. AMD spins off its flash memory business (Steps away in 2005)</a:t>
            </a:r>
            <a:endParaRPr sz="2000">
              <a:latin typeface="Poppins Medium" panose="00000600000000000000" pitchFamily="2" charset="0"/>
              <a:ea typeface="Calibri"/>
              <a:cs typeface="Poppins Medium" panose="00000600000000000000" pitchFamily="2" charset="0"/>
              <a:sym typeface="Calibri"/>
            </a:endParaRPr>
          </a:p>
          <a:p>
            <a:pPr marL="0" marR="0" lvl="0" indent="0" algn="l" rtl="0">
              <a:lnSpc>
                <a:spcPct val="150000"/>
              </a:lnSpc>
              <a:spcBef>
                <a:spcPts val="0"/>
              </a:spcBef>
              <a:spcAft>
                <a:spcPts val="0"/>
              </a:spcAft>
              <a:buNone/>
            </a:pPr>
            <a:r>
              <a:rPr lang="en-CA" sz="2000" b="1" i="0" u="none" strike="noStrike" cap="none">
                <a:solidFill>
                  <a:srgbClr val="000000"/>
                </a:solidFill>
                <a:latin typeface="Poppins Medium" panose="00000600000000000000" pitchFamily="2" charset="0"/>
                <a:ea typeface="Calibri"/>
                <a:cs typeface="Poppins Medium" panose="00000600000000000000" pitchFamily="2" charset="0"/>
                <a:sym typeface="Calibri"/>
              </a:rPr>
              <a:t>2006 - ATI Technologies</a:t>
            </a:r>
            <a:r>
              <a:rPr lang="en-CA" sz="2000" b="1">
                <a:latin typeface="Poppins Medium" panose="00000600000000000000" pitchFamily="2" charset="0"/>
                <a:ea typeface="Calibri"/>
                <a:cs typeface="Poppins Medium" panose="00000600000000000000" pitchFamily="2" charset="0"/>
                <a:sym typeface="Calibri"/>
              </a:rPr>
              <a:t>	</a:t>
            </a:r>
            <a:r>
              <a:rPr lang="en-CA" sz="2000" i="0" u="none" strike="noStrike" cap="none">
                <a:solidFill>
                  <a:srgbClr val="000000"/>
                </a:solidFill>
                <a:latin typeface="Poppins Medium" panose="00000600000000000000" pitchFamily="2" charset="0"/>
                <a:ea typeface="Calibri"/>
                <a:cs typeface="Poppins Medium" panose="00000600000000000000" pitchFamily="2" charset="0"/>
                <a:sym typeface="Calibri"/>
              </a:rPr>
              <a:t>$5.4B. Canadian 3D graphics card company</a:t>
            </a:r>
            <a:r>
              <a:rPr lang="en-CA" sz="2000">
                <a:latin typeface="Poppins Medium" panose="00000600000000000000" pitchFamily="2" charset="0"/>
                <a:ea typeface="Calibri"/>
                <a:cs typeface="Poppins Medium" panose="00000600000000000000" pitchFamily="2" charset="0"/>
                <a:sym typeface="Calibri"/>
              </a:rPr>
              <a:t>.</a:t>
            </a:r>
            <a:endParaRPr sz="2000">
              <a:latin typeface="Poppins Medium" panose="00000600000000000000" pitchFamily="2" charset="0"/>
              <a:ea typeface="Calibri"/>
              <a:cs typeface="Poppins Medium" panose="00000600000000000000" pitchFamily="2" charset="0"/>
              <a:sym typeface="Calibri"/>
            </a:endParaRPr>
          </a:p>
          <a:p>
            <a:pPr marL="0" lvl="0" indent="0" algn="l" rtl="0">
              <a:lnSpc>
                <a:spcPct val="150000"/>
              </a:lnSpc>
              <a:spcBef>
                <a:spcPts val="0"/>
              </a:spcBef>
              <a:spcAft>
                <a:spcPts val="0"/>
              </a:spcAft>
              <a:buNone/>
            </a:pPr>
            <a:r>
              <a:rPr lang="en-CA" sz="2000" b="1">
                <a:solidFill>
                  <a:srgbClr val="4A86E8"/>
                </a:solidFill>
                <a:latin typeface="Poppins Medium" panose="00000600000000000000" pitchFamily="2" charset="0"/>
                <a:ea typeface="Calibri"/>
                <a:cs typeface="Poppins Medium" panose="00000600000000000000" pitchFamily="2" charset="0"/>
                <a:sym typeface="Calibri"/>
              </a:rPr>
              <a:t>2008 - GlobalFoundries Inc.</a:t>
            </a:r>
            <a:r>
              <a:rPr lang="en-CA" sz="2000">
                <a:solidFill>
                  <a:srgbClr val="4A86E8"/>
                </a:solidFill>
                <a:latin typeface="Poppins Medium" panose="00000600000000000000" pitchFamily="2" charset="0"/>
                <a:ea typeface="Calibri"/>
                <a:cs typeface="Poppins Medium" panose="00000600000000000000" pitchFamily="2" charset="0"/>
                <a:sym typeface="Calibri"/>
              </a:rPr>
              <a:t> a joint venture with Advanced Technology Investment Co. AMD spins off of its manufacturing operations</a:t>
            </a:r>
            <a:endParaRPr sz="2000">
              <a:latin typeface="Poppins Medium" panose="00000600000000000000" pitchFamily="2" charset="0"/>
              <a:ea typeface="Calibri"/>
              <a:cs typeface="Poppins Medium" panose="00000600000000000000" pitchFamily="2" charset="0"/>
              <a:sym typeface="Calibri"/>
            </a:endParaRPr>
          </a:p>
          <a:p>
            <a:pPr marL="0" marR="0" lvl="0" indent="0" algn="l" rtl="0">
              <a:lnSpc>
                <a:spcPct val="150000"/>
              </a:lnSpc>
              <a:spcBef>
                <a:spcPts val="0"/>
              </a:spcBef>
              <a:spcAft>
                <a:spcPts val="0"/>
              </a:spcAft>
              <a:buNone/>
            </a:pPr>
            <a:r>
              <a:rPr lang="en-CA" sz="2000" b="1" i="0" u="none" strike="noStrike" cap="none">
                <a:solidFill>
                  <a:srgbClr val="000000"/>
                </a:solidFill>
                <a:latin typeface="Poppins Medium" panose="00000600000000000000" pitchFamily="2" charset="0"/>
                <a:ea typeface="Calibri"/>
                <a:cs typeface="Poppins Medium" panose="00000600000000000000" pitchFamily="2" charset="0"/>
                <a:sym typeface="Calibri"/>
              </a:rPr>
              <a:t>2012</a:t>
            </a:r>
            <a:r>
              <a:rPr lang="en-CA" sz="2000" i="0" u="none" strike="noStrike" cap="none">
                <a:solidFill>
                  <a:srgbClr val="000000"/>
                </a:solidFill>
                <a:latin typeface="Poppins Medium" panose="00000600000000000000" pitchFamily="2" charset="0"/>
                <a:ea typeface="Calibri"/>
                <a:cs typeface="Poppins Medium" panose="00000600000000000000" pitchFamily="2" charset="0"/>
                <a:sym typeface="Calibri"/>
              </a:rPr>
              <a:t> </a:t>
            </a:r>
            <a:r>
              <a:rPr lang="en-CA" sz="2000" b="1" i="0" u="none" strike="noStrike" cap="none">
                <a:solidFill>
                  <a:srgbClr val="000000"/>
                </a:solidFill>
                <a:latin typeface="Poppins Medium" panose="00000600000000000000" pitchFamily="2" charset="0"/>
                <a:ea typeface="Calibri"/>
                <a:cs typeface="Poppins Medium" panose="00000600000000000000" pitchFamily="2" charset="0"/>
                <a:sym typeface="Calibri"/>
              </a:rPr>
              <a:t>- </a:t>
            </a:r>
            <a:r>
              <a:rPr lang="en-CA" sz="2000" b="1" i="0" u="none" strike="noStrike" cap="none" err="1">
                <a:solidFill>
                  <a:srgbClr val="000000"/>
                </a:solidFill>
                <a:latin typeface="Poppins Medium" panose="00000600000000000000" pitchFamily="2" charset="0"/>
                <a:ea typeface="Calibri"/>
                <a:cs typeface="Poppins Medium" panose="00000600000000000000" pitchFamily="2" charset="0"/>
                <a:sym typeface="Calibri"/>
              </a:rPr>
              <a:t>SeaMicro</a:t>
            </a:r>
            <a:r>
              <a:rPr lang="en-CA" sz="2000" b="1">
                <a:latin typeface="Poppins Medium" panose="00000600000000000000" pitchFamily="2" charset="0"/>
                <a:ea typeface="Calibri"/>
                <a:cs typeface="Poppins Medium" panose="00000600000000000000" pitchFamily="2" charset="0"/>
                <a:sym typeface="Calibri"/>
              </a:rPr>
              <a:t>		</a:t>
            </a:r>
            <a:r>
              <a:rPr lang="en-CA" sz="2000" i="0" u="none" strike="noStrike" cap="none">
                <a:solidFill>
                  <a:srgbClr val="000000"/>
                </a:solidFill>
                <a:latin typeface="Poppins Medium" panose="00000600000000000000" pitchFamily="2" charset="0"/>
                <a:ea typeface="Calibri"/>
                <a:cs typeface="Poppins Medium" panose="00000600000000000000" pitchFamily="2" charset="0"/>
                <a:sym typeface="Calibri"/>
              </a:rPr>
              <a:t>$334M. </a:t>
            </a:r>
            <a:r>
              <a:rPr lang="en-CA" sz="2000">
                <a:latin typeface="Poppins Medium" panose="00000600000000000000" pitchFamily="2" charset="0"/>
                <a:ea typeface="Calibri"/>
                <a:cs typeface="Poppins Medium" panose="00000600000000000000" pitchFamily="2" charset="0"/>
                <a:sym typeface="Calibri"/>
              </a:rPr>
              <a:t>U</a:t>
            </a:r>
            <a:r>
              <a:rPr lang="en-CA" sz="2000" i="0" strike="noStrike" cap="none">
                <a:solidFill>
                  <a:srgbClr val="000000"/>
                </a:solidFill>
                <a:latin typeface="Poppins Medium" panose="00000600000000000000" pitchFamily="2" charset="0"/>
                <a:ea typeface="Calibri"/>
                <a:cs typeface="Poppins Medium" panose="00000600000000000000" pitchFamily="2" charset="0"/>
                <a:sym typeface="Calibri"/>
              </a:rPr>
              <a:t>ltra-dense</a:t>
            </a:r>
            <a:r>
              <a:rPr lang="en-CA" sz="2000">
                <a:latin typeface="Poppins Medium" panose="00000600000000000000" pitchFamily="2" charset="0"/>
                <a:ea typeface="Calibri"/>
                <a:cs typeface="Poppins Medium" panose="00000600000000000000" pitchFamily="2" charset="0"/>
                <a:sym typeface="Calibri"/>
              </a:rPr>
              <a:t>, l</a:t>
            </a:r>
            <a:r>
              <a:rPr lang="en-CA" sz="2000" i="0" u="none" strike="noStrike" cap="none">
                <a:solidFill>
                  <a:srgbClr val="000000"/>
                </a:solidFill>
                <a:latin typeface="Poppins Medium" panose="00000600000000000000" pitchFamily="2" charset="0"/>
                <a:ea typeface="Calibri"/>
                <a:cs typeface="Poppins Medium" panose="00000600000000000000" pitchFamily="2" charset="0"/>
                <a:sym typeface="Calibri"/>
              </a:rPr>
              <a:t>ow-power server manufacturer.</a:t>
            </a:r>
            <a:endParaRPr sz="2000" i="0" u="sng" strike="noStrike" cap="none">
              <a:solidFill>
                <a:srgbClr val="000000"/>
              </a:solidFill>
              <a:latin typeface="Poppins Medium" panose="00000600000000000000" pitchFamily="2" charset="0"/>
              <a:ea typeface="Calibri"/>
              <a:cs typeface="Poppins Medium" panose="00000600000000000000" pitchFamily="2" charset="0"/>
              <a:sym typeface="Calibri"/>
            </a:endParaRPr>
          </a:p>
          <a:p>
            <a:pPr marL="0" marR="0" lvl="0" indent="0" algn="l" rtl="0">
              <a:lnSpc>
                <a:spcPct val="150000"/>
              </a:lnSpc>
              <a:spcBef>
                <a:spcPts val="0"/>
              </a:spcBef>
              <a:spcAft>
                <a:spcPts val="0"/>
              </a:spcAft>
              <a:buNone/>
            </a:pPr>
            <a:r>
              <a:rPr lang="en-CA" sz="2000" b="1" i="0" u="none" strike="noStrike" cap="none">
                <a:solidFill>
                  <a:srgbClr val="000000"/>
                </a:solidFill>
                <a:latin typeface="Poppins Medium" panose="00000600000000000000" pitchFamily="2" charset="0"/>
                <a:ea typeface="Calibri"/>
                <a:cs typeface="Poppins Medium" panose="00000600000000000000" pitchFamily="2" charset="0"/>
                <a:sym typeface="Calibri"/>
              </a:rPr>
              <a:t>2016 - </a:t>
            </a:r>
            <a:r>
              <a:rPr lang="en-CA" sz="2000" b="1" i="0" u="none" strike="noStrike" cap="none" err="1">
                <a:solidFill>
                  <a:srgbClr val="000000"/>
                </a:solidFill>
                <a:latin typeface="Poppins Medium" panose="00000600000000000000" pitchFamily="2" charset="0"/>
                <a:ea typeface="Calibri"/>
                <a:cs typeface="Poppins Medium" panose="00000600000000000000" pitchFamily="2" charset="0"/>
                <a:sym typeface="Calibri"/>
              </a:rPr>
              <a:t>HiAlgo</a:t>
            </a:r>
            <a:r>
              <a:rPr lang="en-CA" sz="2000" i="0" u="none" strike="noStrike" cap="none">
                <a:solidFill>
                  <a:srgbClr val="000000"/>
                </a:solidFill>
                <a:latin typeface="Poppins Medium" panose="00000600000000000000" pitchFamily="2" charset="0"/>
                <a:ea typeface="Calibri"/>
                <a:cs typeface="Poppins Medium" panose="00000600000000000000" pitchFamily="2" charset="0"/>
                <a:sym typeface="Calibri"/>
              </a:rPr>
              <a:t> 			Developer of unique PC gaming technologies designed to help Radeon RX Series GPUs</a:t>
            </a:r>
            <a:r>
              <a:rPr lang="en-CA" sz="2000">
                <a:latin typeface="Poppins Medium" panose="00000600000000000000" pitchFamily="2" charset="0"/>
                <a:ea typeface="Calibri"/>
                <a:cs typeface="Poppins Medium" panose="00000600000000000000" pitchFamily="2" charset="0"/>
                <a:sym typeface="Calibri"/>
              </a:rPr>
              <a:t>.</a:t>
            </a:r>
            <a:endParaRPr sz="2000" i="0" u="none" strike="noStrike" cap="none">
              <a:solidFill>
                <a:srgbClr val="000000"/>
              </a:solidFill>
              <a:latin typeface="Poppins Medium" panose="00000600000000000000" pitchFamily="2" charset="0"/>
              <a:ea typeface="Calibri"/>
              <a:cs typeface="Poppins Medium" panose="00000600000000000000" pitchFamily="2" charset="0"/>
              <a:sym typeface="Calibri"/>
            </a:endParaRPr>
          </a:p>
          <a:p>
            <a:pPr marL="0" marR="0" lvl="0" indent="0" algn="l" rtl="0">
              <a:lnSpc>
                <a:spcPct val="150000"/>
              </a:lnSpc>
              <a:spcBef>
                <a:spcPts val="0"/>
              </a:spcBef>
              <a:spcAft>
                <a:spcPts val="0"/>
              </a:spcAft>
              <a:buNone/>
            </a:pPr>
            <a:r>
              <a:rPr lang="en-CA" sz="2000" b="1" i="0" u="none" strike="noStrike" cap="none">
                <a:solidFill>
                  <a:srgbClr val="000000"/>
                </a:solidFill>
                <a:latin typeface="Poppins Medium" panose="00000600000000000000" pitchFamily="2" charset="0"/>
                <a:ea typeface="Calibri"/>
                <a:cs typeface="Poppins Medium" panose="00000600000000000000" pitchFamily="2" charset="0"/>
                <a:sym typeface="Calibri"/>
              </a:rPr>
              <a:t>2017 - </a:t>
            </a:r>
            <a:r>
              <a:rPr lang="en-CA" sz="2000" b="1" i="0" u="none" strike="noStrike" cap="none" err="1">
                <a:solidFill>
                  <a:srgbClr val="000000"/>
                </a:solidFill>
                <a:latin typeface="Poppins Medium" panose="00000600000000000000" pitchFamily="2" charset="0"/>
                <a:ea typeface="Calibri"/>
                <a:cs typeface="Poppins Medium" panose="00000600000000000000" pitchFamily="2" charset="0"/>
                <a:sym typeface="Calibri"/>
              </a:rPr>
              <a:t>Nitero</a:t>
            </a:r>
            <a:r>
              <a:rPr lang="en-CA" sz="2000" i="0" u="none" strike="noStrike" cap="none">
                <a:solidFill>
                  <a:srgbClr val="000000"/>
                </a:solidFill>
                <a:latin typeface="Poppins Medium" panose="00000600000000000000" pitchFamily="2" charset="0"/>
                <a:ea typeface="Calibri"/>
                <a:cs typeface="Poppins Medium" panose="00000600000000000000" pitchFamily="2" charset="0"/>
                <a:sym typeface="Calibri"/>
              </a:rPr>
              <a:t> 			Develops and manufactures wireless chips for streaming virtual reality (VR) content.</a:t>
            </a:r>
            <a:endParaRPr sz="2000" i="0" u="none" strike="noStrike" cap="none">
              <a:solidFill>
                <a:srgbClr val="000000"/>
              </a:solidFill>
              <a:latin typeface="Poppins Medium" panose="00000600000000000000" pitchFamily="2" charset="0"/>
              <a:ea typeface="Calibri"/>
              <a:cs typeface="Poppins Medium" panose="00000600000000000000" pitchFamily="2" charset="0"/>
              <a:sym typeface="Calibri"/>
            </a:endParaRPr>
          </a:p>
          <a:p>
            <a:pPr marL="0" marR="0" lvl="0" indent="0" algn="l" rtl="0">
              <a:lnSpc>
                <a:spcPct val="150000"/>
              </a:lnSpc>
              <a:spcBef>
                <a:spcPts val="0"/>
              </a:spcBef>
              <a:spcAft>
                <a:spcPts val="0"/>
              </a:spcAft>
              <a:buNone/>
            </a:pPr>
            <a:r>
              <a:rPr lang="en-CA" sz="2000" b="1" i="0" u="none" strike="noStrike" cap="none">
                <a:solidFill>
                  <a:srgbClr val="000000"/>
                </a:solidFill>
                <a:latin typeface="Poppins Medium" panose="00000600000000000000" pitchFamily="2" charset="0"/>
                <a:ea typeface="Calibri"/>
                <a:cs typeface="Poppins Medium" panose="00000600000000000000" pitchFamily="2" charset="0"/>
                <a:sym typeface="Calibri"/>
              </a:rPr>
              <a:t>2022 - Xilinx 			</a:t>
            </a:r>
            <a:r>
              <a:rPr lang="en-CA" sz="2000" i="0" u="none" strike="noStrike" cap="none">
                <a:solidFill>
                  <a:srgbClr val="000000"/>
                </a:solidFill>
                <a:latin typeface="Poppins Medium" panose="00000600000000000000" pitchFamily="2" charset="0"/>
                <a:ea typeface="Calibri"/>
                <a:cs typeface="Poppins Medium" panose="00000600000000000000" pitchFamily="2" charset="0"/>
                <a:sym typeface="Calibri"/>
              </a:rPr>
              <a:t>$50B. </a:t>
            </a:r>
            <a:r>
              <a:rPr lang="en-CA" sz="2000">
                <a:latin typeface="Poppins Medium" panose="00000600000000000000" pitchFamily="2" charset="0"/>
                <a:ea typeface="Calibri"/>
                <a:cs typeface="Poppins Medium" panose="00000600000000000000" pitchFamily="2" charset="0"/>
                <a:sym typeface="Calibri"/>
              </a:rPr>
              <a:t>P</a:t>
            </a:r>
            <a:r>
              <a:rPr lang="en-CA" sz="2000" i="0" u="none" strike="noStrike" cap="none">
                <a:solidFill>
                  <a:srgbClr val="000000"/>
                </a:solidFill>
                <a:latin typeface="Poppins Medium" panose="00000600000000000000" pitchFamily="2" charset="0"/>
                <a:ea typeface="Calibri"/>
                <a:cs typeface="Poppins Medium" panose="00000600000000000000" pitchFamily="2" charset="0"/>
                <a:sym typeface="Calibri"/>
              </a:rPr>
              <a:t>rogrammable logic devices supplier.</a:t>
            </a:r>
            <a:endParaRPr sz="2000" b="1" i="0" u="none" strike="noStrike" cap="none">
              <a:solidFill>
                <a:srgbClr val="000000"/>
              </a:solidFill>
              <a:latin typeface="Poppins Medium" panose="00000600000000000000" pitchFamily="2" charset="0"/>
              <a:ea typeface="Calibri"/>
              <a:cs typeface="Poppins Medium" panose="00000600000000000000" pitchFamily="2" charset="0"/>
              <a:sym typeface="Calibri"/>
            </a:endParaRPr>
          </a:p>
          <a:p>
            <a:pPr marL="0" marR="0" lvl="0" indent="0" algn="l" rtl="0">
              <a:lnSpc>
                <a:spcPct val="150000"/>
              </a:lnSpc>
              <a:spcBef>
                <a:spcPts val="0"/>
              </a:spcBef>
              <a:spcAft>
                <a:spcPts val="0"/>
              </a:spcAft>
              <a:buNone/>
            </a:pPr>
            <a:r>
              <a:rPr lang="en-CA" sz="2000" b="1" i="0" u="none" strike="noStrike" cap="none">
                <a:solidFill>
                  <a:srgbClr val="000000"/>
                </a:solidFill>
                <a:latin typeface="Poppins Medium" panose="00000600000000000000" pitchFamily="2" charset="0"/>
                <a:ea typeface="Calibri"/>
                <a:cs typeface="Poppins Medium" panose="00000600000000000000" pitchFamily="2" charset="0"/>
                <a:sym typeface="Calibri"/>
              </a:rPr>
              <a:t>2022 - </a:t>
            </a:r>
            <a:r>
              <a:rPr lang="en-CA" sz="2000" b="1" i="0" u="none" strike="noStrike" cap="none" err="1">
                <a:solidFill>
                  <a:srgbClr val="000000"/>
                </a:solidFill>
                <a:latin typeface="Poppins Medium" panose="00000600000000000000" pitchFamily="2" charset="0"/>
                <a:ea typeface="Calibri"/>
                <a:cs typeface="Poppins Medium" panose="00000600000000000000" pitchFamily="2" charset="0"/>
                <a:sym typeface="Calibri"/>
              </a:rPr>
              <a:t>Pensando</a:t>
            </a:r>
            <a:r>
              <a:rPr lang="en-CA" sz="2000" b="1" i="0" u="none" strike="noStrike" cap="none">
                <a:solidFill>
                  <a:srgbClr val="000000"/>
                </a:solidFill>
                <a:latin typeface="Poppins Medium" panose="00000600000000000000" pitchFamily="2" charset="0"/>
                <a:ea typeface="Calibri"/>
                <a:cs typeface="Poppins Medium" panose="00000600000000000000" pitchFamily="2" charset="0"/>
                <a:sym typeface="Calibri"/>
              </a:rPr>
              <a:t> 		</a:t>
            </a:r>
            <a:r>
              <a:rPr lang="en-CA" sz="2000" i="0" u="none" strike="noStrike" cap="none">
                <a:solidFill>
                  <a:srgbClr val="000000"/>
                </a:solidFill>
                <a:latin typeface="Poppins Medium" panose="00000600000000000000" pitchFamily="2" charset="0"/>
                <a:ea typeface="Calibri"/>
                <a:cs typeface="Poppins Medium" panose="00000600000000000000" pitchFamily="2" charset="0"/>
                <a:sym typeface="Calibri"/>
              </a:rPr>
              <a:t>$1.9B. Data center optimization startup.</a:t>
            </a:r>
            <a:endParaRPr sz="2000">
              <a:latin typeface="Poppins Medium" panose="00000600000000000000" pitchFamily="2" charset="0"/>
              <a:ea typeface="Calibri"/>
              <a:cs typeface="Poppins Medium" panose="00000600000000000000" pitchFamily="2" charset="0"/>
              <a:sym typeface="Calibri"/>
            </a:endParaRPr>
          </a:p>
          <a:p>
            <a:pPr marL="0" marR="0" lvl="0" indent="0" algn="l" rtl="0">
              <a:lnSpc>
                <a:spcPct val="150000"/>
              </a:lnSpc>
              <a:spcBef>
                <a:spcPts val="0"/>
              </a:spcBef>
              <a:spcAft>
                <a:spcPts val="0"/>
              </a:spcAft>
              <a:buNone/>
            </a:pPr>
            <a:r>
              <a:rPr lang="en-CA" sz="2000" b="1">
                <a:latin typeface="Poppins Medium" panose="00000600000000000000" pitchFamily="2" charset="0"/>
                <a:ea typeface="Calibri"/>
                <a:cs typeface="Poppins Medium" panose="00000600000000000000" pitchFamily="2" charset="0"/>
                <a:sym typeface="Calibri"/>
              </a:rPr>
              <a:t>2023 - Nod.ai 			</a:t>
            </a:r>
            <a:r>
              <a:rPr lang="en-CA" sz="2000">
                <a:latin typeface="Poppins Medium" panose="00000600000000000000" pitchFamily="2" charset="0"/>
                <a:ea typeface="Calibri"/>
                <a:cs typeface="Poppins Medium" panose="00000600000000000000" pitchFamily="2" charset="0"/>
                <a:sym typeface="Calibri"/>
              </a:rPr>
              <a:t>Open-source AI software provider to improve its AI software capabilities.</a:t>
            </a:r>
          </a:p>
          <a:p>
            <a:pPr marL="0" marR="0" lvl="0" indent="0" algn="l" rtl="0">
              <a:lnSpc>
                <a:spcPct val="150000"/>
              </a:lnSpc>
              <a:spcBef>
                <a:spcPts val="0"/>
              </a:spcBef>
              <a:spcAft>
                <a:spcPts val="0"/>
              </a:spcAft>
              <a:buNone/>
            </a:pPr>
            <a:r>
              <a:rPr lang="en-CA" sz="2000" b="1">
                <a:latin typeface="Poppins Medium" panose="00000600000000000000" pitchFamily="2" charset="0"/>
                <a:ea typeface="Calibri"/>
                <a:cs typeface="Poppins Medium" panose="00000600000000000000" pitchFamily="2" charset="0"/>
                <a:sym typeface="Calibri"/>
              </a:rPr>
              <a:t>2024 – Silo AI			$665M. AI startup acquired to help keep up with Nvidia. (“Europe’s largest private AI Lab”)</a:t>
            </a:r>
          </a:p>
          <a:p>
            <a:pPr marL="0" marR="0" lvl="0" indent="0" algn="l" rtl="0">
              <a:lnSpc>
                <a:spcPct val="150000"/>
              </a:lnSpc>
              <a:spcBef>
                <a:spcPts val="0"/>
              </a:spcBef>
              <a:spcAft>
                <a:spcPts val="0"/>
              </a:spcAft>
              <a:buNone/>
            </a:pPr>
            <a:r>
              <a:rPr lang="en-CA" sz="2000" b="1">
                <a:latin typeface="Poppins Medium" panose="00000600000000000000" pitchFamily="2" charset="0"/>
                <a:ea typeface="Calibri"/>
                <a:cs typeface="Poppins Medium" panose="00000600000000000000" pitchFamily="2" charset="0"/>
                <a:sym typeface="Calibri"/>
              </a:rPr>
              <a:t>2024 – ZT Systems</a:t>
            </a:r>
            <a:r>
              <a:rPr lang="en-US" sz="2000" b="1">
                <a:latin typeface="Poppins Medium" panose="00000600000000000000" pitchFamily="2" charset="0"/>
                <a:ea typeface="Calibri"/>
                <a:cs typeface="Poppins Medium" panose="00000600000000000000" pitchFamily="2" charset="0"/>
                <a:sym typeface="Calibri"/>
              </a:rPr>
              <a:t>		$4.9B. Aiming to acquire the server maker. To further competition with Nvidia in the AI infrastructure segment. </a:t>
            </a:r>
          </a:p>
        </p:txBody>
      </p:sp>
      <p:sp>
        <p:nvSpPr>
          <p:cNvPr id="44" name="TextBox 43">
            <a:extLst>
              <a:ext uri="{FF2B5EF4-FFF2-40B4-BE49-F238E27FC236}">
                <a16:creationId xmlns:a16="http://schemas.microsoft.com/office/drawing/2014/main" id="{69630AA1-5876-B0F5-D98F-A50A8A6D2DE3}"/>
              </a:ext>
            </a:extLst>
          </p:cNvPr>
          <p:cNvSpPr txBox="1"/>
          <p:nvPr/>
        </p:nvSpPr>
        <p:spPr>
          <a:xfrm>
            <a:off x="25400" y="9404930"/>
            <a:ext cx="3649133" cy="111492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6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400"/>
              <a:t>Source: </a:t>
            </a:r>
            <a:r>
              <a:rPr lang="fr-FR" sz="1400">
                <a:hlinkClick r:id="rId4">
                  <a:extLst>
                    <a:ext uri="{A12FA001-AC4F-418D-AE19-62706E023703}">
                      <ahyp:hlinkClr xmlns:ahyp="http://schemas.microsoft.com/office/drawing/2018/hyperlinkcolor" val="tx"/>
                    </a:ext>
                  </a:extLst>
                </a:hlinkClick>
              </a:rPr>
              <a:t>https://en.wikipedia.org/wiki/AMD</a:t>
            </a:r>
            <a:endParaRPr lang="fr-FR" sz="1400"/>
          </a:p>
          <a:p>
            <a:r>
              <a:rPr lang="fr-FR" sz="1400">
                <a:hlinkClick r:id="rId5">
                  <a:extLst>
                    <a:ext uri="{A12FA001-AC4F-418D-AE19-62706E023703}">
                      <ahyp:hlinkClr xmlns:ahyp="http://schemas.microsoft.com/office/drawing/2018/hyperlinkcolor" val="tx"/>
                    </a:ext>
                  </a:extLst>
                </a:hlinkClick>
              </a:rPr>
              <a:t>https://www.silo.ai/</a:t>
            </a:r>
            <a:endParaRPr lang="fr-FR" sz="1400"/>
          </a:p>
        </p:txBody>
      </p:sp>
      <p:pic>
        <p:nvPicPr>
          <p:cNvPr id="47" name="Picture 2" descr="AMD Logo and symbol, meaning, history, PNG, brand">
            <a:extLst>
              <a:ext uri="{FF2B5EF4-FFF2-40B4-BE49-F238E27FC236}">
                <a16:creationId xmlns:a16="http://schemas.microsoft.com/office/drawing/2014/main" id="{D6E78CBE-18D2-2DBE-0F3E-F841164251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00" y="-5821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Recent Notable Acquisitions</a:t>
            </a:r>
          </a:p>
        </p:txBody>
      </p:sp>
      <p:grpSp>
        <p:nvGrpSpPr>
          <p:cNvPr id="14" name="Group 13">
            <a:extLst>
              <a:ext uri="{FF2B5EF4-FFF2-40B4-BE49-F238E27FC236}">
                <a16:creationId xmlns:a16="http://schemas.microsoft.com/office/drawing/2014/main" id="{0E11AF13-BB66-1D19-18A3-E83A7C17C72B}"/>
              </a:ext>
            </a:extLst>
          </p:cNvPr>
          <p:cNvGrpSpPr/>
          <p:nvPr/>
        </p:nvGrpSpPr>
        <p:grpSpPr>
          <a:xfrm>
            <a:off x="1288178" y="2772065"/>
            <a:ext cx="15020163" cy="3653282"/>
            <a:chOff x="1288178" y="2772065"/>
            <a:chExt cx="15020163" cy="3653282"/>
          </a:xfrm>
        </p:grpSpPr>
        <p:pic>
          <p:nvPicPr>
            <p:cNvPr id="8" name="Google Shape;1211;p148">
              <a:extLst>
                <a:ext uri="{FF2B5EF4-FFF2-40B4-BE49-F238E27FC236}">
                  <a16:creationId xmlns:a16="http://schemas.microsoft.com/office/drawing/2014/main" id="{48F0665F-6FE5-9963-9C06-D66053F2A9A5}"/>
                </a:ext>
              </a:extLst>
            </p:cNvPr>
            <p:cNvPicPr preferRelativeResize="0"/>
            <p:nvPr/>
          </p:nvPicPr>
          <p:blipFill>
            <a:blip r:embed="rId4">
              <a:alphaModFix/>
            </a:blip>
            <a:stretch>
              <a:fillRect/>
            </a:stretch>
          </p:blipFill>
          <p:spPr>
            <a:xfrm>
              <a:off x="1288178" y="2772065"/>
              <a:ext cx="15020163" cy="3289376"/>
            </a:xfrm>
            <a:prstGeom prst="rect">
              <a:avLst/>
            </a:prstGeom>
            <a:noFill/>
            <a:ln>
              <a:noFill/>
            </a:ln>
          </p:spPr>
        </p:pic>
        <p:sp>
          <p:nvSpPr>
            <p:cNvPr id="13" name="TextBox 12">
              <a:extLst>
                <a:ext uri="{FF2B5EF4-FFF2-40B4-BE49-F238E27FC236}">
                  <a16:creationId xmlns:a16="http://schemas.microsoft.com/office/drawing/2014/main" id="{63D0462F-7EE6-D09C-B78F-165CE12C173C}"/>
                </a:ext>
              </a:extLst>
            </p:cNvPr>
            <p:cNvSpPr txBox="1"/>
            <p:nvPr/>
          </p:nvSpPr>
          <p:spPr>
            <a:xfrm>
              <a:off x="1325049" y="6039738"/>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dirty="0"/>
                <a:t>Source: https://ir.amd.com/sec-filings/content/0000002488-23-000195/0000002488-23-000195.pdf</a:t>
              </a:r>
            </a:p>
          </p:txBody>
        </p:sp>
      </p:grpSp>
      <p:pic>
        <p:nvPicPr>
          <p:cNvPr id="17" name="Picture 2" descr="AMD Logo and symbol, meaning, history, PNG, brand">
            <a:extLst>
              <a:ext uri="{FF2B5EF4-FFF2-40B4-BE49-F238E27FC236}">
                <a16:creationId xmlns:a16="http://schemas.microsoft.com/office/drawing/2014/main" id="{FCF6F409-9B54-84A3-5122-97E6F7DF1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8E5AED1-2155-009B-44C2-9DF7EE1133F0}"/>
              </a:ext>
            </a:extLst>
          </p:cNvPr>
          <p:cNvPicPr>
            <a:picLocks noChangeAspect="1"/>
          </p:cNvPicPr>
          <p:nvPr/>
        </p:nvPicPr>
        <p:blipFill>
          <a:blip r:embed="rId6"/>
          <a:stretch>
            <a:fillRect/>
          </a:stretch>
        </p:blipFill>
        <p:spPr>
          <a:xfrm>
            <a:off x="605105" y="6627630"/>
            <a:ext cx="16386307" cy="1993858"/>
          </a:xfrm>
          <a:prstGeom prst="rect">
            <a:avLst/>
          </a:prstGeom>
        </p:spPr>
      </p:pic>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8ED6AA58-CF1A-216D-13FF-8A5993DAF806}"/>
                  </a:ext>
                </a:extLst>
              </p14:cNvPr>
              <p14:cNvContentPartPr/>
              <p14:nvPr/>
            </p14:nvContentPartPr>
            <p14:xfrm>
              <a:off x="14889079" y="7260373"/>
              <a:ext cx="1227240" cy="82800"/>
            </p14:xfrm>
          </p:contentPart>
        </mc:Choice>
        <mc:Fallback xmlns="">
          <p:pic>
            <p:nvPicPr>
              <p:cNvPr id="16" name="Ink 15">
                <a:extLst>
                  <a:ext uri="{FF2B5EF4-FFF2-40B4-BE49-F238E27FC236}">
                    <a16:creationId xmlns:a16="http://schemas.microsoft.com/office/drawing/2014/main" id="{8ED6AA58-CF1A-216D-13FF-8A5993DAF806}"/>
                  </a:ext>
                </a:extLst>
              </p:cNvPr>
              <p:cNvPicPr/>
              <p:nvPr/>
            </p:nvPicPr>
            <p:blipFill>
              <a:blip r:embed="rId8"/>
              <a:stretch>
                <a:fillRect/>
              </a:stretch>
            </p:blipFill>
            <p:spPr>
              <a:xfrm>
                <a:off x="14835079" y="7152373"/>
                <a:ext cx="1334880" cy="298440"/>
              </a:xfrm>
              <a:prstGeom prst="rect">
                <a:avLst/>
              </a:prstGeom>
            </p:spPr>
          </p:pic>
        </mc:Fallback>
      </mc:AlternateContent>
      <p:sp>
        <p:nvSpPr>
          <p:cNvPr id="20" name="TextBox 19">
            <a:extLst>
              <a:ext uri="{FF2B5EF4-FFF2-40B4-BE49-F238E27FC236}">
                <a16:creationId xmlns:a16="http://schemas.microsoft.com/office/drawing/2014/main" id="{398BC91E-B210-562E-BAC8-AE453BCF8371}"/>
              </a:ext>
            </a:extLst>
          </p:cNvPr>
          <p:cNvSpPr txBox="1"/>
          <p:nvPr/>
        </p:nvSpPr>
        <p:spPr>
          <a:xfrm>
            <a:off x="637443" y="8621488"/>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dirty="0">
                <a:solidFill>
                  <a:schemeClr val="bg1">
                    <a:lumMod val="65000"/>
                  </a:schemeClr>
                </a:solidFill>
              </a:rPr>
              <a:t>Source: </a:t>
            </a:r>
            <a:r>
              <a:rPr lang="fr-FR" sz="1200" dirty="0">
                <a:solidFill>
                  <a:schemeClr val="bg1">
                    <a:lumMod val="65000"/>
                  </a:schemeClr>
                </a:solidFill>
                <a:hlinkClick r:id="rId9">
                  <a:extLst>
                    <a:ext uri="{A12FA001-AC4F-418D-AE19-62706E023703}">
                      <ahyp:hlinkClr xmlns:ahyp="http://schemas.microsoft.com/office/drawing/2018/hyperlinkcolor" val="tx"/>
                    </a:ext>
                  </a:extLst>
                </a:hlinkClick>
              </a:rPr>
              <a:t>https://ir.amd.com/sec-filings/content/0000002488-24-000163/0000002488-24-000163.pdf</a:t>
            </a:r>
            <a:r>
              <a:rPr lang="fr-FR" sz="1200" dirty="0">
                <a:solidFill>
                  <a:schemeClr val="bg1">
                    <a:lumMod val="65000"/>
                  </a:schemeClr>
                </a:solidFill>
              </a:rPr>
              <a:t> </a:t>
            </a:r>
          </a:p>
        </p:txBody>
      </p:sp>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80AAAF3B-7B17-8B46-7974-88CF921E5461}"/>
                  </a:ext>
                </a:extLst>
              </p14:cNvPr>
              <p14:cNvContentPartPr/>
              <p14:nvPr/>
            </p14:nvContentPartPr>
            <p14:xfrm>
              <a:off x="15353119" y="7805773"/>
              <a:ext cx="1773000" cy="28080"/>
            </p14:xfrm>
          </p:contentPart>
        </mc:Choice>
        <mc:Fallback xmlns="">
          <p:pic>
            <p:nvPicPr>
              <p:cNvPr id="21" name="Ink 20">
                <a:extLst>
                  <a:ext uri="{FF2B5EF4-FFF2-40B4-BE49-F238E27FC236}">
                    <a16:creationId xmlns:a16="http://schemas.microsoft.com/office/drawing/2014/main" id="{80AAAF3B-7B17-8B46-7974-88CF921E5461}"/>
                  </a:ext>
                </a:extLst>
              </p:cNvPr>
              <p:cNvPicPr/>
              <p:nvPr/>
            </p:nvPicPr>
            <p:blipFill>
              <a:blip r:embed="rId11"/>
              <a:stretch>
                <a:fillRect/>
              </a:stretch>
            </p:blipFill>
            <p:spPr>
              <a:xfrm>
                <a:off x="15299479" y="7698133"/>
                <a:ext cx="188064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E8B44EA3-C937-4943-BABD-482585D3ABC3}"/>
                  </a:ext>
                </a:extLst>
              </p14:cNvPr>
              <p14:cNvContentPartPr/>
              <p14:nvPr/>
            </p14:nvContentPartPr>
            <p14:xfrm>
              <a:off x="709039" y="8036893"/>
              <a:ext cx="10266840" cy="165960"/>
            </p14:xfrm>
          </p:contentPart>
        </mc:Choice>
        <mc:Fallback xmlns="">
          <p:pic>
            <p:nvPicPr>
              <p:cNvPr id="22" name="Ink 21">
                <a:extLst>
                  <a:ext uri="{FF2B5EF4-FFF2-40B4-BE49-F238E27FC236}">
                    <a16:creationId xmlns:a16="http://schemas.microsoft.com/office/drawing/2014/main" id="{E8B44EA3-C937-4943-BABD-482585D3ABC3}"/>
                  </a:ext>
                </a:extLst>
              </p:cNvPr>
              <p:cNvPicPr/>
              <p:nvPr/>
            </p:nvPicPr>
            <p:blipFill>
              <a:blip r:embed="rId13"/>
              <a:stretch>
                <a:fillRect/>
              </a:stretch>
            </p:blipFill>
            <p:spPr>
              <a:xfrm>
                <a:off x="655399" y="7929253"/>
                <a:ext cx="10374480" cy="381600"/>
              </a:xfrm>
              <a:prstGeom prst="rect">
                <a:avLst/>
              </a:prstGeom>
            </p:spPr>
          </p:pic>
        </mc:Fallback>
      </mc:AlternateContent>
    </p:spTree>
    <p:extLst>
      <p:ext uri="{BB962C8B-B14F-4D97-AF65-F5344CB8AC3E}">
        <p14:creationId xmlns:p14="http://schemas.microsoft.com/office/powerpoint/2010/main" val="244733544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00" y="-5821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Equity Joint Ventures</a:t>
            </a:r>
          </a:p>
        </p:txBody>
      </p:sp>
      <p:pic>
        <p:nvPicPr>
          <p:cNvPr id="15" name="Picture 14">
            <a:extLst>
              <a:ext uri="{FF2B5EF4-FFF2-40B4-BE49-F238E27FC236}">
                <a16:creationId xmlns:a16="http://schemas.microsoft.com/office/drawing/2014/main" id="{780EBA2C-D9CC-61CB-C593-86B731DBFE83}"/>
              </a:ext>
            </a:extLst>
          </p:cNvPr>
          <p:cNvPicPr>
            <a:picLocks noChangeAspect="1"/>
          </p:cNvPicPr>
          <p:nvPr/>
        </p:nvPicPr>
        <p:blipFill>
          <a:blip r:embed="rId4"/>
          <a:stretch>
            <a:fillRect/>
          </a:stretch>
        </p:blipFill>
        <p:spPr>
          <a:xfrm>
            <a:off x="1447800" y="2027983"/>
            <a:ext cx="14935200" cy="2431672"/>
          </a:xfrm>
          <a:prstGeom prst="rect">
            <a:avLst/>
          </a:prstGeom>
        </p:spPr>
      </p:pic>
      <p:pic>
        <p:nvPicPr>
          <p:cNvPr id="17" name="Picture 16">
            <a:extLst>
              <a:ext uri="{FF2B5EF4-FFF2-40B4-BE49-F238E27FC236}">
                <a16:creationId xmlns:a16="http://schemas.microsoft.com/office/drawing/2014/main" id="{52A686C5-81E2-1136-8D1C-6811FAFE8471}"/>
              </a:ext>
            </a:extLst>
          </p:cNvPr>
          <p:cNvPicPr>
            <a:picLocks noChangeAspect="1"/>
          </p:cNvPicPr>
          <p:nvPr/>
        </p:nvPicPr>
        <p:blipFill>
          <a:blip r:embed="rId5"/>
          <a:stretch>
            <a:fillRect/>
          </a:stretch>
        </p:blipFill>
        <p:spPr>
          <a:xfrm>
            <a:off x="1325026" y="4295411"/>
            <a:ext cx="14453419" cy="2764804"/>
          </a:xfrm>
          <a:prstGeom prst="rect">
            <a:avLst/>
          </a:prstGeom>
        </p:spPr>
      </p:pic>
      <p:pic>
        <p:nvPicPr>
          <p:cNvPr id="19" name="Picture 18">
            <a:extLst>
              <a:ext uri="{FF2B5EF4-FFF2-40B4-BE49-F238E27FC236}">
                <a16:creationId xmlns:a16="http://schemas.microsoft.com/office/drawing/2014/main" id="{76845D0D-6BA7-342B-EBEE-D7B2FCB8001E}"/>
              </a:ext>
            </a:extLst>
          </p:cNvPr>
          <p:cNvPicPr>
            <a:picLocks noChangeAspect="1"/>
          </p:cNvPicPr>
          <p:nvPr/>
        </p:nvPicPr>
        <p:blipFill>
          <a:blip r:embed="rId6"/>
          <a:stretch>
            <a:fillRect/>
          </a:stretch>
        </p:blipFill>
        <p:spPr>
          <a:xfrm>
            <a:off x="1423219" y="7328595"/>
            <a:ext cx="14877468" cy="2631810"/>
          </a:xfrm>
          <a:prstGeom prst="rect">
            <a:avLst/>
          </a:prstGeom>
        </p:spPr>
      </p:pic>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DA117D55-A14D-4A71-C72E-F423C7063FC2}"/>
                  </a:ext>
                </a:extLst>
              </p14:cNvPr>
              <p14:cNvContentPartPr/>
              <p14:nvPr/>
            </p14:nvContentPartPr>
            <p14:xfrm>
              <a:off x="2078919" y="3449357"/>
              <a:ext cx="8729640" cy="47160"/>
            </p14:xfrm>
          </p:contentPart>
        </mc:Choice>
        <mc:Fallback xmlns="">
          <p:pic>
            <p:nvPicPr>
              <p:cNvPr id="23" name="Ink 22">
                <a:extLst>
                  <a:ext uri="{FF2B5EF4-FFF2-40B4-BE49-F238E27FC236}">
                    <a16:creationId xmlns:a16="http://schemas.microsoft.com/office/drawing/2014/main" id="{DA117D55-A14D-4A71-C72E-F423C7063FC2}"/>
                  </a:ext>
                </a:extLst>
              </p:cNvPr>
              <p:cNvPicPr/>
              <p:nvPr/>
            </p:nvPicPr>
            <p:blipFill>
              <a:blip r:embed="rId8"/>
              <a:stretch>
                <a:fillRect/>
              </a:stretch>
            </p:blipFill>
            <p:spPr>
              <a:xfrm>
                <a:off x="2024919" y="3341357"/>
                <a:ext cx="88372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 name="Ink 26">
                <a:extLst>
                  <a:ext uri="{FF2B5EF4-FFF2-40B4-BE49-F238E27FC236}">
                    <a16:creationId xmlns:a16="http://schemas.microsoft.com/office/drawing/2014/main" id="{310482B2-1E3B-0EF3-6022-CC9D82C6496A}"/>
                  </a:ext>
                </a:extLst>
              </p14:cNvPr>
              <p14:cNvContentPartPr/>
              <p14:nvPr/>
            </p14:nvContentPartPr>
            <p14:xfrm>
              <a:off x="14069799" y="8169317"/>
              <a:ext cx="2077920" cy="15840"/>
            </p14:xfrm>
          </p:contentPart>
        </mc:Choice>
        <mc:Fallback xmlns="">
          <p:pic>
            <p:nvPicPr>
              <p:cNvPr id="27" name="Ink 26">
                <a:extLst>
                  <a:ext uri="{FF2B5EF4-FFF2-40B4-BE49-F238E27FC236}">
                    <a16:creationId xmlns:a16="http://schemas.microsoft.com/office/drawing/2014/main" id="{310482B2-1E3B-0EF3-6022-CC9D82C6496A}"/>
                  </a:ext>
                </a:extLst>
              </p:cNvPr>
              <p:cNvPicPr/>
              <p:nvPr/>
            </p:nvPicPr>
            <p:blipFill>
              <a:blip r:embed="rId10"/>
              <a:stretch>
                <a:fillRect/>
              </a:stretch>
            </p:blipFill>
            <p:spPr>
              <a:xfrm>
                <a:off x="14015808" y="8061317"/>
                <a:ext cx="2185541"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8" name="Ink 27">
                <a:extLst>
                  <a:ext uri="{FF2B5EF4-FFF2-40B4-BE49-F238E27FC236}">
                    <a16:creationId xmlns:a16="http://schemas.microsoft.com/office/drawing/2014/main" id="{619FDBF7-3830-1D3A-37BA-D7B093BCDF80}"/>
                  </a:ext>
                </a:extLst>
              </p14:cNvPr>
              <p14:cNvContentPartPr/>
              <p14:nvPr/>
            </p14:nvContentPartPr>
            <p14:xfrm>
              <a:off x="1518759" y="8374517"/>
              <a:ext cx="1797840" cy="46800"/>
            </p14:xfrm>
          </p:contentPart>
        </mc:Choice>
        <mc:Fallback xmlns="">
          <p:pic>
            <p:nvPicPr>
              <p:cNvPr id="28" name="Ink 27">
                <a:extLst>
                  <a:ext uri="{FF2B5EF4-FFF2-40B4-BE49-F238E27FC236}">
                    <a16:creationId xmlns:a16="http://schemas.microsoft.com/office/drawing/2014/main" id="{619FDBF7-3830-1D3A-37BA-D7B093BCDF80}"/>
                  </a:ext>
                </a:extLst>
              </p:cNvPr>
              <p:cNvPicPr/>
              <p:nvPr/>
            </p:nvPicPr>
            <p:blipFill>
              <a:blip r:embed="rId12"/>
              <a:stretch>
                <a:fillRect/>
              </a:stretch>
            </p:blipFill>
            <p:spPr>
              <a:xfrm>
                <a:off x="1464759" y="8266517"/>
                <a:ext cx="190548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 name="Ink 29">
                <a:extLst>
                  <a:ext uri="{FF2B5EF4-FFF2-40B4-BE49-F238E27FC236}">
                    <a16:creationId xmlns:a16="http://schemas.microsoft.com/office/drawing/2014/main" id="{4AA52E05-9A81-831D-56FD-C1A046C7A625}"/>
                  </a:ext>
                </a:extLst>
              </p14:cNvPr>
              <p14:cNvContentPartPr/>
              <p14:nvPr/>
            </p14:nvContentPartPr>
            <p14:xfrm>
              <a:off x="6872319" y="8449037"/>
              <a:ext cx="1605600" cy="31680"/>
            </p14:xfrm>
          </p:contentPart>
        </mc:Choice>
        <mc:Fallback xmlns="">
          <p:pic>
            <p:nvPicPr>
              <p:cNvPr id="30" name="Ink 29">
                <a:extLst>
                  <a:ext uri="{FF2B5EF4-FFF2-40B4-BE49-F238E27FC236}">
                    <a16:creationId xmlns:a16="http://schemas.microsoft.com/office/drawing/2014/main" id="{4AA52E05-9A81-831D-56FD-C1A046C7A625}"/>
                  </a:ext>
                </a:extLst>
              </p:cNvPr>
              <p:cNvPicPr/>
              <p:nvPr/>
            </p:nvPicPr>
            <p:blipFill>
              <a:blip r:embed="rId14"/>
              <a:stretch>
                <a:fillRect/>
              </a:stretch>
            </p:blipFill>
            <p:spPr>
              <a:xfrm>
                <a:off x="6818307" y="8339796"/>
                <a:ext cx="1713264" cy="249799"/>
              </a:xfrm>
              <a:prstGeom prst="rect">
                <a:avLst/>
              </a:prstGeom>
            </p:spPr>
          </p:pic>
        </mc:Fallback>
      </mc:AlternateContent>
      <p:sp>
        <p:nvSpPr>
          <p:cNvPr id="31" name="TextBox 30">
            <a:extLst>
              <a:ext uri="{FF2B5EF4-FFF2-40B4-BE49-F238E27FC236}">
                <a16:creationId xmlns:a16="http://schemas.microsoft.com/office/drawing/2014/main" id="{A44FDC7A-6A3F-E30F-7AF8-2C6833ED59E5}"/>
              </a:ext>
            </a:extLst>
          </p:cNvPr>
          <p:cNvSpPr txBox="1"/>
          <p:nvPr/>
        </p:nvSpPr>
        <p:spPr>
          <a:xfrm>
            <a:off x="30316" y="10032422"/>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a:t>Source: </a:t>
            </a:r>
            <a:r>
              <a:rPr lang="en-CA" sz="1200">
                <a:solidFill>
                  <a:srgbClr val="949494"/>
                </a:solidFill>
              </a:rPr>
              <a:t>https://ir</a:t>
            </a:r>
            <a:r>
              <a:rPr lang="en-CA" sz="1200"/>
              <a:t>.amd.com/sec-filings/filter/quarterly-filings/content/0000002488-24-000123/0000002488-24-000123.pdf</a:t>
            </a:r>
          </a:p>
        </p:txBody>
      </p:sp>
      <p:pic>
        <p:nvPicPr>
          <p:cNvPr id="34" name="Picture 2" descr="AMD Logo and symbol, meaning, history, PNG, brand">
            <a:extLst>
              <a:ext uri="{FF2B5EF4-FFF2-40B4-BE49-F238E27FC236}">
                <a16:creationId xmlns:a16="http://schemas.microsoft.com/office/drawing/2014/main" id="{AE311C64-57A2-B3D9-F387-56617E8B25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383000" y="9176209"/>
            <a:ext cx="1835520" cy="114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0607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Artificial Intelligence</a:t>
            </a:r>
          </a:p>
        </p:txBody>
      </p:sp>
      <p:pic>
        <p:nvPicPr>
          <p:cNvPr id="7" name="Picture 6">
            <a:extLst>
              <a:ext uri="{FF2B5EF4-FFF2-40B4-BE49-F238E27FC236}">
                <a16:creationId xmlns:a16="http://schemas.microsoft.com/office/drawing/2014/main" id="{927F4AA2-A04F-6984-B343-06899A9095F6}"/>
              </a:ext>
            </a:extLst>
          </p:cNvPr>
          <p:cNvPicPr>
            <a:picLocks noChangeAspect="1"/>
          </p:cNvPicPr>
          <p:nvPr/>
        </p:nvPicPr>
        <p:blipFill>
          <a:blip r:embed="rId4"/>
          <a:stretch>
            <a:fillRect/>
          </a:stretch>
        </p:blipFill>
        <p:spPr>
          <a:xfrm>
            <a:off x="772141" y="2806159"/>
            <a:ext cx="16637297" cy="5696277"/>
          </a:xfrm>
          <a:prstGeom prst="rect">
            <a:avLst/>
          </a:prstGeom>
        </p:spPr>
      </p:pic>
      <p:pic>
        <p:nvPicPr>
          <p:cNvPr id="9" name="Picture 2" descr="AMD Logo and symbol, meaning, history, PNG, brand">
            <a:extLst>
              <a:ext uri="{FF2B5EF4-FFF2-40B4-BE49-F238E27FC236}">
                <a16:creationId xmlns:a16="http://schemas.microsoft.com/office/drawing/2014/main" id="{6B650E65-E076-448B-C3F2-562E287AD6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6C67B5-5C12-8870-95AB-077BC8CE20D2}"/>
              </a:ext>
            </a:extLst>
          </p:cNvPr>
          <p:cNvSpPr txBox="1"/>
          <p:nvPr/>
        </p:nvSpPr>
        <p:spPr>
          <a:xfrm>
            <a:off x="30316" y="10032422"/>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a:solidFill>
                  <a:schemeClr val="bg1">
                    <a:lumMod val="65000"/>
                  </a:schemeClr>
                </a:solidFill>
              </a:rPr>
              <a:t>Source: </a:t>
            </a:r>
            <a:r>
              <a:rPr lang="en-CA" sz="1200">
                <a:solidFill>
                  <a:schemeClr val="bg1">
                    <a:lumMod val="65000"/>
                  </a:schemeClr>
                </a:solidFill>
                <a:hlinkClick r:id="rId6">
                  <a:extLst>
                    <a:ext uri="{A12FA001-AC4F-418D-AE19-62706E023703}">
                      <ahyp:hlinkClr xmlns:ahyp="http://schemas.microsoft.com/office/drawing/2018/hyperlinkcolor" val="tx"/>
                    </a:ext>
                  </a:extLst>
                </a:hlinkClick>
              </a:rPr>
              <a:t>https://d1io3yog0oux5.cloudfront.net/_f6de27f278081f738f70348fd51b7b40/amd/db/778/6973/file/AMD+Q2%2724+Earnings+Slides.pdf</a:t>
            </a:r>
            <a:r>
              <a:rPr lang="en-CA" sz="1200">
                <a:solidFill>
                  <a:schemeClr val="bg1">
                    <a:lumMod val="65000"/>
                  </a:schemeClr>
                </a:solidFill>
              </a:rPr>
              <a:t> </a:t>
            </a:r>
          </a:p>
        </p:txBody>
      </p:sp>
    </p:spTree>
    <p:extLst>
      <p:ext uri="{BB962C8B-B14F-4D97-AF65-F5344CB8AC3E}">
        <p14:creationId xmlns:p14="http://schemas.microsoft.com/office/powerpoint/2010/main" val="49740167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Artificial Intelligence</a:t>
            </a:r>
          </a:p>
        </p:txBody>
      </p:sp>
      <p:pic>
        <p:nvPicPr>
          <p:cNvPr id="9" name="Picture 2" descr="AMD Logo and symbol, meaning, history, PNG, brand">
            <a:extLst>
              <a:ext uri="{FF2B5EF4-FFF2-40B4-BE49-F238E27FC236}">
                <a16:creationId xmlns:a16="http://schemas.microsoft.com/office/drawing/2014/main" id="{6B650E65-E076-448B-C3F2-562E287AD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BD6A89-C8BE-9FD0-8872-5B119105D4AB}"/>
              </a:ext>
            </a:extLst>
          </p:cNvPr>
          <p:cNvSpPr txBox="1"/>
          <p:nvPr/>
        </p:nvSpPr>
        <p:spPr>
          <a:xfrm>
            <a:off x="30316" y="10032422"/>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a:solidFill>
                  <a:schemeClr val="bg1">
                    <a:lumMod val="65000"/>
                  </a:schemeClr>
                </a:solidFill>
              </a:rPr>
              <a:t>Source: </a:t>
            </a:r>
            <a:r>
              <a:rPr lang="en-CA" sz="1200">
                <a:solidFill>
                  <a:schemeClr val="bg1">
                    <a:lumMod val="65000"/>
                  </a:schemeClr>
                </a:solidFill>
                <a:hlinkClick r:id="rId5">
                  <a:extLst>
                    <a:ext uri="{A12FA001-AC4F-418D-AE19-62706E023703}">
                      <ahyp:hlinkClr xmlns:ahyp="http://schemas.microsoft.com/office/drawing/2018/hyperlinkcolor" val="tx"/>
                    </a:ext>
                  </a:extLst>
                </a:hlinkClick>
              </a:rPr>
              <a:t>https://d1io3yog0oux5.cloudfront.net/_f6de27f278081f738f70348fd51b7b40/amd/db/778/6973/file/AMD+Q2%2724+Earnings+Slides.pdf</a:t>
            </a:r>
            <a:r>
              <a:rPr lang="en-CA" sz="1200">
                <a:solidFill>
                  <a:schemeClr val="bg1">
                    <a:lumMod val="65000"/>
                  </a:schemeClr>
                </a:solidFill>
              </a:rPr>
              <a:t> </a:t>
            </a:r>
          </a:p>
        </p:txBody>
      </p:sp>
      <p:pic>
        <p:nvPicPr>
          <p:cNvPr id="11" name="Picture 10">
            <a:extLst>
              <a:ext uri="{FF2B5EF4-FFF2-40B4-BE49-F238E27FC236}">
                <a16:creationId xmlns:a16="http://schemas.microsoft.com/office/drawing/2014/main" id="{AB9CF548-DD10-F4DC-B1CD-654F462886F4}"/>
              </a:ext>
            </a:extLst>
          </p:cNvPr>
          <p:cNvPicPr>
            <a:picLocks noChangeAspect="1"/>
          </p:cNvPicPr>
          <p:nvPr/>
        </p:nvPicPr>
        <p:blipFill>
          <a:blip r:embed="rId6"/>
          <a:stretch>
            <a:fillRect/>
          </a:stretch>
        </p:blipFill>
        <p:spPr>
          <a:xfrm>
            <a:off x="177002" y="3104915"/>
            <a:ext cx="17862675" cy="4815156"/>
          </a:xfrm>
          <a:prstGeom prst="rect">
            <a:avLst/>
          </a:prstGeom>
        </p:spPr>
      </p:pic>
    </p:spTree>
    <p:extLst>
      <p:ext uri="{BB962C8B-B14F-4D97-AF65-F5344CB8AC3E}">
        <p14:creationId xmlns:p14="http://schemas.microsoft.com/office/powerpoint/2010/main" val="11228451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DA044-E3BD-84C3-7ADD-C39D1BD39A4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C13025-6BCA-260B-48DC-B4B5FEC4A725}"/>
              </a:ext>
            </a:extLst>
          </p:cNvPr>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a:extLst>
              <a:ext uri="{FF2B5EF4-FFF2-40B4-BE49-F238E27FC236}">
                <a16:creationId xmlns:a16="http://schemas.microsoft.com/office/drawing/2014/main" id="{AD3E426E-FD27-ED95-0D4A-3097846E8DB8}"/>
              </a:ext>
            </a:extLst>
          </p:cNvPr>
          <p:cNvGrpSpPr/>
          <p:nvPr/>
        </p:nvGrpSpPr>
        <p:grpSpPr>
          <a:xfrm>
            <a:off x="11852272" y="-198328"/>
            <a:ext cx="7852347" cy="2264411"/>
            <a:chOff x="0" y="0"/>
            <a:chExt cx="1255833" cy="362149"/>
          </a:xfrm>
        </p:grpSpPr>
        <p:sp>
          <p:nvSpPr>
            <p:cNvPr id="4" name="Freeform 4">
              <a:extLst>
                <a:ext uri="{FF2B5EF4-FFF2-40B4-BE49-F238E27FC236}">
                  <a16:creationId xmlns:a16="http://schemas.microsoft.com/office/drawing/2014/main" id="{7275840F-2082-B199-8DC8-09EF990EE693}"/>
                </a:ext>
              </a:extLst>
            </p:cNvPr>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a:extLst>
                <a:ext uri="{FF2B5EF4-FFF2-40B4-BE49-F238E27FC236}">
                  <a16:creationId xmlns:a16="http://schemas.microsoft.com/office/drawing/2014/main" id="{98FA36D5-9F5D-476D-0ED4-5A922687B4D5}"/>
                </a:ext>
              </a:extLst>
            </p:cNvPr>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a:extLst>
              <a:ext uri="{FF2B5EF4-FFF2-40B4-BE49-F238E27FC236}">
                <a16:creationId xmlns:a16="http://schemas.microsoft.com/office/drawing/2014/main" id="{9DE54FCF-5754-6241-1661-F89BC72BD7A9}"/>
              </a:ext>
            </a:extLst>
          </p:cNvPr>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Artificial Intelligence</a:t>
            </a:r>
          </a:p>
        </p:txBody>
      </p:sp>
      <p:pic>
        <p:nvPicPr>
          <p:cNvPr id="9" name="Picture 2" descr="AMD Logo and symbol, meaning, history, PNG, brand">
            <a:extLst>
              <a:ext uri="{FF2B5EF4-FFF2-40B4-BE49-F238E27FC236}">
                <a16:creationId xmlns:a16="http://schemas.microsoft.com/office/drawing/2014/main" id="{39773FC5-E7A4-99F5-5173-A273DFE8D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1E9588-FE9C-634D-54B3-B0DC56AD57BA}"/>
              </a:ext>
            </a:extLst>
          </p:cNvPr>
          <p:cNvSpPr txBox="1"/>
          <p:nvPr/>
        </p:nvSpPr>
        <p:spPr>
          <a:xfrm>
            <a:off x="10651" y="9876954"/>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dirty="0">
                <a:solidFill>
                  <a:schemeClr val="bg1">
                    <a:lumMod val="65000"/>
                  </a:schemeClr>
                </a:solidFill>
              </a:rPr>
              <a:t>Source: </a:t>
            </a:r>
            <a:r>
              <a:rPr lang="en-CA" sz="1200" dirty="0">
                <a:solidFill>
                  <a:schemeClr val="bg1">
                    <a:lumMod val="65000"/>
                  </a:schemeClr>
                </a:solidFill>
                <a:hlinkClick r:id="rId5">
                  <a:extLst>
                    <a:ext uri="{A12FA001-AC4F-418D-AE19-62706E023703}">
                      <ahyp:hlinkClr xmlns:ahyp="http://schemas.microsoft.com/office/drawing/2018/hyperlinkcolor" val="tx"/>
                    </a:ext>
                  </a:extLst>
                </a:hlinkClick>
              </a:rPr>
              <a:t>https://d1io3yog0oux5.cloudfront.net/_d6b2c8efb6b3f42dcdf76650b6cd0573/amd/db/778/6984/file/AMD+Q3%2724+Earnings+Slides.pdf</a:t>
            </a:r>
            <a:br>
              <a:rPr lang="en-CA" sz="1200" dirty="0">
                <a:solidFill>
                  <a:schemeClr val="bg1">
                    <a:lumMod val="65000"/>
                  </a:schemeClr>
                </a:solidFill>
              </a:rPr>
            </a:br>
            <a:r>
              <a:rPr lang="en-CA" sz="1200" dirty="0">
                <a:solidFill>
                  <a:schemeClr val="bg1">
                    <a:lumMod val="65000"/>
                  </a:schemeClr>
                </a:solidFill>
                <a:hlinkClick r:id="rId6">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p>
        </p:txBody>
      </p:sp>
      <p:pic>
        <p:nvPicPr>
          <p:cNvPr id="7" name="Picture 6">
            <a:extLst>
              <a:ext uri="{FF2B5EF4-FFF2-40B4-BE49-F238E27FC236}">
                <a16:creationId xmlns:a16="http://schemas.microsoft.com/office/drawing/2014/main" id="{49BF8C44-FBF1-E547-EC4B-E1F9AC74EA91}"/>
              </a:ext>
            </a:extLst>
          </p:cNvPr>
          <p:cNvPicPr>
            <a:picLocks noChangeAspect="1"/>
          </p:cNvPicPr>
          <p:nvPr/>
        </p:nvPicPr>
        <p:blipFill>
          <a:blip r:embed="rId7"/>
          <a:stretch>
            <a:fillRect/>
          </a:stretch>
        </p:blipFill>
        <p:spPr>
          <a:xfrm>
            <a:off x="633408" y="2609426"/>
            <a:ext cx="16999882" cy="4598716"/>
          </a:xfrm>
          <a:prstGeom prst="rect">
            <a:avLst/>
          </a:prstGeom>
        </p:spPr>
      </p:pic>
      <p:pic>
        <p:nvPicPr>
          <p:cNvPr id="10" name="Picture 9">
            <a:extLst>
              <a:ext uri="{FF2B5EF4-FFF2-40B4-BE49-F238E27FC236}">
                <a16:creationId xmlns:a16="http://schemas.microsoft.com/office/drawing/2014/main" id="{9EB0D561-4DAF-41CB-AC28-0F978015D057}"/>
              </a:ext>
            </a:extLst>
          </p:cNvPr>
          <p:cNvPicPr>
            <a:picLocks noChangeAspect="1"/>
          </p:cNvPicPr>
          <p:nvPr/>
        </p:nvPicPr>
        <p:blipFill>
          <a:blip r:embed="rId8"/>
          <a:stretch>
            <a:fillRect/>
          </a:stretch>
        </p:blipFill>
        <p:spPr>
          <a:xfrm>
            <a:off x="2763776" y="7441471"/>
            <a:ext cx="12739146" cy="1972784"/>
          </a:xfrm>
          <a:prstGeom prst="rect">
            <a:avLst/>
          </a:prstGeom>
        </p:spPr>
      </p:pic>
    </p:spTree>
    <p:extLst>
      <p:ext uri="{BB962C8B-B14F-4D97-AF65-F5344CB8AC3E}">
        <p14:creationId xmlns:p14="http://schemas.microsoft.com/office/powerpoint/2010/main" val="97704276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IP + Leadership in Technology</a:t>
            </a:r>
          </a:p>
        </p:txBody>
      </p:sp>
      <p:sp>
        <p:nvSpPr>
          <p:cNvPr id="31" name="TextBox 30">
            <a:extLst>
              <a:ext uri="{FF2B5EF4-FFF2-40B4-BE49-F238E27FC236}">
                <a16:creationId xmlns:a16="http://schemas.microsoft.com/office/drawing/2014/main" id="{A44FDC7A-6A3F-E30F-7AF8-2C6833ED59E5}"/>
              </a:ext>
            </a:extLst>
          </p:cNvPr>
          <p:cNvSpPr txBox="1"/>
          <p:nvPr/>
        </p:nvSpPr>
        <p:spPr>
          <a:xfrm>
            <a:off x="30316" y="10032422"/>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https://d1io3yog0oux5.cloudfront.net/_f6de27f278081f738f70348fd51b7b40/amd/db/778/6973/file/AMD+Q2%2724+Earnings+Slides.pdf</a:t>
            </a:r>
            <a:r>
              <a:rPr lang="en-CA" sz="1200">
                <a:solidFill>
                  <a:schemeClr val="bg1">
                    <a:lumMod val="65000"/>
                  </a:schemeClr>
                </a:solidFill>
              </a:rPr>
              <a:t> </a:t>
            </a:r>
          </a:p>
        </p:txBody>
      </p:sp>
      <p:pic>
        <p:nvPicPr>
          <p:cNvPr id="9" name="Picture 2" descr="AMD Logo and symbol, meaning, history, PNG, brand">
            <a:extLst>
              <a:ext uri="{FF2B5EF4-FFF2-40B4-BE49-F238E27FC236}">
                <a16:creationId xmlns:a16="http://schemas.microsoft.com/office/drawing/2014/main" id="{6B650E65-E076-448B-C3F2-562E287AD6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CB538D7-724B-A92D-937C-399A9047A605}"/>
              </a:ext>
            </a:extLst>
          </p:cNvPr>
          <p:cNvPicPr>
            <a:picLocks noChangeAspect="1"/>
          </p:cNvPicPr>
          <p:nvPr/>
        </p:nvPicPr>
        <p:blipFill>
          <a:blip r:embed="rId6"/>
          <a:stretch>
            <a:fillRect/>
          </a:stretch>
        </p:blipFill>
        <p:spPr>
          <a:xfrm>
            <a:off x="969944" y="2659564"/>
            <a:ext cx="16326810" cy="5438500"/>
          </a:xfrm>
          <a:prstGeom prst="rect">
            <a:avLst/>
          </a:prstGeom>
        </p:spPr>
      </p:pic>
    </p:spTree>
    <p:extLst>
      <p:ext uri="{BB962C8B-B14F-4D97-AF65-F5344CB8AC3E}">
        <p14:creationId xmlns:p14="http://schemas.microsoft.com/office/powerpoint/2010/main" val="37458676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157267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Corporate Social Responsibility</a:t>
            </a:r>
          </a:p>
          <a:p>
            <a:pPr algn="l">
              <a:lnSpc>
                <a:spcPts val="6211"/>
              </a:lnSpc>
            </a:pPr>
            <a:endParaRPr lang="en-US" sz="5049">
              <a:solidFill>
                <a:srgbClr val="00569E"/>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30316" y="10032422"/>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https://d1io3yog0oux5.cloudfront.net/_f6de27f278081f738f70348fd51b7b40/amd/db/778/6973/file/AMD+Q2%2724+Earnings+Slides.pdf</a:t>
            </a:r>
            <a:r>
              <a:rPr lang="en-CA" sz="1200">
                <a:solidFill>
                  <a:schemeClr val="bg1">
                    <a:lumMod val="65000"/>
                  </a:schemeClr>
                </a:solidFill>
              </a:rPr>
              <a:t> </a:t>
            </a:r>
          </a:p>
        </p:txBody>
      </p:sp>
      <p:pic>
        <p:nvPicPr>
          <p:cNvPr id="9" name="Picture 2" descr="AMD Logo and symbol, meaning, history, PNG, brand">
            <a:extLst>
              <a:ext uri="{FF2B5EF4-FFF2-40B4-BE49-F238E27FC236}">
                <a16:creationId xmlns:a16="http://schemas.microsoft.com/office/drawing/2014/main" id="{6B650E65-E076-448B-C3F2-562E287AD6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7D9DCE0-5550-2057-7AF9-8C75484E2F8A}"/>
              </a:ext>
            </a:extLst>
          </p:cNvPr>
          <p:cNvPicPr>
            <a:picLocks noChangeAspect="1"/>
          </p:cNvPicPr>
          <p:nvPr/>
        </p:nvPicPr>
        <p:blipFill>
          <a:blip r:embed="rId6"/>
          <a:stretch>
            <a:fillRect/>
          </a:stretch>
        </p:blipFill>
        <p:spPr>
          <a:xfrm>
            <a:off x="310222" y="2933700"/>
            <a:ext cx="17743785" cy="5446235"/>
          </a:xfrm>
          <a:prstGeom prst="rect">
            <a:avLst/>
          </a:prstGeom>
        </p:spPr>
      </p:pic>
    </p:spTree>
    <p:extLst>
      <p:ext uri="{BB962C8B-B14F-4D97-AF65-F5344CB8AC3E}">
        <p14:creationId xmlns:p14="http://schemas.microsoft.com/office/powerpoint/2010/main" val="29420240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020F81-6275-B275-E6C8-6C4EA8C08BDA}"/>
              </a:ext>
            </a:extLst>
          </p:cNvPr>
          <p:cNvSpPr txBox="1"/>
          <p:nvPr/>
        </p:nvSpPr>
        <p:spPr>
          <a:xfrm>
            <a:off x="304800" y="495300"/>
            <a:ext cx="16306800" cy="777585"/>
          </a:xfrm>
          <a:prstGeom prst="rect">
            <a:avLst/>
          </a:prstGeom>
        </p:spPr>
        <p:txBody>
          <a:bodyPr wrap="square" lIns="0" tIns="0" rIns="0" bIns="0" rtlCol="0" anchor="t">
            <a:spAutoFit/>
          </a:bodyPr>
          <a:lstStyle>
            <a:defPPr>
              <a:defRPr lang="en-US"/>
            </a:defPPr>
            <a:lvl1pPr>
              <a:lnSpc>
                <a:spcPts val="6211"/>
              </a:lnSpc>
              <a:defRPr sz="5049">
                <a:solidFill>
                  <a:srgbClr val="00569E"/>
                </a:solidFill>
                <a:latin typeface="Poppins Ultra-Bold"/>
                <a:ea typeface="Poppins Ultra-Bold"/>
                <a:cs typeface="Poppins Ultra-Bold"/>
              </a:defRPr>
            </a:lvl1pPr>
          </a:lstStyle>
          <a:p>
            <a:r>
              <a:rPr lang="en-US" dirty="0">
                <a:sym typeface="Calibri"/>
              </a:rPr>
              <a:t>Release of the MI300 &amp; MI300X Chip (Mid 2024)</a:t>
            </a:r>
          </a:p>
        </p:txBody>
      </p:sp>
      <p:pic>
        <p:nvPicPr>
          <p:cNvPr id="1028" name="Picture 4" descr="AMD Unveils Instinct MI300 APUs In MI300A &amp; MI300X Flavors: CDNA 3 GPU, Up  To 24 Zen 4 Cores, 192 GB HBM3, 153 Billion Transistors">
            <a:extLst>
              <a:ext uri="{FF2B5EF4-FFF2-40B4-BE49-F238E27FC236}">
                <a16:creationId xmlns:a16="http://schemas.microsoft.com/office/drawing/2014/main" id="{6151D572-BCDD-39DC-AAD2-8687090266FE}"/>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8153400" y="2552700"/>
            <a:ext cx="9323387" cy="63992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C3E2B6-1193-1C20-C3F7-F1618CE5CAF9}"/>
              </a:ext>
            </a:extLst>
          </p:cNvPr>
          <p:cNvSpPr txBox="1"/>
          <p:nvPr/>
        </p:nvSpPr>
        <p:spPr>
          <a:xfrm>
            <a:off x="801380" y="2476500"/>
            <a:ext cx="6361419" cy="6463308"/>
          </a:xfrm>
          <a:prstGeom prst="rect">
            <a:avLst/>
          </a:prstGeom>
        </p:spPr>
        <p:txBody>
          <a:bodyPr wrap="square" lIns="0" tIns="0" rIns="0" bIns="0" rtlCol="0" anchor="t">
            <a:spAutoFit/>
          </a:bodyPr>
          <a:lstStyle>
            <a:defPPr>
              <a:defRPr lang="en-US"/>
            </a:defPPr>
            <a:lvl1pPr>
              <a:lnSpc>
                <a:spcPts val="6211"/>
              </a:lnSpc>
              <a:defRPr sz="5049">
                <a:solidFill>
                  <a:srgbClr val="00569E"/>
                </a:solidFill>
                <a:latin typeface="Poppins Ultra-Bold"/>
                <a:ea typeface="Poppins Ultra-Bold"/>
                <a:cs typeface="Poppins Ultra-Bold"/>
              </a:defRPr>
            </a:lvl1pPr>
          </a:lstStyle>
          <a:p>
            <a:pPr marL="457200" indent="-457200">
              <a:lnSpc>
                <a:spcPct val="100000"/>
              </a:lnSpc>
              <a:buFont typeface="Arial" panose="020B0604020202020204" pitchFamily="34" charset="0"/>
              <a:buChar char="•"/>
            </a:pPr>
            <a:r>
              <a:rPr lang="en-US" sz="2800">
                <a:latin typeface="Poppins Medium" panose="00000600000000000000" pitchFamily="2" charset="0"/>
                <a:cs typeface="Poppins Medium" panose="00000600000000000000" pitchFamily="2" charset="0"/>
              </a:rPr>
              <a:t>Commercial AI chips were released late 2023</a:t>
            </a:r>
          </a:p>
          <a:p>
            <a:pPr marL="457200" indent="-457200">
              <a:lnSpc>
                <a:spcPct val="100000"/>
              </a:lnSpc>
              <a:buFont typeface="Arial" panose="020B0604020202020204" pitchFamily="34" charset="0"/>
              <a:buChar char="•"/>
            </a:pPr>
            <a:endParaRPr lang="en-US" sz="2800">
              <a:latin typeface="Poppins Medium" panose="00000600000000000000" pitchFamily="2" charset="0"/>
              <a:cs typeface="Poppins Medium" panose="00000600000000000000" pitchFamily="2" charset="0"/>
            </a:endParaRPr>
          </a:p>
          <a:p>
            <a:pPr marL="457200" indent="-457200">
              <a:lnSpc>
                <a:spcPct val="100000"/>
              </a:lnSpc>
              <a:buFont typeface="Arial" panose="020B0604020202020204" pitchFamily="34" charset="0"/>
              <a:buChar char="•"/>
            </a:pPr>
            <a:r>
              <a:rPr lang="en-US" sz="2800">
                <a:latin typeface="Poppins Medium" panose="00000600000000000000" pitchFamily="2" charset="0"/>
                <a:cs typeface="Poppins Medium" panose="00000600000000000000" pitchFamily="2" charset="0"/>
              </a:rPr>
              <a:t>MI300 became a top-seller, with $1Billion in sales in the first to quarters of 2024.</a:t>
            </a:r>
          </a:p>
          <a:p>
            <a:pPr marL="457200" indent="-457200">
              <a:lnSpc>
                <a:spcPct val="100000"/>
              </a:lnSpc>
              <a:buFont typeface="Arial" panose="020B0604020202020204" pitchFamily="34" charset="0"/>
              <a:buChar char="•"/>
            </a:pPr>
            <a:endParaRPr lang="en-US" sz="2800">
              <a:latin typeface="Poppins Medium" panose="00000600000000000000" pitchFamily="2" charset="0"/>
              <a:cs typeface="Poppins Medium" panose="00000600000000000000" pitchFamily="2" charset="0"/>
            </a:endParaRPr>
          </a:p>
          <a:p>
            <a:pPr marL="457200" indent="-457200">
              <a:lnSpc>
                <a:spcPct val="100000"/>
              </a:lnSpc>
              <a:buFont typeface="Arial" panose="020B0604020202020204" pitchFamily="34" charset="0"/>
              <a:buChar char="•"/>
            </a:pPr>
            <a:r>
              <a:rPr lang="en-US" sz="2800">
                <a:latin typeface="Poppins Medium" panose="00000600000000000000" pitchFamily="2" charset="0"/>
                <a:cs typeface="Poppins Medium" panose="00000600000000000000" pitchFamily="2" charset="0"/>
              </a:rPr>
              <a:t>Caused increase in revenue predictions</a:t>
            </a:r>
          </a:p>
          <a:p>
            <a:pPr marL="457200" indent="-457200">
              <a:lnSpc>
                <a:spcPct val="100000"/>
              </a:lnSpc>
              <a:buFont typeface="Arial" panose="020B0604020202020204" pitchFamily="34" charset="0"/>
              <a:buChar char="•"/>
            </a:pPr>
            <a:endParaRPr lang="en-US" sz="2800">
              <a:latin typeface="Poppins Medium" panose="00000600000000000000" pitchFamily="2" charset="0"/>
              <a:cs typeface="Poppins Medium" panose="00000600000000000000" pitchFamily="2" charset="0"/>
            </a:endParaRPr>
          </a:p>
          <a:p>
            <a:pPr marL="457200" indent="-457200">
              <a:lnSpc>
                <a:spcPct val="100000"/>
              </a:lnSpc>
              <a:buFont typeface="Arial" panose="020B0604020202020204" pitchFamily="34" charset="0"/>
              <a:buChar char="•"/>
            </a:pPr>
            <a:r>
              <a:rPr lang="en-US" sz="2800">
                <a:latin typeface="Poppins Medium" panose="00000600000000000000" pitchFamily="2" charset="0"/>
                <a:cs typeface="Poppins Medium" panose="00000600000000000000" pitchFamily="2" charset="0"/>
              </a:rPr>
              <a:t>MI300X is said to exceed Nvidia counterpart’s performance</a:t>
            </a:r>
          </a:p>
          <a:p>
            <a:pPr marL="457200" indent="-457200">
              <a:lnSpc>
                <a:spcPct val="100000"/>
              </a:lnSpc>
              <a:buFont typeface="Arial" panose="020B0604020202020204" pitchFamily="34" charset="0"/>
              <a:buChar char="•"/>
            </a:pPr>
            <a:endParaRPr lang="en-US" sz="2800">
              <a:latin typeface="Poppins Medium" panose="00000600000000000000" pitchFamily="2" charset="0"/>
              <a:cs typeface="Poppins Medium" panose="00000600000000000000" pitchFamily="2" charset="0"/>
            </a:endParaRPr>
          </a:p>
          <a:p>
            <a:pPr marL="457200" indent="-457200">
              <a:lnSpc>
                <a:spcPct val="100000"/>
              </a:lnSpc>
              <a:buFont typeface="Arial" panose="020B0604020202020204" pitchFamily="34" charset="0"/>
              <a:buChar char="•"/>
            </a:pPr>
            <a:r>
              <a:rPr lang="en-US" sz="2800">
                <a:latin typeface="Poppins Medium" panose="00000600000000000000" pitchFamily="2" charset="0"/>
                <a:cs typeface="Poppins Medium" panose="00000600000000000000" pitchFamily="2" charset="0"/>
              </a:rPr>
              <a:t>MI300X Chosen by Oracle Cloud in late Sept. 2024</a:t>
            </a:r>
          </a:p>
        </p:txBody>
      </p:sp>
      <p:sp>
        <p:nvSpPr>
          <p:cNvPr id="6" name="TextBox 5">
            <a:extLst>
              <a:ext uri="{FF2B5EF4-FFF2-40B4-BE49-F238E27FC236}">
                <a16:creationId xmlns:a16="http://schemas.microsoft.com/office/drawing/2014/main" id="{A09CA70C-7F68-443D-E930-32050B679E75}"/>
              </a:ext>
            </a:extLst>
          </p:cNvPr>
          <p:cNvSpPr txBox="1"/>
          <p:nvPr/>
        </p:nvSpPr>
        <p:spPr>
          <a:xfrm>
            <a:off x="19715" y="9894092"/>
            <a:ext cx="9188244" cy="267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2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en-CA">
                <a:solidFill>
                  <a:srgbClr val="949494"/>
                </a:solidFill>
                <a:hlinkClick r:id="rId4">
                  <a:extLst>
                    <a:ext uri="{A12FA001-AC4F-418D-AE19-62706E023703}">
                      <ahyp:hlinkClr xmlns:ahyp="http://schemas.microsoft.com/office/drawing/2018/hyperlinkcolor" val="tx"/>
                    </a:ext>
                  </a:extLst>
                </a:hlinkClick>
              </a:rPr>
              <a:t>https://www.forbes.com/sites/greatspeculations/2024/05/29/with-mi300x-does-amd-really-have-what-it-takes-to-challenge-nvidia-in-ai/</a:t>
            </a:r>
            <a:endParaRPr lang="en-CA">
              <a:solidFill>
                <a:srgbClr val="949494"/>
              </a:solidFill>
            </a:endParaRPr>
          </a:p>
          <a:p>
            <a:r>
              <a:rPr lang="en-CA">
                <a:solidFill>
                  <a:srgbClr val="949494"/>
                </a:solidFill>
                <a:hlinkClick r:id="rId5">
                  <a:extLst>
                    <a:ext uri="{A12FA001-AC4F-418D-AE19-62706E023703}">
                      <ahyp:hlinkClr xmlns:ahyp="http://schemas.microsoft.com/office/drawing/2018/hyperlinkcolor" val="tx"/>
                    </a:ext>
                  </a:extLst>
                </a:hlinkClick>
              </a:rPr>
              <a:t>https://ir.amd.com/news-events/press-releases/</a:t>
            </a:r>
            <a:r>
              <a:rPr lang="en-CA">
                <a:solidFill>
                  <a:srgbClr val="949494"/>
                </a:solidFill>
              </a:rPr>
              <a:t> </a:t>
            </a:r>
          </a:p>
        </p:txBody>
      </p:sp>
    </p:spTree>
    <p:extLst>
      <p:ext uri="{BB962C8B-B14F-4D97-AF65-F5344CB8AC3E}">
        <p14:creationId xmlns:p14="http://schemas.microsoft.com/office/powerpoint/2010/main" val="352683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electronic circuit board in blue colour">
            <a:extLst>
              <a:ext uri="{FF2B5EF4-FFF2-40B4-BE49-F238E27FC236}">
                <a16:creationId xmlns:a16="http://schemas.microsoft.com/office/drawing/2014/main" id="{C7E9898F-E57F-D9F0-E76B-B0C9E30BB9BA}"/>
              </a:ext>
            </a:extLst>
          </p:cNvPr>
          <p:cNvPicPr>
            <a:picLocks noChangeAspect="1"/>
          </p:cNvPicPr>
          <p:nvPr/>
        </p:nvPicPr>
        <p:blipFill>
          <a:blip r:embed="rId2"/>
          <a:srcRect r="5884"/>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2786BBA-CE27-541B-DFC0-65B27B9B969F}"/>
              </a:ext>
            </a:extLst>
          </p:cNvPr>
          <p:cNvSpPr txBox="1"/>
          <p:nvPr/>
        </p:nvSpPr>
        <p:spPr>
          <a:xfrm>
            <a:off x="11530739" y="4100752"/>
            <a:ext cx="6752687" cy="5614143"/>
          </a:xfrm>
          <a:prstGeom prst="rect">
            <a:avLst/>
          </a:prstGeom>
        </p:spPr>
        <p:txBody>
          <a:bodyPr vert="horz" lIns="91440" tIns="45720" rIns="91440" bIns="45720" rtlCol="0">
            <a:normAutofit/>
          </a:bodyPr>
          <a:lstStyle/>
          <a:p>
            <a:pPr>
              <a:lnSpc>
                <a:spcPct val="90000"/>
              </a:lnSpc>
              <a:spcAft>
                <a:spcPts val="600"/>
              </a:spcAft>
            </a:pPr>
            <a:r>
              <a:rPr lang="en-US" sz="4000" b="1">
                <a:latin typeface="Poppins" pitchFamily="2" charset="77"/>
                <a:cs typeface="Poppins" pitchFamily="2" charset="77"/>
              </a:rPr>
              <a:t>Risks Facing the Semiconductor Sector</a:t>
            </a:r>
          </a:p>
          <a:p>
            <a:pPr>
              <a:lnSpc>
                <a:spcPct val="90000"/>
              </a:lnSpc>
              <a:spcAft>
                <a:spcPts val="600"/>
              </a:spcAft>
            </a:pPr>
            <a:endParaRPr lang="en-US" sz="3000" b="1">
              <a:latin typeface="Poppins" pitchFamily="2" charset="77"/>
              <a:cs typeface="Poppins" pitchFamily="2" charset="77"/>
            </a:endParaRPr>
          </a:p>
          <a:p>
            <a:pPr marL="457200" indent="-457200">
              <a:lnSpc>
                <a:spcPct val="90000"/>
              </a:lnSpc>
              <a:spcAft>
                <a:spcPts val="600"/>
              </a:spcAft>
              <a:buFont typeface="Wingdings" pitchFamily="2" charset="2"/>
              <a:buChar char="Ø"/>
            </a:pPr>
            <a:r>
              <a:rPr lang="en-US" sz="3000" b="1">
                <a:latin typeface="Poppins" pitchFamily="2" charset="77"/>
                <a:cs typeface="Poppins" pitchFamily="2" charset="77"/>
              </a:rPr>
              <a:t>Geopolitical risks</a:t>
            </a:r>
            <a:r>
              <a:rPr lang="en-US" sz="3000">
                <a:latin typeface="Poppins" pitchFamily="2" charset="77"/>
                <a:cs typeface="Poppins" pitchFamily="2" charset="77"/>
              </a:rPr>
              <a:t> (e.g., Taiwan and China).</a:t>
            </a:r>
          </a:p>
          <a:p>
            <a:pPr>
              <a:lnSpc>
                <a:spcPct val="90000"/>
              </a:lnSpc>
              <a:spcAft>
                <a:spcPts val="600"/>
              </a:spcAft>
            </a:pPr>
            <a:endParaRPr lang="en-US" sz="3000">
              <a:latin typeface="Poppins" pitchFamily="2" charset="77"/>
              <a:cs typeface="Poppins" pitchFamily="2" charset="77"/>
            </a:endParaRPr>
          </a:p>
          <a:p>
            <a:pPr marL="457200" indent="-457200">
              <a:lnSpc>
                <a:spcPct val="90000"/>
              </a:lnSpc>
              <a:spcAft>
                <a:spcPts val="600"/>
              </a:spcAft>
              <a:buFont typeface="Wingdings" pitchFamily="2" charset="2"/>
              <a:buChar char="Ø"/>
            </a:pPr>
            <a:r>
              <a:rPr lang="en-US" sz="3000" b="1">
                <a:latin typeface="Poppins" pitchFamily="2" charset="77"/>
                <a:cs typeface="Poppins" pitchFamily="2" charset="77"/>
              </a:rPr>
              <a:t>Supply-demand mismatches</a:t>
            </a:r>
            <a:r>
              <a:rPr lang="en-US" sz="3000">
                <a:latin typeface="Poppins" pitchFamily="2" charset="77"/>
                <a:cs typeface="Poppins" pitchFamily="2" charset="77"/>
              </a:rPr>
              <a:t> leading to shortages in key industries, particularly the automotive sector.</a:t>
            </a:r>
          </a:p>
          <a:p>
            <a:pPr indent="-228600">
              <a:lnSpc>
                <a:spcPct val="90000"/>
              </a:lnSpc>
              <a:spcAft>
                <a:spcPts val="600"/>
              </a:spcAft>
              <a:buFont typeface="Arial" panose="020B0604020202020204" pitchFamily="34" charset="0"/>
              <a:buChar char="•"/>
            </a:pPr>
            <a:endParaRPr lang="en-US" sz="3000"/>
          </a:p>
        </p:txBody>
      </p:sp>
    </p:spTree>
    <p:extLst>
      <p:ext uri="{BB962C8B-B14F-4D97-AF65-F5344CB8AC3E}">
        <p14:creationId xmlns:p14="http://schemas.microsoft.com/office/powerpoint/2010/main" val="174285632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4" name="TextBox 14"/>
          <p:cNvSpPr txBox="1"/>
          <p:nvPr/>
        </p:nvSpPr>
        <p:spPr>
          <a:xfrm>
            <a:off x="2512770" y="4690857"/>
            <a:ext cx="5460264" cy="961802"/>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MD&amp;A</a:t>
            </a:r>
          </a:p>
        </p:txBody>
      </p:sp>
      <p:sp>
        <p:nvSpPr>
          <p:cNvPr id="7" name="TextBox 6">
            <a:extLst>
              <a:ext uri="{FF2B5EF4-FFF2-40B4-BE49-F238E27FC236}">
                <a16:creationId xmlns:a16="http://schemas.microsoft.com/office/drawing/2014/main" id="{77BE2E12-D5AD-E745-26DA-AD680701D67E}"/>
              </a:ext>
            </a:extLst>
          </p:cNvPr>
          <p:cNvSpPr txBox="1"/>
          <p:nvPr/>
        </p:nvSpPr>
        <p:spPr>
          <a:xfrm>
            <a:off x="11957109" y="2789009"/>
            <a:ext cx="3818121" cy="4708981"/>
          </a:xfrm>
          <a:prstGeom prst="rect">
            <a:avLst/>
          </a:prstGeom>
          <a:noFill/>
        </p:spPr>
        <p:txBody>
          <a:bodyPr wrap="square">
            <a:spAutoFit/>
          </a:bodyPr>
          <a:lstStyle/>
          <a:p>
            <a:pPr marL="457200" lvl="0" indent="-320040" algn="l" rtl="0">
              <a:spcBef>
                <a:spcPts val="0"/>
              </a:spcBef>
              <a:spcAft>
                <a:spcPts val="0"/>
              </a:spcAft>
              <a:buSzPct val="100000"/>
              <a:buChar char="●"/>
            </a:pPr>
            <a:r>
              <a:rPr lang="en-US" sz="3000">
                <a:solidFill>
                  <a:srgbClr val="0B2E65"/>
                </a:solidFill>
                <a:latin typeface="Poppins Medium" panose="00000600000000000000" pitchFamily="2" charset="0"/>
                <a:cs typeface="Poppins Medium" panose="00000600000000000000" pitchFamily="2" charset="0"/>
              </a:rPr>
              <a:t>Income</a:t>
            </a:r>
          </a:p>
          <a:p>
            <a:pPr marL="914400" lvl="1" indent="-320040" algn="l" rtl="0">
              <a:spcBef>
                <a:spcPts val="0"/>
              </a:spcBef>
              <a:spcAft>
                <a:spcPts val="0"/>
              </a:spcAft>
              <a:buSzPct val="100000"/>
              <a:buChar char="○"/>
            </a:pPr>
            <a:r>
              <a:rPr lang="en-US" sz="3000">
                <a:solidFill>
                  <a:srgbClr val="0B2E65"/>
                </a:solidFill>
                <a:latin typeface="Poppins Medium" panose="00000600000000000000" pitchFamily="2" charset="0"/>
                <a:cs typeface="Poppins Medium" panose="00000600000000000000" pitchFamily="2" charset="0"/>
              </a:rPr>
              <a:t>Gross Margin</a:t>
            </a:r>
          </a:p>
          <a:p>
            <a:pPr marL="914400" lvl="1" indent="-320040" algn="l" rtl="0">
              <a:spcBef>
                <a:spcPts val="0"/>
              </a:spcBef>
              <a:spcAft>
                <a:spcPts val="0"/>
              </a:spcAft>
              <a:buSzPct val="100000"/>
              <a:buChar char="○"/>
            </a:pPr>
            <a:r>
              <a:rPr lang="en-US" sz="3000">
                <a:solidFill>
                  <a:srgbClr val="0B2E65"/>
                </a:solidFill>
                <a:latin typeface="Poppins Medium" panose="00000600000000000000" pitchFamily="2" charset="0"/>
                <a:cs typeface="Poppins Medium" panose="00000600000000000000" pitchFamily="2" charset="0"/>
              </a:rPr>
              <a:t>R&amp;D</a:t>
            </a:r>
          </a:p>
          <a:p>
            <a:pPr marL="914400" lvl="1" indent="-320040" algn="l" rtl="0">
              <a:spcBef>
                <a:spcPts val="0"/>
              </a:spcBef>
              <a:spcAft>
                <a:spcPts val="0"/>
              </a:spcAft>
              <a:buSzPct val="100000"/>
              <a:buChar char="○"/>
            </a:pPr>
            <a:r>
              <a:rPr lang="en-US" sz="3000">
                <a:solidFill>
                  <a:srgbClr val="0B2E65"/>
                </a:solidFill>
                <a:latin typeface="Poppins Medium" panose="00000600000000000000" pitchFamily="2" charset="0"/>
                <a:cs typeface="Poppins Medium" panose="00000600000000000000" pitchFamily="2" charset="0"/>
              </a:rPr>
              <a:t>Geography</a:t>
            </a:r>
          </a:p>
          <a:p>
            <a:pPr marL="594360" lvl="1" algn="l" rtl="0">
              <a:spcBef>
                <a:spcPts val="0"/>
              </a:spcBef>
              <a:spcAft>
                <a:spcPts val="0"/>
              </a:spcAft>
              <a:buSzPct val="100000"/>
            </a:pPr>
            <a:endParaRPr lang="en-US" sz="3000">
              <a:solidFill>
                <a:srgbClr val="0B2E65"/>
              </a:solidFill>
              <a:latin typeface="Poppins Medium" panose="00000600000000000000" pitchFamily="2" charset="0"/>
              <a:cs typeface="Poppins Medium" panose="00000600000000000000" pitchFamily="2" charset="0"/>
            </a:endParaRPr>
          </a:p>
          <a:p>
            <a:pPr marL="457200" lvl="0" indent="-320040" algn="l" rtl="0">
              <a:spcBef>
                <a:spcPts val="0"/>
              </a:spcBef>
              <a:spcAft>
                <a:spcPts val="0"/>
              </a:spcAft>
              <a:buSzPct val="100000"/>
              <a:buChar char="●"/>
            </a:pPr>
            <a:r>
              <a:rPr lang="en-US" sz="3000">
                <a:solidFill>
                  <a:srgbClr val="0B2E65"/>
                </a:solidFill>
                <a:latin typeface="Poppins Medium" panose="00000600000000000000" pitchFamily="2" charset="0"/>
                <a:cs typeface="Poppins Medium" panose="00000600000000000000" pitchFamily="2" charset="0"/>
              </a:rPr>
              <a:t>Segments</a:t>
            </a:r>
          </a:p>
          <a:p>
            <a:pPr marL="137160" lvl="0" algn="l" rtl="0">
              <a:spcBef>
                <a:spcPts val="0"/>
              </a:spcBef>
              <a:spcAft>
                <a:spcPts val="0"/>
              </a:spcAft>
              <a:buSzPct val="100000"/>
            </a:pPr>
            <a:endParaRPr lang="en-US" sz="3000">
              <a:solidFill>
                <a:srgbClr val="0B2E65"/>
              </a:solidFill>
              <a:latin typeface="Poppins Medium" panose="00000600000000000000" pitchFamily="2" charset="0"/>
              <a:cs typeface="Poppins Medium" panose="00000600000000000000" pitchFamily="2" charset="0"/>
            </a:endParaRPr>
          </a:p>
          <a:p>
            <a:pPr marL="457200" lvl="0" indent="-320040" algn="l" rtl="0">
              <a:spcBef>
                <a:spcPts val="0"/>
              </a:spcBef>
              <a:spcAft>
                <a:spcPts val="0"/>
              </a:spcAft>
              <a:buSzPct val="100000"/>
              <a:buChar char="●"/>
            </a:pPr>
            <a:r>
              <a:rPr lang="en-US" sz="3000">
                <a:solidFill>
                  <a:srgbClr val="0B2E65"/>
                </a:solidFill>
                <a:latin typeface="Poppins Medium" panose="00000600000000000000" pitchFamily="2" charset="0"/>
                <a:cs typeface="Poppins Medium" panose="00000600000000000000" pitchFamily="2" charset="0"/>
              </a:rPr>
              <a:t>Cash Flow</a:t>
            </a:r>
          </a:p>
          <a:p>
            <a:pPr marL="137160" lvl="0" algn="l" rtl="0">
              <a:spcBef>
                <a:spcPts val="0"/>
              </a:spcBef>
              <a:spcAft>
                <a:spcPts val="0"/>
              </a:spcAft>
              <a:buSzPct val="100000"/>
            </a:pPr>
            <a:endParaRPr lang="en-US" sz="3000">
              <a:solidFill>
                <a:srgbClr val="0B2E65"/>
              </a:solidFill>
              <a:latin typeface="Poppins Medium" panose="00000600000000000000" pitchFamily="2" charset="0"/>
              <a:cs typeface="Poppins Medium" panose="00000600000000000000" pitchFamily="2" charset="0"/>
            </a:endParaRPr>
          </a:p>
          <a:p>
            <a:pPr marL="457200" lvl="0" indent="-320040" algn="l" rtl="0">
              <a:spcBef>
                <a:spcPts val="0"/>
              </a:spcBef>
              <a:spcAft>
                <a:spcPts val="0"/>
              </a:spcAft>
              <a:buSzPct val="100000"/>
              <a:buChar char="●"/>
            </a:pPr>
            <a:r>
              <a:rPr lang="en-US" sz="3000">
                <a:solidFill>
                  <a:srgbClr val="0B2E65"/>
                </a:solidFill>
                <a:latin typeface="Poppins Medium" panose="00000600000000000000" pitchFamily="2" charset="0"/>
                <a:cs typeface="Poppins Medium" panose="00000600000000000000" pitchFamily="2" charset="0"/>
              </a:rPr>
              <a:t>Strategy</a:t>
            </a:r>
            <a:endParaRPr lang="en-CA" sz="3000">
              <a:solidFill>
                <a:srgbClr val="0B2E65"/>
              </a:solidFill>
              <a:latin typeface="Poppins Medium" panose="00000600000000000000" pitchFamily="2" charset="0"/>
              <a:cs typeface="Poppins Medium" panose="00000600000000000000" pitchFamily="2" charset="0"/>
            </a:endParaRPr>
          </a:p>
        </p:txBody>
      </p:sp>
      <p:pic>
        <p:nvPicPr>
          <p:cNvPr id="6" name="Picture 2" descr="AMD Logo and symbol, meaning, history, PNG, brand">
            <a:extLst>
              <a:ext uri="{FF2B5EF4-FFF2-40B4-BE49-F238E27FC236}">
                <a16:creationId xmlns:a16="http://schemas.microsoft.com/office/drawing/2014/main" id="{7BAE12B3-3E73-A3D8-B8D4-3915E3EF77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01411" y="8497581"/>
            <a:ext cx="2504709" cy="156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8887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Financial Overview –Q3, 2024</a:t>
            </a:r>
          </a:p>
        </p:txBody>
      </p:sp>
      <p:sp>
        <p:nvSpPr>
          <p:cNvPr id="31" name="TextBox 30">
            <a:extLst>
              <a:ext uri="{FF2B5EF4-FFF2-40B4-BE49-F238E27FC236}">
                <a16:creationId xmlns:a16="http://schemas.microsoft.com/office/drawing/2014/main" id="{A44FDC7A-6A3F-E30F-7AF8-2C6833ED59E5}"/>
              </a:ext>
            </a:extLst>
          </p:cNvPr>
          <p:cNvSpPr txBox="1"/>
          <p:nvPr/>
        </p:nvSpPr>
        <p:spPr>
          <a:xfrm>
            <a:off x="30316" y="10032422"/>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a:t>Source: </a:t>
            </a:r>
            <a:r>
              <a:rPr lang="en-CA" sz="1200">
                <a:solidFill>
                  <a:srgbClr val="949494"/>
                </a:solidFill>
              </a:rPr>
              <a:t>https://ir.amd.com/financial-information</a:t>
            </a:r>
            <a:endParaRPr lang="en-CA" sz="1200"/>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2DD45B3-AF67-77CA-C4E7-3FF7FE342BB7}"/>
              </a:ext>
            </a:extLst>
          </p:cNvPr>
          <p:cNvPicPr>
            <a:picLocks noChangeAspect="1"/>
          </p:cNvPicPr>
          <p:nvPr/>
        </p:nvPicPr>
        <p:blipFill>
          <a:blip r:embed="rId5"/>
          <a:stretch>
            <a:fillRect/>
          </a:stretch>
        </p:blipFill>
        <p:spPr>
          <a:xfrm>
            <a:off x="748325" y="1683782"/>
            <a:ext cx="9727294" cy="8083435"/>
          </a:xfrm>
          <a:prstGeom prst="rect">
            <a:avLst/>
          </a:prstGeom>
        </p:spPr>
      </p:pic>
      <p:pic>
        <p:nvPicPr>
          <p:cNvPr id="9" name="Picture 8">
            <a:extLst>
              <a:ext uri="{FF2B5EF4-FFF2-40B4-BE49-F238E27FC236}">
                <a16:creationId xmlns:a16="http://schemas.microsoft.com/office/drawing/2014/main" id="{F675DC18-E51C-371C-31AA-0760807B5092}"/>
              </a:ext>
            </a:extLst>
          </p:cNvPr>
          <p:cNvPicPr>
            <a:picLocks noChangeAspect="1"/>
          </p:cNvPicPr>
          <p:nvPr/>
        </p:nvPicPr>
        <p:blipFill>
          <a:blip r:embed="rId6"/>
          <a:stretch>
            <a:fillRect/>
          </a:stretch>
        </p:blipFill>
        <p:spPr>
          <a:xfrm>
            <a:off x="11568875" y="2897504"/>
            <a:ext cx="6031795" cy="1935056"/>
          </a:xfrm>
          <a:prstGeom prst="rect">
            <a:avLst/>
          </a:prstGeom>
        </p:spPr>
      </p:pic>
      <p:pic>
        <p:nvPicPr>
          <p:cNvPr id="13" name="Picture 12">
            <a:extLst>
              <a:ext uri="{FF2B5EF4-FFF2-40B4-BE49-F238E27FC236}">
                <a16:creationId xmlns:a16="http://schemas.microsoft.com/office/drawing/2014/main" id="{9C1CDA58-7DAD-2E68-D1B7-E7AEC119AF35}"/>
              </a:ext>
            </a:extLst>
          </p:cNvPr>
          <p:cNvPicPr>
            <a:picLocks noChangeAspect="1"/>
          </p:cNvPicPr>
          <p:nvPr/>
        </p:nvPicPr>
        <p:blipFill>
          <a:blip r:embed="rId7"/>
          <a:stretch>
            <a:fillRect/>
          </a:stretch>
        </p:blipFill>
        <p:spPr>
          <a:xfrm>
            <a:off x="11656042" y="6463745"/>
            <a:ext cx="5944628" cy="1935056"/>
          </a:xfrm>
          <a:prstGeom prst="rect">
            <a:avLst/>
          </a:prstGeom>
        </p:spPr>
      </p:pic>
    </p:spTree>
    <p:extLst>
      <p:ext uri="{BB962C8B-B14F-4D97-AF65-F5344CB8AC3E}">
        <p14:creationId xmlns:p14="http://schemas.microsoft.com/office/powerpoint/2010/main" val="95385109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dirty="0">
                <a:solidFill>
                  <a:srgbClr val="00569E"/>
                </a:solidFill>
                <a:latin typeface="Poppins Ultra-Bold"/>
                <a:ea typeface="Poppins Ultra-Bold"/>
                <a:cs typeface="Poppins Ultra-Bold"/>
                <a:sym typeface="Poppins Ultra-Bold"/>
              </a:rPr>
              <a:t>MD&amp;A - Income –Q3, 2024</a:t>
            </a:r>
          </a:p>
        </p:txBody>
      </p:sp>
      <p:sp>
        <p:nvSpPr>
          <p:cNvPr id="31" name="TextBox 30">
            <a:extLst>
              <a:ext uri="{FF2B5EF4-FFF2-40B4-BE49-F238E27FC236}">
                <a16:creationId xmlns:a16="http://schemas.microsoft.com/office/drawing/2014/main" id="{A44FDC7A-6A3F-E30F-7AF8-2C6833ED59E5}"/>
              </a:ext>
            </a:extLst>
          </p:cNvPr>
          <p:cNvSpPr txBox="1"/>
          <p:nvPr/>
        </p:nvSpPr>
        <p:spPr>
          <a:xfrm>
            <a:off x="30316" y="10032422"/>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dirty="0"/>
              <a:t>Source: </a:t>
            </a:r>
            <a:r>
              <a:rPr lang="en-CA" sz="1200" dirty="0">
                <a:solidFill>
                  <a:srgbClr val="949494"/>
                </a:solidFill>
                <a:hlinkClick r:id="rId4"/>
              </a:rPr>
              <a:t>https://ir.amd.com/sec-filings/content/0000002488-24-000163/0000002488-24-000163.pdf</a:t>
            </a:r>
            <a:r>
              <a:rPr lang="en-CA" sz="1200" dirty="0">
                <a:solidFill>
                  <a:srgbClr val="949494"/>
                </a:solidFill>
              </a:rPr>
              <a:t> </a:t>
            </a:r>
            <a:endParaRPr lang="en-CA" sz="1200" dirty="0"/>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A68AF83-29E9-2018-CDCE-629D0ACED391}"/>
              </a:ext>
            </a:extLst>
          </p:cNvPr>
          <p:cNvPicPr>
            <a:picLocks noChangeAspect="1"/>
          </p:cNvPicPr>
          <p:nvPr/>
        </p:nvPicPr>
        <p:blipFill>
          <a:blip r:embed="rId6"/>
          <a:stretch>
            <a:fillRect/>
          </a:stretch>
        </p:blipFill>
        <p:spPr>
          <a:xfrm>
            <a:off x="310222" y="2974389"/>
            <a:ext cx="17522520" cy="4971439"/>
          </a:xfrm>
          <a:prstGeom prst="rect">
            <a:avLst/>
          </a:prstGeom>
        </p:spPr>
      </p:pic>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CF5B4A9F-FB62-F5D8-2808-844102E1E402}"/>
                  </a:ext>
                </a:extLst>
              </p14:cNvPr>
              <p14:cNvContentPartPr/>
              <p14:nvPr/>
            </p14:nvContentPartPr>
            <p14:xfrm>
              <a:off x="9250920" y="3212238"/>
              <a:ext cx="5122080" cy="122760"/>
            </p14:xfrm>
          </p:contentPart>
        </mc:Choice>
        <mc:Fallback xmlns="">
          <p:pic>
            <p:nvPicPr>
              <p:cNvPr id="9" name="Ink 8">
                <a:extLst>
                  <a:ext uri="{FF2B5EF4-FFF2-40B4-BE49-F238E27FC236}">
                    <a16:creationId xmlns:a16="http://schemas.microsoft.com/office/drawing/2014/main" id="{CF5B4A9F-FB62-F5D8-2808-844102E1E402}"/>
                  </a:ext>
                </a:extLst>
              </p:cNvPr>
              <p:cNvPicPr/>
              <p:nvPr/>
            </p:nvPicPr>
            <p:blipFill>
              <a:blip r:embed="rId8"/>
              <a:stretch>
                <a:fillRect/>
              </a:stretch>
            </p:blipFill>
            <p:spPr>
              <a:xfrm>
                <a:off x="9197280" y="3104598"/>
                <a:ext cx="522972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F901E65B-DC5B-4B77-FCD1-B3610305A4F4}"/>
                  </a:ext>
                </a:extLst>
              </p14:cNvPr>
              <p14:cNvContentPartPr/>
              <p14:nvPr/>
            </p14:nvContentPartPr>
            <p14:xfrm>
              <a:off x="3778560" y="3630558"/>
              <a:ext cx="993960" cy="28080"/>
            </p14:xfrm>
          </p:contentPart>
        </mc:Choice>
        <mc:Fallback xmlns="">
          <p:pic>
            <p:nvPicPr>
              <p:cNvPr id="10" name="Ink 9">
                <a:extLst>
                  <a:ext uri="{FF2B5EF4-FFF2-40B4-BE49-F238E27FC236}">
                    <a16:creationId xmlns:a16="http://schemas.microsoft.com/office/drawing/2014/main" id="{F901E65B-DC5B-4B77-FCD1-B3610305A4F4}"/>
                  </a:ext>
                </a:extLst>
              </p:cNvPr>
              <p:cNvPicPr/>
              <p:nvPr/>
            </p:nvPicPr>
            <p:blipFill>
              <a:blip r:embed="rId10"/>
              <a:stretch>
                <a:fillRect/>
              </a:stretch>
            </p:blipFill>
            <p:spPr>
              <a:xfrm>
                <a:off x="3724560" y="3522558"/>
                <a:ext cx="110160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E6BB63DB-B217-4094-C55F-21D8743A9D60}"/>
                  </a:ext>
                </a:extLst>
              </p14:cNvPr>
              <p14:cNvContentPartPr/>
              <p14:nvPr/>
            </p14:nvContentPartPr>
            <p14:xfrm>
              <a:off x="11066400" y="3575838"/>
              <a:ext cx="2446200" cy="123120"/>
            </p14:xfrm>
          </p:contentPart>
        </mc:Choice>
        <mc:Fallback xmlns="">
          <p:pic>
            <p:nvPicPr>
              <p:cNvPr id="12" name="Ink 11">
                <a:extLst>
                  <a:ext uri="{FF2B5EF4-FFF2-40B4-BE49-F238E27FC236}">
                    <a16:creationId xmlns:a16="http://schemas.microsoft.com/office/drawing/2014/main" id="{E6BB63DB-B217-4094-C55F-21D8743A9D60}"/>
                  </a:ext>
                </a:extLst>
              </p:cNvPr>
              <p:cNvPicPr/>
              <p:nvPr/>
            </p:nvPicPr>
            <p:blipFill>
              <a:blip r:embed="rId12"/>
              <a:stretch>
                <a:fillRect/>
              </a:stretch>
            </p:blipFill>
            <p:spPr>
              <a:xfrm>
                <a:off x="11012760" y="3468198"/>
                <a:ext cx="255384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2E0BA647-D4D5-8139-BA0C-8463A13D8967}"/>
                  </a:ext>
                </a:extLst>
              </p14:cNvPr>
              <p14:cNvContentPartPr/>
              <p14:nvPr/>
            </p14:nvContentPartPr>
            <p14:xfrm>
              <a:off x="15046920" y="3601758"/>
              <a:ext cx="2365200" cy="16920"/>
            </p14:xfrm>
          </p:contentPart>
        </mc:Choice>
        <mc:Fallback xmlns="">
          <p:pic>
            <p:nvPicPr>
              <p:cNvPr id="13" name="Ink 12">
                <a:extLst>
                  <a:ext uri="{FF2B5EF4-FFF2-40B4-BE49-F238E27FC236}">
                    <a16:creationId xmlns:a16="http://schemas.microsoft.com/office/drawing/2014/main" id="{2E0BA647-D4D5-8139-BA0C-8463A13D8967}"/>
                  </a:ext>
                </a:extLst>
              </p:cNvPr>
              <p:cNvPicPr/>
              <p:nvPr/>
            </p:nvPicPr>
            <p:blipFill>
              <a:blip r:embed="rId14"/>
              <a:stretch>
                <a:fillRect/>
              </a:stretch>
            </p:blipFill>
            <p:spPr>
              <a:xfrm>
                <a:off x="14993280" y="3493758"/>
                <a:ext cx="247284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C351BBB9-8C4B-F2B2-76FE-010AEAD922B4}"/>
                  </a:ext>
                </a:extLst>
              </p14:cNvPr>
              <p14:cNvContentPartPr/>
              <p14:nvPr/>
            </p14:nvContentPartPr>
            <p14:xfrm>
              <a:off x="3980160" y="3884718"/>
              <a:ext cx="1558440" cy="55080"/>
            </p14:xfrm>
          </p:contentPart>
        </mc:Choice>
        <mc:Fallback xmlns="">
          <p:pic>
            <p:nvPicPr>
              <p:cNvPr id="14" name="Ink 13">
                <a:extLst>
                  <a:ext uri="{FF2B5EF4-FFF2-40B4-BE49-F238E27FC236}">
                    <a16:creationId xmlns:a16="http://schemas.microsoft.com/office/drawing/2014/main" id="{C351BBB9-8C4B-F2B2-76FE-010AEAD922B4}"/>
                  </a:ext>
                </a:extLst>
              </p:cNvPr>
              <p:cNvPicPr/>
              <p:nvPr/>
            </p:nvPicPr>
            <p:blipFill>
              <a:blip r:embed="rId16"/>
              <a:stretch>
                <a:fillRect/>
              </a:stretch>
            </p:blipFill>
            <p:spPr>
              <a:xfrm>
                <a:off x="3926160" y="3776718"/>
                <a:ext cx="166608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FD9B6476-8823-1513-BB87-FEDD475A5C27}"/>
                  </a:ext>
                </a:extLst>
              </p14:cNvPr>
              <p14:cNvContentPartPr/>
              <p14:nvPr/>
            </p14:nvContentPartPr>
            <p14:xfrm>
              <a:off x="10635840" y="3858798"/>
              <a:ext cx="3575880" cy="55080"/>
            </p14:xfrm>
          </p:contentPart>
        </mc:Choice>
        <mc:Fallback xmlns="">
          <p:pic>
            <p:nvPicPr>
              <p:cNvPr id="16" name="Ink 15">
                <a:extLst>
                  <a:ext uri="{FF2B5EF4-FFF2-40B4-BE49-F238E27FC236}">
                    <a16:creationId xmlns:a16="http://schemas.microsoft.com/office/drawing/2014/main" id="{FD9B6476-8823-1513-BB87-FEDD475A5C27}"/>
                  </a:ext>
                </a:extLst>
              </p:cNvPr>
              <p:cNvPicPr/>
              <p:nvPr/>
            </p:nvPicPr>
            <p:blipFill>
              <a:blip r:embed="rId18"/>
              <a:stretch>
                <a:fillRect/>
              </a:stretch>
            </p:blipFill>
            <p:spPr>
              <a:xfrm>
                <a:off x="10582200" y="3750798"/>
                <a:ext cx="36835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158BC5AB-E1C5-7E51-2043-1F422E6E0528}"/>
                  </a:ext>
                </a:extLst>
              </p14:cNvPr>
              <p14:cNvContentPartPr/>
              <p14:nvPr/>
            </p14:nvContentPartPr>
            <p14:xfrm>
              <a:off x="10165320" y="7153518"/>
              <a:ext cx="294840" cy="360"/>
            </p14:xfrm>
          </p:contentPart>
        </mc:Choice>
        <mc:Fallback xmlns="">
          <p:pic>
            <p:nvPicPr>
              <p:cNvPr id="17" name="Ink 16">
                <a:extLst>
                  <a:ext uri="{FF2B5EF4-FFF2-40B4-BE49-F238E27FC236}">
                    <a16:creationId xmlns:a16="http://schemas.microsoft.com/office/drawing/2014/main" id="{158BC5AB-E1C5-7E51-2043-1F422E6E0528}"/>
                  </a:ext>
                </a:extLst>
              </p:cNvPr>
              <p:cNvPicPr/>
              <p:nvPr/>
            </p:nvPicPr>
            <p:blipFill>
              <a:blip r:embed="rId20"/>
              <a:stretch>
                <a:fillRect/>
              </a:stretch>
            </p:blipFill>
            <p:spPr>
              <a:xfrm>
                <a:off x="10111680" y="7045878"/>
                <a:ext cx="402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B850F903-C5E2-E21F-7FDB-5C9A486A5FBD}"/>
                  </a:ext>
                </a:extLst>
              </p14:cNvPr>
              <p14:cNvContentPartPr/>
              <p14:nvPr/>
            </p14:nvContentPartPr>
            <p14:xfrm>
              <a:off x="12706920" y="7099878"/>
              <a:ext cx="429120" cy="14040"/>
            </p14:xfrm>
          </p:contentPart>
        </mc:Choice>
        <mc:Fallback xmlns="">
          <p:pic>
            <p:nvPicPr>
              <p:cNvPr id="18" name="Ink 17">
                <a:extLst>
                  <a:ext uri="{FF2B5EF4-FFF2-40B4-BE49-F238E27FC236}">
                    <a16:creationId xmlns:a16="http://schemas.microsoft.com/office/drawing/2014/main" id="{B850F903-C5E2-E21F-7FDB-5C9A486A5FBD}"/>
                  </a:ext>
                </a:extLst>
              </p:cNvPr>
              <p:cNvPicPr/>
              <p:nvPr/>
            </p:nvPicPr>
            <p:blipFill>
              <a:blip r:embed="rId22"/>
              <a:stretch>
                <a:fillRect/>
              </a:stretch>
            </p:blipFill>
            <p:spPr>
              <a:xfrm>
                <a:off x="12653280" y="6991878"/>
                <a:ext cx="53676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DF35ED8C-321E-5032-5131-8C7811C8E412}"/>
                  </a:ext>
                </a:extLst>
              </p14:cNvPr>
              <p14:cNvContentPartPr/>
              <p14:nvPr/>
            </p14:nvContentPartPr>
            <p14:xfrm>
              <a:off x="8242560" y="5768238"/>
              <a:ext cx="819000" cy="360"/>
            </p14:xfrm>
          </p:contentPart>
        </mc:Choice>
        <mc:Fallback xmlns="">
          <p:pic>
            <p:nvPicPr>
              <p:cNvPr id="19" name="Ink 18">
                <a:extLst>
                  <a:ext uri="{FF2B5EF4-FFF2-40B4-BE49-F238E27FC236}">
                    <a16:creationId xmlns:a16="http://schemas.microsoft.com/office/drawing/2014/main" id="{DF35ED8C-321E-5032-5131-8C7811C8E412}"/>
                  </a:ext>
                </a:extLst>
              </p:cNvPr>
              <p:cNvPicPr/>
              <p:nvPr/>
            </p:nvPicPr>
            <p:blipFill>
              <a:blip r:embed="rId24"/>
              <a:stretch>
                <a:fillRect/>
              </a:stretch>
            </p:blipFill>
            <p:spPr>
              <a:xfrm>
                <a:off x="8188920" y="5660238"/>
                <a:ext cx="926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98BF780C-DFDE-51DD-D147-117A967C055E}"/>
                  </a:ext>
                </a:extLst>
              </p14:cNvPr>
              <p14:cNvContentPartPr/>
              <p14:nvPr/>
            </p14:nvContentPartPr>
            <p14:xfrm>
              <a:off x="13150800" y="5781918"/>
              <a:ext cx="657720" cy="360"/>
            </p14:xfrm>
          </p:contentPart>
        </mc:Choice>
        <mc:Fallback xmlns="">
          <p:pic>
            <p:nvPicPr>
              <p:cNvPr id="20" name="Ink 19">
                <a:extLst>
                  <a:ext uri="{FF2B5EF4-FFF2-40B4-BE49-F238E27FC236}">
                    <a16:creationId xmlns:a16="http://schemas.microsoft.com/office/drawing/2014/main" id="{98BF780C-DFDE-51DD-D147-117A967C055E}"/>
                  </a:ext>
                </a:extLst>
              </p:cNvPr>
              <p:cNvPicPr/>
              <p:nvPr/>
            </p:nvPicPr>
            <p:blipFill>
              <a:blip r:embed="rId26"/>
              <a:stretch>
                <a:fillRect/>
              </a:stretch>
            </p:blipFill>
            <p:spPr>
              <a:xfrm>
                <a:off x="13096800" y="5673918"/>
                <a:ext cx="765360" cy="216000"/>
              </a:xfrm>
              <a:prstGeom prst="rect">
                <a:avLst/>
              </a:prstGeom>
            </p:spPr>
          </p:pic>
        </mc:Fallback>
      </mc:AlternateContent>
    </p:spTree>
    <p:extLst>
      <p:ext uri="{BB962C8B-B14F-4D97-AF65-F5344CB8AC3E}">
        <p14:creationId xmlns:p14="http://schemas.microsoft.com/office/powerpoint/2010/main" val="405471667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7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dirty="0">
                <a:solidFill>
                  <a:srgbClr val="00569E"/>
                </a:solidFill>
                <a:latin typeface="Poppins Ultra-Bold"/>
                <a:ea typeface="Poppins Ultra-Bold"/>
                <a:cs typeface="Poppins Ultra-Bold"/>
                <a:sym typeface="Poppins Ultra-Bold"/>
              </a:rPr>
              <a:t>MD&amp;A - Income –Q3, 2024</a:t>
            </a:r>
          </a:p>
        </p:txBody>
      </p:sp>
      <p:sp>
        <p:nvSpPr>
          <p:cNvPr id="31" name="TextBox 30">
            <a:extLst>
              <a:ext uri="{FF2B5EF4-FFF2-40B4-BE49-F238E27FC236}">
                <a16:creationId xmlns:a16="http://schemas.microsoft.com/office/drawing/2014/main" id="{A44FDC7A-6A3F-E30F-7AF8-2C6833ED59E5}"/>
              </a:ext>
            </a:extLst>
          </p:cNvPr>
          <p:cNvSpPr txBox="1"/>
          <p:nvPr/>
        </p:nvSpPr>
        <p:spPr>
          <a:xfrm>
            <a:off x="30316" y="10032422"/>
            <a:ext cx="11871935" cy="3856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FDF008A-0035-13F0-B2CB-75CE59B2FC60}"/>
              </a:ext>
            </a:extLst>
          </p:cNvPr>
          <p:cNvPicPr>
            <a:picLocks noChangeAspect="1"/>
          </p:cNvPicPr>
          <p:nvPr/>
        </p:nvPicPr>
        <p:blipFill>
          <a:blip r:embed="rId6"/>
          <a:stretch>
            <a:fillRect/>
          </a:stretch>
        </p:blipFill>
        <p:spPr>
          <a:xfrm>
            <a:off x="760145" y="3022976"/>
            <a:ext cx="16767710" cy="5250353"/>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73FBC13B-C512-DC83-8C86-9AB1C528830B}"/>
                  </a:ext>
                </a:extLst>
              </p14:cNvPr>
              <p14:cNvContentPartPr/>
              <p14:nvPr/>
            </p14:nvContentPartPr>
            <p14:xfrm>
              <a:off x="13709797" y="5146965"/>
              <a:ext cx="544320" cy="45360"/>
            </p14:xfrm>
          </p:contentPart>
        </mc:Choice>
        <mc:Fallback xmlns="">
          <p:pic>
            <p:nvPicPr>
              <p:cNvPr id="6" name="Ink 5">
                <a:extLst>
                  <a:ext uri="{FF2B5EF4-FFF2-40B4-BE49-F238E27FC236}">
                    <a16:creationId xmlns:a16="http://schemas.microsoft.com/office/drawing/2014/main" id="{73FBC13B-C512-DC83-8C86-9AB1C528830B}"/>
                  </a:ext>
                </a:extLst>
              </p:cNvPr>
              <p:cNvPicPr/>
              <p:nvPr/>
            </p:nvPicPr>
            <p:blipFill>
              <a:blip r:embed="rId8"/>
              <a:stretch>
                <a:fillRect/>
              </a:stretch>
            </p:blipFill>
            <p:spPr>
              <a:xfrm>
                <a:off x="13655797" y="5039815"/>
                <a:ext cx="651960" cy="25930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7D28A672-0BC6-7FD7-A6F7-DF30D266B663}"/>
                  </a:ext>
                </a:extLst>
              </p14:cNvPr>
              <p14:cNvContentPartPr/>
              <p14:nvPr/>
            </p14:nvContentPartPr>
            <p14:xfrm>
              <a:off x="8639506" y="5192325"/>
              <a:ext cx="1075320" cy="15840"/>
            </p14:xfrm>
          </p:contentPart>
        </mc:Choice>
        <mc:Fallback xmlns="">
          <p:pic>
            <p:nvPicPr>
              <p:cNvPr id="7" name="Ink 6">
                <a:extLst>
                  <a:ext uri="{FF2B5EF4-FFF2-40B4-BE49-F238E27FC236}">
                    <a16:creationId xmlns:a16="http://schemas.microsoft.com/office/drawing/2014/main" id="{7D28A672-0BC6-7FD7-A6F7-DF30D266B663}"/>
                  </a:ext>
                </a:extLst>
              </p:cNvPr>
              <p:cNvPicPr/>
              <p:nvPr/>
            </p:nvPicPr>
            <p:blipFill>
              <a:blip r:embed="rId10"/>
              <a:stretch>
                <a:fillRect/>
              </a:stretch>
            </p:blipFill>
            <p:spPr>
              <a:xfrm>
                <a:off x="8585488" y="5084325"/>
                <a:ext cx="1182996"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FEE2ECAB-2A3F-A35D-C68F-A7168A589CD8}"/>
                  </a:ext>
                </a:extLst>
              </p14:cNvPr>
              <p14:cNvContentPartPr/>
              <p14:nvPr/>
            </p14:nvContentPartPr>
            <p14:xfrm>
              <a:off x="9323252" y="5475645"/>
              <a:ext cx="352800" cy="360"/>
            </p14:xfrm>
          </p:contentPart>
        </mc:Choice>
        <mc:Fallback xmlns="">
          <p:pic>
            <p:nvPicPr>
              <p:cNvPr id="9" name="Ink 8">
                <a:extLst>
                  <a:ext uri="{FF2B5EF4-FFF2-40B4-BE49-F238E27FC236}">
                    <a16:creationId xmlns:a16="http://schemas.microsoft.com/office/drawing/2014/main" id="{FEE2ECAB-2A3F-A35D-C68F-A7168A589CD8}"/>
                  </a:ext>
                </a:extLst>
              </p:cNvPr>
              <p:cNvPicPr/>
              <p:nvPr/>
            </p:nvPicPr>
            <p:blipFill>
              <a:blip r:embed="rId12"/>
              <a:stretch>
                <a:fillRect/>
              </a:stretch>
            </p:blipFill>
            <p:spPr>
              <a:xfrm>
                <a:off x="9269252" y="5367645"/>
                <a:ext cx="460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3B70AD54-5D17-CC91-084A-0CC919F05E66}"/>
                  </a:ext>
                </a:extLst>
              </p14:cNvPr>
              <p14:cNvContentPartPr/>
              <p14:nvPr/>
            </p14:nvContentPartPr>
            <p14:xfrm>
              <a:off x="11690866" y="5443605"/>
              <a:ext cx="367200" cy="16200"/>
            </p14:xfrm>
          </p:contentPart>
        </mc:Choice>
        <mc:Fallback xmlns="">
          <p:pic>
            <p:nvPicPr>
              <p:cNvPr id="10" name="Ink 9">
                <a:extLst>
                  <a:ext uri="{FF2B5EF4-FFF2-40B4-BE49-F238E27FC236}">
                    <a16:creationId xmlns:a16="http://schemas.microsoft.com/office/drawing/2014/main" id="{3B70AD54-5D17-CC91-084A-0CC919F05E66}"/>
                  </a:ext>
                </a:extLst>
              </p:cNvPr>
              <p:cNvPicPr/>
              <p:nvPr/>
            </p:nvPicPr>
            <p:blipFill>
              <a:blip r:embed="rId14"/>
              <a:stretch>
                <a:fillRect/>
              </a:stretch>
            </p:blipFill>
            <p:spPr>
              <a:xfrm>
                <a:off x="11636866" y="5335605"/>
                <a:ext cx="47484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3FA005B4-1666-3987-8BFF-0E62B81DE67D}"/>
                  </a:ext>
                </a:extLst>
              </p14:cNvPr>
              <p14:cNvContentPartPr/>
              <p14:nvPr/>
            </p14:nvContentPartPr>
            <p14:xfrm>
              <a:off x="14080546" y="5459805"/>
              <a:ext cx="293400" cy="15840"/>
            </p14:xfrm>
          </p:contentPart>
        </mc:Choice>
        <mc:Fallback xmlns="">
          <p:pic>
            <p:nvPicPr>
              <p:cNvPr id="11" name="Ink 10">
                <a:extLst>
                  <a:ext uri="{FF2B5EF4-FFF2-40B4-BE49-F238E27FC236}">
                    <a16:creationId xmlns:a16="http://schemas.microsoft.com/office/drawing/2014/main" id="{3FA005B4-1666-3987-8BFF-0E62B81DE67D}"/>
                  </a:ext>
                </a:extLst>
              </p:cNvPr>
              <p:cNvPicPr/>
              <p:nvPr/>
            </p:nvPicPr>
            <p:blipFill>
              <a:blip r:embed="rId16"/>
              <a:stretch>
                <a:fillRect/>
              </a:stretch>
            </p:blipFill>
            <p:spPr>
              <a:xfrm>
                <a:off x="14026546" y="5351805"/>
                <a:ext cx="4010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1B998688-E5B6-A78B-0902-9392853F2EB1}"/>
                  </a:ext>
                </a:extLst>
              </p14:cNvPr>
              <p14:cNvContentPartPr/>
              <p14:nvPr/>
            </p14:nvContentPartPr>
            <p14:xfrm>
              <a:off x="16517794" y="5426325"/>
              <a:ext cx="279360" cy="17280"/>
            </p14:xfrm>
          </p:contentPart>
        </mc:Choice>
        <mc:Fallback xmlns="">
          <p:pic>
            <p:nvPicPr>
              <p:cNvPr id="12" name="Ink 11">
                <a:extLst>
                  <a:ext uri="{FF2B5EF4-FFF2-40B4-BE49-F238E27FC236}">
                    <a16:creationId xmlns:a16="http://schemas.microsoft.com/office/drawing/2014/main" id="{1B998688-E5B6-A78B-0902-9392853F2EB1}"/>
                  </a:ext>
                </a:extLst>
              </p:cNvPr>
              <p:cNvPicPr/>
              <p:nvPr/>
            </p:nvPicPr>
            <p:blipFill>
              <a:blip r:embed="rId18"/>
              <a:stretch>
                <a:fillRect/>
              </a:stretch>
            </p:blipFill>
            <p:spPr>
              <a:xfrm>
                <a:off x="16463794" y="5318325"/>
                <a:ext cx="387000" cy="232920"/>
              </a:xfrm>
              <a:prstGeom prst="rect">
                <a:avLst/>
              </a:prstGeom>
            </p:spPr>
          </p:pic>
        </mc:Fallback>
      </mc:AlternateContent>
    </p:spTree>
    <p:extLst>
      <p:ext uri="{BB962C8B-B14F-4D97-AF65-F5344CB8AC3E}">
        <p14:creationId xmlns:p14="http://schemas.microsoft.com/office/powerpoint/2010/main" val="39498402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dirty="0">
                <a:solidFill>
                  <a:srgbClr val="00569E"/>
                </a:solidFill>
                <a:latin typeface="Poppins Ultra-Bold"/>
                <a:ea typeface="Poppins Ultra-Bold"/>
                <a:cs typeface="Poppins Ultra-Bold"/>
                <a:sym typeface="Poppins Ultra-Bold"/>
              </a:rPr>
              <a:t>MD&amp;A – Gross Margin –Q3, 2024</a:t>
            </a: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800702"/>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r>
              <a:rPr lang="en-CA" sz="1200" dirty="0">
                <a:solidFill>
                  <a:schemeClr val="bg1">
                    <a:lumMod val="65000"/>
                  </a:schemeClr>
                </a:solidFill>
                <a:hlinkClick r:id="rId5">
                  <a:extLst>
                    <a:ext uri="{A12FA001-AC4F-418D-AE19-62706E023703}">
                      <ahyp:hlinkClr xmlns:ahyp="http://schemas.microsoft.com/office/drawing/2018/hyperlinkcolor" val="tx"/>
                    </a:ext>
                  </a:extLst>
                </a:hlinkClick>
              </a:rPr>
              <a:t>https://d1io3yog0oux5.cloudfront.net/_d6b2c8efb6b3f42dcdf76650b6cd0573/amd/db/778/6984/file/AMD+Q3%2724+Earnings+Slides.pdf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677207D-AE4A-64B5-07BA-E62CA8BC5155}"/>
              </a:ext>
            </a:extLst>
          </p:cNvPr>
          <p:cNvPicPr>
            <a:picLocks noChangeAspect="1"/>
          </p:cNvPicPr>
          <p:nvPr/>
        </p:nvPicPr>
        <p:blipFill>
          <a:blip r:embed="rId7"/>
          <a:stretch>
            <a:fillRect/>
          </a:stretch>
        </p:blipFill>
        <p:spPr>
          <a:xfrm>
            <a:off x="3117472" y="4025177"/>
            <a:ext cx="12031754" cy="4782217"/>
          </a:xfrm>
          <a:prstGeom prst="rect">
            <a:avLst/>
          </a:prstGeom>
        </p:spPr>
      </p:pic>
      <p:pic>
        <p:nvPicPr>
          <p:cNvPr id="9" name="Picture 8">
            <a:extLst>
              <a:ext uri="{FF2B5EF4-FFF2-40B4-BE49-F238E27FC236}">
                <a16:creationId xmlns:a16="http://schemas.microsoft.com/office/drawing/2014/main" id="{292DCDFA-DB83-A0D6-A076-D313AD0F97DA}"/>
              </a:ext>
            </a:extLst>
          </p:cNvPr>
          <p:cNvPicPr>
            <a:picLocks noChangeAspect="1"/>
          </p:cNvPicPr>
          <p:nvPr/>
        </p:nvPicPr>
        <p:blipFill>
          <a:blip r:embed="rId8"/>
          <a:stretch>
            <a:fillRect/>
          </a:stretch>
        </p:blipFill>
        <p:spPr>
          <a:xfrm>
            <a:off x="1787185" y="2363868"/>
            <a:ext cx="14692327" cy="1405672"/>
          </a:xfrm>
          <a:prstGeom prst="rect">
            <a:avLst/>
          </a:prstGeom>
        </p:spPr>
      </p:pic>
    </p:spTree>
    <p:extLst>
      <p:ext uri="{BB962C8B-B14F-4D97-AF65-F5344CB8AC3E}">
        <p14:creationId xmlns:p14="http://schemas.microsoft.com/office/powerpoint/2010/main" val="89958204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dirty="0">
                <a:solidFill>
                  <a:srgbClr val="00569E"/>
                </a:solidFill>
                <a:latin typeface="Poppins Ultra-Bold"/>
                <a:ea typeface="Poppins Ultra-Bold"/>
                <a:cs typeface="Poppins Ultra-Bold"/>
                <a:sym typeface="Poppins Ultra-Bold"/>
              </a:rPr>
              <a:t>MD&amp;A – R&amp;D –Q3, 2024</a:t>
            </a: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800702"/>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06C1B41-89B7-104C-2F8D-990EB433D963}"/>
              </a:ext>
            </a:extLst>
          </p:cNvPr>
          <p:cNvPicPr>
            <a:picLocks noChangeAspect="1"/>
          </p:cNvPicPr>
          <p:nvPr/>
        </p:nvPicPr>
        <p:blipFill>
          <a:blip r:embed="rId6"/>
          <a:stretch>
            <a:fillRect/>
          </a:stretch>
        </p:blipFill>
        <p:spPr>
          <a:xfrm>
            <a:off x="1658310" y="4737791"/>
            <a:ext cx="14971380" cy="1589002"/>
          </a:xfrm>
          <a:prstGeom prst="rect">
            <a:avLst/>
          </a:prstGeom>
        </p:spPr>
      </p:pic>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E26E582E-85EA-3E76-CBC4-989380A42C10}"/>
                  </a:ext>
                </a:extLst>
              </p14:cNvPr>
              <p14:cNvContentPartPr/>
              <p14:nvPr/>
            </p14:nvContentPartPr>
            <p14:xfrm>
              <a:off x="6392041" y="6086713"/>
              <a:ext cx="1296720" cy="15480"/>
            </p14:xfrm>
          </p:contentPart>
        </mc:Choice>
        <mc:Fallback xmlns="">
          <p:pic>
            <p:nvPicPr>
              <p:cNvPr id="13" name="Ink 12">
                <a:extLst>
                  <a:ext uri="{FF2B5EF4-FFF2-40B4-BE49-F238E27FC236}">
                    <a16:creationId xmlns:a16="http://schemas.microsoft.com/office/drawing/2014/main" id="{E26E582E-85EA-3E76-CBC4-989380A42C10}"/>
                  </a:ext>
                </a:extLst>
              </p:cNvPr>
              <p:cNvPicPr/>
              <p:nvPr/>
            </p:nvPicPr>
            <p:blipFill>
              <a:blip r:embed="rId8"/>
              <a:stretch>
                <a:fillRect/>
              </a:stretch>
            </p:blipFill>
            <p:spPr>
              <a:xfrm>
                <a:off x="6338056" y="5978713"/>
                <a:ext cx="140433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244EC5E8-145D-F192-C3EF-ECA13BD22AB1}"/>
                  </a:ext>
                </a:extLst>
              </p14:cNvPr>
              <p14:cNvContentPartPr/>
              <p14:nvPr/>
            </p14:nvContentPartPr>
            <p14:xfrm>
              <a:off x="11117333" y="5391554"/>
              <a:ext cx="2151720" cy="32040"/>
            </p14:xfrm>
          </p:contentPart>
        </mc:Choice>
        <mc:Fallback xmlns="">
          <p:pic>
            <p:nvPicPr>
              <p:cNvPr id="6" name="Ink 5">
                <a:extLst>
                  <a:ext uri="{FF2B5EF4-FFF2-40B4-BE49-F238E27FC236}">
                    <a16:creationId xmlns:a16="http://schemas.microsoft.com/office/drawing/2014/main" id="{244EC5E8-145D-F192-C3EF-ECA13BD22AB1}"/>
                  </a:ext>
                </a:extLst>
              </p:cNvPr>
              <p:cNvPicPr/>
              <p:nvPr/>
            </p:nvPicPr>
            <p:blipFill>
              <a:blip r:embed="rId10"/>
              <a:stretch>
                <a:fillRect/>
              </a:stretch>
            </p:blipFill>
            <p:spPr>
              <a:xfrm>
                <a:off x="11063333" y="5283554"/>
                <a:ext cx="225936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9DAB5336-73A9-458E-E78B-4EFCB78EBE53}"/>
                  </a:ext>
                </a:extLst>
              </p14:cNvPr>
              <p14:cNvContentPartPr/>
              <p14:nvPr/>
            </p14:nvContentPartPr>
            <p14:xfrm>
              <a:off x="13757213" y="5363114"/>
              <a:ext cx="249480" cy="360"/>
            </p14:xfrm>
          </p:contentPart>
        </mc:Choice>
        <mc:Fallback xmlns="">
          <p:pic>
            <p:nvPicPr>
              <p:cNvPr id="7" name="Ink 6">
                <a:extLst>
                  <a:ext uri="{FF2B5EF4-FFF2-40B4-BE49-F238E27FC236}">
                    <a16:creationId xmlns:a16="http://schemas.microsoft.com/office/drawing/2014/main" id="{9DAB5336-73A9-458E-E78B-4EFCB78EBE53}"/>
                  </a:ext>
                </a:extLst>
              </p:cNvPr>
              <p:cNvPicPr/>
              <p:nvPr/>
            </p:nvPicPr>
            <p:blipFill>
              <a:blip r:embed="rId12"/>
              <a:stretch>
                <a:fillRect/>
              </a:stretch>
            </p:blipFill>
            <p:spPr>
              <a:xfrm>
                <a:off x="13703135" y="5255114"/>
                <a:ext cx="357276"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F7ABB343-C155-60FA-87D0-6BB0BAAD00AE}"/>
                  </a:ext>
                </a:extLst>
              </p14:cNvPr>
              <p14:cNvContentPartPr/>
              <p14:nvPr/>
            </p14:nvContentPartPr>
            <p14:xfrm>
              <a:off x="16035473" y="5549471"/>
              <a:ext cx="189720" cy="16200"/>
            </p14:xfrm>
          </p:contentPart>
        </mc:Choice>
        <mc:Fallback xmlns="">
          <p:pic>
            <p:nvPicPr>
              <p:cNvPr id="9" name="Ink 8">
                <a:extLst>
                  <a:ext uri="{FF2B5EF4-FFF2-40B4-BE49-F238E27FC236}">
                    <a16:creationId xmlns:a16="http://schemas.microsoft.com/office/drawing/2014/main" id="{F7ABB343-C155-60FA-87D0-6BB0BAAD00AE}"/>
                  </a:ext>
                </a:extLst>
              </p:cNvPr>
              <p:cNvPicPr/>
              <p:nvPr/>
            </p:nvPicPr>
            <p:blipFill>
              <a:blip r:embed="rId14"/>
              <a:stretch>
                <a:fillRect/>
              </a:stretch>
            </p:blipFill>
            <p:spPr>
              <a:xfrm>
                <a:off x="15981575" y="5441471"/>
                <a:ext cx="297156"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9036F987-8EB2-CA05-A63E-7FD4D5DB2E8D}"/>
                  </a:ext>
                </a:extLst>
              </p14:cNvPr>
              <p14:cNvContentPartPr/>
              <p14:nvPr/>
            </p14:nvContentPartPr>
            <p14:xfrm>
              <a:off x="10946698" y="5840864"/>
              <a:ext cx="2623320" cy="118440"/>
            </p14:xfrm>
          </p:contentPart>
        </mc:Choice>
        <mc:Fallback xmlns="">
          <p:pic>
            <p:nvPicPr>
              <p:cNvPr id="10" name="Ink 9">
                <a:extLst>
                  <a:ext uri="{FF2B5EF4-FFF2-40B4-BE49-F238E27FC236}">
                    <a16:creationId xmlns:a16="http://schemas.microsoft.com/office/drawing/2014/main" id="{9036F987-8EB2-CA05-A63E-7FD4D5DB2E8D}"/>
                  </a:ext>
                </a:extLst>
              </p:cNvPr>
              <p:cNvPicPr/>
              <p:nvPr/>
            </p:nvPicPr>
            <p:blipFill>
              <a:blip r:embed="rId16"/>
              <a:stretch>
                <a:fillRect/>
              </a:stretch>
            </p:blipFill>
            <p:spPr>
              <a:xfrm>
                <a:off x="10892698" y="5733191"/>
                <a:ext cx="2730960" cy="33342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AA97078E-2109-B1C4-61DB-9DCA2FDC83FB}"/>
                  </a:ext>
                </a:extLst>
              </p14:cNvPr>
              <p14:cNvContentPartPr/>
              <p14:nvPr/>
            </p14:nvContentPartPr>
            <p14:xfrm>
              <a:off x="14456873" y="5851523"/>
              <a:ext cx="1768320" cy="360"/>
            </p14:xfrm>
          </p:contentPart>
        </mc:Choice>
        <mc:Fallback xmlns="">
          <p:pic>
            <p:nvPicPr>
              <p:cNvPr id="11" name="Ink 10">
                <a:extLst>
                  <a:ext uri="{FF2B5EF4-FFF2-40B4-BE49-F238E27FC236}">
                    <a16:creationId xmlns:a16="http://schemas.microsoft.com/office/drawing/2014/main" id="{AA97078E-2109-B1C4-61DB-9DCA2FDC83FB}"/>
                  </a:ext>
                </a:extLst>
              </p:cNvPr>
              <p:cNvPicPr/>
              <p:nvPr/>
            </p:nvPicPr>
            <p:blipFill>
              <a:blip r:embed="rId18"/>
              <a:stretch>
                <a:fillRect/>
              </a:stretch>
            </p:blipFill>
            <p:spPr>
              <a:xfrm>
                <a:off x="14402873" y="5743523"/>
                <a:ext cx="1875960" cy="216000"/>
              </a:xfrm>
              <a:prstGeom prst="rect">
                <a:avLst/>
              </a:prstGeom>
            </p:spPr>
          </p:pic>
        </mc:Fallback>
      </mc:AlternateContent>
    </p:spTree>
    <p:extLst>
      <p:ext uri="{BB962C8B-B14F-4D97-AF65-F5344CB8AC3E}">
        <p14:creationId xmlns:p14="http://schemas.microsoft.com/office/powerpoint/2010/main" val="366728165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dirty="0">
                <a:solidFill>
                  <a:srgbClr val="00569E"/>
                </a:solidFill>
                <a:latin typeface="Poppins Ultra-Bold"/>
                <a:ea typeface="Poppins Ultra-Bold"/>
                <a:cs typeface="Poppins Ultra-Bold"/>
                <a:sym typeface="Poppins Ultra-Bold"/>
              </a:rPr>
              <a:t>MD&amp;A – Marketing –Q3, 2024</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4F7A2C1-61BD-E010-3506-7C94CEBC51FB}"/>
              </a:ext>
            </a:extLst>
          </p:cNvPr>
          <p:cNvPicPr>
            <a:picLocks noChangeAspect="1"/>
          </p:cNvPicPr>
          <p:nvPr/>
        </p:nvPicPr>
        <p:blipFill>
          <a:blip r:embed="rId5"/>
          <a:stretch>
            <a:fillRect/>
          </a:stretch>
        </p:blipFill>
        <p:spPr>
          <a:xfrm>
            <a:off x="1298515" y="4574984"/>
            <a:ext cx="15690970" cy="1677898"/>
          </a:xfrm>
          <a:prstGeom prst="rect">
            <a:avLst/>
          </a:prstGeom>
        </p:spPr>
      </p:pic>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608F4344-38E5-C177-E6F0-3EEED455E6D8}"/>
                  </a:ext>
                </a:extLst>
              </p14:cNvPr>
              <p14:cNvContentPartPr/>
              <p14:nvPr/>
            </p14:nvContentPartPr>
            <p14:xfrm>
              <a:off x="15275520" y="5122122"/>
              <a:ext cx="348120" cy="28440"/>
            </p14:xfrm>
          </p:contentPart>
        </mc:Choice>
        <mc:Fallback xmlns="">
          <p:pic>
            <p:nvPicPr>
              <p:cNvPr id="9" name="Ink 8">
                <a:extLst>
                  <a:ext uri="{FF2B5EF4-FFF2-40B4-BE49-F238E27FC236}">
                    <a16:creationId xmlns:a16="http://schemas.microsoft.com/office/drawing/2014/main" id="{608F4344-38E5-C177-E6F0-3EEED455E6D8}"/>
                  </a:ext>
                </a:extLst>
              </p:cNvPr>
              <p:cNvPicPr/>
              <p:nvPr/>
            </p:nvPicPr>
            <p:blipFill>
              <a:blip r:embed="rId7"/>
              <a:stretch>
                <a:fillRect/>
              </a:stretch>
            </p:blipFill>
            <p:spPr>
              <a:xfrm>
                <a:off x="15221880" y="5014482"/>
                <a:ext cx="45576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99B40B95-36A6-2654-EA57-032604354F46}"/>
                  </a:ext>
                </a:extLst>
              </p14:cNvPr>
              <p14:cNvContentPartPr/>
              <p14:nvPr/>
            </p14:nvContentPartPr>
            <p14:xfrm>
              <a:off x="14145840" y="5674002"/>
              <a:ext cx="2755440" cy="96480"/>
            </p14:xfrm>
          </p:contentPart>
        </mc:Choice>
        <mc:Fallback xmlns="">
          <p:pic>
            <p:nvPicPr>
              <p:cNvPr id="10" name="Ink 9">
                <a:extLst>
                  <a:ext uri="{FF2B5EF4-FFF2-40B4-BE49-F238E27FC236}">
                    <a16:creationId xmlns:a16="http://schemas.microsoft.com/office/drawing/2014/main" id="{99B40B95-36A6-2654-EA57-032604354F46}"/>
                  </a:ext>
                </a:extLst>
              </p:cNvPr>
              <p:cNvPicPr/>
              <p:nvPr/>
            </p:nvPicPr>
            <p:blipFill>
              <a:blip r:embed="rId9"/>
              <a:stretch>
                <a:fillRect/>
              </a:stretch>
            </p:blipFill>
            <p:spPr>
              <a:xfrm>
                <a:off x="14092200" y="5566362"/>
                <a:ext cx="286308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F4DA243C-FC83-E6CD-3575-1FDADC823585}"/>
                  </a:ext>
                </a:extLst>
              </p14:cNvPr>
              <p14:cNvContentPartPr/>
              <p14:nvPr/>
            </p14:nvContentPartPr>
            <p14:xfrm>
              <a:off x="1465560" y="5955882"/>
              <a:ext cx="4204440" cy="123120"/>
            </p14:xfrm>
          </p:contentPart>
        </mc:Choice>
        <mc:Fallback xmlns="">
          <p:pic>
            <p:nvPicPr>
              <p:cNvPr id="11" name="Ink 10">
                <a:extLst>
                  <a:ext uri="{FF2B5EF4-FFF2-40B4-BE49-F238E27FC236}">
                    <a16:creationId xmlns:a16="http://schemas.microsoft.com/office/drawing/2014/main" id="{F4DA243C-FC83-E6CD-3575-1FDADC823585}"/>
                  </a:ext>
                </a:extLst>
              </p:cNvPr>
              <p:cNvPicPr/>
              <p:nvPr/>
            </p:nvPicPr>
            <p:blipFill>
              <a:blip r:embed="rId11"/>
              <a:stretch>
                <a:fillRect/>
              </a:stretch>
            </p:blipFill>
            <p:spPr>
              <a:xfrm>
                <a:off x="1411560" y="5848242"/>
                <a:ext cx="4312080" cy="338760"/>
              </a:xfrm>
              <a:prstGeom prst="rect">
                <a:avLst/>
              </a:prstGeom>
            </p:spPr>
          </p:pic>
        </mc:Fallback>
      </mc:AlternateContent>
      <p:sp>
        <p:nvSpPr>
          <p:cNvPr id="14" name="TextBox 13">
            <a:extLst>
              <a:ext uri="{FF2B5EF4-FFF2-40B4-BE49-F238E27FC236}">
                <a16:creationId xmlns:a16="http://schemas.microsoft.com/office/drawing/2014/main" id="{91513727-4B61-6145-BC1D-71931E3FE164}"/>
              </a:ext>
            </a:extLst>
          </p:cNvPr>
          <p:cNvSpPr txBox="1"/>
          <p:nvPr/>
        </p:nvSpPr>
        <p:spPr>
          <a:xfrm>
            <a:off x="-19663" y="9800702"/>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12">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p>
        </p:txBody>
      </p:sp>
    </p:spTree>
    <p:extLst>
      <p:ext uri="{BB962C8B-B14F-4D97-AF65-F5344CB8AC3E}">
        <p14:creationId xmlns:p14="http://schemas.microsoft.com/office/powerpoint/2010/main" val="122986468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Geographical Sales - 2023</a:t>
            </a: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800702"/>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fr-FR" sz="1200">
                <a:solidFill>
                  <a:schemeClr val="bg1">
                    <a:lumMod val="65000"/>
                  </a:schemeClr>
                </a:solidFill>
                <a:hlinkClick r:id="rId4">
                  <a:extLst>
                    <a:ext uri="{A12FA001-AC4F-418D-AE19-62706E023703}">
                      <ahyp:hlinkClr xmlns:ahyp="http://schemas.microsoft.com/office/drawing/2018/hyperlinkcolor" val="tx"/>
                    </a:ext>
                  </a:extLst>
                </a:hlinkClick>
              </a:rPr>
              <a:t>https://ir.amd.com/sec-filings/filter/annual-filings/content/0000002488-24-000012/0000002488-24-000012.pdf</a:t>
            </a:r>
            <a:r>
              <a:rPr lang="fr-FR" sz="1200">
                <a:solidFill>
                  <a:schemeClr val="bg1">
                    <a:lumMod val="65000"/>
                  </a:schemeClr>
                </a:solidFill>
              </a:rPr>
              <a:t> </a:t>
            </a:r>
            <a:endParaRPr lang="en-CA" sz="120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3C2A757-BA31-3100-E889-064F9925C969}"/>
              </a:ext>
            </a:extLst>
          </p:cNvPr>
          <p:cNvPicPr>
            <a:picLocks noChangeAspect="1"/>
          </p:cNvPicPr>
          <p:nvPr/>
        </p:nvPicPr>
        <p:blipFill>
          <a:blip r:embed="rId6"/>
          <a:stretch>
            <a:fillRect/>
          </a:stretch>
        </p:blipFill>
        <p:spPr>
          <a:xfrm>
            <a:off x="692754" y="3278998"/>
            <a:ext cx="16902491" cy="3729004"/>
          </a:xfrm>
          <a:prstGeom prst="rect">
            <a:avLst/>
          </a:prstGeom>
        </p:spPr>
      </p:pic>
    </p:spTree>
    <p:extLst>
      <p:ext uri="{BB962C8B-B14F-4D97-AF65-F5344CB8AC3E}">
        <p14:creationId xmlns:p14="http://schemas.microsoft.com/office/powerpoint/2010/main" val="320309424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198328"/>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310222" y="486298"/>
            <a:ext cx="13460358" cy="777585"/>
          </a:xfrm>
          <a:prstGeom prst="rect">
            <a:avLst/>
          </a:prstGeom>
        </p:spPr>
        <p:txBody>
          <a:bodyPr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MD&amp;A – Segmentation of Business</a:t>
            </a: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800702"/>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https://ir.amd.com/sec-filings/filter/quarterly-filings/content/0000002488-24-000123/0000002488-24-000123.pdf</a:t>
            </a:r>
            <a:br>
              <a:rPr lang="en-CA" sz="1200">
                <a:solidFill>
                  <a:schemeClr val="bg1">
                    <a:lumMod val="65000"/>
                  </a:schemeClr>
                </a:solidFill>
              </a:rPr>
            </a:br>
            <a:r>
              <a:rPr lang="en-CA" sz="1200">
                <a:solidFill>
                  <a:schemeClr val="bg1">
                    <a:lumMod val="65000"/>
                  </a:schemeClr>
                </a:solidFill>
                <a:hlinkClick r:id="rId5">
                  <a:extLst>
                    <a:ext uri="{A12FA001-AC4F-418D-AE19-62706E023703}">
                      <ahyp:hlinkClr xmlns:ahyp="http://schemas.microsoft.com/office/drawing/2018/hyperlinkcolor" val="tx"/>
                    </a:ext>
                  </a:extLst>
                </a:hlinkClick>
              </a:rPr>
              <a:t>https://d1io3yog0oux5.cloudfront.net/_3e1a81abf1ceccc3173d906316e9e933/amd/db/778/6973/file/AMD+Q2%2724+Earnings+Slides.pdf</a:t>
            </a:r>
            <a:r>
              <a:rPr lang="en-CA" sz="120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AE2E6FF-BA2D-55C5-F132-D78ED3B0075E}"/>
              </a:ext>
            </a:extLst>
          </p:cNvPr>
          <p:cNvPicPr>
            <a:picLocks noChangeAspect="1"/>
          </p:cNvPicPr>
          <p:nvPr/>
        </p:nvPicPr>
        <p:blipFill>
          <a:blip r:embed="rId7"/>
          <a:stretch>
            <a:fillRect/>
          </a:stretch>
        </p:blipFill>
        <p:spPr>
          <a:xfrm>
            <a:off x="1835461" y="2345433"/>
            <a:ext cx="14617078" cy="6237156"/>
          </a:xfrm>
          <a:prstGeom prst="rect">
            <a:avLst/>
          </a:prstGeom>
        </p:spPr>
      </p:pic>
    </p:spTree>
    <p:extLst>
      <p:ext uri="{BB962C8B-B14F-4D97-AF65-F5344CB8AC3E}">
        <p14:creationId xmlns:p14="http://schemas.microsoft.com/office/powerpoint/2010/main" val="108971500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146713" y="340849"/>
            <a:ext cx="13514696" cy="777585"/>
          </a:xfrm>
          <a:prstGeom prst="rect">
            <a:avLst/>
          </a:prstGeom>
        </p:spPr>
        <p:txBody>
          <a:bodyPr wrap="square" lIns="0" tIns="0" rIns="0" bIns="0" rtlCol="0" anchor="t">
            <a:spAutoFit/>
          </a:bodyPr>
          <a:lstStyle/>
          <a:p>
            <a:pPr algn="l">
              <a:lnSpc>
                <a:spcPts val="6211"/>
              </a:lnSpc>
            </a:pPr>
            <a:r>
              <a:rPr lang="en-US" sz="5049" dirty="0">
                <a:solidFill>
                  <a:srgbClr val="00569E"/>
                </a:solidFill>
                <a:latin typeface="Poppins Ultra-Bold"/>
                <a:ea typeface="Poppins Ultra-Bold"/>
                <a:cs typeface="Poppins Ultra-Bold"/>
                <a:sym typeface="Poppins Ultra-Bold"/>
              </a:rPr>
              <a:t>Operating Income by Segment–Q3, 2</a:t>
            </a:r>
            <a:r>
              <a:rPr lang="en-US" sz="5049" dirty="0">
                <a:solidFill>
                  <a:schemeClr val="bg1">
                    <a:lumMod val="95000"/>
                  </a:schemeClr>
                </a:solidFill>
                <a:latin typeface="Poppins Ultra-Bold"/>
                <a:ea typeface="Poppins Ultra-Bold"/>
                <a:cs typeface="Poppins Ultra-Bold"/>
                <a:sym typeface="Poppins Ultra-Bold"/>
              </a:rPr>
              <a:t>024</a:t>
            </a: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800702"/>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2F11AB0-169A-D52C-F468-F74495FBE7F3}"/>
              </a:ext>
            </a:extLst>
          </p:cNvPr>
          <p:cNvPicPr>
            <a:picLocks noChangeAspect="1"/>
          </p:cNvPicPr>
          <p:nvPr/>
        </p:nvPicPr>
        <p:blipFill>
          <a:blip r:embed="rId6"/>
          <a:stretch>
            <a:fillRect/>
          </a:stretch>
        </p:blipFill>
        <p:spPr>
          <a:xfrm>
            <a:off x="873643" y="2740026"/>
            <a:ext cx="16540713" cy="5268523"/>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B72AAA8-654E-BC24-7288-957745BE6E68}"/>
                  </a:ext>
                </a:extLst>
              </p14:cNvPr>
              <p14:cNvContentPartPr/>
              <p14:nvPr/>
            </p14:nvContentPartPr>
            <p14:xfrm>
              <a:off x="1396359" y="4179077"/>
              <a:ext cx="1391040" cy="68400"/>
            </p14:xfrm>
          </p:contentPart>
        </mc:Choice>
        <mc:Fallback xmlns="">
          <p:pic>
            <p:nvPicPr>
              <p:cNvPr id="6" name="Ink 5">
                <a:extLst>
                  <a:ext uri="{FF2B5EF4-FFF2-40B4-BE49-F238E27FC236}">
                    <a16:creationId xmlns:a16="http://schemas.microsoft.com/office/drawing/2014/main" id="{9B72AAA8-654E-BC24-7288-957745BE6E68}"/>
                  </a:ext>
                </a:extLst>
              </p:cNvPr>
              <p:cNvPicPr/>
              <p:nvPr/>
            </p:nvPicPr>
            <p:blipFill>
              <a:blip r:embed="rId8"/>
              <a:stretch>
                <a:fillRect/>
              </a:stretch>
            </p:blipFill>
            <p:spPr>
              <a:xfrm>
                <a:off x="1342345" y="4071077"/>
                <a:ext cx="1498708"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746A9CEB-C043-39AB-A73F-1E5F1F80467F}"/>
                  </a:ext>
                </a:extLst>
              </p14:cNvPr>
              <p14:cNvContentPartPr/>
              <p14:nvPr/>
            </p14:nvContentPartPr>
            <p14:xfrm>
              <a:off x="1387359" y="4555277"/>
              <a:ext cx="706320" cy="31320"/>
            </p14:xfrm>
          </p:contentPart>
        </mc:Choice>
        <mc:Fallback xmlns="">
          <p:pic>
            <p:nvPicPr>
              <p:cNvPr id="7" name="Ink 6">
                <a:extLst>
                  <a:ext uri="{FF2B5EF4-FFF2-40B4-BE49-F238E27FC236}">
                    <a16:creationId xmlns:a16="http://schemas.microsoft.com/office/drawing/2014/main" id="{746A9CEB-C043-39AB-A73F-1E5F1F80467F}"/>
                  </a:ext>
                </a:extLst>
              </p:cNvPr>
              <p:cNvPicPr/>
              <p:nvPr/>
            </p:nvPicPr>
            <p:blipFill>
              <a:blip r:embed="rId10"/>
              <a:stretch>
                <a:fillRect/>
              </a:stretch>
            </p:blipFill>
            <p:spPr>
              <a:xfrm>
                <a:off x="1333359" y="4447277"/>
                <a:ext cx="81396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4B8DD2FA-B57A-09E2-E684-FBB04ACF1A70}"/>
                  </a:ext>
                </a:extLst>
              </p14:cNvPr>
              <p14:cNvContentPartPr/>
              <p14:nvPr/>
            </p14:nvContentPartPr>
            <p14:xfrm>
              <a:off x="1416879" y="6046888"/>
              <a:ext cx="1104840" cy="31680"/>
            </p14:xfrm>
          </p:contentPart>
        </mc:Choice>
        <mc:Fallback xmlns="">
          <p:pic>
            <p:nvPicPr>
              <p:cNvPr id="9" name="Ink 8">
                <a:extLst>
                  <a:ext uri="{FF2B5EF4-FFF2-40B4-BE49-F238E27FC236}">
                    <a16:creationId xmlns:a16="http://schemas.microsoft.com/office/drawing/2014/main" id="{4B8DD2FA-B57A-09E2-E684-FBB04ACF1A70}"/>
                  </a:ext>
                </a:extLst>
              </p:cNvPr>
              <p:cNvPicPr/>
              <p:nvPr/>
            </p:nvPicPr>
            <p:blipFill>
              <a:blip r:embed="rId12"/>
              <a:stretch>
                <a:fillRect/>
              </a:stretch>
            </p:blipFill>
            <p:spPr>
              <a:xfrm>
                <a:off x="1362879" y="5938888"/>
                <a:ext cx="12124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5B1C9A8B-E768-5D64-529D-08D93E2722D9}"/>
                  </a:ext>
                </a:extLst>
              </p14:cNvPr>
              <p14:cNvContentPartPr/>
              <p14:nvPr/>
            </p14:nvContentPartPr>
            <p14:xfrm>
              <a:off x="1416879" y="6355277"/>
              <a:ext cx="529920" cy="31680"/>
            </p14:xfrm>
          </p:contentPart>
        </mc:Choice>
        <mc:Fallback xmlns="">
          <p:pic>
            <p:nvPicPr>
              <p:cNvPr id="10" name="Ink 9">
                <a:extLst>
                  <a:ext uri="{FF2B5EF4-FFF2-40B4-BE49-F238E27FC236}">
                    <a16:creationId xmlns:a16="http://schemas.microsoft.com/office/drawing/2014/main" id="{5B1C9A8B-E768-5D64-529D-08D93E2722D9}"/>
                  </a:ext>
                </a:extLst>
              </p:cNvPr>
              <p:cNvPicPr/>
              <p:nvPr/>
            </p:nvPicPr>
            <p:blipFill>
              <a:blip r:embed="rId14"/>
              <a:stretch>
                <a:fillRect/>
              </a:stretch>
            </p:blipFill>
            <p:spPr>
              <a:xfrm>
                <a:off x="1362842" y="6248490"/>
                <a:ext cx="637633" cy="244897"/>
              </a:xfrm>
              <a:prstGeom prst="rect">
                <a:avLst/>
              </a:prstGeom>
            </p:spPr>
          </p:pic>
        </mc:Fallback>
      </mc:AlternateContent>
    </p:spTree>
    <p:extLst>
      <p:ext uri="{BB962C8B-B14F-4D97-AF65-F5344CB8AC3E}">
        <p14:creationId xmlns:p14="http://schemas.microsoft.com/office/powerpoint/2010/main" val="4153293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15975" y="4888073"/>
            <a:ext cx="6720840" cy="27432"/>
          </a:xfrm>
          <a:custGeom>
            <a:avLst/>
            <a:gdLst>
              <a:gd name="connsiteX0" fmla="*/ 0 w 6720840"/>
              <a:gd name="connsiteY0" fmla="*/ 0 h 27432"/>
              <a:gd name="connsiteX1" fmla="*/ 672084 w 6720840"/>
              <a:gd name="connsiteY1" fmla="*/ 0 h 27432"/>
              <a:gd name="connsiteX2" fmla="*/ 1344168 w 6720840"/>
              <a:gd name="connsiteY2" fmla="*/ 0 h 27432"/>
              <a:gd name="connsiteX3" fmla="*/ 2016252 w 6720840"/>
              <a:gd name="connsiteY3" fmla="*/ 0 h 27432"/>
              <a:gd name="connsiteX4" fmla="*/ 2822753 w 6720840"/>
              <a:gd name="connsiteY4" fmla="*/ 0 h 27432"/>
              <a:gd name="connsiteX5" fmla="*/ 3562045 w 6720840"/>
              <a:gd name="connsiteY5" fmla="*/ 0 h 27432"/>
              <a:gd name="connsiteX6" fmla="*/ 4032504 w 6720840"/>
              <a:gd name="connsiteY6" fmla="*/ 0 h 27432"/>
              <a:gd name="connsiteX7" fmla="*/ 4637380 w 6720840"/>
              <a:gd name="connsiteY7" fmla="*/ 0 h 27432"/>
              <a:gd name="connsiteX8" fmla="*/ 5443880 w 6720840"/>
              <a:gd name="connsiteY8" fmla="*/ 0 h 27432"/>
              <a:gd name="connsiteX9" fmla="*/ 6115964 w 6720840"/>
              <a:gd name="connsiteY9" fmla="*/ 0 h 27432"/>
              <a:gd name="connsiteX10" fmla="*/ 6720840 w 6720840"/>
              <a:gd name="connsiteY10" fmla="*/ 0 h 27432"/>
              <a:gd name="connsiteX11" fmla="*/ 6720840 w 6720840"/>
              <a:gd name="connsiteY11" fmla="*/ 27432 h 27432"/>
              <a:gd name="connsiteX12" fmla="*/ 6183173 w 6720840"/>
              <a:gd name="connsiteY12" fmla="*/ 27432 h 27432"/>
              <a:gd name="connsiteX13" fmla="*/ 5376672 w 6720840"/>
              <a:gd name="connsiteY13" fmla="*/ 27432 h 27432"/>
              <a:gd name="connsiteX14" fmla="*/ 4839005 w 6720840"/>
              <a:gd name="connsiteY14" fmla="*/ 27432 h 27432"/>
              <a:gd name="connsiteX15" fmla="*/ 4368546 w 6720840"/>
              <a:gd name="connsiteY15" fmla="*/ 27432 h 27432"/>
              <a:gd name="connsiteX16" fmla="*/ 3898087 w 6720840"/>
              <a:gd name="connsiteY16" fmla="*/ 27432 h 27432"/>
              <a:gd name="connsiteX17" fmla="*/ 3158795 w 6720840"/>
              <a:gd name="connsiteY17" fmla="*/ 27432 h 27432"/>
              <a:gd name="connsiteX18" fmla="*/ 2688336 w 6720840"/>
              <a:gd name="connsiteY18" fmla="*/ 27432 h 27432"/>
              <a:gd name="connsiteX19" fmla="*/ 2016252 w 6720840"/>
              <a:gd name="connsiteY19" fmla="*/ 27432 h 27432"/>
              <a:gd name="connsiteX20" fmla="*/ 1478585 w 6720840"/>
              <a:gd name="connsiteY20" fmla="*/ 27432 h 27432"/>
              <a:gd name="connsiteX21" fmla="*/ 806501 w 6720840"/>
              <a:gd name="connsiteY21" fmla="*/ 27432 h 27432"/>
              <a:gd name="connsiteX22" fmla="*/ 0 w 6720840"/>
              <a:gd name="connsiteY22" fmla="*/ 27432 h 27432"/>
              <a:gd name="connsiteX23" fmla="*/ 0 w 6720840"/>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20840" h="27432" fill="none" extrusionOk="0">
                <a:moveTo>
                  <a:pt x="0" y="0"/>
                </a:moveTo>
                <a:cubicBezTo>
                  <a:pt x="230225" y="22712"/>
                  <a:pt x="497837" y="-22454"/>
                  <a:pt x="672084" y="0"/>
                </a:cubicBezTo>
                <a:cubicBezTo>
                  <a:pt x="846331" y="22454"/>
                  <a:pt x="1065787" y="7145"/>
                  <a:pt x="1344168" y="0"/>
                </a:cubicBezTo>
                <a:cubicBezTo>
                  <a:pt x="1622549" y="-7145"/>
                  <a:pt x="1727735" y="19685"/>
                  <a:pt x="2016252" y="0"/>
                </a:cubicBezTo>
                <a:cubicBezTo>
                  <a:pt x="2304769" y="-19685"/>
                  <a:pt x="2474481" y="18666"/>
                  <a:pt x="2822753" y="0"/>
                </a:cubicBezTo>
                <a:cubicBezTo>
                  <a:pt x="3171025" y="-18666"/>
                  <a:pt x="3328492" y="-4011"/>
                  <a:pt x="3562045" y="0"/>
                </a:cubicBezTo>
                <a:cubicBezTo>
                  <a:pt x="3795598" y="4011"/>
                  <a:pt x="3934344" y="18190"/>
                  <a:pt x="4032504" y="0"/>
                </a:cubicBezTo>
                <a:cubicBezTo>
                  <a:pt x="4130664" y="-18190"/>
                  <a:pt x="4364758" y="-5129"/>
                  <a:pt x="4637380" y="0"/>
                </a:cubicBezTo>
                <a:cubicBezTo>
                  <a:pt x="4910002" y="5129"/>
                  <a:pt x="5217194" y="-8463"/>
                  <a:pt x="5443880" y="0"/>
                </a:cubicBezTo>
                <a:cubicBezTo>
                  <a:pt x="5670566" y="8463"/>
                  <a:pt x="5966429" y="-893"/>
                  <a:pt x="6115964" y="0"/>
                </a:cubicBezTo>
                <a:cubicBezTo>
                  <a:pt x="6265499" y="893"/>
                  <a:pt x="6595925" y="-18622"/>
                  <a:pt x="6720840" y="0"/>
                </a:cubicBezTo>
                <a:cubicBezTo>
                  <a:pt x="6720582" y="7487"/>
                  <a:pt x="6719919" y="19984"/>
                  <a:pt x="6720840" y="27432"/>
                </a:cubicBezTo>
                <a:cubicBezTo>
                  <a:pt x="6498484" y="41642"/>
                  <a:pt x="6403740" y="11820"/>
                  <a:pt x="6183173" y="27432"/>
                </a:cubicBezTo>
                <a:cubicBezTo>
                  <a:pt x="5962606" y="43044"/>
                  <a:pt x="5588173" y="23028"/>
                  <a:pt x="5376672" y="27432"/>
                </a:cubicBezTo>
                <a:cubicBezTo>
                  <a:pt x="5165171" y="31836"/>
                  <a:pt x="4976332" y="28258"/>
                  <a:pt x="4839005" y="27432"/>
                </a:cubicBezTo>
                <a:cubicBezTo>
                  <a:pt x="4701678" y="26606"/>
                  <a:pt x="4496355" y="47443"/>
                  <a:pt x="4368546" y="27432"/>
                </a:cubicBezTo>
                <a:cubicBezTo>
                  <a:pt x="4240737" y="7421"/>
                  <a:pt x="4061284" y="13951"/>
                  <a:pt x="3898087" y="27432"/>
                </a:cubicBezTo>
                <a:cubicBezTo>
                  <a:pt x="3734890" y="40913"/>
                  <a:pt x="3502915" y="13124"/>
                  <a:pt x="3158795" y="27432"/>
                </a:cubicBezTo>
                <a:cubicBezTo>
                  <a:pt x="2814675" y="41740"/>
                  <a:pt x="2835392" y="27235"/>
                  <a:pt x="2688336" y="27432"/>
                </a:cubicBezTo>
                <a:cubicBezTo>
                  <a:pt x="2541280" y="27629"/>
                  <a:pt x="2307706" y="60476"/>
                  <a:pt x="2016252" y="27432"/>
                </a:cubicBezTo>
                <a:cubicBezTo>
                  <a:pt x="1724798" y="-5612"/>
                  <a:pt x="1733667" y="27732"/>
                  <a:pt x="1478585" y="27432"/>
                </a:cubicBezTo>
                <a:cubicBezTo>
                  <a:pt x="1223503" y="27132"/>
                  <a:pt x="1078527" y="31851"/>
                  <a:pt x="806501" y="27432"/>
                </a:cubicBezTo>
                <a:cubicBezTo>
                  <a:pt x="534475" y="23013"/>
                  <a:pt x="221411" y="-1678"/>
                  <a:pt x="0" y="27432"/>
                </a:cubicBezTo>
                <a:cubicBezTo>
                  <a:pt x="-14" y="18173"/>
                  <a:pt x="-517" y="8990"/>
                  <a:pt x="0" y="0"/>
                </a:cubicBezTo>
                <a:close/>
              </a:path>
              <a:path w="6720840" h="27432" stroke="0" extrusionOk="0">
                <a:moveTo>
                  <a:pt x="0" y="0"/>
                </a:moveTo>
                <a:cubicBezTo>
                  <a:pt x="124531" y="-22389"/>
                  <a:pt x="354282" y="5467"/>
                  <a:pt x="604876" y="0"/>
                </a:cubicBezTo>
                <a:cubicBezTo>
                  <a:pt x="855470" y="-5467"/>
                  <a:pt x="967013" y="22460"/>
                  <a:pt x="1075334" y="0"/>
                </a:cubicBezTo>
                <a:cubicBezTo>
                  <a:pt x="1183655" y="-22460"/>
                  <a:pt x="1610061" y="34787"/>
                  <a:pt x="1881835" y="0"/>
                </a:cubicBezTo>
                <a:cubicBezTo>
                  <a:pt x="2153609" y="-34787"/>
                  <a:pt x="2307152" y="13752"/>
                  <a:pt x="2486711" y="0"/>
                </a:cubicBezTo>
                <a:cubicBezTo>
                  <a:pt x="2666270" y="-13752"/>
                  <a:pt x="2890091" y="-12576"/>
                  <a:pt x="3091586" y="0"/>
                </a:cubicBezTo>
                <a:cubicBezTo>
                  <a:pt x="3293082" y="12576"/>
                  <a:pt x="3715287" y="-3114"/>
                  <a:pt x="3898087" y="0"/>
                </a:cubicBezTo>
                <a:cubicBezTo>
                  <a:pt x="4080887" y="3114"/>
                  <a:pt x="4270844" y="15240"/>
                  <a:pt x="4435754" y="0"/>
                </a:cubicBezTo>
                <a:cubicBezTo>
                  <a:pt x="4600664" y="-15240"/>
                  <a:pt x="4997045" y="-22440"/>
                  <a:pt x="5242255" y="0"/>
                </a:cubicBezTo>
                <a:cubicBezTo>
                  <a:pt x="5487465" y="22440"/>
                  <a:pt x="5701832" y="1667"/>
                  <a:pt x="6048756" y="0"/>
                </a:cubicBezTo>
                <a:cubicBezTo>
                  <a:pt x="6395680" y="-1667"/>
                  <a:pt x="6436180" y="8118"/>
                  <a:pt x="6720840" y="0"/>
                </a:cubicBezTo>
                <a:cubicBezTo>
                  <a:pt x="6720009" y="6329"/>
                  <a:pt x="6721244" y="16858"/>
                  <a:pt x="6720840" y="27432"/>
                </a:cubicBezTo>
                <a:cubicBezTo>
                  <a:pt x="6355819" y="6368"/>
                  <a:pt x="6238603" y="9637"/>
                  <a:pt x="5981548" y="27432"/>
                </a:cubicBezTo>
                <a:cubicBezTo>
                  <a:pt x="5724493" y="45227"/>
                  <a:pt x="5501077" y="1054"/>
                  <a:pt x="5175047" y="27432"/>
                </a:cubicBezTo>
                <a:cubicBezTo>
                  <a:pt x="4849017" y="53810"/>
                  <a:pt x="4559292" y="-3445"/>
                  <a:pt x="4368546" y="27432"/>
                </a:cubicBezTo>
                <a:cubicBezTo>
                  <a:pt x="4177800" y="58309"/>
                  <a:pt x="4094337" y="39926"/>
                  <a:pt x="3830879" y="27432"/>
                </a:cubicBezTo>
                <a:cubicBezTo>
                  <a:pt x="3567421" y="14938"/>
                  <a:pt x="3376102" y="1847"/>
                  <a:pt x="3158795" y="27432"/>
                </a:cubicBezTo>
                <a:cubicBezTo>
                  <a:pt x="2941488" y="53017"/>
                  <a:pt x="2565542" y="53678"/>
                  <a:pt x="2352294" y="27432"/>
                </a:cubicBezTo>
                <a:cubicBezTo>
                  <a:pt x="2139046" y="1186"/>
                  <a:pt x="1869687" y="11507"/>
                  <a:pt x="1680210" y="27432"/>
                </a:cubicBezTo>
                <a:cubicBezTo>
                  <a:pt x="1490733" y="43357"/>
                  <a:pt x="1411517" y="33447"/>
                  <a:pt x="1209751" y="27432"/>
                </a:cubicBezTo>
                <a:cubicBezTo>
                  <a:pt x="1007985" y="21417"/>
                  <a:pt x="885144" y="31673"/>
                  <a:pt x="672084" y="27432"/>
                </a:cubicBezTo>
                <a:cubicBezTo>
                  <a:pt x="459024" y="23191"/>
                  <a:pt x="153553" y="25175"/>
                  <a:pt x="0" y="27432"/>
                </a:cubicBezTo>
                <a:cubicBezTo>
                  <a:pt x="-177" y="19307"/>
                  <a:pt x="-1145" y="917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7C99E0D-DE74-4946-3156-7D681B636C60}"/>
              </a:ext>
            </a:extLst>
          </p:cNvPr>
          <p:cNvSpPr txBox="1"/>
          <p:nvPr/>
        </p:nvSpPr>
        <p:spPr>
          <a:xfrm>
            <a:off x="7689627" y="828136"/>
            <a:ext cx="9336502" cy="8147304"/>
          </a:xfrm>
          <a:prstGeom prst="rect">
            <a:avLst/>
          </a:prstGeom>
        </p:spPr>
        <p:txBody>
          <a:bodyPr vert="horz" lIns="91440" tIns="45720" rIns="91440" bIns="45720" rtlCol="0" anchor="ctr">
            <a:normAutofit/>
          </a:bodyPr>
          <a:lstStyle/>
          <a:p>
            <a:pPr>
              <a:lnSpc>
                <a:spcPct val="90000"/>
              </a:lnSpc>
              <a:spcAft>
                <a:spcPts val="600"/>
              </a:spcAft>
            </a:pPr>
            <a:r>
              <a:rPr lang="en-US" sz="4000" b="1">
                <a:latin typeface="Poppins" pitchFamily="2" charset="77"/>
                <a:cs typeface="Poppins" pitchFamily="2" charset="77"/>
              </a:rPr>
              <a:t>US-China Trade War Impact on Semiconductors</a:t>
            </a:r>
          </a:p>
          <a:p>
            <a:pPr>
              <a:lnSpc>
                <a:spcPct val="90000"/>
              </a:lnSpc>
              <a:spcAft>
                <a:spcPts val="600"/>
              </a:spcAft>
            </a:pPr>
            <a:endParaRPr lang="en-US" sz="3300" b="1">
              <a:latin typeface="Poppins" pitchFamily="2" charset="77"/>
              <a:cs typeface="Poppins" pitchFamily="2" charset="77"/>
            </a:endParaRPr>
          </a:p>
          <a:p>
            <a:pPr marL="457200" indent="-457200">
              <a:lnSpc>
                <a:spcPct val="90000"/>
              </a:lnSpc>
              <a:spcAft>
                <a:spcPts val="600"/>
              </a:spcAft>
              <a:buFont typeface="Wingdings" pitchFamily="2" charset="2"/>
              <a:buChar char="Ø"/>
            </a:pPr>
            <a:r>
              <a:rPr lang="en-US" sz="3300">
                <a:latin typeface="Poppins" pitchFamily="2" charset="77"/>
                <a:cs typeface="Poppins" pitchFamily="2" charset="77"/>
              </a:rPr>
              <a:t>Trade tensions led to export restrictions and tariffs, affecting global semiconductor supply chains.</a:t>
            </a:r>
          </a:p>
          <a:p>
            <a:pPr>
              <a:lnSpc>
                <a:spcPct val="90000"/>
              </a:lnSpc>
              <a:spcAft>
                <a:spcPts val="600"/>
              </a:spcAft>
            </a:pPr>
            <a:endParaRPr lang="en-US" sz="3300">
              <a:latin typeface="Poppins" pitchFamily="2" charset="77"/>
              <a:cs typeface="Poppins" pitchFamily="2" charset="77"/>
            </a:endParaRPr>
          </a:p>
          <a:p>
            <a:pPr marL="457200" indent="-457200">
              <a:lnSpc>
                <a:spcPct val="90000"/>
              </a:lnSpc>
              <a:spcAft>
                <a:spcPts val="600"/>
              </a:spcAft>
              <a:buFont typeface="Wingdings" pitchFamily="2" charset="2"/>
              <a:buChar char="Ø"/>
            </a:pPr>
            <a:r>
              <a:rPr lang="en-US" sz="3300">
                <a:latin typeface="Poppins" pitchFamily="2" charset="77"/>
                <a:cs typeface="Poppins" pitchFamily="2" charset="77"/>
              </a:rPr>
              <a:t>China ramped up efforts to develop its own semiconductor manufacturing capabilities.</a:t>
            </a:r>
          </a:p>
          <a:p>
            <a:pPr indent="-228600">
              <a:lnSpc>
                <a:spcPct val="90000"/>
              </a:lnSpc>
              <a:spcAft>
                <a:spcPts val="600"/>
              </a:spcAft>
              <a:buFont typeface="Arial" panose="020B0604020202020204" pitchFamily="34" charset="0"/>
              <a:buChar char="•"/>
            </a:pPr>
            <a:endParaRPr lang="en-US" sz="3300"/>
          </a:p>
        </p:txBody>
      </p:sp>
      <p:pic>
        <p:nvPicPr>
          <p:cNvPr id="5122" name="Picture 2" descr="Chart: U.S.-Chinese Trade War: A Timeline | Statista">
            <a:extLst>
              <a:ext uri="{FF2B5EF4-FFF2-40B4-BE49-F238E27FC236}">
                <a16:creationId xmlns:a16="http://schemas.microsoft.com/office/drawing/2014/main" id="{22C14E54-337D-56A8-85B6-A03F00E25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63" y="601105"/>
            <a:ext cx="6526725" cy="863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99980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Data Centers</a:t>
            </a:r>
            <a:endParaRPr lang="en-US" sz="5049">
              <a:solidFill>
                <a:schemeClr val="bg1">
                  <a:lumMod val="95000"/>
                </a:schemeClr>
              </a:solidFill>
              <a:latin typeface="Poppins Ultra-Bold"/>
              <a:ea typeface="Poppins Ultra-Bold"/>
              <a:cs typeface="Poppins Ultra-Bold"/>
              <a:sym typeface="Poppins Ultra-Bold"/>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79CDDC-90FE-D8A0-DB16-29DA08CEEFEC}"/>
              </a:ext>
            </a:extLst>
          </p:cNvPr>
          <p:cNvPicPr>
            <a:picLocks noChangeAspect="1"/>
          </p:cNvPicPr>
          <p:nvPr/>
        </p:nvPicPr>
        <p:blipFill>
          <a:blip r:embed="rId5"/>
          <a:stretch>
            <a:fillRect/>
          </a:stretch>
        </p:blipFill>
        <p:spPr>
          <a:xfrm>
            <a:off x="12650544" y="3348984"/>
            <a:ext cx="2638793" cy="4344006"/>
          </a:xfrm>
          <a:prstGeom prst="rect">
            <a:avLst/>
          </a:prstGeom>
        </p:spPr>
      </p:pic>
      <p:pic>
        <p:nvPicPr>
          <p:cNvPr id="10" name="Picture 9">
            <a:extLst>
              <a:ext uri="{FF2B5EF4-FFF2-40B4-BE49-F238E27FC236}">
                <a16:creationId xmlns:a16="http://schemas.microsoft.com/office/drawing/2014/main" id="{52024C5F-B204-F9B4-9E13-973EB3791D61}"/>
              </a:ext>
            </a:extLst>
          </p:cNvPr>
          <p:cNvPicPr>
            <a:picLocks noChangeAspect="1"/>
          </p:cNvPicPr>
          <p:nvPr/>
        </p:nvPicPr>
        <p:blipFill>
          <a:blip r:embed="rId6"/>
          <a:stretch>
            <a:fillRect/>
          </a:stretch>
        </p:blipFill>
        <p:spPr>
          <a:xfrm>
            <a:off x="15643299" y="3348984"/>
            <a:ext cx="2505464" cy="4344006"/>
          </a:xfrm>
          <a:prstGeom prst="rect">
            <a:avLst/>
          </a:prstGeom>
        </p:spPr>
      </p:pic>
      <p:sp>
        <p:nvSpPr>
          <p:cNvPr id="11" name="Google Shape;1306;p160">
            <a:extLst>
              <a:ext uri="{FF2B5EF4-FFF2-40B4-BE49-F238E27FC236}">
                <a16:creationId xmlns:a16="http://schemas.microsoft.com/office/drawing/2014/main" id="{0FD31CF4-3497-2E39-97E1-0A3B2A22C03C}"/>
              </a:ext>
            </a:extLst>
          </p:cNvPr>
          <p:cNvSpPr/>
          <p:nvPr/>
        </p:nvSpPr>
        <p:spPr>
          <a:xfrm>
            <a:off x="974779" y="1766005"/>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CA" sz="1800" i="0" u="none" strike="noStrike" cap="none">
                <a:solidFill>
                  <a:schemeClr val="lt1"/>
                </a:solidFill>
                <a:latin typeface="Poppins Medium" panose="00000600000000000000" pitchFamily="2" charset="0"/>
                <a:ea typeface="Calibri"/>
                <a:cs typeface="Poppins Medium" panose="00000600000000000000" pitchFamily="2" charset="0"/>
                <a:sym typeface="Calibri"/>
              </a:rPr>
              <a:t>Server CPUs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13" name="TextBox 12">
            <a:extLst>
              <a:ext uri="{FF2B5EF4-FFF2-40B4-BE49-F238E27FC236}">
                <a16:creationId xmlns:a16="http://schemas.microsoft.com/office/drawing/2014/main" id="{AA2B33CF-C3DB-07BB-BE15-3A56D5D17E16}"/>
              </a:ext>
            </a:extLst>
          </p:cNvPr>
          <p:cNvSpPr txBox="1"/>
          <p:nvPr/>
        </p:nvSpPr>
        <p:spPr>
          <a:xfrm>
            <a:off x="1142998" y="2338006"/>
            <a:ext cx="4648201" cy="1323439"/>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EPYC™ Series processors</a:t>
            </a:r>
          </a:p>
          <a:p>
            <a:pPr marL="457200" marR="0" lvl="0" indent="-304800" algn="l" rtl="0">
              <a:lnSpc>
                <a:spcPct val="100000"/>
              </a:lnSpc>
              <a:spcBef>
                <a:spcPts val="0"/>
              </a:spcBef>
              <a:spcAft>
                <a:spcPts val="0"/>
              </a:spcAft>
              <a:buClr>
                <a:srgbClr val="000000"/>
              </a:buClr>
              <a:buSzPts val="1200"/>
              <a:buFont typeface="Calibri"/>
              <a:buChar char="●"/>
            </a:pP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EPYC 9005/4 Series </a:t>
            </a:r>
          </a:p>
          <a:p>
            <a:pPr marL="457200" marR="0" lvl="0" indent="-304800" algn="l" rtl="0">
              <a:lnSpc>
                <a:spcPct val="100000"/>
              </a:lnSpc>
              <a:spcBef>
                <a:spcPts val="0"/>
              </a:spcBef>
              <a:spcAft>
                <a:spcPts val="0"/>
              </a:spcAft>
              <a:buClr>
                <a:srgbClr val="000000"/>
              </a:buClr>
              <a:buSzPts val="1200"/>
              <a:buFont typeface="Calibri"/>
              <a:buChar char="●"/>
            </a:pP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EPYC </a:t>
            </a:r>
            <a:r>
              <a:rPr lang="en-CA" sz="2000">
                <a:solidFill>
                  <a:srgbClr val="00569E"/>
                </a:solidFill>
                <a:latin typeface="Poppins Medium" panose="00000600000000000000" pitchFamily="2" charset="0"/>
                <a:ea typeface="Calibri"/>
                <a:cs typeface="Poppins Medium" panose="00000600000000000000" pitchFamily="2" charset="0"/>
                <a:sym typeface="Calibri"/>
              </a:rPr>
              <a:t>8004</a:t>
            </a: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 Series </a:t>
            </a:r>
          </a:p>
          <a:p>
            <a:pPr marL="457200" marR="0" lvl="0" indent="-304800" algn="l" rtl="0">
              <a:lnSpc>
                <a:spcPct val="100000"/>
              </a:lnSpc>
              <a:spcBef>
                <a:spcPts val="0"/>
              </a:spcBef>
              <a:spcAft>
                <a:spcPts val="0"/>
              </a:spcAft>
              <a:buClr>
                <a:srgbClr val="000000"/>
              </a:buClr>
              <a:buSzPts val="1200"/>
              <a:buFont typeface="Calibri"/>
              <a:buChar char="●"/>
            </a:pP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EPYC 7003 Series </a:t>
            </a:r>
          </a:p>
        </p:txBody>
      </p:sp>
      <p:sp>
        <p:nvSpPr>
          <p:cNvPr id="14" name="Google Shape;1306;p160">
            <a:extLst>
              <a:ext uri="{FF2B5EF4-FFF2-40B4-BE49-F238E27FC236}">
                <a16:creationId xmlns:a16="http://schemas.microsoft.com/office/drawing/2014/main" id="{0D57F73B-7D63-7113-ACEE-81B472F7C355}"/>
              </a:ext>
            </a:extLst>
          </p:cNvPr>
          <p:cNvSpPr/>
          <p:nvPr/>
        </p:nvSpPr>
        <p:spPr>
          <a:xfrm>
            <a:off x="974779" y="5110316"/>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CA" sz="1800" i="0" u="none" strike="noStrike" cap="none">
                <a:solidFill>
                  <a:schemeClr val="lt1"/>
                </a:solidFill>
                <a:latin typeface="Poppins Medium" panose="00000600000000000000" pitchFamily="2" charset="0"/>
                <a:ea typeface="Calibri"/>
                <a:cs typeface="Poppins Medium" panose="00000600000000000000" pitchFamily="2" charset="0"/>
                <a:sym typeface="Calibri"/>
              </a:rPr>
              <a:t>Data Processing Units (DPUs)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16" name="TextBox 15">
            <a:extLst>
              <a:ext uri="{FF2B5EF4-FFF2-40B4-BE49-F238E27FC236}">
                <a16:creationId xmlns:a16="http://schemas.microsoft.com/office/drawing/2014/main" id="{6CD6BC2A-9951-72BB-0360-AE7D7E3DC4AA}"/>
              </a:ext>
            </a:extLst>
          </p:cNvPr>
          <p:cNvSpPr txBox="1"/>
          <p:nvPr/>
        </p:nvSpPr>
        <p:spPr>
          <a:xfrm>
            <a:off x="816663" y="5718424"/>
            <a:ext cx="5300869" cy="3416320"/>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CA" i="0" u="none" strike="noStrike" cap="none">
                <a:solidFill>
                  <a:srgbClr val="00569E"/>
                </a:solidFill>
                <a:latin typeface="Poppins Medium" panose="00000600000000000000" pitchFamily="2" charset="0"/>
                <a:ea typeface="Calibri"/>
                <a:cs typeface="Poppins Medium" panose="00000600000000000000" pitchFamily="2" charset="0"/>
                <a:sym typeface="Calibri"/>
              </a:rPr>
              <a:t>P4 programmable AMD </a:t>
            </a:r>
            <a:r>
              <a:rPr lang="en-CA" i="0" u="none" strike="noStrike" cap="none" err="1">
                <a:solidFill>
                  <a:srgbClr val="00569E"/>
                </a:solidFill>
                <a:latin typeface="Poppins Medium" panose="00000600000000000000" pitchFamily="2" charset="0"/>
                <a:ea typeface="Calibri"/>
                <a:cs typeface="Poppins Medium" panose="00000600000000000000" pitchFamily="2" charset="0"/>
                <a:sym typeface="Calibri"/>
              </a:rPr>
              <a:t>Pensando</a:t>
            </a:r>
            <a:r>
              <a:rPr lang="en-CA" i="0" u="none" strike="noStrike" cap="none">
                <a:solidFill>
                  <a:srgbClr val="00569E"/>
                </a:solidFill>
                <a:latin typeface="Poppins Medium" panose="00000600000000000000" pitchFamily="2" charset="0"/>
                <a:ea typeface="Calibri"/>
                <a:cs typeface="Poppins Medium" panose="00000600000000000000" pitchFamily="2" charset="0"/>
                <a:sym typeface="Calibri"/>
              </a:rPr>
              <a:t> DPUs </a:t>
            </a:r>
          </a:p>
          <a:p>
            <a:pPr marL="914400" marR="0" lvl="1" indent="-304800" algn="l" rtl="0">
              <a:lnSpc>
                <a:spcPct val="100000"/>
              </a:lnSpc>
              <a:spcBef>
                <a:spcPts val="0"/>
              </a:spcBef>
              <a:spcAft>
                <a:spcPts val="0"/>
              </a:spcAft>
              <a:buClr>
                <a:srgbClr val="000000"/>
              </a:buClr>
              <a:buSzPts val="1200"/>
              <a:buFont typeface="Calibri"/>
              <a:buChar char="○"/>
            </a:pPr>
            <a:r>
              <a:rPr lang="en-CA" i="0" u="none" strike="noStrike" cap="none">
                <a:solidFill>
                  <a:srgbClr val="00569E"/>
                </a:solidFill>
                <a:latin typeface="Poppins Medium" panose="00000600000000000000" pitchFamily="2" charset="0"/>
                <a:ea typeface="Calibri"/>
                <a:cs typeface="Poppins Medium" panose="00000600000000000000" pitchFamily="2" charset="0"/>
                <a:sym typeface="Calibri"/>
              </a:rPr>
              <a:t>Designed to help offload data center infrastructure services from the CPU, and help enable cloud and enterprise customers to optimize performance</a:t>
            </a:r>
            <a:br>
              <a:rPr lang="en-CA" i="0" u="none" strike="noStrike" cap="none">
                <a:solidFill>
                  <a:srgbClr val="00569E"/>
                </a:solidFill>
                <a:latin typeface="Poppins Medium" panose="00000600000000000000" pitchFamily="2" charset="0"/>
                <a:ea typeface="Calibri"/>
                <a:cs typeface="Poppins Medium" panose="00000600000000000000" pitchFamily="2" charset="0"/>
                <a:sym typeface="Calibri"/>
              </a:rPr>
            </a:br>
            <a:endParaRPr lang="en-CA" i="0" u="none" strike="noStrike" cap="none">
              <a:solidFill>
                <a:srgbClr val="00569E"/>
              </a:solidFill>
              <a:latin typeface="Poppins Medium" panose="00000600000000000000" pitchFamily="2" charset="0"/>
              <a:ea typeface="Calibri"/>
              <a:cs typeface="Poppins Medium" panose="00000600000000000000" pitchFamily="2" charset="0"/>
              <a:sym typeface="Calibri"/>
            </a:endParaRPr>
          </a:p>
          <a:p>
            <a:pPr marL="457200" marR="0" lvl="0" indent="-304800" algn="l" rtl="0">
              <a:lnSpc>
                <a:spcPct val="100000"/>
              </a:lnSpc>
              <a:spcBef>
                <a:spcPts val="0"/>
              </a:spcBef>
              <a:spcAft>
                <a:spcPts val="0"/>
              </a:spcAft>
              <a:buClr>
                <a:srgbClr val="000000"/>
              </a:buClr>
              <a:buSzPts val="1200"/>
              <a:buFont typeface="Calibri"/>
              <a:buChar char="●"/>
            </a:pPr>
            <a:r>
              <a:rPr lang="en-CA" i="0" u="none" strike="noStrike" cap="none">
                <a:solidFill>
                  <a:srgbClr val="00569E"/>
                </a:solidFill>
                <a:latin typeface="Poppins Medium" panose="00000600000000000000" pitchFamily="2" charset="0"/>
                <a:ea typeface="Calibri"/>
                <a:cs typeface="Poppins Medium" panose="00000600000000000000" pitchFamily="2" charset="0"/>
                <a:sym typeface="Calibri"/>
              </a:rPr>
              <a:t>DPUs </a:t>
            </a:r>
          </a:p>
          <a:p>
            <a:pPr marL="914400" marR="0" lvl="1" indent="-304800" algn="l" rtl="0">
              <a:lnSpc>
                <a:spcPct val="100000"/>
              </a:lnSpc>
              <a:spcBef>
                <a:spcPts val="0"/>
              </a:spcBef>
              <a:spcAft>
                <a:spcPts val="0"/>
              </a:spcAft>
              <a:buClr>
                <a:srgbClr val="000000"/>
              </a:buClr>
              <a:buSzPts val="1200"/>
              <a:buFont typeface="Calibri"/>
              <a:buChar char="○"/>
            </a:pPr>
            <a:r>
              <a:rPr lang="en-CA" i="0" u="none" strike="noStrike" cap="none">
                <a:solidFill>
                  <a:srgbClr val="00569E"/>
                </a:solidFill>
                <a:latin typeface="Poppins Medium" panose="00000600000000000000" pitchFamily="2" charset="0"/>
                <a:ea typeface="Calibri"/>
                <a:cs typeface="Poppins Medium" panose="00000600000000000000" pitchFamily="2" charset="0"/>
                <a:sym typeface="Calibri"/>
              </a:rPr>
              <a:t>Helps large Infrastructure as a service (IaaS) cloud providers improve hosted virtualized and bare-metal workload performance</a:t>
            </a:r>
          </a:p>
        </p:txBody>
      </p:sp>
      <p:sp>
        <p:nvSpPr>
          <p:cNvPr id="17" name="Google Shape;1306;p160">
            <a:extLst>
              <a:ext uri="{FF2B5EF4-FFF2-40B4-BE49-F238E27FC236}">
                <a16:creationId xmlns:a16="http://schemas.microsoft.com/office/drawing/2014/main" id="{B27ED7C7-828B-C53D-ABAF-AC96EC59B87D}"/>
              </a:ext>
            </a:extLst>
          </p:cNvPr>
          <p:cNvSpPr/>
          <p:nvPr/>
        </p:nvSpPr>
        <p:spPr>
          <a:xfrm>
            <a:off x="7185270" y="1766005"/>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CA" sz="1800" i="0" u="none" strike="noStrike" cap="none">
                <a:solidFill>
                  <a:schemeClr val="lt1"/>
                </a:solidFill>
                <a:latin typeface="Poppins Medium" panose="00000600000000000000" pitchFamily="2" charset="0"/>
                <a:ea typeface="Calibri"/>
                <a:cs typeface="Poppins Medium" panose="00000600000000000000" pitchFamily="2" charset="0"/>
                <a:sym typeface="Calibri"/>
              </a:rPr>
              <a:t>FPGAs and Adaptive SoCs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18" name="TextBox 17">
            <a:extLst>
              <a:ext uri="{FF2B5EF4-FFF2-40B4-BE49-F238E27FC236}">
                <a16:creationId xmlns:a16="http://schemas.microsoft.com/office/drawing/2014/main" id="{39E95DB7-4861-4172-67A3-648C3D99DD90}"/>
              </a:ext>
            </a:extLst>
          </p:cNvPr>
          <p:cNvSpPr txBox="1"/>
          <p:nvPr/>
        </p:nvSpPr>
        <p:spPr>
          <a:xfrm>
            <a:off x="7067644" y="2338006"/>
            <a:ext cx="5219890" cy="2554545"/>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Devices include the </a:t>
            </a:r>
            <a:r>
              <a:rPr lang="en-CA" sz="2000" i="0" u="none" strike="noStrike" cap="none" err="1">
                <a:solidFill>
                  <a:srgbClr val="00569E"/>
                </a:solidFill>
                <a:latin typeface="Poppins Medium" panose="00000600000000000000" pitchFamily="2" charset="0"/>
                <a:ea typeface="Calibri"/>
                <a:cs typeface="Poppins Medium" panose="00000600000000000000" pitchFamily="2" charset="0"/>
                <a:sym typeface="Calibri"/>
              </a:rPr>
              <a:t>Virtex</a:t>
            </a: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 and </a:t>
            </a:r>
            <a:r>
              <a:rPr lang="en-CA" sz="2000" i="0" u="none" strike="noStrike" cap="none" err="1">
                <a:solidFill>
                  <a:srgbClr val="00569E"/>
                </a:solidFill>
                <a:latin typeface="Poppins Medium" panose="00000600000000000000" pitchFamily="2" charset="0"/>
                <a:ea typeface="Calibri"/>
                <a:cs typeface="Poppins Medium" panose="00000600000000000000" pitchFamily="2" charset="0"/>
                <a:sym typeface="Calibri"/>
              </a:rPr>
              <a:t>Kintex</a:t>
            </a: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 FPGA products, as well as Zynq™, Zynq </a:t>
            </a:r>
            <a:r>
              <a:rPr lang="en-CA" sz="2000" i="0" u="none" strike="noStrike" cap="none" err="1">
                <a:solidFill>
                  <a:srgbClr val="00569E"/>
                </a:solidFill>
                <a:latin typeface="Poppins Medium" panose="00000600000000000000" pitchFamily="2" charset="0"/>
                <a:ea typeface="Calibri"/>
                <a:cs typeface="Poppins Medium" panose="00000600000000000000" pitchFamily="2" charset="0"/>
                <a:sym typeface="Calibri"/>
              </a:rPr>
              <a:t>MPSoC</a:t>
            </a: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 and Versal™ Adaptive SoC products.</a:t>
            </a:r>
          </a:p>
          <a:p>
            <a:pPr marL="457200" marR="0" lvl="0" indent="-304800" algn="l" rtl="0">
              <a:lnSpc>
                <a:spcPct val="100000"/>
              </a:lnSpc>
              <a:spcBef>
                <a:spcPts val="0"/>
              </a:spcBef>
              <a:spcAft>
                <a:spcPts val="0"/>
              </a:spcAft>
              <a:buClr>
                <a:srgbClr val="000000"/>
              </a:buClr>
              <a:buSzPts val="1200"/>
              <a:buFont typeface="Calibri"/>
              <a:buChar char="●"/>
            </a:pPr>
            <a:r>
              <a:rPr lang="en-CA" sz="2000" i="0" u="none" strike="noStrike" cap="none" err="1">
                <a:solidFill>
                  <a:srgbClr val="00569E"/>
                </a:solidFill>
                <a:latin typeface="Poppins Medium" panose="00000600000000000000" pitchFamily="2" charset="0"/>
                <a:ea typeface="Calibri"/>
                <a:cs typeface="Poppins Medium" panose="00000600000000000000" pitchFamily="2" charset="0"/>
                <a:sym typeface="Calibri"/>
              </a:rPr>
              <a:t>Alveo</a:t>
            </a: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 accelerator cards provide a platform for accelerating workloads in the data center, at the edge or the cloud</a:t>
            </a:r>
          </a:p>
        </p:txBody>
      </p:sp>
      <p:sp>
        <p:nvSpPr>
          <p:cNvPr id="22" name="Google Shape;1306;p160">
            <a:extLst>
              <a:ext uri="{FF2B5EF4-FFF2-40B4-BE49-F238E27FC236}">
                <a16:creationId xmlns:a16="http://schemas.microsoft.com/office/drawing/2014/main" id="{8635540A-C1DE-B4E3-4574-152CB26B1E6B}"/>
              </a:ext>
            </a:extLst>
          </p:cNvPr>
          <p:cNvSpPr/>
          <p:nvPr/>
        </p:nvSpPr>
        <p:spPr>
          <a:xfrm>
            <a:off x="7185270" y="5110316"/>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US" sz="1800">
                <a:solidFill>
                  <a:schemeClr val="lt1"/>
                </a:solidFill>
                <a:latin typeface="Poppins Medium" panose="00000600000000000000" pitchFamily="2" charset="0"/>
                <a:ea typeface="Calibri"/>
                <a:cs typeface="Poppins Medium" panose="00000600000000000000" pitchFamily="2" charset="0"/>
                <a:sym typeface="Calibri"/>
              </a:rPr>
              <a:t>G</a:t>
            </a:r>
            <a:r>
              <a:rPr lang="en-CA" sz="1800">
                <a:solidFill>
                  <a:schemeClr val="lt1"/>
                </a:solidFill>
                <a:latin typeface="Poppins Medium" panose="00000600000000000000" pitchFamily="2" charset="0"/>
                <a:ea typeface="Calibri"/>
                <a:cs typeface="Poppins Medium" panose="00000600000000000000" pitchFamily="2" charset="0"/>
                <a:sym typeface="Calibri"/>
              </a:rPr>
              <a:t>PUs (for Data Centers)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23" name="TextBox 22">
            <a:extLst>
              <a:ext uri="{FF2B5EF4-FFF2-40B4-BE49-F238E27FC236}">
                <a16:creationId xmlns:a16="http://schemas.microsoft.com/office/drawing/2014/main" id="{39E7C9B1-FC33-57F6-1634-0BB0A5BC4187}"/>
              </a:ext>
            </a:extLst>
          </p:cNvPr>
          <p:cNvSpPr txBox="1"/>
          <p:nvPr/>
        </p:nvSpPr>
        <p:spPr>
          <a:xfrm>
            <a:off x="6967638" y="5738752"/>
            <a:ext cx="5419902" cy="2246769"/>
          </a:xfrm>
          <a:prstGeom prst="rect">
            <a:avLst/>
          </a:prstGeom>
          <a:noFill/>
        </p:spPr>
        <p:txBody>
          <a:bodyPr wrap="square">
            <a:spAutoFit/>
          </a:bodyPr>
          <a:lstStyle>
            <a:defPPr>
              <a:defRPr lang="en-US"/>
            </a:defPPr>
            <a:lvl1pPr marL="457200" marR="0" lvl="0" indent="-304800">
              <a:lnSpc>
                <a:spcPct val="100000"/>
              </a:lnSpc>
              <a:spcBef>
                <a:spcPts val="0"/>
              </a:spcBef>
              <a:spcAft>
                <a:spcPts val="0"/>
              </a:spcAft>
              <a:buClr>
                <a:srgbClr val="000000"/>
              </a:buClr>
              <a:buSzPts val="1200"/>
              <a:buFont typeface="Calibri"/>
              <a:buChar char="●"/>
              <a:defRPr sz="2000" i="0" u="none" strike="noStrike" cap="none">
                <a:solidFill>
                  <a:srgbClr val="00569E"/>
                </a:solidFill>
                <a:latin typeface="Poppins Medium" panose="00000600000000000000" pitchFamily="2" charset="0"/>
                <a:ea typeface="Calibri"/>
                <a:cs typeface="Poppins Medium" panose="00000600000000000000" pitchFamily="2" charset="0"/>
              </a:defRPr>
            </a:lvl1pPr>
          </a:lstStyle>
          <a:p>
            <a:r>
              <a:rPr lang="en-US">
                <a:sym typeface="Calibri"/>
              </a:rPr>
              <a:t>Specifically designed to address the growing demand for compute-accelerated data center workloads</a:t>
            </a:r>
          </a:p>
          <a:p>
            <a:r>
              <a:rPr lang="en-US">
                <a:sym typeface="Calibri"/>
              </a:rPr>
              <a:t>Includes AI training and a range of supercomputing applications where the compute capabilities of GPUs provide additional performance</a:t>
            </a:r>
          </a:p>
        </p:txBody>
      </p:sp>
    </p:spTree>
    <p:extLst>
      <p:ext uri="{BB962C8B-B14F-4D97-AF65-F5344CB8AC3E}">
        <p14:creationId xmlns:p14="http://schemas.microsoft.com/office/powerpoint/2010/main" val="418499268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Data Centers</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0651" y="9743054"/>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https://ir.amd.com/sec-filings/content/0000002488-24-000161/0000002488-24-000161.pdf</a:t>
            </a:r>
            <a:r>
              <a:rPr lang="en-CA" sz="1200" dirty="0">
                <a:solidFill>
                  <a:schemeClr val="bg1">
                    <a:lumMod val="65000"/>
                  </a:schemeClr>
                </a:solidFill>
              </a:rPr>
              <a:t> </a:t>
            </a:r>
            <a:br>
              <a:rPr lang="en-CA" sz="1200" dirty="0">
                <a:solidFill>
                  <a:schemeClr val="bg1">
                    <a:lumMod val="65000"/>
                  </a:schemeClr>
                </a:solidFill>
              </a:rPr>
            </a:br>
            <a:r>
              <a:rPr lang="en-CA" sz="1200" dirty="0">
                <a:solidFill>
                  <a:schemeClr val="bg1">
                    <a:lumMod val="65000"/>
                  </a:schemeClr>
                </a:solidFill>
                <a:hlinkClick r:id="rId5">
                  <a:extLst>
                    <a:ext uri="{A12FA001-AC4F-418D-AE19-62706E023703}">
                      <ahyp:hlinkClr xmlns:ahyp="http://schemas.microsoft.com/office/drawing/2018/hyperlinkcolor" val="tx"/>
                    </a:ext>
                  </a:extLst>
                </a:hlinkClick>
              </a:rPr>
              <a:t>https://d1io3yog0oux5.cloudfront.net/_d6b2c8efb6b3f42dcdf76650b6cd0573/amd/db/778/6984/file/AMD+Q3%2724+Earnings+Slides.pdf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669B039-FB24-2F9A-A1C1-3C9A9E485231}"/>
              </a:ext>
            </a:extLst>
          </p:cNvPr>
          <p:cNvPicPr>
            <a:picLocks noChangeAspect="1"/>
          </p:cNvPicPr>
          <p:nvPr/>
        </p:nvPicPr>
        <p:blipFill>
          <a:blip r:embed="rId7"/>
          <a:stretch>
            <a:fillRect/>
          </a:stretch>
        </p:blipFill>
        <p:spPr>
          <a:xfrm>
            <a:off x="2309127" y="3045612"/>
            <a:ext cx="13669746" cy="2097888"/>
          </a:xfrm>
          <a:prstGeom prst="rect">
            <a:avLst/>
          </a:prstGeom>
        </p:spPr>
      </p:pic>
      <p:pic>
        <p:nvPicPr>
          <p:cNvPr id="7" name="Picture 6">
            <a:extLst>
              <a:ext uri="{FF2B5EF4-FFF2-40B4-BE49-F238E27FC236}">
                <a16:creationId xmlns:a16="http://schemas.microsoft.com/office/drawing/2014/main" id="{CAAF7240-75C9-B662-B2E9-D5FCDFFFF654}"/>
              </a:ext>
            </a:extLst>
          </p:cNvPr>
          <p:cNvPicPr>
            <a:picLocks noChangeAspect="1"/>
          </p:cNvPicPr>
          <p:nvPr/>
        </p:nvPicPr>
        <p:blipFill>
          <a:blip r:embed="rId8"/>
          <a:stretch>
            <a:fillRect/>
          </a:stretch>
        </p:blipFill>
        <p:spPr>
          <a:xfrm>
            <a:off x="1170395" y="5293835"/>
            <a:ext cx="15947210" cy="1879664"/>
          </a:xfrm>
          <a:prstGeom prst="rect">
            <a:avLst/>
          </a:prstGeom>
        </p:spPr>
      </p:pic>
    </p:spTree>
    <p:extLst>
      <p:ext uri="{BB962C8B-B14F-4D97-AF65-F5344CB8AC3E}">
        <p14:creationId xmlns:p14="http://schemas.microsoft.com/office/powerpoint/2010/main" val="36657917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Data Centers</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0651" y="982159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r>
              <a:rPr lang="en-CA" sz="1200" dirty="0">
                <a:solidFill>
                  <a:schemeClr val="bg1">
                    <a:lumMod val="65000"/>
                  </a:schemeClr>
                </a:solidFill>
                <a:hlinkClick r:id="rId5">
                  <a:extLst>
                    <a:ext uri="{A12FA001-AC4F-418D-AE19-62706E023703}">
                      <ahyp:hlinkClr xmlns:ahyp="http://schemas.microsoft.com/office/drawing/2018/hyperlinkcolor" val="tx"/>
                    </a:ext>
                  </a:extLst>
                </a:hlinkClick>
              </a:rPr>
              <a:t>https://d1io3yog0oux5.cloudfront.net/_d6b2c8efb6b3f42dcdf76650b6cd0573/amd/db/778/6984/file/AMD+Q3%2724+Earnings+Slides.pdf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97C00D4-AA45-35EF-E394-3AB10ED61D62}"/>
              </a:ext>
            </a:extLst>
          </p:cNvPr>
          <p:cNvPicPr>
            <a:picLocks noChangeAspect="1"/>
          </p:cNvPicPr>
          <p:nvPr/>
        </p:nvPicPr>
        <p:blipFill>
          <a:blip r:embed="rId7"/>
          <a:stretch>
            <a:fillRect/>
          </a:stretch>
        </p:blipFill>
        <p:spPr>
          <a:xfrm>
            <a:off x="3081860" y="1580523"/>
            <a:ext cx="12102978" cy="5796548"/>
          </a:xfrm>
          <a:prstGeom prst="rect">
            <a:avLst/>
          </a:prstGeom>
        </p:spPr>
      </p:pic>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AD9CA4A2-B90E-D6B7-C616-05D54D9437AA}"/>
                  </a:ext>
                </a:extLst>
              </p14:cNvPr>
              <p14:cNvContentPartPr/>
              <p14:nvPr/>
            </p14:nvContentPartPr>
            <p14:xfrm>
              <a:off x="12209805" y="4506618"/>
              <a:ext cx="971640" cy="15480"/>
            </p14:xfrm>
          </p:contentPart>
        </mc:Choice>
        <mc:Fallback xmlns="">
          <p:pic>
            <p:nvPicPr>
              <p:cNvPr id="9" name="Ink 8">
                <a:extLst>
                  <a:ext uri="{FF2B5EF4-FFF2-40B4-BE49-F238E27FC236}">
                    <a16:creationId xmlns:a16="http://schemas.microsoft.com/office/drawing/2014/main" id="{AD9CA4A2-B90E-D6B7-C616-05D54D9437AA}"/>
                  </a:ext>
                </a:extLst>
              </p:cNvPr>
              <p:cNvPicPr/>
              <p:nvPr/>
            </p:nvPicPr>
            <p:blipFill>
              <a:blip r:embed="rId9"/>
              <a:stretch>
                <a:fillRect/>
              </a:stretch>
            </p:blipFill>
            <p:spPr>
              <a:xfrm>
                <a:off x="12155805" y="4398618"/>
                <a:ext cx="1079280" cy="231120"/>
              </a:xfrm>
              <a:prstGeom prst="rect">
                <a:avLst/>
              </a:prstGeom>
            </p:spPr>
          </p:pic>
        </mc:Fallback>
      </mc:AlternateContent>
      <p:pic>
        <p:nvPicPr>
          <p:cNvPr id="10" name="Picture 9">
            <a:extLst>
              <a:ext uri="{FF2B5EF4-FFF2-40B4-BE49-F238E27FC236}">
                <a16:creationId xmlns:a16="http://schemas.microsoft.com/office/drawing/2014/main" id="{1EFC0E55-3369-18C0-D3F4-5ABDA1BA1AAD}"/>
              </a:ext>
            </a:extLst>
          </p:cNvPr>
          <p:cNvPicPr>
            <a:picLocks noChangeAspect="1"/>
          </p:cNvPicPr>
          <p:nvPr/>
        </p:nvPicPr>
        <p:blipFill>
          <a:blip r:embed="rId10"/>
          <a:stretch>
            <a:fillRect/>
          </a:stretch>
        </p:blipFill>
        <p:spPr>
          <a:xfrm>
            <a:off x="2291319" y="7514493"/>
            <a:ext cx="13487126" cy="1411444"/>
          </a:xfrm>
          <a:prstGeom prst="rect">
            <a:avLst/>
          </a:prstGeom>
        </p:spPr>
      </p:pic>
      <p:pic>
        <p:nvPicPr>
          <p:cNvPr id="14" name="Picture 13">
            <a:extLst>
              <a:ext uri="{FF2B5EF4-FFF2-40B4-BE49-F238E27FC236}">
                <a16:creationId xmlns:a16="http://schemas.microsoft.com/office/drawing/2014/main" id="{326BB54F-78CD-ACA9-72E3-596EB7D4031E}"/>
              </a:ext>
            </a:extLst>
          </p:cNvPr>
          <p:cNvPicPr>
            <a:picLocks noChangeAspect="1"/>
          </p:cNvPicPr>
          <p:nvPr/>
        </p:nvPicPr>
        <p:blipFill>
          <a:blip r:embed="rId11"/>
          <a:stretch>
            <a:fillRect/>
          </a:stretch>
        </p:blipFill>
        <p:spPr>
          <a:xfrm>
            <a:off x="2291319" y="8893865"/>
            <a:ext cx="13253481" cy="852563"/>
          </a:xfrm>
          <a:prstGeom prst="rect">
            <a:avLst/>
          </a:prstGeom>
        </p:spPr>
      </p:pic>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35E2B9A1-E20B-EB30-618C-ABC2E4EEE5BD}"/>
                  </a:ext>
                </a:extLst>
              </p14:cNvPr>
              <p14:cNvContentPartPr/>
              <p14:nvPr/>
            </p14:nvContentPartPr>
            <p14:xfrm>
              <a:off x="11067679" y="8065628"/>
              <a:ext cx="340200" cy="360"/>
            </p14:xfrm>
          </p:contentPart>
        </mc:Choice>
        <mc:Fallback xmlns="">
          <p:pic>
            <p:nvPicPr>
              <p:cNvPr id="16" name="Ink 15">
                <a:extLst>
                  <a:ext uri="{FF2B5EF4-FFF2-40B4-BE49-F238E27FC236}">
                    <a16:creationId xmlns:a16="http://schemas.microsoft.com/office/drawing/2014/main" id="{35E2B9A1-E20B-EB30-618C-ABC2E4EEE5BD}"/>
                  </a:ext>
                </a:extLst>
              </p:cNvPr>
              <p:cNvPicPr/>
              <p:nvPr/>
            </p:nvPicPr>
            <p:blipFill>
              <a:blip r:embed="rId13"/>
              <a:stretch>
                <a:fillRect/>
              </a:stretch>
            </p:blipFill>
            <p:spPr>
              <a:xfrm>
                <a:off x="11014039" y="7957628"/>
                <a:ext cx="447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781DBB19-9C8F-62ED-2404-854215A3E933}"/>
                  </a:ext>
                </a:extLst>
              </p14:cNvPr>
              <p14:cNvContentPartPr/>
              <p14:nvPr/>
            </p14:nvContentPartPr>
            <p14:xfrm>
              <a:off x="11149759" y="8283788"/>
              <a:ext cx="1500120" cy="29160"/>
            </p14:xfrm>
          </p:contentPart>
        </mc:Choice>
        <mc:Fallback xmlns="">
          <p:pic>
            <p:nvPicPr>
              <p:cNvPr id="17" name="Ink 16">
                <a:extLst>
                  <a:ext uri="{FF2B5EF4-FFF2-40B4-BE49-F238E27FC236}">
                    <a16:creationId xmlns:a16="http://schemas.microsoft.com/office/drawing/2014/main" id="{781DBB19-9C8F-62ED-2404-854215A3E933}"/>
                  </a:ext>
                </a:extLst>
              </p:cNvPr>
              <p:cNvPicPr/>
              <p:nvPr/>
            </p:nvPicPr>
            <p:blipFill>
              <a:blip r:embed="rId15"/>
              <a:stretch>
                <a:fillRect/>
              </a:stretch>
            </p:blipFill>
            <p:spPr>
              <a:xfrm>
                <a:off x="11096119" y="8175788"/>
                <a:ext cx="16077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E3A442FE-6520-E2B0-DCA1-A443961D2F17}"/>
                  </a:ext>
                </a:extLst>
              </p14:cNvPr>
              <p14:cNvContentPartPr/>
              <p14:nvPr/>
            </p14:nvContentPartPr>
            <p14:xfrm>
              <a:off x="5322079" y="9060668"/>
              <a:ext cx="872640" cy="16200"/>
            </p14:xfrm>
          </p:contentPart>
        </mc:Choice>
        <mc:Fallback xmlns="">
          <p:pic>
            <p:nvPicPr>
              <p:cNvPr id="18" name="Ink 17">
                <a:extLst>
                  <a:ext uri="{FF2B5EF4-FFF2-40B4-BE49-F238E27FC236}">
                    <a16:creationId xmlns:a16="http://schemas.microsoft.com/office/drawing/2014/main" id="{E3A442FE-6520-E2B0-DCA1-A443961D2F17}"/>
                  </a:ext>
                </a:extLst>
              </p:cNvPr>
              <p:cNvPicPr/>
              <p:nvPr/>
            </p:nvPicPr>
            <p:blipFill>
              <a:blip r:embed="rId17"/>
              <a:stretch>
                <a:fillRect/>
              </a:stretch>
            </p:blipFill>
            <p:spPr>
              <a:xfrm>
                <a:off x="5268439" y="8953028"/>
                <a:ext cx="98028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2D727D45-6936-1A1E-BB78-8599E7B825CE}"/>
                  </a:ext>
                </a:extLst>
              </p14:cNvPr>
              <p14:cNvContentPartPr/>
              <p14:nvPr/>
            </p14:nvContentPartPr>
            <p14:xfrm>
              <a:off x="12992239" y="9075788"/>
              <a:ext cx="803880" cy="13680"/>
            </p14:xfrm>
          </p:contentPart>
        </mc:Choice>
        <mc:Fallback xmlns="">
          <p:pic>
            <p:nvPicPr>
              <p:cNvPr id="19" name="Ink 18">
                <a:extLst>
                  <a:ext uri="{FF2B5EF4-FFF2-40B4-BE49-F238E27FC236}">
                    <a16:creationId xmlns:a16="http://schemas.microsoft.com/office/drawing/2014/main" id="{2D727D45-6936-1A1E-BB78-8599E7B825CE}"/>
                  </a:ext>
                </a:extLst>
              </p:cNvPr>
              <p:cNvPicPr/>
              <p:nvPr/>
            </p:nvPicPr>
            <p:blipFill>
              <a:blip r:embed="rId19"/>
              <a:stretch>
                <a:fillRect/>
              </a:stretch>
            </p:blipFill>
            <p:spPr>
              <a:xfrm>
                <a:off x="12938599" y="8967788"/>
                <a:ext cx="911520" cy="229320"/>
              </a:xfrm>
              <a:prstGeom prst="rect">
                <a:avLst/>
              </a:prstGeom>
            </p:spPr>
          </p:pic>
        </mc:Fallback>
      </mc:AlternateContent>
    </p:spTree>
    <p:extLst>
      <p:ext uri="{BB962C8B-B14F-4D97-AF65-F5344CB8AC3E}">
        <p14:creationId xmlns:p14="http://schemas.microsoft.com/office/powerpoint/2010/main" val="317806260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Client</a:t>
            </a:r>
            <a:endParaRPr lang="en-US" sz="5049">
              <a:solidFill>
                <a:schemeClr val="bg1">
                  <a:lumMod val="95000"/>
                </a:schemeClr>
              </a:solidFill>
              <a:latin typeface="Poppins Ultra-Bold"/>
              <a:ea typeface="Poppins Ultra-Bold"/>
              <a:cs typeface="Poppins Ultra-Bold"/>
              <a:sym typeface="Poppins Ultra-Bold"/>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306;p160">
            <a:extLst>
              <a:ext uri="{FF2B5EF4-FFF2-40B4-BE49-F238E27FC236}">
                <a16:creationId xmlns:a16="http://schemas.microsoft.com/office/drawing/2014/main" id="{0FD31CF4-3497-2E39-97E1-0A3B2A22C03C}"/>
              </a:ext>
            </a:extLst>
          </p:cNvPr>
          <p:cNvSpPr/>
          <p:nvPr/>
        </p:nvSpPr>
        <p:spPr>
          <a:xfrm>
            <a:off x="974779" y="1766005"/>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CA" sz="1800">
                <a:solidFill>
                  <a:schemeClr val="lt1"/>
                </a:solidFill>
                <a:latin typeface="Poppins Medium" panose="00000600000000000000" pitchFamily="2" charset="0"/>
                <a:ea typeface="Calibri"/>
                <a:cs typeface="Poppins Medium" panose="00000600000000000000" pitchFamily="2" charset="0"/>
                <a:sym typeface="Calibri"/>
              </a:rPr>
              <a:t>Desktop</a:t>
            </a:r>
            <a:r>
              <a:rPr lang="en-CA" sz="1800" i="0" u="none" strike="noStrike" cap="none">
                <a:solidFill>
                  <a:schemeClr val="lt1"/>
                </a:solidFill>
                <a:latin typeface="Poppins Medium" panose="00000600000000000000" pitchFamily="2" charset="0"/>
                <a:ea typeface="Calibri"/>
                <a:cs typeface="Poppins Medium" panose="00000600000000000000" pitchFamily="2" charset="0"/>
                <a:sym typeface="Calibri"/>
              </a:rPr>
              <a:t> CPUs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13" name="TextBox 12">
            <a:extLst>
              <a:ext uri="{FF2B5EF4-FFF2-40B4-BE49-F238E27FC236}">
                <a16:creationId xmlns:a16="http://schemas.microsoft.com/office/drawing/2014/main" id="{AA2B33CF-C3DB-07BB-BE15-3A56D5D17E16}"/>
              </a:ext>
            </a:extLst>
          </p:cNvPr>
          <p:cNvSpPr txBox="1"/>
          <p:nvPr/>
        </p:nvSpPr>
        <p:spPr>
          <a:xfrm>
            <a:off x="974780" y="2338006"/>
            <a:ext cx="4984638" cy="2246769"/>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Ryzen</a:t>
            </a: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t>
            </a: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 </a:t>
            </a:r>
          </a:p>
          <a:p>
            <a:pPr marL="457200" marR="0" lvl="0" indent="-304800" algn="l" rtl="0">
              <a:lnSpc>
                <a:spcPct val="100000"/>
              </a:lnSpc>
              <a:spcBef>
                <a:spcPts val="0"/>
              </a:spcBef>
              <a:spcAft>
                <a:spcPts val="0"/>
              </a:spcAft>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Athlon</a:t>
            </a:r>
            <a:r>
              <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t>
            </a: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 series processors.</a:t>
            </a:r>
          </a:p>
          <a:p>
            <a:pPr marL="914400" lvl="1" indent="-304800">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Based on “Zen 4” architecture and deliver Leadership performance for gamers </a:t>
            </a:r>
          </a:p>
          <a:p>
            <a:pPr marL="914400" lvl="1" indent="-304800">
              <a:buClr>
                <a:srgbClr val="000000"/>
              </a:buClr>
              <a:buSzPts val="1200"/>
              <a:buFont typeface="Calibri"/>
              <a:buChar char="●"/>
            </a:pPr>
            <a:r>
              <a:rPr lang="en-US" sz="2000">
                <a:solidFill>
                  <a:srgbClr val="00569E"/>
                </a:solidFill>
                <a:latin typeface="Poppins Medium" panose="00000600000000000000" pitchFamily="2" charset="0"/>
                <a:ea typeface="Calibri"/>
                <a:cs typeface="Poppins Medium" panose="00000600000000000000" pitchFamily="2" charset="0"/>
                <a:sym typeface="Calibri"/>
              </a:rPr>
              <a:t>Zen 5 architecture released Q3.</a:t>
            </a:r>
            <a:endParaRPr lang="en-CA" sz="2000" i="0" u="none" strike="noStrike" cap="none">
              <a:solidFill>
                <a:srgbClr val="00569E"/>
              </a:solidFill>
              <a:latin typeface="Poppins Medium" panose="00000600000000000000" pitchFamily="2" charset="0"/>
              <a:ea typeface="Calibri"/>
              <a:cs typeface="Poppins Medium" panose="00000600000000000000" pitchFamily="2" charset="0"/>
              <a:sym typeface="Calibri"/>
            </a:endParaRPr>
          </a:p>
        </p:txBody>
      </p:sp>
      <p:sp>
        <p:nvSpPr>
          <p:cNvPr id="14" name="Google Shape;1306;p160">
            <a:extLst>
              <a:ext uri="{FF2B5EF4-FFF2-40B4-BE49-F238E27FC236}">
                <a16:creationId xmlns:a16="http://schemas.microsoft.com/office/drawing/2014/main" id="{0D57F73B-7D63-7113-ACEE-81B472F7C355}"/>
              </a:ext>
            </a:extLst>
          </p:cNvPr>
          <p:cNvSpPr/>
          <p:nvPr/>
        </p:nvSpPr>
        <p:spPr>
          <a:xfrm>
            <a:off x="974779" y="5110316"/>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CA" sz="1800" i="0" u="none" strike="noStrike" cap="none" err="1">
                <a:solidFill>
                  <a:schemeClr val="lt1"/>
                </a:solidFill>
                <a:latin typeface="Poppins Medium" panose="00000600000000000000" pitchFamily="2" charset="0"/>
                <a:ea typeface="Calibri"/>
                <a:cs typeface="Poppins Medium" panose="00000600000000000000" pitchFamily="2" charset="0"/>
                <a:sym typeface="Calibri"/>
              </a:rPr>
              <a:t>Commerical</a:t>
            </a:r>
            <a:r>
              <a:rPr lang="en-CA" sz="1800" i="0" u="none" strike="noStrike" cap="none">
                <a:solidFill>
                  <a:schemeClr val="lt1"/>
                </a:solidFill>
                <a:latin typeface="Poppins Medium" panose="00000600000000000000" pitchFamily="2" charset="0"/>
                <a:ea typeface="Calibri"/>
                <a:cs typeface="Poppins Medium" panose="00000600000000000000" pitchFamily="2" charset="0"/>
                <a:sym typeface="Calibri"/>
              </a:rPr>
              <a:t> CPUs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16" name="TextBox 15">
            <a:extLst>
              <a:ext uri="{FF2B5EF4-FFF2-40B4-BE49-F238E27FC236}">
                <a16:creationId xmlns:a16="http://schemas.microsoft.com/office/drawing/2014/main" id="{6CD6BC2A-9951-72BB-0360-AE7D7E3DC4AA}"/>
              </a:ext>
            </a:extLst>
          </p:cNvPr>
          <p:cNvSpPr txBox="1"/>
          <p:nvPr/>
        </p:nvSpPr>
        <p:spPr>
          <a:xfrm>
            <a:off x="568591" y="5699205"/>
            <a:ext cx="5797013" cy="3416320"/>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Enterprise-class desktop and mobile PC solutions </a:t>
            </a:r>
          </a:p>
          <a:p>
            <a:pPr marL="457200" marR="0" lvl="0" indent="-304800" algn="l" rtl="0">
              <a:lnSpc>
                <a:spcPct val="100000"/>
              </a:lnSpc>
              <a:spcBef>
                <a:spcPts val="0"/>
              </a:spcBef>
              <a:spcAft>
                <a:spcPts val="0"/>
              </a:spcAft>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PRO Mobile</a:t>
            </a:r>
          </a:p>
          <a:p>
            <a:pPr marL="457200" marR="0" lvl="0" indent="-304800" algn="l" rtl="0">
              <a:lnSpc>
                <a:spcPct val="100000"/>
              </a:lnSpc>
              <a:spcBef>
                <a:spcPts val="0"/>
              </a:spcBef>
              <a:spcAft>
                <a:spcPts val="0"/>
              </a:spcAft>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PRO desktop processors</a:t>
            </a:r>
          </a:p>
          <a:p>
            <a:pPr marL="457200" marR="0" lvl="0" indent="-304800" algn="l" rtl="0">
              <a:lnSpc>
                <a:spcPct val="100000"/>
              </a:lnSpc>
              <a:spcBef>
                <a:spcPts val="0"/>
              </a:spcBef>
              <a:spcAft>
                <a:spcPts val="0"/>
              </a:spcAft>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Radeon</a:t>
            </a:r>
            <a:r>
              <a:rPr lang="en-CA" sz="18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t>
            </a: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 graphics for the commercial market.</a:t>
            </a:r>
          </a:p>
          <a:p>
            <a:pPr marL="914400" lvl="1" indent="-304800">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Designed to provide enterprise customers with the performance, security capabilities and business features such as enhanced security and manageability, platform longevity and extended image stability.</a:t>
            </a:r>
          </a:p>
        </p:txBody>
      </p:sp>
      <p:sp>
        <p:nvSpPr>
          <p:cNvPr id="17" name="Google Shape;1306;p160">
            <a:extLst>
              <a:ext uri="{FF2B5EF4-FFF2-40B4-BE49-F238E27FC236}">
                <a16:creationId xmlns:a16="http://schemas.microsoft.com/office/drawing/2014/main" id="{B27ED7C7-828B-C53D-ABAF-AC96EC59B87D}"/>
              </a:ext>
            </a:extLst>
          </p:cNvPr>
          <p:cNvSpPr/>
          <p:nvPr/>
        </p:nvSpPr>
        <p:spPr>
          <a:xfrm>
            <a:off x="7185270" y="1766005"/>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CA" sz="1800" i="0" u="none" strike="noStrike" cap="none">
                <a:solidFill>
                  <a:schemeClr val="lt1"/>
                </a:solidFill>
                <a:latin typeface="Poppins Medium" panose="00000600000000000000" pitchFamily="2" charset="0"/>
                <a:ea typeface="Calibri"/>
                <a:cs typeface="Poppins Medium" panose="00000600000000000000" pitchFamily="2" charset="0"/>
                <a:sym typeface="Calibri"/>
              </a:rPr>
              <a:t>Notebook (Laptop) CPUs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18" name="TextBox 17">
            <a:extLst>
              <a:ext uri="{FF2B5EF4-FFF2-40B4-BE49-F238E27FC236}">
                <a16:creationId xmlns:a16="http://schemas.microsoft.com/office/drawing/2014/main" id="{39E95DB7-4861-4172-67A3-648C3D99DD90}"/>
              </a:ext>
            </a:extLst>
          </p:cNvPr>
          <p:cNvSpPr txBox="1"/>
          <p:nvPr/>
        </p:nvSpPr>
        <p:spPr>
          <a:xfrm>
            <a:off x="7067644" y="2338006"/>
            <a:ext cx="5219890" cy="2031325"/>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Ryzen</a:t>
            </a:r>
            <a:r>
              <a:rPr lang="en-CA" sz="18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t>
            </a: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 and </a:t>
            </a:r>
          </a:p>
          <a:p>
            <a:pPr marL="457200" marR="0" lvl="0" indent="-304800" algn="l" rtl="0">
              <a:lnSpc>
                <a:spcPct val="100000"/>
              </a:lnSpc>
              <a:spcBef>
                <a:spcPts val="0"/>
              </a:spcBef>
              <a:spcAft>
                <a:spcPts val="0"/>
              </a:spcAft>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Athlon</a:t>
            </a:r>
            <a:r>
              <a:rPr lang="en-CA" sz="18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t>
            </a: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 mobile processors </a:t>
            </a:r>
          </a:p>
          <a:p>
            <a:pPr marL="914400" lvl="1" indent="-304800">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For the commercial and consumer markets</a:t>
            </a:r>
          </a:p>
          <a:p>
            <a:pPr marL="914400" lvl="1" indent="-304800">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Combine both high levels of performance and efficiency for notebook PCs</a:t>
            </a:r>
          </a:p>
        </p:txBody>
      </p:sp>
      <p:sp>
        <p:nvSpPr>
          <p:cNvPr id="22" name="Google Shape;1306;p160">
            <a:extLst>
              <a:ext uri="{FF2B5EF4-FFF2-40B4-BE49-F238E27FC236}">
                <a16:creationId xmlns:a16="http://schemas.microsoft.com/office/drawing/2014/main" id="{8635540A-C1DE-B4E3-4574-152CB26B1E6B}"/>
              </a:ext>
            </a:extLst>
          </p:cNvPr>
          <p:cNvSpPr/>
          <p:nvPr/>
        </p:nvSpPr>
        <p:spPr>
          <a:xfrm>
            <a:off x="7185270" y="5110316"/>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US" sz="1800">
                <a:solidFill>
                  <a:schemeClr val="lt1"/>
                </a:solidFill>
                <a:latin typeface="Poppins Medium" panose="00000600000000000000" pitchFamily="2" charset="0"/>
                <a:ea typeface="Calibri"/>
                <a:cs typeface="Poppins Medium" panose="00000600000000000000" pitchFamily="2" charset="0"/>
                <a:sym typeface="Calibri"/>
              </a:rPr>
              <a:t>Chipsets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23" name="TextBox 22">
            <a:extLst>
              <a:ext uri="{FF2B5EF4-FFF2-40B4-BE49-F238E27FC236}">
                <a16:creationId xmlns:a16="http://schemas.microsoft.com/office/drawing/2014/main" id="{39E7C9B1-FC33-57F6-1634-0BB0A5BC4187}"/>
              </a:ext>
            </a:extLst>
          </p:cNvPr>
          <p:cNvSpPr txBox="1"/>
          <p:nvPr/>
        </p:nvSpPr>
        <p:spPr>
          <a:xfrm>
            <a:off x="6967638" y="5738752"/>
            <a:ext cx="5419902" cy="707886"/>
          </a:xfrm>
          <a:prstGeom prst="rect">
            <a:avLst/>
          </a:prstGeom>
          <a:noFill/>
        </p:spPr>
        <p:txBody>
          <a:bodyPr wrap="square">
            <a:spAutoFit/>
          </a:bodyPr>
          <a:lstStyle>
            <a:defPPr>
              <a:defRPr lang="en-US"/>
            </a:defPPr>
            <a:lvl1pPr marL="457200" marR="0" lvl="0" indent="-304800">
              <a:lnSpc>
                <a:spcPct val="100000"/>
              </a:lnSpc>
              <a:spcBef>
                <a:spcPts val="0"/>
              </a:spcBef>
              <a:spcAft>
                <a:spcPts val="0"/>
              </a:spcAft>
              <a:buClr>
                <a:srgbClr val="000000"/>
              </a:buClr>
              <a:buSzPts val="1200"/>
              <a:buFont typeface="Calibri"/>
              <a:buChar char="●"/>
              <a:defRPr sz="2000" i="0" u="none" strike="noStrike" cap="none">
                <a:solidFill>
                  <a:srgbClr val="00569E"/>
                </a:solidFill>
                <a:latin typeface="Poppins Medium" panose="00000600000000000000" pitchFamily="2" charset="0"/>
                <a:ea typeface="Calibri"/>
                <a:cs typeface="Poppins Medium" panose="00000600000000000000" pitchFamily="2" charset="0"/>
              </a:defRPr>
            </a:lvl1pPr>
          </a:lstStyle>
          <a:p>
            <a:r>
              <a:rPr lang="en-US">
                <a:sym typeface="Calibri"/>
              </a:rPr>
              <a:t>Chipset products to support AMD ‘Ryzen’ and ‘</a:t>
            </a:r>
            <a:r>
              <a:rPr lang="en-US" err="1">
                <a:sym typeface="Calibri"/>
              </a:rPr>
              <a:t>Threadripper</a:t>
            </a:r>
            <a:r>
              <a:rPr lang="en-US">
                <a:sym typeface="Calibri"/>
              </a:rPr>
              <a:t>’ platforms</a:t>
            </a:r>
          </a:p>
        </p:txBody>
      </p:sp>
      <p:pic>
        <p:nvPicPr>
          <p:cNvPr id="8" name="Picture 7">
            <a:extLst>
              <a:ext uri="{FF2B5EF4-FFF2-40B4-BE49-F238E27FC236}">
                <a16:creationId xmlns:a16="http://schemas.microsoft.com/office/drawing/2014/main" id="{6A10691D-E722-56A7-3745-17E6DAD197A7}"/>
              </a:ext>
            </a:extLst>
          </p:cNvPr>
          <p:cNvPicPr>
            <a:picLocks noChangeAspect="1"/>
          </p:cNvPicPr>
          <p:nvPr/>
        </p:nvPicPr>
        <p:blipFill>
          <a:blip r:embed="rId5"/>
          <a:stretch>
            <a:fillRect/>
          </a:stretch>
        </p:blipFill>
        <p:spPr>
          <a:xfrm>
            <a:off x="14021972" y="2919762"/>
            <a:ext cx="3037596" cy="5202450"/>
          </a:xfrm>
          <a:prstGeom prst="rect">
            <a:avLst/>
          </a:prstGeom>
        </p:spPr>
      </p:pic>
    </p:spTree>
    <p:extLst>
      <p:ext uri="{BB962C8B-B14F-4D97-AF65-F5344CB8AC3E}">
        <p14:creationId xmlns:p14="http://schemas.microsoft.com/office/powerpoint/2010/main" val="270716523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Client</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82884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https://ir.amd.com/sec-filings/content/0000002488-24-000161/0000002488-24-000161.pdf</a:t>
            </a:r>
            <a:r>
              <a:rPr lang="en-CA" sz="1200" dirty="0">
                <a:solidFill>
                  <a:schemeClr val="bg1">
                    <a:lumMod val="65000"/>
                  </a:schemeClr>
                </a:solidFill>
              </a:rPr>
              <a:t> </a:t>
            </a:r>
            <a:br>
              <a:rPr lang="en-CA" sz="1200" dirty="0">
                <a:solidFill>
                  <a:schemeClr val="bg1">
                    <a:lumMod val="65000"/>
                  </a:schemeClr>
                </a:solidFill>
              </a:rPr>
            </a:br>
            <a:r>
              <a:rPr lang="en-CA" sz="1200" dirty="0">
                <a:solidFill>
                  <a:schemeClr val="bg1">
                    <a:lumMod val="65000"/>
                  </a:schemeClr>
                </a:solidFill>
                <a:hlinkClick r:id="rId5">
                  <a:extLst>
                    <a:ext uri="{A12FA001-AC4F-418D-AE19-62706E023703}">
                      <ahyp:hlinkClr xmlns:ahyp="http://schemas.microsoft.com/office/drawing/2018/hyperlinkcolor" val="tx"/>
                    </a:ext>
                  </a:extLst>
                </a:hlinkClick>
              </a:rPr>
              <a:t>https://d1io3yog0oux5.cloudfront.net/_d6b2c8efb6b3f42dcdf76650b6cd0573/amd/db/778/6984/file/AMD+Q3%2724+Earnings+Slides.pdf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69DD888-5FE6-3E55-A8A2-40B6910EEC2B}"/>
              </a:ext>
            </a:extLst>
          </p:cNvPr>
          <p:cNvPicPr>
            <a:picLocks noChangeAspect="1"/>
          </p:cNvPicPr>
          <p:nvPr/>
        </p:nvPicPr>
        <p:blipFill>
          <a:blip r:embed="rId7"/>
          <a:stretch>
            <a:fillRect/>
          </a:stretch>
        </p:blipFill>
        <p:spPr>
          <a:xfrm>
            <a:off x="1394774" y="3285579"/>
            <a:ext cx="15754970" cy="1756292"/>
          </a:xfrm>
          <a:prstGeom prst="rect">
            <a:avLst/>
          </a:prstGeom>
        </p:spPr>
      </p:pic>
      <p:pic>
        <p:nvPicPr>
          <p:cNvPr id="10" name="Picture 9">
            <a:extLst>
              <a:ext uri="{FF2B5EF4-FFF2-40B4-BE49-F238E27FC236}">
                <a16:creationId xmlns:a16="http://schemas.microsoft.com/office/drawing/2014/main" id="{73CE90DB-267C-CBD7-FF41-DB28E1709441}"/>
              </a:ext>
            </a:extLst>
          </p:cNvPr>
          <p:cNvPicPr>
            <a:picLocks noChangeAspect="1"/>
          </p:cNvPicPr>
          <p:nvPr/>
        </p:nvPicPr>
        <p:blipFill>
          <a:blip r:embed="rId8"/>
          <a:stretch>
            <a:fillRect/>
          </a:stretch>
        </p:blipFill>
        <p:spPr>
          <a:xfrm>
            <a:off x="1394774" y="2665087"/>
            <a:ext cx="15694323" cy="664228"/>
          </a:xfrm>
          <a:prstGeom prst="rect">
            <a:avLst/>
          </a:prstGeom>
        </p:spPr>
      </p:pic>
      <p:pic>
        <p:nvPicPr>
          <p:cNvPr id="8" name="Picture 7">
            <a:extLst>
              <a:ext uri="{FF2B5EF4-FFF2-40B4-BE49-F238E27FC236}">
                <a16:creationId xmlns:a16="http://schemas.microsoft.com/office/drawing/2014/main" id="{B3283852-1847-E070-70FA-28903A5C3D75}"/>
              </a:ext>
            </a:extLst>
          </p:cNvPr>
          <p:cNvPicPr>
            <a:picLocks noChangeAspect="1"/>
          </p:cNvPicPr>
          <p:nvPr/>
        </p:nvPicPr>
        <p:blipFill>
          <a:blip r:embed="rId9"/>
          <a:stretch>
            <a:fillRect/>
          </a:stretch>
        </p:blipFill>
        <p:spPr>
          <a:xfrm>
            <a:off x="6786111" y="5589380"/>
            <a:ext cx="10651269" cy="1108225"/>
          </a:xfrm>
          <a:prstGeom prst="rect">
            <a:avLst/>
          </a:prstGeom>
        </p:spPr>
      </p:pic>
      <p:pic>
        <p:nvPicPr>
          <p:cNvPr id="12" name="Picture 11">
            <a:extLst>
              <a:ext uri="{FF2B5EF4-FFF2-40B4-BE49-F238E27FC236}">
                <a16:creationId xmlns:a16="http://schemas.microsoft.com/office/drawing/2014/main" id="{832F7330-9084-742A-99F3-C571668A728C}"/>
              </a:ext>
            </a:extLst>
          </p:cNvPr>
          <p:cNvPicPr>
            <a:picLocks noChangeAspect="1"/>
          </p:cNvPicPr>
          <p:nvPr/>
        </p:nvPicPr>
        <p:blipFill>
          <a:blip r:embed="rId10"/>
          <a:stretch>
            <a:fillRect/>
          </a:stretch>
        </p:blipFill>
        <p:spPr>
          <a:xfrm>
            <a:off x="1250956" y="6697605"/>
            <a:ext cx="16042606" cy="823013"/>
          </a:xfrm>
          <a:prstGeom prst="rect">
            <a:avLst/>
          </a:prstGeom>
        </p:spPr>
      </p:pic>
    </p:spTree>
    <p:extLst>
      <p:ext uri="{BB962C8B-B14F-4D97-AF65-F5344CB8AC3E}">
        <p14:creationId xmlns:p14="http://schemas.microsoft.com/office/powerpoint/2010/main" val="310625651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Client</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834991"/>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r>
              <a:rPr lang="en-CA" sz="1200" dirty="0">
                <a:solidFill>
                  <a:schemeClr val="bg1">
                    <a:lumMod val="65000"/>
                  </a:schemeClr>
                </a:solidFill>
                <a:hlinkClick r:id="rId5">
                  <a:extLst>
                    <a:ext uri="{A12FA001-AC4F-418D-AE19-62706E023703}">
                      <ahyp:hlinkClr xmlns:ahyp="http://schemas.microsoft.com/office/drawing/2018/hyperlinkcolor" val="tx"/>
                    </a:ext>
                  </a:extLst>
                </a:hlinkClick>
              </a:rPr>
              <a:t>https://d1io3yog0oux5.cloudfront.net/_d6b2c8efb6b3f42dcdf76650b6cd0573/amd/db/778/6984/file/AMD+Q3%2724+Earnings+Slides.pdf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FBF3AA6-7FF1-AD10-18B1-658A0D0B6CB7}"/>
              </a:ext>
            </a:extLst>
          </p:cNvPr>
          <p:cNvPicPr>
            <a:picLocks noChangeAspect="1"/>
          </p:cNvPicPr>
          <p:nvPr/>
        </p:nvPicPr>
        <p:blipFill>
          <a:blip r:embed="rId7"/>
          <a:stretch>
            <a:fillRect/>
          </a:stretch>
        </p:blipFill>
        <p:spPr>
          <a:xfrm>
            <a:off x="2264409" y="1226719"/>
            <a:ext cx="7811590" cy="6239746"/>
          </a:xfrm>
          <a:prstGeom prst="rect">
            <a:avLst/>
          </a:prstGeom>
        </p:spPr>
      </p:pic>
      <p:pic>
        <p:nvPicPr>
          <p:cNvPr id="20" name="Picture 19">
            <a:extLst>
              <a:ext uri="{FF2B5EF4-FFF2-40B4-BE49-F238E27FC236}">
                <a16:creationId xmlns:a16="http://schemas.microsoft.com/office/drawing/2014/main" id="{4DB5560C-A7C0-91E2-0D9A-707030057DA2}"/>
              </a:ext>
            </a:extLst>
          </p:cNvPr>
          <p:cNvPicPr>
            <a:picLocks noChangeAspect="1"/>
          </p:cNvPicPr>
          <p:nvPr/>
        </p:nvPicPr>
        <p:blipFill>
          <a:blip r:embed="rId8"/>
          <a:stretch>
            <a:fillRect/>
          </a:stretch>
        </p:blipFill>
        <p:spPr>
          <a:xfrm>
            <a:off x="11520982" y="2544677"/>
            <a:ext cx="5542203" cy="4886043"/>
          </a:xfrm>
          <a:prstGeom prst="rect">
            <a:avLst/>
          </a:prstGeom>
        </p:spPr>
      </p:pic>
      <p:pic>
        <p:nvPicPr>
          <p:cNvPr id="16" name="Picture 15">
            <a:extLst>
              <a:ext uri="{FF2B5EF4-FFF2-40B4-BE49-F238E27FC236}">
                <a16:creationId xmlns:a16="http://schemas.microsoft.com/office/drawing/2014/main" id="{CBFD9DCA-01D4-EA29-D202-D99235C3FC50}"/>
              </a:ext>
            </a:extLst>
          </p:cNvPr>
          <p:cNvPicPr>
            <a:picLocks noChangeAspect="1"/>
          </p:cNvPicPr>
          <p:nvPr/>
        </p:nvPicPr>
        <p:blipFill>
          <a:blip r:embed="rId9"/>
          <a:stretch>
            <a:fillRect/>
          </a:stretch>
        </p:blipFill>
        <p:spPr>
          <a:xfrm>
            <a:off x="3013580" y="7581055"/>
            <a:ext cx="12254931" cy="2072823"/>
          </a:xfrm>
          <a:prstGeom prst="rect">
            <a:avLst/>
          </a:prstGeom>
        </p:spPr>
      </p:pic>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B93E5EFD-3D49-8F2B-A240-143B86BC8C9C}"/>
                  </a:ext>
                </a:extLst>
              </p14:cNvPr>
              <p14:cNvContentPartPr/>
              <p14:nvPr/>
            </p14:nvContentPartPr>
            <p14:xfrm>
              <a:off x="10426519" y="8093053"/>
              <a:ext cx="271440" cy="360"/>
            </p14:xfrm>
          </p:contentPart>
        </mc:Choice>
        <mc:Fallback xmlns="">
          <p:pic>
            <p:nvPicPr>
              <p:cNvPr id="17" name="Ink 16">
                <a:extLst>
                  <a:ext uri="{FF2B5EF4-FFF2-40B4-BE49-F238E27FC236}">
                    <a16:creationId xmlns:a16="http://schemas.microsoft.com/office/drawing/2014/main" id="{B93E5EFD-3D49-8F2B-A240-143B86BC8C9C}"/>
                  </a:ext>
                </a:extLst>
              </p:cNvPr>
              <p:cNvPicPr/>
              <p:nvPr/>
            </p:nvPicPr>
            <p:blipFill>
              <a:blip r:embed="rId11"/>
              <a:stretch>
                <a:fillRect/>
              </a:stretch>
            </p:blipFill>
            <p:spPr>
              <a:xfrm>
                <a:off x="10372879" y="7985053"/>
                <a:ext cx="379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532B188D-5082-2C2A-E5A6-CCEA8F4F2951}"/>
                  </a:ext>
                </a:extLst>
              </p14:cNvPr>
              <p14:cNvContentPartPr/>
              <p14:nvPr/>
            </p14:nvContentPartPr>
            <p14:xfrm>
              <a:off x="6904999" y="8270533"/>
              <a:ext cx="2305440" cy="41040"/>
            </p14:xfrm>
          </p:contentPart>
        </mc:Choice>
        <mc:Fallback xmlns="">
          <p:pic>
            <p:nvPicPr>
              <p:cNvPr id="19" name="Ink 18">
                <a:extLst>
                  <a:ext uri="{FF2B5EF4-FFF2-40B4-BE49-F238E27FC236}">
                    <a16:creationId xmlns:a16="http://schemas.microsoft.com/office/drawing/2014/main" id="{532B188D-5082-2C2A-E5A6-CCEA8F4F2951}"/>
                  </a:ext>
                </a:extLst>
              </p:cNvPr>
              <p:cNvPicPr/>
              <p:nvPr/>
            </p:nvPicPr>
            <p:blipFill>
              <a:blip r:embed="rId13"/>
              <a:stretch>
                <a:fillRect/>
              </a:stretch>
            </p:blipFill>
            <p:spPr>
              <a:xfrm>
                <a:off x="6851359" y="8162533"/>
                <a:ext cx="241308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C354D4AB-C298-C5C4-46DC-CC8921962513}"/>
                  </a:ext>
                </a:extLst>
              </p14:cNvPr>
              <p14:cNvContentPartPr/>
              <p14:nvPr/>
            </p14:nvContentPartPr>
            <p14:xfrm>
              <a:off x="9716959" y="8269813"/>
              <a:ext cx="2660040" cy="83160"/>
            </p14:xfrm>
          </p:contentPart>
        </mc:Choice>
        <mc:Fallback xmlns="">
          <p:pic>
            <p:nvPicPr>
              <p:cNvPr id="21" name="Ink 20">
                <a:extLst>
                  <a:ext uri="{FF2B5EF4-FFF2-40B4-BE49-F238E27FC236}">
                    <a16:creationId xmlns:a16="http://schemas.microsoft.com/office/drawing/2014/main" id="{C354D4AB-C298-C5C4-46DC-CC8921962513}"/>
                  </a:ext>
                </a:extLst>
              </p:cNvPr>
              <p:cNvPicPr/>
              <p:nvPr/>
            </p:nvPicPr>
            <p:blipFill>
              <a:blip r:embed="rId15"/>
              <a:stretch>
                <a:fillRect/>
              </a:stretch>
            </p:blipFill>
            <p:spPr>
              <a:xfrm>
                <a:off x="9662959" y="8162173"/>
                <a:ext cx="27676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Ink 21">
                <a:extLst>
                  <a:ext uri="{FF2B5EF4-FFF2-40B4-BE49-F238E27FC236}">
                    <a16:creationId xmlns:a16="http://schemas.microsoft.com/office/drawing/2014/main" id="{7AA321DE-1E71-AC0F-507E-4FE8D364EE30}"/>
                  </a:ext>
                </a:extLst>
              </p14:cNvPr>
              <p14:cNvContentPartPr/>
              <p14:nvPr/>
            </p14:nvContentPartPr>
            <p14:xfrm>
              <a:off x="6291199" y="8504893"/>
              <a:ext cx="492840" cy="38880"/>
            </p14:xfrm>
          </p:contentPart>
        </mc:Choice>
        <mc:Fallback xmlns="">
          <p:pic>
            <p:nvPicPr>
              <p:cNvPr id="22" name="Ink 21">
                <a:extLst>
                  <a:ext uri="{FF2B5EF4-FFF2-40B4-BE49-F238E27FC236}">
                    <a16:creationId xmlns:a16="http://schemas.microsoft.com/office/drawing/2014/main" id="{7AA321DE-1E71-AC0F-507E-4FE8D364EE30}"/>
                  </a:ext>
                </a:extLst>
              </p:cNvPr>
              <p:cNvPicPr/>
              <p:nvPr/>
            </p:nvPicPr>
            <p:blipFill>
              <a:blip r:embed="rId17"/>
              <a:stretch>
                <a:fillRect/>
              </a:stretch>
            </p:blipFill>
            <p:spPr>
              <a:xfrm>
                <a:off x="6237559" y="8397253"/>
                <a:ext cx="60048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BDAF804B-0516-275B-4FA3-1A0106992CB8}"/>
                  </a:ext>
                </a:extLst>
              </p14:cNvPr>
              <p14:cNvContentPartPr/>
              <p14:nvPr/>
            </p14:nvContentPartPr>
            <p14:xfrm>
              <a:off x="10344799" y="8843293"/>
              <a:ext cx="394560" cy="360"/>
            </p14:xfrm>
          </p:contentPart>
        </mc:Choice>
        <mc:Fallback xmlns="">
          <p:pic>
            <p:nvPicPr>
              <p:cNvPr id="23" name="Ink 22">
                <a:extLst>
                  <a:ext uri="{FF2B5EF4-FFF2-40B4-BE49-F238E27FC236}">
                    <a16:creationId xmlns:a16="http://schemas.microsoft.com/office/drawing/2014/main" id="{BDAF804B-0516-275B-4FA3-1A0106992CB8}"/>
                  </a:ext>
                </a:extLst>
              </p:cNvPr>
              <p:cNvPicPr/>
              <p:nvPr/>
            </p:nvPicPr>
            <p:blipFill>
              <a:blip r:embed="rId19"/>
              <a:stretch>
                <a:fillRect/>
              </a:stretch>
            </p:blipFill>
            <p:spPr>
              <a:xfrm>
                <a:off x="10290799" y="8735653"/>
                <a:ext cx="502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F39300B9-C7A9-E675-5480-972BF1A0132B}"/>
                  </a:ext>
                </a:extLst>
              </p14:cNvPr>
              <p14:cNvContentPartPr/>
              <p14:nvPr/>
            </p14:nvContentPartPr>
            <p14:xfrm>
              <a:off x="6332239" y="8843293"/>
              <a:ext cx="1267920" cy="360"/>
            </p14:xfrm>
          </p:contentPart>
        </mc:Choice>
        <mc:Fallback xmlns="">
          <p:pic>
            <p:nvPicPr>
              <p:cNvPr id="24" name="Ink 23">
                <a:extLst>
                  <a:ext uri="{FF2B5EF4-FFF2-40B4-BE49-F238E27FC236}">
                    <a16:creationId xmlns:a16="http://schemas.microsoft.com/office/drawing/2014/main" id="{F39300B9-C7A9-E675-5480-972BF1A0132B}"/>
                  </a:ext>
                </a:extLst>
              </p:cNvPr>
              <p:cNvPicPr/>
              <p:nvPr/>
            </p:nvPicPr>
            <p:blipFill>
              <a:blip r:embed="rId21"/>
              <a:stretch>
                <a:fillRect/>
              </a:stretch>
            </p:blipFill>
            <p:spPr>
              <a:xfrm>
                <a:off x="6278239" y="8735653"/>
                <a:ext cx="1375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A417D3F6-8730-0B13-70BE-BAFC78CCA62C}"/>
                  </a:ext>
                </a:extLst>
              </p14:cNvPr>
              <p14:cNvContentPartPr/>
              <p14:nvPr/>
            </p14:nvContentPartPr>
            <p14:xfrm>
              <a:off x="6853519" y="8338573"/>
              <a:ext cx="24480" cy="360"/>
            </p14:xfrm>
          </p:contentPart>
        </mc:Choice>
        <mc:Fallback xmlns="">
          <p:pic>
            <p:nvPicPr>
              <p:cNvPr id="25" name="Ink 24">
                <a:extLst>
                  <a:ext uri="{FF2B5EF4-FFF2-40B4-BE49-F238E27FC236}">
                    <a16:creationId xmlns:a16="http://schemas.microsoft.com/office/drawing/2014/main" id="{A417D3F6-8730-0B13-70BE-BAFC78CCA62C}"/>
                  </a:ext>
                </a:extLst>
              </p:cNvPr>
              <p:cNvPicPr/>
              <p:nvPr/>
            </p:nvPicPr>
            <p:blipFill>
              <a:blip r:embed="rId23"/>
              <a:stretch>
                <a:fillRect/>
              </a:stretch>
            </p:blipFill>
            <p:spPr>
              <a:xfrm>
                <a:off x="6799879" y="8230573"/>
                <a:ext cx="132120" cy="216000"/>
              </a:xfrm>
              <a:prstGeom prst="rect">
                <a:avLst/>
              </a:prstGeom>
            </p:spPr>
          </p:pic>
        </mc:Fallback>
      </mc:AlternateContent>
    </p:spTree>
    <p:extLst>
      <p:ext uri="{BB962C8B-B14F-4D97-AF65-F5344CB8AC3E}">
        <p14:creationId xmlns:p14="http://schemas.microsoft.com/office/powerpoint/2010/main" val="56925613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Gaming</a:t>
            </a:r>
            <a:endParaRPr lang="en-US" sz="5049">
              <a:solidFill>
                <a:schemeClr val="bg1">
                  <a:lumMod val="95000"/>
                </a:schemeClr>
              </a:solidFill>
              <a:latin typeface="Poppins Ultra-Bold"/>
              <a:ea typeface="Poppins Ultra-Bold"/>
              <a:cs typeface="Poppins Ultra-Bold"/>
              <a:sym typeface="Poppins Ultra-Bold"/>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306;p160">
            <a:extLst>
              <a:ext uri="{FF2B5EF4-FFF2-40B4-BE49-F238E27FC236}">
                <a16:creationId xmlns:a16="http://schemas.microsoft.com/office/drawing/2014/main" id="{0FD31CF4-3497-2E39-97E1-0A3B2A22C03C}"/>
              </a:ext>
            </a:extLst>
          </p:cNvPr>
          <p:cNvSpPr/>
          <p:nvPr/>
        </p:nvSpPr>
        <p:spPr>
          <a:xfrm>
            <a:off x="974779" y="1766005"/>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CA" sz="1800">
                <a:solidFill>
                  <a:schemeClr val="lt1"/>
                </a:solidFill>
                <a:latin typeface="Poppins Medium" panose="00000600000000000000" pitchFamily="2" charset="0"/>
                <a:ea typeface="Calibri"/>
                <a:cs typeface="Poppins Medium" panose="00000600000000000000" pitchFamily="2" charset="0"/>
                <a:sym typeface="Calibri"/>
              </a:rPr>
              <a:t>Desktop</a:t>
            </a:r>
            <a:r>
              <a:rPr lang="en-CA" sz="1800" i="0" u="none" strike="noStrike" cap="none">
                <a:solidFill>
                  <a:schemeClr val="lt1"/>
                </a:solidFill>
                <a:latin typeface="Poppins Medium" panose="00000600000000000000" pitchFamily="2" charset="0"/>
                <a:ea typeface="Calibri"/>
                <a:cs typeface="Poppins Medium" panose="00000600000000000000" pitchFamily="2" charset="0"/>
                <a:sym typeface="Calibri"/>
              </a:rPr>
              <a:t> CPUs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17" name="Google Shape;1306;p160">
            <a:extLst>
              <a:ext uri="{FF2B5EF4-FFF2-40B4-BE49-F238E27FC236}">
                <a16:creationId xmlns:a16="http://schemas.microsoft.com/office/drawing/2014/main" id="{B27ED7C7-828B-C53D-ABAF-AC96EC59B87D}"/>
              </a:ext>
            </a:extLst>
          </p:cNvPr>
          <p:cNvSpPr/>
          <p:nvPr/>
        </p:nvSpPr>
        <p:spPr>
          <a:xfrm>
            <a:off x="7185270" y="1766005"/>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US" sz="1800">
                <a:solidFill>
                  <a:schemeClr val="lt1"/>
                </a:solidFill>
                <a:latin typeface="Poppins Medium" panose="00000600000000000000" pitchFamily="2" charset="0"/>
                <a:ea typeface="Calibri"/>
                <a:cs typeface="Poppins Medium" panose="00000600000000000000" pitchFamily="2" charset="0"/>
                <a:sym typeface="Calibri"/>
              </a:rPr>
              <a:t>P</a:t>
            </a:r>
            <a:r>
              <a:rPr lang="en-CA" sz="1800">
                <a:solidFill>
                  <a:schemeClr val="lt1"/>
                </a:solidFill>
                <a:latin typeface="Poppins Medium" panose="00000600000000000000" pitchFamily="2" charset="0"/>
                <a:ea typeface="Calibri"/>
                <a:cs typeface="Poppins Medium" panose="00000600000000000000" pitchFamily="2" charset="0"/>
                <a:sym typeface="Calibri"/>
              </a:rPr>
              <a:t>C GPUs (Gaming)</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22" name="Google Shape;1306;p160">
            <a:extLst>
              <a:ext uri="{FF2B5EF4-FFF2-40B4-BE49-F238E27FC236}">
                <a16:creationId xmlns:a16="http://schemas.microsoft.com/office/drawing/2014/main" id="{8635540A-C1DE-B4E3-4574-152CB26B1E6B}"/>
              </a:ext>
            </a:extLst>
          </p:cNvPr>
          <p:cNvSpPr/>
          <p:nvPr/>
        </p:nvSpPr>
        <p:spPr>
          <a:xfrm>
            <a:off x="7133745" y="4809692"/>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US" sz="1800">
                <a:solidFill>
                  <a:schemeClr val="lt1"/>
                </a:solidFill>
                <a:latin typeface="Poppins Medium" panose="00000600000000000000" pitchFamily="2" charset="0"/>
                <a:ea typeface="Calibri"/>
                <a:cs typeface="Poppins Medium" panose="00000600000000000000" pitchFamily="2" charset="0"/>
                <a:sym typeface="Calibri"/>
              </a:rPr>
              <a:t>Professional GPUs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9" name="TextBox 8">
            <a:extLst>
              <a:ext uri="{FF2B5EF4-FFF2-40B4-BE49-F238E27FC236}">
                <a16:creationId xmlns:a16="http://schemas.microsoft.com/office/drawing/2014/main" id="{7341F967-A804-1D7B-EC13-33EAD302CD4C}"/>
              </a:ext>
            </a:extLst>
          </p:cNvPr>
          <p:cNvSpPr txBox="1"/>
          <p:nvPr/>
        </p:nvSpPr>
        <p:spPr>
          <a:xfrm>
            <a:off x="974780" y="2338006"/>
            <a:ext cx="4984638" cy="6247864"/>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Semi-custom products are tailored, co-developed, high-performance, customer-specific solutions based on our CPU, GPU and multimedia technologies</a:t>
            </a:r>
          </a:p>
          <a:p>
            <a:pPr marL="457200" marR="0" lvl="0" indent="-304800" algn="l" rtl="0">
              <a:lnSpc>
                <a:spcPct val="100000"/>
              </a:lnSpc>
              <a:spcBef>
                <a:spcPts val="0"/>
              </a:spcBef>
              <a:spcAft>
                <a:spcPts val="0"/>
              </a:spcAft>
              <a:buClr>
                <a:srgbClr val="000000"/>
              </a:buClr>
              <a:buSzPts val="1200"/>
              <a:buFont typeface="Calibri"/>
              <a:buChar char="●"/>
            </a:pPr>
            <a:endPar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endParaRPr>
          </a:p>
          <a:p>
            <a:pPr marL="457200" marR="0" lvl="0" indent="-304800" algn="l" rtl="0">
              <a:lnSpc>
                <a:spcPct val="100000"/>
              </a:lnSpc>
              <a:spcBef>
                <a:spcPts val="0"/>
              </a:spcBef>
              <a:spcAft>
                <a:spcPts val="0"/>
              </a:spcAft>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Work closely with customers to define solutions to precisely match the requirements of the device or application</a:t>
            </a:r>
          </a:p>
          <a:p>
            <a:pPr marL="457200" marR="0" lvl="0" indent="-304800" algn="l" rtl="0">
              <a:lnSpc>
                <a:spcPct val="100000"/>
              </a:lnSpc>
              <a:spcBef>
                <a:spcPts val="0"/>
              </a:spcBef>
              <a:spcAft>
                <a:spcPts val="0"/>
              </a:spcAft>
              <a:buClr>
                <a:srgbClr val="000000"/>
              </a:buClr>
              <a:buSzPts val="1200"/>
              <a:buFont typeface="Calibri"/>
              <a:buChar char="●"/>
            </a:pPr>
            <a:endPar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endParaRPr>
          </a:p>
          <a:p>
            <a:pPr marL="457200" marR="0" lvl="0" indent="-304800" algn="l" rtl="0">
              <a:lnSpc>
                <a:spcPct val="100000"/>
              </a:lnSpc>
              <a:spcBef>
                <a:spcPts val="0"/>
              </a:spcBef>
              <a:spcAft>
                <a:spcPts val="0"/>
              </a:spcAft>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SoC products that power both the Sony PlayStation 5 as well as the Microsoft Xbox Series S and X game consoles</a:t>
            </a:r>
          </a:p>
          <a:p>
            <a:pPr marL="457200" marR="0" lvl="0" indent="-304800" algn="l" rtl="0">
              <a:lnSpc>
                <a:spcPct val="100000"/>
              </a:lnSpc>
              <a:spcBef>
                <a:spcPts val="0"/>
              </a:spcBef>
              <a:spcAft>
                <a:spcPts val="0"/>
              </a:spcAft>
              <a:buClr>
                <a:srgbClr val="000000"/>
              </a:buClr>
              <a:buSzPts val="1200"/>
              <a:buFont typeface="Calibri"/>
              <a:buChar char="●"/>
            </a:pPr>
            <a:endPar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endParaRPr>
          </a:p>
          <a:p>
            <a:pPr marL="457200" marR="0" lvl="0" indent="-304800" algn="l" rtl="0">
              <a:lnSpc>
                <a:spcPct val="100000"/>
              </a:lnSpc>
              <a:spcBef>
                <a:spcPts val="0"/>
              </a:spcBef>
              <a:spcAft>
                <a:spcPts val="0"/>
              </a:spcAft>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Partnered with Valve to create a semi-custom APU optimized for handheld gaming to power the Steam Deck</a:t>
            </a:r>
          </a:p>
        </p:txBody>
      </p:sp>
      <p:sp>
        <p:nvSpPr>
          <p:cNvPr id="12" name="TextBox 11">
            <a:extLst>
              <a:ext uri="{FF2B5EF4-FFF2-40B4-BE49-F238E27FC236}">
                <a16:creationId xmlns:a16="http://schemas.microsoft.com/office/drawing/2014/main" id="{4607BB15-7BAA-4FC3-2A06-C18F517CE7AC}"/>
              </a:ext>
            </a:extLst>
          </p:cNvPr>
          <p:cNvSpPr txBox="1"/>
          <p:nvPr/>
        </p:nvSpPr>
        <p:spPr>
          <a:xfrm>
            <a:off x="7133745" y="2354816"/>
            <a:ext cx="4984638" cy="1631216"/>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AMD Radeon series discrete GPU processors for desktop and notebook PCs</a:t>
            </a:r>
          </a:p>
          <a:p>
            <a:pPr marL="152400" marR="0" lvl="0" algn="l" rtl="0">
              <a:lnSpc>
                <a:spcPct val="100000"/>
              </a:lnSpc>
              <a:spcBef>
                <a:spcPts val="0"/>
              </a:spcBef>
              <a:spcAft>
                <a:spcPts val="0"/>
              </a:spcAft>
              <a:buClr>
                <a:srgbClr val="000000"/>
              </a:buClr>
              <a:buSzPts val="1200"/>
            </a:pPr>
            <a:endParaRPr lang="en-US" sz="2000">
              <a:solidFill>
                <a:srgbClr val="00569E"/>
              </a:solidFill>
              <a:latin typeface="Poppins Medium" panose="00000600000000000000" pitchFamily="2" charset="0"/>
              <a:ea typeface="Calibri"/>
              <a:cs typeface="Poppins Medium" panose="00000600000000000000" pitchFamily="2" charset="0"/>
              <a:sym typeface="Calibri"/>
            </a:endParaRPr>
          </a:p>
          <a:p>
            <a:pPr marL="914400" lvl="1" indent="-304800">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RX 7000 Series GPUs</a:t>
            </a:r>
          </a:p>
        </p:txBody>
      </p:sp>
      <p:sp>
        <p:nvSpPr>
          <p:cNvPr id="19" name="TextBox 18">
            <a:extLst>
              <a:ext uri="{FF2B5EF4-FFF2-40B4-BE49-F238E27FC236}">
                <a16:creationId xmlns:a16="http://schemas.microsoft.com/office/drawing/2014/main" id="{3B4C55B6-D2B8-B606-9E0D-6702F09F3274}"/>
              </a:ext>
            </a:extLst>
          </p:cNvPr>
          <p:cNvSpPr txBox="1"/>
          <p:nvPr/>
        </p:nvSpPr>
        <p:spPr>
          <a:xfrm>
            <a:off x="6974926" y="5675665"/>
            <a:ext cx="5302276" cy="2862322"/>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Multi-view graphics cards and GPUs </a:t>
            </a:r>
          </a:p>
          <a:p>
            <a:pPr marL="914400" lvl="1" indent="-304800">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Designed for integration in mobile and desktop workstations</a:t>
            </a:r>
          </a:p>
          <a:p>
            <a:pPr marL="914400" lvl="1" indent="-304800">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Demanding use cases such as design and manufacturing for CAD</a:t>
            </a:r>
          </a:p>
          <a:p>
            <a:pPr marL="914400" lvl="1" indent="-304800">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PRO W7000 Series</a:t>
            </a:r>
          </a:p>
          <a:p>
            <a:pPr marL="609600" lvl="1">
              <a:buClr>
                <a:srgbClr val="000000"/>
              </a:buClr>
              <a:buSzPts val="1200"/>
            </a:pPr>
            <a:endPar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endParaRPr>
          </a:p>
        </p:txBody>
      </p:sp>
      <p:pic>
        <p:nvPicPr>
          <p:cNvPr id="1028" name="Picture 4" descr="256 GB Steam Deck">
            <a:extLst>
              <a:ext uri="{FF2B5EF4-FFF2-40B4-BE49-F238E27FC236}">
                <a16:creationId xmlns:a16="http://schemas.microsoft.com/office/drawing/2014/main" id="{FE72029C-76C4-A523-1E5F-83A5C0F1AD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731" y="5686407"/>
            <a:ext cx="5157318" cy="29860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S5 vs Xbox Series X: An exhaustive comparison of next-generation gaming  consoles">
            <a:extLst>
              <a:ext uri="{FF2B5EF4-FFF2-40B4-BE49-F238E27FC236}">
                <a16:creationId xmlns:a16="http://schemas.microsoft.com/office/drawing/2014/main" id="{4E0AA451-A6B9-70CD-6270-36C8BC21D0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95889" y="2475716"/>
            <a:ext cx="4648200" cy="261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88342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Gaming</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82884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https://ir.amd.com/sec-filings/content/0000002488-24-000161/0000002488-24-000161.pdf</a:t>
            </a:r>
            <a:r>
              <a:rPr lang="en-CA" sz="1200" dirty="0">
                <a:solidFill>
                  <a:schemeClr val="bg1">
                    <a:lumMod val="65000"/>
                  </a:schemeClr>
                </a:solidFill>
              </a:rPr>
              <a:t> </a:t>
            </a:r>
            <a:br>
              <a:rPr lang="en-CA" sz="1200" dirty="0">
                <a:solidFill>
                  <a:schemeClr val="bg1">
                    <a:lumMod val="65000"/>
                  </a:schemeClr>
                </a:solidFill>
              </a:rPr>
            </a:br>
            <a:r>
              <a:rPr lang="en-CA" sz="1200" dirty="0">
                <a:solidFill>
                  <a:schemeClr val="bg1">
                    <a:lumMod val="65000"/>
                  </a:schemeClr>
                </a:solidFill>
                <a:hlinkClick r:id="rId5">
                  <a:extLst>
                    <a:ext uri="{A12FA001-AC4F-418D-AE19-62706E023703}">
                      <ahyp:hlinkClr xmlns:ahyp="http://schemas.microsoft.com/office/drawing/2018/hyperlinkcolor" val="tx"/>
                    </a:ext>
                  </a:extLst>
                </a:hlinkClick>
              </a:rPr>
              <a:t>https://d1io3yog0oux5.cloudfront.net/_d6b2c8efb6b3f42dcdf76650b6cd0573/amd/db/778/6984/file/AMD+Q3%2724+Earnings+Slides.pdf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5D55DD1-418D-7D34-5DD0-C55CCFC37AA1}"/>
              </a:ext>
            </a:extLst>
          </p:cNvPr>
          <p:cNvPicPr>
            <a:picLocks noChangeAspect="1"/>
          </p:cNvPicPr>
          <p:nvPr/>
        </p:nvPicPr>
        <p:blipFill>
          <a:blip r:embed="rId7"/>
          <a:stretch>
            <a:fillRect/>
          </a:stretch>
        </p:blipFill>
        <p:spPr>
          <a:xfrm>
            <a:off x="1403786" y="3270312"/>
            <a:ext cx="15754970" cy="1764761"/>
          </a:xfrm>
          <a:prstGeom prst="rect">
            <a:avLst/>
          </a:prstGeom>
        </p:spPr>
      </p:pic>
      <p:pic>
        <p:nvPicPr>
          <p:cNvPr id="9" name="Picture 8">
            <a:extLst>
              <a:ext uri="{FF2B5EF4-FFF2-40B4-BE49-F238E27FC236}">
                <a16:creationId xmlns:a16="http://schemas.microsoft.com/office/drawing/2014/main" id="{023AF176-915E-7C1D-BA09-BBADEA04A393}"/>
              </a:ext>
            </a:extLst>
          </p:cNvPr>
          <p:cNvPicPr>
            <a:picLocks noChangeAspect="1"/>
          </p:cNvPicPr>
          <p:nvPr/>
        </p:nvPicPr>
        <p:blipFill>
          <a:blip r:embed="rId8"/>
          <a:stretch>
            <a:fillRect/>
          </a:stretch>
        </p:blipFill>
        <p:spPr>
          <a:xfrm>
            <a:off x="1394774" y="2665087"/>
            <a:ext cx="15694323" cy="664228"/>
          </a:xfrm>
          <a:prstGeom prst="rect">
            <a:avLst/>
          </a:prstGeom>
        </p:spPr>
      </p:pic>
      <p:pic>
        <p:nvPicPr>
          <p:cNvPr id="6" name="Picture 5">
            <a:extLst>
              <a:ext uri="{FF2B5EF4-FFF2-40B4-BE49-F238E27FC236}">
                <a16:creationId xmlns:a16="http://schemas.microsoft.com/office/drawing/2014/main" id="{2B85196A-7998-6506-0813-BFDC7D094AB1}"/>
              </a:ext>
            </a:extLst>
          </p:cNvPr>
          <p:cNvPicPr>
            <a:picLocks noChangeAspect="1"/>
          </p:cNvPicPr>
          <p:nvPr/>
        </p:nvPicPr>
        <p:blipFill>
          <a:blip r:embed="rId9"/>
          <a:stretch>
            <a:fillRect/>
          </a:stretch>
        </p:blipFill>
        <p:spPr>
          <a:xfrm>
            <a:off x="6786111" y="5589380"/>
            <a:ext cx="10651269" cy="1108225"/>
          </a:xfrm>
          <a:prstGeom prst="rect">
            <a:avLst/>
          </a:prstGeom>
        </p:spPr>
      </p:pic>
      <p:pic>
        <p:nvPicPr>
          <p:cNvPr id="10" name="Picture 9">
            <a:extLst>
              <a:ext uri="{FF2B5EF4-FFF2-40B4-BE49-F238E27FC236}">
                <a16:creationId xmlns:a16="http://schemas.microsoft.com/office/drawing/2014/main" id="{C85BD249-6FC1-8C1F-5F7E-C949B4C7AC2F}"/>
              </a:ext>
            </a:extLst>
          </p:cNvPr>
          <p:cNvPicPr>
            <a:picLocks noChangeAspect="1"/>
          </p:cNvPicPr>
          <p:nvPr/>
        </p:nvPicPr>
        <p:blipFill>
          <a:blip r:embed="rId10"/>
          <a:stretch>
            <a:fillRect/>
          </a:stretch>
        </p:blipFill>
        <p:spPr>
          <a:xfrm>
            <a:off x="1542197" y="6674661"/>
            <a:ext cx="15895183" cy="850868"/>
          </a:xfrm>
          <a:prstGeom prst="rect">
            <a:avLst/>
          </a:prstGeom>
        </p:spPr>
      </p:pic>
    </p:spTree>
    <p:extLst>
      <p:ext uri="{BB962C8B-B14F-4D97-AF65-F5344CB8AC3E}">
        <p14:creationId xmlns:p14="http://schemas.microsoft.com/office/powerpoint/2010/main" val="292613784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Gaming</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800702"/>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r>
              <a:rPr lang="en-CA" sz="1200" dirty="0">
                <a:solidFill>
                  <a:schemeClr val="bg1">
                    <a:lumMod val="65000"/>
                  </a:schemeClr>
                </a:solidFill>
                <a:hlinkClick r:id="rId5">
                  <a:extLst>
                    <a:ext uri="{A12FA001-AC4F-418D-AE19-62706E023703}">
                      <ahyp:hlinkClr xmlns:ahyp="http://schemas.microsoft.com/office/drawing/2018/hyperlinkcolor" val="tx"/>
                    </a:ext>
                  </a:extLst>
                </a:hlinkClick>
              </a:rPr>
              <a:t>https://d1io3yog0oux5.cloudfront.net/_d6b2c8efb6b3f42dcdf76650b6cd0573/amd/db/778/6984/file/AMD+Q3%2724+Earnings+Slides.pdf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0EAC731-8475-D71C-12C6-DC29B87E5623}"/>
              </a:ext>
            </a:extLst>
          </p:cNvPr>
          <p:cNvPicPr>
            <a:picLocks noChangeAspect="1"/>
          </p:cNvPicPr>
          <p:nvPr/>
        </p:nvPicPr>
        <p:blipFill>
          <a:blip r:embed="rId7"/>
          <a:stretch>
            <a:fillRect/>
          </a:stretch>
        </p:blipFill>
        <p:spPr>
          <a:xfrm>
            <a:off x="1572753" y="1375500"/>
            <a:ext cx="8455404" cy="6150325"/>
          </a:xfrm>
          <a:prstGeom prst="rect">
            <a:avLst/>
          </a:prstGeom>
        </p:spPr>
      </p:pic>
      <p:pic>
        <p:nvPicPr>
          <p:cNvPr id="14" name="Picture 13">
            <a:extLst>
              <a:ext uri="{FF2B5EF4-FFF2-40B4-BE49-F238E27FC236}">
                <a16:creationId xmlns:a16="http://schemas.microsoft.com/office/drawing/2014/main" id="{B740BF3A-5BBC-B814-419C-3D86B2BEA122}"/>
              </a:ext>
            </a:extLst>
          </p:cNvPr>
          <p:cNvPicPr>
            <a:picLocks noChangeAspect="1"/>
          </p:cNvPicPr>
          <p:nvPr/>
        </p:nvPicPr>
        <p:blipFill>
          <a:blip r:embed="rId8"/>
          <a:stretch>
            <a:fillRect/>
          </a:stretch>
        </p:blipFill>
        <p:spPr>
          <a:xfrm>
            <a:off x="11454340" y="2610840"/>
            <a:ext cx="6340586" cy="4768873"/>
          </a:xfrm>
          <a:prstGeom prst="rect">
            <a:avLst/>
          </a:prstGeom>
        </p:spPr>
      </p:pic>
      <p:pic>
        <p:nvPicPr>
          <p:cNvPr id="9" name="Picture 8">
            <a:extLst>
              <a:ext uri="{FF2B5EF4-FFF2-40B4-BE49-F238E27FC236}">
                <a16:creationId xmlns:a16="http://schemas.microsoft.com/office/drawing/2014/main" id="{0AFA026C-C683-9870-E370-1CC73FFE0E80}"/>
              </a:ext>
            </a:extLst>
          </p:cNvPr>
          <p:cNvPicPr>
            <a:picLocks noChangeAspect="1"/>
          </p:cNvPicPr>
          <p:nvPr/>
        </p:nvPicPr>
        <p:blipFill>
          <a:blip r:embed="rId9"/>
          <a:stretch>
            <a:fillRect/>
          </a:stretch>
        </p:blipFill>
        <p:spPr>
          <a:xfrm>
            <a:off x="2752785" y="7700714"/>
            <a:ext cx="12761128" cy="1933826"/>
          </a:xfrm>
          <a:prstGeom prst="rect">
            <a:avLst/>
          </a:prstGeom>
        </p:spPr>
      </p:pic>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246D7CC7-5BCF-AC4A-A8C9-93CA73295225}"/>
                  </a:ext>
                </a:extLst>
              </p14:cNvPr>
              <p14:cNvContentPartPr/>
              <p14:nvPr/>
            </p14:nvContentPartPr>
            <p14:xfrm>
              <a:off x="9635980" y="8147609"/>
              <a:ext cx="1385280" cy="45000"/>
            </p14:xfrm>
          </p:contentPart>
        </mc:Choice>
        <mc:Fallback xmlns="">
          <p:pic>
            <p:nvPicPr>
              <p:cNvPr id="6" name="Ink 5">
                <a:extLst>
                  <a:ext uri="{FF2B5EF4-FFF2-40B4-BE49-F238E27FC236}">
                    <a16:creationId xmlns:a16="http://schemas.microsoft.com/office/drawing/2014/main" id="{246D7CC7-5BCF-AC4A-A8C9-93CA73295225}"/>
                  </a:ext>
                </a:extLst>
              </p:cNvPr>
              <p:cNvPicPr/>
              <p:nvPr/>
            </p:nvPicPr>
            <p:blipFill>
              <a:blip r:embed="rId11"/>
              <a:stretch>
                <a:fillRect/>
              </a:stretch>
            </p:blipFill>
            <p:spPr>
              <a:xfrm>
                <a:off x="9581980" y="8039609"/>
                <a:ext cx="14929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3C211781-E434-96F4-3224-157F9DDB4B3F}"/>
                  </a:ext>
                </a:extLst>
              </p14:cNvPr>
              <p14:cNvContentPartPr/>
              <p14:nvPr/>
            </p14:nvContentPartPr>
            <p14:xfrm>
              <a:off x="7380940" y="8624135"/>
              <a:ext cx="3124800" cy="15840"/>
            </p14:xfrm>
          </p:contentPart>
        </mc:Choice>
        <mc:Fallback xmlns="">
          <p:pic>
            <p:nvPicPr>
              <p:cNvPr id="7" name="Ink 6">
                <a:extLst>
                  <a:ext uri="{FF2B5EF4-FFF2-40B4-BE49-F238E27FC236}">
                    <a16:creationId xmlns:a16="http://schemas.microsoft.com/office/drawing/2014/main" id="{3C211781-E434-96F4-3224-157F9DDB4B3F}"/>
                  </a:ext>
                </a:extLst>
              </p:cNvPr>
              <p:cNvPicPr/>
              <p:nvPr/>
            </p:nvPicPr>
            <p:blipFill>
              <a:blip r:embed="rId13"/>
              <a:stretch>
                <a:fillRect/>
              </a:stretch>
            </p:blipFill>
            <p:spPr>
              <a:xfrm>
                <a:off x="7326940" y="8516135"/>
                <a:ext cx="32324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F7653864-8321-648F-4419-8DDEF3402ECB}"/>
                  </a:ext>
                </a:extLst>
              </p14:cNvPr>
              <p14:cNvContentPartPr/>
              <p14:nvPr/>
            </p14:nvContentPartPr>
            <p14:xfrm>
              <a:off x="7212079" y="8660413"/>
              <a:ext cx="171000" cy="5760"/>
            </p14:xfrm>
          </p:contentPart>
        </mc:Choice>
        <mc:Fallback xmlns="">
          <p:pic>
            <p:nvPicPr>
              <p:cNvPr id="11" name="Ink 10">
                <a:extLst>
                  <a:ext uri="{FF2B5EF4-FFF2-40B4-BE49-F238E27FC236}">
                    <a16:creationId xmlns:a16="http://schemas.microsoft.com/office/drawing/2014/main" id="{F7653864-8321-648F-4419-8DDEF3402ECB}"/>
                  </a:ext>
                </a:extLst>
              </p:cNvPr>
              <p:cNvPicPr/>
              <p:nvPr/>
            </p:nvPicPr>
            <p:blipFill>
              <a:blip r:embed="rId15"/>
              <a:stretch>
                <a:fillRect/>
              </a:stretch>
            </p:blipFill>
            <p:spPr>
              <a:xfrm>
                <a:off x="7158439" y="8552773"/>
                <a:ext cx="27864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07AA82E5-3D94-DD84-92CC-5D67212CD2E4}"/>
                  </a:ext>
                </a:extLst>
              </p14:cNvPr>
              <p14:cNvContentPartPr/>
              <p14:nvPr/>
            </p14:nvContentPartPr>
            <p14:xfrm>
              <a:off x="10521919" y="8652133"/>
              <a:ext cx="107280" cy="360"/>
            </p14:xfrm>
          </p:contentPart>
        </mc:Choice>
        <mc:Fallback xmlns="">
          <p:pic>
            <p:nvPicPr>
              <p:cNvPr id="12" name="Ink 11">
                <a:extLst>
                  <a:ext uri="{FF2B5EF4-FFF2-40B4-BE49-F238E27FC236}">
                    <a16:creationId xmlns:a16="http://schemas.microsoft.com/office/drawing/2014/main" id="{07AA82E5-3D94-DD84-92CC-5D67212CD2E4}"/>
                  </a:ext>
                </a:extLst>
              </p:cNvPr>
              <p:cNvPicPr/>
              <p:nvPr/>
            </p:nvPicPr>
            <p:blipFill>
              <a:blip r:embed="rId17"/>
              <a:stretch>
                <a:fillRect/>
              </a:stretch>
            </p:blipFill>
            <p:spPr>
              <a:xfrm>
                <a:off x="10468279" y="8544133"/>
                <a:ext cx="214920" cy="216000"/>
              </a:xfrm>
              <a:prstGeom prst="rect">
                <a:avLst/>
              </a:prstGeom>
            </p:spPr>
          </p:pic>
        </mc:Fallback>
      </mc:AlternateContent>
    </p:spTree>
    <p:extLst>
      <p:ext uri="{BB962C8B-B14F-4D97-AF65-F5344CB8AC3E}">
        <p14:creationId xmlns:p14="http://schemas.microsoft.com/office/powerpoint/2010/main" val="414020172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Embedded</a:t>
            </a:r>
            <a:endParaRPr lang="en-US" sz="5049">
              <a:solidFill>
                <a:schemeClr val="bg1">
                  <a:lumMod val="95000"/>
                </a:schemeClr>
              </a:solidFill>
              <a:latin typeface="Poppins Ultra-Bold"/>
              <a:ea typeface="Poppins Ultra-Bold"/>
              <a:cs typeface="Poppins Ultra-Bold"/>
              <a:sym typeface="Poppins Ultra-Bold"/>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306;p160">
            <a:extLst>
              <a:ext uri="{FF2B5EF4-FFF2-40B4-BE49-F238E27FC236}">
                <a16:creationId xmlns:a16="http://schemas.microsoft.com/office/drawing/2014/main" id="{0FD31CF4-3497-2E39-97E1-0A3B2A22C03C}"/>
              </a:ext>
            </a:extLst>
          </p:cNvPr>
          <p:cNvSpPr/>
          <p:nvPr/>
        </p:nvSpPr>
        <p:spPr>
          <a:xfrm>
            <a:off x="974779" y="1766005"/>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CA" sz="1800">
                <a:solidFill>
                  <a:schemeClr val="lt1"/>
                </a:solidFill>
                <a:latin typeface="Poppins Medium" panose="00000600000000000000" pitchFamily="2" charset="0"/>
                <a:ea typeface="Calibri"/>
                <a:cs typeface="Poppins Medium" panose="00000600000000000000" pitchFamily="2" charset="0"/>
                <a:sym typeface="Calibri"/>
              </a:rPr>
              <a:t>Embedded CPU, APU, GPU Units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13" name="TextBox 12">
            <a:extLst>
              <a:ext uri="{FF2B5EF4-FFF2-40B4-BE49-F238E27FC236}">
                <a16:creationId xmlns:a16="http://schemas.microsoft.com/office/drawing/2014/main" id="{AA2B33CF-C3DB-07BB-BE15-3A56D5D17E16}"/>
              </a:ext>
            </a:extLst>
          </p:cNvPr>
          <p:cNvSpPr txBox="1"/>
          <p:nvPr/>
        </p:nvSpPr>
        <p:spPr>
          <a:xfrm>
            <a:off x="568590" y="2338006"/>
            <a:ext cx="5797013" cy="2862322"/>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Embedded processors and GPUs designed to support: </a:t>
            </a:r>
          </a:p>
          <a:p>
            <a:pPr marL="914400" lvl="1" indent="-304800">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High performance and bandwidth network connectivity and security</a:t>
            </a:r>
          </a:p>
          <a:p>
            <a:pPr marL="914400" lvl="1" indent="-304800">
              <a:buClr>
                <a:srgbClr val="000000"/>
              </a:buClr>
              <a:buSzPts val="1200"/>
              <a:buFont typeface="Calibri"/>
              <a:buChar char="●"/>
            </a:pPr>
            <a:r>
              <a:rPr lang="en-US" sz="2000" i="0" u="none" strike="noStrike" cap="none">
                <a:solidFill>
                  <a:srgbClr val="00569E"/>
                </a:solidFill>
                <a:latin typeface="Poppins Medium" panose="00000600000000000000" pitchFamily="2" charset="0"/>
                <a:ea typeface="Calibri"/>
                <a:cs typeface="Poppins Medium" panose="00000600000000000000" pitchFamily="2" charset="0"/>
                <a:sym typeface="Calibri"/>
              </a:rPr>
              <a:t>Storage requirements for enterprise and cloud infrastructure, 3D graphics performance and 4K multimedia requirements of automotive infotainment systems</a:t>
            </a:r>
          </a:p>
        </p:txBody>
      </p:sp>
      <p:sp>
        <p:nvSpPr>
          <p:cNvPr id="14" name="Google Shape;1306;p160">
            <a:extLst>
              <a:ext uri="{FF2B5EF4-FFF2-40B4-BE49-F238E27FC236}">
                <a16:creationId xmlns:a16="http://schemas.microsoft.com/office/drawing/2014/main" id="{0D57F73B-7D63-7113-ACEE-81B472F7C355}"/>
              </a:ext>
            </a:extLst>
          </p:cNvPr>
          <p:cNvSpPr/>
          <p:nvPr/>
        </p:nvSpPr>
        <p:spPr>
          <a:xfrm>
            <a:off x="996901" y="5351821"/>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CA" sz="1800" i="0" u="none" strike="noStrike" cap="none">
                <a:solidFill>
                  <a:schemeClr val="lt1"/>
                </a:solidFill>
                <a:latin typeface="Poppins Medium" panose="00000600000000000000" pitchFamily="2" charset="0"/>
                <a:ea typeface="Calibri"/>
                <a:cs typeface="Poppins Medium" panose="00000600000000000000" pitchFamily="2" charset="0"/>
                <a:sym typeface="Calibri"/>
              </a:rPr>
              <a:t>Dev Boards, Kits, Configuration Offerings </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16" name="TextBox 15">
            <a:extLst>
              <a:ext uri="{FF2B5EF4-FFF2-40B4-BE49-F238E27FC236}">
                <a16:creationId xmlns:a16="http://schemas.microsoft.com/office/drawing/2014/main" id="{6CD6BC2A-9951-72BB-0360-AE7D7E3DC4AA}"/>
              </a:ext>
            </a:extLst>
          </p:cNvPr>
          <p:cNvSpPr txBox="1"/>
          <p:nvPr/>
        </p:nvSpPr>
        <p:spPr>
          <a:xfrm>
            <a:off x="771683" y="6065821"/>
            <a:ext cx="5390826" cy="646331"/>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Development kits for all FPGA and Adaptive SoC products</a:t>
            </a:r>
          </a:p>
        </p:txBody>
      </p:sp>
      <p:sp>
        <p:nvSpPr>
          <p:cNvPr id="17" name="Google Shape;1306;p160">
            <a:extLst>
              <a:ext uri="{FF2B5EF4-FFF2-40B4-BE49-F238E27FC236}">
                <a16:creationId xmlns:a16="http://schemas.microsoft.com/office/drawing/2014/main" id="{B27ED7C7-828B-C53D-ABAF-AC96EC59B87D}"/>
              </a:ext>
            </a:extLst>
          </p:cNvPr>
          <p:cNvSpPr/>
          <p:nvPr/>
        </p:nvSpPr>
        <p:spPr>
          <a:xfrm>
            <a:off x="7185270" y="1766005"/>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US" sz="1800">
                <a:solidFill>
                  <a:schemeClr val="lt1"/>
                </a:solidFill>
                <a:latin typeface="Poppins Medium" panose="00000600000000000000" pitchFamily="2" charset="0"/>
                <a:ea typeface="Calibri"/>
                <a:cs typeface="Poppins Medium" panose="00000600000000000000" pitchFamily="2" charset="0"/>
                <a:sym typeface="Calibri"/>
              </a:rPr>
              <a:t>F</a:t>
            </a:r>
            <a:r>
              <a:rPr lang="en-CA" sz="1800">
                <a:solidFill>
                  <a:schemeClr val="lt1"/>
                </a:solidFill>
                <a:latin typeface="Poppins Medium" panose="00000600000000000000" pitchFamily="2" charset="0"/>
                <a:ea typeface="Calibri"/>
                <a:cs typeface="Poppins Medium" panose="00000600000000000000" pitchFamily="2" charset="0"/>
                <a:sym typeface="Calibri"/>
              </a:rPr>
              <a:t>PGAs / Adaptive SoCs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18" name="TextBox 17">
            <a:extLst>
              <a:ext uri="{FF2B5EF4-FFF2-40B4-BE49-F238E27FC236}">
                <a16:creationId xmlns:a16="http://schemas.microsoft.com/office/drawing/2014/main" id="{39E95DB7-4861-4172-67A3-648C3D99DD90}"/>
              </a:ext>
            </a:extLst>
          </p:cNvPr>
          <p:cNvSpPr txBox="1"/>
          <p:nvPr/>
        </p:nvSpPr>
        <p:spPr>
          <a:xfrm>
            <a:off x="6915107" y="2338006"/>
            <a:ext cx="6126813" cy="2585323"/>
          </a:xfrm>
          <a:prstGeom prst="rect">
            <a:avLst/>
          </a:prstGeom>
          <a:noFill/>
        </p:spPr>
        <p:txBody>
          <a:bodyPr wrap="square">
            <a:spAutoFit/>
          </a:bodyPr>
          <a:lstStyle/>
          <a:p>
            <a:pPr marL="457200" marR="0" lvl="0" indent="-304800" algn="l" rtl="0">
              <a:lnSpc>
                <a:spcPct val="100000"/>
              </a:lnSpc>
              <a:spcBef>
                <a:spcPts val="0"/>
              </a:spcBef>
              <a:spcAft>
                <a:spcPts val="0"/>
              </a:spcAft>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Hardware-customizable devices that can be tailored to meet the specific needs of each customer</a:t>
            </a:r>
          </a:p>
          <a:p>
            <a:pPr marL="914400" lvl="1" indent="-304800">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Enables differentiation between products and accelerate time-to-market.</a:t>
            </a:r>
          </a:p>
          <a:p>
            <a:pPr marL="457200" marR="0" lvl="0" indent="-304800" algn="l" rtl="0">
              <a:lnSpc>
                <a:spcPct val="100000"/>
              </a:lnSpc>
              <a:spcBef>
                <a:spcPts val="0"/>
              </a:spcBef>
              <a:spcAft>
                <a:spcPts val="0"/>
              </a:spcAft>
              <a:buClr>
                <a:srgbClr val="000000"/>
              </a:buClr>
              <a:buSzPts val="1200"/>
              <a:buFont typeface="Calibri"/>
              <a:buChar char="●"/>
            </a:pPr>
            <a:r>
              <a:rPr lang="en-US" i="0" u="none" strike="noStrike" cap="none">
                <a:solidFill>
                  <a:srgbClr val="00569E"/>
                </a:solidFill>
                <a:latin typeface="Poppins Medium" panose="00000600000000000000" pitchFamily="2" charset="0"/>
                <a:ea typeface="Calibri"/>
                <a:cs typeface="Poppins Medium" panose="00000600000000000000" pitchFamily="2" charset="0"/>
                <a:sym typeface="Calibri"/>
              </a:rPr>
              <a:t>FPGA in a wide variety of markets, including data center, wired network, 5G wireless, automotive, industrial, scientific, medical, aerospace and defense.</a:t>
            </a:r>
          </a:p>
        </p:txBody>
      </p:sp>
      <p:sp>
        <p:nvSpPr>
          <p:cNvPr id="22" name="Google Shape;1306;p160">
            <a:extLst>
              <a:ext uri="{FF2B5EF4-FFF2-40B4-BE49-F238E27FC236}">
                <a16:creationId xmlns:a16="http://schemas.microsoft.com/office/drawing/2014/main" id="{8635540A-C1DE-B4E3-4574-152CB26B1E6B}"/>
              </a:ext>
            </a:extLst>
          </p:cNvPr>
          <p:cNvSpPr/>
          <p:nvPr/>
        </p:nvSpPr>
        <p:spPr>
          <a:xfrm>
            <a:off x="7207392" y="5351821"/>
            <a:ext cx="4984638" cy="410671"/>
          </a:xfrm>
          <a:prstGeom prst="rect">
            <a:avLst/>
          </a:prstGeom>
          <a:solidFill>
            <a:srgbClr val="00569E"/>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dk1"/>
              </a:buClr>
              <a:buSzPts val="1100"/>
              <a:buFont typeface="Arial"/>
              <a:buNone/>
            </a:pPr>
            <a:r>
              <a:rPr lang="en-US" sz="1800">
                <a:solidFill>
                  <a:schemeClr val="lt1"/>
                </a:solidFill>
                <a:latin typeface="Poppins Medium" panose="00000600000000000000" pitchFamily="2" charset="0"/>
                <a:ea typeface="Calibri"/>
                <a:cs typeface="Poppins Medium" panose="00000600000000000000" pitchFamily="2" charset="0"/>
                <a:sym typeface="Calibri"/>
              </a:rPr>
              <a:t>Legacy Products</a:t>
            </a:r>
            <a:endParaRPr sz="1800" i="0" u="none" strike="noStrike" cap="none">
              <a:solidFill>
                <a:schemeClr val="lt1"/>
              </a:solidFill>
              <a:latin typeface="Poppins Medium" panose="00000600000000000000" pitchFamily="2" charset="0"/>
              <a:ea typeface="Calibri"/>
              <a:cs typeface="Poppins Medium" panose="00000600000000000000" pitchFamily="2" charset="0"/>
              <a:sym typeface="Calibri"/>
            </a:endParaRPr>
          </a:p>
        </p:txBody>
      </p:sp>
      <p:sp>
        <p:nvSpPr>
          <p:cNvPr id="23" name="TextBox 22">
            <a:extLst>
              <a:ext uri="{FF2B5EF4-FFF2-40B4-BE49-F238E27FC236}">
                <a16:creationId xmlns:a16="http://schemas.microsoft.com/office/drawing/2014/main" id="{39E7C9B1-FC33-57F6-1634-0BB0A5BC4187}"/>
              </a:ext>
            </a:extLst>
          </p:cNvPr>
          <p:cNvSpPr txBox="1"/>
          <p:nvPr/>
        </p:nvSpPr>
        <p:spPr>
          <a:xfrm>
            <a:off x="6989760" y="5980257"/>
            <a:ext cx="5419902" cy="3108543"/>
          </a:xfrm>
          <a:prstGeom prst="rect">
            <a:avLst/>
          </a:prstGeom>
          <a:noFill/>
        </p:spPr>
        <p:txBody>
          <a:bodyPr wrap="square">
            <a:spAutoFit/>
          </a:bodyPr>
          <a:lstStyle>
            <a:defPPr>
              <a:defRPr lang="en-US"/>
            </a:defPPr>
            <a:lvl1pPr marL="457200" marR="0" lvl="0" indent="-304800">
              <a:lnSpc>
                <a:spcPct val="100000"/>
              </a:lnSpc>
              <a:spcBef>
                <a:spcPts val="0"/>
              </a:spcBef>
              <a:spcAft>
                <a:spcPts val="0"/>
              </a:spcAft>
              <a:buClr>
                <a:srgbClr val="000000"/>
              </a:buClr>
              <a:buSzPts val="1200"/>
              <a:buFont typeface="Calibri"/>
              <a:buChar char="●"/>
              <a:defRPr sz="2000" i="0" u="none" strike="noStrike" cap="none">
                <a:solidFill>
                  <a:srgbClr val="00569E"/>
                </a:solidFill>
                <a:latin typeface="Poppins Medium" panose="00000600000000000000" pitchFamily="2" charset="0"/>
                <a:ea typeface="Calibri"/>
                <a:cs typeface="Poppins Medium" panose="00000600000000000000" pitchFamily="2" charset="0"/>
              </a:defRPr>
            </a:lvl1pPr>
          </a:lstStyle>
          <a:p>
            <a:r>
              <a:rPr lang="en-US">
                <a:sym typeface="Calibri"/>
              </a:rPr>
              <a:t>Prior Gen </a:t>
            </a:r>
            <a:r>
              <a:rPr lang="en-US" err="1">
                <a:sym typeface="Calibri"/>
              </a:rPr>
              <a:t>Virtex</a:t>
            </a:r>
            <a:r>
              <a:rPr lang="en-US">
                <a:sym typeface="Calibri"/>
              </a:rPr>
              <a:t> FPGA families</a:t>
            </a:r>
          </a:p>
          <a:p>
            <a:pPr marL="742950" lvl="1" indent="-285750">
              <a:buFont typeface="Arial" panose="020B0604020202020204" pitchFamily="34" charset="0"/>
              <a:buChar char="•"/>
            </a:pPr>
            <a:r>
              <a:rPr lang="en-US">
                <a:solidFill>
                  <a:srgbClr val="0D5FA3"/>
                </a:solidFill>
                <a:latin typeface="Poppins Medium" panose="00000600000000000000" pitchFamily="2" charset="0"/>
                <a:cs typeface="Poppins Medium" panose="00000600000000000000" pitchFamily="2" charset="0"/>
                <a:sym typeface="Calibri"/>
              </a:rPr>
              <a:t>Virtex-6,5,4, &amp; II Pro.</a:t>
            </a:r>
            <a:endParaRPr lang="en-US">
              <a:sym typeface="Calibri"/>
            </a:endParaRPr>
          </a:p>
          <a:p>
            <a:r>
              <a:rPr lang="en-US">
                <a:sym typeface="Calibri"/>
              </a:rPr>
              <a:t>Spartan FPGA families </a:t>
            </a:r>
          </a:p>
          <a:p>
            <a:pPr marL="742950" lvl="1" indent="-285750">
              <a:buFont typeface="Arial" panose="020B0604020202020204" pitchFamily="34" charset="0"/>
              <a:buChar char="•"/>
            </a:pPr>
            <a:r>
              <a:rPr lang="en-US">
                <a:solidFill>
                  <a:srgbClr val="0D5FA3"/>
                </a:solidFill>
                <a:latin typeface="Poppins Medium" panose="00000600000000000000" pitchFamily="2" charset="0"/>
                <a:cs typeface="Poppins Medium" panose="00000600000000000000" pitchFamily="2" charset="0"/>
                <a:sym typeface="Calibri"/>
              </a:rPr>
              <a:t>Spartan 6, 3, 3E, 3A, IIE, II, XL</a:t>
            </a:r>
            <a:endParaRPr lang="en-US">
              <a:sym typeface="Calibri"/>
            </a:endParaRPr>
          </a:p>
          <a:p>
            <a:r>
              <a:rPr lang="en-US">
                <a:sym typeface="Calibri"/>
              </a:rPr>
              <a:t>CPLDs (Complex Programmable Logic Devices). Single-chip, nonvolatile solutions characterized by instant-on and universal interconnect</a:t>
            </a:r>
            <a:endParaRPr lang="en-US">
              <a:solidFill>
                <a:srgbClr val="0D5FA3"/>
              </a:solidFill>
              <a:latin typeface="Poppins Medium" panose="00000600000000000000" pitchFamily="2" charset="0"/>
              <a:cs typeface="Poppins Medium" panose="00000600000000000000" pitchFamily="2" charset="0"/>
              <a:sym typeface="Calibri"/>
            </a:endParaRPr>
          </a:p>
          <a:p>
            <a:pPr marL="742950" lvl="1" indent="-285750">
              <a:buFont typeface="Arial" panose="020B0604020202020204" pitchFamily="34" charset="0"/>
              <a:buChar char="•"/>
            </a:pPr>
            <a:endParaRPr lang="en-US">
              <a:sym typeface="Calibri"/>
            </a:endParaRPr>
          </a:p>
        </p:txBody>
      </p:sp>
      <p:pic>
        <p:nvPicPr>
          <p:cNvPr id="8" name="Picture 7">
            <a:extLst>
              <a:ext uri="{FF2B5EF4-FFF2-40B4-BE49-F238E27FC236}">
                <a16:creationId xmlns:a16="http://schemas.microsoft.com/office/drawing/2014/main" id="{6A10691D-E722-56A7-3745-17E6DAD197A7}"/>
              </a:ext>
            </a:extLst>
          </p:cNvPr>
          <p:cNvPicPr>
            <a:picLocks noChangeAspect="1"/>
          </p:cNvPicPr>
          <p:nvPr/>
        </p:nvPicPr>
        <p:blipFill>
          <a:blip r:embed="rId5"/>
          <a:stretch>
            <a:fillRect/>
          </a:stretch>
        </p:blipFill>
        <p:spPr>
          <a:xfrm>
            <a:off x="14021972" y="2919762"/>
            <a:ext cx="3037596" cy="5202450"/>
          </a:xfrm>
          <a:prstGeom prst="rect">
            <a:avLst/>
          </a:prstGeom>
        </p:spPr>
      </p:pic>
      <p:sp>
        <p:nvSpPr>
          <p:cNvPr id="6" name="TextBox 5">
            <a:extLst>
              <a:ext uri="{FF2B5EF4-FFF2-40B4-BE49-F238E27FC236}">
                <a16:creationId xmlns:a16="http://schemas.microsoft.com/office/drawing/2014/main" id="{4E86AE89-E965-D264-26C4-388EEA24FC46}"/>
              </a:ext>
            </a:extLst>
          </p:cNvPr>
          <p:cNvSpPr txBox="1"/>
          <p:nvPr/>
        </p:nvSpPr>
        <p:spPr>
          <a:xfrm>
            <a:off x="12036" y="9818784"/>
            <a:ext cx="6421170" cy="400110"/>
          </a:xfrm>
          <a:prstGeom prst="rect">
            <a:avLst/>
          </a:prstGeom>
          <a:noFill/>
        </p:spPr>
        <p:txBody>
          <a:bodyPr wrap="square" rtlCol="0">
            <a:spAutoFit/>
          </a:bodyPr>
          <a:lstStyle/>
          <a:p>
            <a:r>
              <a:rPr lang="en-US" sz="2000">
                <a:solidFill>
                  <a:srgbClr val="0D5FA3"/>
                </a:solidFill>
                <a:latin typeface="Poppins Medium" panose="00000600000000000000" pitchFamily="2" charset="0"/>
                <a:cs typeface="Poppins Medium" panose="00000600000000000000" pitchFamily="2" charset="0"/>
              </a:rPr>
              <a:t>FPGA: Field-programmable gate array </a:t>
            </a:r>
            <a:endParaRPr lang="en-CA" sz="2000">
              <a:solidFill>
                <a:srgbClr val="0D5FA3"/>
              </a:solidFill>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1119582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omputer parts">
            <a:extLst>
              <a:ext uri="{FF2B5EF4-FFF2-40B4-BE49-F238E27FC236}">
                <a16:creationId xmlns:a16="http://schemas.microsoft.com/office/drawing/2014/main" id="{39D5197F-2791-0C2F-4F1F-B9F8B46D6B87}"/>
              </a:ext>
            </a:extLst>
          </p:cNvPr>
          <p:cNvPicPr>
            <a:picLocks noChangeAspect="1"/>
          </p:cNvPicPr>
          <p:nvPr/>
        </p:nvPicPr>
        <p:blipFill>
          <a:blip r:embed="rId2"/>
          <a:srcRect l="18902" r="7392"/>
          <a:stretch/>
        </p:blipFill>
        <p:spPr>
          <a:xfrm>
            <a:off x="-14829" y="10"/>
            <a:ext cx="11358907" cy="10286990"/>
          </a:xfrm>
          <a:prstGeom prst="rect">
            <a:avLst/>
          </a:prstGeom>
        </p:spPr>
      </p:pic>
      <p:cxnSp>
        <p:nvCxnSpPr>
          <p:cNvPr id="8" name="Straight Connector 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99085" y="1306719"/>
            <a:ext cx="110540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1078E60-CEB2-B0B6-1804-47A62BF84641}"/>
              </a:ext>
            </a:extLst>
          </p:cNvPr>
          <p:cNvSpPr txBox="1"/>
          <p:nvPr/>
        </p:nvSpPr>
        <p:spPr>
          <a:xfrm>
            <a:off x="11871702" y="2169768"/>
            <a:ext cx="5509668" cy="7043806"/>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4300" b="1">
                <a:latin typeface="Poppins" pitchFamily="2" charset="77"/>
                <a:cs typeface="Poppins" pitchFamily="2" charset="77"/>
              </a:rPr>
              <a:t>Intel vs Nvidia vs AMD: Competitive Landscape</a:t>
            </a:r>
          </a:p>
          <a:p>
            <a:pPr>
              <a:lnSpc>
                <a:spcPct val="90000"/>
              </a:lnSpc>
              <a:spcAft>
                <a:spcPts val="600"/>
              </a:spcAft>
            </a:pPr>
            <a:endParaRPr lang="en-US" sz="4000" b="1">
              <a:latin typeface="Poppins" pitchFamily="2" charset="77"/>
              <a:cs typeface="Poppins" pitchFamily="2" charset="77"/>
            </a:endParaRPr>
          </a:p>
          <a:p>
            <a:pPr indent="-228600">
              <a:lnSpc>
                <a:spcPct val="90000"/>
              </a:lnSpc>
              <a:spcAft>
                <a:spcPts val="600"/>
              </a:spcAft>
              <a:buFont typeface="Arial" panose="020B0604020202020204" pitchFamily="34" charset="0"/>
              <a:buChar char="•"/>
            </a:pPr>
            <a:r>
              <a:rPr lang="en-US" sz="3500" b="1">
                <a:latin typeface="Poppins" pitchFamily="2" charset="77"/>
                <a:cs typeface="Poppins" pitchFamily="2" charset="77"/>
              </a:rPr>
              <a:t>Intel</a:t>
            </a:r>
            <a:r>
              <a:rPr lang="en-US" sz="3500">
                <a:latin typeface="Poppins" pitchFamily="2" charset="77"/>
                <a:cs typeface="Poppins" pitchFamily="2" charset="77"/>
              </a:rPr>
              <a:t>: Leading IDM with a strong focus on CPUs and AI.</a:t>
            </a:r>
          </a:p>
          <a:p>
            <a:pPr>
              <a:lnSpc>
                <a:spcPct val="90000"/>
              </a:lnSpc>
              <a:spcAft>
                <a:spcPts val="600"/>
              </a:spcAft>
            </a:pPr>
            <a:endParaRPr lang="en-US" sz="3500">
              <a:latin typeface="Poppins" pitchFamily="2" charset="77"/>
              <a:cs typeface="Poppins" pitchFamily="2" charset="77"/>
            </a:endParaRPr>
          </a:p>
          <a:p>
            <a:pPr indent="-228600">
              <a:lnSpc>
                <a:spcPct val="90000"/>
              </a:lnSpc>
              <a:spcAft>
                <a:spcPts val="600"/>
              </a:spcAft>
              <a:buFont typeface="Arial" panose="020B0604020202020204" pitchFamily="34" charset="0"/>
              <a:buChar char="•"/>
            </a:pPr>
            <a:r>
              <a:rPr lang="en-US" sz="3500" b="1">
                <a:latin typeface="Poppins" pitchFamily="2" charset="77"/>
                <a:cs typeface="Poppins" pitchFamily="2" charset="77"/>
              </a:rPr>
              <a:t>Nvidia</a:t>
            </a:r>
            <a:r>
              <a:rPr lang="en-US" sz="3500">
                <a:latin typeface="Poppins" pitchFamily="2" charset="77"/>
                <a:cs typeface="Poppins" pitchFamily="2" charset="77"/>
              </a:rPr>
              <a:t>: Dominates in GPUs and AI chips.</a:t>
            </a:r>
          </a:p>
          <a:p>
            <a:pPr>
              <a:lnSpc>
                <a:spcPct val="90000"/>
              </a:lnSpc>
              <a:spcAft>
                <a:spcPts val="600"/>
              </a:spcAft>
            </a:pPr>
            <a:endParaRPr lang="en-US" sz="3500">
              <a:latin typeface="Poppins" pitchFamily="2" charset="77"/>
              <a:cs typeface="Poppins" pitchFamily="2" charset="77"/>
            </a:endParaRPr>
          </a:p>
          <a:p>
            <a:pPr indent="-228600">
              <a:lnSpc>
                <a:spcPct val="90000"/>
              </a:lnSpc>
              <a:spcAft>
                <a:spcPts val="600"/>
              </a:spcAft>
              <a:buFont typeface="Arial" panose="020B0604020202020204" pitchFamily="34" charset="0"/>
              <a:buChar char="•"/>
            </a:pPr>
            <a:r>
              <a:rPr lang="en-US" sz="3500" b="1">
                <a:latin typeface="Poppins" pitchFamily="2" charset="77"/>
                <a:cs typeface="Poppins" pitchFamily="2" charset="77"/>
              </a:rPr>
              <a:t>AMD</a:t>
            </a:r>
            <a:r>
              <a:rPr lang="en-US" sz="3500">
                <a:latin typeface="Poppins" pitchFamily="2" charset="77"/>
                <a:cs typeface="Poppins" pitchFamily="2" charset="77"/>
              </a:rPr>
              <a:t>: Competes closely with Intel in CPUs and Nvidia in GPUs.</a:t>
            </a:r>
          </a:p>
          <a:p>
            <a:pPr indent="-228600">
              <a:lnSpc>
                <a:spcPct val="90000"/>
              </a:lnSpc>
              <a:spcAft>
                <a:spcPts val="600"/>
              </a:spcAft>
              <a:buFont typeface="Arial" panose="020B0604020202020204" pitchFamily="34" charset="0"/>
              <a:buChar char="•"/>
            </a:pPr>
            <a:endParaRPr lang="en-US" sz="3000"/>
          </a:p>
        </p:txBody>
      </p:sp>
    </p:spTree>
    <p:extLst>
      <p:ext uri="{BB962C8B-B14F-4D97-AF65-F5344CB8AC3E}">
        <p14:creationId xmlns:p14="http://schemas.microsoft.com/office/powerpoint/2010/main" val="383724752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Segment – Embedded</a:t>
            </a:r>
            <a:endParaRPr lang="en-US" sz="5049">
              <a:solidFill>
                <a:schemeClr val="bg1">
                  <a:lumMod val="95000"/>
                </a:schemeClr>
              </a:solidFill>
              <a:latin typeface="Poppins Ultra-Bold"/>
              <a:ea typeface="Poppins Ultra-Bold"/>
              <a:cs typeface="Poppins Ultra-Bold"/>
              <a:sym typeface="Poppins Ultra-Bold"/>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48D20FD-9CB9-2EA6-C324-95BC2544A056}"/>
              </a:ext>
            </a:extLst>
          </p:cNvPr>
          <p:cNvPicPr>
            <a:picLocks noChangeAspect="1"/>
          </p:cNvPicPr>
          <p:nvPr/>
        </p:nvPicPr>
        <p:blipFill>
          <a:blip r:embed="rId5"/>
          <a:stretch>
            <a:fillRect/>
          </a:stretch>
        </p:blipFill>
        <p:spPr>
          <a:xfrm>
            <a:off x="1421346" y="3266311"/>
            <a:ext cx="15728398" cy="1675977"/>
          </a:xfrm>
          <a:prstGeom prst="rect">
            <a:avLst/>
          </a:prstGeom>
        </p:spPr>
      </p:pic>
      <p:sp>
        <p:nvSpPr>
          <p:cNvPr id="8" name="TextBox 7">
            <a:extLst>
              <a:ext uri="{FF2B5EF4-FFF2-40B4-BE49-F238E27FC236}">
                <a16:creationId xmlns:a16="http://schemas.microsoft.com/office/drawing/2014/main" id="{1E1DC5E9-C5A1-E7DD-7868-96328C27D689}"/>
              </a:ext>
            </a:extLst>
          </p:cNvPr>
          <p:cNvSpPr txBox="1"/>
          <p:nvPr/>
        </p:nvSpPr>
        <p:spPr>
          <a:xfrm>
            <a:off x="-19663" y="9800702"/>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6">
                  <a:extLst>
                    <a:ext uri="{A12FA001-AC4F-418D-AE19-62706E023703}">
                      <ahyp:hlinkClr xmlns:ahyp="http://schemas.microsoft.com/office/drawing/2018/hyperlinkcolor" val="tx"/>
                    </a:ext>
                  </a:extLst>
                </a:hlinkClick>
              </a:rPr>
              <a:t>https://ir.amd.com/sec-filings/content/0000002488-24-000161/0000002488-24-000161.pdf</a:t>
            </a:r>
            <a:r>
              <a:rPr lang="en-CA" sz="1200" dirty="0">
                <a:solidFill>
                  <a:schemeClr val="bg1">
                    <a:lumMod val="65000"/>
                  </a:schemeClr>
                </a:solidFill>
              </a:rPr>
              <a:t> </a:t>
            </a:r>
            <a:br>
              <a:rPr lang="en-CA" sz="1200" dirty="0">
                <a:solidFill>
                  <a:schemeClr val="bg1">
                    <a:lumMod val="65000"/>
                  </a:schemeClr>
                </a:solidFill>
              </a:rPr>
            </a:br>
            <a:r>
              <a:rPr lang="en-CA" sz="1200" dirty="0">
                <a:solidFill>
                  <a:schemeClr val="bg1">
                    <a:lumMod val="65000"/>
                  </a:schemeClr>
                </a:solidFill>
                <a:hlinkClick r:id="rId7">
                  <a:extLst>
                    <a:ext uri="{A12FA001-AC4F-418D-AE19-62706E023703}">
                      <ahyp:hlinkClr xmlns:ahyp="http://schemas.microsoft.com/office/drawing/2018/hyperlinkcolor" val="tx"/>
                    </a:ext>
                  </a:extLst>
                </a:hlinkClick>
              </a:rPr>
              <a:t>https://d1io3yog0oux5.cloudfront.net/_d6b2c8efb6b3f42dcdf76650b6cd0573/amd/db/778/6984/file/AMD+Q3%2724+Earnings+Slides.pdf</a:t>
            </a:r>
            <a:r>
              <a:rPr lang="en-CA" sz="1200" dirty="0">
                <a:solidFill>
                  <a:schemeClr val="bg1">
                    <a:lumMod val="65000"/>
                  </a:schemeClr>
                </a:solidFill>
              </a:rPr>
              <a:t> </a:t>
            </a:r>
          </a:p>
        </p:txBody>
      </p:sp>
      <p:pic>
        <p:nvPicPr>
          <p:cNvPr id="9" name="Picture 8">
            <a:extLst>
              <a:ext uri="{FF2B5EF4-FFF2-40B4-BE49-F238E27FC236}">
                <a16:creationId xmlns:a16="http://schemas.microsoft.com/office/drawing/2014/main" id="{93D86371-49D3-FBE4-B293-752BB85751D1}"/>
              </a:ext>
            </a:extLst>
          </p:cNvPr>
          <p:cNvPicPr>
            <a:picLocks noChangeAspect="1"/>
          </p:cNvPicPr>
          <p:nvPr/>
        </p:nvPicPr>
        <p:blipFill>
          <a:blip r:embed="rId8"/>
          <a:stretch>
            <a:fillRect/>
          </a:stretch>
        </p:blipFill>
        <p:spPr>
          <a:xfrm>
            <a:off x="1421346" y="2602083"/>
            <a:ext cx="15694323" cy="664228"/>
          </a:xfrm>
          <a:prstGeom prst="rect">
            <a:avLst/>
          </a:prstGeom>
        </p:spPr>
      </p:pic>
      <p:pic>
        <p:nvPicPr>
          <p:cNvPr id="6" name="Picture 5">
            <a:extLst>
              <a:ext uri="{FF2B5EF4-FFF2-40B4-BE49-F238E27FC236}">
                <a16:creationId xmlns:a16="http://schemas.microsoft.com/office/drawing/2014/main" id="{2E852931-D569-6869-0A27-833DAD841531}"/>
              </a:ext>
            </a:extLst>
          </p:cNvPr>
          <p:cNvPicPr>
            <a:picLocks noChangeAspect="1"/>
          </p:cNvPicPr>
          <p:nvPr/>
        </p:nvPicPr>
        <p:blipFill>
          <a:blip r:embed="rId9"/>
          <a:stretch>
            <a:fillRect/>
          </a:stretch>
        </p:blipFill>
        <p:spPr>
          <a:xfrm>
            <a:off x="6786111" y="5589380"/>
            <a:ext cx="10651269" cy="1108225"/>
          </a:xfrm>
          <a:prstGeom prst="rect">
            <a:avLst/>
          </a:prstGeom>
        </p:spPr>
      </p:pic>
      <p:pic>
        <p:nvPicPr>
          <p:cNvPr id="11" name="Picture 10">
            <a:extLst>
              <a:ext uri="{FF2B5EF4-FFF2-40B4-BE49-F238E27FC236}">
                <a16:creationId xmlns:a16="http://schemas.microsoft.com/office/drawing/2014/main" id="{0B37DC85-A986-F9D7-C759-059594C31C77}"/>
              </a:ext>
            </a:extLst>
          </p:cNvPr>
          <p:cNvPicPr>
            <a:picLocks noChangeAspect="1"/>
          </p:cNvPicPr>
          <p:nvPr/>
        </p:nvPicPr>
        <p:blipFill>
          <a:blip r:embed="rId10"/>
          <a:stretch>
            <a:fillRect/>
          </a:stretch>
        </p:blipFill>
        <p:spPr>
          <a:xfrm>
            <a:off x="1421346" y="6697605"/>
            <a:ext cx="16016034" cy="815632"/>
          </a:xfrm>
          <a:prstGeom prst="rect">
            <a:avLst/>
          </a:prstGeom>
        </p:spPr>
      </p:pic>
    </p:spTree>
    <p:extLst>
      <p:ext uri="{BB962C8B-B14F-4D97-AF65-F5344CB8AC3E}">
        <p14:creationId xmlns:p14="http://schemas.microsoft.com/office/powerpoint/2010/main" val="174901511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MD&amp;A – Embedded</a:t>
            </a:r>
            <a:endParaRPr lang="en-US" sz="5049">
              <a:solidFill>
                <a:schemeClr val="bg1">
                  <a:lumMod val="95000"/>
                </a:schemeClr>
              </a:solidFill>
              <a:latin typeface="Poppins Ultra-Bold"/>
              <a:ea typeface="Poppins Ultra-Bold"/>
              <a:cs typeface="Poppins Ultra-Bold"/>
              <a:sym typeface="Poppins Ultra-Bold"/>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49816F5-C779-B4D6-7CEC-65A52D1F205E}"/>
              </a:ext>
            </a:extLst>
          </p:cNvPr>
          <p:cNvPicPr>
            <a:picLocks noChangeAspect="1"/>
          </p:cNvPicPr>
          <p:nvPr/>
        </p:nvPicPr>
        <p:blipFill>
          <a:blip r:embed="rId5"/>
          <a:stretch>
            <a:fillRect/>
          </a:stretch>
        </p:blipFill>
        <p:spPr>
          <a:xfrm>
            <a:off x="1508179" y="1270185"/>
            <a:ext cx="7483228" cy="5961861"/>
          </a:xfrm>
          <a:prstGeom prst="rect">
            <a:avLst/>
          </a:prstGeom>
        </p:spPr>
      </p:pic>
      <p:pic>
        <p:nvPicPr>
          <p:cNvPr id="14" name="Picture 13">
            <a:extLst>
              <a:ext uri="{FF2B5EF4-FFF2-40B4-BE49-F238E27FC236}">
                <a16:creationId xmlns:a16="http://schemas.microsoft.com/office/drawing/2014/main" id="{3E42B617-6AD0-44D3-41D4-C76180936377}"/>
              </a:ext>
            </a:extLst>
          </p:cNvPr>
          <p:cNvPicPr>
            <a:picLocks noChangeAspect="1"/>
          </p:cNvPicPr>
          <p:nvPr/>
        </p:nvPicPr>
        <p:blipFill>
          <a:blip r:embed="rId6"/>
          <a:stretch>
            <a:fillRect/>
          </a:stretch>
        </p:blipFill>
        <p:spPr>
          <a:xfrm>
            <a:off x="11011792" y="2517395"/>
            <a:ext cx="5245172" cy="4834003"/>
          </a:xfrm>
          <a:prstGeom prst="rect">
            <a:avLst/>
          </a:prstGeom>
        </p:spPr>
      </p:pic>
      <p:sp>
        <p:nvSpPr>
          <p:cNvPr id="16" name="TextBox 15">
            <a:extLst>
              <a:ext uri="{FF2B5EF4-FFF2-40B4-BE49-F238E27FC236}">
                <a16:creationId xmlns:a16="http://schemas.microsoft.com/office/drawing/2014/main" id="{44F3A7E1-5D1F-AE45-8D63-CBBCE6D643FF}"/>
              </a:ext>
            </a:extLst>
          </p:cNvPr>
          <p:cNvSpPr txBox="1"/>
          <p:nvPr/>
        </p:nvSpPr>
        <p:spPr>
          <a:xfrm>
            <a:off x="-19663" y="9800702"/>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7">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r>
              <a:rPr lang="en-CA" sz="1200" dirty="0">
                <a:solidFill>
                  <a:schemeClr val="bg1">
                    <a:lumMod val="65000"/>
                  </a:schemeClr>
                </a:solidFill>
                <a:hlinkClick r:id="rId8">
                  <a:extLst>
                    <a:ext uri="{A12FA001-AC4F-418D-AE19-62706E023703}">
                      <ahyp:hlinkClr xmlns:ahyp="http://schemas.microsoft.com/office/drawing/2018/hyperlinkcolor" val="tx"/>
                    </a:ext>
                  </a:extLst>
                </a:hlinkClick>
              </a:rPr>
              <a:t>https://d1io3yog0oux5.cloudfront.net/_d6b2c8efb6b3f42dcdf76650b6cd0573/amd/db/778/6984/file/AMD+Q3%2724+Earnings+Slides.pdf</a:t>
            </a:r>
            <a:r>
              <a:rPr lang="en-CA" sz="1200" dirty="0">
                <a:solidFill>
                  <a:schemeClr val="bg1">
                    <a:lumMod val="65000"/>
                  </a:schemeClr>
                </a:solidFill>
              </a:rPr>
              <a:t> </a:t>
            </a:r>
          </a:p>
        </p:txBody>
      </p:sp>
      <p:pic>
        <p:nvPicPr>
          <p:cNvPr id="10" name="Picture 9">
            <a:extLst>
              <a:ext uri="{FF2B5EF4-FFF2-40B4-BE49-F238E27FC236}">
                <a16:creationId xmlns:a16="http://schemas.microsoft.com/office/drawing/2014/main" id="{C6ACD1D1-8266-57C8-02C8-83F3B1F0A08C}"/>
              </a:ext>
            </a:extLst>
          </p:cNvPr>
          <p:cNvPicPr>
            <a:picLocks noChangeAspect="1"/>
          </p:cNvPicPr>
          <p:nvPr/>
        </p:nvPicPr>
        <p:blipFill>
          <a:blip r:embed="rId9"/>
          <a:stretch>
            <a:fillRect/>
          </a:stretch>
        </p:blipFill>
        <p:spPr>
          <a:xfrm>
            <a:off x="1508179" y="7501733"/>
            <a:ext cx="14036621" cy="2146238"/>
          </a:xfrm>
          <a:prstGeom prst="rect">
            <a:avLst/>
          </a:prstGeom>
        </p:spPr>
      </p:pic>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36BFB10A-8814-FC53-55EB-D58899E194FA}"/>
                  </a:ext>
                </a:extLst>
              </p14:cNvPr>
              <p14:cNvContentPartPr/>
              <p14:nvPr/>
            </p14:nvContentPartPr>
            <p14:xfrm>
              <a:off x="9266830" y="8062162"/>
              <a:ext cx="1458998" cy="101879"/>
            </p14:xfrm>
          </p:contentPart>
        </mc:Choice>
        <mc:Fallback xmlns="">
          <p:pic>
            <p:nvPicPr>
              <p:cNvPr id="8" name="Ink 7">
                <a:extLst>
                  <a:ext uri="{FF2B5EF4-FFF2-40B4-BE49-F238E27FC236}">
                    <a16:creationId xmlns:a16="http://schemas.microsoft.com/office/drawing/2014/main" id="{36BFB10A-8814-FC53-55EB-D58899E194FA}"/>
                  </a:ext>
                </a:extLst>
              </p:cNvPr>
              <p:cNvPicPr/>
              <p:nvPr/>
            </p:nvPicPr>
            <p:blipFill>
              <a:blip r:embed="rId11"/>
              <a:stretch>
                <a:fillRect/>
              </a:stretch>
            </p:blipFill>
            <p:spPr>
              <a:xfrm>
                <a:off x="9212820" y="7954163"/>
                <a:ext cx="1566659" cy="31751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51727A1B-3053-9E91-CC55-81C76E4104E8}"/>
                  </a:ext>
                </a:extLst>
              </p14:cNvPr>
              <p14:cNvContentPartPr/>
              <p14:nvPr/>
            </p14:nvContentPartPr>
            <p14:xfrm>
              <a:off x="10097298" y="8339349"/>
              <a:ext cx="1670711" cy="45719"/>
            </p14:xfrm>
          </p:contentPart>
        </mc:Choice>
        <mc:Fallback xmlns="">
          <p:pic>
            <p:nvPicPr>
              <p:cNvPr id="9" name="Ink 8">
                <a:extLst>
                  <a:ext uri="{FF2B5EF4-FFF2-40B4-BE49-F238E27FC236}">
                    <a16:creationId xmlns:a16="http://schemas.microsoft.com/office/drawing/2014/main" id="{51727A1B-3053-9E91-CC55-81C76E4104E8}"/>
                  </a:ext>
                </a:extLst>
              </p:cNvPr>
              <p:cNvPicPr/>
              <p:nvPr/>
            </p:nvPicPr>
            <p:blipFill>
              <a:blip r:embed="rId13"/>
              <a:stretch>
                <a:fillRect/>
              </a:stretch>
            </p:blipFill>
            <p:spPr>
              <a:xfrm>
                <a:off x="10043300" y="8229623"/>
                <a:ext cx="1778348" cy="26480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E7ACEBE-0B37-D170-3388-426463CE5392}"/>
                  </a:ext>
                </a:extLst>
              </p14:cNvPr>
              <p14:cNvContentPartPr/>
              <p14:nvPr/>
            </p14:nvContentPartPr>
            <p14:xfrm>
              <a:off x="3858918" y="8606096"/>
              <a:ext cx="8192055" cy="45719"/>
            </p14:xfrm>
          </p:contentPart>
        </mc:Choice>
        <mc:Fallback xmlns="">
          <p:pic>
            <p:nvPicPr>
              <p:cNvPr id="11" name="Ink 10">
                <a:extLst>
                  <a:ext uri="{FF2B5EF4-FFF2-40B4-BE49-F238E27FC236}">
                    <a16:creationId xmlns:a16="http://schemas.microsoft.com/office/drawing/2014/main" id="{DE7ACEBE-0B37-D170-3388-426463CE5392}"/>
                  </a:ext>
                </a:extLst>
              </p:cNvPr>
              <p:cNvPicPr/>
              <p:nvPr/>
            </p:nvPicPr>
            <p:blipFill>
              <a:blip r:embed="rId15"/>
              <a:stretch>
                <a:fillRect/>
              </a:stretch>
            </p:blipFill>
            <p:spPr>
              <a:xfrm>
                <a:off x="3804883" y="-5109604"/>
                <a:ext cx="8299765" cy="27431400"/>
              </a:xfrm>
              <a:prstGeom prst="rect">
                <a:avLst/>
              </a:prstGeom>
            </p:spPr>
          </p:pic>
        </mc:Fallback>
      </mc:AlternateContent>
    </p:spTree>
    <p:extLst>
      <p:ext uri="{BB962C8B-B14F-4D97-AF65-F5344CB8AC3E}">
        <p14:creationId xmlns:p14="http://schemas.microsoft.com/office/powerpoint/2010/main" val="87274539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MD&amp;A – Other</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endParaRPr lang="en-CA" sz="1200" dirty="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81C347A-D641-57C2-0176-F3242EA21FA5}"/>
              </a:ext>
            </a:extLst>
          </p:cNvPr>
          <p:cNvPicPr>
            <a:picLocks noChangeAspect="1"/>
          </p:cNvPicPr>
          <p:nvPr/>
        </p:nvPicPr>
        <p:blipFill>
          <a:blip r:embed="rId6"/>
          <a:stretch>
            <a:fillRect/>
          </a:stretch>
        </p:blipFill>
        <p:spPr>
          <a:xfrm>
            <a:off x="1496822" y="3941029"/>
            <a:ext cx="15322993" cy="2445158"/>
          </a:xfrm>
          <a:prstGeom prst="rect">
            <a:avLst/>
          </a:prstGeom>
        </p:spPr>
      </p:pic>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28217498-2B7B-D086-B003-511EE4A47D42}"/>
                  </a:ext>
                </a:extLst>
              </p14:cNvPr>
              <p14:cNvContentPartPr/>
              <p14:nvPr/>
            </p14:nvContentPartPr>
            <p14:xfrm>
              <a:off x="13319839" y="4514653"/>
              <a:ext cx="3042000" cy="17280"/>
            </p14:xfrm>
          </p:contentPart>
        </mc:Choice>
        <mc:Fallback xmlns="">
          <p:pic>
            <p:nvPicPr>
              <p:cNvPr id="11" name="Ink 10">
                <a:extLst>
                  <a:ext uri="{FF2B5EF4-FFF2-40B4-BE49-F238E27FC236}">
                    <a16:creationId xmlns:a16="http://schemas.microsoft.com/office/drawing/2014/main" id="{28217498-2B7B-D086-B003-511EE4A47D42}"/>
                  </a:ext>
                </a:extLst>
              </p:cNvPr>
              <p:cNvPicPr/>
              <p:nvPr/>
            </p:nvPicPr>
            <p:blipFill>
              <a:blip r:embed="rId8"/>
              <a:stretch>
                <a:fillRect/>
              </a:stretch>
            </p:blipFill>
            <p:spPr>
              <a:xfrm>
                <a:off x="13266199" y="4407013"/>
                <a:ext cx="314964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DCC77D13-F8BD-F65C-0C5A-0BAA2A15F638}"/>
                  </a:ext>
                </a:extLst>
              </p14:cNvPr>
              <p14:cNvContentPartPr/>
              <p14:nvPr/>
            </p14:nvContentPartPr>
            <p14:xfrm>
              <a:off x="1746559" y="4787893"/>
              <a:ext cx="899640" cy="29880"/>
            </p14:xfrm>
          </p:contentPart>
        </mc:Choice>
        <mc:Fallback xmlns="">
          <p:pic>
            <p:nvPicPr>
              <p:cNvPr id="12" name="Ink 11">
                <a:extLst>
                  <a:ext uri="{FF2B5EF4-FFF2-40B4-BE49-F238E27FC236}">
                    <a16:creationId xmlns:a16="http://schemas.microsoft.com/office/drawing/2014/main" id="{DCC77D13-F8BD-F65C-0C5A-0BAA2A15F638}"/>
                  </a:ext>
                </a:extLst>
              </p:cNvPr>
              <p:cNvPicPr/>
              <p:nvPr/>
            </p:nvPicPr>
            <p:blipFill>
              <a:blip r:embed="rId10"/>
              <a:stretch>
                <a:fillRect/>
              </a:stretch>
            </p:blipFill>
            <p:spPr>
              <a:xfrm>
                <a:off x="1692559" y="4680253"/>
                <a:ext cx="10072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EAA1BD21-28F0-D8CC-E662-DFD3373BBFF4}"/>
                  </a:ext>
                </a:extLst>
              </p14:cNvPr>
              <p14:cNvContentPartPr/>
              <p14:nvPr/>
            </p14:nvContentPartPr>
            <p14:xfrm>
              <a:off x="3356839" y="4773493"/>
              <a:ext cx="4707360" cy="99360"/>
            </p14:xfrm>
          </p:contentPart>
        </mc:Choice>
        <mc:Fallback xmlns="">
          <p:pic>
            <p:nvPicPr>
              <p:cNvPr id="13" name="Ink 12">
                <a:extLst>
                  <a:ext uri="{FF2B5EF4-FFF2-40B4-BE49-F238E27FC236}">
                    <a16:creationId xmlns:a16="http://schemas.microsoft.com/office/drawing/2014/main" id="{EAA1BD21-28F0-D8CC-E662-DFD3373BBFF4}"/>
                  </a:ext>
                </a:extLst>
              </p:cNvPr>
              <p:cNvPicPr/>
              <p:nvPr/>
            </p:nvPicPr>
            <p:blipFill>
              <a:blip r:embed="rId12"/>
              <a:stretch>
                <a:fillRect/>
              </a:stretch>
            </p:blipFill>
            <p:spPr>
              <a:xfrm>
                <a:off x="3302839" y="4665853"/>
                <a:ext cx="4815000" cy="315000"/>
              </a:xfrm>
              <a:prstGeom prst="rect">
                <a:avLst/>
              </a:prstGeom>
            </p:spPr>
          </p:pic>
        </mc:Fallback>
      </mc:AlternateContent>
    </p:spTree>
    <p:extLst>
      <p:ext uri="{BB962C8B-B14F-4D97-AF65-F5344CB8AC3E}">
        <p14:creationId xmlns:p14="http://schemas.microsoft.com/office/powerpoint/2010/main" val="274423692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MD&amp;A – Cash Flow</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endParaRPr lang="en-CA" sz="1200" dirty="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C8BBDFA-C585-8ED5-62D1-898A65775E18}"/>
              </a:ext>
            </a:extLst>
          </p:cNvPr>
          <p:cNvPicPr>
            <a:picLocks noChangeAspect="1"/>
          </p:cNvPicPr>
          <p:nvPr/>
        </p:nvPicPr>
        <p:blipFill>
          <a:blip r:embed="rId6"/>
          <a:stretch>
            <a:fillRect/>
          </a:stretch>
        </p:blipFill>
        <p:spPr>
          <a:xfrm>
            <a:off x="1459561" y="2286780"/>
            <a:ext cx="15368878" cy="1634713"/>
          </a:xfrm>
          <a:prstGeom prst="rect">
            <a:avLst/>
          </a:prstGeom>
        </p:spPr>
      </p:pic>
      <p:pic>
        <p:nvPicPr>
          <p:cNvPr id="11" name="Picture 10">
            <a:extLst>
              <a:ext uri="{FF2B5EF4-FFF2-40B4-BE49-F238E27FC236}">
                <a16:creationId xmlns:a16="http://schemas.microsoft.com/office/drawing/2014/main" id="{2AB6760B-6F52-C4F2-80D2-085A527BE943}"/>
              </a:ext>
            </a:extLst>
          </p:cNvPr>
          <p:cNvPicPr>
            <a:picLocks noChangeAspect="1"/>
          </p:cNvPicPr>
          <p:nvPr/>
        </p:nvPicPr>
        <p:blipFill>
          <a:blip r:embed="rId7"/>
          <a:stretch>
            <a:fillRect/>
          </a:stretch>
        </p:blipFill>
        <p:spPr>
          <a:xfrm>
            <a:off x="1459561" y="3987837"/>
            <a:ext cx="15368878" cy="3001934"/>
          </a:xfrm>
          <a:prstGeom prst="rect">
            <a:avLst/>
          </a:prstGeom>
        </p:spPr>
      </p:pic>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57CD9C7-9F35-5523-DE95-EF9453B74D79}"/>
                  </a:ext>
                </a:extLst>
              </p14:cNvPr>
              <p14:cNvContentPartPr/>
              <p14:nvPr/>
            </p14:nvContentPartPr>
            <p14:xfrm>
              <a:off x="13634378" y="6675610"/>
              <a:ext cx="370800" cy="31680"/>
            </p14:xfrm>
          </p:contentPart>
        </mc:Choice>
        <mc:Fallback xmlns="">
          <p:pic>
            <p:nvPicPr>
              <p:cNvPr id="6" name="Ink 5">
                <a:extLst>
                  <a:ext uri="{FF2B5EF4-FFF2-40B4-BE49-F238E27FC236}">
                    <a16:creationId xmlns:a16="http://schemas.microsoft.com/office/drawing/2014/main" id="{E57CD9C7-9F35-5523-DE95-EF9453B74D79}"/>
                  </a:ext>
                </a:extLst>
              </p:cNvPr>
              <p:cNvPicPr/>
              <p:nvPr/>
            </p:nvPicPr>
            <p:blipFill>
              <a:blip r:embed="rId9"/>
              <a:stretch>
                <a:fillRect/>
              </a:stretch>
            </p:blipFill>
            <p:spPr>
              <a:xfrm>
                <a:off x="13580378" y="6567610"/>
                <a:ext cx="478440" cy="247320"/>
              </a:xfrm>
              <a:prstGeom prst="rect">
                <a:avLst/>
              </a:prstGeom>
            </p:spPr>
          </p:pic>
        </mc:Fallback>
      </mc:AlternateContent>
      <p:pic>
        <p:nvPicPr>
          <p:cNvPr id="13" name="Picture 12">
            <a:extLst>
              <a:ext uri="{FF2B5EF4-FFF2-40B4-BE49-F238E27FC236}">
                <a16:creationId xmlns:a16="http://schemas.microsoft.com/office/drawing/2014/main" id="{7A849BA2-A858-DD52-C9D7-F4D0CB300463}"/>
              </a:ext>
            </a:extLst>
          </p:cNvPr>
          <p:cNvPicPr>
            <a:picLocks noChangeAspect="1"/>
          </p:cNvPicPr>
          <p:nvPr/>
        </p:nvPicPr>
        <p:blipFill>
          <a:blip r:embed="rId10"/>
          <a:stretch>
            <a:fillRect/>
          </a:stretch>
        </p:blipFill>
        <p:spPr>
          <a:xfrm>
            <a:off x="1459561" y="7076521"/>
            <a:ext cx="13857399" cy="2573846"/>
          </a:xfrm>
          <a:prstGeom prst="rect">
            <a:avLst/>
          </a:prstGeom>
        </p:spPr>
      </p:pic>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654D3492-C9E2-BB23-B850-B9AD995BE909}"/>
                  </a:ext>
                </a:extLst>
              </p14:cNvPr>
              <p14:cNvContentPartPr/>
              <p14:nvPr/>
            </p14:nvContentPartPr>
            <p14:xfrm>
              <a:off x="6291199" y="7259336"/>
              <a:ext cx="1445400" cy="14760"/>
            </p14:xfrm>
          </p:contentPart>
        </mc:Choice>
        <mc:Fallback xmlns="">
          <p:pic>
            <p:nvPicPr>
              <p:cNvPr id="14" name="Ink 13">
                <a:extLst>
                  <a:ext uri="{FF2B5EF4-FFF2-40B4-BE49-F238E27FC236}">
                    <a16:creationId xmlns:a16="http://schemas.microsoft.com/office/drawing/2014/main" id="{654D3492-C9E2-BB23-B850-B9AD995BE909}"/>
                  </a:ext>
                </a:extLst>
              </p:cNvPr>
              <p:cNvPicPr/>
              <p:nvPr/>
            </p:nvPicPr>
            <p:blipFill>
              <a:blip r:embed="rId12"/>
              <a:stretch>
                <a:fillRect/>
              </a:stretch>
            </p:blipFill>
            <p:spPr>
              <a:xfrm>
                <a:off x="6237559" y="7151336"/>
                <a:ext cx="15530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60AE8811-3286-CDF7-8E93-059985FD43AC}"/>
                  </a:ext>
                </a:extLst>
              </p14:cNvPr>
              <p14:cNvContentPartPr/>
              <p14:nvPr/>
            </p14:nvContentPartPr>
            <p14:xfrm>
              <a:off x="10754119" y="7273016"/>
              <a:ext cx="1718280" cy="29160"/>
            </p14:xfrm>
          </p:contentPart>
        </mc:Choice>
        <mc:Fallback xmlns="">
          <p:pic>
            <p:nvPicPr>
              <p:cNvPr id="16" name="Ink 15">
                <a:extLst>
                  <a:ext uri="{FF2B5EF4-FFF2-40B4-BE49-F238E27FC236}">
                    <a16:creationId xmlns:a16="http://schemas.microsoft.com/office/drawing/2014/main" id="{60AE8811-3286-CDF7-8E93-059985FD43AC}"/>
                  </a:ext>
                </a:extLst>
              </p:cNvPr>
              <p:cNvPicPr/>
              <p:nvPr/>
            </p:nvPicPr>
            <p:blipFill>
              <a:blip r:embed="rId14"/>
              <a:stretch>
                <a:fillRect/>
              </a:stretch>
            </p:blipFill>
            <p:spPr>
              <a:xfrm>
                <a:off x="10700479" y="7165016"/>
                <a:ext cx="18259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8F484FDA-F199-A262-A776-DD549B3D6E4A}"/>
                  </a:ext>
                </a:extLst>
              </p14:cNvPr>
              <p14:cNvContentPartPr/>
              <p14:nvPr/>
            </p14:nvContentPartPr>
            <p14:xfrm>
              <a:off x="13210399" y="7655696"/>
              <a:ext cx="1568160" cy="15480"/>
            </p14:xfrm>
          </p:contentPart>
        </mc:Choice>
        <mc:Fallback xmlns="">
          <p:pic>
            <p:nvPicPr>
              <p:cNvPr id="17" name="Ink 16">
                <a:extLst>
                  <a:ext uri="{FF2B5EF4-FFF2-40B4-BE49-F238E27FC236}">
                    <a16:creationId xmlns:a16="http://schemas.microsoft.com/office/drawing/2014/main" id="{8F484FDA-F199-A262-A776-DD549B3D6E4A}"/>
                  </a:ext>
                </a:extLst>
              </p:cNvPr>
              <p:cNvPicPr/>
              <p:nvPr/>
            </p:nvPicPr>
            <p:blipFill>
              <a:blip r:embed="rId16"/>
              <a:stretch>
                <a:fillRect/>
              </a:stretch>
            </p:blipFill>
            <p:spPr>
              <a:xfrm>
                <a:off x="13156759" y="7548056"/>
                <a:ext cx="167580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72E0BBDD-955C-73D6-1B02-884959459EC0}"/>
                  </a:ext>
                </a:extLst>
              </p14:cNvPr>
              <p14:cNvContentPartPr/>
              <p14:nvPr/>
            </p14:nvContentPartPr>
            <p14:xfrm>
              <a:off x="4762279" y="7682336"/>
              <a:ext cx="3124440" cy="15120"/>
            </p14:xfrm>
          </p:contentPart>
        </mc:Choice>
        <mc:Fallback xmlns="">
          <p:pic>
            <p:nvPicPr>
              <p:cNvPr id="18" name="Ink 17">
                <a:extLst>
                  <a:ext uri="{FF2B5EF4-FFF2-40B4-BE49-F238E27FC236}">
                    <a16:creationId xmlns:a16="http://schemas.microsoft.com/office/drawing/2014/main" id="{72E0BBDD-955C-73D6-1B02-884959459EC0}"/>
                  </a:ext>
                </a:extLst>
              </p:cNvPr>
              <p:cNvPicPr/>
              <p:nvPr/>
            </p:nvPicPr>
            <p:blipFill>
              <a:blip r:embed="rId18"/>
              <a:stretch>
                <a:fillRect/>
              </a:stretch>
            </p:blipFill>
            <p:spPr>
              <a:xfrm>
                <a:off x="4708639" y="7574336"/>
                <a:ext cx="32320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5DD62AB9-54C0-5CAF-1715-BE3454611814}"/>
                  </a:ext>
                </a:extLst>
              </p14:cNvPr>
              <p14:cNvContentPartPr/>
              <p14:nvPr/>
            </p14:nvContentPartPr>
            <p14:xfrm>
              <a:off x="3056599" y="8965016"/>
              <a:ext cx="2441880" cy="15480"/>
            </p14:xfrm>
          </p:contentPart>
        </mc:Choice>
        <mc:Fallback xmlns="">
          <p:pic>
            <p:nvPicPr>
              <p:cNvPr id="20" name="Ink 19">
                <a:extLst>
                  <a:ext uri="{FF2B5EF4-FFF2-40B4-BE49-F238E27FC236}">
                    <a16:creationId xmlns:a16="http://schemas.microsoft.com/office/drawing/2014/main" id="{5DD62AB9-54C0-5CAF-1715-BE3454611814}"/>
                  </a:ext>
                </a:extLst>
              </p:cNvPr>
              <p:cNvPicPr/>
              <p:nvPr/>
            </p:nvPicPr>
            <p:blipFill>
              <a:blip r:embed="rId20"/>
              <a:stretch>
                <a:fillRect/>
              </a:stretch>
            </p:blipFill>
            <p:spPr>
              <a:xfrm>
                <a:off x="3002959" y="8857016"/>
                <a:ext cx="2549520" cy="231120"/>
              </a:xfrm>
              <a:prstGeom prst="rect">
                <a:avLst/>
              </a:prstGeom>
            </p:spPr>
          </p:pic>
        </mc:Fallback>
      </mc:AlternateContent>
    </p:spTree>
    <p:extLst>
      <p:ext uri="{BB962C8B-B14F-4D97-AF65-F5344CB8AC3E}">
        <p14:creationId xmlns:p14="http://schemas.microsoft.com/office/powerpoint/2010/main" val="99625562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MD&amp;A – Operating Cash Flow</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53678"/>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DDE1429-FFA5-C5BD-2DDF-7EEC95F5A73B}"/>
              </a:ext>
            </a:extLst>
          </p:cNvPr>
          <p:cNvPicPr>
            <a:picLocks noChangeAspect="1"/>
          </p:cNvPicPr>
          <p:nvPr/>
        </p:nvPicPr>
        <p:blipFill>
          <a:blip r:embed="rId6"/>
          <a:stretch>
            <a:fillRect/>
          </a:stretch>
        </p:blipFill>
        <p:spPr>
          <a:xfrm>
            <a:off x="723316" y="3144619"/>
            <a:ext cx="16820065" cy="4459337"/>
          </a:xfrm>
          <a:prstGeom prst="rect">
            <a:avLst/>
          </a:prstGeom>
        </p:spPr>
      </p:pic>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4502BE3F-3F52-01D1-DCBC-2B9CC94677E0}"/>
                  </a:ext>
                </a:extLst>
              </p14:cNvPr>
              <p14:cNvContentPartPr/>
              <p14:nvPr/>
            </p14:nvContentPartPr>
            <p14:xfrm>
              <a:off x="8311159" y="5144696"/>
              <a:ext cx="4366080" cy="83160"/>
            </p14:xfrm>
          </p:contentPart>
        </mc:Choice>
        <mc:Fallback xmlns="">
          <p:pic>
            <p:nvPicPr>
              <p:cNvPr id="9" name="Ink 8">
                <a:extLst>
                  <a:ext uri="{FF2B5EF4-FFF2-40B4-BE49-F238E27FC236}">
                    <a16:creationId xmlns:a16="http://schemas.microsoft.com/office/drawing/2014/main" id="{4502BE3F-3F52-01D1-DCBC-2B9CC94677E0}"/>
                  </a:ext>
                </a:extLst>
              </p:cNvPr>
              <p:cNvPicPr/>
              <p:nvPr/>
            </p:nvPicPr>
            <p:blipFill>
              <a:blip r:embed="rId8"/>
              <a:stretch>
                <a:fillRect/>
              </a:stretch>
            </p:blipFill>
            <p:spPr>
              <a:xfrm>
                <a:off x="8257519" y="5037056"/>
                <a:ext cx="447372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4F0C393B-B832-4957-B4B1-E7A0B594B0CC}"/>
                  </a:ext>
                </a:extLst>
              </p14:cNvPr>
              <p14:cNvContentPartPr/>
              <p14:nvPr/>
            </p14:nvContentPartPr>
            <p14:xfrm>
              <a:off x="12598039" y="5157296"/>
              <a:ext cx="4115520" cy="84600"/>
            </p14:xfrm>
          </p:contentPart>
        </mc:Choice>
        <mc:Fallback xmlns="">
          <p:pic>
            <p:nvPicPr>
              <p:cNvPr id="10" name="Ink 9">
                <a:extLst>
                  <a:ext uri="{FF2B5EF4-FFF2-40B4-BE49-F238E27FC236}">
                    <a16:creationId xmlns:a16="http://schemas.microsoft.com/office/drawing/2014/main" id="{4F0C393B-B832-4957-B4B1-E7A0B594B0CC}"/>
                  </a:ext>
                </a:extLst>
              </p:cNvPr>
              <p:cNvPicPr/>
              <p:nvPr/>
            </p:nvPicPr>
            <p:blipFill>
              <a:blip r:embed="rId10"/>
              <a:stretch>
                <a:fillRect/>
              </a:stretch>
            </p:blipFill>
            <p:spPr>
              <a:xfrm>
                <a:off x="12544039" y="5049296"/>
                <a:ext cx="42231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58F72F0E-9BA3-53FA-69C8-CC7DF478F3C2}"/>
                  </a:ext>
                </a:extLst>
              </p14:cNvPr>
              <p14:cNvContentPartPr/>
              <p14:nvPr/>
            </p14:nvContentPartPr>
            <p14:xfrm>
              <a:off x="2865799" y="5458976"/>
              <a:ext cx="1950480" cy="360"/>
            </p14:xfrm>
          </p:contentPart>
        </mc:Choice>
        <mc:Fallback xmlns="">
          <p:pic>
            <p:nvPicPr>
              <p:cNvPr id="11" name="Ink 10">
                <a:extLst>
                  <a:ext uri="{FF2B5EF4-FFF2-40B4-BE49-F238E27FC236}">
                    <a16:creationId xmlns:a16="http://schemas.microsoft.com/office/drawing/2014/main" id="{58F72F0E-9BA3-53FA-69C8-CC7DF478F3C2}"/>
                  </a:ext>
                </a:extLst>
              </p:cNvPr>
              <p:cNvPicPr/>
              <p:nvPr/>
            </p:nvPicPr>
            <p:blipFill>
              <a:blip r:embed="rId12"/>
              <a:stretch>
                <a:fillRect/>
              </a:stretch>
            </p:blipFill>
            <p:spPr>
              <a:xfrm>
                <a:off x="2811799" y="5350976"/>
                <a:ext cx="2058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9CB97EA4-631C-C21F-367E-31DBCA161143}"/>
                  </a:ext>
                </a:extLst>
              </p14:cNvPr>
              <p14:cNvContentPartPr/>
              <p14:nvPr/>
            </p14:nvContentPartPr>
            <p14:xfrm>
              <a:off x="4844359" y="5485616"/>
              <a:ext cx="1131840" cy="15480"/>
            </p14:xfrm>
          </p:contentPart>
        </mc:Choice>
        <mc:Fallback xmlns="">
          <p:pic>
            <p:nvPicPr>
              <p:cNvPr id="12" name="Ink 11">
                <a:extLst>
                  <a:ext uri="{FF2B5EF4-FFF2-40B4-BE49-F238E27FC236}">
                    <a16:creationId xmlns:a16="http://schemas.microsoft.com/office/drawing/2014/main" id="{9CB97EA4-631C-C21F-367E-31DBCA161143}"/>
                  </a:ext>
                </a:extLst>
              </p:cNvPr>
              <p:cNvPicPr/>
              <p:nvPr/>
            </p:nvPicPr>
            <p:blipFill>
              <a:blip r:embed="rId14"/>
              <a:stretch>
                <a:fillRect/>
              </a:stretch>
            </p:blipFill>
            <p:spPr>
              <a:xfrm>
                <a:off x="4790719" y="5377976"/>
                <a:ext cx="123948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8753DB4B-225D-C997-15FD-F35C3E5C80CD}"/>
                  </a:ext>
                </a:extLst>
              </p14:cNvPr>
              <p14:cNvContentPartPr/>
              <p14:nvPr/>
            </p14:nvContentPartPr>
            <p14:xfrm>
              <a:off x="8585479" y="5456816"/>
              <a:ext cx="4115880" cy="99000"/>
            </p14:xfrm>
          </p:contentPart>
        </mc:Choice>
        <mc:Fallback xmlns="">
          <p:pic>
            <p:nvPicPr>
              <p:cNvPr id="18" name="Ink 17">
                <a:extLst>
                  <a:ext uri="{FF2B5EF4-FFF2-40B4-BE49-F238E27FC236}">
                    <a16:creationId xmlns:a16="http://schemas.microsoft.com/office/drawing/2014/main" id="{8753DB4B-225D-C997-15FD-F35C3E5C80CD}"/>
                  </a:ext>
                </a:extLst>
              </p:cNvPr>
              <p:cNvPicPr/>
              <p:nvPr/>
            </p:nvPicPr>
            <p:blipFill>
              <a:blip r:embed="rId16"/>
              <a:stretch>
                <a:fillRect/>
              </a:stretch>
            </p:blipFill>
            <p:spPr>
              <a:xfrm>
                <a:off x="8531479" y="5348816"/>
                <a:ext cx="422352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8C21D78D-025B-8D7B-52A4-BE8BE3E6E2D8}"/>
                  </a:ext>
                </a:extLst>
              </p14:cNvPr>
              <p14:cNvContentPartPr/>
              <p14:nvPr/>
            </p14:nvContentPartPr>
            <p14:xfrm>
              <a:off x="955279" y="5677136"/>
              <a:ext cx="2728080" cy="69480"/>
            </p14:xfrm>
          </p:contentPart>
        </mc:Choice>
        <mc:Fallback xmlns="">
          <p:pic>
            <p:nvPicPr>
              <p:cNvPr id="19" name="Ink 18">
                <a:extLst>
                  <a:ext uri="{FF2B5EF4-FFF2-40B4-BE49-F238E27FC236}">
                    <a16:creationId xmlns:a16="http://schemas.microsoft.com/office/drawing/2014/main" id="{8C21D78D-025B-8D7B-52A4-BE8BE3E6E2D8}"/>
                  </a:ext>
                </a:extLst>
              </p:cNvPr>
              <p:cNvPicPr/>
              <p:nvPr/>
            </p:nvPicPr>
            <p:blipFill>
              <a:blip r:embed="rId18"/>
              <a:stretch>
                <a:fillRect/>
              </a:stretch>
            </p:blipFill>
            <p:spPr>
              <a:xfrm>
                <a:off x="901279" y="5569136"/>
                <a:ext cx="2835720" cy="285120"/>
              </a:xfrm>
              <a:prstGeom prst="rect">
                <a:avLst/>
              </a:prstGeom>
            </p:spPr>
          </p:pic>
        </mc:Fallback>
      </mc:AlternateContent>
    </p:spTree>
    <p:extLst>
      <p:ext uri="{BB962C8B-B14F-4D97-AF65-F5344CB8AC3E}">
        <p14:creationId xmlns:p14="http://schemas.microsoft.com/office/powerpoint/2010/main" val="129214332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MD&amp;A – Investing Cash Flow</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endParaRPr lang="en-CA" sz="1200" dirty="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C5F0C31-3815-0656-EEF2-94F2DCD0E31F}"/>
              </a:ext>
            </a:extLst>
          </p:cNvPr>
          <p:cNvPicPr>
            <a:picLocks noChangeAspect="1"/>
          </p:cNvPicPr>
          <p:nvPr/>
        </p:nvPicPr>
        <p:blipFill>
          <a:blip r:embed="rId6"/>
          <a:stretch>
            <a:fillRect/>
          </a:stretch>
        </p:blipFill>
        <p:spPr>
          <a:xfrm>
            <a:off x="858186" y="4088932"/>
            <a:ext cx="16571627" cy="2562196"/>
          </a:xfrm>
          <a:prstGeom prst="rect">
            <a:avLst/>
          </a:prstGeom>
        </p:spPr>
      </p:pic>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3C2767F9-6238-2719-04C1-6DACCFF946DD}"/>
                  </a:ext>
                </a:extLst>
              </p14:cNvPr>
              <p14:cNvContentPartPr/>
              <p14:nvPr/>
            </p14:nvContentPartPr>
            <p14:xfrm>
              <a:off x="9157159" y="5443592"/>
              <a:ext cx="2373480" cy="16200"/>
            </p14:xfrm>
          </p:contentPart>
        </mc:Choice>
        <mc:Fallback xmlns="">
          <p:pic>
            <p:nvPicPr>
              <p:cNvPr id="13" name="Ink 12">
                <a:extLst>
                  <a:ext uri="{FF2B5EF4-FFF2-40B4-BE49-F238E27FC236}">
                    <a16:creationId xmlns:a16="http://schemas.microsoft.com/office/drawing/2014/main" id="{3C2767F9-6238-2719-04C1-6DACCFF946DD}"/>
                  </a:ext>
                </a:extLst>
              </p:cNvPr>
              <p:cNvPicPr/>
              <p:nvPr/>
            </p:nvPicPr>
            <p:blipFill>
              <a:blip r:embed="rId8"/>
              <a:stretch>
                <a:fillRect/>
              </a:stretch>
            </p:blipFill>
            <p:spPr>
              <a:xfrm>
                <a:off x="9103519" y="5335952"/>
                <a:ext cx="248112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32E0F2DC-D76C-BAB4-5B5A-A28FCB714334}"/>
                  </a:ext>
                </a:extLst>
              </p14:cNvPr>
              <p14:cNvContentPartPr/>
              <p14:nvPr/>
            </p14:nvContentPartPr>
            <p14:xfrm>
              <a:off x="10385479" y="5157752"/>
              <a:ext cx="5310360" cy="84240"/>
            </p14:xfrm>
          </p:contentPart>
        </mc:Choice>
        <mc:Fallback xmlns="">
          <p:pic>
            <p:nvPicPr>
              <p:cNvPr id="14" name="Ink 13">
                <a:extLst>
                  <a:ext uri="{FF2B5EF4-FFF2-40B4-BE49-F238E27FC236}">
                    <a16:creationId xmlns:a16="http://schemas.microsoft.com/office/drawing/2014/main" id="{32E0F2DC-D76C-BAB4-5B5A-A28FCB714334}"/>
                  </a:ext>
                </a:extLst>
              </p:cNvPr>
              <p:cNvPicPr/>
              <p:nvPr/>
            </p:nvPicPr>
            <p:blipFill>
              <a:blip r:embed="rId10"/>
              <a:stretch>
                <a:fillRect/>
              </a:stretch>
            </p:blipFill>
            <p:spPr>
              <a:xfrm>
                <a:off x="10331479" y="5049752"/>
                <a:ext cx="541800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8E47C895-E9E5-B58D-EC92-8435AAE35F3B}"/>
                  </a:ext>
                </a:extLst>
              </p14:cNvPr>
              <p14:cNvContentPartPr/>
              <p14:nvPr/>
            </p14:nvContentPartPr>
            <p14:xfrm>
              <a:off x="14916439" y="4844552"/>
              <a:ext cx="2346480" cy="28080"/>
            </p14:xfrm>
          </p:contentPart>
        </mc:Choice>
        <mc:Fallback xmlns="">
          <p:pic>
            <p:nvPicPr>
              <p:cNvPr id="16" name="Ink 15">
                <a:extLst>
                  <a:ext uri="{FF2B5EF4-FFF2-40B4-BE49-F238E27FC236}">
                    <a16:creationId xmlns:a16="http://schemas.microsoft.com/office/drawing/2014/main" id="{8E47C895-E9E5-B58D-EC92-8435AAE35F3B}"/>
                  </a:ext>
                </a:extLst>
              </p:cNvPr>
              <p:cNvPicPr/>
              <p:nvPr/>
            </p:nvPicPr>
            <p:blipFill>
              <a:blip r:embed="rId12"/>
              <a:stretch>
                <a:fillRect/>
              </a:stretch>
            </p:blipFill>
            <p:spPr>
              <a:xfrm>
                <a:off x="14862439" y="4736552"/>
                <a:ext cx="24541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FD8DED20-3723-0AD6-36F8-5C986AF38AE9}"/>
                  </a:ext>
                </a:extLst>
              </p14:cNvPr>
              <p14:cNvContentPartPr/>
              <p14:nvPr/>
            </p14:nvContentPartPr>
            <p14:xfrm>
              <a:off x="2033119" y="5047592"/>
              <a:ext cx="4567320" cy="235080"/>
            </p14:xfrm>
          </p:contentPart>
        </mc:Choice>
        <mc:Fallback xmlns="">
          <p:pic>
            <p:nvPicPr>
              <p:cNvPr id="17" name="Ink 16">
                <a:extLst>
                  <a:ext uri="{FF2B5EF4-FFF2-40B4-BE49-F238E27FC236}">
                    <a16:creationId xmlns:a16="http://schemas.microsoft.com/office/drawing/2014/main" id="{FD8DED20-3723-0AD6-36F8-5C986AF38AE9}"/>
                  </a:ext>
                </a:extLst>
              </p:cNvPr>
              <p:cNvPicPr/>
              <p:nvPr/>
            </p:nvPicPr>
            <p:blipFill>
              <a:blip r:embed="rId14"/>
              <a:stretch>
                <a:fillRect/>
              </a:stretch>
            </p:blipFill>
            <p:spPr>
              <a:xfrm>
                <a:off x="1979479" y="4939592"/>
                <a:ext cx="4674960" cy="450720"/>
              </a:xfrm>
              <a:prstGeom prst="rect">
                <a:avLst/>
              </a:prstGeom>
            </p:spPr>
          </p:pic>
        </mc:Fallback>
      </mc:AlternateContent>
    </p:spTree>
    <p:extLst>
      <p:ext uri="{BB962C8B-B14F-4D97-AF65-F5344CB8AC3E}">
        <p14:creationId xmlns:p14="http://schemas.microsoft.com/office/powerpoint/2010/main" val="269909370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MD&amp;A – Financing Cash Flow</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endParaRPr lang="en-CA" sz="1200" dirty="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9B5EB24-838F-12AE-FCF8-CE6BA027888B}"/>
              </a:ext>
            </a:extLst>
          </p:cNvPr>
          <p:cNvPicPr>
            <a:picLocks noChangeAspect="1"/>
          </p:cNvPicPr>
          <p:nvPr/>
        </p:nvPicPr>
        <p:blipFill>
          <a:blip r:embed="rId6"/>
          <a:stretch>
            <a:fillRect/>
          </a:stretch>
        </p:blipFill>
        <p:spPr>
          <a:xfrm>
            <a:off x="978089" y="4451488"/>
            <a:ext cx="16331822" cy="2214715"/>
          </a:xfrm>
          <a:prstGeom prst="rect">
            <a:avLst/>
          </a:prstGeom>
        </p:spPr>
      </p:pic>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87C65E75-2E77-B045-8349-B49D4355EE96}"/>
                  </a:ext>
                </a:extLst>
              </p14:cNvPr>
              <p14:cNvContentPartPr/>
              <p14:nvPr/>
            </p14:nvContentPartPr>
            <p14:xfrm>
              <a:off x="12582919" y="5048576"/>
              <a:ext cx="4557240" cy="69480"/>
            </p14:xfrm>
          </p:contentPart>
        </mc:Choice>
        <mc:Fallback xmlns="">
          <p:pic>
            <p:nvPicPr>
              <p:cNvPr id="14" name="Ink 13">
                <a:extLst>
                  <a:ext uri="{FF2B5EF4-FFF2-40B4-BE49-F238E27FC236}">
                    <a16:creationId xmlns:a16="http://schemas.microsoft.com/office/drawing/2014/main" id="{87C65E75-2E77-B045-8349-B49D4355EE96}"/>
                  </a:ext>
                </a:extLst>
              </p:cNvPr>
              <p:cNvPicPr/>
              <p:nvPr/>
            </p:nvPicPr>
            <p:blipFill>
              <a:blip r:embed="rId8"/>
              <a:stretch>
                <a:fillRect/>
              </a:stretch>
            </p:blipFill>
            <p:spPr>
              <a:xfrm>
                <a:off x="12528919" y="4940576"/>
                <a:ext cx="466488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7B492AEA-086D-ED26-9C39-47639F51F4F9}"/>
                  </a:ext>
                </a:extLst>
              </p14:cNvPr>
              <p14:cNvContentPartPr/>
              <p14:nvPr/>
            </p14:nvContentPartPr>
            <p14:xfrm>
              <a:off x="1132039" y="5307776"/>
              <a:ext cx="1937160" cy="69480"/>
            </p14:xfrm>
          </p:contentPart>
        </mc:Choice>
        <mc:Fallback xmlns="">
          <p:pic>
            <p:nvPicPr>
              <p:cNvPr id="16" name="Ink 15">
                <a:extLst>
                  <a:ext uri="{FF2B5EF4-FFF2-40B4-BE49-F238E27FC236}">
                    <a16:creationId xmlns:a16="http://schemas.microsoft.com/office/drawing/2014/main" id="{7B492AEA-086D-ED26-9C39-47639F51F4F9}"/>
                  </a:ext>
                </a:extLst>
              </p:cNvPr>
              <p:cNvPicPr/>
              <p:nvPr/>
            </p:nvPicPr>
            <p:blipFill>
              <a:blip r:embed="rId10"/>
              <a:stretch>
                <a:fillRect/>
              </a:stretch>
            </p:blipFill>
            <p:spPr>
              <a:xfrm>
                <a:off x="1078399" y="5199776"/>
                <a:ext cx="204480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96956233-662A-F627-1731-0A04EA7039DD}"/>
                  </a:ext>
                </a:extLst>
              </p14:cNvPr>
              <p14:cNvContentPartPr/>
              <p14:nvPr/>
            </p14:nvContentPartPr>
            <p14:xfrm>
              <a:off x="3506959" y="5307416"/>
              <a:ext cx="7697880" cy="125640"/>
            </p14:xfrm>
          </p:contentPart>
        </mc:Choice>
        <mc:Fallback xmlns="">
          <p:pic>
            <p:nvPicPr>
              <p:cNvPr id="17" name="Ink 16">
                <a:extLst>
                  <a:ext uri="{FF2B5EF4-FFF2-40B4-BE49-F238E27FC236}">
                    <a16:creationId xmlns:a16="http://schemas.microsoft.com/office/drawing/2014/main" id="{96956233-662A-F627-1731-0A04EA7039DD}"/>
                  </a:ext>
                </a:extLst>
              </p:cNvPr>
              <p:cNvPicPr/>
              <p:nvPr/>
            </p:nvPicPr>
            <p:blipFill>
              <a:blip r:embed="rId12"/>
              <a:stretch>
                <a:fillRect/>
              </a:stretch>
            </p:blipFill>
            <p:spPr>
              <a:xfrm>
                <a:off x="3452959" y="5199416"/>
                <a:ext cx="7805520" cy="341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79F00137-EDF5-3522-9D6B-53A2A504EECD}"/>
                  </a:ext>
                </a:extLst>
              </p14:cNvPr>
              <p14:cNvContentPartPr/>
              <p14:nvPr/>
            </p14:nvContentPartPr>
            <p14:xfrm>
              <a:off x="11806399" y="5266736"/>
              <a:ext cx="4148640" cy="208080"/>
            </p14:xfrm>
          </p:contentPart>
        </mc:Choice>
        <mc:Fallback xmlns="">
          <p:pic>
            <p:nvPicPr>
              <p:cNvPr id="18" name="Ink 17">
                <a:extLst>
                  <a:ext uri="{FF2B5EF4-FFF2-40B4-BE49-F238E27FC236}">
                    <a16:creationId xmlns:a16="http://schemas.microsoft.com/office/drawing/2014/main" id="{79F00137-EDF5-3522-9D6B-53A2A504EECD}"/>
                  </a:ext>
                </a:extLst>
              </p:cNvPr>
              <p:cNvPicPr/>
              <p:nvPr/>
            </p:nvPicPr>
            <p:blipFill>
              <a:blip r:embed="rId14"/>
              <a:stretch>
                <a:fillRect/>
              </a:stretch>
            </p:blipFill>
            <p:spPr>
              <a:xfrm>
                <a:off x="11752399" y="5158736"/>
                <a:ext cx="4256280" cy="423720"/>
              </a:xfrm>
              <a:prstGeom prst="rect">
                <a:avLst/>
              </a:prstGeom>
            </p:spPr>
          </p:pic>
        </mc:Fallback>
      </mc:AlternateContent>
    </p:spTree>
    <p:extLst>
      <p:ext uri="{BB962C8B-B14F-4D97-AF65-F5344CB8AC3E}">
        <p14:creationId xmlns:p14="http://schemas.microsoft.com/office/powerpoint/2010/main" val="195015521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MD&amp;A – Strategy</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https://ir.amd.com/sec-filings/content/0000002488-24-000012/0000002488-24-000012.pdf</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51B1E76-DE62-1F69-609E-E694CA0D952C}"/>
              </a:ext>
            </a:extLst>
          </p:cNvPr>
          <p:cNvPicPr>
            <a:picLocks noChangeAspect="1"/>
          </p:cNvPicPr>
          <p:nvPr/>
        </p:nvPicPr>
        <p:blipFill>
          <a:blip r:embed="rId6"/>
          <a:stretch>
            <a:fillRect/>
          </a:stretch>
        </p:blipFill>
        <p:spPr>
          <a:xfrm>
            <a:off x="2023235" y="2159270"/>
            <a:ext cx="14241529" cy="6901390"/>
          </a:xfrm>
          <a:prstGeom prst="rect">
            <a:avLst/>
          </a:prstGeom>
        </p:spPr>
      </p:pic>
    </p:spTree>
    <p:extLst>
      <p:ext uri="{BB962C8B-B14F-4D97-AF65-F5344CB8AC3E}">
        <p14:creationId xmlns:p14="http://schemas.microsoft.com/office/powerpoint/2010/main" val="273822478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4" name="TextBox 14"/>
          <p:cNvSpPr txBox="1"/>
          <p:nvPr/>
        </p:nvSpPr>
        <p:spPr>
          <a:xfrm>
            <a:off x="2512770" y="4690857"/>
            <a:ext cx="5460264" cy="961802"/>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BOD + Execs</a:t>
            </a:r>
          </a:p>
        </p:txBody>
      </p:sp>
    </p:spTree>
    <p:extLst>
      <p:ext uri="{BB962C8B-B14F-4D97-AF65-F5344CB8AC3E}">
        <p14:creationId xmlns:p14="http://schemas.microsoft.com/office/powerpoint/2010/main" val="351955395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Board of Directors</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https://ir.amd.com/leadership-governance/board-of-directors</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42844" y="-57045"/>
            <a:ext cx="2504709" cy="156544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3375A18-EEF9-3614-01BF-0D1DA732D6AB}"/>
              </a:ext>
            </a:extLst>
          </p:cNvPr>
          <p:cNvGrpSpPr/>
          <p:nvPr/>
        </p:nvGrpSpPr>
        <p:grpSpPr>
          <a:xfrm>
            <a:off x="7930125" y="422626"/>
            <a:ext cx="2427749" cy="3223715"/>
            <a:chOff x="7893012" y="1237636"/>
            <a:chExt cx="2427749" cy="3223715"/>
          </a:xfrm>
        </p:grpSpPr>
        <p:sp>
          <p:nvSpPr>
            <p:cNvPr id="8" name="TextBox 7">
              <a:extLst>
                <a:ext uri="{FF2B5EF4-FFF2-40B4-BE49-F238E27FC236}">
                  <a16:creationId xmlns:a16="http://schemas.microsoft.com/office/drawing/2014/main" id="{AC160F8E-A087-5694-8CB8-908125DFC878}"/>
                </a:ext>
              </a:extLst>
            </p:cNvPr>
            <p:cNvSpPr txBox="1"/>
            <p:nvPr/>
          </p:nvSpPr>
          <p:spPr>
            <a:xfrm>
              <a:off x="7893012" y="3476466"/>
              <a:ext cx="2427749" cy="984885"/>
            </a:xfrm>
            <a:prstGeom prst="rect">
              <a:avLst/>
            </a:prstGeom>
            <a:noFill/>
          </p:spPr>
          <p:txBody>
            <a:bodyPr wrap="square">
              <a:spAutoFit/>
            </a:bodyPr>
            <a:lstStyle/>
            <a:p>
              <a:pPr algn="ctr"/>
              <a:r>
                <a:rPr lang="en-CA" sz="2400" b="1" i="0">
                  <a:solidFill>
                    <a:srgbClr val="231F20"/>
                  </a:solidFill>
                  <a:effectLst/>
                  <a:latin typeface="Poppins Medium" panose="00000600000000000000" pitchFamily="2" charset="0"/>
                  <a:cs typeface="Poppins Medium" panose="00000600000000000000" pitchFamily="2" charset="0"/>
                </a:rPr>
                <a:t>Dr. Lisa T. Su</a:t>
              </a:r>
            </a:p>
            <a:p>
              <a:pPr algn="ctr"/>
              <a:r>
                <a:rPr lang="en-CA" sz="1400" b="1">
                  <a:solidFill>
                    <a:srgbClr val="231F20"/>
                  </a:solidFill>
                  <a:latin typeface="Poppins Medium" panose="00000600000000000000" pitchFamily="2" charset="0"/>
                  <a:cs typeface="Poppins Medium" panose="00000600000000000000" pitchFamily="2" charset="0"/>
                </a:rPr>
                <a:t>CEO + President + Chair </a:t>
              </a:r>
              <a:endParaRPr lang="en-CA" sz="1400" b="1" i="0">
                <a:solidFill>
                  <a:srgbClr val="231F20"/>
                </a:solidFill>
                <a:effectLst/>
                <a:latin typeface="Poppins Medium" panose="00000600000000000000" pitchFamily="2" charset="0"/>
                <a:cs typeface="Poppins Medium" panose="00000600000000000000" pitchFamily="2" charset="0"/>
              </a:endParaRPr>
            </a:p>
            <a:p>
              <a:pPr algn="ctr"/>
              <a:endParaRPr lang="en-CA" sz="2000" b="1" i="0">
                <a:solidFill>
                  <a:srgbClr val="231F20"/>
                </a:solidFill>
                <a:effectLst/>
                <a:latin typeface="Poppins Medium" panose="00000600000000000000" pitchFamily="2" charset="0"/>
                <a:cs typeface="Poppins Medium" panose="00000600000000000000" pitchFamily="2" charset="0"/>
              </a:endParaRPr>
            </a:p>
          </p:txBody>
        </p:sp>
        <p:pic>
          <p:nvPicPr>
            <p:cNvPr id="1026" name="Picture 2" descr="Dr. Lisa T. Su">
              <a:extLst>
                <a:ext uri="{FF2B5EF4-FFF2-40B4-BE49-F238E27FC236}">
                  <a16:creationId xmlns:a16="http://schemas.microsoft.com/office/drawing/2014/main" id="{C9C4FA5E-B0B6-826A-A9E8-5D204F40BF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5582" y="1237636"/>
              <a:ext cx="1983911" cy="20897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30CFE4C8-EE2C-ED8B-F0B7-6070D8356D4B}"/>
              </a:ext>
            </a:extLst>
          </p:cNvPr>
          <p:cNvGrpSpPr/>
          <p:nvPr/>
        </p:nvGrpSpPr>
        <p:grpSpPr>
          <a:xfrm>
            <a:off x="270328" y="3401238"/>
            <a:ext cx="17747342" cy="4203765"/>
            <a:chOff x="476611" y="4205725"/>
            <a:chExt cx="17747342" cy="4203765"/>
          </a:xfrm>
        </p:grpSpPr>
        <p:grpSp>
          <p:nvGrpSpPr>
            <p:cNvPr id="11" name="Group 10">
              <a:extLst>
                <a:ext uri="{FF2B5EF4-FFF2-40B4-BE49-F238E27FC236}">
                  <a16:creationId xmlns:a16="http://schemas.microsoft.com/office/drawing/2014/main" id="{0AA3B17F-E483-B1DB-F3D6-263389B1B3CE}"/>
                </a:ext>
              </a:extLst>
            </p:cNvPr>
            <p:cNvGrpSpPr/>
            <p:nvPr/>
          </p:nvGrpSpPr>
          <p:grpSpPr>
            <a:xfrm>
              <a:off x="476611" y="4344200"/>
              <a:ext cx="2580149" cy="3391921"/>
              <a:chOff x="1447800" y="3507082"/>
              <a:chExt cx="2580149" cy="3391921"/>
            </a:xfrm>
          </p:grpSpPr>
          <p:sp>
            <p:nvSpPr>
              <p:cNvPr id="9" name="TextBox 8">
                <a:extLst>
                  <a:ext uri="{FF2B5EF4-FFF2-40B4-BE49-F238E27FC236}">
                    <a16:creationId xmlns:a16="http://schemas.microsoft.com/office/drawing/2014/main" id="{E8B7C7C8-1DFA-B986-37A1-08688FE34703}"/>
                  </a:ext>
                </a:extLst>
              </p:cNvPr>
              <p:cNvSpPr txBox="1"/>
              <p:nvPr/>
            </p:nvSpPr>
            <p:spPr>
              <a:xfrm>
                <a:off x="1447800" y="5914118"/>
                <a:ext cx="2580149" cy="984885"/>
              </a:xfrm>
              <a:prstGeom prst="rect">
                <a:avLst/>
              </a:prstGeom>
              <a:noFill/>
            </p:spPr>
            <p:txBody>
              <a:bodyPr wrap="square">
                <a:spAutoFit/>
              </a:bodyPr>
              <a:lstStyle/>
              <a:p>
                <a:pPr algn="ctr"/>
                <a:r>
                  <a:rPr lang="en-CA" sz="2400" b="1" i="0">
                    <a:solidFill>
                      <a:srgbClr val="231F20"/>
                    </a:solidFill>
                    <a:effectLst/>
                    <a:latin typeface="Poppins Medium" panose="00000600000000000000" pitchFamily="2" charset="0"/>
                    <a:cs typeface="Poppins Medium" panose="00000600000000000000" pitchFamily="2" charset="0"/>
                  </a:rPr>
                  <a:t>Nora M. Denzel</a:t>
                </a:r>
              </a:p>
              <a:p>
                <a:pPr algn="ctr"/>
                <a:r>
                  <a:rPr lang="en-CA" sz="1400" b="1">
                    <a:solidFill>
                      <a:srgbClr val="231F20"/>
                    </a:solidFill>
                    <a:latin typeface="Poppins Medium" panose="00000600000000000000" pitchFamily="2" charset="0"/>
                    <a:cs typeface="Poppins Medium" panose="00000600000000000000" pitchFamily="2" charset="0"/>
                  </a:rPr>
                  <a:t>Lead Independent Director</a:t>
                </a:r>
                <a:endParaRPr lang="en-CA" sz="1400" b="1" i="0">
                  <a:solidFill>
                    <a:srgbClr val="231F20"/>
                  </a:solidFill>
                  <a:effectLst/>
                  <a:latin typeface="Poppins Medium" panose="00000600000000000000" pitchFamily="2" charset="0"/>
                  <a:cs typeface="Poppins Medium" panose="00000600000000000000" pitchFamily="2" charset="0"/>
                </a:endParaRPr>
              </a:p>
              <a:p>
                <a:pPr algn="ctr"/>
                <a:endParaRPr lang="en-CA" sz="2000" b="1" i="0">
                  <a:solidFill>
                    <a:srgbClr val="231F20"/>
                  </a:solidFill>
                  <a:effectLst/>
                  <a:latin typeface="Poppins Medium" panose="00000600000000000000" pitchFamily="2" charset="0"/>
                  <a:cs typeface="Poppins Medium" panose="00000600000000000000" pitchFamily="2" charset="0"/>
                </a:endParaRPr>
              </a:p>
            </p:txBody>
          </p:sp>
          <p:pic>
            <p:nvPicPr>
              <p:cNvPr id="1028" name="Picture 4" descr="Nora M. Denzel">
                <a:extLst>
                  <a:ext uri="{FF2B5EF4-FFF2-40B4-BE49-F238E27FC236}">
                    <a16:creationId xmlns:a16="http://schemas.microsoft.com/office/drawing/2014/main" id="{CBD75A14-52A4-68DD-2F88-B9F8CA450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7974" y="3507082"/>
                <a:ext cx="1839799" cy="218322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3EE51DE1-37CA-9AC3-D633-10873EF6C9CC}"/>
                </a:ext>
              </a:extLst>
            </p:cNvPr>
            <p:cNvSpPr txBox="1"/>
            <p:nvPr/>
          </p:nvSpPr>
          <p:spPr>
            <a:xfrm>
              <a:off x="3544020" y="6762297"/>
              <a:ext cx="2580149" cy="1200329"/>
            </a:xfrm>
            <a:prstGeom prst="rect">
              <a:avLst/>
            </a:prstGeom>
            <a:noFill/>
          </p:spPr>
          <p:txBody>
            <a:bodyPr wrap="square">
              <a:spAutoFit/>
            </a:bodyPr>
            <a:lstStyle/>
            <a:p>
              <a:pPr algn="ctr"/>
              <a:r>
                <a:rPr lang="en-CA" sz="2400" b="1" i="0">
                  <a:solidFill>
                    <a:srgbClr val="231F20"/>
                  </a:solidFill>
                  <a:effectLst/>
                  <a:latin typeface="Poppins Medium" panose="00000600000000000000" pitchFamily="2" charset="0"/>
                  <a:cs typeface="Poppins Medium" panose="00000600000000000000" pitchFamily="2" charset="0"/>
                </a:rPr>
                <a:t>Mark </a:t>
              </a:r>
              <a:r>
                <a:rPr lang="en-CA" sz="2400" b="1">
                  <a:solidFill>
                    <a:srgbClr val="231F20"/>
                  </a:solidFill>
                  <a:latin typeface="Poppins Medium" panose="00000600000000000000" pitchFamily="2" charset="0"/>
                  <a:cs typeface="Poppins Medium" panose="00000600000000000000" pitchFamily="2" charset="0"/>
                </a:rPr>
                <a:t>D</a:t>
              </a:r>
              <a:r>
                <a:rPr lang="en-CA" sz="2400" b="1" i="0">
                  <a:solidFill>
                    <a:srgbClr val="231F20"/>
                  </a:solidFill>
                  <a:effectLst/>
                  <a:latin typeface="Poppins Medium" panose="00000600000000000000" pitchFamily="2" charset="0"/>
                  <a:cs typeface="Poppins Medium" panose="00000600000000000000" pitchFamily="2" charset="0"/>
                </a:rPr>
                <a:t>urcan</a:t>
              </a:r>
            </a:p>
            <a:p>
              <a:pPr algn="ctr"/>
              <a:r>
                <a:rPr lang="en-CA" sz="1400" b="1">
                  <a:solidFill>
                    <a:srgbClr val="231F20"/>
                  </a:solidFill>
                  <a:latin typeface="Poppins Medium" panose="00000600000000000000" pitchFamily="2" charset="0"/>
                  <a:cs typeface="Poppins Medium" panose="00000600000000000000" pitchFamily="2" charset="0"/>
                </a:rPr>
                <a:t>32-years Semiconductor Industry Experience</a:t>
              </a:r>
              <a:endParaRPr lang="en-CA" sz="1400" b="1" i="0">
                <a:solidFill>
                  <a:srgbClr val="231F20"/>
                </a:solidFill>
                <a:effectLst/>
                <a:latin typeface="Poppins Medium" panose="00000600000000000000" pitchFamily="2" charset="0"/>
                <a:cs typeface="Poppins Medium" panose="00000600000000000000" pitchFamily="2" charset="0"/>
              </a:endParaRPr>
            </a:p>
            <a:p>
              <a:pPr algn="ctr"/>
              <a:endParaRPr lang="en-CA" sz="2000" b="1" i="0">
                <a:solidFill>
                  <a:srgbClr val="231F20"/>
                </a:solidFill>
                <a:effectLst/>
                <a:latin typeface="Poppins Medium" panose="00000600000000000000" pitchFamily="2" charset="0"/>
                <a:cs typeface="Poppins Medium" panose="00000600000000000000" pitchFamily="2" charset="0"/>
              </a:endParaRPr>
            </a:p>
          </p:txBody>
        </p:sp>
        <p:sp>
          <p:nvSpPr>
            <p:cNvPr id="17" name="TextBox 16">
              <a:extLst>
                <a:ext uri="{FF2B5EF4-FFF2-40B4-BE49-F238E27FC236}">
                  <a16:creationId xmlns:a16="http://schemas.microsoft.com/office/drawing/2014/main" id="{88E75629-BE2F-4FEB-95C0-B19C440AE766}"/>
                </a:ext>
              </a:extLst>
            </p:cNvPr>
            <p:cNvSpPr txBox="1"/>
            <p:nvPr/>
          </p:nvSpPr>
          <p:spPr>
            <a:xfrm>
              <a:off x="6467241" y="6762297"/>
              <a:ext cx="2746155" cy="1200329"/>
            </a:xfrm>
            <a:prstGeom prst="rect">
              <a:avLst/>
            </a:prstGeom>
            <a:noFill/>
          </p:spPr>
          <p:txBody>
            <a:bodyPr wrap="square">
              <a:spAutoFit/>
            </a:bodyPr>
            <a:lstStyle/>
            <a:p>
              <a:pPr algn="ctr"/>
              <a:r>
                <a:rPr lang="en-CA" sz="2400" b="1" i="0">
                  <a:solidFill>
                    <a:srgbClr val="231F20"/>
                  </a:solidFill>
                  <a:effectLst/>
                  <a:latin typeface="Poppins Medium" panose="00000600000000000000" pitchFamily="2" charset="0"/>
                  <a:cs typeface="Poppins Medium" panose="00000600000000000000" pitchFamily="2" charset="0"/>
                </a:rPr>
                <a:t>Mike P. Gregoire</a:t>
              </a:r>
            </a:p>
            <a:p>
              <a:pPr algn="ctr"/>
              <a:r>
                <a:rPr lang="en-CA" sz="1400" b="1">
                  <a:solidFill>
                    <a:srgbClr val="231F20"/>
                  </a:solidFill>
                  <a:latin typeface="Poppins Medium" panose="00000600000000000000" pitchFamily="2" charset="0"/>
                  <a:cs typeface="Poppins Medium" panose="00000600000000000000" pitchFamily="2" charset="0"/>
                </a:rPr>
                <a:t>Founding Partner – Brighton Park Capital</a:t>
              </a:r>
              <a:endParaRPr lang="en-CA" sz="1400" b="1" i="0">
                <a:solidFill>
                  <a:srgbClr val="231F20"/>
                </a:solidFill>
                <a:effectLst/>
                <a:latin typeface="Poppins Medium" panose="00000600000000000000" pitchFamily="2" charset="0"/>
                <a:cs typeface="Poppins Medium" panose="00000600000000000000" pitchFamily="2" charset="0"/>
              </a:endParaRPr>
            </a:p>
            <a:p>
              <a:pPr algn="ctr"/>
              <a:endParaRPr lang="en-CA" sz="2000" b="1" i="0">
                <a:solidFill>
                  <a:srgbClr val="231F20"/>
                </a:solidFill>
                <a:effectLst/>
                <a:latin typeface="Poppins Medium" panose="00000600000000000000" pitchFamily="2" charset="0"/>
                <a:cs typeface="Poppins Medium" panose="00000600000000000000" pitchFamily="2" charset="0"/>
              </a:endParaRPr>
            </a:p>
          </p:txBody>
        </p:sp>
        <p:sp>
          <p:nvSpPr>
            <p:cNvPr id="20" name="TextBox 19">
              <a:extLst>
                <a:ext uri="{FF2B5EF4-FFF2-40B4-BE49-F238E27FC236}">
                  <a16:creationId xmlns:a16="http://schemas.microsoft.com/office/drawing/2014/main" id="{DAACD548-2330-ACAC-7CBC-6558FDEE2EFF}"/>
                </a:ext>
              </a:extLst>
            </p:cNvPr>
            <p:cNvSpPr txBox="1"/>
            <p:nvPr/>
          </p:nvSpPr>
          <p:spPr>
            <a:xfrm>
              <a:off x="9313684" y="6751236"/>
              <a:ext cx="3019929" cy="1569660"/>
            </a:xfrm>
            <a:prstGeom prst="rect">
              <a:avLst/>
            </a:prstGeom>
            <a:noFill/>
          </p:spPr>
          <p:txBody>
            <a:bodyPr wrap="square">
              <a:spAutoFit/>
            </a:bodyPr>
            <a:lstStyle/>
            <a:p>
              <a:pPr algn="ctr"/>
              <a:r>
                <a:rPr lang="en-CA" sz="2400" b="1" i="0">
                  <a:solidFill>
                    <a:srgbClr val="231F20"/>
                  </a:solidFill>
                  <a:effectLst/>
                  <a:latin typeface="Poppins Medium" panose="00000600000000000000" pitchFamily="2" charset="0"/>
                  <a:cs typeface="Poppins Medium" panose="00000600000000000000" pitchFamily="2" charset="0"/>
                </a:rPr>
                <a:t>Joseph A. Householder</a:t>
              </a:r>
              <a:br>
                <a:rPr lang="en-CA" sz="2400" b="1" i="0">
                  <a:solidFill>
                    <a:srgbClr val="231F20"/>
                  </a:solidFill>
                  <a:effectLst/>
                  <a:latin typeface="Poppins Medium" panose="00000600000000000000" pitchFamily="2" charset="0"/>
                  <a:cs typeface="Poppins Medium" panose="00000600000000000000" pitchFamily="2" charset="0"/>
                </a:rPr>
              </a:br>
              <a:r>
                <a:rPr lang="en-CA" sz="1400" b="1" i="0">
                  <a:solidFill>
                    <a:srgbClr val="231F20"/>
                  </a:solidFill>
                  <a:effectLst/>
                  <a:latin typeface="Poppins Medium" panose="00000600000000000000" pitchFamily="2" charset="0"/>
                  <a:cs typeface="Poppins Medium" panose="00000600000000000000" pitchFamily="2" charset="0"/>
                </a:rPr>
                <a:t>Former CFO of Sempra Energy / PWC Partner</a:t>
              </a:r>
            </a:p>
            <a:p>
              <a:pPr algn="ctr"/>
              <a:endParaRPr lang="en-CA" sz="2000" b="1" i="0">
                <a:solidFill>
                  <a:srgbClr val="231F20"/>
                </a:solidFill>
                <a:effectLst/>
                <a:latin typeface="Poppins Medium" panose="00000600000000000000" pitchFamily="2" charset="0"/>
                <a:cs typeface="Poppins Medium" panose="00000600000000000000" pitchFamily="2" charset="0"/>
              </a:endParaRPr>
            </a:p>
          </p:txBody>
        </p:sp>
        <p:sp>
          <p:nvSpPr>
            <p:cNvPr id="23" name="TextBox 22">
              <a:extLst>
                <a:ext uri="{FF2B5EF4-FFF2-40B4-BE49-F238E27FC236}">
                  <a16:creationId xmlns:a16="http://schemas.microsoft.com/office/drawing/2014/main" id="{973A66D0-F0C9-5D66-7B33-186FA586978D}"/>
                </a:ext>
              </a:extLst>
            </p:cNvPr>
            <p:cNvSpPr txBox="1"/>
            <p:nvPr/>
          </p:nvSpPr>
          <p:spPr>
            <a:xfrm>
              <a:off x="12310142" y="6778274"/>
              <a:ext cx="3084289" cy="1631216"/>
            </a:xfrm>
            <a:prstGeom prst="rect">
              <a:avLst/>
            </a:prstGeom>
            <a:noFill/>
          </p:spPr>
          <p:txBody>
            <a:bodyPr wrap="square">
              <a:spAutoFit/>
            </a:bodyPr>
            <a:lstStyle/>
            <a:p>
              <a:pPr algn="ctr"/>
              <a:r>
                <a:rPr lang="en-CA" sz="2400" b="1" i="0">
                  <a:solidFill>
                    <a:srgbClr val="231F20"/>
                  </a:solidFill>
                  <a:effectLst/>
                  <a:latin typeface="Poppins Medium" panose="00000600000000000000" pitchFamily="2" charset="0"/>
                  <a:cs typeface="Poppins Medium" panose="00000600000000000000" pitchFamily="2" charset="0"/>
                </a:rPr>
                <a:t>John </a:t>
              </a:r>
              <a:r>
                <a:rPr lang="en-CA" sz="2400" b="1" i="0" err="1">
                  <a:solidFill>
                    <a:srgbClr val="231F20"/>
                  </a:solidFill>
                  <a:effectLst/>
                  <a:latin typeface="Poppins Medium" panose="00000600000000000000" pitchFamily="2" charset="0"/>
                  <a:cs typeface="Poppins Medium" panose="00000600000000000000" pitchFamily="2" charset="0"/>
                </a:rPr>
                <a:t>Marren</a:t>
              </a:r>
              <a:endParaRPr lang="en-CA" sz="2400" b="1" i="0">
                <a:solidFill>
                  <a:srgbClr val="231F20"/>
                </a:solidFill>
                <a:effectLst/>
                <a:latin typeface="Poppins Medium" panose="00000600000000000000" pitchFamily="2" charset="0"/>
                <a:cs typeface="Poppins Medium" panose="00000600000000000000" pitchFamily="2" charset="0"/>
              </a:endParaRPr>
            </a:p>
            <a:p>
              <a:pPr algn="ctr"/>
              <a:r>
                <a:rPr lang="en-CA" sz="1400" b="1" i="0">
                  <a:solidFill>
                    <a:srgbClr val="231F20"/>
                  </a:solidFill>
                  <a:effectLst/>
                  <a:latin typeface="Poppins Medium" panose="00000600000000000000" pitchFamily="2" charset="0"/>
                  <a:cs typeface="Poppins Medium" panose="00000600000000000000" pitchFamily="2" charset="0"/>
                </a:rPr>
                <a:t>For</a:t>
              </a:r>
              <a:r>
                <a:rPr lang="en-CA" sz="1400" b="1">
                  <a:solidFill>
                    <a:srgbClr val="231F20"/>
                  </a:solidFill>
                  <a:latin typeface="Poppins Medium" panose="00000600000000000000" pitchFamily="2" charset="0"/>
                  <a:cs typeface="Poppins Medium" panose="00000600000000000000" pitchFamily="2" charset="0"/>
                </a:rPr>
                <a:t>mer Senior Managing Director – Morgan Stanley &amp; Temasek (Sovereign Wealth Fund) Currently.</a:t>
              </a:r>
              <a:endParaRPr lang="en-CA" sz="1400" b="1" i="0">
                <a:solidFill>
                  <a:srgbClr val="231F20"/>
                </a:solidFill>
                <a:effectLst/>
                <a:latin typeface="Poppins Medium" panose="00000600000000000000" pitchFamily="2" charset="0"/>
                <a:cs typeface="Poppins Medium" panose="00000600000000000000" pitchFamily="2" charset="0"/>
              </a:endParaRPr>
            </a:p>
            <a:p>
              <a:pPr algn="ctr"/>
              <a:endParaRPr lang="en-CA" sz="2000" b="1" i="0">
                <a:solidFill>
                  <a:srgbClr val="231F20"/>
                </a:solidFill>
                <a:effectLst/>
                <a:latin typeface="Poppins Medium" panose="00000600000000000000" pitchFamily="2" charset="0"/>
                <a:cs typeface="Poppins Medium" panose="00000600000000000000" pitchFamily="2" charset="0"/>
              </a:endParaRPr>
            </a:p>
          </p:txBody>
        </p:sp>
        <p:sp>
          <p:nvSpPr>
            <p:cNvPr id="27" name="TextBox 26">
              <a:extLst>
                <a:ext uri="{FF2B5EF4-FFF2-40B4-BE49-F238E27FC236}">
                  <a16:creationId xmlns:a16="http://schemas.microsoft.com/office/drawing/2014/main" id="{9DA9857A-1218-F089-2A0F-6D7520ADBC28}"/>
                </a:ext>
              </a:extLst>
            </p:cNvPr>
            <p:cNvSpPr txBox="1"/>
            <p:nvPr/>
          </p:nvSpPr>
          <p:spPr>
            <a:xfrm>
              <a:off x="15477798" y="6764755"/>
              <a:ext cx="2746155" cy="1200329"/>
            </a:xfrm>
            <a:prstGeom prst="rect">
              <a:avLst/>
            </a:prstGeom>
            <a:noFill/>
          </p:spPr>
          <p:txBody>
            <a:bodyPr wrap="square">
              <a:spAutoFit/>
            </a:bodyPr>
            <a:lstStyle/>
            <a:p>
              <a:pPr algn="ctr"/>
              <a:r>
                <a:rPr lang="en-CA" sz="2400" b="1" i="0">
                  <a:solidFill>
                    <a:srgbClr val="231F20"/>
                  </a:solidFill>
                  <a:effectLst/>
                  <a:latin typeface="Poppins Medium" panose="00000600000000000000" pitchFamily="2" charset="0"/>
                  <a:cs typeface="Poppins Medium" panose="00000600000000000000" pitchFamily="2" charset="0"/>
                </a:rPr>
                <a:t>Jon A. Olson</a:t>
              </a:r>
            </a:p>
            <a:p>
              <a:pPr algn="ctr"/>
              <a:r>
                <a:rPr lang="en-CA" sz="1400" b="1">
                  <a:solidFill>
                    <a:srgbClr val="231F20"/>
                  </a:solidFill>
                  <a:latin typeface="Poppins Medium" panose="00000600000000000000" pitchFamily="2" charset="0"/>
                  <a:cs typeface="Poppins Medium" panose="00000600000000000000" pitchFamily="2" charset="0"/>
                </a:rPr>
                <a:t>Prior </a:t>
              </a:r>
              <a:r>
                <a:rPr lang="en-CA" sz="1400" b="1" err="1">
                  <a:solidFill>
                    <a:srgbClr val="231F20"/>
                  </a:solidFill>
                  <a:latin typeface="Poppins Medium" panose="00000600000000000000" pitchFamily="2" charset="0"/>
                  <a:cs typeface="Poppins Medium" panose="00000600000000000000" pitchFamily="2" charset="0"/>
                </a:rPr>
                <a:t>Xilinix</a:t>
              </a:r>
              <a:r>
                <a:rPr lang="en-CA" sz="1400" b="1">
                  <a:solidFill>
                    <a:srgbClr val="231F20"/>
                  </a:solidFill>
                  <a:latin typeface="Poppins Medium" panose="00000600000000000000" pitchFamily="2" charset="0"/>
                  <a:cs typeface="Poppins Medium" panose="00000600000000000000" pitchFamily="2" charset="0"/>
                </a:rPr>
                <a:t> CFO &amp; Board Member (Acquired by AMD)</a:t>
              </a:r>
              <a:endParaRPr lang="en-CA" sz="1400" b="1" i="0">
                <a:solidFill>
                  <a:srgbClr val="231F20"/>
                </a:solidFill>
                <a:effectLst/>
                <a:latin typeface="Poppins Medium" panose="00000600000000000000" pitchFamily="2" charset="0"/>
                <a:cs typeface="Poppins Medium" panose="00000600000000000000" pitchFamily="2" charset="0"/>
              </a:endParaRPr>
            </a:p>
            <a:p>
              <a:pPr algn="ctr"/>
              <a:endParaRPr lang="en-CA" sz="2000" b="1" i="0">
                <a:solidFill>
                  <a:srgbClr val="231F20"/>
                </a:solidFill>
                <a:effectLst/>
                <a:latin typeface="Poppins Medium" panose="00000600000000000000" pitchFamily="2" charset="0"/>
                <a:cs typeface="Poppins Medium" panose="00000600000000000000" pitchFamily="2" charset="0"/>
              </a:endParaRPr>
            </a:p>
          </p:txBody>
        </p:sp>
        <p:pic>
          <p:nvPicPr>
            <p:cNvPr id="1030" name="Picture 6" descr="Mark Durcan">
              <a:extLst>
                <a:ext uri="{FF2B5EF4-FFF2-40B4-BE49-F238E27FC236}">
                  <a16:creationId xmlns:a16="http://schemas.microsoft.com/office/drawing/2014/main" id="{361A3A3C-CAFC-2873-C448-B7EE6A7530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2286" y="4332586"/>
              <a:ext cx="1803616" cy="226053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Mike P. Gregoire">
              <a:extLst>
                <a:ext uri="{FF2B5EF4-FFF2-40B4-BE49-F238E27FC236}">
                  <a16:creationId xmlns:a16="http://schemas.microsoft.com/office/drawing/2014/main" id="{6267CF95-8631-9C60-CDA4-E979B07EF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8511" y="4305548"/>
              <a:ext cx="1803616" cy="226053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Joseph A. Householder">
              <a:extLst>
                <a:ext uri="{FF2B5EF4-FFF2-40B4-BE49-F238E27FC236}">
                  <a16:creationId xmlns:a16="http://schemas.microsoft.com/office/drawing/2014/main" id="{9811A514-73BF-C019-293D-38F846E089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28535" y="4205725"/>
              <a:ext cx="1636018" cy="246017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John Marren">
              <a:extLst>
                <a:ext uri="{FF2B5EF4-FFF2-40B4-BE49-F238E27FC236}">
                  <a16:creationId xmlns:a16="http://schemas.microsoft.com/office/drawing/2014/main" id="{496ADF33-13B0-BC21-60E3-4AC007B13D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74468" y="4332586"/>
              <a:ext cx="1755639" cy="22004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Picture 14" descr="Jon A. Olson">
              <a:extLst>
                <a:ext uri="{FF2B5EF4-FFF2-40B4-BE49-F238E27FC236}">
                  <a16:creationId xmlns:a16="http://schemas.microsoft.com/office/drawing/2014/main" id="{EDD833A2-9E11-0602-FFFA-A5E8991695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20857" y="4332586"/>
              <a:ext cx="1860036" cy="219484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61FF535B-33C1-8D22-3A88-5906A44B58CF}"/>
              </a:ext>
            </a:extLst>
          </p:cNvPr>
          <p:cNvSpPr txBox="1"/>
          <p:nvPr/>
        </p:nvSpPr>
        <p:spPr>
          <a:xfrm>
            <a:off x="4839164" y="9505185"/>
            <a:ext cx="4268237" cy="984885"/>
          </a:xfrm>
          <a:prstGeom prst="rect">
            <a:avLst/>
          </a:prstGeom>
          <a:noFill/>
        </p:spPr>
        <p:txBody>
          <a:bodyPr wrap="square">
            <a:spAutoFit/>
          </a:bodyPr>
          <a:lstStyle/>
          <a:p>
            <a:pPr algn="ctr"/>
            <a:r>
              <a:rPr lang="en-CA" sz="2400" b="1" i="0">
                <a:solidFill>
                  <a:srgbClr val="231F20"/>
                </a:solidFill>
                <a:effectLst/>
                <a:latin typeface="Poppins Medium" panose="00000600000000000000" pitchFamily="2" charset="0"/>
                <a:cs typeface="Poppins Medium" panose="00000600000000000000" pitchFamily="2" charset="0"/>
              </a:rPr>
              <a:t>Elizabeth </a:t>
            </a:r>
            <a:r>
              <a:rPr lang="en-CA" sz="2400" b="1" i="0" err="1">
                <a:solidFill>
                  <a:srgbClr val="231F20"/>
                </a:solidFill>
                <a:effectLst/>
                <a:latin typeface="Poppins Medium" panose="00000600000000000000" pitchFamily="2" charset="0"/>
                <a:cs typeface="Poppins Medium" panose="00000600000000000000" pitchFamily="2" charset="0"/>
              </a:rPr>
              <a:t>Vanderslice</a:t>
            </a:r>
            <a:endParaRPr lang="en-CA" sz="2400" b="1" i="0">
              <a:solidFill>
                <a:srgbClr val="231F20"/>
              </a:solidFill>
              <a:effectLst/>
              <a:latin typeface="Poppins Medium" panose="00000600000000000000" pitchFamily="2" charset="0"/>
              <a:cs typeface="Poppins Medium" panose="00000600000000000000" pitchFamily="2" charset="0"/>
            </a:endParaRPr>
          </a:p>
          <a:p>
            <a:pPr algn="ctr"/>
            <a:r>
              <a:rPr lang="en-CA" sz="1400" b="1" i="0">
                <a:solidFill>
                  <a:srgbClr val="231F20"/>
                </a:solidFill>
                <a:effectLst/>
                <a:latin typeface="Poppins Medium" panose="00000600000000000000" pitchFamily="2" charset="0"/>
                <a:cs typeface="Poppins Medium" panose="00000600000000000000" pitchFamily="2" charset="0"/>
              </a:rPr>
              <a:t>Partner of </a:t>
            </a:r>
            <a:r>
              <a:rPr lang="en-CA" sz="1400" b="1" i="0" err="1">
                <a:solidFill>
                  <a:srgbClr val="231F20"/>
                </a:solidFill>
                <a:effectLst/>
                <a:latin typeface="Poppins Medium" panose="00000600000000000000" pitchFamily="2" charset="0"/>
                <a:cs typeface="Poppins Medium" panose="00000600000000000000" pitchFamily="2" charset="0"/>
              </a:rPr>
              <a:t>Trewstar</a:t>
            </a:r>
            <a:r>
              <a:rPr lang="en-CA" sz="1400" b="1" i="0">
                <a:solidFill>
                  <a:srgbClr val="231F20"/>
                </a:solidFill>
                <a:effectLst/>
                <a:latin typeface="Poppins Medium" panose="00000600000000000000" pitchFamily="2" charset="0"/>
                <a:cs typeface="Poppins Medium" panose="00000600000000000000" pitchFamily="2" charset="0"/>
              </a:rPr>
              <a:t> Corporate Board Services</a:t>
            </a:r>
          </a:p>
          <a:p>
            <a:pPr algn="ctr"/>
            <a:endParaRPr lang="en-CA" sz="2000" b="1" i="0">
              <a:solidFill>
                <a:srgbClr val="231F20"/>
              </a:solidFill>
              <a:effectLst/>
              <a:latin typeface="Poppins Medium" panose="00000600000000000000" pitchFamily="2" charset="0"/>
              <a:cs typeface="Poppins Medium" panose="00000600000000000000" pitchFamily="2" charset="0"/>
            </a:endParaRPr>
          </a:p>
        </p:txBody>
      </p:sp>
      <p:sp>
        <p:nvSpPr>
          <p:cNvPr id="40" name="TextBox 39">
            <a:extLst>
              <a:ext uri="{FF2B5EF4-FFF2-40B4-BE49-F238E27FC236}">
                <a16:creationId xmlns:a16="http://schemas.microsoft.com/office/drawing/2014/main" id="{FC342A4C-C8D8-060A-6348-274B67EA9DB1}"/>
              </a:ext>
            </a:extLst>
          </p:cNvPr>
          <p:cNvSpPr txBox="1"/>
          <p:nvPr/>
        </p:nvSpPr>
        <p:spPr>
          <a:xfrm>
            <a:off x="9969740" y="9504763"/>
            <a:ext cx="4268237" cy="984885"/>
          </a:xfrm>
          <a:prstGeom prst="rect">
            <a:avLst/>
          </a:prstGeom>
          <a:noFill/>
        </p:spPr>
        <p:txBody>
          <a:bodyPr wrap="square">
            <a:spAutoFit/>
          </a:bodyPr>
          <a:lstStyle/>
          <a:p>
            <a:pPr algn="ctr"/>
            <a:r>
              <a:rPr lang="en-CA" sz="2400" b="1" i="0">
                <a:solidFill>
                  <a:srgbClr val="231F20"/>
                </a:solidFill>
                <a:effectLst/>
                <a:latin typeface="Poppins Medium" panose="00000600000000000000" pitchFamily="2" charset="0"/>
                <a:cs typeface="Poppins Medium" panose="00000600000000000000" pitchFamily="2" charset="0"/>
              </a:rPr>
              <a:t>Abhi Talwalkar</a:t>
            </a:r>
            <a:br>
              <a:rPr lang="en-CA" sz="2400" b="1" i="0">
                <a:solidFill>
                  <a:srgbClr val="231F20"/>
                </a:solidFill>
                <a:effectLst/>
                <a:latin typeface="Poppins Medium" panose="00000600000000000000" pitchFamily="2" charset="0"/>
                <a:cs typeface="Poppins Medium" panose="00000600000000000000" pitchFamily="2" charset="0"/>
              </a:rPr>
            </a:br>
            <a:r>
              <a:rPr lang="en-CA" sz="1400" b="1">
                <a:solidFill>
                  <a:srgbClr val="231F20"/>
                </a:solidFill>
                <a:latin typeface="Poppins Medium" panose="00000600000000000000" pitchFamily="2" charset="0"/>
                <a:cs typeface="Poppins Medium" panose="00000600000000000000" pitchFamily="2" charset="0"/>
              </a:rPr>
              <a:t>Former CEO – LSI Corp. (Semiconductor Firm)</a:t>
            </a:r>
            <a:endParaRPr lang="en-CA" sz="1400" b="1" i="0">
              <a:solidFill>
                <a:srgbClr val="231F20"/>
              </a:solidFill>
              <a:effectLst/>
              <a:latin typeface="Poppins Medium" panose="00000600000000000000" pitchFamily="2" charset="0"/>
              <a:cs typeface="Poppins Medium" panose="00000600000000000000" pitchFamily="2" charset="0"/>
            </a:endParaRPr>
          </a:p>
          <a:p>
            <a:pPr algn="ctr"/>
            <a:endParaRPr lang="en-CA" sz="2000" b="1" i="0">
              <a:solidFill>
                <a:srgbClr val="231F20"/>
              </a:solidFill>
              <a:effectLst/>
              <a:latin typeface="Poppins Medium" panose="00000600000000000000" pitchFamily="2" charset="0"/>
              <a:cs typeface="Poppins Medium" panose="00000600000000000000" pitchFamily="2" charset="0"/>
            </a:endParaRPr>
          </a:p>
        </p:txBody>
      </p:sp>
      <p:pic>
        <p:nvPicPr>
          <p:cNvPr id="1040" name="Picture 16" descr="Elizabeth (Beth) Vanderslice">
            <a:extLst>
              <a:ext uri="{FF2B5EF4-FFF2-40B4-BE49-F238E27FC236}">
                <a16:creationId xmlns:a16="http://schemas.microsoft.com/office/drawing/2014/main" id="{4EEFB766-F263-41CC-0943-B684F1AF00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12134" y="7227625"/>
            <a:ext cx="1722296" cy="215861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Abhi Talwalkar">
            <a:extLst>
              <a:ext uri="{FF2B5EF4-FFF2-40B4-BE49-F238E27FC236}">
                <a16:creationId xmlns:a16="http://schemas.microsoft.com/office/drawing/2014/main" id="{812A15CD-C21E-BCF2-594B-384BEB7400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91124" y="7257055"/>
            <a:ext cx="1722295" cy="215860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220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espite Short-Term Cyclical Downturn, Global Semiconductor Market's  Long-Term Outlook is Strong - Semiconductor Industry Association">
            <a:extLst>
              <a:ext uri="{FF2B5EF4-FFF2-40B4-BE49-F238E27FC236}">
                <a16:creationId xmlns:a16="http://schemas.microsoft.com/office/drawing/2014/main" id="{A71CC5E7-967A-EA26-709A-7D011ABEF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381" b="10016"/>
          <a:stretch/>
        </p:blipFill>
        <p:spPr bwMode="auto">
          <a:xfrm>
            <a:off x="20" y="10"/>
            <a:ext cx="18287978" cy="8229590"/>
          </a:xfrm>
          <a:prstGeom prst="rect">
            <a:avLst/>
          </a:prstGeom>
          <a:noFill/>
          <a:effectLst>
            <a:outerShdw blurRad="596900" dist="330200" dir="8820000" sx="87000" sy="87000" algn="ctr" rotWithShape="0">
              <a:srgbClr val="000000">
                <a:alpha val="29000"/>
              </a:srgbClr>
            </a:outerShdw>
          </a:effectLst>
          <a:extLst>
            <a:ext uri="{909E8E84-426E-40DD-AFC4-6F175D3DCCD1}">
              <a14:hiddenFill xmlns:a14="http://schemas.microsoft.com/office/drawing/2010/main">
                <a:solidFill>
                  <a:srgbClr val="FFFFFF"/>
                </a:solidFill>
              </a14:hiddenFill>
            </a:ext>
          </a:extLst>
        </p:spPr>
      </p:pic>
      <p:sp useBgFill="1">
        <p:nvSpPr>
          <p:cNvPr id="1041" name="Rectangle 104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229603"/>
            <a:ext cx="18288000" cy="2057397"/>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8">
            <a:extLst>
              <a:ext uri="{FF2B5EF4-FFF2-40B4-BE49-F238E27FC236}">
                <a16:creationId xmlns:a16="http://schemas.microsoft.com/office/drawing/2014/main" id="{6CE9D6CE-D732-17FD-7BDD-9A64B70893F5}"/>
              </a:ext>
            </a:extLst>
          </p:cNvPr>
          <p:cNvSpPr txBox="1"/>
          <p:nvPr/>
        </p:nvSpPr>
        <p:spPr>
          <a:xfrm>
            <a:off x="884334" y="8619106"/>
            <a:ext cx="10523248" cy="1278390"/>
          </a:xfrm>
          <a:prstGeom prst="ellipse">
            <a:avLst/>
          </a:prstGeom>
        </p:spPr>
        <p:txBody>
          <a:bodyPr vert="horz" lIns="91440" tIns="45720" rIns="91440" bIns="45720" rtlCol="0" anchor="ctr">
            <a:normAutofit/>
          </a:bodyPr>
          <a:lstStyle/>
          <a:p>
            <a:pPr>
              <a:lnSpc>
                <a:spcPct val="90000"/>
              </a:lnSpc>
              <a:spcBef>
                <a:spcPct val="0"/>
              </a:spcBef>
              <a:spcAft>
                <a:spcPts val="600"/>
              </a:spcAft>
            </a:pPr>
            <a:r>
              <a:rPr lang="en-US" sz="4600" b="1">
                <a:latin typeface="+mj-lt"/>
                <a:ea typeface="+mj-ea"/>
                <a:cs typeface="+mj-cs"/>
                <a:sym typeface="Poppins Ultra-Bold"/>
              </a:rPr>
              <a:t>SALES AND UNIT SHIPMENTS</a:t>
            </a:r>
          </a:p>
        </p:txBody>
      </p:sp>
    </p:spTree>
    <p:extLst>
      <p:ext uri="{BB962C8B-B14F-4D97-AF65-F5344CB8AC3E}">
        <p14:creationId xmlns:p14="http://schemas.microsoft.com/office/powerpoint/2010/main" val="238364785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8714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Executive Leadership</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https://www.amd.com/en/corporate/leadership/lisa-su.html</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6" name="Picture 2" descr="AMD Logo and symbol, meaning, history, PNG, brand">
            <a:extLst>
              <a:ext uri="{FF2B5EF4-FFF2-40B4-BE49-F238E27FC236}">
                <a16:creationId xmlns:a16="http://schemas.microsoft.com/office/drawing/2014/main" id="{C4CD8B40-BF78-3E19-831B-914BDA365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1556;p181">
            <a:extLst>
              <a:ext uri="{FF2B5EF4-FFF2-40B4-BE49-F238E27FC236}">
                <a16:creationId xmlns:a16="http://schemas.microsoft.com/office/drawing/2014/main" id="{8B5F3F88-2EFD-4EAA-FF4B-909F9C80D74A}"/>
              </a:ext>
            </a:extLst>
          </p:cNvPr>
          <p:cNvPicPr preferRelativeResize="0"/>
          <p:nvPr/>
        </p:nvPicPr>
        <p:blipFill>
          <a:blip r:embed="rId6">
            <a:alphaModFix/>
          </a:blip>
          <a:stretch>
            <a:fillRect/>
          </a:stretch>
        </p:blipFill>
        <p:spPr>
          <a:xfrm>
            <a:off x="838200" y="1866900"/>
            <a:ext cx="6890623" cy="5170511"/>
          </a:xfrm>
          <a:prstGeom prst="rect">
            <a:avLst/>
          </a:prstGeom>
          <a:noFill/>
          <a:ln>
            <a:noFill/>
          </a:ln>
        </p:spPr>
      </p:pic>
      <p:sp>
        <p:nvSpPr>
          <p:cNvPr id="18" name="TextBox 17">
            <a:extLst>
              <a:ext uri="{FF2B5EF4-FFF2-40B4-BE49-F238E27FC236}">
                <a16:creationId xmlns:a16="http://schemas.microsoft.com/office/drawing/2014/main" id="{E0A07BF5-F21F-CC0A-177F-A5D124B81E6B}"/>
              </a:ext>
            </a:extLst>
          </p:cNvPr>
          <p:cNvSpPr txBox="1"/>
          <p:nvPr/>
        </p:nvSpPr>
        <p:spPr>
          <a:xfrm>
            <a:off x="-683008" y="7233290"/>
            <a:ext cx="9933038" cy="1200329"/>
          </a:xfrm>
          <a:prstGeom prst="rect">
            <a:avLst/>
          </a:prstGeom>
          <a:noFill/>
        </p:spPr>
        <p:txBody>
          <a:bodyPr wrap="square">
            <a:spAutoFit/>
          </a:bodyPr>
          <a:lstStyle/>
          <a:p>
            <a:pPr marL="0" lvl="0" indent="0" algn="ctr" rtl="0">
              <a:spcBef>
                <a:spcPts val="0"/>
              </a:spcBef>
              <a:spcAft>
                <a:spcPts val="0"/>
              </a:spcAft>
              <a:buNone/>
            </a:pPr>
            <a:r>
              <a:rPr lang="en-US" sz="3600">
                <a:latin typeface="Poppins Medium" panose="00000600000000000000" pitchFamily="2" charset="0"/>
                <a:cs typeface="Poppins Medium" panose="00000600000000000000" pitchFamily="2" charset="0"/>
              </a:rPr>
              <a:t>Dr. Lisa Su </a:t>
            </a:r>
          </a:p>
          <a:p>
            <a:pPr marL="0" lvl="0" indent="0" algn="ctr" rtl="0">
              <a:spcBef>
                <a:spcPts val="0"/>
              </a:spcBef>
              <a:spcAft>
                <a:spcPts val="0"/>
              </a:spcAft>
              <a:buNone/>
            </a:pPr>
            <a:r>
              <a:rPr lang="en-US" sz="3600">
                <a:latin typeface="Poppins Medium" panose="00000600000000000000" pitchFamily="2" charset="0"/>
                <a:cs typeface="Poppins Medium" panose="00000600000000000000" pitchFamily="2" charset="0"/>
              </a:rPr>
              <a:t>Chair and Chief Executive Officer</a:t>
            </a:r>
            <a:endParaRPr lang="en-CA" sz="3600">
              <a:latin typeface="Poppins Medium" panose="00000600000000000000" pitchFamily="2" charset="0"/>
              <a:cs typeface="Poppins Medium" panose="00000600000000000000" pitchFamily="2" charset="0"/>
            </a:endParaRPr>
          </a:p>
        </p:txBody>
      </p:sp>
      <p:sp>
        <p:nvSpPr>
          <p:cNvPr id="21" name="TextBox 20">
            <a:extLst>
              <a:ext uri="{FF2B5EF4-FFF2-40B4-BE49-F238E27FC236}">
                <a16:creationId xmlns:a16="http://schemas.microsoft.com/office/drawing/2014/main" id="{F0CC79C3-50F6-31A2-2213-87360BF4B08C}"/>
              </a:ext>
            </a:extLst>
          </p:cNvPr>
          <p:cNvSpPr txBox="1"/>
          <p:nvPr/>
        </p:nvSpPr>
        <p:spPr>
          <a:xfrm>
            <a:off x="10651" y="8474775"/>
            <a:ext cx="9486490" cy="1323439"/>
          </a:xfrm>
          <a:prstGeom prst="rect">
            <a:avLst/>
          </a:prstGeom>
          <a:noFill/>
        </p:spPr>
        <p:txBody>
          <a:bodyPr wrap="square">
            <a:spAutoFit/>
          </a:bodyPr>
          <a:lstStyle/>
          <a:p>
            <a:pPr marL="457200" lvl="0" indent="-286385" algn="l" rtl="0">
              <a:spcBef>
                <a:spcPts val="0"/>
              </a:spcBef>
              <a:spcAft>
                <a:spcPts val="0"/>
              </a:spcAft>
              <a:buSzPct val="100000"/>
              <a:buChar char="●"/>
            </a:pPr>
            <a:r>
              <a:rPr lang="en-US" sz="1600">
                <a:latin typeface="Poppins Medium" panose="00000600000000000000" pitchFamily="2" charset="0"/>
                <a:cs typeface="Poppins Medium" panose="00000600000000000000" pitchFamily="2" charset="0"/>
              </a:rPr>
              <a:t>Since February 2022 (2 Years+): Named Chair</a:t>
            </a:r>
          </a:p>
          <a:p>
            <a:pPr marL="457200" lvl="0" indent="-286385" algn="l" rtl="0">
              <a:spcBef>
                <a:spcPts val="0"/>
              </a:spcBef>
              <a:spcAft>
                <a:spcPts val="0"/>
              </a:spcAft>
              <a:buSzPct val="100000"/>
              <a:buChar char="●"/>
            </a:pPr>
            <a:r>
              <a:rPr lang="en-US" sz="1600">
                <a:latin typeface="Poppins Medium" panose="00000600000000000000" pitchFamily="2" charset="0"/>
                <a:cs typeface="Poppins Medium" panose="00000600000000000000" pitchFamily="2" charset="0"/>
              </a:rPr>
              <a:t>Since October 2014 (10 Years): President, CEO, and Board of Directors </a:t>
            </a:r>
          </a:p>
          <a:p>
            <a:pPr marL="457200" lvl="0" indent="-286385" algn="l" rtl="0">
              <a:spcBef>
                <a:spcPts val="0"/>
              </a:spcBef>
              <a:spcAft>
                <a:spcPts val="0"/>
              </a:spcAft>
              <a:buSzPct val="100000"/>
              <a:buChar char="●"/>
            </a:pPr>
            <a:r>
              <a:rPr lang="en-US" sz="1600">
                <a:latin typeface="Poppins Medium" panose="00000600000000000000" pitchFamily="2" charset="0"/>
                <a:cs typeface="Poppins Medium" panose="00000600000000000000" pitchFamily="2" charset="0"/>
              </a:rPr>
              <a:t>Jul 2014-Oct 2014: Chief Operating Officer (3 Months)</a:t>
            </a:r>
          </a:p>
          <a:p>
            <a:pPr marL="457200" lvl="0" indent="-286385" algn="l" rtl="0">
              <a:spcBef>
                <a:spcPts val="0"/>
              </a:spcBef>
              <a:spcAft>
                <a:spcPts val="0"/>
              </a:spcAft>
              <a:buSzPct val="100000"/>
              <a:buChar char="●"/>
            </a:pPr>
            <a:r>
              <a:rPr lang="en-US" sz="1600">
                <a:latin typeface="Poppins Medium" panose="00000600000000000000" pitchFamily="2" charset="0"/>
                <a:cs typeface="Poppins Medium" panose="00000600000000000000" pitchFamily="2" charset="0"/>
              </a:rPr>
              <a:t>Jan 2012-Jul 2014: Senior Vice President and General Manager, Global Business Units (2.5 Years)</a:t>
            </a:r>
          </a:p>
        </p:txBody>
      </p:sp>
      <p:sp>
        <p:nvSpPr>
          <p:cNvPr id="24" name="TextBox 23">
            <a:extLst>
              <a:ext uri="{FF2B5EF4-FFF2-40B4-BE49-F238E27FC236}">
                <a16:creationId xmlns:a16="http://schemas.microsoft.com/office/drawing/2014/main" id="{5703A6BA-0BFB-B39B-EBC0-F6B9353D5928}"/>
              </a:ext>
            </a:extLst>
          </p:cNvPr>
          <p:cNvSpPr txBox="1"/>
          <p:nvPr/>
        </p:nvSpPr>
        <p:spPr>
          <a:xfrm>
            <a:off x="8577674" y="2199739"/>
            <a:ext cx="8954150" cy="1477328"/>
          </a:xfrm>
          <a:prstGeom prst="rect">
            <a:avLst/>
          </a:prstGeom>
          <a:noFill/>
        </p:spPr>
        <p:txBody>
          <a:bodyPr wrap="square">
            <a:spAutoFit/>
          </a:bodyPr>
          <a:lstStyle/>
          <a:p>
            <a:pPr marL="0" lvl="0" indent="0" rtl="0">
              <a:spcBef>
                <a:spcPts val="1200"/>
              </a:spcBef>
              <a:spcAft>
                <a:spcPts val="0"/>
              </a:spcAft>
              <a:buNone/>
            </a:pPr>
            <a:r>
              <a:rPr lang="en-US">
                <a:solidFill>
                  <a:srgbClr val="00569E"/>
                </a:solidFill>
                <a:latin typeface="Poppins Medium" panose="00000600000000000000" pitchFamily="2" charset="0"/>
                <a:cs typeface="Poppins Medium" panose="00000600000000000000" pitchFamily="2" charset="0"/>
              </a:rPr>
              <a:t>In 2007, Joined Freescale Semiconductor, Inc. as Chief Technology Officer and left Freescale as Senior Vice President &amp; General Manager, Networking and Multimedia. Prior to that she had Various leadership roles at IBM for 13 years and left IBM as Vice President, Semiconductor R&amp;D Center. From 1994-1995 she was Technical Staff Member at Texas Instruments Inc.</a:t>
            </a:r>
          </a:p>
        </p:txBody>
      </p:sp>
      <p:sp>
        <p:nvSpPr>
          <p:cNvPr id="28" name="TextBox 27">
            <a:extLst>
              <a:ext uri="{FF2B5EF4-FFF2-40B4-BE49-F238E27FC236}">
                <a16:creationId xmlns:a16="http://schemas.microsoft.com/office/drawing/2014/main" id="{21EDF8D6-D88E-2071-94F2-4C227A8D4013}"/>
              </a:ext>
            </a:extLst>
          </p:cNvPr>
          <p:cNvSpPr txBox="1"/>
          <p:nvPr/>
        </p:nvSpPr>
        <p:spPr>
          <a:xfrm>
            <a:off x="8842388" y="6376212"/>
            <a:ext cx="9434961" cy="3046988"/>
          </a:xfrm>
          <a:prstGeom prst="rect">
            <a:avLst/>
          </a:prstGeom>
          <a:noFill/>
        </p:spPr>
        <p:txBody>
          <a:bodyPr wrap="square">
            <a:spAutoFit/>
          </a:bodyPr>
          <a:lstStyle/>
          <a:p>
            <a:pPr marL="0" lvl="0" indent="0" algn="l" rtl="0">
              <a:spcBef>
                <a:spcPts val="1200"/>
              </a:spcBef>
              <a:spcAft>
                <a:spcPts val="0"/>
              </a:spcAft>
              <a:buNone/>
            </a:pPr>
            <a:r>
              <a:rPr lang="en-US" sz="1400" b="1">
                <a:solidFill>
                  <a:srgbClr val="00569E"/>
                </a:solidFill>
                <a:latin typeface="Poppins" panose="00000500000000000000" pitchFamily="2" charset="0"/>
                <a:cs typeface="Poppins" panose="00000500000000000000" pitchFamily="2" charset="0"/>
              </a:rPr>
              <a:t>Notable Achievements &amp; Honors:</a:t>
            </a:r>
          </a:p>
          <a:p>
            <a:pPr marL="457200" lvl="0" indent="-286385" algn="l" rtl="0">
              <a:spcBef>
                <a:spcPts val="120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Published 40+ technical articles</a:t>
            </a:r>
          </a:p>
          <a:p>
            <a:pPr marL="457200" lvl="0" indent="-286385" algn="l" rtl="0">
              <a:spcBef>
                <a:spcPts val="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Fellow, Institute of Electronics and Electrical Engineers (2009)</a:t>
            </a:r>
          </a:p>
          <a:p>
            <a:pPr marL="457200" lvl="0" indent="-286385" algn="l" rtl="0">
              <a:spcBef>
                <a:spcPts val="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Elected, National Academy of Engineering (2018)</a:t>
            </a:r>
          </a:p>
          <a:p>
            <a:pPr marL="457200" lvl="0" indent="-286385" algn="l" rtl="0">
              <a:spcBef>
                <a:spcPts val="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Received, Global Semiconductor Association’s Dr. Morris Chang Leadership Award (2018)</a:t>
            </a:r>
          </a:p>
          <a:p>
            <a:pPr marL="457200" lvl="0" indent="-286385" algn="l" rtl="0">
              <a:spcBef>
                <a:spcPts val="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#2 on Fortune's "Business Person of the Year” (2020)</a:t>
            </a:r>
          </a:p>
          <a:p>
            <a:pPr marL="457200" lvl="0" indent="-286385" algn="l" rtl="0">
              <a:spcBef>
                <a:spcPts val="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Elected, American Academy of Arts &amp; Science (2020)</a:t>
            </a:r>
          </a:p>
          <a:p>
            <a:pPr marL="457200" lvl="0" indent="-286385" algn="l" rtl="0">
              <a:spcBef>
                <a:spcPts val="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Recipient, IEEE's Robert N. Noyce Medal (2021)</a:t>
            </a:r>
          </a:p>
          <a:p>
            <a:pPr marL="457200" lvl="0" indent="-286385" algn="l" rtl="0">
              <a:spcBef>
                <a:spcPts val="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Appointed, President’s Council of Advisors on Science &amp; Technology (2021)</a:t>
            </a:r>
          </a:p>
          <a:p>
            <a:pPr marL="457200" lvl="0" indent="-286385" algn="l" rtl="0">
              <a:spcBef>
                <a:spcPts val="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2024, 2023, 2022 &amp; 2021 Barron's World's Best CEOs</a:t>
            </a:r>
          </a:p>
          <a:p>
            <a:pPr marL="457200" lvl="0" indent="-286385" algn="l" rtl="0">
              <a:spcBef>
                <a:spcPts val="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Recipient, 2023 World Innovation, Technology and Services Alliance (WITSA) Eminent Person Award</a:t>
            </a:r>
          </a:p>
          <a:p>
            <a:pPr marL="457200" lvl="0" indent="-286385" algn="l" rtl="0">
              <a:spcBef>
                <a:spcPts val="0"/>
              </a:spcBef>
              <a:spcAft>
                <a:spcPts val="0"/>
              </a:spcAft>
              <a:buSzPct val="100000"/>
              <a:buChar char="●"/>
            </a:pPr>
            <a:r>
              <a:rPr lang="en-US" sz="1400">
                <a:solidFill>
                  <a:srgbClr val="00569E"/>
                </a:solidFill>
                <a:latin typeface="Poppins" panose="00000500000000000000" pitchFamily="2" charset="0"/>
                <a:cs typeface="Poppins" panose="00000500000000000000" pitchFamily="2" charset="0"/>
              </a:rPr>
              <a:t>Recipient, 2023 JEDEC Distinguished Executive Leadership Award, for Commitment to Open Standards Development</a:t>
            </a:r>
          </a:p>
        </p:txBody>
      </p:sp>
      <p:sp>
        <p:nvSpPr>
          <p:cNvPr id="32" name="TextBox 31">
            <a:extLst>
              <a:ext uri="{FF2B5EF4-FFF2-40B4-BE49-F238E27FC236}">
                <a16:creationId xmlns:a16="http://schemas.microsoft.com/office/drawing/2014/main" id="{A25B2E44-325A-080D-5720-FF6836522C68}"/>
              </a:ext>
            </a:extLst>
          </p:cNvPr>
          <p:cNvSpPr txBox="1"/>
          <p:nvPr/>
        </p:nvSpPr>
        <p:spPr>
          <a:xfrm>
            <a:off x="8577674" y="3855214"/>
            <a:ext cx="9434962" cy="2400657"/>
          </a:xfrm>
          <a:prstGeom prst="rect">
            <a:avLst/>
          </a:prstGeom>
          <a:noFill/>
        </p:spPr>
        <p:txBody>
          <a:bodyPr wrap="square">
            <a:spAutoFit/>
          </a:bodyPr>
          <a:lstStyle>
            <a:defPPr>
              <a:defRPr lang="en-US"/>
            </a:defPPr>
            <a:lvl1pPr lvl="0" indent="0">
              <a:spcBef>
                <a:spcPts val="1200"/>
              </a:spcBef>
              <a:spcAft>
                <a:spcPts val="0"/>
              </a:spcAft>
              <a:buNone/>
              <a:defRPr>
                <a:solidFill>
                  <a:srgbClr val="00569E"/>
                </a:solidFill>
                <a:latin typeface="Poppins Medium" panose="00000600000000000000" pitchFamily="2" charset="0"/>
                <a:cs typeface="Poppins Medium" panose="00000600000000000000" pitchFamily="2" charset="0"/>
              </a:defRPr>
            </a:lvl1pPr>
          </a:lstStyle>
          <a:p>
            <a:r>
              <a:rPr lang="en-US"/>
              <a:t>Affiliations:</a:t>
            </a:r>
          </a:p>
          <a:p>
            <a:pPr marL="285750" indent="-285750">
              <a:buFont typeface="Arial" panose="020B0604020202020204" pitchFamily="34" charset="0"/>
              <a:buChar char="•"/>
            </a:pPr>
            <a:r>
              <a:rPr lang="en-US" sz="1600"/>
              <a:t>Board of Directors at Cisco Systems, Inc. (since January 2020)</a:t>
            </a:r>
          </a:p>
          <a:p>
            <a:pPr marL="285750" indent="-285750">
              <a:buFont typeface="Arial" panose="020B0604020202020204" pitchFamily="34" charset="0"/>
              <a:buChar char="•"/>
            </a:pPr>
            <a:r>
              <a:rPr lang="en-US" sz="1600"/>
              <a:t>Board of Directors for the Semiconductor Industry Association</a:t>
            </a:r>
          </a:p>
          <a:p>
            <a:pPr marL="285750" indent="-285750">
              <a:buFont typeface="Arial" panose="020B0604020202020204" pitchFamily="34" charset="0"/>
              <a:buChar char="•"/>
            </a:pPr>
            <a:r>
              <a:rPr lang="en-US" sz="1600"/>
              <a:t>Department of Homeland Security – AI Safety and Security Board</a:t>
            </a:r>
          </a:p>
          <a:p>
            <a:r>
              <a:rPr lang="en-US"/>
              <a:t>Education:</a:t>
            </a:r>
          </a:p>
          <a:p>
            <a:pPr marL="285750" indent="-285750">
              <a:buFont typeface="Arial" panose="020B0604020202020204" pitchFamily="34" charset="0"/>
              <a:buChar char="•"/>
            </a:pPr>
            <a:r>
              <a:rPr lang="en-US" sz="1600"/>
              <a:t>B.S., M.S., and Ph.D. in Electrical Engineering from MIT</a:t>
            </a:r>
          </a:p>
        </p:txBody>
      </p:sp>
    </p:spTree>
    <p:extLst>
      <p:ext uri="{BB962C8B-B14F-4D97-AF65-F5344CB8AC3E}">
        <p14:creationId xmlns:p14="http://schemas.microsoft.com/office/powerpoint/2010/main" val="194069500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8714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Executive Leadership</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https://www.amd.com/en/corporate/leadership/darren-grasby.html</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6" name="Picture 2" descr="AMD Logo and symbol, meaning, history, PNG, brand">
            <a:extLst>
              <a:ext uri="{FF2B5EF4-FFF2-40B4-BE49-F238E27FC236}">
                <a16:creationId xmlns:a16="http://schemas.microsoft.com/office/drawing/2014/main" id="{C4CD8B40-BF78-3E19-831B-914BDA365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0A07BF5-F21F-CC0A-177F-A5D124B81E6B}"/>
              </a:ext>
            </a:extLst>
          </p:cNvPr>
          <p:cNvSpPr txBox="1"/>
          <p:nvPr/>
        </p:nvSpPr>
        <p:spPr>
          <a:xfrm>
            <a:off x="-64549" y="7164948"/>
            <a:ext cx="8716630" cy="1384995"/>
          </a:xfrm>
          <a:prstGeom prst="rect">
            <a:avLst/>
          </a:prstGeom>
          <a:noFill/>
        </p:spPr>
        <p:txBody>
          <a:bodyPr wrap="square">
            <a:spAutoFit/>
          </a:bodyPr>
          <a:lstStyle/>
          <a:p>
            <a:pPr marL="0" lvl="0" indent="0" algn="ctr" rtl="0">
              <a:spcBef>
                <a:spcPts val="0"/>
              </a:spcBef>
              <a:spcAft>
                <a:spcPts val="0"/>
              </a:spcAft>
              <a:buNone/>
            </a:pPr>
            <a:r>
              <a:rPr lang="en-US" sz="3600">
                <a:latin typeface="Poppins Medium" panose="00000600000000000000" pitchFamily="2" charset="0"/>
                <a:cs typeface="Poppins Medium" panose="00000600000000000000" pitchFamily="2" charset="0"/>
              </a:rPr>
              <a:t>Darren </a:t>
            </a:r>
            <a:r>
              <a:rPr lang="en-US" sz="3600" err="1">
                <a:latin typeface="Poppins Medium" panose="00000600000000000000" pitchFamily="2" charset="0"/>
                <a:cs typeface="Poppins Medium" panose="00000600000000000000" pitchFamily="2" charset="0"/>
              </a:rPr>
              <a:t>Grasby</a:t>
            </a:r>
            <a:br>
              <a:rPr lang="en-US" sz="3600">
                <a:latin typeface="Poppins Medium" panose="00000600000000000000" pitchFamily="2" charset="0"/>
                <a:cs typeface="Poppins Medium" panose="00000600000000000000" pitchFamily="2" charset="0"/>
              </a:rPr>
            </a:br>
            <a:r>
              <a:rPr lang="en-US" sz="2400">
                <a:latin typeface="Poppins Medium" panose="00000600000000000000" pitchFamily="2" charset="0"/>
                <a:cs typeface="Poppins Medium" panose="00000600000000000000" pitchFamily="2" charset="0"/>
              </a:rPr>
              <a:t>Executive Vice President, Strategic Partnerships, President EMEA</a:t>
            </a:r>
            <a:endParaRPr lang="en-CA" sz="3600">
              <a:latin typeface="Poppins Medium" panose="00000600000000000000" pitchFamily="2" charset="0"/>
              <a:cs typeface="Poppins Medium" panose="00000600000000000000" pitchFamily="2" charset="0"/>
            </a:endParaRPr>
          </a:p>
        </p:txBody>
      </p:sp>
      <p:sp>
        <p:nvSpPr>
          <p:cNvPr id="32" name="TextBox 31">
            <a:extLst>
              <a:ext uri="{FF2B5EF4-FFF2-40B4-BE49-F238E27FC236}">
                <a16:creationId xmlns:a16="http://schemas.microsoft.com/office/drawing/2014/main" id="{A25B2E44-325A-080D-5720-FF6836522C68}"/>
              </a:ext>
            </a:extLst>
          </p:cNvPr>
          <p:cNvSpPr txBox="1"/>
          <p:nvPr/>
        </p:nvSpPr>
        <p:spPr>
          <a:xfrm>
            <a:off x="9444076" y="3076283"/>
            <a:ext cx="8380603" cy="5199500"/>
          </a:xfrm>
          <a:prstGeom prst="rect">
            <a:avLst/>
          </a:prstGeom>
          <a:noFill/>
        </p:spPr>
        <p:txBody>
          <a:bodyPr wrap="square">
            <a:spAutoFit/>
          </a:bodyPr>
          <a:lstStyle>
            <a:defPPr>
              <a:defRPr lang="en-US"/>
            </a:defPPr>
            <a:lvl1pPr lvl="0" indent="0">
              <a:spcBef>
                <a:spcPts val="1200"/>
              </a:spcBef>
              <a:spcAft>
                <a:spcPts val="0"/>
              </a:spcAft>
              <a:buNone/>
              <a:defRPr>
                <a:solidFill>
                  <a:srgbClr val="00569E"/>
                </a:solidFill>
                <a:latin typeface="Poppins Medium" panose="00000600000000000000" pitchFamily="2" charset="0"/>
                <a:cs typeface="Poppins Medium" panose="00000600000000000000" pitchFamily="2" charset="0"/>
              </a:defRPr>
            </a:lvl1pPr>
          </a:lstStyle>
          <a:p>
            <a:pPr marL="0" lvl="0" indent="0" algn="l" rtl="0">
              <a:lnSpc>
                <a:spcPct val="105000"/>
              </a:lnSpc>
              <a:spcBef>
                <a:spcPts val="0"/>
              </a:spcBef>
              <a:spcAft>
                <a:spcPts val="0"/>
              </a:spcAft>
              <a:buNone/>
            </a:pPr>
            <a:r>
              <a:rPr lang="en-US" sz="1800" b="1"/>
              <a:t>Since joining AMD in 2007 (16 Years)</a:t>
            </a:r>
            <a:r>
              <a:rPr lang="en-US" sz="1800"/>
              <a:t>, </a:t>
            </a:r>
            <a:r>
              <a:rPr lang="en-US" sz="1800" err="1"/>
              <a:t>Grasby</a:t>
            </a:r>
            <a:r>
              <a:rPr lang="en-US" sz="1800"/>
              <a:t> has been instrumental in driving profitable growth across AMD’s different routes to market and increasing the company’s global sales footprint.</a:t>
            </a:r>
          </a:p>
          <a:p>
            <a:pPr marL="0" lvl="0" indent="0" algn="l" rtl="0">
              <a:lnSpc>
                <a:spcPct val="105000"/>
              </a:lnSpc>
              <a:spcBef>
                <a:spcPts val="1200"/>
              </a:spcBef>
              <a:spcAft>
                <a:spcPts val="0"/>
              </a:spcAft>
              <a:buNone/>
            </a:pPr>
            <a:br>
              <a:rPr lang="en-US" sz="1800" b="1"/>
            </a:br>
            <a:r>
              <a:rPr lang="en-US" sz="1800" b="1"/>
              <a:t>For the last five years, </a:t>
            </a:r>
            <a:r>
              <a:rPr lang="en-US" sz="1800" b="1" err="1"/>
              <a:t>Grasby</a:t>
            </a:r>
            <a:r>
              <a:rPr lang="en-US" sz="1800" b="1"/>
              <a:t> served as chief sales officer.</a:t>
            </a:r>
            <a:r>
              <a:rPr lang="en-US" sz="1800"/>
              <a:t> In that role, he united the global sales teams and significantly strengthened customer relationships, growing AMD share. Prior to that, he held several leadership roles within AMD focused on sales and marketing, and the EMEA region.</a:t>
            </a:r>
          </a:p>
          <a:p>
            <a:pPr marL="0" lvl="0" indent="0" algn="l" rtl="0">
              <a:lnSpc>
                <a:spcPct val="105000"/>
              </a:lnSpc>
              <a:spcBef>
                <a:spcPts val="1200"/>
              </a:spcBef>
              <a:spcAft>
                <a:spcPts val="0"/>
              </a:spcAft>
              <a:buNone/>
            </a:pPr>
            <a:br>
              <a:rPr lang="en-US" sz="1800"/>
            </a:br>
            <a:r>
              <a:rPr lang="en-US" sz="1800"/>
              <a:t>Based in the UK, </a:t>
            </a:r>
            <a:r>
              <a:rPr lang="en-US" sz="1800" err="1"/>
              <a:t>Grasby</a:t>
            </a:r>
            <a:r>
              <a:rPr lang="en-US" sz="1800"/>
              <a:t> has </a:t>
            </a:r>
            <a:r>
              <a:rPr lang="en-US" sz="1800" b="1"/>
              <a:t>nearly three decades of high-tech industry expertise focused on PCs, graphics and peripheral product sales.</a:t>
            </a:r>
            <a:endParaRPr lang="en-US" sz="1800"/>
          </a:p>
          <a:p>
            <a:pPr marL="0" lvl="0" indent="0" algn="l" rtl="0">
              <a:lnSpc>
                <a:spcPct val="105000"/>
              </a:lnSpc>
              <a:spcBef>
                <a:spcPts val="1200"/>
              </a:spcBef>
              <a:spcAft>
                <a:spcPts val="1200"/>
              </a:spcAft>
              <a:buNone/>
            </a:pPr>
            <a:br>
              <a:rPr lang="en-US" b="1"/>
            </a:br>
            <a:r>
              <a:rPr lang="en-US" sz="1800" b="1"/>
              <a:t>Before joining AMD, he founded and led several successful regional computer manufacturing companies.</a:t>
            </a:r>
          </a:p>
        </p:txBody>
      </p:sp>
      <p:pic>
        <p:nvPicPr>
          <p:cNvPr id="2050" name="Picture 2">
            <a:extLst>
              <a:ext uri="{FF2B5EF4-FFF2-40B4-BE49-F238E27FC236}">
                <a16:creationId xmlns:a16="http://schemas.microsoft.com/office/drawing/2014/main" id="{0BFB17F1-70B8-411C-A3C7-A7BE1542BC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511" y="1299613"/>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31898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8714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Executive Leadership</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https://www.amd.com/en/corporate/leadership/phil-guido.html</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6" name="Picture 2" descr="AMD Logo and symbol, meaning, history, PNG, brand">
            <a:extLst>
              <a:ext uri="{FF2B5EF4-FFF2-40B4-BE49-F238E27FC236}">
                <a16:creationId xmlns:a16="http://schemas.microsoft.com/office/drawing/2014/main" id="{C4CD8B40-BF78-3E19-831B-914BDA365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0A07BF5-F21F-CC0A-177F-A5D124B81E6B}"/>
              </a:ext>
            </a:extLst>
          </p:cNvPr>
          <p:cNvSpPr txBox="1"/>
          <p:nvPr/>
        </p:nvSpPr>
        <p:spPr>
          <a:xfrm>
            <a:off x="93209" y="7164948"/>
            <a:ext cx="8380603" cy="1384995"/>
          </a:xfrm>
          <a:prstGeom prst="rect">
            <a:avLst/>
          </a:prstGeom>
          <a:noFill/>
        </p:spPr>
        <p:txBody>
          <a:bodyPr wrap="square">
            <a:spAutoFit/>
          </a:bodyPr>
          <a:lstStyle/>
          <a:p>
            <a:pPr marL="0" lvl="0" indent="0" algn="ctr" rtl="0">
              <a:spcBef>
                <a:spcPts val="0"/>
              </a:spcBef>
              <a:spcAft>
                <a:spcPts val="0"/>
              </a:spcAft>
              <a:buNone/>
            </a:pPr>
            <a:r>
              <a:rPr lang="en-US" sz="3600">
                <a:latin typeface="Poppins Medium" panose="00000600000000000000" pitchFamily="2" charset="0"/>
                <a:cs typeface="Poppins Medium" panose="00000600000000000000" pitchFamily="2" charset="0"/>
              </a:rPr>
              <a:t>Phil Guido</a:t>
            </a:r>
            <a:br>
              <a:rPr lang="en-US" sz="3600">
                <a:latin typeface="Poppins Medium" panose="00000600000000000000" pitchFamily="2" charset="0"/>
                <a:cs typeface="Poppins Medium" panose="00000600000000000000" pitchFamily="2" charset="0"/>
              </a:rPr>
            </a:br>
            <a:r>
              <a:rPr lang="en-US" sz="2400">
                <a:latin typeface="Poppins Medium" panose="00000600000000000000" pitchFamily="2" charset="0"/>
                <a:cs typeface="Poppins Medium" panose="00000600000000000000" pitchFamily="2" charset="0"/>
              </a:rPr>
              <a:t>Executive Vice President and Chief Commercial Officer</a:t>
            </a:r>
            <a:endParaRPr lang="en-CA" sz="3600">
              <a:latin typeface="Poppins Medium" panose="00000600000000000000" pitchFamily="2" charset="0"/>
              <a:cs typeface="Poppins Medium" panose="00000600000000000000" pitchFamily="2" charset="0"/>
            </a:endParaRPr>
          </a:p>
        </p:txBody>
      </p:sp>
      <p:sp>
        <p:nvSpPr>
          <p:cNvPr id="32" name="TextBox 31">
            <a:extLst>
              <a:ext uri="{FF2B5EF4-FFF2-40B4-BE49-F238E27FC236}">
                <a16:creationId xmlns:a16="http://schemas.microsoft.com/office/drawing/2014/main" id="{A25B2E44-325A-080D-5720-FF6836522C68}"/>
              </a:ext>
            </a:extLst>
          </p:cNvPr>
          <p:cNvSpPr txBox="1"/>
          <p:nvPr/>
        </p:nvSpPr>
        <p:spPr>
          <a:xfrm>
            <a:off x="9444076" y="3023944"/>
            <a:ext cx="8380603" cy="5319533"/>
          </a:xfrm>
          <a:prstGeom prst="rect">
            <a:avLst/>
          </a:prstGeom>
          <a:noFill/>
        </p:spPr>
        <p:txBody>
          <a:bodyPr wrap="square">
            <a:spAutoFit/>
          </a:bodyPr>
          <a:lstStyle>
            <a:defPPr>
              <a:defRPr lang="en-US"/>
            </a:defPPr>
            <a:lvl1pPr lvl="0" indent="0">
              <a:spcBef>
                <a:spcPts val="1200"/>
              </a:spcBef>
              <a:spcAft>
                <a:spcPts val="0"/>
              </a:spcAft>
              <a:buNone/>
              <a:defRPr>
                <a:solidFill>
                  <a:srgbClr val="00569E"/>
                </a:solidFill>
                <a:latin typeface="Poppins Medium" panose="00000600000000000000" pitchFamily="2" charset="0"/>
                <a:cs typeface="Poppins Medium" panose="00000600000000000000" pitchFamily="2" charset="0"/>
              </a:defRPr>
            </a:lvl1pPr>
          </a:lstStyle>
          <a:p>
            <a:pPr marL="0" lvl="0" indent="0" algn="l" rtl="0">
              <a:lnSpc>
                <a:spcPct val="105000"/>
              </a:lnSpc>
              <a:spcBef>
                <a:spcPts val="0"/>
              </a:spcBef>
              <a:spcAft>
                <a:spcPts val="0"/>
              </a:spcAft>
              <a:buNone/>
            </a:pPr>
            <a:r>
              <a:rPr lang="en-US" sz="1800"/>
              <a:t>Phil Guido is executive vice president and chief commercial officer leading the Worldwide Sales Organization for AMD.</a:t>
            </a:r>
          </a:p>
          <a:p>
            <a:pPr marL="0" lvl="0" indent="0" algn="l" rtl="0">
              <a:lnSpc>
                <a:spcPct val="105000"/>
              </a:lnSpc>
              <a:spcBef>
                <a:spcPts val="0"/>
              </a:spcBef>
              <a:spcAft>
                <a:spcPts val="0"/>
              </a:spcAft>
              <a:buNone/>
            </a:pPr>
            <a:endParaRPr lang="en-US" sz="1800"/>
          </a:p>
          <a:p>
            <a:pPr marL="0" lvl="0" indent="0" algn="l" rtl="0">
              <a:lnSpc>
                <a:spcPct val="105000"/>
              </a:lnSpc>
              <a:spcBef>
                <a:spcPts val="0"/>
              </a:spcBef>
              <a:spcAft>
                <a:spcPts val="0"/>
              </a:spcAft>
              <a:buNone/>
            </a:pPr>
            <a:r>
              <a:rPr lang="en-US" sz="1800"/>
              <a:t>Phil </a:t>
            </a:r>
            <a:r>
              <a:rPr lang="en-US" sz="1800" b="1"/>
              <a:t>was previously general manager, global managing partner of Strategic Sales at IBM Consulting, </a:t>
            </a:r>
            <a:r>
              <a:rPr lang="en-US" sz="1800"/>
              <a:t>responsible for expanding IBM’s deep partnerships with enterprise customers. He held multiple leadership roles at IBM during his </a:t>
            </a:r>
            <a:r>
              <a:rPr lang="en-US" sz="1800" b="1"/>
              <a:t>more than 30-year tenure </a:t>
            </a:r>
            <a:r>
              <a:rPr lang="en-US" sz="1800"/>
              <a:t>with the company, including the general manager of IBM North America driving over $40B in revenue and general manager, Infrastructure Services Business.</a:t>
            </a:r>
          </a:p>
          <a:p>
            <a:pPr marL="0" lvl="0" indent="0" algn="l" rtl="0">
              <a:lnSpc>
                <a:spcPct val="105000"/>
              </a:lnSpc>
              <a:spcBef>
                <a:spcPts val="0"/>
              </a:spcBef>
              <a:spcAft>
                <a:spcPts val="0"/>
              </a:spcAft>
              <a:buNone/>
            </a:pPr>
            <a:endParaRPr lang="en-US" sz="1800"/>
          </a:p>
          <a:p>
            <a:pPr marL="0" lvl="0" indent="0" algn="l" rtl="0">
              <a:lnSpc>
                <a:spcPct val="105000"/>
              </a:lnSpc>
              <a:spcBef>
                <a:spcPts val="0"/>
              </a:spcBef>
              <a:spcAft>
                <a:spcPts val="0"/>
              </a:spcAft>
              <a:buNone/>
            </a:pPr>
            <a:r>
              <a:rPr lang="en-US" sz="1800"/>
              <a:t>Phil graduated Magna Cum Laude and Phi Kappa Phi from Montclair State University with a </a:t>
            </a:r>
            <a:r>
              <a:rPr lang="en-US" sz="1800" b="1"/>
              <a:t>degree in economics</a:t>
            </a:r>
            <a:r>
              <a:rPr lang="en-US" sz="1800"/>
              <a:t> and has a certificate in International Business from the University of Copenhagen. </a:t>
            </a:r>
          </a:p>
          <a:p>
            <a:pPr marL="0" lvl="0" indent="0" algn="l" rtl="0">
              <a:lnSpc>
                <a:spcPct val="105000"/>
              </a:lnSpc>
              <a:spcBef>
                <a:spcPts val="0"/>
              </a:spcBef>
              <a:spcAft>
                <a:spcPts val="0"/>
              </a:spcAft>
              <a:buNone/>
            </a:pPr>
            <a:endParaRPr lang="en-US"/>
          </a:p>
          <a:p>
            <a:pPr marL="0" lvl="0" indent="0" algn="l" rtl="0">
              <a:lnSpc>
                <a:spcPct val="105000"/>
              </a:lnSpc>
              <a:spcBef>
                <a:spcPts val="0"/>
              </a:spcBef>
              <a:spcAft>
                <a:spcPts val="0"/>
              </a:spcAft>
              <a:buNone/>
            </a:pPr>
            <a:r>
              <a:rPr lang="en-US" sz="1800"/>
              <a:t>He is a </a:t>
            </a:r>
            <a:r>
              <a:rPr lang="en-US" sz="1800" b="1"/>
              <a:t>senior advisor board member </a:t>
            </a:r>
            <a:r>
              <a:rPr lang="en-US" sz="1800"/>
              <a:t>of Brighton Park Capital Group, senior member of The David Rockefeller Fellows Programs in New York City, and on the board of the </a:t>
            </a:r>
            <a:r>
              <a:rPr lang="en-US" sz="1800" err="1"/>
              <a:t>NPower</a:t>
            </a:r>
            <a:r>
              <a:rPr lang="en-US" sz="1800"/>
              <a:t> Gala Committee.</a:t>
            </a:r>
          </a:p>
        </p:txBody>
      </p:sp>
      <p:pic>
        <p:nvPicPr>
          <p:cNvPr id="4098" name="Picture 2">
            <a:extLst>
              <a:ext uri="{FF2B5EF4-FFF2-40B4-BE49-F238E27FC236}">
                <a16:creationId xmlns:a16="http://schemas.microsoft.com/office/drawing/2014/main" id="{8C5D4A15-C9E1-9257-7626-09C680A52D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510" y="1288901"/>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76159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8714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Executive Leadership</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https://www.amd.com/en/corporate/leadership/jean-hu.html</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6" name="Picture 2" descr="AMD Logo and symbol, meaning, history, PNG, brand">
            <a:extLst>
              <a:ext uri="{FF2B5EF4-FFF2-40B4-BE49-F238E27FC236}">
                <a16:creationId xmlns:a16="http://schemas.microsoft.com/office/drawing/2014/main" id="{C4CD8B40-BF78-3E19-831B-914BDA365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0A07BF5-F21F-CC0A-177F-A5D124B81E6B}"/>
              </a:ext>
            </a:extLst>
          </p:cNvPr>
          <p:cNvSpPr txBox="1"/>
          <p:nvPr/>
        </p:nvSpPr>
        <p:spPr>
          <a:xfrm>
            <a:off x="93209" y="7164948"/>
            <a:ext cx="8380603" cy="1384995"/>
          </a:xfrm>
          <a:prstGeom prst="rect">
            <a:avLst/>
          </a:prstGeom>
          <a:noFill/>
        </p:spPr>
        <p:txBody>
          <a:bodyPr wrap="square">
            <a:spAutoFit/>
          </a:bodyPr>
          <a:lstStyle/>
          <a:p>
            <a:pPr marL="0" lvl="0" indent="0" algn="ctr" rtl="0">
              <a:spcBef>
                <a:spcPts val="0"/>
              </a:spcBef>
              <a:spcAft>
                <a:spcPts val="0"/>
              </a:spcAft>
              <a:buNone/>
            </a:pPr>
            <a:r>
              <a:rPr lang="en-US" sz="3600">
                <a:latin typeface="Poppins Medium" panose="00000600000000000000" pitchFamily="2" charset="0"/>
                <a:cs typeface="Poppins Medium" panose="00000600000000000000" pitchFamily="2" charset="0"/>
              </a:rPr>
              <a:t>Jean Hu</a:t>
            </a:r>
            <a:br>
              <a:rPr lang="en-US" sz="3600">
                <a:latin typeface="Poppins Medium" panose="00000600000000000000" pitchFamily="2" charset="0"/>
                <a:cs typeface="Poppins Medium" panose="00000600000000000000" pitchFamily="2" charset="0"/>
              </a:rPr>
            </a:br>
            <a:r>
              <a:rPr lang="en-US" sz="2400">
                <a:latin typeface="Poppins Medium" panose="00000600000000000000" pitchFamily="2" charset="0"/>
                <a:cs typeface="Poppins Medium" panose="00000600000000000000" pitchFamily="2" charset="0"/>
              </a:rPr>
              <a:t>Executive Vice President, Chief Financial Officer and Treasurer</a:t>
            </a:r>
            <a:endParaRPr lang="en-CA" sz="3600">
              <a:latin typeface="Poppins Medium" panose="00000600000000000000" pitchFamily="2" charset="0"/>
              <a:cs typeface="Poppins Medium" panose="00000600000000000000" pitchFamily="2" charset="0"/>
            </a:endParaRPr>
          </a:p>
        </p:txBody>
      </p:sp>
      <p:sp>
        <p:nvSpPr>
          <p:cNvPr id="32" name="TextBox 31">
            <a:extLst>
              <a:ext uri="{FF2B5EF4-FFF2-40B4-BE49-F238E27FC236}">
                <a16:creationId xmlns:a16="http://schemas.microsoft.com/office/drawing/2014/main" id="{A25B2E44-325A-080D-5720-FF6836522C68}"/>
              </a:ext>
            </a:extLst>
          </p:cNvPr>
          <p:cNvSpPr txBox="1"/>
          <p:nvPr/>
        </p:nvSpPr>
        <p:spPr>
          <a:xfrm>
            <a:off x="9444076" y="3023944"/>
            <a:ext cx="8380603" cy="4446987"/>
          </a:xfrm>
          <a:prstGeom prst="rect">
            <a:avLst/>
          </a:prstGeom>
          <a:noFill/>
        </p:spPr>
        <p:txBody>
          <a:bodyPr wrap="square">
            <a:spAutoFit/>
          </a:bodyPr>
          <a:lstStyle>
            <a:defPPr>
              <a:defRPr lang="en-US"/>
            </a:defPPr>
            <a:lvl1pPr lvl="0" indent="0">
              <a:spcBef>
                <a:spcPts val="1200"/>
              </a:spcBef>
              <a:spcAft>
                <a:spcPts val="0"/>
              </a:spcAft>
              <a:buNone/>
              <a:defRPr>
                <a:solidFill>
                  <a:srgbClr val="00569E"/>
                </a:solidFill>
                <a:latin typeface="Poppins Medium" panose="00000600000000000000" pitchFamily="2" charset="0"/>
                <a:cs typeface="Poppins Medium" panose="00000600000000000000" pitchFamily="2" charset="0"/>
              </a:defRPr>
            </a:lvl1pPr>
          </a:lstStyle>
          <a:p>
            <a:pPr marL="0" lvl="0" indent="0" algn="l" rtl="0">
              <a:lnSpc>
                <a:spcPct val="105000"/>
              </a:lnSpc>
              <a:spcBef>
                <a:spcPts val="0"/>
              </a:spcBef>
              <a:spcAft>
                <a:spcPts val="0"/>
              </a:spcAft>
              <a:buNone/>
            </a:pPr>
            <a:r>
              <a:rPr lang="en-US" sz="1800"/>
              <a:t>Jean Hu is executive vice president, chief financial officer and treasurer of AMD, </a:t>
            </a:r>
            <a:r>
              <a:rPr lang="en-US" sz="1800" b="1"/>
              <a:t>responsible for the company’s financial planning and strategy</a:t>
            </a:r>
            <a:r>
              <a:rPr lang="en-US" sz="1800"/>
              <a:t>. In this role, Hu leads the global finance organization, global corporate services, facilities, and investor relations.</a:t>
            </a:r>
          </a:p>
          <a:p>
            <a:pPr marL="0" lvl="0" indent="0" algn="l" rtl="0">
              <a:lnSpc>
                <a:spcPct val="105000"/>
              </a:lnSpc>
              <a:spcBef>
                <a:spcPts val="0"/>
              </a:spcBef>
              <a:spcAft>
                <a:spcPts val="0"/>
              </a:spcAft>
              <a:buNone/>
            </a:pPr>
            <a:endParaRPr lang="en-US" sz="1800"/>
          </a:p>
          <a:p>
            <a:pPr marL="0" lvl="0" indent="0" algn="l" rtl="0">
              <a:lnSpc>
                <a:spcPct val="105000"/>
              </a:lnSpc>
              <a:spcBef>
                <a:spcPts val="0"/>
              </a:spcBef>
              <a:spcAft>
                <a:spcPts val="0"/>
              </a:spcAft>
              <a:buNone/>
            </a:pPr>
            <a:r>
              <a:rPr lang="en-US" sz="1800"/>
              <a:t>Prior to AMD, Hu served as </a:t>
            </a:r>
            <a:r>
              <a:rPr lang="en-US" sz="1800" b="1"/>
              <a:t>CFO of Marvell</a:t>
            </a:r>
            <a:r>
              <a:rPr lang="en-US" sz="1800"/>
              <a:t> where she led all aspects of financial planning, accounting, reporting, treasury, tax and investor relations. She has more than </a:t>
            </a:r>
            <a:r>
              <a:rPr lang="en-US" sz="1800" b="1"/>
              <a:t>20 years of financial leadership experience in the semiconductor industry</a:t>
            </a:r>
            <a:r>
              <a:rPr lang="en-US" sz="1800"/>
              <a:t>, including previous CFO roles at </a:t>
            </a:r>
            <a:r>
              <a:rPr lang="en-US" sz="1800" err="1"/>
              <a:t>Qlogic</a:t>
            </a:r>
            <a:r>
              <a:rPr lang="en-US" sz="1800"/>
              <a:t> and Conexant.</a:t>
            </a:r>
          </a:p>
          <a:p>
            <a:pPr marL="0" lvl="0" indent="0" algn="l" rtl="0">
              <a:lnSpc>
                <a:spcPct val="105000"/>
              </a:lnSpc>
              <a:spcBef>
                <a:spcPts val="0"/>
              </a:spcBef>
              <a:spcAft>
                <a:spcPts val="0"/>
              </a:spcAft>
              <a:buNone/>
            </a:pPr>
            <a:endParaRPr lang="en-US" sz="1800"/>
          </a:p>
          <a:p>
            <a:pPr marL="0" lvl="0" indent="0" algn="l" rtl="0">
              <a:lnSpc>
                <a:spcPct val="105000"/>
              </a:lnSpc>
              <a:spcBef>
                <a:spcPts val="0"/>
              </a:spcBef>
              <a:spcAft>
                <a:spcPts val="0"/>
              </a:spcAft>
              <a:buNone/>
            </a:pPr>
            <a:r>
              <a:rPr lang="en-US" sz="1800"/>
              <a:t>Hu earned a </a:t>
            </a:r>
            <a:r>
              <a:rPr lang="en-US" sz="1800" b="1"/>
              <a:t>B.S. in chemical engineering</a:t>
            </a:r>
            <a:r>
              <a:rPr lang="en-US" sz="1800"/>
              <a:t> from Beijing University of Chemical Technology and holds a </a:t>
            </a:r>
            <a:r>
              <a:rPr lang="en-US" sz="1800" b="1"/>
              <a:t>Ph.D. in economics </a:t>
            </a:r>
            <a:r>
              <a:rPr lang="en-US" sz="1800"/>
              <a:t>from Claremont Graduate University. She serves on the </a:t>
            </a:r>
            <a:r>
              <a:rPr lang="en-US" sz="1800" b="1"/>
              <a:t>board of directors at cybersecurity company Fortinet. </a:t>
            </a:r>
          </a:p>
        </p:txBody>
      </p:sp>
      <p:pic>
        <p:nvPicPr>
          <p:cNvPr id="5122" name="Picture 2" descr="Jean Hu">
            <a:extLst>
              <a:ext uri="{FF2B5EF4-FFF2-40B4-BE49-F238E27FC236}">
                <a16:creationId xmlns:a16="http://schemas.microsoft.com/office/drawing/2014/main" id="{52EB46ED-3BBC-F497-E575-3169057216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510" y="1307336"/>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2098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8714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Executive Leadership</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https://www.amd.com/en/corporate/leadership/forrest-norrod.html</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6" name="Picture 2" descr="AMD Logo and symbol, meaning, history, PNG, brand">
            <a:extLst>
              <a:ext uri="{FF2B5EF4-FFF2-40B4-BE49-F238E27FC236}">
                <a16:creationId xmlns:a16="http://schemas.microsoft.com/office/drawing/2014/main" id="{C4CD8B40-BF78-3E19-831B-914BDA365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0A07BF5-F21F-CC0A-177F-A5D124B81E6B}"/>
              </a:ext>
            </a:extLst>
          </p:cNvPr>
          <p:cNvSpPr txBox="1"/>
          <p:nvPr/>
        </p:nvSpPr>
        <p:spPr>
          <a:xfrm>
            <a:off x="93209" y="7164948"/>
            <a:ext cx="8380603" cy="1384995"/>
          </a:xfrm>
          <a:prstGeom prst="rect">
            <a:avLst/>
          </a:prstGeom>
          <a:noFill/>
        </p:spPr>
        <p:txBody>
          <a:bodyPr wrap="square">
            <a:spAutoFit/>
          </a:bodyPr>
          <a:lstStyle/>
          <a:p>
            <a:pPr marL="0" lvl="0" indent="0" algn="ctr" rtl="0">
              <a:spcBef>
                <a:spcPts val="0"/>
              </a:spcBef>
              <a:spcAft>
                <a:spcPts val="0"/>
              </a:spcAft>
              <a:buNone/>
            </a:pPr>
            <a:r>
              <a:rPr lang="en-US" sz="3600">
                <a:latin typeface="Poppins Medium" panose="00000600000000000000" pitchFamily="2" charset="0"/>
                <a:cs typeface="Poppins Medium" panose="00000600000000000000" pitchFamily="2" charset="0"/>
              </a:rPr>
              <a:t>Forrest </a:t>
            </a:r>
            <a:r>
              <a:rPr lang="en-US" sz="3600" err="1">
                <a:latin typeface="Poppins Medium" panose="00000600000000000000" pitchFamily="2" charset="0"/>
                <a:cs typeface="Poppins Medium" panose="00000600000000000000" pitchFamily="2" charset="0"/>
              </a:rPr>
              <a:t>Norrod</a:t>
            </a:r>
            <a:br>
              <a:rPr lang="en-US" sz="3600">
                <a:latin typeface="Poppins Medium" panose="00000600000000000000" pitchFamily="2" charset="0"/>
                <a:cs typeface="Poppins Medium" panose="00000600000000000000" pitchFamily="2" charset="0"/>
              </a:rPr>
            </a:br>
            <a:r>
              <a:rPr lang="en-US" sz="2400">
                <a:latin typeface="Poppins Medium" panose="00000600000000000000" pitchFamily="2" charset="0"/>
                <a:cs typeface="Poppins Medium" panose="00000600000000000000" pitchFamily="2" charset="0"/>
              </a:rPr>
              <a:t>Executive Vice President and General Manager, Data Center Solutions Business Unit</a:t>
            </a:r>
            <a:endParaRPr lang="en-CA" sz="3600">
              <a:latin typeface="Poppins Medium" panose="00000600000000000000" pitchFamily="2" charset="0"/>
              <a:cs typeface="Poppins Medium" panose="00000600000000000000" pitchFamily="2" charset="0"/>
            </a:endParaRPr>
          </a:p>
        </p:txBody>
      </p:sp>
      <p:sp>
        <p:nvSpPr>
          <p:cNvPr id="32" name="TextBox 31">
            <a:extLst>
              <a:ext uri="{FF2B5EF4-FFF2-40B4-BE49-F238E27FC236}">
                <a16:creationId xmlns:a16="http://schemas.microsoft.com/office/drawing/2014/main" id="{A25B2E44-325A-080D-5720-FF6836522C68}"/>
              </a:ext>
            </a:extLst>
          </p:cNvPr>
          <p:cNvSpPr txBox="1"/>
          <p:nvPr/>
        </p:nvSpPr>
        <p:spPr>
          <a:xfrm>
            <a:off x="9444076" y="3023944"/>
            <a:ext cx="8380603" cy="5319533"/>
          </a:xfrm>
          <a:prstGeom prst="rect">
            <a:avLst/>
          </a:prstGeom>
          <a:noFill/>
        </p:spPr>
        <p:txBody>
          <a:bodyPr wrap="square">
            <a:spAutoFit/>
          </a:bodyPr>
          <a:lstStyle>
            <a:defPPr>
              <a:defRPr lang="en-US"/>
            </a:defPPr>
            <a:lvl1pPr lvl="0" indent="0">
              <a:spcBef>
                <a:spcPts val="1200"/>
              </a:spcBef>
              <a:spcAft>
                <a:spcPts val="0"/>
              </a:spcAft>
              <a:buNone/>
              <a:defRPr>
                <a:solidFill>
                  <a:srgbClr val="00569E"/>
                </a:solidFill>
                <a:latin typeface="Poppins Medium" panose="00000600000000000000" pitchFamily="2" charset="0"/>
                <a:cs typeface="Poppins Medium" panose="00000600000000000000" pitchFamily="2" charset="0"/>
              </a:defRPr>
            </a:lvl1pPr>
          </a:lstStyle>
          <a:p>
            <a:pPr marL="0" lvl="0" indent="0" algn="l" rtl="0">
              <a:lnSpc>
                <a:spcPct val="105000"/>
              </a:lnSpc>
              <a:spcBef>
                <a:spcPts val="0"/>
              </a:spcBef>
              <a:spcAft>
                <a:spcPts val="0"/>
              </a:spcAft>
              <a:buNone/>
            </a:pPr>
            <a:r>
              <a:rPr lang="en-US"/>
              <a:t>H</a:t>
            </a:r>
            <a:r>
              <a:rPr lang="en-US" sz="1800"/>
              <a:t>e is responsible for </a:t>
            </a:r>
            <a:r>
              <a:rPr lang="en-US" sz="1800" b="1"/>
              <a:t>managing all aspects of strategy, business management and engineering for AMD data center products</a:t>
            </a:r>
            <a:r>
              <a:rPr lang="en-US" sz="1800"/>
              <a:t>. </a:t>
            </a:r>
            <a:r>
              <a:rPr lang="en-US" sz="1800" err="1"/>
              <a:t>Norrod</a:t>
            </a:r>
            <a:r>
              <a:rPr lang="en-US" sz="1800"/>
              <a:t> has more than </a:t>
            </a:r>
            <a:r>
              <a:rPr lang="en-US" sz="1800" b="1"/>
              <a:t>30 years of technology industry experience </a:t>
            </a:r>
            <a:r>
              <a:rPr lang="en-US" sz="1800"/>
              <a:t>across a number of engineering and business management roles at both the chip and system level.</a:t>
            </a:r>
          </a:p>
          <a:p>
            <a:pPr marL="0" lvl="0" indent="0" algn="l" rtl="0">
              <a:lnSpc>
                <a:spcPct val="105000"/>
              </a:lnSpc>
              <a:spcBef>
                <a:spcPts val="0"/>
              </a:spcBef>
              <a:spcAft>
                <a:spcPts val="0"/>
              </a:spcAft>
              <a:buNone/>
            </a:pPr>
            <a:endParaRPr lang="en-US" sz="1800"/>
          </a:p>
          <a:p>
            <a:pPr marL="0" lvl="0" indent="0" algn="l" rtl="0">
              <a:lnSpc>
                <a:spcPct val="105000"/>
              </a:lnSpc>
              <a:spcBef>
                <a:spcPts val="0"/>
              </a:spcBef>
              <a:spcAft>
                <a:spcPts val="0"/>
              </a:spcAft>
              <a:buNone/>
            </a:pPr>
            <a:r>
              <a:rPr lang="en-US" sz="1800" err="1"/>
              <a:t>Norrod</a:t>
            </a:r>
            <a:r>
              <a:rPr lang="en-US" sz="1800"/>
              <a:t> was </a:t>
            </a:r>
            <a:r>
              <a:rPr lang="en-US" sz="1800" b="1"/>
              <a:t>previously vice president and general manager of the Server Business at Dell</a:t>
            </a:r>
            <a:r>
              <a:rPr lang="en-US" sz="1800"/>
              <a:t> from December 2009 to October 2014. He joined Dell as CTO of Client Products in August 2000, and held multiple engineering and management roles during his tenure.</a:t>
            </a:r>
          </a:p>
          <a:p>
            <a:pPr marL="0" lvl="0" indent="0" algn="l" rtl="0">
              <a:lnSpc>
                <a:spcPct val="105000"/>
              </a:lnSpc>
              <a:spcBef>
                <a:spcPts val="0"/>
              </a:spcBef>
              <a:spcAft>
                <a:spcPts val="0"/>
              </a:spcAft>
              <a:buNone/>
            </a:pPr>
            <a:endParaRPr lang="en-US" sz="1800"/>
          </a:p>
          <a:p>
            <a:pPr marL="0" lvl="0" indent="0" algn="l" rtl="0">
              <a:lnSpc>
                <a:spcPct val="105000"/>
              </a:lnSpc>
              <a:spcBef>
                <a:spcPts val="0"/>
              </a:spcBef>
              <a:spcAft>
                <a:spcPts val="0"/>
              </a:spcAft>
              <a:buNone/>
            </a:pPr>
            <a:r>
              <a:rPr lang="en-US" sz="1800"/>
              <a:t>Prior to Dell, </a:t>
            </a:r>
            <a:r>
              <a:rPr lang="en-US" sz="1800" b="1" err="1"/>
              <a:t>Norrod</a:t>
            </a:r>
            <a:r>
              <a:rPr lang="en-US" sz="1800" b="1"/>
              <a:t> worked at Cyrix Corp from 1993 to 1997 and led the integrated x86 CPU businesses at National Semiconductor from 1997 to 2000.</a:t>
            </a:r>
          </a:p>
          <a:p>
            <a:pPr marL="0" lvl="0" indent="0" algn="l" rtl="0">
              <a:lnSpc>
                <a:spcPct val="105000"/>
              </a:lnSpc>
              <a:spcBef>
                <a:spcPts val="0"/>
              </a:spcBef>
              <a:spcAft>
                <a:spcPts val="0"/>
              </a:spcAft>
              <a:buNone/>
            </a:pPr>
            <a:endParaRPr lang="en-US" sz="1800"/>
          </a:p>
          <a:p>
            <a:pPr marL="0" lvl="0" indent="0" algn="l" rtl="0">
              <a:lnSpc>
                <a:spcPct val="105000"/>
              </a:lnSpc>
              <a:spcBef>
                <a:spcPts val="0"/>
              </a:spcBef>
              <a:spcAft>
                <a:spcPts val="0"/>
              </a:spcAft>
              <a:buNone/>
            </a:pPr>
            <a:r>
              <a:rPr lang="en-US" sz="1800" err="1"/>
              <a:t>Norrod</a:t>
            </a:r>
            <a:r>
              <a:rPr lang="en-US" sz="1800"/>
              <a:t> earned his </a:t>
            </a:r>
            <a:r>
              <a:rPr lang="en-US" sz="1800" b="1"/>
              <a:t>Bachelor of Science and Master of Science </a:t>
            </a:r>
            <a:r>
              <a:rPr lang="en-US" sz="1800"/>
              <a:t>degrees in </a:t>
            </a:r>
            <a:r>
              <a:rPr lang="en-US" sz="1800" b="1"/>
              <a:t>electrical engineering </a:t>
            </a:r>
            <a:r>
              <a:rPr lang="en-US" sz="1800"/>
              <a:t>from Virginia Tech and holds </a:t>
            </a:r>
            <a:r>
              <a:rPr lang="en-US" sz="1800" b="1"/>
              <a:t>11 US patents in computer architecture, graphics and system design.</a:t>
            </a:r>
          </a:p>
        </p:txBody>
      </p:sp>
      <p:pic>
        <p:nvPicPr>
          <p:cNvPr id="6146" name="Picture 2" descr="Forrest Norrod">
            <a:extLst>
              <a:ext uri="{FF2B5EF4-FFF2-40B4-BE49-F238E27FC236}">
                <a16:creationId xmlns:a16="http://schemas.microsoft.com/office/drawing/2014/main" id="{814686E4-CE68-25AB-F663-5371255776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510" y="1307336"/>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56846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8714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Executive Leadership</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https://www.amd.com/en/corporate/leadership/mark-papermaster.html</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6" name="Picture 2" descr="AMD Logo and symbol, meaning, history, PNG, brand">
            <a:extLst>
              <a:ext uri="{FF2B5EF4-FFF2-40B4-BE49-F238E27FC236}">
                <a16:creationId xmlns:a16="http://schemas.microsoft.com/office/drawing/2014/main" id="{C4CD8B40-BF78-3E19-831B-914BDA365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0A07BF5-F21F-CC0A-177F-A5D124B81E6B}"/>
              </a:ext>
            </a:extLst>
          </p:cNvPr>
          <p:cNvSpPr txBox="1"/>
          <p:nvPr/>
        </p:nvSpPr>
        <p:spPr>
          <a:xfrm>
            <a:off x="-19663" y="7164947"/>
            <a:ext cx="8721314" cy="984885"/>
          </a:xfrm>
          <a:prstGeom prst="rect">
            <a:avLst/>
          </a:prstGeom>
          <a:noFill/>
        </p:spPr>
        <p:txBody>
          <a:bodyPr wrap="square">
            <a:spAutoFit/>
          </a:bodyPr>
          <a:lstStyle/>
          <a:p>
            <a:pPr marL="0" lvl="0" indent="0" algn="ctr" rtl="0">
              <a:spcBef>
                <a:spcPts val="0"/>
              </a:spcBef>
              <a:spcAft>
                <a:spcPts val="0"/>
              </a:spcAft>
              <a:buNone/>
            </a:pPr>
            <a:r>
              <a:rPr lang="en-US" sz="3600">
                <a:latin typeface="Poppins Medium" panose="00000600000000000000" pitchFamily="2" charset="0"/>
                <a:cs typeface="Poppins Medium" panose="00000600000000000000" pitchFamily="2" charset="0"/>
              </a:rPr>
              <a:t>Mark </a:t>
            </a:r>
            <a:r>
              <a:rPr lang="en-US" sz="3600" err="1">
                <a:latin typeface="Poppins Medium" panose="00000600000000000000" pitchFamily="2" charset="0"/>
                <a:cs typeface="Poppins Medium" panose="00000600000000000000" pitchFamily="2" charset="0"/>
              </a:rPr>
              <a:t>Papermaster</a:t>
            </a:r>
            <a:br>
              <a:rPr lang="en-US" sz="3600">
                <a:latin typeface="Poppins Medium" panose="00000600000000000000" pitchFamily="2" charset="0"/>
                <a:cs typeface="Poppins Medium" panose="00000600000000000000" pitchFamily="2" charset="0"/>
              </a:rPr>
            </a:br>
            <a:r>
              <a:rPr lang="en-US" sz="2200">
                <a:latin typeface="Poppins Medium" panose="00000600000000000000" pitchFamily="2" charset="0"/>
                <a:cs typeface="Poppins Medium" panose="00000600000000000000" pitchFamily="2" charset="0"/>
              </a:rPr>
              <a:t>Executive Vice President (2019) and Chief Technology Officer</a:t>
            </a:r>
            <a:endParaRPr lang="en-CA" sz="2200">
              <a:latin typeface="Poppins Medium" panose="00000600000000000000" pitchFamily="2" charset="0"/>
              <a:cs typeface="Poppins Medium" panose="00000600000000000000" pitchFamily="2" charset="0"/>
            </a:endParaRPr>
          </a:p>
        </p:txBody>
      </p:sp>
      <p:sp>
        <p:nvSpPr>
          <p:cNvPr id="32" name="TextBox 31">
            <a:extLst>
              <a:ext uri="{FF2B5EF4-FFF2-40B4-BE49-F238E27FC236}">
                <a16:creationId xmlns:a16="http://schemas.microsoft.com/office/drawing/2014/main" id="{A25B2E44-325A-080D-5720-FF6836522C68}"/>
              </a:ext>
            </a:extLst>
          </p:cNvPr>
          <p:cNvSpPr txBox="1"/>
          <p:nvPr/>
        </p:nvSpPr>
        <p:spPr>
          <a:xfrm>
            <a:off x="8998662" y="2213511"/>
            <a:ext cx="8810271" cy="7355475"/>
          </a:xfrm>
          <a:prstGeom prst="rect">
            <a:avLst/>
          </a:prstGeom>
          <a:noFill/>
        </p:spPr>
        <p:txBody>
          <a:bodyPr wrap="square">
            <a:spAutoFit/>
          </a:bodyPr>
          <a:lstStyle>
            <a:defPPr>
              <a:defRPr lang="en-US"/>
            </a:defPPr>
            <a:lvl1pPr lvl="0" indent="0">
              <a:spcBef>
                <a:spcPts val="1200"/>
              </a:spcBef>
              <a:spcAft>
                <a:spcPts val="0"/>
              </a:spcAft>
              <a:buNone/>
              <a:defRPr>
                <a:solidFill>
                  <a:srgbClr val="00569E"/>
                </a:solidFill>
                <a:latin typeface="Poppins Medium" panose="00000600000000000000" pitchFamily="2" charset="0"/>
                <a:cs typeface="Poppins Medium" panose="00000600000000000000" pitchFamily="2" charset="0"/>
              </a:defRPr>
            </a:lvl1pPr>
          </a:lstStyle>
          <a:p>
            <a:pPr marL="0" lvl="0" indent="0" algn="l" rtl="0">
              <a:lnSpc>
                <a:spcPct val="105000"/>
              </a:lnSpc>
              <a:spcBef>
                <a:spcPts val="0"/>
              </a:spcBef>
              <a:spcAft>
                <a:spcPts val="0"/>
              </a:spcAft>
              <a:buNone/>
            </a:pPr>
            <a:r>
              <a:rPr lang="en-US"/>
              <a:t>Led the re-design of engineering processes at AMD and the development of the award-winning “Zen” high-performance x86 CPU family, high-performance GPUs and the company’s modular design approach, Infinity Architecture. </a:t>
            </a:r>
          </a:p>
          <a:p>
            <a:pPr marL="0" lvl="0" indent="0" algn="l" rtl="0">
              <a:lnSpc>
                <a:spcPct val="105000"/>
              </a:lnSpc>
              <a:spcBef>
                <a:spcPts val="0"/>
              </a:spcBef>
              <a:spcAft>
                <a:spcPts val="0"/>
              </a:spcAft>
              <a:buNone/>
            </a:pPr>
            <a:endParaRPr lang="en-US"/>
          </a:p>
          <a:p>
            <a:pPr marL="0" lvl="0" indent="0" algn="l" rtl="0">
              <a:lnSpc>
                <a:spcPct val="105000"/>
              </a:lnSpc>
              <a:spcBef>
                <a:spcPts val="0"/>
              </a:spcBef>
              <a:spcAft>
                <a:spcPts val="0"/>
              </a:spcAft>
              <a:buNone/>
            </a:pPr>
            <a:r>
              <a:rPr lang="en-US" b="1"/>
              <a:t>40+ years of engineering experience </a:t>
            </a:r>
            <a:r>
              <a:rPr lang="en-US"/>
              <a:t>includes significant leadership roles managing the development of a wide range of products, from microprocessors to mobile devices and high-performance servers. Before joining AMD in October 2011, </a:t>
            </a:r>
            <a:r>
              <a:rPr lang="en-US" b="1"/>
              <a:t>he was the leader of Cisco’s Silicon Engineering Group</a:t>
            </a:r>
            <a:r>
              <a:rPr lang="en-US"/>
              <a:t>, </a:t>
            </a:r>
            <a:r>
              <a:rPr lang="en-US" b="1"/>
              <a:t>Apple Senior Vice President of Devices Hardware Engineering for iPod and iPhone and held multiple IBM roles </a:t>
            </a:r>
            <a:r>
              <a:rPr lang="en-US"/>
              <a:t>in technology development including blade server and the microprocessor technology in mainframe, server, and storage products.</a:t>
            </a:r>
          </a:p>
          <a:p>
            <a:pPr marL="0" lvl="0" indent="0" algn="l" rtl="0">
              <a:lnSpc>
                <a:spcPct val="105000"/>
              </a:lnSpc>
              <a:spcBef>
                <a:spcPts val="0"/>
              </a:spcBef>
              <a:spcAft>
                <a:spcPts val="0"/>
              </a:spcAft>
              <a:buNone/>
            </a:pPr>
            <a:endParaRPr lang="en-US"/>
          </a:p>
          <a:p>
            <a:pPr marL="0" lvl="0" indent="0" algn="l" rtl="0">
              <a:lnSpc>
                <a:spcPct val="105000"/>
              </a:lnSpc>
              <a:spcBef>
                <a:spcPts val="0"/>
              </a:spcBef>
              <a:spcAft>
                <a:spcPts val="0"/>
              </a:spcAft>
              <a:buNone/>
            </a:pPr>
            <a:r>
              <a:rPr lang="en-US"/>
              <a:t>He is an </a:t>
            </a:r>
            <a:r>
              <a:rPr lang="en-US" b="1"/>
              <a:t>active member of several boards and committees</a:t>
            </a:r>
            <a:r>
              <a:rPr lang="en-US"/>
              <a:t>, including the US </a:t>
            </a:r>
            <a:r>
              <a:rPr lang="en-US" b="1"/>
              <a:t>Department of Commerce Industrial Advisory Committee (IAC) </a:t>
            </a:r>
            <a:r>
              <a:rPr lang="en-US"/>
              <a:t>for the CHIPS for America program, </a:t>
            </a:r>
            <a:r>
              <a:rPr lang="en-US" b="1"/>
              <a:t>Global Semiconductor Alliance Board of Directors</a:t>
            </a:r>
            <a:r>
              <a:rPr lang="en-US"/>
              <a:t>, </a:t>
            </a:r>
            <a:r>
              <a:rPr lang="en-US" b="1"/>
              <a:t>IEEE Industry Advisory Board</a:t>
            </a:r>
            <a:r>
              <a:rPr lang="en-US"/>
              <a:t>, The University of Texas at Austin Cockrell School of Engineering Advisory Board, The University of Texas President’s Austin Innovation Board, and Purdue University Semiconductor Degrees Leadership Board.</a:t>
            </a:r>
          </a:p>
          <a:p>
            <a:pPr marL="0" lvl="0" indent="0" algn="l" rtl="0">
              <a:lnSpc>
                <a:spcPct val="105000"/>
              </a:lnSpc>
              <a:spcBef>
                <a:spcPts val="0"/>
              </a:spcBef>
              <a:spcAft>
                <a:spcPts val="0"/>
              </a:spcAft>
              <a:buNone/>
            </a:pPr>
            <a:endParaRPr lang="en-US"/>
          </a:p>
          <a:p>
            <a:pPr marL="0" lvl="0" indent="0" algn="l" rtl="0">
              <a:lnSpc>
                <a:spcPct val="105000"/>
              </a:lnSpc>
              <a:spcBef>
                <a:spcPts val="0"/>
              </a:spcBef>
              <a:spcAft>
                <a:spcPts val="0"/>
              </a:spcAft>
              <a:buNone/>
            </a:pPr>
            <a:r>
              <a:rPr lang="en-US"/>
              <a:t>Received his </a:t>
            </a:r>
            <a:r>
              <a:rPr lang="en-US" b="1"/>
              <a:t>bachelor’s degree </a:t>
            </a:r>
            <a:r>
              <a:rPr lang="en-US"/>
              <a:t>from the University of Texas at Austin and </a:t>
            </a:r>
            <a:r>
              <a:rPr lang="en-US" b="1"/>
              <a:t>master’s degree </a:t>
            </a:r>
            <a:r>
              <a:rPr lang="en-US"/>
              <a:t>from the University of Vermont, </a:t>
            </a:r>
            <a:r>
              <a:rPr lang="en-US" b="1"/>
              <a:t>both in Electrical Engineering.</a:t>
            </a:r>
            <a:endParaRPr lang="en-US" sz="1800" b="1"/>
          </a:p>
        </p:txBody>
      </p:sp>
      <p:pic>
        <p:nvPicPr>
          <p:cNvPr id="7170" name="Picture 2">
            <a:extLst>
              <a:ext uri="{FF2B5EF4-FFF2-40B4-BE49-F238E27FC236}">
                <a16:creationId xmlns:a16="http://schemas.microsoft.com/office/drawing/2014/main" id="{0E8B8691-FCAE-D3A4-9238-9743AF055E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510" y="1307336"/>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47288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4" name="TextBox 14"/>
          <p:cNvSpPr txBox="1"/>
          <p:nvPr/>
        </p:nvSpPr>
        <p:spPr>
          <a:xfrm>
            <a:off x="2512770" y="4690857"/>
            <a:ext cx="5460264" cy="961802"/>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Statements</a:t>
            </a:r>
          </a:p>
        </p:txBody>
      </p:sp>
      <p:sp>
        <p:nvSpPr>
          <p:cNvPr id="17" name="TextBox 16">
            <a:extLst>
              <a:ext uri="{FF2B5EF4-FFF2-40B4-BE49-F238E27FC236}">
                <a16:creationId xmlns:a16="http://schemas.microsoft.com/office/drawing/2014/main" id="{63B063FE-46EB-42CF-1DFF-B19FDAB27798}"/>
              </a:ext>
            </a:extLst>
          </p:cNvPr>
          <p:cNvSpPr txBox="1"/>
          <p:nvPr/>
        </p:nvSpPr>
        <p:spPr>
          <a:xfrm>
            <a:off x="12124142" y="3771900"/>
            <a:ext cx="4990894" cy="2677656"/>
          </a:xfrm>
          <a:prstGeom prst="rect">
            <a:avLst/>
          </a:prstGeom>
          <a:noFill/>
        </p:spPr>
        <p:txBody>
          <a:bodyPr wrap="square">
            <a:spAutoFit/>
          </a:bodyPr>
          <a:lstStyle/>
          <a:p>
            <a:pPr marL="457200" lvl="0" indent="-320040" algn="l" rtl="0">
              <a:spcBef>
                <a:spcPts val="0"/>
              </a:spcBef>
              <a:spcAft>
                <a:spcPts val="0"/>
              </a:spcAft>
              <a:buSzPct val="100000"/>
              <a:buChar char="●"/>
            </a:pPr>
            <a:r>
              <a:rPr lang="en-US" sz="2400" b="1">
                <a:solidFill>
                  <a:srgbClr val="00569E"/>
                </a:solidFill>
                <a:latin typeface="Poppins" panose="00000500000000000000" pitchFamily="2" charset="0"/>
                <a:cs typeface="Poppins" panose="00000500000000000000" pitchFamily="2" charset="0"/>
              </a:rPr>
              <a:t>Balance Sheet - 10Q</a:t>
            </a:r>
          </a:p>
          <a:p>
            <a:pPr marL="457200" lvl="0" indent="-320040" algn="l" rtl="0">
              <a:spcBef>
                <a:spcPts val="0"/>
              </a:spcBef>
              <a:spcAft>
                <a:spcPts val="0"/>
              </a:spcAft>
              <a:buSzPct val="100000"/>
              <a:buChar char="●"/>
            </a:pPr>
            <a:r>
              <a:rPr lang="en-US" sz="2400" b="1">
                <a:solidFill>
                  <a:srgbClr val="00569E"/>
                </a:solidFill>
                <a:latin typeface="Poppins" panose="00000500000000000000" pitchFamily="2" charset="0"/>
                <a:cs typeface="Poppins" panose="00000500000000000000" pitchFamily="2" charset="0"/>
              </a:rPr>
              <a:t>Balance Sheet - 10K</a:t>
            </a:r>
          </a:p>
          <a:p>
            <a:pPr marL="457200" lvl="0" indent="-320040" algn="l" rtl="0">
              <a:spcBef>
                <a:spcPts val="0"/>
              </a:spcBef>
              <a:spcAft>
                <a:spcPts val="0"/>
              </a:spcAft>
              <a:buSzPct val="100000"/>
              <a:buChar char="●"/>
            </a:pPr>
            <a:r>
              <a:rPr lang="en-US" sz="2400" b="1">
                <a:solidFill>
                  <a:srgbClr val="00569E"/>
                </a:solidFill>
                <a:latin typeface="Poppins" panose="00000500000000000000" pitchFamily="2" charset="0"/>
                <a:cs typeface="Poppins" panose="00000500000000000000" pitchFamily="2" charset="0"/>
              </a:rPr>
              <a:t>Income Statement - 10K</a:t>
            </a:r>
          </a:p>
          <a:p>
            <a:pPr marL="457200" lvl="0" indent="-320040" algn="l" rtl="0">
              <a:spcBef>
                <a:spcPts val="0"/>
              </a:spcBef>
              <a:spcAft>
                <a:spcPts val="0"/>
              </a:spcAft>
              <a:buSzPct val="100000"/>
              <a:buChar char="●"/>
            </a:pPr>
            <a:r>
              <a:rPr lang="en-US" sz="2400" b="1">
                <a:solidFill>
                  <a:srgbClr val="00569E"/>
                </a:solidFill>
                <a:latin typeface="Poppins" panose="00000500000000000000" pitchFamily="2" charset="0"/>
                <a:cs typeface="Poppins" panose="00000500000000000000" pitchFamily="2" charset="0"/>
              </a:rPr>
              <a:t>Income Statement - 10Q</a:t>
            </a:r>
          </a:p>
          <a:p>
            <a:pPr marL="457200" lvl="0" indent="-320040" algn="l" rtl="0">
              <a:spcBef>
                <a:spcPts val="0"/>
              </a:spcBef>
              <a:spcAft>
                <a:spcPts val="0"/>
              </a:spcAft>
              <a:buSzPct val="100000"/>
              <a:buChar char="●"/>
            </a:pPr>
            <a:r>
              <a:rPr lang="en-US" sz="2400" b="1">
                <a:solidFill>
                  <a:srgbClr val="00569E"/>
                </a:solidFill>
                <a:latin typeface="Poppins" panose="00000500000000000000" pitchFamily="2" charset="0"/>
                <a:cs typeface="Poppins" panose="00000500000000000000" pitchFamily="2" charset="0"/>
              </a:rPr>
              <a:t>Cash Flow Statement - 10K</a:t>
            </a:r>
          </a:p>
          <a:p>
            <a:pPr marL="457200" lvl="0" indent="-320040" algn="l" rtl="0">
              <a:spcBef>
                <a:spcPts val="0"/>
              </a:spcBef>
              <a:spcAft>
                <a:spcPts val="0"/>
              </a:spcAft>
              <a:buSzPct val="100000"/>
              <a:buChar char="●"/>
            </a:pPr>
            <a:r>
              <a:rPr lang="en-US" sz="2400" b="1">
                <a:solidFill>
                  <a:srgbClr val="00569E"/>
                </a:solidFill>
                <a:latin typeface="Poppins" panose="00000500000000000000" pitchFamily="2" charset="0"/>
                <a:cs typeface="Poppins" panose="00000500000000000000" pitchFamily="2" charset="0"/>
              </a:rPr>
              <a:t>Cash Flow Statement - 10Q</a:t>
            </a:r>
          </a:p>
          <a:p>
            <a:pPr marL="457200" lvl="0" indent="-320040" algn="l" rtl="0">
              <a:spcBef>
                <a:spcPts val="0"/>
              </a:spcBef>
              <a:spcAft>
                <a:spcPts val="0"/>
              </a:spcAft>
              <a:buSzPct val="100000"/>
              <a:buChar char="●"/>
            </a:pPr>
            <a:r>
              <a:rPr lang="en-US" sz="2400" b="1">
                <a:solidFill>
                  <a:srgbClr val="00569E"/>
                </a:solidFill>
                <a:latin typeface="Poppins" panose="00000500000000000000" pitchFamily="2" charset="0"/>
                <a:cs typeface="Poppins" panose="00000500000000000000" pitchFamily="2" charset="0"/>
              </a:rPr>
              <a:t>Recommendation</a:t>
            </a:r>
            <a:endParaRPr lang="en-CA" sz="2400" b="1">
              <a:solidFill>
                <a:srgbClr val="00569E"/>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7911348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Balance Sheet – 10Q</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endParaRPr lang="en-CA" sz="1200" dirty="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640F23D-8ED3-4756-AB85-458DDBA85109}"/>
              </a:ext>
            </a:extLst>
          </p:cNvPr>
          <p:cNvPicPr>
            <a:picLocks noChangeAspect="1"/>
          </p:cNvPicPr>
          <p:nvPr/>
        </p:nvPicPr>
        <p:blipFill>
          <a:blip r:embed="rId6"/>
          <a:stretch>
            <a:fillRect/>
          </a:stretch>
        </p:blipFill>
        <p:spPr>
          <a:xfrm>
            <a:off x="1531248" y="2498646"/>
            <a:ext cx="15204201" cy="6192899"/>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4D3616D-7B6F-B734-C1EC-642EB81DDF41}"/>
                  </a:ext>
                </a:extLst>
              </p14:cNvPr>
              <p14:cNvContentPartPr/>
              <p14:nvPr/>
            </p14:nvContentPartPr>
            <p14:xfrm>
              <a:off x="13420359" y="7137337"/>
              <a:ext cx="662400" cy="15480"/>
            </p14:xfrm>
          </p:contentPart>
        </mc:Choice>
        <mc:Fallback xmlns="">
          <p:pic>
            <p:nvPicPr>
              <p:cNvPr id="6" name="Ink 5">
                <a:extLst>
                  <a:ext uri="{FF2B5EF4-FFF2-40B4-BE49-F238E27FC236}">
                    <a16:creationId xmlns:a16="http://schemas.microsoft.com/office/drawing/2014/main" id="{84D3616D-7B6F-B734-C1EC-642EB81DDF41}"/>
                  </a:ext>
                </a:extLst>
              </p:cNvPr>
              <p:cNvPicPr/>
              <p:nvPr/>
            </p:nvPicPr>
            <p:blipFill>
              <a:blip r:embed="rId8"/>
              <a:stretch>
                <a:fillRect/>
              </a:stretch>
            </p:blipFill>
            <p:spPr>
              <a:xfrm>
                <a:off x="13366359" y="7029337"/>
                <a:ext cx="77004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B52C09A6-EA0B-3876-7188-57FBE09D646E}"/>
                  </a:ext>
                </a:extLst>
              </p14:cNvPr>
              <p14:cNvContentPartPr/>
              <p14:nvPr/>
            </p14:nvContentPartPr>
            <p14:xfrm>
              <a:off x="13435479" y="7447657"/>
              <a:ext cx="632880" cy="360"/>
            </p14:xfrm>
          </p:contentPart>
        </mc:Choice>
        <mc:Fallback xmlns="">
          <p:pic>
            <p:nvPicPr>
              <p:cNvPr id="8" name="Ink 7">
                <a:extLst>
                  <a:ext uri="{FF2B5EF4-FFF2-40B4-BE49-F238E27FC236}">
                    <a16:creationId xmlns:a16="http://schemas.microsoft.com/office/drawing/2014/main" id="{B52C09A6-EA0B-3876-7188-57FBE09D646E}"/>
                  </a:ext>
                </a:extLst>
              </p:cNvPr>
              <p:cNvPicPr/>
              <p:nvPr/>
            </p:nvPicPr>
            <p:blipFill>
              <a:blip r:embed="rId10"/>
              <a:stretch>
                <a:fillRect/>
              </a:stretch>
            </p:blipFill>
            <p:spPr>
              <a:xfrm>
                <a:off x="13381479" y="7339657"/>
                <a:ext cx="740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4A5835E5-F1DF-3D51-CD30-85950BD7BD7E}"/>
                  </a:ext>
                </a:extLst>
              </p14:cNvPr>
              <p14:cNvContentPartPr/>
              <p14:nvPr/>
            </p14:nvContentPartPr>
            <p14:xfrm>
              <a:off x="15824439" y="7152097"/>
              <a:ext cx="677160" cy="360"/>
            </p14:xfrm>
          </p:contentPart>
        </mc:Choice>
        <mc:Fallback xmlns="">
          <p:pic>
            <p:nvPicPr>
              <p:cNvPr id="9" name="Ink 8">
                <a:extLst>
                  <a:ext uri="{FF2B5EF4-FFF2-40B4-BE49-F238E27FC236}">
                    <a16:creationId xmlns:a16="http://schemas.microsoft.com/office/drawing/2014/main" id="{4A5835E5-F1DF-3D51-CD30-85950BD7BD7E}"/>
                  </a:ext>
                </a:extLst>
              </p:cNvPr>
              <p:cNvPicPr/>
              <p:nvPr/>
            </p:nvPicPr>
            <p:blipFill>
              <a:blip r:embed="rId12"/>
              <a:stretch>
                <a:fillRect/>
              </a:stretch>
            </p:blipFill>
            <p:spPr>
              <a:xfrm>
                <a:off x="15770439" y="7044097"/>
                <a:ext cx="7848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09F368EF-195D-7FB5-D551-A4CAF90C6491}"/>
                  </a:ext>
                </a:extLst>
              </p14:cNvPr>
              <p14:cNvContentPartPr/>
              <p14:nvPr/>
            </p14:nvContentPartPr>
            <p14:xfrm>
              <a:off x="15839559" y="7462057"/>
              <a:ext cx="676800" cy="360"/>
            </p14:xfrm>
          </p:contentPart>
        </mc:Choice>
        <mc:Fallback xmlns="">
          <p:pic>
            <p:nvPicPr>
              <p:cNvPr id="10" name="Ink 9">
                <a:extLst>
                  <a:ext uri="{FF2B5EF4-FFF2-40B4-BE49-F238E27FC236}">
                    <a16:creationId xmlns:a16="http://schemas.microsoft.com/office/drawing/2014/main" id="{09F368EF-195D-7FB5-D551-A4CAF90C6491}"/>
                  </a:ext>
                </a:extLst>
              </p:cNvPr>
              <p:cNvPicPr/>
              <p:nvPr/>
            </p:nvPicPr>
            <p:blipFill>
              <a:blip r:embed="rId12"/>
              <a:stretch>
                <a:fillRect/>
              </a:stretch>
            </p:blipFill>
            <p:spPr>
              <a:xfrm>
                <a:off x="15785588" y="7354057"/>
                <a:ext cx="784383" cy="216000"/>
              </a:xfrm>
              <a:prstGeom prst="rect">
                <a:avLst/>
              </a:prstGeom>
            </p:spPr>
          </p:pic>
        </mc:Fallback>
      </mc:AlternateContent>
    </p:spTree>
    <p:extLst>
      <p:ext uri="{BB962C8B-B14F-4D97-AF65-F5344CB8AC3E}">
        <p14:creationId xmlns:p14="http://schemas.microsoft.com/office/powerpoint/2010/main" val="132745026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Balance Sheet – 10Q</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fr-FR"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fr-FR" sz="1200" dirty="0">
                <a:solidFill>
                  <a:schemeClr val="bg1">
                    <a:lumMod val="65000"/>
                  </a:schemeClr>
                </a:solidFill>
              </a:rPr>
              <a:t> </a:t>
            </a:r>
            <a:br>
              <a:rPr lang="en-CA" sz="1200" dirty="0">
                <a:solidFill>
                  <a:schemeClr val="bg1">
                    <a:lumMod val="65000"/>
                  </a:schemeClr>
                </a:solidFill>
              </a:rPr>
            </a:br>
            <a:endParaRPr lang="en-CA" sz="1200" dirty="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0047137-A3F1-D121-7988-18C7B4450EC9}"/>
              </a:ext>
            </a:extLst>
          </p:cNvPr>
          <p:cNvPicPr>
            <a:picLocks noChangeAspect="1"/>
          </p:cNvPicPr>
          <p:nvPr/>
        </p:nvPicPr>
        <p:blipFill>
          <a:blip r:embed="rId6"/>
          <a:stretch>
            <a:fillRect/>
          </a:stretch>
        </p:blipFill>
        <p:spPr>
          <a:xfrm>
            <a:off x="2057400" y="1976325"/>
            <a:ext cx="13647879" cy="1414998"/>
          </a:xfrm>
          <a:prstGeom prst="rect">
            <a:avLst/>
          </a:prstGeom>
        </p:spPr>
      </p:pic>
      <p:pic>
        <p:nvPicPr>
          <p:cNvPr id="20" name="Picture 19">
            <a:extLst>
              <a:ext uri="{FF2B5EF4-FFF2-40B4-BE49-F238E27FC236}">
                <a16:creationId xmlns:a16="http://schemas.microsoft.com/office/drawing/2014/main" id="{79012C2A-8EC1-4E77-7422-DA0ED0FEE1F5}"/>
              </a:ext>
            </a:extLst>
          </p:cNvPr>
          <p:cNvPicPr>
            <a:picLocks noChangeAspect="1"/>
          </p:cNvPicPr>
          <p:nvPr/>
        </p:nvPicPr>
        <p:blipFill>
          <a:blip r:embed="rId7"/>
          <a:stretch>
            <a:fillRect/>
          </a:stretch>
        </p:blipFill>
        <p:spPr>
          <a:xfrm>
            <a:off x="2057400" y="3391323"/>
            <a:ext cx="13647879" cy="5888679"/>
          </a:xfrm>
          <a:prstGeom prst="rect">
            <a:avLst/>
          </a:prstGeom>
        </p:spPr>
      </p:pic>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81CE031B-4838-8D15-C79F-32EB7852F39F}"/>
                  </a:ext>
                </a:extLst>
              </p14:cNvPr>
              <p14:cNvContentPartPr/>
              <p14:nvPr/>
            </p14:nvContentPartPr>
            <p14:xfrm>
              <a:off x="12719359" y="7983296"/>
              <a:ext cx="571680" cy="360"/>
            </p14:xfrm>
          </p:contentPart>
        </mc:Choice>
        <mc:Fallback xmlns="">
          <p:pic>
            <p:nvPicPr>
              <p:cNvPr id="21" name="Ink 20">
                <a:extLst>
                  <a:ext uri="{FF2B5EF4-FFF2-40B4-BE49-F238E27FC236}">
                    <a16:creationId xmlns:a16="http://schemas.microsoft.com/office/drawing/2014/main" id="{81CE031B-4838-8D15-C79F-32EB7852F39F}"/>
                  </a:ext>
                </a:extLst>
              </p:cNvPr>
              <p:cNvPicPr/>
              <p:nvPr/>
            </p:nvPicPr>
            <p:blipFill>
              <a:blip r:embed="rId9"/>
              <a:stretch>
                <a:fillRect/>
              </a:stretch>
            </p:blipFill>
            <p:spPr>
              <a:xfrm>
                <a:off x="12665719" y="7875656"/>
                <a:ext cx="679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07C174E8-690A-5993-FFC3-6B12B53DC471}"/>
                  </a:ext>
                </a:extLst>
              </p14:cNvPr>
              <p14:cNvContentPartPr/>
              <p14:nvPr/>
            </p14:nvContentPartPr>
            <p14:xfrm>
              <a:off x="15039559" y="7942616"/>
              <a:ext cx="571680" cy="360"/>
            </p14:xfrm>
          </p:contentPart>
        </mc:Choice>
        <mc:Fallback xmlns="">
          <p:pic>
            <p:nvPicPr>
              <p:cNvPr id="22" name="Ink 21">
                <a:extLst>
                  <a:ext uri="{FF2B5EF4-FFF2-40B4-BE49-F238E27FC236}">
                    <a16:creationId xmlns:a16="http://schemas.microsoft.com/office/drawing/2014/main" id="{07C174E8-690A-5993-FFC3-6B12B53DC471}"/>
                  </a:ext>
                </a:extLst>
              </p:cNvPr>
              <p:cNvPicPr/>
              <p:nvPr/>
            </p:nvPicPr>
            <p:blipFill>
              <a:blip r:embed="rId9"/>
              <a:stretch>
                <a:fillRect/>
              </a:stretch>
            </p:blipFill>
            <p:spPr>
              <a:xfrm>
                <a:off x="14985919" y="7834616"/>
                <a:ext cx="679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CFC5CF0A-FF58-33F3-A664-89A757ED792C}"/>
                  </a:ext>
                </a:extLst>
              </p14:cNvPr>
              <p14:cNvContentPartPr/>
              <p14:nvPr/>
            </p14:nvContentPartPr>
            <p14:xfrm>
              <a:off x="12664639" y="7737776"/>
              <a:ext cx="558360" cy="360"/>
            </p14:xfrm>
          </p:contentPart>
        </mc:Choice>
        <mc:Fallback xmlns="">
          <p:pic>
            <p:nvPicPr>
              <p:cNvPr id="23" name="Ink 22">
                <a:extLst>
                  <a:ext uri="{FF2B5EF4-FFF2-40B4-BE49-F238E27FC236}">
                    <a16:creationId xmlns:a16="http://schemas.microsoft.com/office/drawing/2014/main" id="{CFC5CF0A-FF58-33F3-A664-89A757ED792C}"/>
                  </a:ext>
                </a:extLst>
              </p:cNvPr>
              <p:cNvPicPr/>
              <p:nvPr/>
            </p:nvPicPr>
            <p:blipFill>
              <a:blip r:embed="rId12"/>
              <a:stretch>
                <a:fillRect/>
              </a:stretch>
            </p:blipFill>
            <p:spPr>
              <a:xfrm>
                <a:off x="12610999" y="7630136"/>
                <a:ext cx="66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15A899D2-AA34-76DD-97BF-15CBBD7E16C3}"/>
                  </a:ext>
                </a:extLst>
              </p14:cNvPr>
              <p14:cNvContentPartPr/>
              <p14:nvPr/>
            </p14:nvContentPartPr>
            <p14:xfrm>
              <a:off x="15012199" y="7709696"/>
              <a:ext cx="464040" cy="27360"/>
            </p14:xfrm>
          </p:contentPart>
        </mc:Choice>
        <mc:Fallback xmlns="">
          <p:pic>
            <p:nvPicPr>
              <p:cNvPr id="24" name="Ink 23">
                <a:extLst>
                  <a:ext uri="{FF2B5EF4-FFF2-40B4-BE49-F238E27FC236}">
                    <a16:creationId xmlns:a16="http://schemas.microsoft.com/office/drawing/2014/main" id="{15A899D2-AA34-76DD-97BF-15CBBD7E16C3}"/>
                  </a:ext>
                </a:extLst>
              </p:cNvPr>
              <p:cNvPicPr/>
              <p:nvPr/>
            </p:nvPicPr>
            <p:blipFill>
              <a:blip r:embed="rId14"/>
              <a:stretch>
                <a:fillRect/>
              </a:stretch>
            </p:blipFill>
            <p:spPr>
              <a:xfrm>
                <a:off x="14958559" y="7602056"/>
                <a:ext cx="5716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357F4BDB-4828-67F0-51AF-78EF1746FFE8}"/>
                  </a:ext>
                </a:extLst>
              </p14:cNvPr>
              <p14:cNvContentPartPr/>
              <p14:nvPr/>
            </p14:nvContentPartPr>
            <p14:xfrm>
              <a:off x="12828439" y="5270696"/>
              <a:ext cx="384120" cy="11160"/>
            </p14:xfrm>
          </p:contentPart>
        </mc:Choice>
        <mc:Fallback xmlns="">
          <p:pic>
            <p:nvPicPr>
              <p:cNvPr id="25" name="Ink 24">
                <a:extLst>
                  <a:ext uri="{FF2B5EF4-FFF2-40B4-BE49-F238E27FC236}">
                    <a16:creationId xmlns:a16="http://schemas.microsoft.com/office/drawing/2014/main" id="{357F4BDB-4828-67F0-51AF-78EF1746FFE8}"/>
                  </a:ext>
                </a:extLst>
              </p:cNvPr>
              <p:cNvPicPr/>
              <p:nvPr/>
            </p:nvPicPr>
            <p:blipFill>
              <a:blip r:embed="rId16"/>
              <a:stretch>
                <a:fillRect/>
              </a:stretch>
            </p:blipFill>
            <p:spPr>
              <a:xfrm>
                <a:off x="12774439" y="5162696"/>
                <a:ext cx="49176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54394B38-5C94-4F5B-957C-DC41B0CA2A26}"/>
                  </a:ext>
                </a:extLst>
              </p14:cNvPr>
              <p14:cNvContentPartPr/>
              <p14:nvPr/>
            </p14:nvContentPartPr>
            <p14:xfrm>
              <a:off x="15107599" y="5281496"/>
              <a:ext cx="484560" cy="5760"/>
            </p14:xfrm>
          </p:contentPart>
        </mc:Choice>
        <mc:Fallback xmlns="">
          <p:pic>
            <p:nvPicPr>
              <p:cNvPr id="27" name="Ink 26">
                <a:extLst>
                  <a:ext uri="{FF2B5EF4-FFF2-40B4-BE49-F238E27FC236}">
                    <a16:creationId xmlns:a16="http://schemas.microsoft.com/office/drawing/2014/main" id="{54394B38-5C94-4F5B-957C-DC41B0CA2A26}"/>
                  </a:ext>
                </a:extLst>
              </p:cNvPr>
              <p:cNvPicPr/>
              <p:nvPr/>
            </p:nvPicPr>
            <p:blipFill>
              <a:blip r:embed="rId18"/>
              <a:stretch>
                <a:fillRect/>
              </a:stretch>
            </p:blipFill>
            <p:spPr>
              <a:xfrm>
                <a:off x="15053959" y="5173496"/>
                <a:ext cx="592200" cy="221400"/>
              </a:xfrm>
              <a:prstGeom prst="rect">
                <a:avLst/>
              </a:prstGeom>
            </p:spPr>
          </p:pic>
        </mc:Fallback>
      </mc:AlternateContent>
    </p:spTree>
    <p:extLst>
      <p:ext uri="{BB962C8B-B14F-4D97-AF65-F5344CB8AC3E}">
        <p14:creationId xmlns:p14="http://schemas.microsoft.com/office/powerpoint/2010/main" val="235853522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Balance Sheet – 10K</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https://ir.amd.com/sec-filings/filter/annual-filings/content/0000002488-24-000012/0000002488-24-000012.pdf</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E61EE5-3A0C-DD50-4713-6BF9B6F68E0D}"/>
              </a:ext>
            </a:extLst>
          </p:cNvPr>
          <p:cNvPicPr>
            <a:picLocks noChangeAspect="1"/>
          </p:cNvPicPr>
          <p:nvPr/>
        </p:nvPicPr>
        <p:blipFill>
          <a:blip r:embed="rId6"/>
          <a:stretch>
            <a:fillRect/>
          </a:stretch>
        </p:blipFill>
        <p:spPr>
          <a:xfrm>
            <a:off x="1548461" y="2317171"/>
            <a:ext cx="15169775" cy="6483348"/>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AAC61F7A-EFBF-4D73-2FF8-D4E037205965}"/>
                  </a:ext>
                </a:extLst>
              </p14:cNvPr>
              <p14:cNvContentPartPr/>
              <p14:nvPr/>
            </p14:nvContentPartPr>
            <p14:xfrm>
              <a:off x="13257999" y="7211288"/>
              <a:ext cx="739440" cy="26640"/>
            </p14:xfrm>
          </p:contentPart>
        </mc:Choice>
        <mc:Fallback xmlns="">
          <p:pic>
            <p:nvPicPr>
              <p:cNvPr id="6" name="Ink 5">
                <a:extLst>
                  <a:ext uri="{FF2B5EF4-FFF2-40B4-BE49-F238E27FC236}">
                    <a16:creationId xmlns:a16="http://schemas.microsoft.com/office/drawing/2014/main" id="{AAC61F7A-EFBF-4D73-2FF8-D4E037205965}"/>
                  </a:ext>
                </a:extLst>
              </p:cNvPr>
              <p:cNvPicPr/>
              <p:nvPr/>
            </p:nvPicPr>
            <p:blipFill>
              <a:blip r:embed="rId8"/>
              <a:stretch>
                <a:fillRect/>
              </a:stretch>
            </p:blipFill>
            <p:spPr>
              <a:xfrm>
                <a:off x="13203999" y="7104728"/>
                <a:ext cx="847080" cy="23940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71C4F0DC-0493-4704-8FEE-E249FB7A4A45}"/>
                  </a:ext>
                </a:extLst>
              </p14:cNvPr>
              <p14:cNvContentPartPr/>
              <p14:nvPr/>
            </p14:nvContentPartPr>
            <p14:xfrm>
              <a:off x="13346919" y="7432688"/>
              <a:ext cx="529560" cy="45720"/>
            </p14:xfrm>
          </p:contentPart>
        </mc:Choice>
        <mc:Fallback xmlns="">
          <p:pic>
            <p:nvPicPr>
              <p:cNvPr id="8" name="Ink 7">
                <a:extLst>
                  <a:ext uri="{FF2B5EF4-FFF2-40B4-BE49-F238E27FC236}">
                    <a16:creationId xmlns:a16="http://schemas.microsoft.com/office/drawing/2014/main" id="{71C4F0DC-0493-4704-8FEE-E249FB7A4A45}"/>
                  </a:ext>
                </a:extLst>
              </p:cNvPr>
              <p:cNvPicPr/>
              <p:nvPr/>
            </p:nvPicPr>
            <p:blipFill>
              <a:blip r:embed="rId10"/>
              <a:stretch>
                <a:fillRect/>
              </a:stretch>
            </p:blipFill>
            <p:spPr>
              <a:xfrm>
                <a:off x="13292919" y="7324688"/>
                <a:ext cx="63720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9208F701-E6EF-86A7-5EC2-25ED0F079426}"/>
                  </a:ext>
                </a:extLst>
              </p14:cNvPr>
              <p14:cNvContentPartPr/>
              <p14:nvPr/>
            </p14:nvContentPartPr>
            <p14:xfrm>
              <a:off x="15898239" y="7211288"/>
              <a:ext cx="750960" cy="360"/>
            </p14:xfrm>
          </p:contentPart>
        </mc:Choice>
        <mc:Fallback xmlns="">
          <p:pic>
            <p:nvPicPr>
              <p:cNvPr id="9" name="Ink 8">
                <a:extLst>
                  <a:ext uri="{FF2B5EF4-FFF2-40B4-BE49-F238E27FC236}">
                    <a16:creationId xmlns:a16="http://schemas.microsoft.com/office/drawing/2014/main" id="{9208F701-E6EF-86A7-5EC2-25ED0F079426}"/>
                  </a:ext>
                </a:extLst>
              </p:cNvPr>
              <p:cNvPicPr/>
              <p:nvPr/>
            </p:nvPicPr>
            <p:blipFill>
              <a:blip r:embed="rId12"/>
              <a:stretch>
                <a:fillRect/>
              </a:stretch>
            </p:blipFill>
            <p:spPr>
              <a:xfrm>
                <a:off x="15844239" y="7103288"/>
                <a:ext cx="858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2ACE4490-0431-7663-0DD2-2776119EB881}"/>
                  </a:ext>
                </a:extLst>
              </p14:cNvPr>
              <p14:cNvContentPartPr/>
              <p14:nvPr/>
            </p14:nvContentPartPr>
            <p14:xfrm>
              <a:off x="15869079" y="7476968"/>
              <a:ext cx="868680" cy="360"/>
            </p14:xfrm>
          </p:contentPart>
        </mc:Choice>
        <mc:Fallback xmlns="">
          <p:pic>
            <p:nvPicPr>
              <p:cNvPr id="10" name="Ink 9">
                <a:extLst>
                  <a:ext uri="{FF2B5EF4-FFF2-40B4-BE49-F238E27FC236}">
                    <a16:creationId xmlns:a16="http://schemas.microsoft.com/office/drawing/2014/main" id="{2ACE4490-0431-7663-0DD2-2776119EB881}"/>
                  </a:ext>
                </a:extLst>
              </p:cNvPr>
              <p:cNvPicPr/>
              <p:nvPr/>
            </p:nvPicPr>
            <p:blipFill>
              <a:blip r:embed="rId14"/>
              <a:stretch>
                <a:fillRect/>
              </a:stretch>
            </p:blipFill>
            <p:spPr>
              <a:xfrm>
                <a:off x="15815057" y="7368968"/>
                <a:ext cx="976365" cy="216000"/>
              </a:xfrm>
              <a:prstGeom prst="rect">
                <a:avLst/>
              </a:prstGeom>
            </p:spPr>
          </p:pic>
        </mc:Fallback>
      </mc:AlternateContent>
    </p:spTree>
    <p:extLst>
      <p:ext uri="{BB962C8B-B14F-4D97-AF65-F5344CB8AC3E}">
        <p14:creationId xmlns:p14="http://schemas.microsoft.com/office/powerpoint/2010/main" val="377584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ow and When the Chip Shortage Will End, in 4 Charts - IEEE Spectrum">
            <a:extLst>
              <a:ext uri="{FF2B5EF4-FFF2-40B4-BE49-F238E27FC236}">
                <a16:creationId xmlns:a16="http://schemas.microsoft.com/office/drawing/2014/main" id="{161B4944-6158-F874-BA04-F2DD519F1A1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69524" y="965199"/>
            <a:ext cx="8548951" cy="835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59271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Balance Sheet – 10K</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https://ir.amd.com/sec-filings/filter/annual-filings/content/0000002488-24-000012/0000002488-24-000012.pdf</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773E986-BBF5-A244-3A5F-512F326B04E9}"/>
              </a:ext>
            </a:extLst>
          </p:cNvPr>
          <p:cNvPicPr>
            <a:picLocks noChangeAspect="1"/>
          </p:cNvPicPr>
          <p:nvPr/>
        </p:nvPicPr>
        <p:blipFill>
          <a:blip r:embed="rId6"/>
          <a:srcRect t="14336"/>
          <a:stretch/>
        </p:blipFill>
        <p:spPr>
          <a:xfrm>
            <a:off x="2405152" y="2104448"/>
            <a:ext cx="13148720" cy="1484803"/>
          </a:xfrm>
          <a:prstGeom prst="rect">
            <a:avLst/>
          </a:prstGeom>
        </p:spPr>
      </p:pic>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3C56BDD-12EF-F8AC-1A34-BD5AEE6BDD60}"/>
                  </a:ext>
                </a:extLst>
              </p14:cNvPr>
              <p14:cNvContentPartPr/>
              <p14:nvPr/>
            </p14:nvContentPartPr>
            <p14:xfrm>
              <a:off x="-826281" y="6518288"/>
              <a:ext cx="360" cy="360"/>
            </p14:xfrm>
          </p:contentPart>
        </mc:Choice>
        <mc:Fallback xmlns="">
          <p:pic>
            <p:nvPicPr>
              <p:cNvPr id="7" name="Ink 6">
                <a:extLst>
                  <a:ext uri="{FF2B5EF4-FFF2-40B4-BE49-F238E27FC236}">
                    <a16:creationId xmlns:a16="http://schemas.microsoft.com/office/drawing/2014/main" id="{A3C56BDD-12EF-F8AC-1A34-BD5AEE6BDD60}"/>
                  </a:ext>
                </a:extLst>
              </p:cNvPr>
              <p:cNvPicPr/>
              <p:nvPr/>
            </p:nvPicPr>
            <p:blipFill>
              <a:blip r:embed="rId8"/>
              <a:stretch>
                <a:fillRect/>
              </a:stretch>
            </p:blipFill>
            <p:spPr>
              <a:xfrm>
                <a:off x="-880281" y="6410288"/>
                <a:ext cx="108000" cy="216000"/>
              </a:xfrm>
              <a:prstGeom prst="rect">
                <a:avLst/>
              </a:prstGeom>
            </p:spPr>
          </p:pic>
        </mc:Fallback>
      </mc:AlternateContent>
      <p:pic>
        <p:nvPicPr>
          <p:cNvPr id="9" name="Picture 8">
            <a:extLst>
              <a:ext uri="{FF2B5EF4-FFF2-40B4-BE49-F238E27FC236}">
                <a16:creationId xmlns:a16="http://schemas.microsoft.com/office/drawing/2014/main" id="{BFA4DFF9-9CEE-2ADB-257B-AF79DB2E942D}"/>
              </a:ext>
            </a:extLst>
          </p:cNvPr>
          <p:cNvPicPr>
            <a:picLocks noChangeAspect="1"/>
          </p:cNvPicPr>
          <p:nvPr/>
        </p:nvPicPr>
        <p:blipFill>
          <a:blip r:embed="rId9"/>
          <a:stretch>
            <a:fillRect/>
          </a:stretch>
        </p:blipFill>
        <p:spPr>
          <a:xfrm>
            <a:off x="2839568" y="3589251"/>
            <a:ext cx="12789439" cy="5505815"/>
          </a:xfrm>
          <a:prstGeom prst="rect">
            <a:avLst/>
          </a:prstGeom>
        </p:spPr>
      </p:pic>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F820BCF-FC89-1EE5-C2E0-7153BDA29456}"/>
                  </a:ext>
                </a:extLst>
              </p14:cNvPr>
              <p14:cNvContentPartPr/>
              <p14:nvPr/>
            </p14:nvContentPartPr>
            <p14:xfrm>
              <a:off x="12756879" y="7667408"/>
              <a:ext cx="444240" cy="16200"/>
            </p14:xfrm>
          </p:contentPart>
        </mc:Choice>
        <mc:Fallback xmlns="">
          <p:pic>
            <p:nvPicPr>
              <p:cNvPr id="11" name="Ink 10">
                <a:extLst>
                  <a:ext uri="{FF2B5EF4-FFF2-40B4-BE49-F238E27FC236}">
                    <a16:creationId xmlns:a16="http://schemas.microsoft.com/office/drawing/2014/main" id="{2F820BCF-FC89-1EE5-C2E0-7153BDA29456}"/>
                  </a:ext>
                </a:extLst>
              </p:cNvPr>
              <p:cNvPicPr/>
              <p:nvPr/>
            </p:nvPicPr>
            <p:blipFill>
              <a:blip r:embed="rId11"/>
              <a:stretch>
                <a:fillRect/>
              </a:stretch>
            </p:blipFill>
            <p:spPr>
              <a:xfrm>
                <a:off x="12702879" y="7559408"/>
                <a:ext cx="55188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B4D0C23E-B109-ECFF-5FB9-B5DC4DB4B0A0}"/>
                  </a:ext>
                </a:extLst>
              </p14:cNvPr>
              <p14:cNvContentPartPr/>
              <p14:nvPr/>
            </p14:nvContentPartPr>
            <p14:xfrm>
              <a:off x="12845439" y="7904648"/>
              <a:ext cx="15120" cy="360"/>
            </p14:xfrm>
          </p:contentPart>
        </mc:Choice>
        <mc:Fallback xmlns="">
          <p:pic>
            <p:nvPicPr>
              <p:cNvPr id="13" name="Ink 12">
                <a:extLst>
                  <a:ext uri="{FF2B5EF4-FFF2-40B4-BE49-F238E27FC236}">
                    <a16:creationId xmlns:a16="http://schemas.microsoft.com/office/drawing/2014/main" id="{B4D0C23E-B109-ECFF-5FB9-B5DC4DB4B0A0}"/>
                  </a:ext>
                </a:extLst>
              </p:cNvPr>
              <p:cNvPicPr/>
              <p:nvPr/>
            </p:nvPicPr>
            <p:blipFill>
              <a:blip r:embed="rId13"/>
              <a:stretch>
                <a:fillRect/>
              </a:stretch>
            </p:blipFill>
            <p:spPr>
              <a:xfrm>
                <a:off x="12791439" y="7796648"/>
                <a:ext cx="122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A2CB31B8-7E94-8CA3-5F5C-A3CB81577ABA}"/>
                  </a:ext>
                </a:extLst>
              </p14:cNvPr>
              <p14:cNvContentPartPr/>
              <p14:nvPr/>
            </p14:nvContentPartPr>
            <p14:xfrm>
              <a:off x="12830679" y="7904648"/>
              <a:ext cx="529920" cy="360"/>
            </p14:xfrm>
          </p:contentPart>
        </mc:Choice>
        <mc:Fallback xmlns="">
          <p:pic>
            <p:nvPicPr>
              <p:cNvPr id="14" name="Ink 13">
                <a:extLst>
                  <a:ext uri="{FF2B5EF4-FFF2-40B4-BE49-F238E27FC236}">
                    <a16:creationId xmlns:a16="http://schemas.microsoft.com/office/drawing/2014/main" id="{A2CB31B8-7E94-8CA3-5F5C-A3CB81577ABA}"/>
                  </a:ext>
                </a:extLst>
              </p:cNvPr>
              <p:cNvPicPr/>
              <p:nvPr/>
            </p:nvPicPr>
            <p:blipFill>
              <a:blip r:embed="rId15"/>
              <a:stretch>
                <a:fillRect/>
              </a:stretch>
            </p:blipFill>
            <p:spPr>
              <a:xfrm>
                <a:off x="12776679" y="7796648"/>
                <a:ext cx="637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0ED56F94-1A15-435F-A455-BC6B0D0C9419}"/>
                  </a:ext>
                </a:extLst>
              </p14:cNvPr>
              <p14:cNvContentPartPr/>
              <p14:nvPr/>
            </p14:nvContentPartPr>
            <p14:xfrm>
              <a:off x="14983839" y="7698368"/>
              <a:ext cx="411480" cy="360"/>
            </p14:xfrm>
          </p:contentPart>
        </mc:Choice>
        <mc:Fallback xmlns="">
          <p:pic>
            <p:nvPicPr>
              <p:cNvPr id="16" name="Ink 15">
                <a:extLst>
                  <a:ext uri="{FF2B5EF4-FFF2-40B4-BE49-F238E27FC236}">
                    <a16:creationId xmlns:a16="http://schemas.microsoft.com/office/drawing/2014/main" id="{0ED56F94-1A15-435F-A455-BC6B0D0C9419}"/>
                  </a:ext>
                </a:extLst>
              </p:cNvPr>
              <p:cNvPicPr/>
              <p:nvPr/>
            </p:nvPicPr>
            <p:blipFill>
              <a:blip r:embed="rId17"/>
              <a:stretch>
                <a:fillRect/>
              </a:stretch>
            </p:blipFill>
            <p:spPr>
              <a:xfrm>
                <a:off x="14929839" y="7590368"/>
                <a:ext cx="519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7E600808-9A38-00E3-B8AB-079B5F9B9194}"/>
                  </a:ext>
                </a:extLst>
              </p14:cNvPr>
              <p14:cNvContentPartPr/>
              <p14:nvPr/>
            </p14:nvContentPartPr>
            <p14:xfrm>
              <a:off x="15057639" y="7963688"/>
              <a:ext cx="457560" cy="28440"/>
            </p14:xfrm>
          </p:contentPart>
        </mc:Choice>
        <mc:Fallback xmlns="">
          <p:pic>
            <p:nvPicPr>
              <p:cNvPr id="17" name="Ink 16">
                <a:extLst>
                  <a:ext uri="{FF2B5EF4-FFF2-40B4-BE49-F238E27FC236}">
                    <a16:creationId xmlns:a16="http://schemas.microsoft.com/office/drawing/2014/main" id="{7E600808-9A38-00E3-B8AB-079B5F9B9194}"/>
                  </a:ext>
                </a:extLst>
              </p:cNvPr>
              <p:cNvPicPr/>
              <p:nvPr/>
            </p:nvPicPr>
            <p:blipFill>
              <a:blip r:embed="rId19"/>
              <a:stretch>
                <a:fillRect/>
              </a:stretch>
            </p:blipFill>
            <p:spPr>
              <a:xfrm>
                <a:off x="15003639" y="7855688"/>
                <a:ext cx="565200" cy="244080"/>
              </a:xfrm>
              <a:prstGeom prst="rect">
                <a:avLst/>
              </a:prstGeom>
            </p:spPr>
          </p:pic>
        </mc:Fallback>
      </mc:AlternateContent>
    </p:spTree>
    <p:extLst>
      <p:ext uri="{BB962C8B-B14F-4D97-AF65-F5344CB8AC3E}">
        <p14:creationId xmlns:p14="http://schemas.microsoft.com/office/powerpoint/2010/main" val="28375853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Income Statement – 10K</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https://ir.amd.com/sec-filings/filter/annual-filings/content/0000002488-24-000012/0000002488-24-000012.pdf</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591A85B-FADE-05D5-0FFF-12CE4428A7B9}"/>
              </a:ext>
            </a:extLst>
          </p:cNvPr>
          <p:cNvPicPr>
            <a:picLocks noChangeAspect="1"/>
          </p:cNvPicPr>
          <p:nvPr/>
        </p:nvPicPr>
        <p:blipFill>
          <a:blip r:embed="rId6"/>
          <a:stretch>
            <a:fillRect/>
          </a:stretch>
        </p:blipFill>
        <p:spPr>
          <a:xfrm>
            <a:off x="2981960" y="1216130"/>
            <a:ext cx="12115077" cy="7446145"/>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00A75BE3-422A-FF0D-3129-194A1671361F}"/>
                  </a:ext>
                </a:extLst>
              </p14:cNvPr>
              <p14:cNvContentPartPr/>
              <p14:nvPr/>
            </p14:nvContentPartPr>
            <p14:xfrm>
              <a:off x="10576072" y="2807306"/>
              <a:ext cx="2552400" cy="120600"/>
            </p14:xfrm>
          </p:contentPart>
        </mc:Choice>
        <mc:Fallback xmlns="">
          <p:pic>
            <p:nvPicPr>
              <p:cNvPr id="6" name="Ink 5">
                <a:extLst>
                  <a:ext uri="{FF2B5EF4-FFF2-40B4-BE49-F238E27FC236}">
                    <a16:creationId xmlns:a16="http://schemas.microsoft.com/office/drawing/2014/main" id="{00A75BE3-422A-FF0D-3129-194A1671361F}"/>
                  </a:ext>
                </a:extLst>
              </p:cNvPr>
              <p:cNvPicPr/>
              <p:nvPr/>
            </p:nvPicPr>
            <p:blipFill>
              <a:blip r:embed="rId8"/>
              <a:stretch>
                <a:fillRect/>
              </a:stretch>
            </p:blipFill>
            <p:spPr>
              <a:xfrm>
                <a:off x="10522072" y="2699306"/>
                <a:ext cx="2660040"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B4CB002-541B-8F72-D5D1-8A7D72B5D39A}"/>
                  </a:ext>
                </a:extLst>
              </p14:cNvPr>
              <p14:cNvContentPartPr/>
              <p14:nvPr/>
            </p14:nvContentPartPr>
            <p14:xfrm>
              <a:off x="10982392" y="5143500"/>
              <a:ext cx="205560" cy="16200"/>
            </p14:xfrm>
          </p:contentPart>
        </mc:Choice>
        <mc:Fallback xmlns="">
          <p:pic>
            <p:nvPicPr>
              <p:cNvPr id="8" name="Ink 7">
                <a:extLst>
                  <a:ext uri="{FF2B5EF4-FFF2-40B4-BE49-F238E27FC236}">
                    <a16:creationId xmlns:a16="http://schemas.microsoft.com/office/drawing/2014/main" id="{FB4CB002-541B-8F72-D5D1-8A7D72B5D39A}"/>
                  </a:ext>
                </a:extLst>
              </p:cNvPr>
              <p:cNvPicPr/>
              <p:nvPr/>
            </p:nvPicPr>
            <p:blipFill>
              <a:blip r:embed="rId10"/>
              <a:stretch>
                <a:fillRect/>
              </a:stretch>
            </p:blipFill>
            <p:spPr>
              <a:xfrm>
                <a:off x="10928392" y="5033045"/>
                <a:ext cx="313200" cy="23674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02FDEDEB-C89A-518B-53B4-8E7D5157F67B}"/>
                  </a:ext>
                </a:extLst>
              </p14:cNvPr>
              <p14:cNvContentPartPr/>
              <p14:nvPr/>
            </p14:nvContentPartPr>
            <p14:xfrm>
              <a:off x="12557933" y="5151060"/>
              <a:ext cx="647640" cy="17280"/>
            </p14:xfrm>
          </p:contentPart>
        </mc:Choice>
        <mc:Fallback xmlns="">
          <p:pic>
            <p:nvPicPr>
              <p:cNvPr id="11" name="Ink 10">
                <a:extLst>
                  <a:ext uri="{FF2B5EF4-FFF2-40B4-BE49-F238E27FC236}">
                    <a16:creationId xmlns:a16="http://schemas.microsoft.com/office/drawing/2014/main" id="{02FDEDEB-C89A-518B-53B4-8E7D5157F67B}"/>
                  </a:ext>
                </a:extLst>
              </p:cNvPr>
              <p:cNvPicPr/>
              <p:nvPr/>
            </p:nvPicPr>
            <p:blipFill>
              <a:blip r:embed="rId12"/>
              <a:stretch>
                <a:fillRect/>
              </a:stretch>
            </p:blipFill>
            <p:spPr>
              <a:xfrm>
                <a:off x="12503933" y="5043060"/>
                <a:ext cx="75528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EA66DB51-F12F-F307-EB8C-8283FFD5236B}"/>
                  </a:ext>
                </a:extLst>
              </p14:cNvPr>
              <p14:cNvContentPartPr/>
              <p14:nvPr/>
            </p14:nvContentPartPr>
            <p14:xfrm>
              <a:off x="14400634" y="5143500"/>
              <a:ext cx="573840" cy="15120"/>
            </p14:xfrm>
          </p:contentPart>
        </mc:Choice>
        <mc:Fallback xmlns="">
          <p:pic>
            <p:nvPicPr>
              <p:cNvPr id="12" name="Ink 11">
                <a:extLst>
                  <a:ext uri="{FF2B5EF4-FFF2-40B4-BE49-F238E27FC236}">
                    <a16:creationId xmlns:a16="http://schemas.microsoft.com/office/drawing/2014/main" id="{EA66DB51-F12F-F307-EB8C-8283FFD5236B}"/>
                  </a:ext>
                </a:extLst>
              </p:cNvPr>
              <p:cNvPicPr/>
              <p:nvPr/>
            </p:nvPicPr>
            <p:blipFill>
              <a:blip r:embed="rId14"/>
              <a:stretch>
                <a:fillRect/>
              </a:stretch>
            </p:blipFill>
            <p:spPr>
              <a:xfrm>
                <a:off x="14346634" y="5035500"/>
                <a:ext cx="6814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105C52AE-6B2D-7149-5537-D55961BE0AA7}"/>
                  </a:ext>
                </a:extLst>
              </p14:cNvPr>
              <p14:cNvContentPartPr/>
              <p14:nvPr/>
            </p14:nvContentPartPr>
            <p14:xfrm>
              <a:off x="10930912" y="7580497"/>
              <a:ext cx="308520" cy="75240"/>
            </p14:xfrm>
          </p:contentPart>
        </mc:Choice>
        <mc:Fallback xmlns="">
          <p:pic>
            <p:nvPicPr>
              <p:cNvPr id="13" name="Ink 12">
                <a:extLst>
                  <a:ext uri="{FF2B5EF4-FFF2-40B4-BE49-F238E27FC236}">
                    <a16:creationId xmlns:a16="http://schemas.microsoft.com/office/drawing/2014/main" id="{105C52AE-6B2D-7149-5537-D55961BE0AA7}"/>
                  </a:ext>
                </a:extLst>
              </p:cNvPr>
              <p:cNvPicPr/>
              <p:nvPr/>
            </p:nvPicPr>
            <p:blipFill>
              <a:blip r:embed="rId16"/>
              <a:stretch>
                <a:fillRect/>
              </a:stretch>
            </p:blipFill>
            <p:spPr>
              <a:xfrm>
                <a:off x="10876912" y="7471978"/>
                <a:ext cx="416160" cy="29191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2835756D-1DCC-C7E9-D265-385776E839E9}"/>
                  </a:ext>
                </a:extLst>
              </p14:cNvPr>
              <p14:cNvContentPartPr/>
              <p14:nvPr/>
            </p14:nvContentPartPr>
            <p14:xfrm>
              <a:off x="12595920" y="7618117"/>
              <a:ext cx="381960" cy="31320"/>
            </p14:xfrm>
          </p:contentPart>
        </mc:Choice>
        <mc:Fallback xmlns="">
          <p:pic>
            <p:nvPicPr>
              <p:cNvPr id="14" name="Ink 13">
                <a:extLst>
                  <a:ext uri="{FF2B5EF4-FFF2-40B4-BE49-F238E27FC236}">
                    <a16:creationId xmlns:a16="http://schemas.microsoft.com/office/drawing/2014/main" id="{2835756D-1DCC-C7E9-D265-385776E839E9}"/>
                  </a:ext>
                </a:extLst>
              </p:cNvPr>
              <p:cNvPicPr/>
              <p:nvPr/>
            </p:nvPicPr>
            <p:blipFill>
              <a:blip r:embed="rId18"/>
              <a:stretch>
                <a:fillRect/>
              </a:stretch>
            </p:blipFill>
            <p:spPr>
              <a:xfrm>
                <a:off x="12541920" y="7510117"/>
                <a:ext cx="48960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FA08F535-86F2-5AA0-1361-A21A3E7A737E}"/>
                  </a:ext>
                </a:extLst>
              </p14:cNvPr>
              <p14:cNvContentPartPr/>
              <p14:nvPr/>
            </p14:nvContentPartPr>
            <p14:xfrm>
              <a:off x="14185716" y="7580497"/>
              <a:ext cx="764640" cy="139680"/>
            </p14:xfrm>
          </p:contentPart>
        </mc:Choice>
        <mc:Fallback xmlns="">
          <p:pic>
            <p:nvPicPr>
              <p:cNvPr id="16" name="Ink 15">
                <a:extLst>
                  <a:ext uri="{FF2B5EF4-FFF2-40B4-BE49-F238E27FC236}">
                    <a16:creationId xmlns:a16="http://schemas.microsoft.com/office/drawing/2014/main" id="{FA08F535-86F2-5AA0-1361-A21A3E7A737E}"/>
                  </a:ext>
                </a:extLst>
              </p:cNvPr>
              <p:cNvPicPr/>
              <p:nvPr/>
            </p:nvPicPr>
            <p:blipFill>
              <a:blip r:embed="rId20"/>
              <a:stretch>
                <a:fillRect/>
              </a:stretch>
            </p:blipFill>
            <p:spPr>
              <a:xfrm>
                <a:off x="14131716" y="7472775"/>
                <a:ext cx="872280" cy="35476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 name="Ink 8">
                <a:extLst>
                  <a:ext uri="{FF2B5EF4-FFF2-40B4-BE49-F238E27FC236}">
                    <a16:creationId xmlns:a16="http://schemas.microsoft.com/office/drawing/2014/main" id="{09A15ECC-66F3-4498-A503-1FE537E34916}"/>
                  </a:ext>
                </a:extLst>
              </p14:cNvPr>
              <p14:cNvContentPartPr/>
              <p14:nvPr/>
            </p14:nvContentPartPr>
            <p14:xfrm>
              <a:off x="-625761" y="7580497"/>
              <a:ext cx="6120" cy="360"/>
            </p14:xfrm>
          </p:contentPart>
        </mc:Choice>
        <mc:Fallback xmlns="">
          <p:pic>
            <p:nvPicPr>
              <p:cNvPr id="9" name="Ink 8">
                <a:extLst>
                  <a:ext uri="{FF2B5EF4-FFF2-40B4-BE49-F238E27FC236}">
                    <a16:creationId xmlns:a16="http://schemas.microsoft.com/office/drawing/2014/main" id="{09A15ECC-66F3-4498-A503-1FE537E34916}"/>
                  </a:ext>
                </a:extLst>
              </p:cNvPr>
              <p:cNvPicPr/>
              <p:nvPr/>
            </p:nvPicPr>
            <p:blipFill>
              <a:blip r:embed="rId22"/>
              <a:stretch>
                <a:fillRect/>
              </a:stretch>
            </p:blipFill>
            <p:spPr>
              <a:xfrm>
                <a:off x="-679761" y="7472497"/>
                <a:ext cx="113760" cy="216000"/>
              </a:xfrm>
              <a:prstGeom prst="rect">
                <a:avLst/>
              </a:prstGeom>
            </p:spPr>
          </p:pic>
        </mc:Fallback>
      </mc:AlternateContent>
      <p:pic>
        <p:nvPicPr>
          <p:cNvPr id="17" name="Picture 16">
            <a:extLst>
              <a:ext uri="{FF2B5EF4-FFF2-40B4-BE49-F238E27FC236}">
                <a16:creationId xmlns:a16="http://schemas.microsoft.com/office/drawing/2014/main" id="{65C47D6D-1704-8BB0-38FF-C5770941FFC2}"/>
              </a:ext>
            </a:extLst>
          </p:cNvPr>
          <p:cNvPicPr>
            <a:picLocks noChangeAspect="1"/>
          </p:cNvPicPr>
          <p:nvPr/>
        </p:nvPicPr>
        <p:blipFill>
          <a:blip r:embed="rId23"/>
          <a:srcRect t="9571"/>
          <a:stretch/>
        </p:blipFill>
        <p:spPr>
          <a:xfrm>
            <a:off x="3225102" y="8815418"/>
            <a:ext cx="11871935" cy="1005513"/>
          </a:xfrm>
          <a:prstGeom prst="rect">
            <a:avLst/>
          </a:prstGeom>
        </p:spPr>
      </p:pic>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4FB4697A-9974-8EF7-F64D-DE854A6986EC}"/>
                  </a:ext>
                </a:extLst>
              </p14:cNvPr>
              <p14:cNvContentPartPr/>
              <p14:nvPr/>
            </p14:nvContentPartPr>
            <p14:xfrm>
              <a:off x="10849519" y="6945416"/>
              <a:ext cx="271080" cy="15840"/>
            </p14:xfrm>
          </p:contentPart>
        </mc:Choice>
        <mc:Fallback xmlns="">
          <p:pic>
            <p:nvPicPr>
              <p:cNvPr id="18" name="Ink 17">
                <a:extLst>
                  <a:ext uri="{FF2B5EF4-FFF2-40B4-BE49-F238E27FC236}">
                    <a16:creationId xmlns:a16="http://schemas.microsoft.com/office/drawing/2014/main" id="{4FB4697A-9974-8EF7-F64D-DE854A6986EC}"/>
                  </a:ext>
                </a:extLst>
              </p:cNvPr>
              <p:cNvPicPr/>
              <p:nvPr/>
            </p:nvPicPr>
            <p:blipFill>
              <a:blip r:embed="rId25"/>
              <a:stretch>
                <a:fillRect/>
              </a:stretch>
            </p:blipFill>
            <p:spPr>
              <a:xfrm>
                <a:off x="10795879" y="6837776"/>
                <a:ext cx="37872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C682B58A-041C-7C83-7A97-E60EF9306144}"/>
                  </a:ext>
                </a:extLst>
              </p14:cNvPr>
              <p14:cNvContentPartPr/>
              <p14:nvPr/>
            </p14:nvContentPartPr>
            <p14:xfrm>
              <a:off x="12610279" y="6932456"/>
              <a:ext cx="353520" cy="360"/>
            </p14:xfrm>
          </p:contentPart>
        </mc:Choice>
        <mc:Fallback xmlns="">
          <p:pic>
            <p:nvPicPr>
              <p:cNvPr id="19" name="Ink 18">
                <a:extLst>
                  <a:ext uri="{FF2B5EF4-FFF2-40B4-BE49-F238E27FC236}">
                    <a16:creationId xmlns:a16="http://schemas.microsoft.com/office/drawing/2014/main" id="{C682B58A-041C-7C83-7A97-E60EF9306144}"/>
                  </a:ext>
                </a:extLst>
              </p:cNvPr>
              <p:cNvPicPr/>
              <p:nvPr/>
            </p:nvPicPr>
            <p:blipFill>
              <a:blip r:embed="rId27"/>
              <a:stretch>
                <a:fillRect/>
              </a:stretch>
            </p:blipFill>
            <p:spPr>
              <a:xfrm>
                <a:off x="12556279" y="6824816"/>
                <a:ext cx="461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5CE8DED6-54C5-DC0A-B13D-46C8DD42B777}"/>
                  </a:ext>
                </a:extLst>
              </p14:cNvPr>
              <p14:cNvContentPartPr/>
              <p14:nvPr/>
            </p14:nvContentPartPr>
            <p14:xfrm>
              <a:off x="14507479" y="6972416"/>
              <a:ext cx="326160" cy="15480"/>
            </p14:xfrm>
          </p:contentPart>
        </mc:Choice>
        <mc:Fallback xmlns="">
          <p:pic>
            <p:nvPicPr>
              <p:cNvPr id="20" name="Ink 19">
                <a:extLst>
                  <a:ext uri="{FF2B5EF4-FFF2-40B4-BE49-F238E27FC236}">
                    <a16:creationId xmlns:a16="http://schemas.microsoft.com/office/drawing/2014/main" id="{5CE8DED6-54C5-DC0A-B13D-46C8DD42B777}"/>
                  </a:ext>
                </a:extLst>
              </p:cNvPr>
              <p:cNvPicPr/>
              <p:nvPr/>
            </p:nvPicPr>
            <p:blipFill>
              <a:blip r:embed="rId29"/>
              <a:stretch>
                <a:fillRect/>
              </a:stretch>
            </p:blipFill>
            <p:spPr>
              <a:xfrm>
                <a:off x="14453479" y="6864416"/>
                <a:ext cx="433800" cy="231120"/>
              </a:xfrm>
              <a:prstGeom prst="rect">
                <a:avLst/>
              </a:prstGeom>
            </p:spPr>
          </p:pic>
        </mc:Fallback>
      </mc:AlternateContent>
    </p:spTree>
    <p:extLst>
      <p:ext uri="{BB962C8B-B14F-4D97-AF65-F5344CB8AC3E}">
        <p14:creationId xmlns:p14="http://schemas.microsoft.com/office/powerpoint/2010/main" val="16271206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Income Statement – 10Q</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endParaRPr lang="en-CA" sz="1200" dirty="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5792E17-7019-ED21-6729-8F44AE02BB62}"/>
              </a:ext>
            </a:extLst>
          </p:cNvPr>
          <p:cNvPicPr>
            <a:picLocks noChangeAspect="1"/>
          </p:cNvPicPr>
          <p:nvPr/>
        </p:nvPicPr>
        <p:blipFill>
          <a:blip r:embed="rId6"/>
          <a:stretch>
            <a:fillRect/>
          </a:stretch>
        </p:blipFill>
        <p:spPr>
          <a:xfrm>
            <a:off x="2955967" y="1289765"/>
            <a:ext cx="12354764" cy="7529162"/>
          </a:xfrm>
          <a:prstGeom prst="rect">
            <a:avLst/>
          </a:prstGeom>
        </p:spPr>
      </p:pic>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1C630B09-737A-5D47-21C4-27CCC781D4A5}"/>
                  </a:ext>
                </a:extLst>
              </p14:cNvPr>
              <p14:cNvContentPartPr/>
              <p14:nvPr/>
            </p14:nvContentPartPr>
            <p14:xfrm>
              <a:off x="9389359" y="2892896"/>
              <a:ext cx="448920" cy="360"/>
            </p14:xfrm>
          </p:contentPart>
        </mc:Choice>
        <mc:Fallback xmlns="">
          <p:pic>
            <p:nvPicPr>
              <p:cNvPr id="21" name="Ink 20">
                <a:extLst>
                  <a:ext uri="{FF2B5EF4-FFF2-40B4-BE49-F238E27FC236}">
                    <a16:creationId xmlns:a16="http://schemas.microsoft.com/office/drawing/2014/main" id="{1C630B09-737A-5D47-21C4-27CCC781D4A5}"/>
                  </a:ext>
                </a:extLst>
              </p:cNvPr>
              <p:cNvPicPr/>
              <p:nvPr/>
            </p:nvPicPr>
            <p:blipFill>
              <a:blip r:embed="rId8"/>
              <a:stretch>
                <a:fillRect/>
              </a:stretch>
            </p:blipFill>
            <p:spPr>
              <a:xfrm>
                <a:off x="9335359" y="2784896"/>
                <a:ext cx="556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56F2818F-9616-5FA3-754A-25233AA83C28}"/>
                  </a:ext>
                </a:extLst>
              </p14:cNvPr>
              <p14:cNvContentPartPr/>
              <p14:nvPr/>
            </p14:nvContentPartPr>
            <p14:xfrm>
              <a:off x="12828439" y="2823056"/>
              <a:ext cx="517680" cy="39960"/>
            </p14:xfrm>
          </p:contentPart>
        </mc:Choice>
        <mc:Fallback xmlns="">
          <p:pic>
            <p:nvPicPr>
              <p:cNvPr id="22" name="Ink 21">
                <a:extLst>
                  <a:ext uri="{FF2B5EF4-FFF2-40B4-BE49-F238E27FC236}">
                    <a16:creationId xmlns:a16="http://schemas.microsoft.com/office/drawing/2014/main" id="{56F2818F-9616-5FA3-754A-25233AA83C28}"/>
                  </a:ext>
                </a:extLst>
              </p:cNvPr>
              <p:cNvPicPr/>
              <p:nvPr/>
            </p:nvPicPr>
            <p:blipFill>
              <a:blip r:embed="rId10"/>
              <a:stretch>
                <a:fillRect/>
              </a:stretch>
            </p:blipFill>
            <p:spPr>
              <a:xfrm>
                <a:off x="12774439" y="2715056"/>
                <a:ext cx="62532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1D83B330-B3BD-2958-C7FF-C6D782CCAFF1}"/>
                  </a:ext>
                </a:extLst>
              </p14:cNvPr>
              <p14:cNvContentPartPr/>
              <p14:nvPr/>
            </p14:nvContentPartPr>
            <p14:xfrm>
              <a:off x="9552799" y="6973496"/>
              <a:ext cx="299160" cy="14760"/>
            </p14:xfrm>
          </p:contentPart>
        </mc:Choice>
        <mc:Fallback xmlns="">
          <p:pic>
            <p:nvPicPr>
              <p:cNvPr id="23" name="Ink 22">
                <a:extLst>
                  <a:ext uri="{FF2B5EF4-FFF2-40B4-BE49-F238E27FC236}">
                    <a16:creationId xmlns:a16="http://schemas.microsoft.com/office/drawing/2014/main" id="{1D83B330-B3BD-2958-C7FF-C6D782CCAFF1}"/>
                  </a:ext>
                </a:extLst>
              </p:cNvPr>
              <p:cNvPicPr/>
              <p:nvPr/>
            </p:nvPicPr>
            <p:blipFill>
              <a:blip r:embed="rId12"/>
              <a:stretch>
                <a:fillRect/>
              </a:stretch>
            </p:blipFill>
            <p:spPr>
              <a:xfrm>
                <a:off x="9499159" y="6865496"/>
                <a:ext cx="4068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BA30176B-BF93-3A7C-DD05-1E2DA316EB48}"/>
                  </a:ext>
                </a:extLst>
              </p14:cNvPr>
              <p14:cNvContentPartPr/>
              <p14:nvPr/>
            </p14:nvContentPartPr>
            <p14:xfrm>
              <a:off x="11149759" y="7026056"/>
              <a:ext cx="380880" cy="16200"/>
            </p14:xfrm>
          </p:contentPart>
        </mc:Choice>
        <mc:Fallback xmlns="">
          <p:pic>
            <p:nvPicPr>
              <p:cNvPr id="24" name="Ink 23">
                <a:extLst>
                  <a:ext uri="{FF2B5EF4-FFF2-40B4-BE49-F238E27FC236}">
                    <a16:creationId xmlns:a16="http://schemas.microsoft.com/office/drawing/2014/main" id="{BA30176B-BF93-3A7C-DD05-1E2DA316EB48}"/>
                  </a:ext>
                </a:extLst>
              </p:cNvPr>
              <p:cNvPicPr/>
              <p:nvPr/>
            </p:nvPicPr>
            <p:blipFill>
              <a:blip r:embed="rId14"/>
              <a:stretch>
                <a:fillRect/>
              </a:stretch>
            </p:blipFill>
            <p:spPr>
              <a:xfrm>
                <a:off x="11096119" y="6918416"/>
                <a:ext cx="48852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DC505C48-D2AA-FA52-ED8B-E0911EED263E}"/>
                  </a:ext>
                </a:extLst>
              </p14:cNvPr>
              <p14:cNvContentPartPr/>
              <p14:nvPr/>
            </p14:nvContentPartPr>
            <p14:xfrm>
              <a:off x="12937519" y="6946136"/>
              <a:ext cx="353520" cy="360"/>
            </p14:xfrm>
          </p:contentPart>
        </mc:Choice>
        <mc:Fallback xmlns="">
          <p:pic>
            <p:nvPicPr>
              <p:cNvPr id="25" name="Ink 24">
                <a:extLst>
                  <a:ext uri="{FF2B5EF4-FFF2-40B4-BE49-F238E27FC236}">
                    <a16:creationId xmlns:a16="http://schemas.microsoft.com/office/drawing/2014/main" id="{DC505C48-D2AA-FA52-ED8B-E0911EED263E}"/>
                  </a:ext>
                </a:extLst>
              </p:cNvPr>
              <p:cNvPicPr/>
              <p:nvPr/>
            </p:nvPicPr>
            <p:blipFill>
              <a:blip r:embed="rId16"/>
              <a:stretch>
                <a:fillRect/>
              </a:stretch>
            </p:blipFill>
            <p:spPr>
              <a:xfrm>
                <a:off x="12883879" y="6838136"/>
                <a:ext cx="461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8B7BE776-F178-893B-26B6-B0BEC1FED41D}"/>
                  </a:ext>
                </a:extLst>
              </p14:cNvPr>
              <p14:cNvContentPartPr/>
              <p14:nvPr/>
            </p14:nvContentPartPr>
            <p14:xfrm>
              <a:off x="14862079" y="7012016"/>
              <a:ext cx="258120" cy="16200"/>
            </p14:xfrm>
          </p:contentPart>
        </mc:Choice>
        <mc:Fallback xmlns="">
          <p:pic>
            <p:nvPicPr>
              <p:cNvPr id="27" name="Ink 26">
                <a:extLst>
                  <a:ext uri="{FF2B5EF4-FFF2-40B4-BE49-F238E27FC236}">
                    <a16:creationId xmlns:a16="http://schemas.microsoft.com/office/drawing/2014/main" id="{8B7BE776-F178-893B-26B6-B0BEC1FED41D}"/>
                  </a:ext>
                </a:extLst>
              </p:cNvPr>
              <p:cNvPicPr/>
              <p:nvPr/>
            </p:nvPicPr>
            <p:blipFill>
              <a:blip r:embed="rId18"/>
              <a:stretch>
                <a:fillRect/>
              </a:stretch>
            </p:blipFill>
            <p:spPr>
              <a:xfrm>
                <a:off x="14808439" y="6904376"/>
                <a:ext cx="365760" cy="231840"/>
              </a:xfrm>
              <a:prstGeom prst="rect">
                <a:avLst/>
              </a:prstGeom>
            </p:spPr>
          </p:pic>
        </mc:Fallback>
      </mc:AlternateContent>
      <p:pic>
        <p:nvPicPr>
          <p:cNvPr id="29" name="Picture 28">
            <a:extLst>
              <a:ext uri="{FF2B5EF4-FFF2-40B4-BE49-F238E27FC236}">
                <a16:creationId xmlns:a16="http://schemas.microsoft.com/office/drawing/2014/main" id="{D1EC84EF-D94C-7415-E50C-81829438D4C0}"/>
              </a:ext>
            </a:extLst>
          </p:cNvPr>
          <p:cNvPicPr>
            <a:picLocks noChangeAspect="1"/>
          </p:cNvPicPr>
          <p:nvPr/>
        </p:nvPicPr>
        <p:blipFill>
          <a:blip r:embed="rId19"/>
          <a:stretch>
            <a:fillRect/>
          </a:stretch>
        </p:blipFill>
        <p:spPr>
          <a:xfrm>
            <a:off x="3058127" y="8882769"/>
            <a:ext cx="12171746" cy="1044742"/>
          </a:xfrm>
          <a:prstGeom prst="rect">
            <a:avLst/>
          </a:prstGeom>
        </p:spPr>
      </p:pic>
    </p:spTree>
    <p:extLst>
      <p:ext uri="{BB962C8B-B14F-4D97-AF65-F5344CB8AC3E}">
        <p14:creationId xmlns:p14="http://schemas.microsoft.com/office/powerpoint/2010/main" val="1896046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Cash Flow Statement – 10K</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https://ir.amd.com/sec-filings/filter/annual-filings/content/0000002488-24-000012/0000002488-24-000012.pdf</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89101FF-927E-E3AD-6F98-F1D396D83C65}"/>
              </a:ext>
            </a:extLst>
          </p:cNvPr>
          <p:cNvPicPr>
            <a:picLocks noChangeAspect="1"/>
          </p:cNvPicPr>
          <p:nvPr/>
        </p:nvPicPr>
        <p:blipFill>
          <a:blip r:embed="rId6"/>
          <a:srcRect/>
          <a:stretch/>
        </p:blipFill>
        <p:spPr>
          <a:xfrm>
            <a:off x="2335942" y="2207366"/>
            <a:ext cx="13616116" cy="6853294"/>
          </a:xfrm>
          <a:prstGeom prst="rect">
            <a:avLst/>
          </a:prstGeo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F2ADA31-2506-F983-4E51-5842C2C381B4}"/>
                  </a:ext>
                </a:extLst>
              </p14:cNvPr>
              <p14:cNvContentPartPr/>
              <p14:nvPr/>
            </p14:nvContentPartPr>
            <p14:xfrm>
              <a:off x="11931039" y="4261297"/>
              <a:ext cx="470160" cy="16200"/>
            </p14:xfrm>
          </p:contentPart>
        </mc:Choice>
        <mc:Fallback xmlns="">
          <p:pic>
            <p:nvPicPr>
              <p:cNvPr id="6" name="Ink 5">
                <a:extLst>
                  <a:ext uri="{FF2B5EF4-FFF2-40B4-BE49-F238E27FC236}">
                    <a16:creationId xmlns:a16="http://schemas.microsoft.com/office/drawing/2014/main" id="{EF2ADA31-2506-F983-4E51-5842C2C381B4}"/>
                  </a:ext>
                </a:extLst>
              </p:cNvPr>
              <p:cNvPicPr/>
              <p:nvPr/>
            </p:nvPicPr>
            <p:blipFill>
              <a:blip r:embed="rId8"/>
              <a:stretch>
                <a:fillRect/>
              </a:stretch>
            </p:blipFill>
            <p:spPr>
              <a:xfrm>
                <a:off x="11877039" y="4153297"/>
                <a:ext cx="57780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EC0A18D5-BAC5-C1CB-B5A0-59F9A03325FC}"/>
                  </a:ext>
                </a:extLst>
              </p14:cNvPr>
              <p14:cNvContentPartPr/>
              <p14:nvPr/>
            </p14:nvContentPartPr>
            <p14:xfrm>
              <a:off x="13538439" y="4291537"/>
              <a:ext cx="544680" cy="360"/>
            </p14:xfrm>
          </p:contentPart>
        </mc:Choice>
        <mc:Fallback xmlns="">
          <p:pic>
            <p:nvPicPr>
              <p:cNvPr id="7" name="Ink 6">
                <a:extLst>
                  <a:ext uri="{FF2B5EF4-FFF2-40B4-BE49-F238E27FC236}">
                    <a16:creationId xmlns:a16="http://schemas.microsoft.com/office/drawing/2014/main" id="{EC0A18D5-BAC5-C1CB-B5A0-59F9A03325FC}"/>
                  </a:ext>
                </a:extLst>
              </p:cNvPr>
              <p:cNvPicPr/>
              <p:nvPr/>
            </p:nvPicPr>
            <p:blipFill>
              <a:blip r:embed="rId10"/>
              <a:stretch>
                <a:fillRect/>
              </a:stretch>
            </p:blipFill>
            <p:spPr>
              <a:xfrm>
                <a:off x="13484439" y="4183537"/>
                <a:ext cx="652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6990142C-B430-2635-32C2-9A4AEF2064E3}"/>
                  </a:ext>
                </a:extLst>
              </p14:cNvPr>
              <p14:cNvContentPartPr/>
              <p14:nvPr/>
            </p14:nvContentPartPr>
            <p14:xfrm>
              <a:off x="15249159" y="4223137"/>
              <a:ext cx="579960" cy="24120"/>
            </p14:xfrm>
          </p:contentPart>
        </mc:Choice>
        <mc:Fallback xmlns="">
          <p:pic>
            <p:nvPicPr>
              <p:cNvPr id="9" name="Ink 8">
                <a:extLst>
                  <a:ext uri="{FF2B5EF4-FFF2-40B4-BE49-F238E27FC236}">
                    <a16:creationId xmlns:a16="http://schemas.microsoft.com/office/drawing/2014/main" id="{6990142C-B430-2635-32C2-9A4AEF2064E3}"/>
                  </a:ext>
                </a:extLst>
              </p:cNvPr>
              <p:cNvPicPr/>
              <p:nvPr/>
            </p:nvPicPr>
            <p:blipFill>
              <a:blip r:embed="rId12"/>
              <a:stretch>
                <a:fillRect/>
              </a:stretch>
            </p:blipFill>
            <p:spPr>
              <a:xfrm>
                <a:off x="15195125" y="4115137"/>
                <a:ext cx="687667"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23EB0423-0D6C-1394-201B-6CC7CA6B5F78}"/>
                  </a:ext>
                </a:extLst>
              </p14:cNvPr>
              <p14:cNvContentPartPr/>
              <p14:nvPr/>
            </p14:nvContentPartPr>
            <p14:xfrm>
              <a:off x="3080439" y="4970137"/>
              <a:ext cx="2435400" cy="88920"/>
            </p14:xfrm>
          </p:contentPart>
        </mc:Choice>
        <mc:Fallback xmlns="">
          <p:pic>
            <p:nvPicPr>
              <p:cNvPr id="11" name="Ink 10">
                <a:extLst>
                  <a:ext uri="{FF2B5EF4-FFF2-40B4-BE49-F238E27FC236}">
                    <a16:creationId xmlns:a16="http://schemas.microsoft.com/office/drawing/2014/main" id="{23EB0423-0D6C-1394-201B-6CC7CA6B5F78}"/>
                  </a:ext>
                </a:extLst>
              </p:cNvPr>
              <p:cNvPicPr/>
              <p:nvPr/>
            </p:nvPicPr>
            <p:blipFill>
              <a:blip r:embed="rId14"/>
              <a:stretch>
                <a:fillRect/>
              </a:stretch>
            </p:blipFill>
            <p:spPr>
              <a:xfrm>
                <a:off x="3026439" y="4862137"/>
                <a:ext cx="254304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F80458DF-684D-35A7-ADD3-CC4EE8E0824D}"/>
                  </a:ext>
                </a:extLst>
              </p14:cNvPr>
              <p14:cNvContentPartPr/>
              <p14:nvPr/>
            </p14:nvContentPartPr>
            <p14:xfrm>
              <a:off x="3229479" y="4895257"/>
              <a:ext cx="1605600" cy="105120"/>
            </p14:xfrm>
          </p:contentPart>
        </mc:Choice>
        <mc:Fallback xmlns="">
          <p:pic>
            <p:nvPicPr>
              <p:cNvPr id="12" name="Ink 11">
                <a:extLst>
                  <a:ext uri="{FF2B5EF4-FFF2-40B4-BE49-F238E27FC236}">
                    <a16:creationId xmlns:a16="http://schemas.microsoft.com/office/drawing/2014/main" id="{F80458DF-684D-35A7-ADD3-CC4EE8E0824D}"/>
                  </a:ext>
                </a:extLst>
              </p:cNvPr>
              <p:cNvPicPr/>
              <p:nvPr/>
            </p:nvPicPr>
            <p:blipFill>
              <a:blip r:embed="rId16"/>
              <a:stretch>
                <a:fillRect/>
              </a:stretch>
            </p:blipFill>
            <p:spPr>
              <a:xfrm>
                <a:off x="3175479" y="4787257"/>
                <a:ext cx="171324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BE41AA59-6B0C-FAE2-0222-043B5C257677}"/>
                  </a:ext>
                </a:extLst>
              </p14:cNvPr>
              <p14:cNvContentPartPr/>
              <p14:nvPr/>
            </p14:nvContentPartPr>
            <p14:xfrm>
              <a:off x="3136959" y="8376817"/>
              <a:ext cx="1582560" cy="82800"/>
            </p14:xfrm>
          </p:contentPart>
        </mc:Choice>
        <mc:Fallback xmlns="">
          <p:pic>
            <p:nvPicPr>
              <p:cNvPr id="13" name="Ink 12">
                <a:extLst>
                  <a:ext uri="{FF2B5EF4-FFF2-40B4-BE49-F238E27FC236}">
                    <a16:creationId xmlns:a16="http://schemas.microsoft.com/office/drawing/2014/main" id="{BE41AA59-6B0C-FAE2-0222-043B5C257677}"/>
                  </a:ext>
                </a:extLst>
              </p:cNvPr>
              <p:cNvPicPr/>
              <p:nvPr/>
            </p:nvPicPr>
            <p:blipFill>
              <a:blip r:embed="rId18"/>
              <a:stretch>
                <a:fillRect/>
              </a:stretch>
            </p:blipFill>
            <p:spPr>
              <a:xfrm>
                <a:off x="3082959" y="8268817"/>
                <a:ext cx="169020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FCE2561A-5853-A0D9-887F-CE886308BB96}"/>
                  </a:ext>
                </a:extLst>
              </p14:cNvPr>
              <p14:cNvContentPartPr/>
              <p14:nvPr/>
            </p14:nvContentPartPr>
            <p14:xfrm>
              <a:off x="3142719" y="7211497"/>
              <a:ext cx="2136960" cy="46080"/>
            </p14:xfrm>
          </p:contentPart>
        </mc:Choice>
        <mc:Fallback xmlns="">
          <p:pic>
            <p:nvPicPr>
              <p:cNvPr id="14" name="Ink 13">
                <a:extLst>
                  <a:ext uri="{FF2B5EF4-FFF2-40B4-BE49-F238E27FC236}">
                    <a16:creationId xmlns:a16="http://schemas.microsoft.com/office/drawing/2014/main" id="{FCE2561A-5853-A0D9-887F-CE886308BB96}"/>
                  </a:ext>
                </a:extLst>
              </p:cNvPr>
              <p:cNvPicPr/>
              <p:nvPr/>
            </p:nvPicPr>
            <p:blipFill>
              <a:blip r:embed="rId20"/>
              <a:stretch>
                <a:fillRect/>
              </a:stretch>
            </p:blipFill>
            <p:spPr>
              <a:xfrm>
                <a:off x="3088719" y="7103497"/>
                <a:ext cx="224460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A78AAC55-922A-AE44-DB51-749238C453B9}"/>
                  </a:ext>
                </a:extLst>
              </p14:cNvPr>
              <p14:cNvContentPartPr/>
              <p14:nvPr/>
            </p14:nvContentPartPr>
            <p14:xfrm>
              <a:off x="3184839" y="7181977"/>
              <a:ext cx="2063880" cy="360"/>
            </p14:xfrm>
          </p:contentPart>
        </mc:Choice>
        <mc:Fallback xmlns="">
          <p:pic>
            <p:nvPicPr>
              <p:cNvPr id="16" name="Ink 15">
                <a:extLst>
                  <a:ext uri="{FF2B5EF4-FFF2-40B4-BE49-F238E27FC236}">
                    <a16:creationId xmlns:a16="http://schemas.microsoft.com/office/drawing/2014/main" id="{A78AAC55-922A-AE44-DB51-749238C453B9}"/>
                  </a:ext>
                </a:extLst>
              </p:cNvPr>
              <p:cNvPicPr/>
              <p:nvPr/>
            </p:nvPicPr>
            <p:blipFill>
              <a:blip r:embed="rId22"/>
              <a:stretch>
                <a:fillRect/>
              </a:stretch>
            </p:blipFill>
            <p:spPr>
              <a:xfrm>
                <a:off x="3130839" y="7073977"/>
                <a:ext cx="2171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74998765-371F-08A7-5F5C-7E73F9AF37E9}"/>
                  </a:ext>
                </a:extLst>
              </p14:cNvPr>
              <p14:cNvContentPartPr/>
              <p14:nvPr/>
            </p14:nvContentPartPr>
            <p14:xfrm>
              <a:off x="11667159" y="6179017"/>
              <a:ext cx="765720" cy="16560"/>
            </p14:xfrm>
          </p:contentPart>
        </mc:Choice>
        <mc:Fallback xmlns="">
          <p:pic>
            <p:nvPicPr>
              <p:cNvPr id="17" name="Ink 16">
                <a:extLst>
                  <a:ext uri="{FF2B5EF4-FFF2-40B4-BE49-F238E27FC236}">
                    <a16:creationId xmlns:a16="http://schemas.microsoft.com/office/drawing/2014/main" id="{74998765-371F-08A7-5F5C-7E73F9AF37E9}"/>
                  </a:ext>
                </a:extLst>
              </p:cNvPr>
              <p:cNvPicPr/>
              <p:nvPr/>
            </p:nvPicPr>
            <p:blipFill>
              <a:blip r:embed="rId24"/>
              <a:stretch>
                <a:fillRect/>
              </a:stretch>
            </p:blipFill>
            <p:spPr>
              <a:xfrm>
                <a:off x="11613184" y="6071017"/>
                <a:ext cx="873309" cy="232200"/>
              </a:xfrm>
              <a:prstGeom prst="rect">
                <a:avLst/>
              </a:prstGeom>
            </p:spPr>
          </p:pic>
        </mc:Fallback>
      </mc:AlternateContent>
    </p:spTree>
    <p:extLst>
      <p:ext uri="{BB962C8B-B14F-4D97-AF65-F5344CB8AC3E}">
        <p14:creationId xmlns:p14="http://schemas.microsoft.com/office/powerpoint/2010/main" val="24257513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Cash Flow Statement – 10K</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a:solidFill>
                  <a:schemeClr val="bg1">
                    <a:lumMod val="65000"/>
                  </a:schemeClr>
                </a:solidFill>
              </a:rPr>
              <a:t>Source: </a:t>
            </a:r>
            <a:r>
              <a:rPr lang="en-CA" sz="1200">
                <a:solidFill>
                  <a:schemeClr val="bg1">
                    <a:lumMod val="65000"/>
                  </a:schemeClr>
                </a:solidFill>
                <a:hlinkClick r:id="rId4">
                  <a:extLst>
                    <a:ext uri="{A12FA001-AC4F-418D-AE19-62706E023703}">
                      <ahyp:hlinkClr xmlns:ahyp="http://schemas.microsoft.com/office/drawing/2018/hyperlinkcolor" val="tx"/>
                    </a:ext>
                  </a:extLst>
                </a:hlinkClick>
              </a:rPr>
              <a:t>https://ir.amd.com/sec-filings/filter/annual-filings/content/0000002488-24-000012/0000002488-24-000012.pdf</a:t>
            </a:r>
            <a:r>
              <a:rPr lang="en-CA" sz="1200">
                <a:solidFill>
                  <a:schemeClr val="bg1">
                    <a:lumMod val="65000"/>
                  </a:schemeClr>
                </a:solidFill>
              </a:rPr>
              <a:t> </a:t>
            </a:r>
            <a:br>
              <a:rPr lang="en-CA" sz="1200">
                <a:solidFill>
                  <a:schemeClr val="bg1">
                    <a:lumMod val="65000"/>
                  </a:schemeClr>
                </a:solidFill>
              </a:rPr>
            </a:br>
            <a:endParaRPr lang="en-CA" sz="120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2C3A905-81A8-7AEB-476C-87509AE13C5F}"/>
              </a:ext>
            </a:extLst>
          </p:cNvPr>
          <p:cNvPicPr>
            <a:picLocks noChangeAspect="1"/>
          </p:cNvPicPr>
          <p:nvPr/>
        </p:nvPicPr>
        <p:blipFill>
          <a:blip r:embed="rId6"/>
          <a:srcRect t="7457"/>
          <a:stretch/>
        </p:blipFill>
        <p:spPr>
          <a:xfrm>
            <a:off x="2354960" y="2207366"/>
            <a:ext cx="13578080" cy="1565443"/>
          </a:xfrm>
          <a:prstGeom prst="rect">
            <a:avLst/>
          </a:prstGeom>
        </p:spPr>
      </p:pic>
      <p:pic>
        <p:nvPicPr>
          <p:cNvPr id="10" name="Picture 9">
            <a:extLst>
              <a:ext uri="{FF2B5EF4-FFF2-40B4-BE49-F238E27FC236}">
                <a16:creationId xmlns:a16="http://schemas.microsoft.com/office/drawing/2014/main" id="{D657DC72-6D91-024C-D0A6-669D28C3F649}"/>
              </a:ext>
            </a:extLst>
          </p:cNvPr>
          <p:cNvPicPr>
            <a:picLocks noChangeAspect="1"/>
          </p:cNvPicPr>
          <p:nvPr/>
        </p:nvPicPr>
        <p:blipFill>
          <a:blip r:embed="rId7"/>
          <a:stretch>
            <a:fillRect/>
          </a:stretch>
        </p:blipFill>
        <p:spPr>
          <a:xfrm>
            <a:off x="2403408" y="3755408"/>
            <a:ext cx="13481183" cy="5180691"/>
          </a:xfrm>
          <a:prstGeom prst="rect">
            <a:avLst/>
          </a:prstGeom>
        </p:spPr>
      </p:pic>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48022503-0259-8C7E-D9A1-C25D787B0836}"/>
                  </a:ext>
                </a:extLst>
              </p14:cNvPr>
              <p14:cNvContentPartPr/>
              <p14:nvPr/>
            </p14:nvContentPartPr>
            <p14:xfrm>
              <a:off x="2654199" y="4379528"/>
              <a:ext cx="3036960" cy="45720"/>
            </p14:xfrm>
          </p:contentPart>
        </mc:Choice>
        <mc:Fallback xmlns="">
          <p:pic>
            <p:nvPicPr>
              <p:cNvPr id="6" name="Ink 5">
                <a:extLst>
                  <a:ext uri="{FF2B5EF4-FFF2-40B4-BE49-F238E27FC236}">
                    <a16:creationId xmlns:a16="http://schemas.microsoft.com/office/drawing/2014/main" id="{48022503-0259-8C7E-D9A1-C25D787B0836}"/>
                  </a:ext>
                </a:extLst>
              </p:cNvPr>
              <p:cNvPicPr/>
              <p:nvPr/>
            </p:nvPicPr>
            <p:blipFill>
              <a:blip r:embed="rId9"/>
              <a:stretch>
                <a:fillRect/>
              </a:stretch>
            </p:blipFill>
            <p:spPr>
              <a:xfrm>
                <a:off x="2600199" y="4271528"/>
                <a:ext cx="314460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FE949279-5CB8-C5F6-D182-E4E551895778}"/>
                  </a:ext>
                </a:extLst>
              </p14:cNvPr>
              <p14:cNvContentPartPr/>
              <p14:nvPr/>
            </p14:nvContentPartPr>
            <p14:xfrm>
              <a:off x="2493639" y="4599848"/>
              <a:ext cx="4438080" cy="61920"/>
            </p14:xfrm>
          </p:contentPart>
        </mc:Choice>
        <mc:Fallback xmlns="">
          <p:pic>
            <p:nvPicPr>
              <p:cNvPr id="8" name="Ink 7">
                <a:extLst>
                  <a:ext uri="{FF2B5EF4-FFF2-40B4-BE49-F238E27FC236}">
                    <a16:creationId xmlns:a16="http://schemas.microsoft.com/office/drawing/2014/main" id="{FE949279-5CB8-C5F6-D182-E4E551895778}"/>
                  </a:ext>
                </a:extLst>
              </p:cNvPr>
              <p:cNvPicPr/>
              <p:nvPr/>
            </p:nvPicPr>
            <p:blipFill>
              <a:blip r:embed="rId11"/>
              <a:stretch>
                <a:fillRect/>
              </a:stretch>
            </p:blipFill>
            <p:spPr>
              <a:xfrm>
                <a:off x="2439643" y="4491848"/>
                <a:ext cx="4545711"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11FAD51A-F2D8-B53F-AD7C-09081003F4DA}"/>
                  </a:ext>
                </a:extLst>
              </p14:cNvPr>
              <p14:cNvContentPartPr/>
              <p14:nvPr/>
            </p14:nvContentPartPr>
            <p14:xfrm>
              <a:off x="11475279" y="7919048"/>
              <a:ext cx="869040" cy="360"/>
            </p14:xfrm>
          </p:contentPart>
        </mc:Choice>
        <mc:Fallback xmlns="">
          <p:pic>
            <p:nvPicPr>
              <p:cNvPr id="9" name="Ink 8">
                <a:extLst>
                  <a:ext uri="{FF2B5EF4-FFF2-40B4-BE49-F238E27FC236}">
                    <a16:creationId xmlns:a16="http://schemas.microsoft.com/office/drawing/2014/main" id="{11FAD51A-F2D8-B53F-AD7C-09081003F4DA}"/>
                  </a:ext>
                </a:extLst>
              </p:cNvPr>
              <p:cNvPicPr/>
              <p:nvPr/>
            </p:nvPicPr>
            <p:blipFill>
              <a:blip r:embed="rId13"/>
              <a:stretch>
                <a:fillRect/>
              </a:stretch>
            </p:blipFill>
            <p:spPr>
              <a:xfrm>
                <a:off x="11421279" y="7811048"/>
                <a:ext cx="976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9C7715E1-4029-EBEA-28F5-48AF681A4067}"/>
                  </a:ext>
                </a:extLst>
              </p14:cNvPr>
              <p14:cNvContentPartPr/>
              <p14:nvPr/>
            </p14:nvContentPartPr>
            <p14:xfrm>
              <a:off x="11652399" y="8701328"/>
              <a:ext cx="603360" cy="360"/>
            </p14:xfrm>
          </p:contentPart>
        </mc:Choice>
        <mc:Fallback xmlns="">
          <p:pic>
            <p:nvPicPr>
              <p:cNvPr id="11" name="Ink 10">
                <a:extLst>
                  <a:ext uri="{FF2B5EF4-FFF2-40B4-BE49-F238E27FC236}">
                    <a16:creationId xmlns:a16="http://schemas.microsoft.com/office/drawing/2014/main" id="{9C7715E1-4029-EBEA-28F5-48AF681A4067}"/>
                  </a:ext>
                </a:extLst>
              </p:cNvPr>
              <p:cNvPicPr/>
              <p:nvPr/>
            </p:nvPicPr>
            <p:blipFill>
              <a:blip r:embed="rId15"/>
              <a:stretch>
                <a:fillRect/>
              </a:stretch>
            </p:blipFill>
            <p:spPr>
              <a:xfrm>
                <a:off x="11598399" y="8593328"/>
                <a:ext cx="711000" cy="216000"/>
              </a:xfrm>
              <a:prstGeom prst="rect">
                <a:avLst/>
              </a:prstGeom>
            </p:spPr>
          </p:pic>
        </mc:Fallback>
      </mc:AlternateContent>
    </p:spTree>
    <p:extLst>
      <p:ext uri="{BB962C8B-B14F-4D97-AF65-F5344CB8AC3E}">
        <p14:creationId xmlns:p14="http://schemas.microsoft.com/office/powerpoint/2010/main" val="329166712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Cash Flow Statement – 10Q</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endParaRPr lang="en-CA" sz="1200" dirty="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637FC7C3-3293-38AC-30CB-EBD328A89441}"/>
                  </a:ext>
                </a:extLst>
              </p14:cNvPr>
              <p14:cNvContentPartPr/>
              <p14:nvPr/>
            </p14:nvContentPartPr>
            <p14:xfrm>
              <a:off x="14336559" y="4452608"/>
              <a:ext cx="264240" cy="16920"/>
            </p14:xfrm>
          </p:contentPart>
        </mc:Choice>
        <mc:Fallback xmlns="">
          <p:pic>
            <p:nvPicPr>
              <p:cNvPr id="6" name="Ink 5">
                <a:extLst>
                  <a:ext uri="{FF2B5EF4-FFF2-40B4-BE49-F238E27FC236}">
                    <a16:creationId xmlns:a16="http://schemas.microsoft.com/office/drawing/2014/main" id="{637FC7C3-3293-38AC-30CB-EBD328A89441}"/>
                  </a:ext>
                </a:extLst>
              </p:cNvPr>
              <p:cNvPicPr/>
              <p:nvPr/>
            </p:nvPicPr>
            <p:blipFill>
              <a:blip r:embed="rId7"/>
              <a:stretch>
                <a:fillRect/>
              </a:stretch>
            </p:blipFill>
            <p:spPr>
              <a:xfrm>
                <a:off x="14282485" y="4344608"/>
                <a:ext cx="372027" cy="232560"/>
              </a:xfrm>
              <a:prstGeom prst="rect">
                <a:avLst/>
              </a:prstGeom>
            </p:spPr>
          </p:pic>
        </mc:Fallback>
      </mc:AlternateContent>
      <p:pic>
        <p:nvPicPr>
          <p:cNvPr id="13" name="Picture 12">
            <a:extLst>
              <a:ext uri="{FF2B5EF4-FFF2-40B4-BE49-F238E27FC236}">
                <a16:creationId xmlns:a16="http://schemas.microsoft.com/office/drawing/2014/main" id="{C92E95E1-BB03-D541-C54E-11C32882972F}"/>
              </a:ext>
            </a:extLst>
          </p:cNvPr>
          <p:cNvPicPr>
            <a:picLocks noChangeAspect="1"/>
          </p:cNvPicPr>
          <p:nvPr/>
        </p:nvPicPr>
        <p:blipFill>
          <a:blip r:embed="rId8"/>
          <a:stretch>
            <a:fillRect/>
          </a:stretch>
        </p:blipFill>
        <p:spPr>
          <a:xfrm>
            <a:off x="1393520" y="2207366"/>
            <a:ext cx="15479657" cy="6694952"/>
          </a:xfrm>
          <a:prstGeom prst="rect">
            <a:avLst/>
          </a:prstGeom>
        </p:spPr>
      </p:pic>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B7C7D2D-CB96-4F03-5D00-3F3A16B2B1D9}"/>
                  </a:ext>
                </a:extLst>
              </p14:cNvPr>
              <p14:cNvContentPartPr/>
              <p14:nvPr/>
            </p14:nvContentPartPr>
            <p14:xfrm>
              <a:off x="13938759" y="8691185"/>
              <a:ext cx="529920" cy="360"/>
            </p14:xfrm>
          </p:contentPart>
        </mc:Choice>
        <mc:Fallback xmlns="">
          <p:pic>
            <p:nvPicPr>
              <p:cNvPr id="8" name="Ink 7">
                <a:extLst>
                  <a:ext uri="{FF2B5EF4-FFF2-40B4-BE49-F238E27FC236}">
                    <a16:creationId xmlns:a16="http://schemas.microsoft.com/office/drawing/2014/main" id="{FB7C7D2D-CB96-4F03-5D00-3F3A16B2B1D9}"/>
                  </a:ext>
                </a:extLst>
              </p:cNvPr>
              <p:cNvPicPr/>
              <p:nvPr/>
            </p:nvPicPr>
            <p:blipFill>
              <a:blip r:embed="rId10"/>
              <a:stretch>
                <a:fillRect/>
              </a:stretch>
            </p:blipFill>
            <p:spPr>
              <a:xfrm>
                <a:off x="13884722" y="8583185"/>
                <a:ext cx="637633"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A942B2C-5D79-6485-AECE-361EB445823C}"/>
                  </a:ext>
                </a:extLst>
              </p14:cNvPr>
              <p14:cNvContentPartPr/>
              <p14:nvPr/>
            </p14:nvContentPartPr>
            <p14:xfrm>
              <a:off x="16274799" y="4525278"/>
              <a:ext cx="337680" cy="16920"/>
            </p14:xfrm>
          </p:contentPart>
        </mc:Choice>
        <mc:Fallback xmlns="">
          <p:pic>
            <p:nvPicPr>
              <p:cNvPr id="10" name="Ink 9">
                <a:extLst>
                  <a:ext uri="{FF2B5EF4-FFF2-40B4-BE49-F238E27FC236}">
                    <a16:creationId xmlns:a16="http://schemas.microsoft.com/office/drawing/2014/main" id="{0A942B2C-5D79-6485-AECE-361EB445823C}"/>
                  </a:ext>
                </a:extLst>
              </p:cNvPr>
              <p:cNvPicPr/>
              <p:nvPr/>
            </p:nvPicPr>
            <p:blipFill>
              <a:blip r:embed="rId12"/>
              <a:stretch>
                <a:fillRect/>
              </a:stretch>
            </p:blipFill>
            <p:spPr>
              <a:xfrm>
                <a:off x="16220799" y="4417278"/>
                <a:ext cx="44532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4648F357-FBA7-F257-FE8A-38C9D7B247B2}"/>
                  </a:ext>
                </a:extLst>
              </p14:cNvPr>
              <p14:cNvContentPartPr/>
              <p14:nvPr/>
            </p14:nvContentPartPr>
            <p14:xfrm>
              <a:off x="16230253" y="8691487"/>
              <a:ext cx="358560" cy="24120"/>
            </p14:xfrm>
          </p:contentPart>
        </mc:Choice>
        <mc:Fallback xmlns="">
          <p:pic>
            <p:nvPicPr>
              <p:cNvPr id="11" name="Ink 10">
                <a:extLst>
                  <a:ext uri="{FF2B5EF4-FFF2-40B4-BE49-F238E27FC236}">
                    <a16:creationId xmlns:a16="http://schemas.microsoft.com/office/drawing/2014/main" id="{4648F357-FBA7-F257-FE8A-38C9D7B247B2}"/>
                  </a:ext>
                </a:extLst>
              </p:cNvPr>
              <p:cNvPicPr/>
              <p:nvPr/>
            </p:nvPicPr>
            <p:blipFill>
              <a:blip r:embed="rId14"/>
              <a:stretch>
                <a:fillRect/>
              </a:stretch>
            </p:blipFill>
            <p:spPr>
              <a:xfrm>
                <a:off x="16176253" y="8583487"/>
                <a:ext cx="46620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111E628B-86DF-1A10-1F4B-E3D4604C1807}"/>
                  </a:ext>
                </a:extLst>
              </p14:cNvPr>
              <p14:cNvContentPartPr/>
              <p14:nvPr/>
            </p14:nvContentPartPr>
            <p14:xfrm>
              <a:off x="13865599" y="4530536"/>
              <a:ext cx="544680" cy="360"/>
            </p14:xfrm>
          </p:contentPart>
        </mc:Choice>
        <mc:Fallback xmlns="">
          <p:pic>
            <p:nvPicPr>
              <p:cNvPr id="14" name="Ink 13">
                <a:extLst>
                  <a:ext uri="{FF2B5EF4-FFF2-40B4-BE49-F238E27FC236}">
                    <a16:creationId xmlns:a16="http://schemas.microsoft.com/office/drawing/2014/main" id="{111E628B-86DF-1A10-1F4B-E3D4604C1807}"/>
                  </a:ext>
                </a:extLst>
              </p:cNvPr>
              <p:cNvPicPr/>
              <p:nvPr/>
            </p:nvPicPr>
            <p:blipFill>
              <a:blip r:embed="rId16"/>
              <a:stretch>
                <a:fillRect/>
              </a:stretch>
            </p:blipFill>
            <p:spPr>
              <a:xfrm>
                <a:off x="13811959" y="4422536"/>
                <a:ext cx="652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5CE396B2-B54B-8CB0-D70E-1D008B44D1BE}"/>
                  </a:ext>
                </a:extLst>
              </p14:cNvPr>
              <p14:cNvContentPartPr/>
              <p14:nvPr/>
            </p14:nvContentPartPr>
            <p14:xfrm>
              <a:off x="13797559" y="5376896"/>
              <a:ext cx="667440" cy="360"/>
            </p14:xfrm>
          </p:contentPart>
        </mc:Choice>
        <mc:Fallback xmlns="">
          <p:pic>
            <p:nvPicPr>
              <p:cNvPr id="16" name="Ink 15">
                <a:extLst>
                  <a:ext uri="{FF2B5EF4-FFF2-40B4-BE49-F238E27FC236}">
                    <a16:creationId xmlns:a16="http://schemas.microsoft.com/office/drawing/2014/main" id="{5CE396B2-B54B-8CB0-D70E-1D008B44D1BE}"/>
                  </a:ext>
                </a:extLst>
              </p:cNvPr>
              <p:cNvPicPr/>
              <p:nvPr/>
            </p:nvPicPr>
            <p:blipFill>
              <a:blip r:embed="rId18"/>
              <a:stretch>
                <a:fillRect/>
              </a:stretch>
            </p:blipFill>
            <p:spPr>
              <a:xfrm>
                <a:off x="13743559" y="5269256"/>
                <a:ext cx="775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2072F21D-20B5-9F1C-7760-52A53B779076}"/>
                  </a:ext>
                </a:extLst>
              </p14:cNvPr>
              <p14:cNvContentPartPr/>
              <p14:nvPr/>
            </p14:nvContentPartPr>
            <p14:xfrm>
              <a:off x="16103719" y="5322176"/>
              <a:ext cx="558360" cy="14400"/>
            </p14:xfrm>
          </p:contentPart>
        </mc:Choice>
        <mc:Fallback xmlns="">
          <p:pic>
            <p:nvPicPr>
              <p:cNvPr id="17" name="Ink 16">
                <a:extLst>
                  <a:ext uri="{FF2B5EF4-FFF2-40B4-BE49-F238E27FC236}">
                    <a16:creationId xmlns:a16="http://schemas.microsoft.com/office/drawing/2014/main" id="{2072F21D-20B5-9F1C-7760-52A53B779076}"/>
                  </a:ext>
                </a:extLst>
              </p:cNvPr>
              <p:cNvPicPr/>
              <p:nvPr/>
            </p:nvPicPr>
            <p:blipFill>
              <a:blip r:embed="rId20"/>
              <a:stretch>
                <a:fillRect/>
              </a:stretch>
            </p:blipFill>
            <p:spPr>
              <a:xfrm>
                <a:off x="16050079" y="5214536"/>
                <a:ext cx="66600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D60FDB39-9D98-E75F-6357-DF91E0EFE84A}"/>
                  </a:ext>
                </a:extLst>
              </p14:cNvPr>
              <p14:cNvContentPartPr/>
              <p14:nvPr/>
            </p14:nvContentPartPr>
            <p14:xfrm>
              <a:off x="14015719" y="5609096"/>
              <a:ext cx="299160" cy="8640"/>
            </p14:xfrm>
          </p:contentPart>
        </mc:Choice>
        <mc:Fallback xmlns="">
          <p:pic>
            <p:nvPicPr>
              <p:cNvPr id="18" name="Ink 17">
                <a:extLst>
                  <a:ext uri="{FF2B5EF4-FFF2-40B4-BE49-F238E27FC236}">
                    <a16:creationId xmlns:a16="http://schemas.microsoft.com/office/drawing/2014/main" id="{D60FDB39-9D98-E75F-6357-DF91E0EFE84A}"/>
                  </a:ext>
                </a:extLst>
              </p:cNvPr>
              <p:cNvPicPr/>
              <p:nvPr/>
            </p:nvPicPr>
            <p:blipFill>
              <a:blip r:embed="rId22"/>
              <a:stretch>
                <a:fillRect/>
              </a:stretch>
            </p:blipFill>
            <p:spPr>
              <a:xfrm>
                <a:off x="13962079" y="5501096"/>
                <a:ext cx="40680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3338FAA8-95F2-5FEF-3791-FAFCF319C3DC}"/>
                  </a:ext>
                </a:extLst>
              </p14:cNvPr>
              <p14:cNvContentPartPr/>
              <p14:nvPr/>
            </p14:nvContentPartPr>
            <p14:xfrm>
              <a:off x="16253839" y="5606936"/>
              <a:ext cx="312840" cy="29160"/>
            </p14:xfrm>
          </p:contentPart>
        </mc:Choice>
        <mc:Fallback xmlns="">
          <p:pic>
            <p:nvPicPr>
              <p:cNvPr id="19" name="Ink 18">
                <a:extLst>
                  <a:ext uri="{FF2B5EF4-FFF2-40B4-BE49-F238E27FC236}">
                    <a16:creationId xmlns:a16="http://schemas.microsoft.com/office/drawing/2014/main" id="{3338FAA8-95F2-5FEF-3791-FAFCF319C3DC}"/>
                  </a:ext>
                </a:extLst>
              </p:cNvPr>
              <p:cNvPicPr/>
              <p:nvPr/>
            </p:nvPicPr>
            <p:blipFill>
              <a:blip r:embed="rId24"/>
              <a:stretch>
                <a:fillRect/>
              </a:stretch>
            </p:blipFill>
            <p:spPr>
              <a:xfrm>
                <a:off x="16200199" y="5499296"/>
                <a:ext cx="420480" cy="244800"/>
              </a:xfrm>
              <a:prstGeom prst="rect">
                <a:avLst/>
              </a:prstGeom>
            </p:spPr>
          </p:pic>
        </mc:Fallback>
      </mc:AlternateContent>
    </p:spTree>
    <p:extLst>
      <p:ext uri="{BB962C8B-B14F-4D97-AF65-F5344CB8AC3E}">
        <p14:creationId xmlns:p14="http://schemas.microsoft.com/office/powerpoint/2010/main" val="14006796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51" y="-5704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CA"/>
          </a:p>
        </p:txBody>
      </p:sp>
      <p:grpSp>
        <p:nvGrpSpPr>
          <p:cNvPr id="3" name="Group 3"/>
          <p:cNvGrpSpPr/>
          <p:nvPr/>
        </p:nvGrpSpPr>
        <p:grpSpPr>
          <a:xfrm>
            <a:off x="11852272" y="-207380"/>
            <a:ext cx="7852347" cy="2264411"/>
            <a:chOff x="0" y="0"/>
            <a:chExt cx="1255833" cy="362149"/>
          </a:xfrm>
        </p:grpSpPr>
        <p:sp>
          <p:nvSpPr>
            <p:cNvPr id="4" name="Freeform 4"/>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5" name="TextBox 5"/>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26" name="TextBox 26"/>
          <p:cNvSpPr txBox="1"/>
          <p:nvPr/>
        </p:nvSpPr>
        <p:spPr>
          <a:xfrm>
            <a:off x="228600" y="342900"/>
            <a:ext cx="13405778" cy="777585"/>
          </a:xfrm>
          <a:prstGeom prst="rect">
            <a:avLst/>
          </a:prstGeom>
        </p:spPr>
        <p:txBody>
          <a:bodyPr wrap="square" lIns="0" tIns="0" rIns="0" bIns="0" rtlCol="0" anchor="t">
            <a:spAutoFit/>
          </a:bodyPr>
          <a:lstStyle/>
          <a:p>
            <a:pPr algn="l">
              <a:lnSpc>
                <a:spcPts val="6211"/>
              </a:lnSpc>
            </a:pPr>
            <a:r>
              <a:rPr lang="en-US" sz="5049">
                <a:solidFill>
                  <a:srgbClr val="00569E"/>
                </a:solidFill>
                <a:latin typeface="Poppins Ultra-Bold"/>
                <a:ea typeface="Poppins Ultra-Bold"/>
                <a:cs typeface="Poppins Ultra-Bold"/>
                <a:sym typeface="Poppins Ultra-Bold"/>
              </a:rPr>
              <a:t>Cash Flow Statement – 10Q</a:t>
            </a:r>
            <a:endParaRPr lang="en-US" sz="5049">
              <a:solidFill>
                <a:schemeClr val="bg1">
                  <a:lumMod val="95000"/>
                </a:schemeClr>
              </a:solidFill>
              <a:latin typeface="Poppins Ultra-Bold"/>
              <a:ea typeface="Poppins Ultra-Bold"/>
              <a:cs typeface="Poppins Ultra-Bold"/>
              <a:sym typeface="Poppins Ultra-Bold"/>
            </a:endParaRPr>
          </a:p>
        </p:txBody>
      </p:sp>
      <p:sp>
        <p:nvSpPr>
          <p:cNvPr id="31" name="TextBox 30">
            <a:extLst>
              <a:ext uri="{FF2B5EF4-FFF2-40B4-BE49-F238E27FC236}">
                <a16:creationId xmlns:a16="http://schemas.microsoft.com/office/drawing/2014/main" id="{A44FDC7A-6A3F-E30F-7AF8-2C6833ED59E5}"/>
              </a:ext>
            </a:extLst>
          </p:cNvPr>
          <p:cNvSpPr txBox="1"/>
          <p:nvPr/>
        </p:nvSpPr>
        <p:spPr>
          <a:xfrm>
            <a:off x="-19663" y="9997206"/>
            <a:ext cx="11871935" cy="579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n-US"/>
            </a:defPPr>
            <a:lvl1pPr marR="0" lvl="0" indent="0">
              <a:lnSpc>
                <a:spcPct val="95000"/>
              </a:lnSpc>
              <a:spcBef>
                <a:spcPts val="0"/>
              </a:spcBef>
              <a:spcAft>
                <a:spcPts val="1200"/>
              </a:spcAft>
              <a:buClr>
                <a:schemeClr val="dk2"/>
              </a:buClr>
              <a:buSzPts val="1300"/>
              <a:buFont typeface="Calibri"/>
              <a:buNone/>
              <a:defRPr sz="1400" b="0" i="0" u="none" strike="noStrike" cap="none">
                <a:solidFill>
                  <a:srgbClr val="999999"/>
                </a:solidFill>
                <a:latin typeface="Calibri"/>
                <a:ea typeface="Calibri"/>
                <a:cs typeface="Calibri"/>
              </a:defRPr>
            </a:lvl1pPr>
            <a:lvl2pPr marL="914400" marR="0" lvl="1"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2pPr>
            <a:lvl3pPr marL="1371600" marR="0" lvl="2"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3pPr>
            <a:lvl4pPr marL="1828800" marR="0" lvl="3"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4pPr>
            <a:lvl5pPr marL="2286000" marR="0" lvl="4"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5pPr>
            <a:lvl6pPr marL="2743200" marR="0" lvl="5"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6pPr>
            <a:lvl7pPr marL="3200400" marR="0" lvl="6"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7pPr>
            <a:lvl8pPr marL="3657600" marR="0" lvl="7"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8pPr>
            <a:lvl9pPr marL="4114800" marR="0" lvl="8" indent="-298450">
              <a:lnSpc>
                <a:spcPct val="115000"/>
              </a:lnSpc>
              <a:spcBef>
                <a:spcPts val="0"/>
              </a:spcBef>
              <a:spcAft>
                <a:spcPts val="0"/>
              </a:spcAft>
              <a:buClr>
                <a:schemeClr val="dk2"/>
              </a:buClr>
              <a:buSzPts val="1100"/>
              <a:buFont typeface="Calibri"/>
              <a:buChar char="■"/>
              <a:defRPr sz="1100" b="0" i="0" u="none" strike="noStrike" cap="none">
                <a:solidFill>
                  <a:schemeClr val="dk2"/>
                </a:solidFill>
                <a:latin typeface="Calibri"/>
                <a:ea typeface="Calibri"/>
                <a:cs typeface="Calibri"/>
              </a:defRPr>
            </a:lvl9pPr>
          </a:lstStyle>
          <a:p>
            <a:pPr>
              <a:lnSpc>
                <a:spcPct val="100000"/>
              </a:lnSpc>
            </a:pPr>
            <a:r>
              <a:rPr lang="fr-FR" sz="1200" dirty="0">
                <a:solidFill>
                  <a:schemeClr val="bg1">
                    <a:lumMod val="65000"/>
                  </a:schemeClr>
                </a:solidFill>
              </a:rPr>
              <a:t>Source: </a:t>
            </a:r>
            <a:r>
              <a:rPr lang="en-CA" sz="1200" dirty="0">
                <a:solidFill>
                  <a:schemeClr val="bg1">
                    <a:lumMod val="65000"/>
                  </a:schemeClr>
                </a:solidFill>
                <a:hlinkClick r:id="rId4">
                  <a:extLst>
                    <a:ext uri="{A12FA001-AC4F-418D-AE19-62706E023703}">
                      <ahyp:hlinkClr xmlns:ahyp="http://schemas.microsoft.com/office/drawing/2018/hyperlinkcolor" val="tx"/>
                    </a:ext>
                  </a:extLst>
                </a:hlinkClick>
              </a:rPr>
              <a:t>https://ir.amd.com/sec-filings/content/0000002488-24-000163/0000002488-24-000163.pdf</a:t>
            </a:r>
            <a:r>
              <a:rPr lang="en-CA" sz="1200" dirty="0">
                <a:solidFill>
                  <a:schemeClr val="bg1">
                    <a:lumMod val="65000"/>
                  </a:schemeClr>
                </a:solidFill>
              </a:rPr>
              <a:t> </a:t>
            </a:r>
            <a:br>
              <a:rPr lang="en-CA" sz="1200" dirty="0">
                <a:solidFill>
                  <a:schemeClr val="bg1">
                    <a:lumMod val="65000"/>
                  </a:schemeClr>
                </a:solidFill>
              </a:rPr>
            </a:br>
            <a:endParaRPr lang="en-CA" sz="1200" dirty="0">
              <a:solidFill>
                <a:schemeClr val="bg1">
                  <a:lumMod val="65000"/>
                </a:schemeClr>
              </a:solidFill>
            </a:endParaRPr>
          </a:p>
        </p:txBody>
      </p:sp>
      <p:pic>
        <p:nvPicPr>
          <p:cNvPr id="15" name="Picture 2" descr="AMD Logo and symbol, meaning, history, PNG, brand">
            <a:extLst>
              <a:ext uri="{FF2B5EF4-FFF2-40B4-BE49-F238E27FC236}">
                <a16:creationId xmlns:a16="http://schemas.microsoft.com/office/drawing/2014/main" id="{CE632AA5-80B2-C527-14A9-615757960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44800" y="8691545"/>
            <a:ext cx="2504709" cy="15654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8C9E291-7C61-6ADC-AB11-991708268E10}"/>
              </a:ext>
            </a:extLst>
          </p:cNvPr>
          <p:cNvPicPr>
            <a:picLocks noChangeAspect="1"/>
          </p:cNvPicPr>
          <p:nvPr/>
        </p:nvPicPr>
        <p:blipFill>
          <a:blip r:embed="rId6"/>
          <a:stretch>
            <a:fillRect/>
          </a:stretch>
        </p:blipFill>
        <p:spPr>
          <a:xfrm>
            <a:off x="2116259" y="1870227"/>
            <a:ext cx="14034179" cy="1741970"/>
          </a:xfrm>
          <a:prstGeom prst="rect">
            <a:avLst/>
          </a:prstGeom>
        </p:spPr>
      </p:pic>
      <p:pic>
        <p:nvPicPr>
          <p:cNvPr id="22" name="Picture 21">
            <a:extLst>
              <a:ext uri="{FF2B5EF4-FFF2-40B4-BE49-F238E27FC236}">
                <a16:creationId xmlns:a16="http://schemas.microsoft.com/office/drawing/2014/main" id="{18544D70-4E23-F838-0074-B77FDD3E2422}"/>
              </a:ext>
            </a:extLst>
          </p:cNvPr>
          <p:cNvPicPr>
            <a:picLocks noChangeAspect="1"/>
          </p:cNvPicPr>
          <p:nvPr/>
        </p:nvPicPr>
        <p:blipFill>
          <a:blip r:embed="rId7"/>
          <a:stretch>
            <a:fillRect/>
          </a:stretch>
        </p:blipFill>
        <p:spPr>
          <a:xfrm>
            <a:off x="1507958" y="3601786"/>
            <a:ext cx="14737158" cy="5342994"/>
          </a:xfrm>
          <a:prstGeom prst="rect">
            <a:avLst/>
          </a:prstGeom>
        </p:spPr>
      </p:pic>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025A915C-90AD-96CC-2ED8-5C9330B17ACD}"/>
                  </a:ext>
                </a:extLst>
              </p14:cNvPr>
              <p14:cNvContentPartPr/>
              <p14:nvPr/>
            </p14:nvContentPartPr>
            <p14:xfrm>
              <a:off x="13305058" y="8691545"/>
              <a:ext cx="544680" cy="360"/>
            </p14:xfrm>
          </p:contentPart>
        </mc:Choice>
        <mc:Fallback xmlns="">
          <p:pic>
            <p:nvPicPr>
              <p:cNvPr id="6" name="Ink 5">
                <a:extLst>
                  <a:ext uri="{FF2B5EF4-FFF2-40B4-BE49-F238E27FC236}">
                    <a16:creationId xmlns:a16="http://schemas.microsoft.com/office/drawing/2014/main" id="{025A915C-90AD-96CC-2ED8-5C9330B17ACD}"/>
                  </a:ext>
                </a:extLst>
              </p:cNvPr>
              <p:cNvPicPr/>
              <p:nvPr/>
            </p:nvPicPr>
            <p:blipFill>
              <a:blip r:embed="rId9"/>
              <a:stretch>
                <a:fillRect/>
              </a:stretch>
            </p:blipFill>
            <p:spPr>
              <a:xfrm>
                <a:off x="13251058" y="8583545"/>
                <a:ext cx="652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1C112837-8F33-3D51-AA98-23FBD218A13B}"/>
                  </a:ext>
                </a:extLst>
              </p14:cNvPr>
              <p14:cNvContentPartPr/>
              <p14:nvPr/>
            </p14:nvContentPartPr>
            <p14:xfrm>
              <a:off x="15468207" y="8691545"/>
              <a:ext cx="500400" cy="360"/>
            </p14:xfrm>
          </p:contentPart>
        </mc:Choice>
        <mc:Fallback xmlns="">
          <p:pic>
            <p:nvPicPr>
              <p:cNvPr id="7" name="Ink 6">
                <a:extLst>
                  <a:ext uri="{FF2B5EF4-FFF2-40B4-BE49-F238E27FC236}">
                    <a16:creationId xmlns:a16="http://schemas.microsoft.com/office/drawing/2014/main" id="{1C112837-8F33-3D51-AA98-23FBD218A13B}"/>
                  </a:ext>
                </a:extLst>
              </p:cNvPr>
              <p:cNvPicPr/>
              <p:nvPr/>
            </p:nvPicPr>
            <p:blipFill>
              <a:blip r:embed="rId11"/>
              <a:stretch>
                <a:fillRect/>
              </a:stretch>
            </p:blipFill>
            <p:spPr>
              <a:xfrm>
                <a:off x="15414207" y="8583545"/>
                <a:ext cx="608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36D4BF0B-AEF7-7D3A-4604-7DF46D957898}"/>
                  </a:ext>
                </a:extLst>
              </p14:cNvPr>
              <p14:cNvContentPartPr/>
              <p14:nvPr/>
            </p14:nvContentPartPr>
            <p14:xfrm>
              <a:off x="13510556" y="6427595"/>
              <a:ext cx="339120" cy="28800"/>
            </p14:xfrm>
          </p:contentPart>
        </mc:Choice>
        <mc:Fallback xmlns="">
          <p:pic>
            <p:nvPicPr>
              <p:cNvPr id="9" name="Ink 8">
                <a:extLst>
                  <a:ext uri="{FF2B5EF4-FFF2-40B4-BE49-F238E27FC236}">
                    <a16:creationId xmlns:a16="http://schemas.microsoft.com/office/drawing/2014/main" id="{36D4BF0B-AEF7-7D3A-4604-7DF46D957898}"/>
                  </a:ext>
                </a:extLst>
              </p:cNvPr>
              <p:cNvPicPr/>
              <p:nvPr/>
            </p:nvPicPr>
            <p:blipFill>
              <a:blip r:embed="rId13"/>
              <a:stretch>
                <a:fillRect/>
              </a:stretch>
            </p:blipFill>
            <p:spPr>
              <a:xfrm>
                <a:off x="13456613" y="6319595"/>
                <a:ext cx="446646"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4E4D1AD1-6627-D318-1E5F-132401264445}"/>
                  </a:ext>
                </a:extLst>
              </p14:cNvPr>
              <p14:cNvContentPartPr/>
              <p14:nvPr/>
            </p14:nvContentPartPr>
            <p14:xfrm>
              <a:off x="13496156" y="7007381"/>
              <a:ext cx="353520" cy="28800"/>
            </p14:xfrm>
          </p:contentPart>
        </mc:Choice>
        <mc:Fallback xmlns="">
          <p:pic>
            <p:nvPicPr>
              <p:cNvPr id="11" name="Ink 10">
                <a:extLst>
                  <a:ext uri="{FF2B5EF4-FFF2-40B4-BE49-F238E27FC236}">
                    <a16:creationId xmlns:a16="http://schemas.microsoft.com/office/drawing/2014/main" id="{4E4D1AD1-6627-D318-1E5F-132401264445}"/>
                  </a:ext>
                </a:extLst>
              </p:cNvPr>
              <p:cNvPicPr/>
              <p:nvPr/>
            </p:nvPicPr>
            <p:blipFill>
              <a:blip r:embed="rId15"/>
              <a:stretch>
                <a:fillRect/>
              </a:stretch>
            </p:blipFill>
            <p:spPr>
              <a:xfrm>
                <a:off x="13442156" y="6899381"/>
                <a:ext cx="46116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7E57B963-DD69-B08C-41F7-DD878D62831A}"/>
                  </a:ext>
                </a:extLst>
              </p14:cNvPr>
              <p14:cNvContentPartPr/>
              <p14:nvPr/>
            </p14:nvContentPartPr>
            <p14:xfrm>
              <a:off x="13494512" y="4269867"/>
              <a:ext cx="590040" cy="28440"/>
            </p14:xfrm>
          </p:contentPart>
        </mc:Choice>
        <mc:Fallback xmlns="">
          <p:pic>
            <p:nvPicPr>
              <p:cNvPr id="13" name="Ink 12">
                <a:extLst>
                  <a:ext uri="{FF2B5EF4-FFF2-40B4-BE49-F238E27FC236}">
                    <a16:creationId xmlns:a16="http://schemas.microsoft.com/office/drawing/2014/main" id="{7E57B963-DD69-B08C-41F7-DD878D62831A}"/>
                  </a:ext>
                </a:extLst>
              </p:cNvPr>
              <p:cNvPicPr/>
              <p:nvPr/>
            </p:nvPicPr>
            <p:blipFill>
              <a:blip r:embed="rId17"/>
              <a:stretch>
                <a:fillRect/>
              </a:stretch>
            </p:blipFill>
            <p:spPr>
              <a:xfrm>
                <a:off x="13440512" y="4163217"/>
                <a:ext cx="697680" cy="24138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5142853-B7AF-29B2-163A-7A9D6B373155}"/>
                  </a:ext>
                </a:extLst>
              </p14:cNvPr>
              <p14:cNvContentPartPr/>
              <p14:nvPr/>
            </p14:nvContentPartPr>
            <p14:xfrm>
              <a:off x="15435836" y="4269867"/>
              <a:ext cx="559440" cy="360"/>
            </p14:xfrm>
          </p:contentPart>
        </mc:Choice>
        <mc:Fallback xmlns="">
          <p:pic>
            <p:nvPicPr>
              <p:cNvPr id="14" name="Ink 13">
                <a:extLst>
                  <a:ext uri="{FF2B5EF4-FFF2-40B4-BE49-F238E27FC236}">
                    <a16:creationId xmlns:a16="http://schemas.microsoft.com/office/drawing/2014/main" id="{B5142853-B7AF-29B2-163A-7A9D6B373155}"/>
                  </a:ext>
                </a:extLst>
              </p:cNvPr>
              <p:cNvPicPr/>
              <p:nvPr/>
            </p:nvPicPr>
            <p:blipFill>
              <a:blip r:embed="rId19"/>
              <a:stretch>
                <a:fillRect/>
              </a:stretch>
            </p:blipFill>
            <p:spPr>
              <a:xfrm>
                <a:off x="15381836" y="4161867"/>
                <a:ext cx="667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45E94A2C-868B-9305-097D-62D990946EC1}"/>
                  </a:ext>
                </a:extLst>
              </p14:cNvPr>
              <p14:cNvContentPartPr/>
              <p14:nvPr/>
            </p14:nvContentPartPr>
            <p14:xfrm>
              <a:off x="13573172" y="5881331"/>
              <a:ext cx="216360" cy="15840"/>
            </p14:xfrm>
          </p:contentPart>
        </mc:Choice>
        <mc:Fallback xmlns="">
          <p:pic>
            <p:nvPicPr>
              <p:cNvPr id="16" name="Ink 15">
                <a:extLst>
                  <a:ext uri="{FF2B5EF4-FFF2-40B4-BE49-F238E27FC236}">
                    <a16:creationId xmlns:a16="http://schemas.microsoft.com/office/drawing/2014/main" id="{45E94A2C-868B-9305-097D-62D990946EC1}"/>
                  </a:ext>
                </a:extLst>
              </p:cNvPr>
              <p:cNvPicPr/>
              <p:nvPr/>
            </p:nvPicPr>
            <p:blipFill>
              <a:blip r:embed="rId21"/>
              <a:stretch>
                <a:fillRect/>
              </a:stretch>
            </p:blipFill>
            <p:spPr>
              <a:xfrm>
                <a:off x="13519172" y="5773331"/>
                <a:ext cx="32400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CCE6A76E-91F2-B5E5-AD0F-3DEE36BAAE33}"/>
                  </a:ext>
                </a:extLst>
              </p14:cNvPr>
              <p14:cNvContentPartPr/>
              <p14:nvPr/>
            </p14:nvContentPartPr>
            <p14:xfrm>
              <a:off x="15303456" y="5967562"/>
              <a:ext cx="691920" cy="360"/>
            </p14:xfrm>
          </p:contentPart>
        </mc:Choice>
        <mc:Fallback xmlns="">
          <p:pic>
            <p:nvPicPr>
              <p:cNvPr id="17" name="Ink 16">
                <a:extLst>
                  <a:ext uri="{FF2B5EF4-FFF2-40B4-BE49-F238E27FC236}">
                    <a16:creationId xmlns:a16="http://schemas.microsoft.com/office/drawing/2014/main" id="{CCE6A76E-91F2-B5E5-AD0F-3DEE36BAAE33}"/>
                  </a:ext>
                </a:extLst>
              </p:cNvPr>
              <p:cNvPicPr/>
              <p:nvPr/>
            </p:nvPicPr>
            <p:blipFill>
              <a:blip r:embed="rId23"/>
              <a:stretch>
                <a:fillRect/>
              </a:stretch>
            </p:blipFill>
            <p:spPr>
              <a:xfrm>
                <a:off x="15249428" y="5859562"/>
                <a:ext cx="799616"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3E3634CB-D445-D2BD-28FF-9EFFFAF91239}"/>
                  </a:ext>
                </a:extLst>
              </p14:cNvPr>
              <p14:cNvContentPartPr/>
              <p14:nvPr/>
            </p14:nvContentPartPr>
            <p14:xfrm>
              <a:off x="13378436" y="7768337"/>
              <a:ext cx="603360" cy="15840"/>
            </p14:xfrm>
          </p:contentPart>
        </mc:Choice>
        <mc:Fallback xmlns="">
          <p:pic>
            <p:nvPicPr>
              <p:cNvPr id="18" name="Ink 17">
                <a:extLst>
                  <a:ext uri="{FF2B5EF4-FFF2-40B4-BE49-F238E27FC236}">
                    <a16:creationId xmlns:a16="http://schemas.microsoft.com/office/drawing/2014/main" id="{3E3634CB-D445-D2BD-28FF-9EFFFAF91239}"/>
                  </a:ext>
                </a:extLst>
              </p:cNvPr>
              <p:cNvPicPr/>
              <p:nvPr/>
            </p:nvPicPr>
            <p:blipFill>
              <a:blip r:embed="rId25"/>
              <a:stretch>
                <a:fillRect/>
              </a:stretch>
            </p:blipFill>
            <p:spPr>
              <a:xfrm>
                <a:off x="13324404" y="7660337"/>
                <a:ext cx="711064"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15DEB071-D9CD-5FFB-5035-412C65BAAF74}"/>
                  </a:ext>
                </a:extLst>
              </p14:cNvPr>
              <p14:cNvContentPartPr/>
              <p14:nvPr/>
            </p14:nvContentPartPr>
            <p14:xfrm>
              <a:off x="13352672" y="8339104"/>
              <a:ext cx="441000" cy="18360"/>
            </p14:xfrm>
          </p:contentPart>
        </mc:Choice>
        <mc:Fallback xmlns="">
          <p:pic>
            <p:nvPicPr>
              <p:cNvPr id="19" name="Ink 18">
                <a:extLst>
                  <a:ext uri="{FF2B5EF4-FFF2-40B4-BE49-F238E27FC236}">
                    <a16:creationId xmlns:a16="http://schemas.microsoft.com/office/drawing/2014/main" id="{15DEB071-D9CD-5FFB-5035-412C65BAAF74}"/>
                  </a:ext>
                </a:extLst>
              </p:cNvPr>
              <p:cNvPicPr/>
              <p:nvPr/>
            </p:nvPicPr>
            <p:blipFill>
              <a:blip r:embed="rId27"/>
              <a:stretch>
                <a:fillRect/>
              </a:stretch>
            </p:blipFill>
            <p:spPr>
              <a:xfrm>
                <a:off x="13298672" y="8231104"/>
                <a:ext cx="548640" cy="234000"/>
              </a:xfrm>
              <a:prstGeom prst="rect">
                <a:avLst/>
              </a:prstGeom>
            </p:spPr>
          </p:pic>
        </mc:Fallback>
      </mc:AlternateContent>
    </p:spTree>
    <p:extLst>
      <p:ext uri="{BB962C8B-B14F-4D97-AF65-F5344CB8AC3E}">
        <p14:creationId xmlns:p14="http://schemas.microsoft.com/office/powerpoint/2010/main" val="47452299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96554" y="-1460"/>
            <a:ext cx="17694892" cy="968598"/>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RECOMMENDATION FOR </a:t>
            </a:r>
            <a:r>
              <a:rPr lang="en-US" sz="6350" b="1">
                <a:solidFill>
                  <a:srgbClr val="2E66AF"/>
                </a:solidFill>
                <a:latin typeface="Poppins Ultra-Bold"/>
                <a:ea typeface="Poppins Ultra-Bold"/>
                <a:cs typeface="Poppins Ultra-Bold"/>
                <a:sym typeface="Poppins Ultra-Bold"/>
              </a:rPr>
              <a:t>AMD</a:t>
            </a:r>
          </a:p>
        </p:txBody>
      </p:sp>
      <p:sp>
        <p:nvSpPr>
          <p:cNvPr id="5" name="Google Shape;1754;p204">
            <a:extLst>
              <a:ext uri="{FF2B5EF4-FFF2-40B4-BE49-F238E27FC236}">
                <a16:creationId xmlns:a16="http://schemas.microsoft.com/office/drawing/2014/main" id="{2CF88331-66CF-188B-6AB2-2EE724F579B2}"/>
              </a:ext>
            </a:extLst>
          </p:cNvPr>
          <p:cNvSpPr txBox="1"/>
          <p:nvPr/>
        </p:nvSpPr>
        <p:spPr>
          <a:xfrm>
            <a:off x="5402307" y="7810500"/>
            <a:ext cx="7483385" cy="1862008"/>
          </a:xfrm>
          <a:prstGeom prst="rect">
            <a:avLst/>
          </a:prstGeom>
          <a:solidFill>
            <a:srgbClr val="00FF00"/>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7000"/>
              <a:buFont typeface="Arial"/>
              <a:buNone/>
            </a:pPr>
            <a:r>
              <a:rPr lang="en-CA" sz="11500" b="1">
                <a:solidFill>
                  <a:srgbClr val="FFFFFF"/>
                </a:solidFill>
                <a:latin typeface="Poppins" panose="00000500000000000000" pitchFamily="2" charset="0"/>
                <a:cs typeface="Poppins" panose="00000500000000000000" pitchFamily="2" charset="0"/>
              </a:rPr>
              <a:t>BUY</a:t>
            </a:r>
            <a:endParaRPr sz="2800" b="0" i="0" u="none" strike="noStrike" cap="none">
              <a:solidFill>
                <a:srgbClr val="000000"/>
              </a:solidFill>
              <a:latin typeface="Poppins" panose="00000500000000000000" pitchFamily="2" charset="0"/>
              <a:cs typeface="Poppins" panose="00000500000000000000" pitchFamily="2" charset="0"/>
              <a:sym typeface="Arial"/>
            </a:endParaRPr>
          </a:p>
        </p:txBody>
      </p:sp>
      <p:sp>
        <p:nvSpPr>
          <p:cNvPr id="2" name="TextBox 1">
            <a:extLst>
              <a:ext uri="{FF2B5EF4-FFF2-40B4-BE49-F238E27FC236}">
                <a16:creationId xmlns:a16="http://schemas.microsoft.com/office/drawing/2014/main" id="{73B981E3-CF7D-039B-9737-D4CEBC17E28F}"/>
              </a:ext>
            </a:extLst>
          </p:cNvPr>
          <p:cNvSpPr txBox="1"/>
          <p:nvPr/>
        </p:nvSpPr>
        <p:spPr>
          <a:xfrm>
            <a:off x="2057400" y="1333500"/>
            <a:ext cx="14249400" cy="886396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3000">
                <a:solidFill>
                  <a:schemeClr val="tx2"/>
                </a:solidFill>
                <a:latin typeface="Poppins" panose="00000500000000000000" pitchFamily="2" charset="0"/>
                <a:cs typeface="Poppins" panose="00000500000000000000" pitchFamily="2" charset="0"/>
              </a:rPr>
              <a:t>High Price-to-Earnings Ratio indicates potential for strong growth.</a:t>
            </a:r>
          </a:p>
          <a:p>
            <a:pPr marL="342900" indent="-342900">
              <a:lnSpc>
                <a:spcPct val="150000"/>
              </a:lnSpc>
              <a:buFont typeface="Arial" panose="020B0604020202020204" pitchFamily="34" charset="0"/>
              <a:buChar char="•"/>
            </a:pPr>
            <a:r>
              <a:rPr lang="en-US" sz="3000">
                <a:solidFill>
                  <a:schemeClr val="tx2"/>
                </a:solidFill>
                <a:latin typeface="Poppins" panose="00000500000000000000" pitchFamily="2" charset="0"/>
                <a:cs typeface="Poppins" panose="00000500000000000000" pitchFamily="2" charset="0"/>
              </a:rPr>
              <a:t>Strong innovation compared to peers in high-revenue areas (PC CPUs &amp; Data Center chips) while having strong integration with AI.</a:t>
            </a:r>
          </a:p>
          <a:p>
            <a:pPr marL="800100" lvl="1" indent="-342900">
              <a:lnSpc>
                <a:spcPct val="150000"/>
              </a:lnSpc>
              <a:buFont typeface="Arial" panose="020B0604020202020204" pitchFamily="34" charset="0"/>
              <a:buChar char="•"/>
            </a:pPr>
            <a:r>
              <a:rPr lang="en-US" sz="3000">
                <a:solidFill>
                  <a:schemeClr val="tx2"/>
                </a:solidFill>
                <a:latin typeface="Poppins" panose="00000500000000000000" pitchFamily="2" charset="0"/>
                <a:cs typeface="Poppins" panose="00000500000000000000" pitchFamily="2" charset="0"/>
              </a:rPr>
              <a:t>With Intel lagging, AMD can use its pedigree and acquisition power to assert its position in the marketplace, while remaining competitive with Nvidia.</a:t>
            </a:r>
          </a:p>
          <a:p>
            <a:pPr marL="342900" indent="-342900">
              <a:lnSpc>
                <a:spcPct val="150000"/>
              </a:lnSpc>
              <a:buFont typeface="Arial" panose="020B0604020202020204" pitchFamily="34" charset="0"/>
              <a:buChar char="•"/>
            </a:pPr>
            <a:r>
              <a:rPr lang="en-US" sz="3000">
                <a:solidFill>
                  <a:schemeClr val="tx2"/>
                </a:solidFill>
                <a:latin typeface="Poppins" panose="00000500000000000000" pitchFamily="2" charset="0"/>
                <a:cs typeface="Poppins" panose="00000500000000000000" pitchFamily="2" charset="0"/>
              </a:rPr>
              <a:t>Great earnings results for new product releases.</a:t>
            </a:r>
          </a:p>
          <a:p>
            <a:pPr marL="342900" indent="-342900">
              <a:lnSpc>
                <a:spcPct val="150000"/>
              </a:lnSpc>
              <a:buFont typeface="Arial" panose="020B0604020202020204" pitchFamily="34" charset="0"/>
              <a:buChar char="•"/>
            </a:pPr>
            <a:r>
              <a:rPr lang="en-US" sz="3000">
                <a:solidFill>
                  <a:schemeClr val="tx2"/>
                </a:solidFill>
                <a:latin typeface="Poppins" panose="00000500000000000000" pitchFamily="2" charset="0"/>
                <a:cs typeface="Poppins" panose="00000500000000000000" pitchFamily="2" charset="0"/>
              </a:rPr>
              <a:t>Gross Margin and Net Income on the rise.</a:t>
            </a:r>
          </a:p>
          <a:p>
            <a:pPr marL="342900" indent="-342900">
              <a:lnSpc>
                <a:spcPct val="150000"/>
              </a:lnSpc>
              <a:buFont typeface="Arial" panose="020B0604020202020204" pitchFamily="34" charset="0"/>
              <a:buChar char="•"/>
            </a:pPr>
            <a:r>
              <a:rPr lang="en-US" sz="3000">
                <a:solidFill>
                  <a:schemeClr val="tx2"/>
                </a:solidFill>
                <a:latin typeface="Poppins" panose="00000500000000000000" pitchFamily="2" charset="0"/>
                <a:cs typeface="Poppins" panose="00000500000000000000" pitchFamily="2" charset="0"/>
              </a:rPr>
              <a:t>Firm is buying back shares (sign of underpricing)</a:t>
            </a:r>
          </a:p>
          <a:p>
            <a:pPr marL="342900" indent="-342900">
              <a:lnSpc>
                <a:spcPct val="150000"/>
              </a:lnSpc>
              <a:buFont typeface="Arial" panose="020B0604020202020204" pitchFamily="34" charset="0"/>
              <a:buChar char="•"/>
            </a:pPr>
            <a:endParaRPr lang="en-US" sz="3000">
              <a:solidFill>
                <a:schemeClr val="tx2"/>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endParaRPr lang="en-US" sz="3000">
              <a:solidFill>
                <a:schemeClr val="tx2"/>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endParaRPr lang="en-US" sz="3000">
              <a:solidFill>
                <a:schemeClr val="tx2"/>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endParaRPr lang="en-US" sz="3000">
              <a:solidFill>
                <a:schemeClr val="tx2"/>
              </a:solidFill>
              <a:latin typeface="Poppins" panose="00000500000000000000" pitchFamily="2" charset="0"/>
              <a:cs typeface="Poppins" panose="00000500000000000000" pitchFamily="2" charset="0"/>
            </a:endParaRPr>
          </a:p>
          <a:p>
            <a:pPr lvl="1"/>
            <a:endParaRPr lang="en-US" sz="3000">
              <a:solidFill>
                <a:schemeClr val="tx2"/>
              </a:solidFill>
              <a:latin typeface="Poppins" panose="00000500000000000000" pitchFamily="2" charset="0"/>
              <a:cs typeface="Poppins" panose="00000500000000000000" pitchFamily="2" charset="0"/>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CA"/>
          </a:p>
        </p:txBody>
      </p:sp>
      <p:grpSp>
        <p:nvGrpSpPr>
          <p:cNvPr id="3" name="Group 3"/>
          <p:cNvGrpSpPr/>
          <p:nvPr/>
        </p:nvGrpSpPr>
        <p:grpSpPr>
          <a:xfrm>
            <a:off x="10527896" y="2054038"/>
            <a:ext cx="10340428" cy="8954345"/>
            <a:chOff x="0" y="0"/>
            <a:chExt cx="4282440" cy="3708400"/>
          </a:xfrm>
        </p:grpSpPr>
        <p:sp>
          <p:nvSpPr>
            <p:cNvPr id="4" name="Freeform 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946" r="-14946"/>
              </a:stretch>
            </a:blipFill>
          </p:spPr>
          <p:txBody>
            <a:bodyPr/>
            <a:lstStyle/>
            <a:p>
              <a:endParaRPr lang="en-CA"/>
            </a:p>
          </p:txBody>
        </p:sp>
      </p:grpSp>
      <p:grpSp>
        <p:nvGrpSpPr>
          <p:cNvPr id="5" name="Group 5"/>
          <p:cNvGrpSpPr/>
          <p:nvPr/>
        </p:nvGrpSpPr>
        <p:grpSpPr>
          <a:xfrm>
            <a:off x="10655744" y="2044513"/>
            <a:ext cx="2254222" cy="2031525"/>
            <a:chOff x="0" y="0"/>
            <a:chExt cx="789162" cy="711200"/>
          </a:xfrm>
        </p:grpSpPr>
        <p:sp>
          <p:nvSpPr>
            <p:cNvPr id="6" name="Freeform 6"/>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7" name="TextBox 7"/>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grpSp>
        <p:nvGrpSpPr>
          <p:cNvPr id="8" name="Group 8"/>
          <p:cNvGrpSpPr/>
          <p:nvPr/>
        </p:nvGrpSpPr>
        <p:grpSpPr>
          <a:xfrm>
            <a:off x="9051451" y="8334146"/>
            <a:ext cx="2393057" cy="2031525"/>
            <a:chOff x="0" y="0"/>
            <a:chExt cx="837765" cy="711200"/>
          </a:xfrm>
        </p:grpSpPr>
        <p:sp>
          <p:nvSpPr>
            <p:cNvPr id="9" name="Freeform 9"/>
            <p:cNvSpPr/>
            <p:nvPr/>
          </p:nvSpPr>
          <p:spPr>
            <a:xfrm>
              <a:off x="0" y="0"/>
              <a:ext cx="837766" cy="711200"/>
            </a:xfrm>
            <a:custGeom>
              <a:avLst/>
              <a:gdLst/>
              <a:ahLst/>
              <a:cxnLst/>
              <a:rect l="l" t="t" r="r" b="b"/>
              <a:pathLst>
                <a:path w="837766" h="711200">
                  <a:moveTo>
                    <a:pt x="418883" y="711200"/>
                  </a:moveTo>
                  <a:lnTo>
                    <a:pt x="837766" y="0"/>
                  </a:lnTo>
                  <a:lnTo>
                    <a:pt x="0" y="0"/>
                  </a:lnTo>
                  <a:lnTo>
                    <a:pt x="418883" y="711200"/>
                  </a:lnTo>
                  <a:close/>
                </a:path>
              </a:pathLst>
            </a:custGeom>
            <a:solidFill>
              <a:srgbClr val="4378BD"/>
            </a:solidFill>
          </p:spPr>
          <p:txBody>
            <a:bodyPr/>
            <a:lstStyle/>
            <a:p>
              <a:endParaRPr lang="en-CA"/>
            </a:p>
          </p:txBody>
        </p:sp>
        <p:sp>
          <p:nvSpPr>
            <p:cNvPr id="10" name="TextBox 10"/>
            <p:cNvSpPr txBox="1"/>
            <p:nvPr/>
          </p:nvSpPr>
          <p:spPr>
            <a:xfrm>
              <a:off x="130901" y="3175"/>
              <a:ext cx="575964" cy="377825"/>
            </a:xfrm>
            <a:prstGeom prst="rect">
              <a:avLst/>
            </a:prstGeom>
          </p:spPr>
          <p:txBody>
            <a:bodyPr lIns="50800" tIns="50800" rIns="50800" bIns="50800" rtlCol="0" anchor="ctr"/>
            <a:lstStyle/>
            <a:p>
              <a:pPr algn="ctr">
                <a:lnSpc>
                  <a:spcPts val="2459"/>
                </a:lnSpc>
              </a:pPr>
              <a:endParaRPr/>
            </a:p>
          </p:txBody>
        </p:sp>
      </p:grpSp>
      <p:grpSp>
        <p:nvGrpSpPr>
          <p:cNvPr id="11" name="Group 11"/>
          <p:cNvGrpSpPr/>
          <p:nvPr/>
        </p:nvGrpSpPr>
        <p:grpSpPr>
          <a:xfrm>
            <a:off x="11852272" y="-198328"/>
            <a:ext cx="7852347" cy="2264411"/>
            <a:chOff x="0" y="0"/>
            <a:chExt cx="1255833" cy="362149"/>
          </a:xfrm>
        </p:grpSpPr>
        <p:sp>
          <p:nvSpPr>
            <p:cNvPr id="12" name="Freeform 12"/>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13" name="TextBox 13"/>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14" name="Freeform 14"/>
          <p:cNvSpPr/>
          <p:nvPr/>
        </p:nvSpPr>
        <p:spPr>
          <a:xfrm rot="-10800000">
            <a:off x="10562090" y="1724687"/>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4"/>
            <a:stretch>
              <a:fillRect/>
            </a:stretch>
          </a:blipFill>
        </p:spPr>
        <p:txBody>
          <a:bodyPr/>
          <a:lstStyle/>
          <a:p>
            <a:endParaRPr lang="en-CA"/>
          </a:p>
        </p:txBody>
      </p:sp>
      <p:grpSp>
        <p:nvGrpSpPr>
          <p:cNvPr id="15" name="Group 15"/>
          <p:cNvGrpSpPr/>
          <p:nvPr/>
        </p:nvGrpSpPr>
        <p:grpSpPr>
          <a:xfrm>
            <a:off x="10655744" y="80045"/>
            <a:ext cx="2254222" cy="1991401"/>
            <a:chOff x="0" y="0"/>
            <a:chExt cx="765645" cy="676378"/>
          </a:xfrm>
        </p:grpSpPr>
        <p:sp>
          <p:nvSpPr>
            <p:cNvPr id="16" name="Freeform 16"/>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17" name="TextBox 17"/>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sp>
        <p:nvSpPr>
          <p:cNvPr id="18" name="Freeform 18"/>
          <p:cNvSpPr/>
          <p:nvPr/>
        </p:nvSpPr>
        <p:spPr>
          <a:xfrm rot="-10800000">
            <a:off x="8983930" y="8020397"/>
            <a:ext cx="2460578" cy="544403"/>
          </a:xfrm>
          <a:custGeom>
            <a:avLst/>
            <a:gdLst/>
            <a:ahLst/>
            <a:cxnLst/>
            <a:rect l="l" t="t" r="r" b="b"/>
            <a:pathLst>
              <a:path w="2460578" h="544403">
                <a:moveTo>
                  <a:pt x="0" y="0"/>
                </a:moveTo>
                <a:lnTo>
                  <a:pt x="2460578" y="0"/>
                </a:lnTo>
                <a:lnTo>
                  <a:pt x="2460578" y="544403"/>
                </a:lnTo>
                <a:lnTo>
                  <a:pt x="0" y="544403"/>
                </a:lnTo>
                <a:lnTo>
                  <a:pt x="0" y="0"/>
                </a:lnTo>
                <a:close/>
              </a:path>
            </a:pathLst>
          </a:custGeom>
          <a:blipFill>
            <a:blip r:embed="rId4"/>
            <a:stretch>
              <a:fillRect/>
            </a:stretch>
          </a:blipFill>
        </p:spPr>
        <p:txBody>
          <a:bodyPr/>
          <a:lstStyle/>
          <a:p>
            <a:endParaRPr lang="en-CA"/>
          </a:p>
        </p:txBody>
      </p:sp>
      <p:grpSp>
        <p:nvGrpSpPr>
          <p:cNvPr id="19" name="Group 19"/>
          <p:cNvGrpSpPr/>
          <p:nvPr/>
        </p:nvGrpSpPr>
        <p:grpSpPr>
          <a:xfrm>
            <a:off x="9051451" y="6240221"/>
            <a:ext cx="2393057" cy="2093925"/>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n-CA"/>
            </a:p>
          </p:txBody>
        </p:sp>
        <p:sp>
          <p:nvSpPr>
            <p:cNvPr id="21" name="TextBox 21"/>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a:p>
          </p:txBody>
        </p:sp>
      </p:grpSp>
      <p:grpSp>
        <p:nvGrpSpPr>
          <p:cNvPr id="22" name="Group 22"/>
          <p:cNvGrpSpPr/>
          <p:nvPr/>
        </p:nvGrpSpPr>
        <p:grpSpPr>
          <a:xfrm>
            <a:off x="9309267" y="4328798"/>
            <a:ext cx="2321743" cy="2031525"/>
            <a:chOff x="0" y="0"/>
            <a:chExt cx="812800" cy="711200"/>
          </a:xfrm>
        </p:grpSpPr>
        <p:sp>
          <p:nvSpPr>
            <p:cNvPr id="23" name="Freeform 23"/>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E66AF"/>
            </a:solidFill>
          </p:spPr>
          <p:txBody>
            <a:bodyPr/>
            <a:lstStyle/>
            <a:p>
              <a:endParaRPr lang="en-CA"/>
            </a:p>
          </p:txBody>
        </p:sp>
        <p:sp>
          <p:nvSpPr>
            <p:cNvPr id="24" name="TextBox 24"/>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a:p>
          </p:txBody>
        </p:sp>
      </p:grpSp>
      <p:grpSp>
        <p:nvGrpSpPr>
          <p:cNvPr id="25" name="Group 25"/>
          <p:cNvGrpSpPr/>
          <p:nvPr/>
        </p:nvGrpSpPr>
        <p:grpSpPr>
          <a:xfrm>
            <a:off x="10286079" y="8457971"/>
            <a:ext cx="2393057" cy="2093925"/>
            <a:chOff x="0" y="0"/>
            <a:chExt cx="812800" cy="711200"/>
          </a:xfrm>
        </p:grpSpPr>
        <p:sp>
          <p:nvSpPr>
            <p:cNvPr id="26" name="Freeform 2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n-CA"/>
            </a:p>
          </p:txBody>
        </p:sp>
        <p:sp>
          <p:nvSpPr>
            <p:cNvPr id="27" name="TextBox 27"/>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a:p>
          </p:txBody>
        </p:sp>
      </p:grpSp>
      <p:sp>
        <p:nvSpPr>
          <p:cNvPr id="28" name="Freeform 28"/>
          <p:cNvSpPr/>
          <p:nvPr/>
        </p:nvSpPr>
        <p:spPr>
          <a:xfrm rot="-10800000">
            <a:off x="9239849" y="4001504"/>
            <a:ext cx="2460578" cy="544403"/>
          </a:xfrm>
          <a:custGeom>
            <a:avLst/>
            <a:gdLst/>
            <a:ahLst/>
            <a:cxnLst/>
            <a:rect l="l" t="t" r="r" b="b"/>
            <a:pathLst>
              <a:path w="2460578" h="544403">
                <a:moveTo>
                  <a:pt x="0" y="0"/>
                </a:moveTo>
                <a:lnTo>
                  <a:pt x="2460578" y="0"/>
                </a:lnTo>
                <a:lnTo>
                  <a:pt x="2460578" y="544403"/>
                </a:lnTo>
                <a:lnTo>
                  <a:pt x="0" y="544403"/>
                </a:lnTo>
                <a:lnTo>
                  <a:pt x="0" y="0"/>
                </a:lnTo>
                <a:close/>
              </a:path>
            </a:pathLst>
          </a:custGeom>
          <a:blipFill>
            <a:blip r:embed="rId4"/>
            <a:stretch>
              <a:fillRect/>
            </a:stretch>
          </a:blipFill>
        </p:spPr>
        <p:txBody>
          <a:bodyPr/>
          <a:lstStyle/>
          <a:p>
            <a:endParaRPr lang="en-CA"/>
          </a:p>
        </p:txBody>
      </p:sp>
      <p:grpSp>
        <p:nvGrpSpPr>
          <p:cNvPr id="29" name="Group 29"/>
          <p:cNvGrpSpPr/>
          <p:nvPr/>
        </p:nvGrpSpPr>
        <p:grpSpPr>
          <a:xfrm>
            <a:off x="9309267" y="2244399"/>
            <a:ext cx="2321743" cy="2093925"/>
            <a:chOff x="0" y="0"/>
            <a:chExt cx="788578" cy="711200"/>
          </a:xfrm>
        </p:grpSpPr>
        <p:sp>
          <p:nvSpPr>
            <p:cNvPr id="30" name="Freeform 3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1" name="TextBox 31"/>
            <p:cNvSpPr txBox="1"/>
            <p:nvPr/>
          </p:nvSpPr>
          <p:spPr>
            <a:xfrm>
              <a:off x="123215" y="282575"/>
              <a:ext cx="542148" cy="377825"/>
            </a:xfrm>
            <a:prstGeom prst="rect">
              <a:avLst/>
            </a:prstGeom>
          </p:spPr>
          <p:txBody>
            <a:bodyPr lIns="50800" tIns="50800" rIns="50800" bIns="50800" rtlCol="0" anchor="ctr"/>
            <a:lstStyle/>
            <a:p>
              <a:pPr algn="ctr">
                <a:lnSpc>
                  <a:spcPts val="2459"/>
                </a:lnSpc>
              </a:pPr>
              <a:endParaRPr/>
            </a:p>
          </p:txBody>
        </p:sp>
      </p:grpSp>
      <p:grpSp>
        <p:nvGrpSpPr>
          <p:cNvPr id="32" name="Group 32"/>
          <p:cNvGrpSpPr/>
          <p:nvPr/>
        </p:nvGrpSpPr>
        <p:grpSpPr>
          <a:xfrm rot="-10800000">
            <a:off x="10167087" y="1414418"/>
            <a:ext cx="606103" cy="546630"/>
            <a:chOff x="0" y="0"/>
            <a:chExt cx="788578" cy="711200"/>
          </a:xfrm>
        </p:grpSpPr>
        <p:sp>
          <p:nvSpPr>
            <p:cNvPr id="33" name="Freeform 33"/>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4" name="TextBox 34"/>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5" name="Group 35"/>
          <p:cNvGrpSpPr/>
          <p:nvPr/>
        </p:nvGrpSpPr>
        <p:grpSpPr>
          <a:xfrm>
            <a:off x="8633746" y="8334146"/>
            <a:ext cx="606103" cy="546630"/>
            <a:chOff x="0" y="0"/>
            <a:chExt cx="788578" cy="711200"/>
          </a:xfrm>
        </p:grpSpPr>
        <p:sp>
          <p:nvSpPr>
            <p:cNvPr id="36" name="Freeform 36"/>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7" name="TextBox 37"/>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8" name="Group 38"/>
          <p:cNvGrpSpPr/>
          <p:nvPr/>
        </p:nvGrpSpPr>
        <p:grpSpPr>
          <a:xfrm rot="-10800000">
            <a:off x="9729037" y="6240221"/>
            <a:ext cx="384315" cy="346605"/>
            <a:chOff x="0" y="0"/>
            <a:chExt cx="788578" cy="711200"/>
          </a:xfrm>
        </p:grpSpPr>
        <p:sp>
          <p:nvSpPr>
            <p:cNvPr id="39" name="Freeform 39"/>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40" name="TextBox 40"/>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41" name="TextBox 41"/>
          <p:cNvSpPr txBox="1"/>
          <p:nvPr/>
        </p:nvSpPr>
        <p:spPr>
          <a:xfrm>
            <a:off x="1028700" y="2869781"/>
            <a:ext cx="7526499" cy="3950793"/>
          </a:xfrm>
          <a:prstGeom prst="rect">
            <a:avLst/>
          </a:prstGeom>
        </p:spPr>
        <p:txBody>
          <a:bodyPr lIns="0" tIns="0" rIns="0" bIns="0" rtlCol="0" anchor="t">
            <a:spAutoFit/>
          </a:bodyPr>
          <a:lstStyle/>
          <a:p>
            <a:pPr algn="l">
              <a:lnSpc>
                <a:spcPts val="14823"/>
              </a:lnSpc>
            </a:pPr>
            <a:r>
              <a:rPr lang="en-US" sz="14391">
                <a:solidFill>
                  <a:srgbClr val="00569E"/>
                </a:solidFill>
                <a:latin typeface="Poppins Ultra-Bold"/>
                <a:ea typeface="Poppins Ultra-Bold"/>
                <a:cs typeface="Poppins Ultra-Bold"/>
                <a:sym typeface="Poppins Ultra-Bold"/>
              </a:rPr>
              <a:t>THANK YOU</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Global Chip Shortage: Everything You Need to Know">
            <a:extLst>
              <a:ext uri="{FF2B5EF4-FFF2-40B4-BE49-F238E27FC236}">
                <a16:creationId xmlns:a16="http://schemas.microsoft.com/office/drawing/2014/main" id="{68F1EAFE-FF73-52E9-87DC-C302D0E73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751" b="-1"/>
          <a:stretch/>
        </p:blipFill>
        <p:spPr bwMode="auto">
          <a:xfrm>
            <a:off x="821317" y="821317"/>
            <a:ext cx="16633443" cy="864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45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electronic circuit board in blue colour">
            <a:extLst>
              <a:ext uri="{FF2B5EF4-FFF2-40B4-BE49-F238E27FC236}">
                <a16:creationId xmlns:a16="http://schemas.microsoft.com/office/drawing/2014/main" id="{EF30E147-1281-31A1-B2D4-FE09E9459698}"/>
              </a:ext>
            </a:extLst>
          </p:cNvPr>
          <p:cNvPicPr>
            <a:picLocks noChangeAspect="1"/>
          </p:cNvPicPr>
          <p:nvPr/>
        </p:nvPicPr>
        <p:blipFill>
          <a:blip r:embed="rId2"/>
          <a:srcRect t="34248" b="973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57E5595-342E-075D-0348-CB0C542E517A}"/>
              </a:ext>
            </a:extLst>
          </p:cNvPr>
          <p:cNvSpPr txBox="1"/>
          <p:nvPr/>
        </p:nvSpPr>
        <p:spPr>
          <a:xfrm>
            <a:off x="6981441" y="7166608"/>
            <a:ext cx="10346439" cy="2098835"/>
          </a:xfrm>
          <a:prstGeom prst="rect">
            <a:avLst/>
          </a:prstGeom>
        </p:spPr>
        <p:txBody>
          <a:bodyPr vert="horz" lIns="91440" tIns="45720" rIns="91440" bIns="45720" rtlCol="0" anchor="ctr">
            <a:noAutofit/>
          </a:bodyPr>
          <a:lstStyle/>
          <a:p>
            <a:pPr>
              <a:lnSpc>
                <a:spcPct val="90000"/>
              </a:lnSpc>
              <a:spcAft>
                <a:spcPts val="600"/>
              </a:spcAft>
            </a:pPr>
            <a:endParaRPr lang="en-US" sz="3200">
              <a:latin typeface="Poppins" pitchFamily="2" charset="77"/>
              <a:cs typeface="Poppins" pitchFamily="2" charset="77"/>
            </a:endParaRPr>
          </a:p>
          <a:p>
            <a:pPr>
              <a:lnSpc>
                <a:spcPct val="90000"/>
              </a:lnSpc>
              <a:spcAft>
                <a:spcPts val="600"/>
              </a:spcAft>
            </a:pPr>
            <a:endParaRPr lang="en-US" sz="3200" b="1">
              <a:latin typeface="Poppins" pitchFamily="2" charset="77"/>
              <a:cs typeface="Poppins" pitchFamily="2" charset="77"/>
            </a:endParaRPr>
          </a:p>
          <a:p>
            <a:pPr>
              <a:lnSpc>
                <a:spcPct val="90000"/>
              </a:lnSpc>
              <a:spcAft>
                <a:spcPts val="600"/>
              </a:spcAft>
            </a:pPr>
            <a:r>
              <a:rPr lang="en-US" sz="3200" b="1">
                <a:latin typeface="Poppins" pitchFamily="2" charset="77"/>
                <a:cs typeface="Poppins" pitchFamily="2" charset="77"/>
              </a:rPr>
              <a:t>Future Trends in Semiconductor Technology</a:t>
            </a:r>
          </a:p>
          <a:p>
            <a:pPr>
              <a:lnSpc>
                <a:spcPct val="90000"/>
              </a:lnSpc>
              <a:spcAft>
                <a:spcPts val="600"/>
              </a:spcAft>
            </a:pPr>
            <a:endParaRPr lang="en-US" sz="3200">
              <a:latin typeface="Poppins" pitchFamily="2" charset="77"/>
              <a:cs typeface="Poppins" pitchFamily="2" charset="77"/>
            </a:endParaRPr>
          </a:p>
          <a:p>
            <a:pPr indent="-228600">
              <a:lnSpc>
                <a:spcPct val="90000"/>
              </a:lnSpc>
              <a:spcAft>
                <a:spcPts val="600"/>
              </a:spcAft>
              <a:buFont typeface="Arial" panose="020B0604020202020204" pitchFamily="34" charset="0"/>
              <a:buChar char="•"/>
            </a:pPr>
            <a:r>
              <a:rPr lang="en-US" sz="3200" b="1">
                <a:latin typeface="Poppins" pitchFamily="2" charset="77"/>
                <a:cs typeface="Poppins" pitchFamily="2" charset="77"/>
              </a:rPr>
              <a:t>Quantum computing</a:t>
            </a:r>
            <a:r>
              <a:rPr lang="en-US" sz="3200">
                <a:latin typeface="Poppins" pitchFamily="2" charset="77"/>
                <a:cs typeface="Poppins" pitchFamily="2" charset="77"/>
              </a:rPr>
              <a:t> could revolutionize the industry, enabling exponential processing power.</a:t>
            </a:r>
          </a:p>
          <a:p>
            <a:pPr indent="-228600">
              <a:lnSpc>
                <a:spcPct val="90000"/>
              </a:lnSpc>
              <a:spcAft>
                <a:spcPts val="600"/>
              </a:spcAft>
              <a:buFont typeface="Arial" panose="020B0604020202020204" pitchFamily="34" charset="0"/>
              <a:buChar char="•"/>
            </a:pPr>
            <a:r>
              <a:rPr lang="en-US" sz="3200">
                <a:latin typeface="Poppins" pitchFamily="2" charset="77"/>
                <a:cs typeface="Poppins" pitchFamily="2" charset="77"/>
              </a:rPr>
              <a:t>AI and </a:t>
            </a:r>
            <a:r>
              <a:rPr lang="en-US" sz="3200" b="1">
                <a:latin typeface="Poppins" pitchFamily="2" charset="77"/>
                <a:cs typeface="Poppins" pitchFamily="2" charset="77"/>
              </a:rPr>
              <a:t>machine learning chips</a:t>
            </a:r>
            <a:r>
              <a:rPr lang="en-US" sz="3200">
                <a:latin typeface="Poppins" pitchFamily="2" charset="77"/>
                <a:cs typeface="Poppins" pitchFamily="2" charset="77"/>
              </a:rPr>
              <a:t> are advancing rapidly, driving innovation in various sectors.</a:t>
            </a:r>
          </a:p>
        </p:txBody>
      </p:sp>
    </p:spTree>
    <p:extLst>
      <p:ext uri="{BB962C8B-B14F-4D97-AF65-F5344CB8AC3E}">
        <p14:creationId xmlns:p14="http://schemas.microsoft.com/office/powerpoint/2010/main" val="3532158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CA"/>
          </a:p>
        </p:txBody>
      </p:sp>
      <p:sp>
        <p:nvSpPr>
          <p:cNvPr id="3" name="Freeform 3"/>
          <p:cNvSpPr/>
          <p:nvPr/>
        </p:nvSpPr>
        <p:spPr>
          <a:xfrm>
            <a:off x="1028700" y="8428097"/>
            <a:ext cx="762048" cy="762048"/>
          </a:xfrm>
          <a:custGeom>
            <a:avLst/>
            <a:gdLst/>
            <a:ahLst/>
            <a:cxnLst/>
            <a:rect l="l" t="t" r="r" b="b"/>
            <a:pathLst>
              <a:path w="762048" h="762048">
                <a:moveTo>
                  <a:pt x="0" y="0"/>
                </a:moveTo>
                <a:lnTo>
                  <a:pt x="762048" y="0"/>
                </a:lnTo>
                <a:lnTo>
                  <a:pt x="762048" y="762049"/>
                </a:lnTo>
                <a:lnTo>
                  <a:pt x="0" y="7620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4" name="Group 4"/>
          <p:cNvGrpSpPr/>
          <p:nvPr/>
        </p:nvGrpSpPr>
        <p:grpSpPr>
          <a:xfrm>
            <a:off x="10527896" y="2054038"/>
            <a:ext cx="10340428" cy="8954345"/>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26973" r="-26973"/>
              </a:stretch>
            </a:blipFill>
          </p:spPr>
          <p:txBody>
            <a:bodyPr/>
            <a:lstStyle/>
            <a:p>
              <a:endParaRPr lang="en-CA"/>
            </a:p>
          </p:txBody>
        </p:sp>
      </p:grpSp>
      <p:grpSp>
        <p:nvGrpSpPr>
          <p:cNvPr id="6" name="Group 6"/>
          <p:cNvGrpSpPr/>
          <p:nvPr/>
        </p:nvGrpSpPr>
        <p:grpSpPr>
          <a:xfrm>
            <a:off x="10655744" y="2044513"/>
            <a:ext cx="2254222" cy="2031525"/>
            <a:chOff x="0" y="0"/>
            <a:chExt cx="789162" cy="711200"/>
          </a:xfrm>
        </p:grpSpPr>
        <p:sp>
          <p:nvSpPr>
            <p:cNvPr id="7" name="Freeform 7"/>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8" name="TextBox 8"/>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grpSp>
        <p:nvGrpSpPr>
          <p:cNvPr id="9" name="Group 9"/>
          <p:cNvGrpSpPr/>
          <p:nvPr/>
        </p:nvGrpSpPr>
        <p:grpSpPr>
          <a:xfrm>
            <a:off x="9051451" y="8334146"/>
            <a:ext cx="2393057" cy="2031525"/>
            <a:chOff x="0" y="0"/>
            <a:chExt cx="837765" cy="711200"/>
          </a:xfrm>
        </p:grpSpPr>
        <p:sp>
          <p:nvSpPr>
            <p:cNvPr id="10" name="Freeform 10"/>
            <p:cNvSpPr/>
            <p:nvPr/>
          </p:nvSpPr>
          <p:spPr>
            <a:xfrm>
              <a:off x="0" y="0"/>
              <a:ext cx="837766" cy="711200"/>
            </a:xfrm>
            <a:custGeom>
              <a:avLst/>
              <a:gdLst/>
              <a:ahLst/>
              <a:cxnLst/>
              <a:rect l="l" t="t" r="r" b="b"/>
              <a:pathLst>
                <a:path w="837766" h="711200">
                  <a:moveTo>
                    <a:pt x="418883" y="711200"/>
                  </a:moveTo>
                  <a:lnTo>
                    <a:pt x="837766" y="0"/>
                  </a:lnTo>
                  <a:lnTo>
                    <a:pt x="0" y="0"/>
                  </a:lnTo>
                  <a:lnTo>
                    <a:pt x="418883" y="711200"/>
                  </a:lnTo>
                  <a:close/>
                </a:path>
              </a:pathLst>
            </a:custGeom>
            <a:solidFill>
              <a:srgbClr val="4378BD"/>
            </a:solidFill>
          </p:spPr>
          <p:txBody>
            <a:bodyPr/>
            <a:lstStyle/>
            <a:p>
              <a:endParaRPr lang="en-CA"/>
            </a:p>
          </p:txBody>
        </p:sp>
        <p:sp>
          <p:nvSpPr>
            <p:cNvPr id="11" name="TextBox 11"/>
            <p:cNvSpPr txBox="1"/>
            <p:nvPr/>
          </p:nvSpPr>
          <p:spPr>
            <a:xfrm>
              <a:off x="130901" y="3175"/>
              <a:ext cx="575964" cy="377825"/>
            </a:xfrm>
            <a:prstGeom prst="rect">
              <a:avLst/>
            </a:prstGeom>
          </p:spPr>
          <p:txBody>
            <a:bodyPr lIns="50800" tIns="50800" rIns="50800" bIns="50800" rtlCol="0" anchor="ctr"/>
            <a:lstStyle/>
            <a:p>
              <a:pPr algn="ctr">
                <a:lnSpc>
                  <a:spcPts val="2459"/>
                </a:lnSpc>
              </a:pPr>
              <a:endParaRPr/>
            </a:p>
          </p:txBody>
        </p:sp>
      </p:grpSp>
      <p:grpSp>
        <p:nvGrpSpPr>
          <p:cNvPr id="12" name="Group 12"/>
          <p:cNvGrpSpPr/>
          <p:nvPr/>
        </p:nvGrpSpPr>
        <p:grpSpPr>
          <a:xfrm>
            <a:off x="11852272" y="-198328"/>
            <a:ext cx="7852347" cy="2264411"/>
            <a:chOff x="0" y="0"/>
            <a:chExt cx="1255833" cy="362149"/>
          </a:xfrm>
        </p:grpSpPr>
        <p:sp>
          <p:nvSpPr>
            <p:cNvPr id="13" name="Freeform 13"/>
            <p:cNvSpPr/>
            <p:nvPr/>
          </p:nvSpPr>
          <p:spPr>
            <a:xfrm>
              <a:off x="0" y="0"/>
              <a:ext cx="1255833" cy="362149"/>
            </a:xfrm>
            <a:custGeom>
              <a:avLst/>
              <a:gdLst/>
              <a:ahLst/>
              <a:cxnLst/>
              <a:rect l="l" t="t" r="r" b="b"/>
              <a:pathLst>
                <a:path w="1255833" h="362149">
                  <a:moveTo>
                    <a:pt x="1052633" y="0"/>
                  </a:moveTo>
                  <a:lnTo>
                    <a:pt x="0" y="0"/>
                  </a:lnTo>
                  <a:lnTo>
                    <a:pt x="203200" y="362149"/>
                  </a:lnTo>
                  <a:lnTo>
                    <a:pt x="1255833" y="362149"/>
                  </a:lnTo>
                  <a:lnTo>
                    <a:pt x="1052633" y="0"/>
                  </a:lnTo>
                  <a:close/>
                </a:path>
              </a:pathLst>
            </a:custGeom>
            <a:solidFill>
              <a:srgbClr val="2E66AF"/>
            </a:solidFill>
          </p:spPr>
          <p:txBody>
            <a:bodyPr/>
            <a:lstStyle/>
            <a:p>
              <a:endParaRPr lang="en-CA"/>
            </a:p>
          </p:txBody>
        </p:sp>
        <p:sp>
          <p:nvSpPr>
            <p:cNvPr id="14" name="TextBox 14"/>
            <p:cNvSpPr txBox="1"/>
            <p:nvPr/>
          </p:nvSpPr>
          <p:spPr>
            <a:xfrm>
              <a:off x="101600" y="-47625"/>
              <a:ext cx="1052633" cy="409774"/>
            </a:xfrm>
            <a:prstGeom prst="rect">
              <a:avLst/>
            </a:prstGeom>
          </p:spPr>
          <p:txBody>
            <a:bodyPr lIns="50800" tIns="50800" rIns="50800" bIns="50800" rtlCol="0" anchor="ctr"/>
            <a:lstStyle/>
            <a:p>
              <a:pPr algn="ctr">
                <a:lnSpc>
                  <a:spcPts val="2459"/>
                </a:lnSpc>
              </a:pPr>
              <a:endParaRPr/>
            </a:p>
          </p:txBody>
        </p:sp>
      </p:grpSp>
      <p:sp>
        <p:nvSpPr>
          <p:cNvPr id="15" name="Freeform 15"/>
          <p:cNvSpPr/>
          <p:nvPr/>
        </p:nvSpPr>
        <p:spPr>
          <a:xfrm rot="-10800000">
            <a:off x="10562090" y="1724687"/>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6"/>
            <a:stretch>
              <a:fillRect/>
            </a:stretch>
          </a:blipFill>
        </p:spPr>
        <p:txBody>
          <a:bodyPr/>
          <a:lstStyle/>
          <a:p>
            <a:endParaRPr lang="en-CA"/>
          </a:p>
        </p:txBody>
      </p:sp>
      <p:grpSp>
        <p:nvGrpSpPr>
          <p:cNvPr id="16" name="Group 16"/>
          <p:cNvGrpSpPr/>
          <p:nvPr/>
        </p:nvGrpSpPr>
        <p:grpSpPr>
          <a:xfrm>
            <a:off x="10655744" y="80045"/>
            <a:ext cx="2254222" cy="1991401"/>
            <a:chOff x="0" y="0"/>
            <a:chExt cx="765645" cy="676378"/>
          </a:xfrm>
        </p:grpSpPr>
        <p:sp>
          <p:nvSpPr>
            <p:cNvPr id="17" name="Freeform 17"/>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18" name="TextBox 18"/>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sp>
        <p:nvSpPr>
          <p:cNvPr id="19" name="Freeform 19"/>
          <p:cNvSpPr/>
          <p:nvPr/>
        </p:nvSpPr>
        <p:spPr>
          <a:xfrm rot="-10800000">
            <a:off x="8983930" y="8020397"/>
            <a:ext cx="2460578" cy="544403"/>
          </a:xfrm>
          <a:custGeom>
            <a:avLst/>
            <a:gdLst/>
            <a:ahLst/>
            <a:cxnLst/>
            <a:rect l="l" t="t" r="r" b="b"/>
            <a:pathLst>
              <a:path w="2460578" h="544403">
                <a:moveTo>
                  <a:pt x="0" y="0"/>
                </a:moveTo>
                <a:lnTo>
                  <a:pt x="2460578" y="0"/>
                </a:lnTo>
                <a:lnTo>
                  <a:pt x="2460578" y="544403"/>
                </a:lnTo>
                <a:lnTo>
                  <a:pt x="0" y="544403"/>
                </a:lnTo>
                <a:lnTo>
                  <a:pt x="0" y="0"/>
                </a:lnTo>
                <a:close/>
              </a:path>
            </a:pathLst>
          </a:custGeom>
          <a:blipFill>
            <a:blip r:embed="rId6"/>
            <a:stretch>
              <a:fillRect/>
            </a:stretch>
          </a:blipFill>
        </p:spPr>
        <p:txBody>
          <a:bodyPr/>
          <a:lstStyle/>
          <a:p>
            <a:endParaRPr lang="en-CA"/>
          </a:p>
        </p:txBody>
      </p:sp>
      <p:grpSp>
        <p:nvGrpSpPr>
          <p:cNvPr id="20" name="Group 20"/>
          <p:cNvGrpSpPr/>
          <p:nvPr/>
        </p:nvGrpSpPr>
        <p:grpSpPr>
          <a:xfrm>
            <a:off x="9051451" y="6240221"/>
            <a:ext cx="2393057" cy="2093925"/>
            <a:chOff x="0" y="0"/>
            <a:chExt cx="812800" cy="711200"/>
          </a:xfrm>
        </p:grpSpPr>
        <p:sp>
          <p:nvSpPr>
            <p:cNvPr id="21" name="Freeform 2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n-CA"/>
            </a:p>
          </p:txBody>
        </p:sp>
        <p:sp>
          <p:nvSpPr>
            <p:cNvPr id="22" name="TextBox 22"/>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a:p>
          </p:txBody>
        </p:sp>
      </p:grpSp>
      <p:grpSp>
        <p:nvGrpSpPr>
          <p:cNvPr id="23" name="Group 23"/>
          <p:cNvGrpSpPr/>
          <p:nvPr/>
        </p:nvGrpSpPr>
        <p:grpSpPr>
          <a:xfrm>
            <a:off x="9309267" y="4328798"/>
            <a:ext cx="2321743" cy="2031525"/>
            <a:chOff x="0" y="0"/>
            <a:chExt cx="812800" cy="711200"/>
          </a:xfrm>
        </p:grpSpPr>
        <p:sp>
          <p:nvSpPr>
            <p:cNvPr id="24" name="Freeform 24"/>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2E66AF"/>
            </a:solidFill>
          </p:spPr>
          <p:txBody>
            <a:bodyPr/>
            <a:lstStyle/>
            <a:p>
              <a:endParaRPr lang="en-CA"/>
            </a:p>
          </p:txBody>
        </p:sp>
        <p:sp>
          <p:nvSpPr>
            <p:cNvPr id="25" name="TextBox 25"/>
            <p:cNvSpPr txBox="1"/>
            <p:nvPr/>
          </p:nvSpPr>
          <p:spPr>
            <a:xfrm>
              <a:off x="127000" y="3175"/>
              <a:ext cx="558800" cy="377825"/>
            </a:xfrm>
            <a:prstGeom prst="rect">
              <a:avLst/>
            </a:prstGeom>
          </p:spPr>
          <p:txBody>
            <a:bodyPr lIns="50800" tIns="50800" rIns="50800" bIns="50800" rtlCol="0" anchor="ctr"/>
            <a:lstStyle/>
            <a:p>
              <a:pPr algn="ctr">
                <a:lnSpc>
                  <a:spcPts val="2459"/>
                </a:lnSpc>
              </a:pPr>
              <a:endParaRPr/>
            </a:p>
          </p:txBody>
        </p:sp>
      </p:grpSp>
      <p:grpSp>
        <p:nvGrpSpPr>
          <p:cNvPr id="26" name="Group 26"/>
          <p:cNvGrpSpPr/>
          <p:nvPr/>
        </p:nvGrpSpPr>
        <p:grpSpPr>
          <a:xfrm>
            <a:off x="10286079" y="8457971"/>
            <a:ext cx="2393057" cy="2093925"/>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569E"/>
            </a:solidFill>
          </p:spPr>
          <p:txBody>
            <a:bodyPr/>
            <a:lstStyle/>
            <a:p>
              <a:endParaRPr lang="en-CA"/>
            </a:p>
          </p:txBody>
        </p:sp>
        <p:sp>
          <p:nvSpPr>
            <p:cNvPr id="28" name="TextBox 28"/>
            <p:cNvSpPr txBox="1"/>
            <p:nvPr/>
          </p:nvSpPr>
          <p:spPr>
            <a:xfrm>
              <a:off x="127000" y="282575"/>
              <a:ext cx="558800" cy="377825"/>
            </a:xfrm>
            <a:prstGeom prst="rect">
              <a:avLst/>
            </a:prstGeom>
          </p:spPr>
          <p:txBody>
            <a:bodyPr lIns="50800" tIns="50800" rIns="50800" bIns="50800" rtlCol="0" anchor="ctr"/>
            <a:lstStyle/>
            <a:p>
              <a:pPr algn="ctr">
                <a:lnSpc>
                  <a:spcPts val="2459"/>
                </a:lnSpc>
              </a:pPr>
              <a:endParaRPr/>
            </a:p>
          </p:txBody>
        </p:sp>
      </p:grpSp>
      <p:sp>
        <p:nvSpPr>
          <p:cNvPr id="29" name="Freeform 29"/>
          <p:cNvSpPr/>
          <p:nvPr/>
        </p:nvSpPr>
        <p:spPr>
          <a:xfrm rot="-10800000">
            <a:off x="9239849" y="4001504"/>
            <a:ext cx="2460578" cy="544403"/>
          </a:xfrm>
          <a:custGeom>
            <a:avLst/>
            <a:gdLst/>
            <a:ahLst/>
            <a:cxnLst/>
            <a:rect l="l" t="t" r="r" b="b"/>
            <a:pathLst>
              <a:path w="2460578" h="544403">
                <a:moveTo>
                  <a:pt x="0" y="0"/>
                </a:moveTo>
                <a:lnTo>
                  <a:pt x="2460578" y="0"/>
                </a:lnTo>
                <a:lnTo>
                  <a:pt x="2460578" y="544403"/>
                </a:lnTo>
                <a:lnTo>
                  <a:pt x="0" y="544403"/>
                </a:lnTo>
                <a:lnTo>
                  <a:pt x="0" y="0"/>
                </a:lnTo>
                <a:close/>
              </a:path>
            </a:pathLst>
          </a:custGeom>
          <a:blipFill>
            <a:blip r:embed="rId6"/>
            <a:stretch>
              <a:fillRect/>
            </a:stretch>
          </a:blipFill>
        </p:spPr>
        <p:txBody>
          <a:bodyPr/>
          <a:lstStyle/>
          <a:p>
            <a:endParaRPr lang="en-CA"/>
          </a:p>
        </p:txBody>
      </p:sp>
      <p:grpSp>
        <p:nvGrpSpPr>
          <p:cNvPr id="30" name="Group 30"/>
          <p:cNvGrpSpPr/>
          <p:nvPr/>
        </p:nvGrpSpPr>
        <p:grpSpPr>
          <a:xfrm>
            <a:off x="9309267" y="2244399"/>
            <a:ext cx="2321743" cy="2093925"/>
            <a:chOff x="0" y="0"/>
            <a:chExt cx="788578" cy="711200"/>
          </a:xfrm>
        </p:grpSpPr>
        <p:sp>
          <p:nvSpPr>
            <p:cNvPr id="31" name="Freeform 3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2" name="TextBox 32"/>
            <p:cNvSpPr txBox="1"/>
            <p:nvPr/>
          </p:nvSpPr>
          <p:spPr>
            <a:xfrm>
              <a:off x="123215" y="282575"/>
              <a:ext cx="542148" cy="377825"/>
            </a:xfrm>
            <a:prstGeom prst="rect">
              <a:avLst/>
            </a:prstGeom>
          </p:spPr>
          <p:txBody>
            <a:bodyPr lIns="50800" tIns="50800" rIns="50800" bIns="50800" rtlCol="0" anchor="ctr"/>
            <a:lstStyle/>
            <a:p>
              <a:pPr algn="ctr">
                <a:lnSpc>
                  <a:spcPts val="2459"/>
                </a:lnSpc>
              </a:pPr>
              <a:endParaRPr/>
            </a:p>
          </p:txBody>
        </p:sp>
      </p:grpSp>
      <p:grpSp>
        <p:nvGrpSpPr>
          <p:cNvPr id="33" name="Group 33"/>
          <p:cNvGrpSpPr/>
          <p:nvPr/>
        </p:nvGrpSpPr>
        <p:grpSpPr>
          <a:xfrm rot="-10800000">
            <a:off x="10167087" y="1414418"/>
            <a:ext cx="606103" cy="546630"/>
            <a:chOff x="0" y="0"/>
            <a:chExt cx="788578" cy="711200"/>
          </a:xfrm>
        </p:grpSpPr>
        <p:sp>
          <p:nvSpPr>
            <p:cNvPr id="34" name="Freeform 3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5" name="TextBox 3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6" name="Group 36"/>
          <p:cNvGrpSpPr/>
          <p:nvPr/>
        </p:nvGrpSpPr>
        <p:grpSpPr>
          <a:xfrm>
            <a:off x="8633746" y="8334146"/>
            <a:ext cx="606103" cy="546630"/>
            <a:chOff x="0" y="0"/>
            <a:chExt cx="788578" cy="711200"/>
          </a:xfrm>
        </p:grpSpPr>
        <p:sp>
          <p:nvSpPr>
            <p:cNvPr id="37" name="Freeform 3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8" name="TextBox 3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9" name="Group 39"/>
          <p:cNvGrpSpPr/>
          <p:nvPr/>
        </p:nvGrpSpPr>
        <p:grpSpPr>
          <a:xfrm rot="-10800000">
            <a:off x="9729037" y="6240221"/>
            <a:ext cx="384315" cy="346605"/>
            <a:chOff x="0" y="0"/>
            <a:chExt cx="788578" cy="711200"/>
          </a:xfrm>
        </p:grpSpPr>
        <p:sp>
          <p:nvSpPr>
            <p:cNvPr id="40" name="Freeform 40"/>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41" name="TextBox 41"/>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sp>
        <p:nvSpPr>
          <p:cNvPr id="42" name="TextBox 42"/>
          <p:cNvSpPr txBox="1"/>
          <p:nvPr/>
        </p:nvSpPr>
        <p:spPr>
          <a:xfrm>
            <a:off x="1028700" y="2869781"/>
            <a:ext cx="7526499" cy="2083370"/>
          </a:xfrm>
          <a:prstGeom prst="rect">
            <a:avLst/>
          </a:prstGeom>
        </p:spPr>
        <p:txBody>
          <a:bodyPr lIns="0" tIns="0" rIns="0" bIns="0" rtlCol="0" anchor="t">
            <a:spAutoFit/>
          </a:bodyPr>
          <a:lstStyle/>
          <a:p>
            <a:pPr algn="l">
              <a:lnSpc>
                <a:spcPts val="14823"/>
              </a:lnSpc>
            </a:pPr>
            <a:r>
              <a:rPr lang="en-US" sz="14391">
                <a:solidFill>
                  <a:srgbClr val="00569E"/>
                </a:solidFill>
                <a:latin typeface="Poppins Ultra-Bold"/>
                <a:ea typeface="Poppins Ultra-Bold"/>
                <a:cs typeface="Poppins Ultra-Bold"/>
                <a:sym typeface="Poppins Ultra-Bold"/>
              </a:rPr>
              <a:t>INTEL</a:t>
            </a:r>
          </a:p>
        </p:txBody>
      </p:sp>
      <p:sp>
        <p:nvSpPr>
          <p:cNvPr id="43" name="TextBox 43"/>
          <p:cNvSpPr txBox="1"/>
          <p:nvPr/>
        </p:nvSpPr>
        <p:spPr>
          <a:xfrm>
            <a:off x="1993278" y="8393995"/>
            <a:ext cx="2967460" cy="374104"/>
          </a:xfrm>
          <a:prstGeom prst="rect">
            <a:avLst/>
          </a:prstGeom>
        </p:spPr>
        <p:txBody>
          <a:bodyPr lIns="0" tIns="0" rIns="0" bIns="0" rtlCol="0" anchor="t">
            <a:spAutoFit/>
          </a:bodyPr>
          <a:lstStyle/>
          <a:p>
            <a:pPr algn="l">
              <a:lnSpc>
                <a:spcPts val="2997"/>
              </a:lnSpc>
              <a:spcBef>
                <a:spcPct val="0"/>
              </a:spcBef>
            </a:pPr>
            <a:r>
              <a:rPr lang="en-US" sz="2141">
                <a:solidFill>
                  <a:srgbClr val="00569E"/>
                </a:solidFill>
                <a:latin typeface="Poppins Medium"/>
                <a:ea typeface="Poppins Medium"/>
                <a:cs typeface="Poppins Medium"/>
                <a:sym typeface="Poppins Medium"/>
              </a:rPr>
              <a:t>MORE INFORMATION</a:t>
            </a:r>
          </a:p>
        </p:txBody>
      </p:sp>
      <p:sp>
        <p:nvSpPr>
          <p:cNvPr id="44" name="TextBox 44"/>
          <p:cNvSpPr txBox="1"/>
          <p:nvPr/>
        </p:nvSpPr>
        <p:spPr>
          <a:xfrm>
            <a:off x="1993278" y="8640343"/>
            <a:ext cx="6561920" cy="1093800"/>
          </a:xfrm>
          <a:prstGeom prst="rect">
            <a:avLst/>
          </a:prstGeom>
        </p:spPr>
        <p:txBody>
          <a:bodyPr lIns="0" tIns="0" rIns="0" bIns="0" rtlCol="0" anchor="t">
            <a:spAutoFit/>
          </a:bodyPr>
          <a:lstStyle/>
          <a:p>
            <a:pPr algn="l">
              <a:lnSpc>
                <a:spcPts val="4286"/>
              </a:lnSpc>
              <a:spcBef>
                <a:spcPct val="0"/>
              </a:spcBef>
            </a:pPr>
            <a:r>
              <a:rPr lang="en-US" sz="3061" u="sng">
                <a:solidFill>
                  <a:srgbClr val="00569E"/>
                </a:solidFill>
                <a:latin typeface="Poppins Medium"/>
                <a:ea typeface="Poppins Medium"/>
                <a:cs typeface="Poppins Medium"/>
                <a:sym typeface="Poppins Medium"/>
              </a:rPr>
              <a:t>https://www.intel.com/content/www/us/en/homepage.html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169689" y="4013584"/>
            <a:ext cx="2505156" cy="320975"/>
            <a:chOff x="0" y="0"/>
            <a:chExt cx="659794" cy="84537"/>
          </a:xfrm>
        </p:grpSpPr>
        <p:sp>
          <p:nvSpPr>
            <p:cNvPr id="8" name="Freeform 8"/>
            <p:cNvSpPr/>
            <p:nvPr/>
          </p:nvSpPr>
          <p:spPr>
            <a:xfrm>
              <a:off x="0" y="0"/>
              <a:ext cx="659794" cy="84537"/>
            </a:xfrm>
            <a:custGeom>
              <a:avLst/>
              <a:gdLst/>
              <a:ahLst/>
              <a:cxnLst/>
              <a:rect l="l" t="t" r="r" b="b"/>
              <a:pathLst>
                <a:path w="659794" h="84537">
                  <a:moveTo>
                    <a:pt x="0" y="0"/>
                  </a:moveTo>
                  <a:lnTo>
                    <a:pt x="659794" y="0"/>
                  </a:lnTo>
                  <a:lnTo>
                    <a:pt x="659794" y="84537"/>
                  </a:lnTo>
                  <a:lnTo>
                    <a:pt x="0" y="84537"/>
                  </a:lnTo>
                  <a:close/>
                </a:path>
              </a:pathLst>
            </a:custGeom>
            <a:solidFill>
              <a:srgbClr val="00569E"/>
            </a:solidFill>
          </p:spPr>
          <p:txBody>
            <a:bodyPr/>
            <a:lstStyle/>
            <a:p>
              <a:endParaRPr lang="en-CA"/>
            </a:p>
          </p:txBody>
        </p:sp>
        <p:sp>
          <p:nvSpPr>
            <p:cNvPr id="9" name="TextBox 9"/>
            <p:cNvSpPr txBox="1"/>
            <p:nvPr/>
          </p:nvSpPr>
          <p:spPr>
            <a:xfrm>
              <a:off x="0" y="-47625"/>
              <a:ext cx="659794" cy="132162"/>
            </a:xfrm>
            <a:prstGeom prst="rect">
              <a:avLst/>
            </a:prstGeom>
          </p:spPr>
          <p:txBody>
            <a:bodyPr lIns="50800" tIns="50800" rIns="50800" bIns="50800" rtlCol="0" anchor="ctr"/>
            <a:lstStyle/>
            <a:p>
              <a:pPr algn="ctr">
                <a:lnSpc>
                  <a:spcPts val="2459"/>
                </a:lnSpc>
              </a:pPr>
              <a:endParaRPr/>
            </a:p>
          </p:txBody>
        </p:sp>
      </p:grpSp>
      <p:sp>
        <p:nvSpPr>
          <p:cNvPr id="13" name="TextBox 13"/>
          <p:cNvSpPr txBox="1"/>
          <p:nvPr/>
        </p:nvSpPr>
        <p:spPr>
          <a:xfrm>
            <a:off x="1028700" y="1185606"/>
            <a:ext cx="8943266" cy="2183587"/>
          </a:xfrm>
          <a:prstGeom prst="rect">
            <a:avLst/>
          </a:prstGeom>
        </p:spPr>
        <p:txBody>
          <a:bodyPr lIns="0" tIns="0" rIns="0" bIns="0" rtlCol="0" anchor="t">
            <a:spAutoFit/>
          </a:bodyPr>
          <a:lstStyle/>
          <a:p>
            <a:pPr algn="l">
              <a:lnSpc>
                <a:spcPts val="8462"/>
              </a:lnSpc>
            </a:pPr>
            <a:r>
              <a:rPr lang="en-US" sz="6880">
                <a:solidFill>
                  <a:srgbClr val="00569E"/>
                </a:solidFill>
                <a:latin typeface="Poppins Ultra-Bold"/>
                <a:ea typeface="Poppins Ultra-Bold"/>
                <a:cs typeface="Poppins Ultra-Bold"/>
                <a:sym typeface="Poppins Ultra-Bold"/>
              </a:rPr>
              <a:t>INTRODUCTION TO SEMICONDUCTORS</a:t>
            </a:r>
          </a:p>
        </p:txBody>
      </p:sp>
      <p:sp>
        <p:nvSpPr>
          <p:cNvPr id="14" name="TextBox 14"/>
          <p:cNvSpPr txBox="1"/>
          <p:nvPr/>
        </p:nvSpPr>
        <p:spPr>
          <a:xfrm>
            <a:off x="1561537" y="3794881"/>
            <a:ext cx="6078794" cy="582019"/>
          </a:xfrm>
          <a:prstGeom prst="rect">
            <a:avLst/>
          </a:prstGeom>
        </p:spPr>
        <p:txBody>
          <a:bodyPr wrap="square" lIns="0" tIns="0" rIns="0" bIns="0" rtlCol="0" anchor="t">
            <a:spAutoFit/>
          </a:bodyPr>
          <a:lstStyle/>
          <a:p>
            <a:pPr algn="l">
              <a:lnSpc>
                <a:spcPts val="4731"/>
              </a:lnSpc>
              <a:spcBef>
                <a:spcPct val="0"/>
              </a:spcBef>
            </a:pPr>
            <a:r>
              <a:rPr lang="en-US" sz="3379">
                <a:solidFill>
                  <a:srgbClr val="00569E"/>
                </a:solidFill>
                <a:latin typeface="Poppins Medium"/>
                <a:ea typeface="Poppins Medium"/>
                <a:cs typeface="Poppins Medium"/>
                <a:sym typeface="Poppins Medium"/>
              </a:rPr>
              <a:t>What are Semiconductors?</a:t>
            </a:r>
          </a:p>
        </p:txBody>
      </p:sp>
      <p:sp>
        <p:nvSpPr>
          <p:cNvPr id="16" name="TextBox 16"/>
          <p:cNvSpPr txBox="1"/>
          <p:nvPr/>
        </p:nvSpPr>
        <p:spPr>
          <a:xfrm>
            <a:off x="1541207" y="4524229"/>
            <a:ext cx="8410429" cy="3891450"/>
          </a:xfrm>
          <a:prstGeom prst="rect">
            <a:avLst/>
          </a:prstGeom>
        </p:spPr>
        <p:txBody>
          <a:bodyPr lIns="0" tIns="0" rIns="0" bIns="0" rtlCol="0" anchor="t">
            <a:spAutoFit/>
          </a:bodyPr>
          <a:lstStyle/>
          <a:p>
            <a:pPr marL="285750" indent="-285750">
              <a:buFont typeface="Wingdings" pitchFamily="2" charset="2"/>
              <a:buChar char="Ø"/>
            </a:pPr>
            <a:r>
              <a:rPr lang="en-CA" b="1">
                <a:latin typeface="Poppins" pitchFamily="2" charset="77"/>
                <a:cs typeface="Poppins" pitchFamily="2" charset="77"/>
              </a:rPr>
              <a:t>Components that act as both insulators and conductors</a:t>
            </a:r>
            <a:r>
              <a:rPr lang="en-CA">
                <a:latin typeface="Poppins" pitchFamily="2" charset="77"/>
                <a:cs typeface="Poppins" pitchFamily="2" charset="77"/>
              </a:rPr>
              <a:t>:</a:t>
            </a:r>
          </a:p>
          <a:p>
            <a:pPr>
              <a:buFont typeface="Arial" panose="020B0604020202020204" pitchFamily="34" charset="0"/>
              <a:buChar char="•"/>
            </a:pPr>
            <a:r>
              <a:rPr lang="en-CA">
                <a:latin typeface="Poppins" pitchFamily="2" charset="77"/>
                <a:cs typeface="Poppins" pitchFamily="2" charset="77"/>
              </a:rPr>
              <a:t> Semiconductors like </a:t>
            </a:r>
            <a:r>
              <a:rPr lang="en-CA" b="1">
                <a:latin typeface="Poppins" pitchFamily="2" charset="77"/>
                <a:cs typeface="Poppins" pitchFamily="2" charset="77"/>
              </a:rPr>
              <a:t>silicon</a:t>
            </a:r>
            <a:r>
              <a:rPr lang="en-CA">
                <a:latin typeface="Poppins" pitchFamily="2" charset="77"/>
                <a:cs typeface="Poppins" pitchFamily="2" charset="77"/>
              </a:rPr>
              <a:t> and </a:t>
            </a:r>
            <a:r>
              <a:rPr lang="en-CA" b="1">
                <a:latin typeface="Poppins" pitchFamily="2" charset="77"/>
                <a:cs typeface="Poppins" pitchFamily="2" charset="77"/>
              </a:rPr>
              <a:t>aluminum</a:t>
            </a:r>
            <a:r>
              <a:rPr lang="en-CA">
                <a:latin typeface="Poppins" pitchFamily="2" charset="77"/>
                <a:cs typeface="Poppins" pitchFamily="2" charset="77"/>
              </a:rPr>
              <a:t> have properties that allow them to conduct electricity under specific conditions while also acting as insulators.</a:t>
            </a:r>
          </a:p>
          <a:p>
            <a:pPr>
              <a:buFont typeface="Arial" panose="020B0604020202020204" pitchFamily="34" charset="0"/>
              <a:buChar char="•"/>
            </a:pPr>
            <a:r>
              <a:rPr lang="en-CA">
                <a:latin typeface="Poppins" pitchFamily="2" charset="77"/>
                <a:cs typeface="Poppins" pitchFamily="2" charset="77"/>
              </a:rPr>
              <a:t> This dual functionality makes them essential in regulating electrical currents.</a:t>
            </a:r>
          </a:p>
          <a:p>
            <a:endParaRPr lang="en-CA" b="1">
              <a:latin typeface="Poppins" pitchFamily="2" charset="77"/>
              <a:cs typeface="Poppins" pitchFamily="2" charset="77"/>
            </a:endParaRPr>
          </a:p>
          <a:p>
            <a:pPr marL="285750" indent="-285750">
              <a:buFont typeface="Wingdings" pitchFamily="2" charset="2"/>
              <a:buChar char="Ø"/>
            </a:pPr>
            <a:r>
              <a:rPr lang="en-CA" b="1">
                <a:latin typeface="Poppins" pitchFamily="2" charset="77"/>
                <a:cs typeface="Poppins" pitchFamily="2" charset="77"/>
              </a:rPr>
              <a:t>Used in transistors, diodes, and integrated circuits (ICs)</a:t>
            </a:r>
            <a:r>
              <a:rPr lang="en-CA">
                <a:latin typeface="Poppins" pitchFamily="2" charset="77"/>
                <a:cs typeface="Poppins" pitchFamily="2" charset="77"/>
              </a:rPr>
              <a:t>:</a:t>
            </a:r>
          </a:p>
          <a:p>
            <a:pPr>
              <a:buFont typeface="Arial" panose="020B0604020202020204" pitchFamily="34" charset="0"/>
              <a:buChar char="•"/>
            </a:pPr>
            <a:r>
              <a:rPr lang="en-CA" b="1">
                <a:latin typeface="Poppins" pitchFamily="2" charset="77"/>
                <a:cs typeface="Poppins" pitchFamily="2" charset="77"/>
              </a:rPr>
              <a:t> Transistors</a:t>
            </a:r>
            <a:r>
              <a:rPr lang="en-CA">
                <a:latin typeface="Poppins" pitchFamily="2" charset="77"/>
                <a:cs typeface="Poppins" pitchFamily="2" charset="77"/>
              </a:rPr>
              <a:t>: Used for amplifying and switching electronic signals.</a:t>
            </a:r>
          </a:p>
          <a:p>
            <a:pPr>
              <a:buFont typeface="Arial" panose="020B0604020202020204" pitchFamily="34" charset="0"/>
              <a:buChar char="•"/>
            </a:pPr>
            <a:r>
              <a:rPr lang="en-CA" b="1">
                <a:latin typeface="Poppins" pitchFamily="2" charset="77"/>
                <a:cs typeface="Poppins" pitchFamily="2" charset="77"/>
              </a:rPr>
              <a:t> Diodes</a:t>
            </a:r>
            <a:r>
              <a:rPr lang="en-CA">
                <a:latin typeface="Poppins" pitchFamily="2" charset="77"/>
                <a:cs typeface="Poppins" pitchFamily="2" charset="77"/>
              </a:rPr>
              <a:t>: Allow current to flow in one direction, critical in rectifiers and voltage regulators.</a:t>
            </a:r>
          </a:p>
          <a:p>
            <a:pPr>
              <a:buFont typeface="Arial" panose="020B0604020202020204" pitchFamily="34" charset="0"/>
              <a:buChar char="•"/>
            </a:pPr>
            <a:r>
              <a:rPr lang="en-CA" b="1">
                <a:latin typeface="Poppins" pitchFamily="2" charset="77"/>
                <a:cs typeface="Poppins" pitchFamily="2" charset="77"/>
              </a:rPr>
              <a:t> Integrated Circuits (ICs)</a:t>
            </a:r>
            <a:r>
              <a:rPr lang="en-CA">
                <a:latin typeface="Poppins" pitchFamily="2" charset="77"/>
                <a:cs typeface="Poppins" pitchFamily="2" charset="77"/>
              </a:rPr>
              <a:t>: Miniaturized circuits used in all modern electronics, from computers to smartphones.</a:t>
            </a:r>
          </a:p>
          <a:p>
            <a:pPr marL="175798" lvl="1" algn="l">
              <a:lnSpc>
                <a:spcPts val="2279"/>
              </a:lnSpc>
            </a:pPr>
            <a:endParaRPr lang="en-US">
              <a:solidFill>
                <a:srgbClr val="000000"/>
              </a:solidFill>
              <a:latin typeface="Poppins" pitchFamily="2" charset="77"/>
              <a:ea typeface="Poppins"/>
              <a:cs typeface="Poppins" pitchFamily="2" charset="77"/>
              <a:sym typeface="Poppins"/>
            </a:endParaRPr>
          </a:p>
        </p:txBody>
      </p:sp>
      <p:sp>
        <p:nvSpPr>
          <p:cNvPr id="18" name="TextBox 18"/>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pPr>
            <a:r>
              <a:rPr lang="en-US" sz="1757">
                <a:solidFill>
                  <a:srgbClr val="E6E6E6"/>
                </a:solidFill>
                <a:latin typeface="Poppins Medium"/>
                <a:ea typeface="Poppins Medium"/>
                <a:cs typeface="Poppins Medium"/>
                <a:sym typeface="Poppins Medium"/>
              </a:rPr>
              <a:t>Introduction to Semiconductors</a:t>
            </a:r>
          </a:p>
        </p:txBody>
      </p:sp>
      <p:pic>
        <p:nvPicPr>
          <p:cNvPr id="1026" name="Picture 2" descr="Unlocking the Digital Revolution: Why Understanding Semiconductors is  Essential in the Tech Age">
            <a:extLst>
              <a:ext uri="{FF2B5EF4-FFF2-40B4-BE49-F238E27FC236}">
                <a16:creationId xmlns:a16="http://schemas.microsoft.com/office/drawing/2014/main" id="{BCDA2C6A-4EB1-6DDE-FD46-37AC05DE0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706" y="747807"/>
            <a:ext cx="7876993" cy="8353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6" name="Group 6"/>
          <p:cNvGrpSpPr/>
          <p:nvPr/>
        </p:nvGrpSpPr>
        <p:grpSpPr>
          <a:xfrm>
            <a:off x="6772658" y="808810"/>
            <a:ext cx="460529" cy="1073488"/>
            <a:chOff x="0" y="0"/>
            <a:chExt cx="614039" cy="1431318"/>
          </a:xfrm>
        </p:grpSpPr>
        <p:sp>
          <p:nvSpPr>
            <p:cNvPr id="7" name="Freeform 7"/>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4" name="TextBox 14"/>
          <p:cNvSpPr txBox="1"/>
          <p:nvPr/>
        </p:nvSpPr>
        <p:spPr>
          <a:xfrm>
            <a:off x="2512771" y="4717733"/>
            <a:ext cx="5460264" cy="946152"/>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KEY METRICS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29845"/>
            <a:ext cx="17694892" cy="1030154"/>
          </a:xfrm>
          <a:prstGeom prst="rect">
            <a:avLst/>
          </a:prstGeom>
        </p:spPr>
        <p:txBody>
          <a:bodyPr lIns="0" tIns="0" rIns="0" bIns="0" rtlCol="0" anchor="t">
            <a:spAutoFit/>
          </a:bodyPr>
          <a:lstStyle/>
          <a:p>
            <a:pPr algn="l">
              <a:lnSpc>
                <a:spcPts val="7689"/>
              </a:lnSpc>
            </a:pPr>
            <a:r>
              <a:rPr lang="en-US" sz="6354">
                <a:solidFill>
                  <a:srgbClr val="2E66AF"/>
                </a:solidFill>
                <a:latin typeface="Poppins Ultra-Bold"/>
                <a:ea typeface="Poppins Ultra-Bold"/>
                <a:cs typeface="Poppins Ultra-Bold"/>
                <a:sym typeface="Poppins Ultra-Bold"/>
              </a:rPr>
              <a:t>KEY METRICS - INTEL CORP.</a:t>
            </a:r>
          </a:p>
        </p:txBody>
      </p:sp>
      <p:pic>
        <p:nvPicPr>
          <p:cNvPr id="4" name="Picture 3" descr="A graph showing the price of a stock market&#10;&#10;Description automatically generated">
            <a:extLst>
              <a:ext uri="{FF2B5EF4-FFF2-40B4-BE49-F238E27FC236}">
                <a16:creationId xmlns:a16="http://schemas.microsoft.com/office/drawing/2014/main" id="{5AB06159-56FF-4C27-315E-462A6571D1F3}"/>
              </a:ext>
            </a:extLst>
          </p:cNvPr>
          <p:cNvPicPr>
            <a:picLocks noChangeAspect="1"/>
          </p:cNvPicPr>
          <p:nvPr/>
        </p:nvPicPr>
        <p:blipFill>
          <a:blip r:embed="rId3"/>
          <a:stretch>
            <a:fillRect/>
          </a:stretch>
        </p:blipFill>
        <p:spPr>
          <a:xfrm>
            <a:off x="2170545" y="1254722"/>
            <a:ext cx="14547271" cy="881664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6" name="Group 6"/>
          <p:cNvGrpSpPr/>
          <p:nvPr/>
        </p:nvGrpSpPr>
        <p:grpSpPr>
          <a:xfrm>
            <a:off x="6772658" y="808810"/>
            <a:ext cx="460529" cy="1073488"/>
            <a:chOff x="0" y="0"/>
            <a:chExt cx="614039" cy="1431318"/>
          </a:xfrm>
        </p:grpSpPr>
        <p:sp>
          <p:nvSpPr>
            <p:cNvPr id="7" name="Freeform 7"/>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4" name="TextBox 14"/>
          <p:cNvSpPr txBox="1"/>
          <p:nvPr/>
        </p:nvSpPr>
        <p:spPr>
          <a:xfrm>
            <a:off x="2512771" y="4246245"/>
            <a:ext cx="5460264" cy="1889127"/>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PRICE CHARTS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13845"/>
            <a:ext cx="17694892" cy="822255"/>
          </a:xfrm>
          <a:prstGeom prst="rect">
            <a:avLst/>
          </a:prstGeom>
        </p:spPr>
        <p:txBody>
          <a:bodyPr lIns="0" tIns="0" rIns="0" bIns="0" rtlCol="0" anchor="t">
            <a:spAutoFit/>
          </a:bodyPr>
          <a:lstStyle/>
          <a:p>
            <a:pPr algn="l">
              <a:lnSpc>
                <a:spcPts val="6116"/>
              </a:lnSpc>
            </a:pPr>
            <a:r>
              <a:rPr lang="en-US" sz="5054">
                <a:solidFill>
                  <a:srgbClr val="2E66AF"/>
                </a:solidFill>
                <a:latin typeface="Poppins Bold"/>
                <a:ea typeface="Poppins Bold"/>
                <a:cs typeface="Poppins Bold"/>
                <a:sym typeface="Poppins Bold"/>
              </a:rPr>
              <a:t>1 YEAR STOCK PERFORMANCE</a:t>
            </a:r>
          </a:p>
        </p:txBody>
      </p:sp>
      <p:pic>
        <p:nvPicPr>
          <p:cNvPr id="5" name="Picture 4" descr="A graph showing the growth of a stock market&#10;&#10;Description automatically generated">
            <a:extLst>
              <a:ext uri="{FF2B5EF4-FFF2-40B4-BE49-F238E27FC236}">
                <a16:creationId xmlns:a16="http://schemas.microsoft.com/office/drawing/2014/main" id="{2B62336F-DC3D-97F0-FBC9-9ABBD62D1E6F}"/>
              </a:ext>
            </a:extLst>
          </p:cNvPr>
          <p:cNvPicPr>
            <a:picLocks noChangeAspect="1"/>
          </p:cNvPicPr>
          <p:nvPr/>
        </p:nvPicPr>
        <p:blipFill>
          <a:blip r:embed="rId3"/>
          <a:stretch>
            <a:fillRect/>
          </a:stretch>
        </p:blipFill>
        <p:spPr>
          <a:xfrm>
            <a:off x="1547813" y="1143000"/>
            <a:ext cx="15192375" cy="8001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13845"/>
            <a:ext cx="17694892" cy="822261"/>
          </a:xfrm>
          <a:prstGeom prst="rect">
            <a:avLst/>
          </a:prstGeom>
        </p:spPr>
        <p:txBody>
          <a:bodyPr lIns="0" tIns="0" rIns="0" bIns="0" rtlCol="0" anchor="t">
            <a:spAutoFit/>
          </a:bodyPr>
          <a:lstStyle/>
          <a:p>
            <a:pPr algn="l">
              <a:lnSpc>
                <a:spcPts val="6110"/>
              </a:lnSpc>
            </a:pPr>
            <a:r>
              <a:rPr lang="en-US" sz="5050">
                <a:solidFill>
                  <a:srgbClr val="2E66AF"/>
                </a:solidFill>
                <a:latin typeface="Poppins Bold"/>
                <a:ea typeface="Poppins Bold"/>
                <a:cs typeface="Poppins Bold"/>
                <a:sym typeface="Poppins Bold"/>
              </a:rPr>
              <a:t>1 YEAR STOCK PERFORMANCE AGAINST INDICES</a:t>
            </a:r>
          </a:p>
        </p:txBody>
      </p:sp>
      <p:pic>
        <p:nvPicPr>
          <p:cNvPr id="4" name="Picture 3" descr="A graph of stock market&#10;&#10;Description automatically generated">
            <a:extLst>
              <a:ext uri="{FF2B5EF4-FFF2-40B4-BE49-F238E27FC236}">
                <a16:creationId xmlns:a16="http://schemas.microsoft.com/office/drawing/2014/main" id="{43B31ACC-0143-6596-795D-EF0AF3A68C76}"/>
              </a:ext>
            </a:extLst>
          </p:cNvPr>
          <p:cNvPicPr>
            <a:picLocks noChangeAspect="1"/>
          </p:cNvPicPr>
          <p:nvPr/>
        </p:nvPicPr>
        <p:blipFill>
          <a:blip r:embed="rId3"/>
          <a:stretch>
            <a:fillRect/>
          </a:stretch>
        </p:blipFill>
        <p:spPr>
          <a:xfrm>
            <a:off x="1528763" y="1448825"/>
            <a:ext cx="15230475" cy="831532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031"/>
          </a:xfrm>
          <a:prstGeom prst="rect">
            <a:avLst/>
          </a:prstGeom>
        </p:spPr>
        <p:txBody>
          <a:bodyPr lIns="0" tIns="0" rIns="0" bIns="0" rtlCol="0" anchor="t">
            <a:spAutoFit/>
          </a:bodyPr>
          <a:lstStyle/>
          <a:p>
            <a:pPr algn="l">
              <a:lnSpc>
                <a:spcPts val="6116"/>
              </a:lnSpc>
            </a:pPr>
            <a:r>
              <a:rPr lang="en-US" sz="5050">
                <a:solidFill>
                  <a:srgbClr val="2E66AF"/>
                </a:solidFill>
                <a:latin typeface="Poppins Bold"/>
                <a:ea typeface="Poppins Bold"/>
                <a:cs typeface="Poppins Bold"/>
                <a:sym typeface="Poppins Bold"/>
              </a:rPr>
              <a:t>1 YEAR STOCK PERFORMANCE AGAINST NVDA &amp; AMD</a:t>
            </a:r>
            <a:endParaRPr lang="en-US" sz="5054">
              <a:solidFill>
                <a:srgbClr val="2E66AF"/>
              </a:solidFill>
              <a:latin typeface="Poppins Bold"/>
              <a:ea typeface="Poppins Bold"/>
              <a:cs typeface="Poppins Bold"/>
              <a:sym typeface="Poppins Bold"/>
            </a:endParaRPr>
          </a:p>
        </p:txBody>
      </p:sp>
      <p:pic>
        <p:nvPicPr>
          <p:cNvPr id="4" name="Picture 3" descr="A graph of stock market&#10;&#10;Description automatically generated">
            <a:extLst>
              <a:ext uri="{FF2B5EF4-FFF2-40B4-BE49-F238E27FC236}">
                <a16:creationId xmlns:a16="http://schemas.microsoft.com/office/drawing/2014/main" id="{3DED4588-7A91-6E7F-C47E-254350112025}"/>
              </a:ext>
            </a:extLst>
          </p:cNvPr>
          <p:cNvPicPr>
            <a:picLocks noChangeAspect="1"/>
          </p:cNvPicPr>
          <p:nvPr/>
        </p:nvPicPr>
        <p:blipFill>
          <a:blip r:embed="rId3"/>
          <a:stretch>
            <a:fillRect/>
          </a:stretch>
        </p:blipFill>
        <p:spPr>
          <a:xfrm>
            <a:off x="1557338" y="1019175"/>
            <a:ext cx="15173325" cy="824865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13845"/>
            <a:ext cx="17694892" cy="822255"/>
          </a:xfrm>
          <a:prstGeom prst="rect">
            <a:avLst/>
          </a:prstGeom>
        </p:spPr>
        <p:txBody>
          <a:bodyPr lIns="0" tIns="0" rIns="0" bIns="0" rtlCol="0" anchor="t">
            <a:spAutoFit/>
          </a:bodyPr>
          <a:lstStyle/>
          <a:p>
            <a:pPr algn="l">
              <a:lnSpc>
                <a:spcPts val="6116"/>
              </a:lnSpc>
            </a:pPr>
            <a:r>
              <a:rPr lang="en-US" sz="5054">
                <a:solidFill>
                  <a:srgbClr val="2E66AF"/>
                </a:solidFill>
                <a:latin typeface="Poppins Bold"/>
                <a:ea typeface="Poppins Bold"/>
                <a:cs typeface="Poppins Bold"/>
                <a:sym typeface="Poppins Bold"/>
              </a:rPr>
              <a:t>5 YEAR STOCK PERFORMANCE</a:t>
            </a:r>
          </a:p>
        </p:txBody>
      </p:sp>
      <p:pic>
        <p:nvPicPr>
          <p:cNvPr id="4" name="Picture 3" descr="A graph of stock market&#10;&#10;Description automatically generated">
            <a:extLst>
              <a:ext uri="{FF2B5EF4-FFF2-40B4-BE49-F238E27FC236}">
                <a16:creationId xmlns:a16="http://schemas.microsoft.com/office/drawing/2014/main" id="{ACC93193-18A3-A815-5548-6DC63F9CF639}"/>
              </a:ext>
            </a:extLst>
          </p:cNvPr>
          <p:cNvPicPr>
            <a:picLocks noChangeAspect="1"/>
          </p:cNvPicPr>
          <p:nvPr/>
        </p:nvPicPr>
        <p:blipFill>
          <a:blip r:embed="rId3"/>
          <a:stretch>
            <a:fillRect/>
          </a:stretch>
        </p:blipFill>
        <p:spPr>
          <a:xfrm>
            <a:off x="1884804" y="1255431"/>
            <a:ext cx="15097125" cy="823912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13845"/>
            <a:ext cx="17694892" cy="822261"/>
          </a:xfrm>
          <a:prstGeom prst="rect">
            <a:avLst/>
          </a:prstGeom>
        </p:spPr>
        <p:txBody>
          <a:bodyPr lIns="0" tIns="0" rIns="0" bIns="0" rtlCol="0" anchor="t">
            <a:spAutoFit/>
          </a:bodyPr>
          <a:lstStyle/>
          <a:p>
            <a:pPr algn="l">
              <a:lnSpc>
                <a:spcPts val="6110"/>
              </a:lnSpc>
            </a:pPr>
            <a:r>
              <a:rPr lang="en-US" sz="5050">
                <a:solidFill>
                  <a:srgbClr val="2E66AF"/>
                </a:solidFill>
                <a:latin typeface="Poppins Bold"/>
                <a:ea typeface="Poppins Bold"/>
                <a:cs typeface="Poppins Bold"/>
                <a:sym typeface="Poppins Bold"/>
              </a:rPr>
              <a:t>5 YEAR STOCK PERFORMANCE AGAINST INDICES</a:t>
            </a:r>
          </a:p>
        </p:txBody>
      </p:sp>
      <p:pic>
        <p:nvPicPr>
          <p:cNvPr id="4" name="Picture 3" descr="A graph of stock market&#10;&#10;Description automatically generated">
            <a:extLst>
              <a:ext uri="{FF2B5EF4-FFF2-40B4-BE49-F238E27FC236}">
                <a16:creationId xmlns:a16="http://schemas.microsoft.com/office/drawing/2014/main" id="{A9C3F6D9-FE2D-FB12-402C-C11F49A7B157}"/>
              </a:ext>
            </a:extLst>
          </p:cNvPr>
          <p:cNvPicPr>
            <a:picLocks noChangeAspect="1"/>
          </p:cNvPicPr>
          <p:nvPr/>
        </p:nvPicPr>
        <p:blipFill>
          <a:blip r:embed="rId3"/>
          <a:stretch>
            <a:fillRect/>
          </a:stretch>
        </p:blipFill>
        <p:spPr>
          <a:xfrm>
            <a:off x="1557338" y="1202140"/>
            <a:ext cx="15173325" cy="820102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031"/>
          </a:xfrm>
          <a:prstGeom prst="rect">
            <a:avLst/>
          </a:prstGeom>
        </p:spPr>
        <p:txBody>
          <a:bodyPr lIns="0" tIns="0" rIns="0" bIns="0" rtlCol="0" anchor="t">
            <a:spAutoFit/>
          </a:bodyPr>
          <a:lstStyle/>
          <a:p>
            <a:pPr algn="l">
              <a:lnSpc>
                <a:spcPts val="6116"/>
              </a:lnSpc>
            </a:pPr>
            <a:r>
              <a:rPr lang="en-US" sz="5050">
                <a:solidFill>
                  <a:srgbClr val="2E66AF"/>
                </a:solidFill>
                <a:latin typeface="Poppins Bold"/>
                <a:ea typeface="Poppins Bold"/>
                <a:cs typeface="Poppins Bold"/>
                <a:sym typeface="Poppins Bold"/>
              </a:rPr>
              <a:t>5 YEAR STOCK PERFORMANCE AGAINST NVDA &amp; AMD</a:t>
            </a:r>
            <a:endParaRPr lang="en-US"/>
          </a:p>
        </p:txBody>
      </p:sp>
      <p:pic>
        <p:nvPicPr>
          <p:cNvPr id="4" name="Picture 3" descr="A graph of stock market&#10;&#10;Description automatically generated">
            <a:extLst>
              <a:ext uri="{FF2B5EF4-FFF2-40B4-BE49-F238E27FC236}">
                <a16:creationId xmlns:a16="http://schemas.microsoft.com/office/drawing/2014/main" id="{6D1A5859-C306-DE04-29AD-0287AFE8736A}"/>
              </a:ext>
            </a:extLst>
          </p:cNvPr>
          <p:cNvPicPr>
            <a:picLocks noChangeAspect="1"/>
          </p:cNvPicPr>
          <p:nvPr/>
        </p:nvPicPr>
        <p:blipFill>
          <a:blip r:embed="rId3"/>
          <a:stretch>
            <a:fillRect/>
          </a:stretch>
        </p:blipFill>
        <p:spPr>
          <a:xfrm>
            <a:off x="1581692" y="1356529"/>
            <a:ext cx="15211425" cy="82105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13845"/>
            <a:ext cx="17694892" cy="822255"/>
          </a:xfrm>
          <a:prstGeom prst="rect">
            <a:avLst/>
          </a:prstGeom>
        </p:spPr>
        <p:txBody>
          <a:bodyPr lIns="0" tIns="0" rIns="0" bIns="0" rtlCol="0" anchor="t">
            <a:spAutoFit/>
          </a:bodyPr>
          <a:lstStyle/>
          <a:p>
            <a:pPr algn="l">
              <a:lnSpc>
                <a:spcPts val="6116"/>
              </a:lnSpc>
            </a:pPr>
            <a:r>
              <a:rPr lang="en-US" sz="5054">
                <a:solidFill>
                  <a:srgbClr val="2E66AF"/>
                </a:solidFill>
                <a:latin typeface="Poppins Bold"/>
                <a:ea typeface="Poppins Bold"/>
                <a:cs typeface="Poppins Bold"/>
                <a:sym typeface="Poppins Bold"/>
              </a:rPr>
              <a:t>10 YEAR STOCK PERFORMANCE</a:t>
            </a:r>
          </a:p>
        </p:txBody>
      </p:sp>
      <p:pic>
        <p:nvPicPr>
          <p:cNvPr id="4" name="Picture 3">
            <a:extLst>
              <a:ext uri="{FF2B5EF4-FFF2-40B4-BE49-F238E27FC236}">
                <a16:creationId xmlns:a16="http://schemas.microsoft.com/office/drawing/2014/main" id="{653545C4-FA3E-E70E-B01F-E6DA8BE66589}"/>
              </a:ext>
            </a:extLst>
          </p:cNvPr>
          <p:cNvPicPr>
            <a:picLocks noChangeAspect="1"/>
          </p:cNvPicPr>
          <p:nvPr/>
        </p:nvPicPr>
        <p:blipFill>
          <a:blip r:embed="rId3"/>
          <a:stretch>
            <a:fillRect/>
          </a:stretch>
        </p:blipFill>
        <p:spPr>
          <a:xfrm>
            <a:off x="1595437" y="1441350"/>
            <a:ext cx="15097125" cy="78962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989998" y="4196019"/>
            <a:ext cx="5514702" cy="947481"/>
            <a:chOff x="0" y="0"/>
            <a:chExt cx="1452432" cy="249542"/>
          </a:xfrm>
        </p:grpSpPr>
        <p:sp>
          <p:nvSpPr>
            <p:cNvPr id="4" name="Freeform 4"/>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n-CA"/>
            </a:p>
          </p:txBody>
        </p:sp>
        <p:sp>
          <p:nvSpPr>
            <p:cNvPr id="5" name="TextBox 5"/>
            <p:cNvSpPr txBox="1"/>
            <p:nvPr/>
          </p:nvSpPr>
          <p:spPr>
            <a:xfrm>
              <a:off x="0" y="-47625"/>
              <a:ext cx="1452432" cy="297167"/>
            </a:xfrm>
            <a:prstGeom prst="rect">
              <a:avLst/>
            </a:prstGeom>
          </p:spPr>
          <p:txBody>
            <a:bodyPr lIns="50800" tIns="50800" rIns="50800" bIns="50800" rtlCol="0" anchor="ctr"/>
            <a:lstStyle/>
            <a:p>
              <a:pPr algn="ctr">
                <a:lnSpc>
                  <a:spcPts val="2459"/>
                </a:lnSpc>
              </a:pPr>
              <a:endParaRPr/>
            </a:p>
          </p:txBody>
        </p:sp>
      </p:grpSp>
      <p:grpSp>
        <p:nvGrpSpPr>
          <p:cNvPr id="12" name="Group 12"/>
          <p:cNvGrpSpPr/>
          <p:nvPr/>
        </p:nvGrpSpPr>
        <p:grpSpPr>
          <a:xfrm>
            <a:off x="2606164" y="4199679"/>
            <a:ext cx="5514702" cy="947481"/>
            <a:chOff x="0" y="0"/>
            <a:chExt cx="1452432" cy="249542"/>
          </a:xfrm>
        </p:grpSpPr>
        <p:sp>
          <p:nvSpPr>
            <p:cNvPr id="13" name="Freeform 13"/>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n-CA"/>
            </a:p>
          </p:txBody>
        </p:sp>
        <p:sp>
          <p:nvSpPr>
            <p:cNvPr id="14" name="TextBox 14"/>
            <p:cNvSpPr txBox="1"/>
            <p:nvPr/>
          </p:nvSpPr>
          <p:spPr>
            <a:xfrm>
              <a:off x="0" y="-47625"/>
              <a:ext cx="1452432" cy="297167"/>
            </a:xfrm>
            <a:prstGeom prst="rect">
              <a:avLst/>
            </a:prstGeom>
          </p:spPr>
          <p:txBody>
            <a:bodyPr lIns="50800" tIns="50800" rIns="50800" bIns="50800" rtlCol="0" anchor="ctr"/>
            <a:lstStyle/>
            <a:p>
              <a:pPr algn="ctr">
                <a:lnSpc>
                  <a:spcPts val="2459"/>
                </a:lnSpc>
              </a:pPr>
              <a:endParaRPr/>
            </a:p>
          </p:txBody>
        </p:sp>
      </p:grpSp>
      <p:grpSp>
        <p:nvGrpSpPr>
          <p:cNvPr id="15" name="Group 15"/>
          <p:cNvGrpSpPr/>
          <p:nvPr/>
        </p:nvGrpSpPr>
        <p:grpSpPr>
          <a:xfrm>
            <a:off x="1679327" y="3924161"/>
            <a:ext cx="1491197" cy="149119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6AF"/>
            </a:solidFill>
          </p:spPr>
          <p:txBody>
            <a:bodyPr/>
            <a:lstStyle/>
            <a:p>
              <a:endParaRPr lang="en-CA"/>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459"/>
                </a:lnSpc>
              </a:pPr>
              <a:r>
                <a:rPr lang="en-US" sz="1757">
                  <a:solidFill>
                    <a:srgbClr val="FFFFFF"/>
                  </a:solidFill>
                  <a:latin typeface="Poppins Medium"/>
                  <a:ea typeface="Poppins Medium"/>
                  <a:cs typeface="Poppins Medium"/>
                  <a:sym typeface="Poppins Medium"/>
                </a:rPr>
                <a:t>1</a:t>
              </a:r>
            </a:p>
          </p:txBody>
        </p:sp>
      </p:grpSp>
      <p:grpSp>
        <p:nvGrpSpPr>
          <p:cNvPr id="21" name="Group 21"/>
          <p:cNvGrpSpPr/>
          <p:nvPr/>
        </p:nvGrpSpPr>
        <p:grpSpPr>
          <a:xfrm>
            <a:off x="14935302" y="3924161"/>
            <a:ext cx="1491197" cy="149119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6AF"/>
            </a:solidFill>
          </p:spPr>
          <p:txBody>
            <a:bodyPr/>
            <a:lstStyle/>
            <a:p>
              <a:endParaRPr lang="en-CA"/>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459"/>
                </a:lnSpc>
              </a:pPr>
              <a:r>
                <a:rPr lang="en-US" sz="1757">
                  <a:solidFill>
                    <a:srgbClr val="FFFFFF"/>
                  </a:solidFill>
                  <a:latin typeface="Poppins Medium"/>
                  <a:ea typeface="Poppins Medium"/>
                  <a:cs typeface="Poppins Medium"/>
                  <a:sym typeface="Poppins Medium"/>
                </a:rPr>
                <a:t>2</a:t>
              </a:r>
            </a:p>
          </p:txBody>
        </p:sp>
      </p:grpSp>
      <p:sp>
        <p:nvSpPr>
          <p:cNvPr id="27" name="TextBox 27"/>
          <p:cNvSpPr txBox="1"/>
          <p:nvPr/>
        </p:nvSpPr>
        <p:spPr>
          <a:xfrm>
            <a:off x="3621181" y="1167482"/>
            <a:ext cx="11045638" cy="2172261"/>
          </a:xfrm>
          <a:prstGeom prst="rect">
            <a:avLst/>
          </a:prstGeom>
        </p:spPr>
        <p:txBody>
          <a:bodyPr lIns="0" tIns="0" rIns="0" bIns="0" rtlCol="0" anchor="t">
            <a:spAutoFit/>
          </a:bodyPr>
          <a:lstStyle/>
          <a:p>
            <a:pPr algn="ctr">
              <a:lnSpc>
                <a:spcPts val="8462"/>
              </a:lnSpc>
            </a:pPr>
            <a:r>
              <a:rPr lang="en-US" sz="6880">
                <a:solidFill>
                  <a:srgbClr val="00569E"/>
                </a:solidFill>
                <a:latin typeface="Poppins Ultra-Bold"/>
                <a:ea typeface="Poppins Ultra-Bold"/>
                <a:cs typeface="Poppins Ultra-Bold"/>
                <a:sym typeface="Poppins Ultra-Bold"/>
              </a:rPr>
              <a:t>SEMICONDUCTOR MATERIALS</a:t>
            </a:r>
          </a:p>
        </p:txBody>
      </p:sp>
      <p:sp>
        <p:nvSpPr>
          <p:cNvPr id="28" name="TextBox 28"/>
          <p:cNvSpPr txBox="1"/>
          <p:nvPr/>
        </p:nvSpPr>
        <p:spPr>
          <a:xfrm>
            <a:off x="3170524" y="5204309"/>
            <a:ext cx="4894085" cy="1167627"/>
          </a:xfrm>
          <a:prstGeom prst="rect">
            <a:avLst/>
          </a:prstGeom>
        </p:spPr>
        <p:txBody>
          <a:bodyPr lIns="0" tIns="0" rIns="0" bIns="0" rtlCol="0" anchor="t">
            <a:spAutoFit/>
          </a:bodyPr>
          <a:lstStyle/>
          <a:p>
            <a:pPr marL="349662" lvl="1" indent="-174831" algn="l">
              <a:lnSpc>
                <a:spcPts val="2267"/>
              </a:lnSpc>
              <a:spcBef>
                <a:spcPct val="0"/>
              </a:spcBef>
              <a:buFont typeface="Arial"/>
              <a:buChar char="•"/>
            </a:pPr>
            <a:r>
              <a:rPr lang="en-CA" sz="1600">
                <a:latin typeface="Poppins" pitchFamily="2" charset="77"/>
                <a:cs typeface="Poppins" pitchFamily="2" charset="77"/>
              </a:rPr>
              <a:t>The most commonly used material in the production of semiconductor devices due to its favorable electrical properties and abundance.</a:t>
            </a:r>
            <a:endParaRPr lang="en-US" sz="1619">
              <a:solidFill>
                <a:srgbClr val="000000"/>
              </a:solidFill>
              <a:latin typeface="Poppins" pitchFamily="2" charset="77"/>
              <a:ea typeface="Poppins Medium"/>
              <a:cs typeface="Poppins" pitchFamily="2" charset="77"/>
              <a:sym typeface="Poppins Medium"/>
            </a:endParaRPr>
          </a:p>
        </p:txBody>
      </p:sp>
      <p:sp>
        <p:nvSpPr>
          <p:cNvPr id="30" name="TextBox 30"/>
          <p:cNvSpPr txBox="1"/>
          <p:nvPr/>
        </p:nvSpPr>
        <p:spPr>
          <a:xfrm>
            <a:off x="10166319" y="5276095"/>
            <a:ext cx="4894085" cy="873381"/>
          </a:xfrm>
          <a:prstGeom prst="rect">
            <a:avLst/>
          </a:prstGeom>
        </p:spPr>
        <p:txBody>
          <a:bodyPr lIns="0" tIns="0" rIns="0" bIns="0" rtlCol="0" anchor="t">
            <a:spAutoFit/>
          </a:bodyPr>
          <a:lstStyle/>
          <a:p>
            <a:pPr marL="349662" lvl="1" indent="-174831" algn="l">
              <a:lnSpc>
                <a:spcPts val="2267"/>
              </a:lnSpc>
              <a:spcBef>
                <a:spcPct val="0"/>
              </a:spcBef>
              <a:buFont typeface="Arial"/>
              <a:buChar char="•"/>
            </a:pPr>
            <a:r>
              <a:rPr lang="en-CA" sz="1600">
                <a:latin typeface="Poppins" pitchFamily="2" charset="77"/>
                <a:cs typeface="Poppins" pitchFamily="2" charset="77"/>
              </a:rPr>
              <a:t>An earlier material used, now often mixed with silicon for certain applications.</a:t>
            </a:r>
            <a:r>
              <a:rPr lang="en-US" sz="1619">
                <a:solidFill>
                  <a:srgbClr val="000000"/>
                </a:solidFill>
                <a:latin typeface="Poppins" pitchFamily="2" charset="77"/>
                <a:ea typeface="Poppins Medium"/>
                <a:cs typeface="Poppins" pitchFamily="2" charset="77"/>
                <a:sym typeface="Poppins Medium"/>
              </a:rPr>
              <a:t>.</a:t>
            </a:r>
          </a:p>
          <a:p>
            <a:pPr algn="l">
              <a:lnSpc>
                <a:spcPts val="2267"/>
              </a:lnSpc>
              <a:spcBef>
                <a:spcPct val="0"/>
              </a:spcBef>
            </a:pPr>
            <a:endParaRPr lang="en-US" sz="1619">
              <a:solidFill>
                <a:srgbClr val="000000"/>
              </a:solidFill>
              <a:latin typeface="Poppins Medium"/>
              <a:ea typeface="Poppins Medium"/>
              <a:cs typeface="Poppins Medium"/>
              <a:sym typeface="Poppins Medium"/>
            </a:endParaRPr>
          </a:p>
        </p:txBody>
      </p:sp>
      <p:sp>
        <p:nvSpPr>
          <p:cNvPr id="31" name="TextBox 31"/>
          <p:cNvSpPr txBox="1"/>
          <p:nvPr/>
        </p:nvSpPr>
        <p:spPr>
          <a:xfrm>
            <a:off x="3292768" y="4347545"/>
            <a:ext cx="4250421" cy="558666"/>
          </a:xfrm>
          <a:prstGeom prst="rect">
            <a:avLst/>
          </a:prstGeom>
        </p:spPr>
        <p:txBody>
          <a:bodyPr lIns="0" tIns="0" rIns="0" bIns="0" rtlCol="0" anchor="t">
            <a:spAutoFit/>
          </a:bodyPr>
          <a:lstStyle/>
          <a:p>
            <a:pPr algn="l">
              <a:lnSpc>
                <a:spcPts val="4436"/>
              </a:lnSpc>
              <a:spcBef>
                <a:spcPct val="0"/>
              </a:spcBef>
            </a:pPr>
            <a:r>
              <a:rPr lang="en-US" sz="3169">
                <a:solidFill>
                  <a:srgbClr val="FFFFFF"/>
                </a:solidFill>
                <a:latin typeface="Poppins Semi-Bold"/>
                <a:ea typeface="Poppins Semi-Bold"/>
                <a:cs typeface="Poppins Semi-Bold"/>
                <a:sym typeface="Poppins Semi-Bold"/>
              </a:rPr>
              <a:t>Silicon</a:t>
            </a:r>
          </a:p>
        </p:txBody>
      </p:sp>
      <p:sp>
        <p:nvSpPr>
          <p:cNvPr id="32" name="TextBox 32"/>
          <p:cNvSpPr txBox="1"/>
          <p:nvPr/>
        </p:nvSpPr>
        <p:spPr>
          <a:xfrm>
            <a:off x="11057484" y="4339003"/>
            <a:ext cx="3724992" cy="545086"/>
          </a:xfrm>
          <a:prstGeom prst="rect">
            <a:avLst/>
          </a:prstGeom>
        </p:spPr>
        <p:txBody>
          <a:bodyPr lIns="0" tIns="0" rIns="0" bIns="0" rtlCol="0" anchor="t">
            <a:spAutoFit/>
          </a:bodyPr>
          <a:lstStyle/>
          <a:p>
            <a:pPr algn="r">
              <a:lnSpc>
                <a:spcPts val="4436"/>
              </a:lnSpc>
              <a:spcBef>
                <a:spcPct val="0"/>
              </a:spcBef>
            </a:pPr>
            <a:r>
              <a:rPr lang="en-US" sz="3168">
                <a:solidFill>
                  <a:srgbClr val="FFFFFF"/>
                </a:solidFill>
                <a:latin typeface="Poppins Semi-Bold"/>
                <a:ea typeface="Poppins Semi-Bold"/>
                <a:cs typeface="Poppins Semi-Bold"/>
                <a:sym typeface="Poppins Semi-Bold"/>
              </a:rPr>
              <a:t>Germanium</a:t>
            </a:r>
          </a:p>
        </p:txBody>
      </p:sp>
      <p:sp>
        <p:nvSpPr>
          <p:cNvPr id="36" name="TextBox 36"/>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pPr>
            <a:r>
              <a:rPr lang="en-US" sz="1757">
                <a:solidFill>
                  <a:srgbClr val="E6E6E6"/>
                </a:solidFill>
                <a:latin typeface="Poppins Medium"/>
                <a:ea typeface="Poppins Medium"/>
                <a:cs typeface="Poppins Medium"/>
                <a:sym typeface="Poppins Medium"/>
              </a:rPr>
              <a:t>Introduction to Semiconductors</a:t>
            </a:r>
          </a:p>
        </p:txBody>
      </p:sp>
      <p:sp>
        <p:nvSpPr>
          <p:cNvPr id="37" name="TextBox 37"/>
          <p:cNvSpPr txBox="1"/>
          <p:nvPr/>
        </p:nvSpPr>
        <p:spPr>
          <a:xfrm>
            <a:off x="-92549" y="9928525"/>
            <a:ext cx="18288000" cy="307796"/>
          </a:xfrm>
          <a:prstGeom prst="rect">
            <a:avLst/>
          </a:prstGeom>
        </p:spPr>
        <p:txBody>
          <a:bodyPr lIns="0" tIns="0" rIns="0" bIns="0" rtlCol="0" anchor="t">
            <a:spAutoFit/>
          </a:bodyPr>
          <a:lstStyle/>
          <a:p>
            <a:pPr algn="r">
              <a:lnSpc>
                <a:spcPts val="2459"/>
              </a:lnSpc>
              <a:spcBef>
                <a:spcPct val="0"/>
              </a:spcBef>
            </a:pPr>
            <a:r>
              <a:rPr lang="en-US" sz="1757">
                <a:solidFill>
                  <a:srgbClr val="E6E6E6"/>
                </a:solidFill>
                <a:latin typeface="Poppins Medium"/>
                <a:ea typeface="Poppins Medium"/>
                <a:cs typeface="Poppins Medium"/>
                <a:sym typeface="Poppins Medium"/>
              </a:rPr>
              <a:t>SLIDE 6 </a:t>
            </a:r>
          </a:p>
        </p:txBody>
      </p:sp>
      <p:grpSp>
        <p:nvGrpSpPr>
          <p:cNvPr id="42" name="Group 42"/>
          <p:cNvGrpSpPr/>
          <p:nvPr/>
        </p:nvGrpSpPr>
        <p:grpSpPr>
          <a:xfrm>
            <a:off x="7044331" y="6755282"/>
            <a:ext cx="5514702" cy="1128307"/>
            <a:chOff x="0" y="-47625"/>
            <a:chExt cx="1452432" cy="297167"/>
          </a:xfrm>
        </p:grpSpPr>
        <p:sp>
          <p:nvSpPr>
            <p:cNvPr id="43" name="Freeform 43"/>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n-CA"/>
            </a:p>
          </p:txBody>
        </p:sp>
        <p:sp>
          <p:nvSpPr>
            <p:cNvPr id="44" name="TextBox 44"/>
            <p:cNvSpPr txBox="1"/>
            <p:nvPr/>
          </p:nvSpPr>
          <p:spPr>
            <a:xfrm>
              <a:off x="0" y="-47625"/>
              <a:ext cx="1452432" cy="297167"/>
            </a:xfrm>
            <a:prstGeom prst="rect">
              <a:avLst/>
            </a:prstGeom>
          </p:spPr>
          <p:txBody>
            <a:bodyPr lIns="50800" tIns="50800" rIns="50800" bIns="50800" rtlCol="0" anchor="ctr"/>
            <a:lstStyle/>
            <a:p>
              <a:pPr algn="ctr">
                <a:lnSpc>
                  <a:spcPts val="2459"/>
                </a:lnSpc>
              </a:pPr>
              <a:endParaRPr/>
            </a:p>
          </p:txBody>
        </p:sp>
      </p:grpSp>
      <p:grpSp>
        <p:nvGrpSpPr>
          <p:cNvPr id="45" name="Group 45"/>
          <p:cNvGrpSpPr/>
          <p:nvPr/>
        </p:nvGrpSpPr>
        <p:grpSpPr>
          <a:xfrm>
            <a:off x="6023811" y="6633088"/>
            <a:ext cx="1491197" cy="1491197"/>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6AF"/>
            </a:solidFill>
          </p:spPr>
          <p:txBody>
            <a:bodyPr/>
            <a:lstStyle/>
            <a:p>
              <a:endParaRPr lang="en-CA"/>
            </a:p>
          </p:txBody>
        </p:sp>
        <p:sp>
          <p:nvSpPr>
            <p:cNvPr id="47" name="TextBox 47"/>
            <p:cNvSpPr txBox="1"/>
            <p:nvPr/>
          </p:nvSpPr>
          <p:spPr>
            <a:xfrm>
              <a:off x="76200" y="28575"/>
              <a:ext cx="660400" cy="708025"/>
            </a:xfrm>
            <a:prstGeom prst="rect">
              <a:avLst/>
            </a:prstGeom>
          </p:spPr>
          <p:txBody>
            <a:bodyPr lIns="50800" tIns="50800" rIns="50800" bIns="50800" rtlCol="0" anchor="ctr"/>
            <a:lstStyle/>
            <a:p>
              <a:pPr algn="ctr">
                <a:lnSpc>
                  <a:spcPts val="2459"/>
                </a:lnSpc>
              </a:pPr>
              <a:r>
                <a:rPr lang="en-US" sz="1757">
                  <a:solidFill>
                    <a:srgbClr val="FFFFFF"/>
                  </a:solidFill>
                  <a:latin typeface="Poppins Medium"/>
                  <a:ea typeface="Poppins Medium"/>
                  <a:cs typeface="Poppins Medium"/>
                  <a:sym typeface="Poppins Medium"/>
                </a:rPr>
                <a:t>5</a:t>
              </a:r>
            </a:p>
          </p:txBody>
        </p:sp>
      </p:grpSp>
      <p:sp>
        <p:nvSpPr>
          <p:cNvPr id="48" name="TextBox 48"/>
          <p:cNvSpPr txBox="1"/>
          <p:nvPr/>
        </p:nvSpPr>
        <p:spPr>
          <a:xfrm>
            <a:off x="7676471" y="7117503"/>
            <a:ext cx="4250421" cy="558666"/>
          </a:xfrm>
          <a:prstGeom prst="rect">
            <a:avLst/>
          </a:prstGeom>
        </p:spPr>
        <p:txBody>
          <a:bodyPr lIns="0" tIns="0" rIns="0" bIns="0" rtlCol="0" anchor="t">
            <a:spAutoFit/>
          </a:bodyPr>
          <a:lstStyle/>
          <a:p>
            <a:pPr algn="l">
              <a:lnSpc>
                <a:spcPts val="4436"/>
              </a:lnSpc>
              <a:spcBef>
                <a:spcPct val="0"/>
              </a:spcBef>
            </a:pPr>
            <a:r>
              <a:rPr lang="en-US" sz="3169">
                <a:solidFill>
                  <a:srgbClr val="FFFFFF"/>
                </a:solidFill>
                <a:latin typeface="Poppins Semi-Bold"/>
                <a:ea typeface="Poppins Semi-Bold"/>
                <a:cs typeface="Poppins Semi-Bold"/>
                <a:sym typeface="Poppins Semi-Bold"/>
              </a:rPr>
              <a:t>Gallium Arsenide</a:t>
            </a:r>
          </a:p>
        </p:txBody>
      </p:sp>
      <p:sp>
        <p:nvSpPr>
          <p:cNvPr id="49" name="TextBox 49"/>
          <p:cNvSpPr txBox="1"/>
          <p:nvPr/>
        </p:nvSpPr>
        <p:spPr>
          <a:xfrm>
            <a:off x="7354638" y="8124285"/>
            <a:ext cx="4894085" cy="575927"/>
          </a:xfrm>
          <a:prstGeom prst="rect">
            <a:avLst/>
          </a:prstGeom>
        </p:spPr>
        <p:txBody>
          <a:bodyPr lIns="0" tIns="0" rIns="0" bIns="0" rtlCol="0" anchor="t">
            <a:spAutoFit/>
          </a:bodyPr>
          <a:lstStyle/>
          <a:p>
            <a:pPr marL="349662" lvl="1" indent="-174831" algn="l">
              <a:lnSpc>
                <a:spcPts val="2267"/>
              </a:lnSpc>
              <a:buFont typeface="Arial"/>
              <a:buChar char="•"/>
            </a:pPr>
            <a:r>
              <a:rPr lang="en-CA" sz="1600">
                <a:latin typeface="Poppins" pitchFamily="2" charset="77"/>
                <a:cs typeface="Poppins" pitchFamily="2" charset="77"/>
              </a:rPr>
              <a:t>Used in high-speed applications like mobile phones and satellites.</a:t>
            </a:r>
            <a:endParaRPr lang="en-US" sz="1619">
              <a:solidFill>
                <a:srgbClr val="000000"/>
              </a:solidFill>
              <a:latin typeface="Poppins" pitchFamily="2" charset="77"/>
              <a:ea typeface="Poppins Medium"/>
              <a:cs typeface="Poppins" pitchFamily="2" charset="77"/>
              <a:sym typeface="Poppins Medium"/>
            </a:endParaRPr>
          </a:p>
        </p:txBody>
      </p:sp>
      <p:pic>
        <p:nvPicPr>
          <p:cNvPr id="2050" name="Picture 2" descr="Germanium | Properties, Uses, &amp; Facts | Britannica">
            <a:extLst>
              <a:ext uri="{FF2B5EF4-FFF2-40B4-BE49-F238E27FC236}">
                <a16:creationId xmlns:a16="http://schemas.microsoft.com/office/drawing/2014/main" id="{5FE5D59F-9EA7-A257-963C-E56E843FF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6950" y="4186054"/>
            <a:ext cx="1214568" cy="9574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licon - Wikipedia">
            <a:extLst>
              <a:ext uri="{FF2B5EF4-FFF2-40B4-BE49-F238E27FC236}">
                <a16:creationId xmlns:a16="http://schemas.microsoft.com/office/drawing/2014/main" id="{A4C7B073-FBE6-15B7-4645-5D4C174D7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742" y="4189029"/>
            <a:ext cx="1388174" cy="9652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allium Arsenide (GaAs) | Coherent">
            <a:extLst>
              <a:ext uri="{FF2B5EF4-FFF2-40B4-BE49-F238E27FC236}">
                <a16:creationId xmlns:a16="http://schemas.microsoft.com/office/drawing/2014/main" id="{050B94A5-335D-5A43-49E7-CD3924B19D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6743" y="6917061"/>
            <a:ext cx="1034844" cy="1036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93108" y="213845"/>
            <a:ext cx="17694892" cy="822261"/>
          </a:xfrm>
          <a:prstGeom prst="rect">
            <a:avLst/>
          </a:prstGeom>
        </p:spPr>
        <p:txBody>
          <a:bodyPr lIns="0" tIns="0" rIns="0" bIns="0" rtlCol="0" anchor="t">
            <a:spAutoFit/>
          </a:bodyPr>
          <a:lstStyle/>
          <a:p>
            <a:pPr algn="l">
              <a:lnSpc>
                <a:spcPts val="6110"/>
              </a:lnSpc>
            </a:pPr>
            <a:r>
              <a:rPr lang="en-US" sz="5050">
                <a:solidFill>
                  <a:srgbClr val="2E66AF"/>
                </a:solidFill>
                <a:latin typeface="Poppins Bold"/>
                <a:ea typeface="Poppins Bold"/>
                <a:cs typeface="Poppins Bold"/>
                <a:sym typeface="Poppins Bold"/>
              </a:rPr>
              <a:t>10 YEAR STOCK PERFORMANCE AGAINST INDICES</a:t>
            </a:r>
          </a:p>
        </p:txBody>
      </p:sp>
      <p:pic>
        <p:nvPicPr>
          <p:cNvPr id="4" name="Picture 3" descr="A graph of stock market&#10;&#10;Description automatically generated">
            <a:extLst>
              <a:ext uri="{FF2B5EF4-FFF2-40B4-BE49-F238E27FC236}">
                <a16:creationId xmlns:a16="http://schemas.microsoft.com/office/drawing/2014/main" id="{81D7F63F-D445-504C-D34E-1D782460FA39}"/>
              </a:ext>
            </a:extLst>
          </p:cNvPr>
          <p:cNvPicPr>
            <a:picLocks noChangeAspect="1"/>
          </p:cNvPicPr>
          <p:nvPr/>
        </p:nvPicPr>
        <p:blipFill>
          <a:blip r:embed="rId3"/>
          <a:stretch>
            <a:fillRect/>
          </a:stretch>
        </p:blipFill>
        <p:spPr>
          <a:xfrm>
            <a:off x="1813367" y="1344653"/>
            <a:ext cx="15240000" cy="78581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206445"/>
            <a:ext cx="17694892" cy="768031"/>
          </a:xfrm>
          <a:prstGeom prst="rect">
            <a:avLst/>
          </a:prstGeom>
        </p:spPr>
        <p:txBody>
          <a:bodyPr lIns="0" tIns="0" rIns="0" bIns="0" rtlCol="0" anchor="t">
            <a:spAutoFit/>
          </a:bodyPr>
          <a:lstStyle/>
          <a:p>
            <a:pPr algn="l">
              <a:lnSpc>
                <a:spcPts val="6116"/>
              </a:lnSpc>
            </a:pPr>
            <a:r>
              <a:rPr lang="en-US" sz="5050">
                <a:solidFill>
                  <a:srgbClr val="2E66AF"/>
                </a:solidFill>
                <a:latin typeface="Poppins Bold"/>
                <a:ea typeface="Poppins Bold"/>
                <a:cs typeface="Poppins Bold"/>
                <a:sym typeface="Poppins Bold"/>
              </a:rPr>
              <a:t>10 YEAR STOCK PERFORMANCE AGAINST NVDA &amp; AMD</a:t>
            </a:r>
            <a:endParaRPr lang="en-US" sz="5050">
              <a:solidFill>
                <a:srgbClr val="2E66AF"/>
              </a:solidFill>
              <a:latin typeface="Poppins Bold"/>
              <a:ea typeface="Poppins Bold"/>
              <a:cs typeface="Poppins Bold"/>
            </a:endParaRPr>
          </a:p>
        </p:txBody>
      </p:sp>
      <p:pic>
        <p:nvPicPr>
          <p:cNvPr id="4" name="Picture 3">
            <a:extLst>
              <a:ext uri="{FF2B5EF4-FFF2-40B4-BE49-F238E27FC236}">
                <a16:creationId xmlns:a16="http://schemas.microsoft.com/office/drawing/2014/main" id="{4250DA90-E23D-2E45-4691-541D8F3CE7F7}"/>
              </a:ext>
            </a:extLst>
          </p:cNvPr>
          <p:cNvPicPr>
            <a:picLocks noChangeAspect="1"/>
          </p:cNvPicPr>
          <p:nvPr/>
        </p:nvPicPr>
        <p:blipFill>
          <a:blip r:embed="rId3"/>
          <a:stretch>
            <a:fillRect/>
          </a:stretch>
        </p:blipFill>
        <p:spPr>
          <a:xfrm>
            <a:off x="1557338" y="1181100"/>
            <a:ext cx="15173325" cy="79248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6" name="Group 6"/>
          <p:cNvGrpSpPr/>
          <p:nvPr/>
        </p:nvGrpSpPr>
        <p:grpSpPr>
          <a:xfrm>
            <a:off x="6772658" y="808810"/>
            <a:ext cx="460529" cy="1073488"/>
            <a:chOff x="0" y="0"/>
            <a:chExt cx="614039" cy="1431318"/>
          </a:xfrm>
        </p:grpSpPr>
        <p:sp>
          <p:nvSpPr>
            <p:cNvPr id="7" name="Freeform 7"/>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4" name="TextBox 14"/>
          <p:cNvSpPr txBox="1"/>
          <p:nvPr/>
        </p:nvSpPr>
        <p:spPr>
          <a:xfrm>
            <a:off x="1927288" y="4334194"/>
            <a:ext cx="6631229" cy="1694180"/>
          </a:xfrm>
          <a:prstGeom prst="rect">
            <a:avLst/>
          </a:prstGeom>
        </p:spPr>
        <p:txBody>
          <a:bodyPr lIns="0" tIns="0" rIns="0" bIns="0" rtlCol="0" anchor="t">
            <a:spAutoFit/>
          </a:bodyPr>
          <a:lstStyle/>
          <a:p>
            <a:pPr algn="ctr">
              <a:lnSpc>
                <a:spcPts val="6669"/>
              </a:lnSpc>
            </a:pPr>
            <a:r>
              <a:rPr lang="en-US" sz="5799">
                <a:solidFill>
                  <a:srgbClr val="FFFFFF"/>
                </a:solidFill>
                <a:latin typeface="Open Sans Bold"/>
                <a:ea typeface="Open Sans Bold"/>
                <a:cs typeface="Open Sans Bold"/>
                <a:sym typeface="Open Sans Bold"/>
              </a:rPr>
              <a:t>INSTITUTIONAL HOLDERS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ata&#10;&#10;Description automatically generated">
            <a:extLst>
              <a:ext uri="{FF2B5EF4-FFF2-40B4-BE49-F238E27FC236}">
                <a16:creationId xmlns:a16="http://schemas.microsoft.com/office/drawing/2014/main" id="{6A792E22-28F4-036D-8D68-A645773CA809}"/>
              </a:ext>
            </a:extLst>
          </p:cNvPr>
          <p:cNvPicPr>
            <a:picLocks noChangeAspect="1"/>
          </p:cNvPicPr>
          <p:nvPr/>
        </p:nvPicPr>
        <p:blipFill>
          <a:blip r:embed="rId3"/>
          <a:stretch>
            <a:fillRect/>
          </a:stretch>
        </p:blipFill>
        <p:spPr>
          <a:xfrm>
            <a:off x="731496" y="1004285"/>
            <a:ext cx="16825008" cy="827843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6" name="Group 6"/>
          <p:cNvGrpSpPr/>
          <p:nvPr/>
        </p:nvGrpSpPr>
        <p:grpSpPr>
          <a:xfrm>
            <a:off x="6772658" y="808810"/>
            <a:ext cx="460529" cy="1073488"/>
            <a:chOff x="0" y="0"/>
            <a:chExt cx="614039" cy="1431318"/>
          </a:xfrm>
        </p:grpSpPr>
        <p:sp>
          <p:nvSpPr>
            <p:cNvPr id="7" name="Freeform 7"/>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4" name="TextBox 14"/>
          <p:cNvSpPr txBox="1"/>
          <p:nvPr/>
        </p:nvSpPr>
        <p:spPr>
          <a:xfrm>
            <a:off x="2512771" y="4246245"/>
            <a:ext cx="5460264" cy="1923604"/>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rPr>
              <a:t>Financial Summary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42346" y="196920"/>
            <a:ext cx="17694892" cy="968598"/>
          </a:xfrm>
          <a:prstGeom prst="rect">
            <a:avLst/>
          </a:prstGeom>
        </p:spPr>
        <p:txBody>
          <a:bodyPr lIns="0" tIns="0" rIns="0" bIns="0" rtlCol="0" anchor="t">
            <a:spAutoFit/>
          </a:bodyPr>
          <a:lstStyle/>
          <a:p>
            <a:pPr>
              <a:lnSpc>
                <a:spcPts val="7683"/>
              </a:lnSpc>
            </a:pPr>
            <a:r>
              <a:rPr lang="en-US" sz="6350">
                <a:solidFill>
                  <a:srgbClr val="2E66AF"/>
                </a:solidFill>
                <a:latin typeface="Poppins Ultra-Bold"/>
                <a:ea typeface="Poppins Ultra-Bold"/>
                <a:cs typeface="Poppins Ultra-Bold"/>
              </a:rPr>
              <a:t>Financial Summary</a:t>
            </a:r>
          </a:p>
        </p:txBody>
      </p:sp>
      <p:pic>
        <p:nvPicPr>
          <p:cNvPr id="7" name="Picture 6" descr="A screenshot of a graph&#10;&#10;Description automatically generated">
            <a:extLst>
              <a:ext uri="{FF2B5EF4-FFF2-40B4-BE49-F238E27FC236}">
                <a16:creationId xmlns:a16="http://schemas.microsoft.com/office/drawing/2014/main" id="{8D88E973-DD45-CFBB-3E8A-2533F03A93CF}"/>
              </a:ext>
            </a:extLst>
          </p:cNvPr>
          <p:cNvPicPr>
            <a:picLocks noChangeAspect="1"/>
          </p:cNvPicPr>
          <p:nvPr/>
        </p:nvPicPr>
        <p:blipFill>
          <a:blip r:embed="rId3"/>
          <a:stretch>
            <a:fillRect/>
          </a:stretch>
        </p:blipFill>
        <p:spPr>
          <a:xfrm>
            <a:off x="3099134" y="1172076"/>
            <a:ext cx="12101764" cy="870083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6" name="Group 6"/>
          <p:cNvGrpSpPr/>
          <p:nvPr/>
        </p:nvGrpSpPr>
        <p:grpSpPr>
          <a:xfrm>
            <a:off x="6772658" y="808810"/>
            <a:ext cx="460529" cy="1073488"/>
            <a:chOff x="0" y="0"/>
            <a:chExt cx="614039" cy="1431318"/>
          </a:xfrm>
        </p:grpSpPr>
        <p:sp>
          <p:nvSpPr>
            <p:cNvPr id="7" name="Freeform 7"/>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4" name="TextBox 14"/>
          <p:cNvSpPr txBox="1"/>
          <p:nvPr/>
        </p:nvSpPr>
        <p:spPr>
          <a:xfrm>
            <a:off x="2512771" y="4246245"/>
            <a:ext cx="5460264" cy="961802"/>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rPr>
              <a:t> Valuation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42346" y="196920"/>
            <a:ext cx="17694892" cy="968598"/>
          </a:xfrm>
          <a:prstGeom prst="rect">
            <a:avLst/>
          </a:prstGeom>
        </p:spPr>
        <p:txBody>
          <a:bodyPr lIns="0" tIns="0" rIns="0" bIns="0" rtlCol="0" anchor="t">
            <a:spAutoFit/>
          </a:bodyPr>
          <a:lstStyle/>
          <a:p>
            <a:pPr>
              <a:lnSpc>
                <a:spcPts val="7683"/>
              </a:lnSpc>
            </a:pPr>
            <a:r>
              <a:rPr lang="en-US" sz="6350">
                <a:solidFill>
                  <a:srgbClr val="2E66AF"/>
                </a:solidFill>
                <a:latin typeface="Poppins Ultra-Bold"/>
                <a:ea typeface="Poppins Ultra-Bold"/>
                <a:cs typeface="Poppins Ultra-Bold"/>
              </a:rPr>
              <a:t>Historical EV / EBITDA</a:t>
            </a:r>
          </a:p>
        </p:txBody>
      </p:sp>
      <p:pic>
        <p:nvPicPr>
          <p:cNvPr id="2" name="Picture 1" descr="A screen shot of a graph&#10;&#10;Description automatically generated">
            <a:extLst>
              <a:ext uri="{FF2B5EF4-FFF2-40B4-BE49-F238E27FC236}">
                <a16:creationId xmlns:a16="http://schemas.microsoft.com/office/drawing/2014/main" id="{357C37E8-5142-5F50-997B-802069BCFD78}"/>
              </a:ext>
            </a:extLst>
          </p:cNvPr>
          <p:cNvPicPr>
            <a:picLocks noChangeAspect="1"/>
          </p:cNvPicPr>
          <p:nvPr/>
        </p:nvPicPr>
        <p:blipFill>
          <a:blip r:embed="rId3"/>
          <a:stretch>
            <a:fillRect/>
          </a:stretch>
        </p:blipFill>
        <p:spPr>
          <a:xfrm>
            <a:off x="2238375" y="2010507"/>
            <a:ext cx="13894592" cy="6873203"/>
          </a:xfrm>
          <a:prstGeom prst="rect">
            <a:avLst/>
          </a:prstGeom>
        </p:spPr>
      </p:pic>
    </p:spTree>
    <p:extLst>
      <p:ext uri="{BB962C8B-B14F-4D97-AF65-F5344CB8AC3E}">
        <p14:creationId xmlns:p14="http://schemas.microsoft.com/office/powerpoint/2010/main" val="3502813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42346" y="196920"/>
            <a:ext cx="17694892" cy="968598"/>
          </a:xfrm>
          <a:prstGeom prst="rect">
            <a:avLst/>
          </a:prstGeom>
        </p:spPr>
        <p:txBody>
          <a:bodyPr lIns="0" tIns="0" rIns="0" bIns="0" rtlCol="0" anchor="t">
            <a:spAutoFit/>
          </a:bodyPr>
          <a:lstStyle/>
          <a:p>
            <a:pPr>
              <a:lnSpc>
                <a:spcPts val="7683"/>
              </a:lnSpc>
            </a:pPr>
            <a:r>
              <a:rPr lang="en-US" sz="6350">
                <a:solidFill>
                  <a:srgbClr val="2E66AF"/>
                </a:solidFill>
                <a:latin typeface="Poppins Ultra-Bold"/>
                <a:ea typeface="Poppins Ultra-Bold"/>
                <a:cs typeface="Poppins Ultra-Bold"/>
              </a:rPr>
              <a:t>Intel vs Comps</a:t>
            </a:r>
          </a:p>
        </p:txBody>
      </p:sp>
      <p:pic>
        <p:nvPicPr>
          <p:cNvPr id="5" name="Picture 4" descr="A screenshot of a computer screen&#10;&#10;Description automatically generated">
            <a:extLst>
              <a:ext uri="{FF2B5EF4-FFF2-40B4-BE49-F238E27FC236}">
                <a16:creationId xmlns:a16="http://schemas.microsoft.com/office/drawing/2014/main" id="{4229AAEB-E023-F462-8B70-A914BCA70E76}"/>
              </a:ext>
            </a:extLst>
          </p:cNvPr>
          <p:cNvPicPr>
            <a:picLocks noChangeAspect="1"/>
          </p:cNvPicPr>
          <p:nvPr/>
        </p:nvPicPr>
        <p:blipFill>
          <a:blip r:embed="rId3"/>
          <a:stretch>
            <a:fillRect/>
          </a:stretch>
        </p:blipFill>
        <p:spPr>
          <a:xfrm>
            <a:off x="1988344" y="1166812"/>
            <a:ext cx="14394655" cy="8262937"/>
          </a:xfrm>
          <a:prstGeom prst="rect">
            <a:avLst/>
          </a:prstGeom>
        </p:spPr>
      </p:pic>
    </p:spTree>
    <p:extLst>
      <p:ext uri="{BB962C8B-B14F-4D97-AF65-F5344CB8AC3E}">
        <p14:creationId xmlns:p14="http://schemas.microsoft.com/office/powerpoint/2010/main" val="1313149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6" name="Group 6"/>
          <p:cNvGrpSpPr/>
          <p:nvPr/>
        </p:nvGrpSpPr>
        <p:grpSpPr>
          <a:xfrm>
            <a:off x="6772658" y="808810"/>
            <a:ext cx="460529" cy="1073488"/>
            <a:chOff x="0" y="0"/>
            <a:chExt cx="614039" cy="1431318"/>
          </a:xfrm>
        </p:grpSpPr>
        <p:sp>
          <p:nvSpPr>
            <p:cNvPr id="7" name="Freeform 7"/>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4" name="TextBox 14"/>
          <p:cNvSpPr txBox="1"/>
          <p:nvPr/>
        </p:nvSpPr>
        <p:spPr>
          <a:xfrm>
            <a:off x="2512771" y="4246245"/>
            <a:ext cx="5460264" cy="1889127"/>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COMPANY OVERVIEW</a:t>
            </a:r>
          </a:p>
        </p:txBody>
      </p:sp>
    </p:spTree>
    <p:extLst>
      <p:ext uri="{BB962C8B-B14F-4D97-AF65-F5344CB8AC3E}">
        <p14:creationId xmlns:p14="http://schemas.microsoft.com/office/powerpoint/2010/main" val="2142966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989998" y="4196019"/>
            <a:ext cx="5514702" cy="947481"/>
            <a:chOff x="0" y="0"/>
            <a:chExt cx="1452432" cy="249542"/>
          </a:xfrm>
        </p:grpSpPr>
        <p:sp>
          <p:nvSpPr>
            <p:cNvPr id="4" name="Freeform 4"/>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n-CA"/>
            </a:p>
          </p:txBody>
        </p:sp>
        <p:sp>
          <p:nvSpPr>
            <p:cNvPr id="5" name="TextBox 5"/>
            <p:cNvSpPr txBox="1"/>
            <p:nvPr/>
          </p:nvSpPr>
          <p:spPr>
            <a:xfrm>
              <a:off x="0" y="-47625"/>
              <a:ext cx="1452432" cy="297167"/>
            </a:xfrm>
            <a:prstGeom prst="rect">
              <a:avLst/>
            </a:prstGeom>
          </p:spPr>
          <p:txBody>
            <a:bodyPr lIns="50800" tIns="50800" rIns="50800" bIns="50800" rtlCol="0" anchor="ctr"/>
            <a:lstStyle/>
            <a:p>
              <a:pPr algn="ctr">
                <a:lnSpc>
                  <a:spcPts val="2459"/>
                </a:lnSpc>
              </a:pPr>
              <a:endParaRPr/>
            </a:p>
          </p:txBody>
        </p:sp>
      </p:grpSp>
      <p:grpSp>
        <p:nvGrpSpPr>
          <p:cNvPr id="6" name="Group 6"/>
          <p:cNvGrpSpPr/>
          <p:nvPr/>
        </p:nvGrpSpPr>
        <p:grpSpPr>
          <a:xfrm>
            <a:off x="2606163" y="6605618"/>
            <a:ext cx="5939463" cy="1065075"/>
            <a:chOff x="0" y="-47625"/>
            <a:chExt cx="1452432" cy="422375"/>
          </a:xfrm>
        </p:grpSpPr>
        <p:sp>
          <p:nvSpPr>
            <p:cNvPr id="7" name="Freeform 7"/>
            <p:cNvSpPr/>
            <p:nvPr/>
          </p:nvSpPr>
          <p:spPr>
            <a:xfrm>
              <a:off x="0" y="0"/>
              <a:ext cx="1452432" cy="374750"/>
            </a:xfrm>
            <a:custGeom>
              <a:avLst/>
              <a:gdLst/>
              <a:ahLst/>
              <a:cxnLst/>
              <a:rect l="l" t="t" r="r" b="b"/>
              <a:pathLst>
                <a:path w="1452432" h="374750">
                  <a:moveTo>
                    <a:pt x="0" y="0"/>
                  </a:moveTo>
                  <a:lnTo>
                    <a:pt x="1452432" y="0"/>
                  </a:lnTo>
                  <a:lnTo>
                    <a:pt x="1452432" y="374750"/>
                  </a:lnTo>
                  <a:lnTo>
                    <a:pt x="0" y="374750"/>
                  </a:lnTo>
                  <a:close/>
                </a:path>
              </a:pathLst>
            </a:custGeom>
            <a:solidFill>
              <a:srgbClr val="00569E"/>
            </a:solidFill>
          </p:spPr>
          <p:txBody>
            <a:bodyPr/>
            <a:lstStyle/>
            <a:p>
              <a:endParaRPr lang="en-CA"/>
            </a:p>
          </p:txBody>
        </p:sp>
        <p:sp>
          <p:nvSpPr>
            <p:cNvPr id="8" name="TextBox 8"/>
            <p:cNvSpPr txBox="1"/>
            <p:nvPr/>
          </p:nvSpPr>
          <p:spPr>
            <a:xfrm>
              <a:off x="0" y="-47625"/>
              <a:ext cx="1452432" cy="422375"/>
            </a:xfrm>
            <a:prstGeom prst="rect">
              <a:avLst/>
            </a:prstGeom>
          </p:spPr>
          <p:txBody>
            <a:bodyPr lIns="50800" tIns="50800" rIns="50800" bIns="50800" rtlCol="0" anchor="ctr"/>
            <a:lstStyle/>
            <a:p>
              <a:pPr algn="ctr">
                <a:lnSpc>
                  <a:spcPts val="2459"/>
                </a:lnSpc>
              </a:pPr>
              <a:endParaRPr/>
            </a:p>
          </p:txBody>
        </p:sp>
      </p:grpSp>
      <p:grpSp>
        <p:nvGrpSpPr>
          <p:cNvPr id="9" name="Group 9"/>
          <p:cNvGrpSpPr/>
          <p:nvPr/>
        </p:nvGrpSpPr>
        <p:grpSpPr>
          <a:xfrm>
            <a:off x="9989998" y="6725710"/>
            <a:ext cx="5514702" cy="947481"/>
            <a:chOff x="0" y="0"/>
            <a:chExt cx="1452432" cy="249542"/>
          </a:xfrm>
        </p:grpSpPr>
        <p:sp>
          <p:nvSpPr>
            <p:cNvPr id="10" name="Freeform 10"/>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n-CA"/>
            </a:p>
          </p:txBody>
        </p:sp>
        <p:sp>
          <p:nvSpPr>
            <p:cNvPr id="11" name="TextBox 11"/>
            <p:cNvSpPr txBox="1"/>
            <p:nvPr/>
          </p:nvSpPr>
          <p:spPr>
            <a:xfrm>
              <a:off x="0" y="-47625"/>
              <a:ext cx="1452432" cy="297167"/>
            </a:xfrm>
            <a:prstGeom prst="rect">
              <a:avLst/>
            </a:prstGeom>
          </p:spPr>
          <p:txBody>
            <a:bodyPr lIns="50800" tIns="50800" rIns="50800" bIns="50800" rtlCol="0" anchor="ctr"/>
            <a:lstStyle/>
            <a:p>
              <a:pPr algn="ctr">
                <a:lnSpc>
                  <a:spcPts val="2459"/>
                </a:lnSpc>
              </a:pPr>
              <a:endParaRPr/>
            </a:p>
          </p:txBody>
        </p:sp>
      </p:grpSp>
      <p:grpSp>
        <p:nvGrpSpPr>
          <p:cNvPr id="12" name="Group 12"/>
          <p:cNvGrpSpPr/>
          <p:nvPr/>
        </p:nvGrpSpPr>
        <p:grpSpPr>
          <a:xfrm>
            <a:off x="2606164" y="4199679"/>
            <a:ext cx="5514702" cy="947481"/>
            <a:chOff x="0" y="0"/>
            <a:chExt cx="1452432" cy="249542"/>
          </a:xfrm>
        </p:grpSpPr>
        <p:sp>
          <p:nvSpPr>
            <p:cNvPr id="13" name="Freeform 13"/>
            <p:cNvSpPr/>
            <p:nvPr/>
          </p:nvSpPr>
          <p:spPr>
            <a:xfrm>
              <a:off x="0" y="0"/>
              <a:ext cx="1452432" cy="249542"/>
            </a:xfrm>
            <a:custGeom>
              <a:avLst/>
              <a:gdLst/>
              <a:ahLst/>
              <a:cxnLst/>
              <a:rect l="l" t="t" r="r" b="b"/>
              <a:pathLst>
                <a:path w="1452432" h="249542">
                  <a:moveTo>
                    <a:pt x="0" y="0"/>
                  </a:moveTo>
                  <a:lnTo>
                    <a:pt x="1452432" y="0"/>
                  </a:lnTo>
                  <a:lnTo>
                    <a:pt x="1452432" y="249542"/>
                  </a:lnTo>
                  <a:lnTo>
                    <a:pt x="0" y="249542"/>
                  </a:lnTo>
                  <a:close/>
                </a:path>
              </a:pathLst>
            </a:custGeom>
            <a:solidFill>
              <a:srgbClr val="00569E"/>
            </a:solidFill>
          </p:spPr>
          <p:txBody>
            <a:bodyPr/>
            <a:lstStyle/>
            <a:p>
              <a:endParaRPr lang="en-CA"/>
            </a:p>
          </p:txBody>
        </p:sp>
        <p:sp>
          <p:nvSpPr>
            <p:cNvPr id="14" name="TextBox 14"/>
            <p:cNvSpPr txBox="1"/>
            <p:nvPr/>
          </p:nvSpPr>
          <p:spPr>
            <a:xfrm>
              <a:off x="0" y="-47625"/>
              <a:ext cx="1452432" cy="297167"/>
            </a:xfrm>
            <a:prstGeom prst="rect">
              <a:avLst/>
            </a:prstGeom>
          </p:spPr>
          <p:txBody>
            <a:bodyPr lIns="50800" tIns="50800" rIns="50800" bIns="50800" rtlCol="0" anchor="ctr"/>
            <a:lstStyle/>
            <a:p>
              <a:pPr algn="ctr">
                <a:lnSpc>
                  <a:spcPts val="2459"/>
                </a:lnSpc>
              </a:pPr>
              <a:endParaRPr/>
            </a:p>
          </p:txBody>
        </p:sp>
      </p:grpSp>
      <p:grpSp>
        <p:nvGrpSpPr>
          <p:cNvPr id="15" name="Group 15"/>
          <p:cNvGrpSpPr/>
          <p:nvPr/>
        </p:nvGrpSpPr>
        <p:grpSpPr>
          <a:xfrm>
            <a:off x="1679327" y="3924161"/>
            <a:ext cx="1491197" cy="149119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6AF"/>
            </a:solidFill>
          </p:spPr>
          <p:txBody>
            <a:bodyPr/>
            <a:lstStyle/>
            <a:p>
              <a:endParaRPr lang="en-CA"/>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459"/>
                </a:lnSpc>
              </a:pPr>
              <a:r>
                <a:rPr lang="en-US" sz="1757">
                  <a:solidFill>
                    <a:srgbClr val="FFFFFF"/>
                  </a:solidFill>
                  <a:latin typeface="Poppins Medium"/>
                  <a:ea typeface="Poppins Medium"/>
                  <a:cs typeface="Poppins Medium"/>
                  <a:sym typeface="Poppins Medium"/>
                </a:rPr>
                <a:t>1</a:t>
              </a:r>
            </a:p>
          </p:txBody>
        </p:sp>
      </p:grpSp>
      <p:grpSp>
        <p:nvGrpSpPr>
          <p:cNvPr id="18" name="Group 18"/>
          <p:cNvGrpSpPr/>
          <p:nvPr/>
        </p:nvGrpSpPr>
        <p:grpSpPr>
          <a:xfrm>
            <a:off x="1679327" y="6453852"/>
            <a:ext cx="1491197" cy="149119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6AF"/>
            </a:solidFill>
          </p:spPr>
          <p:txBody>
            <a:bodyPr/>
            <a:lstStyle/>
            <a:p>
              <a:endParaRPr lang="en-CA"/>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459"/>
                </a:lnSpc>
              </a:pPr>
              <a:r>
                <a:rPr lang="en-US" sz="1757">
                  <a:solidFill>
                    <a:srgbClr val="FFFFFF"/>
                  </a:solidFill>
                  <a:latin typeface="Poppins Medium"/>
                  <a:ea typeface="Poppins Medium"/>
                  <a:cs typeface="Poppins Medium"/>
                  <a:sym typeface="Poppins Medium"/>
                </a:rPr>
                <a:t>3</a:t>
              </a:r>
            </a:p>
          </p:txBody>
        </p:sp>
      </p:grpSp>
      <p:grpSp>
        <p:nvGrpSpPr>
          <p:cNvPr id="21" name="Group 21"/>
          <p:cNvGrpSpPr/>
          <p:nvPr/>
        </p:nvGrpSpPr>
        <p:grpSpPr>
          <a:xfrm>
            <a:off x="14935302" y="3924161"/>
            <a:ext cx="1491197" cy="149119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6AF"/>
            </a:solidFill>
          </p:spPr>
          <p:txBody>
            <a:bodyPr/>
            <a:lstStyle/>
            <a:p>
              <a:endParaRPr lang="en-CA"/>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459"/>
                </a:lnSpc>
              </a:pPr>
              <a:r>
                <a:rPr lang="en-US" sz="1757">
                  <a:solidFill>
                    <a:srgbClr val="FFFFFF"/>
                  </a:solidFill>
                  <a:latin typeface="Poppins Medium"/>
                  <a:ea typeface="Poppins Medium"/>
                  <a:cs typeface="Poppins Medium"/>
                  <a:sym typeface="Poppins Medium"/>
                </a:rPr>
                <a:t>2</a:t>
              </a:r>
            </a:p>
          </p:txBody>
        </p:sp>
      </p:grpSp>
      <p:grpSp>
        <p:nvGrpSpPr>
          <p:cNvPr id="24" name="Group 24"/>
          <p:cNvGrpSpPr/>
          <p:nvPr/>
        </p:nvGrpSpPr>
        <p:grpSpPr>
          <a:xfrm>
            <a:off x="14935302" y="6453852"/>
            <a:ext cx="1491197" cy="149119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66AF"/>
            </a:solidFill>
          </p:spPr>
          <p:txBody>
            <a:bodyPr/>
            <a:lstStyle/>
            <a:p>
              <a:endParaRPr lang="en-CA"/>
            </a:p>
          </p:txBody>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459"/>
                </a:lnSpc>
              </a:pPr>
              <a:r>
                <a:rPr lang="en-US" sz="1757">
                  <a:solidFill>
                    <a:srgbClr val="FFFFFF"/>
                  </a:solidFill>
                  <a:latin typeface="Poppins Medium"/>
                  <a:ea typeface="Poppins Medium"/>
                  <a:cs typeface="Poppins Medium"/>
                  <a:sym typeface="Poppins Medium"/>
                </a:rPr>
                <a:t>4</a:t>
              </a:r>
            </a:p>
          </p:txBody>
        </p:sp>
      </p:grpSp>
      <p:sp>
        <p:nvSpPr>
          <p:cNvPr id="27" name="TextBox 27"/>
          <p:cNvSpPr txBox="1"/>
          <p:nvPr/>
        </p:nvSpPr>
        <p:spPr>
          <a:xfrm>
            <a:off x="3621181" y="1167482"/>
            <a:ext cx="11045638" cy="2172261"/>
          </a:xfrm>
          <a:prstGeom prst="rect">
            <a:avLst/>
          </a:prstGeom>
        </p:spPr>
        <p:txBody>
          <a:bodyPr lIns="0" tIns="0" rIns="0" bIns="0" rtlCol="0" anchor="t">
            <a:spAutoFit/>
          </a:bodyPr>
          <a:lstStyle/>
          <a:p>
            <a:pPr algn="ctr">
              <a:lnSpc>
                <a:spcPts val="8462"/>
              </a:lnSpc>
            </a:pPr>
            <a:r>
              <a:rPr lang="en-US" sz="6880">
                <a:solidFill>
                  <a:srgbClr val="00569E"/>
                </a:solidFill>
                <a:latin typeface="Poppins Ultra-Bold"/>
                <a:ea typeface="Poppins Ultra-Bold"/>
                <a:cs typeface="Poppins Ultra-Bold"/>
                <a:sym typeface="Poppins Ultra-Bold"/>
              </a:rPr>
              <a:t>COMMON APPLICATIONS OF SEMICONDUCTORS</a:t>
            </a:r>
          </a:p>
        </p:txBody>
      </p:sp>
      <p:sp>
        <p:nvSpPr>
          <p:cNvPr id="28" name="TextBox 28"/>
          <p:cNvSpPr txBox="1"/>
          <p:nvPr/>
        </p:nvSpPr>
        <p:spPr>
          <a:xfrm>
            <a:off x="3170524" y="5359579"/>
            <a:ext cx="4894085" cy="738664"/>
          </a:xfrm>
          <a:prstGeom prst="rect">
            <a:avLst/>
          </a:prstGeom>
        </p:spPr>
        <p:txBody>
          <a:bodyPr lIns="0" tIns="0" rIns="0" bIns="0" rtlCol="0" anchor="t">
            <a:spAutoFit/>
          </a:bodyPr>
          <a:lstStyle/>
          <a:p>
            <a:pPr>
              <a:buFont typeface="Arial" panose="020B0604020202020204" pitchFamily="34" charset="0"/>
              <a:buChar char="•"/>
            </a:pPr>
            <a:r>
              <a:rPr lang="en-CA" sz="1600">
                <a:latin typeface="Poppins" pitchFamily="2" charset="77"/>
                <a:cs typeface="Poppins" pitchFamily="2" charset="77"/>
              </a:rPr>
              <a:t> Drive GPUs for AI tasks, enabling real-time processing in advanced computing applications.</a:t>
            </a:r>
          </a:p>
        </p:txBody>
      </p:sp>
      <p:sp>
        <p:nvSpPr>
          <p:cNvPr id="29" name="TextBox 29"/>
          <p:cNvSpPr txBox="1"/>
          <p:nvPr/>
        </p:nvSpPr>
        <p:spPr>
          <a:xfrm>
            <a:off x="3170524" y="7802126"/>
            <a:ext cx="4894085" cy="575927"/>
          </a:xfrm>
          <a:prstGeom prst="rect">
            <a:avLst/>
          </a:prstGeom>
        </p:spPr>
        <p:txBody>
          <a:bodyPr lIns="0" tIns="0" rIns="0" bIns="0" rtlCol="0" anchor="t">
            <a:spAutoFit/>
          </a:bodyPr>
          <a:lstStyle/>
          <a:p>
            <a:pPr marL="349662" lvl="1" indent="-174831" algn="l">
              <a:lnSpc>
                <a:spcPts val="2267"/>
              </a:lnSpc>
              <a:spcBef>
                <a:spcPct val="0"/>
              </a:spcBef>
              <a:buFont typeface="Arial"/>
              <a:buChar char="•"/>
            </a:pPr>
            <a:r>
              <a:rPr lang="en-CA" sz="1600">
                <a:latin typeface="Poppins" pitchFamily="2" charset="77"/>
                <a:cs typeface="Poppins" pitchFamily="2" charset="77"/>
              </a:rPr>
              <a:t>Power smartphones, laptops, and gaming consoles, enabling essential digital tasks.</a:t>
            </a:r>
            <a:endParaRPr lang="en-US" sz="1619">
              <a:solidFill>
                <a:srgbClr val="000000"/>
              </a:solidFill>
              <a:latin typeface="Poppins" pitchFamily="2" charset="77"/>
              <a:ea typeface="Poppins Medium"/>
              <a:cs typeface="Poppins" pitchFamily="2" charset="77"/>
              <a:sym typeface="Poppins Medium"/>
            </a:endParaRPr>
          </a:p>
        </p:txBody>
      </p:sp>
      <p:sp>
        <p:nvSpPr>
          <p:cNvPr id="30" name="TextBox 30"/>
          <p:cNvSpPr txBox="1"/>
          <p:nvPr/>
        </p:nvSpPr>
        <p:spPr>
          <a:xfrm>
            <a:off x="10166319" y="5276095"/>
            <a:ext cx="4894085" cy="872675"/>
          </a:xfrm>
          <a:prstGeom prst="rect">
            <a:avLst/>
          </a:prstGeom>
        </p:spPr>
        <p:txBody>
          <a:bodyPr lIns="0" tIns="0" rIns="0" bIns="0" rtlCol="0" anchor="t">
            <a:spAutoFit/>
          </a:bodyPr>
          <a:lstStyle/>
          <a:p>
            <a:pPr marL="349662" lvl="1" indent="-174831" algn="l">
              <a:lnSpc>
                <a:spcPts val="2267"/>
              </a:lnSpc>
              <a:buFont typeface="Arial"/>
              <a:buChar char="•"/>
            </a:pPr>
            <a:r>
              <a:rPr lang="en-CA" sz="1600">
                <a:latin typeface="Poppins" pitchFamily="2" charset="77"/>
                <a:cs typeface="Poppins" pitchFamily="2" charset="77"/>
              </a:rPr>
              <a:t>Critical for electric vehicles (EVs) and autonomous driving systems, managing sensors and AI processing.</a:t>
            </a:r>
            <a:endParaRPr lang="en-US" sz="1619">
              <a:solidFill>
                <a:srgbClr val="000000"/>
              </a:solidFill>
              <a:latin typeface="Poppins" pitchFamily="2" charset="77"/>
              <a:ea typeface="Poppins Medium"/>
              <a:cs typeface="Poppins" pitchFamily="2" charset="77"/>
              <a:sym typeface="Poppins Medium"/>
            </a:endParaRPr>
          </a:p>
        </p:txBody>
      </p:sp>
      <p:sp>
        <p:nvSpPr>
          <p:cNvPr id="31" name="TextBox 31"/>
          <p:cNvSpPr txBox="1"/>
          <p:nvPr/>
        </p:nvSpPr>
        <p:spPr>
          <a:xfrm>
            <a:off x="10088043" y="7802126"/>
            <a:ext cx="4894085" cy="575927"/>
          </a:xfrm>
          <a:prstGeom prst="rect">
            <a:avLst/>
          </a:prstGeom>
        </p:spPr>
        <p:txBody>
          <a:bodyPr lIns="0" tIns="0" rIns="0" bIns="0" rtlCol="0" anchor="t">
            <a:spAutoFit/>
          </a:bodyPr>
          <a:lstStyle/>
          <a:p>
            <a:pPr marL="349662" lvl="1" indent="-174831" algn="l">
              <a:lnSpc>
                <a:spcPts val="2267"/>
              </a:lnSpc>
              <a:spcBef>
                <a:spcPct val="0"/>
              </a:spcBef>
              <a:buFont typeface="Arial"/>
              <a:buChar char="•"/>
            </a:pPr>
            <a:r>
              <a:rPr lang="en-CA" sz="1600">
                <a:latin typeface="Poppins" pitchFamily="2" charset="77"/>
                <a:cs typeface="Poppins" pitchFamily="2" charset="77"/>
              </a:rPr>
              <a:t>Support high-speed data transmission in 5G networks and mobile devices.</a:t>
            </a:r>
            <a:endParaRPr lang="en-US" sz="1619">
              <a:solidFill>
                <a:srgbClr val="000000"/>
              </a:solidFill>
              <a:latin typeface="Poppins" pitchFamily="2" charset="77"/>
              <a:ea typeface="Poppins Medium"/>
              <a:cs typeface="Poppins" pitchFamily="2" charset="77"/>
              <a:sym typeface="Poppins Medium"/>
            </a:endParaRPr>
          </a:p>
        </p:txBody>
      </p:sp>
      <p:sp>
        <p:nvSpPr>
          <p:cNvPr id="32" name="TextBox 32"/>
          <p:cNvSpPr txBox="1"/>
          <p:nvPr/>
        </p:nvSpPr>
        <p:spPr>
          <a:xfrm>
            <a:off x="3292768" y="6904646"/>
            <a:ext cx="4771841" cy="545086"/>
          </a:xfrm>
          <a:prstGeom prst="rect">
            <a:avLst/>
          </a:prstGeom>
        </p:spPr>
        <p:txBody>
          <a:bodyPr wrap="square" lIns="0" tIns="0" rIns="0" bIns="0" rtlCol="0" anchor="t">
            <a:spAutoFit/>
          </a:bodyPr>
          <a:lstStyle/>
          <a:p>
            <a:pPr algn="l">
              <a:lnSpc>
                <a:spcPts val="4436"/>
              </a:lnSpc>
              <a:spcBef>
                <a:spcPct val="0"/>
              </a:spcBef>
            </a:pPr>
            <a:r>
              <a:rPr lang="en-US" sz="3169">
                <a:solidFill>
                  <a:srgbClr val="FFFFFF"/>
                </a:solidFill>
                <a:latin typeface="Poppins Semi-Bold"/>
                <a:ea typeface="Poppins Semi-Bold"/>
                <a:cs typeface="Poppins Semi-Bold"/>
                <a:sym typeface="Poppins Semi-Bold"/>
              </a:rPr>
              <a:t>Consumer Electronics</a:t>
            </a:r>
          </a:p>
        </p:txBody>
      </p:sp>
      <p:sp>
        <p:nvSpPr>
          <p:cNvPr id="33" name="TextBox 33"/>
          <p:cNvSpPr txBox="1"/>
          <p:nvPr/>
        </p:nvSpPr>
        <p:spPr>
          <a:xfrm>
            <a:off x="11057484" y="4339003"/>
            <a:ext cx="3724992" cy="545086"/>
          </a:xfrm>
          <a:prstGeom prst="rect">
            <a:avLst/>
          </a:prstGeom>
        </p:spPr>
        <p:txBody>
          <a:bodyPr lIns="0" tIns="0" rIns="0" bIns="0" rtlCol="0" anchor="t">
            <a:spAutoFit/>
          </a:bodyPr>
          <a:lstStyle/>
          <a:p>
            <a:pPr algn="r">
              <a:lnSpc>
                <a:spcPts val="4436"/>
              </a:lnSpc>
              <a:spcBef>
                <a:spcPct val="0"/>
              </a:spcBef>
            </a:pPr>
            <a:r>
              <a:rPr lang="en-US" sz="3168">
                <a:solidFill>
                  <a:srgbClr val="FFFFFF"/>
                </a:solidFill>
                <a:latin typeface="Poppins Semi-Bold"/>
                <a:ea typeface="Poppins Semi-Bold"/>
                <a:cs typeface="Poppins Semi-Bold"/>
                <a:sym typeface="Poppins Semi-Bold"/>
              </a:rPr>
              <a:t>Automotive</a:t>
            </a:r>
          </a:p>
        </p:txBody>
      </p:sp>
      <p:sp>
        <p:nvSpPr>
          <p:cNvPr id="34" name="TextBox 34"/>
          <p:cNvSpPr txBox="1"/>
          <p:nvPr/>
        </p:nvSpPr>
        <p:spPr>
          <a:xfrm>
            <a:off x="10329732" y="6883220"/>
            <a:ext cx="4559083" cy="545086"/>
          </a:xfrm>
          <a:prstGeom prst="rect">
            <a:avLst/>
          </a:prstGeom>
        </p:spPr>
        <p:txBody>
          <a:bodyPr wrap="square" lIns="0" tIns="0" rIns="0" bIns="0" rtlCol="0" anchor="t">
            <a:spAutoFit/>
          </a:bodyPr>
          <a:lstStyle/>
          <a:p>
            <a:pPr algn="r">
              <a:lnSpc>
                <a:spcPts val="4436"/>
              </a:lnSpc>
              <a:spcBef>
                <a:spcPct val="0"/>
              </a:spcBef>
            </a:pPr>
            <a:r>
              <a:rPr lang="en-US" sz="3168">
                <a:solidFill>
                  <a:srgbClr val="FFFFFF"/>
                </a:solidFill>
                <a:latin typeface="Poppins Semi-Bold"/>
                <a:ea typeface="Poppins Semi-Bold"/>
                <a:cs typeface="Poppins Semi-Bold"/>
                <a:sym typeface="Poppins Semi-Bold"/>
              </a:rPr>
              <a:t>Telecommunications</a:t>
            </a:r>
          </a:p>
        </p:txBody>
      </p:sp>
      <p:sp>
        <p:nvSpPr>
          <p:cNvPr id="35" name="TextBox 35"/>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pPr>
            <a:r>
              <a:rPr lang="en-US" sz="1757">
                <a:solidFill>
                  <a:srgbClr val="E6E6E6"/>
                </a:solidFill>
                <a:latin typeface="Poppins Medium"/>
                <a:ea typeface="Poppins Medium"/>
                <a:cs typeface="Poppins Medium"/>
                <a:sym typeface="Poppins Medium"/>
              </a:rPr>
              <a:t>Introduction to Semiconductors</a:t>
            </a:r>
          </a:p>
        </p:txBody>
      </p:sp>
      <p:sp>
        <p:nvSpPr>
          <p:cNvPr id="36" name="TextBox 36"/>
          <p:cNvSpPr txBox="1"/>
          <p:nvPr/>
        </p:nvSpPr>
        <p:spPr>
          <a:xfrm>
            <a:off x="3292768" y="4347545"/>
            <a:ext cx="4646739" cy="545086"/>
          </a:xfrm>
          <a:prstGeom prst="rect">
            <a:avLst/>
          </a:prstGeom>
        </p:spPr>
        <p:txBody>
          <a:bodyPr wrap="square" lIns="0" tIns="0" rIns="0" bIns="0" rtlCol="0" anchor="t">
            <a:spAutoFit/>
          </a:bodyPr>
          <a:lstStyle/>
          <a:p>
            <a:pPr algn="l">
              <a:lnSpc>
                <a:spcPts val="4436"/>
              </a:lnSpc>
              <a:spcBef>
                <a:spcPct val="0"/>
              </a:spcBef>
            </a:pPr>
            <a:r>
              <a:rPr lang="en-US" sz="3169">
                <a:solidFill>
                  <a:srgbClr val="FFFFFF"/>
                </a:solidFill>
                <a:latin typeface="Poppins Semi-Bold"/>
                <a:ea typeface="Poppins Semi-Bold"/>
                <a:cs typeface="Poppins Semi-Bold"/>
                <a:sym typeface="Poppins Semi-Bold"/>
              </a:rPr>
              <a:t>Artificial Intelligence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470437"/>
            <a:ext cx="15813746" cy="1436291"/>
          </a:xfrm>
          <a:prstGeom prst="rect">
            <a:avLst/>
          </a:prstGeom>
        </p:spPr>
        <p:txBody>
          <a:bodyPr lIns="0" tIns="0" rIns="0" bIns="0" rtlCol="0" anchor="t">
            <a:spAutoFit/>
          </a:bodyPr>
          <a:lstStyle/>
          <a:p>
            <a:pPr>
              <a:lnSpc>
                <a:spcPts val="2800"/>
              </a:lnSpc>
              <a:spcBef>
                <a:spcPct val="0"/>
              </a:spcBef>
            </a:pPr>
            <a:r>
              <a:rPr lang="en-US" sz="2400">
                <a:solidFill>
                  <a:srgbClr val="000000"/>
                </a:solidFill>
                <a:latin typeface="Poppins Medium"/>
                <a:ea typeface="Poppins Medium"/>
                <a:cs typeface="Poppins Medium"/>
              </a:rPr>
              <a:t>Intel designs, manufactures, and sells computer components and related products. The company's major products include microprocessors, chipsets, embedded processors and microcontrollers, flash memory, graphic, network and communication, systems management software, conferencing, and digital imaging products.</a:t>
            </a:r>
          </a:p>
        </p:txBody>
      </p:sp>
      <p:sp>
        <p:nvSpPr>
          <p:cNvPr id="4" name="TextBox 4"/>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COMPANY OVERVIEW</a:t>
            </a:r>
          </a:p>
        </p:txBody>
      </p:sp>
      <p:pic>
        <p:nvPicPr>
          <p:cNvPr id="5" name="Picture 4" descr="A screenshot of a report&#10;&#10;Description automatically generated">
            <a:extLst>
              <a:ext uri="{FF2B5EF4-FFF2-40B4-BE49-F238E27FC236}">
                <a16:creationId xmlns:a16="http://schemas.microsoft.com/office/drawing/2014/main" id="{10303E3A-6EBD-E370-B64D-FBDA31703D60}"/>
              </a:ext>
            </a:extLst>
          </p:cNvPr>
          <p:cNvPicPr>
            <a:picLocks noChangeAspect="1"/>
          </p:cNvPicPr>
          <p:nvPr/>
        </p:nvPicPr>
        <p:blipFill>
          <a:blip r:embed="rId3"/>
          <a:stretch>
            <a:fillRect/>
          </a:stretch>
        </p:blipFill>
        <p:spPr>
          <a:xfrm>
            <a:off x="5558779" y="3058805"/>
            <a:ext cx="7166740" cy="595332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0" y="-23536"/>
          <a:ext cx="18288000" cy="10310536"/>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53299">
                  <a:extLst>
                    <a:ext uri="{9D8B030D-6E8A-4147-A177-3AD203B41FA5}">
                      <a16:colId xmlns:a16="http://schemas.microsoft.com/office/drawing/2014/main" val="20002"/>
                    </a:ext>
                  </a:extLst>
                </a:gridCol>
                <a:gridCol w="3042701">
                  <a:extLst>
                    <a:ext uri="{9D8B030D-6E8A-4147-A177-3AD203B41FA5}">
                      <a16:colId xmlns:a16="http://schemas.microsoft.com/office/drawing/2014/main" val="20003"/>
                    </a:ext>
                  </a:extLst>
                </a:gridCol>
                <a:gridCol w="3048000">
                  <a:extLst>
                    <a:ext uri="{9D8B030D-6E8A-4147-A177-3AD203B41FA5}">
                      <a16:colId xmlns:a16="http://schemas.microsoft.com/office/drawing/2014/main" val="20004"/>
                    </a:ext>
                  </a:extLst>
                </a:gridCol>
                <a:gridCol w="3048000">
                  <a:extLst>
                    <a:ext uri="{9D8B030D-6E8A-4147-A177-3AD203B41FA5}">
                      <a16:colId xmlns:a16="http://schemas.microsoft.com/office/drawing/2014/main" val="20005"/>
                    </a:ext>
                  </a:extLst>
                </a:gridCol>
              </a:tblGrid>
              <a:tr h="10310536">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a:solidFill>
                            <a:srgbClr val="191919"/>
                          </a:solidFill>
                          <a:latin typeface="Aileron Bold"/>
                          <a:ea typeface="Aileron Bold"/>
                          <a:cs typeface="Aileron Bold"/>
                          <a:sym typeface="Aileron Bold"/>
                        </a:rPr>
                        <a:t>1968</a:t>
                      </a:r>
                    </a:p>
                    <a:p>
                      <a:pPr algn="ctr">
                        <a:lnSpc>
                          <a:spcPts val="2700"/>
                        </a:lnSpc>
                      </a:pPr>
                      <a:r>
                        <a:rPr lang="en-US" sz="1800">
                          <a:solidFill>
                            <a:srgbClr val="191919"/>
                          </a:solidFill>
                          <a:latin typeface="Aileron"/>
                          <a:ea typeface="Aileron"/>
                          <a:cs typeface="Aileron"/>
                          <a:sym typeface="Aileron"/>
                        </a:rPr>
                        <a:t>Founded by Gordon Moore and Bob Noyce</a:t>
                      </a:r>
                    </a:p>
                    <a:p>
                      <a:pPr algn="ctr">
                        <a:lnSpc>
                          <a:spcPts val="2700"/>
                        </a:lnSpc>
                      </a:pPr>
                      <a:endParaRPr lang="en-US" sz="1800">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spc="36">
                          <a:solidFill>
                            <a:srgbClr val="191919"/>
                          </a:solidFill>
                          <a:latin typeface="Aileron Bold"/>
                          <a:ea typeface="Aileron Bold"/>
                          <a:cs typeface="Aileron Bold"/>
                          <a:sym typeface="Aileron Bold"/>
                        </a:rPr>
                        <a:t>1969</a:t>
                      </a:r>
                    </a:p>
                    <a:p>
                      <a:pPr algn="ctr">
                        <a:lnSpc>
                          <a:spcPts val="2700"/>
                        </a:lnSpc>
                      </a:pPr>
                      <a:r>
                        <a:rPr lang="en-US" sz="1800" spc="26">
                          <a:solidFill>
                            <a:srgbClr val="191919"/>
                          </a:solidFill>
                          <a:latin typeface="Aileron"/>
                          <a:ea typeface="Aileron"/>
                          <a:cs typeface="Aileron"/>
                          <a:sym typeface="Aileron"/>
                        </a:rPr>
                        <a:t>Introduced semiconductor and silicon gate technologies</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spc="36">
                          <a:solidFill>
                            <a:srgbClr val="191919"/>
                          </a:solidFill>
                          <a:latin typeface="Aileron Bold"/>
                          <a:ea typeface="Aileron Bold"/>
                          <a:cs typeface="Aileron Bold"/>
                          <a:sym typeface="Aileron Bold"/>
                        </a:rPr>
                        <a:t>1970</a:t>
                      </a:r>
                    </a:p>
                    <a:p>
                      <a:pPr algn="ctr">
                        <a:lnSpc>
                          <a:spcPts val="2700"/>
                        </a:lnSpc>
                      </a:pPr>
                      <a:r>
                        <a:rPr lang="en-US" sz="1800" spc="26">
                          <a:solidFill>
                            <a:srgbClr val="191919"/>
                          </a:solidFill>
                          <a:latin typeface="Aileron"/>
                          <a:ea typeface="Aileron"/>
                          <a:cs typeface="Aileron"/>
                          <a:sym typeface="Aileron"/>
                        </a:rPr>
                        <a:t>Released the 1103 DRAM</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spc="36">
                          <a:solidFill>
                            <a:srgbClr val="191919"/>
                          </a:solidFill>
                          <a:latin typeface="Aileron Bold"/>
                          <a:ea typeface="Aileron Bold"/>
                          <a:cs typeface="Aileron Bold"/>
                          <a:sym typeface="Aileron Bold"/>
                        </a:rPr>
                        <a:t>1971</a:t>
                      </a:r>
                    </a:p>
                    <a:p>
                      <a:pPr algn="ctr">
                        <a:lnSpc>
                          <a:spcPts val="2700"/>
                        </a:lnSpc>
                      </a:pPr>
                      <a:r>
                        <a:rPr lang="en-US" sz="1800" spc="26">
                          <a:solidFill>
                            <a:srgbClr val="191919"/>
                          </a:solidFill>
                          <a:latin typeface="Aileron"/>
                          <a:ea typeface="Aileron"/>
                          <a:cs typeface="Aileron"/>
                          <a:sym typeface="Aileron"/>
                        </a:rPr>
                        <a:t>Introduced the EPROM and became a public company</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599"/>
                        </a:lnSpc>
                      </a:pPr>
                      <a:r>
                        <a:rPr lang="en-US" sz="2399" spc="35">
                          <a:solidFill>
                            <a:srgbClr val="191919"/>
                          </a:solidFill>
                          <a:latin typeface="Aileron Bold"/>
                          <a:ea typeface="Aileron Bold"/>
                          <a:cs typeface="Aileron Bold"/>
                          <a:sym typeface="Aileron Bold"/>
                        </a:rPr>
                        <a:t>1974</a:t>
                      </a:r>
                    </a:p>
                    <a:p>
                      <a:pPr algn="ctr">
                        <a:lnSpc>
                          <a:spcPts val="2700"/>
                        </a:lnSpc>
                      </a:pPr>
                      <a:r>
                        <a:rPr lang="en-US" sz="1800" spc="26">
                          <a:solidFill>
                            <a:srgbClr val="191919"/>
                          </a:solidFill>
                          <a:latin typeface="Aileron"/>
                          <a:ea typeface="Aileron"/>
                          <a:cs typeface="Aileron"/>
                          <a:sym typeface="Aileron"/>
                        </a:rPr>
                        <a:t>Created the first general purpose microprocessor, 8080.</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599"/>
                        </a:lnSpc>
                      </a:pPr>
                      <a:r>
                        <a:rPr lang="en-US" sz="2399" spc="35">
                          <a:solidFill>
                            <a:srgbClr val="191919"/>
                          </a:solidFill>
                          <a:latin typeface="Aileron Bold"/>
                          <a:ea typeface="Aileron Bold"/>
                          <a:cs typeface="Aileron Bold"/>
                          <a:sym typeface="Aileron Bold"/>
                        </a:rPr>
                        <a:t>1980</a:t>
                      </a:r>
                    </a:p>
                    <a:p>
                      <a:pPr algn="ctr">
                        <a:lnSpc>
                          <a:spcPts val="2700"/>
                        </a:lnSpc>
                      </a:pPr>
                      <a:r>
                        <a:rPr lang="en-US" sz="1800" spc="26">
                          <a:solidFill>
                            <a:srgbClr val="191919"/>
                          </a:solidFill>
                          <a:latin typeface="Aileron"/>
                          <a:ea typeface="Aileron"/>
                          <a:cs typeface="Aileron"/>
                          <a:sym typeface="Aileron"/>
                        </a:rPr>
                        <a:t>IBM selects Intel microprocessor for the first personal computer</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extLst>
                  <a:ext uri="{0D108BD9-81ED-4DB2-BD59-A6C34878D82A}">
                    <a16:rowId xmlns:a16="http://schemas.microsoft.com/office/drawing/2014/main" val="10000"/>
                  </a:ext>
                </a:extLst>
              </a:tr>
            </a:tbl>
          </a:graphicData>
        </a:graphic>
      </p:graphicFrame>
      <p:grpSp>
        <p:nvGrpSpPr>
          <p:cNvPr id="3" name="Group 3"/>
          <p:cNvGrpSpPr/>
          <p:nvPr/>
        </p:nvGrpSpPr>
        <p:grpSpPr>
          <a:xfrm rot="-829633">
            <a:off x="101452" y="8486967"/>
            <a:ext cx="20724935" cy="5634207"/>
            <a:chOff x="0" y="0"/>
            <a:chExt cx="5458419" cy="1483906"/>
          </a:xfrm>
        </p:grpSpPr>
        <p:sp>
          <p:nvSpPr>
            <p:cNvPr id="4" name="Freeform 4"/>
            <p:cNvSpPr/>
            <p:nvPr/>
          </p:nvSpPr>
          <p:spPr>
            <a:xfrm>
              <a:off x="0" y="0"/>
              <a:ext cx="5458419" cy="1483907"/>
            </a:xfrm>
            <a:custGeom>
              <a:avLst/>
              <a:gdLst/>
              <a:ahLst/>
              <a:cxnLst/>
              <a:rect l="l" t="t" r="r" b="b"/>
              <a:pathLst>
                <a:path w="5458419" h="1483907">
                  <a:moveTo>
                    <a:pt x="0" y="0"/>
                  </a:moveTo>
                  <a:lnTo>
                    <a:pt x="5458419" y="0"/>
                  </a:lnTo>
                  <a:lnTo>
                    <a:pt x="5458419" y="1483907"/>
                  </a:lnTo>
                  <a:lnTo>
                    <a:pt x="0" y="1483907"/>
                  </a:lnTo>
                  <a:close/>
                </a:path>
              </a:pathLst>
            </a:custGeom>
            <a:solidFill>
              <a:srgbClr val="FFFFFF"/>
            </a:solidFill>
          </p:spPr>
          <p:txBody>
            <a:bodyPr/>
            <a:lstStyle/>
            <a:p>
              <a:endParaRPr lang="en-CA"/>
            </a:p>
          </p:txBody>
        </p:sp>
        <p:sp>
          <p:nvSpPr>
            <p:cNvPr id="5" name="TextBox 5"/>
            <p:cNvSpPr txBox="1"/>
            <p:nvPr/>
          </p:nvSpPr>
          <p:spPr>
            <a:xfrm>
              <a:off x="0" y="-38100"/>
              <a:ext cx="5458419" cy="1522006"/>
            </a:xfrm>
            <a:prstGeom prst="rect">
              <a:avLst/>
            </a:prstGeom>
          </p:spPr>
          <p:txBody>
            <a:bodyPr lIns="50800" tIns="50800" rIns="50800" bIns="50800" rtlCol="0" anchor="ctr"/>
            <a:lstStyle/>
            <a:p>
              <a:pPr algn="ctr">
                <a:lnSpc>
                  <a:spcPts val="2100"/>
                </a:lnSpc>
              </a:pPr>
              <a:endParaRPr/>
            </a:p>
          </p:txBody>
        </p:sp>
      </p:grpSp>
      <p:grpSp>
        <p:nvGrpSpPr>
          <p:cNvPr id="6" name="Group 6"/>
          <p:cNvGrpSpPr/>
          <p:nvPr/>
        </p:nvGrpSpPr>
        <p:grpSpPr>
          <a:xfrm rot="-829633">
            <a:off x="-2015856" y="-2222871"/>
            <a:ext cx="20724935" cy="5634207"/>
            <a:chOff x="0" y="0"/>
            <a:chExt cx="5458419" cy="1483906"/>
          </a:xfrm>
        </p:grpSpPr>
        <p:sp>
          <p:nvSpPr>
            <p:cNvPr id="7" name="Freeform 7"/>
            <p:cNvSpPr/>
            <p:nvPr/>
          </p:nvSpPr>
          <p:spPr>
            <a:xfrm>
              <a:off x="0" y="0"/>
              <a:ext cx="5458419" cy="1483907"/>
            </a:xfrm>
            <a:custGeom>
              <a:avLst/>
              <a:gdLst/>
              <a:ahLst/>
              <a:cxnLst/>
              <a:rect l="l" t="t" r="r" b="b"/>
              <a:pathLst>
                <a:path w="5458419" h="1483907">
                  <a:moveTo>
                    <a:pt x="0" y="0"/>
                  </a:moveTo>
                  <a:lnTo>
                    <a:pt x="5458419" y="0"/>
                  </a:lnTo>
                  <a:lnTo>
                    <a:pt x="5458419" y="1483907"/>
                  </a:lnTo>
                  <a:lnTo>
                    <a:pt x="0" y="1483907"/>
                  </a:lnTo>
                  <a:close/>
                </a:path>
              </a:pathLst>
            </a:custGeom>
            <a:solidFill>
              <a:srgbClr val="FFFFFF"/>
            </a:solidFill>
          </p:spPr>
          <p:txBody>
            <a:bodyPr/>
            <a:lstStyle/>
            <a:p>
              <a:endParaRPr lang="en-CA"/>
            </a:p>
          </p:txBody>
        </p:sp>
        <p:sp>
          <p:nvSpPr>
            <p:cNvPr id="8" name="TextBox 8"/>
            <p:cNvSpPr txBox="1"/>
            <p:nvPr/>
          </p:nvSpPr>
          <p:spPr>
            <a:xfrm>
              <a:off x="0" y="-38100"/>
              <a:ext cx="5458419" cy="1522006"/>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1028700" y="4563791"/>
            <a:ext cx="946844" cy="946844"/>
            <a:chOff x="0" y="0"/>
            <a:chExt cx="556826" cy="556826"/>
          </a:xfrm>
        </p:grpSpPr>
        <p:sp>
          <p:nvSpPr>
            <p:cNvPr id="10" name="Freeform 10"/>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86EAE9"/>
            </a:solidFill>
          </p:spPr>
          <p:txBody>
            <a:bodyPr/>
            <a:lstStyle/>
            <a:p>
              <a:endParaRPr lang="en-CA"/>
            </a:p>
          </p:txBody>
        </p:sp>
        <p:sp>
          <p:nvSpPr>
            <p:cNvPr id="11" name="TextBox 11"/>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1</a:t>
              </a:r>
            </a:p>
          </p:txBody>
        </p:sp>
      </p:grpSp>
      <p:sp>
        <p:nvSpPr>
          <p:cNvPr id="12" name="AutoShape 12"/>
          <p:cNvSpPr/>
          <p:nvPr/>
        </p:nvSpPr>
        <p:spPr>
          <a:xfrm>
            <a:off x="1106063" y="5882882"/>
            <a:ext cx="792119" cy="47625"/>
          </a:xfrm>
          <a:prstGeom prst="line">
            <a:avLst/>
          </a:prstGeom>
          <a:ln w="47625" cap="flat">
            <a:solidFill>
              <a:srgbClr val="86EAE9"/>
            </a:solidFill>
            <a:prstDash val="solid"/>
            <a:headEnd type="none" w="sm" len="sm"/>
            <a:tailEnd type="oval" w="lg" len="lg"/>
          </a:ln>
        </p:spPr>
        <p:txBody>
          <a:bodyPr/>
          <a:lstStyle/>
          <a:p>
            <a:endParaRPr lang="en-CA"/>
          </a:p>
        </p:txBody>
      </p:sp>
      <p:grpSp>
        <p:nvGrpSpPr>
          <p:cNvPr id="13" name="Group 13"/>
          <p:cNvGrpSpPr/>
          <p:nvPr/>
        </p:nvGrpSpPr>
        <p:grpSpPr>
          <a:xfrm>
            <a:off x="16293406" y="884521"/>
            <a:ext cx="946844" cy="946844"/>
            <a:chOff x="0" y="0"/>
            <a:chExt cx="556826" cy="556826"/>
          </a:xfrm>
        </p:grpSpPr>
        <p:sp>
          <p:nvSpPr>
            <p:cNvPr id="14" name="Freeform 14"/>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13538A"/>
            </a:solidFill>
          </p:spPr>
          <p:txBody>
            <a:bodyPr/>
            <a:lstStyle/>
            <a:p>
              <a:endParaRPr lang="en-CA"/>
            </a:p>
          </p:txBody>
        </p:sp>
        <p:sp>
          <p:nvSpPr>
            <p:cNvPr id="15" name="TextBox 15"/>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6</a:t>
              </a:r>
            </a:p>
          </p:txBody>
        </p:sp>
      </p:grpSp>
      <p:sp>
        <p:nvSpPr>
          <p:cNvPr id="16" name="AutoShape 16"/>
          <p:cNvSpPr/>
          <p:nvPr/>
        </p:nvSpPr>
        <p:spPr>
          <a:xfrm>
            <a:off x="16398901" y="2175480"/>
            <a:ext cx="735854" cy="47625"/>
          </a:xfrm>
          <a:prstGeom prst="line">
            <a:avLst/>
          </a:prstGeom>
          <a:ln w="47625" cap="flat">
            <a:solidFill>
              <a:srgbClr val="13538A"/>
            </a:solidFill>
            <a:prstDash val="solid"/>
            <a:headEnd type="none" w="sm" len="sm"/>
            <a:tailEnd type="oval" w="lg" len="lg"/>
          </a:ln>
        </p:spPr>
        <p:txBody>
          <a:bodyPr/>
          <a:lstStyle/>
          <a:p>
            <a:endParaRPr lang="en-CA"/>
          </a:p>
        </p:txBody>
      </p:sp>
      <p:grpSp>
        <p:nvGrpSpPr>
          <p:cNvPr id="17" name="Group 17"/>
          <p:cNvGrpSpPr/>
          <p:nvPr/>
        </p:nvGrpSpPr>
        <p:grpSpPr>
          <a:xfrm>
            <a:off x="13240464" y="1620375"/>
            <a:ext cx="946844" cy="946844"/>
            <a:chOff x="0" y="0"/>
            <a:chExt cx="556826" cy="556826"/>
          </a:xfrm>
        </p:grpSpPr>
        <p:sp>
          <p:nvSpPr>
            <p:cNvPr id="18" name="Freeform 18"/>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1C88CF"/>
            </a:solidFill>
          </p:spPr>
          <p:txBody>
            <a:bodyPr/>
            <a:lstStyle/>
            <a:p>
              <a:endParaRPr lang="en-CA"/>
            </a:p>
          </p:txBody>
        </p:sp>
        <p:sp>
          <p:nvSpPr>
            <p:cNvPr id="19" name="TextBox 19"/>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5</a:t>
              </a:r>
            </a:p>
          </p:txBody>
        </p:sp>
      </p:grpSp>
      <p:sp>
        <p:nvSpPr>
          <p:cNvPr id="20" name="AutoShape 20"/>
          <p:cNvSpPr/>
          <p:nvPr/>
        </p:nvSpPr>
        <p:spPr>
          <a:xfrm>
            <a:off x="13345960" y="2911334"/>
            <a:ext cx="735854" cy="47625"/>
          </a:xfrm>
          <a:prstGeom prst="line">
            <a:avLst/>
          </a:prstGeom>
          <a:ln w="47625" cap="flat">
            <a:solidFill>
              <a:srgbClr val="1C88CF"/>
            </a:solidFill>
            <a:prstDash val="solid"/>
            <a:headEnd type="none" w="sm" len="sm"/>
            <a:tailEnd type="oval" w="lg" len="lg"/>
          </a:ln>
        </p:spPr>
        <p:txBody>
          <a:bodyPr/>
          <a:lstStyle/>
          <a:p>
            <a:endParaRPr lang="en-CA"/>
          </a:p>
        </p:txBody>
      </p:sp>
      <p:grpSp>
        <p:nvGrpSpPr>
          <p:cNvPr id="21" name="Group 21"/>
          <p:cNvGrpSpPr/>
          <p:nvPr/>
        </p:nvGrpSpPr>
        <p:grpSpPr>
          <a:xfrm>
            <a:off x="10187523" y="2356229"/>
            <a:ext cx="946844" cy="946844"/>
            <a:chOff x="0" y="0"/>
            <a:chExt cx="556826" cy="556826"/>
          </a:xfrm>
        </p:grpSpPr>
        <p:sp>
          <p:nvSpPr>
            <p:cNvPr id="22" name="Freeform 22"/>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18AFD6"/>
            </a:solidFill>
          </p:spPr>
          <p:txBody>
            <a:bodyPr/>
            <a:lstStyle/>
            <a:p>
              <a:endParaRPr lang="en-CA"/>
            </a:p>
          </p:txBody>
        </p:sp>
        <p:sp>
          <p:nvSpPr>
            <p:cNvPr id="23" name="TextBox 23"/>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4</a:t>
              </a:r>
            </a:p>
          </p:txBody>
        </p:sp>
      </p:grpSp>
      <p:sp>
        <p:nvSpPr>
          <p:cNvPr id="24" name="AutoShape 24"/>
          <p:cNvSpPr/>
          <p:nvPr/>
        </p:nvSpPr>
        <p:spPr>
          <a:xfrm>
            <a:off x="10293019" y="3647188"/>
            <a:ext cx="735854" cy="47625"/>
          </a:xfrm>
          <a:prstGeom prst="line">
            <a:avLst/>
          </a:prstGeom>
          <a:ln w="47625" cap="flat">
            <a:solidFill>
              <a:srgbClr val="18AFD6"/>
            </a:solidFill>
            <a:prstDash val="solid"/>
            <a:headEnd type="none" w="sm" len="sm"/>
            <a:tailEnd type="oval" w="lg" len="lg"/>
          </a:ln>
        </p:spPr>
        <p:txBody>
          <a:bodyPr/>
          <a:lstStyle/>
          <a:p>
            <a:endParaRPr lang="en-CA"/>
          </a:p>
        </p:txBody>
      </p:sp>
      <p:grpSp>
        <p:nvGrpSpPr>
          <p:cNvPr id="25" name="Group 25"/>
          <p:cNvGrpSpPr/>
          <p:nvPr/>
        </p:nvGrpSpPr>
        <p:grpSpPr>
          <a:xfrm>
            <a:off x="7134582" y="3092083"/>
            <a:ext cx="946844" cy="946844"/>
            <a:chOff x="0" y="0"/>
            <a:chExt cx="556826" cy="556826"/>
          </a:xfrm>
        </p:grpSpPr>
        <p:sp>
          <p:nvSpPr>
            <p:cNvPr id="26" name="Freeform 26"/>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37C9EF"/>
            </a:solidFill>
          </p:spPr>
          <p:txBody>
            <a:bodyPr/>
            <a:lstStyle/>
            <a:p>
              <a:endParaRPr lang="en-CA"/>
            </a:p>
          </p:txBody>
        </p:sp>
        <p:sp>
          <p:nvSpPr>
            <p:cNvPr id="27" name="TextBox 27"/>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3</a:t>
              </a:r>
            </a:p>
          </p:txBody>
        </p:sp>
      </p:grpSp>
      <p:sp>
        <p:nvSpPr>
          <p:cNvPr id="28" name="AutoShape 28"/>
          <p:cNvSpPr/>
          <p:nvPr/>
        </p:nvSpPr>
        <p:spPr>
          <a:xfrm>
            <a:off x="7240077" y="4383042"/>
            <a:ext cx="735854" cy="47625"/>
          </a:xfrm>
          <a:prstGeom prst="line">
            <a:avLst/>
          </a:prstGeom>
          <a:ln w="47625" cap="flat">
            <a:solidFill>
              <a:srgbClr val="37C9EF"/>
            </a:solidFill>
            <a:prstDash val="solid"/>
            <a:headEnd type="none" w="sm" len="sm"/>
            <a:tailEnd type="oval" w="lg" len="lg"/>
          </a:ln>
        </p:spPr>
        <p:txBody>
          <a:bodyPr/>
          <a:lstStyle/>
          <a:p>
            <a:endParaRPr lang="en-CA"/>
          </a:p>
        </p:txBody>
      </p:sp>
      <p:grpSp>
        <p:nvGrpSpPr>
          <p:cNvPr id="29" name="Group 29"/>
          <p:cNvGrpSpPr/>
          <p:nvPr/>
        </p:nvGrpSpPr>
        <p:grpSpPr>
          <a:xfrm>
            <a:off x="4081641" y="3827937"/>
            <a:ext cx="946844" cy="946844"/>
            <a:chOff x="0" y="0"/>
            <a:chExt cx="556826" cy="556826"/>
          </a:xfrm>
        </p:grpSpPr>
        <p:sp>
          <p:nvSpPr>
            <p:cNvPr id="30" name="Freeform 30"/>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3EDAD8"/>
            </a:solidFill>
          </p:spPr>
          <p:txBody>
            <a:bodyPr/>
            <a:lstStyle/>
            <a:p>
              <a:endParaRPr lang="en-CA"/>
            </a:p>
          </p:txBody>
        </p:sp>
        <p:sp>
          <p:nvSpPr>
            <p:cNvPr id="31" name="TextBox 31"/>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2</a:t>
              </a:r>
            </a:p>
          </p:txBody>
        </p:sp>
      </p:grpSp>
      <p:sp>
        <p:nvSpPr>
          <p:cNvPr id="32" name="AutoShape 32"/>
          <p:cNvSpPr/>
          <p:nvPr/>
        </p:nvSpPr>
        <p:spPr>
          <a:xfrm>
            <a:off x="4187136" y="5118895"/>
            <a:ext cx="735854" cy="47625"/>
          </a:xfrm>
          <a:prstGeom prst="line">
            <a:avLst/>
          </a:prstGeom>
          <a:ln w="47625" cap="flat">
            <a:solidFill>
              <a:srgbClr val="3EDAD8"/>
            </a:solidFill>
            <a:prstDash val="solid"/>
            <a:headEnd type="none" w="sm" len="sm"/>
            <a:tailEnd type="oval" w="lg" len="lg"/>
          </a:ln>
        </p:spPr>
        <p:txBody>
          <a:bodyPr/>
          <a:lstStyle/>
          <a:p>
            <a:endParaRPr lang="en-CA"/>
          </a:p>
        </p:txBody>
      </p:sp>
      <p:sp>
        <p:nvSpPr>
          <p:cNvPr id="33" name="TextBox 3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TIMELINE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0" y="-23536"/>
          <a:ext cx="18288000" cy="10310536"/>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53299">
                  <a:extLst>
                    <a:ext uri="{9D8B030D-6E8A-4147-A177-3AD203B41FA5}">
                      <a16:colId xmlns:a16="http://schemas.microsoft.com/office/drawing/2014/main" val="20002"/>
                    </a:ext>
                  </a:extLst>
                </a:gridCol>
                <a:gridCol w="3042701">
                  <a:extLst>
                    <a:ext uri="{9D8B030D-6E8A-4147-A177-3AD203B41FA5}">
                      <a16:colId xmlns:a16="http://schemas.microsoft.com/office/drawing/2014/main" val="20003"/>
                    </a:ext>
                  </a:extLst>
                </a:gridCol>
                <a:gridCol w="3048000">
                  <a:extLst>
                    <a:ext uri="{9D8B030D-6E8A-4147-A177-3AD203B41FA5}">
                      <a16:colId xmlns:a16="http://schemas.microsoft.com/office/drawing/2014/main" val="20004"/>
                    </a:ext>
                  </a:extLst>
                </a:gridCol>
                <a:gridCol w="3048000">
                  <a:extLst>
                    <a:ext uri="{9D8B030D-6E8A-4147-A177-3AD203B41FA5}">
                      <a16:colId xmlns:a16="http://schemas.microsoft.com/office/drawing/2014/main" val="20005"/>
                    </a:ext>
                  </a:extLst>
                </a:gridCol>
              </a:tblGrid>
              <a:tr h="10310536">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a:solidFill>
                            <a:srgbClr val="191919"/>
                          </a:solidFill>
                          <a:latin typeface="Aileron Bold"/>
                          <a:ea typeface="Aileron Bold"/>
                          <a:cs typeface="Aileron Bold"/>
                          <a:sym typeface="Aileron Bold"/>
                        </a:rPr>
                        <a:t>1989</a:t>
                      </a:r>
                    </a:p>
                    <a:p>
                      <a:pPr algn="ctr">
                        <a:lnSpc>
                          <a:spcPts val="2700"/>
                        </a:lnSpc>
                      </a:pPr>
                      <a:r>
                        <a:rPr lang="en-US" sz="1800">
                          <a:solidFill>
                            <a:srgbClr val="191919"/>
                          </a:solidFill>
                          <a:latin typeface="Aileron"/>
                          <a:ea typeface="Aileron"/>
                          <a:cs typeface="Aileron"/>
                          <a:sym typeface="Aileron"/>
                        </a:rPr>
                        <a:t>Introduced the 80486 chip which included 1.2 million transistors and allows for the first built-in math coprocesso</a:t>
                      </a:r>
                      <a:r>
                        <a:rPr lang="en-US" sz="1800">
                          <a:solidFill>
                            <a:srgbClr val="191919"/>
                          </a:solidFill>
                          <a:latin typeface="Aileron Bold"/>
                          <a:ea typeface="Aileron Bold"/>
                          <a:cs typeface="Aileron Bold"/>
                          <a:sym typeface="Aileron Bold"/>
                        </a:rPr>
                        <a:t>r</a:t>
                      </a:r>
                    </a:p>
                    <a:p>
                      <a:pPr algn="ctr">
                        <a:lnSpc>
                          <a:spcPts val="2700"/>
                        </a:lnSpc>
                      </a:pPr>
                      <a:endParaRPr lang="en-US" sz="1800">
                        <a:solidFill>
                          <a:srgbClr val="191919"/>
                        </a:solidFill>
                        <a:latin typeface="Aileron Bold"/>
                        <a:ea typeface="Aileron Bold"/>
                        <a:cs typeface="Aileron Bold"/>
                        <a:sym typeface="Aileron Bold"/>
                      </a:endParaRPr>
                    </a:p>
                    <a:p>
                      <a:pPr algn="ctr">
                        <a:lnSpc>
                          <a:spcPts val="2700"/>
                        </a:lnSpc>
                      </a:pPr>
                      <a:endParaRPr lang="en-US" sz="1800">
                        <a:solidFill>
                          <a:srgbClr val="191919"/>
                        </a:solidFill>
                        <a:latin typeface="Aileron Bold"/>
                        <a:ea typeface="Aileron Bold"/>
                        <a:cs typeface="Aileron Bold"/>
                        <a:sym typeface="Aileron Bold"/>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spc="36">
                          <a:solidFill>
                            <a:srgbClr val="191919"/>
                          </a:solidFill>
                          <a:latin typeface="Aileron Bold"/>
                          <a:ea typeface="Aileron Bold"/>
                          <a:cs typeface="Aileron Bold"/>
                          <a:sym typeface="Aileron Bold"/>
                        </a:rPr>
                        <a:t>1995</a:t>
                      </a:r>
                    </a:p>
                    <a:p>
                      <a:pPr algn="ctr">
                        <a:lnSpc>
                          <a:spcPts val="2700"/>
                        </a:lnSpc>
                      </a:pPr>
                      <a:r>
                        <a:rPr lang="en-US" sz="1800" spc="26">
                          <a:solidFill>
                            <a:srgbClr val="191919"/>
                          </a:solidFill>
                          <a:latin typeface="Aileron"/>
                          <a:ea typeface="Aileron"/>
                          <a:cs typeface="Aileron"/>
                          <a:sym typeface="Aileron"/>
                        </a:rPr>
                        <a:t>Made up 40 % of PC market by selling 10 million motherboards </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spc="36">
                          <a:solidFill>
                            <a:srgbClr val="191919"/>
                          </a:solidFill>
                          <a:latin typeface="Aileron Bold"/>
                          <a:ea typeface="Aileron Bold"/>
                          <a:cs typeface="Aileron Bold"/>
                          <a:sym typeface="Aileron Bold"/>
                        </a:rPr>
                        <a:t>1997</a:t>
                      </a:r>
                    </a:p>
                    <a:p>
                      <a:pPr algn="ctr">
                        <a:lnSpc>
                          <a:spcPts val="2700"/>
                        </a:lnSpc>
                      </a:pPr>
                      <a:r>
                        <a:rPr lang="en-US" sz="1800" spc="26">
                          <a:solidFill>
                            <a:srgbClr val="191919"/>
                          </a:solidFill>
                          <a:latin typeface="Aileron"/>
                          <a:ea typeface="Aileron"/>
                          <a:cs typeface="Aileron"/>
                          <a:sym typeface="Aileron"/>
                        </a:rPr>
                        <a:t>Launched the Celeron processor</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spc="36">
                          <a:solidFill>
                            <a:srgbClr val="191919"/>
                          </a:solidFill>
                          <a:latin typeface="Aileron Bold"/>
                          <a:ea typeface="Aileron Bold"/>
                          <a:cs typeface="Aileron Bold"/>
                          <a:sym typeface="Aileron Bold"/>
                        </a:rPr>
                        <a:t>2000</a:t>
                      </a:r>
                    </a:p>
                    <a:p>
                      <a:pPr algn="ctr">
                        <a:lnSpc>
                          <a:spcPts val="2700"/>
                        </a:lnSpc>
                      </a:pPr>
                      <a:r>
                        <a:rPr lang="en-US" sz="1800" spc="26">
                          <a:solidFill>
                            <a:srgbClr val="191919"/>
                          </a:solidFill>
                          <a:latin typeface="Aileron"/>
                          <a:ea typeface="Aileron"/>
                          <a:cs typeface="Aileron"/>
                          <a:sym typeface="Aileron"/>
                        </a:rPr>
                        <a:t>Introduced Itanium, the company’s first 64-bit processor, which was designed to meet the needs of powerful internet servers</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599"/>
                        </a:lnSpc>
                      </a:pPr>
                      <a:r>
                        <a:rPr lang="en-US" sz="2399" spc="35">
                          <a:solidFill>
                            <a:srgbClr val="191919"/>
                          </a:solidFill>
                          <a:latin typeface="Aileron Bold"/>
                          <a:ea typeface="Aileron Bold"/>
                          <a:cs typeface="Aileron Bold"/>
                          <a:sym typeface="Aileron Bold"/>
                        </a:rPr>
                        <a:t>2006</a:t>
                      </a:r>
                    </a:p>
                    <a:p>
                      <a:pPr algn="ctr">
                        <a:lnSpc>
                          <a:spcPts val="2700"/>
                        </a:lnSpc>
                      </a:pPr>
                      <a:r>
                        <a:rPr lang="en-US" sz="1800" spc="26">
                          <a:solidFill>
                            <a:srgbClr val="191919"/>
                          </a:solidFill>
                          <a:latin typeface="Aileron"/>
                          <a:ea typeface="Aileron"/>
                          <a:cs typeface="Aileron"/>
                          <a:sym typeface="Aileron"/>
                        </a:rPr>
                        <a:t>Pioneers SRAM chip using nanometer logic technology</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599"/>
                        </a:lnSpc>
                      </a:pPr>
                      <a:r>
                        <a:rPr lang="en-US" sz="2399" spc="35">
                          <a:solidFill>
                            <a:srgbClr val="191919"/>
                          </a:solidFill>
                          <a:latin typeface="Aileron Bold"/>
                          <a:ea typeface="Aileron Bold"/>
                          <a:cs typeface="Aileron Bold"/>
                          <a:sym typeface="Aileron Bold"/>
                        </a:rPr>
                        <a:t>2008</a:t>
                      </a:r>
                    </a:p>
                    <a:p>
                      <a:pPr algn="ctr">
                        <a:lnSpc>
                          <a:spcPts val="2700"/>
                        </a:lnSpc>
                      </a:pPr>
                      <a:r>
                        <a:rPr lang="en-US" sz="1800" spc="26">
                          <a:solidFill>
                            <a:srgbClr val="191919"/>
                          </a:solidFill>
                          <a:latin typeface="Aileron"/>
                          <a:ea typeface="Aileron"/>
                          <a:cs typeface="Aileron"/>
                          <a:sym typeface="Aileron"/>
                        </a:rPr>
                        <a:t>Intel spun off key assets of a solar startup business to form an independent company, SpectraWatt Inc</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extLst>
                  <a:ext uri="{0D108BD9-81ED-4DB2-BD59-A6C34878D82A}">
                    <a16:rowId xmlns:a16="http://schemas.microsoft.com/office/drawing/2014/main" val="10000"/>
                  </a:ext>
                </a:extLst>
              </a:tr>
            </a:tbl>
          </a:graphicData>
        </a:graphic>
      </p:graphicFrame>
      <p:grpSp>
        <p:nvGrpSpPr>
          <p:cNvPr id="3" name="Group 3"/>
          <p:cNvGrpSpPr/>
          <p:nvPr/>
        </p:nvGrpSpPr>
        <p:grpSpPr>
          <a:xfrm rot="-829633">
            <a:off x="101452" y="8486967"/>
            <a:ext cx="20724935" cy="5634207"/>
            <a:chOff x="0" y="0"/>
            <a:chExt cx="5458419" cy="1483906"/>
          </a:xfrm>
        </p:grpSpPr>
        <p:sp>
          <p:nvSpPr>
            <p:cNvPr id="4" name="Freeform 4"/>
            <p:cNvSpPr/>
            <p:nvPr/>
          </p:nvSpPr>
          <p:spPr>
            <a:xfrm>
              <a:off x="0" y="0"/>
              <a:ext cx="5458419" cy="1483907"/>
            </a:xfrm>
            <a:custGeom>
              <a:avLst/>
              <a:gdLst/>
              <a:ahLst/>
              <a:cxnLst/>
              <a:rect l="l" t="t" r="r" b="b"/>
              <a:pathLst>
                <a:path w="5458419" h="1483907">
                  <a:moveTo>
                    <a:pt x="0" y="0"/>
                  </a:moveTo>
                  <a:lnTo>
                    <a:pt x="5458419" y="0"/>
                  </a:lnTo>
                  <a:lnTo>
                    <a:pt x="5458419" y="1483907"/>
                  </a:lnTo>
                  <a:lnTo>
                    <a:pt x="0" y="1483907"/>
                  </a:lnTo>
                  <a:close/>
                </a:path>
              </a:pathLst>
            </a:custGeom>
            <a:solidFill>
              <a:srgbClr val="FFFFFF"/>
            </a:solidFill>
          </p:spPr>
          <p:txBody>
            <a:bodyPr/>
            <a:lstStyle/>
            <a:p>
              <a:endParaRPr lang="en-CA"/>
            </a:p>
          </p:txBody>
        </p:sp>
        <p:sp>
          <p:nvSpPr>
            <p:cNvPr id="5" name="TextBox 5"/>
            <p:cNvSpPr txBox="1"/>
            <p:nvPr/>
          </p:nvSpPr>
          <p:spPr>
            <a:xfrm>
              <a:off x="0" y="-38100"/>
              <a:ext cx="5458419" cy="1522006"/>
            </a:xfrm>
            <a:prstGeom prst="rect">
              <a:avLst/>
            </a:prstGeom>
          </p:spPr>
          <p:txBody>
            <a:bodyPr lIns="50800" tIns="50800" rIns="50800" bIns="50800" rtlCol="0" anchor="ctr"/>
            <a:lstStyle/>
            <a:p>
              <a:pPr algn="ctr">
                <a:lnSpc>
                  <a:spcPts val="2100"/>
                </a:lnSpc>
              </a:pPr>
              <a:endParaRPr/>
            </a:p>
          </p:txBody>
        </p:sp>
      </p:grpSp>
      <p:grpSp>
        <p:nvGrpSpPr>
          <p:cNvPr id="6" name="Group 6"/>
          <p:cNvGrpSpPr/>
          <p:nvPr/>
        </p:nvGrpSpPr>
        <p:grpSpPr>
          <a:xfrm rot="-829633">
            <a:off x="-2015856" y="-2222871"/>
            <a:ext cx="20724935" cy="5634207"/>
            <a:chOff x="0" y="0"/>
            <a:chExt cx="5458419" cy="1483906"/>
          </a:xfrm>
        </p:grpSpPr>
        <p:sp>
          <p:nvSpPr>
            <p:cNvPr id="7" name="Freeform 7"/>
            <p:cNvSpPr/>
            <p:nvPr/>
          </p:nvSpPr>
          <p:spPr>
            <a:xfrm>
              <a:off x="0" y="0"/>
              <a:ext cx="5458419" cy="1483907"/>
            </a:xfrm>
            <a:custGeom>
              <a:avLst/>
              <a:gdLst/>
              <a:ahLst/>
              <a:cxnLst/>
              <a:rect l="l" t="t" r="r" b="b"/>
              <a:pathLst>
                <a:path w="5458419" h="1483907">
                  <a:moveTo>
                    <a:pt x="0" y="0"/>
                  </a:moveTo>
                  <a:lnTo>
                    <a:pt x="5458419" y="0"/>
                  </a:lnTo>
                  <a:lnTo>
                    <a:pt x="5458419" y="1483907"/>
                  </a:lnTo>
                  <a:lnTo>
                    <a:pt x="0" y="1483907"/>
                  </a:lnTo>
                  <a:close/>
                </a:path>
              </a:pathLst>
            </a:custGeom>
            <a:solidFill>
              <a:srgbClr val="FFFFFF"/>
            </a:solidFill>
          </p:spPr>
          <p:txBody>
            <a:bodyPr/>
            <a:lstStyle/>
            <a:p>
              <a:endParaRPr lang="en-CA"/>
            </a:p>
          </p:txBody>
        </p:sp>
        <p:sp>
          <p:nvSpPr>
            <p:cNvPr id="8" name="TextBox 8"/>
            <p:cNvSpPr txBox="1"/>
            <p:nvPr/>
          </p:nvSpPr>
          <p:spPr>
            <a:xfrm>
              <a:off x="0" y="-38100"/>
              <a:ext cx="5458419" cy="1522006"/>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1028700" y="4563791"/>
            <a:ext cx="946844" cy="946844"/>
            <a:chOff x="0" y="0"/>
            <a:chExt cx="556826" cy="556826"/>
          </a:xfrm>
        </p:grpSpPr>
        <p:sp>
          <p:nvSpPr>
            <p:cNvPr id="10" name="Freeform 10"/>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86EAE9"/>
            </a:solidFill>
          </p:spPr>
          <p:txBody>
            <a:bodyPr/>
            <a:lstStyle/>
            <a:p>
              <a:endParaRPr lang="en-CA"/>
            </a:p>
          </p:txBody>
        </p:sp>
        <p:sp>
          <p:nvSpPr>
            <p:cNvPr id="11" name="TextBox 11"/>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7</a:t>
              </a:r>
            </a:p>
          </p:txBody>
        </p:sp>
      </p:grpSp>
      <p:sp>
        <p:nvSpPr>
          <p:cNvPr id="12" name="AutoShape 12"/>
          <p:cNvSpPr/>
          <p:nvPr/>
        </p:nvSpPr>
        <p:spPr>
          <a:xfrm>
            <a:off x="1502122" y="5510635"/>
            <a:ext cx="0" cy="792119"/>
          </a:xfrm>
          <a:prstGeom prst="line">
            <a:avLst/>
          </a:prstGeom>
          <a:ln w="47625" cap="flat">
            <a:solidFill>
              <a:srgbClr val="86EAE9"/>
            </a:solidFill>
            <a:prstDash val="solid"/>
            <a:headEnd type="none" w="sm" len="sm"/>
            <a:tailEnd type="oval" w="lg" len="lg"/>
          </a:ln>
        </p:spPr>
        <p:txBody>
          <a:bodyPr/>
          <a:lstStyle/>
          <a:p>
            <a:endParaRPr lang="en-CA"/>
          </a:p>
        </p:txBody>
      </p:sp>
      <p:grpSp>
        <p:nvGrpSpPr>
          <p:cNvPr id="13" name="Group 13"/>
          <p:cNvGrpSpPr/>
          <p:nvPr/>
        </p:nvGrpSpPr>
        <p:grpSpPr>
          <a:xfrm>
            <a:off x="16293406" y="884521"/>
            <a:ext cx="946844" cy="946844"/>
            <a:chOff x="0" y="0"/>
            <a:chExt cx="556826" cy="556826"/>
          </a:xfrm>
        </p:grpSpPr>
        <p:sp>
          <p:nvSpPr>
            <p:cNvPr id="14" name="Freeform 14"/>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13538A"/>
            </a:solidFill>
          </p:spPr>
          <p:txBody>
            <a:bodyPr/>
            <a:lstStyle/>
            <a:p>
              <a:endParaRPr lang="en-CA"/>
            </a:p>
          </p:txBody>
        </p:sp>
        <p:sp>
          <p:nvSpPr>
            <p:cNvPr id="15" name="TextBox 15"/>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12</a:t>
              </a:r>
            </a:p>
          </p:txBody>
        </p:sp>
      </p:grpSp>
      <p:sp>
        <p:nvSpPr>
          <p:cNvPr id="16" name="AutoShape 16"/>
          <p:cNvSpPr/>
          <p:nvPr/>
        </p:nvSpPr>
        <p:spPr>
          <a:xfrm>
            <a:off x="16766828" y="1831365"/>
            <a:ext cx="0" cy="735854"/>
          </a:xfrm>
          <a:prstGeom prst="line">
            <a:avLst/>
          </a:prstGeom>
          <a:ln w="47625" cap="flat">
            <a:solidFill>
              <a:srgbClr val="13538A"/>
            </a:solidFill>
            <a:prstDash val="solid"/>
            <a:headEnd type="none" w="sm" len="sm"/>
            <a:tailEnd type="oval" w="lg" len="lg"/>
          </a:ln>
        </p:spPr>
        <p:txBody>
          <a:bodyPr/>
          <a:lstStyle/>
          <a:p>
            <a:endParaRPr lang="en-CA"/>
          </a:p>
        </p:txBody>
      </p:sp>
      <p:grpSp>
        <p:nvGrpSpPr>
          <p:cNvPr id="17" name="Group 17"/>
          <p:cNvGrpSpPr/>
          <p:nvPr/>
        </p:nvGrpSpPr>
        <p:grpSpPr>
          <a:xfrm>
            <a:off x="13240464" y="1620375"/>
            <a:ext cx="946844" cy="946844"/>
            <a:chOff x="0" y="0"/>
            <a:chExt cx="556826" cy="556826"/>
          </a:xfrm>
        </p:grpSpPr>
        <p:sp>
          <p:nvSpPr>
            <p:cNvPr id="18" name="Freeform 18"/>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1C88CF"/>
            </a:solidFill>
          </p:spPr>
          <p:txBody>
            <a:bodyPr/>
            <a:lstStyle/>
            <a:p>
              <a:endParaRPr lang="en-CA"/>
            </a:p>
          </p:txBody>
        </p:sp>
        <p:sp>
          <p:nvSpPr>
            <p:cNvPr id="19" name="TextBox 19"/>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11</a:t>
              </a:r>
            </a:p>
          </p:txBody>
        </p:sp>
      </p:grpSp>
      <p:sp>
        <p:nvSpPr>
          <p:cNvPr id="20" name="AutoShape 20"/>
          <p:cNvSpPr/>
          <p:nvPr/>
        </p:nvSpPr>
        <p:spPr>
          <a:xfrm>
            <a:off x="13713887" y="2567219"/>
            <a:ext cx="0" cy="735854"/>
          </a:xfrm>
          <a:prstGeom prst="line">
            <a:avLst/>
          </a:prstGeom>
          <a:ln w="47625" cap="flat">
            <a:solidFill>
              <a:srgbClr val="1C88CF"/>
            </a:solidFill>
            <a:prstDash val="solid"/>
            <a:headEnd type="none" w="sm" len="sm"/>
            <a:tailEnd type="oval" w="lg" len="lg"/>
          </a:ln>
        </p:spPr>
        <p:txBody>
          <a:bodyPr/>
          <a:lstStyle/>
          <a:p>
            <a:endParaRPr lang="en-CA"/>
          </a:p>
        </p:txBody>
      </p:sp>
      <p:grpSp>
        <p:nvGrpSpPr>
          <p:cNvPr id="21" name="Group 21"/>
          <p:cNvGrpSpPr/>
          <p:nvPr/>
        </p:nvGrpSpPr>
        <p:grpSpPr>
          <a:xfrm>
            <a:off x="10187523" y="2356229"/>
            <a:ext cx="946844" cy="946844"/>
            <a:chOff x="0" y="0"/>
            <a:chExt cx="556826" cy="556826"/>
          </a:xfrm>
        </p:grpSpPr>
        <p:sp>
          <p:nvSpPr>
            <p:cNvPr id="22" name="Freeform 22"/>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18AFD6"/>
            </a:solidFill>
          </p:spPr>
          <p:txBody>
            <a:bodyPr/>
            <a:lstStyle/>
            <a:p>
              <a:endParaRPr lang="en-CA"/>
            </a:p>
          </p:txBody>
        </p:sp>
        <p:sp>
          <p:nvSpPr>
            <p:cNvPr id="23" name="TextBox 23"/>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10</a:t>
              </a:r>
            </a:p>
          </p:txBody>
        </p:sp>
      </p:grpSp>
      <p:sp>
        <p:nvSpPr>
          <p:cNvPr id="24" name="AutoShape 24"/>
          <p:cNvSpPr/>
          <p:nvPr/>
        </p:nvSpPr>
        <p:spPr>
          <a:xfrm>
            <a:off x="10660946" y="3303073"/>
            <a:ext cx="0" cy="735854"/>
          </a:xfrm>
          <a:prstGeom prst="line">
            <a:avLst/>
          </a:prstGeom>
          <a:ln w="47625" cap="flat">
            <a:solidFill>
              <a:srgbClr val="18AFD6"/>
            </a:solidFill>
            <a:prstDash val="solid"/>
            <a:headEnd type="none" w="sm" len="sm"/>
            <a:tailEnd type="oval" w="lg" len="lg"/>
          </a:ln>
        </p:spPr>
        <p:txBody>
          <a:bodyPr/>
          <a:lstStyle/>
          <a:p>
            <a:endParaRPr lang="en-CA"/>
          </a:p>
        </p:txBody>
      </p:sp>
      <p:grpSp>
        <p:nvGrpSpPr>
          <p:cNvPr id="25" name="Group 25"/>
          <p:cNvGrpSpPr/>
          <p:nvPr/>
        </p:nvGrpSpPr>
        <p:grpSpPr>
          <a:xfrm>
            <a:off x="7134582" y="3092083"/>
            <a:ext cx="946844" cy="946844"/>
            <a:chOff x="0" y="0"/>
            <a:chExt cx="556826" cy="556826"/>
          </a:xfrm>
        </p:grpSpPr>
        <p:sp>
          <p:nvSpPr>
            <p:cNvPr id="26" name="Freeform 26"/>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37C9EF"/>
            </a:solidFill>
          </p:spPr>
          <p:txBody>
            <a:bodyPr/>
            <a:lstStyle/>
            <a:p>
              <a:endParaRPr lang="en-CA"/>
            </a:p>
          </p:txBody>
        </p:sp>
        <p:sp>
          <p:nvSpPr>
            <p:cNvPr id="27" name="TextBox 27"/>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9</a:t>
              </a:r>
            </a:p>
          </p:txBody>
        </p:sp>
      </p:grpSp>
      <p:sp>
        <p:nvSpPr>
          <p:cNvPr id="28" name="AutoShape 28"/>
          <p:cNvSpPr/>
          <p:nvPr/>
        </p:nvSpPr>
        <p:spPr>
          <a:xfrm flipH="1">
            <a:off x="7608004" y="4038927"/>
            <a:ext cx="0" cy="735854"/>
          </a:xfrm>
          <a:prstGeom prst="line">
            <a:avLst/>
          </a:prstGeom>
          <a:ln w="47625" cap="flat">
            <a:solidFill>
              <a:srgbClr val="37C9EF"/>
            </a:solidFill>
            <a:prstDash val="solid"/>
            <a:headEnd type="none" w="sm" len="sm"/>
            <a:tailEnd type="oval" w="lg" len="lg"/>
          </a:ln>
        </p:spPr>
        <p:txBody>
          <a:bodyPr/>
          <a:lstStyle/>
          <a:p>
            <a:endParaRPr lang="en-CA"/>
          </a:p>
        </p:txBody>
      </p:sp>
      <p:grpSp>
        <p:nvGrpSpPr>
          <p:cNvPr id="29" name="Group 29"/>
          <p:cNvGrpSpPr/>
          <p:nvPr/>
        </p:nvGrpSpPr>
        <p:grpSpPr>
          <a:xfrm>
            <a:off x="4081641" y="3827937"/>
            <a:ext cx="946844" cy="946844"/>
            <a:chOff x="0" y="0"/>
            <a:chExt cx="556826" cy="556826"/>
          </a:xfrm>
        </p:grpSpPr>
        <p:sp>
          <p:nvSpPr>
            <p:cNvPr id="30" name="Freeform 30"/>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3EDAD8"/>
            </a:solidFill>
          </p:spPr>
          <p:txBody>
            <a:bodyPr/>
            <a:lstStyle/>
            <a:p>
              <a:endParaRPr lang="en-CA"/>
            </a:p>
          </p:txBody>
        </p:sp>
        <p:sp>
          <p:nvSpPr>
            <p:cNvPr id="31" name="TextBox 31"/>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8</a:t>
              </a:r>
            </a:p>
          </p:txBody>
        </p:sp>
      </p:grpSp>
      <p:sp>
        <p:nvSpPr>
          <p:cNvPr id="32" name="AutoShape 32"/>
          <p:cNvSpPr/>
          <p:nvPr/>
        </p:nvSpPr>
        <p:spPr>
          <a:xfrm flipH="1">
            <a:off x="4555063" y="4774781"/>
            <a:ext cx="0" cy="735854"/>
          </a:xfrm>
          <a:prstGeom prst="line">
            <a:avLst/>
          </a:prstGeom>
          <a:ln w="47625" cap="flat">
            <a:solidFill>
              <a:srgbClr val="3EDAD8"/>
            </a:solidFill>
            <a:prstDash val="solid"/>
            <a:headEnd type="none" w="sm" len="sm"/>
            <a:tailEnd type="oval" w="lg" len="lg"/>
          </a:ln>
        </p:spPr>
        <p:txBody>
          <a:bodyPr/>
          <a:lstStyle/>
          <a:p>
            <a:endParaRPr lang="en-CA"/>
          </a:p>
        </p:txBody>
      </p:sp>
      <p:sp>
        <p:nvSpPr>
          <p:cNvPr id="33" name="TextBox 3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TIMELINE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0" y="-23536"/>
          <a:ext cx="18288000" cy="10525125"/>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53299">
                  <a:extLst>
                    <a:ext uri="{9D8B030D-6E8A-4147-A177-3AD203B41FA5}">
                      <a16:colId xmlns:a16="http://schemas.microsoft.com/office/drawing/2014/main" val="20002"/>
                    </a:ext>
                  </a:extLst>
                </a:gridCol>
                <a:gridCol w="3042701">
                  <a:extLst>
                    <a:ext uri="{9D8B030D-6E8A-4147-A177-3AD203B41FA5}">
                      <a16:colId xmlns:a16="http://schemas.microsoft.com/office/drawing/2014/main" val="20003"/>
                    </a:ext>
                  </a:extLst>
                </a:gridCol>
                <a:gridCol w="3048000">
                  <a:extLst>
                    <a:ext uri="{9D8B030D-6E8A-4147-A177-3AD203B41FA5}">
                      <a16:colId xmlns:a16="http://schemas.microsoft.com/office/drawing/2014/main" val="20004"/>
                    </a:ext>
                  </a:extLst>
                </a:gridCol>
                <a:gridCol w="3048000">
                  <a:extLst>
                    <a:ext uri="{9D8B030D-6E8A-4147-A177-3AD203B41FA5}">
                      <a16:colId xmlns:a16="http://schemas.microsoft.com/office/drawing/2014/main" val="20005"/>
                    </a:ext>
                  </a:extLst>
                </a:gridCol>
              </a:tblGrid>
              <a:tr h="10525125">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a:solidFill>
                            <a:srgbClr val="191919"/>
                          </a:solidFill>
                          <a:latin typeface="Aileron Bold"/>
                          <a:ea typeface="Aileron Bold"/>
                          <a:cs typeface="Aileron Bold"/>
                          <a:sym typeface="Aileron Bold"/>
                        </a:rPr>
                        <a:t>2011</a:t>
                      </a:r>
                    </a:p>
                    <a:p>
                      <a:pPr algn="ctr">
                        <a:lnSpc>
                          <a:spcPts val="2700"/>
                        </a:lnSpc>
                      </a:pPr>
                      <a:r>
                        <a:rPr lang="en-US" sz="1800">
                          <a:solidFill>
                            <a:srgbClr val="191919"/>
                          </a:solidFill>
                          <a:latin typeface="Aileron"/>
                          <a:ea typeface="Aileron"/>
                          <a:cs typeface="Aileron"/>
                          <a:sym typeface="Aileron"/>
                        </a:rPr>
                        <a:t>Introduced the first Thunderbolt technology</a:t>
                      </a:r>
                    </a:p>
                    <a:p>
                      <a:pPr algn="ctr">
                        <a:lnSpc>
                          <a:spcPts val="2700"/>
                        </a:lnSpc>
                      </a:pPr>
                      <a:endParaRPr lang="en-US" sz="1800">
                        <a:solidFill>
                          <a:srgbClr val="191919"/>
                        </a:solidFill>
                        <a:latin typeface="Aileron"/>
                        <a:ea typeface="Aileron"/>
                        <a:cs typeface="Aileron"/>
                        <a:sym typeface="Aileron"/>
                      </a:endParaRPr>
                    </a:p>
                    <a:p>
                      <a:pPr algn="ctr">
                        <a:lnSpc>
                          <a:spcPts val="2700"/>
                        </a:lnSpc>
                      </a:pPr>
                      <a:endParaRPr lang="en-US" sz="1800">
                        <a:solidFill>
                          <a:srgbClr val="191919"/>
                        </a:solidFill>
                        <a:latin typeface="Aileron"/>
                        <a:ea typeface="Aileron"/>
                        <a:cs typeface="Aileron"/>
                        <a:sym typeface="Aileron"/>
                      </a:endParaRPr>
                    </a:p>
                    <a:p>
                      <a:pPr algn="ctr">
                        <a:lnSpc>
                          <a:spcPts val="2700"/>
                        </a:lnSpc>
                      </a:pPr>
                      <a:endParaRPr lang="en-US" sz="1800">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spc="36">
                          <a:solidFill>
                            <a:srgbClr val="191919"/>
                          </a:solidFill>
                          <a:latin typeface="Aileron Bold"/>
                          <a:ea typeface="Aileron Bold"/>
                          <a:cs typeface="Aileron Bold"/>
                          <a:sym typeface="Aileron Bold"/>
                        </a:rPr>
                        <a:t>2017</a:t>
                      </a:r>
                    </a:p>
                    <a:p>
                      <a:pPr algn="ctr">
                        <a:lnSpc>
                          <a:spcPts val="2700"/>
                        </a:lnSpc>
                      </a:pPr>
                      <a:r>
                        <a:rPr lang="en-US" sz="1800" spc="26">
                          <a:solidFill>
                            <a:srgbClr val="191919"/>
                          </a:solidFill>
                          <a:latin typeface="Aileron"/>
                          <a:ea typeface="Aileron"/>
                          <a:cs typeface="Aileron"/>
                          <a:sym typeface="Aileron"/>
                        </a:rPr>
                        <a:t>Merger with Mobileye that greatly advanced the company’s position in autonomous driving </a:t>
                      </a:r>
                    </a:p>
                    <a:p>
                      <a:pPr algn="ctr">
                        <a:lnSpc>
                          <a:spcPts val="2700"/>
                        </a:lnSpc>
                      </a:pPr>
                      <a:r>
                        <a:rPr lang="en-US" sz="1800" spc="26">
                          <a:solidFill>
                            <a:srgbClr val="191919"/>
                          </a:solidFill>
                          <a:latin typeface="Aileron"/>
                          <a:ea typeface="Aileron"/>
                          <a:cs typeface="Aileron"/>
                          <a:sym typeface="Aileron"/>
                        </a:rPr>
                        <a:t> </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spc="36">
                          <a:solidFill>
                            <a:srgbClr val="191919"/>
                          </a:solidFill>
                          <a:latin typeface="Aileron Bold"/>
                          <a:ea typeface="Aileron Bold"/>
                          <a:cs typeface="Aileron Bold"/>
                          <a:sym typeface="Aileron Bold"/>
                        </a:rPr>
                        <a:t>2018</a:t>
                      </a:r>
                    </a:p>
                    <a:p>
                      <a:pPr algn="ctr">
                        <a:lnSpc>
                          <a:spcPts val="2700"/>
                        </a:lnSpc>
                      </a:pPr>
                      <a:r>
                        <a:rPr lang="en-US" sz="1800" spc="26">
                          <a:solidFill>
                            <a:srgbClr val="191919"/>
                          </a:solidFill>
                          <a:latin typeface="Aileron"/>
                          <a:ea typeface="Aileron"/>
                          <a:cs typeface="Aileron"/>
                          <a:sym typeface="Aileron"/>
                        </a:rPr>
                        <a:t>Achieved $70 billion in revenue </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600"/>
                        </a:lnSpc>
                      </a:pPr>
                      <a:r>
                        <a:rPr lang="en-US" sz="2400" spc="36">
                          <a:solidFill>
                            <a:srgbClr val="191919"/>
                          </a:solidFill>
                          <a:latin typeface="Aileron Bold"/>
                          <a:ea typeface="Aileron Bold"/>
                          <a:cs typeface="Aileron Bold"/>
                          <a:sym typeface="Aileron Bold"/>
                        </a:rPr>
                        <a:t>2019</a:t>
                      </a:r>
                    </a:p>
                    <a:p>
                      <a:pPr algn="ctr">
                        <a:lnSpc>
                          <a:spcPts val="2700"/>
                        </a:lnSpc>
                      </a:pPr>
                      <a:r>
                        <a:rPr lang="en-US" sz="1800" spc="26">
                          <a:solidFill>
                            <a:srgbClr val="191919"/>
                          </a:solidFill>
                          <a:latin typeface="Aileron"/>
                          <a:ea typeface="Aileron"/>
                          <a:cs typeface="Aileron"/>
                          <a:sym typeface="Aileron"/>
                        </a:rPr>
                        <a:t>Bob Swan became permanent CEO</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599"/>
                        </a:lnSpc>
                      </a:pPr>
                      <a:r>
                        <a:rPr lang="en-US" sz="2399" spc="35">
                          <a:solidFill>
                            <a:srgbClr val="191919"/>
                          </a:solidFill>
                          <a:latin typeface="Aileron Bold"/>
                          <a:ea typeface="Aileron Bold"/>
                          <a:cs typeface="Aileron Bold"/>
                          <a:sym typeface="Aileron Bold"/>
                        </a:rPr>
                        <a:t>2020</a:t>
                      </a:r>
                    </a:p>
                    <a:p>
                      <a:pPr algn="ctr">
                        <a:lnSpc>
                          <a:spcPts val="2700"/>
                        </a:lnSpc>
                      </a:pPr>
                      <a:r>
                        <a:rPr lang="en-US" sz="1800" spc="26">
                          <a:solidFill>
                            <a:srgbClr val="191919"/>
                          </a:solidFill>
                          <a:latin typeface="Aileron"/>
                          <a:ea typeface="Aileron"/>
                          <a:cs typeface="Aileron"/>
                          <a:sym typeface="Aileron"/>
                        </a:rPr>
                        <a:t>Introduced foldable screen computer</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tc>
                  <a:txBody>
                    <a:bodyPr/>
                    <a:lstStyle/>
                    <a:p>
                      <a:pPr algn="ctr">
                        <a:lnSpc>
                          <a:spcPts val="2700"/>
                        </a:lnSpc>
                        <a:defRPr/>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2700"/>
                        </a:lnSpc>
                      </a:pPr>
                      <a:endParaRPr lang="en-US" sz="1100"/>
                    </a:p>
                    <a:p>
                      <a:pPr algn="ctr">
                        <a:lnSpc>
                          <a:spcPts val="3599"/>
                        </a:lnSpc>
                      </a:pPr>
                      <a:r>
                        <a:rPr lang="en-US" sz="2399" spc="35">
                          <a:solidFill>
                            <a:srgbClr val="191919"/>
                          </a:solidFill>
                          <a:latin typeface="Aileron Bold"/>
                          <a:ea typeface="Aileron Bold"/>
                          <a:cs typeface="Aileron Bold"/>
                          <a:sym typeface="Aileron Bold"/>
                        </a:rPr>
                        <a:t>2021</a:t>
                      </a:r>
                    </a:p>
                    <a:p>
                      <a:pPr algn="ctr">
                        <a:lnSpc>
                          <a:spcPts val="2700"/>
                        </a:lnSpc>
                      </a:pPr>
                      <a:r>
                        <a:rPr lang="en-US" sz="1800" spc="26">
                          <a:solidFill>
                            <a:srgbClr val="191919"/>
                          </a:solidFill>
                          <a:latin typeface="Aileron"/>
                          <a:ea typeface="Aileron"/>
                          <a:cs typeface="Aileron"/>
                          <a:sym typeface="Aileron"/>
                        </a:rPr>
                        <a:t>Launches new 11th gen core designed for mobile gaming</a:t>
                      </a:r>
                    </a:p>
                    <a:p>
                      <a:pPr algn="ctr">
                        <a:lnSpc>
                          <a:spcPts val="2700"/>
                        </a:lnSpc>
                      </a:pPr>
                      <a:endParaRPr lang="en-US" sz="1800" spc="26">
                        <a:solidFill>
                          <a:srgbClr val="191919"/>
                        </a:solidFill>
                        <a:latin typeface="Aileron"/>
                        <a:ea typeface="Aileron"/>
                        <a:cs typeface="Aileron"/>
                        <a:sym typeface="Aileron"/>
                      </a:endParaRPr>
                    </a:p>
                    <a:p>
                      <a:pPr algn="ctr">
                        <a:lnSpc>
                          <a:spcPts val="3600"/>
                        </a:lnSpc>
                      </a:pPr>
                      <a:r>
                        <a:rPr lang="en-US" sz="2400" spc="36">
                          <a:solidFill>
                            <a:srgbClr val="191919"/>
                          </a:solidFill>
                          <a:latin typeface="Aileron Bold"/>
                          <a:ea typeface="Aileron Bold"/>
                          <a:cs typeface="Aileron Bold"/>
                          <a:sym typeface="Aileron Bold"/>
                        </a:rPr>
                        <a:t>2022</a:t>
                      </a:r>
                    </a:p>
                    <a:p>
                      <a:pPr algn="ctr">
                        <a:lnSpc>
                          <a:spcPts val="2700"/>
                        </a:lnSpc>
                      </a:pPr>
                      <a:r>
                        <a:rPr lang="en-US" sz="1800" spc="26">
                          <a:solidFill>
                            <a:srgbClr val="191919"/>
                          </a:solidFill>
                          <a:latin typeface="Aileron"/>
                          <a:ea typeface="Aileron"/>
                          <a:cs typeface="Aileron"/>
                          <a:sym typeface="Aileron"/>
                        </a:rPr>
                        <a:t>Introduced Project Amber, which provides organizations with remote verification of trustworthiness in cloud, edge and on-premises environments.</a:t>
                      </a: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p>
                      <a:pPr algn="ctr">
                        <a:lnSpc>
                          <a:spcPts val="2700"/>
                        </a:lnSpc>
                      </a:pPr>
                      <a:endParaRPr lang="en-US" sz="1800" spc="26">
                        <a:solidFill>
                          <a:srgbClr val="191919"/>
                        </a:solidFill>
                        <a:latin typeface="Aileron"/>
                        <a:ea typeface="Aileron"/>
                        <a:cs typeface="Aileron"/>
                        <a:sym typeface="Aileron"/>
                      </a:endParaRPr>
                    </a:p>
                  </a:txBody>
                  <a:tcPr marL="190500" marR="190500" marT="190500" marB="190500">
                    <a:lnL w="0" cap="flat" cmpd="sng" algn="ctr">
                      <a:solidFill>
                        <a:srgbClr val="F4F4F4"/>
                      </a:solidFill>
                      <a:prstDash val="solid"/>
                      <a:round/>
                      <a:headEnd type="none" w="med" len="med"/>
                      <a:tailEnd type="none" w="med" len="med"/>
                    </a:lnL>
                    <a:lnR w="0" cap="flat" cmpd="sng" algn="ctr">
                      <a:solidFill>
                        <a:srgbClr val="F4F4F4"/>
                      </a:solidFill>
                      <a:prstDash val="solid"/>
                      <a:round/>
                      <a:headEnd type="none" w="med" len="med"/>
                      <a:tailEnd type="none" w="med" len="med"/>
                    </a:lnR>
                    <a:lnT w="0" cap="flat" cmpd="sng" algn="ctr">
                      <a:solidFill>
                        <a:srgbClr val="F4F4F4"/>
                      </a:solidFill>
                      <a:prstDash val="solid"/>
                      <a:round/>
                      <a:headEnd type="none" w="med" len="med"/>
                      <a:tailEnd type="none" w="med" len="med"/>
                    </a:lnT>
                    <a:lnB w="0" cap="flat" cmpd="sng" algn="ctr">
                      <a:solidFill>
                        <a:srgbClr val="F4F4F4"/>
                      </a:solidFill>
                      <a:prstDash val="solid"/>
                      <a:round/>
                      <a:headEnd type="none" w="med" len="med"/>
                      <a:tailEnd type="none" w="med" len="med"/>
                    </a:lnB>
                    <a:solidFill>
                      <a:srgbClr val="EDF0F2"/>
                    </a:solidFill>
                  </a:tcPr>
                </a:tc>
                <a:extLst>
                  <a:ext uri="{0D108BD9-81ED-4DB2-BD59-A6C34878D82A}">
                    <a16:rowId xmlns:a16="http://schemas.microsoft.com/office/drawing/2014/main" val="10000"/>
                  </a:ext>
                </a:extLst>
              </a:tr>
            </a:tbl>
          </a:graphicData>
        </a:graphic>
      </p:graphicFrame>
      <p:grpSp>
        <p:nvGrpSpPr>
          <p:cNvPr id="3" name="Group 3"/>
          <p:cNvGrpSpPr/>
          <p:nvPr/>
        </p:nvGrpSpPr>
        <p:grpSpPr>
          <a:xfrm rot="-829633">
            <a:off x="-2015856" y="-2222871"/>
            <a:ext cx="20724935" cy="5634207"/>
            <a:chOff x="0" y="0"/>
            <a:chExt cx="5458419" cy="1483906"/>
          </a:xfrm>
        </p:grpSpPr>
        <p:sp>
          <p:nvSpPr>
            <p:cNvPr id="4" name="Freeform 4"/>
            <p:cNvSpPr/>
            <p:nvPr/>
          </p:nvSpPr>
          <p:spPr>
            <a:xfrm>
              <a:off x="0" y="0"/>
              <a:ext cx="5458419" cy="1483907"/>
            </a:xfrm>
            <a:custGeom>
              <a:avLst/>
              <a:gdLst/>
              <a:ahLst/>
              <a:cxnLst/>
              <a:rect l="l" t="t" r="r" b="b"/>
              <a:pathLst>
                <a:path w="5458419" h="1483907">
                  <a:moveTo>
                    <a:pt x="0" y="0"/>
                  </a:moveTo>
                  <a:lnTo>
                    <a:pt x="5458419" y="0"/>
                  </a:lnTo>
                  <a:lnTo>
                    <a:pt x="5458419" y="1483907"/>
                  </a:lnTo>
                  <a:lnTo>
                    <a:pt x="0" y="1483907"/>
                  </a:lnTo>
                  <a:close/>
                </a:path>
              </a:pathLst>
            </a:custGeom>
            <a:solidFill>
              <a:srgbClr val="FFFFFF"/>
            </a:solidFill>
          </p:spPr>
          <p:txBody>
            <a:bodyPr/>
            <a:lstStyle/>
            <a:p>
              <a:endParaRPr lang="en-CA"/>
            </a:p>
          </p:txBody>
        </p:sp>
        <p:sp>
          <p:nvSpPr>
            <p:cNvPr id="5" name="TextBox 5"/>
            <p:cNvSpPr txBox="1"/>
            <p:nvPr/>
          </p:nvSpPr>
          <p:spPr>
            <a:xfrm>
              <a:off x="0" y="-38100"/>
              <a:ext cx="5458419" cy="1522006"/>
            </a:xfrm>
            <a:prstGeom prst="rect">
              <a:avLst/>
            </a:prstGeom>
          </p:spPr>
          <p:txBody>
            <a:bodyPr lIns="50800" tIns="50800" rIns="50800" bIns="50800" rtlCol="0" anchor="ctr"/>
            <a:lstStyle/>
            <a:p>
              <a:pPr algn="ctr">
                <a:lnSpc>
                  <a:spcPts val="2100"/>
                </a:lnSpc>
              </a:pPr>
              <a:endParaRPr/>
            </a:p>
          </p:txBody>
        </p:sp>
      </p:grpSp>
      <p:grpSp>
        <p:nvGrpSpPr>
          <p:cNvPr id="6" name="Group 6"/>
          <p:cNvGrpSpPr/>
          <p:nvPr/>
        </p:nvGrpSpPr>
        <p:grpSpPr>
          <a:xfrm>
            <a:off x="1028700" y="4563791"/>
            <a:ext cx="946844" cy="946844"/>
            <a:chOff x="0" y="0"/>
            <a:chExt cx="556826" cy="556826"/>
          </a:xfrm>
        </p:grpSpPr>
        <p:sp>
          <p:nvSpPr>
            <p:cNvPr id="7" name="Freeform 7"/>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86EAE9"/>
            </a:solidFill>
          </p:spPr>
          <p:txBody>
            <a:bodyPr/>
            <a:lstStyle/>
            <a:p>
              <a:endParaRPr lang="en-CA"/>
            </a:p>
          </p:txBody>
        </p:sp>
        <p:sp>
          <p:nvSpPr>
            <p:cNvPr id="8" name="TextBox 8"/>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13</a:t>
              </a:r>
            </a:p>
          </p:txBody>
        </p:sp>
      </p:grpSp>
      <p:sp>
        <p:nvSpPr>
          <p:cNvPr id="9" name="AutoShape 9"/>
          <p:cNvSpPr/>
          <p:nvPr/>
        </p:nvSpPr>
        <p:spPr>
          <a:xfrm>
            <a:off x="1502122" y="5510635"/>
            <a:ext cx="0" cy="792119"/>
          </a:xfrm>
          <a:prstGeom prst="line">
            <a:avLst/>
          </a:prstGeom>
          <a:ln w="47625" cap="flat">
            <a:solidFill>
              <a:srgbClr val="86EAE9"/>
            </a:solidFill>
            <a:prstDash val="solid"/>
            <a:headEnd type="none" w="sm" len="sm"/>
            <a:tailEnd type="oval" w="lg" len="lg"/>
          </a:ln>
        </p:spPr>
        <p:txBody>
          <a:bodyPr/>
          <a:lstStyle/>
          <a:p>
            <a:endParaRPr lang="en-CA"/>
          </a:p>
        </p:txBody>
      </p:sp>
      <p:grpSp>
        <p:nvGrpSpPr>
          <p:cNvPr id="10" name="Group 10"/>
          <p:cNvGrpSpPr/>
          <p:nvPr/>
        </p:nvGrpSpPr>
        <p:grpSpPr>
          <a:xfrm>
            <a:off x="16293406" y="884521"/>
            <a:ext cx="946844" cy="946844"/>
            <a:chOff x="0" y="0"/>
            <a:chExt cx="556826" cy="556826"/>
          </a:xfrm>
        </p:grpSpPr>
        <p:sp>
          <p:nvSpPr>
            <p:cNvPr id="11" name="Freeform 11"/>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13538A"/>
            </a:solidFill>
          </p:spPr>
          <p:txBody>
            <a:bodyPr/>
            <a:lstStyle/>
            <a:p>
              <a:endParaRPr lang="en-CA"/>
            </a:p>
          </p:txBody>
        </p:sp>
        <p:sp>
          <p:nvSpPr>
            <p:cNvPr id="12" name="TextBox 12"/>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18</a:t>
              </a:r>
            </a:p>
          </p:txBody>
        </p:sp>
      </p:grpSp>
      <p:sp>
        <p:nvSpPr>
          <p:cNvPr id="13" name="AutoShape 13"/>
          <p:cNvSpPr/>
          <p:nvPr/>
        </p:nvSpPr>
        <p:spPr>
          <a:xfrm>
            <a:off x="16766828" y="1831365"/>
            <a:ext cx="0" cy="735854"/>
          </a:xfrm>
          <a:prstGeom prst="line">
            <a:avLst/>
          </a:prstGeom>
          <a:ln w="47625" cap="flat">
            <a:solidFill>
              <a:srgbClr val="13538A"/>
            </a:solidFill>
            <a:prstDash val="solid"/>
            <a:headEnd type="none" w="sm" len="sm"/>
            <a:tailEnd type="oval" w="lg" len="lg"/>
          </a:ln>
        </p:spPr>
        <p:txBody>
          <a:bodyPr/>
          <a:lstStyle/>
          <a:p>
            <a:endParaRPr lang="en-CA"/>
          </a:p>
        </p:txBody>
      </p:sp>
      <p:grpSp>
        <p:nvGrpSpPr>
          <p:cNvPr id="14" name="Group 14"/>
          <p:cNvGrpSpPr/>
          <p:nvPr/>
        </p:nvGrpSpPr>
        <p:grpSpPr>
          <a:xfrm>
            <a:off x="13240464" y="1620375"/>
            <a:ext cx="946844" cy="946844"/>
            <a:chOff x="0" y="0"/>
            <a:chExt cx="556826" cy="556826"/>
          </a:xfrm>
        </p:grpSpPr>
        <p:sp>
          <p:nvSpPr>
            <p:cNvPr id="15" name="Freeform 15"/>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1C88CF"/>
            </a:solidFill>
          </p:spPr>
          <p:txBody>
            <a:bodyPr/>
            <a:lstStyle/>
            <a:p>
              <a:endParaRPr lang="en-CA"/>
            </a:p>
          </p:txBody>
        </p:sp>
        <p:sp>
          <p:nvSpPr>
            <p:cNvPr id="16" name="TextBox 16"/>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17</a:t>
              </a:r>
            </a:p>
          </p:txBody>
        </p:sp>
      </p:grpSp>
      <p:sp>
        <p:nvSpPr>
          <p:cNvPr id="17" name="AutoShape 17"/>
          <p:cNvSpPr/>
          <p:nvPr/>
        </p:nvSpPr>
        <p:spPr>
          <a:xfrm>
            <a:off x="13713887" y="2567219"/>
            <a:ext cx="0" cy="735854"/>
          </a:xfrm>
          <a:prstGeom prst="line">
            <a:avLst/>
          </a:prstGeom>
          <a:ln w="47625" cap="flat">
            <a:solidFill>
              <a:srgbClr val="1C88CF"/>
            </a:solidFill>
            <a:prstDash val="solid"/>
            <a:headEnd type="none" w="sm" len="sm"/>
            <a:tailEnd type="oval" w="lg" len="lg"/>
          </a:ln>
        </p:spPr>
        <p:txBody>
          <a:bodyPr/>
          <a:lstStyle/>
          <a:p>
            <a:endParaRPr lang="en-CA"/>
          </a:p>
        </p:txBody>
      </p:sp>
      <p:grpSp>
        <p:nvGrpSpPr>
          <p:cNvPr id="18" name="Group 18"/>
          <p:cNvGrpSpPr/>
          <p:nvPr/>
        </p:nvGrpSpPr>
        <p:grpSpPr>
          <a:xfrm>
            <a:off x="10187523" y="2356229"/>
            <a:ext cx="946844" cy="946844"/>
            <a:chOff x="0" y="0"/>
            <a:chExt cx="556826" cy="556826"/>
          </a:xfrm>
        </p:grpSpPr>
        <p:sp>
          <p:nvSpPr>
            <p:cNvPr id="19" name="Freeform 19"/>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18AFD6"/>
            </a:solidFill>
          </p:spPr>
          <p:txBody>
            <a:bodyPr/>
            <a:lstStyle/>
            <a:p>
              <a:endParaRPr lang="en-CA"/>
            </a:p>
          </p:txBody>
        </p:sp>
        <p:sp>
          <p:nvSpPr>
            <p:cNvPr id="20" name="TextBox 20"/>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16</a:t>
              </a:r>
            </a:p>
          </p:txBody>
        </p:sp>
      </p:grpSp>
      <p:sp>
        <p:nvSpPr>
          <p:cNvPr id="21" name="AutoShape 21"/>
          <p:cNvSpPr/>
          <p:nvPr/>
        </p:nvSpPr>
        <p:spPr>
          <a:xfrm>
            <a:off x="10660946" y="3303073"/>
            <a:ext cx="0" cy="735854"/>
          </a:xfrm>
          <a:prstGeom prst="line">
            <a:avLst/>
          </a:prstGeom>
          <a:ln w="47625" cap="flat">
            <a:solidFill>
              <a:srgbClr val="18AFD6"/>
            </a:solidFill>
            <a:prstDash val="solid"/>
            <a:headEnd type="none" w="sm" len="sm"/>
            <a:tailEnd type="oval" w="lg" len="lg"/>
          </a:ln>
        </p:spPr>
        <p:txBody>
          <a:bodyPr/>
          <a:lstStyle/>
          <a:p>
            <a:endParaRPr lang="en-CA"/>
          </a:p>
        </p:txBody>
      </p:sp>
      <p:grpSp>
        <p:nvGrpSpPr>
          <p:cNvPr id="22" name="Group 22"/>
          <p:cNvGrpSpPr/>
          <p:nvPr/>
        </p:nvGrpSpPr>
        <p:grpSpPr>
          <a:xfrm>
            <a:off x="7134582" y="3092083"/>
            <a:ext cx="946844" cy="946844"/>
            <a:chOff x="0" y="0"/>
            <a:chExt cx="556826" cy="556826"/>
          </a:xfrm>
        </p:grpSpPr>
        <p:sp>
          <p:nvSpPr>
            <p:cNvPr id="23" name="Freeform 23"/>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37C9EF"/>
            </a:solidFill>
          </p:spPr>
          <p:txBody>
            <a:bodyPr/>
            <a:lstStyle/>
            <a:p>
              <a:endParaRPr lang="en-CA"/>
            </a:p>
          </p:txBody>
        </p:sp>
        <p:sp>
          <p:nvSpPr>
            <p:cNvPr id="24" name="TextBox 24"/>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15</a:t>
              </a:r>
            </a:p>
          </p:txBody>
        </p:sp>
      </p:grpSp>
      <p:sp>
        <p:nvSpPr>
          <p:cNvPr id="25" name="AutoShape 25"/>
          <p:cNvSpPr/>
          <p:nvPr/>
        </p:nvSpPr>
        <p:spPr>
          <a:xfrm flipH="1">
            <a:off x="7608004" y="4038927"/>
            <a:ext cx="0" cy="735854"/>
          </a:xfrm>
          <a:prstGeom prst="line">
            <a:avLst/>
          </a:prstGeom>
          <a:ln w="47625" cap="flat">
            <a:solidFill>
              <a:srgbClr val="37C9EF"/>
            </a:solidFill>
            <a:prstDash val="solid"/>
            <a:headEnd type="none" w="sm" len="sm"/>
            <a:tailEnd type="oval" w="lg" len="lg"/>
          </a:ln>
        </p:spPr>
        <p:txBody>
          <a:bodyPr/>
          <a:lstStyle/>
          <a:p>
            <a:endParaRPr lang="en-CA"/>
          </a:p>
        </p:txBody>
      </p:sp>
      <p:grpSp>
        <p:nvGrpSpPr>
          <p:cNvPr id="26" name="Group 26"/>
          <p:cNvGrpSpPr/>
          <p:nvPr/>
        </p:nvGrpSpPr>
        <p:grpSpPr>
          <a:xfrm>
            <a:off x="4081641" y="3827937"/>
            <a:ext cx="946844" cy="946844"/>
            <a:chOff x="0" y="0"/>
            <a:chExt cx="556826" cy="556826"/>
          </a:xfrm>
        </p:grpSpPr>
        <p:sp>
          <p:nvSpPr>
            <p:cNvPr id="27" name="Freeform 27"/>
            <p:cNvSpPr/>
            <p:nvPr/>
          </p:nvSpPr>
          <p:spPr>
            <a:xfrm>
              <a:off x="0" y="0"/>
              <a:ext cx="556826" cy="556826"/>
            </a:xfrm>
            <a:custGeom>
              <a:avLst/>
              <a:gdLst/>
              <a:ahLst/>
              <a:cxnLst/>
              <a:rect l="l" t="t" r="r" b="b"/>
              <a:pathLst>
                <a:path w="556826" h="556826">
                  <a:moveTo>
                    <a:pt x="278413" y="0"/>
                  </a:moveTo>
                  <a:cubicBezTo>
                    <a:pt x="124650" y="0"/>
                    <a:pt x="0" y="124650"/>
                    <a:pt x="0" y="278413"/>
                  </a:cubicBezTo>
                  <a:cubicBezTo>
                    <a:pt x="0" y="432176"/>
                    <a:pt x="124650" y="556826"/>
                    <a:pt x="278413" y="556826"/>
                  </a:cubicBezTo>
                  <a:cubicBezTo>
                    <a:pt x="432176" y="556826"/>
                    <a:pt x="556826" y="432176"/>
                    <a:pt x="556826" y="278413"/>
                  </a:cubicBezTo>
                  <a:cubicBezTo>
                    <a:pt x="556826" y="124650"/>
                    <a:pt x="432176" y="0"/>
                    <a:pt x="278413" y="0"/>
                  </a:cubicBezTo>
                  <a:close/>
                </a:path>
              </a:pathLst>
            </a:custGeom>
            <a:solidFill>
              <a:srgbClr val="3EDAD8"/>
            </a:solidFill>
          </p:spPr>
          <p:txBody>
            <a:bodyPr/>
            <a:lstStyle/>
            <a:p>
              <a:endParaRPr lang="en-CA"/>
            </a:p>
          </p:txBody>
        </p:sp>
        <p:sp>
          <p:nvSpPr>
            <p:cNvPr id="28" name="TextBox 28"/>
            <p:cNvSpPr txBox="1"/>
            <p:nvPr/>
          </p:nvSpPr>
          <p:spPr>
            <a:xfrm>
              <a:off x="52202" y="-4948"/>
              <a:ext cx="452421" cy="509571"/>
            </a:xfrm>
            <a:prstGeom prst="rect">
              <a:avLst/>
            </a:prstGeom>
          </p:spPr>
          <p:txBody>
            <a:bodyPr lIns="0" tIns="0" rIns="0" bIns="0" rtlCol="0" anchor="ctr"/>
            <a:lstStyle/>
            <a:p>
              <a:pPr algn="ctr">
                <a:lnSpc>
                  <a:spcPts val="3919"/>
                </a:lnSpc>
              </a:pPr>
              <a:r>
                <a:rPr lang="en-US" sz="2799">
                  <a:solidFill>
                    <a:srgbClr val="000000"/>
                  </a:solidFill>
                  <a:latin typeface="Aileron Bold"/>
                  <a:ea typeface="Aileron Bold"/>
                  <a:cs typeface="Aileron Bold"/>
                  <a:sym typeface="Aileron Bold"/>
                </a:rPr>
                <a:t>14</a:t>
              </a:r>
            </a:p>
          </p:txBody>
        </p:sp>
      </p:grpSp>
      <p:sp>
        <p:nvSpPr>
          <p:cNvPr id="29" name="AutoShape 29"/>
          <p:cNvSpPr/>
          <p:nvPr/>
        </p:nvSpPr>
        <p:spPr>
          <a:xfrm flipH="1">
            <a:off x="4555063" y="4774781"/>
            <a:ext cx="0" cy="735854"/>
          </a:xfrm>
          <a:prstGeom prst="line">
            <a:avLst/>
          </a:prstGeom>
          <a:ln w="47625" cap="flat">
            <a:solidFill>
              <a:srgbClr val="3EDAD8"/>
            </a:solidFill>
            <a:prstDash val="solid"/>
            <a:headEnd type="none" w="sm" len="sm"/>
            <a:tailEnd type="oval" w="lg" len="lg"/>
          </a:ln>
        </p:spPr>
        <p:txBody>
          <a:bodyPr/>
          <a:lstStyle/>
          <a:p>
            <a:endParaRPr lang="en-CA"/>
          </a:p>
        </p:txBody>
      </p:sp>
      <p:sp>
        <p:nvSpPr>
          <p:cNvPr id="30" name="TextBox 30"/>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TIMELINE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95393" y="7749162"/>
            <a:ext cx="7535040" cy="2184092"/>
          </a:xfrm>
          <a:custGeom>
            <a:avLst/>
            <a:gdLst/>
            <a:ahLst/>
            <a:cxnLst/>
            <a:rect l="l" t="t" r="r" b="b"/>
            <a:pathLst>
              <a:path w="7535040" h="2184092">
                <a:moveTo>
                  <a:pt x="0" y="0"/>
                </a:moveTo>
                <a:lnTo>
                  <a:pt x="7535039" y="0"/>
                </a:lnTo>
                <a:lnTo>
                  <a:pt x="7535039" y="2184092"/>
                </a:lnTo>
                <a:lnTo>
                  <a:pt x="0" y="2184092"/>
                </a:lnTo>
                <a:lnTo>
                  <a:pt x="0" y="0"/>
                </a:lnTo>
                <a:close/>
              </a:path>
            </a:pathLst>
          </a:custGeom>
          <a:blipFill>
            <a:blip r:embed="rId3"/>
            <a:stretch>
              <a:fillRect t="-51121" b="-42033"/>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NOTABLE ACQUISITIONS</a:t>
            </a:r>
          </a:p>
        </p:txBody>
      </p:sp>
      <p:sp>
        <p:nvSpPr>
          <p:cNvPr id="4" name="TextBox 4"/>
          <p:cNvSpPr txBox="1"/>
          <p:nvPr/>
        </p:nvSpPr>
        <p:spPr>
          <a:xfrm>
            <a:off x="4231019" y="1181958"/>
            <a:ext cx="9825962" cy="7127676"/>
          </a:xfrm>
          <a:prstGeom prst="rect">
            <a:avLst/>
          </a:prstGeom>
        </p:spPr>
        <p:txBody>
          <a:bodyPr lIns="0" tIns="0" rIns="0" bIns="0" rtlCol="0" anchor="t">
            <a:spAutoFit/>
          </a:bodyPr>
          <a:lstStyle/>
          <a:p>
            <a:pPr algn="l">
              <a:lnSpc>
                <a:spcPts val="4200"/>
              </a:lnSpc>
            </a:pPr>
            <a:r>
              <a:rPr lang="en-US" sz="3000">
                <a:solidFill>
                  <a:srgbClr val="000000"/>
                </a:solidFill>
                <a:latin typeface="Poppins Bold"/>
                <a:ea typeface="Poppins Bold"/>
                <a:cs typeface="Poppins Bold"/>
                <a:sym typeface="Poppins Bold"/>
              </a:rPr>
              <a:t>2000: GIGA - $1.25 BILLION - </a:t>
            </a:r>
            <a:r>
              <a:rPr lang="en-US" sz="3000">
                <a:solidFill>
                  <a:srgbClr val="000000"/>
                </a:solidFill>
                <a:latin typeface="Poppins"/>
                <a:ea typeface="Poppins"/>
                <a:cs typeface="Poppins"/>
                <a:sym typeface="Poppins"/>
              </a:rPr>
              <a:t>SPECIALIZES IN ADVANCED HIGH-SPEED COMMUNICATIONS CHIPS USED IN OPTICAL NETWORKING</a:t>
            </a:r>
          </a:p>
          <a:p>
            <a:pPr algn="l">
              <a:lnSpc>
                <a:spcPts val="4200"/>
              </a:lnSpc>
            </a:pPr>
            <a:r>
              <a:rPr lang="en-US" sz="3000">
                <a:solidFill>
                  <a:srgbClr val="000000"/>
                </a:solidFill>
                <a:latin typeface="Poppins Bold"/>
                <a:ea typeface="Poppins Bold"/>
                <a:cs typeface="Poppins Bold"/>
                <a:sym typeface="Poppins Bold"/>
              </a:rPr>
              <a:t>2010: MCAFEE - $7.68 BILLION - </a:t>
            </a:r>
            <a:r>
              <a:rPr lang="en-US" sz="3000">
                <a:solidFill>
                  <a:srgbClr val="000000"/>
                </a:solidFill>
                <a:latin typeface="Poppins"/>
                <a:ea typeface="Poppins"/>
                <a:cs typeface="Poppins"/>
                <a:sym typeface="Poppins"/>
              </a:rPr>
              <a:t>COMPUTER SECURITY SOFTWARE</a:t>
            </a:r>
          </a:p>
          <a:p>
            <a:pPr algn="l">
              <a:lnSpc>
                <a:spcPts val="4200"/>
              </a:lnSpc>
            </a:pPr>
            <a:r>
              <a:rPr lang="en-US" sz="3000">
                <a:solidFill>
                  <a:srgbClr val="000000"/>
                </a:solidFill>
                <a:latin typeface="Poppins Bold"/>
                <a:ea typeface="Poppins Bold"/>
                <a:cs typeface="Poppins Bold"/>
                <a:sym typeface="Poppins Bold"/>
              </a:rPr>
              <a:t>2010: INFINEON TECHNOLOGIES - $1.4 BILLION - </a:t>
            </a:r>
            <a:r>
              <a:rPr lang="en-US" sz="3000">
                <a:solidFill>
                  <a:srgbClr val="000000"/>
                </a:solidFill>
                <a:latin typeface="Poppins"/>
                <a:ea typeface="Poppins"/>
                <a:cs typeface="Poppins"/>
                <a:sym typeface="Poppins"/>
              </a:rPr>
              <a:t>GERMANY’S LARGEST SEMICONDUCTOR MANUFACTURER</a:t>
            </a:r>
          </a:p>
          <a:p>
            <a:pPr algn="l">
              <a:lnSpc>
                <a:spcPts val="4200"/>
              </a:lnSpc>
            </a:pPr>
            <a:r>
              <a:rPr lang="en-US" sz="3000">
                <a:solidFill>
                  <a:srgbClr val="000000"/>
                </a:solidFill>
                <a:latin typeface="Poppins Bold"/>
                <a:ea typeface="Poppins Bold"/>
                <a:cs typeface="Poppins Bold"/>
                <a:sym typeface="Poppins Bold"/>
              </a:rPr>
              <a:t>2015: ALTERA - $16.75 BILLION - </a:t>
            </a:r>
            <a:r>
              <a:rPr lang="en-US" sz="3000">
                <a:solidFill>
                  <a:srgbClr val="000000"/>
                </a:solidFill>
                <a:latin typeface="Poppins"/>
                <a:ea typeface="Poppins"/>
                <a:cs typeface="Poppins"/>
                <a:sym typeface="Poppins"/>
              </a:rPr>
              <a:t>MANUFACTURER OF PROGRAMMABLE LOGIC DEVICES</a:t>
            </a:r>
          </a:p>
          <a:p>
            <a:pPr algn="l">
              <a:lnSpc>
                <a:spcPts val="4200"/>
              </a:lnSpc>
            </a:pPr>
            <a:r>
              <a:rPr lang="en-US" sz="3000">
                <a:solidFill>
                  <a:srgbClr val="000000"/>
                </a:solidFill>
                <a:latin typeface="Poppins Bold"/>
                <a:ea typeface="Poppins Bold"/>
                <a:cs typeface="Poppins Bold"/>
                <a:sym typeface="Poppins Bold"/>
              </a:rPr>
              <a:t>2017: MOBILEYE - $15.3 BILLION - </a:t>
            </a:r>
            <a:r>
              <a:rPr lang="en-US" sz="3000">
                <a:solidFill>
                  <a:srgbClr val="000000"/>
                </a:solidFill>
                <a:latin typeface="Poppins"/>
                <a:ea typeface="Poppins"/>
                <a:cs typeface="Poppins"/>
                <a:sym typeface="Poppins"/>
              </a:rPr>
              <a:t>DEVELOPS AUTONOMOUS DRIVING TECHNOLOGIES</a:t>
            </a:r>
          </a:p>
          <a:p>
            <a:pPr algn="ctr">
              <a:lnSpc>
                <a:spcPts val="2821"/>
              </a:lnSpc>
            </a:pPr>
            <a:endParaRPr lang="en-US" sz="3000">
              <a:solidFill>
                <a:srgbClr val="000000"/>
              </a:solidFill>
              <a:latin typeface="Poppins"/>
              <a:ea typeface="Poppins"/>
              <a:cs typeface="Poppins"/>
              <a:sym typeface="Poppins"/>
            </a:endParaRPr>
          </a:p>
          <a:p>
            <a:pPr algn="ctr">
              <a:lnSpc>
                <a:spcPts val="2821"/>
              </a:lnSpc>
              <a:spcBef>
                <a:spcPct val="0"/>
              </a:spcBef>
            </a:pPr>
            <a:endParaRPr lang="en-US" sz="3000">
              <a:solidFill>
                <a:srgbClr val="000000"/>
              </a:solidFill>
              <a:latin typeface="Poppins"/>
              <a:ea typeface="Poppins"/>
              <a:cs typeface="Poppins"/>
              <a:sym typeface="Poppi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1339" y="0"/>
            <a:ext cx="20486264" cy="10287000"/>
          </a:xfrm>
          <a:custGeom>
            <a:avLst/>
            <a:gdLst/>
            <a:ahLst/>
            <a:cxnLst/>
            <a:rect l="l" t="t" r="r" b="b"/>
            <a:pathLst>
              <a:path w="20486264" h="10287000">
                <a:moveTo>
                  <a:pt x="0" y="0"/>
                </a:moveTo>
                <a:lnTo>
                  <a:pt x="20486264" y="0"/>
                </a:lnTo>
                <a:lnTo>
                  <a:pt x="20486264" y="10287000"/>
                </a:lnTo>
                <a:lnTo>
                  <a:pt x="0" y="10287000"/>
                </a:lnTo>
                <a:lnTo>
                  <a:pt x="0" y="0"/>
                </a:lnTo>
                <a:close/>
              </a:path>
            </a:pathLst>
          </a:custGeom>
          <a:blipFill>
            <a:blip r:embed="rId3"/>
            <a:stretch>
              <a:fillRect/>
            </a:stretch>
          </a:blipFill>
        </p:spPr>
        <p:txBody>
          <a:bodyPr/>
          <a:lstStyle/>
          <a:p>
            <a:endParaRPr lang="en-CA"/>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1339" y="0"/>
            <a:ext cx="21785658" cy="10287000"/>
          </a:xfrm>
          <a:custGeom>
            <a:avLst/>
            <a:gdLst/>
            <a:ahLst/>
            <a:cxnLst/>
            <a:rect l="l" t="t" r="r" b="b"/>
            <a:pathLst>
              <a:path w="21785658" h="10287000">
                <a:moveTo>
                  <a:pt x="0" y="0"/>
                </a:moveTo>
                <a:lnTo>
                  <a:pt x="21785658" y="0"/>
                </a:lnTo>
                <a:lnTo>
                  <a:pt x="21785658" y="10287000"/>
                </a:lnTo>
                <a:lnTo>
                  <a:pt x="0" y="10287000"/>
                </a:lnTo>
                <a:lnTo>
                  <a:pt x="0" y="0"/>
                </a:lnTo>
                <a:close/>
              </a:path>
            </a:pathLst>
          </a:custGeom>
          <a:blipFill>
            <a:blip r:embed="rId2"/>
            <a:stretch>
              <a:fillRect l="-206" r="-206"/>
            </a:stretch>
          </a:blipFill>
        </p:spPr>
        <p:txBody>
          <a:bodyPr/>
          <a:lstStyle/>
          <a:p>
            <a:endParaRPr lang="en-CA"/>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blue screen&#10;&#10;Description automatically generated">
            <a:extLst>
              <a:ext uri="{FF2B5EF4-FFF2-40B4-BE49-F238E27FC236}">
                <a16:creationId xmlns:a16="http://schemas.microsoft.com/office/drawing/2014/main" id="{22E1C8EA-AEE3-FA35-7A6D-DE317CD40C74}"/>
              </a:ext>
            </a:extLst>
          </p:cNvPr>
          <p:cNvPicPr>
            <a:picLocks noChangeAspect="1"/>
          </p:cNvPicPr>
          <p:nvPr/>
        </p:nvPicPr>
        <p:blipFill>
          <a:blip r:embed="rId2"/>
          <a:stretch>
            <a:fillRect/>
          </a:stretch>
        </p:blipFill>
        <p:spPr>
          <a:xfrm>
            <a:off x="0" y="291180"/>
            <a:ext cx="18297605" cy="9944764"/>
          </a:xfrm>
          <a:prstGeom prst="rect">
            <a:avLst/>
          </a:prstGeom>
        </p:spPr>
      </p:pic>
    </p:spTree>
    <p:extLst>
      <p:ext uri="{BB962C8B-B14F-4D97-AF65-F5344CB8AC3E}">
        <p14:creationId xmlns:p14="http://schemas.microsoft.com/office/powerpoint/2010/main" val="27751546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70266" y="1439915"/>
            <a:ext cx="12876552" cy="8619841"/>
          </a:xfrm>
          <a:custGeom>
            <a:avLst/>
            <a:gdLst/>
            <a:ahLst/>
            <a:cxnLst/>
            <a:rect l="l" t="t" r="r" b="b"/>
            <a:pathLst>
              <a:path w="12876552" h="8619841">
                <a:moveTo>
                  <a:pt x="0" y="0"/>
                </a:moveTo>
                <a:lnTo>
                  <a:pt x="12876552" y="0"/>
                </a:lnTo>
                <a:lnTo>
                  <a:pt x="12876552" y="8619841"/>
                </a:lnTo>
                <a:lnTo>
                  <a:pt x="0" y="8619841"/>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A YEAR IN REVIEW (10K)</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8380" y="315172"/>
            <a:ext cx="20041307" cy="9656655"/>
          </a:xfrm>
          <a:custGeom>
            <a:avLst/>
            <a:gdLst/>
            <a:ahLst/>
            <a:cxnLst/>
            <a:rect l="l" t="t" r="r" b="b"/>
            <a:pathLst>
              <a:path w="20041307" h="9656655">
                <a:moveTo>
                  <a:pt x="0" y="0"/>
                </a:moveTo>
                <a:lnTo>
                  <a:pt x="20041307" y="0"/>
                </a:lnTo>
                <a:lnTo>
                  <a:pt x="20041307" y="9656656"/>
                </a:lnTo>
                <a:lnTo>
                  <a:pt x="0" y="9656656"/>
                </a:lnTo>
                <a:lnTo>
                  <a:pt x="0" y="0"/>
                </a:lnTo>
                <a:close/>
              </a:path>
            </a:pathLst>
          </a:custGeom>
          <a:blipFill>
            <a:blip r:embed="rId3"/>
            <a:stretch>
              <a:fillRect/>
            </a:stretch>
          </a:blipFill>
        </p:spPr>
        <p:txBody>
          <a:bodyPr/>
          <a:lstStyle/>
          <a:p>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CA"/>
          </a:p>
        </p:txBody>
      </p:sp>
      <p:grpSp>
        <p:nvGrpSpPr>
          <p:cNvPr id="3" name="Group 3"/>
          <p:cNvGrpSpPr/>
          <p:nvPr/>
        </p:nvGrpSpPr>
        <p:grpSpPr>
          <a:xfrm>
            <a:off x="-1124787" y="995172"/>
            <a:ext cx="2254222" cy="2031525"/>
            <a:chOff x="0" y="0"/>
            <a:chExt cx="789162" cy="711200"/>
          </a:xfrm>
        </p:grpSpPr>
        <p:sp>
          <p:nvSpPr>
            <p:cNvPr id="4" name="Freeform 4"/>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5" name="TextBox 5"/>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sp>
        <p:nvSpPr>
          <p:cNvPr id="6" name="Freeform 6"/>
          <p:cNvSpPr/>
          <p:nvPr/>
        </p:nvSpPr>
        <p:spPr>
          <a:xfrm rot="-10800000">
            <a:off x="-1218441" y="675345"/>
            <a:ext cx="2460578" cy="544403"/>
          </a:xfrm>
          <a:custGeom>
            <a:avLst/>
            <a:gdLst/>
            <a:ahLst/>
            <a:cxnLst/>
            <a:rect l="l" t="t" r="r" b="b"/>
            <a:pathLst>
              <a:path w="2460578" h="544403">
                <a:moveTo>
                  <a:pt x="0" y="0"/>
                </a:moveTo>
                <a:lnTo>
                  <a:pt x="2460579" y="0"/>
                </a:lnTo>
                <a:lnTo>
                  <a:pt x="2460579" y="544403"/>
                </a:lnTo>
                <a:lnTo>
                  <a:pt x="0" y="544403"/>
                </a:lnTo>
                <a:lnTo>
                  <a:pt x="0" y="0"/>
                </a:lnTo>
                <a:close/>
              </a:path>
            </a:pathLst>
          </a:custGeom>
          <a:blipFill>
            <a:blip r:embed="rId3"/>
            <a:stretch>
              <a:fillRect/>
            </a:stretch>
          </a:blipFill>
        </p:spPr>
        <p:txBody>
          <a:bodyPr/>
          <a:lstStyle/>
          <a:p>
            <a:endParaRPr lang="en-CA"/>
          </a:p>
        </p:txBody>
      </p:sp>
      <p:grpSp>
        <p:nvGrpSpPr>
          <p:cNvPr id="7" name="Group 7"/>
          <p:cNvGrpSpPr/>
          <p:nvPr/>
        </p:nvGrpSpPr>
        <p:grpSpPr>
          <a:xfrm>
            <a:off x="-1124787" y="-969297"/>
            <a:ext cx="2254222" cy="1991401"/>
            <a:chOff x="0" y="0"/>
            <a:chExt cx="765645" cy="676378"/>
          </a:xfrm>
        </p:grpSpPr>
        <p:sp>
          <p:nvSpPr>
            <p:cNvPr id="8" name="Freeform 8"/>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9" name="TextBox 9"/>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grpSp>
        <p:nvGrpSpPr>
          <p:cNvPr id="10" name="Group 10"/>
          <p:cNvGrpSpPr/>
          <p:nvPr/>
        </p:nvGrpSpPr>
        <p:grpSpPr>
          <a:xfrm rot="-10800000">
            <a:off x="976033" y="624316"/>
            <a:ext cx="411204" cy="370855"/>
            <a:chOff x="0" y="0"/>
            <a:chExt cx="788578" cy="711200"/>
          </a:xfrm>
        </p:grpSpPr>
        <p:sp>
          <p:nvSpPr>
            <p:cNvPr id="11" name="Freeform 11"/>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2" name="TextBox 12"/>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3" name="Group 13"/>
          <p:cNvGrpSpPr/>
          <p:nvPr/>
        </p:nvGrpSpPr>
        <p:grpSpPr>
          <a:xfrm>
            <a:off x="65280" y="2192173"/>
            <a:ext cx="925320" cy="834524"/>
            <a:chOff x="0" y="0"/>
            <a:chExt cx="788578" cy="711200"/>
          </a:xfrm>
        </p:grpSpPr>
        <p:sp>
          <p:nvSpPr>
            <p:cNvPr id="14" name="Freeform 14"/>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5" name="TextBox 15"/>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6" name="Group 16"/>
          <p:cNvGrpSpPr/>
          <p:nvPr/>
        </p:nvGrpSpPr>
        <p:grpSpPr>
          <a:xfrm>
            <a:off x="740845" y="1431909"/>
            <a:ext cx="388589" cy="350459"/>
            <a:chOff x="0" y="0"/>
            <a:chExt cx="788578" cy="711200"/>
          </a:xfrm>
        </p:grpSpPr>
        <p:sp>
          <p:nvSpPr>
            <p:cNvPr id="17" name="Freeform 17"/>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18" name="TextBox 18"/>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19" name="Group 19"/>
          <p:cNvGrpSpPr/>
          <p:nvPr/>
        </p:nvGrpSpPr>
        <p:grpSpPr>
          <a:xfrm>
            <a:off x="13596384" y="5200650"/>
            <a:ext cx="5862981" cy="5283773"/>
            <a:chOff x="0" y="0"/>
            <a:chExt cx="789162" cy="711200"/>
          </a:xfrm>
        </p:grpSpPr>
        <p:sp>
          <p:nvSpPr>
            <p:cNvPr id="20" name="Freeform 20"/>
            <p:cNvSpPr/>
            <p:nvPr/>
          </p:nvSpPr>
          <p:spPr>
            <a:xfrm>
              <a:off x="0" y="0"/>
              <a:ext cx="789162" cy="711200"/>
            </a:xfrm>
            <a:custGeom>
              <a:avLst/>
              <a:gdLst/>
              <a:ahLst/>
              <a:cxnLst/>
              <a:rect l="l" t="t" r="r" b="b"/>
              <a:pathLst>
                <a:path w="789162" h="711200">
                  <a:moveTo>
                    <a:pt x="394581" y="711200"/>
                  </a:moveTo>
                  <a:lnTo>
                    <a:pt x="789162" y="0"/>
                  </a:lnTo>
                  <a:lnTo>
                    <a:pt x="0" y="0"/>
                  </a:lnTo>
                  <a:lnTo>
                    <a:pt x="394581" y="711200"/>
                  </a:lnTo>
                  <a:close/>
                </a:path>
              </a:pathLst>
            </a:custGeom>
            <a:solidFill>
              <a:srgbClr val="2E66AF"/>
            </a:solidFill>
          </p:spPr>
          <p:txBody>
            <a:bodyPr/>
            <a:lstStyle/>
            <a:p>
              <a:endParaRPr lang="en-CA"/>
            </a:p>
          </p:txBody>
        </p:sp>
        <p:sp>
          <p:nvSpPr>
            <p:cNvPr id="21" name="TextBox 21"/>
            <p:cNvSpPr txBox="1"/>
            <p:nvPr/>
          </p:nvSpPr>
          <p:spPr>
            <a:xfrm>
              <a:off x="123307" y="3175"/>
              <a:ext cx="542549" cy="377825"/>
            </a:xfrm>
            <a:prstGeom prst="rect">
              <a:avLst/>
            </a:prstGeom>
          </p:spPr>
          <p:txBody>
            <a:bodyPr lIns="50800" tIns="50800" rIns="50800" bIns="50800" rtlCol="0" anchor="ctr"/>
            <a:lstStyle/>
            <a:p>
              <a:pPr algn="ctr">
                <a:lnSpc>
                  <a:spcPts val="2459"/>
                </a:lnSpc>
              </a:pPr>
              <a:endParaRPr/>
            </a:p>
          </p:txBody>
        </p:sp>
      </p:grpSp>
      <p:grpSp>
        <p:nvGrpSpPr>
          <p:cNvPr id="22" name="Group 22"/>
          <p:cNvGrpSpPr/>
          <p:nvPr/>
        </p:nvGrpSpPr>
        <p:grpSpPr>
          <a:xfrm>
            <a:off x="13586859" y="35929"/>
            <a:ext cx="5862981" cy="5179415"/>
            <a:chOff x="0" y="0"/>
            <a:chExt cx="765645" cy="676378"/>
          </a:xfrm>
        </p:grpSpPr>
        <p:sp>
          <p:nvSpPr>
            <p:cNvPr id="23" name="Freeform 23"/>
            <p:cNvSpPr/>
            <p:nvPr/>
          </p:nvSpPr>
          <p:spPr>
            <a:xfrm>
              <a:off x="0" y="0"/>
              <a:ext cx="765645" cy="676378"/>
            </a:xfrm>
            <a:custGeom>
              <a:avLst/>
              <a:gdLst/>
              <a:ahLst/>
              <a:cxnLst/>
              <a:rect l="l" t="t" r="r" b="b"/>
              <a:pathLst>
                <a:path w="765645" h="676378">
                  <a:moveTo>
                    <a:pt x="382822" y="0"/>
                  </a:moveTo>
                  <a:lnTo>
                    <a:pt x="765645" y="676378"/>
                  </a:lnTo>
                  <a:lnTo>
                    <a:pt x="0" y="676378"/>
                  </a:lnTo>
                  <a:lnTo>
                    <a:pt x="382822" y="0"/>
                  </a:lnTo>
                  <a:close/>
                </a:path>
              </a:pathLst>
            </a:custGeom>
            <a:solidFill>
              <a:srgbClr val="00569E"/>
            </a:solidFill>
          </p:spPr>
          <p:txBody>
            <a:bodyPr/>
            <a:lstStyle/>
            <a:p>
              <a:endParaRPr lang="en-CA"/>
            </a:p>
          </p:txBody>
        </p:sp>
        <p:sp>
          <p:nvSpPr>
            <p:cNvPr id="24" name="TextBox 24"/>
            <p:cNvSpPr txBox="1"/>
            <p:nvPr/>
          </p:nvSpPr>
          <p:spPr>
            <a:xfrm>
              <a:off x="119632" y="266408"/>
              <a:ext cx="526381" cy="361658"/>
            </a:xfrm>
            <a:prstGeom prst="rect">
              <a:avLst/>
            </a:prstGeom>
          </p:spPr>
          <p:txBody>
            <a:bodyPr lIns="50800" tIns="50800" rIns="50800" bIns="50800" rtlCol="0" anchor="ctr"/>
            <a:lstStyle/>
            <a:p>
              <a:pPr algn="ctr">
                <a:lnSpc>
                  <a:spcPts val="2459"/>
                </a:lnSpc>
              </a:pPr>
              <a:endParaRPr/>
            </a:p>
          </p:txBody>
        </p:sp>
      </p:grpSp>
      <p:sp>
        <p:nvSpPr>
          <p:cNvPr id="25" name="TextBox 25"/>
          <p:cNvSpPr txBox="1"/>
          <p:nvPr/>
        </p:nvSpPr>
        <p:spPr>
          <a:xfrm>
            <a:off x="1387237" y="1273616"/>
            <a:ext cx="12870052" cy="2444452"/>
          </a:xfrm>
          <a:prstGeom prst="rect">
            <a:avLst/>
          </a:prstGeom>
        </p:spPr>
        <p:txBody>
          <a:bodyPr lIns="0" tIns="0" rIns="0" bIns="0" rtlCol="0" anchor="t">
            <a:spAutoFit/>
          </a:bodyPr>
          <a:lstStyle/>
          <a:p>
            <a:pPr algn="l">
              <a:lnSpc>
                <a:spcPts val="9736"/>
              </a:lnSpc>
              <a:spcBef>
                <a:spcPct val="0"/>
              </a:spcBef>
            </a:pPr>
            <a:r>
              <a:rPr lang="en-US" sz="6954">
                <a:solidFill>
                  <a:srgbClr val="2E66AF"/>
                </a:solidFill>
                <a:latin typeface="Poppins Ultra-Bold"/>
                <a:ea typeface="Poppins Ultra-Bold"/>
                <a:cs typeface="Poppins Ultra-Bold"/>
                <a:sym typeface="Poppins Ultra-Bold"/>
              </a:rPr>
              <a:t>KEY TYPES OF SEMICONDUCTORS</a:t>
            </a:r>
          </a:p>
        </p:txBody>
      </p:sp>
      <p:grpSp>
        <p:nvGrpSpPr>
          <p:cNvPr id="26" name="Group 26"/>
          <p:cNvGrpSpPr/>
          <p:nvPr/>
        </p:nvGrpSpPr>
        <p:grpSpPr>
          <a:xfrm>
            <a:off x="12467496" y="2459901"/>
            <a:ext cx="6720806" cy="5510884"/>
            <a:chOff x="0" y="0"/>
            <a:chExt cx="4522584" cy="3708400"/>
          </a:xfrm>
        </p:grpSpPr>
        <p:sp>
          <p:nvSpPr>
            <p:cNvPr id="27" name="Freeform 27"/>
            <p:cNvSpPr/>
            <p:nvPr/>
          </p:nvSpPr>
          <p:spPr>
            <a:xfrm>
              <a:off x="0" y="0"/>
              <a:ext cx="4522584" cy="3708400"/>
            </a:xfrm>
            <a:custGeom>
              <a:avLst/>
              <a:gdLst/>
              <a:ahLst/>
              <a:cxnLst/>
              <a:rect l="l" t="t" r="r" b="b"/>
              <a:pathLst>
                <a:path w="4522584" h="3708400">
                  <a:moveTo>
                    <a:pt x="3391938" y="0"/>
                  </a:moveTo>
                  <a:lnTo>
                    <a:pt x="1130646" y="0"/>
                  </a:lnTo>
                  <a:lnTo>
                    <a:pt x="0" y="1854200"/>
                  </a:lnTo>
                  <a:lnTo>
                    <a:pt x="1130646" y="3708400"/>
                  </a:lnTo>
                  <a:lnTo>
                    <a:pt x="3391938" y="3708400"/>
                  </a:lnTo>
                  <a:lnTo>
                    <a:pt x="4522584" y="1854200"/>
                  </a:lnTo>
                  <a:close/>
                </a:path>
              </a:pathLst>
            </a:custGeom>
            <a:blipFill>
              <a:blip r:embed="rId4"/>
              <a:stretch>
                <a:fillRect l="-22996"/>
              </a:stretch>
            </a:blipFill>
            <a:ln w="228600" cap="sq">
              <a:solidFill>
                <a:srgbClr val="000000"/>
              </a:solidFill>
              <a:prstDash val="solid"/>
              <a:miter/>
            </a:ln>
          </p:spPr>
          <p:txBody>
            <a:bodyPr/>
            <a:lstStyle/>
            <a:p>
              <a:endParaRPr lang="en-CA"/>
            </a:p>
          </p:txBody>
        </p:sp>
      </p:grpSp>
      <p:grpSp>
        <p:nvGrpSpPr>
          <p:cNvPr id="28" name="Group 28"/>
          <p:cNvGrpSpPr/>
          <p:nvPr/>
        </p:nvGrpSpPr>
        <p:grpSpPr>
          <a:xfrm>
            <a:off x="13586859" y="7890162"/>
            <a:ext cx="2710421" cy="2444463"/>
            <a:chOff x="0" y="0"/>
            <a:chExt cx="788578" cy="711200"/>
          </a:xfrm>
        </p:grpSpPr>
        <p:sp>
          <p:nvSpPr>
            <p:cNvPr id="29" name="Freeform 29"/>
            <p:cNvSpPr/>
            <p:nvPr/>
          </p:nvSpPr>
          <p:spPr>
            <a:xfrm>
              <a:off x="0" y="0"/>
              <a:ext cx="788579" cy="711200"/>
            </a:xfrm>
            <a:custGeom>
              <a:avLst/>
              <a:gdLst/>
              <a:ahLst/>
              <a:cxnLst/>
              <a:rect l="l" t="t" r="r" b="b"/>
              <a:pathLst>
                <a:path w="788579" h="711200">
                  <a:moveTo>
                    <a:pt x="394289" y="0"/>
                  </a:moveTo>
                  <a:lnTo>
                    <a:pt x="788579" y="711200"/>
                  </a:lnTo>
                  <a:lnTo>
                    <a:pt x="0" y="711200"/>
                  </a:lnTo>
                  <a:lnTo>
                    <a:pt x="394289" y="0"/>
                  </a:lnTo>
                  <a:close/>
                </a:path>
              </a:pathLst>
            </a:custGeom>
            <a:solidFill>
              <a:srgbClr val="00569E"/>
            </a:solidFill>
          </p:spPr>
          <p:txBody>
            <a:bodyPr/>
            <a:lstStyle/>
            <a:p>
              <a:endParaRPr lang="en-CA"/>
            </a:p>
          </p:txBody>
        </p:sp>
        <p:sp>
          <p:nvSpPr>
            <p:cNvPr id="30" name="TextBox 30"/>
            <p:cNvSpPr txBox="1"/>
            <p:nvPr/>
          </p:nvSpPr>
          <p:spPr>
            <a:xfrm>
              <a:off x="123215" y="330200"/>
              <a:ext cx="542148" cy="330200"/>
            </a:xfrm>
            <a:prstGeom prst="rect">
              <a:avLst/>
            </a:prstGeom>
          </p:spPr>
          <p:txBody>
            <a:bodyPr lIns="50800" tIns="50800" rIns="50800" bIns="50800" rtlCol="0" anchor="ctr"/>
            <a:lstStyle/>
            <a:p>
              <a:pPr algn="ctr">
                <a:lnSpc>
                  <a:spcPts val="139"/>
                </a:lnSpc>
              </a:pPr>
              <a:endParaRPr/>
            </a:p>
          </p:txBody>
        </p:sp>
      </p:grpSp>
      <p:grpSp>
        <p:nvGrpSpPr>
          <p:cNvPr id="31" name="Group 31"/>
          <p:cNvGrpSpPr/>
          <p:nvPr/>
        </p:nvGrpSpPr>
        <p:grpSpPr>
          <a:xfrm rot="-10800000">
            <a:off x="13586859" y="-438128"/>
            <a:ext cx="3072871" cy="2630301"/>
            <a:chOff x="0" y="0"/>
            <a:chExt cx="788578" cy="675003"/>
          </a:xfrm>
        </p:grpSpPr>
        <p:sp>
          <p:nvSpPr>
            <p:cNvPr id="32" name="Freeform 32"/>
            <p:cNvSpPr/>
            <p:nvPr/>
          </p:nvSpPr>
          <p:spPr>
            <a:xfrm>
              <a:off x="0" y="0"/>
              <a:ext cx="788579" cy="675003"/>
            </a:xfrm>
            <a:custGeom>
              <a:avLst/>
              <a:gdLst/>
              <a:ahLst/>
              <a:cxnLst/>
              <a:rect l="l" t="t" r="r" b="b"/>
              <a:pathLst>
                <a:path w="788579" h="675003">
                  <a:moveTo>
                    <a:pt x="394289" y="0"/>
                  </a:moveTo>
                  <a:lnTo>
                    <a:pt x="788579" y="675003"/>
                  </a:lnTo>
                  <a:lnTo>
                    <a:pt x="0" y="675003"/>
                  </a:lnTo>
                  <a:lnTo>
                    <a:pt x="394289" y="0"/>
                  </a:lnTo>
                  <a:close/>
                </a:path>
              </a:pathLst>
            </a:custGeom>
            <a:solidFill>
              <a:srgbClr val="00569E"/>
            </a:solidFill>
          </p:spPr>
          <p:txBody>
            <a:bodyPr/>
            <a:lstStyle/>
            <a:p>
              <a:endParaRPr lang="en-CA"/>
            </a:p>
          </p:txBody>
        </p:sp>
        <p:sp>
          <p:nvSpPr>
            <p:cNvPr id="33" name="TextBox 33"/>
            <p:cNvSpPr txBox="1"/>
            <p:nvPr/>
          </p:nvSpPr>
          <p:spPr>
            <a:xfrm>
              <a:off x="123215" y="313394"/>
              <a:ext cx="542148" cy="313394"/>
            </a:xfrm>
            <a:prstGeom prst="rect">
              <a:avLst/>
            </a:prstGeom>
          </p:spPr>
          <p:txBody>
            <a:bodyPr lIns="50800" tIns="50800" rIns="50800" bIns="50800" rtlCol="0" anchor="ctr"/>
            <a:lstStyle/>
            <a:p>
              <a:pPr algn="ctr">
                <a:lnSpc>
                  <a:spcPts val="139"/>
                </a:lnSpc>
              </a:pPr>
              <a:endParaRPr/>
            </a:p>
          </p:txBody>
        </p:sp>
      </p:grpSp>
      <p:sp>
        <p:nvSpPr>
          <p:cNvPr id="34" name="TextBox 34"/>
          <p:cNvSpPr txBox="1"/>
          <p:nvPr/>
        </p:nvSpPr>
        <p:spPr>
          <a:xfrm>
            <a:off x="1129434" y="3973282"/>
            <a:ext cx="12466950" cy="3508012"/>
          </a:xfrm>
          <a:prstGeom prst="rect">
            <a:avLst/>
          </a:prstGeom>
        </p:spPr>
        <p:txBody>
          <a:bodyPr lIns="0" tIns="0" rIns="0" bIns="0" rtlCol="0" anchor="t">
            <a:spAutoFit/>
          </a:bodyPr>
          <a:lstStyle/>
          <a:p>
            <a:pPr marL="388035" lvl="1" indent="-194018" algn="l">
              <a:lnSpc>
                <a:spcPts val="2516"/>
              </a:lnSpc>
              <a:buFont typeface="Arial"/>
              <a:buChar char="•"/>
            </a:pPr>
            <a:r>
              <a:rPr lang="en-US" sz="1797">
                <a:solidFill>
                  <a:srgbClr val="000000"/>
                </a:solidFill>
                <a:latin typeface="Poppins"/>
                <a:ea typeface="Poppins"/>
                <a:cs typeface="Poppins"/>
                <a:sym typeface="Poppins"/>
              </a:rPr>
              <a:t>Types of Semiconductor chips:</a:t>
            </a:r>
          </a:p>
          <a:p>
            <a:pPr marL="776071" lvl="2" indent="-258690" algn="l">
              <a:lnSpc>
                <a:spcPts val="2516"/>
              </a:lnSpc>
              <a:buFont typeface="Arial"/>
              <a:buChar char="⚬"/>
            </a:pPr>
            <a:r>
              <a:rPr lang="en-US" sz="1797">
                <a:solidFill>
                  <a:srgbClr val="000000"/>
                </a:solidFill>
                <a:latin typeface="Poppins Bold"/>
                <a:ea typeface="Poppins Bold"/>
                <a:cs typeface="Poppins Bold"/>
                <a:sym typeface="Poppins Bold"/>
              </a:rPr>
              <a:t>Memory Chips</a:t>
            </a:r>
          </a:p>
          <a:p>
            <a:pPr marL="776071" lvl="2" indent="-258690" algn="l">
              <a:lnSpc>
                <a:spcPts val="2516"/>
              </a:lnSpc>
              <a:buFont typeface="Arial"/>
              <a:buChar char="⚬"/>
            </a:pPr>
            <a:r>
              <a:rPr lang="en-US" sz="1797">
                <a:solidFill>
                  <a:srgbClr val="000000"/>
                </a:solidFill>
                <a:latin typeface="Poppins Bold"/>
                <a:ea typeface="Poppins Bold"/>
                <a:cs typeface="Poppins Bold"/>
                <a:sym typeface="Poppins Bold"/>
              </a:rPr>
              <a:t>Microprocessors</a:t>
            </a:r>
          </a:p>
          <a:p>
            <a:pPr marL="776071" lvl="2" indent="-258690" algn="l">
              <a:lnSpc>
                <a:spcPts val="2516"/>
              </a:lnSpc>
              <a:buFont typeface="Arial"/>
              <a:buChar char="⚬"/>
            </a:pPr>
            <a:r>
              <a:rPr lang="en-US" sz="1797">
                <a:solidFill>
                  <a:srgbClr val="000000"/>
                </a:solidFill>
                <a:latin typeface="Poppins Bold"/>
                <a:ea typeface="Poppins Bold"/>
                <a:cs typeface="Poppins Bold"/>
                <a:sym typeface="Poppins Bold"/>
              </a:rPr>
              <a:t>System on Chip (SoC)</a:t>
            </a:r>
          </a:p>
          <a:p>
            <a:pPr algn="l">
              <a:lnSpc>
                <a:spcPts val="2516"/>
              </a:lnSpc>
            </a:pPr>
            <a:endParaRPr lang="en-US">
              <a:solidFill>
                <a:srgbClr val="000000"/>
              </a:solidFill>
              <a:latin typeface="Poppins" pitchFamily="2" charset="77"/>
              <a:ea typeface="Poppins Bold"/>
              <a:cs typeface="Poppins" pitchFamily="2" charset="77"/>
              <a:sym typeface="Poppins Bold"/>
            </a:endParaRPr>
          </a:p>
          <a:p>
            <a:pPr marL="388035" lvl="1" indent="-194018" algn="l">
              <a:lnSpc>
                <a:spcPts val="2516"/>
              </a:lnSpc>
              <a:buFont typeface="Arial"/>
              <a:buChar char="•"/>
            </a:pPr>
            <a:r>
              <a:rPr lang="en-US">
                <a:solidFill>
                  <a:srgbClr val="000000"/>
                </a:solidFill>
                <a:latin typeface="Poppins" pitchFamily="2" charset="77"/>
                <a:ea typeface="Poppins"/>
                <a:cs typeface="Poppins" pitchFamily="2" charset="77"/>
                <a:sym typeface="Poppins"/>
              </a:rPr>
              <a:t>Core functions of Semiconductor chips:</a:t>
            </a:r>
          </a:p>
          <a:p>
            <a:pPr marL="479767" lvl="1" indent="-285750" algn="l">
              <a:lnSpc>
                <a:spcPts val="2516"/>
              </a:lnSpc>
              <a:buFont typeface="Wingdings" pitchFamily="2" charset="2"/>
              <a:buChar char="ü"/>
            </a:pPr>
            <a:r>
              <a:rPr lang="en-US">
                <a:solidFill>
                  <a:srgbClr val="000000"/>
                </a:solidFill>
                <a:latin typeface="Poppins" pitchFamily="2" charset="77"/>
                <a:ea typeface="Poppins"/>
                <a:cs typeface="Poppins" pitchFamily="2" charset="77"/>
                <a:sym typeface="Poppins"/>
              </a:rPr>
              <a:t>	</a:t>
            </a:r>
            <a:r>
              <a:rPr lang="en-CA" b="1">
                <a:latin typeface="Poppins" pitchFamily="2" charset="77"/>
                <a:cs typeface="Poppins" pitchFamily="2" charset="77"/>
              </a:rPr>
              <a:t>Amplification</a:t>
            </a:r>
            <a:r>
              <a:rPr lang="en-CA">
                <a:latin typeface="Poppins" pitchFamily="2" charset="77"/>
                <a:cs typeface="Poppins" pitchFamily="2" charset="77"/>
              </a:rPr>
              <a:t>: Amplifying voltage or power for various electronic circuits.</a:t>
            </a:r>
          </a:p>
          <a:p>
            <a:pPr marL="479767" lvl="1" indent="-285750" algn="l">
              <a:lnSpc>
                <a:spcPts val="2516"/>
              </a:lnSpc>
              <a:buFont typeface="Wingdings" pitchFamily="2" charset="2"/>
              <a:buChar char="ü"/>
            </a:pPr>
            <a:r>
              <a:rPr lang="en-CA" b="1">
                <a:latin typeface="Poppins" pitchFamily="2" charset="77"/>
                <a:cs typeface="Poppins" pitchFamily="2" charset="77"/>
              </a:rPr>
              <a:t>	Switching</a:t>
            </a:r>
            <a:r>
              <a:rPr lang="en-CA">
                <a:latin typeface="Poppins" pitchFamily="2" charset="77"/>
                <a:cs typeface="Poppins" pitchFamily="2" charset="77"/>
              </a:rPr>
              <a:t>: Semiconductor components (transistors) control the flow of electricity, enabling </a:t>
            </a:r>
          </a:p>
          <a:p>
            <a:pPr marL="651217" lvl="2">
              <a:lnSpc>
                <a:spcPts val="2516"/>
              </a:lnSpc>
            </a:pPr>
            <a:r>
              <a:rPr lang="en-CA">
                <a:latin typeface="Poppins" pitchFamily="2" charset="77"/>
                <a:cs typeface="Poppins" pitchFamily="2" charset="77"/>
              </a:rPr>
              <a:t>	binary signaling (on/off states).</a:t>
            </a:r>
          </a:p>
          <a:p>
            <a:pPr marL="479767" lvl="1" indent="-285750" algn="l">
              <a:lnSpc>
                <a:spcPts val="2516"/>
              </a:lnSpc>
              <a:buFont typeface="Wingdings" pitchFamily="2" charset="2"/>
              <a:buChar char="ü"/>
            </a:pPr>
            <a:r>
              <a:rPr lang="en-CA" b="1">
                <a:latin typeface="Poppins" pitchFamily="2" charset="77"/>
                <a:cs typeface="Poppins" pitchFamily="2" charset="77"/>
              </a:rPr>
              <a:t>	Energy Conversion</a:t>
            </a:r>
            <a:r>
              <a:rPr lang="en-CA">
                <a:latin typeface="Poppins" pitchFamily="2" charset="77"/>
                <a:cs typeface="Poppins" pitchFamily="2" charset="77"/>
              </a:rPr>
              <a:t>: Converting alternating current (AC) to direct current (DC), which is necessary </a:t>
            </a:r>
          </a:p>
          <a:p>
            <a:pPr marL="194017" lvl="1" algn="l">
              <a:lnSpc>
                <a:spcPts val="2516"/>
              </a:lnSpc>
            </a:pPr>
            <a:r>
              <a:rPr lang="en-CA">
                <a:latin typeface="Poppins" pitchFamily="2" charset="77"/>
                <a:cs typeface="Poppins" pitchFamily="2" charset="77"/>
              </a:rPr>
              <a:t>           	for powering most electronic devices.</a:t>
            </a:r>
            <a:endParaRPr lang="en-US">
              <a:solidFill>
                <a:srgbClr val="000000"/>
              </a:solidFill>
              <a:latin typeface="Poppins" pitchFamily="2" charset="77"/>
              <a:ea typeface="Poppins"/>
              <a:cs typeface="Poppins" pitchFamily="2" charset="77"/>
              <a:sym typeface="Poppins"/>
            </a:endParaRPr>
          </a:p>
        </p:txBody>
      </p:sp>
      <p:sp>
        <p:nvSpPr>
          <p:cNvPr id="35" name="TextBox 35"/>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pPr>
            <a:r>
              <a:rPr lang="en-US" sz="1757">
                <a:solidFill>
                  <a:srgbClr val="E6E6E6"/>
                </a:solidFill>
                <a:latin typeface="Poppins Medium"/>
                <a:ea typeface="Poppins Medium"/>
                <a:cs typeface="Poppins Medium"/>
                <a:sym typeface="Poppins Medium"/>
              </a:rPr>
              <a:t>Introduction to Semiconductors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62436" y="1509722"/>
            <a:ext cx="5879798" cy="8396835"/>
          </a:xfrm>
          <a:custGeom>
            <a:avLst/>
            <a:gdLst/>
            <a:ahLst/>
            <a:cxnLst/>
            <a:rect l="l" t="t" r="r" b="b"/>
            <a:pathLst>
              <a:path w="5879798" h="8396835">
                <a:moveTo>
                  <a:pt x="0" y="0"/>
                </a:moveTo>
                <a:lnTo>
                  <a:pt x="5879798" y="0"/>
                </a:lnTo>
                <a:lnTo>
                  <a:pt x="5879798" y="8396835"/>
                </a:lnTo>
                <a:lnTo>
                  <a:pt x="0" y="8396835"/>
                </a:lnTo>
                <a:lnTo>
                  <a:pt x="0" y="0"/>
                </a:lnTo>
                <a:close/>
              </a:path>
            </a:pathLst>
          </a:custGeom>
          <a:blipFill>
            <a:blip r:embed="rId2"/>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INCOME - CLIENT COMPUTING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6956" y="1227080"/>
            <a:ext cx="15265670" cy="8607509"/>
          </a:xfrm>
          <a:custGeom>
            <a:avLst/>
            <a:gdLst/>
            <a:ahLst/>
            <a:cxnLst/>
            <a:rect l="l" t="t" r="r" b="b"/>
            <a:pathLst>
              <a:path w="15265670" h="8607509">
                <a:moveTo>
                  <a:pt x="0" y="0"/>
                </a:moveTo>
                <a:lnTo>
                  <a:pt x="15265671" y="0"/>
                </a:lnTo>
                <a:lnTo>
                  <a:pt x="15265671" y="8607509"/>
                </a:lnTo>
                <a:lnTo>
                  <a:pt x="0" y="8607509"/>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INCOME - CLIENT COMPUTING (10K)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09960" y="1475387"/>
            <a:ext cx="5868080" cy="8544748"/>
          </a:xfrm>
          <a:custGeom>
            <a:avLst/>
            <a:gdLst/>
            <a:ahLst/>
            <a:cxnLst/>
            <a:rect l="l" t="t" r="r" b="b"/>
            <a:pathLst>
              <a:path w="5868080" h="8544748">
                <a:moveTo>
                  <a:pt x="0" y="0"/>
                </a:moveTo>
                <a:lnTo>
                  <a:pt x="5868080" y="0"/>
                </a:lnTo>
                <a:lnTo>
                  <a:pt x="5868080" y="8544749"/>
                </a:lnTo>
                <a:lnTo>
                  <a:pt x="0" y="8544749"/>
                </a:lnTo>
                <a:lnTo>
                  <a:pt x="0" y="0"/>
                </a:lnTo>
                <a:close/>
              </a:path>
            </a:pathLst>
          </a:custGeom>
          <a:blipFill>
            <a:blip r:embed="rId2"/>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INCOME - DATA CENTER AND AI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1303" y="1590807"/>
            <a:ext cx="16716978" cy="8164105"/>
          </a:xfrm>
          <a:custGeom>
            <a:avLst/>
            <a:gdLst/>
            <a:ahLst/>
            <a:cxnLst/>
            <a:rect l="l" t="t" r="r" b="b"/>
            <a:pathLst>
              <a:path w="16716978" h="8164105">
                <a:moveTo>
                  <a:pt x="0" y="0"/>
                </a:moveTo>
                <a:lnTo>
                  <a:pt x="16716978" y="0"/>
                </a:lnTo>
                <a:lnTo>
                  <a:pt x="16716978" y="8164106"/>
                </a:lnTo>
                <a:lnTo>
                  <a:pt x="0" y="8164106"/>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INCOME - DATA CENTER AND AI (10K)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95260" y="1562518"/>
            <a:ext cx="5897479" cy="8334285"/>
          </a:xfrm>
          <a:custGeom>
            <a:avLst/>
            <a:gdLst/>
            <a:ahLst/>
            <a:cxnLst/>
            <a:rect l="l" t="t" r="r" b="b"/>
            <a:pathLst>
              <a:path w="5897479" h="8334285">
                <a:moveTo>
                  <a:pt x="0" y="0"/>
                </a:moveTo>
                <a:lnTo>
                  <a:pt x="5897480" y="0"/>
                </a:lnTo>
                <a:lnTo>
                  <a:pt x="5897480" y="8334285"/>
                </a:lnTo>
                <a:lnTo>
                  <a:pt x="0" y="8334285"/>
                </a:lnTo>
                <a:lnTo>
                  <a:pt x="0" y="0"/>
                </a:lnTo>
                <a:close/>
              </a:path>
            </a:pathLst>
          </a:custGeom>
          <a:blipFill>
            <a:blip r:embed="rId2"/>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INCOME - NETWORK AND EDGE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2346" y="2466412"/>
            <a:ext cx="17694892" cy="6216343"/>
          </a:xfrm>
          <a:custGeom>
            <a:avLst/>
            <a:gdLst/>
            <a:ahLst/>
            <a:cxnLst/>
            <a:rect l="l" t="t" r="r" b="b"/>
            <a:pathLst>
              <a:path w="17694892" h="6216343">
                <a:moveTo>
                  <a:pt x="0" y="0"/>
                </a:moveTo>
                <a:lnTo>
                  <a:pt x="17694892" y="0"/>
                </a:lnTo>
                <a:lnTo>
                  <a:pt x="17694892" y="6216343"/>
                </a:lnTo>
                <a:lnTo>
                  <a:pt x="0" y="6216343"/>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INCOME - NETWORK AND EDGE (10K)</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3206" y="0"/>
            <a:ext cx="19834412" cy="10287000"/>
          </a:xfrm>
          <a:custGeom>
            <a:avLst/>
            <a:gdLst/>
            <a:ahLst/>
            <a:cxnLst/>
            <a:rect l="l" t="t" r="r" b="b"/>
            <a:pathLst>
              <a:path w="19834412" h="10287000">
                <a:moveTo>
                  <a:pt x="0" y="0"/>
                </a:moveTo>
                <a:lnTo>
                  <a:pt x="19834412" y="0"/>
                </a:lnTo>
                <a:lnTo>
                  <a:pt x="19834412" y="10287000"/>
                </a:lnTo>
                <a:lnTo>
                  <a:pt x="0" y="10287000"/>
                </a:lnTo>
                <a:lnTo>
                  <a:pt x="0" y="0"/>
                </a:lnTo>
                <a:close/>
              </a:path>
            </a:pathLst>
          </a:custGeom>
          <a:blipFill>
            <a:blip r:embed="rId2"/>
            <a:stretch>
              <a:fillRect/>
            </a:stretch>
          </a:blipFill>
        </p:spPr>
        <p:txBody>
          <a:bodyPr/>
          <a:lstStyle/>
          <a:p>
            <a:endParaRPr lang="en-CA"/>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4518" y="1717290"/>
            <a:ext cx="17690546" cy="7541010"/>
          </a:xfrm>
          <a:custGeom>
            <a:avLst/>
            <a:gdLst/>
            <a:ahLst/>
            <a:cxnLst/>
            <a:rect l="l" t="t" r="r" b="b"/>
            <a:pathLst>
              <a:path w="17690546" h="7541010">
                <a:moveTo>
                  <a:pt x="0" y="0"/>
                </a:moveTo>
                <a:lnTo>
                  <a:pt x="17690547" y="0"/>
                </a:lnTo>
                <a:lnTo>
                  <a:pt x="17690547" y="7541010"/>
                </a:lnTo>
                <a:lnTo>
                  <a:pt x="0" y="7541010"/>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INCOME - MOBILEYE (10K)</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3699" y="0"/>
            <a:ext cx="19848789" cy="10287000"/>
          </a:xfrm>
          <a:custGeom>
            <a:avLst/>
            <a:gdLst/>
            <a:ahLst/>
            <a:cxnLst/>
            <a:rect l="l" t="t" r="r" b="b"/>
            <a:pathLst>
              <a:path w="19848789" h="10287000">
                <a:moveTo>
                  <a:pt x="0" y="0"/>
                </a:moveTo>
                <a:lnTo>
                  <a:pt x="19848789" y="0"/>
                </a:lnTo>
                <a:lnTo>
                  <a:pt x="19848789" y="10287000"/>
                </a:lnTo>
                <a:lnTo>
                  <a:pt x="0" y="10287000"/>
                </a:lnTo>
                <a:lnTo>
                  <a:pt x="0" y="0"/>
                </a:lnTo>
                <a:close/>
              </a:path>
            </a:pathLst>
          </a:custGeom>
          <a:blipFill>
            <a:blip r:embed="rId2"/>
            <a:stretch>
              <a:fillRect r="-756"/>
            </a:stretch>
          </a:blipFill>
        </p:spPr>
        <p:txBody>
          <a:bodyPr/>
          <a:lstStyle/>
          <a:p>
            <a:endParaRPr lang="en-CA"/>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0862" y="2098489"/>
            <a:ext cx="17206277" cy="7159811"/>
          </a:xfrm>
          <a:custGeom>
            <a:avLst/>
            <a:gdLst/>
            <a:ahLst/>
            <a:cxnLst/>
            <a:rect l="l" t="t" r="r" b="b"/>
            <a:pathLst>
              <a:path w="17206277" h="7159811">
                <a:moveTo>
                  <a:pt x="0" y="0"/>
                </a:moveTo>
                <a:lnTo>
                  <a:pt x="17206276" y="0"/>
                </a:lnTo>
                <a:lnTo>
                  <a:pt x="17206276" y="7159811"/>
                </a:lnTo>
                <a:lnTo>
                  <a:pt x="0" y="7159811"/>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INCOME - FOUNDRY SERVICE (10K)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3711801" y="1291932"/>
            <a:ext cx="10864399" cy="2172261"/>
          </a:xfrm>
          <a:prstGeom prst="rect">
            <a:avLst/>
          </a:prstGeom>
        </p:spPr>
        <p:txBody>
          <a:bodyPr lIns="0" tIns="0" rIns="0" bIns="0" rtlCol="0" anchor="t">
            <a:spAutoFit/>
          </a:bodyPr>
          <a:lstStyle/>
          <a:p>
            <a:pPr algn="ctr">
              <a:lnSpc>
                <a:spcPts val="8462"/>
              </a:lnSpc>
            </a:pPr>
            <a:r>
              <a:rPr lang="en-US" sz="6880">
                <a:solidFill>
                  <a:srgbClr val="00569E"/>
                </a:solidFill>
                <a:latin typeface="Poppins Ultra-Bold"/>
                <a:ea typeface="Poppins Ultra-Bold"/>
                <a:cs typeface="Poppins Ultra-Bold"/>
                <a:sym typeface="Poppins Ultra-Bold"/>
              </a:rPr>
              <a:t>HISTORICAL INDUSTRY EVOLUTION</a:t>
            </a:r>
          </a:p>
        </p:txBody>
      </p:sp>
      <p:sp>
        <p:nvSpPr>
          <p:cNvPr id="17" name="TextBox 17"/>
          <p:cNvSpPr txBox="1"/>
          <p:nvPr/>
        </p:nvSpPr>
        <p:spPr>
          <a:xfrm>
            <a:off x="7035966" y="4246369"/>
            <a:ext cx="3871328" cy="509755"/>
          </a:xfrm>
          <a:prstGeom prst="rect">
            <a:avLst/>
          </a:prstGeom>
        </p:spPr>
        <p:txBody>
          <a:bodyPr wrap="square" lIns="0" tIns="0" rIns="0" bIns="0" rtlCol="0" anchor="t">
            <a:spAutoFit/>
          </a:bodyPr>
          <a:lstStyle/>
          <a:p>
            <a:pPr algn="ctr">
              <a:lnSpc>
                <a:spcPts val="3723"/>
              </a:lnSpc>
              <a:spcBef>
                <a:spcPct val="0"/>
              </a:spcBef>
            </a:pPr>
            <a:r>
              <a:rPr lang="en-US" sz="4000">
                <a:solidFill>
                  <a:srgbClr val="000000"/>
                </a:solidFill>
                <a:latin typeface="Poppins Medium"/>
                <a:ea typeface="Poppins Medium"/>
                <a:cs typeface="Poppins Medium"/>
                <a:sym typeface="Poppins Medium"/>
              </a:rPr>
              <a:t>1960</a:t>
            </a:r>
          </a:p>
        </p:txBody>
      </p:sp>
      <p:sp>
        <p:nvSpPr>
          <p:cNvPr id="18" name="TextBox 18"/>
          <p:cNvSpPr txBox="1"/>
          <p:nvPr/>
        </p:nvSpPr>
        <p:spPr>
          <a:xfrm>
            <a:off x="1028700" y="4246369"/>
            <a:ext cx="3871328" cy="509755"/>
          </a:xfrm>
          <a:prstGeom prst="rect">
            <a:avLst/>
          </a:prstGeom>
        </p:spPr>
        <p:txBody>
          <a:bodyPr wrap="square" lIns="0" tIns="0" rIns="0" bIns="0" rtlCol="0" anchor="t">
            <a:spAutoFit/>
          </a:bodyPr>
          <a:lstStyle/>
          <a:p>
            <a:pPr algn="ctr">
              <a:lnSpc>
                <a:spcPts val="3723"/>
              </a:lnSpc>
              <a:spcBef>
                <a:spcPct val="0"/>
              </a:spcBef>
            </a:pPr>
            <a:r>
              <a:rPr lang="en-US" sz="4000">
                <a:solidFill>
                  <a:srgbClr val="000000"/>
                </a:solidFill>
                <a:latin typeface="Poppins Medium"/>
                <a:ea typeface="Poppins Medium"/>
                <a:cs typeface="Poppins Medium"/>
                <a:sym typeface="Poppins Medium"/>
              </a:rPr>
              <a:t>1947</a:t>
            </a:r>
          </a:p>
        </p:txBody>
      </p:sp>
      <p:sp>
        <p:nvSpPr>
          <p:cNvPr id="19" name="TextBox 19"/>
          <p:cNvSpPr txBox="1"/>
          <p:nvPr/>
        </p:nvSpPr>
        <p:spPr>
          <a:xfrm>
            <a:off x="13614912" y="4246369"/>
            <a:ext cx="3243996" cy="509755"/>
          </a:xfrm>
          <a:prstGeom prst="rect">
            <a:avLst/>
          </a:prstGeom>
        </p:spPr>
        <p:txBody>
          <a:bodyPr lIns="0" tIns="0" rIns="0" bIns="0" rtlCol="0" anchor="t">
            <a:spAutoFit/>
          </a:bodyPr>
          <a:lstStyle/>
          <a:p>
            <a:pPr algn="ctr">
              <a:lnSpc>
                <a:spcPts val="3723"/>
              </a:lnSpc>
              <a:spcBef>
                <a:spcPct val="0"/>
              </a:spcBef>
            </a:pPr>
            <a:r>
              <a:rPr lang="en-US" sz="4000">
                <a:solidFill>
                  <a:srgbClr val="000000"/>
                </a:solidFill>
                <a:latin typeface="Poppins Medium"/>
                <a:ea typeface="Poppins Medium"/>
                <a:cs typeface="Poppins Medium"/>
                <a:sym typeface="Poppins Medium"/>
              </a:rPr>
              <a:t>2020s</a:t>
            </a:r>
          </a:p>
        </p:txBody>
      </p:sp>
      <p:sp>
        <p:nvSpPr>
          <p:cNvPr id="23" name="TextBox 23"/>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pPr>
            <a:r>
              <a:rPr lang="en-US" sz="1757">
                <a:solidFill>
                  <a:srgbClr val="E6E6E6"/>
                </a:solidFill>
                <a:latin typeface="Poppins Medium"/>
                <a:ea typeface="Poppins Medium"/>
                <a:cs typeface="Poppins Medium"/>
                <a:sym typeface="Poppins Medium"/>
              </a:rPr>
              <a:t>Industry Progress</a:t>
            </a:r>
          </a:p>
        </p:txBody>
      </p:sp>
      <p:sp>
        <p:nvSpPr>
          <p:cNvPr id="28" name="TextBox 27">
            <a:extLst>
              <a:ext uri="{FF2B5EF4-FFF2-40B4-BE49-F238E27FC236}">
                <a16:creationId xmlns:a16="http://schemas.microsoft.com/office/drawing/2014/main" id="{9AB70C4A-B508-F020-4305-AEA7FDA343A4}"/>
              </a:ext>
            </a:extLst>
          </p:cNvPr>
          <p:cNvSpPr txBox="1"/>
          <p:nvPr/>
        </p:nvSpPr>
        <p:spPr>
          <a:xfrm>
            <a:off x="1052218" y="5049229"/>
            <a:ext cx="4287219" cy="1200329"/>
          </a:xfrm>
          <a:prstGeom prst="rect">
            <a:avLst/>
          </a:prstGeom>
          <a:noFill/>
        </p:spPr>
        <p:txBody>
          <a:bodyPr wrap="square" rtlCol="0">
            <a:spAutoFit/>
          </a:bodyPr>
          <a:lstStyle/>
          <a:p>
            <a:r>
              <a:rPr lang="en-CA" sz="2400">
                <a:latin typeface="Poppins" pitchFamily="2" charset="77"/>
                <a:cs typeface="Poppins" pitchFamily="2" charset="77"/>
              </a:rPr>
              <a:t>First transistor invented, marking the birth of the semiconductor industry.</a:t>
            </a:r>
            <a:endParaRPr lang="en-US" sz="2400">
              <a:latin typeface="Poppins" pitchFamily="2" charset="77"/>
              <a:cs typeface="Poppins" pitchFamily="2" charset="77"/>
            </a:endParaRPr>
          </a:p>
        </p:txBody>
      </p:sp>
      <p:pic>
        <p:nvPicPr>
          <p:cNvPr id="30" name="Graphic 29" descr="Arrow Right with solid fill">
            <a:extLst>
              <a:ext uri="{FF2B5EF4-FFF2-40B4-BE49-F238E27FC236}">
                <a16:creationId xmlns:a16="http://schemas.microsoft.com/office/drawing/2014/main" id="{7942CE3A-3BAB-F696-232A-7E21E94739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89423" y="3955305"/>
            <a:ext cx="914400" cy="914400"/>
          </a:xfrm>
          <a:prstGeom prst="rect">
            <a:avLst/>
          </a:prstGeom>
        </p:spPr>
      </p:pic>
      <p:pic>
        <p:nvPicPr>
          <p:cNvPr id="32" name="Graphic 31" descr="Arrow Right with solid fill">
            <a:extLst>
              <a:ext uri="{FF2B5EF4-FFF2-40B4-BE49-F238E27FC236}">
                <a16:creationId xmlns:a16="http://schemas.microsoft.com/office/drawing/2014/main" id="{B43B4FF0-0ECE-86C1-6F3D-7EEB10A6E0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9437" y="3955305"/>
            <a:ext cx="914400" cy="914400"/>
          </a:xfrm>
          <a:prstGeom prst="rect">
            <a:avLst/>
          </a:prstGeom>
        </p:spPr>
      </p:pic>
      <p:sp>
        <p:nvSpPr>
          <p:cNvPr id="33" name="TextBox 32">
            <a:extLst>
              <a:ext uri="{FF2B5EF4-FFF2-40B4-BE49-F238E27FC236}">
                <a16:creationId xmlns:a16="http://schemas.microsoft.com/office/drawing/2014/main" id="{61B9A8F6-4302-BD23-1446-D33FEEE04C16}"/>
              </a:ext>
            </a:extLst>
          </p:cNvPr>
          <p:cNvSpPr txBox="1"/>
          <p:nvPr/>
        </p:nvSpPr>
        <p:spPr>
          <a:xfrm>
            <a:off x="7035966" y="5049228"/>
            <a:ext cx="4804739" cy="1200329"/>
          </a:xfrm>
          <a:prstGeom prst="rect">
            <a:avLst/>
          </a:prstGeom>
          <a:noFill/>
        </p:spPr>
        <p:txBody>
          <a:bodyPr wrap="square" rtlCol="0">
            <a:spAutoFit/>
          </a:bodyPr>
          <a:lstStyle/>
          <a:p>
            <a:r>
              <a:rPr lang="en-CA" sz="2400">
                <a:latin typeface="Poppins" pitchFamily="2" charset="77"/>
                <a:cs typeface="Poppins" pitchFamily="2" charset="77"/>
              </a:rPr>
              <a:t>Introduction of integrated circuits (ICs), enabling the miniaturization of electronics.</a:t>
            </a:r>
            <a:endParaRPr lang="en-US" sz="2400">
              <a:latin typeface="Poppins" pitchFamily="2" charset="77"/>
              <a:cs typeface="Poppins" pitchFamily="2" charset="77"/>
            </a:endParaRPr>
          </a:p>
        </p:txBody>
      </p:sp>
      <p:sp>
        <p:nvSpPr>
          <p:cNvPr id="34" name="TextBox 33">
            <a:extLst>
              <a:ext uri="{FF2B5EF4-FFF2-40B4-BE49-F238E27FC236}">
                <a16:creationId xmlns:a16="http://schemas.microsoft.com/office/drawing/2014/main" id="{375030DB-32F4-2EB4-3969-A2E6C9C96975}"/>
              </a:ext>
            </a:extLst>
          </p:cNvPr>
          <p:cNvSpPr txBox="1"/>
          <p:nvPr/>
        </p:nvSpPr>
        <p:spPr>
          <a:xfrm>
            <a:off x="12796491" y="5049228"/>
            <a:ext cx="5440168" cy="1200329"/>
          </a:xfrm>
          <a:prstGeom prst="rect">
            <a:avLst/>
          </a:prstGeom>
          <a:noFill/>
        </p:spPr>
        <p:txBody>
          <a:bodyPr wrap="square" rtlCol="0">
            <a:spAutoFit/>
          </a:bodyPr>
          <a:lstStyle/>
          <a:p>
            <a:r>
              <a:rPr lang="en-CA" sz="2400">
                <a:latin typeface="Poppins" pitchFamily="2" charset="77"/>
                <a:cs typeface="Poppins" pitchFamily="2" charset="77"/>
              </a:rPr>
              <a:t>Industry valued at over $775 billion, with exponential growth in AI, IoT, and computing.</a:t>
            </a:r>
            <a:endParaRPr lang="en-US" sz="2400">
              <a:latin typeface="Poppins" pitchFamily="2" charset="77"/>
              <a:cs typeface="Poppins" pitchFamily="2" charset="77"/>
            </a:endParaRPr>
          </a:p>
        </p:txBody>
      </p:sp>
      <p:pic>
        <p:nvPicPr>
          <p:cNvPr id="3076" name="Picture 4" descr="Welcome | The Silicon Engine | Computer History Museum">
            <a:extLst>
              <a:ext uri="{FF2B5EF4-FFF2-40B4-BE49-F238E27FC236}">
                <a16:creationId xmlns:a16="http://schemas.microsoft.com/office/drawing/2014/main" id="{F12F6232-5211-4E28-7401-8712095A0F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592" y="6709227"/>
            <a:ext cx="11146815" cy="32192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6" name="Group 6"/>
          <p:cNvGrpSpPr/>
          <p:nvPr/>
        </p:nvGrpSpPr>
        <p:grpSpPr>
          <a:xfrm>
            <a:off x="6772658" y="808810"/>
            <a:ext cx="460529" cy="1073488"/>
            <a:chOff x="0" y="0"/>
            <a:chExt cx="614039" cy="1431318"/>
          </a:xfrm>
        </p:grpSpPr>
        <p:sp>
          <p:nvSpPr>
            <p:cNvPr id="7" name="Freeform 7"/>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4" name="TextBox 14"/>
          <p:cNvSpPr txBox="1"/>
          <p:nvPr/>
        </p:nvSpPr>
        <p:spPr>
          <a:xfrm>
            <a:off x="2512771" y="4246245"/>
            <a:ext cx="5460264" cy="1889127"/>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BOD &amp; EXECUTIVES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BOARD OF DIRECTORS</a:t>
            </a:r>
          </a:p>
        </p:txBody>
      </p:sp>
      <p:pic>
        <p:nvPicPr>
          <p:cNvPr id="4" name="Picture 3" descr="A screenshot of a group of people&#10;&#10;Description automatically generated">
            <a:extLst>
              <a:ext uri="{FF2B5EF4-FFF2-40B4-BE49-F238E27FC236}">
                <a16:creationId xmlns:a16="http://schemas.microsoft.com/office/drawing/2014/main" id="{191A4D74-1662-4AC2-4AB9-E71CA3F9D02C}"/>
              </a:ext>
            </a:extLst>
          </p:cNvPr>
          <p:cNvPicPr>
            <a:picLocks noChangeAspect="1"/>
          </p:cNvPicPr>
          <p:nvPr/>
        </p:nvPicPr>
        <p:blipFill>
          <a:blip r:embed="rId2"/>
          <a:stretch>
            <a:fillRect/>
          </a:stretch>
        </p:blipFill>
        <p:spPr>
          <a:xfrm>
            <a:off x="1495967" y="1564572"/>
            <a:ext cx="15382875" cy="831532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BOARD OF DIRECTORS</a:t>
            </a:r>
          </a:p>
        </p:txBody>
      </p:sp>
      <p:pic>
        <p:nvPicPr>
          <p:cNvPr id="4" name="Picture 3" descr="A collage of men with text and images&#10;&#10;Description automatically generated">
            <a:extLst>
              <a:ext uri="{FF2B5EF4-FFF2-40B4-BE49-F238E27FC236}">
                <a16:creationId xmlns:a16="http://schemas.microsoft.com/office/drawing/2014/main" id="{9E5CA444-C8B1-6A5C-ED01-66FF5B09E42E}"/>
              </a:ext>
            </a:extLst>
          </p:cNvPr>
          <p:cNvPicPr>
            <a:picLocks noChangeAspect="1"/>
          </p:cNvPicPr>
          <p:nvPr/>
        </p:nvPicPr>
        <p:blipFill>
          <a:blip r:embed="rId3"/>
          <a:stretch>
            <a:fillRect/>
          </a:stretch>
        </p:blipFill>
        <p:spPr>
          <a:xfrm>
            <a:off x="1524542" y="3138488"/>
            <a:ext cx="15325725" cy="4010025"/>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3"/>
            <a:stretch>
              <a:fillRect t="-18816" b="-25754"/>
            </a:stretch>
          </a:blipFill>
        </p:spPr>
        <p:txBody>
          <a:bodyPr/>
          <a:lstStyle/>
          <a:p>
            <a:endParaRPr lang="en-CA"/>
          </a:p>
        </p:txBody>
      </p:sp>
      <p:sp>
        <p:nvSpPr>
          <p:cNvPr id="3" name="TextBox 3"/>
          <p:cNvSpPr txBox="1"/>
          <p:nvPr/>
        </p:nvSpPr>
        <p:spPr>
          <a:xfrm>
            <a:off x="2766855" y="5076825"/>
            <a:ext cx="14492445" cy="5896966"/>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CEO and Board Member, Intel Corporation since February 15, 2021.</a:t>
            </a:r>
          </a:p>
          <a:p>
            <a:pPr marL="431801" lvl="1" indent="-215900" algn="l">
              <a:lnSpc>
                <a:spcPts val="2800"/>
              </a:lnSpc>
              <a:buFont typeface="Arial"/>
              <a:buChar char="•"/>
            </a:pPr>
            <a:r>
              <a:rPr lang="en-US" sz="2000">
                <a:solidFill>
                  <a:srgbClr val="000000"/>
                </a:solidFill>
                <a:latin typeface="Poppins"/>
                <a:ea typeface="Poppins"/>
                <a:cs typeface="Poppins"/>
                <a:sym typeface="Poppins"/>
              </a:rPr>
              <a:t>Over 40 years of technology leadership</a:t>
            </a:r>
          </a:p>
          <a:p>
            <a:pPr marL="431801" lvl="1" indent="-215900" algn="l">
              <a:lnSpc>
                <a:spcPts val="2800"/>
              </a:lnSpc>
              <a:buFont typeface="Arial"/>
              <a:buChar char="•"/>
            </a:pPr>
            <a:r>
              <a:rPr lang="en-US" sz="2000">
                <a:solidFill>
                  <a:srgbClr val="000000"/>
                </a:solidFill>
                <a:latin typeface="Poppins"/>
                <a:ea typeface="Poppins"/>
                <a:cs typeface="Poppins"/>
                <a:sym typeface="Poppins"/>
              </a:rPr>
              <a:t>Transformed VMware as CEO, tripling revenues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President &amp; COO at EMC</a:t>
            </a:r>
          </a:p>
          <a:p>
            <a:pPr marL="431801" lvl="1" indent="-215900" algn="l">
              <a:lnSpc>
                <a:spcPts val="2800"/>
              </a:lnSpc>
              <a:buFont typeface="Arial"/>
              <a:buChar char="•"/>
            </a:pPr>
            <a:r>
              <a:rPr lang="en-US" sz="2000">
                <a:solidFill>
                  <a:srgbClr val="000000"/>
                </a:solidFill>
                <a:latin typeface="Poppins"/>
                <a:ea typeface="Poppins"/>
                <a:cs typeface="Poppins"/>
                <a:sym typeface="Poppins"/>
              </a:rPr>
              <a:t>Chair of Mobileye Global Inc. board since 2022</a:t>
            </a:r>
          </a:p>
          <a:p>
            <a:pPr marL="431801" lvl="1" indent="-215900" algn="l">
              <a:lnSpc>
                <a:spcPts val="2800"/>
              </a:lnSpc>
              <a:buFont typeface="Arial"/>
              <a:buChar char="•"/>
            </a:pPr>
            <a:r>
              <a:rPr lang="en-US" sz="2000">
                <a:solidFill>
                  <a:srgbClr val="000000"/>
                </a:solidFill>
                <a:latin typeface="Poppins"/>
                <a:ea typeface="Poppins"/>
                <a:cs typeface="Poppins"/>
                <a:sym typeface="Poppins"/>
              </a:rPr>
              <a:t>First CTO at Intel, led key innovations like USB and Wi-Fi</a:t>
            </a:r>
          </a:p>
          <a:p>
            <a:pPr marL="431801" lvl="1" indent="-215900" algn="l">
              <a:lnSpc>
                <a:spcPts val="2800"/>
              </a:lnSpc>
              <a:buFont typeface="Arial"/>
              <a:buChar char="•"/>
            </a:pPr>
            <a:r>
              <a:rPr lang="en-US" sz="2000">
                <a:solidFill>
                  <a:srgbClr val="000000"/>
                </a:solidFill>
                <a:latin typeface="Poppins"/>
                <a:ea typeface="Poppins"/>
                <a:cs typeface="Poppins"/>
                <a:sym typeface="Poppins"/>
              </a:rPr>
              <a:t>Architect of the original 80486 processor</a:t>
            </a:r>
          </a:p>
          <a:p>
            <a:pPr marL="431801" lvl="1" indent="-215900" algn="l">
              <a:lnSpc>
                <a:spcPts val="2800"/>
              </a:lnSpc>
              <a:buFont typeface="Arial"/>
              <a:buChar char="•"/>
            </a:pPr>
            <a:r>
              <a:rPr lang="en-US" sz="2000">
                <a:solidFill>
                  <a:srgbClr val="000000"/>
                </a:solidFill>
                <a:latin typeface="Poppins"/>
                <a:ea typeface="Poppins"/>
                <a:cs typeface="Poppins"/>
                <a:sym typeface="Poppins"/>
              </a:rPr>
              <a:t>Significant contributions to Intel® Core™ and Intel® Xeon® families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Electrical Engineering degrees from Santa Clara University (Bachelors) and Stanford University (masters)</a:t>
            </a:r>
          </a:p>
          <a:p>
            <a:pPr marL="431801" lvl="1" indent="-215900" algn="l">
              <a:lnSpc>
                <a:spcPts val="2800"/>
              </a:lnSpc>
              <a:buFont typeface="Arial"/>
              <a:buChar char="•"/>
            </a:pPr>
            <a:r>
              <a:rPr lang="en-US" sz="2000">
                <a:solidFill>
                  <a:srgbClr val="000000"/>
                </a:solidFill>
                <a:latin typeface="Poppins"/>
                <a:ea typeface="Poppins"/>
                <a:cs typeface="Poppins"/>
                <a:sym typeface="Poppins"/>
              </a:rPr>
              <a:t>Elected member of National Academy of Engineering in 2023</a:t>
            </a:r>
          </a:p>
          <a:p>
            <a:pPr marL="431801" lvl="1" indent="-215900" algn="l">
              <a:lnSpc>
                <a:spcPts val="2800"/>
              </a:lnSpc>
              <a:buFont typeface="Arial"/>
              <a:buChar char="•"/>
            </a:pPr>
            <a:r>
              <a:rPr lang="en-US" sz="2000">
                <a:solidFill>
                  <a:srgbClr val="000000"/>
                </a:solidFill>
                <a:latin typeface="Poppins"/>
                <a:ea typeface="Poppins"/>
                <a:cs typeface="Poppins"/>
                <a:sym typeface="Poppins"/>
              </a:rPr>
              <a:t>Holds 8 patents and is an IEEE Fellow</a:t>
            </a:r>
          </a:p>
          <a:p>
            <a:pPr marL="431801" lvl="1" indent="-215900" algn="l">
              <a:lnSpc>
                <a:spcPts val="2800"/>
              </a:lnSpc>
              <a:buFont typeface="Arial"/>
              <a:buChar char="•"/>
            </a:pPr>
            <a:r>
              <a:rPr lang="en-US" sz="2000">
                <a:solidFill>
                  <a:srgbClr val="000000"/>
                </a:solidFill>
                <a:latin typeface="Poppins"/>
                <a:ea typeface="Poppins"/>
                <a:cs typeface="Poppins"/>
                <a:sym typeface="Poppins"/>
              </a:rPr>
              <a:t>Married for over 30 years with 4 children and 8 grandchildren</a:t>
            </a:r>
          </a:p>
          <a:p>
            <a:pPr marL="431801" lvl="1" indent="-215900" algn="l">
              <a:lnSpc>
                <a:spcPts val="2800"/>
              </a:lnSpc>
              <a:buFont typeface="Arial"/>
              <a:buChar char="•"/>
            </a:pPr>
            <a:r>
              <a:rPr lang="en-US" sz="2000">
                <a:solidFill>
                  <a:srgbClr val="000000"/>
                </a:solidFill>
                <a:latin typeface="Poppins"/>
                <a:ea typeface="Poppins"/>
                <a:cs typeface="Poppins"/>
                <a:sym typeface="Poppins"/>
              </a:rPr>
              <a:t>Published author and speaker on faith, work, and philanthropy</a:t>
            </a:r>
          </a:p>
          <a:p>
            <a:pPr algn="l">
              <a:lnSpc>
                <a:spcPts val="2340"/>
              </a:lnSpc>
            </a:pPr>
            <a:endParaRPr lang="en-US" sz="2000">
              <a:solidFill>
                <a:srgbClr val="000000"/>
              </a:solidFill>
              <a:latin typeface="Poppins"/>
              <a:ea typeface="Poppins"/>
              <a:cs typeface="Poppins"/>
              <a:sym typeface="Poppins"/>
            </a:endParaRP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6202017"/>
          </a:xfrm>
          <a:custGeom>
            <a:avLst/>
            <a:gdLst/>
            <a:ahLst/>
            <a:cxnLst/>
            <a:rect l="l" t="t" r="r" b="b"/>
            <a:pathLst>
              <a:path w="18288000" h="6202017">
                <a:moveTo>
                  <a:pt x="0" y="0"/>
                </a:moveTo>
                <a:lnTo>
                  <a:pt x="18288000" y="0"/>
                </a:lnTo>
                <a:lnTo>
                  <a:pt x="18288000" y="6202017"/>
                </a:lnTo>
                <a:lnTo>
                  <a:pt x="0" y="6202017"/>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2766855" y="5948662"/>
            <a:ext cx="14492445" cy="4544416"/>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Vice President and CHIEF Financial Officer (CFO),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Leads Intel’s global finance organization, including finance, accounting, reportING, tax, treasury, internal audit, and investor relations</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JANUARY 2022</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EVP and CFO at Micron Technology Inc., responsible for global finance and investor relations</a:t>
            </a:r>
          </a:p>
          <a:p>
            <a:pPr marL="431801" lvl="1" indent="-215900" algn="l">
              <a:lnSpc>
                <a:spcPts val="2800"/>
              </a:lnSpc>
              <a:buFont typeface="Arial"/>
              <a:buChar char="•"/>
            </a:pPr>
            <a:r>
              <a:rPr lang="en-US" sz="2000">
                <a:solidFill>
                  <a:srgbClr val="000000"/>
                </a:solidFill>
                <a:latin typeface="Poppins"/>
                <a:ea typeface="Poppins"/>
                <a:cs typeface="Poppins"/>
                <a:sym typeface="Poppins"/>
              </a:rPr>
              <a:t>Over 20 years of financial and operational experience in semiconductors and technology</a:t>
            </a:r>
          </a:p>
          <a:p>
            <a:pPr marL="431801" lvl="1" indent="-215900" algn="l">
              <a:lnSpc>
                <a:spcPts val="2800"/>
              </a:lnSpc>
              <a:buFont typeface="Arial"/>
              <a:buChar char="•"/>
            </a:pPr>
            <a:r>
              <a:rPr lang="en-US" sz="2000">
                <a:solidFill>
                  <a:srgbClr val="000000"/>
                </a:solidFill>
                <a:latin typeface="Poppins"/>
                <a:ea typeface="Poppins"/>
                <a:cs typeface="Poppins"/>
                <a:sym typeface="Poppins"/>
              </a:rPr>
              <a:t>PRESIDEnt and COO at Affirmed Networks</a:t>
            </a:r>
          </a:p>
          <a:p>
            <a:pPr marL="431801" lvl="1" indent="-215900" algn="l">
              <a:lnSpc>
                <a:spcPts val="2800"/>
              </a:lnSpc>
              <a:buFont typeface="Arial"/>
              <a:buChar char="•"/>
            </a:pPr>
            <a:r>
              <a:rPr lang="en-US" sz="2000">
                <a:solidFill>
                  <a:srgbClr val="000000"/>
                </a:solidFill>
                <a:latin typeface="Poppins"/>
                <a:ea typeface="Poppins"/>
                <a:cs typeface="Poppins"/>
                <a:sym typeface="Poppins"/>
              </a:rPr>
              <a:t>SVP of Finance and CFO at Analog Devices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SVP and CFO at Intersil Corp.</a:t>
            </a:r>
          </a:p>
          <a:p>
            <a:pPr marL="431801" lvl="1" indent="-215900" algn="l">
              <a:lnSpc>
                <a:spcPts val="2800"/>
              </a:lnSpc>
              <a:buFont typeface="Arial"/>
              <a:buChar char="•"/>
            </a:pPr>
            <a:r>
              <a:rPr lang="en-US" sz="2000">
                <a:solidFill>
                  <a:srgbClr val="000000"/>
                </a:solidFill>
                <a:latin typeface="Poppins"/>
                <a:ea typeface="Poppins"/>
                <a:cs typeface="Poppins"/>
                <a:sym typeface="Poppins"/>
              </a:rPr>
              <a:t>MBA in Finance and Accounting from Vanderbilt University</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Bachelor’s degree in Industrial Management from Carnegie Mellon University</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458809" cy="5143500"/>
          </a:xfrm>
          <a:custGeom>
            <a:avLst/>
            <a:gdLst/>
            <a:ahLst/>
            <a:cxnLst/>
            <a:rect l="l" t="t" r="r" b="b"/>
            <a:pathLst>
              <a:path w="19458809" h="5143500">
                <a:moveTo>
                  <a:pt x="0" y="0"/>
                </a:moveTo>
                <a:lnTo>
                  <a:pt x="19458809" y="0"/>
                </a:lnTo>
                <a:lnTo>
                  <a:pt x="19458809" y="5143500"/>
                </a:lnTo>
                <a:lnTo>
                  <a:pt x="0" y="5143500"/>
                </a:lnTo>
                <a:lnTo>
                  <a:pt x="0" y="0"/>
                </a:lnTo>
                <a:close/>
              </a:path>
            </a:pathLst>
          </a:custGeom>
          <a:blipFill>
            <a:blip r:embed="rId3"/>
            <a:stretch>
              <a:fillRect t="-10404" r="-1345" b="-10404"/>
            </a:stretch>
          </a:blipFill>
        </p:spPr>
        <p:txBody>
          <a:bodyPr/>
          <a:lstStyle/>
          <a:p>
            <a:endParaRPr lang="en-CA"/>
          </a:p>
        </p:txBody>
      </p:sp>
      <p:sp>
        <p:nvSpPr>
          <p:cNvPr id="3" name="TextBox 3"/>
          <p:cNvSpPr txBox="1"/>
          <p:nvPr/>
        </p:nvSpPr>
        <p:spPr>
          <a:xfrm>
            <a:off x="2766855" y="5076825"/>
            <a:ext cx="14492445" cy="5249266"/>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Vice President, Chief Global Operations Officer, and GM of Foundry Manufacturing and Supply Chain,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Responsible for worldwide manufacturing operations, strategic planning, corporate quality assurance, corporate services, and supply chain</a:t>
            </a:r>
          </a:p>
          <a:p>
            <a:pPr marL="431801" lvl="1" indent="-215900" algn="l">
              <a:lnSpc>
                <a:spcPts val="2800"/>
              </a:lnSpc>
              <a:buFont typeface="Arial"/>
              <a:buChar char="•"/>
            </a:pPr>
            <a:r>
              <a:rPr lang="en-US" sz="2000">
                <a:solidFill>
                  <a:srgbClr val="000000"/>
                </a:solidFill>
                <a:latin typeface="Poppins"/>
                <a:ea typeface="Poppins"/>
                <a:cs typeface="Poppins"/>
                <a:sym typeface="Poppins"/>
              </a:rPr>
              <a:t>LED INTel’s non-volatile memory worldwide manufacturing</a:t>
            </a:r>
          </a:p>
          <a:p>
            <a:pPr marL="431801" lvl="1" indent="-215900" algn="l">
              <a:lnSpc>
                <a:spcPts val="2800"/>
              </a:lnSpc>
              <a:buFont typeface="Arial"/>
              <a:buChar char="•"/>
            </a:pPr>
            <a:r>
              <a:rPr lang="en-US" sz="2000">
                <a:solidFill>
                  <a:srgbClr val="000000"/>
                </a:solidFill>
                <a:latin typeface="Poppins"/>
                <a:ea typeface="Poppins"/>
                <a:cs typeface="Poppins"/>
                <a:sym typeface="Poppins"/>
              </a:rPr>
              <a:t>Managed strategy and operations for memory fabs, component assembly/test, 3D NAND, and Optane SSD manufacturing</a:t>
            </a:r>
          </a:p>
          <a:p>
            <a:pPr marL="431801" lvl="1" indent="-215900" algn="l">
              <a:lnSpc>
                <a:spcPts val="2800"/>
              </a:lnSpc>
              <a:buFont typeface="Arial"/>
              <a:buChar char="•"/>
            </a:pPr>
            <a:r>
              <a:rPr lang="en-US" sz="2000">
                <a:solidFill>
                  <a:srgbClr val="000000"/>
                </a:solidFill>
                <a:latin typeface="Poppins"/>
                <a:ea typeface="Poppins"/>
                <a:cs typeface="Poppins"/>
                <a:sym typeface="Poppins"/>
              </a:rPr>
              <a:t>Held various leadership roles in process engineering, yield and manufacturing</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1996 as an industrial engineer</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co-CEO of IM Flash Technologies joint venture with Micron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Led Dalian fab conversion and expansion projects</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Bachelor’s and Master’s degrees in Industrial Engineering and Operations Research from Purdue University</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720353"/>
          </a:xfrm>
          <a:custGeom>
            <a:avLst/>
            <a:gdLst/>
            <a:ahLst/>
            <a:cxnLst/>
            <a:rect l="l" t="t" r="r" b="b"/>
            <a:pathLst>
              <a:path w="18288000" h="5720353">
                <a:moveTo>
                  <a:pt x="0" y="0"/>
                </a:moveTo>
                <a:lnTo>
                  <a:pt x="18288000" y="0"/>
                </a:lnTo>
                <a:lnTo>
                  <a:pt x="18288000" y="5720353"/>
                </a:lnTo>
                <a:lnTo>
                  <a:pt x="0" y="5720353"/>
                </a:lnTo>
                <a:lnTo>
                  <a:pt x="0" y="0"/>
                </a:lnTo>
                <a:close/>
              </a:path>
            </a:pathLst>
          </a:custGeom>
          <a:blipFill>
            <a:blip r:embed="rId3"/>
            <a:stretch>
              <a:fillRect t="-2061" b="-2061"/>
            </a:stretch>
          </a:blipFill>
        </p:spPr>
        <p:txBody>
          <a:bodyPr/>
          <a:lstStyle/>
          <a:p>
            <a:endParaRPr lang="en-CA"/>
          </a:p>
        </p:txBody>
      </p:sp>
      <p:sp>
        <p:nvSpPr>
          <p:cNvPr id="3" name="TextBox 3"/>
          <p:cNvSpPr txBox="1"/>
          <p:nvPr/>
        </p:nvSpPr>
        <p:spPr>
          <a:xfrm>
            <a:off x="2766855" y="5771812"/>
            <a:ext cx="14492445" cy="4544416"/>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Vice President, Chief Technology Officer (CTO), and General Manager, Software and Advanced Technology Group (SATG),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JUNE 2021 FROM VMWARE, WHERE HE SERVED AS SENIOR VICE PRESIDENT AND CTO</a:t>
            </a:r>
          </a:p>
          <a:p>
            <a:pPr marL="431801" lvl="1" indent="-215900" algn="l">
              <a:lnSpc>
                <a:spcPts val="2800"/>
              </a:lnSpc>
              <a:buFont typeface="Arial"/>
              <a:buChar char="•"/>
            </a:pPr>
            <a:r>
              <a:rPr lang="en-US" sz="2000">
                <a:solidFill>
                  <a:srgbClr val="000000"/>
                </a:solidFill>
                <a:latin typeface="Poppins"/>
                <a:ea typeface="Poppins"/>
                <a:cs typeface="Poppins"/>
                <a:sym typeface="Poppins"/>
              </a:rPr>
              <a:t>Responsible for driving Intel’s technical innovation, leading Intel Labs, Intel Federal LLC, and Intel IT</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SVP and CTO at VMware, specializing in software and hardware prODUCt engineering, cloud-scale systems architecture, and R&amp;D</a:t>
            </a:r>
          </a:p>
          <a:p>
            <a:pPr marL="431801" lvl="1" indent="-215900" algn="l">
              <a:lnSpc>
                <a:spcPts val="2800"/>
              </a:lnSpc>
              <a:buFont typeface="Arial"/>
              <a:buChar char="•"/>
            </a:pPr>
            <a:r>
              <a:rPr lang="en-US" sz="2000">
                <a:solidFill>
                  <a:srgbClr val="000000"/>
                </a:solidFill>
                <a:latin typeface="Poppins"/>
                <a:ea typeface="Poppins"/>
                <a:cs typeface="Poppins"/>
                <a:sym typeface="Poppins"/>
              </a:rPr>
              <a:t>Leadership roles at Citigroup, Cisco Systems, and Sun Microsystems</a:t>
            </a:r>
          </a:p>
          <a:p>
            <a:pPr marL="431801" lvl="1" indent="-215900" algn="l">
              <a:lnSpc>
                <a:spcPts val="2800"/>
              </a:lnSpc>
              <a:buFont typeface="Arial"/>
              <a:buChar char="•"/>
            </a:pPr>
            <a:r>
              <a:rPr lang="en-US" sz="2000">
                <a:solidFill>
                  <a:srgbClr val="000000"/>
                </a:solidFill>
                <a:latin typeface="Poppins"/>
                <a:ea typeface="Poppins"/>
                <a:cs typeface="Poppins"/>
                <a:sym typeface="Poppins"/>
              </a:rPr>
              <a:t>OVer 40 years of experience in software and hardware engineering</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Focus on AI, confidential computing, and open accelerated computing</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 of Science in Computer Science from University of Georgia</a:t>
            </a:r>
          </a:p>
          <a:p>
            <a:pPr marL="431801" lvl="1" indent="-215900" algn="l">
              <a:lnSpc>
                <a:spcPts val="2800"/>
              </a:lnSpc>
              <a:buFont typeface="Arial"/>
              <a:buChar char="•"/>
            </a:pPr>
            <a:r>
              <a:rPr lang="en-US" sz="2000">
                <a:solidFill>
                  <a:srgbClr val="000000"/>
                </a:solidFill>
                <a:latin typeface="Poppins"/>
                <a:ea typeface="Poppins"/>
                <a:cs typeface="Poppins"/>
                <a:sym typeface="Poppins"/>
              </a:rPr>
              <a:t>Master of Science and Ph.D. in Computer Science from Virginia Tech</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4991216"/>
          </a:xfrm>
          <a:custGeom>
            <a:avLst/>
            <a:gdLst/>
            <a:ahLst/>
            <a:cxnLst/>
            <a:rect l="l" t="t" r="r" b="b"/>
            <a:pathLst>
              <a:path w="18288000" h="4991216">
                <a:moveTo>
                  <a:pt x="0" y="0"/>
                </a:moveTo>
                <a:lnTo>
                  <a:pt x="18288000" y="0"/>
                </a:lnTo>
                <a:lnTo>
                  <a:pt x="18288000" y="4991216"/>
                </a:lnTo>
                <a:lnTo>
                  <a:pt x="0" y="4991216"/>
                </a:lnTo>
                <a:lnTo>
                  <a:pt x="0" y="0"/>
                </a:lnTo>
                <a:close/>
              </a:path>
            </a:pathLst>
          </a:custGeom>
          <a:blipFill>
            <a:blip r:embed="rId3"/>
            <a:stretch>
              <a:fillRect t="-17894" b="-17894"/>
            </a:stretch>
          </a:blipFill>
        </p:spPr>
        <p:txBody>
          <a:bodyPr/>
          <a:lstStyle/>
          <a:p>
            <a:endParaRPr lang="en-CA"/>
          </a:p>
        </p:txBody>
      </p:sp>
      <p:sp>
        <p:nvSpPr>
          <p:cNvPr id="3" name="TextBox 3"/>
          <p:cNvSpPr txBox="1"/>
          <p:nvPr/>
        </p:nvSpPr>
        <p:spPr>
          <a:xfrm>
            <a:off x="2766855" y="5396077"/>
            <a:ext cx="14492445" cy="4191991"/>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Vice President and Chief Legal Officer, Intel Corporation since July 2022</a:t>
            </a:r>
          </a:p>
          <a:p>
            <a:pPr marL="431801" lvl="1" indent="-215900" algn="l">
              <a:lnSpc>
                <a:spcPts val="2800"/>
              </a:lnSpc>
              <a:buFont typeface="Arial"/>
              <a:buChar char="•"/>
            </a:pPr>
            <a:r>
              <a:rPr lang="en-US" sz="2000">
                <a:solidFill>
                  <a:srgbClr val="000000"/>
                </a:solidFill>
                <a:latin typeface="Poppins"/>
                <a:ea typeface="Poppins"/>
                <a:cs typeface="Poppins"/>
                <a:sym typeface="Poppins"/>
              </a:rPr>
              <a:t>Leads Intel’s global legal, trade, and government affairs team</a:t>
            </a:r>
          </a:p>
          <a:p>
            <a:pPr marL="431801" lvl="1" indent="-215900" algn="l">
              <a:lnSpc>
                <a:spcPts val="2800"/>
              </a:lnSpc>
              <a:buFont typeface="Arial"/>
              <a:buChar char="•"/>
            </a:pPr>
            <a:r>
              <a:rPr lang="en-US" sz="2000">
                <a:solidFill>
                  <a:srgbClr val="000000"/>
                </a:solidFill>
                <a:latin typeface="Poppins"/>
                <a:ea typeface="Poppins"/>
                <a:cs typeface="Poppins"/>
                <a:sym typeface="Poppins"/>
              </a:rPr>
              <a:t>Strategic adviser to company and board of directors</a:t>
            </a:r>
          </a:p>
          <a:p>
            <a:pPr marL="431801" lvl="1" indent="-215900" algn="l">
              <a:lnSpc>
                <a:spcPts val="2800"/>
              </a:lnSpc>
              <a:buFont typeface="Arial"/>
              <a:buChar char="•"/>
            </a:pPr>
            <a:r>
              <a:rPr lang="en-US" sz="2000">
                <a:solidFill>
                  <a:srgbClr val="000000"/>
                </a:solidFill>
                <a:latin typeface="Poppins"/>
                <a:ea typeface="Poppins"/>
                <a:cs typeface="Poppins"/>
                <a:sym typeface="Poppins"/>
              </a:rPr>
              <a:t>Previously EVP and CLO at Eaton Corp. and Meritor Inc.</a:t>
            </a:r>
          </a:p>
          <a:p>
            <a:pPr marL="431801" lvl="1" indent="-215900" algn="l">
              <a:lnSpc>
                <a:spcPts val="2800"/>
              </a:lnSpc>
              <a:buFont typeface="Arial"/>
              <a:buChar char="•"/>
            </a:pPr>
            <a:r>
              <a:rPr lang="en-US" sz="2000">
                <a:solidFill>
                  <a:srgbClr val="000000"/>
                </a:solidFill>
                <a:latin typeface="Poppins"/>
                <a:ea typeface="Poppins"/>
                <a:cs typeface="Poppins"/>
                <a:sym typeface="Poppins"/>
              </a:rPr>
              <a:t>Over 25 years of executive leadership in legal roles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Managed mergers and acquisitions across various industries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Juris Doctor from University of Chicago Law School</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 of Business Administration from University of Michigan Business School</a:t>
            </a:r>
          </a:p>
          <a:p>
            <a:pPr marL="431801" lvl="1" indent="-215900" algn="l">
              <a:lnSpc>
                <a:spcPts val="2800"/>
              </a:lnSpc>
              <a:buFont typeface="Arial"/>
              <a:buChar char="•"/>
            </a:pPr>
            <a:r>
              <a:rPr lang="en-US" sz="2000">
                <a:solidFill>
                  <a:srgbClr val="000000"/>
                </a:solidFill>
                <a:latin typeface="Poppins"/>
                <a:ea typeface="Poppins"/>
                <a:cs typeface="Poppins"/>
                <a:sym typeface="Poppins"/>
              </a:rPr>
              <a:t>Board Membership</a:t>
            </a:r>
          </a:p>
          <a:p>
            <a:pPr marL="431801" lvl="1" indent="-215900" algn="l">
              <a:lnSpc>
                <a:spcPts val="2800"/>
              </a:lnSpc>
              <a:buFont typeface="Arial"/>
              <a:buChar char="•"/>
            </a:pPr>
            <a:r>
              <a:rPr lang="en-US" sz="2000">
                <a:solidFill>
                  <a:srgbClr val="000000"/>
                </a:solidFill>
                <a:latin typeface="Poppins"/>
                <a:ea typeface="Poppins"/>
                <a:cs typeface="Poppins"/>
                <a:sym typeface="Poppins"/>
              </a:rPr>
              <a:t>Member of the board of directors of Trane Technologies</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951122"/>
          </a:xfrm>
          <a:custGeom>
            <a:avLst/>
            <a:gdLst/>
            <a:ahLst/>
            <a:cxnLst/>
            <a:rect l="l" t="t" r="r" b="b"/>
            <a:pathLst>
              <a:path w="18288000" h="5951122">
                <a:moveTo>
                  <a:pt x="0" y="0"/>
                </a:moveTo>
                <a:lnTo>
                  <a:pt x="18288000" y="0"/>
                </a:lnTo>
                <a:lnTo>
                  <a:pt x="18288000" y="5951122"/>
                </a:lnTo>
                <a:lnTo>
                  <a:pt x="0" y="5951122"/>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2766855" y="5623583"/>
            <a:ext cx="14492445" cy="4896841"/>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Vice President, Chief Commercial Officer, and GENeral Manager of Sales, Marketing, and Communications,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MARCH 2022</a:t>
            </a:r>
          </a:p>
          <a:p>
            <a:pPr marL="431801" lvl="1" indent="-215900" algn="l">
              <a:lnSpc>
                <a:spcPts val="2800"/>
              </a:lnSpc>
              <a:buFont typeface="Arial"/>
              <a:buChar char="•"/>
            </a:pPr>
            <a:r>
              <a:rPr lang="en-US" sz="2000">
                <a:solidFill>
                  <a:srgbClr val="000000"/>
                </a:solidFill>
                <a:latin typeface="Poppins"/>
                <a:ea typeface="Poppins"/>
                <a:cs typeface="Poppins"/>
                <a:sym typeface="Poppins"/>
              </a:rPr>
              <a:t>Responsible for global sales, marketing, communications, corporate planning, customer support, and customer success</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CHIEF COMMERCIAl Officer at HP Inc., led global customer and partner success</a:t>
            </a:r>
          </a:p>
          <a:p>
            <a:pPr marL="431801" lvl="1" indent="-215900" algn="l">
              <a:lnSpc>
                <a:spcPts val="2800"/>
              </a:lnSpc>
              <a:buFont typeface="Arial"/>
              <a:buChar char="•"/>
            </a:pPr>
            <a:r>
              <a:rPr lang="en-US" sz="2000">
                <a:solidFill>
                  <a:srgbClr val="000000"/>
                </a:solidFill>
                <a:latin typeface="Poppins"/>
                <a:ea typeface="Poppins"/>
                <a:cs typeface="Poppins"/>
                <a:sym typeface="Poppins"/>
              </a:rPr>
              <a:t>Over 25 years at HP Inc., held senior management roles including president of 3D Printing &amp; Digital Manufacturing</a:t>
            </a: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Vice President of Growth Markets at Philips, overseeing lighting business across multiple regions</a:t>
            </a:r>
          </a:p>
          <a:p>
            <a:pPr marL="431801" lvl="1" indent="-215900" algn="l">
              <a:lnSpc>
                <a:spcPts val="2800"/>
              </a:lnSpc>
              <a:buFont typeface="Arial"/>
              <a:buChar char="•"/>
            </a:pPr>
            <a:r>
              <a:rPr lang="en-US" sz="2000">
                <a:solidFill>
                  <a:srgbClr val="000000"/>
                </a:solidFill>
                <a:latin typeface="Poppins"/>
                <a:ea typeface="Poppins"/>
                <a:cs typeface="Poppins"/>
                <a:sym typeface="Poppins"/>
              </a:rPr>
              <a:t>Member of the SupervisORY Board of KUKA AG</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BACHELORS DEGREE NEOMA BUSINESS SCHOOL</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977136"/>
          </a:xfrm>
          <a:custGeom>
            <a:avLst/>
            <a:gdLst/>
            <a:ahLst/>
            <a:cxnLst/>
            <a:rect l="l" t="t" r="r" b="b"/>
            <a:pathLst>
              <a:path w="18288000" h="5977136">
                <a:moveTo>
                  <a:pt x="0" y="0"/>
                </a:moveTo>
                <a:lnTo>
                  <a:pt x="18288000" y="0"/>
                </a:lnTo>
                <a:lnTo>
                  <a:pt x="18288000" y="5977136"/>
                </a:lnTo>
                <a:lnTo>
                  <a:pt x="0" y="5977136"/>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2766855" y="5910461"/>
            <a:ext cx="14492445" cy="4544416"/>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Senior Vice President and CHIEF Strategy Officer (CSO),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Leads Intel’s Corporate Strategy &amp; Ventures Group, focusing on growth-oriented stratEGIES, partnerships, Intel Capital, and incubation initiatives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2020</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senior partner at McKinsey &amp; Company, global head of Transformation Practice (Telecom, Media, and Technology)</a:t>
            </a:r>
          </a:p>
          <a:p>
            <a:pPr marL="431801" lvl="1" indent="-215900" algn="l">
              <a:lnSpc>
                <a:spcPts val="2800"/>
              </a:lnSpc>
              <a:buFont typeface="Arial"/>
              <a:buChar char="•"/>
            </a:pPr>
            <a:r>
              <a:rPr lang="en-US" sz="2000">
                <a:solidFill>
                  <a:srgbClr val="000000"/>
                </a:solidFill>
                <a:latin typeface="Poppins"/>
                <a:ea typeface="Poppins"/>
                <a:cs typeface="Poppins"/>
                <a:sym typeface="Poppins"/>
              </a:rPr>
              <a:t>Managed partner for South Africa, led TMT and Digital practice for Africa</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Bachelor’s and Master’s degrees in Electrical Engineering and Computer Science from Massachusetts Institute of Technology (MIT)</a:t>
            </a:r>
          </a:p>
          <a:p>
            <a:pPr marL="431801" lvl="1" indent="-215900" algn="l">
              <a:lnSpc>
                <a:spcPts val="2800"/>
              </a:lnSpc>
              <a:buFont typeface="Arial"/>
              <a:buChar char="•"/>
            </a:pPr>
            <a:r>
              <a:rPr lang="en-US" sz="2000">
                <a:solidFill>
                  <a:srgbClr val="000000"/>
                </a:solidFill>
                <a:latin typeface="Poppins"/>
                <a:ea typeface="Poppins"/>
                <a:cs typeface="Poppins"/>
                <a:sym typeface="Poppins"/>
              </a:rPr>
              <a:t>Current board member of United Negro College Fund, Department of Defense Business Board, and Mobileye</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4" name="Rectangle 4123">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2"/>
          <p:cNvSpPr txBox="1"/>
          <p:nvPr/>
        </p:nvSpPr>
        <p:spPr>
          <a:xfrm>
            <a:off x="93643" y="9928525"/>
            <a:ext cx="18288000" cy="307796"/>
          </a:xfrm>
          <a:prstGeom prst="rect">
            <a:avLst/>
          </a:prstGeom>
        </p:spPr>
        <p:txBody>
          <a:bodyPr lIns="0" tIns="0" rIns="0" bIns="0" rtlCol="0" anchor="t">
            <a:spAutoFit/>
          </a:bodyPr>
          <a:lstStyle/>
          <a:p>
            <a:pPr algn="just">
              <a:lnSpc>
                <a:spcPts val="2459"/>
              </a:lnSpc>
              <a:spcBef>
                <a:spcPct val="0"/>
              </a:spcBef>
              <a:spcAft>
                <a:spcPts val="600"/>
              </a:spcAft>
            </a:pPr>
            <a:r>
              <a:rPr lang="en-US" sz="1757">
                <a:solidFill>
                  <a:srgbClr val="E6E6E6"/>
                </a:solidFill>
                <a:latin typeface="Poppins Medium"/>
                <a:ea typeface="Poppins Medium"/>
                <a:cs typeface="Poppins Medium"/>
                <a:sym typeface="Poppins Medium"/>
              </a:rPr>
              <a:t>Industry Progress</a:t>
            </a:r>
          </a:p>
        </p:txBody>
      </p:sp>
      <p:graphicFrame>
        <p:nvGraphicFramePr>
          <p:cNvPr id="4106" name="TextBox 22">
            <a:extLst>
              <a:ext uri="{FF2B5EF4-FFF2-40B4-BE49-F238E27FC236}">
                <a16:creationId xmlns:a16="http://schemas.microsoft.com/office/drawing/2014/main" id="{929D4B56-1273-0A47-3412-436F1C952EF2}"/>
              </a:ext>
            </a:extLst>
          </p:cNvPr>
          <p:cNvGraphicFramePr/>
          <p:nvPr>
            <p:extLst>
              <p:ext uri="{D42A27DB-BD31-4B8C-83A1-F6EECF244321}">
                <p14:modId xmlns:p14="http://schemas.microsoft.com/office/powerpoint/2010/main" val="761973979"/>
              </p:ext>
            </p:extLst>
          </p:nvPr>
        </p:nvGraphicFramePr>
        <p:xfrm>
          <a:off x="6830601" y="3614745"/>
          <a:ext cx="10197808" cy="555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 name="Picture 6" descr="AMD vs Nvidia: which is the smarter investment?">
            <a:extLst>
              <a:ext uri="{FF2B5EF4-FFF2-40B4-BE49-F238E27FC236}">
                <a16:creationId xmlns:a16="http://schemas.microsoft.com/office/drawing/2014/main" id="{CA46CA44-9575-4E79-F624-388B83D480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451" y="287363"/>
            <a:ext cx="5837695" cy="38917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What does TSMC do? - by Chris Zeoli - Data Gravity">
            <a:extLst>
              <a:ext uri="{FF2B5EF4-FFF2-40B4-BE49-F238E27FC236}">
                <a16:creationId xmlns:a16="http://schemas.microsoft.com/office/drawing/2014/main" id="{D24A57A9-9FA6-54DF-5F8D-6EF6A01416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451" y="4444293"/>
            <a:ext cx="5837695" cy="39120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a:extLst>
              <a:ext uri="{FF2B5EF4-FFF2-40B4-BE49-F238E27FC236}">
                <a16:creationId xmlns:a16="http://schemas.microsoft.com/office/drawing/2014/main" id="{97452ED7-F346-3F80-7781-4040714172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18884" y="8967993"/>
            <a:ext cx="3356401" cy="11144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8">
            <a:extLst>
              <a:ext uri="{FF2B5EF4-FFF2-40B4-BE49-F238E27FC236}">
                <a16:creationId xmlns:a16="http://schemas.microsoft.com/office/drawing/2014/main" id="{A72F8294-684C-CE3B-8281-5E922565F129}"/>
              </a:ext>
            </a:extLst>
          </p:cNvPr>
          <p:cNvSpPr txBox="1"/>
          <p:nvPr/>
        </p:nvSpPr>
        <p:spPr>
          <a:xfrm>
            <a:off x="7625166" y="1114430"/>
            <a:ext cx="8900098" cy="2507161"/>
          </a:xfrm>
          <a:prstGeom prst="rect">
            <a:avLst/>
          </a:prstGeom>
        </p:spPr>
        <p:txBody>
          <a:bodyPr wrap="square" lIns="0" tIns="0" rIns="0" bIns="0" rtlCol="0" anchor="t">
            <a:spAutoFit/>
          </a:bodyPr>
          <a:lstStyle/>
          <a:p>
            <a:pPr algn="ctr">
              <a:lnSpc>
                <a:spcPts val="9842"/>
              </a:lnSpc>
            </a:pPr>
            <a:r>
              <a:rPr lang="en-US" sz="8002">
                <a:solidFill>
                  <a:srgbClr val="00569E"/>
                </a:solidFill>
                <a:latin typeface="Poppins Ultra-Bold"/>
                <a:ea typeface="Poppins Ultra-Bold"/>
                <a:cs typeface="Poppins Ultra-Bold"/>
                <a:sym typeface="Poppins Ultra-Bold"/>
              </a:rPr>
              <a:t>BUSINESS MODELS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838487"/>
          </a:xfrm>
          <a:custGeom>
            <a:avLst/>
            <a:gdLst/>
            <a:ahLst/>
            <a:cxnLst/>
            <a:rect l="l" t="t" r="r" b="b"/>
            <a:pathLst>
              <a:path w="18288000" h="5838487">
                <a:moveTo>
                  <a:pt x="0" y="0"/>
                </a:moveTo>
                <a:lnTo>
                  <a:pt x="18288000" y="0"/>
                </a:lnTo>
                <a:lnTo>
                  <a:pt x="18288000" y="5838487"/>
                </a:lnTo>
                <a:lnTo>
                  <a:pt x="0" y="5838487"/>
                </a:lnTo>
                <a:lnTo>
                  <a:pt x="0" y="0"/>
                </a:lnTo>
                <a:close/>
              </a:path>
            </a:pathLst>
          </a:custGeom>
          <a:blipFill>
            <a:blip r:embed="rId3"/>
            <a:stretch>
              <a:fillRect t="-4142" b="-4142"/>
            </a:stretch>
          </a:blipFill>
        </p:spPr>
        <p:txBody>
          <a:bodyPr/>
          <a:lstStyle/>
          <a:p>
            <a:endParaRPr lang="en-CA"/>
          </a:p>
        </p:txBody>
      </p:sp>
      <p:sp>
        <p:nvSpPr>
          <p:cNvPr id="3" name="TextBox 3"/>
          <p:cNvSpPr txBox="1"/>
          <p:nvPr/>
        </p:nvSpPr>
        <p:spPr>
          <a:xfrm>
            <a:off x="2766855" y="5593937"/>
            <a:ext cx="14492445" cy="4896841"/>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Vice President and Chief People Officer (CPO),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AUGUST 2021</a:t>
            </a:r>
          </a:p>
          <a:p>
            <a:pPr marL="431801" lvl="1" indent="-215900" algn="l">
              <a:lnSpc>
                <a:spcPts val="2800"/>
              </a:lnSpc>
              <a:buFont typeface="Arial"/>
              <a:buChar char="•"/>
            </a:pPr>
            <a:r>
              <a:rPr lang="en-US" sz="2000">
                <a:solidFill>
                  <a:srgbClr val="000000"/>
                </a:solidFill>
                <a:latin typeface="Poppins"/>
                <a:ea typeface="Poppins"/>
                <a:cs typeface="Poppins"/>
                <a:sym typeface="Poppins"/>
              </a:rPr>
              <a:t>Responsible for Intel’s people strategy, fostering a culture of innovation, execution, and continuous learning</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EVP and CHRO at Verizon, led strategic HR transformation and COVID-19 response</a:t>
            </a:r>
          </a:p>
          <a:p>
            <a:pPr marL="431801" lvl="1" indent="-215900" algn="l">
              <a:lnSpc>
                <a:spcPts val="2800"/>
              </a:lnSpc>
              <a:buFont typeface="Arial"/>
              <a:buChar char="•"/>
            </a:pPr>
            <a:r>
              <a:rPr lang="en-US" sz="2000">
                <a:solidFill>
                  <a:srgbClr val="000000"/>
                </a:solidFill>
                <a:latin typeface="Poppins"/>
                <a:ea typeface="Poppins"/>
                <a:cs typeface="Poppins"/>
                <a:sym typeface="Poppins"/>
              </a:rPr>
              <a:t>EVP OF PEople &amp; Digital at Corning Inc., integrated HR and IT for digital transformation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Senior leadership roles at Corning, including 12 years as CHRO</a:t>
            </a:r>
          </a:p>
          <a:p>
            <a:pPr marL="431801" lvl="1" indent="-215900" algn="l">
              <a:lnSpc>
                <a:spcPts val="2800"/>
              </a:lnSpc>
              <a:buFont typeface="Arial"/>
              <a:buChar char="•"/>
            </a:pPr>
            <a:r>
              <a:rPr lang="en-US" sz="2000">
                <a:solidFill>
                  <a:srgbClr val="000000"/>
                </a:solidFill>
                <a:latin typeface="Poppins"/>
                <a:ea typeface="Poppins"/>
                <a:cs typeface="Poppins"/>
                <a:sym typeface="Poppins"/>
              </a:rPr>
              <a:t>10 YEArs at PepsiCo Inc., spanning labor relations, organization capability, and IT transformation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Bachelor’s degree from Cornell University's School of Industrial and Labor Relations</a:t>
            </a:r>
          </a:p>
          <a:p>
            <a:pPr marL="431801" lvl="1" indent="-215900" algn="l">
              <a:lnSpc>
                <a:spcPts val="2800"/>
              </a:lnSpc>
              <a:buFont typeface="Arial"/>
              <a:buChar char="•"/>
            </a:pPr>
            <a:r>
              <a:rPr lang="en-US" sz="2000">
                <a:solidFill>
                  <a:srgbClr val="000000"/>
                </a:solidFill>
                <a:latin typeface="Poppins"/>
                <a:ea typeface="Poppins"/>
                <a:cs typeface="Poppins"/>
                <a:sym typeface="Poppins"/>
              </a:rPr>
              <a:t>Boards include National Academy of Human Resources Foundation, HR Policy Association, Health Transformation Alliance, and others</a:t>
            </a:r>
          </a:p>
          <a:p>
            <a:pPr marL="431801" lvl="1" indent="-215900" algn="l">
              <a:lnSpc>
                <a:spcPts val="2800"/>
              </a:lnSpc>
              <a:buFont typeface="Arial"/>
              <a:buChar char="•"/>
            </a:pPr>
            <a:r>
              <a:rPr lang="en-US" sz="2000">
                <a:solidFill>
                  <a:srgbClr val="000000"/>
                </a:solidFill>
                <a:latin typeface="Poppins"/>
                <a:ea typeface="Poppins"/>
                <a:cs typeface="Poppins"/>
                <a:sym typeface="Poppins"/>
              </a:rPr>
              <a:t>BOard member of Lumina Foundation, supporting post-secondary education initiatives</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265451"/>
          </a:xfrm>
          <a:custGeom>
            <a:avLst/>
            <a:gdLst/>
            <a:ahLst/>
            <a:cxnLst/>
            <a:rect l="l" t="t" r="r" b="b"/>
            <a:pathLst>
              <a:path w="18288000" h="5265451">
                <a:moveTo>
                  <a:pt x="0" y="0"/>
                </a:moveTo>
                <a:lnTo>
                  <a:pt x="18288000" y="0"/>
                </a:lnTo>
                <a:lnTo>
                  <a:pt x="18288000" y="5265451"/>
                </a:lnTo>
                <a:lnTo>
                  <a:pt x="0" y="5265451"/>
                </a:lnTo>
                <a:lnTo>
                  <a:pt x="0" y="0"/>
                </a:lnTo>
                <a:close/>
              </a:path>
            </a:pathLst>
          </a:custGeom>
          <a:blipFill>
            <a:blip r:embed="rId3"/>
            <a:stretch>
              <a:fillRect t="-4024" b="-4024"/>
            </a:stretch>
          </a:blipFill>
        </p:spPr>
        <p:txBody>
          <a:bodyPr/>
          <a:lstStyle/>
          <a:p>
            <a:endParaRPr lang="en-CA"/>
          </a:p>
        </p:txBody>
      </p:sp>
      <p:sp>
        <p:nvSpPr>
          <p:cNvPr id="3" name="TextBox 3"/>
          <p:cNvSpPr txBox="1"/>
          <p:nvPr/>
        </p:nvSpPr>
        <p:spPr>
          <a:xfrm>
            <a:off x="2766855" y="5573440"/>
            <a:ext cx="14492445" cy="4244752"/>
          </a:xfrm>
          <a:prstGeom prst="rect">
            <a:avLst/>
          </a:prstGeom>
        </p:spPr>
        <p:txBody>
          <a:bodyPr lIns="0" tIns="0" rIns="0" bIns="0" rtlCol="0" anchor="t">
            <a:spAutoFit/>
          </a:bodyPr>
          <a:lstStyle/>
          <a:p>
            <a:pPr algn="l">
              <a:lnSpc>
                <a:spcPts val="2800"/>
              </a:lnSpc>
            </a:pPr>
            <a:endParaRPr/>
          </a:p>
          <a:p>
            <a:pPr marL="431800" lvl="1" indent="-215900" algn="l">
              <a:lnSpc>
                <a:spcPts val="2800"/>
              </a:lnSpc>
              <a:buFont typeface="Arial"/>
              <a:buChar char="•"/>
            </a:pPr>
            <a:r>
              <a:rPr lang="en-US" sz="2000">
                <a:solidFill>
                  <a:srgbClr val="000000"/>
                </a:solidFill>
                <a:latin typeface="Poppins"/>
                <a:ea typeface="Poppins"/>
                <a:cs typeface="Poppins"/>
                <a:sym typeface="Poppins"/>
              </a:rPr>
              <a:t>Executive Vice President and General Manager, Data Center and AI Group (DCAI), Intel Corporation since February 2024</a:t>
            </a:r>
            <a:endParaRPr lang="en-US" sz="2000">
              <a:solidFill>
                <a:srgbClr val="000000"/>
              </a:solidFill>
              <a:latin typeface="Poppins"/>
              <a:ea typeface="Poppins"/>
              <a:cs typeface="Poppins"/>
            </a:endParaRPr>
          </a:p>
          <a:p>
            <a:pPr marL="431800" lvl="1" indent="-215900" algn="l">
              <a:lnSpc>
                <a:spcPts val="2800"/>
              </a:lnSpc>
              <a:buFont typeface="Arial"/>
              <a:buChar char="•"/>
            </a:pPr>
            <a:r>
              <a:rPr lang="en-US" sz="2000">
                <a:solidFill>
                  <a:srgbClr val="000000"/>
                </a:solidFill>
                <a:latin typeface="Poppins"/>
                <a:ea typeface="Poppins"/>
                <a:cs typeface="Poppins"/>
                <a:sym typeface="Poppins"/>
              </a:rPr>
              <a:t>Responsible for growing DCAI business and executing Intel’s data center product roadmap</a:t>
            </a:r>
            <a:endParaRPr lang="en-US" sz="2000">
              <a:solidFill>
                <a:srgbClr val="000000"/>
              </a:solidFill>
              <a:latin typeface="Poppins"/>
              <a:ea typeface="Poppins"/>
              <a:cs typeface="Poppins"/>
            </a:endParaRPr>
          </a:p>
          <a:p>
            <a:pPr marL="431800" lvl="1" indent="-215900" algn="l">
              <a:lnSpc>
                <a:spcPts val="2800"/>
              </a:lnSpc>
              <a:buFont typeface="Arial"/>
              <a:buChar char="•"/>
            </a:pPr>
            <a:r>
              <a:rPr lang="en-US" sz="2000">
                <a:solidFill>
                  <a:srgbClr val="000000"/>
                </a:solidFill>
                <a:latin typeface="Poppins"/>
                <a:ea typeface="Poppins"/>
                <a:cs typeface="Poppins"/>
                <a:sym typeface="Poppins"/>
              </a:rPr>
              <a:t>Former EVP and GM of High-Performance Computing, AI, and Labs at Hewlett </a:t>
            </a:r>
            <a:r>
              <a:rPr lang="en-US" sz="2000" err="1">
                <a:solidFill>
                  <a:srgbClr val="000000"/>
                </a:solidFill>
                <a:latin typeface="Poppins"/>
                <a:ea typeface="Poppins"/>
                <a:cs typeface="Poppins"/>
                <a:sym typeface="Poppins"/>
              </a:rPr>
              <a:t>PackarD</a:t>
            </a:r>
            <a:r>
              <a:rPr lang="en-US" sz="2000">
                <a:solidFill>
                  <a:srgbClr val="000000"/>
                </a:solidFill>
                <a:latin typeface="Poppins"/>
                <a:ea typeface="Poppins"/>
                <a:cs typeface="Poppins"/>
                <a:sym typeface="Poppins"/>
              </a:rPr>
              <a:t> </a:t>
            </a:r>
            <a:r>
              <a:rPr lang="en-US" sz="2000" err="1">
                <a:solidFill>
                  <a:srgbClr val="000000"/>
                </a:solidFill>
                <a:latin typeface="Poppins"/>
                <a:ea typeface="Poppins"/>
                <a:cs typeface="Poppins"/>
                <a:sym typeface="Poppins"/>
              </a:rPr>
              <a:t>ENTerprise</a:t>
            </a:r>
            <a:r>
              <a:rPr lang="en-US" sz="2000">
                <a:solidFill>
                  <a:srgbClr val="000000"/>
                </a:solidFill>
                <a:latin typeface="Poppins"/>
                <a:ea typeface="Poppins"/>
                <a:cs typeface="Poppins"/>
                <a:sym typeface="Poppins"/>
              </a:rPr>
              <a:t> (HPE)</a:t>
            </a:r>
            <a:endParaRPr lang="en-US" sz="2000">
              <a:solidFill>
                <a:srgbClr val="000000"/>
              </a:solidFill>
              <a:latin typeface="Poppins"/>
              <a:ea typeface="Poppins"/>
              <a:cs typeface="Poppins"/>
            </a:endParaRPr>
          </a:p>
          <a:p>
            <a:pPr marL="431800" lvl="1" indent="-215900" algn="l">
              <a:lnSpc>
                <a:spcPts val="2800"/>
              </a:lnSpc>
              <a:buFont typeface="Arial"/>
              <a:buChar char="•"/>
            </a:pPr>
            <a:r>
              <a:rPr lang="en-US" sz="2000">
                <a:solidFill>
                  <a:srgbClr val="000000"/>
                </a:solidFill>
                <a:latin typeface="Poppins"/>
                <a:ea typeface="Poppins"/>
                <a:cs typeface="Poppins"/>
                <a:sym typeface="Poppins"/>
              </a:rPr>
              <a:t>Led teams delivering AI capabilities and world's first exascale supercomputer, Frontier</a:t>
            </a:r>
            <a:endParaRPr lang="en-US" sz="2000">
              <a:solidFill>
                <a:srgbClr val="000000"/>
              </a:solidFill>
              <a:latin typeface="Poppins"/>
              <a:ea typeface="Poppins"/>
              <a:cs typeface="Poppins"/>
            </a:endParaRPr>
          </a:p>
          <a:p>
            <a:pPr marL="431800" lvl="1" indent="-215900" algn="l">
              <a:lnSpc>
                <a:spcPts val="2800"/>
              </a:lnSpc>
              <a:buFont typeface="Arial"/>
              <a:buChar char="•"/>
            </a:pPr>
            <a:r>
              <a:rPr lang="en-US" sz="2000">
                <a:solidFill>
                  <a:srgbClr val="000000"/>
                </a:solidFill>
                <a:latin typeface="Poppins"/>
                <a:ea typeface="Poppins"/>
                <a:cs typeface="Poppins"/>
                <a:sym typeface="Poppins"/>
              </a:rPr>
              <a:t>Senior leadership roles at HPE including president of HPE Japan and SVP of compute global business unit</a:t>
            </a:r>
            <a:endParaRPr lang="en-US" sz="2000">
              <a:solidFill>
                <a:srgbClr val="000000"/>
              </a:solidFill>
              <a:latin typeface="Poppins"/>
              <a:ea typeface="Poppins"/>
              <a:cs typeface="Poppins"/>
            </a:endParaRPr>
          </a:p>
          <a:p>
            <a:pPr marL="431800" lvl="1" indent="-215900" algn="l">
              <a:lnSpc>
                <a:spcPts val="2800"/>
              </a:lnSpc>
              <a:buFont typeface="Arial"/>
              <a:buChar char="•"/>
            </a:pPr>
            <a:r>
              <a:rPr lang="en-US" sz="2000" err="1">
                <a:solidFill>
                  <a:srgbClr val="000000"/>
                </a:solidFill>
                <a:latin typeface="Poppins"/>
                <a:ea typeface="Poppins"/>
                <a:cs typeface="Poppins"/>
                <a:sym typeface="Poppins"/>
              </a:rPr>
              <a:t>OVer</a:t>
            </a:r>
            <a:r>
              <a:rPr lang="en-US" sz="2000">
                <a:solidFill>
                  <a:srgbClr val="000000"/>
                </a:solidFill>
                <a:latin typeface="Poppins"/>
                <a:ea typeface="Poppins"/>
                <a:cs typeface="Poppins"/>
                <a:sym typeface="Poppins"/>
              </a:rPr>
              <a:t> 20 years in global technology companies driving product development and revenue growth</a:t>
            </a:r>
            <a:endParaRPr lang="en-US" sz="2000">
              <a:solidFill>
                <a:srgbClr val="000000"/>
              </a:solidFill>
              <a:latin typeface="Poppins"/>
              <a:ea typeface="Poppins"/>
              <a:cs typeface="Poppins"/>
            </a:endParaRPr>
          </a:p>
          <a:p>
            <a:pPr marL="431800" lvl="1" indent="-215900" algn="l">
              <a:lnSpc>
                <a:spcPts val="2800"/>
              </a:lnSpc>
              <a:buFont typeface="Arial"/>
              <a:buChar char="•"/>
            </a:pPr>
            <a:r>
              <a:rPr lang="en-US" sz="2000">
                <a:solidFill>
                  <a:srgbClr val="000000"/>
                </a:solidFill>
                <a:latin typeface="Poppins"/>
                <a:ea typeface="Poppins"/>
                <a:cs typeface="Poppins"/>
                <a:sym typeface="Poppins"/>
              </a:rPr>
              <a:t>Former president of NCR Small Business</a:t>
            </a:r>
            <a:endParaRPr lang="en-US" sz="2000">
              <a:solidFill>
                <a:srgbClr val="000000"/>
              </a:solidFill>
              <a:latin typeface="Poppins"/>
              <a:ea typeface="Poppins"/>
              <a:cs typeface="Poppins"/>
            </a:endParaRPr>
          </a:p>
          <a:p>
            <a:pPr marL="431800" lvl="1" indent="-215900" algn="l">
              <a:lnSpc>
                <a:spcPts val="2800"/>
              </a:lnSpc>
              <a:buFont typeface="Arial"/>
              <a:buChar char="•"/>
            </a:pPr>
            <a:r>
              <a:rPr lang="en-US" sz="2000">
                <a:solidFill>
                  <a:srgbClr val="000000"/>
                </a:solidFill>
                <a:latin typeface="Poppins"/>
                <a:ea typeface="Poppins"/>
                <a:cs typeface="Poppins"/>
                <a:sym typeface="Poppins"/>
              </a:rPr>
              <a:t>Bachelor of Science in Electrical Engineering from University of Illinois Urbana-Champaign</a:t>
            </a:r>
            <a:endParaRPr lang="en-US" sz="2000">
              <a:solidFill>
                <a:srgbClr val="000000"/>
              </a:solidFill>
              <a:latin typeface="Poppins"/>
              <a:ea typeface="Poppins"/>
              <a:cs typeface="Poppins"/>
            </a:endParaRPr>
          </a:p>
          <a:p>
            <a:pPr marL="431800" lvl="1" indent="-215900" algn="l">
              <a:lnSpc>
                <a:spcPts val="2800"/>
              </a:lnSpc>
              <a:buFont typeface="Arial"/>
              <a:buChar char="•"/>
            </a:pPr>
            <a:r>
              <a:rPr lang="en-US" sz="2000">
                <a:solidFill>
                  <a:srgbClr val="000000"/>
                </a:solidFill>
                <a:latin typeface="Poppins"/>
                <a:ea typeface="Poppins"/>
                <a:cs typeface="Poppins"/>
                <a:sym typeface="Poppins"/>
              </a:rPr>
              <a:t>Master of Business Administration from MIT Sloan School of Management</a:t>
            </a:r>
            <a:endParaRPr lang="en-US" sz="2000">
              <a:solidFill>
                <a:srgbClr val="000000"/>
              </a:solidFill>
              <a:latin typeface="Poppins"/>
              <a:ea typeface="Poppins"/>
              <a:cs typeface="Poppins"/>
            </a:endParaRP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508829"/>
          </a:xfrm>
          <a:custGeom>
            <a:avLst/>
            <a:gdLst/>
            <a:ahLst/>
            <a:cxnLst/>
            <a:rect l="l" t="t" r="r" b="b"/>
            <a:pathLst>
              <a:path w="18288000" h="5508829">
                <a:moveTo>
                  <a:pt x="0" y="0"/>
                </a:moveTo>
                <a:lnTo>
                  <a:pt x="18288000" y="0"/>
                </a:lnTo>
                <a:lnTo>
                  <a:pt x="18288000" y="5508829"/>
                </a:lnTo>
                <a:lnTo>
                  <a:pt x="0" y="5508829"/>
                </a:lnTo>
                <a:lnTo>
                  <a:pt x="0" y="0"/>
                </a:lnTo>
                <a:close/>
              </a:path>
            </a:pathLst>
          </a:custGeom>
          <a:blipFill>
            <a:blip r:embed="rId3"/>
            <a:stretch>
              <a:fillRect t="-4457" b="-4457"/>
            </a:stretch>
          </a:blipFill>
        </p:spPr>
        <p:txBody>
          <a:bodyPr/>
          <a:lstStyle/>
          <a:p>
            <a:endParaRPr lang="en-CA"/>
          </a:p>
        </p:txBody>
      </p:sp>
      <p:sp>
        <p:nvSpPr>
          <p:cNvPr id="3" name="TextBox 3"/>
          <p:cNvSpPr txBox="1"/>
          <p:nvPr/>
        </p:nvSpPr>
        <p:spPr>
          <a:xfrm>
            <a:off x="2766855" y="5573440"/>
            <a:ext cx="14492445" cy="3839566"/>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Vice President and General Manager, Client Computing Group,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Responsible for strategy, financial performance, and product development of client technologies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Chief Revenue Officer and GM of Sales, Marketing and Communications Group at Intel</a:t>
            </a:r>
          </a:p>
          <a:p>
            <a:pPr marL="431801" lvl="1" indent="-215900" algn="l">
              <a:lnSpc>
                <a:spcPts val="2800"/>
              </a:lnSpc>
              <a:buFont typeface="Arial"/>
              <a:buChar char="•"/>
            </a:pPr>
            <a:r>
              <a:rPr lang="en-US" sz="2000">
                <a:solidFill>
                  <a:srgbClr val="000000"/>
                </a:solidFill>
                <a:latin typeface="Poppins"/>
                <a:ea typeface="Poppins"/>
                <a:cs typeface="Poppins"/>
                <a:sym typeface="Poppins"/>
              </a:rPr>
              <a:t>Led global sales anD REVENUe efforts, focused on innovative sales and marketing approaches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OVer 25 years at Intel, various management roles since 1996</a:t>
            </a:r>
          </a:p>
          <a:p>
            <a:pPr marL="431801" lvl="1" indent="-215900" algn="l">
              <a:lnSpc>
                <a:spcPts val="2800"/>
              </a:lnSpc>
              <a:buFont typeface="Arial"/>
              <a:buChar char="•"/>
            </a:pPr>
            <a:r>
              <a:rPr lang="en-US" sz="2000">
                <a:solidFill>
                  <a:srgbClr val="000000"/>
                </a:solidFill>
                <a:latin typeface="Poppins"/>
                <a:ea typeface="Poppins"/>
                <a:cs typeface="Poppins"/>
                <a:sym typeface="Poppins"/>
              </a:rPr>
              <a:t>Managed global Client Computing Group sales, overseeing strategy and customer relationships for client computing products</a:t>
            </a:r>
          </a:p>
          <a:p>
            <a:pPr marL="431801" lvl="1" indent="-215900" algn="l">
              <a:lnSpc>
                <a:spcPts val="2800"/>
              </a:lnSpc>
              <a:buFont typeface="Arial"/>
              <a:buChar char="•"/>
            </a:pPr>
            <a:r>
              <a:rPr lang="en-US" sz="2000">
                <a:solidFill>
                  <a:srgbClr val="000000"/>
                </a:solidFill>
                <a:latin typeface="Poppins"/>
                <a:ea typeface="Poppins"/>
                <a:cs typeface="Poppins"/>
                <a:sym typeface="Poppins"/>
              </a:rPr>
              <a:t>Named three times by CRN magazine as one of the Top 100 Women of the Channel</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Bachelor’s degree in Finance from Linfield College</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640115"/>
          </a:xfrm>
          <a:custGeom>
            <a:avLst/>
            <a:gdLst/>
            <a:ahLst/>
            <a:cxnLst/>
            <a:rect l="l" t="t" r="r" b="b"/>
            <a:pathLst>
              <a:path w="18288000" h="5640115">
                <a:moveTo>
                  <a:pt x="0" y="0"/>
                </a:moveTo>
                <a:lnTo>
                  <a:pt x="18288000" y="0"/>
                </a:lnTo>
                <a:lnTo>
                  <a:pt x="18288000" y="5640115"/>
                </a:lnTo>
                <a:lnTo>
                  <a:pt x="0" y="5640115"/>
                </a:lnTo>
                <a:lnTo>
                  <a:pt x="0" y="0"/>
                </a:lnTo>
                <a:close/>
              </a:path>
            </a:pathLst>
          </a:custGeom>
          <a:blipFill>
            <a:blip r:embed="rId3"/>
            <a:stretch>
              <a:fillRect t="-5589" b="-5589"/>
            </a:stretch>
          </a:blipFill>
        </p:spPr>
        <p:txBody>
          <a:bodyPr/>
          <a:lstStyle/>
          <a:p>
            <a:endParaRPr lang="en-CA"/>
          </a:p>
        </p:txBody>
      </p:sp>
      <p:sp>
        <p:nvSpPr>
          <p:cNvPr id="3" name="TextBox 3"/>
          <p:cNvSpPr txBox="1"/>
          <p:nvPr/>
        </p:nvSpPr>
        <p:spPr>
          <a:xfrm>
            <a:off x="2766855" y="6070054"/>
            <a:ext cx="14492445" cy="3839566"/>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Senior Vice President and General Manager, Network and Edge Group (NEX),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NOVEMBER 2021</a:t>
            </a:r>
          </a:p>
          <a:p>
            <a:pPr marL="431801" lvl="1" indent="-215900" algn="l">
              <a:lnSpc>
                <a:spcPts val="2800"/>
              </a:lnSpc>
              <a:buFont typeface="Arial"/>
              <a:buChar char="•"/>
            </a:pPr>
            <a:r>
              <a:rPr lang="en-US" sz="2000">
                <a:solidFill>
                  <a:srgbClr val="000000"/>
                </a:solidFill>
                <a:latin typeface="Poppins"/>
                <a:ea typeface="Poppins"/>
                <a:cs typeface="Poppins"/>
                <a:sym typeface="Poppins"/>
              </a:rPr>
              <a:t>Responsible for driving technology and product leadership from network to intelligent edge</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VP and CTO for NEX at Intel, overseeing technical strategy anD VISION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PREVIOUSLY VP of Telco &amp; Edge Strategy at VMware, defining product and technology vision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Professor of Electrical Engineering and Computer Science at Stanford University</a:t>
            </a:r>
          </a:p>
          <a:p>
            <a:pPr marL="431801" lvl="1" indent="-215900" algn="l">
              <a:lnSpc>
                <a:spcPts val="2800"/>
              </a:lnSpc>
              <a:buFont typeface="Arial"/>
              <a:buChar char="•"/>
            </a:pPr>
            <a:r>
              <a:rPr lang="en-US" sz="2000">
                <a:solidFill>
                  <a:srgbClr val="000000"/>
                </a:solidFill>
                <a:latin typeface="Poppins"/>
                <a:ea typeface="Poppins"/>
                <a:cs typeface="Poppins"/>
                <a:sym typeface="Poppins"/>
              </a:rPr>
              <a:t>Co-chair of Technical Steering Committee for O-RAN Alliance</a:t>
            </a:r>
          </a:p>
          <a:p>
            <a:pPr marL="431801" lvl="1" indent="-215900" algn="l">
              <a:lnSpc>
                <a:spcPts val="2800"/>
              </a:lnSpc>
              <a:buFont typeface="Arial"/>
              <a:buChar char="•"/>
            </a:pPr>
            <a:r>
              <a:rPr lang="en-US" sz="2000">
                <a:solidFill>
                  <a:srgbClr val="000000"/>
                </a:solidFill>
                <a:latin typeface="Poppins"/>
                <a:ea typeface="Poppins"/>
                <a:cs typeface="Poppins"/>
                <a:sym typeface="Poppins"/>
              </a:rPr>
              <a:t>Co-founder of Uhana (now part of VMware) and Kumu Networks</a:t>
            </a:r>
          </a:p>
          <a:p>
            <a:pPr marL="431801" lvl="1" indent="-215900" algn="l">
              <a:lnSpc>
                <a:spcPts val="2800"/>
              </a:lnSpc>
              <a:buFont typeface="Arial"/>
              <a:buChar char="•"/>
            </a:pPr>
            <a:r>
              <a:rPr lang="en-US" sz="2000">
                <a:solidFill>
                  <a:srgbClr val="000000"/>
                </a:solidFill>
                <a:latin typeface="Poppins"/>
                <a:ea typeface="Poppins"/>
                <a:cs typeface="Poppins"/>
                <a:sym typeface="Poppins"/>
              </a:rPr>
              <a:t>PhD in Electrical Engineering/Computer Science from MIT in 2009</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838487"/>
          </a:xfrm>
          <a:custGeom>
            <a:avLst/>
            <a:gdLst/>
            <a:ahLst/>
            <a:cxnLst/>
            <a:rect l="l" t="t" r="r" b="b"/>
            <a:pathLst>
              <a:path w="18288000" h="5838487">
                <a:moveTo>
                  <a:pt x="0" y="0"/>
                </a:moveTo>
                <a:lnTo>
                  <a:pt x="18288000" y="0"/>
                </a:lnTo>
                <a:lnTo>
                  <a:pt x="18288000" y="5838487"/>
                </a:lnTo>
                <a:lnTo>
                  <a:pt x="0" y="5838487"/>
                </a:lnTo>
                <a:lnTo>
                  <a:pt x="0" y="0"/>
                </a:lnTo>
                <a:close/>
              </a:path>
            </a:pathLst>
          </a:custGeom>
          <a:blipFill>
            <a:blip r:embed="rId3"/>
            <a:stretch>
              <a:fillRect t="-1913" b="-1913"/>
            </a:stretch>
          </a:blipFill>
        </p:spPr>
        <p:txBody>
          <a:bodyPr/>
          <a:lstStyle/>
          <a:p>
            <a:endParaRPr lang="en-CA"/>
          </a:p>
        </p:txBody>
      </p:sp>
      <p:sp>
        <p:nvSpPr>
          <p:cNvPr id="3" name="TextBox 3"/>
          <p:cNvSpPr txBox="1"/>
          <p:nvPr/>
        </p:nvSpPr>
        <p:spPr>
          <a:xfrm>
            <a:off x="2766855" y="5771812"/>
            <a:ext cx="14492445" cy="4191991"/>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Vice President and General Manager, Foundry Technology Development,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Responsible for research, development, and deployment of next-generation silicon logic, packaging, and test technologies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GM of Manufacturing and Operations at Intel, overseeing worldwide manufacturing operations and strategic plannING</a:t>
            </a:r>
          </a:p>
          <a:p>
            <a:pPr marL="431801" lvl="1" indent="-215900" algn="l">
              <a:lnSpc>
                <a:spcPts val="2800"/>
              </a:lnSpc>
              <a:buFont typeface="Arial"/>
              <a:buChar char="•"/>
            </a:pPr>
            <a:r>
              <a:rPr lang="en-US" sz="2000">
                <a:solidFill>
                  <a:srgbClr val="000000"/>
                </a:solidFill>
                <a:latin typeface="Poppins"/>
                <a:ea typeface="Poppins"/>
                <a:cs typeface="Poppins"/>
                <a:sym typeface="Poppins"/>
              </a:rPr>
              <a:t>CO-GM of the Technology and Manufacturing Group</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1996 as a process engineer, managed technology transfers and factory ramp-ups</a:t>
            </a:r>
          </a:p>
          <a:p>
            <a:pPr marL="431801" lvl="1" indent="-215900" algn="l">
              <a:lnSpc>
                <a:spcPts val="2800"/>
              </a:lnSpc>
              <a:buFont typeface="Arial"/>
              <a:buChar char="•"/>
            </a:pPr>
            <a:r>
              <a:rPr lang="en-US" sz="2000">
                <a:solidFill>
                  <a:srgbClr val="000000"/>
                </a:solidFill>
                <a:latin typeface="Poppins"/>
                <a:ea typeface="Poppins"/>
                <a:cs typeface="Poppins"/>
                <a:sym typeface="Poppins"/>
              </a:rPr>
              <a:t>Led Intel's Fab 24 in Ireland, Fab 12 in Arizona, and Fab 11X in New Mexico</a:t>
            </a:r>
          </a:p>
          <a:p>
            <a:pPr marL="431801" lvl="1" indent="-215900" algn="l">
              <a:lnSpc>
                <a:spcPts val="2800"/>
              </a:lnSpc>
              <a:buFont typeface="Arial"/>
              <a:buChar char="•"/>
            </a:pPr>
            <a:r>
              <a:rPr lang="en-US" sz="2000">
                <a:solidFill>
                  <a:srgbClr val="000000"/>
                </a:solidFill>
                <a:latin typeface="Poppins"/>
                <a:ea typeface="Poppins"/>
                <a:cs typeface="Poppins"/>
                <a:sym typeface="Poppins"/>
              </a:rPr>
              <a:t>General Manager of Fab Sort Manufacturing</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Bachelor’s, Master’s, and Ph.D. in Electrical Engineering from University College Cork, Ireland</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823370"/>
          </a:xfrm>
          <a:custGeom>
            <a:avLst/>
            <a:gdLst/>
            <a:ahLst/>
            <a:cxnLst/>
            <a:rect l="l" t="t" r="r" b="b"/>
            <a:pathLst>
              <a:path w="18288000" h="5823370">
                <a:moveTo>
                  <a:pt x="0" y="0"/>
                </a:moveTo>
                <a:lnTo>
                  <a:pt x="18288000" y="0"/>
                </a:lnTo>
                <a:lnTo>
                  <a:pt x="18288000" y="5823370"/>
                </a:lnTo>
                <a:lnTo>
                  <a:pt x="0" y="5823370"/>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2766855" y="5771812"/>
            <a:ext cx="14492445" cy="4544416"/>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Senior Vice President and General Manager, Foundry Services, Intel Corporation </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MAY 2024</a:t>
            </a:r>
          </a:p>
          <a:p>
            <a:pPr marL="431801" lvl="1" indent="-215900" algn="l">
              <a:lnSpc>
                <a:spcPts val="2800"/>
              </a:lnSpc>
              <a:buFont typeface="Arial"/>
              <a:buChar char="•"/>
            </a:pPr>
            <a:r>
              <a:rPr lang="en-US" sz="2000">
                <a:solidFill>
                  <a:srgbClr val="000000"/>
                </a:solidFill>
                <a:latin typeface="Poppins"/>
                <a:ea typeface="Poppins"/>
                <a:cs typeface="Poppins"/>
                <a:sym typeface="Poppins"/>
              </a:rPr>
              <a:t>Responsible for driving growth of Intel Foundry, focusing on differentiated systems foundry offerings</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SVP at Marvell, leading Compute and Custom SOLUtions Engineering teams</a:t>
            </a:r>
          </a:p>
          <a:p>
            <a:pPr marL="431801" lvl="1" indent="-215900" algn="l">
              <a:lnSpc>
                <a:spcPts val="2800"/>
              </a:lnSpc>
              <a:buFont typeface="Arial"/>
              <a:buChar char="•"/>
            </a:pPr>
            <a:r>
              <a:rPr lang="en-US" sz="2000">
                <a:solidFill>
                  <a:srgbClr val="000000"/>
                </a:solidFill>
                <a:latin typeface="Poppins"/>
                <a:ea typeface="Poppins"/>
                <a:cs typeface="Poppins"/>
                <a:sym typeface="Poppins"/>
              </a:rPr>
              <a:t>Managed ASIC business and served on board at Marvell Government Solutions</a:t>
            </a:r>
          </a:p>
          <a:p>
            <a:pPr marL="431801" lvl="1" indent="-215900" algn="l">
              <a:lnSpc>
                <a:spcPts val="2800"/>
              </a:lnSpc>
              <a:buFont typeface="Arial"/>
              <a:buChar char="•"/>
            </a:pPr>
            <a:r>
              <a:rPr lang="en-US" sz="2000">
                <a:solidFill>
                  <a:srgbClr val="000000"/>
                </a:solidFill>
                <a:latin typeface="Poppins"/>
                <a:ea typeface="Poppins"/>
                <a:cs typeface="Poppins"/>
                <a:sym typeface="Poppins"/>
              </a:rPr>
              <a:t>CEO AT AVera Semiconductor before its acquisition by Marvell</a:t>
            </a: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roles at Global Foundries and IBM, specializing in technology development and manufacturing</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 of Science in Electrical Engineering from Alfred University</a:t>
            </a:r>
          </a:p>
          <a:p>
            <a:pPr marL="431801" lvl="1" indent="-215900" algn="l">
              <a:lnSpc>
                <a:spcPts val="2800"/>
              </a:lnSpc>
              <a:buFont typeface="Arial"/>
              <a:buChar char="•"/>
            </a:pPr>
            <a:r>
              <a:rPr lang="en-US" sz="2000">
                <a:solidFill>
                  <a:srgbClr val="000000"/>
                </a:solidFill>
                <a:latin typeface="Poppins"/>
                <a:ea typeface="Poppins"/>
                <a:cs typeface="Poppins"/>
                <a:sym typeface="Poppins"/>
              </a:rPr>
              <a:t>Master of Science in Electrical Engineering from University of Vermont</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5756153"/>
          </a:xfrm>
          <a:custGeom>
            <a:avLst/>
            <a:gdLst/>
            <a:ahLst/>
            <a:cxnLst/>
            <a:rect l="l" t="t" r="r" b="b"/>
            <a:pathLst>
              <a:path w="18288000" h="5756153">
                <a:moveTo>
                  <a:pt x="0" y="0"/>
                </a:moveTo>
                <a:lnTo>
                  <a:pt x="18288000" y="0"/>
                </a:lnTo>
                <a:lnTo>
                  <a:pt x="18288000" y="5756153"/>
                </a:lnTo>
                <a:lnTo>
                  <a:pt x="0" y="5756153"/>
                </a:lnTo>
                <a:lnTo>
                  <a:pt x="0" y="0"/>
                </a:lnTo>
                <a:close/>
              </a:path>
            </a:pathLst>
          </a:custGeom>
          <a:blipFill>
            <a:blip r:embed="rId3"/>
            <a:stretch>
              <a:fillRect t="-5576" b="-5576"/>
            </a:stretch>
          </a:blipFill>
        </p:spPr>
        <p:txBody>
          <a:bodyPr/>
          <a:lstStyle/>
          <a:p>
            <a:endParaRPr lang="en-CA"/>
          </a:p>
        </p:txBody>
      </p:sp>
      <p:sp>
        <p:nvSpPr>
          <p:cNvPr id="3" name="TextBox 3"/>
          <p:cNvSpPr txBox="1"/>
          <p:nvPr/>
        </p:nvSpPr>
        <p:spPr>
          <a:xfrm>
            <a:off x="2766855" y="5689478"/>
            <a:ext cx="14492445" cy="4896841"/>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Senior Vice President, Corporate Development,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MAY 2022</a:t>
            </a:r>
          </a:p>
          <a:p>
            <a:pPr marL="431801" lvl="1" indent="-215900" algn="l">
              <a:lnSpc>
                <a:spcPts val="2800"/>
              </a:lnSpc>
              <a:buFont typeface="Arial"/>
              <a:buChar char="•"/>
            </a:pPr>
            <a:r>
              <a:rPr lang="en-US" sz="2000">
                <a:solidFill>
                  <a:srgbClr val="000000"/>
                </a:solidFill>
                <a:latin typeface="Poppins"/>
                <a:ea typeface="Poppins"/>
                <a:cs typeface="Poppins"/>
                <a:sym typeface="Poppins"/>
              </a:rPr>
              <a:t>Responsible for strategic corporate development, mergers and acquisitions, divestitures, and integration activities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SVP of Strategy and Corporate Development at AMD, led corporate strategy and AMD Ventures</a:t>
            </a:r>
          </a:p>
          <a:p>
            <a:pPr marL="431801" lvl="1" indent="-215900" algn="l">
              <a:lnSpc>
                <a:spcPts val="2800"/>
              </a:lnSpc>
              <a:buFont typeface="Arial"/>
              <a:buChar char="•"/>
            </a:pPr>
            <a:r>
              <a:rPr lang="en-US" sz="2000">
                <a:solidFill>
                  <a:srgbClr val="000000"/>
                </a:solidFill>
                <a:latin typeface="Poppins"/>
                <a:ea typeface="Poppins"/>
                <a:cs typeface="Poppins"/>
                <a:sym typeface="Poppins"/>
              </a:rPr>
              <a:t>Senior VP OF Corporate Development and Investor Relations at Xilinx before its acquisition by AMD</a:t>
            </a:r>
          </a:p>
          <a:p>
            <a:pPr marL="431801" lvl="1" indent="-215900" algn="l">
              <a:lnSpc>
                <a:spcPts val="2800"/>
              </a:lnSpc>
              <a:buFont typeface="Arial"/>
              <a:buChar char="•"/>
            </a:pPr>
            <a:r>
              <a:rPr lang="en-US" sz="2000">
                <a:solidFill>
                  <a:srgbClr val="000000"/>
                </a:solidFill>
                <a:latin typeface="Poppins"/>
                <a:ea typeface="Poppins"/>
                <a:cs typeface="Poppins"/>
                <a:sym typeface="Poppins"/>
              </a:rPr>
              <a:t>Nearly a decade in technology investment banking at Morgan STANLEY and BofA Merrill Lynch</a:t>
            </a:r>
          </a:p>
          <a:p>
            <a:pPr marL="431801" lvl="1" indent="-215900" algn="l">
              <a:lnSpc>
                <a:spcPts val="2800"/>
              </a:lnSpc>
              <a:buFont typeface="Arial"/>
              <a:buChar char="•"/>
            </a:pPr>
            <a:r>
              <a:rPr lang="en-US" sz="2000">
                <a:solidFill>
                  <a:srgbClr val="000000"/>
                </a:solidFill>
                <a:latin typeface="Poppins"/>
                <a:ea typeface="Poppins"/>
                <a:cs typeface="Poppins"/>
                <a:sym typeface="Poppins"/>
              </a:rPr>
              <a:t>Led semiconductor team at Morgan Stanley and co-led automotive technology practice</a:t>
            </a:r>
          </a:p>
          <a:p>
            <a:pPr marL="431801" lvl="1" indent="-215900" algn="l">
              <a:lnSpc>
                <a:spcPts val="2800"/>
              </a:lnSpc>
              <a:buFont typeface="Arial"/>
              <a:buChar char="•"/>
            </a:pPr>
            <a:r>
              <a:rPr lang="en-US" sz="2000">
                <a:solidFill>
                  <a:srgbClr val="000000"/>
                </a:solidFill>
                <a:latin typeface="Poppins"/>
                <a:ea typeface="Poppins"/>
                <a:cs typeface="Poppins"/>
                <a:sym typeface="Poppins"/>
              </a:rPr>
              <a:t>Served over six years as an officer in the U.S. Navy</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 of Science from U.S. Naval Academy</a:t>
            </a:r>
          </a:p>
          <a:p>
            <a:pPr marL="431801" lvl="1" indent="-215900" algn="l">
              <a:lnSpc>
                <a:spcPts val="2800"/>
              </a:lnSpc>
              <a:buFont typeface="Arial"/>
              <a:buChar char="•"/>
            </a:pPr>
            <a:r>
              <a:rPr lang="en-US" sz="2000">
                <a:solidFill>
                  <a:srgbClr val="000000"/>
                </a:solidFill>
                <a:latin typeface="Poppins"/>
                <a:ea typeface="Poppins"/>
                <a:cs typeface="Poppins"/>
                <a:sym typeface="Poppins"/>
              </a:rPr>
              <a:t>Master of Business Administration from UCLA AndersON School of Management</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6284" cy="5838487"/>
          </a:xfrm>
          <a:custGeom>
            <a:avLst/>
            <a:gdLst/>
            <a:ahLst/>
            <a:cxnLst/>
            <a:rect l="l" t="t" r="r" b="b"/>
            <a:pathLst>
              <a:path w="18276284" h="5838487">
                <a:moveTo>
                  <a:pt x="0" y="0"/>
                </a:moveTo>
                <a:lnTo>
                  <a:pt x="18276284" y="0"/>
                </a:lnTo>
                <a:lnTo>
                  <a:pt x="18276284" y="5838487"/>
                </a:lnTo>
                <a:lnTo>
                  <a:pt x="0" y="5838487"/>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2766855" y="5771812"/>
            <a:ext cx="14492445" cy="4544416"/>
          </a:xfrm>
          <a:prstGeom prst="rect">
            <a:avLst/>
          </a:prstGeom>
        </p:spPr>
        <p:txBody>
          <a:bodyPr lIns="0" tIns="0" rIns="0" bIns="0" rtlCol="0" anchor="t">
            <a:spAutoFit/>
          </a:bodyPr>
          <a:lstStyle/>
          <a:p>
            <a:pPr algn="l">
              <a:lnSpc>
                <a:spcPts val="2800"/>
              </a:lnSpc>
            </a:pPr>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Executive Vice President, Intel Corporation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CEO of the Programmable Solutions Group (PSG), focusing on FPGA development</a:t>
            </a:r>
          </a:p>
          <a:p>
            <a:pPr marL="431801" lvl="1" indent="-215900" algn="l">
              <a:lnSpc>
                <a:spcPts val="2800"/>
              </a:lnSpc>
              <a:buFont typeface="Arial"/>
              <a:buChar char="•"/>
            </a:pPr>
            <a:r>
              <a:rPr lang="en-US" sz="2000">
                <a:solidFill>
                  <a:srgbClr val="000000"/>
                </a:solidFill>
                <a:latin typeface="Poppins"/>
                <a:ea typeface="Poppins"/>
                <a:cs typeface="Poppins"/>
                <a:sym typeface="Poppins"/>
              </a:rPr>
              <a:t>Former head of Intel’s Data Center and AI Group, overseeing development of data center products and AI strategy</a:t>
            </a:r>
          </a:p>
          <a:p>
            <a:pPr marL="431801" lvl="1" indent="-215900" algn="l">
              <a:lnSpc>
                <a:spcPts val="2800"/>
              </a:lnSpc>
              <a:buFont typeface="Arial"/>
              <a:buChar char="•"/>
            </a:pPr>
            <a:r>
              <a:rPr lang="en-US" sz="2000">
                <a:solidFill>
                  <a:srgbClr val="000000"/>
                </a:solidFill>
                <a:latin typeface="Poppins"/>
                <a:ea typeface="Poppins"/>
                <a:cs typeface="Poppins"/>
                <a:sym typeface="Poppins"/>
              </a:rPr>
              <a:t>Named one of TIME Magazine’s most influential people in AI in 2023</a:t>
            </a:r>
          </a:p>
          <a:p>
            <a:pPr marL="431801" lvl="1" indent="-215900" algn="l">
              <a:lnSpc>
                <a:spcPts val="2800"/>
              </a:lnSpc>
              <a:buFont typeface="Arial"/>
              <a:buChar char="•"/>
            </a:pPr>
            <a:r>
              <a:rPr lang="en-US" sz="2000">
                <a:solidFill>
                  <a:srgbClr val="000000"/>
                </a:solidFill>
                <a:latin typeface="Poppins"/>
                <a:ea typeface="Poppins"/>
                <a:cs typeface="Poppins"/>
                <a:sym typeface="Poppins"/>
              </a:rPr>
              <a:t>CHIEF PEople Officer at Intel from 2019 to 2021, led global HR organization</a:t>
            </a:r>
          </a:p>
          <a:p>
            <a:pPr marL="431801" lvl="1" indent="-215900" algn="l">
              <a:lnSpc>
                <a:spcPts val="2800"/>
              </a:lnSpc>
              <a:buFont typeface="Arial"/>
              <a:buChar char="•"/>
            </a:pPr>
            <a:r>
              <a:rPr lang="en-US" sz="2000">
                <a:solidFill>
                  <a:srgbClr val="000000"/>
                </a:solidFill>
                <a:latin typeface="Poppins"/>
                <a:ea typeface="Poppins"/>
                <a:cs typeface="Poppins"/>
                <a:sym typeface="Poppins"/>
              </a:rPr>
              <a:t>Led Intel’s Network Platforms Group, transforming network infrastructure</a:t>
            </a:r>
          </a:p>
          <a:p>
            <a:pPr marL="431801" lvl="1" indent="-215900" algn="l">
              <a:lnSpc>
                <a:spcPts val="2800"/>
              </a:lnSpc>
              <a:buFont typeface="Arial"/>
              <a:buChar char="•"/>
            </a:pPr>
            <a:r>
              <a:rPr lang="en-US" sz="2000">
                <a:solidFill>
                  <a:srgbClr val="000000"/>
                </a:solidFill>
                <a:latin typeface="Poppins"/>
                <a:ea typeface="Poppins"/>
                <a:cs typeface="Poppins"/>
                <a:sym typeface="Poppins"/>
              </a:rPr>
              <a:t>Joined Intel in 2000 after acquisition of Dialogic Corp., started as marketing director</a:t>
            </a:r>
          </a:p>
          <a:p>
            <a:pPr marL="431801" lvl="1" indent="-215900" algn="l">
              <a:lnSpc>
                <a:spcPts val="2800"/>
              </a:lnSpc>
              <a:buFont typeface="Arial"/>
              <a:buChar char="•"/>
            </a:pPr>
            <a:r>
              <a:rPr lang="en-US" sz="2000">
                <a:solidFill>
                  <a:srgbClr val="000000"/>
                </a:solidFill>
                <a:latin typeface="Poppins"/>
                <a:ea typeface="Poppins"/>
                <a:cs typeface="Poppins"/>
                <a:sym typeface="Poppins"/>
              </a:rPr>
              <a:t>Co-fouNDED and served as president of The CTI Authority</a:t>
            </a:r>
          </a:p>
          <a:p>
            <a:pPr marL="431801" lvl="1" indent="-215900" algn="l">
              <a:lnSpc>
                <a:spcPts val="2800"/>
              </a:lnSpc>
              <a:buFont typeface="Arial"/>
              <a:buChar char="•"/>
            </a:pPr>
            <a:r>
              <a:rPr lang="en-US" sz="2000">
                <a:solidFill>
                  <a:srgbClr val="000000"/>
                </a:solidFill>
                <a:latin typeface="Poppins"/>
                <a:ea typeface="Poppins"/>
                <a:cs typeface="Poppins"/>
                <a:sym typeface="Poppins"/>
              </a:rPr>
              <a:t>Bachelor’s degree in Electrical Engineering from Pennsylvania State University</a:t>
            </a:r>
          </a:p>
          <a:p>
            <a:pPr marL="431801" lvl="1" indent="-215900" algn="l">
              <a:lnSpc>
                <a:spcPts val="2800"/>
              </a:lnSpc>
              <a:buFont typeface="Arial"/>
              <a:buChar char="•"/>
            </a:pPr>
            <a:r>
              <a:rPr lang="en-US" sz="2000">
                <a:solidFill>
                  <a:srgbClr val="000000"/>
                </a:solidFill>
                <a:latin typeface="Poppins"/>
                <a:ea typeface="Poppins"/>
                <a:cs typeface="Poppins"/>
                <a:sym typeface="Poppins"/>
              </a:rPr>
              <a:t>Board member at Equinix, member of UC Berkeley’s engineering advisORY board</a:t>
            </a:r>
          </a:p>
          <a:p>
            <a:pPr algn="ctr">
              <a:lnSpc>
                <a:spcPts val="2340"/>
              </a:lnSpc>
              <a:spcBef>
                <a:spcPct val="0"/>
              </a:spcBef>
            </a:pPr>
            <a:endParaRPr lang="en-US" sz="2000">
              <a:solidFill>
                <a:srgbClr val="000000"/>
              </a:solidFill>
              <a:latin typeface="Poppins"/>
              <a:ea typeface="Poppins"/>
              <a:cs typeface="Poppins"/>
              <a:sym typeface="Poppin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3836324" y="-102287"/>
            <a:ext cx="10548093" cy="10548093"/>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15" r="-25015"/>
              </a:stretch>
            </a:blipFill>
          </p:spPr>
          <p:txBody>
            <a:bodyPr/>
            <a:lstStyle/>
            <a:p>
              <a:endParaRPr lang="en-CA"/>
            </a:p>
          </p:txBody>
        </p:sp>
      </p:grpSp>
      <p:sp>
        <p:nvSpPr>
          <p:cNvPr id="4" name="Freeform 4"/>
          <p:cNvSpPr/>
          <p:nvPr/>
        </p:nvSpPr>
        <p:spPr>
          <a:xfrm rot="2700000">
            <a:off x="2364610" y="2466223"/>
            <a:ext cx="5411071" cy="5411071"/>
          </a:xfrm>
          <a:custGeom>
            <a:avLst/>
            <a:gdLst/>
            <a:ahLst/>
            <a:cxnLst/>
            <a:rect l="l" t="t" r="r" b="b"/>
            <a:pathLst>
              <a:path w="5411071" h="5411071">
                <a:moveTo>
                  <a:pt x="0" y="0"/>
                </a:moveTo>
                <a:lnTo>
                  <a:pt x="5411071" y="0"/>
                </a:lnTo>
                <a:lnTo>
                  <a:pt x="5411071" y="5411071"/>
                </a:lnTo>
                <a:lnTo>
                  <a:pt x="0" y="54110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5" name="Freeform 5"/>
          <p:cNvSpPr/>
          <p:nvPr/>
        </p:nvSpPr>
        <p:spPr>
          <a:xfrm rot="2700000">
            <a:off x="2659525" y="2588382"/>
            <a:ext cx="5166755" cy="5166755"/>
          </a:xfrm>
          <a:custGeom>
            <a:avLst/>
            <a:gdLst/>
            <a:ahLst/>
            <a:cxnLst/>
            <a:rect l="l" t="t" r="r" b="b"/>
            <a:pathLst>
              <a:path w="5166755" h="5166755">
                <a:moveTo>
                  <a:pt x="0" y="0"/>
                </a:moveTo>
                <a:lnTo>
                  <a:pt x="5166755" y="0"/>
                </a:lnTo>
                <a:lnTo>
                  <a:pt x="5166755" y="5166754"/>
                </a:lnTo>
                <a:lnTo>
                  <a:pt x="0" y="5166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6" name="Group 6"/>
          <p:cNvGrpSpPr/>
          <p:nvPr/>
        </p:nvGrpSpPr>
        <p:grpSpPr>
          <a:xfrm>
            <a:off x="6772658" y="808810"/>
            <a:ext cx="460529" cy="1073488"/>
            <a:chOff x="0" y="0"/>
            <a:chExt cx="614039" cy="1431318"/>
          </a:xfrm>
        </p:grpSpPr>
        <p:sp>
          <p:nvSpPr>
            <p:cNvPr id="7" name="Freeform 7"/>
            <p:cNvSpPr/>
            <p:nvPr/>
          </p:nvSpPr>
          <p:spPr>
            <a:xfrm>
              <a:off x="0" y="925503"/>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8" name="Freeform 8"/>
            <p:cNvSpPr/>
            <p:nvPr/>
          </p:nvSpPr>
          <p:spPr>
            <a:xfrm>
              <a:off x="0" y="0"/>
              <a:ext cx="614039" cy="505815"/>
            </a:xfrm>
            <a:custGeom>
              <a:avLst/>
              <a:gdLst/>
              <a:ahLst/>
              <a:cxnLst/>
              <a:rect l="l" t="t" r="r" b="b"/>
              <a:pathLst>
                <a:path w="614039" h="505815">
                  <a:moveTo>
                    <a:pt x="0" y="0"/>
                  </a:moveTo>
                  <a:lnTo>
                    <a:pt x="614039" y="0"/>
                  </a:lnTo>
                  <a:lnTo>
                    <a:pt x="614039" y="505815"/>
                  </a:lnTo>
                  <a:lnTo>
                    <a:pt x="0" y="5058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grpSp>
      <p:sp>
        <p:nvSpPr>
          <p:cNvPr id="9" name="Freeform 9"/>
          <p:cNvSpPr/>
          <p:nvPr/>
        </p:nvSpPr>
        <p:spPr>
          <a:xfrm>
            <a:off x="17259300" y="-596262"/>
            <a:ext cx="1917359" cy="1624962"/>
          </a:xfrm>
          <a:custGeom>
            <a:avLst/>
            <a:gdLst/>
            <a:ahLst/>
            <a:cxnLst/>
            <a:rect l="l" t="t" r="r" b="b"/>
            <a:pathLst>
              <a:path w="1917359" h="1624962">
                <a:moveTo>
                  <a:pt x="0" y="0"/>
                </a:moveTo>
                <a:lnTo>
                  <a:pt x="1917359" y="0"/>
                </a:lnTo>
                <a:lnTo>
                  <a:pt x="1917359" y="1624962"/>
                </a:lnTo>
                <a:lnTo>
                  <a:pt x="0" y="16249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17376307"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1" name="Freeform 11"/>
          <p:cNvSpPr/>
          <p:nvPr/>
        </p:nvSpPr>
        <p:spPr>
          <a:xfrm>
            <a:off x="16853766"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Freeform 12"/>
          <p:cNvSpPr/>
          <p:nvPr/>
        </p:nvSpPr>
        <p:spPr>
          <a:xfrm>
            <a:off x="16331225" y="9639610"/>
            <a:ext cx="522541" cy="297848"/>
          </a:xfrm>
          <a:custGeom>
            <a:avLst/>
            <a:gdLst/>
            <a:ahLst/>
            <a:cxnLst/>
            <a:rect l="l" t="t" r="r" b="b"/>
            <a:pathLst>
              <a:path w="522541" h="297848">
                <a:moveTo>
                  <a:pt x="0" y="0"/>
                </a:moveTo>
                <a:lnTo>
                  <a:pt x="522541" y="0"/>
                </a:lnTo>
                <a:lnTo>
                  <a:pt x="522541"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3" name="Freeform 13"/>
          <p:cNvSpPr/>
          <p:nvPr/>
        </p:nvSpPr>
        <p:spPr>
          <a:xfrm>
            <a:off x="15808685" y="9639610"/>
            <a:ext cx="522541" cy="297848"/>
          </a:xfrm>
          <a:custGeom>
            <a:avLst/>
            <a:gdLst/>
            <a:ahLst/>
            <a:cxnLst/>
            <a:rect l="l" t="t" r="r" b="b"/>
            <a:pathLst>
              <a:path w="522541" h="297848">
                <a:moveTo>
                  <a:pt x="0" y="0"/>
                </a:moveTo>
                <a:lnTo>
                  <a:pt x="522540" y="0"/>
                </a:lnTo>
                <a:lnTo>
                  <a:pt x="522540" y="297848"/>
                </a:lnTo>
                <a:lnTo>
                  <a:pt x="0" y="297848"/>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4" name="TextBox 14"/>
          <p:cNvSpPr txBox="1"/>
          <p:nvPr/>
        </p:nvSpPr>
        <p:spPr>
          <a:xfrm>
            <a:off x="2512771" y="4246245"/>
            <a:ext cx="5460264" cy="1889127"/>
          </a:xfrm>
          <a:prstGeom prst="rect">
            <a:avLst/>
          </a:prstGeom>
        </p:spPr>
        <p:txBody>
          <a:bodyPr lIns="0" tIns="0" rIns="0" bIns="0" rtlCol="0" anchor="t">
            <a:spAutoFit/>
          </a:bodyPr>
          <a:lstStyle/>
          <a:p>
            <a:pPr algn="ctr">
              <a:lnSpc>
                <a:spcPts val="7475"/>
              </a:lnSpc>
            </a:pPr>
            <a:r>
              <a:rPr lang="en-US" sz="6500">
                <a:solidFill>
                  <a:srgbClr val="FFFFFF"/>
                </a:solidFill>
                <a:latin typeface="Open Sans Bold"/>
                <a:ea typeface="Open Sans Bold"/>
                <a:cs typeface="Open Sans Bold"/>
                <a:sym typeface="Open Sans Bold"/>
              </a:rPr>
              <a:t>FINANCIALS&amp; RECO</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BALANCE SHEET - 1OQ</a:t>
            </a:r>
          </a:p>
        </p:txBody>
      </p:sp>
      <p:pic>
        <p:nvPicPr>
          <p:cNvPr id="4" name="Picture 3" descr="A screenshot of a computer&#10;&#10;Description automatically generated">
            <a:extLst>
              <a:ext uri="{FF2B5EF4-FFF2-40B4-BE49-F238E27FC236}">
                <a16:creationId xmlns:a16="http://schemas.microsoft.com/office/drawing/2014/main" id="{BB142714-A178-7011-5141-C5C2FF9FC67B}"/>
              </a:ext>
            </a:extLst>
          </p:cNvPr>
          <p:cNvPicPr>
            <a:picLocks noChangeAspect="1"/>
          </p:cNvPicPr>
          <p:nvPr/>
        </p:nvPicPr>
        <p:blipFill>
          <a:blip r:embed="rId3"/>
          <a:stretch>
            <a:fillRect/>
          </a:stretch>
        </p:blipFill>
        <p:spPr>
          <a:xfrm>
            <a:off x="571259" y="2148249"/>
            <a:ext cx="17449317" cy="5976033"/>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556BA-EF77-3BB4-E976-25EADD3F04E5}"/>
            </a:ext>
          </a:extLst>
        </p:cNvPr>
        <p:cNvGrpSpPr/>
        <p:nvPr/>
      </p:nvGrpSpPr>
      <p:grpSpPr>
        <a:xfrm>
          <a:off x="0" y="0"/>
          <a:ext cx="0" cy="0"/>
          <a:chOff x="0" y="0"/>
          <a:chExt cx="0" cy="0"/>
        </a:xfrm>
      </p:grpSpPr>
      <p:pic>
        <p:nvPicPr>
          <p:cNvPr id="4098" name="Picture 2" descr="$1 Trillion Semiconductor Market Revenue ">
            <a:extLst>
              <a:ext uri="{FF2B5EF4-FFF2-40B4-BE49-F238E27FC236}">
                <a16:creationId xmlns:a16="http://schemas.microsoft.com/office/drawing/2014/main" id="{6C527684-2A5A-5EF9-E9A7-272D12BCC48B}"/>
              </a:ext>
            </a:extLst>
          </p:cNvPr>
          <p:cNvPicPr>
            <a:picLocks noChangeAspect="1" noChangeArrowheads="1"/>
          </p:cNvPicPr>
          <p:nvPr/>
        </p:nvPicPr>
        <p:blipFill>
          <a:blip r:embed="rId3">
            <a:duotone>
              <a:prstClr val="black"/>
              <a:prstClr val="white"/>
            </a:duotone>
            <a:extLst>
              <a:ext uri="{28A0092B-C50C-407E-A947-70E740481C1C}">
                <a14:useLocalDpi xmlns:a14="http://schemas.microsoft.com/office/drawing/2010/main" val="0"/>
              </a:ext>
            </a:extLst>
          </a:blip>
          <a:srcRect t="7787"/>
          <a:stretch/>
        </p:blipFill>
        <p:spPr bwMode="auto">
          <a:xfrm>
            <a:off x="20" y="31006"/>
            <a:ext cx="18287980" cy="10286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extBox 2">
            <a:extLst>
              <a:ext uri="{FF2B5EF4-FFF2-40B4-BE49-F238E27FC236}">
                <a16:creationId xmlns:a16="http://schemas.microsoft.com/office/drawing/2014/main" id="{CBCC0950-D872-D77E-FD90-DBAEEC45D86B}"/>
              </a:ext>
            </a:extLst>
          </p:cNvPr>
          <p:cNvGraphicFramePr/>
          <p:nvPr>
            <p:extLst>
              <p:ext uri="{D42A27DB-BD31-4B8C-83A1-F6EECF244321}">
                <p14:modId xmlns:p14="http://schemas.microsoft.com/office/powerpoint/2010/main" val="1757894759"/>
              </p:ext>
            </p:extLst>
          </p:nvPr>
        </p:nvGraphicFramePr>
        <p:xfrm>
          <a:off x="7689627" y="828136"/>
          <a:ext cx="9336502" cy="8147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353451E1-1481-C6C1-6DB4-5682268140D1}"/>
              </a:ext>
            </a:extLst>
          </p:cNvPr>
          <p:cNvSpPr txBox="1"/>
          <p:nvPr/>
        </p:nvSpPr>
        <p:spPr>
          <a:xfrm>
            <a:off x="11267269" y="4393956"/>
            <a:ext cx="2402237" cy="1015663"/>
          </a:xfrm>
          <a:prstGeom prst="rect">
            <a:avLst/>
          </a:prstGeom>
          <a:noFill/>
        </p:spPr>
        <p:txBody>
          <a:bodyPr wrap="square" rtlCol="0">
            <a:spAutoFit/>
          </a:bodyPr>
          <a:lstStyle/>
          <a:p>
            <a:r>
              <a:rPr lang="en-CA" sz="2000">
                <a:latin typeface="Poppins" pitchFamily="2" charset="77"/>
                <a:cs typeface="Poppins" pitchFamily="2" charset="77"/>
              </a:rPr>
              <a:t>CAGR of 8.6% from 2020 to 2030.</a:t>
            </a:r>
            <a:endParaRPr lang="en-US" sz="2000">
              <a:latin typeface="Poppins" pitchFamily="2" charset="77"/>
              <a:cs typeface="Poppins" pitchFamily="2" charset="77"/>
            </a:endParaRPr>
          </a:p>
        </p:txBody>
      </p:sp>
      <p:sp>
        <p:nvSpPr>
          <p:cNvPr id="3" name="TextBox 2">
            <a:extLst>
              <a:ext uri="{FF2B5EF4-FFF2-40B4-BE49-F238E27FC236}">
                <a16:creationId xmlns:a16="http://schemas.microsoft.com/office/drawing/2014/main" id="{76726FF1-21AE-E7C0-40DB-6B0D976295D2}"/>
              </a:ext>
            </a:extLst>
          </p:cNvPr>
          <p:cNvSpPr txBox="1"/>
          <p:nvPr/>
        </p:nvSpPr>
        <p:spPr>
          <a:xfrm>
            <a:off x="14552908" y="4308530"/>
            <a:ext cx="2324746" cy="1323439"/>
          </a:xfrm>
          <a:prstGeom prst="rect">
            <a:avLst/>
          </a:prstGeom>
          <a:noFill/>
        </p:spPr>
        <p:txBody>
          <a:bodyPr wrap="square" rtlCol="0">
            <a:spAutoFit/>
          </a:bodyPr>
          <a:lstStyle/>
          <a:p>
            <a:r>
              <a:rPr lang="en-CA" sz="2000">
                <a:latin typeface="Poppins" pitchFamily="2" charset="77"/>
                <a:cs typeface="Poppins" pitchFamily="2" charset="77"/>
              </a:rPr>
              <a:t>Market revenues are expected to approach $1 trillion by 2030</a:t>
            </a:r>
            <a:endParaRPr lang="en-US" sz="2000">
              <a:latin typeface="Poppins" pitchFamily="2" charset="77"/>
              <a:cs typeface="Poppins" pitchFamily="2" charset="77"/>
            </a:endParaRPr>
          </a:p>
        </p:txBody>
      </p:sp>
    </p:spTree>
    <p:extLst>
      <p:ext uri="{BB962C8B-B14F-4D97-AF65-F5344CB8AC3E}">
        <p14:creationId xmlns:p14="http://schemas.microsoft.com/office/powerpoint/2010/main" val="5067616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BALANCE SHEET - 1OQ</a:t>
            </a:r>
          </a:p>
        </p:txBody>
      </p:sp>
      <p:pic>
        <p:nvPicPr>
          <p:cNvPr id="4" name="Picture 3" descr="A screenshot of a computer&#10;&#10;Description automatically generated">
            <a:extLst>
              <a:ext uri="{FF2B5EF4-FFF2-40B4-BE49-F238E27FC236}">
                <a16:creationId xmlns:a16="http://schemas.microsoft.com/office/drawing/2014/main" id="{8763A8AD-F3CC-3CC2-49B7-3F1191FCE198}"/>
              </a:ext>
            </a:extLst>
          </p:cNvPr>
          <p:cNvPicPr>
            <a:picLocks noChangeAspect="1"/>
          </p:cNvPicPr>
          <p:nvPr/>
        </p:nvPicPr>
        <p:blipFill>
          <a:blip r:embed="rId3"/>
          <a:stretch>
            <a:fillRect/>
          </a:stretch>
        </p:blipFill>
        <p:spPr>
          <a:xfrm>
            <a:off x="998494" y="2163610"/>
            <a:ext cx="16384957" cy="5959779"/>
          </a:xfrm>
          <a:prstGeom prst="rect">
            <a:avLst/>
          </a:prstGeom>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1055" y="2146279"/>
            <a:ext cx="17685890" cy="5994441"/>
          </a:xfrm>
          <a:custGeom>
            <a:avLst/>
            <a:gdLst/>
            <a:ahLst/>
            <a:cxnLst/>
            <a:rect l="l" t="t" r="r" b="b"/>
            <a:pathLst>
              <a:path w="17685890" h="5994441">
                <a:moveTo>
                  <a:pt x="0" y="0"/>
                </a:moveTo>
                <a:lnTo>
                  <a:pt x="17685890" y="0"/>
                </a:lnTo>
                <a:lnTo>
                  <a:pt x="17685890" y="5994442"/>
                </a:lnTo>
                <a:lnTo>
                  <a:pt x="0" y="5994442"/>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BALANCE SHEET - 1OK</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9819" y="2098855"/>
            <a:ext cx="17548361" cy="6698198"/>
          </a:xfrm>
          <a:custGeom>
            <a:avLst/>
            <a:gdLst/>
            <a:ahLst/>
            <a:cxnLst/>
            <a:rect l="l" t="t" r="r" b="b"/>
            <a:pathLst>
              <a:path w="17548361" h="6698198">
                <a:moveTo>
                  <a:pt x="0" y="0"/>
                </a:moveTo>
                <a:lnTo>
                  <a:pt x="17548362" y="0"/>
                </a:lnTo>
                <a:lnTo>
                  <a:pt x="17548362" y="6698198"/>
                </a:lnTo>
                <a:lnTo>
                  <a:pt x="0" y="6698198"/>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BALANCE SHEET - 1OK</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8225" y="1664772"/>
            <a:ext cx="17523133" cy="7851274"/>
          </a:xfrm>
          <a:custGeom>
            <a:avLst/>
            <a:gdLst/>
            <a:ahLst/>
            <a:cxnLst/>
            <a:rect l="l" t="t" r="r" b="b"/>
            <a:pathLst>
              <a:path w="17523133" h="7851274">
                <a:moveTo>
                  <a:pt x="0" y="0"/>
                </a:moveTo>
                <a:lnTo>
                  <a:pt x="17523133" y="0"/>
                </a:lnTo>
                <a:lnTo>
                  <a:pt x="17523133" y="7851274"/>
                </a:lnTo>
                <a:lnTo>
                  <a:pt x="0" y="7851274"/>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INCOME STATEMENT - 10K</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INCOME STATEMENT - 10Q</a:t>
            </a:r>
          </a:p>
        </p:txBody>
      </p:sp>
      <p:pic>
        <p:nvPicPr>
          <p:cNvPr id="4" name="Picture 3" descr="A screenshot of a report&#10;&#10;Description automatically generated">
            <a:extLst>
              <a:ext uri="{FF2B5EF4-FFF2-40B4-BE49-F238E27FC236}">
                <a16:creationId xmlns:a16="http://schemas.microsoft.com/office/drawing/2014/main" id="{1166D19E-93A9-F4AC-9074-87801D300BF8}"/>
              </a:ext>
            </a:extLst>
          </p:cNvPr>
          <p:cNvPicPr>
            <a:picLocks noChangeAspect="1"/>
          </p:cNvPicPr>
          <p:nvPr/>
        </p:nvPicPr>
        <p:blipFill>
          <a:blip r:embed="rId3"/>
          <a:stretch>
            <a:fillRect/>
          </a:stretch>
        </p:blipFill>
        <p:spPr>
          <a:xfrm>
            <a:off x="1011477" y="1375710"/>
            <a:ext cx="16358991" cy="7973990"/>
          </a:xfrm>
          <a:prstGeom prst="rect">
            <a:avLst/>
          </a:prstGeom>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57147"/>
            <a:ext cx="18230650" cy="7501153"/>
          </a:xfrm>
          <a:custGeom>
            <a:avLst/>
            <a:gdLst/>
            <a:ahLst/>
            <a:cxnLst/>
            <a:rect l="l" t="t" r="r" b="b"/>
            <a:pathLst>
              <a:path w="18230650" h="7501153">
                <a:moveTo>
                  <a:pt x="0" y="0"/>
                </a:moveTo>
                <a:lnTo>
                  <a:pt x="18230650" y="0"/>
                </a:lnTo>
                <a:lnTo>
                  <a:pt x="18230650" y="7501153"/>
                </a:lnTo>
                <a:lnTo>
                  <a:pt x="0" y="7501153"/>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CASH FLOW STATEMENT - 10K</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9463" y="1227080"/>
            <a:ext cx="16600657" cy="8923673"/>
          </a:xfrm>
          <a:custGeom>
            <a:avLst/>
            <a:gdLst/>
            <a:ahLst/>
            <a:cxnLst/>
            <a:rect l="l" t="t" r="r" b="b"/>
            <a:pathLst>
              <a:path w="16600657" h="8923673">
                <a:moveTo>
                  <a:pt x="0" y="0"/>
                </a:moveTo>
                <a:lnTo>
                  <a:pt x="16600657" y="0"/>
                </a:lnTo>
                <a:lnTo>
                  <a:pt x="16600657" y="8923674"/>
                </a:lnTo>
                <a:lnTo>
                  <a:pt x="0" y="8923674"/>
                </a:lnTo>
                <a:lnTo>
                  <a:pt x="0" y="0"/>
                </a:lnTo>
                <a:close/>
              </a:path>
            </a:pathLst>
          </a:custGeom>
          <a:blipFill>
            <a:blip r:embed="rId3"/>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CASH FLOW STATEMENT - 10K</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CASH FLOW STATEMENT - 10Q</a:t>
            </a:r>
          </a:p>
        </p:txBody>
      </p:sp>
      <p:pic>
        <p:nvPicPr>
          <p:cNvPr id="4" name="Picture 3" descr="A screenshot of a computer&#10;&#10;Description automatically generated">
            <a:extLst>
              <a:ext uri="{FF2B5EF4-FFF2-40B4-BE49-F238E27FC236}">
                <a16:creationId xmlns:a16="http://schemas.microsoft.com/office/drawing/2014/main" id="{A1A81605-9FC6-359A-A049-49E213D1AFE3}"/>
              </a:ext>
            </a:extLst>
          </p:cNvPr>
          <p:cNvPicPr>
            <a:picLocks noChangeAspect="1"/>
          </p:cNvPicPr>
          <p:nvPr/>
        </p:nvPicPr>
        <p:blipFill>
          <a:blip r:embed="rId3"/>
          <a:stretch>
            <a:fillRect/>
          </a:stretch>
        </p:blipFill>
        <p:spPr>
          <a:xfrm>
            <a:off x="540381" y="1503579"/>
            <a:ext cx="17301184" cy="7827854"/>
          </a:xfrm>
          <a:prstGeom prst="rect">
            <a:avLst/>
          </a:prstGeom>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CASH FLOW STATEMENT - 10Q</a:t>
            </a:r>
          </a:p>
        </p:txBody>
      </p:sp>
      <p:pic>
        <p:nvPicPr>
          <p:cNvPr id="4" name="Picture 3" descr="A screenshot of a document&#10;&#10;Description automatically generated">
            <a:extLst>
              <a:ext uri="{FF2B5EF4-FFF2-40B4-BE49-F238E27FC236}">
                <a16:creationId xmlns:a16="http://schemas.microsoft.com/office/drawing/2014/main" id="{8D51FC9B-FC05-DB3A-AB6D-A4B758366B06}"/>
              </a:ext>
            </a:extLst>
          </p:cNvPr>
          <p:cNvPicPr>
            <a:picLocks noChangeAspect="1"/>
          </p:cNvPicPr>
          <p:nvPr/>
        </p:nvPicPr>
        <p:blipFill>
          <a:blip r:embed="rId3"/>
          <a:stretch>
            <a:fillRect/>
          </a:stretch>
        </p:blipFill>
        <p:spPr>
          <a:xfrm>
            <a:off x="1033267" y="1393521"/>
            <a:ext cx="16299754" cy="8470726"/>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42623" y="5825147"/>
            <a:ext cx="11094336" cy="4461853"/>
          </a:xfrm>
          <a:custGeom>
            <a:avLst/>
            <a:gdLst/>
            <a:ahLst/>
            <a:cxnLst/>
            <a:rect l="l" t="t" r="r" b="b"/>
            <a:pathLst>
              <a:path w="11094336" h="4461853">
                <a:moveTo>
                  <a:pt x="0" y="0"/>
                </a:moveTo>
                <a:lnTo>
                  <a:pt x="11094337" y="0"/>
                </a:lnTo>
                <a:lnTo>
                  <a:pt x="11094337" y="4461853"/>
                </a:lnTo>
                <a:lnTo>
                  <a:pt x="0" y="4461853"/>
                </a:lnTo>
                <a:lnTo>
                  <a:pt x="0" y="0"/>
                </a:lnTo>
                <a:close/>
              </a:path>
            </a:pathLst>
          </a:custGeom>
          <a:blipFill>
            <a:blip r:embed="rId2"/>
            <a:stretch>
              <a:fillRect/>
            </a:stretch>
          </a:blipFill>
        </p:spPr>
        <p:txBody>
          <a:bodyPr/>
          <a:lstStyle/>
          <a:p>
            <a:endParaRPr lang="en-CA"/>
          </a:p>
        </p:txBody>
      </p:sp>
      <p:sp>
        <p:nvSpPr>
          <p:cNvPr id="3" name="TextBox 3"/>
          <p:cNvSpPr txBox="1"/>
          <p:nvPr/>
        </p:nvSpPr>
        <p:spPr>
          <a:xfrm>
            <a:off x="342346" y="196920"/>
            <a:ext cx="17694892" cy="1030160"/>
          </a:xfrm>
          <a:prstGeom prst="rect">
            <a:avLst/>
          </a:prstGeom>
        </p:spPr>
        <p:txBody>
          <a:bodyPr lIns="0" tIns="0" rIns="0" bIns="0" rtlCol="0" anchor="t">
            <a:spAutoFit/>
          </a:bodyPr>
          <a:lstStyle/>
          <a:p>
            <a:pPr algn="l">
              <a:lnSpc>
                <a:spcPts val="7683"/>
              </a:lnSpc>
            </a:pPr>
            <a:r>
              <a:rPr lang="en-US" sz="6350">
                <a:solidFill>
                  <a:srgbClr val="2E66AF"/>
                </a:solidFill>
                <a:latin typeface="Poppins Ultra-Bold"/>
                <a:ea typeface="Poppins Ultra-Bold"/>
                <a:cs typeface="Poppins Ultra-Bold"/>
                <a:sym typeface="Poppins Ultra-Bold"/>
              </a:rPr>
              <a:t>RECOMMENDATION FOR INTC</a:t>
            </a:r>
          </a:p>
        </p:txBody>
      </p:sp>
      <p:sp>
        <p:nvSpPr>
          <p:cNvPr id="4" name="TextBox 4"/>
          <p:cNvSpPr txBox="1"/>
          <p:nvPr/>
        </p:nvSpPr>
        <p:spPr>
          <a:xfrm>
            <a:off x="1556406" y="1478178"/>
            <a:ext cx="15175188" cy="4465903"/>
          </a:xfrm>
          <a:prstGeom prst="rect">
            <a:avLst/>
          </a:prstGeom>
        </p:spPr>
        <p:txBody>
          <a:bodyPr lIns="0" tIns="0" rIns="0" bIns="0" rtlCol="0" anchor="t">
            <a:spAutoFit/>
          </a:bodyPr>
          <a:lstStyle/>
          <a:p>
            <a:pPr marL="539115" lvl="1" indent="-269875" algn="l">
              <a:lnSpc>
                <a:spcPts val="3499"/>
              </a:lnSpc>
              <a:buFont typeface="Arial"/>
              <a:buChar char="•"/>
            </a:pPr>
            <a:endParaRPr lang="en-US" sz="2450">
              <a:latin typeface="Poppins Medium"/>
              <a:cs typeface="Poppins Medium"/>
            </a:endParaRPr>
          </a:p>
          <a:p>
            <a:pPr marL="539115" lvl="1" indent="-269875" algn="l">
              <a:lnSpc>
                <a:spcPts val="3499"/>
              </a:lnSpc>
              <a:buFont typeface="Arial"/>
              <a:buChar char="•"/>
            </a:pPr>
            <a:endParaRPr lang="en-US" sz="2450">
              <a:solidFill>
                <a:srgbClr val="000000"/>
              </a:solidFill>
              <a:latin typeface="Poppins Medium"/>
              <a:ea typeface="Poppins Medium"/>
              <a:cs typeface="Poppins Medium"/>
            </a:endParaRPr>
          </a:p>
          <a:p>
            <a:pPr marL="539115" lvl="1" indent="-269875">
              <a:lnSpc>
                <a:spcPts val="3499"/>
              </a:lnSpc>
              <a:buFont typeface="Arial"/>
              <a:buChar char="•"/>
            </a:pPr>
            <a:r>
              <a:rPr lang="en-US" sz="2450">
                <a:solidFill>
                  <a:srgbClr val="000000"/>
                </a:solidFill>
                <a:latin typeface="Poppins Medium"/>
                <a:ea typeface="Poppins Medium"/>
                <a:cs typeface="Poppins Medium"/>
              </a:rPr>
              <a:t>Higher EV/EBITDA compared to previous years even though financials are deteriorating </a:t>
            </a:r>
          </a:p>
          <a:p>
            <a:pPr marL="269240" lvl="1">
              <a:lnSpc>
                <a:spcPts val="3499"/>
              </a:lnSpc>
            </a:pPr>
            <a:endParaRPr lang="en-US" sz="2450">
              <a:solidFill>
                <a:srgbClr val="000000"/>
              </a:solidFill>
              <a:latin typeface="Poppins Medium"/>
              <a:ea typeface="Poppins Medium"/>
              <a:cs typeface="Poppins Medium"/>
            </a:endParaRPr>
          </a:p>
          <a:p>
            <a:pPr>
              <a:lnSpc>
                <a:spcPts val="3499"/>
              </a:lnSpc>
            </a:pPr>
            <a:endParaRPr lang="en-US" sz="2499">
              <a:solidFill>
                <a:srgbClr val="000000"/>
              </a:solidFill>
              <a:latin typeface="Poppins Medium"/>
              <a:ea typeface="Poppins Medium"/>
              <a:cs typeface="Poppins Medium"/>
              <a:sym typeface="Poppins Medium"/>
            </a:endParaRPr>
          </a:p>
          <a:p>
            <a:pPr marL="539115" lvl="1" indent="-269875">
              <a:lnSpc>
                <a:spcPts val="3499"/>
              </a:lnSpc>
              <a:buFont typeface="Arial"/>
              <a:buChar char="•"/>
            </a:pPr>
            <a:r>
              <a:rPr lang="en-US" sz="2450">
                <a:solidFill>
                  <a:srgbClr val="000000"/>
                </a:solidFill>
                <a:latin typeface="Poppins Medium"/>
                <a:ea typeface="Poppins Medium"/>
                <a:cs typeface="Poppins Medium"/>
              </a:rPr>
              <a:t>Company is losing money on a free cash flow basis</a:t>
            </a:r>
          </a:p>
          <a:p>
            <a:pPr algn="l">
              <a:lnSpc>
                <a:spcPts val="3499"/>
              </a:lnSpc>
            </a:pPr>
            <a:endParaRPr lang="en-US" sz="2499">
              <a:solidFill>
                <a:srgbClr val="000000"/>
              </a:solidFill>
              <a:latin typeface="Poppins Medium"/>
              <a:ea typeface="Poppins Medium"/>
              <a:cs typeface="Poppins Medium"/>
              <a:sym typeface="Poppins Medium"/>
            </a:endParaRPr>
          </a:p>
          <a:p>
            <a:pPr marL="539115" lvl="1" indent="-269875" algn="l">
              <a:lnSpc>
                <a:spcPts val="3499"/>
              </a:lnSpc>
              <a:buFont typeface="Arial"/>
              <a:buChar char="•"/>
            </a:pPr>
            <a:r>
              <a:rPr lang="en-US" sz="2450">
                <a:solidFill>
                  <a:srgbClr val="000000"/>
                </a:solidFill>
                <a:latin typeface="Poppins Medium"/>
                <a:ea typeface="Poppins Medium"/>
                <a:cs typeface="Poppins Medium"/>
                <a:sym typeface="Poppins Medium"/>
              </a:rPr>
              <a:t>SHARE REPURCHASES WERE DECLINING AND NO REPURCHASES MADE THIS YEAR, WHICH MAY INDICATE THAT INTEL MANAGEMENT DO NOT SEE THEIR STOCK AS UNDERVALUED</a:t>
            </a:r>
            <a:endParaRPr lang="en-US" sz="2450">
              <a:solidFill>
                <a:srgbClr val="000000"/>
              </a:solidFill>
              <a:latin typeface="Poppins Medium"/>
              <a:ea typeface="Poppins Medium"/>
              <a:cs typeface="Poppins Medium"/>
            </a:endParaRPr>
          </a:p>
          <a:p>
            <a:pPr algn="ctr">
              <a:lnSpc>
                <a:spcPts val="3499"/>
              </a:lnSpc>
              <a:spcBef>
                <a:spcPct val="0"/>
              </a:spcBef>
            </a:pPr>
            <a:endParaRPr lang="en-US" sz="2499">
              <a:solidFill>
                <a:srgbClr val="000000"/>
              </a:solidFill>
              <a:latin typeface="Poppins Medium"/>
              <a:ea typeface="Poppins Medium"/>
              <a:cs typeface="Poppins Medium"/>
              <a:sym typeface="Poppins Mediu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TotalTime>
  <Words>14681</Words>
  <Application>Microsoft Office PowerPoint</Application>
  <PresentationFormat>Custom</PresentationFormat>
  <Paragraphs>1856</Paragraphs>
  <Slides>268</Slides>
  <Notes>154</Notes>
  <HiddenSlides>5</HiddenSlides>
  <MMClips>0</MMClips>
  <ScaleCrop>false</ScaleCrop>
  <HeadingPairs>
    <vt:vector size="4" baseType="variant">
      <vt:variant>
        <vt:lpstr>Theme</vt:lpstr>
      </vt:variant>
      <vt:variant>
        <vt:i4>1</vt:i4>
      </vt:variant>
      <vt:variant>
        <vt:lpstr>Slide Titles</vt:lpstr>
      </vt:variant>
      <vt:variant>
        <vt:i4>268</vt:i4>
      </vt:variant>
    </vt:vector>
  </HeadingPairs>
  <TitlesOfParts>
    <vt:vector size="26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BUS417 Semiconductors</dc:title>
  <dc:creator>g poitras</dc:creator>
  <cp:lastModifiedBy>Benjamin Prout</cp:lastModifiedBy>
  <cp:revision>3</cp:revision>
  <dcterms:created xsi:type="dcterms:W3CDTF">2006-08-16T00:00:00Z</dcterms:created>
  <dcterms:modified xsi:type="dcterms:W3CDTF">2024-10-31T03:46:15Z</dcterms:modified>
  <dc:identifier>DAGHT_LeAfU</dc:identifier>
</cp:coreProperties>
</file>